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61"/>
  </p:notesMasterIdLst>
  <p:sldIdLst>
    <p:sldId id="256" r:id="rId2"/>
    <p:sldId id="257" r:id="rId3"/>
    <p:sldId id="421" r:id="rId4"/>
    <p:sldId id="424" r:id="rId5"/>
    <p:sldId id="419" r:id="rId6"/>
    <p:sldId id="420" r:id="rId7"/>
    <p:sldId id="404" r:id="rId8"/>
    <p:sldId id="405" r:id="rId9"/>
    <p:sldId id="412" r:id="rId10"/>
    <p:sldId id="425" r:id="rId11"/>
    <p:sldId id="410" r:id="rId12"/>
    <p:sldId id="260" r:id="rId13"/>
    <p:sldId id="363" r:id="rId14"/>
    <p:sldId id="319" r:id="rId15"/>
    <p:sldId id="426" r:id="rId16"/>
    <p:sldId id="366" r:id="rId17"/>
    <p:sldId id="406" r:id="rId18"/>
    <p:sldId id="367" r:id="rId19"/>
    <p:sldId id="320" r:id="rId20"/>
    <p:sldId id="422" r:id="rId21"/>
    <p:sldId id="417" r:id="rId22"/>
    <p:sldId id="418" r:id="rId23"/>
    <p:sldId id="427" r:id="rId24"/>
    <p:sldId id="321" r:id="rId25"/>
    <p:sldId id="389" r:id="rId26"/>
    <p:sldId id="392" r:id="rId27"/>
    <p:sldId id="387" r:id="rId28"/>
    <p:sldId id="323" r:id="rId29"/>
    <p:sldId id="325" r:id="rId30"/>
    <p:sldId id="393" r:id="rId31"/>
    <p:sldId id="395" r:id="rId32"/>
    <p:sldId id="356" r:id="rId33"/>
    <p:sldId id="332" r:id="rId34"/>
    <p:sldId id="362" r:id="rId35"/>
    <p:sldId id="414" r:id="rId36"/>
    <p:sldId id="407" r:id="rId37"/>
    <p:sldId id="408" r:id="rId38"/>
    <p:sldId id="431" r:id="rId39"/>
    <p:sldId id="428" r:id="rId40"/>
    <p:sldId id="309" r:id="rId41"/>
    <p:sldId id="429" r:id="rId42"/>
    <p:sldId id="430" r:id="rId43"/>
    <p:sldId id="423" r:id="rId44"/>
    <p:sldId id="432" r:id="rId45"/>
    <p:sldId id="433" r:id="rId46"/>
    <p:sldId id="434" r:id="rId47"/>
    <p:sldId id="435" r:id="rId48"/>
    <p:sldId id="330" r:id="rId49"/>
    <p:sldId id="436" r:id="rId50"/>
    <p:sldId id="437" r:id="rId51"/>
    <p:sldId id="438" r:id="rId52"/>
    <p:sldId id="439" r:id="rId53"/>
    <p:sldId id="440" r:id="rId54"/>
    <p:sldId id="441" r:id="rId55"/>
    <p:sldId id="442" r:id="rId56"/>
    <p:sldId id="443" r:id="rId57"/>
    <p:sldId id="444" r:id="rId58"/>
    <p:sldId id="445" r:id="rId59"/>
    <p:sldId id="271" r:id="rId6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102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BF0A7-27E1-44BA-85B8-8E25DA238E4C}" type="datetimeFigureOut">
              <a:rPr lang="en-US" smtClean="0"/>
              <a:pPr/>
              <a:t>10/15/2012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B67A8-8AAB-4BA2-9A3A-D057FB7A73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69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E4D23-916B-4422-AC4F-F5A9D00AEA4F}" type="slidenum">
              <a:rPr lang="en-GB"/>
              <a:pPr/>
              <a:t>17</a:t>
            </a:fld>
            <a:endParaRPr lang="en-GB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EE982-D1EA-43F4-BD6C-FEF925D63CB0}" type="slidenum">
              <a:rPr lang="en-GB"/>
              <a:pPr/>
              <a:t>18</a:t>
            </a:fld>
            <a:endParaRPr lang="en-GB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ED8345-F40E-40B4-95E4-ADBAE413CE9F}" type="slidenum">
              <a:rPr lang="en-GB">
                <a:latin typeface="Times" charset="0"/>
              </a:rPr>
              <a:pPr>
                <a:defRPr/>
              </a:pPr>
              <a:t>20</a:t>
            </a:fld>
            <a:endParaRPr lang="en-GB">
              <a:latin typeface="Times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E15B0-35E9-4896-BA6B-D601B8337741}" type="slidenum">
              <a:rPr lang="en-GB"/>
              <a:pPr/>
              <a:t>7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3950" cy="370205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3413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E15B0-35E9-4896-BA6B-D601B8337741}" type="slidenum">
              <a:rPr lang="en-GB"/>
              <a:pPr/>
              <a:t>8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3950" cy="370205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3413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58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59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96229-C184-489C-A846-79F854A28CF1}" type="slidenum">
              <a:rPr lang="en-GB"/>
              <a:pPr/>
              <a:t>13</a:t>
            </a:fld>
            <a:endParaRPr lang="en-GB"/>
          </a:p>
        </p:txBody>
      </p:sp>
      <p:sp>
        <p:nvSpPr>
          <p:cNvPr id="402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67A8-8AAB-4BA2-9A3A-D057FB7A7376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16E0C-A1ED-450C-9B1E-1D558846F950}" type="slidenum">
              <a:rPr lang="en-GB"/>
              <a:pPr/>
              <a:t>16</a:t>
            </a:fld>
            <a:endParaRPr lang="en-GB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860550"/>
            <a:ext cx="8229600" cy="480853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D2AA-7972-457A-A0FF-FFFCD574774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uropium.esc.mrc.ac.uk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6888" y="1524000"/>
            <a:ext cx="77724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Rare bleeding disorders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2057400"/>
          </a:xfrm>
        </p:spPr>
        <p:txBody>
          <a:bodyPr>
            <a:normAutofit fontScale="85000" lnSpcReduction="20000"/>
          </a:bodyPr>
          <a:lstStyle/>
          <a:p>
            <a:endParaRPr lang="en-GB" sz="2000" dirty="0" smtClean="0"/>
          </a:p>
          <a:p>
            <a:r>
              <a:rPr lang="en-GB" sz="3500" dirty="0" smtClean="0">
                <a:latin typeface="Arial" pitchFamily="34" charset="0"/>
                <a:cs typeface="Arial" pitchFamily="34" charset="0"/>
              </a:rPr>
              <a:t>Carolyn Millar</a:t>
            </a:r>
          </a:p>
          <a:p>
            <a:r>
              <a:rPr lang="en-GB" sz="3000" dirty="0" smtClean="0">
                <a:latin typeface="Arial" pitchFamily="34" charset="0"/>
                <a:cs typeface="Arial" pitchFamily="34" charset="0"/>
              </a:rPr>
              <a:t>Department of Haematology</a:t>
            </a:r>
          </a:p>
          <a:p>
            <a:r>
              <a:rPr lang="en-GB" sz="3000" dirty="0" smtClean="0">
                <a:latin typeface="Arial" pitchFamily="34" charset="0"/>
                <a:cs typeface="Arial" pitchFamily="34" charset="0"/>
              </a:rPr>
              <a:t>Imperial College London</a:t>
            </a:r>
          </a:p>
          <a:p>
            <a:r>
              <a:rPr lang="en-GB" sz="3000" dirty="0" smtClean="0">
                <a:latin typeface="Arial" pitchFamily="34" charset="0"/>
                <a:cs typeface="Arial" pitchFamily="34" charset="0"/>
              </a:rPr>
              <a:t>c.millar@imperial.ac.uk</a:t>
            </a:r>
          </a:p>
        </p:txBody>
      </p:sp>
      <p:sp>
        <p:nvSpPr>
          <p:cNvPr id="4100" name="Text Box 1027"/>
          <p:cNvSpPr txBox="1">
            <a:spLocks noChangeArrowheads="1"/>
          </p:cNvSpPr>
          <p:nvPr/>
        </p:nvSpPr>
        <p:spPr bwMode="auto">
          <a:xfrm>
            <a:off x="663575" y="6094413"/>
            <a:ext cx="6616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Gene diagrams from Peyvandi and Mannucci; chapter 50 in Postgraduate Haematology 5e</a:t>
            </a:r>
          </a:p>
          <a:p>
            <a:r>
              <a:rPr lang="en-GB" sz="1400"/>
              <a:t>Hoffbrand, Catovsky and Tuddenham eds.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How are rare bleeding disorders inherited?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What are the rare bleeding disorders and what is their prevalence?</a:t>
            </a:r>
          </a:p>
          <a:p>
            <a:r>
              <a:rPr lang="en-GB" dirty="0" smtClean="0"/>
              <a:t>How are rare bleeding disorders classified and diagnosed?</a:t>
            </a:r>
          </a:p>
          <a:p>
            <a:r>
              <a:rPr lang="en-GB" dirty="0"/>
              <a:t>M</a:t>
            </a:r>
            <a:r>
              <a:rPr lang="en-GB" dirty="0" smtClean="0"/>
              <a:t>anifestations and causative mutations:</a:t>
            </a:r>
          </a:p>
          <a:p>
            <a:pPr lvl="1"/>
            <a:r>
              <a:rPr lang="en-GB" dirty="0" smtClean="0"/>
              <a:t>Fibrinogen		-FVII</a:t>
            </a:r>
          </a:p>
          <a:p>
            <a:pPr lvl="1"/>
            <a:r>
              <a:rPr lang="en-GB" dirty="0" smtClean="0"/>
              <a:t>Prothrombin            	 -FX</a:t>
            </a:r>
          </a:p>
          <a:p>
            <a:pPr lvl="1"/>
            <a:r>
              <a:rPr lang="en-GB" dirty="0" smtClean="0"/>
              <a:t>FV			-FXI</a:t>
            </a:r>
          </a:p>
          <a:p>
            <a:pPr lvl="1"/>
            <a:r>
              <a:rPr lang="en-GB" dirty="0" smtClean="0"/>
              <a:t>(FV + VIII)		-FXIII</a:t>
            </a:r>
          </a:p>
          <a:p>
            <a:r>
              <a:rPr lang="en-GB" dirty="0" smtClean="0"/>
              <a:t>What treatments are available?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457198"/>
          <a:ext cx="8305800" cy="5684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557"/>
                <a:gridCol w="1610308"/>
                <a:gridCol w="1303443"/>
                <a:gridCol w="1933246"/>
                <a:gridCol w="1933246"/>
              </a:tblGrid>
              <a:tr h="1107374">
                <a:tc>
                  <a:txBody>
                    <a:bodyPr/>
                    <a:lstStyle/>
                    <a:p>
                      <a:r>
                        <a:rPr lang="en-GB" dirty="0" smtClean="0"/>
                        <a:t>Deficiency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Estimated Prevalence*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reported cases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unique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mutations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 on chromosome</a:t>
                      </a:r>
                      <a:endParaRPr lang="en-GB" dirty="0"/>
                    </a:p>
                  </a:txBody>
                  <a:tcPr/>
                </a:tc>
              </a:tr>
              <a:tr h="449102">
                <a:tc>
                  <a:txBody>
                    <a:bodyPr/>
                    <a:lstStyle/>
                    <a:p>
                      <a:r>
                        <a:rPr lang="en-GB" dirty="0" smtClean="0"/>
                        <a:t>Fibrinogen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prstClr val="black"/>
                          </a:solidFill>
                          <a:cs typeface="Times New Roman" pitchFamily="18" charset="0"/>
                        </a:rPr>
                        <a:t>1:1,000,000</a:t>
                      </a:r>
                      <a:endParaRPr lang="it-IT" dirty="0" smtClean="0">
                        <a:solidFill>
                          <a:prstClr val="black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300+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449102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Prothrombin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prstClr val="black"/>
                          </a:solidFill>
                          <a:cs typeface="Times New Roman" pitchFamily="18" charset="0"/>
                        </a:rPr>
                        <a:t>1:2,000,000</a:t>
                      </a:r>
                      <a:endParaRPr lang="it-IT" dirty="0" smtClean="0">
                        <a:solidFill>
                          <a:prstClr val="black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</a:tr>
              <a:tr h="449102">
                <a:tc>
                  <a:txBody>
                    <a:bodyPr/>
                    <a:lstStyle/>
                    <a:p>
                      <a:r>
                        <a:rPr lang="en-GB" dirty="0" smtClean="0"/>
                        <a:t>Factor 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prstClr val="black"/>
                          </a:solidFill>
                          <a:cs typeface="Times New Roman" pitchFamily="18" charset="0"/>
                        </a:rPr>
                        <a:t>1:1,000,000</a:t>
                      </a:r>
                      <a:endParaRPr lang="it-IT" dirty="0" smtClean="0">
                        <a:solidFill>
                          <a:prstClr val="black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775162">
                <a:tc>
                  <a:txBody>
                    <a:bodyPr/>
                    <a:lstStyle/>
                    <a:p>
                      <a:r>
                        <a:rPr lang="en-GB" dirty="0" smtClean="0"/>
                        <a:t>Combined</a:t>
                      </a:r>
                    </a:p>
                    <a:p>
                      <a:r>
                        <a:rPr lang="en-GB" dirty="0" smtClean="0"/>
                        <a:t>Factor</a:t>
                      </a:r>
                      <a:r>
                        <a:rPr lang="en-GB" baseline="0" dirty="0" smtClean="0"/>
                        <a:t> V+VIII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prstClr val="black"/>
                          </a:solidFill>
                          <a:cs typeface="Times New Roman" pitchFamily="18" charset="0"/>
                        </a:rPr>
                        <a:t>1:1,000,000</a:t>
                      </a:r>
                      <a:endParaRPr lang="it-IT" dirty="0" smtClean="0">
                        <a:solidFill>
                          <a:prstClr val="black"/>
                        </a:solidFill>
                        <a:cs typeface="Times New Roman" pitchFamily="18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120+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</a:p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cs typeface="Times New Roman" pitchFamily="18" charset="0"/>
                        </a:rPr>
                        <a:t>18 (LMAN1)                               2    (MCFD2)</a:t>
                      </a:r>
                      <a:endParaRPr lang="en-GB" dirty="0"/>
                    </a:p>
                  </a:txBody>
                  <a:tcPr/>
                </a:tc>
              </a:tr>
              <a:tr h="449102">
                <a:tc>
                  <a:txBody>
                    <a:bodyPr/>
                    <a:lstStyle/>
                    <a:p>
                      <a:r>
                        <a:rPr lang="en-GB" dirty="0" smtClean="0"/>
                        <a:t>Factor VII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prstClr val="black"/>
                          </a:solidFill>
                          <a:cs typeface="Times New Roman" pitchFamily="18" charset="0"/>
                        </a:rPr>
                        <a:t>1:500,000</a:t>
                      </a:r>
                      <a:endParaRPr lang="it-IT" dirty="0" smtClean="0">
                        <a:solidFill>
                          <a:prstClr val="black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</a:tr>
              <a:tr h="449102">
                <a:tc>
                  <a:txBody>
                    <a:bodyPr/>
                    <a:lstStyle/>
                    <a:p>
                      <a:r>
                        <a:rPr lang="en-GB" dirty="0" smtClean="0"/>
                        <a:t>Factor 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prstClr val="black"/>
                          </a:solidFill>
                          <a:cs typeface="Times New Roman" pitchFamily="18" charset="0"/>
                        </a:rPr>
                        <a:t>1:1,000,000</a:t>
                      </a:r>
                      <a:endParaRPr lang="it-IT" dirty="0" smtClean="0">
                        <a:solidFill>
                          <a:prstClr val="black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</a:tr>
              <a:tr h="449102">
                <a:tc>
                  <a:txBody>
                    <a:bodyPr/>
                    <a:lstStyle/>
                    <a:p>
                      <a:r>
                        <a:rPr lang="en-GB" dirty="0" smtClean="0"/>
                        <a:t>Factor XI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prstClr val="black"/>
                          </a:solidFill>
                          <a:cs typeface="Times New Roman" pitchFamily="18" charset="0"/>
                        </a:rPr>
                        <a:t>1:1,000,000</a:t>
                      </a:r>
                      <a:endParaRPr lang="it-IT" dirty="0" smtClean="0">
                        <a:solidFill>
                          <a:prstClr val="black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1107374">
                <a:tc>
                  <a:txBody>
                    <a:bodyPr/>
                    <a:lstStyle/>
                    <a:p>
                      <a:r>
                        <a:rPr lang="en-GB" dirty="0" smtClean="0"/>
                        <a:t>Factor XIII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prstClr val="black"/>
                          </a:solidFill>
                          <a:cs typeface="Times New Roman" pitchFamily="18" charset="0"/>
                        </a:rPr>
                        <a:t>1:2,000,000</a:t>
                      </a:r>
                      <a:endParaRPr lang="it-IT" dirty="0" smtClean="0">
                        <a:solidFill>
                          <a:prstClr val="black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cs typeface="Times New Roman" pitchFamily="18" charset="0"/>
                        </a:rPr>
                        <a:t>6 (subunit A) and1 (subunit B)</a:t>
                      </a:r>
                      <a:endParaRPr lang="it-IT" dirty="0" smtClean="0">
                        <a:cs typeface="Times New Roman" pitchFamily="18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6324600"/>
            <a:ext cx="6231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including dysfunctional proteins, based on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outbred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populations.</a:t>
            </a:r>
          </a:p>
          <a:p>
            <a:pPr algn="just">
              <a:buFont typeface="Arial" pitchFamily="34" charset="0"/>
              <a:buChar char="•"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304800" y="762000"/>
            <a:ext cx="8305800" cy="5943600"/>
            <a:chOff x="-2" y="-2"/>
            <a:chExt cx="3771" cy="6157"/>
          </a:xfrm>
        </p:grpSpPr>
        <p:grpSp>
          <p:nvGrpSpPr>
            <p:cNvPr id="3" name="Group 134"/>
            <p:cNvGrpSpPr>
              <a:grpSpLocks/>
            </p:cNvGrpSpPr>
            <p:nvPr/>
          </p:nvGrpSpPr>
          <p:grpSpPr bwMode="auto">
            <a:xfrm>
              <a:off x="0" y="0"/>
              <a:ext cx="3767" cy="6153"/>
              <a:chOff x="0" y="0"/>
              <a:chExt cx="3767" cy="6153"/>
            </a:xfrm>
          </p:grpSpPr>
          <p:grpSp>
            <p:nvGrpSpPr>
              <p:cNvPr id="4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991" cy="393"/>
                <a:chOff x="0" y="0"/>
                <a:chExt cx="991" cy="393"/>
              </a:xfrm>
            </p:grpSpPr>
            <p:sp>
              <p:nvSpPr>
                <p:cNvPr id="8328" name="Rectangle 2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935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GB" b="1">
                      <a:cs typeface="Times New Roman" pitchFamily="18" charset="0"/>
                    </a:rPr>
                    <a:t>Defect</a:t>
                  </a:r>
                  <a:endParaRPr lang="it-IT" b="1">
                    <a:cs typeface="Times New Roman" pitchFamily="18" charset="0"/>
                  </a:endParaRPr>
                </a:p>
                <a:p>
                  <a:pPr algn="just"/>
                  <a:endParaRPr lang="it-IT" b="1"/>
                </a:p>
              </p:txBody>
            </p:sp>
            <p:sp>
              <p:nvSpPr>
                <p:cNvPr id="8329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91" cy="3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991" y="0"/>
                <a:ext cx="850" cy="393"/>
                <a:chOff x="991" y="0"/>
                <a:chExt cx="850" cy="393"/>
              </a:xfrm>
            </p:grpSpPr>
            <p:sp>
              <p:nvSpPr>
                <p:cNvPr id="8326" name="Rectangle 3"/>
                <p:cNvSpPr>
                  <a:spLocks noChangeArrowheads="1"/>
                </p:cNvSpPr>
                <p:nvPr/>
              </p:nvSpPr>
              <p:spPr bwMode="auto">
                <a:xfrm>
                  <a:off x="1019" y="0"/>
                  <a:ext cx="794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en-GB" b="1">
                      <a:latin typeface="Times New Roman" pitchFamily="18" charset="0"/>
                      <a:cs typeface="Times New Roman" pitchFamily="18" charset="0"/>
                    </a:rPr>
                    <a:t>Iran</a:t>
                  </a:r>
                  <a:endParaRPr lang="en-US" b="1">
                    <a:solidFill>
                      <a:srgbClr val="000080"/>
                    </a:solidFill>
                    <a:latin typeface="Courier New" pitchFamily="49" charset="0"/>
                    <a:cs typeface="Courier New" pitchFamily="49" charset="0"/>
                  </a:endParaRPr>
                </a:p>
                <a:p>
                  <a:pPr algn="ctr"/>
                  <a:endParaRPr lang="en-US"/>
                </a:p>
              </p:txBody>
            </p:sp>
            <p:sp>
              <p:nvSpPr>
                <p:cNvPr id="8327" name="Rectangle 48"/>
                <p:cNvSpPr>
                  <a:spLocks noChangeArrowheads="1"/>
                </p:cNvSpPr>
                <p:nvPr/>
              </p:nvSpPr>
              <p:spPr bwMode="auto">
                <a:xfrm>
                  <a:off x="991" y="0"/>
                  <a:ext cx="850" cy="3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51"/>
              <p:cNvGrpSpPr>
                <a:grpSpLocks/>
              </p:cNvGrpSpPr>
              <p:nvPr/>
            </p:nvGrpSpPr>
            <p:grpSpPr bwMode="auto">
              <a:xfrm>
                <a:off x="1841" y="0"/>
                <a:ext cx="793" cy="393"/>
                <a:chOff x="1841" y="0"/>
                <a:chExt cx="793" cy="393"/>
              </a:xfrm>
            </p:grpSpPr>
            <p:sp>
              <p:nvSpPr>
                <p:cNvPr id="8324" name="Rectangle 4"/>
                <p:cNvSpPr>
                  <a:spLocks noChangeArrowheads="1"/>
                </p:cNvSpPr>
                <p:nvPr/>
              </p:nvSpPr>
              <p:spPr bwMode="auto">
                <a:xfrm>
                  <a:off x="1869" y="0"/>
                  <a:ext cx="737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en-GB" b="1">
                      <a:latin typeface="Times New Roman" pitchFamily="18" charset="0"/>
                      <a:cs typeface="Times New Roman" pitchFamily="18" charset="0"/>
                    </a:rPr>
                    <a:t>Italy</a:t>
                  </a:r>
                  <a:endParaRPr lang="en-US" b="1">
                    <a:solidFill>
                      <a:srgbClr val="000080"/>
                    </a:solidFill>
                    <a:latin typeface="Courier New" pitchFamily="49" charset="0"/>
                    <a:cs typeface="Courier New" pitchFamily="49" charset="0"/>
                  </a:endParaRPr>
                </a:p>
                <a:p>
                  <a:pPr algn="ctr"/>
                  <a:endParaRPr lang="en-US" sz="2400"/>
                </a:p>
              </p:txBody>
            </p:sp>
            <p:sp>
              <p:nvSpPr>
                <p:cNvPr id="8325" name="Rectangle 50"/>
                <p:cNvSpPr>
                  <a:spLocks noChangeArrowheads="1"/>
                </p:cNvSpPr>
                <p:nvPr/>
              </p:nvSpPr>
              <p:spPr bwMode="auto">
                <a:xfrm>
                  <a:off x="1841" y="0"/>
                  <a:ext cx="793" cy="3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7" name="Group 53"/>
              <p:cNvGrpSpPr>
                <a:grpSpLocks/>
              </p:cNvGrpSpPr>
              <p:nvPr/>
            </p:nvGrpSpPr>
            <p:grpSpPr bwMode="auto">
              <a:xfrm>
                <a:off x="2634" y="0"/>
                <a:ext cx="1133" cy="393"/>
                <a:chOff x="2634" y="0"/>
                <a:chExt cx="1133" cy="393"/>
              </a:xfrm>
            </p:grpSpPr>
            <p:sp>
              <p:nvSpPr>
                <p:cNvPr id="8322" name="Rectangle 5"/>
                <p:cNvSpPr>
                  <a:spLocks noChangeArrowheads="1"/>
                </p:cNvSpPr>
                <p:nvPr/>
              </p:nvSpPr>
              <p:spPr bwMode="auto">
                <a:xfrm>
                  <a:off x="2662" y="0"/>
                  <a:ext cx="1077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en-GB" b="1">
                      <a:latin typeface="Times New Roman" pitchFamily="18" charset="0"/>
                      <a:cs typeface="Times New Roman" pitchFamily="18" charset="0"/>
                    </a:rPr>
                    <a:t>United Kingdom</a:t>
                  </a:r>
                  <a:endParaRPr lang="en-US" b="1">
                    <a:solidFill>
                      <a:srgbClr val="000080"/>
                    </a:solidFill>
                    <a:latin typeface="Courier New" pitchFamily="49" charset="0"/>
                    <a:cs typeface="Courier New" pitchFamily="49" charset="0"/>
                  </a:endParaRPr>
                </a:p>
                <a:p>
                  <a:pPr algn="ctr"/>
                  <a:endParaRPr lang="en-US" sz="2400"/>
                </a:p>
              </p:txBody>
            </p:sp>
            <p:sp>
              <p:nvSpPr>
                <p:cNvPr id="8323" name="Rectangle 52"/>
                <p:cNvSpPr>
                  <a:spLocks noChangeArrowheads="1"/>
                </p:cNvSpPr>
                <p:nvPr/>
              </p:nvSpPr>
              <p:spPr bwMode="auto">
                <a:xfrm>
                  <a:off x="2634" y="0"/>
                  <a:ext cx="1133" cy="3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55"/>
              <p:cNvGrpSpPr>
                <a:grpSpLocks/>
              </p:cNvGrpSpPr>
              <p:nvPr/>
            </p:nvGrpSpPr>
            <p:grpSpPr bwMode="auto">
              <a:xfrm>
                <a:off x="0" y="393"/>
                <a:ext cx="991" cy="672"/>
                <a:chOff x="0" y="393"/>
                <a:chExt cx="991" cy="672"/>
              </a:xfrm>
            </p:grpSpPr>
            <p:sp>
              <p:nvSpPr>
                <p:cNvPr id="8320" name="Rectangle 6"/>
                <p:cNvSpPr>
                  <a:spLocks noChangeArrowheads="1"/>
                </p:cNvSpPr>
                <p:nvPr/>
              </p:nvSpPr>
              <p:spPr bwMode="auto">
                <a:xfrm>
                  <a:off x="28" y="393"/>
                  <a:ext cx="935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GB" sz="1000">
                      <a:cs typeface="Times New Roman" pitchFamily="18" charset="0"/>
                    </a:rPr>
                    <a:t> </a:t>
                  </a:r>
                  <a:endParaRPr lang="it-IT" sz="1000">
                    <a:cs typeface="Times New Roman" pitchFamily="18" charset="0"/>
                  </a:endParaRPr>
                </a:p>
                <a:p>
                  <a:pPr algn="just"/>
                  <a:r>
                    <a:rPr lang="en-GB" sz="1400">
                      <a:cs typeface="Times New Roman" pitchFamily="18" charset="0"/>
                    </a:rPr>
                    <a:t>Fibrinogen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just"/>
                  <a:endParaRPr lang="it-IT" sz="1400"/>
                </a:p>
              </p:txBody>
            </p:sp>
            <p:sp>
              <p:nvSpPr>
                <p:cNvPr id="8321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393"/>
                  <a:ext cx="991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57"/>
              <p:cNvGrpSpPr>
                <a:grpSpLocks/>
              </p:cNvGrpSpPr>
              <p:nvPr/>
            </p:nvGrpSpPr>
            <p:grpSpPr bwMode="auto">
              <a:xfrm>
                <a:off x="991" y="393"/>
                <a:ext cx="850" cy="672"/>
                <a:chOff x="991" y="393"/>
                <a:chExt cx="850" cy="672"/>
              </a:xfrm>
            </p:grpSpPr>
            <p:sp>
              <p:nvSpPr>
                <p:cNvPr id="8318" name="Rectangle 7"/>
                <p:cNvSpPr>
                  <a:spLocks noChangeArrowheads="1"/>
                </p:cNvSpPr>
                <p:nvPr/>
              </p:nvSpPr>
              <p:spPr bwMode="auto">
                <a:xfrm>
                  <a:off x="1019" y="393"/>
                  <a:ext cx="794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GB" sz="1000">
                    <a:cs typeface="Times New Roman" pitchFamily="18" charset="0"/>
                  </a:endParaRPr>
                </a:p>
                <a:p>
                  <a:pPr algn="ctr"/>
                  <a:r>
                    <a:rPr lang="en-GB" sz="1000">
                      <a:cs typeface="Times New Roman" pitchFamily="18" charset="0"/>
                    </a:rPr>
                    <a:t> </a:t>
                  </a:r>
                  <a:r>
                    <a:rPr lang="en-GB" sz="1400">
                      <a:cs typeface="Times New Roman" pitchFamily="18" charset="0"/>
                    </a:rPr>
                    <a:t>70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(1.5%)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319" name="Rectangle 56"/>
                <p:cNvSpPr>
                  <a:spLocks noChangeArrowheads="1"/>
                </p:cNvSpPr>
                <p:nvPr/>
              </p:nvSpPr>
              <p:spPr bwMode="auto">
                <a:xfrm>
                  <a:off x="991" y="393"/>
                  <a:ext cx="850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1841" y="393"/>
                <a:ext cx="793" cy="672"/>
                <a:chOff x="1841" y="393"/>
                <a:chExt cx="793" cy="672"/>
              </a:xfrm>
            </p:grpSpPr>
            <p:sp>
              <p:nvSpPr>
                <p:cNvPr id="8316" name="Rectangle 8"/>
                <p:cNvSpPr>
                  <a:spLocks noChangeArrowheads="1"/>
                </p:cNvSpPr>
                <p:nvPr/>
              </p:nvSpPr>
              <p:spPr bwMode="auto">
                <a:xfrm>
                  <a:off x="1869" y="393"/>
                  <a:ext cx="737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cs typeface="Times New Roman" pitchFamily="18" charset="0"/>
                    </a:rPr>
                    <a:t> </a:t>
                  </a:r>
                  <a:endParaRPr lang="it-IT" sz="10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10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(0.2%)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1400"/>
                </a:p>
              </p:txBody>
            </p:sp>
            <p:sp>
              <p:nvSpPr>
                <p:cNvPr id="8317" name="Rectangle 58"/>
                <p:cNvSpPr>
                  <a:spLocks noChangeArrowheads="1"/>
                </p:cNvSpPr>
                <p:nvPr/>
              </p:nvSpPr>
              <p:spPr bwMode="auto">
                <a:xfrm>
                  <a:off x="1841" y="393"/>
                  <a:ext cx="793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61"/>
              <p:cNvGrpSpPr>
                <a:grpSpLocks/>
              </p:cNvGrpSpPr>
              <p:nvPr/>
            </p:nvGrpSpPr>
            <p:grpSpPr bwMode="auto">
              <a:xfrm>
                <a:off x="2634" y="393"/>
                <a:ext cx="1133" cy="672"/>
                <a:chOff x="2634" y="393"/>
                <a:chExt cx="1133" cy="672"/>
              </a:xfrm>
            </p:grpSpPr>
            <p:sp>
              <p:nvSpPr>
                <p:cNvPr id="8314" name="Rectangle 9"/>
                <p:cNvSpPr>
                  <a:spLocks noChangeArrowheads="1"/>
                </p:cNvSpPr>
                <p:nvPr/>
              </p:nvSpPr>
              <p:spPr bwMode="auto">
                <a:xfrm>
                  <a:off x="2662" y="393"/>
                  <a:ext cx="1077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000">
                      <a:cs typeface="Times New Roman" pitchFamily="18" charset="0"/>
                    </a:rPr>
                    <a:t> </a:t>
                  </a:r>
                  <a:endParaRPr lang="it-IT" sz="10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11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(0.2%)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it-IT" sz="1000"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315" name="Rectangle 60"/>
                <p:cNvSpPr>
                  <a:spLocks noChangeArrowheads="1"/>
                </p:cNvSpPr>
                <p:nvPr/>
              </p:nvSpPr>
              <p:spPr bwMode="auto">
                <a:xfrm>
                  <a:off x="2634" y="393"/>
                  <a:ext cx="1133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" name="Group 63"/>
              <p:cNvGrpSpPr>
                <a:grpSpLocks/>
              </p:cNvGrpSpPr>
              <p:nvPr/>
            </p:nvGrpSpPr>
            <p:grpSpPr bwMode="auto">
              <a:xfrm>
                <a:off x="0" y="1065"/>
                <a:ext cx="991" cy="576"/>
                <a:chOff x="0" y="1065"/>
                <a:chExt cx="991" cy="576"/>
              </a:xfrm>
            </p:grpSpPr>
            <p:sp>
              <p:nvSpPr>
                <p:cNvPr id="8312" name="Rectangle 10"/>
                <p:cNvSpPr>
                  <a:spLocks noChangeArrowheads="1"/>
                </p:cNvSpPr>
                <p:nvPr/>
              </p:nvSpPr>
              <p:spPr bwMode="auto">
                <a:xfrm>
                  <a:off x="28" y="1065"/>
                  <a:ext cx="93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GB" sz="1400">
                      <a:cs typeface="Times New Roman" pitchFamily="18" charset="0"/>
                    </a:rPr>
                    <a:t>Prothrombin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just"/>
                  <a:r>
                    <a:rPr lang="it-IT" sz="1000">
                      <a:cs typeface="Times New Roman" pitchFamily="18" charset="0"/>
                    </a:rPr>
                    <a:t> </a:t>
                  </a:r>
                </a:p>
                <a:p>
                  <a:pPr algn="just"/>
                  <a:endParaRPr lang="it-IT" sz="2400"/>
                </a:p>
              </p:txBody>
            </p:sp>
            <p:sp>
              <p:nvSpPr>
                <p:cNvPr id="8313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1065"/>
                  <a:ext cx="991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65"/>
              <p:cNvGrpSpPr>
                <a:grpSpLocks/>
              </p:cNvGrpSpPr>
              <p:nvPr/>
            </p:nvGrpSpPr>
            <p:grpSpPr bwMode="auto">
              <a:xfrm>
                <a:off x="991" y="1065"/>
                <a:ext cx="850" cy="576"/>
                <a:chOff x="991" y="1065"/>
                <a:chExt cx="850" cy="576"/>
              </a:xfrm>
            </p:grpSpPr>
            <p:sp>
              <p:nvSpPr>
                <p:cNvPr id="8310" name="Rectangle 11"/>
                <p:cNvSpPr>
                  <a:spLocks noChangeArrowheads="1"/>
                </p:cNvSpPr>
                <p:nvPr/>
              </p:nvSpPr>
              <p:spPr bwMode="auto">
                <a:xfrm>
                  <a:off x="1019" y="1065"/>
                  <a:ext cx="794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15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(0.3%)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1400"/>
                </a:p>
              </p:txBody>
            </p:sp>
            <p:sp>
              <p:nvSpPr>
                <p:cNvPr id="8311" name="Rectangle 64"/>
                <p:cNvSpPr>
                  <a:spLocks noChangeArrowheads="1"/>
                </p:cNvSpPr>
                <p:nvPr/>
              </p:nvSpPr>
              <p:spPr bwMode="auto">
                <a:xfrm>
                  <a:off x="991" y="1065"/>
                  <a:ext cx="850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4" name="Group 67"/>
              <p:cNvGrpSpPr>
                <a:grpSpLocks/>
              </p:cNvGrpSpPr>
              <p:nvPr/>
            </p:nvGrpSpPr>
            <p:grpSpPr bwMode="auto">
              <a:xfrm>
                <a:off x="1841" y="1065"/>
                <a:ext cx="793" cy="576"/>
                <a:chOff x="1841" y="1065"/>
                <a:chExt cx="793" cy="576"/>
              </a:xfrm>
            </p:grpSpPr>
            <p:sp>
              <p:nvSpPr>
                <p:cNvPr id="8308" name="Rectangle 12"/>
                <p:cNvSpPr>
                  <a:spLocks noChangeArrowheads="1"/>
                </p:cNvSpPr>
                <p:nvPr/>
              </p:nvSpPr>
              <p:spPr bwMode="auto">
                <a:xfrm>
                  <a:off x="1869" y="1065"/>
                  <a:ext cx="73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7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(0.02%)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309" name="Rectangle 66"/>
                <p:cNvSpPr>
                  <a:spLocks noChangeArrowheads="1"/>
                </p:cNvSpPr>
                <p:nvPr/>
              </p:nvSpPr>
              <p:spPr bwMode="auto">
                <a:xfrm>
                  <a:off x="1841" y="1065"/>
                  <a:ext cx="79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2634" y="1065"/>
                <a:ext cx="1133" cy="576"/>
                <a:chOff x="2634" y="1065"/>
                <a:chExt cx="1133" cy="576"/>
              </a:xfrm>
            </p:grpSpPr>
            <p:sp>
              <p:nvSpPr>
                <p:cNvPr id="8306" name="Rectangle 13"/>
                <p:cNvSpPr>
                  <a:spLocks noChangeArrowheads="1"/>
                </p:cNvSpPr>
                <p:nvPr/>
              </p:nvSpPr>
              <p:spPr bwMode="auto">
                <a:xfrm>
                  <a:off x="2662" y="1065"/>
                  <a:ext cx="107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1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(0.02%)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it-IT" sz="1400"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it-IT" sz="1400"/>
                </a:p>
              </p:txBody>
            </p:sp>
            <p:sp>
              <p:nvSpPr>
                <p:cNvPr id="8307" name="Rectangle 68"/>
                <p:cNvSpPr>
                  <a:spLocks noChangeArrowheads="1"/>
                </p:cNvSpPr>
                <p:nvPr/>
              </p:nvSpPr>
              <p:spPr bwMode="auto">
                <a:xfrm>
                  <a:off x="2634" y="1065"/>
                  <a:ext cx="113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71"/>
              <p:cNvGrpSpPr>
                <a:grpSpLocks/>
              </p:cNvGrpSpPr>
              <p:nvPr/>
            </p:nvGrpSpPr>
            <p:grpSpPr bwMode="auto">
              <a:xfrm>
                <a:off x="0" y="1641"/>
                <a:ext cx="991" cy="576"/>
                <a:chOff x="0" y="1641"/>
                <a:chExt cx="991" cy="576"/>
              </a:xfrm>
            </p:grpSpPr>
            <p:sp>
              <p:nvSpPr>
                <p:cNvPr id="8304" name="Rectangle 14"/>
                <p:cNvSpPr>
                  <a:spLocks noChangeArrowheads="1"/>
                </p:cNvSpPr>
                <p:nvPr/>
              </p:nvSpPr>
              <p:spPr bwMode="auto">
                <a:xfrm>
                  <a:off x="28" y="1641"/>
                  <a:ext cx="93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GB" sz="1400">
                      <a:cs typeface="Times New Roman" pitchFamily="18" charset="0"/>
                    </a:rPr>
                    <a:t>Factor V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just"/>
                  <a:endParaRPr lang="it-IT" sz="1400"/>
                </a:p>
              </p:txBody>
            </p:sp>
            <p:sp>
              <p:nvSpPr>
                <p:cNvPr id="8305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1641"/>
                  <a:ext cx="991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7" name="Group 73"/>
              <p:cNvGrpSpPr>
                <a:grpSpLocks/>
              </p:cNvGrpSpPr>
              <p:nvPr/>
            </p:nvGrpSpPr>
            <p:grpSpPr bwMode="auto">
              <a:xfrm>
                <a:off x="991" y="1641"/>
                <a:ext cx="850" cy="576"/>
                <a:chOff x="991" y="1641"/>
                <a:chExt cx="850" cy="576"/>
              </a:xfrm>
            </p:grpSpPr>
            <p:sp>
              <p:nvSpPr>
                <p:cNvPr id="8302" name="Rectangle 15"/>
                <p:cNvSpPr>
                  <a:spLocks noChangeArrowheads="1"/>
                </p:cNvSpPr>
                <p:nvPr/>
              </p:nvSpPr>
              <p:spPr bwMode="auto">
                <a:xfrm>
                  <a:off x="1019" y="1641"/>
                  <a:ext cx="794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70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(1.5%)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1400"/>
                </a:p>
              </p:txBody>
            </p:sp>
            <p:sp>
              <p:nvSpPr>
                <p:cNvPr id="8303" name="Rectangle 72"/>
                <p:cNvSpPr>
                  <a:spLocks noChangeArrowheads="1"/>
                </p:cNvSpPr>
                <p:nvPr/>
              </p:nvSpPr>
              <p:spPr bwMode="auto">
                <a:xfrm>
                  <a:off x="991" y="1641"/>
                  <a:ext cx="850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8" name="Group 75"/>
              <p:cNvGrpSpPr>
                <a:grpSpLocks/>
              </p:cNvGrpSpPr>
              <p:nvPr/>
            </p:nvGrpSpPr>
            <p:grpSpPr bwMode="auto">
              <a:xfrm>
                <a:off x="1841" y="1641"/>
                <a:ext cx="793" cy="576"/>
                <a:chOff x="1841" y="1641"/>
                <a:chExt cx="793" cy="576"/>
              </a:xfrm>
            </p:grpSpPr>
            <p:sp>
              <p:nvSpPr>
                <p:cNvPr id="8300" name="Rectangle 16"/>
                <p:cNvSpPr>
                  <a:spLocks noChangeArrowheads="1"/>
                </p:cNvSpPr>
                <p:nvPr/>
              </p:nvSpPr>
              <p:spPr bwMode="auto">
                <a:xfrm>
                  <a:off x="1869" y="1641"/>
                  <a:ext cx="73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21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(0.5%)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1400"/>
                </a:p>
              </p:txBody>
            </p:sp>
            <p:sp>
              <p:nvSpPr>
                <p:cNvPr id="8301" name="Rectangle 74"/>
                <p:cNvSpPr>
                  <a:spLocks noChangeArrowheads="1"/>
                </p:cNvSpPr>
                <p:nvPr/>
              </p:nvSpPr>
              <p:spPr bwMode="auto">
                <a:xfrm>
                  <a:off x="1841" y="1641"/>
                  <a:ext cx="79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9" name="Group 77"/>
              <p:cNvGrpSpPr>
                <a:grpSpLocks/>
              </p:cNvGrpSpPr>
              <p:nvPr/>
            </p:nvGrpSpPr>
            <p:grpSpPr bwMode="auto">
              <a:xfrm>
                <a:off x="2634" y="1641"/>
                <a:ext cx="1133" cy="576"/>
                <a:chOff x="2634" y="1641"/>
                <a:chExt cx="1133" cy="576"/>
              </a:xfrm>
            </p:grpSpPr>
            <p:sp>
              <p:nvSpPr>
                <p:cNvPr id="8298" name="Rectangle 17"/>
                <p:cNvSpPr>
                  <a:spLocks noChangeArrowheads="1"/>
                </p:cNvSpPr>
                <p:nvPr/>
              </p:nvSpPr>
              <p:spPr bwMode="auto">
                <a:xfrm>
                  <a:off x="2662" y="1641"/>
                  <a:ext cx="107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28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(0.6%)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it-IT" sz="1000"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99" name="Rectangle 76"/>
                <p:cNvSpPr>
                  <a:spLocks noChangeArrowheads="1"/>
                </p:cNvSpPr>
                <p:nvPr/>
              </p:nvSpPr>
              <p:spPr bwMode="auto">
                <a:xfrm>
                  <a:off x="2634" y="1641"/>
                  <a:ext cx="113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" name="Group 79"/>
              <p:cNvGrpSpPr>
                <a:grpSpLocks/>
              </p:cNvGrpSpPr>
              <p:nvPr/>
            </p:nvGrpSpPr>
            <p:grpSpPr bwMode="auto">
              <a:xfrm>
                <a:off x="0" y="2217"/>
                <a:ext cx="991" cy="576"/>
                <a:chOff x="0" y="2217"/>
                <a:chExt cx="991" cy="576"/>
              </a:xfrm>
            </p:grpSpPr>
            <p:sp>
              <p:nvSpPr>
                <p:cNvPr id="8296" name="Rectangle 18"/>
                <p:cNvSpPr>
                  <a:spLocks noChangeArrowheads="1"/>
                </p:cNvSpPr>
                <p:nvPr/>
              </p:nvSpPr>
              <p:spPr bwMode="auto">
                <a:xfrm>
                  <a:off x="28" y="2217"/>
                  <a:ext cx="93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GB" sz="1400">
                      <a:cs typeface="Times New Roman" pitchFamily="18" charset="0"/>
                    </a:rPr>
                    <a:t>Factor VII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just"/>
                  <a:endParaRPr lang="it-IT" sz="1400"/>
                </a:p>
              </p:txBody>
            </p:sp>
            <p:sp>
              <p:nvSpPr>
                <p:cNvPr id="8297" name="Rectangle 78"/>
                <p:cNvSpPr>
                  <a:spLocks noChangeArrowheads="1"/>
                </p:cNvSpPr>
                <p:nvPr/>
              </p:nvSpPr>
              <p:spPr bwMode="auto">
                <a:xfrm>
                  <a:off x="0" y="2217"/>
                  <a:ext cx="991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1" name="Group 81"/>
              <p:cNvGrpSpPr>
                <a:grpSpLocks/>
              </p:cNvGrpSpPr>
              <p:nvPr/>
            </p:nvGrpSpPr>
            <p:grpSpPr bwMode="auto">
              <a:xfrm>
                <a:off x="991" y="2217"/>
                <a:ext cx="850" cy="576"/>
                <a:chOff x="991" y="2217"/>
                <a:chExt cx="850" cy="576"/>
              </a:xfrm>
            </p:grpSpPr>
            <p:sp>
              <p:nvSpPr>
                <p:cNvPr id="8294" name="Rectangle 19"/>
                <p:cNvSpPr>
                  <a:spLocks noChangeArrowheads="1"/>
                </p:cNvSpPr>
                <p:nvPr/>
              </p:nvSpPr>
              <p:spPr bwMode="auto">
                <a:xfrm>
                  <a:off x="1019" y="2217"/>
                  <a:ext cx="794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300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(6.6%)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1400"/>
                </a:p>
              </p:txBody>
            </p:sp>
            <p:sp>
              <p:nvSpPr>
                <p:cNvPr id="8295" name="Rectangle 80"/>
                <p:cNvSpPr>
                  <a:spLocks noChangeArrowheads="1"/>
                </p:cNvSpPr>
                <p:nvPr/>
              </p:nvSpPr>
              <p:spPr bwMode="auto">
                <a:xfrm>
                  <a:off x="991" y="2217"/>
                  <a:ext cx="850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2" name="Group 83"/>
              <p:cNvGrpSpPr>
                <a:grpSpLocks/>
              </p:cNvGrpSpPr>
              <p:nvPr/>
            </p:nvGrpSpPr>
            <p:grpSpPr bwMode="auto">
              <a:xfrm>
                <a:off x="1841" y="2217"/>
                <a:ext cx="793" cy="576"/>
                <a:chOff x="1841" y="2217"/>
                <a:chExt cx="793" cy="576"/>
              </a:xfrm>
            </p:grpSpPr>
            <p:sp>
              <p:nvSpPr>
                <p:cNvPr id="8292" name="Rectangle 20"/>
                <p:cNvSpPr>
                  <a:spLocks noChangeArrowheads="1"/>
                </p:cNvSpPr>
                <p:nvPr/>
              </p:nvSpPr>
              <p:spPr bwMode="auto">
                <a:xfrm>
                  <a:off x="1869" y="2217"/>
                  <a:ext cx="73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58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(1.3%)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93" name="Rectangle 82"/>
                <p:cNvSpPr>
                  <a:spLocks noChangeArrowheads="1"/>
                </p:cNvSpPr>
                <p:nvPr/>
              </p:nvSpPr>
              <p:spPr bwMode="auto">
                <a:xfrm>
                  <a:off x="1841" y="2217"/>
                  <a:ext cx="79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3" name="Group 85"/>
              <p:cNvGrpSpPr>
                <a:grpSpLocks/>
              </p:cNvGrpSpPr>
              <p:nvPr/>
            </p:nvGrpSpPr>
            <p:grpSpPr bwMode="auto">
              <a:xfrm>
                <a:off x="2634" y="2217"/>
                <a:ext cx="1133" cy="576"/>
                <a:chOff x="2634" y="2217"/>
                <a:chExt cx="1133" cy="576"/>
              </a:xfrm>
            </p:grpSpPr>
            <p:sp>
              <p:nvSpPr>
                <p:cNvPr id="8290" name="Rectangle 21"/>
                <p:cNvSpPr>
                  <a:spLocks noChangeArrowheads="1"/>
                </p:cNvSpPr>
                <p:nvPr/>
              </p:nvSpPr>
              <p:spPr bwMode="auto">
                <a:xfrm>
                  <a:off x="2662" y="2217"/>
                  <a:ext cx="107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62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(1.3)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it-IT" sz="1000"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91" name="Rectangle 84"/>
                <p:cNvSpPr>
                  <a:spLocks noChangeArrowheads="1"/>
                </p:cNvSpPr>
                <p:nvPr/>
              </p:nvSpPr>
              <p:spPr bwMode="auto">
                <a:xfrm>
                  <a:off x="2634" y="2217"/>
                  <a:ext cx="113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4" name="Group 87"/>
              <p:cNvGrpSpPr>
                <a:grpSpLocks/>
              </p:cNvGrpSpPr>
              <p:nvPr/>
            </p:nvGrpSpPr>
            <p:grpSpPr bwMode="auto">
              <a:xfrm>
                <a:off x="0" y="2793"/>
                <a:ext cx="991" cy="576"/>
                <a:chOff x="0" y="2793"/>
                <a:chExt cx="991" cy="576"/>
              </a:xfrm>
            </p:grpSpPr>
            <p:sp>
              <p:nvSpPr>
                <p:cNvPr id="8288" name="Rectangle 22"/>
                <p:cNvSpPr>
                  <a:spLocks noChangeArrowheads="1"/>
                </p:cNvSpPr>
                <p:nvPr/>
              </p:nvSpPr>
              <p:spPr bwMode="auto">
                <a:xfrm>
                  <a:off x="28" y="2793"/>
                  <a:ext cx="93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GB" sz="1400">
                      <a:cs typeface="Times New Roman" pitchFamily="18" charset="0"/>
                    </a:rPr>
                    <a:t>Factor V+VIII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just"/>
                  <a:endParaRPr lang="it-IT" sz="2400"/>
                </a:p>
              </p:txBody>
            </p:sp>
            <p:sp>
              <p:nvSpPr>
                <p:cNvPr id="8289" name="Rectangle 86"/>
                <p:cNvSpPr>
                  <a:spLocks noChangeArrowheads="1"/>
                </p:cNvSpPr>
                <p:nvPr/>
              </p:nvSpPr>
              <p:spPr bwMode="auto">
                <a:xfrm>
                  <a:off x="0" y="2793"/>
                  <a:ext cx="991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5" name="Group 89"/>
              <p:cNvGrpSpPr>
                <a:grpSpLocks/>
              </p:cNvGrpSpPr>
              <p:nvPr/>
            </p:nvGrpSpPr>
            <p:grpSpPr bwMode="auto">
              <a:xfrm>
                <a:off x="991" y="2793"/>
                <a:ext cx="850" cy="576"/>
                <a:chOff x="991" y="2793"/>
                <a:chExt cx="850" cy="576"/>
              </a:xfrm>
            </p:grpSpPr>
            <p:sp>
              <p:nvSpPr>
                <p:cNvPr id="8286" name="Rectangle 23"/>
                <p:cNvSpPr>
                  <a:spLocks noChangeArrowheads="1"/>
                </p:cNvSpPr>
                <p:nvPr/>
              </p:nvSpPr>
              <p:spPr bwMode="auto">
                <a:xfrm>
                  <a:off x="1019" y="2793"/>
                  <a:ext cx="794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80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(1.7%)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87" name="Rectangle 88"/>
                <p:cNvSpPr>
                  <a:spLocks noChangeArrowheads="1"/>
                </p:cNvSpPr>
                <p:nvPr/>
              </p:nvSpPr>
              <p:spPr bwMode="auto">
                <a:xfrm>
                  <a:off x="991" y="2793"/>
                  <a:ext cx="850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" name="Group 91"/>
              <p:cNvGrpSpPr>
                <a:grpSpLocks/>
              </p:cNvGrpSpPr>
              <p:nvPr/>
            </p:nvGrpSpPr>
            <p:grpSpPr bwMode="auto">
              <a:xfrm>
                <a:off x="1841" y="2793"/>
                <a:ext cx="793" cy="576"/>
                <a:chOff x="1841" y="2793"/>
                <a:chExt cx="793" cy="576"/>
              </a:xfrm>
            </p:grpSpPr>
            <p:sp>
              <p:nvSpPr>
                <p:cNvPr id="8284" name="Rectangle 24"/>
                <p:cNvSpPr>
                  <a:spLocks noChangeArrowheads="1"/>
                </p:cNvSpPr>
                <p:nvPr/>
              </p:nvSpPr>
              <p:spPr bwMode="auto">
                <a:xfrm>
                  <a:off x="1869" y="2793"/>
                  <a:ext cx="73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29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(0.7%)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85" name="Rectangle 90"/>
                <p:cNvSpPr>
                  <a:spLocks noChangeArrowheads="1"/>
                </p:cNvSpPr>
                <p:nvPr/>
              </p:nvSpPr>
              <p:spPr bwMode="auto">
                <a:xfrm>
                  <a:off x="1841" y="2793"/>
                  <a:ext cx="79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7" name="Group 93"/>
              <p:cNvGrpSpPr>
                <a:grpSpLocks/>
              </p:cNvGrpSpPr>
              <p:nvPr/>
            </p:nvGrpSpPr>
            <p:grpSpPr bwMode="auto">
              <a:xfrm>
                <a:off x="2634" y="2793"/>
                <a:ext cx="1133" cy="576"/>
                <a:chOff x="2634" y="2793"/>
                <a:chExt cx="1133" cy="576"/>
              </a:xfrm>
            </p:grpSpPr>
            <p:sp>
              <p:nvSpPr>
                <p:cNvPr id="8282" name="Rectangle 25"/>
                <p:cNvSpPr>
                  <a:spLocks noChangeArrowheads="1"/>
                </p:cNvSpPr>
                <p:nvPr/>
              </p:nvSpPr>
              <p:spPr bwMode="auto">
                <a:xfrm>
                  <a:off x="2662" y="2793"/>
                  <a:ext cx="107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18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(0.3%)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it-IT" sz="1400"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it-IT" sz="1400"/>
                </a:p>
              </p:txBody>
            </p:sp>
            <p:sp>
              <p:nvSpPr>
                <p:cNvPr id="8283" name="Rectangle 92"/>
                <p:cNvSpPr>
                  <a:spLocks noChangeArrowheads="1"/>
                </p:cNvSpPr>
                <p:nvPr/>
              </p:nvSpPr>
              <p:spPr bwMode="auto">
                <a:xfrm>
                  <a:off x="2634" y="2793"/>
                  <a:ext cx="113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8" name="Group 95"/>
              <p:cNvGrpSpPr>
                <a:grpSpLocks/>
              </p:cNvGrpSpPr>
              <p:nvPr/>
            </p:nvGrpSpPr>
            <p:grpSpPr bwMode="auto">
              <a:xfrm>
                <a:off x="0" y="3369"/>
                <a:ext cx="991" cy="576"/>
                <a:chOff x="0" y="3369"/>
                <a:chExt cx="991" cy="576"/>
              </a:xfrm>
            </p:grpSpPr>
            <p:sp>
              <p:nvSpPr>
                <p:cNvPr id="8280" name="Rectangle 26"/>
                <p:cNvSpPr>
                  <a:spLocks noChangeArrowheads="1"/>
                </p:cNvSpPr>
                <p:nvPr/>
              </p:nvSpPr>
              <p:spPr bwMode="auto">
                <a:xfrm>
                  <a:off x="28" y="3369"/>
                  <a:ext cx="93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GB" sz="1400">
                      <a:cs typeface="Times New Roman" pitchFamily="18" charset="0"/>
                    </a:rPr>
                    <a:t>Factor VIII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just"/>
                  <a:r>
                    <a:rPr lang="en-GB" sz="1400">
                      <a:cs typeface="Times New Roman" pitchFamily="18" charset="0"/>
                    </a:rPr>
                    <a:t>(Haemophilia A)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just"/>
                  <a:endParaRPr lang="it-IT" sz="1400"/>
                </a:p>
              </p:txBody>
            </p:sp>
            <p:sp>
              <p:nvSpPr>
                <p:cNvPr id="8281" name="Rectangle 94"/>
                <p:cNvSpPr>
                  <a:spLocks noChangeArrowheads="1"/>
                </p:cNvSpPr>
                <p:nvPr/>
              </p:nvSpPr>
              <p:spPr bwMode="auto">
                <a:xfrm>
                  <a:off x="0" y="3369"/>
                  <a:ext cx="991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9" name="Group 97"/>
              <p:cNvGrpSpPr>
                <a:grpSpLocks/>
              </p:cNvGrpSpPr>
              <p:nvPr/>
            </p:nvGrpSpPr>
            <p:grpSpPr bwMode="auto">
              <a:xfrm>
                <a:off x="991" y="3369"/>
                <a:ext cx="850" cy="576"/>
                <a:chOff x="991" y="3369"/>
                <a:chExt cx="850" cy="576"/>
              </a:xfrm>
            </p:grpSpPr>
            <p:sp>
              <p:nvSpPr>
                <p:cNvPr id="8278" name="Rectangle 27"/>
                <p:cNvSpPr>
                  <a:spLocks noChangeArrowheads="1"/>
                </p:cNvSpPr>
                <p:nvPr/>
              </p:nvSpPr>
              <p:spPr bwMode="auto">
                <a:xfrm>
                  <a:off x="1019" y="3369"/>
                  <a:ext cx="794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3000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(65.4%)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79" name="Rectangle 96"/>
                <p:cNvSpPr>
                  <a:spLocks noChangeArrowheads="1"/>
                </p:cNvSpPr>
                <p:nvPr/>
              </p:nvSpPr>
              <p:spPr bwMode="auto">
                <a:xfrm>
                  <a:off x="991" y="3369"/>
                  <a:ext cx="850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" name="Group 99"/>
              <p:cNvGrpSpPr>
                <a:grpSpLocks/>
              </p:cNvGrpSpPr>
              <p:nvPr/>
            </p:nvGrpSpPr>
            <p:grpSpPr bwMode="auto">
              <a:xfrm>
                <a:off x="1841" y="3369"/>
                <a:ext cx="793" cy="576"/>
                <a:chOff x="1841" y="3369"/>
                <a:chExt cx="793" cy="576"/>
              </a:xfrm>
            </p:grpSpPr>
            <p:sp>
              <p:nvSpPr>
                <p:cNvPr id="8276" name="Rectangle 28"/>
                <p:cNvSpPr>
                  <a:spLocks noChangeArrowheads="1"/>
                </p:cNvSpPr>
                <p:nvPr/>
              </p:nvSpPr>
              <p:spPr bwMode="auto">
                <a:xfrm>
                  <a:off x="1869" y="3369"/>
                  <a:ext cx="73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3428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(80%)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77" name="Rectangle 98"/>
                <p:cNvSpPr>
                  <a:spLocks noChangeArrowheads="1"/>
                </p:cNvSpPr>
                <p:nvPr/>
              </p:nvSpPr>
              <p:spPr bwMode="auto">
                <a:xfrm>
                  <a:off x="1841" y="3369"/>
                  <a:ext cx="79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" name="Group 101"/>
              <p:cNvGrpSpPr>
                <a:grpSpLocks/>
              </p:cNvGrpSpPr>
              <p:nvPr/>
            </p:nvGrpSpPr>
            <p:grpSpPr bwMode="auto">
              <a:xfrm>
                <a:off x="2634" y="3369"/>
                <a:ext cx="1133" cy="576"/>
                <a:chOff x="2634" y="3369"/>
                <a:chExt cx="1133" cy="576"/>
              </a:xfrm>
            </p:grpSpPr>
            <p:sp>
              <p:nvSpPr>
                <p:cNvPr id="8274" name="Rectangle 29"/>
                <p:cNvSpPr>
                  <a:spLocks noChangeArrowheads="1"/>
                </p:cNvSpPr>
                <p:nvPr/>
              </p:nvSpPr>
              <p:spPr bwMode="auto">
                <a:xfrm>
                  <a:off x="2662" y="3369"/>
                  <a:ext cx="107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3554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(76.8%)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it-IT" sz="1000"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75" name="Rectangle 100"/>
                <p:cNvSpPr>
                  <a:spLocks noChangeArrowheads="1"/>
                </p:cNvSpPr>
                <p:nvPr/>
              </p:nvSpPr>
              <p:spPr bwMode="auto">
                <a:xfrm>
                  <a:off x="2634" y="3369"/>
                  <a:ext cx="113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30" name="Group 103"/>
              <p:cNvGrpSpPr>
                <a:grpSpLocks/>
              </p:cNvGrpSpPr>
              <p:nvPr/>
            </p:nvGrpSpPr>
            <p:grpSpPr bwMode="auto">
              <a:xfrm>
                <a:off x="0" y="3945"/>
                <a:ext cx="991" cy="576"/>
                <a:chOff x="0" y="3945"/>
                <a:chExt cx="991" cy="576"/>
              </a:xfrm>
            </p:grpSpPr>
            <p:sp>
              <p:nvSpPr>
                <p:cNvPr id="8272" name="Rectangle 30"/>
                <p:cNvSpPr>
                  <a:spLocks noChangeArrowheads="1"/>
                </p:cNvSpPr>
                <p:nvPr/>
              </p:nvSpPr>
              <p:spPr bwMode="auto">
                <a:xfrm>
                  <a:off x="28" y="3945"/>
                  <a:ext cx="93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GB" sz="1400">
                      <a:cs typeface="Times New Roman" pitchFamily="18" charset="0"/>
                    </a:rPr>
                    <a:t>Factor IX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just"/>
                  <a:r>
                    <a:rPr lang="en-GB" sz="1400">
                      <a:cs typeface="Times New Roman" pitchFamily="18" charset="0"/>
                    </a:rPr>
                    <a:t>(Haemophilia B)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just"/>
                  <a:endParaRPr lang="it-IT" sz="1400"/>
                </a:p>
              </p:txBody>
            </p:sp>
            <p:sp>
              <p:nvSpPr>
                <p:cNvPr id="8273" name="Rectangle 102"/>
                <p:cNvSpPr>
                  <a:spLocks noChangeArrowheads="1"/>
                </p:cNvSpPr>
                <p:nvPr/>
              </p:nvSpPr>
              <p:spPr bwMode="auto">
                <a:xfrm>
                  <a:off x="0" y="3945"/>
                  <a:ext cx="991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31" name="Group 105"/>
              <p:cNvGrpSpPr>
                <a:grpSpLocks/>
              </p:cNvGrpSpPr>
              <p:nvPr/>
            </p:nvGrpSpPr>
            <p:grpSpPr bwMode="auto">
              <a:xfrm>
                <a:off x="991" y="3945"/>
                <a:ext cx="850" cy="576"/>
                <a:chOff x="991" y="3945"/>
                <a:chExt cx="850" cy="576"/>
              </a:xfrm>
            </p:grpSpPr>
            <p:sp>
              <p:nvSpPr>
                <p:cNvPr id="8270" name="Rectangle 31"/>
                <p:cNvSpPr>
                  <a:spLocks noChangeArrowheads="1"/>
                </p:cNvSpPr>
                <p:nvPr/>
              </p:nvSpPr>
              <p:spPr bwMode="auto">
                <a:xfrm>
                  <a:off x="1019" y="3945"/>
                  <a:ext cx="794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900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(19.6%)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71" name="Rectangle 104"/>
                <p:cNvSpPr>
                  <a:spLocks noChangeArrowheads="1"/>
                </p:cNvSpPr>
                <p:nvPr/>
              </p:nvSpPr>
              <p:spPr bwMode="auto">
                <a:xfrm>
                  <a:off x="991" y="3945"/>
                  <a:ext cx="850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32" name="Group 107"/>
              <p:cNvGrpSpPr>
                <a:grpSpLocks/>
              </p:cNvGrpSpPr>
              <p:nvPr/>
            </p:nvGrpSpPr>
            <p:grpSpPr bwMode="auto">
              <a:xfrm>
                <a:off x="1841" y="3945"/>
                <a:ext cx="793" cy="576"/>
                <a:chOff x="1841" y="3945"/>
                <a:chExt cx="793" cy="576"/>
              </a:xfrm>
            </p:grpSpPr>
            <p:sp>
              <p:nvSpPr>
                <p:cNvPr id="8268" name="Rectangle 32"/>
                <p:cNvSpPr>
                  <a:spLocks noChangeArrowheads="1"/>
                </p:cNvSpPr>
                <p:nvPr/>
              </p:nvSpPr>
              <p:spPr bwMode="auto">
                <a:xfrm>
                  <a:off x="1869" y="3945"/>
                  <a:ext cx="73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626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(15.0%)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69" name="Rectangle 106"/>
                <p:cNvSpPr>
                  <a:spLocks noChangeArrowheads="1"/>
                </p:cNvSpPr>
                <p:nvPr/>
              </p:nvSpPr>
              <p:spPr bwMode="auto">
                <a:xfrm>
                  <a:off x="1841" y="3945"/>
                  <a:ext cx="79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33" name="Group 109"/>
              <p:cNvGrpSpPr>
                <a:grpSpLocks/>
              </p:cNvGrpSpPr>
              <p:nvPr/>
            </p:nvGrpSpPr>
            <p:grpSpPr bwMode="auto">
              <a:xfrm>
                <a:off x="2634" y="3945"/>
                <a:ext cx="1133" cy="576"/>
                <a:chOff x="2634" y="3945"/>
                <a:chExt cx="1133" cy="576"/>
              </a:xfrm>
            </p:grpSpPr>
            <p:sp>
              <p:nvSpPr>
                <p:cNvPr id="8266" name="Rectangle 33"/>
                <p:cNvSpPr>
                  <a:spLocks noChangeArrowheads="1"/>
                </p:cNvSpPr>
                <p:nvPr/>
              </p:nvSpPr>
              <p:spPr bwMode="auto">
                <a:xfrm>
                  <a:off x="2662" y="3945"/>
                  <a:ext cx="107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762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(16.1%)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it-IT" sz="1400"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it-IT" sz="1400"/>
                </a:p>
              </p:txBody>
            </p:sp>
            <p:sp>
              <p:nvSpPr>
                <p:cNvPr id="8267" name="Rectangle 108"/>
                <p:cNvSpPr>
                  <a:spLocks noChangeArrowheads="1"/>
                </p:cNvSpPr>
                <p:nvPr/>
              </p:nvSpPr>
              <p:spPr bwMode="auto">
                <a:xfrm>
                  <a:off x="2634" y="3945"/>
                  <a:ext cx="113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34" name="Group 111"/>
              <p:cNvGrpSpPr>
                <a:grpSpLocks/>
              </p:cNvGrpSpPr>
              <p:nvPr/>
            </p:nvGrpSpPr>
            <p:grpSpPr bwMode="auto">
              <a:xfrm>
                <a:off x="0" y="4521"/>
                <a:ext cx="991" cy="576"/>
                <a:chOff x="0" y="4521"/>
                <a:chExt cx="991" cy="576"/>
              </a:xfrm>
            </p:grpSpPr>
            <p:sp>
              <p:nvSpPr>
                <p:cNvPr id="8264" name="Rectangle 34"/>
                <p:cNvSpPr>
                  <a:spLocks noChangeArrowheads="1"/>
                </p:cNvSpPr>
                <p:nvPr/>
              </p:nvSpPr>
              <p:spPr bwMode="auto">
                <a:xfrm>
                  <a:off x="28" y="4521"/>
                  <a:ext cx="93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GB" sz="1400">
                      <a:cs typeface="Times New Roman" pitchFamily="18" charset="0"/>
                    </a:rPr>
                    <a:t>Factor X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just"/>
                  <a:endParaRPr lang="it-IT" sz="1400"/>
                </a:p>
              </p:txBody>
            </p:sp>
            <p:sp>
              <p:nvSpPr>
                <p:cNvPr id="8265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4521"/>
                  <a:ext cx="991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35" name="Group 113"/>
              <p:cNvGrpSpPr>
                <a:grpSpLocks/>
              </p:cNvGrpSpPr>
              <p:nvPr/>
            </p:nvGrpSpPr>
            <p:grpSpPr bwMode="auto">
              <a:xfrm>
                <a:off x="991" y="4521"/>
                <a:ext cx="850" cy="576"/>
                <a:chOff x="991" y="4521"/>
                <a:chExt cx="850" cy="576"/>
              </a:xfrm>
            </p:grpSpPr>
            <p:sp>
              <p:nvSpPr>
                <p:cNvPr id="8262" name="Rectangle 35"/>
                <p:cNvSpPr>
                  <a:spLocks noChangeArrowheads="1"/>
                </p:cNvSpPr>
                <p:nvPr/>
              </p:nvSpPr>
              <p:spPr bwMode="auto">
                <a:xfrm>
                  <a:off x="1019" y="4521"/>
                  <a:ext cx="794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60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(1.3%)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63" name="Rectangle 112"/>
                <p:cNvSpPr>
                  <a:spLocks noChangeArrowheads="1"/>
                </p:cNvSpPr>
                <p:nvPr/>
              </p:nvSpPr>
              <p:spPr bwMode="auto">
                <a:xfrm>
                  <a:off x="991" y="4521"/>
                  <a:ext cx="850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36" name="Group 115"/>
              <p:cNvGrpSpPr>
                <a:grpSpLocks/>
              </p:cNvGrpSpPr>
              <p:nvPr/>
            </p:nvGrpSpPr>
            <p:grpSpPr bwMode="auto">
              <a:xfrm>
                <a:off x="1841" y="4521"/>
                <a:ext cx="793" cy="576"/>
                <a:chOff x="1841" y="4521"/>
                <a:chExt cx="793" cy="576"/>
              </a:xfrm>
            </p:grpSpPr>
            <p:sp>
              <p:nvSpPr>
                <p:cNvPr id="8260" name="Rectangle 36"/>
                <p:cNvSpPr>
                  <a:spLocks noChangeArrowheads="1"/>
                </p:cNvSpPr>
                <p:nvPr/>
              </p:nvSpPr>
              <p:spPr bwMode="auto">
                <a:xfrm>
                  <a:off x="1869" y="4521"/>
                  <a:ext cx="73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16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(0.4%)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61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41" y="4521"/>
                  <a:ext cx="79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37" name="Group 117"/>
              <p:cNvGrpSpPr>
                <a:grpSpLocks/>
              </p:cNvGrpSpPr>
              <p:nvPr/>
            </p:nvGrpSpPr>
            <p:grpSpPr bwMode="auto">
              <a:xfrm>
                <a:off x="2634" y="4521"/>
                <a:ext cx="1133" cy="576"/>
                <a:chOff x="2634" y="4521"/>
                <a:chExt cx="1133" cy="576"/>
              </a:xfrm>
            </p:grpSpPr>
            <p:sp>
              <p:nvSpPr>
                <p:cNvPr id="8258" name="Rectangle 37"/>
                <p:cNvSpPr>
                  <a:spLocks noChangeArrowheads="1"/>
                </p:cNvSpPr>
                <p:nvPr/>
              </p:nvSpPr>
              <p:spPr bwMode="auto">
                <a:xfrm>
                  <a:off x="2662" y="4521"/>
                  <a:ext cx="107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25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(0.5%)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it-IT" sz="1400"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it-IT" sz="1400"/>
                </a:p>
              </p:txBody>
            </p:sp>
            <p:sp>
              <p:nvSpPr>
                <p:cNvPr id="8259" name="Rectangle 116"/>
                <p:cNvSpPr>
                  <a:spLocks noChangeArrowheads="1"/>
                </p:cNvSpPr>
                <p:nvPr/>
              </p:nvSpPr>
              <p:spPr bwMode="auto">
                <a:xfrm>
                  <a:off x="2634" y="4521"/>
                  <a:ext cx="113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38" name="Group 119"/>
              <p:cNvGrpSpPr>
                <a:grpSpLocks/>
              </p:cNvGrpSpPr>
              <p:nvPr/>
            </p:nvGrpSpPr>
            <p:grpSpPr bwMode="auto">
              <a:xfrm>
                <a:off x="0" y="5097"/>
                <a:ext cx="991" cy="576"/>
                <a:chOff x="0" y="5097"/>
                <a:chExt cx="991" cy="576"/>
              </a:xfrm>
            </p:grpSpPr>
            <p:sp>
              <p:nvSpPr>
                <p:cNvPr id="8256" name="Rectangle 38"/>
                <p:cNvSpPr>
                  <a:spLocks noChangeArrowheads="1"/>
                </p:cNvSpPr>
                <p:nvPr/>
              </p:nvSpPr>
              <p:spPr bwMode="auto">
                <a:xfrm>
                  <a:off x="28" y="5097"/>
                  <a:ext cx="93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GB" sz="1400">
                      <a:cs typeface="Times New Roman" pitchFamily="18" charset="0"/>
                    </a:rPr>
                    <a:t>Factor XI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just"/>
                  <a:r>
                    <a:rPr lang="it-IT" sz="1400">
                      <a:cs typeface="Times New Roman" pitchFamily="18" charset="0"/>
                    </a:rPr>
                    <a:t> </a:t>
                  </a:r>
                </a:p>
                <a:p>
                  <a:pPr algn="just"/>
                  <a:endParaRPr lang="it-IT" sz="1400"/>
                </a:p>
              </p:txBody>
            </p:sp>
            <p:sp>
              <p:nvSpPr>
                <p:cNvPr id="8257" name="Rectangle 118"/>
                <p:cNvSpPr>
                  <a:spLocks noChangeArrowheads="1"/>
                </p:cNvSpPr>
                <p:nvPr/>
              </p:nvSpPr>
              <p:spPr bwMode="auto">
                <a:xfrm>
                  <a:off x="0" y="5097"/>
                  <a:ext cx="991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39" name="Group 121"/>
              <p:cNvGrpSpPr>
                <a:grpSpLocks/>
              </p:cNvGrpSpPr>
              <p:nvPr/>
            </p:nvGrpSpPr>
            <p:grpSpPr bwMode="auto">
              <a:xfrm>
                <a:off x="991" y="5097"/>
                <a:ext cx="850" cy="576"/>
                <a:chOff x="991" y="5097"/>
                <a:chExt cx="850" cy="576"/>
              </a:xfrm>
            </p:grpSpPr>
            <p:sp>
              <p:nvSpPr>
                <p:cNvPr id="8254" name="Rectangle 39"/>
                <p:cNvSpPr>
                  <a:spLocks noChangeArrowheads="1"/>
                </p:cNvSpPr>
                <p:nvPr/>
              </p:nvSpPr>
              <p:spPr bwMode="auto">
                <a:xfrm>
                  <a:off x="1019" y="5097"/>
                  <a:ext cx="794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20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(0.4%)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1400"/>
                </a:p>
              </p:txBody>
            </p:sp>
            <p:sp>
              <p:nvSpPr>
                <p:cNvPr id="8255" name="Rectangle 120"/>
                <p:cNvSpPr>
                  <a:spLocks noChangeArrowheads="1"/>
                </p:cNvSpPr>
                <p:nvPr/>
              </p:nvSpPr>
              <p:spPr bwMode="auto">
                <a:xfrm>
                  <a:off x="991" y="5097"/>
                  <a:ext cx="850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40" name="Group 123"/>
              <p:cNvGrpSpPr>
                <a:grpSpLocks/>
              </p:cNvGrpSpPr>
              <p:nvPr/>
            </p:nvGrpSpPr>
            <p:grpSpPr bwMode="auto">
              <a:xfrm>
                <a:off x="1841" y="5097"/>
                <a:ext cx="793" cy="576"/>
                <a:chOff x="1841" y="5097"/>
                <a:chExt cx="793" cy="576"/>
              </a:xfrm>
            </p:grpSpPr>
            <p:sp>
              <p:nvSpPr>
                <p:cNvPr id="8252" name="Rectangle 40"/>
                <p:cNvSpPr>
                  <a:spLocks noChangeArrowheads="1"/>
                </p:cNvSpPr>
                <p:nvPr/>
              </p:nvSpPr>
              <p:spPr bwMode="auto">
                <a:xfrm>
                  <a:off x="1869" y="5097"/>
                  <a:ext cx="73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60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(1.3%)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53" name="Rectangle 122"/>
                <p:cNvSpPr>
                  <a:spLocks noChangeArrowheads="1"/>
                </p:cNvSpPr>
                <p:nvPr/>
              </p:nvSpPr>
              <p:spPr bwMode="auto">
                <a:xfrm>
                  <a:off x="1841" y="5097"/>
                  <a:ext cx="79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41" name="Group 125"/>
              <p:cNvGrpSpPr>
                <a:grpSpLocks/>
              </p:cNvGrpSpPr>
              <p:nvPr/>
            </p:nvGrpSpPr>
            <p:grpSpPr bwMode="auto">
              <a:xfrm>
                <a:off x="2634" y="5097"/>
                <a:ext cx="1133" cy="576"/>
                <a:chOff x="2634" y="5097"/>
                <a:chExt cx="1133" cy="576"/>
              </a:xfrm>
            </p:grpSpPr>
            <p:sp>
              <p:nvSpPr>
                <p:cNvPr id="8250" name="Rectangle 41"/>
                <p:cNvSpPr>
                  <a:spLocks noChangeArrowheads="1"/>
                </p:cNvSpPr>
                <p:nvPr/>
              </p:nvSpPr>
              <p:spPr bwMode="auto">
                <a:xfrm>
                  <a:off x="2662" y="5097"/>
                  <a:ext cx="107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150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(3.3%)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it-IT" sz="1000"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51" name="Rectangle 124"/>
                <p:cNvSpPr>
                  <a:spLocks noChangeArrowheads="1"/>
                </p:cNvSpPr>
                <p:nvPr/>
              </p:nvSpPr>
              <p:spPr bwMode="auto">
                <a:xfrm>
                  <a:off x="2634" y="5097"/>
                  <a:ext cx="1133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42" name="Group 127"/>
              <p:cNvGrpSpPr>
                <a:grpSpLocks/>
              </p:cNvGrpSpPr>
              <p:nvPr/>
            </p:nvGrpSpPr>
            <p:grpSpPr bwMode="auto">
              <a:xfrm>
                <a:off x="0" y="5673"/>
                <a:ext cx="991" cy="480"/>
                <a:chOff x="0" y="5673"/>
                <a:chExt cx="991" cy="480"/>
              </a:xfrm>
            </p:grpSpPr>
            <p:sp>
              <p:nvSpPr>
                <p:cNvPr id="8248" name="Rectangle 42"/>
                <p:cNvSpPr>
                  <a:spLocks noChangeArrowheads="1"/>
                </p:cNvSpPr>
                <p:nvPr/>
              </p:nvSpPr>
              <p:spPr bwMode="auto">
                <a:xfrm>
                  <a:off x="28" y="5673"/>
                  <a:ext cx="93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GB" sz="1400">
                      <a:cs typeface="Times New Roman" pitchFamily="18" charset="0"/>
                    </a:rPr>
                    <a:t>Factor XIII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just"/>
                  <a:endParaRPr lang="it-IT" sz="1400"/>
                </a:p>
              </p:txBody>
            </p:sp>
            <p:sp>
              <p:nvSpPr>
                <p:cNvPr id="8249" name="Rectangle 126"/>
                <p:cNvSpPr>
                  <a:spLocks noChangeArrowheads="1"/>
                </p:cNvSpPr>
                <p:nvPr/>
              </p:nvSpPr>
              <p:spPr bwMode="auto">
                <a:xfrm>
                  <a:off x="0" y="5673"/>
                  <a:ext cx="991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43" name="Group 129"/>
              <p:cNvGrpSpPr>
                <a:grpSpLocks/>
              </p:cNvGrpSpPr>
              <p:nvPr/>
            </p:nvGrpSpPr>
            <p:grpSpPr bwMode="auto">
              <a:xfrm>
                <a:off x="991" y="5673"/>
                <a:ext cx="850" cy="480"/>
                <a:chOff x="991" y="5673"/>
                <a:chExt cx="850" cy="480"/>
              </a:xfrm>
            </p:grpSpPr>
            <p:sp>
              <p:nvSpPr>
                <p:cNvPr id="8246" name="Rectangle 43"/>
                <p:cNvSpPr>
                  <a:spLocks noChangeArrowheads="1"/>
                </p:cNvSpPr>
                <p:nvPr/>
              </p:nvSpPr>
              <p:spPr bwMode="auto">
                <a:xfrm>
                  <a:off x="1019" y="5673"/>
                  <a:ext cx="79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80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(1.7%)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47" name="Rectangle 128"/>
                <p:cNvSpPr>
                  <a:spLocks noChangeArrowheads="1"/>
                </p:cNvSpPr>
                <p:nvPr/>
              </p:nvSpPr>
              <p:spPr bwMode="auto">
                <a:xfrm>
                  <a:off x="991" y="5673"/>
                  <a:ext cx="85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44" name="Group 131"/>
              <p:cNvGrpSpPr>
                <a:grpSpLocks/>
              </p:cNvGrpSpPr>
              <p:nvPr/>
            </p:nvGrpSpPr>
            <p:grpSpPr bwMode="auto">
              <a:xfrm>
                <a:off x="1841" y="5673"/>
                <a:ext cx="793" cy="480"/>
                <a:chOff x="1841" y="5673"/>
                <a:chExt cx="793" cy="480"/>
              </a:xfrm>
            </p:grpSpPr>
            <p:sp>
              <p:nvSpPr>
                <p:cNvPr id="8244" name="Rectangle 44"/>
                <p:cNvSpPr>
                  <a:spLocks noChangeArrowheads="1"/>
                </p:cNvSpPr>
                <p:nvPr/>
              </p:nvSpPr>
              <p:spPr bwMode="auto">
                <a:xfrm>
                  <a:off x="1869" y="5673"/>
                  <a:ext cx="737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31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(0.7%)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45" name="Rectangle 130"/>
                <p:cNvSpPr>
                  <a:spLocks noChangeArrowheads="1"/>
                </p:cNvSpPr>
                <p:nvPr/>
              </p:nvSpPr>
              <p:spPr bwMode="auto">
                <a:xfrm>
                  <a:off x="1841" y="5673"/>
                  <a:ext cx="79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345" name="Group 133"/>
              <p:cNvGrpSpPr>
                <a:grpSpLocks/>
              </p:cNvGrpSpPr>
              <p:nvPr/>
            </p:nvGrpSpPr>
            <p:grpSpPr bwMode="auto">
              <a:xfrm>
                <a:off x="2634" y="5673"/>
                <a:ext cx="1133" cy="480"/>
                <a:chOff x="2634" y="5673"/>
                <a:chExt cx="1133" cy="480"/>
              </a:xfrm>
            </p:grpSpPr>
            <p:sp>
              <p:nvSpPr>
                <p:cNvPr id="8242" name="Rectangle 45"/>
                <p:cNvSpPr>
                  <a:spLocks noChangeArrowheads="1"/>
                </p:cNvSpPr>
                <p:nvPr/>
              </p:nvSpPr>
              <p:spPr bwMode="auto">
                <a:xfrm>
                  <a:off x="2662" y="5673"/>
                  <a:ext cx="1077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GB" sz="1400">
                      <a:cs typeface="Times New Roman" pitchFamily="18" charset="0"/>
                    </a:rPr>
                    <a:t>26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r>
                    <a:rPr lang="en-GB" sz="1400">
                      <a:cs typeface="Times New Roman" pitchFamily="18" charset="0"/>
                    </a:rPr>
                    <a:t>(0.5%)</a:t>
                  </a:r>
                  <a:endParaRPr lang="it-IT" sz="1400">
                    <a:cs typeface="Times New Roman" pitchFamily="18" charset="0"/>
                  </a:endParaRPr>
                </a:p>
                <a:p>
                  <a:pPr algn="ctr"/>
                  <a:endParaRPr lang="it-IT" sz="2400"/>
                </a:p>
              </p:txBody>
            </p:sp>
            <p:sp>
              <p:nvSpPr>
                <p:cNvPr id="8243" name="Rectangle 132"/>
                <p:cNvSpPr>
                  <a:spLocks noChangeArrowheads="1"/>
                </p:cNvSpPr>
                <p:nvPr/>
              </p:nvSpPr>
              <p:spPr bwMode="auto">
                <a:xfrm>
                  <a:off x="2634" y="5673"/>
                  <a:ext cx="113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8197" name="Rectangle 135"/>
            <p:cNvSpPr>
              <a:spLocks noChangeArrowheads="1"/>
            </p:cNvSpPr>
            <p:nvPr/>
          </p:nvSpPr>
          <p:spPr bwMode="auto">
            <a:xfrm>
              <a:off x="-2" y="-2"/>
              <a:ext cx="3771" cy="6157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195" name="Rectangle 13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765175"/>
          </a:xfrm>
        </p:spPr>
        <p:txBody>
          <a:bodyPr/>
          <a:lstStyle/>
          <a:p>
            <a:r>
              <a:rPr lang="en-GB" sz="2000" b="1" smtClean="0">
                <a:solidFill>
                  <a:schemeClr val="tx1"/>
                </a:solidFill>
              </a:rPr>
              <a:t>Number of patients (relative frequency) with coagulation factor deficiencies in Iran, Italy and United Kingdom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60375"/>
            <a:ext cx="8229600" cy="1139825"/>
          </a:xfrm>
        </p:spPr>
        <p:txBody>
          <a:bodyPr>
            <a:noAutofit/>
          </a:bodyPr>
          <a:lstStyle/>
          <a:p>
            <a:r>
              <a:rPr lang="en-GB" sz="4000" dirty="0"/>
              <a:t>Rare Inherited Bleeding Disorders: Prevalence</a:t>
            </a:r>
          </a:p>
        </p:txBody>
      </p:sp>
      <p:graphicFrame>
        <p:nvGraphicFramePr>
          <p:cNvPr id="401411" name="Object 1027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68313" y="2434825"/>
          <a:ext cx="8229600" cy="365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Chart" r:id="rId4" imgW="10944213" imgH="4867172" progId="MSGraph.Chart.8">
                  <p:embed followColorScheme="full"/>
                </p:oleObj>
              </mc:Choice>
              <mc:Fallback>
                <p:oleObj name="Chart" r:id="rId4" imgW="10944213" imgH="486717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434825"/>
                        <a:ext cx="8229600" cy="365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412" name="Line 1028"/>
          <p:cNvSpPr>
            <a:spLocks noChangeShapeType="1"/>
          </p:cNvSpPr>
          <p:nvPr/>
        </p:nvSpPr>
        <p:spPr bwMode="auto">
          <a:xfrm>
            <a:off x="457200" y="1600200"/>
            <a:ext cx="830580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1413" name="Rectangle 1029"/>
          <p:cNvSpPr>
            <a:spLocks noChangeArrowheads="1"/>
          </p:cNvSpPr>
          <p:nvPr/>
        </p:nvSpPr>
        <p:spPr bwMode="auto">
          <a:xfrm>
            <a:off x="5867400" y="2057400"/>
            <a:ext cx="2667000" cy="161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2000" b="0"/>
              <a:t>Severely affected patients - homozygotes or compound heterozygotes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/>
              <a:t>Other </a:t>
            </a:r>
            <a:r>
              <a:rPr lang="en-GB" sz="3600" dirty="0" smtClean="0"/>
              <a:t>Rare </a:t>
            </a:r>
            <a:r>
              <a:rPr lang="en-GB" sz="3600" dirty="0"/>
              <a:t>I</a:t>
            </a:r>
            <a:r>
              <a:rPr lang="en-GB" sz="3600" dirty="0" smtClean="0"/>
              <a:t>nherited </a:t>
            </a:r>
            <a:r>
              <a:rPr lang="en-GB" sz="3600" dirty="0"/>
              <a:t>B</a:t>
            </a:r>
            <a:r>
              <a:rPr lang="en-GB" sz="3600" dirty="0" smtClean="0"/>
              <a:t>leeding </a:t>
            </a:r>
            <a:r>
              <a:rPr lang="en-GB" sz="3600" dirty="0"/>
              <a:t>D</a:t>
            </a:r>
            <a:r>
              <a:rPr lang="en-GB" sz="3600" dirty="0" smtClean="0"/>
              <a:t>isorders</a:t>
            </a:r>
            <a:endParaRPr lang="en-GB" sz="36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371600"/>
            <a:ext cx="8195733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GB" sz="2400" i="1" dirty="0"/>
              <a:t>Deficiency				Prevalence</a:t>
            </a:r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GB" sz="2000" i="1" dirty="0"/>
              <a:t>						</a:t>
            </a:r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GB" sz="2000" dirty="0" err="1" smtClean="0"/>
              <a:t>Glanzmann’s</a:t>
            </a:r>
            <a:r>
              <a:rPr lang="en-GB" sz="2000" dirty="0" smtClean="0"/>
              <a:t> </a:t>
            </a:r>
            <a:r>
              <a:rPr lang="en-GB" sz="2000" dirty="0" err="1" smtClean="0"/>
              <a:t>Thrombasthenia</a:t>
            </a:r>
            <a:r>
              <a:rPr lang="en-GB" sz="2000" dirty="0" smtClean="0"/>
              <a:t>		1:1,000,000</a:t>
            </a:r>
          </a:p>
          <a:p>
            <a:pPr>
              <a:lnSpc>
                <a:spcPct val="70000"/>
              </a:lnSpc>
              <a:buFont typeface="Monotype Sorts" charset="2"/>
              <a:buNone/>
            </a:pPr>
            <a:endParaRPr lang="en-GB" sz="2000" dirty="0" smtClean="0"/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GB" sz="2000" dirty="0" smtClean="0"/>
              <a:t>Bernard </a:t>
            </a:r>
            <a:r>
              <a:rPr lang="en-GB" sz="2000" dirty="0" err="1" smtClean="0"/>
              <a:t>Soulier</a:t>
            </a:r>
            <a:r>
              <a:rPr lang="en-GB" sz="2000" dirty="0" smtClean="0"/>
              <a:t> Disease			1:1,000,000</a:t>
            </a:r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GB" sz="2000" dirty="0" smtClean="0"/>
              <a:t>		</a:t>
            </a:r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GB" sz="2000" dirty="0" smtClean="0"/>
              <a:t>Scott </a:t>
            </a:r>
            <a:r>
              <a:rPr lang="en-GB" sz="2000" dirty="0"/>
              <a:t>syndrome				</a:t>
            </a:r>
            <a:r>
              <a:rPr lang="en-GB" sz="2000" dirty="0" smtClean="0"/>
              <a:t>unknown</a:t>
            </a:r>
            <a:r>
              <a:rPr lang="en-GB" sz="2000" dirty="0"/>
              <a:t>		</a:t>
            </a:r>
          </a:p>
          <a:p>
            <a:pPr>
              <a:buFont typeface="Monotype Sorts" charset="2"/>
              <a:buNone/>
            </a:pPr>
            <a:endParaRPr lang="en-GB" sz="2000" dirty="0"/>
          </a:p>
          <a:p>
            <a:pPr>
              <a:buFont typeface="Monotype Sorts" charset="2"/>
              <a:buNone/>
            </a:pPr>
            <a:r>
              <a:rPr lang="en-GB" sz="2000" dirty="0"/>
              <a:t>Hereditary haemorrhagic </a:t>
            </a:r>
            <a:r>
              <a:rPr lang="en-GB" sz="2000" dirty="0" err="1"/>
              <a:t>telangiectasia</a:t>
            </a:r>
            <a:r>
              <a:rPr lang="en-GB" sz="2000" dirty="0"/>
              <a:t>	1:10,000</a:t>
            </a:r>
          </a:p>
          <a:p>
            <a:pPr>
              <a:lnSpc>
                <a:spcPct val="70000"/>
              </a:lnSpc>
              <a:buFont typeface="Monotype Sorts" charset="2"/>
              <a:buNone/>
            </a:pPr>
            <a:endParaRPr lang="en-GB" sz="2000" dirty="0"/>
          </a:p>
          <a:p>
            <a:pPr>
              <a:buFont typeface="Monotype Sorts" charset="2"/>
              <a:buNone/>
            </a:pPr>
            <a:r>
              <a:rPr lang="en-GB" sz="2000" dirty="0"/>
              <a:t>Type 3 VWD				0.5–5:1 </a:t>
            </a:r>
            <a:r>
              <a:rPr lang="en-GB" sz="2000" dirty="0" smtClean="0"/>
              <a:t>million</a:t>
            </a:r>
          </a:p>
          <a:p>
            <a:pPr>
              <a:buFont typeface="Monotype Sorts" charset="2"/>
              <a:buNone/>
            </a:pPr>
            <a:endParaRPr lang="en-GB" sz="2000" dirty="0" smtClean="0"/>
          </a:p>
          <a:p>
            <a:pPr>
              <a:buFont typeface="Monotype Sorts" charset="2"/>
              <a:buNone/>
            </a:pPr>
            <a:r>
              <a:rPr lang="en-GB" sz="2000" dirty="0" smtClean="0"/>
              <a:t>VKCFD (Combined </a:t>
            </a:r>
            <a:r>
              <a:rPr lang="en-GB" sz="2000" dirty="0" err="1" smtClean="0"/>
              <a:t>Vit</a:t>
            </a:r>
            <a:r>
              <a:rPr lang="en-GB" sz="2000" dirty="0" smtClean="0"/>
              <a:t> K-dependent clotting factors)  Single case reports</a:t>
            </a:r>
            <a:endParaRPr lang="en-GB" sz="2000" dirty="0"/>
          </a:p>
          <a:p>
            <a:pPr>
              <a:lnSpc>
                <a:spcPct val="70000"/>
              </a:lnSpc>
              <a:buFont typeface="Monotype Sorts" charset="2"/>
              <a:buNone/>
            </a:pPr>
            <a:endParaRPr lang="en-GB" sz="2000" dirty="0"/>
          </a:p>
          <a:p>
            <a:pPr>
              <a:buFont typeface="Monotype Sorts" charset="2"/>
              <a:buNone/>
            </a:pPr>
            <a:r>
              <a:rPr lang="en-GB" sz="2000" dirty="0">
                <a:latin typeface="Symbol" charset="2"/>
              </a:rPr>
              <a:t>a</a:t>
            </a:r>
            <a:r>
              <a:rPr lang="en-GB" sz="2000" baseline="-25000" dirty="0"/>
              <a:t>2</a:t>
            </a:r>
            <a:r>
              <a:rPr lang="en-GB" sz="2000" dirty="0"/>
              <a:t>-antiplasmin deficiency		 Unknown - case reports only	</a:t>
            </a:r>
          </a:p>
          <a:p>
            <a:pPr>
              <a:buFont typeface="Monotype Sorts" charset="2"/>
              <a:buNone/>
            </a:pPr>
            <a:r>
              <a:rPr lang="en-GB" sz="2000" dirty="0"/>
              <a:t>PAI-1 inhibitor deficiency		 Unknown - case reports only</a:t>
            </a:r>
          </a:p>
          <a:p>
            <a:pPr>
              <a:buFont typeface="Monotype Sorts" charset="2"/>
              <a:buNone/>
            </a:pPr>
            <a:r>
              <a:rPr lang="en-GB" sz="2000" dirty="0" err="1"/>
              <a:t>Multimerin</a:t>
            </a:r>
            <a:r>
              <a:rPr lang="en-GB" sz="2000" dirty="0"/>
              <a:t> deficiency		</a:t>
            </a:r>
            <a:r>
              <a:rPr lang="en-GB" sz="2000" dirty="0" smtClean="0"/>
              <a:t>Unknown-single case reports</a:t>
            </a:r>
          </a:p>
          <a:p>
            <a:pPr>
              <a:buFont typeface="Monotype Sorts" charset="2"/>
              <a:buNone/>
            </a:pPr>
            <a:r>
              <a:rPr lang="en-GB" sz="2000" dirty="0" smtClean="0"/>
              <a:t>Others...</a:t>
            </a:r>
            <a:endParaRPr lang="en-GB" sz="2000" dirty="0"/>
          </a:p>
          <a:p>
            <a:pPr>
              <a:buFont typeface="Monotype Sorts" charset="2"/>
              <a:buNone/>
            </a:pPr>
            <a:endParaRPr lang="en-GB" sz="2000" dirty="0"/>
          </a:p>
          <a:p>
            <a:pPr>
              <a:buFont typeface="Monotype Sorts" charset="2"/>
              <a:buNone/>
            </a:pPr>
            <a:endParaRPr lang="en-GB" sz="2000" i="1" dirty="0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406400" y="1752600"/>
            <a:ext cx="7653867" cy="0"/>
          </a:xfrm>
          <a:prstGeom prst="line">
            <a:avLst/>
          </a:prstGeom>
          <a:noFill/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406400" y="5715000"/>
            <a:ext cx="7653867" cy="0"/>
          </a:xfrm>
          <a:prstGeom prst="line">
            <a:avLst/>
          </a:prstGeom>
          <a:noFill/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270934" y="10668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How are rare bleeding disorders inherited?</a:t>
            </a:r>
          </a:p>
          <a:p>
            <a:r>
              <a:rPr lang="en-GB" dirty="0" smtClean="0"/>
              <a:t>What are the rare bleeding disorders and what is their prevalence?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How are rare bleeding disorders classified and diagnosed?</a:t>
            </a:r>
          </a:p>
          <a:p>
            <a:r>
              <a:rPr lang="en-GB" dirty="0"/>
              <a:t>M</a:t>
            </a:r>
            <a:r>
              <a:rPr lang="en-GB" dirty="0" smtClean="0"/>
              <a:t>anifestations and causative mutations:</a:t>
            </a:r>
          </a:p>
          <a:p>
            <a:pPr lvl="1"/>
            <a:r>
              <a:rPr lang="en-GB" dirty="0" smtClean="0"/>
              <a:t>Fibrinogen		-FVII</a:t>
            </a:r>
          </a:p>
          <a:p>
            <a:pPr lvl="1"/>
            <a:r>
              <a:rPr lang="en-GB" dirty="0" smtClean="0"/>
              <a:t>Prothrombin            	 -FX</a:t>
            </a:r>
          </a:p>
          <a:p>
            <a:pPr lvl="1"/>
            <a:r>
              <a:rPr lang="en-GB" dirty="0" smtClean="0"/>
              <a:t>FV			-FXI</a:t>
            </a:r>
          </a:p>
          <a:p>
            <a:pPr lvl="1"/>
            <a:r>
              <a:rPr lang="en-GB" dirty="0" smtClean="0"/>
              <a:t>(FV + VIII)		-FXIII</a:t>
            </a:r>
          </a:p>
          <a:p>
            <a:r>
              <a:rPr lang="en-GB" dirty="0" smtClean="0"/>
              <a:t>What treatments are available?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 Classification of Rare Bleeding Disorders: ‘Severe</a:t>
            </a:r>
            <a:r>
              <a:rPr lang="en-GB" sz="3600" dirty="0"/>
              <a:t>’ Deficiencies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Factor levels below detection limit of a functional </a:t>
            </a:r>
            <a:r>
              <a:rPr lang="en-GB" dirty="0" smtClean="0"/>
              <a:t>assay i.e. &lt; 1 IU/</a:t>
            </a:r>
            <a:r>
              <a:rPr lang="en-GB" dirty="0" err="1" smtClean="0"/>
              <a:t>dL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Arise from: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Variety of gene mutations </a:t>
            </a:r>
            <a:r>
              <a:rPr lang="en-GB" dirty="0">
                <a:sym typeface="Symbol" pitchFamily="18" charset="2"/>
              </a:rPr>
              <a:t></a:t>
            </a:r>
            <a:endParaRPr lang="en-GB" dirty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Absent mRNA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Unstable mRNA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Truncated proteins</a:t>
            </a:r>
          </a:p>
          <a:p>
            <a:pPr>
              <a:lnSpc>
                <a:spcPct val="90000"/>
              </a:lnSpc>
            </a:pPr>
            <a:r>
              <a:rPr lang="en-GB" dirty="0"/>
              <a:t>Usually homozygous/compound heterozygotes</a:t>
            </a:r>
          </a:p>
          <a:p>
            <a:pPr>
              <a:lnSpc>
                <a:spcPct val="90000"/>
              </a:lnSpc>
            </a:pPr>
            <a:r>
              <a:rPr lang="en-GB" dirty="0"/>
              <a:t>Severe bleeding phenotype [in general]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</p:txBody>
      </p:sp>
      <p:sp>
        <p:nvSpPr>
          <p:cNvPr id="360452" name="Line 4"/>
          <p:cNvSpPr>
            <a:spLocks noChangeShapeType="1"/>
          </p:cNvSpPr>
          <p:nvPr/>
        </p:nvSpPr>
        <p:spPr bwMode="auto">
          <a:xfrm>
            <a:off x="533400" y="1371600"/>
            <a:ext cx="830580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>
            <a:noAutofit/>
          </a:bodyPr>
          <a:lstStyle/>
          <a:p>
            <a:r>
              <a:rPr lang="en-GB" sz="3600" dirty="0"/>
              <a:t>What </a:t>
            </a:r>
            <a:r>
              <a:rPr lang="en-GB" sz="3600" dirty="0" smtClean="0"/>
              <a:t>level </a:t>
            </a:r>
            <a:r>
              <a:rPr lang="en-GB" sz="3600" dirty="0"/>
              <a:t>of </a:t>
            </a:r>
            <a:r>
              <a:rPr lang="en-GB" sz="3600" dirty="0" smtClean="0"/>
              <a:t>clotting </a:t>
            </a:r>
            <a:r>
              <a:rPr lang="en-GB" sz="3600" dirty="0"/>
              <a:t>f</a:t>
            </a:r>
            <a:r>
              <a:rPr lang="en-GB" sz="3600" dirty="0" smtClean="0"/>
              <a:t>actor </a:t>
            </a:r>
            <a:r>
              <a:rPr lang="en-GB" sz="3600" dirty="0"/>
              <a:t>do we </a:t>
            </a:r>
            <a:r>
              <a:rPr lang="en-GB" sz="3600" dirty="0" smtClean="0"/>
              <a:t>need </a:t>
            </a:r>
            <a:r>
              <a:rPr lang="en-GB" sz="3600" dirty="0"/>
              <a:t>to </a:t>
            </a:r>
            <a:r>
              <a:rPr lang="en-GB" sz="3600" dirty="0" smtClean="0"/>
              <a:t>achieve </a:t>
            </a:r>
            <a:r>
              <a:rPr lang="en-GB" sz="3600" dirty="0"/>
              <a:t>h</a:t>
            </a:r>
            <a:r>
              <a:rPr lang="en-GB" sz="3600" dirty="0" smtClean="0"/>
              <a:t>aemostasis</a:t>
            </a:r>
            <a:r>
              <a:rPr lang="en-GB" sz="3600" dirty="0"/>
              <a:t>?</a:t>
            </a:r>
            <a:endParaRPr lang="en-GB" dirty="0"/>
          </a:p>
        </p:txBody>
      </p:sp>
      <p:sp>
        <p:nvSpPr>
          <p:cNvPr id="330756" name="Line 4"/>
          <p:cNvSpPr>
            <a:spLocks noChangeShapeType="1"/>
          </p:cNvSpPr>
          <p:nvPr/>
        </p:nvSpPr>
        <p:spPr bwMode="auto">
          <a:xfrm>
            <a:off x="457200" y="1371600"/>
            <a:ext cx="830580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30866" name="Group 114"/>
          <p:cNvGraphicFramePr>
            <a:graphicFrameLocks noGrp="1"/>
          </p:cNvGraphicFramePr>
          <p:nvPr/>
        </p:nvGraphicFramePr>
        <p:xfrm>
          <a:off x="685800" y="1752600"/>
          <a:ext cx="7391400" cy="4343400"/>
        </p:xfrm>
        <a:graphic>
          <a:graphicData uri="http://schemas.openxmlformats.org/drawingml/2006/table">
            <a:tbl>
              <a:tblPr/>
              <a:tblGrid>
                <a:gridCol w="2052638"/>
                <a:gridCol w="5338762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Factor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	Haemostatic Levels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(NR 50 – 150)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0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Fibrinogen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	0.5g/L (NR 1.5 – 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Prothrombin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	20-30 IU/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dL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	15-20 IU/dL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VII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	10-15 IU/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dL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	15-20 IU/dL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XIIII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	2-5 IU/dL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V &amp; VIII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	15-20 IU/dL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FMFD [VK]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	15-20 IU/dL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0802" name="Text Box 50"/>
          <p:cNvSpPr txBox="1">
            <a:spLocks noChangeArrowheads="1"/>
          </p:cNvSpPr>
          <p:nvPr/>
        </p:nvSpPr>
        <p:spPr bwMode="auto">
          <a:xfrm>
            <a:off x="746125" y="6291263"/>
            <a:ext cx="475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0">
                <a:latin typeface="Arial" pitchFamily="34" charset="0"/>
              </a:rPr>
              <a:t>Mannucci </a:t>
            </a:r>
            <a:r>
              <a:rPr lang="en-GB" b="0" i="1">
                <a:latin typeface="Arial" pitchFamily="34" charset="0"/>
              </a:rPr>
              <a:t>et al</a:t>
            </a:r>
            <a:r>
              <a:rPr lang="en-GB" b="0">
                <a:latin typeface="Arial" pitchFamily="34" charset="0"/>
              </a:rPr>
              <a:t> Blood 2004;104(5):1243-1252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Classification of Rare Bleeding Disorders: How do we </a:t>
            </a:r>
            <a:r>
              <a:rPr lang="en-GB" sz="3600" dirty="0"/>
              <a:t>d</a:t>
            </a:r>
            <a:r>
              <a:rPr lang="en-GB" sz="3600" dirty="0" smtClean="0"/>
              <a:t>efine ‘</a:t>
            </a:r>
            <a:r>
              <a:rPr lang="en-GB" sz="3600" dirty="0"/>
              <a:t>Mild</a:t>
            </a:r>
            <a:r>
              <a:rPr lang="en-GB" sz="3600" dirty="0" smtClean="0"/>
              <a:t>’ and ‘Severe’?</a:t>
            </a:r>
            <a:endParaRPr lang="en-GB" sz="4000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52600"/>
            <a:ext cx="8229600" cy="4808538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 typeface="Arial" pitchFamily="34" charset="0"/>
              <a:buNone/>
            </a:pPr>
            <a:r>
              <a:rPr lang="en-GB" sz="2000" b="1"/>
              <a:t>1. ‘Heterozygous’ deficiency?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AutoNum type="arabicPeriod"/>
            </a:pPr>
            <a:endParaRPr lang="en-GB" sz="200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/>
              <a:t>2. Factor level &lt;20 IU/dL [Fibrinogen 0.5g/L]</a:t>
            </a:r>
            <a:endParaRPr lang="en-GB" sz="200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GB" sz="2000"/>
              <a:t>	North American Rare Bleeding Disorder Study Group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GB" sz="2000"/>
              <a:t>	Arbitrary classification based on haemostatic levels/PT &amp;  APTT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GB" sz="2000"/>
              <a:t>	‘Homozygous’ &lt;20 IU/dL	‘Heterozygous’ &gt;20 IU/dL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GB" sz="200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/>
              <a:t>3. Factor level &lt;10 IU/dL [Fibrinogen 0.1g/L]</a:t>
            </a:r>
            <a:endParaRPr lang="en-GB" sz="200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GB" sz="2000"/>
              <a:t>	Milan/Iran Studies</a:t>
            </a:r>
            <a:endParaRPr lang="en-GB" sz="2000">
              <a:latin typeface="ヒラギノ角ゴ Pro W3" pitchFamily="32" charset="-128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GB" sz="2000">
                <a:latin typeface="ヒラギノ角ゴ Pro W3" pitchFamily="32" charset="-128"/>
              </a:rPr>
              <a:t>	</a:t>
            </a:r>
            <a:r>
              <a:rPr lang="en-GB" sz="2000"/>
              <a:t>Assumed to be homozygotes</a:t>
            </a:r>
            <a:endParaRPr lang="en-GB" sz="2000">
              <a:latin typeface="ヒラギノ角ゴ Pro W3" pitchFamily="32" charset="-128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GB" sz="2000">
              <a:latin typeface="ヒラギノ角ゴ Pro W3" pitchFamily="32" charset="-128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/>
              <a:t>4. Clinical Phenotype: FVII - Severe/Moderate/Mild</a:t>
            </a:r>
            <a:endParaRPr lang="en-GB" sz="200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GB" sz="2000"/>
              <a:t>	Scoring system based upon number/severity/type of bleeding symptoms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	</a:t>
            </a:r>
            <a:r>
              <a:rPr lang="en-GB" sz="1800"/>
              <a:t>[Mariani </a:t>
            </a:r>
            <a:r>
              <a:rPr lang="en-GB" sz="1800" i="1"/>
              <a:t>et al</a:t>
            </a:r>
            <a:r>
              <a:rPr lang="en-GB" sz="1800"/>
              <a:t> Haemophilia 2004;10(S4):180-183]</a:t>
            </a:r>
          </a:p>
        </p:txBody>
      </p:sp>
      <p:sp>
        <p:nvSpPr>
          <p:cNvPr id="329732" name="Line 4"/>
          <p:cNvSpPr>
            <a:spLocks noChangeShapeType="1"/>
          </p:cNvSpPr>
          <p:nvPr/>
        </p:nvSpPr>
        <p:spPr bwMode="auto">
          <a:xfrm>
            <a:off x="533400" y="1371600"/>
            <a:ext cx="830580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Bleeding Symptoms: Definition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338667" y="1295400"/>
            <a:ext cx="8398933" cy="5562600"/>
          </a:xfrm>
        </p:spPr>
        <p:txBody>
          <a:bodyPr>
            <a:normAutofit/>
          </a:bodyPr>
          <a:lstStyle/>
          <a:p>
            <a:pPr defTabSz="495300">
              <a:buFont typeface="Monotype Sorts" charset="2"/>
              <a:buNone/>
            </a:pPr>
            <a:r>
              <a:rPr lang="en-GB" sz="2000" i="1" dirty="0" err="1"/>
              <a:t>Menorrhagia</a:t>
            </a:r>
            <a:r>
              <a:rPr lang="en-GB" sz="2000" dirty="0"/>
              <a:t>			</a:t>
            </a:r>
            <a:r>
              <a:rPr lang="en-GB" sz="2000" dirty="0" smtClean="0"/>
              <a:t>Fe </a:t>
            </a:r>
            <a:r>
              <a:rPr lang="en-GB" sz="2000" dirty="0"/>
              <a:t>deficiency, Hormone treatment, </a:t>
            </a:r>
            <a:r>
              <a:rPr lang="en-GB" sz="2000" dirty="0" err="1"/>
              <a:t>Tranexamic</a:t>
            </a:r>
            <a:r>
              <a:rPr lang="en-GB" sz="2000" dirty="0"/>
              <a:t> Acid</a:t>
            </a:r>
          </a:p>
          <a:p>
            <a:pPr defTabSz="495300">
              <a:buFont typeface="Monotype Sorts" charset="2"/>
              <a:buNone/>
            </a:pPr>
            <a:r>
              <a:rPr lang="en-GB" sz="2000" i="1" dirty="0" err="1"/>
              <a:t>Epistaxis</a:t>
            </a:r>
            <a:r>
              <a:rPr lang="en-GB" sz="2000" dirty="0"/>
              <a:t>				</a:t>
            </a:r>
            <a:r>
              <a:rPr lang="en-GB" sz="2000" dirty="0" smtClean="0"/>
              <a:t>&gt; </a:t>
            </a:r>
            <a:r>
              <a:rPr lang="en-GB" sz="2000" dirty="0"/>
              <a:t>5 separate occasions and lasting &gt;10 minutes</a:t>
            </a:r>
          </a:p>
          <a:p>
            <a:pPr defTabSz="495300">
              <a:buFont typeface="Monotype Sorts" charset="2"/>
              <a:buNone/>
            </a:pPr>
            <a:r>
              <a:rPr lang="en-GB" sz="2000" i="1" dirty="0"/>
              <a:t>GI, GU and CNS </a:t>
            </a:r>
            <a:r>
              <a:rPr lang="en-GB" sz="2000" i="1" dirty="0" smtClean="0"/>
              <a:t>bleeding</a:t>
            </a:r>
            <a:r>
              <a:rPr lang="en-GB" sz="2000" dirty="0" smtClean="0"/>
              <a:t>: Documented </a:t>
            </a:r>
            <a:r>
              <a:rPr lang="en-GB" sz="2000" dirty="0"/>
              <a:t>in hospital notes</a:t>
            </a:r>
          </a:p>
          <a:p>
            <a:pPr defTabSz="495300">
              <a:buFont typeface="Monotype Sorts" charset="2"/>
              <a:buNone/>
            </a:pPr>
            <a:r>
              <a:rPr lang="en-GB" sz="2000" i="1" dirty="0"/>
              <a:t>Muscle/Joint bleeds</a:t>
            </a:r>
            <a:r>
              <a:rPr lang="en-GB" sz="2000" dirty="0"/>
              <a:t>	</a:t>
            </a:r>
            <a:r>
              <a:rPr lang="en-GB" sz="2000" dirty="0" smtClean="0"/>
              <a:t>Spontaneous </a:t>
            </a:r>
            <a:r>
              <a:rPr lang="en-GB" sz="2000" dirty="0"/>
              <a:t>or with minor trauma with evidence of 							</a:t>
            </a:r>
            <a:r>
              <a:rPr lang="en-GB" sz="2000" dirty="0" smtClean="0"/>
              <a:t>joint/muscle </a:t>
            </a:r>
            <a:r>
              <a:rPr lang="en-GB" sz="2000" dirty="0"/>
              <a:t>impairment</a:t>
            </a:r>
          </a:p>
          <a:p>
            <a:pPr defTabSz="495300">
              <a:buFont typeface="Monotype Sorts" charset="2"/>
              <a:buNone/>
            </a:pPr>
            <a:r>
              <a:rPr lang="en-GB" sz="2000" i="1" dirty="0"/>
              <a:t>Oral bleeding</a:t>
            </a:r>
            <a:r>
              <a:rPr lang="en-GB" sz="2000" dirty="0"/>
              <a:t>			</a:t>
            </a:r>
            <a:r>
              <a:rPr lang="en-GB" sz="2000" dirty="0" smtClean="0"/>
              <a:t>&gt; </a:t>
            </a:r>
            <a:r>
              <a:rPr lang="en-GB" sz="2000" dirty="0"/>
              <a:t>10 minutes and/or intervention by oral surgeon</a:t>
            </a:r>
          </a:p>
          <a:p>
            <a:pPr defTabSz="495300">
              <a:buFont typeface="Monotype Sorts" charset="2"/>
              <a:buNone/>
            </a:pPr>
            <a:r>
              <a:rPr lang="en-GB" sz="2000" i="1" dirty="0"/>
              <a:t>Surgical bleeding</a:t>
            </a:r>
            <a:r>
              <a:rPr lang="en-GB" sz="2000" dirty="0"/>
              <a:t>		</a:t>
            </a:r>
            <a:r>
              <a:rPr lang="en-GB" sz="2000" dirty="0" smtClean="0"/>
              <a:t>Documented </a:t>
            </a:r>
            <a:r>
              <a:rPr lang="en-GB" sz="2000" dirty="0"/>
              <a:t>in hospital </a:t>
            </a:r>
            <a:r>
              <a:rPr lang="en-GB" sz="2000" dirty="0" smtClean="0"/>
              <a:t>notes</a:t>
            </a:r>
            <a:endParaRPr lang="en-GB" sz="2000" dirty="0"/>
          </a:p>
          <a:p>
            <a:pPr defTabSz="495300">
              <a:buFont typeface="Monotype Sorts" charset="2"/>
              <a:buNone/>
            </a:pPr>
            <a:r>
              <a:rPr lang="en-GB" sz="2000" i="1" dirty="0"/>
              <a:t>Easy bruising</a:t>
            </a:r>
            <a:r>
              <a:rPr lang="en-GB" sz="2000" dirty="0"/>
              <a:t> 			</a:t>
            </a:r>
            <a:r>
              <a:rPr lang="en-GB" sz="2000" dirty="0" smtClean="0"/>
              <a:t>Too </a:t>
            </a:r>
            <a:r>
              <a:rPr lang="en-GB" sz="2000" dirty="0"/>
              <a:t>subjective and not evaluated</a:t>
            </a:r>
          </a:p>
          <a:p>
            <a:pPr defTabSz="495300">
              <a:buFont typeface="Monotype Sorts" charset="2"/>
              <a:buNone/>
            </a:pPr>
            <a:endParaRPr lang="en-GB" sz="2000" dirty="0"/>
          </a:p>
          <a:p>
            <a:pPr defTabSz="495300">
              <a:buFont typeface="Monotype Sorts" charset="2"/>
              <a:buNone/>
            </a:pPr>
            <a:endParaRPr lang="en-GB" sz="2000" dirty="0"/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270934" y="11430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38200" y="5715000"/>
            <a:ext cx="811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Considerable variation in bleeding phenotype amongst affected individuals resulting </a:t>
            </a:r>
          </a:p>
          <a:p>
            <a:r>
              <a:rPr lang="en-GB" dirty="0" smtClean="0"/>
              <a:t>from molecular heterogeneity.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Outcomes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dirty="0" smtClean="0"/>
              <a:t>By the end of this lecture the student should be able to: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Understand how rare bleeding disorders are inherited.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Appreciate that they are diverse and scientifically interesting.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Describe the basis of diagnosis, presentation and management of the rare bleeding disorders.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ChangeArrowheads="1"/>
          </p:cNvSpPr>
          <p:nvPr/>
        </p:nvSpPr>
        <p:spPr bwMode="auto">
          <a:xfrm>
            <a:off x="1327150" y="3238500"/>
            <a:ext cx="9779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7312025" y="2211388"/>
            <a:ext cx="558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6850063" y="325437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IX</a:t>
            </a:r>
          </a:p>
        </p:txBody>
      </p:sp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4614863" y="5321300"/>
            <a:ext cx="4984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II</a:t>
            </a:r>
          </a:p>
        </p:txBody>
      </p:sp>
      <p:sp>
        <p:nvSpPr>
          <p:cNvPr id="88069" name="Rectangle 6"/>
          <p:cNvSpPr>
            <a:spLocks noChangeArrowheads="1"/>
          </p:cNvSpPr>
          <p:nvPr/>
        </p:nvSpPr>
        <p:spPr bwMode="auto">
          <a:xfrm>
            <a:off x="2151063" y="6127750"/>
            <a:ext cx="2098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Fibrinogen</a:t>
            </a:r>
          </a:p>
        </p:txBody>
      </p:sp>
      <p:sp>
        <p:nvSpPr>
          <p:cNvPr id="88070" name="Rectangle 7"/>
          <p:cNvSpPr>
            <a:spLocks noChangeArrowheads="1"/>
          </p:cNvSpPr>
          <p:nvPr/>
        </p:nvSpPr>
        <p:spPr bwMode="auto">
          <a:xfrm>
            <a:off x="5808663" y="6127750"/>
            <a:ext cx="12858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Fibrin</a:t>
            </a:r>
          </a:p>
        </p:txBody>
      </p:sp>
      <p:sp>
        <p:nvSpPr>
          <p:cNvPr id="88071" name="Rectangle 8"/>
          <p:cNvSpPr>
            <a:spLocks noChangeArrowheads="1"/>
          </p:cNvSpPr>
          <p:nvPr/>
        </p:nvSpPr>
        <p:spPr bwMode="auto">
          <a:xfrm>
            <a:off x="5548313" y="1162050"/>
            <a:ext cx="7445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PK</a:t>
            </a:r>
          </a:p>
        </p:txBody>
      </p:sp>
      <p:sp>
        <p:nvSpPr>
          <p:cNvPr id="88072" name="Oval 9"/>
          <p:cNvSpPr>
            <a:spLocks noChangeArrowheads="1"/>
          </p:cNvSpPr>
          <p:nvPr/>
        </p:nvSpPr>
        <p:spPr bwMode="auto">
          <a:xfrm>
            <a:off x="5657850" y="196850"/>
            <a:ext cx="1720850" cy="5778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8073" name="Rectangle 10"/>
          <p:cNvSpPr>
            <a:spLocks noChangeArrowheads="1"/>
          </p:cNvSpPr>
          <p:nvPr/>
        </p:nvSpPr>
        <p:spPr bwMode="auto">
          <a:xfrm>
            <a:off x="5738813" y="206375"/>
            <a:ext cx="16033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solidFill>
                  <a:srgbClr val="000000"/>
                </a:solidFill>
                <a:latin typeface="Times"/>
              </a:rPr>
              <a:t>HMWK</a:t>
            </a:r>
          </a:p>
        </p:txBody>
      </p:sp>
      <p:sp>
        <p:nvSpPr>
          <p:cNvPr id="88074" name="Rectangle 11"/>
          <p:cNvSpPr>
            <a:spLocks noChangeArrowheads="1"/>
          </p:cNvSpPr>
          <p:nvPr/>
        </p:nvSpPr>
        <p:spPr bwMode="auto">
          <a:xfrm>
            <a:off x="6481763" y="215582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XI</a:t>
            </a:r>
          </a:p>
        </p:txBody>
      </p:sp>
      <p:sp>
        <p:nvSpPr>
          <p:cNvPr id="88075" name="Rectangle 12"/>
          <p:cNvSpPr>
            <a:spLocks noChangeArrowheads="1"/>
          </p:cNvSpPr>
          <p:nvPr/>
        </p:nvSpPr>
        <p:spPr bwMode="auto">
          <a:xfrm>
            <a:off x="6424613" y="1179513"/>
            <a:ext cx="7921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XII</a:t>
            </a:r>
          </a:p>
        </p:txBody>
      </p:sp>
      <p:sp>
        <p:nvSpPr>
          <p:cNvPr id="88076" name="Line 13"/>
          <p:cNvSpPr>
            <a:spLocks noChangeShapeType="1"/>
          </p:cNvSpPr>
          <p:nvPr/>
        </p:nvSpPr>
        <p:spPr bwMode="auto">
          <a:xfrm>
            <a:off x="4216400" y="6429375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Line 14"/>
          <p:cNvSpPr>
            <a:spLocks noChangeShapeType="1"/>
          </p:cNvSpPr>
          <p:nvPr/>
        </p:nvSpPr>
        <p:spPr bwMode="auto">
          <a:xfrm>
            <a:off x="4832350" y="59182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Line 15"/>
          <p:cNvSpPr>
            <a:spLocks noChangeShapeType="1"/>
          </p:cNvSpPr>
          <p:nvPr/>
        </p:nvSpPr>
        <p:spPr bwMode="auto">
          <a:xfrm>
            <a:off x="6781800" y="2787650"/>
            <a:ext cx="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Line 16"/>
          <p:cNvSpPr>
            <a:spLocks noChangeShapeType="1"/>
          </p:cNvSpPr>
          <p:nvPr/>
        </p:nvSpPr>
        <p:spPr bwMode="auto">
          <a:xfrm flipH="1">
            <a:off x="5181600" y="3797300"/>
            <a:ext cx="13208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Line 17"/>
          <p:cNvSpPr>
            <a:spLocks noChangeShapeType="1"/>
          </p:cNvSpPr>
          <p:nvPr/>
        </p:nvSpPr>
        <p:spPr bwMode="auto">
          <a:xfrm>
            <a:off x="6781800" y="16383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Rectangle 18"/>
          <p:cNvSpPr>
            <a:spLocks noChangeArrowheads="1"/>
          </p:cNvSpPr>
          <p:nvPr/>
        </p:nvSpPr>
        <p:spPr bwMode="auto">
          <a:xfrm>
            <a:off x="1370013" y="2746375"/>
            <a:ext cx="9953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VIIa</a:t>
            </a:r>
          </a:p>
        </p:txBody>
      </p:sp>
      <p:sp>
        <p:nvSpPr>
          <p:cNvPr id="88082" name="Rectangle 19"/>
          <p:cNvSpPr>
            <a:spLocks noChangeArrowheads="1"/>
          </p:cNvSpPr>
          <p:nvPr/>
        </p:nvSpPr>
        <p:spPr bwMode="auto">
          <a:xfrm>
            <a:off x="1522413" y="3219450"/>
            <a:ext cx="70008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TF</a:t>
            </a:r>
          </a:p>
        </p:txBody>
      </p:sp>
      <p:sp>
        <p:nvSpPr>
          <p:cNvPr id="88083" name="Rectangle 20"/>
          <p:cNvSpPr>
            <a:spLocks noChangeArrowheads="1"/>
          </p:cNvSpPr>
          <p:nvPr/>
        </p:nvSpPr>
        <p:spPr bwMode="auto">
          <a:xfrm>
            <a:off x="5872163" y="3241675"/>
            <a:ext cx="161925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VIII</a:t>
            </a:r>
          </a:p>
        </p:txBody>
      </p:sp>
      <p:sp>
        <p:nvSpPr>
          <p:cNvPr id="88084" name="Line 21"/>
          <p:cNvSpPr>
            <a:spLocks noChangeShapeType="1"/>
          </p:cNvSpPr>
          <p:nvPr/>
        </p:nvSpPr>
        <p:spPr bwMode="auto">
          <a:xfrm>
            <a:off x="2425700" y="3543300"/>
            <a:ext cx="2438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278313" y="4373563"/>
            <a:ext cx="1020762" cy="576262"/>
            <a:chOff x="2695" y="2755"/>
            <a:chExt cx="643" cy="363"/>
          </a:xfrm>
        </p:grpSpPr>
        <p:sp>
          <p:nvSpPr>
            <p:cNvPr id="88097" name="Rectangle 23"/>
            <p:cNvSpPr>
              <a:spLocks noChangeArrowheads="1"/>
            </p:cNvSpPr>
            <p:nvPr/>
          </p:nvSpPr>
          <p:spPr bwMode="auto">
            <a:xfrm>
              <a:off x="3039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3200" b="1">
                  <a:latin typeface="Times"/>
                </a:rPr>
                <a:t>X</a:t>
              </a:r>
            </a:p>
          </p:txBody>
        </p:sp>
        <p:sp>
          <p:nvSpPr>
            <p:cNvPr id="88098" name="Rectangle 24"/>
            <p:cNvSpPr>
              <a:spLocks noChangeArrowheads="1"/>
            </p:cNvSpPr>
            <p:nvPr/>
          </p:nvSpPr>
          <p:spPr bwMode="auto">
            <a:xfrm>
              <a:off x="2695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3200" b="1">
                  <a:latin typeface="Times"/>
                </a:rPr>
                <a:t>V</a:t>
              </a:r>
            </a:p>
          </p:txBody>
        </p:sp>
      </p:grpSp>
      <p:sp>
        <p:nvSpPr>
          <p:cNvPr id="88086" name="Line 25"/>
          <p:cNvSpPr>
            <a:spLocks noChangeShapeType="1"/>
          </p:cNvSpPr>
          <p:nvPr/>
        </p:nvSpPr>
        <p:spPr bwMode="auto">
          <a:xfrm>
            <a:off x="4813300" y="49276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Rectangle 26"/>
          <p:cNvSpPr>
            <a:spLocks noChangeArrowheads="1"/>
          </p:cNvSpPr>
          <p:nvPr/>
        </p:nvSpPr>
        <p:spPr bwMode="auto">
          <a:xfrm>
            <a:off x="5264150" y="742950"/>
            <a:ext cx="24765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8088" name="Rectangle 27"/>
          <p:cNvSpPr>
            <a:spLocks noChangeArrowheads="1"/>
          </p:cNvSpPr>
          <p:nvPr/>
        </p:nvSpPr>
        <p:spPr bwMode="auto">
          <a:xfrm>
            <a:off x="5446713" y="708025"/>
            <a:ext cx="22145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CONTACT</a:t>
            </a: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228601" y="3070225"/>
            <a:ext cx="863600" cy="582211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GB" sz="3200" b="1" dirty="0">
                <a:latin typeface="Times"/>
              </a:rPr>
              <a:t>PT</a:t>
            </a:r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 bwMode="auto">
          <a:xfrm>
            <a:off x="3541713" y="631825"/>
            <a:ext cx="1265237" cy="5762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GB" sz="3200" b="1">
                <a:latin typeface="Times"/>
              </a:rPr>
              <a:t>APTT</a:t>
            </a: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2319338" y="5262563"/>
            <a:ext cx="850900" cy="57626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GB" sz="3200" b="1">
                <a:latin typeface="Times"/>
              </a:rPr>
              <a:t>TT</a:t>
            </a:r>
          </a:p>
        </p:txBody>
      </p:sp>
      <p:sp>
        <p:nvSpPr>
          <p:cNvPr id="88092" name="Line 31"/>
          <p:cNvSpPr>
            <a:spLocks noChangeShapeType="1"/>
          </p:cNvSpPr>
          <p:nvPr/>
        </p:nvSpPr>
        <p:spPr bwMode="auto">
          <a:xfrm>
            <a:off x="3916363" y="5710238"/>
            <a:ext cx="677862" cy="509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Text Box 32"/>
          <p:cNvSpPr txBox="1">
            <a:spLocks noChangeArrowheads="1"/>
          </p:cNvSpPr>
          <p:nvPr/>
        </p:nvSpPr>
        <p:spPr bwMode="auto">
          <a:xfrm>
            <a:off x="3278188" y="5330825"/>
            <a:ext cx="638175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"/>
              </a:rPr>
              <a:t>IIa</a:t>
            </a:r>
            <a:endParaRPr lang="en-US" altLang="en-US" sz="2800" b="1">
              <a:solidFill>
                <a:srgbClr val="FFFFFF"/>
              </a:solidFill>
              <a:latin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686800" cy="464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516467">
                <a:tc>
                  <a:txBody>
                    <a:bodyPr/>
                    <a:lstStyle/>
                    <a:p>
                      <a:r>
                        <a:rPr lang="en-GB" dirty="0" smtClean="0"/>
                        <a:t>Deficiency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APTT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TT</a:t>
                      </a:r>
                      <a:endParaRPr lang="en-GB" dirty="0"/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GB" dirty="0" smtClean="0"/>
                        <a:t>Fibrinogen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GB" dirty="0" smtClean="0"/>
                        <a:t>Prothrombin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GB" dirty="0" smtClean="0"/>
                        <a:t>FV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GB" dirty="0" smtClean="0"/>
                        <a:t>FV + VIII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GB" dirty="0" smtClean="0"/>
                        <a:t>FVII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GB" dirty="0" smtClean="0"/>
                        <a:t>FX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GB" dirty="0" smtClean="0"/>
                        <a:t>FXI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GB" dirty="0" smtClean="0"/>
                        <a:t>FXIII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Principles of diagnosis of </a:t>
            </a:r>
            <a:br>
              <a:rPr lang="en-GB" sz="3600" dirty="0" smtClean="0"/>
            </a:br>
            <a:r>
              <a:rPr lang="en-GB" sz="3600" dirty="0" smtClean="0"/>
              <a:t>Rare Bleeding Disorders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PT, APTT, TT</a:t>
            </a:r>
          </a:p>
          <a:p>
            <a:r>
              <a:rPr lang="en-GB" dirty="0" smtClean="0"/>
              <a:t>50:50 normal plasma mix</a:t>
            </a:r>
          </a:p>
          <a:p>
            <a:r>
              <a:rPr lang="en-GB" dirty="0" smtClean="0"/>
              <a:t>Functional assay</a:t>
            </a:r>
          </a:p>
          <a:p>
            <a:pPr lvl="1"/>
            <a:r>
              <a:rPr lang="en-GB" dirty="0" smtClean="0"/>
              <a:t>One stage: deficient plasma substrate, normal and test plasma added, measure PT/APTT correction</a:t>
            </a:r>
          </a:p>
          <a:p>
            <a:pPr lvl="1"/>
            <a:r>
              <a:rPr lang="en-GB" dirty="0" err="1" smtClean="0"/>
              <a:t>Chromogenic</a:t>
            </a:r>
            <a:endParaRPr lang="en-GB" dirty="0" smtClean="0"/>
          </a:p>
          <a:p>
            <a:r>
              <a:rPr lang="en-GB" dirty="0" smtClean="0"/>
              <a:t>Immunologic</a:t>
            </a:r>
          </a:p>
          <a:p>
            <a:pPr lvl="1"/>
            <a:r>
              <a:rPr lang="en-GB" dirty="0" smtClean="0"/>
              <a:t>LIA</a:t>
            </a:r>
          </a:p>
          <a:p>
            <a:pPr lvl="1"/>
            <a:r>
              <a:rPr lang="en-GB" dirty="0" smtClean="0"/>
              <a:t>ELISA</a:t>
            </a:r>
          </a:p>
          <a:p>
            <a:r>
              <a:rPr lang="en-GB" dirty="0" smtClean="0"/>
              <a:t>Type I deficiency: </a:t>
            </a:r>
            <a:r>
              <a:rPr lang="en-GB" dirty="0" err="1" smtClean="0"/>
              <a:t>quantiative</a:t>
            </a:r>
            <a:endParaRPr lang="en-GB" dirty="0" smtClean="0"/>
          </a:p>
          <a:p>
            <a:r>
              <a:rPr lang="en-GB" dirty="0" smtClean="0"/>
              <a:t>Type II deficiency: qualitative</a:t>
            </a:r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How are rare bleeding disorders inherited?</a:t>
            </a:r>
          </a:p>
          <a:p>
            <a:r>
              <a:rPr lang="en-GB" dirty="0" smtClean="0"/>
              <a:t>What are the rare bleeding disorders and what is their prevalence?</a:t>
            </a:r>
          </a:p>
          <a:p>
            <a:r>
              <a:rPr lang="en-GB" dirty="0" smtClean="0"/>
              <a:t>How are rare bleeding disorders classified and diagnosed?</a:t>
            </a:r>
          </a:p>
          <a:p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dirty="0" smtClean="0">
                <a:solidFill>
                  <a:srgbClr val="FF0000"/>
                </a:solidFill>
              </a:rPr>
              <a:t>anifestations and causative mutations: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Fibrinogen		-FVII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Prothrombin            	 -FX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FV			-FXI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(FV + VIII)		-FXIII</a:t>
            </a:r>
          </a:p>
          <a:p>
            <a:r>
              <a:rPr lang="en-GB" dirty="0" smtClean="0"/>
              <a:t>What treatments are available?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Inherited abnormalities of fibrinogen</a:t>
            </a:r>
            <a:endParaRPr lang="en-GB" sz="540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447800"/>
            <a:ext cx="8686800" cy="5410200"/>
          </a:xfrm>
        </p:spPr>
        <p:txBody>
          <a:bodyPr>
            <a:normAutofit fontScale="32500" lnSpcReduction="20000"/>
          </a:bodyPr>
          <a:lstStyle/>
          <a:p>
            <a:pPr defTabSz="190500">
              <a:buFont typeface="Monotype Sorts" charset="2"/>
              <a:buNone/>
            </a:pPr>
            <a:endParaRPr lang="en-GB" sz="2400" dirty="0"/>
          </a:p>
          <a:p>
            <a:pPr defTabSz="190500"/>
            <a:r>
              <a:rPr lang="en-GB" sz="7400" dirty="0" smtClean="0"/>
              <a:t>	</a:t>
            </a:r>
            <a:r>
              <a:rPr lang="en-GB" sz="8600" dirty="0" smtClean="0"/>
              <a:t>340 </a:t>
            </a:r>
            <a:r>
              <a:rPr lang="en-GB" sz="8600" dirty="0" err="1" smtClean="0"/>
              <a:t>kDa</a:t>
            </a:r>
            <a:r>
              <a:rPr lang="en-GB" sz="8600" dirty="0" smtClean="0"/>
              <a:t> protein, synthesised by </a:t>
            </a:r>
            <a:r>
              <a:rPr lang="en-GB" sz="8600" dirty="0" err="1" smtClean="0"/>
              <a:t>hepatocytes</a:t>
            </a:r>
            <a:r>
              <a:rPr lang="en-GB" sz="8600" dirty="0" smtClean="0"/>
              <a:t> and </a:t>
            </a:r>
            <a:r>
              <a:rPr lang="en-GB" sz="8600" dirty="0" err="1" smtClean="0"/>
              <a:t>megakaryocytes</a:t>
            </a:r>
            <a:endParaRPr lang="en-GB" sz="8600" dirty="0" smtClean="0"/>
          </a:p>
          <a:p>
            <a:pPr defTabSz="190500"/>
            <a:r>
              <a:rPr lang="en-GB" sz="8600" dirty="0" smtClean="0"/>
              <a:t>	</a:t>
            </a:r>
            <a:r>
              <a:rPr lang="en-GB" sz="8600" dirty="0" err="1" smtClean="0"/>
              <a:t>Homodimer</a:t>
            </a:r>
            <a:r>
              <a:rPr lang="en-GB" sz="8600" dirty="0" smtClean="0"/>
              <a:t>: each half consists of three polypeptide chains-A</a:t>
            </a:r>
            <a:r>
              <a:rPr lang="el-GR" sz="8600" dirty="0" smtClean="0"/>
              <a:t>α</a:t>
            </a:r>
            <a:r>
              <a:rPr lang="en-GB" sz="8600" dirty="0" smtClean="0"/>
              <a:t>, B</a:t>
            </a:r>
            <a:r>
              <a:rPr lang="el-GR" sz="8600" dirty="0" smtClean="0"/>
              <a:t>β</a:t>
            </a:r>
            <a:r>
              <a:rPr lang="en-GB" sz="8600" dirty="0" smtClean="0"/>
              <a:t>, </a:t>
            </a:r>
            <a:r>
              <a:rPr lang="el-GR" sz="8600" dirty="0" smtClean="0"/>
              <a:t>γ</a:t>
            </a:r>
            <a:endParaRPr lang="en-GB" sz="8600" dirty="0" smtClean="0"/>
          </a:p>
          <a:p>
            <a:pPr defTabSz="190500"/>
            <a:r>
              <a:rPr lang="en-GB" sz="8600" dirty="0" err="1" smtClean="0"/>
              <a:t>Fibrinopeptide</a:t>
            </a:r>
            <a:r>
              <a:rPr lang="en-GB" sz="8600" dirty="0" smtClean="0"/>
              <a:t> sequences present on </a:t>
            </a:r>
            <a:r>
              <a:rPr lang="el-GR" sz="8600" dirty="0" smtClean="0"/>
              <a:t>α</a:t>
            </a:r>
            <a:r>
              <a:rPr lang="en-GB" sz="8600" dirty="0" smtClean="0"/>
              <a:t> and </a:t>
            </a:r>
            <a:r>
              <a:rPr lang="el-GR" sz="8600" dirty="0" smtClean="0"/>
              <a:t>β</a:t>
            </a:r>
            <a:r>
              <a:rPr lang="en-GB" sz="8600" dirty="0" smtClean="0"/>
              <a:t> chains prevent fibrinogen polymerisation.</a:t>
            </a:r>
          </a:p>
          <a:p>
            <a:pPr defTabSz="190500"/>
            <a:r>
              <a:rPr lang="en-GB" sz="8600" dirty="0" smtClean="0"/>
              <a:t>	Encoded </a:t>
            </a:r>
            <a:r>
              <a:rPr lang="en-GB" sz="8600" dirty="0"/>
              <a:t>by 3 genes on chromosome </a:t>
            </a:r>
            <a:r>
              <a:rPr lang="en-GB" sz="8600" dirty="0" smtClean="0"/>
              <a:t>4: FGA, FGB, FGG</a:t>
            </a:r>
          </a:p>
          <a:p>
            <a:pPr marL="342900" lvl="1" indent="-342900" defTabSz="190500">
              <a:buFont typeface="Arial" pitchFamily="34" charset="0"/>
              <a:buChar char="•"/>
            </a:pPr>
            <a:r>
              <a:rPr lang="en-GB" sz="8600" dirty="0" smtClean="0"/>
              <a:t>	Precursor to fibrin</a:t>
            </a:r>
          </a:p>
          <a:p>
            <a:pPr marL="742950" lvl="2" indent="-342900" defTabSz="190500"/>
            <a:r>
              <a:rPr lang="en-GB" sz="4900" dirty="0" err="1" smtClean="0"/>
              <a:t>Proteolytic</a:t>
            </a:r>
            <a:r>
              <a:rPr lang="en-GB" sz="4900" dirty="0" smtClean="0"/>
              <a:t> cleavage of fibrinogen by thrombin</a:t>
            </a:r>
          </a:p>
          <a:p>
            <a:pPr lvl="1" defTabSz="190500"/>
            <a:r>
              <a:rPr lang="en-GB" sz="4900" dirty="0" smtClean="0"/>
              <a:t>Releases </a:t>
            </a:r>
            <a:r>
              <a:rPr lang="en-GB" sz="4900" dirty="0" err="1" smtClean="0"/>
              <a:t>fibrinopeptides</a:t>
            </a:r>
            <a:r>
              <a:rPr lang="en-GB" sz="4900" dirty="0" smtClean="0"/>
              <a:t> A and B </a:t>
            </a:r>
          </a:p>
          <a:p>
            <a:pPr lvl="1" defTabSz="190500"/>
            <a:r>
              <a:rPr lang="en-GB" sz="4900" dirty="0" smtClean="0"/>
              <a:t>Generates insoluble fibrin monomer, </a:t>
            </a:r>
          </a:p>
          <a:p>
            <a:pPr lvl="1" defTabSz="190500"/>
            <a:r>
              <a:rPr lang="en-GB" sz="4900" dirty="0" smtClean="0"/>
              <a:t>Polymerisation</a:t>
            </a:r>
          </a:p>
          <a:p>
            <a:pPr marL="342900" lvl="1" indent="-342900" defTabSz="190500">
              <a:buFont typeface="Arial" pitchFamily="34" charset="0"/>
              <a:buChar char="•"/>
            </a:pPr>
            <a:r>
              <a:rPr lang="en-GB" sz="8600" dirty="0" smtClean="0"/>
              <a:t>Primary haemostasis </a:t>
            </a:r>
            <a:r>
              <a:rPr lang="en-GB" sz="8600" dirty="0" err="1" smtClean="0"/>
              <a:t>GpIIb</a:t>
            </a:r>
            <a:r>
              <a:rPr lang="en-GB" sz="8600" dirty="0" smtClean="0"/>
              <a:t>/</a:t>
            </a:r>
            <a:r>
              <a:rPr lang="en-GB" sz="8600" dirty="0" err="1" smtClean="0"/>
              <a:t>IIIa</a:t>
            </a:r>
            <a:r>
              <a:rPr lang="en-GB" sz="8600" dirty="0" smtClean="0"/>
              <a:t> binding</a:t>
            </a:r>
          </a:p>
          <a:p>
            <a:pPr defTabSz="190500"/>
            <a:endParaRPr lang="en-GB" sz="2400" dirty="0" smtClean="0"/>
          </a:p>
          <a:p>
            <a:pPr lvl="1" defTabSz="190500"/>
            <a:endParaRPr lang="en-GB" sz="2000" dirty="0" smtClean="0"/>
          </a:p>
          <a:p>
            <a:pPr lvl="1" defTabSz="190500"/>
            <a:endParaRPr lang="en-GB" sz="2000" dirty="0"/>
          </a:p>
          <a:p>
            <a:pPr defTabSz="190500">
              <a:buFont typeface="Monotype Sorts" charset="2"/>
              <a:buNone/>
            </a:pPr>
            <a:r>
              <a:rPr lang="en-GB" sz="2400" dirty="0"/>
              <a:t>	</a:t>
            </a:r>
            <a:endParaRPr lang="en-GB" dirty="0"/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270934" y="10668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90600" y="1143000"/>
            <a:ext cx="151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/>
              <a:t>Fibrinogen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808038"/>
            <a:ext cx="7935912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52938" y="795338"/>
            <a:ext cx="1249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i="1"/>
              <a:t>Pechik I et al.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" y="4445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600" dirty="0">
                <a:latin typeface="+mj-lt"/>
              </a:rPr>
              <a:t>Cleavage of </a:t>
            </a:r>
            <a:r>
              <a:rPr lang="en-GB" sz="3600" dirty="0" err="1">
                <a:latin typeface="+mj-lt"/>
              </a:rPr>
              <a:t>fibrinopeptides</a:t>
            </a:r>
            <a:r>
              <a:rPr lang="en-GB" sz="3600" dirty="0">
                <a:latin typeface="+mj-lt"/>
              </a:rPr>
              <a:t> by thrombin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948488" y="5445125"/>
            <a:ext cx="174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FpA is cleaved </a:t>
            </a:r>
          </a:p>
          <a:p>
            <a:r>
              <a:rPr lang="en-GB"/>
              <a:t>before FpB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Inherited abnormalities of fibrinogen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Deficiencies (type I deficiency)</a:t>
            </a:r>
          </a:p>
          <a:p>
            <a:pPr lvl="1"/>
            <a:r>
              <a:rPr lang="en-GB" dirty="0" err="1" smtClean="0"/>
              <a:t>Afibrinogenaemia</a:t>
            </a:r>
            <a:r>
              <a:rPr lang="en-GB" dirty="0" smtClean="0"/>
              <a:t> (AR)</a:t>
            </a:r>
          </a:p>
          <a:p>
            <a:pPr lvl="1"/>
            <a:r>
              <a:rPr lang="en-GB" dirty="0" err="1" smtClean="0"/>
              <a:t>Hypofibrinogenaemia</a:t>
            </a:r>
            <a:r>
              <a:rPr lang="en-GB" dirty="0" smtClean="0"/>
              <a:t> </a:t>
            </a:r>
          </a:p>
          <a:p>
            <a:r>
              <a:rPr lang="en-GB" dirty="0" smtClean="0"/>
              <a:t>Dysfunction (type II deficiency)</a:t>
            </a:r>
          </a:p>
          <a:p>
            <a:pPr lvl="1"/>
            <a:r>
              <a:rPr lang="en-GB" dirty="0" err="1" smtClean="0"/>
              <a:t>Dysfibrinogenaemia</a:t>
            </a:r>
            <a:r>
              <a:rPr lang="en-GB" dirty="0" smtClean="0"/>
              <a:t> (AD) </a:t>
            </a:r>
          </a:p>
          <a:p>
            <a:endParaRPr lang="en-GB" dirty="0" smtClean="0"/>
          </a:p>
          <a:p>
            <a:r>
              <a:rPr lang="en-GB" dirty="0" smtClean="0"/>
              <a:t>Molecular</a:t>
            </a:r>
            <a:r>
              <a:rPr lang="en-GB" dirty="0" smtClean="0">
                <a:latin typeface="Symbol" charset="2"/>
              </a:rPr>
              <a:t> a</a:t>
            </a:r>
            <a:r>
              <a:rPr lang="en-GB" dirty="0" smtClean="0"/>
              <a:t>-chain K/O mouse		</a:t>
            </a:r>
          </a:p>
          <a:p>
            <a:pPr lvl="1"/>
            <a:r>
              <a:rPr lang="en-GB" dirty="0" smtClean="0"/>
              <a:t>Normal </a:t>
            </a:r>
            <a:r>
              <a:rPr lang="en-GB" dirty="0" err="1" smtClean="0"/>
              <a:t>embryonal</a:t>
            </a:r>
            <a:r>
              <a:rPr lang="en-GB" dirty="0" smtClean="0"/>
              <a:t> development</a:t>
            </a:r>
          </a:p>
          <a:p>
            <a:pPr lvl="1"/>
            <a:r>
              <a:rPr lang="en-GB" dirty="0" smtClean="0"/>
              <a:t>Onset of bleeding at birth</a:t>
            </a:r>
          </a:p>
          <a:p>
            <a:pPr lvl="1"/>
            <a:r>
              <a:rPr lang="en-GB" sz="2400" dirty="0" smtClean="0"/>
              <a:t>[Peritoneal/skin/joints]</a:t>
            </a:r>
            <a:endParaRPr lang="en-GB" dirty="0" smtClean="0"/>
          </a:p>
          <a:p>
            <a:pPr lvl="1"/>
            <a:r>
              <a:rPr lang="en-GB" dirty="0" smtClean="0"/>
              <a:t>Not fatal</a:t>
            </a:r>
          </a:p>
          <a:p>
            <a:r>
              <a:rPr lang="en-GB" dirty="0" smtClean="0"/>
              <a:t>Diagnosis</a:t>
            </a:r>
          </a:p>
          <a:p>
            <a:pPr lvl="1"/>
            <a:r>
              <a:rPr lang="en-GB" dirty="0" smtClean="0"/>
              <a:t>Prolonged thrombin time</a:t>
            </a:r>
          </a:p>
          <a:p>
            <a:pPr lvl="1"/>
            <a:r>
              <a:rPr lang="en-GB" dirty="0" smtClean="0"/>
              <a:t>Immunological: Antigen, clot weight</a:t>
            </a:r>
          </a:p>
          <a:p>
            <a:pPr lvl="1"/>
            <a:r>
              <a:rPr lang="en-GB" dirty="0" smtClean="0"/>
              <a:t>Functional: </a:t>
            </a:r>
            <a:r>
              <a:rPr lang="en-GB" dirty="0" err="1" smtClean="0"/>
              <a:t>Clauss</a:t>
            </a:r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Dysfibrinogenaemia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Variable clinical phenotype, some correlation with molecular defect.</a:t>
            </a:r>
          </a:p>
          <a:p>
            <a:r>
              <a:rPr lang="en-GB" dirty="0" smtClean="0"/>
              <a:t>Usually </a:t>
            </a:r>
            <a:r>
              <a:rPr lang="en-GB" dirty="0" err="1" smtClean="0"/>
              <a:t>autosomal</a:t>
            </a:r>
            <a:r>
              <a:rPr lang="en-GB" dirty="0" smtClean="0"/>
              <a:t> dominant</a:t>
            </a:r>
          </a:p>
          <a:p>
            <a:r>
              <a:rPr lang="en-GB" dirty="0" smtClean="0"/>
              <a:t>Study of 250 patients:</a:t>
            </a:r>
          </a:p>
          <a:p>
            <a:pPr lvl="1"/>
            <a:r>
              <a:rPr lang="en-GB" dirty="0" smtClean="0"/>
              <a:t>53% asymptomatic</a:t>
            </a:r>
          </a:p>
          <a:p>
            <a:pPr lvl="1"/>
            <a:r>
              <a:rPr lang="en-GB" dirty="0" smtClean="0"/>
              <a:t>26% haemorrhage </a:t>
            </a:r>
            <a:r>
              <a:rPr lang="en-GB" dirty="0" err="1" smtClean="0"/>
              <a:t>eg</a:t>
            </a:r>
            <a:r>
              <a:rPr lang="en-GB" dirty="0" smtClean="0"/>
              <a:t> postpartum, umbilical stump</a:t>
            </a:r>
          </a:p>
          <a:p>
            <a:pPr lvl="1"/>
            <a:r>
              <a:rPr lang="en-GB" dirty="0" smtClean="0"/>
              <a:t>21% thrombosis +/-haemorrhage </a:t>
            </a:r>
          </a:p>
          <a:p>
            <a:pPr lvl="1">
              <a:buNone/>
            </a:pPr>
            <a:r>
              <a:rPr lang="en-GB" dirty="0" smtClean="0"/>
              <a:t>	(</a:t>
            </a:r>
            <a:r>
              <a:rPr lang="en-GB" i="1" dirty="0" err="1" smtClean="0"/>
              <a:t>Hanss</a:t>
            </a:r>
            <a:r>
              <a:rPr lang="en-GB" i="1" dirty="0" smtClean="0"/>
              <a:t> et al, Ann NY </a:t>
            </a:r>
            <a:r>
              <a:rPr lang="en-GB" i="1" dirty="0" err="1" smtClean="0"/>
              <a:t>Acad</a:t>
            </a:r>
            <a:r>
              <a:rPr lang="en-GB" i="1" dirty="0" smtClean="0"/>
              <a:t> </a:t>
            </a:r>
            <a:r>
              <a:rPr lang="en-GB" i="1" dirty="0" err="1" smtClean="0"/>
              <a:t>Sci</a:t>
            </a:r>
            <a:r>
              <a:rPr lang="en-GB" i="1" dirty="0" smtClean="0"/>
              <a:t> 2001</a:t>
            </a:r>
            <a:r>
              <a:rPr lang="en-GB" dirty="0" smtClean="0"/>
              <a:t>)</a:t>
            </a:r>
          </a:p>
          <a:p>
            <a:r>
              <a:rPr lang="en-GB" dirty="0" smtClean="0"/>
              <a:t>Skin necrosis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/>
              <a:t>Prothrombin</a:t>
            </a:r>
            <a:r>
              <a:rPr lang="en-GB" dirty="0"/>
              <a:t> Deficiency</a:t>
            </a:r>
            <a:endParaRPr lang="en-GB" sz="60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857067" cy="5181600"/>
          </a:xfrm>
        </p:spPr>
        <p:txBody>
          <a:bodyPr>
            <a:normAutofit fontScale="92500" lnSpcReduction="10000"/>
          </a:bodyPr>
          <a:lstStyle/>
          <a:p>
            <a:pPr defTabSz="190500">
              <a:buFont typeface="Monotype Sorts" charset="2"/>
              <a:buNone/>
            </a:pPr>
            <a:r>
              <a:rPr lang="en-GB" sz="3200" i="1" dirty="0" err="1" smtClean="0"/>
              <a:t>Prothrombin</a:t>
            </a:r>
            <a:r>
              <a:rPr lang="en-GB" sz="3200" i="1" dirty="0" smtClean="0"/>
              <a:t> (Factor II)</a:t>
            </a:r>
            <a:endParaRPr lang="en-GB" sz="2400" dirty="0"/>
          </a:p>
          <a:p>
            <a:pPr defTabSz="190500"/>
            <a:r>
              <a:rPr lang="en-GB" sz="2400" dirty="0" smtClean="0"/>
              <a:t>	Activated by </a:t>
            </a:r>
            <a:r>
              <a:rPr lang="en-GB" sz="2400" dirty="0" err="1" smtClean="0"/>
              <a:t>FXa-FVa</a:t>
            </a:r>
            <a:r>
              <a:rPr lang="en-GB" sz="2400" dirty="0" smtClean="0"/>
              <a:t> on surface of platelets </a:t>
            </a:r>
            <a:endParaRPr lang="en-GB" sz="2400" dirty="0"/>
          </a:p>
          <a:p>
            <a:pPr defTabSz="190500"/>
            <a:r>
              <a:rPr lang="en-GB" sz="2400" dirty="0"/>
              <a:t>	Evolved separately from the other vitamin K dependent </a:t>
            </a:r>
            <a:r>
              <a:rPr lang="en-GB" sz="2400" dirty="0" smtClean="0"/>
              <a:t>proteins</a:t>
            </a:r>
            <a:endParaRPr lang="en-GB" sz="2400" dirty="0"/>
          </a:p>
          <a:p>
            <a:pPr defTabSz="190500"/>
            <a:r>
              <a:rPr lang="en-GB" sz="2400" dirty="0"/>
              <a:t>	Probably the rarest of the inherited clotting factor deficiencies</a:t>
            </a:r>
          </a:p>
          <a:p>
            <a:pPr defTabSz="190500"/>
            <a:r>
              <a:rPr lang="en-GB" sz="2400" dirty="0"/>
              <a:t>		</a:t>
            </a:r>
            <a:r>
              <a:rPr lang="en-GB" sz="2400" dirty="0" smtClean="0"/>
              <a:t>Deficiencies:</a:t>
            </a:r>
            <a:r>
              <a:rPr lang="en-GB" sz="2400" dirty="0"/>
              <a:t>		</a:t>
            </a:r>
            <a:endParaRPr lang="en-GB" sz="2400" dirty="0" smtClean="0"/>
          </a:p>
          <a:p>
            <a:pPr defTabSz="190500">
              <a:buNone/>
            </a:pPr>
            <a:r>
              <a:rPr lang="en-GB" sz="2400" dirty="0" smtClean="0"/>
              <a:t>					Type I: </a:t>
            </a:r>
            <a:r>
              <a:rPr lang="en-GB" sz="2400" dirty="0" err="1" smtClean="0"/>
              <a:t>Hypoprothrombinemia</a:t>
            </a:r>
            <a:r>
              <a:rPr lang="en-GB" sz="2400" dirty="0"/>
              <a:t>	</a:t>
            </a:r>
            <a:r>
              <a:rPr lang="en-GB" sz="2400" dirty="0" smtClean="0"/>
              <a:t> </a:t>
            </a:r>
            <a:r>
              <a:rPr lang="en-GB" sz="2400" dirty="0"/>
              <a:t>		[</a:t>
            </a:r>
            <a:r>
              <a:rPr lang="en-GB" sz="1800" dirty="0"/>
              <a:t>Few mutations </a:t>
            </a:r>
            <a:r>
              <a:rPr lang="en-GB" sz="1800" dirty="0" smtClean="0"/>
              <a:t>reported]</a:t>
            </a:r>
            <a:endParaRPr lang="en-GB" sz="2400" dirty="0" smtClean="0"/>
          </a:p>
          <a:p>
            <a:pPr lvl="2" defTabSz="190500">
              <a:buNone/>
            </a:pPr>
            <a:r>
              <a:rPr lang="en-GB" dirty="0"/>
              <a:t> </a:t>
            </a:r>
            <a:r>
              <a:rPr lang="en-GB" dirty="0" smtClean="0"/>
              <a:t>Type II: </a:t>
            </a:r>
            <a:r>
              <a:rPr lang="en-GB" dirty="0" err="1" smtClean="0"/>
              <a:t>Dysprothrombinemia</a:t>
            </a:r>
            <a:r>
              <a:rPr lang="en-GB" dirty="0"/>
              <a:t>		 	</a:t>
            </a:r>
            <a:r>
              <a:rPr lang="en-GB" sz="1800" dirty="0" smtClean="0"/>
              <a:t>[</a:t>
            </a:r>
            <a:r>
              <a:rPr lang="en-GB" sz="1800" dirty="0"/>
              <a:t>Few mutations reported</a:t>
            </a:r>
            <a:r>
              <a:rPr lang="en-GB" sz="1800" dirty="0" smtClean="0"/>
              <a:t>]</a:t>
            </a:r>
          </a:p>
          <a:p>
            <a:pPr lvl="2" defTabSz="190500">
              <a:buNone/>
            </a:pPr>
            <a:endParaRPr lang="en-GB" sz="1800" dirty="0"/>
          </a:p>
          <a:p>
            <a:pPr defTabSz="190500"/>
            <a:r>
              <a:rPr lang="en-GB" sz="2400" dirty="0"/>
              <a:t>	K/O mouse		~50% mice die </a:t>
            </a:r>
            <a:r>
              <a:rPr lang="en-GB" sz="2400" i="1" dirty="0"/>
              <a:t>in </a:t>
            </a:r>
            <a:r>
              <a:rPr lang="en-GB" sz="2400" i="1" dirty="0" err="1"/>
              <a:t>utero</a:t>
            </a:r>
            <a:r>
              <a:rPr lang="en-GB" sz="2400" dirty="0"/>
              <a:t> between days 9.5-11</a:t>
            </a:r>
          </a:p>
          <a:p>
            <a:pPr defTabSz="190500">
              <a:buFont typeface="Monotype Sorts" charset="2"/>
              <a:buNone/>
            </a:pPr>
            <a:r>
              <a:rPr lang="en-GB" sz="2400" dirty="0"/>
              <a:t>											~25% survive to birth but die within 2-3 </a:t>
            </a:r>
            <a:r>
              <a:rPr lang="en-GB" sz="2400" dirty="0" smtClean="0"/>
              <a:t>days</a:t>
            </a:r>
          </a:p>
          <a:p>
            <a:pPr defTabSz="190500">
              <a:buFont typeface="Monotype Sorts" charset="2"/>
              <a:buNone/>
            </a:pPr>
            <a:endParaRPr lang="en-GB" sz="2400" dirty="0" smtClean="0"/>
          </a:p>
          <a:p>
            <a:pPr defTabSz="190500"/>
            <a:r>
              <a:rPr lang="en-GB" sz="2400" dirty="0" smtClean="0"/>
              <a:t>	Diagnosis: prolonged PT and APTT (reagent dependent) </a:t>
            </a:r>
          </a:p>
          <a:p>
            <a:pPr defTabSz="190500">
              <a:buFont typeface="Monotype Sorts" charset="2"/>
              <a:buNone/>
            </a:pPr>
            <a:r>
              <a:rPr lang="en-GB" sz="2400" dirty="0" smtClean="0"/>
              <a:t>	 FII assay (PT-based); </a:t>
            </a:r>
            <a:r>
              <a:rPr lang="en-GB" sz="2400" dirty="0" err="1" smtClean="0"/>
              <a:t>Echis</a:t>
            </a:r>
            <a:r>
              <a:rPr lang="en-GB" sz="2400" dirty="0" smtClean="0"/>
              <a:t> </a:t>
            </a:r>
            <a:r>
              <a:rPr lang="en-GB" sz="2400" dirty="0" err="1" smtClean="0"/>
              <a:t>Carinatus</a:t>
            </a:r>
            <a:r>
              <a:rPr lang="en-GB" sz="2400" dirty="0" smtClean="0"/>
              <a:t>, </a:t>
            </a:r>
            <a:r>
              <a:rPr lang="en-GB" sz="2400" dirty="0" err="1" smtClean="0"/>
              <a:t>Taipan</a:t>
            </a:r>
            <a:r>
              <a:rPr lang="en-GB" sz="2400" dirty="0" smtClean="0"/>
              <a:t>, </a:t>
            </a:r>
            <a:r>
              <a:rPr lang="en-GB" sz="2400" dirty="0" err="1" smtClean="0"/>
              <a:t>Textarin</a:t>
            </a:r>
            <a:r>
              <a:rPr lang="en-GB" sz="2400" dirty="0" smtClean="0"/>
              <a:t> venoms  </a:t>
            </a:r>
            <a:endParaRPr lang="en-GB" sz="2400" dirty="0"/>
          </a:p>
          <a:p>
            <a:pPr defTabSz="190500">
              <a:buFont typeface="Monotype Sorts" charset="2"/>
              <a:buNone/>
            </a:pPr>
            <a:endParaRPr lang="en-GB" sz="2400" dirty="0"/>
          </a:p>
          <a:p>
            <a:pPr defTabSz="190500">
              <a:buFont typeface="Monotype Sorts" charset="2"/>
              <a:buNone/>
            </a:pPr>
            <a:endParaRPr lang="en-GB" sz="2400" dirty="0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270934" y="10668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Factor V Deficiency</a:t>
            </a:r>
            <a:endParaRPr lang="en-GB" sz="6000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" y="1143000"/>
            <a:ext cx="9144000" cy="5562600"/>
          </a:xfrm>
        </p:spPr>
        <p:txBody>
          <a:bodyPr>
            <a:normAutofit/>
          </a:bodyPr>
          <a:lstStyle/>
          <a:p>
            <a:pPr defTabSz="190500">
              <a:buFont typeface="Monotype Sorts" charset="2"/>
              <a:buNone/>
            </a:pPr>
            <a:r>
              <a:rPr lang="en-GB" sz="3200" i="1" dirty="0"/>
              <a:t>Factor V</a:t>
            </a:r>
            <a:endParaRPr lang="en-GB" sz="2400" dirty="0"/>
          </a:p>
          <a:p>
            <a:pPr defTabSz="190500"/>
            <a:r>
              <a:rPr lang="en-GB" sz="2400" dirty="0"/>
              <a:t>	</a:t>
            </a:r>
            <a:r>
              <a:rPr lang="en-GB" sz="2400" dirty="0" smtClean="0"/>
              <a:t>Cofactor for FXa in conversion of prothrombin to thrombin </a:t>
            </a:r>
            <a:endParaRPr lang="en-GB" sz="2400" dirty="0"/>
          </a:p>
          <a:p>
            <a:pPr defTabSz="190500"/>
            <a:r>
              <a:rPr lang="en-GB" sz="2400" dirty="0"/>
              <a:t>	</a:t>
            </a:r>
            <a:r>
              <a:rPr lang="en-GB" sz="2400" dirty="0" smtClean="0"/>
              <a:t>Deficiencies</a:t>
            </a:r>
            <a:r>
              <a:rPr lang="en-GB" sz="2400" dirty="0"/>
              <a:t>:		</a:t>
            </a:r>
            <a:r>
              <a:rPr lang="en-GB" sz="2400" dirty="0" smtClean="0"/>
              <a:t>Type 1: 75</a:t>
            </a:r>
            <a:r>
              <a:rPr lang="en-GB" sz="2400" dirty="0"/>
              <a:t>% 	</a:t>
            </a:r>
          </a:p>
          <a:p>
            <a:pPr lvl="2" defTabSz="190500">
              <a:buNone/>
            </a:pPr>
            <a:r>
              <a:rPr lang="en-GB" dirty="0"/>
              <a:t>	</a:t>
            </a:r>
            <a:r>
              <a:rPr lang="en-GB" dirty="0" smtClean="0"/>
              <a:t>			</a:t>
            </a:r>
            <a:r>
              <a:rPr lang="en-GB" dirty="0"/>
              <a:t>	</a:t>
            </a:r>
            <a:r>
              <a:rPr lang="en-GB" dirty="0" smtClean="0"/>
              <a:t>	   Type 2: 25</a:t>
            </a:r>
            <a:r>
              <a:rPr lang="en-GB" dirty="0"/>
              <a:t>% 	</a:t>
            </a:r>
            <a:endParaRPr lang="en-GB" sz="1800" dirty="0"/>
          </a:p>
          <a:p>
            <a:pPr defTabSz="190500">
              <a:buFont typeface="Monotype Sorts" charset="2"/>
              <a:buNone/>
            </a:pPr>
            <a:r>
              <a:rPr lang="en-GB" sz="2000" dirty="0"/>
              <a:t>	</a:t>
            </a:r>
            <a:endParaRPr lang="en-GB" sz="2000" dirty="0" smtClean="0"/>
          </a:p>
          <a:p>
            <a:pPr defTabSz="190500"/>
            <a:r>
              <a:rPr lang="en-GB" sz="2300" dirty="0" smtClean="0"/>
              <a:t>K/O </a:t>
            </a:r>
            <a:r>
              <a:rPr lang="en-GB" sz="2300" dirty="0"/>
              <a:t>mouse		 ~50% mice die </a:t>
            </a:r>
            <a:r>
              <a:rPr lang="en-GB" sz="2300" i="1" dirty="0"/>
              <a:t>in </a:t>
            </a:r>
            <a:r>
              <a:rPr lang="en-GB" sz="2300" i="1" dirty="0" err="1"/>
              <a:t>utero</a:t>
            </a:r>
            <a:r>
              <a:rPr lang="en-GB" sz="2300" dirty="0"/>
              <a:t> between days 9-10</a:t>
            </a:r>
          </a:p>
          <a:p>
            <a:pPr defTabSz="190500">
              <a:buFont typeface="Monotype Sorts" charset="2"/>
              <a:buNone/>
            </a:pPr>
            <a:r>
              <a:rPr lang="en-GB" sz="2300" dirty="0"/>
              <a:t>									</a:t>
            </a:r>
            <a:r>
              <a:rPr lang="en-GB" sz="2300" dirty="0" smtClean="0"/>
              <a:t>~</a:t>
            </a:r>
            <a:r>
              <a:rPr lang="en-GB" sz="2300" dirty="0"/>
              <a:t>50% survive to birth but die within hours of  </a:t>
            </a:r>
            <a:r>
              <a:rPr lang="en-GB" sz="2300" dirty="0" smtClean="0"/>
              <a:t>birth</a:t>
            </a:r>
            <a:r>
              <a:rPr lang="en-GB" sz="2300" dirty="0"/>
              <a:t>	</a:t>
            </a:r>
            <a:r>
              <a:rPr lang="en-GB" sz="2300" dirty="0" smtClean="0"/>
              <a:t>Transgenic </a:t>
            </a:r>
            <a:r>
              <a:rPr lang="en-GB" sz="2300" dirty="0"/>
              <a:t>mice expressing &lt;0.1% FV survive without spontaneous 				</a:t>
            </a:r>
            <a:r>
              <a:rPr lang="en-GB" sz="2300" dirty="0" smtClean="0"/>
              <a:t>  		</a:t>
            </a:r>
            <a:r>
              <a:rPr lang="en-GB" sz="2300" dirty="0"/>
              <a:t>	</a:t>
            </a:r>
            <a:r>
              <a:rPr lang="en-GB" sz="2300" dirty="0" smtClean="0"/>
              <a:t>haemorrhage</a:t>
            </a:r>
          </a:p>
          <a:p>
            <a:pPr defTabSz="190500">
              <a:buFont typeface="Monotype Sorts" charset="2"/>
              <a:buNone/>
            </a:pPr>
            <a:endParaRPr lang="en-GB" sz="2000" dirty="0" smtClean="0"/>
          </a:p>
          <a:p>
            <a:pPr defTabSz="190500">
              <a:buFont typeface="Monotype Sorts" charset="2"/>
              <a:buNone/>
            </a:pPr>
            <a:r>
              <a:rPr lang="en-GB" sz="2400" dirty="0" smtClean="0"/>
              <a:t>Diagnosis: Prolonged PT and APTT ;</a:t>
            </a:r>
          </a:p>
          <a:p>
            <a:pPr defTabSz="190500">
              <a:buFont typeface="Monotype Sorts" charset="2"/>
              <a:buNone/>
            </a:pPr>
            <a:r>
              <a:rPr lang="en-GB" sz="2400" dirty="0" smtClean="0"/>
              <a:t>					Immunological (</a:t>
            </a:r>
            <a:r>
              <a:rPr lang="en-GB" sz="2400" dirty="0" err="1" smtClean="0"/>
              <a:t>FV:Ag</a:t>
            </a:r>
            <a:r>
              <a:rPr lang="en-GB" sz="2400" dirty="0" smtClean="0"/>
              <a:t>), Functional (FV:C)</a:t>
            </a:r>
            <a:endParaRPr lang="en-GB" sz="2400" dirty="0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270934" y="10668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How are rare bleeding disorders inherited?</a:t>
            </a:r>
          </a:p>
          <a:p>
            <a:r>
              <a:rPr lang="en-GB" dirty="0" smtClean="0"/>
              <a:t>What are the rare bleeding disorders and what is their prevalence?</a:t>
            </a:r>
          </a:p>
          <a:p>
            <a:r>
              <a:rPr lang="en-GB" dirty="0" smtClean="0"/>
              <a:t>How are rare bleeding disorders classified and diagnosed?</a:t>
            </a:r>
          </a:p>
          <a:p>
            <a:r>
              <a:rPr lang="en-GB" dirty="0"/>
              <a:t>M</a:t>
            </a:r>
            <a:r>
              <a:rPr lang="en-GB" dirty="0" smtClean="0"/>
              <a:t>anifestations and causative mutations:</a:t>
            </a:r>
          </a:p>
          <a:p>
            <a:pPr lvl="1"/>
            <a:r>
              <a:rPr lang="en-GB" dirty="0" smtClean="0"/>
              <a:t>Fibrinogen		-FVII</a:t>
            </a:r>
          </a:p>
          <a:p>
            <a:pPr lvl="1"/>
            <a:r>
              <a:rPr lang="en-GB" dirty="0" smtClean="0"/>
              <a:t>Prothrombin            	 -FX</a:t>
            </a:r>
          </a:p>
          <a:p>
            <a:pPr lvl="1"/>
            <a:r>
              <a:rPr lang="en-GB" dirty="0" smtClean="0"/>
              <a:t>FV			-FXI</a:t>
            </a:r>
          </a:p>
          <a:p>
            <a:pPr lvl="1"/>
            <a:r>
              <a:rPr lang="en-GB" dirty="0" smtClean="0"/>
              <a:t>(FV + VIII)		-FXIII</a:t>
            </a:r>
          </a:p>
          <a:p>
            <a:r>
              <a:rPr lang="en-GB" dirty="0" smtClean="0"/>
              <a:t>What treatments are available?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Combined Factor V &amp; VIII Deficiency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 Factor V: 5 – 20 u/</a:t>
            </a:r>
            <a:r>
              <a:rPr lang="en-GB" dirty="0" err="1" smtClean="0"/>
              <a:t>dL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Factor VIII: 10 -20 u/</a:t>
            </a:r>
            <a:r>
              <a:rPr lang="en-GB" dirty="0" err="1" smtClean="0"/>
              <a:t>dL</a:t>
            </a:r>
            <a:endParaRPr lang="en-GB" dirty="0" smtClean="0"/>
          </a:p>
          <a:p>
            <a:r>
              <a:rPr lang="en-GB" dirty="0" smtClean="0"/>
              <a:t>Normal synthesis</a:t>
            </a:r>
          </a:p>
          <a:p>
            <a:r>
              <a:rPr lang="en-GB" dirty="0" smtClean="0"/>
              <a:t>Single gene disorder</a:t>
            </a:r>
          </a:p>
          <a:p>
            <a:r>
              <a:rPr lang="en-GB" dirty="0" smtClean="0"/>
              <a:t>Mutations in intracellular trafficking protein ERGIC-53 (</a:t>
            </a:r>
            <a:r>
              <a:rPr lang="en-GB" u="sng" dirty="0" smtClean="0"/>
              <a:t>E</a:t>
            </a:r>
            <a:r>
              <a:rPr lang="en-GB" dirty="0" smtClean="0"/>
              <a:t>ndoplasmic </a:t>
            </a:r>
            <a:r>
              <a:rPr lang="en-GB" u="sng" dirty="0" smtClean="0"/>
              <a:t>R</a:t>
            </a:r>
            <a:r>
              <a:rPr lang="en-GB" dirty="0" smtClean="0"/>
              <a:t>eticulum </a:t>
            </a:r>
            <a:r>
              <a:rPr lang="en-GB" u="sng" dirty="0" smtClean="0"/>
              <a:t>G</a:t>
            </a:r>
            <a:r>
              <a:rPr lang="en-GB" dirty="0" smtClean="0"/>
              <a:t>olgi </a:t>
            </a:r>
            <a:r>
              <a:rPr lang="en-GB" u="sng" dirty="0" smtClean="0"/>
              <a:t>I</a:t>
            </a:r>
            <a:r>
              <a:rPr lang="en-GB" dirty="0" smtClean="0"/>
              <a:t>ntermediate </a:t>
            </a:r>
            <a:r>
              <a:rPr lang="en-GB" u="sng" dirty="0" smtClean="0"/>
              <a:t>C</a:t>
            </a:r>
            <a:r>
              <a:rPr lang="en-GB" dirty="0" smtClean="0"/>
              <a:t>ompartment)</a:t>
            </a:r>
          </a:p>
          <a:p>
            <a:r>
              <a:rPr lang="en-GB" u="sng" dirty="0" err="1" smtClean="0"/>
              <a:t>L</a:t>
            </a:r>
            <a:r>
              <a:rPr lang="en-GB" dirty="0" err="1" smtClean="0"/>
              <a:t>ectin</a:t>
            </a:r>
            <a:r>
              <a:rPr lang="en-GB" dirty="0" smtClean="0"/>
              <a:t> </a:t>
            </a:r>
            <a:r>
              <a:rPr lang="en-GB" u="sng" dirty="0" smtClean="0"/>
              <a:t>M</a:t>
            </a:r>
            <a:r>
              <a:rPr lang="en-GB" dirty="0" smtClean="0"/>
              <a:t>annose </a:t>
            </a:r>
            <a:r>
              <a:rPr lang="en-GB" u="sng" dirty="0" smtClean="0"/>
              <a:t>B</a:t>
            </a:r>
            <a:r>
              <a:rPr lang="en-GB" dirty="0" smtClean="0"/>
              <a:t>inding </a:t>
            </a:r>
            <a:r>
              <a:rPr lang="en-GB" u="sng" dirty="0" smtClean="0"/>
              <a:t>P</a:t>
            </a:r>
            <a:r>
              <a:rPr lang="en-GB" dirty="0" smtClean="0"/>
              <a:t>rotein Gene maps to 18q21</a:t>
            </a:r>
          </a:p>
          <a:p>
            <a:r>
              <a:rPr lang="en-GB" dirty="0" smtClean="0"/>
              <a:t>All mutations homozygous null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 VII deficiency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7500" lnSpcReduction="20000"/>
          </a:bodyPr>
          <a:lstStyle/>
          <a:p>
            <a:r>
              <a:rPr lang="en-GB" sz="5100" dirty="0" smtClean="0"/>
              <a:t>Most common rare bleeding disorder</a:t>
            </a:r>
          </a:p>
          <a:p>
            <a:r>
              <a:rPr lang="en-GB" sz="5100" dirty="0" smtClean="0"/>
              <a:t>FVII levels modified by genetic and environmental factors</a:t>
            </a:r>
          </a:p>
          <a:p>
            <a:pPr lvl="1"/>
            <a:r>
              <a:rPr lang="en-GB" sz="5100" dirty="0" smtClean="0"/>
              <a:t>Polymorphisms</a:t>
            </a:r>
          </a:p>
          <a:p>
            <a:pPr lvl="2"/>
            <a:r>
              <a:rPr lang="en-GB" sz="3800" dirty="0" smtClean="0"/>
              <a:t>Arg353Gln present in 20% UK population, minimal contribution </a:t>
            </a:r>
          </a:p>
          <a:p>
            <a:pPr lvl="1"/>
            <a:r>
              <a:rPr lang="en-GB" sz="5100" dirty="0" smtClean="0"/>
              <a:t>Age, obesity, sex, cholesterol and triglyceride levels </a:t>
            </a:r>
          </a:p>
          <a:p>
            <a:r>
              <a:rPr lang="en-GB" sz="5100" dirty="0" smtClean="0"/>
              <a:t>Poor correlation between risk of bleeding and absolute FVII levels</a:t>
            </a:r>
          </a:p>
          <a:p>
            <a:endParaRPr lang="en-GB" sz="5100" dirty="0" smtClean="0"/>
          </a:p>
          <a:p>
            <a:pPr defTabSz="190500"/>
            <a:r>
              <a:rPr lang="en-GB" sz="3800" dirty="0" smtClean="0"/>
              <a:t>K/O mouse				Embryonic death frequent</a:t>
            </a:r>
          </a:p>
          <a:p>
            <a:pPr defTabSz="190500">
              <a:buFont typeface="Monotype Sorts" charset="2"/>
              <a:buNone/>
            </a:pPr>
            <a:r>
              <a:rPr lang="en-GB" sz="3800" dirty="0" smtClean="0"/>
              <a:t>											Major intra-abdominal bleeding</a:t>
            </a:r>
          </a:p>
          <a:p>
            <a:pPr defTabSz="190500">
              <a:buFont typeface="Monotype Sorts" charset="2"/>
              <a:buNone/>
            </a:pPr>
            <a:r>
              <a:rPr lang="en-GB" sz="3800" dirty="0" smtClean="0"/>
              <a:t>											Major CNS bleeding</a:t>
            </a:r>
          </a:p>
          <a:p>
            <a:pPr defTabSz="190500">
              <a:buFont typeface="Monotype Sorts" charset="2"/>
              <a:buNone/>
            </a:pPr>
            <a:endParaRPr lang="en-GB" sz="5100" dirty="0" smtClean="0"/>
          </a:p>
          <a:p>
            <a:pPr defTabSz="190500">
              <a:buFont typeface="Monotype Sorts" charset="2"/>
              <a:buNone/>
            </a:pPr>
            <a:r>
              <a:rPr lang="en-GB" sz="5100" dirty="0" smtClean="0"/>
              <a:t>Diagnosis: prolonged PT</a:t>
            </a:r>
          </a:p>
          <a:p>
            <a:pPr defTabSz="190500">
              <a:buFont typeface="Monotype Sorts" charset="2"/>
              <a:buNone/>
            </a:pPr>
            <a:r>
              <a:rPr lang="en-GB" sz="5100" dirty="0" smtClean="0"/>
              <a:t>					  Immunological (</a:t>
            </a:r>
            <a:r>
              <a:rPr lang="en-GB" sz="5100" dirty="0" err="1" smtClean="0"/>
              <a:t>FVII:Ag</a:t>
            </a:r>
            <a:r>
              <a:rPr lang="en-GB" sz="5100" dirty="0" smtClean="0"/>
              <a:t>)/ Functional (FVII:C)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143000"/>
            <a:ext cx="1559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/>
              <a:t>Factor VII</a:t>
            </a:r>
            <a:endParaRPr lang="en-GB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Factor VII Deficiency: Assays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" y="1676400"/>
            <a:ext cx="9144000" cy="5181600"/>
          </a:xfrm>
        </p:spPr>
        <p:txBody>
          <a:bodyPr>
            <a:normAutofit/>
          </a:bodyPr>
          <a:lstStyle/>
          <a:p>
            <a:pPr defTabSz="596900">
              <a:lnSpc>
                <a:spcPct val="70000"/>
              </a:lnSpc>
              <a:buFont typeface="Monotype Sorts" charset="2"/>
              <a:buNone/>
            </a:pPr>
            <a:r>
              <a:rPr lang="en-GB" sz="2000" i="1" dirty="0"/>
              <a:t>						VII:C </a:t>
            </a:r>
            <a:r>
              <a:rPr lang="en-GB" sz="2000" i="1" dirty="0" err="1"/>
              <a:t>Thromboplastin</a:t>
            </a:r>
            <a:r>
              <a:rPr lang="en-GB" sz="2000" i="1" dirty="0"/>
              <a:t> Source</a:t>
            </a:r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r>
              <a:rPr lang="en-GB" sz="2000" i="1" dirty="0"/>
              <a:t>Patient	 </a:t>
            </a:r>
            <a:r>
              <a:rPr lang="en-GB" sz="2000" i="1" dirty="0" err="1"/>
              <a:t>VII:Ag</a:t>
            </a:r>
            <a:r>
              <a:rPr lang="en-GB" sz="2000" i="1" dirty="0"/>
              <a:t> 		Rabbit	Human	Bovine	Mutation	</a:t>
            </a:r>
            <a:r>
              <a:rPr lang="en-GB" sz="2000" i="1" dirty="0" smtClean="0"/>
              <a:t>Phenotype</a:t>
            </a:r>
            <a:r>
              <a:rPr lang="en-GB" sz="2000" i="1" dirty="0"/>
              <a:t>	</a:t>
            </a:r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r>
              <a:rPr lang="en-GB" sz="2000" i="1" dirty="0"/>
              <a:t>		 	</a:t>
            </a:r>
            <a:endParaRPr lang="en-GB" sz="2000" dirty="0"/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r>
              <a:rPr lang="en-GB" sz="2000" i="1" dirty="0"/>
              <a:t>	1		&lt;1			&lt;1		&lt;1		&lt;1		</a:t>
            </a:r>
            <a:r>
              <a:rPr lang="en-GB" sz="2000" i="1" dirty="0" smtClean="0"/>
              <a:t>10585del17   </a:t>
            </a:r>
            <a:r>
              <a:rPr lang="en-GB" sz="2000" dirty="0" smtClean="0"/>
              <a:t>Severe</a:t>
            </a:r>
            <a:r>
              <a:rPr lang="en-GB" sz="2000" i="1" dirty="0"/>
              <a:t>	</a:t>
            </a:r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r>
              <a:rPr lang="en-GB" sz="2000" dirty="0"/>
              <a:t>			</a:t>
            </a:r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r>
              <a:rPr lang="en-GB" sz="2000" dirty="0"/>
              <a:t>	</a:t>
            </a:r>
            <a:r>
              <a:rPr lang="en-GB" sz="2000" i="1" dirty="0"/>
              <a:t>2</a:t>
            </a:r>
            <a:r>
              <a:rPr lang="en-GB" sz="2000" dirty="0"/>
              <a:t>		135			&lt;1		&lt;1		&lt;1		</a:t>
            </a:r>
            <a:r>
              <a:rPr lang="en-GB" sz="2000" dirty="0" smtClean="0"/>
              <a:t>Pro303Thr </a:t>
            </a:r>
            <a:r>
              <a:rPr lang="en-GB" sz="2000" dirty="0"/>
              <a:t>	</a:t>
            </a:r>
            <a:r>
              <a:rPr lang="en-GB" sz="2000" dirty="0" smtClean="0"/>
              <a:t>    Severe</a:t>
            </a:r>
            <a:endParaRPr lang="en-GB" sz="2000" dirty="0"/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endParaRPr lang="en-GB" sz="2000" dirty="0"/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r>
              <a:rPr lang="en-GB" sz="2000" dirty="0"/>
              <a:t>	</a:t>
            </a:r>
            <a:r>
              <a:rPr lang="en-GB" sz="2000" i="1" dirty="0"/>
              <a:t>3</a:t>
            </a:r>
            <a:r>
              <a:rPr lang="en-GB" sz="2000" dirty="0"/>
              <a:t>		129			&lt;1		&lt;1		&lt;1		</a:t>
            </a:r>
            <a:r>
              <a:rPr lang="en-GB" sz="2000" dirty="0" smtClean="0"/>
              <a:t>Cys110Phe </a:t>
            </a:r>
            <a:r>
              <a:rPr lang="en-GB" sz="2000" dirty="0"/>
              <a:t>	</a:t>
            </a:r>
            <a:r>
              <a:rPr lang="en-GB" sz="2000" dirty="0" smtClean="0"/>
              <a:t>     Mild</a:t>
            </a:r>
            <a:r>
              <a:rPr lang="en-GB" sz="2000" dirty="0"/>
              <a:t>		</a:t>
            </a:r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r>
              <a:rPr lang="en-GB" sz="2000" dirty="0"/>
              <a:t>	</a:t>
            </a:r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r>
              <a:rPr lang="en-GB" sz="2000" dirty="0"/>
              <a:t>	</a:t>
            </a:r>
            <a:r>
              <a:rPr lang="en-GB" sz="2000" i="1" dirty="0"/>
              <a:t>4</a:t>
            </a:r>
            <a:r>
              <a:rPr lang="en-GB" sz="2000" dirty="0"/>
              <a:t>		240			&lt;1		37		130		</a:t>
            </a:r>
            <a:r>
              <a:rPr lang="en-GB" sz="2000" dirty="0" smtClean="0"/>
              <a:t>Arg304Gln*    Mild</a:t>
            </a:r>
            <a:endParaRPr lang="en-GB" sz="2000" dirty="0"/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endParaRPr lang="en-GB" sz="2000" dirty="0"/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r>
              <a:rPr lang="en-GB" sz="2000" dirty="0"/>
              <a:t>	</a:t>
            </a:r>
            <a:r>
              <a:rPr lang="en-GB" sz="2000" i="1" dirty="0"/>
              <a:t>5</a:t>
            </a:r>
            <a:r>
              <a:rPr lang="en-GB" sz="2000" dirty="0"/>
              <a:t>		106			&lt;1		17		70		 Arg304Gln </a:t>
            </a:r>
            <a:r>
              <a:rPr lang="en-GB" sz="2000" dirty="0" smtClean="0"/>
              <a:t>    Mild</a:t>
            </a:r>
            <a:r>
              <a:rPr lang="en-GB" sz="2000" dirty="0"/>
              <a:t>	</a:t>
            </a:r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endParaRPr lang="en-GB" sz="2000" dirty="0"/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r>
              <a:rPr lang="en-GB" sz="2000" dirty="0"/>
              <a:t>		</a:t>
            </a:r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r>
              <a:rPr lang="en-GB" sz="2000" i="1" dirty="0"/>
              <a:t>	[Values in u/dl	</a:t>
            </a:r>
            <a:r>
              <a:rPr lang="en-GB" sz="2000" i="1" dirty="0" err="1"/>
              <a:t>VII:Ag</a:t>
            </a:r>
            <a:r>
              <a:rPr lang="en-GB" sz="2000" i="1" dirty="0"/>
              <a:t> 70-120u/dl]	All mutations homozygous</a:t>
            </a:r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r>
              <a:rPr lang="en-GB" sz="2000" i="1" dirty="0"/>
              <a:t>	</a:t>
            </a:r>
          </a:p>
          <a:p>
            <a:pPr defTabSz="596900">
              <a:lnSpc>
                <a:spcPct val="70000"/>
              </a:lnSpc>
              <a:buFont typeface="Monotype Sorts" charset="2"/>
              <a:buNone/>
            </a:pPr>
            <a:r>
              <a:rPr lang="en-GB" sz="2000" i="1" dirty="0"/>
              <a:t>				</a:t>
            </a: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0" y="1524000"/>
            <a:ext cx="8534400" cy="0"/>
          </a:xfrm>
          <a:prstGeom prst="line">
            <a:avLst/>
          </a:prstGeom>
          <a:noFill/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609600" y="2362200"/>
            <a:ext cx="8534400" cy="0"/>
          </a:xfrm>
          <a:prstGeom prst="line">
            <a:avLst/>
          </a:prstGeom>
          <a:noFill/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304800" y="5257800"/>
            <a:ext cx="8534400" cy="0"/>
          </a:xfrm>
          <a:prstGeom prst="line">
            <a:avLst/>
          </a:prstGeom>
          <a:noFill/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>
            <a:off x="990600" y="1371600"/>
            <a:ext cx="0" cy="3429000"/>
          </a:xfrm>
          <a:prstGeom prst="line">
            <a:avLst/>
          </a:prstGeom>
          <a:noFill/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>
            <a:off x="270934" y="10668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00200" y="6248400"/>
            <a:ext cx="133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FVII Padua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Factor X Deficiency</a:t>
            </a:r>
            <a:endParaRPr lang="en-GB" sz="60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143000"/>
            <a:ext cx="7857067" cy="5486400"/>
          </a:xfrm>
        </p:spPr>
        <p:txBody>
          <a:bodyPr>
            <a:normAutofit/>
          </a:bodyPr>
          <a:lstStyle/>
          <a:p>
            <a:pPr defTabSz="190500">
              <a:buFont typeface="Monotype Sorts" charset="2"/>
              <a:buNone/>
            </a:pPr>
            <a:r>
              <a:rPr lang="en-GB" sz="3200" i="1" dirty="0"/>
              <a:t>Factor X</a:t>
            </a:r>
            <a:r>
              <a:rPr lang="en-GB" sz="2400" dirty="0"/>
              <a:t>	</a:t>
            </a:r>
          </a:p>
          <a:p>
            <a:pPr defTabSz="190500"/>
            <a:r>
              <a:rPr lang="en-GB" sz="2800" dirty="0" smtClean="0"/>
              <a:t>	Activated by TF-</a:t>
            </a:r>
            <a:r>
              <a:rPr lang="en-GB" sz="2800" dirty="0" err="1" smtClean="0"/>
              <a:t>FVIIa</a:t>
            </a:r>
            <a:r>
              <a:rPr lang="en-GB" sz="2800" dirty="0" smtClean="0"/>
              <a:t> and </a:t>
            </a:r>
            <a:r>
              <a:rPr lang="en-GB" sz="2800" dirty="0" err="1" smtClean="0"/>
              <a:t>FIXa-FVIIIa</a:t>
            </a:r>
            <a:r>
              <a:rPr lang="en-GB" sz="2800" dirty="0" smtClean="0"/>
              <a:t> complexes </a:t>
            </a:r>
          </a:p>
          <a:p>
            <a:pPr defTabSz="190500">
              <a:buNone/>
            </a:pPr>
            <a:r>
              <a:rPr lang="en-GB" sz="2800" i="1" dirty="0" smtClean="0"/>
              <a:t>	</a:t>
            </a:r>
            <a:endParaRPr lang="en-GB" sz="2800" dirty="0"/>
          </a:p>
          <a:p>
            <a:pPr defTabSz="190500"/>
            <a:r>
              <a:rPr lang="en-GB" sz="2800" dirty="0"/>
              <a:t>	</a:t>
            </a:r>
            <a:r>
              <a:rPr lang="en-GB" sz="2400" dirty="0" smtClean="0"/>
              <a:t>K/O </a:t>
            </a:r>
            <a:r>
              <a:rPr lang="en-GB" sz="2400" dirty="0"/>
              <a:t>mouse		~33% die at embryonic day 11.5-12.5</a:t>
            </a:r>
          </a:p>
          <a:p>
            <a:pPr defTabSz="190500">
              <a:buFont typeface="Monotype Sorts" charset="2"/>
              <a:buNone/>
            </a:pPr>
            <a:r>
              <a:rPr lang="en-GB" sz="2400" dirty="0"/>
              <a:t>											Survivors ~90% die within 5 days</a:t>
            </a:r>
          </a:p>
          <a:p>
            <a:pPr defTabSz="190500">
              <a:buFont typeface="Monotype Sorts" charset="2"/>
              <a:buNone/>
            </a:pPr>
            <a:r>
              <a:rPr lang="en-GB" sz="2400" dirty="0"/>
              <a:t>											</a:t>
            </a:r>
            <a:r>
              <a:rPr lang="en-GB" sz="2400" dirty="0" smtClean="0"/>
              <a:t>Major </a:t>
            </a:r>
            <a:r>
              <a:rPr lang="en-GB" sz="2400" dirty="0"/>
              <a:t>intra-abdominal bleeding</a:t>
            </a:r>
          </a:p>
          <a:p>
            <a:pPr defTabSz="190500">
              <a:buFont typeface="Monotype Sorts" charset="2"/>
              <a:buNone/>
            </a:pPr>
            <a:r>
              <a:rPr lang="en-GB" sz="2400" dirty="0"/>
              <a:t>											</a:t>
            </a:r>
            <a:r>
              <a:rPr lang="en-GB" sz="2400" dirty="0" smtClean="0"/>
              <a:t>Major </a:t>
            </a:r>
            <a:r>
              <a:rPr lang="en-GB" sz="2400" dirty="0"/>
              <a:t>CNS </a:t>
            </a:r>
            <a:r>
              <a:rPr lang="en-GB" sz="2400" dirty="0" smtClean="0"/>
              <a:t>bleeding</a:t>
            </a:r>
            <a:r>
              <a:rPr lang="en-GB" sz="2400" dirty="0"/>
              <a:t>		</a:t>
            </a:r>
            <a:r>
              <a:rPr lang="en-GB" sz="2800" dirty="0"/>
              <a:t>	</a:t>
            </a:r>
            <a:endParaRPr lang="en-GB" sz="2800" dirty="0" smtClean="0"/>
          </a:p>
          <a:p>
            <a:pPr defTabSz="190500">
              <a:buFont typeface="Monotype Sorts" charset="2"/>
              <a:buNone/>
            </a:pPr>
            <a:r>
              <a:rPr lang="en-GB" sz="2800" dirty="0"/>
              <a:t>						</a:t>
            </a:r>
          </a:p>
          <a:p>
            <a:pPr lvl="1" defTabSz="190500">
              <a:buNone/>
            </a:pPr>
            <a:r>
              <a:rPr lang="en-GB" sz="2400" dirty="0" smtClean="0"/>
              <a:t>Diagnosis: Prolonged PT and APTT</a:t>
            </a:r>
          </a:p>
          <a:p>
            <a:pPr lvl="1" defTabSz="190500">
              <a:buNone/>
            </a:pPr>
            <a:r>
              <a:rPr lang="en-GB" sz="2400" dirty="0" smtClean="0"/>
              <a:t>Immunological (</a:t>
            </a:r>
            <a:r>
              <a:rPr lang="en-GB" sz="2400" dirty="0" err="1" smtClean="0"/>
              <a:t>FX:Ag</a:t>
            </a:r>
            <a:r>
              <a:rPr lang="en-GB" sz="2400" dirty="0" smtClean="0"/>
              <a:t>); Functional (FX:C): PT/APTT/RVV/</a:t>
            </a:r>
            <a:r>
              <a:rPr lang="en-GB" sz="2400" dirty="0" err="1" smtClean="0"/>
              <a:t>Chromogenic</a:t>
            </a:r>
            <a:endParaRPr lang="en-GB" sz="3200" dirty="0"/>
          </a:p>
          <a:p>
            <a:pPr defTabSz="190500">
              <a:buFont typeface="Monotype Sorts" charset="2"/>
              <a:buNone/>
            </a:pPr>
            <a:endParaRPr lang="en-GB" sz="2400" dirty="0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270934" y="10668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 XI Deficiency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Described in all racial groups</a:t>
            </a:r>
          </a:p>
          <a:p>
            <a:pPr lvl="1"/>
            <a:r>
              <a:rPr lang="en-GB" sz="2400" dirty="0" smtClean="0"/>
              <a:t> prevalence 1:1 million</a:t>
            </a:r>
          </a:p>
          <a:p>
            <a:r>
              <a:rPr lang="en-GB" sz="2800" dirty="0" smtClean="0"/>
              <a:t>Particularly common in Ashkenazi Jewish population </a:t>
            </a:r>
            <a:endParaRPr lang="en-GB" sz="2800" dirty="0"/>
          </a:p>
          <a:p>
            <a:pPr lvl="1"/>
            <a:r>
              <a:rPr lang="en-GB" sz="2400" dirty="0" smtClean="0"/>
              <a:t>heterozygote frequency ~9%</a:t>
            </a:r>
          </a:p>
          <a:p>
            <a:r>
              <a:rPr lang="en-GB" sz="2800" dirty="0" err="1" smtClean="0"/>
              <a:t>Autosomal</a:t>
            </a:r>
            <a:r>
              <a:rPr lang="en-GB" sz="2800" dirty="0" smtClean="0"/>
              <a:t> inheritance (indeterminate)</a:t>
            </a:r>
            <a:endParaRPr lang="en-GB" sz="2800" dirty="0"/>
          </a:p>
          <a:p>
            <a:r>
              <a:rPr lang="en-GB" sz="2800" dirty="0" smtClean="0"/>
              <a:t>Bleeding occurs in heterozygotes (~15-70 IU/</a:t>
            </a:r>
            <a:r>
              <a:rPr lang="en-GB" sz="2800" dirty="0" err="1" smtClean="0"/>
              <a:t>dL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Bleeding manifestations much less predictable than haemophilia A and B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>
            <a:off x="270934" y="11430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 XI Deficiency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Spontaneous bleeding rare except for </a:t>
            </a:r>
            <a:r>
              <a:rPr lang="en-GB" dirty="0" err="1" smtClean="0"/>
              <a:t>menorrhagia</a:t>
            </a:r>
            <a:endParaRPr lang="en-GB" dirty="0" smtClean="0"/>
          </a:p>
          <a:p>
            <a:r>
              <a:rPr lang="en-GB" dirty="0" smtClean="0"/>
              <a:t>Bleeding usually related to injury, especially where tissues contain activators of fibrinolytic system:</a:t>
            </a:r>
          </a:p>
          <a:p>
            <a:pPr lvl="1"/>
            <a:r>
              <a:rPr lang="en-GB" dirty="0" smtClean="0"/>
              <a:t>Oral cavity</a:t>
            </a:r>
          </a:p>
          <a:p>
            <a:pPr lvl="1"/>
            <a:r>
              <a:rPr lang="en-GB" dirty="0" smtClean="0"/>
              <a:t>Nose</a:t>
            </a:r>
          </a:p>
          <a:p>
            <a:pPr lvl="1"/>
            <a:r>
              <a:rPr lang="en-GB" dirty="0" smtClean="0"/>
              <a:t> tonsils</a:t>
            </a:r>
          </a:p>
          <a:p>
            <a:pPr lvl="1"/>
            <a:r>
              <a:rPr lang="en-GB" dirty="0" smtClean="0"/>
              <a:t> genitourinary tract</a:t>
            </a:r>
          </a:p>
          <a:p>
            <a:r>
              <a:rPr lang="en-GB" dirty="0" smtClean="0"/>
              <a:t>Poor correlation between bleeding and FXI level</a:t>
            </a:r>
          </a:p>
          <a:p>
            <a:r>
              <a:rPr lang="en-GB" dirty="0" smtClean="0"/>
              <a:t>Bleeding may vary in same patient</a:t>
            </a:r>
          </a:p>
          <a:p>
            <a:r>
              <a:rPr lang="en-GB" dirty="0" smtClean="0"/>
              <a:t>Bleeding following injury may be immediate or delayed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 XIII deficiency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i="1" dirty="0" smtClean="0"/>
              <a:t>Factor XIII: </a:t>
            </a:r>
            <a:r>
              <a:rPr lang="en-GB" i="1" dirty="0" err="1" smtClean="0"/>
              <a:t>transglutaminase</a:t>
            </a:r>
            <a:endParaRPr lang="en-GB" i="1" dirty="0" smtClean="0"/>
          </a:p>
          <a:p>
            <a:pPr lvl="1"/>
            <a:r>
              <a:rPr lang="en-GB" dirty="0" smtClean="0"/>
              <a:t>Circulates as a tetramer:</a:t>
            </a:r>
          </a:p>
          <a:p>
            <a:pPr lvl="2"/>
            <a:r>
              <a:rPr lang="en-GB" dirty="0" smtClean="0"/>
              <a:t>2 a subunits-encoded by chromosome 6</a:t>
            </a:r>
          </a:p>
          <a:p>
            <a:pPr lvl="2"/>
            <a:r>
              <a:rPr lang="en-GB" dirty="0" smtClean="0"/>
              <a:t>2 b subunits-encoded by chromosome 1</a:t>
            </a:r>
          </a:p>
          <a:p>
            <a:pPr lvl="1"/>
            <a:r>
              <a:rPr lang="en-GB" dirty="0" smtClean="0"/>
              <a:t>Multifunctional protein</a:t>
            </a:r>
          </a:p>
          <a:p>
            <a:pPr lvl="2"/>
            <a:r>
              <a:rPr lang="en-GB" dirty="0" smtClean="0"/>
              <a:t>Stabilises fibrin and protects it from </a:t>
            </a:r>
            <a:r>
              <a:rPr lang="en-GB" dirty="0" err="1" smtClean="0"/>
              <a:t>fibrinolysis</a:t>
            </a:r>
            <a:endParaRPr lang="en-GB" dirty="0" smtClean="0"/>
          </a:p>
          <a:p>
            <a:pPr lvl="2"/>
            <a:r>
              <a:rPr lang="en-GB" dirty="0" smtClean="0"/>
              <a:t>Essential for maintaining pregnancy</a:t>
            </a:r>
          </a:p>
          <a:p>
            <a:pPr lvl="2"/>
            <a:r>
              <a:rPr lang="en-GB" dirty="0" smtClean="0"/>
              <a:t>Important in wound healing and angiogenesis</a:t>
            </a:r>
          </a:p>
          <a:p>
            <a:pPr lvl="1"/>
            <a:r>
              <a:rPr lang="en-GB" dirty="0" smtClean="0"/>
              <a:t>No knock out mouse model as yet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 XIII deficiency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Recurrent bleeding episodes</a:t>
            </a:r>
          </a:p>
          <a:p>
            <a:pPr lvl="1"/>
            <a:r>
              <a:rPr lang="en-GB" dirty="0" smtClean="0"/>
              <a:t>FXIII &lt; 1 u/</a:t>
            </a:r>
            <a:r>
              <a:rPr lang="en-GB" dirty="0" err="1" smtClean="0"/>
              <a:t>dL</a:t>
            </a:r>
            <a:r>
              <a:rPr lang="en-GB" dirty="0" smtClean="0"/>
              <a:t>: greatest risk of bleeding</a:t>
            </a:r>
          </a:p>
          <a:p>
            <a:pPr lvl="1"/>
            <a:r>
              <a:rPr lang="en-GB" dirty="0" smtClean="0"/>
              <a:t>Umbilical bleeding (80%) suggestive, but not diagnostic of FXIII deficiency</a:t>
            </a:r>
          </a:p>
          <a:p>
            <a:pPr lvl="1"/>
            <a:r>
              <a:rPr lang="en-GB" dirty="0" smtClean="0"/>
              <a:t>Intracranial bleeding is the major cause of death</a:t>
            </a:r>
          </a:p>
          <a:p>
            <a:r>
              <a:rPr lang="en-GB" dirty="0" smtClean="0"/>
              <a:t>Defective wound healing</a:t>
            </a:r>
          </a:p>
          <a:p>
            <a:r>
              <a:rPr lang="en-GB" dirty="0" smtClean="0"/>
              <a:t>Recurrent miscarriages</a:t>
            </a:r>
          </a:p>
          <a:p>
            <a:r>
              <a:rPr lang="en-GB" dirty="0" smtClean="0"/>
              <a:t>Diagnosis</a:t>
            </a:r>
          </a:p>
          <a:p>
            <a:pPr lvl="1"/>
            <a:r>
              <a:rPr lang="en-GB" dirty="0" smtClean="0"/>
              <a:t>Normal PT, APTT, TT</a:t>
            </a:r>
          </a:p>
          <a:p>
            <a:pPr lvl="1"/>
            <a:r>
              <a:rPr lang="en-GB" dirty="0" smtClean="0"/>
              <a:t>Clot solubility test: </a:t>
            </a:r>
          </a:p>
          <a:p>
            <a:pPr lvl="2"/>
            <a:r>
              <a:rPr lang="en-GB" dirty="0" smtClean="0"/>
              <a:t>plasma clotted with Ca +/or thrombin</a:t>
            </a:r>
          </a:p>
          <a:p>
            <a:pPr lvl="2"/>
            <a:r>
              <a:rPr lang="en-GB" dirty="0" smtClean="0"/>
              <a:t>Exposed to chemical challenge to </a:t>
            </a:r>
            <a:r>
              <a:rPr lang="en-GB" dirty="0" err="1" smtClean="0"/>
              <a:t>lyse</a:t>
            </a:r>
            <a:r>
              <a:rPr lang="en-GB" dirty="0" smtClean="0"/>
              <a:t> clot (</a:t>
            </a:r>
            <a:r>
              <a:rPr lang="en-GB" dirty="0" err="1" smtClean="0"/>
              <a:t>eg</a:t>
            </a:r>
            <a:r>
              <a:rPr lang="en-GB" dirty="0" smtClean="0"/>
              <a:t> urea)</a:t>
            </a:r>
          </a:p>
          <a:p>
            <a:pPr lvl="1"/>
            <a:r>
              <a:rPr lang="en-GB" dirty="0" smtClean="0"/>
              <a:t>FXIII assay: commercially available enzyme assays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77724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Summary: Rare Bleeding Disorders</a:t>
            </a:r>
            <a:br>
              <a:rPr lang="en-GB" sz="3600" dirty="0" smtClean="0"/>
            </a:br>
            <a:r>
              <a:rPr lang="en-GB" sz="3600" dirty="0" smtClean="0"/>
              <a:t>Clinical and Genetic Aspects</a:t>
            </a:r>
          </a:p>
        </p:txBody>
      </p:sp>
      <p:graphicFrame>
        <p:nvGraphicFramePr>
          <p:cNvPr id="43096" name="Group 88"/>
          <p:cNvGraphicFramePr>
            <a:graphicFrameLocks noGrp="1"/>
          </p:cNvGraphicFramePr>
          <p:nvPr>
            <p:ph type="tbl" idx="1"/>
          </p:nvPr>
        </p:nvGraphicFramePr>
        <p:xfrm>
          <a:off x="914400" y="1295400"/>
          <a:ext cx="6781801" cy="5119756"/>
        </p:xfrm>
        <a:graphic>
          <a:graphicData uri="http://schemas.openxmlformats.org/drawingml/2006/table">
            <a:tbl>
              <a:tblPr/>
              <a:tblGrid>
                <a:gridCol w="2195335"/>
                <a:gridCol w="2042683"/>
                <a:gridCol w="2543783"/>
              </a:tblGrid>
              <a:tr h="3424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Deficiency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Inheritance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Clinical Features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Fibrinogen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AR/AD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Bleeding or Thrombosis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Prothrombin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Bleeding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Factor 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Bleeding-mild to severe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1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Factor V and VIII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Bleeding- mild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1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Factor VII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Bleeding- mild to severe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1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Factor 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Bleeding- mild to severe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4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Factor XI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Bleeding- mild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1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Factor XIII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Bleeding, poor wound healing, miscarriage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How are rare bleeding disorders inherited?</a:t>
            </a:r>
          </a:p>
          <a:p>
            <a:r>
              <a:rPr lang="en-GB" dirty="0" smtClean="0"/>
              <a:t>What are the rare bleeding disorders and what is their prevalence?</a:t>
            </a:r>
          </a:p>
          <a:p>
            <a:r>
              <a:rPr lang="en-GB" dirty="0" smtClean="0"/>
              <a:t>How are rare bleeding disorders classified and diagnosed?</a:t>
            </a:r>
          </a:p>
          <a:p>
            <a:r>
              <a:rPr lang="en-GB" dirty="0"/>
              <a:t>M</a:t>
            </a:r>
            <a:r>
              <a:rPr lang="en-GB" dirty="0" smtClean="0"/>
              <a:t>anifestations and causative mutations:</a:t>
            </a:r>
          </a:p>
          <a:p>
            <a:pPr lvl="1"/>
            <a:r>
              <a:rPr lang="en-GB" dirty="0" smtClean="0"/>
              <a:t>Fibrinogen		-FVII</a:t>
            </a:r>
          </a:p>
          <a:p>
            <a:pPr lvl="1"/>
            <a:r>
              <a:rPr lang="en-GB" dirty="0" smtClean="0"/>
              <a:t>Prothrombin            	 -FX</a:t>
            </a:r>
          </a:p>
          <a:p>
            <a:pPr lvl="1"/>
            <a:r>
              <a:rPr lang="en-GB" dirty="0" smtClean="0"/>
              <a:t>FV			-FXI</a:t>
            </a:r>
          </a:p>
          <a:p>
            <a:pPr lvl="1"/>
            <a:r>
              <a:rPr lang="en-GB" dirty="0" smtClean="0"/>
              <a:t>(FV + VIII)		-FXIII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What treatments are available?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How are rare bleeding disorders inherited?</a:t>
            </a:r>
          </a:p>
          <a:p>
            <a:r>
              <a:rPr lang="en-GB" dirty="0" smtClean="0"/>
              <a:t>What are the rare bleeding disorders and what is their prevalence?</a:t>
            </a:r>
          </a:p>
          <a:p>
            <a:r>
              <a:rPr lang="en-GB" dirty="0" smtClean="0"/>
              <a:t>How are rare bleeding disorders classified and diagnosed?</a:t>
            </a:r>
          </a:p>
          <a:p>
            <a:r>
              <a:rPr lang="en-GB" dirty="0"/>
              <a:t>M</a:t>
            </a:r>
            <a:r>
              <a:rPr lang="en-GB" dirty="0" smtClean="0"/>
              <a:t>anifestations and causative mutations:</a:t>
            </a:r>
          </a:p>
          <a:p>
            <a:pPr lvl="1"/>
            <a:r>
              <a:rPr lang="en-GB" dirty="0" smtClean="0"/>
              <a:t>Fibrinogen		-FVII</a:t>
            </a:r>
          </a:p>
          <a:p>
            <a:pPr lvl="1"/>
            <a:r>
              <a:rPr lang="en-GB" dirty="0" smtClean="0"/>
              <a:t>Prothrombin            	 -FX</a:t>
            </a:r>
          </a:p>
          <a:p>
            <a:pPr lvl="1"/>
            <a:r>
              <a:rPr lang="en-GB" dirty="0" smtClean="0"/>
              <a:t>FV			-FXI</a:t>
            </a:r>
          </a:p>
          <a:p>
            <a:pPr lvl="1"/>
            <a:r>
              <a:rPr lang="en-GB" dirty="0" smtClean="0"/>
              <a:t>(FV + VIII)		-FXIII</a:t>
            </a:r>
          </a:p>
          <a:p>
            <a:r>
              <a:rPr lang="en-GB" dirty="0" smtClean="0"/>
              <a:t>What treatments are available?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Management of </a:t>
            </a:r>
            <a:r>
              <a:rPr lang="en-GB" sz="3600" dirty="0" smtClean="0"/>
              <a:t>Rare </a:t>
            </a:r>
            <a:r>
              <a:rPr lang="en-GB" sz="3600" dirty="0"/>
              <a:t>B</a:t>
            </a:r>
            <a:r>
              <a:rPr lang="en-GB" sz="3600" dirty="0" smtClean="0"/>
              <a:t>leeding </a:t>
            </a:r>
            <a:r>
              <a:rPr lang="en-GB" sz="3600" dirty="0"/>
              <a:t>D</a:t>
            </a:r>
            <a:r>
              <a:rPr lang="en-GB" sz="3600" dirty="0" smtClean="0"/>
              <a:t>isorders</a:t>
            </a:r>
            <a:endParaRPr lang="en-GB" sz="3600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85000" lnSpcReduction="10000"/>
          </a:bodyPr>
          <a:lstStyle/>
          <a:p>
            <a:r>
              <a:rPr lang="en-GB" sz="4000" dirty="0" smtClean="0"/>
              <a:t>Specialist  haemophilia centres</a:t>
            </a:r>
          </a:p>
          <a:p>
            <a:pPr lvl="1"/>
            <a:r>
              <a:rPr lang="en-GB" sz="4000" dirty="0" smtClean="0"/>
              <a:t>Very </a:t>
            </a:r>
            <a:r>
              <a:rPr lang="en-GB" sz="4000" dirty="0"/>
              <a:t>few </a:t>
            </a:r>
            <a:r>
              <a:rPr lang="en-GB" sz="4000" dirty="0" smtClean="0"/>
              <a:t>haemophilia centres </a:t>
            </a:r>
            <a:r>
              <a:rPr lang="en-GB" sz="4000" dirty="0"/>
              <a:t>have a great deal of </a:t>
            </a:r>
            <a:r>
              <a:rPr lang="en-GB" sz="4000" dirty="0" smtClean="0"/>
              <a:t>experience</a:t>
            </a:r>
          </a:p>
          <a:p>
            <a:pPr lvl="1"/>
            <a:r>
              <a:rPr lang="en-GB" sz="4000" dirty="0" smtClean="0"/>
              <a:t>Several centres with some experience</a:t>
            </a:r>
          </a:p>
          <a:p>
            <a:r>
              <a:rPr lang="en-GB" sz="4000" dirty="0" smtClean="0"/>
              <a:t> Fresh Frozen Plasma/ Prothrombin Complex Concentrates</a:t>
            </a:r>
          </a:p>
          <a:p>
            <a:r>
              <a:rPr lang="en-GB" sz="4000" dirty="0" smtClean="0"/>
              <a:t>Factor concentrate, recombinant in development</a:t>
            </a:r>
          </a:p>
          <a:p>
            <a:r>
              <a:rPr lang="en-GB" sz="4000" dirty="0" smtClean="0"/>
              <a:t>Adjunctive therapy</a:t>
            </a:r>
          </a:p>
          <a:p>
            <a:pPr lvl="1"/>
            <a:r>
              <a:rPr lang="en-GB" sz="3400" dirty="0" smtClean="0"/>
              <a:t>Fibrinolytic inhibitors, DDAVP, OCP, IUCD, fibrin glue</a:t>
            </a:r>
            <a:endParaRPr lang="en-GB" sz="4000" dirty="0" smtClean="0"/>
          </a:p>
          <a:p>
            <a:pPr>
              <a:buFont typeface="Monotype Sorts" charset="2"/>
              <a:buNone/>
            </a:pPr>
            <a:r>
              <a:rPr lang="en-GB" sz="2800" dirty="0"/>
              <a:t>	</a:t>
            </a:r>
            <a:endParaRPr lang="en-GB" dirty="0"/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270934" y="11430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Management of Rare Bleeding Disorders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Affected </a:t>
            </a:r>
            <a:r>
              <a:rPr lang="en-GB" dirty="0" err="1" smtClean="0"/>
              <a:t>proband</a:t>
            </a:r>
            <a:r>
              <a:rPr lang="en-GB" dirty="0" smtClean="0"/>
              <a:t> may be part of kindred with very few affected individuals so that predictive information on phenotype is scarce.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Awareness in offspring of consanguineous parents</a:t>
            </a:r>
          </a:p>
          <a:p>
            <a:pPr lvl="1"/>
            <a:r>
              <a:rPr lang="en-GB" dirty="0" smtClean="0"/>
              <a:t>urgent investigation of neonates with unexpected bleeding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Management of rare bleeding disorders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198"/>
          <a:ext cx="8763000" cy="487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2190750"/>
                <a:gridCol w="1947333"/>
                <a:gridCol w="2434167"/>
              </a:tblGrid>
              <a:tr h="409674">
                <a:tc>
                  <a:txBody>
                    <a:bodyPr/>
                    <a:lstStyle/>
                    <a:p>
                      <a:r>
                        <a:rPr lang="en-GB" sz="1800" i="0" dirty="0" smtClean="0"/>
                        <a:t>Deficiency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Haemostatic</a:t>
                      </a:r>
                      <a:r>
                        <a:rPr lang="en-GB" baseline="0" dirty="0" smtClean="0"/>
                        <a:t> levels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 vivo</a:t>
                      </a:r>
                      <a:r>
                        <a:rPr lang="en-GB" baseline="0" dirty="0" smtClean="0"/>
                        <a:t> half-life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Treatment</a:t>
                      </a:r>
                      <a:endParaRPr lang="en-GB" dirty="0"/>
                    </a:p>
                  </a:txBody>
                  <a:tcPr/>
                </a:tc>
              </a:tr>
              <a:tr h="707108">
                <a:tc>
                  <a:txBody>
                    <a:bodyPr/>
                    <a:lstStyle/>
                    <a:p>
                      <a:r>
                        <a:rPr lang="en-GB" dirty="0" smtClean="0"/>
                        <a:t>Fibrinogen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0.4-0.5 g/l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 – 5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Fibrinogen concentrate</a:t>
                      </a:r>
                      <a:endParaRPr lang="en-GB" dirty="0"/>
                    </a:p>
                  </a:txBody>
                  <a:tcPr/>
                </a:tc>
              </a:tr>
              <a:tr h="707108">
                <a:tc>
                  <a:txBody>
                    <a:bodyPr/>
                    <a:lstStyle/>
                    <a:p>
                      <a:r>
                        <a:rPr lang="en-GB" dirty="0" smtClean="0"/>
                        <a:t>Prothrombin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20-30 u/dl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 days		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PCCs; FFP</a:t>
                      </a:r>
                      <a:endParaRPr lang="en-GB" dirty="0"/>
                    </a:p>
                  </a:txBody>
                  <a:tcPr/>
                </a:tc>
              </a:tr>
              <a:tr h="409674">
                <a:tc>
                  <a:txBody>
                    <a:bodyPr/>
                    <a:lstStyle/>
                    <a:p>
                      <a:r>
                        <a:rPr lang="en-GB" dirty="0" smtClean="0"/>
                        <a:t>Factor 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15-20 u/dl	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36 hours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FFP</a:t>
                      </a:r>
                      <a:endParaRPr lang="en-GB" dirty="0"/>
                    </a:p>
                  </a:txBody>
                  <a:tcPr/>
                </a:tc>
              </a:tr>
              <a:tr h="409674">
                <a:tc>
                  <a:txBody>
                    <a:bodyPr/>
                    <a:lstStyle/>
                    <a:p>
                      <a:r>
                        <a:rPr lang="en-GB" dirty="0" smtClean="0"/>
                        <a:t>Factor V + VIII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15-20 u/dl	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FFP</a:t>
                      </a:r>
                      <a:endParaRPr lang="en-GB" dirty="0"/>
                    </a:p>
                  </a:txBody>
                  <a:tcPr/>
                </a:tc>
              </a:tr>
              <a:tr h="707108">
                <a:tc>
                  <a:txBody>
                    <a:bodyPr/>
                    <a:lstStyle/>
                    <a:p>
                      <a:r>
                        <a:rPr lang="en-GB" dirty="0" smtClean="0"/>
                        <a:t>Factor VII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10-15 u/dl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2-4 hours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FVII concentrate; </a:t>
                      </a:r>
                      <a:r>
                        <a:rPr lang="en-GB" sz="1800" dirty="0" err="1" smtClean="0"/>
                        <a:t>rVIIa</a:t>
                      </a:r>
                      <a:r>
                        <a:rPr lang="en-GB" sz="1800" dirty="0" smtClean="0"/>
                        <a:t>; PCCs, FFP</a:t>
                      </a:r>
                      <a:endParaRPr lang="en-GB" dirty="0"/>
                    </a:p>
                  </a:txBody>
                  <a:tcPr/>
                </a:tc>
              </a:tr>
              <a:tr h="409674">
                <a:tc>
                  <a:txBody>
                    <a:bodyPr/>
                    <a:lstStyle/>
                    <a:p>
                      <a:r>
                        <a:rPr lang="en-GB" dirty="0" smtClean="0"/>
                        <a:t>Factor 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15-20 u/dl	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40 hours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PCCs; FFP</a:t>
                      </a:r>
                    </a:p>
                  </a:txBody>
                  <a:tcPr/>
                </a:tc>
              </a:tr>
              <a:tr h="707108">
                <a:tc>
                  <a:txBody>
                    <a:bodyPr/>
                    <a:lstStyle/>
                    <a:p>
                      <a:r>
                        <a:rPr lang="en-GB" dirty="0" smtClean="0"/>
                        <a:t>Factor XI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52 hours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FXI </a:t>
                      </a:r>
                      <a:r>
                        <a:rPr lang="en-GB" sz="1800" dirty="0" err="1" smtClean="0"/>
                        <a:t>concentrate,FFP</a:t>
                      </a:r>
                      <a:r>
                        <a:rPr lang="en-GB" sz="1800" dirty="0" smtClean="0"/>
                        <a:t>: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err="1" smtClean="0"/>
                        <a:t>rVIIa</a:t>
                      </a:r>
                      <a:r>
                        <a:rPr lang="en-GB" sz="1800" dirty="0" smtClean="0"/>
                        <a:t>, </a:t>
                      </a:r>
                      <a:r>
                        <a:rPr lang="en-GB" sz="1800" dirty="0" err="1" smtClean="0"/>
                        <a:t>tranexamic</a:t>
                      </a:r>
                      <a:r>
                        <a:rPr lang="en-GB" sz="1800" dirty="0" smtClean="0"/>
                        <a:t> acid</a:t>
                      </a:r>
                    </a:p>
                  </a:txBody>
                  <a:tcPr/>
                </a:tc>
              </a:tr>
              <a:tr h="409674">
                <a:tc>
                  <a:txBody>
                    <a:bodyPr/>
                    <a:lstStyle/>
                    <a:p>
                      <a:r>
                        <a:rPr lang="en-GB" dirty="0" smtClean="0"/>
                        <a:t>Factor XIII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2-5 u/dl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11-14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FXIII concentrate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1015" y="6172200"/>
            <a:ext cx="652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Fresh Frozen Plasma FFP; Prothrombin Concentrate Complex (PCC), </a:t>
            </a:r>
          </a:p>
          <a:p>
            <a:r>
              <a:rPr lang="en-GB" dirty="0" smtClean="0"/>
              <a:t>activated recombinant Factor VII (</a:t>
            </a:r>
            <a:r>
              <a:rPr lang="en-GB" dirty="0" err="1" smtClean="0"/>
              <a:t>rFVIIa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dirty="0"/>
              <a:t>T</a:t>
            </a:r>
            <a:r>
              <a:rPr lang="en-GB" dirty="0" smtClean="0"/>
              <a:t>he student should now be able to: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Understand how rare bleeding disorders are inherited.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Appreciate that they are diverse and scientifically interesting.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Describe the basis of diagnosis, presentation and management of the rare bleeding disorders.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Appendix I: Bleeding symptoms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Afibrinogenaemia</a:t>
            </a:r>
            <a:r>
              <a:rPr lang="en-GB" sz="4000" dirty="0"/>
              <a:t>: </a:t>
            </a:r>
            <a:r>
              <a:rPr lang="en-GB" sz="4000" dirty="0" smtClean="0"/>
              <a:t>Symptoms</a:t>
            </a:r>
            <a:endParaRPr lang="en-GB" sz="54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857067" cy="4572000"/>
          </a:xfrm>
        </p:spPr>
        <p:txBody>
          <a:bodyPr/>
          <a:lstStyle/>
          <a:p>
            <a:pPr defTabSz="190500">
              <a:buFont typeface="Monotype Sorts" charset="2"/>
              <a:buNone/>
            </a:pPr>
            <a:endParaRPr lang="en-GB" sz="2400"/>
          </a:p>
          <a:p>
            <a:pPr defTabSz="190500">
              <a:buFont typeface="Monotype Sorts" charset="2"/>
              <a:buNone/>
            </a:pPr>
            <a:r>
              <a:rPr lang="en-GB" sz="2400"/>
              <a:t>	</a:t>
            </a:r>
            <a:endParaRPr lang="en-GB"/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270934" y="11430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8072" name="Object 8"/>
          <p:cNvGraphicFramePr>
            <a:graphicFrameLocks noChangeAspect="1"/>
          </p:cNvGraphicFramePr>
          <p:nvPr/>
        </p:nvGraphicFramePr>
        <p:xfrm>
          <a:off x="-455789" y="1446214"/>
          <a:ext cx="7850012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6" name="Chart" r:id="rId4" imgW="10630002" imgH="6210362" progId="MSGraph.Chart.8">
                  <p:embed followColorScheme="full"/>
                </p:oleObj>
              </mc:Choice>
              <mc:Fallback>
                <p:oleObj name="Chart" r:id="rId4" imgW="10630002" imgH="621036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5789" y="1446214"/>
                        <a:ext cx="7850012" cy="515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6623756" y="4964114"/>
            <a:ext cx="211468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55 patients</a:t>
            </a:r>
          </a:p>
          <a:p>
            <a:r>
              <a:rPr lang="en-GB">
                <a:latin typeface="Arial" charset="0"/>
              </a:rPr>
              <a:t>Fibrinogen &lt;0.1g/L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553200" y="6096000"/>
            <a:ext cx="2521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 smtClean="0"/>
              <a:t>Lak</a:t>
            </a:r>
            <a:r>
              <a:rPr lang="en-GB" sz="2400" i="1" dirty="0" smtClean="0"/>
              <a:t> et al, BJH 1999</a:t>
            </a:r>
            <a:endParaRPr lang="en-GB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err="1"/>
              <a:t>Prothrombin</a:t>
            </a:r>
            <a:r>
              <a:rPr lang="en-GB" sz="4000" dirty="0"/>
              <a:t> Deficiency</a:t>
            </a:r>
            <a:r>
              <a:rPr lang="en-GB" sz="4000" dirty="0" smtClean="0"/>
              <a:t>:</a:t>
            </a:r>
            <a:br>
              <a:rPr lang="en-GB" sz="4000" dirty="0" smtClean="0"/>
            </a:br>
            <a:r>
              <a:rPr lang="en-GB" sz="4000" dirty="0" smtClean="0"/>
              <a:t> </a:t>
            </a:r>
            <a:r>
              <a:rPr lang="en-GB" sz="4000" dirty="0"/>
              <a:t>Bleeding Symptoms</a:t>
            </a:r>
            <a:endParaRPr lang="en-GB" sz="54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857067" cy="4572000"/>
          </a:xfrm>
        </p:spPr>
        <p:txBody>
          <a:bodyPr/>
          <a:lstStyle/>
          <a:p>
            <a:pPr defTabSz="190500">
              <a:buFont typeface="Monotype Sorts" charset="2"/>
              <a:buNone/>
            </a:pPr>
            <a:endParaRPr lang="en-GB" sz="2400"/>
          </a:p>
          <a:p>
            <a:pPr defTabSz="190500">
              <a:buFont typeface="Monotype Sorts" charset="2"/>
              <a:buNone/>
            </a:pPr>
            <a:r>
              <a:rPr lang="en-GB" sz="2400"/>
              <a:t>	</a:t>
            </a:r>
            <a:endParaRPr lang="en-GB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304800" y="12192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-455789" y="1446214"/>
          <a:ext cx="7850012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0" name="Chart" r:id="rId4" imgW="10630002" imgH="6210362" progId="MSGraph.Chart.8">
                  <p:embed followColorScheme="full"/>
                </p:oleObj>
              </mc:Choice>
              <mc:Fallback>
                <p:oleObj name="Chart" r:id="rId4" imgW="10630002" imgH="621036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5789" y="1446214"/>
                        <a:ext cx="7850012" cy="515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715000" y="5105400"/>
            <a:ext cx="3429001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>
                <a:latin typeface="Arial" charset="0"/>
              </a:rPr>
              <a:t>14 </a:t>
            </a:r>
            <a:r>
              <a:rPr lang="en-GB" sz="1800" dirty="0" smtClean="0">
                <a:latin typeface="Arial" charset="0"/>
              </a:rPr>
              <a:t>patients: 4-10%</a:t>
            </a:r>
            <a:endParaRPr lang="en-GB" sz="1800" dirty="0">
              <a:latin typeface="Arial" charset="0"/>
            </a:endParaRPr>
          </a:p>
          <a:p>
            <a:r>
              <a:rPr lang="en-GB" sz="1800" dirty="0">
                <a:latin typeface="Arial" charset="0"/>
              </a:rPr>
              <a:t>  </a:t>
            </a:r>
            <a:r>
              <a:rPr lang="en-GB" sz="1800" dirty="0" smtClean="0">
                <a:latin typeface="Arial" charset="0"/>
              </a:rPr>
              <a:t>11 </a:t>
            </a:r>
            <a:r>
              <a:rPr lang="en-GB" dirty="0" err="1" smtClean="0">
                <a:latin typeface="Arial" charset="0"/>
              </a:rPr>
              <a:t>d</a:t>
            </a:r>
            <a:r>
              <a:rPr lang="en-GB" sz="1800" dirty="0" err="1" smtClean="0">
                <a:latin typeface="Arial" charset="0"/>
              </a:rPr>
              <a:t>ysprothrombinemia</a:t>
            </a:r>
            <a:endParaRPr lang="en-GB" sz="1800" dirty="0">
              <a:latin typeface="Arial" charset="0"/>
            </a:endParaRPr>
          </a:p>
          <a:p>
            <a:r>
              <a:rPr lang="en-GB" sz="1800" dirty="0">
                <a:latin typeface="Arial" charset="0"/>
              </a:rPr>
              <a:t>   3 </a:t>
            </a:r>
            <a:r>
              <a:rPr lang="en-GB" dirty="0" err="1" smtClean="0">
                <a:latin typeface="Arial" charset="0"/>
              </a:rPr>
              <a:t>h</a:t>
            </a:r>
            <a:r>
              <a:rPr lang="en-GB" sz="1800" dirty="0" err="1" smtClean="0">
                <a:latin typeface="Arial" charset="0"/>
              </a:rPr>
              <a:t>ypoprothrombinemia</a:t>
            </a:r>
            <a:endParaRPr lang="en-GB" sz="1800" dirty="0" smtClean="0">
              <a:latin typeface="Arial" charset="0"/>
            </a:endParaRPr>
          </a:p>
          <a:p>
            <a:r>
              <a:rPr lang="en-GB" sz="1600" i="1" dirty="0" smtClean="0">
                <a:latin typeface="Arial" charset="0"/>
              </a:rPr>
              <a:t>(</a:t>
            </a:r>
            <a:r>
              <a:rPr lang="en-GB" sz="1600" i="1" dirty="0" err="1" smtClean="0">
                <a:latin typeface="Arial" charset="0"/>
              </a:rPr>
              <a:t>Peyvandi</a:t>
            </a:r>
            <a:r>
              <a:rPr lang="en-GB" sz="1600" i="1" dirty="0" smtClean="0">
                <a:latin typeface="Arial" charset="0"/>
              </a:rPr>
              <a:t>  </a:t>
            </a:r>
            <a:r>
              <a:rPr lang="en-GB" sz="1600" i="1" dirty="0" err="1" smtClean="0">
                <a:latin typeface="Arial" charset="0"/>
              </a:rPr>
              <a:t>Thromb</a:t>
            </a:r>
            <a:r>
              <a:rPr lang="en-GB" sz="1600" i="1" dirty="0" smtClean="0">
                <a:latin typeface="Arial" charset="0"/>
              </a:rPr>
              <a:t> </a:t>
            </a:r>
            <a:r>
              <a:rPr lang="en-GB" sz="1600" i="1" dirty="0" err="1" smtClean="0">
                <a:latin typeface="Arial" charset="0"/>
              </a:rPr>
              <a:t>Haemost</a:t>
            </a:r>
            <a:r>
              <a:rPr lang="en-GB" sz="1600" i="1" dirty="0" smtClean="0">
                <a:latin typeface="Arial" charset="0"/>
              </a:rPr>
              <a:t> 1999)</a:t>
            </a:r>
            <a:endParaRPr lang="en-GB" sz="1400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/>
              <a:t>Factor V Deficiency</a:t>
            </a:r>
            <a:r>
              <a:rPr lang="en-GB" sz="4000" dirty="0" smtClean="0"/>
              <a:t>:</a:t>
            </a:r>
            <a:br>
              <a:rPr lang="en-GB" sz="4000" dirty="0" smtClean="0"/>
            </a:br>
            <a:r>
              <a:rPr lang="en-GB" sz="4000" dirty="0" smtClean="0"/>
              <a:t> </a:t>
            </a:r>
            <a:r>
              <a:rPr lang="en-GB" sz="4000" dirty="0"/>
              <a:t>Bleeding Symptoms</a:t>
            </a:r>
            <a:endParaRPr lang="en-GB" sz="4800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857067" cy="4572000"/>
          </a:xfrm>
        </p:spPr>
        <p:txBody>
          <a:bodyPr/>
          <a:lstStyle/>
          <a:p>
            <a:pPr defTabSz="190500">
              <a:buFont typeface="Monotype Sorts" charset="2"/>
              <a:buNone/>
            </a:pPr>
            <a:endParaRPr lang="en-GB" sz="2400"/>
          </a:p>
          <a:p>
            <a:pPr defTabSz="190500">
              <a:buFont typeface="Monotype Sorts" charset="2"/>
              <a:buNone/>
            </a:pPr>
            <a:r>
              <a:rPr lang="en-GB" sz="2400"/>
              <a:t>	</a:t>
            </a:r>
            <a:endParaRPr lang="en-GB"/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228600" y="12954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-455789" y="1446214"/>
          <a:ext cx="7850012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4" name="Chart" r:id="rId4" imgW="10630002" imgH="6210362" progId="MSGraph.Chart.8">
                  <p:embed followColorScheme="full"/>
                </p:oleObj>
              </mc:Choice>
              <mc:Fallback>
                <p:oleObj name="Chart" r:id="rId4" imgW="10630002" imgH="621036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5789" y="1446214"/>
                        <a:ext cx="7850012" cy="515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299200" y="4953000"/>
            <a:ext cx="1557867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>
                <a:latin typeface="Arial" charset="0"/>
              </a:rPr>
              <a:t>45 patients</a:t>
            </a:r>
          </a:p>
          <a:p>
            <a:r>
              <a:rPr lang="en-GB" sz="1800">
                <a:latin typeface="Arial" charset="0"/>
              </a:rPr>
              <a:t>Factor V &lt;10%</a:t>
            </a:r>
            <a:endParaRPr lang="en-GB">
              <a:latin typeface="Arial" charset="0"/>
            </a:endParaRP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/>
              <a:t>Factor V &amp; VIII Deficiency</a:t>
            </a:r>
            <a:r>
              <a:rPr lang="en-GB" sz="4000" dirty="0" smtClean="0"/>
              <a:t>:</a:t>
            </a:r>
            <a:br>
              <a:rPr lang="en-GB" sz="4000" dirty="0" smtClean="0"/>
            </a:br>
            <a:r>
              <a:rPr lang="en-GB" sz="4000" dirty="0" smtClean="0"/>
              <a:t> </a:t>
            </a:r>
            <a:r>
              <a:rPr lang="en-GB" sz="4000" dirty="0"/>
              <a:t>Bleeding Symptoms</a:t>
            </a:r>
            <a:endParaRPr lang="en-GB" sz="5400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857067" cy="4572000"/>
          </a:xfrm>
        </p:spPr>
        <p:txBody>
          <a:bodyPr/>
          <a:lstStyle/>
          <a:p>
            <a:pPr defTabSz="190500">
              <a:buFont typeface="Monotype Sorts" charset="2"/>
              <a:buNone/>
            </a:pPr>
            <a:endParaRPr lang="en-GB" sz="2400"/>
          </a:p>
          <a:p>
            <a:pPr defTabSz="190500">
              <a:buFont typeface="Monotype Sorts" charset="2"/>
              <a:buNone/>
            </a:pPr>
            <a:r>
              <a:rPr lang="en-GB" sz="2400"/>
              <a:t>	</a:t>
            </a:r>
            <a:endParaRPr lang="en-GB"/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304800" y="12954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-455789" y="1446214"/>
          <a:ext cx="7850012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hart" r:id="rId4" imgW="10630002" imgH="6210362" progId="MSGraph.Chart.8">
                  <p:embed followColorScheme="full"/>
                </p:oleObj>
              </mc:Choice>
              <mc:Fallback>
                <p:oleObj name="Chart" r:id="rId4" imgW="10630002" imgH="621036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5789" y="1446214"/>
                        <a:ext cx="7850012" cy="515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791200" y="4953000"/>
            <a:ext cx="3352800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>
                <a:latin typeface="Arial" charset="0"/>
              </a:rPr>
              <a:t>27 patients</a:t>
            </a:r>
          </a:p>
          <a:p>
            <a:r>
              <a:rPr lang="en-GB" sz="1800" dirty="0">
                <a:latin typeface="Arial" charset="0"/>
              </a:rPr>
              <a:t>Factor V/VIII 5-14</a:t>
            </a:r>
            <a:r>
              <a:rPr lang="en-GB" sz="1800" dirty="0" smtClean="0">
                <a:latin typeface="Arial" charset="0"/>
              </a:rPr>
              <a:t>%</a:t>
            </a:r>
          </a:p>
          <a:p>
            <a:endParaRPr lang="en-GB" dirty="0" smtClean="0">
              <a:latin typeface="Arial" charset="0"/>
            </a:endParaRPr>
          </a:p>
          <a:p>
            <a:r>
              <a:rPr lang="en-GB" sz="2000" i="1" dirty="0" err="1" smtClean="0">
                <a:latin typeface="Arial" charset="0"/>
              </a:rPr>
              <a:t>Peyvandi</a:t>
            </a:r>
            <a:r>
              <a:rPr lang="en-GB" sz="2000" i="1" dirty="0" smtClean="0">
                <a:latin typeface="Arial" charset="0"/>
              </a:rPr>
              <a:t> et al, BJH 1998</a:t>
            </a:r>
            <a:endParaRPr lang="en-GB" sz="2000" i="1" dirty="0">
              <a:latin typeface="Arial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/>
              <a:t>Factor VII Deficiency: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Bleeding </a:t>
            </a:r>
            <a:r>
              <a:rPr lang="en-GB" sz="4000" dirty="0"/>
              <a:t>Symptoms</a:t>
            </a:r>
            <a:endParaRPr lang="en-GB" sz="54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857067" cy="4572000"/>
          </a:xfrm>
        </p:spPr>
        <p:txBody>
          <a:bodyPr/>
          <a:lstStyle/>
          <a:p>
            <a:pPr defTabSz="190500">
              <a:buFont typeface="Monotype Sorts" charset="2"/>
              <a:buNone/>
            </a:pPr>
            <a:endParaRPr lang="en-GB" sz="2400"/>
          </a:p>
          <a:p>
            <a:pPr defTabSz="190500">
              <a:buFont typeface="Monotype Sorts" charset="2"/>
              <a:buNone/>
            </a:pPr>
            <a:r>
              <a:rPr lang="en-GB" sz="2400"/>
              <a:t>	</a:t>
            </a:r>
            <a:endParaRPr lang="en-GB"/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304800" y="12192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-455789" y="1446214"/>
          <a:ext cx="7850012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8" name="Chart" r:id="rId4" imgW="10630002" imgH="6210362" progId="MSGraph.Chart.8">
                  <p:embed followColorScheme="full"/>
                </p:oleObj>
              </mc:Choice>
              <mc:Fallback>
                <p:oleObj name="Chart" r:id="rId4" imgW="10630002" imgH="621036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5789" y="1446214"/>
                        <a:ext cx="7850012" cy="515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6299200" y="4953000"/>
            <a:ext cx="22352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dirty="0">
                <a:latin typeface="Arial" pitchFamily="34" charset="0"/>
              </a:rPr>
              <a:t>49 patients</a:t>
            </a:r>
          </a:p>
          <a:p>
            <a:r>
              <a:rPr lang="en-GB" sz="1800" dirty="0">
                <a:latin typeface="Arial" pitchFamily="34" charset="0"/>
              </a:rPr>
              <a:t>FVII &lt;10u/dl</a:t>
            </a:r>
            <a:endParaRPr lang="en-GB" dirty="0">
              <a:latin typeface="Arial" pitchFamily="34" charset="0"/>
            </a:endParaRPr>
          </a:p>
          <a:p>
            <a:endParaRPr lang="en-GB" dirty="0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6502400" y="6248400"/>
            <a:ext cx="237066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pitchFamily="34" charset="0"/>
              </a:rPr>
              <a:t>Peyvandi F PhD 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Genes are the instructions we need for development</a:t>
            </a:r>
          </a:p>
          <a:p>
            <a:r>
              <a:rPr lang="en-GB" dirty="0" smtClean="0"/>
              <a:t>They come in pairs - one from each parent</a:t>
            </a:r>
          </a:p>
          <a:p>
            <a:r>
              <a:rPr lang="en-GB" dirty="0" smtClean="0"/>
              <a:t>Each of us has a few ‘faulty’ genes</a:t>
            </a:r>
          </a:p>
          <a:p>
            <a:r>
              <a:rPr lang="en-GB" dirty="0" smtClean="0"/>
              <a:t>Genes make proteins</a:t>
            </a:r>
          </a:p>
          <a:p>
            <a:r>
              <a:rPr lang="en-GB" dirty="0" smtClean="0"/>
              <a:t>If a gene is ‘altered’ and the protein does not function properly, this type of alteration is called a ‘mutation’.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/>
              <a:t>Factor X Deficiency</a:t>
            </a:r>
            <a:r>
              <a:rPr lang="en-GB" sz="4000" dirty="0" smtClean="0"/>
              <a:t>:</a:t>
            </a:r>
            <a:br>
              <a:rPr lang="en-GB" sz="4000" dirty="0" smtClean="0"/>
            </a:br>
            <a:r>
              <a:rPr lang="en-GB" sz="4000" dirty="0" smtClean="0"/>
              <a:t> </a:t>
            </a:r>
            <a:r>
              <a:rPr lang="en-GB" sz="4000" dirty="0"/>
              <a:t>Bleeding Symptoms</a:t>
            </a:r>
            <a:endParaRPr lang="en-GB" sz="48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857067" cy="4572000"/>
          </a:xfrm>
        </p:spPr>
        <p:txBody>
          <a:bodyPr/>
          <a:lstStyle/>
          <a:p>
            <a:pPr defTabSz="190500">
              <a:buFont typeface="Monotype Sorts" charset="2"/>
              <a:buNone/>
            </a:pPr>
            <a:endParaRPr lang="en-GB" sz="2400"/>
          </a:p>
          <a:p>
            <a:pPr defTabSz="190500">
              <a:buFont typeface="Monotype Sorts" charset="2"/>
              <a:buNone/>
            </a:pPr>
            <a:r>
              <a:rPr lang="en-GB" sz="2400"/>
              <a:t>	</a:t>
            </a:r>
            <a:endParaRPr lang="en-GB"/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228600" y="12954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-455789" y="1446214"/>
          <a:ext cx="7850012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2" name="Chart" r:id="rId4" imgW="10630002" imgH="6210362" progId="MSGraph.Chart.8">
                  <p:embed followColorScheme="full"/>
                </p:oleObj>
              </mc:Choice>
              <mc:Fallback>
                <p:oleObj name="Chart" r:id="rId4" imgW="10630002" imgH="621036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5789" y="1446214"/>
                        <a:ext cx="7850012" cy="515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096000" y="4953000"/>
            <a:ext cx="3048000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>
                <a:latin typeface="Arial" charset="0"/>
              </a:rPr>
              <a:t>3</a:t>
            </a:r>
            <a:r>
              <a:rPr lang="en-GB" sz="1800" dirty="0" smtClean="0">
                <a:latin typeface="Arial" charset="0"/>
              </a:rPr>
              <a:t>2 </a:t>
            </a:r>
            <a:r>
              <a:rPr lang="en-GB" sz="1800" dirty="0">
                <a:latin typeface="Arial" charset="0"/>
              </a:rPr>
              <a:t>patients</a:t>
            </a:r>
          </a:p>
          <a:p>
            <a:r>
              <a:rPr lang="en-GB" sz="1800" dirty="0">
                <a:latin typeface="Arial" charset="0"/>
              </a:rPr>
              <a:t>FX &lt;</a:t>
            </a:r>
            <a:r>
              <a:rPr lang="en-GB" sz="1800" dirty="0" smtClean="0">
                <a:latin typeface="Arial" charset="0"/>
              </a:rPr>
              <a:t>10u/dl</a:t>
            </a:r>
          </a:p>
          <a:p>
            <a:endParaRPr lang="en-GB" dirty="0" smtClean="0">
              <a:latin typeface="Arial" charset="0"/>
            </a:endParaRPr>
          </a:p>
          <a:p>
            <a:r>
              <a:rPr lang="en-GB" sz="2000" i="1" dirty="0" err="1" smtClean="0">
                <a:latin typeface="Arial" charset="0"/>
              </a:rPr>
              <a:t>Peyvandi</a:t>
            </a:r>
            <a:r>
              <a:rPr lang="en-GB" sz="2000" i="1" dirty="0" smtClean="0">
                <a:latin typeface="Arial" charset="0"/>
              </a:rPr>
              <a:t> et al 1998</a:t>
            </a:r>
            <a:endParaRPr lang="en-GB" sz="2000" i="1" dirty="0">
              <a:latin typeface="Arial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/>
              <a:t>Factor XIII Deficiency: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Bleeding </a:t>
            </a:r>
            <a:r>
              <a:rPr lang="en-GB" sz="4000" dirty="0"/>
              <a:t>Symptoms</a:t>
            </a:r>
            <a:endParaRPr lang="en-GB" sz="540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857067" cy="4572000"/>
          </a:xfrm>
        </p:spPr>
        <p:txBody>
          <a:bodyPr/>
          <a:lstStyle/>
          <a:p>
            <a:pPr defTabSz="190500">
              <a:buFont typeface="Monotype Sorts" charset="2"/>
              <a:buNone/>
            </a:pPr>
            <a:endParaRPr lang="en-GB" sz="2400"/>
          </a:p>
          <a:p>
            <a:pPr defTabSz="190500">
              <a:buFont typeface="Monotype Sorts" charset="2"/>
              <a:buNone/>
            </a:pPr>
            <a:r>
              <a:rPr lang="en-GB" sz="2400"/>
              <a:t>	</a:t>
            </a:r>
            <a:endParaRPr lang="en-GB"/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228600" y="1295400"/>
            <a:ext cx="8398933" cy="0"/>
          </a:xfrm>
          <a:prstGeom prst="line">
            <a:avLst/>
          </a:prstGeom>
          <a:noFill/>
          <a:ln w="25400" cmpd="tri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-455789" y="1446214"/>
          <a:ext cx="7850012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6" name="Chart" r:id="rId4" imgW="10630002" imgH="6210362" progId="MSGraph.Chart.8">
                  <p:embed followColorScheme="full"/>
                </p:oleObj>
              </mc:Choice>
              <mc:Fallback>
                <p:oleObj name="Chart" r:id="rId4" imgW="10630002" imgH="621036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5789" y="1446214"/>
                        <a:ext cx="7850012" cy="515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Appendix II: Reported mutations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94100" y="3736975"/>
            <a:ext cx="998538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94100" y="3717925"/>
            <a:ext cx="3381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</a:t>
            </a:r>
            <a:endParaRPr lang="it-IT" sz="24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932238" y="3717925"/>
            <a:ext cx="3905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149</a:t>
            </a:r>
            <a:endParaRPr lang="it-IT" sz="24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237038" y="3717925"/>
            <a:ext cx="4413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stop</a:t>
            </a:r>
            <a:endParaRPr lang="it-IT" sz="2400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1290638" y="898525"/>
            <a:ext cx="949325" cy="285750"/>
          </a:xfrm>
          <a:custGeom>
            <a:avLst/>
            <a:gdLst>
              <a:gd name="T0" fmla="*/ 448 w 448"/>
              <a:gd name="T1" fmla="*/ 0 h 240"/>
              <a:gd name="T2" fmla="*/ 448 w 448"/>
              <a:gd name="T3" fmla="*/ 232 h 240"/>
              <a:gd name="T4" fmla="*/ 8 w 448"/>
              <a:gd name="T5" fmla="*/ 240 h 240"/>
              <a:gd name="T6" fmla="*/ 0 w 448"/>
              <a:gd name="T7" fmla="*/ 8 h 240"/>
              <a:gd name="T8" fmla="*/ 448 w 448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8"/>
              <a:gd name="T16" fmla="*/ 0 h 240"/>
              <a:gd name="T17" fmla="*/ 448 w 448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8" h="240">
                <a:moveTo>
                  <a:pt x="448" y="0"/>
                </a:moveTo>
                <a:lnTo>
                  <a:pt x="448" y="232"/>
                </a:lnTo>
                <a:lnTo>
                  <a:pt x="8" y="240"/>
                </a:lnTo>
                <a:lnTo>
                  <a:pt x="0" y="8"/>
                </a:lnTo>
                <a:lnTo>
                  <a:pt x="4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 rot="-60000">
            <a:off x="1338263" y="855663"/>
            <a:ext cx="857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400" b="1" i="1">
                <a:solidFill>
                  <a:srgbClr val="CCB300"/>
                </a:solidFill>
                <a:latin typeface="Arial" pitchFamily="34" charset="0"/>
              </a:rPr>
              <a:t>FGB</a:t>
            </a:r>
            <a:endParaRPr lang="it-IT" sz="240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 rot="-60000">
            <a:off x="1303338" y="4787900"/>
            <a:ext cx="10842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400" b="1" i="1">
                <a:solidFill>
                  <a:srgbClr val="0000D4"/>
                </a:solidFill>
                <a:latin typeface="Arial" pitchFamily="34" charset="0"/>
              </a:rPr>
              <a:t>FGG</a:t>
            </a:r>
            <a:endParaRPr lang="it-IT" sz="240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 rot="-60000">
            <a:off x="1338263" y="2482850"/>
            <a:ext cx="1031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400" b="1" i="1">
                <a:solidFill>
                  <a:srgbClr val="DD0806"/>
                </a:solidFill>
                <a:latin typeface="Arial" pitchFamily="34" charset="0"/>
              </a:rPr>
              <a:t>FGA</a:t>
            </a:r>
            <a:endParaRPr lang="it-IT" sz="240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 rot="-5400000">
            <a:off x="6267450" y="3149601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FFFFFF"/>
                </a:solidFill>
                <a:latin typeface="Times New Roman" pitchFamily="18" charset="0"/>
              </a:rPr>
              <a:t>R149X</a:t>
            </a:r>
            <a:endParaRPr lang="it-IT" sz="2400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7015163" y="2355850"/>
            <a:ext cx="320675" cy="85725"/>
          </a:xfrm>
          <a:custGeom>
            <a:avLst/>
            <a:gdLst>
              <a:gd name="T0" fmla="*/ 144 w 152"/>
              <a:gd name="T1" fmla="*/ 72 h 72"/>
              <a:gd name="T2" fmla="*/ 152 w 152"/>
              <a:gd name="T3" fmla="*/ 72 h 72"/>
              <a:gd name="T4" fmla="*/ 8 w 152"/>
              <a:gd name="T5" fmla="*/ 0 h 72"/>
              <a:gd name="T6" fmla="*/ 0 w 152"/>
              <a:gd name="T7" fmla="*/ 0 h 72"/>
              <a:gd name="T8" fmla="*/ 72 w 152"/>
              <a:gd name="T9" fmla="*/ 40 h 72"/>
              <a:gd name="T10" fmla="*/ 144 w 152"/>
              <a:gd name="T11" fmla="*/ 72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72"/>
              <a:gd name="T20" fmla="*/ 152 w 152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72">
                <a:moveTo>
                  <a:pt x="144" y="72"/>
                </a:moveTo>
                <a:lnTo>
                  <a:pt x="152" y="72"/>
                </a:lnTo>
                <a:lnTo>
                  <a:pt x="8" y="0"/>
                </a:lnTo>
                <a:lnTo>
                  <a:pt x="0" y="0"/>
                </a:lnTo>
                <a:lnTo>
                  <a:pt x="72" y="40"/>
                </a:lnTo>
                <a:lnTo>
                  <a:pt x="144" y="72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167438" y="555625"/>
            <a:ext cx="3175" cy="5562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6202363" y="631825"/>
            <a:ext cx="33337" cy="5657850"/>
          </a:xfrm>
          <a:custGeom>
            <a:avLst/>
            <a:gdLst>
              <a:gd name="T0" fmla="*/ 16 w 16"/>
              <a:gd name="T1" fmla="*/ 0 h 4752"/>
              <a:gd name="T2" fmla="*/ 0 w 16"/>
              <a:gd name="T3" fmla="*/ 0 h 4752"/>
              <a:gd name="T4" fmla="*/ 0 w 16"/>
              <a:gd name="T5" fmla="*/ 4752 h 4752"/>
              <a:gd name="T6" fmla="*/ 16 w 16"/>
              <a:gd name="T7" fmla="*/ 4752 h 4752"/>
              <a:gd name="T8" fmla="*/ 16 w 16"/>
              <a:gd name="T9" fmla="*/ 2376 h 4752"/>
              <a:gd name="T10" fmla="*/ 16 w 16"/>
              <a:gd name="T11" fmla="*/ 0 h 4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4752"/>
              <a:gd name="T20" fmla="*/ 16 w 16"/>
              <a:gd name="T21" fmla="*/ 4752 h 47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4752">
                <a:moveTo>
                  <a:pt x="16" y="0"/>
                </a:moveTo>
                <a:lnTo>
                  <a:pt x="0" y="0"/>
                </a:lnTo>
                <a:lnTo>
                  <a:pt x="0" y="4752"/>
                </a:lnTo>
                <a:lnTo>
                  <a:pt x="16" y="4752"/>
                </a:lnTo>
                <a:lnTo>
                  <a:pt x="16" y="2376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6354763" y="3946525"/>
            <a:ext cx="219075" cy="0"/>
          </a:xfrm>
          <a:custGeom>
            <a:avLst/>
            <a:gdLst>
              <a:gd name="T0" fmla="*/ 8 w 104"/>
              <a:gd name="T1" fmla="*/ 0 w 104"/>
              <a:gd name="T2" fmla="*/ 8 w 104"/>
              <a:gd name="T3" fmla="*/ 104 w 104"/>
              <a:gd name="T4" fmla="*/ 56 w 104"/>
              <a:gd name="T5" fmla="*/ 8 w 104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104 w 104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104">
                <a:moveTo>
                  <a:pt x="8" y="0"/>
                </a:moveTo>
                <a:lnTo>
                  <a:pt x="0" y="0"/>
                </a:lnTo>
                <a:lnTo>
                  <a:pt x="8" y="0"/>
                </a:lnTo>
                <a:lnTo>
                  <a:pt x="104" y="0"/>
                </a:lnTo>
                <a:lnTo>
                  <a:pt x="5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6354763" y="4232275"/>
            <a:ext cx="219075" cy="9525"/>
          </a:xfrm>
          <a:custGeom>
            <a:avLst/>
            <a:gdLst>
              <a:gd name="T0" fmla="*/ 8 w 104"/>
              <a:gd name="T1" fmla="*/ 0 h 8"/>
              <a:gd name="T2" fmla="*/ 0 w 104"/>
              <a:gd name="T3" fmla="*/ 0 h 8"/>
              <a:gd name="T4" fmla="*/ 0 w 104"/>
              <a:gd name="T5" fmla="*/ 8 h 8"/>
              <a:gd name="T6" fmla="*/ 96 w 104"/>
              <a:gd name="T7" fmla="*/ 8 h 8"/>
              <a:gd name="T8" fmla="*/ 104 w 104"/>
              <a:gd name="T9" fmla="*/ 8 h 8"/>
              <a:gd name="T10" fmla="*/ 104 w 104"/>
              <a:gd name="T11" fmla="*/ 0 h 8"/>
              <a:gd name="T12" fmla="*/ 56 w 104"/>
              <a:gd name="T13" fmla="*/ 0 h 8"/>
              <a:gd name="T14" fmla="*/ 8 w 104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8"/>
              <a:gd name="T26" fmla="*/ 104 w 104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8">
                <a:moveTo>
                  <a:pt x="8" y="0"/>
                </a:moveTo>
                <a:lnTo>
                  <a:pt x="0" y="0"/>
                </a:lnTo>
                <a:lnTo>
                  <a:pt x="0" y="8"/>
                </a:lnTo>
                <a:lnTo>
                  <a:pt x="96" y="8"/>
                </a:lnTo>
                <a:lnTo>
                  <a:pt x="104" y="8"/>
                </a:lnTo>
                <a:lnTo>
                  <a:pt x="104" y="0"/>
                </a:lnTo>
                <a:lnTo>
                  <a:pt x="5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6354763" y="5918200"/>
            <a:ext cx="219075" cy="9525"/>
          </a:xfrm>
          <a:custGeom>
            <a:avLst/>
            <a:gdLst>
              <a:gd name="T0" fmla="*/ 8 w 104"/>
              <a:gd name="T1" fmla="*/ 0 h 8"/>
              <a:gd name="T2" fmla="*/ 0 w 104"/>
              <a:gd name="T3" fmla="*/ 0 h 8"/>
              <a:gd name="T4" fmla="*/ 0 w 104"/>
              <a:gd name="T5" fmla="*/ 8 h 8"/>
              <a:gd name="T6" fmla="*/ 96 w 104"/>
              <a:gd name="T7" fmla="*/ 8 h 8"/>
              <a:gd name="T8" fmla="*/ 104 w 104"/>
              <a:gd name="T9" fmla="*/ 8 h 8"/>
              <a:gd name="T10" fmla="*/ 104 w 104"/>
              <a:gd name="T11" fmla="*/ 0 h 8"/>
              <a:gd name="T12" fmla="*/ 56 w 104"/>
              <a:gd name="T13" fmla="*/ 0 h 8"/>
              <a:gd name="T14" fmla="*/ 8 w 104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8"/>
              <a:gd name="T26" fmla="*/ 104 w 104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8">
                <a:moveTo>
                  <a:pt x="8" y="0"/>
                </a:moveTo>
                <a:lnTo>
                  <a:pt x="0" y="0"/>
                </a:lnTo>
                <a:lnTo>
                  <a:pt x="0" y="8"/>
                </a:lnTo>
                <a:lnTo>
                  <a:pt x="96" y="8"/>
                </a:lnTo>
                <a:lnTo>
                  <a:pt x="104" y="8"/>
                </a:lnTo>
                <a:lnTo>
                  <a:pt x="104" y="0"/>
                </a:lnTo>
                <a:lnTo>
                  <a:pt x="5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6370638" y="5603875"/>
            <a:ext cx="203200" cy="9525"/>
          </a:xfrm>
          <a:custGeom>
            <a:avLst/>
            <a:gdLst>
              <a:gd name="T0" fmla="*/ 0 w 96"/>
              <a:gd name="T1" fmla="*/ 0 h 8"/>
              <a:gd name="T2" fmla="*/ 0 w 96"/>
              <a:gd name="T3" fmla="*/ 8 h 8"/>
              <a:gd name="T4" fmla="*/ 96 w 96"/>
              <a:gd name="T5" fmla="*/ 8 h 8"/>
              <a:gd name="T6" fmla="*/ 96 w 96"/>
              <a:gd name="T7" fmla="*/ 0 h 8"/>
              <a:gd name="T8" fmla="*/ 48 w 96"/>
              <a:gd name="T9" fmla="*/ 0 h 8"/>
              <a:gd name="T10" fmla="*/ 0 w 9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8"/>
              <a:gd name="T20" fmla="*/ 96 w 9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8">
                <a:moveTo>
                  <a:pt x="0" y="0"/>
                </a:moveTo>
                <a:lnTo>
                  <a:pt x="0" y="8"/>
                </a:lnTo>
                <a:lnTo>
                  <a:pt x="96" y="8"/>
                </a:lnTo>
                <a:lnTo>
                  <a:pt x="96" y="0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779963" y="2151063"/>
            <a:ext cx="965200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779963" y="2149475"/>
            <a:ext cx="158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</a:t>
            </a:r>
            <a:endParaRPr lang="it-IT" sz="2400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48238" y="2132013"/>
            <a:ext cx="1587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ly</a:t>
            </a:r>
            <a:endParaRPr lang="it-IT" sz="2400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100638" y="2149475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400</a:t>
            </a:r>
            <a:endParaRPr lang="it-IT" sz="2400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5405438" y="2149475"/>
            <a:ext cx="336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Asp</a:t>
            </a:r>
            <a:endParaRPr lang="it-IT" sz="2400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662363" y="1355725"/>
            <a:ext cx="930275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662363" y="1336675"/>
            <a:ext cx="3381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</a:t>
            </a:r>
            <a:endParaRPr lang="it-IT" sz="2400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4000500" y="1336675"/>
            <a:ext cx="388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255</a:t>
            </a:r>
            <a:endParaRPr lang="it-IT" sz="2400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4305300" y="1336675"/>
            <a:ext cx="2936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His</a:t>
            </a:r>
            <a:endParaRPr lang="it-IT" sz="2400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4830763" y="898525"/>
            <a:ext cx="896937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4830763" y="879475"/>
            <a:ext cx="3381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</a:t>
            </a:r>
            <a:endParaRPr lang="it-IT" sz="2400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168900" y="879475"/>
            <a:ext cx="2873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17</a:t>
            </a:r>
            <a:endParaRPr lang="it-IT" sz="2400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5372100" y="879475"/>
            <a:ext cx="4397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stop</a:t>
            </a:r>
            <a:endParaRPr lang="it-IT" sz="2400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4762500" y="1298575"/>
            <a:ext cx="965200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4762500" y="1279525"/>
            <a:ext cx="3381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Leu</a:t>
            </a:r>
            <a:endParaRPr lang="it-IT" sz="2400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5100638" y="1279525"/>
            <a:ext cx="3905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172</a:t>
            </a:r>
            <a:endParaRPr lang="it-IT" sz="2400"/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5405438" y="1279525"/>
            <a:ext cx="3286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Gln</a:t>
            </a:r>
            <a:endParaRPr lang="it-IT" sz="2400"/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3543300" y="1841500"/>
            <a:ext cx="1066800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3543300" y="1822450"/>
            <a:ext cx="1150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IVS7+1G&gt;T</a:t>
            </a:r>
            <a:endParaRPr lang="it-IT" sz="2400"/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441700" y="1479550"/>
            <a:ext cx="1150938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441700" y="1460500"/>
            <a:ext cx="12525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IVS6+13C&gt;T</a:t>
            </a:r>
            <a:endParaRPr lang="it-IT" sz="2400"/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779963" y="1879600"/>
            <a:ext cx="965200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779963" y="1860550"/>
            <a:ext cx="3381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Trp</a:t>
            </a:r>
            <a:endParaRPr lang="it-IT" sz="2400"/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118100" y="1860550"/>
            <a:ext cx="5413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437G</a:t>
            </a:r>
            <a:endParaRPr lang="it-IT" sz="2400"/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592763" y="1860550"/>
            <a:ext cx="158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ly</a:t>
            </a:r>
            <a:endParaRPr lang="it-IT" sz="2400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4846638" y="1631950"/>
            <a:ext cx="1168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4646613" y="1779588"/>
            <a:ext cx="219075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3627438" y="1708150"/>
            <a:ext cx="982662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3627438" y="1689100"/>
            <a:ext cx="2032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it-IT" sz="2400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763963" y="1689100"/>
            <a:ext cx="203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eu</a:t>
            </a:r>
            <a:endParaRPr lang="it-IT" sz="2400"/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3967163" y="1689100"/>
            <a:ext cx="3889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353</a:t>
            </a:r>
            <a:endParaRPr lang="it-IT" sz="2400"/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4271963" y="1689100"/>
            <a:ext cx="3381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</a:t>
            </a:r>
            <a:endParaRPr lang="it-IT" sz="2400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5829300" y="3441700"/>
            <a:ext cx="1857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354513" y="3022600"/>
            <a:ext cx="998537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4354513" y="3003550"/>
            <a:ext cx="3381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Trp</a:t>
            </a:r>
            <a:endParaRPr lang="it-IT" sz="2400"/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4692650" y="3003550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334</a:t>
            </a:r>
            <a:endParaRPr lang="it-IT" sz="2400"/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4997450" y="3003550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stop</a:t>
            </a:r>
            <a:endParaRPr lang="it-IT" sz="2400"/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4387850" y="2879725"/>
            <a:ext cx="982663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4387850" y="2860675"/>
            <a:ext cx="158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</a:t>
            </a:r>
            <a:endParaRPr lang="it-IT" sz="2400"/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4540250" y="2860675"/>
            <a:ext cx="158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ly</a:t>
            </a:r>
            <a:endParaRPr lang="it-IT" sz="2400"/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4692650" y="2860675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316</a:t>
            </a:r>
            <a:endParaRPr lang="it-IT" sz="2400"/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4997450" y="2860675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stop</a:t>
            </a:r>
            <a:endParaRPr lang="it-IT" sz="2400"/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4557713" y="2736850"/>
            <a:ext cx="795337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4557713" y="2717800"/>
            <a:ext cx="8016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4190delT</a:t>
            </a:r>
            <a:endParaRPr lang="it-IT" sz="2400"/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4557713" y="2593975"/>
            <a:ext cx="812800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4557713" y="2574925"/>
            <a:ext cx="812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4179delA</a:t>
            </a:r>
            <a:endParaRPr lang="it-IT" sz="2400"/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4557713" y="3175000"/>
            <a:ext cx="812800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4557713" y="3155950"/>
            <a:ext cx="812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4329delC</a:t>
            </a:r>
            <a:endParaRPr lang="it-IT" sz="2400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4678363" y="3803650"/>
            <a:ext cx="152400" cy="133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>
            <a:off x="4846638" y="3937000"/>
            <a:ext cx="1168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3543300" y="3879850"/>
            <a:ext cx="1066800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3543300" y="3860800"/>
            <a:ext cx="1150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IVS4+1G&gt;T</a:t>
            </a:r>
            <a:endParaRPr lang="it-IT" sz="2400"/>
          </a:p>
        </p:txBody>
      </p: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3644900" y="3594100"/>
            <a:ext cx="965200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3644900" y="3575050"/>
            <a:ext cx="103346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3121delAA</a:t>
            </a:r>
            <a:endParaRPr lang="it-IT" sz="2400"/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3594100" y="3451225"/>
            <a:ext cx="998538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13" name="Rectangle 73"/>
          <p:cNvSpPr>
            <a:spLocks noChangeArrowheads="1"/>
          </p:cNvSpPr>
          <p:nvPr/>
        </p:nvSpPr>
        <p:spPr bwMode="auto">
          <a:xfrm>
            <a:off x="3594100" y="3432175"/>
            <a:ext cx="3381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</a:t>
            </a:r>
            <a:endParaRPr lang="it-IT" sz="2400"/>
          </a:p>
        </p:txBody>
      </p:sp>
      <p:sp>
        <p:nvSpPr>
          <p:cNvPr id="10314" name="Rectangle 74"/>
          <p:cNvSpPr>
            <a:spLocks noChangeArrowheads="1"/>
          </p:cNvSpPr>
          <p:nvPr/>
        </p:nvSpPr>
        <p:spPr bwMode="auto">
          <a:xfrm>
            <a:off x="3932238" y="3432175"/>
            <a:ext cx="3905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110</a:t>
            </a:r>
            <a:endParaRPr lang="it-IT" sz="2400"/>
          </a:p>
        </p:txBody>
      </p:sp>
      <p:sp>
        <p:nvSpPr>
          <p:cNvPr id="10315" name="Rectangle 75"/>
          <p:cNvSpPr>
            <a:spLocks noChangeArrowheads="1"/>
          </p:cNvSpPr>
          <p:nvPr/>
        </p:nvSpPr>
        <p:spPr bwMode="auto">
          <a:xfrm>
            <a:off x="4237038" y="3432175"/>
            <a:ext cx="4413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stop</a:t>
            </a:r>
            <a:endParaRPr lang="it-IT" sz="2400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 flipV="1">
            <a:off x="4700588" y="4098925"/>
            <a:ext cx="152400" cy="133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>
            <a:off x="4864100" y="4098925"/>
            <a:ext cx="1168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18" name="Rectangle 78"/>
          <p:cNvSpPr>
            <a:spLocks noChangeArrowheads="1"/>
          </p:cNvSpPr>
          <p:nvPr/>
        </p:nvSpPr>
        <p:spPr bwMode="auto">
          <a:xfrm>
            <a:off x="3373438" y="4413250"/>
            <a:ext cx="1287462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19" name="Rectangle 79"/>
          <p:cNvSpPr>
            <a:spLocks noChangeArrowheads="1"/>
          </p:cNvSpPr>
          <p:nvPr/>
        </p:nvSpPr>
        <p:spPr bwMode="auto">
          <a:xfrm>
            <a:off x="3373438" y="4394200"/>
            <a:ext cx="13557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IVS3delGTAA</a:t>
            </a:r>
            <a:endParaRPr lang="it-IT" sz="2400"/>
          </a:p>
        </p:txBody>
      </p:sp>
      <p:sp>
        <p:nvSpPr>
          <p:cNvPr id="10320" name="Rectangle 80"/>
          <p:cNvSpPr>
            <a:spLocks noChangeArrowheads="1"/>
          </p:cNvSpPr>
          <p:nvPr/>
        </p:nvSpPr>
        <p:spPr bwMode="auto">
          <a:xfrm>
            <a:off x="3695700" y="4270375"/>
            <a:ext cx="965200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21" name="Rectangle 81"/>
          <p:cNvSpPr>
            <a:spLocks noChangeArrowheads="1"/>
          </p:cNvSpPr>
          <p:nvPr/>
        </p:nvSpPr>
        <p:spPr bwMode="auto">
          <a:xfrm>
            <a:off x="3695700" y="4251325"/>
            <a:ext cx="2936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Ser</a:t>
            </a:r>
            <a:endParaRPr lang="it-IT" sz="2400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4000500" y="4251325"/>
            <a:ext cx="388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100</a:t>
            </a:r>
            <a:endParaRPr lang="it-IT" sz="2400"/>
          </a:p>
        </p:txBody>
      </p:sp>
      <p:sp>
        <p:nvSpPr>
          <p:cNvPr id="10323" name="Rectangle 83"/>
          <p:cNvSpPr>
            <a:spLocks noChangeArrowheads="1"/>
          </p:cNvSpPr>
          <p:nvPr/>
        </p:nvSpPr>
        <p:spPr bwMode="auto">
          <a:xfrm>
            <a:off x="4305300" y="4251325"/>
            <a:ext cx="4397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stop</a:t>
            </a:r>
            <a:endParaRPr lang="it-IT" sz="2400"/>
          </a:p>
        </p:txBody>
      </p:sp>
      <p:sp>
        <p:nvSpPr>
          <p:cNvPr id="10324" name="Rectangle 84"/>
          <p:cNvSpPr>
            <a:spLocks noChangeArrowheads="1"/>
          </p:cNvSpPr>
          <p:nvPr/>
        </p:nvSpPr>
        <p:spPr bwMode="auto">
          <a:xfrm>
            <a:off x="3763963" y="4127500"/>
            <a:ext cx="896937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25" name="Rectangle 85"/>
          <p:cNvSpPr>
            <a:spLocks noChangeArrowheads="1"/>
          </p:cNvSpPr>
          <p:nvPr/>
        </p:nvSpPr>
        <p:spPr bwMode="auto">
          <a:xfrm>
            <a:off x="3763963" y="4108450"/>
            <a:ext cx="3270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Tyr</a:t>
            </a:r>
            <a:endParaRPr lang="it-IT" sz="2400"/>
          </a:p>
        </p:txBody>
      </p:sp>
      <p:sp>
        <p:nvSpPr>
          <p:cNvPr id="10326" name="Rectangle 86"/>
          <p:cNvSpPr>
            <a:spLocks noChangeArrowheads="1"/>
          </p:cNvSpPr>
          <p:nvPr/>
        </p:nvSpPr>
        <p:spPr bwMode="auto">
          <a:xfrm>
            <a:off x="4102100" y="4108450"/>
            <a:ext cx="2873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95</a:t>
            </a:r>
            <a:endParaRPr lang="it-IT" sz="2400"/>
          </a:p>
        </p:txBody>
      </p:sp>
      <p:sp>
        <p:nvSpPr>
          <p:cNvPr id="10327" name="Rectangle 87"/>
          <p:cNvSpPr>
            <a:spLocks noChangeArrowheads="1"/>
          </p:cNvSpPr>
          <p:nvPr/>
        </p:nvSpPr>
        <p:spPr bwMode="auto">
          <a:xfrm>
            <a:off x="4305300" y="4108450"/>
            <a:ext cx="4397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stop</a:t>
            </a:r>
            <a:endParaRPr lang="it-IT" sz="2400"/>
          </a:p>
        </p:txBody>
      </p:sp>
      <p:sp>
        <p:nvSpPr>
          <p:cNvPr id="10328" name="Rectangle 88"/>
          <p:cNvSpPr>
            <a:spLocks noChangeArrowheads="1"/>
          </p:cNvSpPr>
          <p:nvPr/>
        </p:nvSpPr>
        <p:spPr bwMode="auto">
          <a:xfrm>
            <a:off x="4948238" y="4327525"/>
            <a:ext cx="796925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29" name="Rectangle 89"/>
          <p:cNvSpPr>
            <a:spLocks noChangeArrowheads="1"/>
          </p:cNvSpPr>
          <p:nvPr/>
        </p:nvSpPr>
        <p:spPr bwMode="auto">
          <a:xfrm>
            <a:off x="4948238" y="4308475"/>
            <a:ext cx="8985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1185delT</a:t>
            </a:r>
            <a:endParaRPr lang="it-IT" sz="2400"/>
          </a:p>
        </p:txBody>
      </p:sp>
      <p:sp>
        <p:nvSpPr>
          <p:cNvPr id="10330" name="Rectangle 90"/>
          <p:cNvSpPr>
            <a:spLocks noChangeArrowheads="1"/>
          </p:cNvSpPr>
          <p:nvPr/>
        </p:nvSpPr>
        <p:spPr bwMode="auto">
          <a:xfrm>
            <a:off x="4864100" y="4175125"/>
            <a:ext cx="881063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31" name="Rectangle 91"/>
          <p:cNvSpPr>
            <a:spLocks noChangeArrowheads="1"/>
          </p:cNvSpPr>
          <p:nvPr/>
        </p:nvSpPr>
        <p:spPr bwMode="auto">
          <a:xfrm>
            <a:off x="4864100" y="4156075"/>
            <a:ext cx="2365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</a:t>
            </a:r>
            <a:endParaRPr lang="it-IT" sz="2400"/>
          </a:p>
        </p:txBody>
      </p:sp>
      <p:sp>
        <p:nvSpPr>
          <p:cNvPr id="10332" name="Rectangle 92"/>
          <p:cNvSpPr>
            <a:spLocks noChangeArrowheads="1"/>
          </p:cNvSpPr>
          <p:nvPr/>
        </p:nvSpPr>
        <p:spPr bwMode="auto">
          <a:xfrm>
            <a:off x="5033963" y="4156075"/>
            <a:ext cx="158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ly</a:t>
            </a:r>
            <a:endParaRPr lang="it-IT" sz="2400"/>
          </a:p>
        </p:txBody>
      </p:sp>
      <p:sp>
        <p:nvSpPr>
          <p:cNvPr id="10333" name="Rectangle 93"/>
          <p:cNvSpPr>
            <a:spLocks noChangeArrowheads="1"/>
          </p:cNvSpPr>
          <p:nvPr/>
        </p:nvSpPr>
        <p:spPr bwMode="auto">
          <a:xfrm>
            <a:off x="5186363" y="4156075"/>
            <a:ext cx="2873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13</a:t>
            </a:r>
            <a:endParaRPr lang="it-IT" sz="2400"/>
          </a:p>
        </p:txBody>
      </p:sp>
      <p:sp>
        <p:nvSpPr>
          <p:cNvPr id="10334" name="Rectangle 94"/>
          <p:cNvSpPr>
            <a:spLocks noChangeArrowheads="1"/>
          </p:cNvSpPr>
          <p:nvPr/>
        </p:nvSpPr>
        <p:spPr bwMode="auto">
          <a:xfrm>
            <a:off x="5389563" y="4156075"/>
            <a:ext cx="439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stop</a:t>
            </a:r>
            <a:endParaRPr lang="it-IT" sz="2400"/>
          </a:p>
        </p:txBody>
      </p:sp>
      <p:sp>
        <p:nvSpPr>
          <p:cNvPr id="10335" name="Line 95"/>
          <p:cNvSpPr>
            <a:spLocks noChangeShapeType="1"/>
          </p:cNvSpPr>
          <p:nvPr/>
        </p:nvSpPr>
        <p:spPr bwMode="auto">
          <a:xfrm flipH="1">
            <a:off x="5524500" y="4318000"/>
            <a:ext cx="355600" cy="371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36" name="Rectangle 96"/>
          <p:cNvSpPr>
            <a:spLocks noChangeArrowheads="1"/>
          </p:cNvSpPr>
          <p:nvPr/>
        </p:nvSpPr>
        <p:spPr bwMode="auto">
          <a:xfrm>
            <a:off x="4406900" y="4708525"/>
            <a:ext cx="1084263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37" name="Rectangle 97"/>
          <p:cNvSpPr>
            <a:spLocks noChangeArrowheads="1"/>
          </p:cNvSpPr>
          <p:nvPr/>
        </p:nvSpPr>
        <p:spPr bwMode="auto">
          <a:xfrm>
            <a:off x="4406900" y="4689475"/>
            <a:ext cx="1150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IVS1+3A&gt;G</a:t>
            </a:r>
            <a:endParaRPr lang="it-IT" sz="2400"/>
          </a:p>
        </p:txBody>
      </p:sp>
      <p:sp>
        <p:nvSpPr>
          <p:cNvPr id="10338" name="Rectangle 98"/>
          <p:cNvSpPr>
            <a:spLocks noChangeArrowheads="1"/>
          </p:cNvSpPr>
          <p:nvPr/>
        </p:nvSpPr>
        <p:spPr bwMode="auto">
          <a:xfrm>
            <a:off x="4897438" y="4556125"/>
            <a:ext cx="593725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39" name="Rectangle 99"/>
          <p:cNvSpPr>
            <a:spLocks noChangeArrowheads="1"/>
          </p:cNvSpPr>
          <p:nvPr/>
        </p:nvSpPr>
        <p:spPr bwMode="auto">
          <a:xfrm>
            <a:off x="4897438" y="4537075"/>
            <a:ext cx="7112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34insC</a:t>
            </a:r>
            <a:endParaRPr lang="it-IT" sz="2400"/>
          </a:p>
        </p:txBody>
      </p:sp>
      <p:sp>
        <p:nvSpPr>
          <p:cNvPr id="10340" name="Rectangle 100"/>
          <p:cNvSpPr>
            <a:spLocks noChangeArrowheads="1"/>
          </p:cNvSpPr>
          <p:nvPr/>
        </p:nvSpPr>
        <p:spPr bwMode="auto">
          <a:xfrm>
            <a:off x="4745038" y="5251450"/>
            <a:ext cx="1000125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41" name="Rectangle 101"/>
          <p:cNvSpPr>
            <a:spLocks noChangeArrowheads="1"/>
          </p:cNvSpPr>
          <p:nvPr/>
        </p:nvSpPr>
        <p:spPr bwMode="auto">
          <a:xfrm>
            <a:off x="4745038" y="5232400"/>
            <a:ext cx="3286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Glu</a:t>
            </a:r>
            <a:endParaRPr lang="it-IT" sz="2400"/>
          </a:p>
        </p:txBody>
      </p:sp>
      <p:sp>
        <p:nvSpPr>
          <p:cNvPr id="10342" name="Rectangle 102"/>
          <p:cNvSpPr>
            <a:spLocks noChangeArrowheads="1"/>
          </p:cNvSpPr>
          <p:nvPr/>
        </p:nvSpPr>
        <p:spPr bwMode="auto">
          <a:xfrm>
            <a:off x="5067300" y="5232400"/>
            <a:ext cx="388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231</a:t>
            </a:r>
            <a:endParaRPr lang="it-IT" sz="2400"/>
          </a:p>
        </p:txBody>
      </p:sp>
      <p:sp>
        <p:nvSpPr>
          <p:cNvPr id="10343" name="Rectangle 103"/>
          <p:cNvSpPr>
            <a:spLocks noChangeArrowheads="1"/>
          </p:cNvSpPr>
          <p:nvPr/>
        </p:nvSpPr>
        <p:spPr bwMode="auto">
          <a:xfrm>
            <a:off x="5372100" y="5232400"/>
            <a:ext cx="4397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stop</a:t>
            </a:r>
            <a:endParaRPr lang="it-IT" sz="2400"/>
          </a:p>
        </p:txBody>
      </p:sp>
      <p:sp>
        <p:nvSpPr>
          <p:cNvPr id="10344" name="Rectangle 104"/>
          <p:cNvSpPr>
            <a:spLocks noChangeArrowheads="1"/>
          </p:cNvSpPr>
          <p:nvPr/>
        </p:nvSpPr>
        <p:spPr bwMode="auto">
          <a:xfrm>
            <a:off x="4729163" y="5099050"/>
            <a:ext cx="998537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45" name="Rectangle 105"/>
          <p:cNvSpPr>
            <a:spLocks noChangeArrowheads="1"/>
          </p:cNvSpPr>
          <p:nvPr/>
        </p:nvSpPr>
        <p:spPr bwMode="auto">
          <a:xfrm>
            <a:off x="4729163" y="5080000"/>
            <a:ext cx="3381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</a:t>
            </a:r>
            <a:endParaRPr lang="it-IT" sz="2400"/>
          </a:p>
        </p:txBody>
      </p:sp>
      <p:sp>
        <p:nvSpPr>
          <p:cNvPr id="10346" name="Rectangle 106"/>
          <p:cNvSpPr>
            <a:spLocks noChangeArrowheads="1"/>
          </p:cNvSpPr>
          <p:nvPr/>
        </p:nvSpPr>
        <p:spPr bwMode="auto">
          <a:xfrm>
            <a:off x="5067300" y="5080000"/>
            <a:ext cx="388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223</a:t>
            </a:r>
            <a:endParaRPr lang="it-IT" sz="2400"/>
          </a:p>
        </p:txBody>
      </p:sp>
      <p:sp>
        <p:nvSpPr>
          <p:cNvPr id="10347" name="Rectangle 107"/>
          <p:cNvSpPr>
            <a:spLocks noChangeArrowheads="1"/>
          </p:cNvSpPr>
          <p:nvPr/>
        </p:nvSpPr>
        <p:spPr bwMode="auto">
          <a:xfrm>
            <a:off x="5372100" y="5080000"/>
            <a:ext cx="4397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stop</a:t>
            </a:r>
            <a:endParaRPr lang="it-IT" sz="2400"/>
          </a:p>
        </p:txBody>
      </p:sp>
      <p:sp>
        <p:nvSpPr>
          <p:cNvPr id="10348" name="Rectangle 108"/>
          <p:cNvSpPr>
            <a:spLocks noChangeArrowheads="1"/>
          </p:cNvSpPr>
          <p:nvPr/>
        </p:nvSpPr>
        <p:spPr bwMode="auto">
          <a:xfrm>
            <a:off x="4711700" y="5584825"/>
            <a:ext cx="1084263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49" name="Rectangle 109"/>
          <p:cNvSpPr>
            <a:spLocks noChangeArrowheads="1"/>
          </p:cNvSpPr>
          <p:nvPr/>
        </p:nvSpPr>
        <p:spPr bwMode="auto">
          <a:xfrm>
            <a:off x="4711700" y="5565775"/>
            <a:ext cx="1150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IVS3+5G&gt;A</a:t>
            </a:r>
            <a:endParaRPr lang="it-IT" sz="2400"/>
          </a:p>
        </p:txBody>
      </p:sp>
      <p:sp>
        <p:nvSpPr>
          <p:cNvPr id="10350" name="Line 110"/>
          <p:cNvSpPr>
            <a:spLocks noChangeShapeType="1"/>
          </p:cNvSpPr>
          <p:nvPr/>
        </p:nvSpPr>
        <p:spPr bwMode="auto">
          <a:xfrm>
            <a:off x="4592638" y="5737225"/>
            <a:ext cx="142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51" name="Rectangle 111"/>
          <p:cNvSpPr>
            <a:spLocks noChangeArrowheads="1"/>
          </p:cNvSpPr>
          <p:nvPr/>
        </p:nvSpPr>
        <p:spPr bwMode="auto">
          <a:xfrm>
            <a:off x="4694238" y="6061075"/>
            <a:ext cx="1084262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52" name="Rectangle 112"/>
          <p:cNvSpPr>
            <a:spLocks noChangeArrowheads="1"/>
          </p:cNvSpPr>
          <p:nvPr/>
        </p:nvSpPr>
        <p:spPr bwMode="auto">
          <a:xfrm>
            <a:off x="4694238" y="6042025"/>
            <a:ext cx="11525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IVS1+5G&gt;A</a:t>
            </a:r>
            <a:endParaRPr lang="it-IT" sz="2400"/>
          </a:p>
        </p:txBody>
      </p:sp>
      <p:sp>
        <p:nvSpPr>
          <p:cNvPr id="10353" name="Rectangle 113"/>
          <p:cNvSpPr>
            <a:spLocks noChangeArrowheads="1"/>
          </p:cNvSpPr>
          <p:nvPr/>
        </p:nvSpPr>
        <p:spPr bwMode="auto">
          <a:xfrm>
            <a:off x="3492500" y="5794375"/>
            <a:ext cx="1033463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54" name="Rectangle 114"/>
          <p:cNvSpPr>
            <a:spLocks noChangeArrowheads="1"/>
          </p:cNvSpPr>
          <p:nvPr/>
        </p:nvSpPr>
        <p:spPr bwMode="auto">
          <a:xfrm>
            <a:off x="3492500" y="5775325"/>
            <a:ext cx="1117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IVS2-3C&gt;G</a:t>
            </a:r>
            <a:endParaRPr lang="it-IT" sz="2400"/>
          </a:p>
        </p:txBody>
      </p:sp>
      <p:sp>
        <p:nvSpPr>
          <p:cNvPr id="10355" name="Rectangle 115"/>
          <p:cNvSpPr>
            <a:spLocks noChangeArrowheads="1"/>
          </p:cNvSpPr>
          <p:nvPr/>
        </p:nvSpPr>
        <p:spPr bwMode="auto">
          <a:xfrm>
            <a:off x="3678238" y="5641975"/>
            <a:ext cx="711200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56" name="Rectangle 116"/>
          <p:cNvSpPr>
            <a:spLocks noChangeArrowheads="1"/>
          </p:cNvSpPr>
          <p:nvPr/>
        </p:nvSpPr>
        <p:spPr bwMode="auto">
          <a:xfrm>
            <a:off x="3678238" y="5622925"/>
            <a:ext cx="7969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194delA</a:t>
            </a:r>
            <a:endParaRPr lang="it-IT" sz="2400"/>
          </a:p>
        </p:txBody>
      </p:sp>
      <p:sp>
        <p:nvSpPr>
          <p:cNvPr id="10357" name="Rectangle 117"/>
          <p:cNvSpPr>
            <a:spLocks noChangeArrowheads="1"/>
          </p:cNvSpPr>
          <p:nvPr/>
        </p:nvSpPr>
        <p:spPr bwMode="auto">
          <a:xfrm rot="-5400000">
            <a:off x="2152650" y="3224213"/>
            <a:ext cx="7508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11 Kb-deletion </a:t>
            </a:r>
            <a:endParaRPr lang="it-IT" sz="2400"/>
          </a:p>
        </p:txBody>
      </p:sp>
      <p:sp>
        <p:nvSpPr>
          <p:cNvPr id="10358" name="Line 118"/>
          <p:cNvSpPr>
            <a:spLocks noChangeShapeType="1"/>
          </p:cNvSpPr>
          <p:nvPr/>
        </p:nvSpPr>
        <p:spPr bwMode="auto">
          <a:xfrm flipH="1">
            <a:off x="5575300" y="5803900"/>
            <a:ext cx="220663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59" name="Rectangle 119"/>
          <p:cNvSpPr>
            <a:spLocks noChangeArrowheads="1"/>
          </p:cNvSpPr>
          <p:nvPr/>
        </p:nvSpPr>
        <p:spPr bwMode="auto">
          <a:xfrm>
            <a:off x="6913563" y="3870325"/>
            <a:ext cx="958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00"/>
                </a:solidFill>
                <a:latin typeface="Times New Roman" pitchFamily="18" charset="0"/>
              </a:rPr>
              <a:t>coiled coil  </a:t>
            </a:r>
            <a:endParaRPr lang="it-IT" sz="2400"/>
          </a:p>
        </p:txBody>
      </p:sp>
      <p:sp>
        <p:nvSpPr>
          <p:cNvPr id="10360" name="Rectangle 120"/>
          <p:cNvSpPr>
            <a:spLocks noChangeArrowheads="1"/>
          </p:cNvSpPr>
          <p:nvPr/>
        </p:nvSpPr>
        <p:spPr bwMode="auto">
          <a:xfrm>
            <a:off x="6913563" y="3994150"/>
            <a:ext cx="5540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region</a:t>
            </a:r>
            <a:endParaRPr lang="it-IT" sz="2400"/>
          </a:p>
        </p:txBody>
      </p:sp>
      <p:sp>
        <p:nvSpPr>
          <p:cNvPr id="10361" name="Rectangle 121"/>
          <p:cNvSpPr>
            <a:spLocks noChangeArrowheads="1"/>
          </p:cNvSpPr>
          <p:nvPr/>
        </p:nvSpPr>
        <p:spPr bwMode="auto">
          <a:xfrm>
            <a:off x="6913563" y="4213225"/>
            <a:ext cx="8397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E domain</a:t>
            </a:r>
            <a:endParaRPr lang="it-IT" sz="2400"/>
          </a:p>
        </p:txBody>
      </p:sp>
      <p:sp>
        <p:nvSpPr>
          <p:cNvPr id="10362" name="Freeform 122"/>
          <p:cNvSpPr>
            <a:spLocks/>
          </p:cNvSpPr>
          <p:nvPr/>
        </p:nvSpPr>
        <p:spPr bwMode="auto">
          <a:xfrm>
            <a:off x="7132638" y="2298700"/>
            <a:ext cx="322262" cy="95250"/>
          </a:xfrm>
          <a:custGeom>
            <a:avLst/>
            <a:gdLst>
              <a:gd name="T0" fmla="*/ 144 w 152"/>
              <a:gd name="T1" fmla="*/ 80 h 80"/>
              <a:gd name="T2" fmla="*/ 152 w 152"/>
              <a:gd name="T3" fmla="*/ 80 h 80"/>
              <a:gd name="T4" fmla="*/ 152 w 152"/>
              <a:gd name="T5" fmla="*/ 72 h 80"/>
              <a:gd name="T6" fmla="*/ 8 w 152"/>
              <a:gd name="T7" fmla="*/ 0 h 80"/>
              <a:gd name="T8" fmla="*/ 0 w 152"/>
              <a:gd name="T9" fmla="*/ 0 h 80"/>
              <a:gd name="T10" fmla="*/ 0 w 152"/>
              <a:gd name="T11" fmla="*/ 8 h 80"/>
              <a:gd name="T12" fmla="*/ 72 w 152"/>
              <a:gd name="T13" fmla="*/ 48 h 80"/>
              <a:gd name="T14" fmla="*/ 144 w 152"/>
              <a:gd name="T15" fmla="*/ 80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2"/>
              <a:gd name="T25" fmla="*/ 0 h 80"/>
              <a:gd name="T26" fmla="*/ 152 w 152"/>
              <a:gd name="T27" fmla="*/ 80 h 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2" h="80">
                <a:moveTo>
                  <a:pt x="144" y="80"/>
                </a:moveTo>
                <a:lnTo>
                  <a:pt x="152" y="80"/>
                </a:lnTo>
                <a:lnTo>
                  <a:pt x="152" y="72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72" y="48"/>
                </a:lnTo>
                <a:lnTo>
                  <a:pt x="144" y="8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63" name="Rectangle 123"/>
          <p:cNvSpPr>
            <a:spLocks noChangeArrowheads="1"/>
          </p:cNvSpPr>
          <p:nvPr/>
        </p:nvSpPr>
        <p:spPr bwMode="auto">
          <a:xfrm>
            <a:off x="6913563" y="1136650"/>
            <a:ext cx="958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00"/>
                </a:solidFill>
                <a:latin typeface="Times New Roman" pitchFamily="18" charset="0"/>
              </a:rPr>
              <a:t>coiled coil  </a:t>
            </a:r>
            <a:endParaRPr lang="it-IT" sz="2400"/>
          </a:p>
        </p:txBody>
      </p:sp>
      <p:sp>
        <p:nvSpPr>
          <p:cNvPr id="10364" name="Rectangle 124"/>
          <p:cNvSpPr>
            <a:spLocks noChangeArrowheads="1"/>
          </p:cNvSpPr>
          <p:nvPr/>
        </p:nvSpPr>
        <p:spPr bwMode="auto">
          <a:xfrm>
            <a:off x="6913563" y="1260475"/>
            <a:ext cx="5413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00"/>
                </a:solidFill>
                <a:latin typeface="Times New Roman" pitchFamily="18" charset="0"/>
              </a:rPr>
              <a:t>region</a:t>
            </a:r>
            <a:endParaRPr lang="it-IT" sz="2400"/>
          </a:p>
        </p:txBody>
      </p:sp>
      <p:sp>
        <p:nvSpPr>
          <p:cNvPr id="10365" name="Rectangle 125"/>
          <p:cNvSpPr>
            <a:spLocks noChangeArrowheads="1"/>
          </p:cNvSpPr>
          <p:nvPr/>
        </p:nvSpPr>
        <p:spPr bwMode="auto">
          <a:xfrm>
            <a:off x="6913563" y="908050"/>
            <a:ext cx="8397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E domain</a:t>
            </a:r>
            <a:endParaRPr lang="it-IT" sz="2400"/>
          </a:p>
        </p:txBody>
      </p:sp>
      <p:sp>
        <p:nvSpPr>
          <p:cNvPr id="10366" name="Rectangle 126"/>
          <p:cNvSpPr>
            <a:spLocks noChangeArrowheads="1"/>
          </p:cNvSpPr>
          <p:nvPr/>
        </p:nvSpPr>
        <p:spPr bwMode="auto">
          <a:xfrm>
            <a:off x="6913563" y="1698625"/>
            <a:ext cx="850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D domain</a:t>
            </a:r>
            <a:endParaRPr lang="it-IT" sz="2400"/>
          </a:p>
        </p:txBody>
      </p:sp>
      <p:sp>
        <p:nvSpPr>
          <p:cNvPr id="10367" name="Rectangle 127"/>
          <p:cNvSpPr>
            <a:spLocks noChangeArrowheads="1"/>
          </p:cNvSpPr>
          <p:nvPr/>
        </p:nvSpPr>
        <p:spPr bwMode="auto">
          <a:xfrm>
            <a:off x="6913563" y="5461000"/>
            <a:ext cx="958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00"/>
                </a:solidFill>
                <a:latin typeface="Times New Roman" pitchFamily="18" charset="0"/>
              </a:rPr>
              <a:t>coiled coil  </a:t>
            </a:r>
            <a:endParaRPr lang="it-IT" sz="2400"/>
          </a:p>
        </p:txBody>
      </p:sp>
      <p:sp>
        <p:nvSpPr>
          <p:cNvPr id="10368" name="Rectangle 128"/>
          <p:cNvSpPr>
            <a:spLocks noChangeArrowheads="1"/>
          </p:cNvSpPr>
          <p:nvPr/>
        </p:nvSpPr>
        <p:spPr bwMode="auto">
          <a:xfrm>
            <a:off x="6913563" y="5584825"/>
            <a:ext cx="5540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region</a:t>
            </a:r>
            <a:endParaRPr lang="it-IT" sz="2400"/>
          </a:p>
        </p:txBody>
      </p:sp>
      <p:sp>
        <p:nvSpPr>
          <p:cNvPr id="10369" name="Rectangle 129"/>
          <p:cNvSpPr>
            <a:spLocks noChangeArrowheads="1"/>
          </p:cNvSpPr>
          <p:nvPr/>
        </p:nvSpPr>
        <p:spPr bwMode="auto">
          <a:xfrm>
            <a:off x="6913563" y="5727700"/>
            <a:ext cx="8397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E domain</a:t>
            </a:r>
            <a:endParaRPr lang="it-IT" sz="2400"/>
          </a:p>
        </p:txBody>
      </p:sp>
      <p:sp>
        <p:nvSpPr>
          <p:cNvPr id="10370" name="Rectangle 130"/>
          <p:cNvSpPr>
            <a:spLocks noChangeArrowheads="1"/>
          </p:cNvSpPr>
          <p:nvPr/>
        </p:nvSpPr>
        <p:spPr bwMode="auto">
          <a:xfrm>
            <a:off x="6913563" y="5041900"/>
            <a:ext cx="850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D domain</a:t>
            </a:r>
            <a:endParaRPr lang="it-IT" sz="2400"/>
          </a:p>
        </p:txBody>
      </p:sp>
      <p:sp>
        <p:nvSpPr>
          <p:cNvPr id="10371" name="Rectangle 131"/>
          <p:cNvSpPr>
            <a:spLocks noChangeArrowheads="1"/>
          </p:cNvSpPr>
          <p:nvPr/>
        </p:nvSpPr>
        <p:spPr bwMode="auto">
          <a:xfrm>
            <a:off x="6040438" y="5313363"/>
            <a:ext cx="288925" cy="666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72" name="Rectangle 132"/>
          <p:cNvSpPr>
            <a:spLocks noChangeArrowheads="1"/>
          </p:cNvSpPr>
          <p:nvPr/>
        </p:nvSpPr>
        <p:spPr bwMode="auto">
          <a:xfrm>
            <a:off x="6421438" y="5280025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it-IT" sz="2400"/>
          </a:p>
        </p:txBody>
      </p:sp>
      <p:sp>
        <p:nvSpPr>
          <p:cNvPr id="10373" name="Rectangle 133"/>
          <p:cNvSpPr>
            <a:spLocks noChangeArrowheads="1"/>
          </p:cNvSpPr>
          <p:nvPr/>
        </p:nvSpPr>
        <p:spPr bwMode="auto">
          <a:xfrm>
            <a:off x="6040438" y="5408613"/>
            <a:ext cx="288925" cy="666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74" name="Rectangle 134"/>
          <p:cNvSpPr>
            <a:spLocks noChangeArrowheads="1"/>
          </p:cNvSpPr>
          <p:nvPr/>
        </p:nvSpPr>
        <p:spPr bwMode="auto">
          <a:xfrm>
            <a:off x="6421438" y="5375275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it-IT" sz="2400"/>
          </a:p>
        </p:txBody>
      </p:sp>
      <p:sp>
        <p:nvSpPr>
          <p:cNvPr id="10375" name="Rectangle 135"/>
          <p:cNvSpPr>
            <a:spLocks noChangeArrowheads="1"/>
          </p:cNvSpPr>
          <p:nvPr/>
        </p:nvSpPr>
        <p:spPr bwMode="auto">
          <a:xfrm>
            <a:off x="6040438" y="5494338"/>
            <a:ext cx="288925" cy="476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76" name="Rectangle 136"/>
          <p:cNvSpPr>
            <a:spLocks noChangeArrowheads="1"/>
          </p:cNvSpPr>
          <p:nvPr/>
        </p:nvSpPr>
        <p:spPr bwMode="auto">
          <a:xfrm>
            <a:off x="6421438" y="5461000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it-IT" sz="2400"/>
          </a:p>
        </p:txBody>
      </p:sp>
      <p:sp>
        <p:nvSpPr>
          <p:cNvPr id="10377" name="Rectangle 137"/>
          <p:cNvSpPr>
            <a:spLocks noChangeArrowheads="1"/>
          </p:cNvSpPr>
          <p:nvPr/>
        </p:nvSpPr>
        <p:spPr bwMode="auto">
          <a:xfrm>
            <a:off x="6040438" y="5570538"/>
            <a:ext cx="288925" cy="1143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78" name="Rectangle 138"/>
          <p:cNvSpPr>
            <a:spLocks noChangeArrowheads="1"/>
          </p:cNvSpPr>
          <p:nvPr/>
        </p:nvSpPr>
        <p:spPr bwMode="auto">
          <a:xfrm>
            <a:off x="6421438" y="5565775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it-IT" sz="2400"/>
          </a:p>
        </p:txBody>
      </p:sp>
      <p:sp>
        <p:nvSpPr>
          <p:cNvPr id="10379" name="Rectangle 139"/>
          <p:cNvSpPr>
            <a:spLocks noChangeArrowheads="1"/>
          </p:cNvSpPr>
          <p:nvPr/>
        </p:nvSpPr>
        <p:spPr bwMode="auto">
          <a:xfrm>
            <a:off x="6040438" y="5722938"/>
            <a:ext cx="288925" cy="38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80" name="Rectangle 140"/>
          <p:cNvSpPr>
            <a:spLocks noChangeArrowheads="1"/>
          </p:cNvSpPr>
          <p:nvPr/>
        </p:nvSpPr>
        <p:spPr bwMode="auto">
          <a:xfrm>
            <a:off x="6421438" y="5661025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it-IT" sz="2400"/>
          </a:p>
        </p:txBody>
      </p:sp>
      <p:sp>
        <p:nvSpPr>
          <p:cNvPr id="10381" name="Rectangle 141"/>
          <p:cNvSpPr>
            <a:spLocks noChangeArrowheads="1"/>
          </p:cNvSpPr>
          <p:nvPr/>
        </p:nvSpPr>
        <p:spPr bwMode="auto">
          <a:xfrm>
            <a:off x="6040438" y="5789613"/>
            <a:ext cx="288925" cy="38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82" name="Rectangle 142"/>
          <p:cNvSpPr>
            <a:spLocks noChangeArrowheads="1"/>
          </p:cNvSpPr>
          <p:nvPr/>
        </p:nvSpPr>
        <p:spPr bwMode="auto">
          <a:xfrm>
            <a:off x="6421438" y="5746750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it-IT" sz="2400"/>
          </a:p>
        </p:txBody>
      </p:sp>
      <p:sp>
        <p:nvSpPr>
          <p:cNvPr id="10383" name="Rectangle 143"/>
          <p:cNvSpPr>
            <a:spLocks noChangeArrowheads="1"/>
          </p:cNvSpPr>
          <p:nvPr/>
        </p:nvSpPr>
        <p:spPr bwMode="auto">
          <a:xfrm>
            <a:off x="6040438" y="2493963"/>
            <a:ext cx="288925" cy="4953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84" name="Rectangle 144"/>
          <p:cNvSpPr>
            <a:spLocks noChangeArrowheads="1"/>
          </p:cNvSpPr>
          <p:nvPr/>
        </p:nvSpPr>
        <p:spPr bwMode="auto">
          <a:xfrm>
            <a:off x="6421438" y="2670175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it-IT" sz="2400"/>
          </a:p>
        </p:txBody>
      </p:sp>
      <p:sp>
        <p:nvSpPr>
          <p:cNvPr id="10385" name="Rectangle 145"/>
          <p:cNvSpPr>
            <a:spLocks noChangeArrowheads="1"/>
          </p:cNvSpPr>
          <p:nvPr/>
        </p:nvSpPr>
        <p:spPr bwMode="auto">
          <a:xfrm>
            <a:off x="6040438" y="3008313"/>
            <a:ext cx="288925" cy="8667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86" name="Rectangle 146"/>
          <p:cNvSpPr>
            <a:spLocks noChangeArrowheads="1"/>
          </p:cNvSpPr>
          <p:nvPr/>
        </p:nvSpPr>
        <p:spPr bwMode="auto">
          <a:xfrm>
            <a:off x="6421438" y="3422650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it-IT" sz="2400"/>
          </a:p>
        </p:txBody>
      </p:sp>
      <p:sp>
        <p:nvSpPr>
          <p:cNvPr id="10387" name="Rectangle 147"/>
          <p:cNvSpPr>
            <a:spLocks noChangeArrowheads="1"/>
          </p:cNvSpPr>
          <p:nvPr/>
        </p:nvSpPr>
        <p:spPr bwMode="auto">
          <a:xfrm>
            <a:off x="6040438" y="3903663"/>
            <a:ext cx="288925" cy="952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88" name="Rectangle 148"/>
          <p:cNvSpPr>
            <a:spLocks noChangeArrowheads="1"/>
          </p:cNvSpPr>
          <p:nvPr/>
        </p:nvSpPr>
        <p:spPr bwMode="auto">
          <a:xfrm>
            <a:off x="6421438" y="3889375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it-IT" sz="2400"/>
          </a:p>
        </p:txBody>
      </p:sp>
      <p:sp>
        <p:nvSpPr>
          <p:cNvPr id="10389" name="Rectangle 149"/>
          <p:cNvSpPr>
            <a:spLocks noChangeArrowheads="1"/>
          </p:cNvSpPr>
          <p:nvPr/>
        </p:nvSpPr>
        <p:spPr bwMode="auto">
          <a:xfrm>
            <a:off x="6040438" y="4027488"/>
            <a:ext cx="288925" cy="1333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90" name="Rectangle 150"/>
          <p:cNvSpPr>
            <a:spLocks noChangeArrowheads="1"/>
          </p:cNvSpPr>
          <p:nvPr/>
        </p:nvSpPr>
        <p:spPr bwMode="auto">
          <a:xfrm>
            <a:off x="6421438" y="4022725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it-IT" sz="2400"/>
          </a:p>
        </p:txBody>
      </p:sp>
      <p:sp>
        <p:nvSpPr>
          <p:cNvPr id="10391" name="Rectangle 151"/>
          <p:cNvSpPr>
            <a:spLocks noChangeArrowheads="1"/>
          </p:cNvSpPr>
          <p:nvPr/>
        </p:nvSpPr>
        <p:spPr bwMode="auto">
          <a:xfrm>
            <a:off x="6040438" y="4189413"/>
            <a:ext cx="288925" cy="857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92" name="Rectangle 152"/>
          <p:cNvSpPr>
            <a:spLocks noChangeArrowheads="1"/>
          </p:cNvSpPr>
          <p:nvPr/>
        </p:nvSpPr>
        <p:spPr bwMode="auto">
          <a:xfrm>
            <a:off x="6421438" y="4165600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it-IT" sz="2400"/>
          </a:p>
        </p:txBody>
      </p:sp>
      <p:sp>
        <p:nvSpPr>
          <p:cNvPr id="10393" name="Rectangle 153"/>
          <p:cNvSpPr>
            <a:spLocks noChangeArrowheads="1"/>
          </p:cNvSpPr>
          <p:nvPr/>
        </p:nvSpPr>
        <p:spPr bwMode="auto">
          <a:xfrm>
            <a:off x="6040438" y="4303713"/>
            <a:ext cx="288925" cy="476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94" name="Rectangle 154"/>
          <p:cNvSpPr>
            <a:spLocks noChangeArrowheads="1"/>
          </p:cNvSpPr>
          <p:nvPr/>
        </p:nvSpPr>
        <p:spPr bwMode="auto">
          <a:xfrm>
            <a:off x="6421438" y="4260850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it-IT" sz="2400"/>
          </a:p>
        </p:txBody>
      </p:sp>
      <p:sp>
        <p:nvSpPr>
          <p:cNvPr id="10395" name="Rectangle 155"/>
          <p:cNvSpPr>
            <a:spLocks noChangeArrowheads="1"/>
          </p:cNvSpPr>
          <p:nvPr/>
        </p:nvSpPr>
        <p:spPr bwMode="auto">
          <a:xfrm>
            <a:off x="6040438" y="846138"/>
            <a:ext cx="288925" cy="6667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96" name="Rectangle 156"/>
          <p:cNvSpPr>
            <a:spLocks noChangeArrowheads="1"/>
          </p:cNvSpPr>
          <p:nvPr/>
        </p:nvSpPr>
        <p:spPr bwMode="auto">
          <a:xfrm>
            <a:off x="6405563" y="812800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it-IT" sz="2400"/>
          </a:p>
        </p:txBody>
      </p:sp>
      <p:sp>
        <p:nvSpPr>
          <p:cNvPr id="10397" name="Rectangle 157"/>
          <p:cNvSpPr>
            <a:spLocks noChangeArrowheads="1"/>
          </p:cNvSpPr>
          <p:nvPr/>
        </p:nvSpPr>
        <p:spPr bwMode="auto">
          <a:xfrm>
            <a:off x="6040438" y="931863"/>
            <a:ext cx="288925" cy="14287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98" name="Rectangle 158"/>
          <p:cNvSpPr>
            <a:spLocks noChangeArrowheads="1"/>
          </p:cNvSpPr>
          <p:nvPr/>
        </p:nvSpPr>
        <p:spPr bwMode="auto">
          <a:xfrm>
            <a:off x="6405563" y="946150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it-IT" sz="2400"/>
          </a:p>
        </p:txBody>
      </p:sp>
      <p:sp>
        <p:nvSpPr>
          <p:cNvPr id="10399" name="Rectangle 159"/>
          <p:cNvSpPr>
            <a:spLocks noChangeArrowheads="1"/>
          </p:cNvSpPr>
          <p:nvPr/>
        </p:nvSpPr>
        <p:spPr bwMode="auto">
          <a:xfrm>
            <a:off x="6040438" y="1265238"/>
            <a:ext cx="288925" cy="1714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00" name="Rectangle 160"/>
          <p:cNvSpPr>
            <a:spLocks noChangeArrowheads="1"/>
          </p:cNvSpPr>
          <p:nvPr/>
        </p:nvSpPr>
        <p:spPr bwMode="auto">
          <a:xfrm>
            <a:off x="6405563" y="1289050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it-IT" sz="2400"/>
          </a:p>
        </p:txBody>
      </p:sp>
      <p:sp>
        <p:nvSpPr>
          <p:cNvPr id="10401" name="Rectangle 161"/>
          <p:cNvSpPr>
            <a:spLocks noChangeArrowheads="1"/>
          </p:cNvSpPr>
          <p:nvPr/>
        </p:nvSpPr>
        <p:spPr bwMode="auto">
          <a:xfrm>
            <a:off x="6040438" y="1465263"/>
            <a:ext cx="288925" cy="6667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02" name="Rectangle 162"/>
          <p:cNvSpPr>
            <a:spLocks noChangeArrowheads="1"/>
          </p:cNvSpPr>
          <p:nvPr/>
        </p:nvSpPr>
        <p:spPr bwMode="auto">
          <a:xfrm>
            <a:off x="6405563" y="1431925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it-IT" sz="2400"/>
          </a:p>
        </p:txBody>
      </p:sp>
      <p:sp>
        <p:nvSpPr>
          <p:cNvPr id="10403" name="Rectangle 163"/>
          <p:cNvSpPr>
            <a:spLocks noChangeArrowheads="1"/>
          </p:cNvSpPr>
          <p:nvPr/>
        </p:nvSpPr>
        <p:spPr bwMode="auto">
          <a:xfrm>
            <a:off x="6040438" y="1560513"/>
            <a:ext cx="288925" cy="952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04" name="Rectangle 164"/>
          <p:cNvSpPr>
            <a:spLocks noChangeArrowheads="1"/>
          </p:cNvSpPr>
          <p:nvPr/>
        </p:nvSpPr>
        <p:spPr bwMode="auto">
          <a:xfrm>
            <a:off x="6405563" y="1536700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it-IT" sz="2400"/>
          </a:p>
        </p:txBody>
      </p:sp>
      <p:sp>
        <p:nvSpPr>
          <p:cNvPr id="10405" name="Rectangle 165"/>
          <p:cNvSpPr>
            <a:spLocks noChangeArrowheads="1"/>
          </p:cNvSpPr>
          <p:nvPr/>
        </p:nvSpPr>
        <p:spPr bwMode="auto">
          <a:xfrm>
            <a:off x="6040438" y="1674813"/>
            <a:ext cx="288925" cy="1714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06" name="Rectangle 166"/>
          <p:cNvSpPr>
            <a:spLocks noChangeArrowheads="1"/>
          </p:cNvSpPr>
          <p:nvPr/>
        </p:nvSpPr>
        <p:spPr bwMode="auto">
          <a:xfrm>
            <a:off x="6405563" y="1708150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it-IT" sz="2400"/>
          </a:p>
        </p:txBody>
      </p:sp>
      <p:sp>
        <p:nvSpPr>
          <p:cNvPr id="10407" name="Rectangle 167"/>
          <p:cNvSpPr>
            <a:spLocks noChangeArrowheads="1"/>
          </p:cNvSpPr>
          <p:nvPr/>
        </p:nvSpPr>
        <p:spPr bwMode="auto">
          <a:xfrm>
            <a:off x="6040438" y="1874838"/>
            <a:ext cx="288925" cy="18097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08" name="Rectangle 168"/>
          <p:cNvSpPr>
            <a:spLocks noChangeArrowheads="1"/>
          </p:cNvSpPr>
          <p:nvPr/>
        </p:nvSpPr>
        <p:spPr bwMode="auto">
          <a:xfrm>
            <a:off x="6438900" y="1908175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it-IT" sz="2400"/>
          </a:p>
        </p:txBody>
      </p:sp>
      <p:sp>
        <p:nvSpPr>
          <p:cNvPr id="10409" name="Rectangle 169"/>
          <p:cNvSpPr>
            <a:spLocks noChangeArrowheads="1"/>
          </p:cNvSpPr>
          <p:nvPr/>
        </p:nvSpPr>
        <p:spPr bwMode="auto">
          <a:xfrm>
            <a:off x="6040438" y="5160963"/>
            <a:ext cx="288925" cy="1238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10" name="Rectangle 170"/>
          <p:cNvSpPr>
            <a:spLocks noChangeArrowheads="1"/>
          </p:cNvSpPr>
          <p:nvPr/>
        </p:nvSpPr>
        <p:spPr bwMode="auto">
          <a:xfrm>
            <a:off x="6421438" y="5165725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it-IT" sz="2400"/>
          </a:p>
        </p:txBody>
      </p:sp>
      <p:sp>
        <p:nvSpPr>
          <p:cNvPr id="10411" name="Rectangle 171"/>
          <p:cNvSpPr>
            <a:spLocks noChangeArrowheads="1"/>
          </p:cNvSpPr>
          <p:nvPr/>
        </p:nvSpPr>
        <p:spPr bwMode="auto">
          <a:xfrm>
            <a:off x="6040438" y="4951413"/>
            <a:ext cx="288925" cy="1809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12" name="Rectangle 172"/>
          <p:cNvSpPr>
            <a:spLocks noChangeArrowheads="1"/>
          </p:cNvSpPr>
          <p:nvPr/>
        </p:nvSpPr>
        <p:spPr bwMode="auto">
          <a:xfrm>
            <a:off x="6421438" y="4984750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it-IT" sz="2400"/>
          </a:p>
        </p:txBody>
      </p:sp>
      <p:sp>
        <p:nvSpPr>
          <p:cNvPr id="10413" name="Rectangle 173"/>
          <p:cNvSpPr>
            <a:spLocks noChangeArrowheads="1"/>
          </p:cNvSpPr>
          <p:nvPr/>
        </p:nvSpPr>
        <p:spPr bwMode="auto">
          <a:xfrm>
            <a:off x="6040438" y="4827588"/>
            <a:ext cx="288925" cy="1047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14" name="Rectangle 174"/>
          <p:cNvSpPr>
            <a:spLocks noChangeArrowheads="1"/>
          </p:cNvSpPr>
          <p:nvPr/>
        </p:nvSpPr>
        <p:spPr bwMode="auto">
          <a:xfrm>
            <a:off x="6421438" y="4813300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it-IT" sz="2400"/>
          </a:p>
        </p:txBody>
      </p:sp>
      <p:sp>
        <p:nvSpPr>
          <p:cNvPr id="10415" name="Rectangle 175"/>
          <p:cNvSpPr>
            <a:spLocks noChangeArrowheads="1"/>
          </p:cNvSpPr>
          <p:nvPr/>
        </p:nvSpPr>
        <p:spPr bwMode="auto">
          <a:xfrm>
            <a:off x="6040438" y="4779963"/>
            <a:ext cx="288925" cy="190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16" name="Rectangle 176"/>
          <p:cNvSpPr>
            <a:spLocks noChangeArrowheads="1"/>
          </p:cNvSpPr>
          <p:nvPr/>
        </p:nvSpPr>
        <p:spPr bwMode="auto">
          <a:xfrm>
            <a:off x="6370638" y="4718050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it-IT" sz="2400"/>
          </a:p>
        </p:txBody>
      </p:sp>
      <p:sp>
        <p:nvSpPr>
          <p:cNvPr id="10417" name="Line 177"/>
          <p:cNvSpPr>
            <a:spLocks noChangeShapeType="1"/>
          </p:cNvSpPr>
          <p:nvPr/>
        </p:nvSpPr>
        <p:spPr bwMode="auto">
          <a:xfrm>
            <a:off x="5778500" y="955675"/>
            <a:ext cx="236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18" name="Line 178"/>
          <p:cNvSpPr>
            <a:spLocks noChangeShapeType="1"/>
          </p:cNvSpPr>
          <p:nvPr/>
        </p:nvSpPr>
        <p:spPr bwMode="auto">
          <a:xfrm>
            <a:off x="5778500" y="1365250"/>
            <a:ext cx="236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19" name="Line 179"/>
          <p:cNvSpPr>
            <a:spLocks noChangeShapeType="1"/>
          </p:cNvSpPr>
          <p:nvPr/>
        </p:nvSpPr>
        <p:spPr bwMode="auto">
          <a:xfrm>
            <a:off x="4605338" y="1489075"/>
            <a:ext cx="238125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20" name="Line 180"/>
          <p:cNvSpPr>
            <a:spLocks noChangeShapeType="1"/>
          </p:cNvSpPr>
          <p:nvPr/>
        </p:nvSpPr>
        <p:spPr bwMode="auto">
          <a:xfrm>
            <a:off x="4864100" y="1784350"/>
            <a:ext cx="1168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21" name="Line 181"/>
          <p:cNvSpPr>
            <a:spLocks noChangeShapeType="1"/>
          </p:cNvSpPr>
          <p:nvPr/>
        </p:nvSpPr>
        <p:spPr bwMode="auto">
          <a:xfrm>
            <a:off x="5778500" y="1993900"/>
            <a:ext cx="236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22" name="Line 182"/>
          <p:cNvSpPr>
            <a:spLocks noChangeShapeType="1"/>
          </p:cNvSpPr>
          <p:nvPr/>
        </p:nvSpPr>
        <p:spPr bwMode="auto">
          <a:xfrm>
            <a:off x="5372100" y="2965450"/>
            <a:ext cx="457200" cy="466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23" name="Line 183"/>
          <p:cNvSpPr>
            <a:spLocks noChangeShapeType="1"/>
          </p:cNvSpPr>
          <p:nvPr/>
        </p:nvSpPr>
        <p:spPr bwMode="auto">
          <a:xfrm>
            <a:off x="6329363" y="2165350"/>
            <a:ext cx="1587" cy="133350"/>
          </a:xfrm>
          <a:prstGeom prst="line">
            <a:avLst/>
          </a:prstGeom>
          <a:noFill/>
          <a:ln w="1270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24" name="Freeform 184"/>
          <p:cNvSpPr>
            <a:spLocks/>
          </p:cNvSpPr>
          <p:nvPr/>
        </p:nvSpPr>
        <p:spPr bwMode="auto">
          <a:xfrm>
            <a:off x="6057900" y="2212975"/>
            <a:ext cx="220663" cy="95250"/>
          </a:xfrm>
          <a:custGeom>
            <a:avLst/>
            <a:gdLst>
              <a:gd name="T0" fmla="*/ 88 w 104"/>
              <a:gd name="T1" fmla="*/ 0 h 80"/>
              <a:gd name="T2" fmla="*/ 104 w 104"/>
              <a:gd name="T3" fmla="*/ 24 h 80"/>
              <a:gd name="T4" fmla="*/ 16 w 104"/>
              <a:gd name="T5" fmla="*/ 80 h 80"/>
              <a:gd name="T6" fmla="*/ 0 w 104"/>
              <a:gd name="T7" fmla="*/ 64 h 80"/>
              <a:gd name="T8" fmla="*/ 88 w 104"/>
              <a:gd name="T9" fmla="*/ 0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80"/>
              <a:gd name="T17" fmla="*/ 104 w 104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80">
                <a:moveTo>
                  <a:pt x="88" y="0"/>
                </a:moveTo>
                <a:lnTo>
                  <a:pt x="104" y="24"/>
                </a:lnTo>
                <a:lnTo>
                  <a:pt x="16" y="80"/>
                </a:lnTo>
                <a:lnTo>
                  <a:pt x="0" y="64"/>
                </a:lnTo>
                <a:lnTo>
                  <a:pt x="8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25" name="Line 185"/>
          <p:cNvSpPr>
            <a:spLocks noChangeShapeType="1"/>
          </p:cNvSpPr>
          <p:nvPr/>
        </p:nvSpPr>
        <p:spPr bwMode="auto">
          <a:xfrm>
            <a:off x="6329363" y="2165350"/>
            <a:ext cx="1587" cy="133350"/>
          </a:xfrm>
          <a:prstGeom prst="line">
            <a:avLst/>
          </a:prstGeom>
          <a:noFill/>
          <a:ln w="1270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26" name="Line 186"/>
          <p:cNvSpPr>
            <a:spLocks noChangeShapeType="1"/>
          </p:cNvSpPr>
          <p:nvPr/>
        </p:nvSpPr>
        <p:spPr bwMode="auto">
          <a:xfrm>
            <a:off x="6007100" y="2222500"/>
            <a:ext cx="1588" cy="123825"/>
          </a:xfrm>
          <a:prstGeom prst="line">
            <a:avLst/>
          </a:prstGeom>
          <a:noFill/>
          <a:ln w="1270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27" name="Freeform 187"/>
          <p:cNvSpPr>
            <a:spLocks/>
          </p:cNvSpPr>
          <p:nvPr/>
        </p:nvSpPr>
        <p:spPr bwMode="auto">
          <a:xfrm>
            <a:off x="6065838" y="4537075"/>
            <a:ext cx="220662" cy="104775"/>
          </a:xfrm>
          <a:custGeom>
            <a:avLst/>
            <a:gdLst>
              <a:gd name="T0" fmla="*/ 88 w 104"/>
              <a:gd name="T1" fmla="*/ 0 h 88"/>
              <a:gd name="T2" fmla="*/ 104 w 104"/>
              <a:gd name="T3" fmla="*/ 24 h 88"/>
              <a:gd name="T4" fmla="*/ 16 w 104"/>
              <a:gd name="T5" fmla="*/ 88 h 88"/>
              <a:gd name="T6" fmla="*/ 0 w 104"/>
              <a:gd name="T7" fmla="*/ 64 h 88"/>
              <a:gd name="T8" fmla="*/ 88 w 104"/>
              <a:gd name="T9" fmla="*/ 0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88"/>
              <a:gd name="T17" fmla="*/ 104 w 104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88">
                <a:moveTo>
                  <a:pt x="88" y="0"/>
                </a:moveTo>
                <a:lnTo>
                  <a:pt x="104" y="24"/>
                </a:lnTo>
                <a:lnTo>
                  <a:pt x="16" y="88"/>
                </a:lnTo>
                <a:lnTo>
                  <a:pt x="0" y="64"/>
                </a:lnTo>
                <a:lnTo>
                  <a:pt x="8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28" name="Line 188"/>
          <p:cNvSpPr>
            <a:spLocks noChangeShapeType="1"/>
          </p:cNvSpPr>
          <p:nvPr/>
        </p:nvSpPr>
        <p:spPr bwMode="auto">
          <a:xfrm>
            <a:off x="6337300" y="4498975"/>
            <a:ext cx="1588" cy="123825"/>
          </a:xfrm>
          <a:prstGeom prst="line">
            <a:avLst/>
          </a:prstGeom>
          <a:noFill/>
          <a:ln w="1270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29" name="Line 189"/>
          <p:cNvSpPr>
            <a:spLocks noChangeShapeType="1"/>
          </p:cNvSpPr>
          <p:nvPr/>
        </p:nvSpPr>
        <p:spPr bwMode="auto">
          <a:xfrm>
            <a:off x="6032500" y="4546600"/>
            <a:ext cx="1588" cy="133350"/>
          </a:xfrm>
          <a:prstGeom prst="line">
            <a:avLst/>
          </a:prstGeom>
          <a:noFill/>
          <a:ln w="1270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30" name="Freeform 190"/>
          <p:cNvSpPr>
            <a:spLocks/>
          </p:cNvSpPr>
          <p:nvPr/>
        </p:nvSpPr>
        <p:spPr bwMode="auto">
          <a:xfrm>
            <a:off x="2641600" y="2174875"/>
            <a:ext cx="119063" cy="133350"/>
          </a:xfrm>
          <a:custGeom>
            <a:avLst/>
            <a:gdLst>
              <a:gd name="T0" fmla="*/ 32 w 56"/>
              <a:gd name="T1" fmla="*/ 0 h 112"/>
              <a:gd name="T2" fmla="*/ 56 w 56"/>
              <a:gd name="T3" fmla="*/ 112 h 112"/>
              <a:gd name="T4" fmla="*/ 32 w 56"/>
              <a:gd name="T5" fmla="*/ 112 h 112"/>
              <a:gd name="T6" fmla="*/ 0 w 56"/>
              <a:gd name="T7" fmla="*/ 112 h 112"/>
              <a:gd name="T8" fmla="*/ 32 w 56"/>
              <a:gd name="T9" fmla="*/ 0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112"/>
              <a:gd name="T17" fmla="*/ 56 w 5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112">
                <a:moveTo>
                  <a:pt x="32" y="0"/>
                </a:moveTo>
                <a:lnTo>
                  <a:pt x="56" y="112"/>
                </a:lnTo>
                <a:lnTo>
                  <a:pt x="32" y="112"/>
                </a:lnTo>
                <a:lnTo>
                  <a:pt x="0" y="112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31" name="Line 191"/>
          <p:cNvSpPr>
            <a:spLocks noChangeShapeType="1"/>
          </p:cNvSpPr>
          <p:nvPr/>
        </p:nvSpPr>
        <p:spPr bwMode="auto">
          <a:xfrm>
            <a:off x="2700338" y="2298700"/>
            <a:ext cx="3175" cy="1990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32" name="Line 192"/>
          <p:cNvSpPr>
            <a:spLocks noChangeShapeType="1"/>
          </p:cNvSpPr>
          <p:nvPr/>
        </p:nvSpPr>
        <p:spPr bwMode="auto">
          <a:xfrm>
            <a:off x="3390900" y="3657600"/>
            <a:ext cx="1588" cy="123825"/>
          </a:xfrm>
          <a:prstGeom prst="line">
            <a:avLst/>
          </a:prstGeom>
          <a:noFill/>
          <a:ln w="1270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93"/>
          <p:cNvGrpSpPr>
            <a:grpSpLocks/>
          </p:cNvGrpSpPr>
          <p:nvPr/>
        </p:nvGrpSpPr>
        <p:grpSpPr bwMode="auto">
          <a:xfrm>
            <a:off x="6591300" y="860425"/>
            <a:ext cx="153988" cy="0"/>
            <a:chOff x="3114" y="722"/>
            <a:chExt cx="73" cy="1"/>
          </a:xfrm>
        </p:grpSpPr>
        <p:sp>
          <p:nvSpPr>
            <p:cNvPr id="10634" name="Line 194"/>
            <p:cNvSpPr>
              <a:spLocks noChangeShapeType="1"/>
            </p:cNvSpPr>
            <p:nvPr/>
          </p:nvSpPr>
          <p:spPr bwMode="auto">
            <a:xfrm>
              <a:off x="3114" y="72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35" name="Line 195"/>
            <p:cNvSpPr>
              <a:spLocks noChangeShapeType="1"/>
            </p:cNvSpPr>
            <p:nvPr/>
          </p:nvSpPr>
          <p:spPr bwMode="auto">
            <a:xfrm>
              <a:off x="3138" y="72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36" name="Line 196"/>
            <p:cNvSpPr>
              <a:spLocks noChangeShapeType="1"/>
            </p:cNvSpPr>
            <p:nvPr/>
          </p:nvSpPr>
          <p:spPr bwMode="auto">
            <a:xfrm>
              <a:off x="3162" y="72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37" name="Line 197"/>
            <p:cNvSpPr>
              <a:spLocks noChangeShapeType="1"/>
            </p:cNvSpPr>
            <p:nvPr/>
          </p:nvSpPr>
          <p:spPr bwMode="auto">
            <a:xfrm>
              <a:off x="3186" y="72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98"/>
          <p:cNvGrpSpPr>
            <a:grpSpLocks/>
          </p:cNvGrpSpPr>
          <p:nvPr/>
        </p:nvGrpSpPr>
        <p:grpSpPr bwMode="auto">
          <a:xfrm>
            <a:off x="6591300" y="1117600"/>
            <a:ext cx="153988" cy="0"/>
            <a:chOff x="3114" y="938"/>
            <a:chExt cx="73" cy="1"/>
          </a:xfrm>
        </p:grpSpPr>
        <p:sp>
          <p:nvSpPr>
            <p:cNvPr id="10630" name="Line 199"/>
            <p:cNvSpPr>
              <a:spLocks noChangeShapeType="1"/>
            </p:cNvSpPr>
            <p:nvPr/>
          </p:nvSpPr>
          <p:spPr bwMode="auto">
            <a:xfrm>
              <a:off x="3114" y="93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31" name="Line 200"/>
            <p:cNvSpPr>
              <a:spLocks noChangeShapeType="1"/>
            </p:cNvSpPr>
            <p:nvPr/>
          </p:nvSpPr>
          <p:spPr bwMode="auto">
            <a:xfrm>
              <a:off x="3138" y="93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32" name="Line 201"/>
            <p:cNvSpPr>
              <a:spLocks noChangeShapeType="1"/>
            </p:cNvSpPr>
            <p:nvPr/>
          </p:nvSpPr>
          <p:spPr bwMode="auto">
            <a:xfrm>
              <a:off x="3162" y="93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33" name="Line 202"/>
            <p:cNvSpPr>
              <a:spLocks noChangeShapeType="1"/>
            </p:cNvSpPr>
            <p:nvPr/>
          </p:nvSpPr>
          <p:spPr bwMode="auto">
            <a:xfrm>
              <a:off x="3186" y="93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03"/>
          <p:cNvGrpSpPr>
            <a:grpSpLocks/>
          </p:cNvGrpSpPr>
          <p:nvPr/>
        </p:nvGrpSpPr>
        <p:grpSpPr bwMode="auto">
          <a:xfrm>
            <a:off x="6591300" y="1146175"/>
            <a:ext cx="153988" cy="0"/>
            <a:chOff x="3114" y="962"/>
            <a:chExt cx="73" cy="1"/>
          </a:xfrm>
        </p:grpSpPr>
        <p:sp>
          <p:nvSpPr>
            <p:cNvPr id="10626" name="Line 204"/>
            <p:cNvSpPr>
              <a:spLocks noChangeShapeType="1"/>
            </p:cNvSpPr>
            <p:nvPr/>
          </p:nvSpPr>
          <p:spPr bwMode="auto">
            <a:xfrm>
              <a:off x="3114" y="96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27" name="Line 205"/>
            <p:cNvSpPr>
              <a:spLocks noChangeShapeType="1"/>
            </p:cNvSpPr>
            <p:nvPr/>
          </p:nvSpPr>
          <p:spPr bwMode="auto">
            <a:xfrm>
              <a:off x="3138" y="96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28" name="Line 206"/>
            <p:cNvSpPr>
              <a:spLocks noChangeShapeType="1"/>
            </p:cNvSpPr>
            <p:nvPr/>
          </p:nvSpPr>
          <p:spPr bwMode="auto">
            <a:xfrm>
              <a:off x="3162" y="96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29" name="Line 207"/>
            <p:cNvSpPr>
              <a:spLocks noChangeShapeType="1"/>
            </p:cNvSpPr>
            <p:nvPr/>
          </p:nvSpPr>
          <p:spPr bwMode="auto">
            <a:xfrm>
              <a:off x="3186" y="96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08"/>
          <p:cNvGrpSpPr>
            <a:grpSpLocks/>
          </p:cNvGrpSpPr>
          <p:nvPr/>
        </p:nvGrpSpPr>
        <p:grpSpPr bwMode="auto">
          <a:xfrm>
            <a:off x="6591300" y="1431925"/>
            <a:ext cx="153988" cy="0"/>
            <a:chOff x="3114" y="1202"/>
            <a:chExt cx="73" cy="1"/>
          </a:xfrm>
        </p:grpSpPr>
        <p:sp>
          <p:nvSpPr>
            <p:cNvPr id="10622" name="Line 209"/>
            <p:cNvSpPr>
              <a:spLocks noChangeShapeType="1"/>
            </p:cNvSpPr>
            <p:nvPr/>
          </p:nvSpPr>
          <p:spPr bwMode="auto">
            <a:xfrm>
              <a:off x="3114" y="120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23" name="Line 210"/>
            <p:cNvSpPr>
              <a:spLocks noChangeShapeType="1"/>
            </p:cNvSpPr>
            <p:nvPr/>
          </p:nvSpPr>
          <p:spPr bwMode="auto">
            <a:xfrm>
              <a:off x="3138" y="120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24" name="Line 211"/>
            <p:cNvSpPr>
              <a:spLocks noChangeShapeType="1"/>
            </p:cNvSpPr>
            <p:nvPr/>
          </p:nvSpPr>
          <p:spPr bwMode="auto">
            <a:xfrm>
              <a:off x="3162" y="120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25" name="Line 212"/>
            <p:cNvSpPr>
              <a:spLocks noChangeShapeType="1"/>
            </p:cNvSpPr>
            <p:nvPr/>
          </p:nvSpPr>
          <p:spPr bwMode="auto">
            <a:xfrm>
              <a:off x="3186" y="120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13"/>
          <p:cNvGrpSpPr>
            <a:grpSpLocks/>
          </p:cNvGrpSpPr>
          <p:nvPr/>
        </p:nvGrpSpPr>
        <p:grpSpPr bwMode="auto">
          <a:xfrm>
            <a:off x="6591300" y="3822700"/>
            <a:ext cx="153988" cy="0"/>
            <a:chOff x="3114" y="3210"/>
            <a:chExt cx="73" cy="1"/>
          </a:xfrm>
        </p:grpSpPr>
        <p:sp>
          <p:nvSpPr>
            <p:cNvPr id="10618" name="Line 214"/>
            <p:cNvSpPr>
              <a:spLocks noChangeShapeType="1"/>
            </p:cNvSpPr>
            <p:nvPr/>
          </p:nvSpPr>
          <p:spPr bwMode="auto">
            <a:xfrm>
              <a:off x="3114" y="321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19" name="Line 215"/>
            <p:cNvSpPr>
              <a:spLocks noChangeShapeType="1"/>
            </p:cNvSpPr>
            <p:nvPr/>
          </p:nvSpPr>
          <p:spPr bwMode="auto">
            <a:xfrm>
              <a:off x="3138" y="321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20" name="Line 216"/>
            <p:cNvSpPr>
              <a:spLocks noChangeShapeType="1"/>
            </p:cNvSpPr>
            <p:nvPr/>
          </p:nvSpPr>
          <p:spPr bwMode="auto">
            <a:xfrm>
              <a:off x="3162" y="321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21" name="Line 217"/>
            <p:cNvSpPr>
              <a:spLocks noChangeShapeType="1"/>
            </p:cNvSpPr>
            <p:nvPr/>
          </p:nvSpPr>
          <p:spPr bwMode="auto">
            <a:xfrm>
              <a:off x="3186" y="321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218"/>
          <p:cNvGrpSpPr>
            <a:grpSpLocks/>
          </p:cNvGrpSpPr>
          <p:nvPr/>
        </p:nvGrpSpPr>
        <p:grpSpPr bwMode="auto">
          <a:xfrm>
            <a:off x="6591300" y="4165600"/>
            <a:ext cx="153988" cy="0"/>
            <a:chOff x="3114" y="3498"/>
            <a:chExt cx="73" cy="1"/>
          </a:xfrm>
        </p:grpSpPr>
        <p:sp>
          <p:nvSpPr>
            <p:cNvPr id="10614" name="Line 219"/>
            <p:cNvSpPr>
              <a:spLocks noChangeShapeType="1"/>
            </p:cNvSpPr>
            <p:nvPr/>
          </p:nvSpPr>
          <p:spPr bwMode="auto">
            <a:xfrm>
              <a:off x="3114" y="349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15" name="Line 220"/>
            <p:cNvSpPr>
              <a:spLocks noChangeShapeType="1"/>
            </p:cNvSpPr>
            <p:nvPr/>
          </p:nvSpPr>
          <p:spPr bwMode="auto">
            <a:xfrm>
              <a:off x="3138" y="349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16" name="Line 221"/>
            <p:cNvSpPr>
              <a:spLocks noChangeShapeType="1"/>
            </p:cNvSpPr>
            <p:nvPr/>
          </p:nvSpPr>
          <p:spPr bwMode="auto">
            <a:xfrm>
              <a:off x="3162" y="349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17" name="Line 222"/>
            <p:cNvSpPr>
              <a:spLocks noChangeShapeType="1"/>
            </p:cNvSpPr>
            <p:nvPr/>
          </p:nvSpPr>
          <p:spPr bwMode="auto">
            <a:xfrm>
              <a:off x="3186" y="349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223"/>
          <p:cNvGrpSpPr>
            <a:grpSpLocks/>
          </p:cNvGrpSpPr>
          <p:nvPr/>
        </p:nvGrpSpPr>
        <p:grpSpPr bwMode="auto">
          <a:xfrm>
            <a:off x="6591300" y="4203700"/>
            <a:ext cx="153988" cy="0"/>
            <a:chOff x="3114" y="3530"/>
            <a:chExt cx="73" cy="1"/>
          </a:xfrm>
        </p:grpSpPr>
        <p:sp>
          <p:nvSpPr>
            <p:cNvPr id="10610" name="Line 224"/>
            <p:cNvSpPr>
              <a:spLocks noChangeShapeType="1"/>
            </p:cNvSpPr>
            <p:nvPr/>
          </p:nvSpPr>
          <p:spPr bwMode="auto">
            <a:xfrm>
              <a:off x="3114" y="353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11" name="Line 225"/>
            <p:cNvSpPr>
              <a:spLocks noChangeShapeType="1"/>
            </p:cNvSpPr>
            <p:nvPr/>
          </p:nvSpPr>
          <p:spPr bwMode="auto">
            <a:xfrm>
              <a:off x="3138" y="353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12" name="Line 226"/>
            <p:cNvSpPr>
              <a:spLocks noChangeShapeType="1"/>
            </p:cNvSpPr>
            <p:nvPr/>
          </p:nvSpPr>
          <p:spPr bwMode="auto">
            <a:xfrm>
              <a:off x="3162" y="353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13" name="Line 227"/>
            <p:cNvSpPr>
              <a:spLocks noChangeShapeType="1"/>
            </p:cNvSpPr>
            <p:nvPr/>
          </p:nvSpPr>
          <p:spPr bwMode="auto">
            <a:xfrm>
              <a:off x="3186" y="353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228"/>
          <p:cNvGrpSpPr>
            <a:grpSpLocks/>
          </p:cNvGrpSpPr>
          <p:nvPr/>
        </p:nvGrpSpPr>
        <p:grpSpPr bwMode="auto">
          <a:xfrm>
            <a:off x="6591300" y="4384675"/>
            <a:ext cx="153988" cy="0"/>
            <a:chOff x="3114" y="3682"/>
            <a:chExt cx="73" cy="1"/>
          </a:xfrm>
        </p:grpSpPr>
        <p:sp>
          <p:nvSpPr>
            <p:cNvPr id="10606" name="Line 229"/>
            <p:cNvSpPr>
              <a:spLocks noChangeShapeType="1"/>
            </p:cNvSpPr>
            <p:nvPr/>
          </p:nvSpPr>
          <p:spPr bwMode="auto">
            <a:xfrm>
              <a:off x="3114" y="368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07" name="Line 230"/>
            <p:cNvSpPr>
              <a:spLocks noChangeShapeType="1"/>
            </p:cNvSpPr>
            <p:nvPr/>
          </p:nvSpPr>
          <p:spPr bwMode="auto">
            <a:xfrm>
              <a:off x="3138" y="368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08" name="Line 231"/>
            <p:cNvSpPr>
              <a:spLocks noChangeShapeType="1"/>
            </p:cNvSpPr>
            <p:nvPr/>
          </p:nvSpPr>
          <p:spPr bwMode="auto">
            <a:xfrm>
              <a:off x="3162" y="368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09" name="Line 232"/>
            <p:cNvSpPr>
              <a:spLocks noChangeShapeType="1"/>
            </p:cNvSpPr>
            <p:nvPr/>
          </p:nvSpPr>
          <p:spPr bwMode="auto">
            <a:xfrm>
              <a:off x="3186" y="368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233"/>
          <p:cNvGrpSpPr>
            <a:grpSpLocks/>
          </p:cNvGrpSpPr>
          <p:nvPr/>
        </p:nvGrpSpPr>
        <p:grpSpPr bwMode="auto">
          <a:xfrm>
            <a:off x="6591300" y="4860925"/>
            <a:ext cx="153988" cy="0"/>
            <a:chOff x="3114" y="4082"/>
            <a:chExt cx="73" cy="1"/>
          </a:xfrm>
        </p:grpSpPr>
        <p:sp>
          <p:nvSpPr>
            <p:cNvPr id="10602" name="Line 234"/>
            <p:cNvSpPr>
              <a:spLocks noChangeShapeType="1"/>
            </p:cNvSpPr>
            <p:nvPr/>
          </p:nvSpPr>
          <p:spPr bwMode="auto">
            <a:xfrm>
              <a:off x="3114" y="408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03" name="Line 235"/>
            <p:cNvSpPr>
              <a:spLocks noChangeShapeType="1"/>
            </p:cNvSpPr>
            <p:nvPr/>
          </p:nvSpPr>
          <p:spPr bwMode="auto">
            <a:xfrm>
              <a:off x="3138" y="408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04" name="Line 236"/>
            <p:cNvSpPr>
              <a:spLocks noChangeShapeType="1"/>
            </p:cNvSpPr>
            <p:nvPr/>
          </p:nvSpPr>
          <p:spPr bwMode="auto">
            <a:xfrm>
              <a:off x="3162" y="408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05" name="Line 237"/>
            <p:cNvSpPr>
              <a:spLocks noChangeShapeType="1"/>
            </p:cNvSpPr>
            <p:nvPr/>
          </p:nvSpPr>
          <p:spPr bwMode="auto">
            <a:xfrm>
              <a:off x="3186" y="408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238"/>
          <p:cNvGrpSpPr>
            <a:grpSpLocks/>
          </p:cNvGrpSpPr>
          <p:nvPr/>
        </p:nvGrpSpPr>
        <p:grpSpPr bwMode="auto">
          <a:xfrm>
            <a:off x="6591300" y="5403850"/>
            <a:ext cx="153988" cy="0"/>
            <a:chOff x="3114" y="4538"/>
            <a:chExt cx="73" cy="1"/>
          </a:xfrm>
        </p:grpSpPr>
        <p:sp>
          <p:nvSpPr>
            <p:cNvPr id="10598" name="Line 239"/>
            <p:cNvSpPr>
              <a:spLocks noChangeShapeType="1"/>
            </p:cNvSpPr>
            <p:nvPr/>
          </p:nvSpPr>
          <p:spPr bwMode="auto">
            <a:xfrm>
              <a:off x="3114" y="453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99" name="Line 240"/>
            <p:cNvSpPr>
              <a:spLocks noChangeShapeType="1"/>
            </p:cNvSpPr>
            <p:nvPr/>
          </p:nvSpPr>
          <p:spPr bwMode="auto">
            <a:xfrm>
              <a:off x="3138" y="453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00" name="Line 241"/>
            <p:cNvSpPr>
              <a:spLocks noChangeShapeType="1"/>
            </p:cNvSpPr>
            <p:nvPr/>
          </p:nvSpPr>
          <p:spPr bwMode="auto">
            <a:xfrm>
              <a:off x="3162" y="453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01" name="Line 242"/>
            <p:cNvSpPr>
              <a:spLocks noChangeShapeType="1"/>
            </p:cNvSpPr>
            <p:nvPr/>
          </p:nvSpPr>
          <p:spPr bwMode="auto">
            <a:xfrm>
              <a:off x="3186" y="453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243"/>
          <p:cNvGrpSpPr>
            <a:grpSpLocks/>
          </p:cNvGrpSpPr>
          <p:nvPr/>
        </p:nvGrpSpPr>
        <p:grpSpPr bwMode="auto">
          <a:xfrm>
            <a:off x="6591300" y="5737225"/>
            <a:ext cx="153988" cy="0"/>
            <a:chOff x="3114" y="4818"/>
            <a:chExt cx="73" cy="1"/>
          </a:xfrm>
        </p:grpSpPr>
        <p:sp>
          <p:nvSpPr>
            <p:cNvPr id="10594" name="Line 244"/>
            <p:cNvSpPr>
              <a:spLocks noChangeShapeType="1"/>
            </p:cNvSpPr>
            <p:nvPr/>
          </p:nvSpPr>
          <p:spPr bwMode="auto">
            <a:xfrm>
              <a:off x="3114" y="48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95" name="Line 245"/>
            <p:cNvSpPr>
              <a:spLocks noChangeShapeType="1"/>
            </p:cNvSpPr>
            <p:nvPr/>
          </p:nvSpPr>
          <p:spPr bwMode="auto">
            <a:xfrm>
              <a:off x="3138" y="48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96" name="Line 246"/>
            <p:cNvSpPr>
              <a:spLocks noChangeShapeType="1"/>
            </p:cNvSpPr>
            <p:nvPr/>
          </p:nvSpPr>
          <p:spPr bwMode="auto">
            <a:xfrm>
              <a:off x="3162" y="48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97" name="Line 247"/>
            <p:cNvSpPr>
              <a:spLocks noChangeShapeType="1"/>
            </p:cNvSpPr>
            <p:nvPr/>
          </p:nvSpPr>
          <p:spPr bwMode="auto">
            <a:xfrm>
              <a:off x="3186" y="481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248"/>
          <p:cNvGrpSpPr>
            <a:grpSpLocks/>
          </p:cNvGrpSpPr>
          <p:nvPr/>
        </p:nvGrpSpPr>
        <p:grpSpPr bwMode="auto">
          <a:xfrm>
            <a:off x="6591300" y="5870575"/>
            <a:ext cx="153988" cy="0"/>
            <a:chOff x="3114" y="4930"/>
            <a:chExt cx="73" cy="1"/>
          </a:xfrm>
        </p:grpSpPr>
        <p:sp>
          <p:nvSpPr>
            <p:cNvPr id="10590" name="Line 249"/>
            <p:cNvSpPr>
              <a:spLocks noChangeShapeType="1"/>
            </p:cNvSpPr>
            <p:nvPr/>
          </p:nvSpPr>
          <p:spPr bwMode="auto">
            <a:xfrm>
              <a:off x="3114" y="493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91" name="Line 250"/>
            <p:cNvSpPr>
              <a:spLocks noChangeShapeType="1"/>
            </p:cNvSpPr>
            <p:nvPr/>
          </p:nvSpPr>
          <p:spPr bwMode="auto">
            <a:xfrm>
              <a:off x="3138" y="493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92" name="Line 251"/>
            <p:cNvSpPr>
              <a:spLocks noChangeShapeType="1"/>
            </p:cNvSpPr>
            <p:nvPr/>
          </p:nvSpPr>
          <p:spPr bwMode="auto">
            <a:xfrm>
              <a:off x="3162" y="493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93" name="Line 252"/>
            <p:cNvSpPr>
              <a:spLocks noChangeShapeType="1"/>
            </p:cNvSpPr>
            <p:nvPr/>
          </p:nvSpPr>
          <p:spPr bwMode="auto">
            <a:xfrm>
              <a:off x="3186" y="493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45" name="Line 253"/>
          <p:cNvSpPr>
            <a:spLocks noChangeShapeType="1"/>
          </p:cNvSpPr>
          <p:nvPr/>
        </p:nvSpPr>
        <p:spPr bwMode="auto">
          <a:xfrm>
            <a:off x="5778500" y="4222750"/>
            <a:ext cx="236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46" name="Line 254"/>
          <p:cNvSpPr>
            <a:spLocks noChangeShapeType="1"/>
          </p:cNvSpPr>
          <p:nvPr/>
        </p:nvSpPr>
        <p:spPr bwMode="auto">
          <a:xfrm>
            <a:off x="5880100" y="4318000"/>
            <a:ext cx="134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47" name="Line 255"/>
          <p:cNvSpPr>
            <a:spLocks noChangeShapeType="1"/>
          </p:cNvSpPr>
          <p:nvPr/>
        </p:nvSpPr>
        <p:spPr bwMode="auto">
          <a:xfrm>
            <a:off x="5795963" y="5232400"/>
            <a:ext cx="236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48" name="Line 256"/>
          <p:cNvSpPr>
            <a:spLocks noChangeShapeType="1"/>
          </p:cNvSpPr>
          <p:nvPr/>
        </p:nvSpPr>
        <p:spPr bwMode="auto">
          <a:xfrm>
            <a:off x="5795963" y="5622925"/>
            <a:ext cx="236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49" name="Line 257"/>
          <p:cNvSpPr>
            <a:spLocks noChangeShapeType="1"/>
          </p:cNvSpPr>
          <p:nvPr/>
        </p:nvSpPr>
        <p:spPr bwMode="auto">
          <a:xfrm>
            <a:off x="5795963" y="5803900"/>
            <a:ext cx="236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4" name="Group 258"/>
          <p:cNvGrpSpPr>
            <a:grpSpLocks/>
          </p:cNvGrpSpPr>
          <p:nvPr/>
        </p:nvGrpSpPr>
        <p:grpSpPr bwMode="auto">
          <a:xfrm>
            <a:off x="6761163" y="860425"/>
            <a:ext cx="1587" cy="238125"/>
            <a:chOff x="3194" y="722"/>
            <a:chExt cx="1" cy="200"/>
          </a:xfrm>
        </p:grpSpPr>
        <p:sp>
          <p:nvSpPr>
            <p:cNvPr id="10581" name="Line 259"/>
            <p:cNvSpPr>
              <a:spLocks noChangeShapeType="1"/>
            </p:cNvSpPr>
            <p:nvPr/>
          </p:nvSpPr>
          <p:spPr bwMode="auto">
            <a:xfrm>
              <a:off x="3194" y="7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82" name="Line 260"/>
            <p:cNvSpPr>
              <a:spLocks noChangeShapeType="1"/>
            </p:cNvSpPr>
            <p:nvPr/>
          </p:nvSpPr>
          <p:spPr bwMode="auto">
            <a:xfrm>
              <a:off x="3194" y="7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83" name="Line 261"/>
            <p:cNvSpPr>
              <a:spLocks noChangeShapeType="1"/>
            </p:cNvSpPr>
            <p:nvPr/>
          </p:nvSpPr>
          <p:spPr bwMode="auto">
            <a:xfrm>
              <a:off x="3194" y="7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84" name="Line 262"/>
            <p:cNvSpPr>
              <a:spLocks noChangeShapeType="1"/>
            </p:cNvSpPr>
            <p:nvPr/>
          </p:nvSpPr>
          <p:spPr bwMode="auto">
            <a:xfrm>
              <a:off x="3194" y="7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85" name="Line 263"/>
            <p:cNvSpPr>
              <a:spLocks noChangeShapeType="1"/>
            </p:cNvSpPr>
            <p:nvPr/>
          </p:nvSpPr>
          <p:spPr bwMode="auto">
            <a:xfrm>
              <a:off x="3194" y="8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86" name="Line 264"/>
            <p:cNvSpPr>
              <a:spLocks noChangeShapeType="1"/>
            </p:cNvSpPr>
            <p:nvPr/>
          </p:nvSpPr>
          <p:spPr bwMode="auto">
            <a:xfrm>
              <a:off x="3194" y="8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87" name="Line 265"/>
            <p:cNvSpPr>
              <a:spLocks noChangeShapeType="1"/>
            </p:cNvSpPr>
            <p:nvPr/>
          </p:nvSpPr>
          <p:spPr bwMode="auto">
            <a:xfrm>
              <a:off x="3194" y="8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88" name="Line 266"/>
            <p:cNvSpPr>
              <a:spLocks noChangeShapeType="1"/>
            </p:cNvSpPr>
            <p:nvPr/>
          </p:nvSpPr>
          <p:spPr bwMode="auto">
            <a:xfrm>
              <a:off x="3194" y="8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89" name="Line 267"/>
            <p:cNvSpPr>
              <a:spLocks noChangeShapeType="1"/>
            </p:cNvSpPr>
            <p:nvPr/>
          </p:nvSpPr>
          <p:spPr bwMode="auto">
            <a:xfrm>
              <a:off x="3194" y="9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268"/>
          <p:cNvGrpSpPr>
            <a:grpSpLocks/>
          </p:cNvGrpSpPr>
          <p:nvPr/>
        </p:nvGrpSpPr>
        <p:grpSpPr bwMode="auto">
          <a:xfrm>
            <a:off x="6761163" y="1136650"/>
            <a:ext cx="1587" cy="285750"/>
            <a:chOff x="3194" y="954"/>
            <a:chExt cx="1" cy="241"/>
          </a:xfrm>
        </p:grpSpPr>
        <p:sp>
          <p:nvSpPr>
            <p:cNvPr id="10570" name="Line 269"/>
            <p:cNvSpPr>
              <a:spLocks noChangeShapeType="1"/>
            </p:cNvSpPr>
            <p:nvPr/>
          </p:nvSpPr>
          <p:spPr bwMode="auto">
            <a:xfrm>
              <a:off x="3194" y="9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71" name="Line 270"/>
            <p:cNvSpPr>
              <a:spLocks noChangeShapeType="1"/>
            </p:cNvSpPr>
            <p:nvPr/>
          </p:nvSpPr>
          <p:spPr bwMode="auto">
            <a:xfrm>
              <a:off x="3194" y="9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72" name="Line 271"/>
            <p:cNvSpPr>
              <a:spLocks noChangeShapeType="1"/>
            </p:cNvSpPr>
            <p:nvPr/>
          </p:nvSpPr>
          <p:spPr bwMode="auto">
            <a:xfrm>
              <a:off x="3194" y="10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73" name="Line 272"/>
            <p:cNvSpPr>
              <a:spLocks noChangeShapeType="1"/>
            </p:cNvSpPr>
            <p:nvPr/>
          </p:nvSpPr>
          <p:spPr bwMode="auto">
            <a:xfrm>
              <a:off x="3194" y="10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74" name="Line 273"/>
            <p:cNvSpPr>
              <a:spLocks noChangeShapeType="1"/>
            </p:cNvSpPr>
            <p:nvPr/>
          </p:nvSpPr>
          <p:spPr bwMode="auto">
            <a:xfrm>
              <a:off x="3194" y="10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75" name="Line 274"/>
            <p:cNvSpPr>
              <a:spLocks noChangeShapeType="1"/>
            </p:cNvSpPr>
            <p:nvPr/>
          </p:nvSpPr>
          <p:spPr bwMode="auto">
            <a:xfrm>
              <a:off x="3194" y="10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76" name="Line 275"/>
            <p:cNvSpPr>
              <a:spLocks noChangeShapeType="1"/>
            </p:cNvSpPr>
            <p:nvPr/>
          </p:nvSpPr>
          <p:spPr bwMode="auto">
            <a:xfrm>
              <a:off x="3194" y="10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77" name="Line 276"/>
            <p:cNvSpPr>
              <a:spLocks noChangeShapeType="1"/>
            </p:cNvSpPr>
            <p:nvPr/>
          </p:nvSpPr>
          <p:spPr bwMode="auto">
            <a:xfrm>
              <a:off x="3194" y="11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78" name="Line 277"/>
            <p:cNvSpPr>
              <a:spLocks noChangeShapeType="1"/>
            </p:cNvSpPr>
            <p:nvPr/>
          </p:nvSpPr>
          <p:spPr bwMode="auto">
            <a:xfrm>
              <a:off x="3194" y="11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79" name="Line 278"/>
            <p:cNvSpPr>
              <a:spLocks noChangeShapeType="1"/>
            </p:cNvSpPr>
            <p:nvPr/>
          </p:nvSpPr>
          <p:spPr bwMode="auto">
            <a:xfrm>
              <a:off x="3194" y="11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80" name="Line 279"/>
            <p:cNvSpPr>
              <a:spLocks noChangeShapeType="1"/>
            </p:cNvSpPr>
            <p:nvPr/>
          </p:nvSpPr>
          <p:spPr bwMode="auto">
            <a:xfrm>
              <a:off x="3194" y="119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52" name="Rectangle 280"/>
          <p:cNvSpPr>
            <a:spLocks noChangeArrowheads="1"/>
          </p:cNvSpPr>
          <p:nvPr/>
        </p:nvSpPr>
        <p:spPr bwMode="auto">
          <a:xfrm>
            <a:off x="6040438" y="1103313"/>
            <a:ext cx="288925" cy="1333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53" name="Rectangle 281"/>
          <p:cNvSpPr>
            <a:spLocks noChangeArrowheads="1"/>
          </p:cNvSpPr>
          <p:nvPr/>
        </p:nvSpPr>
        <p:spPr bwMode="auto">
          <a:xfrm>
            <a:off x="6405563" y="1108075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it-IT" sz="2400"/>
          </a:p>
        </p:txBody>
      </p:sp>
      <p:grpSp>
        <p:nvGrpSpPr>
          <p:cNvPr id="16" name="Group 282"/>
          <p:cNvGrpSpPr>
            <a:grpSpLocks/>
          </p:cNvGrpSpPr>
          <p:nvPr/>
        </p:nvGrpSpPr>
        <p:grpSpPr bwMode="auto">
          <a:xfrm>
            <a:off x="6591300" y="1489075"/>
            <a:ext cx="153988" cy="0"/>
            <a:chOff x="3114" y="1250"/>
            <a:chExt cx="73" cy="1"/>
          </a:xfrm>
        </p:grpSpPr>
        <p:sp>
          <p:nvSpPr>
            <p:cNvPr id="10566" name="Line 283"/>
            <p:cNvSpPr>
              <a:spLocks noChangeShapeType="1"/>
            </p:cNvSpPr>
            <p:nvPr/>
          </p:nvSpPr>
          <p:spPr bwMode="auto">
            <a:xfrm>
              <a:off x="3114" y="125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67" name="Line 284"/>
            <p:cNvSpPr>
              <a:spLocks noChangeShapeType="1"/>
            </p:cNvSpPr>
            <p:nvPr/>
          </p:nvSpPr>
          <p:spPr bwMode="auto">
            <a:xfrm>
              <a:off x="3138" y="125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68" name="Line 285"/>
            <p:cNvSpPr>
              <a:spLocks noChangeShapeType="1"/>
            </p:cNvSpPr>
            <p:nvPr/>
          </p:nvSpPr>
          <p:spPr bwMode="auto">
            <a:xfrm>
              <a:off x="3162" y="125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69" name="Line 286"/>
            <p:cNvSpPr>
              <a:spLocks noChangeShapeType="1"/>
            </p:cNvSpPr>
            <p:nvPr/>
          </p:nvSpPr>
          <p:spPr bwMode="auto">
            <a:xfrm>
              <a:off x="3186" y="125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287"/>
          <p:cNvGrpSpPr>
            <a:grpSpLocks/>
          </p:cNvGrpSpPr>
          <p:nvPr/>
        </p:nvGrpSpPr>
        <p:grpSpPr bwMode="auto">
          <a:xfrm>
            <a:off x="6591300" y="2070100"/>
            <a:ext cx="153988" cy="0"/>
            <a:chOff x="3114" y="1738"/>
            <a:chExt cx="73" cy="1"/>
          </a:xfrm>
        </p:grpSpPr>
        <p:sp>
          <p:nvSpPr>
            <p:cNvPr id="10562" name="Line 288"/>
            <p:cNvSpPr>
              <a:spLocks noChangeShapeType="1"/>
            </p:cNvSpPr>
            <p:nvPr/>
          </p:nvSpPr>
          <p:spPr bwMode="auto">
            <a:xfrm>
              <a:off x="3114" y="173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63" name="Line 289"/>
            <p:cNvSpPr>
              <a:spLocks noChangeShapeType="1"/>
            </p:cNvSpPr>
            <p:nvPr/>
          </p:nvSpPr>
          <p:spPr bwMode="auto">
            <a:xfrm>
              <a:off x="3138" y="173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64" name="Line 290"/>
            <p:cNvSpPr>
              <a:spLocks noChangeShapeType="1"/>
            </p:cNvSpPr>
            <p:nvPr/>
          </p:nvSpPr>
          <p:spPr bwMode="auto">
            <a:xfrm>
              <a:off x="3162" y="173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65" name="Line 291"/>
            <p:cNvSpPr>
              <a:spLocks noChangeShapeType="1"/>
            </p:cNvSpPr>
            <p:nvPr/>
          </p:nvSpPr>
          <p:spPr bwMode="auto">
            <a:xfrm>
              <a:off x="3186" y="173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292"/>
          <p:cNvGrpSpPr>
            <a:grpSpLocks/>
          </p:cNvGrpSpPr>
          <p:nvPr/>
        </p:nvGrpSpPr>
        <p:grpSpPr bwMode="auto">
          <a:xfrm>
            <a:off x="6761163" y="1489075"/>
            <a:ext cx="1587" cy="571500"/>
            <a:chOff x="3194" y="1250"/>
            <a:chExt cx="1" cy="481"/>
          </a:xfrm>
        </p:grpSpPr>
        <p:sp>
          <p:nvSpPr>
            <p:cNvPr id="10541" name="Line 293"/>
            <p:cNvSpPr>
              <a:spLocks noChangeShapeType="1"/>
            </p:cNvSpPr>
            <p:nvPr/>
          </p:nvSpPr>
          <p:spPr bwMode="auto">
            <a:xfrm>
              <a:off x="3194" y="12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42" name="Line 294"/>
            <p:cNvSpPr>
              <a:spLocks noChangeShapeType="1"/>
            </p:cNvSpPr>
            <p:nvPr/>
          </p:nvSpPr>
          <p:spPr bwMode="auto">
            <a:xfrm>
              <a:off x="3194" y="12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43" name="Line 295"/>
            <p:cNvSpPr>
              <a:spLocks noChangeShapeType="1"/>
            </p:cNvSpPr>
            <p:nvPr/>
          </p:nvSpPr>
          <p:spPr bwMode="auto">
            <a:xfrm>
              <a:off x="3194" y="12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44" name="Line 296"/>
            <p:cNvSpPr>
              <a:spLocks noChangeShapeType="1"/>
            </p:cNvSpPr>
            <p:nvPr/>
          </p:nvSpPr>
          <p:spPr bwMode="auto">
            <a:xfrm>
              <a:off x="3194" y="13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45" name="Line 297"/>
            <p:cNvSpPr>
              <a:spLocks noChangeShapeType="1"/>
            </p:cNvSpPr>
            <p:nvPr/>
          </p:nvSpPr>
          <p:spPr bwMode="auto">
            <a:xfrm>
              <a:off x="3194" y="13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46" name="Line 298"/>
            <p:cNvSpPr>
              <a:spLocks noChangeShapeType="1"/>
            </p:cNvSpPr>
            <p:nvPr/>
          </p:nvSpPr>
          <p:spPr bwMode="auto">
            <a:xfrm>
              <a:off x="3194" y="13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47" name="Line 299"/>
            <p:cNvSpPr>
              <a:spLocks noChangeShapeType="1"/>
            </p:cNvSpPr>
            <p:nvPr/>
          </p:nvSpPr>
          <p:spPr bwMode="auto">
            <a:xfrm>
              <a:off x="3194" y="13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48" name="Line 300"/>
            <p:cNvSpPr>
              <a:spLocks noChangeShapeType="1"/>
            </p:cNvSpPr>
            <p:nvPr/>
          </p:nvSpPr>
          <p:spPr bwMode="auto">
            <a:xfrm>
              <a:off x="3194" y="14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49" name="Line 301"/>
            <p:cNvSpPr>
              <a:spLocks noChangeShapeType="1"/>
            </p:cNvSpPr>
            <p:nvPr/>
          </p:nvSpPr>
          <p:spPr bwMode="auto">
            <a:xfrm>
              <a:off x="3194" y="14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50" name="Line 302"/>
            <p:cNvSpPr>
              <a:spLocks noChangeShapeType="1"/>
            </p:cNvSpPr>
            <p:nvPr/>
          </p:nvSpPr>
          <p:spPr bwMode="auto">
            <a:xfrm>
              <a:off x="3194" y="14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51" name="Line 303"/>
            <p:cNvSpPr>
              <a:spLocks noChangeShapeType="1"/>
            </p:cNvSpPr>
            <p:nvPr/>
          </p:nvSpPr>
          <p:spPr bwMode="auto">
            <a:xfrm>
              <a:off x="3194" y="14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52" name="Line 304"/>
            <p:cNvSpPr>
              <a:spLocks noChangeShapeType="1"/>
            </p:cNvSpPr>
            <p:nvPr/>
          </p:nvSpPr>
          <p:spPr bwMode="auto">
            <a:xfrm>
              <a:off x="3194" y="15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53" name="Line 305"/>
            <p:cNvSpPr>
              <a:spLocks noChangeShapeType="1"/>
            </p:cNvSpPr>
            <p:nvPr/>
          </p:nvSpPr>
          <p:spPr bwMode="auto">
            <a:xfrm>
              <a:off x="3194" y="15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54" name="Line 306"/>
            <p:cNvSpPr>
              <a:spLocks noChangeShapeType="1"/>
            </p:cNvSpPr>
            <p:nvPr/>
          </p:nvSpPr>
          <p:spPr bwMode="auto">
            <a:xfrm>
              <a:off x="3194" y="15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55" name="Line 307"/>
            <p:cNvSpPr>
              <a:spLocks noChangeShapeType="1"/>
            </p:cNvSpPr>
            <p:nvPr/>
          </p:nvSpPr>
          <p:spPr bwMode="auto">
            <a:xfrm>
              <a:off x="3194" y="15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56" name="Line 308"/>
            <p:cNvSpPr>
              <a:spLocks noChangeShapeType="1"/>
            </p:cNvSpPr>
            <p:nvPr/>
          </p:nvSpPr>
          <p:spPr bwMode="auto">
            <a:xfrm>
              <a:off x="3194" y="16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57" name="Line 309"/>
            <p:cNvSpPr>
              <a:spLocks noChangeShapeType="1"/>
            </p:cNvSpPr>
            <p:nvPr/>
          </p:nvSpPr>
          <p:spPr bwMode="auto">
            <a:xfrm>
              <a:off x="3194" y="16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58" name="Line 310"/>
            <p:cNvSpPr>
              <a:spLocks noChangeShapeType="1"/>
            </p:cNvSpPr>
            <p:nvPr/>
          </p:nvSpPr>
          <p:spPr bwMode="auto">
            <a:xfrm>
              <a:off x="3194" y="16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59" name="Line 311"/>
            <p:cNvSpPr>
              <a:spLocks noChangeShapeType="1"/>
            </p:cNvSpPr>
            <p:nvPr/>
          </p:nvSpPr>
          <p:spPr bwMode="auto">
            <a:xfrm>
              <a:off x="3194" y="16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60" name="Line 312"/>
            <p:cNvSpPr>
              <a:spLocks noChangeShapeType="1"/>
            </p:cNvSpPr>
            <p:nvPr/>
          </p:nvSpPr>
          <p:spPr bwMode="auto">
            <a:xfrm>
              <a:off x="3194" y="17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61" name="Line 313"/>
            <p:cNvSpPr>
              <a:spLocks noChangeShapeType="1"/>
            </p:cNvSpPr>
            <p:nvPr/>
          </p:nvSpPr>
          <p:spPr bwMode="auto">
            <a:xfrm>
              <a:off x="3194" y="173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314"/>
          <p:cNvGrpSpPr>
            <a:grpSpLocks/>
          </p:cNvGrpSpPr>
          <p:nvPr/>
        </p:nvGrpSpPr>
        <p:grpSpPr bwMode="auto">
          <a:xfrm>
            <a:off x="6761163" y="3822700"/>
            <a:ext cx="1587" cy="323850"/>
            <a:chOff x="3194" y="3210"/>
            <a:chExt cx="1" cy="272"/>
          </a:xfrm>
        </p:grpSpPr>
        <p:sp>
          <p:nvSpPr>
            <p:cNvPr id="10529" name="Line 315"/>
            <p:cNvSpPr>
              <a:spLocks noChangeShapeType="1"/>
            </p:cNvSpPr>
            <p:nvPr/>
          </p:nvSpPr>
          <p:spPr bwMode="auto">
            <a:xfrm>
              <a:off x="3194" y="32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30" name="Line 316"/>
            <p:cNvSpPr>
              <a:spLocks noChangeShapeType="1"/>
            </p:cNvSpPr>
            <p:nvPr/>
          </p:nvSpPr>
          <p:spPr bwMode="auto">
            <a:xfrm>
              <a:off x="3194" y="32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31" name="Line 317"/>
            <p:cNvSpPr>
              <a:spLocks noChangeShapeType="1"/>
            </p:cNvSpPr>
            <p:nvPr/>
          </p:nvSpPr>
          <p:spPr bwMode="auto">
            <a:xfrm>
              <a:off x="3194" y="32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32" name="Line 318"/>
            <p:cNvSpPr>
              <a:spLocks noChangeShapeType="1"/>
            </p:cNvSpPr>
            <p:nvPr/>
          </p:nvSpPr>
          <p:spPr bwMode="auto">
            <a:xfrm>
              <a:off x="3194" y="32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33" name="Line 319"/>
            <p:cNvSpPr>
              <a:spLocks noChangeShapeType="1"/>
            </p:cNvSpPr>
            <p:nvPr/>
          </p:nvSpPr>
          <p:spPr bwMode="auto">
            <a:xfrm>
              <a:off x="3194" y="33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34" name="Line 320"/>
            <p:cNvSpPr>
              <a:spLocks noChangeShapeType="1"/>
            </p:cNvSpPr>
            <p:nvPr/>
          </p:nvSpPr>
          <p:spPr bwMode="auto">
            <a:xfrm>
              <a:off x="3194" y="33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35" name="Line 321"/>
            <p:cNvSpPr>
              <a:spLocks noChangeShapeType="1"/>
            </p:cNvSpPr>
            <p:nvPr/>
          </p:nvSpPr>
          <p:spPr bwMode="auto">
            <a:xfrm>
              <a:off x="3194" y="33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36" name="Line 322"/>
            <p:cNvSpPr>
              <a:spLocks noChangeShapeType="1"/>
            </p:cNvSpPr>
            <p:nvPr/>
          </p:nvSpPr>
          <p:spPr bwMode="auto">
            <a:xfrm>
              <a:off x="3194" y="33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37" name="Line 323"/>
            <p:cNvSpPr>
              <a:spLocks noChangeShapeType="1"/>
            </p:cNvSpPr>
            <p:nvPr/>
          </p:nvSpPr>
          <p:spPr bwMode="auto">
            <a:xfrm>
              <a:off x="3194" y="34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38" name="Line 324"/>
            <p:cNvSpPr>
              <a:spLocks noChangeShapeType="1"/>
            </p:cNvSpPr>
            <p:nvPr/>
          </p:nvSpPr>
          <p:spPr bwMode="auto">
            <a:xfrm>
              <a:off x="3194" y="34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39" name="Line 325"/>
            <p:cNvSpPr>
              <a:spLocks noChangeShapeType="1"/>
            </p:cNvSpPr>
            <p:nvPr/>
          </p:nvSpPr>
          <p:spPr bwMode="auto">
            <a:xfrm>
              <a:off x="3194" y="34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40" name="Line 326"/>
            <p:cNvSpPr>
              <a:spLocks noChangeShapeType="1"/>
            </p:cNvSpPr>
            <p:nvPr/>
          </p:nvSpPr>
          <p:spPr bwMode="auto">
            <a:xfrm>
              <a:off x="3194" y="34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327"/>
          <p:cNvGrpSpPr>
            <a:grpSpLocks/>
          </p:cNvGrpSpPr>
          <p:nvPr/>
        </p:nvGrpSpPr>
        <p:grpSpPr bwMode="auto">
          <a:xfrm>
            <a:off x="6761163" y="4203700"/>
            <a:ext cx="1587" cy="171450"/>
            <a:chOff x="3194" y="3530"/>
            <a:chExt cx="1" cy="145"/>
          </a:xfrm>
        </p:grpSpPr>
        <p:sp>
          <p:nvSpPr>
            <p:cNvPr id="10522" name="Line 328"/>
            <p:cNvSpPr>
              <a:spLocks noChangeShapeType="1"/>
            </p:cNvSpPr>
            <p:nvPr/>
          </p:nvSpPr>
          <p:spPr bwMode="auto">
            <a:xfrm>
              <a:off x="3194" y="35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23" name="Line 329"/>
            <p:cNvSpPr>
              <a:spLocks noChangeShapeType="1"/>
            </p:cNvSpPr>
            <p:nvPr/>
          </p:nvSpPr>
          <p:spPr bwMode="auto">
            <a:xfrm>
              <a:off x="3194" y="35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24" name="Line 330"/>
            <p:cNvSpPr>
              <a:spLocks noChangeShapeType="1"/>
            </p:cNvSpPr>
            <p:nvPr/>
          </p:nvSpPr>
          <p:spPr bwMode="auto">
            <a:xfrm>
              <a:off x="3194" y="35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25" name="Line 331"/>
            <p:cNvSpPr>
              <a:spLocks noChangeShapeType="1"/>
            </p:cNvSpPr>
            <p:nvPr/>
          </p:nvSpPr>
          <p:spPr bwMode="auto">
            <a:xfrm>
              <a:off x="3194" y="36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26" name="Line 332"/>
            <p:cNvSpPr>
              <a:spLocks noChangeShapeType="1"/>
            </p:cNvSpPr>
            <p:nvPr/>
          </p:nvSpPr>
          <p:spPr bwMode="auto">
            <a:xfrm>
              <a:off x="3194" y="36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27" name="Line 333"/>
            <p:cNvSpPr>
              <a:spLocks noChangeShapeType="1"/>
            </p:cNvSpPr>
            <p:nvPr/>
          </p:nvSpPr>
          <p:spPr bwMode="auto">
            <a:xfrm>
              <a:off x="3194" y="36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28" name="Line 334"/>
            <p:cNvSpPr>
              <a:spLocks noChangeShapeType="1"/>
            </p:cNvSpPr>
            <p:nvPr/>
          </p:nvSpPr>
          <p:spPr bwMode="auto">
            <a:xfrm>
              <a:off x="3194" y="367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335"/>
          <p:cNvGrpSpPr>
            <a:grpSpLocks/>
          </p:cNvGrpSpPr>
          <p:nvPr/>
        </p:nvGrpSpPr>
        <p:grpSpPr bwMode="auto">
          <a:xfrm>
            <a:off x="6761163" y="4860925"/>
            <a:ext cx="1587" cy="523875"/>
            <a:chOff x="3194" y="4082"/>
            <a:chExt cx="1" cy="440"/>
          </a:xfrm>
        </p:grpSpPr>
        <p:sp>
          <p:nvSpPr>
            <p:cNvPr id="10503" name="Line 336"/>
            <p:cNvSpPr>
              <a:spLocks noChangeShapeType="1"/>
            </p:cNvSpPr>
            <p:nvPr/>
          </p:nvSpPr>
          <p:spPr bwMode="auto">
            <a:xfrm>
              <a:off x="3194" y="40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04" name="Line 337"/>
            <p:cNvSpPr>
              <a:spLocks noChangeShapeType="1"/>
            </p:cNvSpPr>
            <p:nvPr/>
          </p:nvSpPr>
          <p:spPr bwMode="auto">
            <a:xfrm>
              <a:off x="3194" y="41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05" name="Line 338"/>
            <p:cNvSpPr>
              <a:spLocks noChangeShapeType="1"/>
            </p:cNvSpPr>
            <p:nvPr/>
          </p:nvSpPr>
          <p:spPr bwMode="auto">
            <a:xfrm>
              <a:off x="3194" y="41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06" name="Line 339"/>
            <p:cNvSpPr>
              <a:spLocks noChangeShapeType="1"/>
            </p:cNvSpPr>
            <p:nvPr/>
          </p:nvSpPr>
          <p:spPr bwMode="auto">
            <a:xfrm>
              <a:off x="3194" y="41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07" name="Line 340"/>
            <p:cNvSpPr>
              <a:spLocks noChangeShapeType="1"/>
            </p:cNvSpPr>
            <p:nvPr/>
          </p:nvSpPr>
          <p:spPr bwMode="auto">
            <a:xfrm>
              <a:off x="3194" y="41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08" name="Line 341"/>
            <p:cNvSpPr>
              <a:spLocks noChangeShapeType="1"/>
            </p:cNvSpPr>
            <p:nvPr/>
          </p:nvSpPr>
          <p:spPr bwMode="auto">
            <a:xfrm>
              <a:off x="3194" y="42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09" name="Line 342"/>
            <p:cNvSpPr>
              <a:spLocks noChangeShapeType="1"/>
            </p:cNvSpPr>
            <p:nvPr/>
          </p:nvSpPr>
          <p:spPr bwMode="auto">
            <a:xfrm>
              <a:off x="3194" y="42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10" name="Line 343"/>
            <p:cNvSpPr>
              <a:spLocks noChangeShapeType="1"/>
            </p:cNvSpPr>
            <p:nvPr/>
          </p:nvSpPr>
          <p:spPr bwMode="auto">
            <a:xfrm>
              <a:off x="3194" y="42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11" name="Line 344"/>
            <p:cNvSpPr>
              <a:spLocks noChangeShapeType="1"/>
            </p:cNvSpPr>
            <p:nvPr/>
          </p:nvSpPr>
          <p:spPr bwMode="auto">
            <a:xfrm>
              <a:off x="3194" y="42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12" name="Line 345"/>
            <p:cNvSpPr>
              <a:spLocks noChangeShapeType="1"/>
            </p:cNvSpPr>
            <p:nvPr/>
          </p:nvSpPr>
          <p:spPr bwMode="auto">
            <a:xfrm>
              <a:off x="3194" y="42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13" name="Line 346"/>
            <p:cNvSpPr>
              <a:spLocks noChangeShapeType="1"/>
            </p:cNvSpPr>
            <p:nvPr/>
          </p:nvSpPr>
          <p:spPr bwMode="auto">
            <a:xfrm>
              <a:off x="3194" y="43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14" name="Line 347"/>
            <p:cNvSpPr>
              <a:spLocks noChangeShapeType="1"/>
            </p:cNvSpPr>
            <p:nvPr/>
          </p:nvSpPr>
          <p:spPr bwMode="auto">
            <a:xfrm>
              <a:off x="3194" y="43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15" name="Line 348"/>
            <p:cNvSpPr>
              <a:spLocks noChangeShapeType="1"/>
            </p:cNvSpPr>
            <p:nvPr/>
          </p:nvSpPr>
          <p:spPr bwMode="auto">
            <a:xfrm>
              <a:off x="3194" y="43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16" name="Line 349"/>
            <p:cNvSpPr>
              <a:spLocks noChangeShapeType="1"/>
            </p:cNvSpPr>
            <p:nvPr/>
          </p:nvSpPr>
          <p:spPr bwMode="auto">
            <a:xfrm>
              <a:off x="3194" y="43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17" name="Line 350"/>
            <p:cNvSpPr>
              <a:spLocks noChangeShapeType="1"/>
            </p:cNvSpPr>
            <p:nvPr/>
          </p:nvSpPr>
          <p:spPr bwMode="auto">
            <a:xfrm>
              <a:off x="3194" y="44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18" name="Line 351"/>
            <p:cNvSpPr>
              <a:spLocks noChangeShapeType="1"/>
            </p:cNvSpPr>
            <p:nvPr/>
          </p:nvSpPr>
          <p:spPr bwMode="auto">
            <a:xfrm>
              <a:off x="3194" y="44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19" name="Line 352"/>
            <p:cNvSpPr>
              <a:spLocks noChangeShapeType="1"/>
            </p:cNvSpPr>
            <p:nvPr/>
          </p:nvSpPr>
          <p:spPr bwMode="auto">
            <a:xfrm>
              <a:off x="3194" y="44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20" name="Line 353"/>
            <p:cNvSpPr>
              <a:spLocks noChangeShapeType="1"/>
            </p:cNvSpPr>
            <p:nvPr/>
          </p:nvSpPr>
          <p:spPr bwMode="auto">
            <a:xfrm>
              <a:off x="3194" y="44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21" name="Line 354"/>
            <p:cNvSpPr>
              <a:spLocks noChangeShapeType="1"/>
            </p:cNvSpPr>
            <p:nvPr/>
          </p:nvSpPr>
          <p:spPr bwMode="auto">
            <a:xfrm>
              <a:off x="3194" y="45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355"/>
          <p:cNvGrpSpPr>
            <a:grpSpLocks/>
          </p:cNvGrpSpPr>
          <p:nvPr/>
        </p:nvGrpSpPr>
        <p:grpSpPr bwMode="auto">
          <a:xfrm>
            <a:off x="6591300" y="5422900"/>
            <a:ext cx="153988" cy="0"/>
            <a:chOff x="3114" y="4554"/>
            <a:chExt cx="73" cy="1"/>
          </a:xfrm>
        </p:grpSpPr>
        <p:sp>
          <p:nvSpPr>
            <p:cNvPr id="10499" name="Line 356"/>
            <p:cNvSpPr>
              <a:spLocks noChangeShapeType="1"/>
            </p:cNvSpPr>
            <p:nvPr/>
          </p:nvSpPr>
          <p:spPr bwMode="auto">
            <a:xfrm>
              <a:off x="3114" y="45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00" name="Line 357"/>
            <p:cNvSpPr>
              <a:spLocks noChangeShapeType="1"/>
            </p:cNvSpPr>
            <p:nvPr/>
          </p:nvSpPr>
          <p:spPr bwMode="auto">
            <a:xfrm>
              <a:off x="3138" y="45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01" name="Line 358"/>
            <p:cNvSpPr>
              <a:spLocks noChangeShapeType="1"/>
            </p:cNvSpPr>
            <p:nvPr/>
          </p:nvSpPr>
          <p:spPr bwMode="auto">
            <a:xfrm>
              <a:off x="3162" y="45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02" name="Line 359"/>
            <p:cNvSpPr>
              <a:spLocks noChangeShapeType="1"/>
            </p:cNvSpPr>
            <p:nvPr/>
          </p:nvSpPr>
          <p:spPr bwMode="auto">
            <a:xfrm>
              <a:off x="3186" y="455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360"/>
          <p:cNvGrpSpPr>
            <a:grpSpLocks/>
          </p:cNvGrpSpPr>
          <p:nvPr/>
        </p:nvGrpSpPr>
        <p:grpSpPr bwMode="auto">
          <a:xfrm>
            <a:off x="6591300" y="5708650"/>
            <a:ext cx="153988" cy="0"/>
            <a:chOff x="3114" y="4794"/>
            <a:chExt cx="73" cy="1"/>
          </a:xfrm>
        </p:grpSpPr>
        <p:sp>
          <p:nvSpPr>
            <p:cNvPr id="10495" name="Line 361"/>
            <p:cNvSpPr>
              <a:spLocks noChangeShapeType="1"/>
            </p:cNvSpPr>
            <p:nvPr/>
          </p:nvSpPr>
          <p:spPr bwMode="auto">
            <a:xfrm>
              <a:off x="3114" y="47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96" name="Line 362"/>
            <p:cNvSpPr>
              <a:spLocks noChangeShapeType="1"/>
            </p:cNvSpPr>
            <p:nvPr/>
          </p:nvSpPr>
          <p:spPr bwMode="auto">
            <a:xfrm>
              <a:off x="3138" y="47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97" name="Line 363"/>
            <p:cNvSpPr>
              <a:spLocks noChangeShapeType="1"/>
            </p:cNvSpPr>
            <p:nvPr/>
          </p:nvSpPr>
          <p:spPr bwMode="auto">
            <a:xfrm>
              <a:off x="3162" y="47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98" name="Line 364"/>
            <p:cNvSpPr>
              <a:spLocks noChangeShapeType="1"/>
            </p:cNvSpPr>
            <p:nvPr/>
          </p:nvSpPr>
          <p:spPr bwMode="auto">
            <a:xfrm>
              <a:off x="3186" y="479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365"/>
          <p:cNvGrpSpPr>
            <a:grpSpLocks/>
          </p:cNvGrpSpPr>
          <p:nvPr/>
        </p:nvGrpSpPr>
        <p:grpSpPr bwMode="auto">
          <a:xfrm>
            <a:off x="6761163" y="5432425"/>
            <a:ext cx="1587" cy="266700"/>
            <a:chOff x="3194" y="4562"/>
            <a:chExt cx="1" cy="224"/>
          </a:xfrm>
        </p:grpSpPr>
        <p:sp>
          <p:nvSpPr>
            <p:cNvPr id="10485" name="Line 366"/>
            <p:cNvSpPr>
              <a:spLocks noChangeShapeType="1"/>
            </p:cNvSpPr>
            <p:nvPr/>
          </p:nvSpPr>
          <p:spPr bwMode="auto">
            <a:xfrm>
              <a:off x="3194" y="45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6" name="Line 367"/>
            <p:cNvSpPr>
              <a:spLocks noChangeShapeType="1"/>
            </p:cNvSpPr>
            <p:nvPr/>
          </p:nvSpPr>
          <p:spPr bwMode="auto">
            <a:xfrm>
              <a:off x="3194" y="45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7" name="Line 368"/>
            <p:cNvSpPr>
              <a:spLocks noChangeShapeType="1"/>
            </p:cNvSpPr>
            <p:nvPr/>
          </p:nvSpPr>
          <p:spPr bwMode="auto">
            <a:xfrm>
              <a:off x="3194" y="46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8" name="Line 369"/>
            <p:cNvSpPr>
              <a:spLocks noChangeShapeType="1"/>
            </p:cNvSpPr>
            <p:nvPr/>
          </p:nvSpPr>
          <p:spPr bwMode="auto">
            <a:xfrm>
              <a:off x="3194" y="46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9" name="Line 370"/>
            <p:cNvSpPr>
              <a:spLocks noChangeShapeType="1"/>
            </p:cNvSpPr>
            <p:nvPr/>
          </p:nvSpPr>
          <p:spPr bwMode="auto">
            <a:xfrm>
              <a:off x="3194" y="46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90" name="Line 371"/>
            <p:cNvSpPr>
              <a:spLocks noChangeShapeType="1"/>
            </p:cNvSpPr>
            <p:nvPr/>
          </p:nvSpPr>
          <p:spPr bwMode="auto">
            <a:xfrm>
              <a:off x="3194" y="46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91" name="Line 372"/>
            <p:cNvSpPr>
              <a:spLocks noChangeShapeType="1"/>
            </p:cNvSpPr>
            <p:nvPr/>
          </p:nvSpPr>
          <p:spPr bwMode="auto">
            <a:xfrm>
              <a:off x="3194" y="47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92" name="Line 373"/>
            <p:cNvSpPr>
              <a:spLocks noChangeShapeType="1"/>
            </p:cNvSpPr>
            <p:nvPr/>
          </p:nvSpPr>
          <p:spPr bwMode="auto">
            <a:xfrm>
              <a:off x="3194" y="47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93" name="Line 374"/>
            <p:cNvSpPr>
              <a:spLocks noChangeShapeType="1"/>
            </p:cNvSpPr>
            <p:nvPr/>
          </p:nvSpPr>
          <p:spPr bwMode="auto">
            <a:xfrm>
              <a:off x="3194" y="47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94" name="Line 375"/>
            <p:cNvSpPr>
              <a:spLocks noChangeShapeType="1"/>
            </p:cNvSpPr>
            <p:nvPr/>
          </p:nvSpPr>
          <p:spPr bwMode="auto">
            <a:xfrm>
              <a:off x="3194" y="47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376"/>
          <p:cNvGrpSpPr>
            <a:grpSpLocks/>
          </p:cNvGrpSpPr>
          <p:nvPr/>
        </p:nvGrpSpPr>
        <p:grpSpPr bwMode="auto">
          <a:xfrm>
            <a:off x="6761163" y="5737225"/>
            <a:ext cx="1587" cy="123825"/>
            <a:chOff x="3194" y="4818"/>
            <a:chExt cx="1" cy="104"/>
          </a:xfrm>
        </p:grpSpPr>
        <p:sp>
          <p:nvSpPr>
            <p:cNvPr id="10480" name="Line 377"/>
            <p:cNvSpPr>
              <a:spLocks noChangeShapeType="1"/>
            </p:cNvSpPr>
            <p:nvPr/>
          </p:nvSpPr>
          <p:spPr bwMode="auto">
            <a:xfrm>
              <a:off x="3194" y="48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1" name="Line 378"/>
            <p:cNvSpPr>
              <a:spLocks noChangeShapeType="1"/>
            </p:cNvSpPr>
            <p:nvPr/>
          </p:nvSpPr>
          <p:spPr bwMode="auto">
            <a:xfrm>
              <a:off x="3194" y="48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2" name="Line 379"/>
            <p:cNvSpPr>
              <a:spLocks noChangeShapeType="1"/>
            </p:cNvSpPr>
            <p:nvPr/>
          </p:nvSpPr>
          <p:spPr bwMode="auto">
            <a:xfrm>
              <a:off x="3194" y="48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3" name="Line 380"/>
            <p:cNvSpPr>
              <a:spLocks noChangeShapeType="1"/>
            </p:cNvSpPr>
            <p:nvPr/>
          </p:nvSpPr>
          <p:spPr bwMode="auto">
            <a:xfrm>
              <a:off x="3194" y="48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4" name="Line 381"/>
            <p:cNvSpPr>
              <a:spLocks noChangeShapeType="1"/>
            </p:cNvSpPr>
            <p:nvPr/>
          </p:nvSpPr>
          <p:spPr bwMode="auto">
            <a:xfrm>
              <a:off x="3194" y="49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64" name="Line 382"/>
          <p:cNvSpPr>
            <a:spLocks noChangeShapeType="1"/>
          </p:cNvSpPr>
          <p:nvPr/>
        </p:nvSpPr>
        <p:spPr bwMode="auto">
          <a:xfrm>
            <a:off x="3192463" y="3700463"/>
            <a:ext cx="1587" cy="133350"/>
          </a:xfrm>
          <a:prstGeom prst="line">
            <a:avLst/>
          </a:prstGeom>
          <a:noFill/>
          <a:ln w="1270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65" name="Line 383"/>
          <p:cNvSpPr>
            <a:spLocks noChangeShapeType="1"/>
          </p:cNvSpPr>
          <p:nvPr/>
        </p:nvSpPr>
        <p:spPr bwMode="auto">
          <a:xfrm>
            <a:off x="3192463" y="3840163"/>
            <a:ext cx="1587" cy="133350"/>
          </a:xfrm>
          <a:prstGeom prst="line">
            <a:avLst/>
          </a:prstGeom>
          <a:noFill/>
          <a:ln w="1270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66" name="Line 384"/>
          <p:cNvSpPr>
            <a:spLocks noChangeShapeType="1"/>
          </p:cNvSpPr>
          <p:nvPr/>
        </p:nvSpPr>
        <p:spPr bwMode="auto">
          <a:xfrm>
            <a:off x="3233738" y="3921125"/>
            <a:ext cx="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67" name="Freeform 385"/>
          <p:cNvSpPr>
            <a:spLocks/>
          </p:cNvSpPr>
          <p:nvPr/>
        </p:nvSpPr>
        <p:spPr bwMode="auto">
          <a:xfrm>
            <a:off x="3175000" y="3789363"/>
            <a:ext cx="119063" cy="133350"/>
          </a:xfrm>
          <a:custGeom>
            <a:avLst/>
            <a:gdLst>
              <a:gd name="T0" fmla="*/ 32 w 56"/>
              <a:gd name="T1" fmla="*/ 0 h 112"/>
              <a:gd name="T2" fmla="*/ 56 w 56"/>
              <a:gd name="T3" fmla="*/ 112 h 112"/>
              <a:gd name="T4" fmla="*/ 32 w 56"/>
              <a:gd name="T5" fmla="*/ 112 h 112"/>
              <a:gd name="T6" fmla="*/ 0 w 56"/>
              <a:gd name="T7" fmla="*/ 112 h 112"/>
              <a:gd name="T8" fmla="*/ 32 w 56"/>
              <a:gd name="T9" fmla="*/ 0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112"/>
              <a:gd name="T17" fmla="*/ 56 w 5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112">
                <a:moveTo>
                  <a:pt x="32" y="0"/>
                </a:moveTo>
                <a:lnTo>
                  <a:pt x="56" y="112"/>
                </a:lnTo>
                <a:lnTo>
                  <a:pt x="32" y="112"/>
                </a:lnTo>
                <a:lnTo>
                  <a:pt x="0" y="112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68" name="Rectangle 386"/>
          <p:cNvSpPr>
            <a:spLocks noChangeArrowheads="1"/>
          </p:cNvSpPr>
          <p:nvPr/>
        </p:nvSpPr>
        <p:spPr bwMode="auto">
          <a:xfrm rot="-5400000">
            <a:off x="2613025" y="3659188"/>
            <a:ext cx="77946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1.2 Kb-deletion </a:t>
            </a:r>
            <a:endParaRPr lang="it-IT" sz="2400"/>
          </a:p>
        </p:txBody>
      </p:sp>
      <p:sp>
        <p:nvSpPr>
          <p:cNvPr id="10469" name="Rectangle 387"/>
          <p:cNvSpPr>
            <a:spLocks noChangeArrowheads="1"/>
          </p:cNvSpPr>
          <p:nvPr/>
        </p:nvSpPr>
        <p:spPr bwMode="auto">
          <a:xfrm>
            <a:off x="4805363" y="2000250"/>
            <a:ext cx="965200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70" name="Rectangle 388"/>
          <p:cNvSpPr>
            <a:spLocks noChangeArrowheads="1"/>
          </p:cNvSpPr>
          <p:nvPr/>
        </p:nvSpPr>
        <p:spPr bwMode="auto">
          <a:xfrm>
            <a:off x="4792663" y="1998663"/>
            <a:ext cx="33813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Trp</a:t>
            </a:r>
            <a:endParaRPr lang="it-IT" sz="2400"/>
          </a:p>
        </p:txBody>
      </p:sp>
      <p:sp>
        <p:nvSpPr>
          <p:cNvPr id="10471" name="Rectangle 389"/>
          <p:cNvSpPr>
            <a:spLocks noChangeArrowheads="1"/>
          </p:cNvSpPr>
          <p:nvPr/>
        </p:nvSpPr>
        <p:spPr bwMode="auto">
          <a:xfrm>
            <a:off x="5130800" y="1998663"/>
            <a:ext cx="3048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437</a:t>
            </a:r>
            <a:endParaRPr lang="it-IT" sz="2400"/>
          </a:p>
        </p:txBody>
      </p:sp>
      <p:sp>
        <p:nvSpPr>
          <p:cNvPr id="10472" name="Rectangle 390"/>
          <p:cNvSpPr>
            <a:spLocks noChangeArrowheads="1"/>
          </p:cNvSpPr>
          <p:nvPr/>
        </p:nvSpPr>
        <p:spPr bwMode="auto">
          <a:xfrm>
            <a:off x="5443538" y="1998663"/>
            <a:ext cx="3603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stop</a:t>
            </a:r>
            <a:endParaRPr lang="it-IT" sz="2400"/>
          </a:p>
        </p:txBody>
      </p:sp>
      <p:sp>
        <p:nvSpPr>
          <p:cNvPr id="10473" name="Rectangle 391"/>
          <p:cNvSpPr>
            <a:spLocks noChangeArrowheads="1"/>
          </p:cNvSpPr>
          <p:nvPr/>
        </p:nvSpPr>
        <p:spPr bwMode="auto">
          <a:xfrm>
            <a:off x="4559300" y="2451100"/>
            <a:ext cx="7889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3986insT</a:t>
            </a:r>
            <a:endParaRPr lang="it-IT" sz="2400"/>
          </a:p>
        </p:txBody>
      </p:sp>
      <p:grpSp>
        <p:nvGrpSpPr>
          <p:cNvPr id="26" name="Group 392"/>
          <p:cNvGrpSpPr>
            <a:grpSpLocks/>
          </p:cNvGrpSpPr>
          <p:nvPr/>
        </p:nvGrpSpPr>
        <p:grpSpPr bwMode="auto">
          <a:xfrm>
            <a:off x="2540000" y="2336800"/>
            <a:ext cx="342900" cy="176213"/>
            <a:chOff x="1200" y="1962"/>
            <a:chExt cx="162" cy="148"/>
          </a:xfrm>
        </p:grpSpPr>
        <p:sp>
          <p:nvSpPr>
            <p:cNvPr id="10476" name="Line 393"/>
            <p:cNvSpPr>
              <a:spLocks noChangeShapeType="1"/>
            </p:cNvSpPr>
            <p:nvPr/>
          </p:nvSpPr>
          <p:spPr bwMode="auto">
            <a:xfrm>
              <a:off x="1212" y="1962"/>
              <a:ext cx="1" cy="112"/>
            </a:xfrm>
            <a:prstGeom prst="line">
              <a:avLst/>
            </a:prstGeom>
            <a:noFill/>
            <a:ln w="1270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7" name="Freeform 394"/>
            <p:cNvSpPr>
              <a:spLocks/>
            </p:cNvSpPr>
            <p:nvPr/>
          </p:nvSpPr>
          <p:spPr bwMode="auto">
            <a:xfrm>
              <a:off x="1224" y="1998"/>
              <a:ext cx="104" cy="80"/>
            </a:xfrm>
            <a:custGeom>
              <a:avLst/>
              <a:gdLst>
                <a:gd name="T0" fmla="*/ 88 w 104"/>
                <a:gd name="T1" fmla="*/ 0 h 80"/>
                <a:gd name="T2" fmla="*/ 104 w 104"/>
                <a:gd name="T3" fmla="*/ 24 h 80"/>
                <a:gd name="T4" fmla="*/ 16 w 104"/>
                <a:gd name="T5" fmla="*/ 80 h 80"/>
                <a:gd name="T6" fmla="*/ 0 w 104"/>
                <a:gd name="T7" fmla="*/ 64 h 80"/>
                <a:gd name="T8" fmla="*/ 88 w 104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0"/>
                <a:gd name="T17" fmla="*/ 104 w 1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0">
                  <a:moveTo>
                    <a:pt x="88" y="0"/>
                  </a:moveTo>
                  <a:lnTo>
                    <a:pt x="104" y="24"/>
                  </a:lnTo>
                  <a:lnTo>
                    <a:pt x="16" y="80"/>
                  </a:lnTo>
                  <a:lnTo>
                    <a:pt x="0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8" name="Line 395"/>
            <p:cNvSpPr>
              <a:spLocks noChangeShapeType="1"/>
            </p:cNvSpPr>
            <p:nvPr/>
          </p:nvSpPr>
          <p:spPr bwMode="auto">
            <a:xfrm>
              <a:off x="1200" y="2006"/>
              <a:ext cx="1" cy="104"/>
            </a:xfrm>
            <a:prstGeom prst="line">
              <a:avLst/>
            </a:prstGeom>
            <a:noFill/>
            <a:ln w="1270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9" name="Rectangle 396"/>
            <p:cNvSpPr>
              <a:spLocks noChangeArrowheads="1"/>
            </p:cNvSpPr>
            <p:nvPr/>
          </p:nvSpPr>
          <p:spPr bwMode="auto">
            <a:xfrm>
              <a:off x="1314" y="1966"/>
              <a:ext cx="48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475" name="Rectangle 397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92150"/>
          </a:xfrm>
        </p:spPr>
        <p:txBody>
          <a:bodyPr/>
          <a:lstStyle/>
          <a:p>
            <a:r>
              <a:rPr lang="en-GB" sz="3600" dirty="0" smtClean="0"/>
              <a:t>Mutations in Fibrinogen Genes</a:t>
            </a:r>
          </a:p>
        </p:txBody>
      </p:sp>
      <p:sp>
        <p:nvSpPr>
          <p:cNvPr id="398" name="TextBox 397"/>
          <p:cNvSpPr txBox="1"/>
          <p:nvPr/>
        </p:nvSpPr>
        <p:spPr>
          <a:xfrm>
            <a:off x="2362200" y="6324600"/>
            <a:ext cx="450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http://www.geht.org/databaseang/fibrinogen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8175" y="981075"/>
            <a:ext cx="5405438" cy="5657850"/>
            <a:chOff x="720" y="195"/>
            <a:chExt cx="2729" cy="5384"/>
          </a:xfrm>
        </p:grpSpPr>
        <p:sp>
          <p:nvSpPr>
            <p:cNvPr id="11268" name="Rectangle 3"/>
            <p:cNvSpPr>
              <a:spLocks noChangeArrowheads="1"/>
            </p:cNvSpPr>
            <p:nvPr/>
          </p:nvSpPr>
          <p:spPr bwMode="auto">
            <a:xfrm rot="-60000">
              <a:off x="781" y="195"/>
              <a:ext cx="179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400" b="1" i="1">
                  <a:solidFill>
                    <a:srgbClr val="02ABEA"/>
                  </a:solidFill>
                  <a:latin typeface="Arial" pitchFamily="34" charset="0"/>
                </a:rPr>
                <a:t>FII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269" name="Rectangle 4"/>
            <p:cNvSpPr>
              <a:spLocks noChangeArrowheads="1"/>
            </p:cNvSpPr>
            <p:nvPr/>
          </p:nvSpPr>
          <p:spPr bwMode="auto">
            <a:xfrm>
              <a:off x="3070" y="295"/>
              <a:ext cx="2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 i="1">
                  <a:solidFill>
                    <a:srgbClr val="000000"/>
                  </a:solidFill>
                  <a:latin typeface="Times New Roman" pitchFamily="18" charset="0"/>
                </a:rPr>
                <a:t>prepro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270" name="Rectangle 5"/>
            <p:cNvSpPr>
              <a:spLocks noChangeArrowheads="1"/>
            </p:cNvSpPr>
            <p:nvPr/>
          </p:nvSpPr>
          <p:spPr bwMode="auto">
            <a:xfrm>
              <a:off x="3062" y="397"/>
              <a:ext cx="21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region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271" name="Line 6"/>
            <p:cNvSpPr>
              <a:spLocks noChangeShapeType="1"/>
            </p:cNvSpPr>
            <p:nvPr/>
          </p:nvSpPr>
          <p:spPr bwMode="auto">
            <a:xfrm>
              <a:off x="2662" y="206"/>
              <a:ext cx="1" cy="53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2" name="Rectangle 7"/>
            <p:cNvSpPr>
              <a:spLocks noChangeArrowheads="1"/>
            </p:cNvSpPr>
            <p:nvPr/>
          </p:nvSpPr>
          <p:spPr bwMode="auto">
            <a:xfrm>
              <a:off x="2602" y="322"/>
              <a:ext cx="136" cy="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3" name="Rectangle 8"/>
            <p:cNvSpPr>
              <a:spLocks noChangeArrowheads="1"/>
            </p:cNvSpPr>
            <p:nvPr/>
          </p:nvSpPr>
          <p:spPr bwMode="auto">
            <a:xfrm>
              <a:off x="2602" y="466"/>
              <a:ext cx="136" cy="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4" name="Rectangle 9"/>
            <p:cNvSpPr>
              <a:spLocks noChangeArrowheads="1"/>
            </p:cNvSpPr>
            <p:nvPr/>
          </p:nvSpPr>
          <p:spPr bwMode="auto">
            <a:xfrm>
              <a:off x="2602" y="802"/>
              <a:ext cx="136" cy="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5" name="Rectangle 10"/>
            <p:cNvSpPr>
              <a:spLocks noChangeArrowheads="1"/>
            </p:cNvSpPr>
            <p:nvPr/>
          </p:nvSpPr>
          <p:spPr bwMode="auto">
            <a:xfrm>
              <a:off x="2602" y="1426"/>
              <a:ext cx="136" cy="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6" name="Rectangle 11"/>
            <p:cNvSpPr>
              <a:spLocks noChangeArrowheads="1"/>
            </p:cNvSpPr>
            <p:nvPr/>
          </p:nvSpPr>
          <p:spPr bwMode="auto">
            <a:xfrm>
              <a:off x="2602" y="2194"/>
              <a:ext cx="136" cy="14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7" name="Rectangle 12"/>
            <p:cNvSpPr>
              <a:spLocks noChangeArrowheads="1"/>
            </p:cNvSpPr>
            <p:nvPr/>
          </p:nvSpPr>
          <p:spPr bwMode="auto">
            <a:xfrm>
              <a:off x="2602" y="2578"/>
              <a:ext cx="136" cy="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8" name="Rectangle 13"/>
            <p:cNvSpPr>
              <a:spLocks noChangeArrowheads="1"/>
            </p:cNvSpPr>
            <p:nvPr/>
          </p:nvSpPr>
          <p:spPr bwMode="auto">
            <a:xfrm>
              <a:off x="2602" y="2674"/>
              <a:ext cx="136" cy="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9" name="Rectangle 14"/>
            <p:cNvSpPr>
              <a:spLocks noChangeArrowheads="1"/>
            </p:cNvSpPr>
            <p:nvPr/>
          </p:nvSpPr>
          <p:spPr bwMode="auto">
            <a:xfrm>
              <a:off x="2602" y="3154"/>
              <a:ext cx="136" cy="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0" name="Rectangle 15"/>
            <p:cNvSpPr>
              <a:spLocks noChangeArrowheads="1"/>
            </p:cNvSpPr>
            <p:nvPr/>
          </p:nvSpPr>
          <p:spPr bwMode="auto">
            <a:xfrm>
              <a:off x="2602" y="3346"/>
              <a:ext cx="136" cy="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1" name="Rectangle 16"/>
            <p:cNvSpPr>
              <a:spLocks noChangeArrowheads="1"/>
            </p:cNvSpPr>
            <p:nvPr/>
          </p:nvSpPr>
          <p:spPr bwMode="auto">
            <a:xfrm>
              <a:off x="2602" y="3634"/>
              <a:ext cx="136" cy="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2" name="Rectangle 17"/>
            <p:cNvSpPr>
              <a:spLocks noChangeArrowheads="1"/>
            </p:cNvSpPr>
            <p:nvPr/>
          </p:nvSpPr>
          <p:spPr bwMode="auto">
            <a:xfrm>
              <a:off x="2602" y="706"/>
              <a:ext cx="128" cy="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3" name="Rectangle 18"/>
            <p:cNvSpPr>
              <a:spLocks noChangeArrowheads="1"/>
            </p:cNvSpPr>
            <p:nvPr/>
          </p:nvSpPr>
          <p:spPr bwMode="auto">
            <a:xfrm>
              <a:off x="2602" y="5314"/>
              <a:ext cx="136" cy="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4" name="Rectangle 19"/>
            <p:cNvSpPr>
              <a:spLocks noChangeArrowheads="1"/>
            </p:cNvSpPr>
            <p:nvPr/>
          </p:nvSpPr>
          <p:spPr bwMode="auto">
            <a:xfrm>
              <a:off x="2602" y="5218"/>
              <a:ext cx="136" cy="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5" name="Rectangle 20"/>
            <p:cNvSpPr>
              <a:spLocks noChangeArrowheads="1"/>
            </p:cNvSpPr>
            <p:nvPr/>
          </p:nvSpPr>
          <p:spPr bwMode="auto">
            <a:xfrm>
              <a:off x="2602" y="1522"/>
              <a:ext cx="136" cy="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6" name="Freeform 21"/>
            <p:cNvSpPr>
              <a:spLocks/>
            </p:cNvSpPr>
            <p:nvPr/>
          </p:nvSpPr>
          <p:spPr bwMode="auto">
            <a:xfrm>
              <a:off x="2910" y="2606"/>
              <a:ext cx="192" cy="1"/>
            </a:xfrm>
            <a:custGeom>
              <a:avLst/>
              <a:gdLst>
                <a:gd name="T0" fmla="*/ 0 w 192"/>
                <a:gd name="T1" fmla="*/ 0 h 1"/>
                <a:gd name="T2" fmla="*/ 192 w 192"/>
                <a:gd name="T3" fmla="*/ 0 h 1"/>
                <a:gd name="T4" fmla="*/ 0 w 192"/>
                <a:gd name="T5" fmla="*/ 0 h 1"/>
                <a:gd name="T6" fmla="*/ 0 60000 65536"/>
                <a:gd name="T7" fmla="*/ 0 60000 65536"/>
                <a:gd name="T8" fmla="*/ 0 60000 65536"/>
                <a:gd name="T9" fmla="*/ 0 w 192"/>
                <a:gd name="T10" fmla="*/ 0 h 1"/>
                <a:gd name="T11" fmla="*/ 192 w 19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">
                  <a:moveTo>
                    <a:pt x="0" y="0"/>
                  </a:move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7" name="Freeform 22"/>
            <p:cNvSpPr>
              <a:spLocks/>
            </p:cNvSpPr>
            <p:nvPr/>
          </p:nvSpPr>
          <p:spPr bwMode="auto">
            <a:xfrm>
              <a:off x="2926" y="526"/>
              <a:ext cx="192" cy="1"/>
            </a:xfrm>
            <a:custGeom>
              <a:avLst/>
              <a:gdLst>
                <a:gd name="T0" fmla="*/ 0 w 192"/>
                <a:gd name="T1" fmla="*/ 0 h 1"/>
                <a:gd name="T2" fmla="*/ 192 w 192"/>
                <a:gd name="T3" fmla="*/ 0 h 1"/>
                <a:gd name="T4" fmla="*/ 0 w 192"/>
                <a:gd name="T5" fmla="*/ 0 h 1"/>
                <a:gd name="T6" fmla="*/ 0 60000 65536"/>
                <a:gd name="T7" fmla="*/ 0 60000 65536"/>
                <a:gd name="T8" fmla="*/ 0 60000 65536"/>
                <a:gd name="T9" fmla="*/ 0 w 192"/>
                <a:gd name="T10" fmla="*/ 0 h 1"/>
                <a:gd name="T11" fmla="*/ 192 w 19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">
                  <a:moveTo>
                    <a:pt x="0" y="0"/>
                  </a:move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8" name="Freeform 23"/>
            <p:cNvSpPr>
              <a:spLocks/>
            </p:cNvSpPr>
            <p:nvPr/>
          </p:nvSpPr>
          <p:spPr bwMode="auto">
            <a:xfrm>
              <a:off x="2926" y="454"/>
              <a:ext cx="192" cy="1"/>
            </a:xfrm>
            <a:custGeom>
              <a:avLst/>
              <a:gdLst>
                <a:gd name="T0" fmla="*/ 0 w 192"/>
                <a:gd name="T1" fmla="*/ 0 h 1"/>
                <a:gd name="T2" fmla="*/ 192 w 192"/>
                <a:gd name="T3" fmla="*/ 0 h 1"/>
                <a:gd name="T4" fmla="*/ 0 w 192"/>
                <a:gd name="T5" fmla="*/ 0 h 1"/>
                <a:gd name="T6" fmla="*/ 0 60000 65536"/>
                <a:gd name="T7" fmla="*/ 0 60000 65536"/>
                <a:gd name="T8" fmla="*/ 0 60000 65536"/>
                <a:gd name="T9" fmla="*/ 0 w 192"/>
                <a:gd name="T10" fmla="*/ 0 h 1"/>
                <a:gd name="T11" fmla="*/ 192 w 19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">
                  <a:moveTo>
                    <a:pt x="0" y="0"/>
                  </a:move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918" y="326"/>
              <a:ext cx="73" cy="1"/>
              <a:chOff x="2918" y="326"/>
              <a:chExt cx="73" cy="1"/>
            </a:xfrm>
          </p:grpSpPr>
          <p:sp>
            <p:nvSpPr>
              <p:cNvPr id="11627" name="Line 25"/>
              <p:cNvSpPr>
                <a:spLocks noChangeShapeType="1"/>
              </p:cNvSpPr>
              <p:nvPr/>
            </p:nvSpPr>
            <p:spPr bwMode="auto">
              <a:xfrm>
                <a:off x="2918" y="32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8" name="Line 26"/>
              <p:cNvSpPr>
                <a:spLocks noChangeShapeType="1"/>
              </p:cNvSpPr>
              <p:nvPr/>
            </p:nvSpPr>
            <p:spPr bwMode="auto">
              <a:xfrm>
                <a:off x="2942" y="32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9" name="Line 27"/>
              <p:cNvSpPr>
                <a:spLocks noChangeShapeType="1"/>
              </p:cNvSpPr>
              <p:nvPr/>
            </p:nvSpPr>
            <p:spPr bwMode="auto">
              <a:xfrm>
                <a:off x="2966" y="32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30" name="Line 28"/>
              <p:cNvSpPr>
                <a:spLocks noChangeShapeType="1"/>
              </p:cNvSpPr>
              <p:nvPr/>
            </p:nvSpPr>
            <p:spPr bwMode="auto">
              <a:xfrm>
                <a:off x="2990" y="32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2918" y="518"/>
              <a:ext cx="73" cy="1"/>
              <a:chOff x="2918" y="518"/>
              <a:chExt cx="73" cy="1"/>
            </a:xfrm>
          </p:grpSpPr>
          <p:sp>
            <p:nvSpPr>
              <p:cNvPr id="11623" name="Line 30"/>
              <p:cNvSpPr>
                <a:spLocks noChangeShapeType="1"/>
              </p:cNvSpPr>
              <p:nvPr/>
            </p:nvSpPr>
            <p:spPr bwMode="auto">
              <a:xfrm>
                <a:off x="2918" y="51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4" name="Line 31"/>
              <p:cNvSpPr>
                <a:spLocks noChangeShapeType="1"/>
              </p:cNvSpPr>
              <p:nvPr/>
            </p:nvSpPr>
            <p:spPr bwMode="auto">
              <a:xfrm>
                <a:off x="2942" y="51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5" name="Line 32"/>
              <p:cNvSpPr>
                <a:spLocks noChangeShapeType="1"/>
              </p:cNvSpPr>
              <p:nvPr/>
            </p:nvSpPr>
            <p:spPr bwMode="auto">
              <a:xfrm>
                <a:off x="2966" y="51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6" name="Line 33"/>
              <p:cNvSpPr>
                <a:spLocks noChangeShapeType="1"/>
              </p:cNvSpPr>
              <p:nvPr/>
            </p:nvSpPr>
            <p:spPr bwMode="auto">
              <a:xfrm>
                <a:off x="2990" y="51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2998" y="326"/>
              <a:ext cx="1" cy="192"/>
              <a:chOff x="2998" y="326"/>
              <a:chExt cx="1" cy="192"/>
            </a:xfrm>
          </p:grpSpPr>
          <p:sp>
            <p:nvSpPr>
              <p:cNvPr id="11614" name="Line 35"/>
              <p:cNvSpPr>
                <a:spLocks noChangeShapeType="1"/>
              </p:cNvSpPr>
              <p:nvPr/>
            </p:nvSpPr>
            <p:spPr bwMode="auto">
              <a:xfrm>
                <a:off x="2998" y="32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5" name="Line 36"/>
              <p:cNvSpPr>
                <a:spLocks noChangeShapeType="1"/>
              </p:cNvSpPr>
              <p:nvPr/>
            </p:nvSpPr>
            <p:spPr bwMode="auto">
              <a:xfrm>
                <a:off x="2998" y="35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6" name="Line 37"/>
              <p:cNvSpPr>
                <a:spLocks noChangeShapeType="1"/>
              </p:cNvSpPr>
              <p:nvPr/>
            </p:nvSpPr>
            <p:spPr bwMode="auto">
              <a:xfrm>
                <a:off x="2998" y="37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7" name="Line 38"/>
              <p:cNvSpPr>
                <a:spLocks noChangeShapeType="1"/>
              </p:cNvSpPr>
              <p:nvPr/>
            </p:nvSpPr>
            <p:spPr bwMode="auto">
              <a:xfrm>
                <a:off x="2998" y="39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8" name="Line 39"/>
              <p:cNvSpPr>
                <a:spLocks noChangeShapeType="1"/>
              </p:cNvSpPr>
              <p:nvPr/>
            </p:nvSpPr>
            <p:spPr bwMode="auto">
              <a:xfrm>
                <a:off x="2998" y="42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9" name="Line 40"/>
              <p:cNvSpPr>
                <a:spLocks noChangeShapeType="1"/>
              </p:cNvSpPr>
              <p:nvPr/>
            </p:nvSpPr>
            <p:spPr bwMode="auto">
              <a:xfrm>
                <a:off x="2998" y="44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0" name="Line 41"/>
              <p:cNvSpPr>
                <a:spLocks noChangeShapeType="1"/>
              </p:cNvSpPr>
              <p:nvPr/>
            </p:nvSpPr>
            <p:spPr bwMode="auto">
              <a:xfrm>
                <a:off x="2998" y="47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1" name="Line 42"/>
              <p:cNvSpPr>
                <a:spLocks noChangeShapeType="1"/>
              </p:cNvSpPr>
              <p:nvPr/>
            </p:nvSpPr>
            <p:spPr bwMode="auto">
              <a:xfrm>
                <a:off x="2998" y="49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2" name="Line 43"/>
              <p:cNvSpPr>
                <a:spLocks noChangeShapeType="1"/>
              </p:cNvSpPr>
              <p:nvPr/>
            </p:nvSpPr>
            <p:spPr bwMode="auto">
              <a:xfrm>
                <a:off x="2998" y="51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292" name="Rectangle 44"/>
            <p:cNvSpPr>
              <a:spLocks noChangeArrowheads="1"/>
            </p:cNvSpPr>
            <p:nvPr/>
          </p:nvSpPr>
          <p:spPr bwMode="auto">
            <a:xfrm>
              <a:off x="2806" y="302"/>
              <a:ext cx="3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it-IT" sz="2400">
                <a:latin typeface="Times New Roman" pitchFamily="18" charset="0"/>
              </a:endParaRPr>
            </a:p>
          </p:txBody>
        </p: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2918" y="526"/>
              <a:ext cx="73" cy="1"/>
              <a:chOff x="2918" y="526"/>
              <a:chExt cx="73" cy="1"/>
            </a:xfrm>
          </p:grpSpPr>
          <p:sp>
            <p:nvSpPr>
              <p:cNvPr id="11610" name="Line 46"/>
              <p:cNvSpPr>
                <a:spLocks noChangeShapeType="1"/>
              </p:cNvSpPr>
              <p:nvPr/>
            </p:nvSpPr>
            <p:spPr bwMode="auto">
              <a:xfrm>
                <a:off x="2918" y="52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1" name="Line 47"/>
              <p:cNvSpPr>
                <a:spLocks noChangeShapeType="1"/>
              </p:cNvSpPr>
              <p:nvPr/>
            </p:nvSpPr>
            <p:spPr bwMode="auto">
              <a:xfrm>
                <a:off x="2942" y="52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2" name="Line 48"/>
              <p:cNvSpPr>
                <a:spLocks noChangeShapeType="1"/>
              </p:cNvSpPr>
              <p:nvPr/>
            </p:nvSpPr>
            <p:spPr bwMode="auto">
              <a:xfrm>
                <a:off x="2966" y="52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3" name="Line 49"/>
              <p:cNvSpPr>
                <a:spLocks noChangeShapeType="1"/>
              </p:cNvSpPr>
              <p:nvPr/>
            </p:nvSpPr>
            <p:spPr bwMode="auto">
              <a:xfrm>
                <a:off x="2990" y="52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2918" y="742"/>
              <a:ext cx="73" cy="1"/>
              <a:chOff x="2918" y="742"/>
              <a:chExt cx="73" cy="1"/>
            </a:xfrm>
          </p:grpSpPr>
          <p:sp>
            <p:nvSpPr>
              <p:cNvPr id="11606" name="Line 51"/>
              <p:cNvSpPr>
                <a:spLocks noChangeShapeType="1"/>
              </p:cNvSpPr>
              <p:nvPr/>
            </p:nvSpPr>
            <p:spPr bwMode="auto">
              <a:xfrm>
                <a:off x="2918" y="74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7" name="Line 52"/>
              <p:cNvSpPr>
                <a:spLocks noChangeShapeType="1"/>
              </p:cNvSpPr>
              <p:nvPr/>
            </p:nvSpPr>
            <p:spPr bwMode="auto">
              <a:xfrm>
                <a:off x="2942" y="74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8" name="Line 53"/>
              <p:cNvSpPr>
                <a:spLocks noChangeShapeType="1"/>
              </p:cNvSpPr>
              <p:nvPr/>
            </p:nvSpPr>
            <p:spPr bwMode="auto">
              <a:xfrm>
                <a:off x="2966" y="74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9" name="Line 54"/>
              <p:cNvSpPr>
                <a:spLocks noChangeShapeType="1"/>
              </p:cNvSpPr>
              <p:nvPr/>
            </p:nvSpPr>
            <p:spPr bwMode="auto">
              <a:xfrm>
                <a:off x="2990" y="742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2998" y="526"/>
              <a:ext cx="1" cy="200"/>
              <a:chOff x="2998" y="526"/>
              <a:chExt cx="1" cy="200"/>
            </a:xfrm>
          </p:grpSpPr>
          <p:sp>
            <p:nvSpPr>
              <p:cNvPr id="11597" name="Line 56"/>
              <p:cNvSpPr>
                <a:spLocks noChangeShapeType="1"/>
              </p:cNvSpPr>
              <p:nvPr/>
            </p:nvSpPr>
            <p:spPr bwMode="auto">
              <a:xfrm>
                <a:off x="2998" y="52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8" name="Line 57"/>
              <p:cNvSpPr>
                <a:spLocks noChangeShapeType="1"/>
              </p:cNvSpPr>
              <p:nvPr/>
            </p:nvSpPr>
            <p:spPr bwMode="auto">
              <a:xfrm>
                <a:off x="2998" y="55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9" name="Line 58"/>
              <p:cNvSpPr>
                <a:spLocks noChangeShapeType="1"/>
              </p:cNvSpPr>
              <p:nvPr/>
            </p:nvSpPr>
            <p:spPr bwMode="auto">
              <a:xfrm>
                <a:off x="2998" y="57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0" name="Line 59"/>
              <p:cNvSpPr>
                <a:spLocks noChangeShapeType="1"/>
              </p:cNvSpPr>
              <p:nvPr/>
            </p:nvSpPr>
            <p:spPr bwMode="auto">
              <a:xfrm>
                <a:off x="2998" y="59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1" name="Line 60"/>
              <p:cNvSpPr>
                <a:spLocks noChangeShapeType="1"/>
              </p:cNvSpPr>
              <p:nvPr/>
            </p:nvSpPr>
            <p:spPr bwMode="auto">
              <a:xfrm>
                <a:off x="2998" y="62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2" name="Line 61"/>
              <p:cNvSpPr>
                <a:spLocks noChangeShapeType="1"/>
              </p:cNvSpPr>
              <p:nvPr/>
            </p:nvSpPr>
            <p:spPr bwMode="auto">
              <a:xfrm>
                <a:off x="2998" y="64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3" name="Line 62"/>
              <p:cNvSpPr>
                <a:spLocks noChangeShapeType="1"/>
              </p:cNvSpPr>
              <p:nvPr/>
            </p:nvSpPr>
            <p:spPr bwMode="auto">
              <a:xfrm>
                <a:off x="2998" y="67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4" name="Line 63"/>
              <p:cNvSpPr>
                <a:spLocks noChangeShapeType="1"/>
              </p:cNvSpPr>
              <p:nvPr/>
            </p:nvSpPr>
            <p:spPr bwMode="auto">
              <a:xfrm>
                <a:off x="2998" y="69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5" name="Line 64"/>
              <p:cNvSpPr>
                <a:spLocks noChangeShapeType="1"/>
              </p:cNvSpPr>
              <p:nvPr/>
            </p:nvSpPr>
            <p:spPr bwMode="auto">
              <a:xfrm>
                <a:off x="2998" y="71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2918" y="758"/>
              <a:ext cx="73" cy="1"/>
              <a:chOff x="2918" y="758"/>
              <a:chExt cx="73" cy="1"/>
            </a:xfrm>
          </p:grpSpPr>
          <p:sp>
            <p:nvSpPr>
              <p:cNvPr id="11593" name="Line 66"/>
              <p:cNvSpPr>
                <a:spLocks noChangeShapeType="1"/>
              </p:cNvSpPr>
              <p:nvPr/>
            </p:nvSpPr>
            <p:spPr bwMode="auto">
              <a:xfrm>
                <a:off x="2918" y="75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4" name="Line 67"/>
              <p:cNvSpPr>
                <a:spLocks noChangeShapeType="1"/>
              </p:cNvSpPr>
              <p:nvPr/>
            </p:nvSpPr>
            <p:spPr bwMode="auto">
              <a:xfrm>
                <a:off x="2942" y="75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5" name="Line 68"/>
              <p:cNvSpPr>
                <a:spLocks noChangeShapeType="1"/>
              </p:cNvSpPr>
              <p:nvPr/>
            </p:nvSpPr>
            <p:spPr bwMode="auto">
              <a:xfrm>
                <a:off x="2966" y="75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6" name="Line 69"/>
              <p:cNvSpPr>
                <a:spLocks noChangeShapeType="1"/>
              </p:cNvSpPr>
              <p:nvPr/>
            </p:nvSpPr>
            <p:spPr bwMode="auto">
              <a:xfrm>
                <a:off x="2990" y="75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2918" y="2254"/>
              <a:ext cx="73" cy="1"/>
              <a:chOff x="2918" y="2254"/>
              <a:chExt cx="73" cy="1"/>
            </a:xfrm>
          </p:grpSpPr>
          <p:sp>
            <p:nvSpPr>
              <p:cNvPr id="11589" name="Line 71"/>
              <p:cNvSpPr>
                <a:spLocks noChangeShapeType="1"/>
              </p:cNvSpPr>
              <p:nvPr/>
            </p:nvSpPr>
            <p:spPr bwMode="auto">
              <a:xfrm>
                <a:off x="2918" y="225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0" name="Line 72"/>
              <p:cNvSpPr>
                <a:spLocks noChangeShapeType="1"/>
              </p:cNvSpPr>
              <p:nvPr/>
            </p:nvSpPr>
            <p:spPr bwMode="auto">
              <a:xfrm>
                <a:off x="2942" y="225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1" name="Line 73"/>
              <p:cNvSpPr>
                <a:spLocks noChangeShapeType="1"/>
              </p:cNvSpPr>
              <p:nvPr/>
            </p:nvSpPr>
            <p:spPr bwMode="auto">
              <a:xfrm>
                <a:off x="2966" y="225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2" name="Line 74"/>
              <p:cNvSpPr>
                <a:spLocks noChangeShapeType="1"/>
              </p:cNvSpPr>
              <p:nvPr/>
            </p:nvSpPr>
            <p:spPr bwMode="auto">
              <a:xfrm>
                <a:off x="2990" y="225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2998" y="758"/>
              <a:ext cx="1" cy="1472"/>
              <a:chOff x="2998" y="758"/>
              <a:chExt cx="1" cy="1472"/>
            </a:xfrm>
          </p:grpSpPr>
          <p:sp>
            <p:nvSpPr>
              <p:cNvPr id="11527" name="Line 76"/>
              <p:cNvSpPr>
                <a:spLocks noChangeShapeType="1"/>
              </p:cNvSpPr>
              <p:nvPr/>
            </p:nvSpPr>
            <p:spPr bwMode="auto">
              <a:xfrm>
                <a:off x="2998" y="75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28" name="Line 77"/>
              <p:cNvSpPr>
                <a:spLocks noChangeShapeType="1"/>
              </p:cNvSpPr>
              <p:nvPr/>
            </p:nvSpPr>
            <p:spPr bwMode="auto">
              <a:xfrm>
                <a:off x="2998" y="78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29" name="Line 78"/>
              <p:cNvSpPr>
                <a:spLocks noChangeShapeType="1"/>
              </p:cNvSpPr>
              <p:nvPr/>
            </p:nvSpPr>
            <p:spPr bwMode="auto">
              <a:xfrm>
                <a:off x="2998" y="80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30" name="Line 79"/>
              <p:cNvSpPr>
                <a:spLocks noChangeShapeType="1"/>
              </p:cNvSpPr>
              <p:nvPr/>
            </p:nvSpPr>
            <p:spPr bwMode="auto">
              <a:xfrm>
                <a:off x="2998" y="83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31" name="Line 80"/>
              <p:cNvSpPr>
                <a:spLocks noChangeShapeType="1"/>
              </p:cNvSpPr>
              <p:nvPr/>
            </p:nvSpPr>
            <p:spPr bwMode="auto">
              <a:xfrm>
                <a:off x="2998" y="85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32" name="Line 81"/>
              <p:cNvSpPr>
                <a:spLocks noChangeShapeType="1"/>
              </p:cNvSpPr>
              <p:nvPr/>
            </p:nvSpPr>
            <p:spPr bwMode="auto">
              <a:xfrm>
                <a:off x="2998" y="87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33" name="Line 82"/>
              <p:cNvSpPr>
                <a:spLocks noChangeShapeType="1"/>
              </p:cNvSpPr>
              <p:nvPr/>
            </p:nvSpPr>
            <p:spPr bwMode="auto">
              <a:xfrm>
                <a:off x="2998" y="90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34" name="Line 83"/>
              <p:cNvSpPr>
                <a:spLocks noChangeShapeType="1"/>
              </p:cNvSpPr>
              <p:nvPr/>
            </p:nvSpPr>
            <p:spPr bwMode="auto">
              <a:xfrm>
                <a:off x="2998" y="92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35" name="Line 84"/>
              <p:cNvSpPr>
                <a:spLocks noChangeShapeType="1"/>
              </p:cNvSpPr>
              <p:nvPr/>
            </p:nvSpPr>
            <p:spPr bwMode="auto">
              <a:xfrm>
                <a:off x="2998" y="95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36" name="Line 85"/>
              <p:cNvSpPr>
                <a:spLocks noChangeShapeType="1"/>
              </p:cNvSpPr>
              <p:nvPr/>
            </p:nvSpPr>
            <p:spPr bwMode="auto">
              <a:xfrm>
                <a:off x="2998" y="97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37" name="Line 86"/>
              <p:cNvSpPr>
                <a:spLocks noChangeShapeType="1"/>
              </p:cNvSpPr>
              <p:nvPr/>
            </p:nvSpPr>
            <p:spPr bwMode="auto">
              <a:xfrm>
                <a:off x="2998" y="99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38" name="Line 87"/>
              <p:cNvSpPr>
                <a:spLocks noChangeShapeType="1"/>
              </p:cNvSpPr>
              <p:nvPr/>
            </p:nvSpPr>
            <p:spPr bwMode="auto">
              <a:xfrm>
                <a:off x="2998" y="102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39" name="Line 88"/>
              <p:cNvSpPr>
                <a:spLocks noChangeShapeType="1"/>
              </p:cNvSpPr>
              <p:nvPr/>
            </p:nvSpPr>
            <p:spPr bwMode="auto">
              <a:xfrm>
                <a:off x="2998" y="104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0" name="Line 89"/>
              <p:cNvSpPr>
                <a:spLocks noChangeShapeType="1"/>
              </p:cNvSpPr>
              <p:nvPr/>
            </p:nvSpPr>
            <p:spPr bwMode="auto">
              <a:xfrm>
                <a:off x="2998" y="107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1" name="Line 90"/>
              <p:cNvSpPr>
                <a:spLocks noChangeShapeType="1"/>
              </p:cNvSpPr>
              <p:nvPr/>
            </p:nvSpPr>
            <p:spPr bwMode="auto">
              <a:xfrm>
                <a:off x="2998" y="109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2" name="Line 91"/>
              <p:cNvSpPr>
                <a:spLocks noChangeShapeType="1"/>
              </p:cNvSpPr>
              <p:nvPr/>
            </p:nvSpPr>
            <p:spPr bwMode="auto">
              <a:xfrm>
                <a:off x="2998" y="111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3" name="Line 92"/>
              <p:cNvSpPr>
                <a:spLocks noChangeShapeType="1"/>
              </p:cNvSpPr>
              <p:nvPr/>
            </p:nvSpPr>
            <p:spPr bwMode="auto">
              <a:xfrm>
                <a:off x="2998" y="114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4" name="Line 93"/>
              <p:cNvSpPr>
                <a:spLocks noChangeShapeType="1"/>
              </p:cNvSpPr>
              <p:nvPr/>
            </p:nvSpPr>
            <p:spPr bwMode="auto">
              <a:xfrm>
                <a:off x="2998" y="116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5" name="Line 94"/>
              <p:cNvSpPr>
                <a:spLocks noChangeShapeType="1"/>
              </p:cNvSpPr>
              <p:nvPr/>
            </p:nvSpPr>
            <p:spPr bwMode="auto">
              <a:xfrm>
                <a:off x="2998" y="119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6" name="Line 95"/>
              <p:cNvSpPr>
                <a:spLocks noChangeShapeType="1"/>
              </p:cNvSpPr>
              <p:nvPr/>
            </p:nvSpPr>
            <p:spPr bwMode="auto">
              <a:xfrm>
                <a:off x="2998" y="121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7" name="Line 96"/>
              <p:cNvSpPr>
                <a:spLocks noChangeShapeType="1"/>
              </p:cNvSpPr>
              <p:nvPr/>
            </p:nvSpPr>
            <p:spPr bwMode="auto">
              <a:xfrm>
                <a:off x="2998" y="123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8" name="Line 97"/>
              <p:cNvSpPr>
                <a:spLocks noChangeShapeType="1"/>
              </p:cNvSpPr>
              <p:nvPr/>
            </p:nvSpPr>
            <p:spPr bwMode="auto">
              <a:xfrm>
                <a:off x="2998" y="126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9" name="Line 98"/>
              <p:cNvSpPr>
                <a:spLocks noChangeShapeType="1"/>
              </p:cNvSpPr>
              <p:nvPr/>
            </p:nvSpPr>
            <p:spPr bwMode="auto">
              <a:xfrm>
                <a:off x="2998" y="128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0" name="Line 99"/>
              <p:cNvSpPr>
                <a:spLocks noChangeShapeType="1"/>
              </p:cNvSpPr>
              <p:nvPr/>
            </p:nvSpPr>
            <p:spPr bwMode="auto">
              <a:xfrm>
                <a:off x="2998" y="131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1" name="Line 100"/>
              <p:cNvSpPr>
                <a:spLocks noChangeShapeType="1"/>
              </p:cNvSpPr>
              <p:nvPr/>
            </p:nvSpPr>
            <p:spPr bwMode="auto">
              <a:xfrm>
                <a:off x="2998" y="133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2" name="Line 101"/>
              <p:cNvSpPr>
                <a:spLocks noChangeShapeType="1"/>
              </p:cNvSpPr>
              <p:nvPr/>
            </p:nvSpPr>
            <p:spPr bwMode="auto">
              <a:xfrm>
                <a:off x="2998" y="135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3" name="Line 102"/>
              <p:cNvSpPr>
                <a:spLocks noChangeShapeType="1"/>
              </p:cNvSpPr>
              <p:nvPr/>
            </p:nvSpPr>
            <p:spPr bwMode="auto">
              <a:xfrm>
                <a:off x="2998" y="138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4" name="Line 103"/>
              <p:cNvSpPr>
                <a:spLocks noChangeShapeType="1"/>
              </p:cNvSpPr>
              <p:nvPr/>
            </p:nvSpPr>
            <p:spPr bwMode="auto">
              <a:xfrm>
                <a:off x="2998" y="140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5" name="Line 104"/>
              <p:cNvSpPr>
                <a:spLocks noChangeShapeType="1"/>
              </p:cNvSpPr>
              <p:nvPr/>
            </p:nvSpPr>
            <p:spPr bwMode="auto">
              <a:xfrm>
                <a:off x="2998" y="143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6" name="Line 105"/>
              <p:cNvSpPr>
                <a:spLocks noChangeShapeType="1"/>
              </p:cNvSpPr>
              <p:nvPr/>
            </p:nvSpPr>
            <p:spPr bwMode="auto">
              <a:xfrm>
                <a:off x="2998" y="145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7" name="Line 106"/>
              <p:cNvSpPr>
                <a:spLocks noChangeShapeType="1"/>
              </p:cNvSpPr>
              <p:nvPr/>
            </p:nvSpPr>
            <p:spPr bwMode="auto">
              <a:xfrm>
                <a:off x="2998" y="147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8" name="Line 107"/>
              <p:cNvSpPr>
                <a:spLocks noChangeShapeType="1"/>
              </p:cNvSpPr>
              <p:nvPr/>
            </p:nvSpPr>
            <p:spPr bwMode="auto">
              <a:xfrm>
                <a:off x="2998" y="150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9" name="Line 108"/>
              <p:cNvSpPr>
                <a:spLocks noChangeShapeType="1"/>
              </p:cNvSpPr>
              <p:nvPr/>
            </p:nvSpPr>
            <p:spPr bwMode="auto">
              <a:xfrm>
                <a:off x="2998" y="152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0" name="Line 109"/>
              <p:cNvSpPr>
                <a:spLocks noChangeShapeType="1"/>
              </p:cNvSpPr>
              <p:nvPr/>
            </p:nvSpPr>
            <p:spPr bwMode="auto">
              <a:xfrm>
                <a:off x="2998" y="155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1" name="Line 110"/>
              <p:cNvSpPr>
                <a:spLocks noChangeShapeType="1"/>
              </p:cNvSpPr>
              <p:nvPr/>
            </p:nvSpPr>
            <p:spPr bwMode="auto">
              <a:xfrm>
                <a:off x="2998" y="157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2" name="Line 111"/>
              <p:cNvSpPr>
                <a:spLocks noChangeShapeType="1"/>
              </p:cNvSpPr>
              <p:nvPr/>
            </p:nvSpPr>
            <p:spPr bwMode="auto">
              <a:xfrm>
                <a:off x="2998" y="159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3" name="Line 112"/>
              <p:cNvSpPr>
                <a:spLocks noChangeShapeType="1"/>
              </p:cNvSpPr>
              <p:nvPr/>
            </p:nvSpPr>
            <p:spPr bwMode="auto">
              <a:xfrm>
                <a:off x="2998" y="162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4" name="Line 113"/>
              <p:cNvSpPr>
                <a:spLocks noChangeShapeType="1"/>
              </p:cNvSpPr>
              <p:nvPr/>
            </p:nvSpPr>
            <p:spPr bwMode="auto">
              <a:xfrm>
                <a:off x="2998" y="164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5" name="Line 114"/>
              <p:cNvSpPr>
                <a:spLocks noChangeShapeType="1"/>
              </p:cNvSpPr>
              <p:nvPr/>
            </p:nvSpPr>
            <p:spPr bwMode="auto">
              <a:xfrm>
                <a:off x="2998" y="167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6" name="Line 115"/>
              <p:cNvSpPr>
                <a:spLocks noChangeShapeType="1"/>
              </p:cNvSpPr>
              <p:nvPr/>
            </p:nvSpPr>
            <p:spPr bwMode="auto">
              <a:xfrm>
                <a:off x="2998" y="169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7" name="Line 116"/>
              <p:cNvSpPr>
                <a:spLocks noChangeShapeType="1"/>
              </p:cNvSpPr>
              <p:nvPr/>
            </p:nvSpPr>
            <p:spPr bwMode="auto">
              <a:xfrm>
                <a:off x="2998" y="171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8" name="Line 117"/>
              <p:cNvSpPr>
                <a:spLocks noChangeShapeType="1"/>
              </p:cNvSpPr>
              <p:nvPr/>
            </p:nvSpPr>
            <p:spPr bwMode="auto">
              <a:xfrm>
                <a:off x="2998" y="174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9" name="Line 118"/>
              <p:cNvSpPr>
                <a:spLocks noChangeShapeType="1"/>
              </p:cNvSpPr>
              <p:nvPr/>
            </p:nvSpPr>
            <p:spPr bwMode="auto">
              <a:xfrm>
                <a:off x="2998" y="176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0" name="Line 119"/>
              <p:cNvSpPr>
                <a:spLocks noChangeShapeType="1"/>
              </p:cNvSpPr>
              <p:nvPr/>
            </p:nvSpPr>
            <p:spPr bwMode="auto">
              <a:xfrm>
                <a:off x="2998" y="179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1" name="Line 120"/>
              <p:cNvSpPr>
                <a:spLocks noChangeShapeType="1"/>
              </p:cNvSpPr>
              <p:nvPr/>
            </p:nvSpPr>
            <p:spPr bwMode="auto">
              <a:xfrm>
                <a:off x="2998" y="181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2" name="Line 121"/>
              <p:cNvSpPr>
                <a:spLocks noChangeShapeType="1"/>
              </p:cNvSpPr>
              <p:nvPr/>
            </p:nvSpPr>
            <p:spPr bwMode="auto">
              <a:xfrm>
                <a:off x="2998" y="183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3" name="Line 122"/>
              <p:cNvSpPr>
                <a:spLocks noChangeShapeType="1"/>
              </p:cNvSpPr>
              <p:nvPr/>
            </p:nvSpPr>
            <p:spPr bwMode="auto">
              <a:xfrm>
                <a:off x="2998" y="186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4" name="Line 123"/>
              <p:cNvSpPr>
                <a:spLocks noChangeShapeType="1"/>
              </p:cNvSpPr>
              <p:nvPr/>
            </p:nvSpPr>
            <p:spPr bwMode="auto">
              <a:xfrm>
                <a:off x="2998" y="188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5" name="Line 124"/>
              <p:cNvSpPr>
                <a:spLocks noChangeShapeType="1"/>
              </p:cNvSpPr>
              <p:nvPr/>
            </p:nvSpPr>
            <p:spPr bwMode="auto">
              <a:xfrm>
                <a:off x="2998" y="191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6" name="Line 125"/>
              <p:cNvSpPr>
                <a:spLocks noChangeShapeType="1"/>
              </p:cNvSpPr>
              <p:nvPr/>
            </p:nvSpPr>
            <p:spPr bwMode="auto">
              <a:xfrm>
                <a:off x="2998" y="193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7" name="Line 126"/>
              <p:cNvSpPr>
                <a:spLocks noChangeShapeType="1"/>
              </p:cNvSpPr>
              <p:nvPr/>
            </p:nvSpPr>
            <p:spPr bwMode="auto">
              <a:xfrm>
                <a:off x="2998" y="195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8" name="Line 127"/>
              <p:cNvSpPr>
                <a:spLocks noChangeShapeType="1"/>
              </p:cNvSpPr>
              <p:nvPr/>
            </p:nvSpPr>
            <p:spPr bwMode="auto">
              <a:xfrm>
                <a:off x="2998" y="198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9" name="Line 128"/>
              <p:cNvSpPr>
                <a:spLocks noChangeShapeType="1"/>
              </p:cNvSpPr>
              <p:nvPr/>
            </p:nvSpPr>
            <p:spPr bwMode="auto">
              <a:xfrm>
                <a:off x="2998" y="200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0" name="Line 129"/>
              <p:cNvSpPr>
                <a:spLocks noChangeShapeType="1"/>
              </p:cNvSpPr>
              <p:nvPr/>
            </p:nvSpPr>
            <p:spPr bwMode="auto">
              <a:xfrm>
                <a:off x="2998" y="203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1" name="Line 130"/>
              <p:cNvSpPr>
                <a:spLocks noChangeShapeType="1"/>
              </p:cNvSpPr>
              <p:nvPr/>
            </p:nvSpPr>
            <p:spPr bwMode="auto">
              <a:xfrm>
                <a:off x="2998" y="205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2" name="Line 131"/>
              <p:cNvSpPr>
                <a:spLocks noChangeShapeType="1"/>
              </p:cNvSpPr>
              <p:nvPr/>
            </p:nvSpPr>
            <p:spPr bwMode="auto">
              <a:xfrm>
                <a:off x="2998" y="207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3" name="Line 132"/>
              <p:cNvSpPr>
                <a:spLocks noChangeShapeType="1"/>
              </p:cNvSpPr>
              <p:nvPr/>
            </p:nvSpPr>
            <p:spPr bwMode="auto">
              <a:xfrm>
                <a:off x="2998" y="210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4" name="Line 133"/>
              <p:cNvSpPr>
                <a:spLocks noChangeShapeType="1"/>
              </p:cNvSpPr>
              <p:nvPr/>
            </p:nvSpPr>
            <p:spPr bwMode="auto">
              <a:xfrm>
                <a:off x="2998" y="212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5" name="Line 134"/>
              <p:cNvSpPr>
                <a:spLocks noChangeShapeType="1"/>
              </p:cNvSpPr>
              <p:nvPr/>
            </p:nvSpPr>
            <p:spPr bwMode="auto">
              <a:xfrm>
                <a:off x="2998" y="215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6" name="Line 135"/>
              <p:cNvSpPr>
                <a:spLocks noChangeShapeType="1"/>
              </p:cNvSpPr>
              <p:nvPr/>
            </p:nvSpPr>
            <p:spPr bwMode="auto">
              <a:xfrm>
                <a:off x="2998" y="217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7" name="Line 136"/>
              <p:cNvSpPr>
                <a:spLocks noChangeShapeType="1"/>
              </p:cNvSpPr>
              <p:nvPr/>
            </p:nvSpPr>
            <p:spPr bwMode="auto">
              <a:xfrm>
                <a:off x="2998" y="219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8" name="Line 137"/>
              <p:cNvSpPr>
                <a:spLocks noChangeShapeType="1"/>
              </p:cNvSpPr>
              <p:nvPr/>
            </p:nvSpPr>
            <p:spPr bwMode="auto">
              <a:xfrm>
                <a:off x="2998" y="222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138"/>
            <p:cNvGrpSpPr>
              <a:grpSpLocks/>
            </p:cNvGrpSpPr>
            <p:nvPr/>
          </p:nvGrpSpPr>
          <p:grpSpPr bwMode="auto">
            <a:xfrm>
              <a:off x="2918" y="2262"/>
              <a:ext cx="73" cy="1"/>
              <a:chOff x="2918" y="2262"/>
              <a:chExt cx="73" cy="1"/>
            </a:xfrm>
          </p:grpSpPr>
          <p:sp>
            <p:nvSpPr>
              <p:cNvPr id="11523" name="Line 139"/>
              <p:cNvSpPr>
                <a:spLocks noChangeShapeType="1"/>
              </p:cNvSpPr>
              <p:nvPr/>
            </p:nvSpPr>
            <p:spPr bwMode="auto">
              <a:xfrm>
                <a:off x="2918" y="226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24" name="Line 140"/>
              <p:cNvSpPr>
                <a:spLocks noChangeShapeType="1"/>
              </p:cNvSpPr>
              <p:nvPr/>
            </p:nvSpPr>
            <p:spPr bwMode="auto">
              <a:xfrm>
                <a:off x="2942" y="226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25" name="Line 141"/>
              <p:cNvSpPr>
                <a:spLocks noChangeShapeType="1"/>
              </p:cNvSpPr>
              <p:nvPr/>
            </p:nvSpPr>
            <p:spPr bwMode="auto">
              <a:xfrm>
                <a:off x="2966" y="226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26" name="Line 142"/>
              <p:cNvSpPr>
                <a:spLocks noChangeShapeType="1"/>
              </p:cNvSpPr>
              <p:nvPr/>
            </p:nvSpPr>
            <p:spPr bwMode="auto">
              <a:xfrm>
                <a:off x="2990" y="2262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143"/>
            <p:cNvGrpSpPr>
              <a:grpSpLocks/>
            </p:cNvGrpSpPr>
            <p:nvPr/>
          </p:nvGrpSpPr>
          <p:grpSpPr bwMode="auto">
            <a:xfrm>
              <a:off x="2918" y="2590"/>
              <a:ext cx="73" cy="1"/>
              <a:chOff x="2918" y="2590"/>
              <a:chExt cx="73" cy="1"/>
            </a:xfrm>
          </p:grpSpPr>
          <p:sp>
            <p:nvSpPr>
              <p:cNvPr id="11519" name="Line 144"/>
              <p:cNvSpPr>
                <a:spLocks noChangeShapeType="1"/>
              </p:cNvSpPr>
              <p:nvPr/>
            </p:nvSpPr>
            <p:spPr bwMode="auto">
              <a:xfrm>
                <a:off x="2918" y="259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20" name="Line 145"/>
              <p:cNvSpPr>
                <a:spLocks noChangeShapeType="1"/>
              </p:cNvSpPr>
              <p:nvPr/>
            </p:nvSpPr>
            <p:spPr bwMode="auto">
              <a:xfrm>
                <a:off x="2942" y="259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21" name="Line 146"/>
              <p:cNvSpPr>
                <a:spLocks noChangeShapeType="1"/>
              </p:cNvSpPr>
              <p:nvPr/>
            </p:nvSpPr>
            <p:spPr bwMode="auto">
              <a:xfrm>
                <a:off x="2966" y="259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22" name="Line 147"/>
              <p:cNvSpPr>
                <a:spLocks noChangeShapeType="1"/>
              </p:cNvSpPr>
              <p:nvPr/>
            </p:nvSpPr>
            <p:spPr bwMode="auto">
              <a:xfrm>
                <a:off x="2990" y="2590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148"/>
            <p:cNvGrpSpPr>
              <a:grpSpLocks/>
            </p:cNvGrpSpPr>
            <p:nvPr/>
          </p:nvGrpSpPr>
          <p:grpSpPr bwMode="auto">
            <a:xfrm>
              <a:off x="2998" y="2262"/>
              <a:ext cx="1" cy="320"/>
              <a:chOff x="2998" y="2262"/>
              <a:chExt cx="1" cy="320"/>
            </a:xfrm>
          </p:grpSpPr>
          <p:sp>
            <p:nvSpPr>
              <p:cNvPr id="11505" name="Line 149"/>
              <p:cNvSpPr>
                <a:spLocks noChangeShapeType="1"/>
              </p:cNvSpPr>
              <p:nvPr/>
            </p:nvSpPr>
            <p:spPr bwMode="auto">
              <a:xfrm>
                <a:off x="2998" y="226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6" name="Line 150"/>
              <p:cNvSpPr>
                <a:spLocks noChangeShapeType="1"/>
              </p:cNvSpPr>
              <p:nvPr/>
            </p:nvSpPr>
            <p:spPr bwMode="auto">
              <a:xfrm>
                <a:off x="2998" y="228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7" name="Line 151"/>
              <p:cNvSpPr>
                <a:spLocks noChangeShapeType="1"/>
              </p:cNvSpPr>
              <p:nvPr/>
            </p:nvSpPr>
            <p:spPr bwMode="auto">
              <a:xfrm>
                <a:off x="2998" y="231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8" name="Line 152"/>
              <p:cNvSpPr>
                <a:spLocks noChangeShapeType="1"/>
              </p:cNvSpPr>
              <p:nvPr/>
            </p:nvSpPr>
            <p:spPr bwMode="auto">
              <a:xfrm>
                <a:off x="2998" y="233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9" name="Line 153"/>
              <p:cNvSpPr>
                <a:spLocks noChangeShapeType="1"/>
              </p:cNvSpPr>
              <p:nvPr/>
            </p:nvSpPr>
            <p:spPr bwMode="auto">
              <a:xfrm>
                <a:off x="2998" y="235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0" name="Line 154"/>
              <p:cNvSpPr>
                <a:spLocks noChangeShapeType="1"/>
              </p:cNvSpPr>
              <p:nvPr/>
            </p:nvSpPr>
            <p:spPr bwMode="auto">
              <a:xfrm>
                <a:off x="2998" y="238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1" name="Line 155"/>
              <p:cNvSpPr>
                <a:spLocks noChangeShapeType="1"/>
              </p:cNvSpPr>
              <p:nvPr/>
            </p:nvSpPr>
            <p:spPr bwMode="auto">
              <a:xfrm>
                <a:off x="2998" y="240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2" name="Line 156"/>
              <p:cNvSpPr>
                <a:spLocks noChangeShapeType="1"/>
              </p:cNvSpPr>
              <p:nvPr/>
            </p:nvSpPr>
            <p:spPr bwMode="auto">
              <a:xfrm>
                <a:off x="2998" y="243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3" name="Line 157"/>
              <p:cNvSpPr>
                <a:spLocks noChangeShapeType="1"/>
              </p:cNvSpPr>
              <p:nvPr/>
            </p:nvSpPr>
            <p:spPr bwMode="auto">
              <a:xfrm>
                <a:off x="2998" y="245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4" name="Line 158"/>
              <p:cNvSpPr>
                <a:spLocks noChangeShapeType="1"/>
              </p:cNvSpPr>
              <p:nvPr/>
            </p:nvSpPr>
            <p:spPr bwMode="auto">
              <a:xfrm>
                <a:off x="2998" y="247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5" name="Line 159"/>
              <p:cNvSpPr>
                <a:spLocks noChangeShapeType="1"/>
              </p:cNvSpPr>
              <p:nvPr/>
            </p:nvSpPr>
            <p:spPr bwMode="auto">
              <a:xfrm>
                <a:off x="2998" y="250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6" name="Line 160"/>
              <p:cNvSpPr>
                <a:spLocks noChangeShapeType="1"/>
              </p:cNvSpPr>
              <p:nvPr/>
            </p:nvSpPr>
            <p:spPr bwMode="auto">
              <a:xfrm>
                <a:off x="2998" y="252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7" name="Line 161"/>
              <p:cNvSpPr>
                <a:spLocks noChangeShapeType="1"/>
              </p:cNvSpPr>
              <p:nvPr/>
            </p:nvSpPr>
            <p:spPr bwMode="auto">
              <a:xfrm>
                <a:off x="2998" y="255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8" name="Line 162"/>
              <p:cNvSpPr>
                <a:spLocks noChangeShapeType="1"/>
              </p:cNvSpPr>
              <p:nvPr/>
            </p:nvSpPr>
            <p:spPr bwMode="auto">
              <a:xfrm>
                <a:off x="2998" y="257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163"/>
            <p:cNvGrpSpPr>
              <a:grpSpLocks/>
            </p:cNvGrpSpPr>
            <p:nvPr/>
          </p:nvGrpSpPr>
          <p:grpSpPr bwMode="auto">
            <a:xfrm>
              <a:off x="2918" y="2718"/>
              <a:ext cx="73" cy="1"/>
              <a:chOff x="2918" y="2718"/>
              <a:chExt cx="73" cy="1"/>
            </a:xfrm>
          </p:grpSpPr>
          <p:sp>
            <p:nvSpPr>
              <p:cNvPr id="11501" name="Line 164"/>
              <p:cNvSpPr>
                <a:spLocks noChangeShapeType="1"/>
              </p:cNvSpPr>
              <p:nvPr/>
            </p:nvSpPr>
            <p:spPr bwMode="auto">
              <a:xfrm>
                <a:off x="2918" y="271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2" name="Line 165"/>
              <p:cNvSpPr>
                <a:spLocks noChangeShapeType="1"/>
              </p:cNvSpPr>
              <p:nvPr/>
            </p:nvSpPr>
            <p:spPr bwMode="auto">
              <a:xfrm>
                <a:off x="2942" y="271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3" name="Line 166"/>
              <p:cNvSpPr>
                <a:spLocks noChangeShapeType="1"/>
              </p:cNvSpPr>
              <p:nvPr/>
            </p:nvSpPr>
            <p:spPr bwMode="auto">
              <a:xfrm>
                <a:off x="2966" y="271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4" name="Line 167"/>
              <p:cNvSpPr>
                <a:spLocks noChangeShapeType="1"/>
              </p:cNvSpPr>
              <p:nvPr/>
            </p:nvSpPr>
            <p:spPr bwMode="auto">
              <a:xfrm>
                <a:off x="2990" y="271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68"/>
            <p:cNvGrpSpPr>
              <a:grpSpLocks/>
            </p:cNvGrpSpPr>
            <p:nvPr/>
          </p:nvGrpSpPr>
          <p:grpSpPr bwMode="auto">
            <a:xfrm>
              <a:off x="2918" y="5382"/>
              <a:ext cx="73" cy="1"/>
              <a:chOff x="2918" y="5382"/>
              <a:chExt cx="73" cy="1"/>
            </a:xfrm>
          </p:grpSpPr>
          <p:sp>
            <p:nvSpPr>
              <p:cNvPr id="11497" name="Line 169"/>
              <p:cNvSpPr>
                <a:spLocks noChangeShapeType="1"/>
              </p:cNvSpPr>
              <p:nvPr/>
            </p:nvSpPr>
            <p:spPr bwMode="auto">
              <a:xfrm>
                <a:off x="2918" y="538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8" name="Line 170"/>
              <p:cNvSpPr>
                <a:spLocks noChangeShapeType="1"/>
              </p:cNvSpPr>
              <p:nvPr/>
            </p:nvSpPr>
            <p:spPr bwMode="auto">
              <a:xfrm>
                <a:off x="2942" y="538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9" name="Line 171"/>
              <p:cNvSpPr>
                <a:spLocks noChangeShapeType="1"/>
              </p:cNvSpPr>
              <p:nvPr/>
            </p:nvSpPr>
            <p:spPr bwMode="auto">
              <a:xfrm>
                <a:off x="2966" y="538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0" name="Line 172"/>
              <p:cNvSpPr>
                <a:spLocks noChangeShapeType="1"/>
              </p:cNvSpPr>
              <p:nvPr/>
            </p:nvSpPr>
            <p:spPr bwMode="auto">
              <a:xfrm>
                <a:off x="2990" y="5382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73"/>
            <p:cNvGrpSpPr>
              <a:grpSpLocks/>
            </p:cNvGrpSpPr>
            <p:nvPr/>
          </p:nvGrpSpPr>
          <p:grpSpPr bwMode="auto">
            <a:xfrm>
              <a:off x="2998" y="2718"/>
              <a:ext cx="1" cy="2648"/>
              <a:chOff x="2998" y="2718"/>
              <a:chExt cx="1" cy="2648"/>
            </a:xfrm>
          </p:grpSpPr>
          <p:sp>
            <p:nvSpPr>
              <p:cNvPr id="11386" name="Line 174"/>
              <p:cNvSpPr>
                <a:spLocks noChangeShapeType="1"/>
              </p:cNvSpPr>
              <p:nvPr/>
            </p:nvSpPr>
            <p:spPr bwMode="auto">
              <a:xfrm>
                <a:off x="2998" y="271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7" name="Line 175"/>
              <p:cNvSpPr>
                <a:spLocks noChangeShapeType="1"/>
              </p:cNvSpPr>
              <p:nvPr/>
            </p:nvSpPr>
            <p:spPr bwMode="auto">
              <a:xfrm>
                <a:off x="2998" y="274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8" name="Line 176"/>
              <p:cNvSpPr>
                <a:spLocks noChangeShapeType="1"/>
              </p:cNvSpPr>
              <p:nvPr/>
            </p:nvSpPr>
            <p:spPr bwMode="auto">
              <a:xfrm>
                <a:off x="2998" y="276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9" name="Line 177"/>
              <p:cNvSpPr>
                <a:spLocks noChangeShapeType="1"/>
              </p:cNvSpPr>
              <p:nvPr/>
            </p:nvSpPr>
            <p:spPr bwMode="auto">
              <a:xfrm>
                <a:off x="2998" y="279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0" name="Line 178"/>
              <p:cNvSpPr>
                <a:spLocks noChangeShapeType="1"/>
              </p:cNvSpPr>
              <p:nvPr/>
            </p:nvSpPr>
            <p:spPr bwMode="auto">
              <a:xfrm>
                <a:off x="2998" y="281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1" name="Line 179"/>
              <p:cNvSpPr>
                <a:spLocks noChangeShapeType="1"/>
              </p:cNvSpPr>
              <p:nvPr/>
            </p:nvSpPr>
            <p:spPr bwMode="auto">
              <a:xfrm>
                <a:off x="2998" y="283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2" name="Line 180"/>
              <p:cNvSpPr>
                <a:spLocks noChangeShapeType="1"/>
              </p:cNvSpPr>
              <p:nvPr/>
            </p:nvSpPr>
            <p:spPr bwMode="auto">
              <a:xfrm>
                <a:off x="2998" y="286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3" name="Line 181"/>
              <p:cNvSpPr>
                <a:spLocks noChangeShapeType="1"/>
              </p:cNvSpPr>
              <p:nvPr/>
            </p:nvSpPr>
            <p:spPr bwMode="auto">
              <a:xfrm>
                <a:off x="2998" y="288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4" name="Line 182"/>
              <p:cNvSpPr>
                <a:spLocks noChangeShapeType="1"/>
              </p:cNvSpPr>
              <p:nvPr/>
            </p:nvSpPr>
            <p:spPr bwMode="auto">
              <a:xfrm>
                <a:off x="2998" y="291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5" name="Line 183"/>
              <p:cNvSpPr>
                <a:spLocks noChangeShapeType="1"/>
              </p:cNvSpPr>
              <p:nvPr/>
            </p:nvSpPr>
            <p:spPr bwMode="auto">
              <a:xfrm>
                <a:off x="2998" y="293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6" name="Line 184"/>
              <p:cNvSpPr>
                <a:spLocks noChangeShapeType="1"/>
              </p:cNvSpPr>
              <p:nvPr/>
            </p:nvSpPr>
            <p:spPr bwMode="auto">
              <a:xfrm>
                <a:off x="2998" y="295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7" name="Line 185"/>
              <p:cNvSpPr>
                <a:spLocks noChangeShapeType="1"/>
              </p:cNvSpPr>
              <p:nvPr/>
            </p:nvSpPr>
            <p:spPr bwMode="auto">
              <a:xfrm>
                <a:off x="2998" y="298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8" name="Line 186"/>
              <p:cNvSpPr>
                <a:spLocks noChangeShapeType="1"/>
              </p:cNvSpPr>
              <p:nvPr/>
            </p:nvSpPr>
            <p:spPr bwMode="auto">
              <a:xfrm>
                <a:off x="2998" y="300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9" name="Line 187"/>
              <p:cNvSpPr>
                <a:spLocks noChangeShapeType="1"/>
              </p:cNvSpPr>
              <p:nvPr/>
            </p:nvSpPr>
            <p:spPr bwMode="auto">
              <a:xfrm>
                <a:off x="2998" y="303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0" name="Line 188"/>
              <p:cNvSpPr>
                <a:spLocks noChangeShapeType="1"/>
              </p:cNvSpPr>
              <p:nvPr/>
            </p:nvSpPr>
            <p:spPr bwMode="auto">
              <a:xfrm>
                <a:off x="2998" y="305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1" name="Line 189"/>
              <p:cNvSpPr>
                <a:spLocks noChangeShapeType="1"/>
              </p:cNvSpPr>
              <p:nvPr/>
            </p:nvSpPr>
            <p:spPr bwMode="auto">
              <a:xfrm>
                <a:off x="2998" y="307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2" name="Line 190"/>
              <p:cNvSpPr>
                <a:spLocks noChangeShapeType="1"/>
              </p:cNvSpPr>
              <p:nvPr/>
            </p:nvSpPr>
            <p:spPr bwMode="auto">
              <a:xfrm>
                <a:off x="2998" y="310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3" name="Line 191"/>
              <p:cNvSpPr>
                <a:spLocks noChangeShapeType="1"/>
              </p:cNvSpPr>
              <p:nvPr/>
            </p:nvSpPr>
            <p:spPr bwMode="auto">
              <a:xfrm>
                <a:off x="2998" y="312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4" name="Line 192"/>
              <p:cNvSpPr>
                <a:spLocks noChangeShapeType="1"/>
              </p:cNvSpPr>
              <p:nvPr/>
            </p:nvSpPr>
            <p:spPr bwMode="auto">
              <a:xfrm>
                <a:off x="2998" y="315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5" name="Line 193"/>
              <p:cNvSpPr>
                <a:spLocks noChangeShapeType="1"/>
              </p:cNvSpPr>
              <p:nvPr/>
            </p:nvSpPr>
            <p:spPr bwMode="auto">
              <a:xfrm>
                <a:off x="2998" y="317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6" name="Line 194"/>
              <p:cNvSpPr>
                <a:spLocks noChangeShapeType="1"/>
              </p:cNvSpPr>
              <p:nvPr/>
            </p:nvSpPr>
            <p:spPr bwMode="auto">
              <a:xfrm>
                <a:off x="2998" y="319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7" name="Line 195"/>
              <p:cNvSpPr>
                <a:spLocks noChangeShapeType="1"/>
              </p:cNvSpPr>
              <p:nvPr/>
            </p:nvSpPr>
            <p:spPr bwMode="auto">
              <a:xfrm>
                <a:off x="2998" y="322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8" name="Line 196"/>
              <p:cNvSpPr>
                <a:spLocks noChangeShapeType="1"/>
              </p:cNvSpPr>
              <p:nvPr/>
            </p:nvSpPr>
            <p:spPr bwMode="auto">
              <a:xfrm>
                <a:off x="2998" y="324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9" name="Line 197"/>
              <p:cNvSpPr>
                <a:spLocks noChangeShapeType="1"/>
              </p:cNvSpPr>
              <p:nvPr/>
            </p:nvSpPr>
            <p:spPr bwMode="auto">
              <a:xfrm>
                <a:off x="2998" y="327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0" name="Line 198"/>
              <p:cNvSpPr>
                <a:spLocks noChangeShapeType="1"/>
              </p:cNvSpPr>
              <p:nvPr/>
            </p:nvSpPr>
            <p:spPr bwMode="auto">
              <a:xfrm>
                <a:off x="2998" y="329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1" name="Line 199"/>
              <p:cNvSpPr>
                <a:spLocks noChangeShapeType="1"/>
              </p:cNvSpPr>
              <p:nvPr/>
            </p:nvSpPr>
            <p:spPr bwMode="auto">
              <a:xfrm>
                <a:off x="2998" y="331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2" name="Line 200"/>
              <p:cNvSpPr>
                <a:spLocks noChangeShapeType="1"/>
              </p:cNvSpPr>
              <p:nvPr/>
            </p:nvSpPr>
            <p:spPr bwMode="auto">
              <a:xfrm>
                <a:off x="2998" y="334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3" name="Line 201"/>
              <p:cNvSpPr>
                <a:spLocks noChangeShapeType="1"/>
              </p:cNvSpPr>
              <p:nvPr/>
            </p:nvSpPr>
            <p:spPr bwMode="auto">
              <a:xfrm>
                <a:off x="2998" y="336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4" name="Line 202"/>
              <p:cNvSpPr>
                <a:spLocks noChangeShapeType="1"/>
              </p:cNvSpPr>
              <p:nvPr/>
            </p:nvSpPr>
            <p:spPr bwMode="auto">
              <a:xfrm>
                <a:off x="2998" y="339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5" name="Line 203"/>
              <p:cNvSpPr>
                <a:spLocks noChangeShapeType="1"/>
              </p:cNvSpPr>
              <p:nvPr/>
            </p:nvSpPr>
            <p:spPr bwMode="auto">
              <a:xfrm>
                <a:off x="2998" y="341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6" name="Line 204"/>
              <p:cNvSpPr>
                <a:spLocks noChangeShapeType="1"/>
              </p:cNvSpPr>
              <p:nvPr/>
            </p:nvSpPr>
            <p:spPr bwMode="auto">
              <a:xfrm>
                <a:off x="2998" y="343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7" name="Line 205"/>
              <p:cNvSpPr>
                <a:spLocks noChangeShapeType="1"/>
              </p:cNvSpPr>
              <p:nvPr/>
            </p:nvSpPr>
            <p:spPr bwMode="auto">
              <a:xfrm>
                <a:off x="2998" y="346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8" name="Line 206"/>
              <p:cNvSpPr>
                <a:spLocks noChangeShapeType="1"/>
              </p:cNvSpPr>
              <p:nvPr/>
            </p:nvSpPr>
            <p:spPr bwMode="auto">
              <a:xfrm>
                <a:off x="2998" y="348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9" name="Line 207"/>
              <p:cNvSpPr>
                <a:spLocks noChangeShapeType="1"/>
              </p:cNvSpPr>
              <p:nvPr/>
            </p:nvSpPr>
            <p:spPr bwMode="auto">
              <a:xfrm>
                <a:off x="2998" y="351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0" name="Line 208"/>
              <p:cNvSpPr>
                <a:spLocks noChangeShapeType="1"/>
              </p:cNvSpPr>
              <p:nvPr/>
            </p:nvSpPr>
            <p:spPr bwMode="auto">
              <a:xfrm>
                <a:off x="2998" y="353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1" name="Line 209"/>
              <p:cNvSpPr>
                <a:spLocks noChangeShapeType="1"/>
              </p:cNvSpPr>
              <p:nvPr/>
            </p:nvSpPr>
            <p:spPr bwMode="auto">
              <a:xfrm>
                <a:off x="2998" y="355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2" name="Line 210"/>
              <p:cNvSpPr>
                <a:spLocks noChangeShapeType="1"/>
              </p:cNvSpPr>
              <p:nvPr/>
            </p:nvSpPr>
            <p:spPr bwMode="auto">
              <a:xfrm>
                <a:off x="2998" y="358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3" name="Line 211"/>
              <p:cNvSpPr>
                <a:spLocks noChangeShapeType="1"/>
              </p:cNvSpPr>
              <p:nvPr/>
            </p:nvSpPr>
            <p:spPr bwMode="auto">
              <a:xfrm>
                <a:off x="2998" y="360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4" name="Line 212"/>
              <p:cNvSpPr>
                <a:spLocks noChangeShapeType="1"/>
              </p:cNvSpPr>
              <p:nvPr/>
            </p:nvSpPr>
            <p:spPr bwMode="auto">
              <a:xfrm>
                <a:off x="2998" y="363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5" name="Line 213"/>
              <p:cNvSpPr>
                <a:spLocks noChangeShapeType="1"/>
              </p:cNvSpPr>
              <p:nvPr/>
            </p:nvSpPr>
            <p:spPr bwMode="auto">
              <a:xfrm>
                <a:off x="2998" y="365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6" name="Line 214"/>
              <p:cNvSpPr>
                <a:spLocks noChangeShapeType="1"/>
              </p:cNvSpPr>
              <p:nvPr/>
            </p:nvSpPr>
            <p:spPr bwMode="auto">
              <a:xfrm>
                <a:off x="2998" y="367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7" name="Line 215"/>
              <p:cNvSpPr>
                <a:spLocks noChangeShapeType="1"/>
              </p:cNvSpPr>
              <p:nvPr/>
            </p:nvSpPr>
            <p:spPr bwMode="auto">
              <a:xfrm>
                <a:off x="2998" y="370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8" name="Line 216"/>
              <p:cNvSpPr>
                <a:spLocks noChangeShapeType="1"/>
              </p:cNvSpPr>
              <p:nvPr/>
            </p:nvSpPr>
            <p:spPr bwMode="auto">
              <a:xfrm>
                <a:off x="2998" y="372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9" name="Line 217"/>
              <p:cNvSpPr>
                <a:spLocks noChangeShapeType="1"/>
              </p:cNvSpPr>
              <p:nvPr/>
            </p:nvSpPr>
            <p:spPr bwMode="auto">
              <a:xfrm>
                <a:off x="2998" y="375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0" name="Line 218"/>
              <p:cNvSpPr>
                <a:spLocks noChangeShapeType="1"/>
              </p:cNvSpPr>
              <p:nvPr/>
            </p:nvSpPr>
            <p:spPr bwMode="auto">
              <a:xfrm>
                <a:off x="2998" y="377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1" name="Line 219"/>
              <p:cNvSpPr>
                <a:spLocks noChangeShapeType="1"/>
              </p:cNvSpPr>
              <p:nvPr/>
            </p:nvSpPr>
            <p:spPr bwMode="auto">
              <a:xfrm>
                <a:off x="2998" y="379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2" name="Line 220"/>
              <p:cNvSpPr>
                <a:spLocks noChangeShapeType="1"/>
              </p:cNvSpPr>
              <p:nvPr/>
            </p:nvSpPr>
            <p:spPr bwMode="auto">
              <a:xfrm>
                <a:off x="2998" y="382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3" name="Line 221"/>
              <p:cNvSpPr>
                <a:spLocks noChangeShapeType="1"/>
              </p:cNvSpPr>
              <p:nvPr/>
            </p:nvSpPr>
            <p:spPr bwMode="auto">
              <a:xfrm>
                <a:off x="2998" y="384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4" name="Line 222"/>
              <p:cNvSpPr>
                <a:spLocks noChangeShapeType="1"/>
              </p:cNvSpPr>
              <p:nvPr/>
            </p:nvSpPr>
            <p:spPr bwMode="auto">
              <a:xfrm>
                <a:off x="2998" y="387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5" name="Line 223"/>
              <p:cNvSpPr>
                <a:spLocks noChangeShapeType="1"/>
              </p:cNvSpPr>
              <p:nvPr/>
            </p:nvSpPr>
            <p:spPr bwMode="auto">
              <a:xfrm>
                <a:off x="2998" y="389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6" name="Line 224"/>
              <p:cNvSpPr>
                <a:spLocks noChangeShapeType="1"/>
              </p:cNvSpPr>
              <p:nvPr/>
            </p:nvSpPr>
            <p:spPr bwMode="auto">
              <a:xfrm>
                <a:off x="2998" y="391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7" name="Line 225"/>
              <p:cNvSpPr>
                <a:spLocks noChangeShapeType="1"/>
              </p:cNvSpPr>
              <p:nvPr/>
            </p:nvSpPr>
            <p:spPr bwMode="auto">
              <a:xfrm>
                <a:off x="2998" y="394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8" name="Line 226"/>
              <p:cNvSpPr>
                <a:spLocks noChangeShapeType="1"/>
              </p:cNvSpPr>
              <p:nvPr/>
            </p:nvSpPr>
            <p:spPr bwMode="auto">
              <a:xfrm>
                <a:off x="2998" y="396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9" name="Line 227"/>
              <p:cNvSpPr>
                <a:spLocks noChangeShapeType="1"/>
              </p:cNvSpPr>
              <p:nvPr/>
            </p:nvSpPr>
            <p:spPr bwMode="auto">
              <a:xfrm>
                <a:off x="2998" y="399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0" name="Line 228"/>
              <p:cNvSpPr>
                <a:spLocks noChangeShapeType="1"/>
              </p:cNvSpPr>
              <p:nvPr/>
            </p:nvSpPr>
            <p:spPr bwMode="auto">
              <a:xfrm>
                <a:off x="2998" y="401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1" name="Line 229"/>
              <p:cNvSpPr>
                <a:spLocks noChangeShapeType="1"/>
              </p:cNvSpPr>
              <p:nvPr/>
            </p:nvSpPr>
            <p:spPr bwMode="auto">
              <a:xfrm>
                <a:off x="2998" y="403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2" name="Line 230"/>
              <p:cNvSpPr>
                <a:spLocks noChangeShapeType="1"/>
              </p:cNvSpPr>
              <p:nvPr/>
            </p:nvSpPr>
            <p:spPr bwMode="auto">
              <a:xfrm>
                <a:off x="2998" y="406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3" name="Line 231"/>
              <p:cNvSpPr>
                <a:spLocks noChangeShapeType="1"/>
              </p:cNvSpPr>
              <p:nvPr/>
            </p:nvSpPr>
            <p:spPr bwMode="auto">
              <a:xfrm>
                <a:off x="2998" y="408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4" name="Line 232"/>
              <p:cNvSpPr>
                <a:spLocks noChangeShapeType="1"/>
              </p:cNvSpPr>
              <p:nvPr/>
            </p:nvSpPr>
            <p:spPr bwMode="auto">
              <a:xfrm>
                <a:off x="2998" y="411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5" name="Line 233"/>
              <p:cNvSpPr>
                <a:spLocks noChangeShapeType="1"/>
              </p:cNvSpPr>
              <p:nvPr/>
            </p:nvSpPr>
            <p:spPr bwMode="auto">
              <a:xfrm>
                <a:off x="2998" y="413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6" name="Line 234"/>
              <p:cNvSpPr>
                <a:spLocks noChangeShapeType="1"/>
              </p:cNvSpPr>
              <p:nvPr/>
            </p:nvSpPr>
            <p:spPr bwMode="auto">
              <a:xfrm>
                <a:off x="2998" y="415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7" name="Line 235"/>
              <p:cNvSpPr>
                <a:spLocks noChangeShapeType="1"/>
              </p:cNvSpPr>
              <p:nvPr/>
            </p:nvSpPr>
            <p:spPr bwMode="auto">
              <a:xfrm>
                <a:off x="2998" y="418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8" name="Line 236"/>
              <p:cNvSpPr>
                <a:spLocks noChangeShapeType="1"/>
              </p:cNvSpPr>
              <p:nvPr/>
            </p:nvSpPr>
            <p:spPr bwMode="auto">
              <a:xfrm>
                <a:off x="2998" y="420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9" name="Line 237"/>
              <p:cNvSpPr>
                <a:spLocks noChangeShapeType="1"/>
              </p:cNvSpPr>
              <p:nvPr/>
            </p:nvSpPr>
            <p:spPr bwMode="auto">
              <a:xfrm>
                <a:off x="2998" y="423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0" name="Line 238"/>
              <p:cNvSpPr>
                <a:spLocks noChangeShapeType="1"/>
              </p:cNvSpPr>
              <p:nvPr/>
            </p:nvSpPr>
            <p:spPr bwMode="auto">
              <a:xfrm>
                <a:off x="2998" y="425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1" name="Line 239"/>
              <p:cNvSpPr>
                <a:spLocks noChangeShapeType="1"/>
              </p:cNvSpPr>
              <p:nvPr/>
            </p:nvSpPr>
            <p:spPr bwMode="auto">
              <a:xfrm>
                <a:off x="2998" y="427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2" name="Line 240"/>
              <p:cNvSpPr>
                <a:spLocks noChangeShapeType="1"/>
              </p:cNvSpPr>
              <p:nvPr/>
            </p:nvSpPr>
            <p:spPr bwMode="auto">
              <a:xfrm>
                <a:off x="2998" y="430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3" name="Line 241"/>
              <p:cNvSpPr>
                <a:spLocks noChangeShapeType="1"/>
              </p:cNvSpPr>
              <p:nvPr/>
            </p:nvSpPr>
            <p:spPr bwMode="auto">
              <a:xfrm>
                <a:off x="2998" y="432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4" name="Line 242"/>
              <p:cNvSpPr>
                <a:spLocks noChangeShapeType="1"/>
              </p:cNvSpPr>
              <p:nvPr/>
            </p:nvSpPr>
            <p:spPr bwMode="auto">
              <a:xfrm>
                <a:off x="2998" y="435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5" name="Line 243"/>
              <p:cNvSpPr>
                <a:spLocks noChangeShapeType="1"/>
              </p:cNvSpPr>
              <p:nvPr/>
            </p:nvSpPr>
            <p:spPr bwMode="auto">
              <a:xfrm>
                <a:off x="2998" y="437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6" name="Line 244"/>
              <p:cNvSpPr>
                <a:spLocks noChangeShapeType="1"/>
              </p:cNvSpPr>
              <p:nvPr/>
            </p:nvSpPr>
            <p:spPr bwMode="auto">
              <a:xfrm>
                <a:off x="2998" y="439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7" name="Line 245"/>
              <p:cNvSpPr>
                <a:spLocks noChangeShapeType="1"/>
              </p:cNvSpPr>
              <p:nvPr/>
            </p:nvSpPr>
            <p:spPr bwMode="auto">
              <a:xfrm>
                <a:off x="2998" y="442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8" name="Line 246"/>
              <p:cNvSpPr>
                <a:spLocks noChangeShapeType="1"/>
              </p:cNvSpPr>
              <p:nvPr/>
            </p:nvSpPr>
            <p:spPr bwMode="auto">
              <a:xfrm>
                <a:off x="2998" y="444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9" name="Line 247"/>
              <p:cNvSpPr>
                <a:spLocks noChangeShapeType="1"/>
              </p:cNvSpPr>
              <p:nvPr/>
            </p:nvSpPr>
            <p:spPr bwMode="auto">
              <a:xfrm>
                <a:off x="2998" y="447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0" name="Line 248"/>
              <p:cNvSpPr>
                <a:spLocks noChangeShapeType="1"/>
              </p:cNvSpPr>
              <p:nvPr/>
            </p:nvSpPr>
            <p:spPr bwMode="auto">
              <a:xfrm>
                <a:off x="2998" y="449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1" name="Line 249"/>
              <p:cNvSpPr>
                <a:spLocks noChangeShapeType="1"/>
              </p:cNvSpPr>
              <p:nvPr/>
            </p:nvSpPr>
            <p:spPr bwMode="auto">
              <a:xfrm>
                <a:off x="2998" y="451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2" name="Line 250"/>
              <p:cNvSpPr>
                <a:spLocks noChangeShapeType="1"/>
              </p:cNvSpPr>
              <p:nvPr/>
            </p:nvSpPr>
            <p:spPr bwMode="auto">
              <a:xfrm>
                <a:off x="2998" y="454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3" name="Line 251"/>
              <p:cNvSpPr>
                <a:spLocks noChangeShapeType="1"/>
              </p:cNvSpPr>
              <p:nvPr/>
            </p:nvSpPr>
            <p:spPr bwMode="auto">
              <a:xfrm>
                <a:off x="2998" y="456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4" name="Line 252"/>
              <p:cNvSpPr>
                <a:spLocks noChangeShapeType="1"/>
              </p:cNvSpPr>
              <p:nvPr/>
            </p:nvSpPr>
            <p:spPr bwMode="auto">
              <a:xfrm>
                <a:off x="2998" y="459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5" name="Line 253"/>
              <p:cNvSpPr>
                <a:spLocks noChangeShapeType="1"/>
              </p:cNvSpPr>
              <p:nvPr/>
            </p:nvSpPr>
            <p:spPr bwMode="auto">
              <a:xfrm>
                <a:off x="2998" y="461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6" name="Line 254"/>
              <p:cNvSpPr>
                <a:spLocks noChangeShapeType="1"/>
              </p:cNvSpPr>
              <p:nvPr/>
            </p:nvSpPr>
            <p:spPr bwMode="auto">
              <a:xfrm>
                <a:off x="2998" y="463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7" name="Line 255"/>
              <p:cNvSpPr>
                <a:spLocks noChangeShapeType="1"/>
              </p:cNvSpPr>
              <p:nvPr/>
            </p:nvSpPr>
            <p:spPr bwMode="auto">
              <a:xfrm>
                <a:off x="2998" y="466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8" name="Line 256"/>
              <p:cNvSpPr>
                <a:spLocks noChangeShapeType="1"/>
              </p:cNvSpPr>
              <p:nvPr/>
            </p:nvSpPr>
            <p:spPr bwMode="auto">
              <a:xfrm>
                <a:off x="2998" y="468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9" name="Line 257"/>
              <p:cNvSpPr>
                <a:spLocks noChangeShapeType="1"/>
              </p:cNvSpPr>
              <p:nvPr/>
            </p:nvSpPr>
            <p:spPr bwMode="auto">
              <a:xfrm>
                <a:off x="2998" y="471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0" name="Line 258"/>
              <p:cNvSpPr>
                <a:spLocks noChangeShapeType="1"/>
              </p:cNvSpPr>
              <p:nvPr/>
            </p:nvSpPr>
            <p:spPr bwMode="auto">
              <a:xfrm>
                <a:off x="2998" y="473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1" name="Line 259"/>
              <p:cNvSpPr>
                <a:spLocks noChangeShapeType="1"/>
              </p:cNvSpPr>
              <p:nvPr/>
            </p:nvSpPr>
            <p:spPr bwMode="auto">
              <a:xfrm>
                <a:off x="2998" y="475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2" name="Line 260"/>
              <p:cNvSpPr>
                <a:spLocks noChangeShapeType="1"/>
              </p:cNvSpPr>
              <p:nvPr/>
            </p:nvSpPr>
            <p:spPr bwMode="auto">
              <a:xfrm>
                <a:off x="2998" y="478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3" name="Line 261"/>
              <p:cNvSpPr>
                <a:spLocks noChangeShapeType="1"/>
              </p:cNvSpPr>
              <p:nvPr/>
            </p:nvSpPr>
            <p:spPr bwMode="auto">
              <a:xfrm>
                <a:off x="2998" y="480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4" name="Line 262"/>
              <p:cNvSpPr>
                <a:spLocks noChangeShapeType="1"/>
              </p:cNvSpPr>
              <p:nvPr/>
            </p:nvSpPr>
            <p:spPr bwMode="auto">
              <a:xfrm>
                <a:off x="2998" y="483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5" name="Line 263"/>
              <p:cNvSpPr>
                <a:spLocks noChangeShapeType="1"/>
              </p:cNvSpPr>
              <p:nvPr/>
            </p:nvSpPr>
            <p:spPr bwMode="auto">
              <a:xfrm>
                <a:off x="2998" y="485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6" name="Line 264"/>
              <p:cNvSpPr>
                <a:spLocks noChangeShapeType="1"/>
              </p:cNvSpPr>
              <p:nvPr/>
            </p:nvSpPr>
            <p:spPr bwMode="auto">
              <a:xfrm>
                <a:off x="2998" y="487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7" name="Line 265"/>
              <p:cNvSpPr>
                <a:spLocks noChangeShapeType="1"/>
              </p:cNvSpPr>
              <p:nvPr/>
            </p:nvSpPr>
            <p:spPr bwMode="auto">
              <a:xfrm>
                <a:off x="2998" y="490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8" name="Line 266"/>
              <p:cNvSpPr>
                <a:spLocks noChangeShapeType="1"/>
              </p:cNvSpPr>
              <p:nvPr/>
            </p:nvSpPr>
            <p:spPr bwMode="auto">
              <a:xfrm>
                <a:off x="2998" y="492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9" name="Line 267"/>
              <p:cNvSpPr>
                <a:spLocks noChangeShapeType="1"/>
              </p:cNvSpPr>
              <p:nvPr/>
            </p:nvSpPr>
            <p:spPr bwMode="auto">
              <a:xfrm>
                <a:off x="2998" y="495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0" name="Line 268"/>
              <p:cNvSpPr>
                <a:spLocks noChangeShapeType="1"/>
              </p:cNvSpPr>
              <p:nvPr/>
            </p:nvSpPr>
            <p:spPr bwMode="auto">
              <a:xfrm>
                <a:off x="2998" y="497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1" name="Line 269"/>
              <p:cNvSpPr>
                <a:spLocks noChangeShapeType="1"/>
              </p:cNvSpPr>
              <p:nvPr/>
            </p:nvSpPr>
            <p:spPr bwMode="auto">
              <a:xfrm>
                <a:off x="2998" y="499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2" name="Line 270"/>
              <p:cNvSpPr>
                <a:spLocks noChangeShapeType="1"/>
              </p:cNvSpPr>
              <p:nvPr/>
            </p:nvSpPr>
            <p:spPr bwMode="auto">
              <a:xfrm>
                <a:off x="2998" y="502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3" name="Line 271"/>
              <p:cNvSpPr>
                <a:spLocks noChangeShapeType="1"/>
              </p:cNvSpPr>
              <p:nvPr/>
            </p:nvSpPr>
            <p:spPr bwMode="auto">
              <a:xfrm>
                <a:off x="2998" y="504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4" name="Line 272"/>
              <p:cNvSpPr>
                <a:spLocks noChangeShapeType="1"/>
              </p:cNvSpPr>
              <p:nvPr/>
            </p:nvSpPr>
            <p:spPr bwMode="auto">
              <a:xfrm>
                <a:off x="2998" y="507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5" name="Line 273"/>
              <p:cNvSpPr>
                <a:spLocks noChangeShapeType="1"/>
              </p:cNvSpPr>
              <p:nvPr/>
            </p:nvSpPr>
            <p:spPr bwMode="auto">
              <a:xfrm>
                <a:off x="2998" y="509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6" name="Line 274"/>
              <p:cNvSpPr>
                <a:spLocks noChangeShapeType="1"/>
              </p:cNvSpPr>
              <p:nvPr/>
            </p:nvSpPr>
            <p:spPr bwMode="auto">
              <a:xfrm>
                <a:off x="2998" y="511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7" name="Line 275"/>
              <p:cNvSpPr>
                <a:spLocks noChangeShapeType="1"/>
              </p:cNvSpPr>
              <p:nvPr/>
            </p:nvSpPr>
            <p:spPr bwMode="auto">
              <a:xfrm>
                <a:off x="2998" y="514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8" name="Line 276"/>
              <p:cNvSpPr>
                <a:spLocks noChangeShapeType="1"/>
              </p:cNvSpPr>
              <p:nvPr/>
            </p:nvSpPr>
            <p:spPr bwMode="auto">
              <a:xfrm>
                <a:off x="2998" y="516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9" name="Line 277"/>
              <p:cNvSpPr>
                <a:spLocks noChangeShapeType="1"/>
              </p:cNvSpPr>
              <p:nvPr/>
            </p:nvSpPr>
            <p:spPr bwMode="auto">
              <a:xfrm>
                <a:off x="2998" y="519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0" name="Line 278"/>
              <p:cNvSpPr>
                <a:spLocks noChangeShapeType="1"/>
              </p:cNvSpPr>
              <p:nvPr/>
            </p:nvSpPr>
            <p:spPr bwMode="auto">
              <a:xfrm>
                <a:off x="2998" y="521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1" name="Line 279"/>
              <p:cNvSpPr>
                <a:spLocks noChangeShapeType="1"/>
              </p:cNvSpPr>
              <p:nvPr/>
            </p:nvSpPr>
            <p:spPr bwMode="auto">
              <a:xfrm>
                <a:off x="2998" y="523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2" name="Line 280"/>
              <p:cNvSpPr>
                <a:spLocks noChangeShapeType="1"/>
              </p:cNvSpPr>
              <p:nvPr/>
            </p:nvSpPr>
            <p:spPr bwMode="auto">
              <a:xfrm>
                <a:off x="2998" y="526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3" name="Line 281"/>
              <p:cNvSpPr>
                <a:spLocks noChangeShapeType="1"/>
              </p:cNvSpPr>
              <p:nvPr/>
            </p:nvSpPr>
            <p:spPr bwMode="auto">
              <a:xfrm>
                <a:off x="2998" y="528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4" name="Line 282"/>
              <p:cNvSpPr>
                <a:spLocks noChangeShapeType="1"/>
              </p:cNvSpPr>
              <p:nvPr/>
            </p:nvSpPr>
            <p:spPr bwMode="auto">
              <a:xfrm>
                <a:off x="2998" y="531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5" name="Line 283"/>
              <p:cNvSpPr>
                <a:spLocks noChangeShapeType="1"/>
              </p:cNvSpPr>
              <p:nvPr/>
            </p:nvSpPr>
            <p:spPr bwMode="auto">
              <a:xfrm>
                <a:off x="2998" y="533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6" name="Line 284"/>
              <p:cNvSpPr>
                <a:spLocks noChangeShapeType="1"/>
              </p:cNvSpPr>
              <p:nvPr/>
            </p:nvSpPr>
            <p:spPr bwMode="auto">
              <a:xfrm>
                <a:off x="2998" y="535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285"/>
            <p:cNvGrpSpPr>
              <a:grpSpLocks/>
            </p:cNvGrpSpPr>
            <p:nvPr/>
          </p:nvGrpSpPr>
          <p:grpSpPr bwMode="auto">
            <a:xfrm>
              <a:off x="2918" y="2606"/>
              <a:ext cx="73" cy="1"/>
              <a:chOff x="2918" y="2606"/>
              <a:chExt cx="73" cy="1"/>
            </a:xfrm>
          </p:grpSpPr>
          <p:sp>
            <p:nvSpPr>
              <p:cNvPr id="11382" name="Line 286"/>
              <p:cNvSpPr>
                <a:spLocks noChangeShapeType="1"/>
              </p:cNvSpPr>
              <p:nvPr/>
            </p:nvSpPr>
            <p:spPr bwMode="auto">
              <a:xfrm>
                <a:off x="2918" y="260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3" name="Line 287"/>
              <p:cNvSpPr>
                <a:spLocks noChangeShapeType="1"/>
              </p:cNvSpPr>
              <p:nvPr/>
            </p:nvSpPr>
            <p:spPr bwMode="auto">
              <a:xfrm>
                <a:off x="2942" y="260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4" name="Line 288"/>
              <p:cNvSpPr>
                <a:spLocks noChangeShapeType="1"/>
              </p:cNvSpPr>
              <p:nvPr/>
            </p:nvSpPr>
            <p:spPr bwMode="auto">
              <a:xfrm>
                <a:off x="2966" y="260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5" name="Line 289"/>
              <p:cNvSpPr>
                <a:spLocks noChangeShapeType="1"/>
              </p:cNvSpPr>
              <p:nvPr/>
            </p:nvSpPr>
            <p:spPr bwMode="auto">
              <a:xfrm>
                <a:off x="2990" y="260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290"/>
            <p:cNvGrpSpPr>
              <a:grpSpLocks/>
            </p:cNvGrpSpPr>
            <p:nvPr/>
          </p:nvGrpSpPr>
          <p:grpSpPr bwMode="auto">
            <a:xfrm>
              <a:off x="2918" y="2710"/>
              <a:ext cx="73" cy="1"/>
              <a:chOff x="2918" y="2710"/>
              <a:chExt cx="73" cy="1"/>
            </a:xfrm>
          </p:grpSpPr>
          <p:sp>
            <p:nvSpPr>
              <p:cNvPr id="11378" name="Line 291"/>
              <p:cNvSpPr>
                <a:spLocks noChangeShapeType="1"/>
              </p:cNvSpPr>
              <p:nvPr/>
            </p:nvSpPr>
            <p:spPr bwMode="auto">
              <a:xfrm>
                <a:off x="2918" y="271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9" name="Line 292"/>
              <p:cNvSpPr>
                <a:spLocks noChangeShapeType="1"/>
              </p:cNvSpPr>
              <p:nvPr/>
            </p:nvSpPr>
            <p:spPr bwMode="auto">
              <a:xfrm>
                <a:off x="2942" y="271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0" name="Line 293"/>
              <p:cNvSpPr>
                <a:spLocks noChangeShapeType="1"/>
              </p:cNvSpPr>
              <p:nvPr/>
            </p:nvSpPr>
            <p:spPr bwMode="auto">
              <a:xfrm>
                <a:off x="2966" y="271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1" name="Line 294"/>
              <p:cNvSpPr>
                <a:spLocks noChangeShapeType="1"/>
              </p:cNvSpPr>
              <p:nvPr/>
            </p:nvSpPr>
            <p:spPr bwMode="auto">
              <a:xfrm>
                <a:off x="2990" y="2710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" name="Group 295"/>
            <p:cNvGrpSpPr>
              <a:grpSpLocks/>
            </p:cNvGrpSpPr>
            <p:nvPr/>
          </p:nvGrpSpPr>
          <p:grpSpPr bwMode="auto">
            <a:xfrm>
              <a:off x="2998" y="2606"/>
              <a:ext cx="1" cy="96"/>
              <a:chOff x="2998" y="2606"/>
              <a:chExt cx="1" cy="96"/>
            </a:xfrm>
          </p:grpSpPr>
          <p:sp>
            <p:nvSpPr>
              <p:cNvPr id="11373" name="Line 296"/>
              <p:cNvSpPr>
                <a:spLocks noChangeShapeType="1"/>
              </p:cNvSpPr>
              <p:nvPr/>
            </p:nvSpPr>
            <p:spPr bwMode="auto">
              <a:xfrm>
                <a:off x="2998" y="260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4" name="Line 297"/>
              <p:cNvSpPr>
                <a:spLocks noChangeShapeType="1"/>
              </p:cNvSpPr>
              <p:nvPr/>
            </p:nvSpPr>
            <p:spPr bwMode="auto">
              <a:xfrm>
                <a:off x="2998" y="263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5" name="Line 298"/>
              <p:cNvSpPr>
                <a:spLocks noChangeShapeType="1"/>
              </p:cNvSpPr>
              <p:nvPr/>
            </p:nvSpPr>
            <p:spPr bwMode="auto">
              <a:xfrm>
                <a:off x="2998" y="265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6" name="Line 299"/>
              <p:cNvSpPr>
                <a:spLocks noChangeShapeType="1"/>
              </p:cNvSpPr>
              <p:nvPr/>
            </p:nvSpPr>
            <p:spPr bwMode="auto">
              <a:xfrm>
                <a:off x="2998" y="267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7" name="Line 300"/>
              <p:cNvSpPr>
                <a:spLocks noChangeShapeType="1"/>
              </p:cNvSpPr>
              <p:nvPr/>
            </p:nvSpPr>
            <p:spPr bwMode="auto">
              <a:xfrm>
                <a:off x="2998" y="269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308" name="Rectangle 301"/>
            <p:cNvSpPr>
              <a:spLocks noChangeArrowheads="1"/>
            </p:cNvSpPr>
            <p:nvPr/>
          </p:nvSpPr>
          <p:spPr bwMode="auto">
            <a:xfrm>
              <a:off x="3062" y="574"/>
              <a:ext cx="38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Gla domain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09" name="Rectangle 302"/>
            <p:cNvSpPr>
              <a:spLocks noChangeArrowheads="1"/>
            </p:cNvSpPr>
            <p:nvPr/>
          </p:nvSpPr>
          <p:spPr bwMode="auto">
            <a:xfrm>
              <a:off x="3070" y="1390"/>
              <a:ext cx="3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 i="1">
                  <a:solidFill>
                    <a:srgbClr val="000000"/>
                  </a:solidFill>
                  <a:latin typeface="Times New Roman" pitchFamily="18" charset="0"/>
                </a:rPr>
                <a:t>Kringle 1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10" name="Rectangle 303"/>
            <p:cNvSpPr>
              <a:spLocks noChangeArrowheads="1"/>
            </p:cNvSpPr>
            <p:nvPr/>
          </p:nvSpPr>
          <p:spPr bwMode="auto">
            <a:xfrm>
              <a:off x="3062" y="1494"/>
              <a:ext cx="21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region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11" name="Rectangle 304"/>
            <p:cNvSpPr>
              <a:spLocks noChangeArrowheads="1"/>
            </p:cNvSpPr>
            <p:nvPr/>
          </p:nvSpPr>
          <p:spPr bwMode="auto">
            <a:xfrm>
              <a:off x="3070" y="2310"/>
              <a:ext cx="3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 i="1">
                  <a:solidFill>
                    <a:srgbClr val="000000"/>
                  </a:solidFill>
                  <a:latin typeface="Times New Roman" pitchFamily="18" charset="0"/>
                </a:rPr>
                <a:t>Kringle 2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12" name="Rectangle 305"/>
            <p:cNvSpPr>
              <a:spLocks noChangeArrowheads="1"/>
            </p:cNvSpPr>
            <p:nvPr/>
          </p:nvSpPr>
          <p:spPr bwMode="auto">
            <a:xfrm>
              <a:off x="3062" y="2414"/>
              <a:ext cx="21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region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13" name="Rectangle 306"/>
            <p:cNvSpPr>
              <a:spLocks noChangeArrowheads="1"/>
            </p:cNvSpPr>
            <p:nvPr/>
          </p:nvSpPr>
          <p:spPr bwMode="auto">
            <a:xfrm>
              <a:off x="3062" y="2589"/>
              <a:ext cx="2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 chain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14" name="Rectangle 307"/>
            <p:cNvSpPr>
              <a:spLocks noChangeArrowheads="1"/>
            </p:cNvSpPr>
            <p:nvPr/>
          </p:nvSpPr>
          <p:spPr bwMode="auto">
            <a:xfrm>
              <a:off x="3062" y="4022"/>
              <a:ext cx="2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B chain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15" name="Rectangle 308"/>
            <p:cNvSpPr>
              <a:spLocks noChangeArrowheads="1"/>
            </p:cNvSpPr>
            <p:nvPr/>
          </p:nvSpPr>
          <p:spPr bwMode="auto">
            <a:xfrm>
              <a:off x="2806" y="446"/>
              <a:ext cx="3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16" name="Rectangle 309"/>
            <p:cNvSpPr>
              <a:spLocks noChangeArrowheads="1"/>
            </p:cNvSpPr>
            <p:nvPr/>
          </p:nvSpPr>
          <p:spPr bwMode="auto">
            <a:xfrm>
              <a:off x="2806" y="678"/>
              <a:ext cx="3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17" name="Rectangle 310"/>
            <p:cNvSpPr>
              <a:spLocks noChangeArrowheads="1"/>
            </p:cNvSpPr>
            <p:nvPr/>
          </p:nvSpPr>
          <p:spPr bwMode="auto">
            <a:xfrm>
              <a:off x="2806" y="783"/>
              <a:ext cx="3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18" name="Rectangle 311"/>
            <p:cNvSpPr>
              <a:spLocks noChangeArrowheads="1"/>
            </p:cNvSpPr>
            <p:nvPr/>
          </p:nvSpPr>
          <p:spPr bwMode="auto">
            <a:xfrm>
              <a:off x="2806" y="1407"/>
              <a:ext cx="3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19" name="Rectangle 312"/>
            <p:cNvSpPr>
              <a:spLocks noChangeArrowheads="1"/>
            </p:cNvSpPr>
            <p:nvPr/>
          </p:nvSpPr>
          <p:spPr bwMode="auto">
            <a:xfrm>
              <a:off x="2806" y="1494"/>
              <a:ext cx="3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20" name="Rectangle 313"/>
            <p:cNvSpPr>
              <a:spLocks noChangeArrowheads="1"/>
            </p:cNvSpPr>
            <p:nvPr/>
          </p:nvSpPr>
          <p:spPr bwMode="auto">
            <a:xfrm>
              <a:off x="2806" y="2215"/>
              <a:ext cx="3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21" name="Rectangle 314"/>
            <p:cNvSpPr>
              <a:spLocks noChangeArrowheads="1"/>
            </p:cNvSpPr>
            <p:nvPr/>
          </p:nvSpPr>
          <p:spPr bwMode="auto">
            <a:xfrm>
              <a:off x="2806" y="2558"/>
              <a:ext cx="3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22" name="Rectangle 315"/>
            <p:cNvSpPr>
              <a:spLocks noChangeArrowheads="1"/>
            </p:cNvSpPr>
            <p:nvPr/>
          </p:nvSpPr>
          <p:spPr bwMode="auto">
            <a:xfrm>
              <a:off x="2806" y="2654"/>
              <a:ext cx="3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23" name="Rectangle 316"/>
            <p:cNvSpPr>
              <a:spLocks noChangeArrowheads="1"/>
            </p:cNvSpPr>
            <p:nvPr/>
          </p:nvSpPr>
          <p:spPr bwMode="auto">
            <a:xfrm>
              <a:off x="2806" y="3126"/>
              <a:ext cx="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24" name="Rectangle 317"/>
            <p:cNvSpPr>
              <a:spLocks noChangeArrowheads="1"/>
            </p:cNvSpPr>
            <p:nvPr/>
          </p:nvSpPr>
          <p:spPr bwMode="auto">
            <a:xfrm>
              <a:off x="2806" y="3327"/>
              <a:ext cx="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25" name="Rectangle 318"/>
            <p:cNvSpPr>
              <a:spLocks noChangeArrowheads="1"/>
            </p:cNvSpPr>
            <p:nvPr/>
          </p:nvSpPr>
          <p:spPr bwMode="auto">
            <a:xfrm>
              <a:off x="2806" y="3606"/>
              <a:ext cx="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12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26" name="Rectangle 319"/>
            <p:cNvSpPr>
              <a:spLocks noChangeArrowheads="1"/>
            </p:cNvSpPr>
            <p:nvPr/>
          </p:nvSpPr>
          <p:spPr bwMode="auto">
            <a:xfrm>
              <a:off x="2806" y="5198"/>
              <a:ext cx="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13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27" name="Rectangle 320"/>
            <p:cNvSpPr>
              <a:spLocks noChangeArrowheads="1"/>
            </p:cNvSpPr>
            <p:nvPr/>
          </p:nvSpPr>
          <p:spPr bwMode="auto">
            <a:xfrm>
              <a:off x="2806" y="5286"/>
              <a:ext cx="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14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28" name="Rectangle 321"/>
            <p:cNvSpPr>
              <a:spLocks noChangeArrowheads="1"/>
            </p:cNvSpPr>
            <p:nvPr/>
          </p:nvSpPr>
          <p:spPr bwMode="auto">
            <a:xfrm>
              <a:off x="1760" y="431"/>
              <a:ext cx="6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Arg-2Trp, Arg-1Gln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29" name="Rectangle 322"/>
            <p:cNvSpPr>
              <a:spLocks noChangeArrowheads="1"/>
            </p:cNvSpPr>
            <p:nvPr/>
          </p:nvSpPr>
          <p:spPr bwMode="auto">
            <a:xfrm>
              <a:off x="1062" y="542"/>
              <a:ext cx="40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nt 1261C&gt;G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30" name="Rectangle 323"/>
            <p:cNvSpPr>
              <a:spLocks noChangeArrowheads="1"/>
            </p:cNvSpPr>
            <p:nvPr/>
          </p:nvSpPr>
          <p:spPr bwMode="auto">
            <a:xfrm>
              <a:off x="2111" y="654"/>
              <a:ext cx="32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Tyr44Cys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31" name="Rectangle 324"/>
            <p:cNvSpPr>
              <a:spLocks noChangeArrowheads="1"/>
            </p:cNvSpPr>
            <p:nvPr/>
          </p:nvSpPr>
          <p:spPr bwMode="auto">
            <a:xfrm>
              <a:off x="1330" y="1478"/>
              <a:ext cx="11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Asp118Tyr, Cys138Tyr, 4177insT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32" name="Rectangle 325"/>
            <p:cNvSpPr>
              <a:spLocks noChangeArrowheads="1"/>
            </p:cNvSpPr>
            <p:nvPr/>
          </p:nvSpPr>
          <p:spPr bwMode="auto">
            <a:xfrm>
              <a:off x="2069" y="2198"/>
              <a:ext cx="3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Arg220Cys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33" name="Rectangle 326"/>
            <p:cNvSpPr>
              <a:spLocks noChangeArrowheads="1"/>
            </p:cNvSpPr>
            <p:nvPr/>
          </p:nvSpPr>
          <p:spPr bwMode="auto">
            <a:xfrm>
              <a:off x="1656" y="2469"/>
              <a:ext cx="7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Arg271Cys, Arg271His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34" name="Rectangle 327"/>
            <p:cNvSpPr>
              <a:spLocks noChangeArrowheads="1"/>
            </p:cNvSpPr>
            <p:nvPr/>
          </p:nvSpPr>
          <p:spPr bwMode="auto">
            <a:xfrm>
              <a:off x="2123" y="2573"/>
              <a:ext cx="31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7248delG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35" name="Rectangle 328"/>
            <p:cNvSpPr>
              <a:spLocks noChangeArrowheads="1"/>
            </p:cNvSpPr>
            <p:nvPr/>
          </p:nvSpPr>
          <p:spPr bwMode="auto">
            <a:xfrm>
              <a:off x="822" y="2101"/>
              <a:ext cx="3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Glu300Lys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36" name="Rectangle 329"/>
            <p:cNvSpPr>
              <a:spLocks noChangeArrowheads="1"/>
            </p:cNvSpPr>
            <p:nvPr/>
          </p:nvSpPr>
          <p:spPr bwMode="auto">
            <a:xfrm>
              <a:off x="854" y="2206"/>
              <a:ext cx="4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delLys301/302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37" name="Rectangle 330"/>
            <p:cNvSpPr>
              <a:spLocks noChangeArrowheads="1"/>
            </p:cNvSpPr>
            <p:nvPr/>
          </p:nvSpPr>
          <p:spPr bwMode="auto">
            <a:xfrm>
              <a:off x="822" y="2310"/>
              <a:ext cx="3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Glu309Lys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38" name="Rectangle 331"/>
            <p:cNvSpPr>
              <a:spLocks noChangeArrowheads="1"/>
            </p:cNvSpPr>
            <p:nvPr/>
          </p:nvSpPr>
          <p:spPr bwMode="auto">
            <a:xfrm>
              <a:off x="822" y="2414"/>
              <a:ext cx="3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Gly319Arg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39" name="Rectangle 332"/>
            <p:cNvSpPr>
              <a:spLocks noChangeArrowheads="1"/>
            </p:cNvSpPr>
            <p:nvPr/>
          </p:nvSpPr>
          <p:spPr bwMode="auto">
            <a:xfrm>
              <a:off x="830" y="2518"/>
              <a:ext cx="3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Arg320His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40" name="Rectangle 333"/>
            <p:cNvSpPr>
              <a:spLocks noChangeArrowheads="1"/>
            </p:cNvSpPr>
            <p:nvPr/>
          </p:nvSpPr>
          <p:spPr bwMode="auto">
            <a:xfrm>
              <a:off x="838" y="2623"/>
              <a:ext cx="3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Gly330Ser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41" name="Rectangle 334"/>
            <p:cNvSpPr>
              <a:spLocks noChangeArrowheads="1"/>
            </p:cNvSpPr>
            <p:nvPr/>
          </p:nvSpPr>
          <p:spPr bwMode="auto">
            <a:xfrm>
              <a:off x="806" y="3086"/>
              <a:ext cx="39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Met337Thr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42" name="Rectangle 335"/>
            <p:cNvSpPr>
              <a:spLocks noChangeArrowheads="1"/>
            </p:cNvSpPr>
            <p:nvPr/>
          </p:nvSpPr>
          <p:spPr bwMode="auto">
            <a:xfrm>
              <a:off x="806" y="3191"/>
              <a:ext cx="3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Arg340Trp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43" name="Rectangle 336"/>
            <p:cNvSpPr>
              <a:spLocks noChangeArrowheads="1"/>
            </p:cNvSpPr>
            <p:nvPr/>
          </p:nvSpPr>
          <p:spPr bwMode="auto">
            <a:xfrm>
              <a:off x="830" y="3293"/>
              <a:ext cx="3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Ser354Arg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44" name="Rectangle 337"/>
            <p:cNvSpPr>
              <a:spLocks noChangeArrowheads="1"/>
            </p:cNvSpPr>
            <p:nvPr/>
          </p:nvSpPr>
          <p:spPr bwMode="auto">
            <a:xfrm>
              <a:off x="814" y="3398"/>
              <a:ext cx="3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Trp357Cys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45" name="Rectangle 338"/>
            <p:cNvSpPr>
              <a:spLocks noChangeArrowheads="1"/>
            </p:cNvSpPr>
            <p:nvPr/>
          </p:nvSpPr>
          <p:spPr bwMode="auto">
            <a:xfrm>
              <a:off x="814" y="3502"/>
              <a:ext cx="38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Arg382Cys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46" name="Rectangle 339"/>
            <p:cNvSpPr>
              <a:spLocks noChangeArrowheads="1"/>
            </p:cNvSpPr>
            <p:nvPr/>
          </p:nvSpPr>
          <p:spPr bwMode="auto">
            <a:xfrm>
              <a:off x="830" y="3606"/>
              <a:ext cx="3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Arg382His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47" name="Rectangle 340"/>
            <p:cNvSpPr>
              <a:spLocks noChangeArrowheads="1"/>
            </p:cNvSpPr>
            <p:nvPr/>
          </p:nvSpPr>
          <p:spPr bwMode="auto">
            <a:xfrm>
              <a:off x="830" y="3710"/>
              <a:ext cx="35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Arg388His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48" name="Rectangle 341"/>
            <p:cNvSpPr>
              <a:spLocks noChangeArrowheads="1"/>
            </p:cNvSpPr>
            <p:nvPr/>
          </p:nvSpPr>
          <p:spPr bwMode="auto">
            <a:xfrm>
              <a:off x="2064" y="3302"/>
              <a:ext cx="37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Arg418Trp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49" name="Rectangle 342"/>
            <p:cNvSpPr>
              <a:spLocks noChangeArrowheads="1"/>
            </p:cNvSpPr>
            <p:nvPr/>
          </p:nvSpPr>
          <p:spPr bwMode="auto">
            <a:xfrm>
              <a:off x="2081" y="3599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Glu466Ala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50" name="Rectangle 343"/>
            <p:cNvSpPr>
              <a:spLocks noChangeArrowheads="1"/>
            </p:cNvSpPr>
            <p:nvPr/>
          </p:nvSpPr>
          <p:spPr bwMode="auto">
            <a:xfrm>
              <a:off x="2068" y="5174"/>
              <a:ext cx="36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Arg517Gln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51" name="Rectangle 344"/>
            <p:cNvSpPr>
              <a:spLocks noChangeArrowheads="1"/>
            </p:cNvSpPr>
            <p:nvPr/>
          </p:nvSpPr>
          <p:spPr bwMode="auto">
            <a:xfrm>
              <a:off x="814" y="4759"/>
              <a:ext cx="3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Arg538Cys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52" name="Rectangle 345"/>
            <p:cNvSpPr>
              <a:spLocks noChangeArrowheads="1"/>
            </p:cNvSpPr>
            <p:nvPr/>
          </p:nvSpPr>
          <p:spPr bwMode="auto">
            <a:xfrm>
              <a:off x="822" y="4861"/>
              <a:ext cx="38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Lys556Thr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53" name="Rectangle 346"/>
            <p:cNvSpPr>
              <a:spLocks noChangeArrowheads="1"/>
            </p:cNvSpPr>
            <p:nvPr/>
          </p:nvSpPr>
          <p:spPr bwMode="auto">
            <a:xfrm>
              <a:off x="838" y="4966"/>
              <a:ext cx="37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Gly558Val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54" name="Rectangle 347"/>
            <p:cNvSpPr>
              <a:spLocks noChangeArrowheads="1"/>
            </p:cNvSpPr>
            <p:nvPr/>
          </p:nvSpPr>
          <p:spPr bwMode="auto">
            <a:xfrm>
              <a:off x="806" y="5070"/>
              <a:ext cx="39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Gln541stop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55" name="Rectangle 348"/>
            <p:cNvSpPr>
              <a:spLocks noChangeArrowheads="1"/>
            </p:cNvSpPr>
            <p:nvPr/>
          </p:nvSpPr>
          <p:spPr bwMode="auto">
            <a:xfrm>
              <a:off x="816" y="5405"/>
              <a:ext cx="3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Trp569stop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1356" name="Line 349"/>
            <p:cNvSpPr>
              <a:spLocks noChangeShapeType="1"/>
            </p:cNvSpPr>
            <p:nvPr/>
          </p:nvSpPr>
          <p:spPr bwMode="auto">
            <a:xfrm>
              <a:off x="2478" y="494"/>
              <a:ext cx="1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7" name="Line 350"/>
            <p:cNvSpPr>
              <a:spLocks noChangeShapeType="1"/>
            </p:cNvSpPr>
            <p:nvPr/>
          </p:nvSpPr>
          <p:spPr bwMode="auto">
            <a:xfrm>
              <a:off x="1574" y="598"/>
              <a:ext cx="10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8" name="Line 351"/>
            <p:cNvSpPr>
              <a:spLocks noChangeShapeType="1"/>
            </p:cNvSpPr>
            <p:nvPr/>
          </p:nvSpPr>
          <p:spPr bwMode="auto">
            <a:xfrm>
              <a:off x="2478" y="726"/>
              <a:ext cx="1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9" name="Line 352"/>
            <p:cNvSpPr>
              <a:spLocks noChangeShapeType="1"/>
            </p:cNvSpPr>
            <p:nvPr/>
          </p:nvSpPr>
          <p:spPr bwMode="auto">
            <a:xfrm>
              <a:off x="2478" y="1542"/>
              <a:ext cx="1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0" name="Line 353"/>
            <p:cNvSpPr>
              <a:spLocks noChangeShapeType="1"/>
            </p:cNvSpPr>
            <p:nvPr/>
          </p:nvSpPr>
          <p:spPr bwMode="auto">
            <a:xfrm>
              <a:off x="2478" y="2262"/>
              <a:ext cx="1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1" name="Line 354"/>
            <p:cNvSpPr>
              <a:spLocks noChangeShapeType="1"/>
            </p:cNvSpPr>
            <p:nvPr/>
          </p:nvSpPr>
          <p:spPr bwMode="auto">
            <a:xfrm>
              <a:off x="2478" y="2598"/>
              <a:ext cx="1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2" name="Line 355"/>
            <p:cNvSpPr>
              <a:spLocks noChangeShapeType="1"/>
            </p:cNvSpPr>
            <p:nvPr/>
          </p:nvSpPr>
          <p:spPr bwMode="auto">
            <a:xfrm>
              <a:off x="1510" y="2694"/>
              <a:ext cx="10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3" name="Line 356"/>
            <p:cNvSpPr>
              <a:spLocks noChangeShapeType="1"/>
            </p:cNvSpPr>
            <p:nvPr/>
          </p:nvSpPr>
          <p:spPr bwMode="auto">
            <a:xfrm>
              <a:off x="1310" y="2502"/>
              <a:ext cx="20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4" name="Line 357"/>
            <p:cNvSpPr>
              <a:spLocks noChangeShapeType="1"/>
            </p:cNvSpPr>
            <p:nvPr/>
          </p:nvSpPr>
          <p:spPr bwMode="auto">
            <a:xfrm>
              <a:off x="1510" y="3174"/>
              <a:ext cx="10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5" name="Line 358"/>
            <p:cNvSpPr>
              <a:spLocks noChangeShapeType="1"/>
            </p:cNvSpPr>
            <p:nvPr/>
          </p:nvSpPr>
          <p:spPr bwMode="auto">
            <a:xfrm flipH="1">
              <a:off x="1310" y="3174"/>
              <a:ext cx="20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6" name="Line 359"/>
            <p:cNvSpPr>
              <a:spLocks noChangeShapeType="1"/>
            </p:cNvSpPr>
            <p:nvPr/>
          </p:nvSpPr>
          <p:spPr bwMode="auto">
            <a:xfrm>
              <a:off x="2478" y="3366"/>
              <a:ext cx="1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7" name="Line 360"/>
            <p:cNvSpPr>
              <a:spLocks noChangeShapeType="1"/>
            </p:cNvSpPr>
            <p:nvPr/>
          </p:nvSpPr>
          <p:spPr bwMode="auto">
            <a:xfrm>
              <a:off x="2478" y="3662"/>
              <a:ext cx="1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8" name="Line 361"/>
            <p:cNvSpPr>
              <a:spLocks noChangeShapeType="1"/>
            </p:cNvSpPr>
            <p:nvPr/>
          </p:nvSpPr>
          <p:spPr bwMode="auto">
            <a:xfrm>
              <a:off x="2478" y="5238"/>
              <a:ext cx="1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9" name="Line 362"/>
            <p:cNvSpPr>
              <a:spLocks noChangeShapeType="1"/>
            </p:cNvSpPr>
            <p:nvPr/>
          </p:nvSpPr>
          <p:spPr bwMode="auto">
            <a:xfrm>
              <a:off x="1510" y="5334"/>
              <a:ext cx="10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70" name="Line 363"/>
            <p:cNvSpPr>
              <a:spLocks noChangeShapeType="1"/>
            </p:cNvSpPr>
            <p:nvPr/>
          </p:nvSpPr>
          <p:spPr bwMode="auto">
            <a:xfrm>
              <a:off x="1310" y="5142"/>
              <a:ext cx="20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71" name="Text Box 364"/>
            <p:cNvSpPr txBox="1">
              <a:spLocks noChangeArrowheads="1"/>
            </p:cNvSpPr>
            <p:nvPr/>
          </p:nvSpPr>
          <p:spPr bwMode="auto">
            <a:xfrm>
              <a:off x="768" y="5136"/>
              <a:ext cx="624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 b="1">
                  <a:latin typeface="Times New Roman" pitchFamily="18" charset="0"/>
                </a:rPr>
                <a:t>His562Arg</a:t>
              </a:r>
            </a:p>
          </p:txBody>
        </p:sp>
        <p:sp>
          <p:nvSpPr>
            <p:cNvPr id="11372" name="Text Box 365"/>
            <p:cNvSpPr txBox="1">
              <a:spLocks noChangeArrowheads="1"/>
            </p:cNvSpPr>
            <p:nvPr/>
          </p:nvSpPr>
          <p:spPr bwMode="auto">
            <a:xfrm>
              <a:off x="720" y="5251"/>
              <a:ext cx="1008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 b="1">
                  <a:latin typeface="Times New Roman" pitchFamily="18" charset="0"/>
                </a:rPr>
                <a:t>20062delGT-stop</a:t>
              </a:r>
            </a:p>
          </p:txBody>
        </p:sp>
      </p:grpSp>
      <p:sp>
        <p:nvSpPr>
          <p:cNvPr id="11267" name="Rectangle 366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865187"/>
          </a:xfrm>
        </p:spPr>
        <p:txBody>
          <a:bodyPr>
            <a:noAutofit/>
          </a:bodyPr>
          <a:lstStyle/>
          <a:p>
            <a:r>
              <a:rPr lang="en-GB" sz="3600" dirty="0" smtClean="0"/>
              <a:t>Mutations Causing </a:t>
            </a:r>
            <a:r>
              <a:rPr lang="en-GB" sz="3600" dirty="0" err="1" smtClean="0"/>
              <a:t>Prothrombin</a:t>
            </a:r>
            <a:r>
              <a:rPr lang="en-GB" sz="3600" dirty="0" smtClean="0"/>
              <a:t> Deficiency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 rot="-60000">
            <a:off x="1450571" y="996781"/>
            <a:ext cx="71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400" b="1" i="1" dirty="0">
                <a:solidFill>
                  <a:srgbClr val="0000D4"/>
                </a:solidFill>
                <a:latin typeface="Arial" pitchFamily="34" charset="0"/>
              </a:rPr>
              <a:t>FV</a:t>
            </a:r>
            <a:endParaRPr lang="it-IT" sz="2400" dirty="0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5634038" y="2055813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5634038" y="2455863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5634038" y="1598613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5634038" y="1084263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5634038" y="998538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938838" y="1255713"/>
            <a:ext cx="952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dirty="0">
                <a:solidFill>
                  <a:srgbClr val="000000"/>
                </a:solidFill>
                <a:latin typeface="Times New Roman" pitchFamily="18" charset="0"/>
              </a:rPr>
              <a:t>A1 domain</a:t>
            </a:r>
            <a:endParaRPr lang="it-IT" sz="24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618163" y="884238"/>
            <a:ext cx="153987" cy="0"/>
            <a:chOff x="2654" y="742"/>
            <a:chExt cx="73" cy="1"/>
          </a:xfrm>
        </p:grpSpPr>
        <p:sp>
          <p:nvSpPr>
            <p:cNvPr id="12666" name="Line 10"/>
            <p:cNvSpPr>
              <a:spLocks noChangeShapeType="1"/>
            </p:cNvSpPr>
            <p:nvPr/>
          </p:nvSpPr>
          <p:spPr bwMode="auto">
            <a:xfrm>
              <a:off x="2654" y="74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67" name="Line 11"/>
            <p:cNvSpPr>
              <a:spLocks noChangeShapeType="1"/>
            </p:cNvSpPr>
            <p:nvPr/>
          </p:nvSpPr>
          <p:spPr bwMode="auto">
            <a:xfrm>
              <a:off x="2678" y="74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68" name="Line 12"/>
            <p:cNvSpPr>
              <a:spLocks noChangeShapeType="1"/>
            </p:cNvSpPr>
            <p:nvPr/>
          </p:nvSpPr>
          <p:spPr bwMode="auto">
            <a:xfrm>
              <a:off x="2702" y="74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69" name="Line 13"/>
            <p:cNvSpPr>
              <a:spLocks noChangeShapeType="1"/>
            </p:cNvSpPr>
            <p:nvPr/>
          </p:nvSpPr>
          <p:spPr bwMode="auto">
            <a:xfrm>
              <a:off x="2726" y="74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618163" y="1722438"/>
            <a:ext cx="153987" cy="0"/>
            <a:chOff x="2654" y="1446"/>
            <a:chExt cx="73" cy="1"/>
          </a:xfrm>
        </p:grpSpPr>
        <p:sp>
          <p:nvSpPr>
            <p:cNvPr id="12662" name="Line 15"/>
            <p:cNvSpPr>
              <a:spLocks noChangeShapeType="1"/>
            </p:cNvSpPr>
            <p:nvPr/>
          </p:nvSpPr>
          <p:spPr bwMode="auto">
            <a:xfrm>
              <a:off x="2654" y="144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63" name="Line 16"/>
            <p:cNvSpPr>
              <a:spLocks noChangeShapeType="1"/>
            </p:cNvSpPr>
            <p:nvPr/>
          </p:nvSpPr>
          <p:spPr bwMode="auto">
            <a:xfrm>
              <a:off x="2678" y="144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64" name="Line 17"/>
            <p:cNvSpPr>
              <a:spLocks noChangeShapeType="1"/>
            </p:cNvSpPr>
            <p:nvPr/>
          </p:nvSpPr>
          <p:spPr bwMode="auto">
            <a:xfrm>
              <a:off x="2702" y="144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65" name="Line 18"/>
            <p:cNvSpPr>
              <a:spLocks noChangeShapeType="1"/>
            </p:cNvSpPr>
            <p:nvPr/>
          </p:nvSpPr>
          <p:spPr bwMode="auto">
            <a:xfrm>
              <a:off x="2726" y="144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803900" y="884238"/>
            <a:ext cx="1588" cy="828675"/>
            <a:chOff x="2742" y="742"/>
            <a:chExt cx="1" cy="696"/>
          </a:xfrm>
        </p:grpSpPr>
        <p:sp>
          <p:nvSpPr>
            <p:cNvPr id="12632" name="Line 20"/>
            <p:cNvSpPr>
              <a:spLocks noChangeShapeType="1"/>
            </p:cNvSpPr>
            <p:nvPr/>
          </p:nvSpPr>
          <p:spPr bwMode="auto">
            <a:xfrm>
              <a:off x="2742" y="7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33" name="Line 21"/>
            <p:cNvSpPr>
              <a:spLocks noChangeShapeType="1"/>
            </p:cNvSpPr>
            <p:nvPr/>
          </p:nvSpPr>
          <p:spPr bwMode="auto">
            <a:xfrm>
              <a:off x="2742" y="7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34" name="Line 22"/>
            <p:cNvSpPr>
              <a:spLocks noChangeShapeType="1"/>
            </p:cNvSpPr>
            <p:nvPr/>
          </p:nvSpPr>
          <p:spPr bwMode="auto">
            <a:xfrm>
              <a:off x="2742" y="7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35" name="Line 23"/>
            <p:cNvSpPr>
              <a:spLocks noChangeShapeType="1"/>
            </p:cNvSpPr>
            <p:nvPr/>
          </p:nvSpPr>
          <p:spPr bwMode="auto">
            <a:xfrm>
              <a:off x="2742" y="8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36" name="Line 24"/>
            <p:cNvSpPr>
              <a:spLocks noChangeShapeType="1"/>
            </p:cNvSpPr>
            <p:nvPr/>
          </p:nvSpPr>
          <p:spPr bwMode="auto">
            <a:xfrm>
              <a:off x="2742" y="8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37" name="Line 25"/>
            <p:cNvSpPr>
              <a:spLocks noChangeShapeType="1"/>
            </p:cNvSpPr>
            <p:nvPr/>
          </p:nvSpPr>
          <p:spPr bwMode="auto">
            <a:xfrm>
              <a:off x="2742" y="8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38" name="Line 26"/>
            <p:cNvSpPr>
              <a:spLocks noChangeShapeType="1"/>
            </p:cNvSpPr>
            <p:nvPr/>
          </p:nvSpPr>
          <p:spPr bwMode="auto">
            <a:xfrm>
              <a:off x="2742" y="8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39" name="Line 27"/>
            <p:cNvSpPr>
              <a:spLocks noChangeShapeType="1"/>
            </p:cNvSpPr>
            <p:nvPr/>
          </p:nvSpPr>
          <p:spPr bwMode="auto">
            <a:xfrm>
              <a:off x="2742" y="9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40" name="Line 28"/>
            <p:cNvSpPr>
              <a:spLocks noChangeShapeType="1"/>
            </p:cNvSpPr>
            <p:nvPr/>
          </p:nvSpPr>
          <p:spPr bwMode="auto">
            <a:xfrm>
              <a:off x="2742" y="9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41" name="Line 29"/>
            <p:cNvSpPr>
              <a:spLocks noChangeShapeType="1"/>
            </p:cNvSpPr>
            <p:nvPr/>
          </p:nvSpPr>
          <p:spPr bwMode="auto">
            <a:xfrm>
              <a:off x="2742" y="9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42" name="Line 30"/>
            <p:cNvSpPr>
              <a:spLocks noChangeShapeType="1"/>
            </p:cNvSpPr>
            <p:nvPr/>
          </p:nvSpPr>
          <p:spPr bwMode="auto">
            <a:xfrm>
              <a:off x="2742" y="9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43" name="Line 31"/>
            <p:cNvSpPr>
              <a:spLocks noChangeShapeType="1"/>
            </p:cNvSpPr>
            <p:nvPr/>
          </p:nvSpPr>
          <p:spPr bwMode="auto">
            <a:xfrm>
              <a:off x="2742" y="10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44" name="Line 32"/>
            <p:cNvSpPr>
              <a:spLocks noChangeShapeType="1"/>
            </p:cNvSpPr>
            <p:nvPr/>
          </p:nvSpPr>
          <p:spPr bwMode="auto">
            <a:xfrm>
              <a:off x="2742" y="10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45" name="Line 33"/>
            <p:cNvSpPr>
              <a:spLocks noChangeShapeType="1"/>
            </p:cNvSpPr>
            <p:nvPr/>
          </p:nvSpPr>
          <p:spPr bwMode="auto">
            <a:xfrm>
              <a:off x="2742" y="10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46" name="Line 34"/>
            <p:cNvSpPr>
              <a:spLocks noChangeShapeType="1"/>
            </p:cNvSpPr>
            <p:nvPr/>
          </p:nvSpPr>
          <p:spPr bwMode="auto">
            <a:xfrm>
              <a:off x="2742" y="10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47" name="Line 35"/>
            <p:cNvSpPr>
              <a:spLocks noChangeShapeType="1"/>
            </p:cNvSpPr>
            <p:nvPr/>
          </p:nvSpPr>
          <p:spPr bwMode="auto">
            <a:xfrm>
              <a:off x="2742" y="11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48" name="Line 36"/>
            <p:cNvSpPr>
              <a:spLocks noChangeShapeType="1"/>
            </p:cNvSpPr>
            <p:nvPr/>
          </p:nvSpPr>
          <p:spPr bwMode="auto">
            <a:xfrm>
              <a:off x="2742" y="11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49" name="Line 37"/>
            <p:cNvSpPr>
              <a:spLocks noChangeShapeType="1"/>
            </p:cNvSpPr>
            <p:nvPr/>
          </p:nvSpPr>
          <p:spPr bwMode="auto">
            <a:xfrm>
              <a:off x="2742" y="11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50" name="Line 38"/>
            <p:cNvSpPr>
              <a:spLocks noChangeShapeType="1"/>
            </p:cNvSpPr>
            <p:nvPr/>
          </p:nvSpPr>
          <p:spPr bwMode="auto">
            <a:xfrm>
              <a:off x="2742" y="11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51" name="Line 39"/>
            <p:cNvSpPr>
              <a:spLocks noChangeShapeType="1"/>
            </p:cNvSpPr>
            <p:nvPr/>
          </p:nvSpPr>
          <p:spPr bwMode="auto">
            <a:xfrm>
              <a:off x="2742" y="11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52" name="Line 40"/>
            <p:cNvSpPr>
              <a:spLocks noChangeShapeType="1"/>
            </p:cNvSpPr>
            <p:nvPr/>
          </p:nvSpPr>
          <p:spPr bwMode="auto">
            <a:xfrm>
              <a:off x="2742" y="12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53" name="Line 41"/>
            <p:cNvSpPr>
              <a:spLocks noChangeShapeType="1"/>
            </p:cNvSpPr>
            <p:nvPr/>
          </p:nvSpPr>
          <p:spPr bwMode="auto">
            <a:xfrm>
              <a:off x="2742" y="12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54" name="Line 42"/>
            <p:cNvSpPr>
              <a:spLocks noChangeShapeType="1"/>
            </p:cNvSpPr>
            <p:nvPr/>
          </p:nvSpPr>
          <p:spPr bwMode="auto">
            <a:xfrm>
              <a:off x="2742" y="12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55" name="Line 43"/>
            <p:cNvSpPr>
              <a:spLocks noChangeShapeType="1"/>
            </p:cNvSpPr>
            <p:nvPr/>
          </p:nvSpPr>
          <p:spPr bwMode="auto">
            <a:xfrm>
              <a:off x="2742" y="12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56" name="Line 44"/>
            <p:cNvSpPr>
              <a:spLocks noChangeShapeType="1"/>
            </p:cNvSpPr>
            <p:nvPr/>
          </p:nvSpPr>
          <p:spPr bwMode="auto">
            <a:xfrm>
              <a:off x="2742" y="13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57" name="Line 45"/>
            <p:cNvSpPr>
              <a:spLocks noChangeShapeType="1"/>
            </p:cNvSpPr>
            <p:nvPr/>
          </p:nvSpPr>
          <p:spPr bwMode="auto">
            <a:xfrm>
              <a:off x="2742" y="13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58" name="Line 46"/>
            <p:cNvSpPr>
              <a:spLocks noChangeShapeType="1"/>
            </p:cNvSpPr>
            <p:nvPr/>
          </p:nvSpPr>
          <p:spPr bwMode="auto">
            <a:xfrm>
              <a:off x="2742" y="13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59" name="Line 47"/>
            <p:cNvSpPr>
              <a:spLocks noChangeShapeType="1"/>
            </p:cNvSpPr>
            <p:nvPr/>
          </p:nvSpPr>
          <p:spPr bwMode="auto">
            <a:xfrm>
              <a:off x="2742" y="13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60" name="Line 48"/>
            <p:cNvSpPr>
              <a:spLocks noChangeShapeType="1"/>
            </p:cNvSpPr>
            <p:nvPr/>
          </p:nvSpPr>
          <p:spPr bwMode="auto">
            <a:xfrm>
              <a:off x="2742" y="14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61" name="Line 49"/>
            <p:cNvSpPr>
              <a:spLocks noChangeShapeType="1"/>
            </p:cNvSpPr>
            <p:nvPr/>
          </p:nvSpPr>
          <p:spPr bwMode="auto">
            <a:xfrm>
              <a:off x="2742" y="14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618163" y="1741488"/>
            <a:ext cx="153987" cy="0"/>
            <a:chOff x="2654" y="1462"/>
            <a:chExt cx="73" cy="1"/>
          </a:xfrm>
        </p:grpSpPr>
        <p:sp>
          <p:nvSpPr>
            <p:cNvPr id="12628" name="Line 51"/>
            <p:cNvSpPr>
              <a:spLocks noChangeShapeType="1"/>
            </p:cNvSpPr>
            <p:nvPr/>
          </p:nvSpPr>
          <p:spPr bwMode="auto">
            <a:xfrm>
              <a:off x="2654" y="146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29" name="Line 52"/>
            <p:cNvSpPr>
              <a:spLocks noChangeShapeType="1"/>
            </p:cNvSpPr>
            <p:nvPr/>
          </p:nvSpPr>
          <p:spPr bwMode="auto">
            <a:xfrm>
              <a:off x="2678" y="146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30" name="Line 53"/>
            <p:cNvSpPr>
              <a:spLocks noChangeShapeType="1"/>
            </p:cNvSpPr>
            <p:nvPr/>
          </p:nvSpPr>
          <p:spPr bwMode="auto">
            <a:xfrm>
              <a:off x="2702" y="1462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31" name="Line 54"/>
            <p:cNvSpPr>
              <a:spLocks noChangeShapeType="1"/>
            </p:cNvSpPr>
            <p:nvPr/>
          </p:nvSpPr>
          <p:spPr bwMode="auto">
            <a:xfrm>
              <a:off x="2726" y="146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618163" y="2541588"/>
            <a:ext cx="153987" cy="0"/>
            <a:chOff x="2654" y="2134"/>
            <a:chExt cx="73" cy="1"/>
          </a:xfrm>
        </p:grpSpPr>
        <p:sp>
          <p:nvSpPr>
            <p:cNvPr id="12624" name="Line 56"/>
            <p:cNvSpPr>
              <a:spLocks noChangeShapeType="1"/>
            </p:cNvSpPr>
            <p:nvPr/>
          </p:nvSpPr>
          <p:spPr bwMode="auto">
            <a:xfrm>
              <a:off x="2654" y="213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25" name="Line 57"/>
            <p:cNvSpPr>
              <a:spLocks noChangeShapeType="1"/>
            </p:cNvSpPr>
            <p:nvPr/>
          </p:nvSpPr>
          <p:spPr bwMode="auto">
            <a:xfrm>
              <a:off x="2678" y="213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26" name="Line 58"/>
            <p:cNvSpPr>
              <a:spLocks noChangeShapeType="1"/>
            </p:cNvSpPr>
            <p:nvPr/>
          </p:nvSpPr>
          <p:spPr bwMode="auto">
            <a:xfrm>
              <a:off x="2702" y="213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27" name="Line 59"/>
            <p:cNvSpPr>
              <a:spLocks noChangeShapeType="1"/>
            </p:cNvSpPr>
            <p:nvPr/>
          </p:nvSpPr>
          <p:spPr bwMode="auto">
            <a:xfrm>
              <a:off x="2726" y="213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5803900" y="1741488"/>
            <a:ext cx="1588" cy="771525"/>
            <a:chOff x="2742" y="1462"/>
            <a:chExt cx="1" cy="649"/>
          </a:xfrm>
        </p:grpSpPr>
        <p:sp>
          <p:nvSpPr>
            <p:cNvPr id="12596" name="Line 61"/>
            <p:cNvSpPr>
              <a:spLocks noChangeShapeType="1"/>
            </p:cNvSpPr>
            <p:nvPr/>
          </p:nvSpPr>
          <p:spPr bwMode="auto">
            <a:xfrm>
              <a:off x="2742" y="14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97" name="Line 62"/>
            <p:cNvSpPr>
              <a:spLocks noChangeShapeType="1"/>
            </p:cNvSpPr>
            <p:nvPr/>
          </p:nvSpPr>
          <p:spPr bwMode="auto">
            <a:xfrm>
              <a:off x="2742" y="14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98" name="Line 63"/>
            <p:cNvSpPr>
              <a:spLocks noChangeShapeType="1"/>
            </p:cNvSpPr>
            <p:nvPr/>
          </p:nvSpPr>
          <p:spPr bwMode="auto">
            <a:xfrm>
              <a:off x="2742" y="15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99" name="Line 64"/>
            <p:cNvSpPr>
              <a:spLocks noChangeShapeType="1"/>
            </p:cNvSpPr>
            <p:nvPr/>
          </p:nvSpPr>
          <p:spPr bwMode="auto">
            <a:xfrm>
              <a:off x="2742" y="15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0" name="Line 65"/>
            <p:cNvSpPr>
              <a:spLocks noChangeShapeType="1"/>
            </p:cNvSpPr>
            <p:nvPr/>
          </p:nvSpPr>
          <p:spPr bwMode="auto">
            <a:xfrm>
              <a:off x="2742" y="15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1" name="Line 66"/>
            <p:cNvSpPr>
              <a:spLocks noChangeShapeType="1"/>
            </p:cNvSpPr>
            <p:nvPr/>
          </p:nvSpPr>
          <p:spPr bwMode="auto">
            <a:xfrm>
              <a:off x="2742" y="15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2" name="Line 67"/>
            <p:cNvSpPr>
              <a:spLocks noChangeShapeType="1"/>
            </p:cNvSpPr>
            <p:nvPr/>
          </p:nvSpPr>
          <p:spPr bwMode="auto">
            <a:xfrm>
              <a:off x="2742" y="16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3" name="Line 68"/>
            <p:cNvSpPr>
              <a:spLocks noChangeShapeType="1"/>
            </p:cNvSpPr>
            <p:nvPr/>
          </p:nvSpPr>
          <p:spPr bwMode="auto">
            <a:xfrm>
              <a:off x="2742" y="16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4" name="Line 69"/>
            <p:cNvSpPr>
              <a:spLocks noChangeShapeType="1"/>
            </p:cNvSpPr>
            <p:nvPr/>
          </p:nvSpPr>
          <p:spPr bwMode="auto">
            <a:xfrm>
              <a:off x="2742" y="16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5" name="Line 70"/>
            <p:cNvSpPr>
              <a:spLocks noChangeShapeType="1"/>
            </p:cNvSpPr>
            <p:nvPr/>
          </p:nvSpPr>
          <p:spPr bwMode="auto">
            <a:xfrm>
              <a:off x="2742" y="16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6" name="Line 71"/>
            <p:cNvSpPr>
              <a:spLocks noChangeShapeType="1"/>
            </p:cNvSpPr>
            <p:nvPr/>
          </p:nvSpPr>
          <p:spPr bwMode="auto">
            <a:xfrm>
              <a:off x="2742" y="17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7" name="Line 72"/>
            <p:cNvSpPr>
              <a:spLocks noChangeShapeType="1"/>
            </p:cNvSpPr>
            <p:nvPr/>
          </p:nvSpPr>
          <p:spPr bwMode="auto">
            <a:xfrm>
              <a:off x="2742" y="17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8" name="Line 73"/>
            <p:cNvSpPr>
              <a:spLocks noChangeShapeType="1"/>
            </p:cNvSpPr>
            <p:nvPr/>
          </p:nvSpPr>
          <p:spPr bwMode="auto">
            <a:xfrm>
              <a:off x="2742" y="17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09" name="Line 74"/>
            <p:cNvSpPr>
              <a:spLocks noChangeShapeType="1"/>
            </p:cNvSpPr>
            <p:nvPr/>
          </p:nvSpPr>
          <p:spPr bwMode="auto">
            <a:xfrm>
              <a:off x="2742" y="17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10" name="Line 75"/>
            <p:cNvSpPr>
              <a:spLocks noChangeShapeType="1"/>
            </p:cNvSpPr>
            <p:nvPr/>
          </p:nvSpPr>
          <p:spPr bwMode="auto">
            <a:xfrm>
              <a:off x="2742" y="17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11" name="Line 76"/>
            <p:cNvSpPr>
              <a:spLocks noChangeShapeType="1"/>
            </p:cNvSpPr>
            <p:nvPr/>
          </p:nvSpPr>
          <p:spPr bwMode="auto">
            <a:xfrm>
              <a:off x="2742" y="18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12" name="Line 77"/>
            <p:cNvSpPr>
              <a:spLocks noChangeShapeType="1"/>
            </p:cNvSpPr>
            <p:nvPr/>
          </p:nvSpPr>
          <p:spPr bwMode="auto">
            <a:xfrm>
              <a:off x="2742" y="18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13" name="Line 78"/>
            <p:cNvSpPr>
              <a:spLocks noChangeShapeType="1"/>
            </p:cNvSpPr>
            <p:nvPr/>
          </p:nvSpPr>
          <p:spPr bwMode="auto">
            <a:xfrm>
              <a:off x="2742" y="18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14" name="Line 79"/>
            <p:cNvSpPr>
              <a:spLocks noChangeShapeType="1"/>
            </p:cNvSpPr>
            <p:nvPr/>
          </p:nvSpPr>
          <p:spPr bwMode="auto">
            <a:xfrm>
              <a:off x="2742" y="18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15" name="Line 80"/>
            <p:cNvSpPr>
              <a:spLocks noChangeShapeType="1"/>
            </p:cNvSpPr>
            <p:nvPr/>
          </p:nvSpPr>
          <p:spPr bwMode="auto">
            <a:xfrm>
              <a:off x="2742" y="19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16" name="Line 81"/>
            <p:cNvSpPr>
              <a:spLocks noChangeShapeType="1"/>
            </p:cNvSpPr>
            <p:nvPr/>
          </p:nvSpPr>
          <p:spPr bwMode="auto">
            <a:xfrm>
              <a:off x="2742" y="19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17" name="Line 82"/>
            <p:cNvSpPr>
              <a:spLocks noChangeShapeType="1"/>
            </p:cNvSpPr>
            <p:nvPr/>
          </p:nvSpPr>
          <p:spPr bwMode="auto">
            <a:xfrm>
              <a:off x="2742" y="19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18" name="Line 83"/>
            <p:cNvSpPr>
              <a:spLocks noChangeShapeType="1"/>
            </p:cNvSpPr>
            <p:nvPr/>
          </p:nvSpPr>
          <p:spPr bwMode="auto">
            <a:xfrm>
              <a:off x="2742" y="19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19" name="Line 84"/>
            <p:cNvSpPr>
              <a:spLocks noChangeShapeType="1"/>
            </p:cNvSpPr>
            <p:nvPr/>
          </p:nvSpPr>
          <p:spPr bwMode="auto">
            <a:xfrm>
              <a:off x="2742" y="20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20" name="Line 85"/>
            <p:cNvSpPr>
              <a:spLocks noChangeShapeType="1"/>
            </p:cNvSpPr>
            <p:nvPr/>
          </p:nvSpPr>
          <p:spPr bwMode="auto">
            <a:xfrm>
              <a:off x="2742" y="20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21" name="Line 86"/>
            <p:cNvSpPr>
              <a:spLocks noChangeShapeType="1"/>
            </p:cNvSpPr>
            <p:nvPr/>
          </p:nvSpPr>
          <p:spPr bwMode="auto">
            <a:xfrm>
              <a:off x="2742" y="20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22" name="Line 87"/>
            <p:cNvSpPr>
              <a:spLocks noChangeShapeType="1"/>
            </p:cNvSpPr>
            <p:nvPr/>
          </p:nvSpPr>
          <p:spPr bwMode="auto">
            <a:xfrm>
              <a:off x="2742" y="20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23" name="Line 88"/>
            <p:cNvSpPr>
              <a:spLocks noChangeShapeType="1"/>
            </p:cNvSpPr>
            <p:nvPr/>
          </p:nvSpPr>
          <p:spPr bwMode="auto">
            <a:xfrm>
              <a:off x="2742" y="211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5634038" y="2570163"/>
            <a:ext cx="152400" cy="0"/>
            <a:chOff x="2662" y="2158"/>
            <a:chExt cx="72" cy="1"/>
          </a:xfrm>
        </p:grpSpPr>
        <p:sp>
          <p:nvSpPr>
            <p:cNvPr id="12592" name="Line 90"/>
            <p:cNvSpPr>
              <a:spLocks noChangeShapeType="1"/>
            </p:cNvSpPr>
            <p:nvPr/>
          </p:nvSpPr>
          <p:spPr bwMode="auto">
            <a:xfrm>
              <a:off x="2662" y="215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93" name="Line 91"/>
            <p:cNvSpPr>
              <a:spLocks noChangeShapeType="1"/>
            </p:cNvSpPr>
            <p:nvPr/>
          </p:nvSpPr>
          <p:spPr bwMode="auto">
            <a:xfrm>
              <a:off x="2686" y="215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94" name="Line 92"/>
            <p:cNvSpPr>
              <a:spLocks noChangeShapeType="1"/>
            </p:cNvSpPr>
            <p:nvPr/>
          </p:nvSpPr>
          <p:spPr bwMode="auto">
            <a:xfrm>
              <a:off x="2710" y="215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95" name="Line 93"/>
            <p:cNvSpPr>
              <a:spLocks noChangeShapeType="1"/>
            </p:cNvSpPr>
            <p:nvPr/>
          </p:nvSpPr>
          <p:spPr bwMode="auto">
            <a:xfrm>
              <a:off x="2726" y="215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5634038" y="4256088"/>
            <a:ext cx="152400" cy="0"/>
            <a:chOff x="2662" y="3574"/>
            <a:chExt cx="72" cy="1"/>
          </a:xfrm>
        </p:grpSpPr>
        <p:sp>
          <p:nvSpPr>
            <p:cNvPr id="12588" name="Line 95"/>
            <p:cNvSpPr>
              <a:spLocks noChangeShapeType="1"/>
            </p:cNvSpPr>
            <p:nvPr/>
          </p:nvSpPr>
          <p:spPr bwMode="auto">
            <a:xfrm>
              <a:off x="2662" y="357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89" name="Line 96"/>
            <p:cNvSpPr>
              <a:spLocks noChangeShapeType="1"/>
            </p:cNvSpPr>
            <p:nvPr/>
          </p:nvSpPr>
          <p:spPr bwMode="auto">
            <a:xfrm>
              <a:off x="2686" y="357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90" name="Line 97"/>
            <p:cNvSpPr>
              <a:spLocks noChangeShapeType="1"/>
            </p:cNvSpPr>
            <p:nvPr/>
          </p:nvSpPr>
          <p:spPr bwMode="auto">
            <a:xfrm>
              <a:off x="2710" y="357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91" name="Line 98"/>
            <p:cNvSpPr>
              <a:spLocks noChangeShapeType="1"/>
            </p:cNvSpPr>
            <p:nvPr/>
          </p:nvSpPr>
          <p:spPr bwMode="auto">
            <a:xfrm>
              <a:off x="2726" y="357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99"/>
          <p:cNvGrpSpPr>
            <a:grpSpLocks/>
          </p:cNvGrpSpPr>
          <p:nvPr/>
        </p:nvGrpSpPr>
        <p:grpSpPr bwMode="auto">
          <a:xfrm>
            <a:off x="5786438" y="2570163"/>
            <a:ext cx="3175" cy="1685925"/>
            <a:chOff x="2734" y="2158"/>
            <a:chExt cx="1" cy="1416"/>
          </a:xfrm>
        </p:grpSpPr>
        <p:sp>
          <p:nvSpPr>
            <p:cNvPr id="12528" name="Line 100"/>
            <p:cNvSpPr>
              <a:spLocks noChangeShapeType="1"/>
            </p:cNvSpPr>
            <p:nvPr/>
          </p:nvSpPr>
          <p:spPr bwMode="auto">
            <a:xfrm>
              <a:off x="2734" y="21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9" name="Line 101"/>
            <p:cNvSpPr>
              <a:spLocks noChangeShapeType="1"/>
            </p:cNvSpPr>
            <p:nvPr/>
          </p:nvSpPr>
          <p:spPr bwMode="auto">
            <a:xfrm>
              <a:off x="2734" y="21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30" name="Line 102"/>
            <p:cNvSpPr>
              <a:spLocks noChangeShapeType="1"/>
            </p:cNvSpPr>
            <p:nvPr/>
          </p:nvSpPr>
          <p:spPr bwMode="auto">
            <a:xfrm>
              <a:off x="2734" y="22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31" name="Line 103"/>
            <p:cNvSpPr>
              <a:spLocks noChangeShapeType="1"/>
            </p:cNvSpPr>
            <p:nvPr/>
          </p:nvSpPr>
          <p:spPr bwMode="auto">
            <a:xfrm>
              <a:off x="2734" y="22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32" name="Line 104"/>
            <p:cNvSpPr>
              <a:spLocks noChangeShapeType="1"/>
            </p:cNvSpPr>
            <p:nvPr/>
          </p:nvSpPr>
          <p:spPr bwMode="auto">
            <a:xfrm>
              <a:off x="2734" y="22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33" name="Line 105"/>
            <p:cNvSpPr>
              <a:spLocks noChangeShapeType="1"/>
            </p:cNvSpPr>
            <p:nvPr/>
          </p:nvSpPr>
          <p:spPr bwMode="auto">
            <a:xfrm>
              <a:off x="2734" y="22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34" name="Line 106"/>
            <p:cNvSpPr>
              <a:spLocks noChangeShapeType="1"/>
            </p:cNvSpPr>
            <p:nvPr/>
          </p:nvSpPr>
          <p:spPr bwMode="auto">
            <a:xfrm>
              <a:off x="2734" y="23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35" name="Line 107"/>
            <p:cNvSpPr>
              <a:spLocks noChangeShapeType="1"/>
            </p:cNvSpPr>
            <p:nvPr/>
          </p:nvSpPr>
          <p:spPr bwMode="auto">
            <a:xfrm>
              <a:off x="2734" y="23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36" name="Line 108"/>
            <p:cNvSpPr>
              <a:spLocks noChangeShapeType="1"/>
            </p:cNvSpPr>
            <p:nvPr/>
          </p:nvSpPr>
          <p:spPr bwMode="auto">
            <a:xfrm>
              <a:off x="2734" y="23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37" name="Line 109"/>
            <p:cNvSpPr>
              <a:spLocks noChangeShapeType="1"/>
            </p:cNvSpPr>
            <p:nvPr/>
          </p:nvSpPr>
          <p:spPr bwMode="auto">
            <a:xfrm>
              <a:off x="2734" y="23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38" name="Line 110"/>
            <p:cNvSpPr>
              <a:spLocks noChangeShapeType="1"/>
            </p:cNvSpPr>
            <p:nvPr/>
          </p:nvSpPr>
          <p:spPr bwMode="auto">
            <a:xfrm>
              <a:off x="2734" y="23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39" name="Line 111"/>
            <p:cNvSpPr>
              <a:spLocks noChangeShapeType="1"/>
            </p:cNvSpPr>
            <p:nvPr/>
          </p:nvSpPr>
          <p:spPr bwMode="auto">
            <a:xfrm>
              <a:off x="2734" y="24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40" name="Line 112"/>
            <p:cNvSpPr>
              <a:spLocks noChangeShapeType="1"/>
            </p:cNvSpPr>
            <p:nvPr/>
          </p:nvSpPr>
          <p:spPr bwMode="auto">
            <a:xfrm>
              <a:off x="2734" y="24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41" name="Line 113"/>
            <p:cNvSpPr>
              <a:spLocks noChangeShapeType="1"/>
            </p:cNvSpPr>
            <p:nvPr/>
          </p:nvSpPr>
          <p:spPr bwMode="auto">
            <a:xfrm>
              <a:off x="2734" y="24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42" name="Line 114"/>
            <p:cNvSpPr>
              <a:spLocks noChangeShapeType="1"/>
            </p:cNvSpPr>
            <p:nvPr/>
          </p:nvSpPr>
          <p:spPr bwMode="auto">
            <a:xfrm>
              <a:off x="2734" y="24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43" name="Line 115"/>
            <p:cNvSpPr>
              <a:spLocks noChangeShapeType="1"/>
            </p:cNvSpPr>
            <p:nvPr/>
          </p:nvSpPr>
          <p:spPr bwMode="auto">
            <a:xfrm>
              <a:off x="2734" y="25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44" name="Line 116"/>
            <p:cNvSpPr>
              <a:spLocks noChangeShapeType="1"/>
            </p:cNvSpPr>
            <p:nvPr/>
          </p:nvSpPr>
          <p:spPr bwMode="auto">
            <a:xfrm>
              <a:off x="2734" y="25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45" name="Line 117"/>
            <p:cNvSpPr>
              <a:spLocks noChangeShapeType="1"/>
            </p:cNvSpPr>
            <p:nvPr/>
          </p:nvSpPr>
          <p:spPr bwMode="auto">
            <a:xfrm>
              <a:off x="2734" y="25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46" name="Line 118"/>
            <p:cNvSpPr>
              <a:spLocks noChangeShapeType="1"/>
            </p:cNvSpPr>
            <p:nvPr/>
          </p:nvSpPr>
          <p:spPr bwMode="auto">
            <a:xfrm>
              <a:off x="2734" y="25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47" name="Line 119"/>
            <p:cNvSpPr>
              <a:spLocks noChangeShapeType="1"/>
            </p:cNvSpPr>
            <p:nvPr/>
          </p:nvSpPr>
          <p:spPr bwMode="auto">
            <a:xfrm>
              <a:off x="2734" y="26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48" name="Line 120"/>
            <p:cNvSpPr>
              <a:spLocks noChangeShapeType="1"/>
            </p:cNvSpPr>
            <p:nvPr/>
          </p:nvSpPr>
          <p:spPr bwMode="auto">
            <a:xfrm>
              <a:off x="2734" y="26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49" name="Line 121"/>
            <p:cNvSpPr>
              <a:spLocks noChangeShapeType="1"/>
            </p:cNvSpPr>
            <p:nvPr/>
          </p:nvSpPr>
          <p:spPr bwMode="auto">
            <a:xfrm>
              <a:off x="2734" y="26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50" name="Line 122"/>
            <p:cNvSpPr>
              <a:spLocks noChangeShapeType="1"/>
            </p:cNvSpPr>
            <p:nvPr/>
          </p:nvSpPr>
          <p:spPr bwMode="auto">
            <a:xfrm>
              <a:off x="2734" y="26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51" name="Line 123"/>
            <p:cNvSpPr>
              <a:spLocks noChangeShapeType="1"/>
            </p:cNvSpPr>
            <p:nvPr/>
          </p:nvSpPr>
          <p:spPr bwMode="auto">
            <a:xfrm>
              <a:off x="2734" y="27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52" name="Line 124"/>
            <p:cNvSpPr>
              <a:spLocks noChangeShapeType="1"/>
            </p:cNvSpPr>
            <p:nvPr/>
          </p:nvSpPr>
          <p:spPr bwMode="auto">
            <a:xfrm>
              <a:off x="2734" y="27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53" name="Line 125"/>
            <p:cNvSpPr>
              <a:spLocks noChangeShapeType="1"/>
            </p:cNvSpPr>
            <p:nvPr/>
          </p:nvSpPr>
          <p:spPr bwMode="auto">
            <a:xfrm>
              <a:off x="2734" y="27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54" name="Line 126"/>
            <p:cNvSpPr>
              <a:spLocks noChangeShapeType="1"/>
            </p:cNvSpPr>
            <p:nvPr/>
          </p:nvSpPr>
          <p:spPr bwMode="auto">
            <a:xfrm>
              <a:off x="2734" y="27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55" name="Line 127"/>
            <p:cNvSpPr>
              <a:spLocks noChangeShapeType="1"/>
            </p:cNvSpPr>
            <p:nvPr/>
          </p:nvSpPr>
          <p:spPr bwMode="auto">
            <a:xfrm>
              <a:off x="2734" y="28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56" name="Line 128"/>
            <p:cNvSpPr>
              <a:spLocks noChangeShapeType="1"/>
            </p:cNvSpPr>
            <p:nvPr/>
          </p:nvSpPr>
          <p:spPr bwMode="auto">
            <a:xfrm>
              <a:off x="2734" y="28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57" name="Line 129"/>
            <p:cNvSpPr>
              <a:spLocks noChangeShapeType="1"/>
            </p:cNvSpPr>
            <p:nvPr/>
          </p:nvSpPr>
          <p:spPr bwMode="auto">
            <a:xfrm>
              <a:off x="2734" y="28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58" name="Line 130"/>
            <p:cNvSpPr>
              <a:spLocks noChangeShapeType="1"/>
            </p:cNvSpPr>
            <p:nvPr/>
          </p:nvSpPr>
          <p:spPr bwMode="auto">
            <a:xfrm>
              <a:off x="2734" y="28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59" name="Line 131"/>
            <p:cNvSpPr>
              <a:spLocks noChangeShapeType="1"/>
            </p:cNvSpPr>
            <p:nvPr/>
          </p:nvSpPr>
          <p:spPr bwMode="auto">
            <a:xfrm>
              <a:off x="2734" y="29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60" name="Line 132"/>
            <p:cNvSpPr>
              <a:spLocks noChangeShapeType="1"/>
            </p:cNvSpPr>
            <p:nvPr/>
          </p:nvSpPr>
          <p:spPr bwMode="auto">
            <a:xfrm>
              <a:off x="2734" y="29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61" name="Line 133"/>
            <p:cNvSpPr>
              <a:spLocks noChangeShapeType="1"/>
            </p:cNvSpPr>
            <p:nvPr/>
          </p:nvSpPr>
          <p:spPr bwMode="auto">
            <a:xfrm>
              <a:off x="2734" y="29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62" name="Line 134"/>
            <p:cNvSpPr>
              <a:spLocks noChangeShapeType="1"/>
            </p:cNvSpPr>
            <p:nvPr/>
          </p:nvSpPr>
          <p:spPr bwMode="auto">
            <a:xfrm>
              <a:off x="2734" y="29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63" name="Line 135"/>
            <p:cNvSpPr>
              <a:spLocks noChangeShapeType="1"/>
            </p:cNvSpPr>
            <p:nvPr/>
          </p:nvSpPr>
          <p:spPr bwMode="auto">
            <a:xfrm>
              <a:off x="2734" y="29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64" name="Line 136"/>
            <p:cNvSpPr>
              <a:spLocks noChangeShapeType="1"/>
            </p:cNvSpPr>
            <p:nvPr/>
          </p:nvSpPr>
          <p:spPr bwMode="auto">
            <a:xfrm>
              <a:off x="2734" y="30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65" name="Line 137"/>
            <p:cNvSpPr>
              <a:spLocks noChangeShapeType="1"/>
            </p:cNvSpPr>
            <p:nvPr/>
          </p:nvSpPr>
          <p:spPr bwMode="auto">
            <a:xfrm>
              <a:off x="2734" y="30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66" name="Line 138"/>
            <p:cNvSpPr>
              <a:spLocks noChangeShapeType="1"/>
            </p:cNvSpPr>
            <p:nvPr/>
          </p:nvSpPr>
          <p:spPr bwMode="auto">
            <a:xfrm>
              <a:off x="2734" y="30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67" name="Line 139"/>
            <p:cNvSpPr>
              <a:spLocks noChangeShapeType="1"/>
            </p:cNvSpPr>
            <p:nvPr/>
          </p:nvSpPr>
          <p:spPr bwMode="auto">
            <a:xfrm>
              <a:off x="2734" y="30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68" name="Line 140"/>
            <p:cNvSpPr>
              <a:spLocks noChangeShapeType="1"/>
            </p:cNvSpPr>
            <p:nvPr/>
          </p:nvSpPr>
          <p:spPr bwMode="auto">
            <a:xfrm>
              <a:off x="2734" y="31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69" name="Line 141"/>
            <p:cNvSpPr>
              <a:spLocks noChangeShapeType="1"/>
            </p:cNvSpPr>
            <p:nvPr/>
          </p:nvSpPr>
          <p:spPr bwMode="auto">
            <a:xfrm>
              <a:off x="2734" y="31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70" name="Line 142"/>
            <p:cNvSpPr>
              <a:spLocks noChangeShapeType="1"/>
            </p:cNvSpPr>
            <p:nvPr/>
          </p:nvSpPr>
          <p:spPr bwMode="auto">
            <a:xfrm>
              <a:off x="2734" y="31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71" name="Line 143"/>
            <p:cNvSpPr>
              <a:spLocks noChangeShapeType="1"/>
            </p:cNvSpPr>
            <p:nvPr/>
          </p:nvSpPr>
          <p:spPr bwMode="auto">
            <a:xfrm>
              <a:off x="2734" y="31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72" name="Line 144"/>
            <p:cNvSpPr>
              <a:spLocks noChangeShapeType="1"/>
            </p:cNvSpPr>
            <p:nvPr/>
          </p:nvSpPr>
          <p:spPr bwMode="auto">
            <a:xfrm>
              <a:off x="2734" y="32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73" name="Line 145"/>
            <p:cNvSpPr>
              <a:spLocks noChangeShapeType="1"/>
            </p:cNvSpPr>
            <p:nvPr/>
          </p:nvSpPr>
          <p:spPr bwMode="auto">
            <a:xfrm>
              <a:off x="2734" y="32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74" name="Line 146"/>
            <p:cNvSpPr>
              <a:spLocks noChangeShapeType="1"/>
            </p:cNvSpPr>
            <p:nvPr/>
          </p:nvSpPr>
          <p:spPr bwMode="auto">
            <a:xfrm>
              <a:off x="2734" y="32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75" name="Line 147"/>
            <p:cNvSpPr>
              <a:spLocks noChangeShapeType="1"/>
            </p:cNvSpPr>
            <p:nvPr/>
          </p:nvSpPr>
          <p:spPr bwMode="auto">
            <a:xfrm>
              <a:off x="2734" y="32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76" name="Line 148"/>
            <p:cNvSpPr>
              <a:spLocks noChangeShapeType="1"/>
            </p:cNvSpPr>
            <p:nvPr/>
          </p:nvSpPr>
          <p:spPr bwMode="auto">
            <a:xfrm>
              <a:off x="2734" y="33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77" name="Line 149"/>
            <p:cNvSpPr>
              <a:spLocks noChangeShapeType="1"/>
            </p:cNvSpPr>
            <p:nvPr/>
          </p:nvSpPr>
          <p:spPr bwMode="auto">
            <a:xfrm>
              <a:off x="2734" y="33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78" name="Line 150"/>
            <p:cNvSpPr>
              <a:spLocks noChangeShapeType="1"/>
            </p:cNvSpPr>
            <p:nvPr/>
          </p:nvSpPr>
          <p:spPr bwMode="auto">
            <a:xfrm>
              <a:off x="2734" y="33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79" name="Line 151"/>
            <p:cNvSpPr>
              <a:spLocks noChangeShapeType="1"/>
            </p:cNvSpPr>
            <p:nvPr/>
          </p:nvSpPr>
          <p:spPr bwMode="auto">
            <a:xfrm>
              <a:off x="2734" y="33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80" name="Line 152"/>
            <p:cNvSpPr>
              <a:spLocks noChangeShapeType="1"/>
            </p:cNvSpPr>
            <p:nvPr/>
          </p:nvSpPr>
          <p:spPr bwMode="auto">
            <a:xfrm>
              <a:off x="2734" y="34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81" name="Line 153"/>
            <p:cNvSpPr>
              <a:spLocks noChangeShapeType="1"/>
            </p:cNvSpPr>
            <p:nvPr/>
          </p:nvSpPr>
          <p:spPr bwMode="auto">
            <a:xfrm>
              <a:off x="2734" y="34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82" name="Line 154"/>
            <p:cNvSpPr>
              <a:spLocks noChangeShapeType="1"/>
            </p:cNvSpPr>
            <p:nvPr/>
          </p:nvSpPr>
          <p:spPr bwMode="auto">
            <a:xfrm>
              <a:off x="2734" y="34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83" name="Line 155"/>
            <p:cNvSpPr>
              <a:spLocks noChangeShapeType="1"/>
            </p:cNvSpPr>
            <p:nvPr/>
          </p:nvSpPr>
          <p:spPr bwMode="auto">
            <a:xfrm>
              <a:off x="2734" y="34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84" name="Line 156"/>
            <p:cNvSpPr>
              <a:spLocks noChangeShapeType="1"/>
            </p:cNvSpPr>
            <p:nvPr/>
          </p:nvSpPr>
          <p:spPr bwMode="auto">
            <a:xfrm>
              <a:off x="2734" y="35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85" name="Line 157"/>
            <p:cNvSpPr>
              <a:spLocks noChangeShapeType="1"/>
            </p:cNvSpPr>
            <p:nvPr/>
          </p:nvSpPr>
          <p:spPr bwMode="auto">
            <a:xfrm>
              <a:off x="2734" y="35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86" name="Line 158"/>
            <p:cNvSpPr>
              <a:spLocks noChangeShapeType="1"/>
            </p:cNvSpPr>
            <p:nvPr/>
          </p:nvSpPr>
          <p:spPr bwMode="auto">
            <a:xfrm>
              <a:off x="2734" y="35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87" name="Line 159"/>
            <p:cNvSpPr>
              <a:spLocks noChangeShapeType="1"/>
            </p:cNvSpPr>
            <p:nvPr/>
          </p:nvSpPr>
          <p:spPr bwMode="auto">
            <a:xfrm>
              <a:off x="2734" y="35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06" name="Rectangle 160"/>
          <p:cNvSpPr>
            <a:spLocks noChangeArrowheads="1"/>
          </p:cNvSpPr>
          <p:nvPr/>
        </p:nvSpPr>
        <p:spPr bwMode="auto">
          <a:xfrm>
            <a:off x="5938838" y="3408363"/>
            <a:ext cx="8413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B domain</a:t>
            </a:r>
            <a:endParaRPr lang="it-IT" sz="2400"/>
          </a:p>
        </p:txBody>
      </p:sp>
      <p:sp>
        <p:nvSpPr>
          <p:cNvPr id="12307" name="Rectangle 161"/>
          <p:cNvSpPr>
            <a:spLocks noChangeArrowheads="1"/>
          </p:cNvSpPr>
          <p:nvPr/>
        </p:nvSpPr>
        <p:spPr bwMode="auto">
          <a:xfrm>
            <a:off x="5938838" y="2132013"/>
            <a:ext cx="952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A2 domain</a:t>
            </a:r>
            <a:endParaRPr lang="it-IT" sz="2400"/>
          </a:p>
        </p:txBody>
      </p:sp>
      <p:sp>
        <p:nvSpPr>
          <p:cNvPr id="12308" name="Freeform 162"/>
          <p:cNvSpPr>
            <a:spLocks/>
          </p:cNvSpPr>
          <p:nvPr/>
        </p:nvSpPr>
        <p:spPr bwMode="auto">
          <a:xfrm>
            <a:off x="7650163" y="4560888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09" name="Freeform 163"/>
          <p:cNvSpPr>
            <a:spLocks/>
          </p:cNvSpPr>
          <p:nvPr/>
        </p:nvSpPr>
        <p:spPr bwMode="auto">
          <a:xfrm>
            <a:off x="7650163" y="4475163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10" name="Rectangle 164"/>
          <p:cNvSpPr>
            <a:spLocks noChangeArrowheads="1"/>
          </p:cNvSpPr>
          <p:nvPr/>
        </p:nvSpPr>
        <p:spPr bwMode="auto">
          <a:xfrm>
            <a:off x="5938838" y="4779963"/>
            <a:ext cx="952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A3 domain</a:t>
            </a:r>
            <a:endParaRPr lang="it-IT" sz="2400"/>
          </a:p>
        </p:txBody>
      </p:sp>
      <p:grpSp>
        <p:nvGrpSpPr>
          <p:cNvPr id="11" name="Group 165"/>
          <p:cNvGrpSpPr>
            <a:grpSpLocks/>
          </p:cNvGrpSpPr>
          <p:nvPr/>
        </p:nvGrpSpPr>
        <p:grpSpPr bwMode="auto">
          <a:xfrm>
            <a:off x="5618163" y="4284663"/>
            <a:ext cx="153987" cy="0"/>
            <a:chOff x="2654" y="3598"/>
            <a:chExt cx="73" cy="1"/>
          </a:xfrm>
        </p:grpSpPr>
        <p:sp>
          <p:nvSpPr>
            <p:cNvPr id="12524" name="Line 166"/>
            <p:cNvSpPr>
              <a:spLocks noChangeShapeType="1"/>
            </p:cNvSpPr>
            <p:nvPr/>
          </p:nvSpPr>
          <p:spPr bwMode="auto">
            <a:xfrm>
              <a:off x="2654" y="359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5" name="Line 167"/>
            <p:cNvSpPr>
              <a:spLocks noChangeShapeType="1"/>
            </p:cNvSpPr>
            <p:nvPr/>
          </p:nvSpPr>
          <p:spPr bwMode="auto">
            <a:xfrm>
              <a:off x="2678" y="359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6" name="Line 168"/>
            <p:cNvSpPr>
              <a:spLocks noChangeShapeType="1"/>
            </p:cNvSpPr>
            <p:nvPr/>
          </p:nvSpPr>
          <p:spPr bwMode="auto">
            <a:xfrm>
              <a:off x="2702" y="359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7" name="Line 169"/>
            <p:cNvSpPr>
              <a:spLocks noChangeShapeType="1"/>
            </p:cNvSpPr>
            <p:nvPr/>
          </p:nvSpPr>
          <p:spPr bwMode="auto">
            <a:xfrm>
              <a:off x="2726" y="359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70"/>
          <p:cNvGrpSpPr>
            <a:grpSpLocks/>
          </p:cNvGrpSpPr>
          <p:nvPr/>
        </p:nvGrpSpPr>
        <p:grpSpPr bwMode="auto">
          <a:xfrm>
            <a:off x="5618163" y="5046663"/>
            <a:ext cx="153987" cy="0"/>
            <a:chOff x="2654" y="4238"/>
            <a:chExt cx="73" cy="1"/>
          </a:xfrm>
        </p:grpSpPr>
        <p:sp>
          <p:nvSpPr>
            <p:cNvPr id="12520" name="Line 171"/>
            <p:cNvSpPr>
              <a:spLocks noChangeShapeType="1"/>
            </p:cNvSpPr>
            <p:nvPr/>
          </p:nvSpPr>
          <p:spPr bwMode="auto">
            <a:xfrm>
              <a:off x="2654" y="423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1" name="Line 172"/>
            <p:cNvSpPr>
              <a:spLocks noChangeShapeType="1"/>
            </p:cNvSpPr>
            <p:nvPr/>
          </p:nvSpPr>
          <p:spPr bwMode="auto">
            <a:xfrm>
              <a:off x="2678" y="423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2" name="Line 173"/>
            <p:cNvSpPr>
              <a:spLocks noChangeShapeType="1"/>
            </p:cNvSpPr>
            <p:nvPr/>
          </p:nvSpPr>
          <p:spPr bwMode="auto">
            <a:xfrm>
              <a:off x="2702" y="423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3" name="Line 174"/>
            <p:cNvSpPr>
              <a:spLocks noChangeShapeType="1"/>
            </p:cNvSpPr>
            <p:nvPr/>
          </p:nvSpPr>
          <p:spPr bwMode="auto">
            <a:xfrm>
              <a:off x="2726" y="423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75"/>
          <p:cNvGrpSpPr>
            <a:grpSpLocks/>
          </p:cNvGrpSpPr>
          <p:nvPr/>
        </p:nvGrpSpPr>
        <p:grpSpPr bwMode="auto">
          <a:xfrm>
            <a:off x="5786438" y="4294188"/>
            <a:ext cx="3175" cy="742950"/>
            <a:chOff x="2734" y="3606"/>
            <a:chExt cx="1" cy="625"/>
          </a:xfrm>
        </p:grpSpPr>
        <p:sp>
          <p:nvSpPr>
            <p:cNvPr id="12493" name="Line 176"/>
            <p:cNvSpPr>
              <a:spLocks noChangeShapeType="1"/>
            </p:cNvSpPr>
            <p:nvPr/>
          </p:nvSpPr>
          <p:spPr bwMode="auto">
            <a:xfrm>
              <a:off x="2734" y="36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4" name="Line 177"/>
            <p:cNvSpPr>
              <a:spLocks noChangeShapeType="1"/>
            </p:cNvSpPr>
            <p:nvPr/>
          </p:nvSpPr>
          <p:spPr bwMode="auto">
            <a:xfrm>
              <a:off x="2734" y="36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5" name="Line 178"/>
            <p:cNvSpPr>
              <a:spLocks noChangeShapeType="1"/>
            </p:cNvSpPr>
            <p:nvPr/>
          </p:nvSpPr>
          <p:spPr bwMode="auto">
            <a:xfrm>
              <a:off x="2734" y="36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6" name="Line 179"/>
            <p:cNvSpPr>
              <a:spLocks noChangeShapeType="1"/>
            </p:cNvSpPr>
            <p:nvPr/>
          </p:nvSpPr>
          <p:spPr bwMode="auto">
            <a:xfrm>
              <a:off x="2734" y="36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7" name="Line 180"/>
            <p:cNvSpPr>
              <a:spLocks noChangeShapeType="1"/>
            </p:cNvSpPr>
            <p:nvPr/>
          </p:nvSpPr>
          <p:spPr bwMode="auto">
            <a:xfrm>
              <a:off x="2734" y="37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8" name="Line 181"/>
            <p:cNvSpPr>
              <a:spLocks noChangeShapeType="1"/>
            </p:cNvSpPr>
            <p:nvPr/>
          </p:nvSpPr>
          <p:spPr bwMode="auto">
            <a:xfrm>
              <a:off x="2734" y="37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9" name="Line 182"/>
            <p:cNvSpPr>
              <a:spLocks noChangeShapeType="1"/>
            </p:cNvSpPr>
            <p:nvPr/>
          </p:nvSpPr>
          <p:spPr bwMode="auto">
            <a:xfrm>
              <a:off x="2734" y="37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0" name="Line 183"/>
            <p:cNvSpPr>
              <a:spLocks noChangeShapeType="1"/>
            </p:cNvSpPr>
            <p:nvPr/>
          </p:nvSpPr>
          <p:spPr bwMode="auto">
            <a:xfrm>
              <a:off x="2734" y="37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1" name="Line 184"/>
            <p:cNvSpPr>
              <a:spLocks noChangeShapeType="1"/>
            </p:cNvSpPr>
            <p:nvPr/>
          </p:nvSpPr>
          <p:spPr bwMode="auto">
            <a:xfrm>
              <a:off x="2734" y="37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2" name="Line 185"/>
            <p:cNvSpPr>
              <a:spLocks noChangeShapeType="1"/>
            </p:cNvSpPr>
            <p:nvPr/>
          </p:nvSpPr>
          <p:spPr bwMode="auto">
            <a:xfrm>
              <a:off x="2734" y="38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3" name="Line 186"/>
            <p:cNvSpPr>
              <a:spLocks noChangeShapeType="1"/>
            </p:cNvSpPr>
            <p:nvPr/>
          </p:nvSpPr>
          <p:spPr bwMode="auto">
            <a:xfrm>
              <a:off x="2734" y="38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4" name="Line 187"/>
            <p:cNvSpPr>
              <a:spLocks noChangeShapeType="1"/>
            </p:cNvSpPr>
            <p:nvPr/>
          </p:nvSpPr>
          <p:spPr bwMode="auto">
            <a:xfrm>
              <a:off x="2734" y="38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5" name="Line 188"/>
            <p:cNvSpPr>
              <a:spLocks noChangeShapeType="1"/>
            </p:cNvSpPr>
            <p:nvPr/>
          </p:nvSpPr>
          <p:spPr bwMode="auto">
            <a:xfrm>
              <a:off x="2734" y="38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6" name="Line 189"/>
            <p:cNvSpPr>
              <a:spLocks noChangeShapeType="1"/>
            </p:cNvSpPr>
            <p:nvPr/>
          </p:nvSpPr>
          <p:spPr bwMode="auto">
            <a:xfrm>
              <a:off x="2734" y="39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7" name="Line 190"/>
            <p:cNvSpPr>
              <a:spLocks noChangeShapeType="1"/>
            </p:cNvSpPr>
            <p:nvPr/>
          </p:nvSpPr>
          <p:spPr bwMode="auto">
            <a:xfrm>
              <a:off x="2734" y="39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8" name="Line 191"/>
            <p:cNvSpPr>
              <a:spLocks noChangeShapeType="1"/>
            </p:cNvSpPr>
            <p:nvPr/>
          </p:nvSpPr>
          <p:spPr bwMode="auto">
            <a:xfrm>
              <a:off x="2734" y="39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09" name="Line 192"/>
            <p:cNvSpPr>
              <a:spLocks noChangeShapeType="1"/>
            </p:cNvSpPr>
            <p:nvPr/>
          </p:nvSpPr>
          <p:spPr bwMode="auto">
            <a:xfrm>
              <a:off x="2734" y="39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0" name="Line 193"/>
            <p:cNvSpPr>
              <a:spLocks noChangeShapeType="1"/>
            </p:cNvSpPr>
            <p:nvPr/>
          </p:nvSpPr>
          <p:spPr bwMode="auto">
            <a:xfrm>
              <a:off x="2734" y="40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1" name="Line 194"/>
            <p:cNvSpPr>
              <a:spLocks noChangeShapeType="1"/>
            </p:cNvSpPr>
            <p:nvPr/>
          </p:nvSpPr>
          <p:spPr bwMode="auto">
            <a:xfrm>
              <a:off x="2734" y="40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2" name="Line 195"/>
            <p:cNvSpPr>
              <a:spLocks noChangeShapeType="1"/>
            </p:cNvSpPr>
            <p:nvPr/>
          </p:nvSpPr>
          <p:spPr bwMode="auto">
            <a:xfrm>
              <a:off x="2734" y="40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3" name="Line 196"/>
            <p:cNvSpPr>
              <a:spLocks noChangeShapeType="1"/>
            </p:cNvSpPr>
            <p:nvPr/>
          </p:nvSpPr>
          <p:spPr bwMode="auto">
            <a:xfrm>
              <a:off x="2734" y="40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4" name="Line 197"/>
            <p:cNvSpPr>
              <a:spLocks noChangeShapeType="1"/>
            </p:cNvSpPr>
            <p:nvPr/>
          </p:nvSpPr>
          <p:spPr bwMode="auto">
            <a:xfrm>
              <a:off x="2734" y="41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5" name="Line 198"/>
            <p:cNvSpPr>
              <a:spLocks noChangeShapeType="1"/>
            </p:cNvSpPr>
            <p:nvPr/>
          </p:nvSpPr>
          <p:spPr bwMode="auto">
            <a:xfrm>
              <a:off x="2734" y="41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6" name="Line 199"/>
            <p:cNvSpPr>
              <a:spLocks noChangeShapeType="1"/>
            </p:cNvSpPr>
            <p:nvPr/>
          </p:nvSpPr>
          <p:spPr bwMode="auto">
            <a:xfrm>
              <a:off x="2734" y="41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7" name="Line 200"/>
            <p:cNvSpPr>
              <a:spLocks noChangeShapeType="1"/>
            </p:cNvSpPr>
            <p:nvPr/>
          </p:nvSpPr>
          <p:spPr bwMode="auto">
            <a:xfrm>
              <a:off x="2734" y="41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8" name="Line 201"/>
            <p:cNvSpPr>
              <a:spLocks noChangeShapeType="1"/>
            </p:cNvSpPr>
            <p:nvPr/>
          </p:nvSpPr>
          <p:spPr bwMode="auto">
            <a:xfrm>
              <a:off x="2734" y="42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9" name="Line 202"/>
            <p:cNvSpPr>
              <a:spLocks noChangeShapeType="1"/>
            </p:cNvSpPr>
            <p:nvPr/>
          </p:nvSpPr>
          <p:spPr bwMode="auto">
            <a:xfrm>
              <a:off x="2734" y="423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14" name="Freeform 203"/>
          <p:cNvSpPr>
            <a:spLocks/>
          </p:cNvSpPr>
          <p:nvPr/>
        </p:nvSpPr>
        <p:spPr bwMode="auto">
          <a:xfrm>
            <a:off x="5634038" y="5503863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15" name="Freeform 204"/>
          <p:cNvSpPr>
            <a:spLocks/>
          </p:cNvSpPr>
          <p:nvPr/>
        </p:nvSpPr>
        <p:spPr bwMode="auto">
          <a:xfrm>
            <a:off x="5634038" y="5903913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4" name="Group 205"/>
          <p:cNvGrpSpPr>
            <a:grpSpLocks/>
          </p:cNvGrpSpPr>
          <p:nvPr/>
        </p:nvGrpSpPr>
        <p:grpSpPr bwMode="auto">
          <a:xfrm>
            <a:off x="5618163" y="5084763"/>
            <a:ext cx="153987" cy="0"/>
            <a:chOff x="2654" y="4270"/>
            <a:chExt cx="73" cy="1"/>
          </a:xfrm>
        </p:grpSpPr>
        <p:sp>
          <p:nvSpPr>
            <p:cNvPr id="12489" name="Line 206"/>
            <p:cNvSpPr>
              <a:spLocks noChangeShapeType="1"/>
            </p:cNvSpPr>
            <p:nvPr/>
          </p:nvSpPr>
          <p:spPr bwMode="auto">
            <a:xfrm>
              <a:off x="2654" y="42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0" name="Line 207"/>
            <p:cNvSpPr>
              <a:spLocks noChangeShapeType="1"/>
            </p:cNvSpPr>
            <p:nvPr/>
          </p:nvSpPr>
          <p:spPr bwMode="auto">
            <a:xfrm>
              <a:off x="2678" y="42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1" name="Line 208"/>
            <p:cNvSpPr>
              <a:spLocks noChangeShapeType="1"/>
            </p:cNvSpPr>
            <p:nvPr/>
          </p:nvSpPr>
          <p:spPr bwMode="auto">
            <a:xfrm>
              <a:off x="2702" y="42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2" name="Line 209"/>
            <p:cNvSpPr>
              <a:spLocks noChangeShapeType="1"/>
            </p:cNvSpPr>
            <p:nvPr/>
          </p:nvSpPr>
          <p:spPr bwMode="auto">
            <a:xfrm>
              <a:off x="2726" y="427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210"/>
          <p:cNvGrpSpPr>
            <a:grpSpLocks/>
          </p:cNvGrpSpPr>
          <p:nvPr/>
        </p:nvGrpSpPr>
        <p:grpSpPr bwMode="auto">
          <a:xfrm>
            <a:off x="5618163" y="5522913"/>
            <a:ext cx="153987" cy="0"/>
            <a:chOff x="2654" y="5070"/>
            <a:chExt cx="73" cy="1"/>
          </a:xfrm>
        </p:grpSpPr>
        <p:sp>
          <p:nvSpPr>
            <p:cNvPr id="12485" name="Line 211"/>
            <p:cNvSpPr>
              <a:spLocks noChangeShapeType="1"/>
            </p:cNvSpPr>
            <p:nvPr/>
          </p:nvSpPr>
          <p:spPr bwMode="auto">
            <a:xfrm>
              <a:off x="2654" y="50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6" name="Line 212"/>
            <p:cNvSpPr>
              <a:spLocks noChangeShapeType="1"/>
            </p:cNvSpPr>
            <p:nvPr/>
          </p:nvSpPr>
          <p:spPr bwMode="auto">
            <a:xfrm>
              <a:off x="2678" y="50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7" name="Line 213"/>
            <p:cNvSpPr>
              <a:spLocks noChangeShapeType="1"/>
            </p:cNvSpPr>
            <p:nvPr/>
          </p:nvSpPr>
          <p:spPr bwMode="auto">
            <a:xfrm>
              <a:off x="2702" y="50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8" name="Line 214"/>
            <p:cNvSpPr>
              <a:spLocks noChangeShapeType="1"/>
            </p:cNvSpPr>
            <p:nvPr/>
          </p:nvSpPr>
          <p:spPr bwMode="auto">
            <a:xfrm>
              <a:off x="2726" y="507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215"/>
          <p:cNvGrpSpPr>
            <a:grpSpLocks/>
          </p:cNvGrpSpPr>
          <p:nvPr/>
        </p:nvGrpSpPr>
        <p:grpSpPr bwMode="auto">
          <a:xfrm>
            <a:off x="5786438" y="5084763"/>
            <a:ext cx="3175" cy="923925"/>
            <a:chOff x="2734" y="4270"/>
            <a:chExt cx="1" cy="776"/>
          </a:xfrm>
        </p:grpSpPr>
        <p:sp>
          <p:nvSpPr>
            <p:cNvPr id="12452" name="Line 216"/>
            <p:cNvSpPr>
              <a:spLocks noChangeShapeType="1"/>
            </p:cNvSpPr>
            <p:nvPr/>
          </p:nvSpPr>
          <p:spPr bwMode="auto">
            <a:xfrm>
              <a:off x="2734" y="42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3" name="Line 217"/>
            <p:cNvSpPr>
              <a:spLocks noChangeShapeType="1"/>
            </p:cNvSpPr>
            <p:nvPr/>
          </p:nvSpPr>
          <p:spPr bwMode="auto">
            <a:xfrm>
              <a:off x="2734" y="42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4" name="Line 218"/>
            <p:cNvSpPr>
              <a:spLocks noChangeShapeType="1"/>
            </p:cNvSpPr>
            <p:nvPr/>
          </p:nvSpPr>
          <p:spPr bwMode="auto">
            <a:xfrm>
              <a:off x="2734" y="43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5" name="Line 219"/>
            <p:cNvSpPr>
              <a:spLocks noChangeShapeType="1"/>
            </p:cNvSpPr>
            <p:nvPr/>
          </p:nvSpPr>
          <p:spPr bwMode="auto">
            <a:xfrm>
              <a:off x="2734" y="43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6" name="Line 220"/>
            <p:cNvSpPr>
              <a:spLocks noChangeShapeType="1"/>
            </p:cNvSpPr>
            <p:nvPr/>
          </p:nvSpPr>
          <p:spPr bwMode="auto">
            <a:xfrm>
              <a:off x="2734" y="43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7" name="Line 221"/>
            <p:cNvSpPr>
              <a:spLocks noChangeShapeType="1"/>
            </p:cNvSpPr>
            <p:nvPr/>
          </p:nvSpPr>
          <p:spPr bwMode="auto">
            <a:xfrm>
              <a:off x="2734" y="43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8" name="Line 222"/>
            <p:cNvSpPr>
              <a:spLocks noChangeShapeType="1"/>
            </p:cNvSpPr>
            <p:nvPr/>
          </p:nvSpPr>
          <p:spPr bwMode="auto">
            <a:xfrm>
              <a:off x="2734" y="44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9" name="Line 223"/>
            <p:cNvSpPr>
              <a:spLocks noChangeShapeType="1"/>
            </p:cNvSpPr>
            <p:nvPr/>
          </p:nvSpPr>
          <p:spPr bwMode="auto">
            <a:xfrm>
              <a:off x="2734" y="44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60" name="Line 224"/>
            <p:cNvSpPr>
              <a:spLocks noChangeShapeType="1"/>
            </p:cNvSpPr>
            <p:nvPr/>
          </p:nvSpPr>
          <p:spPr bwMode="auto">
            <a:xfrm>
              <a:off x="2734" y="44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61" name="Line 225"/>
            <p:cNvSpPr>
              <a:spLocks noChangeShapeType="1"/>
            </p:cNvSpPr>
            <p:nvPr/>
          </p:nvSpPr>
          <p:spPr bwMode="auto">
            <a:xfrm>
              <a:off x="2734" y="44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62" name="Line 226"/>
            <p:cNvSpPr>
              <a:spLocks noChangeShapeType="1"/>
            </p:cNvSpPr>
            <p:nvPr/>
          </p:nvSpPr>
          <p:spPr bwMode="auto">
            <a:xfrm>
              <a:off x="2734" y="45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63" name="Line 227"/>
            <p:cNvSpPr>
              <a:spLocks noChangeShapeType="1"/>
            </p:cNvSpPr>
            <p:nvPr/>
          </p:nvSpPr>
          <p:spPr bwMode="auto">
            <a:xfrm>
              <a:off x="2734" y="45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64" name="Line 228"/>
            <p:cNvSpPr>
              <a:spLocks noChangeShapeType="1"/>
            </p:cNvSpPr>
            <p:nvPr/>
          </p:nvSpPr>
          <p:spPr bwMode="auto">
            <a:xfrm>
              <a:off x="2734" y="45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65" name="Line 229"/>
            <p:cNvSpPr>
              <a:spLocks noChangeShapeType="1"/>
            </p:cNvSpPr>
            <p:nvPr/>
          </p:nvSpPr>
          <p:spPr bwMode="auto">
            <a:xfrm>
              <a:off x="2734" y="45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66" name="Line 230"/>
            <p:cNvSpPr>
              <a:spLocks noChangeShapeType="1"/>
            </p:cNvSpPr>
            <p:nvPr/>
          </p:nvSpPr>
          <p:spPr bwMode="auto">
            <a:xfrm>
              <a:off x="2734" y="46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67" name="Line 231"/>
            <p:cNvSpPr>
              <a:spLocks noChangeShapeType="1"/>
            </p:cNvSpPr>
            <p:nvPr/>
          </p:nvSpPr>
          <p:spPr bwMode="auto">
            <a:xfrm>
              <a:off x="2734" y="46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68" name="Line 232"/>
            <p:cNvSpPr>
              <a:spLocks noChangeShapeType="1"/>
            </p:cNvSpPr>
            <p:nvPr/>
          </p:nvSpPr>
          <p:spPr bwMode="auto">
            <a:xfrm>
              <a:off x="2734" y="46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69" name="Line 233"/>
            <p:cNvSpPr>
              <a:spLocks noChangeShapeType="1"/>
            </p:cNvSpPr>
            <p:nvPr/>
          </p:nvSpPr>
          <p:spPr bwMode="auto">
            <a:xfrm>
              <a:off x="2734" y="46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70" name="Line 234"/>
            <p:cNvSpPr>
              <a:spLocks noChangeShapeType="1"/>
            </p:cNvSpPr>
            <p:nvPr/>
          </p:nvSpPr>
          <p:spPr bwMode="auto">
            <a:xfrm>
              <a:off x="2734" y="47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71" name="Line 235"/>
            <p:cNvSpPr>
              <a:spLocks noChangeShapeType="1"/>
            </p:cNvSpPr>
            <p:nvPr/>
          </p:nvSpPr>
          <p:spPr bwMode="auto">
            <a:xfrm>
              <a:off x="2734" y="47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72" name="Line 236"/>
            <p:cNvSpPr>
              <a:spLocks noChangeShapeType="1"/>
            </p:cNvSpPr>
            <p:nvPr/>
          </p:nvSpPr>
          <p:spPr bwMode="auto">
            <a:xfrm>
              <a:off x="2734" y="47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73" name="Line 237"/>
            <p:cNvSpPr>
              <a:spLocks noChangeShapeType="1"/>
            </p:cNvSpPr>
            <p:nvPr/>
          </p:nvSpPr>
          <p:spPr bwMode="auto">
            <a:xfrm>
              <a:off x="2734" y="47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74" name="Line 238"/>
            <p:cNvSpPr>
              <a:spLocks noChangeShapeType="1"/>
            </p:cNvSpPr>
            <p:nvPr/>
          </p:nvSpPr>
          <p:spPr bwMode="auto">
            <a:xfrm>
              <a:off x="2734" y="47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75" name="Line 239"/>
            <p:cNvSpPr>
              <a:spLocks noChangeShapeType="1"/>
            </p:cNvSpPr>
            <p:nvPr/>
          </p:nvSpPr>
          <p:spPr bwMode="auto">
            <a:xfrm>
              <a:off x="2734" y="48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76" name="Line 240"/>
            <p:cNvSpPr>
              <a:spLocks noChangeShapeType="1"/>
            </p:cNvSpPr>
            <p:nvPr/>
          </p:nvSpPr>
          <p:spPr bwMode="auto">
            <a:xfrm>
              <a:off x="2734" y="48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77" name="Line 241"/>
            <p:cNvSpPr>
              <a:spLocks noChangeShapeType="1"/>
            </p:cNvSpPr>
            <p:nvPr/>
          </p:nvSpPr>
          <p:spPr bwMode="auto">
            <a:xfrm>
              <a:off x="2734" y="48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78" name="Line 242"/>
            <p:cNvSpPr>
              <a:spLocks noChangeShapeType="1"/>
            </p:cNvSpPr>
            <p:nvPr/>
          </p:nvSpPr>
          <p:spPr bwMode="auto">
            <a:xfrm>
              <a:off x="2734" y="48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79" name="Line 243"/>
            <p:cNvSpPr>
              <a:spLocks noChangeShapeType="1"/>
            </p:cNvSpPr>
            <p:nvPr/>
          </p:nvSpPr>
          <p:spPr bwMode="auto">
            <a:xfrm>
              <a:off x="2734" y="49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0" name="Line 244"/>
            <p:cNvSpPr>
              <a:spLocks noChangeShapeType="1"/>
            </p:cNvSpPr>
            <p:nvPr/>
          </p:nvSpPr>
          <p:spPr bwMode="auto">
            <a:xfrm>
              <a:off x="2734" y="49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1" name="Line 245"/>
            <p:cNvSpPr>
              <a:spLocks noChangeShapeType="1"/>
            </p:cNvSpPr>
            <p:nvPr/>
          </p:nvSpPr>
          <p:spPr bwMode="auto">
            <a:xfrm>
              <a:off x="2734" y="49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2" name="Line 246"/>
            <p:cNvSpPr>
              <a:spLocks noChangeShapeType="1"/>
            </p:cNvSpPr>
            <p:nvPr/>
          </p:nvSpPr>
          <p:spPr bwMode="auto">
            <a:xfrm>
              <a:off x="2734" y="49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3" name="Line 247"/>
            <p:cNvSpPr>
              <a:spLocks noChangeShapeType="1"/>
            </p:cNvSpPr>
            <p:nvPr/>
          </p:nvSpPr>
          <p:spPr bwMode="auto">
            <a:xfrm>
              <a:off x="2734" y="50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4" name="Line 248"/>
            <p:cNvSpPr>
              <a:spLocks noChangeShapeType="1"/>
            </p:cNvSpPr>
            <p:nvPr/>
          </p:nvSpPr>
          <p:spPr bwMode="auto">
            <a:xfrm>
              <a:off x="2734" y="50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19" name="Rectangle 249"/>
          <p:cNvSpPr>
            <a:spLocks noChangeArrowheads="1"/>
          </p:cNvSpPr>
          <p:nvPr/>
        </p:nvSpPr>
        <p:spPr bwMode="auto">
          <a:xfrm>
            <a:off x="5938838" y="5251450"/>
            <a:ext cx="1003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C1 domain </a:t>
            </a:r>
            <a:endParaRPr lang="it-IT" sz="2400"/>
          </a:p>
        </p:txBody>
      </p:sp>
      <p:sp>
        <p:nvSpPr>
          <p:cNvPr id="12320" name="Rectangle 250"/>
          <p:cNvSpPr>
            <a:spLocks noChangeArrowheads="1"/>
          </p:cNvSpPr>
          <p:nvPr/>
        </p:nvSpPr>
        <p:spPr bwMode="auto">
          <a:xfrm>
            <a:off x="5938838" y="5708650"/>
            <a:ext cx="952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C2 domain</a:t>
            </a:r>
            <a:endParaRPr lang="it-IT" sz="2400"/>
          </a:p>
        </p:txBody>
      </p:sp>
      <p:sp>
        <p:nvSpPr>
          <p:cNvPr id="12321" name="Rectangle 251"/>
          <p:cNvSpPr>
            <a:spLocks noChangeArrowheads="1"/>
          </p:cNvSpPr>
          <p:nvPr/>
        </p:nvSpPr>
        <p:spPr bwMode="auto">
          <a:xfrm>
            <a:off x="5092700" y="703263"/>
            <a:ext cx="17463" cy="5457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22" name="Rectangle 252"/>
          <p:cNvSpPr>
            <a:spLocks noChangeArrowheads="1"/>
          </p:cNvSpPr>
          <p:nvPr/>
        </p:nvSpPr>
        <p:spPr bwMode="auto">
          <a:xfrm rot="-5400000">
            <a:off x="4867276" y="3246437"/>
            <a:ext cx="514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 b="1">
                <a:solidFill>
                  <a:srgbClr val="000000"/>
                </a:solidFill>
                <a:latin typeface="Times New Roman" pitchFamily="18" charset="0"/>
              </a:rPr>
              <a:t>Exon 13</a:t>
            </a:r>
            <a:endParaRPr lang="it-IT" sz="2400"/>
          </a:p>
        </p:txBody>
      </p:sp>
      <p:sp>
        <p:nvSpPr>
          <p:cNvPr id="12323" name="Rectangle 253"/>
          <p:cNvSpPr>
            <a:spLocks noChangeArrowheads="1"/>
          </p:cNvSpPr>
          <p:nvPr/>
        </p:nvSpPr>
        <p:spPr bwMode="auto">
          <a:xfrm>
            <a:off x="4948238" y="2403475"/>
            <a:ext cx="288925" cy="1238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24" name="Rectangle 254"/>
          <p:cNvSpPr>
            <a:spLocks noChangeArrowheads="1"/>
          </p:cNvSpPr>
          <p:nvPr/>
        </p:nvSpPr>
        <p:spPr bwMode="auto">
          <a:xfrm>
            <a:off x="4948238" y="831850"/>
            <a:ext cx="288925" cy="1333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25" name="Rectangle 255"/>
          <p:cNvSpPr>
            <a:spLocks noChangeArrowheads="1"/>
          </p:cNvSpPr>
          <p:nvPr/>
        </p:nvSpPr>
        <p:spPr bwMode="auto">
          <a:xfrm>
            <a:off x="5364163" y="836613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it-IT" sz="2400"/>
          </a:p>
        </p:txBody>
      </p:sp>
      <p:sp>
        <p:nvSpPr>
          <p:cNvPr id="12326" name="Rectangle 256"/>
          <p:cNvSpPr>
            <a:spLocks noChangeArrowheads="1"/>
          </p:cNvSpPr>
          <p:nvPr/>
        </p:nvSpPr>
        <p:spPr bwMode="auto">
          <a:xfrm>
            <a:off x="4948238" y="1012825"/>
            <a:ext cx="288925" cy="571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27" name="Rectangle 257"/>
          <p:cNvSpPr>
            <a:spLocks noChangeArrowheads="1"/>
          </p:cNvSpPr>
          <p:nvPr/>
        </p:nvSpPr>
        <p:spPr bwMode="auto">
          <a:xfrm>
            <a:off x="5364163" y="979488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it-IT" sz="2400"/>
          </a:p>
        </p:txBody>
      </p:sp>
      <p:sp>
        <p:nvSpPr>
          <p:cNvPr id="12328" name="Rectangle 258"/>
          <p:cNvSpPr>
            <a:spLocks noChangeArrowheads="1"/>
          </p:cNvSpPr>
          <p:nvPr/>
        </p:nvSpPr>
        <p:spPr bwMode="auto">
          <a:xfrm>
            <a:off x="4948238" y="1117600"/>
            <a:ext cx="288925" cy="666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29" name="Rectangle 259"/>
          <p:cNvSpPr>
            <a:spLocks noChangeArrowheads="1"/>
          </p:cNvSpPr>
          <p:nvPr/>
        </p:nvSpPr>
        <p:spPr bwMode="auto">
          <a:xfrm>
            <a:off x="5364163" y="1084263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it-IT" sz="2400"/>
          </a:p>
        </p:txBody>
      </p:sp>
      <p:sp>
        <p:nvSpPr>
          <p:cNvPr id="12330" name="Rectangle 260"/>
          <p:cNvSpPr>
            <a:spLocks noChangeArrowheads="1"/>
          </p:cNvSpPr>
          <p:nvPr/>
        </p:nvSpPr>
        <p:spPr bwMode="auto">
          <a:xfrm>
            <a:off x="4948238" y="1222375"/>
            <a:ext cx="288925" cy="1238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31" name="Rectangle 261"/>
          <p:cNvSpPr>
            <a:spLocks noChangeArrowheads="1"/>
          </p:cNvSpPr>
          <p:nvPr/>
        </p:nvSpPr>
        <p:spPr bwMode="auto">
          <a:xfrm>
            <a:off x="5364163" y="1217613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it-IT" sz="2400"/>
          </a:p>
        </p:txBody>
      </p:sp>
      <p:sp>
        <p:nvSpPr>
          <p:cNvPr id="12332" name="Rectangle 262"/>
          <p:cNvSpPr>
            <a:spLocks noChangeArrowheads="1"/>
          </p:cNvSpPr>
          <p:nvPr/>
        </p:nvSpPr>
        <p:spPr bwMode="auto">
          <a:xfrm>
            <a:off x="4948238" y="1393825"/>
            <a:ext cx="288925" cy="76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33" name="Rectangle 263"/>
          <p:cNvSpPr>
            <a:spLocks noChangeArrowheads="1"/>
          </p:cNvSpPr>
          <p:nvPr/>
        </p:nvSpPr>
        <p:spPr bwMode="auto">
          <a:xfrm>
            <a:off x="5364163" y="1370013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it-IT" sz="2400"/>
          </a:p>
        </p:txBody>
      </p:sp>
      <p:sp>
        <p:nvSpPr>
          <p:cNvPr id="12334" name="Rectangle 264"/>
          <p:cNvSpPr>
            <a:spLocks noChangeArrowheads="1"/>
          </p:cNvSpPr>
          <p:nvPr/>
        </p:nvSpPr>
        <p:spPr bwMode="auto">
          <a:xfrm>
            <a:off x="4948238" y="2565400"/>
            <a:ext cx="288925" cy="1676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35" name="Rectangle 265"/>
          <p:cNvSpPr>
            <a:spLocks noChangeArrowheads="1"/>
          </p:cNvSpPr>
          <p:nvPr/>
        </p:nvSpPr>
        <p:spPr bwMode="auto">
          <a:xfrm>
            <a:off x="5329238" y="3332163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13</a:t>
            </a:r>
            <a:endParaRPr lang="it-IT" sz="2400"/>
          </a:p>
        </p:txBody>
      </p:sp>
      <p:sp>
        <p:nvSpPr>
          <p:cNvPr id="12336" name="Rectangle 266"/>
          <p:cNvSpPr>
            <a:spLocks noChangeArrowheads="1"/>
          </p:cNvSpPr>
          <p:nvPr/>
        </p:nvSpPr>
        <p:spPr bwMode="auto">
          <a:xfrm>
            <a:off x="4948238" y="4289425"/>
            <a:ext cx="288925" cy="1143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37" name="Rectangle 267"/>
          <p:cNvSpPr>
            <a:spLocks noChangeArrowheads="1"/>
          </p:cNvSpPr>
          <p:nvPr/>
        </p:nvSpPr>
        <p:spPr bwMode="auto">
          <a:xfrm>
            <a:off x="5329238" y="4294188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14</a:t>
            </a:r>
            <a:endParaRPr lang="it-IT" sz="2400"/>
          </a:p>
        </p:txBody>
      </p:sp>
      <p:sp>
        <p:nvSpPr>
          <p:cNvPr id="12338" name="Rectangle 268"/>
          <p:cNvSpPr>
            <a:spLocks noChangeArrowheads="1"/>
          </p:cNvSpPr>
          <p:nvPr/>
        </p:nvSpPr>
        <p:spPr bwMode="auto">
          <a:xfrm>
            <a:off x="4948238" y="4451350"/>
            <a:ext cx="288925" cy="152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39" name="Rectangle 269"/>
          <p:cNvSpPr>
            <a:spLocks noChangeArrowheads="1"/>
          </p:cNvSpPr>
          <p:nvPr/>
        </p:nvSpPr>
        <p:spPr bwMode="auto">
          <a:xfrm>
            <a:off x="5329238" y="4475163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15</a:t>
            </a:r>
            <a:endParaRPr lang="it-IT" sz="2400"/>
          </a:p>
        </p:txBody>
      </p:sp>
      <p:sp>
        <p:nvSpPr>
          <p:cNvPr id="12340" name="Rectangle 270"/>
          <p:cNvSpPr>
            <a:spLocks noChangeArrowheads="1"/>
          </p:cNvSpPr>
          <p:nvPr/>
        </p:nvSpPr>
        <p:spPr bwMode="auto">
          <a:xfrm>
            <a:off x="4948238" y="1508125"/>
            <a:ext cx="288925" cy="142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41" name="Rectangle 271"/>
          <p:cNvSpPr>
            <a:spLocks noChangeArrowheads="1"/>
          </p:cNvSpPr>
          <p:nvPr/>
        </p:nvSpPr>
        <p:spPr bwMode="auto">
          <a:xfrm>
            <a:off x="5364163" y="1531938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it-IT" sz="2400"/>
          </a:p>
        </p:txBody>
      </p:sp>
      <p:sp>
        <p:nvSpPr>
          <p:cNvPr id="12342" name="Rectangle 272"/>
          <p:cNvSpPr>
            <a:spLocks noChangeArrowheads="1"/>
          </p:cNvSpPr>
          <p:nvPr/>
        </p:nvSpPr>
        <p:spPr bwMode="auto">
          <a:xfrm>
            <a:off x="4948238" y="1698625"/>
            <a:ext cx="288925" cy="1047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43" name="Rectangle 273"/>
          <p:cNvSpPr>
            <a:spLocks noChangeArrowheads="1"/>
          </p:cNvSpPr>
          <p:nvPr/>
        </p:nvSpPr>
        <p:spPr bwMode="auto">
          <a:xfrm>
            <a:off x="5364163" y="1684338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it-IT" sz="2400"/>
          </a:p>
        </p:txBody>
      </p:sp>
      <p:sp>
        <p:nvSpPr>
          <p:cNvPr id="12344" name="Rectangle 274"/>
          <p:cNvSpPr>
            <a:spLocks noChangeArrowheads="1"/>
          </p:cNvSpPr>
          <p:nvPr/>
        </p:nvSpPr>
        <p:spPr bwMode="auto">
          <a:xfrm>
            <a:off x="4948238" y="1851025"/>
            <a:ext cx="288925" cy="952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45" name="Rectangle 275"/>
          <p:cNvSpPr>
            <a:spLocks noChangeArrowheads="1"/>
          </p:cNvSpPr>
          <p:nvPr/>
        </p:nvSpPr>
        <p:spPr bwMode="auto">
          <a:xfrm>
            <a:off x="5364163" y="1827213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it-IT" sz="2400"/>
          </a:p>
        </p:txBody>
      </p:sp>
      <p:sp>
        <p:nvSpPr>
          <p:cNvPr id="12346" name="Rectangle 276"/>
          <p:cNvSpPr>
            <a:spLocks noChangeArrowheads="1"/>
          </p:cNvSpPr>
          <p:nvPr/>
        </p:nvSpPr>
        <p:spPr bwMode="auto">
          <a:xfrm>
            <a:off x="4948238" y="1984375"/>
            <a:ext cx="288925" cy="666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47" name="Rectangle 277"/>
          <p:cNvSpPr>
            <a:spLocks noChangeArrowheads="1"/>
          </p:cNvSpPr>
          <p:nvPr/>
        </p:nvSpPr>
        <p:spPr bwMode="auto">
          <a:xfrm>
            <a:off x="5364163" y="1960563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it-IT" sz="2400"/>
          </a:p>
        </p:txBody>
      </p:sp>
      <p:sp>
        <p:nvSpPr>
          <p:cNvPr id="12348" name="Rectangle 278"/>
          <p:cNvSpPr>
            <a:spLocks noChangeArrowheads="1"/>
          </p:cNvSpPr>
          <p:nvPr/>
        </p:nvSpPr>
        <p:spPr bwMode="auto">
          <a:xfrm>
            <a:off x="4948238" y="2098675"/>
            <a:ext cx="288925" cy="1238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49" name="Rectangle 279"/>
          <p:cNvSpPr>
            <a:spLocks noChangeArrowheads="1"/>
          </p:cNvSpPr>
          <p:nvPr/>
        </p:nvSpPr>
        <p:spPr bwMode="auto">
          <a:xfrm>
            <a:off x="5329238" y="2103438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it-IT" sz="2400"/>
          </a:p>
        </p:txBody>
      </p:sp>
      <p:sp>
        <p:nvSpPr>
          <p:cNvPr id="12350" name="Rectangle 280"/>
          <p:cNvSpPr>
            <a:spLocks noChangeArrowheads="1"/>
          </p:cNvSpPr>
          <p:nvPr/>
        </p:nvSpPr>
        <p:spPr bwMode="auto">
          <a:xfrm>
            <a:off x="4948238" y="2270125"/>
            <a:ext cx="288925" cy="857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51" name="Rectangle 281"/>
          <p:cNvSpPr>
            <a:spLocks noChangeArrowheads="1"/>
          </p:cNvSpPr>
          <p:nvPr/>
        </p:nvSpPr>
        <p:spPr bwMode="auto">
          <a:xfrm>
            <a:off x="5329238" y="2246313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it-IT" sz="2400"/>
          </a:p>
        </p:txBody>
      </p:sp>
      <p:sp>
        <p:nvSpPr>
          <p:cNvPr id="12352" name="Rectangle 282"/>
          <p:cNvSpPr>
            <a:spLocks noChangeArrowheads="1"/>
          </p:cNvSpPr>
          <p:nvPr/>
        </p:nvSpPr>
        <p:spPr bwMode="auto">
          <a:xfrm>
            <a:off x="5329238" y="2398713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12</a:t>
            </a:r>
            <a:endParaRPr lang="it-IT" sz="2400"/>
          </a:p>
        </p:txBody>
      </p:sp>
      <p:sp>
        <p:nvSpPr>
          <p:cNvPr id="12353" name="Rectangle 283"/>
          <p:cNvSpPr>
            <a:spLocks noChangeArrowheads="1"/>
          </p:cNvSpPr>
          <p:nvPr/>
        </p:nvSpPr>
        <p:spPr bwMode="auto">
          <a:xfrm>
            <a:off x="4948238" y="4651375"/>
            <a:ext cx="288925" cy="1238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54" name="Rectangle 284"/>
          <p:cNvSpPr>
            <a:spLocks noChangeArrowheads="1"/>
          </p:cNvSpPr>
          <p:nvPr/>
        </p:nvSpPr>
        <p:spPr bwMode="auto">
          <a:xfrm>
            <a:off x="5329238" y="4656138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16</a:t>
            </a:r>
            <a:endParaRPr lang="it-IT" sz="2400"/>
          </a:p>
        </p:txBody>
      </p:sp>
      <p:sp>
        <p:nvSpPr>
          <p:cNvPr id="12355" name="Rectangle 285"/>
          <p:cNvSpPr>
            <a:spLocks noChangeArrowheads="1"/>
          </p:cNvSpPr>
          <p:nvPr/>
        </p:nvSpPr>
        <p:spPr bwMode="auto">
          <a:xfrm>
            <a:off x="4948238" y="4822825"/>
            <a:ext cx="288925" cy="1047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56" name="Rectangle 286"/>
          <p:cNvSpPr>
            <a:spLocks noChangeArrowheads="1"/>
          </p:cNvSpPr>
          <p:nvPr/>
        </p:nvSpPr>
        <p:spPr bwMode="auto">
          <a:xfrm>
            <a:off x="5329238" y="4818063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17</a:t>
            </a:r>
            <a:endParaRPr lang="it-IT" sz="2400"/>
          </a:p>
        </p:txBody>
      </p:sp>
      <p:sp>
        <p:nvSpPr>
          <p:cNvPr id="12357" name="Rectangle 287"/>
          <p:cNvSpPr>
            <a:spLocks noChangeArrowheads="1"/>
          </p:cNvSpPr>
          <p:nvPr/>
        </p:nvSpPr>
        <p:spPr bwMode="auto">
          <a:xfrm>
            <a:off x="4948238" y="4965700"/>
            <a:ext cx="288925" cy="76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58" name="Rectangle 288"/>
          <p:cNvSpPr>
            <a:spLocks noChangeArrowheads="1"/>
          </p:cNvSpPr>
          <p:nvPr/>
        </p:nvSpPr>
        <p:spPr bwMode="auto">
          <a:xfrm>
            <a:off x="5329238" y="4941888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18</a:t>
            </a:r>
            <a:endParaRPr lang="it-IT" sz="2400"/>
          </a:p>
        </p:txBody>
      </p:sp>
      <p:sp>
        <p:nvSpPr>
          <p:cNvPr id="12359" name="Rectangle 289"/>
          <p:cNvSpPr>
            <a:spLocks noChangeArrowheads="1"/>
          </p:cNvSpPr>
          <p:nvPr/>
        </p:nvSpPr>
        <p:spPr bwMode="auto">
          <a:xfrm>
            <a:off x="4948238" y="5089525"/>
            <a:ext cx="288925" cy="38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60" name="Rectangle 290"/>
          <p:cNvSpPr>
            <a:spLocks noChangeArrowheads="1"/>
          </p:cNvSpPr>
          <p:nvPr/>
        </p:nvSpPr>
        <p:spPr bwMode="auto">
          <a:xfrm>
            <a:off x="5329238" y="5037138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19</a:t>
            </a:r>
            <a:endParaRPr lang="it-IT" sz="2400"/>
          </a:p>
        </p:txBody>
      </p:sp>
      <p:sp>
        <p:nvSpPr>
          <p:cNvPr id="12361" name="Rectangle 291"/>
          <p:cNvSpPr>
            <a:spLocks noChangeArrowheads="1"/>
          </p:cNvSpPr>
          <p:nvPr/>
        </p:nvSpPr>
        <p:spPr bwMode="auto">
          <a:xfrm>
            <a:off x="4948238" y="5175250"/>
            <a:ext cx="288925" cy="666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62" name="Rectangle 292"/>
          <p:cNvSpPr>
            <a:spLocks noChangeArrowheads="1"/>
          </p:cNvSpPr>
          <p:nvPr/>
        </p:nvSpPr>
        <p:spPr bwMode="auto">
          <a:xfrm>
            <a:off x="5329238" y="5141913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20</a:t>
            </a:r>
            <a:endParaRPr lang="it-IT" sz="2400"/>
          </a:p>
        </p:txBody>
      </p:sp>
      <p:sp>
        <p:nvSpPr>
          <p:cNvPr id="12363" name="Rectangle 293"/>
          <p:cNvSpPr>
            <a:spLocks noChangeArrowheads="1"/>
          </p:cNvSpPr>
          <p:nvPr/>
        </p:nvSpPr>
        <p:spPr bwMode="auto">
          <a:xfrm>
            <a:off x="4948238" y="5280025"/>
            <a:ext cx="288925" cy="952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64" name="Rectangle 294"/>
          <p:cNvSpPr>
            <a:spLocks noChangeArrowheads="1"/>
          </p:cNvSpPr>
          <p:nvPr/>
        </p:nvSpPr>
        <p:spPr bwMode="auto">
          <a:xfrm>
            <a:off x="5329238" y="5265738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21</a:t>
            </a:r>
            <a:endParaRPr lang="it-IT" sz="2400"/>
          </a:p>
        </p:txBody>
      </p:sp>
      <p:sp>
        <p:nvSpPr>
          <p:cNvPr id="12365" name="Rectangle 295"/>
          <p:cNvSpPr>
            <a:spLocks noChangeArrowheads="1"/>
          </p:cNvSpPr>
          <p:nvPr/>
        </p:nvSpPr>
        <p:spPr bwMode="auto">
          <a:xfrm>
            <a:off x="4948238" y="5422900"/>
            <a:ext cx="288925" cy="76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66" name="Rectangle 296"/>
          <p:cNvSpPr>
            <a:spLocks noChangeArrowheads="1"/>
          </p:cNvSpPr>
          <p:nvPr/>
        </p:nvSpPr>
        <p:spPr bwMode="auto">
          <a:xfrm>
            <a:off x="5329238" y="5399088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22</a:t>
            </a:r>
            <a:endParaRPr lang="it-IT" sz="2400"/>
          </a:p>
        </p:txBody>
      </p:sp>
      <p:sp>
        <p:nvSpPr>
          <p:cNvPr id="12367" name="Rectangle 297"/>
          <p:cNvSpPr>
            <a:spLocks noChangeArrowheads="1"/>
          </p:cNvSpPr>
          <p:nvPr/>
        </p:nvSpPr>
        <p:spPr bwMode="auto">
          <a:xfrm>
            <a:off x="4948238" y="5546725"/>
            <a:ext cx="288925" cy="952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68" name="Rectangle 298"/>
          <p:cNvSpPr>
            <a:spLocks noChangeArrowheads="1"/>
          </p:cNvSpPr>
          <p:nvPr/>
        </p:nvSpPr>
        <p:spPr bwMode="auto">
          <a:xfrm>
            <a:off x="5329238" y="5522913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23</a:t>
            </a:r>
            <a:endParaRPr lang="it-IT" sz="2400"/>
          </a:p>
        </p:txBody>
      </p:sp>
      <p:sp>
        <p:nvSpPr>
          <p:cNvPr id="12369" name="Rectangle 299"/>
          <p:cNvSpPr>
            <a:spLocks noChangeArrowheads="1"/>
          </p:cNvSpPr>
          <p:nvPr/>
        </p:nvSpPr>
        <p:spPr bwMode="auto">
          <a:xfrm>
            <a:off x="4948238" y="5689600"/>
            <a:ext cx="288925" cy="1143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70" name="Rectangle 300"/>
          <p:cNvSpPr>
            <a:spLocks noChangeArrowheads="1"/>
          </p:cNvSpPr>
          <p:nvPr/>
        </p:nvSpPr>
        <p:spPr bwMode="auto">
          <a:xfrm>
            <a:off x="5329238" y="5675313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24</a:t>
            </a:r>
            <a:endParaRPr lang="it-IT" sz="2400"/>
          </a:p>
        </p:txBody>
      </p:sp>
      <p:sp>
        <p:nvSpPr>
          <p:cNvPr id="12371" name="Rectangle 301"/>
          <p:cNvSpPr>
            <a:spLocks noChangeArrowheads="1"/>
          </p:cNvSpPr>
          <p:nvPr/>
        </p:nvSpPr>
        <p:spPr bwMode="auto">
          <a:xfrm>
            <a:off x="4948238" y="5842000"/>
            <a:ext cx="288925" cy="1714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72" name="Rectangle 302"/>
          <p:cNvSpPr>
            <a:spLocks noChangeArrowheads="1"/>
          </p:cNvSpPr>
          <p:nvPr/>
        </p:nvSpPr>
        <p:spPr bwMode="auto">
          <a:xfrm>
            <a:off x="5329238" y="5875338"/>
            <a:ext cx="238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25</a:t>
            </a:r>
            <a:endParaRPr lang="it-IT" sz="2400"/>
          </a:p>
        </p:txBody>
      </p:sp>
      <p:sp>
        <p:nvSpPr>
          <p:cNvPr id="12373" name="Rectangle 303"/>
          <p:cNvSpPr>
            <a:spLocks noChangeArrowheads="1"/>
          </p:cNvSpPr>
          <p:nvPr/>
        </p:nvSpPr>
        <p:spPr bwMode="auto">
          <a:xfrm>
            <a:off x="3746500" y="1468438"/>
            <a:ext cx="1016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Ala221Val*</a:t>
            </a:r>
            <a:endParaRPr lang="it-IT" sz="2400"/>
          </a:p>
        </p:txBody>
      </p:sp>
      <p:sp>
        <p:nvSpPr>
          <p:cNvPr id="12374" name="Rectangle 304"/>
          <p:cNvSpPr>
            <a:spLocks noChangeArrowheads="1"/>
          </p:cNvSpPr>
          <p:nvPr/>
        </p:nvSpPr>
        <p:spPr bwMode="auto">
          <a:xfrm>
            <a:off x="2451100" y="1485900"/>
            <a:ext cx="901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FS351stop</a:t>
            </a:r>
            <a:endParaRPr lang="it-IT" sz="2400"/>
          </a:p>
        </p:txBody>
      </p:sp>
      <p:sp>
        <p:nvSpPr>
          <p:cNvPr id="12375" name="Rectangle 305"/>
          <p:cNvSpPr>
            <a:spLocks noChangeArrowheads="1"/>
          </p:cNvSpPr>
          <p:nvPr/>
        </p:nvSpPr>
        <p:spPr bwMode="auto">
          <a:xfrm>
            <a:off x="3703638" y="2008188"/>
            <a:ext cx="949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Cys472Gly</a:t>
            </a:r>
            <a:endParaRPr lang="it-IT" sz="2400"/>
          </a:p>
        </p:txBody>
      </p:sp>
      <p:sp>
        <p:nvSpPr>
          <p:cNvPr id="12376" name="Rectangle 306"/>
          <p:cNvSpPr>
            <a:spLocks noChangeArrowheads="1"/>
          </p:cNvSpPr>
          <p:nvPr/>
        </p:nvSpPr>
        <p:spPr bwMode="auto">
          <a:xfrm>
            <a:off x="2235200" y="3028950"/>
            <a:ext cx="239553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Arg712stop; Gln773stop;</a:t>
            </a:r>
          </a:p>
          <a:p>
            <a:pPr algn="r"/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FS900stop; FS930stop;</a:t>
            </a:r>
          </a:p>
          <a:p>
            <a:pPr algn="r"/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Arg1002stop; Arg1133stop;</a:t>
            </a:r>
          </a:p>
          <a:p>
            <a:pPr algn="r"/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FS1303stop; FS1381stop</a:t>
            </a:r>
            <a:endParaRPr lang="it-IT" sz="2400"/>
          </a:p>
        </p:txBody>
      </p:sp>
      <p:sp>
        <p:nvSpPr>
          <p:cNvPr id="12377" name="Rectangle 307"/>
          <p:cNvSpPr>
            <a:spLocks noChangeArrowheads="1"/>
          </p:cNvSpPr>
          <p:nvPr/>
        </p:nvSpPr>
        <p:spPr bwMode="auto">
          <a:xfrm>
            <a:off x="3149600" y="4114800"/>
            <a:ext cx="1104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Arg1606stop</a:t>
            </a:r>
            <a:endParaRPr lang="it-IT" sz="2400"/>
          </a:p>
        </p:txBody>
      </p:sp>
      <p:sp>
        <p:nvSpPr>
          <p:cNvPr id="12378" name="Rectangle 308"/>
          <p:cNvSpPr>
            <a:spLocks noChangeArrowheads="1"/>
          </p:cNvSpPr>
          <p:nvPr/>
        </p:nvSpPr>
        <p:spPr bwMode="auto">
          <a:xfrm>
            <a:off x="3613150" y="4470400"/>
            <a:ext cx="1060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Tyr1702Cys</a:t>
            </a:r>
            <a:endParaRPr lang="it-IT" sz="2400"/>
          </a:p>
        </p:txBody>
      </p:sp>
      <p:sp>
        <p:nvSpPr>
          <p:cNvPr id="12379" name="Rectangle 309"/>
          <p:cNvSpPr>
            <a:spLocks noChangeArrowheads="1"/>
          </p:cNvSpPr>
          <p:nvPr/>
        </p:nvSpPr>
        <p:spPr bwMode="auto">
          <a:xfrm>
            <a:off x="2387600" y="4621213"/>
            <a:ext cx="1003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FS1776stop</a:t>
            </a:r>
            <a:endParaRPr lang="it-IT" sz="2400"/>
          </a:p>
        </p:txBody>
      </p:sp>
      <p:sp>
        <p:nvSpPr>
          <p:cNvPr id="12380" name="Rectangle 310"/>
          <p:cNvSpPr>
            <a:spLocks noChangeArrowheads="1"/>
          </p:cNvSpPr>
          <p:nvPr/>
        </p:nvSpPr>
        <p:spPr bwMode="auto">
          <a:xfrm>
            <a:off x="3568700" y="4808538"/>
            <a:ext cx="10620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Val1813Met</a:t>
            </a:r>
            <a:endParaRPr lang="it-IT" sz="2400"/>
          </a:p>
        </p:txBody>
      </p:sp>
      <p:sp>
        <p:nvSpPr>
          <p:cNvPr id="12381" name="Rectangle 311"/>
          <p:cNvSpPr>
            <a:spLocks noChangeArrowheads="1"/>
          </p:cNvSpPr>
          <p:nvPr/>
        </p:nvSpPr>
        <p:spPr bwMode="auto">
          <a:xfrm>
            <a:off x="3587750" y="5457825"/>
            <a:ext cx="10715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Pro2070Leu</a:t>
            </a:r>
          </a:p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Arg2074Cys</a:t>
            </a:r>
          </a:p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Arg2074His</a:t>
            </a:r>
            <a:endParaRPr lang="it-IT" sz="2400"/>
          </a:p>
        </p:txBody>
      </p:sp>
      <p:sp>
        <p:nvSpPr>
          <p:cNvPr id="12382" name="Line 312"/>
          <p:cNvSpPr>
            <a:spLocks noChangeShapeType="1"/>
          </p:cNvSpPr>
          <p:nvPr/>
        </p:nvSpPr>
        <p:spPr bwMode="auto">
          <a:xfrm>
            <a:off x="4703763" y="1560513"/>
            <a:ext cx="254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83" name="Line 313"/>
          <p:cNvSpPr>
            <a:spLocks noChangeShapeType="1"/>
          </p:cNvSpPr>
          <p:nvPr/>
        </p:nvSpPr>
        <p:spPr bwMode="auto">
          <a:xfrm>
            <a:off x="3467100" y="1751013"/>
            <a:ext cx="1490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84" name="Line 314"/>
          <p:cNvSpPr>
            <a:spLocks noChangeShapeType="1"/>
          </p:cNvSpPr>
          <p:nvPr/>
        </p:nvSpPr>
        <p:spPr bwMode="auto">
          <a:xfrm>
            <a:off x="3314700" y="1636713"/>
            <a:ext cx="1524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85" name="Line 315"/>
          <p:cNvSpPr>
            <a:spLocks noChangeShapeType="1"/>
          </p:cNvSpPr>
          <p:nvPr/>
        </p:nvSpPr>
        <p:spPr bwMode="auto">
          <a:xfrm>
            <a:off x="4703763" y="4360863"/>
            <a:ext cx="254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86" name="Line 316"/>
          <p:cNvSpPr>
            <a:spLocks noChangeShapeType="1"/>
          </p:cNvSpPr>
          <p:nvPr/>
        </p:nvSpPr>
        <p:spPr bwMode="auto">
          <a:xfrm>
            <a:off x="4703763" y="4532313"/>
            <a:ext cx="254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87" name="Line 317"/>
          <p:cNvSpPr>
            <a:spLocks noChangeShapeType="1"/>
          </p:cNvSpPr>
          <p:nvPr/>
        </p:nvSpPr>
        <p:spPr bwMode="auto">
          <a:xfrm>
            <a:off x="3467100" y="4703763"/>
            <a:ext cx="1490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88" name="Line 318"/>
          <p:cNvSpPr>
            <a:spLocks noChangeShapeType="1"/>
          </p:cNvSpPr>
          <p:nvPr/>
        </p:nvSpPr>
        <p:spPr bwMode="auto">
          <a:xfrm>
            <a:off x="4703763" y="4875213"/>
            <a:ext cx="254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89" name="Line 319"/>
          <p:cNvSpPr>
            <a:spLocks noChangeShapeType="1"/>
          </p:cNvSpPr>
          <p:nvPr/>
        </p:nvSpPr>
        <p:spPr bwMode="auto">
          <a:xfrm>
            <a:off x="4703763" y="5589588"/>
            <a:ext cx="254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90" name="Line 320"/>
          <p:cNvSpPr>
            <a:spLocks noChangeShapeType="1"/>
          </p:cNvSpPr>
          <p:nvPr/>
        </p:nvSpPr>
        <p:spPr bwMode="auto">
          <a:xfrm>
            <a:off x="4705350" y="2170113"/>
            <a:ext cx="2540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91" name="Rectangle 321"/>
          <p:cNvSpPr>
            <a:spLocks noChangeArrowheads="1"/>
          </p:cNvSpPr>
          <p:nvPr/>
        </p:nvSpPr>
        <p:spPr bwMode="auto">
          <a:xfrm>
            <a:off x="3702050" y="2141538"/>
            <a:ext cx="81756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1701G&gt;T</a:t>
            </a:r>
            <a:endParaRPr lang="it-IT" sz="2400"/>
          </a:p>
        </p:txBody>
      </p:sp>
      <p:sp>
        <p:nvSpPr>
          <p:cNvPr id="12392" name="Line 322"/>
          <p:cNvSpPr>
            <a:spLocks noChangeShapeType="1"/>
          </p:cNvSpPr>
          <p:nvPr/>
        </p:nvSpPr>
        <p:spPr bwMode="auto">
          <a:xfrm>
            <a:off x="3454400" y="2309813"/>
            <a:ext cx="14906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93" name="Rectangle 323"/>
          <p:cNvSpPr>
            <a:spLocks noChangeArrowheads="1"/>
          </p:cNvSpPr>
          <p:nvPr/>
        </p:nvSpPr>
        <p:spPr bwMode="auto">
          <a:xfrm>
            <a:off x="2438400" y="2228850"/>
            <a:ext cx="927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Tyr530Ser</a:t>
            </a:r>
            <a:endParaRPr lang="it-IT" sz="2400"/>
          </a:p>
        </p:txBody>
      </p:sp>
      <p:sp>
        <p:nvSpPr>
          <p:cNvPr id="12394" name="Line 324"/>
          <p:cNvSpPr>
            <a:spLocks noChangeShapeType="1"/>
          </p:cNvSpPr>
          <p:nvPr/>
        </p:nvSpPr>
        <p:spPr bwMode="auto">
          <a:xfrm>
            <a:off x="4692650" y="3370263"/>
            <a:ext cx="2540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95" name="Line 325"/>
          <p:cNvSpPr>
            <a:spLocks noChangeShapeType="1"/>
          </p:cNvSpPr>
          <p:nvPr/>
        </p:nvSpPr>
        <p:spPr bwMode="auto">
          <a:xfrm>
            <a:off x="4298950" y="4246563"/>
            <a:ext cx="4064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96" name="Rectangle 326"/>
          <p:cNvSpPr>
            <a:spLocks noChangeArrowheads="1"/>
          </p:cNvSpPr>
          <p:nvPr/>
        </p:nvSpPr>
        <p:spPr bwMode="auto">
          <a:xfrm>
            <a:off x="3619500" y="4343400"/>
            <a:ext cx="1003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FS1659stop</a:t>
            </a:r>
            <a:endParaRPr lang="it-IT" sz="2400"/>
          </a:p>
        </p:txBody>
      </p:sp>
      <p:sp>
        <p:nvSpPr>
          <p:cNvPr id="12397" name="Rectangle 327"/>
          <p:cNvSpPr>
            <a:spLocks noChangeArrowheads="1"/>
          </p:cNvSpPr>
          <p:nvPr/>
        </p:nvSpPr>
        <p:spPr bwMode="auto">
          <a:xfrm>
            <a:off x="2400300" y="4857750"/>
            <a:ext cx="1028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Gly1852Val</a:t>
            </a:r>
            <a:endParaRPr lang="it-IT" sz="2400"/>
          </a:p>
        </p:txBody>
      </p:sp>
      <p:sp>
        <p:nvSpPr>
          <p:cNvPr id="12398" name="Rectangle 328"/>
          <p:cNvSpPr>
            <a:spLocks noChangeArrowheads="1"/>
          </p:cNvSpPr>
          <p:nvPr/>
        </p:nvSpPr>
        <p:spPr bwMode="auto">
          <a:xfrm>
            <a:off x="2324100" y="4995863"/>
            <a:ext cx="1104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Trp1854stop</a:t>
            </a:r>
            <a:endParaRPr lang="it-IT" sz="2400"/>
          </a:p>
        </p:txBody>
      </p:sp>
      <p:sp>
        <p:nvSpPr>
          <p:cNvPr id="12399" name="Line 329"/>
          <p:cNvSpPr>
            <a:spLocks noChangeShapeType="1"/>
          </p:cNvSpPr>
          <p:nvPr/>
        </p:nvSpPr>
        <p:spPr bwMode="auto">
          <a:xfrm>
            <a:off x="3448050" y="5000625"/>
            <a:ext cx="1490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400" name="Line 330"/>
          <p:cNvSpPr>
            <a:spLocks noChangeShapeType="1"/>
          </p:cNvSpPr>
          <p:nvPr/>
        </p:nvSpPr>
        <p:spPr bwMode="auto">
          <a:xfrm>
            <a:off x="4737100" y="5146675"/>
            <a:ext cx="363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401" name="Rectangle 331"/>
          <p:cNvSpPr>
            <a:spLocks noChangeArrowheads="1"/>
          </p:cNvSpPr>
          <p:nvPr/>
        </p:nvSpPr>
        <p:spPr bwMode="auto">
          <a:xfrm>
            <a:off x="3575050" y="5075238"/>
            <a:ext cx="11557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IVS19+3A&gt;T</a:t>
            </a:r>
            <a:endParaRPr lang="it-IT" sz="2400"/>
          </a:p>
        </p:txBody>
      </p:sp>
      <p:sp>
        <p:nvSpPr>
          <p:cNvPr id="12402" name="Line 332"/>
          <p:cNvSpPr>
            <a:spLocks noChangeShapeType="1"/>
          </p:cNvSpPr>
          <p:nvPr/>
        </p:nvSpPr>
        <p:spPr bwMode="auto">
          <a:xfrm>
            <a:off x="4686300" y="5327650"/>
            <a:ext cx="254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403" name="Rectangle 333"/>
          <p:cNvSpPr>
            <a:spLocks noChangeArrowheads="1"/>
          </p:cNvSpPr>
          <p:nvPr/>
        </p:nvSpPr>
        <p:spPr bwMode="auto">
          <a:xfrm>
            <a:off x="3568700" y="5260975"/>
            <a:ext cx="1003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FS1989stop</a:t>
            </a:r>
            <a:endParaRPr lang="it-IT" sz="2400"/>
          </a:p>
        </p:txBody>
      </p:sp>
      <p:sp>
        <p:nvSpPr>
          <p:cNvPr id="12404" name="Rectangle 334"/>
          <p:cNvSpPr>
            <a:spLocks noChangeArrowheads="1"/>
          </p:cNvSpPr>
          <p:nvPr/>
        </p:nvSpPr>
        <p:spPr bwMode="auto">
          <a:xfrm>
            <a:off x="1524000" y="6435725"/>
            <a:ext cx="25257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imes New Roman" pitchFamily="18" charset="0"/>
              </a:rPr>
              <a:t>* FV type II deficiency-causing mutation</a:t>
            </a:r>
            <a:endParaRPr lang="it-IT" sz="2400" dirty="0"/>
          </a:p>
        </p:txBody>
      </p:sp>
      <p:sp>
        <p:nvSpPr>
          <p:cNvPr id="12405" name="Rectangle 335"/>
          <p:cNvSpPr>
            <a:spLocks noChangeArrowheads="1"/>
          </p:cNvSpPr>
          <p:nvPr/>
        </p:nvSpPr>
        <p:spPr bwMode="auto">
          <a:xfrm>
            <a:off x="5689600" y="5540375"/>
            <a:ext cx="20320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" name="Group 336"/>
          <p:cNvGrpSpPr>
            <a:grpSpLocks/>
          </p:cNvGrpSpPr>
          <p:nvPr/>
        </p:nvGrpSpPr>
        <p:grpSpPr bwMode="auto">
          <a:xfrm>
            <a:off x="5613400" y="5573713"/>
            <a:ext cx="153988" cy="1587"/>
            <a:chOff x="2654" y="4270"/>
            <a:chExt cx="73" cy="1"/>
          </a:xfrm>
        </p:grpSpPr>
        <p:sp>
          <p:nvSpPr>
            <p:cNvPr id="12448" name="Line 337"/>
            <p:cNvSpPr>
              <a:spLocks noChangeShapeType="1"/>
            </p:cNvSpPr>
            <p:nvPr/>
          </p:nvSpPr>
          <p:spPr bwMode="auto">
            <a:xfrm>
              <a:off x="2654" y="42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49" name="Line 338"/>
            <p:cNvSpPr>
              <a:spLocks noChangeShapeType="1"/>
            </p:cNvSpPr>
            <p:nvPr/>
          </p:nvSpPr>
          <p:spPr bwMode="auto">
            <a:xfrm>
              <a:off x="2678" y="42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0" name="Line 339"/>
            <p:cNvSpPr>
              <a:spLocks noChangeShapeType="1"/>
            </p:cNvSpPr>
            <p:nvPr/>
          </p:nvSpPr>
          <p:spPr bwMode="auto">
            <a:xfrm>
              <a:off x="2702" y="42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1" name="Line 340"/>
            <p:cNvSpPr>
              <a:spLocks noChangeShapeType="1"/>
            </p:cNvSpPr>
            <p:nvPr/>
          </p:nvSpPr>
          <p:spPr bwMode="auto">
            <a:xfrm>
              <a:off x="2726" y="427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341"/>
          <p:cNvGrpSpPr>
            <a:grpSpLocks/>
          </p:cNvGrpSpPr>
          <p:nvPr/>
        </p:nvGrpSpPr>
        <p:grpSpPr bwMode="auto">
          <a:xfrm>
            <a:off x="5613400" y="6011863"/>
            <a:ext cx="153988" cy="1587"/>
            <a:chOff x="2654" y="5070"/>
            <a:chExt cx="73" cy="1"/>
          </a:xfrm>
        </p:grpSpPr>
        <p:sp>
          <p:nvSpPr>
            <p:cNvPr id="12444" name="Line 342"/>
            <p:cNvSpPr>
              <a:spLocks noChangeShapeType="1"/>
            </p:cNvSpPr>
            <p:nvPr/>
          </p:nvSpPr>
          <p:spPr bwMode="auto">
            <a:xfrm>
              <a:off x="2654" y="50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45" name="Line 343"/>
            <p:cNvSpPr>
              <a:spLocks noChangeShapeType="1"/>
            </p:cNvSpPr>
            <p:nvPr/>
          </p:nvSpPr>
          <p:spPr bwMode="auto">
            <a:xfrm>
              <a:off x="2678" y="50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46" name="Line 344"/>
            <p:cNvSpPr>
              <a:spLocks noChangeShapeType="1"/>
            </p:cNvSpPr>
            <p:nvPr/>
          </p:nvSpPr>
          <p:spPr bwMode="auto">
            <a:xfrm>
              <a:off x="2702" y="50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47" name="Line 345"/>
            <p:cNvSpPr>
              <a:spLocks noChangeShapeType="1"/>
            </p:cNvSpPr>
            <p:nvPr/>
          </p:nvSpPr>
          <p:spPr bwMode="auto">
            <a:xfrm>
              <a:off x="2726" y="507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346"/>
          <p:cNvGrpSpPr>
            <a:grpSpLocks/>
          </p:cNvGrpSpPr>
          <p:nvPr/>
        </p:nvGrpSpPr>
        <p:grpSpPr bwMode="auto">
          <a:xfrm>
            <a:off x="5783263" y="5573713"/>
            <a:ext cx="1587" cy="923925"/>
            <a:chOff x="2734" y="4270"/>
            <a:chExt cx="1" cy="776"/>
          </a:xfrm>
        </p:grpSpPr>
        <p:sp>
          <p:nvSpPr>
            <p:cNvPr id="12411" name="Line 347"/>
            <p:cNvSpPr>
              <a:spLocks noChangeShapeType="1"/>
            </p:cNvSpPr>
            <p:nvPr/>
          </p:nvSpPr>
          <p:spPr bwMode="auto">
            <a:xfrm>
              <a:off x="2734" y="42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12" name="Line 348"/>
            <p:cNvSpPr>
              <a:spLocks noChangeShapeType="1"/>
            </p:cNvSpPr>
            <p:nvPr/>
          </p:nvSpPr>
          <p:spPr bwMode="auto">
            <a:xfrm>
              <a:off x="2734" y="42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13" name="Line 349"/>
            <p:cNvSpPr>
              <a:spLocks noChangeShapeType="1"/>
            </p:cNvSpPr>
            <p:nvPr/>
          </p:nvSpPr>
          <p:spPr bwMode="auto">
            <a:xfrm>
              <a:off x="2734" y="43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14" name="Line 350"/>
            <p:cNvSpPr>
              <a:spLocks noChangeShapeType="1"/>
            </p:cNvSpPr>
            <p:nvPr/>
          </p:nvSpPr>
          <p:spPr bwMode="auto">
            <a:xfrm>
              <a:off x="2734" y="43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15" name="Line 351"/>
            <p:cNvSpPr>
              <a:spLocks noChangeShapeType="1"/>
            </p:cNvSpPr>
            <p:nvPr/>
          </p:nvSpPr>
          <p:spPr bwMode="auto">
            <a:xfrm>
              <a:off x="2734" y="43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16" name="Line 352"/>
            <p:cNvSpPr>
              <a:spLocks noChangeShapeType="1"/>
            </p:cNvSpPr>
            <p:nvPr/>
          </p:nvSpPr>
          <p:spPr bwMode="auto">
            <a:xfrm>
              <a:off x="2734" y="43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17" name="Line 353"/>
            <p:cNvSpPr>
              <a:spLocks noChangeShapeType="1"/>
            </p:cNvSpPr>
            <p:nvPr/>
          </p:nvSpPr>
          <p:spPr bwMode="auto">
            <a:xfrm>
              <a:off x="2734" y="44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18" name="Line 354"/>
            <p:cNvSpPr>
              <a:spLocks noChangeShapeType="1"/>
            </p:cNvSpPr>
            <p:nvPr/>
          </p:nvSpPr>
          <p:spPr bwMode="auto">
            <a:xfrm>
              <a:off x="2734" y="44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19" name="Line 355"/>
            <p:cNvSpPr>
              <a:spLocks noChangeShapeType="1"/>
            </p:cNvSpPr>
            <p:nvPr/>
          </p:nvSpPr>
          <p:spPr bwMode="auto">
            <a:xfrm>
              <a:off x="2734" y="44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0" name="Line 356"/>
            <p:cNvSpPr>
              <a:spLocks noChangeShapeType="1"/>
            </p:cNvSpPr>
            <p:nvPr/>
          </p:nvSpPr>
          <p:spPr bwMode="auto">
            <a:xfrm>
              <a:off x="2734" y="44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1" name="Line 357"/>
            <p:cNvSpPr>
              <a:spLocks noChangeShapeType="1"/>
            </p:cNvSpPr>
            <p:nvPr/>
          </p:nvSpPr>
          <p:spPr bwMode="auto">
            <a:xfrm>
              <a:off x="2734" y="45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2" name="Line 358"/>
            <p:cNvSpPr>
              <a:spLocks noChangeShapeType="1"/>
            </p:cNvSpPr>
            <p:nvPr/>
          </p:nvSpPr>
          <p:spPr bwMode="auto">
            <a:xfrm>
              <a:off x="2734" y="45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3" name="Line 359"/>
            <p:cNvSpPr>
              <a:spLocks noChangeShapeType="1"/>
            </p:cNvSpPr>
            <p:nvPr/>
          </p:nvSpPr>
          <p:spPr bwMode="auto">
            <a:xfrm>
              <a:off x="2734" y="45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4" name="Line 360"/>
            <p:cNvSpPr>
              <a:spLocks noChangeShapeType="1"/>
            </p:cNvSpPr>
            <p:nvPr/>
          </p:nvSpPr>
          <p:spPr bwMode="auto">
            <a:xfrm>
              <a:off x="2734" y="45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5" name="Line 361"/>
            <p:cNvSpPr>
              <a:spLocks noChangeShapeType="1"/>
            </p:cNvSpPr>
            <p:nvPr/>
          </p:nvSpPr>
          <p:spPr bwMode="auto">
            <a:xfrm>
              <a:off x="2734" y="46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6" name="Line 362"/>
            <p:cNvSpPr>
              <a:spLocks noChangeShapeType="1"/>
            </p:cNvSpPr>
            <p:nvPr/>
          </p:nvSpPr>
          <p:spPr bwMode="auto">
            <a:xfrm>
              <a:off x="2734" y="46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7" name="Line 363"/>
            <p:cNvSpPr>
              <a:spLocks noChangeShapeType="1"/>
            </p:cNvSpPr>
            <p:nvPr/>
          </p:nvSpPr>
          <p:spPr bwMode="auto">
            <a:xfrm>
              <a:off x="2734" y="46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8" name="Line 364"/>
            <p:cNvSpPr>
              <a:spLocks noChangeShapeType="1"/>
            </p:cNvSpPr>
            <p:nvPr/>
          </p:nvSpPr>
          <p:spPr bwMode="auto">
            <a:xfrm>
              <a:off x="2734" y="46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9" name="Line 365"/>
            <p:cNvSpPr>
              <a:spLocks noChangeShapeType="1"/>
            </p:cNvSpPr>
            <p:nvPr/>
          </p:nvSpPr>
          <p:spPr bwMode="auto">
            <a:xfrm>
              <a:off x="2734" y="47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30" name="Line 366"/>
            <p:cNvSpPr>
              <a:spLocks noChangeShapeType="1"/>
            </p:cNvSpPr>
            <p:nvPr/>
          </p:nvSpPr>
          <p:spPr bwMode="auto">
            <a:xfrm>
              <a:off x="2734" y="47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31" name="Line 367"/>
            <p:cNvSpPr>
              <a:spLocks noChangeShapeType="1"/>
            </p:cNvSpPr>
            <p:nvPr/>
          </p:nvSpPr>
          <p:spPr bwMode="auto">
            <a:xfrm>
              <a:off x="2734" y="47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32" name="Line 368"/>
            <p:cNvSpPr>
              <a:spLocks noChangeShapeType="1"/>
            </p:cNvSpPr>
            <p:nvPr/>
          </p:nvSpPr>
          <p:spPr bwMode="auto">
            <a:xfrm>
              <a:off x="2734" y="47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33" name="Line 369"/>
            <p:cNvSpPr>
              <a:spLocks noChangeShapeType="1"/>
            </p:cNvSpPr>
            <p:nvPr/>
          </p:nvSpPr>
          <p:spPr bwMode="auto">
            <a:xfrm>
              <a:off x="2734" y="47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34" name="Line 370"/>
            <p:cNvSpPr>
              <a:spLocks noChangeShapeType="1"/>
            </p:cNvSpPr>
            <p:nvPr/>
          </p:nvSpPr>
          <p:spPr bwMode="auto">
            <a:xfrm>
              <a:off x="2734" y="48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35" name="Line 371"/>
            <p:cNvSpPr>
              <a:spLocks noChangeShapeType="1"/>
            </p:cNvSpPr>
            <p:nvPr/>
          </p:nvSpPr>
          <p:spPr bwMode="auto">
            <a:xfrm>
              <a:off x="2734" y="48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36" name="Line 372"/>
            <p:cNvSpPr>
              <a:spLocks noChangeShapeType="1"/>
            </p:cNvSpPr>
            <p:nvPr/>
          </p:nvSpPr>
          <p:spPr bwMode="auto">
            <a:xfrm>
              <a:off x="2734" y="48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37" name="Line 373"/>
            <p:cNvSpPr>
              <a:spLocks noChangeShapeType="1"/>
            </p:cNvSpPr>
            <p:nvPr/>
          </p:nvSpPr>
          <p:spPr bwMode="auto">
            <a:xfrm>
              <a:off x="2734" y="48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38" name="Line 374"/>
            <p:cNvSpPr>
              <a:spLocks noChangeShapeType="1"/>
            </p:cNvSpPr>
            <p:nvPr/>
          </p:nvSpPr>
          <p:spPr bwMode="auto">
            <a:xfrm>
              <a:off x="2734" y="49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39" name="Line 375"/>
            <p:cNvSpPr>
              <a:spLocks noChangeShapeType="1"/>
            </p:cNvSpPr>
            <p:nvPr/>
          </p:nvSpPr>
          <p:spPr bwMode="auto">
            <a:xfrm>
              <a:off x="2734" y="49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40" name="Line 376"/>
            <p:cNvSpPr>
              <a:spLocks noChangeShapeType="1"/>
            </p:cNvSpPr>
            <p:nvPr/>
          </p:nvSpPr>
          <p:spPr bwMode="auto">
            <a:xfrm>
              <a:off x="2734" y="49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41" name="Line 377"/>
            <p:cNvSpPr>
              <a:spLocks noChangeShapeType="1"/>
            </p:cNvSpPr>
            <p:nvPr/>
          </p:nvSpPr>
          <p:spPr bwMode="auto">
            <a:xfrm>
              <a:off x="2734" y="49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42" name="Line 378"/>
            <p:cNvSpPr>
              <a:spLocks noChangeShapeType="1"/>
            </p:cNvSpPr>
            <p:nvPr/>
          </p:nvSpPr>
          <p:spPr bwMode="auto">
            <a:xfrm>
              <a:off x="2734" y="50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43" name="Line 379"/>
            <p:cNvSpPr>
              <a:spLocks noChangeShapeType="1"/>
            </p:cNvSpPr>
            <p:nvPr/>
          </p:nvSpPr>
          <p:spPr bwMode="auto">
            <a:xfrm>
              <a:off x="2734" y="50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409" name="Rectangle 380"/>
          <p:cNvSpPr>
            <a:spLocks noChangeArrowheads="1"/>
          </p:cNvSpPr>
          <p:nvPr/>
        </p:nvSpPr>
        <p:spPr bwMode="auto">
          <a:xfrm>
            <a:off x="5684838" y="6029325"/>
            <a:ext cx="20320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410" name="Rectangle 38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2072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Mutations causing Factor V deficiency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1206500" y="360363"/>
            <a:ext cx="846138" cy="285750"/>
          </a:xfrm>
          <a:custGeom>
            <a:avLst/>
            <a:gdLst>
              <a:gd name="T0" fmla="*/ 392 w 400"/>
              <a:gd name="T1" fmla="*/ 0 h 240"/>
              <a:gd name="T2" fmla="*/ 400 w 400"/>
              <a:gd name="T3" fmla="*/ 232 h 240"/>
              <a:gd name="T4" fmla="*/ 8 w 400"/>
              <a:gd name="T5" fmla="*/ 240 h 240"/>
              <a:gd name="T6" fmla="*/ 0 w 400"/>
              <a:gd name="T7" fmla="*/ 8 h 240"/>
              <a:gd name="T8" fmla="*/ 392 w 40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0"/>
              <a:gd name="T16" fmla="*/ 0 h 240"/>
              <a:gd name="T17" fmla="*/ 400 w 40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0" h="240">
                <a:moveTo>
                  <a:pt x="392" y="0"/>
                </a:moveTo>
                <a:lnTo>
                  <a:pt x="400" y="232"/>
                </a:lnTo>
                <a:lnTo>
                  <a:pt x="8" y="240"/>
                </a:lnTo>
                <a:lnTo>
                  <a:pt x="0" y="8"/>
                </a:lnTo>
                <a:lnTo>
                  <a:pt x="39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rot="-60000">
            <a:off x="1236663" y="317500"/>
            <a:ext cx="742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400" b="1" i="1">
                <a:solidFill>
                  <a:srgbClr val="00CC00"/>
                </a:solidFill>
                <a:latin typeface="Arial" pitchFamily="34" charset="0"/>
              </a:rPr>
              <a:t>FVII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6659563" y="2446338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6659563" y="2846388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6659563" y="1989138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6659563" y="1474788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6659563" y="1389063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5219700" y="1217613"/>
            <a:ext cx="914400" cy="57150"/>
          </a:xfrm>
          <a:custGeom>
            <a:avLst/>
            <a:gdLst>
              <a:gd name="T0" fmla="*/ 0 w 432"/>
              <a:gd name="T1" fmla="*/ 48 h 48"/>
              <a:gd name="T2" fmla="*/ 432 w 432"/>
              <a:gd name="T3" fmla="*/ 0 h 48"/>
              <a:gd name="T4" fmla="*/ 0 w 432"/>
              <a:gd name="T5" fmla="*/ 48 h 48"/>
              <a:gd name="T6" fmla="*/ 0 60000 65536"/>
              <a:gd name="T7" fmla="*/ 0 60000 65536"/>
              <a:gd name="T8" fmla="*/ 0 60000 65536"/>
              <a:gd name="T9" fmla="*/ 0 w 432"/>
              <a:gd name="T10" fmla="*/ 0 h 48"/>
              <a:gd name="T11" fmla="*/ 432 w 43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48">
                <a:moveTo>
                  <a:pt x="0" y="48"/>
                </a:moveTo>
                <a:lnTo>
                  <a:pt x="432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964363" y="1341438"/>
            <a:ext cx="1349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7015163" y="1341438"/>
            <a:ext cx="603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00"/>
                </a:solidFill>
                <a:latin typeface="Times New Roman" pitchFamily="18" charset="0"/>
              </a:rPr>
              <a:t>prepro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964363" y="1465263"/>
            <a:ext cx="5540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region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964363" y="1912938"/>
            <a:ext cx="1022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Gla domain</a:t>
            </a:r>
            <a:endParaRPr lang="it-IT" sz="2400">
              <a:latin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642100" y="1274763"/>
            <a:ext cx="169863" cy="0"/>
            <a:chOff x="3138" y="1070"/>
            <a:chExt cx="80" cy="1"/>
          </a:xfrm>
        </p:grpSpPr>
        <p:sp>
          <p:nvSpPr>
            <p:cNvPr id="13607" name="Line 15"/>
            <p:cNvSpPr>
              <a:spLocks noChangeShapeType="1"/>
            </p:cNvSpPr>
            <p:nvPr/>
          </p:nvSpPr>
          <p:spPr bwMode="auto">
            <a:xfrm>
              <a:off x="3138" y="10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08" name="Line 16"/>
            <p:cNvSpPr>
              <a:spLocks noChangeShapeType="1"/>
            </p:cNvSpPr>
            <p:nvPr/>
          </p:nvSpPr>
          <p:spPr bwMode="auto">
            <a:xfrm>
              <a:off x="3162" y="10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09" name="Line 17"/>
            <p:cNvSpPr>
              <a:spLocks noChangeShapeType="1"/>
            </p:cNvSpPr>
            <p:nvPr/>
          </p:nvSpPr>
          <p:spPr bwMode="auto">
            <a:xfrm>
              <a:off x="3186" y="10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10" name="Line 18"/>
            <p:cNvSpPr>
              <a:spLocks noChangeShapeType="1"/>
            </p:cNvSpPr>
            <p:nvPr/>
          </p:nvSpPr>
          <p:spPr bwMode="auto">
            <a:xfrm>
              <a:off x="3210" y="10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42100" y="1760538"/>
            <a:ext cx="169863" cy="0"/>
            <a:chOff x="3138" y="1478"/>
            <a:chExt cx="80" cy="1"/>
          </a:xfrm>
        </p:grpSpPr>
        <p:sp>
          <p:nvSpPr>
            <p:cNvPr id="13603" name="Line 20"/>
            <p:cNvSpPr>
              <a:spLocks noChangeShapeType="1"/>
            </p:cNvSpPr>
            <p:nvPr/>
          </p:nvSpPr>
          <p:spPr bwMode="auto">
            <a:xfrm>
              <a:off x="3138" y="147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04" name="Line 21"/>
            <p:cNvSpPr>
              <a:spLocks noChangeShapeType="1"/>
            </p:cNvSpPr>
            <p:nvPr/>
          </p:nvSpPr>
          <p:spPr bwMode="auto">
            <a:xfrm>
              <a:off x="3162" y="147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05" name="Line 22"/>
            <p:cNvSpPr>
              <a:spLocks noChangeShapeType="1"/>
            </p:cNvSpPr>
            <p:nvPr/>
          </p:nvSpPr>
          <p:spPr bwMode="auto">
            <a:xfrm>
              <a:off x="3186" y="147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06" name="Line 23"/>
            <p:cNvSpPr>
              <a:spLocks noChangeShapeType="1"/>
            </p:cNvSpPr>
            <p:nvPr/>
          </p:nvSpPr>
          <p:spPr bwMode="auto">
            <a:xfrm>
              <a:off x="3210" y="147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827838" y="1274763"/>
            <a:ext cx="3175" cy="485775"/>
            <a:chOff x="3226" y="1070"/>
            <a:chExt cx="1" cy="408"/>
          </a:xfrm>
        </p:grpSpPr>
        <p:sp>
          <p:nvSpPr>
            <p:cNvPr id="13585" name="Line 25"/>
            <p:cNvSpPr>
              <a:spLocks noChangeShapeType="1"/>
            </p:cNvSpPr>
            <p:nvPr/>
          </p:nvSpPr>
          <p:spPr bwMode="auto">
            <a:xfrm>
              <a:off x="3226" y="10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86" name="Line 26"/>
            <p:cNvSpPr>
              <a:spLocks noChangeShapeType="1"/>
            </p:cNvSpPr>
            <p:nvPr/>
          </p:nvSpPr>
          <p:spPr bwMode="auto">
            <a:xfrm>
              <a:off x="3226" y="10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87" name="Line 27"/>
            <p:cNvSpPr>
              <a:spLocks noChangeShapeType="1"/>
            </p:cNvSpPr>
            <p:nvPr/>
          </p:nvSpPr>
          <p:spPr bwMode="auto">
            <a:xfrm>
              <a:off x="3226" y="11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88" name="Line 28"/>
            <p:cNvSpPr>
              <a:spLocks noChangeShapeType="1"/>
            </p:cNvSpPr>
            <p:nvPr/>
          </p:nvSpPr>
          <p:spPr bwMode="auto">
            <a:xfrm>
              <a:off x="3226" y="11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89" name="Line 29"/>
            <p:cNvSpPr>
              <a:spLocks noChangeShapeType="1"/>
            </p:cNvSpPr>
            <p:nvPr/>
          </p:nvSpPr>
          <p:spPr bwMode="auto">
            <a:xfrm>
              <a:off x="3226" y="11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90" name="Line 30"/>
            <p:cNvSpPr>
              <a:spLocks noChangeShapeType="1"/>
            </p:cNvSpPr>
            <p:nvPr/>
          </p:nvSpPr>
          <p:spPr bwMode="auto">
            <a:xfrm>
              <a:off x="3226" y="11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91" name="Line 31"/>
            <p:cNvSpPr>
              <a:spLocks noChangeShapeType="1"/>
            </p:cNvSpPr>
            <p:nvPr/>
          </p:nvSpPr>
          <p:spPr bwMode="auto">
            <a:xfrm>
              <a:off x="3226" y="12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92" name="Line 32"/>
            <p:cNvSpPr>
              <a:spLocks noChangeShapeType="1"/>
            </p:cNvSpPr>
            <p:nvPr/>
          </p:nvSpPr>
          <p:spPr bwMode="auto">
            <a:xfrm>
              <a:off x="3226" y="12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93" name="Line 33"/>
            <p:cNvSpPr>
              <a:spLocks noChangeShapeType="1"/>
            </p:cNvSpPr>
            <p:nvPr/>
          </p:nvSpPr>
          <p:spPr bwMode="auto">
            <a:xfrm>
              <a:off x="3226" y="12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94" name="Line 34"/>
            <p:cNvSpPr>
              <a:spLocks noChangeShapeType="1"/>
            </p:cNvSpPr>
            <p:nvPr/>
          </p:nvSpPr>
          <p:spPr bwMode="auto">
            <a:xfrm>
              <a:off x="3226" y="12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95" name="Line 35"/>
            <p:cNvSpPr>
              <a:spLocks noChangeShapeType="1"/>
            </p:cNvSpPr>
            <p:nvPr/>
          </p:nvSpPr>
          <p:spPr bwMode="auto">
            <a:xfrm>
              <a:off x="3226" y="13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96" name="Line 36"/>
            <p:cNvSpPr>
              <a:spLocks noChangeShapeType="1"/>
            </p:cNvSpPr>
            <p:nvPr/>
          </p:nvSpPr>
          <p:spPr bwMode="auto">
            <a:xfrm>
              <a:off x="3226" y="13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97" name="Line 37"/>
            <p:cNvSpPr>
              <a:spLocks noChangeShapeType="1"/>
            </p:cNvSpPr>
            <p:nvPr/>
          </p:nvSpPr>
          <p:spPr bwMode="auto">
            <a:xfrm>
              <a:off x="3226" y="13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98" name="Line 38"/>
            <p:cNvSpPr>
              <a:spLocks noChangeShapeType="1"/>
            </p:cNvSpPr>
            <p:nvPr/>
          </p:nvSpPr>
          <p:spPr bwMode="auto">
            <a:xfrm>
              <a:off x="3226" y="13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99" name="Line 39"/>
            <p:cNvSpPr>
              <a:spLocks noChangeShapeType="1"/>
            </p:cNvSpPr>
            <p:nvPr/>
          </p:nvSpPr>
          <p:spPr bwMode="auto">
            <a:xfrm>
              <a:off x="3226" y="14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00" name="Line 40"/>
            <p:cNvSpPr>
              <a:spLocks noChangeShapeType="1"/>
            </p:cNvSpPr>
            <p:nvPr/>
          </p:nvSpPr>
          <p:spPr bwMode="auto">
            <a:xfrm>
              <a:off x="3226" y="14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01" name="Line 41"/>
            <p:cNvSpPr>
              <a:spLocks noChangeShapeType="1"/>
            </p:cNvSpPr>
            <p:nvPr/>
          </p:nvSpPr>
          <p:spPr bwMode="auto">
            <a:xfrm>
              <a:off x="3226" y="14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02" name="Line 42"/>
            <p:cNvSpPr>
              <a:spLocks noChangeShapeType="1"/>
            </p:cNvSpPr>
            <p:nvPr/>
          </p:nvSpPr>
          <p:spPr bwMode="auto">
            <a:xfrm>
              <a:off x="3226" y="14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6642100" y="1779588"/>
            <a:ext cx="169863" cy="0"/>
            <a:chOff x="3138" y="1494"/>
            <a:chExt cx="80" cy="1"/>
          </a:xfrm>
        </p:grpSpPr>
        <p:sp>
          <p:nvSpPr>
            <p:cNvPr id="13581" name="Line 44"/>
            <p:cNvSpPr>
              <a:spLocks noChangeShapeType="1"/>
            </p:cNvSpPr>
            <p:nvPr/>
          </p:nvSpPr>
          <p:spPr bwMode="auto">
            <a:xfrm>
              <a:off x="3138" y="14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82" name="Line 45"/>
            <p:cNvSpPr>
              <a:spLocks noChangeShapeType="1"/>
            </p:cNvSpPr>
            <p:nvPr/>
          </p:nvSpPr>
          <p:spPr bwMode="auto">
            <a:xfrm>
              <a:off x="3162" y="14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83" name="Line 46"/>
            <p:cNvSpPr>
              <a:spLocks noChangeShapeType="1"/>
            </p:cNvSpPr>
            <p:nvPr/>
          </p:nvSpPr>
          <p:spPr bwMode="auto">
            <a:xfrm>
              <a:off x="3186" y="14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84" name="Line 47"/>
            <p:cNvSpPr>
              <a:spLocks noChangeShapeType="1"/>
            </p:cNvSpPr>
            <p:nvPr/>
          </p:nvSpPr>
          <p:spPr bwMode="auto">
            <a:xfrm>
              <a:off x="3210" y="14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6642100" y="2255838"/>
            <a:ext cx="169863" cy="0"/>
            <a:chOff x="3138" y="1894"/>
            <a:chExt cx="80" cy="1"/>
          </a:xfrm>
        </p:grpSpPr>
        <p:sp>
          <p:nvSpPr>
            <p:cNvPr id="13577" name="Line 49"/>
            <p:cNvSpPr>
              <a:spLocks noChangeShapeType="1"/>
            </p:cNvSpPr>
            <p:nvPr/>
          </p:nvSpPr>
          <p:spPr bwMode="auto">
            <a:xfrm>
              <a:off x="3138" y="18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78" name="Line 50"/>
            <p:cNvSpPr>
              <a:spLocks noChangeShapeType="1"/>
            </p:cNvSpPr>
            <p:nvPr/>
          </p:nvSpPr>
          <p:spPr bwMode="auto">
            <a:xfrm>
              <a:off x="3162" y="18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79" name="Line 51"/>
            <p:cNvSpPr>
              <a:spLocks noChangeShapeType="1"/>
            </p:cNvSpPr>
            <p:nvPr/>
          </p:nvSpPr>
          <p:spPr bwMode="auto">
            <a:xfrm>
              <a:off x="3186" y="18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80" name="Line 52"/>
            <p:cNvSpPr>
              <a:spLocks noChangeShapeType="1"/>
            </p:cNvSpPr>
            <p:nvPr/>
          </p:nvSpPr>
          <p:spPr bwMode="auto">
            <a:xfrm>
              <a:off x="3210" y="18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6827838" y="1779588"/>
            <a:ext cx="3175" cy="457200"/>
            <a:chOff x="3226" y="1494"/>
            <a:chExt cx="1" cy="385"/>
          </a:xfrm>
        </p:grpSpPr>
        <p:sp>
          <p:nvSpPr>
            <p:cNvPr id="13560" name="Line 54"/>
            <p:cNvSpPr>
              <a:spLocks noChangeShapeType="1"/>
            </p:cNvSpPr>
            <p:nvPr/>
          </p:nvSpPr>
          <p:spPr bwMode="auto">
            <a:xfrm>
              <a:off x="3226" y="14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61" name="Line 55"/>
            <p:cNvSpPr>
              <a:spLocks noChangeShapeType="1"/>
            </p:cNvSpPr>
            <p:nvPr/>
          </p:nvSpPr>
          <p:spPr bwMode="auto">
            <a:xfrm>
              <a:off x="3226" y="15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62" name="Line 56"/>
            <p:cNvSpPr>
              <a:spLocks noChangeShapeType="1"/>
            </p:cNvSpPr>
            <p:nvPr/>
          </p:nvSpPr>
          <p:spPr bwMode="auto">
            <a:xfrm>
              <a:off x="3226" y="15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63" name="Line 57"/>
            <p:cNvSpPr>
              <a:spLocks noChangeShapeType="1"/>
            </p:cNvSpPr>
            <p:nvPr/>
          </p:nvSpPr>
          <p:spPr bwMode="auto">
            <a:xfrm>
              <a:off x="3226" y="15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64" name="Line 58"/>
            <p:cNvSpPr>
              <a:spLocks noChangeShapeType="1"/>
            </p:cNvSpPr>
            <p:nvPr/>
          </p:nvSpPr>
          <p:spPr bwMode="auto">
            <a:xfrm>
              <a:off x="3226" y="15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65" name="Line 59"/>
            <p:cNvSpPr>
              <a:spLocks noChangeShapeType="1"/>
            </p:cNvSpPr>
            <p:nvPr/>
          </p:nvSpPr>
          <p:spPr bwMode="auto">
            <a:xfrm>
              <a:off x="3226" y="16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66" name="Line 60"/>
            <p:cNvSpPr>
              <a:spLocks noChangeShapeType="1"/>
            </p:cNvSpPr>
            <p:nvPr/>
          </p:nvSpPr>
          <p:spPr bwMode="auto">
            <a:xfrm>
              <a:off x="3226" y="16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67" name="Line 61"/>
            <p:cNvSpPr>
              <a:spLocks noChangeShapeType="1"/>
            </p:cNvSpPr>
            <p:nvPr/>
          </p:nvSpPr>
          <p:spPr bwMode="auto">
            <a:xfrm>
              <a:off x="3226" y="16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68" name="Line 62"/>
            <p:cNvSpPr>
              <a:spLocks noChangeShapeType="1"/>
            </p:cNvSpPr>
            <p:nvPr/>
          </p:nvSpPr>
          <p:spPr bwMode="auto">
            <a:xfrm>
              <a:off x="3226" y="16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69" name="Line 63"/>
            <p:cNvSpPr>
              <a:spLocks noChangeShapeType="1"/>
            </p:cNvSpPr>
            <p:nvPr/>
          </p:nvSpPr>
          <p:spPr bwMode="auto">
            <a:xfrm>
              <a:off x="3226" y="17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70" name="Line 64"/>
            <p:cNvSpPr>
              <a:spLocks noChangeShapeType="1"/>
            </p:cNvSpPr>
            <p:nvPr/>
          </p:nvSpPr>
          <p:spPr bwMode="auto">
            <a:xfrm>
              <a:off x="3226" y="17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71" name="Line 65"/>
            <p:cNvSpPr>
              <a:spLocks noChangeShapeType="1"/>
            </p:cNvSpPr>
            <p:nvPr/>
          </p:nvSpPr>
          <p:spPr bwMode="auto">
            <a:xfrm>
              <a:off x="3226" y="17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72" name="Line 66"/>
            <p:cNvSpPr>
              <a:spLocks noChangeShapeType="1"/>
            </p:cNvSpPr>
            <p:nvPr/>
          </p:nvSpPr>
          <p:spPr bwMode="auto">
            <a:xfrm>
              <a:off x="3226" y="17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73" name="Line 67"/>
            <p:cNvSpPr>
              <a:spLocks noChangeShapeType="1"/>
            </p:cNvSpPr>
            <p:nvPr/>
          </p:nvSpPr>
          <p:spPr bwMode="auto">
            <a:xfrm>
              <a:off x="3226" y="18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74" name="Line 68"/>
            <p:cNvSpPr>
              <a:spLocks noChangeShapeType="1"/>
            </p:cNvSpPr>
            <p:nvPr/>
          </p:nvSpPr>
          <p:spPr bwMode="auto">
            <a:xfrm>
              <a:off x="3226" y="18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75" name="Line 69"/>
            <p:cNvSpPr>
              <a:spLocks noChangeShapeType="1"/>
            </p:cNvSpPr>
            <p:nvPr/>
          </p:nvSpPr>
          <p:spPr bwMode="auto">
            <a:xfrm>
              <a:off x="3226" y="18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76" name="Line 70"/>
            <p:cNvSpPr>
              <a:spLocks noChangeShapeType="1"/>
            </p:cNvSpPr>
            <p:nvPr/>
          </p:nvSpPr>
          <p:spPr bwMode="auto">
            <a:xfrm>
              <a:off x="3226" y="187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6642100" y="2284413"/>
            <a:ext cx="153988" cy="0"/>
            <a:chOff x="3138" y="1918"/>
            <a:chExt cx="73" cy="1"/>
          </a:xfrm>
        </p:grpSpPr>
        <p:sp>
          <p:nvSpPr>
            <p:cNvPr id="13556" name="Line 72"/>
            <p:cNvSpPr>
              <a:spLocks noChangeShapeType="1"/>
            </p:cNvSpPr>
            <p:nvPr/>
          </p:nvSpPr>
          <p:spPr bwMode="auto">
            <a:xfrm>
              <a:off x="3138" y="19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57" name="Line 73"/>
            <p:cNvSpPr>
              <a:spLocks noChangeShapeType="1"/>
            </p:cNvSpPr>
            <p:nvPr/>
          </p:nvSpPr>
          <p:spPr bwMode="auto">
            <a:xfrm>
              <a:off x="3162" y="19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58" name="Line 74"/>
            <p:cNvSpPr>
              <a:spLocks noChangeShapeType="1"/>
            </p:cNvSpPr>
            <p:nvPr/>
          </p:nvSpPr>
          <p:spPr bwMode="auto">
            <a:xfrm>
              <a:off x="3186" y="19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59" name="Line 75"/>
            <p:cNvSpPr>
              <a:spLocks noChangeShapeType="1"/>
            </p:cNvSpPr>
            <p:nvPr/>
          </p:nvSpPr>
          <p:spPr bwMode="auto">
            <a:xfrm>
              <a:off x="3210" y="191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6642100" y="2722563"/>
            <a:ext cx="153988" cy="0"/>
            <a:chOff x="3138" y="2286"/>
            <a:chExt cx="73" cy="1"/>
          </a:xfrm>
        </p:grpSpPr>
        <p:sp>
          <p:nvSpPr>
            <p:cNvPr id="13552" name="Line 77"/>
            <p:cNvSpPr>
              <a:spLocks noChangeShapeType="1"/>
            </p:cNvSpPr>
            <p:nvPr/>
          </p:nvSpPr>
          <p:spPr bwMode="auto">
            <a:xfrm>
              <a:off x="3138" y="228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53" name="Line 78"/>
            <p:cNvSpPr>
              <a:spLocks noChangeShapeType="1"/>
            </p:cNvSpPr>
            <p:nvPr/>
          </p:nvSpPr>
          <p:spPr bwMode="auto">
            <a:xfrm>
              <a:off x="3162" y="228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54" name="Line 79"/>
            <p:cNvSpPr>
              <a:spLocks noChangeShapeType="1"/>
            </p:cNvSpPr>
            <p:nvPr/>
          </p:nvSpPr>
          <p:spPr bwMode="auto">
            <a:xfrm>
              <a:off x="3186" y="228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55" name="Line 80"/>
            <p:cNvSpPr>
              <a:spLocks noChangeShapeType="1"/>
            </p:cNvSpPr>
            <p:nvPr/>
          </p:nvSpPr>
          <p:spPr bwMode="auto">
            <a:xfrm>
              <a:off x="3210" y="228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6827838" y="2284413"/>
            <a:ext cx="3175" cy="428625"/>
            <a:chOff x="3226" y="1918"/>
            <a:chExt cx="1" cy="361"/>
          </a:xfrm>
        </p:grpSpPr>
        <p:sp>
          <p:nvSpPr>
            <p:cNvPr id="13536" name="Line 82"/>
            <p:cNvSpPr>
              <a:spLocks noChangeShapeType="1"/>
            </p:cNvSpPr>
            <p:nvPr/>
          </p:nvSpPr>
          <p:spPr bwMode="auto">
            <a:xfrm>
              <a:off x="3226" y="19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7" name="Line 83"/>
            <p:cNvSpPr>
              <a:spLocks noChangeShapeType="1"/>
            </p:cNvSpPr>
            <p:nvPr/>
          </p:nvSpPr>
          <p:spPr bwMode="auto">
            <a:xfrm>
              <a:off x="3226" y="19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8" name="Line 84"/>
            <p:cNvSpPr>
              <a:spLocks noChangeShapeType="1"/>
            </p:cNvSpPr>
            <p:nvPr/>
          </p:nvSpPr>
          <p:spPr bwMode="auto">
            <a:xfrm>
              <a:off x="3226" y="19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9" name="Line 85"/>
            <p:cNvSpPr>
              <a:spLocks noChangeShapeType="1"/>
            </p:cNvSpPr>
            <p:nvPr/>
          </p:nvSpPr>
          <p:spPr bwMode="auto">
            <a:xfrm>
              <a:off x="3226" y="19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40" name="Line 86"/>
            <p:cNvSpPr>
              <a:spLocks noChangeShapeType="1"/>
            </p:cNvSpPr>
            <p:nvPr/>
          </p:nvSpPr>
          <p:spPr bwMode="auto">
            <a:xfrm>
              <a:off x="3226" y="20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41" name="Line 87"/>
            <p:cNvSpPr>
              <a:spLocks noChangeShapeType="1"/>
            </p:cNvSpPr>
            <p:nvPr/>
          </p:nvSpPr>
          <p:spPr bwMode="auto">
            <a:xfrm>
              <a:off x="3226" y="20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42" name="Line 88"/>
            <p:cNvSpPr>
              <a:spLocks noChangeShapeType="1"/>
            </p:cNvSpPr>
            <p:nvPr/>
          </p:nvSpPr>
          <p:spPr bwMode="auto">
            <a:xfrm>
              <a:off x="3226" y="20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43" name="Line 89"/>
            <p:cNvSpPr>
              <a:spLocks noChangeShapeType="1"/>
            </p:cNvSpPr>
            <p:nvPr/>
          </p:nvSpPr>
          <p:spPr bwMode="auto">
            <a:xfrm>
              <a:off x="3226" y="20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44" name="Line 90"/>
            <p:cNvSpPr>
              <a:spLocks noChangeShapeType="1"/>
            </p:cNvSpPr>
            <p:nvPr/>
          </p:nvSpPr>
          <p:spPr bwMode="auto">
            <a:xfrm>
              <a:off x="3226" y="21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45" name="Line 91"/>
            <p:cNvSpPr>
              <a:spLocks noChangeShapeType="1"/>
            </p:cNvSpPr>
            <p:nvPr/>
          </p:nvSpPr>
          <p:spPr bwMode="auto">
            <a:xfrm>
              <a:off x="3226" y="21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46" name="Line 92"/>
            <p:cNvSpPr>
              <a:spLocks noChangeShapeType="1"/>
            </p:cNvSpPr>
            <p:nvPr/>
          </p:nvSpPr>
          <p:spPr bwMode="auto">
            <a:xfrm>
              <a:off x="3226" y="21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47" name="Line 93"/>
            <p:cNvSpPr>
              <a:spLocks noChangeShapeType="1"/>
            </p:cNvSpPr>
            <p:nvPr/>
          </p:nvSpPr>
          <p:spPr bwMode="auto">
            <a:xfrm>
              <a:off x="3226" y="21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48" name="Line 94"/>
            <p:cNvSpPr>
              <a:spLocks noChangeShapeType="1"/>
            </p:cNvSpPr>
            <p:nvPr/>
          </p:nvSpPr>
          <p:spPr bwMode="auto">
            <a:xfrm>
              <a:off x="3226" y="22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49" name="Line 95"/>
            <p:cNvSpPr>
              <a:spLocks noChangeShapeType="1"/>
            </p:cNvSpPr>
            <p:nvPr/>
          </p:nvSpPr>
          <p:spPr bwMode="auto">
            <a:xfrm>
              <a:off x="3226" y="22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50" name="Line 96"/>
            <p:cNvSpPr>
              <a:spLocks noChangeShapeType="1"/>
            </p:cNvSpPr>
            <p:nvPr/>
          </p:nvSpPr>
          <p:spPr bwMode="auto">
            <a:xfrm>
              <a:off x="3226" y="22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51" name="Line 97"/>
            <p:cNvSpPr>
              <a:spLocks noChangeShapeType="1"/>
            </p:cNvSpPr>
            <p:nvPr/>
          </p:nvSpPr>
          <p:spPr bwMode="auto">
            <a:xfrm>
              <a:off x="3226" y="227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6659563" y="2760663"/>
            <a:ext cx="152400" cy="0"/>
            <a:chOff x="3146" y="2318"/>
            <a:chExt cx="72" cy="1"/>
          </a:xfrm>
        </p:grpSpPr>
        <p:sp>
          <p:nvSpPr>
            <p:cNvPr id="13532" name="Line 99"/>
            <p:cNvSpPr>
              <a:spLocks noChangeShapeType="1"/>
            </p:cNvSpPr>
            <p:nvPr/>
          </p:nvSpPr>
          <p:spPr bwMode="auto">
            <a:xfrm>
              <a:off x="3146" y="23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3" name="Line 100"/>
            <p:cNvSpPr>
              <a:spLocks noChangeShapeType="1"/>
            </p:cNvSpPr>
            <p:nvPr/>
          </p:nvSpPr>
          <p:spPr bwMode="auto">
            <a:xfrm>
              <a:off x="3170" y="23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4" name="Line 101"/>
            <p:cNvSpPr>
              <a:spLocks noChangeShapeType="1"/>
            </p:cNvSpPr>
            <p:nvPr/>
          </p:nvSpPr>
          <p:spPr bwMode="auto">
            <a:xfrm>
              <a:off x="3194" y="23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5" name="Line 102"/>
            <p:cNvSpPr>
              <a:spLocks noChangeShapeType="1"/>
            </p:cNvSpPr>
            <p:nvPr/>
          </p:nvSpPr>
          <p:spPr bwMode="auto">
            <a:xfrm>
              <a:off x="3210" y="23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03"/>
          <p:cNvGrpSpPr>
            <a:grpSpLocks/>
          </p:cNvGrpSpPr>
          <p:nvPr/>
        </p:nvGrpSpPr>
        <p:grpSpPr bwMode="auto">
          <a:xfrm>
            <a:off x="6659563" y="3151188"/>
            <a:ext cx="152400" cy="0"/>
            <a:chOff x="3146" y="2646"/>
            <a:chExt cx="72" cy="1"/>
          </a:xfrm>
        </p:grpSpPr>
        <p:sp>
          <p:nvSpPr>
            <p:cNvPr id="13528" name="Line 104"/>
            <p:cNvSpPr>
              <a:spLocks noChangeShapeType="1"/>
            </p:cNvSpPr>
            <p:nvPr/>
          </p:nvSpPr>
          <p:spPr bwMode="auto">
            <a:xfrm>
              <a:off x="3146" y="264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9" name="Line 105"/>
            <p:cNvSpPr>
              <a:spLocks noChangeShapeType="1"/>
            </p:cNvSpPr>
            <p:nvPr/>
          </p:nvSpPr>
          <p:spPr bwMode="auto">
            <a:xfrm>
              <a:off x="3170" y="264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0" name="Line 106"/>
            <p:cNvSpPr>
              <a:spLocks noChangeShapeType="1"/>
            </p:cNvSpPr>
            <p:nvPr/>
          </p:nvSpPr>
          <p:spPr bwMode="auto">
            <a:xfrm>
              <a:off x="3194" y="264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1" name="Line 107"/>
            <p:cNvSpPr>
              <a:spLocks noChangeShapeType="1"/>
            </p:cNvSpPr>
            <p:nvPr/>
          </p:nvSpPr>
          <p:spPr bwMode="auto">
            <a:xfrm>
              <a:off x="3210" y="264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08"/>
          <p:cNvGrpSpPr>
            <a:grpSpLocks/>
          </p:cNvGrpSpPr>
          <p:nvPr/>
        </p:nvGrpSpPr>
        <p:grpSpPr bwMode="auto">
          <a:xfrm>
            <a:off x="6811963" y="2760663"/>
            <a:ext cx="1587" cy="381000"/>
            <a:chOff x="3218" y="2318"/>
            <a:chExt cx="1" cy="320"/>
          </a:xfrm>
        </p:grpSpPr>
        <p:sp>
          <p:nvSpPr>
            <p:cNvPr id="13514" name="Line 109"/>
            <p:cNvSpPr>
              <a:spLocks noChangeShapeType="1"/>
            </p:cNvSpPr>
            <p:nvPr/>
          </p:nvSpPr>
          <p:spPr bwMode="auto">
            <a:xfrm>
              <a:off x="3218" y="23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15" name="Line 110"/>
            <p:cNvSpPr>
              <a:spLocks noChangeShapeType="1"/>
            </p:cNvSpPr>
            <p:nvPr/>
          </p:nvSpPr>
          <p:spPr bwMode="auto">
            <a:xfrm>
              <a:off x="3218" y="23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16" name="Line 111"/>
            <p:cNvSpPr>
              <a:spLocks noChangeShapeType="1"/>
            </p:cNvSpPr>
            <p:nvPr/>
          </p:nvSpPr>
          <p:spPr bwMode="auto">
            <a:xfrm>
              <a:off x="3218" y="23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17" name="Line 112"/>
            <p:cNvSpPr>
              <a:spLocks noChangeShapeType="1"/>
            </p:cNvSpPr>
            <p:nvPr/>
          </p:nvSpPr>
          <p:spPr bwMode="auto">
            <a:xfrm>
              <a:off x="3218" y="23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18" name="Line 113"/>
            <p:cNvSpPr>
              <a:spLocks noChangeShapeType="1"/>
            </p:cNvSpPr>
            <p:nvPr/>
          </p:nvSpPr>
          <p:spPr bwMode="auto">
            <a:xfrm>
              <a:off x="3218" y="24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19" name="Line 114"/>
            <p:cNvSpPr>
              <a:spLocks noChangeShapeType="1"/>
            </p:cNvSpPr>
            <p:nvPr/>
          </p:nvSpPr>
          <p:spPr bwMode="auto">
            <a:xfrm>
              <a:off x="3218" y="24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0" name="Line 115"/>
            <p:cNvSpPr>
              <a:spLocks noChangeShapeType="1"/>
            </p:cNvSpPr>
            <p:nvPr/>
          </p:nvSpPr>
          <p:spPr bwMode="auto">
            <a:xfrm>
              <a:off x="3218" y="24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1" name="Line 116"/>
            <p:cNvSpPr>
              <a:spLocks noChangeShapeType="1"/>
            </p:cNvSpPr>
            <p:nvPr/>
          </p:nvSpPr>
          <p:spPr bwMode="auto">
            <a:xfrm>
              <a:off x="3218" y="24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2" name="Line 117"/>
            <p:cNvSpPr>
              <a:spLocks noChangeShapeType="1"/>
            </p:cNvSpPr>
            <p:nvPr/>
          </p:nvSpPr>
          <p:spPr bwMode="auto">
            <a:xfrm>
              <a:off x="3218" y="25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3" name="Line 118"/>
            <p:cNvSpPr>
              <a:spLocks noChangeShapeType="1"/>
            </p:cNvSpPr>
            <p:nvPr/>
          </p:nvSpPr>
          <p:spPr bwMode="auto">
            <a:xfrm>
              <a:off x="3218" y="25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4" name="Line 119"/>
            <p:cNvSpPr>
              <a:spLocks noChangeShapeType="1"/>
            </p:cNvSpPr>
            <p:nvPr/>
          </p:nvSpPr>
          <p:spPr bwMode="auto">
            <a:xfrm>
              <a:off x="3218" y="25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5" name="Line 120"/>
            <p:cNvSpPr>
              <a:spLocks noChangeShapeType="1"/>
            </p:cNvSpPr>
            <p:nvPr/>
          </p:nvSpPr>
          <p:spPr bwMode="auto">
            <a:xfrm>
              <a:off x="3218" y="25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6" name="Line 121"/>
            <p:cNvSpPr>
              <a:spLocks noChangeShapeType="1"/>
            </p:cNvSpPr>
            <p:nvPr/>
          </p:nvSpPr>
          <p:spPr bwMode="auto">
            <a:xfrm>
              <a:off x="3218" y="26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7" name="Line 122"/>
            <p:cNvSpPr>
              <a:spLocks noChangeShapeType="1"/>
            </p:cNvSpPr>
            <p:nvPr/>
          </p:nvSpPr>
          <p:spPr bwMode="auto">
            <a:xfrm>
              <a:off x="3218" y="26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6659563" y="3179763"/>
            <a:ext cx="152400" cy="0"/>
            <a:chOff x="3146" y="2670"/>
            <a:chExt cx="72" cy="1"/>
          </a:xfrm>
        </p:grpSpPr>
        <p:sp>
          <p:nvSpPr>
            <p:cNvPr id="13510" name="Line 124"/>
            <p:cNvSpPr>
              <a:spLocks noChangeShapeType="1"/>
            </p:cNvSpPr>
            <p:nvPr/>
          </p:nvSpPr>
          <p:spPr bwMode="auto">
            <a:xfrm>
              <a:off x="3146" y="26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11" name="Line 125"/>
            <p:cNvSpPr>
              <a:spLocks noChangeShapeType="1"/>
            </p:cNvSpPr>
            <p:nvPr/>
          </p:nvSpPr>
          <p:spPr bwMode="auto">
            <a:xfrm>
              <a:off x="3170" y="26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12" name="Line 126"/>
            <p:cNvSpPr>
              <a:spLocks noChangeShapeType="1"/>
            </p:cNvSpPr>
            <p:nvPr/>
          </p:nvSpPr>
          <p:spPr bwMode="auto">
            <a:xfrm>
              <a:off x="3194" y="26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13" name="Line 127"/>
            <p:cNvSpPr>
              <a:spLocks noChangeShapeType="1"/>
            </p:cNvSpPr>
            <p:nvPr/>
          </p:nvSpPr>
          <p:spPr bwMode="auto">
            <a:xfrm>
              <a:off x="3210" y="26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28"/>
          <p:cNvGrpSpPr>
            <a:grpSpLocks/>
          </p:cNvGrpSpPr>
          <p:nvPr/>
        </p:nvGrpSpPr>
        <p:grpSpPr bwMode="auto">
          <a:xfrm>
            <a:off x="6659563" y="5418138"/>
            <a:ext cx="152400" cy="0"/>
            <a:chOff x="3146" y="4550"/>
            <a:chExt cx="72" cy="1"/>
          </a:xfrm>
        </p:grpSpPr>
        <p:sp>
          <p:nvSpPr>
            <p:cNvPr id="13506" name="Line 129"/>
            <p:cNvSpPr>
              <a:spLocks noChangeShapeType="1"/>
            </p:cNvSpPr>
            <p:nvPr/>
          </p:nvSpPr>
          <p:spPr bwMode="auto">
            <a:xfrm>
              <a:off x="3146" y="455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07" name="Line 130"/>
            <p:cNvSpPr>
              <a:spLocks noChangeShapeType="1"/>
            </p:cNvSpPr>
            <p:nvPr/>
          </p:nvSpPr>
          <p:spPr bwMode="auto">
            <a:xfrm>
              <a:off x="3170" y="455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08" name="Line 131"/>
            <p:cNvSpPr>
              <a:spLocks noChangeShapeType="1"/>
            </p:cNvSpPr>
            <p:nvPr/>
          </p:nvSpPr>
          <p:spPr bwMode="auto">
            <a:xfrm>
              <a:off x="3194" y="455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09" name="Line 132"/>
            <p:cNvSpPr>
              <a:spLocks noChangeShapeType="1"/>
            </p:cNvSpPr>
            <p:nvPr/>
          </p:nvSpPr>
          <p:spPr bwMode="auto">
            <a:xfrm>
              <a:off x="3210" y="455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33"/>
          <p:cNvGrpSpPr>
            <a:grpSpLocks/>
          </p:cNvGrpSpPr>
          <p:nvPr/>
        </p:nvGrpSpPr>
        <p:grpSpPr bwMode="auto">
          <a:xfrm>
            <a:off x="6811963" y="3179763"/>
            <a:ext cx="1587" cy="2228850"/>
            <a:chOff x="3218" y="2670"/>
            <a:chExt cx="1" cy="1872"/>
          </a:xfrm>
        </p:grpSpPr>
        <p:sp>
          <p:nvSpPr>
            <p:cNvPr id="13427" name="Line 134"/>
            <p:cNvSpPr>
              <a:spLocks noChangeShapeType="1"/>
            </p:cNvSpPr>
            <p:nvPr/>
          </p:nvSpPr>
          <p:spPr bwMode="auto">
            <a:xfrm>
              <a:off x="3218" y="26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28" name="Line 135"/>
            <p:cNvSpPr>
              <a:spLocks noChangeShapeType="1"/>
            </p:cNvSpPr>
            <p:nvPr/>
          </p:nvSpPr>
          <p:spPr bwMode="auto">
            <a:xfrm>
              <a:off x="3218" y="26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29" name="Line 136"/>
            <p:cNvSpPr>
              <a:spLocks noChangeShapeType="1"/>
            </p:cNvSpPr>
            <p:nvPr/>
          </p:nvSpPr>
          <p:spPr bwMode="auto">
            <a:xfrm>
              <a:off x="3218" y="27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30" name="Line 137"/>
            <p:cNvSpPr>
              <a:spLocks noChangeShapeType="1"/>
            </p:cNvSpPr>
            <p:nvPr/>
          </p:nvSpPr>
          <p:spPr bwMode="auto">
            <a:xfrm>
              <a:off x="3218" y="27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31" name="Line 138"/>
            <p:cNvSpPr>
              <a:spLocks noChangeShapeType="1"/>
            </p:cNvSpPr>
            <p:nvPr/>
          </p:nvSpPr>
          <p:spPr bwMode="auto">
            <a:xfrm>
              <a:off x="3218" y="27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32" name="Line 139"/>
            <p:cNvSpPr>
              <a:spLocks noChangeShapeType="1"/>
            </p:cNvSpPr>
            <p:nvPr/>
          </p:nvSpPr>
          <p:spPr bwMode="auto">
            <a:xfrm>
              <a:off x="3218" y="27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33" name="Line 140"/>
            <p:cNvSpPr>
              <a:spLocks noChangeShapeType="1"/>
            </p:cNvSpPr>
            <p:nvPr/>
          </p:nvSpPr>
          <p:spPr bwMode="auto">
            <a:xfrm>
              <a:off x="3218" y="28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34" name="Line 141"/>
            <p:cNvSpPr>
              <a:spLocks noChangeShapeType="1"/>
            </p:cNvSpPr>
            <p:nvPr/>
          </p:nvSpPr>
          <p:spPr bwMode="auto">
            <a:xfrm>
              <a:off x="3218" y="28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35" name="Line 142"/>
            <p:cNvSpPr>
              <a:spLocks noChangeShapeType="1"/>
            </p:cNvSpPr>
            <p:nvPr/>
          </p:nvSpPr>
          <p:spPr bwMode="auto">
            <a:xfrm>
              <a:off x="3218" y="28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36" name="Line 143"/>
            <p:cNvSpPr>
              <a:spLocks noChangeShapeType="1"/>
            </p:cNvSpPr>
            <p:nvPr/>
          </p:nvSpPr>
          <p:spPr bwMode="auto">
            <a:xfrm>
              <a:off x="3218" y="28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37" name="Line 144"/>
            <p:cNvSpPr>
              <a:spLocks noChangeShapeType="1"/>
            </p:cNvSpPr>
            <p:nvPr/>
          </p:nvSpPr>
          <p:spPr bwMode="auto">
            <a:xfrm>
              <a:off x="3218" y="29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38" name="Line 145"/>
            <p:cNvSpPr>
              <a:spLocks noChangeShapeType="1"/>
            </p:cNvSpPr>
            <p:nvPr/>
          </p:nvSpPr>
          <p:spPr bwMode="auto">
            <a:xfrm>
              <a:off x="3218" y="29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39" name="Line 146"/>
            <p:cNvSpPr>
              <a:spLocks noChangeShapeType="1"/>
            </p:cNvSpPr>
            <p:nvPr/>
          </p:nvSpPr>
          <p:spPr bwMode="auto">
            <a:xfrm>
              <a:off x="3218" y="29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40" name="Line 147"/>
            <p:cNvSpPr>
              <a:spLocks noChangeShapeType="1"/>
            </p:cNvSpPr>
            <p:nvPr/>
          </p:nvSpPr>
          <p:spPr bwMode="auto">
            <a:xfrm>
              <a:off x="3218" y="29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41" name="Line 148"/>
            <p:cNvSpPr>
              <a:spLocks noChangeShapeType="1"/>
            </p:cNvSpPr>
            <p:nvPr/>
          </p:nvSpPr>
          <p:spPr bwMode="auto">
            <a:xfrm>
              <a:off x="3218" y="30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42" name="Line 149"/>
            <p:cNvSpPr>
              <a:spLocks noChangeShapeType="1"/>
            </p:cNvSpPr>
            <p:nvPr/>
          </p:nvSpPr>
          <p:spPr bwMode="auto">
            <a:xfrm>
              <a:off x="3218" y="30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43" name="Line 150"/>
            <p:cNvSpPr>
              <a:spLocks noChangeShapeType="1"/>
            </p:cNvSpPr>
            <p:nvPr/>
          </p:nvSpPr>
          <p:spPr bwMode="auto">
            <a:xfrm>
              <a:off x="3218" y="30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44" name="Line 151"/>
            <p:cNvSpPr>
              <a:spLocks noChangeShapeType="1"/>
            </p:cNvSpPr>
            <p:nvPr/>
          </p:nvSpPr>
          <p:spPr bwMode="auto">
            <a:xfrm>
              <a:off x="3218" y="30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45" name="Line 152"/>
            <p:cNvSpPr>
              <a:spLocks noChangeShapeType="1"/>
            </p:cNvSpPr>
            <p:nvPr/>
          </p:nvSpPr>
          <p:spPr bwMode="auto">
            <a:xfrm>
              <a:off x="3218" y="31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46" name="Line 153"/>
            <p:cNvSpPr>
              <a:spLocks noChangeShapeType="1"/>
            </p:cNvSpPr>
            <p:nvPr/>
          </p:nvSpPr>
          <p:spPr bwMode="auto">
            <a:xfrm>
              <a:off x="3218" y="31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47" name="Line 154"/>
            <p:cNvSpPr>
              <a:spLocks noChangeShapeType="1"/>
            </p:cNvSpPr>
            <p:nvPr/>
          </p:nvSpPr>
          <p:spPr bwMode="auto">
            <a:xfrm>
              <a:off x="3218" y="31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48" name="Line 155"/>
            <p:cNvSpPr>
              <a:spLocks noChangeShapeType="1"/>
            </p:cNvSpPr>
            <p:nvPr/>
          </p:nvSpPr>
          <p:spPr bwMode="auto">
            <a:xfrm>
              <a:off x="3218" y="31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49" name="Line 156"/>
            <p:cNvSpPr>
              <a:spLocks noChangeShapeType="1"/>
            </p:cNvSpPr>
            <p:nvPr/>
          </p:nvSpPr>
          <p:spPr bwMode="auto">
            <a:xfrm>
              <a:off x="3218" y="31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50" name="Line 157"/>
            <p:cNvSpPr>
              <a:spLocks noChangeShapeType="1"/>
            </p:cNvSpPr>
            <p:nvPr/>
          </p:nvSpPr>
          <p:spPr bwMode="auto">
            <a:xfrm>
              <a:off x="3218" y="32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51" name="Line 158"/>
            <p:cNvSpPr>
              <a:spLocks noChangeShapeType="1"/>
            </p:cNvSpPr>
            <p:nvPr/>
          </p:nvSpPr>
          <p:spPr bwMode="auto">
            <a:xfrm>
              <a:off x="3218" y="32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52" name="Line 159"/>
            <p:cNvSpPr>
              <a:spLocks noChangeShapeType="1"/>
            </p:cNvSpPr>
            <p:nvPr/>
          </p:nvSpPr>
          <p:spPr bwMode="auto">
            <a:xfrm>
              <a:off x="3218" y="32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53" name="Line 160"/>
            <p:cNvSpPr>
              <a:spLocks noChangeShapeType="1"/>
            </p:cNvSpPr>
            <p:nvPr/>
          </p:nvSpPr>
          <p:spPr bwMode="auto">
            <a:xfrm>
              <a:off x="3218" y="32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54" name="Line 161"/>
            <p:cNvSpPr>
              <a:spLocks noChangeShapeType="1"/>
            </p:cNvSpPr>
            <p:nvPr/>
          </p:nvSpPr>
          <p:spPr bwMode="auto">
            <a:xfrm>
              <a:off x="3218" y="33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55" name="Line 162"/>
            <p:cNvSpPr>
              <a:spLocks noChangeShapeType="1"/>
            </p:cNvSpPr>
            <p:nvPr/>
          </p:nvSpPr>
          <p:spPr bwMode="auto">
            <a:xfrm>
              <a:off x="3218" y="33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56" name="Line 163"/>
            <p:cNvSpPr>
              <a:spLocks noChangeShapeType="1"/>
            </p:cNvSpPr>
            <p:nvPr/>
          </p:nvSpPr>
          <p:spPr bwMode="auto">
            <a:xfrm>
              <a:off x="3218" y="33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57" name="Line 164"/>
            <p:cNvSpPr>
              <a:spLocks noChangeShapeType="1"/>
            </p:cNvSpPr>
            <p:nvPr/>
          </p:nvSpPr>
          <p:spPr bwMode="auto">
            <a:xfrm>
              <a:off x="3218" y="33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58" name="Line 165"/>
            <p:cNvSpPr>
              <a:spLocks noChangeShapeType="1"/>
            </p:cNvSpPr>
            <p:nvPr/>
          </p:nvSpPr>
          <p:spPr bwMode="auto">
            <a:xfrm>
              <a:off x="3218" y="34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59" name="Line 166"/>
            <p:cNvSpPr>
              <a:spLocks noChangeShapeType="1"/>
            </p:cNvSpPr>
            <p:nvPr/>
          </p:nvSpPr>
          <p:spPr bwMode="auto">
            <a:xfrm>
              <a:off x="3218" y="34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60" name="Line 167"/>
            <p:cNvSpPr>
              <a:spLocks noChangeShapeType="1"/>
            </p:cNvSpPr>
            <p:nvPr/>
          </p:nvSpPr>
          <p:spPr bwMode="auto">
            <a:xfrm>
              <a:off x="3218" y="34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61" name="Line 168"/>
            <p:cNvSpPr>
              <a:spLocks noChangeShapeType="1"/>
            </p:cNvSpPr>
            <p:nvPr/>
          </p:nvSpPr>
          <p:spPr bwMode="auto">
            <a:xfrm>
              <a:off x="3218" y="34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62" name="Line 169"/>
            <p:cNvSpPr>
              <a:spLocks noChangeShapeType="1"/>
            </p:cNvSpPr>
            <p:nvPr/>
          </p:nvSpPr>
          <p:spPr bwMode="auto">
            <a:xfrm>
              <a:off x="3218" y="35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63" name="Line 170"/>
            <p:cNvSpPr>
              <a:spLocks noChangeShapeType="1"/>
            </p:cNvSpPr>
            <p:nvPr/>
          </p:nvSpPr>
          <p:spPr bwMode="auto">
            <a:xfrm>
              <a:off x="3218" y="35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64" name="Line 171"/>
            <p:cNvSpPr>
              <a:spLocks noChangeShapeType="1"/>
            </p:cNvSpPr>
            <p:nvPr/>
          </p:nvSpPr>
          <p:spPr bwMode="auto">
            <a:xfrm>
              <a:off x="3218" y="35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65" name="Line 172"/>
            <p:cNvSpPr>
              <a:spLocks noChangeShapeType="1"/>
            </p:cNvSpPr>
            <p:nvPr/>
          </p:nvSpPr>
          <p:spPr bwMode="auto">
            <a:xfrm>
              <a:off x="3218" y="35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66" name="Line 173"/>
            <p:cNvSpPr>
              <a:spLocks noChangeShapeType="1"/>
            </p:cNvSpPr>
            <p:nvPr/>
          </p:nvSpPr>
          <p:spPr bwMode="auto">
            <a:xfrm>
              <a:off x="3218" y="36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67" name="Line 174"/>
            <p:cNvSpPr>
              <a:spLocks noChangeShapeType="1"/>
            </p:cNvSpPr>
            <p:nvPr/>
          </p:nvSpPr>
          <p:spPr bwMode="auto">
            <a:xfrm>
              <a:off x="3218" y="36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68" name="Line 175"/>
            <p:cNvSpPr>
              <a:spLocks noChangeShapeType="1"/>
            </p:cNvSpPr>
            <p:nvPr/>
          </p:nvSpPr>
          <p:spPr bwMode="auto">
            <a:xfrm>
              <a:off x="3218" y="36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69" name="Line 176"/>
            <p:cNvSpPr>
              <a:spLocks noChangeShapeType="1"/>
            </p:cNvSpPr>
            <p:nvPr/>
          </p:nvSpPr>
          <p:spPr bwMode="auto">
            <a:xfrm>
              <a:off x="3218" y="36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70" name="Line 177"/>
            <p:cNvSpPr>
              <a:spLocks noChangeShapeType="1"/>
            </p:cNvSpPr>
            <p:nvPr/>
          </p:nvSpPr>
          <p:spPr bwMode="auto">
            <a:xfrm>
              <a:off x="3218" y="37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71" name="Line 178"/>
            <p:cNvSpPr>
              <a:spLocks noChangeShapeType="1"/>
            </p:cNvSpPr>
            <p:nvPr/>
          </p:nvSpPr>
          <p:spPr bwMode="auto">
            <a:xfrm>
              <a:off x="3218" y="37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72" name="Line 179"/>
            <p:cNvSpPr>
              <a:spLocks noChangeShapeType="1"/>
            </p:cNvSpPr>
            <p:nvPr/>
          </p:nvSpPr>
          <p:spPr bwMode="auto">
            <a:xfrm>
              <a:off x="3218" y="37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73" name="Line 180"/>
            <p:cNvSpPr>
              <a:spLocks noChangeShapeType="1"/>
            </p:cNvSpPr>
            <p:nvPr/>
          </p:nvSpPr>
          <p:spPr bwMode="auto">
            <a:xfrm>
              <a:off x="3218" y="37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74" name="Line 181"/>
            <p:cNvSpPr>
              <a:spLocks noChangeShapeType="1"/>
            </p:cNvSpPr>
            <p:nvPr/>
          </p:nvSpPr>
          <p:spPr bwMode="auto">
            <a:xfrm>
              <a:off x="3218" y="37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75" name="Line 182"/>
            <p:cNvSpPr>
              <a:spLocks noChangeShapeType="1"/>
            </p:cNvSpPr>
            <p:nvPr/>
          </p:nvSpPr>
          <p:spPr bwMode="auto">
            <a:xfrm>
              <a:off x="3218" y="38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76" name="Line 183"/>
            <p:cNvSpPr>
              <a:spLocks noChangeShapeType="1"/>
            </p:cNvSpPr>
            <p:nvPr/>
          </p:nvSpPr>
          <p:spPr bwMode="auto">
            <a:xfrm>
              <a:off x="3218" y="38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77" name="Line 184"/>
            <p:cNvSpPr>
              <a:spLocks noChangeShapeType="1"/>
            </p:cNvSpPr>
            <p:nvPr/>
          </p:nvSpPr>
          <p:spPr bwMode="auto">
            <a:xfrm>
              <a:off x="3218" y="38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78" name="Line 185"/>
            <p:cNvSpPr>
              <a:spLocks noChangeShapeType="1"/>
            </p:cNvSpPr>
            <p:nvPr/>
          </p:nvSpPr>
          <p:spPr bwMode="auto">
            <a:xfrm>
              <a:off x="3218" y="38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79" name="Line 186"/>
            <p:cNvSpPr>
              <a:spLocks noChangeShapeType="1"/>
            </p:cNvSpPr>
            <p:nvPr/>
          </p:nvSpPr>
          <p:spPr bwMode="auto">
            <a:xfrm>
              <a:off x="3218" y="39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80" name="Line 187"/>
            <p:cNvSpPr>
              <a:spLocks noChangeShapeType="1"/>
            </p:cNvSpPr>
            <p:nvPr/>
          </p:nvSpPr>
          <p:spPr bwMode="auto">
            <a:xfrm>
              <a:off x="3218" y="39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81" name="Line 188"/>
            <p:cNvSpPr>
              <a:spLocks noChangeShapeType="1"/>
            </p:cNvSpPr>
            <p:nvPr/>
          </p:nvSpPr>
          <p:spPr bwMode="auto">
            <a:xfrm>
              <a:off x="3218" y="39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82" name="Line 189"/>
            <p:cNvSpPr>
              <a:spLocks noChangeShapeType="1"/>
            </p:cNvSpPr>
            <p:nvPr/>
          </p:nvSpPr>
          <p:spPr bwMode="auto">
            <a:xfrm>
              <a:off x="3218" y="39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83" name="Line 190"/>
            <p:cNvSpPr>
              <a:spLocks noChangeShapeType="1"/>
            </p:cNvSpPr>
            <p:nvPr/>
          </p:nvSpPr>
          <p:spPr bwMode="auto">
            <a:xfrm>
              <a:off x="3218" y="40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84" name="Line 191"/>
            <p:cNvSpPr>
              <a:spLocks noChangeShapeType="1"/>
            </p:cNvSpPr>
            <p:nvPr/>
          </p:nvSpPr>
          <p:spPr bwMode="auto">
            <a:xfrm>
              <a:off x="3218" y="40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85" name="Line 192"/>
            <p:cNvSpPr>
              <a:spLocks noChangeShapeType="1"/>
            </p:cNvSpPr>
            <p:nvPr/>
          </p:nvSpPr>
          <p:spPr bwMode="auto">
            <a:xfrm>
              <a:off x="3218" y="40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86" name="Line 193"/>
            <p:cNvSpPr>
              <a:spLocks noChangeShapeType="1"/>
            </p:cNvSpPr>
            <p:nvPr/>
          </p:nvSpPr>
          <p:spPr bwMode="auto">
            <a:xfrm>
              <a:off x="3218" y="40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87" name="Line 194"/>
            <p:cNvSpPr>
              <a:spLocks noChangeShapeType="1"/>
            </p:cNvSpPr>
            <p:nvPr/>
          </p:nvSpPr>
          <p:spPr bwMode="auto">
            <a:xfrm>
              <a:off x="3218" y="41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88" name="Line 195"/>
            <p:cNvSpPr>
              <a:spLocks noChangeShapeType="1"/>
            </p:cNvSpPr>
            <p:nvPr/>
          </p:nvSpPr>
          <p:spPr bwMode="auto">
            <a:xfrm>
              <a:off x="3218" y="41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89" name="Line 196"/>
            <p:cNvSpPr>
              <a:spLocks noChangeShapeType="1"/>
            </p:cNvSpPr>
            <p:nvPr/>
          </p:nvSpPr>
          <p:spPr bwMode="auto">
            <a:xfrm>
              <a:off x="3218" y="41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90" name="Line 197"/>
            <p:cNvSpPr>
              <a:spLocks noChangeShapeType="1"/>
            </p:cNvSpPr>
            <p:nvPr/>
          </p:nvSpPr>
          <p:spPr bwMode="auto">
            <a:xfrm>
              <a:off x="3218" y="41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91" name="Line 198"/>
            <p:cNvSpPr>
              <a:spLocks noChangeShapeType="1"/>
            </p:cNvSpPr>
            <p:nvPr/>
          </p:nvSpPr>
          <p:spPr bwMode="auto">
            <a:xfrm>
              <a:off x="3218" y="42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92" name="Line 199"/>
            <p:cNvSpPr>
              <a:spLocks noChangeShapeType="1"/>
            </p:cNvSpPr>
            <p:nvPr/>
          </p:nvSpPr>
          <p:spPr bwMode="auto">
            <a:xfrm>
              <a:off x="3218" y="42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93" name="Line 200"/>
            <p:cNvSpPr>
              <a:spLocks noChangeShapeType="1"/>
            </p:cNvSpPr>
            <p:nvPr/>
          </p:nvSpPr>
          <p:spPr bwMode="auto">
            <a:xfrm>
              <a:off x="3218" y="42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94" name="Line 201"/>
            <p:cNvSpPr>
              <a:spLocks noChangeShapeType="1"/>
            </p:cNvSpPr>
            <p:nvPr/>
          </p:nvSpPr>
          <p:spPr bwMode="auto">
            <a:xfrm>
              <a:off x="3218" y="42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95" name="Line 202"/>
            <p:cNvSpPr>
              <a:spLocks noChangeShapeType="1"/>
            </p:cNvSpPr>
            <p:nvPr/>
          </p:nvSpPr>
          <p:spPr bwMode="auto">
            <a:xfrm>
              <a:off x="3218" y="43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96" name="Line 203"/>
            <p:cNvSpPr>
              <a:spLocks noChangeShapeType="1"/>
            </p:cNvSpPr>
            <p:nvPr/>
          </p:nvSpPr>
          <p:spPr bwMode="auto">
            <a:xfrm>
              <a:off x="3218" y="43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97" name="Line 204"/>
            <p:cNvSpPr>
              <a:spLocks noChangeShapeType="1"/>
            </p:cNvSpPr>
            <p:nvPr/>
          </p:nvSpPr>
          <p:spPr bwMode="auto">
            <a:xfrm>
              <a:off x="3218" y="43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98" name="Line 205"/>
            <p:cNvSpPr>
              <a:spLocks noChangeShapeType="1"/>
            </p:cNvSpPr>
            <p:nvPr/>
          </p:nvSpPr>
          <p:spPr bwMode="auto">
            <a:xfrm>
              <a:off x="3218" y="43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99" name="Line 206"/>
            <p:cNvSpPr>
              <a:spLocks noChangeShapeType="1"/>
            </p:cNvSpPr>
            <p:nvPr/>
          </p:nvSpPr>
          <p:spPr bwMode="auto">
            <a:xfrm>
              <a:off x="3218" y="43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00" name="Line 207"/>
            <p:cNvSpPr>
              <a:spLocks noChangeShapeType="1"/>
            </p:cNvSpPr>
            <p:nvPr/>
          </p:nvSpPr>
          <p:spPr bwMode="auto">
            <a:xfrm>
              <a:off x="3218" y="44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01" name="Line 208"/>
            <p:cNvSpPr>
              <a:spLocks noChangeShapeType="1"/>
            </p:cNvSpPr>
            <p:nvPr/>
          </p:nvSpPr>
          <p:spPr bwMode="auto">
            <a:xfrm>
              <a:off x="3218" y="44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02" name="Line 209"/>
            <p:cNvSpPr>
              <a:spLocks noChangeShapeType="1"/>
            </p:cNvSpPr>
            <p:nvPr/>
          </p:nvSpPr>
          <p:spPr bwMode="auto">
            <a:xfrm>
              <a:off x="3218" y="44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03" name="Line 210"/>
            <p:cNvSpPr>
              <a:spLocks noChangeShapeType="1"/>
            </p:cNvSpPr>
            <p:nvPr/>
          </p:nvSpPr>
          <p:spPr bwMode="auto">
            <a:xfrm>
              <a:off x="3218" y="44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04" name="Line 211"/>
            <p:cNvSpPr>
              <a:spLocks noChangeShapeType="1"/>
            </p:cNvSpPr>
            <p:nvPr/>
          </p:nvSpPr>
          <p:spPr bwMode="auto">
            <a:xfrm>
              <a:off x="3218" y="45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05" name="Line 212"/>
            <p:cNvSpPr>
              <a:spLocks noChangeShapeType="1"/>
            </p:cNvSpPr>
            <p:nvPr/>
          </p:nvSpPr>
          <p:spPr bwMode="auto">
            <a:xfrm>
              <a:off x="3218" y="45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41" name="Rectangle 213"/>
          <p:cNvSpPr>
            <a:spLocks noChangeArrowheads="1"/>
          </p:cNvSpPr>
          <p:nvPr/>
        </p:nvSpPr>
        <p:spPr bwMode="auto">
          <a:xfrm>
            <a:off x="6980238" y="2808288"/>
            <a:ext cx="7112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00"/>
                </a:solidFill>
                <a:latin typeface="Times New Roman" pitchFamily="18" charset="0"/>
              </a:rPr>
              <a:t>EGF 2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42" name="Rectangle 214"/>
          <p:cNvSpPr>
            <a:spLocks noChangeArrowheads="1"/>
          </p:cNvSpPr>
          <p:nvPr/>
        </p:nvSpPr>
        <p:spPr bwMode="auto">
          <a:xfrm>
            <a:off x="6964363" y="2932113"/>
            <a:ext cx="5540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region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43" name="Rectangle 215"/>
          <p:cNvSpPr>
            <a:spLocks noChangeArrowheads="1"/>
          </p:cNvSpPr>
          <p:nvPr/>
        </p:nvSpPr>
        <p:spPr bwMode="auto">
          <a:xfrm>
            <a:off x="6964363" y="4122738"/>
            <a:ext cx="733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protease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44" name="Line 216"/>
          <p:cNvSpPr>
            <a:spLocks noChangeShapeType="1"/>
          </p:cNvSpPr>
          <p:nvPr/>
        </p:nvSpPr>
        <p:spPr bwMode="auto">
          <a:xfrm>
            <a:off x="6116638" y="836613"/>
            <a:ext cx="3175" cy="4514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5" name="Rectangle 217"/>
          <p:cNvSpPr>
            <a:spLocks noChangeArrowheads="1"/>
          </p:cNvSpPr>
          <p:nvPr/>
        </p:nvSpPr>
        <p:spPr bwMode="auto">
          <a:xfrm>
            <a:off x="5973763" y="2574925"/>
            <a:ext cx="287337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6" name="Rectangle 218"/>
          <p:cNvSpPr>
            <a:spLocks noChangeArrowheads="1"/>
          </p:cNvSpPr>
          <p:nvPr/>
        </p:nvSpPr>
        <p:spPr bwMode="auto">
          <a:xfrm>
            <a:off x="5973763" y="2060575"/>
            <a:ext cx="287337" cy="3429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7" name="Rectangle 219"/>
          <p:cNvSpPr>
            <a:spLocks noChangeArrowheads="1"/>
          </p:cNvSpPr>
          <p:nvPr/>
        </p:nvSpPr>
        <p:spPr bwMode="auto">
          <a:xfrm>
            <a:off x="5973763" y="2470150"/>
            <a:ext cx="287337" cy="476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8" name="Rectangle 220"/>
          <p:cNvSpPr>
            <a:spLocks noChangeArrowheads="1"/>
          </p:cNvSpPr>
          <p:nvPr/>
        </p:nvSpPr>
        <p:spPr bwMode="auto">
          <a:xfrm>
            <a:off x="5973763" y="3479800"/>
            <a:ext cx="287337" cy="523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9" name="Rectangle 221"/>
          <p:cNvSpPr>
            <a:spLocks noChangeArrowheads="1"/>
          </p:cNvSpPr>
          <p:nvPr/>
        </p:nvSpPr>
        <p:spPr bwMode="auto">
          <a:xfrm>
            <a:off x="5973763" y="1260475"/>
            <a:ext cx="287337" cy="1714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50" name="Rectangle 222"/>
          <p:cNvSpPr>
            <a:spLocks noChangeArrowheads="1"/>
          </p:cNvSpPr>
          <p:nvPr/>
        </p:nvSpPr>
        <p:spPr bwMode="auto">
          <a:xfrm>
            <a:off x="5973763" y="4660900"/>
            <a:ext cx="287337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51" name="Rectangle 223"/>
          <p:cNvSpPr>
            <a:spLocks noChangeArrowheads="1"/>
          </p:cNvSpPr>
          <p:nvPr/>
        </p:nvSpPr>
        <p:spPr bwMode="auto">
          <a:xfrm>
            <a:off x="5973763" y="2974975"/>
            <a:ext cx="287337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52" name="Rectangle 224"/>
          <p:cNvSpPr>
            <a:spLocks noChangeArrowheads="1"/>
          </p:cNvSpPr>
          <p:nvPr/>
        </p:nvSpPr>
        <p:spPr bwMode="auto">
          <a:xfrm>
            <a:off x="5973763" y="4279900"/>
            <a:ext cx="287337" cy="2381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53" name="Rectangle 225"/>
          <p:cNvSpPr>
            <a:spLocks noChangeArrowheads="1"/>
          </p:cNvSpPr>
          <p:nvPr/>
        </p:nvSpPr>
        <p:spPr bwMode="auto">
          <a:xfrm>
            <a:off x="5973763" y="1660525"/>
            <a:ext cx="287337" cy="1714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54" name="Rectangle 226"/>
          <p:cNvSpPr>
            <a:spLocks noChangeArrowheads="1"/>
          </p:cNvSpPr>
          <p:nvPr/>
        </p:nvSpPr>
        <p:spPr bwMode="auto">
          <a:xfrm>
            <a:off x="6405563" y="1303338"/>
            <a:ext cx="2365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1a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55" name="Rectangle 227"/>
          <p:cNvSpPr>
            <a:spLocks noChangeArrowheads="1"/>
          </p:cNvSpPr>
          <p:nvPr/>
        </p:nvSpPr>
        <p:spPr bwMode="auto">
          <a:xfrm>
            <a:off x="6405563" y="2160588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56" name="Rectangle 228"/>
          <p:cNvSpPr>
            <a:spLocks noChangeArrowheads="1"/>
          </p:cNvSpPr>
          <p:nvPr/>
        </p:nvSpPr>
        <p:spPr bwMode="auto">
          <a:xfrm>
            <a:off x="6405563" y="2427288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57" name="Rectangle 229"/>
          <p:cNvSpPr>
            <a:spLocks noChangeArrowheads="1"/>
          </p:cNvSpPr>
          <p:nvPr/>
        </p:nvSpPr>
        <p:spPr bwMode="auto">
          <a:xfrm>
            <a:off x="6405563" y="2627313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58" name="Rectangle 230"/>
          <p:cNvSpPr>
            <a:spLocks noChangeArrowheads="1"/>
          </p:cNvSpPr>
          <p:nvPr/>
        </p:nvSpPr>
        <p:spPr bwMode="auto">
          <a:xfrm>
            <a:off x="6405563" y="3027363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59" name="Rectangle 231"/>
          <p:cNvSpPr>
            <a:spLocks noChangeArrowheads="1"/>
          </p:cNvSpPr>
          <p:nvPr/>
        </p:nvSpPr>
        <p:spPr bwMode="auto">
          <a:xfrm>
            <a:off x="6405563" y="3703638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60" name="Rectangle 232"/>
          <p:cNvSpPr>
            <a:spLocks noChangeArrowheads="1"/>
          </p:cNvSpPr>
          <p:nvPr/>
        </p:nvSpPr>
        <p:spPr bwMode="auto">
          <a:xfrm>
            <a:off x="6405563" y="4332288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61" name="Rectangle 233"/>
          <p:cNvSpPr>
            <a:spLocks noChangeArrowheads="1"/>
          </p:cNvSpPr>
          <p:nvPr/>
        </p:nvSpPr>
        <p:spPr bwMode="auto">
          <a:xfrm>
            <a:off x="6405563" y="4970463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62" name="Rectangle 234"/>
          <p:cNvSpPr>
            <a:spLocks noChangeArrowheads="1"/>
          </p:cNvSpPr>
          <p:nvPr/>
        </p:nvSpPr>
        <p:spPr bwMode="auto">
          <a:xfrm>
            <a:off x="6405563" y="1684338"/>
            <a:ext cx="25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1b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63" name="Rectangle 235"/>
          <p:cNvSpPr>
            <a:spLocks noChangeArrowheads="1"/>
          </p:cNvSpPr>
          <p:nvPr/>
        </p:nvSpPr>
        <p:spPr bwMode="auto">
          <a:xfrm>
            <a:off x="6980238" y="2351088"/>
            <a:ext cx="7112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00"/>
                </a:solidFill>
                <a:latin typeface="Times New Roman" pitchFamily="18" charset="0"/>
              </a:rPr>
              <a:t>EGF 1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64" name="Rectangle 236"/>
          <p:cNvSpPr>
            <a:spLocks noChangeArrowheads="1"/>
          </p:cNvSpPr>
          <p:nvPr/>
        </p:nvSpPr>
        <p:spPr bwMode="auto">
          <a:xfrm>
            <a:off x="6964363" y="2474913"/>
            <a:ext cx="5540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region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65" name="Rectangle 237"/>
          <p:cNvSpPr>
            <a:spLocks noChangeArrowheads="1"/>
          </p:cNvSpPr>
          <p:nvPr/>
        </p:nvSpPr>
        <p:spPr bwMode="auto">
          <a:xfrm>
            <a:off x="2032000" y="619125"/>
            <a:ext cx="27225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-94C&gt;G (sp1), -61T&gt;G (HNF4)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66" name="Rectangle 238"/>
          <p:cNvSpPr>
            <a:spLocks noChangeArrowheads="1"/>
          </p:cNvSpPr>
          <p:nvPr/>
        </p:nvSpPr>
        <p:spPr bwMode="auto">
          <a:xfrm>
            <a:off x="1828800" y="742950"/>
            <a:ext cx="37068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-60T&gt;C (HNF4), -55C&gt;T(HNF4), -30 A&gt;C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67" name="Rectangle 239"/>
          <p:cNvSpPr>
            <a:spLocks noChangeArrowheads="1"/>
          </p:cNvSpPr>
          <p:nvPr/>
        </p:nvSpPr>
        <p:spPr bwMode="auto">
          <a:xfrm>
            <a:off x="884238" y="1042988"/>
            <a:ext cx="4413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Met-60Ile, Met-60Val, Gln-57stop, -52delCT&gt;Stop </a:t>
            </a:r>
          </a:p>
        </p:txBody>
      </p:sp>
      <p:sp>
        <p:nvSpPr>
          <p:cNvPr id="13368" name="Rectangle 240"/>
          <p:cNvSpPr>
            <a:spLocks noChangeArrowheads="1"/>
          </p:cNvSpPr>
          <p:nvPr/>
        </p:nvSpPr>
        <p:spPr bwMode="auto">
          <a:xfrm>
            <a:off x="884238" y="1176338"/>
            <a:ext cx="46021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Leu-48Pro, Leu-42Pro, Gly/Val-39Ser/Ile, -26delCT, </a:t>
            </a:r>
          </a:p>
        </p:txBody>
      </p:sp>
      <p:sp>
        <p:nvSpPr>
          <p:cNvPr id="13369" name="Rectangle 241"/>
          <p:cNvSpPr>
            <a:spLocks noChangeArrowheads="1"/>
          </p:cNvSpPr>
          <p:nvPr/>
        </p:nvSpPr>
        <p:spPr bwMode="auto">
          <a:xfrm>
            <a:off x="906463" y="1292225"/>
            <a:ext cx="29241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Gln-35Stop, Leu-20Pro, Val-17Ile</a:t>
            </a:r>
          </a:p>
        </p:txBody>
      </p:sp>
      <p:sp>
        <p:nvSpPr>
          <p:cNvPr id="13370" name="Rectangle 242"/>
          <p:cNvSpPr>
            <a:spLocks noChangeArrowheads="1"/>
          </p:cNvSpPr>
          <p:nvPr/>
        </p:nvSpPr>
        <p:spPr bwMode="auto">
          <a:xfrm>
            <a:off x="3001963" y="1760538"/>
            <a:ext cx="1349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71" name="Rectangle 243"/>
          <p:cNvSpPr>
            <a:spLocks noChangeArrowheads="1"/>
          </p:cNvSpPr>
          <p:nvPr/>
        </p:nvSpPr>
        <p:spPr bwMode="auto">
          <a:xfrm>
            <a:off x="4560888" y="1485900"/>
            <a:ext cx="12303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IVS1a +5G&gt;A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72" name="Rectangle 244"/>
          <p:cNvSpPr>
            <a:spLocks noChangeArrowheads="1"/>
          </p:cNvSpPr>
          <p:nvPr/>
        </p:nvSpPr>
        <p:spPr bwMode="auto">
          <a:xfrm>
            <a:off x="642938" y="2398713"/>
            <a:ext cx="3781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Gln49stop, Ser52Stop, Asn57Asp, Asn57Ile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73" name="Rectangle 245"/>
          <p:cNvSpPr>
            <a:spLocks noChangeArrowheads="1"/>
          </p:cNvSpPr>
          <p:nvPr/>
        </p:nvSpPr>
        <p:spPr bwMode="auto">
          <a:xfrm>
            <a:off x="642938" y="2522538"/>
            <a:ext cx="38274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Ser60Pro, Cys61Phe, Cys61stop, Leu65Pro, </a:t>
            </a:r>
          </a:p>
        </p:txBody>
      </p:sp>
      <p:sp>
        <p:nvSpPr>
          <p:cNvPr id="13374" name="Rectangle 246"/>
          <p:cNvSpPr>
            <a:spLocks noChangeArrowheads="1"/>
          </p:cNvSpPr>
          <p:nvPr/>
        </p:nvSpPr>
        <p:spPr bwMode="auto">
          <a:xfrm>
            <a:off x="642938" y="2646363"/>
            <a:ext cx="28622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Tyr68Cys, Arg79Trp, Arg79Gln </a:t>
            </a:r>
          </a:p>
        </p:txBody>
      </p:sp>
      <p:sp>
        <p:nvSpPr>
          <p:cNvPr id="13375" name="Rectangle 247"/>
          <p:cNvSpPr>
            <a:spLocks noChangeArrowheads="1"/>
          </p:cNvSpPr>
          <p:nvPr/>
        </p:nvSpPr>
        <p:spPr bwMode="auto">
          <a:xfrm>
            <a:off x="4745038" y="2379663"/>
            <a:ext cx="11525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IVS3-1G&gt;A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76" name="Rectangle 248"/>
          <p:cNvSpPr>
            <a:spLocks noChangeArrowheads="1"/>
          </p:cNvSpPr>
          <p:nvPr/>
        </p:nvSpPr>
        <p:spPr bwMode="auto">
          <a:xfrm>
            <a:off x="4694238" y="2503488"/>
            <a:ext cx="11525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IVS3+5G&gt;A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77" name="Rectangle 249"/>
          <p:cNvSpPr>
            <a:spLocks noChangeArrowheads="1"/>
          </p:cNvSpPr>
          <p:nvPr/>
        </p:nvSpPr>
        <p:spPr bwMode="auto">
          <a:xfrm>
            <a:off x="1833563" y="2970213"/>
            <a:ext cx="2895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Cys91Ser, Glu94Lys, Gly96Ser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78" name="Rectangle 250"/>
          <p:cNvSpPr>
            <a:spLocks noChangeArrowheads="1"/>
          </p:cNvSpPr>
          <p:nvPr/>
        </p:nvSpPr>
        <p:spPr bwMode="auto">
          <a:xfrm>
            <a:off x="1833563" y="3094038"/>
            <a:ext cx="28781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Gly97Ser, Gly97Cys, Gly97Val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79" name="Rectangle 251"/>
          <p:cNvSpPr>
            <a:spLocks noChangeArrowheads="1"/>
          </p:cNvSpPr>
          <p:nvPr/>
        </p:nvSpPr>
        <p:spPr bwMode="auto">
          <a:xfrm>
            <a:off x="1409700" y="3217863"/>
            <a:ext cx="3182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Gln100Arg, Cys102Tyr, Arg110Cys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80" name="Rectangle 252"/>
          <p:cNvSpPr>
            <a:spLocks noChangeArrowheads="1"/>
          </p:cNvSpPr>
          <p:nvPr/>
        </p:nvSpPr>
        <p:spPr bwMode="auto">
          <a:xfrm>
            <a:off x="304800" y="4114800"/>
            <a:ext cx="4267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Cys178Tyr, Gly179Arg, Gly180Arg, Thr181Asn, </a:t>
            </a:r>
          </a:p>
        </p:txBody>
      </p:sp>
      <p:sp>
        <p:nvSpPr>
          <p:cNvPr id="13381" name="Rectangle 253"/>
          <p:cNvSpPr>
            <a:spLocks noChangeArrowheads="1"/>
          </p:cNvSpPr>
          <p:nvPr/>
        </p:nvSpPr>
        <p:spPr bwMode="auto">
          <a:xfrm>
            <a:off x="406400" y="4229100"/>
            <a:ext cx="4171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Ala191Thr, Cys194Tyr, Leu204Pro, Ala206Thr </a:t>
            </a:r>
          </a:p>
        </p:txBody>
      </p:sp>
      <p:sp>
        <p:nvSpPr>
          <p:cNvPr id="13382" name="Line 254"/>
          <p:cNvSpPr>
            <a:spLocks noChangeShapeType="1"/>
          </p:cNvSpPr>
          <p:nvPr/>
        </p:nvSpPr>
        <p:spPr bwMode="auto">
          <a:xfrm>
            <a:off x="5049838" y="1370013"/>
            <a:ext cx="9144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83" name="Rectangle 255"/>
          <p:cNvSpPr>
            <a:spLocks noChangeArrowheads="1"/>
          </p:cNvSpPr>
          <p:nvPr/>
        </p:nvSpPr>
        <p:spPr bwMode="auto">
          <a:xfrm>
            <a:off x="1930400" y="1665288"/>
            <a:ext cx="38750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Phe4Leu, 3892delTTC, Pro10Gln,Leu13Gln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84" name="Rectangle 256"/>
          <p:cNvSpPr>
            <a:spLocks noChangeArrowheads="1"/>
          </p:cNvSpPr>
          <p:nvPr/>
        </p:nvSpPr>
        <p:spPr bwMode="auto">
          <a:xfrm>
            <a:off x="1219200" y="1789113"/>
            <a:ext cx="4514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Glu16Lys, Ser23Pro, delPhe24,Arg28Gly, Lys32Gln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85" name="Line 257"/>
          <p:cNvSpPr>
            <a:spLocks noChangeShapeType="1"/>
          </p:cNvSpPr>
          <p:nvPr/>
        </p:nvSpPr>
        <p:spPr bwMode="auto">
          <a:xfrm>
            <a:off x="5676900" y="1046163"/>
            <a:ext cx="4238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86" name="Line 258"/>
          <p:cNvSpPr>
            <a:spLocks noChangeShapeType="1"/>
          </p:cNvSpPr>
          <p:nvPr/>
        </p:nvSpPr>
        <p:spPr bwMode="auto">
          <a:xfrm flipH="1" flipV="1">
            <a:off x="5181600" y="914400"/>
            <a:ext cx="493713" cy="131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87" name="Line 259"/>
          <p:cNvSpPr>
            <a:spLocks noChangeShapeType="1"/>
          </p:cNvSpPr>
          <p:nvPr/>
        </p:nvSpPr>
        <p:spPr bwMode="auto">
          <a:xfrm>
            <a:off x="5880100" y="1550988"/>
            <a:ext cx="220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88" name="Line 260"/>
          <p:cNvSpPr>
            <a:spLocks noChangeShapeType="1"/>
          </p:cNvSpPr>
          <p:nvPr/>
        </p:nvSpPr>
        <p:spPr bwMode="auto">
          <a:xfrm>
            <a:off x="5524500" y="2093913"/>
            <a:ext cx="4397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89" name="Line 261"/>
          <p:cNvSpPr>
            <a:spLocks noChangeShapeType="1"/>
          </p:cNvSpPr>
          <p:nvPr/>
        </p:nvSpPr>
        <p:spPr bwMode="auto">
          <a:xfrm flipV="1">
            <a:off x="5524500" y="1922463"/>
            <a:ext cx="1588" cy="17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90" name="Rectangle 262"/>
          <p:cNvSpPr>
            <a:spLocks noChangeArrowheads="1"/>
          </p:cNvSpPr>
          <p:nvPr/>
        </p:nvSpPr>
        <p:spPr bwMode="auto">
          <a:xfrm>
            <a:off x="2425700" y="2160588"/>
            <a:ext cx="35052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IVS2+5G&gt;T, IVS2+1G&gt;C, IVS2+1G&gt;A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91" name="Line 263"/>
          <p:cNvSpPr>
            <a:spLocks noChangeShapeType="1"/>
          </p:cNvSpPr>
          <p:nvPr/>
        </p:nvSpPr>
        <p:spPr bwMode="auto">
          <a:xfrm>
            <a:off x="5811838" y="2427288"/>
            <a:ext cx="288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92" name="Line 264"/>
          <p:cNvSpPr>
            <a:spLocks noChangeShapeType="1"/>
          </p:cNvSpPr>
          <p:nvPr/>
        </p:nvSpPr>
        <p:spPr bwMode="auto">
          <a:xfrm flipV="1">
            <a:off x="5811838" y="2293938"/>
            <a:ext cx="4762" cy="144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93" name="Line 265"/>
          <p:cNvSpPr>
            <a:spLocks noChangeShapeType="1"/>
          </p:cNvSpPr>
          <p:nvPr/>
        </p:nvSpPr>
        <p:spPr bwMode="auto">
          <a:xfrm>
            <a:off x="5795963" y="2541588"/>
            <a:ext cx="320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94" name="Line 266"/>
          <p:cNvSpPr>
            <a:spLocks noChangeShapeType="1"/>
          </p:cNvSpPr>
          <p:nvPr/>
        </p:nvSpPr>
        <p:spPr bwMode="auto">
          <a:xfrm>
            <a:off x="3649663" y="2732088"/>
            <a:ext cx="2314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95" name="Rectangle 267"/>
          <p:cNvSpPr>
            <a:spLocks noChangeArrowheads="1"/>
          </p:cNvSpPr>
          <p:nvPr/>
        </p:nvSpPr>
        <p:spPr bwMode="auto">
          <a:xfrm>
            <a:off x="4729163" y="2808288"/>
            <a:ext cx="11509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IVS4+1G&gt;A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96" name="Line 268"/>
          <p:cNvSpPr>
            <a:spLocks noChangeShapeType="1"/>
          </p:cNvSpPr>
          <p:nvPr/>
        </p:nvSpPr>
        <p:spPr bwMode="auto">
          <a:xfrm>
            <a:off x="5795963" y="2874963"/>
            <a:ext cx="320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97" name="Line 269"/>
          <p:cNvSpPr>
            <a:spLocks noChangeShapeType="1"/>
          </p:cNvSpPr>
          <p:nvPr/>
        </p:nvSpPr>
        <p:spPr bwMode="auto">
          <a:xfrm>
            <a:off x="4525963" y="3094038"/>
            <a:ext cx="1438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98" name="Rectangle 270"/>
          <p:cNvSpPr>
            <a:spLocks noChangeArrowheads="1"/>
          </p:cNvSpPr>
          <p:nvPr/>
        </p:nvSpPr>
        <p:spPr bwMode="auto">
          <a:xfrm>
            <a:off x="4711700" y="3236913"/>
            <a:ext cx="123666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IVS5-12T&gt;A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399" name="Rectangle 271"/>
          <p:cNvSpPr>
            <a:spLocks noChangeArrowheads="1"/>
          </p:cNvSpPr>
          <p:nvPr/>
        </p:nvSpPr>
        <p:spPr bwMode="auto">
          <a:xfrm>
            <a:off x="4779963" y="3360738"/>
            <a:ext cx="11001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IVS5-2A&gt;G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400" name="Line 272"/>
          <p:cNvSpPr>
            <a:spLocks noChangeShapeType="1"/>
          </p:cNvSpPr>
          <p:nvPr/>
        </p:nvSpPr>
        <p:spPr bwMode="auto">
          <a:xfrm>
            <a:off x="5795963" y="3379788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401" name="Line 273"/>
          <p:cNvSpPr>
            <a:spLocks noChangeShapeType="1"/>
          </p:cNvSpPr>
          <p:nvPr/>
        </p:nvSpPr>
        <p:spPr bwMode="auto">
          <a:xfrm>
            <a:off x="5384800" y="3657600"/>
            <a:ext cx="579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402" name="Rectangle 274"/>
          <p:cNvSpPr>
            <a:spLocks noChangeArrowheads="1"/>
          </p:cNvSpPr>
          <p:nvPr/>
        </p:nvSpPr>
        <p:spPr bwMode="auto">
          <a:xfrm>
            <a:off x="461963" y="3568700"/>
            <a:ext cx="41100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Pro134Thr, Cys135Arg, Lys137Glu, Ile140Ser, </a:t>
            </a:r>
          </a:p>
        </p:txBody>
      </p:sp>
      <p:sp>
        <p:nvSpPr>
          <p:cNvPr id="13403" name="Rectangle 275"/>
          <p:cNvSpPr>
            <a:spLocks noChangeArrowheads="1"/>
          </p:cNvSpPr>
          <p:nvPr/>
        </p:nvSpPr>
        <p:spPr bwMode="auto">
          <a:xfrm>
            <a:off x="444500" y="3692525"/>
            <a:ext cx="514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Arg152stop, Arg152Gln, 8968delG, Val154Gly, Gly156Asp </a:t>
            </a:r>
          </a:p>
        </p:txBody>
      </p:sp>
      <p:sp>
        <p:nvSpPr>
          <p:cNvPr id="13404" name="Rectangle 276"/>
          <p:cNvSpPr>
            <a:spLocks noChangeArrowheads="1"/>
          </p:cNvSpPr>
          <p:nvPr/>
        </p:nvSpPr>
        <p:spPr bwMode="auto">
          <a:xfrm>
            <a:off x="4621213" y="3911600"/>
            <a:ext cx="10683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IVS6-1G&gt;T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405" name="Rectangle 277"/>
          <p:cNvSpPr>
            <a:spLocks noChangeArrowheads="1"/>
          </p:cNvSpPr>
          <p:nvPr/>
        </p:nvSpPr>
        <p:spPr bwMode="auto">
          <a:xfrm>
            <a:off x="4570413" y="4035425"/>
            <a:ext cx="1117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IVS6+1G&gt;T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406" name="Line 278"/>
          <p:cNvSpPr>
            <a:spLocks noChangeShapeType="1"/>
          </p:cNvSpPr>
          <p:nvPr/>
        </p:nvSpPr>
        <p:spPr bwMode="auto">
          <a:xfrm>
            <a:off x="5638800" y="4122738"/>
            <a:ext cx="457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407" name="Line 279"/>
          <p:cNvSpPr>
            <a:spLocks noChangeShapeType="1"/>
          </p:cNvSpPr>
          <p:nvPr/>
        </p:nvSpPr>
        <p:spPr bwMode="auto">
          <a:xfrm>
            <a:off x="5049838" y="4418013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408" name="Line 280"/>
          <p:cNvSpPr>
            <a:spLocks noChangeShapeType="1"/>
          </p:cNvSpPr>
          <p:nvPr/>
        </p:nvSpPr>
        <p:spPr bwMode="auto">
          <a:xfrm>
            <a:off x="4572000" y="4229100"/>
            <a:ext cx="477838" cy="188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409" name="Rectangle 281"/>
          <p:cNvSpPr>
            <a:spLocks noChangeArrowheads="1"/>
          </p:cNvSpPr>
          <p:nvPr/>
        </p:nvSpPr>
        <p:spPr bwMode="auto">
          <a:xfrm>
            <a:off x="4154488" y="4451350"/>
            <a:ext cx="11207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IVS7+3del 4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410" name="Rectangle 282"/>
          <p:cNvSpPr>
            <a:spLocks noChangeArrowheads="1"/>
          </p:cNvSpPr>
          <p:nvPr/>
        </p:nvSpPr>
        <p:spPr bwMode="auto">
          <a:xfrm>
            <a:off x="4154488" y="4575175"/>
            <a:ext cx="1128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IVS7+5G&gt;A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411" name="Rectangle 283"/>
          <p:cNvSpPr>
            <a:spLocks noChangeArrowheads="1"/>
          </p:cNvSpPr>
          <p:nvPr/>
        </p:nvSpPr>
        <p:spPr bwMode="auto">
          <a:xfrm>
            <a:off x="4154488" y="4699000"/>
            <a:ext cx="10779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IVS7+7A&gt;G</a:t>
            </a:r>
          </a:p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IVS7+2T&gt;G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412" name="Line 284"/>
          <p:cNvSpPr>
            <a:spLocks noChangeShapeType="1"/>
          </p:cNvSpPr>
          <p:nvPr/>
        </p:nvSpPr>
        <p:spPr bwMode="auto">
          <a:xfrm>
            <a:off x="5338763" y="4560888"/>
            <a:ext cx="762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413" name="Line 285"/>
          <p:cNvSpPr>
            <a:spLocks noChangeShapeType="1"/>
          </p:cNvSpPr>
          <p:nvPr/>
        </p:nvSpPr>
        <p:spPr bwMode="auto">
          <a:xfrm>
            <a:off x="5491163" y="5103813"/>
            <a:ext cx="473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414" name="Rectangle 286"/>
          <p:cNvSpPr>
            <a:spLocks noChangeArrowheads="1"/>
          </p:cNvSpPr>
          <p:nvPr/>
        </p:nvSpPr>
        <p:spPr bwMode="auto">
          <a:xfrm>
            <a:off x="692150" y="4989513"/>
            <a:ext cx="4794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10554del15bp, 10554ins15bp, Gln211Stop, Arg223Trp, </a:t>
            </a:r>
          </a:p>
        </p:txBody>
      </p:sp>
      <p:sp>
        <p:nvSpPr>
          <p:cNvPr id="13415" name="Rectangle 287"/>
          <p:cNvSpPr>
            <a:spLocks noChangeArrowheads="1"/>
          </p:cNvSpPr>
          <p:nvPr/>
        </p:nvSpPr>
        <p:spPr bwMode="auto">
          <a:xfrm>
            <a:off x="693738" y="5113338"/>
            <a:ext cx="44878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Arg224Gln, 10586del16bp, Asp242Asn, Asp242His, </a:t>
            </a:r>
          </a:p>
        </p:txBody>
      </p:sp>
      <p:sp>
        <p:nvSpPr>
          <p:cNvPr id="13416" name="Rectangle 288"/>
          <p:cNvSpPr>
            <a:spLocks noChangeArrowheads="1"/>
          </p:cNvSpPr>
          <p:nvPr/>
        </p:nvSpPr>
        <p:spPr bwMode="auto">
          <a:xfrm>
            <a:off x="711200" y="5237163"/>
            <a:ext cx="41767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Ala244Val, Ala244Thr, Arg247Cys, Arg247His, </a:t>
            </a:r>
          </a:p>
        </p:txBody>
      </p:sp>
      <p:sp>
        <p:nvSpPr>
          <p:cNvPr id="13417" name="Rectangle 289"/>
          <p:cNvSpPr>
            <a:spLocks noChangeArrowheads="1"/>
          </p:cNvSpPr>
          <p:nvPr/>
        </p:nvSpPr>
        <p:spPr bwMode="auto">
          <a:xfrm>
            <a:off x="703263" y="5360988"/>
            <a:ext cx="42751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Val252Met,  10696 delC Glu265Lys, Thr272Met, </a:t>
            </a:r>
          </a:p>
        </p:txBody>
      </p:sp>
      <p:sp>
        <p:nvSpPr>
          <p:cNvPr id="13418" name="Rectangle 290"/>
          <p:cNvSpPr>
            <a:spLocks noChangeArrowheads="1"/>
          </p:cNvSpPr>
          <p:nvPr/>
        </p:nvSpPr>
        <p:spPr bwMode="auto">
          <a:xfrm>
            <a:off x="709613" y="5484813"/>
            <a:ext cx="7264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10743delG, Arg277Cys, Arg277His, Val281Phe, Val281Pro, Ser282Arg, Gly283Ser, </a:t>
            </a:r>
          </a:p>
        </p:txBody>
      </p:sp>
      <p:sp>
        <p:nvSpPr>
          <p:cNvPr id="13419" name="Rectangle 291"/>
          <p:cNvSpPr>
            <a:spLocks noChangeArrowheads="1"/>
          </p:cNvSpPr>
          <p:nvPr/>
        </p:nvSpPr>
        <p:spPr bwMode="auto">
          <a:xfrm>
            <a:off x="655638" y="5608638"/>
            <a:ext cx="72231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Gly285Ser, 10785delC, Ala294Val, Met298Val, Met298Ile, Leu300Pro, Pro303Thr, </a:t>
            </a:r>
          </a:p>
        </p:txBody>
      </p:sp>
      <p:sp>
        <p:nvSpPr>
          <p:cNvPr id="13420" name="Rectangle 292"/>
          <p:cNvSpPr>
            <a:spLocks noChangeArrowheads="1"/>
          </p:cNvSpPr>
          <p:nvPr/>
        </p:nvSpPr>
        <p:spPr bwMode="auto">
          <a:xfrm>
            <a:off x="719138" y="5732463"/>
            <a:ext cx="75104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Pro303Arg, Arg304Trp, Arg304Gln, Leu305Val, Met306Asp, Met306Gln, Cys310Phe, </a:t>
            </a:r>
          </a:p>
        </p:txBody>
      </p:sp>
      <p:sp>
        <p:nvSpPr>
          <p:cNvPr id="13421" name="Rectangle 293"/>
          <p:cNvSpPr>
            <a:spLocks noChangeArrowheads="1"/>
          </p:cNvSpPr>
          <p:nvPr/>
        </p:nvSpPr>
        <p:spPr bwMode="auto">
          <a:xfrm>
            <a:off x="685800" y="5856288"/>
            <a:ext cx="7239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Met327Ile, Phe328Ser, Cys329Gly, Cys329Arg, Gly331Ser, Gly331Asp, Ser339Cys, </a:t>
            </a:r>
          </a:p>
        </p:txBody>
      </p:sp>
      <p:sp>
        <p:nvSpPr>
          <p:cNvPr id="13422" name="Rectangle 294"/>
          <p:cNvSpPr>
            <a:spLocks noChangeArrowheads="1"/>
          </p:cNvSpPr>
          <p:nvPr/>
        </p:nvSpPr>
        <p:spPr bwMode="auto">
          <a:xfrm>
            <a:off x="673100" y="5980113"/>
            <a:ext cx="73040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Gly342Arg, Gly342Glu, Asp343Asn, Asp343His, His348Arg, His348Gln, 10983delT, </a:t>
            </a:r>
          </a:p>
        </p:txBody>
      </p:sp>
      <p:sp>
        <p:nvSpPr>
          <p:cNvPr id="13423" name="Rectangle 295"/>
          <p:cNvSpPr>
            <a:spLocks noChangeArrowheads="1"/>
          </p:cNvSpPr>
          <p:nvPr/>
        </p:nvSpPr>
        <p:spPr bwMode="auto">
          <a:xfrm>
            <a:off x="696913" y="6115050"/>
            <a:ext cx="74628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Trp356stop, Gly357Glu, Thr359Met, Ser363Ile, Trp364Cys, Trp364Phe, Trp364Stop, </a:t>
            </a:r>
          </a:p>
        </p:txBody>
      </p:sp>
      <p:sp>
        <p:nvSpPr>
          <p:cNvPr id="13424" name="Rectangle 296"/>
          <p:cNvSpPr>
            <a:spLocks noChangeArrowheads="1"/>
          </p:cNvSpPr>
          <p:nvPr/>
        </p:nvSpPr>
        <p:spPr bwMode="auto">
          <a:xfrm>
            <a:off x="719138" y="6264275"/>
            <a:ext cx="3028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Gly375Glu, Arg379Gly, 11125delC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3426" name="Rectangle 298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7051675" cy="76517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Mutations found in Factor VII deficiency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3778364" y="6488668"/>
            <a:ext cx="536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Arial" pitchFamily="34" charset="0"/>
              </a:rPr>
              <a:t>Factor VII Database: </a:t>
            </a:r>
            <a:r>
              <a:rPr lang="en-GB" dirty="0" smtClean="0">
                <a:solidFill>
                  <a:srgbClr val="FCFEB9"/>
                </a:solidFill>
                <a:latin typeface="Arial" pitchFamily="34" charset="0"/>
                <a:hlinkClick r:id="rId4"/>
              </a:rPr>
              <a:t>www.europium.esc.mrc.ac.uk</a:t>
            </a:r>
            <a:endParaRPr lang="en-GB" dirty="0">
              <a:solidFill>
                <a:srgbClr val="FCFEB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8"/>
          <p:cNvGrpSpPr>
            <a:grpSpLocks/>
          </p:cNvGrpSpPr>
          <p:nvPr/>
        </p:nvGrpSpPr>
        <p:grpSpPr bwMode="auto">
          <a:xfrm>
            <a:off x="508000" y="918675"/>
            <a:ext cx="7526338" cy="5342425"/>
            <a:chOff x="240" y="771"/>
            <a:chExt cx="3556" cy="4488"/>
          </a:xfrm>
        </p:grpSpPr>
        <p:sp>
          <p:nvSpPr>
            <p:cNvPr id="17413" name="Rectangle 4"/>
            <p:cNvSpPr>
              <a:spLocks noChangeArrowheads="1"/>
            </p:cNvSpPr>
            <p:nvPr/>
          </p:nvSpPr>
          <p:spPr bwMode="auto">
            <a:xfrm rot="21540000">
              <a:off x="649" y="771"/>
              <a:ext cx="2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400" b="1" i="1" dirty="0">
                  <a:solidFill>
                    <a:srgbClr val="DD0806"/>
                  </a:solidFill>
                  <a:latin typeface="Arial" pitchFamily="34" charset="0"/>
                </a:rPr>
                <a:t>FX</a:t>
              </a:r>
              <a:endParaRPr lang="it-IT" sz="2400" dirty="0">
                <a:latin typeface="Times New Roman" pitchFamily="18" charset="0"/>
              </a:endParaRPr>
            </a:p>
          </p:txBody>
        </p:sp>
        <p:sp>
          <p:nvSpPr>
            <p:cNvPr id="17414" name="Freeform 5"/>
            <p:cNvSpPr>
              <a:spLocks/>
            </p:cNvSpPr>
            <p:nvPr/>
          </p:nvSpPr>
          <p:spPr bwMode="auto">
            <a:xfrm>
              <a:off x="2824" y="1320"/>
              <a:ext cx="224" cy="1"/>
            </a:xfrm>
            <a:custGeom>
              <a:avLst/>
              <a:gdLst>
                <a:gd name="T0" fmla="*/ 8 w 224"/>
                <a:gd name="T1" fmla="*/ 0 h 1"/>
                <a:gd name="T2" fmla="*/ 0 w 224"/>
                <a:gd name="T3" fmla="*/ 0 h 1"/>
                <a:gd name="T4" fmla="*/ 8 w 224"/>
                <a:gd name="T5" fmla="*/ 0 h 1"/>
                <a:gd name="T6" fmla="*/ 224 w 224"/>
                <a:gd name="T7" fmla="*/ 0 h 1"/>
                <a:gd name="T8" fmla="*/ 8 w 22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1"/>
                <a:gd name="T17" fmla="*/ 224 w 22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1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15" name="Freeform 6"/>
            <p:cNvSpPr>
              <a:spLocks/>
            </p:cNvSpPr>
            <p:nvPr/>
          </p:nvSpPr>
          <p:spPr bwMode="auto">
            <a:xfrm>
              <a:off x="2824" y="1848"/>
              <a:ext cx="224" cy="1"/>
            </a:xfrm>
            <a:custGeom>
              <a:avLst/>
              <a:gdLst>
                <a:gd name="T0" fmla="*/ 8 w 224"/>
                <a:gd name="T1" fmla="*/ 0 h 1"/>
                <a:gd name="T2" fmla="*/ 0 w 224"/>
                <a:gd name="T3" fmla="*/ 0 h 1"/>
                <a:gd name="T4" fmla="*/ 8 w 224"/>
                <a:gd name="T5" fmla="*/ 0 h 1"/>
                <a:gd name="T6" fmla="*/ 224 w 224"/>
                <a:gd name="T7" fmla="*/ 0 h 1"/>
                <a:gd name="T8" fmla="*/ 8 w 22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1"/>
                <a:gd name="T17" fmla="*/ 224 w 22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1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16" name="Freeform 7"/>
            <p:cNvSpPr>
              <a:spLocks/>
            </p:cNvSpPr>
            <p:nvPr/>
          </p:nvSpPr>
          <p:spPr bwMode="auto">
            <a:xfrm>
              <a:off x="2824" y="1992"/>
              <a:ext cx="224" cy="1"/>
            </a:xfrm>
            <a:custGeom>
              <a:avLst/>
              <a:gdLst>
                <a:gd name="T0" fmla="*/ 8 w 224"/>
                <a:gd name="T1" fmla="*/ 0 h 1"/>
                <a:gd name="T2" fmla="*/ 0 w 224"/>
                <a:gd name="T3" fmla="*/ 0 h 1"/>
                <a:gd name="T4" fmla="*/ 8 w 224"/>
                <a:gd name="T5" fmla="*/ 0 h 1"/>
                <a:gd name="T6" fmla="*/ 224 w 224"/>
                <a:gd name="T7" fmla="*/ 0 h 1"/>
                <a:gd name="T8" fmla="*/ 8 w 22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1"/>
                <a:gd name="T17" fmla="*/ 224 w 22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1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17" name="Freeform 8"/>
            <p:cNvSpPr>
              <a:spLocks/>
            </p:cNvSpPr>
            <p:nvPr/>
          </p:nvSpPr>
          <p:spPr bwMode="auto">
            <a:xfrm>
              <a:off x="2824" y="2424"/>
              <a:ext cx="224" cy="1"/>
            </a:xfrm>
            <a:custGeom>
              <a:avLst/>
              <a:gdLst>
                <a:gd name="T0" fmla="*/ 8 w 224"/>
                <a:gd name="T1" fmla="*/ 0 h 1"/>
                <a:gd name="T2" fmla="*/ 0 w 224"/>
                <a:gd name="T3" fmla="*/ 0 h 1"/>
                <a:gd name="T4" fmla="*/ 8 w 224"/>
                <a:gd name="T5" fmla="*/ 0 h 1"/>
                <a:gd name="T6" fmla="*/ 224 w 224"/>
                <a:gd name="T7" fmla="*/ 0 h 1"/>
                <a:gd name="T8" fmla="*/ 8 w 22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1"/>
                <a:gd name="T17" fmla="*/ 224 w 22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1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18" name="Freeform 9"/>
            <p:cNvSpPr>
              <a:spLocks/>
            </p:cNvSpPr>
            <p:nvPr/>
          </p:nvSpPr>
          <p:spPr bwMode="auto">
            <a:xfrm>
              <a:off x="2824" y="2952"/>
              <a:ext cx="224" cy="1"/>
            </a:xfrm>
            <a:custGeom>
              <a:avLst/>
              <a:gdLst>
                <a:gd name="T0" fmla="*/ 8 w 224"/>
                <a:gd name="T1" fmla="*/ 0 h 1"/>
                <a:gd name="T2" fmla="*/ 0 w 224"/>
                <a:gd name="T3" fmla="*/ 0 h 1"/>
                <a:gd name="T4" fmla="*/ 8 w 224"/>
                <a:gd name="T5" fmla="*/ 0 h 1"/>
                <a:gd name="T6" fmla="*/ 224 w 224"/>
                <a:gd name="T7" fmla="*/ 0 h 1"/>
                <a:gd name="T8" fmla="*/ 8 w 22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1"/>
                <a:gd name="T17" fmla="*/ 224 w 22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1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19" name="Line 10"/>
            <p:cNvSpPr>
              <a:spLocks noChangeShapeType="1"/>
            </p:cNvSpPr>
            <p:nvPr/>
          </p:nvSpPr>
          <p:spPr bwMode="auto">
            <a:xfrm>
              <a:off x="2728" y="1040"/>
              <a:ext cx="1" cy="37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0" name="Rectangle 11"/>
            <p:cNvSpPr>
              <a:spLocks noChangeArrowheads="1"/>
            </p:cNvSpPr>
            <p:nvPr/>
          </p:nvSpPr>
          <p:spPr bwMode="auto">
            <a:xfrm>
              <a:off x="2668" y="4028"/>
              <a:ext cx="136" cy="62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1" name="Rectangle 12"/>
            <p:cNvSpPr>
              <a:spLocks noChangeArrowheads="1"/>
            </p:cNvSpPr>
            <p:nvPr/>
          </p:nvSpPr>
          <p:spPr bwMode="auto">
            <a:xfrm>
              <a:off x="2668" y="3692"/>
              <a:ext cx="136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2" name="Rectangle 13"/>
            <p:cNvSpPr>
              <a:spLocks noChangeArrowheads="1"/>
            </p:cNvSpPr>
            <p:nvPr/>
          </p:nvSpPr>
          <p:spPr bwMode="auto">
            <a:xfrm>
              <a:off x="2668" y="3020"/>
              <a:ext cx="136" cy="43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3" name="Rectangle 14"/>
            <p:cNvSpPr>
              <a:spLocks noChangeArrowheads="1"/>
            </p:cNvSpPr>
            <p:nvPr/>
          </p:nvSpPr>
          <p:spPr bwMode="auto">
            <a:xfrm>
              <a:off x="2668" y="2596"/>
              <a:ext cx="136" cy="18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4" name="Rectangle 15"/>
            <p:cNvSpPr>
              <a:spLocks noChangeArrowheads="1"/>
            </p:cNvSpPr>
            <p:nvPr/>
          </p:nvSpPr>
          <p:spPr bwMode="auto">
            <a:xfrm>
              <a:off x="2668" y="2260"/>
              <a:ext cx="136" cy="18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5" name="Rectangle 16"/>
            <p:cNvSpPr>
              <a:spLocks noChangeArrowheads="1"/>
            </p:cNvSpPr>
            <p:nvPr/>
          </p:nvSpPr>
          <p:spPr bwMode="auto">
            <a:xfrm>
              <a:off x="2668" y="2164"/>
              <a:ext cx="136" cy="4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6" name="Rectangle 17"/>
            <p:cNvSpPr>
              <a:spLocks noChangeArrowheads="1"/>
            </p:cNvSpPr>
            <p:nvPr/>
          </p:nvSpPr>
          <p:spPr bwMode="auto">
            <a:xfrm>
              <a:off x="2668" y="1540"/>
              <a:ext cx="136" cy="28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7" name="Rectangle 18"/>
            <p:cNvSpPr>
              <a:spLocks noChangeArrowheads="1"/>
            </p:cNvSpPr>
            <p:nvPr/>
          </p:nvSpPr>
          <p:spPr bwMode="auto">
            <a:xfrm>
              <a:off x="2668" y="1156"/>
              <a:ext cx="136" cy="13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8" name="Rectangle 19"/>
            <p:cNvSpPr>
              <a:spLocks noChangeArrowheads="1"/>
            </p:cNvSpPr>
            <p:nvPr/>
          </p:nvSpPr>
          <p:spPr bwMode="auto">
            <a:xfrm>
              <a:off x="2840" y="1184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29" name="Rectangle 20"/>
            <p:cNvSpPr>
              <a:spLocks noChangeArrowheads="1"/>
            </p:cNvSpPr>
            <p:nvPr/>
          </p:nvSpPr>
          <p:spPr bwMode="auto">
            <a:xfrm>
              <a:off x="2840" y="1640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30" name="Rectangle 21"/>
            <p:cNvSpPr>
              <a:spLocks noChangeArrowheads="1"/>
            </p:cNvSpPr>
            <p:nvPr/>
          </p:nvSpPr>
          <p:spPr bwMode="auto">
            <a:xfrm>
              <a:off x="2840" y="2136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31" name="Rectangle 22"/>
            <p:cNvSpPr>
              <a:spLocks noChangeArrowheads="1"/>
            </p:cNvSpPr>
            <p:nvPr/>
          </p:nvSpPr>
          <p:spPr bwMode="auto">
            <a:xfrm>
              <a:off x="2840" y="2296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32" name="Rectangle 23"/>
            <p:cNvSpPr>
              <a:spLocks noChangeArrowheads="1"/>
            </p:cNvSpPr>
            <p:nvPr/>
          </p:nvSpPr>
          <p:spPr bwMode="auto">
            <a:xfrm>
              <a:off x="2840" y="2648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33" name="Rectangle 24"/>
            <p:cNvSpPr>
              <a:spLocks noChangeArrowheads="1"/>
            </p:cNvSpPr>
            <p:nvPr/>
          </p:nvSpPr>
          <p:spPr bwMode="auto">
            <a:xfrm>
              <a:off x="2840" y="3176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34" name="Rectangle 25"/>
            <p:cNvSpPr>
              <a:spLocks noChangeArrowheads="1"/>
            </p:cNvSpPr>
            <p:nvPr/>
          </p:nvSpPr>
          <p:spPr bwMode="auto">
            <a:xfrm>
              <a:off x="2840" y="3744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35" name="Rectangle 26"/>
            <p:cNvSpPr>
              <a:spLocks noChangeArrowheads="1"/>
            </p:cNvSpPr>
            <p:nvPr/>
          </p:nvSpPr>
          <p:spPr bwMode="auto">
            <a:xfrm>
              <a:off x="2840" y="4296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36" name="Rectangle 27"/>
            <p:cNvSpPr>
              <a:spLocks noChangeArrowheads="1"/>
            </p:cNvSpPr>
            <p:nvPr/>
          </p:nvSpPr>
          <p:spPr bwMode="auto">
            <a:xfrm>
              <a:off x="3104" y="1304"/>
              <a:ext cx="2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 i="1">
                  <a:solidFill>
                    <a:srgbClr val="000000"/>
                  </a:solidFill>
                  <a:latin typeface="Times New Roman" pitchFamily="18" charset="0"/>
                </a:rPr>
                <a:t>prepro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37" name="Rectangle 28"/>
            <p:cNvSpPr>
              <a:spLocks noChangeArrowheads="1"/>
            </p:cNvSpPr>
            <p:nvPr/>
          </p:nvSpPr>
          <p:spPr bwMode="auto">
            <a:xfrm>
              <a:off x="3104" y="1408"/>
              <a:ext cx="26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region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38" name="Rectangle 29"/>
            <p:cNvSpPr>
              <a:spLocks noChangeArrowheads="1"/>
            </p:cNvSpPr>
            <p:nvPr/>
          </p:nvSpPr>
          <p:spPr bwMode="auto">
            <a:xfrm>
              <a:off x="3104" y="1680"/>
              <a:ext cx="48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Gla domain</a:t>
              </a:r>
              <a:endParaRPr lang="it-IT" sz="2400">
                <a:latin typeface="Times New Roman" pitchFamily="18" charset="0"/>
              </a:endParaRP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952" y="1160"/>
              <a:ext cx="73" cy="1"/>
              <a:chOff x="2952" y="1160"/>
              <a:chExt cx="73" cy="1"/>
            </a:xfrm>
          </p:grpSpPr>
          <p:sp>
            <p:nvSpPr>
              <p:cNvPr id="17673" name="Line 30"/>
              <p:cNvSpPr>
                <a:spLocks noChangeShapeType="1"/>
              </p:cNvSpPr>
              <p:nvPr/>
            </p:nvSpPr>
            <p:spPr bwMode="auto">
              <a:xfrm>
                <a:off x="2952" y="116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74" name="Line 31"/>
              <p:cNvSpPr>
                <a:spLocks noChangeShapeType="1"/>
              </p:cNvSpPr>
              <p:nvPr/>
            </p:nvSpPr>
            <p:spPr bwMode="auto">
              <a:xfrm>
                <a:off x="2976" y="116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75" name="Line 32"/>
              <p:cNvSpPr>
                <a:spLocks noChangeShapeType="1"/>
              </p:cNvSpPr>
              <p:nvPr/>
            </p:nvSpPr>
            <p:spPr bwMode="auto">
              <a:xfrm>
                <a:off x="3000" y="116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76" name="Line 33"/>
              <p:cNvSpPr>
                <a:spLocks noChangeShapeType="1"/>
              </p:cNvSpPr>
              <p:nvPr/>
            </p:nvSpPr>
            <p:spPr bwMode="auto">
              <a:xfrm>
                <a:off x="3024" y="1160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2952" y="1680"/>
              <a:ext cx="73" cy="1"/>
              <a:chOff x="2952" y="1680"/>
              <a:chExt cx="73" cy="1"/>
            </a:xfrm>
          </p:grpSpPr>
          <p:sp>
            <p:nvSpPr>
              <p:cNvPr id="17669" name="Line 35"/>
              <p:cNvSpPr>
                <a:spLocks noChangeShapeType="1"/>
              </p:cNvSpPr>
              <p:nvPr/>
            </p:nvSpPr>
            <p:spPr bwMode="auto">
              <a:xfrm>
                <a:off x="2952" y="168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70" name="Line 36"/>
              <p:cNvSpPr>
                <a:spLocks noChangeShapeType="1"/>
              </p:cNvSpPr>
              <p:nvPr/>
            </p:nvSpPr>
            <p:spPr bwMode="auto">
              <a:xfrm>
                <a:off x="2976" y="168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71" name="Line 37"/>
              <p:cNvSpPr>
                <a:spLocks noChangeShapeType="1"/>
              </p:cNvSpPr>
              <p:nvPr/>
            </p:nvSpPr>
            <p:spPr bwMode="auto">
              <a:xfrm>
                <a:off x="3000" y="168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72" name="Line 38"/>
              <p:cNvSpPr>
                <a:spLocks noChangeShapeType="1"/>
              </p:cNvSpPr>
              <p:nvPr/>
            </p:nvSpPr>
            <p:spPr bwMode="auto">
              <a:xfrm>
                <a:off x="3024" y="1680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2952" y="1696"/>
              <a:ext cx="73" cy="1"/>
              <a:chOff x="2952" y="1696"/>
              <a:chExt cx="73" cy="1"/>
            </a:xfrm>
          </p:grpSpPr>
          <p:sp>
            <p:nvSpPr>
              <p:cNvPr id="17665" name="Line 40"/>
              <p:cNvSpPr>
                <a:spLocks noChangeShapeType="1"/>
              </p:cNvSpPr>
              <p:nvPr/>
            </p:nvSpPr>
            <p:spPr bwMode="auto">
              <a:xfrm>
                <a:off x="2952" y="169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66" name="Line 41"/>
              <p:cNvSpPr>
                <a:spLocks noChangeShapeType="1"/>
              </p:cNvSpPr>
              <p:nvPr/>
            </p:nvSpPr>
            <p:spPr bwMode="auto">
              <a:xfrm>
                <a:off x="2976" y="169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67" name="Line 42"/>
              <p:cNvSpPr>
                <a:spLocks noChangeShapeType="1"/>
              </p:cNvSpPr>
              <p:nvPr/>
            </p:nvSpPr>
            <p:spPr bwMode="auto">
              <a:xfrm>
                <a:off x="3000" y="169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68" name="Line 43"/>
              <p:cNvSpPr>
                <a:spLocks noChangeShapeType="1"/>
              </p:cNvSpPr>
              <p:nvPr/>
            </p:nvSpPr>
            <p:spPr bwMode="auto">
              <a:xfrm>
                <a:off x="3024" y="169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2952" y="1824"/>
              <a:ext cx="73" cy="1"/>
              <a:chOff x="2952" y="1824"/>
              <a:chExt cx="73" cy="1"/>
            </a:xfrm>
          </p:grpSpPr>
          <p:sp>
            <p:nvSpPr>
              <p:cNvPr id="17661" name="Line 45"/>
              <p:cNvSpPr>
                <a:spLocks noChangeShapeType="1"/>
              </p:cNvSpPr>
              <p:nvPr/>
            </p:nvSpPr>
            <p:spPr bwMode="auto">
              <a:xfrm>
                <a:off x="2952" y="182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62" name="Line 46"/>
              <p:cNvSpPr>
                <a:spLocks noChangeShapeType="1"/>
              </p:cNvSpPr>
              <p:nvPr/>
            </p:nvSpPr>
            <p:spPr bwMode="auto">
              <a:xfrm>
                <a:off x="2976" y="182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63" name="Line 47"/>
              <p:cNvSpPr>
                <a:spLocks noChangeShapeType="1"/>
              </p:cNvSpPr>
              <p:nvPr/>
            </p:nvSpPr>
            <p:spPr bwMode="auto">
              <a:xfrm>
                <a:off x="3000" y="182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64" name="Line 48"/>
              <p:cNvSpPr>
                <a:spLocks noChangeShapeType="1"/>
              </p:cNvSpPr>
              <p:nvPr/>
            </p:nvSpPr>
            <p:spPr bwMode="auto">
              <a:xfrm>
                <a:off x="3024" y="182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72"/>
            <p:cNvGrpSpPr>
              <a:grpSpLocks/>
            </p:cNvGrpSpPr>
            <p:nvPr/>
          </p:nvGrpSpPr>
          <p:grpSpPr bwMode="auto">
            <a:xfrm>
              <a:off x="3040" y="1160"/>
              <a:ext cx="1" cy="512"/>
              <a:chOff x="3040" y="1160"/>
              <a:chExt cx="1" cy="512"/>
            </a:xfrm>
          </p:grpSpPr>
          <p:sp>
            <p:nvSpPr>
              <p:cNvPr id="17639" name="Line 50"/>
              <p:cNvSpPr>
                <a:spLocks noChangeShapeType="1"/>
              </p:cNvSpPr>
              <p:nvPr/>
            </p:nvSpPr>
            <p:spPr bwMode="auto">
              <a:xfrm>
                <a:off x="3040" y="116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40" name="Line 51"/>
              <p:cNvSpPr>
                <a:spLocks noChangeShapeType="1"/>
              </p:cNvSpPr>
              <p:nvPr/>
            </p:nvSpPr>
            <p:spPr bwMode="auto">
              <a:xfrm>
                <a:off x="3040" y="118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41" name="Line 52"/>
              <p:cNvSpPr>
                <a:spLocks noChangeShapeType="1"/>
              </p:cNvSpPr>
              <p:nvPr/>
            </p:nvSpPr>
            <p:spPr bwMode="auto">
              <a:xfrm>
                <a:off x="3040" y="120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42" name="Line 53"/>
              <p:cNvSpPr>
                <a:spLocks noChangeShapeType="1"/>
              </p:cNvSpPr>
              <p:nvPr/>
            </p:nvSpPr>
            <p:spPr bwMode="auto">
              <a:xfrm>
                <a:off x="3040" y="123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43" name="Line 54"/>
              <p:cNvSpPr>
                <a:spLocks noChangeShapeType="1"/>
              </p:cNvSpPr>
              <p:nvPr/>
            </p:nvSpPr>
            <p:spPr bwMode="auto">
              <a:xfrm>
                <a:off x="3040" y="125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44" name="Line 55"/>
              <p:cNvSpPr>
                <a:spLocks noChangeShapeType="1"/>
              </p:cNvSpPr>
              <p:nvPr/>
            </p:nvSpPr>
            <p:spPr bwMode="auto">
              <a:xfrm>
                <a:off x="3040" y="128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45" name="Line 56"/>
              <p:cNvSpPr>
                <a:spLocks noChangeShapeType="1"/>
              </p:cNvSpPr>
              <p:nvPr/>
            </p:nvSpPr>
            <p:spPr bwMode="auto">
              <a:xfrm>
                <a:off x="3040" y="130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46" name="Line 57"/>
              <p:cNvSpPr>
                <a:spLocks noChangeShapeType="1"/>
              </p:cNvSpPr>
              <p:nvPr/>
            </p:nvSpPr>
            <p:spPr bwMode="auto">
              <a:xfrm>
                <a:off x="3040" y="132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47" name="Line 58"/>
              <p:cNvSpPr>
                <a:spLocks noChangeShapeType="1"/>
              </p:cNvSpPr>
              <p:nvPr/>
            </p:nvSpPr>
            <p:spPr bwMode="auto">
              <a:xfrm>
                <a:off x="3040" y="135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48" name="Line 59"/>
              <p:cNvSpPr>
                <a:spLocks noChangeShapeType="1"/>
              </p:cNvSpPr>
              <p:nvPr/>
            </p:nvSpPr>
            <p:spPr bwMode="auto">
              <a:xfrm>
                <a:off x="3040" y="137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49" name="Line 60"/>
              <p:cNvSpPr>
                <a:spLocks noChangeShapeType="1"/>
              </p:cNvSpPr>
              <p:nvPr/>
            </p:nvSpPr>
            <p:spPr bwMode="auto">
              <a:xfrm>
                <a:off x="3040" y="140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50" name="Line 61"/>
              <p:cNvSpPr>
                <a:spLocks noChangeShapeType="1"/>
              </p:cNvSpPr>
              <p:nvPr/>
            </p:nvSpPr>
            <p:spPr bwMode="auto">
              <a:xfrm>
                <a:off x="3040" y="142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51" name="Line 62"/>
              <p:cNvSpPr>
                <a:spLocks noChangeShapeType="1"/>
              </p:cNvSpPr>
              <p:nvPr/>
            </p:nvSpPr>
            <p:spPr bwMode="auto">
              <a:xfrm>
                <a:off x="3040" y="144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52" name="Line 63"/>
              <p:cNvSpPr>
                <a:spLocks noChangeShapeType="1"/>
              </p:cNvSpPr>
              <p:nvPr/>
            </p:nvSpPr>
            <p:spPr bwMode="auto">
              <a:xfrm>
                <a:off x="3040" y="147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53" name="Line 64"/>
              <p:cNvSpPr>
                <a:spLocks noChangeShapeType="1"/>
              </p:cNvSpPr>
              <p:nvPr/>
            </p:nvSpPr>
            <p:spPr bwMode="auto">
              <a:xfrm>
                <a:off x="3040" y="149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54" name="Line 65"/>
              <p:cNvSpPr>
                <a:spLocks noChangeShapeType="1"/>
              </p:cNvSpPr>
              <p:nvPr/>
            </p:nvSpPr>
            <p:spPr bwMode="auto">
              <a:xfrm>
                <a:off x="3040" y="152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55" name="Line 66"/>
              <p:cNvSpPr>
                <a:spLocks noChangeShapeType="1"/>
              </p:cNvSpPr>
              <p:nvPr/>
            </p:nvSpPr>
            <p:spPr bwMode="auto">
              <a:xfrm>
                <a:off x="3040" y="154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56" name="Line 67"/>
              <p:cNvSpPr>
                <a:spLocks noChangeShapeType="1"/>
              </p:cNvSpPr>
              <p:nvPr/>
            </p:nvSpPr>
            <p:spPr bwMode="auto">
              <a:xfrm>
                <a:off x="3040" y="156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57" name="Line 68"/>
              <p:cNvSpPr>
                <a:spLocks noChangeShapeType="1"/>
              </p:cNvSpPr>
              <p:nvPr/>
            </p:nvSpPr>
            <p:spPr bwMode="auto">
              <a:xfrm>
                <a:off x="3040" y="159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58" name="Line 69"/>
              <p:cNvSpPr>
                <a:spLocks noChangeShapeType="1"/>
              </p:cNvSpPr>
              <p:nvPr/>
            </p:nvSpPr>
            <p:spPr bwMode="auto">
              <a:xfrm>
                <a:off x="3040" y="161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59" name="Line 70"/>
              <p:cNvSpPr>
                <a:spLocks noChangeShapeType="1"/>
              </p:cNvSpPr>
              <p:nvPr/>
            </p:nvSpPr>
            <p:spPr bwMode="auto">
              <a:xfrm>
                <a:off x="3040" y="164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60" name="Line 71"/>
              <p:cNvSpPr>
                <a:spLocks noChangeShapeType="1"/>
              </p:cNvSpPr>
              <p:nvPr/>
            </p:nvSpPr>
            <p:spPr bwMode="auto">
              <a:xfrm>
                <a:off x="3040" y="166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3040" y="1696"/>
              <a:ext cx="1" cy="121"/>
              <a:chOff x="3040" y="1696"/>
              <a:chExt cx="1" cy="121"/>
            </a:xfrm>
          </p:grpSpPr>
          <p:sp>
            <p:nvSpPr>
              <p:cNvPr id="17633" name="Line 73"/>
              <p:cNvSpPr>
                <a:spLocks noChangeShapeType="1"/>
              </p:cNvSpPr>
              <p:nvPr/>
            </p:nvSpPr>
            <p:spPr bwMode="auto">
              <a:xfrm>
                <a:off x="3040" y="169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34" name="Line 74"/>
              <p:cNvSpPr>
                <a:spLocks noChangeShapeType="1"/>
              </p:cNvSpPr>
              <p:nvPr/>
            </p:nvSpPr>
            <p:spPr bwMode="auto">
              <a:xfrm>
                <a:off x="3040" y="172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35" name="Line 75"/>
              <p:cNvSpPr>
                <a:spLocks noChangeShapeType="1"/>
              </p:cNvSpPr>
              <p:nvPr/>
            </p:nvSpPr>
            <p:spPr bwMode="auto">
              <a:xfrm>
                <a:off x="3040" y="174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36" name="Line 76"/>
              <p:cNvSpPr>
                <a:spLocks noChangeShapeType="1"/>
              </p:cNvSpPr>
              <p:nvPr/>
            </p:nvSpPr>
            <p:spPr bwMode="auto">
              <a:xfrm>
                <a:off x="3040" y="176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37" name="Line 77"/>
              <p:cNvSpPr>
                <a:spLocks noChangeShapeType="1"/>
              </p:cNvSpPr>
              <p:nvPr/>
            </p:nvSpPr>
            <p:spPr bwMode="auto">
              <a:xfrm>
                <a:off x="3040" y="179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38" name="Line 78"/>
              <p:cNvSpPr>
                <a:spLocks noChangeShapeType="1"/>
              </p:cNvSpPr>
              <p:nvPr/>
            </p:nvSpPr>
            <p:spPr bwMode="auto">
              <a:xfrm>
                <a:off x="3040" y="181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445" name="Rectangle 80"/>
            <p:cNvSpPr>
              <a:spLocks noChangeArrowheads="1"/>
            </p:cNvSpPr>
            <p:nvPr/>
          </p:nvSpPr>
          <p:spPr bwMode="auto">
            <a:xfrm>
              <a:off x="3104" y="2128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46" name="Rectangle 81"/>
            <p:cNvSpPr>
              <a:spLocks noChangeArrowheads="1"/>
            </p:cNvSpPr>
            <p:nvPr/>
          </p:nvSpPr>
          <p:spPr bwMode="auto">
            <a:xfrm>
              <a:off x="3128" y="2128"/>
              <a:ext cx="3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 i="1">
                  <a:solidFill>
                    <a:srgbClr val="000000"/>
                  </a:solidFill>
                  <a:latin typeface="Times New Roman" pitchFamily="18" charset="0"/>
                </a:rPr>
                <a:t>linking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47" name="Rectangle 82"/>
            <p:cNvSpPr>
              <a:spLocks noChangeArrowheads="1"/>
            </p:cNvSpPr>
            <p:nvPr/>
          </p:nvSpPr>
          <p:spPr bwMode="auto">
            <a:xfrm>
              <a:off x="3432" y="2128"/>
              <a:ext cx="26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region</a:t>
              </a:r>
              <a:endParaRPr lang="it-IT" sz="2400">
                <a:latin typeface="Times New Roman" pitchFamily="18" charset="0"/>
              </a:endParaRPr>
            </a:p>
          </p:txBody>
        </p:sp>
        <p:grpSp>
          <p:nvGrpSpPr>
            <p:cNvPr id="9" name="Group 87"/>
            <p:cNvGrpSpPr>
              <a:grpSpLocks/>
            </p:cNvGrpSpPr>
            <p:nvPr/>
          </p:nvGrpSpPr>
          <p:grpSpPr bwMode="auto">
            <a:xfrm>
              <a:off x="2952" y="2176"/>
              <a:ext cx="73" cy="1"/>
              <a:chOff x="2952" y="2176"/>
              <a:chExt cx="73" cy="1"/>
            </a:xfrm>
          </p:grpSpPr>
          <p:sp>
            <p:nvSpPr>
              <p:cNvPr id="17629" name="Line 83"/>
              <p:cNvSpPr>
                <a:spLocks noChangeShapeType="1"/>
              </p:cNvSpPr>
              <p:nvPr/>
            </p:nvSpPr>
            <p:spPr bwMode="auto">
              <a:xfrm>
                <a:off x="2952" y="217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30" name="Line 84"/>
              <p:cNvSpPr>
                <a:spLocks noChangeShapeType="1"/>
              </p:cNvSpPr>
              <p:nvPr/>
            </p:nvSpPr>
            <p:spPr bwMode="auto">
              <a:xfrm>
                <a:off x="2976" y="217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31" name="Line 85"/>
              <p:cNvSpPr>
                <a:spLocks noChangeShapeType="1"/>
              </p:cNvSpPr>
              <p:nvPr/>
            </p:nvSpPr>
            <p:spPr bwMode="auto">
              <a:xfrm>
                <a:off x="3000" y="217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32" name="Line 86"/>
              <p:cNvSpPr>
                <a:spLocks noChangeShapeType="1"/>
              </p:cNvSpPr>
              <p:nvPr/>
            </p:nvSpPr>
            <p:spPr bwMode="auto">
              <a:xfrm>
                <a:off x="3024" y="217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2952" y="2216"/>
              <a:ext cx="73" cy="1"/>
              <a:chOff x="2952" y="2216"/>
              <a:chExt cx="73" cy="1"/>
            </a:xfrm>
          </p:grpSpPr>
          <p:sp>
            <p:nvSpPr>
              <p:cNvPr id="17625" name="Line 88"/>
              <p:cNvSpPr>
                <a:spLocks noChangeShapeType="1"/>
              </p:cNvSpPr>
              <p:nvPr/>
            </p:nvSpPr>
            <p:spPr bwMode="auto">
              <a:xfrm>
                <a:off x="2952" y="221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26" name="Line 89"/>
              <p:cNvSpPr>
                <a:spLocks noChangeShapeType="1"/>
              </p:cNvSpPr>
              <p:nvPr/>
            </p:nvSpPr>
            <p:spPr bwMode="auto">
              <a:xfrm>
                <a:off x="2976" y="221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27" name="Line 90"/>
              <p:cNvSpPr>
                <a:spLocks noChangeShapeType="1"/>
              </p:cNvSpPr>
              <p:nvPr/>
            </p:nvSpPr>
            <p:spPr bwMode="auto">
              <a:xfrm>
                <a:off x="3000" y="221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28" name="Line 91"/>
              <p:cNvSpPr>
                <a:spLocks noChangeShapeType="1"/>
              </p:cNvSpPr>
              <p:nvPr/>
            </p:nvSpPr>
            <p:spPr bwMode="auto">
              <a:xfrm>
                <a:off x="3024" y="221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3032" y="2176"/>
              <a:ext cx="1" cy="32"/>
              <a:chOff x="3032" y="2176"/>
              <a:chExt cx="1" cy="32"/>
            </a:xfrm>
          </p:grpSpPr>
          <p:sp>
            <p:nvSpPr>
              <p:cNvPr id="17623" name="Line 93"/>
              <p:cNvSpPr>
                <a:spLocks noChangeShapeType="1"/>
              </p:cNvSpPr>
              <p:nvPr/>
            </p:nvSpPr>
            <p:spPr bwMode="auto">
              <a:xfrm>
                <a:off x="3032" y="217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24" name="Line 94"/>
              <p:cNvSpPr>
                <a:spLocks noChangeShapeType="1"/>
              </p:cNvSpPr>
              <p:nvPr/>
            </p:nvSpPr>
            <p:spPr bwMode="auto">
              <a:xfrm>
                <a:off x="3032" y="220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100"/>
            <p:cNvGrpSpPr>
              <a:grpSpLocks/>
            </p:cNvGrpSpPr>
            <p:nvPr/>
          </p:nvGrpSpPr>
          <p:grpSpPr bwMode="auto">
            <a:xfrm>
              <a:off x="2952" y="2264"/>
              <a:ext cx="73" cy="1"/>
              <a:chOff x="2952" y="2264"/>
              <a:chExt cx="73" cy="1"/>
            </a:xfrm>
          </p:grpSpPr>
          <p:sp>
            <p:nvSpPr>
              <p:cNvPr id="17619" name="Line 96"/>
              <p:cNvSpPr>
                <a:spLocks noChangeShapeType="1"/>
              </p:cNvSpPr>
              <p:nvPr/>
            </p:nvSpPr>
            <p:spPr bwMode="auto">
              <a:xfrm>
                <a:off x="2952" y="226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20" name="Line 97"/>
              <p:cNvSpPr>
                <a:spLocks noChangeShapeType="1"/>
              </p:cNvSpPr>
              <p:nvPr/>
            </p:nvSpPr>
            <p:spPr bwMode="auto">
              <a:xfrm>
                <a:off x="2976" y="226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21" name="Line 98"/>
              <p:cNvSpPr>
                <a:spLocks noChangeShapeType="1"/>
              </p:cNvSpPr>
              <p:nvPr/>
            </p:nvSpPr>
            <p:spPr bwMode="auto">
              <a:xfrm>
                <a:off x="3000" y="226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22" name="Line 99"/>
              <p:cNvSpPr>
                <a:spLocks noChangeShapeType="1"/>
              </p:cNvSpPr>
              <p:nvPr/>
            </p:nvSpPr>
            <p:spPr bwMode="auto">
              <a:xfrm>
                <a:off x="3024" y="226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105"/>
            <p:cNvGrpSpPr>
              <a:grpSpLocks/>
            </p:cNvGrpSpPr>
            <p:nvPr/>
          </p:nvGrpSpPr>
          <p:grpSpPr bwMode="auto">
            <a:xfrm>
              <a:off x="2952" y="2784"/>
              <a:ext cx="73" cy="1"/>
              <a:chOff x="2952" y="2784"/>
              <a:chExt cx="73" cy="1"/>
            </a:xfrm>
          </p:grpSpPr>
          <p:sp>
            <p:nvSpPr>
              <p:cNvPr id="17615" name="Line 101"/>
              <p:cNvSpPr>
                <a:spLocks noChangeShapeType="1"/>
              </p:cNvSpPr>
              <p:nvPr/>
            </p:nvSpPr>
            <p:spPr bwMode="auto">
              <a:xfrm>
                <a:off x="2952" y="278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16" name="Line 102"/>
              <p:cNvSpPr>
                <a:spLocks noChangeShapeType="1"/>
              </p:cNvSpPr>
              <p:nvPr/>
            </p:nvSpPr>
            <p:spPr bwMode="auto">
              <a:xfrm>
                <a:off x="2976" y="278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17" name="Line 103"/>
              <p:cNvSpPr>
                <a:spLocks noChangeShapeType="1"/>
              </p:cNvSpPr>
              <p:nvPr/>
            </p:nvSpPr>
            <p:spPr bwMode="auto">
              <a:xfrm>
                <a:off x="3000" y="278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18" name="Line 104"/>
              <p:cNvSpPr>
                <a:spLocks noChangeShapeType="1"/>
              </p:cNvSpPr>
              <p:nvPr/>
            </p:nvSpPr>
            <p:spPr bwMode="auto">
              <a:xfrm>
                <a:off x="3024" y="278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128"/>
            <p:cNvGrpSpPr>
              <a:grpSpLocks/>
            </p:cNvGrpSpPr>
            <p:nvPr/>
          </p:nvGrpSpPr>
          <p:grpSpPr bwMode="auto">
            <a:xfrm>
              <a:off x="3032" y="2264"/>
              <a:ext cx="1" cy="505"/>
              <a:chOff x="3032" y="2264"/>
              <a:chExt cx="1" cy="505"/>
            </a:xfrm>
          </p:grpSpPr>
          <p:sp>
            <p:nvSpPr>
              <p:cNvPr id="17593" name="Line 106"/>
              <p:cNvSpPr>
                <a:spLocks noChangeShapeType="1"/>
              </p:cNvSpPr>
              <p:nvPr/>
            </p:nvSpPr>
            <p:spPr bwMode="auto">
              <a:xfrm>
                <a:off x="3032" y="226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94" name="Line 107"/>
              <p:cNvSpPr>
                <a:spLocks noChangeShapeType="1"/>
              </p:cNvSpPr>
              <p:nvPr/>
            </p:nvSpPr>
            <p:spPr bwMode="auto">
              <a:xfrm>
                <a:off x="3032" y="228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95" name="Line 108"/>
              <p:cNvSpPr>
                <a:spLocks noChangeShapeType="1"/>
              </p:cNvSpPr>
              <p:nvPr/>
            </p:nvSpPr>
            <p:spPr bwMode="auto">
              <a:xfrm>
                <a:off x="3032" y="231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96" name="Line 109"/>
              <p:cNvSpPr>
                <a:spLocks noChangeShapeType="1"/>
              </p:cNvSpPr>
              <p:nvPr/>
            </p:nvSpPr>
            <p:spPr bwMode="auto">
              <a:xfrm>
                <a:off x="3032" y="233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97" name="Line 110"/>
              <p:cNvSpPr>
                <a:spLocks noChangeShapeType="1"/>
              </p:cNvSpPr>
              <p:nvPr/>
            </p:nvSpPr>
            <p:spPr bwMode="auto">
              <a:xfrm>
                <a:off x="3032" y="236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98" name="Line 111"/>
              <p:cNvSpPr>
                <a:spLocks noChangeShapeType="1"/>
              </p:cNvSpPr>
              <p:nvPr/>
            </p:nvSpPr>
            <p:spPr bwMode="auto">
              <a:xfrm>
                <a:off x="3032" y="238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99" name="Line 112"/>
              <p:cNvSpPr>
                <a:spLocks noChangeShapeType="1"/>
              </p:cNvSpPr>
              <p:nvPr/>
            </p:nvSpPr>
            <p:spPr bwMode="auto">
              <a:xfrm>
                <a:off x="3032" y="240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00" name="Line 113"/>
              <p:cNvSpPr>
                <a:spLocks noChangeShapeType="1"/>
              </p:cNvSpPr>
              <p:nvPr/>
            </p:nvSpPr>
            <p:spPr bwMode="auto">
              <a:xfrm>
                <a:off x="3032" y="243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01" name="Line 114"/>
              <p:cNvSpPr>
                <a:spLocks noChangeShapeType="1"/>
              </p:cNvSpPr>
              <p:nvPr/>
            </p:nvSpPr>
            <p:spPr bwMode="auto">
              <a:xfrm>
                <a:off x="3032" y="245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02" name="Line 115"/>
              <p:cNvSpPr>
                <a:spLocks noChangeShapeType="1"/>
              </p:cNvSpPr>
              <p:nvPr/>
            </p:nvSpPr>
            <p:spPr bwMode="auto">
              <a:xfrm>
                <a:off x="3032" y="248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03" name="Line 116"/>
              <p:cNvSpPr>
                <a:spLocks noChangeShapeType="1"/>
              </p:cNvSpPr>
              <p:nvPr/>
            </p:nvSpPr>
            <p:spPr bwMode="auto">
              <a:xfrm>
                <a:off x="3032" y="250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04" name="Line 117"/>
              <p:cNvSpPr>
                <a:spLocks noChangeShapeType="1"/>
              </p:cNvSpPr>
              <p:nvPr/>
            </p:nvSpPr>
            <p:spPr bwMode="auto">
              <a:xfrm>
                <a:off x="3032" y="252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05" name="Line 118"/>
              <p:cNvSpPr>
                <a:spLocks noChangeShapeType="1"/>
              </p:cNvSpPr>
              <p:nvPr/>
            </p:nvSpPr>
            <p:spPr bwMode="auto">
              <a:xfrm>
                <a:off x="3032" y="255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06" name="Line 119"/>
              <p:cNvSpPr>
                <a:spLocks noChangeShapeType="1"/>
              </p:cNvSpPr>
              <p:nvPr/>
            </p:nvSpPr>
            <p:spPr bwMode="auto">
              <a:xfrm>
                <a:off x="3032" y="257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07" name="Line 120"/>
              <p:cNvSpPr>
                <a:spLocks noChangeShapeType="1"/>
              </p:cNvSpPr>
              <p:nvPr/>
            </p:nvSpPr>
            <p:spPr bwMode="auto">
              <a:xfrm>
                <a:off x="3032" y="260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08" name="Line 121"/>
              <p:cNvSpPr>
                <a:spLocks noChangeShapeType="1"/>
              </p:cNvSpPr>
              <p:nvPr/>
            </p:nvSpPr>
            <p:spPr bwMode="auto">
              <a:xfrm>
                <a:off x="3032" y="262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09" name="Line 122"/>
              <p:cNvSpPr>
                <a:spLocks noChangeShapeType="1"/>
              </p:cNvSpPr>
              <p:nvPr/>
            </p:nvSpPr>
            <p:spPr bwMode="auto">
              <a:xfrm>
                <a:off x="3032" y="264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10" name="Line 123"/>
              <p:cNvSpPr>
                <a:spLocks noChangeShapeType="1"/>
              </p:cNvSpPr>
              <p:nvPr/>
            </p:nvSpPr>
            <p:spPr bwMode="auto">
              <a:xfrm>
                <a:off x="3032" y="267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11" name="Line 124"/>
              <p:cNvSpPr>
                <a:spLocks noChangeShapeType="1"/>
              </p:cNvSpPr>
              <p:nvPr/>
            </p:nvSpPr>
            <p:spPr bwMode="auto">
              <a:xfrm>
                <a:off x="3032" y="269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12" name="Line 125"/>
              <p:cNvSpPr>
                <a:spLocks noChangeShapeType="1"/>
              </p:cNvSpPr>
              <p:nvPr/>
            </p:nvSpPr>
            <p:spPr bwMode="auto">
              <a:xfrm>
                <a:off x="3032" y="272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13" name="Line 126"/>
              <p:cNvSpPr>
                <a:spLocks noChangeShapeType="1"/>
              </p:cNvSpPr>
              <p:nvPr/>
            </p:nvSpPr>
            <p:spPr bwMode="auto">
              <a:xfrm>
                <a:off x="3032" y="274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14" name="Line 127"/>
              <p:cNvSpPr>
                <a:spLocks noChangeShapeType="1"/>
              </p:cNvSpPr>
              <p:nvPr/>
            </p:nvSpPr>
            <p:spPr bwMode="auto">
              <a:xfrm>
                <a:off x="3032" y="276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133"/>
            <p:cNvGrpSpPr>
              <a:grpSpLocks/>
            </p:cNvGrpSpPr>
            <p:nvPr/>
          </p:nvGrpSpPr>
          <p:grpSpPr bwMode="auto">
            <a:xfrm>
              <a:off x="2952" y="3024"/>
              <a:ext cx="73" cy="1"/>
              <a:chOff x="2952" y="3024"/>
              <a:chExt cx="73" cy="1"/>
            </a:xfrm>
          </p:grpSpPr>
          <p:sp>
            <p:nvSpPr>
              <p:cNvPr id="17589" name="Line 129"/>
              <p:cNvSpPr>
                <a:spLocks noChangeShapeType="1"/>
              </p:cNvSpPr>
              <p:nvPr/>
            </p:nvSpPr>
            <p:spPr bwMode="auto">
              <a:xfrm>
                <a:off x="2952" y="302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90" name="Line 130"/>
              <p:cNvSpPr>
                <a:spLocks noChangeShapeType="1"/>
              </p:cNvSpPr>
              <p:nvPr/>
            </p:nvSpPr>
            <p:spPr bwMode="auto">
              <a:xfrm>
                <a:off x="2976" y="302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91" name="Line 131"/>
              <p:cNvSpPr>
                <a:spLocks noChangeShapeType="1"/>
              </p:cNvSpPr>
              <p:nvPr/>
            </p:nvSpPr>
            <p:spPr bwMode="auto">
              <a:xfrm>
                <a:off x="3000" y="302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92" name="Line 132"/>
              <p:cNvSpPr>
                <a:spLocks noChangeShapeType="1"/>
              </p:cNvSpPr>
              <p:nvPr/>
            </p:nvSpPr>
            <p:spPr bwMode="auto">
              <a:xfrm>
                <a:off x="3024" y="302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38"/>
            <p:cNvGrpSpPr>
              <a:grpSpLocks/>
            </p:cNvGrpSpPr>
            <p:nvPr/>
          </p:nvGrpSpPr>
          <p:grpSpPr bwMode="auto">
            <a:xfrm>
              <a:off x="2952" y="3512"/>
              <a:ext cx="73" cy="1"/>
              <a:chOff x="2952" y="3512"/>
              <a:chExt cx="73" cy="1"/>
            </a:xfrm>
          </p:grpSpPr>
          <p:sp>
            <p:nvSpPr>
              <p:cNvPr id="17585" name="Line 134"/>
              <p:cNvSpPr>
                <a:spLocks noChangeShapeType="1"/>
              </p:cNvSpPr>
              <p:nvPr/>
            </p:nvSpPr>
            <p:spPr bwMode="auto">
              <a:xfrm>
                <a:off x="2952" y="351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86" name="Line 135"/>
              <p:cNvSpPr>
                <a:spLocks noChangeShapeType="1"/>
              </p:cNvSpPr>
              <p:nvPr/>
            </p:nvSpPr>
            <p:spPr bwMode="auto">
              <a:xfrm>
                <a:off x="2976" y="351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87" name="Line 136"/>
              <p:cNvSpPr>
                <a:spLocks noChangeShapeType="1"/>
              </p:cNvSpPr>
              <p:nvPr/>
            </p:nvSpPr>
            <p:spPr bwMode="auto">
              <a:xfrm>
                <a:off x="3000" y="351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88" name="Line 137"/>
              <p:cNvSpPr>
                <a:spLocks noChangeShapeType="1"/>
              </p:cNvSpPr>
              <p:nvPr/>
            </p:nvSpPr>
            <p:spPr bwMode="auto">
              <a:xfrm>
                <a:off x="3024" y="3512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60"/>
            <p:cNvGrpSpPr>
              <a:grpSpLocks/>
            </p:cNvGrpSpPr>
            <p:nvPr/>
          </p:nvGrpSpPr>
          <p:grpSpPr bwMode="auto">
            <a:xfrm>
              <a:off x="3032" y="3024"/>
              <a:ext cx="1" cy="480"/>
              <a:chOff x="3032" y="3024"/>
              <a:chExt cx="1" cy="480"/>
            </a:xfrm>
          </p:grpSpPr>
          <p:sp>
            <p:nvSpPr>
              <p:cNvPr id="17564" name="Line 139"/>
              <p:cNvSpPr>
                <a:spLocks noChangeShapeType="1"/>
              </p:cNvSpPr>
              <p:nvPr/>
            </p:nvSpPr>
            <p:spPr bwMode="auto">
              <a:xfrm>
                <a:off x="3032" y="302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5" name="Line 140"/>
              <p:cNvSpPr>
                <a:spLocks noChangeShapeType="1"/>
              </p:cNvSpPr>
              <p:nvPr/>
            </p:nvSpPr>
            <p:spPr bwMode="auto">
              <a:xfrm>
                <a:off x="3032" y="304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6" name="Line 141"/>
              <p:cNvSpPr>
                <a:spLocks noChangeShapeType="1"/>
              </p:cNvSpPr>
              <p:nvPr/>
            </p:nvSpPr>
            <p:spPr bwMode="auto">
              <a:xfrm>
                <a:off x="3032" y="307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7" name="Line 142"/>
              <p:cNvSpPr>
                <a:spLocks noChangeShapeType="1"/>
              </p:cNvSpPr>
              <p:nvPr/>
            </p:nvSpPr>
            <p:spPr bwMode="auto">
              <a:xfrm>
                <a:off x="3032" y="309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8" name="Line 143"/>
              <p:cNvSpPr>
                <a:spLocks noChangeShapeType="1"/>
              </p:cNvSpPr>
              <p:nvPr/>
            </p:nvSpPr>
            <p:spPr bwMode="auto">
              <a:xfrm>
                <a:off x="3032" y="312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9" name="Line 144"/>
              <p:cNvSpPr>
                <a:spLocks noChangeShapeType="1"/>
              </p:cNvSpPr>
              <p:nvPr/>
            </p:nvSpPr>
            <p:spPr bwMode="auto">
              <a:xfrm>
                <a:off x="3032" y="314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0" name="Line 145"/>
              <p:cNvSpPr>
                <a:spLocks noChangeShapeType="1"/>
              </p:cNvSpPr>
              <p:nvPr/>
            </p:nvSpPr>
            <p:spPr bwMode="auto">
              <a:xfrm>
                <a:off x="3032" y="316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1" name="Line 146"/>
              <p:cNvSpPr>
                <a:spLocks noChangeShapeType="1"/>
              </p:cNvSpPr>
              <p:nvPr/>
            </p:nvSpPr>
            <p:spPr bwMode="auto">
              <a:xfrm>
                <a:off x="3032" y="319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2" name="Line 147"/>
              <p:cNvSpPr>
                <a:spLocks noChangeShapeType="1"/>
              </p:cNvSpPr>
              <p:nvPr/>
            </p:nvSpPr>
            <p:spPr bwMode="auto">
              <a:xfrm>
                <a:off x="3032" y="321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3" name="Line 148"/>
              <p:cNvSpPr>
                <a:spLocks noChangeShapeType="1"/>
              </p:cNvSpPr>
              <p:nvPr/>
            </p:nvSpPr>
            <p:spPr bwMode="auto">
              <a:xfrm>
                <a:off x="3032" y="324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4" name="Line 149"/>
              <p:cNvSpPr>
                <a:spLocks noChangeShapeType="1"/>
              </p:cNvSpPr>
              <p:nvPr/>
            </p:nvSpPr>
            <p:spPr bwMode="auto">
              <a:xfrm>
                <a:off x="3032" y="326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5" name="Line 150"/>
              <p:cNvSpPr>
                <a:spLocks noChangeShapeType="1"/>
              </p:cNvSpPr>
              <p:nvPr/>
            </p:nvSpPr>
            <p:spPr bwMode="auto">
              <a:xfrm>
                <a:off x="3032" y="328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6" name="Line 151"/>
              <p:cNvSpPr>
                <a:spLocks noChangeShapeType="1"/>
              </p:cNvSpPr>
              <p:nvPr/>
            </p:nvSpPr>
            <p:spPr bwMode="auto">
              <a:xfrm>
                <a:off x="3032" y="331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7" name="Line 152"/>
              <p:cNvSpPr>
                <a:spLocks noChangeShapeType="1"/>
              </p:cNvSpPr>
              <p:nvPr/>
            </p:nvSpPr>
            <p:spPr bwMode="auto">
              <a:xfrm>
                <a:off x="3032" y="333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8" name="Line 153"/>
              <p:cNvSpPr>
                <a:spLocks noChangeShapeType="1"/>
              </p:cNvSpPr>
              <p:nvPr/>
            </p:nvSpPr>
            <p:spPr bwMode="auto">
              <a:xfrm>
                <a:off x="3032" y="336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9" name="Line 154"/>
              <p:cNvSpPr>
                <a:spLocks noChangeShapeType="1"/>
              </p:cNvSpPr>
              <p:nvPr/>
            </p:nvSpPr>
            <p:spPr bwMode="auto">
              <a:xfrm>
                <a:off x="3032" y="338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80" name="Line 155"/>
              <p:cNvSpPr>
                <a:spLocks noChangeShapeType="1"/>
              </p:cNvSpPr>
              <p:nvPr/>
            </p:nvSpPr>
            <p:spPr bwMode="auto">
              <a:xfrm>
                <a:off x="3032" y="340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81" name="Line 156"/>
              <p:cNvSpPr>
                <a:spLocks noChangeShapeType="1"/>
              </p:cNvSpPr>
              <p:nvPr/>
            </p:nvSpPr>
            <p:spPr bwMode="auto">
              <a:xfrm>
                <a:off x="3032" y="343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82" name="Line 157"/>
              <p:cNvSpPr>
                <a:spLocks noChangeShapeType="1"/>
              </p:cNvSpPr>
              <p:nvPr/>
            </p:nvSpPr>
            <p:spPr bwMode="auto">
              <a:xfrm>
                <a:off x="3032" y="345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83" name="Line 158"/>
              <p:cNvSpPr>
                <a:spLocks noChangeShapeType="1"/>
              </p:cNvSpPr>
              <p:nvPr/>
            </p:nvSpPr>
            <p:spPr bwMode="auto">
              <a:xfrm>
                <a:off x="3032" y="348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84" name="Line 159"/>
              <p:cNvSpPr>
                <a:spLocks noChangeShapeType="1"/>
              </p:cNvSpPr>
              <p:nvPr/>
            </p:nvSpPr>
            <p:spPr bwMode="auto">
              <a:xfrm>
                <a:off x="3032" y="349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165"/>
            <p:cNvGrpSpPr>
              <a:grpSpLocks/>
            </p:cNvGrpSpPr>
            <p:nvPr/>
          </p:nvGrpSpPr>
          <p:grpSpPr bwMode="auto">
            <a:xfrm>
              <a:off x="2952" y="3704"/>
              <a:ext cx="73" cy="1"/>
              <a:chOff x="2952" y="3704"/>
              <a:chExt cx="73" cy="1"/>
            </a:xfrm>
          </p:grpSpPr>
          <p:sp>
            <p:nvSpPr>
              <p:cNvPr id="17560" name="Line 161"/>
              <p:cNvSpPr>
                <a:spLocks noChangeShapeType="1"/>
              </p:cNvSpPr>
              <p:nvPr/>
            </p:nvSpPr>
            <p:spPr bwMode="auto">
              <a:xfrm>
                <a:off x="2952" y="370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1" name="Line 162"/>
              <p:cNvSpPr>
                <a:spLocks noChangeShapeType="1"/>
              </p:cNvSpPr>
              <p:nvPr/>
            </p:nvSpPr>
            <p:spPr bwMode="auto">
              <a:xfrm>
                <a:off x="2976" y="370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2" name="Line 163"/>
              <p:cNvSpPr>
                <a:spLocks noChangeShapeType="1"/>
              </p:cNvSpPr>
              <p:nvPr/>
            </p:nvSpPr>
            <p:spPr bwMode="auto">
              <a:xfrm>
                <a:off x="3000" y="370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3" name="Line 164"/>
              <p:cNvSpPr>
                <a:spLocks noChangeShapeType="1"/>
              </p:cNvSpPr>
              <p:nvPr/>
            </p:nvSpPr>
            <p:spPr bwMode="auto">
              <a:xfrm>
                <a:off x="3024" y="370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170"/>
            <p:cNvGrpSpPr>
              <a:grpSpLocks/>
            </p:cNvGrpSpPr>
            <p:nvPr/>
          </p:nvGrpSpPr>
          <p:grpSpPr bwMode="auto">
            <a:xfrm>
              <a:off x="2952" y="4664"/>
              <a:ext cx="73" cy="1"/>
              <a:chOff x="2952" y="4664"/>
              <a:chExt cx="73" cy="1"/>
            </a:xfrm>
          </p:grpSpPr>
          <p:sp>
            <p:nvSpPr>
              <p:cNvPr id="17556" name="Line 166"/>
              <p:cNvSpPr>
                <a:spLocks noChangeShapeType="1"/>
              </p:cNvSpPr>
              <p:nvPr/>
            </p:nvSpPr>
            <p:spPr bwMode="auto">
              <a:xfrm>
                <a:off x="2952" y="466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7" name="Line 167"/>
              <p:cNvSpPr>
                <a:spLocks noChangeShapeType="1"/>
              </p:cNvSpPr>
              <p:nvPr/>
            </p:nvSpPr>
            <p:spPr bwMode="auto">
              <a:xfrm>
                <a:off x="2976" y="466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8" name="Line 168"/>
              <p:cNvSpPr>
                <a:spLocks noChangeShapeType="1"/>
              </p:cNvSpPr>
              <p:nvPr/>
            </p:nvSpPr>
            <p:spPr bwMode="auto">
              <a:xfrm>
                <a:off x="3000" y="466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9" name="Line 169"/>
              <p:cNvSpPr>
                <a:spLocks noChangeShapeType="1"/>
              </p:cNvSpPr>
              <p:nvPr/>
            </p:nvSpPr>
            <p:spPr bwMode="auto">
              <a:xfrm>
                <a:off x="3024" y="466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" name="Group 211"/>
            <p:cNvGrpSpPr>
              <a:grpSpLocks/>
            </p:cNvGrpSpPr>
            <p:nvPr/>
          </p:nvGrpSpPr>
          <p:grpSpPr bwMode="auto">
            <a:xfrm>
              <a:off x="3032" y="3704"/>
              <a:ext cx="1" cy="937"/>
              <a:chOff x="3032" y="3704"/>
              <a:chExt cx="1" cy="937"/>
            </a:xfrm>
          </p:grpSpPr>
          <p:sp>
            <p:nvSpPr>
              <p:cNvPr id="17516" name="Line 171"/>
              <p:cNvSpPr>
                <a:spLocks noChangeShapeType="1"/>
              </p:cNvSpPr>
              <p:nvPr/>
            </p:nvSpPr>
            <p:spPr bwMode="auto">
              <a:xfrm>
                <a:off x="3032" y="370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7" name="Line 172"/>
              <p:cNvSpPr>
                <a:spLocks noChangeShapeType="1"/>
              </p:cNvSpPr>
              <p:nvPr/>
            </p:nvSpPr>
            <p:spPr bwMode="auto">
              <a:xfrm>
                <a:off x="3032" y="372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8" name="Line 173"/>
              <p:cNvSpPr>
                <a:spLocks noChangeShapeType="1"/>
              </p:cNvSpPr>
              <p:nvPr/>
            </p:nvSpPr>
            <p:spPr bwMode="auto">
              <a:xfrm>
                <a:off x="3032" y="375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9" name="Line 174"/>
              <p:cNvSpPr>
                <a:spLocks noChangeShapeType="1"/>
              </p:cNvSpPr>
              <p:nvPr/>
            </p:nvSpPr>
            <p:spPr bwMode="auto">
              <a:xfrm>
                <a:off x="3032" y="377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0" name="Line 175"/>
              <p:cNvSpPr>
                <a:spLocks noChangeShapeType="1"/>
              </p:cNvSpPr>
              <p:nvPr/>
            </p:nvSpPr>
            <p:spPr bwMode="auto">
              <a:xfrm>
                <a:off x="3032" y="380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1" name="Line 176"/>
              <p:cNvSpPr>
                <a:spLocks noChangeShapeType="1"/>
              </p:cNvSpPr>
              <p:nvPr/>
            </p:nvSpPr>
            <p:spPr bwMode="auto">
              <a:xfrm>
                <a:off x="3032" y="382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2" name="Line 177"/>
              <p:cNvSpPr>
                <a:spLocks noChangeShapeType="1"/>
              </p:cNvSpPr>
              <p:nvPr/>
            </p:nvSpPr>
            <p:spPr bwMode="auto">
              <a:xfrm>
                <a:off x="3032" y="384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3" name="Line 178"/>
              <p:cNvSpPr>
                <a:spLocks noChangeShapeType="1"/>
              </p:cNvSpPr>
              <p:nvPr/>
            </p:nvSpPr>
            <p:spPr bwMode="auto">
              <a:xfrm>
                <a:off x="3032" y="387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4" name="Line 179"/>
              <p:cNvSpPr>
                <a:spLocks noChangeShapeType="1"/>
              </p:cNvSpPr>
              <p:nvPr/>
            </p:nvSpPr>
            <p:spPr bwMode="auto">
              <a:xfrm>
                <a:off x="3032" y="389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5" name="Line 180"/>
              <p:cNvSpPr>
                <a:spLocks noChangeShapeType="1"/>
              </p:cNvSpPr>
              <p:nvPr/>
            </p:nvSpPr>
            <p:spPr bwMode="auto">
              <a:xfrm>
                <a:off x="3032" y="392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6" name="Line 181"/>
              <p:cNvSpPr>
                <a:spLocks noChangeShapeType="1"/>
              </p:cNvSpPr>
              <p:nvPr/>
            </p:nvSpPr>
            <p:spPr bwMode="auto">
              <a:xfrm>
                <a:off x="3032" y="394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7" name="Line 182"/>
              <p:cNvSpPr>
                <a:spLocks noChangeShapeType="1"/>
              </p:cNvSpPr>
              <p:nvPr/>
            </p:nvSpPr>
            <p:spPr bwMode="auto">
              <a:xfrm>
                <a:off x="3032" y="396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8" name="Line 183"/>
              <p:cNvSpPr>
                <a:spLocks noChangeShapeType="1"/>
              </p:cNvSpPr>
              <p:nvPr/>
            </p:nvSpPr>
            <p:spPr bwMode="auto">
              <a:xfrm>
                <a:off x="3032" y="399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9" name="Line 184"/>
              <p:cNvSpPr>
                <a:spLocks noChangeShapeType="1"/>
              </p:cNvSpPr>
              <p:nvPr/>
            </p:nvSpPr>
            <p:spPr bwMode="auto">
              <a:xfrm>
                <a:off x="3032" y="401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0" name="Line 185"/>
              <p:cNvSpPr>
                <a:spLocks noChangeShapeType="1"/>
              </p:cNvSpPr>
              <p:nvPr/>
            </p:nvSpPr>
            <p:spPr bwMode="auto">
              <a:xfrm>
                <a:off x="3032" y="404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1" name="Line 186"/>
              <p:cNvSpPr>
                <a:spLocks noChangeShapeType="1"/>
              </p:cNvSpPr>
              <p:nvPr/>
            </p:nvSpPr>
            <p:spPr bwMode="auto">
              <a:xfrm>
                <a:off x="3032" y="406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2" name="Line 187"/>
              <p:cNvSpPr>
                <a:spLocks noChangeShapeType="1"/>
              </p:cNvSpPr>
              <p:nvPr/>
            </p:nvSpPr>
            <p:spPr bwMode="auto">
              <a:xfrm>
                <a:off x="3032" y="408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3" name="Line 188"/>
              <p:cNvSpPr>
                <a:spLocks noChangeShapeType="1"/>
              </p:cNvSpPr>
              <p:nvPr/>
            </p:nvSpPr>
            <p:spPr bwMode="auto">
              <a:xfrm>
                <a:off x="3032" y="411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4" name="Line 189"/>
              <p:cNvSpPr>
                <a:spLocks noChangeShapeType="1"/>
              </p:cNvSpPr>
              <p:nvPr/>
            </p:nvSpPr>
            <p:spPr bwMode="auto">
              <a:xfrm>
                <a:off x="3032" y="413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5" name="Line 190"/>
              <p:cNvSpPr>
                <a:spLocks noChangeShapeType="1"/>
              </p:cNvSpPr>
              <p:nvPr/>
            </p:nvSpPr>
            <p:spPr bwMode="auto">
              <a:xfrm>
                <a:off x="3032" y="416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6" name="Line 191"/>
              <p:cNvSpPr>
                <a:spLocks noChangeShapeType="1"/>
              </p:cNvSpPr>
              <p:nvPr/>
            </p:nvSpPr>
            <p:spPr bwMode="auto">
              <a:xfrm>
                <a:off x="3032" y="418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7" name="Line 192"/>
              <p:cNvSpPr>
                <a:spLocks noChangeShapeType="1"/>
              </p:cNvSpPr>
              <p:nvPr/>
            </p:nvSpPr>
            <p:spPr bwMode="auto">
              <a:xfrm>
                <a:off x="3032" y="420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8" name="Line 193"/>
              <p:cNvSpPr>
                <a:spLocks noChangeShapeType="1"/>
              </p:cNvSpPr>
              <p:nvPr/>
            </p:nvSpPr>
            <p:spPr bwMode="auto">
              <a:xfrm>
                <a:off x="3032" y="423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9" name="Line 194"/>
              <p:cNvSpPr>
                <a:spLocks noChangeShapeType="1"/>
              </p:cNvSpPr>
              <p:nvPr/>
            </p:nvSpPr>
            <p:spPr bwMode="auto">
              <a:xfrm>
                <a:off x="3032" y="425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0" name="Line 195"/>
              <p:cNvSpPr>
                <a:spLocks noChangeShapeType="1"/>
              </p:cNvSpPr>
              <p:nvPr/>
            </p:nvSpPr>
            <p:spPr bwMode="auto">
              <a:xfrm>
                <a:off x="3032" y="428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1" name="Line 196"/>
              <p:cNvSpPr>
                <a:spLocks noChangeShapeType="1"/>
              </p:cNvSpPr>
              <p:nvPr/>
            </p:nvSpPr>
            <p:spPr bwMode="auto">
              <a:xfrm>
                <a:off x="3032" y="430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2" name="Line 197"/>
              <p:cNvSpPr>
                <a:spLocks noChangeShapeType="1"/>
              </p:cNvSpPr>
              <p:nvPr/>
            </p:nvSpPr>
            <p:spPr bwMode="auto">
              <a:xfrm>
                <a:off x="3032" y="432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3" name="Line 198"/>
              <p:cNvSpPr>
                <a:spLocks noChangeShapeType="1"/>
              </p:cNvSpPr>
              <p:nvPr/>
            </p:nvSpPr>
            <p:spPr bwMode="auto">
              <a:xfrm>
                <a:off x="3032" y="435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4" name="Line 199"/>
              <p:cNvSpPr>
                <a:spLocks noChangeShapeType="1"/>
              </p:cNvSpPr>
              <p:nvPr/>
            </p:nvSpPr>
            <p:spPr bwMode="auto">
              <a:xfrm>
                <a:off x="3032" y="437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5" name="Line 200"/>
              <p:cNvSpPr>
                <a:spLocks noChangeShapeType="1"/>
              </p:cNvSpPr>
              <p:nvPr/>
            </p:nvSpPr>
            <p:spPr bwMode="auto">
              <a:xfrm>
                <a:off x="3032" y="440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6" name="Line 201"/>
              <p:cNvSpPr>
                <a:spLocks noChangeShapeType="1"/>
              </p:cNvSpPr>
              <p:nvPr/>
            </p:nvSpPr>
            <p:spPr bwMode="auto">
              <a:xfrm>
                <a:off x="3032" y="442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7" name="Line 202"/>
              <p:cNvSpPr>
                <a:spLocks noChangeShapeType="1"/>
              </p:cNvSpPr>
              <p:nvPr/>
            </p:nvSpPr>
            <p:spPr bwMode="auto">
              <a:xfrm>
                <a:off x="3032" y="444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8" name="Line 203"/>
              <p:cNvSpPr>
                <a:spLocks noChangeShapeType="1"/>
              </p:cNvSpPr>
              <p:nvPr/>
            </p:nvSpPr>
            <p:spPr bwMode="auto">
              <a:xfrm>
                <a:off x="3032" y="447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9" name="Line 204"/>
              <p:cNvSpPr>
                <a:spLocks noChangeShapeType="1"/>
              </p:cNvSpPr>
              <p:nvPr/>
            </p:nvSpPr>
            <p:spPr bwMode="auto">
              <a:xfrm>
                <a:off x="3032" y="449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0" name="Line 205"/>
              <p:cNvSpPr>
                <a:spLocks noChangeShapeType="1"/>
              </p:cNvSpPr>
              <p:nvPr/>
            </p:nvSpPr>
            <p:spPr bwMode="auto">
              <a:xfrm>
                <a:off x="3032" y="4520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1" name="Line 206"/>
              <p:cNvSpPr>
                <a:spLocks noChangeShapeType="1"/>
              </p:cNvSpPr>
              <p:nvPr/>
            </p:nvSpPr>
            <p:spPr bwMode="auto">
              <a:xfrm>
                <a:off x="3032" y="454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2" name="Line 207"/>
              <p:cNvSpPr>
                <a:spLocks noChangeShapeType="1"/>
              </p:cNvSpPr>
              <p:nvPr/>
            </p:nvSpPr>
            <p:spPr bwMode="auto">
              <a:xfrm>
                <a:off x="3032" y="456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3" name="Line 208"/>
              <p:cNvSpPr>
                <a:spLocks noChangeShapeType="1"/>
              </p:cNvSpPr>
              <p:nvPr/>
            </p:nvSpPr>
            <p:spPr bwMode="auto">
              <a:xfrm>
                <a:off x="3032" y="4592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4" name="Line 209"/>
              <p:cNvSpPr>
                <a:spLocks noChangeShapeType="1"/>
              </p:cNvSpPr>
              <p:nvPr/>
            </p:nvSpPr>
            <p:spPr bwMode="auto">
              <a:xfrm>
                <a:off x="3032" y="461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5" name="Line 210"/>
              <p:cNvSpPr>
                <a:spLocks noChangeShapeType="1"/>
              </p:cNvSpPr>
              <p:nvPr/>
            </p:nvSpPr>
            <p:spPr bwMode="auto">
              <a:xfrm>
                <a:off x="3032" y="4640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460" name="Rectangle 212"/>
            <p:cNvSpPr>
              <a:spLocks noChangeArrowheads="1"/>
            </p:cNvSpPr>
            <p:nvPr/>
          </p:nvSpPr>
          <p:spPr bwMode="auto">
            <a:xfrm>
              <a:off x="3104" y="2408"/>
              <a:ext cx="37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 i="1">
                  <a:solidFill>
                    <a:srgbClr val="000000"/>
                  </a:solidFill>
                  <a:latin typeface="Times New Roman" pitchFamily="18" charset="0"/>
                </a:rPr>
                <a:t>EGF 1-2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61" name="Rectangle 213"/>
            <p:cNvSpPr>
              <a:spLocks noChangeArrowheads="1"/>
            </p:cNvSpPr>
            <p:nvPr/>
          </p:nvSpPr>
          <p:spPr bwMode="auto">
            <a:xfrm>
              <a:off x="3104" y="2512"/>
              <a:ext cx="2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regions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62" name="Rectangle 214"/>
            <p:cNvSpPr>
              <a:spLocks noChangeArrowheads="1"/>
            </p:cNvSpPr>
            <p:nvPr/>
          </p:nvSpPr>
          <p:spPr bwMode="auto">
            <a:xfrm>
              <a:off x="3104" y="3160"/>
              <a:ext cx="64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connection and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63" name="Rectangle 215"/>
            <p:cNvSpPr>
              <a:spLocks noChangeArrowheads="1"/>
            </p:cNvSpPr>
            <p:nvPr/>
          </p:nvSpPr>
          <p:spPr bwMode="auto">
            <a:xfrm>
              <a:off x="3104" y="3280"/>
              <a:ext cx="6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activation region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64" name="Rectangle 216"/>
            <p:cNvSpPr>
              <a:spLocks noChangeArrowheads="1"/>
            </p:cNvSpPr>
            <p:nvPr/>
          </p:nvSpPr>
          <p:spPr bwMode="auto">
            <a:xfrm>
              <a:off x="3104" y="4032"/>
              <a:ext cx="3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catalytic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65" name="Rectangle 217"/>
            <p:cNvSpPr>
              <a:spLocks noChangeArrowheads="1"/>
            </p:cNvSpPr>
            <p:nvPr/>
          </p:nvSpPr>
          <p:spPr bwMode="auto">
            <a:xfrm>
              <a:off x="3104" y="4152"/>
              <a:ext cx="26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region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66" name="Rectangle 218"/>
            <p:cNvSpPr>
              <a:spLocks noChangeArrowheads="1"/>
            </p:cNvSpPr>
            <p:nvPr/>
          </p:nvSpPr>
          <p:spPr bwMode="auto">
            <a:xfrm>
              <a:off x="2104" y="992"/>
              <a:ext cx="34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- 40C&gt;T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67" name="Rectangle 219"/>
            <p:cNvSpPr>
              <a:spLocks noChangeArrowheads="1"/>
            </p:cNvSpPr>
            <p:nvPr/>
          </p:nvSpPr>
          <p:spPr bwMode="auto">
            <a:xfrm>
              <a:off x="920" y="1144"/>
              <a:ext cx="136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Met-40Val, Leu-34Ile, Gly-20Arg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68" name="Line 220"/>
            <p:cNvSpPr>
              <a:spLocks noChangeShapeType="1"/>
            </p:cNvSpPr>
            <p:nvPr/>
          </p:nvSpPr>
          <p:spPr bwMode="auto">
            <a:xfrm>
              <a:off x="2336" y="1200"/>
              <a:ext cx="3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9" name="Rectangle 221"/>
            <p:cNvSpPr>
              <a:spLocks noChangeArrowheads="1"/>
            </p:cNvSpPr>
            <p:nvPr/>
          </p:nvSpPr>
          <p:spPr bwMode="auto">
            <a:xfrm>
              <a:off x="2224" y="1304"/>
              <a:ext cx="51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IVS1-1G&gt;C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70" name="Rectangle 222"/>
            <p:cNvSpPr>
              <a:spLocks noChangeArrowheads="1"/>
            </p:cNvSpPr>
            <p:nvPr/>
          </p:nvSpPr>
          <p:spPr bwMode="auto">
            <a:xfrm>
              <a:off x="2376" y="1408"/>
              <a:ext cx="33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IVS1 +3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71" name="Rectangle 223"/>
            <p:cNvSpPr>
              <a:spLocks noChangeArrowheads="1"/>
            </p:cNvSpPr>
            <p:nvPr/>
          </p:nvSpPr>
          <p:spPr bwMode="auto">
            <a:xfrm>
              <a:off x="1104" y="1488"/>
              <a:ext cx="126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 Thr-2Met, Arg-1Thr, Ser3Cys</a:t>
              </a:r>
            </a:p>
          </p:txBody>
        </p:sp>
        <p:sp>
          <p:nvSpPr>
            <p:cNvPr id="17472" name="Rectangle 224"/>
            <p:cNvSpPr>
              <a:spLocks noChangeArrowheads="1"/>
            </p:cNvSpPr>
            <p:nvPr/>
          </p:nvSpPr>
          <p:spPr bwMode="auto">
            <a:xfrm>
              <a:off x="1136" y="1592"/>
              <a:ext cx="127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Glu7Gly, Glu14Lys, Glu14Gly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73" name="Rectangle 225"/>
            <p:cNvSpPr>
              <a:spLocks noChangeArrowheads="1"/>
            </p:cNvSpPr>
            <p:nvPr/>
          </p:nvSpPr>
          <p:spPr bwMode="auto">
            <a:xfrm>
              <a:off x="1080" y="1696"/>
              <a:ext cx="1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Glu19Ala, Glu25Lys, Glu26Asp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74" name="Rectangle 226"/>
            <p:cNvSpPr>
              <a:spLocks noChangeArrowheads="1"/>
            </p:cNvSpPr>
            <p:nvPr/>
          </p:nvSpPr>
          <p:spPr bwMode="auto">
            <a:xfrm>
              <a:off x="1536" y="1800"/>
              <a:ext cx="84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Ser30Arg, Glu32Gln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75" name="Line 227"/>
            <p:cNvSpPr>
              <a:spLocks noChangeShapeType="1"/>
            </p:cNvSpPr>
            <p:nvPr/>
          </p:nvSpPr>
          <p:spPr bwMode="auto">
            <a:xfrm>
              <a:off x="2424" y="1584"/>
              <a:ext cx="2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6" name="Rectangle 228"/>
            <p:cNvSpPr>
              <a:spLocks noChangeArrowheads="1"/>
            </p:cNvSpPr>
            <p:nvPr/>
          </p:nvSpPr>
          <p:spPr bwMode="auto">
            <a:xfrm>
              <a:off x="2344" y="1976"/>
              <a:ext cx="2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IVS2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77" name="Rectangle 229"/>
            <p:cNvSpPr>
              <a:spLocks noChangeArrowheads="1"/>
            </p:cNvSpPr>
            <p:nvPr/>
          </p:nvSpPr>
          <p:spPr bwMode="auto">
            <a:xfrm>
              <a:off x="2576" y="1976"/>
              <a:ext cx="10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 -3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78" name="Rectangle 230"/>
            <p:cNvSpPr>
              <a:spLocks noChangeArrowheads="1"/>
            </p:cNvSpPr>
            <p:nvPr/>
          </p:nvSpPr>
          <p:spPr bwMode="auto">
            <a:xfrm>
              <a:off x="720" y="2232"/>
              <a:ext cx="132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Asn57Thr, Gly78Asp, Cys81Tyr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79" name="Rectangle 231"/>
            <p:cNvSpPr>
              <a:spLocks noChangeArrowheads="1"/>
            </p:cNvSpPr>
            <p:nvPr/>
          </p:nvSpPr>
          <p:spPr bwMode="auto">
            <a:xfrm>
              <a:off x="648" y="2640"/>
              <a:ext cx="18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Gly94Arg, Asp95Glu, Glu102Lys, Cys109Tyr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80" name="Rectangle 232"/>
            <p:cNvSpPr>
              <a:spLocks noChangeArrowheads="1"/>
            </p:cNvSpPr>
            <p:nvPr/>
          </p:nvSpPr>
          <p:spPr bwMode="auto">
            <a:xfrm>
              <a:off x="1528" y="2744"/>
              <a:ext cx="97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 Cys111Tyr, Gly114Arg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81" name="Rectangle 233"/>
            <p:cNvSpPr>
              <a:spLocks noChangeArrowheads="1"/>
            </p:cNvSpPr>
            <p:nvPr/>
          </p:nvSpPr>
          <p:spPr bwMode="auto">
            <a:xfrm>
              <a:off x="2152" y="2704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82" name="Rectangle 234"/>
            <p:cNvSpPr>
              <a:spLocks noChangeArrowheads="1"/>
            </p:cNvSpPr>
            <p:nvPr/>
          </p:nvSpPr>
          <p:spPr bwMode="auto">
            <a:xfrm>
              <a:off x="1336" y="3000"/>
              <a:ext cx="97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Arg139Cys, Arg139Ser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83" name="Rectangle 235"/>
            <p:cNvSpPr>
              <a:spLocks noChangeArrowheads="1"/>
            </p:cNvSpPr>
            <p:nvPr/>
          </p:nvSpPr>
          <p:spPr bwMode="auto">
            <a:xfrm>
              <a:off x="1336" y="3104"/>
              <a:ext cx="9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Gly204Glu, Gly204Arg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84" name="Rectangle 236"/>
            <p:cNvSpPr>
              <a:spLocks noChangeArrowheads="1"/>
            </p:cNvSpPr>
            <p:nvPr/>
          </p:nvSpPr>
          <p:spPr bwMode="auto">
            <a:xfrm>
              <a:off x="1264" y="3208"/>
              <a:ext cx="102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delC556 &gt;stop codon 226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85" name="Rectangle 237"/>
            <p:cNvSpPr>
              <a:spLocks noChangeArrowheads="1"/>
            </p:cNvSpPr>
            <p:nvPr/>
          </p:nvSpPr>
          <p:spPr bwMode="auto">
            <a:xfrm>
              <a:off x="1072" y="3360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86" name="Line 238"/>
            <p:cNvSpPr>
              <a:spLocks noChangeShapeType="1"/>
            </p:cNvSpPr>
            <p:nvPr/>
          </p:nvSpPr>
          <p:spPr bwMode="auto">
            <a:xfrm>
              <a:off x="2320" y="3176"/>
              <a:ext cx="33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7" name="Rectangle 239"/>
            <p:cNvSpPr>
              <a:spLocks noChangeArrowheads="1"/>
            </p:cNvSpPr>
            <p:nvPr/>
          </p:nvSpPr>
          <p:spPr bwMode="auto">
            <a:xfrm>
              <a:off x="2296" y="3904"/>
              <a:ext cx="2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IVS7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88" name="Rectangle 240"/>
            <p:cNvSpPr>
              <a:spLocks noChangeArrowheads="1"/>
            </p:cNvSpPr>
            <p:nvPr/>
          </p:nvSpPr>
          <p:spPr bwMode="auto">
            <a:xfrm>
              <a:off x="2528" y="3904"/>
              <a:ext cx="1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 +4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89" name="Rectangle 241"/>
            <p:cNvSpPr>
              <a:spLocks noChangeArrowheads="1"/>
            </p:cNvSpPr>
            <p:nvPr/>
          </p:nvSpPr>
          <p:spPr bwMode="auto">
            <a:xfrm>
              <a:off x="600" y="3592"/>
              <a:ext cx="96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Gly222Asp, Gly223Val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90" name="Rectangle 242"/>
            <p:cNvSpPr>
              <a:spLocks noChangeArrowheads="1"/>
            </p:cNvSpPr>
            <p:nvPr/>
          </p:nvSpPr>
          <p:spPr bwMode="auto">
            <a:xfrm>
              <a:off x="1080" y="3696"/>
              <a:ext cx="47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Val246Met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91" name="Rectangle 243"/>
            <p:cNvSpPr>
              <a:spLocks noChangeArrowheads="1"/>
            </p:cNvSpPr>
            <p:nvPr/>
          </p:nvSpPr>
          <p:spPr bwMode="auto">
            <a:xfrm>
              <a:off x="512" y="3800"/>
              <a:ext cx="107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del C838&gt;stop codon 232 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92" name="Rectangle 244"/>
            <p:cNvSpPr>
              <a:spLocks noChangeArrowheads="1"/>
            </p:cNvSpPr>
            <p:nvPr/>
          </p:nvSpPr>
          <p:spPr bwMode="auto">
            <a:xfrm>
              <a:off x="696" y="3904"/>
              <a:ext cx="87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del(ex7+partial ex 8)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93" name="Rectangle 245"/>
            <p:cNvSpPr>
              <a:spLocks noChangeArrowheads="1"/>
            </p:cNvSpPr>
            <p:nvPr/>
          </p:nvSpPr>
          <p:spPr bwMode="auto">
            <a:xfrm>
              <a:off x="992" y="4008"/>
              <a:ext cx="5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del(ex7+ex 8)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94" name="Rectangle 246"/>
            <p:cNvSpPr>
              <a:spLocks noChangeArrowheads="1"/>
            </p:cNvSpPr>
            <p:nvPr/>
          </p:nvSpPr>
          <p:spPr bwMode="auto">
            <a:xfrm>
              <a:off x="624" y="4016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95" name="Rectangle 247"/>
            <p:cNvSpPr>
              <a:spLocks noChangeArrowheads="1"/>
            </p:cNvSpPr>
            <p:nvPr/>
          </p:nvSpPr>
          <p:spPr bwMode="auto">
            <a:xfrm>
              <a:off x="688" y="4152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96" name="Line 248"/>
            <p:cNvSpPr>
              <a:spLocks noChangeShapeType="1"/>
            </p:cNvSpPr>
            <p:nvPr/>
          </p:nvSpPr>
          <p:spPr bwMode="auto">
            <a:xfrm>
              <a:off x="1624" y="3792"/>
              <a:ext cx="10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97" name="Rectangle 249"/>
            <p:cNvSpPr>
              <a:spLocks noChangeArrowheads="1"/>
            </p:cNvSpPr>
            <p:nvPr/>
          </p:nvSpPr>
          <p:spPr bwMode="auto">
            <a:xfrm>
              <a:off x="656" y="4520"/>
              <a:ext cx="19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Gly249Arg, Glu264Lys, Asp282Asn, Arg287Trp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98" name="Rectangle 250"/>
            <p:cNvSpPr>
              <a:spLocks noChangeArrowheads="1"/>
            </p:cNvSpPr>
            <p:nvPr/>
          </p:nvSpPr>
          <p:spPr bwMode="auto">
            <a:xfrm>
              <a:off x="640" y="4624"/>
              <a:ext cx="19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Val298Met, Pro304Ser, Arg306Cys, Glu310Lys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499" name="Rectangle 251"/>
            <p:cNvSpPr>
              <a:spLocks noChangeArrowheads="1"/>
            </p:cNvSpPr>
            <p:nvPr/>
          </p:nvSpPr>
          <p:spPr bwMode="auto">
            <a:xfrm>
              <a:off x="640" y="4728"/>
              <a:ext cx="196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Thr318Met, Gly323Ser, Arg326Cys, Ser334Pro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500" name="Rectangle 252"/>
            <p:cNvSpPr>
              <a:spLocks noChangeArrowheads="1"/>
            </p:cNvSpPr>
            <p:nvPr/>
          </p:nvSpPr>
          <p:spPr bwMode="auto">
            <a:xfrm>
              <a:off x="743" y="4832"/>
              <a:ext cx="192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Pro343Ser, Cys350Phe,Cys364Arg, Gly366Ser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501" name="Rectangle 253"/>
            <p:cNvSpPr>
              <a:spLocks noChangeArrowheads="1"/>
            </p:cNvSpPr>
            <p:nvPr/>
          </p:nvSpPr>
          <p:spPr bwMode="auto">
            <a:xfrm>
              <a:off x="656" y="4936"/>
              <a:ext cx="197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Asp368Asn , Ser379Lys, Gly380Ala, Gly381Asp </a:t>
              </a:r>
            </a:p>
          </p:txBody>
        </p:sp>
        <p:sp>
          <p:nvSpPr>
            <p:cNvPr id="17502" name="Rectangle 254"/>
            <p:cNvSpPr>
              <a:spLocks noChangeArrowheads="1"/>
            </p:cNvSpPr>
            <p:nvPr/>
          </p:nvSpPr>
          <p:spPr bwMode="auto">
            <a:xfrm>
              <a:off x="680" y="5040"/>
              <a:ext cx="19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His383Gln, Ala404Thr , Arg405Gly, Lys408Asn </a:t>
              </a:r>
            </a:p>
          </p:txBody>
        </p:sp>
        <p:sp>
          <p:nvSpPr>
            <p:cNvPr id="17503" name="Rectangle 255"/>
            <p:cNvSpPr>
              <a:spLocks noChangeArrowheads="1"/>
            </p:cNvSpPr>
            <p:nvPr/>
          </p:nvSpPr>
          <p:spPr bwMode="auto">
            <a:xfrm>
              <a:off x="1369" y="5144"/>
              <a:ext cx="12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 Trp421Arg , del 17 bp stop 404</a:t>
              </a:r>
            </a:p>
          </p:txBody>
        </p:sp>
        <p:sp>
          <p:nvSpPr>
            <p:cNvPr id="17504" name="Line 256"/>
            <p:cNvSpPr>
              <a:spLocks noChangeShapeType="1"/>
            </p:cNvSpPr>
            <p:nvPr/>
          </p:nvSpPr>
          <p:spPr bwMode="auto">
            <a:xfrm>
              <a:off x="2112" y="4376"/>
              <a:ext cx="5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05" name="Line 257"/>
            <p:cNvSpPr>
              <a:spLocks noChangeShapeType="1"/>
            </p:cNvSpPr>
            <p:nvPr/>
          </p:nvSpPr>
          <p:spPr bwMode="auto">
            <a:xfrm>
              <a:off x="2104" y="4376"/>
              <a:ext cx="1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06" name="Line 258"/>
            <p:cNvSpPr>
              <a:spLocks noChangeShapeType="1"/>
            </p:cNvSpPr>
            <p:nvPr/>
          </p:nvSpPr>
          <p:spPr bwMode="auto">
            <a:xfrm>
              <a:off x="2512" y="1072"/>
              <a:ext cx="2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07" name="Line 259"/>
            <p:cNvSpPr>
              <a:spLocks noChangeShapeType="1"/>
            </p:cNvSpPr>
            <p:nvPr/>
          </p:nvSpPr>
          <p:spPr bwMode="auto">
            <a:xfrm>
              <a:off x="2096" y="2296"/>
              <a:ext cx="56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08" name="Rectangle 260"/>
            <p:cNvSpPr>
              <a:spLocks noChangeArrowheads="1"/>
            </p:cNvSpPr>
            <p:nvPr/>
          </p:nvSpPr>
          <p:spPr bwMode="auto">
            <a:xfrm>
              <a:off x="2088" y="2464"/>
              <a:ext cx="6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IVS4-8delCTT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509" name="Line 261"/>
            <p:cNvSpPr>
              <a:spLocks noChangeShapeType="1"/>
            </p:cNvSpPr>
            <p:nvPr/>
          </p:nvSpPr>
          <p:spPr bwMode="auto">
            <a:xfrm>
              <a:off x="2560" y="2688"/>
              <a:ext cx="1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264"/>
            <p:cNvGrpSpPr>
              <a:grpSpLocks/>
            </p:cNvGrpSpPr>
            <p:nvPr/>
          </p:nvGrpSpPr>
          <p:grpSpPr bwMode="auto">
            <a:xfrm>
              <a:off x="240" y="1056"/>
              <a:ext cx="56" cy="3792"/>
              <a:chOff x="240" y="1056"/>
              <a:chExt cx="56" cy="3792"/>
            </a:xfrm>
          </p:grpSpPr>
          <p:sp>
            <p:nvSpPr>
              <p:cNvPr id="17514" name="Freeform 262"/>
              <p:cNvSpPr>
                <a:spLocks/>
              </p:cNvSpPr>
              <p:nvPr/>
            </p:nvSpPr>
            <p:spPr bwMode="auto">
              <a:xfrm>
                <a:off x="240" y="4736"/>
                <a:ext cx="56" cy="112"/>
              </a:xfrm>
              <a:custGeom>
                <a:avLst/>
                <a:gdLst>
                  <a:gd name="T0" fmla="*/ 24 w 56"/>
                  <a:gd name="T1" fmla="*/ 112 h 112"/>
                  <a:gd name="T2" fmla="*/ 0 w 56"/>
                  <a:gd name="T3" fmla="*/ 0 h 112"/>
                  <a:gd name="T4" fmla="*/ 24 w 56"/>
                  <a:gd name="T5" fmla="*/ 0 h 112"/>
                  <a:gd name="T6" fmla="*/ 56 w 56"/>
                  <a:gd name="T7" fmla="*/ 0 h 112"/>
                  <a:gd name="T8" fmla="*/ 24 w 56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112"/>
                  <a:gd name="T17" fmla="*/ 56 w 5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112">
                    <a:moveTo>
                      <a:pt x="24" y="11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56" y="0"/>
                    </a:lnTo>
                    <a:lnTo>
                      <a:pt x="24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5" name="Line 263"/>
              <p:cNvSpPr>
                <a:spLocks noChangeShapeType="1"/>
              </p:cNvSpPr>
              <p:nvPr/>
            </p:nvSpPr>
            <p:spPr bwMode="auto">
              <a:xfrm>
                <a:off x="264" y="1056"/>
                <a:ext cx="1" cy="36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511" name="Rectangle 265"/>
            <p:cNvSpPr>
              <a:spLocks noChangeArrowheads="1"/>
            </p:cNvSpPr>
            <p:nvPr/>
          </p:nvSpPr>
          <p:spPr bwMode="auto">
            <a:xfrm>
              <a:off x="360" y="1416"/>
              <a:ext cx="26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entire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512" name="Rectangle 266"/>
            <p:cNvSpPr>
              <a:spLocks noChangeArrowheads="1"/>
            </p:cNvSpPr>
            <p:nvPr/>
          </p:nvSpPr>
          <p:spPr bwMode="auto">
            <a:xfrm>
              <a:off x="360" y="1520"/>
              <a:ext cx="21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gene 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17513" name="Rectangle 267"/>
            <p:cNvSpPr>
              <a:spLocks noChangeArrowheads="1"/>
            </p:cNvSpPr>
            <p:nvPr/>
          </p:nvSpPr>
          <p:spPr bwMode="auto">
            <a:xfrm>
              <a:off x="360" y="1624"/>
              <a:ext cx="3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deletion</a:t>
              </a:r>
              <a:endParaRPr lang="it-IT" sz="2400">
                <a:latin typeface="Times New Roman" pitchFamily="18" charset="0"/>
              </a:endParaRPr>
            </a:p>
          </p:txBody>
        </p:sp>
      </p:grpSp>
      <p:sp>
        <p:nvSpPr>
          <p:cNvPr id="17411" name="Rectangle 279"/>
          <p:cNvSpPr>
            <a:spLocks noGrp="1" noChangeArrowheads="1"/>
          </p:cNvSpPr>
          <p:nvPr>
            <p:ph type="title"/>
          </p:nvPr>
        </p:nvSpPr>
        <p:spPr>
          <a:xfrm>
            <a:off x="558800" y="-228600"/>
            <a:ext cx="85852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Mutations found in Factor X deficiency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 rot="-60000">
            <a:off x="2463800" y="974725"/>
            <a:ext cx="812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400" b="1" i="1">
                <a:solidFill>
                  <a:srgbClr val="FF4000"/>
                </a:solidFill>
                <a:latin typeface="Arial" pitchFamily="34" charset="0"/>
              </a:rPr>
              <a:t>FXI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5549900" y="1341438"/>
            <a:ext cx="1588" cy="4476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36" name="Freeform 5"/>
          <p:cNvSpPr>
            <a:spLocks/>
          </p:cNvSpPr>
          <p:nvPr/>
        </p:nvSpPr>
        <p:spPr bwMode="auto">
          <a:xfrm>
            <a:off x="6075363" y="1836738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57900" y="1570038"/>
            <a:ext cx="153988" cy="0"/>
            <a:chOff x="2862" y="1318"/>
            <a:chExt cx="73" cy="1"/>
          </a:xfrm>
        </p:grpSpPr>
        <p:sp>
          <p:nvSpPr>
            <p:cNvPr id="18715" name="Line 6"/>
            <p:cNvSpPr>
              <a:spLocks noChangeShapeType="1"/>
            </p:cNvSpPr>
            <p:nvPr/>
          </p:nvSpPr>
          <p:spPr bwMode="auto">
            <a:xfrm>
              <a:off x="2862" y="13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16" name="Line 7"/>
            <p:cNvSpPr>
              <a:spLocks noChangeShapeType="1"/>
            </p:cNvSpPr>
            <p:nvPr/>
          </p:nvSpPr>
          <p:spPr bwMode="auto">
            <a:xfrm>
              <a:off x="2886" y="13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17" name="Line 8"/>
            <p:cNvSpPr>
              <a:spLocks noChangeShapeType="1"/>
            </p:cNvSpPr>
            <p:nvPr/>
          </p:nvSpPr>
          <p:spPr bwMode="auto">
            <a:xfrm>
              <a:off x="2910" y="13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18" name="Line 9"/>
            <p:cNvSpPr>
              <a:spLocks noChangeShapeType="1"/>
            </p:cNvSpPr>
            <p:nvPr/>
          </p:nvSpPr>
          <p:spPr bwMode="auto">
            <a:xfrm>
              <a:off x="2934" y="131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57900" y="1922463"/>
            <a:ext cx="153988" cy="0"/>
            <a:chOff x="2862" y="1614"/>
            <a:chExt cx="73" cy="1"/>
          </a:xfrm>
        </p:grpSpPr>
        <p:sp>
          <p:nvSpPr>
            <p:cNvPr id="18711" name="Line 11"/>
            <p:cNvSpPr>
              <a:spLocks noChangeShapeType="1"/>
            </p:cNvSpPr>
            <p:nvPr/>
          </p:nvSpPr>
          <p:spPr bwMode="auto">
            <a:xfrm>
              <a:off x="2862" y="161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12" name="Line 12"/>
            <p:cNvSpPr>
              <a:spLocks noChangeShapeType="1"/>
            </p:cNvSpPr>
            <p:nvPr/>
          </p:nvSpPr>
          <p:spPr bwMode="auto">
            <a:xfrm>
              <a:off x="2886" y="161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13" name="Line 13"/>
            <p:cNvSpPr>
              <a:spLocks noChangeShapeType="1"/>
            </p:cNvSpPr>
            <p:nvPr/>
          </p:nvSpPr>
          <p:spPr bwMode="auto">
            <a:xfrm>
              <a:off x="2910" y="161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14" name="Line 14"/>
            <p:cNvSpPr>
              <a:spLocks noChangeShapeType="1"/>
            </p:cNvSpPr>
            <p:nvPr/>
          </p:nvSpPr>
          <p:spPr bwMode="auto">
            <a:xfrm>
              <a:off x="2934" y="161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243638" y="1570038"/>
            <a:ext cx="3175" cy="342900"/>
            <a:chOff x="2950" y="1318"/>
            <a:chExt cx="1" cy="289"/>
          </a:xfrm>
        </p:grpSpPr>
        <p:sp>
          <p:nvSpPr>
            <p:cNvPr id="18698" name="Line 16"/>
            <p:cNvSpPr>
              <a:spLocks noChangeShapeType="1"/>
            </p:cNvSpPr>
            <p:nvPr/>
          </p:nvSpPr>
          <p:spPr bwMode="auto">
            <a:xfrm>
              <a:off x="2950" y="13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99" name="Line 17"/>
            <p:cNvSpPr>
              <a:spLocks noChangeShapeType="1"/>
            </p:cNvSpPr>
            <p:nvPr/>
          </p:nvSpPr>
          <p:spPr bwMode="auto">
            <a:xfrm>
              <a:off x="2950" y="13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00" name="Line 18"/>
            <p:cNvSpPr>
              <a:spLocks noChangeShapeType="1"/>
            </p:cNvSpPr>
            <p:nvPr/>
          </p:nvSpPr>
          <p:spPr bwMode="auto">
            <a:xfrm>
              <a:off x="2950" y="13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01" name="Line 19"/>
            <p:cNvSpPr>
              <a:spLocks noChangeShapeType="1"/>
            </p:cNvSpPr>
            <p:nvPr/>
          </p:nvSpPr>
          <p:spPr bwMode="auto">
            <a:xfrm>
              <a:off x="2950" y="13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02" name="Line 20"/>
            <p:cNvSpPr>
              <a:spLocks noChangeShapeType="1"/>
            </p:cNvSpPr>
            <p:nvPr/>
          </p:nvSpPr>
          <p:spPr bwMode="auto">
            <a:xfrm>
              <a:off x="2950" y="14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03" name="Line 21"/>
            <p:cNvSpPr>
              <a:spLocks noChangeShapeType="1"/>
            </p:cNvSpPr>
            <p:nvPr/>
          </p:nvSpPr>
          <p:spPr bwMode="auto">
            <a:xfrm>
              <a:off x="2950" y="14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04" name="Line 22"/>
            <p:cNvSpPr>
              <a:spLocks noChangeShapeType="1"/>
            </p:cNvSpPr>
            <p:nvPr/>
          </p:nvSpPr>
          <p:spPr bwMode="auto">
            <a:xfrm>
              <a:off x="2950" y="14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05" name="Line 23"/>
            <p:cNvSpPr>
              <a:spLocks noChangeShapeType="1"/>
            </p:cNvSpPr>
            <p:nvPr/>
          </p:nvSpPr>
          <p:spPr bwMode="auto">
            <a:xfrm>
              <a:off x="2950" y="14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06" name="Line 24"/>
            <p:cNvSpPr>
              <a:spLocks noChangeShapeType="1"/>
            </p:cNvSpPr>
            <p:nvPr/>
          </p:nvSpPr>
          <p:spPr bwMode="auto">
            <a:xfrm>
              <a:off x="2950" y="15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07" name="Line 25"/>
            <p:cNvSpPr>
              <a:spLocks noChangeShapeType="1"/>
            </p:cNvSpPr>
            <p:nvPr/>
          </p:nvSpPr>
          <p:spPr bwMode="auto">
            <a:xfrm>
              <a:off x="2950" y="15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08" name="Line 26"/>
            <p:cNvSpPr>
              <a:spLocks noChangeShapeType="1"/>
            </p:cNvSpPr>
            <p:nvPr/>
          </p:nvSpPr>
          <p:spPr bwMode="auto">
            <a:xfrm>
              <a:off x="2950" y="15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09" name="Line 27"/>
            <p:cNvSpPr>
              <a:spLocks noChangeShapeType="1"/>
            </p:cNvSpPr>
            <p:nvPr/>
          </p:nvSpPr>
          <p:spPr bwMode="auto">
            <a:xfrm>
              <a:off x="2950" y="15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10" name="Line 28"/>
            <p:cNvSpPr>
              <a:spLocks noChangeShapeType="1"/>
            </p:cNvSpPr>
            <p:nvPr/>
          </p:nvSpPr>
          <p:spPr bwMode="auto">
            <a:xfrm>
              <a:off x="2950" y="160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40" name="Rectangle 30"/>
          <p:cNvSpPr>
            <a:spLocks noChangeArrowheads="1"/>
          </p:cNvSpPr>
          <p:nvPr/>
        </p:nvSpPr>
        <p:spPr bwMode="auto">
          <a:xfrm>
            <a:off x="5405438" y="1565275"/>
            <a:ext cx="288925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1" name="Rectangle 31"/>
          <p:cNvSpPr>
            <a:spLocks noChangeArrowheads="1"/>
          </p:cNvSpPr>
          <p:nvPr/>
        </p:nvSpPr>
        <p:spPr bwMode="auto">
          <a:xfrm>
            <a:off x="5821363" y="1627188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42" name="Rectangle 32"/>
          <p:cNvSpPr>
            <a:spLocks noChangeArrowheads="1"/>
          </p:cNvSpPr>
          <p:nvPr/>
        </p:nvSpPr>
        <p:spPr bwMode="auto">
          <a:xfrm>
            <a:off x="5405438" y="1851025"/>
            <a:ext cx="288925" cy="571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3" name="Rectangle 33"/>
          <p:cNvSpPr>
            <a:spLocks noChangeArrowheads="1"/>
          </p:cNvSpPr>
          <p:nvPr/>
        </p:nvSpPr>
        <p:spPr bwMode="auto">
          <a:xfrm>
            <a:off x="5821363" y="1827213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44" name="Rectangle 34"/>
          <p:cNvSpPr>
            <a:spLocks noChangeArrowheads="1"/>
          </p:cNvSpPr>
          <p:nvPr/>
        </p:nvSpPr>
        <p:spPr bwMode="auto">
          <a:xfrm>
            <a:off x="6396038" y="1608138"/>
            <a:ext cx="6445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00"/>
                </a:solidFill>
                <a:latin typeface="Times New Roman" pitchFamily="18" charset="0"/>
              </a:rPr>
              <a:t>leader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45" name="Rectangle 35"/>
          <p:cNvSpPr>
            <a:spLocks noChangeArrowheads="1"/>
          </p:cNvSpPr>
          <p:nvPr/>
        </p:nvSpPr>
        <p:spPr bwMode="auto">
          <a:xfrm>
            <a:off x="6380163" y="1731963"/>
            <a:ext cx="5540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region</a:t>
            </a:r>
            <a:endParaRPr lang="it-IT" sz="2400">
              <a:latin typeface="Times New Roman" pitchFamily="18" charset="0"/>
            </a:endParaRP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057900" y="1960563"/>
            <a:ext cx="169863" cy="0"/>
            <a:chOff x="2862" y="1646"/>
            <a:chExt cx="80" cy="1"/>
          </a:xfrm>
        </p:grpSpPr>
        <p:sp>
          <p:nvSpPr>
            <p:cNvPr id="18694" name="Line 36"/>
            <p:cNvSpPr>
              <a:spLocks noChangeShapeType="1"/>
            </p:cNvSpPr>
            <p:nvPr/>
          </p:nvSpPr>
          <p:spPr bwMode="auto">
            <a:xfrm>
              <a:off x="2862" y="164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95" name="Line 37"/>
            <p:cNvSpPr>
              <a:spLocks noChangeShapeType="1"/>
            </p:cNvSpPr>
            <p:nvPr/>
          </p:nvSpPr>
          <p:spPr bwMode="auto">
            <a:xfrm>
              <a:off x="2886" y="164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96" name="Line 38"/>
            <p:cNvSpPr>
              <a:spLocks noChangeShapeType="1"/>
            </p:cNvSpPr>
            <p:nvPr/>
          </p:nvSpPr>
          <p:spPr bwMode="auto">
            <a:xfrm>
              <a:off x="2910" y="164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97" name="Line 39"/>
            <p:cNvSpPr>
              <a:spLocks noChangeShapeType="1"/>
            </p:cNvSpPr>
            <p:nvPr/>
          </p:nvSpPr>
          <p:spPr bwMode="auto">
            <a:xfrm>
              <a:off x="2934" y="164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6057900" y="2493963"/>
            <a:ext cx="169863" cy="0"/>
            <a:chOff x="2862" y="2094"/>
            <a:chExt cx="80" cy="1"/>
          </a:xfrm>
        </p:grpSpPr>
        <p:sp>
          <p:nvSpPr>
            <p:cNvPr id="18690" name="Line 41"/>
            <p:cNvSpPr>
              <a:spLocks noChangeShapeType="1"/>
            </p:cNvSpPr>
            <p:nvPr/>
          </p:nvSpPr>
          <p:spPr bwMode="auto">
            <a:xfrm>
              <a:off x="2862" y="20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91" name="Line 42"/>
            <p:cNvSpPr>
              <a:spLocks noChangeShapeType="1"/>
            </p:cNvSpPr>
            <p:nvPr/>
          </p:nvSpPr>
          <p:spPr bwMode="auto">
            <a:xfrm>
              <a:off x="2886" y="20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92" name="Line 43"/>
            <p:cNvSpPr>
              <a:spLocks noChangeShapeType="1"/>
            </p:cNvSpPr>
            <p:nvPr/>
          </p:nvSpPr>
          <p:spPr bwMode="auto">
            <a:xfrm>
              <a:off x="2910" y="20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93" name="Line 44"/>
            <p:cNvSpPr>
              <a:spLocks noChangeShapeType="1"/>
            </p:cNvSpPr>
            <p:nvPr/>
          </p:nvSpPr>
          <p:spPr bwMode="auto">
            <a:xfrm>
              <a:off x="2934" y="20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6243638" y="1960563"/>
            <a:ext cx="3175" cy="514350"/>
            <a:chOff x="2950" y="1646"/>
            <a:chExt cx="1" cy="433"/>
          </a:xfrm>
        </p:grpSpPr>
        <p:sp>
          <p:nvSpPr>
            <p:cNvPr id="18671" name="Line 46"/>
            <p:cNvSpPr>
              <a:spLocks noChangeShapeType="1"/>
            </p:cNvSpPr>
            <p:nvPr/>
          </p:nvSpPr>
          <p:spPr bwMode="auto">
            <a:xfrm>
              <a:off x="2950" y="16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2" name="Line 47"/>
            <p:cNvSpPr>
              <a:spLocks noChangeShapeType="1"/>
            </p:cNvSpPr>
            <p:nvPr/>
          </p:nvSpPr>
          <p:spPr bwMode="auto">
            <a:xfrm>
              <a:off x="2950" y="16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3" name="Line 48"/>
            <p:cNvSpPr>
              <a:spLocks noChangeShapeType="1"/>
            </p:cNvSpPr>
            <p:nvPr/>
          </p:nvSpPr>
          <p:spPr bwMode="auto">
            <a:xfrm>
              <a:off x="2950" y="16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4" name="Line 49"/>
            <p:cNvSpPr>
              <a:spLocks noChangeShapeType="1"/>
            </p:cNvSpPr>
            <p:nvPr/>
          </p:nvSpPr>
          <p:spPr bwMode="auto">
            <a:xfrm>
              <a:off x="2950" y="17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5" name="Line 50"/>
            <p:cNvSpPr>
              <a:spLocks noChangeShapeType="1"/>
            </p:cNvSpPr>
            <p:nvPr/>
          </p:nvSpPr>
          <p:spPr bwMode="auto">
            <a:xfrm>
              <a:off x="2950" y="17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6" name="Line 51"/>
            <p:cNvSpPr>
              <a:spLocks noChangeShapeType="1"/>
            </p:cNvSpPr>
            <p:nvPr/>
          </p:nvSpPr>
          <p:spPr bwMode="auto">
            <a:xfrm>
              <a:off x="2950" y="17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7" name="Line 52"/>
            <p:cNvSpPr>
              <a:spLocks noChangeShapeType="1"/>
            </p:cNvSpPr>
            <p:nvPr/>
          </p:nvSpPr>
          <p:spPr bwMode="auto">
            <a:xfrm>
              <a:off x="2950" y="17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8" name="Line 53"/>
            <p:cNvSpPr>
              <a:spLocks noChangeShapeType="1"/>
            </p:cNvSpPr>
            <p:nvPr/>
          </p:nvSpPr>
          <p:spPr bwMode="auto">
            <a:xfrm>
              <a:off x="2950" y="18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9" name="Line 54"/>
            <p:cNvSpPr>
              <a:spLocks noChangeShapeType="1"/>
            </p:cNvSpPr>
            <p:nvPr/>
          </p:nvSpPr>
          <p:spPr bwMode="auto">
            <a:xfrm>
              <a:off x="2950" y="18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0" name="Line 55"/>
            <p:cNvSpPr>
              <a:spLocks noChangeShapeType="1"/>
            </p:cNvSpPr>
            <p:nvPr/>
          </p:nvSpPr>
          <p:spPr bwMode="auto">
            <a:xfrm>
              <a:off x="2950" y="18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1" name="Line 56"/>
            <p:cNvSpPr>
              <a:spLocks noChangeShapeType="1"/>
            </p:cNvSpPr>
            <p:nvPr/>
          </p:nvSpPr>
          <p:spPr bwMode="auto">
            <a:xfrm>
              <a:off x="2950" y="18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2" name="Line 57"/>
            <p:cNvSpPr>
              <a:spLocks noChangeShapeType="1"/>
            </p:cNvSpPr>
            <p:nvPr/>
          </p:nvSpPr>
          <p:spPr bwMode="auto">
            <a:xfrm>
              <a:off x="2950" y="19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3" name="Line 58"/>
            <p:cNvSpPr>
              <a:spLocks noChangeShapeType="1"/>
            </p:cNvSpPr>
            <p:nvPr/>
          </p:nvSpPr>
          <p:spPr bwMode="auto">
            <a:xfrm>
              <a:off x="2950" y="19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4" name="Line 59"/>
            <p:cNvSpPr>
              <a:spLocks noChangeShapeType="1"/>
            </p:cNvSpPr>
            <p:nvPr/>
          </p:nvSpPr>
          <p:spPr bwMode="auto">
            <a:xfrm>
              <a:off x="2950" y="19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5" name="Line 60"/>
            <p:cNvSpPr>
              <a:spLocks noChangeShapeType="1"/>
            </p:cNvSpPr>
            <p:nvPr/>
          </p:nvSpPr>
          <p:spPr bwMode="auto">
            <a:xfrm>
              <a:off x="2950" y="19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6" name="Line 61"/>
            <p:cNvSpPr>
              <a:spLocks noChangeShapeType="1"/>
            </p:cNvSpPr>
            <p:nvPr/>
          </p:nvSpPr>
          <p:spPr bwMode="auto">
            <a:xfrm>
              <a:off x="2950" y="20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7" name="Line 62"/>
            <p:cNvSpPr>
              <a:spLocks noChangeShapeType="1"/>
            </p:cNvSpPr>
            <p:nvPr/>
          </p:nvSpPr>
          <p:spPr bwMode="auto">
            <a:xfrm>
              <a:off x="2950" y="20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8" name="Line 63"/>
            <p:cNvSpPr>
              <a:spLocks noChangeShapeType="1"/>
            </p:cNvSpPr>
            <p:nvPr/>
          </p:nvSpPr>
          <p:spPr bwMode="auto">
            <a:xfrm>
              <a:off x="2950" y="20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9" name="Line 64"/>
            <p:cNvSpPr>
              <a:spLocks noChangeShapeType="1"/>
            </p:cNvSpPr>
            <p:nvPr/>
          </p:nvSpPr>
          <p:spPr bwMode="auto">
            <a:xfrm>
              <a:off x="2950" y="207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6057900" y="2532063"/>
            <a:ext cx="169863" cy="0"/>
            <a:chOff x="2862" y="2126"/>
            <a:chExt cx="80" cy="1"/>
          </a:xfrm>
        </p:grpSpPr>
        <p:sp>
          <p:nvSpPr>
            <p:cNvPr id="18667" name="Line 66"/>
            <p:cNvSpPr>
              <a:spLocks noChangeShapeType="1"/>
            </p:cNvSpPr>
            <p:nvPr/>
          </p:nvSpPr>
          <p:spPr bwMode="auto">
            <a:xfrm>
              <a:off x="2862" y="212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8" name="Line 67"/>
            <p:cNvSpPr>
              <a:spLocks noChangeShapeType="1"/>
            </p:cNvSpPr>
            <p:nvPr/>
          </p:nvSpPr>
          <p:spPr bwMode="auto">
            <a:xfrm>
              <a:off x="2886" y="212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9" name="Line 68"/>
            <p:cNvSpPr>
              <a:spLocks noChangeShapeType="1"/>
            </p:cNvSpPr>
            <p:nvPr/>
          </p:nvSpPr>
          <p:spPr bwMode="auto">
            <a:xfrm>
              <a:off x="2910" y="212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0" name="Line 69"/>
            <p:cNvSpPr>
              <a:spLocks noChangeShapeType="1"/>
            </p:cNvSpPr>
            <p:nvPr/>
          </p:nvSpPr>
          <p:spPr bwMode="auto">
            <a:xfrm>
              <a:off x="2934" y="212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6057900" y="3065463"/>
            <a:ext cx="169863" cy="0"/>
            <a:chOff x="2862" y="2574"/>
            <a:chExt cx="80" cy="1"/>
          </a:xfrm>
        </p:grpSpPr>
        <p:sp>
          <p:nvSpPr>
            <p:cNvPr id="18663" name="Line 71"/>
            <p:cNvSpPr>
              <a:spLocks noChangeShapeType="1"/>
            </p:cNvSpPr>
            <p:nvPr/>
          </p:nvSpPr>
          <p:spPr bwMode="auto">
            <a:xfrm>
              <a:off x="2862" y="257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4" name="Line 72"/>
            <p:cNvSpPr>
              <a:spLocks noChangeShapeType="1"/>
            </p:cNvSpPr>
            <p:nvPr/>
          </p:nvSpPr>
          <p:spPr bwMode="auto">
            <a:xfrm>
              <a:off x="2886" y="257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5" name="Line 73"/>
            <p:cNvSpPr>
              <a:spLocks noChangeShapeType="1"/>
            </p:cNvSpPr>
            <p:nvPr/>
          </p:nvSpPr>
          <p:spPr bwMode="auto">
            <a:xfrm>
              <a:off x="2910" y="257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6" name="Line 74"/>
            <p:cNvSpPr>
              <a:spLocks noChangeShapeType="1"/>
            </p:cNvSpPr>
            <p:nvPr/>
          </p:nvSpPr>
          <p:spPr bwMode="auto">
            <a:xfrm>
              <a:off x="2934" y="257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6243638" y="2532063"/>
            <a:ext cx="3175" cy="514350"/>
            <a:chOff x="2950" y="2126"/>
            <a:chExt cx="1" cy="433"/>
          </a:xfrm>
        </p:grpSpPr>
        <p:sp>
          <p:nvSpPr>
            <p:cNvPr id="18644" name="Line 76"/>
            <p:cNvSpPr>
              <a:spLocks noChangeShapeType="1"/>
            </p:cNvSpPr>
            <p:nvPr/>
          </p:nvSpPr>
          <p:spPr bwMode="auto">
            <a:xfrm>
              <a:off x="2950" y="21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5" name="Line 77"/>
            <p:cNvSpPr>
              <a:spLocks noChangeShapeType="1"/>
            </p:cNvSpPr>
            <p:nvPr/>
          </p:nvSpPr>
          <p:spPr bwMode="auto">
            <a:xfrm>
              <a:off x="2950" y="21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6" name="Line 78"/>
            <p:cNvSpPr>
              <a:spLocks noChangeShapeType="1"/>
            </p:cNvSpPr>
            <p:nvPr/>
          </p:nvSpPr>
          <p:spPr bwMode="auto">
            <a:xfrm>
              <a:off x="2950" y="21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7" name="Line 79"/>
            <p:cNvSpPr>
              <a:spLocks noChangeShapeType="1"/>
            </p:cNvSpPr>
            <p:nvPr/>
          </p:nvSpPr>
          <p:spPr bwMode="auto">
            <a:xfrm>
              <a:off x="2950" y="21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8" name="Line 80"/>
            <p:cNvSpPr>
              <a:spLocks noChangeShapeType="1"/>
            </p:cNvSpPr>
            <p:nvPr/>
          </p:nvSpPr>
          <p:spPr bwMode="auto">
            <a:xfrm>
              <a:off x="2950" y="22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9" name="Line 81"/>
            <p:cNvSpPr>
              <a:spLocks noChangeShapeType="1"/>
            </p:cNvSpPr>
            <p:nvPr/>
          </p:nvSpPr>
          <p:spPr bwMode="auto">
            <a:xfrm>
              <a:off x="2950" y="22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0" name="Line 82"/>
            <p:cNvSpPr>
              <a:spLocks noChangeShapeType="1"/>
            </p:cNvSpPr>
            <p:nvPr/>
          </p:nvSpPr>
          <p:spPr bwMode="auto">
            <a:xfrm>
              <a:off x="2950" y="22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1" name="Line 83"/>
            <p:cNvSpPr>
              <a:spLocks noChangeShapeType="1"/>
            </p:cNvSpPr>
            <p:nvPr/>
          </p:nvSpPr>
          <p:spPr bwMode="auto">
            <a:xfrm>
              <a:off x="2950" y="22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2" name="Line 84"/>
            <p:cNvSpPr>
              <a:spLocks noChangeShapeType="1"/>
            </p:cNvSpPr>
            <p:nvPr/>
          </p:nvSpPr>
          <p:spPr bwMode="auto">
            <a:xfrm>
              <a:off x="2950" y="23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3" name="Line 85"/>
            <p:cNvSpPr>
              <a:spLocks noChangeShapeType="1"/>
            </p:cNvSpPr>
            <p:nvPr/>
          </p:nvSpPr>
          <p:spPr bwMode="auto">
            <a:xfrm>
              <a:off x="2950" y="23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4" name="Line 86"/>
            <p:cNvSpPr>
              <a:spLocks noChangeShapeType="1"/>
            </p:cNvSpPr>
            <p:nvPr/>
          </p:nvSpPr>
          <p:spPr bwMode="auto">
            <a:xfrm>
              <a:off x="2950" y="23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5" name="Line 87"/>
            <p:cNvSpPr>
              <a:spLocks noChangeShapeType="1"/>
            </p:cNvSpPr>
            <p:nvPr/>
          </p:nvSpPr>
          <p:spPr bwMode="auto">
            <a:xfrm>
              <a:off x="2950" y="23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6" name="Line 88"/>
            <p:cNvSpPr>
              <a:spLocks noChangeShapeType="1"/>
            </p:cNvSpPr>
            <p:nvPr/>
          </p:nvSpPr>
          <p:spPr bwMode="auto">
            <a:xfrm>
              <a:off x="2950" y="24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7" name="Line 89"/>
            <p:cNvSpPr>
              <a:spLocks noChangeShapeType="1"/>
            </p:cNvSpPr>
            <p:nvPr/>
          </p:nvSpPr>
          <p:spPr bwMode="auto">
            <a:xfrm>
              <a:off x="2950" y="24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8" name="Line 90"/>
            <p:cNvSpPr>
              <a:spLocks noChangeShapeType="1"/>
            </p:cNvSpPr>
            <p:nvPr/>
          </p:nvSpPr>
          <p:spPr bwMode="auto">
            <a:xfrm>
              <a:off x="2950" y="24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9" name="Line 91"/>
            <p:cNvSpPr>
              <a:spLocks noChangeShapeType="1"/>
            </p:cNvSpPr>
            <p:nvPr/>
          </p:nvSpPr>
          <p:spPr bwMode="auto">
            <a:xfrm>
              <a:off x="2950" y="24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0" name="Line 92"/>
            <p:cNvSpPr>
              <a:spLocks noChangeShapeType="1"/>
            </p:cNvSpPr>
            <p:nvPr/>
          </p:nvSpPr>
          <p:spPr bwMode="auto">
            <a:xfrm>
              <a:off x="2950" y="25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1" name="Line 93"/>
            <p:cNvSpPr>
              <a:spLocks noChangeShapeType="1"/>
            </p:cNvSpPr>
            <p:nvPr/>
          </p:nvSpPr>
          <p:spPr bwMode="auto">
            <a:xfrm>
              <a:off x="2950" y="25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2" name="Line 94"/>
            <p:cNvSpPr>
              <a:spLocks noChangeShapeType="1"/>
            </p:cNvSpPr>
            <p:nvPr/>
          </p:nvSpPr>
          <p:spPr bwMode="auto">
            <a:xfrm>
              <a:off x="2950" y="255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6057900" y="3103563"/>
            <a:ext cx="169863" cy="0"/>
            <a:chOff x="2862" y="2606"/>
            <a:chExt cx="80" cy="1"/>
          </a:xfrm>
        </p:grpSpPr>
        <p:sp>
          <p:nvSpPr>
            <p:cNvPr id="18640" name="Line 96"/>
            <p:cNvSpPr>
              <a:spLocks noChangeShapeType="1"/>
            </p:cNvSpPr>
            <p:nvPr/>
          </p:nvSpPr>
          <p:spPr bwMode="auto">
            <a:xfrm>
              <a:off x="2862" y="260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1" name="Line 97"/>
            <p:cNvSpPr>
              <a:spLocks noChangeShapeType="1"/>
            </p:cNvSpPr>
            <p:nvPr/>
          </p:nvSpPr>
          <p:spPr bwMode="auto">
            <a:xfrm>
              <a:off x="2886" y="260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2" name="Line 98"/>
            <p:cNvSpPr>
              <a:spLocks noChangeShapeType="1"/>
            </p:cNvSpPr>
            <p:nvPr/>
          </p:nvSpPr>
          <p:spPr bwMode="auto">
            <a:xfrm>
              <a:off x="2910" y="260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3" name="Line 99"/>
            <p:cNvSpPr>
              <a:spLocks noChangeShapeType="1"/>
            </p:cNvSpPr>
            <p:nvPr/>
          </p:nvSpPr>
          <p:spPr bwMode="auto">
            <a:xfrm>
              <a:off x="2934" y="260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05"/>
          <p:cNvGrpSpPr>
            <a:grpSpLocks/>
          </p:cNvGrpSpPr>
          <p:nvPr/>
        </p:nvGrpSpPr>
        <p:grpSpPr bwMode="auto">
          <a:xfrm>
            <a:off x="6057900" y="3636963"/>
            <a:ext cx="169863" cy="0"/>
            <a:chOff x="2862" y="3054"/>
            <a:chExt cx="80" cy="1"/>
          </a:xfrm>
        </p:grpSpPr>
        <p:sp>
          <p:nvSpPr>
            <p:cNvPr id="18636" name="Line 101"/>
            <p:cNvSpPr>
              <a:spLocks noChangeShapeType="1"/>
            </p:cNvSpPr>
            <p:nvPr/>
          </p:nvSpPr>
          <p:spPr bwMode="auto">
            <a:xfrm>
              <a:off x="2862" y="30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7" name="Line 102"/>
            <p:cNvSpPr>
              <a:spLocks noChangeShapeType="1"/>
            </p:cNvSpPr>
            <p:nvPr/>
          </p:nvSpPr>
          <p:spPr bwMode="auto">
            <a:xfrm>
              <a:off x="2886" y="30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8" name="Line 103"/>
            <p:cNvSpPr>
              <a:spLocks noChangeShapeType="1"/>
            </p:cNvSpPr>
            <p:nvPr/>
          </p:nvSpPr>
          <p:spPr bwMode="auto">
            <a:xfrm>
              <a:off x="2910" y="30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9" name="Line 104"/>
            <p:cNvSpPr>
              <a:spLocks noChangeShapeType="1"/>
            </p:cNvSpPr>
            <p:nvPr/>
          </p:nvSpPr>
          <p:spPr bwMode="auto">
            <a:xfrm>
              <a:off x="2934" y="30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25"/>
          <p:cNvGrpSpPr>
            <a:grpSpLocks/>
          </p:cNvGrpSpPr>
          <p:nvPr/>
        </p:nvGrpSpPr>
        <p:grpSpPr bwMode="auto">
          <a:xfrm>
            <a:off x="6243638" y="3103563"/>
            <a:ext cx="3175" cy="514350"/>
            <a:chOff x="2950" y="2606"/>
            <a:chExt cx="1" cy="433"/>
          </a:xfrm>
        </p:grpSpPr>
        <p:sp>
          <p:nvSpPr>
            <p:cNvPr id="18617" name="Line 106"/>
            <p:cNvSpPr>
              <a:spLocks noChangeShapeType="1"/>
            </p:cNvSpPr>
            <p:nvPr/>
          </p:nvSpPr>
          <p:spPr bwMode="auto">
            <a:xfrm>
              <a:off x="2950" y="26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8" name="Line 107"/>
            <p:cNvSpPr>
              <a:spLocks noChangeShapeType="1"/>
            </p:cNvSpPr>
            <p:nvPr/>
          </p:nvSpPr>
          <p:spPr bwMode="auto">
            <a:xfrm>
              <a:off x="2950" y="26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9" name="Line 108"/>
            <p:cNvSpPr>
              <a:spLocks noChangeShapeType="1"/>
            </p:cNvSpPr>
            <p:nvPr/>
          </p:nvSpPr>
          <p:spPr bwMode="auto">
            <a:xfrm>
              <a:off x="2950" y="26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0" name="Line 109"/>
            <p:cNvSpPr>
              <a:spLocks noChangeShapeType="1"/>
            </p:cNvSpPr>
            <p:nvPr/>
          </p:nvSpPr>
          <p:spPr bwMode="auto">
            <a:xfrm>
              <a:off x="2950" y="26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1" name="Line 110"/>
            <p:cNvSpPr>
              <a:spLocks noChangeShapeType="1"/>
            </p:cNvSpPr>
            <p:nvPr/>
          </p:nvSpPr>
          <p:spPr bwMode="auto">
            <a:xfrm>
              <a:off x="2950" y="27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2" name="Line 111"/>
            <p:cNvSpPr>
              <a:spLocks noChangeShapeType="1"/>
            </p:cNvSpPr>
            <p:nvPr/>
          </p:nvSpPr>
          <p:spPr bwMode="auto">
            <a:xfrm>
              <a:off x="2950" y="27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3" name="Line 112"/>
            <p:cNvSpPr>
              <a:spLocks noChangeShapeType="1"/>
            </p:cNvSpPr>
            <p:nvPr/>
          </p:nvSpPr>
          <p:spPr bwMode="auto">
            <a:xfrm>
              <a:off x="2950" y="27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4" name="Line 113"/>
            <p:cNvSpPr>
              <a:spLocks noChangeShapeType="1"/>
            </p:cNvSpPr>
            <p:nvPr/>
          </p:nvSpPr>
          <p:spPr bwMode="auto">
            <a:xfrm>
              <a:off x="2950" y="27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5" name="Line 114"/>
            <p:cNvSpPr>
              <a:spLocks noChangeShapeType="1"/>
            </p:cNvSpPr>
            <p:nvPr/>
          </p:nvSpPr>
          <p:spPr bwMode="auto">
            <a:xfrm>
              <a:off x="2950" y="27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6" name="Line 115"/>
            <p:cNvSpPr>
              <a:spLocks noChangeShapeType="1"/>
            </p:cNvSpPr>
            <p:nvPr/>
          </p:nvSpPr>
          <p:spPr bwMode="auto">
            <a:xfrm>
              <a:off x="2950" y="28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7" name="Line 116"/>
            <p:cNvSpPr>
              <a:spLocks noChangeShapeType="1"/>
            </p:cNvSpPr>
            <p:nvPr/>
          </p:nvSpPr>
          <p:spPr bwMode="auto">
            <a:xfrm>
              <a:off x="2950" y="28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8" name="Line 117"/>
            <p:cNvSpPr>
              <a:spLocks noChangeShapeType="1"/>
            </p:cNvSpPr>
            <p:nvPr/>
          </p:nvSpPr>
          <p:spPr bwMode="auto">
            <a:xfrm>
              <a:off x="2950" y="28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9" name="Line 118"/>
            <p:cNvSpPr>
              <a:spLocks noChangeShapeType="1"/>
            </p:cNvSpPr>
            <p:nvPr/>
          </p:nvSpPr>
          <p:spPr bwMode="auto">
            <a:xfrm>
              <a:off x="2950" y="28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0" name="Line 119"/>
            <p:cNvSpPr>
              <a:spLocks noChangeShapeType="1"/>
            </p:cNvSpPr>
            <p:nvPr/>
          </p:nvSpPr>
          <p:spPr bwMode="auto">
            <a:xfrm>
              <a:off x="2950" y="29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1" name="Line 120"/>
            <p:cNvSpPr>
              <a:spLocks noChangeShapeType="1"/>
            </p:cNvSpPr>
            <p:nvPr/>
          </p:nvSpPr>
          <p:spPr bwMode="auto">
            <a:xfrm>
              <a:off x="2950" y="29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2" name="Line 121"/>
            <p:cNvSpPr>
              <a:spLocks noChangeShapeType="1"/>
            </p:cNvSpPr>
            <p:nvPr/>
          </p:nvSpPr>
          <p:spPr bwMode="auto">
            <a:xfrm>
              <a:off x="2950" y="29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3" name="Line 122"/>
            <p:cNvSpPr>
              <a:spLocks noChangeShapeType="1"/>
            </p:cNvSpPr>
            <p:nvPr/>
          </p:nvSpPr>
          <p:spPr bwMode="auto">
            <a:xfrm>
              <a:off x="2950" y="29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4" name="Line 123"/>
            <p:cNvSpPr>
              <a:spLocks noChangeShapeType="1"/>
            </p:cNvSpPr>
            <p:nvPr/>
          </p:nvSpPr>
          <p:spPr bwMode="auto">
            <a:xfrm>
              <a:off x="2950" y="30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5" name="Line 124"/>
            <p:cNvSpPr>
              <a:spLocks noChangeShapeType="1"/>
            </p:cNvSpPr>
            <p:nvPr/>
          </p:nvSpPr>
          <p:spPr bwMode="auto">
            <a:xfrm>
              <a:off x="2950" y="303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30"/>
          <p:cNvGrpSpPr>
            <a:grpSpLocks/>
          </p:cNvGrpSpPr>
          <p:nvPr/>
        </p:nvGrpSpPr>
        <p:grpSpPr bwMode="auto">
          <a:xfrm>
            <a:off x="6057900" y="3675063"/>
            <a:ext cx="169863" cy="0"/>
            <a:chOff x="2862" y="3086"/>
            <a:chExt cx="80" cy="1"/>
          </a:xfrm>
        </p:grpSpPr>
        <p:sp>
          <p:nvSpPr>
            <p:cNvPr id="18613" name="Line 126"/>
            <p:cNvSpPr>
              <a:spLocks noChangeShapeType="1"/>
            </p:cNvSpPr>
            <p:nvPr/>
          </p:nvSpPr>
          <p:spPr bwMode="auto">
            <a:xfrm>
              <a:off x="2862" y="308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4" name="Line 127"/>
            <p:cNvSpPr>
              <a:spLocks noChangeShapeType="1"/>
            </p:cNvSpPr>
            <p:nvPr/>
          </p:nvSpPr>
          <p:spPr bwMode="auto">
            <a:xfrm>
              <a:off x="2886" y="308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5" name="Line 128"/>
            <p:cNvSpPr>
              <a:spLocks noChangeShapeType="1"/>
            </p:cNvSpPr>
            <p:nvPr/>
          </p:nvSpPr>
          <p:spPr bwMode="auto">
            <a:xfrm>
              <a:off x="2910" y="308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6" name="Line 129"/>
            <p:cNvSpPr>
              <a:spLocks noChangeShapeType="1"/>
            </p:cNvSpPr>
            <p:nvPr/>
          </p:nvSpPr>
          <p:spPr bwMode="auto">
            <a:xfrm>
              <a:off x="2934" y="308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35"/>
          <p:cNvGrpSpPr>
            <a:grpSpLocks/>
          </p:cNvGrpSpPr>
          <p:nvPr/>
        </p:nvGrpSpPr>
        <p:grpSpPr bwMode="auto">
          <a:xfrm>
            <a:off x="6057900" y="4208463"/>
            <a:ext cx="169863" cy="0"/>
            <a:chOff x="2862" y="3534"/>
            <a:chExt cx="80" cy="1"/>
          </a:xfrm>
        </p:grpSpPr>
        <p:sp>
          <p:nvSpPr>
            <p:cNvPr id="18609" name="Line 131"/>
            <p:cNvSpPr>
              <a:spLocks noChangeShapeType="1"/>
            </p:cNvSpPr>
            <p:nvPr/>
          </p:nvSpPr>
          <p:spPr bwMode="auto">
            <a:xfrm>
              <a:off x="2862" y="353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0" name="Line 132"/>
            <p:cNvSpPr>
              <a:spLocks noChangeShapeType="1"/>
            </p:cNvSpPr>
            <p:nvPr/>
          </p:nvSpPr>
          <p:spPr bwMode="auto">
            <a:xfrm>
              <a:off x="2886" y="353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1" name="Line 133"/>
            <p:cNvSpPr>
              <a:spLocks noChangeShapeType="1"/>
            </p:cNvSpPr>
            <p:nvPr/>
          </p:nvSpPr>
          <p:spPr bwMode="auto">
            <a:xfrm>
              <a:off x="2910" y="353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2" name="Line 134"/>
            <p:cNvSpPr>
              <a:spLocks noChangeShapeType="1"/>
            </p:cNvSpPr>
            <p:nvPr/>
          </p:nvSpPr>
          <p:spPr bwMode="auto">
            <a:xfrm>
              <a:off x="2934" y="353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55"/>
          <p:cNvGrpSpPr>
            <a:grpSpLocks/>
          </p:cNvGrpSpPr>
          <p:nvPr/>
        </p:nvGrpSpPr>
        <p:grpSpPr bwMode="auto">
          <a:xfrm>
            <a:off x="6243638" y="3675063"/>
            <a:ext cx="3175" cy="514350"/>
            <a:chOff x="2950" y="3086"/>
            <a:chExt cx="1" cy="433"/>
          </a:xfrm>
        </p:grpSpPr>
        <p:sp>
          <p:nvSpPr>
            <p:cNvPr id="18590" name="Line 136"/>
            <p:cNvSpPr>
              <a:spLocks noChangeShapeType="1"/>
            </p:cNvSpPr>
            <p:nvPr/>
          </p:nvSpPr>
          <p:spPr bwMode="auto">
            <a:xfrm>
              <a:off x="2950" y="30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1" name="Line 137"/>
            <p:cNvSpPr>
              <a:spLocks noChangeShapeType="1"/>
            </p:cNvSpPr>
            <p:nvPr/>
          </p:nvSpPr>
          <p:spPr bwMode="auto">
            <a:xfrm>
              <a:off x="2950" y="31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2" name="Line 138"/>
            <p:cNvSpPr>
              <a:spLocks noChangeShapeType="1"/>
            </p:cNvSpPr>
            <p:nvPr/>
          </p:nvSpPr>
          <p:spPr bwMode="auto">
            <a:xfrm>
              <a:off x="2950" y="31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3" name="Line 139"/>
            <p:cNvSpPr>
              <a:spLocks noChangeShapeType="1"/>
            </p:cNvSpPr>
            <p:nvPr/>
          </p:nvSpPr>
          <p:spPr bwMode="auto">
            <a:xfrm>
              <a:off x="2950" y="31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4" name="Line 140"/>
            <p:cNvSpPr>
              <a:spLocks noChangeShapeType="1"/>
            </p:cNvSpPr>
            <p:nvPr/>
          </p:nvSpPr>
          <p:spPr bwMode="auto">
            <a:xfrm>
              <a:off x="2950" y="31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5" name="Line 141"/>
            <p:cNvSpPr>
              <a:spLocks noChangeShapeType="1"/>
            </p:cNvSpPr>
            <p:nvPr/>
          </p:nvSpPr>
          <p:spPr bwMode="auto">
            <a:xfrm>
              <a:off x="2950" y="32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6" name="Line 142"/>
            <p:cNvSpPr>
              <a:spLocks noChangeShapeType="1"/>
            </p:cNvSpPr>
            <p:nvPr/>
          </p:nvSpPr>
          <p:spPr bwMode="auto">
            <a:xfrm>
              <a:off x="2950" y="32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7" name="Line 143"/>
            <p:cNvSpPr>
              <a:spLocks noChangeShapeType="1"/>
            </p:cNvSpPr>
            <p:nvPr/>
          </p:nvSpPr>
          <p:spPr bwMode="auto">
            <a:xfrm>
              <a:off x="2950" y="32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8" name="Line 144"/>
            <p:cNvSpPr>
              <a:spLocks noChangeShapeType="1"/>
            </p:cNvSpPr>
            <p:nvPr/>
          </p:nvSpPr>
          <p:spPr bwMode="auto">
            <a:xfrm>
              <a:off x="2950" y="32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9" name="Line 145"/>
            <p:cNvSpPr>
              <a:spLocks noChangeShapeType="1"/>
            </p:cNvSpPr>
            <p:nvPr/>
          </p:nvSpPr>
          <p:spPr bwMode="auto">
            <a:xfrm>
              <a:off x="2950" y="33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0" name="Line 146"/>
            <p:cNvSpPr>
              <a:spLocks noChangeShapeType="1"/>
            </p:cNvSpPr>
            <p:nvPr/>
          </p:nvSpPr>
          <p:spPr bwMode="auto">
            <a:xfrm>
              <a:off x="2950" y="33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1" name="Line 147"/>
            <p:cNvSpPr>
              <a:spLocks noChangeShapeType="1"/>
            </p:cNvSpPr>
            <p:nvPr/>
          </p:nvSpPr>
          <p:spPr bwMode="auto">
            <a:xfrm>
              <a:off x="2950" y="33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2" name="Line 148"/>
            <p:cNvSpPr>
              <a:spLocks noChangeShapeType="1"/>
            </p:cNvSpPr>
            <p:nvPr/>
          </p:nvSpPr>
          <p:spPr bwMode="auto">
            <a:xfrm>
              <a:off x="2950" y="33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3" name="Line 149"/>
            <p:cNvSpPr>
              <a:spLocks noChangeShapeType="1"/>
            </p:cNvSpPr>
            <p:nvPr/>
          </p:nvSpPr>
          <p:spPr bwMode="auto">
            <a:xfrm>
              <a:off x="2950" y="33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4" name="Line 150"/>
            <p:cNvSpPr>
              <a:spLocks noChangeShapeType="1"/>
            </p:cNvSpPr>
            <p:nvPr/>
          </p:nvSpPr>
          <p:spPr bwMode="auto">
            <a:xfrm>
              <a:off x="2950" y="34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5" name="Line 151"/>
            <p:cNvSpPr>
              <a:spLocks noChangeShapeType="1"/>
            </p:cNvSpPr>
            <p:nvPr/>
          </p:nvSpPr>
          <p:spPr bwMode="auto">
            <a:xfrm>
              <a:off x="2950" y="34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6" name="Line 152"/>
            <p:cNvSpPr>
              <a:spLocks noChangeShapeType="1"/>
            </p:cNvSpPr>
            <p:nvPr/>
          </p:nvSpPr>
          <p:spPr bwMode="auto">
            <a:xfrm>
              <a:off x="2950" y="34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7" name="Line 153"/>
            <p:cNvSpPr>
              <a:spLocks noChangeShapeType="1"/>
            </p:cNvSpPr>
            <p:nvPr/>
          </p:nvSpPr>
          <p:spPr bwMode="auto">
            <a:xfrm>
              <a:off x="2950" y="34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8" name="Line 154"/>
            <p:cNvSpPr>
              <a:spLocks noChangeShapeType="1"/>
            </p:cNvSpPr>
            <p:nvPr/>
          </p:nvSpPr>
          <p:spPr bwMode="auto">
            <a:xfrm>
              <a:off x="2950" y="351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60"/>
          <p:cNvGrpSpPr>
            <a:grpSpLocks/>
          </p:cNvGrpSpPr>
          <p:nvPr/>
        </p:nvGrpSpPr>
        <p:grpSpPr bwMode="auto">
          <a:xfrm>
            <a:off x="6057900" y="4246563"/>
            <a:ext cx="169863" cy="0"/>
            <a:chOff x="2862" y="3566"/>
            <a:chExt cx="80" cy="1"/>
          </a:xfrm>
        </p:grpSpPr>
        <p:sp>
          <p:nvSpPr>
            <p:cNvPr id="18586" name="Line 156"/>
            <p:cNvSpPr>
              <a:spLocks noChangeShapeType="1"/>
            </p:cNvSpPr>
            <p:nvPr/>
          </p:nvSpPr>
          <p:spPr bwMode="auto">
            <a:xfrm>
              <a:off x="2862" y="356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7" name="Line 157"/>
            <p:cNvSpPr>
              <a:spLocks noChangeShapeType="1"/>
            </p:cNvSpPr>
            <p:nvPr/>
          </p:nvSpPr>
          <p:spPr bwMode="auto">
            <a:xfrm>
              <a:off x="2886" y="356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8" name="Line 158"/>
            <p:cNvSpPr>
              <a:spLocks noChangeShapeType="1"/>
            </p:cNvSpPr>
            <p:nvPr/>
          </p:nvSpPr>
          <p:spPr bwMode="auto">
            <a:xfrm>
              <a:off x="2910" y="356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9" name="Line 159"/>
            <p:cNvSpPr>
              <a:spLocks noChangeShapeType="1"/>
            </p:cNvSpPr>
            <p:nvPr/>
          </p:nvSpPr>
          <p:spPr bwMode="auto">
            <a:xfrm>
              <a:off x="2934" y="356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65"/>
          <p:cNvGrpSpPr>
            <a:grpSpLocks/>
          </p:cNvGrpSpPr>
          <p:nvPr/>
        </p:nvGrpSpPr>
        <p:grpSpPr bwMode="auto">
          <a:xfrm>
            <a:off x="6057900" y="5637213"/>
            <a:ext cx="169863" cy="0"/>
            <a:chOff x="2862" y="4734"/>
            <a:chExt cx="80" cy="1"/>
          </a:xfrm>
        </p:grpSpPr>
        <p:sp>
          <p:nvSpPr>
            <p:cNvPr id="18582" name="Line 161"/>
            <p:cNvSpPr>
              <a:spLocks noChangeShapeType="1"/>
            </p:cNvSpPr>
            <p:nvPr/>
          </p:nvSpPr>
          <p:spPr bwMode="auto">
            <a:xfrm>
              <a:off x="2862" y="473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3" name="Line 162"/>
            <p:cNvSpPr>
              <a:spLocks noChangeShapeType="1"/>
            </p:cNvSpPr>
            <p:nvPr/>
          </p:nvSpPr>
          <p:spPr bwMode="auto">
            <a:xfrm>
              <a:off x="2886" y="473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4" name="Line 163"/>
            <p:cNvSpPr>
              <a:spLocks noChangeShapeType="1"/>
            </p:cNvSpPr>
            <p:nvPr/>
          </p:nvSpPr>
          <p:spPr bwMode="auto">
            <a:xfrm>
              <a:off x="2910" y="473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5" name="Line 164"/>
            <p:cNvSpPr>
              <a:spLocks noChangeShapeType="1"/>
            </p:cNvSpPr>
            <p:nvPr/>
          </p:nvSpPr>
          <p:spPr bwMode="auto">
            <a:xfrm>
              <a:off x="2934" y="473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215"/>
          <p:cNvGrpSpPr>
            <a:grpSpLocks/>
          </p:cNvGrpSpPr>
          <p:nvPr/>
        </p:nvGrpSpPr>
        <p:grpSpPr bwMode="auto">
          <a:xfrm>
            <a:off x="6243638" y="4246563"/>
            <a:ext cx="3175" cy="1381125"/>
            <a:chOff x="2950" y="3566"/>
            <a:chExt cx="1" cy="1160"/>
          </a:xfrm>
        </p:grpSpPr>
        <p:sp>
          <p:nvSpPr>
            <p:cNvPr id="18533" name="Line 166"/>
            <p:cNvSpPr>
              <a:spLocks noChangeShapeType="1"/>
            </p:cNvSpPr>
            <p:nvPr/>
          </p:nvSpPr>
          <p:spPr bwMode="auto">
            <a:xfrm>
              <a:off x="2950" y="35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4" name="Line 167"/>
            <p:cNvSpPr>
              <a:spLocks noChangeShapeType="1"/>
            </p:cNvSpPr>
            <p:nvPr/>
          </p:nvSpPr>
          <p:spPr bwMode="auto">
            <a:xfrm>
              <a:off x="2950" y="35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5" name="Line 168"/>
            <p:cNvSpPr>
              <a:spLocks noChangeShapeType="1"/>
            </p:cNvSpPr>
            <p:nvPr/>
          </p:nvSpPr>
          <p:spPr bwMode="auto">
            <a:xfrm>
              <a:off x="2950" y="36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6" name="Line 169"/>
            <p:cNvSpPr>
              <a:spLocks noChangeShapeType="1"/>
            </p:cNvSpPr>
            <p:nvPr/>
          </p:nvSpPr>
          <p:spPr bwMode="auto">
            <a:xfrm>
              <a:off x="2950" y="36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7" name="Line 170"/>
            <p:cNvSpPr>
              <a:spLocks noChangeShapeType="1"/>
            </p:cNvSpPr>
            <p:nvPr/>
          </p:nvSpPr>
          <p:spPr bwMode="auto">
            <a:xfrm>
              <a:off x="2950" y="36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8" name="Line 171"/>
            <p:cNvSpPr>
              <a:spLocks noChangeShapeType="1"/>
            </p:cNvSpPr>
            <p:nvPr/>
          </p:nvSpPr>
          <p:spPr bwMode="auto">
            <a:xfrm>
              <a:off x="2950" y="36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9" name="Line 172"/>
            <p:cNvSpPr>
              <a:spLocks noChangeShapeType="1"/>
            </p:cNvSpPr>
            <p:nvPr/>
          </p:nvSpPr>
          <p:spPr bwMode="auto">
            <a:xfrm>
              <a:off x="2950" y="37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0" name="Line 173"/>
            <p:cNvSpPr>
              <a:spLocks noChangeShapeType="1"/>
            </p:cNvSpPr>
            <p:nvPr/>
          </p:nvSpPr>
          <p:spPr bwMode="auto">
            <a:xfrm>
              <a:off x="2950" y="37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1" name="Line 174"/>
            <p:cNvSpPr>
              <a:spLocks noChangeShapeType="1"/>
            </p:cNvSpPr>
            <p:nvPr/>
          </p:nvSpPr>
          <p:spPr bwMode="auto">
            <a:xfrm>
              <a:off x="2950" y="37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2" name="Line 175"/>
            <p:cNvSpPr>
              <a:spLocks noChangeShapeType="1"/>
            </p:cNvSpPr>
            <p:nvPr/>
          </p:nvSpPr>
          <p:spPr bwMode="auto">
            <a:xfrm>
              <a:off x="2950" y="37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3" name="Line 176"/>
            <p:cNvSpPr>
              <a:spLocks noChangeShapeType="1"/>
            </p:cNvSpPr>
            <p:nvPr/>
          </p:nvSpPr>
          <p:spPr bwMode="auto">
            <a:xfrm>
              <a:off x="2950" y="38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4" name="Line 177"/>
            <p:cNvSpPr>
              <a:spLocks noChangeShapeType="1"/>
            </p:cNvSpPr>
            <p:nvPr/>
          </p:nvSpPr>
          <p:spPr bwMode="auto">
            <a:xfrm>
              <a:off x="2950" y="38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5" name="Line 178"/>
            <p:cNvSpPr>
              <a:spLocks noChangeShapeType="1"/>
            </p:cNvSpPr>
            <p:nvPr/>
          </p:nvSpPr>
          <p:spPr bwMode="auto">
            <a:xfrm>
              <a:off x="2950" y="38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6" name="Line 179"/>
            <p:cNvSpPr>
              <a:spLocks noChangeShapeType="1"/>
            </p:cNvSpPr>
            <p:nvPr/>
          </p:nvSpPr>
          <p:spPr bwMode="auto">
            <a:xfrm>
              <a:off x="2950" y="38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7" name="Line 180"/>
            <p:cNvSpPr>
              <a:spLocks noChangeShapeType="1"/>
            </p:cNvSpPr>
            <p:nvPr/>
          </p:nvSpPr>
          <p:spPr bwMode="auto">
            <a:xfrm>
              <a:off x="2950" y="39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8" name="Line 181"/>
            <p:cNvSpPr>
              <a:spLocks noChangeShapeType="1"/>
            </p:cNvSpPr>
            <p:nvPr/>
          </p:nvSpPr>
          <p:spPr bwMode="auto">
            <a:xfrm>
              <a:off x="2950" y="39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9" name="Line 182"/>
            <p:cNvSpPr>
              <a:spLocks noChangeShapeType="1"/>
            </p:cNvSpPr>
            <p:nvPr/>
          </p:nvSpPr>
          <p:spPr bwMode="auto">
            <a:xfrm>
              <a:off x="2950" y="39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0" name="Line 183"/>
            <p:cNvSpPr>
              <a:spLocks noChangeShapeType="1"/>
            </p:cNvSpPr>
            <p:nvPr/>
          </p:nvSpPr>
          <p:spPr bwMode="auto">
            <a:xfrm>
              <a:off x="2950" y="39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1" name="Line 184"/>
            <p:cNvSpPr>
              <a:spLocks noChangeShapeType="1"/>
            </p:cNvSpPr>
            <p:nvPr/>
          </p:nvSpPr>
          <p:spPr bwMode="auto">
            <a:xfrm>
              <a:off x="2950" y="39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2" name="Line 185"/>
            <p:cNvSpPr>
              <a:spLocks noChangeShapeType="1"/>
            </p:cNvSpPr>
            <p:nvPr/>
          </p:nvSpPr>
          <p:spPr bwMode="auto">
            <a:xfrm>
              <a:off x="2950" y="40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3" name="Line 186"/>
            <p:cNvSpPr>
              <a:spLocks noChangeShapeType="1"/>
            </p:cNvSpPr>
            <p:nvPr/>
          </p:nvSpPr>
          <p:spPr bwMode="auto">
            <a:xfrm>
              <a:off x="2950" y="40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4" name="Line 187"/>
            <p:cNvSpPr>
              <a:spLocks noChangeShapeType="1"/>
            </p:cNvSpPr>
            <p:nvPr/>
          </p:nvSpPr>
          <p:spPr bwMode="auto">
            <a:xfrm>
              <a:off x="2950" y="40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5" name="Line 188"/>
            <p:cNvSpPr>
              <a:spLocks noChangeShapeType="1"/>
            </p:cNvSpPr>
            <p:nvPr/>
          </p:nvSpPr>
          <p:spPr bwMode="auto">
            <a:xfrm>
              <a:off x="2950" y="40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6" name="Line 189"/>
            <p:cNvSpPr>
              <a:spLocks noChangeShapeType="1"/>
            </p:cNvSpPr>
            <p:nvPr/>
          </p:nvSpPr>
          <p:spPr bwMode="auto">
            <a:xfrm>
              <a:off x="2950" y="41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7" name="Line 190"/>
            <p:cNvSpPr>
              <a:spLocks noChangeShapeType="1"/>
            </p:cNvSpPr>
            <p:nvPr/>
          </p:nvSpPr>
          <p:spPr bwMode="auto">
            <a:xfrm>
              <a:off x="2950" y="41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8" name="Line 191"/>
            <p:cNvSpPr>
              <a:spLocks noChangeShapeType="1"/>
            </p:cNvSpPr>
            <p:nvPr/>
          </p:nvSpPr>
          <p:spPr bwMode="auto">
            <a:xfrm>
              <a:off x="2950" y="41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9" name="Line 192"/>
            <p:cNvSpPr>
              <a:spLocks noChangeShapeType="1"/>
            </p:cNvSpPr>
            <p:nvPr/>
          </p:nvSpPr>
          <p:spPr bwMode="auto">
            <a:xfrm>
              <a:off x="2950" y="41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0" name="Line 193"/>
            <p:cNvSpPr>
              <a:spLocks noChangeShapeType="1"/>
            </p:cNvSpPr>
            <p:nvPr/>
          </p:nvSpPr>
          <p:spPr bwMode="auto">
            <a:xfrm>
              <a:off x="2950" y="42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1" name="Line 194"/>
            <p:cNvSpPr>
              <a:spLocks noChangeShapeType="1"/>
            </p:cNvSpPr>
            <p:nvPr/>
          </p:nvSpPr>
          <p:spPr bwMode="auto">
            <a:xfrm>
              <a:off x="2950" y="42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2" name="Line 195"/>
            <p:cNvSpPr>
              <a:spLocks noChangeShapeType="1"/>
            </p:cNvSpPr>
            <p:nvPr/>
          </p:nvSpPr>
          <p:spPr bwMode="auto">
            <a:xfrm>
              <a:off x="2950" y="42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3" name="Line 196"/>
            <p:cNvSpPr>
              <a:spLocks noChangeShapeType="1"/>
            </p:cNvSpPr>
            <p:nvPr/>
          </p:nvSpPr>
          <p:spPr bwMode="auto">
            <a:xfrm>
              <a:off x="2950" y="42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4" name="Line 197"/>
            <p:cNvSpPr>
              <a:spLocks noChangeShapeType="1"/>
            </p:cNvSpPr>
            <p:nvPr/>
          </p:nvSpPr>
          <p:spPr bwMode="auto">
            <a:xfrm>
              <a:off x="2950" y="43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5" name="Line 198"/>
            <p:cNvSpPr>
              <a:spLocks noChangeShapeType="1"/>
            </p:cNvSpPr>
            <p:nvPr/>
          </p:nvSpPr>
          <p:spPr bwMode="auto">
            <a:xfrm>
              <a:off x="2950" y="43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6" name="Line 199"/>
            <p:cNvSpPr>
              <a:spLocks noChangeShapeType="1"/>
            </p:cNvSpPr>
            <p:nvPr/>
          </p:nvSpPr>
          <p:spPr bwMode="auto">
            <a:xfrm>
              <a:off x="2950" y="43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7" name="Line 200"/>
            <p:cNvSpPr>
              <a:spLocks noChangeShapeType="1"/>
            </p:cNvSpPr>
            <p:nvPr/>
          </p:nvSpPr>
          <p:spPr bwMode="auto">
            <a:xfrm>
              <a:off x="2950" y="43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8" name="Line 201"/>
            <p:cNvSpPr>
              <a:spLocks noChangeShapeType="1"/>
            </p:cNvSpPr>
            <p:nvPr/>
          </p:nvSpPr>
          <p:spPr bwMode="auto">
            <a:xfrm>
              <a:off x="2950" y="44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9" name="Line 202"/>
            <p:cNvSpPr>
              <a:spLocks noChangeShapeType="1"/>
            </p:cNvSpPr>
            <p:nvPr/>
          </p:nvSpPr>
          <p:spPr bwMode="auto">
            <a:xfrm>
              <a:off x="2950" y="44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0" name="Line 203"/>
            <p:cNvSpPr>
              <a:spLocks noChangeShapeType="1"/>
            </p:cNvSpPr>
            <p:nvPr/>
          </p:nvSpPr>
          <p:spPr bwMode="auto">
            <a:xfrm>
              <a:off x="2950" y="44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1" name="Line 204"/>
            <p:cNvSpPr>
              <a:spLocks noChangeShapeType="1"/>
            </p:cNvSpPr>
            <p:nvPr/>
          </p:nvSpPr>
          <p:spPr bwMode="auto">
            <a:xfrm>
              <a:off x="2950" y="44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2" name="Line 205"/>
            <p:cNvSpPr>
              <a:spLocks noChangeShapeType="1"/>
            </p:cNvSpPr>
            <p:nvPr/>
          </p:nvSpPr>
          <p:spPr bwMode="auto">
            <a:xfrm>
              <a:off x="2950" y="45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3" name="Line 206"/>
            <p:cNvSpPr>
              <a:spLocks noChangeShapeType="1"/>
            </p:cNvSpPr>
            <p:nvPr/>
          </p:nvSpPr>
          <p:spPr bwMode="auto">
            <a:xfrm>
              <a:off x="2950" y="45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4" name="Line 207"/>
            <p:cNvSpPr>
              <a:spLocks noChangeShapeType="1"/>
            </p:cNvSpPr>
            <p:nvPr/>
          </p:nvSpPr>
          <p:spPr bwMode="auto">
            <a:xfrm>
              <a:off x="2950" y="45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5" name="Line 208"/>
            <p:cNvSpPr>
              <a:spLocks noChangeShapeType="1"/>
            </p:cNvSpPr>
            <p:nvPr/>
          </p:nvSpPr>
          <p:spPr bwMode="auto">
            <a:xfrm>
              <a:off x="2950" y="45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6" name="Line 209"/>
            <p:cNvSpPr>
              <a:spLocks noChangeShapeType="1"/>
            </p:cNvSpPr>
            <p:nvPr/>
          </p:nvSpPr>
          <p:spPr bwMode="auto">
            <a:xfrm>
              <a:off x="2950" y="45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7" name="Line 210"/>
            <p:cNvSpPr>
              <a:spLocks noChangeShapeType="1"/>
            </p:cNvSpPr>
            <p:nvPr/>
          </p:nvSpPr>
          <p:spPr bwMode="auto">
            <a:xfrm>
              <a:off x="2950" y="46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8" name="Line 211"/>
            <p:cNvSpPr>
              <a:spLocks noChangeShapeType="1"/>
            </p:cNvSpPr>
            <p:nvPr/>
          </p:nvSpPr>
          <p:spPr bwMode="auto">
            <a:xfrm>
              <a:off x="2950" y="46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9" name="Line 212"/>
            <p:cNvSpPr>
              <a:spLocks noChangeShapeType="1"/>
            </p:cNvSpPr>
            <p:nvPr/>
          </p:nvSpPr>
          <p:spPr bwMode="auto">
            <a:xfrm>
              <a:off x="2950" y="46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0" name="Line 213"/>
            <p:cNvSpPr>
              <a:spLocks noChangeShapeType="1"/>
            </p:cNvSpPr>
            <p:nvPr/>
          </p:nvSpPr>
          <p:spPr bwMode="auto">
            <a:xfrm>
              <a:off x="2950" y="46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1" name="Line 214"/>
            <p:cNvSpPr>
              <a:spLocks noChangeShapeType="1"/>
            </p:cNvSpPr>
            <p:nvPr/>
          </p:nvSpPr>
          <p:spPr bwMode="auto">
            <a:xfrm>
              <a:off x="2950" y="47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61" name="Rectangle 216"/>
          <p:cNvSpPr>
            <a:spLocks noChangeArrowheads="1"/>
          </p:cNvSpPr>
          <p:nvPr/>
        </p:nvSpPr>
        <p:spPr bwMode="auto">
          <a:xfrm>
            <a:off x="6396038" y="2189163"/>
            <a:ext cx="14128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tandem repeat 1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62" name="Rectangle 217"/>
          <p:cNvSpPr>
            <a:spLocks noChangeArrowheads="1"/>
          </p:cNvSpPr>
          <p:nvPr/>
        </p:nvSpPr>
        <p:spPr bwMode="auto">
          <a:xfrm>
            <a:off x="6396038" y="2741613"/>
            <a:ext cx="14128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tandem repeat 2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63" name="Rectangle 218"/>
          <p:cNvSpPr>
            <a:spLocks noChangeArrowheads="1"/>
          </p:cNvSpPr>
          <p:nvPr/>
        </p:nvSpPr>
        <p:spPr bwMode="auto">
          <a:xfrm>
            <a:off x="6396038" y="3294063"/>
            <a:ext cx="14128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tandem repeat 3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64" name="Rectangle 219"/>
          <p:cNvSpPr>
            <a:spLocks noChangeArrowheads="1"/>
          </p:cNvSpPr>
          <p:nvPr/>
        </p:nvSpPr>
        <p:spPr bwMode="auto">
          <a:xfrm>
            <a:off x="6396038" y="3875088"/>
            <a:ext cx="14128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tandem repeat 4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65" name="Rectangle 220"/>
          <p:cNvSpPr>
            <a:spLocks noChangeArrowheads="1"/>
          </p:cNvSpPr>
          <p:nvPr/>
        </p:nvSpPr>
        <p:spPr bwMode="auto">
          <a:xfrm>
            <a:off x="6380163" y="4694238"/>
            <a:ext cx="787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catalytic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66" name="Rectangle 221"/>
          <p:cNvSpPr>
            <a:spLocks noChangeArrowheads="1"/>
          </p:cNvSpPr>
          <p:nvPr/>
        </p:nvSpPr>
        <p:spPr bwMode="auto">
          <a:xfrm>
            <a:off x="6380163" y="4818063"/>
            <a:ext cx="654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domain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67" name="Rectangle 222"/>
          <p:cNvSpPr>
            <a:spLocks noChangeArrowheads="1"/>
          </p:cNvSpPr>
          <p:nvPr/>
        </p:nvSpPr>
        <p:spPr bwMode="auto">
          <a:xfrm>
            <a:off x="5405438" y="1965325"/>
            <a:ext cx="288925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68" name="Rectangle 223"/>
          <p:cNvSpPr>
            <a:spLocks noChangeArrowheads="1"/>
          </p:cNvSpPr>
          <p:nvPr/>
        </p:nvSpPr>
        <p:spPr bwMode="auto">
          <a:xfrm>
            <a:off x="5821363" y="2027238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69" name="Rectangle 224"/>
          <p:cNvSpPr>
            <a:spLocks noChangeArrowheads="1"/>
          </p:cNvSpPr>
          <p:nvPr/>
        </p:nvSpPr>
        <p:spPr bwMode="auto">
          <a:xfrm>
            <a:off x="5405438" y="2251075"/>
            <a:ext cx="288925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70" name="Rectangle 225"/>
          <p:cNvSpPr>
            <a:spLocks noChangeArrowheads="1"/>
          </p:cNvSpPr>
          <p:nvPr/>
        </p:nvSpPr>
        <p:spPr bwMode="auto">
          <a:xfrm>
            <a:off x="5821363" y="2303463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71" name="Rectangle 226"/>
          <p:cNvSpPr>
            <a:spLocks noChangeArrowheads="1"/>
          </p:cNvSpPr>
          <p:nvPr/>
        </p:nvSpPr>
        <p:spPr bwMode="auto">
          <a:xfrm>
            <a:off x="5405438" y="2536825"/>
            <a:ext cx="288925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72" name="Rectangle 227"/>
          <p:cNvSpPr>
            <a:spLocks noChangeArrowheads="1"/>
          </p:cNvSpPr>
          <p:nvPr/>
        </p:nvSpPr>
        <p:spPr bwMode="auto">
          <a:xfrm>
            <a:off x="5821363" y="2608263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73" name="Rectangle 228"/>
          <p:cNvSpPr>
            <a:spLocks noChangeArrowheads="1"/>
          </p:cNvSpPr>
          <p:nvPr/>
        </p:nvSpPr>
        <p:spPr bwMode="auto">
          <a:xfrm>
            <a:off x="5405438" y="2822575"/>
            <a:ext cx="288925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74" name="Rectangle 229"/>
          <p:cNvSpPr>
            <a:spLocks noChangeArrowheads="1"/>
          </p:cNvSpPr>
          <p:nvPr/>
        </p:nvSpPr>
        <p:spPr bwMode="auto">
          <a:xfrm>
            <a:off x="5821363" y="2884488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75" name="Rectangle 230"/>
          <p:cNvSpPr>
            <a:spLocks noChangeArrowheads="1"/>
          </p:cNvSpPr>
          <p:nvPr/>
        </p:nvSpPr>
        <p:spPr bwMode="auto">
          <a:xfrm>
            <a:off x="5405438" y="3108325"/>
            <a:ext cx="288925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76" name="Rectangle 231"/>
          <p:cNvSpPr>
            <a:spLocks noChangeArrowheads="1"/>
          </p:cNvSpPr>
          <p:nvPr/>
        </p:nvSpPr>
        <p:spPr bwMode="auto">
          <a:xfrm>
            <a:off x="5821363" y="3179763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77" name="Rectangle 232"/>
          <p:cNvSpPr>
            <a:spLocks noChangeArrowheads="1"/>
          </p:cNvSpPr>
          <p:nvPr/>
        </p:nvSpPr>
        <p:spPr bwMode="auto">
          <a:xfrm>
            <a:off x="5405438" y="3394075"/>
            <a:ext cx="288925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78" name="Rectangle 233"/>
          <p:cNvSpPr>
            <a:spLocks noChangeArrowheads="1"/>
          </p:cNvSpPr>
          <p:nvPr/>
        </p:nvSpPr>
        <p:spPr bwMode="auto">
          <a:xfrm>
            <a:off x="5821363" y="3455988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79" name="Rectangle 234"/>
          <p:cNvSpPr>
            <a:spLocks noChangeArrowheads="1"/>
          </p:cNvSpPr>
          <p:nvPr/>
        </p:nvSpPr>
        <p:spPr bwMode="auto">
          <a:xfrm>
            <a:off x="5405438" y="3679825"/>
            <a:ext cx="288925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80" name="Rectangle 235"/>
          <p:cNvSpPr>
            <a:spLocks noChangeArrowheads="1"/>
          </p:cNvSpPr>
          <p:nvPr/>
        </p:nvSpPr>
        <p:spPr bwMode="auto">
          <a:xfrm>
            <a:off x="5821363" y="3741738"/>
            <a:ext cx="185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81" name="Rectangle 236"/>
          <p:cNvSpPr>
            <a:spLocks noChangeArrowheads="1"/>
          </p:cNvSpPr>
          <p:nvPr/>
        </p:nvSpPr>
        <p:spPr bwMode="auto">
          <a:xfrm>
            <a:off x="5405438" y="3965575"/>
            <a:ext cx="288925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82" name="Rectangle 237"/>
          <p:cNvSpPr>
            <a:spLocks noChangeArrowheads="1"/>
          </p:cNvSpPr>
          <p:nvPr/>
        </p:nvSpPr>
        <p:spPr bwMode="auto">
          <a:xfrm>
            <a:off x="5770563" y="4027488"/>
            <a:ext cx="2873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83" name="Rectangle 238"/>
          <p:cNvSpPr>
            <a:spLocks noChangeArrowheads="1"/>
          </p:cNvSpPr>
          <p:nvPr/>
        </p:nvSpPr>
        <p:spPr bwMode="auto">
          <a:xfrm>
            <a:off x="5405438" y="4251325"/>
            <a:ext cx="288925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84" name="Rectangle 239"/>
          <p:cNvSpPr>
            <a:spLocks noChangeArrowheads="1"/>
          </p:cNvSpPr>
          <p:nvPr/>
        </p:nvSpPr>
        <p:spPr bwMode="auto">
          <a:xfrm>
            <a:off x="5770563" y="4313238"/>
            <a:ext cx="2873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85" name="Rectangle 240"/>
          <p:cNvSpPr>
            <a:spLocks noChangeArrowheads="1"/>
          </p:cNvSpPr>
          <p:nvPr/>
        </p:nvSpPr>
        <p:spPr bwMode="auto">
          <a:xfrm>
            <a:off x="5405438" y="4537075"/>
            <a:ext cx="288925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86" name="Rectangle 241"/>
          <p:cNvSpPr>
            <a:spLocks noChangeArrowheads="1"/>
          </p:cNvSpPr>
          <p:nvPr/>
        </p:nvSpPr>
        <p:spPr bwMode="auto">
          <a:xfrm>
            <a:off x="5770563" y="4598988"/>
            <a:ext cx="2873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12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87" name="Rectangle 242"/>
          <p:cNvSpPr>
            <a:spLocks noChangeArrowheads="1"/>
          </p:cNvSpPr>
          <p:nvPr/>
        </p:nvSpPr>
        <p:spPr bwMode="auto">
          <a:xfrm>
            <a:off x="5405438" y="4822825"/>
            <a:ext cx="288925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88" name="Rectangle 243"/>
          <p:cNvSpPr>
            <a:spLocks noChangeArrowheads="1"/>
          </p:cNvSpPr>
          <p:nvPr/>
        </p:nvSpPr>
        <p:spPr bwMode="auto">
          <a:xfrm>
            <a:off x="5770563" y="4884738"/>
            <a:ext cx="2873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13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89" name="Rectangle 244"/>
          <p:cNvSpPr>
            <a:spLocks noChangeArrowheads="1"/>
          </p:cNvSpPr>
          <p:nvPr/>
        </p:nvSpPr>
        <p:spPr bwMode="auto">
          <a:xfrm>
            <a:off x="5405438" y="5108575"/>
            <a:ext cx="288925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90" name="Rectangle 245"/>
          <p:cNvSpPr>
            <a:spLocks noChangeArrowheads="1"/>
          </p:cNvSpPr>
          <p:nvPr/>
        </p:nvSpPr>
        <p:spPr bwMode="auto">
          <a:xfrm>
            <a:off x="5770563" y="5170488"/>
            <a:ext cx="2873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14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91" name="Rectangle 246"/>
          <p:cNvSpPr>
            <a:spLocks noChangeArrowheads="1"/>
          </p:cNvSpPr>
          <p:nvPr/>
        </p:nvSpPr>
        <p:spPr bwMode="auto">
          <a:xfrm>
            <a:off x="5405438" y="5394325"/>
            <a:ext cx="288925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92" name="Rectangle 247"/>
          <p:cNvSpPr>
            <a:spLocks noChangeArrowheads="1"/>
          </p:cNvSpPr>
          <p:nvPr/>
        </p:nvSpPr>
        <p:spPr bwMode="auto">
          <a:xfrm>
            <a:off x="5770563" y="5446713"/>
            <a:ext cx="2873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15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93" name="Rectangle 248"/>
          <p:cNvSpPr>
            <a:spLocks noChangeArrowheads="1"/>
          </p:cNvSpPr>
          <p:nvPr/>
        </p:nvSpPr>
        <p:spPr bwMode="auto">
          <a:xfrm>
            <a:off x="3225800" y="1941513"/>
            <a:ext cx="1803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>
                <a:latin typeface="Times New Roman" pitchFamily="18" charset="0"/>
              </a:rPr>
              <a:t>Asp16His, Cys38Arg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94" name="Rectangle 249"/>
          <p:cNvSpPr>
            <a:spLocks noChangeArrowheads="1"/>
          </p:cNvSpPr>
          <p:nvPr/>
        </p:nvSpPr>
        <p:spPr bwMode="auto">
          <a:xfrm>
            <a:off x="4114800" y="2206625"/>
            <a:ext cx="8778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>
                <a:latin typeface="Times New Roman" pitchFamily="18" charset="0"/>
              </a:rPr>
              <a:t>307ins7bp</a:t>
            </a:r>
            <a:endParaRPr lang="it-IT" sz="1200" b="1">
              <a:solidFill>
                <a:srgbClr val="9933FF"/>
              </a:solidFill>
              <a:latin typeface="Times New Roman" pitchFamily="18" charset="0"/>
            </a:endParaRPr>
          </a:p>
        </p:txBody>
      </p:sp>
      <p:sp>
        <p:nvSpPr>
          <p:cNvPr id="18495" name="Rectangle 250"/>
          <p:cNvSpPr>
            <a:spLocks noChangeArrowheads="1"/>
          </p:cNvSpPr>
          <p:nvPr/>
        </p:nvSpPr>
        <p:spPr bwMode="auto">
          <a:xfrm>
            <a:off x="2895600" y="2514600"/>
            <a:ext cx="20853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dirty="0">
                <a:solidFill>
                  <a:srgbClr val="000000"/>
                </a:solidFill>
                <a:latin typeface="Times New Roman" pitchFamily="18" charset="0"/>
              </a:rPr>
              <a:t>Glu117stop </a:t>
            </a:r>
            <a:r>
              <a:rPr lang="it-IT" sz="1200" b="1" dirty="0">
                <a:solidFill>
                  <a:schemeClr val="accent2"/>
                </a:solidFill>
                <a:latin typeface="Times New Roman" pitchFamily="18" charset="0"/>
              </a:rPr>
              <a:t>Type II</a:t>
            </a:r>
            <a:r>
              <a:rPr lang="it-IT" sz="12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it-IT" sz="1200" b="1" dirty="0">
                <a:solidFill>
                  <a:schemeClr val="accent3"/>
                </a:solidFill>
                <a:latin typeface="Times New Roman" pitchFamily="18" charset="0"/>
              </a:rPr>
              <a:t>Cys128stop</a:t>
            </a:r>
            <a:endParaRPr lang="it-IT" sz="2400" dirty="0">
              <a:solidFill>
                <a:schemeClr val="accent3"/>
              </a:solidFill>
              <a:latin typeface="Times New Roman" pitchFamily="18" charset="0"/>
            </a:endParaRPr>
          </a:p>
        </p:txBody>
      </p:sp>
      <p:sp>
        <p:nvSpPr>
          <p:cNvPr id="18496" name="Rectangle 251"/>
          <p:cNvSpPr>
            <a:spLocks noChangeArrowheads="1"/>
          </p:cNvSpPr>
          <p:nvPr/>
        </p:nvSpPr>
        <p:spPr bwMode="auto">
          <a:xfrm>
            <a:off x="3906838" y="2722563"/>
            <a:ext cx="1128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IVS5 +5G&gt;C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97" name="Rectangle 252"/>
          <p:cNvSpPr>
            <a:spLocks noChangeArrowheads="1"/>
          </p:cNvSpPr>
          <p:nvPr/>
        </p:nvSpPr>
        <p:spPr bwMode="auto">
          <a:xfrm>
            <a:off x="1887538" y="3178175"/>
            <a:ext cx="31480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 dirty="0">
                <a:latin typeface="Times New Roman" pitchFamily="18" charset="0"/>
              </a:rPr>
              <a:t>Gln226Arg, Trp228Cys, Trp228stop</a:t>
            </a:r>
            <a:endParaRPr lang="it-IT" sz="2400" dirty="0">
              <a:latin typeface="Times New Roman" pitchFamily="18" charset="0"/>
            </a:endParaRPr>
          </a:p>
        </p:txBody>
      </p:sp>
      <p:sp>
        <p:nvSpPr>
          <p:cNvPr id="18498" name="Rectangle 253"/>
          <p:cNvSpPr>
            <a:spLocks noChangeArrowheads="1"/>
          </p:cNvSpPr>
          <p:nvPr/>
        </p:nvSpPr>
        <p:spPr bwMode="auto">
          <a:xfrm>
            <a:off x="1931988" y="3398838"/>
            <a:ext cx="30908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>
                <a:latin typeface="Times New Roman" pitchFamily="18" charset="0"/>
              </a:rPr>
              <a:t>Cys237Tyr, Ser248Asn, Gln263stop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499" name="Rectangle 254"/>
          <p:cNvSpPr>
            <a:spLocks noChangeArrowheads="1"/>
          </p:cNvSpPr>
          <p:nvPr/>
        </p:nvSpPr>
        <p:spPr bwMode="auto">
          <a:xfrm>
            <a:off x="3890963" y="3332163"/>
            <a:ext cx="1349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500" name="Rectangle 255"/>
          <p:cNvSpPr>
            <a:spLocks noChangeArrowheads="1"/>
          </p:cNvSpPr>
          <p:nvPr/>
        </p:nvSpPr>
        <p:spPr bwMode="auto">
          <a:xfrm>
            <a:off x="1590675" y="3636963"/>
            <a:ext cx="34940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Phe283Leu </a:t>
            </a:r>
            <a:r>
              <a:rPr lang="it-IT" sz="1200" b="1">
                <a:solidFill>
                  <a:schemeClr val="accent2"/>
                </a:solidFill>
                <a:latin typeface="Times New Roman" pitchFamily="18" charset="0"/>
              </a:rPr>
              <a:t>Type III</a:t>
            </a:r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it-IT" sz="1200" b="1">
                <a:latin typeface="Times New Roman" pitchFamily="18" charset="0"/>
              </a:rPr>
              <a:t>907delG,</a:t>
            </a:r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Leu302Pro, Thr304Ile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501" name="Rectangle 256"/>
          <p:cNvSpPr>
            <a:spLocks noChangeArrowheads="1"/>
          </p:cNvSpPr>
          <p:nvPr/>
        </p:nvSpPr>
        <p:spPr bwMode="auto">
          <a:xfrm>
            <a:off x="2095500" y="3760788"/>
            <a:ext cx="2933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Arg308Cys, Glu323Lys, 102</a:t>
            </a:r>
            <a:r>
              <a:rPr lang="it-IT" sz="1200" b="1">
                <a:latin typeface="Times New Roman" pitchFamily="18" charset="0"/>
              </a:rPr>
              <a:t>6insG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502" name="Rectangle 257"/>
          <p:cNvSpPr>
            <a:spLocks noChangeArrowheads="1"/>
          </p:cNvSpPr>
          <p:nvPr/>
        </p:nvSpPr>
        <p:spPr bwMode="auto">
          <a:xfrm>
            <a:off x="1690688" y="3944938"/>
            <a:ext cx="3168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>
                <a:latin typeface="Times New Roman" pitchFamily="18" charset="0"/>
              </a:rPr>
              <a:t>IVS9 -2A&gt;G, IVS9 -3G&gt;T, 1026G&gt;T</a:t>
            </a:r>
          </a:p>
        </p:txBody>
      </p:sp>
      <p:sp>
        <p:nvSpPr>
          <p:cNvPr id="18503" name="Rectangle 258"/>
          <p:cNvSpPr>
            <a:spLocks noChangeArrowheads="1"/>
          </p:cNvSpPr>
          <p:nvPr/>
        </p:nvSpPr>
        <p:spPr bwMode="auto">
          <a:xfrm>
            <a:off x="825500" y="4075113"/>
            <a:ext cx="1917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>
                <a:latin typeface="Times New Roman" pitchFamily="18" charset="0"/>
              </a:rPr>
              <a:t>1072delA, Trp383stop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504" name="Rectangle 259"/>
          <p:cNvSpPr>
            <a:spLocks noChangeArrowheads="1"/>
          </p:cNvSpPr>
          <p:nvPr/>
        </p:nvSpPr>
        <p:spPr bwMode="auto">
          <a:xfrm>
            <a:off x="3027363" y="4265613"/>
            <a:ext cx="2082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Thr386Asn, Ala412Val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505" name="Rectangle 260"/>
          <p:cNvSpPr>
            <a:spLocks noChangeArrowheads="1"/>
          </p:cNvSpPr>
          <p:nvPr/>
        </p:nvSpPr>
        <p:spPr bwMode="auto">
          <a:xfrm>
            <a:off x="3759200" y="4437063"/>
            <a:ext cx="12588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IVS11 -10T&gt;A</a:t>
            </a:r>
          </a:p>
        </p:txBody>
      </p:sp>
      <p:sp>
        <p:nvSpPr>
          <p:cNvPr id="18506" name="Line 262"/>
          <p:cNvSpPr>
            <a:spLocks noChangeShapeType="1"/>
          </p:cNvSpPr>
          <p:nvPr/>
        </p:nvSpPr>
        <p:spPr bwMode="auto">
          <a:xfrm>
            <a:off x="5110163" y="4503738"/>
            <a:ext cx="4397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07" name="Rectangle 263"/>
          <p:cNvSpPr>
            <a:spLocks noChangeArrowheads="1"/>
          </p:cNvSpPr>
          <p:nvPr/>
        </p:nvSpPr>
        <p:spPr bwMode="auto">
          <a:xfrm>
            <a:off x="3128963" y="4656138"/>
            <a:ext cx="20145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Phe442Val, Thr475Ile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508" name="Rectangle 264"/>
          <p:cNvSpPr>
            <a:spLocks noChangeArrowheads="1"/>
          </p:cNvSpPr>
          <p:nvPr/>
        </p:nvSpPr>
        <p:spPr bwMode="auto">
          <a:xfrm>
            <a:off x="2965450" y="4913313"/>
            <a:ext cx="2032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>
                <a:latin typeface="Times New Roman" pitchFamily="18" charset="0"/>
              </a:rPr>
              <a:t>Tyr493His, Trp501stop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509" name="Rectangle 265"/>
          <p:cNvSpPr>
            <a:spLocks noChangeArrowheads="1"/>
          </p:cNvSpPr>
          <p:nvPr/>
        </p:nvSpPr>
        <p:spPr bwMode="auto">
          <a:xfrm>
            <a:off x="2743200" y="5143500"/>
            <a:ext cx="2254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latin typeface="Times New Roman" pitchFamily="18" charset="0"/>
              </a:rPr>
              <a:t> Lys518Asn, 1713del 14bp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510" name="Rectangle 266"/>
          <p:cNvSpPr>
            <a:spLocks noChangeArrowheads="1"/>
          </p:cNvSpPr>
          <p:nvPr/>
        </p:nvSpPr>
        <p:spPr bwMode="auto">
          <a:xfrm>
            <a:off x="4094163" y="5475288"/>
            <a:ext cx="10318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Ser576Arg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511" name="Line 267"/>
          <p:cNvSpPr>
            <a:spLocks noChangeShapeType="1"/>
          </p:cNvSpPr>
          <p:nvPr/>
        </p:nvSpPr>
        <p:spPr bwMode="auto">
          <a:xfrm>
            <a:off x="5126038" y="2036763"/>
            <a:ext cx="271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12" name="Line 268"/>
          <p:cNvSpPr>
            <a:spLocks noChangeShapeType="1"/>
          </p:cNvSpPr>
          <p:nvPr/>
        </p:nvSpPr>
        <p:spPr bwMode="auto">
          <a:xfrm>
            <a:off x="5126038" y="2303463"/>
            <a:ext cx="271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13" name="Line 269"/>
          <p:cNvSpPr>
            <a:spLocks noChangeShapeType="1"/>
          </p:cNvSpPr>
          <p:nvPr/>
        </p:nvSpPr>
        <p:spPr bwMode="auto">
          <a:xfrm>
            <a:off x="5126038" y="2579688"/>
            <a:ext cx="271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14" name="Line 270"/>
          <p:cNvSpPr>
            <a:spLocks noChangeShapeType="1"/>
          </p:cNvSpPr>
          <p:nvPr/>
        </p:nvSpPr>
        <p:spPr bwMode="auto">
          <a:xfrm>
            <a:off x="5126038" y="2789238"/>
            <a:ext cx="406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15" name="Line 271"/>
          <p:cNvSpPr>
            <a:spLocks noChangeShapeType="1"/>
          </p:cNvSpPr>
          <p:nvPr/>
        </p:nvSpPr>
        <p:spPr bwMode="auto">
          <a:xfrm flipV="1">
            <a:off x="5232400" y="3163888"/>
            <a:ext cx="1651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16" name="Line 272"/>
          <p:cNvSpPr>
            <a:spLocks noChangeShapeType="1"/>
          </p:cNvSpPr>
          <p:nvPr/>
        </p:nvSpPr>
        <p:spPr bwMode="auto">
          <a:xfrm>
            <a:off x="5126038" y="3484563"/>
            <a:ext cx="271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17" name="Line 273"/>
          <p:cNvSpPr>
            <a:spLocks noChangeShapeType="1"/>
          </p:cNvSpPr>
          <p:nvPr/>
        </p:nvSpPr>
        <p:spPr bwMode="auto">
          <a:xfrm>
            <a:off x="5126038" y="3779838"/>
            <a:ext cx="271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18" name="Line 274"/>
          <p:cNvSpPr>
            <a:spLocks noChangeShapeType="1"/>
          </p:cNvSpPr>
          <p:nvPr/>
        </p:nvSpPr>
        <p:spPr bwMode="auto">
          <a:xfrm>
            <a:off x="5126038" y="3941763"/>
            <a:ext cx="423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19" name="Line 275"/>
          <p:cNvSpPr>
            <a:spLocks noChangeShapeType="1"/>
          </p:cNvSpPr>
          <p:nvPr/>
        </p:nvSpPr>
        <p:spPr bwMode="auto">
          <a:xfrm flipH="1">
            <a:off x="4864100" y="3932238"/>
            <a:ext cx="246063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20" name="Line 276"/>
          <p:cNvSpPr>
            <a:spLocks noChangeShapeType="1"/>
          </p:cNvSpPr>
          <p:nvPr/>
        </p:nvSpPr>
        <p:spPr bwMode="auto">
          <a:xfrm>
            <a:off x="2806700" y="4151313"/>
            <a:ext cx="2590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21" name="Line 277"/>
          <p:cNvSpPr>
            <a:spLocks noChangeShapeType="1"/>
          </p:cNvSpPr>
          <p:nvPr/>
        </p:nvSpPr>
        <p:spPr bwMode="auto">
          <a:xfrm>
            <a:off x="5126038" y="4341813"/>
            <a:ext cx="271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22" name="Line 278"/>
          <p:cNvSpPr>
            <a:spLocks noChangeShapeType="1"/>
          </p:cNvSpPr>
          <p:nvPr/>
        </p:nvSpPr>
        <p:spPr bwMode="auto">
          <a:xfrm>
            <a:off x="5126038" y="4722813"/>
            <a:ext cx="271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23" name="Line 279"/>
          <p:cNvSpPr>
            <a:spLocks noChangeShapeType="1"/>
          </p:cNvSpPr>
          <p:nvPr/>
        </p:nvSpPr>
        <p:spPr bwMode="auto">
          <a:xfrm>
            <a:off x="5126038" y="5008563"/>
            <a:ext cx="271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24" name="Line 280"/>
          <p:cNvSpPr>
            <a:spLocks noChangeShapeType="1"/>
          </p:cNvSpPr>
          <p:nvPr/>
        </p:nvSpPr>
        <p:spPr bwMode="auto">
          <a:xfrm>
            <a:off x="5126038" y="5218113"/>
            <a:ext cx="271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25" name="Line 281"/>
          <p:cNvSpPr>
            <a:spLocks noChangeShapeType="1"/>
          </p:cNvSpPr>
          <p:nvPr/>
        </p:nvSpPr>
        <p:spPr bwMode="auto">
          <a:xfrm>
            <a:off x="5126038" y="5551488"/>
            <a:ext cx="271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26" name="Rectangle 282"/>
          <p:cNvSpPr>
            <a:spLocks noChangeArrowheads="1"/>
          </p:cNvSpPr>
          <p:nvPr/>
        </p:nvSpPr>
        <p:spPr bwMode="auto">
          <a:xfrm>
            <a:off x="3708400" y="5300663"/>
            <a:ext cx="13874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IVS14 +1G&gt;A </a:t>
            </a:r>
            <a:r>
              <a:rPr lang="it-IT" sz="1200" b="1">
                <a:solidFill>
                  <a:schemeClr val="accent2"/>
                </a:solidFill>
                <a:latin typeface="Times New Roman" pitchFamily="18" charset="0"/>
              </a:rPr>
              <a:t>Type I</a:t>
            </a:r>
            <a:endParaRPr lang="it-IT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527" name="Line 283"/>
          <p:cNvSpPr>
            <a:spLocks noChangeShapeType="1"/>
          </p:cNvSpPr>
          <p:nvPr/>
        </p:nvSpPr>
        <p:spPr bwMode="auto">
          <a:xfrm>
            <a:off x="5110163" y="5370513"/>
            <a:ext cx="422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28" name="Line 284"/>
          <p:cNvSpPr>
            <a:spLocks noChangeShapeType="1"/>
          </p:cNvSpPr>
          <p:nvPr/>
        </p:nvSpPr>
        <p:spPr bwMode="auto">
          <a:xfrm>
            <a:off x="5122863" y="3070225"/>
            <a:ext cx="406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29" name="Rectangle 286"/>
          <p:cNvSpPr>
            <a:spLocks noChangeArrowheads="1"/>
          </p:cNvSpPr>
          <p:nvPr/>
        </p:nvSpPr>
        <p:spPr bwMode="auto">
          <a:xfrm>
            <a:off x="3906838" y="3006725"/>
            <a:ext cx="1128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>
                <a:latin typeface="Times New Roman" pitchFamily="18" charset="0"/>
              </a:rPr>
              <a:t>IVS6 +3A&gt;G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8530" name="Line 287"/>
          <p:cNvSpPr>
            <a:spLocks noChangeShapeType="1"/>
          </p:cNvSpPr>
          <p:nvPr/>
        </p:nvSpPr>
        <p:spPr bwMode="auto">
          <a:xfrm flipH="1">
            <a:off x="5092700" y="3171825"/>
            <a:ext cx="109538" cy="84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531" name="Rectangle 288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7724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Mutations found in factor XI deficient patients</a:t>
            </a:r>
          </a:p>
        </p:txBody>
      </p:sp>
      <p:sp>
        <p:nvSpPr>
          <p:cNvPr id="18532" name="Text Box 289"/>
          <p:cNvSpPr txBox="1">
            <a:spLocks noChangeArrowheads="1"/>
          </p:cNvSpPr>
          <p:nvPr/>
        </p:nvSpPr>
        <p:spPr bwMode="auto">
          <a:xfrm>
            <a:off x="395288" y="6189663"/>
            <a:ext cx="77060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Types </a:t>
            </a:r>
            <a:r>
              <a:rPr lang="en-GB" sz="1600" dirty="0" smtClean="0">
                <a:solidFill>
                  <a:schemeClr val="accent2"/>
                </a:solidFill>
              </a:rPr>
              <a:t>II </a:t>
            </a:r>
            <a:r>
              <a:rPr lang="en-GB" sz="1600" dirty="0">
                <a:solidFill>
                  <a:schemeClr val="accent2"/>
                </a:solidFill>
              </a:rPr>
              <a:t>and III are common in Jewish patients with factor XI </a:t>
            </a:r>
            <a:r>
              <a:rPr lang="en-GB" sz="1600" dirty="0" smtClean="0">
                <a:solidFill>
                  <a:schemeClr val="accent2"/>
                </a:solidFill>
              </a:rPr>
              <a:t>deficiency ~1:11 heterozygous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3"/>
          <p:cNvSpPr>
            <a:spLocks noChangeShapeType="1"/>
          </p:cNvSpPr>
          <p:nvPr/>
        </p:nvSpPr>
        <p:spPr bwMode="auto">
          <a:xfrm>
            <a:off x="4233863" y="3351213"/>
            <a:ext cx="1862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 rot="-60000">
            <a:off x="1450528" y="1078010"/>
            <a:ext cx="12874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400" b="1" i="1" dirty="0">
                <a:solidFill>
                  <a:srgbClr val="F20884"/>
                </a:solidFill>
                <a:latin typeface="Arial" pitchFamily="34" charset="0"/>
              </a:rPr>
              <a:t>FXIIIA</a:t>
            </a:r>
            <a:endParaRPr lang="it-IT" sz="2400" dirty="0">
              <a:latin typeface="Times New Roman" pitchFamily="18" charset="0"/>
            </a:endParaRP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6230938" y="1093788"/>
            <a:ext cx="3175" cy="4867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6103938" y="1584325"/>
            <a:ext cx="288925" cy="1809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6103938" y="1831975"/>
            <a:ext cx="288925" cy="2381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6103938" y="2136775"/>
            <a:ext cx="288925" cy="1143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6103938" y="2479675"/>
            <a:ext cx="288925" cy="1714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6103938" y="2317750"/>
            <a:ext cx="288925" cy="1047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6088063" y="2917825"/>
            <a:ext cx="287337" cy="952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6103938" y="2717800"/>
            <a:ext cx="288925" cy="1333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6103938" y="3079750"/>
            <a:ext cx="288925" cy="857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6451600" y="3074988"/>
            <a:ext cx="2365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103938" y="3232150"/>
            <a:ext cx="288925" cy="152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71" name="Rectangle 16"/>
          <p:cNvSpPr>
            <a:spLocks noChangeArrowheads="1"/>
          </p:cNvSpPr>
          <p:nvPr/>
        </p:nvSpPr>
        <p:spPr bwMode="auto">
          <a:xfrm>
            <a:off x="6103938" y="3775075"/>
            <a:ext cx="288925" cy="152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72" name="Rectangle 17"/>
          <p:cNvSpPr>
            <a:spLocks noChangeArrowheads="1"/>
          </p:cNvSpPr>
          <p:nvPr/>
        </p:nvSpPr>
        <p:spPr bwMode="auto">
          <a:xfrm>
            <a:off x="6103938" y="3994150"/>
            <a:ext cx="288925" cy="1238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6103938" y="3441700"/>
            <a:ext cx="288925" cy="2762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6103938" y="4175125"/>
            <a:ext cx="288925" cy="16478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75" name="Rectangle 20"/>
          <p:cNvSpPr>
            <a:spLocks noChangeArrowheads="1"/>
          </p:cNvSpPr>
          <p:nvPr/>
        </p:nvSpPr>
        <p:spPr bwMode="auto">
          <a:xfrm>
            <a:off x="6103938" y="1393825"/>
            <a:ext cx="288925" cy="1238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76" name="Rectangle 21"/>
          <p:cNvSpPr>
            <a:spLocks noChangeArrowheads="1"/>
          </p:cNvSpPr>
          <p:nvPr/>
        </p:nvSpPr>
        <p:spPr bwMode="auto">
          <a:xfrm>
            <a:off x="6103938" y="1260475"/>
            <a:ext cx="288925" cy="76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77" name="Freeform 22"/>
          <p:cNvSpPr>
            <a:spLocks/>
          </p:cNvSpPr>
          <p:nvPr/>
        </p:nvSpPr>
        <p:spPr bwMode="auto">
          <a:xfrm>
            <a:off x="6738938" y="1474788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78" name="Freeform 23"/>
          <p:cNvSpPr>
            <a:spLocks/>
          </p:cNvSpPr>
          <p:nvPr/>
        </p:nvSpPr>
        <p:spPr bwMode="auto">
          <a:xfrm>
            <a:off x="6738938" y="1389063"/>
            <a:ext cx="406400" cy="0"/>
          </a:xfrm>
          <a:custGeom>
            <a:avLst/>
            <a:gdLst>
              <a:gd name="T0" fmla="*/ 0 w 192"/>
              <a:gd name="T1" fmla="*/ 192 w 192"/>
              <a:gd name="T2" fmla="*/ 0 w 192"/>
              <a:gd name="T3" fmla="*/ 0 60000 65536"/>
              <a:gd name="T4" fmla="*/ 0 60000 65536"/>
              <a:gd name="T5" fmla="*/ 0 60000 65536"/>
              <a:gd name="T6" fmla="*/ 0 w 192"/>
              <a:gd name="T7" fmla="*/ 192 w 19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2">
                <a:moveTo>
                  <a:pt x="0" y="0"/>
                </a:move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79" name="Rectangle 24"/>
          <p:cNvSpPr>
            <a:spLocks noChangeArrowheads="1"/>
          </p:cNvSpPr>
          <p:nvPr/>
        </p:nvSpPr>
        <p:spPr bwMode="auto">
          <a:xfrm>
            <a:off x="7043738" y="1322388"/>
            <a:ext cx="9763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AP domain</a:t>
            </a:r>
            <a:endParaRPr lang="it-IT" sz="2400">
              <a:latin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723063" y="1274763"/>
            <a:ext cx="168275" cy="0"/>
            <a:chOff x="3176" y="1070"/>
            <a:chExt cx="80" cy="1"/>
          </a:xfrm>
        </p:grpSpPr>
        <p:sp>
          <p:nvSpPr>
            <p:cNvPr id="19741" name="Line 25"/>
            <p:cNvSpPr>
              <a:spLocks noChangeShapeType="1"/>
            </p:cNvSpPr>
            <p:nvPr/>
          </p:nvSpPr>
          <p:spPr bwMode="auto">
            <a:xfrm>
              <a:off x="3176" y="10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42" name="Line 26"/>
            <p:cNvSpPr>
              <a:spLocks noChangeShapeType="1"/>
            </p:cNvSpPr>
            <p:nvPr/>
          </p:nvSpPr>
          <p:spPr bwMode="auto">
            <a:xfrm>
              <a:off x="3200" y="10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43" name="Line 27"/>
            <p:cNvSpPr>
              <a:spLocks noChangeShapeType="1"/>
            </p:cNvSpPr>
            <p:nvPr/>
          </p:nvSpPr>
          <p:spPr bwMode="auto">
            <a:xfrm>
              <a:off x="3224" y="10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44" name="Line 28"/>
            <p:cNvSpPr>
              <a:spLocks noChangeShapeType="1"/>
            </p:cNvSpPr>
            <p:nvPr/>
          </p:nvSpPr>
          <p:spPr bwMode="auto">
            <a:xfrm>
              <a:off x="3248" y="107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723063" y="1541463"/>
            <a:ext cx="168275" cy="0"/>
            <a:chOff x="3176" y="1294"/>
            <a:chExt cx="80" cy="1"/>
          </a:xfrm>
        </p:grpSpPr>
        <p:sp>
          <p:nvSpPr>
            <p:cNvPr id="19737" name="Line 30"/>
            <p:cNvSpPr>
              <a:spLocks noChangeShapeType="1"/>
            </p:cNvSpPr>
            <p:nvPr/>
          </p:nvSpPr>
          <p:spPr bwMode="auto">
            <a:xfrm>
              <a:off x="3176" y="12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38" name="Line 31"/>
            <p:cNvSpPr>
              <a:spLocks noChangeShapeType="1"/>
            </p:cNvSpPr>
            <p:nvPr/>
          </p:nvSpPr>
          <p:spPr bwMode="auto">
            <a:xfrm>
              <a:off x="3200" y="12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39" name="Line 32"/>
            <p:cNvSpPr>
              <a:spLocks noChangeShapeType="1"/>
            </p:cNvSpPr>
            <p:nvPr/>
          </p:nvSpPr>
          <p:spPr bwMode="auto">
            <a:xfrm>
              <a:off x="3224" y="12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40" name="Line 33"/>
            <p:cNvSpPr>
              <a:spLocks noChangeShapeType="1"/>
            </p:cNvSpPr>
            <p:nvPr/>
          </p:nvSpPr>
          <p:spPr bwMode="auto">
            <a:xfrm>
              <a:off x="3248" y="12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908800" y="1274763"/>
            <a:ext cx="1588" cy="257175"/>
            <a:chOff x="3264" y="1070"/>
            <a:chExt cx="1" cy="217"/>
          </a:xfrm>
        </p:grpSpPr>
        <p:sp>
          <p:nvSpPr>
            <p:cNvPr id="19727" name="Line 35"/>
            <p:cNvSpPr>
              <a:spLocks noChangeShapeType="1"/>
            </p:cNvSpPr>
            <p:nvPr/>
          </p:nvSpPr>
          <p:spPr bwMode="auto">
            <a:xfrm>
              <a:off x="3264" y="10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28" name="Line 36"/>
            <p:cNvSpPr>
              <a:spLocks noChangeShapeType="1"/>
            </p:cNvSpPr>
            <p:nvPr/>
          </p:nvSpPr>
          <p:spPr bwMode="auto">
            <a:xfrm>
              <a:off x="3264" y="10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29" name="Line 37"/>
            <p:cNvSpPr>
              <a:spLocks noChangeShapeType="1"/>
            </p:cNvSpPr>
            <p:nvPr/>
          </p:nvSpPr>
          <p:spPr bwMode="auto">
            <a:xfrm>
              <a:off x="3264" y="11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30" name="Line 38"/>
            <p:cNvSpPr>
              <a:spLocks noChangeShapeType="1"/>
            </p:cNvSpPr>
            <p:nvPr/>
          </p:nvSpPr>
          <p:spPr bwMode="auto">
            <a:xfrm>
              <a:off x="3264" y="11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31" name="Line 39"/>
            <p:cNvSpPr>
              <a:spLocks noChangeShapeType="1"/>
            </p:cNvSpPr>
            <p:nvPr/>
          </p:nvSpPr>
          <p:spPr bwMode="auto">
            <a:xfrm>
              <a:off x="3264" y="11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32" name="Line 40"/>
            <p:cNvSpPr>
              <a:spLocks noChangeShapeType="1"/>
            </p:cNvSpPr>
            <p:nvPr/>
          </p:nvSpPr>
          <p:spPr bwMode="auto">
            <a:xfrm>
              <a:off x="3264" y="11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33" name="Line 41"/>
            <p:cNvSpPr>
              <a:spLocks noChangeShapeType="1"/>
            </p:cNvSpPr>
            <p:nvPr/>
          </p:nvSpPr>
          <p:spPr bwMode="auto">
            <a:xfrm>
              <a:off x="3264" y="12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34" name="Line 42"/>
            <p:cNvSpPr>
              <a:spLocks noChangeShapeType="1"/>
            </p:cNvSpPr>
            <p:nvPr/>
          </p:nvSpPr>
          <p:spPr bwMode="auto">
            <a:xfrm>
              <a:off x="3264" y="12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35" name="Line 43"/>
            <p:cNvSpPr>
              <a:spLocks noChangeShapeType="1"/>
            </p:cNvSpPr>
            <p:nvPr/>
          </p:nvSpPr>
          <p:spPr bwMode="auto">
            <a:xfrm>
              <a:off x="3264" y="12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36" name="Line 44"/>
            <p:cNvSpPr>
              <a:spLocks noChangeShapeType="1"/>
            </p:cNvSpPr>
            <p:nvPr/>
          </p:nvSpPr>
          <p:spPr bwMode="auto">
            <a:xfrm>
              <a:off x="3264" y="128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483" name="Rectangle 46"/>
          <p:cNvSpPr>
            <a:spLocks noChangeArrowheads="1"/>
          </p:cNvSpPr>
          <p:nvPr/>
        </p:nvSpPr>
        <p:spPr bwMode="auto">
          <a:xfrm>
            <a:off x="6484938" y="1246188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it-IT" sz="2400">
              <a:latin typeface="Times New Roman" pitchFamily="18" charset="0"/>
            </a:endParaRP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723063" y="1570038"/>
            <a:ext cx="168275" cy="0"/>
            <a:chOff x="3176" y="1318"/>
            <a:chExt cx="80" cy="1"/>
          </a:xfrm>
        </p:grpSpPr>
        <p:sp>
          <p:nvSpPr>
            <p:cNvPr id="19723" name="Line 47"/>
            <p:cNvSpPr>
              <a:spLocks noChangeShapeType="1"/>
            </p:cNvSpPr>
            <p:nvPr/>
          </p:nvSpPr>
          <p:spPr bwMode="auto">
            <a:xfrm>
              <a:off x="3176" y="13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24" name="Line 48"/>
            <p:cNvSpPr>
              <a:spLocks noChangeShapeType="1"/>
            </p:cNvSpPr>
            <p:nvPr/>
          </p:nvSpPr>
          <p:spPr bwMode="auto">
            <a:xfrm>
              <a:off x="3200" y="13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25" name="Line 49"/>
            <p:cNvSpPr>
              <a:spLocks noChangeShapeType="1"/>
            </p:cNvSpPr>
            <p:nvPr/>
          </p:nvSpPr>
          <p:spPr bwMode="auto">
            <a:xfrm>
              <a:off x="3224" y="13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26" name="Line 50"/>
            <p:cNvSpPr>
              <a:spLocks noChangeShapeType="1"/>
            </p:cNvSpPr>
            <p:nvPr/>
          </p:nvSpPr>
          <p:spPr bwMode="auto">
            <a:xfrm>
              <a:off x="3248" y="13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6723063" y="1970088"/>
            <a:ext cx="168275" cy="0"/>
            <a:chOff x="3176" y="1654"/>
            <a:chExt cx="80" cy="1"/>
          </a:xfrm>
        </p:grpSpPr>
        <p:sp>
          <p:nvSpPr>
            <p:cNvPr id="19719" name="Line 52"/>
            <p:cNvSpPr>
              <a:spLocks noChangeShapeType="1"/>
            </p:cNvSpPr>
            <p:nvPr/>
          </p:nvSpPr>
          <p:spPr bwMode="auto">
            <a:xfrm>
              <a:off x="3176" y="16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20" name="Line 53"/>
            <p:cNvSpPr>
              <a:spLocks noChangeShapeType="1"/>
            </p:cNvSpPr>
            <p:nvPr/>
          </p:nvSpPr>
          <p:spPr bwMode="auto">
            <a:xfrm>
              <a:off x="3200" y="16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21" name="Line 54"/>
            <p:cNvSpPr>
              <a:spLocks noChangeShapeType="1"/>
            </p:cNvSpPr>
            <p:nvPr/>
          </p:nvSpPr>
          <p:spPr bwMode="auto">
            <a:xfrm>
              <a:off x="3224" y="16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22" name="Line 55"/>
            <p:cNvSpPr>
              <a:spLocks noChangeShapeType="1"/>
            </p:cNvSpPr>
            <p:nvPr/>
          </p:nvSpPr>
          <p:spPr bwMode="auto">
            <a:xfrm>
              <a:off x="3248" y="16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6908800" y="1570038"/>
            <a:ext cx="1588" cy="381000"/>
            <a:chOff x="3264" y="1318"/>
            <a:chExt cx="1" cy="320"/>
          </a:xfrm>
        </p:grpSpPr>
        <p:sp>
          <p:nvSpPr>
            <p:cNvPr id="19705" name="Line 57"/>
            <p:cNvSpPr>
              <a:spLocks noChangeShapeType="1"/>
            </p:cNvSpPr>
            <p:nvPr/>
          </p:nvSpPr>
          <p:spPr bwMode="auto">
            <a:xfrm>
              <a:off x="3264" y="13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06" name="Line 58"/>
            <p:cNvSpPr>
              <a:spLocks noChangeShapeType="1"/>
            </p:cNvSpPr>
            <p:nvPr/>
          </p:nvSpPr>
          <p:spPr bwMode="auto">
            <a:xfrm>
              <a:off x="3264" y="13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07" name="Line 59"/>
            <p:cNvSpPr>
              <a:spLocks noChangeShapeType="1"/>
            </p:cNvSpPr>
            <p:nvPr/>
          </p:nvSpPr>
          <p:spPr bwMode="auto">
            <a:xfrm>
              <a:off x="3264" y="13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08" name="Line 60"/>
            <p:cNvSpPr>
              <a:spLocks noChangeShapeType="1"/>
            </p:cNvSpPr>
            <p:nvPr/>
          </p:nvSpPr>
          <p:spPr bwMode="auto">
            <a:xfrm>
              <a:off x="3264" y="13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09" name="Line 61"/>
            <p:cNvSpPr>
              <a:spLocks noChangeShapeType="1"/>
            </p:cNvSpPr>
            <p:nvPr/>
          </p:nvSpPr>
          <p:spPr bwMode="auto">
            <a:xfrm>
              <a:off x="3264" y="14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10" name="Line 62"/>
            <p:cNvSpPr>
              <a:spLocks noChangeShapeType="1"/>
            </p:cNvSpPr>
            <p:nvPr/>
          </p:nvSpPr>
          <p:spPr bwMode="auto">
            <a:xfrm>
              <a:off x="3264" y="14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11" name="Line 63"/>
            <p:cNvSpPr>
              <a:spLocks noChangeShapeType="1"/>
            </p:cNvSpPr>
            <p:nvPr/>
          </p:nvSpPr>
          <p:spPr bwMode="auto">
            <a:xfrm>
              <a:off x="3264" y="14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12" name="Line 64"/>
            <p:cNvSpPr>
              <a:spLocks noChangeShapeType="1"/>
            </p:cNvSpPr>
            <p:nvPr/>
          </p:nvSpPr>
          <p:spPr bwMode="auto">
            <a:xfrm>
              <a:off x="3264" y="14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13" name="Line 65"/>
            <p:cNvSpPr>
              <a:spLocks noChangeShapeType="1"/>
            </p:cNvSpPr>
            <p:nvPr/>
          </p:nvSpPr>
          <p:spPr bwMode="auto">
            <a:xfrm>
              <a:off x="3264" y="15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14" name="Line 66"/>
            <p:cNvSpPr>
              <a:spLocks noChangeShapeType="1"/>
            </p:cNvSpPr>
            <p:nvPr/>
          </p:nvSpPr>
          <p:spPr bwMode="auto">
            <a:xfrm>
              <a:off x="3264" y="15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15" name="Line 67"/>
            <p:cNvSpPr>
              <a:spLocks noChangeShapeType="1"/>
            </p:cNvSpPr>
            <p:nvPr/>
          </p:nvSpPr>
          <p:spPr bwMode="auto">
            <a:xfrm>
              <a:off x="3264" y="15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16" name="Line 68"/>
            <p:cNvSpPr>
              <a:spLocks noChangeShapeType="1"/>
            </p:cNvSpPr>
            <p:nvPr/>
          </p:nvSpPr>
          <p:spPr bwMode="auto">
            <a:xfrm>
              <a:off x="3264" y="15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17" name="Line 69"/>
            <p:cNvSpPr>
              <a:spLocks noChangeShapeType="1"/>
            </p:cNvSpPr>
            <p:nvPr/>
          </p:nvSpPr>
          <p:spPr bwMode="auto">
            <a:xfrm>
              <a:off x="3264" y="16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18" name="Line 70"/>
            <p:cNvSpPr>
              <a:spLocks noChangeShapeType="1"/>
            </p:cNvSpPr>
            <p:nvPr/>
          </p:nvSpPr>
          <p:spPr bwMode="auto">
            <a:xfrm>
              <a:off x="3264" y="16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6723063" y="1998663"/>
            <a:ext cx="168275" cy="0"/>
            <a:chOff x="3176" y="1678"/>
            <a:chExt cx="80" cy="1"/>
          </a:xfrm>
        </p:grpSpPr>
        <p:sp>
          <p:nvSpPr>
            <p:cNvPr id="19701" name="Line 72"/>
            <p:cNvSpPr>
              <a:spLocks noChangeShapeType="1"/>
            </p:cNvSpPr>
            <p:nvPr/>
          </p:nvSpPr>
          <p:spPr bwMode="auto">
            <a:xfrm>
              <a:off x="3176" y="167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02" name="Line 73"/>
            <p:cNvSpPr>
              <a:spLocks noChangeShapeType="1"/>
            </p:cNvSpPr>
            <p:nvPr/>
          </p:nvSpPr>
          <p:spPr bwMode="auto">
            <a:xfrm>
              <a:off x="3200" y="167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03" name="Line 74"/>
            <p:cNvSpPr>
              <a:spLocks noChangeShapeType="1"/>
            </p:cNvSpPr>
            <p:nvPr/>
          </p:nvSpPr>
          <p:spPr bwMode="auto">
            <a:xfrm>
              <a:off x="3224" y="167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04" name="Line 75"/>
            <p:cNvSpPr>
              <a:spLocks noChangeShapeType="1"/>
            </p:cNvSpPr>
            <p:nvPr/>
          </p:nvSpPr>
          <p:spPr bwMode="auto">
            <a:xfrm>
              <a:off x="3248" y="167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6723063" y="3589338"/>
            <a:ext cx="168275" cy="0"/>
            <a:chOff x="3176" y="3014"/>
            <a:chExt cx="80" cy="1"/>
          </a:xfrm>
        </p:grpSpPr>
        <p:sp>
          <p:nvSpPr>
            <p:cNvPr id="19697" name="Line 77"/>
            <p:cNvSpPr>
              <a:spLocks noChangeShapeType="1"/>
            </p:cNvSpPr>
            <p:nvPr/>
          </p:nvSpPr>
          <p:spPr bwMode="auto">
            <a:xfrm>
              <a:off x="3176" y="301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98" name="Line 78"/>
            <p:cNvSpPr>
              <a:spLocks noChangeShapeType="1"/>
            </p:cNvSpPr>
            <p:nvPr/>
          </p:nvSpPr>
          <p:spPr bwMode="auto">
            <a:xfrm>
              <a:off x="3200" y="301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99" name="Line 79"/>
            <p:cNvSpPr>
              <a:spLocks noChangeShapeType="1"/>
            </p:cNvSpPr>
            <p:nvPr/>
          </p:nvSpPr>
          <p:spPr bwMode="auto">
            <a:xfrm>
              <a:off x="3224" y="301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00" name="Line 80"/>
            <p:cNvSpPr>
              <a:spLocks noChangeShapeType="1"/>
            </p:cNvSpPr>
            <p:nvPr/>
          </p:nvSpPr>
          <p:spPr bwMode="auto">
            <a:xfrm>
              <a:off x="3248" y="301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38"/>
          <p:cNvGrpSpPr>
            <a:grpSpLocks/>
          </p:cNvGrpSpPr>
          <p:nvPr/>
        </p:nvGrpSpPr>
        <p:grpSpPr bwMode="auto">
          <a:xfrm>
            <a:off x="6908800" y="1989138"/>
            <a:ext cx="1588" cy="1581150"/>
            <a:chOff x="3264" y="1670"/>
            <a:chExt cx="1" cy="1328"/>
          </a:xfrm>
        </p:grpSpPr>
        <p:sp>
          <p:nvSpPr>
            <p:cNvPr id="19641" name="Line 82"/>
            <p:cNvSpPr>
              <a:spLocks noChangeShapeType="1"/>
            </p:cNvSpPr>
            <p:nvPr/>
          </p:nvSpPr>
          <p:spPr bwMode="auto">
            <a:xfrm>
              <a:off x="3264" y="16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2" name="Line 83"/>
            <p:cNvSpPr>
              <a:spLocks noChangeShapeType="1"/>
            </p:cNvSpPr>
            <p:nvPr/>
          </p:nvSpPr>
          <p:spPr bwMode="auto">
            <a:xfrm>
              <a:off x="3264" y="16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3" name="Line 84"/>
            <p:cNvSpPr>
              <a:spLocks noChangeShapeType="1"/>
            </p:cNvSpPr>
            <p:nvPr/>
          </p:nvSpPr>
          <p:spPr bwMode="auto">
            <a:xfrm>
              <a:off x="3264" y="17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4" name="Line 85"/>
            <p:cNvSpPr>
              <a:spLocks noChangeShapeType="1"/>
            </p:cNvSpPr>
            <p:nvPr/>
          </p:nvSpPr>
          <p:spPr bwMode="auto">
            <a:xfrm>
              <a:off x="3264" y="17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5" name="Line 86"/>
            <p:cNvSpPr>
              <a:spLocks noChangeShapeType="1"/>
            </p:cNvSpPr>
            <p:nvPr/>
          </p:nvSpPr>
          <p:spPr bwMode="auto">
            <a:xfrm>
              <a:off x="3264" y="17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6" name="Line 87"/>
            <p:cNvSpPr>
              <a:spLocks noChangeShapeType="1"/>
            </p:cNvSpPr>
            <p:nvPr/>
          </p:nvSpPr>
          <p:spPr bwMode="auto">
            <a:xfrm>
              <a:off x="3264" y="17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7" name="Line 88"/>
            <p:cNvSpPr>
              <a:spLocks noChangeShapeType="1"/>
            </p:cNvSpPr>
            <p:nvPr/>
          </p:nvSpPr>
          <p:spPr bwMode="auto">
            <a:xfrm>
              <a:off x="3264" y="18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8" name="Line 89"/>
            <p:cNvSpPr>
              <a:spLocks noChangeShapeType="1"/>
            </p:cNvSpPr>
            <p:nvPr/>
          </p:nvSpPr>
          <p:spPr bwMode="auto">
            <a:xfrm>
              <a:off x="3264" y="18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9" name="Line 90"/>
            <p:cNvSpPr>
              <a:spLocks noChangeShapeType="1"/>
            </p:cNvSpPr>
            <p:nvPr/>
          </p:nvSpPr>
          <p:spPr bwMode="auto">
            <a:xfrm>
              <a:off x="3264" y="18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50" name="Line 91"/>
            <p:cNvSpPr>
              <a:spLocks noChangeShapeType="1"/>
            </p:cNvSpPr>
            <p:nvPr/>
          </p:nvSpPr>
          <p:spPr bwMode="auto">
            <a:xfrm>
              <a:off x="3264" y="18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51" name="Line 92"/>
            <p:cNvSpPr>
              <a:spLocks noChangeShapeType="1"/>
            </p:cNvSpPr>
            <p:nvPr/>
          </p:nvSpPr>
          <p:spPr bwMode="auto">
            <a:xfrm>
              <a:off x="3264" y="19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52" name="Line 93"/>
            <p:cNvSpPr>
              <a:spLocks noChangeShapeType="1"/>
            </p:cNvSpPr>
            <p:nvPr/>
          </p:nvSpPr>
          <p:spPr bwMode="auto">
            <a:xfrm>
              <a:off x="3264" y="19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53" name="Line 94"/>
            <p:cNvSpPr>
              <a:spLocks noChangeShapeType="1"/>
            </p:cNvSpPr>
            <p:nvPr/>
          </p:nvSpPr>
          <p:spPr bwMode="auto">
            <a:xfrm>
              <a:off x="3264" y="19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54" name="Line 95"/>
            <p:cNvSpPr>
              <a:spLocks noChangeShapeType="1"/>
            </p:cNvSpPr>
            <p:nvPr/>
          </p:nvSpPr>
          <p:spPr bwMode="auto">
            <a:xfrm>
              <a:off x="3264" y="19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55" name="Line 96"/>
            <p:cNvSpPr>
              <a:spLocks noChangeShapeType="1"/>
            </p:cNvSpPr>
            <p:nvPr/>
          </p:nvSpPr>
          <p:spPr bwMode="auto">
            <a:xfrm>
              <a:off x="3264" y="20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56" name="Line 97"/>
            <p:cNvSpPr>
              <a:spLocks noChangeShapeType="1"/>
            </p:cNvSpPr>
            <p:nvPr/>
          </p:nvSpPr>
          <p:spPr bwMode="auto">
            <a:xfrm>
              <a:off x="3264" y="20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57" name="Line 98"/>
            <p:cNvSpPr>
              <a:spLocks noChangeShapeType="1"/>
            </p:cNvSpPr>
            <p:nvPr/>
          </p:nvSpPr>
          <p:spPr bwMode="auto">
            <a:xfrm>
              <a:off x="3264" y="20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58" name="Line 99"/>
            <p:cNvSpPr>
              <a:spLocks noChangeShapeType="1"/>
            </p:cNvSpPr>
            <p:nvPr/>
          </p:nvSpPr>
          <p:spPr bwMode="auto">
            <a:xfrm>
              <a:off x="3264" y="20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59" name="Line 100"/>
            <p:cNvSpPr>
              <a:spLocks noChangeShapeType="1"/>
            </p:cNvSpPr>
            <p:nvPr/>
          </p:nvSpPr>
          <p:spPr bwMode="auto">
            <a:xfrm>
              <a:off x="3264" y="21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60" name="Line 101"/>
            <p:cNvSpPr>
              <a:spLocks noChangeShapeType="1"/>
            </p:cNvSpPr>
            <p:nvPr/>
          </p:nvSpPr>
          <p:spPr bwMode="auto">
            <a:xfrm>
              <a:off x="3264" y="21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61" name="Line 102"/>
            <p:cNvSpPr>
              <a:spLocks noChangeShapeType="1"/>
            </p:cNvSpPr>
            <p:nvPr/>
          </p:nvSpPr>
          <p:spPr bwMode="auto">
            <a:xfrm>
              <a:off x="3264" y="21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62" name="Line 103"/>
            <p:cNvSpPr>
              <a:spLocks noChangeShapeType="1"/>
            </p:cNvSpPr>
            <p:nvPr/>
          </p:nvSpPr>
          <p:spPr bwMode="auto">
            <a:xfrm>
              <a:off x="3264" y="21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63" name="Line 104"/>
            <p:cNvSpPr>
              <a:spLocks noChangeShapeType="1"/>
            </p:cNvSpPr>
            <p:nvPr/>
          </p:nvSpPr>
          <p:spPr bwMode="auto">
            <a:xfrm>
              <a:off x="3264" y="21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64" name="Line 105"/>
            <p:cNvSpPr>
              <a:spLocks noChangeShapeType="1"/>
            </p:cNvSpPr>
            <p:nvPr/>
          </p:nvSpPr>
          <p:spPr bwMode="auto">
            <a:xfrm>
              <a:off x="3264" y="22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65" name="Line 106"/>
            <p:cNvSpPr>
              <a:spLocks noChangeShapeType="1"/>
            </p:cNvSpPr>
            <p:nvPr/>
          </p:nvSpPr>
          <p:spPr bwMode="auto">
            <a:xfrm>
              <a:off x="3264" y="22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66" name="Line 107"/>
            <p:cNvSpPr>
              <a:spLocks noChangeShapeType="1"/>
            </p:cNvSpPr>
            <p:nvPr/>
          </p:nvSpPr>
          <p:spPr bwMode="auto">
            <a:xfrm>
              <a:off x="3264" y="22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67" name="Line 108"/>
            <p:cNvSpPr>
              <a:spLocks noChangeShapeType="1"/>
            </p:cNvSpPr>
            <p:nvPr/>
          </p:nvSpPr>
          <p:spPr bwMode="auto">
            <a:xfrm>
              <a:off x="3264" y="22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68" name="Line 109"/>
            <p:cNvSpPr>
              <a:spLocks noChangeShapeType="1"/>
            </p:cNvSpPr>
            <p:nvPr/>
          </p:nvSpPr>
          <p:spPr bwMode="auto">
            <a:xfrm>
              <a:off x="3264" y="23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69" name="Line 110"/>
            <p:cNvSpPr>
              <a:spLocks noChangeShapeType="1"/>
            </p:cNvSpPr>
            <p:nvPr/>
          </p:nvSpPr>
          <p:spPr bwMode="auto">
            <a:xfrm>
              <a:off x="3264" y="23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70" name="Line 111"/>
            <p:cNvSpPr>
              <a:spLocks noChangeShapeType="1"/>
            </p:cNvSpPr>
            <p:nvPr/>
          </p:nvSpPr>
          <p:spPr bwMode="auto">
            <a:xfrm>
              <a:off x="3264" y="23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71" name="Line 112"/>
            <p:cNvSpPr>
              <a:spLocks noChangeShapeType="1"/>
            </p:cNvSpPr>
            <p:nvPr/>
          </p:nvSpPr>
          <p:spPr bwMode="auto">
            <a:xfrm>
              <a:off x="3264" y="23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72" name="Line 113"/>
            <p:cNvSpPr>
              <a:spLocks noChangeShapeType="1"/>
            </p:cNvSpPr>
            <p:nvPr/>
          </p:nvSpPr>
          <p:spPr bwMode="auto">
            <a:xfrm>
              <a:off x="3264" y="24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73" name="Line 114"/>
            <p:cNvSpPr>
              <a:spLocks noChangeShapeType="1"/>
            </p:cNvSpPr>
            <p:nvPr/>
          </p:nvSpPr>
          <p:spPr bwMode="auto">
            <a:xfrm>
              <a:off x="3264" y="24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74" name="Line 115"/>
            <p:cNvSpPr>
              <a:spLocks noChangeShapeType="1"/>
            </p:cNvSpPr>
            <p:nvPr/>
          </p:nvSpPr>
          <p:spPr bwMode="auto">
            <a:xfrm>
              <a:off x="3264" y="24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75" name="Line 116"/>
            <p:cNvSpPr>
              <a:spLocks noChangeShapeType="1"/>
            </p:cNvSpPr>
            <p:nvPr/>
          </p:nvSpPr>
          <p:spPr bwMode="auto">
            <a:xfrm>
              <a:off x="3264" y="24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76" name="Line 117"/>
            <p:cNvSpPr>
              <a:spLocks noChangeShapeType="1"/>
            </p:cNvSpPr>
            <p:nvPr/>
          </p:nvSpPr>
          <p:spPr bwMode="auto">
            <a:xfrm>
              <a:off x="3264" y="25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77" name="Line 118"/>
            <p:cNvSpPr>
              <a:spLocks noChangeShapeType="1"/>
            </p:cNvSpPr>
            <p:nvPr/>
          </p:nvSpPr>
          <p:spPr bwMode="auto">
            <a:xfrm>
              <a:off x="3264" y="25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78" name="Line 119"/>
            <p:cNvSpPr>
              <a:spLocks noChangeShapeType="1"/>
            </p:cNvSpPr>
            <p:nvPr/>
          </p:nvSpPr>
          <p:spPr bwMode="auto">
            <a:xfrm>
              <a:off x="3264" y="25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79" name="Line 120"/>
            <p:cNvSpPr>
              <a:spLocks noChangeShapeType="1"/>
            </p:cNvSpPr>
            <p:nvPr/>
          </p:nvSpPr>
          <p:spPr bwMode="auto">
            <a:xfrm>
              <a:off x="3264" y="25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80" name="Line 121"/>
            <p:cNvSpPr>
              <a:spLocks noChangeShapeType="1"/>
            </p:cNvSpPr>
            <p:nvPr/>
          </p:nvSpPr>
          <p:spPr bwMode="auto">
            <a:xfrm>
              <a:off x="3264" y="26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81" name="Line 122"/>
            <p:cNvSpPr>
              <a:spLocks noChangeShapeType="1"/>
            </p:cNvSpPr>
            <p:nvPr/>
          </p:nvSpPr>
          <p:spPr bwMode="auto">
            <a:xfrm>
              <a:off x="3264" y="26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82" name="Line 123"/>
            <p:cNvSpPr>
              <a:spLocks noChangeShapeType="1"/>
            </p:cNvSpPr>
            <p:nvPr/>
          </p:nvSpPr>
          <p:spPr bwMode="auto">
            <a:xfrm>
              <a:off x="3264" y="26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83" name="Line 124"/>
            <p:cNvSpPr>
              <a:spLocks noChangeShapeType="1"/>
            </p:cNvSpPr>
            <p:nvPr/>
          </p:nvSpPr>
          <p:spPr bwMode="auto">
            <a:xfrm>
              <a:off x="3264" y="26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84" name="Line 125"/>
            <p:cNvSpPr>
              <a:spLocks noChangeShapeType="1"/>
            </p:cNvSpPr>
            <p:nvPr/>
          </p:nvSpPr>
          <p:spPr bwMode="auto">
            <a:xfrm>
              <a:off x="3264" y="27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85" name="Line 126"/>
            <p:cNvSpPr>
              <a:spLocks noChangeShapeType="1"/>
            </p:cNvSpPr>
            <p:nvPr/>
          </p:nvSpPr>
          <p:spPr bwMode="auto">
            <a:xfrm>
              <a:off x="3264" y="27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86" name="Line 127"/>
            <p:cNvSpPr>
              <a:spLocks noChangeShapeType="1"/>
            </p:cNvSpPr>
            <p:nvPr/>
          </p:nvSpPr>
          <p:spPr bwMode="auto">
            <a:xfrm>
              <a:off x="3264" y="27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87" name="Line 128"/>
            <p:cNvSpPr>
              <a:spLocks noChangeShapeType="1"/>
            </p:cNvSpPr>
            <p:nvPr/>
          </p:nvSpPr>
          <p:spPr bwMode="auto">
            <a:xfrm>
              <a:off x="3264" y="27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88" name="Line 129"/>
            <p:cNvSpPr>
              <a:spLocks noChangeShapeType="1"/>
            </p:cNvSpPr>
            <p:nvPr/>
          </p:nvSpPr>
          <p:spPr bwMode="auto">
            <a:xfrm>
              <a:off x="3264" y="27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89" name="Line 130"/>
            <p:cNvSpPr>
              <a:spLocks noChangeShapeType="1"/>
            </p:cNvSpPr>
            <p:nvPr/>
          </p:nvSpPr>
          <p:spPr bwMode="auto">
            <a:xfrm>
              <a:off x="3264" y="28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90" name="Line 131"/>
            <p:cNvSpPr>
              <a:spLocks noChangeShapeType="1"/>
            </p:cNvSpPr>
            <p:nvPr/>
          </p:nvSpPr>
          <p:spPr bwMode="auto">
            <a:xfrm>
              <a:off x="3264" y="284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91" name="Line 132"/>
            <p:cNvSpPr>
              <a:spLocks noChangeShapeType="1"/>
            </p:cNvSpPr>
            <p:nvPr/>
          </p:nvSpPr>
          <p:spPr bwMode="auto">
            <a:xfrm>
              <a:off x="3264" y="28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92" name="Line 133"/>
            <p:cNvSpPr>
              <a:spLocks noChangeShapeType="1"/>
            </p:cNvSpPr>
            <p:nvPr/>
          </p:nvSpPr>
          <p:spPr bwMode="auto">
            <a:xfrm>
              <a:off x="3264" y="28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93" name="Line 134"/>
            <p:cNvSpPr>
              <a:spLocks noChangeShapeType="1"/>
            </p:cNvSpPr>
            <p:nvPr/>
          </p:nvSpPr>
          <p:spPr bwMode="auto">
            <a:xfrm>
              <a:off x="3264" y="29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94" name="Line 135"/>
            <p:cNvSpPr>
              <a:spLocks noChangeShapeType="1"/>
            </p:cNvSpPr>
            <p:nvPr/>
          </p:nvSpPr>
          <p:spPr bwMode="auto">
            <a:xfrm>
              <a:off x="3264" y="29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95" name="Line 136"/>
            <p:cNvSpPr>
              <a:spLocks noChangeShapeType="1"/>
            </p:cNvSpPr>
            <p:nvPr/>
          </p:nvSpPr>
          <p:spPr bwMode="auto">
            <a:xfrm>
              <a:off x="3264" y="29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96" name="Line 137"/>
            <p:cNvSpPr>
              <a:spLocks noChangeShapeType="1"/>
            </p:cNvSpPr>
            <p:nvPr/>
          </p:nvSpPr>
          <p:spPr bwMode="auto">
            <a:xfrm>
              <a:off x="3264" y="29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43"/>
          <p:cNvGrpSpPr>
            <a:grpSpLocks/>
          </p:cNvGrpSpPr>
          <p:nvPr/>
        </p:nvGrpSpPr>
        <p:grpSpPr bwMode="auto">
          <a:xfrm>
            <a:off x="6723063" y="3608388"/>
            <a:ext cx="168275" cy="0"/>
            <a:chOff x="3176" y="3030"/>
            <a:chExt cx="80" cy="1"/>
          </a:xfrm>
        </p:grpSpPr>
        <p:sp>
          <p:nvSpPr>
            <p:cNvPr id="19637" name="Line 139"/>
            <p:cNvSpPr>
              <a:spLocks noChangeShapeType="1"/>
            </p:cNvSpPr>
            <p:nvPr/>
          </p:nvSpPr>
          <p:spPr bwMode="auto">
            <a:xfrm>
              <a:off x="3176" y="303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8" name="Line 140"/>
            <p:cNvSpPr>
              <a:spLocks noChangeShapeType="1"/>
            </p:cNvSpPr>
            <p:nvPr/>
          </p:nvSpPr>
          <p:spPr bwMode="auto">
            <a:xfrm>
              <a:off x="3200" y="303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9" name="Line 141"/>
            <p:cNvSpPr>
              <a:spLocks noChangeShapeType="1"/>
            </p:cNvSpPr>
            <p:nvPr/>
          </p:nvSpPr>
          <p:spPr bwMode="auto">
            <a:xfrm>
              <a:off x="3224" y="303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0" name="Line 142"/>
            <p:cNvSpPr>
              <a:spLocks noChangeShapeType="1"/>
            </p:cNvSpPr>
            <p:nvPr/>
          </p:nvSpPr>
          <p:spPr bwMode="auto">
            <a:xfrm>
              <a:off x="3248" y="303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48"/>
          <p:cNvGrpSpPr>
            <a:grpSpLocks/>
          </p:cNvGrpSpPr>
          <p:nvPr/>
        </p:nvGrpSpPr>
        <p:grpSpPr bwMode="auto">
          <a:xfrm>
            <a:off x="6723063" y="3875088"/>
            <a:ext cx="168275" cy="0"/>
            <a:chOff x="3176" y="3254"/>
            <a:chExt cx="80" cy="1"/>
          </a:xfrm>
        </p:grpSpPr>
        <p:sp>
          <p:nvSpPr>
            <p:cNvPr id="19633" name="Line 144"/>
            <p:cNvSpPr>
              <a:spLocks noChangeShapeType="1"/>
            </p:cNvSpPr>
            <p:nvPr/>
          </p:nvSpPr>
          <p:spPr bwMode="auto">
            <a:xfrm>
              <a:off x="3176" y="32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4" name="Line 145"/>
            <p:cNvSpPr>
              <a:spLocks noChangeShapeType="1"/>
            </p:cNvSpPr>
            <p:nvPr/>
          </p:nvSpPr>
          <p:spPr bwMode="auto">
            <a:xfrm>
              <a:off x="3200" y="32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5" name="Line 146"/>
            <p:cNvSpPr>
              <a:spLocks noChangeShapeType="1"/>
            </p:cNvSpPr>
            <p:nvPr/>
          </p:nvSpPr>
          <p:spPr bwMode="auto">
            <a:xfrm>
              <a:off x="3224" y="32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6" name="Line 147"/>
            <p:cNvSpPr>
              <a:spLocks noChangeShapeType="1"/>
            </p:cNvSpPr>
            <p:nvPr/>
          </p:nvSpPr>
          <p:spPr bwMode="auto">
            <a:xfrm>
              <a:off x="3248" y="32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58"/>
          <p:cNvGrpSpPr>
            <a:grpSpLocks/>
          </p:cNvGrpSpPr>
          <p:nvPr/>
        </p:nvGrpSpPr>
        <p:grpSpPr bwMode="auto">
          <a:xfrm>
            <a:off x="6908800" y="3608388"/>
            <a:ext cx="1588" cy="238125"/>
            <a:chOff x="3264" y="3030"/>
            <a:chExt cx="1" cy="200"/>
          </a:xfrm>
        </p:grpSpPr>
        <p:sp>
          <p:nvSpPr>
            <p:cNvPr id="19624" name="Line 149"/>
            <p:cNvSpPr>
              <a:spLocks noChangeShapeType="1"/>
            </p:cNvSpPr>
            <p:nvPr/>
          </p:nvSpPr>
          <p:spPr bwMode="auto">
            <a:xfrm>
              <a:off x="3264" y="30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5" name="Line 150"/>
            <p:cNvSpPr>
              <a:spLocks noChangeShapeType="1"/>
            </p:cNvSpPr>
            <p:nvPr/>
          </p:nvSpPr>
          <p:spPr bwMode="auto">
            <a:xfrm>
              <a:off x="3264" y="30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6" name="Line 151"/>
            <p:cNvSpPr>
              <a:spLocks noChangeShapeType="1"/>
            </p:cNvSpPr>
            <p:nvPr/>
          </p:nvSpPr>
          <p:spPr bwMode="auto">
            <a:xfrm>
              <a:off x="3264" y="30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7" name="Line 152"/>
            <p:cNvSpPr>
              <a:spLocks noChangeShapeType="1"/>
            </p:cNvSpPr>
            <p:nvPr/>
          </p:nvSpPr>
          <p:spPr bwMode="auto">
            <a:xfrm>
              <a:off x="3264" y="310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8" name="Line 153"/>
            <p:cNvSpPr>
              <a:spLocks noChangeShapeType="1"/>
            </p:cNvSpPr>
            <p:nvPr/>
          </p:nvSpPr>
          <p:spPr bwMode="auto">
            <a:xfrm>
              <a:off x="3264" y="31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9" name="Line 154"/>
            <p:cNvSpPr>
              <a:spLocks noChangeShapeType="1"/>
            </p:cNvSpPr>
            <p:nvPr/>
          </p:nvSpPr>
          <p:spPr bwMode="auto">
            <a:xfrm>
              <a:off x="3264" y="315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0" name="Line 155"/>
            <p:cNvSpPr>
              <a:spLocks noChangeShapeType="1"/>
            </p:cNvSpPr>
            <p:nvPr/>
          </p:nvSpPr>
          <p:spPr bwMode="auto">
            <a:xfrm>
              <a:off x="3264" y="31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1" name="Line 156"/>
            <p:cNvSpPr>
              <a:spLocks noChangeShapeType="1"/>
            </p:cNvSpPr>
            <p:nvPr/>
          </p:nvSpPr>
          <p:spPr bwMode="auto">
            <a:xfrm>
              <a:off x="3264" y="319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2" name="Line 157"/>
            <p:cNvSpPr>
              <a:spLocks noChangeShapeType="1"/>
            </p:cNvSpPr>
            <p:nvPr/>
          </p:nvSpPr>
          <p:spPr bwMode="auto">
            <a:xfrm>
              <a:off x="3264" y="322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63"/>
          <p:cNvGrpSpPr>
            <a:grpSpLocks/>
          </p:cNvGrpSpPr>
          <p:nvPr/>
        </p:nvGrpSpPr>
        <p:grpSpPr bwMode="auto">
          <a:xfrm>
            <a:off x="6723063" y="3903663"/>
            <a:ext cx="168275" cy="0"/>
            <a:chOff x="3176" y="3278"/>
            <a:chExt cx="80" cy="1"/>
          </a:xfrm>
        </p:grpSpPr>
        <p:sp>
          <p:nvSpPr>
            <p:cNvPr id="19620" name="Line 159"/>
            <p:cNvSpPr>
              <a:spLocks noChangeShapeType="1"/>
            </p:cNvSpPr>
            <p:nvPr/>
          </p:nvSpPr>
          <p:spPr bwMode="auto">
            <a:xfrm>
              <a:off x="3176" y="327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1" name="Line 160"/>
            <p:cNvSpPr>
              <a:spLocks noChangeShapeType="1"/>
            </p:cNvSpPr>
            <p:nvPr/>
          </p:nvSpPr>
          <p:spPr bwMode="auto">
            <a:xfrm>
              <a:off x="3200" y="327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2" name="Line 161"/>
            <p:cNvSpPr>
              <a:spLocks noChangeShapeType="1"/>
            </p:cNvSpPr>
            <p:nvPr/>
          </p:nvSpPr>
          <p:spPr bwMode="auto">
            <a:xfrm>
              <a:off x="3224" y="327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3" name="Line 162"/>
            <p:cNvSpPr>
              <a:spLocks noChangeShapeType="1"/>
            </p:cNvSpPr>
            <p:nvPr/>
          </p:nvSpPr>
          <p:spPr bwMode="auto">
            <a:xfrm>
              <a:off x="3248" y="327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68"/>
          <p:cNvGrpSpPr>
            <a:grpSpLocks/>
          </p:cNvGrpSpPr>
          <p:nvPr/>
        </p:nvGrpSpPr>
        <p:grpSpPr bwMode="auto">
          <a:xfrm>
            <a:off x="6723063" y="4398963"/>
            <a:ext cx="168275" cy="0"/>
            <a:chOff x="3176" y="3694"/>
            <a:chExt cx="80" cy="1"/>
          </a:xfrm>
        </p:grpSpPr>
        <p:sp>
          <p:nvSpPr>
            <p:cNvPr id="19616" name="Line 164"/>
            <p:cNvSpPr>
              <a:spLocks noChangeShapeType="1"/>
            </p:cNvSpPr>
            <p:nvPr/>
          </p:nvSpPr>
          <p:spPr bwMode="auto">
            <a:xfrm>
              <a:off x="3176" y="36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7" name="Line 165"/>
            <p:cNvSpPr>
              <a:spLocks noChangeShapeType="1"/>
            </p:cNvSpPr>
            <p:nvPr/>
          </p:nvSpPr>
          <p:spPr bwMode="auto">
            <a:xfrm>
              <a:off x="3200" y="36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8" name="Line 166"/>
            <p:cNvSpPr>
              <a:spLocks noChangeShapeType="1"/>
            </p:cNvSpPr>
            <p:nvPr/>
          </p:nvSpPr>
          <p:spPr bwMode="auto">
            <a:xfrm>
              <a:off x="3224" y="36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9" name="Line 167"/>
            <p:cNvSpPr>
              <a:spLocks noChangeShapeType="1"/>
            </p:cNvSpPr>
            <p:nvPr/>
          </p:nvSpPr>
          <p:spPr bwMode="auto">
            <a:xfrm>
              <a:off x="3248" y="369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87"/>
          <p:cNvGrpSpPr>
            <a:grpSpLocks/>
          </p:cNvGrpSpPr>
          <p:nvPr/>
        </p:nvGrpSpPr>
        <p:grpSpPr bwMode="auto">
          <a:xfrm>
            <a:off x="6908800" y="3894138"/>
            <a:ext cx="1588" cy="495300"/>
            <a:chOff x="3264" y="3270"/>
            <a:chExt cx="1" cy="416"/>
          </a:xfrm>
        </p:grpSpPr>
        <p:sp>
          <p:nvSpPr>
            <p:cNvPr id="19598" name="Line 169"/>
            <p:cNvSpPr>
              <a:spLocks noChangeShapeType="1"/>
            </p:cNvSpPr>
            <p:nvPr/>
          </p:nvSpPr>
          <p:spPr bwMode="auto">
            <a:xfrm>
              <a:off x="3264" y="327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9" name="Line 170"/>
            <p:cNvSpPr>
              <a:spLocks noChangeShapeType="1"/>
            </p:cNvSpPr>
            <p:nvPr/>
          </p:nvSpPr>
          <p:spPr bwMode="auto">
            <a:xfrm>
              <a:off x="3264" y="329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00" name="Line 171"/>
            <p:cNvSpPr>
              <a:spLocks noChangeShapeType="1"/>
            </p:cNvSpPr>
            <p:nvPr/>
          </p:nvSpPr>
          <p:spPr bwMode="auto">
            <a:xfrm>
              <a:off x="3264" y="331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01" name="Line 172"/>
            <p:cNvSpPr>
              <a:spLocks noChangeShapeType="1"/>
            </p:cNvSpPr>
            <p:nvPr/>
          </p:nvSpPr>
          <p:spPr bwMode="auto">
            <a:xfrm>
              <a:off x="3264" y="334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02" name="Line 173"/>
            <p:cNvSpPr>
              <a:spLocks noChangeShapeType="1"/>
            </p:cNvSpPr>
            <p:nvPr/>
          </p:nvSpPr>
          <p:spPr bwMode="auto">
            <a:xfrm>
              <a:off x="3264" y="336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03" name="Line 174"/>
            <p:cNvSpPr>
              <a:spLocks noChangeShapeType="1"/>
            </p:cNvSpPr>
            <p:nvPr/>
          </p:nvSpPr>
          <p:spPr bwMode="auto">
            <a:xfrm>
              <a:off x="3264" y="33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04" name="Line 175"/>
            <p:cNvSpPr>
              <a:spLocks noChangeShapeType="1"/>
            </p:cNvSpPr>
            <p:nvPr/>
          </p:nvSpPr>
          <p:spPr bwMode="auto">
            <a:xfrm>
              <a:off x="3264" y="341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05" name="Line 176"/>
            <p:cNvSpPr>
              <a:spLocks noChangeShapeType="1"/>
            </p:cNvSpPr>
            <p:nvPr/>
          </p:nvSpPr>
          <p:spPr bwMode="auto">
            <a:xfrm>
              <a:off x="3264" y="34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06" name="Line 177"/>
            <p:cNvSpPr>
              <a:spLocks noChangeShapeType="1"/>
            </p:cNvSpPr>
            <p:nvPr/>
          </p:nvSpPr>
          <p:spPr bwMode="auto">
            <a:xfrm>
              <a:off x="3264" y="346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07" name="Line 178"/>
            <p:cNvSpPr>
              <a:spLocks noChangeShapeType="1"/>
            </p:cNvSpPr>
            <p:nvPr/>
          </p:nvSpPr>
          <p:spPr bwMode="auto">
            <a:xfrm>
              <a:off x="3264" y="348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08" name="Line 179"/>
            <p:cNvSpPr>
              <a:spLocks noChangeShapeType="1"/>
            </p:cNvSpPr>
            <p:nvPr/>
          </p:nvSpPr>
          <p:spPr bwMode="auto">
            <a:xfrm>
              <a:off x="3264" y="351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09" name="Line 180"/>
            <p:cNvSpPr>
              <a:spLocks noChangeShapeType="1"/>
            </p:cNvSpPr>
            <p:nvPr/>
          </p:nvSpPr>
          <p:spPr bwMode="auto">
            <a:xfrm>
              <a:off x="3264" y="353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0" name="Line 181"/>
            <p:cNvSpPr>
              <a:spLocks noChangeShapeType="1"/>
            </p:cNvSpPr>
            <p:nvPr/>
          </p:nvSpPr>
          <p:spPr bwMode="auto">
            <a:xfrm>
              <a:off x="3264" y="355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1" name="Line 182"/>
            <p:cNvSpPr>
              <a:spLocks noChangeShapeType="1"/>
            </p:cNvSpPr>
            <p:nvPr/>
          </p:nvSpPr>
          <p:spPr bwMode="auto">
            <a:xfrm>
              <a:off x="3264" y="3582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2" name="Line 183"/>
            <p:cNvSpPr>
              <a:spLocks noChangeShapeType="1"/>
            </p:cNvSpPr>
            <p:nvPr/>
          </p:nvSpPr>
          <p:spPr bwMode="auto">
            <a:xfrm>
              <a:off x="3264" y="360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3" name="Line 184"/>
            <p:cNvSpPr>
              <a:spLocks noChangeShapeType="1"/>
            </p:cNvSpPr>
            <p:nvPr/>
          </p:nvSpPr>
          <p:spPr bwMode="auto">
            <a:xfrm>
              <a:off x="3264" y="363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4" name="Line 185"/>
            <p:cNvSpPr>
              <a:spLocks noChangeShapeType="1"/>
            </p:cNvSpPr>
            <p:nvPr/>
          </p:nvSpPr>
          <p:spPr bwMode="auto">
            <a:xfrm>
              <a:off x="3264" y="365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5" name="Line 186"/>
            <p:cNvSpPr>
              <a:spLocks noChangeShapeType="1"/>
            </p:cNvSpPr>
            <p:nvPr/>
          </p:nvSpPr>
          <p:spPr bwMode="auto">
            <a:xfrm>
              <a:off x="3264" y="367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496" name="Rectangle 188"/>
          <p:cNvSpPr>
            <a:spLocks noChangeArrowheads="1"/>
          </p:cNvSpPr>
          <p:nvPr/>
        </p:nvSpPr>
        <p:spPr bwMode="auto">
          <a:xfrm>
            <a:off x="7043738" y="1617663"/>
            <a:ext cx="2714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Symbol" pitchFamily="18" charset="2"/>
              </a:rPr>
              <a:t>b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497" name="Rectangle 189"/>
          <p:cNvSpPr>
            <a:spLocks noChangeArrowheads="1"/>
          </p:cNvSpPr>
          <p:nvPr/>
        </p:nvSpPr>
        <p:spPr bwMode="auto">
          <a:xfrm>
            <a:off x="7162800" y="1617663"/>
            <a:ext cx="134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498" name="Rectangle 190"/>
          <p:cNvSpPr>
            <a:spLocks noChangeArrowheads="1"/>
          </p:cNvSpPr>
          <p:nvPr/>
        </p:nvSpPr>
        <p:spPr bwMode="auto">
          <a:xfrm>
            <a:off x="7213600" y="1617663"/>
            <a:ext cx="93186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00"/>
                </a:solidFill>
                <a:latin typeface="Times New Roman" pitchFamily="18" charset="0"/>
              </a:rPr>
              <a:t>sandwich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499" name="Rectangle 191"/>
          <p:cNvSpPr>
            <a:spLocks noChangeArrowheads="1"/>
          </p:cNvSpPr>
          <p:nvPr/>
        </p:nvSpPr>
        <p:spPr bwMode="auto">
          <a:xfrm>
            <a:off x="7043738" y="1751013"/>
            <a:ext cx="654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domain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00" name="Rectangle 192"/>
          <p:cNvSpPr>
            <a:spLocks noChangeArrowheads="1"/>
          </p:cNvSpPr>
          <p:nvPr/>
        </p:nvSpPr>
        <p:spPr bwMode="auto">
          <a:xfrm>
            <a:off x="7061200" y="2646363"/>
            <a:ext cx="47466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00"/>
                </a:solidFill>
                <a:latin typeface="Times New Roman" pitchFamily="18" charset="0"/>
              </a:rPr>
              <a:t>core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01" name="Rectangle 193"/>
          <p:cNvSpPr>
            <a:spLocks noChangeArrowheads="1"/>
          </p:cNvSpPr>
          <p:nvPr/>
        </p:nvSpPr>
        <p:spPr bwMode="auto">
          <a:xfrm>
            <a:off x="7043738" y="2770188"/>
            <a:ext cx="654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domain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02" name="Rectangle 194"/>
          <p:cNvSpPr>
            <a:spLocks noChangeArrowheads="1"/>
          </p:cNvSpPr>
          <p:nvPr/>
        </p:nvSpPr>
        <p:spPr bwMode="auto">
          <a:xfrm>
            <a:off x="7061200" y="3589338"/>
            <a:ext cx="508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00"/>
                </a:solidFill>
                <a:latin typeface="Times New Roman" pitchFamily="18" charset="0"/>
              </a:rPr>
              <a:t>barrel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03" name="Rectangle 195"/>
          <p:cNvSpPr>
            <a:spLocks noChangeArrowheads="1"/>
          </p:cNvSpPr>
          <p:nvPr/>
        </p:nvSpPr>
        <p:spPr bwMode="auto">
          <a:xfrm>
            <a:off x="7569200" y="3589338"/>
            <a:ext cx="2873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1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04" name="Rectangle 196"/>
          <p:cNvSpPr>
            <a:spLocks noChangeArrowheads="1"/>
          </p:cNvSpPr>
          <p:nvPr/>
        </p:nvSpPr>
        <p:spPr bwMode="auto">
          <a:xfrm>
            <a:off x="7043738" y="3713163"/>
            <a:ext cx="654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domain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05" name="Rectangle 197"/>
          <p:cNvSpPr>
            <a:spLocks noChangeArrowheads="1"/>
          </p:cNvSpPr>
          <p:nvPr/>
        </p:nvSpPr>
        <p:spPr bwMode="auto">
          <a:xfrm>
            <a:off x="7061200" y="3998913"/>
            <a:ext cx="508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00"/>
                </a:solidFill>
                <a:latin typeface="Times New Roman" pitchFamily="18" charset="0"/>
              </a:rPr>
              <a:t>barrel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06" name="Rectangle 198"/>
          <p:cNvSpPr>
            <a:spLocks noChangeArrowheads="1"/>
          </p:cNvSpPr>
          <p:nvPr/>
        </p:nvSpPr>
        <p:spPr bwMode="auto">
          <a:xfrm>
            <a:off x="7569200" y="3998913"/>
            <a:ext cx="3381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 2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07" name="Rectangle 199"/>
          <p:cNvSpPr>
            <a:spLocks noChangeArrowheads="1"/>
          </p:cNvSpPr>
          <p:nvPr/>
        </p:nvSpPr>
        <p:spPr bwMode="auto">
          <a:xfrm>
            <a:off x="7043738" y="4122738"/>
            <a:ext cx="654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domain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08" name="Rectangle 200"/>
          <p:cNvSpPr>
            <a:spLocks noChangeArrowheads="1"/>
          </p:cNvSpPr>
          <p:nvPr/>
        </p:nvSpPr>
        <p:spPr bwMode="auto">
          <a:xfrm>
            <a:off x="6484938" y="1408113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09" name="Rectangle 201"/>
          <p:cNvSpPr>
            <a:spLocks noChangeArrowheads="1"/>
          </p:cNvSpPr>
          <p:nvPr/>
        </p:nvSpPr>
        <p:spPr bwMode="auto">
          <a:xfrm>
            <a:off x="6484938" y="1627188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10" name="Rectangle 202"/>
          <p:cNvSpPr>
            <a:spLocks noChangeArrowheads="1"/>
          </p:cNvSpPr>
          <p:nvPr/>
        </p:nvSpPr>
        <p:spPr bwMode="auto">
          <a:xfrm>
            <a:off x="6484938" y="1903413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11" name="Rectangle 203"/>
          <p:cNvSpPr>
            <a:spLocks noChangeArrowheads="1"/>
          </p:cNvSpPr>
          <p:nvPr/>
        </p:nvSpPr>
        <p:spPr bwMode="auto">
          <a:xfrm>
            <a:off x="6484938" y="2141538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12" name="Rectangle 204"/>
          <p:cNvSpPr>
            <a:spLocks noChangeArrowheads="1"/>
          </p:cNvSpPr>
          <p:nvPr/>
        </p:nvSpPr>
        <p:spPr bwMode="auto">
          <a:xfrm>
            <a:off x="6484938" y="2312988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13" name="Rectangle 205"/>
          <p:cNvSpPr>
            <a:spLocks noChangeArrowheads="1"/>
          </p:cNvSpPr>
          <p:nvPr/>
        </p:nvSpPr>
        <p:spPr bwMode="auto">
          <a:xfrm>
            <a:off x="6484938" y="2513013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14" name="Rectangle 206"/>
          <p:cNvSpPr>
            <a:spLocks noChangeArrowheads="1"/>
          </p:cNvSpPr>
          <p:nvPr/>
        </p:nvSpPr>
        <p:spPr bwMode="auto">
          <a:xfrm>
            <a:off x="6484938" y="2741613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15" name="Rectangle 207"/>
          <p:cNvSpPr>
            <a:spLocks noChangeArrowheads="1"/>
          </p:cNvSpPr>
          <p:nvPr/>
        </p:nvSpPr>
        <p:spPr bwMode="auto">
          <a:xfrm>
            <a:off x="6484938" y="2913063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16" name="Rectangle 208"/>
          <p:cNvSpPr>
            <a:spLocks noChangeArrowheads="1"/>
          </p:cNvSpPr>
          <p:nvPr/>
        </p:nvSpPr>
        <p:spPr bwMode="auto">
          <a:xfrm>
            <a:off x="6451600" y="3255963"/>
            <a:ext cx="2365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17" name="Rectangle 209"/>
          <p:cNvSpPr>
            <a:spLocks noChangeArrowheads="1"/>
          </p:cNvSpPr>
          <p:nvPr/>
        </p:nvSpPr>
        <p:spPr bwMode="auto">
          <a:xfrm>
            <a:off x="6451600" y="3522663"/>
            <a:ext cx="2365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12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18" name="Rectangle 210"/>
          <p:cNvSpPr>
            <a:spLocks noChangeArrowheads="1"/>
          </p:cNvSpPr>
          <p:nvPr/>
        </p:nvSpPr>
        <p:spPr bwMode="auto">
          <a:xfrm>
            <a:off x="6451600" y="3808413"/>
            <a:ext cx="2365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13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19" name="Rectangle 211"/>
          <p:cNvSpPr>
            <a:spLocks noChangeArrowheads="1"/>
          </p:cNvSpPr>
          <p:nvPr/>
        </p:nvSpPr>
        <p:spPr bwMode="auto">
          <a:xfrm>
            <a:off x="6451600" y="4008438"/>
            <a:ext cx="2365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14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20" name="Rectangle 212"/>
          <p:cNvSpPr>
            <a:spLocks noChangeArrowheads="1"/>
          </p:cNvSpPr>
          <p:nvPr/>
        </p:nvSpPr>
        <p:spPr bwMode="auto">
          <a:xfrm>
            <a:off x="6451600" y="4941888"/>
            <a:ext cx="2365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>
                <a:solidFill>
                  <a:srgbClr val="000000"/>
                </a:solidFill>
                <a:latin typeface="Times New Roman" pitchFamily="18" charset="0"/>
              </a:rPr>
              <a:t>15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21" name="Rectangle 213"/>
          <p:cNvSpPr>
            <a:spLocks noChangeArrowheads="1"/>
          </p:cNvSpPr>
          <p:nvPr/>
        </p:nvSpPr>
        <p:spPr bwMode="auto">
          <a:xfrm>
            <a:off x="4591050" y="1392238"/>
            <a:ext cx="9064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Asn60Lys </a:t>
            </a:r>
          </a:p>
        </p:txBody>
      </p:sp>
      <p:sp>
        <p:nvSpPr>
          <p:cNvPr id="19522" name="Rectangle 214"/>
          <p:cNvSpPr>
            <a:spLocks noChangeArrowheads="1"/>
          </p:cNvSpPr>
          <p:nvPr/>
        </p:nvSpPr>
        <p:spPr bwMode="auto">
          <a:xfrm>
            <a:off x="2166938" y="1922463"/>
            <a:ext cx="2076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Arg171stop, 189insGly 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23" name="Rectangle 215"/>
          <p:cNvSpPr>
            <a:spLocks noChangeArrowheads="1"/>
          </p:cNvSpPr>
          <p:nvPr/>
        </p:nvSpPr>
        <p:spPr bwMode="auto">
          <a:xfrm>
            <a:off x="3233738" y="2046288"/>
            <a:ext cx="1016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56209insG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24" name="Rectangle 216"/>
          <p:cNvSpPr>
            <a:spLocks noChangeArrowheads="1"/>
          </p:cNvSpPr>
          <p:nvPr/>
        </p:nvSpPr>
        <p:spPr bwMode="auto">
          <a:xfrm>
            <a:off x="3776663" y="2046288"/>
            <a:ext cx="1349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it-IT" sz="2400">
              <a:latin typeface="Times New Roman" pitchFamily="18" charset="0"/>
            </a:endParaRPr>
          </a:p>
        </p:txBody>
      </p:sp>
      <p:grpSp>
        <p:nvGrpSpPr>
          <p:cNvPr id="17" name="Group 291"/>
          <p:cNvGrpSpPr>
            <a:grpSpLocks/>
          </p:cNvGrpSpPr>
          <p:nvPr/>
        </p:nvGrpSpPr>
        <p:grpSpPr bwMode="auto">
          <a:xfrm>
            <a:off x="2082800" y="2243138"/>
            <a:ext cx="3030538" cy="265112"/>
            <a:chOff x="984" y="1884"/>
            <a:chExt cx="1432" cy="223"/>
          </a:xfrm>
        </p:grpSpPr>
        <p:sp>
          <p:nvSpPr>
            <p:cNvPr id="19595" name="Rectangle 217"/>
            <p:cNvSpPr>
              <a:spLocks noChangeArrowheads="1"/>
            </p:cNvSpPr>
            <p:nvPr/>
          </p:nvSpPr>
          <p:spPr bwMode="auto">
            <a:xfrm>
              <a:off x="992" y="1884"/>
              <a:ext cx="103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latin typeface="Times New Roman" pitchFamily="18" charset="0"/>
                </a:rPr>
                <a:t>Leu235Arg,</a:t>
              </a:r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 Met242Thr, </a:t>
              </a:r>
            </a:p>
          </p:txBody>
        </p:sp>
        <p:sp>
          <p:nvSpPr>
            <p:cNvPr id="19596" name="Rectangle 218"/>
            <p:cNvSpPr>
              <a:spLocks noChangeArrowheads="1"/>
            </p:cNvSpPr>
            <p:nvPr/>
          </p:nvSpPr>
          <p:spPr bwMode="auto">
            <a:xfrm>
              <a:off x="984" y="1992"/>
              <a:ext cx="143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Arg252Ile, Arg260His,  Arg260Cys</a:t>
              </a:r>
            </a:p>
          </p:txBody>
        </p:sp>
        <p:sp>
          <p:nvSpPr>
            <p:cNvPr id="19597" name="Rectangle 219"/>
            <p:cNvSpPr>
              <a:spLocks noChangeArrowheads="1"/>
            </p:cNvSpPr>
            <p:nvPr/>
          </p:nvSpPr>
          <p:spPr bwMode="auto">
            <a:xfrm>
              <a:off x="992" y="1936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it-IT" sz="2400">
                <a:latin typeface="Times New Roman" pitchFamily="18" charset="0"/>
              </a:endParaRPr>
            </a:p>
          </p:txBody>
        </p:sp>
      </p:grpSp>
      <p:sp>
        <p:nvSpPr>
          <p:cNvPr id="19526" name="Rectangle 220"/>
          <p:cNvSpPr>
            <a:spLocks noChangeArrowheads="1"/>
          </p:cNvSpPr>
          <p:nvPr/>
        </p:nvSpPr>
        <p:spPr bwMode="auto">
          <a:xfrm>
            <a:off x="2116138" y="2665413"/>
            <a:ext cx="20859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Arg326Gln, Leu354Pro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27" name="Rectangle 221"/>
          <p:cNvSpPr>
            <a:spLocks noChangeArrowheads="1"/>
          </p:cNvSpPr>
          <p:nvPr/>
        </p:nvSpPr>
        <p:spPr bwMode="auto">
          <a:xfrm>
            <a:off x="2743200" y="2789238"/>
            <a:ext cx="14732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 100837delAAT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28" name="Rectangle 222"/>
          <p:cNvSpPr>
            <a:spLocks noChangeArrowheads="1"/>
          </p:cNvSpPr>
          <p:nvPr/>
        </p:nvSpPr>
        <p:spPr bwMode="auto">
          <a:xfrm>
            <a:off x="4775200" y="3074988"/>
            <a:ext cx="965200" cy="50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29" name="Rectangle 223"/>
          <p:cNvSpPr>
            <a:spLocks noChangeArrowheads="1"/>
          </p:cNvSpPr>
          <p:nvPr/>
        </p:nvSpPr>
        <p:spPr bwMode="auto">
          <a:xfrm>
            <a:off x="4775200" y="3055938"/>
            <a:ext cx="11001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Arg408Gln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30" name="Rectangle 224"/>
          <p:cNvSpPr>
            <a:spLocks noChangeArrowheads="1"/>
          </p:cNvSpPr>
          <p:nvPr/>
        </p:nvSpPr>
        <p:spPr bwMode="auto">
          <a:xfrm>
            <a:off x="4808538" y="3179763"/>
            <a:ext cx="11017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Ser413Leu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31" name="Rectangle 225"/>
          <p:cNvSpPr>
            <a:spLocks noChangeArrowheads="1"/>
          </p:cNvSpPr>
          <p:nvPr/>
        </p:nvSpPr>
        <p:spPr bwMode="auto">
          <a:xfrm>
            <a:off x="4808538" y="3303588"/>
            <a:ext cx="10842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Val414Phe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32" name="Rectangle 226"/>
          <p:cNvSpPr>
            <a:spLocks noChangeArrowheads="1"/>
          </p:cNvSpPr>
          <p:nvPr/>
        </p:nvSpPr>
        <p:spPr bwMode="auto">
          <a:xfrm>
            <a:off x="4826000" y="3427413"/>
            <a:ext cx="103346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Gly420Ser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33" name="Rectangle 227"/>
          <p:cNvSpPr>
            <a:spLocks noChangeArrowheads="1"/>
          </p:cNvSpPr>
          <p:nvPr/>
        </p:nvSpPr>
        <p:spPr bwMode="auto">
          <a:xfrm>
            <a:off x="1879600" y="3313113"/>
            <a:ext cx="134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34" name="Rectangle 228"/>
          <p:cNvSpPr>
            <a:spLocks noChangeArrowheads="1"/>
          </p:cNvSpPr>
          <p:nvPr/>
        </p:nvSpPr>
        <p:spPr bwMode="auto">
          <a:xfrm>
            <a:off x="2811463" y="3303588"/>
            <a:ext cx="1349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35" name="Rectangle 229"/>
          <p:cNvSpPr>
            <a:spLocks noChangeArrowheads="1"/>
          </p:cNvSpPr>
          <p:nvPr/>
        </p:nvSpPr>
        <p:spPr bwMode="auto">
          <a:xfrm>
            <a:off x="3776663" y="3294063"/>
            <a:ext cx="1349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36" name="Rectangle 230"/>
          <p:cNvSpPr>
            <a:spLocks noChangeArrowheads="1"/>
          </p:cNvSpPr>
          <p:nvPr/>
        </p:nvSpPr>
        <p:spPr bwMode="auto">
          <a:xfrm>
            <a:off x="1828800" y="3360738"/>
            <a:ext cx="2166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Tyr441stop, Gly461Arg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37" name="Rectangle 231"/>
          <p:cNvSpPr>
            <a:spLocks noChangeArrowheads="1"/>
          </p:cNvSpPr>
          <p:nvPr/>
        </p:nvSpPr>
        <p:spPr bwMode="auto">
          <a:xfrm>
            <a:off x="2387600" y="3484563"/>
            <a:ext cx="15573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140892delAATT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38" name="Rectangle 232"/>
          <p:cNvSpPr>
            <a:spLocks noChangeArrowheads="1"/>
          </p:cNvSpPr>
          <p:nvPr/>
        </p:nvSpPr>
        <p:spPr bwMode="auto">
          <a:xfrm>
            <a:off x="3268663" y="3598863"/>
            <a:ext cx="1349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39" name="Rectangle 233"/>
          <p:cNvSpPr>
            <a:spLocks noChangeArrowheads="1"/>
          </p:cNvSpPr>
          <p:nvPr/>
        </p:nvSpPr>
        <p:spPr bwMode="auto">
          <a:xfrm>
            <a:off x="2674938" y="3713163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Leu498Pro, Gly501Arg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40" name="Rectangle 234"/>
          <p:cNvSpPr>
            <a:spLocks noChangeArrowheads="1"/>
          </p:cNvSpPr>
          <p:nvPr/>
        </p:nvSpPr>
        <p:spPr bwMode="auto">
          <a:xfrm>
            <a:off x="2674938" y="3836988"/>
            <a:ext cx="2082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Asn541Lys, Gly562Arg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41" name="Rectangle 235"/>
          <p:cNvSpPr>
            <a:spLocks noChangeArrowheads="1"/>
          </p:cNvSpPr>
          <p:nvPr/>
        </p:nvSpPr>
        <p:spPr bwMode="auto">
          <a:xfrm>
            <a:off x="1693863" y="3913188"/>
            <a:ext cx="1349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42" name="Rectangle 236"/>
          <p:cNvSpPr>
            <a:spLocks noChangeArrowheads="1"/>
          </p:cNvSpPr>
          <p:nvPr/>
        </p:nvSpPr>
        <p:spPr bwMode="auto">
          <a:xfrm>
            <a:off x="2557463" y="4027488"/>
            <a:ext cx="21161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Leu660Pro, Arg661stop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43" name="Rectangle 237"/>
          <p:cNvSpPr>
            <a:spLocks noChangeArrowheads="1"/>
          </p:cNvSpPr>
          <p:nvPr/>
        </p:nvSpPr>
        <p:spPr bwMode="auto">
          <a:xfrm>
            <a:off x="1219200" y="4151313"/>
            <a:ext cx="33797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Leu667Pro, </a:t>
            </a:r>
            <a:r>
              <a:rPr lang="it-IT" sz="1200" b="1">
                <a:latin typeface="Times New Roman" pitchFamily="18" charset="0"/>
              </a:rPr>
              <a:t>168844del 3bp,</a:t>
            </a:r>
            <a:r>
              <a:rPr lang="it-IT" sz="1200" b="1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it-IT" sz="1200" b="1">
                <a:latin typeface="Times New Roman" pitchFamily="18" charset="0"/>
              </a:rPr>
              <a:t>Val672stop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44" name="Rectangle 238"/>
          <p:cNvSpPr>
            <a:spLocks noChangeArrowheads="1"/>
          </p:cNvSpPr>
          <p:nvPr/>
        </p:nvSpPr>
        <p:spPr bwMode="auto">
          <a:xfrm>
            <a:off x="3454400" y="4189413"/>
            <a:ext cx="134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45" name="Line 239"/>
          <p:cNvSpPr>
            <a:spLocks noChangeShapeType="1"/>
          </p:cNvSpPr>
          <p:nvPr/>
        </p:nvSpPr>
        <p:spPr bwMode="auto">
          <a:xfrm>
            <a:off x="5926138" y="1284288"/>
            <a:ext cx="169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46" name="Line 240"/>
          <p:cNvSpPr>
            <a:spLocks noChangeShapeType="1"/>
          </p:cNvSpPr>
          <p:nvPr/>
        </p:nvSpPr>
        <p:spPr bwMode="auto">
          <a:xfrm flipV="1">
            <a:off x="5926138" y="1358900"/>
            <a:ext cx="2921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47" name="Line 241"/>
          <p:cNvSpPr>
            <a:spLocks noChangeShapeType="1"/>
          </p:cNvSpPr>
          <p:nvPr/>
        </p:nvSpPr>
        <p:spPr bwMode="auto">
          <a:xfrm>
            <a:off x="5926138" y="1284288"/>
            <a:ext cx="3175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48" name="Line 242"/>
          <p:cNvSpPr>
            <a:spLocks noChangeShapeType="1"/>
          </p:cNvSpPr>
          <p:nvPr/>
        </p:nvSpPr>
        <p:spPr bwMode="auto">
          <a:xfrm>
            <a:off x="5570538" y="1312863"/>
            <a:ext cx="355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49" name="Rectangle 243"/>
          <p:cNvSpPr>
            <a:spLocks noChangeArrowheads="1"/>
          </p:cNvSpPr>
          <p:nvPr/>
        </p:nvSpPr>
        <p:spPr bwMode="auto">
          <a:xfrm>
            <a:off x="4300538" y="1246188"/>
            <a:ext cx="11969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2330del 20 bp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50" name="Line 244"/>
          <p:cNvSpPr>
            <a:spLocks noChangeShapeType="1"/>
          </p:cNvSpPr>
          <p:nvPr/>
        </p:nvSpPr>
        <p:spPr bwMode="auto">
          <a:xfrm>
            <a:off x="5613400" y="1455738"/>
            <a:ext cx="48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51" name="Rectangle 245"/>
          <p:cNvSpPr>
            <a:spLocks noChangeArrowheads="1"/>
          </p:cNvSpPr>
          <p:nvPr/>
        </p:nvSpPr>
        <p:spPr bwMode="auto">
          <a:xfrm>
            <a:off x="2438400" y="1381125"/>
            <a:ext cx="1073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it-IT" sz="1200" b="1">
                <a:latin typeface="Times New Roman" pitchFamily="18" charset="0"/>
              </a:rPr>
              <a:t>Arg77His</a:t>
            </a:r>
            <a:endParaRPr lang="it-IT" sz="1200" b="1">
              <a:solidFill>
                <a:srgbClr val="000000"/>
              </a:solidFill>
              <a:latin typeface="Times New Roman" pitchFamily="18" charset="0"/>
            </a:endParaRPr>
          </a:p>
          <a:p>
            <a:pPr algn="r">
              <a:lnSpc>
                <a:spcPct val="90000"/>
              </a:lnSpc>
            </a:pPr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17405delAG</a:t>
            </a:r>
          </a:p>
        </p:txBody>
      </p:sp>
      <p:sp>
        <p:nvSpPr>
          <p:cNvPr id="19552" name="Rectangle 246"/>
          <p:cNvSpPr>
            <a:spLocks noChangeArrowheads="1"/>
          </p:cNvSpPr>
          <p:nvPr/>
        </p:nvSpPr>
        <p:spPr bwMode="auto">
          <a:xfrm>
            <a:off x="2133600" y="1625600"/>
            <a:ext cx="14493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17523 del 13 bp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53" name="Rectangle 247"/>
          <p:cNvSpPr>
            <a:spLocks noChangeArrowheads="1"/>
          </p:cNvSpPr>
          <p:nvPr/>
        </p:nvSpPr>
        <p:spPr bwMode="auto">
          <a:xfrm>
            <a:off x="2303463" y="1749425"/>
            <a:ext cx="12842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17565 ins 6bp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54" name="Line 249"/>
          <p:cNvSpPr>
            <a:spLocks noChangeShapeType="1"/>
          </p:cNvSpPr>
          <p:nvPr/>
        </p:nvSpPr>
        <p:spPr bwMode="auto">
          <a:xfrm>
            <a:off x="3665538" y="1612900"/>
            <a:ext cx="2438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55" name="Rectangle 250"/>
          <p:cNvSpPr>
            <a:spLocks noChangeArrowheads="1"/>
          </p:cNvSpPr>
          <p:nvPr/>
        </p:nvSpPr>
        <p:spPr bwMode="auto">
          <a:xfrm>
            <a:off x="4706938" y="1646238"/>
            <a:ext cx="11525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IVS3-1G&gt;T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56" name="Rectangle 251"/>
          <p:cNvSpPr>
            <a:spLocks noChangeArrowheads="1"/>
          </p:cNvSpPr>
          <p:nvPr/>
        </p:nvSpPr>
        <p:spPr bwMode="auto">
          <a:xfrm>
            <a:off x="4589463" y="1770063"/>
            <a:ext cx="12525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IVS3+5G&gt;A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57" name="Rectangle 252"/>
          <p:cNvSpPr>
            <a:spLocks noChangeArrowheads="1"/>
          </p:cNvSpPr>
          <p:nvPr/>
        </p:nvSpPr>
        <p:spPr bwMode="auto">
          <a:xfrm>
            <a:off x="4673600" y="1893888"/>
            <a:ext cx="1150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IVS3+6T&gt;C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58" name="Line 253"/>
          <p:cNvSpPr>
            <a:spLocks noChangeShapeType="1"/>
          </p:cNvSpPr>
          <p:nvPr/>
        </p:nvSpPr>
        <p:spPr bwMode="auto">
          <a:xfrm>
            <a:off x="5808663" y="1790700"/>
            <a:ext cx="4318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59" name="Line 254"/>
          <p:cNvSpPr>
            <a:spLocks noChangeShapeType="1"/>
          </p:cNvSpPr>
          <p:nvPr/>
        </p:nvSpPr>
        <p:spPr bwMode="auto">
          <a:xfrm>
            <a:off x="4233863" y="2036763"/>
            <a:ext cx="1862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60" name="Line 255"/>
          <p:cNvSpPr>
            <a:spLocks noChangeShapeType="1"/>
          </p:cNvSpPr>
          <p:nvPr/>
        </p:nvSpPr>
        <p:spPr bwMode="auto">
          <a:xfrm>
            <a:off x="5808663" y="2105025"/>
            <a:ext cx="4222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61" name="Rectangle 256"/>
          <p:cNvSpPr>
            <a:spLocks noChangeArrowheads="1"/>
          </p:cNvSpPr>
          <p:nvPr/>
        </p:nvSpPr>
        <p:spPr bwMode="auto">
          <a:xfrm>
            <a:off x="4673600" y="2055813"/>
            <a:ext cx="10398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IVS4+1insT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62" name="Line 257"/>
          <p:cNvSpPr>
            <a:spLocks noChangeShapeType="1"/>
          </p:cNvSpPr>
          <p:nvPr/>
        </p:nvSpPr>
        <p:spPr bwMode="auto">
          <a:xfrm>
            <a:off x="5808663" y="2284413"/>
            <a:ext cx="4143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63" name="Rectangle 258"/>
          <p:cNvSpPr>
            <a:spLocks noChangeArrowheads="1"/>
          </p:cNvSpPr>
          <p:nvPr/>
        </p:nvSpPr>
        <p:spPr bwMode="auto">
          <a:xfrm>
            <a:off x="4673600" y="2217738"/>
            <a:ext cx="11001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IVS5-1G&gt;A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64" name="Line 259"/>
          <p:cNvSpPr>
            <a:spLocks noChangeShapeType="1"/>
          </p:cNvSpPr>
          <p:nvPr/>
        </p:nvSpPr>
        <p:spPr bwMode="auto">
          <a:xfrm flipV="1">
            <a:off x="4275138" y="2370138"/>
            <a:ext cx="1820862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65" name="Line 260"/>
          <p:cNvSpPr>
            <a:spLocks noChangeShapeType="1"/>
          </p:cNvSpPr>
          <p:nvPr/>
        </p:nvSpPr>
        <p:spPr bwMode="auto">
          <a:xfrm>
            <a:off x="5808663" y="2684463"/>
            <a:ext cx="422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66" name="Rectangle 261"/>
          <p:cNvSpPr>
            <a:spLocks noChangeArrowheads="1"/>
          </p:cNvSpPr>
          <p:nvPr/>
        </p:nvSpPr>
        <p:spPr bwMode="auto">
          <a:xfrm>
            <a:off x="4673600" y="2617788"/>
            <a:ext cx="11509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IVS7+1G&gt;A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67" name="Line 262"/>
          <p:cNvSpPr>
            <a:spLocks noChangeShapeType="1"/>
          </p:cNvSpPr>
          <p:nvPr/>
        </p:nvSpPr>
        <p:spPr bwMode="auto">
          <a:xfrm>
            <a:off x="1963738" y="2579688"/>
            <a:ext cx="41322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68" name="Line 263"/>
          <p:cNvSpPr>
            <a:spLocks noChangeShapeType="1"/>
          </p:cNvSpPr>
          <p:nvPr/>
        </p:nvSpPr>
        <p:spPr bwMode="auto">
          <a:xfrm>
            <a:off x="4233863" y="2789238"/>
            <a:ext cx="1862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69" name="Line 264"/>
          <p:cNvSpPr>
            <a:spLocks noChangeShapeType="1"/>
          </p:cNvSpPr>
          <p:nvPr/>
        </p:nvSpPr>
        <p:spPr bwMode="auto">
          <a:xfrm>
            <a:off x="5808663" y="2884488"/>
            <a:ext cx="422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70" name="Rectangle 265"/>
          <p:cNvSpPr>
            <a:spLocks noChangeArrowheads="1"/>
          </p:cNvSpPr>
          <p:nvPr/>
        </p:nvSpPr>
        <p:spPr bwMode="auto">
          <a:xfrm>
            <a:off x="4673600" y="2827338"/>
            <a:ext cx="11001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IVS8-2T&gt;G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71" name="Line 266"/>
          <p:cNvSpPr>
            <a:spLocks noChangeShapeType="1"/>
          </p:cNvSpPr>
          <p:nvPr/>
        </p:nvSpPr>
        <p:spPr bwMode="auto">
          <a:xfrm>
            <a:off x="4589463" y="2989263"/>
            <a:ext cx="1506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72" name="Line 267"/>
          <p:cNvSpPr>
            <a:spLocks noChangeShapeType="1"/>
          </p:cNvSpPr>
          <p:nvPr/>
        </p:nvSpPr>
        <p:spPr bwMode="auto">
          <a:xfrm flipV="1">
            <a:off x="4198938" y="2989263"/>
            <a:ext cx="390525" cy="123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73" name="Line 268"/>
          <p:cNvSpPr>
            <a:spLocks noChangeShapeType="1"/>
          </p:cNvSpPr>
          <p:nvPr/>
        </p:nvSpPr>
        <p:spPr bwMode="auto">
          <a:xfrm>
            <a:off x="5791200" y="3113088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74" name="Line 269"/>
          <p:cNvSpPr>
            <a:spLocks noChangeShapeType="1"/>
          </p:cNvSpPr>
          <p:nvPr/>
        </p:nvSpPr>
        <p:spPr bwMode="auto">
          <a:xfrm flipV="1">
            <a:off x="3979863" y="3351213"/>
            <a:ext cx="25400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75" name="Line 270"/>
          <p:cNvSpPr>
            <a:spLocks noChangeShapeType="1"/>
          </p:cNvSpPr>
          <p:nvPr/>
        </p:nvSpPr>
        <p:spPr bwMode="auto">
          <a:xfrm>
            <a:off x="5283200" y="3684588"/>
            <a:ext cx="812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76" name="Line 271"/>
          <p:cNvSpPr>
            <a:spLocks noChangeShapeType="1"/>
          </p:cNvSpPr>
          <p:nvPr/>
        </p:nvSpPr>
        <p:spPr bwMode="auto">
          <a:xfrm flipV="1">
            <a:off x="4792663" y="3684588"/>
            <a:ext cx="473075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77" name="Line 272"/>
          <p:cNvSpPr>
            <a:spLocks noChangeShapeType="1"/>
          </p:cNvSpPr>
          <p:nvPr/>
        </p:nvSpPr>
        <p:spPr bwMode="auto">
          <a:xfrm>
            <a:off x="4589463" y="4084638"/>
            <a:ext cx="1506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78" name="Line 273"/>
          <p:cNvSpPr>
            <a:spLocks noChangeShapeType="1"/>
          </p:cNvSpPr>
          <p:nvPr/>
        </p:nvSpPr>
        <p:spPr bwMode="auto">
          <a:xfrm>
            <a:off x="5791200" y="4141788"/>
            <a:ext cx="4397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79" name="Rectangle 274"/>
          <p:cNvSpPr>
            <a:spLocks noChangeArrowheads="1"/>
          </p:cNvSpPr>
          <p:nvPr/>
        </p:nvSpPr>
        <p:spPr bwMode="auto">
          <a:xfrm>
            <a:off x="4894263" y="4378325"/>
            <a:ext cx="1130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IVS14-1G&gt;A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80" name="Line 275"/>
          <p:cNvSpPr>
            <a:spLocks noChangeShapeType="1"/>
          </p:cNvSpPr>
          <p:nvPr/>
        </p:nvSpPr>
        <p:spPr bwMode="auto">
          <a:xfrm>
            <a:off x="5791200" y="4141788"/>
            <a:ext cx="0" cy="201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8" name="Group 278"/>
          <p:cNvGrpSpPr>
            <a:grpSpLocks/>
          </p:cNvGrpSpPr>
          <p:nvPr/>
        </p:nvGrpSpPr>
        <p:grpSpPr bwMode="auto">
          <a:xfrm>
            <a:off x="1404938" y="1703388"/>
            <a:ext cx="119062" cy="2171700"/>
            <a:chOff x="664" y="1430"/>
            <a:chExt cx="56" cy="1824"/>
          </a:xfrm>
        </p:grpSpPr>
        <p:sp>
          <p:nvSpPr>
            <p:cNvPr id="19593" name="Freeform 276"/>
            <p:cNvSpPr>
              <a:spLocks/>
            </p:cNvSpPr>
            <p:nvPr/>
          </p:nvSpPr>
          <p:spPr bwMode="auto">
            <a:xfrm>
              <a:off x="664" y="3142"/>
              <a:ext cx="56" cy="112"/>
            </a:xfrm>
            <a:custGeom>
              <a:avLst/>
              <a:gdLst>
                <a:gd name="T0" fmla="*/ 24 w 56"/>
                <a:gd name="T1" fmla="*/ 112 h 112"/>
                <a:gd name="T2" fmla="*/ 0 w 56"/>
                <a:gd name="T3" fmla="*/ 0 h 112"/>
                <a:gd name="T4" fmla="*/ 24 w 56"/>
                <a:gd name="T5" fmla="*/ 0 h 112"/>
                <a:gd name="T6" fmla="*/ 56 w 56"/>
                <a:gd name="T7" fmla="*/ 0 h 112"/>
                <a:gd name="T8" fmla="*/ 24 w 56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112"/>
                <a:gd name="T17" fmla="*/ 56 w 56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112">
                  <a:moveTo>
                    <a:pt x="24" y="112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56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4" name="Line 277"/>
            <p:cNvSpPr>
              <a:spLocks noChangeShapeType="1"/>
            </p:cNvSpPr>
            <p:nvPr/>
          </p:nvSpPr>
          <p:spPr bwMode="auto">
            <a:xfrm>
              <a:off x="688" y="1430"/>
              <a:ext cx="1" cy="17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582" name="Rectangle 279"/>
          <p:cNvSpPr>
            <a:spLocks noChangeArrowheads="1"/>
          </p:cNvSpPr>
          <p:nvPr/>
        </p:nvSpPr>
        <p:spPr bwMode="auto">
          <a:xfrm>
            <a:off x="863600" y="2389188"/>
            <a:ext cx="1049338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83" name="Rectangle 280"/>
          <p:cNvSpPr>
            <a:spLocks noChangeArrowheads="1"/>
          </p:cNvSpPr>
          <p:nvPr/>
        </p:nvSpPr>
        <p:spPr bwMode="auto">
          <a:xfrm>
            <a:off x="965200" y="2370138"/>
            <a:ext cx="1009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Tyr283Cys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84" name="Rectangle 281"/>
          <p:cNvSpPr>
            <a:spLocks noChangeArrowheads="1"/>
          </p:cNvSpPr>
          <p:nvPr/>
        </p:nvSpPr>
        <p:spPr bwMode="auto">
          <a:xfrm>
            <a:off x="982663" y="2493963"/>
            <a:ext cx="987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Ser295Arg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85" name="Rectangle 282"/>
          <p:cNvSpPr>
            <a:spLocks noChangeArrowheads="1"/>
          </p:cNvSpPr>
          <p:nvPr/>
        </p:nvSpPr>
        <p:spPr bwMode="auto">
          <a:xfrm>
            <a:off x="982663" y="2617788"/>
            <a:ext cx="10318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Val316Phe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86" name="Rectangle 283"/>
          <p:cNvSpPr>
            <a:spLocks noChangeArrowheads="1"/>
          </p:cNvSpPr>
          <p:nvPr/>
        </p:nvSpPr>
        <p:spPr bwMode="auto">
          <a:xfrm>
            <a:off x="525463" y="1741488"/>
            <a:ext cx="5175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deletion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87" name="Rectangle 284"/>
          <p:cNvSpPr>
            <a:spLocks noChangeArrowheads="1"/>
          </p:cNvSpPr>
          <p:nvPr/>
        </p:nvSpPr>
        <p:spPr bwMode="auto">
          <a:xfrm>
            <a:off x="322263" y="1865313"/>
            <a:ext cx="7826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(exons 3-12)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9588" name="Rectangle 285"/>
          <p:cNvSpPr>
            <a:spLocks noChangeArrowheads="1"/>
          </p:cNvSpPr>
          <p:nvPr/>
        </p:nvSpPr>
        <p:spPr bwMode="auto">
          <a:xfrm>
            <a:off x="1033463" y="3065463"/>
            <a:ext cx="3132137" cy="133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89" name="Rectangle 286"/>
          <p:cNvSpPr>
            <a:spLocks noChangeArrowheads="1"/>
          </p:cNvSpPr>
          <p:nvPr/>
        </p:nvSpPr>
        <p:spPr bwMode="auto">
          <a:xfrm>
            <a:off x="1084263" y="3046413"/>
            <a:ext cx="3127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Arg382Gln, </a:t>
            </a:r>
            <a:r>
              <a:rPr lang="it-IT" sz="1200" b="1">
                <a:latin typeface="Times New Roman" pitchFamily="18" charset="0"/>
              </a:rPr>
              <a:t>Arg382Ser, Ala394Val, </a:t>
            </a:r>
          </a:p>
          <a:p>
            <a:r>
              <a:rPr lang="it-IT" sz="1200" b="1">
                <a:latin typeface="Times New Roman" pitchFamily="18" charset="0"/>
              </a:rPr>
              <a:t>Gln400stop, 1286insC</a:t>
            </a:r>
            <a:r>
              <a:rPr lang="it-IT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590" name="Line 289"/>
          <p:cNvSpPr>
            <a:spLocks noChangeShapeType="1"/>
          </p:cNvSpPr>
          <p:nvPr/>
        </p:nvSpPr>
        <p:spPr bwMode="auto">
          <a:xfrm flipV="1">
            <a:off x="2582863" y="2205038"/>
            <a:ext cx="35306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91" name="Text Box 290"/>
          <p:cNvSpPr txBox="1">
            <a:spLocks noChangeArrowheads="1"/>
          </p:cNvSpPr>
          <p:nvPr/>
        </p:nvSpPr>
        <p:spPr bwMode="auto">
          <a:xfrm>
            <a:off x="1320800" y="2085975"/>
            <a:ext cx="13208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200" b="1">
                <a:latin typeface="Times New Roman" pitchFamily="18" charset="0"/>
              </a:rPr>
              <a:t>Leu206stop</a:t>
            </a:r>
          </a:p>
        </p:txBody>
      </p:sp>
      <p:sp>
        <p:nvSpPr>
          <p:cNvPr id="19592" name="Rectangle 29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5539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Mutations found in patients with </a:t>
            </a:r>
            <a:r>
              <a:rPr lang="en-GB" sz="3200" dirty="0" err="1" smtClean="0"/>
              <a:t>FXIIIa</a:t>
            </a:r>
            <a:r>
              <a:rPr lang="en-GB" sz="3200" dirty="0" smtClean="0"/>
              <a:t> deficiency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Inheritance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Autosomal</a:t>
            </a:r>
            <a:r>
              <a:rPr lang="en-GB" dirty="0" smtClean="0"/>
              <a:t> dominant (AD)</a:t>
            </a:r>
          </a:p>
          <a:p>
            <a:r>
              <a:rPr lang="en-GB" dirty="0" err="1" smtClean="0"/>
              <a:t>Autosomal</a:t>
            </a:r>
            <a:r>
              <a:rPr lang="en-GB" dirty="0" smtClean="0"/>
              <a:t> recessive (AR)</a:t>
            </a:r>
          </a:p>
          <a:p>
            <a:r>
              <a:rPr lang="en-GB" dirty="0" smtClean="0"/>
              <a:t>X-Linked (X-L)</a:t>
            </a:r>
          </a:p>
          <a:p>
            <a:r>
              <a:rPr lang="en-GB" dirty="0" err="1" smtClean="0"/>
              <a:t>Multifactorial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14425" y="1557338"/>
            <a:ext cx="6840538" cy="331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47663"/>
            <a:ext cx="7772400" cy="944562"/>
          </a:xfrm>
        </p:spPr>
        <p:txBody>
          <a:bodyPr>
            <a:normAutofit/>
          </a:bodyPr>
          <a:lstStyle/>
          <a:p>
            <a:r>
              <a:rPr lang="en-GB" dirty="0" smtClean="0"/>
              <a:t>Dominant Inheritance</a:t>
            </a:r>
            <a:endParaRPr lang="en-GB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151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714875" y="1916113"/>
            <a:ext cx="71438" cy="7191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419475" y="1916113"/>
            <a:ext cx="71438" cy="7191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66950" y="3427413"/>
            <a:ext cx="71438" cy="7191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2338388" y="2635250"/>
            <a:ext cx="1008062" cy="720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706813" y="2708275"/>
            <a:ext cx="71437" cy="647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2554288" y="3427413"/>
            <a:ext cx="71437" cy="7191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219700" y="3429000"/>
            <a:ext cx="71438" cy="719138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3962400" y="3429000"/>
            <a:ext cx="71438" cy="7191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2698750" y="2563813"/>
            <a:ext cx="1871663" cy="792162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635375" y="1916113"/>
            <a:ext cx="198438" cy="719137"/>
            <a:chOff x="3016" y="1752"/>
            <a:chExt cx="125" cy="453"/>
          </a:xfrm>
        </p:grpSpPr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3062" y="1752"/>
              <a:ext cx="45" cy="45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3" name="AutoShape 19"/>
            <p:cNvSpPr>
              <a:spLocks noChangeArrowheads="1"/>
            </p:cNvSpPr>
            <p:nvPr/>
          </p:nvSpPr>
          <p:spPr bwMode="auto">
            <a:xfrm rot="-2582292">
              <a:off x="3016" y="1797"/>
              <a:ext cx="125" cy="126"/>
            </a:xfrm>
            <a:prstGeom prst="plus">
              <a:avLst>
                <a:gd name="adj" fmla="val 3533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733800" y="3429000"/>
            <a:ext cx="198438" cy="719137"/>
            <a:chOff x="3016" y="1752"/>
            <a:chExt cx="125" cy="453"/>
          </a:xfrm>
        </p:grpSpPr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3062" y="1752"/>
              <a:ext cx="45" cy="45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9" name="AutoShape 25"/>
            <p:cNvSpPr>
              <a:spLocks noChangeArrowheads="1"/>
            </p:cNvSpPr>
            <p:nvPr/>
          </p:nvSpPr>
          <p:spPr bwMode="auto">
            <a:xfrm rot="-2582292">
              <a:off x="3016" y="1797"/>
              <a:ext cx="125" cy="126"/>
            </a:xfrm>
            <a:prstGeom prst="plus">
              <a:avLst>
                <a:gd name="adj" fmla="val 3533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388100" y="3429000"/>
            <a:ext cx="198438" cy="719138"/>
            <a:chOff x="3016" y="1752"/>
            <a:chExt cx="125" cy="453"/>
          </a:xfrm>
        </p:grpSpPr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3062" y="1752"/>
              <a:ext cx="45" cy="45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5" name="AutoShape 31"/>
            <p:cNvSpPr>
              <a:spLocks noChangeArrowheads="1"/>
            </p:cNvSpPr>
            <p:nvPr/>
          </p:nvSpPr>
          <p:spPr bwMode="auto">
            <a:xfrm rot="-2582292">
              <a:off x="3016" y="1797"/>
              <a:ext cx="125" cy="126"/>
            </a:xfrm>
            <a:prstGeom prst="plus">
              <a:avLst>
                <a:gd name="adj" fmla="val 3533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416" name="Line 32"/>
          <p:cNvSpPr>
            <a:spLocks noChangeShapeType="1"/>
          </p:cNvSpPr>
          <p:nvPr/>
        </p:nvSpPr>
        <p:spPr bwMode="auto">
          <a:xfrm flipH="1">
            <a:off x="4065588" y="2635250"/>
            <a:ext cx="649287" cy="720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5002213" y="2563813"/>
            <a:ext cx="1587" cy="865187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3505200" y="2667000"/>
            <a:ext cx="1728787" cy="720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5029200" y="2667000"/>
            <a:ext cx="1655762" cy="720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3778250" y="2635250"/>
            <a:ext cx="2663825" cy="720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5638800" y="4114800"/>
            <a:ext cx="2233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1600" b="1" dirty="0">
                <a:solidFill>
                  <a:srgbClr val="002060"/>
                </a:solidFill>
              </a:rPr>
              <a:t>Affected </a:t>
            </a: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3275013" y="4148138"/>
            <a:ext cx="1295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Affected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1762125" y="4148138"/>
            <a:ext cx="15113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Unaffected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4498975" y="4148138"/>
            <a:ext cx="1295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Unaffected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4953000" y="1905000"/>
            <a:ext cx="71438" cy="7191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5029200" y="3429000"/>
            <a:ext cx="71438" cy="7191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6629400" y="3429000"/>
            <a:ext cx="71438" cy="7191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9200" y="1600200"/>
            <a:ext cx="6840538" cy="331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47663"/>
            <a:ext cx="7772400" cy="944562"/>
          </a:xfrm>
        </p:spPr>
        <p:txBody>
          <a:bodyPr>
            <a:normAutofit/>
          </a:bodyPr>
          <a:lstStyle/>
          <a:p>
            <a:r>
              <a:rPr lang="en-GB" dirty="0"/>
              <a:t>Recessive Inheritance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151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714875" y="1916113"/>
            <a:ext cx="71438" cy="7191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419475" y="1916113"/>
            <a:ext cx="71438" cy="7191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66950" y="3427413"/>
            <a:ext cx="71438" cy="7191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2338388" y="2635250"/>
            <a:ext cx="1008062" cy="720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706813" y="2708275"/>
            <a:ext cx="71437" cy="647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930775" y="1916113"/>
            <a:ext cx="198438" cy="719137"/>
            <a:chOff x="3016" y="1752"/>
            <a:chExt cx="125" cy="453"/>
          </a:xfrm>
        </p:grpSpPr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3062" y="1752"/>
              <a:ext cx="45" cy="45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6" name="AutoShape 12"/>
            <p:cNvSpPr>
              <a:spLocks noChangeArrowheads="1"/>
            </p:cNvSpPr>
            <p:nvPr/>
          </p:nvSpPr>
          <p:spPr bwMode="auto">
            <a:xfrm rot="-2582292">
              <a:off x="3016" y="1797"/>
              <a:ext cx="125" cy="126"/>
            </a:xfrm>
            <a:prstGeom prst="plus">
              <a:avLst>
                <a:gd name="adj" fmla="val 3533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2554288" y="3427413"/>
            <a:ext cx="71437" cy="7191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219700" y="3429000"/>
            <a:ext cx="71438" cy="719138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067175" y="3427413"/>
            <a:ext cx="71438" cy="7191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2698750" y="2563813"/>
            <a:ext cx="1871663" cy="792162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635375" y="1916113"/>
            <a:ext cx="198438" cy="719137"/>
            <a:chOff x="3016" y="1752"/>
            <a:chExt cx="125" cy="453"/>
          </a:xfrm>
        </p:grpSpPr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3062" y="1752"/>
              <a:ext cx="45" cy="45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3" name="AutoShape 19"/>
            <p:cNvSpPr>
              <a:spLocks noChangeArrowheads="1"/>
            </p:cNvSpPr>
            <p:nvPr/>
          </p:nvSpPr>
          <p:spPr bwMode="auto">
            <a:xfrm rot="-2582292">
              <a:off x="3016" y="1797"/>
              <a:ext cx="125" cy="126"/>
            </a:xfrm>
            <a:prstGeom prst="plus">
              <a:avLst>
                <a:gd name="adj" fmla="val 3533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706813" y="3429000"/>
            <a:ext cx="198437" cy="719138"/>
            <a:chOff x="3016" y="1752"/>
            <a:chExt cx="125" cy="453"/>
          </a:xfrm>
        </p:grpSpPr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3062" y="1752"/>
              <a:ext cx="45" cy="45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6" name="AutoShape 22"/>
            <p:cNvSpPr>
              <a:spLocks noChangeArrowheads="1"/>
            </p:cNvSpPr>
            <p:nvPr/>
          </p:nvSpPr>
          <p:spPr bwMode="auto">
            <a:xfrm rot="-2582292">
              <a:off x="3016" y="1797"/>
              <a:ext cx="125" cy="126"/>
            </a:xfrm>
            <a:prstGeom prst="plus">
              <a:avLst>
                <a:gd name="adj" fmla="val 3533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930775" y="3427413"/>
            <a:ext cx="198438" cy="719137"/>
            <a:chOff x="3016" y="1752"/>
            <a:chExt cx="125" cy="453"/>
          </a:xfrm>
        </p:grpSpPr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3062" y="1752"/>
              <a:ext cx="45" cy="45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9" name="AutoShape 25"/>
            <p:cNvSpPr>
              <a:spLocks noChangeArrowheads="1"/>
            </p:cNvSpPr>
            <p:nvPr/>
          </p:nvSpPr>
          <p:spPr bwMode="auto">
            <a:xfrm rot="-2582292">
              <a:off x="3016" y="1797"/>
              <a:ext cx="125" cy="126"/>
            </a:xfrm>
            <a:prstGeom prst="plus">
              <a:avLst>
                <a:gd name="adj" fmla="val 3533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659563" y="3429000"/>
            <a:ext cx="198437" cy="719138"/>
            <a:chOff x="3016" y="1752"/>
            <a:chExt cx="125" cy="453"/>
          </a:xfrm>
        </p:grpSpPr>
        <p:sp>
          <p:nvSpPr>
            <p:cNvPr id="16411" name="Rectangle 27"/>
            <p:cNvSpPr>
              <a:spLocks noChangeArrowheads="1"/>
            </p:cNvSpPr>
            <p:nvPr/>
          </p:nvSpPr>
          <p:spPr bwMode="auto">
            <a:xfrm>
              <a:off x="3062" y="1752"/>
              <a:ext cx="45" cy="45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2" name="AutoShape 28"/>
            <p:cNvSpPr>
              <a:spLocks noChangeArrowheads="1"/>
            </p:cNvSpPr>
            <p:nvPr/>
          </p:nvSpPr>
          <p:spPr bwMode="auto">
            <a:xfrm rot="-2582292">
              <a:off x="3016" y="1797"/>
              <a:ext cx="125" cy="126"/>
            </a:xfrm>
            <a:prstGeom prst="plus">
              <a:avLst>
                <a:gd name="adj" fmla="val 3533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388100" y="3429000"/>
            <a:ext cx="198438" cy="719138"/>
            <a:chOff x="3016" y="1752"/>
            <a:chExt cx="125" cy="453"/>
          </a:xfrm>
        </p:grpSpPr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3062" y="1752"/>
              <a:ext cx="45" cy="45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5" name="AutoShape 31"/>
            <p:cNvSpPr>
              <a:spLocks noChangeArrowheads="1"/>
            </p:cNvSpPr>
            <p:nvPr/>
          </p:nvSpPr>
          <p:spPr bwMode="auto">
            <a:xfrm rot="-2582292">
              <a:off x="3016" y="1797"/>
              <a:ext cx="125" cy="126"/>
            </a:xfrm>
            <a:prstGeom prst="plus">
              <a:avLst>
                <a:gd name="adj" fmla="val 3533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416" name="Line 32"/>
          <p:cNvSpPr>
            <a:spLocks noChangeShapeType="1"/>
          </p:cNvSpPr>
          <p:nvPr/>
        </p:nvSpPr>
        <p:spPr bwMode="auto">
          <a:xfrm flipH="1">
            <a:off x="4065588" y="2635250"/>
            <a:ext cx="649287" cy="720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5002213" y="2563813"/>
            <a:ext cx="1587" cy="865187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3563938" y="2636838"/>
            <a:ext cx="1728787" cy="720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5075238" y="2635250"/>
            <a:ext cx="1655762" cy="720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3778250" y="2635250"/>
            <a:ext cx="2663825" cy="720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5943600" y="4114800"/>
            <a:ext cx="2233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1600" b="1" dirty="0">
                <a:solidFill>
                  <a:srgbClr val="002060"/>
                </a:solidFill>
              </a:rPr>
              <a:t>Affected</a:t>
            </a:r>
            <a:r>
              <a:rPr lang="en-GB" sz="1600" b="1" dirty="0">
                <a:solidFill>
                  <a:schemeClr val="bg1"/>
                </a:solidFill>
              </a:rPr>
              <a:t> individual</a:t>
            </a: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3275013" y="4148138"/>
            <a:ext cx="1295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1600" b="1" dirty="0">
                <a:solidFill>
                  <a:srgbClr val="002060"/>
                </a:solidFill>
              </a:rPr>
              <a:t>Carrier</a:t>
            </a: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1762125" y="4148138"/>
            <a:ext cx="15113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1600" b="1" dirty="0">
                <a:solidFill>
                  <a:srgbClr val="002060"/>
                </a:solidFill>
              </a:rPr>
              <a:t>Non carrier</a:t>
            </a: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4498975" y="4148138"/>
            <a:ext cx="1295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1600" b="1" dirty="0">
                <a:solidFill>
                  <a:srgbClr val="002060"/>
                </a:solidFill>
              </a:rPr>
              <a:t>Carrier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Common inherited bleeding disorders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Haemophilia A, B and VWD account for 97% of all inherited disorders of coagulation.</a:t>
            </a:r>
          </a:p>
          <a:p>
            <a:pPr lvl="1"/>
            <a:r>
              <a:rPr lang="en-GB" dirty="0" smtClean="0"/>
              <a:t>Factor VIII			1:10,000</a:t>
            </a:r>
          </a:p>
          <a:p>
            <a:pPr lvl="1"/>
            <a:r>
              <a:rPr lang="en-GB" dirty="0" smtClean="0"/>
              <a:t>Factor IX			1:50,000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5101</TotalTime>
  <Words>2759</Words>
  <Application>Microsoft Office PowerPoint</Application>
  <PresentationFormat>On-screen Show (4:3)</PresentationFormat>
  <Paragraphs>1158</Paragraphs>
  <Slides>59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Chart</vt:lpstr>
      <vt:lpstr>Rare bleeding disorders</vt:lpstr>
      <vt:lpstr>Learning Outcomes</vt:lpstr>
      <vt:lpstr>Overview</vt:lpstr>
      <vt:lpstr>Overview</vt:lpstr>
      <vt:lpstr>Genes</vt:lpstr>
      <vt:lpstr>Inheritance Patterns</vt:lpstr>
      <vt:lpstr>Dominant Inheritance</vt:lpstr>
      <vt:lpstr>Recessive Inheritance</vt:lpstr>
      <vt:lpstr>Common inherited bleeding disorders</vt:lpstr>
      <vt:lpstr>Overview</vt:lpstr>
      <vt:lpstr>PowerPoint Presentation</vt:lpstr>
      <vt:lpstr>Number of patients (relative frequency) with coagulation factor deficiencies in Iran, Italy and United Kingdom</vt:lpstr>
      <vt:lpstr>Rare Inherited Bleeding Disorders: Prevalence</vt:lpstr>
      <vt:lpstr>Other Rare Inherited Bleeding Disorders</vt:lpstr>
      <vt:lpstr>Overview</vt:lpstr>
      <vt:lpstr> Classification of Rare Bleeding Disorders: ‘Severe’ Deficiencies</vt:lpstr>
      <vt:lpstr>What level of clotting factor do we need to achieve haemostasis?</vt:lpstr>
      <vt:lpstr>Classification of Rare Bleeding Disorders: How do we define ‘Mild’ and ‘Severe’?</vt:lpstr>
      <vt:lpstr>Bleeding Symptoms: Definition</vt:lpstr>
      <vt:lpstr>PowerPoint Presentation</vt:lpstr>
      <vt:lpstr>Exercise</vt:lpstr>
      <vt:lpstr>Principles of diagnosis of  Rare Bleeding Disorders</vt:lpstr>
      <vt:lpstr>Overview</vt:lpstr>
      <vt:lpstr>Inherited abnormalities of fibrinogen</vt:lpstr>
      <vt:lpstr>PowerPoint Presentation</vt:lpstr>
      <vt:lpstr>Inherited abnormalities of fibrinogen</vt:lpstr>
      <vt:lpstr>Dysfibrinogenaemia</vt:lpstr>
      <vt:lpstr>Prothrombin Deficiency</vt:lpstr>
      <vt:lpstr>Factor V Deficiency</vt:lpstr>
      <vt:lpstr>Combined Factor V &amp; VIII Deficiency</vt:lpstr>
      <vt:lpstr>Factor VII deficiency</vt:lpstr>
      <vt:lpstr>Factor VII Deficiency: Assays</vt:lpstr>
      <vt:lpstr>Factor X Deficiency</vt:lpstr>
      <vt:lpstr>Factor XI Deficiency</vt:lpstr>
      <vt:lpstr>Factor XI Deficiency</vt:lpstr>
      <vt:lpstr>Factor XIII deficiency</vt:lpstr>
      <vt:lpstr>Factor XIII deficiency</vt:lpstr>
      <vt:lpstr>Summary: Rare Bleeding Disorders Clinical and Genetic Aspects</vt:lpstr>
      <vt:lpstr>Overview</vt:lpstr>
      <vt:lpstr>Management of Rare Bleeding Disorders</vt:lpstr>
      <vt:lpstr>Management of Rare Bleeding Disorders</vt:lpstr>
      <vt:lpstr>Management of rare bleeding disorders</vt:lpstr>
      <vt:lpstr>Summary</vt:lpstr>
      <vt:lpstr>Appendix I: Bleeding symptoms </vt:lpstr>
      <vt:lpstr>Afibrinogenaemia: Symptoms</vt:lpstr>
      <vt:lpstr>Prothrombin Deficiency:  Bleeding Symptoms</vt:lpstr>
      <vt:lpstr>Factor V Deficiency:  Bleeding Symptoms</vt:lpstr>
      <vt:lpstr>Factor V &amp; VIII Deficiency:  Bleeding Symptoms</vt:lpstr>
      <vt:lpstr>Factor VII Deficiency:  Bleeding Symptoms</vt:lpstr>
      <vt:lpstr>Factor X Deficiency:  Bleeding Symptoms</vt:lpstr>
      <vt:lpstr>Factor XIII Deficiency:  Bleeding Symptoms</vt:lpstr>
      <vt:lpstr>Appendix II: Reported mutations </vt:lpstr>
      <vt:lpstr>Mutations in Fibrinogen Genes</vt:lpstr>
      <vt:lpstr>Mutations Causing Prothrombin Deficiency</vt:lpstr>
      <vt:lpstr>Mutations causing Factor V deficiency</vt:lpstr>
      <vt:lpstr>Mutations found in Factor VII deficiency</vt:lpstr>
      <vt:lpstr>Mutations found in Factor X deficiency</vt:lpstr>
      <vt:lpstr>Mutations found in factor XI deficient patients</vt:lpstr>
      <vt:lpstr>Mutations found in patients with FXIIIa deficiency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Rare bleeding disorders</dc:title>
  <dc:creator>Millar, Carolyn</dc:creator>
  <cp:lastModifiedBy>Shiel, Nuala</cp:lastModifiedBy>
  <cp:revision>274</cp:revision>
  <dcterms:created xsi:type="dcterms:W3CDTF">2006-08-16T00:00:00Z</dcterms:created>
  <dcterms:modified xsi:type="dcterms:W3CDTF">2012-10-15T13:00:31Z</dcterms:modified>
</cp:coreProperties>
</file>