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97" r:id="rId3"/>
    <p:sldId id="579" r:id="rId4"/>
    <p:sldId id="468" r:id="rId5"/>
    <p:sldId id="585" r:id="rId6"/>
    <p:sldId id="525" r:id="rId7"/>
    <p:sldId id="476" r:id="rId8"/>
    <p:sldId id="477" r:id="rId9"/>
    <p:sldId id="469" r:id="rId10"/>
    <p:sldId id="470" r:id="rId11"/>
    <p:sldId id="500" r:id="rId12"/>
    <p:sldId id="583" r:id="rId13"/>
    <p:sldId id="584" r:id="rId14"/>
    <p:sldId id="471" r:id="rId15"/>
    <p:sldId id="587" r:id="rId16"/>
    <p:sldId id="575" r:id="rId17"/>
    <p:sldId id="550" r:id="rId18"/>
    <p:sldId id="484" r:id="rId19"/>
    <p:sldId id="586" r:id="rId20"/>
    <p:sldId id="481" r:id="rId21"/>
    <p:sldId id="580" r:id="rId22"/>
    <p:sldId id="485" r:id="rId23"/>
    <p:sldId id="526" r:id="rId24"/>
    <p:sldId id="528" r:id="rId25"/>
    <p:sldId id="523" r:id="rId26"/>
    <p:sldId id="527" r:id="rId27"/>
    <p:sldId id="488" r:id="rId28"/>
    <p:sldId id="576" r:id="rId29"/>
    <p:sldId id="581" r:id="rId30"/>
    <p:sldId id="489" r:id="rId31"/>
    <p:sldId id="492" r:id="rId32"/>
    <p:sldId id="529" r:id="rId33"/>
    <p:sldId id="496" r:id="rId34"/>
    <p:sldId id="582" r:id="rId35"/>
    <p:sldId id="537" r:id="rId36"/>
    <p:sldId id="552" r:id="rId37"/>
    <p:sldId id="553" r:id="rId38"/>
    <p:sldId id="554" r:id="rId39"/>
    <p:sldId id="555" r:id="rId40"/>
    <p:sldId id="556" r:id="rId41"/>
    <p:sldId id="557" r:id="rId42"/>
    <p:sldId id="559" r:id="rId43"/>
    <p:sldId id="561" r:id="rId44"/>
    <p:sldId id="562" r:id="rId45"/>
    <p:sldId id="564" r:id="rId46"/>
    <p:sldId id="565" r:id="rId47"/>
    <p:sldId id="566" r:id="rId48"/>
    <p:sldId id="567" r:id="rId49"/>
    <p:sldId id="435" r:id="rId50"/>
    <p:sldId id="547" r:id="rId51"/>
    <p:sldId id="458" r:id="rId52"/>
    <p:sldId id="459" r:id="rId53"/>
    <p:sldId id="549" r:id="rId54"/>
    <p:sldId id="568" r:id="rId5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C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1479" autoAdjust="0"/>
  </p:normalViewPr>
  <p:slideViewPr>
    <p:cSldViewPr>
      <p:cViewPr>
        <p:scale>
          <a:sx n="50" d="100"/>
          <a:sy n="50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Deaths from PE (n=33)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1st trimester (n=10)</c:v>
                </c:pt>
                <c:pt idx="1">
                  <c:v>2nd Trimester (n=1)</c:v>
                </c:pt>
                <c:pt idx="2">
                  <c:v>3rd Trimester (n=3)</c:v>
                </c:pt>
                <c:pt idx="3">
                  <c:v>following termination (n=2)</c:v>
                </c:pt>
                <c:pt idx="4">
                  <c:v>following ectopic (n=1)</c:v>
                </c:pt>
                <c:pt idx="5">
                  <c:v>postpartum (n=15)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Risk factors </a:t>
            </a:r>
            <a:r>
              <a:rPr lang="en-GB" dirty="0" smtClean="0"/>
              <a:t>for VTE </a:t>
            </a:r>
            <a:r>
              <a:rPr lang="en-GB" dirty="0"/>
              <a:t>identified in women who died of PE (n=26)</a:t>
            </a:r>
          </a:p>
        </c:rich>
      </c:tx>
      <c:layout>
        <c:manualLayout>
          <c:xMode val="edge"/>
          <c:yMode val="edge"/>
          <c:x val="0.10452926023136012"/>
          <c:y val="1.40301633044724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 factors VTE identified in women who died of PE (n=26)</c:v>
                </c:pt>
              </c:strCache>
            </c:strRef>
          </c:tx>
          <c:explosion val="2"/>
          <c:cat>
            <c:strRef>
              <c:f>Sheet1!$A$2:$A$7</c:f>
              <c:strCache>
                <c:ptCount val="6"/>
                <c:pt idx="0">
                  <c:v>BMI &gt; 25 (n=16)</c:v>
                </c:pt>
                <c:pt idx="1">
                  <c:v>personal/family Hx VTE (n=4)</c:v>
                </c:pt>
                <c:pt idx="2">
                  <c:v>air travel (n=2)</c:v>
                </c:pt>
                <c:pt idx="3">
                  <c:v>hyperemesis gravidarum (n=1)</c:v>
                </c:pt>
                <c:pt idx="4">
                  <c:v>ovarian hyperstimulation syndrome (n=1)</c:v>
                </c:pt>
                <c:pt idx="5">
                  <c:v>unrelated surgery (n=3)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F264-517E-4880-A922-CA35C553589F}" type="datetimeFigureOut">
              <a:rPr lang="en-US" smtClean="0"/>
              <a:pPr/>
              <a:t>10/22/2012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A64D-EB97-47A7-8165-408A454C53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D8CF0A1-4005-4C13-BC81-5C48DC2F3869}" type="datetimeFigureOut">
              <a:rPr lang="en-US"/>
              <a:pPr>
                <a:defRPr/>
              </a:pPr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2195F0-6AB6-4FCB-B02B-7D70E62D4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1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64D55-B2B7-42F4-8CA0-70C2555E567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88414" y="988048"/>
            <a:ext cx="4019459" cy="3384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5496" tIns="42748" rIns="85496" bIns="42748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37146" y="4700243"/>
            <a:ext cx="4728938" cy="375583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>
            <a:normAutofit lnSpcReduction="10000"/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3F132-792B-49E4-B897-4CCF5A5E961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9D51D8-554A-4E57-8FE1-04F708D5EBE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7D60F-F07A-49C5-A962-D9225E4F49C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6BBBC1-4A67-4AD2-9788-42A7A93E351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3622A-9818-410A-A8C5-FBA605BF525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1BCE87-F613-487F-B532-DBB4DA08CDB3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6A9A6D-DF69-4728-ADA8-17E2F6923BC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CADD52-3885-40D0-AEA7-BA0BD0FBA95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E2914-AA05-4D77-8CD6-3B2AE9196244}" type="slidenum">
              <a:rPr lang="en-GB"/>
              <a:pPr/>
              <a:t>36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CAF1B-EAD6-4B33-BE6E-2A7145BEC741}" type="slidenum">
              <a:rPr lang="en-GB"/>
              <a:pPr/>
              <a:t>37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DEE16-2214-4326-9A0C-26E6F2C23AF1}" type="slidenum">
              <a:rPr lang="en-GB"/>
              <a:pPr/>
              <a:t>38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1DADA-CD2A-407D-B8C2-CFB46BE831AC}" type="slidenum">
              <a:rPr lang="en-GB"/>
              <a:pPr/>
              <a:t>39</a:t>
            </a:fld>
            <a:endParaRPr lang="en-GB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6A1FC7-E144-4523-A9F7-7E0315736AF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51B12-D42B-44F3-A57E-8E386F419561}" type="slidenum">
              <a:rPr lang="en-GB"/>
              <a:pPr/>
              <a:t>42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51B12-D42B-44F3-A57E-8E386F419561}" type="slidenum">
              <a:rPr lang="en-GB"/>
              <a:pPr/>
              <a:t>43</a:t>
            </a:fld>
            <a:endParaRPr lang="en-GB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4E50F-2DB8-41C2-AF05-F95258944A2A}" type="slidenum">
              <a:rPr lang="en-GB"/>
              <a:pPr/>
              <a:t>44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713DBF-8A8A-4FC9-AAC6-264C838A8874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A544-63DE-46AD-9DAD-682E8099BCF3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228C3-3F3C-41A7-88EE-8E96C8662041}" type="slidenum">
              <a:rPr lang="en-GB"/>
              <a:pPr/>
              <a:t>47</a:t>
            </a:fld>
            <a:endParaRPr lang="en-GB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924C0-73A8-42CE-A442-96F1B3ACBA92}" type="slidenum">
              <a:rPr lang="en-GB"/>
              <a:pPr/>
              <a:t>48</a:t>
            </a:fld>
            <a:endParaRPr lang="en-GB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2CD46-5C16-471A-910E-35B62CD843BC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9E94F9-1EE1-4DA2-A237-949D9F176742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5422ED-C928-4033-AACC-E667B6B03313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D863B6-4AFD-4E10-AEF8-3FAB9CE8B32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FE7C61-8172-4CE9-970E-92BDF2F5C8D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A2DC5-4C53-42D4-9A53-610D4D546B7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195F0-6AB6-4FCB-B02B-7D70E62D42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692E-4689-4F93-A15B-2EA7EC6BA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41CD4-1D98-4E38-A249-FFDC68D3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BCB4-E99E-4EB3-935A-FACC7F84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5BA1-A622-434E-812A-578C5B99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AB78-EF73-4B48-B0DB-37C0843BE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Year5Pathology July2011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009B6A-1C02-4B82-89B1-98564B636E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8AED9-AE81-4628-86BB-6665D42A0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E583-84FA-481F-8D74-D1ACD1F8E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F512-282F-4101-BEAC-28297B66B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D92F-3245-49FE-833C-A98CC192F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D8E4-A399-4520-96C7-B7C531312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59F8-FDDD-430E-AD18-9C247FD0A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0DBF-E4B1-443A-AB28-48CF5CED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8573-3D16-47DD-941B-F314D06AD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3DCFC9-6C44-4E65-8537-E72816EEF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2.doc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3.wmf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Microsoft_Word_97_-_2003_Document6.doc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Microsoft_Word_97_-_2003_Document3.doc"/><Relationship Id="rId5" Type="http://schemas.openxmlformats.org/officeDocument/2006/relationships/oleObject" Target="../embeddings/Microsoft_Word_97_-_2003_Document1.doc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emf"/><Relationship Id="rId14" Type="http://schemas.openxmlformats.org/officeDocument/2006/relationships/oleObject" Target="../embeddings/Microsoft_Word_97_-_2003_Document4.doc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7"/>
            <a:ext cx="7886700" cy="1944215"/>
          </a:xfrm>
        </p:spPr>
        <p:txBody>
          <a:bodyPr/>
          <a:lstStyle/>
          <a:p>
            <a:pPr eaLnBrk="1" hangingPunct="1"/>
            <a:r>
              <a:rPr lang="en-GB" sz="4800" dirty="0" smtClean="0">
                <a:ea typeface="ＭＳ Ｐゴシック" pitchFamily="-65" charset="-128"/>
              </a:rPr>
              <a:t>Pregnancy, oestrogens and the coagulation system</a:t>
            </a:r>
            <a:endParaRPr lang="en-US" sz="4800" dirty="0" smtClean="0">
              <a:ea typeface="ＭＳ Ｐゴシック" pitchFamily="-65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040"/>
            <a:ext cx="6486525" cy="2376263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65" charset="-128"/>
              </a:rPr>
              <a:t>Carolyn Millar</a:t>
            </a:r>
          </a:p>
          <a:p>
            <a:pPr eaLnBrk="1" hangingPunct="1"/>
            <a:r>
              <a:rPr lang="en-GB" sz="2800" dirty="0" smtClean="0">
                <a:ea typeface="ＭＳ Ｐゴシック" pitchFamily="-65" charset="-128"/>
              </a:rPr>
              <a:t>Department of Haematology</a:t>
            </a:r>
          </a:p>
          <a:p>
            <a:pPr eaLnBrk="1" hangingPunct="1"/>
            <a:r>
              <a:rPr lang="en-GB" sz="2800" dirty="0" smtClean="0">
                <a:ea typeface="ＭＳ Ｐゴシック" pitchFamily="-65" charset="-128"/>
              </a:rPr>
              <a:t>Imperial College London</a:t>
            </a:r>
          </a:p>
          <a:p>
            <a:pPr eaLnBrk="1" hangingPunct="1"/>
            <a:r>
              <a:rPr lang="en-GB" sz="2800" dirty="0" smtClean="0">
                <a:ea typeface="ＭＳ Ｐゴシック" pitchFamily="-65" charset="-128"/>
              </a:rPr>
              <a:t>c.millar@imperial.ac.uk</a:t>
            </a:r>
            <a:endParaRPr lang="en-US" sz="2800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754313" y="1844675"/>
            <a:ext cx="2427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ahoma" pitchFamily="-65" charset="0"/>
              </a:rPr>
              <a:t>Profibrinolytic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167438" y="1820863"/>
            <a:ext cx="2462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ahoma" pitchFamily="-65" charset="0"/>
              </a:rPr>
              <a:t>Antifibrinolytic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49313" y="24384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849313" y="50927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814638" y="2582863"/>
            <a:ext cx="18780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Plasminogen</a:t>
            </a:r>
          </a:p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FXII</a:t>
            </a:r>
          </a:p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Prekallikrein</a:t>
            </a:r>
          </a:p>
          <a:p>
            <a:pPr eaLnBrk="0" hangingPunct="0"/>
            <a:endParaRPr lang="en-GB" sz="2400">
              <a:solidFill>
                <a:srgbClr val="000000"/>
              </a:solidFill>
              <a:latin typeface="Tahoma" pitchFamily="-65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14638" y="4992688"/>
            <a:ext cx="63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tPA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1238" y="4992688"/>
            <a:ext cx="8731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PAI-I</a:t>
            </a:r>
          </a:p>
          <a:p>
            <a:pPr eaLnBrk="0" hangingPunct="0"/>
            <a:endParaRPr lang="en-GB" sz="2400">
              <a:solidFill>
                <a:srgbClr val="000000"/>
              </a:solidFill>
              <a:latin typeface="Tahoma" pitchFamily="-65" charset="0"/>
            </a:endParaRPr>
          </a:p>
          <a:p>
            <a:pPr eaLnBrk="0" hangingPunct="0"/>
            <a:endParaRPr lang="en-GB" sz="2400">
              <a:solidFill>
                <a:srgbClr val="000000"/>
              </a:solidFill>
              <a:latin typeface="Tahoma" pitchFamily="-65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091238" y="2582863"/>
            <a:ext cx="860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Tahoma" pitchFamily="-65" charset="0"/>
              </a:rPr>
              <a:t>F</a:t>
            </a:r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XII</a:t>
            </a:r>
            <a:r>
              <a:rPr lang="en-GB" sz="2400">
                <a:solidFill>
                  <a:schemeClr val="bg1"/>
                </a:solidFill>
                <a:latin typeface="Tahoma" pitchFamily="-65" charset="0"/>
              </a:rPr>
              <a:t>I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3850" y="320675"/>
            <a:ext cx="8640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600" dirty="0"/>
              <a:t>Effects on Fibrinolytic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04664"/>
            <a:ext cx="8395320" cy="576064"/>
          </a:xfrm>
          <a:ln/>
        </p:spPr>
        <p:txBody>
          <a:bodyPr/>
          <a:lstStyle/>
          <a:p>
            <a:r>
              <a:rPr lang="en-GB" sz="3600" dirty="0" smtClean="0"/>
              <a:t>COCPs alter Resistance to APC</a:t>
            </a:r>
            <a:endParaRPr lang="en-GB" sz="3600" dirty="0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4163149" y="6488668"/>
            <a:ext cx="49808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0" dirty="0" err="1">
                <a:solidFill>
                  <a:schemeClr val="tx1"/>
                </a:solidFill>
              </a:rPr>
              <a:t>Rosing</a:t>
            </a:r>
            <a:r>
              <a:rPr lang="en-GB" sz="1800" b="0" dirty="0">
                <a:solidFill>
                  <a:schemeClr val="tx1"/>
                </a:solidFill>
              </a:rPr>
              <a:t> et al Brit J </a:t>
            </a:r>
            <a:r>
              <a:rPr lang="en-GB" sz="1800" b="0" dirty="0" err="1">
                <a:solidFill>
                  <a:schemeClr val="tx1"/>
                </a:solidFill>
              </a:rPr>
              <a:t>Haematol</a:t>
            </a:r>
            <a:r>
              <a:rPr lang="en-GB" sz="1800" b="0" dirty="0">
                <a:solidFill>
                  <a:schemeClr val="tx1"/>
                </a:solidFill>
              </a:rPr>
              <a:t> 1997, 97, 233-238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77334" y="1676400"/>
            <a:ext cx="8494633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u="sng" dirty="0">
                <a:solidFill>
                  <a:schemeClr val="tx1"/>
                </a:solidFill>
              </a:rPr>
              <a:t>Group</a:t>
            </a:r>
            <a:r>
              <a:rPr lang="en-GB" sz="2400" b="0" dirty="0">
                <a:solidFill>
                  <a:schemeClr val="tx1"/>
                </a:solidFill>
              </a:rPr>
              <a:t>						</a:t>
            </a:r>
            <a:r>
              <a:rPr lang="en-GB" sz="2400" b="0" u="sng" dirty="0">
                <a:solidFill>
                  <a:schemeClr val="tx1"/>
                </a:solidFill>
              </a:rPr>
              <a:t>n</a:t>
            </a:r>
            <a:r>
              <a:rPr lang="en-GB" sz="2400" b="0" dirty="0">
                <a:solidFill>
                  <a:schemeClr val="tx1"/>
                </a:solidFill>
              </a:rPr>
              <a:t>		</a:t>
            </a:r>
            <a:r>
              <a:rPr lang="en-GB" sz="2400" b="0" u="sng" dirty="0" smtClean="0">
                <a:solidFill>
                  <a:schemeClr val="tx1"/>
                </a:solidFill>
              </a:rPr>
              <a:t>APCR</a:t>
            </a:r>
            <a:r>
              <a:rPr lang="en-GB" sz="2400" b="0" u="sng" dirty="0">
                <a:solidFill>
                  <a:schemeClr val="tx1"/>
                </a:solidFill>
              </a:rPr>
              <a:t>	</a:t>
            </a:r>
            <a:endParaRPr lang="en-GB" sz="2400" b="0" dirty="0">
              <a:solidFill>
                <a:schemeClr val="tx1"/>
              </a:solidFill>
            </a:endParaRP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Men						25		0.96</a:t>
            </a:r>
          </a:p>
          <a:p>
            <a:endParaRPr lang="en-GB" sz="2400" b="0" dirty="0">
              <a:solidFill>
                <a:schemeClr val="tx1"/>
              </a:solidFill>
            </a:endParaRPr>
          </a:p>
          <a:p>
            <a:r>
              <a:rPr lang="en-GB" sz="2400" b="0" dirty="0">
                <a:solidFill>
                  <a:schemeClr val="tx1"/>
                </a:solidFill>
              </a:rPr>
              <a:t>Women						</a:t>
            </a:r>
          </a:p>
          <a:p>
            <a:r>
              <a:rPr lang="en-GB" sz="2400" b="0" dirty="0">
                <a:solidFill>
                  <a:schemeClr val="tx1"/>
                </a:solidFill>
              </a:rPr>
              <a:t>	no OC					53		1.22</a:t>
            </a:r>
          </a:p>
          <a:p>
            <a:r>
              <a:rPr lang="en-GB" sz="2400" b="0" dirty="0">
                <a:solidFill>
                  <a:schemeClr val="tx1"/>
                </a:solidFill>
              </a:rPr>
              <a:t>	no OC, FVR506Q			17		3.10</a:t>
            </a:r>
          </a:p>
          <a:p>
            <a:r>
              <a:rPr lang="en-GB" sz="2400" b="0" dirty="0">
                <a:solidFill>
                  <a:schemeClr val="tx1"/>
                </a:solidFill>
              </a:rPr>
              <a:t>	no OC, FV506Q (</a:t>
            </a:r>
            <a:r>
              <a:rPr lang="en-GB" sz="2400" b="0" dirty="0" err="1">
                <a:solidFill>
                  <a:schemeClr val="tx1"/>
                </a:solidFill>
              </a:rPr>
              <a:t>homozyg</a:t>
            </a:r>
            <a:r>
              <a:rPr lang="en-GB" sz="2400" b="0" dirty="0">
                <a:solidFill>
                  <a:schemeClr val="tx1"/>
                </a:solidFill>
              </a:rPr>
              <a:t>)	</a:t>
            </a:r>
            <a:r>
              <a:rPr lang="en-GB" sz="2400" b="0" dirty="0" smtClean="0">
                <a:solidFill>
                  <a:schemeClr val="tx1"/>
                </a:solidFill>
              </a:rPr>
              <a:t> 5</a:t>
            </a:r>
            <a:r>
              <a:rPr lang="en-GB" sz="2400" b="0" dirty="0">
                <a:solidFill>
                  <a:schemeClr val="tx1"/>
                </a:solidFill>
              </a:rPr>
              <a:t>		4.75</a:t>
            </a:r>
          </a:p>
          <a:p>
            <a:r>
              <a:rPr lang="en-GB" sz="2400" b="0" dirty="0">
                <a:solidFill>
                  <a:schemeClr val="tx1"/>
                </a:solidFill>
              </a:rPr>
              <a:t>	Third generation OC		</a:t>
            </a:r>
            <a:r>
              <a:rPr lang="en-GB" sz="2400" b="0" dirty="0" smtClean="0">
                <a:solidFill>
                  <a:schemeClr val="tx1"/>
                </a:solidFill>
              </a:rPr>
              <a:t>40</a:t>
            </a:r>
            <a:r>
              <a:rPr lang="en-GB" sz="2400" b="0" dirty="0">
                <a:solidFill>
                  <a:schemeClr val="tx1"/>
                </a:solidFill>
              </a:rPr>
              <a:t>		2.59</a:t>
            </a:r>
          </a:p>
          <a:p>
            <a:r>
              <a:rPr lang="en-GB" sz="2400" b="0" dirty="0">
                <a:solidFill>
                  <a:schemeClr val="tx1"/>
                </a:solidFill>
              </a:rPr>
              <a:t>	</a:t>
            </a:r>
            <a:r>
              <a:rPr lang="en-GB" sz="2400" b="0" dirty="0" smtClean="0">
                <a:solidFill>
                  <a:schemeClr val="tx1"/>
                </a:solidFill>
              </a:rPr>
              <a:t>FVR506Q </a:t>
            </a:r>
            <a:r>
              <a:rPr lang="en-GB" sz="2400" b="0" dirty="0">
                <a:solidFill>
                  <a:schemeClr val="tx1"/>
                </a:solidFill>
              </a:rPr>
              <a:t>+ third generation OC	</a:t>
            </a:r>
            <a:r>
              <a:rPr lang="en-GB" sz="2400" b="0" dirty="0" smtClean="0">
                <a:solidFill>
                  <a:schemeClr val="tx1"/>
                </a:solidFill>
              </a:rPr>
              <a:t>31</a:t>
            </a:r>
            <a:r>
              <a:rPr lang="en-GB" sz="2400" b="0" dirty="0">
                <a:solidFill>
                  <a:schemeClr val="tx1"/>
                </a:solidFill>
              </a:rPr>
              <a:t>		5.41	</a:t>
            </a:r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812800" y="5486400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285720" y="5572140"/>
            <a:ext cx="789658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0" dirty="0">
                <a:solidFill>
                  <a:schemeClr val="tx1"/>
                </a:solidFill>
              </a:rPr>
              <a:t>Conclusion: 	</a:t>
            </a:r>
            <a:r>
              <a:rPr lang="en-GB" sz="2400" b="0" dirty="0" smtClean="0">
                <a:solidFill>
                  <a:schemeClr val="tx1"/>
                </a:solidFill>
              </a:rPr>
              <a:t>OCP causes </a:t>
            </a:r>
            <a:r>
              <a:rPr lang="en-GB" sz="2400" b="0" dirty="0">
                <a:solidFill>
                  <a:schemeClr val="tx1"/>
                </a:solidFill>
              </a:rPr>
              <a:t>acquired APC resistance and </a:t>
            </a:r>
            <a:endParaRPr lang="en-GB" sz="2400" b="0" dirty="0" smtClean="0">
              <a:solidFill>
                <a:schemeClr val="tx1"/>
              </a:solidFill>
            </a:endParaRPr>
          </a:p>
          <a:p>
            <a:r>
              <a:rPr lang="en-GB" sz="2400" b="0" dirty="0" smtClean="0">
                <a:solidFill>
                  <a:schemeClr val="tx1"/>
                </a:solidFill>
              </a:rPr>
              <a:t>		increases </a:t>
            </a:r>
            <a:r>
              <a:rPr lang="en-GB" sz="2400" b="0" dirty="0">
                <a:solidFill>
                  <a:schemeClr val="tx1"/>
                </a:solidFill>
              </a:rPr>
              <a:t>risk </a:t>
            </a:r>
            <a:r>
              <a:rPr lang="en-GB" sz="2400" b="0" dirty="0" smtClean="0">
                <a:solidFill>
                  <a:schemeClr val="tx1"/>
                </a:solidFill>
              </a:rPr>
              <a:t>of </a:t>
            </a:r>
            <a:r>
              <a:rPr lang="en-GB" sz="2400" b="0" dirty="0">
                <a:solidFill>
                  <a:schemeClr val="tx1"/>
                </a:solidFill>
              </a:rPr>
              <a:t>thrombosis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GB" sz="4000" dirty="0" smtClean="0"/>
              <a:t>Third-generation pill scare 1995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International public health scare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Promotion of new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generation COCP as less androgenic, fewer adverse </a:t>
            </a:r>
            <a:r>
              <a:rPr lang="en-GB" sz="2800" dirty="0" err="1" smtClean="0"/>
              <a:t>cardiovasular</a:t>
            </a:r>
            <a:r>
              <a:rPr lang="en-GB" sz="2800" dirty="0" smtClean="0"/>
              <a:t> and metabolic parameters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Increased VTE risk soon appeared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But not confirmed in all studies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‘Stimulated reporting’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Increased investigation of symptoms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/>
              <a:t>Increased reporting of VTE events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Panic stopping of COCPs by millions of women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Abrupt resultant rise in unplanned pregnancies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Non-believers explained difference in risk by bias and confounding effects. 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260648"/>
            <a:ext cx="8816648" cy="620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2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Large Meta-analysis 3</a:t>
            </a:r>
            <a:r>
              <a:rPr lang="en-GB" sz="3200" baseline="300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rd</a:t>
            </a:r>
            <a:r>
              <a:rPr lang="en-GB" sz="32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Generation versus 2</a:t>
            </a:r>
            <a:r>
              <a:rPr lang="en-GB" sz="3200" baseline="300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nd</a:t>
            </a:r>
            <a:r>
              <a:rPr lang="en-GB" sz="32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Generation COCP: Overall  1.7 odds ratio</a:t>
            </a:r>
            <a:endParaRPr lang="en-GB" sz="3200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1556792"/>
            <a:ext cx="63273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87824" y="66261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Kemmeren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 J M et al. BMJ 2001;323:131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©</a:t>
            </a:r>
            <a:endParaRPr lang="en-GB" sz="900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11960" y="5661248"/>
            <a:ext cx="792088" cy="4320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244600"/>
            <a:ext cx="6858000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794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</a:rPr>
              <a:t>2</a:t>
            </a:r>
            <a:r>
              <a:rPr lang="en-GB" sz="3200" baseline="30000" dirty="0" smtClean="0">
                <a:solidFill>
                  <a:srgbClr val="000000"/>
                </a:solidFill>
              </a:rPr>
              <a:t>nd</a:t>
            </a:r>
            <a:r>
              <a:rPr lang="en-GB" sz="3200" dirty="0" smtClean="0">
                <a:solidFill>
                  <a:srgbClr val="000000"/>
                </a:solidFill>
              </a:rPr>
              <a:t> and 3</a:t>
            </a:r>
            <a:r>
              <a:rPr lang="en-GB" sz="3200" baseline="30000" dirty="0" smtClean="0">
                <a:solidFill>
                  <a:srgbClr val="000000"/>
                </a:solidFill>
              </a:rPr>
              <a:t>rd</a:t>
            </a:r>
            <a:r>
              <a:rPr lang="en-GB" sz="3200" dirty="0" smtClean="0">
                <a:solidFill>
                  <a:srgbClr val="000000"/>
                </a:solidFill>
              </a:rPr>
              <a:t> generation COCP effect on APCR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569200" y="6323013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Tahoma" pitchFamily="-65" charset="0"/>
              </a:rPr>
              <a:t>Rosing</a:t>
            </a:r>
            <a:r>
              <a:rPr lang="en-GB">
                <a:latin typeface="Tahoma" pitchFamily="-65" charset="0"/>
              </a:rPr>
              <a:t> </a:t>
            </a:r>
            <a:r>
              <a:rPr lang="en-GB">
                <a:solidFill>
                  <a:schemeClr val="bg1"/>
                </a:solidFill>
                <a:latin typeface="Tahoma" pitchFamily="-65" charset="0"/>
              </a:rPr>
              <a:t>1997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48" y="6165304"/>
            <a:ext cx="856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APCR been shown to parallel  changes in Sex Hormone Binding Globulin </a:t>
            </a:r>
          </a:p>
          <a:p>
            <a:r>
              <a:rPr lang="en-GB" sz="2000" dirty="0" smtClean="0"/>
              <a:t>(SHBG)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Risk-benefit profile of COCP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4040188" cy="639762"/>
          </a:xfrm>
        </p:spPr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040188" cy="3951288"/>
          </a:xfrm>
        </p:spPr>
        <p:txBody>
          <a:bodyPr/>
          <a:lstStyle/>
          <a:p>
            <a:r>
              <a:rPr lang="en-GB" dirty="0" smtClean="0"/>
              <a:t>Contraception</a:t>
            </a:r>
          </a:p>
          <a:p>
            <a:pPr lvl="1"/>
            <a:r>
              <a:rPr lang="en-GB" dirty="0" smtClean="0"/>
              <a:t>Avoid unplanned pregnancy</a:t>
            </a:r>
          </a:p>
          <a:p>
            <a:r>
              <a:rPr lang="en-GB" dirty="0" smtClean="0"/>
              <a:t>Non-contraceptive:</a:t>
            </a:r>
          </a:p>
          <a:p>
            <a:pPr lvl="1"/>
            <a:r>
              <a:rPr lang="en-GB" dirty="0" smtClean="0"/>
              <a:t>Regulation menstrual bleeding/</a:t>
            </a:r>
            <a:r>
              <a:rPr lang="en-GB" dirty="0" err="1" smtClean="0"/>
              <a:t>dysmenorrhea</a:t>
            </a:r>
            <a:endParaRPr lang="en-GB" dirty="0" smtClean="0"/>
          </a:p>
          <a:p>
            <a:pPr lvl="1"/>
            <a:r>
              <a:rPr lang="en-GB" dirty="0" smtClean="0"/>
              <a:t>Control of PMS, migraine, acne, </a:t>
            </a:r>
            <a:r>
              <a:rPr lang="en-GB" dirty="0" err="1" smtClean="0"/>
              <a:t>hirsutism</a:t>
            </a:r>
            <a:endParaRPr lang="en-GB" dirty="0" smtClean="0"/>
          </a:p>
          <a:p>
            <a:r>
              <a:rPr lang="en-GB" dirty="0" smtClean="0"/>
              <a:t>Long term:</a:t>
            </a:r>
          </a:p>
          <a:p>
            <a:pPr lvl="1"/>
            <a:r>
              <a:rPr lang="en-GB" dirty="0" smtClean="0"/>
              <a:t>Reduction in endometrial and ovarian malignancies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639762"/>
          </a:xfrm>
        </p:spPr>
        <p:txBody>
          <a:bodyPr/>
          <a:lstStyle/>
          <a:p>
            <a:r>
              <a:rPr lang="en-GB" dirty="0" smtClean="0"/>
              <a:t>VTE Risk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5976" y="1700808"/>
            <a:ext cx="4498975" cy="3951288"/>
          </a:xfrm>
        </p:spPr>
        <p:txBody>
          <a:bodyPr/>
          <a:lstStyle/>
          <a:p>
            <a:r>
              <a:rPr lang="en-GB" dirty="0" smtClean="0"/>
              <a:t>Baseline VTE risk</a:t>
            </a:r>
          </a:p>
          <a:p>
            <a:pPr lvl="1"/>
            <a:r>
              <a:rPr lang="en-GB" dirty="0" smtClean="0"/>
              <a:t>&lt;30 years: 1/10 000 person yrs</a:t>
            </a:r>
          </a:p>
          <a:p>
            <a:pPr lvl="1"/>
            <a:r>
              <a:rPr lang="en-GB" dirty="0" smtClean="0"/>
              <a:t>30-40       : 2/10 000</a:t>
            </a:r>
          </a:p>
          <a:p>
            <a:r>
              <a:rPr lang="en-GB" dirty="0" smtClean="0"/>
              <a:t>VTE relative risk on OCP</a:t>
            </a:r>
          </a:p>
          <a:p>
            <a:pPr lvl="1"/>
            <a:r>
              <a:rPr lang="en-GB" dirty="0" smtClean="0"/>
              <a:t>&lt;30 yrs: ~3</a:t>
            </a:r>
          </a:p>
          <a:p>
            <a:pPr lvl="1"/>
            <a:r>
              <a:rPr lang="en-GB" dirty="0" smtClean="0"/>
              <a:t>30-40   : 5</a:t>
            </a:r>
          </a:p>
          <a:p>
            <a:r>
              <a:rPr lang="en-GB" dirty="0" smtClean="0"/>
              <a:t>VTE risk in pregnancy</a:t>
            </a:r>
          </a:p>
          <a:p>
            <a:pPr lvl="1"/>
            <a:r>
              <a:rPr lang="en-GB" dirty="0" smtClean="0"/>
              <a:t>29/10 000 person yrs</a:t>
            </a:r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Pospartum</a:t>
            </a:r>
            <a:r>
              <a:rPr lang="en-GB" dirty="0" smtClean="0"/>
              <a:t> ~300/10 000)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3040" y="565767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WHO Medical eligibility criteria for contraceptive use:</a:t>
            </a:r>
          </a:p>
          <a:p>
            <a:r>
              <a:rPr lang="en-GB" sz="2400" i="1" dirty="0" smtClean="0"/>
              <a:t>Adapted by RCOG: guidance on risk/benefit: www.fsrh.org/pdfs/UKMEC2009.pdf</a:t>
            </a:r>
            <a:endParaRPr lang="en-GB" sz="2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dirty="0" smtClean="0"/>
              <a:t>OCP and VTE: where are we now?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the MEGA study </a:t>
            </a:r>
            <a:r>
              <a:rPr lang="en-GB" sz="2800" i="1" dirty="0" smtClean="0"/>
              <a:t>BMJ 2009;339:b2921 </a:t>
            </a:r>
            <a:endParaRPr lang="en-GB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216024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</a:t>
                      </a:r>
                      <a:r>
                        <a:rPr lang="en-GB" dirty="0" err="1" smtClean="0"/>
                        <a:t>progestogen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Thrombosis</a:t>
                      </a:r>
                      <a:r>
                        <a:rPr lang="en-GB" baseline="0" dirty="0" smtClean="0"/>
                        <a:t> patients (n=1524)</a:t>
                      </a:r>
                    </a:p>
                    <a:p>
                      <a:r>
                        <a:rPr lang="en-GB" baseline="0" dirty="0" smtClean="0"/>
                        <a:t>Numbers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Controls (n=1760)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Numbers</a:t>
                      </a:r>
                      <a:r>
                        <a:rPr lang="en-GB" baseline="0" dirty="0" smtClean="0"/>
                        <a:t>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Odds ratio (95%CI)*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Levonorgestrel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485 (31.9)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373 (21.2)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3.6 (2.9-4.6)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Gestodene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119 (7.8)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67</a:t>
                      </a:r>
                      <a:r>
                        <a:rPr lang="en-GB" baseline="0" dirty="0" smtClean="0"/>
                        <a:t> (3.8)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5.6 (3.7-8.4)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Desogestrel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289 (19.0)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108 (6.2)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7.3 (5.3-10.0)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Lynestrenol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 (2.9)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(1.1)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5.6 (3.0-10.2)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Norethisterone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(0.7)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 (0.4)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3.9 (1.4-10.6)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Cyproterone</a:t>
                      </a:r>
                      <a:r>
                        <a:rPr lang="en-GB" b="1" baseline="0" dirty="0" smtClean="0"/>
                        <a:t> acetate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 (8.2)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 (3.5)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6.8 (4.7-10.0)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Norgestimate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(0.6)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(0.2)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5.9 (1.7-21.0)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Drospirenone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(1.2)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 (0.8)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6.3 (2.9-13.7)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oral contraceptive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421 (27.7)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1102 (62.8)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6525344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OR adjusted for age and period of inclusion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49280"/>
            <a:ext cx="9333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Clear differences according to type of </a:t>
            </a:r>
            <a:r>
              <a:rPr lang="en-GB" sz="2000" b="1" dirty="0" err="1" smtClean="0"/>
              <a:t>progestogen</a:t>
            </a:r>
            <a:r>
              <a:rPr lang="en-GB" sz="2000" b="1" dirty="0" smtClean="0"/>
              <a:t> and dose of oestrogen</a:t>
            </a:r>
          </a:p>
          <a:p>
            <a:r>
              <a:rPr lang="en-GB" sz="2000" b="1" dirty="0" smtClean="0"/>
              <a:t>Note </a:t>
            </a:r>
            <a:r>
              <a:rPr lang="en-GB" sz="2000" b="1" dirty="0" err="1" smtClean="0"/>
              <a:t>Drospirenone</a:t>
            </a:r>
            <a:r>
              <a:rPr lang="en-GB" sz="2000" b="1" dirty="0" smtClean="0"/>
              <a:t> numbers very small (1.2% of all cases): FDA ‘unreliable’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Higher Risk of Venous Thrombosis During Early Use of Oral Contraceptives in Women with Inherited Clotting Defects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43528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Data from the Leiden </a:t>
            </a:r>
            <a:r>
              <a:rPr lang="en-US" sz="2800" dirty="0" err="1"/>
              <a:t>Thrombophilia</a:t>
            </a:r>
            <a:r>
              <a:rPr lang="en-US" sz="2800" dirty="0"/>
              <a:t> Study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>Risk </a:t>
            </a:r>
            <a:r>
              <a:rPr lang="en-US" sz="2800" dirty="0"/>
              <a:t>of thrombosis early versus </a:t>
            </a:r>
            <a:r>
              <a:rPr lang="en-US" sz="2800" dirty="0" smtClean="0"/>
              <a:t>late</a:t>
            </a:r>
            <a:endParaRPr lang="en-US" sz="2800" b="1" dirty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chemeClr val="folHlink"/>
                </a:solidFill>
              </a:rPr>
              <a:t>	</a:t>
            </a:r>
            <a:r>
              <a:rPr lang="en-US" dirty="0" smtClean="0">
                <a:solidFill>
                  <a:schemeClr val="folHlink"/>
                </a:solidFill>
              </a:rPr>
              <a:t>Odds Ratio	</a:t>
            </a:r>
            <a:r>
              <a:rPr lang="en-US" sz="2800" dirty="0" smtClean="0">
                <a:solidFill>
                  <a:schemeClr val="folHlink"/>
                </a:solidFill>
              </a:rPr>
              <a:t>1st </a:t>
            </a:r>
            <a:r>
              <a:rPr lang="en-US" sz="2800" dirty="0">
                <a:solidFill>
                  <a:schemeClr val="folHlink"/>
                </a:solidFill>
              </a:rPr>
              <a:t>6 </a:t>
            </a:r>
            <a:r>
              <a:rPr lang="en-US" sz="2800" dirty="0" smtClean="0">
                <a:solidFill>
                  <a:schemeClr val="folHlink"/>
                </a:solidFill>
              </a:rPr>
              <a:t>Months </a:t>
            </a:r>
            <a:r>
              <a:rPr lang="en-US" sz="2800" dirty="0">
                <a:solidFill>
                  <a:schemeClr val="folHlink"/>
                </a:solidFill>
              </a:rPr>
              <a:t>	1</a:t>
            </a:r>
            <a:r>
              <a:rPr lang="en-US" sz="2800" baseline="30000" dirty="0">
                <a:solidFill>
                  <a:schemeClr val="folHlink"/>
                </a:solidFill>
              </a:rPr>
              <a:t>st</a:t>
            </a:r>
            <a:r>
              <a:rPr lang="en-US" sz="2800" dirty="0">
                <a:solidFill>
                  <a:schemeClr val="folHlink"/>
                </a:solidFill>
              </a:rPr>
              <a:t> Year</a:t>
            </a:r>
          </a:p>
          <a:p>
            <a:pPr>
              <a:buFontTx/>
              <a:buNone/>
            </a:pPr>
            <a:r>
              <a:rPr lang="en-US" sz="2400" dirty="0"/>
              <a:t>Overall Group	  3.0 (0.6-14.8) 	  2.0 (0.6-6.1)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 err="1"/>
              <a:t>Thrombophilia</a:t>
            </a:r>
            <a:r>
              <a:rPr lang="en-US" sz="2400" dirty="0"/>
              <a:t>	19.0 (1.9-175.7) 	11.0 (2.1-57.3)</a:t>
            </a:r>
          </a:p>
          <a:p>
            <a:pPr>
              <a:buFontTx/>
              <a:buNone/>
            </a:pPr>
            <a:r>
              <a:rPr lang="en-US" sz="2400" dirty="0"/>
              <a:t>Defects found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203848" y="2204864"/>
            <a:ext cx="6858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/>
              <a:t>Bloemenkamp</a:t>
            </a:r>
            <a:r>
              <a:rPr lang="en-US" sz="1600" dirty="0"/>
              <a:t> KWM, et al. Arch Intern Med 160:49-52, 2000</a:t>
            </a:r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7239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Risk returns to baseline within few weeks of </a:t>
            </a:r>
          </a:p>
          <a:p>
            <a:r>
              <a:rPr lang="en-GB" sz="2800" dirty="0" smtClean="0"/>
              <a:t>discontinuation  </a:t>
            </a:r>
            <a:r>
              <a:rPr lang="en-GB" sz="1600" dirty="0" smtClean="0"/>
              <a:t>Lancet  1995; 346: 1582-8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0000"/>
                </a:solidFill>
                <a:ea typeface="ＭＳ Ｐゴシック" pitchFamily="-65" charset="-128"/>
              </a:rPr>
              <a:t>OCP and Risk of Arterial Disease</a:t>
            </a:r>
            <a:endParaRPr lang="en-US" sz="40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WHO: 5-fold  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MI, 3-fold  CVA, 4-fold  PVD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No evidence that lowering oestrogen dose has reduced this risk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Some studies have not shown these associations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Despite improved lipid profile with 3</a:t>
            </a:r>
            <a:r>
              <a:rPr lang="en-GB" sz="2800" baseline="300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rd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 generation OCP no convincing data that risk is reduced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Risk higher if smoker (36-fold  PVD), hypertensive, diabetic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Progestogen</a:t>
            </a:r>
            <a:r>
              <a:rPr lang="en-GB" dirty="0" smtClean="0"/>
              <a:t>-only contraceptive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9341"/>
            <a:ext cx="9144000" cy="4525963"/>
          </a:xfrm>
        </p:spPr>
        <p:txBody>
          <a:bodyPr/>
          <a:lstStyle/>
          <a:p>
            <a:r>
              <a:rPr lang="en-GB" dirty="0" smtClean="0"/>
              <a:t>‘Mini’ pill / POP does not result in increased VTE risk </a:t>
            </a:r>
            <a:r>
              <a:rPr lang="en-GB" sz="2400" i="1" dirty="0" smtClean="0"/>
              <a:t>(</a:t>
            </a:r>
            <a:r>
              <a:rPr lang="en-GB" sz="2400" i="1" dirty="0" err="1" smtClean="0"/>
              <a:t>Lidegaard</a:t>
            </a:r>
            <a:r>
              <a:rPr lang="en-GB" sz="2400" i="1" dirty="0" smtClean="0"/>
              <a:t> et al, BMJ 2009)</a:t>
            </a:r>
          </a:p>
          <a:p>
            <a:pPr>
              <a:buNone/>
            </a:pPr>
            <a:r>
              <a:rPr lang="en-GB" sz="2400" dirty="0" smtClean="0"/>
              <a:t>	(c.f. </a:t>
            </a:r>
            <a:r>
              <a:rPr lang="en-GB" sz="2400" dirty="0" err="1" smtClean="0"/>
              <a:t>Progestogen</a:t>
            </a:r>
            <a:r>
              <a:rPr lang="en-GB" sz="2400" dirty="0" smtClean="0"/>
              <a:t>-only preparations using higher doses)</a:t>
            </a:r>
          </a:p>
          <a:p>
            <a:r>
              <a:rPr lang="en-GB" dirty="0" smtClean="0"/>
              <a:t>Depot </a:t>
            </a:r>
            <a:r>
              <a:rPr lang="en-GB" dirty="0" err="1" smtClean="0"/>
              <a:t>injectable</a:t>
            </a:r>
            <a:r>
              <a:rPr lang="en-GB" dirty="0" smtClean="0"/>
              <a:t> </a:t>
            </a:r>
            <a:r>
              <a:rPr lang="en-GB" dirty="0" err="1" smtClean="0"/>
              <a:t>progestogen</a:t>
            </a:r>
            <a:r>
              <a:rPr lang="en-GB" dirty="0" smtClean="0"/>
              <a:t>: increased VTE risk reported (MEGA, WHO)</a:t>
            </a:r>
          </a:p>
          <a:p>
            <a:r>
              <a:rPr lang="en-GB" dirty="0" err="1" smtClean="0"/>
              <a:t>Levonorgestrel</a:t>
            </a:r>
            <a:r>
              <a:rPr lang="en-GB" dirty="0" smtClean="0"/>
              <a:t>-releasing IUD (</a:t>
            </a:r>
            <a:r>
              <a:rPr lang="en-GB" dirty="0" err="1" smtClean="0"/>
              <a:t>Mirena</a:t>
            </a:r>
            <a:r>
              <a:rPr lang="en-GB" dirty="0" smtClean="0"/>
              <a:t> coil):</a:t>
            </a:r>
          </a:p>
          <a:p>
            <a:pPr>
              <a:buNone/>
            </a:pPr>
            <a:r>
              <a:rPr lang="en-GB" dirty="0" smtClean="0"/>
              <a:t>	no VTE risk associated</a:t>
            </a:r>
          </a:p>
          <a:p>
            <a:r>
              <a:rPr lang="en-GB" dirty="0" smtClean="0"/>
              <a:t>Hormonal implant: </a:t>
            </a:r>
            <a:r>
              <a:rPr lang="en-GB" dirty="0" err="1" smtClean="0"/>
              <a:t>Etonogestrel</a:t>
            </a:r>
            <a:r>
              <a:rPr lang="en-GB" dirty="0" smtClean="0"/>
              <a:t> (active metabolite of </a:t>
            </a:r>
            <a:r>
              <a:rPr lang="en-GB" dirty="0" err="1" smtClean="0"/>
              <a:t>Desogestrel</a:t>
            </a:r>
            <a:r>
              <a:rPr lang="en-GB" dirty="0" smtClean="0"/>
              <a:t>): VTE risk not known</a:t>
            </a:r>
          </a:p>
          <a:p>
            <a:pPr>
              <a:buNone/>
            </a:pPr>
            <a:endParaRPr lang="en-GB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Learning Outcomes:</a:t>
            </a:r>
            <a:br>
              <a:rPr lang="en-GB" dirty="0" smtClean="0"/>
            </a:br>
            <a:r>
              <a:rPr lang="en-GB" sz="3200" dirty="0" smtClean="0"/>
              <a:t>By the end of the lecture you will: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/>
          <a:lstStyle/>
          <a:p>
            <a:r>
              <a:rPr lang="en-GB" dirty="0" smtClean="0"/>
              <a:t>Understand that pregnancy,  </a:t>
            </a:r>
            <a:r>
              <a:rPr lang="en-GB" dirty="0" err="1" smtClean="0"/>
              <a:t>cOCP</a:t>
            </a:r>
            <a:r>
              <a:rPr lang="en-GB" dirty="0" smtClean="0"/>
              <a:t> and oral HRT result in a </a:t>
            </a:r>
            <a:r>
              <a:rPr lang="en-GB" dirty="0" err="1" smtClean="0"/>
              <a:t>prothrombotic</a:t>
            </a:r>
            <a:r>
              <a:rPr lang="en-GB" dirty="0" smtClean="0"/>
              <a:t> state</a:t>
            </a:r>
          </a:p>
          <a:p>
            <a:r>
              <a:rPr lang="en-GB" dirty="0" smtClean="0"/>
              <a:t>Describe the interaction between inherited </a:t>
            </a:r>
            <a:r>
              <a:rPr lang="en-GB" dirty="0" err="1" smtClean="0"/>
              <a:t>thrombophilia</a:t>
            </a:r>
            <a:r>
              <a:rPr lang="en-GB" dirty="0" smtClean="0"/>
              <a:t> and use of OCP/HRT</a:t>
            </a:r>
          </a:p>
          <a:p>
            <a:r>
              <a:rPr lang="en-GB" dirty="0" smtClean="0"/>
              <a:t>Understand the need to consider relative benefit-harm of hormonal therapies</a:t>
            </a:r>
          </a:p>
          <a:p>
            <a:r>
              <a:rPr lang="en-GB" dirty="0" smtClean="0"/>
              <a:t>Know that VTE is a leading cause of maternal death in UK that may be avoidable with appropriate risk assessment and  appropriate </a:t>
            </a:r>
            <a:r>
              <a:rPr lang="en-GB" dirty="0" err="1" smtClean="0"/>
              <a:t>thromboprophylaxis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000000"/>
                </a:solidFill>
                <a:ea typeface="ＭＳ Ｐゴシック" pitchFamily="-65" charset="-128"/>
              </a:rPr>
              <a:t>Summary OCP and Thrombosis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256312"/>
          </a:xfrm>
        </p:spPr>
        <p:txBody>
          <a:bodyPr/>
          <a:lstStyle/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All COCP increase risk of VTE 4-6 fold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</a:rPr>
              <a:t>Against baseline risk in this population is 1-2/10 000 per year</a:t>
            </a:r>
            <a:endParaRPr lang="en-GB" sz="24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Risk varies according to </a:t>
            </a:r>
            <a:r>
              <a:rPr lang="en-GB" sz="2400" dirty="0" err="1" smtClean="0">
                <a:solidFill>
                  <a:srgbClr val="000000"/>
                </a:solidFill>
                <a:ea typeface="ＭＳ Ｐゴシック" pitchFamily="-65" charset="-128"/>
              </a:rPr>
              <a:t>progestogen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 type and oestrogen dose</a:t>
            </a:r>
          </a:p>
          <a:p>
            <a:pPr lvl="1" eaLnBrk="1" hangingPunct="1"/>
            <a:r>
              <a:rPr lang="en-GB" sz="2000" dirty="0" smtClean="0">
                <a:solidFill>
                  <a:srgbClr val="000000"/>
                </a:solidFill>
              </a:rPr>
              <a:t>Increased risk 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</a:rPr>
              <a:t>3</a:t>
            </a:r>
            <a:r>
              <a:rPr lang="en-GB" sz="2000" baseline="30000" dirty="0" smtClean="0">
                <a:solidFill>
                  <a:srgbClr val="000000"/>
                </a:solidFill>
                <a:ea typeface="ＭＳ Ｐゴシック" pitchFamily="-65" charset="-128"/>
              </a:rPr>
              <a:t>rd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</a:rPr>
              <a:t> versus 2</a:t>
            </a:r>
            <a:r>
              <a:rPr lang="en-GB" sz="2000" baseline="30000" dirty="0" smtClean="0">
                <a:solidFill>
                  <a:srgbClr val="000000"/>
                </a:solidFill>
                <a:ea typeface="ＭＳ Ｐゴシック" pitchFamily="-65" charset="-128"/>
              </a:rPr>
              <a:t>nd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</a:rPr>
              <a:t> generation</a:t>
            </a:r>
            <a:endParaRPr lang="en-GB" sz="24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Risk highest during first few months of COCP use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All COCP increase risk of arterial thrombosis 2-3 fold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Personal history VTE should be considered a contraindication for COCP use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Consider trial design: determine level of risk through best evidence evaluation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Balanced and informed decisions: consider individual risk/benefit profile</a:t>
            </a:r>
          </a:p>
          <a:p>
            <a:pPr eaLnBrk="1" hangingPunct="1"/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No evidence of increased risk for </a:t>
            </a:r>
            <a:r>
              <a:rPr lang="en-GB" sz="2400" dirty="0" err="1" smtClean="0">
                <a:solidFill>
                  <a:srgbClr val="000000"/>
                </a:solidFill>
                <a:ea typeface="ＭＳ Ｐゴシック" pitchFamily="-65" charset="-128"/>
              </a:rPr>
              <a:t>progestogen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 only pill or </a:t>
            </a:r>
            <a:r>
              <a:rPr lang="en-GB" sz="2400" dirty="0" err="1" smtClean="0">
                <a:solidFill>
                  <a:srgbClr val="000000"/>
                </a:solidFill>
                <a:ea typeface="ＭＳ Ｐゴシック" pitchFamily="-65" charset="-128"/>
              </a:rPr>
              <a:t>levonorgestrel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-containing IUD (</a:t>
            </a:r>
            <a:r>
              <a:rPr lang="en-GB" sz="2400" i="1" dirty="0" err="1" smtClean="0">
                <a:solidFill>
                  <a:srgbClr val="000000"/>
                </a:solidFill>
                <a:ea typeface="ＭＳ Ｐゴシック" pitchFamily="-65" charset="-128"/>
              </a:rPr>
              <a:t>Mirena</a:t>
            </a:r>
            <a:r>
              <a:rPr lang="en-GB" sz="2400" dirty="0" smtClean="0">
                <a:solidFill>
                  <a:srgbClr val="000000"/>
                </a:solidFill>
                <a:ea typeface="ＭＳ Ｐゴシック" pitchFamily="-65" charset="-128"/>
              </a:rPr>
              <a:t> coil)</a:t>
            </a:r>
          </a:p>
          <a:p>
            <a:pPr eaLnBrk="1" hangingPunct="1"/>
            <a:endParaRPr lang="en-GB" sz="24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buFontTx/>
              <a:buNone/>
            </a:pPr>
            <a:endParaRPr lang="en-GB" sz="24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Coagulation and OCP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OCP interaction with </a:t>
            </a:r>
            <a:r>
              <a:rPr lang="en-GB" dirty="0" err="1" smtClean="0">
                <a:solidFill>
                  <a:srgbClr val="FF0000"/>
                </a:solidFill>
              </a:rPr>
              <a:t>thrombophilia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Coagulation and HRT</a:t>
            </a:r>
          </a:p>
          <a:p>
            <a:r>
              <a:rPr lang="en-GB" dirty="0" smtClean="0"/>
              <a:t>Pregnancy and coagulation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Obstetric management of inherited bleeding disorders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000000"/>
                </a:solidFill>
                <a:ea typeface="ＭＳ Ｐゴシック" pitchFamily="-65" charset="-128"/>
              </a:rPr>
              <a:t>COCP and Interaction with </a:t>
            </a:r>
            <a:r>
              <a:rPr lang="en-GB" sz="3600" dirty="0" err="1" smtClean="0">
                <a:solidFill>
                  <a:srgbClr val="000000"/>
                </a:solidFill>
                <a:ea typeface="ＭＳ Ｐゴシック" pitchFamily="-65" charset="-128"/>
              </a:rPr>
              <a:t>Thrombophilia</a:t>
            </a:r>
            <a:endParaRPr lang="en-US" sz="36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Heterozygous FVL ~30-fold increase</a:t>
            </a:r>
            <a:endParaRPr lang="en-GB" sz="2800" dirty="0" smtClean="0">
              <a:solidFill>
                <a:srgbClr val="000000"/>
              </a:solidFill>
              <a:ea typeface="ＭＳ Ｐゴシック" pitchFamily="-65" charset="-128"/>
              <a:cs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PT 20210A carriers 16-fold 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increase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High FVIII ~10-fold increase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  <a:cs typeface="Arial" charset="0"/>
              </a:rPr>
              <a:t>&gt;90th percentile of FII, FVIII, FIX, FXI, FX confer 2-3 fold 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increase</a:t>
            </a:r>
            <a:endParaRPr lang="en-GB" sz="2800" dirty="0" smtClean="0">
              <a:solidFill>
                <a:srgbClr val="000000"/>
              </a:solidFill>
              <a:ea typeface="ＭＳ Ｐゴシック" pitchFamily="-65" charset="-128"/>
              <a:cs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AT, PC, PS deficiency – little data but some evidence of strong interactions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Degree of interaction is unpredictable</a:t>
            </a:r>
          </a:p>
          <a:p>
            <a:pPr eaLnBrk="1" hangingPunct="1"/>
            <a:r>
              <a:rPr lang="en-GB" sz="2800" dirty="0" err="1" smtClean="0">
                <a:solidFill>
                  <a:srgbClr val="000000"/>
                </a:solidFill>
                <a:ea typeface="ＭＳ Ｐゴシック" pitchFamily="-65" charset="-128"/>
              </a:rPr>
              <a:t>Prothrombin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 mutation and cerebral sinus thrombosis</a:t>
            </a:r>
          </a:p>
          <a:p>
            <a:pPr eaLnBrk="1" hangingPunct="1"/>
            <a:endParaRPr lang="en-GB" sz="2800" b="1" dirty="0" smtClean="0">
              <a:solidFill>
                <a:srgbClr val="000000"/>
              </a:solidFill>
              <a:ea typeface="ＭＳ Ｐゴシック" pitchFamily="-65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sz="3200" dirty="0" smtClean="0"/>
              <a:t>OCP, FV Leiden and the </a:t>
            </a:r>
            <a:r>
              <a:rPr lang="en-US" sz="3200" dirty="0"/>
              <a:t>Risk of Thrombosis</a:t>
            </a:r>
            <a:r>
              <a:rPr lang="en-US" sz="3600" dirty="0">
                <a:latin typeface="NewUnivers-Medium" charset="0"/>
              </a:rPr>
              <a:t> </a:t>
            </a:r>
            <a:br>
              <a:rPr lang="en-US" sz="3600" dirty="0">
                <a:latin typeface="NewUnivers-Medium" charset="0"/>
              </a:rPr>
            </a:br>
            <a:r>
              <a:rPr lang="en-US" sz="2000" dirty="0" err="1">
                <a:latin typeface="NewUnivers-Medium" charset="0"/>
              </a:rPr>
              <a:t>Vandenbroucke</a:t>
            </a:r>
            <a:r>
              <a:rPr lang="en-US" sz="2000" dirty="0">
                <a:latin typeface="NewUnivers-Medium" charset="0"/>
              </a:rPr>
              <a:t> JP, et al </a:t>
            </a:r>
            <a:r>
              <a:rPr lang="en-US" sz="2000" dirty="0">
                <a:latin typeface="NewGalliard-Roman" charset="0"/>
              </a:rPr>
              <a:t>N </a:t>
            </a:r>
            <a:r>
              <a:rPr lang="en-US" sz="2000" dirty="0" err="1">
                <a:latin typeface="NewGalliard-Roman" charset="0"/>
              </a:rPr>
              <a:t>Engl</a:t>
            </a:r>
            <a:r>
              <a:rPr lang="en-US" sz="2000" dirty="0">
                <a:latin typeface="NewGalliard-Roman" charset="0"/>
              </a:rPr>
              <a:t> J Med, Vol. 344, No. 20May 17, 2001</a:t>
            </a:r>
            <a:r>
              <a:rPr lang="en-US" sz="3600" dirty="0">
                <a:latin typeface="NewGalliard-Roman" charset="0"/>
              </a:rPr>
              <a:t/>
            </a:r>
            <a:br>
              <a:rPr lang="en-US" sz="3600" dirty="0">
                <a:latin typeface="NewGalliard-Roman" charset="0"/>
              </a:rPr>
            </a:br>
            <a:endParaRPr lang="en-US" sz="3600" dirty="0">
              <a:latin typeface="NewGalliard-Roman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295400"/>
            <a:ext cx="48117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OCP, FV Leiden and the Risk of Thrombosis</a:t>
            </a:r>
            <a:r>
              <a:rPr lang="en-US" sz="3600" dirty="0" smtClean="0">
                <a:latin typeface="NewUnivers-Medium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</a:rPr>
              <a:t>Rosendaal</a:t>
            </a:r>
            <a:r>
              <a:rPr lang="en-US" sz="2400" dirty="0">
                <a:latin typeface="Times New Roman" pitchFamily="18" charset="0"/>
              </a:rPr>
              <a:t> FR, et al. </a:t>
            </a:r>
            <a:r>
              <a:rPr lang="en-US" sz="2400" b="1" i="1" dirty="0" err="1">
                <a:latin typeface="Times New Roman" pitchFamily="18" charset="0"/>
              </a:rPr>
              <a:t>Arterioscler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Thromb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Vasc</a:t>
            </a:r>
            <a:r>
              <a:rPr lang="en-US" sz="2400" b="1" i="1" dirty="0">
                <a:latin typeface="Times New Roman" pitchFamily="18" charset="0"/>
              </a:rPr>
              <a:t> Biol. </a:t>
            </a:r>
            <a:r>
              <a:rPr lang="en-US" sz="2400" b="1" dirty="0">
                <a:latin typeface="Times New Roman" pitchFamily="18" charset="0"/>
              </a:rPr>
              <a:t>Feb 2002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3246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57356" y="2071678"/>
            <a:ext cx="4791076" cy="17240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 Risk of Cerebral Vein Thrombosis in Carriers of  a Prothrombin Gene Mutation and in users of Oral Contraceptives</a:t>
            </a:r>
            <a:br>
              <a:rPr lang="en-US" sz="3200"/>
            </a:br>
            <a:endParaRPr lang="en-US" sz="1800">
              <a:latin typeface="NewUnivers-Medium" charset="0"/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0292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752600" y="6537325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Martinelli I, et al </a:t>
            </a:r>
            <a:r>
              <a:rPr lang="en-US">
                <a:solidFill>
                  <a:schemeClr val="tx2"/>
                </a:solidFill>
                <a:latin typeface="NewUnivers-Medium" charset="0"/>
              </a:rPr>
              <a:t>N Engl J Med 1998;338:1793-7</a:t>
            </a:r>
            <a:br>
              <a:rPr lang="en-US">
                <a:solidFill>
                  <a:schemeClr val="tx2"/>
                </a:solidFill>
                <a:latin typeface="NewUnivers-Medium" charset="0"/>
              </a:rPr>
            </a:br>
            <a:endParaRPr lang="en-US">
              <a:solidFill>
                <a:schemeClr val="tx2"/>
              </a:solidFill>
              <a:latin typeface="NewUnivers-Medium" charset="0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828800" y="4572000"/>
            <a:ext cx="4648200" cy="152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600"/>
              <a:t>Venous Thrombosis, Oral Contraceptives and High Factor VIII Levels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Leiden </a:t>
            </a:r>
            <a:r>
              <a:rPr lang="en-US" dirty="0" err="1"/>
              <a:t>Thrombophilia</a:t>
            </a:r>
            <a:r>
              <a:rPr lang="en-US" dirty="0"/>
              <a:t> Study</a:t>
            </a:r>
          </a:p>
          <a:p>
            <a:pPr>
              <a:lnSpc>
                <a:spcPct val="90000"/>
              </a:lnSpc>
            </a:pPr>
            <a:r>
              <a:rPr lang="en-US" dirty="0"/>
              <a:t>155 premenopausal women compared with DVT vs. 169 controls, aged 15-49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                                  	Odds Ratio (95%CI)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No </a:t>
            </a:r>
            <a:r>
              <a:rPr lang="en-US" dirty="0" smtClean="0"/>
              <a:t>OCP/normal </a:t>
            </a:r>
            <a:r>
              <a:rPr lang="en-US" dirty="0"/>
              <a:t>FVIII		</a:t>
            </a:r>
            <a:r>
              <a:rPr lang="en-US" dirty="0" smtClean="0"/>
              <a:t>1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OCP/normal FVIII</a:t>
            </a:r>
            <a:r>
              <a:rPr lang="en-US" dirty="0"/>
              <a:t>			</a:t>
            </a:r>
            <a:r>
              <a:rPr lang="en-US" dirty="0" smtClean="0"/>
              <a:t>3.8   </a:t>
            </a:r>
            <a:r>
              <a:rPr lang="en-US" dirty="0"/>
              <a:t>(2.4-6.0)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No OCP/High FVIII			4.0   (2.0-8.0)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OCP/High FVIII			10.3 (3.7-28.9)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5800" y="6491288"/>
            <a:ext cx="746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Bloemenkamp KW, et al Thrombosis&amp; Hemostasis 82(3) 1024-7,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16013" y="476250"/>
            <a:ext cx="73496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600" dirty="0">
                <a:solidFill>
                  <a:srgbClr val="000000"/>
                </a:solidFill>
                <a:latin typeface="+mj-lt"/>
              </a:rPr>
              <a:t>Should We Screen All OCP Users?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28662" y="1357298"/>
            <a:ext cx="432435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Population risk 	1/10 000</a:t>
            </a: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OCP			3/10 000</a:t>
            </a: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FVL			7/10 000</a:t>
            </a:r>
          </a:p>
          <a:p>
            <a:pPr eaLnBrk="0" hangingPunct="0"/>
            <a:r>
              <a:rPr lang="en-GB" sz="2400" dirty="0">
                <a:solidFill>
                  <a:srgbClr val="000000"/>
                </a:solidFill>
              </a:rPr>
              <a:t>FVL+OCP		28/10 000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0034" y="3000372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</a:rPr>
              <a:t>Case fatality for VTE (&lt;40yrs) ~ 2% max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1520" y="3429000"/>
            <a:ext cx="8240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</a:rPr>
              <a:t>Estimate that 400 000 - 2 000 000 women would have to </a:t>
            </a:r>
          </a:p>
          <a:p>
            <a:pPr eaLnBrk="0" hangingPunct="0"/>
            <a:r>
              <a:rPr lang="en-GB" sz="2400" b="1" dirty="0">
                <a:solidFill>
                  <a:srgbClr val="000000"/>
                </a:solidFill>
              </a:rPr>
              <a:t>be screened to prevent one death.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40152" y="3861048"/>
            <a:ext cx="263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i="1" dirty="0" err="1">
                <a:solidFill>
                  <a:srgbClr val="000000"/>
                </a:solidFill>
                <a:latin typeface="Tahoma" pitchFamily="-65" charset="0"/>
              </a:rPr>
              <a:t>Vandenbroucke</a:t>
            </a:r>
            <a:r>
              <a:rPr lang="en-GB" sz="2000" i="1" dirty="0">
                <a:solidFill>
                  <a:srgbClr val="000000"/>
                </a:solidFill>
                <a:latin typeface="Tahoma" pitchFamily="-65" charset="0"/>
              </a:rPr>
              <a:t> 1999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204325" y="3328988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solidFill>
                <a:srgbClr val="000000"/>
              </a:solidFill>
              <a:latin typeface="Tahom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dirty="0" smtClean="0"/>
              <a:t>How best to manage asymptomatic </a:t>
            </a:r>
            <a:r>
              <a:rPr lang="en-GB" dirty="0" err="1" smtClean="0"/>
              <a:t>thrombophilia</a:t>
            </a:r>
            <a:r>
              <a:rPr lang="en-GB" dirty="0" smtClean="0"/>
              <a:t> carrier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424936" cy="360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Counselling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 Must balance risks against benefits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Obesity/ smoker/ age</a:t>
            </a:r>
            <a:r>
              <a:rPr lang="en-US" sz="2400" b="1" dirty="0" smtClean="0">
                <a:solidFill>
                  <a:srgbClr val="000000"/>
                </a:solidFill>
              </a:rPr>
              <a:t>/ FH</a:t>
            </a:r>
            <a:endParaRPr lang="en-GB" sz="2800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Important to consider family history of VTE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Strong family history in absence of known inherited thrombophilic defect also warrants caution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Coagulation and OCP</a:t>
            </a:r>
          </a:p>
          <a:p>
            <a:r>
              <a:rPr lang="en-GB" dirty="0" smtClean="0"/>
              <a:t>OCP interaction with </a:t>
            </a:r>
            <a:r>
              <a:rPr lang="en-GB" dirty="0" err="1" smtClean="0"/>
              <a:t>thrombophilia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Coagulation and HRT</a:t>
            </a:r>
          </a:p>
          <a:p>
            <a:r>
              <a:rPr lang="en-GB" dirty="0" smtClean="0"/>
              <a:t>Pregnancy and coagulation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Obstetric management of inherited bleeding disorders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Coagulation and OCP</a:t>
            </a:r>
          </a:p>
          <a:p>
            <a:r>
              <a:rPr lang="en-GB" dirty="0" smtClean="0"/>
              <a:t>OCP interaction with </a:t>
            </a:r>
            <a:r>
              <a:rPr lang="en-GB" dirty="0" err="1" smtClean="0"/>
              <a:t>thrombophilia</a:t>
            </a:r>
            <a:endParaRPr lang="en-GB" dirty="0" smtClean="0"/>
          </a:p>
          <a:p>
            <a:r>
              <a:rPr lang="en-GB" dirty="0" smtClean="0"/>
              <a:t>Coagulation and HRT</a:t>
            </a:r>
          </a:p>
          <a:p>
            <a:r>
              <a:rPr lang="en-GB" dirty="0" smtClean="0"/>
              <a:t>Pregnancy and coagulation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Obstetric management of inherited bleeding disorders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000000"/>
                </a:solidFill>
                <a:ea typeface="ＭＳ Ｐゴシック" pitchFamily="-65" charset="-128"/>
              </a:rPr>
              <a:t>Hormone Replacement Therapy (HRT)</a:t>
            </a:r>
            <a:endParaRPr lang="en-US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Until late 1990s HRT considered to improve cardiovascular risk factors, </a:t>
            </a:r>
            <a:r>
              <a:rPr lang="en-GB" sz="2800" dirty="0" err="1" smtClean="0">
                <a:solidFill>
                  <a:srgbClr val="000000"/>
                </a:solidFill>
                <a:ea typeface="ＭＳ Ｐゴシック" pitchFamily="-65" charset="-128"/>
              </a:rPr>
              <a:t>esp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 lipid profiles, protecting against postmenopausal rise in CHD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Refuted by large RCTs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 May improve quality of life for women with hypo-oestrogenic symptoms: low dose, short term use.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Counselling is complex: multiple risks/benefits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4365104"/>
          <a:ext cx="792088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Absolute excess risk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(events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per 10,000 person years)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Absolute less risk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(events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per 10,000 person years)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Coronary</a:t>
                      </a:r>
                      <a:r>
                        <a:rPr lang="en-GB" baseline="0" dirty="0" smtClean="0"/>
                        <a:t> heart disease x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Colorectal cancer x 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Stroke x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Hip fractures x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 x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Invasive breast</a:t>
                      </a:r>
                      <a:r>
                        <a:rPr lang="en-GB" baseline="0" dirty="0" smtClean="0"/>
                        <a:t> carcinoma x 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6488668"/>
            <a:ext cx="402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WHI study, JAMA 2002; 288: 321-333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340768"/>
            <a:ext cx="80645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	         Baseline risk	  Relative risk       Absolute risk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OCP		1 in 10,000		x </a:t>
            </a:r>
            <a:r>
              <a:rPr lang="en-GB" sz="2400" dirty="0" smtClean="0">
                <a:solidFill>
                  <a:srgbClr val="000000"/>
                </a:solidFill>
              </a:rPr>
              <a:t>3</a:t>
            </a:r>
            <a:r>
              <a:rPr lang="en-GB" sz="2400" dirty="0">
                <a:solidFill>
                  <a:srgbClr val="000000"/>
                </a:solidFill>
              </a:rPr>
              <a:t>	        </a:t>
            </a:r>
            <a:r>
              <a:rPr lang="en-GB" sz="2400" dirty="0" smtClean="0">
                <a:solidFill>
                  <a:srgbClr val="000000"/>
                </a:solidFill>
              </a:rPr>
              <a:t>3 </a:t>
            </a:r>
            <a:r>
              <a:rPr lang="en-GB" sz="2400" dirty="0">
                <a:solidFill>
                  <a:srgbClr val="000000"/>
                </a:solidFill>
              </a:rPr>
              <a:t>in 10,000 	</a:t>
            </a:r>
          </a:p>
          <a:p>
            <a:r>
              <a:rPr lang="en-GB" sz="2400" dirty="0">
                <a:solidFill>
                  <a:srgbClr val="000000"/>
                </a:solidFill>
              </a:rPr>
              <a:t>HRT    	10 in 10,000		x </a:t>
            </a:r>
            <a:r>
              <a:rPr lang="en-GB" sz="2400" dirty="0" smtClean="0">
                <a:solidFill>
                  <a:srgbClr val="000000"/>
                </a:solidFill>
              </a:rPr>
              <a:t>2-3      20-30 </a:t>
            </a:r>
            <a:r>
              <a:rPr lang="en-GB" sz="2400" dirty="0">
                <a:solidFill>
                  <a:srgbClr val="000000"/>
                </a:solidFill>
              </a:rPr>
              <a:t>in 10,000            </a:t>
            </a:r>
          </a:p>
          <a:p>
            <a:pPr>
              <a:spcBef>
                <a:spcPct val="50000"/>
              </a:spcBef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8640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000000"/>
                </a:solidFill>
              </a:rPr>
              <a:t>Relative Risk and </a:t>
            </a:r>
            <a:r>
              <a:rPr lang="en-GB" sz="3600" dirty="0" smtClean="0">
                <a:solidFill>
                  <a:srgbClr val="000000"/>
                </a:solidFill>
              </a:rPr>
              <a:t>Absolute VTE </a:t>
            </a:r>
            <a:r>
              <a:rPr lang="en-GB" sz="3600" dirty="0">
                <a:solidFill>
                  <a:srgbClr val="000000"/>
                </a:solidFill>
              </a:rPr>
              <a:t>Risk</a:t>
            </a:r>
            <a:r>
              <a:rPr lang="en-GB" sz="3600" dirty="0" smtClean="0">
                <a:solidFill>
                  <a:srgbClr val="000000"/>
                </a:solidFill>
              </a:rPr>
              <a:t>:         </a:t>
            </a:r>
            <a:r>
              <a:rPr lang="en-GB" sz="3600" dirty="0">
                <a:solidFill>
                  <a:srgbClr val="000000"/>
                </a:solidFill>
              </a:rPr>
              <a:t>OCP and HRT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780928"/>
            <a:ext cx="8588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GB" sz="2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Higher impact of relative risk than COCP given 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Risk </a:t>
            </a:r>
            <a:r>
              <a:rPr lang="en-GB" sz="2400" dirty="0">
                <a:solidFill>
                  <a:srgbClr val="000000"/>
                </a:solidFill>
              </a:rPr>
              <a:t>disappears with discontinuation of </a:t>
            </a:r>
            <a:r>
              <a:rPr lang="en-GB" sz="2400" dirty="0" smtClean="0">
                <a:solidFill>
                  <a:srgbClr val="000000"/>
                </a:solidFill>
              </a:rPr>
              <a:t>HRT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Effects on coagulation/fibrinolytic parameters as for COCP</a:t>
            </a:r>
            <a:endParaRPr lang="en-GB" sz="24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 Must balance risks against benefits conferred by HRT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 Risk greatest in first year of use; likely to be due to presence of prothrombotic  </a:t>
            </a:r>
            <a:r>
              <a:rPr lang="en-GB" sz="2400" dirty="0" smtClean="0">
                <a:solidFill>
                  <a:srgbClr val="000000"/>
                </a:solidFill>
              </a:rPr>
              <a:t>abnormalities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VTE risk not shown to be increased with </a:t>
            </a:r>
            <a:r>
              <a:rPr lang="en-GB" sz="2400" dirty="0" err="1" smtClean="0">
                <a:solidFill>
                  <a:srgbClr val="000000"/>
                </a:solidFill>
              </a:rPr>
              <a:t>transdermal</a:t>
            </a:r>
            <a:r>
              <a:rPr lang="en-GB" sz="2400" dirty="0" smtClean="0">
                <a:solidFill>
                  <a:srgbClr val="000000"/>
                </a:solidFill>
              </a:rPr>
              <a:t> HRT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HRT, FV Leiden and the Risk of Thrombosis</a:t>
            </a:r>
            <a:r>
              <a:rPr lang="en-US" sz="3600" dirty="0" smtClean="0">
                <a:latin typeface="NewUnivers-Medium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</a:rPr>
              <a:t>Rosendaal</a:t>
            </a:r>
            <a:r>
              <a:rPr lang="en-US" sz="2400" dirty="0">
                <a:latin typeface="Times New Roman" pitchFamily="18" charset="0"/>
              </a:rPr>
              <a:t> FR, et al. </a:t>
            </a:r>
            <a:r>
              <a:rPr lang="en-US" sz="2400" b="1" i="1" dirty="0" err="1">
                <a:latin typeface="Times New Roman" pitchFamily="18" charset="0"/>
              </a:rPr>
              <a:t>Arterioscler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Thromb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Vasc</a:t>
            </a:r>
            <a:r>
              <a:rPr lang="en-US" sz="2400" b="1" i="1" dirty="0">
                <a:latin typeface="Times New Roman" pitchFamily="18" charset="0"/>
              </a:rPr>
              <a:t> Biol. </a:t>
            </a:r>
            <a:r>
              <a:rPr lang="en-US" sz="2400" b="1" dirty="0">
                <a:latin typeface="Times New Roman" pitchFamily="18" charset="0"/>
              </a:rPr>
              <a:t>Feb 2002</a:t>
            </a:r>
            <a:r>
              <a:rPr lang="en-US" sz="3200" dirty="0">
                <a:latin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3246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57356" y="3929066"/>
            <a:ext cx="4791076" cy="172403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000000"/>
                </a:solidFill>
                <a:ea typeface="ＭＳ Ｐゴシック" pitchFamily="-65" charset="-128"/>
              </a:rPr>
              <a:t>Clinical Implications</a:t>
            </a:r>
            <a:endParaRPr lang="en-US" sz="36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Translate relative risk to absolute risk for each patient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HRT used in population with 10-fold higher baseline risk than OCP population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HRT is contraindicated in women with previous VTE; discourage in asymptomatic women with </a:t>
            </a:r>
            <a:r>
              <a:rPr lang="en-GB" sz="2800" dirty="0" err="1" smtClean="0">
                <a:solidFill>
                  <a:srgbClr val="000000"/>
                </a:solidFill>
                <a:ea typeface="ＭＳ Ｐゴシック" pitchFamily="-65" charset="-128"/>
              </a:rPr>
              <a:t>thrombophilia</a:t>
            </a: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>
                <a:solidFill>
                  <a:srgbClr val="000000"/>
                </a:solidFill>
                <a:ea typeface="ＭＳ Ｐゴシック" pitchFamily="-65" charset="-128"/>
              </a:rPr>
              <a:t>Transdermal</a:t>
            </a: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 route has reduced thrombotic risk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  <a:ea typeface="ＭＳ Ｐゴシック" pitchFamily="-65" charset="-128"/>
              </a:rPr>
              <a:t>Consideration of other risk factors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000000"/>
                </a:solidFill>
              </a:rPr>
              <a:t>Personal history/ Family history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 smtClean="0">
                <a:solidFill>
                  <a:srgbClr val="000000"/>
                </a:solidFill>
              </a:rPr>
              <a:t>Obesity, Hypertension, Smoker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Coagulation and OCP</a:t>
            </a:r>
          </a:p>
          <a:p>
            <a:r>
              <a:rPr lang="en-GB" dirty="0" smtClean="0"/>
              <a:t>OCP interaction with </a:t>
            </a:r>
            <a:r>
              <a:rPr lang="en-GB" dirty="0" err="1" smtClean="0"/>
              <a:t>thrombophilia</a:t>
            </a:r>
            <a:endParaRPr lang="en-GB" dirty="0" smtClean="0"/>
          </a:p>
          <a:p>
            <a:r>
              <a:rPr lang="en-GB" dirty="0" smtClean="0"/>
              <a:t>Coagulation and HRT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Pregnancy and coagulation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Obstetric management of inherited bleeding disorders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tx1"/>
                </a:solidFill>
                <a:ea typeface="ＭＳ Ｐゴシック" pitchFamily="-65" charset="-128"/>
              </a:rPr>
              <a:t>Pregnancy and VTE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-65" charset="-128"/>
              </a:rPr>
              <a:t>Affects 1 in 1000 pregnancies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10x higher than in healthy non-pregnant women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25x higher in post partum period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&gt;50% during pregnancy occur in first 2 trimesters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50% of deaths occur in first trimester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Almost 2/3 develop post thrombotic syndrome</a:t>
            </a:r>
          </a:p>
          <a:p>
            <a:pPr eaLnBrk="1" hangingPunct="1"/>
            <a:endParaRPr lang="en-US" b="1" dirty="0" smtClean="0">
              <a:ea typeface="ＭＳ Ｐゴシック" pitchFamily="-65" charset="-128"/>
            </a:endParaRPr>
          </a:p>
          <a:p>
            <a:pPr eaLnBrk="1" hangingPunct="1"/>
            <a:endParaRPr lang="en-US" b="1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0" name="Group 96"/>
          <p:cNvGraphicFramePr>
            <a:graphicFrameLocks noGrp="1"/>
          </p:cNvGraphicFramePr>
          <p:nvPr/>
        </p:nvGraphicFramePr>
        <p:xfrm>
          <a:off x="0" y="908720"/>
          <a:ext cx="8748464" cy="5127455"/>
        </p:xfrm>
        <a:graphic>
          <a:graphicData uri="http://schemas.openxmlformats.org/drawingml/2006/table">
            <a:tbl>
              <a:tblPr/>
              <a:tblGrid>
                <a:gridCol w="1979515"/>
                <a:gridCol w="712569"/>
                <a:gridCol w="842127"/>
                <a:gridCol w="842127"/>
                <a:gridCol w="906906"/>
                <a:gridCol w="906906"/>
                <a:gridCol w="874060"/>
                <a:gridCol w="842127"/>
                <a:gridCol w="842127"/>
              </a:tblGrid>
              <a:tr h="811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1985-87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1988-90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1991-93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1994-96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1997-99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2000 - 2003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2003 - 2005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2006 - 2008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Pre-eclampsia/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eclampsia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Ectopic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Haemorrhage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Amniotic fluid embolism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Genital tract sepsis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 Direct deaths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5081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1835696" y="0"/>
            <a:ext cx="49117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alibri" pitchFamily="34" charset="0"/>
              </a:rPr>
              <a:t>Mortality in pregnancy</a:t>
            </a:r>
          </a:p>
        </p:txBody>
      </p:sp>
      <p:sp>
        <p:nvSpPr>
          <p:cNvPr id="21601" name="Text Box 97"/>
          <p:cNvSpPr txBox="1">
            <a:spLocks noChangeArrowheads="1"/>
          </p:cNvSpPr>
          <p:nvPr/>
        </p:nvSpPr>
        <p:spPr bwMode="auto">
          <a:xfrm>
            <a:off x="611560" y="6165304"/>
            <a:ext cx="5119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i="1" dirty="0" smtClean="0">
                <a:latin typeface="Calibri" pitchFamily="34" charset="0"/>
              </a:rPr>
              <a:t>Confidential Enquiry into Maternal and Child Health: </a:t>
            </a:r>
          </a:p>
          <a:p>
            <a:endParaRPr lang="en-GB" sz="1800" i="1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6488668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 smtClean="0"/>
              <a:t>http://cemach.interface-test.com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907704" y="1772816"/>
            <a:ext cx="6696744" cy="3600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35696" y="5445224"/>
            <a:ext cx="6912768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685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4000" dirty="0" smtClean="0">
                <a:solidFill>
                  <a:schemeClr val="tx2"/>
                </a:solidFill>
                <a:latin typeface="Calibri" pitchFamily="34" charset="0"/>
              </a:rPr>
              <a:t>Coagulation Changes in Pregnancy</a:t>
            </a:r>
            <a:endParaRPr lang="en-GB" alt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5616" y="1628800"/>
            <a:ext cx="41621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800" dirty="0">
                <a:latin typeface="Calibri" pitchFamily="34" charset="0"/>
              </a:rPr>
              <a:t>Summary of major changes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99592" y="2276872"/>
            <a:ext cx="75713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2800" dirty="0">
                <a:solidFill>
                  <a:schemeClr val="tx2"/>
                </a:solidFill>
                <a:latin typeface="Calibri" pitchFamily="34" charset="0"/>
              </a:rPr>
              <a:t>Factor VIII and vWF 	increase  3-5 fold</a:t>
            </a:r>
          </a:p>
          <a:p>
            <a:pPr eaLnBrk="0" hangingPunct="0"/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Fibrinogen </a:t>
            </a:r>
            <a:r>
              <a:rPr lang="en-GB" altLang="en-GB" sz="2800" dirty="0">
                <a:solidFill>
                  <a:schemeClr val="tx2"/>
                </a:solidFill>
                <a:latin typeface="Calibri" pitchFamily="34" charset="0"/>
              </a:rPr>
              <a:t>			increases 2 </a:t>
            </a:r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fold</a:t>
            </a:r>
          </a:p>
          <a:p>
            <a:pPr eaLnBrk="0" hangingPunct="0"/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Factor VII 			increases 0.5 fold</a:t>
            </a:r>
          </a:p>
          <a:p>
            <a:pPr eaLnBrk="0" hangingPunct="0"/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(Factor X)</a:t>
            </a:r>
            <a:endParaRPr lang="en-GB" alt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endParaRPr lang="en-GB" alt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en-GB" altLang="en-GB" sz="2800" dirty="0">
                <a:solidFill>
                  <a:schemeClr val="tx2"/>
                </a:solidFill>
                <a:latin typeface="Calibri" pitchFamily="34" charset="0"/>
              </a:rPr>
              <a:t>Protein S 			falls to half basal</a:t>
            </a:r>
          </a:p>
          <a:p>
            <a:pPr eaLnBrk="0" hangingPunct="0"/>
            <a:endParaRPr lang="en-GB" altLang="en-GB" sz="2800" dirty="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/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PAI-1				 increase 5 fold</a:t>
            </a:r>
          </a:p>
          <a:p>
            <a:pPr eaLnBrk="0" hangingPunct="0"/>
            <a:r>
              <a:rPr lang="en-GB" altLang="en-GB" sz="2800" dirty="0" smtClean="0">
                <a:solidFill>
                  <a:schemeClr val="tx2"/>
                </a:solidFill>
                <a:latin typeface="Calibri" pitchFamily="34" charset="0"/>
              </a:rPr>
              <a:t>PAI-2 produced by placenta</a:t>
            </a:r>
            <a:r>
              <a:rPr lang="en-GB" altLang="en-GB" sz="28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GB" altLang="en-GB" dirty="0">
                <a:solidFill>
                  <a:schemeClr val="tx2"/>
                </a:solidFill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1036" y="364502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HYPERCOAGULABLE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805264"/>
            <a:ext cx="315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HYPOFIBRINOLYTIC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63700" y="1809750"/>
            <a:ext cx="6453433" cy="38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55000"/>
              </a:lnSpc>
              <a:buFontTx/>
              <a:buChar char="•"/>
            </a:pPr>
            <a:r>
              <a:rPr lang="en-GB" altLang="en-GB" sz="2800" dirty="0"/>
              <a:t> </a:t>
            </a:r>
            <a:r>
              <a:rPr lang="en-GB" altLang="en-GB" sz="3200" dirty="0">
                <a:latin typeface="Calibri" pitchFamily="34" charset="0"/>
              </a:rPr>
              <a:t>Increased thrombin generation </a:t>
            </a:r>
          </a:p>
          <a:p>
            <a:pPr eaLnBrk="0" hangingPunct="0">
              <a:lnSpc>
                <a:spcPct val="155000"/>
              </a:lnSpc>
              <a:buFontTx/>
              <a:buChar char="•"/>
            </a:pPr>
            <a:r>
              <a:rPr lang="en-GB" altLang="en-GB" sz="3200" dirty="0">
                <a:latin typeface="Calibri" pitchFamily="34" charset="0"/>
              </a:rPr>
              <a:t> Increased fibrin cleavage</a:t>
            </a:r>
          </a:p>
          <a:p>
            <a:pPr eaLnBrk="0" hangingPunct="0">
              <a:lnSpc>
                <a:spcPct val="155000"/>
              </a:lnSpc>
              <a:buFontTx/>
              <a:buChar char="•"/>
            </a:pPr>
            <a:r>
              <a:rPr lang="en-GB" altLang="en-GB" sz="3200" dirty="0">
                <a:latin typeface="Calibri" pitchFamily="34" charset="0"/>
              </a:rPr>
              <a:t> Reduced fibrinolysis</a:t>
            </a:r>
          </a:p>
          <a:p>
            <a:pPr eaLnBrk="0" hangingPunct="0">
              <a:lnSpc>
                <a:spcPct val="155000"/>
              </a:lnSpc>
              <a:buFontTx/>
              <a:buChar char="•"/>
            </a:pPr>
            <a:r>
              <a:rPr lang="en-GB" altLang="en-GB" sz="3200" dirty="0">
                <a:latin typeface="Calibri" pitchFamily="34" charset="0"/>
              </a:rPr>
              <a:t> Interact with other maternal factors</a:t>
            </a:r>
            <a:endParaRPr lang="en-GB" altLang="en-GB" sz="3200" b="1" dirty="0">
              <a:solidFill>
                <a:srgbClr val="CC0000"/>
              </a:solidFill>
              <a:latin typeface="Calibri" pitchFamily="34" charset="0"/>
            </a:endParaRPr>
          </a:p>
          <a:p>
            <a:pPr eaLnBrk="0" hangingPunct="0">
              <a:lnSpc>
                <a:spcPct val="155000"/>
              </a:lnSpc>
              <a:buFontTx/>
              <a:buChar char="•"/>
            </a:pPr>
            <a:endParaRPr lang="en-GB" altLang="en-GB" sz="3200" b="1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01713" y="381000"/>
            <a:ext cx="73231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4000" dirty="0" smtClean="0">
                <a:solidFill>
                  <a:schemeClr val="tx2"/>
                </a:solidFill>
                <a:latin typeface="Calibri" pitchFamily="34" charset="0"/>
              </a:rPr>
              <a:t>Coagulation Changes in Pregnancy</a:t>
            </a:r>
            <a:endParaRPr lang="en-GB" altLang="en-GB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6800" y="1276350"/>
            <a:ext cx="5695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3200" dirty="0">
                <a:latin typeface="Calibri" pitchFamily="34" charset="0"/>
              </a:rPr>
              <a:t>Net effects: </a:t>
            </a:r>
            <a:r>
              <a:rPr lang="en-GB" altLang="en-GB" sz="3200" dirty="0">
                <a:solidFill>
                  <a:srgbClr val="CC0000"/>
                </a:solidFill>
                <a:latin typeface="Calibri" pitchFamily="34" charset="0"/>
              </a:rPr>
              <a:t> a procoagulant state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63688" y="5301208"/>
            <a:ext cx="5060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en-GB" sz="3200" b="1" dirty="0">
                <a:solidFill>
                  <a:srgbClr val="CC0000"/>
                </a:solidFill>
                <a:latin typeface="Calibri" pitchFamily="34" charset="0"/>
              </a:rPr>
              <a:t>Increased rate of thrombosis</a:t>
            </a:r>
            <a:endParaRPr lang="en-GB" sz="3200" b="1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GB" sz="3600" dirty="0" err="1" smtClean="0">
                <a:latin typeface="Calibri" pitchFamily="34" charset="0"/>
              </a:rPr>
              <a:t>Thromboembolic</a:t>
            </a:r>
            <a:r>
              <a:rPr lang="en-GB" sz="3600" dirty="0" smtClean="0">
                <a:latin typeface="Calibri" pitchFamily="34" charset="0"/>
              </a:rPr>
              <a:t> disease :</a:t>
            </a:r>
            <a:br>
              <a:rPr lang="en-GB" sz="3600" dirty="0" smtClean="0">
                <a:latin typeface="Calibri" pitchFamily="34" charset="0"/>
              </a:rPr>
            </a:br>
            <a:r>
              <a:rPr lang="en-GB" altLang="en-GB" sz="3600" dirty="0" smtClean="0">
                <a:latin typeface="Calibri" pitchFamily="34" charset="0"/>
              </a:rPr>
              <a:t>Deaths from Pulmonary Embolism </a:t>
            </a:r>
            <a:r>
              <a:rPr lang="en-GB" altLang="en-GB" sz="3600" dirty="0">
                <a:latin typeface="Calibri" pitchFamily="34" charset="0"/>
              </a:rPr>
              <a:t>in Pregnancy</a:t>
            </a:r>
            <a:endParaRPr lang="en-GB" altLang="en-GB" dirty="0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46225" y="4806950"/>
            <a:ext cx="1614488" cy="633413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60713" y="5224463"/>
            <a:ext cx="1603375" cy="215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764088" y="5224463"/>
            <a:ext cx="1612900" cy="215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376988" y="3200400"/>
            <a:ext cx="1603375" cy="2239963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546225" y="2298700"/>
            <a:ext cx="1588" cy="3141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498600" y="5440363"/>
            <a:ext cx="47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498600" y="4921250"/>
            <a:ext cx="476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498600" y="4387850"/>
            <a:ext cx="476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498600" y="3868738"/>
            <a:ext cx="47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498600" y="3349625"/>
            <a:ext cx="476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498600" y="2817813"/>
            <a:ext cx="47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498600" y="2298700"/>
            <a:ext cx="476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546225" y="5440363"/>
            <a:ext cx="64341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1546225" y="5440363"/>
            <a:ext cx="1588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3159125" y="5440363"/>
            <a:ext cx="3175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4764088" y="5440363"/>
            <a:ext cx="1587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6376988" y="5440363"/>
            <a:ext cx="1587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7980363" y="5440363"/>
            <a:ext cx="1587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317625" y="53308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0</a:t>
            </a:r>
            <a:endParaRPr lang="en-GB" altLang="en-GB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1165225" y="4811713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0.5</a:t>
            </a:r>
            <a:endParaRPr lang="en-GB" altLang="en-GB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317625" y="427990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1</a:t>
            </a:r>
            <a:endParaRPr lang="en-GB" altLang="en-GB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165225" y="376078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1.5</a:t>
            </a:r>
            <a:endParaRPr lang="en-GB" altLang="en-GB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1317625" y="324008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2</a:t>
            </a:r>
            <a:endParaRPr lang="en-GB" altLang="en-GB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1165225" y="2708275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2.5</a:t>
            </a:r>
            <a:endParaRPr lang="en-GB" altLang="en-GB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1317625" y="21891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" charset="0"/>
              </a:rPr>
              <a:t>3</a:t>
            </a:r>
            <a:endParaRPr lang="en-GB" altLang="en-GB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2147888" y="5516563"/>
            <a:ext cx="806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 New Roman" pitchFamily="18" charset="0"/>
              </a:rPr>
              <a:t>0 -13</a:t>
            </a:r>
            <a:endParaRPr lang="en-GB" altLang="en-GB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6943725" y="5516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 New Roman" pitchFamily="18" charset="0"/>
              </a:rPr>
              <a:t>40-46</a:t>
            </a:r>
            <a:endParaRPr lang="en-GB" altLang="en-GB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 rot="-5464357">
            <a:off x="-650081" y="3620294"/>
            <a:ext cx="221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>
                <a:latin typeface="Times" charset="0"/>
              </a:rPr>
              <a:t>Deaths per week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546225" y="5707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altLang="en-GB">
              <a:latin typeface="Times" charset="0"/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5345113" y="5516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 New Roman" pitchFamily="18" charset="0"/>
              </a:rPr>
              <a:t>27-40</a:t>
            </a:r>
            <a:endParaRPr lang="en-GB" altLang="en-GB"/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3798888" y="551656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800" b="1">
                <a:latin typeface="Times New Roman" pitchFamily="18" charset="0"/>
              </a:rPr>
              <a:t>14-26</a:t>
            </a:r>
            <a:endParaRPr lang="en-GB" altLang="en-GB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467100" y="5927725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GB">
                <a:latin typeface="Times" charset="0"/>
              </a:rPr>
              <a:t>Weeks gestation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484784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dirty="0" smtClean="0"/>
              <a:t>Combines </a:t>
            </a:r>
            <a:r>
              <a:rPr lang="en-US" sz="3200" dirty="0" err="1" smtClean="0"/>
              <a:t>ethinyl</a:t>
            </a:r>
            <a:r>
              <a:rPr lang="en-US" sz="3200" dirty="0" smtClean="0"/>
              <a:t> </a:t>
            </a:r>
            <a:r>
              <a:rPr lang="en-US" sz="3200" dirty="0" err="1" smtClean="0"/>
              <a:t>estradiol</a:t>
            </a:r>
            <a:r>
              <a:rPr lang="en-US" sz="3200" dirty="0" smtClean="0"/>
              <a:t> (or </a:t>
            </a:r>
            <a:r>
              <a:rPr lang="en-US" sz="3200" dirty="0" err="1" smtClean="0"/>
              <a:t>mestranol</a:t>
            </a:r>
            <a:r>
              <a:rPr lang="en-US" sz="3200" dirty="0" smtClean="0"/>
              <a:t>) with a </a:t>
            </a:r>
            <a:r>
              <a:rPr lang="en-US" sz="3200" dirty="0" err="1" smtClean="0"/>
              <a:t>progestogen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Licensed for contraceptive use 1960</a:t>
            </a:r>
          </a:p>
          <a:p>
            <a:pPr lvl="1"/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…First </a:t>
            </a:r>
            <a:r>
              <a:rPr lang="en-US" sz="3200" dirty="0"/>
              <a:t>case of VTE reported </a:t>
            </a:r>
            <a:r>
              <a:rPr lang="en-US" sz="3200" dirty="0" smtClean="0"/>
              <a:t>1961 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i="1" dirty="0" smtClean="0"/>
              <a:t>Lancet 1961;2: 1146-7)</a:t>
            </a:r>
          </a:p>
          <a:p>
            <a:pPr lvl="1"/>
            <a:endParaRPr lang="en-US" sz="2400" i="1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i="1" dirty="0" smtClean="0"/>
              <a:t> </a:t>
            </a:r>
            <a:r>
              <a:rPr lang="en-US" sz="3200" dirty="0" smtClean="0"/>
              <a:t>Case report Myocardial Infarction 1963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~100 million women worldwide now using </a:t>
            </a:r>
          </a:p>
          <a:p>
            <a:pPr lvl="1"/>
            <a:endParaRPr lang="en-US" sz="2400" i="1" dirty="0" smtClean="0"/>
          </a:p>
          <a:p>
            <a:pPr lvl="1"/>
            <a:endParaRPr lang="en-US" sz="2400" b="1" dirty="0"/>
          </a:p>
          <a:p>
            <a:pPr>
              <a:spcBef>
                <a:spcPct val="50000"/>
              </a:spcBef>
            </a:pPr>
            <a:endParaRPr lang="en-GB" sz="2400" b="1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000000"/>
                </a:solidFill>
              </a:rPr>
              <a:t>Combined Oral </a:t>
            </a:r>
            <a:r>
              <a:rPr lang="en-GB" sz="3600" dirty="0" smtClean="0">
                <a:solidFill>
                  <a:srgbClr val="000000"/>
                </a:solidFill>
              </a:rPr>
              <a:t>Contraceptive Pill (COCP)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35892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</a:rPr>
              <a:t>Confidential Report on Maternal Deaths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2003 -2005</a:t>
            </a:r>
            <a:r>
              <a:rPr lang="en-GB" sz="36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388" y="635795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CEMACH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643966" cy="1143000"/>
          </a:xfrm>
        </p:spPr>
        <p:txBody>
          <a:bodyPr/>
          <a:lstStyle/>
          <a:p>
            <a:r>
              <a:rPr lang="en-GB" sz="4000" dirty="0" smtClean="0">
                <a:latin typeface="Calibri" pitchFamily="34" charset="0"/>
              </a:rPr>
              <a:t>Confidential Report on Maternal Deaths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2003 - 2005</a:t>
            </a:r>
            <a:r>
              <a:rPr lang="en-GB" sz="36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latin typeface="+mn-lt"/>
              </a:rPr>
            </a:br>
            <a:endParaRPr lang="en-GB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6216" y="6021288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CEMACH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3648"/>
          </a:xfrm>
        </p:spPr>
        <p:txBody>
          <a:bodyPr/>
          <a:lstStyle/>
          <a:p>
            <a:r>
              <a:rPr lang="en-GB" sz="4000" dirty="0" err="1" smtClean="0">
                <a:latin typeface="Calibri" pitchFamily="34" charset="0"/>
              </a:rPr>
              <a:t>Thromboembolic</a:t>
            </a:r>
            <a:r>
              <a:rPr lang="en-GB" sz="4000" dirty="0" smtClean="0">
                <a:latin typeface="Calibri" pitchFamily="34" charset="0"/>
              </a:rPr>
              <a:t> disease: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Factors </a:t>
            </a:r>
            <a:r>
              <a:rPr lang="en-GB" sz="4000" dirty="0">
                <a:latin typeface="Calibri" pitchFamily="34" charset="0"/>
              </a:rPr>
              <a:t>increasing risk of thrombosis in pregnancy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7"/>
            <a:ext cx="4211960" cy="208823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u="sng" dirty="0" smtClean="0">
                <a:latin typeface="Calibri" pitchFamily="34" charset="0"/>
              </a:rPr>
              <a:t>All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Changes in blood coagulation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Reduced </a:t>
            </a:r>
            <a:r>
              <a:rPr lang="en-GB" sz="2800" dirty="0">
                <a:latin typeface="Calibri" pitchFamily="34" charset="0"/>
              </a:rPr>
              <a:t>venous </a:t>
            </a:r>
            <a:r>
              <a:rPr lang="en-GB" sz="2800" dirty="0" smtClean="0">
                <a:latin typeface="Calibri" pitchFamily="34" charset="0"/>
              </a:rPr>
              <a:t>return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Vessel wall</a:t>
            </a:r>
          </a:p>
          <a:p>
            <a:pPr lvl="1">
              <a:lnSpc>
                <a:spcPct val="80000"/>
              </a:lnSpc>
            </a:pPr>
            <a:endParaRPr lang="en-GB" sz="24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4085" y="1700808"/>
            <a:ext cx="5539915" cy="496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u="sng" dirty="0" smtClean="0">
                <a:latin typeface="Calibri" pitchFamily="34" charset="0"/>
              </a:rPr>
              <a:t>Variable</a:t>
            </a:r>
            <a:endParaRPr lang="en-GB" sz="2800" u="sng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dirty="0" err="1" smtClean="0">
                <a:latin typeface="Calibri" pitchFamily="34" charset="0"/>
              </a:rPr>
              <a:t>Hyperemesis</a:t>
            </a:r>
            <a:r>
              <a:rPr lang="en-GB" sz="2800" dirty="0" smtClean="0">
                <a:latin typeface="Calibri" pitchFamily="34" charset="0"/>
              </a:rPr>
              <a:t>/dehydration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 Bed rest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 Obesity</a:t>
            </a:r>
          </a:p>
          <a:p>
            <a:pPr lvl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</a:rPr>
              <a:t>- </a:t>
            </a:r>
            <a:r>
              <a:rPr lang="en-GB" dirty="0" smtClean="0">
                <a:latin typeface="Calibri" pitchFamily="34" charset="0"/>
              </a:rPr>
              <a:t>BMI&gt;29 3x risk of PE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Pre-eclampsia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Operative delivery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Previous thrombosis/</a:t>
            </a:r>
            <a:r>
              <a:rPr lang="en-GB" sz="2800" dirty="0" err="1" smtClean="0">
                <a:latin typeface="Calibri" pitchFamily="34" charset="0"/>
              </a:rPr>
              <a:t>thrombophilia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Age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Parity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Multiple pregnancy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Other medical problems: </a:t>
            </a:r>
          </a:p>
          <a:p>
            <a:pPr lvl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HbSS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nephrotic</a:t>
            </a:r>
            <a:r>
              <a:rPr lang="en-GB" dirty="0" smtClean="0">
                <a:latin typeface="Calibri" pitchFamily="34" charset="0"/>
              </a:rPr>
              <a:t> syndrome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IVF: ovarian </a:t>
            </a:r>
            <a:r>
              <a:rPr lang="en-GB" sz="2800" dirty="0" err="1" smtClean="0">
                <a:latin typeface="Calibri" pitchFamily="34" charset="0"/>
              </a:rPr>
              <a:t>hyperstimulation</a:t>
            </a:r>
            <a:endParaRPr lang="en-GB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3648"/>
          </a:xfrm>
        </p:spPr>
        <p:txBody>
          <a:bodyPr/>
          <a:lstStyle/>
          <a:p>
            <a:r>
              <a:rPr lang="en-GB" sz="4000" dirty="0" err="1" smtClean="0">
                <a:latin typeface="Calibri" pitchFamily="34" charset="0"/>
              </a:rPr>
              <a:t>Thromboembolic</a:t>
            </a:r>
            <a:r>
              <a:rPr lang="en-GB" sz="4000" dirty="0" smtClean="0">
                <a:latin typeface="Calibri" pitchFamily="34" charset="0"/>
              </a:rPr>
              <a:t> disease:</a:t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4000" dirty="0" smtClean="0">
                <a:latin typeface="Calibri" pitchFamily="34" charset="0"/>
              </a:rPr>
              <a:t>Factors </a:t>
            </a:r>
            <a:r>
              <a:rPr lang="en-GB" sz="4000" dirty="0">
                <a:latin typeface="Calibri" pitchFamily="34" charset="0"/>
              </a:rPr>
              <a:t>increasing risk of thrombosis in pregnancy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7"/>
            <a:ext cx="4211960" cy="208823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u="sng" dirty="0" smtClean="0">
                <a:latin typeface="Calibri" pitchFamily="34" charset="0"/>
              </a:rPr>
              <a:t>All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Changes in blood coagulation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Reduced </a:t>
            </a:r>
            <a:r>
              <a:rPr lang="en-GB" sz="2800" dirty="0">
                <a:latin typeface="Calibri" pitchFamily="34" charset="0"/>
              </a:rPr>
              <a:t>venous </a:t>
            </a:r>
            <a:r>
              <a:rPr lang="en-GB" sz="2800" dirty="0" smtClean="0">
                <a:latin typeface="Calibri" pitchFamily="34" charset="0"/>
              </a:rPr>
              <a:t>return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400" dirty="0" smtClean="0">
                <a:latin typeface="Calibri" pitchFamily="34" charset="0"/>
              </a:rPr>
              <a:t>~85% Left DVT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 smtClean="0">
                <a:latin typeface="Calibri" pitchFamily="34" charset="0"/>
              </a:rPr>
              <a:t>(pressure on L common 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 smtClean="0">
                <a:latin typeface="Calibri" pitchFamily="34" charset="0"/>
              </a:rPr>
              <a:t>Iliac from R iliac and ovarian</a:t>
            </a:r>
          </a:p>
          <a:p>
            <a:pPr lvl="1">
              <a:lnSpc>
                <a:spcPct val="80000"/>
              </a:lnSpc>
              <a:buNone/>
            </a:pPr>
            <a:r>
              <a:rPr lang="en-GB" sz="2000" dirty="0" smtClean="0">
                <a:latin typeface="Calibri" pitchFamily="34" charset="0"/>
              </a:rPr>
              <a:t>arteries)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Vessel wall</a:t>
            </a:r>
          </a:p>
          <a:p>
            <a:pPr lvl="1">
              <a:lnSpc>
                <a:spcPct val="80000"/>
              </a:lnSpc>
            </a:pPr>
            <a:endParaRPr lang="en-GB" sz="2400" dirty="0">
              <a:latin typeface="Calibri" pitchFamily="34" charset="0"/>
            </a:endParaRPr>
          </a:p>
          <a:p>
            <a:pPr lvl="1">
              <a:lnSpc>
                <a:spcPct val="80000"/>
              </a:lnSpc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4085" y="1700808"/>
            <a:ext cx="5539915" cy="4967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3200" u="sng" dirty="0" smtClean="0">
                <a:latin typeface="Calibri" pitchFamily="34" charset="0"/>
              </a:rPr>
              <a:t>Variable</a:t>
            </a:r>
            <a:endParaRPr lang="en-GB" sz="2800" u="sng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dirty="0" err="1" smtClean="0">
                <a:latin typeface="Calibri" pitchFamily="34" charset="0"/>
              </a:rPr>
              <a:t>Hyperemesis</a:t>
            </a:r>
            <a:r>
              <a:rPr lang="en-GB" sz="2800" dirty="0" smtClean="0">
                <a:latin typeface="Calibri" pitchFamily="34" charset="0"/>
              </a:rPr>
              <a:t>/dehydration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 Bed rest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 Obesity</a:t>
            </a:r>
          </a:p>
          <a:p>
            <a:pPr lvl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</a:rPr>
              <a:t>- </a:t>
            </a:r>
            <a:r>
              <a:rPr lang="en-GB" dirty="0" smtClean="0">
                <a:latin typeface="Calibri" pitchFamily="34" charset="0"/>
              </a:rPr>
              <a:t>BMI&gt;29 3x risk of PE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Pre-eclampsia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Operative delivery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Previous thrombosis/</a:t>
            </a:r>
            <a:r>
              <a:rPr lang="en-GB" sz="2800" dirty="0" err="1" smtClean="0">
                <a:latin typeface="Calibri" pitchFamily="34" charset="0"/>
              </a:rPr>
              <a:t>thrombophilia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Age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Parity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Multiple pregnancy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Other medical problems: </a:t>
            </a:r>
          </a:p>
          <a:p>
            <a:pPr lvl="1">
              <a:lnSpc>
                <a:spcPct val="80000"/>
              </a:lnSpc>
            </a:pPr>
            <a:r>
              <a:rPr lang="en-GB" sz="2800" dirty="0" smtClean="0">
                <a:latin typeface="Calibri" pitchFamily="34" charset="0"/>
              </a:rPr>
              <a:t>-</a:t>
            </a:r>
            <a:r>
              <a:rPr lang="en-GB" dirty="0" err="1" smtClean="0">
                <a:latin typeface="Calibri" pitchFamily="34" charset="0"/>
              </a:rPr>
              <a:t>HbSS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nephrotic</a:t>
            </a:r>
            <a:r>
              <a:rPr lang="en-GB" dirty="0" smtClean="0">
                <a:latin typeface="Calibri" pitchFamily="34" charset="0"/>
              </a:rPr>
              <a:t> syndrome</a:t>
            </a:r>
            <a:endParaRPr lang="en-GB" sz="2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</a:rPr>
              <a:t>IVF: ovarian </a:t>
            </a:r>
            <a:r>
              <a:rPr lang="en-GB" sz="2800" dirty="0" err="1" smtClean="0">
                <a:latin typeface="Calibri" pitchFamily="34" charset="0"/>
              </a:rPr>
              <a:t>hyperstimulation</a:t>
            </a:r>
            <a:endParaRPr lang="en-GB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8316416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Calibri" pitchFamily="34" charset="0"/>
              </a:rPr>
              <a:t>Age and risk of fatal VTE in pregnancy</a:t>
            </a:r>
            <a:r>
              <a:rPr lang="en-GB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br>
              <a:rPr lang="en-GB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(from UK CEMD 1985-90)</a:t>
            </a:r>
            <a:endParaRPr lang="en-GB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73163" y="1981200"/>
          <a:ext cx="777240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3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981200"/>
                        <a:ext cx="7772400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512" y="357166"/>
            <a:ext cx="8672359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Calibri" pitchFamily="34" charset="0"/>
              </a:rPr>
              <a:t>Confidential Report on </a:t>
            </a:r>
            <a:r>
              <a:rPr lang="en-GB" sz="4000" dirty="0" smtClean="0">
                <a:solidFill>
                  <a:schemeClr val="tx2"/>
                </a:solidFill>
                <a:latin typeface="Calibri" pitchFamily="34" charset="0"/>
              </a:rPr>
              <a:t>Maternal Deaths: 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</a:rPr>
              <a:t>Reduction in VTE mortality rates</a:t>
            </a:r>
            <a:r>
              <a:rPr lang="en-GB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</a:rPr>
              <a:t>2006 – 2008</a:t>
            </a:r>
            <a:endParaRPr lang="en-GB" sz="2400" b="1" u="sng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2800" b="1" u="sng" dirty="0" smtClean="0">
                <a:latin typeface="Calibri" pitchFamily="34" charset="0"/>
              </a:rPr>
              <a:t>Improved assessment </a:t>
            </a:r>
            <a:r>
              <a:rPr lang="en-GB" sz="2800" b="1" u="sng" dirty="0">
                <a:latin typeface="Calibri" pitchFamily="34" charset="0"/>
              </a:rPr>
              <a:t>of risk</a:t>
            </a:r>
            <a:r>
              <a:rPr lang="en-GB" sz="2800" b="1" dirty="0">
                <a:latin typeface="Calibri" pitchFamily="34" charset="0"/>
              </a:rPr>
              <a:t> </a:t>
            </a:r>
            <a:endParaRPr lang="en-GB" sz="2800" dirty="0" smtClean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 Public health education: identify women at risk because of their </a:t>
            </a:r>
            <a:r>
              <a:rPr lang="en-GB" sz="2800" u="sng" dirty="0" smtClean="0">
                <a:latin typeface="Calibri" pitchFamily="34" charset="0"/>
              </a:rPr>
              <a:t>weight</a:t>
            </a:r>
            <a:r>
              <a:rPr lang="en-GB" sz="2800" dirty="0" smtClean="0">
                <a:latin typeface="Calibri" pitchFamily="34" charset="0"/>
              </a:rPr>
              <a:t>, family history or past history to seek advice before becoming pregnant. RCOG guidelines 2004</a:t>
            </a:r>
          </a:p>
          <a:p>
            <a:r>
              <a:rPr lang="en-GB" sz="2800" b="1" u="sng" dirty="0" smtClean="0">
                <a:latin typeface="Calibri" pitchFamily="34" charset="0"/>
              </a:rPr>
              <a:t>Increased recognition of symptoms in early pregnancy</a:t>
            </a:r>
            <a:r>
              <a:rPr lang="en-GB" sz="2800" b="1" dirty="0" smtClean="0">
                <a:latin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</a:rPr>
              <a:t>- </a:t>
            </a:r>
            <a:r>
              <a:rPr lang="en-GB" sz="2800" dirty="0">
                <a:latin typeface="Calibri" pitchFamily="34" charset="0"/>
              </a:rPr>
              <a:t>chest pain / SOB / leg </a:t>
            </a:r>
            <a:r>
              <a:rPr lang="en-GB" sz="2800" dirty="0" smtClean="0">
                <a:latin typeface="Calibri" pitchFamily="34" charset="0"/>
              </a:rPr>
              <a:t>pain</a:t>
            </a:r>
          </a:p>
          <a:p>
            <a:r>
              <a:rPr lang="en-GB" sz="2800" b="1" u="sng" dirty="0" smtClean="0">
                <a:latin typeface="Calibri" pitchFamily="34" charset="0"/>
              </a:rPr>
              <a:t>Diagnosis</a:t>
            </a:r>
            <a:r>
              <a:rPr lang="en-GB" sz="2800" b="1" dirty="0" smtClean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- </a:t>
            </a:r>
            <a:r>
              <a:rPr lang="en-GB" sz="2800" dirty="0" smtClean="0">
                <a:latin typeface="Calibri" pitchFamily="34" charset="0"/>
              </a:rPr>
              <a:t>Increased </a:t>
            </a:r>
            <a:r>
              <a:rPr lang="en-GB" sz="2800" dirty="0">
                <a:latin typeface="Calibri" pitchFamily="34" charset="0"/>
              </a:rPr>
              <a:t>awareness that diagnostic </a:t>
            </a:r>
            <a:r>
              <a:rPr lang="en-GB" sz="2800" dirty="0" smtClean="0">
                <a:latin typeface="Calibri" pitchFamily="34" charset="0"/>
              </a:rPr>
              <a:t>tests    </a:t>
            </a:r>
            <a:r>
              <a:rPr lang="en-GB" sz="2800" dirty="0">
                <a:latin typeface="Calibri" pitchFamily="34" charset="0"/>
              </a:rPr>
              <a:t>(VQ / CXR / </a:t>
            </a:r>
            <a:r>
              <a:rPr lang="en-GB" sz="2800" dirty="0" err="1" smtClean="0">
                <a:latin typeface="Calibri" pitchFamily="34" charset="0"/>
              </a:rPr>
              <a:t>Venogram</a:t>
            </a:r>
            <a:r>
              <a:rPr lang="en-GB" sz="2800" dirty="0" smtClean="0">
                <a:latin typeface="Calibri" pitchFamily="34" charset="0"/>
              </a:rPr>
              <a:t>/ CTPA) </a:t>
            </a:r>
            <a:r>
              <a:rPr lang="en-GB" sz="2800" dirty="0">
                <a:latin typeface="Calibri" pitchFamily="34" charset="0"/>
              </a:rPr>
              <a:t>are </a:t>
            </a:r>
            <a:r>
              <a:rPr lang="en-GB" sz="2800" dirty="0" smtClean="0">
                <a:latin typeface="Calibri" pitchFamily="34" charset="0"/>
              </a:rPr>
              <a:t>safe</a:t>
            </a:r>
          </a:p>
          <a:p>
            <a:r>
              <a:rPr lang="en-GB" sz="2800" b="1" u="sng" dirty="0" smtClean="0">
                <a:latin typeface="Calibri" pitchFamily="34" charset="0"/>
              </a:rPr>
              <a:t>Treatment</a:t>
            </a:r>
            <a:r>
              <a:rPr lang="en-GB" sz="2800" b="1" dirty="0" smtClean="0">
                <a:latin typeface="Calibri" pitchFamily="34" charset="0"/>
              </a:rPr>
              <a:t> </a:t>
            </a:r>
            <a:endParaRPr lang="en-GB" sz="2800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Wider use of </a:t>
            </a:r>
            <a:r>
              <a:rPr lang="en-GB" sz="2800" dirty="0" err="1">
                <a:latin typeface="Calibri" pitchFamily="34" charset="0"/>
              </a:rPr>
              <a:t>thromboprophylaxis</a:t>
            </a:r>
            <a:endParaRPr lang="en-GB" sz="28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800" dirty="0">
                <a:latin typeface="Calibri" pitchFamily="34" charset="0"/>
              </a:rPr>
              <a:t> Therapy should be given pending the results of further </a:t>
            </a:r>
            <a:r>
              <a:rPr lang="en-GB" sz="2800" dirty="0" smtClean="0">
                <a:latin typeface="Calibri" pitchFamily="34" charset="0"/>
              </a:rPr>
              <a:t>testing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700338" y="836613"/>
            <a:ext cx="1657350" cy="13509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200" b="1">
                <a:latin typeface="Arial" pitchFamily="34" charset="0"/>
              </a:rPr>
              <a:t>High Risk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Requires antenatal prophylaxis with LMWH</a:t>
            </a:r>
            <a:endParaRPr lang="en-US" sz="1000" b="1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Refer to T</a:t>
            </a:r>
            <a:r>
              <a:rPr lang="en-US" sz="1000" b="1">
                <a:latin typeface="Arial" pitchFamily="34" charset="0"/>
              </a:rPr>
              <a:t>rust nominated thrombosis in pregnancy expert / team</a:t>
            </a:r>
            <a:r>
              <a:rPr lang="en-GB" sz="1000" b="1">
                <a:latin typeface="Arial" pitchFamily="34" charset="0"/>
              </a:rPr>
              <a:t>. 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308850" y="803275"/>
            <a:ext cx="1439863" cy="8175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>
                <a:latin typeface="Arial" charset="0"/>
              </a:rPr>
              <a:t>High Risk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000" b="1">
                <a:latin typeface="Arial" charset="0"/>
              </a:rPr>
              <a:t>At least 6 weeks postnatal prophylactic LMWH</a:t>
            </a:r>
            <a:endParaRPr lang="en-US" sz="1000" b="1">
              <a:latin typeface="Arial" charset="0"/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285720" y="1071546"/>
          <a:ext cx="705802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Document" r:id="rId5" imgW="7757280" imgH="4100400" progId="Word.Document.8">
                  <p:embed/>
                </p:oleObj>
              </mc:Choice>
              <mc:Fallback>
                <p:oleObj name="Document" r:id="rId5" imgW="7757280" imgH="41004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071546"/>
                        <a:ext cx="7058025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247650" y="2303463"/>
          <a:ext cx="43338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Document" r:id="rId8" imgW="4475050" imgH="1986881" progId="Word.Document.8">
                  <p:embed/>
                </p:oleObj>
              </mc:Choice>
              <mc:Fallback>
                <p:oleObj name="Document" r:id="rId8" imgW="4475050" imgH="198688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303463"/>
                        <a:ext cx="4333875" cy="192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916238" y="4868863"/>
            <a:ext cx="1439862" cy="8175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200" b="1">
                <a:latin typeface="Arial" pitchFamily="34" charset="0"/>
              </a:rPr>
              <a:t>Lower Risk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>
                <a:latin typeface="Arial" pitchFamily="34" charset="0"/>
              </a:rPr>
              <a:t>M</a:t>
            </a:r>
            <a:r>
              <a:rPr lang="en-GB" sz="1000" b="1">
                <a:latin typeface="Arial" pitchFamily="34" charset="0"/>
              </a:rPr>
              <a:t>obilisation and avoidance of dehydration.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700338" y="2276475"/>
            <a:ext cx="1657350" cy="13509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200" b="1">
                <a:latin typeface="Arial" pitchFamily="34" charset="0"/>
              </a:rPr>
              <a:t>Intermediate Risk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Consider antenatal prophylaxis with LMWH</a:t>
            </a:r>
            <a:endParaRPr lang="en-US" sz="1000" b="1">
              <a:latin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Seek </a:t>
            </a:r>
            <a:r>
              <a:rPr lang="en-US" sz="1000" b="1">
                <a:latin typeface="Arial" pitchFamily="34" charset="0"/>
              </a:rPr>
              <a:t>Trust nominated thrombosis in pregnancy expert / team </a:t>
            </a:r>
            <a:r>
              <a:rPr lang="en-GB" sz="1000" b="1">
                <a:latin typeface="Arial" pitchFamily="34" charset="0"/>
              </a:rPr>
              <a:t>advice. </a:t>
            </a:r>
            <a:endParaRPr lang="en-US" sz="1000" b="1">
              <a:latin typeface="Arial" pitchFamily="34" charset="0"/>
            </a:endParaRPr>
          </a:p>
        </p:txBody>
      </p: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4648200" y="2924175"/>
          <a:ext cx="249555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Document" r:id="rId11" imgW="2747160" imgH="3311640" progId="Word.Document.8">
                  <p:embed/>
                </p:oleObj>
              </mc:Choice>
              <mc:Fallback>
                <p:oleObj name="Document" r:id="rId11" imgW="2747160" imgH="331164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24175"/>
                        <a:ext cx="2495550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7308850" y="1773238"/>
            <a:ext cx="1439863" cy="19145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>
                <a:latin typeface="Arial" charset="0"/>
              </a:rPr>
              <a:t>Intermediate Risk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000" b="1">
                <a:latin typeface="Arial" charset="0"/>
              </a:rPr>
              <a:t>At least 7 days postnatal prophylactic LMWH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10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GB" sz="10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GB" sz="1000" b="1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GB" sz="1000" b="1">
              <a:latin typeface="Arial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308850" y="4581525"/>
            <a:ext cx="1439863" cy="8175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200" b="1">
                <a:latin typeface="Arial" pitchFamily="34" charset="0"/>
              </a:rPr>
              <a:t>Lower Risk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Early mobilisation and avoidance of dehydration.</a:t>
            </a:r>
          </a:p>
        </p:txBody>
      </p:sp>
      <p:graphicFrame>
        <p:nvGraphicFramePr>
          <p:cNvPr id="40" name="Object 12"/>
          <p:cNvGraphicFramePr>
            <a:graphicFrameLocks noChangeAspect="1"/>
          </p:cNvGraphicFramePr>
          <p:nvPr/>
        </p:nvGraphicFramePr>
        <p:xfrm>
          <a:off x="247650" y="3949700"/>
          <a:ext cx="26289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Document" r:id="rId14" imgW="2747160" imgH="2765520" progId="Word.Document.8">
                  <p:embed/>
                </p:oleObj>
              </mc:Choice>
              <mc:Fallback>
                <p:oleObj name="Document" r:id="rId14" imgW="2747160" imgH="276552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3949700"/>
                        <a:ext cx="2628900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/>
        </p:nvGraphicFramePr>
        <p:xfrm>
          <a:off x="4643438" y="1628775"/>
          <a:ext cx="1955800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Document" r:id="rId17" imgW="2261160" imgH="1498680" progId="Word.Document.8">
                  <p:embed/>
                </p:oleObj>
              </mc:Choice>
              <mc:Fallback>
                <p:oleObj name="Document" r:id="rId17" imgW="2261160" imgH="149868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28775"/>
                        <a:ext cx="1955800" cy="136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785918" y="5786454"/>
            <a:ext cx="5472113" cy="83099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latin typeface="Arial" pitchFamily="34" charset="0"/>
              </a:rPr>
              <a:t>Obstetric </a:t>
            </a:r>
            <a:r>
              <a:rPr lang="en-GB" sz="2400" b="1" dirty="0" err="1">
                <a:latin typeface="Arial" pitchFamily="34" charset="0"/>
              </a:rPr>
              <a:t>Thromboprophylaxis</a:t>
            </a:r>
            <a:r>
              <a:rPr lang="en-GB" sz="2400" b="1" dirty="0">
                <a:latin typeface="Arial" pitchFamily="34" charset="0"/>
              </a:rPr>
              <a:t> Risk Assessment &amp; Management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3" name="AutoShape 15"/>
          <p:cNvSpPr>
            <a:spLocks noChangeArrowheads="1"/>
          </p:cNvSpPr>
          <p:nvPr/>
        </p:nvSpPr>
        <p:spPr bwMode="auto">
          <a:xfrm rot="18756139">
            <a:off x="2159794" y="3753644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 rot="2381850">
            <a:off x="2195513" y="4797425"/>
            <a:ext cx="755650" cy="360363"/>
          </a:xfrm>
          <a:prstGeom prst="rightArrow">
            <a:avLst>
              <a:gd name="adj1" fmla="val 50000"/>
              <a:gd name="adj2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5" name="AutoShape 17"/>
          <p:cNvSpPr>
            <a:spLocks noChangeArrowheads="1"/>
          </p:cNvSpPr>
          <p:nvPr/>
        </p:nvSpPr>
        <p:spPr bwMode="auto">
          <a:xfrm rot="2089904">
            <a:off x="6443663" y="4437063"/>
            <a:ext cx="863600" cy="360362"/>
          </a:xfrm>
          <a:prstGeom prst="righ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6516688" y="1989138"/>
            <a:ext cx="649287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7" name="AutoShape 23"/>
          <p:cNvSpPr>
            <a:spLocks noChangeArrowheads="1"/>
          </p:cNvSpPr>
          <p:nvPr/>
        </p:nvSpPr>
        <p:spPr bwMode="auto">
          <a:xfrm>
            <a:off x="2268538" y="1196975"/>
            <a:ext cx="358775" cy="358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8" name="AutoShape 24"/>
          <p:cNvSpPr>
            <a:spLocks noChangeArrowheads="1"/>
          </p:cNvSpPr>
          <p:nvPr/>
        </p:nvSpPr>
        <p:spPr bwMode="auto">
          <a:xfrm>
            <a:off x="2268538" y="2636838"/>
            <a:ext cx="358775" cy="4302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2484438" y="3933825"/>
            <a:ext cx="1439862" cy="482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000">
                <a:latin typeface="Arial" charset="0"/>
              </a:rPr>
              <a:t>3 or more risk factors</a:t>
            </a:r>
            <a:endParaRPr lang="en-US" sz="1000"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000">
                <a:latin typeface="Arial" charset="0"/>
              </a:rPr>
              <a:t>2 or more if admitted</a:t>
            </a:r>
            <a:endParaRPr lang="en-GB" sz="1000">
              <a:latin typeface="Arial" charset="0"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411413" y="4508500"/>
            <a:ext cx="1152525" cy="2841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>
                <a:latin typeface="Arial" charset="0"/>
              </a:rPr>
              <a:t> </a:t>
            </a:r>
            <a:r>
              <a:rPr lang="en-GB" sz="1000">
                <a:latin typeface="Arial" charset="0"/>
              </a:rPr>
              <a:t>&lt;3 risk factors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6516688" y="4221163"/>
            <a:ext cx="1368425" cy="2841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>
                <a:latin typeface="Arial" charset="0"/>
              </a:rPr>
              <a:t> </a:t>
            </a:r>
            <a:r>
              <a:rPr lang="en-GB" sz="1000">
                <a:latin typeface="Arial" charset="0"/>
              </a:rPr>
              <a:t>&lt; 2 risk factors</a:t>
            </a:r>
          </a:p>
        </p:txBody>
      </p:sp>
      <p:sp>
        <p:nvSpPr>
          <p:cNvPr id="52" name="Rectangle 29"/>
          <p:cNvSpPr>
            <a:spLocks noChangeArrowheads="1"/>
          </p:cNvSpPr>
          <p:nvPr/>
        </p:nvSpPr>
        <p:spPr bwMode="auto">
          <a:xfrm>
            <a:off x="214282" y="500042"/>
            <a:ext cx="4249737" cy="6046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4572000" y="476250"/>
            <a:ext cx="4321175" cy="6048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0" y="428604"/>
            <a:ext cx="39068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 b="1" dirty="0">
                <a:latin typeface="Arial" pitchFamily="34" charset="0"/>
              </a:rPr>
              <a:t>Antenatal Assessment &amp; Management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1" dirty="0">
                <a:latin typeface="Arial" pitchFamily="34" charset="0"/>
              </a:rPr>
              <a:t>(To be assessed at booking and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1" dirty="0">
                <a:latin typeface="Arial" pitchFamily="34" charset="0"/>
              </a:rPr>
              <a:t>repeated if admitted)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4572000" y="500042"/>
            <a:ext cx="3168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200" b="1">
                <a:latin typeface="Arial" pitchFamily="34" charset="0"/>
              </a:rPr>
              <a:t> Postnatal Assessment &amp; Management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 (to be assessed on Delivery Suite)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graphicFrame>
        <p:nvGraphicFramePr>
          <p:cNvPr id="57" name="Object 98"/>
          <p:cNvGraphicFramePr>
            <a:graphicFrameLocks noChangeAspect="1"/>
          </p:cNvGraphicFramePr>
          <p:nvPr/>
        </p:nvGraphicFramePr>
        <p:xfrm>
          <a:off x="4643438" y="981075"/>
          <a:ext cx="240982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Document" r:id="rId20" imgW="2880360" imgH="2606760" progId="Word.Document.8">
                  <p:embed/>
                </p:oleObj>
              </mc:Choice>
              <mc:Fallback>
                <p:oleObj name="Document" r:id="rId20" imgW="2880360" imgH="2606760" progId="Word.Document.8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981075"/>
                        <a:ext cx="2409825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AutoShape 99"/>
          <p:cNvSpPr>
            <a:spLocks noChangeArrowheads="1"/>
          </p:cNvSpPr>
          <p:nvPr/>
        </p:nvSpPr>
        <p:spPr bwMode="auto">
          <a:xfrm>
            <a:off x="6516688" y="1052513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59" name="Text Box 113"/>
          <p:cNvSpPr txBox="1">
            <a:spLocks noChangeArrowheads="1"/>
          </p:cNvSpPr>
          <p:nvPr/>
        </p:nvSpPr>
        <p:spPr bwMode="auto">
          <a:xfrm>
            <a:off x="7308850" y="2852738"/>
            <a:ext cx="1439863" cy="854075"/>
          </a:xfrm>
          <a:prstGeom prst="rect">
            <a:avLst/>
          </a:prstGeom>
          <a:solidFill>
            <a:srgbClr val="FF0000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000" b="1">
                <a:latin typeface="Arial" pitchFamily="34" charset="0"/>
              </a:rPr>
              <a:t>NB If persisting or &gt; 3 risk factors consider extending thromboprophylaxis with LMWH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60" name="AutoShape 115"/>
          <p:cNvSpPr>
            <a:spLocks noChangeArrowheads="1"/>
          </p:cNvSpPr>
          <p:nvPr/>
        </p:nvSpPr>
        <p:spPr bwMode="auto">
          <a:xfrm rot="20017722">
            <a:off x="6443663" y="3068638"/>
            <a:ext cx="863600" cy="360362"/>
          </a:xfrm>
          <a:prstGeom prst="rightArrow">
            <a:avLst>
              <a:gd name="adj1" fmla="val 50000"/>
              <a:gd name="adj2" fmla="val 59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443663" y="3429000"/>
            <a:ext cx="720725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>
                <a:latin typeface="Arial" charset="0"/>
              </a:rPr>
              <a:t> </a:t>
            </a:r>
            <a:r>
              <a:rPr lang="en-GB" sz="1000">
                <a:latin typeface="Arial" charset="0"/>
              </a:rPr>
              <a:t>2 or more risk factors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86050" y="0"/>
            <a:ext cx="5064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RCOG Green-top Guidelines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GB" altLang="en-GB" sz="4000" dirty="0" err="1" smtClean="0">
                <a:latin typeface="Calibri" pitchFamily="34" charset="0"/>
              </a:rPr>
              <a:t>Thromboembolic</a:t>
            </a:r>
            <a:r>
              <a:rPr lang="en-GB" altLang="en-GB" sz="4000" dirty="0" smtClean="0">
                <a:latin typeface="Calibri" pitchFamily="34" charset="0"/>
              </a:rPr>
              <a:t> disease:</a:t>
            </a:r>
            <a:br>
              <a:rPr lang="en-GB" altLang="en-GB" sz="4000" dirty="0" smtClean="0">
                <a:latin typeface="Calibri" pitchFamily="34" charset="0"/>
              </a:rPr>
            </a:br>
            <a:r>
              <a:rPr lang="en-GB" altLang="en-GB" sz="4000" dirty="0" smtClean="0">
                <a:latin typeface="Calibri" pitchFamily="34" charset="0"/>
              </a:rPr>
              <a:t> prevention in pregnancy</a:t>
            </a:r>
            <a:endParaRPr lang="en-GB" altLang="en-GB" sz="40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4824"/>
            <a:ext cx="8153400" cy="4572000"/>
          </a:xfrm>
        </p:spPr>
        <p:txBody>
          <a:bodyPr/>
          <a:lstStyle/>
          <a:p>
            <a:r>
              <a:rPr lang="en-GB" altLang="en-GB" dirty="0">
                <a:latin typeface="Calibri" pitchFamily="34" charset="0"/>
              </a:rPr>
              <a:t>Women with risk factors should receive prophylactic heparin +TED stockings</a:t>
            </a:r>
          </a:p>
          <a:p>
            <a:pPr lvl="1"/>
            <a:r>
              <a:rPr lang="en-GB" altLang="en-GB" dirty="0">
                <a:latin typeface="Calibri" pitchFamily="34" charset="0"/>
              </a:rPr>
              <a:t>Either throughout pregnancy</a:t>
            </a:r>
          </a:p>
          <a:p>
            <a:pPr lvl="1"/>
            <a:r>
              <a:rPr lang="en-GB" altLang="en-GB" dirty="0">
                <a:latin typeface="Calibri" pitchFamily="34" charset="0"/>
              </a:rPr>
              <a:t>Or in </a:t>
            </a:r>
            <a:r>
              <a:rPr lang="en-GB" altLang="en-GB" dirty="0" err="1">
                <a:latin typeface="Calibri" pitchFamily="34" charset="0"/>
              </a:rPr>
              <a:t>peri</a:t>
            </a:r>
            <a:r>
              <a:rPr lang="en-GB" altLang="en-GB" dirty="0">
                <a:latin typeface="Calibri" pitchFamily="34" charset="0"/>
              </a:rPr>
              <a:t>-post- partum period </a:t>
            </a:r>
          </a:p>
          <a:p>
            <a:pPr lvl="1"/>
            <a:r>
              <a:rPr lang="en-GB" altLang="en-GB" dirty="0">
                <a:latin typeface="Calibri" pitchFamily="34" charset="0"/>
              </a:rPr>
              <a:t>Highest risk get adjusted dose LMWH heparin</a:t>
            </a:r>
          </a:p>
          <a:p>
            <a:r>
              <a:rPr lang="en-GB" altLang="en-GB" dirty="0">
                <a:latin typeface="Calibri" pitchFamily="34" charset="0"/>
              </a:rPr>
              <a:t>Mobilise early</a:t>
            </a:r>
          </a:p>
          <a:p>
            <a:r>
              <a:rPr lang="en-GB" altLang="en-GB" dirty="0">
                <a:latin typeface="Calibri" pitchFamily="34" charset="0"/>
              </a:rPr>
              <a:t>Maintain hydration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7772400" cy="1143000"/>
          </a:xfrm>
        </p:spPr>
        <p:txBody>
          <a:bodyPr/>
          <a:lstStyle/>
          <a:p>
            <a:r>
              <a:rPr lang="en-GB" altLang="en-GB" sz="4000" dirty="0" err="1" smtClean="0">
                <a:latin typeface="Calibri" pitchFamily="34" charset="0"/>
              </a:rPr>
              <a:t>Thromboembolic</a:t>
            </a:r>
            <a:r>
              <a:rPr lang="en-GB" altLang="en-GB" sz="4000" dirty="0" smtClean="0">
                <a:latin typeface="Calibri" pitchFamily="34" charset="0"/>
              </a:rPr>
              <a:t> disease:</a:t>
            </a:r>
            <a:br>
              <a:rPr lang="en-GB" altLang="en-GB" sz="4000" dirty="0" smtClean="0">
                <a:latin typeface="Calibri" pitchFamily="34" charset="0"/>
              </a:rPr>
            </a:br>
            <a:r>
              <a:rPr lang="en-GB" altLang="en-GB" sz="4000" dirty="0" smtClean="0">
                <a:latin typeface="Calibri" pitchFamily="34" charset="0"/>
              </a:rPr>
              <a:t> treatment in pregnancy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844824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Management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LMWH as for </a:t>
            </a:r>
            <a:r>
              <a:rPr lang="en-GB" dirty="0" smtClean="0">
                <a:latin typeface="Calibri" pitchFamily="34" charset="0"/>
              </a:rPr>
              <a:t>non-pregnant (</a:t>
            </a:r>
            <a:r>
              <a:rPr lang="en-GB" i="1" dirty="0" smtClean="0">
                <a:latin typeface="Calibri" pitchFamily="34" charset="0"/>
              </a:rPr>
              <a:t>unlicensed</a:t>
            </a:r>
            <a:r>
              <a:rPr lang="en-GB" dirty="0" smtClean="0">
                <a:latin typeface="Calibri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Does not cross placenta</a:t>
            </a:r>
            <a:endParaRPr lang="en-GB" dirty="0" smtClean="0"/>
          </a:p>
          <a:p>
            <a:pPr lvl="2">
              <a:lnSpc>
                <a:spcPct val="90000"/>
              </a:lnSpc>
            </a:pPr>
            <a:r>
              <a:rPr lang="en-GB" dirty="0" smtClean="0">
                <a:latin typeface="Calibri" pitchFamily="34" charset="0"/>
              </a:rPr>
              <a:t>RCOG </a:t>
            </a:r>
            <a:r>
              <a:rPr lang="en-GB" dirty="0">
                <a:latin typeface="Calibri" pitchFamily="34" charset="0"/>
              </a:rPr>
              <a:t>recommend </a:t>
            </a:r>
            <a:r>
              <a:rPr lang="en-GB" dirty="0" smtClean="0">
                <a:latin typeface="Calibri" pitchFamily="34" charset="0"/>
              </a:rPr>
              <a:t> once </a:t>
            </a:r>
            <a:r>
              <a:rPr lang="en-GB" u="sng" dirty="0" smtClean="0">
                <a:latin typeface="Calibri" pitchFamily="34" charset="0"/>
              </a:rPr>
              <a:t>or </a:t>
            </a:r>
            <a:r>
              <a:rPr lang="en-GB" dirty="0" smtClean="0">
                <a:latin typeface="Calibri" pitchFamily="34" charset="0"/>
              </a:rPr>
              <a:t>twice </a:t>
            </a:r>
            <a:r>
              <a:rPr lang="en-GB" dirty="0">
                <a:latin typeface="Calibri" pitchFamily="34" charset="0"/>
              </a:rPr>
              <a:t>daily</a:t>
            </a:r>
          </a:p>
          <a:p>
            <a:pPr lvl="1">
              <a:lnSpc>
                <a:spcPct val="90000"/>
              </a:lnSpc>
            </a:pPr>
            <a:r>
              <a:rPr lang="en-GB" dirty="0">
                <a:solidFill>
                  <a:srgbClr val="CC0000"/>
                </a:solidFill>
                <a:latin typeface="Calibri" pitchFamily="34" charset="0"/>
              </a:rPr>
              <a:t>Do not convert to </a:t>
            </a:r>
            <a:r>
              <a:rPr lang="en-GB" dirty="0" err="1">
                <a:solidFill>
                  <a:srgbClr val="CC0000"/>
                </a:solidFill>
                <a:latin typeface="Calibri" pitchFamily="34" charset="0"/>
              </a:rPr>
              <a:t>warfarin</a:t>
            </a:r>
            <a:r>
              <a:rPr lang="en-GB" dirty="0">
                <a:solidFill>
                  <a:srgbClr val="CC0000"/>
                </a:solidFill>
                <a:latin typeface="Calibri" pitchFamily="34" charset="0"/>
              </a:rPr>
              <a:t> (crosses placenta)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After 1</a:t>
            </a:r>
            <a:r>
              <a:rPr lang="en-GB" baseline="30000" dirty="0">
                <a:latin typeface="Calibri" pitchFamily="34" charset="0"/>
              </a:rPr>
              <a:t>st</a:t>
            </a:r>
            <a:r>
              <a:rPr lang="en-GB" dirty="0">
                <a:latin typeface="Calibri" pitchFamily="34" charset="0"/>
              </a:rPr>
              <a:t> trimester monitor anti Xa</a:t>
            </a:r>
          </a:p>
          <a:p>
            <a:pPr lvl="2"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4 hour post 0.5-1.0u/ml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Stop for labour or planned delivery, esp. for epidural  </a:t>
            </a:r>
          </a:p>
          <a:p>
            <a:pPr lvl="1">
              <a:lnSpc>
                <a:spcPct val="90000"/>
              </a:lnSpc>
            </a:pPr>
            <a:r>
              <a:rPr lang="en-GB" dirty="0">
                <a:latin typeface="Calibri" pitchFamily="34" charset="0"/>
              </a:rPr>
              <a:t>Epidural: wait 24  hours after treatment dose, 12 hours after prophylactic dose </a:t>
            </a:r>
            <a:endParaRPr lang="en-GB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/>
          <a:lstStyle/>
          <a:p>
            <a:pPr eaLnBrk="1" hangingPunct="1"/>
            <a:r>
              <a:rPr lang="en-GB" altLang="en-GB" dirty="0" err="1" smtClean="0">
                <a:latin typeface="Calibri" pitchFamily="34" charset="0"/>
              </a:rPr>
              <a:t>Thromboembolic</a:t>
            </a:r>
            <a:r>
              <a:rPr lang="en-GB" altLang="en-GB" dirty="0" smtClean="0">
                <a:latin typeface="Calibri" pitchFamily="34" charset="0"/>
              </a:rPr>
              <a:t> disease:</a:t>
            </a:r>
            <a:br>
              <a:rPr lang="en-GB" altLang="en-GB" dirty="0" smtClean="0">
                <a:latin typeface="Calibri" pitchFamily="34" charset="0"/>
              </a:rPr>
            </a:br>
            <a:r>
              <a:rPr lang="en-GB" altLang="en-GB" dirty="0" smtClean="0">
                <a:latin typeface="Calibri" pitchFamily="34" charset="0"/>
              </a:rPr>
              <a:t> treatment in pregnancy/postpartum</a:t>
            </a:r>
            <a:endParaRPr lang="en-US" dirty="0" smtClean="0">
              <a:solidFill>
                <a:srgbClr val="FFFF00"/>
              </a:solidFill>
              <a:ea typeface="ＭＳ Ｐゴシック" pitchFamily="-65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-65" charset="-128"/>
              </a:rPr>
              <a:t>6 months treatment in total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Safe to breastfeed on LMWH and </a:t>
            </a:r>
            <a:r>
              <a:rPr lang="en-GB" dirty="0" err="1" smtClean="0">
                <a:ea typeface="ＭＳ Ｐゴシック" pitchFamily="-65" charset="-128"/>
              </a:rPr>
              <a:t>warfarin</a:t>
            </a:r>
            <a:endParaRPr lang="en-GB" dirty="0" smtClean="0">
              <a:ea typeface="ＭＳ Ｐゴシック" pitchFamily="-65" charset="-128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GB" dirty="0" smtClean="0">
                <a:ea typeface="ＭＳ Ｐゴシック" pitchFamily="-65" charset="-128"/>
              </a:rPr>
              <a:t>Class III stockings (25-35mmHg at ankle) should be worn for 2 years post </a:t>
            </a:r>
            <a:r>
              <a:rPr lang="en-GB" dirty="0" smtClean="0"/>
              <a:t>diagnosis. </a:t>
            </a:r>
          </a:p>
          <a:p>
            <a:pPr marL="742950" lvl="2" indent="-342900" eaLnBrk="1" hangingPunct="1"/>
            <a:r>
              <a:rPr lang="en-GB" dirty="0" smtClean="0"/>
              <a:t>Halved the risk of post-thrombotic syndrome in non-pregnant population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GB" dirty="0" err="1" smtClean="0"/>
              <a:t>Thromboprophylaxis</a:t>
            </a:r>
            <a:r>
              <a:rPr lang="en-GB" dirty="0" smtClean="0"/>
              <a:t> in future pregnancies with close liaison between obstetrician and haematologist</a:t>
            </a:r>
          </a:p>
          <a:p>
            <a:pPr marL="342900" lvl="1" indent="-342900" eaLnBrk="1" hangingPunct="1">
              <a:buFontTx/>
              <a:buChar char="•"/>
            </a:pPr>
            <a:endParaRPr lang="en-GB" dirty="0" smtClean="0"/>
          </a:p>
          <a:p>
            <a:pPr eaLnBrk="1" hangingPunct="1"/>
            <a:endParaRPr lang="en-GB" dirty="0" smtClean="0">
              <a:ea typeface="ＭＳ Ｐゴシック" pitchFamily="-65" charset="-128"/>
            </a:endParaRPr>
          </a:p>
          <a:p>
            <a:pPr eaLnBrk="1" hangingPunct="1"/>
            <a:endParaRPr lang="en-US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3246"/>
            <a:ext cx="8748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Modification of </a:t>
            </a:r>
            <a:r>
              <a:rPr lang="en-US" sz="2800" dirty="0" err="1" smtClean="0"/>
              <a:t>oestrogen</a:t>
            </a:r>
            <a:r>
              <a:rPr lang="en-US" sz="2800" dirty="0" smtClean="0"/>
              <a:t> dosage and type of </a:t>
            </a:r>
            <a:r>
              <a:rPr lang="en-US" sz="2800" dirty="0" err="1" smtClean="0"/>
              <a:t>progestogen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</a:t>
            </a:r>
            <a:r>
              <a:rPr lang="en-US" sz="2800" u="sng" dirty="0" smtClean="0"/>
              <a:t>Effect of </a:t>
            </a:r>
            <a:r>
              <a:rPr lang="en-US" sz="2800" u="sng" dirty="0" err="1" smtClean="0"/>
              <a:t>oestrogen</a:t>
            </a:r>
            <a:r>
              <a:rPr lang="en-US" sz="2800" u="sng" dirty="0" smtClean="0"/>
              <a:t> dose</a:t>
            </a:r>
          </a:p>
          <a:p>
            <a:pPr lvl="2"/>
            <a:r>
              <a:rPr lang="en-US" sz="2800" dirty="0" err="1" smtClean="0"/>
              <a:t>ethinylestradiol</a:t>
            </a:r>
            <a:r>
              <a:rPr lang="en-US" sz="2800" dirty="0" smtClean="0"/>
              <a:t> (100-50-30-20-15 </a:t>
            </a:r>
            <a:r>
              <a:rPr lang="en-US" sz="2800" dirty="0" smtClean="0">
                <a:sym typeface="WP Greek Courier" pitchFamily="49" charset="2"/>
              </a:rPr>
              <a:t>µ</a:t>
            </a:r>
            <a:r>
              <a:rPr lang="en-US" sz="2800" dirty="0" smtClean="0"/>
              <a:t>g) (</a:t>
            </a:r>
            <a:r>
              <a:rPr lang="en-US" sz="2800" dirty="0" err="1" smtClean="0"/>
              <a:t>mestranol</a:t>
            </a:r>
            <a:r>
              <a:rPr lang="en-US" sz="2800" dirty="0" smtClean="0"/>
              <a:t> (150-100 </a:t>
            </a:r>
            <a:r>
              <a:rPr lang="en-US" sz="2800" dirty="0" smtClean="0">
                <a:sym typeface="WP Greek Helve" pitchFamily="2" charset="2"/>
              </a:rPr>
              <a:t>µ</a:t>
            </a:r>
            <a:r>
              <a:rPr lang="en-US" sz="2800" dirty="0" smtClean="0"/>
              <a:t>g))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u="sng" dirty="0" smtClean="0"/>
              <a:t>Effect of </a:t>
            </a:r>
            <a:r>
              <a:rPr lang="en-US" sz="2800" u="sng" dirty="0" err="1" smtClean="0"/>
              <a:t>progestogen</a:t>
            </a:r>
            <a:r>
              <a:rPr lang="en-US" sz="2800" u="sng" dirty="0" smtClean="0"/>
              <a:t> content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: </a:t>
            </a:r>
            <a:r>
              <a:rPr lang="en-US" sz="2800" dirty="0" err="1" smtClean="0"/>
              <a:t>lynestrenol</a:t>
            </a:r>
            <a:r>
              <a:rPr lang="en-US" sz="2800" dirty="0" smtClean="0"/>
              <a:t>, </a:t>
            </a:r>
            <a:r>
              <a:rPr lang="en-US" sz="2800" dirty="0" err="1" smtClean="0"/>
              <a:t>norethisterone</a:t>
            </a:r>
            <a:r>
              <a:rPr lang="en-US" sz="2800" dirty="0" smtClean="0"/>
              <a:t>, </a:t>
            </a:r>
            <a:r>
              <a:rPr lang="en-US" sz="2800" dirty="0" err="1" smtClean="0"/>
              <a:t>norethynodrel</a:t>
            </a:r>
            <a:endParaRPr lang="en-US" sz="2800" dirty="0" smtClean="0"/>
          </a:p>
          <a:p>
            <a:pPr lvl="1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: </a:t>
            </a:r>
            <a:r>
              <a:rPr lang="en-US" sz="2800" dirty="0" err="1" smtClean="0"/>
              <a:t>norgestrel</a:t>
            </a:r>
            <a:r>
              <a:rPr lang="en-US" sz="2800" dirty="0" smtClean="0"/>
              <a:t>, </a:t>
            </a:r>
            <a:r>
              <a:rPr lang="en-US" sz="2800" dirty="0" err="1" smtClean="0"/>
              <a:t>levonorgestrel</a:t>
            </a:r>
            <a:r>
              <a:rPr lang="en-US" sz="2800" dirty="0" smtClean="0"/>
              <a:t>, </a:t>
            </a:r>
          </a:p>
          <a:p>
            <a:pPr lvl="1"/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: </a:t>
            </a:r>
            <a:r>
              <a:rPr lang="en-US" sz="2800" dirty="0" err="1" smtClean="0"/>
              <a:t>desogestrel</a:t>
            </a:r>
            <a:r>
              <a:rPr lang="en-US" sz="2800" dirty="0" smtClean="0"/>
              <a:t>, </a:t>
            </a:r>
            <a:r>
              <a:rPr lang="en-US" sz="2800" dirty="0" err="1" smtClean="0"/>
              <a:t>gestodene</a:t>
            </a:r>
            <a:r>
              <a:rPr lang="en-US" sz="2800" dirty="0" smtClean="0"/>
              <a:t> : 1980s</a:t>
            </a:r>
          </a:p>
          <a:p>
            <a:pPr lvl="1"/>
            <a:r>
              <a:rPr lang="en-US" sz="2800" dirty="0" smtClean="0"/>
              <a:t>‘4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’: </a:t>
            </a:r>
            <a:r>
              <a:rPr lang="en-US" sz="2800" dirty="0" err="1" smtClean="0"/>
              <a:t>drospirenone</a:t>
            </a:r>
            <a:r>
              <a:rPr lang="en-US" sz="2800" dirty="0" smtClean="0"/>
              <a:t>: </a:t>
            </a:r>
            <a:r>
              <a:rPr lang="en-US" sz="2800" dirty="0" err="1" smtClean="0"/>
              <a:t>antimineralocorticoid</a:t>
            </a:r>
            <a:r>
              <a:rPr lang="en-US" sz="2800" dirty="0" smtClean="0"/>
              <a:t> (2001)</a:t>
            </a:r>
          </a:p>
          <a:p>
            <a:pPr lvl="1"/>
            <a:r>
              <a:rPr lang="en-US" sz="2800" dirty="0" err="1" smtClean="0"/>
              <a:t>cyproterone</a:t>
            </a:r>
            <a:r>
              <a:rPr lang="en-US" sz="2800" dirty="0" smtClean="0"/>
              <a:t> acetate: </a:t>
            </a:r>
            <a:r>
              <a:rPr lang="en-US" sz="2800" dirty="0" err="1" smtClean="0"/>
              <a:t>antiovulatory</a:t>
            </a:r>
            <a:r>
              <a:rPr lang="en-US" sz="2800" dirty="0" smtClean="0"/>
              <a:t> action (1988)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0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Generations of COCP</a:t>
            </a:r>
            <a:endParaRPr lang="en-GB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388938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Chondrodysplasia Punctata</a:t>
            </a:r>
          </a:p>
        </p:txBody>
      </p:sp>
      <p:pic>
        <p:nvPicPr>
          <p:cNvPr id="22531" name="Picture 4" descr="chondrodysplasia punct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50307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21363" y="1571613"/>
            <a:ext cx="3043237" cy="3224226"/>
          </a:xfrm>
        </p:spPr>
        <p:txBody>
          <a:bodyPr/>
          <a:lstStyle/>
          <a:p>
            <a:pPr marL="265113" indent="-265113" eaLnBrk="1" hangingPunct="1"/>
            <a:r>
              <a:rPr lang="en-GB" sz="2000" dirty="0" smtClean="0">
                <a:ea typeface="ＭＳ Ｐゴシック" pitchFamily="-65" charset="-128"/>
              </a:rPr>
              <a:t>Abnormal cartilage and bone formation</a:t>
            </a:r>
          </a:p>
          <a:p>
            <a:pPr marL="265113" indent="-265113" eaLnBrk="1" hangingPunct="1"/>
            <a:r>
              <a:rPr lang="en-GB" sz="2000" dirty="0" smtClean="0"/>
              <a:t>Early fusion of epiphyses</a:t>
            </a:r>
          </a:p>
          <a:p>
            <a:pPr marL="265113" indent="-265113" eaLnBrk="1" hangingPunct="1"/>
            <a:r>
              <a:rPr lang="en-GB" sz="2000" dirty="0" smtClean="0">
                <a:ea typeface="ＭＳ Ｐゴシック" pitchFamily="-65" charset="-128"/>
              </a:rPr>
              <a:t>Nasal </a:t>
            </a:r>
            <a:r>
              <a:rPr lang="en-GB" sz="2000" dirty="0" err="1" smtClean="0">
                <a:ea typeface="ＭＳ Ｐゴシック" pitchFamily="-65" charset="-128"/>
              </a:rPr>
              <a:t>hypoplasia</a:t>
            </a:r>
            <a:endParaRPr lang="en-GB" sz="2000" dirty="0" smtClean="0">
              <a:ea typeface="ＭＳ Ｐゴシック" pitchFamily="-65" charset="-128"/>
            </a:endParaRPr>
          </a:p>
          <a:p>
            <a:pPr marL="265113" indent="-265113" eaLnBrk="1" hangingPunct="1"/>
            <a:r>
              <a:rPr lang="en-GB" sz="2000" dirty="0" smtClean="0">
                <a:ea typeface="ＭＳ Ｐゴシック" pitchFamily="-65" charset="-128"/>
              </a:rPr>
              <a:t>Short stature</a:t>
            </a:r>
          </a:p>
          <a:p>
            <a:pPr marL="265113" indent="-265113" eaLnBrk="1" hangingPunct="1"/>
            <a:r>
              <a:rPr lang="en-GB" sz="2000" dirty="0" err="1" smtClean="0">
                <a:ea typeface="ＭＳ Ｐゴシック" pitchFamily="-65" charset="-128"/>
              </a:rPr>
              <a:t>Asplenia</a:t>
            </a:r>
            <a:endParaRPr lang="en-GB" sz="2000" dirty="0" smtClean="0">
              <a:ea typeface="ＭＳ Ｐゴシック" pitchFamily="-65" charset="-128"/>
            </a:endParaRPr>
          </a:p>
          <a:p>
            <a:pPr marL="265113" indent="-265113" eaLnBrk="1" hangingPunct="1"/>
            <a:r>
              <a:rPr lang="en-GB" sz="2000" dirty="0" smtClean="0">
                <a:ea typeface="ＭＳ Ｐゴシック" pitchFamily="-65" charset="-128"/>
              </a:rPr>
              <a:t>Deafness</a:t>
            </a:r>
          </a:p>
          <a:p>
            <a:pPr marL="265113" indent="-265113" eaLnBrk="1" hangingPunct="1"/>
            <a:r>
              <a:rPr lang="en-GB" sz="2000" dirty="0" smtClean="0">
                <a:ea typeface="ＭＳ Ｐゴシック" pitchFamily="-65" charset="-128"/>
              </a:rPr>
              <a:t>Seizures</a:t>
            </a:r>
            <a:endParaRPr lang="en-GB" sz="2000" dirty="0" smtClean="0"/>
          </a:p>
          <a:p>
            <a:pPr marL="265113" indent="-265113" eaLnBrk="1" hangingPunct="1"/>
            <a:endParaRPr lang="en-GB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728" y="5750004"/>
            <a:ext cx="49710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 eaLnBrk="1" hangingPunct="1"/>
            <a:r>
              <a:rPr lang="en-GB" sz="2400" dirty="0" err="1" smtClean="0"/>
              <a:t>Warfarin</a:t>
            </a:r>
            <a:r>
              <a:rPr lang="en-GB" sz="2400" dirty="0" smtClean="0"/>
              <a:t> </a:t>
            </a:r>
            <a:r>
              <a:rPr lang="en-GB" sz="2400" dirty="0" err="1" smtClean="0"/>
              <a:t>teratogenic</a:t>
            </a:r>
            <a:r>
              <a:rPr lang="en-GB" sz="2400" dirty="0" smtClean="0"/>
              <a:t> in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trimester</a:t>
            </a:r>
          </a:p>
          <a:p>
            <a:pPr marL="265113" indent="-265113" eaLnBrk="1" hangingPunct="1"/>
            <a:r>
              <a:rPr lang="en-GB" sz="2400" dirty="0" smtClean="0"/>
              <a:t>May be given safely in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trimester</a:t>
            </a:r>
          </a:p>
          <a:p>
            <a:endParaRPr lang="en-GB" dirty="0"/>
          </a:p>
        </p:txBody>
      </p:sp>
    </p:spTree>
  </p:cSld>
  <p:clrMapOvr>
    <a:masterClrMapping/>
  </p:clrMapOvr>
  <p:transition advTm="150606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000090"/>
                </a:solidFill>
                <a:ea typeface="ＭＳ Ｐゴシック" pitchFamily="-65" charset="-128"/>
              </a:rPr>
              <a:t>Obstetric Management of Inherited Bleeding Disorders</a:t>
            </a:r>
            <a:endParaRPr lang="en-US" sz="4000" dirty="0" smtClean="0">
              <a:solidFill>
                <a:srgbClr val="000090"/>
              </a:solidFill>
              <a:ea typeface="ＭＳ Ｐゴシック" pitchFamily="-65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dirty="0" smtClean="0">
              <a:ea typeface="ＭＳ Ｐゴシック" pitchFamily="-65" charset="-128"/>
            </a:endParaRPr>
          </a:p>
          <a:p>
            <a:pPr eaLnBrk="1" hangingPunct="1">
              <a:buFontTx/>
              <a:buNone/>
            </a:pPr>
            <a:r>
              <a:rPr lang="en-GB" dirty="0" smtClean="0">
                <a:ea typeface="ＭＳ Ｐゴシック" pitchFamily="-65" charset="-128"/>
              </a:rPr>
              <a:t>General principles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Managed in haemophilia centre, close collaboration between obstetrician and haematologist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Preconception counselling</a:t>
            </a:r>
          </a:p>
          <a:p>
            <a:pPr eaLnBrk="1" hangingPunct="1"/>
            <a:r>
              <a:rPr lang="en-GB" dirty="0" smtClean="0">
                <a:ea typeface="ＭＳ Ｐゴシック" pitchFamily="-65" charset="-128"/>
              </a:rPr>
              <a:t>Antenatal counselling</a:t>
            </a:r>
          </a:p>
          <a:p>
            <a:pPr eaLnBrk="1" hangingPunct="1"/>
            <a:r>
              <a:rPr lang="en-GB" dirty="0" err="1" smtClean="0">
                <a:ea typeface="ＭＳ Ｐゴシック" pitchFamily="-65" charset="-128"/>
              </a:rPr>
              <a:t>Fetal</a:t>
            </a:r>
            <a:r>
              <a:rPr lang="en-GB" dirty="0" smtClean="0">
                <a:ea typeface="ＭＳ Ｐゴシック" pitchFamily="-65" charset="-128"/>
              </a:rPr>
              <a:t> sexing/ diagnosis if by U/S/ free </a:t>
            </a:r>
            <a:r>
              <a:rPr lang="en-GB" dirty="0" err="1" smtClean="0">
                <a:ea typeface="ＭＳ Ｐゴシック" pitchFamily="-65" charset="-128"/>
              </a:rPr>
              <a:t>fetal</a:t>
            </a:r>
            <a:r>
              <a:rPr lang="en-GB" dirty="0" smtClean="0">
                <a:ea typeface="ＭＳ Ｐゴシック" pitchFamily="-65" charset="-128"/>
              </a:rPr>
              <a:t> DNA/CVS/amniocentesis</a:t>
            </a:r>
            <a:endParaRPr lang="en-US" dirty="0" smtClean="0"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000090"/>
                </a:solidFill>
                <a:ea typeface="ＭＳ Ｐゴシック" pitchFamily="-65" charset="-128"/>
              </a:rPr>
              <a:t>Haemophilia A and B</a:t>
            </a:r>
            <a:endParaRPr lang="en-US" dirty="0" smtClean="0">
              <a:solidFill>
                <a:srgbClr val="000090"/>
              </a:solidFill>
              <a:ea typeface="ＭＳ Ｐゴシック" pitchFamily="-65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Sexing –If male </a:t>
            </a:r>
            <a:r>
              <a:rPr lang="en-GB" sz="2000" dirty="0" err="1" smtClean="0">
                <a:ea typeface="ＭＳ Ｐゴシック" pitchFamily="-65" charset="-128"/>
              </a:rPr>
              <a:t>fetus</a:t>
            </a:r>
            <a:r>
              <a:rPr lang="en-GB" sz="2000" dirty="0" smtClean="0">
                <a:ea typeface="ＭＳ Ｐゴシック" pitchFamily="-65" charset="-128"/>
              </a:rPr>
              <a:t> 50% chance of being affected; females obligate carriers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Check maternal levels 1st and 3</a:t>
            </a:r>
            <a:r>
              <a:rPr lang="en-GB" sz="2000" baseline="30000" dirty="0" smtClean="0">
                <a:ea typeface="ＭＳ Ｐゴシック" pitchFamily="-65" charset="-128"/>
              </a:rPr>
              <a:t>rd</a:t>
            </a:r>
            <a:r>
              <a:rPr lang="en-GB" sz="2000" dirty="0" smtClean="0">
                <a:ea typeface="ＭＳ Ｐゴシック" pitchFamily="-65" charset="-128"/>
              </a:rPr>
              <a:t> trimester; maintain &gt;50IU/</a:t>
            </a:r>
            <a:r>
              <a:rPr lang="en-GB" sz="2000" dirty="0" err="1" smtClean="0">
                <a:ea typeface="ＭＳ Ｐゴシック" pitchFamily="-65" charset="-128"/>
              </a:rPr>
              <a:t>dL</a:t>
            </a:r>
            <a:r>
              <a:rPr lang="en-GB" sz="2000" dirty="0" smtClean="0">
                <a:ea typeface="ＭＳ Ｐゴシック" pitchFamily="-65" charset="-128"/>
              </a:rPr>
              <a:t> at delivery 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Avoid instrumental delivery in affected male </a:t>
            </a:r>
            <a:r>
              <a:rPr lang="en-GB" sz="2000" dirty="0" err="1" smtClean="0">
                <a:ea typeface="ＭＳ Ｐゴシック" pitchFamily="-65" charset="-128"/>
              </a:rPr>
              <a:t>fetus</a:t>
            </a:r>
            <a:r>
              <a:rPr lang="en-GB" sz="2000" dirty="0" smtClean="0">
                <a:ea typeface="ＭＳ Ｐゴシック" pitchFamily="-65" charset="-128"/>
              </a:rPr>
              <a:t> or unknown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65% bleeding in these deliveries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If C/S ideally electively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Cord sample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Remember 1/3 spontaneous mutations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ea typeface="ＭＳ Ｐゴシック" pitchFamily="-65" charset="-128"/>
              </a:rPr>
              <a:t>Low threshold for treatment if </a:t>
            </a:r>
            <a:r>
              <a:rPr lang="en-GB" sz="2000" dirty="0" err="1" smtClean="0">
                <a:ea typeface="ＭＳ Ｐゴシック" pitchFamily="-65" charset="-128"/>
              </a:rPr>
              <a:t>intracerebral</a:t>
            </a:r>
            <a:r>
              <a:rPr lang="en-GB" sz="2000" dirty="0" smtClean="0">
                <a:ea typeface="ＭＳ Ｐゴシック" pitchFamily="-65" charset="-128"/>
              </a:rPr>
              <a:t> bleed suspected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1-4% incidence intracranial haemorrhage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But weighed against risk of inhibitor formation 41% if &lt;6/12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/>
              <a:t>cranial U/S  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Cord sample: level, </a:t>
            </a:r>
            <a:r>
              <a:rPr lang="en-GB" sz="2000" dirty="0" smtClean="0">
                <a:ea typeface="ＭＳ Ｐゴシック" pitchFamily="-65" charset="-128"/>
              </a:rPr>
              <a:t>oral vitamin K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>
              <a:ea typeface="ＭＳ Ｐゴシック" pitchFamily="-65" charset="-128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GB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6E3C-24A3-415E-A4FF-5465341305AA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sz="3600" smtClean="0"/>
              <a:t>Cephalohaematoma</a:t>
            </a:r>
          </a:p>
        </p:txBody>
      </p:sp>
      <p:pic>
        <p:nvPicPr>
          <p:cNvPr id="59396" name="Picture 3" descr="~AUT0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4114800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br>
              <a:rPr lang="en-GB" dirty="0" smtClean="0"/>
            </a:br>
            <a:r>
              <a:rPr lang="en-GB" sz="3200" dirty="0" smtClean="0"/>
              <a:t>You should now be able to: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GB" dirty="0" smtClean="0"/>
              <a:t>Understand that pregnancy,  COCP and oral HRT result in a prothrombotic state</a:t>
            </a:r>
          </a:p>
          <a:p>
            <a:r>
              <a:rPr lang="en-GB" dirty="0" smtClean="0"/>
              <a:t>Describe the interaction between inherited </a:t>
            </a:r>
            <a:r>
              <a:rPr lang="en-GB" dirty="0" err="1" smtClean="0"/>
              <a:t>thrombophilia</a:t>
            </a:r>
            <a:r>
              <a:rPr lang="en-GB" dirty="0" smtClean="0"/>
              <a:t> and use of OCP/HRT</a:t>
            </a:r>
          </a:p>
          <a:p>
            <a:r>
              <a:rPr lang="en-GB" dirty="0" smtClean="0"/>
              <a:t>Understand the need to consider relative benefit-harm of hormonal therapies</a:t>
            </a:r>
          </a:p>
          <a:p>
            <a:r>
              <a:rPr lang="en-GB" dirty="0" smtClean="0"/>
              <a:t>Know that VTE is a leading cause of maternal death in UK may be avoidable with appropriate risk assessment and  appropriate </a:t>
            </a:r>
            <a:r>
              <a:rPr lang="en-GB" dirty="0" err="1" smtClean="0"/>
              <a:t>thromboprophylaxis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7166"/>
            <a:ext cx="8915400" cy="1143000"/>
          </a:xfrm>
        </p:spPr>
        <p:txBody>
          <a:bodyPr/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-3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Generation COCPs and VTE Risk  </a:t>
            </a:r>
            <a:r>
              <a:rPr lang="en-US" sz="3600" dirty="0">
                <a:latin typeface="NewUnivers-Medium" charset="0"/>
              </a:rPr>
              <a:t/>
            </a:r>
            <a:br>
              <a:rPr lang="en-US" sz="3600" dirty="0">
                <a:latin typeface="NewUnivers-Medium" charset="0"/>
              </a:rPr>
            </a:br>
            <a:r>
              <a:rPr lang="en-US" sz="2000" i="1" dirty="0" err="1">
                <a:latin typeface="NewUnivers-Medium" charset="0"/>
              </a:rPr>
              <a:t>Vandenbroucke</a:t>
            </a:r>
            <a:r>
              <a:rPr lang="en-US" sz="2000" i="1" dirty="0">
                <a:latin typeface="NewUnivers-Medium" charset="0"/>
              </a:rPr>
              <a:t> </a:t>
            </a:r>
            <a:r>
              <a:rPr lang="en-US" sz="2000" i="1" dirty="0" smtClean="0">
                <a:latin typeface="NewUnivers-Medium" charset="0"/>
              </a:rPr>
              <a:t>JP, </a:t>
            </a:r>
            <a:r>
              <a:rPr lang="en-US" sz="2000" i="1" dirty="0" smtClean="0">
                <a:latin typeface="NewGalliard-Roman" charset="0"/>
              </a:rPr>
              <a:t>N </a:t>
            </a:r>
            <a:r>
              <a:rPr lang="en-US" sz="2000" i="1" dirty="0" err="1">
                <a:latin typeface="NewGalliard-Roman" charset="0"/>
              </a:rPr>
              <a:t>Engl</a:t>
            </a:r>
            <a:r>
              <a:rPr lang="en-US" sz="2000" i="1" dirty="0">
                <a:latin typeface="NewGalliard-Roman" charset="0"/>
              </a:rPr>
              <a:t> J Med, Vol. 344, No. 20May 17, 2001</a:t>
            </a:r>
            <a:r>
              <a:rPr lang="en-US" sz="3200" dirty="0">
                <a:latin typeface="NewGalliard-Roman" charset="0"/>
              </a:rPr>
              <a:t/>
            </a:r>
            <a:br>
              <a:rPr lang="en-US" sz="3200" dirty="0">
                <a:latin typeface="NewGalliard-Roman" charset="0"/>
              </a:rPr>
            </a:br>
            <a:endParaRPr lang="en-US" sz="3200" dirty="0">
              <a:latin typeface="NewGalliard-Roman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87025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b="1" dirty="0" smtClean="0">
                <a:solidFill>
                  <a:srgbClr val="000000"/>
                </a:solidFill>
              </a:rPr>
              <a:t> 1</a:t>
            </a:r>
            <a:r>
              <a:rPr lang="en-GB" sz="2400" b="1" baseline="30000" dirty="0" smtClean="0">
                <a:solidFill>
                  <a:srgbClr val="000000"/>
                </a:solidFill>
              </a:rPr>
              <a:t>st</a:t>
            </a:r>
            <a:r>
              <a:rPr lang="en-GB" sz="2400" b="1" dirty="0" smtClean="0">
                <a:solidFill>
                  <a:srgbClr val="000000"/>
                </a:solidFill>
              </a:rPr>
              <a:t> – 3</a:t>
            </a:r>
            <a:r>
              <a:rPr lang="en-GB" sz="2400" b="1" baseline="30000" dirty="0" smtClean="0">
                <a:solidFill>
                  <a:srgbClr val="000000"/>
                </a:solidFill>
              </a:rPr>
              <a:t>rd</a:t>
            </a:r>
            <a:r>
              <a:rPr lang="en-GB" sz="2400" b="1" dirty="0" smtClean="0">
                <a:solidFill>
                  <a:srgbClr val="000000"/>
                </a:solidFill>
              </a:rPr>
              <a:t> generation COCP modifications aimed to reduce risk of arterial and venous disease </a:t>
            </a:r>
            <a:endParaRPr lang="en-GB" sz="2400" b="1" dirty="0">
              <a:solidFill>
                <a:srgbClr val="000000"/>
              </a:solidFill>
            </a:endParaRPr>
          </a:p>
          <a:p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First generation </a:t>
            </a:r>
            <a:r>
              <a:rPr lang="en-GB" sz="2400" b="1" dirty="0" smtClean="0">
                <a:solidFill>
                  <a:srgbClr val="000000"/>
                </a:solidFill>
              </a:rPr>
              <a:t>COCP</a:t>
            </a:r>
            <a:r>
              <a:rPr lang="en-GB" sz="2400" dirty="0" smtClean="0">
                <a:solidFill>
                  <a:srgbClr val="000000"/>
                </a:solidFill>
              </a:rPr>
              <a:t>  </a:t>
            </a: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&gt;50mcg </a:t>
            </a:r>
            <a:r>
              <a:rPr lang="en-GB" sz="2400" dirty="0" err="1">
                <a:solidFill>
                  <a:srgbClr val="000000"/>
                </a:solidFill>
              </a:rPr>
              <a:t>ethinylestradiol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(regardless of </a:t>
            </a:r>
            <a:r>
              <a:rPr lang="en-GB" sz="2400" dirty="0" err="1">
                <a:solidFill>
                  <a:srgbClr val="000000"/>
                </a:solidFill>
              </a:rPr>
              <a:t>progestogen</a:t>
            </a:r>
            <a:r>
              <a:rPr lang="en-GB" sz="2400" dirty="0">
                <a:solidFill>
                  <a:srgbClr val="000000"/>
                </a:solidFill>
              </a:rPr>
              <a:t> content)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Second generation </a:t>
            </a:r>
            <a:r>
              <a:rPr lang="en-GB" sz="2400" b="1" dirty="0" smtClean="0">
                <a:solidFill>
                  <a:srgbClr val="000000"/>
                </a:solidFill>
              </a:rPr>
              <a:t>COCP</a:t>
            </a:r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&lt;35mcg </a:t>
            </a:r>
            <a:r>
              <a:rPr lang="en-GB" sz="2400" dirty="0" err="1">
                <a:solidFill>
                  <a:srgbClr val="000000"/>
                </a:solidFill>
              </a:rPr>
              <a:t>ethinylestradiol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+ </a:t>
            </a:r>
            <a:r>
              <a:rPr lang="en-GB" sz="2400" dirty="0" err="1">
                <a:solidFill>
                  <a:srgbClr val="000000"/>
                </a:solidFill>
              </a:rPr>
              <a:t>progestogen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/>
              <a:t>e.g</a:t>
            </a:r>
            <a:r>
              <a:rPr lang="en-US" sz="2400" dirty="0" smtClean="0"/>
              <a:t> </a:t>
            </a:r>
            <a:r>
              <a:rPr lang="en-US" sz="2400" dirty="0" err="1" smtClean="0"/>
              <a:t>levonorgestrel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b="1" dirty="0">
                <a:solidFill>
                  <a:srgbClr val="000000"/>
                </a:solidFill>
              </a:rPr>
              <a:t>Third generation </a:t>
            </a:r>
            <a:r>
              <a:rPr lang="en-GB" sz="2400" b="1" dirty="0" smtClean="0">
                <a:solidFill>
                  <a:srgbClr val="000000"/>
                </a:solidFill>
              </a:rPr>
              <a:t>COCP</a:t>
            </a:r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&lt; 30mcg </a:t>
            </a:r>
            <a:r>
              <a:rPr lang="en-GB" sz="2400" dirty="0" err="1">
                <a:solidFill>
                  <a:srgbClr val="000000"/>
                </a:solidFill>
              </a:rPr>
              <a:t>ethinylestradiol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r>
              <a:rPr lang="en-GB" sz="2400" dirty="0">
                <a:solidFill>
                  <a:srgbClr val="000000"/>
                </a:solidFill>
              </a:rPr>
              <a:t>+ </a:t>
            </a:r>
            <a:r>
              <a:rPr lang="en-GB" sz="2400" dirty="0" err="1">
                <a:solidFill>
                  <a:srgbClr val="000000"/>
                </a:solidFill>
              </a:rPr>
              <a:t>gestodene</a:t>
            </a:r>
            <a:r>
              <a:rPr lang="en-GB" sz="2400" dirty="0">
                <a:solidFill>
                  <a:srgbClr val="000000"/>
                </a:solidFill>
              </a:rPr>
              <a:t> or </a:t>
            </a:r>
            <a:r>
              <a:rPr lang="en-GB" sz="2400" dirty="0" err="1" smtClean="0">
                <a:solidFill>
                  <a:srgbClr val="000000"/>
                </a:solidFill>
              </a:rPr>
              <a:t>desorgestrel</a:t>
            </a:r>
            <a:endParaRPr lang="en-GB" sz="2400" dirty="0" smtClean="0">
              <a:solidFill>
                <a:srgbClr val="000000"/>
              </a:solidFill>
            </a:endParaRP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‘</a:t>
            </a:r>
            <a:r>
              <a:rPr lang="en-GB" sz="2400" b="1" dirty="0" smtClean="0">
                <a:solidFill>
                  <a:srgbClr val="000000"/>
                </a:solidFill>
              </a:rPr>
              <a:t>Fourth’ generation: </a:t>
            </a:r>
            <a:r>
              <a:rPr lang="en-GB" sz="2400" dirty="0" smtClean="0">
                <a:solidFill>
                  <a:srgbClr val="000000"/>
                </a:solidFill>
              </a:rPr>
              <a:t>no VTE influence, 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			harnessing additional anti-androgenic benefit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7544" y="0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Generations of COCP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ea typeface="ＭＳ Ｐゴシック" pitchFamily="-65" charset="-128"/>
              </a:rPr>
              <a:t>Effect of Lower </a:t>
            </a:r>
            <a:r>
              <a:rPr lang="en-US" sz="3600" dirty="0" err="1" smtClean="0">
                <a:solidFill>
                  <a:srgbClr val="000000"/>
                </a:solidFill>
                <a:ea typeface="ＭＳ Ｐゴシック" pitchFamily="-65" charset="-128"/>
              </a:rPr>
              <a:t>Oestrogen</a:t>
            </a:r>
            <a:r>
              <a:rPr lang="en-US" sz="3600" dirty="0" smtClean="0">
                <a:solidFill>
                  <a:srgbClr val="000000"/>
                </a:solidFill>
                <a:ea typeface="ＭＳ Ｐゴシック" pitchFamily="-65" charset="-128"/>
              </a:rPr>
              <a:t> Dose on VTE risk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71600" y="1268760"/>
            <a:ext cx="7200900" cy="21852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</a:rPr>
              <a:t>				</a:t>
            </a:r>
            <a:r>
              <a:rPr lang="en-US" sz="2400" b="1" dirty="0" err="1">
                <a:solidFill>
                  <a:srgbClr val="000000"/>
                </a:solidFill>
              </a:rPr>
              <a:t>Oestrogen</a:t>
            </a:r>
            <a:r>
              <a:rPr lang="en-US" sz="2400" b="1" dirty="0">
                <a:solidFill>
                  <a:srgbClr val="000000"/>
                </a:solidFill>
              </a:rPr>
              <a:t>		  RR</a:t>
            </a:r>
          </a:p>
          <a:p>
            <a:pPr eaLnBrk="0" hangingPunct="0"/>
            <a:endParaRPr lang="en-US" sz="2400" b="1" dirty="0">
              <a:solidFill>
                <a:srgbClr val="000000"/>
              </a:solidFill>
            </a:endParaRPr>
          </a:p>
          <a:p>
            <a:pPr eaLnBrk="0" hangingPunct="0"/>
            <a:endParaRPr lang="en-US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400" b="1" dirty="0">
                <a:solidFill>
                  <a:srgbClr val="000000"/>
                </a:solidFill>
              </a:rPr>
              <a:t>LETS (1995)		</a:t>
            </a:r>
            <a:r>
              <a:rPr lang="en-US" sz="2400" b="1" dirty="0" smtClean="0">
                <a:solidFill>
                  <a:srgbClr val="000000"/>
                </a:solidFill>
              </a:rPr>
              <a:t>	30 </a:t>
            </a:r>
            <a:r>
              <a:rPr lang="en-US" sz="2400" b="1" dirty="0">
                <a:solidFill>
                  <a:srgbClr val="000000"/>
                </a:solidFill>
              </a:rPr>
              <a:t>µg		  	  3.8</a:t>
            </a:r>
          </a:p>
          <a:p>
            <a:pPr eaLnBrk="0" hangingPunct="0"/>
            <a:r>
              <a:rPr lang="en-US" sz="2400" b="1" dirty="0">
                <a:solidFill>
                  <a:srgbClr val="000000"/>
                </a:solidFill>
              </a:rPr>
              <a:t>				50 µg		  	  3.4</a:t>
            </a:r>
            <a:endParaRPr lang="en-US" sz="1600" b="1" dirty="0">
              <a:solidFill>
                <a:srgbClr val="000000"/>
              </a:solidFill>
            </a:endParaRPr>
          </a:p>
          <a:p>
            <a:pPr eaLnBrk="0" hangingPunct="0"/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4005064"/>
            <a:ext cx="8569325" cy="3609975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ea typeface="ＭＳ Ｐゴシック" pitchFamily="-65" charset="-128"/>
              </a:rPr>
              <a:t>Lowering of </a:t>
            </a:r>
            <a:r>
              <a:rPr lang="en-US" sz="2800" dirty="0" err="1" smtClean="0">
                <a:solidFill>
                  <a:srgbClr val="000000"/>
                </a:solidFill>
                <a:ea typeface="ＭＳ Ｐゴシック" pitchFamily="-65" charset="-128"/>
              </a:rPr>
              <a:t>oestrogen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-65" charset="-128"/>
              </a:rPr>
              <a:t> dose from 100 to 50µg is associated with decreased risk of VTE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  <a:ea typeface="ＭＳ Ｐゴシック" pitchFamily="-65" charset="-128"/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ea typeface="ＭＳ Ｐゴシック" pitchFamily="-65" charset="-128"/>
              </a:rPr>
              <a:t>Evidence of dose-effect for doses of 50 µg</a:t>
            </a:r>
            <a:r>
              <a:rPr lang="en-US" sz="2800" dirty="0" smtClean="0">
                <a:solidFill>
                  <a:srgbClr val="000000"/>
                </a:solidFill>
                <a:ea typeface="ＭＳ Ｐゴシック" pitchFamily="-65" charset="-128"/>
                <a:sym typeface="Symbol" pitchFamily="-65" charset="2"/>
              </a:rPr>
              <a:t> or less is more limited, both for venous and arterial disease</a:t>
            </a:r>
            <a:endParaRPr lang="en-US" sz="2800" dirty="0" smtClean="0">
              <a:solidFill>
                <a:srgbClr val="000000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361181" y="404664"/>
            <a:ext cx="95051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3600" dirty="0">
                <a:solidFill>
                  <a:srgbClr val="000000"/>
                </a:solidFill>
              </a:rPr>
              <a:t>Thrombotic Changes Associated with </a:t>
            </a:r>
            <a:r>
              <a:rPr lang="en-GB" sz="3600" dirty="0" smtClean="0">
                <a:solidFill>
                  <a:srgbClr val="000000"/>
                </a:solidFill>
              </a:rPr>
              <a:t>COCP</a:t>
            </a:r>
            <a:endParaRPr lang="en-GB" sz="3600" dirty="0">
              <a:solidFill>
                <a:srgbClr val="0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700338" y="1597025"/>
            <a:ext cx="2667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ahoma" pitchFamily="-65" charset="0"/>
              </a:rPr>
              <a:t>Anticoagulant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940425" y="1597025"/>
            <a:ext cx="2308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solidFill>
                  <a:srgbClr val="FF0000"/>
                </a:solidFill>
                <a:latin typeface="Tahoma" pitchFamily="-65" charset="0"/>
              </a:rPr>
              <a:t>Procoagulant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900113" y="238283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900113" y="504348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43213" y="2525713"/>
            <a:ext cx="21256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latin typeface="Tahoma" pitchFamily="-65" charset="0"/>
              </a:rPr>
              <a:t>Hep CoF II</a:t>
            </a:r>
          </a:p>
          <a:p>
            <a:pPr eaLnBrk="0" hangingPunct="0"/>
            <a:r>
              <a:rPr lang="en-GB" sz="2400">
                <a:latin typeface="Tahoma" pitchFamily="-65" charset="0"/>
              </a:rPr>
              <a:t>Protein C</a:t>
            </a:r>
          </a:p>
          <a:p>
            <a:pPr eaLnBrk="0" hangingPunct="0"/>
            <a:r>
              <a:rPr lang="en-GB" sz="2400">
                <a:latin typeface="Tahoma" pitchFamily="-65" charset="0"/>
              </a:rPr>
              <a:t>a-2 antitrypsin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95600" y="4903788"/>
            <a:ext cx="3192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  <a:latin typeface="Tahoma" pitchFamily="-65" charset="0"/>
              </a:rPr>
              <a:t>Protein S (</a:t>
            </a:r>
            <a:r>
              <a:rPr lang="en-GB" sz="2400" dirty="0" smtClean="0">
                <a:solidFill>
                  <a:srgbClr val="000000"/>
                </a:solidFill>
                <a:latin typeface="Tahoma" pitchFamily="-65" charset="0"/>
              </a:rPr>
              <a:t>total +free)</a:t>
            </a:r>
            <a:endParaRPr lang="en-GB" sz="2400" dirty="0">
              <a:solidFill>
                <a:srgbClr val="000000"/>
              </a:solidFill>
              <a:latin typeface="Tahoma" pitchFamily="-65" charset="0"/>
            </a:endParaRPr>
          </a:p>
          <a:p>
            <a:pPr eaLnBrk="0" hangingPunct="0"/>
            <a:r>
              <a:rPr lang="en-GB" sz="2400" dirty="0">
                <a:solidFill>
                  <a:srgbClr val="000000"/>
                </a:solidFill>
                <a:latin typeface="Tahoma" pitchFamily="-65" charset="0"/>
              </a:rPr>
              <a:t>Antithrombin </a:t>
            </a:r>
            <a:endParaRPr lang="en-GB" sz="2400" dirty="0" smtClean="0">
              <a:solidFill>
                <a:srgbClr val="000000"/>
              </a:solidFill>
              <a:latin typeface="Tahoma" pitchFamily="-65" charset="0"/>
            </a:endParaRPr>
          </a:p>
          <a:p>
            <a:pPr eaLnBrk="0" hangingPunct="0"/>
            <a:r>
              <a:rPr lang="en-GB" sz="2400" dirty="0" smtClean="0">
                <a:solidFill>
                  <a:srgbClr val="000000"/>
                </a:solidFill>
                <a:latin typeface="Tahoma" pitchFamily="-65" charset="0"/>
              </a:rPr>
              <a:t>TFPI</a:t>
            </a:r>
            <a:endParaRPr lang="en-GB" sz="2400" dirty="0">
              <a:solidFill>
                <a:srgbClr val="000000"/>
              </a:solidFill>
              <a:latin typeface="Tahoma" pitchFamily="-65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40425" y="2525713"/>
            <a:ext cx="24018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Fibrinogen </a:t>
            </a:r>
          </a:p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FVII,VIII,IX,X,XI</a:t>
            </a:r>
          </a:p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VWF</a:t>
            </a:r>
          </a:p>
          <a:p>
            <a:pPr eaLnBrk="0" hangingPunct="0"/>
            <a:r>
              <a:rPr lang="en-GB" sz="2400">
                <a:solidFill>
                  <a:srgbClr val="000000"/>
                </a:solidFill>
                <a:latin typeface="Tahoma" pitchFamily="-65" charset="0"/>
              </a:rPr>
              <a:t>APCR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5185</TotalTime>
  <Words>2586</Words>
  <Application>Microsoft Office PowerPoint</Application>
  <PresentationFormat>On-screen Show (4:3)</PresentationFormat>
  <Paragraphs>636</Paragraphs>
  <Slides>54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Default Design</vt:lpstr>
      <vt:lpstr>Chart</vt:lpstr>
      <vt:lpstr>Document</vt:lpstr>
      <vt:lpstr>Pregnancy, oestrogens and the coagulation system</vt:lpstr>
      <vt:lpstr>Learning Outcomes: By the end of the lecture you will: </vt:lpstr>
      <vt:lpstr>Overview:  </vt:lpstr>
      <vt:lpstr>PowerPoint Presentation</vt:lpstr>
      <vt:lpstr>PowerPoint Presentation</vt:lpstr>
      <vt:lpstr>1st -3rd Generation COCPs and VTE Risk   Vandenbroucke JP, N Engl J Med, Vol. 344, No. 20May 17, 2001 </vt:lpstr>
      <vt:lpstr>PowerPoint Presentation</vt:lpstr>
      <vt:lpstr>Effect of Lower Oestrogen Dose on VTE risk</vt:lpstr>
      <vt:lpstr>PowerPoint Presentation</vt:lpstr>
      <vt:lpstr>PowerPoint Presentation</vt:lpstr>
      <vt:lpstr>PowerPoint Presentation</vt:lpstr>
      <vt:lpstr>Third-generation pill scare 1995</vt:lpstr>
      <vt:lpstr>PowerPoint Presentation</vt:lpstr>
      <vt:lpstr>PowerPoint Presentation</vt:lpstr>
      <vt:lpstr>Risk-benefit profile of COCP</vt:lpstr>
      <vt:lpstr>OCP and VTE: where are we now? the MEGA study BMJ 2009;339:b2921 </vt:lpstr>
      <vt:lpstr>Higher Risk of Venous Thrombosis During Early Use of Oral Contraceptives in Women with Inherited Clotting Defects</vt:lpstr>
      <vt:lpstr>OCP and Risk of Arterial Disease</vt:lpstr>
      <vt:lpstr>Progestogen-only contraceptive methods</vt:lpstr>
      <vt:lpstr>Summary OCP and Thrombosis </vt:lpstr>
      <vt:lpstr>Overview:  </vt:lpstr>
      <vt:lpstr>COCP and Interaction with Thrombophilia</vt:lpstr>
      <vt:lpstr>OCP, FV Leiden and the Risk of Thrombosis  Vandenbroucke JP, et al N Engl J Med, Vol. 344, No. 20May 17, 2001 </vt:lpstr>
      <vt:lpstr>OCP, FV Leiden and the Risk of Thrombosis  Rosendaal FR, et al. Arterioscler Thromb Vasc Biol. Feb 2002 </vt:lpstr>
      <vt:lpstr>High Risk of Cerebral Vein Thrombosis in Carriers of  a Prothrombin Gene Mutation and in users of Oral Contraceptives </vt:lpstr>
      <vt:lpstr>Venous Thrombosis, Oral Contraceptives and High Factor VIII Levels</vt:lpstr>
      <vt:lpstr>PowerPoint Presentation</vt:lpstr>
      <vt:lpstr>How best to manage asymptomatic thrombophilia carrier</vt:lpstr>
      <vt:lpstr>Overview:  </vt:lpstr>
      <vt:lpstr>Hormone Replacement Therapy (HRT)</vt:lpstr>
      <vt:lpstr>PowerPoint Presentation</vt:lpstr>
      <vt:lpstr>HRT, FV Leiden and the Risk of Thrombosis  Rosendaal FR, et al. Arterioscler Thromb Vasc Biol. Feb 2002 </vt:lpstr>
      <vt:lpstr>Clinical Implications</vt:lpstr>
      <vt:lpstr>Overview:  </vt:lpstr>
      <vt:lpstr>Pregnancy and VTE</vt:lpstr>
      <vt:lpstr>PowerPoint Presentation</vt:lpstr>
      <vt:lpstr>PowerPoint Presentation</vt:lpstr>
      <vt:lpstr>PowerPoint Presentation</vt:lpstr>
      <vt:lpstr>Thromboembolic disease : Deaths from Pulmonary Embolism in Pregnancy</vt:lpstr>
      <vt:lpstr>Confidential Report on Maternal Deaths 2003 -2005 </vt:lpstr>
      <vt:lpstr>Confidential Report on Maternal Deaths 2003 - 2005 </vt:lpstr>
      <vt:lpstr>Thromboembolic disease: Factors increasing risk of thrombosis in pregnancy</vt:lpstr>
      <vt:lpstr>Thromboembolic disease: Factors increasing risk of thrombosis in pregnancy</vt:lpstr>
      <vt:lpstr>Age and risk of fatal VTE in pregnancy  (from UK CEMD 1985-90)</vt:lpstr>
      <vt:lpstr>PowerPoint Presentation</vt:lpstr>
      <vt:lpstr>PowerPoint Presentation</vt:lpstr>
      <vt:lpstr>Thromboembolic disease:  prevention in pregnancy</vt:lpstr>
      <vt:lpstr>Thromboembolic disease:  treatment in pregnancy</vt:lpstr>
      <vt:lpstr>Thromboembolic disease:  treatment in pregnancy/postpartum</vt:lpstr>
      <vt:lpstr>Chondrodysplasia Punctata</vt:lpstr>
      <vt:lpstr>Obstetric Management of Inherited Bleeding Disorders</vt:lpstr>
      <vt:lpstr>Haemophilia A and B</vt:lpstr>
      <vt:lpstr>Cephalohaematoma</vt:lpstr>
      <vt:lpstr>Summary You should now be able to: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and the Coagulation System</dc:title>
  <dc:creator>Millar, Carolyn</dc:creator>
  <cp:lastModifiedBy>Shiel, Nuala</cp:lastModifiedBy>
  <cp:revision>328</cp:revision>
  <dcterms:created xsi:type="dcterms:W3CDTF">2008-11-20T08:07:22Z</dcterms:created>
  <dcterms:modified xsi:type="dcterms:W3CDTF">2012-10-22T12:52:51Z</dcterms:modified>
</cp:coreProperties>
</file>