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84" r:id="rId2"/>
    <p:sldId id="506" r:id="rId3"/>
    <p:sldId id="495" r:id="rId4"/>
    <p:sldId id="517" r:id="rId5"/>
    <p:sldId id="499" r:id="rId6"/>
    <p:sldId id="522" r:id="rId7"/>
    <p:sldId id="503" r:id="rId8"/>
    <p:sldId id="496" r:id="rId9"/>
    <p:sldId id="528" r:id="rId10"/>
    <p:sldId id="520" r:id="rId11"/>
    <p:sldId id="507" r:id="rId12"/>
    <p:sldId id="497" r:id="rId13"/>
    <p:sldId id="519" r:id="rId14"/>
    <p:sldId id="500" r:id="rId15"/>
    <p:sldId id="531" r:id="rId16"/>
    <p:sldId id="533" r:id="rId17"/>
    <p:sldId id="535" r:id="rId18"/>
    <p:sldId id="521" r:id="rId19"/>
    <p:sldId id="534" r:id="rId20"/>
    <p:sldId id="504" r:id="rId21"/>
    <p:sldId id="523" r:id="rId22"/>
    <p:sldId id="532" r:id="rId23"/>
    <p:sldId id="508" r:id="rId24"/>
    <p:sldId id="509" r:id="rId25"/>
    <p:sldId id="529" r:id="rId26"/>
    <p:sldId id="511" r:id="rId27"/>
    <p:sldId id="516" r:id="rId28"/>
    <p:sldId id="515" r:id="rId29"/>
    <p:sldId id="527" r:id="rId30"/>
    <p:sldId id="518" r:id="rId31"/>
    <p:sldId id="525" r:id="rId32"/>
    <p:sldId id="530" r:id="rId33"/>
    <p:sldId id="501" r:id="rId34"/>
    <p:sldId id="505" r:id="rId35"/>
    <p:sldId id="524" r:id="rId36"/>
    <p:sldId id="513" r:id="rId37"/>
    <p:sldId id="514" r:id="rId38"/>
    <p:sldId id="512" r:id="rId39"/>
  </p:sldIdLst>
  <p:sldSz cx="9144000" cy="6858000" type="screen4x3"/>
  <p:notesSz cx="6797675" cy="9874250"/>
  <p:defaultTextStyle>
    <a:defPPr>
      <a:defRPr lang="pl-PL"/>
    </a:defPPr>
    <a:lvl1pPr algn="l" rtl="0" fontAlgn="base">
      <a:spcBef>
        <a:spcPct val="0"/>
      </a:spcBef>
      <a:spcAft>
        <a:spcPct val="0"/>
      </a:spcAft>
      <a:defRPr sz="2400" kern="1200">
        <a:solidFill>
          <a:schemeClr val="tx1"/>
        </a:solidFill>
        <a:latin typeface="Comic Sans MS" pitchFamily="66" charset="0"/>
        <a:ea typeface="+mn-ea"/>
        <a:cs typeface="Arial" charset="0"/>
      </a:defRPr>
    </a:lvl1pPr>
    <a:lvl2pPr marL="457200" algn="l" rtl="0" fontAlgn="base">
      <a:spcBef>
        <a:spcPct val="0"/>
      </a:spcBef>
      <a:spcAft>
        <a:spcPct val="0"/>
      </a:spcAft>
      <a:defRPr sz="2400" kern="1200">
        <a:solidFill>
          <a:schemeClr val="tx1"/>
        </a:solidFill>
        <a:latin typeface="Comic Sans MS" pitchFamily="66" charset="0"/>
        <a:ea typeface="+mn-ea"/>
        <a:cs typeface="Arial" charset="0"/>
      </a:defRPr>
    </a:lvl2pPr>
    <a:lvl3pPr marL="914400" algn="l" rtl="0" fontAlgn="base">
      <a:spcBef>
        <a:spcPct val="0"/>
      </a:spcBef>
      <a:spcAft>
        <a:spcPct val="0"/>
      </a:spcAft>
      <a:defRPr sz="2400" kern="1200">
        <a:solidFill>
          <a:schemeClr val="tx1"/>
        </a:solidFill>
        <a:latin typeface="Comic Sans MS" pitchFamily="66" charset="0"/>
        <a:ea typeface="+mn-ea"/>
        <a:cs typeface="Arial" charset="0"/>
      </a:defRPr>
    </a:lvl3pPr>
    <a:lvl4pPr marL="1371600" algn="l" rtl="0" fontAlgn="base">
      <a:spcBef>
        <a:spcPct val="0"/>
      </a:spcBef>
      <a:spcAft>
        <a:spcPct val="0"/>
      </a:spcAft>
      <a:defRPr sz="2400" kern="1200">
        <a:solidFill>
          <a:schemeClr val="tx1"/>
        </a:solidFill>
        <a:latin typeface="Comic Sans MS" pitchFamily="66" charset="0"/>
        <a:ea typeface="+mn-ea"/>
        <a:cs typeface="Arial" charset="0"/>
      </a:defRPr>
    </a:lvl4pPr>
    <a:lvl5pPr marL="1828800" algn="l" rtl="0" fontAlgn="base">
      <a:spcBef>
        <a:spcPct val="0"/>
      </a:spcBef>
      <a:spcAft>
        <a:spcPct val="0"/>
      </a:spcAft>
      <a:defRPr sz="2400" kern="1200">
        <a:solidFill>
          <a:schemeClr val="tx1"/>
        </a:solidFill>
        <a:latin typeface="Comic Sans MS" pitchFamily="66" charset="0"/>
        <a:ea typeface="+mn-ea"/>
        <a:cs typeface="Arial" charset="0"/>
      </a:defRPr>
    </a:lvl5pPr>
    <a:lvl6pPr marL="2286000" algn="l" defTabSz="914400" rtl="0" eaLnBrk="1" latinLnBrk="0" hangingPunct="1">
      <a:defRPr sz="2400" kern="1200">
        <a:solidFill>
          <a:schemeClr val="tx1"/>
        </a:solidFill>
        <a:latin typeface="Comic Sans MS" pitchFamily="66" charset="0"/>
        <a:ea typeface="+mn-ea"/>
        <a:cs typeface="Arial" charset="0"/>
      </a:defRPr>
    </a:lvl6pPr>
    <a:lvl7pPr marL="2743200" algn="l" defTabSz="914400" rtl="0" eaLnBrk="1" latinLnBrk="0" hangingPunct="1">
      <a:defRPr sz="2400" kern="1200">
        <a:solidFill>
          <a:schemeClr val="tx1"/>
        </a:solidFill>
        <a:latin typeface="Comic Sans MS" pitchFamily="66" charset="0"/>
        <a:ea typeface="+mn-ea"/>
        <a:cs typeface="Arial" charset="0"/>
      </a:defRPr>
    </a:lvl7pPr>
    <a:lvl8pPr marL="3200400" algn="l" defTabSz="914400" rtl="0" eaLnBrk="1" latinLnBrk="0" hangingPunct="1">
      <a:defRPr sz="2400" kern="1200">
        <a:solidFill>
          <a:schemeClr val="tx1"/>
        </a:solidFill>
        <a:latin typeface="Comic Sans MS" pitchFamily="66" charset="0"/>
        <a:ea typeface="+mn-ea"/>
        <a:cs typeface="Arial" charset="0"/>
      </a:defRPr>
    </a:lvl8pPr>
    <a:lvl9pPr marL="3657600" algn="l" defTabSz="914400" rtl="0" eaLnBrk="1" latinLnBrk="0" hangingPunct="1">
      <a:defRPr sz="24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0F70D"/>
    <a:srgbClr val="36AE06"/>
    <a:srgbClr val="AE2C89"/>
    <a:srgbClr val="808000"/>
    <a:srgbClr val="CC00CC"/>
    <a:srgbClr val="0046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8" autoAdjust="0"/>
    <p:restoredTop sz="99251" autoAdjust="0"/>
  </p:normalViewPr>
  <p:slideViewPr>
    <p:cSldViewPr snapToGrid="0">
      <p:cViewPr>
        <p:scale>
          <a:sx n="50" d="100"/>
          <a:sy n="50"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Arial" charset="0"/>
                <a:cs typeface="+mn-cs"/>
              </a:defRPr>
            </a:lvl1pPr>
          </a:lstStyle>
          <a:p>
            <a:pPr>
              <a:defRPr/>
            </a:pPr>
            <a:endParaRPr lang="en-GB"/>
          </a:p>
        </p:txBody>
      </p:sp>
      <p:sp>
        <p:nvSpPr>
          <p:cNvPr id="5017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cs typeface="+mn-cs"/>
              </a:defRPr>
            </a:lvl1pPr>
          </a:lstStyle>
          <a:p>
            <a:pPr>
              <a:defRPr/>
            </a:pPr>
            <a:endParaRPr lang="en-GB"/>
          </a:p>
        </p:txBody>
      </p:sp>
      <p:sp>
        <p:nvSpPr>
          <p:cNvPr id="5018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Arial" charset="0"/>
                <a:cs typeface="+mn-cs"/>
              </a:defRPr>
            </a:lvl1pPr>
          </a:lstStyle>
          <a:p>
            <a:pPr>
              <a:defRPr/>
            </a:pPr>
            <a:endParaRPr lang="en-GB"/>
          </a:p>
        </p:txBody>
      </p:sp>
      <p:sp>
        <p:nvSpPr>
          <p:cNvPr id="5018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cs typeface="+mn-cs"/>
              </a:defRPr>
            </a:lvl1pPr>
          </a:lstStyle>
          <a:p>
            <a:pPr>
              <a:defRPr/>
            </a:pPr>
            <a:fld id="{A4C85FC1-A5FD-4531-A546-9AC1214EB85C}" type="slidenum">
              <a:rPr lang="en-GB"/>
              <a:pPr>
                <a:defRPr/>
              </a:pPr>
              <a:t>‹#›</a:t>
            </a:fld>
            <a:endParaRPr lang="en-GB"/>
          </a:p>
        </p:txBody>
      </p:sp>
    </p:spTree>
    <p:extLst>
      <p:ext uri="{BB962C8B-B14F-4D97-AF65-F5344CB8AC3E}">
        <p14:creationId xmlns:p14="http://schemas.microsoft.com/office/powerpoint/2010/main" val="1046559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Arial" charset="0"/>
                <a:cs typeface="+mn-cs"/>
              </a:defRPr>
            </a:lvl1pPr>
          </a:lstStyle>
          <a:p>
            <a:pPr>
              <a:defRPr/>
            </a:pPr>
            <a:endParaRPr lang="en-GB"/>
          </a:p>
        </p:txBody>
      </p:sp>
      <p:sp>
        <p:nvSpPr>
          <p:cNvPr id="51203"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cs typeface="+mn-cs"/>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Kliknij, aby edytować style wzorca tekstu</a:t>
            </a:r>
          </a:p>
          <a:p>
            <a:pPr lvl="1"/>
            <a:r>
              <a:rPr lang="en-GB" noProof="0" smtClean="0"/>
              <a:t>Drugi poziom</a:t>
            </a:r>
          </a:p>
          <a:p>
            <a:pPr lvl="2"/>
            <a:r>
              <a:rPr lang="en-GB" noProof="0" smtClean="0"/>
              <a:t>Trzeci poziom</a:t>
            </a:r>
          </a:p>
          <a:p>
            <a:pPr lvl="3"/>
            <a:r>
              <a:rPr lang="en-GB" noProof="0" smtClean="0"/>
              <a:t>Czwarty poziom</a:t>
            </a:r>
          </a:p>
          <a:p>
            <a:pPr lvl="4"/>
            <a:r>
              <a:rPr lang="en-GB" noProof="0" smtClean="0"/>
              <a:t>Piąty poziom</a:t>
            </a:r>
          </a:p>
        </p:txBody>
      </p:sp>
      <p:sp>
        <p:nvSpPr>
          <p:cNvPr id="51206"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Arial" charset="0"/>
                <a:cs typeface="+mn-cs"/>
              </a:defRPr>
            </a:lvl1pPr>
          </a:lstStyle>
          <a:p>
            <a:pPr>
              <a:defRPr/>
            </a:pPr>
            <a:endParaRPr lang="en-GB"/>
          </a:p>
        </p:txBody>
      </p:sp>
      <p:sp>
        <p:nvSpPr>
          <p:cNvPr id="51207"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cs typeface="+mn-cs"/>
              </a:defRPr>
            </a:lvl1pPr>
          </a:lstStyle>
          <a:p>
            <a:pPr>
              <a:defRPr/>
            </a:pPr>
            <a:fld id="{CBDE0779-6B34-4EC2-88BD-BA2F8FF75FDC}" type="slidenum">
              <a:rPr lang="en-GB"/>
              <a:pPr>
                <a:defRPr/>
              </a:pPr>
              <a:t>‹#›</a:t>
            </a:fld>
            <a:endParaRPr lang="en-GB"/>
          </a:p>
        </p:txBody>
      </p:sp>
    </p:spTree>
    <p:extLst>
      <p:ext uri="{BB962C8B-B14F-4D97-AF65-F5344CB8AC3E}">
        <p14:creationId xmlns:p14="http://schemas.microsoft.com/office/powerpoint/2010/main" val="18565836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4257A192-5C56-49F9-816B-CBABE906189D}" type="slidenum">
              <a:rPr lang="en-GB" smtClean="0"/>
              <a:pPr>
                <a:defRPr/>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77E7450-4648-46AB-8471-AE31CC3362B3}" type="slidenum">
              <a:rPr lang="pl-PL"/>
              <a:pPr>
                <a:defRPr/>
              </a:pPr>
              <a:t>‹#›</a:t>
            </a:fld>
            <a:endParaRPr lang="pl-PL"/>
          </a:p>
        </p:txBody>
      </p:sp>
    </p:spTree>
    <p:extLst>
      <p:ext uri="{BB962C8B-B14F-4D97-AF65-F5344CB8AC3E}">
        <p14:creationId xmlns:p14="http://schemas.microsoft.com/office/powerpoint/2010/main" val="185294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4A2AE88-2309-48C3-8FF2-81AE58B7DBD7}" type="slidenum">
              <a:rPr lang="pl-PL"/>
              <a:pPr>
                <a:defRPr/>
              </a:pPr>
              <a:t>‹#›</a:t>
            </a:fld>
            <a:endParaRPr lang="pl-PL"/>
          </a:p>
        </p:txBody>
      </p:sp>
    </p:spTree>
    <p:extLst>
      <p:ext uri="{BB962C8B-B14F-4D97-AF65-F5344CB8AC3E}">
        <p14:creationId xmlns:p14="http://schemas.microsoft.com/office/powerpoint/2010/main" val="243846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FF10724-DF32-4D21-AB5C-28C1F1DE516B}" type="slidenum">
              <a:rPr lang="pl-PL"/>
              <a:pPr>
                <a:defRPr/>
              </a:pPr>
              <a:t>‹#›</a:t>
            </a:fld>
            <a:endParaRPr lang="pl-PL"/>
          </a:p>
        </p:txBody>
      </p:sp>
    </p:spTree>
    <p:extLst>
      <p:ext uri="{BB962C8B-B14F-4D97-AF65-F5344CB8AC3E}">
        <p14:creationId xmlns:p14="http://schemas.microsoft.com/office/powerpoint/2010/main" val="112190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pl-PL"/>
          </a:p>
        </p:txBody>
      </p:sp>
      <p:sp>
        <p:nvSpPr>
          <p:cNvPr id="7" name="Rectangle 5"/>
          <p:cNvSpPr>
            <a:spLocks noGrp="1" noChangeArrowheads="1"/>
          </p:cNvSpPr>
          <p:nvPr>
            <p:ph type="ftr" sz="quarter" idx="11"/>
          </p:nvPr>
        </p:nvSpPr>
        <p:spPr>
          <a:ln/>
        </p:spPr>
        <p:txBody>
          <a:bodyPr/>
          <a:lstStyle>
            <a:lvl1pPr>
              <a:defRPr/>
            </a:lvl1pPr>
          </a:lstStyle>
          <a:p>
            <a:pPr>
              <a:defRPr/>
            </a:pPr>
            <a:endParaRPr lang="pl-PL"/>
          </a:p>
        </p:txBody>
      </p:sp>
      <p:sp>
        <p:nvSpPr>
          <p:cNvPr id="8" name="Rectangle 6"/>
          <p:cNvSpPr>
            <a:spLocks noGrp="1" noChangeArrowheads="1"/>
          </p:cNvSpPr>
          <p:nvPr>
            <p:ph type="sldNum" sz="quarter" idx="12"/>
          </p:nvPr>
        </p:nvSpPr>
        <p:spPr>
          <a:ln/>
        </p:spPr>
        <p:txBody>
          <a:bodyPr/>
          <a:lstStyle>
            <a:lvl1pPr>
              <a:defRPr/>
            </a:lvl1pPr>
          </a:lstStyle>
          <a:p>
            <a:pPr>
              <a:defRPr/>
            </a:pPr>
            <a:fld id="{A0A7E603-D77D-4112-A2E2-64B407D930A1}" type="slidenum">
              <a:rPr lang="pl-PL"/>
              <a:pPr>
                <a:defRPr/>
              </a:pPr>
              <a:t>‹#›</a:t>
            </a:fld>
            <a:endParaRPr lang="pl-PL"/>
          </a:p>
        </p:txBody>
      </p:sp>
    </p:spTree>
    <p:extLst>
      <p:ext uri="{BB962C8B-B14F-4D97-AF65-F5344CB8AC3E}">
        <p14:creationId xmlns:p14="http://schemas.microsoft.com/office/powerpoint/2010/main" val="332449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EDBAC230-3784-4B4D-8137-14050A7BDE6C}" type="slidenum">
              <a:rPr lang="pl-PL"/>
              <a:pPr>
                <a:defRPr/>
              </a:pPr>
              <a:t>‹#›</a:t>
            </a:fld>
            <a:endParaRPr lang="pl-PL"/>
          </a:p>
        </p:txBody>
      </p:sp>
    </p:spTree>
    <p:extLst>
      <p:ext uri="{BB962C8B-B14F-4D97-AF65-F5344CB8AC3E}">
        <p14:creationId xmlns:p14="http://schemas.microsoft.com/office/powerpoint/2010/main" val="31340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38E2B0A2-5B00-44EE-B68F-2D5CA32CBD5D}" type="slidenum">
              <a:rPr lang="pl-PL"/>
              <a:pPr>
                <a:defRPr/>
              </a:pPr>
              <a:t>‹#›</a:t>
            </a:fld>
            <a:endParaRPr lang="pl-PL"/>
          </a:p>
        </p:txBody>
      </p:sp>
    </p:spTree>
    <p:extLst>
      <p:ext uri="{BB962C8B-B14F-4D97-AF65-F5344CB8AC3E}">
        <p14:creationId xmlns:p14="http://schemas.microsoft.com/office/powerpoint/2010/main" val="39059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8DA15181-FD81-417B-9C44-B5C4257264E8}" type="slidenum">
              <a:rPr lang="pl-PL"/>
              <a:pPr>
                <a:defRPr/>
              </a:pPr>
              <a:t>‹#›</a:t>
            </a:fld>
            <a:endParaRPr lang="pl-PL"/>
          </a:p>
        </p:txBody>
      </p:sp>
    </p:spTree>
    <p:extLst>
      <p:ext uri="{BB962C8B-B14F-4D97-AF65-F5344CB8AC3E}">
        <p14:creationId xmlns:p14="http://schemas.microsoft.com/office/powerpoint/2010/main" val="17184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B89177CD-1A5D-423B-B285-706536D9BA98}" type="slidenum">
              <a:rPr lang="pl-PL"/>
              <a:pPr>
                <a:defRPr/>
              </a:pPr>
              <a:t>‹#›</a:t>
            </a:fld>
            <a:endParaRPr lang="pl-PL"/>
          </a:p>
        </p:txBody>
      </p:sp>
    </p:spTree>
    <p:extLst>
      <p:ext uri="{BB962C8B-B14F-4D97-AF65-F5344CB8AC3E}">
        <p14:creationId xmlns:p14="http://schemas.microsoft.com/office/powerpoint/2010/main" val="260997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CF6E613D-7D4B-4ECC-B168-766102CD7CE9}" type="slidenum">
              <a:rPr lang="pl-PL"/>
              <a:pPr>
                <a:defRPr/>
              </a:pPr>
              <a:t>‹#›</a:t>
            </a:fld>
            <a:endParaRPr lang="pl-PL"/>
          </a:p>
        </p:txBody>
      </p:sp>
    </p:spTree>
    <p:extLst>
      <p:ext uri="{BB962C8B-B14F-4D97-AF65-F5344CB8AC3E}">
        <p14:creationId xmlns:p14="http://schemas.microsoft.com/office/powerpoint/2010/main" val="254074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D88AF39C-3087-4971-BDA9-46E6E15DF11A}" type="slidenum">
              <a:rPr lang="pl-PL"/>
              <a:pPr>
                <a:defRPr/>
              </a:pPr>
              <a:t>‹#›</a:t>
            </a:fld>
            <a:endParaRPr lang="pl-PL"/>
          </a:p>
        </p:txBody>
      </p:sp>
    </p:spTree>
    <p:extLst>
      <p:ext uri="{BB962C8B-B14F-4D97-AF65-F5344CB8AC3E}">
        <p14:creationId xmlns:p14="http://schemas.microsoft.com/office/powerpoint/2010/main" val="362770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8AFAF706-2448-41CD-83CF-878CEE80F77F}" type="slidenum">
              <a:rPr lang="pl-PL"/>
              <a:pPr>
                <a:defRPr/>
              </a:pPr>
              <a:t>‹#›</a:t>
            </a:fld>
            <a:endParaRPr lang="pl-PL"/>
          </a:p>
        </p:txBody>
      </p:sp>
    </p:spTree>
    <p:extLst>
      <p:ext uri="{BB962C8B-B14F-4D97-AF65-F5344CB8AC3E}">
        <p14:creationId xmlns:p14="http://schemas.microsoft.com/office/powerpoint/2010/main" val="324149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4C9E654E-4D08-40AA-9811-5F17CFE3E7B8}" type="slidenum">
              <a:rPr lang="pl-PL"/>
              <a:pPr>
                <a:defRPr/>
              </a:pPr>
              <a:t>‹#›</a:t>
            </a:fld>
            <a:endParaRPr lang="pl-PL"/>
          </a:p>
        </p:txBody>
      </p:sp>
    </p:spTree>
    <p:extLst>
      <p:ext uri="{BB962C8B-B14F-4D97-AF65-F5344CB8AC3E}">
        <p14:creationId xmlns:p14="http://schemas.microsoft.com/office/powerpoint/2010/main" val="247072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F5A95"/>
            </a:gs>
            <a:gs pos="50000">
              <a:srgbClr val="3399FF"/>
            </a:gs>
            <a:gs pos="100000">
              <a:srgbClr val="1F5A9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Arial" charset="0"/>
                <a:cs typeface="+mn-cs"/>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Arial" charset="0"/>
                <a:cs typeface="+mn-cs"/>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Arial" charset="0"/>
                <a:cs typeface="+mn-cs"/>
              </a:defRPr>
            </a:lvl1pPr>
          </a:lstStyle>
          <a:p>
            <a:pPr>
              <a:defRPr/>
            </a:pPr>
            <a:fld id="{65A266B3-1F8A-465E-BDCE-16574059FB2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E:\1255%201000%20aaaa_vc.mpg" TargetMode="External"/><Relationship Id="rId1" Type="http://schemas.openxmlformats.org/officeDocument/2006/relationships/video" Target="file:///E:\wt%201000aaaaaa_vc.mp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5113" y="2286000"/>
            <a:ext cx="8556625" cy="1143000"/>
          </a:xfrm>
        </p:spPr>
        <p:txBody>
          <a:bodyPr/>
          <a:lstStyle/>
          <a:p>
            <a:r>
              <a:rPr lang="en-GB" dirty="0" smtClean="0">
                <a:solidFill>
                  <a:srgbClr val="FFFF00"/>
                </a:solidFill>
                <a:latin typeface="Arial" pitchFamily="34" charset="0"/>
                <a:cs typeface="Arial" pitchFamily="34" charset="0"/>
              </a:rPr>
              <a:t>Post-translational modifications </a:t>
            </a:r>
            <a:r>
              <a:rPr lang="en-GB" dirty="0" smtClean="0">
                <a:solidFill>
                  <a:srgbClr val="FFFF00"/>
                </a:solidFill>
                <a:latin typeface="Arial" pitchFamily="34" charset="0"/>
                <a:cs typeface="Arial" pitchFamily="34" charset="0"/>
              </a:rPr>
              <a:t>of coagulation </a:t>
            </a:r>
            <a:r>
              <a:rPr lang="en-GB" dirty="0" smtClean="0">
                <a:solidFill>
                  <a:srgbClr val="FFFF00"/>
                </a:solidFill>
                <a:latin typeface="Arial" pitchFamily="34" charset="0"/>
                <a:cs typeface="Arial" pitchFamily="34" charset="0"/>
              </a:rPr>
              <a:t>factors</a:t>
            </a:r>
          </a:p>
        </p:txBody>
      </p:sp>
      <p:sp>
        <p:nvSpPr>
          <p:cNvPr id="2051" name="TextBox 2"/>
          <p:cNvSpPr txBox="1">
            <a:spLocks noChangeArrowheads="1"/>
          </p:cNvSpPr>
          <p:nvPr/>
        </p:nvSpPr>
        <p:spPr bwMode="auto">
          <a:xfrm>
            <a:off x="2552700" y="4427538"/>
            <a:ext cx="508635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lnSpc>
                <a:spcPct val="130000"/>
              </a:lnSpc>
            </a:pPr>
            <a:r>
              <a:rPr lang="en-GB" sz="3200" dirty="0">
                <a:solidFill>
                  <a:schemeClr val="accent1"/>
                </a:solidFill>
                <a:latin typeface="Arial" pitchFamily="34" charset="0"/>
                <a:cs typeface="Arial" pitchFamily="34" charset="0"/>
              </a:rPr>
              <a:t>Dr </a:t>
            </a:r>
            <a:r>
              <a:rPr lang="en-GB" sz="3200" dirty="0" err="1">
                <a:solidFill>
                  <a:schemeClr val="accent1"/>
                </a:solidFill>
                <a:latin typeface="Arial" pitchFamily="34" charset="0"/>
                <a:cs typeface="Arial" pitchFamily="34" charset="0"/>
              </a:rPr>
              <a:t>Agata</a:t>
            </a:r>
            <a:r>
              <a:rPr lang="en-GB" sz="3200" dirty="0">
                <a:solidFill>
                  <a:schemeClr val="accent1"/>
                </a:solidFill>
                <a:latin typeface="Arial" pitchFamily="34" charset="0"/>
                <a:cs typeface="Arial" pitchFamily="34" charset="0"/>
              </a:rPr>
              <a:t> Nowak</a:t>
            </a:r>
          </a:p>
          <a:p>
            <a:pPr eaLnBrk="1" hangingPunct="1">
              <a:lnSpc>
                <a:spcPct val="130000"/>
              </a:lnSpc>
            </a:pPr>
            <a:r>
              <a:rPr lang="en-GB" sz="2800" dirty="0">
                <a:solidFill>
                  <a:schemeClr val="accent1"/>
                </a:solidFill>
                <a:latin typeface="Arial" pitchFamily="34" charset="0"/>
                <a:cs typeface="Arial" pitchFamily="34" charset="0"/>
              </a:rPr>
              <a:t>Dep. of Haematology</a:t>
            </a:r>
          </a:p>
          <a:p>
            <a:pPr eaLnBrk="1" hangingPunct="1">
              <a:lnSpc>
                <a:spcPct val="130000"/>
              </a:lnSpc>
            </a:pPr>
            <a:r>
              <a:rPr lang="en-GB" sz="2800" dirty="0">
                <a:solidFill>
                  <a:schemeClr val="accent1"/>
                </a:solidFill>
                <a:latin typeface="Arial" pitchFamily="34" charset="0"/>
                <a:cs typeface="Arial" pitchFamily="34" charset="0"/>
              </a:rPr>
              <a:t>12.01.2012</a:t>
            </a:r>
          </a:p>
          <a:p>
            <a:pPr eaLnBrk="1" hangingPunct="1"/>
            <a:endParaRPr lang="en-GB" dirty="0">
              <a:solidFill>
                <a:schemeClr val="accent1"/>
              </a:solidFill>
            </a:endParaRPr>
          </a:p>
        </p:txBody>
      </p:sp>
      <p:pic>
        <p:nvPicPr>
          <p:cNvPr id="2052" name="Picture 5" desc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3" y="0"/>
            <a:ext cx="25161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z="3600" smtClean="0">
                <a:solidFill>
                  <a:srgbClr val="FFFF00"/>
                </a:solidFill>
                <a:latin typeface="Comic Sans MS" pitchFamily="66" charset="0"/>
              </a:rPr>
              <a:t>Functions of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 </a:t>
            </a:r>
          </a:p>
        </p:txBody>
      </p:sp>
      <p:sp>
        <p:nvSpPr>
          <p:cNvPr id="45060" name="Rectangle 4"/>
          <p:cNvSpPr>
            <a:spLocks noGrp="1" noChangeArrowheads="1"/>
          </p:cNvSpPr>
          <p:nvPr>
            <p:ph type="body" idx="1"/>
          </p:nvPr>
        </p:nvSpPr>
        <p:spPr>
          <a:xfrm>
            <a:off x="403225" y="1398588"/>
            <a:ext cx="8229600" cy="4525962"/>
          </a:xfrm>
        </p:spPr>
        <p:txBody>
          <a:bodyPr/>
          <a:lstStyle/>
          <a:p>
            <a:pPr marL="268288" indent="-268288" eaLnBrk="1" hangingPunct="1">
              <a:spcBef>
                <a:spcPct val="50000"/>
              </a:spcBef>
              <a:buFontTx/>
              <a:buNone/>
            </a:pPr>
            <a:r>
              <a:rPr lang="en-GB" sz="2400" smtClean="0">
                <a:solidFill>
                  <a:schemeClr val="accent1"/>
                </a:solidFill>
                <a:latin typeface="Comic Sans MS" pitchFamily="66" charset="0"/>
              </a:rPr>
              <a:t>NLGs are important for:</a:t>
            </a:r>
          </a:p>
          <a:p>
            <a:pPr marL="268288" indent="-268288" eaLnBrk="1" hangingPunct="1">
              <a:spcBef>
                <a:spcPct val="50000"/>
              </a:spcBef>
            </a:pPr>
            <a:r>
              <a:rPr lang="en-GB" sz="2000" smtClean="0">
                <a:solidFill>
                  <a:schemeClr val="accent1"/>
                </a:solidFill>
                <a:latin typeface="Comic Sans MS" pitchFamily="66" charset="0"/>
              </a:rPr>
              <a:t>protein folding,</a:t>
            </a:r>
          </a:p>
          <a:p>
            <a:pPr marL="268288" indent="-268288" eaLnBrk="1" hangingPunct="1">
              <a:spcBef>
                <a:spcPct val="50000"/>
              </a:spcBef>
            </a:pPr>
            <a:r>
              <a:rPr lang="en-GB" sz="2000" smtClean="0">
                <a:solidFill>
                  <a:schemeClr val="accent1"/>
                </a:solidFill>
                <a:latin typeface="Comic Sans MS" pitchFamily="66" charset="0"/>
              </a:rPr>
              <a:t>disulphide bond formation, </a:t>
            </a:r>
          </a:p>
          <a:p>
            <a:pPr marL="268288" indent="-268288" eaLnBrk="1" hangingPunct="1">
              <a:spcBef>
                <a:spcPct val="50000"/>
              </a:spcBef>
            </a:pPr>
            <a:r>
              <a:rPr lang="en-GB" sz="2000" smtClean="0">
                <a:solidFill>
                  <a:schemeClr val="accent1"/>
                </a:solidFill>
                <a:latin typeface="Comic Sans MS" pitchFamily="66" charset="0"/>
              </a:rPr>
              <a:t>thermal and kinetic stability,</a:t>
            </a:r>
          </a:p>
          <a:p>
            <a:pPr marL="268288" indent="-268288" eaLnBrk="1" hangingPunct="1">
              <a:spcBef>
                <a:spcPct val="50000"/>
              </a:spcBef>
            </a:pPr>
            <a:r>
              <a:rPr lang="en-GB" sz="2000" smtClean="0">
                <a:solidFill>
                  <a:schemeClr val="accent1"/>
                </a:solidFill>
                <a:latin typeface="Comic Sans MS" pitchFamily="66" charset="0"/>
              </a:rPr>
              <a:t>solubility, preventing protein aggregation,</a:t>
            </a:r>
          </a:p>
          <a:p>
            <a:pPr marL="268288" indent="-268288" eaLnBrk="1" hangingPunct="1">
              <a:spcBef>
                <a:spcPct val="50000"/>
              </a:spcBef>
            </a:pPr>
            <a:r>
              <a:rPr lang="en-GB" sz="2000" smtClean="0">
                <a:solidFill>
                  <a:schemeClr val="accent1"/>
                </a:solidFill>
                <a:latin typeface="Comic Sans MS" pitchFamily="66" charset="0"/>
              </a:rPr>
              <a:t>protection from proteolysis,</a:t>
            </a:r>
          </a:p>
          <a:p>
            <a:pPr marL="268288" indent="-268288" eaLnBrk="1" hangingPunct="1">
              <a:spcBef>
                <a:spcPct val="50000"/>
              </a:spcBef>
            </a:pPr>
            <a:r>
              <a:rPr lang="en-GB" sz="2000" smtClean="0">
                <a:solidFill>
                  <a:schemeClr val="accent1"/>
                </a:solidFill>
                <a:latin typeface="Comic Sans MS" pitchFamily="66" charset="0"/>
              </a:rPr>
              <a:t>protein clearance,</a:t>
            </a:r>
          </a:p>
          <a:p>
            <a:pPr marL="268288" indent="-268288"/>
            <a:r>
              <a:rPr lang="en-GB" sz="2000" smtClean="0">
                <a:solidFill>
                  <a:schemeClr val="accent1"/>
                </a:solidFill>
                <a:latin typeface="Comic Sans MS" pitchFamily="66" charset="0"/>
              </a:rPr>
              <a:t>indirectly in protein folding, through interaction with chaperones calnexin and calreticulin.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0213" y="0"/>
            <a:ext cx="8229600" cy="1143000"/>
          </a:xfrm>
        </p:spPr>
        <p:txBody>
          <a:bodyPr/>
          <a:lstStyle/>
          <a:p>
            <a:r>
              <a:rPr lang="en-GB" i="1" smtClean="0">
                <a:solidFill>
                  <a:srgbClr val="FFFF00"/>
                </a:solidFill>
                <a:latin typeface="Comic Sans MS" pitchFamily="66" charset="0"/>
              </a:rPr>
              <a:t>O</a:t>
            </a:r>
            <a:r>
              <a:rPr lang="en-GB" smtClean="0">
                <a:solidFill>
                  <a:srgbClr val="FFFF00"/>
                </a:solidFill>
                <a:latin typeface="Comic Sans MS" pitchFamily="66" charset="0"/>
              </a:rPr>
              <a:t>-linked glycosylation</a:t>
            </a:r>
          </a:p>
        </p:txBody>
      </p:sp>
      <p:sp>
        <p:nvSpPr>
          <p:cNvPr id="3" name="Content Placeholder 2"/>
          <p:cNvSpPr txBox="1">
            <a:spLocks/>
          </p:cNvSpPr>
          <p:nvPr/>
        </p:nvSpPr>
        <p:spPr bwMode="auto">
          <a:xfrm>
            <a:off x="179388" y="1101725"/>
            <a:ext cx="86741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20000"/>
              </a:spcBef>
              <a:buFont typeface="Arial" charset="0"/>
              <a:buChar char="•"/>
            </a:pPr>
            <a:r>
              <a:rPr lang="en-GB" sz="2000">
                <a:solidFill>
                  <a:schemeClr val="accent1"/>
                </a:solidFill>
              </a:rPr>
              <a:t>posttranslational modification in the Golgi apparatus</a:t>
            </a:r>
          </a:p>
          <a:p>
            <a:pPr eaLnBrk="1" hangingPunct="1">
              <a:spcBef>
                <a:spcPct val="20000"/>
              </a:spcBef>
              <a:buFontTx/>
              <a:buChar char="•"/>
            </a:pPr>
            <a:r>
              <a:rPr lang="en-GB" sz="2000">
                <a:solidFill>
                  <a:schemeClr val="accent1"/>
                </a:solidFill>
              </a:rPr>
              <a:t>initiated by addition of GalNAc to a threonine (T) or a serine (S) residue</a:t>
            </a:r>
            <a:r>
              <a:rPr lang="en-GB" sz="1800">
                <a:solidFill>
                  <a:schemeClr val="accent1"/>
                </a:solidFill>
              </a:rPr>
              <a:t> </a:t>
            </a:r>
          </a:p>
          <a:p>
            <a:pPr eaLnBrk="1" hangingPunct="1">
              <a:spcBef>
                <a:spcPct val="20000"/>
              </a:spcBef>
              <a:buFontTx/>
              <a:buChar char="•"/>
            </a:pPr>
            <a:r>
              <a:rPr lang="en-GB" sz="2000">
                <a:solidFill>
                  <a:schemeClr val="accent1"/>
                </a:solidFill>
              </a:rPr>
              <a:t>no consensus sequence determined.</a:t>
            </a:r>
            <a:endParaRPr lang="en-GB" sz="2000"/>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b="57945"/>
          <a:stretch>
            <a:fillRect/>
          </a:stretch>
        </p:blipFill>
        <p:spPr bwMode="auto">
          <a:xfrm>
            <a:off x="5186363" y="4195763"/>
            <a:ext cx="3957637" cy="2662237"/>
          </a:xfrm>
          <a:prstGeom prst="rect">
            <a:avLst/>
          </a:prstGeom>
          <a:noFill/>
          <a:ln>
            <a:noFill/>
          </a:ln>
          <a:effectLst/>
          <a:extLst>
            <a:ext uri="{909E8E84-426E-40DD-AFC4-6F175D3DCCD1}">
              <a14:hiddenFill xmlns:a14="http://schemas.microsoft.com/office/drawing/2010/main">
                <a:blipFill dpi="0" rotWithShape="0">
                  <a:blip/>
                  <a:srcRect b="57945"/>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05125"/>
            <a:ext cx="29908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9"/>
          <p:cNvSpPr txBox="1">
            <a:spLocks noChangeArrowheads="1"/>
          </p:cNvSpPr>
          <p:nvPr/>
        </p:nvSpPr>
        <p:spPr bwMode="auto">
          <a:xfrm>
            <a:off x="2298700" y="4114800"/>
            <a:ext cx="198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0000"/>
                </a:solidFill>
              </a:rPr>
              <a:t>O-glycan</a:t>
            </a:r>
            <a:r>
              <a:rPr lang="en-GB" sz="1800"/>
              <a:t> </a:t>
            </a:r>
          </a:p>
        </p:txBody>
      </p:sp>
      <p:sp>
        <p:nvSpPr>
          <p:cNvPr id="12295" name="Text Box 10"/>
          <p:cNvSpPr txBox="1">
            <a:spLocks noChangeArrowheads="1"/>
          </p:cNvSpPr>
          <p:nvPr/>
        </p:nvSpPr>
        <p:spPr bwMode="auto">
          <a:xfrm>
            <a:off x="1990725" y="2890838"/>
            <a:ext cx="198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0000"/>
                </a:solidFill>
              </a:rPr>
              <a:t>N-glycan</a:t>
            </a:r>
            <a:r>
              <a:rPr lang="en-GB"/>
              <a:t> </a:t>
            </a:r>
          </a:p>
        </p:txBody>
      </p:sp>
      <p:sp>
        <p:nvSpPr>
          <p:cNvPr id="12296" name="Text Box 11"/>
          <p:cNvSpPr txBox="1">
            <a:spLocks noChangeArrowheads="1"/>
          </p:cNvSpPr>
          <p:nvPr/>
        </p:nvSpPr>
        <p:spPr bwMode="auto">
          <a:xfrm>
            <a:off x="1546225" y="6145213"/>
            <a:ext cx="2798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600" b="1">
                <a:solidFill>
                  <a:schemeClr val="accent1"/>
                </a:solidFill>
              </a:rPr>
              <a:t>Cell membrane</a:t>
            </a:r>
          </a:p>
        </p:txBody>
      </p:sp>
      <p:sp>
        <p:nvSpPr>
          <p:cNvPr id="12297" name="Text Box 12"/>
          <p:cNvSpPr txBox="1">
            <a:spLocks noChangeArrowheads="1"/>
          </p:cNvSpPr>
          <p:nvPr/>
        </p:nvSpPr>
        <p:spPr bwMode="auto">
          <a:xfrm>
            <a:off x="0" y="5353050"/>
            <a:ext cx="198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400" b="1">
                <a:solidFill>
                  <a:srgbClr val="FF0000"/>
                </a:solidFill>
              </a:rPr>
              <a:t>GPI anchor</a:t>
            </a:r>
            <a:r>
              <a:rPr lang="en-GB"/>
              <a:t> </a:t>
            </a:r>
          </a:p>
        </p:txBody>
      </p:sp>
      <p:sp>
        <p:nvSpPr>
          <p:cNvPr id="12298" name="Text Box 15"/>
          <p:cNvSpPr txBox="1">
            <a:spLocks noChangeArrowheads="1"/>
          </p:cNvSpPr>
          <p:nvPr/>
        </p:nvSpPr>
        <p:spPr bwMode="auto">
          <a:xfrm>
            <a:off x="5741988" y="4208463"/>
            <a:ext cx="198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0000"/>
                </a:solidFill>
              </a:rPr>
              <a:t>O-glycan</a:t>
            </a:r>
            <a:r>
              <a:rPr lang="en-GB" sz="1800"/>
              <a:t> </a:t>
            </a:r>
          </a:p>
        </p:txBody>
      </p:sp>
      <p:sp>
        <p:nvSpPr>
          <p:cNvPr id="12299" name="Text Box 16"/>
          <p:cNvSpPr txBox="1">
            <a:spLocks noChangeArrowheads="1"/>
          </p:cNvSpPr>
          <p:nvPr/>
        </p:nvSpPr>
        <p:spPr bwMode="auto">
          <a:xfrm>
            <a:off x="7491413" y="3765550"/>
            <a:ext cx="198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0000"/>
                </a:solidFill>
              </a:rPr>
              <a:t>N-glycans</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i="1" smtClean="0">
                <a:solidFill>
                  <a:srgbClr val="FFFF00"/>
                </a:solidFill>
                <a:latin typeface="Comic Sans MS" pitchFamily="66" charset="0"/>
              </a:rPr>
              <a:t>O</a:t>
            </a:r>
            <a:r>
              <a:rPr lang="en-GB" smtClean="0">
                <a:solidFill>
                  <a:srgbClr val="FFFF00"/>
                </a:solidFill>
                <a:latin typeface="Comic Sans MS" pitchFamily="66" charset="0"/>
              </a:rPr>
              <a:t>-linked glycosylation</a:t>
            </a:r>
          </a:p>
        </p:txBody>
      </p:sp>
      <p:sp>
        <p:nvSpPr>
          <p:cNvPr id="13315" name="Text Box 7"/>
          <p:cNvSpPr>
            <a:spLocks noChangeArrowheads="1"/>
          </p:cNvSpPr>
          <p:nvPr/>
        </p:nvSpPr>
        <p:spPr bwMode="auto">
          <a:xfrm>
            <a:off x="285750" y="1706563"/>
            <a:ext cx="841533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spcAft>
                <a:spcPts val="600"/>
              </a:spcAft>
              <a:buFontTx/>
              <a:buChar char="•"/>
            </a:pPr>
            <a:r>
              <a:rPr lang="en-GB">
                <a:solidFill>
                  <a:schemeClr val="accent1"/>
                </a:solidFill>
              </a:rPr>
              <a:t>Important for protein expression, processing and survival.</a:t>
            </a:r>
          </a:p>
          <a:p>
            <a:pPr marL="342900" indent="-342900" eaLnBrk="0" hangingPunct="0">
              <a:spcBef>
                <a:spcPct val="20000"/>
              </a:spcBef>
              <a:spcAft>
                <a:spcPts val="600"/>
              </a:spcAft>
              <a:buFontTx/>
              <a:buChar char="•"/>
            </a:pPr>
            <a:r>
              <a:rPr lang="en-GB">
                <a:solidFill>
                  <a:schemeClr val="accent1"/>
                </a:solidFill>
              </a:rPr>
              <a:t>Mediate intracellular trafficking, signalling and functional recognition.</a:t>
            </a:r>
          </a:p>
          <a:p>
            <a:pPr marL="342900" indent="-342900" eaLnBrk="0" hangingPunct="0">
              <a:spcBef>
                <a:spcPct val="20000"/>
              </a:spcBef>
              <a:spcAft>
                <a:spcPts val="600"/>
              </a:spcAft>
              <a:buFontTx/>
              <a:buChar char="•"/>
            </a:pPr>
            <a:r>
              <a:rPr lang="en-GB">
                <a:solidFill>
                  <a:schemeClr val="accent1"/>
                </a:solidFill>
              </a:rPr>
              <a:t>Blocks accessibility of the peptide backbone to proteases.</a:t>
            </a:r>
          </a:p>
          <a:p>
            <a:pPr marL="342900" indent="-342900" eaLnBrk="0" hangingPunct="0">
              <a:spcBef>
                <a:spcPct val="20000"/>
              </a:spcBef>
              <a:buFontTx/>
              <a:buChar char="•"/>
            </a:pPr>
            <a:r>
              <a:rPr lang="en-GB">
                <a:solidFill>
                  <a:schemeClr val="accent1"/>
                </a:solidFill>
              </a:rPr>
              <a:t>Introduce steric hindrance, providing a basis for rigid, extended conformations and protein stability.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GB" sz="3200" smtClean="0">
                <a:solidFill>
                  <a:srgbClr val="FFFF00"/>
                </a:solidFill>
                <a:latin typeface="Comic Sans MS" pitchFamily="66" charset="0"/>
              </a:rPr>
              <a:t>Posttranslational modifications of von Willebrand Factor (VWF)</a:t>
            </a:r>
          </a:p>
        </p:txBody>
      </p:sp>
      <p:pic>
        <p:nvPicPr>
          <p:cNvPr id="14339" name="Picture 3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358900"/>
            <a:ext cx="74739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938" y="0"/>
            <a:ext cx="8915401" cy="1143000"/>
          </a:xfrm>
        </p:spPr>
        <p:txBody>
          <a:bodyPr/>
          <a:lstStyle/>
          <a:p>
            <a:r>
              <a:rPr lang="en-GB" sz="3600" smtClean="0">
                <a:solidFill>
                  <a:srgbClr val="FFFF00"/>
                </a:solidFill>
                <a:latin typeface="Comic Sans MS" pitchFamily="66" charset="0"/>
              </a:rPr>
              <a:t>Glycosylation of Von Willebrand Factor</a:t>
            </a:r>
          </a:p>
        </p:txBody>
      </p:sp>
      <p:grpSp>
        <p:nvGrpSpPr>
          <p:cNvPr id="15363" name="Group 410"/>
          <p:cNvGrpSpPr>
            <a:grpSpLocks/>
          </p:cNvGrpSpPr>
          <p:nvPr/>
        </p:nvGrpSpPr>
        <p:grpSpPr bwMode="auto">
          <a:xfrm>
            <a:off x="334963" y="3424238"/>
            <a:ext cx="8809037" cy="2963862"/>
            <a:chOff x="368" y="1992"/>
            <a:chExt cx="5450" cy="1794"/>
          </a:xfrm>
        </p:grpSpPr>
        <p:cxnSp>
          <p:nvCxnSpPr>
            <p:cNvPr id="87" name="Straight Connector 86"/>
            <p:cNvCxnSpPr/>
            <p:nvPr/>
          </p:nvCxnSpPr>
          <p:spPr>
            <a:xfrm>
              <a:off x="4277" y="2330"/>
              <a:ext cx="1480" cy="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6" y="2219"/>
              <a:ext cx="347" cy="225"/>
            </a:xfrm>
            <a:prstGeom prst="rect">
              <a:avLst/>
            </a:prstGeom>
            <a:solidFill>
              <a:schemeClr val="bg1">
                <a:lumMod val="85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D2</a:t>
              </a:r>
            </a:p>
          </p:txBody>
        </p:sp>
        <p:sp>
          <p:nvSpPr>
            <p:cNvPr id="44" name="TextBox 43"/>
            <p:cNvSpPr txBox="1"/>
            <p:nvPr/>
          </p:nvSpPr>
          <p:spPr>
            <a:xfrm>
              <a:off x="1499" y="2219"/>
              <a:ext cx="349" cy="225"/>
            </a:xfrm>
            <a:prstGeom prst="rect">
              <a:avLst/>
            </a:prstGeom>
            <a:solidFill>
              <a:schemeClr val="bg1">
                <a:lumMod val="85000"/>
              </a:schemeClr>
            </a:solidFill>
            <a:effectLst/>
            <a:scene3d>
              <a:camera prst="orthographicFront"/>
              <a:lightRig rig="threePt" dir="t"/>
            </a:scene3d>
            <a:sp3d contourW="12700">
              <a:bevelT/>
              <a:bevelB/>
              <a:contourClr>
                <a:schemeClr val="bg1"/>
              </a:contourClr>
            </a:sp3d>
          </p:spPr>
          <p:txBody>
            <a:bodyPr>
              <a:spAutoFit/>
            </a:bodyPr>
            <a:lstStyle/>
            <a:p>
              <a:pPr>
                <a:defRPr/>
              </a:pPr>
              <a:r>
                <a:rPr lang="en-GB" sz="1800" b="1">
                  <a:latin typeface="Calibri" pitchFamily="34" charset="0"/>
                </a:rPr>
                <a:t>D3</a:t>
              </a:r>
            </a:p>
          </p:txBody>
        </p:sp>
        <p:sp>
          <p:nvSpPr>
            <p:cNvPr id="45" name="TextBox 44"/>
            <p:cNvSpPr txBox="1"/>
            <p:nvPr/>
          </p:nvSpPr>
          <p:spPr>
            <a:xfrm>
              <a:off x="3934" y="2219"/>
              <a:ext cx="349" cy="226"/>
            </a:xfrm>
            <a:prstGeom prst="rect">
              <a:avLst/>
            </a:prstGeom>
            <a:solidFill>
              <a:schemeClr val="bg1">
                <a:lumMod val="85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dirty="0">
                  <a:latin typeface="Calibri" pitchFamily="34" charset="0"/>
                </a:rPr>
                <a:t>D4</a:t>
              </a:r>
            </a:p>
          </p:txBody>
        </p:sp>
        <p:sp>
          <p:nvSpPr>
            <p:cNvPr id="47" name="TextBox 46"/>
            <p:cNvSpPr txBox="1"/>
            <p:nvPr/>
          </p:nvSpPr>
          <p:spPr>
            <a:xfrm>
              <a:off x="383" y="2219"/>
              <a:ext cx="348" cy="225"/>
            </a:xfrm>
            <a:prstGeom prst="rect">
              <a:avLst/>
            </a:prstGeom>
            <a:solidFill>
              <a:schemeClr val="bg1">
                <a:lumMod val="85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D1</a:t>
              </a:r>
            </a:p>
          </p:txBody>
        </p:sp>
        <p:sp>
          <p:nvSpPr>
            <p:cNvPr id="48" name="TextBox 47"/>
            <p:cNvSpPr txBox="1"/>
            <p:nvPr/>
          </p:nvSpPr>
          <p:spPr>
            <a:xfrm>
              <a:off x="1149" y="2219"/>
              <a:ext cx="350" cy="225"/>
            </a:xfrm>
            <a:prstGeom prst="rect">
              <a:avLst/>
            </a:prstGeom>
            <a:solidFill>
              <a:schemeClr val="bg1">
                <a:lumMod val="85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D’</a:t>
              </a:r>
            </a:p>
          </p:txBody>
        </p:sp>
        <p:sp>
          <p:nvSpPr>
            <p:cNvPr id="49" name="TextBox 48"/>
            <p:cNvSpPr txBox="1"/>
            <p:nvPr/>
          </p:nvSpPr>
          <p:spPr>
            <a:xfrm>
              <a:off x="2063" y="2219"/>
              <a:ext cx="497" cy="225"/>
            </a:xfrm>
            <a:prstGeom prst="rect">
              <a:avLst/>
            </a:prstGeom>
            <a:solidFill>
              <a:schemeClr val="accent1">
                <a:lumMod val="40000"/>
                <a:lumOff val="60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  A1</a:t>
              </a:r>
            </a:p>
          </p:txBody>
        </p:sp>
        <p:sp>
          <p:nvSpPr>
            <p:cNvPr id="51" name="TextBox 50"/>
            <p:cNvSpPr txBox="1"/>
            <p:nvPr/>
          </p:nvSpPr>
          <p:spPr>
            <a:xfrm>
              <a:off x="3316" y="2222"/>
              <a:ext cx="499" cy="225"/>
            </a:xfrm>
            <a:prstGeom prst="rect">
              <a:avLst/>
            </a:prstGeom>
            <a:solidFill>
              <a:schemeClr val="accent1">
                <a:lumMod val="40000"/>
                <a:lumOff val="60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  A3</a:t>
              </a:r>
            </a:p>
          </p:txBody>
        </p:sp>
        <p:sp>
          <p:nvSpPr>
            <p:cNvPr id="52" name="TextBox 51"/>
            <p:cNvSpPr txBox="1"/>
            <p:nvPr/>
          </p:nvSpPr>
          <p:spPr>
            <a:xfrm>
              <a:off x="4377" y="2219"/>
              <a:ext cx="149" cy="225"/>
            </a:xfrm>
            <a:prstGeom prst="rect">
              <a:avLst/>
            </a:prstGeom>
            <a:solidFill>
              <a:schemeClr val="tx1">
                <a:lumMod val="75000"/>
                <a:lumOff val="2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53" name="TextBox 52"/>
            <p:cNvSpPr txBox="1"/>
            <p:nvPr/>
          </p:nvSpPr>
          <p:spPr>
            <a:xfrm>
              <a:off x="4557" y="2219"/>
              <a:ext cx="149" cy="225"/>
            </a:xfrm>
            <a:prstGeom prst="rect">
              <a:avLst/>
            </a:prstGeom>
            <a:solidFill>
              <a:schemeClr val="tx1">
                <a:lumMod val="75000"/>
                <a:lumOff val="2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54" name="TextBox 53"/>
            <p:cNvSpPr txBox="1"/>
            <p:nvPr/>
          </p:nvSpPr>
          <p:spPr>
            <a:xfrm>
              <a:off x="4736" y="2219"/>
              <a:ext cx="149" cy="225"/>
            </a:xfrm>
            <a:prstGeom prst="rect">
              <a:avLst/>
            </a:prstGeom>
            <a:solidFill>
              <a:schemeClr val="tx1">
                <a:lumMod val="75000"/>
                <a:lumOff val="2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15408" name="TextBox 54"/>
            <p:cNvSpPr txBox="1">
              <a:spLocks noChangeArrowheads="1"/>
            </p:cNvSpPr>
            <p:nvPr/>
          </p:nvSpPr>
          <p:spPr bwMode="auto">
            <a:xfrm>
              <a:off x="4457" y="2439"/>
              <a:ext cx="59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latin typeface="Calibri" pitchFamily="34" charset="0"/>
                </a:rPr>
                <a:t>B1-3</a:t>
              </a:r>
            </a:p>
          </p:txBody>
        </p:sp>
        <p:sp>
          <p:nvSpPr>
            <p:cNvPr id="57" name="TextBox 56"/>
            <p:cNvSpPr txBox="1"/>
            <p:nvPr/>
          </p:nvSpPr>
          <p:spPr>
            <a:xfrm>
              <a:off x="4940" y="2219"/>
              <a:ext cx="249" cy="225"/>
            </a:xfrm>
            <a:prstGeom prst="rect">
              <a:avLst/>
            </a:prstGeom>
            <a:solidFill>
              <a:schemeClr val="bg1">
                <a:lumMod val="6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58" name="TextBox 57"/>
            <p:cNvSpPr txBox="1"/>
            <p:nvPr/>
          </p:nvSpPr>
          <p:spPr>
            <a:xfrm>
              <a:off x="5222" y="2219"/>
              <a:ext cx="249" cy="225"/>
            </a:xfrm>
            <a:prstGeom prst="rect">
              <a:avLst/>
            </a:prstGeom>
            <a:solidFill>
              <a:schemeClr val="bg1">
                <a:lumMod val="6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59" name="TextBox 58"/>
            <p:cNvSpPr txBox="1"/>
            <p:nvPr/>
          </p:nvSpPr>
          <p:spPr>
            <a:xfrm>
              <a:off x="5509" y="2219"/>
              <a:ext cx="248" cy="225"/>
            </a:xfrm>
            <a:prstGeom prst="rect">
              <a:avLst/>
            </a:prstGeom>
            <a:solidFill>
              <a:schemeClr val="bg1">
                <a:lumMod val="65000"/>
              </a:schemeClr>
            </a:solidFill>
            <a:effectLst/>
            <a:scene3d>
              <a:camera prst="orthographicFront"/>
              <a:lightRig rig="threePt" dir="t"/>
            </a:scene3d>
            <a:sp3d contourW="12700">
              <a:bevelT/>
              <a:contourClr>
                <a:schemeClr val="bg1"/>
              </a:contourClr>
            </a:sp3d>
          </p:spPr>
          <p:txBody>
            <a:bodyPr>
              <a:spAutoFit/>
            </a:bodyPr>
            <a:lstStyle/>
            <a:p>
              <a:pPr fontAlgn="auto">
                <a:spcBef>
                  <a:spcPts val="0"/>
                </a:spcBef>
                <a:spcAft>
                  <a:spcPts val="0"/>
                </a:spcAft>
                <a:defRPr/>
              </a:pPr>
              <a:r>
                <a:rPr lang="en-GB" sz="1800" dirty="0">
                  <a:effectLst>
                    <a:outerShdw blurRad="38100" dist="38100" dir="2700000" algn="tl">
                      <a:srgbClr val="000000">
                        <a:alpha val="43137"/>
                      </a:srgbClr>
                    </a:outerShdw>
                  </a:effectLst>
                  <a:latin typeface="+mn-lt"/>
                  <a:cs typeface="+mn-cs"/>
                </a:rPr>
                <a:t> </a:t>
              </a:r>
            </a:p>
          </p:txBody>
        </p:sp>
        <p:sp>
          <p:nvSpPr>
            <p:cNvPr id="15418" name="TextBox 59"/>
            <p:cNvSpPr txBox="1">
              <a:spLocks noChangeArrowheads="1"/>
            </p:cNvSpPr>
            <p:nvPr/>
          </p:nvSpPr>
          <p:spPr bwMode="auto">
            <a:xfrm>
              <a:off x="4912" y="2219"/>
              <a:ext cx="34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latin typeface="Calibri" pitchFamily="34" charset="0"/>
                </a:rPr>
                <a:t>C1</a:t>
              </a:r>
            </a:p>
          </p:txBody>
        </p:sp>
        <p:sp>
          <p:nvSpPr>
            <p:cNvPr id="15419" name="TextBox 60"/>
            <p:cNvSpPr txBox="1">
              <a:spLocks noChangeArrowheads="1"/>
            </p:cNvSpPr>
            <p:nvPr/>
          </p:nvSpPr>
          <p:spPr bwMode="auto">
            <a:xfrm>
              <a:off x="5182" y="2223"/>
              <a:ext cx="35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latin typeface="Calibri" pitchFamily="34" charset="0"/>
                </a:rPr>
                <a:t>C2</a:t>
              </a:r>
            </a:p>
          </p:txBody>
        </p:sp>
        <p:sp>
          <p:nvSpPr>
            <p:cNvPr id="15420" name="TextBox 61"/>
            <p:cNvSpPr txBox="1">
              <a:spLocks noChangeArrowheads="1"/>
            </p:cNvSpPr>
            <p:nvPr/>
          </p:nvSpPr>
          <p:spPr bwMode="auto">
            <a:xfrm>
              <a:off x="5471" y="2219"/>
              <a:ext cx="34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latin typeface="Calibri" pitchFamily="34" charset="0"/>
                </a:rPr>
                <a:t>CK</a:t>
              </a:r>
            </a:p>
          </p:txBody>
        </p:sp>
        <p:grpSp>
          <p:nvGrpSpPr>
            <p:cNvPr id="15421" name="Group 66"/>
            <p:cNvGrpSpPr>
              <a:grpSpLocks/>
            </p:cNvGrpSpPr>
            <p:nvPr/>
          </p:nvGrpSpPr>
          <p:grpSpPr bwMode="auto">
            <a:xfrm>
              <a:off x="439" y="1992"/>
              <a:ext cx="74" cy="221"/>
              <a:chOff x="1074344" y="2492896"/>
              <a:chExt cx="108000" cy="360040"/>
            </a:xfrm>
          </p:grpSpPr>
          <p:cxnSp>
            <p:nvCxnSpPr>
              <p:cNvPr id="64" name="Straight Connector 63"/>
              <p:cNvCxnSpPr/>
              <p:nvPr/>
            </p:nvCxnSpPr>
            <p:spPr>
              <a:xfrm rot="5400000">
                <a:off x="971477" y="2708927"/>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22" name="Group 67"/>
            <p:cNvGrpSpPr>
              <a:grpSpLocks/>
            </p:cNvGrpSpPr>
            <p:nvPr/>
          </p:nvGrpSpPr>
          <p:grpSpPr bwMode="auto">
            <a:xfrm>
              <a:off x="1244" y="1999"/>
              <a:ext cx="75" cy="220"/>
              <a:chOff x="1074344" y="2492896"/>
              <a:chExt cx="108000" cy="360040"/>
            </a:xfrm>
          </p:grpSpPr>
          <p:cxnSp>
            <p:nvCxnSpPr>
              <p:cNvPr id="69" name="Straight Connector 68"/>
              <p:cNvCxnSpPr/>
              <p:nvPr/>
            </p:nvCxnSpPr>
            <p:spPr>
              <a:xfrm rot="5400000">
                <a:off x="971593"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23" name="Group 70"/>
            <p:cNvGrpSpPr>
              <a:grpSpLocks/>
            </p:cNvGrpSpPr>
            <p:nvPr/>
          </p:nvGrpSpPr>
          <p:grpSpPr bwMode="auto">
            <a:xfrm>
              <a:off x="3928" y="1999"/>
              <a:ext cx="75" cy="220"/>
              <a:chOff x="1074344" y="2492896"/>
              <a:chExt cx="108000" cy="360040"/>
            </a:xfrm>
          </p:grpSpPr>
          <p:cxnSp>
            <p:nvCxnSpPr>
              <p:cNvPr id="72" name="Straight Connector 71"/>
              <p:cNvCxnSpPr/>
              <p:nvPr/>
            </p:nvCxnSpPr>
            <p:spPr>
              <a:xfrm rot="5400000">
                <a:off x="971939"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cxnSp>
          <p:nvCxnSpPr>
            <p:cNvPr id="79" name="Straight Connector 78"/>
            <p:cNvCxnSpPr/>
            <p:nvPr/>
          </p:nvCxnSpPr>
          <p:spPr>
            <a:xfrm>
              <a:off x="2550" y="2332"/>
              <a:ext cx="18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31" y="2335"/>
              <a:ext cx="87"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14" y="2335"/>
              <a:ext cx="11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920" y="2428"/>
              <a:ext cx="114"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5428" name="Group 88"/>
            <p:cNvGrpSpPr>
              <a:grpSpLocks/>
            </p:cNvGrpSpPr>
            <p:nvPr/>
          </p:nvGrpSpPr>
          <p:grpSpPr bwMode="auto">
            <a:xfrm>
              <a:off x="4088" y="1994"/>
              <a:ext cx="75" cy="221"/>
              <a:chOff x="1074344" y="2492896"/>
              <a:chExt cx="108000" cy="360040"/>
            </a:xfrm>
          </p:grpSpPr>
          <p:cxnSp>
            <p:nvCxnSpPr>
              <p:cNvPr id="90" name="Straight Connector 89"/>
              <p:cNvCxnSpPr/>
              <p:nvPr/>
            </p:nvCxnSpPr>
            <p:spPr>
              <a:xfrm rot="5400000">
                <a:off x="971940" y="2708800"/>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29" name="Group 91"/>
            <p:cNvGrpSpPr>
              <a:grpSpLocks/>
            </p:cNvGrpSpPr>
            <p:nvPr/>
          </p:nvGrpSpPr>
          <p:grpSpPr bwMode="auto">
            <a:xfrm>
              <a:off x="4598" y="2005"/>
              <a:ext cx="75" cy="220"/>
              <a:chOff x="1074344" y="2492896"/>
              <a:chExt cx="108000" cy="360040"/>
            </a:xfrm>
          </p:grpSpPr>
          <p:cxnSp>
            <p:nvCxnSpPr>
              <p:cNvPr id="93" name="Straight Connector 92"/>
              <p:cNvCxnSpPr/>
              <p:nvPr/>
            </p:nvCxnSpPr>
            <p:spPr>
              <a:xfrm rot="5400000">
                <a:off x="971698" y="2708291"/>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0" name="Group 94"/>
            <p:cNvGrpSpPr>
              <a:grpSpLocks/>
            </p:cNvGrpSpPr>
            <p:nvPr/>
          </p:nvGrpSpPr>
          <p:grpSpPr bwMode="auto">
            <a:xfrm>
              <a:off x="4950" y="1999"/>
              <a:ext cx="74" cy="220"/>
              <a:chOff x="1074344" y="2492896"/>
              <a:chExt cx="108000" cy="360040"/>
            </a:xfrm>
          </p:grpSpPr>
          <p:cxnSp>
            <p:nvCxnSpPr>
              <p:cNvPr id="96" name="Straight Connector 95"/>
              <p:cNvCxnSpPr/>
              <p:nvPr/>
            </p:nvCxnSpPr>
            <p:spPr>
              <a:xfrm rot="5400000">
                <a:off x="971691"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1" name="Group 97"/>
            <p:cNvGrpSpPr>
              <a:grpSpLocks/>
            </p:cNvGrpSpPr>
            <p:nvPr/>
          </p:nvGrpSpPr>
          <p:grpSpPr bwMode="auto">
            <a:xfrm>
              <a:off x="5096" y="1999"/>
              <a:ext cx="74" cy="220"/>
              <a:chOff x="1074344" y="2492896"/>
              <a:chExt cx="108000" cy="360040"/>
            </a:xfrm>
          </p:grpSpPr>
          <p:cxnSp>
            <p:nvCxnSpPr>
              <p:cNvPr id="99" name="Straight Connector 98"/>
              <p:cNvCxnSpPr/>
              <p:nvPr/>
            </p:nvCxnSpPr>
            <p:spPr>
              <a:xfrm rot="5400000">
                <a:off x="972188"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2" name="Group 100"/>
            <p:cNvGrpSpPr>
              <a:grpSpLocks/>
            </p:cNvGrpSpPr>
            <p:nvPr/>
          </p:nvGrpSpPr>
          <p:grpSpPr bwMode="auto">
            <a:xfrm>
              <a:off x="5328" y="1999"/>
              <a:ext cx="75" cy="220"/>
              <a:chOff x="1074344" y="2492896"/>
              <a:chExt cx="108000" cy="360040"/>
            </a:xfrm>
          </p:grpSpPr>
          <p:cxnSp>
            <p:nvCxnSpPr>
              <p:cNvPr id="102" name="Straight Connector 101"/>
              <p:cNvCxnSpPr/>
              <p:nvPr/>
            </p:nvCxnSpPr>
            <p:spPr>
              <a:xfrm rot="5400000">
                <a:off x="971329"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3" name="Group 103"/>
            <p:cNvGrpSpPr>
              <a:grpSpLocks/>
            </p:cNvGrpSpPr>
            <p:nvPr/>
          </p:nvGrpSpPr>
          <p:grpSpPr bwMode="auto">
            <a:xfrm>
              <a:off x="5569" y="1992"/>
              <a:ext cx="75" cy="221"/>
              <a:chOff x="1074344" y="2492896"/>
              <a:chExt cx="108000" cy="360040"/>
            </a:xfrm>
          </p:grpSpPr>
          <p:cxnSp>
            <p:nvCxnSpPr>
              <p:cNvPr id="105" name="Straight Connector 104"/>
              <p:cNvCxnSpPr/>
              <p:nvPr/>
            </p:nvCxnSpPr>
            <p:spPr>
              <a:xfrm rot="5400000">
                <a:off x="970664" y="2708927"/>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4" name="Group 106"/>
            <p:cNvGrpSpPr>
              <a:grpSpLocks/>
            </p:cNvGrpSpPr>
            <p:nvPr/>
          </p:nvGrpSpPr>
          <p:grpSpPr bwMode="auto">
            <a:xfrm>
              <a:off x="1626" y="1992"/>
              <a:ext cx="74" cy="221"/>
              <a:chOff x="1074344" y="2492896"/>
              <a:chExt cx="108000" cy="360040"/>
            </a:xfrm>
          </p:grpSpPr>
          <p:cxnSp>
            <p:nvCxnSpPr>
              <p:cNvPr id="108" name="Straight Connector 107"/>
              <p:cNvCxnSpPr/>
              <p:nvPr/>
            </p:nvCxnSpPr>
            <p:spPr>
              <a:xfrm rot="5400000">
                <a:off x="972105" y="2708927"/>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5" name="Group 109"/>
            <p:cNvGrpSpPr>
              <a:grpSpLocks/>
            </p:cNvGrpSpPr>
            <p:nvPr/>
          </p:nvGrpSpPr>
          <p:grpSpPr bwMode="auto">
            <a:xfrm>
              <a:off x="1780" y="1994"/>
              <a:ext cx="75" cy="221"/>
              <a:chOff x="1074344" y="2492896"/>
              <a:chExt cx="108000" cy="360040"/>
            </a:xfrm>
          </p:grpSpPr>
          <p:cxnSp>
            <p:nvCxnSpPr>
              <p:cNvPr id="111" name="Straight Connector 110"/>
              <p:cNvCxnSpPr/>
              <p:nvPr/>
            </p:nvCxnSpPr>
            <p:spPr>
              <a:xfrm rot="5400000">
                <a:off x="971834" y="2708800"/>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6" name="Group 112"/>
            <p:cNvGrpSpPr>
              <a:grpSpLocks/>
            </p:cNvGrpSpPr>
            <p:nvPr/>
          </p:nvGrpSpPr>
          <p:grpSpPr bwMode="auto">
            <a:xfrm>
              <a:off x="896" y="1995"/>
              <a:ext cx="75" cy="221"/>
              <a:chOff x="1074344" y="2492896"/>
              <a:chExt cx="108000" cy="360040"/>
            </a:xfrm>
          </p:grpSpPr>
          <p:cxnSp>
            <p:nvCxnSpPr>
              <p:cNvPr id="114" name="Straight Connector 113"/>
              <p:cNvCxnSpPr/>
              <p:nvPr/>
            </p:nvCxnSpPr>
            <p:spPr>
              <a:xfrm rot="5400000">
                <a:off x="971916" y="2708736"/>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7" name="Group 115"/>
            <p:cNvGrpSpPr>
              <a:grpSpLocks/>
            </p:cNvGrpSpPr>
            <p:nvPr/>
          </p:nvGrpSpPr>
          <p:grpSpPr bwMode="auto">
            <a:xfrm>
              <a:off x="731" y="1999"/>
              <a:ext cx="75" cy="220"/>
              <a:chOff x="1074344" y="2492896"/>
              <a:chExt cx="108000" cy="360040"/>
            </a:xfrm>
          </p:grpSpPr>
          <p:cxnSp>
            <p:nvCxnSpPr>
              <p:cNvPr id="117" name="Straight Connector 116"/>
              <p:cNvCxnSpPr/>
              <p:nvPr/>
            </p:nvCxnSpPr>
            <p:spPr>
              <a:xfrm rot="5400000">
                <a:off x="972043"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8" name="Group 118"/>
            <p:cNvGrpSpPr>
              <a:grpSpLocks/>
            </p:cNvGrpSpPr>
            <p:nvPr/>
          </p:nvGrpSpPr>
          <p:grpSpPr bwMode="auto">
            <a:xfrm>
              <a:off x="559" y="1994"/>
              <a:ext cx="75" cy="221"/>
              <a:chOff x="1074344" y="2492896"/>
              <a:chExt cx="108000" cy="360040"/>
            </a:xfrm>
          </p:grpSpPr>
          <p:cxnSp>
            <p:nvCxnSpPr>
              <p:cNvPr id="120" name="Straight Connector 119"/>
              <p:cNvCxnSpPr/>
              <p:nvPr/>
            </p:nvCxnSpPr>
            <p:spPr>
              <a:xfrm rot="5400000">
                <a:off x="972089" y="2708800"/>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39" name="Group 121"/>
            <p:cNvGrpSpPr>
              <a:grpSpLocks/>
            </p:cNvGrpSpPr>
            <p:nvPr/>
          </p:nvGrpSpPr>
          <p:grpSpPr bwMode="auto">
            <a:xfrm>
              <a:off x="2759" y="1994"/>
              <a:ext cx="74" cy="221"/>
              <a:chOff x="1074344" y="2492896"/>
              <a:chExt cx="108000" cy="360040"/>
            </a:xfrm>
          </p:grpSpPr>
          <p:cxnSp>
            <p:nvCxnSpPr>
              <p:cNvPr id="123" name="Straight Connector 122"/>
              <p:cNvCxnSpPr/>
              <p:nvPr/>
            </p:nvCxnSpPr>
            <p:spPr>
              <a:xfrm rot="5400000">
                <a:off x="971272" y="2708800"/>
                <a:ext cx="288041"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40" name="Group 124"/>
            <p:cNvGrpSpPr>
              <a:grpSpLocks/>
            </p:cNvGrpSpPr>
            <p:nvPr/>
          </p:nvGrpSpPr>
          <p:grpSpPr bwMode="auto">
            <a:xfrm>
              <a:off x="2934" y="1999"/>
              <a:ext cx="75" cy="220"/>
              <a:chOff x="1074344" y="2492896"/>
              <a:chExt cx="108000" cy="360040"/>
            </a:xfrm>
          </p:grpSpPr>
          <p:cxnSp>
            <p:nvCxnSpPr>
              <p:cNvPr id="126" name="Straight Connector 125"/>
              <p:cNvCxnSpPr/>
              <p:nvPr/>
            </p:nvCxnSpPr>
            <p:spPr>
              <a:xfrm rot="5400000">
                <a:off x="972019" y="2708675"/>
                <a:ext cx="287779"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441" name="Group 149"/>
            <p:cNvGrpSpPr>
              <a:grpSpLocks/>
            </p:cNvGrpSpPr>
            <p:nvPr/>
          </p:nvGrpSpPr>
          <p:grpSpPr bwMode="auto">
            <a:xfrm>
              <a:off x="1791" y="2332"/>
              <a:ext cx="332" cy="261"/>
              <a:chOff x="2555776" y="3685674"/>
              <a:chExt cx="480556" cy="427390"/>
            </a:xfrm>
          </p:grpSpPr>
          <p:grpSp>
            <p:nvGrpSpPr>
              <p:cNvPr id="15483" name="Group 129"/>
              <p:cNvGrpSpPr>
                <a:grpSpLocks/>
              </p:cNvGrpSpPr>
              <p:nvPr/>
            </p:nvGrpSpPr>
            <p:grpSpPr bwMode="auto">
              <a:xfrm rot="900000">
                <a:off x="2555776" y="3717032"/>
                <a:ext cx="108000" cy="396032"/>
                <a:chOff x="2655669" y="3717032"/>
                <a:chExt cx="108000" cy="396032"/>
              </a:xfrm>
            </p:grpSpPr>
            <p:cxnSp>
              <p:nvCxnSpPr>
                <p:cNvPr id="75" name="Straight Connector 74"/>
                <p:cNvCxnSpPr/>
                <p:nvPr/>
              </p:nvCxnSpPr>
              <p:spPr>
                <a:xfrm rot="5400000" flipH="1" flipV="1">
                  <a:off x="2532276" y="3861946"/>
                  <a:ext cx="2942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501" name="Oval 75"/>
                <p:cNvGrpSpPr>
                  <a:grpSpLocks/>
                </p:cNvGrpSpPr>
                <p:nvPr/>
              </p:nvGrpSpPr>
              <p:grpSpPr bwMode="auto">
                <a:xfrm rot="-900000">
                  <a:off x="2578269" y="3952428"/>
                  <a:ext cx="237517" cy="237940"/>
                  <a:chOff x="2438400" y="3944112"/>
                  <a:chExt cx="237744" cy="237744"/>
                </a:xfrm>
              </p:grpSpPr>
              <p:pic>
                <p:nvPicPr>
                  <p:cNvPr id="15502" name="Oval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44112"/>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3" name="Text Box 159"/>
                  <p:cNvSpPr txBox="1">
                    <a:spLocks noChangeArrowheads="1"/>
                  </p:cNvSpPr>
                  <p:nvPr/>
                </p:nvSpPr>
                <p:spPr bwMode="auto">
                  <a:xfrm rot="-9900000">
                    <a:off x="2534464" y="4016203"/>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cxnSp>
            <p:nvCxnSpPr>
              <p:cNvPr id="78" name="Straight Connector 77"/>
              <p:cNvCxnSpPr/>
              <p:nvPr/>
            </p:nvCxnSpPr>
            <p:spPr>
              <a:xfrm>
                <a:off x="2638445" y="3685934"/>
                <a:ext cx="311338"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5485" name="Group 133"/>
              <p:cNvGrpSpPr>
                <a:grpSpLocks/>
              </p:cNvGrpSpPr>
              <p:nvPr/>
            </p:nvGrpSpPr>
            <p:grpSpPr bwMode="auto">
              <a:xfrm>
                <a:off x="2828440" y="3691128"/>
                <a:ext cx="108000" cy="285604"/>
                <a:chOff x="2655669" y="3827460"/>
                <a:chExt cx="108000" cy="285604"/>
              </a:xfrm>
            </p:grpSpPr>
            <p:cxnSp>
              <p:nvCxnSpPr>
                <p:cNvPr id="135" name="Straight Connector 134"/>
                <p:cNvCxnSpPr/>
                <p:nvPr/>
              </p:nvCxnSpPr>
              <p:spPr>
                <a:xfrm rot="16200000" flipV="1">
                  <a:off x="2589512" y="3919234"/>
                  <a:ext cx="202980" cy="184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97" name="Oval 135"/>
                <p:cNvGrpSpPr>
                  <a:grpSpLocks/>
                </p:cNvGrpSpPr>
                <p:nvPr/>
              </p:nvGrpSpPr>
              <p:grpSpPr bwMode="auto">
                <a:xfrm>
                  <a:off x="2618873" y="3970336"/>
                  <a:ext cx="176616" cy="176930"/>
                  <a:chOff x="2791968" y="3834384"/>
                  <a:chExt cx="176784" cy="176784"/>
                </a:xfrm>
              </p:grpSpPr>
              <p:pic>
                <p:nvPicPr>
                  <p:cNvPr id="15498" name="Oval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968" y="3834384"/>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9" name="Text Box 155"/>
                  <p:cNvSpPr txBox="1">
                    <a:spLocks noChangeArrowheads="1"/>
                  </p:cNvSpPr>
                  <p:nvPr/>
                </p:nvSpPr>
                <p:spPr bwMode="auto">
                  <a:xfrm rot="10800000">
                    <a:off x="2844630" y="3884887"/>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nvGrpSpPr>
              <p:cNvPr id="15486" name="Group 142"/>
              <p:cNvGrpSpPr>
                <a:grpSpLocks/>
              </p:cNvGrpSpPr>
              <p:nvPr/>
            </p:nvGrpSpPr>
            <p:grpSpPr bwMode="auto">
              <a:xfrm rot="-900000">
                <a:off x="2928332" y="3693980"/>
                <a:ext cx="108000" cy="396032"/>
                <a:chOff x="2655669" y="3717032"/>
                <a:chExt cx="108000" cy="396032"/>
              </a:xfrm>
            </p:grpSpPr>
            <p:cxnSp>
              <p:nvCxnSpPr>
                <p:cNvPr id="144" name="Straight Connector 143"/>
                <p:cNvCxnSpPr/>
                <p:nvPr/>
              </p:nvCxnSpPr>
              <p:spPr>
                <a:xfrm rot="5400000" flipH="1" flipV="1">
                  <a:off x="2539563" y="3833483"/>
                  <a:ext cx="3005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93" name="Oval 144"/>
                <p:cNvGrpSpPr>
                  <a:grpSpLocks/>
                </p:cNvGrpSpPr>
                <p:nvPr/>
              </p:nvGrpSpPr>
              <p:grpSpPr bwMode="auto">
                <a:xfrm rot="900000">
                  <a:off x="2570966" y="3921211"/>
                  <a:ext cx="267968" cy="244041"/>
                  <a:chOff x="2877312" y="3895344"/>
                  <a:chExt cx="268224" cy="243840"/>
                </a:xfrm>
              </p:grpSpPr>
              <p:pic>
                <p:nvPicPr>
                  <p:cNvPr id="15494" name="Oval 1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312" y="3895344"/>
                    <a:ext cx="268224"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5" name="Text Box 151"/>
                  <p:cNvSpPr txBox="1">
                    <a:spLocks noChangeArrowheads="1"/>
                  </p:cNvSpPr>
                  <p:nvPr/>
                </p:nvSpPr>
                <p:spPr bwMode="auto">
                  <a:xfrm rot="9900000">
                    <a:off x="2981860" y="3993170"/>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nvGrpSpPr>
              <p:cNvPr id="15487" name="Group 146"/>
              <p:cNvGrpSpPr>
                <a:grpSpLocks/>
              </p:cNvGrpSpPr>
              <p:nvPr/>
            </p:nvGrpSpPr>
            <p:grpSpPr bwMode="auto">
              <a:xfrm>
                <a:off x="2697388" y="3700384"/>
                <a:ext cx="108000" cy="396032"/>
                <a:chOff x="2655669" y="3717032"/>
                <a:chExt cx="108000" cy="396032"/>
              </a:xfrm>
            </p:grpSpPr>
            <p:cxnSp>
              <p:nvCxnSpPr>
                <p:cNvPr id="148" name="Straight Connector 147"/>
                <p:cNvCxnSpPr/>
                <p:nvPr/>
              </p:nvCxnSpPr>
              <p:spPr>
                <a:xfrm rot="5400000" flipH="1" flipV="1">
                  <a:off x="2566028" y="3865437"/>
                  <a:ext cx="2973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89" name="Oval 148"/>
                <p:cNvGrpSpPr>
                  <a:grpSpLocks/>
                </p:cNvGrpSpPr>
                <p:nvPr/>
              </p:nvGrpSpPr>
              <p:grpSpPr bwMode="auto">
                <a:xfrm>
                  <a:off x="2615940" y="3966571"/>
                  <a:ext cx="176616" cy="176930"/>
                  <a:chOff x="2657856" y="3950208"/>
                  <a:chExt cx="176784" cy="176784"/>
                </a:xfrm>
              </p:grpSpPr>
              <p:pic>
                <p:nvPicPr>
                  <p:cNvPr id="15490" name="Oval 14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856" y="3950208"/>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91" name="Text Box 147"/>
                  <p:cNvSpPr txBox="1">
                    <a:spLocks noChangeArrowheads="1"/>
                  </p:cNvSpPr>
                  <p:nvPr/>
                </p:nvSpPr>
                <p:spPr bwMode="auto">
                  <a:xfrm rot="10800000">
                    <a:off x="2713454" y="4004472"/>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grpSp>
          <p:nvGrpSpPr>
            <p:cNvPr id="15442" name="Group 150"/>
            <p:cNvGrpSpPr>
              <a:grpSpLocks/>
            </p:cNvGrpSpPr>
            <p:nvPr/>
          </p:nvGrpSpPr>
          <p:grpSpPr bwMode="auto">
            <a:xfrm>
              <a:off x="2482" y="2332"/>
              <a:ext cx="332" cy="261"/>
              <a:chOff x="2555776" y="3685674"/>
              <a:chExt cx="480556" cy="427390"/>
            </a:xfrm>
          </p:grpSpPr>
          <p:grpSp>
            <p:nvGrpSpPr>
              <p:cNvPr id="15462" name="Group 129"/>
              <p:cNvGrpSpPr>
                <a:grpSpLocks/>
              </p:cNvGrpSpPr>
              <p:nvPr/>
            </p:nvGrpSpPr>
            <p:grpSpPr bwMode="auto">
              <a:xfrm rot="900000">
                <a:off x="2555776" y="3717032"/>
                <a:ext cx="108000" cy="396032"/>
                <a:chOff x="2655669" y="3717032"/>
                <a:chExt cx="108000" cy="396032"/>
              </a:xfrm>
            </p:grpSpPr>
            <p:cxnSp>
              <p:nvCxnSpPr>
                <p:cNvPr id="163" name="Straight Connector 162"/>
                <p:cNvCxnSpPr/>
                <p:nvPr/>
              </p:nvCxnSpPr>
              <p:spPr>
                <a:xfrm rot="5400000" flipH="1" flipV="1">
                  <a:off x="2519126" y="3866542"/>
                  <a:ext cx="3005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80" name="Oval 163"/>
                <p:cNvGrpSpPr>
                  <a:grpSpLocks/>
                </p:cNvGrpSpPr>
                <p:nvPr/>
              </p:nvGrpSpPr>
              <p:grpSpPr bwMode="auto">
                <a:xfrm rot="-900000">
                  <a:off x="2576594" y="3942582"/>
                  <a:ext cx="267968" cy="244041"/>
                  <a:chOff x="3438144" y="3938016"/>
                  <a:chExt cx="268224" cy="243840"/>
                </a:xfrm>
              </p:grpSpPr>
              <p:pic>
                <p:nvPicPr>
                  <p:cNvPr id="15481" name="Oval 1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144" y="3938016"/>
                    <a:ext cx="268224"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82" name="Text Box 138"/>
                  <p:cNvSpPr txBox="1">
                    <a:spLocks noChangeArrowheads="1"/>
                  </p:cNvSpPr>
                  <p:nvPr/>
                </p:nvSpPr>
                <p:spPr bwMode="auto">
                  <a:xfrm rot="-9900000">
                    <a:off x="3534589" y="4016203"/>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cxnSp>
            <p:nvCxnSpPr>
              <p:cNvPr id="153" name="Straight Connector 152"/>
              <p:cNvCxnSpPr/>
              <p:nvPr/>
            </p:nvCxnSpPr>
            <p:spPr>
              <a:xfrm>
                <a:off x="2637660" y="3685934"/>
                <a:ext cx="311337"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5464" name="Group 133"/>
              <p:cNvGrpSpPr>
                <a:grpSpLocks/>
              </p:cNvGrpSpPr>
              <p:nvPr/>
            </p:nvGrpSpPr>
            <p:grpSpPr bwMode="auto">
              <a:xfrm>
                <a:off x="2828440" y="3691128"/>
                <a:ext cx="108000" cy="285604"/>
                <a:chOff x="2655669" y="3827460"/>
                <a:chExt cx="108000" cy="285604"/>
              </a:xfrm>
            </p:grpSpPr>
            <p:cxnSp>
              <p:nvCxnSpPr>
                <p:cNvPr id="161" name="Straight Connector 160"/>
                <p:cNvCxnSpPr/>
                <p:nvPr/>
              </p:nvCxnSpPr>
              <p:spPr>
                <a:xfrm rot="16200000" flipV="1">
                  <a:off x="2588728" y="3919234"/>
                  <a:ext cx="202980" cy="184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76" name="Oval 161"/>
                <p:cNvGrpSpPr>
                  <a:grpSpLocks/>
                </p:cNvGrpSpPr>
                <p:nvPr/>
              </p:nvGrpSpPr>
              <p:grpSpPr bwMode="auto">
                <a:xfrm>
                  <a:off x="2618492" y="3970336"/>
                  <a:ext cx="176616" cy="176930"/>
                  <a:chOff x="3791712" y="3834384"/>
                  <a:chExt cx="176784" cy="176784"/>
                </a:xfrm>
              </p:grpSpPr>
              <p:pic>
                <p:nvPicPr>
                  <p:cNvPr id="15477" name="Oval 1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12" y="3834384"/>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78" name="Text Box 134"/>
                  <p:cNvSpPr txBox="1">
                    <a:spLocks noChangeArrowheads="1"/>
                  </p:cNvSpPr>
                  <p:nvPr/>
                </p:nvSpPr>
                <p:spPr bwMode="auto">
                  <a:xfrm rot="10800000">
                    <a:off x="3844755" y="3884887"/>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nvGrpSpPr>
              <p:cNvPr id="15465" name="Group 142"/>
              <p:cNvGrpSpPr>
                <a:grpSpLocks/>
              </p:cNvGrpSpPr>
              <p:nvPr/>
            </p:nvGrpSpPr>
            <p:grpSpPr bwMode="auto">
              <a:xfrm rot="-900000">
                <a:off x="2928332" y="3693980"/>
                <a:ext cx="108000" cy="396032"/>
                <a:chOff x="2655669" y="3717032"/>
                <a:chExt cx="108000" cy="396032"/>
              </a:xfrm>
            </p:grpSpPr>
            <p:cxnSp>
              <p:nvCxnSpPr>
                <p:cNvPr id="159" name="Straight Connector 158"/>
                <p:cNvCxnSpPr/>
                <p:nvPr/>
              </p:nvCxnSpPr>
              <p:spPr>
                <a:xfrm rot="5400000" flipH="1" flipV="1">
                  <a:off x="2528825" y="3831927"/>
                  <a:ext cx="3005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72" name="Oval 159"/>
                <p:cNvGrpSpPr>
                  <a:grpSpLocks/>
                </p:cNvGrpSpPr>
                <p:nvPr/>
              </p:nvGrpSpPr>
              <p:grpSpPr bwMode="auto">
                <a:xfrm rot="900000">
                  <a:off x="2576481" y="3922691"/>
                  <a:ext cx="267968" cy="244041"/>
                  <a:chOff x="3883152" y="3895344"/>
                  <a:chExt cx="268224" cy="243840"/>
                </a:xfrm>
              </p:grpSpPr>
              <p:pic>
                <p:nvPicPr>
                  <p:cNvPr id="15473" name="Oval 15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3152" y="3895344"/>
                    <a:ext cx="268224"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74" name="Text Box 130"/>
                  <p:cNvSpPr txBox="1">
                    <a:spLocks noChangeArrowheads="1"/>
                  </p:cNvSpPr>
                  <p:nvPr/>
                </p:nvSpPr>
                <p:spPr bwMode="auto">
                  <a:xfrm rot="9900000">
                    <a:off x="3981985" y="3993170"/>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nvGrpSpPr>
              <p:cNvPr id="15466" name="Group 146"/>
              <p:cNvGrpSpPr>
                <a:grpSpLocks/>
              </p:cNvGrpSpPr>
              <p:nvPr/>
            </p:nvGrpSpPr>
            <p:grpSpPr bwMode="auto">
              <a:xfrm>
                <a:off x="2697388" y="3700384"/>
                <a:ext cx="108000" cy="396032"/>
                <a:chOff x="2655669" y="3717032"/>
                <a:chExt cx="108000" cy="396032"/>
              </a:xfrm>
            </p:grpSpPr>
            <p:cxnSp>
              <p:nvCxnSpPr>
                <p:cNvPr id="157" name="Straight Connector 156"/>
                <p:cNvCxnSpPr/>
                <p:nvPr/>
              </p:nvCxnSpPr>
              <p:spPr>
                <a:xfrm rot="5400000" flipH="1" flipV="1">
                  <a:off x="2551026" y="3865437"/>
                  <a:ext cx="2973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68" name="Oval 157"/>
                <p:cNvGrpSpPr>
                  <a:grpSpLocks/>
                </p:cNvGrpSpPr>
                <p:nvPr/>
              </p:nvGrpSpPr>
              <p:grpSpPr bwMode="auto">
                <a:xfrm>
                  <a:off x="2615559" y="3966571"/>
                  <a:ext cx="176616" cy="176930"/>
                  <a:chOff x="3657600" y="3950208"/>
                  <a:chExt cx="176784" cy="176784"/>
                </a:xfrm>
              </p:grpSpPr>
              <p:pic>
                <p:nvPicPr>
                  <p:cNvPr id="15469" name="Oval 15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950208"/>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70" name="Text Box 126"/>
                  <p:cNvSpPr txBox="1">
                    <a:spLocks noChangeArrowheads="1"/>
                  </p:cNvSpPr>
                  <p:nvPr/>
                </p:nvSpPr>
                <p:spPr bwMode="auto">
                  <a:xfrm rot="10800000">
                    <a:off x="3713579" y="4004472"/>
                    <a:ext cx="76441" cy="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grpSp>
        </p:grpSp>
        <p:sp>
          <p:nvSpPr>
            <p:cNvPr id="50" name="TextBox 49"/>
            <p:cNvSpPr txBox="1"/>
            <p:nvPr/>
          </p:nvSpPr>
          <p:spPr>
            <a:xfrm>
              <a:off x="2732" y="2219"/>
              <a:ext cx="497" cy="225"/>
            </a:xfrm>
            <a:prstGeom prst="rect">
              <a:avLst/>
            </a:prstGeom>
            <a:solidFill>
              <a:schemeClr val="accent1">
                <a:lumMod val="40000"/>
                <a:lumOff val="60000"/>
              </a:schemeClr>
            </a:solidFill>
            <a:effectLst/>
            <a:scene3d>
              <a:camera prst="orthographicFront"/>
              <a:lightRig rig="threePt" dir="t"/>
            </a:scene3d>
            <a:sp3d contourW="12700">
              <a:bevelT/>
              <a:contourClr>
                <a:schemeClr val="bg1"/>
              </a:contourClr>
            </a:sp3d>
          </p:spPr>
          <p:txBody>
            <a:bodyPr>
              <a:spAutoFit/>
            </a:bodyPr>
            <a:lstStyle/>
            <a:p>
              <a:pPr>
                <a:defRPr/>
              </a:pPr>
              <a:r>
                <a:rPr lang="en-GB" sz="1800" b="1">
                  <a:latin typeface="Calibri" pitchFamily="34" charset="0"/>
                </a:rPr>
                <a:t>  A2</a:t>
              </a:r>
            </a:p>
          </p:txBody>
        </p:sp>
        <p:cxnSp>
          <p:nvCxnSpPr>
            <p:cNvPr id="15446" name="Straight Connector 165"/>
            <p:cNvCxnSpPr>
              <a:cxnSpLocks noChangeShapeType="1"/>
            </p:cNvCxnSpPr>
            <p:nvPr/>
          </p:nvCxnSpPr>
          <p:spPr bwMode="auto">
            <a:xfrm rot="5400000" flipH="1" flipV="1">
              <a:off x="3680" y="2505"/>
              <a:ext cx="132"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nvGrpSpPr>
            <p:cNvPr id="15447" name="Oval 166"/>
            <p:cNvGrpSpPr>
              <a:grpSpLocks/>
            </p:cNvGrpSpPr>
            <p:nvPr/>
          </p:nvGrpSpPr>
          <p:grpSpPr bwMode="auto">
            <a:xfrm>
              <a:off x="3693" y="2526"/>
              <a:ext cx="123" cy="108"/>
              <a:chOff x="5327904" y="4005072"/>
              <a:chExt cx="176784" cy="176784"/>
            </a:xfrm>
          </p:grpSpPr>
          <p:pic>
            <p:nvPicPr>
              <p:cNvPr id="15460" name="Oval 16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904" y="4005072"/>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1" name="Text Box 117"/>
              <p:cNvSpPr txBox="1">
                <a:spLocks noChangeArrowheads="1"/>
              </p:cNvSpPr>
              <p:nvPr/>
            </p:nvSpPr>
            <p:spPr bwMode="auto">
              <a:xfrm rot="10800000">
                <a:off x="5379972" y="4057256"/>
                <a:ext cx="76332" cy="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cxnSp>
          <p:nvCxnSpPr>
            <p:cNvPr id="15448" name="Straight Connector 168"/>
            <p:cNvCxnSpPr>
              <a:cxnSpLocks noChangeShapeType="1"/>
            </p:cNvCxnSpPr>
            <p:nvPr/>
          </p:nvCxnSpPr>
          <p:spPr bwMode="auto">
            <a:xfrm rot="5400000" flipH="1" flipV="1">
              <a:off x="4116" y="2505"/>
              <a:ext cx="132"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nvGrpSpPr>
            <p:cNvPr id="15449" name="Oval 169"/>
            <p:cNvGrpSpPr>
              <a:grpSpLocks/>
            </p:cNvGrpSpPr>
            <p:nvPr/>
          </p:nvGrpSpPr>
          <p:grpSpPr bwMode="auto">
            <a:xfrm>
              <a:off x="4117" y="2520"/>
              <a:ext cx="123" cy="108"/>
              <a:chOff x="5974080" y="4005072"/>
              <a:chExt cx="176784" cy="176784"/>
            </a:xfrm>
          </p:grpSpPr>
          <p:pic>
            <p:nvPicPr>
              <p:cNvPr id="15458" name="Oval 1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0" y="4005072"/>
                <a:ext cx="176784"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9" name="Text Box 113"/>
              <p:cNvSpPr txBox="1">
                <a:spLocks noChangeArrowheads="1"/>
              </p:cNvSpPr>
              <p:nvPr/>
            </p:nvSpPr>
            <p:spPr bwMode="auto">
              <a:xfrm rot="10800000">
                <a:off x="6027672" y="4057256"/>
                <a:ext cx="76332" cy="7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eaLnBrk="1" hangingPunct="1"/>
                <a:endParaRPr lang="en-GB" sz="1800">
                  <a:solidFill>
                    <a:srgbClr val="FFFFFF"/>
                  </a:solidFill>
                  <a:latin typeface="Calibri" pitchFamily="34" charset="0"/>
                </a:endParaRPr>
              </a:p>
            </p:txBody>
          </p:sp>
        </p:grpSp>
        <p:sp>
          <p:nvSpPr>
            <p:cNvPr id="15450" name="TextBox 61"/>
            <p:cNvSpPr txBox="1">
              <a:spLocks noChangeArrowheads="1"/>
            </p:cNvSpPr>
            <p:nvPr/>
          </p:nvSpPr>
          <p:spPr bwMode="auto">
            <a:xfrm>
              <a:off x="1803" y="3232"/>
              <a:ext cx="134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solidFill>
                    <a:srgbClr val="FFFF00"/>
                  </a:solidFill>
                </a:rPr>
                <a:t>GPIb</a:t>
              </a:r>
              <a:r>
                <a:rPr lang="el-GR" sz="1800" b="1">
                  <a:solidFill>
                    <a:srgbClr val="FFFF00"/>
                  </a:solidFill>
                </a:rPr>
                <a:t>α</a:t>
              </a:r>
              <a:endParaRPr lang="en-GB" sz="1800" b="1">
                <a:solidFill>
                  <a:srgbClr val="FFFF00"/>
                </a:solidFill>
              </a:endParaRPr>
            </a:p>
            <a:p>
              <a:pPr eaLnBrk="1" hangingPunct="1"/>
              <a:r>
                <a:rPr lang="en-GB" sz="1800" b="1">
                  <a:solidFill>
                    <a:srgbClr val="FFFF00"/>
                  </a:solidFill>
                </a:rPr>
                <a:t>Collagen I,VI</a:t>
              </a:r>
            </a:p>
            <a:p>
              <a:pPr eaLnBrk="1" hangingPunct="1"/>
              <a:r>
                <a:rPr lang="en-GB" sz="1800" b="1">
                  <a:solidFill>
                    <a:srgbClr val="FFFF00"/>
                  </a:solidFill>
                </a:rPr>
                <a:t>Heparin</a:t>
              </a:r>
              <a:r>
                <a:rPr lang="en-GB" sz="1600">
                  <a:solidFill>
                    <a:srgbClr val="FFFF00"/>
                  </a:solidFill>
                </a:rPr>
                <a:t> </a:t>
              </a:r>
            </a:p>
          </p:txBody>
        </p:sp>
        <p:sp>
          <p:nvSpPr>
            <p:cNvPr id="15451" name="TextBox 62"/>
            <p:cNvSpPr txBox="1">
              <a:spLocks noChangeArrowheads="1"/>
            </p:cNvSpPr>
            <p:nvPr/>
          </p:nvSpPr>
          <p:spPr bwMode="auto">
            <a:xfrm>
              <a:off x="3792" y="3056"/>
              <a:ext cx="95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solidFill>
                    <a:srgbClr val="FFFF00"/>
                  </a:solidFill>
                </a:rPr>
                <a:t>Collagen III</a:t>
              </a:r>
            </a:p>
          </p:txBody>
        </p:sp>
        <p:sp>
          <p:nvSpPr>
            <p:cNvPr id="15452" name="TextBox 64"/>
            <p:cNvSpPr txBox="1">
              <a:spLocks noChangeArrowheads="1"/>
            </p:cNvSpPr>
            <p:nvPr/>
          </p:nvSpPr>
          <p:spPr bwMode="auto">
            <a:xfrm>
              <a:off x="2599" y="2791"/>
              <a:ext cx="104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solidFill>
                    <a:srgbClr val="FFFF00"/>
                  </a:solidFill>
                </a:rPr>
                <a:t>ADAMTS13</a:t>
              </a:r>
            </a:p>
          </p:txBody>
        </p:sp>
        <p:sp>
          <p:nvSpPr>
            <p:cNvPr id="15453" name="TextBox 60"/>
            <p:cNvSpPr txBox="1">
              <a:spLocks noChangeArrowheads="1"/>
            </p:cNvSpPr>
            <p:nvPr/>
          </p:nvSpPr>
          <p:spPr bwMode="auto">
            <a:xfrm>
              <a:off x="958" y="2748"/>
              <a:ext cx="114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a:solidFill>
                    <a:srgbClr val="FFFF00"/>
                  </a:solidFill>
                </a:rPr>
                <a:t>FVIII</a:t>
              </a:r>
            </a:p>
            <a:p>
              <a:pPr eaLnBrk="1" hangingPunct="1"/>
              <a:r>
                <a:rPr lang="en-GB" sz="1800" b="1">
                  <a:solidFill>
                    <a:srgbClr val="FFFF00"/>
                  </a:solidFill>
                </a:rPr>
                <a:t>P-Selectin</a:t>
              </a:r>
            </a:p>
          </p:txBody>
        </p:sp>
        <p:sp>
          <p:nvSpPr>
            <p:cNvPr id="15454" name="Line 406"/>
            <p:cNvSpPr>
              <a:spLocks noChangeShapeType="1"/>
            </p:cNvSpPr>
            <p:nvPr/>
          </p:nvSpPr>
          <p:spPr bwMode="auto">
            <a:xfrm flipV="1">
              <a:off x="2997" y="2527"/>
              <a:ext cx="0" cy="221"/>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455" name="Line 407"/>
            <p:cNvSpPr>
              <a:spLocks noChangeShapeType="1"/>
            </p:cNvSpPr>
            <p:nvPr/>
          </p:nvSpPr>
          <p:spPr bwMode="auto">
            <a:xfrm flipH="1" flipV="1">
              <a:off x="3593" y="2484"/>
              <a:ext cx="249" cy="572"/>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456" name="Line 408"/>
            <p:cNvSpPr>
              <a:spLocks noChangeShapeType="1"/>
            </p:cNvSpPr>
            <p:nvPr/>
          </p:nvSpPr>
          <p:spPr bwMode="auto">
            <a:xfrm flipV="1">
              <a:off x="2251" y="2468"/>
              <a:ext cx="14" cy="676"/>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457" name="Line 409"/>
            <p:cNvSpPr>
              <a:spLocks noChangeShapeType="1"/>
            </p:cNvSpPr>
            <p:nvPr/>
          </p:nvSpPr>
          <p:spPr bwMode="auto">
            <a:xfrm flipV="1">
              <a:off x="1456" y="2484"/>
              <a:ext cx="0" cy="307"/>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5364" name="Group 207"/>
          <p:cNvGrpSpPr>
            <a:grpSpLocks/>
          </p:cNvGrpSpPr>
          <p:nvPr/>
        </p:nvGrpSpPr>
        <p:grpSpPr bwMode="auto">
          <a:xfrm>
            <a:off x="6550025" y="1655763"/>
            <a:ext cx="119063" cy="349250"/>
            <a:chOff x="1074344" y="2492896"/>
            <a:chExt cx="108000" cy="360040"/>
          </a:xfrm>
        </p:grpSpPr>
        <p:cxnSp>
          <p:nvCxnSpPr>
            <p:cNvPr id="209" name="Straight Connector 208"/>
            <p:cNvCxnSpPr/>
            <p:nvPr/>
          </p:nvCxnSpPr>
          <p:spPr>
            <a:xfrm rot="5400000">
              <a:off x="972088" y="2708920"/>
              <a:ext cx="288032"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flipH="1">
              <a:off x="1074344" y="2492896"/>
              <a:ext cx="108000" cy="108000"/>
            </a:xfrm>
            <a:prstGeom prst="ellipse">
              <a:avLst/>
            </a:prstGeom>
            <a:solidFill>
              <a:schemeClr val="accent3">
                <a:lumMod val="50000"/>
              </a:schemeClr>
            </a:solidFill>
            <a:ln>
              <a:solidFill>
                <a:schemeClr val="accent3">
                  <a:lumMod val="50000"/>
                </a:schemeClr>
              </a:solidFill>
            </a:ln>
            <a:effectLst/>
            <a:scene3d>
              <a:camera prst="orthographicFront"/>
              <a:lightRig rig="threePt" dir="t"/>
            </a:scene3d>
            <a:sp3d extrusionH="76200" contourW="12700" prstMaterial="matte">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grpSp>
        <p:nvGrpSpPr>
          <p:cNvPr id="15365" name="Group 210"/>
          <p:cNvGrpSpPr>
            <a:grpSpLocks/>
          </p:cNvGrpSpPr>
          <p:nvPr/>
        </p:nvGrpSpPr>
        <p:grpSpPr bwMode="auto">
          <a:xfrm>
            <a:off x="6597650" y="2192338"/>
            <a:ext cx="119063" cy="349250"/>
            <a:chOff x="1074344" y="2492896"/>
            <a:chExt cx="108000" cy="360040"/>
          </a:xfrm>
        </p:grpSpPr>
        <p:cxnSp>
          <p:nvCxnSpPr>
            <p:cNvPr id="212" name="Straight Connector 211"/>
            <p:cNvCxnSpPr/>
            <p:nvPr/>
          </p:nvCxnSpPr>
          <p:spPr>
            <a:xfrm rot="5400000">
              <a:off x="972088" y="2708920"/>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3" name="Oval 212"/>
            <p:cNvSpPr/>
            <p:nvPr/>
          </p:nvSpPr>
          <p:spPr>
            <a:xfrm flipH="1">
              <a:off x="1074344" y="2492896"/>
              <a:ext cx="108000" cy="108000"/>
            </a:xfrm>
            <a:prstGeom prst="ellipse">
              <a:avLst/>
            </a:prstGeom>
            <a:solidFill>
              <a:srgbClr val="FF0000"/>
            </a:solidFill>
            <a:ln>
              <a:solidFill>
                <a:srgbClr val="FF0000"/>
              </a:solidFill>
            </a:ln>
            <a:effectLst/>
            <a:scene3d>
              <a:camera prst="orthographicFront"/>
              <a:lightRig rig="threePt" dir="t"/>
            </a:scene3d>
            <a:sp3d extrusionH="76200" contourW="12700" prstMaterial="matte">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sp>
        <p:nvSpPr>
          <p:cNvPr id="15366" name="Rectangle 7"/>
          <p:cNvSpPr>
            <a:spLocks noChangeArrowheads="1"/>
          </p:cNvSpPr>
          <p:nvPr/>
        </p:nvSpPr>
        <p:spPr bwMode="auto">
          <a:xfrm>
            <a:off x="131763" y="1430338"/>
            <a:ext cx="5672137"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r>
              <a:rPr lang="en-GB" sz="2000">
                <a:solidFill>
                  <a:schemeClr val="accent1"/>
                </a:solidFill>
              </a:rPr>
              <a:t> glycans comprise ~18.7% of total VWF molecular weight</a:t>
            </a:r>
            <a:endParaRPr lang="en-GB" sz="2000"/>
          </a:p>
        </p:txBody>
      </p:sp>
      <p:sp>
        <p:nvSpPr>
          <p:cNvPr id="15367" name="TextBox 223"/>
          <p:cNvSpPr txBox="1">
            <a:spLocks noChangeArrowheads="1"/>
          </p:cNvSpPr>
          <p:nvPr/>
        </p:nvSpPr>
        <p:spPr bwMode="auto">
          <a:xfrm>
            <a:off x="6816725" y="2235200"/>
            <a:ext cx="232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i="1">
                <a:solidFill>
                  <a:srgbClr val="FF0000"/>
                </a:solidFill>
              </a:rPr>
              <a:t>O</a:t>
            </a:r>
            <a:r>
              <a:rPr lang="en-GB" sz="1800" b="1">
                <a:solidFill>
                  <a:srgbClr val="FF0000"/>
                </a:solidFill>
              </a:rPr>
              <a:t>-linked glycans</a:t>
            </a:r>
            <a:r>
              <a:rPr lang="en-GB" sz="1400">
                <a:latin typeface="Calibri" pitchFamily="34" charset="0"/>
              </a:rPr>
              <a:t> </a:t>
            </a:r>
          </a:p>
        </p:txBody>
      </p:sp>
      <p:sp>
        <p:nvSpPr>
          <p:cNvPr id="15368" name="TextBox 213"/>
          <p:cNvSpPr txBox="1">
            <a:spLocks noChangeArrowheads="1"/>
          </p:cNvSpPr>
          <p:nvPr/>
        </p:nvSpPr>
        <p:spPr bwMode="auto">
          <a:xfrm>
            <a:off x="6697663" y="1731963"/>
            <a:ext cx="2446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b="1" i="1"/>
              <a:t>N</a:t>
            </a:r>
            <a:r>
              <a:rPr lang="en-GB" sz="1800" b="1"/>
              <a:t>-linked glycans</a:t>
            </a:r>
            <a:r>
              <a:rPr lang="en-GB" sz="1400">
                <a:latin typeface="Calibri"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nSpc>
                <a:spcPct val="90000"/>
              </a:lnSpc>
            </a:pPr>
            <a:r>
              <a:rPr lang="en-GB" sz="3200" smtClean="0">
                <a:solidFill>
                  <a:srgbClr val="FFFF00"/>
                </a:solidFill>
                <a:latin typeface="Comic Sans MS" pitchFamily="66" charset="0"/>
              </a:rPr>
              <a:t>How do we study the function of VWF glycans in the laboratory? (1)</a:t>
            </a:r>
          </a:p>
        </p:txBody>
      </p:sp>
      <p:sp>
        <p:nvSpPr>
          <p:cNvPr id="16387" name="Text Box 6"/>
          <p:cNvSpPr txBox="1">
            <a:spLocks noChangeArrowheads="1"/>
          </p:cNvSpPr>
          <p:nvPr/>
        </p:nvSpPr>
        <p:spPr bwMode="auto">
          <a:xfrm>
            <a:off x="200025" y="1574800"/>
            <a:ext cx="853916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defRPr sz="2400">
                <a:solidFill>
                  <a:schemeClr val="tx1"/>
                </a:solidFill>
                <a:latin typeface="Comic Sans MS" pitchFamily="66" charset="0"/>
                <a:cs typeface="Arial" charset="0"/>
              </a:defRPr>
            </a:lvl1pPr>
            <a:lvl2pPr marL="1271588" indent="-285750" eaLnBrk="0" hangingPunct="0">
              <a:defRPr sz="2400">
                <a:solidFill>
                  <a:schemeClr val="tx1"/>
                </a:solidFill>
                <a:latin typeface="Comic Sans MS" pitchFamily="66" charset="0"/>
                <a:cs typeface="Arial" charset="0"/>
              </a:defRPr>
            </a:lvl2pPr>
            <a:lvl3pPr marL="1679575" indent="-228600" eaLnBrk="0" hangingPunct="0">
              <a:defRPr sz="2400">
                <a:solidFill>
                  <a:schemeClr val="tx1"/>
                </a:solidFill>
                <a:latin typeface="Comic Sans MS" pitchFamily="66" charset="0"/>
                <a:cs typeface="Arial" charset="0"/>
              </a:defRPr>
            </a:lvl3pPr>
            <a:lvl4pPr marL="2087563" indent="-228600" eaLnBrk="0" hangingPunct="0">
              <a:defRPr sz="2400">
                <a:solidFill>
                  <a:schemeClr val="tx1"/>
                </a:solidFill>
                <a:latin typeface="Comic Sans MS" pitchFamily="66" charset="0"/>
                <a:cs typeface="Arial" charset="0"/>
              </a:defRPr>
            </a:lvl4pPr>
            <a:lvl5pPr marL="2495550" indent="-228600" eaLnBrk="0" hangingPunct="0">
              <a:defRPr sz="2400">
                <a:solidFill>
                  <a:schemeClr val="tx1"/>
                </a:solidFill>
                <a:latin typeface="Comic Sans MS" pitchFamily="66" charset="0"/>
                <a:cs typeface="Arial" charset="0"/>
              </a:defRPr>
            </a:lvl5pPr>
            <a:lvl6pPr marL="2952750" indent="-228600" eaLnBrk="0" fontAlgn="base" hangingPunct="0">
              <a:spcBef>
                <a:spcPct val="0"/>
              </a:spcBef>
              <a:spcAft>
                <a:spcPct val="0"/>
              </a:spcAft>
              <a:defRPr sz="2400">
                <a:solidFill>
                  <a:schemeClr val="tx1"/>
                </a:solidFill>
                <a:latin typeface="Comic Sans MS" pitchFamily="66" charset="0"/>
                <a:cs typeface="Arial" charset="0"/>
              </a:defRPr>
            </a:lvl6pPr>
            <a:lvl7pPr marL="3409950" indent="-228600" eaLnBrk="0" fontAlgn="base" hangingPunct="0">
              <a:spcBef>
                <a:spcPct val="0"/>
              </a:spcBef>
              <a:spcAft>
                <a:spcPct val="0"/>
              </a:spcAft>
              <a:defRPr sz="2400">
                <a:solidFill>
                  <a:schemeClr val="tx1"/>
                </a:solidFill>
                <a:latin typeface="Comic Sans MS" pitchFamily="66" charset="0"/>
                <a:cs typeface="Arial" charset="0"/>
              </a:defRPr>
            </a:lvl7pPr>
            <a:lvl8pPr marL="3867150" indent="-228600" eaLnBrk="0" fontAlgn="base" hangingPunct="0">
              <a:spcBef>
                <a:spcPct val="0"/>
              </a:spcBef>
              <a:spcAft>
                <a:spcPct val="0"/>
              </a:spcAft>
              <a:defRPr sz="2400">
                <a:solidFill>
                  <a:schemeClr val="tx1"/>
                </a:solidFill>
                <a:latin typeface="Comic Sans MS" pitchFamily="66" charset="0"/>
                <a:cs typeface="Arial" charset="0"/>
              </a:defRPr>
            </a:lvl8pPr>
            <a:lvl9pPr marL="432435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Wingdings" pitchFamily="2" charset="2"/>
              <a:buChar char="q"/>
            </a:pPr>
            <a:r>
              <a:rPr lang="en-GB" sz="2000">
                <a:solidFill>
                  <a:schemeClr val="accent1"/>
                </a:solidFill>
              </a:rPr>
              <a:t>To study glycans of plasma-derived VWF, we isolate and purify VWF from commercial VWF concentrates or human plasma. </a:t>
            </a:r>
          </a:p>
          <a:p>
            <a:pPr eaLnBrk="1" hangingPunct="1">
              <a:buFontTx/>
              <a:buAutoNum type="arabicPeriod"/>
            </a:pPr>
            <a:endParaRPr lang="en-GB" sz="2000">
              <a:solidFill>
                <a:schemeClr val="accent1"/>
              </a:solidFill>
            </a:endParaRPr>
          </a:p>
          <a:p>
            <a:pPr eaLnBrk="1" hangingPunct="1">
              <a:buFont typeface="Wingdings" pitchFamily="2" charset="2"/>
              <a:buChar char="q"/>
            </a:pPr>
            <a:r>
              <a:rPr lang="en-GB" sz="2000">
                <a:solidFill>
                  <a:schemeClr val="accent1"/>
                </a:solidFill>
              </a:rPr>
              <a:t>We then modify glycan composition of VWF by highly specific enzymes that remove definite structures:</a:t>
            </a:r>
          </a:p>
          <a:p>
            <a:pPr eaLnBrk="1" hangingPunct="1"/>
            <a:endParaRPr lang="en-GB" sz="1800">
              <a:solidFill>
                <a:schemeClr val="accent1"/>
              </a:solidFill>
            </a:endParaRPr>
          </a:p>
          <a:p>
            <a:pPr eaLnBrk="1" hangingPunct="1"/>
            <a:endParaRPr lang="en-GB"/>
          </a:p>
        </p:txBody>
      </p:sp>
      <p:sp>
        <p:nvSpPr>
          <p:cNvPr id="16389" name="Text Box 5"/>
          <p:cNvSpPr txBox="1">
            <a:spLocks noChangeArrowheads="1"/>
          </p:cNvSpPr>
          <p:nvPr/>
        </p:nvSpPr>
        <p:spPr bwMode="auto">
          <a:xfrm>
            <a:off x="593725" y="3408363"/>
            <a:ext cx="79470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Comic Sans MS" pitchFamily="66" charset="0"/>
                <a:cs typeface="Arial" charset="0"/>
              </a:defRPr>
            </a:lvl1pPr>
            <a:lvl2pPr marL="914400" indent="-457200" eaLnBrk="0" hangingPunct="0">
              <a:defRPr sz="2400">
                <a:solidFill>
                  <a:schemeClr val="tx1"/>
                </a:solidFill>
                <a:latin typeface="Comic Sans MS" pitchFamily="66" charset="0"/>
                <a:cs typeface="Arial" charset="0"/>
              </a:defRPr>
            </a:lvl2pPr>
            <a:lvl3pPr marL="1371600" indent="-457200" eaLnBrk="0" hangingPunct="0">
              <a:defRPr sz="2400">
                <a:solidFill>
                  <a:schemeClr val="tx1"/>
                </a:solidFill>
                <a:latin typeface="Comic Sans MS" pitchFamily="66" charset="0"/>
                <a:cs typeface="Arial" charset="0"/>
              </a:defRPr>
            </a:lvl3pPr>
            <a:lvl4pPr marL="1828800" indent="-457200" eaLnBrk="0" hangingPunct="0">
              <a:defRPr sz="2400">
                <a:solidFill>
                  <a:schemeClr val="tx1"/>
                </a:solidFill>
                <a:latin typeface="Comic Sans MS" pitchFamily="66" charset="0"/>
                <a:cs typeface="Arial" charset="0"/>
              </a:defRPr>
            </a:lvl4pPr>
            <a:lvl5pPr marL="2286000" indent="-457200" eaLnBrk="0" hangingPunct="0">
              <a:defRPr sz="2400">
                <a:solidFill>
                  <a:schemeClr val="tx1"/>
                </a:solidFill>
                <a:latin typeface="Comic Sans MS" pitchFamily="66" charset="0"/>
                <a:cs typeface="Arial" charset="0"/>
              </a:defRPr>
            </a:lvl5pPr>
            <a:lvl6pPr marL="2743200" indent="-457200" eaLnBrk="0" fontAlgn="base" hangingPunct="0">
              <a:spcBef>
                <a:spcPct val="0"/>
              </a:spcBef>
              <a:spcAft>
                <a:spcPct val="0"/>
              </a:spcAft>
              <a:defRPr sz="2400">
                <a:solidFill>
                  <a:schemeClr val="tx1"/>
                </a:solidFill>
                <a:latin typeface="Comic Sans MS" pitchFamily="66" charset="0"/>
                <a:cs typeface="Arial" charset="0"/>
              </a:defRPr>
            </a:lvl6pPr>
            <a:lvl7pPr marL="3200400" indent="-457200" eaLnBrk="0" fontAlgn="base" hangingPunct="0">
              <a:spcBef>
                <a:spcPct val="0"/>
              </a:spcBef>
              <a:spcAft>
                <a:spcPct val="0"/>
              </a:spcAft>
              <a:defRPr sz="2400">
                <a:solidFill>
                  <a:schemeClr val="tx1"/>
                </a:solidFill>
                <a:latin typeface="Comic Sans MS" pitchFamily="66" charset="0"/>
                <a:cs typeface="Arial" charset="0"/>
              </a:defRPr>
            </a:lvl7pPr>
            <a:lvl8pPr marL="3657600" indent="-457200" eaLnBrk="0" fontAlgn="base" hangingPunct="0">
              <a:spcBef>
                <a:spcPct val="0"/>
              </a:spcBef>
              <a:spcAft>
                <a:spcPct val="0"/>
              </a:spcAft>
              <a:defRPr sz="2400">
                <a:solidFill>
                  <a:schemeClr val="tx1"/>
                </a:solidFill>
                <a:latin typeface="Comic Sans MS" pitchFamily="66" charset="0"/>
                <a:cs typeface="Arial" charset="0"/>
              </a:defRPr>
            </a:lvl8pPr>
            <a:lvl9pPr marL="4114800" indent="-4572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buFontTx/>
              <a:buChar char="•"/>
            </a:pPr>
            <a:r>
              <a:rPr lang="en-GB" sz="2000">
                <a:solidFill>
                  <a:schemeClr val="accent1"/>
                </a:solidFill>
              </a:rPr>
              <a:t>To remove entire N-glycan chain, use PNGase F.</a:t>
            </a:r>
          </a:p>
          <a:p>
            <a:pPr eaLnBrk="1" hangingPunct="1">
              <a:spcBef>
                <a:spcPct val="50000"/>
              </a:spcBef>
              <a:buFontTx/>
              <a:buChar char="•"/>
            </a:pPr>
            <a:r>
              <a:rPr lang="en-GB" sz="2000">
                <a:solidFill>
                  <a:schemeClr val="accent1"/>
                </a:solidFill>
              </a:rPr>
              <a:t>To remove terminal structures from both N- and O-glycans use respective enzymes i.e. neuraminidases to remove terminal sialic acid;</a:t>
            </a:r>
            <a:r>
              <a:rPr lang="en-GB" sz="2000"/>
              <a:t> </a:t>
            </a:r>
            <a:r>
              <a:rPr lang="en-GB" sz="2000">
                <a:solidFill>
                  <a:schemeClr val="accent1"/>
                </a:solidFill>
              </a:rPr>
              <a:t>β-galactosidase  to remove terminal galactose.</a:t>
            </a:r>
          </a:p>
          <a:p>
            <a:pPr eaLnBrk="1" hangingPunct="1">
              <a:spcBef>
                <a:spcPct val="50000"/>
              </a:spcBef>
              <a:buFontTx/>
              <a:buChar char="•"/>
            </a:pPr>
            <a:r>
              <a:rPr lang="en-GB" sz="2000">
                <a:solidFill>
                  <a:schemeClr val="accent1"/>
                </a:solidFill>
              </a:rPr>
              <a:t>Removal of  is </a:t>
            </a:r>
            <a:r>
              <a:rPr lang="en-GB" sz="2000" i="1">
                <a:solidFill>
                  <a:schemeClr val="accent1"/>
                </a:solidFill>
              </a:rPr>
              <a:t>O</a:t>
            </a:r>
            <a:r>
              <a:rPr lang="en-GB" sz="2000">
                <a:solidFill>
                  <a:schemeClr val="accent1"/>
                </a:solidFill>
              </a:rPr>
              <a:t>-glycans generally unfeasible; sequential removal of monosaccharides  sporadically works.</a:t>
            </a:r>
          </a:p>
          <a:p>
            <a:pPr eaLnBrk="1" hangingPunct="1">
              <a:spcBef>
                <a:spcPct val="50000"/>
              </a:spcBef>
              <a:buFontTx/>
              <a:buChar char="•"/>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563563" y="1600200"/>
            <a:ext cx="8229600" cy="939800"/>
          </a:xfrm>
        </p:spPr>
        <p:txBody>
          <a:bodyPr/>
          <a:lstStyle/>
          <a:p>
            <a:pPr marL="444500" indent="-444500">
              <a:buFont typeface="Wingdings" pitchFamily="2" charset="2"/>
              <a:buChar char="q"/>
              <a:tabLst>
                <a:tab pos="268288" algn="l"/>
              </a:tabLst>
            </a:pPr>
            <a:r>
              <a:rPr lang="en-GB" sz="2000" smtClean="0">
                <a:solidFill>
                  <a:schemeClr val="accent1"/>
                </a:solidFill>
                <a:latin typeface="Comic Sans MS" pitchFamily="66" charset="0"/>
              </a:rPr>
              <a:t>To produce recombinant (r) protein, we need DNA coding for VWF and cell based expression system.</a:t>
            </a:r>
          </a:p>
          <a:p>
            <a:pPr marL="444500" indent="-444500">
              <a:buFontTx/>
              <a:buNone/>
              <a:tabLst>
                <a:tab pos="268288" algn="l"/>
              </a:tabLst>
            </a:pPr>
            <a:endParaRPr lang="en-GB" sz="1600" smtClean="0">
              <a:latin typeface="Comic Sans MS" pitchFamily="66" charset="0"/>
            </a:endParaRPr>
          </a:p>
        </p:txBody>
      </p:sp>
      <p:sp>
        <p:nvSpPr>
          <p:cNvPr id="17411" name="Rectangle 4"/>
          <p:cNvSpPr>
            <a:spLocks noGrp="1" noChangeArrowheads="1"/>
          </p:cNvSpPr>
          <p:nvPr>
            <p:ph type="title" idx="4294967295"/>
          </p:nvPr>
        </p:nvSpPr>
        <p:spPr>
          <a:xfrm>
            <a:off x="323850" y="233363"/>
            <a:ext cx="8229600" cy="1143000"/>
          </a:xfrm>
          <a:noFill/>
        </p:spPr>
        <p:txBody>
          <a:bodyPr/>
          <a:lstStyle/>
          <a:p>
            <a:pPr>
              <a:lnSpc>
                <a:spcPct val="80000"/>
              </a:lnSpc>
            </a:pPr>
            <a:r>
              <a:rPr lang="en-GB" sz="3200" smtClean="0">
                <a:solidFill>
                  <a:srgbClr val="FFFF00"/>
                </a:solidFill>
                <a:latin typeface="Comic Sans MS" pitchFamily="66" charset="0"/>
              </a:rPr>
              <a:t>How do we study the function of VWF glycans in the laboratory? (2)</a:t>
            </a:r>
          </a:p>
        </p:txBody>
      </p:sp>
      <p:sp>
        <p:nvSpPr>
          <p:cNvPr id="17413" name="Text Box 5"/>
          <p:cNvSpPr txBox="1">
            <a:spLocks noChangeArrowheads="1"/>
          </p:cNvSpPr>
          <p:nvPr/>
        </p:nvSpPr>
        <p:spPr bwMode="auto">
          <a:xfrm>
            <a:off x="804863" y="2570163"/>
            <a:ext cx="789463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269875" eaLnBrk="0" hangingPunct="0">
              <a:defRPr sz="2400">
                <a:solidFill>
                  <a:schemeClr val="tx1"/>
                </a:solidFill>
                <a:latin typeface="Comic Sans MS" pitchFamily="66" charset="0"/>
                <a:cs typeface="Arial" charset="0"/>
              </a:defRPr>
            </a:lvl1pPr>
            <a:lvl2pPr marL="811213" eaLnBrk="0" hangingPunct="0">
              <a:defRPr sz="2400">
                <a:solidFill>
                  <a:schemeClr val="tx1"/>
                </a:solidFill>
                <a:latin typeface="Comic Sans MS" pitchFamily="66" charset="0"/>
                <a:cs typeface="Arial" charset="0"/>
              </a:defRPr>
            </a:lvl2pPr>
            <a:lvl3pPr marL="990600" eaLnBrk="0" hangingPunct="0">
              <a:defRPr sz="2400">
                <a:solidFill>
                  <a:schemeClr val="tx1"/>
                </a:solidFill>
                <a:latin typeface="Comic Sans MS" pitchFamily="66" charset="0"/>
                <a:cs typeface="Arial" charset="0"/>
              </a:defRPr>
            </a:lvl3pPr>
            <a:lvl4pPr eaLnBrk="0" hangingPunct="0">
              <a:defRPr sz="2400">
                <a:solidFill>
                  <a:schemeClr val="tx1"/>
                </a:solidFill>
                <a:latin typeface="Comic Sans MS" pitchFamily="66" charset="0"/>
                <a:cs typeface="Arial" charset="0"/>
              </a:defRPr>
            </a:lvl4pPr>
            <a:lvl5pPr eaLnBrk="0" hangingPunct="0">
              <a:defRPr sz="2400">
                <a:solidFill>
                  <a:schemeClr val="tx1"/>
                </a:solidFill>
                <a:latin typeface="Comic Sans MS" pitchFamily="66" charset="0"/>
                <a:cs typeface="Arial" charset="0"/>
              </a:defRPr>
            </a:lvl5pPr>
            <a:lvl6pPr eaLnBrk="0" fontAlgn="base" hangingPunct="0">
              <a:spcBef>
                <a:spcPct val="0"/>
              </a:spcBef>
              <a:spcAft>
                <a:spcPct val="0"/>
              </a:spcAft>
              <a:defRPr sz="2400">
                <a:solidFill>
                  <a:schemeClr val="tx1"/>
                </a:solidFill>
                <a:latin typeface="Comic Sans MS" pitchFamily="66" charset="0"/>
                <a:cs typeface="Arial" charset="0"/>
              </a:defRPr>
            </a:lvl6pPr>
            <a:lvl7pPr eaLnBrk="0" fontAlgn="base" hangingPunct="0">
              <a:spcBef>
                <a:spcPct val="0"/>
              </a:spcBef>
              <a:spcAft>
                <a:spcPct val="0"/>
              </a:spcAft>
              <a:defRPr sz="2400">
                <a:solidFill>
                  <a:schemeClr val="tx1"/>
                </a:solidFill>
                <a:latin typeface="Comic Sans MS" pitchFamily="66" charset="0"/>
                <a:cs typeface="Arial" charset="0"/>
              </a:defRPr>
            </a:lvl7pPr>
            <a:lvl8pPr eaLnBrk="0" fontAlgn="base" hangingPunct="0">
              <a:spcBef>
                <a:spcPct val="0"/>
              </a:spcBef>
              <a:spcAft>
                <a:spcPct val="0"/>
              </a:spcAft>
              <a:defRPr sz="2400">
                <a:solidFill>
                  <a:schemeClr val="tx1"/>
                </a:solidFill>
                <a:latin typeface="Comic Sans MS" pitchFamily="66" charset="0"/>
                <a:cs typeface="Arial" charset="0"/>
              </a:defRPr>
            </a:lvl8pPr>
            <a:lvl9pPr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Tx/>
              <a:buChar char="•"/>
            </a:pPr>
            <a:r>
              <a:rPr lang="en-GB" sz="2000">
                <a:solidFill>
                  <a:schemeClr val="accent1"/>
                </a:solidFill>
              </a:rPr>
              <a:t>DNA sequence is present in a  DNA plasmid and can code for either wild-type or mutated VWF.</a:t>
            </a:r>
          </a:p>
          <a:p>
            <a:pPr eaLnBrk="1" hangingPunct="1"/>
            <a:endParaRPr lang="en-GB" sz="2000">
              <a:solidFill>
                <a:schemeClr val="accent1"/>
              </a:solidFill>
            </a:endParaRPr>
          </a:p>
          <a:p>
            <a:pPr eaLnBrk="1" hangingPunct="1">
              <a:buFontTx/>
              <a:buChar char="•"/>
            </a:pPr>
            <a:r>
              <a:rPr lang="en-GB" sz="2000">
                <a:solidFill>
                  <a:schemeClr val="accent1"/>
                </a:solidFill>
              </a:rPr>
              <a:t>To determine the individual roles of VWF glycan chains, respective  Asp (N-glycans) or Thr/Ser (</a:t>
            </a:r>
            <a:r>
              <a:rPr lang="en-GB" sz="2000" i="1">
                <a:solidFill>
                  <a:schemeClr val="accent1"/>
                </a:solidFill>
              </a:rPr>
              <a:t>O</a:t>
            </a:r>
            <a:r>
              <a:rPr lang="en-GB" sz="2000">
                <a:solidFill>
                  <a:schemeClr val="accent1"/>
                </a:solidFill>
              </a:rPr>
              <a:t>-glycans)  residues are  mutated into alanine to prevent glycosylation </a:t>
            </a:r>
          </a:p>
          <a:p>
            <a:pPr eaLnBrk="1" hangingPunct="1"/>
            <a:endParaRPr lang="en-GB" sz="2000">
              <a:solidFill>
                <a:schemeClr val="accent1"/>
              </a:solidFill>
            </a:endParaRPr>
          </a:p>
          <a:p>
            <a:pPr eaLnBrk="1" hangingPunct="1">
              <a:buFontTx/>
              <a:buChar char="•"/>
            </a:pPr>
            <a:r>
              <a:rPr lang="en-GB" sz="2000">
                <a:solidFill>
                  <a:schemeClr val="accent1"/>
                </a:solidFill>
              </a:rPr>
              <a:t>The most suitable expression system for VWF are mammalian cell lines (preferably endothelial).  Bacteria do not add glycans.  Yeast or insect cells might produce considerably different glycan structures.</a:t>
            </a:r>
          </a:p>
          <a:p>
            <a:pPr>
              <a:spcBef>
                <a:spcPct val="20000"/>
              </a:spcBef>
              <a:buFontTx/>
              <a:buChar char="•"/>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a:lnSpc>
                <a:spcPct val="80000"/>
              </a:lnSpc>
            </a:pPr>
            <a:r>
              <a:rPr lang="en-GB" sz="3200" smtClean="0">
                <a:solidFill>
                  <a:srgbClr val="FFFF00"/>
                </a:solidFill>
                <a:latin typeface="Comic Sans MS" pitchFamily="66" charset="0"/>
              </a:rPr>
              <a:t>How do we study the function of VWF glycans in the laboratory? (3)</a:t>
            </a:r>
          </a:p>
        </p:txBody>
      </p:sp>
      <p:sp>
        <p:nvSpPr>
          <p:cNvPr id="18435" name="Text Box 5"/>
          <p:cNvSpPr txBox="1">
            <a:spLocks noChangeArrowheads="1"/>
          </p:cNvSpPr>
          <p:nvPr/>
        </p:nvSpPr>
        <p:spPr bwMode="auto">
          <a:xfrm>
            <a:off x="646113" y="1735138"/>
            <a:ext cx="79200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Wingdings" pitchFamily="2" charset="2"/>
              <a:buChar char="q"/>
            </a:pPr>
            <a:r>
              <a:rPr lang="en-GB" sz="2000">
                <a:solidFill>
                  <a:schemeClr val="accent1"/>
                </a:solidFill>
              </a:rPr>
              <a:t>Fully functional wtVWF is secreted from mammalian cells following transfection of cells.</a:t>
            </a:r>
          </a:p>
          <a:p>
            <a:pPr eaLnBrk="1" hangingPunct="1">
              <a:buFont typeface="Wingdings" pitchFamily="2" charset="2"/>
              <a:buNone/>
            </a:pPr>
            <a:endParaRPr lang="en-GB" sz="2000">
              <a:solidFill>
                <a:schemeClr val="accent1"/>
              </a:solidFill>
            </a:endParaRPr>
          </a:p>
          <a:p>
            <a:pPr eaLnBrk="1" hangingPunct="1">
              <a:buFont typeface="Wingdings" pitchFamily="2" charset="2"/>
              <a:buChar char="q"/>
            </a:pPr>
            <a:r>
              <a:rPr lang="en-GB" sz="2000">
                <a:solidFill>
                  <a:schemeClr val="accent1"/>
                </a:solidFill>
              </a:rPr>
              <a:t>In order to modify </a:t>
            </a:r>
            <a:r>
              <a:rPr lang="en-GB" sz="2000" b="1">
                <a:solidFill>
                  <a:schemeClr val="accent1"/>
                </a:solidFill>
              </a:rPr>
              <a:t>all </a:t>
            </a:r>
            <a:r>
              <a:rPr lang="en-GB" sz="2000">
                <a:solidFill>
                  <a:schemeClr val="accent1"/>
                </a:solidFill>
              </a:rPr>
              <a:t>rVWF glycans, transfection and protein expression can be performed in the presence of various inhibitors:</a:t>
            </a:r>
            <a:endParaRPr lang="en-GB"/>
          </a:p>
        </p:txBody>
      </p:sp>
      <p:sp>
        <p:nvSpPr>
          <p:cNvPr id="18437" name="Text Box 5"/>
          <p:cNvSpPr txBox="1">
            <a:spLocks noChangeArrowheads="1"/>
          </p:cNvSpPr>
          <p:nvPr/>
        </p:nvSpPr>
        <p:spPr bwMode="auto">
          <a:xfrm>
            <a:off x="1211263" y="3792538"/>
            <a:ext cx="69802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269875" eaLnBrk="0" hangingPunct="0">
              <a:defRPr sz="2400">
                <a:solidFill>
                  <a:schemeClr val="tx1"/>
                </a:solidFill>
                <a:latin typeface="Comic Sans MS" pitchFamily="66" charset="0"/>
                <a:cs typeface="Arial" charset="0"/>
              </a:defRPr>
            </a:lvl1pPr>
            <a:lvl2pPr marL="542925" eaLnBrk="0" hangingPunct="0">
              <a:defRPr sz="2400">
                <a:solidFill>
                  <a:schemeClr val="tx1"/>
                </a:solidFill>
                <a:latin typeface="Comic Sans MS" pitchFamily="66" charset="0"/>
                <a:cs typeface="Arial" charset="0"/>
              </a:defRPr>
            </a:lvl2pPr>
            <a:lvl3pPr eaLnBrk="0" hangingPunct="0">
              <a:defRPr sz="2400">
                <a:solidFill>
                  <a:schemeClr val="tx1"/>
                </a:solidFill>
                <a:latin typeface="Comic Sans MS" pitchFamily="66" charset="0"/>
                <a:cs typeface="Arial" charset="0"/>
              </a:defRPr>
            </a:lvl3pPr>
            <a:lvl4pPr eaLnBrk="0" hangingPunct="0">
              <a:defRPr sz="2400">
                <a:solidFill>
                  <a:schemeClr val="tx1"/>
                </a:solidFill>
                <a:latin typeface="Comic Sans MS" pitchFamily="66" charset="0"/>
                <a:cs typeface="Arial" charset="0"/>
              </a:defRPr>
            </a:lvl4pPr>
            <a:lvl5pPr eaLnBrk="0" hangingPunct="0">
              <a:defRPr sz="2400">
                <a:solidFill>
                  <a:schemeClr val="tx1"/>
                </a:solidFill>
                <a:latin typeface="Comic Sans MS" pitchFamily="66" charset="0"/>
                <a:cs typeface="Arial" charset="0"/>
              </a:defRPr>
            </a:lvl5pPr>
            <a:lvl6pPr eaLnBrk="0" fontAlgn="base" hangingPunct="0">
              <a:spcBef>
                <a:spcPct val="0"/>
              </a:spcBef>
              <a:spcAft>
                <a:spcPct val="0"/>
              </a:spcAft>
              <a:defRPr sz="2400">
                <a:solidFill>
                  <a:schemeClr val="tx1"/>
                </a:solidFill>
                <a:latin typeface="Comic Sans MS" pitchFamily="66" charset="0"/>
                <a:cs typeface="Arial" charset="0"/>
              </a:defRPr>
            </a:lvl6pPr>
            <a:lvl7pPr eaLnBrk="0" fontAlgn="base" hangingPunct="0">
              <a:spcBef>
                <a:spcPct val="0"/>
              </a:spcBef>
              <a:spcAft>
                <a:spcPct val="0"/>
              </a:spcAft>
              <a:defRPr sz="2400">
                <a:solidFill>
                  <a:schemeClr val="tx1"/>
                </a:solidFill>
                <a:latin typeface="Comic Sans MS" pitchFamily="66" charset="0"/>
                <a:cs typeface="Arial" charset="0"/>
              </a:defRPr>
            </a:lvl7pPr>
            <a:lvl8pPr eaLnBrk="0" fontAlgn="base" hangingPunct="0">
              <a:spcBef>
                <a:spcPct val="0"/>
              </a:spcBef>
              <a:spcAft>
                <a:spcPct val="0"/>
              </a:spcAft>
              <a:defRPr sz="2400">
                <a:solidFill>
                  <a:schemeClr val="tx1"/>
                </a:solidFill>
                <a:latin typeface="Comic Sans MS" pitchFamily="66" charset="0"/>
                <a:cs typeface="Arial" charset="0"/>
              </a:defRPr>
            </a:lvl8pPr>
            <a:lvl9pPr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Wingdings" pitchFamily="2" charset="2"/>
              <a:buChar char="§"/>
            </a:pPr>
            <a:r>
              <a:rPr lang="en-GB" sz="2000">
                <a:solidFill>
                  <a:schemeClr val="accent1"/>
                </a:solidFill>
              </a:rPr>
              <a:t>Benzyl-</a:t>
            </a:r>
            <a:r>
              <a:rPr lang="el-GR" sz="2000">
                <a:solidFill>
                  <a:schemeClr val="accent1"/>
                </a:solidFill>
              </a:rPr>
              <a:t>α</a:t>
            </a:r>
            <a:r>
              <a:rPr lang="en-GB" sz="2000">
                <a:solidFill>
                  <a:schemeClr val="accent1"/>
                </a:solidFill>
              </a:rPr>
              <a:t>-GalNAc –inhibitor of </a:t>
            </a:r>
            <a:r>
              <a:rPr lang="en-GB" sz="2000" i="1">
                <a:solidFill>
                  <a:schemeClr val="accent1"/>
                </a:solidFill>
              </a:rPr>
              <a:t>O</a:t>
            </a:r>
            <a:r>
              <a:rPr lang="en-GB" sz="2000">
                <a:solidFill>
                  <a:schemeClr val="accent1"/>
                </a:solidFill>
              </a:rPr>
              <a:t>-glycosylation, </a:t>
            </a:r>
          </a:p>
          <a:p>
            <a:pPr eaLnBrk="1" hangingPunct="1">
              <a:buFont typeface="Wingdings" pitchFamily="2" charset="2"/>
              <a:buChar char="§"/>
            </a:pPr>
            <a:r>
              <a:rPr lang="en-GB" sz="2000">
                <a:solidFill>
                  <a:schemeClr val="accent1"/>
                </a:solidFill>
              </a:rPr>
              <a:t>T</a:t>
            </a:r>
            <a:r>
              <a:rPr lang="el-GR" sz="2000">
                <a:solidFill>
                  <a:schemeClr val="accent1"/>
                </a:solidFill>
              </a:rPr>
              <a:t>unicamycin</a:t>
            </a:r>
            <a:r>
              <a:rPr lang="en-GB" sz="2000">
                <a:solidFill>
                  <a:schemeClr val="accent1"/>
                </a:solidFill>
              </a:rPr>
              <a:t>- blocks the attachment of precursor N-glycan to the nascent protein,</a:t>
            </a:r>
          </a:p>
          <a:p>
            <a:pPr eaLnBrk="1" hangingPunct="1">
              <a:buFont typeface="Wingdings" pitchFamily="2" charset="2"/>
              <a:buChar char="§"/>
            </a:pPr>
            <a:r>
              <a:rPr lang="el-GR" sz="2000">
                <a:solidFill>
                  <a:schemeClr val="accent1"/>
                </a:solidFill>
              </a:rPr>
              <a:t>Castanospermine</a:t>
            </a:r>
            <a:r>
              <a:rPr lang="en-GB" sz="2000">
                <a:solidFill>
                  <a:schemeClr val="accent1"/>
                </a:solidFill>
              </a:rPr>
              <a:t>- prevents initial glucose trimming,</a:t>
            </a:r>
          </a:p>
          <a:p>
            <a:pPr eaLnBrk="1" hangingPunct="1">
              <a:buFont typeface="Wingdings" pitchFamily="2" charset="2"/>
              <a:buChar char="§"/>
            </a:pPr>
            <a:r>
              <a:rPr lang="en-GB" sz="2000">
                <a:solidFill>
                  <a:schemeClr val="accent1"/>
                </a:solidFill>
              </a:rPr>
              <a:t>S</a:t>
            </a:r>
            <a:r>
              <a:rPr lang="el-GR" sz="2000">
                <a:solidFill>
                  <a:schemeClr val="accent1"/>
                </a:solidFill>
              </a:rPr>
              <a:t>wainsonine</a:t>
            </a:r>
            <a:r>
              <a:rPr lang="en-GB" sz="2000">
                <a:solidFill>
                  <a:schemeClr val="accent1"/>
                </a:solidFill>
              </a:rPr>
              <a:t>- inhibits conversion of high mannose to complex glycans.</a:t>
            </a:r>
            <a:endParaRPr lang="el-GR" sz="2000">
              <a:solidFill>
                <a:schemeClr val="accent1"/>
              </a:solidFill>
            </a:endParaRPr>
          </a:p>
          <a:p>
            <a:pPr eaLnBrk="1" hangingPunct="1">
              <a:spcBef>
                <a:spcPct val="50000"/>
              </a:spcBef>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z="3200" smtClean="0">
                <a:solidFill>
                  <a:srgbClr val="FFFF00"/>
                </a:solidFill>
                <a:latin typeface="Comic Sans MS" pitchFamily="66" charset="0"/>
              </a:rPr>
              <a:t>Analysis of VWF glycans function</a:t>
            </a:r>
            <a:br>
              <a:rPr lang="en-GB" sz="3200" smtClean="0">
                <a:solidFill>
                  <a:srgbClr val="FFFF00"/>
                </a:solidFill>
                <a:latin typeface="Comic Sans MS" pitchFamily="66" charset="0"/>
              </a:rPr>
            </a:br>
            <a:endParaRPr lang="en-GB" sz="3200" smtClean="0">
              <a:solidFill>
                <a:srgbClr val="FFFF00"/>
              </a:solidFill>
              <a:latin typeface="Comic Sans MS" pitchFamily="66" charset="0"/>
            </a:endParaRPr>
          </a:p>
        </p:txBody>
      </p:sp>
      <p:sp>
        <p:nvSpPr>
          <p:cNvPr id="19459" name="Rectangle 3"/>
          <p:cNvSpPr>
            <a:spLocks noGrp="1" noChangeArrowheads="1"/>
          </p:cNvSpPr>
          <p:nvPr>
            <p:ph type="body" idx="1"/>
          </p:nvPr>
        </p:nvSpPr>
        <p:spPr>
          <a:xfrm>
            <a:off x="390525" y="1155700"/>
            <a:ext cx="8229600" cy="3960813"/>
          </a:xfrm>
        </p:spPr>
        <p:txBody>
          <a:bodyPr/>
          <a:lstStyle/>
          <a:p>
            <a:pPr>
              <a:lnSpc>
                <a:spcPct val="170000"/>
              </a:lnSpc>
            </a:pPr>
            <a:r>
              <a:rPr lang="en-GB" sz="2000" smtClean="0">
                <a:solidFill>
                  <a:schemeClr val="accent1"/>
                </a:solidFill>
                <a:latin typeface="Comic Sans MS" pitchFamily="66" charset="0"/>
              </a:rPr>
              <a:t>Expression and secretion.</a:t>
            </a:r>
          </a:p>
          <a:p>
            <a:pPr>
              <a:lnSpc>
                <a:spcPct val="170000"/>
              </a:lnSpc>
            </a:pPr>
            <a:r>
              <a:rPr lang="en-GB" sz="2000" smtClean="0">
                <a:solidFill>
                  <a:schemeClr val="accent1"/>
                </a:solidFill>
                <a:latin typeface="Comic Sans MS" pitchFamily="66" charset="0"/>
              </a:rPr>
              <a:t>Binding assays: collagen, platelets, heparin, ADAMTS13, FVIII.</a:t>
            </a:r>
          </a:p>
          <a:p>
            <a:pPr>
              <a:lnSpc>
                <a:spcPct val="170000"/>
              </a:lnSpc>
            </a:pPr>
            <a:r>
              <a:rPr lang="en-GB" sz="2000" smtClean="0">
                <a:solidFill>
                  <a:schemeClr val="accent1"/>
                </a:solidFill>
                <a:latin typeface="Comic Sans MS" pitchFamily="66" charset="0"/>
              </a:rPr>
              <a:t>Susceptibility to ADAMST13 proteolysis.</a:t>
            </a:r>
          </a:p>
          <a:p>
            <a:pPr>
              <a:lnSpc>
                <a:spcPct val="170000"/>
              </a:lnSpc>
            </a:pPr>
            <a:r>
              <a:rPr lang="en-GB" sz="2000" smtClean="0">
                <a:solidFill>
                  <a:schemeClr val="accent1"/>
                </a:solidFill>
                <a:latin typeface="Comic Sans MS" pitchFamily="66" charset="0"/>
              </a:rPr>
              <a:t>Thrombus formation - flow assays.</a:t>
            </a:r>
          </a:p>
          <a:p>
            <a:pPr>
              <a:lnSpc>
                <a:spcPct val="170000"/>
              </a:lnSpc>
            </a:pPr>
            <a:r>
              <a:rPr lang="en-GB" sz="2000" smtClean="0">
                <a:solidFill>
                  <a:schemeClr val="accent1"/>
                </a:solidFill>
                <a:latin typeface="Comic Sans MS" pitchFamily="66" charset="0"/>
              </a:rPr>
              <a:t>Clearance - animal models.</a:t>
            </a:r>
          </a:p>
          <a:p>
            <a:pPr>
              <a:lnSpc>
                <a:spcPct val="170000"/>
              </a:lnSpc>
            </a:pPr>
            <a:r>
              <a:rPr lang="en-GB" sz="2000" smtClean="0">
                <a:solidFill>
                  <a:schemeClr val="accent1"/>
                </a:solidFill>
                <a:latin typeface="Comic Sans MS" pitchFamily="66" charset="0"/>
              </a:rPr>
              <a:t>Glycan structure and composition:</a:t>
            </a:r>
          </a:p>
          <a:p>
            <a:pPr>
              <a:lnSpc>
                <a:spcPct val="90000"/>
              </a:lnSpc>
              <a:buFontTx/>
              <a:buNone/>
            </a:pPr>
            <a:endParaRPr lang="en-GB" sz="2000" smtClean="0">
              <a:solidFill>
                <a:schemeClr val="accent1"/>
              </a:solidFill>
              <a:latin typeface="Comic Sans MS" pitchFamily="66" charset="0"/>
            </a:endParaRPr>
          </a:p>
        </p:txBody>
      </p:sp>
      <p:sp>
        <p:nvSpPr>
          <p:cNvPr id="19461" name="Text Box 5"/>
          <p:cNvSpPr txBox="1">
            <a:spLocks noChangeArrowheads="1"/>
          </p:cNvSpPr>
          <p:nvPr/>
        </p:nvSpPr>
        <p:spPr bwMode="auto">
          <a:xfrm>
            <a:off x="885825" y="4791075"/>
            <a:ext cx="762476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sz="2400">
                <a:solidFill>
                  <a:schemeClr val="tx1"/>
                </a:solidFill>
                <a:latin typeface="Comic Sans MS" pitchFamily="66" charset="0"/>
                <a:cs typeface="Arial" charset="0"/>
              </a:defRPr>
            </a:lvl1pPr>
            <a:lvl2pPr marL="542925" eaLnBrk="0" hangingPunct="0">
              <a:defRPr sz="2400">
                <a:solidFill>
                  <a:schemeClr val="tx1"/>
                </a:solidFill>
                <a:latin typeface="Comic Sans MS" pitchFamily="66" charset="0"/>
                <a:cs typeface="Arial" charset="0"/>
              </a:defRPr>
            </a:lvl2pPr>
            <a:lvl3pPr eaLnBrk="0" hangingPunct="0">
              <a:defRPr sz="2400">
                <a:solidFill>
                  <a:schemeClr val="tx1"/>
                </a:solidFill>
                <a:latin typeface="Comic Sans MS" pitchFamily="66" charset="0"/>
                <a:cs typeface="Arial" charset="0"/>
              </a:defRPr>
            </a:lvl3pPr>
            <a:lvl4pPr eaLnBrk="0" hangingPunct="0">
              <a:defRPr sz="2400">
                <a:solidFill>
                  <a:schemeClr val="tx1"/>
                </a:solidFill>
                <a:latin typeface="Comic Sans MS" pitchFamily="66" charset="0"/>
                <a:cs typeface="Arial" charset="0"/>
              </a:defRPr>
            </a:lvl4pPr>
            <a:lvl5pPr eaLnBrk="0" hangingPunct="0">
              <a:defRPr sz="2400">
                <a:solidFill>
                  <a:schemeClr val="tx1"/>
                </a:solidFill>
                <a:latin typeface="Comic Sans MS" pitchFamily="66" charset="0"/>
                <a:cs typeface="Arial" charset="0"/>
              </a:defRPr>
            </a:lvl5pPr>
            <a:lvl6pPr eaLnBrk="0" fontAlgn="base" hangingPunct="0">
              <a:spcBef>
                <a:spcPct val="0"/>
              </a:spcBef>
              <a:spcAft>
                <a:spcPct val="0"/>
              </a:spcAft>
              <a:defRPr sz="2400">
                <a:solidFill>
                  <a:schemeClr val="tx1"/>
                </a:solidFill>
                <a:latin typeface="Comic Sans MS" pitchFamily="66" charset="0"/>
                <a:cs typeface="Arial" charset="0"/>
              </a:defRPr>
            </a:lvl6pPr>
            <a:lvl7pPr eaLnBrk="0" fontAlgn="base" hangingPunct="0">
              <a:spcBef>
                <a:spcPct val="0"/>
              </a:spcBef>
              <a:spcAft>
                <a:spcPct val="0"/>
              </a:spcAft>
              <a:defRPr sz="2400">
                <a:solidFill>
                  <a:schemeClr val="tx1"/>
                </a:solidFill>
                <a:latin typeface="Comic Sans MS" pitchFamily="66" charset="0"/>
                <a:cs typeface="Arial" charset="0"/>
              </a:defRPr>
            </a:lvl7pPr>
            <a:lvl8pPr eaLnBrk="0" fontAlgn="base" hangingPunct="0">
              <a:spcBef>
                <a:spcPct val="0"/>
              </a:spcBef>
              <a:spcAft>
                <a:spcPct val="0"/>
              </a:spcAft>
              <a:defRPr sz="2400">
                <a:solidFill>
                  <a:schemeClr val="tx1"/>
                </a:solidFill>
                <a:latin typeface="Comic Sans MS" pitchFamily="66" charset="0"/>
                <a:cs typeface="Arial" charset="0"/>
              </a:defRPr>
            </a:lvl8pPr>
            <a:lvl9pPr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Tx/>
              <a:buChar char="-"/>
            </a:pPr>
            <a:r>
              <a:rPr lang="en-GB" sz="2000">
                <a:solidFill>
                  <a:schemeClr val="accent1"/>
                </a:solidFill>
              </a:rPr>
              <a:t>interaction with lectins (proteins that specifically recognise  and reversibly bind carbohydrate moieties) </a:t>
            </a:r>
          </a:p>
          <a:p>
            <a:pPr eaLnBrk="1" hangingPunct="1">
              <a:buFontTx/>
              <a:buChar char="-"/>
            </a:pPr>
            <a:endParaRPr lang="en-GB" sz="1200">
              <a:solidFill>
                <a:schemeClr val="accent1"/>
              </a:solidFill>
            </a:endParaRPr>
          </a:p>
          <a:p>
            <a:pPr eaLnBrk="1" hangingPunct="1"/>
            <a:r>
              <a:rPr lang="en-GB" sz="2000">
                <a:solidFill>
                  <a:schemeClr val="accent1"/>
                </a:solidFill>
              </a:rPr>
              <a:t>-    mass spectrometric analysis (establishes masses and composition of samples and elucidates chemical structure of molecules). </a:t>
            </a:r>
            <a:endParaRPr lang="en-GB"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3225" y="0"/>
            <a:ext cx="8229600" cy="1143000"/>
          </a:xfrm>
        </p:spPr>
        <p:txBody>
          <a:bodyPr/>
          <a:lstStyle/>
          <a:p>
            <a:r>
              <a:rPr lang="en-GB" sz="3200" smtClean="0">
                <a:solidFill>
                  <a:srgbClr val="FFFF00"/>
                </a:solidFill>
                <a:latin typeface="Comic Sans MS" pitchFamily="66" charset="0"/>
              </a:rPr>
              <a:t>ADAMTS13 proteolysis of VWF</a:t>
            </a:r>
            <a:r>
              <a:rPr lang="en-GB" smtClean="0"/>
              <a:t> </a:t>
            </a:r>
          </a:p>
        </p:txBody>
      </p:sp>
      <p:sp>
        <p:nvSpPr>
          <p:cNvPr id="20483" name="Text Box 4"/>
          <p:cNvSpPr txBox="1">
            <a:spLocks noChangeArrowheads="1"/>
          </p:cNvSpPr>
          <p:nvPr/>
        </p:nvSpPr>
        <p:spPr bwMode="auto">
          <a:xfrm>
            <a:off x="1804988" y="1236663"/>
            <a:ext cx="566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solidFill>
                  <a:schemeClr val="accent1"/>
                </a:solidFill>
              </a:rPr>
              <a:t>Extent of proteolysis analysed by:</a:t>
            </a:r>
            <a:r>
              <a:rPr lang="en-GB"/>
              <a:t>  </a:t>
            </a:r>
          </a:p>
        </p:txBody>
      </p:sp>
      <p:sp>
        <p:nvSpPr>
          <p:cNvPr id="20484" name="Text Box 5"/>
          <p:cNvSpPr txBox="1">
            <a:spLocks noChangeArrowheads="1"/>
          </p:cNvSpPr>
          <p:nvPr/>
        </p:nvSpPr>
        <p:spPr bwMode="auto">
          <a:xfrm>
            <a:off x="309563" y="1979613"/>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solidFill>
                  <a:schemeClr val="accent1"/>
                </a:solidFill>
              </a:rPr>
              <a:t>Multimer gel</a:t>
            </a:r>
            <a:r>
              <a:rPr lang="en-GB"/>
              <a:t> </a:t>
            </a:r>
          </a:p>
        </p:txBody>
      </p:sp>
      <p:sp>
        <p:nvSpPr>
          <p:cNvPr id="20485" name="Text Box 6"/>
          <p:cNvSpPr txBox="1">
            <a:spLocks noChangeArrowheads="1"/>
          </p:cNvSpPr>
          <p:nvPr/>
        </p:nvSpPr>
        <p:spPr bwMode="auto">
          <a:xfrm>
            <a:off x="5514975" y="2030413"/>
            <a:ext cx="362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solidFill>
                  <a:schemeClr val="accent1"/>
                </a:solidFill>
              </a:rPr>
              <a:t>Collagen binding assay</a:t>
            </a:r>
            <a:r>
              <a:rPr lang="en-GB"/>
              <a:t> </a:t>
            </a:r>
          </a:p>
        </p:txBody>
      </p:sp>
      <p:pic>
        <p:nvPicPr>
          <p:cNvPr id="2048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101975"/>
            <a:ext cx="288131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Line 15"/>
          <p:cNvSpPr>
            <a:spLocks noChangeShapeType="1"/>
          </p:cNvSpPr>
          <p:nvPr/>
        </p:nvSpPr>
        <p:spPr bwMode="auto">
          <a:xfrm>
            <a:off x="415925" y="2974975"/>
            <a:ext cx="24876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8" name="Text Box 17"/>
          <p:cNvSpPr txBox="1">
            <a:spLocks noChangeArrowheads="1"/>
          </p:cNvSpPr>
          <p:nvPr/>
        </p:nvSpPr>
        <p:spPr bwMode="auto">
          <a:xfrm>
            <a:off x="1035050" y="2528888"/>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t>time</a:t>
            </a:r>
          </a:p>
        </p:txBody>
      </p:sp>
      <p:sp>
        <p:nvSpPr>
          <p:cNvPr id="20489" name="Line 18"/>
          <p:cNvSpPr>
            <a:spLocks noChangeShapeType="1"/>
          </p:cNvSpPr>
          <p:nvPr/>
        </p:nvSpPr>
        <p:spPr bwMode="auto">
          <a:xfrm>
            <a:off x="3113088" y="3160713"/>
            <a:ext cx="0" cy="3038475"/>
          </a:xfrm>
          <a:prstGeom prst="line">
            <a:avLst/>
          </a:prstGeom>
          <a:noFill/>
          <a:ln w="412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0" name="Text Box 19"/>
          <p:cNvSpPr txBox="1">
            <a:spLocks noChangeArrowheads="1"/>
          </p:cNvSpPr>
          <p:nvPr/>
        </p:nvSpPr>
        <p:spPr bwMode="auto">
          <a:xfrm>
            <a:off x="3106738" y="3790950"/>
            <a:ext cx="162718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solidFill>
                  <a:srgbClr val="FF0000"/>
                </a:solidFill>
              </a:rPr>
              <a:t>Multimer size</a:t>
            </a:r>
            <a:r>
              <a:rPr lang="en-GB">
                <a:solidFill>
                  <a:srgbClr val="FF0000"/>
                </a:solidFill>
              </a:rPr>
              <a:t> </a:t>
            </a:r>
          </a:p>
        </p:txBody>
      </p:sp>
      <p:sp>
        <p:nvSpPr>
          <p:cNvPr id="20491" name="Text Box 20"/>
          <p:cNvSpPr txBox="1">
            <a:spLocks noChangeArrowheads="1"/>
          </p:cNvSpPr>
          <p:nvPr/>
        </p:nvSpPr>
        <p:spPr bwMode="auto">
          <a:xfrm>
            <a:off x="3132138" y="4759325"/>
            <a:ext cx="198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solidFill>
                  <a:srgbClr val="50F70D"/>
                </a:solidFill>
              </a:rPr>
              <a:t>Haemostatic potential</a:t>
            </a:r>
          </a:p>
        </p:txBody>
      </p:sp>
      <p:sp>
        <p:nvSpPr>
          <p:cNvPr id="20492" name="Text Box 21"/>
          <p:cNvSpPr txBox="1">
            <a:spLocks noChangeArrowheads="1"/>
          </p:cNvSpPr>
          <p:nvPr/>
        </p:nvSpPr>
        <p:spPr bwMode="auto">
          <a:xfrm>
            <a:off x="874713" y="3213100"/>
            <a:ext cx="194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t>ADAMTS13 +urea</a:t>
            </a:r>
          </a:p>
        </p:txBody>
      </p:sp>
      <p:sp>
        <p:nvSpPr>
          <p:cNvPr id="20493" name="Line 23"/>
          <p:cNvSpPr>
            <a:spLocks noChangeShapeType="1"/>
          </p:cNvSpPr>
          <p:nvPr/>
        </p:nvSpPr>
        <p:spPr bwMode="auto">
          <a:xfrm>
            <a:off x="914400" y="3227388"/>
            <a:ext cx="1882775"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494" name="Picture 24" descr="cleavege u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3078163"/>
            <a:ext cx="401478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sz="2800" smtClean="0">
                <a:solidFill>
                  <a:srgbClr val="FFFF00"/>
                </a:solidFill>
                <a:latin typeface="Comic Sans MS" pitchFamily="66" charset="0"/>
              </a:rPr>
              <a:t>Learning objectives   </a:t>
            </a:r>
          </a:p>
        </p:txBody>
      </p:sp>
      <p:sp>
        <p:nvSpPr>
          <p:cNvPr id="3075" name="Content Placeholder 4"/>
          <p:cNvSpPr>
            <a:spLocks noGrp="1"/>
          </p:cNvSpPr>
          <p:nvPr>
            <p:ph idx="1"/>
          </p:nvPr>
        </p:nvSpPr>
        <p:spPr/>
        <p:txBody>
          <a:bodyPr/>
          <a:lstStyle/>
          <a:p>
            <a:pPr marL="0" indent="0" eaLnBrk="1" hangingPunct="1">
              <a:spcBef>
                <a:spcPct val="50000"/>
              </a:spcBef>
              <a:buFontTx/>
              <a:buNone/>
            </a:pPr>
            <a:r>
              <a:rPr lang="en-GB" sz="2000" smtClean="0">
                <a:solidFill>
                  <a:schemeClr val="accent1"/>
                </a:solidFill>
                <a:latin typeface="Comic Sans MS" pitchFamily="66" charset="0"/>
              </a:rPr>
              <a:t>-   Explain terms post-translational modification, glycosylation  </a:t>
            </a:r>
          </a:p>
          <a:p>
            <a:pPr marL="0" indent="0" eaLnBrk="1" hangingPunct="1">
              <a:spcBef>
                <a:spcPct val="50000"/>
              </a:spcBef>
              <a:buFontTx/>
              <a:buChar char="-"/>
            </a:pPr>
            <a:r>
              <a:rPr lang="en-GB" sz="2000" smtClean="0">
                <a:solidFill>
                  <a:schemeClr val="accent1"/>
                </a:solidFill>
                <a:latin typeface="Comic Sans MS" pitchFamily="66" charset="0"/>
              </a:rPr>
              <a:t>   Describe types of glycans, examples of their function</a:t>
            </a:r>
          </a:p>
          <a:p>
            <a:pPr marL="0" indent="0" eaLnBrk="1" hangingPunct="1">
              <a:spcBef>
                <a:spcPct val="50000"/>
              </a:spcBef>
              <a:buFontTx/>
              <a:buChar char="-"/>
            </a:pPr>
            <a:r>
              <a:rPr lang="en-GB" sz="2000" smtClean="0">
                <a:solidFill>
                  <a:schemeClr val="accent1"/>
                </a:solidFill>
                <a:latin typeface="Comic Sans MS" pitchFamily="66" charset="0"/>
              </a:rPr>
              <a:t>   Explain the role of glycosylation in VWF function</a:t>
            </a:r>
          </a:p>
          <a:p>
            <a:pPr marL="0" indent="0" eaLnBrk="1" hangingPunct="1">
              <a:spcBef>
                <a:spcPct val="50000"/>
              </a:spcBef>
              <a:buFontTx/>
              <a:buChar char="-"/>
            </a:pPr>
            <a:r>
              <a:rPr lang="en-GB" sz="2000" smtClean="0">
                <a:solidFill>
                  <a:schemeClr val="accent1"/>
                </a:solidFill>
                <a:latin typeface="Comic Sans MS" pitchFamily="66" charset="0"/>
              </a:rPr>
              <a:t>   Describe the approach used to study the role of glycans</a:t>
            </a:r>
          </a:p>
          <a:p>
            <a:pPr marL="0" indent="0" eaLnBrk="1" hangingPunct="1">
              <a:spcBef>
                <a:spcPct val="50000"/>
              </a:spcBef>
              <a:buFontTx/>
              <a:buChar char="-"/>
            </a:pPr>
            <a:endParaRPr lang="en-GB" sz="2000" smtClean="0">
              <a:latin typeface="Comic Sans MS" pitchFamily="66" charset="0"/>
            </a:endParaRPr>
          </a:p>
          <a:p>
            <a:pPr marL="0" indent="0" eaLnBrk="1" hangingPunct="1">
              <a:spcBef>
                <a:spcPct val="50000"/>
              </a:spcBef>
              <a:buFontTx/>
              <a:buNone/>
            </a:pPr>
            <a:endParaRPr lang="en-GB" smtClean="0"/>
          </a:p>
          <a:p>
            <a:pPr marL="0" indent="0"/>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ChangeArrowheads="1"/>
          </p:cNvSpPr>
          <p:nvPr/>
        </p:nvSpPr>
        <p:spPr bwMode="auto">
          <a:xfrm>
            <a:off x="7408863" y="2689225"/>
            <a:ext cx="1735137" cy="38592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7" name="Rectangle 2"/>
          <p:cNvSpPr>
            <a:spLocks noGrp="1" noChangeArrowheads="1"/>
          </p:cNvSpPr>
          <p:nvPr>
            <p:ph type="title"/>
          </p:nvPr>
        </p:nvSpPr>
        <p:spPr>
          <a:xfrm>
            <a:off x="471488" y="0"/>
            <a:ext cx="8229600" cy="1143000"/>
          </a:xfrm>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 </a:t>
            </a:r>
          </a:p>
        </p:txBody>
      </p:sp>
      <p:sp>
        <p:nvSpPr>
          <p:cNvPr id="10243" name="Rectangle 3"/>
          <p:cNvSpPr>
            <a:spLocks noGrp="1" noChangeArrowheads="1"/>
          </p:cNvSpPr>
          <p:nvPr>
            <p:ph type="body" idx="1"/>
          </p:nvPr>
        </p:nvSpPr>
        <p:spPr>
          <a:xfrm>
            <a:off x="525463" y="655638"/>
            <a:ext cx="8229600" cy="1639887"/>
          </a:xfrm>
        </p:spPr>
        <p:txBody>
          <a:bodyPr/>
          <a:lstStyle/>
          <a:p>
            <a:pPr marL="609600" indent="-609600">
              <a:buFontTx/>
              <a:buNone/>
            </a:pPr>
            <a:endParaRPr lang="en-GB" sz="2000" smtClean="0">
              <a:latin typeface="Comic Sans MS" pitchFamily="66" charset="0"/>
            </a:endParaRPr>
          </a:p>
          <a:p>
            <a:pPr marL="609600" indent="-609600">
              <a:buFontTx/>
              <a:buAutoNum type="arabicPeriod"/>
            </a:pPr>
            <a:r>
              <a:rPr lang="en-GB" sz="2000" smtClean="0">
                <a:solidFill>
                  <a:srgbClr val="FFFF00"/>
                </a:solidFill>
                <a:latin typeface="Comic Sans MS" pitchFamily="66" charset="0"/>
              </a:rPr>
              <a:t>Indispensable for formation of dimers and multimers. </a:t>
            </a:r>
          </a:p>
          <a:p>
            <a:pPr marL="609600" indent="-609600">
              <a:buFontTx/>
              <a:buNone/>
            </a:pPr>
            <a:endParaRPr lang="en-GB" sz="1400" smtClean="0">
              <a:latin typeface="Comic Sans MS" pitchFamily="66" charset="0"/>
            </a:endParaRPr>
          </a:p>
          <a:p>
            <a:pPr marL="609600" indent="-609600">
              <a:lnSpc>
                <a:spcPct val="70000"/>
              </a:lnSpc>
            </a:pPr>
            <a:r>
              <a:rPr lang="en-GB" sz="2000" smtClean="0">
                <a:solidFill>
                  <a:schemeClr val="accent1"/>
                </a:solidFill>
                <a:latin typeface="Comic Sans MS" pitchFamily="66" charset="0"/>
              </a:rPr>
              <a:t>Inhibition of </a:t>
            </a:r>
            <a:r>
              <a:rPr lang="en-GB" sz="2000" i="1" smtClean="0">
                <a:solidFill>
                  <a:schemeClr val="accent1"/>
                </a:solidFill>
                <a:latin typeface="Comic Sans MS" pitchFamily="66" charset="0"/>
              </a:rPr>
              <a:t>N</a:t>
            </a:r>
            <a:r>
              <a:rPr lang="en-GB" sz="2000" smtClean="0">
                <a:solidFill>
                  <a:schemeClr val="accent1"/>
                </a:solidFill>
                <a:latin typeface="Comic Sans MS" pitchFamily="66" charset="0"/>
              </a:rPr>
              <a:t>-glycosylation  (+TM -tunycomycin) results in retention of VWF monomers  in the cell.</a:t>
            </a:r>
            <a:r>
              <a:rPr lang="en-GB" sz="2800" smtClean="0">
                <a:solidFill>
                  <a:schemeClr val="accent1"/>
                </a:solidFill>
                <a:latin typeface="Comic Sans MS" pitchFamily="66" charset="0"/>
              </a:rPr>
              <a:t>    </a:t>
            </a:r>
            <a:endParaRPr lang="en-GB" sz="2800" smtClean="0">
              <a:latin typeface="Comic Sans MS" pitchFamily="66" charset="0"/>
            </a:endParaRPr>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l="31693" b="5840"/>
          <a:stretch>
            <a:fillRect/>
          </a:stretch>
        </p:blipFill>
        <p:spPr bwMode="auto">
          <a:xfrm>
            <a:off x="2627313" y="3178175"/>
            <a:ext cx="96678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3175000"/>
            <a:ext cx="1192212"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Box 1"/>
          <p:cNvSpPr txBox="1">
            <a:spLocks noChangeArrowheads="1"/>
          </p:cNvSpPr>
          <p:nvPr/>
        </p:nvSpPr>
        <p:spPr bwMode="auto">
          <a:xfrm>
            <a:off x="2497138" y="2717800"/>
            <a:ext cx="167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a:t>Secreted</a:t>
            </a:r>
          </a:p>
        </p:txBody>
      </p:sp>
      <p:sp>
        <p:nvSpPr>
          <p:cNvPr id="21512" name="TextBox 2"/>
          <p:cNvSpPr txBox="1">
            <a:spLocks noChangeArrowheads="1"/>
          </p:cNvSpPr>
          <p:nvPr/>
        </p:nvSpPr>
        <p:spPr bwMode="auto">
          <a:xfrm>
            <a:off x="4513263" y="2717800"/>
            <a:ext cx="2784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a:t>Retained </a:t>
            </a:r>
          </a:p>
        </p:txBody>
      </p:sp>
      <p:sp>
        <p:nvSpPr>
          <p:cNvPr id="21513" name="TextBox 4"/>
          <p:cNvSpPr txBox="1">
            <a:spLocks noChangeArrowheads="1"/>
          </p:cNvSpPr>
          <p:nvPr/>
        </p:nvSpPr>
        <p:spPr bwMode="auto">
          <a:xfrm>
            <a:off x="631825" y="5895975"/>
            <a:ext cx="714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2000" b="1">
                <a:solidFill>
                  <a:srgbClr val="FF0000"/>
                </a:solidFill>
              </a:rPr>
              <a:t>Tunycomycin</a:t>
            </a:r>
            <a:r>
              <a:rPr lang="en-GB" b="1">
                <a:solidFill>
                  <a:srgbClr val="FF0000"/>
                </a:solidFill>
              </a:rPr>
              <a:t>   -   +         -    +</a:t>
            </a:r>
          </a:p>
        </p:txBody>
      </p:sp>
      <p:sp>
        <p:nvSpPr>
          <p:cNvPr id="21514" name="TextBox 5"/>
          <p:cNvSpPr txBox="1">
            <a:spLocks noChangeArrowheads="1"/>
          </p:cNvSpPr>
          <p:nvPr/>
        </p:nvSpPr>
        <p:spPr bwMode="auto">
          <a:xfrm>
            <a:off x="5905500" y="5553075"/>
            <a:ext cx="235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a:t>monomer</a:t>
            </a:r>
          </a:p>
        </p:txBody>
      </p:sp>
      <p:sp>
        <p:nvSpPr>
          <p:cNvPr id="21515" name="TextBox 6"/>
          <p:cNvSpPr txBox="1">
            <a:spLocks noChangeArrowheads="1"/>
          </p:cNvSpPr>
          <p:nvPr/>
        </p:nvSpPr>
        <p:spPr bwMode="auto">
          <a:xfrm>
            <a:off x="5905500" y="5029200"/>
            <a:ext cx="1731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a:t>dimer</a:t>
            </a:r>
          </a:p>
        </p:txBody>
      </p:sp>
      <p:sp>
        <p:nvSpPr>
          <p:cNvPr id="21516" name="TextBox 7"/>
          <p:cNvSpPr txBox="1">
            <a:spLocks noChangeArrowheads="1"/>
          </p:cNvSpPr>
          <p:nvPr/>
        </p:nvSpPr>
        <p:spPr bwMode="auto">
          <a:xfrm>
            <a:off x="5905500" y="317976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a:t>HMWM</a:t>
            </a:r>
          </a:p>
        </p:txBody>
      </p:sp>
      <p:pic>
        <p:nvPicPr>
          <p:cNvPr id="21517" name="Picture 13" descr="monomers and dimers"/>
          <p:cNvPicPr>
            <a:picLocks noChangeAspect="1" noChangeArrowheads="1"/>
          </p:cNvPicPr>
          <p:nvPr/>
        </p:nvPicPr>
        <p:blipFill>
          <a:blip r:embed="rId4" cstate="print">
            <a:extLst>
              <a:ext uri="{28A0092B-C50C-407E-A947-70E740481C1C}">
                <a14:useLocalDpi xmlns:a14="http://schemas.microsoft.com/office/drawing/2010/main" val="0"/>
              </a:ext>
            </a:extLst>
          </a:blip>
          <a:srcRect r="70398"/>
          <a:stretch>
            <a:fillRect/>
          </a:stretch>
        </p:blipFill>
        <p:spPr bwMode="auto">
          <a:xfrm>
            <a:off x="7545388" y="2889250"/>
            <a:ext cx="159861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idx="1"/>
          </p:nvPr>
        </p:nvSpPr>
        <p:spPr>
          <a:xfrm>
            <a:off x="471488" y="1358900"/>
            <a:ext cx="8229600" cy="1766888"/>
          </a:xfrm>
        </p:spPr>
        <p:txBody>
          <a:bodyPr>
            <a:spAutoFit/>
          </a:bodyPr>
          <a:lstStyle/>
          <a:p>
            <a:pPr marL="0" indent="0">
              <a:buFontTx/>
              <a:buNone/>
            </a:pPr>
            <a:r>
              <a:rPr lang="en-GB" sz="2000" smtClean="0">
                <a:solidFill>
                  <a:srgbClr val="FFFF00"/>
                </a:solidFill>
                <a:latin typeface="Comic Sans MS" pitchFamily="66" charset="0"/>
              </a:rPr>
              <a:t>2. Modulate disulphide bond formation and putatively maintain the globular structure of VWF preventing exposure of buried unpaired cysteine residues.</a:t>
            </a:r>
          </a:p>
          <a:p>
            <a:pPr marL="0" indent="0">
              <a:buFontTx/>
              <a:buNone/>
            </a:pPr>
            <a:r>
              <a:rPr lang="en-GB" sz="2400" smtClean="0">
                <a:solidFill>
                  <a:srgbClr val="FFFFFF"/>
                </a:solidFill>
                <a:latin typeface="Comic Sans MS" pitchFamily="66" charset="0"/>
              </a:rPr>
              <a:t>P</a:t>
            </a:r>
            <a:r>
              <a:rPr lang="en-GB" sz="2000" smtClean="0">
                <a:solidFill>
                  <a:srgbClr val="FFFFFF"/>
                </a:solidFill>
                <a:latin typeface="Comic Sans MS" pitchFamily="66" charset="0"/>
              </a:rPr>
              <a:t>revention of glycosylation at individual sites results in increase in VWF free thiols of unpaired cysteines. </a:t>
            </a:r>
          </a:p>
        </p:txBody>
      </p:sp>
      <p:sp>
        <p:nvSpPr>
          <p:cNvPr id="22531" name="Rectangle 2"/>
          <p:cNvSpPr>
            <a:spLocks noGrp="1" noChangeArrowheads="1"/>
          </p:cNvSpPr>
          <p:nvPr>
            <p:ph type="title"/>
          </p:nvPr>
        </p:nvSpPr>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 </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l="3423"/>
          <a:stretch>
            <a:fillRect/>
          </a:stretch>
        </p:blipFill>
        <p:spPr bwMode="auto">
          <a:xfrm>
            <a:off x="381000" y="3357563"/>
            <a:ext cx="4927600"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6"/>
          <p:cNvSpPr txBox="1">
            <a:spLocks noChangeArrowheads="1"/>
          </p:cNvSpPr>
          <p:nvPr/>
        </p:nvSpPr>
        <p:spPr bwMode="auto">
          <a:xfrm>
            <a:off x="5405438" y="4262438"/>
            <a:ext cx="3470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t>MPB binding correlates with the amount of free thiols- unpaired cysteines- disulphide bond formation.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1506538" y="2676525"/>
            <a:ext cx="6616700" cy="3967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5" name="Rectangle 2"/>
          <p:cNvSpPr>
            <a:spLocks noGrp="1" noChangeArrowheads="1"/>
          </p:cNvSpPr>
          <p:nvPr>
            <p:ph type="title" idx="4294967295"/>
          </p:nvPr>
        </p:nvSpPr>
        <p:spPr>
          <a:xfrm>
            <a:off x="379413" y="112713"/>
            <a:ext cx="8229600" cy="1143000"/>
          </a:xfrm>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 </a:t>
            </a:r>
          </a:p>
        </p:txBody>
      </p:sp>
      <p:sp>
        <p:nvSpPr>
          <p:cNvPr id="23556" name="Rectangle 3"/>
          <p:cNvSpPr>
            <a:spLocks noGrp="1" noChangeArrowheads="1"/>
          </p:cNvSpPr>
          <p:nvPr>
            <p:ph type="body" idx="4294967295"/>
          </p:nvPr>
        </p:nvSpPr>
        <p:spPr>
          <a:xfrm>
            <a:off x="549275" y="1223963"/>
            <a:ext cx="7827963" cy="1304925"/>
          </a:xfrm>
        </p:spPr>
        <p:txBody>
          <a:bodyPr/>
          <a:lstStyle/>
          <a:p>
            <a:pPr marL="0" indent="0">
              <a:buFontTx/>
              <a:buNone/>
            </a:pPr>
            <a:r>
              <a:rPr lang="en-GB" sz="2400" smtClean="0">
                <a:solidFill>
                  <a:srgbClr val="FFFF00"/>
                </a:solidFill>
                <a:latin typeface="Comic Sans MS" pitchFamily="66" charset="0"/>
              </a:rPr>
              <a:t>3.  Present ABO group determinants which influence VWF plasma levels and susceptibility to ADAMTS1 3 proteolysis</a:t>
            </a:r>
          </a:p>
          <a:p>
            <a:pPr marL="0" indent="0">
              <a:buFontTx/>
              <a:buNone/>
            </a:pPr>
            <a:endParaRPr lang="en-GB" sz="1800" smtClean="0">
              <a:solidFill>
                <a:srgbClr val="FFFFFF"/>
              </a:solidFill>
              <a:latin typeface="Comic Sans MS" pitchFamily="66" charset="0"/>
            </a:endParaRPr>
          </a:p>
        </p:txBody>
      </p:sp>
      <p:pic>
        <p:nvPicPr>
          <p:cNvPr id="23557" name="Picture 5" descr="ABO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2809875"/>
            <a:ext cx="52768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96888" y="127000"/>
            <a:ext cx="8229600" cy="1143000"/>
          </a:xfrm>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 </a:t>
            </a:r>
          </a:p>
        </p:txBody>
      </p:sp>
      <p:sp>
        <p:nvSpPr>
          <p:cNvPr id="24579" name="Rectangle 3"/>
          <p:cNvSpPr>
            <a:spLocks noGrp="1" noChangeArrowheads="1"/>
          </p:cNvSpPr>
          <p:nvPr>
            <p:ph type="body" idx="1"/>
          </p:nvPr>
        </p:nvSpPr>
        <p:spPr>
          <a:xfrm>
            <a:off x="320675" y="1182688"/>
            <a:ext cx="8823325" cy="1304925"/>
          </a:xfrm>
        </p:spPr>
        <p:txBody>
          <a:bodyPr/>
          <a:lstStyle/>
          <a:p>
            <a:pPr marL="0" indent="0">
              <a:buFontTx/>
              <a:buNone/>
            </a:pPr>
            <a:r>
              <a:rPr lang="en-GB" sz="2400" smtClean="0">
                <a:solidFill>
                  <a:srgbClr val="FFFF00"/>
                </a:solidFill>
                <a:latin typeface="Comic Sans MS" pitchFamily="66" charset="0"/>
              </a:rPr>
              <a:t>3.  Present ABO group determinants which influence VWF plasma levels and susceptibility to ADAMTS1 3 proteolysis</a:t>
            </a:r>
          </a:p>
          <a:p>
            <a:pPr marL="0" indent="0">
              <a:buFontTx/>
              <a:buNone/>
            </a:pPr>
            <a:endParaRPr lang="en-GB" sz="1800" smtClean="0">
              <a:solidFill>
                <a:srgbClr val="FFFFFF"/>
              </a:solidFill>
              <a:latin typeface="Comic Sans MS" pitchFamily="66" charset="0"/>
            </a:endParaRPr>
          </a:p>
        </p:txBody>
      </p:sp>
      <p:sp>
        <p:nvSpPr>
          <p:cNvPr id="24580" name="TextBox 2"/>
          <p:cNvSpPr txBox="1">
            <a:spLocks noChangeArrowheads="1"/>
          </p:cNvSpPr>
          <p:nvPr/>
        </p:nvSpPr>
        <p:spPr bwMode="auto">
          <a:xfrm>
            <a:off x="2219325" y="2406650"/>
            <a:ext cx="660241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269875"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Courier New" pitchFamily="49" charset="0"/>
              <a:buChar char="o"/>
            </a:pPr>
            <a:r>
              <a:rPr lang="en-GB" sz="1800">
                <a:solidFill>
                  <a:srgbClr val="FFFFFF"/>
                </a:solidFill>
              </a:rPr>
              <a:t>25% lower level of VWF in group</a:t>
            </a:r>
            <a:r>
              <a:rPr lang="en-GB" sz="1800" i="1">
                <a:solidFill>
                  <a:srgbClr val="FFFFFF"/>
                </a:solidFill>
              </a:rPr>
              <a:t> O </a:t>
            </a:r>
            <a:r>
              <a:rPr lang="en-GB" sz="1800">
                <a:solidFill>
                  <a:srgbClr val="FFFFFF"/>
                </a:solidFill>
              </a:rPr>
              <a:t>individuals</a:t>
            </a:r>
          </a:p>
          <a:p>
            <a:pPr eaLnBrk="1" hangingPunct="1">
              <a:buFont typeface="Courier New" pitchFamily="49" charset="0"/>
              <a:buChar char="o"/>
            </a:pPr>
            <a:r>
              <a:rPr lang="en-GB" sz="1800">
                <a:solidFill>
                  <a:srgbClr val="FFFFFF"/>
                </a:solidFill>
              </a:rPr>
              <a:t>within non-</a:t>
            </a:r>
            <a:r>
              <a:rPr lang="en-GB" sz="1800" i="1">
                <a:solidFill>
                  <a:srgbClr val="FFFFFF"/>
                </a:solidFill>
              </a:rPr>
              <a:t>O</a:t>
            </a:r>
            <a:r>
              <a:rPr lang="en-GB" sz="1800">
                <a:solidFill>
                  <a:srgbClr val="FFFFFF"/>
                </a:solidFill>
              </a:rPr>
              <a:t> blood group VWF levels were highest in AB individuals, followed by group B then group A</a:t>
            </a:r>
          </a:p>
          <a:p>
            <a:pPr eaLnBrk="1" hangingPunct="1">
              <a:buFont typeface="Courier New" pitchFamily="49" charset="0"/>
              <a:buChar char="o"/>
            </a:pPr>
            <a:r>
              <a:rPr lang="en-GB" sz="1800">
                <a:solidFill>
                  <a:srgbClr val="FFFFFF"/>
                </a:solidFill>
              </a:rPr>
              <a:t>lowest VWF levels in Bombay blood group (no H-antigen)</a:t>
            </a:r>
          </a:p>
          <a:p>
            <a:pPr eaLnBrk="1" hangingPunct="1">
              <a:buFont typeface="Courier New" pitchFamily="49" charset="0"/>
              <a:buNone/>
            </a:pPr>
            <a:endParaRPr lang="en-GB" sz="1800"/>
          </a:p>
        </p:txBody>
      </p:sp>
      <p:pic>
        <p:nvPicPr>
          <p:cNvPr id="24581" name="Picture 7"/>
          <p:cNvPicPr>
            <a:picLocks noChangeAspect="1" noChangeArrowheads="1"/>
          </p:cNvPicPr>
          <p:nvPr/>
        </p:nvPicPr>
        <p:blipFill>
          <a:blip r:embed="rId2">
            <a:extLst>
              <a:ext uri="{28A0092B-C50C-407E-A947-70E740481C1C}">
                <a14:useLocalDpi xmlns:a14="http://schemas.microsoft.com/office/drawing/2010/main" val="0"/>
              </a:ext>
            </a:extLst>
          </a:blip>
          <a:srcRect l="45105" t="1543" b="48683"/>
          <a:stretch>
            <a:fillRect/>
          </a:stretch>
        </p:blipFill>
        <p:spPr bwMode="auto">
          <a:xfrm>
            <a:off x="163513" y="2330450"/>
            <a:ext cx="2109787" cy="261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8"/>
          <p:cNvPicPr>
            <a:picLocks noChangeAspect="1" noChangeArrowheads="1"/>
          </p:cNvPicPr>
          <p:nvPr/>
        </p:nvPicPr>
        <p:blipFill>
          <a:blip r:embed="rId3">
            <a:extLst>
              <a:ext uri="{28A0092B-C50C-407E-A947-70E740481C1C}">
                <a14:useLocalDpi xmlns:a14="http://schemas.microsoft.com/office/drawing/2010/main" val="0"/>
              </a:ext>
            </a:extLst>
          </a:blip>
          <a:srcRect l="-594" t="48615" r="48125"/>
          <a:stretch>
            <a:fillRect/>
          </a:stretch>
        </p:blipFill>
        <p:spPr bwMode="auto">
          <a:xfrm>
            <a:off x="6737350" y="3971925"/>
            <a:ext cx="2243138"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Text Box 9"/>
          <p:cNvSpPr txBox="1">
            <a:spLocks noChangeArrowheads="1"/>
          </p:cNvSpPr>
          <p:nvPr/>
        </p:nvSpPr>
        <p:spPr bwMode="auto">
          <a:xfrm>
            <a:off x="404813" y="5416550"/>
            <a:ext cx="6600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t>The Bombay followed by the </a:t>
            </a:r>
            <a:r>
              <a:rPr lang="en-GB" sz="2000" i="1"/>
              <a:t>O</a:t>
            </a:r>
            <a:r>
              <a:rPr lang="en-GB" sz="2000"/>
              <a:t>-blood group VWF are the most susceptible to ADAMTS13 proteolysis </a:t>
            </a:r>
          </a:p>
        </p:txBody>
      </p:sp>
      <p:sp>
        <p:nvSpPr>
          <p:cNvPr id="24584" name="Rectangle 10"/>
          <p:cNvSpPr>
            <a:spLocks noChangeArrowheads="1"/>
          </p:cNvSpPr>
          <p:nvPr/>
        </p:nvSpPr>
        <p:spPr bwMode="auto">
          <a:xfrm>
            <a:off x="174625" y="2325688"/>
            <a:ext cx="322263" cy="1619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blinds(horizontal)">
                                      <p:cBhvr>
                                        <p:cTn id="10"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84138"/>
            <a:ext cx="8229600" cy="1143000"/>
          </a:xfrm>
        </p:spPr>
        <p:txBody>
          <a:bodyPr/>
          <a:lstStyle/>
          <a:p>
            <a:r>
              <a:rPr lang="en-GB" sz="3600" smtClean="0">
                <a:solidFill>
                  <a:srgbClr val="FFFF00"/>
                </a:solidFill>
                <a:latin typeface="Comic Sans MS" pitchFamily="66" charset="0"/>
              </a:rPr>
              <a:t>Function of VWF N-linked glycans </a:t>
            </a:r>
          </a:p>
        </p:txBody>
      </p:sp>
      <p:sp>
        <p:nvSpPr>
          <p:cNvPr id="25603" name="Rectangle 3"/>
          <p:cNvSpPr>
            <a:spLocks noGrp="1" noChangeArrowheads="1"/>
          </p:cNvSpPr>
          <p:nvPr>
            <p:ph type="body" idx="1"/>
          </p:nvPr>
        </p:nvSpPr>
        <p:spPr>
          <a:xfrm>
            <a:off x="215900" y="757238"/>
            <a:ext cx="8928100" cy="1803400"/>
          </a:xfrm>
        </p:spPr>
        <p:txBody>
          <a:bodyPr/>
          <a:lstStyle/>
          <a:p>
            <a:pPr>
              <a:lnSpc>
                <a:spcPct val="90000"/>
              </a:lnSpc>
            </a:pPr>
            <a:endParaRPr lang="en-GB" sz="2800" smtClean="0">
              <a:latin typeface="Comic Sans MS" pitchFamily="66" charset="0"/>
            </a:endParaRPr>
          </a:p>
          <a:p>
            <a:pPr>
              <a:buFontTx/>
              <a:buNone/>
            </a:pPr>
            <a:r>
              <a:rPr lang="en-GB" sz="2400" smtClean="0">
                <a:solidFill>
                  <a:srgbClr val="FFFF00"/>
                </a:solidFill>
                <a:latin typeface="Comic Sans MS" pitchFamily="66" charset="0"/>
              </a:rPr>
              <a:t>4. Affect VWF susceptibility to proteolysis by ADAMTS13.  </a:t>
            </a:r>
            <a:r>
              <a:rPr lang="en-GB" sz="2400" smtClean="0">
                <a:solidFill>
                  <a:srgbClr val="FFFF00"/>
                </a:solidFill>
              </a:rPr>
              <a:t> </a:t>
            </a:r>
          </a:p>
          <a:p>
            <a:pPr>
              <a:buFontTx/>
              <a:buNone/>
            </a:pPr>
            <a:r>
              <a:rPr lang="en-GB" sz="2000" smtClean="0">
                <a:solidFill>
                  <a:srgbClr val="FFFFFF"/>
                </a:solidFill>
                <a:latin typeface="Comic Sans MS" pitchFamily="66" charset="0"/>
              </a:rPr>
              <a:t>VWF devoid of </a:t>
            </a:r>
            <a:r>
              <a:rPr lang="en-GB" sz="2000" i="1" smtClean="0">
                <a:solidFill>
                  <a:srgbClr val="FFFFFF"/>
                </a:solidFill>
                <a:latin typeface="Comic Sans MS" pitchFamily="66" charset="0"/>
              </a:rPr>
              <a:t>N</a:t>
            </a:r>
            <a:r>
              <a:rPr lang="en-GB" sz="2000" smtClean="0">
                <a:solidFill>
                  <a:srgbClr val="FFFFFF"/>
                </a:solidFill>
                <a:latin typeface="Comic Sans MS" pitchFamily="66" charset="0"/>
              </a:rPr>
              <a:t>-glycans (PNG-VWF) has increased susceptibility to ADAMTS13 cleavage</a:t>
            </a:r>
          </a:p>
        </p:txBody>
      </p:sp>
      <p:grpSp>
        <p:nvGrpSpPr>
          <p:cNvPr id="25604" name="Group 11"/>
          <p:cNvGrpSpPr>
            <a:grpSpLocks/>
          </p:cNvGrpSpPr>
          <p:nvPr/>
        </p:nvGrpSpPr>
        <p:grpSpPr bwMode="auto">
          <a:xfrm>
            <a:off x="3317875" y="3000375"/>
            <a:ext cx="5826125" cy="3440113"/>
            <a:chOff x="1835" y="1747"/>
            <a:chExt cx="4514" cy="2319"/>
          </a:xfrm>
        </p:grpSpPr>
        <p:sp>
          <p:nvSpPr>
            <p:cNvPr id="25615" name="Rectangle 6"/>
            <p:cNvSpPr>
              <a:spLocks noChangeArrowheads="1"/>
            </p:cNvSpPr>
            <p:nvPr/>
          </p:nvSpPr>
          <p:spPr bwMode="auto">
            <a:xfrm>
              <a:off x="1923" y="1771"/>
              <a:ext cx="4337" cy="21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5616" name="Object 5"/>
            <p:cNvGraphicFramePr>
              <a:graphicFrameLocks noChangeAspect="1"/>
            </p:cNvGraphicFramePr>
            <p:nvPr/>
          </p:nvGraphicFramePr>
          <p:xfrm>
            <a:off x="1835" y="1747"/>
            <a:ext cx="4514" cy="2319"/>
          </p:xfrm>
          <a:graphic>
            <a:graphicData uri="http://schemas.openxmlformats.org/presentationml/2006/ole">
              <mc:AlternateContent xmlns:mc="http://schemas.openxmlformats.org/markup-compatibility/2006">
                <mc:Choice xmlns:v="urn:schemas-microsoft-com:vml" Requires="v">
                  <p:oleObj spid="_x0000_s25618" name="Prism Project" r:id="rId3" imgW="6378840" imgH="3273840" progId="Prism4.Document">
                    <p:embed/>
                  </p:oleObj>
                </mc:Choice>
                <mc:Fallback>
                  <p:oleObj name="Prism Project" r:id="rId3" imgW="6378840" imgH="3273840" progId="Prism4.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 y="1747"/>
                          <a:ext cx="4514" cy="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605" name="Group 7"/>
          <p:cNvGrpSpPr>
            <a:grpSpLocks/>
          </p:cNvGrpSpPr>
          <p:nvPr/>
        </p:nvGrpSpPr>
        <p:grpSpPr bwMode="auto">
          <a:xfrm>
            <a:off x="1990725" y="3019425"/>
            <a:ext cx="1017588" cy="2573338"/>
            <a:chOff x="2561" y="1385"/>
            <a:chExt cx="641" cy="1621"/>
          </a:xfrm>
        </p:grpSpPr>
        <p:pic>
          <p:nvPicPr>
            <p:cNvPr id="25613" name="Picture 8"/>
            <p:cNvPicPr>
              <a:picLocks noChangeAspect="1" noChangeArrowheads="1"/>
            </p:cNvPicPr>
            <p:nvPr/>
          </p:nvPicPr>
          <p:blipFill>
            <a:blip r:embed="rId5">
              <a:extLst>
                <a:ext uri="{28A0092B-C50C-407E-A947-70E740481C1C}">
                  <a14:useLocalDpi xmlns:a14="http://schemas.microsoft.com/office/drawing/2010/main" val="0"/>
                </a:ext>
              </a:extLst>
            </a:blip>
            <a:srcRect l="54469" t="54813" r="33867" b="4089"/>
            <a:stretch>
              <a:fillRect/>
            </a:stretch>
          </p:blipFill>
          <p:spPr bwMode="auto">
            <a:xfrm>
              <a:off x="2561" y="1388"/>
              <a:ext cx="321" cy="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4" name="Picture 9"/>
            <p:cNvPicPr>
              <a:picLocks noChangeAspect="1" noChangeArrowheads="1"/>
            </p:cNvPicPr>
            <p:nvPr/>
          </p:nvPicPr>
          <p:blipFill>
            <a:blip r:embed="rId5">
              <a:extLst>
                <a:ext uri="{28A0092B-C50C-407E-A947-70E740481C1C}">
                  <a14:useLocalDpi xmlns:a14="http://schemas.microsoft.com/office/drawing/2010/main" val="0"/>
                </a:ext>
              </a:extLst>
            </a:blip>
            <a:srcRect l="77579" t="55016" r="10756" b="3860"/>
            <a:stretch>
              <a:fillRect/>
            </a:stretch>
          </p:blipFill>
          <p:spPr bwMode="auto">
            <a:xfrm>
              <a:off x="2881" y="1385"/>
              <a:ext cx="321" cy="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606" name="Picture 10"/>
          <p:cNvPicPr>
            <a:picLocks noChangeAspect="1" noChangeArrowheads="1"/>
          </p:cNvPicPr>
          <p:nvPr/>
        </p:nvPicPr>
        <p:blipFill>
          <a:blip r:embed="rId5">
            <a:extLst>
              <a:ext uri="{28A0092B-C50C-407E-A947-70E740481C1C}">
                <a14:useLocalDpi xmlns:a14="http://schemas.microsoft.com/office/drawing/2010/main" val="0"/>
              </a:ext>
            </a:extLst>
          </a:blip>
          <a:srcRect l="11700" t="52908" r="65843" b="5588"/>
          <a:stretch>
            <a:fillRect/>
          </a:stretch>
        </p:blipFill>
        <p:spPr bwMode="auto">
          <a:xfrm>
            <a:off x="617538" y="2997200"/>
            <a:ext cx="981075"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Text Box 12"/>
          <p:cNvSpPr txBox="1">
            <a:spLocks noChangeArrowheads="1"/>
          </p:cNvSpPr>
          <p:nvPr/>
        </p:nvSpPr>
        <p:spPr bwMode="auto">
          <a:xfrm rot="-3264318">
            <a:off x="-259556" y="5485606"/>
            <a:ext cx="232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Ctrl-VWF</a:t>
            </a:r>
          </a:p>
        </p:txBody>
      </p:sp>
      <p:sp>
        <p:nvSpPr>
          <p:cNvPr id="25608" name="Text Box 13"/>
          <p:cNvSpPr txBox="1">
            <a:spLocks noChangeArrowheads="1"/>
          </p:cNvSpPr>
          <p:nvPr/>
        </p:nvSpPr>
        <p:spPr bwMode="auto">
          <a:xfrm rot="-3264318">
            <a:off x="232569" y="5511006"/>
            <a:ext cx="232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FF00"/>
                </a:solidFill>
              </a:rPr>
              <a:t>PNG-VWF</a:t>
            </a:r>
          </a:p>
        </p:txBody>
      </p:sp>
      <p:sp>
        <p:nvSpPr>
          <p:cNvPr id="25609" name="Text Box 14"/>
          <p:cNvSpPr txBox="1">
            <a:spLocks noChangeArrowheads="1"/>
          </p:cNvSpPr>
          <p:nvPr/>
        </p:nvSpPr>
        <p:spPr bwMode="auto">
          <a:xfrm rot="-3264318">
            <a:off x="1685131" y="5511007"/>
            <a:ext cx="2327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solidFill>
                  <a:srgbClr val="FFFF00"/>
                </a:solidFill>
              </a:rPr>
              <a:t>PNG-VWF</a:t>
            </a:r>
          </a:p>
        </p:txBody>
      </p:sp>
      <p:sp>
        <p:nvSpPr>
          <p:cNvPr id="25610" name="Text Box 15"/>
          <p:cNvSpPr txBox="1">
            <a:spLocks noChangeArrowheads="1"/>
          </p:cNvSpPr>
          <p:nvPr/>
        </p:nvSpPr>
        <p:spPr bwMode="auto">
          <a:xfrm rot="-3264318">
            <a:off x="1139031" y="5511007"/>
            <a:ext cx="2327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Ctrl-VWF</a:t>
            </a:r>
          </a:p>
        </p:txBody>
      </p:sp>
      <p:sp>
        <p:nvSpPr>
          <p:cNvPr id="25611" name="Text Box 16"/>
          <p:cNvSpPr txBox="1">
            <a:spLocks noChangeArrowheads="1"/>
          </p:cNvSpPr>
          <p:nvPr/>
        </p:nvSpPr>
        <p:spPr bwMode="auto">
          <a:xfrm>
            <a:off x="1962150" y="2673350"/>
            <a:ext cx="123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t>Time 4h</a:t>
            </a:r>
          </a:p>
        </p:txBody>
      </p:sp>
      <p:sp>
        <p:nvSpPr>
          <p:cNvPr id="25612" name="Text Box 17"/>
          <p:cNvSpPr txBox="1">
            <a:spLocks noChangeArrowheads="1"/>
          </p:cNvSpPr>
          <p:nvPr/>
        </p:nvSpPr>
        <p:spPr bwMode="auto">
          <a:xfrm>
            <a:off x="620713" y="2635250"/>
            <a:ext cx="1236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t>Time 0h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80988" y="1155700"/>
            <a:ext cx="8229600" cy="1406525"/>
          </a:xfrm>
        </p:spPr>
        <p:txBody>
          <a:bodyPr/>
          <a:lstStyle/>
          <a:p>
            <a:r>
              <a:rPr lang="en-GB" sz="2400" smtClean="0">
                <a:solidFill>
                  <a:srgbClr val="FFFF00"/>
                </a:solidFill>
                <a:latin typeface="Comic Sans MS" pitchFamily="66" charset="0"/>
              </a:rPr>
              <a:t>Altered cleavage of VWF devoid of </a:t>
            </a:r>
            <a:r>
              <a:rPr lang="en-GB" sz="2400" i="1" smtClean="0">
                <a:solidFill>
                  <a:srgbClr val="FFFF00"/>
                </a:solidFill>
                <a:latin typeface="Comic Sans MS" pitchFamily="66" charset="0"/>
              </a:rPr>
              <a:t>N</a:t>
            </a:r>
            <a:r>
              <a:rPr lang="en-GB" sz="2400" smtClean="0">
                <a:solidFill>
                  <a:srgbClr val="FFFF00"/>
                </a:solidFill>
                <a:latin typeface="Comic Sans MS" pitchFamily="66" charset="0"/>
              </a:rPr>
              <a:t>-glycans could result form its altered binding to ADAMTS13.</a:t>
            </a:r>
          </a:p>
          <a:p>
            <a:pPr>
              <a:buFontTx/>
              <a:buNone/>
            </a:pPr>
            <a:r>
              <a:rPr lang="en-GB" sz="2000" smtClean="0">
                <a:solidFill>
                  <a:srgbClr val="FFFFFF"/>
                </a:solidFill>
                <a:latin typeface="Comic Sans MS" pitchFamily="66" charset="0"/>
              </a:rPr>
              <a:t> </a:t>
            </a:r>
            <a:endParaRPr lang="en-GB" sz="2000" smtClean="0">
              <a:solidFill>
                <a:srgbClr val="FFFF00"/>
              </a:solidFill>
              <a:latin typeface="Comic Sans MS" pitchFamily="66" charset="0"/>
            </a:endParaRPr>
          </a:p>
        </p:txBody>
      </p:sp>
      <p:sp>
        <p:nvSpPr>
          <p:cNvPr id="26627" name="Rectangle 2"/>
          <p:cNvSpPr>
            <a:spLocks noGrp="1" noChangeArrowheads="1"/>
          </p:cNvSpPr>
          <p:nvPr>
            <p:ph type="title"/>
          </p:nvPr>
        </p:nvSpPr>
        <p:spPr>
          <a:xfrm>
            <a:off x="523875" y="0"/>
            <a:ext cx="8229600" cy="1143000"/>
          </a:xfrm>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N</a:t>
            </a:r>
            <a:r>
              <a:rPr lang="en-GB" sz="3600" smtClean="0">
                <a:solidFill>
                  <a:srgbClr val="FFFF00"/>
                </a:solidFill>
                <a:latin typeface="Comic Sans MS" pitchFamily="66" charset="0"/>
              </a:rPr>
              <a:t>-linked glycans</a:t>
            </a:r>
            <a:r>
              <a:rPr lang="en-GB" smtClean="0"/>
              <a:t> </a:t>
            </a:r>
          </a:p>
        </p:txBody>
      </p:sp>
      <p:sp>
        <p:nvSpPr>
          <p:cNvPr id="26628" name="Text Box 6"/>
          <p:cNvSpPr txBox="1">
            <a:spLocks noChangeArrowheads="1"/>
          </p:cNvSpPr>
          <p:nvPr/>
        </p:nvSpPr>
        <p:spPr bwMode="auto">
          <a:xfrm>
            <a:off x="469900" y="5203825"/>
            <a:ext cx="83915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buFontTx/>
              <a:buChar char="o"/>
            </a:pPr>
            <a:r>
              <a:rPr lang="en-GB" sz="2000">
                <a:solidFill>
                  <a:srgbClr val="FFFFFF"/>
                </a:solidFill>
              </a:rPr>
              <a:t> By influencing VWF-ADAMTS13 interaction </a:t>
            </a:r>
            <a:r>
              <a:rPr lang="en-GB" sz="2000" i="1">
                <a:solidFill>
                  <a:srgbClr val="FFFFFF"/>
                </a:solidFill>
              </a:rPr>
              <a:t>N</a:t>
            </a:r>
            <a:r>
              <a:rPr lang="en-GB" sz="2000">
                <a:solidFill>
                  <a:srgbClr val="FFFFFF"/>
                </a:solidFill>
              </a:rPr>
              <a:t>-glycans regulate   VWF size and as a result its haemostatic potential. </a:t>
            </a:r>
          </a:p>
          <a:p>
            <a:pPr eaLnBrk="1" hangingPunct="1">
              <a:spcBef>
                <a:spcPct val="50000"/>
              </a:spcBef>
              <a:buFontTx/>
              <a:buChar char="o"/>
            </a:pPr>
            <a:r>
              <a:rPr lang="en-GB" sz="2000">
                <a:solidFill>
                  <a:srgbClr val="FFFFFF"/>
                </a:solidFill>
              </a:rPr>
              <a:t>Presence of NLG chains protects VWF from cleavage in circulation.</a:t>
            </a:r>
            <a:r>
              <a:rPr lang="en-GB"/>
              <a:t> </a:t>
            </a:r>
          </a:p>
        </p:txBody>
      </p:sp>
      <p:sp>
        <p:nvSpPr>
          <p:cNvPr id="26629" name="Rectangle 1395"/>
          <p:cNvSpPr>
            <a:spLocks noChangeArrowheads="1"/>
          </p:cNvSpPr>
          <p:nvPr/>
        </p:nvSpPr>
        <p:spPr bwMode="auto">
          <a:xfrm>
            <a:off x="417513" y="2151063"/>
            <a:ext cx="7905750" cy="297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6630" name="Group 1003"/>
          <p:cNvGrpSpPr>
            <a:grpSpLocks/>
          </p:cNvGrpSpPr>
          <p:nvPr/>
        </p:nvGrpSpPr>
        <p:grpSpPr bwMode="auto">
          <a:xfrm>
            <a:off x="698500" y="2039938"/>
            <a:ext cx="7035800" cy="3092450"/>
            <a:chOff x="347" y="998"/>
            <a:chExt cx="5255" cy="3181"/>
          </a:xfrm>
        </p:grpSpPr>
        <p:sp>
          <p:nvSpPr>
            <p:cNvPr id="26631" name="Rectangle 7"/>
            <p:cNvSpPr>
              <a:spLocks noChangeArrowheads="1"/>
            </p:cNvSpPr>
            <p:nvPr/>
          </p:nvSpPr>
          <p:spPr bwMode="auto">
            <a:xfrm>
              <a:off x="2899" y="998"/>
              <a:ext cx="262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GB" sz="1800">
                  <a:solidFill>
                    <a:srgbClr val="000000"/>
                  </a:solidFill>
                </a:rPr>
                <a:t>PNG-VWF  </a:t>
              </a:r>
              <a:r>
                <a:rPr lang="en-GB" sz="1800">
                  <a:solidFill>
                    <a:srgbClr val="FF0000"/>
                  </a:solidFill>
                </a:rPr>
                <a:t>K</a:t>
              </a:r>
              <a:r>
                <a:rPr lang="en-GB" sz="1800" baseline="-25000">
                  <a:solidFill>
                    <a:srgbClr val="FF0000"/>
                  </a:solidFill>
                </a:rPr>
                <a:t>D</a:t>
              </a:r>
              <a:r>
                <a:rPr lang="en-GB" sz="1800">
                  <a:solidFill>
                    <a:srgbClr val="FF0000"/>
                  </a:solidFill>
                </a:rPr>
                <a:t>,</a:t>
              </a:r>
              <a:r>
                <a:rPr lang="en-GB" sz="1800" baseline="-25000">
                  <a:solidFill>
                    <a:srgbClr val="FF0000"/>
                  </a:solidFill>
                </a:rPr>
                <a:t>app</a:t>
              </a:r>
              <a:r>
                <a:rPr lang="en-GB" sz="1800">
                  <a:solidFill>
                    <a:srgbClr val="FF0000"/>
                  </a:solidFill>
                </a:rPr>
                <a:t> = 4.3 ±0.8nM</a:t>
              </a:r>
              <a:r>
                <a:rPr lang="en-GB" sz="3200"/>
                <a:t> </a:t>
              </a:r>
            </a:p>
          </p:txBody>
        </p:sp>
        <p:sp>
          <p:nvSpPr>
            <p:cNvPr id="26632" name="Rectangle 8"/>
            <p:cNvSpPr>
              <a:spLocks noChangeArrowheads="1"/>
            </p:cNvSpPr>
            <p:nvPr/>
          </p:nvSpPr>
          <p:spPr bwMode="auto">
            <a:xfrm>
              <a:off x="2880" y="2148"/>
              <a:ext cx="248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GB" sz="1800">
                  <a:solidFill>
                    <a:srgbClr val="000000"/>
                  </a:solidFill>
                </a:rPr>
                <a:t>Ctrl-VWF</a:t>
              </a:r>
              <a:r>
                <a:rPr lang="en-GB" sz="1800">
                  <a:solidFill>
                    <a:srgbClr val="FF0000"/>
                  </a:solidFill>
                </a:rPr>
                <a:t>  K</a:t>
              </a:r>
              <a:r>
                <a:rPr lang="en-GB" sz="1800" baseline="-25000">
                  <a:solidFill>
                    <a:srgbClr val="FF0000"/>
                  </a:solidFill>
                </a:rPr>
                <a:t>D</a:t>
              </a:r>
              <a:r>
                <a:rPr lang="en-GB" sz="1800">
                  <a:solidFill>
                    <a:srgbClr val="FF0000"/>
                  </a:solidFill>
                </a:rPr>
                <a:t>,</a:t>
              </a:r>
              <a:r>
                <a:rPr lang="en-GB" sz="1800" baseline="-25000">
                  <a:solidFill>
                    <a:srgbClr val="FF0000"/>
                  </a:solidFill>
                </a:rPr>
                <a:t>app</a:t>
              </a:r>
              <a:r>
                <a:rPr lang="en-GB" sz="1800">
                  <a:solidFill>
                    <a:srgbClr val="FF0000"/>
                  </a:solidFill>
                </a:rPr>
                <a:t> = 90 ±10nM</a:t>
              </a:r>
              <a:r>
                <a:rPr lang="en-GB" sz="3200"/>
                <a:t> </a:t>
              </a:r>
            </a:p>
          </p:txBody>
        </p:sp>
        <p:sp>
          <p:nvSpPr>
            <p:cNvPr id="26633" name="Text Box 9"/>
            <p:cNvSpPr txBox="1">
              <a:spLocks noChangeArrowheads="1"/>
            </p:cNvSpPr>
            <p:nvPr/>
          </p:nvSpPr>
          <p:spPr bwMode="auto">
            <a:xfrm>
              <a:off x="5194" y="3927"/>
              <a:ext cx="4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000" b="1">
                  <a:solidFill>
                    <a:schemeClr val="bg2"/>
                  </a:solidFill>
                </a:rPr>
                <a:t>n=7</a:t>
              </a:r>
            </a:p>
          </p:txBody>
        </p:sp>
        <p:grpSp>
          <p:nvGrpSpPr>
            <p:cNvPr id="26634" name="Group 213"/>
            <p:cNvGrpSpPr>
              <a:grpSpLocks/>
            </p:cNvGrpSpPr>
            <p:nvPr/>
          </p:nvGrpSpPr>
          <p:grpSpPr bwMode="auto">
            <a:xfrm>
              <a:off x="947" y="1509"/>
              <a:ext cx="3140" cy="2079"/>
              <a:chOff x="1461" y="1450"/>
              <a:chExt cx="3140" cy="2079"/>
            </a:xfrm>
          </p:grpSpPr>
          <p:sp>
            <p:nvSpPr>
              <p:cNvPr id="26822" name="Rectangle 13"/>
              <p:cNvSpPr>
                <a:spLocks noChangeArrowheads="1"/>
              </p:cNvSpPr>
              <p:nvPr/>
            </p:nvSpPr>
            <p:spPr bwMode="auto">
              <a:xfrm>
                <a:off x="1502" y="1450"/>
                <a:ext cx="3056" cy="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000"/>
              </a:p>
            </p:txBody>
          </p:sp>
          <p:sp>
            <p:nvSpPr>
              <p:cNvPr id="26823" name="Line 14"/>
              <p:cNvSpPr>
                <a:spLocks noChangeShapeType="1"/>
              </p:cNvSpPr>
              <p:nvPr/>
            </p:nvSpPr>
            <p:spPr bwMode="auto">
              <a:xfrm>
                <a:off x="1502" y="3487"/>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4" name="Line 15"/>
              <p:cNvSpPr>
                <a:spLocks noChangeShapeType="1"/>
              </p:cNvSpPr>
              <p:nvPr/>
            </p:nvSpPr>
            <p:spPr bwMode="auto">
              <a:xfrm>
                <a:off x="1514" y="3454"/>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5" name="Line 16"/>
              <p:cNvSpPr>
                <a:spLocks noChangeShapeType="1"/>
              </p:cNvSpPr>
              <p:nvPr/>
            </p:nvSpPr>
            <p:spPr bwMode="auto">
              <a:xfrm>
                <a:off x="1526" y="3426"/>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6" name="Line 17"/>
              <p:cNvSpPr>
                <a:spLocks noChangeShapeType="1"/>
              </p:cNvSpPr>
              <p:nvPr/>
            </p:nvSpPr>
            <p:spPr bwMode="auto">
              <a:xfrm>
                <a:off x="1550" y="3368"/>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7" name="Line 18"/>
              <p:cNvSpPr>
                <a:spLocks noChangeShapeType="1"/>
              </p:cNvSpPr>
              <p:nvPr/>
            </p:nvSpPr>
            <p:spPr bwMode="auto">
              <a:xfrm>
                <a:off x="1597" y="3307"/>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8" name="Line 19"/>
              <p:cNvSpPr>
                <a:spLocks noChangeShapeType="1"/>
              </p:cNvSpPr>
              <p:nvPr/>
            </p:nvSpPr>
            <p:spPr bwMode="auto">
              <a:xfrm>
                <a:off x="1692" y="3020"/>
                <a:ext cx="1" cy="22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29" name="Line 20"/>
              <p:cNvSpPr>
                <a:spLocks noChangeShapeType="1"/>
              </p:cNvSpPr>
              <p:nvPr/>
            </p:nvSpPr>
            <p:spPr bwMode="auto">
              <a:xfrm>
                <a:off x="1884" y="2889"/>
                <a:ext cx="1" cy="11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30" name="Line 21"/>
              <p:cNvSpPr>
                <a:spLocks noChangeShapeType="1"/>
              </p:cNvSpPr>
              <p:nvPr/>
            </p:nvSpPr>
            <p:spPr bwMode="auto">
              <a:xfrm>
                <a:off x="2266" y="2483"/>
                <a:ext cx="1"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31" name="Line 22"/>
              <p:cNvSpPr>
                <a:spLocks noChangeShapeType="1"/>
              </p:cNvSpPr>
              <p:nvPr/>
            </p:nvSpPr>
            <p:spPr bwMode="auto">
              <a:xfrm>
                <a:off x="3030" y="2129"/>
                <a:ext cx="1" cy="23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32" name="Line 23"/>
              <p:cNvSpPr>
                <a:spLocks noChangeShapeType="1"/>
              </p:cNvSpPr>
              <p:nvPr/>
            </p:nvSpPr>
            <p:spPr bwMode="auto">
              <a:xfrm>
                <a:off x="4558" y="1681"/>
                <a:ext cx="1" cy="12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33" name="Freeform 24"/>
              <p:cNvSpPr>
                <a:spLocks/>
              </p:cNvSpPr>
              <p:nvPr/>
            </p:nvSpPr>
            <p:spPr bwMode="auto">
              <a:xfrm>
                <a:off x="1651" y="3020"/>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4" name="Freeform 25"/>
              <p:cNvSpPr>
                <a:spLocks/>
              </p:cNvSpPr>
              <p:nvPr/>
            </p:nvSpPr>
            <p:spPr bwMode="auto">
              <a:xfrm>
                <a:off x="1651" y="3249"/>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5" name="Freeform 26"/>
              <p:cNvSpPr>
                <a:spLocks/>
              </p:cNvSpPr>
              <p:nvPr/>
            </p:nvSpPr>
            <p:spPr bwMode="auto">
              <a:xfrm>
                <a:off x="1843" y="2889"/>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6" name="Freeform 27"/>
              <p:cNvSpPr>
                <a:spLocks/>
              </p:cNvSpPr>
              <p:nvPr/>
            </p:nvSpPr>
            <p:spPr bwMode="auto">
              <a:xfrm>
                <a:off x="1843" y="3003"/>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7" name="Freeform 28"/>
              <p:cNvSpPr>
                <a:spLocks/>
              </p:cNvSpPr>
              <p:nvPr/>
            </p:nvSpPr>
            <p:spPr bwMode="auto">
              <a:xfrm>
                <a:off x="2989" y="2129"/>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8" name="Freeform 29"/>
              <p:cNvSpPr>
                <a:spLocks/>
              </p:cNvSpPr>
              <p:nvPr/>
            </p:nvSpPr>
            <p:spPr bwMode="auto">
              <a:xfrm>
                <a:off x="2989" y="2363"/>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39" name="Freeform 30"/>
              <p:cNvSpPr>
                <a:spLocks/>
              </p:cNvSpPr>
              <p:nvPr/>
            </p:nvSpPr>
            <p:spPr bwMode="auto">
              <a:xfrm>
                <a:off x="4518" y="1681"/>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40" name="Freeform 31"/>
              <p:cNvSpPr>
                <a:spLocks/>
              </p:cNvSpPr>
              <p:nvPr/>
            </p:nvSpPr>
            <p:spPr bwMode="auto">
              <a:xfrm>
                <a:off x="4518" y="1810"/>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41" name="Rectangle 32"/>
              <p:cNvSpPr>
                <a:spLocks noChangeArrowheads="1"/>
              </p:cNvSpPr>
              <p:nvPr/>
            </p:nvSpPr>
            <p:spPr bwMode="auto">
              <a:xfrm>
                <a:off x="1461" y="3446"/>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2" name="Rectangle 33"/>
              <p:cNvSpPr>
                <a:spLocks noChangeArrowheads="1"/>
              </p:cNvSpPr>
              <p:nvPr/>
            </p:nvSpPr>
            <p:spPr bwMode="auto">
              <a:xfrm>
                <a:off x="1473" y="3414"/>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3" name="Rectangle 34"/>
              <p:cNvSpPr>
                <a:spLocks noChangeArrowheads="1"/>
              </p:cNvSpPr>
              <p:nvPr/>
            </p:nvSpPr>
            <p:spPr bwMode="auto">
              <a:xfrm>
                <a:off x="1485" y="3385"/>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4" name="Rectangle 35"/>
              <p:cNvSpPr>
                <a:spLocks noChangeArrowheads="1"/>
              </p:cNvSpPr>
              <p:nvPr/>
            </p:nvSpPr>
            <p:spPr bwMode="auto">
              <a:xfrm>
                <a:off x="1509" y="3327"/>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5" name="Rectangle 36"/>
              <p:cNvSpPr>
                <a:spLocks noChangeArrowheads="1"/>
              </p:cNvSpPr>
              <p:nvPr/>
            </p:nvSpPr>
            <p:spPr bwMode="auto">
              <a:xfrm>
                <a:off x="1556" y="3266"/>
                <a:ext cx="84"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6" name="Rectangle 37"/>
              <p:cNvSpPr>
                <a:spLocks noChangeArrowheads="1"/>
              </p:cNvSpPr>
              <p:nvPr/>
            </p:nvSpPr>
            <p:spPr bwMode="auto">
              <a:xfrm>
                <a:off x="1651" y="3095"/>
                <a:ext cx="84"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7" name="Rectangle 38"/>
              <p:cNvSpPr>
                <a:spLocks noChangeArrowheads="1"/>
              </p:cNvSpPr>
              <p:nvPr/>
            </p:nvSpPr>
            <p:spPr bwMode="auto">
              <a:xfrm>
                <a:off x="1843" y="2906"/>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8" name="Rectangle 39"/>
              <p:cNvSpPr>
                <a:spLocks noChangeArrowheads="1"/>
              </p:cNvSpPr>
              <p:nvPr/>
            </p:nvSpPr>
            <p:spPr bwMode="auto">
              <a:xfrm>
                <a:off x="2225" y="2443"/>
                <a:ext cx="84"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49" name="Rectangle 40"/>
              <p:cNvSpPr>
                <a:spLocks noChangeArrowheads="1"/>
              </p:cNvSpPr>
              <p:nvPr/>
            </p:nvSpPr>
            <p:spPr bwMode="auto">
              <a:xfrm>
                <a:off x="2989" y="2205"/>
                <a:ext cx="84"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50" name="Rectangle 41"/>
              <p:cNvSpPr>
                <a:spLocks noChangeArrowheads="1"/>
              </p:cNvSpPr>
              <p:nvPr/>
            </p:nvSpPr>
            <p:spPr bwMode="auto">
              <a:xfrm>
                <a:off x="4518" y="1704"/>
                <a:ext cx="83"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51" name="Line 42"/>
              <p:cNvSpPr>
                <a:spLocks noChangeShapeType="1"/>
              </p:cNvSpPr>
              <p:nvPr/>
            </p:nvSpPr>
            <p:spPr bwMode="auto">
              <a:xfrm>
                <a:off x="1550" y="2468"/>
                <a:ext cx="1" cy="1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2" name="Line 43"/>
              <p:cNvSpPr>
                <a:spLocks noChangeShapeType="1"/>
              </p:cNvSpPr>
              <p:nvPr/>
            </p:nvSpPr>
            <p:spPr bwMode="auto">
              <a:xfrm flipV="1">
                <a:off x="1550" y="2563"/>
                <a:ext cx="1" cy="1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3" name="Line 44"/>
              <p:cNvSpPr>
                <a:spLocks noChangeShapeType="1"/>
              </p:cNvSpPr>
              <p:nvPr/>
            </p:nvSpPr>
            <p:spPr bwMode="auto">
              <a:xfrm>
                <a:off x="1597" y="2385"/>
                <a:ext cx="1" cy="5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4" name="Line 45"/>
              <p:cNvSpPr>
                <a:spLocks noChangeShapeType="1"/>
              </p:cNvSpPr>
              <p:nvPr/>
            </p:nvSpPr>
            <p:spPr bwMode="auto">
              <a:xfrm flipV="1">
                <a:off x="1597" y="2519"/>
                <a:ext cx="1" cy="5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5" name="Line 46"/>
              <p:cNvSpPr>
                <a:spLocks noChangeShapeType="1"/>
              </p:cNvSpPr>
              <p:nvPr/>
            </p:nvSpPr>
            <p:spPr bwMode="auto">
              <a:xfrm>
                <a:off x="1692" y="2062"/>
                <a:ext cx="1" cy="5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6" name="Line 47"/>
              <p:cNvSpPr>
                <a:spLocks noChangeShapeType="1"/>
              </p:cNvSpPr>
              <p:nvPr/>
            </p:nvSpPr>
            <p:spPr bwMode="auto">
              <a:xfrm flipV="1">
                <a:off x="1692" y="2200"/>
                <a:ext cx="1" cy="58"/>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7" name="Line 48"/>
              <p:cNvSpPr>
                <a:spLocks noChangeShapeType="1"/>
              </p:cNvSpPr>
              <p:nvPr/>
            </p:nvSpPr>
            <p:spPr bwMode="auto">
              <a:xfrm>
                <a:off x="2266" y="1621"/>
                <a:ext cx="1" cy="5"/>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8" name="Line 49"/>
              <p:cNvSpPr>
                <a:spLocks noChangeShapeType="1"/>
              </p:cNvSpPr>
              <p:nvPr/>
            </p:nvSpPr>
            <p:spPr bwMode="auto">
              <a:xfrm flipV="1">
                <a:off x="2266" y="1708"/>
                <a:ext cx="1" cy="5"/>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59" name="Line 50"/>
              <p:cNvSpPr>
                <a:spLocks noChangeShapeType="1"/>
              </p:cNvSpPr>
              <p:nvPr/>
            </p:nvSpPr>
            <p:spPr bwMode="auto">
              <a:xfrm>
                <a:off x="3030" y="1791"/>
                <a:ext cx="1" cy="25"/>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60" name="Line 51"/>
              <p:cNvSpPr>
                <a:spLocks noChangeShapeType="1"/>
              </p:cNvSpPr>
              <p:nvPr/>
            </p:nvSpPr>
            <p:spPr bwMode="auto">
              <a:xfrm flipV="1">
                <a:off x="3030" y="1898"/>
                <a:ext cx="1" cy="2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61" name="Line 52"/>
              <p:cNvSpPr>
                <a:spLocks noChangeShapeType="1"/>
              </p:cNvSpPr>
              <p:nvPr/>
            </p:nvSpPr>
            <p:spPr bwMode="auto">
              <a:xfrm>
                <a:off x="4558" y="1536"/>
                <a:ext cx="1" cy="2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62" name="Line 53"/>
              <p:cNvSpPr>
                <a:spLocks noChangeShapeType="1"/>
              </p:cNvSpPr>
              <p:nvPr/>
            </p:nvSpPr>
            <p:spPr bwMode="auto">
              <a:xfrm flipV="1">
                <a:off x="4558" y="1638"/>
                <a:ext cx="1" cy="2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63" name="Freeform 54"/>
              <p:cNvSpPr>
                <a:spLocks/>
              </p:cNvSpPr>
              <p:nvPr/>
            </p:nvSpPr>
            <p:spPr bwMode="auto">
              <a:xfrm>
                <a:off x="1509" y="2468"/>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4" name="Freeform 55"/>
              <p:cNvSpPr>
                <a:spLocks/>
              </p:cNvSpPr>
              <p:nvPr/>
            </p:nvSpPr>
            <p:spPr bwMode="auto">
              <a:xfrm>
                <a:off x="1509" y="2575"/>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5" name="Freeform 56"/>
              <p:cNvSpPr>
                <a:spLocks/>
              </p:cNvSpPr>
              <p:nvPr/>
            </p:nvSpPr>
            <p:spPr bwMode="auto">
              <a:xfrm>
                <a:off x="1556" y="2385"/>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6" name="Freeform 57"/>
              <p:cNvSpPr>
                <a:spLocks/>
              </p:cNvSpPr>
              <p:nvPr/>
            </p:nvSpPr>
            <p:spPr bwMode="auto">
              <a:xfrm>
                <a:off x="1556" y="2573"/>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7" name="Freeform 58"/>
              <p:cNvSpPr>
                <a:spLocks/>
              </p:cNvSpPr>
              <p:nvPr/>
            </p:nvSpPr>
            <p:spPr bwMode="auto">
              <a:xfrm>
                <a:off x="1651" y="2062"/>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8" name="Freeform 59"/>
              <p:cNvSpPr>
                <a:spLocks/>
              </p:cNvSpPr>
              <p:nvPr/>
            </p:nvSpPr>
            <p:spPr bwMode="auto">
              <a:xfrm>
                <a:off x="1651" y="2258"/>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69" name="Freeform 60"/>
              <p:cNvSpPr>
                <a:spLocks/>
              </p:cNvSpPr>
              <p:nvPr/>
            </p:nvSpPr>
            <p:spPr bwMode="auto">
              <a:xfrm>
                <a:off x="2225" y="1621"/>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0" name="Freeform 61"/>
              <p:cNvSpPr>
                <a:spLocks/>
              </p:cNvSpPr>
              <p:nvPr/>
            </p:nvSpPr>
            <p:spPr bwMode="auto">
              <a:xfrm>
                <a:off x="2225" y="1713"/>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1" name="Freeform 62"/>
              <p:cNvSpPr>
                <a:spLocks/>
              </p:cNvSpPr>
              <p:nvPr/>
            </p:nvSpPr>
            <p:spPr bwMode="auto">
              <a:xfrm>
                <a:off x="2989" y="1791"/>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2" name="Freeform 63"/>
              <p:cNvSpPr>
                <a:spLocks/>
              </p:cNvSpPr>
              <p:nvPr/>
            </p:nvSpPr>
            <p:spPr bwMode="auto">
              <a:xfrm>
                <a:off x="2989" y="1925"/>
                <a:ext cx="82" cy="1"/>
              </a:xfrm>
              <a:custGeom>
                <a:avLst/>
                <a:gdLst>
                  <a:gd name="T0" fmla="*/ 0 w 48"/>
                  <a:gd name="T1" fmla="*/ 0 h 1"/>
                  <a:gd name="T2" fmla="*/ 239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3" name="Freeform 64"/>
              <p:cNvSpPr>
                <a:spLocks/>
              </p:cNvSpPr>
              <p:nvPr/>
            </p:nvSpPr>
            <p:spPr bwMode="auto">
              <a:xfrm>
                <a:off x="4518" y="1536"/>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4" name="Freeform 65"/>
              <p:cNvSpPr>
                <a:spLocks/>
              </p:cNvSpPr>
              <p:nvPr/>
            </p:nvSpPr>
            <p:spPr bwMode="auto">
              <a:xfrm>
                <a:off x="4518" y="1660"/>
                <a:ext cx="81" cy="1"/>
              </a:xfrm>
              <a:custGeom>
                <a:avLst/>
                <a:gdLst>
                  <a:gd name="T0" fmla="*/ 0 w 48"/>
                  <a:gd name="T1" fmla="*/ 0 h 1"/>
                  <a:gd name="T2" fmla="*/ 231 w 48"/>
                  <a:gd name="T3" fmla="*/ 0 h 1"/>
                  <a:gd name="T4" fmla="*/ 0 w 48"/>
                  <a:gd name="T5" fmla="*/ 0 h 1"/>
                  <a:gd name="T6" fmla="*/ 0 60000 65536"/>
                  <a:gd name="T7" fmla="*/ 0 60000 65536"/>
                  <a:gd name="T8" fmla="*/ 0 60000 65536"/>
                  <a:gd name="T9" fmla="*/ 0 w 48"/>
                  <a:gd name="T10" fmla="*/ 0 h 1"/>
                  <a:gd name="T11" fmla="*/ 48 w 48"/>
                  <a:gd name="T12" fmla="*/ 1 h 1"/>
                </a:gdLst>
                <a:ahLst/>
                <a:cxnLst>
                  <a:cxn ang="T6">
                    <a:pos x="T0" y="T1"/>
                  </a:cxn>
                  <a:cxn ang="T7">
                    <a:pos x="T2" y="T3"/>
                  </a:cxn>
                  <a:cxn ang="T8">
                    <a:pos x="T4" y="T5"/>
                  </a:cxn>
                </a:cxnLst>
                <a:rect l="T9" t="T10" r="T11" b="T12"/>
                <a:pathLst>
                  <a:path w="48" h="1">
                    <a:moveTo>
                      <a:pt x="0" y="0"/>
                    </a:moveTo>
                    <a:lnTo>
                      <a:pt x="48" y="0"/>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875" name="Oval 66"/>
              <p:cNvSpPr>
                <a:spLocks noChangeArrowheads="1"/>
              </p:cNvSpPr>
              <p:nvPr/>
            </p:nvSpPr>
            <p:spPr bwMode="auto">
              <a:xfrm>
                <a:off x="1461" y="3446"/>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76" name="Oval 67"/>
              <p:cNvSpPr>
                <a:spLocks noChangeArrowheads="1"/>
              </p:cNvSpPr>
              <p:nvPr/>
            </p:nvSpPr>
            <p:spPr bwMode="auto">
              <a:xfrm>
                <a:off x="1473" y="3112"/>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77" name="Oval 68"/>
              <p:cNvSpPr>
                <a:spLocks noChangeArrowheads="1"/>
              </p:cNvSpPr>
              <p:nvPr/>
            </p:nvSpPr>
            <p:spPr bwMode="auto">
              <a:xfrm>
                <a:off x="1485" y="2906"/>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78" name="Oval 69"/>
              <p:cNvSpPr>
                <a:spLocks noChangeArrowheads="1"/>
              </p:cNvSpPr>
              <p:nvPr/>
            </p:nvSpPr>
            <p:spPr bwMode="auto">
              <a:xfrm>
                <a:off x="1509" y="2482"/>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79" name="Oval 70"/>
              <p:cNvSpPr>
                <a:spLocks noChangeArrowheads="1"/>
              </p:cNvSpPr>
              <p:nvPr/>
            </p:nvSpPr>
            <p:spPr bwMode="auto">
              <a:xfrm>
                <a:off x="1556" y="2438"/>
                <a:ext cx="84"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0" name="Oval 71"/>
              <p:cNvSpPr>
                <a:spLocks noChangeArrowheads="1"/>
              </p:cNvSpPr>
              <p:nvPr/>
            </p:nvSpPr>
            <p:spPr bwMode="auto">
              <a:xfrm>
                <a:off x="1651" y="2119"/>
                <a:ext cx="84"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1" name="Oval 72"/>
              <p:cNvSpPr>
                <a:spLocks noChangeArrowheads="1"/>
              </p:cNvSpPr>
              <p:nvPr/>
            </p:nvSpPr>
            <p:spPr bwMode="auto">
              <a:xfrm>
                <a:off x="1843" y="1915"/>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2" name="Oval 73"/>
              <p:cNvSpPr>
                <a:spLocks noChangeArrowheads="1"/>
              </p:cNvSpPr>
              <p:nvPr/>
            </p:nvSpPr>
            <p:spPr bwMode="auto">
              <a:xfrm>
                <a:off x="2225" y="1626"/>
                <a:ext cx="84"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3" name="Oval 74"/>
              <p:cNvSpPr>
                <a:spLocks noChangeArrowheads="1"/>
              </p:cNvSpPr>
              <p:nvPr/>
            </p:nvSpPr>
            <p:spPr bwMode="auto">
              <a:xfrm>
                <a:off x="2989" y="1816"/>
                <a:ext cx="84" cy="84"/>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4" name="Oval 75"/>
              <p:cNvSpPr>
                <a:spLocks noChangeArrowheads="1"/>
              </p:cNvSpPr>
              <p:nvPr/>
            </p:nvSpPr>
            <p:spPr bwMode="auto">
              <a:xfrm>
                <a:off x="4518" y="1557"/>
                <a:ext cx="83"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85" name="Line 76"/>
              <p:cNvSpPr>
                <a:spLocks noChangeShapeType="1"/>
              </p:cNvSpPr>
              <p:nvPr/>
            </p:nvSpPr>
            <p:spPr bwMode="auto">
              <a:xfrm flipV="1">
                <a:off x="1502" y="3448"/>
                <a:ext cx="20" cy="3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86" name="Line 77"/>
              <p:cNvSpPr>
                <a:spLocks noChangeShapeType="1"/>
              </p:cNvSpPr>
              <p:nvPr/>
            </p:nvSpPr>
            <p:spPr bwMode="auto">
              <a:xfrm flipV="1">
                <a:off x="1522" y="3409"/>
                <a:ext cx="21" cy="3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87" name="Line 78"/>
              <p:cNvSpPr>
                <a:spLocks noChangeShapeType="1"/>
              </p:cNvSpPr>
              <p:nvPr/>
            </p:nvSpPr>
            <p:spPr bwMode="auto">
              <a:xfrm flipV="1">
                <a:off x="1543" y="3370"/>
                <a:ext cx="20" cy="3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88" name="Line 79"/>
              <p:cNvSpPr>
                <a:spLocks noChangeShapeType="1"/>
              </p:cNvSpPr>
              <p:nvPr/>
            </p:nvSpPr>
            <p:spPr bwMode="auto">
              <a:xfrm flipV="1">
                <a:off x="1563" y="3334"/>
                <a:ext cx="20" cy="3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89" name="Line 80"/>
              <p:cNvSpPr>
                <a:spLocks noChangeShapeType="1"/>
              </p:cNvSpPr>
              <p:nvPr/>
            </p:nvSpPr>
            <p:spPr bwMode="auto">
              <a:xfrm flipV="1">
                <a:off x="1583" y="3298"/>
                <a:ext cx="21" cy="3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0" name="Line 81"/>
              <p:cNvSpPr>
                <a:spLocks noChangeShapeType="1"/>
              </p:cNvSpPr>
              <p:nvPr/>
            </p:nvSpPr>
            <p:spPr bwMode="auto">
              <a:xfrm flipV="1">
                <a:off x="1604" y="3264"/>
                <a:ext cx="20" cy="3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1" name="Line 82"/>
              <p:cNvSpPr>
                <a:spLocks noChangeShapeType="1"/>
              </p:cNvSpPr>
              <p:nvPr/>
            </p:nvSpPr>
            <p:spPr bwMode="auto">
              <a:xfrm flipV="1">
                <a:off x="1624" y="3230"/>
                <a:ext cx="21" cy="3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2" name="Line 83"/>
              <p:cNvSpPr>
                <a:spLocks noChangeShapeType="1"/>
              </p:cNvSpPr>
              <p:nvPr/>
            </p:nvSpPr>
            <p:spPr bwMode="auto">
              <a:xfrm flipV="1">
                <a:off x="1645" y="3198"/>
                <a:ext cx="20" cy="3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3" name="Line 84"/>
              <p:cNvSpPr>
                <a:spLocks noChangeShapeType="1"/>
              </p:cNvSpPr>
              <p:nvPr/>
            </p:nvSpPr>
            <p:spPr bwMode="auto">
              <a:xfrm flipV="1">
                <a:off x="1665" y="3168"/>
                <a:ext cx="20" cy="3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4" name="Line 85"/>
              <p:cNvSpPr>
                <a:spLocks noChangeShapeType="1"/>
              </p:cNvSpPr>
              <p:nvPr/>
            </p:nvSpPr>
            <p:spPr bwMode="auto">
              <a:xfrm flipV="1">
                <a:off x="1685" y="3137"/>
                <a:ext cx="21" cy="3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5" name="Line 86"/>
              <p:cNvSpPr>
                <a:spLocks noChangeShapeType="1"/>
              </p:cNvSpPr>
              <p:nvPr/>
            </p:nvSpPr>
            <p:spPr bwMode="auto">
              <a:xfrm flipV="1">
                <a:off x="1706" y="3108"/>
                <a:ext cx="20" cy="2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6" name="Line 87"/>
              <p:cNvSpPr>
                <a:spLocks noChangeShapeType="1"/>
              </p:cNvSpPr>
              <p:nvPr/>
            </p:nvSpPr>
            <p:spPr bwMode="auto">
              <a:xfrm flipV="1">
                <a:off x="1726" y="3079"/>
                <a:ext cx="20" cy="2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7" name="Line 88"/>
              <p:cNvSpPr>
                <a:spLocks noChangeShapeType="1"/>
              </p:cNvSpPr>
              <p:nvPr/>
            </p:nvSpPr>
            <p:spPr bwMode="auto">
              <a:xfrm flipV="1">
                <a:off x="1746" y="3050"/>
                <a:ext cx="23" cy="2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8" name="Line 89"/>
              <p:cNvSpPr>
                <a:spLocks noChangeShapeType="1"/>
              </p:cNvSpPr>
              <p:nvPr/>
            </p:nvSpPr>
            <p:spPr bwMode="auto">
              <a:xfrm flipV="1">
                <a:off x="1769" y="3025"/>
                <a:ext cx="20" cy="2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99" name="Line 90"/>
              <p:cNvSpPr>
                <a:spLocks noChangeShapeType="1"/>
              </p:cNvSpPr>
              <p:nvPr/>
            </p:nvSpPr>
            <p:spPr bwMode="auto">
              <a:xfrm flipV="1">
                <a:off x="1789" y="2998"/>
                <a:ext cx="20" cy="2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0" name="Line 91"/>
              <p:cNvSpPr>
                <a:spLocks noChangeShapeType="1"/>
              </p:cNvSpPr>
              <p:nvPr/>
            </p:nvSpPr>
            <p:spPr bwMode="auto">
              <a:xfrm flipV="1">
                <a:off x="1809" y="2972"/>
                <a:ext cx="21" cy="2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1" name="Line 92"/>
              <p:cNvSpPr>
                <a:spLocks noChangeShapeType="1"/>
              </p:cNvSpPr>
              <p:nvPr/>
            </p:nvSpPr>
            <p:spPr bwMode="auto">
              <a:xfrm flipV="1">
                <a:off x="1830" y="2947"/>
                <a:ext cx="20" cy="2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2" name="Line 93"/>
              <p:cNvSpPr>
                <a:spLocks noChangeShapeType="1"/>
              </p:cNvSpPr>
              <p:nvPr/>
            </p:nvSpPr>
            <p:spPr bwMode="auto">
              <a:xfrm flipV="1">
                <a:off x="1850" y="2923"/>
                <a:ext cx="20" cy="2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3" name="Line 94"/>
              <p:cNvSpPr>
                <a:spLocks noChangeShapeType="1"/>
              </p:cNvSpPr>
              <p:nvPr/>
            </p:nvSpPr>
            <p:spPr bwMode="auto">
              <a:xfrm flipV="1">
                <a:off x="1870" y="2899"/>
                <a:ext cx="21" cy="2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4" name="Line 95"/>
              <p:cNvSpPr>
                <a:spLocks noChangeShapeType="1"/>
              </p:cNvSpPr>
              <p:nvPr/>
            </p:nvSpPr>
            <p:spPr bwMode="auto">
              <a:xfrm flipV="1">
                <a:off x="1891" y="2877"/>
                <a:ext cx="20" cy="2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5" name="Line 96"/>
              <p:cNvSpPr>
                <a:spLocks noChangeShapeType="1"/>
              </p:cNvSpPr>
              <p:nvPr/>
            </p:nvSpPr>
            <p:spPr bwMode="auto">
              <a:xfrm flipV="1">
                <a:off x="1911" y="2855"/>
                <a:ext cx="21" cy="2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6" name="Line 97"/>
              <p:cNvSpPr>
                <a:spLocks noChangeShapeType="1"/>
              </p:cNvSpPr>
              <p:nvPr/>
            </p:nvSpPr>
            <p:spPr bwMode="auto">
              <a:xfrm flipV="1">
                <a:off x="1932" y="2833"/>
                <a:ext cx="20" cy="2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7" name="Line 98"/>
              <p:cNvSpPr>
                <a:spLocks noChangeShapeType="1"/>
              </p:cNvSpPr>
              <p:nvPr/>
            </p:nvSpPr>
            <p:spPr bwMode="auto">
              <a:xfrm flipV="1">
                <a:off x="1952" y="2811"/>
                <a:ext cx="20" cy="2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8" name="Line 99"/>
              <p:cNvSpPr>
                <a:spLocks noChangeShapeType="1"/>
              </p:cNvSpPr>
              <p:nvPr/>
            </p:nvSpPr>
            <p:spPr bwMode="auto">
              <a:xfrm flipV="1">
                <a:off x="1972" y="2791"/>
                <a:ext cx="21" cy="2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09" name="Line 100"/>
              <p:cNvSpPr>
                <a:spLocks noChangeShapeType="1"/>
              </p:cNvSpPr>
              <p:nvPr/>
            </p:nvSpPr>
            <p:spPr bwMode="auto">
              <a:xfrm flipV="1">
                <a:off x="1993" y="2770"/>
                <a:ext cx="22" cy="2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0" name="Line 101"/>
              <p:cNvSpPr>
                <a:spLocks noChangeShapeType="1"/>
              </p:cNvSpPr>
              <p:nvPr/>
            </p:nvSpPr>
            <p:spPr bwMode="auto">
              <a:xfrm flipV="1">
                <a:off x="2015" y="2752"/>
                <a:ext cx="20" cy="1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1" name="Line 102"/>
              <p:cNvSpPr>
                <a:spLocks noChangeShapeType="1"/>
              </p:cNvSpPr>
              <p:nvPr/>
            </p:nvSpPr>
            <p:spPr bwMode="auto">
              <a:xfrm flipV="1">
                <a:off x="2035" y="2731"/>
                <a:ext cx="21" cy="2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2" name="Line 103"/>
              <p:cNvSpPr>
                <a:spLocks noChangeShapeType="1"/>
              </p:cNvSpPr>
              <p:nvPr/>
            </p:nvSpPr>
            <p:spPr bwMode="auto">
              <a:xfrm flipV="1">
                <a:off x="2056" y="2713"/>
                <a:ext cx="20" cy="1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3" name="Line 104"/>
              <p:cNvSpPr>
                <a:spLocks noChangeShapeType="1"/>
              </p:cNvSpPr>
              <p:nvPr/>
            </p:nvSpPr>
            <p:spPr bwMode="auto">
              <a:xfrm flipV="1">
                <a:off x="2076" y="2694"/>
                <a:ext cx="20" cy="1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4" name="Line 105"/>
              <p:cNvSpPr>
                <a:spLocks noChangeShapeType="1"/>
              </p:cNvSpPr>
              <p:nvPr/>
            </p:nvSpPr>
            <p:spPr bwMode="auto">
              <a:xfrm flipV="1">
                <a:off x="2096" y="2677"/>
                <a:ext cx="21" cy="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5" name="Line 106"/>
              <p:cNvSpPr>
                <a:spLocks noChangeShapeType="1"/>
              </p:cNvSpPr>
              <p:nvPr/>
            </p:nvSpPr>
            <p:spPr bwMode="auto">
              <a:xfrm flipV="1">
                <a:off x="2117" y="2658"/>
                <a:ext cx="20" cy="1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6" name="Line 107"/>
              <p:cNvSpPr>
                <a:spLocks noChangeShapeType="1"/>
              </p:cNvSpPr>
              <p:nvPr/>
            </p:nvSpPr>
            <p:spPr bwMode="auto">
              <a:xfrm flipV="1">
                <a:off x="2137" y="2641"/>
                <a:ext cx="20" cy="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7" name="Line 108"/>
              <p:cNvSpPr>
                <a:spLocks noChangeShapeType="1"/>
              </p:cNvSpPr>
              <p:nvPr/>
            </p:nvSpPr>
            <p:spPr bwMode="auto">
              <a:xfrm flipV="1">
                <a:off x="2157" y="2624"/>
                <a:ext cx="21" cy="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8" name="Line 109"/>
              <p:cNvSpPr>
                <a:spLocks noChangeShapeType="1"/>
              </p:cNvSpPr>
              <p:nvPr/>
            </p:nvSpPr>
            <p:spPr bwMode="auto">
              <a:xfrm flipV="1">
                <a:off x="2178" y="2609"/>
                <a:ext cx="20" cy="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19" name="Line 110"/>
              <p:cNvSpPr>
                <a:spLocks noChangeShapeType="1"/>
              </p:cNvSpPr>
              <p:nvPr/>
            </p:nvSpPr>
            <p:spPr bwMode="auto">
              <a:xfrm flipV="1">
                <a:off x="2198" y="2592"/>
                <a:ext cx="21" cy="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0" name="Line 111"/>
              <p:cNvSpPr>
                <a:spLocks noChangeShapeType="1"/>
              </p:cNvSpPr>
              <p:nvPr/>
            </p:nvSpPr>
            <p:spPr bwMode="auto">
              <a:xfrm flipV="1">
                <a:off x="2219" y="2577"/>
                <a:ext cx="20" cy="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1" name="Line 112"/>
              <p:cNvSpPr>
                <a:spLocks noChangeShapeType="1"/>
              </p:cNvSpPr>
              <p:nvPr/>
            </p:nvSpPr>
            <p:spPr bwMode="auto">
              <a:xfrm flipV="1">
                <a:off x="2239" y="2562"/>
                <a:ext cx="20" cy="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2" name="Line 113"/>
              <p:cNvSpPr>
                <a:spLocks noChangeShapeType="1"/>
              </p:cNvSpPr>
              <p:nvPr/>
            </p:nvSpPr>
            <p:spPr bwMode="auto">
              <a:xfrm flipV="1">
                <a:off x="2259" y="2546"/>
                <a:ext cx="22" cy="1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3" name="Line 114"/>
              <p:cNvSpPr>
                <a:spLocks noChangeShapeType="1"/>
              </p:cNvSpPr>
              <p:nvPr/>
            </p:nvSpPr>
            <p:spPr bwMode="auto">
              <a:xfrm flipV="1">
                <a:off x="2281" y="2531"/>
                <a:ext cx="21" cy="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4" name="Line 115"/>
              <p:cNvSpPr>
                <a:spLocks noChangeShapeType="1"/>
              </p:cNvSpPr>
              <p:nvPr/>
            </p:nvSpPr>
            <p:spPr bwMode="auto">
              <a:xfrm flipV="1">
                <a:off x="2302" y="2517"/>
                <a:ext cx="20" cy="1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5" name="Line 116"/>
              <p:cNvSpPr>
                <a:spLocks noChangeShapeType="1"/>
              </p:cNvSpPr>
              <p:nvPr/>
            </p:nvSpPr>
            <p:spPr bwMode="auto">
              <a:xfrm flipV="1">
                <a:off x="2322" y="2504"/>
                <a:ext cx="20" cy="1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6" name="Line 117"/>
              <p:cNvSpPr>
                <a:spLocks noChangeShapeType="1"/>
              </p:cNvSpPr>
              <p:nvPr/>
            </p:nvSpPr>
            <p:spPr bwMode="auto">
              <a:xfrm flipV="1">
                <a:off x="2342" y="2489"/>
                <a:ext cx="21" cy="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7" name="Line 118"/>
              <p:cNvSpPr>
                <a:spLocks noChangeShapeType="1"/>
              </p:cNvSpPr>
              <p:nvPr/>
            </p:nvSpPr>
            <p:spPr bwMode="auto">
              <a:xfrm flipV="1">
                <a:off x="2363" y="2475"/>
                <a:ext cx="20" cy="1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8" name="Line 119"/>
              <p:cNvSpPr>
                <a:spLocks noChangeShapeType="1"/>
              </p:cNvSpPr>
              <p:nvPr/>
            </p:nvSpPr>
            <p:spPr bwMode="auto">
              <a:xfrm flipV="1">
                <a:off x="2383" y="2463"/>
                <a:ext cx="21"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29" name="Line 120"/>
              <p:cNvSpPr>
                <a:spLocks noChangeShapeType="1"/>
              </p:cNvSpPr>
              <p:nvPr/>
            </p:nvSpPr>
            <p:spPr bwMode="auto">
              <a:xfrm flipV="1">
                <a:off x="2404" y="2450"/>
                <a:ext cx="20" cy="1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0" name="Line 121"/>
              <p:cNvSpPr>
                <a:spLocks noChangeShapeType="1"/>
              </p:cNvSpPr>
              <p:nvPr/>
            </p:nvSpPr>
            <p:spPr bwMode="auto">
              <a:xfrm flipV="1">
                <a:off x="2424" y="2436"/>
                <a:ext cx="20" cy="1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1" name="Line 122"/>
              <p:cNvSpPr>
                <a:spLocks noChangeShapeType="1"/>
              </p:cNvSpPr>
              <p:nvPr/>
            </p:nvSpPr>
            <p:spPr bwMode="auto">
              <a:xfrm flipV="1">
                <a:off x="2444" y="2424"/>
                <a:ext cx="21"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2" name="Line 123"/>
              <p:cNvSpPr>
                <a:spLocks noChangeShapeType="1"/>
              </p:cNvSpPr>
              <p:nvPr/>
            </p:nvSpPr>
            <p:spPr bwMode="auto">
              <a:xfrm flipV="1">
                <a:off x="2465" y="2412"/>
                <a:ext cx="20"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3" name="Line 124"/>
              <p:cNvSpPr>
                <a:spLocks noChangeShapeType="1"/>
              </p:cNvSpPr>
              <p:nvPr/>
            </p:nvSpPr>
            <p:spPr bwMode="auto">
              <a:xfrm flipV="1">
                <a:off x="2485" y="2400"/>
                <a:ext cx="20"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4" name="Line 125"/>
              <p:cNvSpPr>
                <a:spLocks noChangeShapeType="1"/>
              </p:cNvSpPr>
              <p:nvPr/>
            </p:nvSpPr>
            <p:spPr bwMode="auto">
              <a:xfrm flipV="1">
                <a:off x="2505" y="2388"/>
                <a:ext cx="23"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5" name="Line 126"/>
              <p:cNvSpPr>
                <a:spLocks noChangeShapeType="1"/>
              </p:cNvSpPr>
              <p:nvPr/>
            </p:nvSpPr>
            <p:spPr bwMode="auto">
              <a:xfrm flipV="1">
                <a:off x="2528" y="2377"/>
                <a:ext cx="20" cy="1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6" name="Line 127"/>
              <p:cNvSpPr>
                <a:spLocks noChangeShapeType="1"/>
              </p:cNvSpPr>
              <p:nvPr/>
            </p:nvSpPr>
            <p:spPr bwMode="auto">
              <a:xfrm flipV="1">
                <a:off x="2548" y="2365"/>
                <a:ext cx="20"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7" name="Line 128"/>
              <p:cNvSpPr>
                <a:spLocks noChangeShapeType="1"/>
              </p:cNvSpPr>
              <p:nvPr/>
            </p:nvSpPr>
            <p:spPr bwMode="auto">
              <a:xfrm flipV="1">
                <a:off x="2568" y="2353"/>
                <a:ext cx="21" cy="1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8" name="Line 129"/>
              <p:cNvSpPr>
                <a:spLocks noChangeShapeType="1"/>
              </p:cNvSpPr>
              <p:nvPr/>
            </p:nvSpPr>
            <p:spPr bwMode="auto">
              <a:xfrm flipV="1">
                <a:off x="2589" y="2343"/>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39" name="Line 130"/>
              <p:cNvSpPr>
                <a:spLocks noChangeShapeType="1"/>
              </p:cNvSpPr>
              <p:nvPr/>
            </p:nvSpPr>
            <p:spPr bwMode="auto">
              <a:xfrm flipV="1">
                <a:off x="2609" y="2332"/>
                <a:ext cx="20" cy="1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0" name="Line 131"/>
              <p:cNvSpPr>
                <a:spLocks noChangeShapeType="1"/>
              </p:cNvSpPr>
              <p:nvPr/>
            </p:nvSpPr>
            <p:spPr bwMode="auto">
              <a:xfrm flipV="1">
                <a:off x="2629" y="2321"/>
                <a:ext cx="21" cy="1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1" name="Line 132"/>
              <p:cNvSpPr>
                <a:spLocks noChangeShapeType="1"/>
              </p:cNvSpPr>
              <p:nvPr/>
            </p:nvSpPr>
            <p:spPr bwMode="auto">
              <a:xfrm flipV="1">
                <a:off x="2650" y="2310"/>
                <a:ext cx="20" cy="1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2" name="Line 133"/>
              <p:cNvSpPr>
                <a:spLocks noChangeShapeType="1"/>
              </p:cNvSpPr>
              <p:nvPr/>
            </p:nvSpPr>
            <p:spPr bwMode="auto">
              <a:xfrm flipV="1">
                <a:off x="2670" y="2300"/>
                <a:ext cx="21"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3" name="Line 134"/>
              <p:cNvSpPr>
                <a:spLocks noChangeShapeType="1"/>
              </p:cNvSpPr>
              <p:nvPr/>
            </p:nvSpPr>
            <p:spPr bwMode="auto">
              <a:xfrm flipV="1">
                <a:off x="2691" y="2290"/>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4" name="Line 135"/>
              <p:cNvSpPr>
                <a:spLocks noChangeShapeType="1"/>
              </p:cNvSpPr>
              <p:nvPr/>
            </p:nvSpPr>
            <p:spPr bwMode="auto">
              <a:xfrm flipV="1">
                <a:off x="2711" y="2280"/>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5" name="Line 136"/>
              <p:cNvSpPr>
                <a:spLocks noChangeShapeType="1"/>
              </p:cNvSpPr>
              <p:nvPr/>
            </p:nvSpPr>
            <p:spPr bwMode="auto">
              <a:xfrm flipV="1">
                <a:off x="2731" y="2271"/>
                <a:ext cx="21"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6" name="Line 137"/>
              <p:cNvSpPr>
                <a:spLocks noChangeShapeType="1"/>
              </p:cNvSpPr>
              <p:nvPr/>
            </p:nvSpPr>
            <p:spPr bwMode="auto">
              <a:xfrm flipV="1">
                <a:off x="2752" y="2261"/>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7" name="Line 138"/>
              <p:cNvSpPr>
                <a:spLocks noChangeShapeType="1"/>
              </p:cNvSpPr>
              <p:nvPr/>
            </p:nvSpPr>
            <p:spPr bwMode="auto">
              <a:xfrm flipV="1">
                <a:off x="2772" y="2251"/>
                <a:ext cx="22"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8" name="Line 139"/>
              <p:cNvSpPr>
                <a:spLocks noChangeShapeType="1"/>
              </p:cNvSpPr>
              <p:nvPr/>
            </p:nvSpPr>
            <p:spPr bwMode="auto">
              <a:xfrm flipV="1">
                <a:off x="2794" y="2242"/>
                <a:ext cx="21"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49" name="Line 140"/>
              <p:cNvSpPr>
                <a:spLocks noChangeShapeType="1"/>
              </p:cNvSpPr>
              <p:nvPr/>
            </p:nvSpPr>
            <p:spPr bwMode="auto">
              <a:xfrm flipV="1">
                <a:off x="2815" y="2234"/>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0" name="Line 141"/>
              <p:cNvSpPr>
                <a:spLocks noChangeShapeType="1"/>
              </p:cNvSpPr>
              <p:nvPr/>
            </p:nvSpPr>
            <p:spPr bwMode="auto">
              <a:xfrm flipV="1">
                <a:off x="2835" y="2224"/>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1" name="Line 142"/>
              <p:cNvSpPr>
                <a:spLocks noChangeShapeType="1"/>
              </p:cNvSpPr>
              <p:nvPr/>
            </p:nvSpPr>
            <p:spPr bwMode="auto">
              <a:xfrm flipV="1">
                <a:off x="2855" y="2215"/>
                <a:ext cx="21"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2" name="Line 143"/>
              <p:cNvSpPr>
                <a:spLocks noChangeShapeType="1"/>
              </p:cNvSpPr>
              <p:nvPr/>
            </p:nvSpPr>
            <p:spPr bwMode="auto">
              <a:xfrm flipV="1">
                <a:off x="2876" y="2207"/>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3" name="Line 144"/>
              <p:cNvSpPr>
                <a:spLocks noChangeShapeType="1"/>
              </p:cNvSpPr>
              <p:nvPr/>
            </p:nvSpPr>
            <p:spPr bwMode="auto">
              <a:xfrm flipV="1">
                <a:off x="2896" y="2198"/>
                <a:ext cx="20"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4" name="Line 145"/>
              <p:cNvSpPr>
                <a:spLocks noChangeShapeType="1"/>
              </p:cNvSpPr>
              <p:nvPr/>
            </p:nvSpPr>
            <p:spPr bwMode="auto">
              <a:xfrm flipV="1">
                <a:off x="2916" y="2190"/>
                <a:ext cx="21"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5" name="Line 146"/>
              <p:cNvSpPr>
                <a:spLocks noChangeShapeType="1"/>
              </p:cNvSpPr>
              <p:nvPr/>
            </p:nvSpPr>
            <p:spPr bwMode="auto">
              <a:xfrm flipV="1">
                <a:off x="2937" y="2181"/>
                <a:ext cx="20"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6" name="Line 147"/>
              <p:cNvSpPr>
                <a:spLocks noChangeShapeType="1"/>
              </p:cNvSpPr>
              <p:nvPr/>
            </p:nvSpPr>
            <p:spPr bwMode="auto">
              <a:xfrm flipV="1">
                <a:off x="2957" y="2173"/>
                <a:ext cx="21"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7" name="Line 148"/>
              <p:cNvSpPr>
                <a:spLocks noChangeShapeType="1"/>
              </p:cNvSpPr>
              <p:nvPr/>
            </p:nvSpPr>
            <p:spPr bwMode="auto">
              <a:xfrm flipV="1">
                <a:off x="2978" y="2166"/>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8" name="Line 149"/>
              <p:cNvSpPr>
                <a:spLocks noChangeShapeType="1"/>
              </p:cNvSpPr>
              <p:nvPr/>
            </p:nvSpPr>
            <p:spPr bwMode="auto">
              <a:xfrm flipV="1">
                <a:off x="2998" y="2158"/>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59" name="Line 150"/>
              <p:cNvSpPr>
                <a:spLocks noChangeShapeType="1"/>
              </p:cNvSpPr>
              <p:nvPr/>
            </p:nvSpPr>
            <p:spPr bwMode="auto">
              <a:xfrm flipV="1">
                <a:off x="3018" y="2149"/>
                <a:ext cx="22"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0" name="Line 151"/>
              <p:cNvSpPr>
                <a:spLocks noChangeShapeType="1"/>
              </p:cNvSpPr>
              <p:nvPr/>
            </p:nvSpPr>
            <p:spPr bwMode="auto">
              <a:xfrm flipV="1">
                <a:off x="3040" y="2142"/>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1" name="Line 152"/>
              <p:cNvSpPr>
                <a:spLocks noChangeShapeType="1"/>
              </p:cNvSpPr>
              <p:nvPr/>
            </p:nvSpPr>
            <p:spPr bwMode="auto">
              <a:xfrm flipV="1">
                <a:off x="3061" y="2134"/>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2" name="Line 153"/>
              <p:cNvSpPr>
                <a:spLocks noChangeShapeType="1"/>
              </p:cNvSpPr>
              <p:nvPr/>
            </p:nvSpPr>
            <p:spPr bwMode="auto">
              <a:xfrm flipV="1">
                <a:off x="3081" y="2127"/>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3" name="Line 154"/>
              <p:cNvSpPr>
                <a:spLocks noChangeShapeType="1"/>
              </p:cNvSpPr>
              <p:nvPr/>
            </p:nvSpPr>
            <p:spPr bwMode="auto">
              <a:xfrm flipV="1">
                <a:off x="3101" y="2120"/>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4" name="Line 155"/>
              <p:cNvSpPr>
                <a:spLocks noChangeShapeType="1"/>
              </p:cNvSpPr>
              <p:nvPr/>
            </p:nvSpPr>
            <p:spPr bwMode="auto">
              <a:xfrm flipV="1">
                <a:off x="3122" y="2112"/>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5" name="Line 156"/>
              <p:cNvSpPr>
                <a:spLocks noChangeShapeType="1"/>
              </p:cNvSpPr>
              <p:nvPr/>
            </p:nvSpPr>
            <p:spPr bwMode="auto">
              <a:xfrm flipV="1">
                <a:off x="3142" y="2105"/>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6" name="Line 157"/>
              <p:cNvSpPr>
                <a:spLocks noChangeShapeType="1"/>
              </p:cNvSpPr>
              <p:nvPr/>
            </p:nvSpPr>
            <p:spPr bwMode="auto">
              <a:xfrm flipV="1">
                <a:off x="3163" y="2098"/>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7" name="Line 158"/>
              <p:cNvSpPr>
                <a:spLocks noChangeShapeType="1"/>
              </p:cNvSpPr>
              <p:nvPr/>
            </p:nvSpPr>
            <p:spPr bwMode="auto">
              <a:xfrm flipV="1">
                <a:off x="3183" y="2091"/>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8" name="Line 159"/>
              <p:cNvSpPr>
                <a:spLocks noChangeShapeType="1"/>
              </p:cNvSpPr>
              <p:nvPr/>
            </p:nvSpPr>
            <p:spPr bwMode="auto">
              <a:xfrm flipV="1">
                <a:off x="3203" y="2085"/>
                <a:ext cx="21" cy="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69" name="Line 160"/>
              <p:cNvSpPr>
                <a:spLocks noChangeShapeType="1"/>
              </p:cNvSpPr>
              <p:nvPr/>
            </p:nvSpPr>
            <p:spPr bwMode="auto">
              <a:xfrm flipV="1">
                <a:off x="3224" y="2078"/>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0" name="Line 161"/>
              <p:cNvSpPr>
                <a:spLocks noChangeShapeType="1"/>
              </p:cNvSpPr>
              <p:nvPr/>
            </p:nvSpPr>
            <p:spPr bwMode="auto">
              <a:xfrm flipV="1">
                <a:off x="3244" y="2071"/>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1" name="Line 162"/>
              <p:cNvSpPr>
                <a:spLocks noChangeShapeType="1"/>
              </p:cNvSpPr>
              <p:nvPr/>
            </p:nvSpPr>
            <p:spPr bwMode="auto">
              <a:xfrm flipV="1">
                <a:off x="3264" y="2064"/>
                <a:ext cx="23"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2" name="Line 163"/>
              <p:cNvSpPr>
                <a:spLocks noChangeShapeType="1"/>
              </p:cNvSpPr>
              <p:nvPr/>
            </p:nvSpPr>
            <p:spPr bwMode="auto">
              <a:xfrm flipV="1">
                <a:off x="3287" y="2057"/>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3" name="Line 164"/>
              <p:cNvSpPr>
                <a:spLocks noChangeShapeType="1"/>
              </p:cNvSpPr>
              <p:nvPr/>
            </p:nvSpPr>
            <p:spPr bwMode="auto">
              <a:xfrm flipV="1">
                <a:off x="3307" y="2052"/>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4" name="Line 165"/>
              <p:cNvSpPr>
                <a:spLocks noChangeShapeType="1"/>
              </p:cNvSpPr>
              <p:nvPr/>
            </p:nvSpPr>
            <p:spPr bwMode="auto">
              <a:xfrm flipV="1">
                <a:off x="3327" y="2046"/>
                <a:ext cx="21" cy="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5" name="Line 166"/>
              <p:cNvSpPr>
                <a:spLocks noChangeShapeType="1"/>
              </p:cNvSpPr>
              <p:nvPr/>
            </p:nvSpPr>
            <p:spPr bwMode="auto">
              <a:xfrm flipV="1">
                <a:off x="3348" y="2039"/>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6" name="Line 167"/>
              <p:cNvSpPr>
                <a:spLocks noChangeShapeType="1"/>
              </p:cNvSpPr>
              <p:nvPr/>
            </p:nvSpPr>
            <p:spPr bwMode="auto">
              <a:xfrm flipV="1">
                <a:off x="3368" y="2034"/>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7" name="Line 168"/>
              <p:cNvSpPr>
                <a:spLocks noChangeShapeType="1"/>
              </p:cNvSpPr>
              <p:nvPr/>
            </p:nvSpPr>
            <p:spPr bwMode="auto">
              <a:xfrm flipV="1">
                <a:off x="3388" y="2027"/>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8" name="Line 169"/>
              <p:cNvSpPr>
                <a:spLocks noChangeShapeType="1"/>
              </p:cNvSpPr>
              <p:nvPr/>
            </p:nvSpPr>
            <p:spPr bwMode="auto">
              <a:xfrm flipV="1">
                <a:off x="3409" y="2022"/>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79" name="Line 170"/>
              <p:cNvSpPr>
                <a:spLocks noChangeShapeType="1"/>
              </p:cNvSpPr>
              <p:nvPr/>
            </p:nvSpPr>
            <p:spPr bwMode="auto">
              <a:xfrm flipV="1">
                <a:off x="3429" y="2015"/>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0" name="Line 171"/>
              <p:cNvSpPr>
                <a:spLocks noChangeShapeType="1"/>
              </p:cNvSpPr>
              <p:nvPr/>
            </p:nvSpPr>
            <p:spPr bwMode="auto">
              <a:xfrm flipV="1">
                <a:off x="3450" y="2010"/>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1" name="Line 172"/>
              <p:cNvSpPr>
                <a:spLocks noChangeShapeType="1"/>
              </p:cNvSpPr>
              <p:nvPr/>
            </p:nvSpPr>
            <p:spPr bwMode="auto">
              <a:xfrm flipV="1">
                <a:off x="3470" y="2003"/>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2" name="Line 173"/>
              <p:cNvSpPr>
                <a:spLocks noChangeShapeType="1"/>
              </p:cNvSpPr>
              <p:nvPr/>
            </p:nvSpPr>
            <p:spPr bwMode="auto">
              <a:xfrm flipV="1">
                <a:off x="3490" y="1998"/>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3" name="Line 174"/>
              <p:cNvSpPr>
                <a:spLocks noChangeShapeType="1"/>
              </p:cNvSpPr>
              <p:nvPr/>
            </p:nvSpPr>
            <p:spPr bwMode="auto">
              <a:xfrm flipV="1">
                <a:off x="3511" y="1993"/>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4" name="Line 175"/>
              <p:cNvSpPr>
                <a:spLocks noChangeShapeType="1"/>
              </p:cNvSpPr>
              <p:nvPr/>
            </p:nvSpPr>
            <p:spPr bwMode="auto">
              <a:xfrm flipV="1">
                <a:off x="3531" y="1988"/>
                <a:ext cx="22"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5" name="Line 176"/>
              <p:cNvSpPr>
                <a:spLocks noChangeShapeType="1"/>
              </p:cNvSpPr>
              <p:nvPr/>
            </p:nvSpPr>
            <p:spPr bwMode="auto">
              <a:xfrm flipV="1">
                <a:off x="3553" y="1981"/>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6" name="Line 177"/>
              <p:cNvSpPr>
                <a:spLocks noChangeShapeType="1"/>
              </p:cNvSpPr>
              <p:nvPr/>
            </p:nvSpPr>
            <p:spPr bwMode="auto">
              <a:xfrm flipV="1">
                <a:off x="3574" y="1976"/>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7" name="Line 178"/>
              <p:cNvSpPr>
                <a:spLocks noChangeShapeType="1"/>
              </p:cNvSpPr>
              <p:nvPr/>
            </p:nvSpPr>
            <p:spPr bwMode="auto">
              <a:xfrm flipV="1">
                <a:off x="3594" y="1971"/>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8" name="Line 179"/>
              <p:cNvSpPr>
                <a:spLocks noChangeShapeType="1"/>
              </p:cNvSpPr>
              <p:nvPr/>
            </p:nvSpPr>
            <p:spPr bwMode="auto">
              <a:xfrm flipV="1">
                <a:off x="3614" y="1966"/>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89" name="Line 180"/>
              <p:cNvSpPr>
                <a:spLocks noChangeShapeType="1"/>
              </p:cNvSpPr>
              <p:nvPr/>
            </p:nvSpPr>
            <p:spPr bwMode="auto">
              <a:xfrm flipV="1">
                <a:off x="3635" y="1961"/>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0" name="Line 181"/>
              <p:cNvSpPr>
                <a:spLocks noChangeShapeType="1"/>
              </p:cNvSpPr>
              <p:nvPr/>
            </p:nvSpPr>
            <p:spPr bwMode="auto">
              <a:xfrm flipV="1">
                <a:off x="3655" y="1956"/>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1" name="Line 182"/>
              <p:cNvSpPr>
                <a:spLocks noChangeShapeType="1"/>
              </p:cNvSpPr>
              <p:nvPr/>
            </p:nvSpPr>
            <p:spPr bwMode="auto">
              <a:xfrm flipV="1">
                <a:off x="3675" y="1950"/>
                <a:ext cx="21" cy="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2" name="Line 183"/>
              <p:cNvSpPr>
                <a:spLocks noChangeShapeType="1"/>
              </p:cNvSpPr>
              <p:nvPr/>
            </p:nvSpPr>
            <p:spPr bwMode="auto">
              <a:xfrm flipV="1">
                <a:off x="3696" y="1945"/>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3" name="Line 184"/>
              <p:cNvSpPr>
                <a:spLocks noChangeShapeType="1"/>
              </p:cNvSpPr>
              <p:nvPr/>
            </p:nvSpPr>
            <p:spPr bwMode="auto">
              <a:xfrm flipV="1">
                <a:off x="3716" y="1940"/>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4" name="Line 185"/>
              <p:cNvSpPr>
                <a:spLocks noChangeShapeType="1"/>
              </p:cNvSpPr>
              <p:nvPr/>
            </p:nvSpPr>
            <p:spPr bwMode="auto">
              <a:xfrm flipV="1">
                <a:off x="3737" y="1935"/>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5" name="Line 186"/>
              <p:cNvSpPr>
                <a:spLocks noChangeShapeType="1"/>
              </p:cNvSpPr>
              <p:nvPr/>
            </p:nvSpPr>
            <p:spPr bwMode="auto">
              <a:xfrm flipV="1">
                <a:off x="3757" y="1930"/>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6" name="Line 187"/>
              <p:cNvSpPr>
                <a:spLocks noChangeShapeType="1"/>
              </p:cNvSpPr>
              <p:nvPr/>
            </p:nvSpPr>
            <p:spPr bwMode="auto">
              <a:xfrm flipV="1">
                <a:off x="3777" y="1927"/>
                <a:ext cx="22"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7" name="Line 188"/>
              <p:cNvSpPr>
                <a:spLocks noChangeShapeType="1"/>
              </p:cNvSpPr>
              <p:nvPr/>
            </p:nvSpPr>
            <p:spPr bwMode="auto">
              <a:xfrm flipV="1">
                <a:off x="3799" y="1922"/>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8" name="Line 189"/>
              <p:cNvSpPr>
                <a:spLocks noChangeShapeType="1"/>
              </p:cNvSpPr>
              <p:nvPr/>
            </p:nvSpPr>
            <p:spPr bwMode="auto">
              <a:xfrm flipV="1">
                <a:off x="3820" y="1917"/>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999" name="Line 190"/>
              <p:cNvSpPr>
                <a:spLocks noChangeShapeType="1"/>
              </p:cNvSpPr>
              <p:nvPr/>
            </p:nvSpPr>
            <p:spPr bwMode="auto">
              <a:xfrm flipV="1">
                <a:off x="3840" y="1911"/>
                <a:ext cx="20" cy="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0" name="Line 191"/>
              <p:cNvSpPr>
                <a:spLocks noChangeShapeType="1"/>
              </p:cNvSpPr>
              <p:nvPr/>
            </p:nvSpPr>
            <p:spPr bwMode="auto">
              <a:xfrm flipV="1">
                <a:off x="3860" y="1908"/>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1" name="Line 192"/>
              <p:cNvSpPr>
                <a:spLocks noChangeShapeType="1"/>
              </p:cNvSpPr>
              <p:nvPr/>
            </p:nvSpPr>
            <p:spPr bwMode="auto">
              <a:xfrm flipV="1">
                <a:off x="3881" y="1903"/>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2" name="Line 193"/>
              <p:cNvSpPr>
                <a:spLocks noChangeShapeType="1"/>
              </p:cNvSpPr>
              <p:nvPr/>
            </p:nvSpPr>
            <p:spPr bwMode="auto">
              <a:xfrm flipV="1">
                <a:off x="3901" y="1898"/>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3" name="Line 194"/>
              <p:cNvSpPr>
                <a:spLocks noChangeShapeType="1"/>
              </p:cNvSpPr>
              <p:nvPr/>
            </p:nvSpPr>
            <p:spPr bwMode="auto">
              <a:xfrm flipV="1">
                <a:off x="3922" y="1894"/>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4" name="Line 195"/>
              <p:cNvSpPr>
                <a:spLocks noChangeShapeType="1"/>
              </p:cNvSpPr>
              <p:nvPr/>
            </p:nvSpPr>
            <p:spPr bwMode="auto">
              <a:xfrm flipV="1">
                <a:off x="3942" y="1889"/>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5" name="Line 196"/>
              <p:cNvSpPr>
                <a:spLocks noChangeShapeType="1"/>
              </p:cNvSpPr>
              <p:nvPr/>
            </p:nvSpPr>
            <p:spPr bwMode="auto">
              <a:xfrm flipV="1">
                <a:off x="3962" y="1886"/>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6" name="Line 197"/>
              <p:cNvSpPr>
                <a:spLocks noChangeShapeType="1"/>
              </p:cNvSpPr>
              <p:nvPr/>
            </p:nvSpPr>
            <p:spPr bwMode="auto">
              <a:xfrm flipV="1">
                <a:off x="3983" y="1881"/>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7" name="Line 198"/>
              <p:cNvSpPr>
                <a:spLocks noChangeShapeType="1"/>
              </p:cNvSpPr>
              <p:nvPr/>
            </p:nvSpPr>
            <p:spPr bwMode="auto">
              <a:xfrm flipV="1">
                <a:off x="4003" y="1877"/>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8" name="Line 199"/>
              <p:cNvSpPr>
                <a:spLocks noChangeShapeType="1"/>
              </p:cNvSpPr>
              <p:nvPr/>
            </p:nvSpPr>
            <p:spPr bwMode="auto">
              <a:xfrm flipV="1">
                <a:off x="4023" y="1872"/>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09" name="Line 200"/>
              <p:cNvSpPr>
                <a:spLocks noChangeShapeType="1"/>
              </p:cNvSpPr>
              <p:nvPr/>
            </p:nvSpPr>
            <p:spPr bwMode="auto">
              <a:xfrm flipV="1">
                <a:off x="4044" y="1869"/>
                <a:ext cx="22"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0" name="Line 201"/>
              <p:cNvSpPr>
                <a:spLocks noChangeShapeType="1"/>
              </p:cNvSpPr>
              <p:nvPr/>
            </p:nvSpPr>
            <p:spPr bwMode="auto">
              <a:xfrm flipV="1">
                <a:off x="4066" y="1866"/>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1" name="Line 202"/>
              <p:cNvSpPr>
                <a:spLocks noChangeShapeType="1"/>
              </p:cNvSpPr>
              <p:nvPr/>
            </p:nvSpPr>
            <p:spPr bwMode="auto">
              <a:xfrm flipV="1">
                <a:off x="4086" y="1860"/>
                <a:ext cx="21" cy="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2" name="Line 203"/>
              <p:cNvSpPr>
                <a:spLocks noChangeShapeType="1"/>
              </p:cNvSpPr>
              <p:nvPr/>
            </p:nvSpPr>
            <p:spPr bwMode="auto">
              <a:xfrm flipV="1">
                <a:off x="4107" y="1857"/>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3" name="Line 204"/>
              <p:cNvSpPr>
                <a:spLocks noChangeShapeType="1"/>
              </p:cNvSpPr>
              <p:nvPr/>
            </p:nvSpPr>
            <p:spPr bwMode="auto">
              <a:xfrm flipV="1">
                <a:off x="4127" y="1854"/>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4" name="Line 205"/>
              <p:cNvSpPr>
                <a:spLocks noChangeShapeType="1"/>
              </p:cNvSpPr>
              <p:nvPr/>
            </p:nvSpPr>
            <p:spPr bwMode="auto">
              <a:xfrm flipV="1">
                <a:off x="4147" y="1849"/>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5" name="Line 206"/>
              <p:cNvSpPr>
                <a:spLocks noChangeShapeType="1"/>
              </p:cNvSpPr>
              <p:nvPr/>
            </p:nvSpPr>
            <p:spPr bwMode="auto">
              <a:xfrm flipV="1">
                <a:off x="4168" y="1845"/>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6" name="Line 207"/>
              <p:cNvSpPr>
                <a:spLocks noChangeShapeType="1"/>
              </p:cNvSpPr>
              <p:nvPr/>
            </p:nvSpPr>
            <p:spPr bwMode="auto">
              <a:xfrm flipV="1">
                <a:off x="4188" y="1842"/>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7" name="Line 208"/>
              <p:cNvSpPr>
                <a:spLocks noChangeShapeType="1"/>
              </p:cNvSpPr>
              <p:nvPr/>
            </p:nvSpPr>
            <p:spPr bwMode="auto">
              <a:xfrm flipV="1">
                <a:off x="4209" y="1838"/>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8" name="Line 209"/>
              <p:cNvSpPr>
                <a:spLocks noChangeShapeType="1"/>
              </p:cNvSpPr>
              <p:nvPr/>
            </p:nvSpPr>
            <p:spPr bwMode="auto">
              <a:xfrm flipV="1">
                <a:off x="4229" y="1833"/>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19" name="Line 210"/>
              <p:cNvSpPr>
                <a:spLocks noChangeShapeType="1"/>
              </p:cNvSpPr>
              <p:nvPr/>
            </p:nvSpPr>
            <p:spPr bwMode="auto">
              <a:xfrm flipV="1">
                <a:off x="4249" y="1830"/>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20" name="Line 211"/>
              <p:cNvSpPr>
                <a:spLocks noChangeShapeType="1"/>
              </p:cNvSpPr>
              <p:nvPr/>
            </p:nvSpPr>
            <p:spPr bwMode="auto">
              <a:xfrm flipV="1">
                <a:off x="4270" y="1827"/>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021" name="Line 212"/>
              <p:cNvSpPr>
                <a:spLocks noChangeShapeType="1"/>
              </p:cNvSpPr>
              <p:nvPr/>
            </p:nvSpPr>
            <p:spPr bwMode="auto">
              <a:xfrm flipV="1">
                <a:off x="4290" y="1823"/>
                <a:ext cx="22"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635" name="Line 214"/>
            <p:cNvSpPr>
              <a:spLocks noChangeShapeType="1"/>
            </p:cNvSpPr>
            <p:nvPr/>
          </p:nvSpPr>
          <p:spPr bwMode="auto">
            <a:xfrm flipV="1">
              <a:off x="3798" y="1879"/>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6" name="Line 215"/>
            <p:cNvSpPr>
              <a:spLocks noChangeShapeType="1"/>
            </p:cNvSpPr>
            <p:nvPr/>
          </p:nvSpPr>
          <p:spPr bwMode="auto">
            <a:xfrm flipV="1">
              <a:off x="3819" y="1875"/>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7" name="Line 216"/>
            <p:cNvSpPr>
              <a:spLocks noChangeShapeType="1"/>
            </p:cNvSpPr>
            <p:nvPr/>
          </p:nvSpPr>
          <p:spPr bwMode="auto">
            <a:xfrm flipV="1">
              <a:off x="3839" y="1872"/>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8" name="Line 217"/>
            <p:cNvSpPr>
              <a:spLocks noChangeShapeType="1"/>
            </p:cNvSpPr>
            <p:nvPr/>
          </p:nvSpPr>
          <p:spPr bwMode="auto">
            <a:xfrm flipV="1">
              <a:off x="3859" y="1869"/>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39" name="Line 218"/>
            <p:cNvSpPr>
              <a:spLocks noChangeShapeType="1"/>
            </p:cNvSpPr>
            <p:nvPr/>
          </p:nvSpPr>
          <p:spPr bwMode="auto">
            <a:xfrm flipV="1">
              <a:off x="3880" y="1865"/>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0" name="Line 219"/>
            <p:cNvSpPr>
              <a:spLocks noChangeShapeType="1"/>
            </p:cNvSpPr>
            <p:nvPr/>
          </p:nvSpPr>
          <p:spPr bwMode="auto">
            <a:xfrm flipV="1">
              <a:off x="3900" y="1862"/>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1" name="Line 220"/>
            <p:cNvSpPr>
              <a:spLocks noChangeShapeType="1"/>
            </p:cNvSpPr>
            <p:nvPr/>
          </p:nvSpPr>
          <p:spPr bwMode="auto">
            <a:xfrm flipV="1">
              <a:off x="3920" y="1858"/>
              <a:ext cx="21"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2" name="Line 221"/>
            <p:cNvSpPr>
              <a:spLocks noChangeShapeType="1"/>
            </p:cNvSpPr>
            <p:nvPr/>
          </p:nvSpPr>
          <p:spPr bwMode="auto">
            <a:xfrm flipV="1">
              <a:off x="3941" y="1855"/>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3" name="Line 222"/>
            <p:cNvSpPr>
              <a:spLocks noChangeShapeType="1"/>
            </p:cNvSpPr>
            <p:nvPr/>
          </p:nvSpPr>
          <p:spPr bwMode="auto">
            <a:xfrm flipV="1">
              <a:off x="3961" y="1852"/>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4" name="Line 223"/>
            <p:cNvSpPr>
              <a:spLocks noChangeShapeType="1"/>
            </p:cNvSpPr>
            <p:nvPr/>
          </p:nvSpPr>
          <p:spPr bwMode="auto">
            <a:xfrm flipV="1">
              <a:off x="3982" y="1848"/>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5" name="Line 224"/>
            <p:cNvSpPr>
              <a:spLocks noChangeShapeType="1"/>
            </p:cNvSpPr>
            <p:nvPr/>
          </p:nvSpPr>
          <p:spPr bwMode="auto">
            <a:xfrm flipV="1">
              <a:off x="4002" y="1845"/>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6" name="Line 225"/>
            <p:cNvSpPr>
              <a:spLocks noChangeShapeType="1"/>
            </p:cNvSpPr>
            <p:nvPr/>
          </p:nvSpPr>
          <p:spPr bwMode="auto">
            <a:xfrm flipV="1">
              <a:off x="988" y="3070"/>
              <a:ext cx="20" cy="47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7" name="Line 226"/>
            <p:cNvSpPr>
              <a:spLocks noChangeShapeType="1"/>
            </p:cNvSpPr>
            <p:nvPr/>
          </p:nvSpPr>
          <p:spPr bwMode="auto">
            <a:xfrm flipV="1">
              <a:off x="1008" y="2792"/>
              <a:ext cx="21" cy="27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8" name="Line 227"/>
            <p:cNvSpPr>
              <a:spLocks noChangeShapeType="1"/>
            </p:cNvSpPr>
            <p:nvPr/>
          </p:nvSpPr>
          <p:spPr bwMode="auto">
            <a:xfrm flipV="1">
              <a:off x="1029" y="2609"/>
              <a:ext cx="20" cy="18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9" name="Line 228"/>
            <p:cNvSpPr>
              <a:spLocks noChangeShapeType="1"/>
            </p:cNvSpPr>
            <p:nvPr/>
          </p:nvSpPr>
          <p:spPr bwMode="auto">
            <a:xfrm flipV="1">
              <a:off x="1049" y="2480"/>
              <a:ext cx="20" cy="12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0" name="Line 229"/>
            <p:cNvSpPr>
              <a:spLocks noChangeShapeType="1"/>
            </p:cNvSpPr>
            <p:nvPr/>
          </p:nvSpPr>
          <p:spPr bwMode="auto">
            <a:xfrm flipV="1">
              <a:off x="1069" y="2383"/>
              <a:ext cx="21" cy="9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1" name="Line 230"/>
            <p:cNvSpPr>
              <a:spLocks noChangeShapeType="1"/>
            </p:cNvSpPr>
            <p:nvPr/>
          </p:nvSpPr>
          <p:spPr bwMode="auto">
            <a:xfrm flipV="1">
              <a:off x="1090" y="2308"/>
              <a:ext cx="20" cy="7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2" name="Line 231"/>
            <p:cNvSpPr>
              <a:spLocks noChangeShapeType="1"/>
            </p:cNvSpPr>
            <p:nvPr/>
          </p:nvSpPr>
          <p:spPr bwMode="auto">
            <a:xfrm flipV="1">
              <a:off x="1110" y="2251"/>
              <a:ext cx="21" cy="5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3" name="Line 232"/>
            <p:cNvSpPr>
              <a:spLocks noChangeShapeType="1"/>
            </p:cNvSpPr>
            <p:nvPr/>
          </p:nvSpPr>
          <p:spPr bwMode="auto">
            <a:xfrm flipV="1">
              <a:off x="1131" y="2201"/>
              <a:ext cx="20" cy="5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4" name="Line 233"/>
            <p:cNvSpPr>
              <a:spLocks noChangeShapeType="1"/>
            </p:cNvSpPr>
            <p:nvPr/>
          </p:nvSpPr>
          <p:spPr bwMode="auto">
            <a:xfrm flipV="1">
              <a:off x="1151" y="2161"/>
              <a:ext cx="20" cy="4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5" name="Line 234"/>
            <p:cNvSpPr>
              <a:spLocks noChangeShapeType="1"/>
            </p:cNvSpPr>
            <p:nvPr/>
          </p:nvSpPr>
          <p:spPr bwMode="auto">
            <a:xfrm flipV="1">
              <a:off x="1171" y="2127"/>
              <a:ext cx="21" cy="3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6" name="Line 235"/>
            <p:cNvSpPr>
              <a:spLocks noChangeShapeType="1"/>
            </p:cNvSpPr>
            <p:nvPr/>
          </p:nvSpPr>
          <p:spPr bwMode="auto">
            <a:xfrm flipV="1">
              <a:off x="1192" y="2098"/>
              <a:ext cx="20" cy="2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236"/>
            <p:cNvSpPr>
              <a:spLocks noChangeShapeType="1"/>
            </p:cNvSpPr>
            <p:nvPr/>
          </p:nvSpPr>
          <p:spPr bwMode="auto">
            <a:xfrm flipV="1">
              <a:off x="1212" y="2072"/>
              <a:ext cx="20" cy="2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8" name="Line 237"/>
            <p:cNvSpPr>
              <a:spLocks noChangeShapeType="1"/>
            </p:cNvSpPr>
            <p:nvPr/>
          </p:nvSpPr>
          <p:spPr bwMode="auto">
            <a:xfrm flipV="1">
              <a:off x="1232" y="2050"/>
              <a:ext cx="23" cy="2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9" name="Line 238"/>
            <p:cNvSpPr>
              <a:spLocks noChangeShapeType="1"/>
            </p:cNvSpPr>
            <p:nvPr/>
          </p:nvSpPr>
          <p:spPr bwMode="auto">
            <a:xfrm flipV="1">
              <a:off x="1255" y="2032"/>
              <a:ext cx="20" cy="1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0" name="Line 239"/>
            <p:cNvSpPr>
              <a:spLocks noChangeShapeType="1"/>
            </p:cNvSpPr>
            <p:nvPr/>
          </p:nvSpPr>
          <p:spPr bwMode="auto">
            <a:xfrm flipV="1">
              <a:off x="1275" y="2015"/>
              <a:ext cx="20" cy="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1" name="Line 240"/>
            <p:cNvSpPr>
              <a:spLocks noChangeShapeType="1"/>
            </p:cNvSpPr>
            <p:nvPr/>
          </p:nvSpPr>
          <p:spPr bwMode="auto">
            <a:xfrm flipV="1">
              <a:off x="1295" y="1999"/>
              <a:ext cx="21" cy="16"/>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241"/>
            <p:cNvSpPr>
              <a:spLocks noChangeShapeType="1"/>
            </p:cNvSpPr>
            <p:nvPr/>
          </p:nvSpPr>
          <p:spPr bwMode="auto">
            <a:xfrm flipV="1">
              <a:off x="1316" y="1986"/>
              <a:ext cx="20" cy="1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242"/>
            <p:cNvSpPr>
              <a:spLocks noChangeShapeType="1"/>
            </p:cNvSpPr>
            <p:nvPr/>
          </p:nvSpPr>
          <p:spPr bwMode="auto">
            <a:xfrm flipV="1">
              <a:off x="1336" y="1972"/>
              <a:ext cx="20" cy="1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4" name="Line 243"/>
            <p:cNvSpPr>
              <a:spLocks noChangeShapeType="1"/>
            </p:cNvSpPr>
            <p:nvPr/>
          </p:nvSpPr>
          <p:spPr bwMode="auto">
            <a:xfrm flipV="1">
              <a:off x="1356" y="1962"/>
              <a:ext cx="21"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5" name="Line 244"/>
            <p:cNvSpPr>
              <a:spLocks noChangeShapeType="1"/>
            </p:cNvSpPr>
            <p:nvPr/>
          </p:nvSpPr>
          <p:spPr bwMode="auto">
            <a:xfrm flipV="1">
              <a:off x="1377" y="1952"/>
              <a:ext cx="20"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245"/>
            <p:cNvSpPr>
              <a:spLocks noChangeShapeType="1"/>
            </p:cNvSpPr>
            <p:nvPr/>
          </p:nvSpPr>
          <p:spPr bwMode="auto">
            <a:xfrm flipV="1">
              <a:off x="1397" y="1942"/>
              <a:ext cx="21" cy="1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7" name="Line 246"/>
            <p:cNvSpPr>
              <a:spLocks noChangeShapeType="1"/>
            </p:cNvSpPr>
            <p:nvPr/>
          </p:nvSpPr>
          <p:spPr bwMode="auto">
            <a:xfrm flipV="1">
              <a:off x="1418" y="1933"/>
              <a:ext cx="20" cy="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8" name="Line 247"/>
            <p:cNvSpPr>
              <a:spLocks noChangeShapeType="1"/>
            </p:cNvSpPr>
            <p:nvPr/>
          </p:nvSpPr>
          <p:spPr bwMode="auto">
            <a:xfrm flipV="1">
              <a:off x="1438" y="1925"/>
              <a:ext cx="20" cy="8"/>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9" name="Line 248"/>
            <p:cNvSpPr>
              <a:spLocks noChangeShapeType="1"/>
            </p:cNvSpPr>
            <p:nvPr/>
          </p:nvSpPr>
          <p:spPr bwMode="auto">
            <a:xfrm flipV="1">
              <a:off x="1458" y="1918"/>
              <a:ext cx="21"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0" name="Line 249"/>
            <p:cNvSpPr>
              <a:spLocks noChangeShapeType="1"/>
            </p:cNvSpPr>
            <p:nvPr/>
          </p:nvSpPr>
          <p:spPr bwMode="auto">
            <a:xfrm flipV="1">
              <a:off x="1479" y="1911"/>
              <a:ext cx="22"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1" name="Line 250"/>
            <p:cNvSpPr>
              <a:spLocks noChangeShapeType="1"/>
            </p:cNvSpPr>
            <p:nvPr/>
          </p:nvSpPr>
          <p:spPr bwMode="auto">
            <a:xfrm flipV="1">
              <a:off x="1501" y="1904"/>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2" name="Line 251"/>
            <p:cNvSpPr>
              <a:spLocks noChangeShapeType="1"/>
            </p:cNvSpPr>
            <p:nvPr/>
          </p:nvSpPr>
          <p:spPr bwMode="auto">
            <a:xfrm flipV="1">
              <a:off x="1521" y="1899"/>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3" name="Line 252"/>
            <p:cNvSpPr>
              <a:spLocks noChangeShapeType="1"/>
            </p:cNvSpPr>
            <p:nvPr/>
          </p:nvSpPr>
          <p:spPr bwMode="auto">
            <a:xfrm flipV="1">
              <a:off x="1542" y="1892"/>
              <a:ext cx="20" cy="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4" name="Line 253"/>
            <p:cNvSpPr>
              <a:spLocks noChangeShapeType="1"/>
            </p:cNvSpPr>
            <p:nvPr/>
          </p:nvSpPr>
          <p:spPr bwMode="auto">
            <a:xfrm flipV="1">
              <a:off x="1562" y="1887"/>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5" name="Line 254"/>
            <p:cNvSpPr>
              <a:spLocks noChangeShapeType="1"/>
            </p:cNvSpPr>
            <p:nvPr/>
          </p:nvSpPr>
          <p:spPr bwMode="auto">
            <a:xfrm flipV="1">
              <a:off x="1582" y="1882"/>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6" name="Line 255"/>
            <p:cNvSpPr>
              <a:spLocks noChangeShapeType="1"/>
            </p:cNvSpPr>
            <p:nvPr/>
          </p:nvSpPr>
          <p:spPr bwMode="auto">
            <a:xfrm flipV="1">
              <a:off x="1603" y="1877"/>
              <a:ext cx="20"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7" name="Line 256"/>
            <p:cNvSpPr>
              <a:spLocks noChangeShapeType="1"/>
            </p:cNvSpPr>
            <p:nvPr/>
          </p:nvSpPr>
          <p:spPr bwMode="auto">
            <a:xfrm flipV="1">
              <a:off x="1623" y="1874"/>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8" name="Line 257"/>
            <p:cNvSpPr>
              <a:spLocks noChangeShapeType="1"/>
            </p:cNvSpPr>
            <p:nvPr/>
          </p:nvSpPr>
          <p:spPr bwMode="auto">
            <a:xfrm flipV="1">
              <a:off x="1643" y="1869"/>
              <a:ext cx="21" cy="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9" name="Line 258"/>
            <p:cNvSpPr>
              <a:spLocks noChangeShapeType="1"/>
            </p:cNvSpPr>
            <p:nvPr/>
          </p:nvSpPr>
          <p:spPr bwMode="auto">
            <a:xfrm flipV="1">
              <a:off x="1664" y="1865"/>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0" name="Line 259"/>
            <p:cNvSpPr>
              <a:spLocks noChangeShapeType="1"/>
            </p:cNvSpPr>
            <p:nvPr/>
          </p:nvSpPr>
          <p:spPr bwMode="auto">
            <a:xfrm flipV="1">
              <a:off x="1684" y="1862"/>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1" name="Line 260"/>
            <p:cNvSpPr>
              <a:spLocks noChangeShapeType="1"/>
            </p:cNvSpPr>
            <p:nvPr/>
          </p:nvSpPr>
          <p:spPr bwMode="auto">
            <a:xfrm flipV="1">
              <a:off x="1705" y="1858"/>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2" name="Line 261"/>
            <p:cNvSpPr>
              <a:spLocks noChangeShapeType="1"/>
            </p:cNvSpPr>
            <p:nvPr/>
          </p:nvSpPr>
          <p:spPr bwMode="auto">
            <a:xfrm flipV="1">
              <a:off x="1725" y="1855"/>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262"/>
            <p:cNvSpPr>
              <a:spLocks noChangeShapeType="1"/>
            </p:cNvSpPr>
            <p:nvPr/>
          </p:nvSpPr>
          <p:spPr bwMode="auto">
            <a:xfrm flipV="1">
              <a:off x="1745" y="1852"/>
              <a:ext cx="22"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4" name="Line 263"/>
            <p:cNvSpPr>
              <a:spLocks noChangeShapeType="1"/>
            </p:cNvSpPr>
            <p:nvPr/>
          </p:nvSpPr>
          <p:spPr bwMode="auto">
            <a:xfrm flipV="1">
              <a:off x="1767" y="1848"/>
              <a:ext cx="21"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5" name="Line 264"/>
            <p:cNvSpPr>
              <a:spLocks noChangeShapeType="1"/>
            </p:cNvSpPr>
            <p:nvPr/>
          </p:nvSpPr>
          <p:spPr bwMode="auto">
            <a:xfrm flipV="1">
              <a:off x="1788" y="1846"/>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6" name="Line 265"/>
            <p:cNvSpPr>
              <a:spLocks noChangeShapeType="1"/>
            </p:cNvSpPr>
            <p:nvPr/>
          </p:nvSpPr>
          <p:spPr bwMode="auto">
            <a:xfrm flipV="1">
              <a:off x="1808" y="1843"/>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7" name="Line 266"/>
            <p:cNvSpPr>
              <a:spLocks noChangeShapeType="1"/>
            </p:cNvSpPr>
            <p:nvPr/>
          </p:nvSpPr>
          <p:spPr bwMode="auto">
            <a:xfrm flipV="1">
              <a:off x="1828" y="1840"/>
              <a:ext cx="21"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Line 267"/>
            <p:cNvSpPr>
              <a:spLocks noChangeShapeType="1"/>
            </p:cNvSpPr>
            <p:nvPr/>
          </p:nvSpPr>
          <p:spPr bwMode="auto">
            <a:xfrm flipV="1">
              <a:off x="1849" y="1838"/>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9" name="Line 268"/>
            <p:cNvSpPr>
              <a:spLocks noChangeShapeType="1"/>
            </p:cNvSpPr>
            <p:nvPr/>
          </p:nvSpPr>
          <p:spPr bwMode="auto">
            <a:xfrm flipV="1">
              <a:off x="1869" y="1836"/>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Line 269"/>
            <p:cNvSpPr>
              <a:spLocks noChangeShapeType="1"/>
            </p:cNvSpPr>
            <p:nvPr/>
          </p:nvSpPr>
          <p:spPr bwMode="auto">
            <a:xfrm flipV="1">
              <a:off x="1890" y="1833"/>
              <a:ext cx="20" cy="3"/>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1" name="Line 270"/>
            <p:cNvSpPr>
              <a:spLocks noChangeShapeType="1"/>
            </p:cNvSpPr>
            <p:nvPr/>
          </p:nvSpPr>
          <p:spPr bwMode="auto">
            <a:xfrm flipV="1">
              <a:off x="1910" y="1831"/>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2" name="Line 271"/>
            <p:cNvSpPr>
              <a:spLocks noChangeShapeType="1"/>
            </p:cNvSpPr>
            <p:nvPr/>
          </p:nvSpPr>
          <p:spPr bwMode="auto">
            <a:xfrm flipV="1">
              <a:off x="1930" y="1830"/>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3" name="Line 272"/>
            <p:cNvSpPr>
              <a:spLocks noChangeShapeType="1"/>
            </p:cNvSpPr>
            <p:nvPr/>
          </p:nvSpPr>
          <p:spPr bwMode="auto">
            <a:xfrm flipV="1">
              <a:off x="1951" y="1826"/>
              <a:ext cx="20" cy="4"/>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4" name="Line 273"/>
            <p:cNvSpPr>
              <a:spLocks noChangeShapeType="1"/>
            </p:cNvSpPr>
            <p:nvPr/>
          </p:nvSpPr>
          <p:spPr bwMode="auto">
            <a:xfrm flipV="1">
              <a:off x="1971" y="1824"/>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5" name="Line 274"/>
            <p:cNvSpPr>
              <a:spLocks noChangeShapeType="1"/>
            </p:cNvSpPr>
            <p:nvPr/>
          </p:nvSpPr>
          <p:spPr bwMode="auto">
            <a:xfrm flipV="1">
              <a:off x="1991" y="1823"/>
              <a:ext cx="23"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6" name="Line 275"/>
            <p:cNvSpPr>
              <a:spLocks noChangeShapeType="1"/>
            </p:cNvSpPr>
            <p:nvPr/>
          </p:nvSpPr>
          <p:spPr bwMode="auto">
            <a:xfrm flipV="1">
              <a:off x="2014" y="1821"/>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7" name="Line 276"/>
            <p:cNvSpPr>
              <a:spLocks noChangeShapeType="1"/>
            </p:cNvSpPr>
            <p:nvPr/>
          </p:nvSpPr>
          <p:spPr bwMode="auto">
            <a:xfrm flipV="1">
              <a:off x="2034" y="1819"/>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8" name="Line 277"/>
            <p:cNvSpPr>
              <a:spLocks noChangeShapeType="1"/>
            </p:cNvSpPr>
            <p:nvPr/>
          </p:nvSpPr>
          <p:spPr bwMode="auto">
            <a:xfrm flipV="1">
              <a:off x="2054" y="1818"/>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9" name="Line 278"/>
            <p:cNvSpPr>
              <a:spLocks noChangeShapeType="1"/>
            </p:cNvSpPr>
            <p:nvPr/>
          </p:nvSpPr>
          <p:spPr bwMode="auto">
            <a:xfrm flipV="1">
              <a:off x="2075" y="1816"/>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0" name="Line 279"/>
            <p:cNvSpPr>
              <a:spLocks noChangeShapeType="1"/>
            </p:cNvSpPr>
            <p:nvPr/>
          </p:nvSpPr>
          <p:spPr bwMode="auto">
            <a:xfrm flipV="1">
              <a:off x="2095" y="1814"/>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1" name="Line 280"/>
            <p:cNvSpPr>
              <a:spLocks noChangeShapeType="1"/>
            </p:cNvSpPr>
            <p:nvPr/>
          </p:nvSpPr>
          <p:spPr bwMode="auto">
            <a:xfrm flipV="1">
              <a:off x="2115" y="1813"/>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2" name="Line 281"/>
            <p:cNvSpPr>
              <a:spLocks noChangeShapeType="1"/>
            </p:cNvSpPr>
            <p:nvPr/>
          </p:nvSpPr>
          <p:spPr bwMode="auto">
            <a:xfrm flipV="1">
              <a:off x="2136" y="1811"/>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3" name="Line 282"/>
            <p:cNvSpPr>
              <a:spLocks noChangeShapeType="1"/>
            </p:cNvSpPr>
            <p:nvPr/>
          </p:nvSpPr>
          <p:spPr bwMode="auto">
            <a:xfrm>
              <a:off x="2156" y="1811"/>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4" name="Line 283"/>
            <p:cNvSpPr>
              <a:spLocks noChangeShapeType="1"/>
            </p:cNvSpPr>
            <p:nvPr/>
          </p:nvSpPr>
          <p:spPr bwMode="auto">
            <a:xfrm flipV="1">
              <a:off x="2177" y="1809"/>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5" name="Line 284"/>
            <p:cNvSpPr>
              <a:spLocks noChangeShapeType="1"/>
            </p:cNvSpPr>
            <p:nvPr/>
          </p:nvSpPr>
          <p:spPr bwMode="auto">
            <a:xfrm flipV="1">
              <a:off x="2197" y="1807"/>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6" name="Line 285"/>
            <p:cNvSpPr>
              <a:spLocks noChangeShapeType="1"/>
            </p:cNvSpPr>
            <p:nvPr/>
          </p:nvSpPr>
          <p:spPr bwMode="auto">
            <a:xfrm flipV="1">
              <a:off x="2217" y="1806"/>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7" name="Line 286"/>
            <p:cNvSpPr>
              <a:spLocks noChangeShapeType="1"/>
            </p:cNvSpPr>
            <p:nvPr/>
          </p:nvSpPr>
          <p:spPr bwMode="auto">
            <a:xfrm>
              <a:off x="2238" y="1806"/>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8" name="Line 287"/>
            <p:cNvSpPr>
              <a:spLocks noChangeShapeType="1"/>
            </p:cNvSpPr>
            <p:nvPr/>
          </p:nvSpPr>
          <p:spPr bwMode="auto">
            <a:xfrm flipV="1">
              <a:off x="2258" y="1804"/>
              <a:ext cx="22"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09" name="Line 288"/>
            <p:cNvSpPr>
              <a:spLocks noChangeShapeType="1"/>
            </p:cNvSpPr>
            <p:nvPr/>
          </p:nvSpPr>
          <p:spPr bwMode="auto">
            <a:xfrm flipV="1">
              <a:off x="2280" y="1802"/>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0" name="Line 289"/>
            <p:cNvSpPr>
              <a:spLocks noChangeShapeType="1"/>
            </p:cNvSpPr>
            <p:nvPr/>
          </p:nvSpPr>
          <p:spPr bwMode="auto">
            <a:xfrm>
              <a:off x="2301" y="180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1" name="Line 290"/>
            <p:cNvSpPr>
              <a:spLocks noChangeShapeType="1"/>
            </p:cNvSpPr>
            <p:nvPr/>
          </p:nvSpPr>
          <p:spPr bwMode="auto">
            <a:xfrm flipV="1">
              <a:off x="2321" y="1801"/>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2" name="Line 291"/>
            <p:cNvSpPr>
              <a:spLocks noChangeShapeType="1"/>
            </p:cNvSpPr>
            <p:nvPr/>
          </p:nvSpPr>
          <p:spPr bwMode="auto">
            <a:xfrm flipV="1">
              <a:off x="2341" y="1799"/>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3" name="Line 292"/>
            <p:cNvSpPr>
              <a:spLocks noChangeShapeType="1"/>
            </p:cNvSpPr>
            <p:nvPr/>
          </p:nvSpPr>
          <p:spPr bwMode="auto">
            <a:xfrm>
              <a:off x="2362" y="1799"/>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4" name="Line 293"/>
            <p:cNvSpPr>
              <a:spLocks noChangeShapeType="1"/>
            </p:cNvSpPr>
            <p:nvPr/>
          </p:nvSpPr>
          <p:spPr bwMode="auto">
            <a:xfrm flipV="1">
              <a:off x="2382" y="1797"/>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5" name="Line 294"/>
            <p:cNvSpPr>
              <a:spLocks noChangeShapeType="1"/>
            </p:cNvSpPr>
            <p:nvPr/>
          </p:nvSpPr>
          <p:spPr bwMode="auto">
            <a:xfrm flipV="1">
              <a:off x="2402" y="1796"/>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6" name="Line 295"/>
            <p:cNvSpPr>
              <a:spLocks noChangeShapeType="1"/>
            </p:cNvSpPr>
            <p:nvPr/>
          </p:nvSpPr>
          <p:spPr bwMode="auto">
            <a:xfrm>
              <a:off x="2423" y="1796"/>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7" name="Line 296"/>
            <p:cNvSpPr>
              <a:spLocks noChangeShapeType="1"/>
            </p:cNvSpPr>
            <p:nvPr/>
          </p:nvSpPr>
          <p:spPr bwMode="auto">
            <a:xfrm flipV="1">
              <a:off x="2443" y="1794"/>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8" name="Line 297"/>
            <p:cNvSpPr>
              <a:spLocks noChangeShapeType="1"/>
            </p:cNvSpPr>
            <p:nvPr/>
          </p:nvSpPr>
          <p:spPr bwMode="auto">
            <a:xfrm>
              <a:off x="2464" y="1794"/>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19" name="Line 298"/>
            <p:cNvSpPr>
              <a:spLocks noChangeShapeType="1"/>
            </p:cNvSpPr>
            <p:nvPr/>
          </p:nvSpPr>
          <p:spPr bwMode="auto">
            <a:xfrm flipV="1">
              <a:off x="2484" y="1792"/>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0" name="Line 299"/>
            <p:cNvSpPr>
              <a:spLocks noChangeShapeType="1"/>
            </p:cNvSpPr>
            <p:nvPr/>
          </p:nvSpPr>
          <p:spPr bwMode="auto">
            <a:xfrm>
              <a:off x="2504" y="1792"/>
              <a:ext cx="22"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1" name="Line 300"/>
            <p:cNvSpPr>
              <a:spLocks noChangeShapeType="1"/>
            </p:cNvSpPr>
            <p:nvPr/>
          </p:nvSpPr>
          <p:spPr bwMode="auto">
            <a:xfrm flipV="1">
              <a:off x="2526" y="1790"/>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2" name="Line 301"/>
            <p:cNvSpPr>
              <a:spLocks noChangeShapeType="1"/>
            </p:cNvSpPr>
            <p:nvPr/>
          </p:nvSpPr>
          <p:spPr bwMode="auto">
            <a:xfrm>
              <a:off x="2547" y="179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3" name="Line 302"/>
            <p:cNvSpPr>
              <a:spLocks noChangeShapeType="1"/>
            </p:cNvSpPr>
            <p:nvPr/>
          </p:nvSpPr>
          <p:spPr bwMode="auto">
            <a:xfrm flipV="1">
              <a:off x="2567" y="1789"/>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4" name="Line 303"/>
            <p:cNvSpPr>
              <a:spLocks noChangeShapeType="1"/>
            </p:cNvSpPr>
            <p:nvPr/>
          </p:nvSpPr>
          <p:spPr bwMode="auto">
            <a:xfrm>
              <a:off x="2587" y="1789"/>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5" name="Line 304"/>
            <p:cNvSpPr>
              <a:spLocks noChangeShapeType="1"/>
            </p:cNvSpPr>
            <p:nvPr/>
          </p:nvSpPr>
          <p:spPr bwMode="auto">
            <a:xfrm flipV="1">
              <a:off x="2608" y="1787"/>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6" name="Line 305"/>
            <p:cNvSpPr>
              <a:spLocks noChangeShapeType="1"/>
            </p:cNvSpPr>
            <p:nvPr/>
          </p:nvSpPr>
          <p:spPr bwMode="auto">
            <a:xfrm>
              <a:off x="2628" y="1787"/>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7" name="Line 306"/>
            <p:cNvSpPr>
              <a:spLocks noChangeShapeType="1"/>
            </p:cNvSpPr>
            <p:nvPr/>
          </p:nvSpPr>
          <p:spPr bwMode="auto">
            <a:xfrm>
              <a:off x="2649" y="178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8" name="Line 307"/>
            <p:cNvSpPr>
              <a:spLocks noChangeShapeType="1"/>
            </p:cNvSpPr>
            <p:nvPr/>
          </p:nvSpPr>
          <p:spPr bwMode="auto">
            <a:xfrm flipV="1">
              <a:off x="2669" y="1785"/>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29" name="Line 308"/>
            <p:cNvSpPr>
              <a:spLocks noChangeShapeType="1"/>
            </p:cNvSpPr>
            <p:nvPr/>
          </p:nvSpPr>
          <p:spPr bwMode="auto">
            <a:xfrm>
              <a:off x="2689" y="1785"/>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0" name="Line 309"/>
            <p:cNvSpPr>
              <a:spLocks noChangeShapeType="1"/>
            </p:cNvSpPr>
            <p:nvPr/>
          </p:nvSpPr>
          <p:spPr bwMode="auto">
            <a:xfrm flipV="1">
              <a:off x="2710" y="1784"/>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1" name="Line 310"/>
            <p:cNvSpPr>
              <a:spLocks noChangeShapeType="1"/>
            </p:cNvSpPr>
            <p:nvPr/>
          </p:nvSpPr>
          <p:spPr bwMode="auto">
            <a:xfrm>
              <a:off x="2730" y="1784"/>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2" name="Line 311"/>
            <p:cNvSpPr>
              <a:spLocks noChangeShapeType="1"/>
            </p:cNvSpPr>
            <p:nvPr/>
          </p:nvSpPr>
          <p:spPr bwMode="auto">
            <a:xfrm>
              <a:off x="2750" y="1784"/>
              <a:ext cx="23"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3" name="Line 312"/>
            <p:cNvSpPr>
              <a:spLocks noChangeShapeType="1"/>
            </p:cNvSpPr>
            <p:nvPr/>
          </p:nvSpPr>
          <p:spPr bwMode="auto">
            <a:xfrm flipV="1">
              <a:off x="2773" y="1782"/>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4" name="Line 313"/>
            <p:cNvSpPr>
              <a:spLocks noChangeShapeType="1"/>
            </p:cNvSpPr>
            <p:nvPr/>
          </p:nvSpPr>
          <p:spPr bwMode="auto">
            <a:xfrm>
              <a:off x="2793" y="178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5" name="Line 314"/>
            <p:cNvSpPr>
              <a:spLocks noChangeShapeType="1"/>
            </p:cNvSpPr>
            <p:nvPr/>
          </p:nvSpPr>
          <p:spPr bwMode="auto">
            <a:xfrm flipV="1">
              <a:off x="2813" y="1780"/>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6" name="Line 315"/>
            <p:cNvSpPr>
              <a:spLocks noChangeShapeType="1"/>
            </p:cNvSpPr>
            <p:nvPr/>
          </p:nvSpPr>
          <p:spPr bwMode="auto">
            <a:xfrm>
              <a:off x="2834" y="178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7" name="Line 316"/>
            <p:cNvSpPr>
              <a:spLocks noChangeShapeType="1"/>
            </p:cNvSpPr>
            <p:nvPr/>
          </p:nvSpPr>
          <p:spPr bwMode="auto">
            <a:xfrm>
              <a:off x="2854" y="178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8" name="Line 317"/>
            <p:cNvSpPr>
              <a:spLocks noChangeShapeType="1"/>
            </p:cNvSpPr>
            <p:nvPr/>
          </p:nvSpPr>
          <p:spPr bwMode="auto">
            <a:xfrm flipV="1">
              <a:off x="2874" y="1779"/>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39" name="Line 318"/>
            <p:cNvSpPr>
              <a:spLocks noChangeShapeType="1"/>
            </p:cNvSpPr>
            <p:nvPr/>
          </p:nvSpPr>
          <p:spPr bwMode="auto">
            <a:xfrm>
              <a:off x="2895" y="1779"/>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0" name="Line 319"/>
            <p:cNvSpPr>
              <a:spLocks noChangeShapeType="1"/>
            </p:cNvSpPr>
            <p:nvPr/>
          </p:nvSpPr>
          <p:spPr bwMode="auto">
            <a:xfrm>
              <a:off x="2915" y="1779"/>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1" name="Line 320"/>
            <p:cNvSpPr>
              <a:spLocks noChangeShapeType="1"/>
            </p:cNvSpPr>
            <p:nvPr/>
          </p:nvSpPr>
          <p:spPr bwMode="auto">
            <a:xfrm flipV="1">
              <a:off x="2936" y="1777"/>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2" name="Line 321"/>
            <p:cNvSpPr>
              <a:spLocks noChangeShapeType="1"/>
            </p:cNvSpPr>
            <p:nvPr/>
          </p:nvSpPr>
          <p:spPr bwMode="auto">
            <a:xfrm>
              <a:off x="2956" y="177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3" name="Line 322"/>
            <p:cNvSpPr>
              <a:spLocks noChangeShapeType="1"/>
            </p:cNvSpPr>
            <p:nvPr/>
          </p:nvSpPr>
          <p:spPr bwMode="auto">
            <a:xfrm>
              <a:off x="2976" y="1777"/>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4" name="Line 323"/>
            <p:cNvSpPr>
              <a:spLocks noChangeShapeType="1"/>
            </p:cNvSpPr>
            <p:nvPr/>
          </p:nvSpPr>
          <p:spPr bwMode="auto">
            <a:xfrm>
              <a:off x="2997" y="177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5" name="Line 324"/>
            <p:cNvSpPr>
              <a:spLocks noChangeShapeType="1"/>
            </p:cNvSpPr>
            <p:nvPr/>
          </p:nvSpPr>
          <p:spPr bwMode="auto">
            <a:xfrm flipV="1">
              <a:off x="3017" y="1775"/>
              <a:ext cx="22"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6" name="Line 325"/>
            <p:cNvSpPr>
              <a:spLocks noChangeShapeType="1"/>
            </p:cNvSpPr>
            <p:nvPr/>
          </p:nvSpPr>
          <p:spPr bwMode="auto">
            <a:xfrm>
              <a:off x="3039" y="1775"/>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7" name="Line 326"/>
            <p:cNvSpPr>
              <a:spLocks noChangeShapeType="1"/>
            </p:cNvSpPr>
            <p:nvPr/>
          </p:nvSpPr>
          <p:spPr bwMode="auto">
            <a:xfrm>
              <a:off x="3060" y="1775"/>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8" name="Line 327"/>
            <p:cNvSpPr>
              <a:spLocks noChangeShapeType="1"/>
            </p:cNvSpPr>
            <p:nvPr/>
          </p:nvSpPr>
          <p:spPr bwMode="auto">
            <a:xfrm flipV="1">
              <a:off x="3080" y="1773"/>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49" name="Line 328"/>
            <p:cNvSpPr>
              <a:spLocks noChangeShapeType="1"/>
            </p:cNvSpPr>
            <p:nvPr/>
          </p:nvSpPr>
          <p:spPr bwMode="auto">
            <a:xfrm>
              <a:off x="3100" y="1773"/>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0" name="Line 329"/>
            <p:cNvSpPr>
              <a:spLocks noChangeShapeType="1"/>
            </p:cNvSpPr>
            <p:nvPr/>
          </p:nvSpPr>
          <p:spPr bwMode="auto">
            <a:xfrm>
              <a:off x="3121" y="1773"/>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1" name="Line 330"/>
            <p:cNvSpPr>
              <a:spLocks noChangeShapeType="1"/>
            </p:cNvSpPr>
            <p:nvPr/>
          </p:nvSpPr>
          <p:spPr bwMode="auto">
            <a:xfrm>
              <a:off x="3141" y="1773"/>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2" name="Line 331"/>
            <p:cNvSpPr>
              <a:spLocks noChangeShapeType="1"/>
            </p:cNvSpPr>
            <p:nvPr/>
          </p:nvSpPr>
          <p:spPr bwMode="auto">
            <a:xfrm flipV="1">
              <a:off x="3161" y="1772"/>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3" name="Line 332"/>
            <p:cNvSpPr>
              <a:spLocks noChangeShapeType="1"/>
            </p:cNvSpPr>
            <p:nvPr/>
          </p:nvSpPr>
          <p:spPr bwMode="auto">
            <a:xfrm>
              <a:off x="3182" y="177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4" name="Line 333"/>
            <p:cNvSpPr>
              <a:spLocks noChangeShapeType="1"/>
            </p:cNvSpPr>
            <p:nvPr/>
          </p:nvSpPr>
          <p:spPr bwMode="auto">
            <a:xfrm>
              <a:off x="3202" y="1772"/>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5" name="Line 334"/>
            <p:cNvSpPr>
              <a:spLocks noChangeShapeType="1"/>
            </p:cNvSpPr>
            <p:nvPr/>
          </p:nvSpPr>
          <p:spPr bwMode="auto">
            <a:xfrm>
              <a:off x="3223" y="177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6" name="Line 335"/>
            <p:cNvSpPr>
              <a:spLocks noChangeShapeType="1"/>
            </p:cNvSpPr>
            <p:nvPr/>
          </p:nvSpPr>
          <p:spPr bwMode="auto">
            <a:xfrm flipV="1">
              <a:off x="3243" y="1770"/>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7" name="Line 336"/>
            <p:cNvSpPr>
              <a:spLocks noChangeShapeType="1"/>
            </p:cNvSpPr>
            <p:nvPr/>
          </p:nvSpPr>
          <p:spPr bwMode="auto">
            <a:xfrm>
              <a:off x="3263" y="1770"/>
              <a:ext cx="22"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8" name="Line 337"/>
            <p:cNvSpPr>
              <a:spLocks noChangeShapeType="1"/>
            </p:cNvSpPr>
            <p:nvPr/>
          </p:nvSpPr>
          <p:spPr bwMode="auto">
            <a:xfrm>
              <a:off x="3285" y="1770"/>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59" name="Line 338"/>
            <p:cNvSpPr>
              <a:spLocks noChangeShapeType="1"/>
            </p:cNvSpPr>
            <p:nvPr/>
          </p:nvSpPr>
          <p:spPr bwMode="auto">
            <a:xfrm>
              <a:off x="3306" y="177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0" name="Line 339"/>
            <p:cNvSpPr>
              <a:spLocks noChangeShapeType="1"/>
            </p:cNvSpPr>
            <p:nvPr/>
          </p:nvSpPr>
          <p:spPr bwMode="auto">
            <a:xfrm>
              <a:off x="3326" y="177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1" name="Line 340"/>
            <p:cNvSpPr>
              <a:spLocks noChangeShapeType="1"/>
            </p:cNvSpPr>
            <p:nvPr/>
          </p:nvSpPr>
          <p:spPr bwMode="auto">
            <a:xfrm flipV="1">
              <a:off x="3346" y="1768"/>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2" name="Line 341"/>
            <p:cNvSpPr>
              <a:spLocks noChangeShapeType="1"/>
            </p:cNvSpPr>
            <p:nvPr/>
          </p:nvSpPr>
          <p:spPr bwMode="auto">
            <a:xfrm>
              <a:off x="3367" y="1768"/>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3" name="Line 342"/>
            <p:cNvSpPr>
              <a:spLocks noChangeShapeType="1"/>
            </p:cNvSpPr>
            <p:nvPr/>
          </p:nvSpPr>
          <p:spPr bwMode="auto">
            <a:xfrm>
              <a:off x="3387" y="1768"/>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4" name="Line 343"/>
            <p:cNvSpPr>
              <a:spLocks noChangeShapeType="1"/>
            </p:cNvSpPr>
            <p:nvPr/>
          </p:nvSpPr>
          <p:spPr bwMode="auto">
            <a:xfrm>
              <a:off x="3408" y="1768"/>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5" name="Line 344"/>
            <p:cNvSpPr>
              <a:spLocks noChangeShapeType="1"/>
            </p:cNvSpPr>
            <p:nvPr/>
          </p:nvSpPr>
          <p:spPr bwMode="auto">
            <a:xfrm flipV="1">
              <a:off x="3428" y="176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6" name="Line 345"/>
            <p:cNvSpPr>
              <a:spLocks noChangeShapeType="1"/>
            </p:cNvSpPr>
            <p:nvPr/>
          </p:nvSpPr>
          <p:spPr bwMode="auto">
            <a:xfrm>
              <a:off x="3448" y="1767"/>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7" name="Line 346"/>
            <p:cNvSpPr>
              <a:spLocks noChangeShapeType="1"/>
            </p:cNvSpPr>
            <p:nvPr/>
          </p:nvSpPr>
          <p:spPr bwMode="auto">
            <a:xfrm>
              <a:off x="3469" y="176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8" name="Line 347"/>
            <p:cNvSpPr>
              <a:spLocks noChangeShapeType="1"/>
            </p:cNvSpPr>
            <p:nvPr/>
          </p:nvSpPr>
          <p:spPr bwMode="auto">
            <a:xfrm>
              <a:off x="3489" y="1767"/>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69" name="Line 348"/>
            <p:cNvSpPr>
              <a:spLocks noChangeShapeType="1"/>
            </p:cNvSpPr>
            <p:nvPr/>
          </p:nvSpPr>
          <p:spPr bwMode="auto">
            <a:xfrm>
              <a:off x="3509" y="1767"/>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0" name="Line 349"/>
            <p:cNvSpPr>
              <a:spLocks noChangeShapeType="1"/>
            </p:cNvSpPr>
            <p:nvPr/>
          </p:nvSpPr>
          <p:spPr bwMode="auto">
            <a:xfrm>
              <a:off x="3530" y="1767"/>
              <a:ext cx="22"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1" name="Line 350"/>
            <p:cNvSpPr>
              <a:spLocks noChangeShapeType="1"/>
            </p:cNvSpPr>
            <p:nvPr/>
          </p:nvSpPr>
          <p:spPr bwMode="auto">
            <a:xfrm flipV="1">
              <a:off x="3552" y="1765"/>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2" name="Line 351"/>
            <p:cNvSpPr>
              <a:spLocks noChangeShapeType="1"/>
            </p:cNvSpPr>
            <p:nvPr/>
          </p:nvSpPr>
          <p:spPr bwMode="auto">
            <a:xfrm>
              <a:off x="3572" y="1765"/>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3" name="Line 352"/>
            <p:cNvSpPr>
              <a:spLocks noChangeShapeType="1"/>
            </p:cNvSpPr>
            <p:nvPr/>
          </p:nvSpPr>
          <p:spPr bwMode="auto">
            <a:xfrm>
              <a:off x="3593" y="1765"/>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4" name="Line 353"/>
            <p:cNvSpPr>
              <a:spLocks noChangeShapeType="1"/>
            </p:cNvSpPr>
            <p:nvPr/>
          </p:nvSpPr>
          <p:spPr bwMode="auto">
            <a:xfrm>
              <a:off x="3613" y="1765"/>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5" name="Line 354"/>
            <p:cNvSpPr>
              <a:spLocks noChangeShapeType="1"/>
            </p:cNvSpPr>
            <p:nvPr/>
          </p:nvSpPr>
          <p:spPr bwMode="auto">
            <a:xfrm>
              <a:off x="3633" y="1765"/>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6" name="Line 355"/>
            <p:cNvSpPr>
              <a:spLocks noChangeShapeType="1"/>
            </p:cNvSpPr>
            <p:nvPr/>
          </p:nvSpPr>
          <p:spPr bwMode="auto">
            <a:xfrm flipV="1">
              <a:off x="3654" y="1763"/>
              <a:ext cx="20"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7" name="Line 356"/>
            <p:cNvSpPr>
              <a:spLocks noChangeShapeType="1"/>
            </p:cNvSpPr>
            <p:nvPr/>
          </p:nvSpPr>
          <p:spPr bwMode="auto">
            <a:xfrm>
              <a:off x="3674" y="1763"/>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8" name="Line 357"/>
            <p:cNvSpPr>
              <a:spLocks noChangeShapeType="1"/>
            </p:cNvSpPr>
            <p:nvPr/>
          </p:nvSpPr>
          <p:spPr bwMode="auto">
            <a:xfrm>
              <a:off x="3695" y="1763"/>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79" name="Line 358"/>
            <p:cNvSpPr>
              <a:spLocks noChangeShapeType="1"/>
            </p:cNvSpPr>
            <p:nvPr/>
          </p:nvSpPr>
          <p:spPr bwMode="auto">
            <a:xfrm>
              <a:off x="3715" y="1763"/>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0" name="Line 359"/>
            <p:cNvSpPr>
              <a:spLocks noChangeShapeType="1"/>
            </p:cNvSpPr>
            <p:nvPr/>
          </p:nvSpPr>
          <p:spPr bwMode="auto">
            <a:xfrm>
              <a:off x="3735" y="1763"/>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1" name="Line 360"/>
            <p:cNvSpPr>
              <a:spLocks noChangeShapeType="1"/>
            </p:cNvSpPr>
            <p:nvPr/>
          </p:nvSpPr>
          <p:spPr bwMode="auto">
            <a:xfrm>
              <a:off x="3756" y="1763"/>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2" name="Line 361"/>
            <p:cNvSpPr>
              <a:spLocks noChangeShapeType="1"/>
            </p:cNvSpPr>
            <p:nvPr/>
          </p:nvSpPr>
          <p:spPr bwMode="auto">
            <a:xfrm flipV="1">
              <a:off x="3776" y="1762"/>
              <a:ext cx="22"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3" name="Line 362"/>
            <p:cNvSpPr>
              <a:spLocks noChangeShapeType="1"/>
            </p:cNvSpPr>
            <p:nvPr/>
          </p:nvSpPr>
          <p:spPr bwMode="auto">
            <a:xfrm>
              <a:off x="3798" y="1762"/>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4" name="Line 363"/>
            <p:cNvSpPr>
              <a:spLocks noChangeShapeType="1"/>
            </p:cNvSpPr>
            <p:nvPr/>
          </p:nvSpPr>
          <p:spPr bwMode="auto">
            <a:xfrm>
              <a:off x="3819" y="176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5" name="Line 364"/>
            <p:cNvSpPr>
              <a:spLocks noChangeShapeType="1"/>
            </p:cNvSpPr>
            <p:nvPr/>
          </p:nvSpPr>
          <p:spPr bwMode="auto">
            <a:xfrm>
              <a:off x="3839" y="176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6" name="Line 365"/>
            <p:cNvSpPr>
              <a:spLocks noChangeShapeType="1"/>
            </p:cNvSpPr>
            <p:nvPr/>
          </p:nvSpPr>
          <p:spPr bwMode="auto">
            <a:xfrm>
              <a:off x="3859" y="1762"/>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7" name="Line 366"/>
            <p:cNvSpPr>
              <a:spLocks noChangeShapeType="1"/>
            </p:cNvSpPr>
            <p:nvPr/>
          </p:nvSpPr>
          <p:spPr bwMode="auto">
            <a:xfrm>
              <a:off x="3880" y="176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8" name="Line 367"/>
            <p:cNvSpPr>
              <a:spLocks noChangeShapeType="1"/>
            </p:cNvSpPr>
            <p:nvPr/>
          </p:nvSpPr>
          <p:spPr bwMode="auto">
            <a:xfrm>
              <a:off x="3900" y="1762"/>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89" name="Line 368"/>
            <p:cNvSpPr>
              <a:spLocks noChangeShapeType="1"/>
            </p:cNvSpPr>
            <p:nvPr/>
          </p:nvSpPr>
          <p:spPr bwMode="auto">
            <a:xfrm flipV="1">
              <a:off x="3920" y="1760"/>
              <a:ext cx="21" cy="2"/>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0" name="Line 369"/>
            <p:cNvSpPr>
              <a:spLocks noChangeShapeType="1"/>
            </p:cNvSpPr>
            <p:nvPr/>
          </p:nvSpPr>
          <p:spPr bwMode="auto">
            <a:xfrm>
              <a:off x="3941" y="176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1" name="Line 370"/>
            <p:cNvSpPr>
              <a:spLocks noChangeShapeType="1"/>
            </p:cNvSpPr>
            <p:nvPr/>
          </p:nvSpPr>
          <p:spPr bwMode="auto">
            <a:xfrm>
              <a:off x="3961" y="1760"/>
              <a:ext cx="21"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2" name="Line 371"/>
            <p:cNvSpPr>
              <a:spLocks noChangeShapeType="1"/>
            </p:cNvSpPr>
            <p:nvPr/>
          </p:nvSpPr>
          <p:spPr bwMode="auto">
            <a:xfrm>
              <a:off x="3982" y="176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3" name="Line 372"/>
            <p:cNvSpPr>
              <a:spLocks noChangeShapeType="1"/>
            </p:cNvSpPr>
            <p:nvPr/>
          </p:nvSpPr>
          <p:spPr bwMode="auto">
            <a:xfrm>
              <a:off x="4002" y="1760"/>
              <a:ext cx="20"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4" name="Line 373"/>
            <p:cNvSpPr>
              <a:spLocks noChangeShapeType="1"/>
            </p:cNvSpPr>
            <p:nvPr/>
          </p:nvSpPr>
          <p:spPr bwMode="auto">
            <a:xfrm>
              <a:off x="988" y="3546"/>
              <a:ext cx="3056"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5" name="Line 374"/>
            <p:cNvSpPr>
              <a:spLocks noChangeShapeType="1"/>
            </p:cNvSpPr>
            <p:nvPr/>
          </p:nvSpPr>
          <p:spPr bwMode="auto">
            <a:xfrm>
              <a:off x="988"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6" name="Rectangle 375"/>
            <p:cNvSpPr>
              <a:spLocks noChangeArrowheads="1"/>
            </p:cNvSpPr>
            <p:nvPr/>
          </p:nvSpPr>
          <p:spPr bwMode="auto">
            <a:xfrm>
              <a:off x="905" y="3627"/>
              <a:ext cx="8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0</a:t>
              </a:r>
              <a:endParaRPr lang="en-GB" sz="1600"/>
            </a:p>
          </p:txBody>
        </p:sp>
        <p:sp>
          <p:nvSpPr>
            <p:cNvPr id="26797" name="Line 376"/>
            <p:cNvSpPr>
              <a:spLocks noChangeShapeType="1"/>
            </p:cNvSpPr>
            <p:nvPr/>
          </p:nvSpPr>
          <p:spPr bwMode="auto">
            <a:xfrm>
              <a:off x="1598"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798" name="Rectangle 377"/>
            <p:cNvSpPr>
              <a:spLocks noChangeArrowheads="1"/>
            </p:cNvSpPr>
            <p:nvPr/>
          </p:nvSpPr>
          <p:spPr bwMode="auto">
            <a:xfrm>
              <a:off x="1472" y="3627"/>
              <a:ext cx="1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50</a:t>
              </a:r>
              <a:endParaRPr lang="en-GB" sz="1600"/>
            </a:p>
          </p:txBody>
        </p:sp>
        <p:sp>
          <p:nvSpPr>
            <p:cNvPr id="26799" name="Line 378"/>
            <p:cNvSpPr>
              <a:spLocks noChangeShapeType="1"/>
            </p:cNvSpPr>
            <p:nvPr/>
          </p:nvSpPr>
          <p:spPr bwMode="auto">
            <a:xfrm>
              <a:off x="2209"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0" name="Rectangle 379"/>
            <p:cNvSpPr>
              <a:spLocks noChangeArrowheads="1"/>
            </p:cNvSpPr>
            <p:nvPr/>
          </p:nvSpPr>
          <p:spPr bwMode="auto">
            <a:xfrm>
              <a:off x="2039" y="3627"/>
              <a:ext cx="2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100</a:t>
              </a:r>
              <a:endParaRPr lang="en-GB" sz="1600"/>
            </a:p>
          </p:txBody>
        </p:sp>
        <p:sp>
          <p:nvSpPr>
            <p:cNvPr id="26801" name="Line 380"/>
            <p:cNvSpPr>
              <a:spLocks noChangeShapeType="1"/>
            </p:cNvSpPr>
            <p:nvPr/>
          </p:nvSpPr>
          <p:spPr bwMode="auto">
            <a:xfrm>
              <a:off x="2820"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2" name="Rectangle 381"/>
            <p:cNvSpPr>
              <a:spLocks noChangeArrowheads="1"/>
            </p:cNvSpPr>
            <p:nvPr/>
          </p:nvSpPr>
          <p:spPr bwMode="auto">
            <a:xfrm>
              <a:off x="2650" y="3627"/>
              <a:ext cx="25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150</a:t>
              </a:r>
              <a:endParaRPr lang="en-GB" sz="1600"/>
            </a:p>
          </p:txBody>
        </p:sp>
        <p:sp>
          <p:nvSpPr>
            <p:cNvPr id="26803" name="Line 382"/>
            <p:cNvSpPr>
              <a:spLocks noChangeShapeType="1"/>
            </p:cNvSpPr>
            <p:nvPr/>
          </p:nvSpPr>
          <p:spPr bwMode="auto">
            <a:xfrm>
              <a:off x="3431"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4" name="Rectangle 383"/>
            <p:cNvSpPr>
              <a:spLocks noChangeArrowheads="1"/>
            </p:cNvSpPr>
            <p:nvPr/>
          </p:nvSpPr>
          <p:spPr bwMode="auto">
            <a:xfrm>
              <a:off x="3260" y="3627"/>
              <a:ext cx="2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200</a:t>
              </a:r>
              <a:endParaRPr lang="en-GB" sz="1600"/>
            </a:p>
          </p:txBody>
        </p:sp>
        <p:sp>
          <p:nvSpPr>
            <p:cNvPr id="26805" name="Line 384"/>
            <p:cNvSpPr>
              <a:spLocks noChangeShapeType="1"/>
            </p:cNvSpPr>
            <p:nvPr/>
          </p:nvSpPr>
          <p:spPr bwMode="auto">
            <a:xfrm>
              <a:off x="4043" y="3546"/>
              <a:ext cx="1" cy="5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6" name="Rectangle 385"/>
            <p:cNvSpPr>
              <a:spLocks noChangeArrowheads="1"/>
            </p:cNvSpPr>
            <p:nvPr/>
          </p:nvSpPr>
          <p:spPr bwMode="auto">
            <a:xfrm>
              <a:off x="3874" y="3627"/>
              <a:ext cx="2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250</a:t>
              </a:r>
              <a:endParaRPr lang="en-GB" sz="1600"/>
            </a:p>
          </p:txBody>
        </p:sp>
        <p:sp>
          <p:nvSpPr>
            <p:cNvPr id="26807" name="Line 386"/>
            <p:cNvSpPr>
              <a:spLocks noChangeShapeType="1"/>
            </p:cNvSpPr>
            <p:nvPr/>
          </p:nvSpPr>
          <p:spPr bwMode="auto">
            <a:xfrm flipV="1">
              <a:off x="988" y="1509"/>
              <a:ext cx="1" cy="203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8" name="Line 387"/>
            <p:cNvSpPr>
              <a:spLocks noChangeShapeType="1"/>
            </p:cNvSpPr>
            <p:nvPr/>
          </p:nvSpPr>
          <p:spPr bwMode="auto">
            <a:xfrm flipH="1">
              <a:off x="929" y="3546"/>
              <a:ext cx="59"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09" name="Rectangle 388"/>
            <p:cNvSpPr>
              <a:spLocks noChangeArrowheads="1"/>
            </p:cNvSpPr>
            <p:nvPr/>
          </p:nvSpPr>
          <p:spPr bwMode="auto">
            <a:xfrm>
              <a:off x="611" y="3452"/>
              <a:ext cx="2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0.0</a:t>
              </a:r>
              <a:endParaRPr lang="en-GB" sz="1600"/>
            </a:p>
          </p:txBody>
        </p:sp>
        <p:sp>
          <p:nvSpPr>
            <p:cNvPr id="26810" name="Line 389"/>
            <p:cNvSpPr>
              <a:spLocks noChangeShapeType="1"/>
            </p:cNvSpPr>
            <p:nvPr/>
          </p:nvSpPr>
          <p:spPr bwMode="auto">
            <a:xfrm flipH="1">
              <a:off x="929" y="3038"/>
              <a:ext cx="59"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11" name="Rectangle 390"/>
            <p:cNvSpPr>
              <a:spLocks noChangeArrowheads="1"/>
            </p:cNvSpPr>
            <p:nvPr/>
          </p:nvSpPr>
          <p:spPr bwMode="auto">
            <a:xfrm>
              <a:off x="611" y="2946"/>
              <a:ext cx="2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0.6</a:t>
              </a:r>
              <a:endParaRPr lang="en-GB" sz="1600"/>
            </a:p>
          </p:txBody>
        </p:sp>
        <p:sp>
          <p:nvSpPr>
            <p:cNvPr id="26812" name="Line 391"/>
            <p:cNvSpPr>
              <a:spLocks noChangeShapeType="1"/>
            </p:cNvSpPr>
            <p:nvPr/>
          </p:nvSpPr>
          <p:spPr bwMode="auto">
            <a:xfrm flipH="1">
              <a:off x="929" y="2529"/>
              <a:ext cx="59"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13" name="Rectangle 392"/>
            <p:cNvSpPr>
              <a:spLocks noChangeArrowheads="1"/>
            </p:cNvSpPr>
            <p:nvPr/>
          </p:nvSpPr>
          <p:spPr bwMode="auto">
            <a:xfrm>
              <a:off x="611" y="2437"/>
              <a:ext cx="2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1.2</a:t>
              </a:r>
              <a:endParaRPr lang="en-GB" sz="1900" b="1">
                <a:solidFill>
                  <a:srgbClr val="000000"/>
                </a:solidFill>
                <a:latin typeface="Arial" charset="0"/>
              </a:endParaRPr>
            </a:p>
          </p:txBody>
        </p:sp>
        <p:sp>
          <p:nvSpPr>
            <p:cNvPr id="26814" name="Line 393"/>
            <p:cNvSpPr>
              <a:spLocks noChangeShapeType="1"/>
            </p:cNvSpPr>
            <p:nvPr/>
          </p:nvSpPr>
          <p:spPr bwMode="auto">
            <a:xfrm flipH="1">
              <a:off x="929" y="2020"/>
              <a:ext cx="59"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15" name="Rectangle 394"/>
            <p:cNvSpPr>
              <a:spLocks noChangeArrowheads="1"/>
            </p:cNvSpPr>
            <p:nvPr/>
          </p:nvSpPr>
          <p:spPr bwMode="auto">
            <a:xfrm>
              <a:off x="611" y="1929"/>
              <a:ext cx="2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1.8</a:t>
              </a:r>
              <a:endParaRPr lang="en-GB" sz="1600"/>
            </a:p>
          </p:txBody>
        </p:sp>
        <p:sp>
          <p:nvSpPr>
            <p:cNvPr id="26816" name="Line 395"/>
            <p:cNvSpPr>
              <a:spLocks noChangeShapeType="1"/>
            </p:cNvSpPr>
            <p:nvPr/>
          </p:nvSpPr>
          <p:spPr bwMode="auto">
            <a:xfrm flipH="1">
              <a:off x="929" y="1510"/>
              <a:ext cx="59" cy="1"/>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817" name="Rectangle 396"/>
            <p:cNvSpPr>
              <a:spLocks noChangeArrowheads="1"/>
            </p:cNvSpPr>
            <p:nvPr/>
          </p:nvSpPr>
          <p:spPr bwMode="auto">
            <a:xfrm>
              <a:off x="611" y="1419"/>
              <a:ext cx="2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solidFill>
                    <a:srgbClr val="000000"/>
                  </a:solidFill>
                  <a:latin typeface="Arial" charset="0"/>
                </a:rPr>
                <a:t>2.4</a:t>
              </a:r>
              <a:endParaRPr lang="en-GB" sz="1600"/>
            </a:p>
          </p:txBody>
        </p:sp>
        <p:sp>
          <p:nvSpPr>
            <p:cNvPr id="26818" name="Rectangle 397"/>
            <p:cNvSpPr>
              <a:spLocks noChangeArrowheads="1"/>
            </p:cNvSpPr>
            <p:nvPr/>
          </p:nvSpPr>
          <p:spPr bwMode="auto">
            <a:xfrm>
              <a:off x="2789" y="2432"/>
              <a:ext cx="84" cy="83"/>
            </a:xfrm>
            <a:prstGeom prst="rect">
              <a:avLst/>
            </a:prstGeom>
            <a:solidFill>
              <a:srgbClr val="000000"/>
            </a:solidFill>
            <a:ln w="3175">
              <a:solidFill>
                <a:srgbClr val="000000"/>
              </a:solidFill>
              <a:miter lim="800000"/>
              <a:headEnd/>
              <a:tailEnd/>
            </a:ln>
          </p:spPr>
          <p:txBody>
            <a:bodyPr/>
            <a:lstStyle/>
            <a:p>
              <a:endParaRPr lang="en-GB" sz="1000"/>
            </a:p>
          </p:txBody>
        </p:sp>
        <p:sp>
          <p:nvSpPr>
            <p:cNvPr id="26819" name="Oval 398"/>
            <p:cNvSpPr>
              <a:spLocks noChangeArrowheads="1"/>
            </p:cNvSpPr>
            <p:nvPr/>
          </p:nvSpPr>
          <p:spPr bwMode="auto">
            <a:xfrm>
              <a:off x="2796" y="1287"/>
              <a:ext cx="84" cy="83"/>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00"/>
            </a:p>
          </p:txBody>
        </p:sp>
        <p:sp>
          <p:nvSpPr>
            <p:cNvPr id="26820" name="Rectangle 399"/>
            <p:cNvSpPr>
              <a:spLocks noChangeArrowheads="1"/>
            </p:cNvSpPr>
            <p:nvPr/>
          </p:nvSpPr>
          <p:spPr bwMode="auto">
            <a:xfrm>
              <a:off x="1903" y="3841"/>
              <a:ext cx="128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rgbClr val="000000"/>
                  </a:solidFill>
                  <a:latin typeface="Arial" charset="0"/>
                </a:rPr>
                <a:t>[ADAMTS13]nM</a:t>
              </a:r>
              <a:endParaRPr lang="en-GB" sz="1800"/>
            </a:p>
          </p:txBody>
        </p:sp>
        <p:sp>
          <p:nvSpPr>
            <p:cNvPr id="26821" name="Rectangle 400"/>
            <p:cNvSpPr>
              <a:spLocks noChangeArrowheads="1"/>
            </p:cNvSpPr>
            <p:nvPr/>
          </p:nvSpPr>
          <p:spPr bwMode="auto">
            <a:xfrm rot="-5400000">
              <a:off x="-177" y="2245"/>
              <a:ext cx="125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800" b="1">
                  <a:solidFill>
                    <a:srgbClr val="000000"/>
                  </a:solidFill>
                  <a:latin typeface="Arial" charset="0"/>
                </a:rPr>
                <a:t>Abs 492nm</a:t>
              </a:r>
              <a:endParaRPr lang="en-GB"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linds(horizontal)">
                                      <p:cBhvr>
                                        <p:cTn id="7" dur="500"/>
                                        <p:tgtEl>
                                          <p:spTgt spid="2662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8">
                                            <p:txEl>
                                              <p:pRg st="1" end="1"/>
                                            </p:txEl>
                                          </p:spTgt>
                                        </p:tgtEl>
                                        <p:attrNameLst>
                                          <p:attrName>style.visibility</p:attrName>
                                        </p:attrNameLst>
                                      </p:cBhvr>
                                      <p:to>
                                        <p:strVal val="visible"/>
                                      </p:to>
                                    </p:set>
                                    <p:animEffect transition="in" filter="blinds(horizontal)">
                                      <p:cBhvr>
                                        <p:cTn id="10" dur="500"/>
                                        <p:tgtEl>
                                          <p:spTgt spid="26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1"/>
          <p:cNvSpPr txBox="1">
            <a:spLocks noChangeArrowheads="1"/>
          </p:cNvSpPr>
          <p:nvPr/>
        </p:nvSpPr>
        <p:spPr bwMode="auto">
          <a:xfrm>
            <a:off x="212725" y="1398588"/>
            <a:ext cx="838993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eaLnBrk="0" hangingPunct="0">
              <a:defRPr sz="2400">
                <a:solidFill>
                  <a:schemeClr val="tx1"/>
                </a:solidFill>
                <a:latin typeface="Comic Sans MS" pitchFamily="66" charset="0"/>
                <a:cs typeface="Arial" charset="0"/>
              </a:defRPr>
            </a:lvl1pPr>
            <a:lvl2pPr marL="909638" indent="-285750" eaLnBrk="0" hangingPunct="0">
              <a:defRPr sz="2400">
                <a:solidFill>
                  <a:schemeClr val="tx1"/>
                </a:solidFill>
                <a:latin typeface="Comic Sans MS" pitchFamily="66" charset="0"/>
                <a:cs typeface="Arial" charset="0"/>
              </a:defRPr>
            </a:lvl2pPr>
            <a:lvl3pPr marL="1317625" indent="-228600" eaLnBrk="0" hangingPunct="0">
              <a:defRPr sz="2400">
                <a:solidFill>
                  <a:schemeClr val="tx1"/>
                </a:solidFill>
                <a:latin typeface="Comic Sans MS" pitchFamily="66" charset="0"/>
                <a:cs typeface="Arial" charset="0"/>
              </a:defRPr>
            </a:lvl3pPr>
            <a:lvl4pPr marL="1725613" indent="-228600" eaLnBrk="0" hangingPunct="0">
              <a:defRPr sz="2400">
                <a:solidFill>
                  <a:schemeClr val="tx1"/>
                </a:solidFill>
                <a:latin typeface="Comic Sans MS" pitchFamily="66" charset="0"/>
                <a:cs typeface="Arial" charset="0"/>
              </a:defRPr>
            </a:lvl4pPr>
            <a:lvl5pPr marL="2133600" indent="-228600" eaLnBrk="0" hangingPunct="0">
              <a:defRPr sz="2400">
                <a:solidFill>
                  <a:schemeClr val="tx1"/>
                </a:solidFill>
                <a:latin typeface="Comic Sans MS" pitchFamily="66" charset="0"/>
                <a:cs typeface="Arial" charset="0"/>
              </a:defRPr>
            </a:lvl5pPr>
            <a:lvl6pPr marL="2590800" indent="-228600" eaLnBrk="0" fontAlgn="base" hangingPunct="0">
              <a:spcBef>
                <a:spcPct val="0"/>
              </a:spcBef>
              <a:spcAft>
                <a:spcPct val="0"/>
              </a:spcAft>
              <a:defRPr sz="2400">
                <a:solidFill>
                  <a:schemeClr val="tx1"/>
                </a:solidFill>
                <a:latin typeface="Comic Sans MS" pitchFamily="66" charset="0"/>
                <a:cs typeface="Arial" charset="0"/>
              </a:defRPr>
            </a:lvl6pPr>
            <a:lvl7pPr marL="3048000" indent="-228600" eaLnBrk="0" fontAlgn="base" hangingPunct="0">
              <a:spcBef>
                <a:spcPct val="0"/>
              </a:spcBef>
              <a:spcAft>
                <a:spcPct val="0"/>
              </a:spcAft>
              <a:defRPr sz="2400">
                <a:solidFill>
                  <a:schemeClr val="tx1"/>
                </a:solidFill>
                <a:latin typeface="Comic Sans MS" pitchFamily="66" charset="0"/>
                <a:cs typeface="Arial" charset="0"/>
              </a:defRPr>
            </a:lvl7pPr>
            <a:lvl8pPr marL="3505200" indent="-228600" eaLnBrk="0" fontAlgn="base" hangingPunct="0">
              <a:spcBef>
                <a:spcPct val="0"/>
              </a:spcBef>
              <a:spcAft>
                <a:spcPct val="0"/>
              </a:spcAft>
              <a:defRPr sz="2400">
                <a:solidFill>
                  <a:schemeClr val="tx1"/>
                </a:solidFill>
                <a:latin typeface="Comic Sans MS" pitchFamily="66" charset="0"/>
                <a:cs typeface="Arial" charset="0"/>
              </a:defRPr>
            </a:lvl8pPr>
            <a:lvl9pPr marL="39624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a:solidFill>
                  <a:schemeClr val="accent1"/>
                </a:solidFill>
              </a:rPr>
              <a:t>     T-antigen is a major tetrasaccharide structure of the VWF O-glycans (70%).</a:t>
            </a:r>
          </a:p>
          <a:p>
            <a:pPr eaLnBrk="1" hangingPunct="1"/>
            <a:endParaRPr lang="en-GB">
              <a:solidFill>
                <a:schemeClr val="accent1"/>
              </a:solidFill>
            </a:endParaRPr>
          </a:p>
          <a:p>
            <a:pPr eaLnBrk="1" hangingPunct="1"/>
            <a:endParaRPr lang="en-GB">
              <a:solidFill>
                <a:schemeClr val="accent1"/>
              </a:solidFill>
            </a:endParaRPr>
          </a:p>
          <a:p>
            <a:pPr eaLnBrk="1" hangingPunct="1"/>
            <a:endParaRPr lang="en-GB">
              <a:solidFill>
                <a:schemeClr val="accent1"/>
              </a:solidFill>
            </a:endParaRPr>
          </a:p>
          <a:p>
            <a:pPr eaLnBrk="1" hangingPunct="1">
              <a:buFont typeface="Wingdings" pitchFamily="2" charset="2"/>
              <a:buChar char="Ø"/>
            </a:pPr>
            <a:r>
              <a:rPr lang="en-GB" sz="2000">
                <a:solidFill>
                  <a:schemeClr val="accent1"/>
                </a:solidFill>
              </a:rPr>
              <a:t>Variations in levels of VWF T-antigen are inversely correlated      with VWF plasma levels. </a:t>
            </a:r>
          </a:p>
          <a:p>
            <a:pPr eaLnBrk="1" hangingPunct="1"/>
            <a:endParaRPr lang="en-GB" sz="2000">
              <a:solidFill>
                <a:schemeClr val="accent1"/>
              </a:solidFill>
            </a:endParaRPr>
          </a:p>
          <a:p>
            <a:pPr eaLnBrk="1" hangingPunct="1">
              <a:buFont typeface="Wingdings" pitchFamily="2" charset="2"/>
              <a:buChar char="Ø"/>
            </a:pPr>
            <a:r>
              <a:rPr lang="en-GB" sz="2000">
                <a:solidFill>
                  <a:schemeClr val="accent1"/>
                </a:solidFill>
              </a:rPr>
              <a:t> Extent of </a:t>
            </a:r>
            <a:r>
              <a:rPr lang="en-GB" sz="2000" i="1">
                <a:solidFill>
                  <a:schemeClr val="accent1"/>
                </a:solidFill>
              </a:rPr>
              <a:t>O</a:t>
            </a:r>
            <a:r>
              <a:rPr lang="en-GB" sz="2000">
                <a:solidFill>
                  <a:schemeClr val="accent1"/>
                </a:solidFill>
              </a:rPr>
              <a:t>-glycosylation is linked to VWF half-life.</a:t>
            </a:r>
          </a:p>
          <a:p>
            <a:pPr eaLnBrk="1" hangingPunct="1"/>
            <a:endParaRPr lang="en-GB" sz="2000">
              <a:solidFill>
                <a:schemeClr val="accent1"/>
              </a:solidFill>
            </a:endParaRPr>
          </a:p>
          <a:p>
            <a:pPr eaLnBrk="1" hangingPunct="1"/>
            <a:endParaRPr lang="en-GB" sz="2000">
              <a:solidFill>
                <a:schemeClr val="accent1"/>
              </a:solidFill>
            </a:endParaRPr>
          </a:p>
          <a:p>
            <a:pPr>
              <a:buFont typeface="Wingdings" pitchFamily="2" charset="2"/>
              <a:buChar char="Ø"/>
            </a:pPr>
            <a:r>
              <a:rPr lang="en-GB" sz="2000">
                <a:solidFill>
                  <a:srgbClr val="FFFFFF"/>
                </a:solidFill>
              </a:rPr>
              <a:t>It has been implied that the </a:t>
            </a:r>
            <a:r>
              <a:rPr lang="en-GB" sz="2000" i="1">
                <a:solidFill>
                  <a:srgbClr val="FFFFFF"/>
                </a:solidFill>
              </a:rPr>
              <a:t>O</a:t>
            </a:r>
            <a:r>
              <a:rPr lang="en-GB" sz="2000">
                <a:solidFill>
                  <a:srgbClr val="FFFFFF"/>
                </a:solidFill>
              </a:rPr>
              <a:t>-linked glycosylation pattern of VWF stored in WPBs differs from VWF circulating in plasma.</a:t>
            </a:r>
            <a:r>
              <a:rPr lang="en-GB" sz="1800">
                <a:solidFill>
                  <a:srgbClr val="FFFFFF"/>
                </a:solidFill>
              </a:rPr>
              <a:t> </a:t>
            </a:r>
          </a:p>
          <a:p>
            <a:r>
              <a:rPr lang="en-GB" sz="1800">
                <a:solidFill>
                  <a:srgbClr val="FFFFFF"/>
                </a:solidFill>
              </a:rPr>
              <a:t>      Why is that important?</a:t>
            </a:r>
          </a:p>
        </p:txBody>
      </p:sp>
      <p:sp>
        <p:nvSpPr>
          <p:cNvPr id="27650" name="Title 1"/>
          <p:cNvSpPr>
            <a:spLocks noGrp="1"/>
          </p:cNvSpPr>
          <p:nvPr>
            <p:ph type="title"/>
          </p:nvPr>
        </p:nvSpPr>
        <p:spPr/>
        <p:txBody>
          <a:bodyPr/>
          <a:lstStyle/>
          <a:p>
            <a:r>
              <a:rPr lang="en-GB" sz="3600" smtClean="0">
                <a:solidFill>
                  <a:srgbClr val="FFFF00"/>
                </a:solidFill>
                <a:latin typeface="Comic Sans MS" pitchFamily="66" charset="0"/>
              </a:rPr>
              <a:t>Function of VWF </a:t>
            </a:r>
            <a:r>
              <a:rPr lang="en-GB" sz="3600" i="1" smtClean="0">
                <a:solidFill>
                  <a:srgbClr val="FFFF00"/>
                </a:solidFill>
                <a:latin typeface="Comic Sans MS" pitchFamily="66" charset="0"/>
              </a:rPr>
              <a:t>O</a:t>
            </a:r>
            <a:r>
              <a:rPr lang="en-GB" sz="3600" smtClean="0">
                <a:solidFill>
                  <a:srgbClr val="FFFF00"/>
                </a:solidFill>
                <a:latin typeface="Comic Sans MS" pitchFamily="66" charset="0"/>
              </a:rPr>
              <a:t>-linked glycans </a:t>
            </a:r>
          </a:p>
        </p:txBody>
      </p:sp>
      <p:grpSp>
        <p:nvGrpSpPr>
          <p:cNvPr id="27651" name="Group 761"/>
          <p:cNvGrpSpPr>
            <a:grpSpLocks/>
          </p:cNvGrpSpPr>
          <p:nvPr/>
        </p:nvGrpSpPr>
        <p:grpSpPr bwMode="auto">
          <a:xfrm>
            <a:off x="6319838" y="1909763"/>
            <a:ext cx="1062037" cy="879475"/>
            <a:chOff x="2336" y="200"/>
            <a:chExt cx="299" cy="235"/>
          </a:xfrm>
        </p:grpSpPr>
        <p:sp>
          <p:nvSpPr>
            <p:cNvPr id="27653" name="Rectangle 172"/>
            <p:cNvSpPr>
              <a:spLocks noChangeAspect="1" noChangeArrowheads="1"/>
            </p:cNvSpPr>
            <p:nvPr/>
          </p:nvSpPr>
          <p:spPr bwMode="auto">
            <a:xfrm>
              <a:off x="2527" y="291"/>
              <a:ext cx="58" cy="59"/>
            </a:xfrm>
            <a:prstGeom prst="rect">
              <a:avLst/>
            </a:prstGeom>
            <a:solidFill>
              <a:srgbClr val="FFFF00"/>
            </a:solidFill>
            <a:ln w="15875">
              <a:solidFill>
                <a:schemeClr val="tx1"/>
              </a:solidFill>
              <a:miter lim="800000"/>
              <a:headEnd/>
              <a:tailEnd/>
            </a:ln>
          </p:spPr>
          <p:txBody>
            <a:bodyPr wrap="none" anchor="ctr"/>
            <a:lstStyle/>
            <a:p>
              <a:endParaRPr lang="en-GB"/>
            </a:p>
          </p:txBody>
        </p:sp>
        <p:sp>
          <p:nvSpPr>
            <p:cNvPr id="27654" name="Line 173"/>
            <p:cNvSpPr>
              <a:spLocks noChangeAspect="1" noChangeShapeType="1"/>
            </p:cNvSpPr>
            <p:nvPr/>
          </p:nvSpPr>
          <p:spPr bwMode="auto">
            <a:xfrm flipH="1">
              <a:off x="2481" y="351"/>
              <a:ext cx="45" cy="4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55" name="Oval 174"/>
            <p:cNvSpPr>
              <a:spLocks noChangeAspect="1" noChangeArrowheads="1"/>
            </p:cNvSpPr>
            <p:nvPr/>
          </p:nvSpPr>
          <p:spPr bwMode="auto">
            <a:xfrm>
              <a:off x="2437" y="375"/>
              <a:ext cx="61" cy="60"/>
            </a:xfrm>
            <a:prstGeom prst="ellipse">
              <a:avLst/>
            </a:prstGeom>
            <a:solidFill>
              <a:srgbClr val="FFFF00"/>
            </a:solidFill>
            <a:ln w="15875">
              <a:solidFill>
                <a:schemeClr val="tx1"/>
              </a:solidFill>
              <a:round/>
              <a:headEnd/>
              <a:tailEnd/>
            </a:ln>
          </p:spPr>
          <p:txBody>
            <a:bodyPr wrap="none" anchor="ctr"/>
            <a:lstStyle/>
            <a:p>
              <a:endParaRPr lang="en-GB"/>
            </a:p>
          </p:txBody>
        </p:sp>
        <p:sp>
          <p:nvSpPr>
            <p:cNvPr id="27656" name="Line 175"/>
            <p:cNvSpPr>
              <a:spLocks noChangeAspect="1" noChangeShapeType="1"/>
            </p:cNvSpPr>
            <p:nvPr/>
          </p:nvSpPr>
          <p:spPr bwMode="auto">
            <a:xfrm>
              <a:off x="2584" y="322"/>
              <a:ext cx="4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57" name="Freeform 176"/>
            <p:cNvSpPr>
              <a:spLocks noChangeAspect="1"/>
            </p:cNvSpPr>
            <p:nvPr/>
          </p:nvSpPr>
          <p:spPr bwMode="auto">
            <a:xfrm rot="-725685">
              <a:off x="2624" y="295"/>
              <a:ext cx="11" cy="55"/>
            </a:xfrm>
            <a:custGeom>
              <a:avLst/>
              <a:gdLst>
                <a:gd name="T0" fmla="*/ 0 w 106"/>
                <a:gd name="T1" fmla="*/ 0 h 227"/>
                <a:gd name="T2" fmla="*/ 0 w 106"/>
                <a:gd name="T3" fmla="*/ 0 h 227"/>
                <a:gd name="T4" fmla="*/ 0 w 106"/>
                <a:gd name="T5" fmla="*/ 0 h 227"/>
                <a:gd name="T6" fmla="*/ 0 w 106"/>
                <a:gd name="T7" fmla="*/ 0 h 227"/>
                <a:gd name="T8" fmla="*/ 0 w 106"/>
                <a:gd name="T9" fmla="*/ 0 h 227"/>
                <a:gd name="T10" fmla="*/ 0 w 106"/>
                <a:gd name="T11" fmla="*/ 0 h 227"/>
                <a:gd name="T12" fmla="*/ 0 60000 65536"/>
                <a:gd name="T13" fmla="*/ 0 60000 65536"/>
                <a:gd name="T14" fmla="*/ 0 60000 65536"/>
                <a:gd name="T15" fmla="*/ 0 60000 65536"/>
                <a:gd name="T16" fmla="*/ 0 60000 65536"/>
                <a:gd name="T17" fmla="*/ 0 60000 65536"/>
                <a:gd name="T18" fmla="*/ 0 w 106"/>
                <a:gd name="T19" fmla="*/ 0 h 227"/>
                <a:gd name="T20" fmla="*/ 106 w 106"/>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106" h="227">
                  <a:moveTo>
                    <a:pt x="53" y="0"/>
                  </a:moveTo>
                  <a:cubicBezTo>
                    <a:pt x="49" y="15"/>
                    <a:pt x="45" y="31"/>
                    <a:pt x="53" y="46"/>
                  </a:cubicBezTo>
                  <a:cubicBezTo>
                    <a:pt x="61" y="61"/>
                    <a:pt x="106" y="76"/>
                    <a:pt x="99" y="91"/>
                  </a:cubicBezTo>
                  <a:cubicBezTo>
                    <a:pt x="92" y="106"/>
                    <a:pt x="16" y="121"/>
                    <a:pt x="8" y="136"/>
                  </a:cubicBezTo>
                  <a:cubicBezTo>
                    <a:pt x="0" y="151"/>
                    <a:pt x="46" y="167"/>
                    <a:pt x="53" y="182"/>
                  </a:cubicBezTo>
                  <a:cubicBezTo>
                    <a:pt x="60" y="197"/>
                    <a:pt x="56" y="212"/>
                    <a:pt x="53" y="227"/>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8" name="AutoShape 177"/>
            <p:cNvSpPr>
              <a:spLocks noChangeAspect="1" noChangeArrowheads="1"/>
            </p:cNvSpPr>
            <p:nvPr/>
          </p:nvSpPr>
          <p:spPr bwMode="auto">
            <a:xfrm>
              <a:off x="2336" y="377"/>
              <a:ext cx="57" cy="57"/>
            </a:xfrm>
            <a:prstGeom prst="diamond">
              <a:avLst/>
            </a:prstGeom>
            <a:solidFill>
              <a:srgbClr val="993366"/>
            </a:solidFill>
            <a:ln w="15875" algn="ctr">
              <a:solidFill>
                <a:schemeClr val="tx1"/>
              </a:solidFill>
              <a:miter lim="800000"/>
              <a:headEnd/>
              <a:tailEnd/>
            </a:ln>
          </p:spPr>
          <p:txBody>
            <a:bodyPr wrap="none" anchor="ctr"/>
            <a:lstStyle/>
            <a:p>
              <a:endParaRPr lang="en-GB"/>
            </a:p>
          </p:txBody>
        </p:sp>
        <p:sp>
          <p:nvSpPr>
            <p:cNvPr id="27659" name="Line 178"/>
            <p:cNvSpPr>
              <a:spLocks noChangeAspect="1" noChangeShapeType="1"/>
            </p:cNvSpPr>
            <p:nvPr/>
          </p:nvSpPr>
          <p:spPr bwMode="auto">
            <a:xfrm>
              <a:off x="2392" y="405"/>
              <a:ext cx="4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0" name="Line 179"/>
            <p:cNvSpPr>
              <a:spLocks noChangeAspect="1" noChangeShapeType="1"/>
            </p:cNvSpPr>
            <p:nvPr/>
          </p:nvSpPr>
          <p:spPr bwMode="auto">
            <a:xfrm>
              <a:off x="2479" y="246"/>
              <a:ext cx="45" cy="4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61" name="AutoShape 180"/>
            <p:cNvSpPr>
              <a:spLocks noChangeAspect="1" noChangeArrowheads="1"/>
            </p:cNvSpPr>
            <p:nvPr/>
          </p:nvSpPr>
          <p:spPr bwMode="auto">
            <a:xfrm>
              <a:off x="2432" y="200"/>
              <a:ext cx="57" cy="57"/>
            </a:xfrm>
            <a:prstGeom prst="diamond">
              <a:avLst/>
            </a:prstGeom>
            <a:solidFill>
              <a:srgbClr val="993366"/>
            </a:solidFill>
            <a:ln w="15875" algn="ctr">
              <a:solidFill>
                <a:schemeClr val="tx1"/>
              </a:solidFill>
              <a:miter lim="800000"/>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76238" y="0"/>
            <a:ext cx="8229600" cy="1143000"/>
          </a:xfrm>
        </p:spPr>
        <p:txBody>
          <a:bodyPr/>
          <a:lstStyle/>
          <a:p>
            <a:r>
              <a:rPr lang="en-GB" sz="3200" smtClean="0">
                <a:solidFill>
                  <a:srgbClr val="FFFF00"/>
                </a:solidFill>
                <a:latin typeface="Comic Sans MS" pitchFamily="66" charset="0"/>
              </a:rPr>
              <a:t>Function of VWF </a:t>
            </a:r>
            <a:r>
              <a:rPr lang="en-GB" sz="3200" i="1" smtClean="0">
                <a:solidFill>
                  <a:srgbClr val="FFFF00"/>
                </a:solidFill>
                <a:latin typeface="Comic Sans MS" pitchFamily="66" charset="0"/>
              </a:rPr>
              <a:t>O</a:t>
            </a:r>
            <a:r>
              <a:rPr lang="en-GB" sz="3200" smtClean="0">
                <a:solidFill>
                  <a:srgbClr val="FFFF00"/>
                </a:solidFill>
                <a:latin typeface="Comic Sans MS" pitchFamily="66" charset="0"/>
              </a:rPr>
              <a:t>-linked glycans </a:t>
            </a:r>
          </a:p>
        </p:txBody>
      </p:sp>
      <p:sp>
        <p:nvSpPr>
          <p:cNvPr id="28675" name="TextBox 1"/>
          <p:cNvSpPr txBox="1">
            <a:spLocks noChangeArrowheads="1"/>
          </p:cNvSpPr>
          <p:nvPr/>
        </p:nvSpPr>
        <p:spPr bwMode="auto">
          <a:xfrm>
            <a:off x="388938" y="1103313"/>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2000" i="1">
                <a:solidFill>
                  <a:schemeClr val="accent1"/>
                </a:solidFill>
              </a:rPr>
              <a:t>O</a:t>
            </a:r>
            <a:r>
              <a:rPr lang="en-GB" sz="2000">
                <a:solidFill>
                  <a:schemeClr val="accent1"/>
                </a:solidFill>
              </a:rPr>
              <a:t>-glycans in the linker region between the A1 and A2 affect VWF susceptibility to proteolysis by ADAMTS13</a:t>
            </a:r>
            <a:r>
              <a:rPr lang="en-GB"/>
              <a:t> </a:t>
            </a:r>
          </a:p>
        </p:txBody>
      </p:sp>
      <p:grpSp>
        <p:nvGrpSpPr>
          <p:cNvPr id="28676" name="Group 8"/>
          <p:cNvGrpSpPr>
            <a:grpSpLocks/>
          </p:cNvGrpSpPr>
          <p:nvPr/>
        </p:nvGrpSpPr>
        <p:grpSpPr bwMode="auto">
          <a:xfrm>
            <a:off x="7580313" y="4541838"/>
            <a:ext cx="796925" cy="2062162"/>
            <a:chOff x="5242" y="2269"/>
            <a:chExt cx="502" cy="1299"/>
          </a:xfrm>
        </p:grpSpPr>
        <p:pic>
          <p:nvPicPr>
            <p:cNvPr id="28689" name="Picture 2" descr="Clavege multimer gel 11 october"/>
            <p:cNvPicPr>
              <a:picLocks noChangeAspect="1" noChangeArrowheads="1"/>
            </p:cNvPicPr>
            <p:nvPr/>
          </p:nvPicPr>
          <p:blipFill>
            <a:blip r:embed="rId2">
              <a:extLst>
                <a:ext uri="{28A0092B-C50C-407E-A947-70E740481C1C}">
                  <a14:useLocalDpi xmlns:a14="http://schemas.microsoft.com/office/drawing/2010/main" val="0"/>
                </a:ext>
              </a:extLst>
            </a:blip>
            <a:srcRect l="70000" t="49095" r="20277" b="11162"/>
            <a:stretch>
              <a:fillRect/>
            </a:stretch>
          </p:blipFill>
          <p:spPr bwMode="auto">
            <a:xfrm>
              <a:off x="5242" y="2272"/>
              <a:ext cx="28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 descr="Clavege multimer gel 11 october"/>
            <p:cNvPicPr>
              <a:picLocks noChangeAspect="1" noChangeArrowheads="1"/>
            </p:cNvPicPr>
            <p:nvPr/>
          </p:nvPicPr>
          <p:blipFill>
            <a:blip r:embed="rId2">
              <a:extLst>
                <a:ext uri="{28A0092B-C50C-407E-A947-70E740481C1C}">
                  <a14:useLocalDpi xmlns:a14="http://schemas.microsoft.com/office/drawing/2010/main" val="0"/>
                </a:ext>
              </a:extLst>
            </a:blip>
            <a:srcRect l="88229" t="49373" r="4097" b="10928"/>
            <a:stretch>
              <a:fillRect/>
            </a:stretch>
          </p:blipFill>
          <p:spPr bwMode="auto">
            <a:xfrm>
              <a:off x="5523" y="2269"/>
              <a:ext cx="221"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2" descr="Clavege multimer gel 11 october"/>
          <p:cNvPicPr>
            <a:picLocks noChangeAspect="1" noChangeArrowheads="1"/>
          </p:cNvPicPr>
          <p:nvPr/>
        </p:nvPicPr>
        <p:blipFill>
          <a:blip r:embed="rId2">
            <a:extLst>
              <a:ext uri="{28A0092B-C50C-407E-A947-70E740481C1C}">
                <a14:useLocalDpi xmlns:a14="http://schemas.microsoft.com/office/drawing/2010/main" val="0"/>
              </a:ext>
            </a:extLst>
          </a:blip>
          <a:srcRect l="78506" t="3372" r="4410" b="52991"/>
          <a:stretch>
            <a:fillRect/>
          </a:stretch>
        </p:blipFill>
        <p:spPr bwMode="auto">
          <a:xfrm>
            <a:off x="7623175" y="1828800"/>
            <a:ext cx="78105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2" descr="Data_1_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2446338"/>
            <a:ext cx="42418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9" name="Group 21"/>
          <p:cNvGrpSpPr>
            <a:grpSpLocks/>
          </p:cNvGrpSpPr>
          <p:nvPr/>
        </p:nvGrpSpPr>
        <p:grpSpPr bwMode="auto">
          <a:xfrm>
            <a:off x="0" y="5189538"/>
            <a:ext cx="3844925" cy="1668462"/>
            <a:chOff x="0" y="3270"/>
            <a:chExt cx="2422" cy="1051"/>
          </a:xfrm>
        </p:grpSpPr>
        <p:pic>
          <p:nvPicPr>
            <p:cNvPr id="286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699" t="76244" r="5699" b="-1059"/>
            <a:stretch>
              <a:fillRect/>
            </a:stretch>
          </p:blipFill>
          <p:spPr bwMode="auto">
            <a:xfrm>
              <a:off x="0" y="3344"/>
              <a:ext cx="2422"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Oval 16"/>
            <p:cNvSpPr>
              <a:spLocks noChangeArrowheads="1"/>
            </p:cNvSpPr>
            <p:nvPr/>
          </p:nvSpPr>
          <p:spPr bwMode="auto">
            <a:xfrm>
              <a:off x="898" y="3363"/>
              <a:ext cx="288" cy="339"/>
            </a:xfrm>
            <a:prstGeom prst="ellipse">
              <a:avLst/>
            </a:prstGeom>
            <a:noFill/>
            <a:ln w="25400">
              <a:solidFill>
                <a:srgbClr val="50F70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8" name="AutoShape 17"/>
            <p:cNvSpPr>
              <a:spLocks noChangeArrowheads="1"/>
            </p:cNvSpPr>
            <p:nvPr/>
          </p:nvSpPr>
          <p:spPr bwMode="auto">
            <a:xfrm>
              <a:off x="1136" y="3270"/>
              <a:ext cx="110" cy="153"/>
            </a:xfrm>
            <a:prstGeom prst="downArrow">
              <a:avLst>
                <a:gd name="adj1" fmla="val 50000"/>
                <a:gd name="adj2" fmla="val 3477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grpSp>
      <p:sp>
        <p:nvSpPr>
          <p:cNvPr id="28680" name="Text Box 19"/>
          <p:cNvSpPr txBox="1">
            <a:spLocks noChangeArrowheads="1"/>
          </p:cNvSpPr>
          <p:nvPr/>
        </p:nvSpPr>
        <p:spPr bwMode="auto">
          <a:xfrm>
            <a:off x="4787900" y="2406650"/>
            <a:ext cx="3160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t>VWF +ADAMTS13 and urea</a:t>
            </a:r>
          </a:p>
        </p:txBody>
      </p:sp>
      <p:sp>
        <p:nvSpPr>
          <p:cNvPr id="28681" name="Text Box 20"/>
          <p:cNvSpPr txBox="1">
            <a:spLocks noChangeArrowheads="1"/>
          </p:cNvSpPr>
          <p:nvPr/>
        </p:nvSpPr>
        <p:spPr bwMode="auto">
          <a:xfrm rot="-3548805">
            <a:off x="6901656" y="3609182"/>
            <a:ext cx="2271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600" b="1">
                <a:solidFill>
                  <a:schemeClr val="accent1"/>
                </a:solidFill>
              </a:rPr>
              <a:t>wtVWF</a:t>
            </a:r>
            <a:r>
              <a:rPr lang="en-GB" sz="1400" b="1"/>
              <a:t> </a:t>
            </a:r>
          </a:p>
        </p:txBody>
      </p:sp>
      <p:sp>
        <p:nvSpPr>
          <p:cNvPr id="28682" name="Text Box 22"/>
          <p:cNvSpPr txBox="1">
            <a:spLocks noChangeArrowheads="1"/>
          </p:cNvSpPr>
          <p:nvPr/>
        </p:nvSpPr>
        <p:spPr bwMode="auto">
          <a:xfrm rot="-3548805">
            <a:off x="7412832" y="3623469"/>
            <a:ext cx="2271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600" b="1">
                <a:solidFill>
                  <a:schemeClr val="accent1"/>
                </a:solidFill>
              </a:rPr>
              <a:t>S1486A</a:t>
            </a:r>
            <a:endParaRPr lang="en-GB" sz="1600" b="1"/>
          </a:p>
        </p:txBody>
      </p:sp>
      <p:sp>
        <p:nvSpPr>
          <p:cNvPr id="28683" name="Text Box 23"/>
          <p:cNvSpPr txBox="1">
            <a:spLocks noChangeArrowheads="1"/>
          </p:cNvSpPr>
          <p:nvPr/>
        </p:nvSpPr>
        <p:spPr bwMode="auto">
          <a:xfrm>
            <a:off x="8096250" y="1735138"/>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O hours</a:t>
            </a:r>
          </a:p>
        </p:txBody>
      </p:sp>
      <p:sp>
        <p:nvSpPr>
          <p:cNvPr id="28684" name="Text Box 24"/>
          <p:cNvSpPr txBox="1">
            <a:spLocks noChangeArrowheads="1"/>
          </p:cNvSpPr>
          <p:nvPr/>
        </p:nvSpPr>
        <p:spPr bwMode="auto">
          <a:xfrm>
            <a:off x="8096250" y="4505325"/>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2 hours</a:t>
            </a:r>
          </a:p>
        </p:txBody>
      </p:sp>
      <p:sp>
        <p:nvSpPr>
          <p:cNvPr id="28685" name="Text Box 25"/>
          <p:cNvSpPr txBox="1">
            <a:spLocks noChangeArrowheads="1"/>
          </p:cNvSpPr>
          <p:nvPr/>
        </p:nvSpPr>
        <p:spPr bwMode="auto">
          <a:xfrm>
            <a:off x="1560513" y="4891088"/>
            <a:ext cx="190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400">
                <a:solidFill>
                  <a:srgbClr val="FF0000"/>
                </a:solidFill>
              </a:rPr>
              <a:t>ADAMTS13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l="5695" t="38573" r="5695" b="-1041"/>
          <a:stretch>
            <a:fillRect/>
          </a:stretch>
        </p:blipFill>
        <p:spPr bwMode="auto">
          <a:xfrm>
            <a:off x="4765675" y="1533525"/>
            <a:ext cx="39751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93663" y="0"/>
            <a:ext cx="8229600" cy="1143000"/>
          </a:xfrm>
        </p:spPr>
        <p:txBody>
          <a:bodyPr/>
          <a:lstStyle/>
          <a:p>
            <a:r>
              <a:rPr lang="en-GB" sz="3200" smtClean="0">
                <a:solidFill>
                  <a:srgbClr val="FFFF00"/>
                </a:solidFill>
                <a:latin typeface="Comic Sans MS" pitchFamily="66" charset="0"/>
              </a:rPr>
              <a:t>Function of VWF O-linked glycans </a:t>
            </a:r>
          </a:p>
        </p:txBody>
      </p:sp>
      <p:sp>
        <p:nvSpPr>
          <p:cNvPr id="18436" name="TextBox 1"/>
          <p:cNvSpPr txBox="1">
            <a:spLocks noChangeArrowheads="1"/>
          </p:cNvSpPr>
          <p:nvPr/>
        </p:nvSpPr>
        <p:spPr bwMode="auto">
          <a:xfrm>
            <a:off x="120650" y="1546225"/>
            <a:ext cx="490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defRPr/>
            </a:pPr>
            <a:r>
              <a:rPr lang="en-GB" dirty="0" smtClean="0">
                <a:solidFill>
                  <a:schemeClr val="accent5"/>
                </a:solidFill>
              </a:rPr>
              <a:t>Absence of O-linked glycans increases VWF- platelet </a:t>
            </a:r>
            <a:r>
              <a:rPr lang="en-GB" dirty="0" err="1" smtClean="0">
                <a:solidFill>
                  <a:schemeClr val="accent5"/>
                </a:solidFill>
              </a:rPr>
              <a:t>GPIb</a:t>
            </a:r>
            <a:r>
              <a:rPr lang="el-GR" dirty="0" smtClean="0">
                <a:solidFill>
                  <a:schemeClr val="accent5"/>
                </a:solidFill>
              </a:rPr>
              <a:t>α</a:t>
            </a:r>
            <a:r>
              <a:rPr lang="en-GB" dirty="0" smtClean="0">
                <a:solidFill>
                  <a:schemeClr val="accent5"/>
                </a:solidFill>
              </a:rPr>
              <a:t> receptor interaction. </a:t>
            </a:r>
          </a:p>
        </p:txBody>
      </p:sp>
      <p:sp>
        <p:nvSpPr>
          <p:cNvPr id="29701" name="TextBox 2"/>
          <p:cNvSpPr txBox="1">
            <a:spLocks noChangeArrowheads="1"/>
          </p:cNvSpPr>
          <p:nvPr/>
        </p:nvSpPr>
        <p:spPr bwMode="auto">
          <a:xfrm>
            <a:off x="214313" y="5851525"/>
            <a:ext cx="8432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1800"/>
              <a:t>VWF:RCo VWF ristocetin cofactor activity assay – measures ability of VWF to agglutinate platelets in the presence of ristocetin.</a:t>
            </a:r>
            <a:r>
              <a:rPr lang="en-GB" sz="2000"/>
              <a:t> </a:t>
            </a:r>
          </a:p>
        </p:txBody>
      </p:sp>
      <p:sp>
        <p:nvSpPr>
          <p:cNvPr id="29702" name="Oval 7"/>
          <p:cNvSpPr>
            <a:spLocks noChangeArrowheads="1"/>
          </p:cNvSpPr>
          <p:nvPr/>
        </p:nvSpPr>
        <p:spPr bwMode="auto">
          <a:xfrm>
            <a:off x="5715000" y="3994150"/>
            <a:ext cx="484188" cy="901700"/>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3" name="AutoShape 9"/>
          <p:cNvSpPr>
            <a:spLocks noChangeArrowheads="1"/>
          </p:cNvSpPr>
          <p:nvPr/>
        </p:nvSpPr>
        <p:spPr bwMode="auto">
          <a:xfrm>
            <a:off x="6199188" y="3978275"/>
            <a:ext cx="149225" cy="95250"/>
          </a:xfrm>
          <a:prstGeom prst="downArrow">
            <a:avLst>
              <a:gd name="adj1" fmla="val 50000"/>
              <a:gd name="adj2" fmla="val 2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sp>
        <p:nvSpPr>
          <p:cNvPr id="29704" name="Text Box 10"/>
          <p:cNvSpPr txBox="1">
            <a:spLocks noChangeArrowheads="1"/>
          </p:cNvSpPr>
          <p:nvPr/>
        </p:nvSpPr>
        <p:spPr bwMode="auto">
          <a:xfrm>
            <a:off x="5864225" y="3668713"/>
            <a:ext cx="158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a:solidFill>
                  <a:srgbClr val="FF0000"/>
                </a:solidFill>
              </a:rPr>
              <a:t>GPIb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96863" y="1816100"/>
            <a:ext cx="884713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solidFill>
                  <a:schemeClr val="accent1"/>
                </a:solidFill>
              </a:rPr>
              <a:t>Decreased VWF:RCo can result from altered interaction with ristocetin rather than platelets, which could lead to false diagnosis - need for better assays.</a:t>
            </a:r>
          </a:p>
          <a:p>
            <a:pPr eaLnBrk="1" hangingPunct="1">
              <a:spcBef>
                <a:spcPct val="50000"/>
              </a:spcBef>
            </a:pPr>
            <a:r>
              <a:rPr lang="en-GB">
                <a:solidFill>
                  <a:schemeClr val="accent1"/>
                </a:solidFill>
              </a:rPr>
              <a:t>Flow assays were therefore developed to probe interaction under physiological conditions of shear flow in the absence of artificial modulators. </a:t>
            </a:r>
          </a:p>
          <a:p>
            <a:pPr eaLnBrk="1" hangingPunct="1">
              <a:spcBef>
                <a:spcPct val="50000"/>
              </a:spcBef>
            </a:pPr>
            <a:r>
              <a:rPr lang="en-GB">
                <a:solidFill>
                  <a:schemeClr val="accent1"/>
                </a:solidFill>
              </a:rPr>
              <a:t>Platelets binding via GPIb and thrombus formation under a range of shear stresses can be observed in real-time using fluorescent microscope. </a:t>
            </a:r>
          </a:p>
          <a:p>
            <a:pPr eaLnBrk="1" hangingPunct="1">
              <a:spcBef>
                <a:spcPct val="50000"/>
              </a:spcBef>
            </a:pPr>
            <a:endParaRPr lang="en-GB"/>
          </a:p>
        </p:txBody>
      </p:sp>
      <p:sp>
        <p:nvSpPr>
          <p:cNvPr id="30723" name="Title 1"/>
          <p:cNvSpPr>
            <a:spLocks/>
          </p:cNvSpPr>
          <p:nvPr/>
        </p:nvSpPr>
        <p:spPr bwMode="auto">
          <a:xfrm>
            <a:off x="388938" y="3778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GB" sz="3200">
                <a:solidFill>
                  <a:srgbClr val="FFFF00"/>
                </a:solidFill>
              </a:rPr>
              <a:t>Function of VWF </a:t>
            </a:r>
            <a:r>
              <a:rPr lang="en-GB" sz="3200" i="1">
                <a:solidFill>
                  <a:srgbClr val="FFFF00"/>
                </a:solidFill>
              </a:rPr>
              <a:t>O</a:t>
            </a:r>
            <a:r>
              <a:rPr lang="en-GB" sz="3200">
                <a:solidFill>
                  <a:srgbClr val="FFFF00"/>
                </a:solidFill>
              </a:rPr>
              <a:t>-linked glycans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z="4000" smtClean="0">
                <a:solidFill>
                  <a:srgbClr val="FFFF00"/>
                </a:solidFill>
                <a:latin typeface="Comic Sans MS" pitchFamily="66" charset="0"/>
              </a:rPr>
              <a:t>Post-translational modifications</a:t>
            </a:r>
            <a:r>
              <a:rPr lang="en-GB" smtClean="0">
                <a:solidFill>
                  <a:srgbClr val="FFFF00"/>
                </a:solidFill>
                <a:latin typeface="Comic Sans MS" pitchFamily="66" charset="0"/>
              </a:rPr>
              <a:t> </a:t>
            </a:r>
          </a:p>
        </p:txBody>
      </p:sp>
      <p:sp>
        <p:nvSpPr>
          <p:cNvPr id="4099" name="Text Box 6"/>
          <p:cNvSpPr txBox="1">
            <a:spLocks noChangeArrowheads="1"/>
          </p:cNvSpPr>
          <p:nvPr/>
        </p:nvSpPr>
        <p:spPr bwMode="auto">
          <a:xfrm>
            <a:off x="190500" y="900113"/>
            <a:ext cx="856297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endParaRPr lang="en-GB" sz="1800"/>
          </a:p>
          <a:p>
            <a:pPr eaLnBrk="1" hangingPunct="1">
              <a:spcBef>
                <a:spcPct val="50000"/>
              </a:spcBef>
            </a:pPr>
            <a:r>
              <a:rPr lang="en-GB">
                <a:solidFill>
                  <a:schemeClr val="accent1"/>
                </a:solidFill>
              </a:rPr>
              <a:t>A chemical modifications of protein which can occur at any stage of protein ‘life cycle’  following (or even during)  translation. </a:t>
            </a:r>
          </a:p>
        </p:txBody>
      </p:sp>
      <p:pic>
        <p:nvPicPr>
          <p:cNvPr id="4100" name="Picture 5" descr="C:\Users\Agata\Desktop\Protein-synthes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2544763"/>
            <a:ext cx="4960937"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C:\Users\Agata\Downloads\ProteinStru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850" y="2959100"/>
            <a:ext cx="250348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0213" y="0"/>
            <a:ext cx="8229600" cy="1143000"/>
          </a:xfrm>
        </p:spPr>
        <p:txBody>
          <a:bodyPr/>
          <a:lstStyle/>
          <a:p>
            <a:r>
              <a:rPr lang="en-GB" sz="3200" smtClean="0">
                <a:solidFill>
                  <a:srgbClr val="FFFF00"/>
                </a:solidFill>
                <a:latin typeface="Comic Sans MS" pitchFamily="66" charset="0"/>
              </a:rPr>
              <a:t>Function of VWF O-linked glycans </a:t>
            </a:r>
          </a:p>
        </p:txBody>
      </p:sp>
      <p:sp>
        <p:nvSpPr>
          <p:cNvPr id="31747" name="Text Box 7"/>
          <p:cNvSpPr txBox="1">
            <a:spLocks noChangeArrowheads="1"/>
          </p:cNvSpPr>
          <p:nvPr/>
        </p:nvSpPr>
        <p:spPr bwMode="auto">
          <a:xfrm>
            <a:off x="442913" y="1016000"/>
            <a:ext cx="8602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solidFill>
                  <a:schemeClr val="accent1"/>
                </a:solidFill>
              </a:rPr>
              <a:t>VWF-mediated platelet adhesion probed by perfusing VWF with platelets over low slides coated with collagen type III and at high shear stress. </a:t>
            </a:r>
          </a:p>
        </p:txBody>
      </p:sp>
      <p:sp>
        <p:nvSpPr>
          <p:cNvPr id="31748" name="Text Box 5"/>
          <p:cNvSpPr txBox="1">
            <a:spLocks noChangeArrowheads="1"/>
          </p:cNvSpPr>
          <p:nvPr/>
        </p:nvSpPr>
        <p:spPr bwMode="auto">
          <a:xfrm>
            <a:off x="442913" y="5783263"/>
            <a:ext cx="8701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solidFill>
                  <a:schemeClr val="accent1"/>
                </a:solidFill>
              </a:rPr>
              <a:t>Increased platelets captured in the presence of VWF that are lacking </a:t>
            </a:r>
            <a:r>
              <a:rPr lang="en-GB" sz="2000" i="1">
                <a:solidFill>
                  <a:schemeClr val="accent1"/>
                </a:solidFill>
              </a:rPr>
              <a:t>O</a:t>
            </a:r>
            <a:r>
              <a:rPr lang="en-GB" sz="2000">
                <a:solidFill>
                  <a:schemeClr val="accent1"/>
                </a:solidFill>
              </a:rPr>
              <a:t>-linked glycans flanking the A1 domain, when compared to wtVWF.</a:t>
            </a:r>
          </a:p>
        </p:txBody>
      </p:sp>
      <p:pic>
        <p:nvPicPr>
          <p:cNvPr id="24582" name="wt 1000aaaaaa_vc.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15950" y="2316163"/>
            <a:ext cx="3746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1255 1000 aaaa_vc.mpg">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4792663" y="2316163"/>
            <a:ext cx="38036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9"/>
          <p:cNvSpPr txBox="1">
            <a:spLocks noChangeArrowheads="1"/>
          </p:cNvSpPr>
          <p:nvPr/>
        </p:nvSpPr>
        <p:spPr bwMode="auto">
          <a:xfrm>
            <a:off x="1790700" y="5207000"/>
            <a:ext cx="1614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t>wtVWF</a:t>
            </a:r>
          </a:p>
        </p:txBody>
      </p:sp>
      <p:sp>
        <p:nvSpPr>
          <p:cNvPr id="31752" name="Text Box 10"/>
          <p:cNvSpPr txBox="1">
            <a:spLocks noChangeArrowheads="1"/>
          </p:cNvSpPr>
          <p:nvPr/>
        </p:nvSpPr>
        <p:spPr bwMode="auto">
          <a:xfrm>
            <a:off x="5391150" y="5232400"/>
            <a:ext cx="287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t>No OLG-VWF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5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4582"/>
                                        </p:tgtEl>
                                      </p:cBhvr>
                                    </p:cmd>
                                  </p:childTnLst>
                                </p:cTn>
                              </p:par>
                            </p:childTnLst>
                          </p:cTn>
                        </p:par>
                      </p:childTnLst>
                    </p:cTn>
                  </p:par>
                </p:childTnLst>
              </p:cTn>
              <p:nextCondLst>
                <p:cond evt="onClick" delay="0">
                  <p:tgtEl>
                    <p:spTgt spid="24582"/>
                  </p:tgtEl>
                </p:cond>
              </p:nextCondLst>
            </p:seq>
            <p:video>
              <p:cMediaNode>
                <p:cTn id="7" fill="hold" display="0">
                  <p:stCondLst>
                    <p:cond delay="indefinite"/>
                  </p:stCondLst>
                  <p:endCondLst>
                    <p:cond evt="onNext" delay="0">
                      <p:tgtEl>
                        <p:sldTgt/>
                      </p:tgtEl>
                    </p:cond>
                    <p:cond evt="onPrev" delay="0">
                      <p:tgtEl>
                        <p:sldTgt/>
                      </p:tgtEl>
                    </p:cond>
                  </p:endCondLst>
                </p:cTn>
                <p:tgtEl>
                  <p:spTgt spid="24582"/>
                </p:tgtEl>
              </p:cMediaNode>
            </p:video>
            <p:seq concurrent="1" nextAc="seek">
              <p:cTn id="8" restart="whenNotActive" fill="hold" evtFilter="cancelBubble" nodeType="interactiveSeq">
                <p:stCondLst>
                  <p:cond evt="onClick" delay="0">
                    <p:tgtEl>
                      <p:spTgt spid="2458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4584"/>
                                        </p:tgtEl>
                                      </p:cBhvr>
                                    </p:cmd>
                                  </p:childTnLst>
                                </p:cTn>
                              </p:par>
                            </p:childTnLst>
                          </p:cTn>
                        </p:par>
                      </p:childTnLst>
                    </p:cTn>
                  </p:par>
                </p:childTnLst>
              </p:cTn>
              <p:nextCondLst>
                <p:cond evt="onClick" delay="0">
                  <p:tgtEl>
                    <p:spTgt spid="24584"/>
                  </p:tgtEl>
                </p:cond>
              </p:nextCondLst>
            </p:seq>
            <p:video>
              <p:cMediaNode>
                <p:cTn id="13" fill="hold" display="0">
                  <p:stCondLst>
                    <p:cond delay="indefinite"/>
                  </p:stCondLst>
                  <p:endCondLst>
                    <p:cond evt="onNext" delay="0">
                      <p:tgtEl>
                        <p:sldTgt/>
                      </p:tgtEl>
                    </p:cond>
                    <p:cond evt="onPrev" delay="0">
                      <p:tgtEl>
                        <p:sldTgt/>
                      </p:tgtEl>
                    </p:cond>
                  </p:endCondLst>
                </p:cTn>
                <p:tgtEl>
                  <p:spTgt spid="2458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92113" y="0"/>
            <a:ext cx="8229600" cy="1143000"/>
          </a:xfrm>
        </p:spPr>
        <p:txBody>
          <a:bodyPr/>
          <a:lstStyle/>
          <a:p>
            <a:r>
              <a:rPr lang="en-GB" sz="4000" smtClean="0">
                <a:solidFill>
                  <a:srgbClr val="FFFF00"/>
                </a:solidFill>
                <a:latin typeface="Comic Sans MS" pitchFamily="66" charset="0"/>
              </a:rPr>
              <a:t>Function of O-linked glycans</a:t>
            </a:r>
            <a:endParaRPr lang="en-GB" sz="3600" smtClean="0">
              <a:solidFill>
                <a:schemeClr val="accent1"/>
              </a:solidFill>
              <a:latin typeface="Comic Sans MS" pitchFamily="66" charset="0"/>
            </a:endParaRPr>
          </a:p>
        </p:txBody>
      </p:sp>
      <p:sp>
        <p:nvSpPr>
          <p:cNvPr id="48131" name="Rectangle 3"/>
          <p:cNvSpPr>
            <a:spLocks noGrp="1" noChangeArrowheads="1"/>
          </p:cNvSpPr>
          <p:nvPr>
            <p:ph type="body" idx="4294967295"/>
          </p:nvPr>
        </p:nvSpPr>
        <p:spPr>
          <a:xfrm>
            <a:off x="327025" y="1460500"/>
            <a:ext cx="8229600" cy="3286125"/>
          </a:xfrm>
        </p:spPr>
        <p:txBody>
          <a:bodyPr/>
          <a:lstStyle/>
          <a:p>
            <a:pPr algn="just">
              <a:lnSpc>
                <a:spcPct val="90000"/>
              </a:lnSpc>
            </a:pPr>
            <a:r>
              <a:rPr lang="en-GB" sz="2000" i="1" smtClean="0">
                <a:solidFill>
                  <a:schemeClr val="accent1"/>
                </a:solidFill>
                <a:latin typeface="Comic Sans MS" pitchFamily="66" charset="0"/>
              </a:rPr>
              <a:t>O</a:t>
            </a:r>
            <a:r>
              <a:rPr lang="en-GB" sz="2000" smtClean="0">
                <a:solidFill>
                  <a:schemeClr val="accent1"/>
                </a:solidFill>
                <a:latin typeface="Comic Sans MS" pitchFamily="66" charset="0"/>
              </a:rPr>
              <a:t>LGs introduce steric hindrance and provide rigidity to peptide backbones. They can extend and stabilise otherwise flexible regions, thus stabilising protein conformation. </a:t>
            </a:r>
          </a:p>
          <a:p>
            <a:pPr>
              <a:lnSpc>
                <a:spcPct val="90000"/>
              </a:lnSpc>
            </a:pPr>
            <a:endParaRPr lang="en-GB" sz="2000" smtClean="0">
              <a:solidFill>
                <a:schemeClr val="accent1"/>
              </a:solidFill>
              <a:latin typeface="Comic Sans MS" pitchFamily="66" charset="0"/>
            </a:endParaRPr>
          </a:p>
          <a:p>
            <a:pPr algn="just">
              <a:lnSpc>
                <a:spcPct val="90000"/>
              </a:lnSpc>
            </a:pPr>
            <a:r>
              <a:rPr lang="en-GB" sz="2000" smtClean="0">
                <a:solidFill>
                  <a:schemeClr val="accent1"/>
                </a:solidFill>
                <a:latin typeface="Comic Sans MS" pitchFamily="66" charset="0"/>
              </a:rPr>
              <a:t>The removal of </a:t>
            </a:r>
            <a:r>
              <a:rPr lang="en-GB" sz="2000" i="1" smtClean="0">
                <a:solidFill>
                  <a:schemeClr val="accent1"/>
                </a:solidFill>
                <a:latin typeface="Comic Sans MS" pitchFamily="66" charset="0"/>
              </a:rPr>
              <a:t>O</a:t>
            </a:r>
            <a:r>
              <a:rPr lang="en-GB" sz="2000" smtClean="0">
                <a:solidFill>
                  <a:schemeClr val="accent1"/>
                </a:solidFill>
                <a:latin typeface="Comic Sans MS" pitchFamily="66" charset="0"/>
              </a:rPr>
              <a:t>LG(s) from the A1 flanking regions may change its flexibility, altering the A1 interaction with vicinal domains and accessibility of GPIb and ADAMTS13 binding site. </a:t>
            </a:r>
          </a:p>
          <a:p>
            <a:pPr>
              <a:lnSpc>
                <a:spcPct val="90000"/>
              </a:lnSpc>
            </a:pPr>
            <a:endParaRPr lang="en-GB" sz="2000" smtClean="0">
              <a:solidFill>
                <a:schemeClr val="accent1"/>
              </a:solidFill>
              <a:latin typeface="Comic Sans MS" pitchFamily="66" charset="0"/>
            </a:endParaRPr>
          </a:p>
        </p:txBody>
      </p:sp>
      <p:grpSp>
        <p:nvGrpSpPr>
          <p:cNvPr id="32772" name="Group 32"/>
          <p:cNvGrpSpPr>
            <a:grpSpLocks/>
          </p:cNvGrpSpPr>
          <p:nvPr/>
        </p:nvGrpSpPr>
        <p:grpSpPr bwMode="auto">
          <a:xfrm>
            <a:off x="2136775" y="4584700"/>
            <a:ext cx="4875213" cy="2149475"/>
            <a:chOff x="1209497" y="4391204"/>
            <a:chExt cx="4875391" cy="2149475"/>
          </a:xfrm>
        </p:grpSpPr>
        <p:grpSp>
          <p:nvGrpSpPr>
            <p:cNvPr id="32774" name="Group 32"/>
            <p:cNvGrpSpPr>
              <a:grpSpLocks/>
            </p:cNvGrpSpPr>
            <p:nvPr/>
          </p:nvGrpSpPr>
          <p:grpSpPr bwMode="auto">
            <a:xfrm>
              <a:off x="1209497" y="4391204"/>
              <a:ext cx="3192463" cy="2149475"/>
              <a:chOff x="1378" y="1819"/>
              <a:chExt cx="1952" cy="1871"/>
            </a:xfrm>
          </p:grpSpPr>
          <p:sp>
            <p:nvSpPr>
              <p:cNvPr id="32789" name="Oval 6"/>
              <p:cNvSpPr>
                <a:spLocks noChangeArrowheads="1"/>
              </p:cNvSpPr>
              <p:nvPr/>
            </p:nvSpPr>
            <p:spPr bwMode="auto">
              <a:xfrm>
                <a:off x="2070" y="3096"/>
                <a:ext cx="1260" cy="594"/>
              </a:xfrm>
              <a:prstGeom prst="ellipse">
                <a:avLst/>
              </a:prstGeom>
              <a:solidFill>
                <a:srgbClr val="CC99FF"/>
              </a:solidFill>
              <a:ln w="9525">
                <a:solidFill>
                  <a:srgbClr val="CC99FF"/>
                </a:solidFill>
                <a:round/>
                <a:headEnd/>
                <a:tailEnd/>
              </a:ln>
            </p:spPr>
            <p:txBody>
              <a:bodyPr wrap="none" anchor="ctr"/>
              <a:lstStyle/>
              <a:p>
                <a:endParaRPr lang="en-US" sz="1800"/>
              </a:p>
            </p:txBody>
          </p:sp>
          <p:sp>
            <p:nvSpPr>
              <p:cNvPr id="32790" name="Line 7"/>
              <p:cNvSpPr>
                <a:spLocks noChangeShapeType="1"/>
              </p:cNvSpPr>
              <p:nvPr/>
            </p:nvSpPr>
            <p:spPr bwMode="auto">
              <a:xfrm flipH="1" flipV="1">
                <a:off x="1896" y="3326"/>
                <a:ext cx="186"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1" name="Oval 9"/>
              <p:cNvSpPr>
                <a:spLocks noChangeArrowheads="1"/>
              </p:cNvSpPr>
              <p:nvPr/>
            </p:nvSpPr>
            <p:spPr bwMode="auto">
              <a:xfrm rot="-1174387">
                <a:off x="1378" y="1819"/>
                <a:ext cx="567" cy="1584"/>
              </a:xfrm>
              <a:prstGeom prst="ellipse">
                <a:avLst/>
              </a:prstGeom>
              <a:solidFill>
                <a:srgbClr val="FF0000"/>
              </a:solidFill>
              <a:ln w="9525">
                <a:solidFill>
                  <a:srgbClr val="C0C0C0"/>
                </a:solidFill>
                <a:round/>
                <a:headEnd/>
                <a:tailEnd/>
              </a:ln>
            </p:spPr>
            <p:txBody>
              <a:bodyPr wrap="none" anchor="ctr"/>
              <a:lstStyle/>
              <a:p>
                <a:endParaRPr lang="en-US" sz="1800"/>
              </a:p>
            </p:txBody>
          </p:sp>
          <p:sp>
            <p:nvSpPr>
              <p:cNvPr id="32792" name="Text Box 11"/>
              <p:cNvSpPr txBox="1">
                <a:spLocks noChangeArrowheads="1"/>
              </p:cNvSpPr>
              <p:nvPr/>
            </p:nvSpPr>
            <p:spPr bwMode="auto">
              <a:xfrm>
                <a:off x="2520" y="3220"/>
                <a:ext cx="76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A1</a:t>
                </a:r>
              </a:p>
            </p:txBody>
          </p:sp>
          <p:sp>
            <p:nvSpPr>
              <p:cNvPr id="32793" name="Text Box 12"/>
              <p:cNvSpPr txBox="1">
                <a:spLocks noChangeArrowheads="1"/>
              </p:cNvSpPr>
              <p:nvPr/>
            </p:nvSpPr>
            <p:spPr bwMode="auto">
              <a:xfrm>
                <a:off x="1380" y="2351"/>
                <a:ext cx="558"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D’-D3</a:t>
                </a:r>
              </a:p>
            </p:txBody>
          </p:sp>
          <p:sp>
            <p:nvSpPr>
              <p:cNvPr id="32794" name="Line 155"/>
              <p:cNvSpPr>
                <a:spLocks noChangeShapeType="1"/>
              </p:cNvSpPr>
              <p:nvPr/>
            </p:nvSpPr>
            <p:spPr bwMode="auto">
              <a:xfrm>
                <a:off x="1954" y="2998"/>
                <a:ext cx="101" cy="3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95" name="Oval 156"/>
              <p:cNvSpPr>
                <a:spLocks noChangeArrowheads="1"/>
              </p:cNvSpPr>
              <p:nvPr/>
            </p:nvSpPr>
            <p:spPr bwMode="auto">
              <a:xfrm>
                <a:off x="2114" y="2757"/>
                <a:ext cx="95" cy="175"/>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796" name="Line 157"/>
              <p:cNvSpPr>
                <a:spLocks noChangeShapeType="1"/>
              </p:cNvSpPr>
              <p:nvPr/>
            </p:nvSpPr>
            <p:spPr bwMode="auto">
              <a:xfrm flipH="1">
                <a:off x="2058" y="2932"/>
                <a:ext cx="76" cy="4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97" name="Line 158"/>
              <p:cNvSpPr>
                <a:spLocks noChangeShapeType="1"/>
              </p:cNvSpPr>
              <p:nvPr/>
            </p:nvSpPr>
            <p:spPr bwMode="auto">
              <a:xfrm flipH="1">
                <a:off x="2093" y="2989"/>
                <a:ext cx="145" cy="3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98" name="Line 159"/>
              <p:cNvSpPr>
                <a:spLocks noChangeShapeType="1"/>
              </p:cNvSpPr>
              <p:nvPr/>
            </p:nvSpPr>
            <p:spPr bwMode="auto">
              <a:xfrm flipH="1">
                <a:off x="2046" y="2917"/>
                <a:ext cx="12" cy="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99" name="Oval 160"/>
              <p:cNvSpPr>
                <a:spLocks noChangeArrowheads="1"/>
              </p:cNvSpPr>
              <p:nvPr/>
            </p:nvSpPr>
            <p:spPr bwMode="auto">
              <a:xfrm>
                <a:off x="1925" y="2851"/>
                <a:ext cx="95" cy="174"/>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800" name="Oval 161"/>
              <p:cNvSpPr>
                <a:spLocks noChangeArrowheads="1"/>
              </p:cNvSpPr>
              <p:nvPr/>
            </p:nvSpPr>
            <p:spPr bwMode="auto">
              <a:xfrm>
                <a:off x="2011" y="2737"/>
                <a:ext cx="95" cy="174"/>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801" name="Oval 162"/>
              <p:cNvSpPr>
                <a:spLocks noChangeArrowheads="1"/>
              </p:cNvSpPr>
              <p:nvPr/>
            </p:nvSpPr>
            <p:spPr bwMode="auto">
              <a:xfrm>
                <a:off x="2211" y="2873"/>
                <a:ext cx="95" cy="176"/>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802" name="AutoShape 32"/>
              <p:cNvSpPr>
                <a:spLocks noChangeArrowheads="1"/>
              </p:cNvSpPr>
              <p:nvPr/>
            </p:nvSpPr>
            <p:spPr bwMode="auto">
              <a:xfrm rot="-3389449">
                <a:off x="2076" y="1951"/>
                <a:ext cx="780" cy="702"/>
              </a:xfrm>
              <a:prstGeom prst="curvedLeftArrow">
                <a:avLst>
                  <a:gd name="adj1" fmla="val 20000"/>
                  <a:gd name="adj2" fmla="val 40000"/>
                  <a:gd name="adj3" fmla="val 37037"/>
                </a:avLst>
              </a:prstGeom>
              <a:solidFill>
                <a:schemeClr val="accent1"/>
              </a:solidFill>
              <a:ln w="9525">
                <a:solidFill>
                  <a:schemeClr val="tx1"/>
                </a:solidFill>
                <a:miter lim="800000"/>
                <a:headEnd/>
                <a:tailEnd/>
              </a:ln>
            </p:spPr>
            <p:txBody>
              <a:bodyPr vert="eaVert" wrap="none" anchor="ctr"/>
              <a:lstStyle/>
              <a:p>
                <a:endParaRPr lang="en-US" sz="1800"/>
              </a:p>
            </p:txBody>
          </p:sp>
        </p:grpSp>
        <p:sp>
          <p:nvSpPr>
            <p:cNvPr id="32775" name="Oval 6"/>
            <p:cNvSpPr>
              <a:spLocks noChangeArrowheads="1"/>
            </p:cNvSpPr>
            <p:nvPr/>
          </p:nvSpPr>
          <p:spPr bwMode="auto">
            <a:xfrm>
              <a:off x="2330450" y="5849938"/>
              <a:ext cx="2000250" cy="638175"/>
            </a:xfrm>
            <a:prstGeom prst="ellipse">
              <a:avLst/>
            </a:prstGeom>
            <a:solidFill>
              <a:srgbClr val="CC99FF"/>
            </a:solidFill>
            <a:ln w="9525">
              <a:solidFill>
                <a:srgbClr val="CC99FF"/>
              </a:solidFill>
              <a:round/>
              <a:headEnd/>
              <a:tailEnd/>
            </a:ln>
          </p:spPr>
          <p:txBody>
            <a:bodyPr wrap="none" anchor="ctr"/>
            <a:lstStyle/>
            <a:p>
              <a:endParaRPr lang="en-US" sz="1800"/>
            </a:p>
          </p:txBody>
        </p:sp>
        <p:sp>
          <p:nvSpPr>
            <p:cNvPr id="32776" name="Oval 10"/>
            <p:cNvSpPr>
              <a:spLocks noChangeArrowheads="1"/>
            </p:cNvSpPr>
            <p:nvPr/>
          </p:nvSpPr>
          <p:spPr bwMode="auto">
            <a:xfrm rot="3320825">
              <a:off x="5009356" y="4944269"/>
              <a:ext cx="619125" cy="1531938"/>
            </a:xfrm>
            <a:prstGeom prst="ellipse">
              <a:avLst/>
            </a:prstGeom>
            <a:solidFill>
              <a:srgbClr val="99CC00"/>
            </a:solidFill>
            <a:ln w="9525">
              <a:solidFill>
                <a:srgbClr val="99CC00"/>
              </a:solidFill>
              <a:round/>
              <a:headEnd/>
              <a:tailEnd/>
            </a:ln>
          </p:spPr>
          <p:txBody>
            <a:bodyPr wrap="none" anchor="ctr"/>
            <a:lstStyle/>
            <a:p>
              <a:endParaRPr lang="en-US" sz="1800"/>
            </a:p>
          </p:txBody>
        </p:sp>
        <p:sp>
          <p:nvSpPr>
            <p:cNvPr id="32777" name="Text Box 11"/>
            <p:cNvSpPr txBox="1">
              <a:spLocks noChangeArrowheads="1"/>
            </p:cNvSpPr>
            <p:nvPr/>
          </p:nvSpPr>
          <p:spPr bwMode="auto">
            <a:xfrm>
              <a:off x="3044825" y="5983288"/>
              <a:ext cx="1209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A1</a:t>
              </a:r>
            </a:p>
          </p:txBody>
        </p:sp>
        <p:sp>
          <p:nvSpPr>
            <p:cNvPr id="32778" name="Text Box 13"/>
            <p:cNvSpPr txBox="1">
              <a:spLocks noChangeArrowheads="1"/>
            </p:cNvSpPr>
            <p:nvPr/>
          </p:nvSpPr>
          <p:spPr bwMode="auto">
            <a:xfrm>
              <a:off x="4967288" y="5527675"/>
              <a:ext cx="619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1800" b="1"/>
                <a:t>A2</a:t>
              </a:r>
            </a:p>
          </p:txBody>
        </p:sp>
        <p:grpSp>
          <p:nvGrpSpPr>
            <p:cNvPr id="32779" name="Group 33"/>
            <p:cNvGrpSpPr>
              <a:grpSpLocks/>
            </p:cNvGrpSpPr>
            <p:nvPr/>
          </p:nvGrpSpPr>
          <p:grpSpPr bwMode="auto">
            <a:xfrm>
              <a:off x="4230688" y="5486400"/>
              <a:ext cx="557212" cy="715963"/>
              <a:chOff x="2945" y="2855"/>
              <a:chExt cx="351" cy="451"/>
            </a:xfrm>
          </p:grpSpPr>
          <p:sp>
            <p:nvSpPr>
              <p:cNvPr id="32780" name="Line 8"/>
              <p:cNvSpPr>
                <a:spLocks noChangeShapeType="1"/>
              </p:cNvSpPr>
              <p:nvPr/>
            </p:nvSpPr>
            <p:spPr bwMode="auto">
              <a:xfrm flipV="1">
                <a:off x="3066" y="3234"/>
                <a:ext cx="156"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1" name="Line 155"/>
              <p:cNvSpPr>
                <a:spLocks noChangeShapeType="1"/>
              </p:cNvSpPr>
              <p:nvPr/>
            </p:nvSpPr>
            <p:spPr bwMode="auto">
              <a:xfrm>
                <a:off x="3016" y="3036"/>
                <a:ext cx="101" cy="2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2" name="Oval 156"/>
              <p:cNvSpPr>
                <a:spLocks noChangeArrowheads="1"/>
              </p:cNvSpPr>
              <p:nvPr/>
            </p:nvSpPr>
            <p:spPr bwMode="auto">
              <a:xfrm>
                <a:off x="3134" y="2855"/>
                <a:ext cx="95" cy="118"/>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783" name="Line 157"/>
              <p:cNvSpPr>
                <a:spLocks noChangeShapeType="1"/>
              </p:cNvSpPr>
              <p:nvPr/>
            </p:nvSpPr>
            <p:spPr bwMode="auto">
              <a:xfrm flipH="1">
                <a:off x="3144" y="2949"/>
                <a:ext cx="22" cy="3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4" name="Line 158"/>
              <p:cNvSpPr>
                <a:spLocks noChangeShapeType="1"/>
              </p:cNvSpPr>
              <p:nvPr/>
            </p:nvSpPr>
            <p:spPr bwMode="auto">
              <a:xfrm flipH="1">
                <a:off x="3179" y="3078"/>
                <a:ext cx="61"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5" name="Line 159"/>
              <p:cNvSpPr>
                <a:spLocks noChangeShapeType="1"/>
              </p:cNvSpPr>
              <p:nvPr/>
            </p:nvSpPr>
            <p:spPr bwMode="auto">
              <a:xfrm>
                <a:off x="3090" y="2987"/>
                <a:ext cx="36"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86" name="Oval 160"/>
              <p:cNvSpPr>
                <a:spLocks noChangeArrowheads="1"/>
              </p:cNvSpPr>
              <p:nvPr/>
            </p:nvSpPr>
            <p:spPr bwMode="auto">
              <a:xfrm>
                <a:off x="2945" y="2960"/>
                <a:ext cx="95" cy="118"/>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787" name="Oval 161"/>
              <p:cNvSpPr>
                <a:spLocks noChangeArrowheads="1"/>
              </p:cNvSpPr>
              <p:nvPr/>
            </p:nvSpPr>
            <p:spPr bwMode="auto">
              <a:xfrm>
                <a:off x="3037" y="2901"/>
                <a:ext cx="95" cy="118"/>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sp>
            <p:nvSpPr>
              <p:cNvPr id="32788" name="Oval 162"/>
              <p:cNvSpPr>
                <a:spLocks noChangeArrowheads="1"/>
              </p:cNvSpPr>
              <p:nvPr/>
            </p:nvSpPr>
            <p:spPr bwMode="auto">
              <a:xfrm>
                <a:off x="3201" y="2969"/>
                <a:ext cx="95" cy="119"/>
              </a:xfrm>
              <a:prstGeom prst="ellipse">
                <a:avLst/>
              </a:prstGeom>
              <a:solidFill>
                <a:schemeClr val="tx1"/>
              </a:solidFill>
              <a:ln w="9525">
                <a:solidFill>
                  <a:schemeClr val="tx1"/>
                </a:solidFill>
                <a:round/>
                <a:headEnd/>
                <a:tailEnd/>
              </a:ln>
            </p:spPr>
            <p:txBody>
              <a:bodyPr wrap="none" anchor="ctr"/>
              <a:lstStyle/>
              <a:p>
                <a:endParaRPr lang="en-US" b="1" i="1">
                  <a:latin typeface="Arial" charset="0"/>
                </a:endParaRPr>
              </a:p>
            </p:txBody>
          </p:sp>
        </p:grpSp>
      </p:grpSp>
      <p:sp>
        <p:nvSpPr>
          <p:cNvPr id="32773" name="AutoShape 34"/>
          <p:cNvSpPr>
            <a:spLocks noChangeArrowheads="1"/>
          </p:cNvSpPr>
          <p:nvPr/>
        </p:nvSpPr>
        <p:spPr bwMode="auto">
          <a:xfrm rot="4605189">
            <a:off x="4845844" y="4417219"/>
            <a:ext cx="928688" cy="1485900"/>
          </a:xfrm>
          <a:prstGeom prst="curvedRightArrow">
            <a:avLst>
              <a:gd name="adj1" fmla="val 32000"/>
              <a:gd name="adj2" fmla="val 64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0213" y="0"/>
            <a:ext cx="8229600" cy="1143000"/>
          </a:xfrm>
        </p:spPr>
        <p:txBody>
          <a:bodyPr/>
          <a:lstStyle/>
          <a:p>
            <a:r>
              <a:rPr lang="en-GB" sz="3600" smtClean="0">
                <a:solidFill>
                  <a:srgbClr val="FFFF00"/>
                </a:solidFill>
                <a:latin typeface="Comic Sans MS" pitchFamily="66" charset="0"/>
              </a:rPr>
              <a:t>VWF clearance-role of carbohydrate</a:t>
            </a:r>
            <a:r>
              <a:rPr lang="en-GB" smtClean="0"/>
              <a:t>  </a:t>
            </a:r>
          </a:p>
        </p:txBody>
      </p:sp>
      <p:pic>
        <p:nvPicPr>
          <p:cNvPr id="33795" name="Picture 4" descr="Recovery"/>
          <p:cNvPicPr>
            <a:picLocks noChangeAspect="1" noChangeArrowheads="1"/>
          </p:cNvPicPr>
          <p:nvPr/>
        </p:nvPicPr>
        <p:blipFill>
          <a:blip r:embed="rId2">
            <a:extLst>
              <a:ext uri="{28A0092B-C50C-407E-A947-70E740481C1C}">
                <a14:useLocalDpi xmlns:a14="http://schemas.microsoft.com/office/drawing/2010/main" val="0"/>
              </a:ext>
            </a:extLst>
          </a:blip>
          <a:srcRect l="19202" t="388" r="28012" b="9142"/>
          <a:stretch>
            <a:fillRect/>
          </a:stretch>
        </p:blipFill>
        <p:spPr bwMode="auto">
          <a:xfrm>
            <a:off x="0" y="2774950"/>
            <a:ext cx="35480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l="9541" t="77188" r="9541" b="14922"/>
          <a:stretch>
            <a:fillRect/>
          </a:stretch>
        </p:blipFill>
        <p:spPr bwMode="auto">
          <a:xfrm>
            <a:off x="63500" y="6181725"/>
            <a:ext cx="48148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Line 9"/>
          <p:cNvSpPr>
            <a:spLocks noChangeShapeType="1"/>
          </p:cNvSpPr>
          <p:nvPr/>
        </p:nvSpPr>
        <p:spPr bwMode="auto">
          <a:xfrm flipV="1">
            <a:off x="1449388" y="6011863"/>
            <a:ext cx="403225" cy="363537"/>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8" name="Line 10"/>
          <p:cNvSpPr>
            <a:spLocks noChangeShapeType="1"/>
          </p:cNvSpPr>
          <p:nvPr/>
        </p:nvSpPr>
        <p:spPr bwMode="auto">
          <a:xfrm flipV="1">
            <a:off x="2217738" y="6026150"/>
            <a:ext cx="403225" cy="363538"/>
          </a:xfrm>
          <a:prstGeom prst="line">
            <a:avLst/>
          </a:prstGeom>
          <a:noFill/>
          <a:ln w="508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9" name="Rectangle 11"/>
          <p:cNvSpPr>
            <a:spLocks noChangeArrowheads="1"/>
          </p:cNvSpPr>
          <p:nvPr/>
        </p:nvSpPr>
        <p:spPr bwMode="auto">
          <a:xfrm>
            <a:off x="2595563" y="6807200"/>
            <a:ext cx="1250950" cy="460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800" name="Text Box 12"/>
          <p:cNvSpPr txBox="1">
            <a:spLocks noChangeArrowheads="1"/>
          </p:cNvSpPr>
          <p:nvPr/>
        </p:nvSpPr>
        <p:spPr bwMode="auto">
          <a:xfrm>
            <a:off x="161925" y="1223963"/>
            <a:ext cx="8150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eaLnBrk="0" hangingPunct="0">
              <a:defRPr sz="2400">
                <a:solidFill>
                  <a:schemeClr val="tx1"/>
                </a:solidFill>
                <a:latin typeface="Comic Sans MS" pitchFamily="66" charset="0"/>
                <a:cs typeface="Arial" charset="0"/>
              </a:defRPr>
            </a:lvl1pPr>
            <a:lvl2pPr marL="1003300" indent="-285750" eaLnBrk="0" hangingPunct="0">
              <a:defRPr sz="2400">
                <a:solidFill>
                  <a:schemeClr val="tx1"/>
                </a:solidFill>
                <a:latin typeface="Comic Sans MS" pitchFamily="66" charset="0"/>
                <a:cs typeface="Arial" charset="0"/>
              </a:defRPr>
            </a:lvl2pPr>
            <a:lvl3pPr marL="1411288" indent="-228600" eaLnBrk="0" hangingPunct="0">
              <a:defRPr sz="2400">
                <a:solidFill>
                  <a:schemeClr val="tx1"/>
                </a:solidFill>
                <a:latin typeface="Comic Sans MS" pitchFamily="66" charset="0"/>
                <a:cs typeface="Arial" charset="0"/>
              </a:defRPr>
            </a:lvl3pPr>
            <a:lvl4pPr marL="1819275" indent="-228600" eaLnBrk="0" hangingPunct="0">
              <a:defRPr sz="2400">
                <a:solidFill>
                  <a:schemeClr val="tx1"/>
                </a:solidFill>
                <a:latin typeface="Comic Sans MS" pitchFamily="66" charset="0"/>
                <a:cs typeface="Arial" charset="0"/>
              </a:defRPr>
            </a:lvl4pPr>
            <a:lvl5pPr marL="2227263" indent="-228600" eaLnBrk="0" hangingPunct="0">
              <a:defRPr sz="2400">
                <a:solidFill>
                  <a:schemeClr val="tx1"/>
                </a:solidFill>
                <a:latin typeface="Comic Sans MS" pitchFamily="66" charset="0"/>
                <a:cs typeface="Arial" charset="0"/>
              </a:defRPr>
            </a:lvl5pPr>
            <a:lvl6pPr marL="2684463" indent="-228600" eaLnBrk="0" fontAlgn="base" hangingPunct="0">
              <a:spcBef>
                <a:spcPct val="0"/>
              </a:spcBef>
              <a:spcAft>
                <a:spcPct val="0"/>
              </a:spcAft>
              <a:defRPr sz="2400">
                <a:solidFill>
                  <a:schemeClr val="tx1"/>
                </a:solidFill>
                <a:latin typeface="Comic Sans MS" pitchFamily="66" charset="0"/>
                <a:cs typeface="Arial" charset="0"/>
              </a:defRPr>
            </a:lvl6pPr>
            <a:lvl7pPr marL="3141663" indent="-228600" eaLnBrk="0" fontAlgn="base" hangingPunct="0">
              <a:spcBef>
                <a:spcPct val="0"/>
              </a:spcBef>
              <a:spcAft>
                <a:spcPct val="0"/>
              </a:spcAft>
              <a:defRPr sz="2400">
                <a:solidFill>
                  <a:schemeClr val="tx1"/>
                </a:solidFill>
                <a:latin typeface="Comic Sans MS" pitchFamily="66" charset="0"/>
                <a:cs typeface="Arial" charset="0"/>
              </a:defRPr>
            </a:lvl7pPr>
            <a:lvl8pPr marL="3598863" indent="-228600" eaLnBrk="0" fontAlgn="base" hangingPunct="0">
              <a:spcBef>
                <a:spcPct val="0"/>
              </a:spcBef>
              <a:spcAft>
                <a:spcPct val="0"/>
              </a:spcAft>
              <a:defRPr sz="2400">
                <a:solidFill>
                  <a:schemeClr val="tx1"/>
                </a:solidFill>
                <a:latin typeface="Comic Sans MS" pitchFamily="66" charset="0"/>
                <a:cs typeface="Arial" charset="0"/>
              </a:defRPr>
            </a:lvl8pPr>
            <a:lvl9pPr marL="4056063"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buFont typeface="Wingdings" pitchFamily="2" charset="2"/>
              <a:buChar char="v"/>
            </a:pPr>
            <a:r>
              <a:rPr lang="en-GB" sz="2000">
                <a:solidFill>
                  <a:srgbClr val="FFFF00"/>
                </a:solidFill>
              </a:rPr>
              <a:t>VWF without terminal sialic acid residues is cleared more rapidly from the circulation.  </a:t>
            </a:r>
            <a:r>
              <a:rPr lang="en-GB" sz="1800">
                <a:solidFill>
                  <a:schemeClr val="accent1"/>
                </a:solidFill>
              </a:rPr>
              <a:t>It has increased affinity to ASGRP receptor, which is an important clearance receptor.</a:t>
            </a:r>
            <a:r>
              <a:rPr lang="en-GB" sz="2000">
                <a:solidFill>
                  <a:srgbClr val="FFFF00"/>
                </a:solidFill>
              </a:rPr>
              <a:t>  </a:t>
            </a:r>
          </a:p>
        </p:txBody>
      </p:sp>
      <p:sp>
        <p:nvSpPr>
          <p:cNvPr id="33801" name="Text Box 13"/>
          <p:cNvSpPr txBox="1">
            <a:spLocks noChangeArrowheads="1"/>
          </p:cNvSpPr>
          <p:nvPr/>
        </p:nvSpPr>
        <p:spPr bwMode="auto">
          <a:xfrm>
            <a:off x="3886200" y="2581275"/>
            <a:ext cx="5257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defRPr sz="2400">
                <a:solidFill>
                  <a:schemeClr val="tx1"/>
                </a:solidFill>
                <a:latin typeface="Comic Sans MS" pitchFamily="66" charset="0"/>
                <a:cs typeface="Arial" charset="0"/>
              </a:defRPr>
            </a:lvl1pPr>
            <a:lvl2pPr marL="909638" indent="-285750" eaLnBrk="0" hangingPunct="0">
              <a:defRPr sz="2400">
                <a:solidFill>
                  <a:schemeClr val="tx1"/>
                </a:solidFill>
                <a:latin typeface="Comic Sans MS" pitchFamily="66" charset="0"/>
                <a:cs typeface="Arial" charset="0"/>
              </a:defRPr>
            </a:lvl2pPr>
            <a:lvl3pPr marL="1317625" indent="-228600" eaLnBrk="0" hangingPunct="0">
              <a:defRPr sz="2400">
                <a:solidFill>
                  <a:schemeClr val="tx1"/>
                </a:solidFill>
                <a:latin typeface="Comic Sans MS" pitchFamily="66" charset="0"/>
                <a:cs typeface="Arial" charset="0"/>
              </a:defRPr>
            </a:lvl3pPr>
            <a:lvl4pPr marL="1725613" indent="-228600" eaLnBrk="0" hangingPunct="0">
              <a:defRPr sz="2400">
                <a:solidFill>
                  <a:schemeClr val="tx1"/>
                </a:solidFill>
                <a:latin typeface="Comic Sans MS" pitchFamily="66" charset="0"/>
                <a:cs typeface="Arial" charset="0"/>
              </a:defRPr>
            </a:lvl4pPr>
            <a:lvl5pPr marL="2133600" indent="-228600" eaLnBrk="0" hangingPunct="0">
              <a:defRPr sz="2400">
                <a:solidFill>
                  <a:schemeClr val="tx1"/>
                </a:solidFill>
                <a:latin typeface="Comic Sans MS" pitchFamily="66" charset="0"/>
                <a:cs typeface="Arial" charset="0"/>
              </a:defRPr>
            </a:lvl5pPr>
            <a:lvl6pPr marL="2590800" indent="-228600" eaLnBrk="0" fontAlgn="base" hangingPunct="0">
              <a:spcBef>
                <a:spcPct val="0"/>
              </a:spcBef>
              <a:spcAft>
                <a:spcPct val="0"/>
              </a:spcAft>
              <a:defRPr sz="2400">
                <a:solidFill>
                  <a:schemeClr val="tx1"/>
                </a:solidFill>
                <a:latin typeface="Comic Sans MS" pitchFamily="66" charset="0"/>
                <a:cs typeface="Arial" charset="0"/>
              </a:defRPr>
            </a:lvl6pPr>
            <a:lvl7pPr marL="3048000" indent="-228600" eaLnBrk="0" fontAlgn="base" hangingPunct="0">
              <a:spcBef>
                <a:spcPct val="0"/>
              </a:spcBef>
              <a:spcAft>
                <a:spcPct val="0"/>
              </a:spcAft>
              <a:defRPr sz="2400">
                <a:solidFill>
                  <a:schemeClr val="tx1"/>
                </a:solidFill>
                <a:latin typeface="Comic Sans MS" pitchFamily="66" charset="0"/>
                <a:cs typeface="Arial" charset="0"/>
              </a:defRPr>
            </a:lvl7pPr>
            <a:lvl8pPr marL="3505200" indent="-228600" eaLnBrk="0" fontAlgn="base" hangingPunct="0">
              <a:spcBef>
                <a:spcPct val="0"/>
              </a:spcBef>
              <a:spcAft>
                <a:spcPct val="0"/>
              </a:spcAft>
              <a:defRPr sz="2400">
                <a:solidFill>
                  <a:schemeClr val="tx1"/>
                </a:solidFill>
                <a:latin typeface="Comic Sans MS" pitchFamily="66" charset="0"/>
                <a:cs typeface="Arial" charset="0"/>
              </a:defRPr>
            </a:lvl8pPr>
            <a:lvl9pPr marL="39624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buFont typeface="Wingdings" pitchFamily="2" charset="2"/>
              <a:buChar char="v"/>
            </a:pPr>
            <a:r>
              <a:rPr lang="en-GB" sz="2000">
                <a:solidFill>
                  <a:schemeClr val="accent1"/>
                </a:solidFill>
              </a:rPr>
              <a:t> In a group of patients with bleeding disorder, reduced sialylation is linked to reduced plasma VWF levels.</a:t>
            </a:r>
            <a:r>
              <a:rPr lang="en-GB" sz="2000"/>
              <a:t> </a:t>
            </a:r>
          </a:p>
          <a:p>
            <a:pPr eaLnBrk="1" hangingPunct="1">
              <a:spcBef>
                <a:spcPct val="50000"/>
              </a:spcBef>
              <a:buFont typeface="Wingdings" pitchFamily="2" charset="2"/>
              <a:buChar char="v"/>
            </a:pPr>
            <a:r>
              <a:rPr lang="en-GB" sz="2000">
                <a:solidFill>
                  <a:schemeClr val="accent1"/>
                </a:solidFill>
              </a:rPr>
              <a:t>Glycans are mediators of VWF interaction with Ashwell receptor (major clearance receptor of hepatocytes).</a:t>
            </a:r>
          </a:p>
          <a:p>
            <a:pPr eaLnBrk="1" hangingPunct="1">
              <a:spcBef>
                <a:spcPct val="50000"/>
              </a:spcBef>
              <a:buFont typeface="Wingdings" pitchFamily="2" charset="2"/>
              <a:buChar char="v"/>
            </a:pPr>
            <a:r>
              <a:rPr lang="en-GB" sz="2000">
                <a:solidFill>
                  <a:srgbClr val="FFFF00"/>
                </a:solidFill>
              </a:rPr>
              <a:t>Absence of OLG flanking the A1 domain increases VWF clearance</a:t>
            </a:r>
            <a:r>
              <a:rPr lang="en-GB" sz="2000">
                <a:solidFill>
                  <a:schemeClr val="accent1"/>
                </a:solidFill>
              </a:rPr>
              <a:t>.</a:t>
            </a:r>
          </a:p>
          <a:p>
            <a:pPr eaLnBrk="1" hangingPunct="1">
              <a:spcBef>
                <a:spcPct val="50000"/>
              </a:spcBef>
              <a:buFont typeface="Wingdings" pitchFamily="2" charset="2"/>
              <a:buChar char="v"/>
            </a:pPr>
            <a:endParaRPr lang="en-GB" sz="2000">
              <a:solidFill>
                <a:schemeClr val="accen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solidFill>
                  <a:srgbClr val="FFFF00"/>
                </a:solidFill>
                <a:latin typeface="Comic Sans MS" pitchFamily="66" charset="0"/>
              </a:rPr>
              <a:t>Glycosylation of Factor VII</a:t>
            </a:r>
          </a:p>
        </p:txBody>
      </p:sp>
      <p:sp>
        <p:nvSpPr>
          <p:cNvPr id="34819" name="Content Placeholder 2"/>
          <p:cNvSpPr txBox="1">
            <a:spLocks/>
          </p:cNvSpPr>
          <p:nvPr/>
        </p:nvSpPr>
        <p:spPr bwMode="auto">
          <a:xfrm>
            <a:off x="403225" y="17049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spcBef>
                <a:spcPct val="20000"/>
              </a:spcBef>
              <a:buFontTx/>
              <a:buChar char="•"/>
            </a:pPr>
            <a:r>
              <a:rPr lang="en-GB">
                <a:solidFill>
                  <a:schemeClr val="accent1"/>
                </a:solidFill>
              </a:rPr>
              <a:t>Contains 2 </a:t>
            </a:r>
            <a:r>
              <a:rPr lang="en-GB" i="1">
                <a:solidFill>
                  <a:schemeClr val="accent1"/>
                </a:solidFill>
              </a:rPr>
              <a:t>N</a:t>
            </a:r>
            <a:r>
              <a:rPr lang="en-GB">
                <a:solidFill>
                  <a:schemeClr val="accent1"/>
                </a:solidFill>
              </a:rPr>
              <a:t>- and 2 </a:t>
            </a:r>
            <a:r>
              <a:rPr lang="en-GB" i="1">
                <a:solidFill>
                  <a:schemeClr val="accent1"/>
                </a:solidFill>
              </a:rPr>
              <a:t>O</a:t>
            </a:r>
            <a:r>
              <a:rPr lang="en-GB">
                <a:solidFill>
                  <a:schemeClr val="accent1"/>
                </a:solidFill>
              </a:rPr>
              <a:t>-linked sites</a:t>
            </a:r>
          </a:p>
          <a:p>
            <a:pPr>
              <a:spcBef>
                <a:spcPct val="20000"/>
              </a:spcBef>
              <a:buFontTx/>
              <a:buChar char="•"/>
            </a:pPr>
            <a:r>
              <a:rPr lang="en-GB">
                <a:solidFill>
                  <a:schemeClr val="accent1"/>
                </a:solidFill>
              </a:rPr>
              <a:t>They are essential for normal secretion of FVII</a:t>
            </a:r>
          </a:p>
          <a:p>
            <a:pPr>
              <a:spcBef>
                <a:spcPct val="20000"/>
              </a:spcBef>
              <a:buFontTx/>
              <a:buChar char="•"/>
            </a:pPr>
            <a:r>
              <a:rPr lang="en-GB">
                <a:solidFill>
                  <a:srgbClr val="FFFFFF"/>
                </a:solidFill>
              </a:rPr>
              <a:t>Glycome of recombinant and plasma-derived FVII differ in part.</a:t>
            </a:r>
            <a:endParaRPr lang="en-GB">
              <a:solidFill>
                <a:schemeClr val="accent1"/>
              </a:solidFill>
            </a:endParaRPr>
          </a:p>
          <a:p>
            <a:pPr>
              <a:spcBef>
                <a:spcPct val="20000"/>
              </a:spcBef>
              <a:buFontTx/>
              <a:buChar char="•"/>
            </a:pPr>
            <a:r>
              <a:rPr lang="en-GB">
                <a:solidFill>
                  <a:schemeClr val="accent1"/>
                </a:solidFill>
              </a:rPr>
              <a:t>Expression of recombinant FVII in diverse cell types affects its activity. This is due to small differences in glycans structures.</a:t>
            </a:r>
          </a:p>
          <a:p>
            <a:pPr>
              <a:spcBef>
                <a:spcPct val="20000"/>
              </a:spcBef>
              <a:buFontTx/>
              <a:buChar char="•"/>
            </a:pPr>
            <a:endParaRPr lang="en-GB" sz="3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4000" smtClean="0">
                <a:solidFill>
                  <a:srgbClr val="FFFF00"/>
                </a:solidFill>
                <a:latin typeface="Comic Sans MS" pitchFamily="66" charset="0"/>
              </a:rPr>
              <a:t>Glycosylation of Factor VIII</a:t>
            </a:r>
          </a:p>
        </p:txBody>
      </p:sp>
      <p:pic>
        <p:nvPicPr>
          <p:cNvPr id="35843" name="Picture 4" descr="C:\Users\Agata\Downloads\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1892300"/>
            <a:ext cx="51577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7"/>
          <p:cNvSpPr txBox="1">
            <a:spLocks noChangeArrowheads="1"/>
          </p:cNvSpPr>
          <p:nvPr/>
        </p:nvSpPr>
        <p:spPr bwMode="auto">
          <a:xfrm>
            <a:off x="1417638" y="1376363"/>
            <a:ext cx="6669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t> </a:t>
            </a:r>
            <a:r>
              <a:rPr lang="en-GB" sz="2000">
                <a:solidFill>
                  <a:schemeClr val="accent1"/>
                </a:solidFill>
              </a:rPr>
              <a:t>Both </a:t>
            </a:r>
            <a:r>
              <a:rPr lang="en-GB" sz="2000" i="1">
                <a:solidFill>
                  <a:schemeClr val="accent1"/>
                </a:solidFill>
              </a:rPr>
              <a:t>N</a:t>
            </a:r>
            <a:r>
              <a:rPr lang="en-GB" sz="2000">
                <a:solidFill>
                  <a:schemeClr val="accent1"/>
                </a:solidFill>
              </a:rPr>
              <a:t> and </a:t>
            </a:r>
            <a:r>
              <a:rPr lang="en-GB" sz="2000" i="1">
                <a:solidFill>
                  <a:schemeClr val="accent1"/>
                </a:solidFill>
              </a:rPr>
              <a:t>O</a:t>
            </a:r>
            <a:r>
              <a:rPr lang="en-GB" sz="2000">
                <a:solidFill>
                  <a:schemeClr val="accent1"/>
                </a:solidFill>
              </a:rPr>
              <a:t>-linked glycans present</a:t>
            </a:r>
          </a:p>
        </p:txBody>
      </p:sp>
      <p:sp>
        <p:nvSpPr>
          <p:cNvPr id="35845" name="Text Box 8"/>
          <p:cNvSpPr txBox="1">
            <a:spLocks noChangeArrowheads="1"/>
          </p:cNvSpPr>
          <p:nvPr/>
        </p:nvSpPr>
        <p:spPr bwMode="auto">
          <a:xfrm>
            <a:off x="309563" y="4024313"/>
            <a:ext cx="84709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Wingdings" pitchFamily="2" charset="2"/>
              <a:buChar char="Ø"/>
            </a:pPr>
            <a:r>
              <a:rPr lang="en-GB" sz="2000">
                <a:solidFill>
                  <a:srgbClr val="FFFFFF"/>
                </a:solidFill>
              </a:rPr>
              <a:t> Function varies with the number of glycans and protein size. </a:t>
            </a:r>
          </a:p>
          <a:p>
            <a:pPr eaLnBrk="1" hangingPunct="1">
              <a:buFont typeface="Wingdings" pitchFamily="2" charset="2"/>
              <a:buChar char="Ø"/>
            </a:pPr>
            <a:r>
              <a:rPr lang="en-GB" sz="2000">
                <a:solidFill>
                  <a:srgbClr val="FFFFFF"/>
                </a:solidFill>
              </a:rPr>
              <a:t> The aim is to produce recombinant FVIII with optimal function.</a:t>
            </a:r>
            <a:endParaRPr lang="en-GB" sz="2000"/>
          </a:p>
          <a:p>
            <a:pPr eaLnBrk="1" hangingPunct="1"/>
            <a:endParaRPr lang="en-GB" sz="2000">
              <a:solidFill>
                <a:schemeClr val="accent1"/>
              </a:solidFill>
            </a:endParaRPr>
          </a:p>
          <a:p>
            <a:pPr eaLnBrk="1" hangingPunct="1"/>
            <a:r>
              <a:rPr lang="en-GB" sz="2000">
                <a:solidFill>
                  <a:schemeClr val="accent1"/>
                </a:solidFill>
              </a:rPr>
              <a:t>Recombinant FVIII with shortened B domain (8 </a:t>
            </a:r>
            <a:r>
              <a:rPr lang="en-GB" sz="2000" i="1">
                <a:solidFill>
                  <a:schemeClr val="accent1"/>
                </a:solidFill>
              </a:rPr>
              <a:t>N</a:t>
            </a:r>
            <a:r>
              <a:rPr lang="en-GB" sz="2000">
                <a:solidFill>
                  <a:schemeClr val="accent1"/>
                </a:solidFill>
              </a:rPr>
              <a:t>-linked glycan sites) exhibits best expression. This is due to optimal interaction with ER chaperons and proteins involved in transport to the Golgi.</a:t>
            </a:r>
          </a:p>
          <a:p>
            <a:pPr eaLnBrk="1" hangingPunct="1"/>
            <a:endParaRPr lang="en-GB" sz="2000">
              <a:solidFill>
                <a:schemeClr val="accent1"/>
              </a:solidFill>
            </a:endParaRPr>
          </a:p>
          <a:p>
            <a:pPr eaLnBrk="1" hangingPunct="1">
              <a:spcBef>
                <a:spcPct val="50000"/>
              </a:spcBef>
            </a:pP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r>
              <a:rPr lang="en-GB" sz="3200" smtClean="0">
                <a:solidFill>
                  <a:srgbClr val="FFFF00"/>
                </a:solidFill>
                <a:latin typeface="Comic Sans MS" pitchFamily="66" charset="0"/>
              </a:rPr>
              <a:t>Plasma-derived </a:t>
            </a:r>
            <a:r>
              <a:rPr lang="en-GB" sz="2800" smtClean="0">
                <a:solidFill>
                  <a:srgbClr val="FFFF00"/>
                </a:solidFill>
                <a:latin typeface="Comic Sans MS" pitchFamily="66" charset="0"/>
              </a:rPr>
              <a:t>versus</a:t>
            </a:r>
            <a:r>
              <a:rPr lang="en-GB" sz="3200" smtClean="0">
                <a:solidFill>
                  <a:srgbClr val="FFFF00"/>
                </a:solidFill>
                <a:latin typeface="Comic Sans MS" pitchFamily="66" charset="0"/>
              </a:rPr>
              <a:t> recombinant FIX</a:t>
            </a:r>
          </a:p>
        </p:txBody>
      </p:sp>
      <p:graphicFrame>
        <p:nvGraphicFramePr>
          <p:cNvPr id="27775" name="Group 127"/>
          <p:cNvGraphicFramePr>
            <a:graphicFrameLocks noGrp="1"/>
          </p:cNvGraphicFramePr>
          <p:nvPr/>
        </p:nvGraphicFramePr>
        <p:xfrm>
          <a:off x="1060450" y="1643063"/>
          <a:ext cx="7250113" cy="4222750"/>
        </p:xfrm>
        <a:graphic>
          <a:graphicData uri="http://schemas.openxmlformats.org/drawingml/2006/table">
            <a:tbl>
              <a:tblPr/>
              <a:tblGrid>
                <a:gridCol w="2503487"/>
                <a:gridCol w="2374900"/>
                <a:gridCol w="2371725"/>
              </a:tblGrid>
              <a:tr h="655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omic Sans MS" pitchFamily="66" charset="0"/>
                          <a:cs typeface="Times New Roman" pitchFamily="18" charset="0"/>
                        </a:rPr>
                        <a:t>pdFIX</a:t>
                      </a:r>
                      <a:endParaRPr kumimoji="0" lang="en-GB" sz="18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omic Sans MS" pitchFamily="66" charset="0"/>
                          <a:cs typeface="Times New Roman" pitchFamily="18" charset="0"/>
                        </a:rPr>
                        <a:t>rFIX</a:t>
                      </a:r>
                      <a:endParaRPr kumimoji="0" lang="en-GB" sz="18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673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Comic Sans MS" pitchFamily="66" charset="0"/>
                          <a:ea typeface="Times New Roman" pitchFamily="18" charset="0"/>
                          <a:cs typeface="Calibri" pitchFamily="34" charset="0"/>
                        </a:rPr>
                        <a:t>γ-carboxyglutamic acid (GLA)</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Calibri" pitchFamily="34"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100%</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60%</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444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B-hydroxyaspartic acid</a:t>
                      </a:r>
                      <a:endParaRPr kumimoji="0" lang="en-GB" sz="14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37%</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46%</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77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N-linked glycans</a:t>
                      </a:r>
                      <a:endParaRPr kumimoji="0" lang="en-GB" sz="14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High heterogeneity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Fully sialylated</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Low heterogeneity</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&lt; Fully sialylated</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10398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O-linked glycans</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Serine</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Serine</a:t>
                      </a:r>
                      <a:endParaRPr kumimoji="0" lang="en-GB"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Threonine</a:t>
                      </a:r>
                      <a:endParaRPr kumimoji="0" lang="en-GB" sz="14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Xyl</a:t>
                      </a:r>
                      <a:r>
                        <a:rPr kumimoji="0" lang="en-GB" sz="1200" b="0" i="0" u="none" strike="noStrike" cap="none" normalizeH="0" baseline="-30000" smtClean="0">
                          <a:ln>
                            <a:noFill/>
                          </a:ln>
                          <a:solidFill>
                            <a:schemeClr val="tx1"/>
                          </a:solidFill>
                          <a:effectLst/>
                          <a:latin typeface="Comic Sans MS" pitchFamily="66" charset="0"/>
                          <a:cs typeface="Times New Roman" pitchFamily="18" charset="0"/>
                        </a:rPr>
                        <a:t>1-2</a:t>
                      </a: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 –Glc</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omic Sans MS" pitchFamily="66" charset="0"/>
                          <a:ea typeface="Times New Roman" pitchFamily="18" charset="0"/>
                          <a:cs typeface="Calibri" pitchFamily="34" charset="0"/>
                        </a:rPr>
                        <a:t>NeuAcGalGlcMAcFuc</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omic Sans MS" pitchFamily="66" charset="0"/>
                          <a:cs typeface="Times New Roman" pitchFamily="18" charset="0"/>
                        </a:rPr>
                        <a:t>Classical, partially filled</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Comic Sans MS" pitchFamily="66"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Xyl</a:t>
                      </a:r>
                      <a:r>
                        <a:rPr kumimoji="0" lang="en-GB" sz="1200" b="0" i="0" u="none" strike="noStrike" cap="none" normalizeH="0" baseline="-30000" smtClean="0">
                          <a:ln>
                            <a:noFill/>
                          </a:ln>
                          <a:solidFill>
                            <a:schemeClr val="tx1"/>
                          </a:solidFill>
                          <a:effectLst/>
                          <a:latin typeface="Comic Sans MS" pitchFamily="66" charset="0"/>
                          <a:cs typeface="Times New Roman" pitchFamily="18" charset="0"/>
                        </a:rPr>
                        <a:t>1</a:t>
                      </a: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 Glc</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omic Sans MS" pitchFamily="66" charset="0"/>
                          <a:ea typeface="Times New Roman" pitchFamily="18" charset="0"/>
                          <a:cs typeface="Calibri" pitchFamily="34" charset="0"/>
                        </a:rPr>
                        <a:t>NeuAcGalGlcMAcFuc</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3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Classical, partially filled</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55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Tyrosine 155 sulphation</a:t>
                      </a:r>
                      <a:endParaRPr kumimoji="0" lang="en-GB" sz="14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&gt;90%</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&gt;15%</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576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Comic Sans MS" pitchFamily="66" charset="0"/>
                          <a:cs typeface="Times New Roman" pitchFamily="18" charset="0"/>
                        </a:rPr>
                        <a:t>Serine 158 phosphorylation</a:t>
                      </a:r>
                      <a:endParaRPr kumimoji="0" lang="en-GB" sz="1400" b="1"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&gt;90%</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omic Sans MS" pitchFamily="66" charset="0"/>
                          <a:cs typeface="Times New Roman" pitchFamily="18" charset="0"/>
                        </a:rPr>
                        <a:t>&lt;1%</a:t>
                      </a:r>
                      <a:endParaRPr kumimoji="0" lang="en-GB" sz="2400" b="0" i="0" u="none" strike="noStrike" cap="none" normalizeH="0" baseline="0" smtClean="0">
                        <a:ln>
                          <a:noFill/>
                        </a:ln>
                        <a:solidFill>
                          <a:schemeClr val="tx1"/>
                        </a:solidFill>
                        <a:effectLst/>
                        <a:latin typeface="Comic Sans MS" pitchFamily="66" charset="0"/>
                        <a:cs typeface="Arial" charset="0"/>
                      </a:endParaRPr>
                    </a:p>
                  </a:txBody>
                  <a:tcPr marL="90000" marR="90000" marT="46800" marB="46800" anchor="ctr" anchorCtr="1"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idx="4294967295"/>
          </p:nvPr>
        </p:nvSpPr>
        <p:spPr>
          <a:xfrm>
            <a:off x="241300" y="363538"/>
            <a:ext cx="8229600" cy="1143000"/>
          </a:xfrm>
        </p:spPr>
        <p:txBody>
          <a:bodyPr/>
          <a:lstStyle/>
          <a:p>
            <a:r>
              <a:rPr lang="en-GB" sz="3200" smtClean="0">
                <a:solidFill>
                  <a:srgbClr val="FFFF00"/>
                </a:solidFill>
                <a:latin typeface="Comic Sans MS" pitchFamily="66" charset="0"/>
              </a:rPr>
              <a:t>Plasma-derived </a:t>
            </a:r>
            <a:r>
              <a:rPr lang="en-GB" sz="2800" smtClean="0">
                <a:solidFill>
                  <a:srgbClr val="FFFF00"/>
                </a:solidFill>
                <a:latin typeface="Comic Sans MS" pitchFamily="66" charset="0"/>
              </a:rPr>
              <a:t>versus</a:t>
            </a:r>
            <a:r>
              <a:rPr lang="en-GB" sz="3200" smtClean="0">
                <a:solidFill>
                  <a:srgbClr val="FFFF00"/>
                </a:solidFill>
                <a:latin typeface="Comic Sans MS" pitchFamily="66" charset="0"/>
              </a:rPr>
              <a:t> recombinant FIX</a:t>
            </a:r>
          </a:p>
        </p:txBody>
      </p:sp>
      <p:sp>
        <p:nvSpPr>
          <p:cNvPr id="37891" name="Text Box 7"/>
          <p:cNvSpPr txBox="1">
            <a:spLocks noChangeArrowheads="1"/>
          </p:cNvSpPr>
          <p:nvPr/>
        </p:nvSpPr>
        <p:spPr bwMode="auto">
          <a:xfrm>
            <a:off x="1411288" y="2419350"/>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endParaRPr lang="en-GB"/>
          </a:p>
        </p:txBody>
      </p:sp>
      <p:sp>
        <p:nvSpPr>
          <p:cNvPr id="37892" name="Text Box 8"/>
          <p:cNvSpPr txBox="1">
            <a:spLocks noChangeArrowheads="1"/>
          </p:cNvSpPr>
          <p:nvPr/>
        </p:nvSpPr>
        <p:spPr bwMode="auto">
          <a:xfrm>
            <a:off x="647700" y="1965325"/>
            <a:ext cx="8093075"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a:solidFill>
                  <a:schemeClr val="accent1"/>
                </a:solidFill>
              </a:rPr>
              <a:t>In patients with haemophilia B, the </a:t>
            </a:r>
            <a:r>
              <a:rPr lang="en-GB" sz="2000" i="1">
                <a:solidFill>
                  <a:schemeClr val="accent1"/>
                </a:solidFill>
              </a:rPr>
              <a:t>in-vitro</a:t>
            </a:r>
            <a:r>
              <a:rPr lang="en-GB" sz="2000">
                <a:solidFill>
                  <a:schemeClr val="accent1"/>
                </a:solidFill>
              </a:rPr>
              <a:t> recovery of plasma-derived FIX concentrates is higher than that of recombinant FIX.  As a result, higher doses have to be infused to achieve the same plasma level, although the clinical outcome may still be different. </a:t>
            </a:r>
            <a:endParaRPr lang="en-GB" sz="2000"/>
          </a:p>
          <a:p>
            <a:pPr eaLnBrk="1" hangingPunct="1">
              <a:spcBef>
                <a:spcPct val="50000"/>
              </a:spcBef>
            </a:pPr>
            <a:endParaRPr lang="en-GB" sz="2000"/>
          </a:p>
          <a:p>
            <a:pPr eaLnBrk="1" hangingPunct="1">
              <a:spcBef>
                <a:spcPct val="50000"/>
              </a:spcBef>
            </a:pPr>
            <a:r>
              <a:rPr lang="en-GB" sz="2000">
                <a:solidFill>
                  <a:schemeClr val="accent1"/>
                </a:solidFill>
              </a:rPr>
              <a:t>These differences in recovery, activity and efficacy could be a result of differences in post-translational modifications between plasma-derived FIX and recombinant FIX. </a:t>
            </a:r>
          </a:p>
          <a:p>
            <a:pPr algn="r" eaLnBrk="1" hangingPunct="1">
              <a:spcBef>
                <a:spcPct val="50000"/>
              </a:spcBef>
            </a:pPr>
            <a:endParaRPr lang="en-GB" sz="180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z="4000" smtClean="0">
                <a:solidFill>
                  <a:srgbClr val="FFFF00"/>
                </a:solidFill>
                <a:latin typeface="Comic Sans MS" pitchFamily="66" charset="0"/>
              </a:rPr>
              <a:t>Conclusions</a:t>
            </a:r>
            <a:r>
              <a:rPr lang="en-GB" smtClean="0"/>
              <a:t> </a:t>
            </a:r>
          </a:p>
        </p:txBody>
      </p:sp>
      <p:sp>
        <p:nvSpPr>
          <p:cNvPr id="38915" name="Content Placeholder 2"/>
          <p:cNvSpPr>
            <a:spLocks noGrp="1"/>
          </p:cNvSpPr>
          <p:nvPr>
            <p:ph idx="1"/>
          </p:nvPr>
        </p:nvSpPr>
        <p:spPr/>
        <p:txBody>
          <a:bodyPr/>
          <a:lstStyle/>
          <a:p>
            <a:r>
              <a:rPr lang="en-GB" sz="2400" i="1" smtClean="0">
                <a:solidFill>
                  <a:schemeClr val="accent1"/>
                </a:solidFill>
                <a:latin typeface="Comic Sans MS" pitchFamily="66" charset="0"/>
              </a:rPr>
              <a:t>N</a:t>
            </a:r>
            <a:r>
              <a:rPr lang="en-GB" sz="2400" smtClean="0">
                <a:solidFill>
                  <a:schemeClr val="accent1"/>
                </a:solidFill>
                <a:latin typeface="Comic Sans MS" pitchFamily="66" charset="0"/>
              </a:rPr>
              <a:t> and </a:t>
            </a:r>
            <a:r>
              <a:rPr lang="en-GB" sz="2400" i="1" smtClean="0">
                <a:solidFill>
                  <a:schemeClr val="accent1"/>
                </a:solidFill>
                <a:latin typeface="Comic Sans MS" pitchFamily="66" charset="0"/>
              </a:rPr>
              <a:t>O</a:t>
            </a:r>
            <a:r>
              <a:rPr lang="en-GB" sz="2400" smtClean="0">
                <a:solidFill>
                  <a:schemeClr val="accent1"/>
                </a:solidFill>
                <a:latin typeface="Comic Sans MS" pitchFamily="66" charset="0"/>
              </a:rPr>
              <a:t>-linked glycosylation of coagulation factors have significant influence on their structure and  function.</a:t>
            </a:r>
          </a:p>
          <a:p>
            <a:endParaRPr lang="en-GB" sz="2400" smtClean="0">
              <a:solidFill>
                <a:schemeClr val="accent1"/>
              </a:solidFill>
              <a:latin typeface="Comic Sans MS" pitchFamily="66" charset="0"/>
            </a:endParaRPr>
          </a:p>
          <a:p>
            <a:r>
              <a:rPr lang="en-GB" sz="2400" smtClean="0">
                <a:solidFill>
                  <a:schemeClr val="accent1"/>
                </a:solidFill>
                <a:latin typeface="Comic Sans MS" pitchFamily="66" charset="0"/>
              </a:rPr>
              <a:t>Changes in glycan status, or even glycan structure, can alter protein function.</a:t>
            </a:r>
          </a:p>
          <a:p>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sz="3200" smtClean="0">
                <a:solidFill>
                  <a:srgbClr val="FFFF00"/>
                </a:solidFill>
                <a:latin typeface="Comic Sans MS" pitchFamily="66" charset="0"/>
              </a:rPr>
              <a:t>Importance of glycobiology in haematology</a:t>
            </a:r>
            <a:r>
              <a:rPr lang="en-GB" sz="3600" smtClean="0">
                <a:solidFill>
                  <a:srgbClr val="FFFF00"/>
                </a:solidFill>
                <a:latin typeface="Comic Sans MS" pitchFamily="66" charset="0"/>
              </a:rPr>
              <a:t> </a:t>
            </a:r>
          </a:p>
        </p:txBody>
      </p:sp>
      <p:sp>
        <p:nvSpPr>
          <p:cNvPr id="39939" name="TextBox 2"/>
          <p:cNvSpPr txBox="1">
            <a:spLocks noChangeArrowheads="1"/>
          </p:cNvSpPr>
          <p:nvPr/>
        </p:nvSpPr>
        <p:spPr bwMode="auto">
          <a:xfrm>
            <a:off x="430213" y="1560513"/>
            <a:ext cx="81486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buFont typeface="Wingdings" pitchFamily="2" charset="2"/>
              <a:buChar char="v"/>
            </a:pPr>
            <a:r>
              <a:rPr lang="en-GB" sz="2000">
                <a:solidFill>
                  <a:schemeClr val="accent1"/>
                </a:solidFill>
              </a:rPr>
              <a:t>Plasma-derived factors are more expensive. Recombinant protein production is cheaper, however certain cell lines produce different glycosylation patterns. Even slightchanges could potentially influence protein function, half-life, immunogenicity. </a:t>
            </a:r>
          </a:p>
          <a:p>
            <a:pPr eaLnBrk="1" hangingPunct="1"/>
            <a:endParaRPr lang="en-GB" sz="2000">
              <a:solidFill>
                <a:schemeClr val="accent1"/>
              </a:solidFill>
            </a:endParaRPr>
          </a:p>
          <a:p>
            <a:pPr eaLnBrk="1" hangingPunct="1">
              <a:buFont typeface="Wingdings" pitchFamily="2" charset="2"/>
              <a:buChar char="v"/>
            </a:pPr>
            <a:r>
              <a:rPr lang="en-GB" sz="2000">
                <a:solidFill>
                  <a:schemeClr val="accent1"/>
                </a:solidFill>
              </a:rPr>
              <a:t>The knowledge of glycan composition and function gives the possibility to manipulate glycosylation (alteration of enzymes involved in glycans synthesis) in order to improve the therapeutic efficacy of the recombinant protein. e.g. </a:t>
            </a:r>
            <a:r>
              <a:rPr lang="en-GB" sz="1800">
                <a:solidFill>
                  <a:schemeClr val="accent1"/>
                </a:solidFill>
              </a:rPr>
              <a:t>Erythropoietin-</a:t>
            </a:r>
            <a:r>
              <a:rPr lang="el-GR" sz="1800">
                <a:solidFill>
                  <a:schemeClr val="accent1"/>
                </a:solidFill>
                <a:cs typeface="Times New Roman" pitchFamily="18" charset="0"/>
              </a:rPr>
              <a:t>α</a:t>
            </a:r>
            <a:r>
              <a:rPr lang="en-GB" sz="1800">
                <a:solidFill>
                  <a:schemeClr val="accent1"/>
                </a:solidFill>
                <a:cs typeface="Times New Roman" pitchFamily="18" charset="0"/>
              </a:rPr>
              <a:t> with an additional glycan has a greatly increased biological half-life. </a:t>
            </a:r>
          </a:p>
          <a:p>
            <a:pPr eaLnBrk="1" hangingPunct="1">
              <a:buFont typeface="Wingdings" pitchFamily="2" charset="2"/>
              <a:buChar char="v"/>
            </a:pPr>
            <a:endParaRPr lang="en-GB" sz="1800">
              <a:solidFill>
                <a:schemeClr val="accent1"/>
              </a:solidFill>
              <a:cs typeface="Times New Roman" pitchFamily="18" charset="0"/>
            </a:endParaRPr>
          </a:p>
          <a:p>
            <a:pPr eaLnBrk="1" hangingPunct="1">
              <a:buFont typeface="Wingdings" pitchFamily="2" charset="2"/>
              <a:buChar char="v"/>
            </a:pPr>
            <a:r>
              <a:rPr lang="en-GB" sz="2000">
                <a:solidFill>
                  <a:schemeClr val="accent1"/>
                </a:solidFill>
                <a:cs typeface="Times New Roman" pitchFamily="18" charset="0"/>
              </a:rPr>
              <a:t>Important to know ABO blood groups with regard to von Willebrand diagnosis. </a:t>
            </a:r>
            <a:endParaRPr lang="el-GR" sz="2000">
              <a:solidFill>
                <a:schemeClr val="accent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7" dur="500"/>
                                        <p:tgtEl>
                                          <p:spTgt spid="399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1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GB" sz="3600" smtClean="0">
                <a:solidFill>
                  <a:srgbClr val="FFFF00"/>
                </a:solidFill>
                <a:latin typeface="Comic Sans MS" pitchFamily="66" charset="0"/>
              </a:rPr>
              <a:t>Post-translational modification</a:t>
            </a:r>
          </a:p>
        </p:txBody>
      </p:sp>
      <p:pic>
        <p:nvPicPr>
          <p:cNvPr id="5123" name="Picture 2" descr="C:\Users\Agata\Desktop\Proteome-Complexity-Figure-65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847850"/>
            <a:ext cx="545147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6"/>
          <p:cNvSpPr txBox="1">
            <a:spLocks noChangeArrowheads="1"/>
          </p:cNvSpPr>
          <p:nvPr/>
        </p:nvSpPr>
        <p:spPr bwMode="auto">
          <a:xfrm>
            <a:off x="531813" y="4981575"/>
            <a:ext cx="86121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sz="2000" u="sng">
                <a:solidFill>
                  <a:schemeClr val="accent1"/>
                </a:solidFill>
              </a:rPr>
              <a:t>Examples of post-translational modifications:</a:t>
            </a:r>
          </a:p>
          <a:p>
            <a:pPr eaLnBrk="1" hangingPunct="1">
              <a:spcBef>
                <a:spcPct val="50000"/>
              </a:spcBef>
            </a:pPr>
            <a:r>
              <a:rPr lang="en-GB" sz="2000">
                <a:solidFill>
                  <a:schemeClr val="accent1"/>
                </a:solidFill>
              </a:rPr>
              <a:t>glycosylation, phosphorylation,</a:t>
            </a:r>
            <a:r>
              <a:rPr lang="en-GB" sz="2000" b="1">
                <a:solidFill>
                  <a:schemeClr val="accent1"/>
                </a:solidFill>
              </a:rPr>
              <a:t> </a:t>
            </a:r>
            <a:r>
              <a:rPr lang="en-GB" sz="2000">
                <a:solidFill>
                  <a:schemeClr val="accent1"/>
                </a:solidFill>
              </a:rPr>
              <a:t>ubiquitination, s-nitrosylation, methylation, biotynylation, gamma-carboxylation, alkylation.</a:t>
            </a:r>
          </a:p>
        </p:txBody>
      </p:sp>
      <p:sp>
        <p:nvSpPr>
          <p:cNvPr id="5125" name="TextBox 7"/>
          <p:cNvSpPr txBox="1">
            <a:spLocks noChangeArrowheads="1"/>
          </p:cNvSpPr>
          <p:nvPr/>
        </p:nvSpPr>
        <p:spPr bwMode="auto">
          <a:xfrm>
            <a:off x="255588" y="1285875"/>
            <a:ext cx="8726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r>
              <a:rPr lang="en-GB" sz="2000">
                <a:solidFill>
                  <a:schemeClr val="accent1"/>
                </a:solidFill>
              </a:rPr>
              <a:t>These modifications greatly increase the complexity of the proteome.</a:t>
            </a:r>
          </a:p>
          <a:p>
            <a:pPr eaLnBrk="1" hangingPunct="1"/>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0525" y="255588"/>
            <a:ext cx="8229600" cy="1143000"/>
          </a:xfrm>
        </p:spPr>
        <p:txBody>
          <a:bodyPr/>
          <a:lstStyle/>
          <a:p>
            <a:r>
              <a:rPr lang="en-GB" smtClean="0">
                <a:solidFill>
                  <a:srgbClr val="FFFF00"/>
                </a:solidFill>
                <a:latin typeface="Comic Sans MS" pitchFamily="66" charset="0"/>
              </a:rPr>
              <a:t>Protein glycosylation </a:t>
            </a:r>
          </a:p>
        </p:txBody>
      </p:sp>
      <p:sp>
        <p:nvSpPr>
          <p:cNvPr id="6147" name="Text Box 5"/>
          <p:cNvSpPr txBox="1">
            <a:spLocks noChangeArrowheads="1"/>
          </p:cNvSpPr>
          <p:nvPr/>
        </p:nvSpPr>
        <p:spPr bwMode="auto">
          <a:xfrm>
            <a:off x="487363" y="1296988"/>
            <a:ext cx="8656637"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eaLnBrk="0" hangingPunct="0">
              <a:defRPr sz="2400">
                <a:solidFill>
                  <a:schemeClr val="tx1"/>
                </a:solidFill>
                <a:latin typeface="Comic Sans MS" pitchFamily="66" charset="0"/>
                <a:cs typeface="Arial" charset="0"/>
              </a:defRPr>
            </a:lvl1pPr>
            <a:lvl2pPr marL="1003300" indent="-285750" eaLnBrk="0" hangingPunct="0">
              <a:defRPr sz="2400">
                <a:solidFill>
                  <a:schemeClr val="tx1"/>
                </a:solidFill>
                <a:latin typeface="Comic Sans MS" pitchFamily="66" charset="0"/>
                <a:cs typeface="Arial" charset="0"/>
              </a:defRPr>
            </a:lvl2pPr>
            <a:lvl3pPr marL="1411288" indent="-228600" eaLnBrk="0" hangingPunct="0">
              <a:defRPr sz="2400">
                <a:solidFill>
                  <a:schemeClr val="tx1"/>
                </a:solidFill>
                <a:latin typeface="Comic Sans MS" pitchFamily="66" charset="0"/>
                <a:cs typeface="Arial" charset="0"/>
              </a:defRPr>
            </a:lvl3pPr>
            <a:lvl4pPr marL="1819275" indent="-228600" eaLnBrk="0" hangingPunct="0">
              <a:defRPr sz="2400">
                <a:solidFill>
                  <a:schemeClr val="tx1"/>
                </a:solidFill>
                <a:latin typeface="Comic Sans MS" pitchFamily="66" charset="0"/>
                <a:cs typeface="Arial" charset="0"/>
              </a:defRPr>
            </a:lvl4pPr>
            <a:lvl5pPr marL="2227263" indent="-228600" eaLnBrk="0" hangingPunct="0">
              <a:defRPr sz="2400">
                <a:solidFill>
                  <a:schemeClr val="tx1"/>
                </a:solidFill>
                <a:latin typeface="Comic Sans MS" pitchFamily="66" charset="0"/>
                <a:cs typeface="Arial" charset="0"/>
              </a:defRPr>
            </a:lvl5pPr>
            <a:lvl6pPr marL="2684463" indent="-228600" eaLnBrk="0" fontAlgn="base" hangingPunct="0">
              <a:spcBef>
                <a:spcPct val="0"/>
              </a:spcBef>
              <a:spcAft>
                <a:spcPct val="0"/>
              </a:spcAft>
              <a:defRPr sz="2400">
                <a:solidFill>
                  <a:schemeClr val="tx1"/>
                </a:solidFill>
                <a:latin typeface="Comic Sans MS" pitchFamily="66" charset="0"/>
                <a:cs typeface="Arial" charset="0"/>
              </a:defRPr>
            </a:lvl6pPr>
            <a:lvl7pPr marL="3141663" indent="-228600" eaLnBrk="0" fontAlgn="base" hangingPunct="0">
              <a:spcBef>
                <a:spcPct val="0"/>
              </a:spcBef>
              <a:spcAft>
                <a:spcPct val="0"/>
              </a:spcAft>
              <a:defRPr sz="2400">
                <a:solidFill>
                  <a:schemeClr val="tx1"/>
                </a:solidFill>
                <a:latin typeface="Comic Sans MS" pitchFamily="66" charset="0"/>
                <a:cs typeface="Arial" charset="0"/>
              </a:defRPr>
            </a:lvl7pPr>
            <a:lvl8pPr marL="3598863" indent="-228600" eaLnBrk="0" fontAlgn="base" hangingPunct="0">
              <a:spcBef>
                <a:spcPct val="0"/>
              </a:spcBef>
              <a:spcAft>
                <a:spcPct val="0"/>
              </a:spcAft>
              <a:defRPr sz="2400">
                <a:solidFill>
                  <a:schemeClr val="tx1"/>
                </a:solidFill>
                <a:latin typeface="Comic Sans MS" pitchFamily="66" charset="0"/>
                <a:cs typeface="Arial" charset="0"/>
              </a:defRPr>
            </a:lvl8pPr>
            <a:lvl9pPr marL="4056063"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pPr>
            <a:r>
              <a:rPr lang="en-GB">
                <a:solidFill>
                  <a:schemeClr val="accent1"/>
                </a:solidFill>
              </a:rPr>
              <a:t>   Glycosylation - Covalent attachment of carbohydrate structures to the protein backbone.</a:t>
            </a:r>
          </a:p>
          <a:p>
            <a:pPr eaLnBrk="1" hangingPunct="1">
              <a:spcBef>
                <a:spcPct val="50000"/>
              </a:spcBef>
            </a:pPr>
            <a:endParaRPr lang="en-GB" sz="1400">
              <a:solidFill>
                <a:schemeClr val="accent1"/>
              </a:solidFill>
            </a:endParaRPr>
          </a:p>
          <a:p>
            <a:pPr eaLnBrk="1" hangingPunct="1">
              <a:spcBef>
                <a:spcPct val="50000"/>
              </a:spcBef>
              <a:buFont typeface="Wingdings" pitchFamily="2" charset="2"/>
              <a:buChar char="v"/>
            </a:pPr>
            <a:r>
              <a:rPr lang="en-GB" sz="2000">
                <a:solidFill>
                  <a:schemeClr val="accent1"/>
                </a:solidFill>
              </a:rPr>
              <a:t>Most frequent post-translation modification. Up to 70% of        proteins may be glycosylated.</a:t>
            </a:r>
          </a:p>
          <a:p>
            <a:pPr eaLnBrk="1" hangingPunct="1">
              <a:spcBef>
                <a:spcPct val="50000"/>
              </a:spcBef>
              <a:buFont typeface="Wingdings" pitchFamily="2" charset="2"/>
              <a:buNone/>
            </a:pPr>
            <a:endParaRPr lang="en-GB" sz="1600">
              <a:solidFill>
                <a:schemeClr val="accent1"/>
              </a:solidFill>
            </a:endParaRPr>
          </a:p>
          <a:p>
            <a:pPr eaLnBrk="1" hangingPunct="1">
              <a:spcBef>
                <a:spcPct val="50000"/>
              </a:spcBef>
              <a:buFont typeface="Wingdings" pitchFamily="2" charset="2"/>
              <a:buChar char="v"/>
            </a:pPr>
            <a:r>
              <a:rPr lang="en-GB" sz="2000">
                <a:solidFill>
                  <a:schemeClr val="accent1"/>
                </a:solidFill>
              </a:rPr>
              <a:t>  No single predominant role. Affects protein properties such as:</a:t>
            </a:r>
            <a:endParaRPr lang="en-GB"/>
          </a:p>
        </p:txBody>
      </p:sp>
      <p:sp>
        <p:nvSpPr>
          <p:cNvPr id="6149" name="Text Box 5"/>
          <p:cNvSpPr txBox="1">
            <a:spLocks noChangeArrowheads="1"/>
          </p:cNvSpPr>
          <p:nvPr/>
        </p:nvSpPr>
        <p:spPr bwMode="auto">
          <a:xfrm>
            <a:off x="862013" y="4113213"/>
            <a:ext cx="8778875"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GB" sz="2000">
                <a:solidFill>
                  <a:schemeClr val="accent1"/>
                </a:solidFill>
              </a:rPr>
              <a:t>-  folding, </a:t>
            </a:r>
          </a:p>
          <a:p>
            <a:pPr>
              <a:lnSpc>
                <a:spcPct val="110000"/>
              </a:lnSpc>
            </a:pPr>
            <a:r>
              <a:rPr lang="en-GB" sz="2000">
                <a:solidFill>
                  <a:schemeClr val="accent1"/>
                </a:solidFill>
              </a:rPr>
              <a:t>-  solubility, stability and charge,</a:t>
            </a:r>
          </a:p>
          <a:p>
            <a:pPr>
              <a:lnSpc>
                <a:spcPct val="110000"/>
              </a:lnSpc>
            </a:pPr>
            <a:r>
              <a:rPr lang="en-GB" sz="2000">
                <a:solidFill>
                  <a:schemeClr val="accent1"/>
                </a:solidFill>
              </a:rPr>
              <a:t>-  sensitivity towards protease, </a:t>
            </a:r>
          </a:p>
          <a:p>
            <a:pPr>
              <a:lnSpc>
                <a:spcPct val="110000"/>
              </a:lnSpc>
            </a:pPr>
            <a:r>
              <a:rPr lang="en-GB" sz="2000">
                <a:solidFill>
                  <a:schemeClr val="accent1"/>
                </a:solidFill>
              </a:rPr>
              <a:t>-  provides structural components: cell walls, endothelial cell matrix,</a:t>
            </a:r>
          </a:p>
          <a:p>
            <a:pPr>
              <a:lnSpc>
                <a:spcPct val="110000"/>
              </a:lnSpc>
            </a:pPr>
            <a:r>
              <a:rPr lang="en-GB" sz="2000">
                <a:solidFill>
                  <a:schemeClr val="accent1"/>
                </a:solidFill>
              </a:rPr>
              <a:t>-  mediates protein trafficking, cell adhesion and signalling.</a:t>
            </a:r>
          </a:p>
          <a:p>
            <a:pPr>
              <a:lnSpc>
                <a:spcPct val="110000"/>
              </a:lnSpc>
              <a:spcBef>
                <a:spcPct val="50000"/>
              </a:spcBef>
              <a:buFontTx/>
              <a:buChar char="-"/>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solidFill>
                  <a:srgbClr val="FFFF00"/>
                </a:solidFill>
                <a:latin typeface="Comic Sans MS" pitchFamily="66" charset="0"/>
              </a:rPr>
              <a:t>Protein glycosylation</a:t>
            </a:r>
            <a:r>
              <a:rPr lang="en-GB" smtClean="0"/>
              <a:t> </a:t>
            </a:r>
          </a:p>
        </p:txBody>
      </p:sp>
      <p:sp>
        <p:nvSpPr>
          <p:cNvPr id="7171" name="Rectangle 3"/>
          <p:cNvSpPr>
            <a:spLocks noGrp="1" noChangeArrowheads="1"/>
          </p:cNvSpPr>
          <p:nvPr>
            <p:ph type="body" idx="1"/>
          </p:nvPr>
        </p:nvSpPr>
        <p:spPr>
          <a:xfrm>
            <a:off x="417513" y="1358900"/>
            <a:ext cx="8229600" cy="4525963"/>
          </a:xfrm>
        </p:spPr>
        <p:txBody>
          <a:bodyPr/>
          <a:lstStyle/>
          <a:p>
            <a:pPr marL="268288" indent="-268288">
              <a:buFontTx/>
              <a:buNone/>
            </a:pPr>
            <a:endParaRPr lang="en-GB" sz="2000" smtClean="0">
              <a:solidFill>
                <a:schemeClr val="accent1"/>
              </a:solidFill>
              <a:latin typeface="Comic Sans MS" pitchFamily="66" charset="0"/>
            </a:endParaRPr>
          </a:p>
          <a:p>
            <a:pPr marL="268288" indent="-268288" eaLnBrk="1" hangingPunct="1">
              <a:spcBef>
                <a:spcPct val="50000"/>
              </a:spcBef>
              <a:buFont typeface="Wingdings" pitchFamily="2" charset="2"/>
              <a:buChar char="v"/>
            </a:pPr>
            <a:r>
              <a:rPr lang="en-GB" sz="2000" smtClean="0">
                <a:solidFill>
                  <a:schemeClr val="accent1"/>
                </a:solidFill>
              </a:rPr>
              <a:t>Glycosylation can depend on the cell type, which may enable the same protein to function in different ways depending on where it is being expressed. </a:t>
            </a:r>
          </a:p>
          <a:p>
            <a:pPr marL="268288" indent="-268288" eaLnBrk="1" hangingPunct="1">
              <a:spcBef>
                <a:spcPct val="50000"/>
              </a:spcBef>
              <a:buFont typeface="Wingdings" pitchFamily="2" charset="2"/>
              <a:buChar char="v"/>
            </a:pPr>
            <a:endParaRPr lang="en-GB" sz="2000" smtClean="0">
              <a:solidFill>
                <a:schemeClr val="accent1"/>
              </a:solidFill>
            </a:endParaRPr>
          </a:p>
          <a:p>
            <a:pPr marL="268288" indent="-268288" eaLnBrk="1" hangingPunct="1">
              <a:spcBef>
                <a:spcPct val="50000"/>
              </a:spcBef>
              <a:buFont typeface="Wingdings" pitchFamily="2" charset="2"/>
              <a:buChar char="v"/>
            </a:pPr>
            <a:r>
              <a:rPr lang="en-GB" sz="2000" smtClean="0">
                <a:solidFill>
                  <a:schemeClr val="accent1"/>
                </a:solidFill>
              </a:rPr>
              <a:t> Glycosylation of a protein can change during development and maturation.</a:t>
            </a:r>
          </a:p>
          <a:p>
            <a:pPr marL="268288" indent="-268288" eaLnBrk="1" hangingPunct="1">
              <a:spcBef>
                <a:spcPct val="50000"/>
              </a:spcBef>
              <a:buFont typeface="Wingdings" pitchFamily="2" charset="2"/>
              <a:buChar char="v"/>
            </a:pPr>
            <a:endParaRPr lang="en-GB" sz="2000" smtClean="0">
              <a:solidFill>
                <a:schemeClr val="accent1"/>
              </a:solidFill>
            </a:endParaRPr>
          </a:p>
          <a:p>
            <a:pPr marL="268288" indent="-268288" eaLnBrk="1" hangingPunct="1">
              <a:spcBef>
                <a:spcPct val="50000"/>
              </a:spcBef>
              <a:buFont typeface="Wingdings" pitchFamily="2" charset="2"/>
              <a:buChar char="v"/>
            </a:pPr>
            <a:r>
              <a:rPr lang="en-GB" sz="2000" smtClean="0">
                <a:solidFill>
                  <a:schemeClr val="accent1"/>
                </a:solidFill>
              </a:rPr>
              <a:t> Changes in glycosylation are observed for numerous pathological  conditions e.g. cancer, rheumatoid arthritis and inflammation.  </a:t>
            </a:r>
          </a:p>
          <a:p>
            <a:pPr marL="268288" indent="-268288"/>
            <a:endParaRPr lang="en-GB" sz="2000" smtClean="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z="4000" smtClean="0">
                <a:solidFill>
                  <a:srgbClr val="FFFF00"/>
                </a:solidFill>
                <a:latin typeface="Comic Sans MS" pitchFamily="66" charset="0"/>
              </a:rPr>
              <a:t>Types of glycans</a:t>
            </a:r>
            <a:r>
              <a:rPr lang="en-GB" smtClean="0"/>
              <a:t> </a:t>
            </a:r>
          </a:p>
        </p:txBody>
      </p:sp>
      <p:pic>
        <p:nvPicPr>
          <p:cNvPr id="8195"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4875" y="1600200"/>
            <a:ext cx="73342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i="1" smtClean="0">
                <a:solidFill>
                  <a:srgbClr val="FFFF00"/>
                </a:solidFill>
                <a:latin typeface="Comic Sans MS" pitchFamily="66" charset="0"/>
              </a:rPr>
              <a:t>N</a:t>
            </a:r>
            <a:r>
              <a:rPr lang="en-GB" smtClean="0">
                <a:solidFill>
                  <a:srgbClr val="FFFF00"/>
                </a:solidFill>
                <a:latin typeface="Comic Sans MS" pitchFamily="66" charset="0"/>
              </a:rPr>
              <a:t>-linked glycosylation (NLG) </a:t>
            </a:r>
          </a:p>
        </p:txBody>
      </p:sp>
      <p:sp>
        <p:nvSpPr>
          <p:cNvPr id="9219" name="Text Box 4"/>
          <p:cNvSpPr txBox="1">
            <a:spLocks noChangeArrowheads="1"/>
          </p:cNvSpPr>
          <p:nvPr/>
        </p:nvSpPr>
        <p:spPr bwMode="auto">
          <a:xfrm>
            <a:off x="500063" y="1468438"/>
            <a:ext cx="8015287" cy="51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buFont typeface="Wingdings" pitchFamily="2" charset="2"/>
              <a:buChar char="§"/>
            </a:pPr>
            <a:r>
              <a:rPr lang="en-GB" sz="2000">
                <a:solidFill>
                  <a:schemeClr val="accent1"/>
                </a:solidFill>
              </a:rPr>
              <a:t>  Initiated upon translocation of the nascent protein into the ER lumen. </a:t>
            </a:r>
          </a:p>
          <a:p>
            <a:pPr eaLnBrk="1" hangingPunct="1">
              <a:spcBef>
                <a:spcPct val="50000"/>
              </a:spcBef>
              <a:buFont typeface="Wingdings" pitchFamily="2" charset="2"/>
              <a:buChar char="§"/>
            </a:pPr>
            <a:r>
              <a:rPr lang="en-GB" sz="2000">
                <a:solidFill>
                  <a:schemeClr val="accent1"/>
                </a:solidFill>
              </a:rPr>
              <a:t>  Occurs at asparagine residues in the motif Asn-X-Ser/Thr,    where X is any amino acid except proline.</a:t>
            </a:r>
          </a:p>
          <a:p>
            <a:pPr eaLnBrk="1" hangingPunct="1">
              <a:spcBef>
                <a:spcPct val="50000"/>
              </a:spcBef>
              <a:buFont typeface="Wingdings" pitchFamily="2" charset="2"/>
              <a:buChar char="§"/>
            </a:pPr>
            <a:r>
              <a:rPr lang="en-GB" sz="2000">
                <a:solidFill>
                  <a:schemeClr val="accent1"/>
                </a:solidFill>
              </a:rPr>
              <a:t>  vast diversity of structures</a:t>
            </a:r>
          </a:p>
          <a:p>
            <a:pPr eaLnBrk="1" hangingPunct="1">
              <a:spcBef>
                <a:spcPct val="50000"/>
              </a:spcBef>
              <a:buFont typeface="Wingdings" pitchFamily="2" charset="2"/>
              <a:buChar char="§"/>
            </a:pPr>
            <a:r>
              <a:rPr lang="en-GB" sz="2000">
                <a:solidFill>
                  <a:schemeClr val="accent1"/>
                </a:solidFill>
              </a:rPr>
              <a:t> N-glycosylation can be broken down into separate events:   </a:t>
            </a:r>
          </a:p>
          <a:p>
            <a:pPr eaLnBrk="1" hangingPunct="1">
              <a:spcBef>
                <a:spcPct val="50000"/>
              </a:spcBef>
            </a:pPr>
            <a:r>
              <a:rPr lang="en-GB" sz="2000">
                <a:solidFill>
                  <a:schemeClr val="accent1"/>
                </a:solidFill>
              </a:rPr>
              <a:t>    </a:t>
            </a:r>
            <a:r>
              <a:rPr lang="en-GB" sz="1800">
                <a:solidFill>
                  <a:schemeClr val="accent1"/>
                </a:solidFill>
              </a:rPr>
              <a:t>- precursor glycan assembly</a:t>
            </a:r>
          </a:p>
          <a:p>
            <a:pPr eaLnBrk="1" hangingPunct="1">
              <a:spcBef>
                <a:spcPct val="50000"/>
              </a:spcBef>
            </a:pPr>
            <a:r>
              <a:rPr lang="en-GB" sz="1800">
                <a:solidFill>
                  <a:schemeClr val="accent1"/>
                </a:solidFill>
              </a:rPr>
              <a:t>    - attachment</a:t>
            </a:r>
          </a:p>
          <a:p>
            <a:pPr eaLnBrk="1" hangingPunct="1">
              <a:spcBef>
                <a:spcPct val="50000"/>
              </a:spcBef>
            </a:pPr>
            <a:r>
              <a:rPr lang="en-GB" sz="1800">
                <a:solidFill>
                  <a:schemeClr val="accent1"/>
                </a:solidFill>
              </a:rPr>
              <a:t>    - trimming</a:t>
            </a:r>
          </a:p>
          <a:p>
            <a:pPr eaLnBrk="1" hangingPunct="1">
              <a:spcBef>
                <a:spcPct val="50000"/>
              </a:spcBef>
            </a:pPr>
            <a:r>
              <a:rPr lang="en-GB" sz="1800">
                <a:solidFill>
                  <a:schemeClr val="accent1"/>
                </a:solidFill>
              </a:rPr>
              <a:t>    - maturation</a:t>
            </a:r>
            <a:endParaRPr lang="en-GB" sz="2000">
              <a:solidFill>
                <a:schemeClr val="accent1"/>
              </a:solidFill>
            </a:endParaRPr>
          </a:p>
          <a:p>
            <a:pPr eaLnBrk="1" hangingPunct="1">
              <a:spcBef>
                <a:spcPct val="50000"/>
              </a:spcBef>
              <a:buFontTx/>
              <a:buChar char="-"/>
            </a:pPr>
            <a:endParaRPr lang="en-GB" sz="2000">
              <a:solidFill>
                <a:schemeClr val="accent1"/>
              </a:solidFill>
            </a:endParaRPr>
          </a:p>
          <a:p>
            <a:pPr eaLnBrk="1" hangingPunct="1">
              <a:spcBef>
                <a:spcPct val="50000"/>
              </a:spcBef>
            </a:pPr>
            <a:endParaRPr lang="en-GB">
              <a:solidFill>
                <a:srgbClr val="FF0000"/>
              </a:solidFill>
            </a:endParaRPr>
          </a:p>
        </p:txBody>
      </p:sp>
      <p:pic>
        <p:nvPicPr>
          <p:cNvPr id="9220" name="Picture 4" descr="C:\Users\Agata\Downloads\image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3829050"/>
            <a:ext cx="380206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7"/>
          <p:cNvSpPr>
            <a:spLocks noChangeArrowheads="1"/>
          </p:cNvSpPr>
          <p:nvPr/>
        </p:nvSpPr>
        <p:spPr bwMode="auto">
          <a:xfrm>
            <a:off x="0" y="0"/>
            <a:ext cx="184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pl-PL" sz="1000">
              <a:solidFill>
                <a:srgbClr val="000000"/>
              </a:solidFill>
              <a:latin typeface="Arial" charset="0"/>
            </a:endParaRPr>
          </a:p>
          <a:p>
            <a:pPr eaLnBrk="0" hangingPunct="0"/>
            <a:endParaRPr 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GB" sz="4000" smtClean="0">
                <a:solidFill>
                  <a:srgbClr val="FFFF00"/>
                </a:solidFill>
                <a:latin typeface="Comic Sans MS" pitchFamily="66" charset="0"/>
              </a:rPr>
              <a:t>N-linked glycosylation</a:t>
            </a:r>
          </a:p>
        </p:txBody>
      </p:sp>
      <p:grpSp>
        <p:nvGrpSpPr>
          <p:cNvPr id="10243" name="Group 6"/>
          <p:cNvGrpSpPr>
            <a:grpSpLocks/>
          </p:cNvGrpSpPr>
          <p:nvPr/>
        </p:nvGrpSpPr>
        <p:grpSpPr bwMode="auto">
          <a:xfrm>
            <a:off x="779463" y="1198563"/>
            <a:ext cx="7356475" cy="5608637"/>
            <a:chOff x="491" y="755"/>
            <a:chExt cx="4634" cy="3533"/>
          </a:xfrm>
        </p:grpSpPr>
        <p:sp>
          <p:nvSpPr>
            <p:cNvPr id="10244" name="Rectangle 5"/>
            <p:cNvSpPr>
              <a:spLocks noChangeArrowheads="1"/>
            </p:cNvSpPr>
            <p:nvPr/>
          </p:nvSpPr>
          <p:spPr bwMode="auto">
            <a:xfrm>
              <a:off x="491" y="755"/>
              <a:ext cx="4634" cy="35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245" name="Picture 2" descr="D:\Tom's Folder\Pendrive\THESIS\figures\N-linked glycan sythn fig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 y="803"/>
              <a:ext cx="4295" cy="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Projekt domyśln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1" i="1"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22898</TotalTime>
  <Words>2047</Words>
  <Application>Microsoft Office PowerPoint</Application>
  <PresentationFormat>On-screen Show (4:3)</PresentationFormat>
  <Paragraphs>298</Paragraphs>
  <Slides>38</Slides>
  <Notes>2</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Comic Sans MS</vt:lpstr>
      <vt:lpstr>Arial</vt:lpstr>
      <vt:lpstr>Wingdings</vt:lpstr>
      <vt:lpstr>Calibri</vt:lpstr>
      <vt:lpstr>Courier New</vt:lpstr>
      <vt:lpstr>Times New Roman</vt:lpstr>
      <vt:lpstr>Projekt domyślny</vt:lpstr>
      <vt:lpstr>Prism Project</vt:lpstr>
      <vt:lpstr>Post-translational modifications of coagulation factors</vt:lpstr>
      <vt:lpstr>Learning objectives   </vt:lpstr>
      <vt:lpstr>Post-translational modifications </vt:lpstr>
      <vt:lpstr>Post-translational modification</vt:lpstr>
      <vt:lpstr>Protein glycosylation </vt:lpstr>
      <vt:lpstr>Protein glycosylation </vt:lpstr>
      <vt:lpstr>Types of glycans </vt:lpstr>
      <vt:lpstr>N-linked glycosylation (NLG) </vt:lpstr>
      <vt:lpstr>N-linked glycosylation</vt:lpstr>
      <vt:lpstr>Functions of N-linked glycans </vt:lpstr>
      <vt:lpstr>O-linked glycosylation</vt:lpstr>
      <vt:lpstr>O-linked glycosylation</vt:lpstr>
      <vt:lpstr>Posttranslational modifications of von Willebrand Factor (VWF)</vt:lpstr>
      <vt:lpstr>Glycosylation of Von Willebrand Factor</vt:lpstr>
      <vt:lpstr>How do we study the function of VWF glycans in the laboratory? (1)</vt:lpstr>
      <vt:lpstr>How do we study the function of VWF glycans in the laboratory? (2)</vt:lpstr>
      <vt:lpstr>How do we study the function of VWF glycans in the laboratory? (3)</vt:lpstr>
      <vt:lpstr>Analysis of VWF glycans function </vt:lpstr>
      <vt:lpstr>ADAMTS13 proteolysis of VWF </vt:lpstr>
      <vt:lpstr>Function of VWF N-linked glycans </vt:lpstr>
      <vt:lpstr>Function of VWF N-linked glycans </vt:lpstr>
      <vt:lpstr>Function of VWF N-linked glycans </vt:lpstr>
      <vt:lpstr>Function of VWF N-linked glycans </vt:lpstr>
      <vt:lpstr>Function of VWF N-linked glycans </vt:lpstr>
      <vt:lpstr>Function of VWF N-linked glycans </vt:lpstr>
      <vt:lpstr>Function of VWF O-linked glycans </vt:lpstr>
      <vt:lpstr>Function of VWF O-linked glycans </vt:lpstr>
      <vt:lpstr>Function of VWF O-linked glycans </vt:lpstr>
      <vt:lpstr>PowerPoint Presentation</vt:lpstr>
      <vt:lpstr>Function of VWF O-linked glycans </vt:lpstr>
      <vt:lpstr>Function of O-linked glycans</vt:lpstr>
      <vt:lpstr>VWF clearance-role of carbohydrate  </vt:lpstr>
      <vt:lpstr>Glycosylation of Factor VII</vt:lpstr>
      <vt:lpstr>Glycosylation of Factor VIII</vt:lpstr>
      <vt:lpstr>Plasma-derived versus recombinant FIX</vt:lpstr>
      <vt:lpstr>Plasma-derived versus recombinant FIX</vt:lpstr>
      <vt:lpstr>Conclusions </vt:lpstr>
      <vt:lpstr>Importance of glycobiology in haematology </vt:lpstr>
    </vt:vector>
  </TitlesOfParts>
  <Company>Feministki.pl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Parvalbumin</dc:title>
  <dc:creator>AAA</dc:creator>
  <cp:lastModifiedBy>Shiel, Nuala</cp:lastModifiedBy>
  <cp:revision>1779</cp:revision>
  <dcterms:created xsi:type="dcterms:W3CDTF">2006-12-09T16:13:59Z</dcterms:created>
  <dcterms:modified xsi:type="dcterms:W3CDTF">2012-10-12T12:11:09Z</dcterms:modified>
</cp:coreProperties>
</file>