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theme/themeOverride1.xml" ContentType="application/vnd.openxmlformats-officedocument.themeOverrid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1"/>
    <p:sldMasterId id="2147483709" r:id="rId2"/>
    <p:sldMasterId id="2147483722" r:id="rId3"/>
    <p:sldMasterId id="2147483735" r:id="rId4"/>
    <p:sldMasterId id="2147483747" r:id="rId5"/>
    <p:sldMasterId id="2147483760" r:id="rId6"/>
    <p:sldMasterId id="2147483772" r:id="rId7"/>
    <p:sldMasterId id="2147483785" r:id="rId8"/>
  </p:sldMasterIdLst>
  <p:notesMasterIdLst>
    <p:notesMasterId r:id="rId93"/>
  </p:notesMasterIdLst>
  <p:handoutMasterIdLst>
    <p:handoutMasterId r:id="rId94"/>
  </p:handoutMasterIdLst>
  <p:sldIdLst>
    <p:sldId id="471" r:id="rId9"/>
    <p:sldId id="473" r:id="rId10"/>
    <p:sldId id="472" r:id="rId11"/>
    <p:sldId id="554" r:id="rId12"/>
    <p:sldId id="555" r:id="rId13"/>
    <p:sldId id="549" r:id="rId14"/>
    <p:sldId id="585" r:id="rId15"/>
    <p:sldId id="586" r:id="rId16"/>
    <p:sldId id="551" r:id="rId17"/>
    <p:sldId id="552" r:id="rId18"/>
    <p:sldId id="579" r:id="rId19"/>
    <p:sldId id="581" r:id="rId20"/>
    <p:sldId id="582" r:id="rId21"/>
    <p:sldId id="459" r:id="rId22"/>
    <p:sldId id="451" r:id="rId23"/>
    <p:sldId id="557" r:id="rId24"/>
    <p:sldId id="452" r:id="rId25"/>
    <p:sldId id="588" r:id="rId26"/>
    <p:sldId id="589" r:id="rId27"/>
    <p:sldId id="474" r:id="rId28"/>
    <p:sldId id="583" r:id="rId29"/>
    <p:sldId id="590" r:id="rId30"/>
    <p:sldId id="587" r:id="rId31"/>
    <p:sldId id="584" r:id="rId32"/>
    <p:sldId id="559" r:id="rId33"/>
    <p:sldId id="560" r:id="rId34"/>
    <p:sldId id="561" r:id="rId35"/>
    <p:sldId id="562" r:id="rId36"/>
    <p:sldId id="563" r:id="rId37"/>
    <p:sldId id="564" r:id="rId38"/>
    <p:sldId id="565" r:id="rId39"/>
    <p:sldId id="566" r:id="rId40"/>
    <p:sldId id="567" r:id="rId41"/>
    <p:sldId id="568" r:id="rId42"/>
    <p:sldId id="569" r:id="rId43"/>
    <p:sldId id="570" r:id="rId44"/>
    <p:sldId id="571" r:id="rId45"/>
    <p:sldId id="572" r:id="rId46"/>
    <p:sldId id="573" r:id="rId47"/>
    <p:sldId id="574" r:id="rId48"/>
    <p:sldId id="575" r:id="rId49"/>
    <p:sldId id="576" r:id="rId50"/>
    <p:sldId id="577" r:id="rId51"/>
    <p:sldId id="578" r:id="rId52"/>
    <p:sldId id="461" r:id="rId53"/>
    <p:sldId id="476" r:id="rId54"/>
    <p:sldId id="513" r:id="rId55"/>
    <p:sldId id="547" r:id="rId56"/>
    <p:sldId id="514" r:id="rId57"/>
    <p:sldId id="521" r:id="rId58"/>
    <p:sldId id="523" r:id="rId59"/>
    <p:sldId id="497" r:id="rId60"/>
    <p:sldId id="522" r:id="rId61"/>
    <p:sldId id="509" r:id="rId62"/>
    <p:sldId id="510" r:id="rId63"/>
    <p:sldId id="511" r:id="rId64"/>
    <p:sldId id="524" r:id="rId65"/>
    <p:sldId id="466" r:id="rId66"/>
    <p:sldId id="525" r:id="rId67"/>
    <p:sldId id="536" r:id="rId68"/>
    <p:sldId id="527" r:id="rId69"/>
    <p:sldId id="526" r:id="rId70"/>
    <p:sldId id="528" r:id="rId71"/>
    <p:sldId id="515" r:id="rId72"/>
    <p:sldId id="516" r:id="rId73"/>
    <p:sldId id="517" r:id="rId74"/>
    <p:sldId id="502" r:id="rId75"/>
    <p:sldId id="492" r:id="rId76"/>
    <p:sldId id="545" r:id="rId77"/>
    <p:sldId id="501" r:id="rId78"/>
    <p:sldId id="504" r:id="rId79"/>
    <p:sldId id="503" r:id="rId80"/>
    <p:sldId id="541" r:id="rId81"/>
    <p:sldId id="478" r:id="rId82"/>
    <p:sldId id="512" r:id="rId83"/>
    <p:sldId id="548" r:id="rId84"/>
    <p:sldId id="558" r:id="rId85"/>
    <p:sldId id="479" r:id="rId86"/>
    <p:sldId id="499" r:id="rId87"/>
    <p:sldId id="500" r:id="rId88"/>
    <p:sldId id="482" r:id="rId89"/>
    <p:sldId id="542" r:id="rId90"/>
    <p:sldId id="546" r:id="rId91"/>
    <p:sldId id="535" r:id="rId92"/>
  </p:sldIdLst>
  <p:sldSz cx="9144000" cy="6858000" type="screen4x3"/>
  <p:notesSz cx="6743700" cy="9906000"/>
  <p:defaultTextStyle>
    <a:defPPr>
      <a:defRPr lang="en-US"/>
    </a:defPPr>
    <a:lvl1pPr algn="l" rtl="0" eaLnBrk="0" fontAlgn="base" hangingPunct="0">
      <a:spcBef>
        <a:spcPct val="0"/>
      </a:spcBef>
      <a:spcAft>
        <a:spcPct val="0"/>
      </a:spcAft>
      <a:defRPr sz="1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400" b="1" kern="1200">
        <a:solidFill>
          <a:schemeClr val="tx1"/>
        </a:solidFill>
        <a:latin typeface="Times New Roman" pitchFamily="18" charset="0"/>
        <a:ea typeface="+mn-ea"/>
        <a:cs typeface="+mn-cs"/>
      </a:defRPr>
    </a:lvl5pPr>
    <a:lvl6pPr marL="2286000" algn="l" defTabSz="914400" rtl="0" eaLnBrk="1" latinLnBrk="0" hangingPunct="1">
      <a:defRPr sz="1400" b="1" kern="1200">
        <a:solidFill>
          <a:schemeClr val="tx1"/>
        </a:solidFill>
        <a:latin typeface="Times New Roman" pitchFamily="18" charset="0"/>
        <a:ea typeface="+mn-ea"/>
        <a:cs typeface="+mn-cs"/>
      </a:defRPr>
    </a:lvl6pPr>
    <a:lvl7pPr marL="2743200" algn="l" defTabSz="914400" rtl="0" eaLnBrk="1" latinLnBrk="0" hangingPunct="1">
      <a:defRPr sz="1400" b="1" kern="1200">
        <a:solidFill>
          <a:schemeClr val="tx1"/>
        </a:solidFill>
        <a:latin typeface="Times New Roman" pitchFamily="18" charset="0"/>
        <a:ea typeface="+mn-ea"/>
        <a:cs typeface="+mn-cs"/>
      </a:defRPr>
    </a:lvl7pPr>
    <a:lvl8pPr marL="3200400" algn="l" defTabSz="914400" rtl="0" eaLnBrk="1" latinLnBrk="0" hangingPunct="1">
      <a:defRPr sz="1400" b="1" kern="1200">
        <a:solidFill>
          <a:schemeClr val="tx1"/>
        </a:solidFill>
        <a:latin typeface="Times New Roman" pitchFamily="18" charset="0"/>
        <a:ea typeface="+mn-ea"/>
        <a:cs typeface="+mn-cs"/>
      </a:defRPr>
    </a:lvl8pPr>
    <a:lvl9pPr marL="3657600" algn="l" defTabSz="914400" rtl="0" eaLnBrk="1" latinLnBrk="0" hangingPunct="1">
      <a:defRPr sz="14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FFCCCC"/>
    <a:srgbClr val="3366FF"/>
    <a:srgbClr val="FFFF99"/>
    <a:srgbClr val="800080"/>
    <a:srgbClr val="33CCFF"/>
    <a:srgbClr val="339966"/>
    <a:srgbClr val="66FFFF"/>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17" autoAdjust="0"/>
    <p:restoredTop sz="89077" autoAdjust="0"/>
  </p:normalViewPr>
  <p:slideViewPr>
    <p:cSldViewPr snapToGrid="0">
      <p:cViewPr varScale="1">
        <p:scale>
          <a:sx n="45" d="100"/>
          <a:sy n="45" d="100"/>
        </p:scale>
        <p:origin x="-83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72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slide" Target="slides/slide68.xml"/><Relationship Id="rId84" Type="http://schemas.openxmlformats.org/officeDocument/2006/relationships/slide" Target="slides/slide76.xml"/><Relationship Id="rId89" Type="http://schemas.openxmlformats.org/officeDocument/2006/relationships/slide" Target="slides/slide81.xml"/><Relationship Id="rId97"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slide" Target="slides/slide71.xml"/><Relationship Id="rId87" Type="http://schemas.openxmlformats.org/officeDocument/2006/relationships/slide" Target="slides/slide79.xml"/><Relationship Id="rId5" Type="http://schemas.openxmlformats.org/officeDocument/2006/relationships/slideMaster" Target="slideMasters/slideMaster5.xml"/><Relationship Id="rId61" Type="http://schemas.openxmlformats.org/officeDocument/2006/relationships/slide" Target="slides/slide53.xml"/><Relationship Id="rId82" Type="http://schemas.openxmlformats.org/officeDocument/2006/relationships/slide" Target="slides/slide74.xml"/><Relationship Id="rId90" Type="http://schemas.openxmlformats.org/officeDocument/2006/relationships/slide" Target="slides/slide82.xml"/><Relationship Id="rId95" Type="http://schemas.openxmlformats.org/officeDocument/2006/relationships/presProps" Target="presProp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slide" Target="slides/slide83.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8956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a:p>
        </p:txBody>
      </p:sp>
      <p:sp>
        <p:nvSpPr>
          <p:cNvPr id="39939" name="Rectangle 3"/>
          <p:cNvSpPr>
            <a:spLocks noGrp="1" noChangeArrowheads="1"/>
          </p:cNvSpPr>
          <p:nvPr>
            <p:ph type="dt" sz="quarter" idx="1"/>
          </p:nvPr>
        </p:nvSpPr>
        <p:spPr bwMode="auto">
          <a:xfrm>
            <a:off x="3810000" y="0"/>
            <a:ext cx="28956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39940" name="Rectangle 4"/>
          <p:cNvSpPr>
            <a:spLocks noGrp="1" noChangeArrowheads="1"/>
          </p:cNvSpPr>
          <p:nvPr>
            <p:ph type="ftr" sz="quarter" idx="2"/>
          </p:nvPr>
        </p:nvSpPr>
        <p:spPr bwMode="auto">
          <a:xfrm>
            <a:off x="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a:p>
        </p:txBody>
      </p:sp>
      <p:sp>
        <p:nvSpPr>
          <p:cNvPr id="39941" name="Rectangle 5"/>
          <p:cNvSpPr>
            <a:spLocks noGrp="1" noChangeArrowheads="1"/>
          </p:cNvSpPr>
          <p:nvPr>
            <p:ph type="sldNum" sz="quarter" idx="3"/>
          </p:nvPr>
        </p:nvSpPr>
        <p:spPr bwMode="auto">
          <a:xfrm>
            <a:off x="381000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E74658FF-C681-47EB-BD42-F23141304463}" type="slidenum">
              <a:rPr lang="en-US"/>
              <a:pPr>
                <a:defRPr/>
              </a:pPr>
              <a:t>‹#›</a:t>
            </a:fld>
            <a:endParaRPr lang="en-US"/>
          </a:p>
        </p:txBody>
      </p:sp>
    </p:spTree>
    <p:extLst>
      <p:ext uri="{BB962C8B-B14F-4D97-AF65-F5344CB8AC3E}">
        <p14:creationId xmlns:p14="http://schemas.microsoft.com/office/powerpoint/2010/main" val="3119452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42" name="Rectangle 2"/>
          <p:cNvSpPr>
            <a:spLocks noGrp="1" noChangeArrowheads="1"/>
          </p:cNvSpPr>
          <p:nvPr>
            <p:ph type="hdr" sz="quarter"/>
          </p:nvPr>
        </p:nvSpPr>
        <p:spPr bwMode="auto">
          <a:xfrm>
            <a:off x="0" y="0"/>
            <a:ext cx="2922588"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en-GB"/>
          </a:p>
        </p:txBody>
      </p:sp>
      <p:sp>
        <p:nvSpPr>
          <p:cNvPr id="215043" name="Rectangle 3"/>
          <p:cNvSpPr>
            <a:spLocks noGrp="1" noChangeArrowheads="1"/>
          </p:cNvSpPr>
          <p:nvPr>
            <p:ph type="dt" idx="1"/>
          </p:nvPr>
        </p:nvSpPr>
        <p:spPr bwMode="auto">
          <a:xfrm>
            <a:off x="3819525" y="0"/>
            <a:ext cx="2922588"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GB"/>
          </a:p>
        </p:txBody>
      </p:sp>
      <p:sp>
        <p:nvSpPr>
          <p:cNvPr id="59396" name="Rectangle 4"/>
          <p:cNvSpPr>
            <a:spLocks noGrp="1" noRot="1" noChangeAspect="1" noChangeArrowheads="1" noTextEdit="1"/>
          </p:cNvSpPr>
          <p:nvPr>
            <p:ph type="sldImg" idx="2"/>
          </p:nvPr>
        </p:nvSpPr>
        <p:spPr bwMode="auto">
          <a:xfrm>
            <a:off x="895350" y="742950"/>
            <a:ext cx="4953000" cy="3714750"/>
          </a:xfrm>
          <a:prstGeom prst="rect">
            <a:avLst/>
          </a:prstGeom>
          <a:noFill/>
          <a:ln w="9525">
            <a:solidFill>
              <a:srgbClr val="000000"/>
            </a:solidFill>
            <a:miter lim="800000"/>
            <a:headEnd/>
            <a:tailEnd/>
          </a:ln>
        </p:spPr>
      </p:sp>
      <p:sp>
        <p:nvSpPr>
          <p:cNvPr id="215045" name="Rectangle 5"/>
          <p:cNvSpPr>
            <a:spLocks noGrp="1" noChangeArrowheads="1"/>
          </p:cNvSpPr>
          <p:nvPr>
            <p:ph type="body" sz="quarter" idx="3"/>
          </p:nvPr>
        </p:nvSpPr>
        <p:spPr bwMode="auto">
          <a:xfrm>
            <a:off x="674688" y="4705350"/>
            <a:ext cx="5394325" cy="4457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15046" name="Rectangle 6"/>
          <p:cNvSpPr>
            <a:spLocks noGrp="1" noChangeArrowheads="1"/>
          </p:cNvSpPr>
          <p:nvPr>
            <p:ph type="ftr" sz="quarter" idx="4"/>
          </p:nvPr>
        </p:nvSpPr>
        <p:spPr bwMode="auto">
          <a:xfrm>
            <a:off x="0" y="9409113"/>
            <a:ext cx="2922588"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en-GB"/>
          </a:p>
        </p:txBody>
      </p:sp>
      <p:sp>
        <p:nvSpPr>
          <p:cNvPr id="215047" name="Rectangle 7"/>
          <p:cNvSpPr>
            <a:spLocks noGrp="1" noChangeArrowheads="1"/>
          </p:cNvSpPr>
          <p:nvPr>
            <p:ph type="sldNum" sz="quarter" idx="5"/>
          </p:nvPr>
        </p:nvSpPr>
        <p:spPr bwMode="auto">
          <a:xfrm>
            <a:off x="3819525" y="9409113"/>
            <a:ext cx="2922588"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E1E1E243-2BB0-477F-8E92-DBDD20E3B471}" type="slidenum">
              <a:rPr lang="en-GB"/>
              <a:pPr>
                <a:defRPr/>
              </a:pPr>
              <a:t>‹#›</a:t>
            </a:fld>
            <a:endParaRPr lang="en-GB"/>
          </a:p>
        </p:txBody>
      </p:sp>
    </p:spTree>
    <p:extLst>
      <p:ext uri="{BB962C8B-B14F-4D97-AF65-F5344CB8AC3E}">
        <p14:creationId xmlns:p14="http://schemas.microsoft.com/office/powerpoint/2010/main" val="1432574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CAE834FF-D519-4EA7-AED7-C9EC6199BDD1}" type="slidenum">
              <a:rPr lang="en-GB" smtClean="0"/>
              <a:pPr/>
              <a:t>1</a:t>
            </a:fld>
            <a:endParaRPr lang="en-GB"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cs typeface="Arial" pitchFamily="34" charset="0"/>
              </a:rPr>
              <a:t>Newtonian laminar flow, the flow is fastet in the middle away from the wall and this is occupied by the larger cells, the majority of which are erythrocytes. The platelets are pushed aside so that the concentration on the wall, where they are needed, is 3-5 times higher than the centre. This explains in part firstly why we tolerate low platelet counts remarkably well down to 20 or so (in absence of bleeding) and also why a low haematocrit is itself associated with an increase in bleeding and a prolonged bleeding time. </a:t>
            </a:r>
          </a:p>
          <a:p>
            <a:pPr eaLnBrk="1" hangingPunct="1"/>
            <a:r>
              <a:rPr lang="en-US" smtClean="0">
                <a:latin typeface="Arial" pitchFamily="34" charset="0"/>
                <a:cs typeface="Arial" pitchFamily="34" charset="0"/>
              </a:rPr>
              <a:t>Possibly some benefit from release of sequestered platelets from the spleen. This occurs in some animals but unclear in humans. </a:t>
            </a: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2AD4734C-85A4-4019-BC26-6DF67F2B4C10}" type="slidenum">
              <a:rPr lang="en-GB">
                <a:solidFill>
                  <a:prstClr val="black"/>
                </a:solidFill>
                <a:latin typeface="Arial" pitchFamily="34" charset="0"/>
              </a:rPr>
              <a:pPr eaLnBrk="1" hangingPunct="1"/>
              <a:t>13</a:t>
            </a:fld>
            <a:endParaRPr lang="en-GB">
              <a:solidFill>
                <a:prstClr val="black"/>
              </a:solidFill>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A8FDA43B-3176-4F0B-9422-E8AA3CDAE18F}" type="slidenum">
              <a:rPr lang="en-GB" smtClean="0"/>
              <a:pPr/>
              <a:t>14</a:t>
            </a:fld>
            <a:endParaRPr lang="en-GB"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86EBFF33-E381-485E-A13A-9817BA243F9A}" type="slidenum">
              <a:rPr lang="en-GB" smtClean="0"/>
              <a:pPr/>
              <a:t>15</a:t>
            </a:fld>
            <a:endParaRPr lang="en-GB"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GB"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36E62CA1-2335-4820-A827-F1973CA528F9}" type="slidenum">
              <a:rPr lang="en-GB" smtClean="0"/>
              <a:pPr/>
              <a:t>17</a:t>
            </a:fld>
            <a:endParaRPr lang="en-GB"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GB"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p:spPr>
        <p:txBody>
          <a:bodyPr/>
          <a:lstStyle/>
          <a:p>
            <a:fld id="{0E78A471-D789-41F3-8A64-F8CE717DD838}" type="slidenum">
              <a:rPr lang="en-GB">
                <a:solidFill>
                  <a:prstClr val="black"/>
                </a:solidFill>
              </a:rPr>
              <a:pPr/>
              <a:t>18</a:t>
            </a:fld>
            <a:endParaRPr lang="en-GB">
              <a:solidFill>
                <a:prstClr val="black"/>
              </a:solidFill>
            </a:endParaRPr>
          </a:p>
        </p:txBody>
      </p:sp>
      <p:sp>
        <p:nvSpPr>
          <p:cNvPr id="4099" name="Rectangle 1"/>
          <p:cNvSpPr txBox="1">
            <a:spLocks noGrp="1" noRot="1" noChangeAspect="1" noChangeArrowheads="1" noTextEdit="1"/>
          </p:cNvSpPr>
          <p:nvPr>
            <p:ph type="sldImg"/>
          </p:nvPr>
        </p:nvSpPr>
        <p:spPr>
          <a:xfrm>
            <a:off x="987056" y="753062"/>
            <a:ext cx="4768172" cy="3713831"/>
          </a:xfrm>
          <a:solidFill>
            <a:srgbClr val="FFFFFF"/>
          </a:solidFill>
          <a:ln>
            <a:solidFill>
              <a:srgbClr val="000000"/>
            </a:solidFill>
            <a:miter lim="800000"/>
          </a:ln>
        </p:spPr>
      </p:sp>
      <p:sp>
        <p:nvSpPr>
          <p:cNvPr id="4100" name="Text Box 2"/>
          <p:cNvSpPr txBox="1">
            <a:spLocks noGrp="1" noChangeArrowheads="1"/>
          </p:cNvSpPr>
          <p:nvPr>
            <p:ph type="body" idx="1"/>
          </p:nvPr>
        </p:nvSpPr>
        <p:spPr>
          <a:xfrm>
            <a:off x="674087" y="4705166"/>
            <a:ext cx="5395526" cy="4458067"/>
          </a:xfrm>
          <a:noFill/>
          <a:ln/>
        </p:spPr>
        <p:txBody>
          <a:bodyPr tIns="9655"/>
          <a:lstStyle/>
          <a:p>
            <a:pPr algn="just" eaLnBrk="1">
              <a:lnSpc>
                <a:spcPct val="93000"/>
              </a:lnSpc>
              <a:spcBef>
                <a:spcPct val="0"/>
              </a:spcBef>
              <a:tabLst>
                <a:tab pos="660342" algn="l"/>
                <a:tab pos="1320683" algn="l"/>
                <a:tab pos="1981025" algn="l"/>
                <a:tab pos="2641366" algn="l"/>
                <a:tab pos="3301708" algn="l"/>
                <a:tab pos="3962049" algn="l"/>
                <a:tab pos="4622391" algn="l"/>
                <a:tab pos="5282733" algn="l"/>
              </a:tabLst>
            </a:pPr>
            <a:endParaRPr lang="en-GB" dirty="0" smtClean="0">
              <a:latin typeface="Arial" charset="0"/>
              <a:ea typeface="DejaVu Sans" charset="0"/>
              <a:cs typeface="DejaVu Sans" charset="0"/>
            </a:endParaRPr>
          </a:p>
          <a:p>
            <a:pPr algn="just" eaLnBrk="1">
              <a:lnSpc>
                <a:spcPct val="93000"/>
              </a:lnSpc>
              <a:spcBef>
                <a:spcPct val="0"/>
              </a:spcBef>
              <a:tabLst>
                <a:tab pos="660342" algn="l"/>
                <a:tab pos="1320683" algn="l"/>
                <a:tab pos="1981025" algn="l"/>
                <a:tab pos="2641366" algn="l"/>
                <a:tab pos="3301708" algn="l"/>
                <a:tab pos="3962049" algn="l"/>
                <a:tab pos="4622391" algn="l"/>
                <a:tab pos="5282733" algn="l"/>
              </a:tabLst>
            </a:pPr>
            <a:endParaRPr lang="en-GB" dirty="0" smtClean="0">
              <a:latin typeface="Arial" charset="0"/>
              <a:ea typeface="DejaVu Sans" charset="0"/>
              <a:cs typeface="DejaVu Sans" charset="0"/>
            </a:endParaRPr>
          </a:p>
          <a:p>
            <a:pPr algn="just" eaLnBrk="1">
              <a:lnSpc>
                <a:spcPct val="93000"/>
              </a:lnSpc>
              <a:spcBef>
                <a:spcPct val="0"/>
              </a:spcBef>
              <a:tabLst>
                <a:tab pos="660342" algn="l"/>
                <a:tab pos="1320683" algn="l"/>
                <a:tab pos="1981025" algn="l"/>
                <a:tab pos="2641366" algn="l"/>
                <a:tab pos="3301708" algn="l"/>
                <a:tab pos="3962049" algn="l"/>
                <a:tab pos="4622391" algn="l"/>
                <a:tab pos="5282733" algn="l"/>
              </a:tabLst>
            </a:pPr>
            <a:endParaRPr lang="en-GB" dirty="0" smtClean="0">
              <a:latin typeface="Arial" charset="0"/>
              <a:ea typeface="DejaVu Sans" charset="0"/>
              <a:cs typeface="DejaVu Sans" charset="0"/>
            </a:endParaRPr>
          </a:p>
          <a:p>
            <a:pPr algn="just" eaLnBrk="1">
              <a:lnSpc>
                <a:spcPct val="93000"/>
              </a:lnSpc>
              <a:spcBef>
                <a:spcPct val="0"/>
              </a:spcBef>
              <a:tabLst>
                <a:tab pos="660342" algn="l"/>
                <a:tab pos="1320683" algn="l"/>
                <a:tab pos="1981025" algn="l"/>
                <a:tab pos="2641366" algn="l"/>
                <a:tab pos="3301708" algn="l"/>
                <a:tab pos="3962049" algn="l"/>
                <a:tab pos="4622391" algn="l"/>
                <a:tab pos="5282733" algn="l"/>
              </a:tabLst>
            </a:pPr>
            <a:r>
              <a:rPr dirty="0"/>
              <a:t> Phospholipid transport proteins of the platelet membrane. Under resting conditions, phospholipid transverse asymmetry is maintained through the action of two ATP‐dependent </a:t>
            </a:r>
            <a:r>
              <a:rPr dirty="0" err="1"/>
              <a:t>translocases</a:t>
            </a:r>
            <a:r>
              <a:rPr dirty="0"/>
              <a:t> (</a:t>
            </a:r>
            <a:r>
              <a:rPr dirty="0" err="1"/>
              <a:t>flippase</a:t>
            </a:r>
            <a:r>
              <a:rPr dirty="0"/>
              <a:t> and </a:t>
            </a:r>
            <a:r>
              <a:rPr dirty="0" err="1"/>
              <a:t>floppase</a:t>
            </a:r>
            <a:r>
              <a:rPr dirty="0"/>
              <a:t>). In the presence of </a:t>
            </a:r>
            <a:r>
              <a:rPr dirty="0" err="1"/>
              <a:t>μ</a:t>
            </a:r>
            <a:r>
              <a:rPr cap="small" dirty="0" err="1"/>
              <a:t>m</a:t>
            </a:r>
            <a:r>
              <a:rPr dirty="0"/>
              <a:t> calcium concentrations (for instance upon stimulation with thrombin plus collagen), the </a:t>
            </a:r>
            <a:r>
              <a:rPr dirty="0" err="1"/>
              <a:t>scramblase</a:t>
            </a:r>
            <a:r>
              <a:rPr dirty="0"/>
              <a:t> catalyzes the bidirectional transfer of phospholipids (PL), whereas inhibition of </a:t>
            </a:r>
            <a:r>
              <a:rPr dirty="0" err="1"/>
              <a:t>flippase</a:t>
            </a:r>
            <a:r>
              <a:rPr dirty="0"/>
              <a:t> contributes to PS exposure on the external surface. PS, </a:t>
            </a:r>
            <a:r>
              <a:rPr dirty="0" err="1"/>
              <a:t>phosphatidylserine</a:t>
            </a:r>
            <a:r>
              <a:rPr dirty="0"/>
              <a:t>; PE, </a:t>
            </a:r>
            <a:r>
              <a:rPr dirty="0" err="1"/>
              <a:t>phosphatidylethanolamine</a:t>
            </a:r>
            <a:r>
              <a:rPr dirty="0"/>
              <a:t>.</a:t>
            </a:r>
          </a:p>
          <a:p>
            <a:endParaRPr dirty="0"/>
          </a:p>
          <a:p>
            <a:r>
              <a:rPr lang="en-GB" dirty="0"/>
              <a:t>© This slide is made available for non-commercial use only. Please note that permission may be required for re-use of images in which the copyright is owned by a third party.</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p:spPr>
        <p:txBody>
          <a:bodyPr/>
          <a:lstStyle/>
          <a:p>
            <a:fld id="{0E78A471-D789-41F3-8A64-F8CE717DD838}" type="slidenum">
              <a:rPr lang="en-GB">
                <a:solidFill>
                  <a:prstClr val="black"/>
                </a:solidFill>
              </a:rPr>
              <a:pPr/>
              <a:t>19</a:t>
            </a:fld>
            <a:endParaRPr lang="en-GB">
              <a:solidFill>
                <a:prstClr val="black"/>
              </a:solidFill>
            </a:endParaRPr>
          </a:p>
        </p:txBody>
      </p:sp>
      <p:sp>
        <p:nvSpPr>
          <p:cNvPr id="4099" name="Rectangle 1"/>
          <p:cNvSpPr txBox="1">
            <a:spLocks noGrp="1" noRot="1" noChangeAspect="1" noChangeArrowheads="1" noTextEdit="1"/>
          </p:cNvSpPr>
          <p:nvPr>
            <p:ph type="sldImg"/>
          </p:nvPr>
        </p:nvSpPr>
        <p:spPr>
          <a:xfrm>
            <a:off x="987056" y="753062"/>
            <a:ext cx="4768172" cy="3713831"/>
          </a:xfrm>
          <a:solidFill>
            <a:srgbClr val="FFFFFF"/>
          </a:solidFill>
          <a:ln>
            <a:solidFill>
              <a:srgbClr val="000000"/>
            </a:solidFill>
            <a:miter lim="800000"/>
          </a:ln>
        </p:spPr>
      </p:sp>
      <p:sp>
        <p:nvSpPr>
          <p:cNvPr id="4100" name="Text Box 2"/>
          <p:cNvSpPr txBox="1">
            <a:spLocks noGrp="1" noChangeArrowheads="1"/>
          </p:cNvSpPr>
          <p:nvPr>
            <p:ph type="body" idx="1"/>
          </p:nvPr>
        </p:nvSpPr>
        <p:spPr>
          <a:xfrm>
            <a:off x="674087" y="4705166"/>
            <a:ext cx="5395526" cy="4458067"/>
          </a:xfrm>
          <a:noFill/>
          <a:ln/>
        </p:spPr>
        <p:txBody>
          <a:bodyPr tIns="9655"/>
          <a:lstStyle/>
          <a:p>
            <a:pPr algn="just" eaLnBrk="1">
              <a:lnSpc>
                <a:spcPct val="93000"/>
              </a:lnSpc>
              <a:spcBef>
                <a:spcPct val="0"/>
              </a:spcBef>
              <a:tabLst>
                <a:tab pos="660342" algn="l"/>
                <a:tab pos="1320683" algn="l"/>
                <a:tab pos="1981025" algn="l"/>
                <a:tab pos="2641366" algn="l"/>
                <a:tab pos="3301708" algn="l"/>
                <a:tab pos="3962049" algn="l"/>
                <a:tab pos="4622391" algn="l"/>
                <a:tab pos="5282733" algn="l"/>
              </a:tabLst>
            </a:pPr>
            <a:endParaRPr lang="en-GB" dirty="0" smtClean="0">
              <a:latin typeface="Arial" charset="0"/>
              <a:ea typeface="DejaVu Sans" charset="0"/>
              <a:cs typeface="DejaVu Sans" charset="0"/>
            </a:endParaRPr>
          </a:p>
          <a:p>
            <a:pPr algn="just" eaLnBrk="1">
              <a:lnSpc>
                <a:spcPct val="93000"/>
              </a:lnSpc>
              <a:spcBef>
                <a:spcPct val="0"/>
              </a:spcBef>
              <a:tabLst>
                <a:tab pos="660342" algn="l"/>
                <a:tab pos="1320683" algn="l"/>
                <a:tab pos="1981025" algn="l"/>
                <a:tab pos="2641366" algn="l"/>
                <a:tab pos="3301708" algn="l"/>
                <a:tab pos="3962049" algn="l"/>
                <a:tab pos="4622391" algn="l"/>
                <a:tab pos="5282733" algn="l"/>
              </a:tabLst>
            </a:pPr>
            <a:endParaRPr lang="en-GB" dirty="0" smtClean="0">
              <a:latin typeface="Arial" charset="0"/>
              <a:ea typeface="DejaVu Sans" charset="0"/>
              <a:cs typeface="DejaVu Sans" charset="0"/>
            </a:endParaRPr>
          </a:p>
          <a:p>
            <a:pPr algn="just" eaLnBrk="1">
              <a:lnSpc>
                <a:spcPct val="93000"/>
              </a:lnSpc>
              <a:spcBef>
                <a:spcPct val="0"/>
              </a:spcBef>
              <a:tabLst>
                <a:tab pos="660342" algn="l"/>
                <a:tab pos="1320683" algn="l"/>
                <a:tab pos="1981025" algn="l"/>
                <a:tab pos="2641366" algn="l"/>
                <a:tab pos="3301708" algn="l"/>
                <a:tab pos="3962049" algn="l"/>
                <a:tab pos="4622391" algn="l"/>
                <a:tab pos="5282733" algn="l"/>
              </a:tabLst>
            </a:pPr>
            <a:endParaRPr lang="en-GB" dirty="0" smtClean="0">
              <a:latin typeface="Arial" charset="0"/>
              <a:ea typeface="DejaVu Sans" charset="0"/>
              <a:cs typeface="DejaVu Sans" charset="0"/>
            </a:endParaRPr>
          </a:p>
          <a:p>
            <a:pPr algn="just" eaLnBrk="1">
              <a:lnSpc>
                <a:spcPct val="93000"/>
              </a:lnSpc>
              <a:spcBef>
                <a:spcPct val="0"/>
              </a:spcBef>
              <a:tabLst>
                <a:tab pos="660342" algn="l"/>
                <a:tab pos="1320683" algn="l"/>
                <a:tab pos="1981025" algn="l"/>
                <a:tab pos="2641366" algn="l"/>
                <a:tab pos="3301708" algn="l"/>
                <a:tab pos="3962049" algn="l"/>
                <a:tab pos="4622391" algn="l"/>
                <a:tab pos="5282733" algn="l"/>
              </a:tabLst>
            </a:pPr>
            <a:r>
              <a:rPr dirty="0"/>
              <a:t> Schematic view of phospholipid transverse distribution in the plasma membrane of resting and stimulated platelets. (A) In resting platelets, the external membrane surface consists almost exclusively of SPH and PC and exerts no procoagulant activity. In contrast, PS, PE and </a:t>
            </a:r>
            <a:r>
              <a:rPr dirty="0" err="1"/>
              <a:t>phosphoinositides</a:t>
            </a:r>
            <a:r>
              <a:rPr dirty="0"/>
              <a:t> are confined to the inner leaflet of the membrane (shown in red). (B) Upon relatively weak platelet stimulation with thrombin alone at low concentrations, a number of metabolic modifications involve phospholipids of the inner leaflet, including PIP2 hydrolysis by PLC and subsequent activation of PKC by PS, DAG and Ca</a:t>
            </a:r>
            <a:r>
              <a:rPr baseline="30000" dirty="0"/>
              <a:t>2+</a:t>
            </a:r>
            <a:r>
              <a:rPr dirty="0"/>
              <a:t>, </a:t>
            </a:r>
            <a:r>
              <a:rPr dirty="0" err="1"/>
              <a:t>arachidonic</a:t>
            </a:r>
            <a:r>
              <a:rPr dirty="0"/>
              <a:t> acid (AA) liberation by PLA</a:t>
            </a:r>
            <a:r>
              <a:rPr baseline="-25000" dirty="0"/>
              <a:t>2</a:t>
            </a:r>
            <a:r>
              <a:rPr dirty="0"/>
              <a:t>, as well as PIP3 production by </a:t>
            </a:r>
            <a:r>
              <a:rPr dirty="0" err="1"/>
              <a:t>phosphoinositide</a:t>
            </a:r>
            <a:r>
              <a:rPr dirty="0"/>
              <a:t> 3‐kinases (not shown). However, this calcium mobilization is not sufficient to promote phospholipid scrambling. (C) When platelets are strongly activated by a combination of thrombin and collagen, a large calcium influx occurs through specific channels (not shown) and promotes phospholipid scrambling, with the subsequent appearance of procoagulant phospholipids (mainly PS), on the external surface. PS, </a:t>
            </a:r>
            <a:r>
              <a:rPr dirty="0" err="1"/>
              <a:t>phosphatidylserine</a:t>
            </a:r>
            <a:r>
              <a:rPr dirty="0"/>
              <a:t>; SPH, </a:t>
            </a:r>
            <a:r>
              <a:rPr dirty="0" err="1"/>
              <a:t>sphingomyelin</a:t>
            </a:r>
            <a:r>
              <a:rPr dirty="0"/>
              <a:t>; PC, </a:t>
            </a:r>
            <a:r>
              <a:rPr dirty="0" err="1"/>
              <a:t>phosphatidylcholine</a:t>
            </a:r>
            <a:r>
              <a:rPr dirty="0"/>
              <a:t>; PE, </a:t>
            </a:r>
            <a:r>
              <a:rPr dirty="0" err="1"/>
              <a:t>phosphatidylethanolamine</a:t>
            </a:r>
            <a:r>
              <a:rPr dirty="0"/>
              <a:t>; PI, phosphatidylinositol; PIP, phosphatidylinositol monophosphate; PIP2, phosphatidylinositol </a:t>
            </a:r>
            <a:r>
              <a:rPr i="1" dirty="0" err="1"/>
              <a:t>bis</a:t>
            </a:r>
            <a:r>
              <a:rPr dirty="0" err="1"/>
              <a:t>phosphate</a:t>
            </a:r>
            <a:r>
              <a:rPr dirty="0"/>
              <a:t>; IP3, inositol </a:t>
            </a:r>
            <a:r>
              <a:rPr dirty="0" err="1"/>
              <a:t>trisphosphate</a:t>
            </a:r>
            <a:r>
              <a:rPr dirty="0"/>
              <a:t>; THR, thrombin; COLL, collagen; PLC, phospholipase C; DAG, 1,2 </a:t>
            </a:r>
            <a:r>
              <a:rPr dirty="0" err="1"/>
              <a:t>diacyl</a:t>
            </a:r>
            <a:r>
              <a:rPr dirty="0"/>
              <a:t> </a:t>
            </a:r>
            <a:r>
              <a:rPr i="1" dirty="0" err="1"/>
              <a:t>sn</a:t>
            </a:r>
            <a:r>
              <a:rPr dirty="0"/>
              <a:t> glycerol; PKC, protein kinase C; PLA2, phospholipase A2.</a:t>
            </a:r>
          </a:p>
          <a:p>
            <a:endParaRPr dirty="0"/>
          </a:p>
          <a:p>
            <a:r>
              <a:rPr lang="en-GB" dirty="0"/>
              <a:t>© This slide is made available for non-commercial use only. Please note that permission may be required for re-use of images in which the copyright is owned by a third party.</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95816C06-864E-409C-A916-5654716FCED8}" type="slidenum">
              <a:rPr lang="en-GB" smtClean="0"/>
              <a:pPr/>
              <a:t>20</a:t>
            </a:fld>
            <a:endParaRPr lang="en-GB"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06F630F-1EC3-42BE-9B70-F5FEA19082F3}" type="slidenum">
              <a:rPr lang="en-GB">
                <a:solidFill>
                  <a:prstClr val="black"/>
                </a:solidFill>
                <a:latin typeface="Times New Roman" charset="0"/>
              </a:rPr>
              <a:pPr eaLnBrk="1" hangingPunct="1"/>
              <a:t>25</a:t>
            </a:fld>
            <a:endParaRPr lang="en-GB">
              <a:solidFill>
                <a:prstClr val="black"/>
              </a:solidFill>
              <a:latin typeface="Times New Roman"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r>
              <a:rPr lang="en-GB" dirty="0" smtClean="0">
                <a:latin typeface="Times New Roman" charset="0"/>
              </a:rPr>
              <a:t>PRP Prepared from citrated blood (200g and 1500g)</a:t>
            </a:r>
          </a:p>
          <a:p>
            <a:pPr eaLnBrk="1" hangingPunct="1"/>
            <a:r>
              <a:rPr lang="en-GB" dirty="0" smtClean="0">
                <a:latin typeface="Times New Roman" charset="0"/>
              </a:rPr>
              <a:t>Do not adjust platelet count of PRP (unless &gt;600) as this may cause</a:t>
            </a:r>
            <a:r>
              <a:rPr lang="en-GB" baseline="0" dirty="0" smtClean="0">
                <a:latin typeface="Times New Roman" charset="0"/>
              </a:rPr>
              <a:t> </a:t>
            </a:r>
            <a:r>
              <a:rPr lang="en-GB" baseline="0" dirty="0" err="1" smtClean="0">
                <a:latin typeface="Times New Roman" charset="0"/>
              </a:rPr>
              <a:t>artefactual</a:t>
            </a:r>
            <a:r>
              <a:rPr lang="en-GB" baseline="0" dirty="0" smtClean="0">
                <a:latin typeface="Times New Roman" charset="0"/>
              </a:rPr>
              <a:t> inhibition. Needs to be &gt;150</a:t>
            </a:r>
            <a:endParaRPr lang="en-GB" dirty="0" smtClean="0">
              <a:latin typeface="Times New Roman" charset="0"/>
            </a:endParaRPr>
          </a:p>
          <a:p>
            <a:pPr eaLnBrk="1" hangingPunct="1"/>
            <a:r>
              <a:rPr lang="en-GB" dirty="0" smtClean="0">
                <a:latin typeface="Times New Roman" charset="0"/>
              </a:rPr>
              <a:t>37 </a:t>
            </a:r>
            <a:r>
              <a:rPr lang="en-GB" dirty="0" err="1" smtClean="0">
                <a:latin typeface="Times New Roman" charset="0"/>
              </a:rPr>
              <a:t>oc</a:t>
            </a:r>
            <a:r>
              <a:rPr lang="en-GB" dirty="0" smtClean="0">
                <a:latin typeface="Times New Roman" charset="0"/>
              </a:rPr>
              <a:t> stirred by magnetic stirrer. Watch for </a:t>
            </a:r>
            <a:r>
              <a:rPr lang="en-GB" dirty="0" err="1" smtClean="0">
                <a:latin typeface="Times New Roman" charset="0"/>
              </a:rPr>
              <a:t>lipaemic</a:t>
            </a:r>
            <a:r>
              <a:rPr lang="en-GB" dirty="0" smtClean="0">
                <a:latin typeface="Times New Roman" charset="0"/>
              </a:rPr>
              <a:t> or icteric</a:t>
            </a:r>
            <a:r>
              <a:rPr lang="en-GB" baseline="0" dirty="0" smtClean="0">
                <a:latin typeface="Times New Roman" charset="0"/>
              </a:rPr>
              <a:t> samples. </a:t>
            </a:r>
            <a:endParaRPr lang="en-GB" dirty="0" smtClean="0">
              <a:latin typeface="Times New Roman" charset="0"/>
            </a:endParaRPr>
          </a:p>
          <a:p>
            <a:pPr eaLnBrk="1" hangingPunct="1"/>
            <a:r>
              <a:rPr lang="en-GB" dirty="0" smtClean="0">
                <a:latin typeface="Times New Roman" charset="0"/>
              </a:rPr>
              <a:t>Calibrate curve with PRP and PPP</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U46619</a:t>
            </a:r>
            <a:r>
              <a:rPr lang="en-GB" baseline="0" dirty="0" smtClean="0"/>
              <a:t> is a PGH2 analogue but appears to activate thromboxane receptors directly. </a:t>
            </a:r>
            <a:endParaRPr lang="en-GB" dirty="0"/>
          </a:p>
        </p:txBody>
      </p:sp>
      <p:sp>
        <p:nvSpPr>
          <p:cNvPr id="4" name="Slide Number Placeholder 3"/>
          <p:cNvSpPr>
            <a:spLocks noGrp="1"/>
          </p:cNvSpPr>
          <p:nvPr>
            <p:ph type="sldNum" sz="quarter" idx="10"/>
          </p:nvPr>
        </p:nvSpPr>
        <p:spPr/>
        <p:txBody>
          <a:bodyPr/>
          <a:lstStyle/>
          <a:p>
            <a:pPr>
              <a:defRPr/>
            </a:pPr>
            <a:fld id="{E1E1E243-2BB0-477F-8E92-DBDD20E3B471}" type="slidenum">
              <a:rPr lang="en-GB" smtClean="0">
                <a:solidFill>
                  <a:prstClr val="black"/>
                </a:solidFill>
              </a:rPr>
              <a:pPr>
                <a:defRPr/>
              </a:pPr>
              <a:t>26</a:t>
            </a:fld>
            <a:endParaRPr lang="en-GB">
              <a:solidFill>
                <a:prstClr val="black"/>
              </a:solidFill>
            </a:endParaRPr>
          </a:p>
        </p:txBody>
      </p:sp>
    </p:spTree>
    <p:extLst>
      <p:ext uri="{BB962C8B-B14F-4D97-AF65-F5344CB8AC3E}">
        <p14:creationId xmlns:p14="http://schemas.microsoft.com/office/powerpoint/2010/main" val="25260405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Eg</a:t>
            </a:r>
            <a:r>
              <a:rPr lang="en-GB" dirty="0" smtClean="0"/>
              <a:t>: could follow</a:t>
            </a:r>
            <a:r>
              <a:rPr lang="en-GB" baseline="0" dirty="0" smtClean="0"/>
              <a:t> up </a:t>
            </a:r>
            <a:r>
              <a:rPr lang="en-GB" baseline="0" dirty="0" err="1" smtClean="0"/>
              <a:t>neg</a:t>
            </a:r>
            <a:r>
              <a:rPr lang="en-GB" baseline="0" dirty="0" smtClean="0"/>
              <a:t> to </a:t>
            </a:r>
            <a:r>
              <a:rPr lang="en-GB" baseline="0" dirty="0" err="1" smtClean="0"/>
              <a:t>arachi</a:t>
            </a:r>
            <a:r>
              <a:rPr lang="en-GB" baseline="0" dirty="0" smtClean="0"/>
              <a:t> by using </a:t>
            </a:r>
            <a:r>
              <a:rPr lang="en-GB" baseline="0" dirty="0" err="1" smtClean="0"/>
              <a:t>endoperoxide</a:t>
            </a:r>
            <a:endParaRPr lang="en-GB" baseline="0" dirty="0" smtClean="0"/>
          </a:p>
          <a:p>
            <a:r>
              <a:rPr lang="en-GB" baseline="0" dirty="0" smtClean="0"/>
              <a:t>Or follow up </a:t>
            </a:r>
            <a:r>
              <a:rPr lang="en-GB" baseline="0" dirty="0" err="1" smtClean="0"/>
              <a:t>neg</a:t>
            </a:r>
            <a:r>
              <a:rPr lang="en-GB" baseline="0" dirty="0" smtClean="0"/>
              <a:t> to </a:t>
            </a:r>
            <a:r>
              <a:rPr lang="en-GB" baseline="0" dirty="0" err="1" smtClean="0"/>
              <a:t>Risto</a:t>
            </a:r>
            <a:r>
              <a:rPr lang="en-GB" baseline="0" dirty="0" smtClean="0"/>
              <a:t> by adding source of VWF or doing </a:t>
            </a:r>
            <a:r>
              <a:rPr lang="en-GB" baseline="0" dirty="0" err="1" smtClean="0"/>
              <a:t>facs</a:t>
            </a:r>
            <a:r>
              <a:rPr lang="en-GB" baseline="0" dirty="0" smtClean="0"/>
              <a:t>. </a:t>
            </a:r>
          </a:p>
          <a:p>
            <a:r>
              <a:rPr lang="en-GB" baseline="0" dirty="0" smtClean="0"/>
              <a:t>Platelets have PAR 1 and PAR 4 for which there are specific </a:t>
            </a:r>
            <a:r>
              <a:rPr lang="en-GB" baseline="0" dirty="0" err="1" smtClean="0"/>
              <a:t>agonsits</a:t>
            </a:r>
            <a:endParaRPr lang="en-GB" dirty="0"/>
          </a:p>
        </p:txBody>
      </p:sp>
      <p:sp>
        <p:nvSpPr>
          <p:cNvPr id="4" name="Slide Number Placeholder 3"/>
          <p:cNvSpPr>
            <a:spLocks noGrp="1"/>
          </p:cNvSpPr>
          <p:nvPr>
            <p:ph type="sldNum" sz="quarter" idx="10"/>
          </p:nvPr>
        </p:nvSpPr>
        <p:spPr/>
        <p:txBody>
          <a:bodyPr/>
          <a:lstStyle/>
          <a:p>
            <a:pPr>
              <a:defRPr/>
            </a:pPr>
            <a:fld id="{E1E1E243-2BB0-477F-8E92-DBDD20E3B471}" type="slidenum">
              <a:rPr lang="en-GB" smtClean="0">
                <a:solidFill>
                  <a:prstClr val="black"/>
                </a:solidFill>
              </a:rPr>
              <a:pPr>
                <a:defRPr/>
              </a:pPr>
              <a:t>27</a:t>
            </a:fld>
            <a:endParaRPr lang="en-GB">
              <a:solidFill>
                <a:prstClr val="black"/>
              </a:solidFill>
            </a:endParaRPr>
          </a:p>
        </p:txBody>
      </p:sp>
    </p:spTree>
    <p:extLst>
      <p:ext uri="{BB962C8B-B14F-4D97-AF65-F5344CB8AC3E}">
        <p14:creationId xmlns:p14="http://schemas.microsoft.com/office/powerpoint/2010/main" val="2526040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9F80AF0E-1EA0-4A78-BA5C-C186CD27F54C}" type="slidenum">
              <a:rPr lang="en-GB" smtClean="0"/>
              <a:pPr/>
              <a:t>2</a:t>
            </a:fld>
            <a:endParaRPr lang="en-GB"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A8FD925-7F10-4467-BAC1-9F8BD0F8837B}" type="slidenum">
              <a:rPr lang="en-GB">
                <a:solidFill>
                  <a:prstClr val="black"/>
                </a:solidFill>
                <a:latin typeface="Times New Roman" charset="0"/>
              </a:rPr>
              <a:pPr eaLnBrk="1" hangingPunct="1"/>
              <a:t>28</a:t>
            </a:fld>
            <a:endParaRPr lang="en-GB">
              <a:solidFill>
                <a:prstClr val="black"/>
              </a:solidFill>
              <a:latin typeface="Times New Roman"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smtClean="0">
              <a:latin typeface="Times New Roman"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F6CB7A-BEA7-46CA-A24D-C09679589948}" type="slidenum">
              <a:rPr lang="en-GB">
                <a:solidFill>
                  <a:prstClr val="black"/>
                </a:solidFill>
                <a:latin typeface="Times New Roman" charset="0"/>
              </a:rPr>
              <a:pPr eaLnBrk="1" hangingPunct="1"/>
              <a:t>29</a:t>
            </a:fld>
            <a:endParaRPr lang="en-GB">
              <a:solidFill>
                <a:prstClr val="black"/>
              </a:solidFill>
              <a:latin typeface="Times New Roman"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en-US" smtClean="0">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43CC3E-8D59-45A2-B191-ABFA3F779E90}" type="slidenum">
              <a:rPr lang="en-GB">
                <a:solidFill>
                  <a:prstClr val="black"/>
                </a:solidFill>
                <a:latin typeface="Times New Roman" charset="0"/>
              </a:rPr>
              <a:pPr eaLnBrk="1" hangingPunct="1"/>
              <a:t>30</a:t>
            </a:fld>
            <a:endParaRPr lang="en-GB">
              <a:solidFill>
                <a:prstClr val="black"/>
              </a:solidFill>
              <a:latin typeface="Times New Roman"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US" smtClean="0">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FC91E08-96EC-4620-A6B5-DA2B029C3F77}" type="slidenum">
              <a:rPr lang="en-GB">
                <a:solidFill>
                  <a:prstClr val="black"/>
                </a:solidFill>
                <a:latin typeface="Times New Roman" charset="0"/>
              </a:rPr>
              <a:pPr eaLnBrk="1" hangingPunct="1"/>
              <a:t>31</a:t>
            </a:fld>
            <a:endParaRPr lang="en-GB">
              <a:solidFill>
                <a:prstClr val="black"/>
              </a:solidFill>
              <a:latin typeface="Times New Roman"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r>
              <a:rPr lang="en-US" dirty="0" smtClean="0">
                <a:latin typeface="Times New Roman" charset="0"/>
              </a:rPr>
              <a:t>Differences between live and fixed platelets</a:t>
            </a:r>
            <a:r>
              <a:rPr lang="en-US" baseline="0" dirty="0" smtClean="0">
                <a:latin typeface="Times New Roman" charset="0"/>
              </a:rPr>
              <a:t> as seen in </a:t>
            </a:r>
            <a:r>
              <a:rPr lang="en-US" baseline="0" dirty="0" err="1" smtClean="0">
                <a:latin typeface="Times New Roman" charset="0"/>
              </a:rPr>
              <a:t>Glanzmann’s</a:t>
            </a:r>
            <a:r>
              <a:rPr lang="en-US" baseline="0" dirty="0" smtClean="0">
                <a:latin typeface="Times New Roman" charset="0"/>
              </a:rPr>
              <a:t> versus </a:t>
            </a:r>
            <a:r>
              <a:rPr lang="en-US" baseline="0" dirty="0" err="1" smtClean="0">
                <a:latin typeface="Times New Roman" charset="0"/>
              </a:rPr>
              <a:t>RCo</a:t>
            </a:r>
            <a:endParaRPr lang="en-US" dirty="0" smtClean="0">
              <a:latin typeface="Times New Roman"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2C4D0C-FA0D-4C84-A117-0576B6350F0F}" type="slidenum">
              <a:rPr lang="en-GB">
                <a:solidFill>
                  <a:prstClr val="black"/>
                </a:solidFill>
              </a:rPr>
              <a:pPr/>
              <a:t>35</a:t>
            </a:fld>
            <a:endParaRPr lang="en-GB">
              <a:solidFill>
                <a:prstClr val="black"/>
              </a:solidFill>
            </a:endParaRPr>
          </a:p>
        </p:txBody>
      </p:sp>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Metabolic</a:t>
            </a:r>
            <a:r>
              <a:rPr lang="en-GB" baseline="0" dirty="0" smtClean="0"/>
              <a:t> ATP:ADP = 8:1</a:t>
            </a:r>
          </a:p>
          <a:p>
            <a:r>
              <a:rPr lang="en-GB" baseline="0" dirty="0" smtClean="0"/>
              <a:t>Storage ATP:ADP = 2:3</a:t>
            </a:r>
          </a:p>
          <a:p>
            <a:r>
              <a:rPr lang="en-GB" baseline="0" dirty="0" smtClean="0"/>
              <a:t>Convert all to ATP using </a:t>
            </a:r>
            <a:r>
              <a:rPr lang="en-GB" baseline="0" dirty="0" err="1" smtClean="0"/>
              <a:t>PKinase</a:t>
            </a:r>
            <a:endParaRPr lang="en-GB" dirty="0"/>
          </a:p>
        </p:txBody>
      </p:sp>
      <p:sp>
        <p:nvSpPr>
          <p:cNvPr id="4" name="Slide Number Placeholder 3"/>
          <p:cNvSpPr>
            <a:spLocks noGrp="1"/>
          </p:cNvSpPr>
          <p:nvPr>
            <p:ph type="sldNum" sz="quarter" idx="10"/>
          </p:nvPr>
        </p:nvSpPr>
        <p:spPr/>
        <p:txBody>
          <a:bodyPr/>
          <a:lstStyle/>
          <a:p>
            <a:pPr>
              <a:defRPr/>
            </a:pPr>
            <a:fld id="{E1E1E243-2BB0-477F-8E92-DBDD20E3B471}" type="slidenum">
              <a:rPr lang="en-GB" smtClean="0">
                <a:solidFill>
                  <a:prstClr val="black"/>
                </a:solidFill>
              </a:rPr>
              <a:pPr>
                <a:defRPr/>
              </a:pPr>
              <a:t>42</a:t>
            </a:fld>
            <a:endParaRPr lang="en-GB">
              <a:solidFill>
                <a:prstClr val="black"/>
              </a:solidFill>
            </a:endParaRPr>
          </a:p>
        </p:txBody>
      </p:sp>
    </p:spTree>
    <p:extLst>
      <p:ext uri="{BB962C8B-B14F-4D97-AF65-F5344CB8AC3E}">
        <p14:creationId xmlns:p14="http://schemas.microsoft.com/office/powerpoint/2010/main" val="8534133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 MHY9</a:t>
            </a:r>
            <a:r>
              <a:rPr lang="en-GB" baseline="0" dirty="0" smtClean="0"/>
              <a:t> disorders are reported to have reduced </a:t>
            </a:r>
            <a:r>
              <a:rPr lang="en-GB" baseline="0" dirty="0" err="1" smtClean="0"/>
              <a:t>GpIb</a:t>
            </a:r>
            <a:r>
              <a:rPr lang="en-GB" baseline="0" dirty="0" smtClean="0"/>
              <a:t> complex expression. </a:t>
            </a:r>
            <a:endParaRPr lang="en-GB" dirty="0"/>
          </a:p>
        </p:txBody>
      </p:sp>
      <p:sp>
        <p:nvSpPr>
          <p:cNvPr id="4" name="Slide Number Placeholder 3"/>
          <p:cNvSpPr>
            <a:spLocks noGrp="1"/>
          </p:cNvSpPr>
          <p:nvPr>
            <p:ph type="sldNum" sz="quarter" idx="10"/>
          </p:nvPr>
        </p:nvSpPr>
        <p:spPr/>
        <p:txBody>
          <a:bodyPr/>
          <a:lstStyle/>
          <a:p>
            <a:pPr>
              <a:defRPr/>
            </a:pPr>
            <a:fld id="{E1E1E243-2BB0-477F-8E92-DBDD20E3B471}" type="slidenum">
              <a:rPr lang="en-GB" smtClean="0">
                <a:solidFill>
                  <a:prstClr val="black"/>
                </a:solidFill>
              </a:rPr>
              <a:pPr>
                <a:defRPr/>
              </a:pPr>
              <a:t>43</a:t>
            </a:fld>
            <a:endParaRPr lang="en-GB">
              <a:solidFill>
                <a:prstClr val="black"/>
              </a:solidFill>
            </a:endParaRPr>
          </a:p>
        </p:txBody>
      </p:sp>
    </p:spTree>
    <p:extLst>
      <p:ext uri="{BB962C8B-B14F-4D97-AF65-F5344CB8AC3E}">
        <p14:creationId xmlns:p14="http://schemas.microsoft.com/office/powerpoint/2010/main" val="26791239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GB" smtClean="0"/>
          </a:p>
        </p:txBody>
      </p:sp>
      <p:sp>
        <p:nvSpPr>
          <p:cNvPr id="70660" name="Slide Number Placeholder 3"/>
          <p:cNvSpPr>
            <a:spLocks noGrp="1"/>
          </p:cNvSpPr>
          <p:nvPr>
            <p:ph type="sldNum" sz="quarter" idx="5"/>
          </p:nvPr>
        </p:nvSpPr>
        <p:spPr>
          <a:noFill/>
        </p:spPr>
        <p:txBody>
          <a:bodyPr/>
          <a:lstStyle/>
          <a:p>
            <a:fld id="{82FAD1F6-5A93-433D-9200-8369572FB6FA}" type="slidenum">
              <a:rPr lang="en-GB" smtClean="0"/>
              <a:pPr/>
              <a:t>45</a:t>
            </a:fld>
            <a:endParaRPr lang="en-GB"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endParaRPr lang="en-GB" smtClean="0"/>
          </a:p>
        </p:txBody>
      </p:sp>
      <p:sp>
        <p:nvSpPr>
          <p:cNvPr id="74756" name="Slide Number Placeholder 3"/>
          <p:cNvSpPr>
            <a:spLocks noGrp="1"/>
          </p:cNvSpPr>
          <p:nvPr>
            <p:ph type="sldNum" sz="quarter" idx="5"/>
          </p:nvPr>
        </p:nvSpPr>
        <p:spPr>
          <a:noFill/>
        </p:spPr>
        <p:txBody>
          <a:bodyPr/>
          <a:lstStyle/>
          <a:p>
            <a:fld id="{9AB8DB24-A5D1-4818-BF70-E1D2B20D599F}" type="slidenum">
              <a:rPr lang="en-GB" smtClean="0"/>
              <a:pPr/>
              <a:t>46</a:t>
            </a:fld>
            <a:endParaRPr lang="en-GB"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GB" dirty="0" smtClean="0"/>
          </a:p>
        </p:txBody>
      </p:sp>
      <p:sp>
        <p:nvSpPr>
          <p:cNvPr id="75780" name="Slide Number Placeholder 3"/>
          <p:cNvSpPr txBox="1">
            <a:spLocks noGrp="1"/>
          </p:cNvSpPr>
          <p:nvPr/>
        </p:nvSpPr>
        <p:spPr bwMode="auto">
          <a:xfrm>
            <a:off x="3819525" y="9409113"/>
            <a:ext cx="2922588" cy="495300"/>
          </a:xfrm>
          <a:prstGeom prst="rect">
            <a:avLst/>
          </a:prstGeom>
          <a:noFill/>
          <a:ln w="9525">
            <a:noFill/>
            <a:miter lim="800000"/>
            <a:headEnd/>
            <a:tailEnd/>
          </a:ln>
        </p:spPr>
        <p:txBody>
          <a:bodyPr anchor="b"/>
          <a:lstStyle/>
          <a:p>
            <a:pPr algn="r"/>
            <a:fld id="{C46D2C79-9DA8-476B-8EF8-258FEC995AF0}" type="slidenum">
              <a:rPr lang="en-GB" sz="1200" b="0"/>
              <a:pPr algn="r"/>
              <a:t>47</a:t>
            </a:fld>
            <a:endParaRPr lang="en-GB" sz="1200" b="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EE915935-1543-4EB1-939E-8EB3136B5F93}" type="slidenum">
              <a:rPr lang="en-GB" smtClean="0"/>
              <a:pPr/>
              <a:t>3</a:t>
            </a:fld>
            <a:endParaRPr lang="en-GB"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GB" smtClean="0"/>
          </a:p>
        </p:txBody>
      </p:sp>
      <p:sp>
        <p:nvSpPr>
          <p:cNvPr id="76804" name="Slide Number Placeholder 3"/>
          <p:cNvSpPr txBox="1">
            <a:spLocks noGrp="1"/>
          </p:cNvSpPr>
          <p:nvPr/>
        </p:nvSpPr>
        <p:spPr bwMode="auto">
          <a:xfrm>
            <a:off x="3819525" y="9409113"/>
            <a:ext cx="2922588" cy="495300"/>
          </a:xfrm>
          <a:prstGeom prst="rect">
            <a:avLst/>
          </a:prstGeom>
          <a:noFill/>
          <a:ln w="9525">
            <a:noFill/>
            <a:miter lim="800000"/>
            <a:headEnd/>
            <a:tailEnd/>
          </a:ln>
        </p:spPr>
        <p:txBody>
          <a:bodyPr anchor="b"/>
          <a:lstStyle/>
          <a:p>
            <a:pPr algn="r"/>
            <a:fld id="{56C1B45D-EA78-4FFC-AA32-90711B9889C9}" type="slidenum">
              <a:rPr lang="en-GB" sz="1200" b="0"/>
              <a:pPr algn="r"/>
              <a:t>49</a:t>
            </a:fld>
            <a:endParaRPr lang="en-GB" sz="1200" b="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r>
              <a:rPr lang="en-GB" smtClean="0"/>
              <a:t>New platelets do have some COX-2.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E1E243-2BB0-477F-8E92-DBDD20E3B471}" type="slidenum">
              <a:rPr lang="en-GB" smtClean="0"/>
              <a:pPr>
                <a:defRPr/>
              </a:pPr>
              <a:t>51</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endParaRPr lang="en-GB" smtClean="0"/>
          </a:p>
        </p:txBody>
      </p:sp>
      <p:sp>
        <p:nvSpPr>
          <p:cNvPr id="78852" name="Slide Number Placeholder 3"/>
          <p:cNvSpPr>
            <a:spLocks noGrp="1"/>
          </p:cNvSpPr>
          <p:nvPr>
            <p:ph type="sldNum" sz="quarter" idx="5"/>
          </p:nvPr>
        </p:nvSpPr>
        <p:spPr>
          <a:noFill/>
        </p:spPr>
        <p:txBody>
          <a:bodyPr/>
          <a:lstStyle/>
          <a:p>
            <a:fld id="{0107B9AF-1420-41C1-8ACA-D9222F463F9E}" type="slidenum">
              <a:rPr lang="en-GB" smtClean="0"/>
              <a:pPr/>
              <a:t>52</a:t>
            </a:fld>
            <a:endParaRPr lang="en-GB"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E1E243-2BB0-477F-8E92-DBDD20E3B471}" type="slidenum">
              <a:rPr lang="en-GB" smtClean="0"/>
              <a:pPr>
                <a:defRPr/>
              </a:pPr>
              <a:t>53</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E1E243-2BB0-477F-8E92-DBDD20E3B471}" type="slidenum">
              <a:rPr lang="en-GB" smtClean="0"/>
              <a:pPr>
                <a:defRPr/>
              </a:pPr>
              <a:t>54</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E1E243-2BB0-477F-8E92-DBDD20E3B471}" type="slidenum">
              <a:rPr lang="en-GB" smtClean="0"/>
              <a:pPr>
                <a:defRPr/>
              </a:pPr>
              <a:t>55</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E1E243-2BB0-477F-8E92-DBDD20E3B471}" type="slidenum">
              <a:rPr lang="en-GB" smtClean="0"/>
              <a:pPr>
                <a:defRPr/>
              </a:pPr>
              <a:t>56</a:t>
            </a:fld>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E1E243-2BB0-477F-8E92-DBDD20E3B471}" type="slidenum">
              <a:rPr lang="en-GB" smtClean="0"/>
              <a:pPr>
                <a:defRPr/>
              </a:pPr>
              <a:t>57</a:t>
            </a:fld>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GB" smtClean="0"/>
          </a:p>
        </p:txBody>
      </p:sp>
      <p:sp>
        <p:nvSpPr>
          <p:cNvPr id="79876" name="Slide Number Placeholder 3"/>
          <p:cNvSpPr>
            <a:spLocks noGrp="1"/>
          </p:cNvSpPr>
          <p:nvPr>
            <p:ph type="sldNum" sz="quarter" idx="5"/>
          </p:nvPr>
        </p:nvSpPr>
        <p:spPr>
          <a:noFill/>
        </p:spPr>
        <p:txBody>
          <a:bodyPr/>
          <a:lstStyle/>
          <a:p>
            <a:fld id="{C07D777A-043F-46BD-8411-B6FDFB048C73}" type="slidenum">
              <a:rPr lang="en-GB" smtClean="0"/>
              <a:pPr/>
              <a:t>58</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a:spLocks noGrp="1" noRot="1" noChangeAspect="1" noChangeArrowheads="1" noTextEdit="1"/>
          </p:cNvSpPr>
          <p:nvPr>
            <p:ph type="sldImg"/>
          </p:nvPr>
        </p:nvSpPr>
        <p:spPr bwMode="auto">
          <a:xfrm>
            <a:off x="1108075" y="990600"/>
            <a:ext cx="4525963" cy="33956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098" name="Rectangle 2"/>
          <p:cNvSpPr txBox="1">
            <a:spLocks noGrp="1" noChangeArrowheads="1"/>
          </p:cNvSpPr>
          <p:nvPr>
            <p:ph type="body" idx="1"/>
          </p:nvPr>
        </p:nvSpPr>
        <p:spPr bwMode="auto">
          <a:xfrm>
            <a:off x="1028911" y="4715357"/>
            <a:ext cx="4691389" cy="376790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mtClean="0"/>
              <a:t>Granulocytes circulating in the blood of a patient with a normal peripheral smear.</a:t>
            </a: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E1E243-2BB0-477F-8E92-DBDD20E3B471}" type="slidenum">
              <a:rPr lang="en-GB" smtClean="0"/>
              <a:pPr>
                <a:defRPr/>
              </a:pPr>
              <a:t>59</a:t>
            </a:fld>
            <a:endParaRPr lang="en-GB"/>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a:spLocks noGrp="1" noRot="1" noChangeAspect="1" noChangeArrowheads="1" noTextEdit="1"/>
          </p:cNvSpPr>
          <p:nvPr>
            <p:ph type="sldImg"/>
          </p:nvPr>
        </p:nvSpPr>
        <p:spPr bwMode="auto">
          <a:xfrm>
            <a:off x="1108075" y="990600"/>
            <a:ext cx="4525963" cy="3395663"/>
          </a:xfrm>
          <a:prstGeom prst="rect">
            <a:avLst/>
          </a:prstGeom>
          <a:solidFill>
            <a:srgbClr val="FFFFFF"/>
          </a:solidFill>
          <a:ln>
            <a:solidFill>
              <a:srgbClr val="000000"/>
            </a:solidFill>
            <a:miter lim="800000"/>
            <a:headEnd/>
            <a:tailEnd/>
          </a:ln>
        </p:spPr>
      </p:sp>
      <p:sp>
        <p:nvSpPr>
          <p:cNvPr id="4098" name="Rectangle 2"/>
          <p:cNvSpPr txBox="1">
            <a:spLocks noGrp="1" noChangeArrowheads="1"/>
          </p:cNvSpPr>
          <p:nvPr>
            <p:ph type="body" idx="1"/>
          </p:nvPr>
        </p:nvSpPr>
        <p:spPr bwMode="auto">
          <a:xfrm>
            <a:off x="1028911" y="4715357"/>
            <a:ext cx="4691389" cy="3769471"/>
          </a:xfrm>
          <a:prstGeom prst="rect">
            <a:avLst/>
          </a:prstGeom>
          <a:noFill/>
          <a:ln>
            <a:miter lim="800000"/>
            <a:headEnd/>
            <a:tailEnd/>
          </a:ln>
        </p:spPr>
        <p:txBody>
          <a:bodyPr wrap="none" anchor="ct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E1E243-2BB0-477F-8E92-DBDD20E3B471}" type="slidenum">
              <a:rPr lang="en-GB" smtClean="0"/>
              <a:pPr>
                <a:defRPr/>
              </a:pPr>
              <a:t>61</a:t>
            </a:fld>
            <a:endParaRPr lang="en-GB"/>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E1E243-2BB0-477F-8E92-DBDD20E3B471}" type="slidenum">
              <a:rPr lang="en-GB" smtClean="0"/>
              <a:pPr>
                <a:defRPr/>
              </a:pPr>
              <a:t>62</a:t>
            </a:fld>
            <a:endParaRPr lang="en-GB"/>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E1E243-2BB0-477F-8E92-DBDD20E3B471}" type="slidenum">
              <a:rPr lang="en-GB" smtClean="0"/>
              <a:pPr>
                <a:defRPr/>
              </a:pPr>
              <a:t>63</a:t>
            </a:fld>
            <a:endParaRPr lang="en-GB"/>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endParaRPr lang="en-GB" smtClean="0"/>
          </a:p>
        </p:txBody>
      </p:sp>
      <p:sp>
        <p:nvSpPr>
          <p:cNvPr id="81924" name="Slide Number Placeholder 3"/>
          <p:cNvSpPr txBox="1">
            <a:spLocks noGrp="1"/>
          </p:cNvSpPr>
          <p:nvPr/>
        </p:nvSpPr>
        <p:spPr bwMode="auto">
          <a:xfrm>
            <a:off x="3819525" y="9409113"/>
            <a:ext cx="2922588" cy="495300"/>
          </a:xfrm>
          <a:prstGeom prst="rect">
            <a:avLst/>
          </a:prstGeom>
          <a:noFill/>
          <a:ln w="9525">
            <a:noFill/>
            <a:miter lim="800000"/>
            <a:headEnd/>
            <a:tailEnd/>
          </a:ln>
        </p:spPr>
        <p:txBody>
          <a:bodyPr anchor="b"/>
          <a:lstStyle/>
          <a:p>
            <a:pPr algn="r"/>
            <a:fld id="{902228B4-ECF6-42DB-887B-AC9A7B6616A2}" type="slidenum">
              <a:rPr lang="en-GB" sz="1200" b="0"/>
              <a:pPr algn="r"/>
              <a:t>64</a:t>
            </a:fld>
            <a:endParaRPr lang="en-GB" sz="1200" b="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endParaRPr lang="en-GB" smtClean="0"/>
          </a:p>
        </p:txBody>
      </p:sp>
      <p:sp>
        <p:nvSpPr>
          <p:cNvPr id="82948" name="Slide Number Placeholder 3"/>
          <p:cNvSpPr txBox="1">
            <a:spLocks noGrp="1"/>
          </p:cNvSpPr>
          <p:nvPr/>
        </p:nvSpPr>
        <p:spPr bwMode="auto">
          <a:xfrm>
            <a:off x="3819525" y="9409113"/>
            <a:ext cx="2922588" cy="495300"/>
          </a:xfrm>
          <a:prstGeom prst="rect">
            <a:avLst/>
          </a:prstGeom>
          <a:noFill/>
          <a:ln w="9525">
            <a:noFill/>
            <a:miter lim="800000"/>
            <a:headEnd/>
            <a:tailEnd/>
          </a:ln>
        </p:spPr>
        <p:txBody>
          <a:bodyPr anchor="b"/>
          <a:lstStyle/>
          <a:p>
            <a:pPr algn="r"/>
            <a:fld id="{A2E03398-9938-47F7-B71C-0573A289998F}" type="slidenum">
              <a:rPr lang="en-GB" sz="1200" b="0"/>
              <a:pPr algn="r"/>
              <a:t>65</a:t>
            </a:fld>
            <a:endParaRPr lang="en-GB" sz="1200" b="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GB" smtClean="0"/>
          </a:p>
        </p:txBody>
      </p:sp>
      <p:sp>
        <p:nvSpPr>
          <p:cNvPr id="83972" name="Slide Number Placeholder 3"/>
          <p:cNvSpPr txBox="1">
            <a:spLocks noGrp="1"/>
          </p:cNvSpPr>
          <p:nvPr/>
        </p:nvSpPr>
        <p:spPr bwMode="auto">
          <a:xfrm>
            <a:off x="3819525" y="9409113"/>
            <a:ext cx="2922588" cy="495300"/>
          </a:xfrm>
          <a:prstGeom prst="rect">
            <a:avLst/>
          </a:prstGeom>
          <a:noFill/>
          <a:ln w="9525">
            <a:noFill/>
            <a:miter lim="800000"/>
            <a:headEnd/>
            <a:tailEnd/>
          </a:ln>
        </p:spPr>
        <p:txBody>
          <a:bodyPr anchor="b"/>
          <a:lstStyle/>
          <a:p>
            <a:pPr algn="r"/>
            <a:fld id="{8AE13B98-44E0-4978-AB11-24701DA152A4}" type="slidenum">
              <a:rPr lang="en-GB" sz="1200" b="0"/>
              <a:pPr algn="r"/>
              <a:t>66</a:t>
            </a:fld>
            <a:endParaRPr lang="en-GB" sz="1200" b="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E1E243-2BB0-477F-8E92-DBDD20E3B471}" type="slidenum">
              <a:rPr lang="en-GB" smtClean="0"/>
              <a:pPr>
                <a:defRPr/>
              </a:pPr>
              <a:t>67</a:t>
            </a:fld>
            <a:endParaRPr lang="en-GB"/>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endParaRPr lang="en-US" noProof="1"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a:spLocks noGrp="1" noRot="1" noChangeAspect="1" noChangeArrowheads="1" noTextEdit="1"/>
          </p:cNvSpPr>
          <p:nvPr>
            <p:ph type="sldImg"/>
          </p:nvPr>
        </p:nvSpPr>
        <p:spPr bwMode="auto">
          <a:xfrm>
            <a:off x="1108075" y="990600"/>
            <a:ext cx="4525963" cy="33956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098" name="Rectangle 2"/>
          <p:cNvSpPr txBox="1">
            <a:spLocks noGrp="1" noChangeArrowheads="1"/>
          </p:cNvSpPr>
          <p:nvPr>
            <p:ph type="body" idx="1"/>
          </p:nvPr>
        </p:nvSpPr>
        <p:spPr bwMode="auto">
          <a:xfrm>
            <a:off x="1028911" y="4715357"/>
            <a:ext cx="4691389" cy="376790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mtClean="0"/>
              <a:t>Platelets are the blue-gray granular structures in this peripheral smear. In this specimen, there is a variety of sizes.</a:t>
            </a:r>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endParaRPr lang="en-GB" smtClean="0"/>
          </a:p>
        </p:txBody>
      </p:sp>
      <p:sp>
        <p:nvSpPr>
          <p:cNvPr id="88068" name="Slide Number Placeholder 3"/>
          <p:cNvSpPr txBox="1">
            <a:spLocks noGrp="1"/>
          </p:cNvSpPr>
          <p:nvPr/>
        </p:nvSpPr>
        <p:spPr bwMode="auto">
          <a:xfrm>
            <a:off x="3819525" y="9409113"/>
            <a:ext cx="2922588" cy="495300"/>
          </a:xfrm>
          <a:prstGeom prst="rect">
            <a:avLst/>
          </a:prstGeom>
          <a:noFill/>
          <a:ln w="9525">
            <a:noFill/>
            <a:miter lim="800000"/>
            <a:headEnd/>
            <a:tailEnd/>
          </a:ln>
        </p:spPr>
        <p:txBody>
          <a:bodyPr anchor="b"/>
          <a:lstStyle/>
          <a:p>
            <a:pPr algn="r"/>
            <a:fld id="{56E3AEE1-21C3-45B6-8D4D-02066EA4EA8D}" type="slidenum">
              <a:rPr lang="en-GB" sz="1200" b="0"/>
              <a:pPr algn="r"/>
              <a:t>70</a:t>
            </a:fld>
            <a:endParaRPr lang="en-GB" sz="1200" b="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E1E243-2BB0-477F-8E92-DBDD20E3B471}" type="slidenum">
              <a:rPr lang="en-GB" smtClean="0"/>
              <a:pPr>
                <a:defRPr/>
              </a:pPr>
              <a:t>71</a:t>
            </a:fld>
            <a:endParaRPr lang="en-GB"/>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E1E243-2BB0-477F-8E92-DBDD20E3B471}" type="slidenum">
              <a:rPr lang="en-GB" smtClean="0"/>
              <a:pPr>
                <a:defRPr/>
              </a:pPr>
              <a:t>72</a:t>
            </a:fld>
            <a:endParaRPr lang="en-GB"/>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endParaRPr lang="en-US" smtClean="0"/>
          </a:p>
        </p:txBody>
      </p:sp>
      <p:sp>
        <p:nvSpPr>
          <p:cNvPr id="118788" name="Slide Number Placeholder 3"/>
          <p:cNvSpPr>
            <a:spLocks noGrp="1"/>
          </p:cNvSpPr>
          <p:nvPr>
            <p:ph type="sldNum" sz="quarter" idx="5"/>
          </p:nvPr>
        </p:nvSpPr>
        <p:spPr>
          <a:noFill/>
        </p:spPr>
        <p:txBody>
          <a:bodyPr/>
          <a:lstStyle/>
          <a:p>
            <a:fld id="{1280D8E7-963B-48A8-A35E-1303E466851F}" type="slidenum">
              <a:rPr lang="en-GB"/>
              <a:pPr/>
              <a:t>73</a:t>
            </a:fld>
            <a:endParaRPr lang="en-GB"/>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endParaRPr lang="en-GB" smtClean="0"/>
          </a:p>
        </p:txBody>
      </p:sp>
      <p:sp>
        <p:nvSpPr>
          <p:cNvPr id="89092" name="Slide Number Placeholder 3"/>
          <p:cNvSpPr>
            <a:spLocks noGrp="1"/>
          </p:cNvSpPr>
          <p:nvPr>
            <p:ph type="sldNum" sz="quarter" idx="5"/>
          </p:nvPr>
        </p:nvSpPr>
        <p:spPr>
          <a:noFill/>
        </p:spPr>
        <p:txBody>
          <a:bodyPr/>
          <a:lstStyle/>
          <a:p>
            <a:fld id="{2A43C5D0-172F-4C9E-9A4D-5DAD1F6BFAAF}" type="slidenum">
              <a:rPr lang="en-GB" smtClean="0"/>
              <a:pPr/>
              <a:t>74</a:t>
            </a:fld>
            <a:endParaRPr lang="en-GB"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E1E243-2BB0-477F-8E92-DBDD20E3B471}" type="slidenum">
              <a:rPr lang="en-GB" smtClean="0"/>
              <a:pPr>
                <a:defRPr/>
              </a:pPr>
              <a:t>75</a:t>
            </a:fld>
            <a:endParaRPr lang="en-GB"/>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endParaRPr lang="en-GB" smtClean="0"/>
          </a:p>
        </p:txBody>
      </p:sp>
      <p:sp>
        <p:nvSpPr>
          <p:cNvPr id="92164" name="Slide Number Placeholder 3"/>
          <p:cNvSpPr>
            <a:spLocks noGrp="1"/>
          </p:cNvSpPr>
          <p:nvPr>
            <p:ph type="sldNum" sz="quarter" idx="5"/>
          </p:nvPr>
        </p:nvSpPr>
        <p:spPr>
          <a:noFill/>
        </p:spPr>
        <p:txBody>
          <a:bodyPr/>
          <a:lstStyle/>
          <a:p>
            <a:fld id="{77E34130-8685-4C9E-9529-AA24C3013E46}" type="slidenum">
              <a:rPr lang="en-GB" smtClean="0"/>
              <a:pPr/>
              <a:t>78</a:t>
            </a:fld>
            <a:endParaRPr lang="en-GB"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E1E243-2BB0-477F-8E92-DBDD20E3B471}" type="slidenum">
              <a:rPr lang="en-GB" smtClean="0"/>
              <a:pPr>
                <a:defRPr/>
              </a:pPr>
              <a:t>79</a:t>
            </a:fld>
            <a:endParaRPr lang="en-GB"/>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E1E243-2BB0-477F-8E92-DBDD20E3B471}" type="slidenum">
              <a:rPr lang="en-GB" smtClean="0"/>
              <a:pPr>
                <a:defRPr/>
              </a:pPr>
              <a:t>80</a:t>
            </a:fld>
            <a:endParaRPr lang="en-GB"/>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E0E7D71A-4AF9-42C2-B0CA-2D8997426CBF}" type="slidenum">
              <a:rPr lang="en-GB" smtClean="0"/>
              <a:pPr/>
              <a:t>81</a:t>
            </a:fld>
            <a:endParaRPr lang="en-GB"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r>
              <a:rPr lang="en-GB" dirty="0" err="1" smtClean="0"/>
              <a:t>Pselectin</a:t>
            </a:r>
            <a:r>
              <a:rPr lang="en-GB" dirty="0" smtClean="0"/>
              <a:t> elevated in pts with coronary syndromes</a:t>
            </a:r>
          </a:p>
          <a:p>
            <a:r>
              <a:rPr lang="en-GB" dirty="0" smtClean="0"/>
              <a:t>CD40L released by platelets activates endothelial cells. Generates inflammatory response and TF expression. </a:t>
            </a:r>
          </a:p>
          <a:p>
            <a:r>
              <a:rPr lang="en-GB" dirty="0" smtClean="0"/>
              <a:t>Releases CAP and </a:t>
            </a:r>
            <a:r>
              <a:rPr lang="en-GB" dirty="0" err="1" smtClean="0"/>
              <a:t>metalloproteinases</a:t>
            </a:r>
            <a:r>
              <a:rPr lang="en-GB" dirty="0" smtClean="0"/>
              <a:t> from </a:t>
            </a:r>
            <a:r>
              <a:rPr lang="en-GB" dirty="0" err="1" smtClean="0"/>
              <a:t>monocytes</a:t>
            </a:r>
            <a:r>
              <a:rPr lang="en-GB" dirty="0" smtClean="0"/>
              <a:t> </a:t>
            </a:r>
            <a:r>
              <a:rPr lang="en-GB" dirty="0" err="1" smtClean="0"/>
              <a:t>poss</a:t>
            </a:r>
            <a:r>
              <a:rPr lang="en-GB" dirty="0" smtClean="0"/>
              <a:t> leading to plaque rupture. </a:t>
            </a:r>
          </a:p>
          <a:p>
            <a:r>
              <a:rPr lang="en-GB" dirty="0" smtClean="0"/>
              <a:t>ADP blockade reduces both coagulant function and inflammatory effects of platelets.</a:t>
            </a:r>
          </a:p>
          <a:p>
            <a:r>
              <a:rPr lang="en-GB" dirty="0" smtClean="0"/>
              <a:t>Different PY receptors are targets.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377390" y="991225"/>
            <a:ext cx="3987544" cy="3395807"/>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5378" tIns="42689" rIns="85378" bIns="42689" anchor="ctr"/>
          <a:lstStyle/>
          <a:p>
            <a:endParaRPr lang="en-GB"/>
          </a:p>
        </p:txBody>
      </p:sp>
      <p:sp>
        <p:nvSpPr>
          <p:cNvPr id="4098" name="Text Box 2"/>
          <p:cNvSpPr txBox="1">
            <a:spLocks noGrp="1" noChangeArrowheads="1"/>
          </p:cNvSpPr>
          <p:nvPr>
            <p:ph type="body"/>
          </p:nvPr>
        </p:nvSpPr>
        <p:spPr bwMode="auto">
          <a:xfrm>
            <a:off x="1028911" y="4715357"/>
            <a:ext cx="4691389" cy="376790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9pPr>
          </a:lstStyle>
          <a:p>
            <a:pPr eaLnBrk="1">
              <a:lnSpc>
                <a:spcPct val="93000"/>
              </a:lnSpc>
              <a:spcBef>
                <a:spcPct val="0"/>
              </a:spcBef>
              <a:buSzPct val="45000"/>
              <a:buFont typeface="Wingdings" pitchFamily="2" charset="2"/>
              <a:buNone/>
            </a:pPr>
            <a:r>
              <a:rPr lang="en-GB">
                <a:latin typeface="Arial" pitchFamily="34" charset="0"/>
                <a:ea typeface="msgothic" charset="0"/>
                <a:cs typeface="msgothic" charset="0"/>
              </a:rPr>
              <a:t>The GPIb-IX-V complex composed of GPIbα disulphide-linked to two GPIbβ subunits, and noncovalently associated with GPIX and GPV. Disulphide bonds within domains either side of leucine-rich repeat domains are depicted as solid black bars. The position of sulphated tyrosine residues (Sulfo-Tyr at 276, 278 and 279 of GPIbα), phosphorylated serine residues (Phospho-Ser) and palmitylated Cys residues of GPIbβ and GPIX are indicated. C, C-terminus; N, N-terminus; TM, transmembrane domain.</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E1E243-2BB0-477F-8E92-DBDD20E3B471}" type="slidenum">
              <a:rPr lang="en-GB" smtClean="0"/>
              <a:pPr>
                <a:defRPr/>
              </a:pPr>
              <a:t>84</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1E1E243-2BB0-477F-8E92-DBDD20E3B471}" type="slidenum">
              <a:rPr lang="en-GB" smtClean="0"/>
              <a:pPr>
                <a:defRPr/>
              </a:pPr>
              <a:t>10</a:t>
            </a:fld>
            <a:endParaRPr lang="en-GB"/>
          </a:p>
        </p:txBody>
      </p:sp>
    </p:spTree>
    <p:extLst>
      <p:ext uri="{BB962C8B-B14F-4D97-AF65-F5344CB8AC3E}">
        <p14:creationId xmlns:p14="http://schemas.microsoft.com/office/powerpoint/2010/main" val="1704431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cs typeface="Arial" pitchFamily="34" charset="0"/>
              </a:rPr>
              <a:t>Newtonian laminar flow, the flow is fastet in the middle away from the wall and this is occupied by the larger cells, the majority of which are erythrocytes. The platelets are pushed aside so that the concentration on the wall, where they are needed, is 3-5 times higher than the centre. This explains in part firstly why we tolerate low platelet counts remarkably well down to 20 or so (in absence of bleeding) and also why a low haematocrit is itself associated with an increase in bleeding and a prolonged bleeding time. </a:t>
            </a:r>
          </a:p>
          <a:p>
            <a:pPr eaLnBrk="1" hangingPunct="1"/>
            <a:r>
              <a:rPr lang="en-US" smtClean="0">
                <a:latin typeface="Arial" pitchFamily="34" charset="0"/>
                <a:cs typeface="Arial" pitchFamily="34" charset="0"/>
              </a:rPr>
              <a:t>Possibly some benefit from release of sequestered platelets from the spleen. This occurs in some animals but unclear in humans. </a:t>
            </a: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2AD4734C-85A4-4019-BC26-6DF67F2B4C10}" type="slidenum">
              <a:rPr lang="en-GB">
                <a:solidFill>
                  <a:prstClr val="black"/>
                </a:solidFill>
                <a:latin typeface="Arial" pitchFamily="34" charset="0"/>
              </a:rPr>
              <a:pPr eaLnBrk="1" hangingPunct="1"/>
              <a:t>11</a:t>
            </a:fld>
            <a:endParaRPr lang="en-GB">
              <a:solidFill>
                <a:prstClr val="black"/>
              </a:solidFill>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cs typeface="Arial" pitchFamily="34" charset="0"/>
              </a:rPr>
              <a:t>Newtonian laminar flow, the flow is fastet in the middle away from the wall and this is occupied by the larger cells, the majority of which are erythrocytes. The platelets are pushed aside so that the concentration on the wall, where they are needed, is 3-5 times higher than the centre. This explains in part firstly why we tolerate low platelet counts remarkably well down to 20 or so (in absence of bleeding) and also why a low haematocrit is itself associated with an increase in bleeding and a prolonged bleeding time. </a:t>
            </a:r>
          </a:p>
          <a:p>
            <a:pPr eaLnBrk="1" hangingPunct="1"/>
            <a:r>
              <a:rPr lang="en-US" smtClean="0">
                <a:latin typeface="Arial" pitchFamily="34" charset="0"/>
                <a:cs typeface="Arial" pitchFamily="34" charset="0"/>
              </a:rPr>
              <a:t>Possibly some benefit from release of sequestered platelets from the spleen. This occurs in some animals but unclear in humans. </a:t>
            </a: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2AD4734C-85A4-4019-BC26-6DF67F2B4C10}" type="slidenum">
              <a:rPr lang="en-GB">
                <a:solidFill>
                  <a:prstClr val="black"/>
                </a:solidFill>
                <a:latin typeface="Arial" pitchFamily="34" charset="0"/>
              </a:rPr>
              <a:pPr eaLnBrk="1" hangingPunct="1"/>
              <a:t>12</a:t>
            </a:fld>
            <a:endParaRPr lang="en-GB">
              <a:solidFill>
                <a:prstClr val="black"/>
              </a:solidFill>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C1A123-782F-4766-8195-8CEB655697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7746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BF3AD2-CFFE-4AA9-8093-42E8670C72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55251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B069AA-49A3-4DCA-8717-AA7540D104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46145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65A79E8-5499-43B2-8A74-CAC958D587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1165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2115899-CA4F-4D4D-B21C-576D66A49F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21602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4CCE5E0-B057-4CD7-A089-9B0994E20E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721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4C79443-B79B-4D77-AB31-D1A515F0A7F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97723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E8E5853-F65A-4886-BAD8-18B93BF79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1991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E15E69E-4F79-4C85-8E15-1D4F7FC492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717469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70E58B-3FE9-448F-B2B6-2E45F3474AD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15297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453C398-2884-4C26-8131-6601DBBFAA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804933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6F8594-2412-47BA-BDBC-36F7FBE8CA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6769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C1A123-782F-4766-8195-8CEB655697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31555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BF3AD2-CFFE-4AA9-8093-42E8670C72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82296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B069AA-49A3-4DCA-8717-AA7540D104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47680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65A79E8-5499-43B2-8A74-CAC958D587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018547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2115899-CA4F-4D4D-B21C-576D66A49F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180038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4CCE5E0-B057-4CD7-A089-9B0994E20E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9395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4C79443-B79B-4D77-AB31-D1A515F0A7F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309180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E8E5853-F65A-4886-BAD8-18B93BF79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397588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E15E69E-4F79-4C85-8E15-1D4F7FC492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73000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70E58B-3FE9-448F-B2B6-2E45F3474AD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23901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453C398-2884-4C26-8131-6601DBBFAA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14352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6F8594-2412-47BA-BDBC-36F7FBE8CA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85237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973344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581720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021278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71513" y="1906588"/>
            <a:ext cx="3825875" cy="4316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1906588"/>
            <a:ext cx="3827462" cy="4316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0001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36294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148273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410017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38756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979066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929357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6213" y="569913"/>
            <a:ext cx="1951037" cy="56530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71513" y="569913"/>
            <a:ext cx="5702300" cy="5653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39713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3A271A1-F6D6-438B-A432-4747EE7ECD40}" type="datetimeFigureOut">
              <a:rPr lang="en-US" smtClean="0"/>
              <a:pPr/>
              <a:t>10/22/2012</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solidFill>
                <a:srgbClr val="EBDDC3"/>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C94032-CD4C-4C25-B0C2-CEC720522D92}" type="slidenum">
              <a:rPr lang="en-US" smtClean="0">
                <a:solidFill>
                  <a:srgbClr val="EBDDC3"/>
                </a:solidFill>
              </a:rPr>
              <a:pPr/>
              <a:t>‹#›</a:t>
            </a:fld>
            <a:endParaRPr lang="en-US" dirty="0">
              <a:solidFill>
                <a:srgbClr val="EBDDC3"/>
              </a:solidFill>
            </a:endParaRPr>
          </a:p>
        </p:txBody>
      </p:sp>
    </p:spTree>
    <p:extLst>
      <p:ext uri="{BB962C8B-B14F-4D97-AF65-F5344CB8AC3E}">
        <p14:creationId xmlns:p14="http://schemas.microsoft.com/office/powerpoint/2010/main" val="3670426640"/>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solidFill>
                  <a:srgbClr val="775F55"/>
                </a:solidFill>
              </a:rPr>
              <a:pPr/>
              <a:t>10/22/2012</a:t>
            </a:fld>
            <a:endParaRPr lang="en-US" dirty="0">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6535538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23A271A1-F6D6-438B-A432-4747EE7ECD40}" type="datetimeFigureOut">
              <a:rPr lang="en-US" smtClean="0">
                <a:solidFill>
                  <a:srgbClr val="775F55"/>
                </a:solidFill>
              </a:rPr>
              <a:pPr/>
              <a:t>10/22/2012</a:t>
            </a:fld>
            <a:endParaRPr lang="en-US">
              <a:solidFill>
                <a:srgbClr val="775F55"/>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F0C94032-CD4C-4C25-B0C2-CEC720522D92}"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a:solidFill>
                <a:srgbClr val="775F55"/>
              </a:solidFill>
            </a:endParaRPr>
          </a:p>
        </p:txBody>
      </p:sp>
    </p:spTree>
    <p:extLst>
      <p:ext uri="{BB962C8B-B14F-4D97-AF65-F5344CB8AC3E}">
        <p14:creationId xmlns:p14="http://schemas.microsoft.com/office/powerpoint/2010/main" val="182427558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23A271A1-F6D6-438B-A432-4747EE7ECD40}" type="datetimeFigureOut">
              <a:rPr lang="en-US" smtClean="0">
                <a:solidFill>
                  <a:srgbClr val="775F55"/>
                </a:solidFill>
              </a:rPr>
              <a:pPr/>
              <a:t>10/22/2012</a:t>
            </a:fld>
            <a:endParaRPr lang="en-US">
              <a:solidFill>
                <a:srgbClr val="775F55"/>
              </a:solidFill>
            </a:endParaRPr>
          </a:p>
        </p:txBody>
      </p:sp>
      <p:sp>
        <p:nvSpPr>
          <p:cNvPr id="10" name="Slide Number Placeholder 9"/>
          <p:cNvSpPr>
            <a:spLocks noGrp="1"/>
          </p:cNvSpPr>
          <p:nvPr>
            <p:ph type="sldNum" sz="quarter" idx="16"/>
          </p:nvPr>
        </p:nvSpPr>
        <p:spPr/>
        <p:txBody>
          <a:bodyPr rtlCol="0"/>
          <a:lstStyle/>
          <a:p>
            <a:fld id="{F0C94032-CD4C-4C25-B0C2-CEC720522D92}"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775F55"/>
              </a:solidFill>
            </a:endParaRPr>
          </a:p>
        </p:txBody>
      </p:sp>
    </p:spTree>
    <p:extLst>
      <p:ext uri="{BB962C8B-B14F-4D97-AF65-F5344CB8AC3E}">
        <p14:creationId xmlns:p14="http://schemas.microsoft.com/office/powerpoint/2010/main" val="33808641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3A271A1-F6D6-438B-A432-4747EE7ECD40}" type="datetimeFigureOut">
              <a:rPr lang="en-US" smtClean="0">
                <a:solidFill>
                  <a:srgbClr val="775F55"/>
                </a:solidFill>
              </a:rPr>
              <a:pPr/>
              <a:t>10/22/2012</a:t>
            </a:fld>
            <a:endParaRPr lang="en-US">
              <a:solidFill>
                <a:srgbClr val="775F55"/>
              </a:solidFill>
            </a:endParaRPr>
          </a:p>
        </p:txBody>
      </p:sp>
      <p:sp>
        <p:nvSpPr>
          <p:cNvPr id="12" name="Slide Number Placeholder 11"/>
          <p:cNvSpPr>
            <a:spLocks noGrp="1"/>
          </p:cNvSpPr>
          <p:nvPr>
            <p:ph type="sldNum" sz="quarter" idx="16"/>
          </p:nvPr>
        </p:nvSpPr>
        <p:spPr/>
        <p:txBody>
          <a:bodyPr rtlCol="0"/>
          <a:lstStyle/>
          <a:p>
            <a:fld id="{F0C94032-CD4C-4C25-B0C2-CEC720522D92}"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775F55"/>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6952784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3A271A1-F6D6-438B-A432-4747EE7ECD40}" type="datetimeFigureOut">
              <a:rPr lang="en-US" smtClean="0">
                <a:solidFill>
                  <a:srgbClr val="775F55"/>
                </a:solidFill>
              </a:rPr>
              <a:pPr/>
              <a:t>10/22/2012</a:t>
            </a:fld>
            <a:endParaRPr lang="en-US">
              <a:solidFill>
                <a:srgbClr val="775F55"/>
              </a:solidFill>
            </a:endParaRPr>
          </a:p>
        </p:txBody>
      </p:sp>
      <p:sp>
        <p:nvSpPr>
          <p:cNvPr id="4" name="Footer Placeholder 3"/>
          <p:cNvSpPr>
            <a:spLocks noGrp="1"/>
          </p:cNvSpPr>
          <p:nvPr>
            <p:ph type="ftr" sz="quarter" idx="11"/>
          </p:nvPr>
        </p:nvSpPr>
        <p:spPr/>
        <p:txBody>
          <a:bodyPr/>
          <a:lstStyle/>
          <a:p>
            <a:endParaRPr lang="en-US">
              <a:solidFill>
                <a:srgbClr val="775F55"/>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0C94032-CD4C-4C25-B0C2-CEC720522D92}" type="slidenum">
              <a:rPr lang="en-US" smtClean="0"/>
              <a:pPr/>
              <a:t>‹#›</a:t>
            </a:fld>
            <a:endParaRPr lang="en-US" dirty="0"/>
          </a:p>
        </p:txBody>
      </p:sp>
    </p:spTree>
    <p:extLst>
      <p:ext uri="{BB962C8B-B14F-4D97-AF65-F5344CB8AC3E}">
        <p14:creationId xmlns:p14="http://schemas.microsoft.com/office/powerpoint/2010/main" val="28883423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A271A1-F6D6-438B-A432-4747EE7ECD40}" type="datetimeFigureOut">
              <a:rPr lang="en-US" smtClean="0">
                <a:solidFill>
                  <a:srgbClr val="775F55"/>
                </a:solidFill>
              </a:rPr>
              <a:pPr/>
              <a:t>10/22/2012</a:t>
            </a:fld>
            <a:endParaRPr lang="en-US">
              <a:solidFill>
                <a:srgbClr val="775F55"/>
              </a:solidFill>
            </a:endParaRPr>
          </a:p>
        </p:txBody>
      </p:sp>
      <p:sp>
        <p:nvSpPr>
          <p:cNvPr id="3" name="Footer Placeholder 2"/>
          <p:cNvSpPr>
            <a:spLocks noGrp="1"/>
          </p:cNvSpPr>
          <p:nvPr>
            <p:ph type="ftr" sz="quarter" idx="11"/>
          </p:nvPr>
        </p:nvSpPr>
        <p:spPr/>
        <p:txBody>
          <a:bodyPr/>
          <a:lstStyle/>
          <a:p>
            <a:endParaRPr lang="en-US" dirty="0">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0C94032-CD4C-4C25-B0C2-CEC720522D92}" type="slidenum">
              <a:rPr lang="en-US" smtClean="0">
                <a:solidFill>
                  <a:srgbClr val="775F55"/>
                </a:solidFill>
              </a:rPr>
              <a:pPr/>
              <a:t>‹#›</a:t>
            </a:fld>
            <a:endParaRPr lang="en-US" dirty="0">
              <a:solidFill>
                <a:srgbClr val="775F55"/>
              </a:solidFill>
            </a:endParaRPr>
          </a:p>
        </p:txBody>
      </p:sp>
    </p:spTree>
    <p:extLst>
      <p:ext uri="{BB962C8B-B14F-4D97-AF65-F5344CB8AC3E}">
        <p14:creationId xmlns:p14="http://schemas.microsoft.com/office/powerpoint/2010/main" val="25158541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3A271A1-F6D6-438B-A432-4747EE7ECD40}" type="datetimeFigureOut">
              <a:rPr lang="en-US" smtClean="0">
                <a:solidFill>
                  <a:srgbClr val="775F55"/>
                </a:solidFill>
              </a:rPr>
              <a:pPr/>
              <a:t>10/22/2012</a:t>
            </a:fld>
            <a:endParaRPr lang="en-US">
              <a:solidFill>
                <a:srgbClr val="775F55"/>
              </a:solidFill>
            </a:endParaRPr>
          </a:p>
        </p:txBody>
      </p:sp>
      <p:sp>
        <p:nvSpPr>
          <p:cNvPr id="6" name="Footer Placeholder 5"/>
          <p:cNvSpPr>
            <a:spLocks noGrp="1"/>
          </p:cNvSpPr>
          <p:nvPr>
            <p:ph type="ftr" sz="quarter" idx="11"/>
          </p:nvPr>
        </p:nvSpPr>
        <p:spPr/>
        <p:txBody>
          <a:bodyPr/>
          <a:lstStyle/>
          <a:p>
            <a:endParaRPr lang="en-US">
              <a:solidFill>
                <a:srgbClr val="775F55"/>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0C94032-CD4C-4C25-B0C2-CEC720522D92}"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9638882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23A271A1-F6D6-438B-A432-4747EE7ECD40}" type="datetimeFigureOut">
              <a:rPr lang="en-US" smtClean="0">
                <a:solidFill>
                  <a:srgbClr val="775F55"/>
                </a:solidFill>
              </a:rPr>
              <a:pPr/>
              <a:t>10/22/2012</a:t>
            </a:fld>
            <a:endParaRPr lang="en-US">
              <a:solidFill>
                <a:srgbClr val="775F55"/>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F0C94032-CD4C-4C25-B0C2-CEC720522D92}"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solidFill>
                <a:srgbClr val="775F55"/>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4101878880"/>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solidFill>
                  <a:srgbClr val="775F55"/>
                </a:solidFill>
              </a:rPr>
              <a:pPr/>
              <a:t>10/22/2012</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p>
            <a:fld id="{F0C94032-CD4C-4C25-B0C2-CEC720522D92}" type="slidenum">
              <a:rPr lang="en-US" smtClean="0"/>
              <a:pPr/>
              <a:t>‹#›</a:t>
            </a:fld>
            <a:endParaRPr lang="en-US"/>
          </a:p>
        </p:txBody>
      </p:sp>
    </p:spTree>
    <p:extLst>
      <p:ext uri="{BB962C8B-B14F-4D97-AF65-F5344CB8AC3E}">
        <p14:creationId xmlns:p14="http://schemas.microsoft.com/office/powerpoint/2010/main" val="23828025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23A271A1-F6D6-438B-A432-4747EE7ECD40}" type="datetimeFigureOut">
              <a:rPr lang="en-US" smtClean="0">
                <a:solidFill>
                  <a:srgbClr val="775F55"/>
                </a:solidFill>
              </a:rPr>
              <a:pPr/>
              <a:t>10/22/2012</a:t>
            </a:fld>
            <a:endParaRPr lang="en-US" dirty="0">
              <a:solidFill>
                <a:srgbClr val="775F55"/>
              </a:solidFill>
            </a:endParaRPr>
          </a:p>
        </p:txBody>
      </p:sp>
      <p:sp>
        <p:nvSpPr>
          <p:cNvPr id="5" name="Footer Placeholder 4"/>
          <p:cNvSpPr>
            <a:spLocks noGrp="1"/>
          </p:cNvSpPr>
          <p:nvPr>
            <p:ph type="ftr" sz="quarter" idx="11"/>
          </p:nvPr>
        </p:nvSpPr>
        <p:spPr>
          <a:xfrm>
            <a:off x="457201" y="6248207"/>
            <a:ext cx="5573483" cy="365125"/>
          </a:xfrm>
        </p:spPr>
        <p:txBody>
          <a:bodyPr/>
          <a:lstStyle/>
          <a:p>
            <a:endParaRPr lang="en-US" dirty="0">
              <a:solidFill>
                <a:srgbClr val="775F55"/>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F0C94032-CD4C-4C25-B0C2-CEC720522D92}" type="slidenum">
              <a:rPr lang="en-US" smtClean="0"/>
              <a:pPr/>
              <a:t>‹#›</a:t>
            </a:fld>
            <a:endParaRPr lang="en-US" dirty="0"/>
          </a:p>
        </p:txBody>
      </p:sp>
    </p:spTree>
    <p:extLst>
      <p:ext uri="{BB962C8B-B14F-4D97-AF65-F5344CB8AC3E}">
        <p14:creationId xmlns:p14="http://schemas.microsoft.com/office/powerpoint/2010/main" val="2730037747"/>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C030C0-1170-41FD-92ED-BB47F0BCD64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5240084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1378"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lIns="91420" tIns="45711" rIns="91420" bIns="45711"/>
          <a:lstStyle/>
          <a:p>
            <a:pPr eaLnBrk="1" hangingPunct="1"/>
            <a:endParaRPr lang="en-US" sz="1800" b="0">
              <a:solidFill>
                <a:srgbClr val="000000"/>
              </a:solidFill>
              <a:latin typeface="Arial" charset="0"/>
            </a:endParaRPr>
          </a:p>
        </p:txBody>
      </p:sp>
      <p:sp>
        <p:nvSpPr>
          <p:cNvPr id="101379" name="Rectangle 3"/>
          <p:cNvSpPr>
            <a:spLocks noGrp="1" noChangeArrowheads="1"/>
          </p:cNvSpPr>
          <p:nvPr>
            <p:ph type="ctrTitle"/>
          </p:nvPr>
        </p:nvSpPr>
        <p:spPr>
          <a:xfrm>
            <a:off x="315913" y="466727"/>
            <a:ext cx="6781800" cy="2133600"/>
          </a:xfrm>
        </p:spPr>
        <p:txBody>
          <a:bodyPr/>
          <a:lstStyle>
            <a:lvl1pPr algn="r">
              <a:defRPr sz="4800"/>
            </a:lvl1pPr>
          </a:lstStyle>
          <a:p>
            <a:r>
              <a:rPr lang="en-GB" altLang="en-US"/>
              <a:t>Click to edit Master title style</a:t>
            </a:r>
          </a:p>
        </p:txBody>
      </p:sp>
      <p:sp>
        <p:nvSpPr>
          <p:cNvPr id="101380" name="Rectangle 4"/>
          <p:cNvSpPr>
            <a:spLocks noGrp="1" noChangeArrowheads="1"/>
          </p:cNvSpPr>
          <p:nvPr>
            <p:ph type="subTitle" idx="1"/>
          </p:nvPr>
        </p:nvSpPr>
        <p:spPr>
          <a:xfrm>
            <a:off x="849315" y="3049588"/>
            <a:ext cx="6248400" cy="2362200"/>
          </a:xfrm>
        </p:spPr>
        <p:txBody>
          <a:bodyPr/>
          <a:lstStyle>
            <a:lvl1pPr marL="0" indent="0" algn="r">
              <a:buFont typeface="Wingdings" pitchFamily="2" charset="2"/>
              <a:buNone/>
              <a:defRPr sz="3200"/>
            </a:lvl1pPr>
          </a:lstStyle>
          <a:p>
            <a:r>
              <a:rPr lang="en-GB" altLang="en-US"/>
              <a:t>Click to edit Master subtitle style</a:t>
            </a:r>
          </a:p>
        </p:txBody>
      </p:sp>
      <p:sp>
        <p:nvSpPr>
          <p:cNvPr id="101381" name="Rectangle 5"/>
          <p:cNvSpPr>
            <a:spLocks noGrp="1" noChangeArrowheads="1"/>
          </p:cNvSpPr>
          <p:nvPr>
            <p:ph type="dt" sz="half" idx="2"/>
          </p:nvPr>
        </p:nvSpPr>
        <p:spPr/>
        <p:txBody>
          <a:bodyPr/>
          <a:lstStyle>
            <a:lvl1pPr>
              <a:defRPr/>
            </a:lvl1pPr>
          </a:lstStyle>
          <a:p>
            <a:endParaRPr lang="en-GB" altLang="en-US">
              <a:solidFill>
                <a:srgbClr val="000000"/>
              </a:solidFill>
            </a:endParaRPr>
          </a:p>
        </p:txBody>
      </p:sp>
      <p:sp>
        <p:nvSpPr>
          <p:cNvPr id="101382" name="Rectangle 6"/>
          <p:cNvSpPr>
            <a:spLocks noGrp="1" noChangeArrowheads="1"/>
          </p:cNvSpPr>
          <p:nvPr>
            <p:ph type="ftr" sz="quarter" idx="3"/>
          </p:nvPr>
        </p:nvSpPr>
        <p:spPr/>
        <p:txBody>
          <a:bodyPr/>
          <a:lstStyle>
            <a:lvl1pPr>
              <a:defRPr/>
            </a:lvl1pPr>
          </a:lstStyle>
          <a:p>
            <a:endParaRPr lang="en-GB" altLang="en-US">
              <a:solidFill>
                <a:srgbClr val="000000"/>
              </a:solidFill>
            </a:endParaRPr>
          </a:p>
        </p:txBody>
      </p:sp>
      <p:sp>
        <p:nvSpPr>
          <p:cNvPr id="101383" name="Rectangle 7"/>
          <p:cNvSpPr>
            <a:spLocks noGrp="1" noChangeArrowheads="1"/>
          </p:cNvSpPr>
          <p:nvPr>
            <p:ph type="sldNum" sz="quarter" idx="4"/>
          </p:nvPr>
        </p:nvSpPr>
        <p:spPr/>
        <p:txBody>
          <a:bodyPr/>
          <a:lstStyle>
            <a:lvl1pPr>
              <a:defRPr/>
            </a:lvl1pPr>
          </a:lstStyle>
          <a:p>
            <a:fld id="{F563DDCE-97F6-40CE-B9D0-61AF0F1FFB0E}" type="slidenum">
              <a:rPr lang="en-GB" altLang="en-US">
                <a:solidFill>
                  <a:srgbClr val="000000"/>
                </a:solidFill>
              </a:rPr>
              <a:pPr/>
              <a:t>‹#›</a:t>
            </a:fld>
            <a:endParaRPr lang="en-GB" altLang="en-US">
              <a:solidFill>
                <a:srgbClr val="000000"/>
              </a:solidFill>
            </a:endParaRPr>
          </a:p>
        </p:txBody>
      </p:sp>
      <p:grpSp>
        <p:nvGrpSpPr>
          <p:cNvPr id="101384" name="Group 8"/>
          <p:cNvGrpSpPr>
            <a:grpSpLocks/>
          </p:cNvGrpSpPr>
          <p:nvPr/>
        </p:nvGrpSpPr>
        <p:grpSpPr bwMode="auto">
          <a:xfrm>
            <a:off x="7493002" y="2992438"/>
            <a:ext cx="1338263" cy="2189162"/>
            <a:chOff x="4704" y="1885"/>
            <a:chExt cx="843" cy="1379"/>
          </a:xfrm>
        </p:grpSpPr>
        <p:sp>
          <p:nvSpPr>
            <p:cNvPr id="101385"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pPr eaLnBrk="1" hangingPunct="1"/>
              <a:endParaRPr lang="en-US" sz="1800" b="0">
                <a:solidFill>
                  <a:srgbClr val="000000"/>
                </a:solidFill>
                <a:latin typeface="Arial" charset="0"/>
              </a:endParaRPr>
            </a:p>
          </p:txBody>
        </p:sp>
        <p:sp>
          <p:nvSpPr>
            <p:cNvPr id="101386"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pPr eaLnBrk="1" hangingPunct="1"/>
              <a:endParaRPr lang="en-US" sz="1800" b="0">
                <a:solidFill>
                  <a:srgbClr val="000000"/>
                </a:solidFill>
                <a:latin typeface="Arial" charset="0"/>
              </a:endParaRPr>
            </a:p>
          </p:txBody>
        </p:sp>
        <p:sp>
          <p:nvSpPr>
            <p:cNvPr id="101387"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pPr eaLnBrk="1" hangingPunct="1"/>
              <a:endParaRPr lang="en-US" sz="1800" b="0">
                <a:solidFill>
                  <a:srgbClr val="000000"/>
                </a:solidFill>
                <a:latin typeface="Arial" charset="0"/>
              </a:endParaRPr>
            </a:p>
          </p:txBody>
        </p:sp>
        <p:sp>
          <p:nvSpPr>
            <p:cNvPr id="101388"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pPr eaLnBrk="1" hangingPunct="1"/>
              <a:endParaRPr lang="en-US" sz="1800" b="0">
                <a:solidFill>
                  <a:srgbClr val="000000"/>
                </a:solidFill>
                <a:latin typeface="Arial" charset="0"/>
              </a:endParaRPr>
            </a:p>
          </p:txBody>
        </p:sp>
        <p:sp>
          <p:nvSpPr>
            <p:cNvPr id="101389"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pPr eaLnBrk="1" hangingPunct="1"/>
              <a:endParaRPr lang="en-US" sz="1800" b="0">
                <a:solidFill>
                  <a:srgbClr val="000000"/>
                </a:solidFill>
                <a:latin typeface="Arial" charset="0"/>
              </a:endParaRPr>
            </a:p>
          </p:txBody>
        </p:sp>
        <p:sp>
          <p:nvSpPr>
            <p:cNvPr id="101390"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pPr eaLnBrk="1" hangingPunct="1"/>
              <a:endParaRPr lang="en-US" sz="1800" b="0">
                <a:solidFill>
                  <a:srgbClr val="000000"/>
                </a:solidFill>
                <a:latin typeface="Arial" charset="0"/>
              </a:endParaRPr>
            </a:p>
          </p:txBody>
        </p:sp>
        <p:sp>
          <p:nvSpPr>
            <p:cNvPr id="101391"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pPr eaLnBrk="1" hangingPunct="1"/>
              <a:endParaRPr lang="en-US" sz="1800" b="0">
                <a:solidFill>
                  <a:srgbClr val="000000"/>
                </a:solidFill>
                <a:latin typeface="Arial" charset="0"/>
              </a:endParaRPr>
            </a:p>
          </p:txBody>
        </p:sp>
        <p:sp>
          <p:nvSpPr>
            <p:cNvPr id="101392"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pPr eaLnBrk="1" hangingPunct="1"/>
              <a:endParaRPr lang="en-US" sz="1800" b="0">
                <a:solidFill>
                  <a:srgbClr val="000000"/>
                </a:solidFill>
                <a:latin typeface="Arial" charset="0"/>
              </a:endParaRPr>
            </a:p>
          </p:txBody>
        </p:sp>
        <p:sp>
          <p:nvSpPr>
            <p:cNvPr id="101393"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pPr eaLnBrk="1" hangingPunct="1"/>
              <a:endParaRPr lang="en-US" sz="1800" b="0">
                <a:solidFill>
                  <a:srgbClr val="000000"/>
                </a:solidFill>
                <a:latin typeface="Arial" charset="0"/>
              </a:endParaRPr>
            </a:p>
          </p:txBody>
        </p:sp>
        <p:sp>
          <p:nvSpPr>
            <p:cNvPr id="101394"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pPr eaLnBrk="1" hangingPunct="1"/>
              <a:endParaRPr lang="en-US" sz="1800" b="0">
                <a:solidFill>
                  <a:srgbClr val="000000"/>
                </a:solidFill>
                <a:latin typeface="Arial" charset="0"/>
              </a:endParaRPr>
            </a:p>
          </p:txBody>
        </p:sp>
        <p:sp>
          <p:nvSpPr>
            <p:cNvPr id="101395"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pPr eaLnBrk="1" hangingPunct="1"/>
              <a:endParaRPr lang="en-US" sz="1800" b="0">
                <a:solidFill>
                  <a:srgbClr val="000000"/>
                </a:solidFill>
                <a:latin typeface="Arial" charset="0"/>
              </a:endParaRPr>
            </a:p>
          </p:txBody>
        </p:sp>
        <p:sp>
          <p:nvSpPr>
            <p:cNvPr id="101396"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pPr eaLnBrk="1" hangingPunct="1"/>
              <a:endParaRPr lang="en-US" sz="1800" b="0">
                <a:solidFill>
                  <a:srgbClr val="000000"/>
                </a:solidFill>
                <a:latin typeface="Arial" charset="0"/>
              </a:endParaRPr>
            </a:p>
          </p:txBody>
        </p:sp>
        <p:sp>
          <p:nvSpPr>
            <p:cNvPr id="101397"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pPr eaLnBrk="1" hangingPunct="1"/>
              <a:endParaRPr lang="en-US" sz="1800" b="0">
                <a:solidFill>
                  <a:srgbClr val="000000"/>
                </a:solidFill>
                <a:latin typeface="Arial" charset="0"/>
              </a:endParaRPr>
            </a:p>
          </p:txBody>
        </p:sp>
        <p:sp>
          <p:nvSpPr>
            <p:cNvPr id="101398"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pPr eaLnBrk="1" hangingPunct="1"/>
              <a:endParaRPr lang="en-US" sz="1800" b="0">
                <a:solidFill>
                  <a:srgbClr val="000000"/>
                </a:solidFill>
                <a:latin typeface="Arial" charset="0"/>
              </a:endParaRPr>
            </a:p>
          </p:txBody>
        </p:sp>
        <p:sp>
          <p:nvSpPr>
            <p:cNvPr id="101399"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pPr eaLnBrk="1" hangingPunct="1"/>
              <a:endParaRPr lang="en-US" sz="1800" b="0">
                <a:solidFill>
                  <a:srgbClr val="000000"/>
                </a:solidFill>
                <a:latin typeface="Arial" charset="0"/>
              </a:endParaRPr>
            </a:p>
          </p:txBody>
        </p:sp>
        <p:sp>
          <p:nvSpPr>
            <p:cNvPr id="101400"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pPr eaLnBrk="1" hangingPunct="1"/>
              <a:endParaRPr lang="en-US" sz="1800" b="0">
                <a:solidFill>
                  <a:srgbClr val="000000"/>
                </a:solidFill>
                <a:latin typeface="Arial" charset="0"/>
              </a:endParaRPr>
            </a:p>
          </p:txBody>
        </p:sp>
        <p:sp>
          <p:nvSpPr>
            <p:cNvPr id="101401"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pPr eaLnBrk="1" hangingPunct="1"/>
              <a:endParaRPr lang="en-US" sz="1800" b="0">
                <a:solidFill>
                  <a:srgbClr val="000000"/>
                </a:solidFill>
                <a:latin typeface="Arial" charset="0"/>
              </a:endParaRPr>
            </a:p>
          </p:txBody>
        </p:sp>
        <p:sp>
          <p:nvSpPr>
            <p:cNvPr id="101402"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pPr eaLnBrk="1" hangingPunct="1"/>
              <a:endParaRPr lang="en-US" sz="1800" b="0">
                <a:solidFill>
                  <a:srgbClr val="000000"/>
                </a:solidFill>
                <a:latin typeface="Arial" charset="0"/>
              </a:endParaRPr>
            </a:p>
          </p:txBody>
        </p:sp>
        <p:sp>
          <p:nvSpPr>
            <p:cNvPr id="101403"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pPr eaLnBrk="1" hangingPunct="1"/>
              <a:endParaRPr lang="en-US" sz="1800" b="0">
                <a:solidFill>
                  <a:srgbClr val="000000"/>
                </a:solidFill>
                <a:latin typeface="Arial" charset="0"/>
              </a:endParaRPr>
            </a:p>
          </p:txBody>
        </p:sp>
        <p:sp>
          <p:nvSpPr>
            <p:cNvPr id="101404"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pPr eaLnBrk="1" hangingPunct="1"/>
              <a:endParaRPr lang="en-US" sz="1800" b="0">
                <a:solidFill>
                  <a:srgbClr val="000000"/>
                </a:solidFill>
                <a:latin typeface="Arial" charset="0"/>
              </a:endParaRPr>
            </a:p>
          </p:txBody>
        </p:sp>
        <p:sp>
          <p:nvSpPr>
            <p:cNvPr id="101405"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pPr eaLnBrk="1" hangingPunct="1"/>
              <a:endParaRPr lang="en-US" sz="1800" b="0">
                <a:solidFill>
                  <a:srgbClr val="000000"/>
                </a:solidFill>
                <a:latin typeface="Arial" charset="0"/>
              </a:endParaRPr>
            </a:p>
          </p:txBody>
        </p:sp>
        <p:sp>
          <p:nvSpPr>
            <p:cNvPr id="101406"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pPr eaLnBrk="1" hangingPunct="1"/>
              <a:endParaRPr lang="en-US" sz="1800" b="0">
                <a:solidFill>
                  <a:srgbClr val="000000"/>
                </a:solidFill>
                <a:latin typeface="Arial" charset="0"/>
              </a:endParaRPr>
            </a:p>
          </p:txBody>
        </p:sp>
        <p:sp>
          <p:nvSpPr>
            <p:cNvPr id="101407"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pPr eaLnBrk="1" hangingPunct="1"/>
              <a:endParaRPr lang="en-US" sz="1800" b="0">
                <a:solidFill>
                  <a:srgbClr val="000000"/>
                </a:solidFill>
                <a:latin typeface="Arial" charset="0"/>
              </a:endParaRPr>
            </a:p>
          </p:txBody>
        </p:sp>
        <p:sp>
          <p:nvSpPr>
            <p:cNvPr id="101408"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pPr eaLnBrk="1" hangingPunct="1"/>
              <a:endParaRPr lang="en-US" sz="1800" b="0">
                <a:solidFill>
                  <a:srgbClr val="000000"/>
                </a:solidFill>
                <a:latin typeface="Arial" charset="0"/>
              </a:endParaRPr>
            </a:p>
          </p:txBody>
        </p:sp>
        <p:sp>
          <p:nvSpPr>
            <p:cNvPr id="101409"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pPr eaLnBrk="1" hangingPunct="1"/>
              <a:endParaRPr lang="en-US" sz="1800" b="0">
                <a:solidFill>
                  <a:srgbClr val="000000"/>
                </a:solidFill>
                <a:latin typeface="Arial" charset="0"/>
              </a:endParaRPr>
            </a:p>
          </p:txBody>
        </p:sp>
        <p:sp>
          <p:nvSpPr>
            <p:cNvPr id="101410"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pPr eaLnBrk="1" hangingPunct="1"/>
              <a:endParaRPr lang="en-US" sz="1800" b="0">
                <a:solidFill>
                  <a:srgbClr val="000000"/>
                </a:solidFill>
                <a:latin typeface="Arial" charset="0"/>
              </a:endParaRPr>
            </a:p>
          </p:txBody>
        </p:sp>
        <p:sp>
          <p:nvSpPr>
            <p:cNvPr id="101411"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pPr eaLnBrk="1" hangingPunct="1"/>
              <a:endParaRPr lang="en-US" sz="1800" b="0">
                <a:solidFill>
                  <a:srgbClr val="000000"/>
                </a:solidFill>
                <a:latin typeface="Arial" charset="0"/>
              </a:endParaRPr>
            </a:p>
          </p:txBody>
        </p:sp>
        <p:sp>
          <p:nvSpPr>
            <p:cNvPr id="101412"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pPr eaLnBrk="1" hangingPunct="1"/>
              <a:endParaRPr lang="en-US" sz="1800" b="0">
                <a:solidFill>
                  <a:srgbClr val="000000"/>
                </a:solidFill>
                <a:latin typeface="Arial" charset="0"/>
              </a:endParaRPr>
            </a:p>
          </p:txBody>
        </p:sp>
        <p:sp>
          <p:nvSpPr>
            <p:cNvPr id="101413"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pPr eaLnBrk="1" hangingPunct="1"/>
              <a:endParaRPr lang="en-US" sz="1800" b="0">
                <a:solidFill>
                  <a:srgbClr val="000000"/>
                </a:solidFill>
                <a:latin typeface="Arial" charset="0"/>
              </a:endParaRPr>
            </a:p>
          </p:txBody>
        </p:sp>
        <p:sp>
          <p:nvSpPr>
            <p:cNvPr id="101414"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pPr eaLnBrk="1" hangingPunct="1"/>
              <a:endParaRPr lang="en-US" sz="1800" b="0">
                <a:solidFill>
                  <a:srgbClr val="000000"/>
                </a:solidFill>
                <a:latin typeface="Arial" charset="0"/>
              </a:endParaRPr>
            </a:p>
          </p:txBody>
        </p:sp>
        <p:sp>
          <p:nvSpPr>
            <p:cNvPr id="101415"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pPr eaLnBrk="1" hangingPunct="1"/>
              <a:endParaRPr lang="en-US" sz="1800" b="0">
                <a:solidFill>
                  <a:srgbClr val="000000"/>
                </a:solidFill>
                <a:latin typeface="Arial" charset="0"/>
              </a:endParaRPr>
            </a:p>
          </p:txBody>
        </p:sp>
      </p:grpSp>
      <p:sp>
        <p:nvSpPr>
          <p:cNvPr id="101416" name="Line 40"/>
          <p:cNvSpPr>
            <a:spLocks noChangeShapeType="1"/>
          </p:cNvSpPr>
          <p:nvPr/>
        </p:nvSpPr>
        <p:spPr bwMode="auto">
          <a:xfrm>
            <a:off x="304802" y="2819400"/>
            <a:ext cx="8229600" cy="0"/>
          </a:xfrm>
          <a:prstGeom prst="line">
            <a:avLst/>
          </a:prstGeom>
          <a:noFill/>
          <a:ln w="6350">
            <a:solidFill>
              <a:schemeClr val="tx1"/>
            </a:solidFill>
            <a:round/>
            <a:headEnd/>
            <a:tailEnd/>
          </a:ln>
          <a:effectLst/>
        </p:spPr>
        <p:txBody>
          <a:bodyPr lIns="91420" tIns="45711" rIns="91420" bIns="45711"/>
          <a:lstStyle/>
          <a:p>
            <a:pPr eaLnBrk="1" hangingPunct="1"/>
            <a:endParaRPr lang="en-US" sz="1800" b="0">
              <a:solidFill>
                <a:srgbClr val="000000"/>
              </a:solidFill>
              <a:latin typeface="Arial" charset="0"/>
            </a:endParaRPr>
          </a:p>
        </p:txBody>
      </p:sp>
    </p:spTree>
    <p:extLst>
      <p:ext uri="{BB962C8B-B14F-4D97-AF65-F5344CB8AC3E}">
        <p14:creationId xmlns:p14="http://schemas.microsoft.com/office/powerpoint/2010/main" val="94839839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4888987-2AA5-46FE-9B1D-033F4613358F}"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9174723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106" indent="0">
              <a:buNone/>
              <a:defRPr sz="1800"/>
            </a:lvl2pPr>
            <a:lvl3pPr marL="914210" indent="0">
              <a:buNone/>
              <a:defRPr sz="1600"/>
            </a:lvl3pPr>
            <a:lvl4pPr marL="1371316" indent="0">
              <a:buNone/>
              <a:defRPr sz="1400"/>
            </a:lvl4pPr>
            <a:lvl5pPr marL="1828421" indent="0">
              <a:buNone/>
              <a:defRPr sz="1400"/>
            </a:lvl5pPr>
            <a:lvl6pPr marL="2285526" indent="0">
              <a:buNone/>
              <a:defRPr sz="1400"/>
            </a:lvl6pPr>
            <a:lvl7pPr marL="2742630" indent="0">
              <a:buNone/>
              <a:defRPr sz="1400"/>
            </a:lvl7pPr>
            <a:lvl8pPr marL="3199736" indent="0">
              <a:buNone/>
              <a:defRPr sz="1400"/>
            </a:lvl8pPr>
            <a:lvl9pPr marL="3656841"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6BE7D16-154E-4DCD-9694-69EAA20E6444}"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6375907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53A3D34-F279-4433-8A5F-F2AB88D1FAE6}"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5771621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106" indent="0">
              <a:buNone/>
              <a:defRPr sz="2000" b="1"/>
            </a:lvl2pPr>
            <a:lvl3pPr marL="914210" indent="0">
              <a:buNone/>
              <a:defRPr sz="1800" b="1"/>
            </a:lvl3pPr>
            <a:lvl4pPr marL="1371316" indent="0">
              <a:buNone/>
              <a:defRPr sz="1600" b="1"/>
            </a:lvl4pPr>
            <a:lvl5pPr marL="1828421" indent="0">
              <a:buNone/>
              <a:defRPr sz="1600" b="1"/>
            </a:lvl5pPr>
            <a:lvl6pPr marL="2285526" indent="0">
              <a:buNone/>
              <a:defRPr sz="1600" b="1"/>
            </a:lvl6pPr>
            <a:lvl7pPr marL="2742630" indent="0">
              <a:buNone/>
              <a:defRPr sz="1600" b="1"/>
            </a:lvl7pPr>
            <a:lvl8pPr marL="3199736" indent="0">
              <a:buNone/>
              <a:defRPr sz="1600" b="1"/>
            </a:lvl8pPr>
            <a:lvl9pPr marL="365684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7106" indent="0">
              <a:buNone/>
              <a:defRPr sz="2000" b="1"/>
            </a:lvl2pPr>
            <a:lvl3pPr marL="914210" indent="0">
              <a:buNone/>
              <a:defRPr sz="1800" b="1"/>
            </a:lvl3pPr>
            <a:lvl4pPr marL="1371316" indent="0">
              <a:buNone/>
              <a:defRPr sz="1600" b="1"/>
            </a:lvl4pPr>
            <a:lvl5pPr marL="1828421" indent="0">
              <a:buNone/>
              <a:defRPr sz="1600" b="1"/>
            </a:lvl5pPr>
            <a:lvl6pPr marL="2285526" indent="0">
              <a:buNone/>
              <a:defRPr sz="1600" b="1"/>
            </a:lvl6pPr>
            <a:lvl7pPr marL="2742630" indent="0">
              <a:buNone/>
              <a:defRPr sz="1600" b="1"/>
            </a:lvl7pPr>
            <a:lvl8pPr marL="3199736" indent="0">
              <a:buNone/>
              <a:defRPr sz="1600" b="1"/>
            </a:lvl8pPr>
            <a:lvl9pPr marL="365684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GB"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5E27BCF-34EE-4EAA-9A9B-D121DF291759}"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2632868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GB"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2E24A3A-49DF-4DF8-A8D4-6CA7BAD688CD}"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7336945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43764F7-7C8E-4E7E-A876-CF91DB01E3FD}"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4661333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2"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106" indent="0">
              <a:buNone/>
              <a:defRPr sz="1200"/>
            </a:lvl2pPr>
            <a:lvl3pPr marL="914210" indent="0">
              <a:buNone/>
              <a:defRPr sz="1000"/>
            </a:lvl3pPr>
            <a:lvl4pPr marL="1371316" indent="0">
              <a:buNone/>
              <a:defRPr sz="900"/>
            </a:lvl4pPr>
            <a:lvl5pPr marL="1828421" indent="0">
              <a:buNone/>
              <a:defRPr sz="900"/>
            </a:lvl5pPr>
            <a:lvl6pPr marL="2285526" indent="0">
              <a:buNone/>
              <a:defRPr sz="900"/>
            </a:lvl6pPr>
            <a:lvl7pPr marL="2742630" indent="0">
              <a:buNone/>
              <a:defRPr sz="900"/>
            </a:lvl7pPr>
            <a:lvl8pPr marL="3199736" indent="0">
              <a:buNone/>
              <a:defRPr sz="900"/>
            </a:lvl8pPr>
            <a:lvl9pPr marL="365684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A27AC38-74B9-4E2F-AC57-D9875CBA5FD4}"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9639677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06" indent="0">
              <a:buNone/>
              <a:defRPr sz="2800"/>
            </a:lvl2pPr>
            <a:lvl3pPr marL="914210" indent="0">
              <a:buNone/>
              <a:defRPr sz="2400"/>
            </a:lvl3pPr>
            <a:lvl4pPr marL="1371316" indent="0">
              <a:buNone/>
              <a:defRPr sz="2000"/>
            </a:lvl4pPr>
            <a:lvl5pPr marL="1828421" indent="0">
              <a:buNone/>
              <a:defRPr sz="2000"/>
            </a:lvl5pPr>
            <a:lvl6pPr marL="2285526" indent="0">
              <a:buNone/>
              <a:defRPr sz="2000"/>
            </a:lvl6pPr>
            <a:lvl7pPr marL="2742630" indent="0">
              <a:buNone/>
              <a:defRPr sz="2000"/>
            </a:lvl7pPr>
            <a:lvl8pPr marL="3199736" indent="0">
              <a:buNone/>
              <a:defRPr sz="2000"/>
            </a:lvl8pPr>
            <a:lvl9pPr marL="3656841"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06" indent="0">
              <a:buNone/>
              <a:defRPr sz="1200"/>
            </a:lvl2pPr>
            <a:lvl3pPr marL="914210" indent="0">
              <a:buNone/>
              <a:defRPr sz="1000"/>
            </a:lvl3pPr>
            <a:lvl4pPr marL="1371316" indent="0">
              <a:buNone/>
              <a:defRPr sz="900"/>
            </a:lvl4pPr>
            <a:lvl5pPr marL="1828421" indent="0">
              <a:buNone/>
              <a:defRPr sz="900"/>
            </a:lvl5pPr>
            <a:lvl6pPr marL="2285526" indent="0">
              <a:buNone/>
              <a:defRPr sz="900"/>
            </a:lvl6pPr>
            <a:lvl7pPr marL="2742630" indent="0">
              <a:buNone/>
              <a:defRPr sz="900"/>
            </a:lvl7pPr>
            <a:lvl8pPr marL="3199736" indent="0">
              <a:buNone/>
              <a:defRPr sz="900"/>
            </a:lvl8pPr>
            <a:lvl9pPr marL="365684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407A7EE-E5EA-4502-B9D6-60F6423F75C8}"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5252863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906C4F1-500B-48AD-8761-36BB3AFA4133}"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41233498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122240"/>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40"/>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F45BD63-BD2E-4CD2-8F53-A00587F70D03}"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4021522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b="0">
              <a:solidFill>
                <a:prstClr val="white"/>
              </a:solidFill>
            </a:endParaRPr>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b="0">
              <a:solidFill>
                <a:prstClr val="white"/>
              </a:solidFill>
            </a:endParaRPr>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b="0">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endParaRPr lang="en-GB"/>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GB">
              <a:solidFill>
                <a:srgbClr val="EBDDC3"/>
              </a:solidFill>
            </a:endParaRPr>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DEEF219B-5B2C-4986-B7A0-E037B3DE90E6}" type="slidenum">
              <a:rPr lang="en-GB">
                <a:solidFill>
                  <a:srgbClr val="EBDDC3"/>
                </a:solidFill>
              </a:rPr>
              <a:pPr>
                <a:defRPr/>
              </a:pPr>
              <a:t>‹#›</a:t>
            </a:fld>
            <a:endParaRPr lang="en-GB">
              <a:solidFill>
                <a:srgbClr val="EBDDC3"/>
              </a:solidFill>
            </a:endParaRPr>
          </a:p>
        </p:txBody>
      </p:sp>
    </p:spTree>
    <p:extLst>
      <p:ext uri="{BB962C8B-B14F-4D97-AF65-F5344CB8AC3E}">
        <p14:creationId xmlns:p14="http://schemas.microsoft.com/office/powerpoint/2010/main" val="2947579186"/>
      </p:ext>
    </p:extLst>
  </p:cSld>
  <p:clrMapOvr>
    <a:overrideClrMapping bg1="dk1" tx1="lt1" bg2="dk2" tx2="lt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GB">
              <a:solidFill>
                <a:srgbClr val="775F55"/>
              </a:solidFill>
            </a:endParaRPr>
          </a:p>
        </p:txBody>
      </p:sp>
      <p:sp>
        <p:nvSpPr>
          <p:cNvPr id="5" name="Footer Placeholder 2"/>
          <p:cNvSpPr>
            <a:spLocks noGrp="1"/>
          </p:cNvSpPr>
          <p:nvPr>
            <p:ph type="ftr" sz="quarter" idx="11"/>
          </p:nvPr>
        </p:nvSpPr>
        <p:spPr/>
        <p:txBody>
          <a:bodyPr/>
          <a:lstStyle>
            <a:lvl1pPr>
              <a:defRPr/>
            </a:lvl1pPr>
          </a:lstStyle>
          <a:p>
            <a:pPr>
              <a:defRPr/>
            </a:pPr>
            <a:endParaRPr lang="en-GB">
              <a:solidFill>
                <a:srgbClr val="775F55"/>
              </a:solidFill>
            </a:endParaRPr>
          </a:p>
        </p:txBody>
      </p:sp>
      <p:sp>
        <p:nvSpPr>
          <p:cNvPr id="6" name="Slide Number Placeholder 22"/>
          <p:cNvSpPr>
            <a:spLocks noGrp="1"/>
          </p:cNvSpPr>
          <p:nvPr>
            <p:ph type="sldNum" sz="quarter" idx="12"/>
          </p:nvPr>
        </p:nvSpPr>
        <p:spPr/>
        <p:txBody>
          <a:bodyPr/>
          <a:lstStyle>
            <a:lvl1pPr>
              <a:defRPr/>
            </a:lvl1pPr>
          </a:lstStyle>
          <a:p>
            <a:pPr>
              <a:defRPr/>
            </a:pPr>
            <a:fld id="{04B74603-BFF9-40D5-844D-9FAD8CDCFCA7}" type="slidenum">
              <a:rPr lang="en-GB"/>
              <a:pPr>
                <a:defRPr/>
              </a:pPr>
              <a:t>‹#›</a:t>
            </a:fld>
            <a:endParaRPr lang="en-GB"/>
          </a:p>
        </p:txBody>
      </p:sp>
    </p:spTree>
    <p:extLst>
      <p:ext uri="{BB962C8B-B14F-4D97-AF65-F5344CB8AC3E}">
        <p14:creationId xmlns:p14="http://schemas.microsoft.com/office/powerpoint/2010/main" val="38127091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b="0">
              <a:solidFill>
                <a:prstClr val="white"/>
              </a:solidFill>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b="0">
              <a:solidFill>
                <a:prstClr val="white"/>
              </a:solidFill>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b="0">
              <a:solidFill>
                <a:prstClr val="white"/>
              </a:solidFill>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endParaRPr lang="en-GB">
              <a:solidFill>
                <a:srgbClr val="775F55"/>
              </a:solidFill>
            </a:endParaRPr>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B6DC3B1D-C36D-4B83-8050-1A5BAF10BAFA}" type="slidenum">
              <a:rPr lang="en-GB"/>
              <a:pPr>
                <a:defRPr/>
              </a:pPr>
              <a:t>‹#›</a:t>
            </a:fld>
            <a:endParaRPr lang="en-GB"/>
          </a:p>
        </p:txBody>
      </p:sp>
      <p:sp>
        <p:nvSpPr>
          <p:cNvPr id="9" name="Footer Placeholder 13"/>
          <p:cNvSpPr>
            <a:spLocks noGrp="1"/>
          </p:cNvSpPr>
          <p:nvPr>
            <p:ph type="ftr" sz="quarter" idx="12"/>
          </p:nvPr>
        </p:nvSpPr>
        <p:spPr/>
        <p:txBody>
          <a:bodyPr/>
          <a:lstStyle>
            <a:lvl1pPr>
              <a:defRPr/>
            </a:lvl1pPr>
          </a:lstStyle>
          <a:p>
            <a:pPr>
              <a:defRPr/>
            </a:pPr>
            <a:endParaRPr lang="en-GB">
              <a:solidFill>
                <a:srgbClr val="775F55"/>
              </a:solidFill>
            </a:endParaRPr>
          </a:p>
        </p:txBody>
      </p:sp>
    </p:spTree>
    <p:extLst>
      <p:ext uri="{BB962C8B-B14F-4D97-AF65-F5344CB8AC3E}">
        <p14:creationId xmlns:p14="http://schemas.microsoft.com/office/powerpoint/2010/main" val="1499875730"/>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endParaRPr lang="en-GB">
              <a:solidFill>
                <a:srgbClr val="775F55"/>
              </a:solidFill>
            </a:endParaRPr>
          </a:p>
        </p:txBody>
      </p:sp>
      <p:sp>
        <p:nvSpPr>
          <p:cNvPr id="6" name="Slide Number Placeholder 9"/>
          <p:cNvSpPr>
            <a:spLocks noGrp="1"/>
          </p:cNvSpPr>
          <p:nvPr>
            <p:ph type="sldNum" sz="quarter" idx="11"/>
          </p:nvPr>
        </p:nvSpPr>
        <p:spPr/>
        <p:txBody>
          <a:bodyPr rtlCol="0"/>
          <a:lstStyle>
            <a:lvl1pPr>
              <a:defRPr/>
            </a:lvl1pPr>
          </a:lstStyle>
          <a:p>
            <a:pPr>
              <a:defRPr/>
            </a:pPr>
            <a:fld id="{1701F461-00DC-4789-984D-F4FC77994F18}" type="slidenum">
              <a:rPr lang="en-GB"/>
              <a:pPr>
                <a:defRPr/>
              </a:pPr>
              <a:t>‹#›</a:t>
            </a:fld>
            <a:endParaRPr lang="en-GB"/>
          </a:p>
        </p:txBody>
      </p:sp>
      <p:sp>
        <p:nvSpPr>
          <p:cNvPr id="7" name="Footer Placeholder 11"/>
          <p:cNvSpPr>
            <a:spLocks noGrp="1"/>
          </p:cNvSpPr>
          <p:nvPr>
            <p:ph type="ftr" sz="quarter" idx="12"/>
          </p:nvPr>
        </p:nvSpPr>
        <p:spPr/>
        <p:txBody>
          <a:bodyPr rtlCol="0"/>
          <a:lstStyle>
            <a:lvl1pPr>
              <a:defRPr/>
            </a:lvl1pPr>
          </a:lstStyle>
          <a:p>
            <a:pPr>
              <a:defRPr/>
            </a:pPr>
            <a:endParaRPr lang="en-GB">
              <a:solidFill>
                <a:srgbClr val="775F55"/>
              </a:solidFill>
            </a:endParaRPr>
          </a:p>
        </p:txBody>
      </p:sp>
    </p:spTree>
    <p:extLst>
      <p:ext uri="{BB962C8B-B14F-4D97-AF65-F5344CB8AC3E}">
        <p14:creationId xmlns:p14="http://schemas.microsoft.com/office/powerpoint/2010/main" val="34630713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endParaRPr lang="en-GB">
              <a:solidFill>
                <a:srgbClr val="775F55"/>
              </a:solidFill>
            </a:endParaRPr>
          </a:p>
        </p:txBody>
      </p:sp>
      <p:sp>
        <p:nvSpPr>
          <p:cNvPr id="8" name="Slide Number Placeholder 11"/>
          <p:cNvSpPr>
            <a:spLocks noGrp="1"/>
          </p:cNvSpPr>
          <p:nvPr>
            <p:ph type="sldNum" sz="quarter" idx="11"/>
          </p:nvPr>
        </p:nvSpPr>
        <p:spPr/>
        <p:txBody>
          <a:bodyPr rtlCol="0"/>
          <a:lstStyle>
            <a:lvl1pPr>
              <a:defRPr/>
            </a:lvl1pPr>
          </a:lstStyle>
          <a:p>
            <a:pPr>
              <a:defRPr/>
            </a:pPr>
            <a:fld id="{A12B83F8-96B5-4674-857C-AB2BB62466DA}" type="slidenum">
              <a:rPr lang="en-GB"/>
              <a:pPr>
                <a:defRPr/>
              </a:pPr>
              <a:t>‹#›</a:t>
            </a:fld>
            <a:endParaRPr lang="en-GB"/>
          </a:p>
        </p:txBody>
      </p:sp>
      <p:sp>
        <p:nvSpPr>
          <p:cNvPr id="9" name="Footer Placeholder 13"/>
          <p:cNvSpPr>
            <a:spLocks noGrp="1"/>
          </p:cNvSpPr>
          <p:nvPr>
            <p:ph type="ftr" sz="quarter" idx="12"/>
          </p:nvPr>
        </p:nvSpPr>
        <p:spPr/>
        <p:txBody>
          <a:bodyPr rtlCol="0"/>
          <a:lstStyle>
            <a:lvl1pPr>
              <a:defRPr/>
            </a:lvl1pPr>
          </a:lstStyle>
          <a:p>
            <a:pPr>
              <a:defRPr/>
            </a:pPr>
            <a:endParaRPr lang="en-GB">
              <a:solidFill>
                <a:srgbClr val="775F55"/>
              </a:solidFill>
            </a:endParaRPr>
          </a:p>
        </p:txBody>
      </p:sp>
    </p:spTree>
    <p:extLst>
      <p:ext uri="{BB962C8B-B14F-4D97-AF65-F5344CB8AC3E}">
        <p14:creationId xmlns:p14="http://schemas.microsoft.com/office/powerpoint/2010/main" val="24372831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GB">
              <a:solidFill>
                <a:srgbClr val="775F55"/>
              </a:solidFill>
            </a:endParaRPr>
          </a:p>
        </p:txBody>
      </p:sp>
      <p:sp>
        <p:nvSpPr>
          <p:cNvPr id="4" name="Footer Placeholder 2"/>
          <p:cNvSpPr>
            <a:spLocks noGrp="1"/>
          </p:cNvSpPr>
          <p:nvPr>
            <p:ph type="ftr" sz="quarter" idx="11"/>
          </p:nvPr>
        </p:nvSpPr>
        <p:spPr/>
        <p:txBody>
          <a:bodyPr/>
          <a:lstStyle>
            <a:lvl1pPr>
              <a:defRPr/>
            </a:lvl1pPr>
          </a:lstStyle>
          <a:p>
            <a:pPr>
              <a:defRPr/>
            </a:pPr>
            <a:endParaRPr lang="en-GB">
              <a:solidFill>
                <a:srgbClr val="775F55"/>
              </a:solidFill>
            </a:endParaRPr>
          </a:p>
        </p:txBody>
      </p:sp>
      <p:sp>
        <p:nvSpPr>
          <p:cNvPr id="5" name="Slide Number Placeholder 22"/>
          <p:cNvSpPr>
            <a:spLocks noGrp="1"/>
          </p:cNvSpPr>
          <p:nvPr>
            <p:ph type="sldNum" sz="quarter" idx="12"/>
          </p:nvPr>
        </p:nvSpPr>
        <p:spPr/>
        <p:txBody>
          <a:bodyPr/>
          <a:lstStyle>
            <a:lvl1pPr>
              <a:defRPr/>
            </a:lvl1pPr>
          </a:lstStyle>
          <a:p>
            <a:pPr>
              <a:defRPr/>
            </a:pPr>
            <a:fld id="{833B3FC5-D40A-45DE-85C7-991CF189F66B}" type="slidenum">
              <a:rPr lang="en-GB"/>
              <a:pPr>
                <a:defRPr/>
              </a:pPr>
              <a:t>‹#›</a:t>
            </a:fld>
            <a:endParaRPr lang="en-GB"/>
          </a:p>
        </p:txBody>
      </p:sp>
    </p:spTree>
    <p:extLst>
      <p:ext uri="{BB962C8B-B14F-4D97-AF65-F5344CB8AC3E}">
        <p14:creationId xmlns:p14="http://schemas.microsoft.com/office/powerpoint/2010/main" val="87996425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GB">
              <a:solidFill>
                <a:srgbClr val="775F55"/>
              </a:solidFill>
            </a:endParaRPr>
          </a:p>
        </p:txBody>
      </p:sp>
      <p:sp>
        <p:nvSpPr>
          <p:cNvPr id="3" name="Footer Placeholder 2"/>
          <p:cNvSpPr>
            <a:spLocks noGrp="1"/>
          </p:cNvSpPr>
          <p:nvPr>
            <p:ph type="ftr" sz="quarter" idx="11"/>
          </p:nvPr>
        </p:nvSpPr>
        <p:spPr/>
        <p:txBody>
          <a:bodyPr/>
          <a:lstStyle>
            <a:lvl1pPr>
              <a:defRPr/>
            </a:lvl1pPr>
          </a:lstStyle>
          <a:p>
            <a:pPr>
              <a:defRPr/>
            </a:pPr>
            <a:endParaRPr lang="en-GB">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A333F40F-D335-4C29-97AE-B40055570937}" type="slidenum">
              <a:rPr lang="en-GB">
                <a:solidFill>
                  <a:srgbClr val="775F55"/>
                </a:solidFill>
              </a:rPr>
              <a:pPr>
                <a:defRPr/>
              </a:pPr>
              <a:t>‹#›</a:t>
            </a:fld>
            <a:endParaRPr lang="en-GB">
              <a:solidFill>
                <a:srgbClr val="775F55"/>
              </a:solidFill>
            </a:endParaRPr>
          </a:p>
        </p:txBody>
      </p:sp>
    </p:spTree>
    <p:extLst>
      <p:ext uri="{BB962C8B-B14F-4D97-AF65-F5344CB8AC3E}">
        <p14:creationId xmlns:p14="http://schemas.microsoft.com/office/powerpoint/2010/main" val="739083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GB">
              <a:solidFill>
                <a:srgbClr val="775F55"/>
              </a:solidFill>
            </a:endParaRPr>
          </a:p>
        </p:txBody>
      </p:sp>
      <p:sp>
        <p:nvSpPr>
          <p:cNvPr id="6" name="Footer Placeholder 2"/>
          <p:cNvSpPr>
            <a:spLocks noGrp="1"/>
          </p:cNvSpPr>
          <p:nvPr>
            <p:ph type="ftr" sz="quarter" idx="11"/>
          </p:nvPr>
        </p:nvSpPr>
        <p:spPr/>
        <p:txBody>
          <a:bodyPr/>
          <a:lstStyle>
            <a:lvl1pPr>
              <a:defRPr/>
            </a:lvl1pPr>
          </a:lstStyle>
          <a:p>
            <a:pPr>
              <a:defRPr/>
            </a:pPr>
            <a:endParaRPr lang="en-GB">
              <a:solidFill>
                <a:srgbClr val="775F55"/>
              </a:solidFill>
            </a:endParaRPr>
          </a:p>
        </p:txBody>
      </p:sp>
      <p:sp>
        <p:nvSpPr>
          <p:cNvPr id="7" name="Slide Number Placeholder 22"/>
          <p:cNvSpPr>
            <a:spLocks noGrp="1"/>
          </p:cNvSpPr>
          <p:nvPr>
            <p:ph type="sldNum" sz="quarter" idx="12"/>
          </p:nvPr>
        </p:nvSpPr>
        <p:spPr/>
        <p:txBody>
          <a:bodyPr/>
          <a:lstStyle>
            <a:lvl1pPr>
              <a:defRPr/>
            </a:lvl1pPr>
          </a:lstStyle>
          <a:p>
            <a:pPr>
              <a:defRPr/>
            </a:pPr>
            <a:fld id="{14B84D29-A7B4-482B-A08E-9B1F04147C71}" type="slidenum">
              <a:rPr lang="en-GB"/>
              <a:pPr>
                <a:defRPr/>
              </a:pPr>
              <a:t>‹#›</a:t>
            </a:fld>
            <a:endParaRPr lang="en-GB"/>
          </a:p>
        </p:txBody>
      </p:sp>
    </p:spTree>
    <p:extLst>
      <p:ext uri="{BB962C8B-B14F-4D97-AF65-F5344CB8AC3E}">
        <p14:creationId xmlns:p14="http://schemas.microsoft.com/office/powerpoint/2010/main" val="246173743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b="0">
              <a:solidFill>
                <a:prstClr val="white"/>
              </a:solidFill>
            </a:endParaRPr>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b="0">
              <a:solidFill>
                <a:prstClr val="white"/>
              </a:solidFill>
            </a:endParaRPr>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b="0">
              <a:solidFill>
                <a:prstClr val="white"/>
              </a:solidFill>
            </a:endParaRPr>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b="0">
              <a:solidFill>
                <a:prstClr val="white"/>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endParaRPr lang="en-GB">
              <a:solidFill>
                <a:srgbClr val="775F55"/>
              </a:solidFill>
            </a:endParaRPr>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09EF60F9-F4F4-44D9-8554-68C49C6E2E32}" type="slidenum">
              <a:rPr lang="en-GB"/>
              <a:pPr>
                <a:defRPr/>
              </a:pPr>
              <a:t>‹#›</a:t>
            </a:fld>
            <a:endParaRPr lang="en-GB"/>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GB">
              <a:solidFill>
                <a:srgbClr val="775F55"/>
              </a:solidFill>
            </a:endParaRPr>
          </a:p>
        </p:txBody>
      </p:sp>
    </p:spTree>
    <p:extLst>
      <p:ext uri="{BB962C8B-B14F-4D97-AF65-F5344CB8AC3E}">
        <p14:creationId xmlns:p14="http://schemas.microsoft.com/office/powerpoint/2010/main" val="52712328"/>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GB">
              <a:solidFill>
                <a:srgbClr val="775F55"/>
              </a:solidFill>
            </a:endParaRPr>
          </a:p>
        </p:txBody>
      </p:sp>
      <p:sp>
        <p:nvSpPr>
          <p:cNvPr id="5" name="Footer Placeholder 2"/>
          <p:cNvSpPr>
            <a:spLocks noGrp="1"/>
          </p:cNvSpPr>
          <p:nvPr>
            <p:ph type="ftr" sz="quarter" idx="11"/>
          </p:nvPr>
        </p:nvSpPr>
        <p:spPr/>
        <p:txBody>
          <a:bodyPr/>
          <a:lstStyle>
            <a:lvl1pPr>
              <a:defRPr/>
            </a:lvl1pPr>
          </a:lstStyle>
          <a:p>
            <a:pPr>
              <a:defRPr/>
            </a:pPr>
            <a:endParaRPr lang="en-GB">
              <a:solidFill>
                <a:srgbClr val="775F55"/>
              </a:solidFill>
            </a:endParaRPr>
          </a:p>
        </p:txBody>
      </p:sp>
      <p:sp>
        <p:nvSpPr>
          <p:cNvPr id="6" name="Slide Number Placeholder 22"/>
          <p:cNvSpPr>
            <a:spLocks noGrp="1"/>
          </p:cNvSpPr>
          <p:nvPr>
            <p:ph type="sldNum" sz="quarter" idx="12"/>
          </p:nvPr>
        </p:nvSpPr>
        <p:spPr/>
        <p:txBody>
          <a:bodyPr/>
          <a:lstStyle>
            <a:lvl1pPr>
              <a:defRPr/>
            </a:lvl1pPr>
          </a:lstStyle>
          <a:p>
            <a:pPr>
              <a:defRPr/>
            </a:pPr>
            <a:fld id="{CB693BB5-BDFB-449A-8D41-0E22A672D684}" type="slidenum">
              <a:rPr lang="en-GB"/>
              <a:pPr>
                <a:defRPr/>
              </a:pPr>
              <a:t>‹#›</a:t>
            </a:fld>
            <a:endParaRPr lang="en-GB"/>
          </a:p>
        </p:txBody>
      </p:sp>
    </p:spTree>
    <p:extLst>
      <p:ext uri="{BB962C8B-B14F-4D97-AF65-F5344CB8AC3E}">
        <p14:creationId xmlns:p14="http://schemas.microsoft.com/office/powerpoint/2010/main" val="1651641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b="0">
              <a:solidFill>
                <a:prstClr val="white"/>
              </a:solidFill>
            </a:endParaRPr>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b="0">
              <a:solidFill>
                <a:prstClr val="white"/>
              </a:solidFill>
            </a:endParaRPr>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b="0">
              <a:solidFill>
                <a:prstClr val="white"/>
              </a:solidFill>
            </a:endParaRPr>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endParaRPr lang="en-GB">
              <a:solidFill>
                <a:srgbClr val="775F55"/>
              </a:solidFill>
            </a:endParaRPr>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GB">
              <a:solidFill>
                <a:srgbClr val="775F55"/>
              </a:solidFill>
            </a:endParaRPr>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F5011532-34D7-42E0-87AB-6310132E6F3A}" type="slidenum">
              <a:rPr lang="en-GB"/>
              <a:pPr>
                <a:defRPr/>
              </a:pPr>
              <a:t>‹#›</a:t>
            </a:fld>
            <a:endParaRPr lang="en-GB"/>
          </a:p>
        </p:txBody>
      </p:sp>
    </p:spTree>
    <p:extLst>
      <p:ext uri="{BB962C8B-B14F-4D97-AF65-F5344CB8AC3E}">
        <p14:creationId xmlns:p14="http://schemas.microsoft.com/office/powerpoint/2010/main" val="38946438"/>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8400"/>
            <a:ext cx="2133600" cy="457200"/>
          </a:xfrm>
        </p:spPr>
        <p:txBody>
          <a:bodyPr/>
          <a:lstStyle>
            <a:lvl1pPr>
              <a:defRPr/>
            </a:lvl1pPr>
          </a:lstStyle>
          <a:p>
            <a:pPr>
              <a:defRPr/>
            </a:pPr>
            <a:endParaRPr lang="en-GB">
              <a:solidFill>
                <a:srgbClr val="775F55"/>
              </a:solidFill>
            </a:endParaRPr>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pPr>
              <a:defRPr/>
            </a:pPr>
            <a:endParaRPr lang="en-GB">
              <a:solidFill>
                <a:srgbClr val="775F55"/>
              </a:solidFill>
            </a:endParaRPr>
          </a:p>
        </p:txBody>
      </p:sp>
      <p:sp>
        <p:nvSpPr>
          <p:cNvPr id="9" name="Slide Number Placeholder 8"/>
          <p:cNvSpPr>
            <a:spLocks noGrp="1"/>
          </p:cNvSpPr>
          <p:nvPr>
            <p:ph type="sldNum" sz="quarter" idx="12"/>
          </p:nvPr>
        </p:nvSpPr>
        <p:spPr>
          <a:xfrm>
            <a:off x="6553200" y="6248400"/>
            <a:ext cx="2133600" cy="457200"/>
          </a:xfrm>
        </p:spPr>
        <p:txBody>
          <a:bodyPr/>
          <a:lstStyle>
            <a:lvl1pPr>
              <a:defRPr/>
            </a:lvl1pPr>
          </a:lstStyle>
          <a:p>
            <a:pPr>
              <a:defRPr/>
            </a:pPr>
            <a:fld id="{C5C0524E-006D-488A-AD56-162BBD5717E5}" type="slidenum">
              <a:rPr lang="en-GB"/>
              <a:pPr>
                <a:defRPr/>
              </a:pPr>
              <a:t>‹#›</a:t>
            </a:fld>
            <a:endParaRPr lang="en-GB"/>
          </a:p>
        </p:txBody>
      </p:sp>
    </p:spTree>
    <p:extLst>
      <p:ext uri="{BB962C8B-B14F-4D97-AF65-F5344CB8AC3E}">
        <p14:creationId xmlns:p14="http://schemas.microsoft.com/office/powerpoint/2010/main" val="398416110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0" tIns="45715" rIns="91430" bIns="45715" anchor="ctr"/>
          <a:lstStyle/>
          <a:p>
            <a:pPr algn="ctr" defTabSz="407526" eaLnBrk="1" hangingPunct="1">
              <a:lnSpc>
                <a:spcPct val="93000"/>
              </a:lnSpc>
              <a:buClr>
                <a:srgbClr val="000000"/>
              </a:buClr>
              <a:buSzPct val="100000"/>
              <a:buFont typeface="Times New Roman" pitchFamily="16" charset="0"/>
              <a:buNone/>
            </a:pPr>
            <a:endParaRPr lang="en-US" sz="1800" b="0">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0" tIns="45715" rIns="91430" bIns="45715" anchor="ctr"/>
          <a:lstStyle/>
          <a:p>
            <a:pPr algn="ctr" defTabSz="407526" eaLnBrk="1" hangingPunct="1">
              <a:lnSpc>
                <a:spcPct val="93000"/>
              </a:lnSpc>
              <a:buClr>
                <a:srgbClr val="000000"/>
              </a:buClr>
              <a:buSzPct val="100000"/>
              <a:buFont typeface="Times New Roman" pitchFamily="16" charset="0"/>
              <a:buNone/>
            </a:pPr>
            <a:endParaRPr lang="en-US" sz="1800" b="0">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0" tIns="45715" rIns="91430" bIns="45715" anchor="ctr"/>
          <a:lstStyle/>
          <a:p>
            <a:pPr algn="ctr" defTabSz="407526" eaLnBrk="1" hangingPunct="1">
              <a:lnSpc>
                <a:spcPct val="93000"/>
              </a:lnSpc>
              <a:buClr>
                <a:srgbClr val="000000"/>
              </a:buClr>
              <a:buSzPct val="100000"/>
              <a:buFont typeface="Times New Roman" pitchFamily="16" charset="0"/>
              <a:buNone/>
            </a:pPr>
            <a:endParaRPr lang="en-US" sz="1800" b="0">
              <a:solidFill>
                <a:prstClr val="white"/>
              </a:solidFill>
            </a:endParaRPr>
          </a:p>
        </p:txBody>
      </p:sp>
      <p:sp>
        <p:nvSpPr>
          <p:cNvPr id="8" name="Title 7"/>
          <p:cNvSpPr>
            <a:spLocks noGrp="1"/>
          </p:cNvSpPr>
          <p:nvPr>
            <p:ph type="ctrTitle"/>
          </p:nvPr>
        </p:nvSpPr>
        <p:spPr>
          <a:xfrm>
            <a:off x="2362200" y="4038601"/>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153" indent="0" algn="ctr">
              <a:buNone/>
            </a:lvl2pPr>
            <a:lvl3pPr marL="914305" indent="0" algn="ctr">
              <a:buNone/>
            </a:lvl3pPr>
            <a:lvl4pPr marL="1371458" indent="0" algn="ctr">
              <a:buNone/>
            </a:lvl4pPr>
            <a:lvl5pPr marL="1828610" indent="0" algn="ctr">
              <a:buNone/>
            </a:lvl5pPr>
            <a:lvl6pPr marL="2285763" indent="0" algn="ctr">
              <a:buNone/>
            </a:lvl6pPr>
            <a:lvl7pPr marL="2742915" indent="0" algn="ctr">
              <a:buNone/>
            </a:lvl7pPr>
            <a:lvl8pPr marL="3200068" indent="0" algn="ctr">
              <a:buNone/>
            </a:lvl8pPr>
            <a:lvl9pPr marL="365722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a:p>
        </p:txBody>
      </p:sp>
      <p:sp>
        <p:nvSpPr>
          <p:cNvPr id="17" name="Footer Placeholder 16"/>
          <p:cNvSpPr>
            <a:spLocks noGrp="1"/>
          </p:cNvSpPr>
          <p:nvPr>
            <p:ph type="ftr" sz="quarter" idx="11"/>
          </p:nvPr>
        </p:nvSpPr>
        <p:spPr>
          <a:xfrm>
            <a:off x="2085393" y="236539"/>
            <a:ext cx="5867400" cy="365125"/>
          </a:xfrm>
        </p:spPr>
        <p:txBody>
          <a:bodyPr/>
          <a:lstStyle>
            <a:lvl1pPr algn="r">
              <a:defRPr>
                <a:solidFill>
                  <a:schemeClr val="tx2"/>
                </a:solidFill>
              </a:defRPr>
            </a:lvl1pPr>
          </a:lstStyle>
          <a:p>
            <a:endParaRPr lang="en-US">
              <a:solidFill>
                <a:srgbClr val="EBDDC3"/>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1B66835F-EAB0-4ED2-A968-0980A81755BE}" type="slidenum">
              <a:rPr lang="en-GB" smtClean="0">
                <a:solidFill>
                  <a:srgbClr val="EBDDC3"/>
                </a:solidFill>
              </a:rPr>
              <a:pPr/>
              <a:t>‹#›</a:t>
            </a:fld>
            <a:endParaRPr lang="en-GB">
              <a:solidFill>
                <a:srgbClr val="EBDDC3"/>
              </a:solidFill>
            </a:endParaRPr>
          </a:p>
        </p:txBody>
      </p:sp>
    </p:spTree>
    <p:extLst>
      <p:ext uri="{BB962C8B-B14F-4D97-AF65-F5344CB8AC3E}">
        <p14:creationId xmlns:p14="http://schemas.microsoft.com/office/powerpoint/2010/main" val="2866966818"/>
      </p:ext>
    </p:extLst>
  </p:cSld>
  <p:clrMapOvr>
    <a:overrideClrMapping bg1="dk1" tx1="lt1" bg2="dk2" tx2="lt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102DDB-C13F-473E-AACA-21864AE54F49}" type="slidenum">
              <a:rPr lang="en-GB" smtClean="0"/>
              <a:pPr/>
              <a:t>‹#›</a:t>
            </a:fld>
            <a:endParaRPr lang="en-GB"/>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4726971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1" y="2743201"/>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0" tIns="45715" rIns="91430" bIns="45715" anchor="ctr"/>
          <a:lstStyle/>
          <a:p>
            <a:pPr algn="ctr" defTabSz="407526" eaLnBrk="1" hangingPunct="1">
              <a:lnSpc>
                <a:spcPct val="93000"/>
              </a:lnSpc>
              <a:buClr>
                <a:srgbClr val="000000"/>
              </a:buClr>
              <a:buSzPct val="100000"/>
              <a:buFont typeface="Times New Roman" pitchFamily="16" charset="0"/>
              <a:buNone/>
            </a:pPr>
            <a:endParaRPr lang="en-US" sz="1800" b="0">
              <a:solidFill>
                <a:prstClr val="white"/>
              </a:solidFill>
            </a:endParaRPr>
          </a:p>
        </p:txBody>
      </p:sp>
      <p:sp>
        <p:nvSpPr>
          <p:cNvPr id="8" name="Rectangle 7"/>
          <p:cNvSpPr/>
          <p:nvPr/>
        </p:nvSpPr>
        <p:spPr>
          <a:xfrm>
            <a:off x="1"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0" tIns="45715" rIns="91430" bIns="45715" anchor="ctr"/>
          <a:lstStyle/>
          <a:p>
            <a:pPr algn="ctr" defTabSz="407526" eaLnBrk="1" hangingPunct="1">
              <a:lnSpc>
                <a:spcPct val="93000"/>
              </a:lnSpc>
              <a:buClr>
                <a:srgbClr val="000000"/>
              </a:buClr>
              <a:buSzPct val="100000"/>
              <a:buFont typeface="Times New Roman" pitchFamily="16" charset="0"/>
              <a:buNone/>
            </a:pPr>
            <a:endParaRPr lang="en-US" sz="1800" b="0">
              <a:solidFill>
                <a:prstClr val="white"/>
              </a:solidFill>
            </a:endParaRPr>
          </a:p>
        </p:txBody>
      </p:sp>
      <p:sp>
        <p:nvSpPr>
          <p:cNvPr id="9" name="Rectangle 8"/>
          <p:cNvSpPr/>
          <p:nvPr/>
        </p:nvSpPr>
        <p:spPr>
          <a:xfrm>
            <a:off x="1371601"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0" tIns="45715" rIns="91430" bIns="45715" anchor="ctr"/>
          <a:lstStyle/>
          <a:p>
            <a:pPr algn="ctr" defTabSz="407526" eaLnBrk="1" hangingPunct="1">
              <a:lnSpc>
                <a:spcPct val="93000"/>
              </a:lnSpc>
              <a:buClr>
                <a:srgbClr val="000000"/>
              </a:buClr>
              <a:buSzPct val="100000"/>
              <a:buFont typeface="Times New Roman" pitchFamily="16" charset="0"/>
              <a:buNone/>
            </a:pPr>
            <a:endParaRPr lang="en-US" sz="1800" b="0">
              <a:solidFill>
                <a:prstClr val="white"/>
              </a:solidFill>
            </a:endParaRPr>
          </a:p>
        </p:txBody>
      </p:sp>
      <p:sp>
        <p:nvSpPr>
          <p:cNvPr id="2" name="Title 1"/>
          <p:cNvSpPr>
            <a:spLocks noGrp="1"/>
          </p:cNvSpPr>
          <p:nvPr>
            <p:ph type="title"/>
          </p:nvPr>
        </p:nvSpPr>
        <p:spPr>
          <a:xfrm>
            <a:off x="1371601"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endParaRPr lang="en-US">
              <a:solidFill>
                <a:srgbClr val="775F55"/>
              </a:solidFill>
            </a:endParaRPr>
          </a:p>
        </p:txBody>
      </p:sp>
      <p:sp>
        <p:nvSpPr>
          <p:cNvPr id="13" name="Slide Number Placeholder 12"/>
          <p:cNvSpPr>
            <a:spLocks noGrp="1"/>
          </p:cNvSpPr>
          <p:nvPr>
            <p:ph type="sldNum" sz="quarter" idx="11"/>
          </p:nvPr>
        </p:nvSpPr>
        <p:spPr>
          <a:xfrm>
            <a:off x="1" y="1752600"/>
            <a:ext cx="1295400" cy="701676"/>
          </a:xfrm>
        </p:spPr>
        <p:txBody>
          <a:bodyPr>
            <a:noAutofit/>
          </a:bodyPr>
          <a:lstStyle>
            <a:lvl1pPr>
              <a:defRPr sz="2400">
                <a:solidFill>
                  <a:srgbClr val="FFFFFF"/>
                </a:solidFill>
              </a:defRPr>
            </a:lvl1pPr>
          </a:lstStyle>
          <a:p>
            <a:fld id="{07D227DA-043B-4C48-91A2-32B39C53C327}" type="slidenum">
              <a:rPr lang="en-GB" smtClean="0"/>
              <a:pPr/>
              <a:t>‹#›</a:t>
            </a:fld>
            <a:endParaRPr lang="en-GB"/>
          </a:p>
        </p:txBody>
      </p:sp>
      <p:sp>
        <p:nvSpPr>
          <p:cNvPr id="14" name="Footer Placeholder 13"/>
          <p:cNvSpPr>
            <a:spLocks noGrp="1"/>
          </p:cNvSpPr>
          <p:nvPr>
            <p:ph type="ftr" sz="quarter" idx="12"/>
          </p:nvPr>
        </p:nvSpPr>
        <p:spPr/>
        <p:txBody>
          <a:bodyPr/>
          <a:lstStyle/>
          <a:p>
            <a:endParaRPr lang="en-US">
              <a:solidFill>
                <a:srgbClr val="775F55"/>
              </a:solidFill>
            </a:endParaRPr>
          </a:p>
        </p:txBody>
      </p:sp>
    </p:spTree>
    <p:extLst>
      <p:ext uri="{BB962C8B-B14F-4D97-AF65-F5344CB8AC3E}">
        <p14:creationId xmlns:p14="http://schemas.microsoft.com/office/powerpoint/2010/main" val="4273188559"/>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endParaRPr lang="en-US">
              <a:solidFill>
                <a:srgbClr val="775F55"/>
              </a:solidFill>
            </a:endParaRPr>
          </a:p>
        </p:txBody>
      </p:sp>
      <p:sp>
        <p:nvSpPr>
          <p:cNvPr id="10" name="Slide Number Placeholder 9"/>
          <p:cNvSpPr>
            <a:spLocks noGrp="1"/>
          </p:cNvSpPr>
          <p:nvPr>
            <p:ph type="sldNum" sz="quarter" idx="16"/>
          </p:nvPr>
        </p:nvSpPr>
        <p:spPr/>
        <p:txBody>
          <a:bodyPr rtlCol="0"/>
          <a:lstStyle/>
          <a:p>
            <a:fld id="{47F22E44-FC5C-4E3E-8CAB-290F97FD3C17}" type="slidenum">
              <a:rPr lang="en-GB" smtClean="0"/>
              <a:pPr/>
              <a:t>‹#›</a:t>
            </a:fld>
            <a:endParaRPr lang="en-GB"/>
          </a:p>
        </p:txBody>
      </p:sp>
      <p:sp>
        <p:nvSpPr>
          <p:cNvPr id="12" name="Footer Placeholder 11"/>
          <p:cNvSpPr>
            <a:spLocks noGrp="1"/>
          </p:cNvSpPr>
          <p:nvPr>
            <p:ph type="ftr" sz="quarter" idx="17"/>
          </p:nvPr>
        </p:nvSpPr>
        <p:spPr/>
        <p:txBody>
          <a:bodyPr rtlCol="0"/>
          <a:lstStyle/>
          <a:p>
            <a:endParaRPr lang="en-US">
              <a:solidFill>
                <a:srgbClr val="775F55"/>
              </a:solidFill>
            </a:endParaRPr>
          </a:p>
        </p:txBody>
      </p:sp>
    </p:spTree>
    <p:extLst>
      <p:ext uri="{BB962C8B-B14F-4D97-AF65-F5344CB8AC3E}">
        <p14:creationId xmlns:p14="http://schemas.microsoft.com/office/powerpoint/2010/main" val="269985905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1" y="273051"/>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endParaRPr lang="en-US">
              <a:solidFill>
                <a:srgbClr val="775F55"/>
              </a:solidFill>
            </a:endParaRPr>
          </a:p>
        </p:txBody>
      </p:sp>
      <p:sp>
        <p:nvSpPr>
          <p:cNvPr id="12" name="Slide Number Placeholder 11"/>
          <p:cNvSpPr>
            <a:spLocks noGrp="1"/>
          </p:cNvSpPr>
          <p:nvPr>
            <p:ph type="sldNum" sz="quarter" idx="16"/>
          </p:nvPr>
        </p:nvSpPr>
        <p:spPr/>
        <p:txBody>
          <a:bodyPr rtlCol="0"/>
          <a:lstStyle/>
          <a:p>
            <a:fld id="{BB4FD631-3533-49BF-8675-298A6C14A225}" type="slidenum">
              <a:rPr lang="en-GB" smtClean="0"/>
              <a:pPr/>
              <a:t>‹#›</a:t>
            </a:fld>
            <a:endParaRPr lang="en-GB"/>
          </a:p>
        </p:txBody>
      </p:sp>
      <p:sp>
        <p:nvSpPr>
          <p:cNvPr id="14" name="Footer Placeholder 13"/>
          <p:cNvSpPr>
            <a:spLocks noGrp="1"/>
          </p:cNvSpPr>
          <p:nvPr>
            <p:ph type="ftr" sz="quarter" idx="17"/>
          </p:nvPr>
        </p:nvSpPr>
        <p:spPr/>
        <p:txBody>
          <a:bodyPr rtlCol="0"/>
          <a:lstStyle/>
          <a:p>
            <a:endParaRPr lang="en-US">
              <a:solidFill>
                <a:srgbClr val="775F55"/>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99826853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solidFill>
                <a:srgbClr val="775F55"/>
              </a:solidFill>
            </a:endParaRPr>
          </a:p>
        </p:txBody>
      </p:sp>
      <p:sp>
        <p:nvSpPr>
          <p:cNvPr id="4" name="Footer Placeholder 3"/>
          <p:cNvSpPr>
            <a:spLocks noGrp="1"/>
          </p:cNvSpPr>
          <p:nvPr>
            <p:ph type="ftr" sz="quarter" idx="11"/>
          </p:nvPr>
        </p:nvSpPr>
        <p:spPr/>
        <p:txBody>
          <a:bodyPr/>
          <a:lstStyle/>
          <a:p>
            <a:endParaRPr lang="en-US">
              <a:solidFill>
                <a:srgbClr val="775F55"/>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63DBE94-DEC4-4881-8D14-AF6CCDF9C64D}" type="slidenum">
              <a:rPr lang="en-GB" smtClean="0"/>
              <a:pPr/>
              <a:t>‹#›</a:t>
            </a:fld>
            <a:endParaRPr lang="en-GB"/>
          </a:p>
        </p:txBody>
      </p:sp>
    </p:spTree>
    <p:extLst>
      <p:ext uri="{BB962C8B-B14F-4D97-AF65-F5344CB8AC3E}">
        <p14:creationId xmlns:p14="http://schemas.microsoft.com/office/powerpoint/2010/main" val="143978250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775F55"/>
              </a:solidFill>
            </a:endParaRPr>
          </a:p>
        </p:txBody>
      </p:sp>
      <p:sp>
        <p:nvSpPr>
          <p:cNvPr id="3" name="Footer Placeholder 2"/>
          <p:cNvSpPr>
            <a:spLocks noGrp="1"/>
          </p:cNvSpPr>
          <p:nvPr>
            <p:ph type="ftr" sz="quarter" idx="11"/>
          </p:nvPr>
        </p:nvSpPr>
        <p:spPr/>
        <p:txBody>
          <a:bodyPr/>
          <a:lstStyle/>
          <a:p>
            <a:endParaRPr lang="en-US">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0A11BC93-EF5F-4F33-8BFB-4A24491F25A9}" type="slidenum">
              <a:rPr lang="en-GB" smtClean="0">
                <a:solidFill>
                  <a:srgbClr val="775F55"/>
                </a:solidFill>
              </a:rPr>
              <a:pPr/>
              <a:t>‹#›</a:t>
            </a:fld>
            <a:endParaRPr lang="en-GB">
              <a:solidFill>
                <a:srgbClr val="775F55"/>
              </a:solidFill>
            </a:endParaRPr>
          </a:p>
        </p:txBody>
      </p:sp>
    </p:spTree>
    <p:extLst>
      <p:ext uri="{BB962C8B-B14F-4D97-AF65-F5344CB8AC3E}">
        <p14:creationId xmlns:p14="http://schemas.microsoft.com/office/powerpoint/2010/main" val="22274261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1"/>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solidFill>
                <a:srgbClr val="775F55"/>
              </a:solidFill>
            </a:endParaRPr>
          </a:p>
        </p:txBody>
      </p:sp>
      <p:sp>
        <p:nvSpPr>
          <p:cNvPr id="6" name="Footer Placeholder 5"/>
          <p:cNvSpPr>
            <a:spLocks noGrp="1"/>
          </p:cNvSpPr>
          <p:nvPr>
            <p:ph type="ftr" sz="quarter" idx="11"/>
          </p:nvPr>
        </p:nvSpPr>
        <p:spPr/>
        <p:txBody>
          <a:bodyPr/>
          <a:lstStyle/>
          <a:p>
            <a:endParaRPr lang="en-US">
              <a:solidFill>
                <a:srgbClr val="775F55"/>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C849EE62-BC28-4A7F-B1F5-B6ACB6EE66B8}" type="slidenum">
              <a:rPr lang="en-GB" smtClean="0"/>
              <a:pPr/>
              <a:t>‹#›</a:t>
            </a:fld>
            <a:endParaRPr lang="en-GB"/>
          </a:p>
        </p:txBody>
      </p:sp>
      <p:sp>
        <p:nvSpPr>
          <p:cNvPr id="3" name="Text Placeholder 2"/>
          <p:cNvSpPr>
            <a:spLocks noGrp="1"/>
          </p:cNvSpPr>
          <p:nvPr>
            <p:ph type="body" idx="2"/>
          </p:nvPr>
        </p:nvSpPr>
        <p:spPr>
          <a:xfrm>
            <a:off x="609601"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45" tIns="182861" rIns="137145" bIns="9143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1"/>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834365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0" tIns="45715" rIns="91430" bIns="45715" anchor="ctr"/>
          <a:lstStyle/>
          <a:p>
            <a:pPr algn="ctr" defTabSz="407526" eaLnBrk="1" hangingPunct="1">
              <a:lnSpc>
                <a:spcPct val="93000"/>
              </a:lnSpc>
              <a:buClr>
                <a:srgbClr val="000000"/>
              </a:buClr>
              <a:buSzPct val="100000"/>
              <a:buFont typeface="Times New Roman" pitchFamily="16" charset="0"/>
              <a:buNone/>
            </a:pPr>
            <a:endParaRPr lang="en-US" sz="1800" b="0">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0" tIns="45715" rIns="91430" bIns="45715" anchor="ctr"/>
          <a:lstStyle/>
          <a:p>
            <a:pPr algn="ctr" defTabSz="407526" eaLnBrk="1" hangingPunct="1">
              <a:lnSpc>
                <a:spcPct val="93000"/>
              </a:lnSpc>
              <a:buClr>
                <a:srgbClr val="000000"/>
              </a:buClr>
              <a:buSzPct val="100000"/>
              <a:buFont typeface="Times New Roman" pitchFamily="16" charset="0"/>
              <a:buNone/>
            </a:pPr>
            <a:endParaRPr lang="en-US" sz="1800" b="0">
              <a:solidFill>
                <a:prstClr val="white"/>
              </a:solidFill>
            </a:endParaRPr>
          </a:p>
        </p:txBody>
      </p:sp>
      <p:sp>
        <p:nvSpPr>
          <p:cNvPr id="10" name="Rectangle 9"/>
          <p:cNvSpPr/>
          <p:nvPr/>
        </p:nvSpPr>
        <p:spPr>
          <a:xfrm>
            <a:off x="1545337"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0" tIns="45715" rIns="91430" bIns="45715" anchor="ctr"/>
          <a:lstStyle/>
          <a:p>
            <a:pPr algn="ctr" defTabSz="407526" eaLnBrk="1" hangingPunct="1">
              <a:lnSpc>
                <a:spcPct val="93000"/>
              </a:lnSpc>
              <a:buClr>
                <a:srgbClr val="000000"/>
              </a:buClr>
              <a:buSzPct val="100000"/>
              <a:buFont typeface="Times New Roman" pitchFamily="16" charset="0"/>
              <a:buNone/>
            </a:pPr>
            <a:endParaRPr lang="en-US" sz="1800" b="0">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1" y="1"/>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0" tIns="45715" rIns="91430" bIns="45715" anchor="ctr"/>
          <a:lstStyle/>
          <a:p>
            <a:pPr algn="ctr" defTabSz="407526" eaLnBrk="1" hangingPunct="1">
              <a:lnSpc>
                <a:spcPct val="93000"/>
              </a:lnSpc>
              <a:buClr>
                <a:srgbClr val="000000"/>
              </a:buClr>
              <a:buSzPct val="100000"/>
              <a:buFont typeface="Times New Roman" pitchFamily="16" charset="0"/>
              <a:buNone/>
            </a:pPr>
            <a:endParaRPr lang="en-US" sz="1800" b="0">
              <a:solidFill>
                <a:prstClr val="white"/>
              </a:solidFill>
            </a:endParaRPr>
          </a:p>
        </p:txBody>
      </p:sp>
      <p:sp>
        <p:nvSpPr>
          <p:cNvPr id="12" name="Date Placeholder 11"/>
          <p:cNvSpPr>
            <a:spLocks noGrp="1"/>
          </p:cNvSpPr>
          <p:nvPr>
            <p:ph type="dt" sz="half" idx="10"/>
          </p:nvPr>
        </p:nvSpPr>
        <p:spPr>
          <a:xfrm>
            <a:off x="6248400" y="6248401"/>
            <a:ext cx="2667000" cy="365125"/>
          </a:xfrm>
        </p:spPr>
        <p:txBody>
          <a:bodyPr rtlCol="0"/>
          <a:lstStyle/>
          <a:p>
            <a:endParaRPr lang="en-US">
              <a:solidFill>
                <a:srgbClr val="775F55"/>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A85FF142-1807-4DC6-9742-35132D50543A}" type="slidenum">
              <a:rPr lang="en-GB" smtClean="0"/>
              <a:pPr/>
              <a:t>‹#›</a:t>
            </a:fld>
            <a:endParaRPr lang="en-GB"/>
          </a:p>
        </p:txBody>
      </p:sp>
      <p:sp>
        <p:nvSpPr>
          <p:cNvPr id="14" name="Footer Placeholder 13"/>
          <p:cNvSpPr>
            <a:spLocks noGrp="1"/>
          </p:cNvSpPr>
          <p:nvPr>
            <p:ph type="ftr" sz="quarter" idx="12"/>
          </p:nvPr>
        </p:nvSpPr>
        <p:spPr>
          <a:xfrm>
            <a:off x="1600200" y="6248207"/>
            <a:ext cx="4572000" cy="365125"/>
          </a:xfrm>
        </p:spPr>
        <p:txBody>
          <a:bodyPr rtlCol="0"/>
          <a:lstStyle/>
          <a:p>
            <a:endParaRPr lang="en-US">
              <a:solidFill>
                <a:srgbClr val="775F55"/>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402360237"/>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p>
            <a:fld id="{A519A307-86D9-4069-899A-C1B09C8DFED4}" type="slidenum">
              <a:rPr lang="en-GB" smtClean="0"/>
              <a:pPr/>
              <a:t>‹#›</a:t>
            </a:fld>
            <a:endParaRPr lang="en-GB"/>
          </a:p>
        </p:txBody>
      </p:sp>
    </p:spTree>
    <p:extLst>
      <p:ext uri="{BB962C8B-B14F-4D97-AF65-F5344CB8AC3E}">
        <p14:creationId xmlns:p14="http://schemas.microsoft.com/office/powerpoint/2010/main" val="276248617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1" y="609601"/>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1" y="6248403"/>
            <a:ext cx="2209800" cy="365125"/>
          </a:xfrm>
        </p:spPr>
        <p:txBody>
          <a:bodyPr/>
          <a:lstStyle/>
          <a:p>
            <a:endParaRPr lang="en-US">
              <a:solidFill>
                <a:srgbClr val="775F55"/>
              </a:solidFill>
            </a:endParaRPr>
          </a:p>
        </p:txBody>
      </p:sp>
      <p:sp>
        <p:nvSpPr>
          <p:cNvPr id="5" name="Footer Placeholder 4"/>
          <p:cNvSpPr>
            <a:spLocks noGrp="1"/>
          </p:cNvSpPr>
          <p:nvPr>
            <p:ph type="ftr" sz="quarter" idx="11"/>
          </p:nvPr>
        </p:nvSpPr>
        <p:spPr>
          <a:xfrm>
            <a:off x="457202" y="6248208"/>
            <a:ext cx="5573483" cy="365125"/>
          </a:xfrm>
        </p:spPr>
        <p:txBody>
          <a:bodyPr/>
          <a:lstStyle/>
          <a:p>
            <a:endParaRPr lang="en-US">
              <a:solidFill>
                <a:srgbClr val="775F55"/>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91430" tIns="45715" rIns="91430" bIns="45715" rtlCol="0" anchor="ctr"/>
          <a:lstStyle/>
          <a:p>
            <a:pPr algn="ctr" defTabSz="407526" eaLnBrk="1" hangingPunct="1">
              <a:lnSpc>
                <a:spcPct val="93000"/>
              </a:lnSpc>
              <a:buClr>
                <a:srgbClr val="000000"/>
              </a:buClr>
              <a:buSzPct val="100000"/>
              <a:buFont typeface="Times New Roman" pitchFamily="16" charset="0"/>
              <a:buNone/>
            </a:pPr>
            <a:endParaRPr lang="en-US" sz="1800" b="0">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91430" tIns="45715" rIns="91430" bIns="45715" rtlCol="0" anchor="ctr"/>
          <a:lstStyle/>
          <a:p>
            <a:pPr algn="ctr" defTabSz="407526" eaLnBrk="1" hangingPunct="1">
              <a:lnSpc>
                <a:spcPct val="93000"/>
              </a:lnSpc>
              <a:buClr>
                <a:srgbClr val="000000"/>
              </a:buClr>
              <a:buSzPct val="100000"/>
              <a:buFont typeface="Times New Roman" pitchFamily="16" charset="0"/>
              <a:buNone/>
            </a:pPr>
            <a:endParaRPr lang="en-US" sz="1800" b="0">
              <a:solidFill>
                <a:prstClr val="white"/>
              </a:solidFill>
            </a:endParaRPr>
          </a:p>
        </p:txBody>
      </p:sp>
      <p:sp>
        <p:nvSpPr>
          <p:cNvPr id="9" name="Rectangle 8"/>
          <p:cNvSpPr/>
          <p:nvPr/>
        </p:nvSpPr>
        <p:spPr>
          <a:xfrm>
            <a:off x="6142038" y="1"/>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91430" tIns="45715" rIns="91430" bIns="45715" rtlCol="0" anchor="ctr"/>
          <a:lstStyle/>
          <a:p>
            <a:pPr algn="ctr" defTabSz="407526" eaLnBrk="1" hangingPunct="1">
              <a:lnSpc>
                <a:spcPct val="93000"/>
              </a:lnSpc>
              <a:buClr>
                <a:srgbClr val="000000"/>
              </a:buClr>
              <a:buSzPct val="100000"/>
              <a:buFont typeface="Times New Roman" pitchFamily="16" charset="0"/>
              <a:buNone/>
            </a:pPr>
            <a:endParaRPr lang="en-US" sz="1800" b="0">
              <a:solidFill>
                <a:prstClr val="white"/>
              </a:solidFill>
            </a:endParaRPr>
          </a:p>
        </p:txBody>
      </p:sp>
      <p:sp>
        <p:nvSpPr>
          <p:cNvPr id="6" name="Slide Number Placeholder 5"/>
          <p:cNvSpPr>
            <a:spLocks noGrp="1"/>
          </p:cNvSpPr>
          <p:nvPr>
            <p:ph type="sldNum" sz="quarter" idx="12"/>
          </p:nvPr>
        </p:nvSpPr>
        <p:spPr>
          <a:xfrm rot="5400000">
            <a:off x="5989639" y="144462"/>
            <a:ext cx="533400" cy="244476"/>
          </a:xfrm>
        </p:spPr>
        <p:txBody>
          <a:bodyPr/>
          <a:lstStyle/>
          <a:p>
            <a:fld id="{BF4B7843-4E17-42A9-8FE3-5E47CE8316BD}" type="slidenum">
              <a:rPr lang="en-GB" smtClean="0"/>
              <a:pPr/>
              <a:t>‹#›</a:t>
            </a:fld>
            <a:endParaRPr lang="en-GB"/>
          </a:p>
        </p:txBody>
      </p:sp>
    </p:spTree>
    <p:extLst>
      <p:ext uri="{BB962C8B-B14F-4D97-AF65-F5344CB8AC3E}">
        <p14:creationId xmlns:p14="http://schemas.microsoft.com/office/powerpoint/2010/main" val="2375792034"/>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1" y="1604329"/>
            <a:ext cx="8226720" cy="21933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481" y="3935934"/>
            <a:ext cx="8226720" cy="2193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endParaRPr lang="en-US">
              <a:solidFill>
                <a:srgbClr val="775F55"/>
              </a:solidFill>
            </a:endParaRPr>
          </a:p>
        </p:txBody>
      </p:sp>
      <p:sp>
        <p:nvSpPr>
          <p:cNvPr id="6" name="Rectangle 4"/>
          <p:cNvSpPr>
            <a:spLocks noGrp="1" noChangeArrowheads="1"/>
          </p:cNvSpPr>
          <p:nvPr>
            <p:ph type="ftr" idx="11"/>
          </p:nvPr>
        </p:nvSpPr>
        <p:spPr>
          <a:ln/>
        </p:spPr>
        <p:txBody>
          <a:bodyPr/>
          <a:lstStyle>
            <a:lvl1pPr>
              <a:defRPr/>
            </a:lvl1pPr>
          </a:lstStyle>
          <a:p>
            <a:endParaRPr lang="en-US">
              <a:solidFill>
                <a:srgbClr val="775F55"/>
              </a:solidFill>
            </a:endParaRPr>
          </a:p>
        </p:txBody>
      </p:sp>
      <p:sp>
        <p:nvSpPr>
          <p:cNvPr id="7" name="Rectangle 5"/>
          <p:cNvSpPr>
            <a:spLocks noGrp="1" noChangeArrowheads="1"/>
          </p:cNvSpPr>
          <p:nvPr>
            <p:ph type="sldNum" idx="12"/>
          </p:nvPr>
        </p:nvSpPr>
        <p:spPr>
          <a:ln/>
        </p:spPr>
        <p:txBody>
          <a:bodyPr/>
          <a:lstStyle>
            <a:lvl1pPr>
              <a:defRPr/>
            </a:lvl1pPr>
          </a:lstStyle>
          <a:p>
            <a:fld id="{D165E9B0-7DA8-466E-963D-86F25D5E43BA}" type="slidenum">
              <a:rPr lang="en-GB"/>
              <a:pPr/>
              <a:t>‹#›</a:t>
            </a:fld>
            <a:endParaRPr lang="en-GB"/>
          </a:p>
        </p:txBody>
      </p:sp>
    </p:spTree>
    <p:extLst>
      <p:ext uri="{BB962C8B-B14F-4D97-AF65-F5344CB8AC3E}">
        <p14:creationId xmlns:p14="http://schemas.microsoft.com/office/powerpoint/2010/main" val="1163626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heme" Target="../theme/theme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theme" Target="../theme/theme8.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22886"/>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12700">
            <a:noFill/>
            <a:miter lim="800000"/>
            <a:headEnd/>
            <a:tailEnd/>
          </a:ln>
        </p:spPr>
        <p:txBody>
          <a:bodyPr vert="horz" wrap="square" lIns="90487" tIns="44450" rIns="90487" bIns="44450" numCol="1" anchor="ctr" anchorCtr="0" compatLnSpc="1">
            <a:prstTxWarp prst="textNoShape">
              <a:avLst/>
            </a:prstTxWarp>
          </a:bodyPr>
          <a:lstStyle/>
          <a:p>
            <a:pPr lvl="0"/>
            <a:r>
              <a:rPr lang="fr-FR" smtClean="0"/>
              <a:t>Cliquez et modifiez le titre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12700">
            <a:noFill/>
            <a:miter lim="800000"/>
            <a:headEnd/>
            <a:tailEnd/>
          </a:ln>
        </p:spPr>
        <p:txBody>
          <a:bodyPr vert="horz" wrap="square" lIns="90487" tIns="44450" rIns="90487" bIns="4445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762000" rtl="0" eaLnBrk="0" fontAlgn="base" hangingPunct="0">
        <a:spcBef>
          <a:spcPct val="0"/>
        </a:spcBef>
        <a:spcAft>
          <a:spcPct val="0"/>
        </a:spcAft>
        <a:defRPr sz="4400">
          <a:solidFill>
            <a:schemeClr val="tx2"/>
          </a:solidFill>
          <a:latin typeface="+mj-lt"/>
          <a:ea typeface="+mj-ea"/>
          <a:cs typeface="+mj-cs"/>
        </a:defRPr>
      </a:lvl1pPr>
      <a:lvl2pPr algn="ctr" defTabSz="762000" rtl="0" eaLnBrk="0" fontAlgn="base" hangingPunct="0">
        <a:spcBef>
          <a:spcPct val="0"/>
        </a:spcBef>
        <a:spcAft>
          <a:spcPct val="0"/>
        </a:spcAft>
        <a:defRPr sz="4400">
          <a:solidFill>
            <a:schemeClr val="tx2"/>
          </a:solidFill>
          <a:latin typeface="Times" pitchFamily="28" charset="0"/>
        </a:defRPr>
      </a:lvl2pPr>
      <a:lvl3pPr algn="ctr" defTabSz="762000" rtl="0" eaLnBrk="0" fontAlgn="base" hangingPunct="0">
        <a:spcBef>
          <a:spcPct val="0"/>
        </a:spcBef>
        <a:spcAft>
          <a:spcPct val="0"/>
        </a:spcAft>
        <a:defRPr sz="4400">
          <a:solidFill>
            <a:schemeClr val="tx2"/>
          </a:solidFill>
          <a:latin typeface="Times" pitchFamily="28" charset="0"/>
        </a:defRPr>
      </a:lvl3pPr>
      <a:lvl4pPr algn="ctr" defTabSz="762000" rtl="0" eaLnBrk="0" fontAlgn="base" hangingPunct="0">
        <a:spcBef>
          <a:spcPct val="0"/>
        </a:spcBef>
        <a:spcAft>
          <a:spcPct val="0"/>
        </a:spcAft>
        <a:defRPr sz="4400">
          <a:solidFill>
            <a:schemeClr val="tx2"/>
          </a:solidFill>
          <a:latin typeface="Times" pitchFamily="28" charset="0"/>
        </a:defRPr>
      </a:lvl4pPr>
      <a:lvl5pPr algn="ctr" defTabSz="762000" rtl="0" eaLnBrk="0" fontAlgn="base" hangingPunct="0">
        <a:spcBef>
          <a:spcPct val="0"/>
        </a:spcBef>
        <a:spcAft>
          <a:spcPct val="0"/>
        </a:spcAft>
        <a:defRPr sz="4400">
          <a:solidFill>
            <a:schemeClr val="tx2"/>
          </a:solidFill>
          <a:latin typeface="Times" pitchFamily="28" charset="0"/>
        </a:defRPr>
      </a:lvl5pPr>
      <a:lvl6pPr marL="457200" algn="ctr" defTabSz="762000" rtl="0" eaLnBrk="0" fontAlgn="base" hangingPunct="0">
        <a:spcBef>
          <a:spcPct val="0"/>
        </a:spcBef>
        <a:spcAft>
          <a:spcPct val="0"/>
        </a:spcAft>
        <a:defRPr sz="4400">
          <a:solidFill>
            <a:schemeClr val="tx2"/>
          </a:solidFill>
          <a:latin typeface="Times" pitchFamily="28" charset="0"/>
        </a:defRPr>
      </a:lvl6pPr>
      <a:lvl7pPr marL="914400" algn="ctr" defTabSz="762000" rtl="0" eaLnBrk="0" fontAlgn="base" hangingPunct="0">
        <a:spcBef>
          <a:spcPct val="0"/>
        </a:spcBef>
        <a:spcAft>
          <a:spcPct val="0"/>
        </a:spcAft>
        <a:defRPr sz="4400">
          <a:solidFill>
            <a:schemeClr val="tx2"/>
          </a:solidFill>
          <a:latin typeface="Times" pitchFamily="28" charset="0"/>
        </a:defRPr>
      </a:lvl7pPr>
      <a:lvl8pPr marL="1371600" algn="ctr" defTabSz="762000" rtl="0" eaLnBrk="0" fontAlgn="base" hangingPunct="0">
        <a:spcBef>
          <a:spcPct val="0"/>
        </a:spcBef>
        <a:spcAft>
          <a:spcPct val="0"/>
        </a:spcAft>
        <a:defRPr sz="4400">
          <a:solidFill>
            <a:schemeClr val="tx2"/>
          </a:solidFill>
          <a:latin typeface="Times" pitchFamily="28" charset="0"/>
        </a:defRPr>
      </a:lvl8pPr>
      <a:lvl9pPr marL="1828800" algn="ctr" defTabSz="762000" rtl="0" eaLnBrk="0" fontAlgn="base" hangingPunct="0">
        <a:spcBef>
          <a:spcPct val="0"/>
        </a:spcBef>
        <a:spcAft>
          <a:spcPct val="0"/>
        </a:spcAft>
        <a:defRPr sz="4400">
          <a:solidFill>
            <a:schemeClr val="tx2"/>
          </a:solidFill>
          <a:latin typeface="Times" pitchFamily="28" charset="0"/>
        </a:defRPr>
      </a:lvl9pPr>
    </p:titleStyle>
    <p:bodyStyle>
      <a:lvl1pPr marL="342900" indent="-342900" algn="l" defTabSz="762000"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SzPct val="100000"/>
        <a:buChar char="–"/>
        <a:defRPr sz="2800">
          <a:solidFill>
            <a:schemeClr val="tx1"/>
          </a:solidFill>
          <a:latin typeface="+mn-lt"/>
        </a:defRPr>
      </a:lvl2pPr>
      <a:lvl3pPr marL="1143000" indent="-228600" algn="l" defTabSz="762000" rtl="0" eaLnBrk="0" fontAlgn="base" hangingPunct="0">
        <a:spcBef>
          <a:spcPct val="20000"/>
        </a:spcBef>
        <a:spcAft>
          <a:spcPct val="0"/>
        </a:spcAft>
        <a:buSzPct val="100000"/>
        <a:buChar char="•"/>
        <a:defRPr sz="2400">
          <a:solidFill>
            <a:schemeClr val="tx1"/>
          </a:solidFill>
          <a:latin typeface="+mn-lt"/>
        </a:defRPr>
      </a:lvl3pPr>
      <a:lvl4pPr marL="1600200" indent="-228600" algn="l" defTabSz="762000" rtl="0" eaLnBrk="0" fontAlgn="base" hangingPunct="0">
        <a:spcBef>
          <a:spcPct val="20000"/>
        </a:spcBef>
        <a:spcAft>
          <a:spcPct val="0"/>
        </a:spcAft>
        <a:buSzPct val="100000"/>
        <a:buChar char="–"/>
        <a:defRPr sz="2000">
          <a:solidFill>
            <a:schemeClr val="tx1"/>
          </a:solidFill>
          <a:latin typeface="+mn-lt"/>
        </a:defRPr>
      </a:lvl4pPr>
      <a:lvl5pPr marL="2057400" indent="-228600" algn="l" defTabSz="762000" rtl="0" eaLnBrk="0" fontAlgn="base" hangingPunct="0">
        <a:spcBef>
          <a:spcPct val="20000"/>
        </a:spcBef>
        <a:spcAft>
          <a:spcPct val="0"/>
        </a:spcAft>
        <a:buSzPct val="100000"/>
        <a:buChar char="•"/>
        <a:defRPr sz="2000">
          <a:solidFill>
            <a:schemeClr val="tx1"/>
          </a:solidFill>
          <a:latin typeface="+mn-lt"/>
        </a:defRPr>
      </a:lvl5pPr>
      <a:lvl6pPr marL="2514600" indent="-228600" algn="l" defTabSz="762000" rtl="0" eaLnBrk="0" fontAlgn="base" hangingPunct="0">
        <a:spcBef>
          <a:spcPct val="20000"/>
        </a:spcBef>
        <a:spcAft>
          <a:spcPct val="0"/>
        </a:spcAft>
        <a:buSzPct val="100000"/>
        <a:buChar char="•"/>
        <a:defRPr sz="2000">
          <a:solidFill>
            <a:schemeClr val="tx1"/>
          </a:solidFill>
          <a:latin typeface="+mn-lt"/>
        </a:defRPr>
      </a:lvl6pPr>
      <a:lvl7pPr marL="2971800" indent="-228600" algn="l" defTabSz="762000" rtl="0" eaLnBrk="0" fontAlgn="base" hangingPunct="0">
        <a:spcBef>
          <a:spcPct val="20000"/>
        </a:spcBef>
        <a:spcAft>
          <a:spcPct val="0"/>
        </a:spcAft>
        <a:buSzPct val="100000"/>
        <a:buChar char="•"/>
        <a:defRPr sz="2000">
          <a:solidFill>
            <a:schemeClr val="tx1"/>
          </a:solidFill>
          <a:latin typeface="+mn-lt"/>
        </a:defRPr>
      </a:lvl7pPr>
      <a:lvl8pPr marL="3429000" indent="-228600" algn="l" defTabSz="762000" rtl="0" eaLnBrk="0" fontAlgn="base" hangingPunct="0">
        <a:spcBef>
          <a:spcPct val="20000"/>
        </a:spcBef>
        <a:spcAft>
          <a:spcPct val="0"/>
        </a:spcAft>
        <a:buSzPct val="100000"/>
        <a:buChar char="•"/>
        <a:defRPr sz="2000">
          <a:solidFill>
            <a:schemeClr val="tx1"/>
          </a:solidFill>
          <a:latin typeface="+mn-lt"/>
        </a:defRPr>
      </a:lvl8pPr>
      <a:lvl9pPr marL="3886200" indent="-228600" algn="l" defTabSz="762000" rtl="0" eaLnBrk="0" fontAlgn="base" hangingPunct="0">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18C1336B-2ECE-46C5-ADD4-D2359F738A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713528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18C1336B-2ECE-46C5-ADD4-D2359F738A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383890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71513" y="569913"/>
            <a:ext cx="7805737"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71513" y="1906588"/>
            <a:ext cx="7805737" cy="431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extLst>
      <p:ext uri="{BB962C8B-B14F-4D97-AF65-F5344CB8AC3E}">
        <p14:creationId xmlns:p14="http://schemas.microsoft.com/office/powerpoint/2010/main" val="2843920889"/>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p:titleStyle>
    <p:bodyStyle>
      <a:lvl1pPr marL="430213" indent="-323850" algn="l" defTabSz="457200" rtl="0" fontAlgn="base" hangingPunct="0">
        <a:lnSpc>
          <a:spcPct val="112000"/>
        </a:lnSpc>
        <a:spcBef>
          <a:spcPct val="0"/>
        </a:spcBef>
        <a:spcAft>
          <a:spcPts val="1425"/>
        </a:spcAft>
        <a:buClr>
          <a:srgbClr val="000000"/>
        </a:buClr>
        <a:buSzPct val="45000"/>
        <a:buFont typeface="StarSymbol" charset="0"/>
        <a:buChar char="●"/>
        <a:defRPr sz="3200">
          <a:solidFill>
            <a:srgbClr val="000000"/>
          </a:solidFill>
          <a:latin typeface="+mn-lt"/>
          <a:ea typeface="+mn-ea"/>
          <a:cs typeface="+mn-cs"/>
        </a:defRPr>
      </a:lvl1pPr>
      <a:lvl2pPr marL="862013" indent="-285750" algn="l" defTabSz="457200" rtl="0" fontAlgn="base" hangingPunct="0">
        <a:lnSpc>
          <a:spcPct val="112000"/>
        </a:lnSpc>
        <a:spcBef>
          <a:spcPct val="0"/>
        </a:spcBef>
        <a:spcAft>
          <a:spcPts val="1138"/>
        </a:spcAft>
        <a:buClr>
          <a:srgbClr val="000000"/>
        </a:buClr>
        <a:buSzPct val="75000"/>
        <a:buFont typeface="StarSymbol" charset="0"/>
        <a:buChar char="–"/>
        <a:defRPr sz="2800">
          <a:solidFill>
            <a:srgbClr val="000000"/>
          </a:solidFill>
          <a:latin typeface="+mn-lt"/>
          <a:ea typeface="+mn-ea"/>
          <a:cs typeface="+mn-cs"/>
        </a:defRPr>
      </a:lvl2pPr>
      <a:lvl3pPr marL="1293813" indent="-215900" algn="l" defTabSz="457200" rtl="0" fontAlgn="base" hangingPunct="0">
        <a:lnSpc>
          <a:spcPct val="112000"/>
        </a:lnSpc>
        <a:spcBef>
          <a:spcPct val="0"/>
        </a:spcBef>
        <a:spcAft>
          <a:spcPts val="850"/>
        </a:spcAft>
        <a:buClr>
          <a:srgbClr val="000000"/>
        </a:buClr>
        <a:buSzPct val="45000"/>
        <a:buFont typeface="StarSymbol" charset="0"/>
        <a:buChar char="●"/>
        <a:defRPr sz="2400">
          <a:solidFill>
            <a:srgbClr val="000000"/>
          </a:solidFill>
          <a:latin typeface="+mn-lt"/>
          <a:ea typeface="+mn-ea"/>
          <a:cs typeface="+mn-cs"/>
        </a:defRPr>
      </a:lvl3pPr>
      <a:lvl4pPr marL="1725613" indent="-214313" algn="l" defTabSz="457200" rtl="0" fontAlgn="base" hangingPunct="0">
        <a:lnSpc>
          <a:spcPct val="112000"/>
        </a:lnSpc>
        <a:spcBef>
          <a:spcPct val="0"/>
        </a:spcBef>
        <a:spcAft>
          <a:spcPts val="575"/>
        </a:spcAft>
        <a:buClr>
          <a:srgbClr val="000000"/>
        </a:buClr>
        <a:buSzPct val="75000"/>
        <a:buFont typeface="StarSymbol" charset="0"/>
        <a:buChar char="–"/>
        <a:defRPr sz="2000">
          <a:solidFill>
            <a:srgbClr val="000000"/>
          </a:solidFill>
          <a:latin typeface="+mn-lt"/>
          <a:ea typeface="+mn-ea"/>
          <a:cs typeface="+mn-cs"/>
        </a:defRPr>
      </a:lvl4pPr>
      <a:lvl5pPr marL="2157413" indent="-215900" algn="l" defTabSz="457200" rtl="0" fontAlgn="base" hangingPunct="0">
        <a:lnSpc>
          <a:spcPct val="112000"/>
        </a:lnSpc>
        <a:spcBef>
          <a:spcPct val="0"/>
        </a:spcBef>
        <a:spcAft>
          <a:spcPts val="288"/>
        </a:spcAft>
        <a:buClr>
          <a:srgbClr val="000000"/>
        </a:buClr>
        <a:buSzPct val="45000"/>
        <a:buFont typeface="StarSymbol" charset="0"/>
        <a:buChar char="●"/>
        <a:defRPr sz="2000">
          <a:solidFill>
            <a:srgbClr val="000000"/>
          </a:solidFill>
          <a:latin typeface="+mn-lt"/>
          <a:ea typeface="+mn-ea"/>
          <a:cs typeface="+mn-cs"/>
        </a:defRPr>
      </a:lvl5pPr>
      <a:lvl6pPr marL="2614613" indent="-215900" algn="l" defTabSz="457200" rtl="0" fontAlgn="base" hangingPunct="0">
        <a:lnSpc>
          <a:spcPct val="112000"/>
        </a:lnSpc>
        <a:spcBef>
          <a:spcPct val="0"/>
        </a:spcBef>
        <a:spcAft>
          <a:spcPts val="288"/>
        </a:spcAft>
        <a:buClr>
          <a:srgbClr val="000000"/>
        </a:buClr>
        <a:buSzPct val="45000"/>
        <a:buFont typeface="StarSymbol" charset="0"/>
        <a:buChar char="●"/>
        <a:defRPr sz="2000">
          <a:solidFill>
            <a:srgbClr val="000000"/>
          </a:solidFill>
          <a:latin typeface="+mn-lt"/>
          <a:ea typeface="+mn-ea"/>
          <a:cs typeface="+mn-cs"/>
        </a:defRPr>
      </a:lvl6pPr>
      <a:lvl7pPr marL="3071813" indent="-215900" algn="l" defTabSz="457200" rtl="0" fontAlgn="base" hangingPunct="0">
        <a:lnSpc>
          <a:spcPct val="112000"/>
        </a:lnSpc>
        <a:spcBef>
          <a:spcPct val="0"/>
        </a:spcBef>
        <a:spcAft>
          <a:spcPts val="288"/>
        </a:spcAft>
        <a:buClr>
          <a:srgbClr val="000000"/>
        </a:buClr>
        <a:buSzPct val="45000"/>
        <a:buFont typeface="StarSymbol" charset="0"/>
        <a:buChar char="●"/>
        <a:defRPr sz="2000">
          <a:solidFill>
            <a:srgbClr val="000000"/>
          </a:solidFill>
          <a:latin typeface="+mn-lt"/>
          <a:ea typeface="+mn-ea"/>
          <a:cs typeface="+mn-cs"/>
        </a:defRPr>
      </a:lvl7pPr>
      <a:lvl8pPr marL="3529013" indent="-215900" algn="l" defTabSz="457200" rtl="0" fontAlgn="base" hangingPunct="0">
        <a:lnSpc>
          <a:spcPct val="112000"/>
        </a:lnSpc>
        <a:spcBef>
          <a:spcPct val="0"/>
        </a:spcBef>
        <a:spcAft>
          <a:spcPts val="288"/>
        </a:spcAft>
        <a:buClr>
          <a:srgbClr val="000000"/>
        </a:buClr>
        <a:buSzPct val="45000"/>
        <a:buFont typeface="StarSymbol" charset="0"/>
        <a:buChar char="●"/>
        <a:defRPr sz="2000">
          <a:solidFill>
            <a:srgbClr val="000000"/>
          </a:solidFill>
          <a:latin typeface="+mn-lt"/>
          <a:ea typeface="+mn-ea"/>
          <a:cs typeface="+mn-cs"/>
        </a:defRPr>
      </a:lvl8pPr>
      <a:lvl9pPr marL="3986213" indent="-215900" algn="l" defTabSz="457200" rtl="0" fontAlgn="base" hangingPunct="0">
        <a:lnSpc>
          <a:spcPct val="112000"/>
        </a:lnSpc>
        <a:spcBef>
          <a:spcPct val="0"/>
        </a:spcBef>
        <a:spcAft>
          <a:spcPts val="288"/>
        </a:spcAft>
        <a:buClr>
          <a:srgbClr val="000000"/>
        </a:buClr>
        <a:buSzPct val="45000"/>
        <a:buFont typeface="StarSymbol" charset="0"/>
        <a:buChar char="●"/>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3A271A1-F6D6-438B-A432-4747EE7ECD40}" type="datetimeFigureOut">
              <a:rPr lang="en-US" smtClean="0">
                <a:solidFill>
                  <a:srgbClr val="775F55"/>
                </a:solidFill>
              </a:rPr>
              <a:pPr/>
              <a:t>10/22/2012</a:t>
            </a:fld>
            <a:endParaRPr lang="en-US" dirty="0">
              <a:solidFill>
                <a:srgbClr val="775F55"/>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solidFill>
                <a:srgbClr val="775F55"/>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0C94032-CD4C-4C25-B0C2-CEC720522D92}" type="slidenum">
              <a:rPr lang="en-US" smtClean="0"/>
              <a:pPr/>
              <a:t>‹#›</a:t>
            </a:fld>
            <a:endParaRPr lang="en-US" dirty="0"/>
          </a:p>
        </p:txBody>
      </p:sp>
    </p:spTree>
    <p:extLst>
      <p:ext uri="{BB962C8B-B14F-4D97-AF65-F5344CB8AC3E}">
        <p14:creationId xmlns:p14="http://schemas.microsoft.com/office/powerpoint/2010/main" val="2529032187"/>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lIns="91420" tIns="45711" rIns="91420" bIns="45711"/>
          <a:lstStyle/>
          <a:p>
            <a:pPr eaLnBrk="1" hangingPunct="1"/>
            <a:endParaRPr lang="en-US" sz="1800" b="0">
              <a:solidFill>
                <a:srgbClr val="000000"/>
              </a:solidFill>
              <a:latin typeface="Arial" charset="0"/>
            </a:endParaRPr>
          </a:p>
        </p:txBody>
      </p:sp>
      <p:sp>
        <p:nvSpPr>
          <p:cNvPr id="100355" name="Rectangle 3"/>
          <p:cNvSpPr>
            <a:spLocks noGrp="1" noChangeArrowheads="1"/>
          </p:cNvSpPr>
          <p:nvPr>
            <p:ph type="title"/>
          </p:nvPr>
        </p:nvSpPr>
        <p:spPr bwMode="auto">
          <a:xfrm>
            <a:off x="457200" y="122240"/>
            <a:ext cx="7543800" cy="1295400"/>
          </a:xfrm>
          <a:prstGeom prst="rect">
            <a:avLst/>
          </a:prstGeom>
          <a:noFill/>
          <a:ln w="9525">
            <a:noFill/>
            <a:miter lim="800000"/>
            <a:headEnd/>
            <a:tailEnd/>
          </a:ln>
          <a:effectLst/>
        </p:spPr>
        <p:txBody>
          <a:bodyPr vert="horz" wrap="square" lIns="91420" tIns="45711" rIns="91420" bIns="45711" numCol="1" anchor="b" anchorCtr="0" compatLnSpc="1">
            <a:prstTxWarp prst="textNoShape">
              <a:avLst/>
            </a:prstTxWarp>
          </a:bodyPr>
          <a:lstStyle/>
          <a:p>
            <a:pPr lvl="0"/>
            <a:r>
              <a:rPr lang="en-GB" altLang="en-US" smtClean="0"/>
              <a:t>Click to edit Master title style</a:t>
            </a:r>
          </a:p>
        </p:txBody>
      </p:sp>
      <p:sp>
        <p:nvSpPr>
          <p:cNvPr id="100356"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a:effectLst/>
        </p:spPr>
        <p:txBody>
          <a:bodyPr vert="horz" wrap="square" lIns="91420" tIns="45711" rIns="91420" bIns="45711"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0357"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20" tIns="45711" rIns="91420" bIns="45711" numCol="1" anchor="t" anchorCtr="0" compatLnSpc="1">
            <a:prstTxWarp prst="textNoShape">
              <a:avLst/>
            </a:prstTxWarp>
          </a:bodyPr>
          <a:lstStyle>
            <a:lvl1pPr>
              <a:defRPr sz="1000"/>
            </a:lvl1pPr>
          </a:lstStyle>
          <a:p>
            <a:pPr eaLnBrk="1" hangingPunct="1"/>
            <a:endParaRPr lang="en-GB" altLang="en-US" b="0">
              <a:solidFill>
                <a:srgbClr val="000000"/>
              </a:solidFill>
              <a:latin typeface="Arial" charset="0"/>
            </a:endParaRPr>
          </a:p>
        </p:txBody>
      </p:sp>
      <p:sp>
        <p:nvSpPr>
          <p:cNvPr id="100358"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20" tIns="45711" rIns="91420" bIns="45711" numCol="1" anchor="t" anchorCtr="0" compatLnSpc="1">
            <a:prstTxWarp prst="textNoShape">
              <a:avLst/>
            </a:prstTxWarp>
          </a:bodyPr>
          <a:lstStyle>
            <a:lvl1pPr algn="ctr">
              <a:defRPr sz="1000"/>
            </a:lvl1pPr>
          </a:lstStyle>
          <a:p>
            <a:pPr eaLnBrk="1" hangingPunct="1"/>
            <a:endParaRPr lang="en-GB" altLang="en-US" b="0">
              <a:solidFill>
                <a:srgbClr val="000000"/>
              </a:solidFill>
              <a:latin typeface="Arial" charset="0"/>
            </a:endParaRPr>
          </a:p>
        </p:txBody>
      </p:sp>
      <p:sp>
        <p:nvSpPr>
          <p:cNvPr id="100359"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20" tIns="45711" rIns="91420" bIns="45711" numCol="1" anchor="t" anchorCtr="0" compatLnSpc="1">
            <a:prstTxWarp prst="textNoShape">
              <a:avLst/>
            </a:prstTxWarp>
          </a:bodyPr>
          <a:lstStyle>
            <a:lvl1pPr algn="r">
              <a:defRPr sz="1000"/>
            </a:lvl1pPr>
          </a:lstStyle>
          <a:p>
            <a:pPr eaLnBrk="1" hangingPunct="1"/>
            <a:fld id="{620D2C76-C31A-41D3-96D7-10E2E29F2821}" type="slidenum">
              <a:rPr lang="en-GB" altLang="en-US" b="0">
                <a:solidFill>
                  <a:srgbClr val="000000"/>
                </a:solidFill>
                <a:latin typeface="Arial" charset="0"/>
              </a:rPr>
              <a:pPr eaLnBrk="1" hangingPunct="1"/>
              <a:t>‹#›</a:t>
            </a:fld>
            <a:endParaRPr lang="en-GB" altLang="en-US" b="0">
              <a:solidFill>
                <a:srgbClr val="000000"/>
              </a:solidFill>
              <a:latin typeface="Arial" charset="0"/>
            </a:endParaRPr>
          </a:p>
        </p:txBody>
      </p:sp>
      <p:grpSp>
        <p:nvGrpSpPr>
          <p:cNvPr id="100360" name="Group 8"/>
          <p:cNvGrpSpPr>
            <a:grpSpLocks/>
          </p:cNvGrpSpPr>
          <p:nvPr/>
        </p:nvGrpSpPr>
        <p:grpSpPr bwMode="auto">
          <a:xfrm>
            <a:off x="8153402" y="152402"/>
            <a:ext cx="792163" cy="1295400"/>
            <a:chOff x="5136" y="960"/>
            <a:chExt cx="528" cy="864"/>
          </a:xfrm>
        </p:grpSpPr>
        <p:sp>
          <p:nvSpPr>
            <p:cNvPr id="100361"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pPr eaLnBrk="1" hangingPunct="1"/>
              <a:endParaRPr lang="en-US" sz="1800" b="0">
                <a:solidFill>
                  <a:srgbClr val="000000"/>
                </a:solidFill>
                <a:latin typeface="Arial" charset="0"/>
              </a:endParaRPr>
            </a:p>
          </p:txBody>
        </p:sp>
        <p:sp>
          <p:nvSpPr>
            <p:cNvPr id="100362" name="Oval 10"/>
            <p:cNvSpPr>
              <a:spLocks noChangeArrowheads="1"/>
            </p:cNvSpPr>
            <p:nvPr/>
          </p:nvSpPr>
          <p:spPr bwMode="auto">
            <a:xfrm>
              <a:off x="5248" y="960"/>
              <a:ext cx="80" cy="80"/>
            </a:xfrm>
            <a:prstGeom prst="ellipse">
              <a:avLst/>
            </a:prstGeom>
            <a:solidFill>
              <a:schemeClr val="tx2"/>
            </a:solidFill>
            <a:ln w="9525">
              <a:noFill/>
              <a:round/>
              <a:headEnd/>
              <a:tailEnd/>
            </a:ln>
            <a:effectLst/>
          </p:spPr>
          <p:txBody>
            <a:bodyPr wrap="none" anchor="ctr"/>
            <a:lstStyle/>
            <a:p>
              <a:pPr eaLnBrk="1" hangingPunct="1"/>
              <a:endParaRPr lang="en-US" sz="1800" b="0">
                <a:solidFill>
                  <a:srgbClr val="000000"/>
                </a:solidFill>
                <a:latin typeface="Arial" charset="0"/>
              </a:endParaRPr>
            </a:p>
          </p:txBody>
        </p:sp>
        <p:sp>
          <p:nvSpPr>
            <p:cNvPr id="100363" name="Oval 11"/>
            <p:cNvSpPr>
              <a:spLocks noChangeArrowheads="1"/>
            </p:cNvSpPr>
            <p:nvPr/>
          </p:nvSpPr>
          <p:spPr bwMode="auto">
            <a:xfrm>
              <a:off x="5360" y="960"/>
              <a:ext cx="80" cy="80"/>
            </a:xfrm>
            <a:prstGeom prst="ellipse">
              <a:avLst/>
            </a:prstGeom>
            <a:solidFill>
              <a:schemeClr val="tx2"/>
            </a:solidFill>
            <a:ln w="9525">
              <a:noFill/>
              <a:round/>
              <a:headEnd/>
              <a:tailEnd/>
            </a:ln>
            <a:effectLst/>
          </p:spPr>
          <p:txBody>
            <a:bodyPr wrap="none" anchor="ctr"/>
            <a:lstStyle/>
            <a:p>
              <a:pPr eaLnBrk="1" hangingPunct="1"/>
              <a:endParaRPr lang="en-US" sz="1800" b="0">
                <a:solidFill>
                  <a:srgbClr val="000000"/>
                </a:solidFill>
                <a:latin typeface="Arial" charset="0"/>
              </a:endParaRPr>
            </a:p>
          </p:txBody>
        </p:sp>
        <p:sp>
          <p:nvSpPr>
            <p:cNvPr id="100364" name="Oval 12"/>
            <p:cNvSpPr>
              <a:spLocks noChangeArrowheads="1"/>
            </p:cNvSpPr>
            <p:nvPr/>
          </p:nvSpPr>
          <p:spPr bwMode="auto">
            <a:xfrm>
              <a:off x="5136" y="1072"/>
              <a:ext cx="80" cy="80"/>
            </a:xfrm>
            <a:prstGeom prst="ellipse">
              <a:avLst/>
            </a:prstGeom>
            <a:solidFill>
              <a:schemeClr val="tx2"/>
            </a:solidFill>
            <a:ln w="9525">
              <a:noFill/>
              <a:round/>
              <a:headEnd/>
              <a:tailEnd/>
            </a:ln>
            <a:effectLst/>
          </p:spPr>
          <p:txBody>
            <a:bodyPr wrap="none" anchor="ctr"/>
            <a:lstStyle/>
            <a:p>
              <a:pPr eaLnBrk="1" hangingPunct="1"/>
              <a:endParaRPr lang="en-US" sz="1800" b="0">
                <a:solidFill>
                  <a:srgbClr val="000000"/>
                </a:solidFill>
                <a:latin typeface="Arial" charset="0"/>
              </a:endParaRPr>
            </a:p>
          </p:txBody>
        </p:sp>
        <p:sp>
          <p:nvSpPr>
            <p:cNvPr id="100365" name="Oval 13"/>
            <p:cNvSpPr>
              <a:spLocks noChangeArrowheads="1"/>
            </p:cNvSpPr>
            <p:nvPr/>
          </p:nvSpPr>
          <p:spPr bwMode="auto">
            <a:xfrm>
              <a:off x="5248" y="1072"/>
              <a:ext cx="80" cy="80"/>
            </a:xfrm>
            <a:prstGeom prst="ellipse">
              <a:avLst/>
            </a:prstGeom>
            <a:solidFill>
              <a:schemeClr val="tx2"/>
            </a:solidFill>
            <a:ln w="9525">
              <a:noFill/>
              <a:round/>
              <a:headEnd/>
              <a:tailEnd/>
            </a:ln>
            <a:effectLst/>
          </p:spPr>
          <p:txBody>
            <a:bodyPr wrap="none" anchor="ctr"/>
            <a:lstStyle/>
            <a:p>
              <a:pPr eaLnBrk="1" hangingPunct="1"/>
              <a:endParaRPr lang="en-US" sz="1800" b="0">
                <a:solidFill>
                  <a:srgbClr val="000000"/>
                </a:solidFill>
                <a:latin typeface="Arial" charset="0"/>
              </a:endParaRPr>
            </a:p>
          </p:txBody>
        </p:sp>
        <p:sp>
          <p:nvSpPr>
            <p:cNvPr id="100366" name="Oval 14"/>
            <p:cNvSpPr>
              <a:spLocks noChangeArrowheads="1"/>
            </p:cNvSpPr>
            <p:nvPr/>
          </p:nvSpPr>
          <p:spPr bwMode="auto">
            <a:xfrm>
              <a:off x="5360" y="1072"/>
              <a:ext cx="80" cy="80"/>
            </a:xfrm>
            <a:prstGeom prst="ellipse">
              <a:avLst/>
            </a:prstGeom>
            <a:solidFill>
              <a:schemeClr val="tx2"/>
            </a:solidFill>
            <a:ln w="9525">
              <a:noFill/>
              <a:round/>
              <a:headEnd/>
              <a:tailEnd/>
            </a:ln>
            <a:effectLst/>
          </p:spPr>
          <p:txBody>
            <a:bodyPr wrap="none" anchor="ctr"/>
            <a:lstStyle/>
            <a:p>
              <a:pPr eaLnBrk="1" hangingPunct="1"/>
              <a:endParaRPr lang="en-US" sz="1800" b="0">
                <a:solidFill>
                  <a:srgbClr val="000000"/>
                </a:solidFill>
                <a:latin typeface="Arial" charset="0"/>
              </a:endParaRPr>
            </a:p>
          </p:txBody>
        </p:sp>
        <p:sp>
          <p:nvSpPr>
            <p:cNvPr id="100367" name="Oval 15"/>
            <p:cNvSpPr>
              <a:spLocks noChangeArrowheads="1"/>
            </p:cNvSpPr>
            <p:nvPr/>
          </p:nvSpPr>
          <p:spPr bwMode="auto">
            <a:xfrm>
              <a:off x="5472" y="1072"/>
              <a:ext cx="80" cy="80"/>
            </a:xfrm>
            <a:prstGeom prst="ellipse">
              <a:avLst/>
            </a:prstGeom>
            <a:solidFill>
              <a:schemeClr val="accent2"/>
            </a:solidFill>
            <a:ln w="9525">
              <a:noFill/>
              <a:round/>
              <a:headEnd/>
              <a:tailEnd/>
            </a:ln>
            <a:effectLst/>
          </p:spPr>
          <p:txBody>
            <a:bodyPr wrap="none" anchor="ctr"/>
            <a:lstStyle/>
            <a:p>
              <a:pPr eaLnBrk="1" hangingPunct="1"/>
              <a:endParaRPr lang="en-US" sz="1800" b="0">
                <a:solidFill>
                  <a:srgbClr val="000000"/>
                </a:solidFill>
                <a:latin typeface="Arial" charset="0"/>
              </a:endParaRPr>
            </a:p>
          </p:txBody>
        </p:sp>
        <p:sp>
          <p:nvSpPr>
            <p:cNvPr id="100368" name="Oval 16"/>
            <p:cNvSpPr>
              <a:spLocks noChangeArrowheads="1"/>
            </p:cNvSpPr>
            <p:nvPr/>
          </p:nvSpPr>
          <p:spPr bwMode="auto">
            <a:xfrm>
              <a:off x="5136" y="1184"/>
              <a:ext cx="80" cy="80"/>
            </a:xfrm>
            <a:prstGeom prst="ellipse">
              <a:avLst/>
            </a:prstGeom>
            <a:solidFill>
              <a:schemeClr val="tx2"/>
            </a:solidFill>
            <a:ln w="9525">
              <a:noFill/>
              <a:round/>
              <a:headEnd/>
              <a:tailEnd/>
            </a:ln>
            <a:effectLst/>
          </p:spPr>
          <p:txBody>
            <a:bodyPr wrap="none" anchor="ctr"/>
            <a:lstStyle/>
            <a:p>
              <a:pPr eaLnBrk="1" hangingPunct="1"/>
              <a:endParaRPr lang="en-US" sz="1800" b="0">
                <a:solidFill>
                  <a:srgbClr val="000000"/>
                </a:solidFill>
                <a:latin typeface="Arial" charset="0"/>
              </a:endParaRPr>
            </a:p>
          </p:txBody>
        </p:sp>
        <p:sp>
          <p:nvSpPr>
            <p:cNvPr id="100369" name="Oval 17"/>
            <p:cNvSpPr>
              <a:spLocks noChangeArrowheads="1"/>
            </p:cNvSpPr>
            <p:nvPr/>
          </p:nvSpPr>
          <p:spPr bwMode="auto">
            <a:xfrm>
              <a:off x="5248" y="1184"/>
              <a:ext cx="80" cy="80"/>
            </a:xfrm>
            <a:prstGeom prst="ellipse">
              <a:avLst/>
            </a:prstGeom>
            <a:solidFill>
              <a:schemeClr val="tx2"/>
            </a:solidFill>
            <a:ln w="9525">
              <a:noFill/>
              <a:round/>
              <a:headEnd/>
              <a:tailEnd/>
            </a:ln>
            <a:effectLst/>
          </p:spPr>
          <p:txBody>
            <a:bodyPr wrap="none" anchor="ctr"/>
            <a:lstStyle/>
            <a:p>
              <a:pPr eaLnBrk="1" hangingPunct="1"/>
              <a:endParaRPr lang="en-US" sz="1800" b="0">
                <a:solidFill>
                  <a:srgbClr val="000000"/>
                </a:solidFill>
                <a:latin typeface="Arial" charset="0"/>
              </a:endParaRPr>
            </a:p>
          </p:txBody>
        </p:sp>
        <p:sp>
          <p:nvSpPr>
            <p:cNvPr id="100370" name="Oval 18"/>
            <p:cNvSpPr>
              <a:spLocks noChangeArrowheads="1"/>
            </p:cNvSpPr>
            <p:nvPr/>
          </p:nvSpPr>
          <p:spPr bwMode="auto">
            <a:xfrm>
              <a:off x="5360" y="1184"/>
              <a:ext cx="80" cy="80"/>
            </a:xfrm>
            <a:prstGeom prst="ellipse">
              <a:avLst/>
            </a:prstGeom>
            <a:solidFill>
              <a:schemeClr val="accent2"/>
            </a:solidFill>
            <a:ln w="9525">
              <a:noFill/>
              <a:round/>
              <a:headEnd/>
              <a:tailEnd/>
            </a:ln>
            <a:effectLst/>
          </p:spPr>
          <p:txBody>
            <a:bodyPr wrap="none" anchor="ctr"/>
            <a:lstStyle/>
            <a:p>
              <a:pPr eaLnBrk="1" hangingPunct="1"/>
              <a:endParaRPr lang="en-US" sz="1800" b="0">
                <a:solidFill>
                  <a:srgbClr val="000000"/>
                </a:solidFill>
                <a:latin typeface="Arial" charset="0"/>
              </a:endParaRPr>
            </a:p>
          </p:txBody>
        </p:sp>
        <p:sp>
          <p:nvSpPr>
            <p:cNvPr id="100371" name="Oval 19"/>
            <p:cNvSpPr>
              <a:spLocks noChangeArrowheads="1"/>
            </p:cNvSpPr>
            <p:nvPr/>
          </p:nvSpPr>
          <p:spPr bwMode="auto">
            <a:xfrm>
              <a:off x="5472" y="1184"/>
              <a:ext cx="80" cy="80"/>
            </a:xfrm>
            <a:prstGeom prst="ellipse">
              <a:avLst/>
            </a:prstGeom>
            <a:solidFill>
              <a:schemeClr val="accent2"/>
            </a:solidFill>
            <a:ln w="9525">
              <a:noFill/>
              <a:round/>
              <a:headEnd/>
              <a:tailEnd/>
            </a:ln>
            <a:effectLst/>
          </p:spPr>
          <p:txBody>
            <a:bodyPr wrap="none" anchor="ctr"/>
            <a:lstStyle/>
            <a:p>
              <a:pPr eaLnBrk="1" hangingPunct="1"/>
              <a:endParaRPr lang="en-US" sz="1800" b="0">
                <a:solidFill>
                  <a:srgbClr val="000000"/>
                </a:solidFill>
                <a:latin typeface="Arial" charset="0"/>
              </a:endParaRPr>
            </a:p>
          </p:txBody>
        </p:sp>
        <p:sp>
          <p:nvSpPr>
            <p:cNvPr id="100372" name="Oval 20"/>
            <p:cNvSpPr>
              <a:spLocks noChangeArrowheads="1"/>
            </p:cNvSpPr>
            <p:nvPr/>
          </p:nvSpPr>
          <p:spPr bwMode="auto">
            <a:xfrm>
              <a:off x="5584" y="1184"/>
              <a:ext cx="80" cy="80"/>
            </a:xfrm>
            <a:prstGeom prst="ellipse">
              <a:avLst/>
            </a:prstGeom>
            <a:solidFill>
              <a:schemeClr val="accent1"/>
            </a:solidFill>
            <a:ln w="9525">
              <a:noFill/>
              <a:round/>
              <a:headEnd/>
              <a:tailEnd/>
            </a:ln>
            <a:effectLst/>
          </p:spPr>
          <p:txBody>
            <a:bodyPr wrap="none" anchor="ctr"/>
            <a:lstStyle/>
            <a:p>
              <a:pPr eaLnBrk="1" hangingPunct="1"/>
              <a:endParaRPr lang="en-US" sz="1800" b="0">
                <a:solidFill>
                  <a:srgbClr val="000000"/>
                </a:solidFill>
                <a:latin typeface="Arial" charset="0"/>
              </a:endParaRPr>
            </a:p>
          </p:txBody>
        </p:sp>
        <p:sp>
          <p:nvSpPr>
            <p:cNvPr id="100373"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pPr eaLnBrk="1" hangingPunct="1"/>
              <a:endParaRPr lang="en-US" sz="1800" b="0">
                <a:solidFill>
                  <a:srgbClr val="000000"/>
                </a:solidFill>
                <a:latin typeface="Arial" charset="0"/>
              </a:endParaRPr>
            </a:p>
          </p:txBody>
        </p:sp>
        <p:sp>
          <p:nvSpPr>
            <p:cNvPr id="100374" name="Oval 22"/>
            <p:cNvSpPr>
              <a:spLocks noChangeArrowheads="1"/>
            </p:cNvSpPr>
            <p:nvPr/>
          </p:nvSpPr>
          <p:spPr bwMode="auto">
            <a:xfrm>
              <a:off x="5248" y="1296"/>
              <a:ext cx="80" cy="80"/>
            </a:xfrm>
            <a:prstGeom prst="ellipse">
              <a:avLst/>
            </a:prstGeom>
            <a:solidFill>
              <a:schemeClr val="accent2"/>
            </a:solidFill>
            <a:ln w="9525">
              <a:noFill/>
              <a:round/>
              <a:headEnd/>
              <a:tailEnd/>
            </a:ln>
            <a:effectLst/>
          </p:spPr>
          <p:txBody>
            <a:bodyPr wrap="none" anchor="ctr"/>
            <a:lstStyle/>
            <a:p>
              <a:pPr eaLnBrk="1" hangingPunct="1"/>
              <a:endParaRPr lang="en-US" sz="1800" b="0">
                <a:solidFill>
                  <a:srgbClr val="000000"/>
                </a:solidFill>
                <a:latin typeface="Arial" charset="0"/>
              </a:endParaRPr>
            </a:p>
          </p:txBody>
        </p:sp>
        <p:sp>
          <p:nvSpPr>
            <p:cNvPr id="100375" name="Oval 23"/>
            <p:cNvSpPr>
              <a:spLocks noChangeArrowheads="1"/>
            </p:cNvSpPr>
            <p:nvPr/>
          </p:nvSpPr>
          <p:spPr bwMode="auto">
            <a:xfrm>
              <a:off x="5360" y="1296"/>
              <a:ext cx="80" cy="80"/>
            </a:xfrm>
            <a:prstGeom prst="ellipse">
              <a:avLst/>
            </a:prstGeom>
            <a:solidFill>
              <a:schemeClr val="accent2"/>
            </a:solidFill>
            <a:ln w="9525">
              <a:noFill/>
              <a:round/>
              <a:headEnd/>
              <a:tailEnd/>
            </a:ln>
            <a:effectLst/>
          </p:spPr>
          <p:txBody>
            <a:bodyPr wrap="none" anchor="ctr"/>
            <a:lstStyle/>
            <a:p>
              <a:pPr eaLnBrk="1" hangingPunct="1"/>
              <a:endParaRPr lang="en-US" sz="1800" b="0">
                <a:solidFill>
                  <a:srgbClr val="000000"/>
                </a:solidFill>
                <a:latin typeface="Arial" charset="0"/>
              </a:endParaRPr>
            </a:p>
          </p:txBody>
        </p:sp>
        <p:sp>
          <p:nvSpPr>
            <p:cNvPr id="100376" name="Oval 24"/>
            <p:cNvSpPr>
              <a:spLocks noChangeArrowheads="1"/>
            </p:cNvSpPr>
            <p:nvPr/>
          </p:nvSpPr>
          <p:spPr bwMode="auto">
            <a:xfrm>
              <a:off x="5472" y="1296"/>
              <a:ext cx="80" cy="80"/>
            </a:xfrm>
            <a:prstGeom prst="ellipse">
              <a:avLst/>
            </a:prstGeom>
            <a:solidFill>
              <a:schemeClr val="accent1"/>
            </a:solidFill>
            <a:ln w="9525">
              <a:noFill/>
              <a:round/>
              <a:headEnd/>
              <a:tailEnd/>
            </a:ln>
            <a:effectLst/>
          </p:spPr>
          <p:txBody>
            <a:bodyPr wrap="none" anchor="ctr"/>
            <a:lstStyle/>
            <a:p>
              <a:pPr eaLnBrk="1" hangingPunct="1"/>
              <a:endParaRPr lang="en-US" sz="1800" b="0">
                <a:solidFill>
                  <a:srgbClr val="000000"/>
                </a:solidFill>
                <a:latin typeface="Arial" charset="0"/>
              </a:endParaRPr>
            </a:p>
          </p:txBody>
        </p:sp>
        <p:sp>
          <p:nvSpPr>
            <p:cNvPr id="100377"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pPr eaLnBrk="1" hangingPunct="1"/>
              <a:endParaRPr lang="en-US" sz="1800" b="0">
                <a:solidFill>
                  <a:srgbClr val="000000"/>
                </a:solidFill>
                <a:latin typeface="Arial" charset="0"/>
              </a:endParaRPr>
            </a:p>
          </p:txBody>
        </p:sp>
        <p:sp>
          <p:nvSpPr>
            <p:cNvPr id="100378" name="Oval 26"/>
            <p:cNvSpPr>
              <a:spLocks noChangeArrowheads="1"/>
            </p:cNvSpPr>
            <p:nvPr/>
          </p:nvSpPr>
          <p:spPr bwMode="auto">
            <a:xfrm>
              <a:off x="5248" y="1408"/>
              <a:ext cx="80" cy="80"/>
            </a:xfrm>
            <a:prstGeom prst="ellipse">
              <a:avLst/>
            </a:prstGeom>
            <a:solidFill>
              <a:schemeClr val="accent2"/>
            </a:solidFill>
            <a:ln w="9525">
              <a:noFill/>
              <a:round/>
              <a:headEnd/>
              <a:tailEnd/>
            </a:ln>
            <a:effectLst/>
          </p:spPr>
          <p:txBody>
            <a:bodyPr wrap="none" anchor="ctr"/>
            <a:lstStyle/>
            <a:p>
              <a:pPr eaLnBrk="1" hangingPunct="1"/>
              <a:endParaRPr lang="en-US" sz="1800" b="0">
                <a:solidFill>
                  <a:srgbClr val="000000"/>
                </a:solidFill>
                <a:latin typeface="Arial" charset="0"/>
              </a:endParaRPr>
            </a:p>
          </p:txBody>
        </p:sp>
        <p:sp>
          <p:nvSpPr>
            <p:cNvPr id="100379" name="Oval 27"/>
            <p:cNvSpPr>
              <a:spLocks noChangeArrowheads="1"/>
            </p:cNvSpPr>
            <p:nvPr/>
          </p:nvSpPr>
          <p:spPr bwMode="auto">
            <a:xfrm>
              <a:off x="5360" y="1408"/>
              <a:ext cx="80" cy="80"/>
            </a:xfrm>
            <a:prstGeom prst="ellipse">
              <a:avLst/>
            </a:prstGeom>
            <a:solidFill>
              <a:schemeClr val="accent1"/>
            </a:solidFill>
            <a:ln w="9525">
              <a:noFill/>
              <a:round/>
              <a:headEnd/>
              <a:tailEnd/>
            </a:ln>
            <a:effectLst/>
          </p:spPr>
          <p:txBody>
            <a:bodyPr wrap="none" anchor="ctr"/>
            <a:lstStyle/>
            <a:p>
              <a:pPr eaLnBrk="1" hangingPunct="1"/>
              <a:endParaRPr lang="en-US" sz="1800" b="0">
                <a:solidFill>
                  <a:srgbClr val="000000"/>
                </a:solidFill>
                <a:latin typeface="Arial" charset="0"/>
              </a:endParaRPr>
            </a:p>
          </p:txBody>
        </p:sp>
        <p:sp>
          <p:nvSpPr>
            <p:cNvPr id="100380" name="Oval 28"/>
            <p:cNvSpPr>
              <a:spLocks noChangeArrowheads="1"/>
            </p:cNvSpPr>
            <p:nvPr/>
          </p:nvSpPr>
          <p:spPr bwMode="auto">
            <a:xfrm>
              <a:off x="5472" y="1408"/>
              <a:ext cx="80" cy="80"/>
            </a:xfrm>
            <a:prstGeom prst="ellipse">
              <a:avLst/>
            </a:prstGeom>
            <a:solidFill>
              <a:schemeClr val="accent1"/>
            </a:solidFill>
            <a:ln w="9525">
              <a:noFill/>
              <a:round/>
              <a:headEnd/>
              <a:tailEnd/>
            </a:ln>
            <a:effectLst/>
          </p:spPr>
          <p:txBody>
            <a:bodyPr wrap="none" anchor="ctr"/>
            <a:lstStyle/>
            <a:p>
              <a:pPr eaLnBrk="1" hangingPunct="1"/>
              <a:endParaRPr lang="en-US" sz="1800" b="0">
                <a:solidFill>
                  <a:srgbClr val="000000"/>
                </a:solidFill>
                <a:latin typeface="Arial" charset="0"/>
              </a:endParaRPr>
            </a:p>
          </p:txBody>
        </p:sp>
        <p:sp>
          <p:nvSpPr>
            <p:cNvPr id="100381"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pPr eaLnBrk="1" hangingPunct="1"/>
              <a:endParaRPr lang="en-US" sz="1800" b="0">
                <a:solidFill>
                  <a:srgbClr val="000000"/>
                </a:solidFill>
                <a:latin typeface="Arial" charset="0"/>
              </a:endParaRPr>
            </a:p>
          </p:txBody>
        </p:sp>
        <p:sp>
          <p:nvSpPr>
            <p:cNvPr id="100382" name="Oval 30"/>
            <p:cNvSpPr>
              <a:spLocks noChangeArrowheads="1"/>
            </p:cNvSpPr>
            <p:nvPr/>
          </p:nvSpPr>
          <p:spPr bwMode="auto">
            <a:xfrm>
              <a:off x="5136" y="1520"/>
              <a:ext cx="80" cy="80"/>
            </a:xfrm>
            <a:prstGeom prst="ellipse">
              <a:avLst/>
            </a:prstGeom>
            <a:solidFill>
              <a:schemeClr val="accent2"/>
            </a:solidFill>
            <a:ln w="9525">
              <a:noFill/>
              <a:round/>
              <a:headEnd/>
              <a:tailEnd/>
            </a:ln>
            <a:effectLst/>
          </p:spPr>
          <p:txBody>
            <a:bodyPr wrap="none" anchor="ctr"/>
            <a:lstStyle/>
            <a:p>
              <a:pPr eaLnBrk="1" hangingPunct="1"/>
              <a:endParaRPr lang="en-US" sz="1800" b="0">
                <a:solidFill>
                  <a:srgbClr val="000000"/>
                </a:solidFill>
                <a:latin typeface="Arial" charset="0"/>
              </a:endParaRPr>
            </a:p>
          </p:txBody>
        </p:sp>
        <p:sp>
          <p:nvSpPr>
            <p:cNvPr id="100383" name="Oval 31"/>
            <p:cNvSpPr>
              <a:spLocks noChangeArrowheads="1"/>
            </p:cNvSpPr>
            <p:nvPr/>
          </p:nvSpPr>
          <p:spPr bwMode="auto">
            <a:xfrm>
              <a:off x="5248" y="1520"/>
              <a:ext cx="80" cy="80"/>
            </a:xfrm>
            <a:prstGeom prst="ellipse">
              <a:avLst/>
            </a:prstGeom>
            <a:solidFill>
              <a:schemeClr val="accent1"/>
            </a:solidFill>
            <a:ln w="9525">
              <a:noFill/>
              <a:round/>
              <a:headEnd/>
              <a:tailEnd/>
            </a:ln>
            <a:effectLst/>
          </p:spPr>
          <p:txBody>
            <a:bodyPr wrap="none" anchor="ctr"/>
            <a:lstStyle/>
            <a:p>
              <a:pPr eaLnBrk="1" hangingPunct="1"/>
              <a:endParaRPr lang="en-US" sz="1800" b="0">
                <a:solidFill>
                  <a:srgbClr val="000000"/>
                </a:solidFill>
                <a:latin typeface="Arial" charset="0"/>
              </a:endParaRPr>
            </a:p>
          </p:txBody>
        </p:sp>
        <p:sp>
          <p:nvSpPr>
            <p:cNvPr id="100384" name="Oval 32"/>
            <p:cNvSpPr>
              <a:spLocks noChangeArrowheads="1"/>
            </p:cNvSpPr>
            <p:nvPr/>
          </p:nvSpPr>
          <p:spPr bwMode="auto">
            <a:xfrm>
              <a:off x="5360" y="1520"/>
              <a:ext cx="80" cy="80"/>
            </a:xfrm>
            <a:prstGeom prst="ellipse">
              <a:avLst/>
            </a:prstGeom>
            <a:solidFill>
              <a:schemeClr val="accent1"/>
            </a:solidFill>
            <a:ln w="9525">
              <a:noFill/>
              <a:round/>
              <a:headEnd/>
              <a:tailEnd/>
            </a:ln>
            <a:effectLst/>
          </p:spPr>
          <p:txBody>
            <a:bodyPr wrap="none" anchor="ctr"/>
            <a:lstStyle/>
            <a:p>
              <a:pPr eaLnBrk="1" hangingPunct="1"/>
              <a:endParaRPr lang="en-US" sz="1800" b="0">
                <a:solidFill>
                  <a:srgbClr val="000000"/>
                </a:solidFill>
                <a:latin typeface="Arial" charset="0"/>
              </a:endParaRPr>
            </a:p>
          </p:txBody>
        </p:sp>
        <p:sp>
          <p:nvSpPr>
            <p:cNvPr id="100385" name="Oval 33"/>
            <p:cNvSpPr>
              <a:spLocks noChangeArrowheads="1"/>
            </p:cNvSpPr>
            <p:nvPr/>
          </p:nvSpPr>
          <p:spPr bwMode="auto">
            <a:xfrm>
              <a:off x="5472" y="1520"/>
              <a:ext cx="80" cy="80"/>
            </a:xfrm>
            <a:prstGeom prst="ellipse">
              <a:avLst/>
            </a:prstGeom>
            <a:solidFill>
              <a:schemeClr val="folHlink"/>
            </a:solidFill>
            <a:ln w="9525">
              <a:noFill/>
              <a:round/>
              <a:headEnd/>
              <a:tailEnd/>
            </a:ln>
            <a:effectLst/>
          </p:spPr>
          <p:txBody>
            <a:bodyPr wrap="none" anchor="ctr"/>
            <a:lstStyle/>
            <a:p>
              <a:pPr eaLnBrk="1" hangingPunct="1"/>
              <a:endParaRPr lang="en-US" sz="1800" b="0">
                <a:solidFill>
                  <a:srgbClr val="000000"/>
                </a:solidFill>
                <a:latin typeface="Arial" charset="0"/>
              </a:endParaRPr>
            </a:p>
          </p:txBody>
        </p:sp>
        <p:sp>
          <p:nvSpPr>
            <p:cNvPr id="100386" name="Oval 34"/>
            <p:cNvSpPr>
              <a:spLocks noChangeArrowheads="1"/>
            </p:cNvSpPr>
            <p:nvPr/>
          </p:nvSpPr>
          <p:spPr bwMode="auto">
            <a:xfrm>
              <a:off x="5136" y="1632"/>
              <a:ext cx="80" cy="80"/>
            </a:xfrm>
            <a:prstGeom prst="ellipse">
              <a:avLst/>
            </a:prstGeom>
            <a:solidFill>
              <a:schemeClr val="accent1"/>
            </a:solidFill>
            <a:ln w="9525">
              <a:noFill/>
              <a:round/>
              <a:headEnd/>
              <a:tailEnd/>
            </a:ln>
            <a:effectLst/>
          </p:spPr>
          <p:txBody>
            <a:bodyPr wrap="none" anchor="ctr"/>
            <a:lstStyle/>
            <a:p>
              <a:pPr eaLnBrk="1" hangingPunct="1"/>
              <a:endParaRPr lang="en-US" sz="1800" b="0">
                <a:solidFill>
                  <a:srgbClr val="000000"/>
                </a:solidFill>
                <a:latin typeface="Arial" charset="0"/>
              </a:endParaRPr>
            </a:p>
          </p:txBody>
        </p:sp>
        <p:sp>
          <p:nvSpPr>
            <p:cNvPr id="100387" name="Oval 35"/>
            <p:cNvSpPr>
              <a:spLocks noChangeArrowheads="1"/>
            </p:cNvSpPr>
            <p:nvPr/>
          </p:nvSpPr>
          <p:spPr bwMode="auto">
            <a:xfrm>
              <a:off x="5248" y="1632"/>
              <a:ext cx="80" cy="80"/>
            </a:xfrm>
            <a:prstGeom prst="ellipse">
              <a:avLst/>
            </a:prstGeom>
            <a:solidFill>
              <a:schemeClr val="accent1"/>
            </a:solidFill>
            <a:ln w="9525">
              <a:noFill/>
              <a:round/>
              <a:headEnd/>
              <a:tailEnd/>
            </a:ln>
            <a:effectLst/>
          </p:spPr>
          <p:txBody>
            <a:bodyPr wrap="none" anchor="ctr"/>
            <a:lstStyle/>
            <a:p>
              <a:pPr eaLnBrk="1" hangingPunct="1"/>
              <a:endParaRPr lang="en-US" sz="1800" b="0">
                <a:solidFill>
                  <a:srgbClr val="000000"/>
                </a:solidFill>
                <a:latin typeface="Arial" charset="0"/>
              </a:endParaRPr>
            </a:p>
          </p:txBody>
        </p:sp>
        <p:sp>
          <p:nvSpPr>
            <p:cNvPr id="100388" name="Oval 36"/>
            <p:cNvSpPr>
              <a:spLocks noChangeArrowheads="1"/>
            </p:cNvSpPr>
            <p:nvPr/>
          </p:nvSpPr>
          <p:spPr bwMode="auto">
            <a:xfrm>
              <a:off x="5360" y="1632"/>
              <a:ext cx="80" cy="80"/>
            </a:xfrm>
            <a:prstGeom prst="ellipse">
              <a:avLst/>
            </a:prstGeom>
            <a:solidFill>
              <a:schemeClr val="folHlink"/>
            </a:solidFill>
            <a:ln w="9525">
              <a:noFill/>
              <a:round/>
              <a:headEnd/>
              <a:tailEnd/>
            </a:ln>
            <a:effectLst/>
          </p:spPr>
          <p:txBody>
            <a:bodyPr wrap="none" anchor="ctr"/>
            <a:lstStyle/>
            <a:p>
              <a:pPr eaLnBrk="1" hangingPunct="1"/>
              <a:endParaRPr lang="en-US" sz="1800" b="0">
                <a:solidFill>
                  <a:srgbClr val="000000"/>
                </a:solidFill>
                <a:latin typeface="Arial" charset="0"/>
              </a:endParaRPr>
            </a:p>
          </p:txBody>
        </p:sp>
        <p:sp>
          <p:nvSpPr>
            <p:cNvPr id="100389" name="Oval 37"/>
            <p:cNvSpPr>
              <a:spLocks noChangeArrowheads="1"/>
            </p:cNvSpPr>
            <p:nvPr/>
          </p:nvSpPr>
          <p:spPr bwMode="auto">
            <a:xfrm>
              <a:off x="5472" y="1632"/>
              <a:ext cx="80" cy="80"/>
            </a:xfrm>
            <a:prstGeom prst="ellipse">
              <a:avLst/>
            </a:prstGeom>
            <a:solidFill>
              <a:schemeClr val="folHlink"/>
            </a:solidFill>
            <a:ln w="9525">
              <a:noFill/>
              <a:round/>
              <a:headEnd/>
              <a:tailEnd/>
            </a:ln>
            <a:effectLst/>
          </p:spPr>
          <p:txBody>
            <a:bodyPr wrap="none" anchor="ctr"/>
            <a:lstStyle/>
            <a:p>
              <a:pPr eaLnBrk="1" hangingPunct="1"/>
              <a:endParaRPr lang="en-US" sz="1800" b="0">
                <a:solidFill>
                  <a:srgbClr val="000000"/>
                </a:solidFill>
                <a:latin typeface="Arial" charset="0"/>
              </a:endParaRPr>
            </a:p>
          </p:txBody>
        </p:sp>
        <p:sp>
          <p:nvSpPr>
            <p:cNvPr id="100390" name="Oval 38"/>
            <p:cNvSpPr>
              <a:spLocks noChangeArrowheads="1"/>
            </p:cNvSpPr>
            <p:nvPr/>
          </p:nvSpPr>
          <p:spPr bwMode="auto">
            <a:xfrm>
              <a:off x="5248" y="1744"/>
              <a:ext cx="80" cy="80"/>
            </a:xfrm>
            <a:prstGeom prst="ellipse">
              <a:avLst/>
            </a:prstGeom>
            <a:solidFill>
              <a:schemeClr val="folHlink"/>
            </a:solidFill>
            <a:ln w="9525">
              <a:noFill/>
              <a:round/>
              <a:headEnd/>
              <a:tailEnd/>
            </a:ln>
            <a:effectLst/>
          </p:spPr>
          <p:txBody>
            <a:bodyPr wrap="none" anchor="ctr"/>
            <a:lstStyle/>
            <a:p>
              <a:pPr eaLnBrk="1" hangingPunct="1"/>
              <a:endParaRPr lang="en-US" sz="1800" b="0">
                <a:solidFill>
                  <a:srgbClr val="000000"/>
                </a:solidFill>
                <a:latin typeface="Arial" charset="0"/>
              </a:endParaRPr>
            </a:p>
          </p:txBody>
        </p:sp>
        <p:sp>
          <p:nvSpPr>
            <p:cNvPr id="100391" name="Oval 39"/>
            <p:cNvSpPr>
              <a:spLocks noChangeArrowheads="1"/>
            </p:cNvSpPr>
            <p:nvPr/>
          </p:nvSpPr>
          <p:spPr bwMode="auto">
            <a:xfrm>
              <a:off x="5472" y="1744"/>
              <a:ext cx="80" cy="80"/>
            </a:xfrm>
            <a:prstGeom prst="ellipse">
              <a:avLst/>
            </a:prstGeom>
            <a:solidFill>
              <a:schemeClr val="folHlink"/>
            </a:solidFill>
            <a:ln w="9525">
              <a:noFill/>
              <a:round/>
              <a:headEnd/>
              <a:tailEnd/>
            </a:ln>
            <a:effectLst/>
          </p:spPr>
          <p:txBody>
            <a:bodyPr wrap="none" anchor="ctr"/>
            <a:lstStyle/>
            <a:p>
              <a:pPr eaLnBrk="1" hangingPunct="1"/>
              <a:endParaRPr lang="en-US" sz="1800" b="0">
                <a:solidFill>
                  <a:srgbClr val="000000"/>
                </a:solidFill>
                <a:latin typeface="Arial" charset="0"/>
              </a:endParaRPr>
            </a:p>
          </p:txBody>
        </p:sp>
      </p:grpSp>
    </p:spTree>
    <p:extLst>
      <p:ext uri="{BB962C8B-B14F-4D97-AF65-F5344CB8AC3E}">
        <p14:creationId xmlns:p14="http://schemas.microsoft.com/office/powerpoint/2010/main" val="10813230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iming>
    <p:tnLst>
      <p:par>
        <p:cTn id="1" dur="indefinite" restart="never" nodeType="tmRoot"/>
      </p:par>
    </p:tnLst>
  </p:timing>
  <p:txStyles>
    <p:titleStyle>
      <a:lvl1pPr algn="l" rtl="0" fontAlgn="base">
        <a:spcBef>
          <a:spcPct val="0"/>
        </a:spcBef>
        <a:spcAft>
          <a:spcPct val="0"/>
        </a:spcAft>
        <a:defRPr sz="3900" b="1">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charset="0"/>
        </a:defRPr>
      </a:lvl2pPr>
      <a:lvl3pPr algn="l" rtl="0" fontAlgn="base">
        <a:spcBef>
          <a:spcPct val="0"/>
        </a:spcBef>
        <a:spcAft>
          <a:spcPct val="0"/>
        </a:spcAft>
        <a:defRPr sz="3900" b="1">
          <a:solidFill>
            <a:schemeClr val="tx2"/>
          </a:solidFill>
          <a:latin typeface="Arial" charset="0"/>
        </a:defRPr>
      </a:lvl3pPr>
      <a:lvl4pPr algn="l" rtl="0" fontAlgn="base">
        <a:spcBef>
          <a:spcPct val="0"/>
        </a:spcBef>
        <a:spcAft>
          <a:spcPct val="0"/>
        </a:spcAft>
        <a:defRPr sz="3900" b="1">
          <a:solidFill>
            <a:schemeClr val="tx2"/>
          </a:solidFill>
          <a:latin typeface="Arial" charset="0"/>
        </a:defRPr>
      </a:lvl4pPr>
      <a:lvl5pPr algn="l" rtl="0" fontAlgn="base">
        <a:spcBef>
          <a:spcPct val="0"/>
        </a:spcBef>
        <a:spcAft>
          <a:spcPct val="0"/>
        </a:spcAft>
        <a:defRPr sz="3900" b="1">
          <a:solidFill>
            <a:schemeClr val="tx2"/>
          </a:solidFill>
          <a:latin typeface="Arial" charset="0"/>
        </a:defRPr>
      </a:lvl5pPr>
      <a:lvl6pPr marL="457106" algn="l" rtl="0" fontAlgn="base">
        <a:spcBef>
          <a:spcPct val="0"/>
        </a:spcBef>
        <a:spcAft>
          <a:spcPct val="0"/>
        </a:spcAft>
        <a:defRPr sz="3900" b="1">
          <a:solidFill>
            <a:schemeClr val="tx2"/>
          </a:solidFill>
          <a:latin typeface="Arial" charset="0"/>
        </a:defRPr>
      </a:lvl6pPr>
      <a:lvl7pPr marL="914210" algn="l" rtl="0" fontAlgn="base">
        <a:spcBef>
          <a:spcPct val="0"/>
        </a:spcBef>
        <a:spcAft>
          <a:spcPct val="0"/>
        </a:spcAft>
        <a:defRPr sz="3900" b="1">
          <a:solidFill>
            <a:schemeClr val="tx2"/>
          </a:solidFill>
          <a:latin typeface="Arial" charset="0"/>
        </a:defRPr>
      </a:lvl7pPr>
      <a:lvl8pPr marL="1371316" algn="l" rtl="0" fontAlgn="base">
        <a:spcBef>
          <a:spcPct val="0"/>
        </a:spcBef>
        <a:spcAft>
          <a:spcPct val="0"/>
        </a:spcAft>
        <a:defRPr sz="3900" b="1">
          <a:solidFill>
            <a:schemeClr val="tx2"/>
          </a:solidFill>
          <a:latin typeface="Arial" charset="0"/>
        </a:defRPr>
      </a:lvl8pPr>
      <a:lvl9pPr marL="1828421" algn="l" rtl="0" fontAlgn="base">
        <a:spcBef>
          <a:spcPct val="0"/>
        </a:spcBef>
        <a:spcAft>
          <a:spcPct val="0"/>
        </a:spcAft>
        <a:defRPr sz="3900" b="1">
          <a:solidFill>
            <a:schemeClr val="tx2"/>
          </a:solidFill>
          <a:latin typeface="Arial" charset="0"/>
        </a:defRPr>
      </a:lvl9pPr>
    </p:titleStyle>
    <p:bodyStyle>
      <a:lvl1pPr marL="342829" indent="-342829" algn="l" rtl="0" fontAlgn="base">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007" indent="-347591" algn="l" rtl="0" fontAlgn="base">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221" indent="-293626"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0847" indent="-29204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281" indent="-315848"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387" indent="-315848"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2492" indent="-315848"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69597" indent="-315848"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6702" indent="-315848"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210" rtl="0" eaLnBrk="1" latinLnBrk="0" hangingPunct="1">
        <a:defRPr sz="1800" kern="1200">
          <a:solidFill>
            <a:schemeClr val="tx1"/>
          </a:solidFill>
          <a:latin typeface="+mn-lt"/>
          <a:ea typeface="+mn-ea"/>
          <a:cs typeface="+mn-cs"/>
        </a:defRPr>
      </a:lvl1pPr>
      <a:lvl2pPr marL="457106" algn="l" defTabSz="914210" rtl="0" eaLnBrk="1" latinLnBrk="0" hangingPunct="1">
        <a:defRPr sz="1800" kern="1200">
          <a:solidFill>
            <a:schemeClr val="tx1"/>
          </a:solidFill>
          <a:latin typeface="+mn-lt"/>
          <a:ea typeface="+mn-ea"/>
          <a:cs typeface="+mn-cs"/>
        </a:defRPr>
      </a:lvl2pPr>
      <a:lvl3pPr marL="914210" algn="l" defTabSz="914210" rtl="0" eaLnBrk="1" latinLnBrk="0" hangingPunct="1">
        <a:defRPr sz="1800" kern="1200">
          <a:solidFill>
            <a:schemeClr val="tx1"/>
          </a:solidFill>
          <a:latin typeface="+mn-lt"/>
          <a:ea typeface="+mn-ea"/>
          <a:cs typeface="+mn-cs"/>
        </a:defRPr>
      </a:lvl3pPr>
      <a:lvl4pPr marL="1371316" algn="l" defTabSz="914210" rtl="0" eaLnBrk="1" latinLnBrk="0" hangingPunct="1">
        <a:defRPr sz="1800" kern="1200">
          <a:solidFill>
            <a:schemeClr val="tx1"/>
          </a:solidFill>
          <a:latin typeface="+mn-lt"/>
          <a:ea typeface="+mn-ea"/>
          <a:cs typeface="+mn-cs"/>
        </a:defRPr>
      </a:lvl4pPr>
      <a:lvl5pPr marL="1828421" algn="l" defTabSz="914210" rtl="0" eaLnBrk="1" latinLnBrk="0" hangingPunct="1">
        <a:defRPr sz="1800" kern="1200">
          <a:solidFill>
            <a:schemeClr val="tx1"/>
          </a:solidFill>
          <a:latin typeface="+mn-lt"/>
          <a:ea typeface="+mn-ea"/>
          <a:cs typeface="+mn-cs"/>
        </a:defRPr>
      </a:lvl5pPr>
      <a:lvl6pPr marL="2285526" algn="l" defTabSz="914210" rtl="0" eaLnBrk="1" latinLnBrk="0" hangingPunct="1">
        <a:defRPr sz="1800" kern="1200">
          <a:solidFill>
            <a:schemeClr val="tx1"/>
          </a:solidFill>
          <a:latin typeface="+mn-lt"/>
          <a:ea typeface="+mn-ea"/>
          <a:cs typeface="+mn-cs"/>
        </a:defRPr>
      </a:lvl6pPr>
      <a:lvl7pPr marL="2742630" algn="l" defTabSz="914210" rtl="0" eaLnBrk="1" latinLnBrk="0" hangingPunct="1">
        <a:defRPr sz="1800" kern="1200">
          <a:solidFill>
            <a:schemeClr val="tx1"/>
          </a:solidFill>
          <a:latin typeface="+mn-lt"/>
          <a:ea typeface="+mn-ea"/>
          <a:cs typeface="+mn-cs"/>
        </a:defRPr>
      </a:lvl7pPr>
      <a:lvl8pPr marL="3199736" algn="l" defTabSz="914210" rtl="0" eaLnBrk="1" latinLnBrk="0" hangingPunct="1">
        <a:defRPr sz="1800" kern="1200">
          <a:solidFill>
            <a:schemeClr val="tx1"/>
          </a:solidFill>
          <a:latin typeface="+mn-lt"/>
          <a:ea typeface="+mn-ea"/>
          <a:cs typeface="+mn-cs"/>
        </a:defRPr>
      </a:lvl8pPr>
      <a:lvl9pPr marL="3656841" algn="l" defTabSz="91421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cs typeface="Arial" charset="0"/>
              </a:defRPr>
            </a:lvl1pPr>
          </a:lstStyle>
          <a:p>
            <a:pPr>
              <a:defRPr/>
            </a:pPr>
            <a:endParaRPr lang="en-GB" b="0">
              <a:solidFill>
                <a:srgbClr val="775F55"/>
              </a:solidFill>
              <a:latin typeface="Verdana" pitchFamily="34" charset="0"/>
            </a:endParaRPr>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cs typeface="Arial" charset="0"/>
              </a:defRPr>
            </a:lvl1pPr>
          </a:lstStyle>
          <a:p>
            <a:pPr>
              <a:defRPr/>
            </a:pPr>
            <a:endParaRPr lang="en-GB" b="0">
              <a:solidFill>
                <a:srgbClr val="775F55"/>
              </a:solidFill>
              <a:latin typeface="Verdana" pitchFamily="34" charset="0"/>
            </a:endParaRP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b="0">
              <a:solidFill>
                <a:prstClr val="white"/>
              </a:solidFill>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b="0">
              <a:solidFill>
                <a:prstClr val="white"/>
              </a:solidFill>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b="0">
              <a:solidFill>
                <a:prstClr val="whit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a:solidFill>
                  <a:srgbClr val="FFFFFF"/>
                </a:solidFill>
                <a:cs typeface="Arial" charset="0"/>
              </a:defRPr>
            </a:lvl1pPr>
          </a:lstStyle>
          <a:p>
            <a:pPr>
              <a:defRPr/>
            </a:pPr>
            <a:fld id="{B9E6A594-50D9-4667-BE22-F2E29005B40A}" type="slidenum">
              <a:rPr lang="en-GB">
                <a:latin typeface="Verdana" pitchFamily="34" charset="0"/>
              </a:rPr>
              <a:pPr>
                <a:defRPr/>
              </a:pPr>
              <a:t>‹#›</a:t>
            </a:fld>
            <a:endParaRPr lang="en-GB">
              <a:latin typeface="Verdana" pitchFamily="34" charset="0"/>
            </a:endParaRPr>
          </a:p>
        </p:txBody>
      </p:sp>
    </p:spTree>
    <p:extLst>
      <p:ext uri="{BB962C8B-B14F-4D97-AF65-F5344CB8AC3E}">
        <p14:creationId xmlns:p14="http://schemas.microsoft.com/office/powerpoint/2010/main" val="2899612294"/>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1" y="228600"/>
            <a:ext cx="8153400" cy="990600"/>
          </a:xfrm>
          <a:prstGeom prst="rect">
            <a:avLst/>
          </a:prstGeom>
        </p:spPr>
        <p:txBody>
          <a:bodyPr vert="horz" lIns="91430" tIns="45715" rIns="91430" bIns="45715"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lIns="91430" tIns="45715" rIns="91430" bIns="45715">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1"/>
            <a:ext cx="2667000" cy="365125"/>
          </a:xfrm>
          <a:prstGeom prst="rect">
            <a:avLst/>
          </a:prstGeom>
        </p:spPr>
        <p:txBody>
          <a:bodyPr vert="horz" lIns="91430" tIns="45715" rIns="91430" bIns="45715" anchor="ctr" anchorCtr="0"/>
          <a:lstStyle>
            <a:lvl1pPr algn="l" eaLnBrk="1" latinLnBrk="0" hangingPunct="1">
              <a:defRPr kumimoji="0" sz="1400">
                <a:solidFill>
                  <a:schemeClr val="tx2"/>
                </a:solidFill>
              </a:defRPr>
            </a:lvl1pPr>
          </a:lstStyle>
          <a:p>
            <a:pPr defTabSz="407526">
              <a:lnSpc>
                <a:spcPct val="93000"/>
              </a:lnSpc>
              <a:buClr>
                <a:srgbClr val="000000"/>
              </a:buClr>
              <a:buSzPct val="100000"/>
              <a:buFont typeface="Times New Roman" pitchFamily="16" charset="0"/>
              <a:buNone/>
            </a:pPr>
            <a:endParaRPr lang="en-US" b="0">
              <a:solidFill>
                <a:srgbClr val="775F55"/>
              </a:solidFill>
              <a:latin typeface="Arial" charset="0"/>
            </a:endParaRPr>
          </a:p>
        </p:txBody>
      </p:sp>
      <p:sp>
        <p:nvSpPr>
          <p:cNvPr id="3" name="Footer Placeholder 2"/>
          <p:cNvSpPr>
            <a:spLocks noGrp="1"/>
          </p:cNvSpPr>
          <p:nvPr>
            <p:ph type="ftr" sz="quarter" idx="3"/>
          </p:nvPr>
        </p:nvSpPr>
        <p:spPr>
          <a:xfrm>
            <a:off x="609601" y="6248207"/>
            <a:ext cx="5421083" cy="365125"/>
          </a:xfrm>
          <a:prstGeom prst="rect">
            <a:avLst/>
          </a:prstGeom>
        </p:spPr>
        <p:txBody>
          <a:bodyPr vert="horz" lIns="91430" tIns="45715" rIns="91430" bIns="45715" anchor="ctr"/>
          <a:lstStyle>
            <a:lvl1pPr algn="r" eaLnBrk="1" latinLnBrk="0" hangingPunct="1">
              <a:defRPr kumimoji="0" sz="1400">
                <a:solidFill>
                  <a:schemeClr val="tx2"/>
                </a:solidFill>
              </a:defRPr>
            </a:lvl1pPr>
          </a:lstStyle>
          <a:p>
            <a:pPr defTabSz="407526">
              <a:lnSpc>
                <a:spcPct val="93000"/>
              </a:lnSpc>
              <a:buClr>
                <a:srgbClr val="000000"/>
              </a:buClr>
              <a:buSzPct val="100000"/>
              <a:buFont typeface="Times New Roman" pitchFamily="16" charset="0"/>
              <a:buNone/>
            </a:pPr>
            <a:endParaRPr lang="en-US" b="0">
              <a:solidFill>
                <a:srgbClr val="775F55"/>
              </a:solidFill>
              <a:latin typeface="Arial" charset="0"/>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0" tIns="45715" rIns="91430" bIns="45715" anchor="ctr"/>
          <a:lstStyle/>
          <a:p>
            <a:pPr algn="ctr" defTabSz="407526" eaLnBrk="1" hangingPunct="1">
              <a:lnSpc>
                <a:spcPct val="93000"/>
              </a:lnSpc>
              <a:buClr>
                <a:srgbClr val="000000"/>
              </a:buClr>
              <a:buSzPct val="100000"/>
              <a:buFont typeface="Times New Roman" pitchFamily="16" charset="0"/>
              <a:buNone/>
            </a:pPr>
            <a:endParaRPr lang="en-US" sz="1800" b="0">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0" tIns="45715" rIns="91430" bIns="45715" anchor="ctr"/>
          <a:lstStyle/>
          <a:p>
            <a:pPr algn="ctr" defTabSz="407526" eaLnBrk="1" hangingPunct="1">
              <a:lnSpc>
                <a:spcPct val="93000"/>
              </a:lnSpc>
              <a:buClr>
                <a:srgbClr val="000000"/>
              </a:buClr>
              <a:buSzPct val="100000"/>
              <a:buFont typeface="Times New Roman" pitchFamily="16" charset="0"/>
              <a:buNone/>
            </a:pPr>
            <a:endParaRPr lang="en-US" sz="1800" b="0">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0" tIns="45715" rIns="91430" bIns="45715" anchor="ctr"/>
          <a:lstStyle/>
          <a:p>
            <a:pPr algn="ctr" defTabSz="407526" eaLnBrk="1" hangingPunct="1">
              <a:lnSpc>
                <a:spcPct val="93000"/>
              </a:lnSpc>
              <a:buClr>
                <a:srgbClr val="000000"/>
              </a:buClr>
              <a:buSzPct val="100000"/>
              <a:buFont typeface="Times New Roman" pitchFamily="16" charset="0"/>
              <a:buNone/>
            </a:pPr>
            <a:endParaRPr lang="en-US" sz="1800" b="0">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lIns="91430" tIns="45715" rIns="91430" bIns="45715" anchor="ctr" anchorCtr="0">
            <a:normAutofit/>
          </a:bodyPr>
          <a:lstStyle>
            <a:lvl1pPr algn="ctr" eaLnBrk="1" latinLnBrk="0" hangingPunct="1">
              <a:defRPr kumimoji="0" sz="1400" b="1">
                <a:solidFill>
                  <a:srgbClr val="FFFFFF"/>
                </a:solidFill>
              </a:defRPr>
            </a:lvl1pPr>
          </a:lstStyle>
          <a:p>
            <a:pPr defTabSz="407526">
              <a:lnSpc>
                <a:spcPct val="93000"/>
              </a:lnSpc>
              <a:buClr>
                <a:srgbClr val="000000"/>
              </a:buClr>
              <a:buSzPct val="100000"/>
              <a:buFont typeface="Times New Roman" pitchFamily="16" charset="0"/>
              <a:buNone/>
            </a:pPr>
            <a:fld id="{AB055419-CB8B-4279-962F-1AC4AB6A6D26}" type="slidenum">
              <a:rPr lang="en-GB" smtClean="0">
                <a:latin typeface="Arial" charset="0"/>
              </a:rPr>
              <a:pPr defTabSz="407526">
                <a:lnSpc>
                  <a:spcPct val="93000"/>
                </a:lnSpc>
                <a:buClr>
                  <a:srgbClr val="000000"/>
                </a:buClr>
                <a:buSzPct val="100000"/>
                <a:buFont typeface="Times New Roman" pitchFamily="16" charset="0"/>
                <a:buNone/>
              </a:pPr>
              <a:t>‹#›</a:t>
            </a:fld>
            <a:endParaRPr lang="en-GB">
              <a:latin typeface="Arial" charset="0"/>
            </a:endParaRPr>
          </a:p>
        </p:txBody>
      </p:sp>
    </p:spTree>
    <p:extLst>
      <p:ext uri="{BB962C8B-B14F-4D97-AF65-F5344CB8AC3E}">
        <p14:creationId xmlns:p14="http://schemas.microsoft.com/office/powerpoint/2010/main" val="9469332"/>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07" indent="-320007"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13" indent="-274292"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305" indent="-228577"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458" indent="-228577"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610" indent="-228577"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2902" indent="-228577"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193" indent="-228577"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485" indent="-228577"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5777" indent="-228577"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53" algn="l" rtl="0" eaLnBrk="1" latinLnBrk="0" hangingPunct="1">
        <a:defRPr kumimoji="0" kern="1200">
          <a:solidFill>
            <a:schemeClr val="tx1"/>
          </a:solidFill>
          <a:latin typeface="+mn-lt"/>
          <a:ea typeface="+mn-ea"/>
          <a:cs typeface="+mn-cs"/>
        </a:defRPr>
      </a:lvl2pPr>
      <a:lvl3pPr marL="914305" algn="l" rtl="0" eaLnBrk="1" latinLnBrk="0" hangingPunct="1">
        <a:defRPr kumimoji="0" kern="1200">
          <a:solidFill>
            <a:schemeClr val="tx1"/>
          </a:solidFill>
          <a:latin typeface="+mn-lt"/>
          <a:ea typeface="+mn-ea"/>
          <a:cs typeface="+mn-cs"/>
        </a:defRPr>
      </a:lvl3pPr>
      <a:lvl4pPr marL="1371458" algn="l" rtl="0" eaLnBrk="1" latinLnBrk="0" hangingPunct="1">
        <a:defRPr kumimoji="0" kern="1200">
          <a:solidFill>
            <a:schemeClr val="tx1"/>
          </a:solidFill>
          <a:latin typeface="+mn-lt"/>
          <a:ea typeface="+mn-ea"/>
          <a:cs typeface="+mn-cs"/>
        </a:defRPr>
      </a:lvl4pPr>
      <a:lvl5pPr marL="1828610" algn="l" rtl="0" eaLnBrk="1" latinLnBrk="0" hangingPunct="1">
        <a:defRPr kumimoji="0" kern="1200">
          <a:solidFill>
            <a:schemeClr val="tx1"/>
          </a:solidFill>
          <a:latin typeface="+mn-lt"/>
          <a:ea typeface="+mn-ea"/>
          <a:cs typeface="+mn-cs"/>
        </a:defRPr>
      </a:lvl5pPr>
      <a:lvl6pPr marL="2285763" algn="l" rtl="0" eaLnBrk="1" latinLnBrk="0" hangingPunct="1">
        <a:defRPr kumimoji="0" kern="1200">
          <a:solidFill>
            <a:schemeClr val="tx1"/>
          </a:solidFill>
          <a:latin typeface="+mn-lt"/>
          <a:ea typeface="+mn-ea"/>
          <a:cs typeface="+mn-cs"/>
        </a:defRPr>
      </a:lvl6pPr>
      <a:lvl7pPr marL="2742915" algn="l" rtl="0" eaLnBrk="1" latinLnBrk="0" hangingPunct="1">
        <a:defRPr kumimoji="0" kern="1200">
          <a:solidFill>
            <a:schemeClr val="tx1"/>
          </a:solidFill>
          <a:latin typeface="+mn-lt"/>
          <a:ea typeface="+mn-ea"/>
          <a:cs typeface="+mn-cs"/>
        </a:defRPr>
      </a:lvl7pPr>
      <a:lvl8pPr marL="3200068" algn="l" rtl="0" eaLnBrk="1" latinLnBrk="0" hangingPunct="1">
        <a:defRPr kumimoji="0" kern="1200">
          <a:solidFill>
            <a:schemeClr val="tx1"/>
          </a:solidFill>
          <a:latin typeface="+mn-lt"/>
          <a:ea typeface="+mn-ea"/>
          <a:cs typeface="+mn-cs"/>
        </a:defRPr>
      </a:lvl8pPr>
      <a:lvl9pPr marL="365722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3.xml"/><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93.xml"/><Relationship Id="rId5" Type="http://schemas.openxmlformats.org/officeDocument/2006/relationships/hyperlink" Target="http://onlinelibrary.wiley.com/doi/10.1111/j.1538-7836.2011.04478.x/full" TargetMode="Externa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93.xml"/><Relationship Id="rId5" Type="http://schemas.openxmlformats.org/officeDocument/2006/relationships/hyperlink" Target="http://onlinelibrary.wiley.com/doi/10.1111/j.1538-7836.2011.04478.x/full" TargetMode="Externa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8.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58.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58.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58.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58.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8.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5.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5.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65.xml"/><Relationship Id="rId5" Type="http://schemas.openxmlformats.org/officeDocument/2006/relationships/image" Target="../media/image31.png"/><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5.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5.xml"/><Relationship Id="rId1" Type="http://schemas.openxmlformats.org/officeDocument/2006/relationships/vmlDrawing" Target="../drawings/vmlDrawing1.vml"/><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3.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8.xml"/></Relationships>
</file>

<file path=ppt/slides/_rels/slide54.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35.xml"/><Relationship Id="rId1" Type="http://schemas.openxmlformats.org/officeDocument/2006/relationships/slideLayout" Target="../slideLayouts/slideLayout48.xml"/></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48.xml"/></Relationships>
</file>

<file path=ppt/slides/_rels/slide56.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37.xml"/><Relationship Id="rId1" Type="http://schemas.openxmlformats.org/officeDocument/2006/relationships/slideLayout" Target="../slideLayouts/slideLayout48.xml"/></Relationships>
</file>

<file path=ppt/slides/_rels/slide57.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38.xml"/><Relationship Id="rId1" Type="http://schemas.openxmlformats.org/officeDocument/2006/relationships/slideLayout" Target="../slideLayouts/slideLayout4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1.xml"/><Relationship Id="rId1" Type="http://schemas.openxmlformats.org/officeDocument/2006/relationships/slideLayout" Target="../slideLayouts/slideLayout5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8.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42.wmf"/><Relationship Id="rId5" Type="http://schemas.openxmlformats.org/officeDocument/2006/relationships/oleObject" Target="../embeddings/Microsoft_Word_97_-_2003_Document1.doc"/><Relationship Id="rId4" Type="http://schemas.openxmlformats.org/officeDocument/2006/relationships/oleObject" Target="../embeddings/oleObject2.bin"/></Relationships>
</file>

<file path=ppt/slides/_rels/slide6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8.xml"/></Relationships>
</file>

<file path=ppt/slides/_rels/slide7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3.xml"/><Relationship Id="rId1" Type="http://schemas.openxmlformats.org/officeDocument/2006/relationships/slideLayout" Target="../slideLayouts/slideLayout4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8.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956391" y="2169043"/>
            <a:ext cx="6882809" cy="3381152"/>
          </a:xfrm>
        </p:spPr>
        <p:txBody>
          <a:bodyPr>
            <a:normAutofit/>
          </a:bodyPr>
          <a:lstStyle/>
          <a:p>
            <a:r>
              <a:rPr lang="en-GB" sz="5400" cap="none" dirty="0" smtClean="0">
                <a:latin typeface="Arial" charset="0"/>
                <a:cs typeface="Arial" charset="0"/>
              </a:rPr>
              <a:t>Platelet function and antiplatelet therapy</a:t>
            </a:r>
            <a:endParaRPr lang="en-GB" sz="5400" cap="none"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782" y="-132427"/>
            <a:ext cx="7772400" cy="1143000"/>
          </a:xfrm>
        </p:spPr>
        <p:txBody>
          <a:bodyPr/>
          <a:lstStyle/>
          <a:p>
            <a:r>
              <a:rPr lang="en-GB" dirty="0" smtClean="0">
                <a:latin typeface="Arial" pitchFamily="34" charset="0"/>
                <a:cs typeface="Arial" pitchFamily="34" charset="0"/>
              </a:rPr>
              <a:t>Platelet granule contents</a:t>
            </a:r>
            <a:endParaRPr lang="en-GB" dirty="0">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114313482"/>
              </p:ext>
            </p:extLst>
          </p:nvPr>
        </p:nvGraphicFramePr>
        <p:xfrm>
          <a:off x="427829" y="931686"/>
          <a:ext cx="8409711" cy="5606472"/>
        </p:xfrm>
        <a:graphic>
          <a:graphicData uri="http://schemas.openxmlformats.org/drawingml/2006/table">
            <a:tbl>
              <a:tblPr firstRow="1" bandRow="1">
                <a:tableStyleId>{21E4AEA4-8DFA-4A89-87EB-49C32662AFE0}</a:tableStyleId>
              </a:tblPr>
              <a:tblGrid>
                <a:gridCol w="2803237"/>
                <a:gridCol w="2803237"/>
                <a:gridCol w="2803237"/>
              </a:tblGrid>
              <a:tr h="747232">
                <a:tc>
                  <a:txBody>
                    <a:bodyPr/>
                    <a:lstStyle/>
                    <a:p>
                      <a:r>
                        <a:rPr lang="en-GB" dirty="0" smtClean="0">
                          <a:latin typeface="Arial" pitchFamily="34" charset="0"/>
                          <a:cs typeface="Arial" pitchFamily="34" charset="0"/>
                        </a:rPr>
                        <a:t>Dense (</a:t>
                      </a:r>
                      <a:r>
                        <a:rPr lang="el-GR" dirty="0" smtClean="0">
                          <a:latin typeface="Arial" pitchFamily="34" charset="0"/>
                          <a:cs typeface="Arial" pitchFamily="34" charset="0"/>
                        </a:rPr>
                        <a:t>δ</a:t>
                      </a:r>
                      <a:r>
                        <a:rPr lang="en-GB" dirty="0" smtClean="0">
                          <a:latin typeface="Arial" pitchFamily="34" charset="0"/>
                          <a:cs typeface="Arial" pitchFamily="34" charset="0"/>
                        </a:rPr>
                        <a:t>) granules</a:t>
                      </a:r>
                      <a:endParaRPr lang="en-GB" dirty="0">
                        <a:latin typeface="Arial" pitchFamily="34" charset="0"/>
                        <a:cs typeface="Arial" pitchFamily="34" charset="0"/>
                      </a:endParaRPr>
                    </a:p>
                  </a:txBody>
                  <a:tcPr>
                    <a:solidFill>
                      <a:schemeClr val="accent6">
                        <a:lumMod val="60000"/>
                        <a:lumOff val="40000"/>
                      </a:schemeClr>
                    </a:solidFill>
                  </a:tcPr>
                </a:tc>
                <a:tc>
                  <a:txBody>
                    <a:bodyPr/>
                    <a:lstStyle/>
                    <a:p>
                      <a:r>
                        <a:rPr lang="en-GB" dirty="0" smtClean="0">
                          <a:latin typeface="Arial" pitchFamily="34" charset="0"/>
                          <a:cs typeface="Arial" pitchFamily="34" charset="0"/>
                        </a:rPr>
                        <a:t>α Granules</a:t>
                      </a:r>
                      <a:endParaRPr lang="en-GB" dirty="0">
                        <a:latin typeface="Arial" pitchFamily="34" charset="0"/>
                        <a:cs typeface="Arial" pitchFamily="34" charset="0"/>
                      </a:endParaRPr>
                    </a:p>
                  </a:txBody>
                  <a:tcPr>
                    <a:solidFill>
                      <a:schemeClr val="accent6">
                        <a:lumMod val="60000"/>
                        <a:lumOff val="40000"/>
                      </a:schemeClr>
                    </a:solidFill>
                  </a:tcPr>
                </a:tc>
                <a:tc>
                  <a:txBody>
                    <a:bodyPr/>
                    <a:lstStyle/>
                    <a:p>
                      <a:r>
                        <a:rPr lang="en-GB" dirty="0" err="1" smtClean="0">
                          <a:latin typeface="Arial" pitchFamily="34" charset="0"/>
                          <a:cs typeface="Arial" pitchFamily="34" charset="0"/>
                        </a:rPr>
                        <a:t>Lysosomal</a:t>
                      </a:r>
                      <a:r>
                        <a:rPr lang="en-GB" baseline="0" dirty="0" smtClean="0">
                          <a:latin typeface="Arial" pitchFamily="34" charset="0"/>
                          <a:cs typeface="Arial" pitchFamily="34" charset="0"/>
                        </a:rPr>
                        <a:t> vesicles</a:t>
                      </a:r>
                      <a:endParaRPr lang="en-GB" dirty="0">
                        <a:latin typeface="Arial" pitchFamily="34" charset="0"/>
                        <a:cs typeface="Arial" pitchFamily="34" charset="0"/>
                      </a:endParaRPr>
                    </a:p>
                  </a:txBody>
                  <a:tcPr>
                    <a:solidFill>
                      <a:schemeClr val="accent6">
                        <a:lumMod val="60000"/>
                        <a:lumOff val="40000"/>
                      </a:schemeClr>
                    </a:solidFill>
                  </a:tcPr>
                </a:tc>
              </a:tr>
              <a:tr h="432920">
                <a:tc>
                  <a:txBody>
                    <a:bodyPr/>
                    <a:lstStyle/>
                    <a:p>
                      <a:r>
                        <a:rPr lang="en-GB" dirty="0" smtClean="0">
                          <a:latin typeface="Arial" pitchFamily="34" charset="0"/>
                          <a:cs typeface="Arial" pitchFamily="34" charset="0"/>
                        </a:rPr>
                        <a:t>ATP</a:t>
                      </a:r>
                      <a:endParaRPr lang="en-GB" dirty="0">
                        <a:latin typeface="Arial" pitchFamily="34" charset="0"/>
                        <a:cs typeface="Arial" pitchFamily="34" charset="0"/>
                      </a:endParaRPr>
                    </a:p>
                  </a:txBody>
                  <a:tcPr>
                    <a:solidFill>
                      <a:schemeClr val="accent6">
                        <a:lumMod val="20000"/>
                        <a:lumOff val="80000"/>
                      </a:schemeClr>
                    </a:solidFill>
                  </a:tcPr>
                </a:tc>
                <a:tc>
                  <a:txBody>
                    <a:bodyPr/>
                    <a:lstStyle/>
                    <a:p>
                      <a:r>
                        <a:rPr lang="en-GB" dirty="0" smtClean="0">
                          <a:latin typeface="Arial" pitchFamily="34" charset="0"/>
                          <a:cs typeface="Arial" pitchFamily="34" charset="0"/>
                        </a:rPr>
                        <a:t>PF4</a:t>
                      </a:r>
                      <a:endParaRPr lang="en-GB" dirty="0">
                        <a:latin typeface="Arial" pitchFamily="34" charset="0"/>
                        <a:cs typeface="Arial" pitchFamily="34" charset="0"/>
                      </a:endParaRPr>
                    </a:p>
                  </a:txBody>
                  <a:tcPr>
                    <a:solidFill>
                      <a:schemeClr val="accent6">
                        <a:lumMod val="20000"/>
                        <a:lumOff val="80000"/>
                      </a:schemeClr>
                    </a:solidFill>
                  </a:tcPr>
                </a:tc>
                <a:tc>
                  <a:txBody>
                    <a:bodyPr/>
                    <a:lstStyle/>
                    <a:p>
                      <a:r>
                        <a:rPr lang="en-GB" dirty="0" err="1" smtClean="0">
                          <a:latin typeface="Arial" pitchFamily="34" charset="0"/>
                          <a:cs typeface="Arial" pitchFamily="34" charset="0"/>
                        </a:rPr>
                        <a:t>Galactosidases</a:t>
                      </a:r>
                      <a:endParaRPr lang="en-GB" dirty="0">
                        <a:latin typeface="Arial" pitchFamily="34" charset="0"/>
                        <a:cs typeface="Arial" pitchFamily="34" charset="0"/>
                      </a:endParaRPr>
                    </a:p>
                  </a:txBody>
                  <a:tcPr>
                    <a:solidFill>
                      <a:schemeClr val="accent6">
                        <a:lumMod val="20000"/>
                        <a:lumOff val="80000"/>
                      </a:schemeClr>
                    </a:solidFill>
                  </a:tcPr>
                </a:tc>
              </a:tr>
              <a:tr h="432920">
                <a:tc>
                  <a:txBody>
                    <a:bodyPr/>
                    <a:lstStyle/>
                    <a:p>
                      <a:r>
                        <a:rPr lang="en-GB" dirty="0" smtClean="0">
                          <a:latin typeface="Arial" pitchFamily="34" charset="0"/>
                          <a:cs typeface="Arial" pitchFamily="34" charset="0"/>
                        </a:rPr>
                        <a:t>ADP</a:t>
                      </a:r>
                      <a:endParaRPr lang="en-GB" dirty="0">
                        <a:latin typeface="Arial" pitchFamily="34" charset="0"/>
                        <a:cs typeface="Arial" pitchFamily="34" charset="0"/>
                      </a:endParaRPr>
                    </a:p>
                  </a:txBody>
                  <a:tcPr>
                    <a:solidFill>
                      <a:schemeClr val="accent6">
                        <a:lumMod val="20000"/>
                        <a:lumOff val="80000"/>
                      </a:schemeClr>
                    </a:solidFill>
                  </a:tcPr>
                </a:tc>
                <a:tc>
                  <a:txBody>
                    <a:bodyPr/>
                    <a:lstStyle/>
                    <a:p>
                      <a:r>
                        <a:rPr lang="en-GB" dirty="0" smtClean="0">
                          <a:latin typeface="Arial" pitchFamily="34" charset="0"/>
                          <a:cs typeface="Arial" pitchFamily="34" charset="0"/>
                        </a:rPr>
                        <a:t>VWF</a:t>
                      </a:r>
                      <a:endParaRPr lang="en-GB" dirty="0">
                        <a:latin typeface="Arial" pitchFamily="34" charset="0"/>
                        <a:cs typeface="Arial" pitchFamily="34" charset="0"/>
                      </a:endParaRPr>
                    </a:p>
                  </a:txBody>
                  <a:tcPr>
                    <a:solidFill>
                      <a:schemeClr val="accent6">
                        <a:lumMod val="20000"/>
                        <a:lumOff val="80000"/>
                      </a:schemeClr>
                    </a:solidFill>
                  </a:tcPr>
                </a:tc>
                <a:tc>
                  <a:txBody>
                    <a:bodyPr/>
                    <a:lstStyle/>
                    <a:p>
                      <a:r>
                        <a:rPr lang="en-GB" dirty="0" err="1" smtClean="0">
                          <a:latin typeface="Arial" pitchFamily="34" charset="0"/>
                          <a:cs typeface="Arial" pitchFamily="34" charset="0"/>
                        </a:rPr>
                        <a:t>Fucosidases</a:t>
                      </a:r>
                      <a:endParaRPr lang="en-GB" dirty="0">
                        <a:latin typeface="Arial" pitchFamily="34" charset="0"/>
                        <a:cs typeface="Arial" pitchFamily="34" charset="0"/>
                      </a:endParaRPr>
                    </a:p>
                  </a:txBody>
                  <a:tcPr>
                    <a:solidFill>
                      <a:schemeClr val="accent6">
                        <a:lumMod val="20000"/>
                        <a:lumOff val="80000"/>
                      </a:schemeClr>
                    </a:solidFill>
                  </a:tcPr>
                </a:tc>
              </a:tr>
              <a:tr h="432920">
                <a:tc>
                  <a:txBody>
                    <a:bodyPr/>
                    <a:lstStyle/>
                    <a:p>
                      <a:r>
                        <a:rPr lang="en-GB" dirty="0" smtClean="0">
                          <a:latin typeface="Arial" pitchFamily="34" charset="0"/>
                          <a:cs typeface="Arial" pitchFamily="34" charset="0"/>
                        </a:rPr>
                        <a:t>Calcium</a:t>
                      </a:r>
                      <a:endParaRPr lang="en-GB" dirty="0">
                        <a:latin typeface="Arial" pitchFamily="34" charset="0"/>
                        <a:cs typeface="Arial" pitchFamily="34" charset="0"/>
                      </a:endParaRPr>
                    </a:p>
                  </a:txBody>
                  <a:tcPr>
                    <a:solidFill>
                      <a:schemeClr val="accent6">
                        <a:lumMod val="20000"/>
                        <a:lumOff val="80000"/>
                      </a:schemeClr>
                    </a:solidFill>
                  </a:tcPr>
                </a:tc>
                <a:tc>
                  <a:txBody>
                    <a:bodyPr/>
                    <a:lstStyle/>
                    <a:p>
                      <a:r>
                        <a:rPr lang="en-GB" dirty="0" smtClean="0">
                          <a:latin typeface="Arial" pitchFamily="34" charset="0"/>
                          <a:cs typeface="Arial" pitchFamily="34" charset="0"/>
                        </a:rPr>
                        <a:t>Fibrinogen</a:t>
                      </a:r>
                      <a:endParaRPr lang="en-GB" dirty="0">
                        <a:latin typeface="Arial" pitchFamily="34" charset="0"/>
                        <a:cs typeface="Arial" pitchFamily="34" charset="0"/>
                      </a:endParaRPr>
                    </a:p>
                  </a:txBody>
                  <a:tcPr>
                    <a:solidFill>
                      <a:schemeClr val="accent6">
                        <a:lumMod val="20000"/>
                        <a:lumOff val="80000"/>
                      </a:schemeClr>
                    </a:solidFill>
                  </a:tcPr>
                </a:tc>
                <a:tc>
                  <a:txBody>
                    <a:bodyPr/>
                    <a:lstStyle/>
                    <a:p>
                      <a:r>
                        <a:rPr lang="en-GB" dirty="0" err="1" smtClean="0">
                          <a:latin typeface="Arial" pitchFamily="34" charset="0"/>
                          <a:cs typeface="Arial" pitchFamily="34" charset="0"/>
                        </a:rPr>
                        <a:t>Hexosaminidase</a:t>
                      </a:r>
                      <a:endParaRPr lang="en-GB" dirty="0">
                        <a:latin typeface="Arial" pitchFamily="34" charset="0"/>
                        <a:cs typeface="Arial" pitchFamily="34" charset="0"/>
                      </a:endParaRPr>
                    </a:p>
                  </a:txBody>
                  <a:tcPr>
                    <a:solidFill>
                      <a:schemeClr val="accent6">
                        <a:lumMod val="20000"/>
                        <a:lumOff val="80000"/>
                      </a:schemeClr>
                    </a:solidFill>
                  </a:tcPr>
                </a:tc>
              </a:tr>
              <a:tr h="432920">
                <a:tc>
                  <a:txBody>
                    <a:bodyPr/>
                    <a:lstStyle/>
                    <a:p>
                      <a:r>
                        <a:rPr lang="en-GB" dirty="0" smtClean="0">
                          <a:latin typeface="Arial" pitchFamily="34" charset="0"/>
                          <a:cs typeface="Arial" pitchFamily="34" charset="0"/>
                        </a:rPr>
                        <a:t>Serotonin</a:t>
                      </a:r>
                      <a:endParaRPr lang="en-GB" dirty="0">
                        <a:latin typeface="Arial" pitchFamily="34" charset="0"/>
                        <a:cs typeface="Arial" pitchFamily="34" charset="0"/>
                      </a:endParaRPr>
                    </a:p>
                  </a:txBody>
                  <a:tcPr>
                    <a:solidFill>
                      <a:schemeClr val="accent6">
                        <a:lumMod val="20000"/>
                        <a:lumOff val="80000"/>
                      </a:schemeClr>
                    </a:solidFill>
                  </a:tcPr>
                </a:tc>
                <a:tc>
                  <a:txBody>
                    <a:bodyPr/>
                    <a:lstStyle/>
                    <a:p>
                      <a:r>
                        <a:rPr lang="en-GB" dirty="0" smtClean="0">
                          <a:latin typeface="Arial" pitchFamily="34" charset="0"/>
                          <a:cs typeface="Arial" pitchFamily="34" charset="0"/>
                        </a:rPr>
                        <a:t>Factor V</a:t>
                      </a:r>
                      <a:endParaRPr lang="en-GB" dirty="0">
                        <a:latin typeface="Arial" pitchFamily="34" charset="0"/>
                        <a:cs typeface="Arial" pitchFamily="34" charset="0"/>
                      </a:endParaRPr>
                    </a:p>
                  </a:txBody>
                  <a:tcPr>
                    <a:solidFill>
                      <a:schemeClr val="accent6">
                        <a:lumMod val="20000"/>
                        <a:lumOff val="80000"/>
                      </a:schemeClr>
                    </a:solidFill>
                  </a:tcPr>
                </a:tc>
                <a:tc>
                  <a:txBody>
                    <a:bodyPr/>
                    <a:lstStyle/>
                    <a:p>
                      <a:r>
                        <a:rPr lang="en-GB" dirty="0" err="1" smtClean="0">
                          <a:latin typeface="Arial" pitchFamily="34" charset="0"/>
                          <a:cs typeface="Arial" pitchFamily="34" charset="0"/>
                        </a:rPr>
                        <a:t>Glucuronidase</a:t>
                      </a:r>
                      <a:endParaRPr lang="en-GB" dirty="0">
                        <a:latin typeface="Arial" pitchFamily="34" charset="0"/>
                        <a:cs typeface="Arial" pitchFamily="34" charset="0"/>
                      </a:endParaRPr>
                    </a:p>
                  </a:txBody>
                  <a:tcPr>
                    <a:solidFill>
                      <a:schemeClr val="accent6">
                        <a:lumMod val="20000"/>
                        <a:lumOff val="80000"/>
                      </a:schemeClr>
                    </a:solidFill>
                  </a:tcPr>
                </a:tc>
              </a:tr>
              <a:tr h="432920">
                <a:tc>
                  <a:txBody>
                    <a:bodyPr/>
                    <a:lstStyle/>
                    <a:p>
                      <a:r>
                        <a:rPr lang="en-GB" dirty="0" smtClean="0">
                          <a:latin typeface="Arial" pitchFamily="34" charset="0"/>
                          <a:cs typeface="Arial" pitchFamily="34" charset="0"/>
                        </a:rPr>
                        <a:t>Pyrophosphate</a:t>
                      </a:r>
                      <a:endParaRPr lang="en-GB" dirty="0">
                        <a:latin typeface="Arial" pitchFamily="34" charset="0"/>
                        <a:cs typeface="Arial" pitchFamily="34" charset="0"/>
                      </a:endParaRPr>
                    </a:p>
                  </a:txBody>
                  <a:tcPr>
                    <a:solidFill>
                      <a:schemeClr val="accent6">
                        <a:lumMod val="20000"/>
                        <a:lumOff val="80000"/>
                      </a:schemeClr>
                    </a:solidFill>
                  </a:tcPr>
                </a:tc>
                <a:tc>
                  <a:txBody>
                    <a:bodyPr/>
                    <a:lstStyle/>
                    <a:p>
                      <a:r>
                        <a:rPr lang="en-GB" dirty="0" err="1" smtClean="0">
                          <a:latin typeface="Arial" pitchFamily="34" charset="0"/>
                          <a:cs typeface="Arial" pitchFamily="34" charset="0"/>
                        </a:rPr>
                        <a:t>Thrombospondin</a:t>
                      </a:r>
                      <a:endParaRPr lang="en-GB" dirty="0">
                        <a:latin typeface="Arial" pitchFamily="34" charset="0"/>
                        <a:cs typeface="Arial" pitchFamily="34" charset="0"/>
                      </a:endParaRPr>
                    </a:p>
                  </a:txBody>
                  <a:tcPr>
                    <a:solidFill>
                      <a:schemeClr val="accent6">
                        <a:lumMod val="20000"/>
                        <a:lumOff val="80000"/>
                      </a:schemeClr>
                    </a:solidFill>
                  </a:tcPr>
                </a:tc>
                <a:tc>
                  <a:txBody>
                    <a:bodyPr/>
                    <a:lstStyle/>
                    <a:p>
                      <a:r>
                        <a:rPr lang="en-GB" dirty="0" err="1" smtClean="0">
                          <a:latin typeface="Arial" pitchFamily="34" charset="0"/>
                          <a:cs typeface="Arial" pitchFamily="34" charset="0"/>
                        </a:rPr>
                        <a:t>Cathepsins</a:t>
                      </a:r>
                      <a:endParaRPr lang="en-GB" dirty="0">
                        <a:latin typeface="Arial" pitchFamily="34" charset="0"/>
                        <a:cs typeface="Arial" pitchFamily="34" charset="0"/>
                      </a:endParaRPr>
                    </a:p>
                  </a:txBody>
                  <a:tcPr>
                    <a:solidFill>
                      <a:schemeClr val="accent6">
                        <a:lumMod val="20000"/>
                        <a:lumOff val="80000"/>
                      </a:schemeClr>
                    </a:solidFill>
                  </a:tcPr>
                </a:tc>
              </a:tr>
              <a:tr h="432920">
                <a:tc>
                  <a:txBody>
                    <a:bodyPr/>
                    <a:lstStyle/>
                    <a:p>
                      <a:r>
                        <a:rPr lang="en-GB" dirty="0" err="1" smtClean="0">
                          <a:latin typeface="Arial" pitchFamily="34" charset="0"/>
                          <a:cs typeface="Arial" pitchFamily="34" charset="0"/>
                        </a:rPr>
                        <a:t>Pselectin</a:t>
                      </a:r>
                      <a:r>
                        <a:rPr lang="en-GB" baseline="0" dirty="0" smtClean="0">
                          <a:latin typeface="Arial" pitchFamily="34" charset="0"/>
                          <a:cs typeface="Arial" pitchFamily="34" charset="0"/>
                        </a:rPr>
                        <a:t> (CD62)</a:t>
                      </a:r>
                      <a:endParaRPr lang="en-GB" dirty="0">
                        <a:latin typeface="Arial" pitchFamily="34" charset="0"/>
                        <a:cs typeface="Arial" pitchFamily="34" charset="0"/>
                      </a:endParaRPr>
                    </a:p>
                  </a:txBody>
                  <a:tcPr>
                    <a:solidFill>
                      <a:schemeClr val="accent6">
                        <a:lumMod val="20000"/>
                        <a:lumOff val="80000"/>
                      </a:schemeClr>
                    </a:solidFill>
                  </a:tcPr>
                </a:tc>
                <a:tc>
                  <a:txBody>
                    <a:bodyPr/>
                    <a:lstStyle/>
                    <a:p>
                      <a:r>
                        <a:rPr lang="en-GB" dirty="0" err="1" smtClean="0">
                          <a:latin typeface="Arial" pitchFamily="34" charset="0"/>
                          <a:cs typeface="Arial" pitchFamily="34" charset="0"/>
                        </a:rPr>
                        <a:t>Fibronectin</a:t>
                      </a:r>
                      <a:endParaRPr lang="en-GB" dirty="0">
                        <a:latin typeface="Arial" pitchFamily="34" charset="0"/>
                        <a:cs typeface="Arial" pitchFamily="34" charset="0"/>
                      </a:endParaRPr>
                    </a:p>
                  </a:txBody>
                  <a:tcPr>
                    <a:solidFill>
                      <a:schemeClr val="accent6">
                        <a:lumMod val="20000"/>
                        <a:lumOff val="80000"/>
                      </a:schemeClr>
                    </a:solidFill>
                  </a:tcPr>
                </a:tc>
                <a:tc>
                  <a:txBody>
                    <a:bodyPr/>
                    <a:lstStyle/>
                    <a:p>
                      <a:r>
                        <a:rPr lang="en-GB" dirty="0" err="1" smtClean="0">
                          <a:latin typeface="Arial" pitchFamily="34" charset="0"/>
                          <a:cs typeface="Arial" pitchFamily="34" charset="0"/>
                        </a:rPr>
                        <a:t>Glycohydrolases</a:t>
                      </a:r>
                      <a:endParaRPr lang="en-GB" dirty="0">
                        <a:latin typeface="Arial" pitchFamily="34" charset="0"/>
                        <a:cs typeface="Arial" pitchFamily="34" charset="0"/>
                      </a:endParaRPr>
                    </a:p>
                  </a:txBody>
                  <a:tcPr>
                    <a:solidFill>
                      <a:schemeClr val="accent6">
                        <a:lumMod val="20000"/>
                        <a:lumOff val="80000"/>
                      </a:schemeClr>
                    </a:solidFill>
                  </a:tcPr>
                </a:tc>
              </a:tr>
              <a:tr h="432920">
                <a:tc>
                  <a:txBody>
                    <a:bodyPr/>
                    <a:lstStyle/>
                    <a:p>
                      <a:r>
                        <a:rPr lang="en-GB" dirty="0" smtClean="0">
                          <a:latin typeface="Arial" pitchFamily="34" charset="0"/>
                          <a:cs typeface="Arial" pitchFamily="34" charset="0"/>
                        </a:rPr>
                        <a:t>TGF beta</a:t>
                      </a:r>
                      <a:endParaRPr lang="en-GB" dirty="0">
                        <a:latin typeface="Arial" pitchFamily="34" charset="0"/>
                        <a:cs typeface="Arial" pitchFamily="34" charset="0"/>
                      </a:endParaRPr>
                    </a:p>
                  </a:txBody>
                  <a:tcPr>
                    <a:solidFill>
                      <a:schemeClr val="accent6">
                        <a:lumMod val="20000"/>
                        <a:lumOff val="80000"/>
                      </a:schemeClr>
                    </a:solidFill>
                  </a:tcPr>
                </a:tc>
                <a:tc>
                  <a:txBody>
                    <a:bodyPr/>
                    <a:lstStyle/>
                    <a:p>
                      <a:r>
                        <a:rPr lang="en-GB" dirty="0" smtClean="0">
                          <a:latin typeface="Arial" pitchFamily="34" charset="0"/>
                          <a:cs typeface="Arial" pitchFamily="34" charset="0"/>
                        </a:rPr>
                        <a:t>PDGF</a:t>
                      </a:r>
                      <a:endParaRPr lang="en-GB" dirty="0">
                        <a:latin typeface="Arial" pitchFamily="34" charset="0"/>
                        <a:cs typeface="Arial" pitchFamily="34" charset="0"/>
                      </a:endParaRPr>
                    </a:p>
                  </a:txBody>
                  <a:tcPr>
                    <a:solidFill>
                      <a:schemeClr val="accent6">
                        <a:lumMod val="20000"/>
                        <a:lumOff val="80000"/>
                      </a:schemeClr>
                    </a:solidFill>
                  </a:tcPr>
                </a:tc>
                <a:tc>
                  <a:txBody>
                    <a:bodyPr/>
                    <a:lstStyle/>
                    <a:p>
                      <a:r>
                        <a:rPr lang="en-GB" dirty="0" smtClean="0">
                          <a:latin typeface="Arial" pitchFamily="34" charset="0"/>
                          <a:cs typeface="Arial" pitchFamily="34" charset="0"/>
                        </a:rPr>
                        <a:t>+others</a:t>
                      </a:r>
                      <a:endParaRPr lang="en-GB" dirty="0">
                        <a:latin typeface="Arial" pitchFamily="34" charset="0"/>
                        <a:cs typeface="Arial" pitchFamily="34" charset="0"/>
                      </a:endParaRPr>
                    </a:p>
                  </a:txBody>
                  <a:tcPr>
                    <a:solidFill>
                      <a:schemeClr val="accent6">
                        <a:lumMod val="20000"/>
                        <a:lumOff val="80000"/>
                      </a:schemeClr>
                    </a:solidFill>
                  </a:tcPr>
                </a:tc>
              </a:tr>
              <a:tr h="432920">
                <a:tc>
                  <a:txBody>
                    <a:bodyPr/>
                    <a:lstStyle/>
                    <a:p>
                      <a:r>
                        <a:rPr lang="en-GB" dirty="0" err="1" smtClean="0">
                          <a:latin typeface="Arial" pitchFamily="34" charset="0"/>
                          <a:cs typeface="Arial" pitchFamily="34" charset="0"/>
                        </a:rPr>
                        <a:t>Catecholamines</a:t>
                      </a:r>
                      <a:r>
                        <a:rPr lang="en-GB" baseline="0" dirty="0" smtClean="0">
                          <a:latin typeface="Arial" pitchFamily="34" charset="0"/>
                          <a:cs typeface="Arial" pitchFamily="34" charset="0"/>
                        </a:rPr>
                        <a:t> (</a:t>
                      </a:r>
                      <a:r>
                        <a:rPr lang="en-GB" baseline="0" dirty="0" err="1" smtClean="0">
                          <a:latin typeface="Arial" pitchFamily="34" charset="0"/>
                          <a:cs typeface="Arial" pitchFamily="34" charset="0"/>
                        </a:rPr>
                        <a:t>Epi</a:t>
                      </a:r>
                      <a:r>
                        <a:rPr lang="en-GB" baseline="0" dirty="0" smtClean="0">
                          <a:latin typeface="Arial" pitchFamily="34" charset="0"/>
                          <a:cs typeface="Arial" pitchFamily="34" charset="0"/>
                        </a:rPr>
                        <a:t>/Norepinephrine)</a:t>
                      </a:r>
                      <a:endParaRPr lang="en-GB" dirty="0">
                        <a:latin typeface="Arial" pitchFamily="34" charset="0"/>
                        <a:cs typeface="Arial" pitchFamily="34" charset="0"/>
                      </a:endParaRPr>
                    </a:p>
                  </a:txBody>
                  <a:tcPr>
                    <a:solidFill>
                      <a:schemeClr val="accent6">
                        <a:lumMod val="20000"/>
                        <a:lumOff val="80000"/>
                      </a:schemeClr>
                    </a:solidFill>
                  </a:tcPr>
                </a:tc>
                <a:tc>
                  <a:txBody>
                    <a:bodyPr/>
                    <a:lstStyle/>
                    <a:p>
                      <a:r>
                        <a:rPr lang="en-GB" dirty="0" smtClean="0">
                          <a:latin typeface="Arial" pitchFamily="34" charset="0"/>
                          <a:cs typeface="Arial" pitchFamily="34" charset="0"/>
                        </a:rPr>
                        <a:t>PAI-1</a:t>
                      </a:r>
                      <a:endParaRPr lang="en-GB" dirty="0">
                        <a:latin typeface="Arial" pitchFamily="34" charset="0"/>
                        <a:cs typeface="Arial" pitchFamily="34" charset="0"/>
                      </a:endParaRPr>
                    </a:p>
                  </a:txBody>
                  <a:tcPr>
                    <a:solidFill>
                      <a:schemeClr val="accent6">
                        <a:lumMod val="20000"/>
                        <a:lumOff val="80000"/>
                      </a:schemeClr>
                    </a:solidFill>
                  </a:tcPr>
                </a:tc>
                <a:tc>
                  <a:txBody>
                    <a:bodyPr/>
                    <a:lstStyle/>
                    <a:p>
                      <a:endParaRPr lang="en-GB" dirty="0">
                        <a:latin typeface="Arial" pitchFamily="34" charset="0"/>
                        <a:cs typeface="Arial" pitchFamily="34" charset="0"/>
                      </a:endParaRPr>
                    </a:p>
                  </a:txBody>
                  <a:tcPr>
                    <a:solidFill>
                      <a:schemeClr val="accent6">
                        <a:lumMod val="20000"/>
                        <a:lumOff val="80000"/>
                      </a:schemeClr>
                    </a:solidFill>
                  </a:tcPr>
                </a:tc>
              </a:tr>
              <a:tr h="432920">
                <a:tc>
                  <a:txBody>
                    <a:bodyPr/>
                    <a:lstStyle/>
                    <a:p>
                      <a:r>
                        <a:rPr lang="en-GB" dirty="0" smtClean="0">
                          <a:latin typeface="Arial" pitchFamily="34" charset="0"/>
                          <a:cs typeface="Arial" pitchFamily="34" charset="0"/>
                        </a:rPr>
                        <a:t>GDP/GTP</a:t>
                      </a:r>
                      <a:endParaRPr lang="en-GB" dirty="0">
                        <a:latin typeface="Arial" pitchFamily="34" charset="0"/>
                        <a:cs typeface="Arial" pitchFamily="34" charset="0"/>
                      </a:endParaRPr>
                    </a:p>
                  </a:txBody>
                  <a:tcPr>
                    <a:solidFill>
                      <a:schemeClr val="accent6">
                        <a:lumMod val="20000"/>
                        <a:lumOff val="80000"/>
                      </a:schemeClr>
                    </a:solidFill>
                  </a:tcPr>
                </a:tc>
                <a:tc>
                  <a:txBody>
                    <a:bodyPr/>
                    <a:lstStyle/>
                    <a:p>
                      <a:r>
                        <a:rPr lang="en-GB" dirty="0" err="1" smtClean="0">
                          <a:latin typeface="Arial" pitchFamily="34" charset="0"/>
                          <a:cs typeface="Arial" pitchFamily="34" charset="0"/>
                        </a:rPr>
                        <a:t>Histidine</a:t>
                      </a:r>
                      <a:r>
                        <a:rPr lang="en-GB" baseline="0" dirty="0" smtClean="0">
                          <a:latin typeface="Arial" pitchFamily="34" charset="0"/>
                          <a:cs typeface="Arial" pitchFamily="34" charset="0"/>
                        </a:rPr>
                        <a:t> rich glycoprotein</a:t>
                      </a:r>
                    </a:p>
                    <a:p>
                      <a:r>
                        <a:rPr lang="el-GR" dirty="0" smtClean="0">
                          <a:latin typeface="Arial" pitchFamily="34" charset="0"/>
                          <a:cs typeface="Arial" pitchFamily="34" charset="0"/>
                        </a:rPr>
                        <a:t>Α</a:t>
                      </a:r>
                      <a:r>
                        <a:rPr lang="en-GB" dirty="0" smtClean="0">
                          <a:latin typeface="Arial" pitchFamily="34" charset="0"/>
                          <a:cs typeface="Arial" pitchFamily="34" charset="0"/>
                        </a:rPr>
                        <a:t>2 macroglobulin</a:t>
                      </a:r>
                    </a:p>
                    <a:p>
                      <a:r>
                        <a:rPr lang="en-GB" dirty="0" smtClean="0">
                          <a:latin typeface="Arial" pitchFamily="34" charset="0"/>
                          <a:cs typeface="Arial" pitchFamily="34" charset="0"/>
                        </a:rPr>
                        <a:t>Antiplasmin</a:t>
                      </a:r>
                    </a:p>
                    <a:p>
                      <a:r>
                        <a:rPr lang="en-GB" dirty="0" err="1" smtClean="0">
                          <a:latin typeface="Arial" pitchFamily="34" charset="0"/>
                          <a:cs typeface="Arial" pitchFamily="34" charset="0"/>
                        </a:rPr>
                        <a:t>Pselectin</a:t>
                      </a:r>
                      <a:endParaRPr lang="en-GB" dirty="0">
                        <a:latin typeface="Arial" pitchFamily="34" charset="0"/>
                        <a:cs typeface="Arial" pitchFamily="34" charset="0"/>
                      </a:endParaRPr>
                    </a:p>
                  </a:txBody>
                  <a:tcPr>
                    <a:solidFill>
                      <a:schemeClr val="accent6">
                        <a:lumMod val="20000"/>
                        <a:lumOff val="80000"/>
                      </a:schemeClr>
                    </a:solidFill>
                  </a:tcPr>
                </a:tc>
                <a:tc>
                  <a:txBody>
                    <a:bodyPr/>
                    <a:lstStyle/>
                    <a:p>
                      <a:endParaRPr lang="en-GB" dirty="0">
                        <a:latin typeface="Arial" pitchFamily="34" charset="0"/>
                        <a:cs typeface="Arial" pitchFamily="34" charset="0"/>
                      </a:endParaRPr>
                    </a:p>
                  </a:txBody>
                  <a:tcPr>
                    <a:solidFill>
                      <a:schemeClr val="accent6">
                        <a:lumMod val="20000"/>
                        <a:lumOff val="80000"/>
                      </a:schemeClr>
                    </a:solidFill>
                  </a:tcPr>
                </a:tc>
              </a:tr>
            </a:tbl>
          </a:graphicData>
        </a:graphic>
      </p:graphicFrame>
    </p:spTree>
    <p:extLst>
      <p:ext uri="{BB962C8B-B14F-4D97-AF65-F5344CB8AC3E}">
        <p14:creationId xmlns:p14="http://schemas.microsoft.com/office/powerpoint/2010/main" val="35702588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Title 1"/>
          <p:cNvSpPr>
            <a:spLocks noGrp="1"/>
          </p:cNvSpPr>
          <p:nvPr>
            <p:ph type="title"/>
          </p:nvPr>
        </p:nvSpPr>
        <p:spPr/>
        <p:txBody>
          <a:bodyPr/>
          <a:lstStyle/>
          <a:p>
            <a:pPr eaLnBrk="1" hangingPunct="1"/>
            <a:r>
              <a:rPr lang="en-GB" dirty="0" smtClean="0"/>
              <a:t>Platelets  </a:t>
            </a:r>
          </a:p>
        </p:txBody>
      </p:sp>
      <p:sp>
        <p:nvSpPr>
          <p:cNvPr id="3" name="Content Placeholder 2"/>
          <p:cNvSpPr>
            <a:spLocks noGrp="1"/>
          </p:cNvSpPr>
          <p:nvPr>
            <p:ph sz="quarter" idx="1"/>
          </p:nvPr>
        </p:nvSpPr>
        <p:spPr/>
        <p:txBody>
          <a:bodyPr/>
          <a:lstStyle/>
          <a:p>
            <a:r>
              <a:rPr lang="en-GB" dirty="0" smtClean="0"/>
              <a:t>Numbers</a:t>
            </a:r>
          </a:p>
          <a:p>
            <a:pPr lvl="1"/>
            <a:r>
              <a:rPr lang="en-GB" dirty="0" smtClean="0"/>
              <a:t>Normal 120-450 x10</a:t>
            </a:r>
            <a:r>
              <a:rPr lang="en-GB" baseline="30000" dirty="0" smtClean="0"/>
              <a:t>9</a:t>
            </a:r>
            <a:r>
              <a:rPr lang="en-GB" dirty="0" smtClean="0"/>
              <a:t>l</a:t>
            </a:r>
            <a:r>
              <a:rPr lang="en-GB" baseline="30000" dirty="0" smtClean="0"/>
              <a:t>-1</a:t>
            </a:r>
          </a:p>
          <a:p>
            <a:pPr lvl="1"/>
            <a:r>
              <a:rPr lang="en-GB" dirty="0" smtClean="0"/>
              <a:t>Varies according to counting technique</a:t>
            </a:r>
          </a:p>
          <a:p>
            <a:pPr lvl="2"/>
            <a:r>
              <a:rPr lang="en-GB" dirty="0" smtClean="0"/>
              <a:t>Impedance</a:t>
            </a:r>
          </a:p>
          <a:p>
            <a:pPr lvl="2"/>
            <a:r>
              <a:rPr lang="en-GB" dirty="0" smtClean="0"/>
              <a:t>Light scatter</a:t>
            </a:r>
          </a:p>
          <a:p>
            <a:r>
              <a:rPr lang="en-GB" dirty="0" smtClean="0"/>
              <a:t>Mild thrombocytopenia well tolerated</a:t>
            </a:r>
          </a:p>
          <a:p>
            <a:pPr lvl="1"/>
            <a:r>
              <a:rPr lang="en-GB" dirty="0" err="1" smtClean="0"/>
              <a:t>margination</a:t>
            </a:r>
            <a:endParaRPr lang="en-GB" dirty="0"/>
          </a:p>
        </p:txBody>
      </p:sp>
    </p:spTree>
    <p:extLst>
      <p:ext uri="{BB962C8B-B14F-4D97-AF65-F5344CB8AC3E}">
        <p14:creationId xmlns:p14="http://schemas.microsoft.com/office/powerpoint/2010/main" val="5568895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742950" y="1844675"/>
            <a:ext cx="8418513" cy="4537075"/>
          </a:xfrm>
        </p:spPr>
      </p:pic>
      <p:sp>
        <p:nvSpPr>
          <p:cNvPr id="21" name="Rectangle 20"/>
          <p:cNvSpPr/>
          <p:nvPr/>
        </p:nvSpPr>
        <p:spPr>
          <a:xfrm>
            <a:off x="742950" y="3213100"/>
            <a:ext cx="3313113" cy="172878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800" b="0">
              <a:solidFill>
                <a:prstClr val="white"/>
              </a:solidFill>
            </a:endParaRPr>
          </a:p>
        </p:txBody>
      </p:sp>
      <p:sp>
        <p:nvSpPr>
          <p:cNvPr id="38916" name="Title 1"/>
          <p:cNvSpPr>
            <a:spLocks noGrp="1"/>
          </p:cNvSpPr>
          <p:nvPr>
            <p:ph type="title"/>
          </p:nvPr>
        </p:nvSpPr>
        <p:spPr>
          <a:xfrm>
            <a:off x="528638" y="228600"/>
            <a:ext cx="8153400" cy="990600"/>
          </a:xfrm>
        </p:spPr>
        <p:txBody>
          <a:bodyPr/>
          <a:lstStyle/>
          <a:p>
            <a:pPr eaLnBrk="1" hangingPunct="1"/>
            <a:r>
              <a:rPr lang="en-GB" smtClean="0"/>
              <a:t>Platelet margination</a:t>
            </a:r>
          </a:p>
        </p:txBody>
      </p:sp>
      <p:sp>
        <p:nvSpPr>
          <p:cNvPr id="5" name="Oval 4"/>
          <p:cNvSpPr/>
          <p:nvPr/>
        </p:nvSpPr>
        <p:spPr>
          <a:xfrm>
            <a:off x="2411760" y="3861048"/>
            <a:ext cx="987896" cy="411832"/>
          </a:xfrm>
          <a:prstGeom prst="ellipse">
            <a:avLst/>
          </a:prstGeom>
          <a:gradFill flip="none" rotWithShape="1">
            <a:gsLst>
              <a:gs pos="7000">
                <a:srgbClr val="D03C3C"/>
              </a:gs>
              <a:gs pos="78000">
                <a:srgbClr val="D03C3C">
                  <a:alpha val="72000"/>
                </a:srgbClr>
              </a:gs>
              <a:gs pos="95000">
                <a:srgbClr val="D03C3C">
                  <a:alpha val="7400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800" b="0">
              <a:solidFill>
                <a:prstClr val="white"/>
              </a:solidFill>
            </a:endParaRPr>
          </a:p>
        </p:txBody>
      </p:sp>
      <p:sp>
        <p:nvSpPr>
          <p:cNvPr id="6" name="Oval 5"/>
          <p:cNvSpPr/>
          <p:nvPr/>
        </p:nvSpPr>
        <p:spPr>
          <a:xfrm>
            <a:off x="3275856" y="3789040"/>
            <a:ext cx="987896" cy="411832"/>
          </a:xfrm>
          <a:prstGeom prst="ellipse">
            <a:avLst/>
          </a:prstGeom>
          <a:gradFill flip="none" rotWithShape="1">
            <a:gsLst>
              <a:gs pos="7000">
                <a:srgbClr val="D03C3C"/>
              </a:gs>
              <a:gs pos="78000">
                <a:srgbClr val="D03C3C">
                  <a:alpha val="72000"/>
                </a:srgbClr>
              </a:gs>
              <a:gs pos="95000">
                <a:srgbClr val="D03C3C">
                  <a:alpha val="7400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800" b="0">
              <a:solidFill>
                <a:prstClr val="white"/>
              </a:solidFill>
            </a:endParaRPr>
          </a:p>
        </p:txBody>
      </p:sp>
      <p:sp>
        <p:nvSpPr>
          <p:cNvPr id="7" name="Oval 6"/>
          <p:cNvSpPr/>
          <p:nvPr/>
        </p:nvSpPr>
        <p:spPr>
          <a:xfrm>
            <a:off x="3191762" y="4149080"/>
            <a:ext cx="987896" cy="411832"/>
          </a:xfrm>
          <a:prstGeom prst="ellipse">
            <a:avLst/>
          </a:prstGeom>
          <a:gradFill flip="none" rotWithShape="1">
            <a:gsLst>
              <a:gs pos="7000">
                <a:srgbClr val="D03C3C"/>
              </a:gs>
              <a:gs pos="78000">
                <a:srgbClr val="D03C3C">
                  <a:alpha val="72000"/>
                </a:srgbClr>
              </a:gs>
              <a:gs pos="95000">
                <a:srgbClr val="D03C3C">
                  <a:alpha val="7400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800" b="0">
              <a:solidFill>
                <a:prstClr val="white"/>
              </a:solidFill>
            </a:endParaRPr>
          </a:p>
        </p:txBody>
      </p:sp>
      <p:sp>
        <p:nvSpPr>
          <p:cNvPr id="8" name="Oval 7"/>
          <p:cNvSpPr/>
          <p:nvPr/>
        </p:nvSpPr>
        <p:spPr>
          <a:xfrm>
            <a:off x="2183650" y="4365104"/>
            <a:ext cx="987896" cy="411832"/>
          </a:xfrm>
          <a:prstGeom prst="ellipse">
            <a:avLst/>
          </a:prstGeom>
          <a:gradFill flip="none" rotWithShape="1">
            <a:gsLst>
              <a:gs pos="7000">
                <a:srgbClr val="D03C3C"/>
              </a:gs>
              <a:gs pos="78000">
                <a:srgbClr val="D03C3C">
                  <a:alpha val="72000"/>
                </a:srgbClr>
              </a:gs>
              <a:gs pos="95000">
                <a:srgbClr val="D03C3C">
                  <a:alpha val="7400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800" b="0">
              <a:solidFill>
                <a:prstClr val="white"/>
              </a:solidFill>
            </a:endParaRPr>
          </a:p>
        </p:txBody>
      </p:sp>
      <p:sp>
        <p:nvSpPr>
          <p:cNvPr id="9" name="Oval 8"/>
          <p:cNvSpPr/>
          <p:nvPr/>
        </p:nvSpPr>
        <p:spPr>
          <a:xfrm>
            <a:off x="455458" y="3861048"/>
            <a:ext cx="987896" cy="411832"/>
          </a:xfrm>
          <a:prstGeom prst="ellipse">
            <a:avLst/>
          </a:prstGeom>
          <a:gradFill flip="none" rotWithShape="1">
            <a:gsLst>
              <a:gs pos="7000">
                <a:srgbClr val="D03C3C"/>
              </a:gs>
              <a:gs pos="78000">
                <a:srgbClr val="D03C3C">
                  <a:alpha val="72000"/>
                </a:srgbClr>
              </a:gs>
              <a:gs pos="95000">
                <a:srgbClr val="D03C3C">
                  <a:alpha val="7400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800" b="0">
              <a:solidFill>
                <a:prstClr val="white"/>
              </a:solidFill>
            </a:endParaRPr>
          </a:p>
        </p:txBody>
      </p:sp>
      <p:sp>
        <p:nvSpPr>
          <p:cNvPr id="10" name="Oval 9"/>
          <p:cNvSpPr/>
          <p:nvPr/>
        </p:nvSpPr>
        <p:spPr>
          <a:xfrm>
            <a:off x="1247546" y="3212976"/>
            <a:ext cx="987896" cy="411832"/>
          </a:xfrm>
          <a:prstGeom prst="ellipse">
            <a:avLst/>
          </a:prstGeom>
          <a:gradFill flip="none" rotWithShape="1">
            <a:gsLst>
              <a:gs pos="7000">
                <a:srgbClr val="D03C3C"/>
              </a:gs>
              <a:gs pos="78000">
                <a:srgbClr val="D03C3C">
                  <a:alpha val="72000"/>
                </a:srgbClr>
              </a:gs>
              <a:gs pos="95000">
                <a:srgbClr val="D03C3C">
                  <a:alpha val="7400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800" b="0">
              <a:solidFill>
                <a:prstClr val="white"/>
              </a:solidFill>
            </a:endParaRPr>
          </a:p>
        </p:txBody>
      </p:sp>
      <p:sp>
        <p:nvSpPr>
          <p:cNvPr id="11" name="Oval 10"/>
          <p:cNvSpPr/>
          <p:nvPr/>
        </p:nvSpPr>
        <p:spPr>
          <a:xfrm>
            <a:off x="3047746" y="3429000"/>
            <a:ext cx="987896" cy="411832"/>
          </a:xfrm>
          <a:prstGeom prst="ellipse">
            <a:avLst/>
          </a:prstGeom>
          <a:gradFill flip="none" rotWithShape="1">
            <a:gsLst>
              <a:gs pos="7000">
                <a:srgbClr val="D03C3C"/>
              </a:gs>
              <a:gs pos="78000">
                <a:srgbClr val="D03C3C">
                  <a:alpha val="72000"/>
                </a:srgbClr>
              </a:gs>
              <a:gs pos="95000">
                <a:srgbClr val="D03C3C">
                  <a:alpha val="7400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800" b="0">
              <a:solidFill>
                <a:prstClr val="white"/>
              </a:solidFill>
            </a:endParaRPr>
          </a:p>
        </p:txBody>
      </p:sp>
      <p:sp>
        <p:nvSpPr>
          <p:cNvPr id="12" name="Oval 11"/>
          <p:cNvSpPr/>
          <p:nvPr/>
        </p:nvSpPr>
        <p:spPr>
          <a:xfrm>
            <a:off x="2039634" y="3573016"/>
            <a:ext cx="987896" cy="411832"/>
          </a:xfrm>
          <a:prstGeom prst="ellipse">
            <a:avLst/>
          </a:prstGeom>
          <a:gradFill flip="none" rotWithShape="1">
            <a:gsLst>
              <a:gs pos="7000">
                <a:srgbClr val="D03C3C"/>
              </a:gs>
              <a:gs pos="78000">
                <a:srgbClr val="D03C3C">
                  <a:alpha val="72000"/>
                </a:srgbClr>
              </a:gs>
              <a:gs pos="95000">
                <a:srgbClr val="D03C3C">
                  <a:alpha val="7400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800" b="0">
              <a:solidFill>
                <a:prstClr val="white"/>
              </a:solidFill>
            </a:endParaRPr>
          </a:p>
        </p:txBody>
      </p:sp>
      <p:sp>
        <p:nvSpPr>
          <p:cNvPr id="13" name="Oval 12"/>
          <p:cNvSpPr/>
          <p:nvPr/>
        </p:nvSpPr>
        <p:spPr>
          <a:xfrm>
            <a:off x="1535578" y="4077072"/>
            <a:ext cx="987896" cy="411832"/>
          </a:xfrm>
          <a:prstGeom prst="ellipse">
            <a:avLst/>
          </a:prstGeom>
          <a:gradFill flip="none" rotWithShape="1">
            <a:gsLst>
              <a:gs pos="7000">
                <a:srgbClr val="D03C3C"/>
              </a:gs>
              <a:gs pos="78000">
                <a:srgbClr val="D03C3C">
                  <a:alpha val="72000"/>
                </a:srgbClr>
              </a:gs>
              <a:gs pos="95000">
                <a:srgbClr val="D03C3C">
                  <a:alpha val="7400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800" b="0">
              <a:solidFill>
                <a:prstClr val="white"/>
              </a:solidFill>
            </a:endParaRPr>
          </a:p>
        </p:txBody>
      </p:sp>
      <p:sp>
        <p:nvSpPr>
          <p:cNvPr id="14" name="Oval 13"/>
          <p:cNvSpPr/>
          <p:nvPr/>
        </p:nvSpPr>
        <p:spPr>
          <a:xfrm>
            <a:off x="1031522" y="3573016"/>
            <a:ext cx="987896" cy="411832"/>
          </a:xfrm>
          <a:prstGeom prst="ellipse">
            <a:avLst/>
          </a:prstGeom>
          <a:gradFill flip="none" rotWithShape="1">
            <a:gsLst>
              <a:gs pos="7000">
                <a:srgbClr val="D03C3C"/>
              </a:gs>
              <a:gs pos="78000">
                <a:srgbClr val="D03C3C">
                  <a:alpha val="72000"/>
                </a:srgbClr>
              </a:gs>
              <a:gs pos="95000">
                <a:srgbClr val="D03C3C">
                  <a:alpha val="7400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800" b="0">
              <a:solidFill>
                <a:prstClr val="white"/>
              </a:solidFill>
            </a:endParaRPr>
          </a:p>
        </p:txBody>
      </p:sp>
      <p:sp>
        <p:nvSpPr>
          <p:cNvPr id="15" name="Oval 14"/>
          <p:cNvSpPr/>
          <p:nvPr/>
        </p:nvSpPr>
        <p:spPr>
          <a:xfrm>
            <a:off x="2267744" y="3140968"/>
            <a:ext cx="987896" cy="411832"/>
          </a:xfrm>
          <a:prstGeom prst="ellipse">
            <a:avLst/>
          </a:prstGeom>
          <a:gradFill flip="none" rotWithShape="1">
            <a:gsLst>
              <a:gs pos="7000">
                <a:srgbClr val="D03C3C"/>
              </a:gs>
              <a:gs pos="78000">
                <a:srgbClr val="D03C3C">
                  <a:alpha val="72000"/>
                </a:srgbClr>
              </a:gs>
              <a:gs pos="95000">
                <a:srgbClr val="D03C3C">
                  <a:alpha val="7400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800" b="0">
              <a:solidFill>
                <a:prstClr val="white"/>
              </a:solidFill>
            </a:endParaRPr>
          </a:p>
        </p:txBody>
      </p:sp>
      <p:sp>
        <p:nvSpPr>
          <p:cNvPr id="16" name="Oval 15"/>
          <p:cNvSpPr/>
          <p:nvPr/>
        </p:nvSpPr>
        <p:spPr>
          <a:xfrm>
            <a:off x="599474" y="4221088"/>
            <a:ext cx="987896" cy="411832"/>
          </a:xfrm>
          <a:prstGeom prst="ellipse">
            <a:avLst/>
          </a:prstGeom>
          <a:gradFill flip="none" rotWithShape="1">
            <a:gsLst>
              <a:gs pos="7000">
                <a:srgbClr val="D03C3C"/>
              </a:gs>
              <a:gs pos="78000">
                <a:srgbClr val="D03C3C">
                  <a:alpha val="72000"/>
                </a:srgbClr>
              </a:gs>
              <a:gs pos="95000">
                <a:srgbClr val="D03C3C">
                  <a:alpha val="7400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800" b="0">
              <a:solidFill>
                <a:prstClr val="white"/>
              </a:solidFill>
            </a:endParaRPr>
          </a:p>
        </p:txBody>
      </p:sp>
      <p:sp>
        <p:nvSpPr>
          <p:cNvPr id="17" name="Oval 16"/>
          <p:cNvSpPr/>
          <p:nvPr/>
        </p:nvSpPr>
        <p:spPr>
          <a:xfrm>
            <a:off x="2975738" y="4509120"/>
            <a:ext cx="987896" cy="411832"/>
          </a:xfrm>
          <a:prstGeom prst="ellipse">
            <a:avLst/>
          </a:prstGeom>
          <a:gradFill flip="none" rotWithShape="1">
            <a:gsLst>
              <a:gs pos="7000">
                <a:srgbClr val="D03C3C"/>
              </a:gs>
              <a:gs pos="78000">
                <a:srgbClr val="D03C3C">
                  <a:alpha val="72000"/>
                </a:srgbClr>
              </a:gs>
              <a:gs pos="95000">
                <a:srgbClr val="D03C3C">
                  <a:alpha val="7400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800" b="0">
              <a:solidFill>
                <a:prstClr val="white"/>
              </a:solidFill>
            </a:endParaRPr>
          </a:p>
        </p:txBody>
      </p:sp>
      <p:sp>
        <p:nvSpPr>
          <p:cNvPr id="18" name="Oval 17"/>
          <p:cNvSpPr/>
          <p:nvPr/>
        </p:nvSpPr>
        <p:spPr>
          <a:xfrm>
            <a:off x="1115616" y="3861048"/>
            <a:ext cx="987896" cy="411832"/>
          </a:xfrm>
          <a:prstGeom prst="ellipse">
            <a:avLst/>
          </a:prstGeom>
          <a:gradFill flip="none" rotWithShape="1">
            <a:gsLst>
              <a:gs pos="7000">
                <a:srgbClr val="D03C3C"/>
              </a:gs>
              <a:gs pos="78000">
                <a:srgbClr val="D03C3C">
                  <a:alpha val="72000"/>
                </a:srgbClr>
              </a:gs>
              <a:gs pos="95000">
                <a:srgbClr val="D03C3C">
                  <a:alpha val="7400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800" b="0">
              <a:solidFill>
                <a:prstClr val="white"/>
              </a:solidFill>
            </a:endParaRPr>
          </a:p>
        </p:txBody>
      </p:sp>
      <p:sp>
        <p:nvSpPr>
          <p:cNvPr id="19" name="Oval 18"/>
          <p:cNvSpPr/>
          <p:nvPr/>
        </p:nvSpPr>
        <p:spPr>
          <a:xfrm>
            <a:off x="527466" y="3212976"/>
            <a:ext cx="987896" cy="411832"/>
          </a:xfrm>
          <a:prstGeom prst="ellipse">
            <a:avLst/>
          </a:prstGeom>
          <a:gradFill flip="none" rotWithShape="1">
            <a:gsLst>
              <a:gs pos="7000">
                <a:srgbClr val="D03C3C"/>
              </a:gs>
              <a:gs pos="78000">
                <a:srgbClr val="D03C3C">
                  <a:alpha val="72000"/>
                </a:srgbClr>
              </a:gs>
              <a:gs pos="95000">
                <a:srgbClr val="D03C3C">
                  <a:alpha val="7400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800" b="0">
              <a:solidFill>
                <a:prstClr val="white"/>
              </a:solidFill>
            </a:endParaRPr>
          </a:p>
        </p:txBody>
      </p:sp>
      <p:sp>
        <p:nvSpPr>
          <p:cNvPr id="20" name="Oval 19"/>
          <p:cNvSpPr/>
          <p:nvPr/>
        </p:nvSpPr>
        <p:spPr>
          <a:xfrm>
            <a:off x="1391562" y="4509120"/>
            <a:ext cx="987896" cy="411832"/>
          </a:xfrm>
          <a:prstGeom prst="ellipse">
            <a:avLst/>
          </a:prstGeom>
          <a:gradFill flip="none" rotWithShape="1">
            <a:gsLst>
              <a:gs pos="7000">
                <a:srgbClr val="D03C3C"/>
              </a:gs>
              <a:gs pos="78000">
                <a:srgbClr val="D03C3C">
                  <a:alpha val="72000"/>
                </a:srgbClr>
              </a:gs>
              <a:gs pos="95000">
                <a:srgbClr val="D03C3C">
                  <a:alpha val="7400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800" b="0">
              <a:solidFill>
                <a:prstClr val="white"/>
              </a:solidFill>
            </a:endParaRPr>
          </a:p>
        </p:txBody>
      </p:sp>
      <p:sp>
        <p:nvSpPr>
          <p:cNvPr id="22" name="Freeform 21"/>
          <p:cNvSpPr/>
          <p:nvPr/>
        </p:nvSpPr>
        <p:spPr>
          <a:xfrm>
            <a:off x="6684963" y="2838450"/>
            <a:ext cx="2640012" cy="2532063"/>
          </a:xfrm>
          <a:custGeom>
            <a:avLst/>
            <a:gdLst>
              <a:gd name="connsiteX0" fmla="*/ 2137893 w 2640169"/>
              <a:gd name="connsiteY0" fmla="*/ 21399 h 2532779"/>
              <a:gd name="connsiteX1" fmla="*/ 1970468 w 2640169"/>
              <a:gd name="connsiteY1" fmla="*/ 137309 h 2532779"/>
              <a:gd name="connsiteX2" fmla="*/ 1725769 w 2640169"/>
              <a:gd name="connsiteY2" fmla="*/ 304734 h 2532779"/>
              <a:gd name="connsiteX3" fmla="*/ 1017431 w 2640169"/>
              <a:gd name="connsiteY3" fmla="*/ 600948 h 2532779"/>
              <a:gd name="connsiteX4" fmla="*/ 888643 w 2640169"/>
              <a:gd name="connsiteY4" fmla="*/ 639585 h 2532779"/>
              <a:gd name="connsiteX5" fmla="*/ 772733 w 2640169"/>
              <a:gd name="connsiteY5" fmla="*/ 691100 h 2532779"/>
              <a:gd name="connsiteX6" fmla="*/ 721217 w 2640169"/>
              <a:gd name="connsiteY6" fmla="*/ 716858 h 2532779"/>
              <a:gd name="connsiteX7" fmla="*/ 656823 w 2640169"/>
              <a:gd name="connsiteY7" fmla="*/ 729737 h 2532779"/>
              <a:gd name="connsiteX8" fmla="*/ 579550 w 2640169"/>
              <a:gd name="connsiteY8" fmla="*/ 755495 h 2532779"/>
              <a:gd name="connsiteX9" fmla="*/ 515155 w 2640169"/>
              <a:gd name="connsiteY9" fmla="*/ 819889 h 2532779"/>
              <a:gd name="connsiteX10" fmla="*/ 437882 w 2640169"/>
              <a:gd name="connsiteY10" fmla="*/ 884283 h 2532779"/>
              <a:gd name="connsiteX11" fmla="*/ 334851 w 2640169"/>
              <a:gd name="connsiteY11" fmla="*/ 922920 h 2532779"/>
              <a:gd name="connsiteX12" fmla="*/ 206062 w 2640169"/>
              <a:gd name="connsiteY12" fmla="*/ 1038830 h 2532779"/>
              <a:gd name="connsiteX13" fmla="*/ 90152 w 2640169"/>
              <a:gd name="connsiteY13" fmla="*/ 1141861 h 2532779"/>
              <a:gd name="connsiteX14" fmla="*/ 51516 w 2640169"/>
              <a:gd name="connsiteY14" fmla="*/ 1180498 h 2532779"/>
              <a:gd name="connsiteX15" fmla="*/ 38637 w 2640169"/>
              <a:gd name="connsiteY15" fmla="*/ 1219134 h 2532779"/>
              <a:gd name="connsiteX16" fmla="*/ 25758 w 2640169"/>
              <a:gd name="connsiteY16" fmla="*/ 1309286 h 2532779"/>
              <a:gd name="connsiteX17" fmla="*/ 0 w 2640169"/>
              <a:gd name="connsiteY17" fmla="*/ 1347923 h 2532779"/>
              <a:gd name="connsiteX18" fmla="*/ 12879 w 2640169"/>
              <a:gd name="connsiteY18" fmla="*/ 1463833 h 2532779"/>
              <a:gd name="connsiteX19" fmla="*/ 51516 w 2640169"/>
              <a:gd name="connsiteY19" fmla="*/ 1541106 h 2532779"/>
              <a:gd name="connsiteX20" fmla="*/ 64395 w 2640169"/>
              <a:gd name="connsiteY20" fmla="*/ 1579743 h 2532779"/>
              <a:gd name="connsiteX21" fmla="*/ 90152 w 2640169"/>
              <a:gd name="connsiteY21" fmla="*/ 1618379 h 2532779"/>
              <a:gd name="connsiteX22" fmla="*/ 103031 w 2640169"/>
              <a:gd name="connsiteY22" fmla="*/ 1657016 h 2532779"/>
              <a:gd name="connsiteX23" fmla="*/ 167426 w 2640169"/>
              <a:gd name="connsiteY23" fmla="*/ 1695653 h 2532779"/>
              <a:gd name="connsiteX24" fmla="*/ 244699 w 2640169"/>
              <a:gd name="connsiteY24" fmla="*/ 1747168 h 2532779"/>
              <a:gd name="connsiteX25" fmla="*/ 309093 w 2640169"/>
              <a:gd name="connsiteY25" fmla="*/ 1798683 h 2532779"/>
              <a:gd name="connsiteX26" fmla="*/ 373488 w 2640169"/>
              <a:gd name="connsiteY26" fmla="*/ 1824441 h 2532779"/>
              <a:gd name="connsiteX27" fmla="*/ 425003 w 2640169"/>
              <a:gd name="connsiteY27" fmla="*/ 1863078 h 2532779"/>
              <a:gd name="connsiteX28" fmla="*/ 618186 w 2640169"/>
              <a:gd name="connsiteY28" fmla="*/ 1940351 h 2532779"/>
              <a:gd name="connsiteX29" fmla="*/ 746975 w 2640169"/>
              <a:gd name="connsiteY29" fmla="*/ 1991867 h 2532779"/>
              <a:gd name="connsiteX30" fmla="*/ 824248 w 2640169"/>
              <a:gd name="connsiteY30" fmla="*/ 2043382 h 2532779"/>
              <a:gd name="connsiteX31" fmla="*/ 953037 w 2640169"/>
              <a:gd name="connsiteY31" fmla="*/ 2133534 h 2532779"/>
              <a:gd name="connsiteX32" fmla="*/ 1030310 w 2640169"/>
              <a:gd name="connsiteY32" fmla="*/ 2159292 h 2532779"/>
              <a:gd name="connsiteX33" fmla="*/ 1094705 w 2640169"/>
              <a:gd name="connsiteY33" fmla="*/ 2185050 h 2532779"/>
              <a:gd name="connsiteX34" fmla="*/ 1223493 w 2640169"/>
              <a:gd name="connsiteY34" fmla="*/ 2249444 h 2532779"/>
              <a:gd name="connsiteX35" fmla="*/ 1262130 w 2640169"/>
              <a:gd name="connsiteY35" fmla="*/ 2262323 h 2532779"/>
              <a:gd name="connsiteX36" fmla="*/ 1365161 w 2640169"/>
              <a:gd name="connsiteY36" fmla="*/ 2300960 h 2532779"/>
              <a:gd name="connsiteX37" fmla="*/ 1403798 w 2640169"/>
              <a:gd name="connsiteY37" fmla="*/ 2326717 h 2532779"/>
              <a:gd name="connsiteX38" fmla="*/ 1468192 w 2640169"/>
              <a:gd name="connsiteY38" fmla="*/ 2339596 h 2532779"/>
              <a:gd name="connsiteX39" fmla="*/ 1609860 w 2640169"/>
              <a:gd name="connsiteY39" fmla="*/ 2365354 h 2532779"/>
              <a:gd name="connsiteX40" fmla="*/ 1661375 w 2640169"/>
              <a:gd name="connsiteY40" fmla="*/ 2378233 h 2532779"/>
              <a:gd name="connsiteX41" fmla="*/ 1725769 w 2640169"/>
              <a:gd name="connsiteY41" fmla="*/ 2391112 h 2532779"/>
              <a:gd name="connsiteX42" fmla="*/ 1764406 w 2640169"/>
              <a:gd name="connsiteY42" fmla="*/ 2403991 h 2532779"/>
              <a:gd name="connsiteX43" fmla="*/ 1803043 w 2640169"/>
              <a:gd name="connsiteY43" fmla="*/ 2442627 h 2532779"/>
              <a:gd name="connsiteX44" fmla="*/ 1854558 w 2640169"/>
              <a:gd name="connsiteY44" fmla="*/ 2455506 h 2532779"/>
              <a:gd name="connsiteX45" fmla="*/ 1957589 w 2640169"/>
              <a:gd name="connsiteY45" fmla="*/ 2481264 h 2532779"/>
              <a:gd name="connsiteX46" fmla="*/ 2009105 w 2640169"/>
              <a:gd name="connsiteY46" fmla="*/ 2507022 h 2532779"/>
              <a:gd name="connsiteX47" fmla="*/ 2086378 w 2640169"/>
              <a:gd name="connsiteY47" fmla="*/ 2532779 h 2532779"/>
              <a:gd name="connsiteX48" fmla="*/ 2318198 w 2640169"/>
              <a:gd name="connsiteY48" fmla="*/ 2494143 h 2532779"/>
              <a:gd name="connsiteX49" fmla="*/ 2356834 w 2640169"/>
              <a:gd name="connsiteY49" fmla="*/ 2481264 h 2532779"/>
              <a:gd name="connsiteX50" fmla="*/ 2434107 w 2640169"/>
              <a:gd name="connsiteY50" fmla="*/ 2442627 h 2532779"/>
              <a:gd name="connsiteX51" fmla="*/ 2446986 w 2640169"/>
              <a:gd name="connsiteY51" fmla="*/ 2391112 h 2532779"/>
              <a:gd name="connsiteX52" fmla="*/ 2472744 w 2640169"/>
              <a:gd name="connsiteY52" fmla="*/ 2352475 h 2532779"/>
              <a:gd name="connsiteX53" fmla="*/ 2498502 w 2640169"/>
              <a:gd name="connsiteY53" fmla="*/ 2300960 h 2532779"/>
              <a:gd name="connsiteX54" fmla="*/ 2550017 w 2640169"/>
              <a:gd name="connsiteY54" fmla="*/ 2210807 h 2532779"/>
              <a:gd name="connsiteX55" fmla="*/ 2562896 w 2640169"/>
              <a:gd name="connsiteY55" fmla="*/ 2133534 h 2532779"/>
              <a:gd name="connsiteX56" fmla="*/ 2588654 w 2640169"/>
              <a:gd name="connsiteY56" fmla="*/ 2082019 h 2532779"/>
              <a:gd name="connsiteX57" fmla="*/ 2601533 w 2640169"/>
              <a:gd name="connsiteY57" fmla="*/ 2030503 h 2532779"/>
              <a:gd name="connsiteX58" fmla="*/ 2614412 w 2640169"/>
              <a:gd name="connsiteY58" fmla="*/ 1386560 h 2532779"/>
              <a:gd name="connsiteX59" fmla="*/ 2640169 w 2640169"/>
              <a:gd name="connsiteY59" fmla="*/ 1154740 h 2532779"/>
              <a:gd name="connsiteX60" fmla="*/ 2627291 w 2640169"/>
              <a:gd name="connsiteY60" fmla="*/ 871405 h 2532779"/>
              <a:gd name="connsiteX61" fmla="*/ 2601533 w 2640169"/>
              <a:gd name="connsiteY61" fmla="*/ 729737 h 2532779"/>
              <a:gd name="connsiteX62" fmla="*/ 2575775 w 2640169"/>
              <a:gd name="connsiteY62" fmla="*/ 575191 h 2532779"/>
              <a:gd name="connsiteX63" fmla="*/ 2550017 w 2640169"/>
              <a:gd name="connsiteY63" fmla="*/ 523675 h 2532779"/>
              <a:gd name="connsiteX64" fmla="*/ 2524260 w 2640169"/>
              <a:gd name="connsiteY64" fmla="*/ 459281 h 2532779"/>
              <a:gd name="connsiteX65" fmla="*/ 2472744 w 2640169"/>
              <a:gd name="connsiteY65" fmla="*/ 317613 h 2532779"/>
              <a:gd name="connsiteX66" fmla="*/ 2446986 w 2640169"/>
              <a:gd name="connsiteY66" fmla="*/ 227461 h 2532779"/>
              <a:gd name="connsiteX67" fmla="*/ 2253803 w 2640169"/>
              <a:gd name="connsiteY67" fmla="*/ 34278 h 2532779"/>
              <a:gd name="connsiteX68" fmla="*/ 2137893 w 2640169"/>
              <a:gd name="connsiteY68" fmla="*/ 21399 h 2532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640169" h="2532779">
                <a:moveTo>
                  <a:pt x="2137893" y="21399"/>
                </a:moveTo>
                <a:cubicBezTo>
                  <a:pt x="2090671" y="38571"/>
                  <a:pt x="2137978" y="27561"/>
                  <a:pt x="1970468" y="137309"/>
                </a:cubicBezTo>
                <a:cubicBezTo>
                  <a:pt x="1887799" y="191471"/>
                  <a:pt x="1811344" y="255291"/>
                  <a:pt x="1725769" y="304734"/>
                </a:cubicBezTo>
                <a:cubicBezTo>
                  <a:pt x="1326601" y="535365"/>
                  <a:pt x="1452469" y="426930"/>
                  <a:pt x="1017431" y="600948"/>
                </a:cubicBezTo>
                <a:cubicBezTo>
                  <a:pt x="932713" y="634836"/>
                  <a:pt x="975706" y="622172"/>
                  <a:pt x="888643" y="639585"/>
                </a:cubicBezTo>
                <a:cubicBezTo>
                  <a:pt x="814308" y="689141"/>
                  <a:pt x="887681" y="645121"/>
                  <a:pt x="772733" y="691100"/>
                </a:cubicBezTo>
                <a:cubicBezTo>
                  <a:pt x="754907" y="698230"/>
                  <a:pt x="739431" y="710787"/>
                  <a:pt x="721217" y="716858"/>
                </a:cubicBezTo>
                <a:cubicBezTo>
                  <a:pt x="700451" y="723780"/>
                  <a:pt x="677941" y="723977"/>
                  <a:pt x="656823" y="729737"/>
                </a:cubicBezTo>
                <a:cubicBezTo>
                  <a:pt x="630629" y="736881"/>
                  <a:pt x="579550" y="755495"/>
                  <a:pt x="579550" y="755495"/>
                </a:cubicBezTo>
                <a:cubicBezTo>
                  <a:pt x="537280" y="818898"/>
                  <a:pt x="574597" y="773657"/>
                  <a:pt x="515155" y="819889"/>
                </a:cubicBezTo>
                <a:cubicBezTo>
                  <a:pt x="488689" y="840474"/>
                  <a:pt x="466169" y="866282"/>
                  <a:pt x="437882" y="884283"/>
                </a:cubicBezTo>
                <a:cubicBezTo>
                  <a:pt x="368281" y="928575"/>
                  <a:pt x="391076" y="894808"/>
                  <a:pt x="334851" y="922920"/>
                </a:cubicBezTo>
                <a:cubicBezTo>
                  <a:pt x="261212" y="959740"/>
                  <a:pt x="306176" y="972086"/>
                  <a:pt x="206062" y="1038830"/>
                </a:cubicBezTo>
                <a:cubicBezTo>
                  <a:pt x="137119" y="1084793"/>
                  <a:pt x="178367" y="1053646"/>
                  <a:pt x="90152" y="1141861"/>
                </a:cubicBezTo>
                <a:lnTo>
                  <a:pt x="51516" y="1180498"/>
                </a:lnTo>
                <a:cubicBezTo>
                  <a:pt x="47223" y="1193377"/>
                  <a:pt x="41299" y="1205822"/>
                  <a:pt x="38637" y="1219134"/>
                </a:cubicBezTo>
                <a:cubicBezTo>
                  <a:pt x="32684" y="1248900"/>
                  <a:pt x="34481" y="1280210"/>
                  <a:pt x="25758" y="1309286"/>
                </a:cubicBezTo>
                <a:cubicBezTo>
                  <a:pt x="21310" y="1324112"/>
                  <a:pt x="8586" y="1335044"/>
                  <a:pt x="0" y="1347923"/>
                </a:cubicBezTo>
                <a:cubicBezTo>
                  <a:pt x="4293" y="1386560"/>
                  <a:pt x="6488" y="1425488"/>
                  <a:pt x="12879" y="1463833"/>
                </a:cubicBezTo>
                <a:cubicBezTo>
                  <a:pt x="20972" y="1512388"/>
                  <a:pt x="29266" y="1496607"/>
                  <a:pt x="51516" y="1541106"/>
                </a:cubicBezTo>
                <a:cubicBezTo>
                  <a:pt x="57587" y="1553248"/>
                  <a:pt x="58324" y="1567601"/>
                  <a:pt x="64395" y="1579743"/>
                </a:cubicBezTo>
                <a:cubicBezTo>
                  <a:pt x="71317" y="1593587"/>
                  <a:pt x="83230" y="1604535"/>
                  <a:pt x="90152" y="1618379"/>
                </a:cubicBezTo>
                <a:cubicBezTo>
                  <a:pt x="96223" y="1630521"/>
                  <a:pt x="93432" y="1647417"/>
                  <a:pt x="103031" y="1657016"/>
                </a:cubicBezTo>
                <a:cubicBezTo>
                  <a:pt x="120731" y="1674716"/>
                  <a:pt x="146307" y="1682214"/>
                  <a:pt x="167426" y="1695653"/>
                </a:cubicBezTo>
                <a:cubicBezTo>
                  <a:pt x="193543" y="1712273"/>
                  <a:pt x="219663" y="1728960"/>
                  <a:pt x="244699" y="1747168"/>
                </a:cubicBezTo>
                <a:cubicBezTo>
                  <a:pt x="266930" y="1763336"/>
                  <a:pt x="285522" y="1784541"/>
                  <a:pt x="309093" y="1798683"/>
                </a:cubicBezTo>
                <a:cubicBezTo>
                  <a:pt x="328917" y="1810577"/>
                  <a:pt x="353279" y="1813214"/>
                  <a:pt x="373488" y="1824441"/>
                </a:cubicBezTo>
                <a:cubicBezTo>
                  <a:pt x="392252" y="1834865"/>
                  <a:pt x="406597" y="1852034"/>
                  <a:pt x="425003" y="1863078"/>
                </a:cubicBezTo>
                <a:cubicBezTo>
                  <a:pt x="506921" y="1912229"/>
                  <a:pt x="519903" y="1903495"/>
                  <a:pt x="618186" y="1940351"/>
                </a:cubicBezTo>
                <a:cubicBezTo>
                  <a:pt x="852760" y="2028317"/>
                  <a:pt x="622534" y="1950387"/>
                  <a:pt x="746975" y="1991867"/>
                </a:cubicBezTo>
                <a:cubicBezTo>
                  <a:pt x="853563" y="2098453"/>
                  <a:pt x="724841" y="1981252"/>
                  <a:pt x="824248" y="2043382"/>
                </a:cubicBezTo>
                <a:cubicBezTo>
                  <a:pt x="911939" y="2098189"/>
                  <a:pt x="861658" y="2091998"/>
                  <a:pt x="953037" y="2133534"/>
                </a:cubicBezTo>
                <a:cubicBezTo>
                  <a:pt x="977754" y="2144769"/>
                  <a:pt x="1004794" y="2150013"/>
                  <a:pt x="1030310" y="2159292"/>
                </a:cubicBezTo>
                <a:cubicBezTo>
                  <a:pt x="1052037" y="2167193"/>
                  <a:pt x="1073755" y="2175274"/>
                  <a:pt x="1094705" y="2185050"/>
                </a:cubicBezTo>
                <a:cubicBezTo>
                  <a:pt x="1138199" y="2205347"/>
                  <a:pt x="1177960" y="2234266"/>
                  <a:pt x="1223493" y="2249444"/>
                </a:cubicBezTo>
                <a:cubicBezTo>
                  <a:pt x="1236372" y="2253737"/>
                  <a:pt x="1249652" y="2256975"/>
                  <a:pt x="1262130" y="2262323"/>
                </a:cubicBezTo>
                <a:cubicBezTo>
                  <a:pt x="1356417" y="2302732"/>
                  <a:pt x="1270182" y="2277215"/>
                  <a:pt x="1365161" y="2300960"/>
                </a:cubicBezTo>
                <a:cubicBezTo>
                  <a:pt x="1378040" y="2309546"/>
                  <a:pt x="1389305" y="2321282"/>
                  <a:pt x="1403798" y="2326717"/>
                </a:cubicBezTo>
                <a:cubicBezTo>
                  <a:pt x="1424294" y="2334403"/>
                  <a:pt x="1446956" y="2334287"/>
                  <a:pt x="1468192" y="2339596"/>
                </a:cubicBezTo>
                <a:cubicBezTo>
                  <a:pt x="1587310" y="2369376"/>
                  <a:pt x="1371885" y="2335607"/>
                  <a:pt x="1609860" y="2365354"/>
                </a:cubicBezTo>
                <a:cubicBezTo>
                  <a:pt x="1627032" y="2369647"/>
                  <a:pt x="1644096" y="2374393"/>
                  <a:pt x="1661375" y="2378233"/>
                </a:cubicBezTo>
                <a:cubicBezTo>
                  <a:pt x="1682743" y="2382982"/>
                  <a:pt x="1704533" y="2385803"/>
                  <a:pt x="1725769" y="2391112"/>
                </a:cubicBezTo>
                <a:cubicBezTo>
                  <a:pt x="1738939" y="2394405"/>
                  <a:pt x="1751527" y="2399698"/>
                  <a:pt x="1764406" y="2403991"/>
                </a:cubicBezTo>
                <a:cubicBezTo>
                  <a:pt x="1777285" y="2416870"/>
                  <a:pt x="1787229" y="2433591"/>
                  <a:pt x="1803043" y="2442627"/>
                </a:cubicBezTo>
                <a:cubicBezTo>
                  <a:pt x="1818411" y="2451409"/>
                  <a:pt x="1837539" y="2450643"/>
                  <a:pt x="1854558" y="2455506"/>
                </a:cubicBezTo>
                <a:cubicBezTo>
                  <a:pt x="1946961" y="2481907"/>
                  <a:pt x="1826673" y="2455080"/>
                  <a:pt x="1957589" y="2481264"/>
                </a:cubicBezTo>
                <a:cubicBezTo>
                  <a:pt x="1974761" y="2489850"/>
                  <a:pt x="1991279" y="2499892"/>
                  <a:pt x="2009105" y="2507022"/>
                </a:cubicBezTo>
                <a:cubicBezTo>
                  <a:pt x="2034314" y="2517105"/>
                  <a:pt x="2086378" y="2532779"/>
                  <a:pt x="2086378" y="2532779"/>
                </a:cubicBezTo>
                <a:cubicBezTo>
                  <a:pt x="2187318" y="2522685"/>
                  <a:pt x="2225065" y="2525188"/>
                  <a:pt x="2318198" y="2494143"/>
                </a:cubicBezTo>
                <a:cubicBezTo>
                  <a:pt x="2331077" y="2489850"/>
                  <a:pt x="2344692" y="2487335"/>
                  <a:pt x="2356834" y="2481264"/>
                </a:cubicBezTo>
                <a:cubicBezTo>
                  <a:pt x="2456697" y="2431332"/>
                  <a:pt x="2336995" y="2474998"/>
                  <a:pt x="2434107" y="2442627"/>
                </a:cubicBezTo>
                <a:cubicBezTo>
                  <a:pt x="2438400" y="2425455"/>
                  <a:pt x="2440013" y="2407381"/>
                  <a:pt x="2446986" y="2391112"/>
                </a:cubicBezTo>
                <a:cubicBezTo>
                  <a:pt x="2453083" y="2376885"/>
                  <a:pt x="2465064" y="2365914"/>
                  <a:pt x="2472744" y="2352475"/>
                </a:cubicBezTo>
                <a:cubicBezTo>
                  <a:pt x="2482269" y="2335806"/>
                  <a:pt x="2488977" y="2317629"/>
                  <a:pt x="2498502" y="2300960"/>
                </a:cubicBezTo>
                <a:cubicBezTo>
                  <a:pt x="2571300" y="2173565"/>
                  <a:pt x="2472201" y="2366444"/>
                  <a:pt x="2550017" y="2210807"/>
                </a:cubicBezTo>
                <a:cubicBezTo>
                  <a:pt x="2554310" y="2185049"/>
                  <a:pt x="2555392" y="2158546"/>
                  <a:pt x="2562896" y="2133534"/>
                </a:cubicBezTo>
                <a:cubicBezTo>
                  <a:pt x="2568413" y="2115145"/>
                  <a:pt x="2581913" y="2099995"/>
                  <a:pt x="2588654" y="2082019"/>
                </a:cubicBezTo>
                <a:cubicBezTo>
                  <a:pt x="2594869" y="2065446"/>
                  <a:pt x="2597240" y="2047675"/>
                  <a:pt x="2601533" y="2030503"/>
                </a:cubicBezTo>
                <a:cubicBezTo>
                  <a:pt x="2605826" y="1815855"/>
                  <a:pt x="2607377" y="1601135"/>
                  <a:pt x="2614412" y="1386560"/>
                </a:cubicBezTo>
                <a:cubicBezTo>
                  <a:pt x="2617072" y="1305440"/>
                  <a:pt x="2628887" y="1233718"/>
                  <a:pt x="2640169" y="1154740"/>
                </a:cubicBezTo>
                <a:cubicBezTo>
                  <a:pt x="2635876" y="1060295"/>
                  <a:pt x="2633796" y="965723"/>
                  <a:pt x="2627291" y="871405"/>
                </a:cubicBezTo>
                <a:cubicBezTo>
                  <a:pt x="2618942" y="750347"/>
                  <a:pt x="2617673" y="818507"/>
                  <a:pt x="2601533" y="729737"/>
                </a:cubicBezTo>
                <a:cubicBezTo>
                  <a:pt x="2596866" y="704068"/>
                  <a:pt x="2586453" y="607226"/>
                  <a:pt x="2575775" y="575191"/>
                </a:cubicBezTo>
                <a:cubicBezTo>
                  <a:pt x="2569704" y="556977"/>
                  <a:pt x="2557814" y="541219"/>
                  <a:pt x="2550017" y="523675"/>
                </a:cubicBezTo>
                <a:cubicBezTo>
                  <a:pt x="2540628" y="502549"/>
                  <a:pt x="2531059" y="481377"/>
                  <a:pt x="2524260" y="459281"/>
                </a:cubicBezTo>
                <a:cubicBezTo>
                  <a:pt x="2482101" y="322263"/>
                  <a:pt x="2523668" y="394000"/>
                  <a:pt x="2472744" y="317613"/>
                </a:cubicBezTo>
                <a:cubicBezTo>
                  <a:pt x="2469713" y="305488"/>
                  <a:pt x="2455384" y="242578"/>
                  <a:pt x="2446986" y="227461"/>
                </a:cubicBezTo>
                <a:cubicBezTo>
                  <a:pt x="2402759" y="147853"/>
                  <a:pt x="2338175" y="72629"/>
                  <a:pt x="2253803" y="34278"/>
                </a:cubicBezTo>
                <a:cubicBezTo>
                  <a:pt x="2178391" y="0"/>
                  <a:pt x="2185115" y="4227"/>
                  <a:pt x="2137893" y="21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800" b="0">
              <a:solidFill>
                <a:prstClr val="white"/>
              </a:solidFill>
            </a:endParaRPr>
          </a:p>
        </p:txBody>
      </p:sp>
      <p:sp>
        <p:nvSpPr>
          <p:cNvPr id="23" name="Rectangle 22"/>
          <p:cNvSpPr/>
          <p:nvPr/>
        </p:nvSpPr>
        <p:spPr>
          <a:xfrm>
            <a:off x="8593138" y="1628775"/>
            <a:ext cx="647700" cy="4968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800" b="0">
              <a:solidFill>
                <a:prstClr val="white"/>
              </a:solidFill>
            </a:endParaRPr>
          </a:p>
        </p:txBody>
      </p:sp>
      <p:cxnSp>
        <p:nvCxnSpPr>
          <p:cNvPr id="25" name="Straight Arrow Connector 24"/>
          <p:cNvCxnSpPr/>
          <p:nvPr/>
        </p:nvCxnSpPr>
        <p:spPr>
          <a:xfrm>
            <a:off x="6596063" y="4135438"/>
            <a:ext cx="1368425" cy="158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03091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Title 1"/>
          <p:cNvSpPr>
            <a:spLocks noGrp="1"/>
          </p:cNvSpPr>
          <p:nvPr>
            <p:ph type="title"/>
          </p:nvPr>
        </p:nvSpPr>
        <p:spPr>
          <a:xfrm>
            <a:off x="528638" y="228600"/>
            <a:ext cx="8153400" cy="990600"/>
          </a:xfrm>
        </p:spPr>
        <p:txBody>
          <a:bodyPr/>
          <a:lstStyle/>
          <a:p>
            <a:pPr eaLnBrk="1" hangingPunct="1"/>
            <a:r>
              <a:rPr lang="en-GB" dirty="0" smtClean="0"/>
              <a:t>Platelet activity</a:t>
            </a:r>
          </a:p>
        </p:txBody>
      </p:sp>
      <p:sp>
        <p:nvSpPr>
          <p:cNvPr id="2" name="Content Placeholder 1"/>
          <p:cNvSpPr>
            <a:spLocks noGrp="1"/>
          </p:cNvSpPr>
          <p:nvPr>
            <p:ph sz="quarter" idx="1"/>
          </p:nvPr>
        </p:nvSpPr>
        <p:spPr/>
        <p:txBody>
          <a:bodyPr/>
          <a:lstStyle/>
          <a:p>
            <a:r>
              <a:rPr lang="en-GB" dirty="0" smtClean="0">
                <a:latin typeface="Arial" pitchFamily="34" charset="0"/>
                <a:cs typeface="Arial" pitchFamily="34" charset="0"/>
              </a:rPr>
              <a:t>Normally platelets are kept at rest by EC production of NO and PGI2</a:t>
            </a:r>
            <a:r>
              <a:rPr lang="en-GB" dirty="0" smtClean="0"/>
              <a:t> </a:t>
            </a:r>
          </a:p>
          <a:p>
            <a:r>
              <a:rPr lang="en-GB" dirty="0" err="1" smtClean="0">
                <a:latin typeface="Arial" pitchFamily="34" charset="0"/>
                <a:cs typeface="Arial" pitchFamily="34" charset="0"/>
              </a:rPr>
              <a:t>Petechiae</a:t>
            </a:r>
            <a:r>
              <a:rPr lang="en-GB" dirty="0" smtClean="0">
                <a:latin typeface="Arial" pitchFamily="34" charset="0"/>
                <a:cs typeface="Arial" pitchFamily="34" charset="0"/>
              </a:rPr>
              <a:t> formation in thrombocytopenia demonstrates that they are continually needed.</a:t>
            </a:r>
          </a:p>
          <a:p>
            <a:r>
              <a:rPr lang="en-GB" dirty="0" smtClean="0">
                <a:latin typeface="Arial" pitchFamily="34" charset="0"/>
                <a:cs typeface="Arial" pitchFamily="34" charset="0"/>
              </a:rPr>
              <a:t>Vessel wall damage exposes platelet ligands</a:t>
            </a:r>
          </a:p>
          <a:p>
            <a:pPr lvl="1"/>
            <a:r>
              <a:rPr lang="en-GB" dirty="0" smtClean="0">
                <a:latin typeface="Arial" pitchFamily="34" charset="0"/>
                <a:cs typeface="Arial" pitchFamily="34" charset="0"/>
              </a:rPr>
              <a:t>Collagen 	(low shear; &lt;500s</a:t>
            </a:r>
            <a:r>
              <a:rPr lang="en-GB" baseline="30000" dirty="0" smtClean="0">
                <a:latin typeface="Arial" pitchFamily="34" charset="0"/>
                <a:cs typeface="Arial" pitchFamily="34" charset="0"/>
              </a:rPr>
              <a:t>-1</a:t>
            </a:r>
            <a:r>
              <a:rPr lang="en-GB" dirty="0" smtClean="0">
                <a:latin typeface="Arial" pitchFamily="34" charset="0"/>
                <a:cs typeface="Arial" pitchFamily="34" charset="0"/>
              </a:rPr>
              <a:t>)</a:t>
            </a:r>
          </a:p>
          <a:p>
            <a:pPr lvl="1"/>
            <a:r>
              <a:rPr lang="en-GB" dirty="0" smtClean="0">
                <a:latin typeface="Arial" pitchFamily="34" charset="0"/>
                <a:cs typeface="Arial" pitchFamily="34" charset="0"/>
              </a:rPr>
              <a:t>VWF		(high shear &gt;500s</a:t>
            </a:r>
            <a:r>
              <a:rPr lang="en-GB" baseline="30000" dirty="0" smtClean="0">
                <a:latin typeface="Arial" pitchFamily="34" charset="0"/>
                <a:cs typeface="Arial" pitchFamily="34" charset="0"/>
              </a:rPr>
              <a:t>-1</a:t>
            </a:r>
            <a:r>
              <a:rPr lang="en-GB" dirty="0" smtClean="0">
                <a:latin typeface="Arial" pitchFamily="34" charset="0"/>
                <a:cs typeface="Arial" pitchFamily="34" charset="0"/>
              </a:rPr>
              <a:t>)</a:t>
            </a:r>
            <a:endParaRPr lang="en-GB" baseline="30000" dirty="0" smtClean="0">
              <a:latin typeface="Arial" pitchFamily="34" charset="0"/>
              <a:cs typeface="Arial" pitchFamily="34" charset="0"/>
            </a:endParaRPr>
          </a:p>
          <a:p>
            <a:pPr lvl="1"/>
            <a:endParaRPr lang="en-GB" dirty="0"/>
          </a:p>
        </p:txBody>
      </p:sp>
    </p:spTree>
    <p:extLst>
      <p:ext uri="{BB962C8B-B14F-4D97-AF65-F5344CB8AC3E}">
        <p14:creationId xmlns:p14="http://schemas.microsoft.com/office/powerpoint/2010/main" val="7463973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Oval 2"/>
          <p:cNvSpPr>
            <a:spLocks noChangeArrowheads="1"/>
          </p:cNvSpPr>
          <p:nvPr/>
        </p:nvSpPr>
        <p:spPr bwMode="auto">
          <a:xfrm>
            <a:off x="792163" y="6384925"/>
            <a:ext cx="958850" cy="231775"/>
          </a:xfrm>
          <a:prstGeom prst="ellipse">
            <a:avLst/>
          </a:prstGeom>
          <a:solidFill>
            <a:srgbClr val="FF7C80"/>
          </a:solidFill>
          <a:ln w="9525">
            <a:solidFill>
              <a:schemeClr val="tx1"/>
            </a:solidFill>
            <a:round/>
            <a:headEnd/>
            <a:tailEnd/>
          </a:ln>
        </p:spPr>
        <p:txBody>
          <a:bodyPr wrap="none" anchor="ctr"/>
          <a:lstStyle/>
          <a:p>
            <a:endParaRPr lang="en-GB" sz="3200"/>
          </a:p>
        </p:txBody>
      </p:sp>
      <p:sp>
        <p:nvSpPr>
          <p:cNvPr id="10243" name="Oval 3"/>
          <p:cNvSpPr>
            <a:spLocks noChangeArrowheads="1"/>
          </p:cNvSpPr>
          <p:nvPr/>
        </p:nvSpPr>
        <p:spPr bwMode="auto">
          <a:xfrm>
            <a:off x="1646238" y="6064250"/>
            <a:ext cx="958850" cy="231775"/>
          </a:xfrm>
          <a:prstGeom prst="ellipse">
            <a:avLst/>
          </a:prstGeom>
          <a:solidFill>
            <a:srgbClr val="FF7C80"/>
          </a:solidFill>
          <a:ln w="9525">
            <a:solidFill>
              <a:schemeClr val="tx1"/>
            </a:solidFill>
            <a:round/>
            <a:headEnd/>
            <a:tailEnd/>
          </a:ln>
        </p:spPr>
        <p:txBody>
          <a:bodyPr wrap="none" anchor="ctr"/>
          <a:lstStyle/>
          <a:p>
            <a:endParaRPr lang="en-GB" sz="3200"/>
          </a:p>
        </p:txBody>
      </p:sp>
      <p:sp>
        <p:nvSpPr>
          <p:cNvPr id="10244" name="Oval 4"/>
          <p:cNvSpPr>
            <a:spLocks noChangeArrowheads="1"/>
          </p:cNvSpPr>
          <p:nvPr/>
        </p:nvSpPr>
        <p:spPr bwMode="auto">
          <a:xfrm>
            <a:off x="1936750" y="6165850"/>
            <a:ext cx="958850" cy="231775"/>
          </a:xfrm>
          <a:prstGeom prst="ellipse">
            <a:avLst/>
          </a:prstGeom>
          <a:solidFill>
            <a:srgbClr val="FF7C80"/>
          </a:solidFill>
          <a:ln w="9525">
            <a:solidFill>
              <a:schemeClr val="tx1"/>
            </a:solidFill>
            <a:round/>
            <a:headEnd/>
            <a:tailEnd/>
          </a:ln>
        </p:spPr>
        <p:txBody>
          <a:bodyPr wrap="none" anchor="ctr"/>
          <a:lstStyle/>
          <a:p>
            <a:endParaRPr lang="en-GB" sz="3200"/>
          </a:p>
        </p:txBody>
      </p:sp>
      <p:sp>
        <p:nvSpPr>
          <p:cNvPr id="10245" name="Oval 5"/>
          <p:cNvSpPr>
            <a:spLocks noChangeArrowheads="1"/>
          </p:cNvSpPr>
          <p:nvPr/>
        </p:nvSpPr>
        <p:spPr bwMode="auto">
          <a:xfrm>
            <a:off x="1676400" y="6237288"/>
            <a:ext cx="958850" cy="231775"/>
          </a:xfrm>
          <a:prstGeom prst="ellipse">
            <a:avLst/>
          </a:prstGeom>
          <a:solidFill>
            <a:srgbClr val="FF7C80"/>
          </a:solidFill>
          <a:ln w="9525">
            <a:solidFill>
              <a:schemeClr val="tx1"/>
            </a:solidFill>
            <a:round/>
            <a:headEnd/>
            <a:tailEnd/>
          </a:ln>
        </p:spPr>
        <p:txBody>
          <a:bodyPr wrap="none" anchor="ctr"/>
          <a:lstStyle/>
          <a:p>
            <a:endParaRPr lang="en-GB" sz="3200"/>
          </a:p>
        </p:txBody>
      </p:sp>
      <p:sp>
        <p:nvSpPr>
          <p:cNvPr id="10246" name="Oval 6"/>
          <p:cNvSpPr>
            <a:spLocks noChangeArrowheads="1"/>
          </p:cNvSpPr>
          <p:nvPr/>
        </p:nvSpPr>
        <p:spPr bwMode="auto">
          <a:xfrm>
            <a:off x="2863850" y="6308725"/>
            <a:ext cx="958850" cy="231775"/>
          </a:xfrm>
          <a:prstGeom prst="ellipse">
            <a:avLst/>
          </a:prstGeom>
          <a:solidFill>
            <a:srgbClr val="FF7C80"/>
          </a:solidFill>
          <a:ln w="9525">
            <a:solidFill>
              <a:schemeClr val="tx1"/>
            </a:solidFill>
            <a:round/>
            <a:headEnd/>
            <a:tailEnd/>
          </a:ln>
        </p:spPr>
        <p:txBody>
          <a:bodyPr wrap="none" anchor="ctr"/>
          <a:lstStyle/>
          <a:p>
            <a:endParaRPr lang="en-GB" sz="3200"/>
          </a:p>
        </p:txBody>
      </p:sp>
      <p:sp>
        <p:nvSpPr>
          <p:cNvPr id="10247" name="Oval 7"/>
          <p:cNvSpPr>
            <a:spLocks noChangeArrowheads="1"/>
          </p:cNvSpPr>
          <p:nvPr/>
        </p:nvSpPr>
        <p:spPr bwMode="auto">
          <a:xfrm>
            <a:off x="2368550" y="6597650"/>
            <a:ext cx="958850" cy="231775"/>
          </a:xfrm>
          <a:prstGeom prst="ellipse">
            <a:avLst/>
          </a:prstGeom>
          <a:solidFill>
            <a:srgbClr val="FF7C80"/>
          </a:solidFill>
          <a:ln w="9525">
            <a:solidFill>
              <a:schemeClr val="tx1"/>
            </a:solidFill>
            <a:round/>
            <a:headEnd/>
            <a:tailEnd/>
          </a:ln>
        </p:spPr>
        <p:txBody>
          <a:bodyPr wrap="none" anchor="ctr"/>
          <a:lstStyle/>
          <a:p>
            <a:endParaRPr lang="en-GB" sz="3200"/>
          </a:p>
        </p:txBody>
      </p:sp>
      <p:sp>
        <p:nvSpPr>
          <p:cNvPr id="10248" name="Oval 8"/>
          <p:cNvSpPr>
            <a:spLocks noChangeArrowheads="1"/>
          </p:cNvSpPr>
          <p:nvPr/>
        </p:nvSpPr>
        <p:spPr bwMode="auto">
          <a:xfrm>
            <a:off x="4270375" y="6307138"/>
            <a:ext cx="958850" cy="231775"/>
          </a:xfrm>
          <a:prstGeom prst="ellipse">
            <a:avLst/>
          </a:prstGeom>
          <a:solidFill>
            <a:srgbClr val="FF7C80"/>
          </a:solidFill>
          <a:ln w="9525">
            <a:solidFill>
              <a:schemeClr val="tx1"/>
            </a:solidFill>
            <a:round/>
            <a:headEnd/>
            <a:tailEnd/>
          </a:ln>
        </p:spPr>
        <p:txBody>
          <a:bodyPr wrap="none" anchor="ctr"/>
          <a:lstStyle/>
          <a:p>
            <a:endParaRPr lang="en-GB" sz="3200"/>
          </a:p>
        </p:txBody>
      </p:sp>
      <p:sp>
        <p:nvSpPr>
          <p:cNvPr id="10249" name="Oval 9"/>
          <p:cNvSpPr>
            <a:spLocks noChangeArrowheads="1"/>
          </p:cNvSpPr>
          <p:nvPr/>
        </p:nvSpPr>
        <p:spPr bwMode="auto">
          <a:xfrm>
            <a:off x="3484563" y="6421438"/>
            <a:ext cx="958850" cy="231775"/>
          </a:xfrm>
          <a:prstGeom prst="ellipse">
            <a:avLst/>
          </a:prstGeom>
          <a:solidFill>
            <a:srgbClr val="FF7C80"/>
          </a:solidFill>
          <a:ln w="9525">
            <a:solidFill>
              <a:schemeClr val="tx1"/>
            </a:solidFill>
            <a:round/>
            <a:headEnd/>
            <a:tailEnd/>
          </a:ln>
        </p:spPr>
        <p:txBody>
          <a:bodyPr wrap="none" anchor="ctr"/>
          <a:lstStyle/>
          <a:p>
            <a:endParaRPr lang="en-GB" sz="3200"/>
          </a:p>
        </p:txBody>
      </p:sp>
      <p:sp>
        <p:nvSpPr>
          <p:cNvPr id="10250" name="Oval 10"/>
          <p:cNvSpPr>
            <a:spLocks noChangeArrowheads="1"/>
          </p:cNvSpPr>
          <p:nvPr/>
        </p:nvSpPr>
        <p:spPr bwMode="auto">
          <a:xfrm>
            <a:off x="4108450" y="6218238"/>
            <a:ext cx="958850" cy="231775"/>
          </a:xfrm>
          <a:prstGeom prst="ellipse">
            <a:avLst/>
          </a:prstGeom>
          <a:solidFill>
            <a:srgbClr val="FF7C80"/>
          </a:solidFill>
          <a:ln w="9525">
            <a:solidFill>
              <a:schemeClr val="tx1"/>
            </a:solidFill>
            <a:round/>
            <a:headEnd/>
            <a:tailEnd/>
          </a:ln>
        </p:spPr>
        <p:txBody>
          <a:bodyPr wrap="none" anchor="ctr"/>
          <a:lstStyle/>
          <a:p>
            <a:endParaRPr lang="en-GB" sz="3200"/>
          </a:p>
        </p:txBody>
      </p:sp>
      <p:sp>
        <p:nvSpPr>
          <p:cNvPr id="10251" name="Oval 11"/>
          <p:cNvSpPr>
            <a:spLocks noChangeArrowheads="1"/>
          </p:cNvSpPr>
          <p:nvPr/>
        </p:nvSpPr>
        <p:spPr bwMode="auto">
          <a:xfrm>
            <a:off x="5151438" y="6100763"/>
            <a:ext cx="958850" cy="231775"/>
          </a:xfrm>
          <a:prstGeom prst="ellipse">
            <a:avLst/>
          </a:prstGeom>
          <a:solidFill>
            <a:srgbClr val="FF7C80"/>
          </a:solidFill>
          <a:ln w="9525">
            <a:solidFill>
              <a:schemeClr val="tx1"/>
            </a:solidFill>
            <a:round/>
            <a:headEnd/>
            <a:tailEnd/>
          </a:ln>
        </p:spPr>
        <p:txBody>
          <a:bodyPr wrap="none" anchor="ctr"/>
          <a:lstStyle/>
          <a:p>
            <a:endParaRPr lang="en-GB" sz="3200"/>
          </a:p>
        </p:txBody>
      </p:sp>
      <p:sp>
        <p:nvSpPr>
          <p:cNvPr id="10252" name="Oval 12"/>
          <p:cNvSpPr>
            <a:spLocks noChangeArrowheads="1"/>
          </p:cNvSpPr>
          <p:nvPr/>
        </p:nvSpPr>
        <p:spPr bwMode="auto">
          <a:xfrm>
            <a:off x="5976938" y="6215063"/>
            <a:ext cx="958850" cy="231775"/>
          </a:xfrm>
          <a:prstGeom prst="ellipse">
            <a:avLst/>
          </a:prstGeom>
          <a:solidFill>
            <a:srgbClr val="FF7C80"/>
          </a:solidFill>
          <a:ln w="9525">
            <a:solidFill>
              <a:schemeClr val="tx1"/>
            </a:solidFill>
            <a:round/>
            <a:headEnd/>
            <a:tailEnd/>
          </a:ln>
        </p:spPr>
        <p:txBody>
          <a:bodyPr wrap="none" anchor="ctr"/>
          <a:lstStyle/>
          <a:p>
            <a:endParaRPr lang="en-GB" sz="3200"/>
          </a:p>
        </p:txBody>
      </p:sp>
      <p:sp>
        <p:nvSpPr>
          <p:cNvPr id="10253" name="Oval 13"/>
          <p:cNvSpPr>
            <a:spLocks noChangeArrowheads="1"/>
          </p:cNvSpPr>
          <p:nvPr/>
        </p:nvSpPr>
        <p:spPr bwMode="auto">
          <a:xfrm>
            <a:off x="6602413" y="6011863"/>
            <a:ext cx="958850" cy="231775"/>
          </a:xfrm>
          <a:prstGeom prst="ellipse">
            <a:avLst/>
          </a:prstGeom>
          <a:solidFill>
            <a:srgbClr val="FF7C80"/>
          </a:solidFill>
          <a:ln w="9525">
            <a:solidFill>
              <a:schemeClr val="tx1"/>
            </a:solidFill>
            <a:round/>
            <a:headEnd/>
            <a:tailEnd/>
          </a:ln>
        </p:spPr>
        <p:txBody>
          <a:bodyPr wrap="none" anchor="ctr"/>
          <a:lstStyle/>
          <a:p>
            <a:endParaRPr lang="en-GB" sz="3200"/>
          </a:p>
        </p:txBody>
      </p:sp>
      <p:sp>
        <p:nvSpPr>
          <p:cNvPr id="10254" name="Oval 14"/>
          <p:cNvSpPr>
            <a:spLocks noChangeArrowheads="1"/>
          </p:cNvSpPr>
          <p:nvPr/>
        </p:nvSpPr>
        <p:spPr bwMode="auto">
          <a:xfrm>
            <a:off x="7861300" y="6010275"/>
            <a:ext cx="958850" cy="231775"/>
          </a:xfrm>
          <a:prstGeom prst="ellipse">
            <a:avLst/>
          </a:prstGeom>
          <a:solidFill>
            <a:srgbClr val="FF7C80"/>
          </a:solidFill>
          <a:ln w="9525">
            <a:solidFill>
              <a:schemeClr val="tx1"/>
            </a:solidFill>
            <a:round/>
            <a:headEnd/>
            <a:tailEnd/>
          </a:ln>
        </p:spPr>
        <p:txBody>
          <a:bodyPr wrap="none" anchor="ctr"/>
          <a:lstStyle/>
          <a:p>
            <a:endParaRPr lang="en-GB" sz="3200"/>
          </a:p>
        </p:txBody>
      </p:sp>
      <p:sp>
        <p:nvSpPr>
          <p:cNvPr id="10255" name="Freeform 15"/>
          <p:cNvSpPr>
            <a:spLocks/>
          </p:cNvSpPr>
          <p:nvPr/>
        </p:nvSpPr>
        <p:spPr bwMode="auto">
          <a:xfrm>
            <a:off x="1489075" y="6194425"/>
            <a:ext cx="2960688" cy="487363"/>
          </a:xfrm>
          <a:custGeom>
            <a:avLst/>
            <a:gdLst>
              <a:gd name="T0" fmla="*/ 0 w 1865"/>
              <a:gd name="T1" fmla="*/ 336550 h 307"/>
              <a:gd name="T2" fmla="*/ 1058863 w 1865"/>
              <a:gd name="T3" fmla="*/ 379413 h 307"/>
              <a:gd name="T4" fmla="*/ 1639888 w 1865"/>
              <a:gd name="T5" fmla="*/ 393700 h 307"/>
              <a:gd name="T6" fmla="*/ 1901826 w 1865"/>
              <a:gd name="T7" fmla="*/ 466725 h 307"/>
              <a:gd name="T8" fmla="*/ 2032001 w 1865"/>
              <a:gd name="T9" fmla="*/ 452438 h 307"/>
              <a:gd name="T10" fmla="*/ 2060576 w 1865"/>
              <a:gd name="T11" fmla="*/ 422275 h 307"/>
              <a:gd name="T12" fmla="*/ 2105026 w 1865"/>
              <a:gd name="T13" fmla="*/ 407988 h 307"/>
              <a:gd name="T14" fmla="*/ 2147888 w 1865"/>
              <a:gd name="T15" fmla="*/ 379413 h 307"/>
              <a:gd name="T16" fmla="*/ 2235201 w 1865"/>
              <a:gd name="T17" fmla="*/ 350838 h 307"/>
              <a:gd name="T18" fmla="*/ 2263776 w 1865"/>
              <a:gd name="T19" fmla="*/ 320675 h 307"/>
              <a:gd name="T20" fmla="*/ 2351088 w 1865"/>
              <a:gd name="T21" fmla="*/ 292100 h 307"/>
              <a:gd name="T22" fmla="*/ 2525713 w 1865"/>
              <a:gd name="T23" fmla="*/ 133350 h 307"/>
              <a:gd name="T24" fmla="*/ 2960688 w 1865"/>
              <a:gd name="T25" fmla="*/ 15875 h 307"/>
              <a:gd name="T26" fmla="*/ 2917826 w 1865"/>
              <a:gd name="T27" fmla="*/ 1588 h 3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65"/>
              <a:gd name="T43" fmla="*/ 0 h 307"/>
              <a:gd name="T44" fmla="*/ 1865 w 1865"/>
              <a:gd name="T45" fmla="*/ 307 h 3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65" h="307">
                <a:moveTo>
                  <a:pt x="0" y="212"/>
                </a:moveTo>
                <a:cubicBezTo>
                  <a:pt x="306" y="99"/>
                  <a:pt x="436" y="229"/>
                  <a:pt x="667" y="239"/>
                </a:cubicBezTo>
                <a:cubicBezTo>
                  <a:pt x="789" y="244"/>
                  <a:pt x="911" y="245"/>
                  <a:pt x="1033" y="248"/>
                </a:cubicBezTo>
                <a:cubicBezTo>
                  <a:pt x="1071" y="307"/>
                  <a:pt x="1137" y="274"/>
                  <a:pt x="1198" y="294"/>
                </a:cubicBezTo>
                <a:cubicBezTo>
                  <a:pt x="1225" y="291"/>
                  <a:pt x="1254" y="292"/>
                  <a:pt x="1280" y="285"/>
                </a:cubicBezTo>
                <a:cubicBezTo>
                  <a:pt x="1288" y="283"/>
                  <a:pt x="1291" y="271"/>
                  <a:pt x="1298" y="266"/>
                </a:cubicBezTo>
                <a:cubicBezTo>
                  <a:pt x="1306" y="261"/>
                  <a:pt x="1317" y="260"/>
                  <a:pt x="1326" y="257"/>
                </a:cubicBezTo>
                <a:cubicBezTo>
                  <a:pt x="1335" y="251"/>
                  <a:pt x="1343" y="243"/>
                  <a:pt x="1353" y="239"/>
                </a:cubicBezTo>
                <a:cubicBezTo>
                  <a:pt x="1371" y="231"/>
                  <a:pt x="1408" y="221"/>
                  <a:pt x="1408" y="221"/>
                </a:cubicBezTo>
                <a:cubicBezTo>
                  <a:pt x="1414" y="215"/>
                  <a:pt x="1418" y="206"/>
                  <a:pt x="1426" y="202"/>
                </a:cubicBezTo>
                <a:cubicBezTo>
                  <a:pt x="1443" y="193"/>
                  <a:pt x="1481" y="184"/>
                  <a:pt x="1481" y="184"/>
                </a:cubicBezTo>
                <a:cubicBezTo>
                  <a:pt x="1511" y="139"/>
                  <a:pt x="1539" y="101"/>
                  <a:pt x="1591" y="84"/>
                </a:cubicBezTo>
                <a:cubicBezTo>
                  <a:pt x="1710" y="0"/>
                  <a:pt x="1667" y="21"/>
                  <a:pt x="1865" y="10"/>
                </a:cubicBezTo>
                <a:cubicBezTo>
                  <a:pt x="1856" y="7"/>
                  <a:pt x="1838" y="1"/>
                  <a:pt x="1838" y="1"/>
                </a:cubicBezTo>
              </a:path>
            </a:pathLst>
          </a:custGeom>
          <a:noFill/>
          <a:ln w="76200">
            <a:solidFill>
              <a:srgbClr val="33CCCC"/>
            </a:solidFill>
            <a:round/>
            <a:headEnd/>
            <a:tailEnd/>
          </a:ln>
        </p:spPr>
        <p:txBody>
          <a:bodyPr/>
          <a:lstStyle/>
          <a:p>
            <a:endParaRPr lang="en-GB" sz="3200"/>
          </a:p>
        </p:txBody>
      </p:sp>
      <p:sp>
        <p:nvSpPr>
          <p:cNvPr id="10256" name="Freeform 16"/>
          <p:cNvSpPr>
            <a:spLocks/>
          </p:cNvSpPr>
          <p:nvPr/>
        </p:nvSpPr>
        <p:spPr bwMode="auto">
          <a:xfrm rot="1033490" flipH="1">
            <a:off x="5878513" y="5913438"/>
            <a:ext cx="2540000" cy="457200"/>
          </a:xfrm>
          <a:custGeom>
            <a:avLst/>
            <a:gdLst>
              <a:gd name="T0" fmla="*/ 0 w 1865"/>
              <a:gd name="T1" fmla="*/ 315721 h 307"/>
              <a:gd name="T2" fmla="*/ 908408 w 1865"/>
              <a:gd name="T3" fmla="*/ 355931 h 307"/>
              <a:gd name="T4" fmla="*/ 1406874 w 1865"/>
              <a:gd name="T5" fmla="*/ 369334 h 307"/>
              <a:gd name="T6" fmla="*/ 1631593 w 1865"/>
              <a:gd name="T7" fmla="*/ 437840 h 307"/>
              <a:gd name="T8" fmla="*/ 1743271 w 1865"/>
              <a:gd name="T9" fmla="*/ 424436 h 307"/>
              <a:gd name="T10" fmla="*/ 1767786 w 1865"/>
              <a:gd name="T11" fmla="*/ 396141 h 307"/>
              <a:gd name="T12" fmla="*/ 1805920 w 1865"/>
              <a:gd name="T13" fmla="*/ 382737 h 307"/>
              <a:gd name="T14" fmla="*/ 1842692 w 1865"/>
              <a:gd name="T15" fmla="*/ 355931 h 307"/>
              <a:gd name="T16" fmla="*/ 1917598 w 1865"/>
              <a:gd name="T17" fmla="*/ 329124 h 307"/>
              <a:gd name="T18" fmla="*/ 1942113 w 1865"/>
              <a:gd name="T19" fmla="*/ 300829 h 307"/>
              <a:gd name="T20" fmla="*/ 2017019 w 1865"/>
              <a:gd name="T21" fmla="*/ 274022 h 307"/>
              <a:gd name="T22" fmla="*/ 2166831 w 1865"/>
              <a:gd name="T23" fmla="*/ 125097 h 307"/>
              <a:gd name="T24" fmla="*/ 2540000 w 1865"/>
              <a:gd name="T25" fmla="*/ 14893 h 307"/>
              <a:gd name="T26" fmla="*/ 2503228 w 1865"/>
              <a:gd name="T27" fmla="*/ 1489 h 3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65"/>
              <a:gd name="T43" fmla="*/ 0 h 307"/>
              <a:gd name="T44" fmla="*/ 1865 w 1865"/>
              <a:gd name="T45" fmla="*/ 307 h 3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65" h="307">
                <a:moveTo>
                  <a:pt x="0" y="212"/>
                </a:moveTo>
                <a:cubicBezTo>
                  <a:pt x="306" y="99"/>
                  <a:pt x="436" y="229"/>
                  <a:pt x="667" y="239"/>
                </a:cubicBezTo>
                <a:cubicBezTo>
                  <a:pt x="789" y="244"/>
                  <a:pt x="911" y="245"/>
                  <a:pt x="1033" y="248"/>
                </a:cubicBezTo>
                <a:cubicBezTo>
                  <a:pt x="1071" y="307"/>
                  <a:pt x="1137" y="274"/>
                  <a:pt x="1198" y="294"/>
                </a:cubicBezTo>
                <a:cubicBezTo>
                  <a:pt x="1225" y="291"/>
                  <a:pt x="1254" y="292"/>
                  <a:pt x="1280" y="285"/>
                </a:cubicBezTo>
                <a:cubicBezTo>
                  <a:pt x="1288" y="283"/>
                  <a:pt x="1291" y="271"/>
                  <a:pt x="1298" y="266"/>
                </a:cubicBezTo>
                <a:cubicBezTo>
                  <a:pt x="1306" y="261"/>
                  <a:pt x="1317" y="260"/>
                  <a:pt x="1326" y="257"/>
                </a:cubicBezTo>
                <a:cubicBezTo>
                  <a:pt x="1335" y="251"/>
                  <a:pt x="1343" y="243"/>
                  <a:pt x="1353" y="239"/>
                </a:cubicBezTo>
                <a:cubicBezTo>
                  <a:pt x="1371" y="231"/>
                  <a:pt x="1408" y="221"/>
                  <a:pt x="1408" y="221"/>
                </a:cubicBezTo>
                <a:cubicBezTo>
                  <a:pt x="1414" y="215"/>
                  <a:pt x="1418" y="206"/>
                  <a:pt x="1426" y="202"/>
                </a:cubicBezTo>
                <a:cubicBezTo>
                  <a:pt x="1443" y="193"/>
                  <a:pt x="1481" y="184"/>
                  <a:pt x="1481" y="184"/>
                </a:cubicBezTo>
                <a:cubicBezTo>
                  <a:pt x="1511" y="139"/>
                  <a:pt x="1539" y="101"/>
                  <a:pt x="1591" y="84"/>
                </a:cubicBezTo>
                <a:cubicBezTo>
                  <a:pt x="1710" y="0"/>
                  <a:pt x="1667" y="21"/>
                  <a:pt x="1865" y="10"/>
                </a:cubicBezTo>
                <a:cubicBezTo>
                  <a:pt x="1856" y="7"/>
                  <a:pt x="1838" y="1"/>
                  <a:pt x="1838" y="1"/>
                </a:cubicBezTo>
              </a:path>
            </a:pathLst>
          </a:custGeom>
          <a:noFill/>
          <a:ln w="76200">
            <a:solidFill>
              <a:srgbClr val="33CCCC"/>
            </a:solidFill>
            <a:round/>
            <a:headEnd/>
            <a:tailEnd/>
          </a:ln>
        </p:spPr>
        <p:txBody>
          <a:bodyPr/>
          <a:lstStyle/>
          <a:p>
            <a:endParaRPr lang="en-GB" sz="3200"/>
          </a:p>
        </p:txBody>
      </p:sp>
      <p:sp>
        <p:nvSpPr>
          <p:cNvPr id="10257" name="Freeform 17"/>
          <p:cNvSpPr>
            <a:spLocks/>
          </p:cNvSpPr>
          <p:nvPr/>
        </p:nvSpPr>
        <p:spPr bwMode="auto">
          <a:xfrm>
            <a:off x="4259263" y="6550025"/>
            <a:ext cx="2670175" cy="42863"/>
          </a:xfrm>
          <a:custGeom>
            <a:avLst/>
            <a:gdLst>
              <a:gd name="T0" fmla="*/ 0 w 1865"/>
              <a:gd name="T1" fmla="*/ 29599 h 307"/>
              <a:gd name="T2" fmla="*/ 954963 w 1865"/>
              <a:gd name="T3" fmla="*/ 33369 h 307"/>
              <a:gd name="T4" fmla="*/ 1478977 w 1865"/>
              <a:gd name="T5" fmla="*/ 34625 h 307"/>
              <a:gd name="T6" fmla="*/ 1715212 w 1865"/>
              <a:gd name="T7" fmla="*/ 41048 h 307"/>
              <a:gd name="T8" fmla="*/ 1832614 w 1865"/>
              <a:gd name="T9" fmla="*/ 39791 h 307"/>
              <a:gd name="T10" fmla="*/ 1858385 w 1865"/>
              <a:gd name="T11" fmla="*/ 37139 h 307"/>
              <a:gd name="T12" fmla="*/ 1898473 w 1865"/>
              <a:gd name="T13" fmla="*/ 35882 h 307"/>
              <a:gd name="T14" fmla="*/ 1937130 w 1865"/>
              <a:gd name="T15" fmla="*/ 33369 h 307"/>
              <a:gd name="T16" fmla="*/ 2015875 w 1865"/>
              <a:gd name="T17" fmla="*/ 30856 h 307"/>
              <a:gd name="T18" fmla="*/ 2041646 w 1865"/>
              <a:gd name="T19" fmla="*/ 28203 h 307"/>
              <a:gd name="T20" fmla="*/ 2120391 w 1865"/>
              <a:gd name="T21" fmla="*/ 25690 h 307"/>
              <a:gd name="T22" fmla="*/ 2277881 w 1865"/>
              <a:gd name="T23" fmla="*/ 11728 h 307"/>
              <a:gd name="T24" fmla="*/ 2670175 w 1865"/>
              <a:gd name="T25" fmla="*/ 1396 h 307"/>
              <a:gd name="T26" fmla="*/ 2631518 w 1865"/>
              <a:gd name="T27" fmla="*/ 140 h 3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65"/>
              <a:gd name="T43" fmla="*/ 0 h 307"/>
              <a:gd name="T44" fmla="*/ 1865 w 1865"/>
              <a:gd name="T45" fmla="*/ 307 h 3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65" h="307">
                <a:moveTo>
                  <a:pt x="0" y="212"/>
                </a:moveTo>
                <a:cubicBezTo>
                  <a:pt x="306" y="99"/>
                  <a:pt x="436" y="229"/>
                  <a:pt x="667" y="239"/>
                </a:cubicBezTo>
                <a:cubicBezTo>
                  <a:pt x="789" y="244"/>
                  <a:pt x="911" y="245"/>
                  <a:pt x="1033" y="248"/>
                </a:cubicBezTo>
                <a:cubicBezTo>
                  <a:pt x="1071" y="307"/>
                  <a:pt x="1137" y="274"/>
                  <a:pt x="1198" y="294"/>
                </a:cubicBezTo>
                <a:cubicBezTo>
                  <a:pt x="1225" y="291"/>
                  <a:pt x="1254" y="292"/>
                  <a:pt x="1280" y="285"/>
                </a:cubicBezTo>
                <a:cubicBezTo>
                  <a:pt x="1288" y="283"/>
                  <a:pt x="1291" y="271"/>
                  <a:pt x="1298" y="266"/>
                </a:cubicBezTo>
                <a:cubicBezTo>
                  <a:pt x="1306" y="261"/>
                  <a:pt x="1317" y="260"/>
                  <a:pt x="1326" y="257"/>
                </a:cubicBezTo>
                <a:cubicBezTo>
                  <a:pt x="1335" y="251"/>
                  <a:pt x="1343" y="243"/>
                  <a:pt x="1353" y="239"/>
                </a:cubicBezTo>
                <a:cubicBezTo>
                  <a:pt x="1371" y="231"/>
                  <a:pt x="1408" y="221"/>
                  <a:pt x="1408" y="221"/>
                </a:cubicBezTo>
                <a:cubicBezTo>
                  <a:pt x="1414" y="215"/>
                  <a:pt x="1418" y="206"/>
                  <a:pt x="1426" y="202"/>
                </a:cubicBezTo>
                <a:cubicBezTo>
                  <a:pt x="1443" y="193"/>
                  <a:pt x="1481" y="184"/>
                  <a:pt x="1481" y="184"/>
                </a:cubicBezTo>
                <a:cubicBezTo>
                  <a:pt x="1511" y="139"/>
                  <a:pt x="1539" y="101"/>
                  <a:pt x="1591" y="84"/>
                </a:cubicBezTo>
                <a:cubicBezTo>
                  <a:pt x="1710" y="0"/>
                  <a:pt x="1667" y="21"/>
                  <a:pt x="1865" y="10"/>
                </a:cubicBezTo>
                <a:cubicBezTo>
                  <a:pt x="1856" y="7"/>
                  <a:pt x="1838" y="1"/>
                  <a:pt x="1838" y="1"/>
                </a:cubicBezTo>
              </a:path>
            </a:pathLst>
          </a:custGeom>
          <a:noFill/>
          <a:ln w="76200">
            <a:solidFill>
              <a:srgbClr val="33CCCC"/>
            </a:solidFill>
            <a:round/>
            <a:headEnd/>
            <a:tailEnd/>
          </a:ln>
        </p:spPr>
        <p:txBody>
          <a:bodyPr/>
          <a:lstStyle/>
          <a:p>
            <a:endParaRPr lang="en-GB" sz="3200"/>
          </a:p>
        </p:txBody>
      </p:sp>
      <p:sp>
        <p:nvSpPr>
          <p:cNvPr id="10258" name="Freeform 18"/>
          <p:cNvSpPr>
            <a:spLocks/>
          </p:cNvSpPr>
          <p:nvPr/>
        </p:nvSpPr>
        <p:spPr bwMode="auto">
          <a:xfrm flipV="1">
            <a:off x="2254250" y="6069013"/>
            <a:ext cx="2089150" cy="354012"/>
          </a:xfrm>
          <a:custGeom>
            <a:avLst/>
            <a:gdLst>
              <a:gd name="T0" fmla="*/ 0 w 1865"/>
              <a:gd name="T1" fmla="*/ 244464 h 307"/>
              <a:gd name="T2" fmla="*/ 747165 w 1865"/>
              <a:gd name="T3" fmla="*/ 275599 h 307"/>
              <a:gd name="T4" fmla="*/ 1157154 w 1865"/>
              <a:gd name="T5" fmla="*/ 285977 h 307"/>
              <a:gd name="T6" fmla="*/ 1341985 w 1865"/>
              <a:gd name="T7" fmla="*/ 339021 h 307"/>
              <a:gd name="T8" fmla="*/ 1433840 w 1865"/>
              <a:gd name="T9" fmla="*/ 328643 h 307"/>
              <a:gd name="T10" fmla="*/ 1454004 w 1865"/>
              <a:gd name="T11" fmla="*/ 306734 h 307"/>
              <a:gd name="T12" fmla="*/ 1485369 w 1865"/>
              <a:gd name="T13" fmla="*/ 296355 h 307"/>
              <a:gd name="T14" fmla="*/ 1515614 w 1865"/>
              <a:gd name="T15" fmla="*/ 275599 h 307"/>
              <a:gd name="T16" fmla="*/ 1577224 w 1865"/>
              <a:gd name="T17" fmla="*/ 254842 h 307"/>
              <a:gd name="T18" fmla="*/ 1597388 w 1865"/>
              <a:gd name="T19" fmla="*/ 232933 h 307"/>
              <a:gd name="T20" fmla="*/ 1658998 w 1865"/>
              <a:gd name="T21" fmla="*/ 212177 h 307"/>
              <a:gd name="T22" fmla="*/ 1782219 w 1865"/>
              <a:gd name="T23" fmla="*/ 96863 h 307"/>
              <a:gd name="T24" fmla="*/ 2089150 w 1865"/>
              <a:gd name="T25" fmla="*/ 11531 h 307"/>
              <a:gd name="T26" fmla="*/ 2058905 w 1865"/>
              <a:gd name="T27" fmla="*/ 1153 h 3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65"/>
              <a:gd name="T43" fmla="*/ 0 h 307"/>
              <a:gd name="T44" fmla="*/ 1865 w 1865"/>
              <a:gd name="T45" fmla="*/ 307 h 3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65" h="307">
                <a:moveTo>
                  <a:pt x="0" y="212"/>
                </a:moveTo>
                <a:cubicBezTo>
                  <a:pt x="306" y="99"/>
                  <a:pt x="436" y="229"/>
                  <a:pt x="667" y="239"/>
                </a:cubicBezTo>
                <a:cubicBezTo>
                  <a:pt x="789" y="244"/>
                  <a:pt x="911" y="245"/>
                  <a:pt x="1033" y="248"/>
                </a:cubicBezTo>
                <a:cubicBezTo>
                  <a:pt x="1071" y="307"/>
                  <a:pt x="1137" y="274"/>
                  <a:pt x="1198" y="294"/>
                </a:cubicBezTo>
                <a:cubicBezTo>
                  <a:pt x="1225" y="291"/>
                  <a:pt x="1254" y="292"/>
                  <a:pt x="1280" y="285"/>
                </a:cubicBezTo>
                <a:cubicBezTo>
                  <a:pt x="1288" y="283"/>
                  <a:pt x="1291" y="271"/>
                  <a:pt x="1298" y="266"/>
                </a:cubicBezTo>
                <a:cubicBezTo>
                  <a:pt x="1306" y="261"/>
                  <a:pt x="1317" y="260"/>
                  <a:pt x="1326" y="257"/>
                </a:cubicBezTo>
                <a:cubicBezTo>
                  <a:pt x="1335" y="251"/>
                  <a:pt x="1343" y="243"/>
                  <a:pt x="1353" y="239"/>
                </a:cubicBezTo>
                <a:cubicBezTo>
                  <a:pt x="1371" y="231"/>
                  <a:pt x="1408" y="221"/>
                  <a:pt x="1408" y="221"/>
                </a:cubicBezTo>
                <a:cubicBezTo>
                  <a:pt x="1414" y="215"/>
                  <a:pt x="1418" y="206"/>
                  <a:pt x="1426" y="202"/>
                </a:cubicBezTo>
                <a:cubicBezTo>
                  <a:pt x="1443" y="193"/>
                  <a:pt x="1481" y="184"/>
                  <a:pt x="1481" y="184"/>
                </a:cubicBezTo>
                <a:cubicBezTo>
                  <a:pt x="1511" y="139"/>
                  <a:pt x="1539" y="101"/>
                  <a:pt x="1591" y="84"/>
                </a:cubicBezTo>
                <a:cubicBezTo>
                  <a:pt x="1710" y="0"/>
                  <a:pt x="1667" y="21"/>
                  <a:pt x="1865" y="10"/>
                </a:cubicBezTo>
                <a:cubicBezTo>
                  <a:pt x="1856" y="7"/>
                  <a:pt x="1838" y="1"/>
                  <a:pt x="1838" y="1"/>
                </a:cubicBezTo>
              </a:path>
            </a:pathLst>
          </a:custGeom>
          <a:noFill/>
          <a:ln w="76200">
            <a:solidFill>
              <a:srgbClr val="33CCCC"/>
            </a:solidFill>
            <a:round/>
            <a:headEnd/>
            <a:tailEnd/>
          </a:ln>
        </p:spPr>
        <p:txBody>
          <a:bodyPr/>
          <a:lstStyle/>
          <a:p>
            <a:endParaRPr lang="en-GB" sz="3200"/>
          </a:p>
        </p:txBody>
      </p:sp>
      <p:sp>
        <p:nvSpPr>
          <p:cNvPr id="10259" name="Oval 19"/>
          <p:cNvSpPr>
            <a:spLocks noChangeArrowheads="1"/>
          </p:cNvSpPr>
          <p:nvPr/>
        </p:nvSpPr>
        <p:spPr bwMode="auto">
          <a:xfrm>
            <a:off x="2152650" y="6381750"/>
            <a:ext cx="958850" cy="231775"/>
          </a:xfrm>
          <a:prstGeom prst="ellipse">
            <a:avLst/>
          </a:prstGeom>
          <a:solidFill>
            <a:srgbClr val="FF7C80"/>
          </a:solidFill>
          <a:ln w="9525">
            <a:solidFill>
              <a:schemeClr val="tx1"/>
            </a:solidFill>
            <a:round/>
            <a:headEnd/>
            <a:tailEnd/>
          </a:ln>
        </p:spPr>
        <p:txBody>
          <a:bodyPr wrap="none" anchor="ctr"/>
          <a:lstStyle/>
          <a:p>
            <a:endParaRPr lang="en-GB" sz="3200"/>
          </a:p>
        </p:txBody>
      </p:sp>
      <p:sp>
        <p:nvSpPr>
          <p:cNvPr id="10260" name="Oval 20"/>
          <p:cNvSpPr>
            <a:spLocks noChangeArrowheads="1"/>
          </p:cNvSpPr>
          <p:nvPr/>
        </p:nvSpPr>
        <p:spPr bwMode="auto">
          <a:xfrm>
            <a:off x="5019675" y="6362700"/>
            <a:ext cx="958850" cy="231775"/>
          </a:xfrm>
          <a:prstGeom prst="ellipse">
            <a:avLst/>
          </a:prstGeom>
          <a:solidFill>
            <a:srgbClr val="FF7C80"/>
          </a:solidFill>
          <a:ln w="9525">
            <a:solidFill>
              <a:schemeClr val="tx1"/>
            </a:solidFill>
            <a:round/>
            <a:headEnd/>
            <a:tailEnd/>
          </a:ln>
        </p:spPr>
        <p:txBody>
          <a:bodyPr wrap="none" anchor="ctr"/>
          <a:lstStyle/>
          <a:p>
            <a:endParaRPr lang="en-GB" sz="3200"/>
          </a:p>
        </p:txBody>
      </p:sp>
      <p:sp>
        <p:nvSpPr>
          <p:cNvPr id="10261" name="Oval 21"/>
          <p:cNvSpPr>
            <a:spLocks noChangeArrowheads="1"/>
          </p:cNvSpPr>
          <p:nvPr/>
        </p:nvSpPr>
        <p:spPr bwMode="auto">
          <a:xfrm>
            <a:off x="6935788" y="6407150"/>
            <a:ext cx="958850" cy="231775"/>
          </a:xfrm>
          <a:prstGeom prst="ellipse">
            <a:avLst/>
          </a:prstGeom>
          <a:solidFill>
            <a:srgbClr val="FF7C80"/>
          </a:solidFill>
          <a:ln w="9525">
            <a:solidFill>
              <a:schemeClr val="tx1"/>
            </a:solidFill>
            <a:round/>
            <a:headEnd/>
            <a:tailEnd/>
          </a:ln>
        </p:spPr>
        <p:txBody>
          <a:bodyPr wrap="none" anchor="ctr"/>
          <a:lstStyle/>
          <a:p>
            <a:endParaRPr lang="en-GB" sz="3200"/>
          </a:p>
        </p:txBody>
      </p:sp>
      <p:sp>
        <p:nvSpPr>
          <p:cNvPr id="10262" name="Freeform 22"/>
          <p:cNvSpPr>
            <a:spLocks/>
          </p:cNvSpPr>
          <p:nvPr/>
        </p:nvSpPr>
        <p:spPr bwMode="auto">
          <a:xfrm rot="1069097">
            <a:off x="1617663" y="5584825"/>
            <a:ext cx="1944687" cy="1052513"/>
          </a:xfrm>
          <a:custGeom>
            <a:avLst/>
            <a:gdLst>
              <a:gd name="T0" fmla="*/ 0 w 1865"/>
              <a:gd name="T1" fmla="*/ 726817 h 307"/>
              <a:gd name="T2" fmla="*/ 695499 w 1865"/>
              <a:gd name="T3" fmla="*/ 819383 h 307"/>
              <a:gd name="T4" fmla="*/ 1077138 w 1865"/>
              <a:gd name="T5" fmla="*/ 850238 h 307"/>
              <a:gd name="T6" fmla="*/ 1249188 w 1865"/>
              <a:gd name="T7" fmla="*/ 1007944 h 307"/>
              <a:gd name="T8" fmla="*/ 1334692 w 1865"/>
              <a:gd name="T9" fmla="*/ 977089 h 307"/>
              <a:gd name="T10" fmla="*/ 1353461 w 1865"/>
              <a:gd name="T11" fmla="*/ 911949 h 307"/>
              <a:gd name="T12" fmla="*/ 1382657 w 1865"/>
              <a:gd name="T13" fmla="*/ 881094 h 307"/>
              <a:gd name="T14" fmla="*/ 1410811 w 1865"/>
              <a:gd name="T15" fmla="*/ 819383 h 307"/>
              <a:gd name="T16" fmla="*/ 1468161 w 1865"/>
              <a:gd name="T17" fmla="*/ 757672 h 307"/>
              <a:gd name="T18" fmla="*/ 1486930 w 1865"/>
              <a:gd name="T19" fmla="*/ 692533 h 307"/>
              <a:gd name="T20" fmla="*/ 1544280 w 1865"/>
              <a:gd name="T21" fmla="*/ 630822 h 307"/>
              <a:gd name="T22" fmla="*/ 1658980 w 1865"/>
              <a:gd name="T23" fmla="*/ 287984 h 307"/>
              <a:gd name="T24" fmla="*/ 1944687 w 1865"/>
              <a:gd name="T25" fmla="*/ 34284 h 307"/>
              <a:gd name="T26" fmla="*/ 1916533 w 1865"/>
              <a:gd name="T27" fmla="*/ 3428 h 3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65"/>
              <a:gd name="T43" fmla="*/ 0 h 307"/>
              <a:gd name="T44" fmla="*/ 1865 w 1865"/>
              <a:gd name="T45" fmla="*/ 307 h 3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65" h="307">
                <a:moveTo>
                  <a:pt x="0" y="212"/>
                </a:moveTo>
                <a:cubicBezTo>
                  <a:pt x="306" y="99"/>
                  <a:pt x="436" y="229"/>
                  <a:pt x="667" y="239"/>
                </a:cubicBezTo>
                <a:cubicBezTo>
                  <a:pt x="789" y="244"/>
                  <a:pt x="911" y="245"/>
                  <a:pt x="1033" y="248"/>
                </a:cubicBezTo>
                <a:cubicBezTo>
                  <a:pt x="1071" y="307"/>
                  <a:pt x="1137" y="274"/>
                  <a:pt x="1198" y="294"/>
                </a:cubicBezTo>
                <a:cubicBezTo>
                  <a:pt x="1225" y="291"/>
                  <a:pt x="1254" y="292"/>
                  <a:pt x="1280" y="285"/>
                </a:cubicBezTo>
                <a:cubicBezTo>
                  <a:pt x="1288" y="283"/>
                  <a:pt x="1291" y="271"/>
                  <a:pt x="1298" y="266"/>
                </a:cubicBezTo>
                <a:cubicBezTo>
                  <a:pt x="1306" y="261"/>
                  <a:pt x="1317" y="260"/>
                  <a:pt x="1326" y="257"/>
                </a:cubicBezTo>
                <a:cubicBezTo>
                  <a:pt x="1335" y="251"/>
                  <a:pt x="1343" y="243"/>
                  <a:pt x="1353" y="239"/>
                </a:cubicBezTo>
                <a:cubicBezTo>
                  <a:pt x="1371" y="231"/>
                  <a:pt x="1408" y="221"/>
                  <a:pt x="1408" y="221"/>
                </a:cubicBezTo>
                <a:cubicBezTo>
                  <a:pt x="1414" y="215"/>
                  <a:pt x="1418" y="206"/>
                  <a:pt x="1426" y="202"/>
                </a:cubicBezTo>
                <a:cubicBezTo>
                  <a:pt x="1443" y="193"/>
                  <a:pt x="1481" y="184"/>
                  <a:pt x="1481" y="184"/>
                </a:cubicBezTo>
                <a:cubicBezTo>
                  <a:pt x="1511" y="139"/>
                  <a:pt x="1539" y="101"/>
                  <a:pt x="1591" y="84"/>
                </a:cubicBezTo>
                <a:cubicBezTo>
                  <a:pt x="1710" y="0"/>
                  <a:pt x="1667" y="21"/>
                  <a:pt x="1865" y="10"/>
                </a:cubicBezTo>
                <a:cubicBezTo>
                  <a:pt x="1856" y="7"/>
                  <a:pt x="1838" y="1"/>
                  <a:pt x="1838" y="1"/>
                </a:cubicBezTo>
              </a:path>
            </a:pathLst>
          </a:custGeom>
          <a:noFill/>
          <a:ln w="76200">
            <a:solidFill>
              <a:srgbClr val="33CCCC"/>
            </a:solidFill>
            <a:round/>
            <a:headEnd/>
            <a:tailEnd/>
          </a:ln>
        </p:spPr>
        <p:txBody>
          <a:bodyPr/>
          <a:lstStyle/>
          <a:p>
            <a:endParaRPr lang="en-GB" sz="3200"/>
          </a:p>
        </p:txBody>
      </p:sp>
      <p:sp>
        <p:nvSpPr>
          <p:cNvPr id="10263" name="Freeform 23"/>
          <p:cNvSpPr>
            <a:spLocks/>
          </p:cNvSpPr>
          <p:nvPr/>
        </p:nvSpPr>
        <p:spPr bwMode="auto">
          <a:xfrm flipH="1">
            <a:off x="7165975" y="5364163"/>
            <a:ext cx="1566863" cy="1066800"/>
          </a:xfrm>
          <a:custGeom>
            <a:avLst/>
            <a:gdLst>
              <a:gd name="T0" fmla="*/ 0 w 1865"/>
              <a:gd name="T1" fmla="*/ 736683 h 307"/>
              <a:gd name="T2" fmla="*/ 560374 w 1865"/>
              <a:gd name="T3" fmla="*/ 830505 h 307"/>
              <a:gd name="T4" fmla="*/ 867866 w 1865"/>
              <a:gd name="T5" fmla="*/ 861780 h 307"/>
              <a:gd name="T6" fmla="*/ 1006489 w 1865"/>
              <a:gd name="T7" fmla="*/ 1021626 h 307"/>
              <a:gd name="T8" fmla="*/ 1075381 w 1865"/>
              <a:gd name="T9" fmla="*/ 990352 h 307"/>
              <a:gd name="T10" fmla="*/ 1090503 w 1865"/>
              <a:gd name="T11" fmla="*/ 924328 h 307"/>
              <a:gd name="T12" fmla="*/ 1114027 w 1865"/>
              <a:gd name="T13" fmla="*/ 893054 h 307"/>
              <a:gd name="T14" fmla="*/ 1136711 w 1865"/>
              <a:gd name="T15" fmla="*/ 830505 h 307"/>
              <a:gd name="T16" fmla="*/ 1182919 w 1865"/>
              <a:gd name="T17" fmla="*/ 767957 h 307"/>
              <a:gd name="T18" fmla="*/ 1198041 w 1865"/>
              <a:gd name="T19" fmla="*/ 701933 h 307"/>
              <a:gd name="T20" fmla="*/ 1244249 w 1865"/>
              <a:gd name="T21" fmla="*/ 639385 h 307"/>
              <a:gd name="T22" fmla="*/ 1336664 w 1865"/>
              <a:gd name="T23" fmla="*/ 291893 h 307"/>
              <a:gd name="T24" fmla="*/ 1566863 w 1865"/>
              <a:gd name="T25" fmla="*/ 34749 h 307"/>
              <a:gd name="T26" fmla="*/ 1544179 w 1865"/>
              <a:gd name="T27" fmla="*/ 3475 h 3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65"/>
              <a:gd name="T43" fmla="*/ 0 h 307"/>
              <a:gd name="T44" fmla="*/ 1865 w 1865"/>
              <a:gd name="T45" fmla="*/ 307 h 3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65" h="307">
                <a:moveTo>
                  <a:pt x="0" y="212"/>
                </a:moveTo>
                <a:cubicBezTo>
                  <a:pt x="306" y="99"/>
                  <a:pt x="436" y="229"/>
                  <a:pt x="667" y="239"/>
                </a:cubicBezTo>
                <a:cubicBezTo>
                  <a:pt x="789" y="244"/>
                  <a:pt x="911" y="245"/>
                  <a:pt x="1033" y="248"/>
                </a:cubicBezTo>
                <a:cubicBezTo>
                  <a:pt x="1071" y="307"/>
                  <a:pt x="1137" y="274"/>
                  <a:pt x="1198" y="294"/>
                </a:cubicBezTo>
                <a:cubicBezTo>
                  <a:pt x="1225" y="291"/>
                  <a:pt x="1254" y="292"/>
                  <a:pt x="1280" y="285"/>
                </a:cubicBezTo>
                <a:cubicBezTo>
                  <a:pt x="1288" y="283"/>
                  <a:pt x="1291" y="271"/>
                  <a:pt x="1298" y="266"/>
                </a:cubicBezTo>
                <a:cubicBezTo>
                  <a:pt x="1306" y="261"/>
                  <a:pt x="1317" y="260"/>
                  <a:pt x="1326" y="257"/>
                </a:cubicBezTo>
                <a:cubicBezTo>
                  <a:pt x="1335" y="251"/>
                  <a:pt x="1343" y="243"/>
                  <a:pt x="1353" y="239"/>
                </a:cubicBezTo>
                <a:cubicBezTo>
                  <a:pt x="1371" y="231"/>
                  <a:pt x="1408" y="221"/>
                  <a:pt x="1408" y="221"/>
                </a:cubicBezTo>
                <a:cubicBezTo>
                  <a:pt x="1414" y="215"/>
                  <a:pt x="1418" y="206"/>
                  <a:pt x="1426" y="202"/>
                </a:cubicBezTo>
                <a:cubicBezTo>
                  <a:pt x="1443" y="193"/>
                  <a:pt x="1481" y="184"/>
                  <a:pt x="1481" y="184"/>
                </a:cubicBezTo>
                <a:cubicBezTo>
                  <a:pt x="1511" y="139"/>
                  <a:pt x="1539" y="101"/>
                  <a:pt x="1591" y="84"/>
                </a:cubicBezTo>
                <a:cubicBezTo>
                  <a:pt x="1710" y="0"/>
                  <a:pt x="1667" y="21"/>
                  <a:pt x="1865" y="10"/>
                </a:cubicBezTo>
                <a:cubicBezTo>
                  <a:pt x="1856" y="7"/>
                  <a:pt x="1838" y="1"/>
                  <a:pt x="1838" y="1"/>
                </a:cubicBezTo>
              </a:path>
            </a:pathLst>
          </a:custGeom>
          <a:noFill/>
          <a:ln w="76200">
            <a:solidFill>
              <a:srgbClr val="33CCCC"/>
            </a:solidFill>
            <a:round/>
            <a:headEnd/>
            <a:tailEnd/>
          </a:ln>
        </p:spPr>
        <p:txBody>
          <a:bodyPr/>
          <a:lstStyle/>
          <a:p>
            <a:endParaRPr lang="en-GB" sz="3200"/>
          </a:p>
        </p:txBody>
      </p:sp>
      <p:sp>
        <p:nvSpPr>
          <p:cNvPr id="10264" name="Oval 24"/>
          <p:cNvSpPr>
            <a:spLocks noChangeArrowheads="1"/>
          </p:cNvSpPr>
          <p:nvPr/>
        </p:nvSpPr>
        <p:spPr bwMode="auto">
          <a:xfrm>
            <a:off x="7239000" y="6170613"/>
            <a:ext cx="958850" cy="231775"/>
          </a:xfrm>
          <a:prstGeom prst="ellipse">
            <a:avLst/>
          </a:prstGeom>
          <a:solidFill>
            <a:srgbClr val="FF7C80"/>
          </a:solidFill>
          <a:ln w="9525">
            <a:solidFill>
              <a:schemeClr val="tx1"/>
            </a:solidFill>
            <a:round/>
            <a:headEnd/>
            <a:tailEnd/>
          </a:ln>
        </p:spPr>
        <p:txBody>
          <a:bodyPr wrap="none" anchor="ctr"/>
          <a:lstStyle/>
          <a:p>
            <a:endParaRPr lang="en-GB" sz="3200"/>
          </a:p>
        </p:txBody>
      </p:sp>
      <p:sp>
        <p:nvSpPr>
          <p:cNvPr id="10265" name="Oval 25"/>
          <p:cNvSpPr>
            <a:spLocks noChangeArrowheads="1"/>
          </p:cNvSpPr>
          <p:nvPr/>
        </p:nvSpPr>
        <p:spPr bwMode="auto">
          <a:xfrm>
            <a:off x="2386013" y="6588125"/>
            <a:ext cx="958850" cy="231775"/>
          </a:xfrm>
          <a:prstGeom prst="ellipse">
            <a:avLst/>
          </a:prstGeom>
          <a:solidFill>
            <a:srgbClr val="FF7C80"/>
          </a:solidFill>
          <a:ln w="9525">
            <a:solidFill>
              <a:schemeClr val="tx1"/>
            </a:solidFill>
            <a:round/>
            <a:headEnd/>
            <a:tailEnd/>
          </a:ln>
        </p:spPr>
        <p:txBody>
          <a:bodyPr wrap="none" anchor="ctr"/>
          <a:lstStyle/>
          <a:p>
            <a:pPr algn="ctr"/>
            <a:r>
              <a:rPr lang="en-GB" sz="1800" b="0">
                <a:latin typeface="Comic Sans MS" pitchFamily="66" charset="0"/>
              </a:rPr>
              <a:t>VWF</a:t>
            </a:r>
          </a:p>
        </p:txBody>
      </p:sp>
      <p:sp>
        <p:nvSpPr>
          <p:cNvPr id="10266" name="Oval 26"/>
          <p:cNvSpPr>
            <a:spLocks noChangeArrowheads="1"/>
          </p:cNvSpPr>
          <p:nvPr/>
        </p:nvSpPr>
        <p:spPr bwMode="auto">
          <a:xfrm>
            <a:off x="7905750" y="6226175"/>
            <a:ext cx="958850" cy="231775"/>
          </a:xfrm>
          <a:prstGeom prst="ellipse">
            <a:avLst/>
          </a:prstGeom>
          <a:solidFill>
            <a:srgbClr val="FF7C80"/>
          </a:solidFill>
          <a:ln w="9525">
            <a:solidFill>
              <a:schemeClr val="tx1"/>
            </a:solidFill>
            <a:round/>
            <a:headEnd/>
            <a:tailEnd/>
          </a:ln>
        </p:spPr>
        <p:txBody>
          <a:bodyPr wrap="none" anchor="ctr"/>
          <a:lstStyle/>
          <a:p>
            <a:pPr algn="ctr"/>
            <a:r>
              <a:rPr lang="en-GB" sz="1800" b="0">
                <a:latin typeface="Comic Sans MS" pitchFamily="66" charset="0"/>
              </a:rPr>
              <a:t>VWF</a:t>
            </a:r>
          </a:p>
        </p:txBody>
      </p:sp>
      <p:sp>
        <p:nvSpPr>
          <p:cNvPr id="10267" name="Oval 27"/>
          <p:cNvSpPr>
            <a:spLocks noChangeArrowheads="1"/>
          </p:cNvSpPr>
          <p:nvPr/>
        </p:nvSpPr>
        <p:spPr bwMode="auto">
          <a:xfrm>
            <a:off x="715963" y="6046788"/>
            <a:ext cx="958850" cy="231775"/>
          </a:xfrm>
          <a:prstGeom prst="ellipse">
            <a:avLst/>
          </a:prstGeom>
          <a:solidFill>
            <a:srgbClr val="FF7C80"/>
          </a:solidFill>
          <a:ln w="9525">
            <a:solidFill>
              <a:schemeClr val="tx1"/>
            </a:solidFill>
            <a:round/>
            <a:headEnd/>
            <a:tailEnd/>
          </a:ln>
        </p:spPr>
        <p:txBody>
          <a:bodyPr wrap="none" anchor="ctr"/>
          <a:lstStyle/>
          <a:p>
            <a:endParaRPr lang="en-GB" sz="3200"/>
          </a:p>
        </p:txBody>
      </p:sp>
      <p:sp>
        <p:nvSpPr>
          <p:cNvPr id="10268" name="Oval 28"/>
          <p:cNvSpPr>
            <a:spLocks noChangeArrowheads="1"/>
          </p:cNvSpPr>
          <p:nvPr/>
        </p:nvSpPr>
        <p:spPr bwMode="auto">
          <a:xfrm rot="1733694">
            <a:off x="3086100" y="5673725"/>
            <a:ext cx="1036638" cy="342900"/>
          </a:xfrm>
          <a:prstGeom prst="ellipse">
            <a:avLst/>
          </a:prstGeom>
          <a:solidFill>
            <a:srgbClr val="FF7C80"/>
          </a:solidFill>
          <a:ln w="9525">
            <a:solidFill>
              <a:schemeClr val="tx1"/>
            </a:solidFill>
            <a:round/>
            <a:headEnd/>
            <a:tailEnd/>
          </a:ln>
        </p:spPr>
        <p:txBody>
          <a:bodyPr wrap="none" anchor="ctr"/>
          <a:lstStyle/>
          <a:p>
            <a:endParaRPr lang="en-GB" sz="3200"/>
          </a:p>
        </p:txBody>
      </p:sp>
      <p:grpSp>
        <p:nvGrpSpPr>
          <p:cNvPr id="2" name="Group 29"/>
          <p:cNvGrpSpPr>
            <a:grpSpLocks/>
          </p:cNvGrpSpPr>
          <p:nvPr/>
        </p:nvGrpSpPr>
        <p:grpSpPr bwMode="auto">
          <a:xfrm rot="-2566666">
            <a:off x="-787400" y="677863"/>
            <a:ext cx="5340350" cy="4595812"/>
            <a:chOff x="1524" y="783"/>
            <a:chExt cx="3364" cy="2895"/>
          </a:xfrm>
        </p:grpSpPr>
        <p:sp>
          <p:nvSpPr>
            <p:cNvPr id="10280" name="Oval 30"/>
            <p:cNvSpPr>
              <a:spLocks noChangeArrowheads="1"/>
            </p:cNvSpPr>
            <p:nvPr/>
          </p:nvSpPr>
          <p:spPr bwMode="auto">
            <a:xfrm>
              <a:off x="1524" y="783"/>
              <a:ext cx="3364" cy="2433"/>
            </a:xfrm>
            <a:prstGeom prst="ellipse">
              <a:avLst/>
            </a:prstGeom>
            <a:solidFill>
              <a:srgbClr val="FFFFCC"/>
            </a:solidFill>
            <a:ln w="9525">
              <a:solidFill>
                <a:schemeClr val="tx1"/>
              </a:solidFill>
              <a:round/>
              <a:headEnd/>
              <a:tailEnd/>
            </a:ln>
          </p:spPr>
          <p:txBody>
            <a:bodyPr wrap="none" anchor="ctr"/>
            <a:lstStyle/>
            <a:p>
              <a:pPr algn="ctr"/>
              <a:endParaRPr lang="en-GB" sz="3200"/>
            </a:p>
          </p:txBody>
        </p:sp>
        <p:sp>
          <p:nvSpPr>
            <p:cNvPr id="10281" name="Oval 31"/>
            <p:cNvSpPr>
              <a:spLocks noChangeArrowheads="1"/>
            </p:cNvSpPr>
            <p:nvPr/>
          </p:nvSpPr>
          <p:spPr bwMode="auto">
            <a:xfrm rot="1386946">
              <a:off x="2322" y="3032"/>
              <a:ext cx="174" cy="467"/>
            </a:xfrm>
            <a:prstGeom prst="ellipse">
              <a:avLst/>
            </a:prstGeom>
            <a:solidFill>
              <a:srgbClr val="800080"/>
            </a:solidFill>
            <a:ln w="9525">
              <a:solidFill>
                <a:schemeClr val="tx1"/>
              </a:solidFill>
              <a:round/>
              <a:headEnd/>
              <a:tailEnd/>
            </a:ln>
          </p:spPr>
          <p:txBody>
            <a:bodyPr wrap="none" anchor="ctr"/>
            <a:lstStyle/>
            <a:p>
              <a:endParaRPr lang="en-GB" sz="3200"/>
            </a:p>
          </p:txBody>
        </p:sp>
        <p:sp>
          <p:nvSpPr>
            <p:cNvPr id="10282" name="Freeform 32"/>
            <p:cNvSpPr>
              <a:spLocks/>
            </p:cNvSpPr>
            <p:nvPr/>
          </p:nvSpPr>
          <p:spPr bwMode="auto">
            <a:xfrm>
              <a:off x="2394" y="3003"/>
              <a:ext cx="231" cy="675"/>
            </a:xfrm>
            <a:custGeom>
              <a:avLst/>
              <a:gdLst>
                <a:gd name="T0" fmla="*/ 225 w 368"/>
                <a:gd name="T1" fmla="*/ 2 h 694"/>
                <a:gd name="T2" fmla="*/ 122 w 368"/>
                <a:gd name="T3" fmla="*/ 38 h 694"/>
                <a:gd name="T4" fmla="*/ 99 w 368"/>
                <a:gd name="T5" fmla="*/ 153 h 694"/>
                <a:gd name="T6" fmla="*/ 87 w 368"/>
                <a:gd name="T7" fmla="*/ 225 h 694"/>
                <a:gd name="T8" fmla="*/ 70 w 368"/>
                <a:gd name="T9" fmla="*/ 242 h 694"/>
                <a:gd name="T10" fmla="*/ 24 w 368"/>
                <a:gd name="T11" fmla="*/ 402 h 694"/>
                <a:gd name="T12" fmla="*/ 19 w 368"/>
                <a:gd name="T13" fmla="*/ 651 h 694"/>
                <a:gd name="T14" fmla="*/ 139 w 368"/>
                <a:gd name="T15" fmla="*/ 607 h 694"/>
                <a:gd name="T16" fmla="*/ 127 w 368"/>
                <a:gd name="T17" fmla="*/ 526 h 694"/>
                <a:gd name="T18" fmla="*/ 94 w 368"/>
                <a:gd name="T19" fmla="*/ 509 h 694"/>
                <a:gd name="T20" fmla="*/ 76 w 368"/>
                <a:gd name="T21" fmla="*/ 500 h 694"/>
                <a:gd name="T22" fmla="*/ 99 w 368"/>
                <a:gd name="T23" fmla="*/ 313 h 694"/>
                <a:gd name="T24" fmla="*/ 134 w 368"/>
                <a:gd name="T25" fmla="*/ 171 h 694"/>
                <a:gd name="T26" fmla="*/ 139 w 368"/>
                <a:gd name="T27" fmla="*/ 144 h 694"/>
                <a:gd name="T28" fmla="*/ 174 w 368"/>
                <a:gd name="T29" fmla="*/ 126 h 694"/>
                <a:gd name="T30" fmla="*/ 196 w 368"/>
                <a:gd name="T31" fmla="*/ 90 h 694"/>
                <a:gd name="T32" fmla="*/ 225 w 368"/>
                <a:gd name="T33" fmla="*/ 55 h 694"/>
                <a:gd name="T34" fmla="*/ 225 w 368"/>
                <a:gd name="T35" fmla="*/ 2 h 6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8"/>
                <a:gd name="T55" fmla="*/ 0 h 694"/>
                <a:gd name="T56" fmla="*/ 368 w 368"/>
                <a:gd name="T57" fmla="*/ 694 h 6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8" h="694">
                  <a:moveTo>
                    <a:pt x="359" y="2"/>
                  </a:moveTo>
                  <a:cubicBezTo>
                    <a:pt x="308" y="7"/>
                    <a:pt x="233" y="0"/>
                    <a:pt x="194" y="39"/>
                  </a:cubicBezTo>
                  <a:cubicBezTo>
                    <a:pt x="181" y="78"/>
                    <a:pt x="167" y="117"/>
                    <a:pt x="158" y="157"/>
                  </a:cubicBezTo>
                  <a:cubicBezTo>
                    <a:pt x="157" y="164"/>
                    <a:pt x="148" y="220"/>
                    <a:pt x="139" y="231"/>
                  </a:cubicBezTo>
                  <a:cubicBezTo>
                    <a:pt x="132" y="239"/>
                    <a:pt x="121" y="243"/>
                    <a:pt x="112" y="249"/>
                  </a:cubicBezTo>
                  <a:cubicBezTo>
                    <a:pt x="78" y="300"/>
                    <a:pt x="73" y="362"/>
                    <a:pt x="39" y="413"/>
                  </a:cubicBezTo>
                  <a:cubicBezTo>
                    <a:pt x="0" y="532"/>
                    <a:pt x="20" y="449"/>
                    <a:pt x="30" y="669"/>
                  </a:cubicBezTo>
                  <a:cubicBezTo>
                    <a:pt x="88" y="666"/>
                    <a:pt x="199" y="694"/>
                    <a:pt x="222" y="624"/>
                  </a:cubicBezTo>
                  <a:cubicBezTo>
                    <a:pt x="220" y="615"/>
                    <a:pt x="212" y="548"/>
                    <a:pt x="203" y="541"/>
                  </a:cubicBezTo>
                  <a:cubicBezTo>
                    <a:pt x="188" y="530"/>
                    <a:pt x="167" y="529"/>
                    <a:pt x="149" y="523"/>
                  </a:cubicBezTo>
                  <a:cubicBezTo>
                    <a:pt x="140" y="520"/>
                    <a:pt x="121" y="514"/>
                    <a:pt x="121" y="514"/>
                  </a:cubicBezTo>
                  <a:cubicBezTo>
                    <a:pt x="95" y="433"/>
                    <a:pt x="94" y="383"/>
                    <a:pt x="158" y="322"/>
                  </a:cubicBezTo>
                  <a:cubicBezTo>
                    <a:pt x="173" y="275"/>
                    <a:pt x="177" y="210"/>
                    <a:pt x="213" y="176"/>
                  </a:cubicBezTo>
                  <a:cubicBezTo>
                    <a:pt x="216" y="167"/>
                    <a:pt x="214" y="154"/>
                    <a:pt x="222" y="148"/>
                  </a:cubicBezTo>
                  <a:cubicBezTo>
                    <a:pt x="238" y="137"/>
                    <a:pt x="277" y="130"/>
                    <a:pt x="277" y="130"/>
                  </a:cubicBezTo>
                  <a:cubicBezTo>
                    <a:pt x="296" y="72"/>
                    <a:pt x="270" y="129"/>
                    <a:pt x="313" y="93"/>
                  </a:cubicBezTo>
                  <a:cubicBezTo>
                    <a:pt x="368" y="48"/>
                    <a:pt x="292" y="79"/>
                    <a:pt x="359" y="57"/>
                  </a:cubicBezTo>
                  <a:cubicBezTo>
                    <a:pt x="348" y="13"/>
                    <a:pt x="344" y="31"/>
                    <a:pt x="359" y="2"/>
                  </a:cubicBezTo>
                  <a:close/>
                </a:path>
              </a:pathLst>
            </a:custGeom>
            <a:solidFill>
              <a:schemeClr val="hlink"/>
            </a:solidFill>
            <a:ln w="9525">
              <a:solidFill>
                <a:schemeClr val="tx1"/>
              </a:solidFill>
              <a:round/>
              <a:headEnd/>
              <a:tailEnd/>
            </a:ln>
          </p:spPr>
          <p:txBody>
            <a:bodyPr/>
            <a:lstStyle/>
            <a:p>
              <a:endParaRPr lang="en-GB" sz="3200"/>
            </a:p>
          </p:txBody>
        </p:sp>
        <p:sp>
          <p:nvSpPr>
            <p:cNvPr id="10283" name="Freeform 33"/>
            <p:cNvSpPr>
              <a:spLocks/>
            </p:cNvSpPr>
            <p:nvPr/>
          </p:nvSpPr>
          <p:spPr bwMode="auto">
            <a:xfrm rot="2439417" flipH="1">
              <a:off x="2143" y="2916"/>
              <a:ext cx="281" cy="654"/>
            </a:xfrm>
            <a:custGeom>
              <a:avLst/>
              <a:gdLst>
                <a:gd name="T0" fmla="*/ 274 w 368"/>
                <a:gd name="T1" fmla="*/ 2 h 694"/>
                <a:gd name="T2" fmla="*/ 148 w 368"/>
                <a:gd name="T3" fmla="*/ 37 h 694"/>
                <a:gd name="T4" fmla="*/ 121 w 368"/>
                <a:gd name="T5" fmla="*/ 148 h 694"/>
                <a:gd name="T6" fmla="*/ 106 w 368"/>
                <a:gd name="T7" fmla="*/ 218 h 694"/>
                <a:gd name="T8" fmla="*/ 86 w 368"/>
                <a:gd name="T9" fmla="*/ 235 h 694"/>
                <a:gd name="T10" fmla="*/ 30 w 368"/>
                <a:gd name="T11" fmla="*/ 389 h 694"/>
                <a:gd name="T12" fmla="*/ 23 w 368"/>
                <a:gd name="T13" fmla="*/ 630 h 694"/>
                <a:gd name="T14" fmla="*/ 170 w 368"/>
                <a:gd name="T15" fmla="*/ 588 h 694"/>
                <a:gd name="T16" fmla="*/ 155 w 368"/>
                <a:gd name="T17" fmla="*/ 510 h 694"/>
                <a:gd name="T18" fmla="*/ 114 w 368"/>
                <a:gd name="T19" fmla="*/ 493 h 694"/>
                <a:gd name="T20" fmla="*/ 92 w 368"/>
                <a:gd name="T21" fmla="*/ 484 h 694"/>
                <a:gd name="T22" fmla="*/ 121 w 368"/>
                <a:gd name="T23" fmla="*/ 303 h 694"/>
                <a:gd name="T24" fmla="*/ 163 w 368"/>
                <a:gd name="T25" fmla="*/ 166 h 694"/>
                <a:gd name="T26" fmla="*/ 170 w 368"/>
                <a:gd name="T27" fmla="*/ 139 h 694"/>
                <a:gd name="T28" fmla="*/ 212 w 368"/>
                <a:gd name="T29" fmla="*/ 123 h 694"/>
                <a:gd name="T30" fmla="*/ 239 w 368"/>
                <a:gd name="T31" fmla="*/ 88 h 694"/>
                <a:gd name="T32" fmla="*/ 274 w 368"/>
                <a:gd name="T33" fmla="*/ 54 h 694"/>
                <a:gd name="T34" fmla="*/ 274 w 368"/>
                <a:gd name="T35" fmla="*/ 2 h 6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8"/>
                <a:gd name="T55" fmla="*/ 0 h 694"/>
                <a:gd name="T56" fmla="*/ 368 w 368"/>
                <a:gd name="T57" fmla="*/ 694 h 6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8" h="694">
                  <a:moveTo>
                    <a:pt x="359" y="2"/>
                  </a:moveTo>
                  <a:cubicBezTo>
                    <a:pt x="308" y="7"/>
                    <a:pt x="233" y="0"/>
                    <a:pt x="194" y="39"/>
                  </a:cubicBezTo>
                  <a:cubicBezTo>
                    <a:pt x="181" y="78"/>
                    <a:pt x="167" y="117"/>
                    <a:pt x="158" y="157"/>
                  </a:cubicBezTo>
                  <a:cubicBezTo>
                    <a:pt x="157" y="164"/>
                    <a:pt x="148" y="220"/>
                    <a:pt x="139" y="231"/>
                  </a:cubicBezTo>
                  <a:cubicBezTo>
                    <a:pt x="132" y="239"/>
                    <a:pt x="121" y="243"/>
                    <a:pt x="112" y="249"/>
                  </a:cubicBezTo>
                  <a:cubicBezTo>
                    <a:pt x="78" y="300"/>
                    <a:pt x="73" y="362"/>
                    <a:pt x="39" y="413"/>
                  </a:cubicBezTo>
                  <a:cubicBezTo>
                    <a:pt x="0" y="532"/>
                    <a:pt x="20" y="449"/>
                    <a:pt x="30" y="669"/>
                  </a:cubicBezTo>
                  <a:cubicBezTo>
                    <a:pt x="88" y="666"/>
                    <a:pt x="199" y="694"/>
                    <a:pt x="222" y="624"/>
                  </a:cubicBezTo>
                  <a:cubicBezTo>
                    <a:pt x="220" y="615"/>
                    <a:pt x="212" y="548"/>
                    <a:pt x="203" y="541"/>
                  </a:cubicBezTo>
                  <a:cubicBezTo>
                    <a:pt x="188" y="530"/>
                    <a:pt x="167" y="529"/>
                    <a:pt x="149" y="523"/>
                  </a:cubicBezTo>
                  <a:cubicBezTo>
                    <a:pt x="140" y="520"/>
                    <a:pt x="121" y="514"/>
                    <a:pt x="121" y="514"/>
                  </a:cubicBezTo>
                  <a:cubicBezTo>
                    <a:pt x="95" y="433"/>
                    <a:pt x="94" y="383"/>
                    <a:pt x="158" y="322"/>
                  </a:cubicBezTo>
                  <a:cubicBezTo>
                    <a:pt x="173" y="275"/>
                    <a:pt x="177" y="210"/>
                    <a:pt x="213" y="176"/>
                  </a:cubicBezTo>
                  <a:cubicBezTo>
                    <a:pt x="216" y="167"/>
                    <a:pt x="214" y="154"/>
                    <a:pt x="222" y="148"/>
                  </a:cubicBezTo>
                  <a:cubicBezTo>
                    <a:pt x="238" y="137"/>
                    <a:pt x="277" y="130"/>
                    <a:pt x="277" y="130"/>
                  </a:cubicBezTo>
                  <a:cubicBezTo>
                    <a:pt x="296" y="72"/>
                    <a:pt x="270" y="129"/>
                    <a:pt x="313" y="93"/>
                  </a:cubicBezTo>
                  <a:cubicBezTo>
                    <a:pt x="368" y="48"/>
                    <a:pt x="292" y="79"/>
                    <a:pt x="359" y="57"/>
                  </a:cubicBezTo>
                  <a:cubicBezTo>
                    <a:pt x="348" y="13"/>
                    <a:pt x="344" y="31"/>
                    <a:pt x="359" y="2"/>
                  </a:cubicBezTo>
                  <a:close/>
                </a:path>
              </a:pathLst>
            </a:custGeom>
            <a:solidFill>
              <a:schemeClr val="hlink"/>
            </a:solidFill>
            <a:ln w="9525">
              <a:solidFill>
                <a:schemeClr val="tx1"/>
              </a:solidFill>
              <a:round/>
              <a:headEnd/>
              <a:tailEnd/>
            </a:ln>
          </p:spPr>
          <p:txBody>
            <a:bodyPr/>
            <a:lstStyle/>
            <a:p>
              <a:endParaRPr lang="en-GB" sz="3200"/>
            </a:p>
          </p:txBody>
        </p:sp>
      </p:grpSp>
      <p:sp>
        <p:nvSpPr>
          <p:cNvPr id="10270" name="Oval 34"/>
          <p:cNvSpPr>
            <a:spLocks noChangeArrowheads="1"/>
          </p:cNvSpPr>
          <p:nvPr/>
        </p:nvSpPr>
        <p:spPr bwMode="auto">
          <a:xfrm>
            <a:off x="2444750" y="5905500"/>
            <a:ext cx="958850" cy="231775"/>
          </a:xfrm>
          <a:prstGeom prst="ellipse">
            <a:avLst/>
          </a:prstGeom>
          <a:solidFill>
            <a:srgbClr val="FF7C80"/>
          </a:solidFill>
          <a:ln w="9525">
            <a:solidFill>
              <a:schemeClr val="tx1"/>
            </a:solidFill>
            <a:round/>
            <a:headEnd/>
            <a:tailEnd/>
          </a:ln>
        </p:spPr>
        <p:txBody>
          <a:bodyPr wrap="none" anchor="ctr"/>
          <a:lstStyle/>
          <a:p>
            <a:endParaRPr lang="en-GB" sz="3200"/>
          </a:p>
        </p:txBody>
      </p:sp>
      <p:sp>
        <p:nvSpPr>
          <p:cNvPr id="10271" name="Freeform 35"/>
          <p:cNvSpPr>
            <a:spLocks/>
          </p:cNvSpPr>
          <p:nvPr/>
        </p:nvSpPr>
        <p:spPr bwMode="auto">
          <a:xfrm rot="1069097">
            <a:off x="4576763" y="5668963"/>
            <a:ext cx="1944687" cy="1052512"/>
          </a:xfrm>
          <a:custGeom>
            <a:avLst/>
            <a:gdLst>
              <a:gd name="T0" fmla="*/ 0 w 1865"/>
              <a:gd name="T1" fmla="*/ 726816 h 307"/>
              <a:gd name="T2" fmla="*/ 695499 w 1865"/>
              <a:gd name="T3" fmla="*/ 819382 h 307"/>
              <a:gd name="T4" fmla="*/ 1077138 w 1865"/>
              <a:gd name="T5" fmla="*/ 850238 h 307"/>
              <a:gd name="T6" fmla="*/ 1249188 w 1865"/>
              <a:gd name="T7" fmla="*/ 1007943 h 307"/>
              <a:gd name="T8" fmla="*/ 1334692 w 1865"/>
              <a:gd name="T9" fmla="*/ 977088 h 307"/>
              <a:gd name="T10" fmla="*/ 1353461 w 1865"/>
              <a:gd name="T11" fmla="*/ 911949 h 307"/>
              <a:gd name="T12" fmla="*/ 1382657 w 1865"/>
              <a:gd name="T13" fmla="*/ 881093 h 307"/>
              <a:gd name="T14" fmla="*/ 1410811 w 1865"/>
              <a:gd name="T15" fmla="*/ 819382 h 307"/>
              <a:gd name="T16" fmla="*/ 1468161 w 1865"/>
              <a:gd name="T17" fmla="*/ 757671 h 307"/>
              <a:gd name="T18" fmla="*/ 1486930 w 1865"/>
              <a:gd name="T19" fmla="*/ 692532 h 307"/>
              <a:gd name="T20" fmla="*/ 1544280 w 1865"/>
              <a:gd name="T21" fmla="*/ 630821 h 307"/>
              <a:gd name="T22" fmla="*/ 1658980 w 1865"/>
              <a:gd name="T23" fmla="*/ 287984 h 307"/>
              <a:gd name="T24" fmla="*/ 1944687 w 1865"/>
              <a:gd name="T25" fmla="*/ 34284 h 307"/>
              <a:gd name="T26" fmla="*/ 1916533 w 1865"/>
              <a:gd name="T27" fmla="*/ 3428 h 3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65"/>
              <a:gd name="T43" fmla="*/ 0 h 307"/>
              <a:gd name="T44" fmla="*/ 1865 w 1865"/>
              <a:gd name="T45" fmla="*/ 307 h 3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65" h="307">
                <a:moveTo>
                  <a:pt x="0" y="212"/>
                </a:moveTo>
                <a:cubicBezTo>
                  <a:pt x="306" y="99"/>
                  <a:pt x="436" y="229"/>
                  <a:pt x="667" y="239"/>
                </a:cubicBezTo>
                <a:cubicBezTo>
                  <a:pt x="789" y="244"/>
                  <a:pt x="911" y="245"/>
                  <a:pt x="1033" y="248"/>
                </a:cubicBezTo>
                <a:cubicBezTo>
                  <a:pt x="1071" y="307"/>
                  <a:pt x="1137" y="274"/>
                  <a:pt x="1198" y="294"/>
                </a:cubicBezTo>
                <a:cubicBezTo>
                  <a:pt x="1225" y="291"/>
                  <a:pt x="1254" y="292"/>
                  <a:pt x="1280" y="285"/>
                </a:cubicBezTo>
                <a:cubicBezTo>
                  <a:pt x="1288" y="283"/>
                  <a:pt x="1291" y="271"/>
                  <a:pt x="1298" y="266"/>
                </a:cubicBezTo>
                <a:cubicBezTo>
                  <a:pt x="1306" y="261"/>
                  <a:pt x="1317" y="260"/>
                  <a:pt x="1326" y="257"/>
                </a:cubicBezTo>
                <a:cubicBezTo>
                  <a:pt x="1335" y="251"/>
                  <a:pt x="1343" y="243"/>
                  <a:pt x="1353" y="239"/>
                </a:cubicBezTo>
                <a:cubicBezTo>
                  <a:pt x="1371" y="231"/>
                  <a:pt x="1408" y="221"/>
                  <a:pt x="1408" y="221"/>
                </a:cubicBezTo>
                <a:cubicBezTo>
                  <a:pt x="1414" y="215"/>
                  <a:pt x="1418" y="206"/>
                  <a:pt x="1426" y="202"/>
                </a:cubicBezTo>
                <a:cubicBezTo>
                  <a:pt x="1443" y="193"/>
                  <a:pt x="1481" y="184"/>
                  <a:pt x="1481" y="184"/>
                </a:cubicBezTo>
                <a:cubicBezTo>
                  <a:pt x="1511" y="139"/>
                  <a:pt x="1539" y="101"/>
                  <a:pt x="1591" y="84"/>
                </a:cubicBezTo>
                <a:cubicBezTo>
                  <a:pt x="1710" y="0"/>
                  <a:pt x="1667" y="21"/>
                  <a:pt x="1865" y="10"/>
                </a:cubicBezTo>
                <a:cubicBezTo>
                  <a:pt x="1856" y="7"/>
                  <a:pt x="1838" y="1"/>
                  <a:pt x="1838" y="1"/>
                </a:cubicBezTo>
              </a:path>
            </a:pathLst>
          </a:custGeom>
          <a:noFill/>
          <a:ln w="76200">
            <a:solidFill>
              <a:srgbClr val="33CCCC"/>
            </a:solidFill>
            <a:round/>
            <a:headEnd/>
            <a:tailEnd/>
          </a:ln>
        </p:spPr>
        <p:txBody>
          <a:bodyPr/>
          <a:lstStyle/>
          <a:p>
            <a:endParaRPr lang="en-GB" sz="3200"/>
          </a:p>
        </p:txBody>
      </p:sp>
      <p:sp>
        <p:nvSpPr>
          <p:cNvPr id="10272" name="Oval 36"/>
          <p:cNvSpPr>
            <a:spLocks noChangeArrowheads="1"/>
          </p:cNvSpPr>
          <p:nvPr/>
        </p:nvSpPr>
        <p:spPr bwMode="auto">
          <a:xfrm>
            <a:off x="3738563" y="6065838"/>
            <a:ext cx="958850" cy="231775"/>
          </a:xfrm>
          <a:prstGeom prst="ellipse">
            <a:avLst/>
          </a:prstGeom>
          <a:solidFill>
            <a:srgbClr val="FF7C80"/>
          </a:solidFill>
          <a:ln w="9525">
            <a:solidFill>
              <a:schemeClr val="tx1"/>
            </a:solidFill>
            <a:round/>
            <a:headEnd/>
            <a:tailEnd/>
          </a:ln>
        </p:spPr>
        <p:txBody>
          <a:bodyPr wrap="none" anchor="ctr"/>
          <a:lstStyle/>
          <a:p>
            <a:endParaRPr lang="en-GB" sz="3200"/>
          </a:p>
        </p:txBody>
      </p:sp>
      <p:sp>
        <p:nvSpPr>
          <p:cNvPr id="10273" name="Oval 37"/>
          <p:cNvSpPr>
            <a:spLocks noChangeArrowheads="1"/>
          </p:cNvSpPr>
          <p:nvPr/>
        </p:nvSpPr>
        <p:spPr bwMode="auto">
          <a:xfrm>
            <a:off x="0" y="6246813"/>
            <a:ext cx="958850" cy="231775"/>
          </a:xfrm>
          <a:prstGeom prst="ellipse">
            <a:avLst/>
          </a:prstGeom>
          <a:solidFill>
            <a:srgbClr val="FF7C80"/>
          </a:solidFill>
          <a:ln w="9525">
            <a:solidFill>
              <a:schemeClr val="tx1"/>
            </a:solidFill>
            <a:round/>
            <a:headEnd/>
            <a:tailEnd/>
          </a:ln>
        </p:spPr>
        <p:txBody>
          <a:bodyPr wrap="none" anchor="ctr"/>
          <a:lstStyle/>
          <a:p>
            <a:pPr algn="ctr"/>
            <a:r>
              <a:rPr lang="en-GB" sz="1800" b="0">
                <a:latin typeface="Comic Sans MS" pitchFamily="66" charset="0"/>
              </a:rPr>
              <a:t>VWF</a:t>
            </a:r>
          </a:p>
        </p:txBody>
      </p:sp>
      <p:sp>
        <p:nvSpPr>
          <p:cNvPr id="10274" name="Freeform 38"/>
          <p:cNvSpPr>
            <a:spLocks/>
          </p:cNvSpPr>
          <p:nvPr/>
        </p:nvSpPr>
        <p:spPr bwMode="auto">
          <a:xfrm>
            <a:off x="0" y="5845175"/>
            <a:ext cx="2960688" cy="487363"/>
          </a:xfrm>
          <a:custGeom>
            <a:avLst/>
            <a:gdLst>
              <a:gd name="T0" fmla="*/ 0 w 1865"/>
              <a:gd name="T1" fmla="*/ 336550 h 307"/>
              <a:gd name="T2" fmla="*/ 1058863 w 1865"/>
              <a:gd name="T3" fmla="*/ 379413 h 307"/>
              <a:gd name="T4" fmla="*/ 1639888 w 1865"/>
              <a:gd name="T5" fmla="*/ 393700 h 307"/>
              <a:gd name="T6" fmla="*/ 1901826 w 1865"/>
              <a:gd name="T7" fmla="*/ 466725 h 307"/>
              <a:gd name="T8" fmla="*/ 2032001 w 1865"/>
              <a:gd name="T9" fmla="*/ 452438 h 307"/>
              <a:gd name="T10" fmla="*/ 2060576 w 1865"/>
              <a:gd name="T11" fmla="*/ 422275 h 307"/>
              <a:gd name="T12" fmla="*/ 2105026 w 1865"/>
              <a:gd name="T13" fmla="*/ 407988 h 307"/>
              <a:gd name="T14" fmla="*/ 2147888 w 1865"/>
              <a:gd name="T15" fmla="*/ 379413 h 307"/>
              <a:gd name="T16" fmla="*/ 2235201 w 1865"/>
              <a:gd name="T17" fmla="*/ 350838 h 307"/>
              <a:gd name="T18" fmla="*/ 2263776 w 1865"/>
              <a:gd name="T19" fmla="*/ 320675 h 307"/>
              <a:gd name="T20" fmla="*/ 2351088 w 1865"/>
              <a:gd name="T21" fmla="*/ 292100 h 307"/>
              <a:gd name="T22" fmla="*/ 2525713 w 1865"/>
              <a:gd name="T23" fmla="*/ 133350 h 307"/>
              <a:gd name="T24" fmla="*/ 2960688 w 1865"/>
              <a:gd name="T25" fmla="*/ 15875 h 307"/>
              <a:gd name="T26" fmla="*/ 2917826 w 1865"/>
              <a:gd name="T27" fmla="*/ 1588 h 3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65"/>
              <a:gd name="T43" fmla="*/ 0 h 307"/>
              <a:gd name="T44" fmla="*/ 1865 w 1865"/>
              <a:gd name="T45" fmla="*/ 307 h 3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65" h="307">
                <a:moveTo>
                  <a:pt x="0" y="212"/>
                </a:moveTo>
                <a:cubicBezTo>
                  <a:pt x="306" y="99"/>
                  <a:pt x="436" y="229"/>
                  <a:pt x="667" y="239"/>
                </a:cubicBezTo>
                <a:cubicBezTo>
                  <a:pt x="789" y="244"/>
                  <a:pt x="911" y="245"/>
                  <a:pt x="1033" y="248"/>
                </a:cubicBezTo>
                <a:cubicBezTo>
                  <a:pt x="1071" y="307"/>
                  <a:pt x="1137" y="274"/>
                  <a:pt x="1198" y="294"/>
                </a:cubicBezTo>
                <a:cubicBezTo>
                  <a:pt x="1225" y="291"/>
                  <a:pt x="1254" y="292"/>
                  <a:pt x="1280" y="285"/>
                </a:cubicBezTo>
                <a:cubicBezTo>
                  <a:pt x="1288" y="283"/>
                  <a:pt x="1291" y="271"/>
                  <a:pt x="1298" y="266"/>
                </a:cubicBezTo>
                <a:cubicBezTo>
                  <a:pt x="1306" y="261"/>
                  <a:pt x="1317" y="260"/>
                  <a:pt x="1326" y="257"/>
                </a:cubicBezTo>
                <a:cubicBezTo>
                  <a:pt x="1335" y="251"/>
                  <a:pt x="1343" y="243"/>
                  <a:pt x="1353" y="239"/>
                </a:cubicBezTo>
                <a:cubicBezTo>
                  <a:pt x="1371" y="231"/>
                  <a:pt x="1408" y="221"/>
                  <a:pt x="1408" y="221"/>
                </a:cubicBezTo>
                <a:cubicBezTo>
                  <a:pt x="1414" y="215"/>
                  <a:pt x="1418" y="206"/>
                  <a:pt x="1426" y="202"/>
                </a:cubicBezTo>
                <a:cubicBezTo>
                  <a:pt x="1443" y="193"/>
                  <a:pt x="1481" y="184"/>
                  <a:pt x="1481" y="184"/>
                </a:cubicBezTo>
                <a:cubicBezTo>
                  <a:pt x="1511" y="139"/>
                  <a:pt x="1539" y="101"/>
                  <a:pt x="1591" y="84"/>
                </a:cubicBezTo>
                <a:cubicBezTo>
                  <a:pt x="1710" y="0"/>
                  <a:pt x="1667" y="21"/>
                  <a:pt x="1865" y="10"/>
                </a:cubicBezTo>
                <a:cubicBezTo>
                  <a:pt x="1856" y="7"/>
                  <a:pt x="1838" y="1"/>
                  <a:pt x="1838" y="1"/>
                </a:cubicBezTo>
              </a:path>
            </a:pathLst>
          </a:custGeom>
          <a:noFill/>
          <a:ln w="76200">
            <a:solidFill>
              <a:srgbClr val="33CCCC"/>
            </a:solidFill>
            <a:round/>
            <a:headEnd/>
            <a:tailEnd/>
          </a:ln>
        </p:spPr>
        <p:txBody>
          <a:bodyPr/>
          <a:lstStyle/>
          <a:p>
            <a:endParaRPr lang="en-GB" sz="3200"/>
          </a:p>
        </p:txBody>
      </p:sp>
      <p:sp>
        <p:nvSpPr>
          <p:cNvPr id="10275" name="Text Box 40"/>
          <p:cNvSpPr txBox="1">
            <a:spLocks noChangeArrowheads="1"/>
          </p:cNvSpPr>
          <p:nvPr/>
        </p:nvSpPr>
        <p:spPr bwMode="auto">
          <a:xfrm>
            <a:off x="7453313" y="5484813"/>
            <a:ext cx="1028700" cy="366712"/>
          </a:xfrm>
          <a:prstGeom prst="rect">
            <a:avLst/>
          </a:prstGeom>
          <a:noFill/>
          <a:ln w="9525">
            <a:noFill/>
            <a:miter lim="800000"/>
            <a:headEnd/>
            <a:tailEnd/>
          </a:ln>
        </p:spPr>
        <p:txBody>
          <a:bodyPr wrap="none">
            <a:spAutoFit/>
          </a:bodyPr>
          <a:lstStyle/>
          <a:p>
            <a:r>
              <a:rPr lang="en-GB" sz="1800" b="0">
                <a:solidFill>
                  <a:srgbClr val="33CCFF"/>
                </a:solidFill>
                <a:latin typeface="Comic Sans MS" pitchFamily="66" charset="0"/>
              </a:rPr>
              <a:t>collagen</a:t>
            </a:r>
          </a:p>
        </p:txBody>
      </p:sp>
      <p:sp>
        <p:nvSpPr>
          <p:cNvPr id="10276" name="Oval 41"/>
          <p:cNvSpPr>
            <a:spLocks noChangeArrowheads="1"/>
          </p:cNvSpPr>
          <p:nvPr/>
        </p:nvSpPr>
        <p:spPr bwMode="auto">
          <a:xfrm rot="1106097" flipV="1">
            <a:off x="2738438" y="5870575"/>
            <a:ext cx="958850" cy="263525"/>
          </a:xfrm>
          <a:prstGeom prst="ellipse">
            <a:avLst/>
          </a:prstGeom>
          <a:solidFill>
            <a:srgbClr val="FF7C80"/>
          </a:solidFill>
          <a:ln w="9525">
            <a:solidFill>
              <a:schemeClr val="tx1"/>
            </a:solidFill>
            <a:round/>
            <a:headEnd/>
            <a:tailEnd/>
          </a:ln>
        </p:spPr>
        <p:txBody>
          <a:bodyPr wrap="none" anchor="ctr"/>
          <a:lstStyle/>
          <a:p>
            <a:endParaRPr lang="en-GB" sz="3200"/>
          </a:p>
        </p:txBody>
      </p:sp>
      <p:sp>
        <p:nvSpPr>
          <p:cNvPr id="230442" name="Text Box 42"/>
          <p:cNvSpPr txBox="1">
            <a:spLocks noChangeArrowheads="1"/>
          </p:cNvSpPr>
          <p:nvPr/>
        </p:nvSpPr>
        <p:spPr bwMode="auto">
          <a:xfrm>
            <a:off x="2632075" y="4529138"/>
            <a:ext cx="950913" cy="581025"/>
          </a:xfrm>
          <a:prstGeom prst="rect">
            <a:avLst/>
          </a:prstGeom>
          <a:noFill/>
          <a:ln w="9525">
            <a:noFill/>
            <a:miter lim="800000"/>
            <a:headEnd/>
            <a:tailEnd/>
          </a:ln>
        </p:spPr>
        <p:txBody>
          <a:bodyPr wrap="none">
            <a:spAutoFit/>
          </a:bodyPr>
          <a:lstStyle/>
          <a:p>
            <a:r>
              <a:rPr lang="en-GB" sz="1600">
                <a:solidFill>
                  <a:srgbClr val="800080"/>
                </a:solidFill>
                <a:latin typeface="Comic Sans MS" pitchFamily="66" charset="0"/>
              </a:rPr>
              <a:t>GP1b</a:t>
            </a:r>
            <a:r>
              <a:rPr lang="en-GB" sz="1600">
                <a:solidFill>
                  <a:srgbClr val="800080"/>
                </a:solidFill>
                <a:latin typeface="Symbol" pitchFamily="18" charset="2"/>
              </a:rPr>
              <a:t>a</a:t>
            </a:r>
            <a:r>
              <a:rPr lang="en-GB" sz="1600">
                <a:solidFill>
                  <a:srgbClr val="800080"/>
                </a:solidFill>
                <a:latin typeface="Comic Sans MS" pitchFamily="66" charset="0"/>
              </a:rPr>
              <a:t> </a:t>
            </a:r>
          </a:p>
          <a:p>
            <a:r>
              <a:rPr lang="en-GB" sz="1600">
                <a:solidFill>
                  <a:srgbClr val="800080"/>
                </a:solidFill>
                <a:latin typeface="Comic Sans MS" pitchFamily="66" charset="0"/>
              </a:rPr>
              <a:t>complex</a:t>
            </a:r>
          </a:p>
        </p:txBody>
      </p:sp>
      <p:sp>
        <p:nvSpPr>
          <p:cNvPr id="10278" name="Text Box 43"/>
          <p:cNvSpPr txBox="1">
            <a:spLocks noChangeArrowheads="1"/>
          </p:cNvSpPr>
          <p:nvPr/>
        </p:nvSpPr>
        <p:spPr bwMode="auto">
          <a:xfrm>
            <a:off x="5145088" y="309563"/>
            <a:ext cx="3671887" cy="1554162"/>
          </a:xfrm>
          <a:prstGeom prst="rect">
            <a:avLst/>
          </a:prstGeom>
          <a:noFill/>
          <a:ln w="9525">
            <a:noFill/>
            <a:miter lim="800000"/>
            <a:headEnd/>
            <a:tailEnd/>
          </a:ln>
        </p:spPr>
        <p:txBody>
          <a:bodyPr wrap="none">
            <a:spAutoFit/>
          </a:bodyPr>
          <a:lstStyle/>
          <a:p>
            <a:pPr algn="r"/>
            <a:r>
              <a:rPr lang="en-GB" sz="3200">
                <a:latin typeface="Comic Sans MS" pitchFamily="66" charset="0"/>
              </a:rPr>
              <a:t>How do platelets </a:t>
            </a:r>
          </a:p>
          <a:p>
            <a:pPr algn="r"/>
            <a:r>
              <a:rPr lang="en-GB" sz="3200">
                <a:latin typeface="Comic Sans MS" pitchFamily="66" charset="0"/>
              </a:rPr>
              <a:t>become fully </a:t>
            </a:r>
          </a:p>
          <a:p>
            <a:pPr algn="r"/>
            <a:r>
              <a:rPr lang="en-GB" sz="3200">
                <a:latin typeface="Comic Sans MS" pitchFamily="66" charset="0"/>
              </a:rPr>
              <a:t>activated?</a:t>
            </a:r>
          </a:p>
        </p:txBody>
      </p:sp>
      <p:sp>
        <p:nvSpPr>
          <p:cNvPr id="10279" name="Text Box 44"/>
          <p:cNvSpPr txBox="1">
            <a:spLocks noChangeArrowheads="1"/>
          </p:cNvSpPr>
          <p:nvPr/>
        </p:nvSpPr>
        <p:spPr bwMode="auto">
          <a:xfrm>
            <a:off x="5394325" y="2720975"/>
            <a:ext cx="3436938" cy="581025"/>
          </a:xfrm>
          <a:prstGeom prst="rect">
            <a:avLst/>
          </a:prstGeom>
          <a:noFill/>
          <a:ln w="9525">
            <a:noFill/>
            <a:miter lim="800000"/>
            <a:headEnd/>
            <a:tailEnd/>
          </a:ln>
        </p:spPr>
        <p:txBody>
          <a:bodyPr wrap="none">
            <a:spAutoFit/>
          </a:bodyPr>
          <a:lstStyle/>
          <a:p>
            <a:r>
              <a:rPr lang="en-GB" sz="1600" b="0">
                <a:latin typeface="Comic Sans MS" pitchFamily="66" charset="0"/>
              </a:rPr>
              <a:t>See Jackson and Schoenwaelder</a:t>
            </a:r>
          </a:p>
          <a:p>
            <a:r>
              <a:rPr lang="en-GB" sz="1600" b="0">
                <a:latin typeface="Comic Sans MS" pitchFamily="66" charset="0"/>
              </a:rPr>
              <a:t>Nat Rev Drug Discov 2, 1-15, 2003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04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4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Oval 2"/>
          <p:cNvSpPr>
            <a:spLocks noChangeArrowheads="1"/>
          </p:cNvSpPr>
          <p:nvPr/>
        </p:nvSpPr>
        <p:spPr bwMode="auto">
          <a:xfrm>
            <a:off x="2419350" y="1243013"/>
            <a:ext cx="5340350" cy="3862387"/>
          </a:xfrm>
          <a:prstGeom prst="ellipse">
            <a:avLst/>
          </a:prstGeom>
          <a:solidFill>
            <a:srgbClr val="FFFFCC"/>
          </a:solidFill>
          <a:ln w="9525">
            <a:solidFill>
              <a:schemeClr val="tx1"/>
            </a:solidFill>
            <a:round/>
            <a:headEnd/>
            <a:tailEnd/>
          </a:ln>
        </p:spPr>
        <p:txBody>
          <a:bodyPr wrap="none" anchor="ctr"/>
          <a:lstStyle/>
          <a:p>
            <a:pPr algn="ctr"/>
            <a:endParaRPr lang="en-GB" sz="3200" dirty="0"/>
          </a:p>
        </p:txBody>
      </p:sp>
      <p:sp>
        <p:nvSpPr>
          <p:cNvPr id="11267" name="Oval 3"/>
          <p:cNvSpPr>
            <a:spLocks noChangeArrowheads="1"/>
          </p:cNvSpPr>
          <p:nvPr/>
        </p:nvSpPr>
        <p:spPr bwMode="auto">
          <a:xfrm>
            <a:off x="792163" y="6384925"/>
            <a:ext cx="958850" cy="231775"/>
          </a:xfrm>
          <a:prstGeom prst="ellipse">
            <a:avLst/>
          </a:prstGeom>
          <a:solidFill>
            <a:srgbClr val="FF7C80"/>
          </a:solidFill>
          <a:ln w="9525">
            <a:solidFill>
              <a:schemeClr val="tx1"/>
            </a:solidFill>
            <a:round/>
            <a:headEnd/>
            <a:tailEnd/>
          </a:ln>
        </p:spPr>
        <p:txBody>
          <a:bodyPr wrap="none" anchor="ctr"/>
          <a:lstStyle/>
          <a:p>
            <a:endParaRPr lang="en-GB" sz="3200"/>
          </a:p>
        </p:txBody>
      </p:sp>
      <p:sp>
        <p:nvSpPr>
          <p:cNvPr id="11268" name="Oval 4"/>
          <p:cNvSpPr>
            <a:spLocks noChangeArrowheads="1"/>
          </p:cNvSpPr>
          <p:nvPr/>
        </p:nvSpPr>
        <p:spPr bwMode="auto">
          <a:xfrm>
            <a:off x="1646238" y="6064250"/>
            <a:ext cx="958850" cy="231775"/>
          </a:xfrm>
          <a:prstGeom prst="ellipse">
            <a:avLst/>
          </a:prstGeom>
          <a:solidFill>
            <a:srgbClr val="FF7C80"/>
          </a:solidFill>
          <a:ln w="9525">
            <a:solidFill>
              <a:schemeClr val="tx1"/>
            </a:solidFill>
            <a:round/>
            <a:headEnd/>
            <a:tailEnd/>
          </a:ln>
        </p:spPr>
        <p:txBody>
          <a:bodyPr wrap="none" anchor="ctr"/>
          <a:lstStyle/>
          <a:p>
            <a:endParaRPr lang="en-GB" sz="3200"/>
          </a:p>
        </p:txBody>
      </p:sp>
      <p:sp>
        <p:nvSpPr>
          <p:cNvPr id="11269" name="Oval 5"/>
          <p:cNvSpPr>
            <a:spLocks noChangeArrowheads="1"/>
          </p:cNvSpPr>
          <p:nvPr/>
        </p:nvSpPr>
        <p:spPr bwMode="auto">
          <a:xfrm>
            <a:off x="1936750" y="6165850"/>
            <a:ext cx="958850" cy="231775"/>
          </a:xfrm>
          <a:prstGeom prst="ellipse">
            <a:avLst/>
          </a:prstGeom>
          <a:solidFill>
            <a:srgbClr val="FF7C80"/>
          </a:solidFill>
          <a:ln w="9525">
            <a:solidFill>
              <a:schemeClr val="tx1"/>
            </a:solidFill>
            <a:round/>
            <a:headEnd/>
            <a:tailEnd/>
          </a:ln>
        </p:spPr>
        <p:txBody>
          <a:bodyPr wrap="none" anchor="ctr"/>
          <a:lstStyle/>
          <a:p>
            <a:endParaRPr lang="en-GB" sz="3200"/>
          </a:p>
        </p:txBody>
      </p:sp>
      <p:sp>
        <p:nvSpPr>
          <p:cNvPr id="11270" name="Oval 6"/>
          <p:cNvSpPr>
            <a:spLocks noChangeArrowheads="1"/>
          </p:cNvSpPr>
          <p:nvPr/>
        </p:nvSpPr>
        <p:spPr bwMode="auto">
          <a:xfrm>
            <a:off x="1676400" y="6237288"/>
            <a:ext cx="958850" cy="231775"/>
          </a:xfrm>
          <a:prstGeom prst="ellipse">
            <a:avLst/>
          </a:prstGeom>
          <a:solidFill>
            <a:srgbClr val="FF7C80"/>
          </a:solidFill>
          <a:ln w="9525">
            <a:solidFill>
              <a:schemeClr val="tx1"/>
            </a:solidFill>
            <a:round/>
            <a:headEnd/>
            <a:tailEnd/>
          </a:ln>
        </p:spPr>
        <p:txBody>
          <a:bodyPr wrap="none" anchor="ctr"/>
          <a:lstStyle/>
          <a:p>
            <a:endParaRPr lang="en-GB" sz="3200"/>
          </a:p>
        </p:txBody>
      </p:sp>
      <p:sp>
        <p:nvSpPr>
          <p:cNvPr id="11271" name="Oval 7"/>
          <p:cNvSpPr>
            <a:spLocks noChangeArrowheads="1"/>
          </p:cNvSpPr>
          <p:nvPr/>
        </p:nvSpPr>
        <p:spPr bwMode="auto">
          <a:xfrm>
            <a:off x="2863850" y="6308725"/>
            <a:ext cx="958850" cy="231775"/>
          </a:xfrm>
          <a:prstGeom prst="ellipse">
            <a:avLst/>
          </a:prstGeom>
          <a:solidFill>
            <a:srgbClr val="FF7C80"/>
          </a:solidFill>
          <a:ln w="9525">
            <a:solidFill>
              <a:schemeClr val="tx1"/>
            </a:solidFill>
            <a:round/>
            <a:headEnd/>
            <a:tailEnd/>
          </a:ln>
        </p:spPr>
        <p:txBody>
          <a:bodyPr wrap="none" anchor="ctr"/>
          <a:lstStyle/>
          <a:p>
            <a:endParaRPr lang="en-GB" sz="3200"/>
          </a:p>
        </p:txBody>
      </p:sp>
      <p:sp>
        <p:nvSpPr>
          <p:cNvPr id="11272" name="Oval 8"/>
          <p:cNvSpPr>
            <a:spLocks noChangeArrowheads="1"/>
          </p:cNvSpPr>
          <p:nvPr/>
        </p:nvSpPr>
        <p:spPr bwMode="auto">
          <a:xfrm>
            <a:off x="2368550" y="6597650"/>
            <a:ext cx="958850" cy="231775"/>
          </a:xfrm>
          <a:prstGeom prst="ellipse">
            <a:avLst/>
          </a:prstGeom>
          <a:solidFill>
            <a:srgbClr val="FF7C80"/>
          </a:solidFill>
          <a:ln w="9525">
            <a:solidFill>
              <a:schemeClr val="tx1"/>
            </a:solidFill>
            <a:round/>
            <a:headEnd/>
            <a:tailEnd/>
          </a:ln>
        </p:spPr>
        <p:txBody>
          <a:bodyPr wrap="none" anchor="ctr"/>
          <a:lstStyle/>
          <a:p>
            <a:endParaRPr lang="en-GB" sz="3200"/>
          </a:p>
        </p:txBody>
      </p:sp>
      <p:sp>
        <p:nvSpPr>
          <p:cNvPr id="11273" name="Oval 9"/>
          <p:cNvSpPr>
            <a:spLocks noChangeArrowheads="1"/>
          </p:cNvSpPr>
          <p:nvPr/>
        </p:nvSpPr>
        <p:spPr bwMode="auto">
          <a:xfrm>
            <a:off x="4270375" y="6307138"/>
            <a:ext cx="958850" cy="231775"/>
          </a:xfrm>
          <a:prstGeom prst="ellipse">
            <a:avLst/>
          </a:prstGeom>
          <a:solidFill>
            <a:srgbClr val="FF7C80"/>
          </a:solidFill>
          <a:ln w="9525">
            <a:solidFill>
              <a:schemeClr val="tx1"/>
            </a:solidFill>
            <a:round/>
            <a:headEnd/>
            <a:tailEnd/>
          </a:ln>
        </p:spPr>
        <p:txBody>
          <a:bodyPr wrap="none" anchor="ctr"/>
          <a:lstStyle/>
          <a:p>
            <a:endParaRPr lang="en-GB" sz="3200"/>
          </a:p>
        </p:txBody>
      </p:sp>
      <p:sp>
        <p:nvSpPr>
          <p:cNvPr id="11274" name="Oval 10"/>
          <p:cNvSpPr>
            <a:spLocks noChangeArrowheads="1"/>
          </p:cNvSpPr>
          <p:nvPr/>
        </p:nvSpPr>
        <p:spPr bwMode="auto">
          <a:xfrm>
            <a:off x="3484563" y="6421438"/>
            <a:ext cx="958850" cy="231775"/>
          </a:xfrm>
          <a:prstGeom prst="ellipse">
            <a:avLst/>
          </a:prstGeom>
          <a:solidFill>
            <a:srgbClr val="FF7C80"/>
          </a:solidFill>
          <a:ln w="9525">
            <a:solidFill>
              <a:schemeClr val="tx1"/>
            </a:solidFill>
            <a:round/>
            <a:headEnd/>
            <a:tailEnd/>
          </a:ln>
        </p:spPr>
        <p:txBody>
          <a:bodyPr wrap="none" anchor="ctr"/>
          <a:lstStyle/>
          <a:p>
            <a:endParaRPr lang="en-GB" sz="3200"/>
          </a:p>
        </p:txBody>
      </p:sp>
      <p:sp>
        <p:nvSpPr>
          <p:cNvPr id="11275" name="Oval 11"/>
          <p:cNvSpPr>
            <a:spLocks noChangeArrowheads="1"/>
          </p:cNvSpPr>
          <p:nvPr/>
        </p:nvSpPr>
        <p:spPr bwMode="auto">
          <a:xfrm>
            <a:off x="4108450" y="6218238"/>
            <a:ext cx="958850" cy="231775"/>
          </a:xfrm>
          <a:prstGeom prst="ellipse">
            <a:avLst/>
          </a:prstGeom>
          <a:solidFill>
            <a:srgbClr val="FF7C80"/>
          </a:solidFill>
          <a:ln w="9525">
            <a:solidFill>
              <a:schemeClr val="tx1"/>
            </a:solidFill>
            <a:round/>
            <a:headEnd/>
            <a:tailEnd/>
          </a:ln>
        </p:spPr>
        <p:txBody>
          <a:bodyPr wrap="none" anchor="ctr"/>
          <a:lstStyle/>
          <a:p>
            <a:endParaRPr lang="en-GB" sz="3200"/>
          </a:p>
        </p:txBody>
      </p:sp>
      <p:sp>
        <p:nvSpPr>
          <p:cNvPr id="11276" name="Oval 12"/>
          <p:cNvSpPr>
            <a:spLocks noChangeArrowheads="1"/>
          </p:cNvSpPr>
          <p:nvPr/>
        </p:nvSpPr>
        <p:spPr bwMode="auto">
          <a:xfrm>
            <a:off x="5151438" y="6100763"/>
            <a:ext cx="958850" cy="231775"/>
          </a:xfrm>
          <a:prstGeom prst="ellipse">
            <a:avLst/>
          </a:prstGeom>
          <a:solidFill>
            <a:srgbClr val="FF7C80"/>
          </a:solidFill>
          <a:ln w="9525">
            <a:solidFill>
              <a:schemeClr val="tx1"/>
            </a:solidFill>
            <a:round/>
            <a:headEnd/>
            <a:tailEnd/>
          </a:ln>
        </p:spPr>
        <p:txBody>
          <a:bodyPr wrap="none" anchor="ctr"/>
          <a:lstStyle/>
          <a:p>
            <a:endParaRPr lang="en-GB" sz="3200"/>
          </a:p>
        </p:txBody>
      </p:sp>
      <p:sp>
        <p:nvSpPr>
          <p:cNvPr id="11277" name="Oval 13"/>
          <p:cNvSpPr>
            <a:spLocks noChangeArrowheads="1"/>
          </p:cNvSpPr>
          <p:nvPr/>
        </p:nvSpPr>
        <p:spPr bwMode="auto">
          <a:xfrm>
            <a:off x="5976938" y="6215063"/>
            <a:ext cx="958850" cy="231775"/>
          </a:xfrm>
          <a:prstGeom prst="ellipse">
            <a:avLst/>
          </a:prstGeom>
          <a:solidFill>
            <a:srgbClr val="FF7C80"/>
          </a:solidFill>
          <a:ln w="9525">
            <a:solidFill>
              <a:schemeClr val="tx1"/>
            </a:solidFill>
            <a:round/>
            <a:headEnd/>
            <a:tailEnd/>
          </a:ln>
        </p:spPr>
        <p:txBody>
          <a:bodyPr wrap="none" anchor="ctr"/>
          <a:lstStyle/>
          <a:p>
            <a:endParaRPr lang="en-GB" sz="3200"/>
          </a:p>
        </p:txBody>
      </p:sp>
      <p:sp>
        <p:nvSpPr>
          <p:cNvPr id="11278" name="Oval 14"/>
          <p:cNvSpPr>
            <a:spLocks noChangeArrowheads="1"/>
          </p:cNvSpPr>
          <p:nvPr/>
        </p:nvSpPr>
        <p:spPr bwMode="auto">
          <a:xfrm>
            <a:off x="6602413" y="6011863"/>
            <a:ext cx="958850" cy="231775"/>
          </a:xfrm>
          <a:prstGeom prst="ellipse">
            <a:avLst/>
          </a:prstGeom>
          <a:solidFill>
            <a:srgbClr val="FF7C80"/>
          </a:solidFill>
          <a:ln w="9525">
            <a:solidFill>
              <a:schemeClr val="tx1"/>
            </a:solidFill>
            <a:round/>
            <a:headEnd/>
            <a:tailEnd/>
          </a:ln>
        </p:spPr>
        <p:txBody>
          <a:bodyPr wrap="none" anchor="ctr"/>
          <a:lstStyle/>
          <a:p>
            <a:endParaRPr lang="en-GB" sz="3200"/>
          </a:p>
        </p:txBody>
      </p:sp>
      <p:sp>
        <p:nvSpPr>
          <p:cNvPr id="11279" name="Oval 15"/>
          <p:cNvSpPr>
            <a:spLocks noChangeArrowheads="1"/>
          </p:cNvSpPr>
          <p:nvPr/>
        </p:nvSpPr>
        <p:spPr bwMode="auto">
          <a:xfrm>
            <a:off x="7861300" y="6010275"/>
            <a:ext cx="958850" cy="231775"/>
          </a:xfrm>
          <a:prstGeom prst="ellipse">
            <a:avLst/>
          </a:prstGeom>
          <a:solidFill>
            <a:srgbClr val="FF7C80"/>
          </a:solidFill>
          <a:ln w="9525">
            <a:solidFill>
              <a:schemeClr val="tx1"/>
            </a:solidFill>
            <a:round/>
            <a:headEnd/>
            <a:tailEnd/>
          </a:ln>
        </p:spPr>
        <p:txBody>
          <a:bodyPr wrap="none" anchor="ctr"/>
          <a:lstStyle/>
          <a:p>
            <a:endParaRPr lang="en-GB" sz="3200"/>
          </a:p>
        </p:txBody>
      </p:sp>
      <p:sp>
        <p:nvSpPr>
          <p:cNvPr id="11280" name="Freeform 16"/>
          <p:cNvSpPr>
            <a:spLocks/>
          </p:cNvSpPr>
          <p:nvPr/>
        </p:nvSpPr>
        <p:spPr bwMode="auto">
          <a:xfrm>
            <a:off x="1489075" y="6194425"/>
            <a:ext cx="2960688" cy="487363"/>
          </a:xfrm>
          <a:custGeom>
            <a:avLst/>
            <a:gdLst>
              <a:gd name="T0" fmla="*/ 0 w 1865"/>
              <a:gd name="T1" fmla="*/ 336550 h 307"/>
              <a:gd name="T2" fmla="*/ 1058863 w 1865"/>
              <a:gd name="T3" fmla="*/ 379413 h 307"/>
              <a:gd name="T4" fmla="*/ 1639888 w 1865"/>
              <a:gd name="T5" fmla="*/ 393700 h 307"/>
              <a:gd name="T6" fmla="*/ 1901826 w 1865"/>
              <a:gd name="T7" fmla="*/ 466725 h 307"/>
              <a:gd name="T8" fmla="*/ 2032001 w 1865"/>
              <a:gd name="T9" fmla="*/ 452438 h 307"/>
              <a:gd name="T10" fmla="*/ 2060576 w 1865"/>
              <a:gd name="T11" fmla="*/ 422275 h 307"/>
              <a:gd name="T12" fmla="*/ 2105026 w 1865"/>
              <a:gd name="T13" fmla="*/ 407988 h 307"/>
              <a:gd name="T14" fmla="*/ 2147888 w 1865"/>
              <a:gd name="T15" fmla="*/ 379413 h 307"/>
              <a:gd name="T16" fmla="*/ 2235201 w 1865"/>
              <a:gd name="T17" fmla="*/ 350838 h 307"/>
              <a:gd name="T18" fmla="*/ 2263776 w 1865"/>
              <a:gd name="T19" fmla="*/ 320675 h 307"/>
              <a:gd name="T20" fmla="*/ 2351088 w 1865"/>
              <a:gd name="T21" fmla="*/ 292100 h 307"/>
              <a:gd name="T22" fmla="*/ 2525713 w 1865"/>
              <a:gd name="T23" fmla="*/ 133350 h 307"/>
              <a:gd name="T24" fmla="*/ 2960688 w 1865"/>
              <a:gd name="T25" fmla="*/ 15875 h 307"/>
              <a:gd name="T26" fmla="*/ 2917826 w 1865"/>
              <a:gd name="T27" fmla="*/ 1588 h 3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65"/>
              <a:gd name="T43" fmla="*/ 0 h 307"/>
              <a:gd name="T44" fmla="*/ 1865 w 1865"/>
              <a:gd name="T45" fmla="*/ 307 h 3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65" h="307">
                <a:moveTo>
                  <a:pt x="0" y="212"/>
                </a:moveTo>
                <a:cubicBezTo>
                  <a:pt x="306" y="99"/>
                  <a:pt x="436" y="229"/>
                  <a:pt x="667" y="239"/>
                </a:cubicBezTo>
                <a:cubicBezTo>
                  <a:pt x="789" y="244"/>
                  <a:pt x="911" y="245"/>
                  <a:pt x="1033" y="248"/>
                </a:cubicBezTo>
                <a:cubicBezTo>
                  <a:pt x="1071" y="307"/>
                  <a:pt x="1137" y="274"/>
                  <a:pt x="1198" y="294"/>
                </a:cubicBezTo>
                <a:cubicBezTo>
                  <a:pt x="1225" y="291"/>
                  <a:pt x="1254" y="292"/>
                  <a:pt x="1280" y="285"/>
                </a:cubicBezTo>
                <a:cubicBezTo>
                  <a:pt x="1288" y="283"/>
                  <a:pt x="1291" y="271"/>
                  <a:pt x="1298" y="266"/>
                </a:cubicBezTo>
                <a:cubicBezTo>
                  <a:pt x="1306" y="261"/>
                  <a:pt x="1317" y="260"/>
                  <a:pt x="1326" y="257"/>
                </a:cubicBezTo>
                <a:cubicBezTo>
                  <a:pt x="1335" y="251"/>
                  <a:pt x="1343" y="243"/>
                  <a:pt x="1353" y="239"/>
                </a:cubicBezTo>
                <a:cubicBezTo>
                  <a:pt x="1371" y="231"/>
                  <a:pt x="1408" y="221"/>
                  <a:pt x="1408" y="221"/>
                </a:cubicBezTo>
                <a:cubicBezTo>
                  <a:pt x="1414" y="215"/>
                  <a:pt x="1418" y="206"/>
                  <a:pt x="1426" y="202"/>
                </a:cubicBezTo>
                <a:cubicBezTo>
                  <a:pt x="1443" y="193"/>
                  <a:pt x="1481" y="184"/>
                  <a:pt x="1481" y="184"/>
                </a:cubicBezTo>
                <a:cubicBezTo>
                  <a:pt x="1511" y="139"/>
                  <a:pt x="1539" y="101"/>
                  <a:pt x="1591" y="84"/>
                </a:cubicBezTo>
                <a:cubicBezTo>
                  <a:pt x="1710" y="0"/>
                  <a:pt x="1667" y="21"/>
                  <a:pt x="1865" y="10"/>
                </a:cubicBezTo>
                <a:cubicBezTo>
                  <a:pt x="1856" y="7"/>
                  <a:pt x="1838" y="1"/>
                  <a:pt x="1838" y="1"/>
                </a:cubicBezTo>
              </a:path>
            </a:pathLst>
          </a:custGeom>
          <a:noFill/>
          <a:ln w="76200">
            <a:solidFill>
              <a:srgbClr val="33CCCC"/>
            </a:solidFill>
            <a:round/>
            <a:headEnd/>
            <a:tailEnd/>
          </a:ln>
        </p:spPr>
        <p:txBody>
          <a:bodyPr/>
          <a:lstStyle/>
          <a:p>
            <a:endParaRPr lang="en-GB" sz="3200"/>
          </a:p>
        </p:txBody>
      </p:sp>
      <p:sp>
        <p:nvSpPr>
          <p:cNvPr id="11281" name="Freeform 17"/>
          <p:cNvSpPr>
            <a:spLocks/>
          </p:cNvSpPr>
          <p:nvPr/>
        </p:nvSpPr>
        <p:spPr bwMode="auto">
          <a:xfrm rot="1033490" flipH="1">
            <a:off x="5878513" y="5913438"/>
            <a:ext cx="2540000" cy="457200"/>
          </a:xfrm>
          <a:custGeom>
            <a:avLst/>
            <a:gdLst>
              <a:gd name="T0" fmla="*/ 0 w 1865"/>
              <a:gd name="T1" fmla="*/ 315721 h 307"/>
              <a:gd name="T2" fmla="*/ 908408 w 1865"/>
              <a:gd name="T3" fmla="*/ 355931 h 307"/>
              <a:gd name="T4" fmla="*/ 1406874 w 1865"/>
              <a:gd name="T5" fmla="*/ 369334 h 307"/>
              <a:gd name="T6" fmla="*/ 1631593 w 1865"/>
              <a:gd name="T7" fmla="*/ 437840 h 307"/>
              <a:gd name="T8" fmla="*/ 1743271 w 1865"/>
              <a:gd name="T9" fmla="*/ 424436 h 307"/>
              <a:gd name="T10" fmla="*/ 1767786 w 1865"/>
              <a:gd name="T11" fmla="*/ 396141 h 307"/>
              <a:gd name="T12" fmla="*/ 1805920 w 1865"/>
              <a:gd name="T13" fmla="*/ 382737 h 307"/>
              <a:gd name="T14" fmla="*/ 1842692 w 1865"/>
              <a:gd name="T15" fmla="*/ 355931 h 307"/>
              <a:gd name="T16" fmla="*/ 1917598 w 1865"/>
              <a:gd name="T17" fmla="*/ 329124 h 307"/>
              <a:gd name="T18" fmla="*/ 1942113 w 1865"/>
              <a:gd name="T19" fmla="*/ 300829 h 307"/>
              <a:gd name="T20" fmla="*/ 2017019 w 1865"/>
              <a:gd name="T21" fmla="*/ 274022 h 307"/>
              <a:gd name="T22" fmla="*/ 2166831 w 1865"/>
              <a:gd name="T23" fmla="*/ 125097 h 307"/>
              <a:gd name="T24" fmla="*/ 2540000 w 1865"/>
              <a:gd name="T25" fmla="*/ 14893 h 307"/>
              <a:gd name="T26" fmla="*/ 2503228 w 1865"/>
              <a:gd name="T27" fmla="*/ 1489 h 3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65"/>
              <a:gd name="T43" fmla="*/ 0 h 307"/>
              <a:gd name="T44" fmla="*/ 1865 w 1865"/>
              <a:gd name="T45" fmla="*/ 307 h 3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65" h="307">
                <a:moveTo>
                  <a:pt x="0" y="212"/>
                </a:moveTo>
                <a:cubicBezTo>
                  <a:pt x="306" y="99"/>
                  <a:pt x="436" y="229"/>
                  <a:pt x="667" y="239"/>
                </a:cubicBezTo>
                <a:cubicBezTo>
                  <a:pt x="789" y="244"/>
                  <a:pt x="911" y="245"/>
                  <a:pt x="1033" y="248"/>
                </a:cubicBezTo>
                <a:cubicBezTo>
                  <a:pt x="1071" y="307"/>
                  <a:pt x="1137" y="274"/>
                  <a:pt x="1198" y="294"/>
                </a:cubicBezTo>
                <a:cubicBezTo>
                  <a:pt x="1225" y="291"/>
                  <a:pt x="1254" y="292"/>
                  <a:pt x="1280" y="285"/>
                </a:cubicBezTo>
                <a:cubicBezTo>
                  <a:pt x="1288" y="283"/>
                  <a:pt x="1291" y="271"/>
                  <a:pt x="1298" y="266"/>
                </a:cubicBezTo>
                <a:cubicBezTo>
                  <a:pt x="1306" y="261"/>
                  <a:pt x="1317" y="260"/>
                  <a:pt x="1326" y="257"/>
                </a:cubicBezTo>
                <a:cubicBezTo>
                  <a:pt x="1335" y="251"/>
                  <a:pt x="1343" y="243"/>
                  <a:pt x="1353" y="239"/>
                </a:cubicBezTo>
                <a:cubicBezTo>
                  <a:pt x="1371" y="231"/>
                  <a:pt x="1408" y="221"/>
                  <a:pt x="1408" y="221"/>
                </a:cubicBezTo>
                <a:cubicBezTo>
                  <a:pt x="1414" y="215"/>
                  <a:pt x="1418" y="206"/>
                  <a:pt x="1426" y="202"/>
                </a:cubicBezTo>
                <a:cubicBezTo>
                  <a:pt x="1443" y="193"/>
                  <a:pt x="1481" y="184"/>
                  <a:pt x="1481" y="184"/>
                </a:cubicBezTo>
                <a:cubicBezTo>
                  <a:pt x="1511" y="139"/>
                  <a:pt x="1539" y="101"/>
                  <a:pt x="1591" y="84"/>
                </a:cubicBezTo>
                <a:cubicBezTo>
                  <a:pt x="1710" y="0"/>
                  <a:pt x="1667" y="21"/>
                  <a:pt x="1865" y="10"/>
                </a:cubicBezTo>
                <a:cubicBezTo>
                  <a:pt x="1856" y="7"/>
                  <a:pt x="1838" y="1"/>
                  <a:pt x="1838" y="1"/>
                </a:cubicBezTo>
              </a:path>
            </a:pathLst>
          </a:custGeom>
          <a:noFill/>
          <a:ln w="76200">
            <a:solidFill>
              <a:srgbClr val="33CCCC"/>
            </a:solidFill>
            <a:round/>
            <a:headEnd/>
            <a:tailEnd/>
          </a:ln>
        </p:spPr>
        <p:txBody>
          <a:bodyPr/>
          <a:lstStyle/>
          <a:p>
            <a:endParaRPr lang="en-GB" sz="3200"/>
          </a:p>
        </p:txBody>
      </p:sp>
      <p:sp>
        <p:nvSpPr>
          <p:cNvPr id="11282" name="Freeform 18"/>
          <p:cNvSpPr>
            <a:spLocks/>
          </p:cNvSpPr>
          <p:nvPr/>
        </p:nvSpPr>
        <p:spPr bwMode="auto">
          <a:xfrm>
            <a:off x="4259263" y="6550025"/>
            <a:ext cx="2670175" cy="42863"/>
          </a:xfrm>
          <a:custGeom>
            <a:avLst/>
            <a:gdLst>
              <a:gd name="T0" fmla="*/ 0 w 1865"/>
              <a:gd name="T1" fmla="*/ 29599 h 307"/>
              <a:gd name="T2" fmla="*/ 954963 w 1865"/>
              <a:gd name="T3" fmla="*/ 33369 h 307"/>
              <a:gd name="T4" fmla="*/ 1478977 w 1865"/>
              <a:gd name="T5" fmla="*/ 34625 h 307"/>
              <a:gd name="T6" fmla="*/ 1715212 w 1865"/>
              <a:gd name="T7" fmla="*/ 41048 h 307"/>
              <a:gd name="T8" fmla="*/ 1832614 w 1865"/>
              <a:gd name="T9" fmla="*/ 39791 h 307"/>
              <a:gd name="T10" fmla="*/ 1858385 w 1865"/>
              <a:gd name="T11" fmla="*/ 37139 h 307"/>
              <a:gd name="T12" fmla="*/ 1898473 w 1865"/>
              <a:gd name="T13" fmla="*/ 35882 h 307"/>
              <a:gd name="T14" fmla="*/ 1937130 w 1865"/>
              <a:gd name="T15" fmla="*/ 33369 h 307"/>
              <a:gd name="T16" fmla="*/ 2015875 w 1865"/>
              <a:gd name="T17" fmla="*/ 30856 h 307"/>
              <a:gd name="T18" fmla="*/ 2041646 w 1865"/>
              <a:gd name="T19" fmla="*/ 28203 h 307"/>
              <a:gd name="T20" fmla="*/ 2120391 w 1865"/>
              <a:gd name="T21" fmla="*/ 25690 h 307"/>
              <a:gd name="T22" fmla="*/ 2277881 w 1865"/>
              <a:gd name="T23" fmla="*/ 11728 h 307"/>
              <a:gd name="T24" fmla="*/ 2670175 w 1865"/>
              <a:gd name="T25" fmla="*/ 1396 h 307"/>
              <a:gd name="T26" fmla="*/ 2631518 w 1865"/>
              <a:gd name="T27" fmla="*/ 140 h 3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65"/>
              <a:gd name="T43" fmla="*/ 0 h 307"/>
              <a:gd name="T44" fmla="*/ 1865 w 1865"/>
              <a:gd name="T45" fmla="*/ 307 h 3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65" h="307">
                <a:moveTo>
                  <a:pt x="0" y="212"/>
                </a:moveTo>
                <a:cubicBezTo>
                  <a:pt x="306" y="99"/>
                  <a:pt x="436" y="229"/>
                  <a:pt x="667" y="239"/>
                </a:cubicBezTo>
                <a:cubicBezTo>
                  <a:pt x="789" y="244"/>
                  <a:pt x="911" y="245"/>
                  <a:pt x="1033" y="248"/>
                </a:cubicBezTo>
                <a:cubicBezTo>
                  <a:pt x="1071" y="307"/>
                  <a:pt x="1137" y="274"/>
                  <a:pt x="1198" y="294"/>
                </a:cubicBezTo>
                <a:cubicBezTo>
                  <a:pt x="1225" y="291"/>
                  <a:pt x="1254" y="292"/>
                  <a:pt x="1280" y="285"/>
                </a:cubicBezTo>
                <a:cubicBezTo>
                  <a:pt x="1288" y="283"/>
                  <a:pt x="1291" y="271"/>
                  <a:pt x="1298" y="266"/>
                </a:cubicBezTo>
                <a:cubicBezTo>
                  <a:pt x="1306" y="261"/>
                  <a:pt x="1317" y="260"/>
                  <a:pt x="1326" y="257"/>
                </a:cubicBezTo>
                <a:cubicBezTo>
                  <a:pt x="1335" y="251"/>
                  <a:pt x="1343" y="243"/>
                  <a:pt x="1353" y="239"/>
                </a:cubicBezTo>
                <a:cubicBezTo>
                  <a:pt x="1371" y="231"/>
                  <a:pt x="1408" y="221"/>
                  <a:pt x="1408" y="221"/>
                </a:cubicBezTo>
                <a:cubicBezTo>
                  <a:pt x="1414" y="215"/>
                  <a:pt x="1418" y="206"/>
                  <a:pt x="1426" y="202"/>
                </a:cubicBezTo>
                <a:cubicBezTo>
                  <a:pt x="1443" y="193"/>
                  <a:pt x="1481" y="184"/>
                  <a:pt x="1481" y="184"/>
                </a:cubicBezTo>
                <a:cubicBezTo>
                  <a:pt x="1511" y="139"/>
                  <a:pt x="1539" y="101"/>
                  <a:pt x="1591" y="84"/>
                </a:cubicBezTo>
                <a:cubicBezTo>
                  <a:pt x="1710" y="0"/>
                  <a:pt x="1667" y="21"/>
                  <a:pt x="1865" y="10"/>
                </a:cubicBezTo>
                <a:cubicBezTo>
                  <a:pt x="1856" y="7"/>
                  <a:pt x="1838" y="1"/>
                  <a:pt x="1838" y="1"/>
                </a:cubicBezTo>
              </a:path>
            </a:pathLst>
          </a:custGeom>
          <a:noFill/>
          <a:ln w="76200">
            <a:solidFill>
              <a:srgbClr val="33CCCC"/>
            </a:solidFill>
            <a:round/>
            <a:headEnd/>
            <a:tailEnd/>
          </a:ln>
        </p:spPr>
        <p:txBody>
          <a:bodyPr/>
          <a:lstStyle/>
          <a:p>
            <a:endParaRPr lang="en-GB" sz="3200"/>
          </a:p>
        </p:txBody>
      </p:sp>
      <p:sp>
        <p:nvSpPr>
          <p:cNvPr id="11283" name="Freeform 19"/>
          <p:cNvSpPr>
            <a:spLocks/>
          </p:cNvSpPr>
          <p:nvPr/>
        </p:nvSpPr>
        <p:spPr bwMode="auto">
          <a:xfrm flipV="1">
            <a:off x="2254250" y="6069013"/>
            <a:ext cx="2089150" cy="354012"/>
          </a:xfrm>
          <a:custGeom>
            <a:avLst/>
            <a:gdLst>
              <a:gd name="T0" fmla="*/ 0 w 1865"/>
              <a:gd name="T1" fmla="*/ 244464 h 307"/>
              <a:gd name="T2" fmla="*/ 747165 w 1865"/>
              <a:gd name="T3" fmla="*/ 275599 h 307"/>
              <a:gd name="T4" fmla="*/ 1157154 w 1865"/>
              <a:gd name="T5" fmla="*/ 285977 h 307"/>
              <a:gd name="T6" fmla="*/ 1341985 w 1865"/>
              <a:gd name="T7" fmla="*/ 339021 h 307"/>
              <a:gd name="T8" fmla="*/ 1433840 w 1865"/>
              <a:gd name="T9" fmla="*/ 328643 h 307"/>
              <a:gd name="T10" fmla="*/ 1454004 w 1865"/>
              <a:gd name="T11" fmla="*/ 306734 h 307"/>
              <a:gd name="T12" fmla="*/ 1485369 w 1865"/>
              <a:gd name="T13" fmla="*/ 296355 h 307"/>
              <a:gd name="T14" fmla="*/ 1515614 w 1865"/>
              <a:gd name="T15" fmla="*/ 275599 h 307"/>
              <a:gd name="T16" fmla="*/ 1577224 w 1865"/>
              <a:gd name="T17" fmla="*/ 254842 h 307"/>
              <a:gd name="T18" fmla="*/ 1597388 w 1865"/>
              <a:gd name="T19" fmla="*/ 232933 h 307"/>
              <a:gd name="T20" fmla="*/ 1658998 w 1865"/>
              <a:gd name="T21" fmla="*/ 212177 h 307"/>
              <a:gd name="T22" fmla="*/ 1782219 w 1865"/>
              <a:gd name="T23" fmla="*/ 96863 h 307"/>
              <a:gd name="T24" fmla="*/ 2089150 w 1865"/>
              <a:gd name="T25" fmla="*/ 11531 h 307"/>
              <a:gd name="T26" fmla="*/ 2058905 w 1865"/>
              <a:gd name="T27" fmla="*/ 1153 h 3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65"/>
              <a:gd name="T43" fmla="*/ 0 h 307"/>
              <a:gd name="T44" fmla="*/ 1865 w 1865"/>
              <a:gd name="T45" fmla="*/ 307 h 3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65" h="307">
                <a:moveTo>
                  <a:pt x="0" y="212"/>
                </a:moveTo>
                <a:cubicBezTo>
                  <a:pt x="306" y="99"/>
                  <a:pt x="436" y="229"/>
                  <a:pt x="667" y="239"/>
                </a:cubicBezTo>
                <a:cubicBezTo>
                  <a:pt x="789" y="244"/>
                  <a:pt x="911" y="245"/>
                  <a:pt x="1033" y="248"/>
                </a:cubicBezTo>
                <a:cubicBezTo>
                  <a:pt x="1071" y="307"/>
                  <a:pt x="1137" y="274"/>
                  <a:pt x="1198" y="294"/>
                </a:cubicBezTo>
                <a:cubicBezTo>
                  <a:pt x="1225" y="291"/>
                  <a:pt x="1254" y="292"/>
                  <a:pt x="1280" y="285"/>
                </a:cubicBezTo>
                <a:cubicBezTo>
                  <a:pt x="1288" y="283"/>
                  <a:pt x="1291" y="271"/>
                  <a:pt x="1298" y="266"/>
                </a:cubicBezTo>
                <a:cubicBezTo>
                  <a:pt x="1306" y="261"/>
                  <a:pt x="1317" y="260"/>
                  <a:pt x="1326" y="257"/>
                </a:cubicBezTo>
                <a:cubicBezTo>
                  <a:pt x="1335" y="251"/>
                  <a:pt x="1343" y="243"/>
                  <a:pt x="1353" y="239"/>
                </a:cubicBezTo>
                <a:cubicBezTo>
                  <a:pt x="1371" y="231"/>
                  <a:pt x="1408" y="221"/>
                  <a:pt x="1408" y="221"/>
                </a:cubicBezTo>
                <a:cubicBezTo>
                  <a:pt x="1414" y="215"/>
                  <a:pt x="1418" y="206"/>
                  <a:pt x="1426" y="202"/>
                </a:cubicBezTo>
                <a:cubicBezTo>
                  <a:pt x="1443" y="193"/>
                  <a:pt x="1481" y="184"/>
                  <a:pt x="1481" y="184"/>
                </a:cubicBezTo>
                <a:cubicBezTo>
                  <a:pt x="1511" y="139"/>
                  <a:pt x="1539" y="101"/>
                  <a:pt x="1591" y="84"/>
                </a:cubicBezTo>
                <a:cubicBezTo>
                  <a:pt x="1710" y="0"/>
                  <a:pt x="1667" y="21"/>
                  <a:pt x="1865" y="10"/>
                </a:cubicBezTo>
                <a:cubicBezTo>
                  <a:pt x="1856" y="7"/>
                  <a:pt x="1838" y="1"/>
                  <a:pt x="1838" y="1"/>
                </a:cubicBezTo>
              </a:path>
            </a:pathLst>
          </a:custGeom>
          <a:noFill/>
          <a:ln w="76200">
            <a:solidFill>
              <a:srgbClr val="33CCCC"/>
            </a:solidFill>
            <a:round/>
            <a:headEnd/>
            <a:tailEnd/>
          </a:ln>
        </p:spPr>
        <p:txBody>
          <a:bodyPr/>
          <a:lstStyle/>
          <a:p>
            <a:endParaRPr lang="en-GB" sz="3200"/>
          </a:p>
        </p:txBody>
      </p:sp>
      <p:sp>
        <p:nvSpPr>
          <p:cNvPr id="11284" name="Oval 20"/>
          <p:cNvSpPr>
            <a:spLocks noChangeArrowheads="1"/>
          </p:cNvSpPr>
          <p:nvPr/>
        </p:nvSpPr>
        <p:spPr bwMode="auto">
          <a:xfrm>
            <a:off x="2152650" y="6381750"/>
            <a:ext cx="958850" cy="231775"/>
          </a:xfrm>
          <a:prstGeom prst="ellipse">
            <a:avLst/>
          </a:prstGeom>
          <a:solidFill>
            <a:srgbClr val="FF7C80"/>
          </a:solidFill>
          <a:ln w="9525">
            <a:solidFill>
              <a:schemeClr val="tx1"/>
            </a:solidFill>
            <a:round/>
            <a:headEnd/>
            <a:tailEnd/>
          </a:ln>
        </p:spPr>
        <p:txBody>
          <a:bodyPr wrap="none" anchor="ctr"/>
          <a:lstStyle/>
          <a:p>
            <a:endParaRPr lang="en-GB" sz="3200"/>
          </a:p>
        </p:txBody>
      </p:sp>
      <p:sp>
        <p:nvSpPr>
          <p:cNvPr id="11285" name="Oval 21"/>
          <p:cNvSpPr>
            <a:spLocks noChangeArrowheads="1"/>
          </p:cNvSpPr>
          <p:nvPr/>
        </p:nvSpPr>
        <p:spPr bwMode="auto">
          <a:xfrm>
            <a:off x="5019675" y="6362700"/>
            <a:ext cx="958850" cy="231775"/>
          </a:xfrm>
          <a:prstGeom prst="ellipse">
            <a:avLst/>
          </a:prstGeom>
          <a:solidFill>
            <a:srgbClr val="FF7C80"/>
          </a:solidFill>
          <a:ln w="9525">
            <a:solidFill>
              <a:schemeClr val="tx1"/>
            </a:solidFill>
            <a:round/>
            <a:headEnd/>
            <a:tailEnd/>
          </a:ln>
        </p:spPr>
        <p:txBody>
          <a:bodyPr wrap="none" anchor="ctr"/>
          <a:lstStyle/>
          <a:p>
            <a:endParaRPr lang="en-GB" sz="3200"/>
          </a:p>
        </p:txBody>
      </p:sp>
      <p:sp>
        <p:nvSpPr>
          <p:cNvPr id="11286" name="Oval 22"/>
          <p:cNvSpPr>
            <a:spLocks noChangeArrowheads="1"/>
          </p:cNvSpPr>
          <p:nvPr/>
        </p:nvSpPr>
        <p:spPr bwMode="auto">
          <a:xfrm>
            <a:off x="6935788" y="6407150"/>
            <a:ext cx="958850" cy="231775"/>
          </a:xfrm>
          <a:prstGeom prst="ellipse">
            <a:avLst/>
          </a:prstGeom>
          <a:solidFill>
            <a:srgbClr val="FF7C80"/>
          </a:solidFill>
          <a:ln w="9525">
            <a:solidFill>
              <a:schemeClr val="tx1"/>
            </a:solidFill>
            <a:round/>
            <a:headEnd/>
            <a:tailEnd/>
          </a:ln>
        </p:spPr>
        <p:txBody>
          <a:bodyPr wrap="none" anchor="ctr"/>
          <a:lstStyle/>
          <a:p>
            <a:endParaRPr lang="en-GB" sz="3200"/>
          </a:p>
        </p:txBody>
      </p:sp>
      <p:sp>
        <p:nvSpPr>
          <p:cNvPr id="11287" name="Freeform 23"/>
          <p:cNvSpPr>
            <a:spLocks/>
          </p:cNvSpPr>
          <p:nvPr/>
        </p:nvSpPr>
        <p:spPr bwMode="auto">
          <a:xfrm rot="1069097">
            <a:off x="1617663" y="5584825"/>
            <a:ext cx="1944687" cy="1052513"/>
          </a:xfrm>
          <a:custGeom>
            <a:avLst/>
            <a:gdLst>
              <a:gd name="T0" fmla="*/ 0 w 1865"/>
              <a:gd name="T1" fmla="*/ 726817 h 307"/>
              <a:gd name="T2" fmla="*/ 695499 w 1865"/>
              <a:gd name="T3" fmla="*/ 819383 h 307"/>
              <a:gd name="T4" fmla="*/ 1077138 w 1865"/>
              <a:gd name="T5" fmla="*/ 850238 h 307"/>
              <a:gd name="T6" fmla="*/ 1249188 w 1865"/>
              <a:gd name="T7" fmla="*/ 1007944 h 307"/>
              <a:gd name="T8" fmla="*/ 1334692 w 1865"/>
              <a:gd name="T9" fmla="*/ 977089 h 307"/>
              <a:gd name="T10" fmla="*/ 1353461 w 1865"/>
              <a:gd name="T11" fmla="*/ 911949 h 307"/>
              <a:gd name="T12" fmla="*/ 1382657 w 1865"/>
              <a:gd name="T13" fmla="*/ 881094 h 307"/>
              <a:gd name="T14" fmla="*/ 1410811 w 1865"/>
              <a:gd name="T15" fmla="*/ 819383 h 307"/>
              <a:gd name="T16" fmla="*/ 1468161 w 1865"/>
              <a:gd name="T17" fmla="*/ 757672 h 307"/>
              <a:gd name="T18" fmla="*/ 1486930 w 1865"/>
              <a:gd name="T19" fmla="*/ 692533 h 307"/>
              <a:gd name="T20" fmla="*/ 1544280 w 1865"/>
              <a:gd name="T21" fmla="*/ 630822 h 307"/>
              <a:gd name="T22" fmla="*/ 1658980 w 1865"/>
              <a:gd name="T23" fmla="*/ 287984 h 307"/>
              <a:gd name="T24" fmla="*/ 1944687 w 1865"/>
              <a:gd name="T25" fmla="*/ 34284 h 307"/>
              <a:gd name="T26" fmla="*/ 1916533 w 1865"/>
              <a:gd name="T27" fmla="*/ 3428 h 3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65"/>
              <a:gd name="T43" fmla="*/ 0 h 307"/>
              <a:gd name="T44" fmla="*/ 1865 w 1865"/>
              <a:gd name="T45" fmla="*/ 307 h 3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65" h="307">
                <a:moveTo>
                  <a:pt x="0" y="212"/>
                </a:moveTo>
                <a:cubicBezTo>
                  <a:pt x="306" y="99"/>
                  <a:pt x="436" y="229"/>
                  <a:pt x="667" y="239"/>
                </a:cubicBezTo>
                <a:cubicBezTo>
                  <a:pt x="789" y="244"/>
                  <a:pt x="911" y="245"/>
                  <a:pt x="1033" y="248"/>
                </a:cubicBezTo>
                <a:cubicBezTo>
                  <a:pt x="1071" y="307"/>
                  <a:pt x="1137" y="274"/>
                  <a:pt x="1198" y="294"/>
                </a:cubicBezTo>
                <a:cubicBezTo>
                  <a:pt x="1225" y="291"/>
                  <a:pt x="1254" y="292"/>
                  <a:pt x="1280" y="285"/>
                </a:cubicBezTo>
                <a:cubicBezTo>
                  <a:pt x="1288" y="283"/>
                  <a:pt x="1291" y="271"/>
                  <a:pt x="1298" y="266"/>
                </a:cubicBezTo>
                <a:cubicBezTo>
                  <a:pt x="1306" y="261"/>
                  <a:pt x="1317" y="260"/>
                  <a:pt x="1326" y="257"/>
                </a:cubicBezTo>
                <a:cubicBezTo>
                  <a:pt x="1335" y="251"/>
                  <a:pt x="1343" y="243"/>
                  <a:pt x="1353" y="239"/>
                </a:cubicBezTo>
                <a:cubicBezTo>
                  <a:pt x="1371" y="231"/>
                  <a:pt x="1408" y="221"/>
                  <a:pt x="1408" y="221"/>
                </a:cubicBezTo>
                <a:cubicBezTo>
                  <a:pt x="1414" y="215"/>
                  <a:pt x="1418" y="206"/>
                  <a:pt x="1426" y="202"/>
                </a:cubicBezTo>
                <a:cubicBezTo>
                  <a:pt x="1443" y="193"/>
                  <a:pt x="1481" y="184"/>
                  <a:pt x="1481" y="184"/>
                </a:cubicBezTo>
                <a:cubicBezTo>
                  <a:pt x="1511" y="139"/>
                  <a:pt x="1539" y="101"/>
                  <a:pt x="1591" y="84"/>
                </a:cubicBezTo>
                <a:cubicBezTo>
                  <a:pt x="1710" y="0"/>
                  <a:pt x="1667" y="21"/>
                  <a:pt x="1865" y="10"/>
                </a:cubicBezTo>
                <a:cubicBezTo>
                  <a:pt x="1856" y="7"/>
                  <a:pt x="1838" y="1"/>
                  <a:pt x="1838" y="1"/>
                </a:cubicBezTo>
              </a:path>
            </a:pathLst>
          </a:custGeom>
          <a:noFill/>
          <a:ln w="76200">
            <a:solidFill>
              <a:srgbClr val="33CCCC"/>
            </a:solidFill>
            <a:round/>
            <a:headEnd/>
            <a:tailEnd/>
          </a:ln>
        </p:spPr>
        <p:txBody>
          <a:bodyPr/>
          <a:lstStyle/>
          <a:p>
            <a:endParaRPr lang="en-GB" sz="3200"/>
          </a:p>
        </p:txBody>
      </p:sp>
      <p:sp>
        <p:nvSpPr>
          <p:cNvPr id="11288" name="Freeform 24"/>
          <p:cNvSpPr>
            <a:spLocks/>
          </p:cNvSpPr>
          <p:nvPr/>
        </p:nvSpPr>
        <p:spPr bwMode="auto">
          <a:xfrm flipH="1">
            <a:off x="7165975" y="5364163"/>
            <a:ext cx="1566863" cy="1066800"/>
          </a:xfrm>
          <a:custGeom>
            <a:avLst/>
            <a:gdLst>
              <a:gd name="T0" fmla="*/ 0 w 1865"/>
              <a:gd name="T1" fmla="*/ 736683 h 307"/>
              <a:gd name="T2" fmla="*/ 560374 w 1865"/>
              <a:gd name="T3" fmla="*/ 830505 h 307"/>
              <a:gd name="T4" fmla="*/ 867866 w 1865"/>
              <a:gd name="T5" fmla="*/ 861780 h 307"/>
              <a:gd name="T6" fmla="*/ 1006489 w 1865"/>
              <a:gd name="T7" fmla="*/ 1021626 h 307"/>
              <a:gd name="T8" fmla="*/ 1075381 w 1865"/>
              <a:gd name="T9" fmla="*/ 990352 h 307"/>
              <a:gd name="T10" fmla="*/ 1090503 w 1865"/>
              <a:gd name="T11" fmla="*/ 924328 h 307"/>
              <a:gd name="T12" fmla="*/ 1114027 w 1865"/>
              <a:gd name="T13" fmla="*/ 893054 h 307"/>
              <a:gd name="T14" fmla="*/ 1136711 w 1865"/>
              <a:gd name="T15" fmla="*/ 830505 h 307"/>
              <a:gd name="T16" fmla="*/ 1182919 w 1865"/>
              <a:gd name="T17" fmla="*/ 767957 h 307"/>
              <a:gd name="T18" fmla="*/ 1198041 w 1865"/>
              <a:gd name="T19" fmla="*/ 701933 h 307"/>
              <a:gd name="T20" fmla="*/ 1244249 w 1865"/>
              <a:gd name="T21" fmla="*/ 639385 h 307"/>
              <a:gd name="T22" fmla="*/ 1336664 w 1865"/>
              <a:gd name="T23" fmla="*/ 291893 h 307"/>
              <a:gd name="T24" fmla="*/ 1566863 w 1865"/>
              <a:gd name="T25" fmla="*/ 34749 h 307"/>
              <a:gd name="T26" fmla="*/ 1544179 w 1865"/>
              <a:gd name="T27" fmla="*/ 3475 h 3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65"/>
              <a:gd name="T43" fmla="*/ 0 h 307"/>
              <a:gd name="T44" fmla="*/ 1865 w 1865"/>
              <a:gd name="T45" fmla="*/ 307 h 3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65" h="307">
                <a:moveTo>
                  <a:pt x="0" y="212"/>
                </a:moveTo>
                <a:cubicBezTo>
                  <a:pt x="306" y="99"/>
                  <a:pt x="436" y="229"/>
                  <a:pt x="667" y="239"/>
                </a:cubicBezTo>
                <a:cubicBezTo>
                  <a:pt x="789" y="244"/>
                  <a:pt x="911" y="245"/>
                  <a:pt x="1033" y="248"/>
                </a:cubicBezTo>
                <a:cubicBezTo>
                  <a:pt x="1071" y="307"/>
                  <a:pt x="1137" y="274"/>
                  <a:pt x="1198" y="294"/>
                </a:cubicBezTo>
                <a:cubicBezTo>
                  <a:pt x="1225" y="291"/>
                  <a:pt x="1254" y="292"/>
                  <a:pt x="1280" y="285"/>
                </a:cubicBezTo>
                <a:cubicBezTo>
                  <a:pt x="1288" y="283"/>
                  <a:pt x="1291" y="271"/>
                  <a:pt x="1298" y="266"/>
                </a:cubicBezTo>
                <a:cubicBezTo>
                  <a:pt x="1306" y="261"/>
                  <a:pt x="1317" y="260"/>
                  <a:pt x="1326" y="257"/>
                </a:cubicBezTo>
                <a:cubicBezTo>
                  <a:pt x="1335" y="251"/>
                  <a:pt x="1343" y="243"/>
                  <a:pt x="1353" y="239"/>
                </a:cubicBezTo>
                <a:cubicBezTo>
                  <a:pt x="1371" y="231"/>
                  <a:pt x="1408" y="221"/>
                  <a:pt x="1408" y="221"/>
                </a:cubicBezTo>
                <a:cubicBezTo>
                  <a:pt x="1414" y="215"/>
                  <a:pt x="1418" y="206"/>
                  <a:pt x="1426" y="202"/>
                </a:cubicBezTo>
                <a:cubicBezTo>
                  <a:pt x="1443" y="193"/>
                  <a:pt x="1481" y="184"/>
                  <a:pt x="1481" y="184"/>
                </a:cubicBezTo>
                <a:cubicBezTo>
                  <a:pt x="1511" y="139"/>
                  <a:pt x="1539" y="101"/>
                  <a:pt x="1591" y="84"/>
                </a:cubicBezTo>
                <a:cubicBezTo>
                  <a:pt x="1710" y="0"/>
                  <a:pt x="1667" y="21"/>
                  <a:pt x="1865" y="10"/>
                </a:cubicBezTo>
                <a:cubicBezTo>
                  <a:pt x="1856" y="7"/>
                  <a:pt x="1838" y="1"/>
                  <a:pt x="1838" y="1"/>
                </a:cubicBezTo>
              </a:path>
            </a:pathLst>
          </a:custGeom>
          <a:noFill/>
          <a:ln w="76200">
            <a:solidFill>
              <a:srgbClr val="33CCCC"/>
            </a:solidFill>
            <a:round/>
            <a:headEnd/>
            <a:tailEnd/>
          </a:ln>
        </p:spPr>
        <p:txBody>
          <a:bodyPr/>
          <a:lstStyle/>
          <a:p>
            <a:endParaRPr lang="en-GB" sz="3200"/>
          </a:p>
        </p:txBody>
      </p:sp>
      <p:sp>
        <p:nvSpPr>
          <p:cNvPr id="11289" name="Oval 25"/>
          <p:cNvSpPr>
            <a:spLocks noChangeArrowheads="1"/>
          </p:cNvSpPr>
          <p:nvPr/>
        </p:nvSpPr>
        <p:spPr bwMode="auto">
          <a:xfrm>
            <a:off x="7239000" y="6170613"/>
            <a:ext cx="958850" cy="231775"/>
          </a:xfrm>
          <a:prstGeom prst="ellipse">
            <a:avLst/>
          </a:prstGeom>
          <a:solidFill>
            <a:srgbClr val="FF7C80"/>
          </a:solidFill>
          <a:ln w="9525">
            <a:solidFill>
              <a:schemeClr val="tx1"/>
            </a:solidFill>
            <a:round/>
            <a:headEnd/>
            <a:tailEnd/>
          </a:ln>
        </p:spPr>
        <p:txBody>
          <a:bodyPr wrap="none" anchor="ctr"/>
          <a:lstStyle/>
          <a:p>
            <a:endParaRPr lang="en-GB" sz="3200"/>
          </a:p>
        </p:txBody>
      </p:sp>
      <p:sp>
        <p:nvSpPr>
          <p:cNvPr id="11290" name="Oval 33"/>
          <p:cNvSpPr>
            <a:spLocks noChangeArrowheads="1"/>
          </p:cNvSpPr>
          <p:nvPr/>
        </p:nvSpPr>
        <p:spPr bwMode="auto">
          <a:xfrm>
            <a:off x="2386013" y="6588125"/>
            <a:ext cx="958850" cy="231775"/>
          </a:xfrm>
          <a:prstGeom prst="ellipse">
            <a:avLst/>
          </a:prstGeom>
          <a:solidFill>
            <a:srgbClr val="FF7C80"/>
          </a:solidFill>
          <a:ln w="9525">
            <a:solidFill>
              <a:schemeClr val="tx1"/>
            </a:solidFill>
            <a:round/>
            <a:headEnd/>
            <a:tailEnd/>
          </a:ln>
        </p:spPr>
        <p:txBody>
          <a:bodyPr wrap="none" anchor="ctr"/>
          <a:lstStyle/>
          <a:p>
            <a:pPr algn="ctr"/>
            <a:r>
              <a:rPr lang="en-GB" sz="1800" b="0">
                <a:latin typeface="Comic Sans MS" pitchFamily="66" charset="0"/>
              </a:rPr>
              <a:t>VWF</a:t>
            </a:r>
          </a:p>
        </p:txBody>
      </p:sp>
      <p:sp>
        <p:nvSpPr>
          <p:cNvPr id="11291" name="Oval 72"/>
          <p:cNvSpPr>
            <a:spLocks noChangeArrowheads="1"/>
          </p:cNvSpPr>
          <p:nvPr/>
        </p:nvSpPr>
        <p:spPr bwMode="auto">
          <a:xfrm>
            <a:off x="7905750" y="6226175"/>
            <a:ext cx="958850" cy="231775"/>
          </a:xfrm>
          <a:prstGeom prst="ellipse">
            <a:avLst/>
          </a:prstGeom>
          <a:solidFill>
            <a:srgbClr val="FF7C80"/>
          </a:solidFill>
          <a:ln w="9525">
            <a:solidFill>
              <a:schemeClr val="tx1"/>
            </a:solidFill>
            <a:round/>
            <a:headEnd/>
            <a:tailEnd/>
          </a:ln>
        </p:spPr>
        <p:txBody>
          <a:bodyPr wrap="none" anchor="ctr"/>
          <a:lstStyle/>
          <a:p>
            <a:pPr algn="ctr"/>
            <a:r>
              <a:rPr lang="en-GB" sz="1800" b="0">
                <a:latin typeface="Comic Sans MS" pitchFamily="66" charset="0"/>
              </a:rPr>
              <a:t>VWF</a:t>
            </a:r>
          </a:p>
        </p:txBody>
      </p:sp>
      <p:sp>
        <p:nvSpPr>
          <p:cNvPr id="11292" name="Oval 84"/>
          <p:cNvSpPr>
            <a:spLocks noChangeArrowheads="1"/>
          </p:cNvSpPr>
          <p:nvPr/>
        </p:nvSpPr>
        <p:spPr bwMode="auto">
          <a:xfrm rot="1386946">
            <a:off x="3686175" y="4813300"/>
            <a:ext cx="276225" cy="741363"/>
          </a:xfrm>
          <a:prstGeom prst="ellipse">
            <a:avLst/>
          </a:prstGeom>
          <a:solidFill>
            <a:srgbClr val="800080"/>
          </a:solidFill>
          <a:ln w="9525">
            <a:solidFill>
              <a:schemeClr val="tx1"/>
            </a:solidFill>
            <a:round/>
            <a:headEnd/>
            <a:tailEnd/>
          </a:ln>
        </p:spPr>
        <p:txBody>
          <a:bodyPr wrap="none" anchor="ctr"/>
          <a:lstStyle/>
          <a:p>
            <a:endParaRPr lang="en-GB" sz="3200"/>
          </a:p>
        </p:txBody>
      </p:sp>
      <p:sp>
        <p:nvSpPr>
          <p:cNvPr id="11293" name="Oval 85"/>
          <p:cNvSpPr>
            <a:spLocks noChangeArrowheads="1"/>
          </p:cNvSpPr>
          <p:nvPr/>
        </p:nvSpPr>
        <p:spPr bwMode="auto">
          <a:xfrm>
            <a:off x="715963" y="6046788"/>
            <a:ext cx="958850" cy="231775"/>
          </a:xfrm>
          <a:prstGeom prst="ellipse">
            <a:avLst/>
          </a:prstGeom>
          <a:solidFill>
            <a:srgbClr val="FF7C80"/>
          </a:solidFill>
          <a:ln w="9525">
            <a:solidFill>
              <a:schemeClr val="tx1"/>
            </a:solidFill>
            <a:round/>
            <a:headEnd/>
            <a:tailEnd/>
          </a:ln>
        </p:spPr>
        <p:txBody>
          <a:bodyPr wrap="none" anchor="ctr"/>
          <a:lstStyle/>
          <a:p>
            <a:endParaRPr lang="en-GB" sz="3200"/>
          </a:p>
        </p:txBody>
      </p:sp>
      <p:sp>
        <p:nvSpPr>
          <p:cNvPr id="11294" name="Oval 86"/>
          <p:cNvSpPr>
            <a:spLocks noChangeArrowheads="1"/>
          </p:cNvSpPr>
          <p:nvPr/>
        </p:nvSpPr>
        <p:spPr bwMode="auto">
          <a:xfrm rot="1733694">
            <a:off x="3086100" y="5673725"/>
            <a:ext cx="1036638" cy="342900"/>
          </a:xfrm>
          <a:prstGeom prst="ellipse">
            <a:avLst/>
          </a:prstGeom>
          <a:solidFill>
            <a:srgbClr val="FF7C80"/>
          </a:solidFill>
          <a:ln w="9525">
            <a:solidFill>
              <a:schemeClr val="tx1"/>
            </a:solidFill>
            <a:round/>
            <a:headEnd/>
            <a:tailEnd/>
          </a:ln>
        </p:spPr>
        <p:txBody>
          <a:bodyPr wrap="none" anchor="ctr"/>
          <a:lstStyle/>
          <a:p>
            <a:endParaRPr lang="en-GB" sz="3200"/>
          </a:p>
        </p:txBody>
      </p:sp>
      <p:sp>
        <p:nvSpPr>
          <p:cNvPr id="11295" name="Freeform 87"/>
          <p:cNvSpPr>
            <a:spLocks/>
          </p:cNvSpPr>
          <p:nvPr/>
        </p:nvSpPr>
        <p:spPr bwMode="auto">
          <a:xfrm>
            <a:off x="3800475" y="4767263"/>
            <a:ext cx="366713" cy="1071562"/>
          </a:xfrm>
          <a:custGeom>
            <a:avLst/>
            <a:gdLst>
              <a:gd name="T0" fmla="*/ 357744 w 368"/>
              <a:gd name="T1" fmla="*/ 3088 h 694"/>
              <a:gd name="T2" fmla="*/ 193322 w 368"/>
              <a:gd name="T3" fmla="*/ 60217 h 694"/>
              <a:gd name="T4" fmla="*/ 157447 w 368"/>
              <a:gd name="T5" fmla="*/ 242414 h 694"/>
              <a:gd name="T6" fmla="*/ 138514 w 368"/>
              <a:gd name="T7" fmla="*/ 356673 h 694"/>
              <a:gd name="T8" fmla="*/ 111608 w 368"/>
              <a:gd name="T9" fmla="*/ 384465 h 694"/>
              <a:gd name="T10" fmla="*/ 38864 w 368"/>
              <a:gd name="T11" fmla="*/ 637687 h 694"/>
              <a:gd name="T12" fmla="*/ 29895 w 368"/>
              <a:gd name="T13" fmla="*/ 1032961 h 694"/>
              <a:gd name="T14" fmla="*/ 221224 w 368"/>
              <a:gd name="T15" fmla="*/ 963479 h 694"/>
              <a:gd name="T16" fmla="*/ 202290 w 368"/>
              <a:gd name="T17" fmla="*/ 835324 h 694"/>
              <a:gd name="T18" fmla="*/ 148479 w 368"/>
              <a:gd name="T19" fmla="*/ 807532 h 694"/>
              <a:gd name="T20" fmla="*/ 120577 w 368"/>
              <a:gd name="T21" fmla="*/ 793635 h 694"/>
              <a:gd name="T22" fmla="*/ 157447 w 368"/>
              <a:gd name="T23" fmla="*/ 497180 h 694"/>
              <a:gd name="T24" fmla="*/ 212255 w 368"/>
              <a:gd name="T25" fmla="*/ 271751 h 694"/>
              <a:gd name="T26" fmla="*/ 221224 w 368"/>
              <a:gd name="T27" fmla="*/ 228518 h 694"/>
              <a:gd name="T28" fmla="*/ 276031 w 368"/>
              <a:gd name="T29" fmla="*/ 200725 h 694"/>
              <a:gd name="T30" fmla="*/ 311905 w 368"/>
              <a:gd name="T31" fmla="*/ 143595 h 694"/>
              <a:gd name="T32" fmla="*/ 357744 w 368"/>
              <a:gd name="T33" fmla="*/ 88010 h 694"/>
              <a:gd name="T34" fmla="*/ 357744 w 368"/>
              <a:gd name="T35" fmla="*/ 3088 h 6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8"/>
              <a:gd name="T55" fmla="*/ 0 h 694"/>
              <a:gd name="T56" fmla="*/ 368 w 368"/>
              <a:gd name="T57" fmla="*/ 694 h 6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8" h="694">
                <a:moveTo>
                  <a:pt x="359" y="2"/>
                </a:moveTo>
                <a:cubicBezTo>
                  <a:pt x="308" y="7"/>
                  <a:pt x="233" y="0"/>
                  <a:pt x="194" y="39"/>
                </a:cubicBezTo>
                <a:cubicBezTo>
                  <a:pt x="181" y="78"/>
                  <a:pt x="167" y="117"/>
                  <a:pt x="158" y="157"/>
                </a:cubicBezTo>
                <a:cubicBezTo>
                  <a:pt x="157" y="164"/>
                  <a:pt x="148" y="220"/>
                  <a:pt x="139" y="231"/>
                </a:cubicBezTo>
                <a:cubicBezTo>
                  <a:pt x="132" y="239"/>
                  <a:pt x="121" y="243"/>
                  <a:pt x="112" y="249"/>
                </a:cubicBezTo>
                <a:cubicBezTo>
                  <a:pt x="78" y="300"/>
                  <a:pt x="73" y="362"/>
                  <a:pt x="39" y="413"/>
                </a:cubicBezTo>
                <a:cubicBezTo>
                  <a:pt x="0" y="532"/>
                  <a:pt x="20" y="449"/>
                  <a:pt x="30" y="669"/>
                </a:cubicBezTo>
                <a:cubicBezTo>
                  <a:pt x="88" y="666"/>
                  <a:pt x="199" y="694"/>
                  <a:pt x="222" y="624"/>
                </a:cubicBezTo>
                <a:cubicBezTo>
                  <a:pt x="220" y="615"/>
                  <a:pt x="212" y="548"/>
                  <a:pt x="203" y="541"/>
                </a:cubicBezTo>
                <a:cubicBezTo>
                  <a:pt x="188" y="530"/>
                  <a:pt x="167" y="529"/>
                  <a:pt x="149" y="523"/>
                </a:cubicBezTo>
                <a:cubicBezTo>
                  <a:pt x="140" y="520"/>
                  <a:pt x="121" y="514"/>
                  <a:pt x="121" y="514"/>
                </a:cubicBezTo>
                <a:cubicBezTo>
                  <a:pt x="95" y="433"/>
                  <a:pt x="94" y="383"/>
                  <a:pt x="158" y="322"/>
                </a:cubicBezTo>
                <a:cubicBezTo>
                  <a:pt x="173" y="275"/>
                  <a:pt x="177" y="210"/>
                  <a:pt x="213" y="176"/>
                </a:cubicBezTo>
                <a:cubicBezTo>
                  <a:pt x="216" y="167"/>
                  <a:pt x="214" y="154"/>
                  <a:pt x="222" y="148"/>
                </a:cubicBezTo>
                <a:cubicBezTo>
                  <a:pt x="238" y="137"/>
                  <a:pt x="277" y="130"/>
                  <a:pt x="277" y="130"/>
                </a:cubicBezTo>
                <a:cubicBezTo>
                  <a:pt x="296" y="72"/>
                  <a:pt x="270" y="129"/>
                  <a:pt x="313" y="93"/>
                </a:cubicBezTo>
                <a:cubicBezTo>
                  <a:pt x="368" y="48"/>
                  <a:pt x="292" y="79"/>
                  <a:pt x="359" y="57"/>
                </a:cubicBezTo>
                <a:cubicBezTo>
                  <a:pt x="348" y="13"/>
                  <a:pt x="344" y="31"/>
                  <a:pt x="359" y="2"/>
                </a:cubicBezTo>
                <a:close/>
              </a:path>
            </a:pathLst>
          </a:custGeom>
          <a:solidFill>
            <a:schemeClr val="hlink"/>
          </a:solidFill>
          <a:ln w="9525">
            <a:solidFill>
              <a:schemeClr val="tx1"/>
            </a:solidFill>
            <a:round/>
            <a:headEnd/>
            <a:tailEnd/>
          </a:ln>
        </p:spPr>
        <p:txBody>
          <a:bodyPr/>
          <a:lstStyle/>
          <a:p>
            <a:endParaRPr lang="en-GB" sz="3200"/>
          </a:p>
        </p:txBody>
      </p:sp>
      <p:sp>
        <p:nvSpPr>
          <p:cNvPr id="11296" name="Freeform 88"/>
          <p:cNvSpPr>
            <a:spLocks/>
          </p:cNvSpPr>
          <p:nvPr/>
        </p:nvSpPr>
        <p:spPr bwMode="auto">
          <a:xfrm rot="2439417" flipH="1">
            <a:off x="3402013" y="4629150"/>
            <a:ext cx="446087" cy="1038225"/>
          </a:xfrm>
          <a:custGeom>
            <a:avLst/>
            <a:gdLst>
              <a:gd name="T0" fmla="*/ 435177 w 368"/>
              <a:gd name="T1" fmla="*/ 2992 h 694"/>
              <a:gd name="T2" fmla="*/ 235165 w 368"/>
              <a:gd name="T3" fmla="*/ 58344 h 694"/>
              <a:gd name="T4" fmla="*/ 191526 w 368"/>
              <a:gd name="T5" fmla="*/ 234872 h 694"/>
              <a:gd name="T6" fmla="*/ 168495 w 368"/>
              <a:gd name="T7" fmla="*/ 345576 h 694"/>
              <a:gd name="T8" fmla="*/ 135766 w 368"/>
              <a:gd name="T9" fmla="*/ 372504 h 694"/>
              <a:gd name="T10" fmla="*/ 47276 w 368"/>
              <a:gd name="T11" fmla="*/ 617849 h 694"/>
              <a:gd name="T12" fmla="*/ 36366 w 368"/>
              <a:gd name="T13" fmla="*/ 1000825 h 694"/>
              <a:gd name="T14" fmla="*/ 269107 w 368"/>
              <a:gd name="T15" fmla="*/ 933505 h 694"/>
              <a:gd name="T16" fmla="*/ 246075 w 368"/>
              <a:gd name="T17" fmla="*/ 809337 h 694"/>
              <a:gd name="T18" fmla="*/ 180617 w 368"/>
              <a:gd name="T19" fmla="*/ 782409 h 694"/>
              <a:gd name="T20" fmla="*/ 146675 w 368"/>
              <a:gd name="T21" fmla="*/ 768945 h 694"/>
              <a:gd name="T22" fmla="*/ 191526 w 368"/>
              <a:gd name="T23" fmla="*/ 481712 h 694"/>
              <a:gd name="T24" fmla="*/ 258197 w 368"/>
              <a:gd name="T25" fmla="*/ 263296 h 694"/>
              <a:gd name="T26" fmla="*/ 269107 w 368"/>
              <a:gd name="T27" fmla="*/ 221408 h 694"/>
              <a:gd name="T28" fmla="*/ 335777 w 368"/>
              <a:gd name="T29" fmla="*/ 194480 h 694"/>
              <a:gd name="T30" fmla="*/ 379416 w 368"/>
              <a:gd name="T31" fmla="*/ 139128 h 694"/>
              <a:gd name="T32" fmla="*/ 435177 w 368"/>
              <a:gd name="T33" fmla="*/ 85272 h 694"/>
              <a:gd name="T34" fmla="*/ 435177 w 368"/>
              <a:gd name="T35" fmla="*/ 2992 h 6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8"/>
              <a:gd name="T55" fmla="*/ 0 h 694"/>
              <a:gd name="T56" fmla="*/ 368 w 368"/>
              <a:gd name="T57" fmla="*/ 694 h 6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8" h="694">
                <a:moveTo>
                  <a:pt x="359" y="2"/>
                </a:moveTo>
                <a:cubicBezTo>
                  <a:pt x="308" y="7"/>
                  <a:pt x="233" y="0"/>
                  <a:pt x="194" y="39"/>
                </a:cubicBezTo>
                <a:cubicBezTo>
                  <a:pt x="181" y="78"/>
                  <a:pt x="167" y="117"/>
                  <a:pt x="158" y="157"/>
                </a:cubicBezTo>
                <a:cubicBezTo>
                  <a:pt x="157" y="164"/>
                  <a:pt x="148" y="220"/>
                  <a:pt x="139" y="231"/>
                </a:cubicBezTo>
                <a:cubicBezTo>
                  <a:pt x="132" y="239"/>
                  <a:pt x="121" y="243"/>
                  <a:pt x="112" y="249"/>
                </a:cubicBezTo>
                <a:cubicBezTo>
                  <a:pt x="78" y="300"/>
                  <a:pt x="73" y="362"/>
                  <a:pt x="39" y="413"/>
                </a:cubicBezTo>
                <a:cubicBezTo>
                  <a:pt x="0" y="532"/>
                  <a:pt x="20" y="449"/>
                  <a:pt x="30" y="669"/>
                </a:cubicBezTo>
                <a:cubicBezTo>
                  <a:pt x="88" y="666"/>
                  <a:pt x="199" y="694"/>
                  <a:pt x="222" y="624"/>
                </a:cubicBezTo>
                <a:cubicBezTo>
                  <a:pt x="220" y="615"/>
                  <a:pt x="212" y="548"/>
                  <a:pt x="203" y="541"/>
                </a:cubicBezTo>
                <a:cubicBezTo>
                  <a:pt x="188" y="530"/>
                  <a:pt x="167" y="529"/>
                  <a:pt x="149" y="523"/>
                </a:cubicBezTo>
                <a:cubicBezTo>
                  <a:pt x="140" y="520"/>
                  <a:pt x="121" y="514"/>
                  <a:pt x="121" y="514"/>
                </a:cubicBezTo>
                <a:cubicBezTo>
                  <a:pt x="95" y="433"/>
                  <a:pt x="94" y="383"/>
                  <a:pt x="158" y="322"/>
                </a:cubicBezTo>
                <a:cubicBezTo>
                  <a:pt x="173" y="275"/>
                  <a:pt x="177" y="210"/>
                  <a:pt x="213" y="176"/>
                </a:cubicBezTo>
                <a:cubicBezTo>
                  <a:pt x="216" y="167"/>
                  <a:pt x="214" y="154"/>
                  <a:pt x="222" y="148"/>
                </a:cubicBezTo>
                <a:cubicBezTo>
                  <a:pt x="238" y="137"/>
                  <a:pt x="277" y="130"/>
                  <a:pt x="277" y="130"/>
                </a:cubicBezTo>
                <a:cubicBezTo>
                  <a:pt x="296" y="72"/>
                  <a:pt x="270" y="129"/>
                  <a:pt x="313" y="93"/>
                </a:cubicBezTo>
                <a:cubicBezTo>
                  <a:pt x="368" y="48"/>
                  <a:pt x="292" y="79"/>
                  <a:pt x="359" y="57"/>
                </a:cubicBezTo>
                <a:cubicBezTo>
                  <a:pt x="348" y="13"/>
                  <a:pt x="344" y="31"/>
                  <a:pt x="359" y="2"/>
                </a:cubicBezTo>
                <a:close/>
              </a:path>
            </a:pathLst>
          </a:custGeom>
          <a:solidFill>
            <a:schemeClr val="hlink"/>
          </a:solidFill>
          <a:ln w="9525">
            <a:solidFill>
              <a:schemeClr val="tx1"/>
            </a:solidFill>
            <a:round/>
            <a:headEnd/>
            <a:tailEnd/>
          </a:ln>
        </p:spPr>
        <p:txBody>
          <a:bodyPr/>
          <a:lstStyle/>
          <a:p>
            <a:endParaRPr lang="en-GB" sz="3200"/>
          </a:p>
        </p:txBody>
      </p:sp>
      <p:sp>
        <p:nvSpPr>
          <p:cNvPr id="11297" name="Oval 91"/>
          <p:cNvSpPr>
            <a:spLocks noChangeArrowheads="1"/>
          </p:cNvSpPr>
          <p:nvPr/>
        </p:nvSpPr>
        <p:spPr bwMode="auto">
          <a:xfrm>
            <a:off x="2444750" y="5905500"/>
            <a:ext cx="958850" cy="231775"/>
          </a:xfrm>
          <a:prstGeom prst="ellipse">
            <a:avLst/>
          </a:prstGeom>
          <a:solidFill>
            <a:srgbClr val="FF7C80"/>
          </a:solidFill>
          <a:ln w="9525">
            <a:solidFill>
              <a:schemeClr val="tx1"/>
            </a:solidFill>
            <a:round/>
            <a:headEnd/>
            <a:tailEnd/>
          </a:ln>
        </p:spPr>
        <p:txBody>
          <a:bodyPr wrap="none" anchor="ctr"/>
          <a:lstStyle/>
          <a:p>
            <a:endParaRPr lang="en-GB" sz="3200"/>
          </a:p>
        </p:txBody>
      </p:sp>
      <p:sp>
        <p:nvSpPr>
          <p:cNvPr id="222300" name="Arc 92"/>
          <p:cNvSpPr>
            <a:spLocks/>
          </p:cNvSpPr>
          <p:nvPr/>
        </p:nvSpPr>
        <p:spPr bwMode="auto">
          <a:xfrm flipH="1">
            <a:off x="4019550" y="4438650"/>
            <a:ext cx="463550" cy="347663"/>
          </a:xfrm>
          <a:custGeom>
            <a:avLst/>
            <a:gdLst>
              <a:gd name="T0" fmla="*/ 0 w 21600"/>
              <a:gd name="T1" fmla="*/ 0 h 21600"/>
              <a:gd name="T2" fmla="*/ 9948083 w 21600"/>
              <a:gd name="T3" fmla="*/ 5595813 h 21600"/>
              <a:gd name="T4" fmla="*/ 0 w 21600"/>
              <a:gd name="T5" fmla="*/ 559581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prstDash val="dash"/>
            <a:round/>
            <a:headEnd type="triangle" w="med" len="med"/>
            <a:tailEnd/>
          </a:ln>
        </p:spPr>
        <p:txBody>
          <a:bodyPr wrap="none" anchor="ctr"/>
          <a:lstStyle/>
          <a:p>
            <a:endParaRPr lang="en-GB" sz="3200"/>
          </a:p>
        </p:txBody>
      </p:sp>
      <p:sp>
        <p:nvSpPr>
          <p:cNvPr id="11299" name="Freeform 95"/>
          <p:cNvSpPr>
            <a:spLocks/>
          </p:cNvSpPr>
          <p:nvPr/>
        </p:nvSpPr>
        <p:spPr bwMode="auto">
          <a:xfrm rot="1069097">
            <a:off x="4576763" y="5668963"/>
            <a:ext cx="1944687" cy="1052512"/>
          </a:xfrm>
          <a:custGeom>
            <a:avLst/>
            <a:gdLst>
              <a:gd name="T0" fmla="*/ 0 w 1865"/>
              <a:gd name="T1" fmla="*/ 726816 h 307"/>
              <a:gd name="T2" fmla="*/ 695499 w 1865"/>
              <a:gd name="T3" fmla="*/ 819382 h 307"/>
              <a:gd name="T4" fmla="*/ 1077138 w 1865"/>
              <a:gd name="T5" fmla="*/ 850238 h 307"/>
              <a:gd name="T6" fmla="*/ 1249188 w 1865"/>
              <a:gd name="T7" fmla="*/ 1007943 h 307"/>
              <a:gd name="T8" fmla="*/ 1334692 w 1865"/>
              <a:gd name="T9" fmla="*/ 977088 h 307"/>
              <a:gd name="T10" fmla="*/ 1353461 w 1865"/>
              <a:gd name="T11" fmla="*/ 911949 h 307"/>
              <a:gd name="T12" fmla="*/ 1382657 w 1865"/>
              <a:gd name="T13" fmla="*/ 881093 h 307"/>
              <a:gd name="T14" fmla="*/ 1410811 w 1865"/>
              <a:gd name="T15" fmla="*/ 819382 h 307"/>
              <a:gd name="T16" fmla="*/ 1468161 w 1865"/>
              <a:gd name="T17" fmla="*/ 757671 h 307"/>
              <a:gd name="T18" fmla="*/ 1486930 w 1865"/>
              <a:gd name="T19" fmla="*/ 692532 h 307"/>
              <a:gd name="T20" fmla="*/ 1544280 w 1865"/>
              <a:gd name="T21" fmla="*/ 630821 h 307"/>
              <a:gd name="T22" fmla="*/ 1658980 w 1865"/>
              <a:gd name="T23" fmla="*/ 287984 h 307"/>
              <a:gd name="T24" fmla="*/ 1944687 w 1865"/>
              <a:gd name="T25" fmla="*/ 34284 h 307"/>
              <a:gd name="T26" fmla="*/ 1916533 w 1865"/>
              <a:gd name="T27" fmla="*/ 3428 h 3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65"/>
              <a:gd name="T43" fmla="*/ 0 h 307"/>
              <a:gd name="T44" fmla="*/ 1865 w 1865"/>
              <a:gd name="T45" fmla="*/ 307 h 3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65" h="307">
                <a:moveTo>
                  <a:pt x="0" y="212"/>
                </a:moveTo>
                <a:cubicBezTo>
                  <a:pt x="306" y="99"/>
                  <a:pt x="436" y="229"/>
                  <a:pt x="667" y="239"/>
                </a:cubicBezTo>
                <a:cubicBezTo>
                  <a:pt x="789" y="244"/>
                  <a:pt x="911" y="245"/>
                  <a:pt x="1033" y="248"/>
                </a:cubicBezTo>
                <a:cubicBezTo>
                  <a:pt x="1071" y="307"/>
                  <a:pt x="1137" y="274"/>
                  <a:pt x="1198" y="294"/>
                </a:cubicBezTo>
                <a:cubicBezTo>
                  <a:pt x="1225" y="291"/>
                  <a:pt x="1254" y="292"/>
                  <a:pt x="1280" y="285"/>
                </a:cubicBezTo>
                <a:cubicBezTo>
                  <a:pt x="1288" y="283"/>
                  <a:pt x="1291" y="271"/>
                  <a:pt x="1298" y="266"/>
                </a:cubicBezTo>
                <a:cubicBezTo>
                  <a:pt x="1306" y="261"/>
                  <a:pt x="1317" y="260"/>
                  <a:pt x="1326" y="257"/>
                </a:cubicBezTo>
                <a:cubicBezTo>
                  <a:pt x="1335" y="251"/>
                  <a:pt x="1343" y="243"/>
                  <a:pt x="1353" y="239"/>
                </a:cubicBezTo>
                <a:cubicBezTo>
                  <a:pt x="1371" y="231"/>
                  <a:pt x="1408" y="221"/>
                  <a:pt x="1408" y="221"/>
                </a:cubicBezTo>
                <a:cubicBezTo>
                  <a:pt x="1414" y="215"/>
                  <a:pt x="1418" y="206"/>
                  <a:pt x="1426" y="202"/>
                </a:cubicBezTo>
                <a:cubicBezTo>
                  <a:pt x="1443" y="193"/>
                  <a:pt x="1481" y="184"/>
                  <a:pt x="1481" y="184"/>
                </a:cubicBezTo>
                <a:cubicBezTo>
                  <a:pt x="1511" y="139"/>
                  <a:pt x="1539" y="101"/>
                  <a:pt x="1591" y="84"/>
                </a:cubicBezTo>
                <a:cubicBezTo>
                  <a:pt x="1710" y="0"/>
                  <a:pt x="1667" y="21"/>
                  <a:pt x="1865" y="10"/>
                </a:cubicBezTo>
                <a:cubicBezTo>
                  <a:pt x="1856" y="7"/>
                  <a:pt x="1838" y="1"/>
                  <a:pt x="1838" y="1"/>
                </a:cubicBezTo>
              </a:path>
            </a:pathLst>
          </a:custGeom>
          <a:noFill/>
          <a:ln w="76200">
            <a:solidFill>
              <a:srgbClr val="33CCCC"/>
            </a:solidFill>
            <a:round/>
            <a:headEnd/>
            <a:tailEnd/>
          </a:ln>
        </p:spPr>
        <p:txBody>
          <a:bodyPr/>
          <a:lstStyle/>
          <a:p>
            <a:endParaRPr lang="en-GB" sz="3200"/>
          </a:p>
        </p:txBody>
      </p:sp>
      <p:sp>
        <p:nvSpPr>
          <p:cNvPr id="11300" name="Oval 96"/>
          <p:cNvSpPr>
            <a:spLocks noChangeArrowheads="1"/>
          </p:cNvSpPr>
          <p:nvPr/>
        </p:nvSpPr>
        <p:spPr bwMode="auto">
          <a:xfrm>
            <a:off x="3738563" y="6065838"/>
            <a:ext cx="958850" cy="231775"/>
          </a:xfrm>
          <a:prstGeom prst="ellipse">
            <a:avLst/>
          </a:prstGeom>
          <a:solidFill>
            <a:srgbClr val="FF7C80"/>
          </a:solidFill>
          <a:ln w="9525">
            <a:solidFill>
              <a:schemeClr val="tx1"/>
            </a:solidFill>
            <a:round/>
            <a:headEnd/>
            <a:tailEnd/>
          </a:ln>
        </p:spPr>
        <p:txBody>
          <a:bodyPr wrap="none" anchor="ctr"/>
          <a:lstStyle/>
          <a:p>
            <a:endParaRPr lang="en-GB" sz="3200"/>
          </a:p>
        </p:txBody>
      </p:sp>
      <p:sp>
        <p:nvSpPr>
          <p:cNvPr id="11301" name="Oval 100"/>
          <p:cNvSpPr>
            <a:spLocks noChangeArrowheads="1"/>
          </p:cNvSpPr>
          <p:nvPr/>
        </p:nvSpPr>
        <p:spPr bwMode="auto">
          <a:xfrm>
            <a:off x="0" y="6246813"/>
            <a:ext cx="958850" cy="231775"/>
          </a:xfrm>
          <a:prstGeom prst="ellipse">
            <a:avLst/>
          </a:prstGeom>
          <a:solidFill>
            <a:srgbClr val="FF7C80"/>
          </a:solidFill>
          <a:ln w="9525">
            <a:solidFill>
              <a:schemeClr val="tx1"/>
            </a:solidFill>
            <a:round/>
            <a:headEnd/>
            <a:tailEnd/>
          </a:ln>
        </p:spPr>
        <p:txBody>
          <a:bodyPr wrap="none" anchor="ctr"/>
          <a:lstStyle/>
          <a:p>
            <a:pPr algn="ctr"/>
            <a:r>
              <a:rPr lang="en-GB" sz="1800" b="0">
                <a:latin typeface="Comic Sans MS" pitchFamily="66" charset="0"/>
              </a:rPr>
              <a:t>VWF</a:t>
            </a:r>
          </a:p>
        </p:txBody>
      </p:sp>
      <p:sp>
        <p:nvSpPr>
          <p:cNvPr id="11302" name="Freeform 101"/>
          <p:cNvSpPr>
            <a:spLocks/>
          </p:cNvSpPr>
          <p:nvPr/>
        </p:nvSpPr>
        <p:spPr bwMode="auto">
          <a:xfrm>
            <a:off x="0" y="5845175"/>
            <a:ext cx="2960688" cy="487363"/>
          </a:xfrm>
          <a:custGeom>
            <a:avLst/>
            <a:gdLst>
              <a:gd name="T0" fmla="*/ 0 w 1865"/>
              <a:gd name="T1" fmla="*/ 336550 h 307"/>
              <a:gd name="T2" fmla="*/ 1058863 w 1865"/>
              <a:gd name="T3" fmla="*/ 379413 h 307"/>
              <a:gd name="T4" fmla="*/ 1639888 w 1865"/>
              <a:gd name="T5" fmla="*/ 393700 h 307"/>
              <a:gd name="T6" fmla="*/ 1901826 w 1865"/>
              <a:gd name="T7" fmla="*/ 466725 h 307"/>
              <a:gd name="T8" fmla="*/ 2032001 w 1865"/>
              <a:gd name="T9" fmla="*/ 452438 h 307"/>
              <a:gd name="T10" fmla="*/ 2060576 w 1865"/>
              <a:gd name="T11" fmla="*/ 422275 h 307"/>
              <a:gd name="T12" fmla="*/ 2105026 w 1865"/>
              <a:gd name="T13" fmla="*/ 407988 h 307"/>
              <a:gd name="T14" fmla="*/ 2147888 w 1865"/>
              <a:gd name="T15" fmla="*/ 379413 h 307"/>
              <a:gd name="T16" fmla="*/ 2235201 w 1865"/>
              <a:gd name="T17" fmla="*/ 350838 h 307"/>
              <a:gd name="T18" fmla="*/ 2263776 w 1865"/>
              <a:gd name="T19" fmla="*/ 320675 h 307"/>
              <a:gd name="T20" fmla="*/ 2351088 w 1865"/>
              <a:gd name="T21" fmla="*/ 292100 h 307"/>
              <a:gd name="T22" fmla="*/ 2525713 w 1865"/>
              <a:gd name="T23" fmla="*/ 133350 h 307"/>
              <a:gd name="T24" fmla="*/ 2960688 w 1865"/>
              <a:gd name="T25" fmla="*/ 15875 h 307"/>
              <a:gd name="T26" fmla="*/ 2917826 w 1865"/>
              <a:gd name="T27" fmla="*/ 1588 h 3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65"/>
              <a:gd name="T43" fmla="*/ 0 h 307"/>
              <a:gd name="T44" fmla="*/ 1865 w 1865"/>
              <a:gd name="T45" fmla="*/ 307 h 3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65" h="307">
                <a:moveTo>
                  <a:pt x="0" y="212"/>
                </a:moveTo>
                <a:cubicBezTo>
                  <a:pt x="306" y="99"/>
                  <a:pt x="436" y="229"/>
                  <a:pt x="667" y="239"/>
                </a:cubicBezTo>
                <a:cubicBezTo>
                  <a:pt x="789" y="244"/>
                  <a:pt x="911" y="245"/>
                  <a:pt x="1033" y="248"/>
                </a:cubicBezTo>
                <a:cubicBezTo>
                  <a:pt x="1071" y="307"/>
                  <a:pt x="1137" y="274"/>
                  <a:pt x="1198" y="294"/>
                </a:cubicBezTo>
                <a:cubicBezTo>
                  <a:pt x="1225" y="291"/>
                  <a:pt x="1254" y="292"/>
                  <a:pt x="1280" y="285"/>
                </a:cubicBezTo>
                <a:cubicBezTo>
                  <a:pt x="1288" y="283"/>
                  <a:pt x="1291" y="271"/>
                  <a:pt x="1298" y="266"/>
                </a:cubicBezTo>
                <a:cubicBezTo>
                  <a:pt x="1306" y="261"/>
                  <a:pt x="1317" y="260"/>
                  <a:pt x="1326" y="257"/>
                </a:cubicBezTo>
                <a:cubicBezTo>
                  <a:pt x="1335" y="251"/>
                  <a:pt x="1343" y="243"/>
                  <a:pt x="1353" y="239"/>
                </a:cubicBezTo>
                <a:cubicBezTo>
                  <a:pt x="1371" y="231"/>
                  <a:pt x="1408" y="221"/>
                  <a:pt x="1408" y="221"/>
                </a:cubicBezTo>
                <a:cubicBezTo>
                  <a:pt x="1414" y="215"/>
                  <a:pt x="1418" y="206"/>
                  <a:pt x="1426" y="202"/>
                </a:cubicBezTo>
                <a:cubicBezTo>
                  <a:pt x="1443" y="193"/>
                  <a:pt x="1481" y="184"/>
                  <a:pt x="1481" y="184"/>
                </a:cubicBezTo>
                <a:cubicBezTo>
                  <a:pt x="1511" y="139"/>
                  <a:pt x="1539" y="101"/>
                  <a:pt x="1591" y="84"/>
                </a:cubicBezTo>
                <a:cubicBezTo>
                  <a:pt x="1710" y="0"/>
                  <a:pt x="1667" y="21"/>
                  <a:pt x="1865" y="10"/>
                </a:cubicBezTo>
                <a:cubicBezTo>
                  <a:pt x="1856" y="7"/>
                  <a:pt x="1838" y="1"/>
                  <a:pt x="1838" y="1"/>
                </a:cubicBezTo>
              </a:path>
            </a:pathLst>
          </a:custGeom>
          <a:noFill/>
          <a:ln w="76200">
            <a:solidFill>
              <a:srgbClr val="33CCCC"/>
            </a:solidFill>
            <a:round/>
            <a:headEnd/>
            <a:tailEnd/>
          </a:ln>
        </p:spPr>
        <p:txBody>
          <a:bodyPr/>
          <a:lstStyle/>
          <a:p>
            <a:endParaRPr lang="en-GB" sz="3200"/>
          </a:p>
        </p:txBody>
      </p:sp>
      <p:sp>
        <p:nvSpPr>
          <p:cNvPr id="11303" name="Text Box 111"/>
          <p:cNvSpPr txBox="1">
            <a:spLocks noChangeArrowheads="1"/>
          </p:cNvSpPr>
          <p:nvPr/>
        </p:nvSpPr>
        <p:spPr bwMode="auto">
          <a:xfrm>
            <a:off x="2443163" y="4776788"/>
            <a:ext cx="950912" cy="581025"/>
          </a:xfrm>
          <a:prstGeom prst="rect">
            <a:avLst/>
          </a:prstGeom>
          <a:noFill/>
          <a:ln w="9525">
            <a:noFill/>
            <a:miter lim="800000"/>
            <a:headEnd/>
            <a:tailEnd/>
          </a:ln>
        </p:spPr>
        <p:txBody>
          <a:bodyPr wrap="none">
            <a:spAutoFit/>
          </a:bodyPr>
          <a:lstStyle/>
          <a:p>
            <a:r>
              <a:rPr lang="en-GB" sz="1600">
                <a:solidFill>
                  <a:srgbClr val="800080"/>
                </a:solidFill>
                <a:latin typeface="Comic Sans MS" pitchFamily="66" charset="0"/>
              </a:rPr>
              <a:t>GP1b</a:t>
            </a:r>
            <a:r>
              <a:rPr lang="en-GB" sz="1600">
                <a:solidFill>
                  <a:srgbClr val="800080"/>
                </a:solidFill>
                <a:latin typeface="Symbol" pitchFamily="18" charset="2"/>
              </a:rPr>
              <a:t>a</a:t>
            </a:r>
            <a:r>
              <a:rPr lang="en-GB" sz="1600">
                <a:solidFill>
                  <a:srgbClr val="800080"/>
                </a:solidFill>
                <a:latin typeface="Comic Sans MS" pitchFamily="66" charset="0"/>
              </a:rPr>
              <a:t> </a:t>
            </a:r>
          </a:p>
          <a:p>
            <a:r>
              <a:rPr lang="en-GB" sz="1600">
                <a:solidFill>
                  <a:srgbClr val="800080"/>
                </a:solidFill>
                <a:latin typeface="Comic Sans MS" pitchFamily="66" charset="0"/>
              </a:rPr>
              <a:t>complex</a:t>
            </a:r>
          </a:p>
        </p:txBody>
      </p:sp>
      <p:sp>
        <p:nvSpPr>
          <p:cNvPr id="11304" name="Text Box 117"/>
          <p:cNvSpPr txBox="1">
            <a:spLocks noChangeArrowheads="1"/>
          </p:cNvSpPr>
          <p:nvPr/>
        </p:nvSpPr>
        <p:spPr bwMode="auto">
          <a:xfrm>
            <a:off x="7453313" y="5484813"/>
            <a:ext cx="1028700" cy="366712"/>
          </a:xfrm>
          <a:prstGeom prst="rect">
            <a:avLst/>
          </a:prstGeom>
          <a:noFill/>
          <a:ln w="9525">
            <a:noFill/>
            <a:miter lim="800000"/>
            <a:headEnd/>
            <a:tailEnd/>
          </a:ln>
        </p:spPr>
        <p:txBody>
          <a:bodyPr wrap="none">
            <a:spAutoFit/>
          </a:bodyPr>
          <a:lstStyle/>
          <a:p>
            <a:r>
              <a:rPr lang="en-GB" sz="1800" b="0">
                <a:solidFill>
                  <a:srgbClr val="33CCFF"/>
                </a:solidFill>
                <a:latin typeface="Comic Sans MS" pitchFamily="66" charset="0"/>
              </a:rPr>
              <a:t>collagen</a:t>
            </a:r>
          </a:p>
        </p:txBody>
      </p:sp>
      <p:sp>
        <p:nvSpPr>
          <p:cNvPr id="11305" name="Oval 119"/>
          <p:cNvSpPr>
            <a:spLocks noChangeArrowheads="1"/>
          </p:cNvSpPr>
          <p:nvPr/>
        </p:nvSpPr>
        <p:spPr bwMode="auto">
          <a:xfrm rot="1106097" flipV="1">
            <a:off x="2738438" y="5870575"/>
            <a:ext cx="958850" cy="263525"/>
          </a:xfrm>
          <a:prstGeom prst="ellipse">
            <a:avLst/>
          </a:prstGeom>
          <a:solidFill>
            <a:srgbClr val="FF7C80"/>
          </a:solidFill>
          <a:ln w="9525">
            <a:solidFill>
              <a:schemeClr val="tx1"/>
            </a:solidFill>
            <a:round/>
            <a:headEnd/>
            <a:tailEnd/>
          </a:ln>
        </p:spPr>
        <p:txBody>
          <a:bodyPr wrap="none" anchor="ctr"/>
          <a:lstStyle/>
          <a:p>
            <a:endParaRPr lang="en-GB" sz="3200"/>
          </a:p>
        </p:txBody>
      </p:sp>
      <p:sp>
        <p:nvSpPr>
          <p:cNvPr id="222328" name="Text Box 120"/>
          <p:cNvSpPr txBox="1">
            <a:spLocks noChangeArrowheads="1"/>
          </p:cNvSpPr>
          <p:nvPr/>
        </p:nvSpPr>
        <p:spPr bwMode="auto">
          <a:xfrm>
            <a:off x="4660900" y="4343400"/>
            <a:ext cx="906463" cy="396875"/>
          </a:xfrm>
          <a:prstGeom prst="rect">
            <a:avLst/>
          </a:prstGeom>
          <a:noFill/>
          <a:ln w="9525">
            <a:noFill/>
            <a:miter lim="800000"/>
            <a:headEnd/>
            <a:tailEnd/>
          </a:ln>
        </p:spPr>
        <p:txBody>
          <a:bodyPr>
            <a:spAutoFit/>
          </a:bodyPr>
          <a:lstStyle/>
          <a:p>
            <a:r>
              <a:rPr lang="en-GB" sz="2000">
                <a:latin typeface="Comic Sans MS" pitchFamily="66" charset="0"/>
              </a:rPr>
              <a:t>PLC</a:t>
            </a:r>
            <a:r>
              <a:rPr lang="en-GB" sz="2000"/>
              <a:t>-</a:t>
            </a:r>
            <a:r>
              <a:rPr lang="en-GB" sz="2000">
                <a:latin typeface="Symbol" pitchFamily="18" charset="2"/>
              </a:rPr>
              <a:t>g</a:t>
            </a:r>
          </a:p>
        </p:txBody>
      </p:sp>
      <p:grpSp>
        <p:nvGrpSpPr>
          <p:cNvPr id="2" name="Group 121"/>
          <p:cNvGrpSpPr>
            <a:grpSpLocks/>
          </p:cNvGrpSpPr>
          <p:nvPr/>
        </p:nvGrpSpPr>
        <p:grpSpPr bwMode="auto">
          <a:xfrm>
            <a:off x="6577013" y="4422775"/>
            <a:ext cx="825500" cy="1131888"/>
            <a:chOff x="3795" y="2823"/>
            <a:chExt cx="520" cy="713"/>
          </a:xfrm>
        </p:grpSpPr>
        <p:sp>
          <p:nvSpPr>
            <p:cNvPr id="11341" name="Oval 122"/>
            <p:cNvSpPr>
              <a:spLocks noChangeArrowheads="1"/>
            </p:cNvSpPr>
            <p:nvPr/>
          </p:nvSpPr>
          <p:spPr bwMode="auto">
            <a:xfrm>
              <a:off x="3795" y="2997"/>
              <a:ext cx="156" cy="165"/>
            </a:xfrm>
            <a:prstGeom prst="ellipse">
              <a:avLst/>
            </a:prstGeom>
            <a:solidFill>
              <a:srgbClr val="FF3399"/>
            </a:solidFill>
            <a:ln w="9525">
              <a:solidFill>
                <a:srgbClr val="FF3399"/>
              </a:solidFill>
              <a:round/>
              <a:headEnd/>
              <a:tailEnd/>
            </a:ln>
          </p:spPr>
          <p:txBody>
            <a:bodyPr wrap="none" anchor="ctr"/>
            <a:lstStyle/>
            <a:p>
              <a:endParaRPr lang="en-GB" sz="3200"/>
            </a:p>
          </p:txBody>
        </p:sp>
        <p:sp>
          <p:nvSpPr>
            <p:cNvPr id="11342" name="Oval 123"/>
            <p:cNvSpPr>
              <a:spLocks noChangeArrowheads="1"/>
            </p:cNvSpPr>
            <p:nvPr/>
          </p:nvSpPr>
          <p:spPr bwMode="auto">
            <a:xfrm>
              <a:off x="3903" y="3161"/>
              <a:ext cx="156" cy="165"/>
            </a:xfrm>
            <a:prstGeom prst="ellipse">
              <a:avLst/>
            </a:prstGeom>
            <a:solidFill>
              <a:srgbClr val="FF3399"/>
            </a:solidFill>
            <a:ln w="9525">
              <a:solidFill>
                <a:srgbClr val="FF3399"/>
              </a:solidFill>
              <a:round/>
              <a:headEnd/>
              <a:tailEnd/>
            </a:ln>
          </p:spPr>
          <p:txBody>
            <a:bodyPr wrap="none" anchor="ctr"/>
            <a:lstStyle/>
            <a:p>
              <a:endParaRPr lang="en-GB" sz="3200"/>
            </a:p>
          </p:txBody>
        </p:sp>
        <p:sp>
          <p:nvSpPr>
            <p:cNvPr id="11343" name="Freeform 124"/>
            <p:cNvSpPr>
              <a:spLocks/>
            </p:cNvSpPr>
            <p:nvPr/>
          </p:nvSpPr>
          <p:spPr bwMode="auto">
            <a:xfrm>
              <a:off x="4086" y="3368"/>
              <a:ext cx="229" cy="168"/>
            </a:xfrm>
            <a:custGeom>
              <a:avLst/>
              <a:gdLst>
                <a:gd name="T0" fmla="*/ 229 w 229"/>
                <a:gd name="T1" fmla="*/ 68 h 168"/>
                <a:gd name="T2" fmla="*/ 165 w 229"/>
                <a:gd name="T3" fmla="*/ 4 h 168"/>
                <a:gd name="T4" fmla="*/ 19 w 229"/>
                <a:gd name="T5" fmla="*/ 50 h 168"/>
                <a:gd name="T6" fmla="*/ 10 w 229"/>
                <a:gd name="T7" fmla="*/ 168 h 168"/>
                <a:gd name="T8" fmla="*/ 0 60000 65536"/>
                <a:gd name="T9" fmla="*/ 0 60000 65536"/>
                <a:gd name="T10" fmla="*/ 0 60000 65536"/>
                <a:gd name="T11" fmla="*/ 0 60000 65536"/>
                <a:gd name="T12" fmla="*/ 0 w 229"/>
                <a:gd name="T13" fmla="*/ 0 h 168"/>
                <a:gd name="T14" fmla="*/ 229 w 229"/>
                <a:gd name="T15" fmla="*/ 168 h 168"/>
              </a:gdLst>
              <a:ahLst/>
              <a:cxnLst>
                <a:cxn ang="T8">
                  <a:pos x="T0" y="T1"/>
                </a:cxn>
                <a:cxn ang="T9">
                  <a:pos x="T2" y="T3"/>
                </a:cxn>
                <a:cxn ang="T10">
                  <a:pos x="T4" y="T5"/>
                </a:cxn>
                <a:cxn ang="T11">
                  <a:pos x="T6" y="T7"/>
                </a:cxn>
              </a:cxnLst>
              <a:rect l="T12" t="T13" r="T14" b="T15"/>
              <a:pathLst>
                <a:path w="229" h="168">
                  <a:moveTo>
                    <a:pt x="229" y="68"/>
                  </a:moveTo>
                  <a:cubicBezTo>
                    <a:pt x="210" y="39"/>
                    <a:pt x="190" y="27"/>
                    <a:pt x="165" y="4"/>
                  </a:cubicBezTo>
                  <a:cubicBezTo>
                    <a:pt x="84" y="11"/>
                    <a:pt x="66" y="0"/>
                    <a:pt x="19" y="50"/>
                  </a:cubicBezTo>
                  <a:cubicBezTo>
                    <a:pt x="0" y="106"/>
                    <a:pt x="10" y="68"/>
                    <a:pt x="10" y="168"/>
                  </a:cubicBezTo>
                </a:path>
              </a:pathLst>
            </a:custGeom>
            <a:noFill/>
            <a:ln w="76200">
              <a:solidFill>
                <a:srgbClr val="FF3399"/>
              </a:solidFill>
              <a:round/>
              <a:headEnd/>
              <a:tailEnd/>
            </a:ln>
          </p:spPr>
          <p:txBody>
            <a:bodyPr/>
            <a:lstStyle/>
            <a:p>
              <a:endParaRPr lang="en-GB" sz="3200"/>
            </a:p>
          </p:txBody>
        </p:sp>
        <p:sp>
          <p:nvSpPr>
            <p:cNvPr id="11344" name="Line 125"/>
            <p:cNvSpPr>
              <a:spLocks noChangeShapeType="1"/>
            </p:cNvSpPr>
            <p:nvPr/>
          </p:nvSpPr>
          <p:spPr bwMode="auto">
            <a:xfrm flipH="1" flipV="1">
              <a:off x="3850" y="2823"/>
              <a:ext cx="219" cy="348"/>
            </a:xfrm>
            <a:prstGeom prst="line">
              <a:avLst/>
            </a:prstGeom>
            <a:noFill/>
            <a:ln w="76200">
              <a:solidFill>
                <a:schemeClr val="accent1"/>
              </a:solidFill>
              <a:round/>
              <a:headEnd/>
              <a:tailEnd/>
            </a:ln>
          </p:spPr>
          <p:txBody>
            <a:bodyPr/>
            <a:lstStyle/>
            <a:p>
              <a:endParaRPr lang="en-US"/>
            </a:p>
          </p:txBody>
        </p:sp>
      </p:grpSp>
      <p:sp>
        <p:nvSpPr>
          <p:cNvPr id="222334" name="Arc 126"/>
          <p:cNvSpPr>
            <a:spLocks/>
          </p:cNvSpPr>
          <p:nvPr/>
        </p:nvSpPr>
        <p:spPr bwMode="auto">
          <a:xfrm>
            <a:off x="5592763" y="4511675"/>
            <a:ext cx="928687" cy="42863"/>
          </a:xfrm>
          <a:custGeom>
            <a:avLst/>
            <a:gdLst>
              <a:gd name="T0" fmla="*/ 0 w 16271"/>
              <a:gd name="T1" fmla="*/ 0 h 21600"/>
              <a:gd name="T2" fmla="*/ 53005935 w 16271"/>
              <a:gd name="T3" fmla="*/ 29117 h 21600"/>
              <a:gd name="T4" fmla="*/ 0 w 16271"/>
              <a:gd name="T5" fmla="*/ 85057 h 21600"/>
              <a:gd name="T6" fmla="*/ 0 60000 65536"/>
              <a:gd name="T7" fmla="*/ 0 60000 65536"/>
              <a:gd name="T8" fmla="*/ 0 60000 65536"/>
              <a:gd name="T9" fmla="*/ 0 w 16271"/>
              <a:gd name="T10" fmla="*/ 0 h 21600"/>
              <a:gd name="T11" fmla="*/ 16271 w 16271"/>
              <a:gd name="T12" fmla="*/ 21600 h 21600"/>
            </a:gdLst>
            <a:ahLst/>
            <a:cxnLst>
              <a:cxn ang="T6">
                <a:pos x="T0" y="T1"/>
              </a:cxn>
              <a:cxn ang="T7">
                <a:pos x="T2" y="T3"/>
              </a:cxn>
              <a:cxn ang="T8">
                <a:pos x="T4" y="T5"/>
              </a:cxn>
            </a:cxnLst>
            <a:rect l="T9" t="T10" r="T11" b="T12"/>
            <a:pathLst>
              <a:path w="16271" h="21600" fill="none" extrusionOk="0">
                <a:moveTo>
                  <a:pt x="-1" y="0"/>
                </a:moveTo>
                <a:cubicBezTo>
                  <a:pt x="6236" y="0"/>
                  <a:pt x="12169" y="2695"/>
                  <a:pt x="16271" y="7393"/>
                </a:cubicBezTo>
              </a:path>
              <a:path w="16271" h="21600" stroke="0" extrusionOk="0">
                <a:moveTo>
                  <a:pt x="-1" y="0"/>
                </a:moveTo>
                <a:cubicBezTo>
                  <a:pt x="6236" y="0"/>
                  <a:pt x="12169" y="2695"/>
                  <a:pt x="16271" y="7393"/>
                </a:cubicBezTo>
                <a:lnTo>
                  <a:pt x="0" y="21600"/>
                </a:lnTo>
                <a:close/>
              </a:path>
            </a:pathLst>
          </a:custGeom>
          <a:noFill/>
          <a:ln w="9525">
            <a:solidFill>
              <a:schemeClr val="tx1"/>
            </a:solidFill>
            <a:prstDash val="dash"/>
            <a:round/>
            <a:headEnd type="triangle" w="med" len="med"/>
            <a:tailEnd/>
          </a:ln>
        </p:spPr>
        <p:txBody>
          <a:bodyPr wrap="none" anchor="ctr"/>
          <a:lstStyle/>
          <a:p>
            <a:endParaRPr lang="en-GB" sz="3200"/>
          </a:p>
        </p:txBody>
      </p:sp>
      <p:sp>
        <p:nvSpPr>
          <p:cNvPr id="222335" name="Freeform 127"/>
          <p:cNvSpPr>
            <a:spLocks/>
          </p:cNvSpPr>
          <p:nvPr/>
        </p:nvSpPr>
        <p:spPr bwMode="auto">
          <a:xfrm rot="4072386" flipV="1">
            <a:off x="5504657" y="5112543"/>
            <a:ext cx="679450" cy="252413"/>
          </a:xfrm>
          <a:custGeom>
            <a:avLst/>
            <a:gdLst>
              <a:gd name="T0" fmla="*/ 0 w 428"/>
              <a:gd name="T1" fmla="*/ 206375 h 159"/>
              <a:gd name="T2" fmla="*/ 115888 w 428"/>
              <a:gd name="T3" fmla="*/ 134938 h 159"/>
              <a:gd name="T4" fmla="*/ 361950 w 428"/>
              <a:gd name="T5" fmla="*/ 17463 h 159"/>
              <a:gd name="T6" fmla="*/ 652463 w 428"/>
              <a:gd name="T7" fmla="*/ 33338 h 159"/>
              <a:gd name="T8" fmla="*/ 638175 w 428"/>
              <a:gd name="T9" fmla="*/ 119063 h 159"/>
              <a:gd name="T10" fmla="*/ 508000 w 428"/>
              <a:gd name="T11" fmla="*/ 104775 h 159"/>
              <a:gd name="T12" fmla="*/ 260350 w 428"/>
              <a:gd name="T13" fmla="*/ 104775 h 159"/>
              <a:gd name="T14" fmla="*/ 188912 w 428"/>
              <a:gd name="T15" fmla="*/ 163513 h 159"/>
              <a:gd name="T16" fmla="*/ 101600 w 428"/>
              <a:gd name="T17" fmla="*/ 177800 h 159"/>
              <a:gd name="T18" fmla="*/ 57150 w 428"/>
              <a:gd name="T19" fmla="*/ 206375 h 159"/>
              <a:gd name="T20" fmla="*/ 0 w 428"/>
              <a:gd name="T21" fmla="*/ 206375 h 1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8"/>
              <a:gd name="T34" fmla="*/ 0 h 159"/>
              <a:gd name="T35" fmla="*/ 428 w 428"/>
              <a:gd name="T36" fmla="*/ 159 h 1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8" h="159">
                <a:moveTo>
                  <a:pt x="0" y="130"/>
                </a:moveTo>
                <a:cubicBezTo>
                  <a:pt x="27" y="112"/>
                  <a:pt x="43" y="95"/>
                  <a:pt x="73" y="85"/>
                </a:cubicBezTo>
                <a:cubicBezTo>
                  <a:pt x="122" y="33"/>
                  <a:pt x="156" y="22"/>
                  <a:pt x="228" y="11"/>
                </a:cubicBezTo>
                <a:cubicBezTo>
                  <a:pt x="289" y="14"/>
                  <a:pt x="354" y="0"/>
                  <a:pt x="411" y="21"/>
                </a:cubicBezTo>
                <a:cubicBezTo>
                  <a:pt x="428" y="27"/>
                  <a:pt x="418" y="67"/>
                  <a:pt x="402" y="75"/>
                </a:cubicBezTo>
                <a:cubicBezTo>
                  <a:pt x="377" y="87"/>
                  <a:pt x="347" y="69"/>
                  <a:pt x="320" y="66"/>
                </a:cubicBezTo>
                <a:cubicBezTo>
                  <a:pt x="259" y="46"/>
                  <a:pt x="269" y="46"/>
                  <a:pt x="164" y="66"/>
                </a:cubicBezTo>
                <a:cubicBezTo>
                  <a:pt x="145" y="70"/>
                  <a:pt x="137" y="97"/>
                  <a:pt x="119" y="103"/>
                </a:cubicBezTo>
                <a:cubicBezTo>
                  <a:pt x="101" y="109"/>
                  <a:pt x="82" y="109"/>
                  <a:pt x="64" y="112"/>
                </a:cubicBezTo>
                <a:cubicBezTo>
                  <a:pt x="55" y="118"/>
                  <a:pt x="45" y="123"/>
                  <a:pt x="36" y="130"/>
                </a:cubicBezTo>
                <a:cubicBezTo>
                  <a:pt x="9" y="152"/>
                  <a:pt x="27" y="159"/>
                  <a:pt x="0" y="130"/>
                </a:cubicBezTo>
                <a:close/>
              </a:path>
            </a:pathLst>
          </a:custGeom>
          <a:solidFill>
            <a:srgbClr val="3366FF"/>
          </a:solidFill>
          <a:ln w="9525">
            <a:solidFill>
              <a:schemeClr val="tx1"/>
            </a:solidFill>
            <a:round/>
            <a:headEnd/>
            <a:tailEnd/>
          </a:ln>
        </p:spPr>
        <p:txBody>
          <a:bodyPr/>
          <a:lstStyle/>
          <a:p>
            <a:endParaRPr lang="en-GB" sz="3200"/>
          </a:p>
        </p:txBody>
      </p:sp>
      <p:sp>
        <p:nvSpPr>
          <p:cNvPr id="222336" name="Freeform 128"/>
          <p:cNvSpPr>
            <a:spLocks/>
          </p:cNvSpPr>
          <p:nvPr/>
        </p:nvSpPr>
        <p:spPr bwMode="auto">
          <a:xfrm rot="4091355" flipV="1">
            <a:off x="5506245" y="5056981"/>
            <a:ext cx="912812" cy="174625"/>
          </a:xfrm>
          <a:custGeom>
            <a:avLst/>
            <a:gdLst>
              <a:gd name="T0" fmla="*/ 113717 w 594"/>
              <a:gd name="T1" fmla="*/ 60165 h 238"/>
              <a:gd name="T2" fmla="*/ 365739 w 594"/>
              <a:gd name="T3" fmla="*/ 66768 h 238"/>
              <a:gd name="T4" fmla="*/ 379570 w 594"/>
              <a:gd name="T5" fmla="*/ 93916 h 238"/>
              <a:gd name="T6" fmla="*/ 688451 w 594"/>
              <a:gd name="T7" fmla="*/ 87313 h 238"/>
              <a:gd name="T8" fmla="*/ 745309 w 594"/>
              <a:gd name="T9" fmla="*/ 60165 h 238"/>
              <a:gd name="T10" fmla="*/ 802168 w 594"/>
              <a:gd name="T11" fmla="*/ 6603 h 238"/>
              <a:gd name="T12" fmla="*/ 885151 w 594"/>
              <a:gd name="T13" fmla="*/ 13207 h 238"/>
              <a:gd name="T14" fmla="*/ 815999 w 594"/>
              <a:gd name="T15" fmla="*/ 147477 h 238"/>
              <a:gd name="T16" fmla="*/ 253559 w 594"/>
              <a:gd name="T17" fmla="*/ 134270 h 238"/>
              <a:gd name="T18" fmla="*/ 212067 w 594"/>
              <a:gd name="T19" fmla="*/ 121064 h 238"/>
              <a:gd name="T20" fmla="*/ 0 w 594"/>
              <a:gd name="T21" fmla="*/ 87313 h 2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4"/>
              <a:gd name="T34" fmla="*/ 0 h 238"/>
              <a:gd name="T35" fmla="*/ 594 w 594"/>
              <a:gd name="T36" fmla="*/ 238 h 2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4" h="238">
                <a:moveTo>
                  <a:pt x="74" y="82"/>
                </a:moveTo>
                <a:cubicBezTo>
                  <a:pt x="129" y="85"/>
                  <a:pt x="185" y="77"/>
                  <a:pt x="238" y="91"/>
                </a:cubicBezTo>
                <a:cubicBezTo>
                  <a:pt x="250" y="94"/>
                  <a:pt x="234" y="126"/>
                  <a:pt x="247" y="128"/>
                </a:cubicBezTo>
                <a:cubicBezTo>
                  <a:pt x="313" y="137"/>
                  <a:pt x="381" y="122"/>
                  <a:pt x="448" y="119"/>
                </a:cubicBezTo>
                <a:cubicBezTo>
                  <a:pt x="451" y="116"/>
                  <a:pt x="484" y="86"/>
                  <a:pt x="485" y="82"/>
                </a:cubicBezTo>
                <a:cubicBezTo>
                  <a:pt x="513" y="5"/>
                  <a:pt x="468" y="44"/>
                  <a:pt x="522" y="9"/>
                </a:cubicBezTo>
                <a:cubicBezTo>
                  <a:pt x="540" y="12"/>
                  <a:pt x="571" y="0"/>
                  <a:pt x="576" y="18"/>
                </a:cubicBezTo>
                <a:cubicBezTo>
                  <a:pt x="591" y="71"/>
                  <a:pt x="594" y="180"/>
                  <a:pt x="531" y="201"/>
                </a:cubicBezTo>
                <a:cubicBezTo>
                  <a:pt x="409" y="198"/>
                  <a:pt x="274" y="238"/>
                  <a:pt x="165" y="183"/>
                </a:cubicBezTo>
                <a:cubicBezTo>
                  <a:pt x="155" y="178"/>
                  <a:pt x="148" y="168"/>
                  <a:pt x="138" y="165"/>
                </a:cubicBezTo>
                <a:cubicBezTo>
                  <a:pt x="115" y="157"/>
                  <a:pt x="0" y="146"/>
                  <a:pt x="0" y="119"/>
                </a:cubicBezTo>
              </a:path>
            </a:pathLst>
          </a:custGeom>
          <a:solidFill>
            <a:srgbClr val="3366FF"/>
          </a:solidFill>
          <a:ln w="9525">
            <a:solidFill>
              <a:schemeClr val="tx1"/>
            </a:solidFill>
            <a:round/>
            <a:headEnd/>
            <a:tailEnd/>
          </a:ln>
        </p:spPr>
        <p:txBody>
          <a:bodyPr/>
          <a:lstStyle/>
          <a:p>
            <a:endParaRPr lang="en-GB" sz="3200"/>
          </a:p>
        </p:txBody>
      </p:sp>
      <p:sp>
        <p:nvSpPr>
          <p:cNvPr id="222337" name="Line 129"/>
          <p:cNvSpPr>
            <a:spLocks noChangeShapeType="1"/>
          </p:cNvSpPr>
          <p:nvPr/>
        </p:nvSpPr>
        <p:spPr bwMode="auto">
          <a:xfrm flipH="1" flipV="1">
            <a:off x="5502275" y="4686300"/>
            <a:ext cx="217488" cy="160338"/>
          </a:xfrm>
          <a:prstGeom prst="line">
            <a:avLst/>
          </a:prstGeom>
          <a:noFill/>
          <a:ln w="9525">
            <a:solidFill>
              <a:schemeClr val="tx1"/>
            </a:solidFill>
            <a:prstDash val="dash"/>
            <a:round/>
            <a:headEnd/>
            <a:tailEnd type="triangle" w="med" len="med"/>
          </a:ln>
        </p:spPr>
        <p:txBody>
          <a:bodyPr/>
          <a:lstStyle/>
          <a:p>
            <a:endParaRPr lang="en-US"/>
          </a:p>
        </p:txBody>
      </p:sp>
      <p:sp>
        <p:nvSpPr>
          <p:cNvPr id="222338" name="Text Box 130"/>
          <p:cNvSpPr txBox="1">
            <a:spLocks noChangeArrowheads="1"/>
          </p:cNvSpPr>
          <p:nvPr/>
        </p:nvSpPr>
        <p:spPr bwMode="auto">
          <a:xfrm>
            <a:off x="4489450" y="5400675"/>
            <a:ext cx="1214438" cy="336550"/>
          </a:xfrm>
          <a:prstGeom prst="rect">
            <a:avLst/>
          </a:prstGeom>
          <a:noFill/>
          <a:ln w="9525">
            <a:noFill/>
            <a:miter lim="800000"/>
            <a:headEnd/>
            <a:tailEnd/>
          </a:ln>
        </p:spPr>
        <p:txBody>
          <a:bodyPr wrap="none">
            <a:spAutoFit/>
          </a:bodyPr>
          <a:lstStyle/>
          <a:p>
            <a:r>
              <a:rPr lang="en-GB" sz="1600">
                <a:solidFill>
                  <a:schemeClr val="accent2"/>
                </a:solidFill>
                <a:latin typeface="Comic Sans MS" pitchFamily="66" charset="0"/>
              </a:rPr>
              <a:t>GP1a-IIa </a:t>
            </a:r>
          </a:p>
        </p:txBody>
      </p:sp>
      <p:sp>
        <p:nvSpPr>
          <p:cNvPr id="222339" name="Text Box 131"/>
          <p:cNvSpPr txBox="1">
            <a:spLocks noChangeArrowheads="1"/>
          </p:cNvSpPr>
          <p:nvPr/>
        </p:nvSpPr>
        <p:spPr bwMode="auto">
          <a:xfrm>
            <a:off x="7508875" y="4759325"/>
            <a:ext cx="1622425" cy="336550"/>
          </a:xfrm>
          <a:prstGeom prst="rect">
            <a:avLst/>
          </a:prstGeom>
          <a:noFill/>
          <a:ln w="9525">
            <a:noFill/>
            <a:miter lim="800000"/>
            <a:headEnd/>
            <a:tailEnd/>
          </a:ln>
        </p:spPr>
        <p:txBody>
          <a:bodyPr wrap="none">
            <a:spAutoFit/>
          </a:bodyPr>
          <a:lstStyle/>
          <a:p>
            <a:r>
              <a:rPr lang="en-GB" sz="1600">
                <a:solidFill>
                  <a:srgbClr val="FF3399"/>
                </a:solidFill>
                <a:latin typeface="Comic Sans MS" pitchFamily="66" charset="0"/>
              </a:rPr>
              <a:t>GPVI complex </a:t>
            </a:r>
          </a:p>
        </p:txBody>
      </p:sp>
      <p:sp>
        <p:nvSpPr>
          <p:cNvPr id="222340" name="Line 132"/>
          <p:cNvSpPr>
            <a:spLocks noChangeShapeType="1"/>
          </p:cNvSpPr>
          <p:nvPr/>
        </p:nvSpPr>
        <p:spPr bwMode="auto">
          <a:xfrm>
            <a:off x="6662738" y="4516438"/>
            <a:ext cx="434975" cy="725487"/>
          </a:xfrm>
          <a:prstGeom prst="line">
            <a:avLst/>
          </a:prstGeom>
          <a:noFill/>
          <a:ln w="76200">
            <a:solidFill>
              <a:srgbClr val="FF3399"/>
            </a:solidFill>
            <a:round/>
            <a:headEnd/>
            <a:tailEnd/>
          </a:ln>
        </p:spPr>
        <p:txBody>
          <a:bodyPr/>
          <a:lstStyle/>
          <a:p>
            <a:endParaRPr lang="en-US"/>
          </a:p>
        </p:txBody>
      </p:sp>
      <p:sp>
        <p:nvSpPr>
          <p:cNvPr id="222341" name="Line 133"/>
          <p:cNvSpPr>
            <a:spLocks noChangeShapeType="1"/>
          </p:cNvSpPr>
          <p:nvPr/>
        </p:nvSpPr>
        <p:spPr bwMode="auto">
          <a:xfrm flipV="1">
            <a:off x="5472113" y="5297488"/>
            <a:ext cx="203200" cy="130175"/>
          </a:xfrm>
          <a:prstGeom prst="line">
            <a:avLst/>
          </a:prstGeom>
          <a:noFill/>
          <a:ln w="9525">
            <a:solidFill>
              <a:schemeClr val="accent2"/>
            </a:solidFill>
            <a:round/>
            <a:headEnd/>
            <a:tailEnd type="triangle" w="med" len="med"/>
          </a:ln>
        </p:spPr>
        <p:txBody>
          <a:bodyPr/>
          <a:lstStyle/>
          <a:p>
            <a:endParaRPr lang="en-US"/>
          </a:p>
        </p:txBody>
      </p:sp>
      <p:sp>
        <p:nvSpPr>
          <p:cNvPr id="222342" name="Line 134"/>
          <p:cNvSpPr>
            <a:spLocks noChangeShapeType="1"/>
          </p:cNvSpPr>
          <p:nvPr/>
        </p:nvSpPr>
        <p:spPr bwMode="auto">
          <a:xfrm flipH="1">
            <a:off x="7185025" y="5008563"/>
            <a:ext cx="392113" cy="0"/>
          </a:xfrm>
          <a:prstGeom prst="line">
            <a:avLst/>
          </a:prstGeom>
          <a:noFill/>
          <a:ln w="9525">
            <a:solidFill>
              <a:srgbClr val="FF3399"/>
            </a:solidFill>
            <a:round/>
            <a:headEnd/>
            <a:tailEnd type="triangle" w="med" len="med"/>
          </a:ln>
        </p:spPr>
        <p:txBody>
          <a:bodyPr/>
          <a:lstStyle/>
          <a:p>
            <a:endParaRPr lang="en-US"/>
          </a:p>
        </p:txBody>
      </p:sp>
      <p:grpSp>
        <p:nvGrpSpPr>
          <p:cNvPr id="3" name="Group 135"/>
          <p:cNvGrpSpPr>
            <a:grpSpLocks/>
          </p:cNvGrpSpPr>
          <p:nvPr/>
        </p:nvGrpSpPr>
        <p:grpSpPr bwMode="auto">
          <a:xfrm>
            <a:off x="71438" y="1924050"/>
            <a:ext cx="1062037" cy="3144838"/>
            <a:chOff x="465" y="1556"/>
            <a:chExt cx="669" cy="1561"/>
          </a:xfrm>
        </p:grpSpPr>
        <p:sp>
          <p:nvSpPr>
            <p:cNvPr id="11339" name="Arc 136"/>
            <p:cNvSpPr>
              <a:spLocks/>
            </p:cNvSpPr>
            <p:nvPr/>
          </p:nvSpPr>
          <p:spPr bwMode="auto">
            <a:xfrm>
              <a:off x="475" y="1556"/>
              <a:ext cx="659" cy="785"/>
            </a:xfrm>
            <a:custGeom>
              <a:avLst/>
              <a:gdLst>
                <a:gd name="T0" fmla="*/ 1 w 21600"/>
                <a:gd name="T1" fmla="*/ 0 h 21555"/>
                <a:gd name="T2" fmla="*/ 20 w 21600"/>
                <a:gd name="T3" fmla="*/ 29 h 21555"/>
                <a:gd name="T4" fmla="*/ 0 w 21600"/>
                <a:gd name="T5" fmla="*/ 29 h 21555"/>
                <a:gd name="T6" fmla="*/ 0 60000 65536"/>
                <a:gd name="T7" fmla="*/ 0 60000 65536"/>
                <a:gd name="T8" fmla="*/ 0 60000 65536"/>
                <a:gd name="T9" fmla="*/ 0 w 21600"/>
                <a:gd name="T10" fmla="*/ 0 h 21555"/>
                <a:gd name="T11" fmla="*/ 21600 w 21600"/>
                <a:gd name="T12" fmla="*/ 21555 h 21555"/>
              </a:gdLst>
              <a:ahLst/>
              <a:cxnLst>
                <a:cxn ang="T6">
                  <a:pos x="T0" y="T1"/>
                </a:cxn>
                <a:cxn ang="T7">
                  <a:pos x="T2" y="T3"/>
                </a:cxn>
                <a:cxn ang="T8">
                  <a:pos x="T4" y="T5"/>
                </a:cxn>
              </a:cxnLst>
              <a:rect l="T9" t="T10" r="T11" b="T12"/>
              <a:pathLst>
                <a:path w="21600" h="21555" fill="none" extrusionOk="0">
                  <a:moveTo>
                    <a:pt x="1394" y="0"/>
                  </a:moveTo>
                  <a:cubicBezTo>
                    <a:pt x="12758" y="735"/>
                    <a:pt x="21600" y="10167"/>
                    <a:pt x="21600" y="21555"/>
                  </a:cubicBezTo>
                </a:path>
                <a:path w="21600" h="21555" stroke="0" extrusionOk="0">
                  <a:moveTo>
                    <a:pt x="1394" y="0"/>
                  </a:moveTo>
                  <a:cubicBezTo>
                    <a:pt x="12758" y="735"/>
                    <a:pt x="21600" y="10167"/>
                    <a:pt x="21600" y="21555"/>
                  </a:cubicBezTo>
                  <a:lnTo>
                    <a:pt x="0" y="21555"/>
                  </a:lnTo>
                  <a:close/>
                </a:path>
              </a:pathLst>
            </a:custGeom>
            <a:solidFill>
              <a:srgbClr val="FFFFCC"/>
            </a:solidFill>
            <a:ln w="9525">
              <a:solidFill>
                <a:schemeClr val="tx1"/>
              </a:solidFill>
              <a:round/>
              <a:headEnd/>
              <a:tailEnd/>
            </a:ln>
          </p:spPr>
          <p:txBody>
            <a:bodyPr wrap="none" anchor="ctr"/>
            <a:lstStyle/>
            <a:p>
              <a:endParaRPr lang="en-GB" sz="3200"/>
            </a:p>
          </p:txBody>
        </p:sp>
        <p:sp>
          <p:nvSpPr>
            <p:cNvPr id="11340" name="Arc 137"/>
            <p:cNvSpPr>
              <a:spLocks/>
            </p:cNvSpPr>
            <p:nvPr/>
          </p:nvSpPr>
          <p:spPr bwMode="auto">
            <a:xfrm flipV="1">
              <a:off x="465" y="2332"/>
              <a:ext cx="659" cy="785"/>
            </a:xfrm>
            <a:custGeom>
              <a:avLst/>
              <a:gdLst>
                <a:gd name="T0" fmla="*/ 1 w 21600"/>
                <a:gd name="T1" fmla="*/ 0 h 21555"/>
                <a:gd name="T2" fmla="*/ 20 w 21600"/>
                <a:gd name="T3" fmla="*/ 29 h 21555"/>
                <a:gd name="T4" fmla="*/ 0 w 21600"/>
                <a:gd name="T5" fmla="*/ 29 h 21555"/>
                <a:gd name="T6" fmla="*/ 0 60000 65536"/>
                <a:gd name="T7" fmla="*/ 0 60000 65536"/>
                <a:gd name="T8" fmla="*/ 0 60000 65536"/>
                <a:gd name="T9" fmla="*/ 0 w 21600"/>
                <a:gd name="T10" fmla="*/ 0 h 21555"/>
                <a:gd name="T11" fmla="*/ 21600 w 21600"/>
                <a:gd name="T12" fmla="*/ 21555 h 21555"/>
              </a:gdLst>
              <a:ahLst/>
              <a:cxnLst>
                <a:cxn ang="T6">
                  <a:pos x="T0" y="T1"/>
                </a:cxn>
                <a:cxn ang="T7">
                  <a:pos x="T2" y="T3"/>
                </a:cxn>
                <a:cxn ang="T8">
                  <a:pos x="T4" y="T5"/>
                </a:cxn>
              </a:cxnLst>
              <a:rect l="T9" t="T10" r="T11" b="T12"/>
              <a:pathLst>
                <a:path w="21600" h="21555" fill="none" extrusionOk="0">
                  <a:moveTo>
                    <a:pt x="1394" y="0"/>
                  </a:moveTo>
                  <a:cubicBezTo>
                    <a:pt x="12758" y="735"/>
                    <a:pt x="21600" y="10167"/>
                    <a:pt x="21600" y="21555"/>
                  </a:cubicBezTo>
                </a:path>
                <a:path w="21600" h="21555" stroke="0" extrusionOk="0">
                  <a:moveTo>
                    <a:pt x="1394" y="0"/>
                  </a:moveTo>
                  <a:cubicBezTo>
                    <a:pt x="12758" y="735"/>
                    <a:pt x="21600" y="10167"/>
                    <a:pt x="21600" y="21555"/>
                  </a:cubicBezTo>
                  <a:lnTo>
                    <a:pt x="0" y="21555"/>
                  </a:lnTo>
                  <a:close/>
                </a:path>
              </a:pathLst>
            </a:custGeom>
            <a:solidFill>
              <a:srgbClr val="FFFFCC"/>
            </a:solidFill>
            <a:ln w="9525">
              <a:solidFill>
                <a:schemeClr val="tx1"/>
              </a:solidFill>
              <a:round/>
              <a:headEnd/>
              <a:tailEnd/>
            </a:ln>
          </p:spPr>
          <p:txBody>
            <a:bodyPr wrap="none" anchor="ctr"/>
            <a:lstStyle/>
            <a:p>
              <a:endParaRPr lang="en-GB" sz="3200"/>
            </a:p>
          </p:txBody>
        </p:sp>
      </p:grpSp>
      <p:grpSp>
        <p:nvGrpSpPr>
          <p:cNvPr id="4" name="Group 138"/>
          <p:cNvGrpSpPr>
            <a:grpSpLocks/>
          </p:cNvGrpSpPr>
          <p:nvPr/>
        </p:nvGrpSpPr>
        <p:grpSpPr bwMode="auto">
          <a:xfrm rot="20657492" flipH="1">
            <a:off x="1906588" y="3409950"/>
            <a:ext cx="912812" cy="425450"/>
            <a:chOff x="4526" y="1826"/>
            <a:chExt cx="575" cy="268"/>
          </a:xfrm>
        </p:grpSpPr>
        <p:sp>
          <p:nvSpPr>
            <p:cNvPr id="11337" name="Freeform 139"/>
            <p:cNvSpPr>
              <a:spLocks/>
            </p:cNvSpPr>
            <p:nvPr/>
          </p:nvSpPr>
          <p:spPr bwMode="auto">
            <a:xfrm>
              <a:off x="4535" y="1826"/>
              <a:ext cx="428" cy="159"/>
            </a:xfrm>
            <a:custGeom>
              <a:avLst/>
              <a:gdLst>
                <a:gd name="T0" fmla="*/ 0 w 428"/>
                <a:gd name="T1" fmla="*/ 130 h 159"/>
                <a:gd name="T2" fmla="*/ 73 w 428"/>
                <a:gd name="T3" fmla="*/ 85 h 159"/>
                <a:gd name="T4" fmla="*/ 228 w 428"/>
                <a:gd name="T5" fmla="*/ 11 h 159"/>
                <a:gd name="T6" fmla="*/ 411 w 428"/>
                <a:gd name="T7" fmla="*/ 21 h 159"/>
                <a:gd name="T8" fmla="*/ 402 w 428"/>
                <a:gd name="T9" fmla="*/ 75 h 159"/>
                <a:gd name="T10" fmla="*/ 320 w 428"/>
                <a:gd name="T11" fmla="*/ 66 h 159"/>
                <a:gd name="T12" fmla="*/ 164 w 428"/>
                <a:gd name="T13" fmla="*/ 66 h 159"/>
                <a:gd name="T14" fmla="*/ 119 w 428"/>
                <a:gd name="T15" fmla="*/ 103 h 159"/>
                <a:gd name="T16" fmla="*/ 64 w 428"/>
                <a:gd name="T17" fmla="*/ 112 h 159"/>
                <a:gd name="T18" fmla="*/ 36 w 428"/>
                <a:gd name="T19" fmla="*/ 130 h 159"/>
                <a:gd name="T20" fmla="*/ 0 w 428"/>
                <a:gd name="T21" fmla="*/ 130 h 1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8"/>
                <a:gd name="T34" fmla="*/ 0 h 159"/>
                <a:gd name="T35" fmla="*/ 428 w 428"/>
                <a:gd name="T36" fmla="*/ 159 h 1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8" h="159">
                  <a:moveTo>
                    <a:pt x="0" y="130"/>
                  </a:moveTo>
                  <a:cubicBezTo>
                    <a:pt x="27" y="112"/>
                    <a:pt x="43" y="95"/>
                    <a:pt x="73" y="85"/>
                  </a:cubicBezTo>
                  <a:cubicBezTo>
                    <a:pt x="122" y="33"/>
                    <a:pt x="156" y="22"/>
                    <a:pt x="228" y="11"/>
                  </a:cubicBezTo>
                  <a:cubicBezTo>
                    <a:pt x="289" y="14"/>
                    <a:pt x="354" y="0"/>
                    <a:pt x="411" y="21"/>
                  </a:cubicBezTo>
                  <a:cubicBezTo>
                    <a:pt x="428" y="27"/>
                    <a:pt x="418" y="67"/>
                    <a:pt x="402" y="75"/>
                  </a:cubicBezTo>
                  <a:cubicBezTo>
                    <a:pt x="377" y="87"/>
                    <a:pt x="347" y="69"/>
                    <a:pt x="320" y="66"/>
                  </a:cubicBezTo>
                  <a:cubicBezTo>
                    <a:pt x="259" y="46"/>
                    <a:pt x="269" y="46"/>
                    <a:pt x="164" y="66"/>
                  </a:cubicBezTo>
                  <a:cubicBezTo>
                    <a:pt x="145" y="70"/>
                    <a:pt x="137" y="97"/>
                    <a:pt x="119" y="103"/>
                  </a:cubicBezTo>
                  <a:cubicBezTo>
                    <a:pt x="101" y="109"/>
                    <a:pt x="82" y="109"/>
                    <a:pt x="64" y="112"/>
                  </a:cubicBezTo>
                  <a:cubicBezTo>
                    <a:pt x="55" y="118"/>
                    <a:pt x="45" y="123"/>
                    <a:pt x="36" y="130"/>
                  </a:cubicBezTo>
                  <a:cubicBezTo>
                    <a:pt x="9" y="152"/>
                    <a:pt x="27" y="159"/>
                    <a:pt x="0" y="130"/>
                  </a:cubicBezTo>
                  <a:close/>
                </a:path>
              </a:pathLst>
            </a:custGeom>
            <a:solidFill>
              <a:schemeClr val="accent1"/>
            </a:solidFill>
            <a:ln w="9525">
              <a:solidFill>
                <a:schemeClr val="tx1"/>
              </a:solidFill>
              <a:round/>
              <a:headEnd/>
              <a:tailEnd/>
            </a:ln>
          </p:spPr>
          <p:txBody>
            <a:bodyPr/>
            <a:lstStyle/>
            <a:p>
              <a:endParaRPr lang="en-GB" sz="3200"/>
            </a:p>
          </p:txBody>
        </p:sp>
        <p:sp>
          <p:nvSpPr>
            <p:cNvPr id="11338" name="Freeform 140"/>
            <p:cNvSpPr>
              <a:spLocks/>
            </p:cNvSpPr>
            <p:nvPr/>
          </p:nvSpPr>
          <p:spPr bwMode="auto">
            <a:xfrm>
              <a:off x="4526" y="1984"/>
              <a:ext cx="575" cy="110"/>
            </a:xfrm>
            <a:custGeom>
              <a:avLst/>
              <a:gdLst>
                <a:gd name="T0" fmla="*/ 72 w 594"/>
                <a:gd name="T1" fmla="*/ 38 h 238"/>
                <a:gd name="T2" fmla="*/ 230 w 594"/>
                <a:gd name="T3" fmla="*/ 42 h 238"/>
                <a:gd name="T4" fmla="*/ 239 w 594"/>
                <a:gd name="T5" fmla="*/ 59 h 238"/>
                <a:gd name="T6" fmla="*/ 434 w 594"/>
                <a:gd name="T7" fmla="*/ 55 h 238"/>
                <a:gd name="T8" fmla="*/ 469 w 594"/>
                <a:gd name="T9" fmla="*/ 38 h 238"/>
                <a:gd name="T10" fmla="*/ 505 w 594"/>
                <a:gd name="T11" fmla="*/ 4 h 238"/>
                <a:gd name="T12" fmla="*/ 558 w 594"/>
                <a:gd name="T13" fmla="*/ 8 h 238"/>
                <a:gd name="T14" fmla="*/ 514 w 594"/>
                <a:gd name="T15" fmla="*/ 93 h 238"/>
                <a:gd name="T16" fmla="*/ 160 w 594"/>
                <a:gd name="T17" fmla="*/ 85 h 238"/>
                <a:gd name="T18" fmla="*/ 134 w 594"/>
                <a:gd name="T19" fmla="*/ 76 h 238"/>
                <a:gd name="T20" fmla="*/ 0 w 594"/>
                <a:gd name="T21" fmla="*/ 55 h 2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4"/>
                <a:gd name="T34" fmla="*/ 0 h 238"/>
                <a:gd name="T35" fmla="*/ 594 w 594"/>
                <a:gd name="T36" fmla="*/ 238 h 2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4" h="238">
                  <a:moveTo>
                    <a:pt x="74" y="82"/>
                  </a:moveTo>
                  <a:cubicBezTo>
                    <a:pt x="129" y="85"/>
                    <a:pt x="185" y="77"/>
                    <a:pt x="238" y="91"/>
                  </a:cubicBezTo>
                  <a:cubicBezTo>
                    <a:pt x="250" y="94"/>
                    <a:pt x="234" y="126"/>
                    <a:pt x="247" y="128"/>
                  </a:cubicBezTo>
                  <a:cubicBezTo>
                    <a:pt x="313" y="137"/>
                    <a:pt x="381" y="122"/>
                    <a:pt x="448" y="119"/>
                  </a:cubicBezTo>
                  <a:cubicBezTo>
                    <a:pt x="451" y="116"/>
                    <a:pt x="484" y="86"/>
                    <a:pt x="485" y="82"/>
                  </a:cubicBezTo>
                  <a:cubicBezTo>
                    <a:pt x="513" y="5"/>
                    <a:pt x="468" y="44"/>
                    <a:pt x="522" y="9"/>
                  </a:cubicBezTo>
                  <a:cubicBezTo>
                    <a:pt x="540" y="12"/>
                    <a:pt x="571" y="0"/>
                    <a:pt x="576" y="18"/>
                  </a:cubicBezTo>
                  <a:cubicBezTo>
                    <a:pt x="591" y="71"/>
                    <a:pt x="594" y="180"/>
                    <a:pt x="531" y="201"/>
                  </a:cubicBezTo>
                  <a:cubicBezTo>
                    <a:pt x="409" y="198"/>
                    <a:pt x="274" y="238"/>
                    <a:pt x="165" y="183"/>
                  </a:cubicBezTo>
                  <a:cubicBezTo>
                    <a:pt x="155" y="178"/>
                    <a:pt x="148" y="168"/>
                    <a:pt x="138" y="165"/>
                  </a:cubicBezTo>
                  <a:cubicBezTo>
                    <a:pt x="115" y="157"/>
                    <a:pt x="0" y="146"/>
                    <a:pt x="0" y="119"/>
                  </a:cubicBezTo>
                </a:path>
              </a:pathLst>
            </a:custGeom>
            <a:solidFill>
              <a:schemeClr val="accent1"/>
            </a:solidFill>
            <a:ln w="9525">
              <a:solidFill>
                <a:schemeClr val="tx1"/>
              </a:solidFill>
              <a:round/>
              <a:headEnd/>
              <a:tailEnd/>
            </a:ln>
          </p:spPr>
          <p:txBody>
            <a:bodyPr/>
            <a:lstStyle/>
            <a:p>
              <a:endParaRPr lang="en-GB" sz="3200"/>
            </a:p>
          </p:txBody>
        </p:sp>
      </p:grpSp>
      <p:sp>
        <p:nvSpPr>
          <p:cNvPr id="222349" name="Freeform 141"/>
          <p:cNvSpPr>
            <a:spLocks/>
          </p:cNvSpPr>
          <p:nvPr/>
        </p:nvSpPr>
        <p:spPr bwMode="auto">
          <a:xfrm flipV="1">
            <a:off x="615950" y="3733800"/>
            <a:ext cx="679450" cy="252413"/>
          </a:xfrm>
          <a:custGeom>
            <a:avLst/>
            <a:gdLst>
              <a:gd name="T0" fmla="*/ 0 w 428"/>
              <a:gd name="T1" fmla="*/ 206375 h 159"/>
              <a:gd name="T2" fmla="*/ 115888 w 428"/>
              <a:gd name="T3" fmla="*/ 134938 h 159"/>
              <a:gd name="T4" fmla="*/ 361950 w 428"/>
              <a:gd name="T5" fmla="*/ 17463 h 159"/>
              <a:gd name="T6" fmla="*/ 652463 w 428"/>
              <a:gd name="T7" fmla="*/ 33338 h 159"/>
              <a:gd name="T8" fmla="*/ 638175 w 428"/>
              <a:gd name="T9" fmla="*/ 119063 h 159"/>
              <a:gd name="T10" fmla="*/ 508000 w 428"/>
              <a:gd name="T11" fmla="*/ 104775 h 159"/>
              <a:gd name="T12" fmla="*/ 260350 w 428"/>
              <a:gd name="T13" fmla="*/ 104775 h 159"/>
              <a:gd name="T14" fmla="*/ 188912 w 428"/>
              <a:gd name="T15" fmla="*/ 163513 h 159"/>
              <a:gd name="T16" fmla="*/ 101600 w 428"/>
              <a:gd name="T17" fmla="*/ 177800 h 159"/>
              <a:gd name="T18" fmla="*/ 57150 w 428"/>
              <a:gd name="T19" fmla="*/ 206375 h 159"/>
              <a:gd name="T20" fmla="*/ 0 w 428"/>
              <a:gd name="T21" fmla="*/ 206375 h 1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8"/>
              <a:gd name="T34" fmla="*/ 0 h 159"/>
              <a:gd name="T35" fmla="*/ 428 w 428"/>
              <a:gd name="T36" fmla="*/ 159 h 1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8" h="159">
                <a:moveTo>
                  <a:pt x="0" y="130"/>
                </a:moveTo>
                <a:cubicBezTo>
                  <a:pt x="27" y="112"/>
                  <a:pt x="43" y="95"/>
                  <a:pt x="73" y="85"/>
                </a:cubicBezTo>
                <a:cubicBezTo>
                  <a:pt x="122" y="33"/>
                  <a:pt x="156" y="22"/>
                  <a:pt x="228" y="11"/>
                </a:cubicBezTo>
                <a:cubicBezTo>
                  <a:pt x="289" y="14"/>
                  <a:pt x="354" y="0"/>
                  <a:pt x="411" y="21"/>
                </a:cubicBezTo>
                <a:cubicBezTo>
                  <a:pt x="428" y="27"/>
                  <a:pt x="418" y="67"/>
                  <a:pt x="402" y="75"/>
                </a:cubicBezTo>
                <a:cubicBezTo>
                  <a:pt x="377" y="87"/>
                  <a:pt x="347" y="69"/>
                  <a:pt x="320" y="66"/>
                </a:cubicBezTo>
                <a:cubicBezTo>
                  <a:pt x="259" y="46"/>
                  <a:pt x="269" y="46"/>
                  <a:pt x="164" y="66"/>
                </a:cubicBezTo>
                <a:cubicBezTo>
                  <a:pt x="145" y="70"/>
                  <a:pt x="137" y="97"/>
                  <a:pt x="119" y="103"/>
                </a:cubicBezTo>
                <a:cubicBezTo>
                  <a:pt x="101" y="109"/>
                  <a:pt x="82" y="109"/>
                  <a:pt x="64" y="112"/>
                </a:cubicBezTo>
                <a:cubicBezTo>
                  <a:pt x="55" y="118"/>
                  <a:pt x="45" y="123"/>
                  <a:pt x="36" y="130"/>
                </a:cubicBezTo>
                <a:cubicBezTo>
                  <a:pt x="9" y="152"/>
                  <a:pt x="27" y="159"/>
                  <a:pt x="0" y="130"/>
                </a:cubicBezTo>
                <a:close/>
              </a:path>
            </a:pathLst>
          </a:custGeom>
          <a:solidFill>
            <a:schemeClr val="accent1"/>
          </a:solidFill>
          <a:ln w="9525">
            <a:solidFill>
              <a:schemeClr val="tx1"/>
            </a:solidFill>
            <a:round/>
            <a:headEnd/>
            <a:tailEnd/>
          </a:ln>
        </p:spPr>
        <p:txBody>
          <a:bodyPr/>
          <a:lstStyle/>
          <a:p>
            <a:endParaRPr lang="en-GB" sz="3200"/>
          </a:p>
        </p:txBody>
      </p:sp>
      <p:sp>
        <p:nvSpPr>
          <p:cNvPr id="222350" name="Freeform 142"/>
          <p:cNvSpPr>
            <a:spLocks/>
          </p:cNvSpPr>
          <p:nvPr/>
        </p:nvSpPr>
        <p:spPr bwMode="auto">
          <a:xfrm flipV="1">
            <a:off x="557213" y="3563938"/>
            <a:ext cx="912812" cy="174625"/>
          </a:xfrm>
          <a:custGeom>
            <a:avLst/>
            <a:gdLst>
              <a:gd name="T0" fmla="*/ 113717 w 594"/>
              <a:gd name="T1" fmla="*/ 60165 h 238"/>
              <a:gd name="T2" fmla="*/ 365739 w 594"/>
              <a:gd name="T3" fmla="*/ 66768 h 238"/>
              <a:gd name="T4" fmla="*/ 379570 w 594"/>
              <a:gd name="T5" fmla="*/ 93916 h 238"/>
              <a:gd name="T6" fmla="*/ 688451 w 594"/>
              <a:gd name="T7" fmla="*/ 87313 h 238"/>
              <a:gd name="T8" fmla="*/ 745309 w 594"/>
              <a:gd name="T9" fmla="*/ 60165 h 238"/>
              <a:gd name="T10" fmla="*/ 802168 w 594"/>
              <a:gd name="T11" fmla="*/ 6603 h 238"/>
              <a:gd name="T12" fmla="*/ 885151 w 594"/>
              <a:gd name="T13" fmla="*/ 13207 h 238"/>
              <a:gd name="T14" fmla="*/ 815999 w 594"/>
              <a:gd name="T15" fmla="*/ 147477 h 238"/>
              <a:gd name="T16" fmla="*/ 253559 w 594"/>
              <a:gd name="T17" fmla="*/ 134270 h 238"/>
              <a:gd name="T18" fmla="*/ 212067 w 594"/>
              <a:gd name="T19" fmla="*/ 121064 h 238"/>
              <a:gd name="T20" fmla="*/ 0 w 594"/>
              <a:gd name="T21" fmla="*/ 87313 h 2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4"/>
              <a:gd name="T34" fmla="*/ 0 h 238"/>
              <a:gd name="T35" fmla="*/ 594 w 594"/>
              <a:gd name="T36" fmla="*/ 238 h 2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4" h="238">
                <a:moveTo>
                  <a:pt x="74" y="82"/>
                </a:moveTo>
                <a:cubicBezTo>
                  <a:pt x="129" y="85"/>
                  <a:pt x="185" y="77"/>
                  <a:pt x="238" y="91"/>
                </a:cubicBezTo>
                <a:cubicBezTo>
                  <a:pt x="250" y="94"/>
                  <a:pt x="234" y="126"/>
                  <a:pt x="247" y="128"/>
                </a:cubicBezTo>
                <a:cubicBezTo>
                  <a:pt x="313" y="137"/>
                  <a:pt x="381" y="122"/>
                  <a:pt x="448" y="119"/>
                </a:cubicBezTo>
                <a:cubicBezTo>
                  <a:pt x="451" y="116"/>
                  <a:pt x="484" y="86"/>
                  <a:pt x="485" y="82"/>
                </a:cubicBezTo>
                <a:cubicBezTo>
                  <a:pt x="513" y="5"/>
                  <a:pt x="468" y="44"/>
                  <a:pt x="522" y="9"/>
                </a:cubicBezTo>
                <a:cubicBezTo>
                  <a:pt x="540" y="12"/>
                  <a:pt x="571" y="0"/>
                  <a:pt x="576" y="18"/>
                </a:cubicBezTo>
                <a:cubicBezTo>
                  <a:pt x="591" y="71"/>
                  <a:pt x="594" y="180"/>
                  <a:pt x="531" y="201"/>
                </a:cubicBezTo>
                <a:cubicBezTo>
                  <a:pt x="409" y="198"/>
                  <a:pt x="274" y="238"/>
                  <a:pt x="165" y="183"/>
                </a:cubicBezTo>
                <a:cubicBezTo>
                  <a:pt x="155" y="178"/>
                  <a:pt x="148" y="168"/>
                  <a:pt x="138" y="165"/>
                </a:cubicBezTo>
                <a:cubicBezTo>
                  <a:pt x="115" y="157"/>
                  <a:pt x="0" y="146"/>
                  <a:pt x="0" y="119"/>
                </a:cubicBezTo>
              </a:path>
            </a:pathLst>
          </a:custGeom>
          <a:solidFill>
            <a:schemeClr val="accent1"/>
          </a:solidFill>
          <a:ln w="9525">
            <a:solidFill>
              <a:schemeClr val="tx1"/>
            </a:solidFill>
            <a:round/>
            <a:headEnd/>
            <a:tailEnd/>
          </a:ln>
        </p:spPr>
        <p:txBody>
          <a:bodyPr/>
          <a:lstStyle/>
          <a:p>
            <a:endParaRPr lang="en-GB" sz="3200"/>
          </a:p>
        </p:txBody>
      </p:sp>
      <p:grpSp>
        <p:nvGrpSpPr>
          <p:cNvPr id="5" name="Group 143"/>
          <p:cNvGrpSpPr>
            <a:grpSpLocks/>
          </p:cNvGrpSpPr>
          <p:nvPr/>
        </p:nvGrpSpPr>
        <p:grpSpPr bwMode="auto">
          <a:xfrm rot="-1227669">
            <a:off x="1279525" y="3616325"/>
            <a:ext cx="873125" cy="306388"/>
            <a:chOff x="310" y="301"/>
            <a:chExt cx="550" cy="193"/>
          </a:xfrm>
        </p:grpSpPr>
        <p:sp>
          <p:nvSpPr>
            <p:cNvPr id="11333" name="Line 144"/>
            <p:cNvSpPr>
              <a:spLocks noChangeShapeType="1"/>
            </p:cNvSpPr>
            <p:nvPr/>
          </p:nvSpPr>
          <p:spPr bwMode="auto">
            <a:xfrm>
              <a:off x="448" y="393"/>
              <a:ext cx="283" cy="0"/>
            </a:xfrm>
            <a:prstGeom prst="line">
              <a:avLst/>
            </a:prstGeom>
            <a:noFill/>
            <a:ln w="9525">
              <a:solidFill>
                <a:schemeClr val="tx1"/>
              </a:solidFill>
              <a:round/>
              <a:headEnd/>
              <a:tailEnd/>
            </a:ln>
          </p:spPr>
          <p:txBody>
            <a:bodyPr/>
            <a:lstStyle/>
            <a:p>
              <a:endParaRPr lang="en-US"/>
            </a:p>
          </p:txBody>
        </p:sp>
        <p:sp>
          <p:nvSpPr>
            <p:cNvPr id="11334" name="Oval 145"/>
            <p:cNvSpPr>
              <a:spLocks noChangeArrowheads="1"/>
            </p:cNvSpPr>
            <p:nvPr/>
          </p:nvSpPr>
          <p:spPr bwMode="auto">
            <a:xfrm>
              <a:off x="310" y="311"/>
              <a:ext cx="174" cy="183"/>
            </a:xfrm>
            <a:prstGeom prst="ellipse">
              <a:avLst/>
            </a:prstGeom>
            <a:solidFill>
              <a:schemeClr val="folHlink"/>
            </a:solidFill>
            <a:ln w="9525">
              <a:solidFill>
                <a:schemeClr val="tx1"/>
              </a:solidFill>
              <a:round/>
              <a:headEnd/>
              <a:tailEnd/>
            </a:ln>
          </p:spPr>
          <p:txBody>
            <a:bodyPr wrap="none" anchor="ctr"/>
            <a:lstStyle/>
            <a:p>
              <a:endParaRPr lang="en-GB" sz="3200"/>
            </a:p>
          </p:txBody>
        </p:sp>
        <p:sp>
          <p:nvSpPr>
            <p:cNvPr id="11335" name="Oval 146"/>
            <p:cNvSpPr>
              <a:spLocks noChangeArrowheads="1"/>
            </p:cNvSpPr>
            <p:nvPr/>
          </p:nvSpPr>
          <p:spPr bwMode="auto">
            <a:xfrm>
              <a:off x="686" y="301"/>
              <a:ext cx="174" cy="183"/>
            </a:xfrm>
            <a:prstGeom prst="ellipse">
              <a:avLst/>
            </a:prstGeom>
            <a:solidFill>
              <a:schemeClr val="folHlink"/>
            </a:solidFill>
            <a:ln w="9525">
              <a:solidFill>
                <a:schemeClr val="tx1"/>
              </a:solidFill>
              <a:round/>
              <a:headEnd/>
              <a:tailEnd/>
            </a:ln>
          </p:spPr>
          <p:txBody>
            <a:bodyPr wrap="none" anchor="ctr"/>
            <a:lstStyle/>
            <a:p>
              <a:endParaRPr lang="en-GB" sz="3200"/>
            </a:p>
          </p:txBody>
        </p:sp>
        <p:sp>
          <p:nvSpPr>
            <p:cNvPr id="11336" name="Oval 147"/>
            <p:cNvSpPr>
              <a:spLocks noChangeArrowheads="1"/>
            </p:cNvSpPr>
            <p:nvPr/>
          </p:nvSpPr>
          <p:spPr bwMode="auto">
            <a:xfrm>
              <a:off x="516" y="329"/>
              <a:ext cx="119" cy="137"/>
            </a:xfrm>
            <a:prstGeom prst="ellipse">
              <a:avLst/>
            </a:prstGeom>
            <a:solidFill>
              <a:schemeClr val="folHlink"/>
            </a:solidFill>
            <a:ln w="9525">
              <a:solidFill>
                <a:schemeClr val="tx1"/>
              </a:solidFill>
              <a:round/>
              <a:headEnd/>
              <a:tailEnd/>
            </a:ln>
          </p:spPr>
          <p:txBody>
            <a:bodyPr wrap="none" anchor="ctr"/>
            <a:lstStyle/>
            <a:p>
              <a:endParaRPr lang="en-GB" sz="3200"/>
            </a:p>
          </p:txBody>
        </p:sp>
      </p:grpSp>
      <p:sp>
        <p:nvSpPr>
          <p:cNvPr id="222356" name="Text Box 148"/>
          <p:cNvSpPr txBox="1">
            <a:spLocks noChangeArrowheads="1"/>
          </p:cNvSpPr>
          <p:nvPr/>
        </p:nvSpPr>
        <p:spPr bwMode="auto">
          <a:xfrm>
            <a:off x="182563" y="3940175"/>
            <a:ext cx="773112" cy="581025"/>
          </a:xfrm>
          <a:prstGeom prst="rect">
            <a:avLst/>
          </a:prstGeom>
          <a:noFill/>
          <a:ln w="9525">
            <a:noFill/>
            <a:miter lim="800000"/>
            <a:headEnd/>
            <a:tailEnd/>
          </a:ln>
        </p:spPr>
        <p:txBody>
          <a:bodyPr wrap="none">
            <a:spAutoFit/>
          </a:bodyPr>
          <a:lstStyle/>
          <a:p>
            <a:r>
              <a:rPr lang="en-GB" sz="1600">
                <a:solidFill>
                  <a:srgbClr val="339966"/>
                </a:solidFill>
                <a:latin typeface="Comic Sans MS" pitchFamily="66" charset="0"/>
              </a:rPr>
              <a:t>GPIIb</a:t>
            </a:r>
          </a:p>
          <a:p>
            <a:r>
              <a:rPr lang="en-GB" sz="1600">
                <a:solidFill>
                  <a:srgbClr val="339966"/>
                </a:solidFill>
                <a:latin typeface="Comic Sans MS" pitchFamily="66" charset="0"/>
              </a:rPr>
              <a:t>-IIIa</a:t>
            </a:r>
          </a:p>
        </p:txBody>
      </p:sp>
      <p:sp>
        <p:nvSpPr>
          <p:cNvPr id="222357" name="Arc 149"/>
          <p:cNvSpPr>
            <a:spLocks/>
          </p:cNvSpPr>
          <p:nvPr/>
        </p:nvSpPr>
        <p:spPr bwMode="auto">
          <a:xfrm rot="2079976" flipV="1">
            <a:off x="2894013" y="3335338"/>
            <a:ext cx="1463675" cy="701675"/>
          </a:xfrm>
          <a:custGeom>
            <a:avLst/>
            <a:gdLst>
              <a:gd name="T0" fmla="*/ 0 w 14689"/>
              <a:gd name="T1" fmla="*/ 0 h 21600"/>
              <a:gd name="T2" fmla="*/ 145846870 w 14689"/>
              <a:gd name="T3" fmla="*/ 6081540 h 21600"/>
              <a:gd name="T4" fmla="*/ 0 w 14689"/>
              <a:gd name="T5" fmla="*/ 22793880 h 21600"/>
              <a:gd name="T6" fmla="*/ 0 60000 65536"/>
              <a:gd name="T7" fmla="*/ 0 60000 65536"/>
              <a:gd name="T8" fmla="*/ 0 60000 65536"/>
              <a:gd name="T9" fmla="*/ 0 w 14689"/>
              <a:gd name="T10" fmla="*/ 0 h 21600"/>
              <a:gd name="T11" fmla="*/ 14689 w 14689"/>
              <a:gd name="T12" fmla="*/ 21600 h 21600"/>
            </a:gdLst>
            <a:ahLst/>
            <a:cxnLst>
              <a:cxn ang="T6">
                <a:pos x="T0" y="T1"/>
              </a:cxn>
              <a:cxn ang="T7">
                <a:pos x="T2" y="T3"/>
              </a:cxn>
              <a:cxn ang="T8">
                <a:pos x="T4" y="T5"/>
              </a:cxn>
            </a:cxnLst>
            <a:rect l="T9" t="T10" r="T11" b="T12"/>
            <a:pathLst>
              <a:path w="14689" h="21600" fill="none" extrusionOk="0">
                <a:moveTo>
                  <a:pt x="-1" y="0"/>
                </a:moveTo>
                <a:cubicBezTo>
                  <a:pt x="5447" y="0"/>
                  <a:pt x="10694" y="2058"/>
                  <a:pt x="14688" y="5763"/>
                </a:cubicBezTo>
              </a:path>
              <a:path w="14689" h="21600" stroke="0" extrusionOk="0">
                <a:moveTo>
                  <a:pt x="-1" y="0"/>
                </a:moveTo>
                <a:cubicBezTo>
                  <a:pt x="5447" y="0"/>
                  <a:pt x="10694" y="2058"/>
                  <a:pt x="14688" y="5763"/>
                </a:cubicBezTo>
                <a:lnTo>
                  <a:pt x="0" y="21600"/>
                </a:lnTo>
                <a:close/>
              </a:path>
            </a:pathLst>
          </a:custGeom>
          <a:noFill/>
          <a:ln w="9525">
            <a:solidFill>
              <a:schemeClr val="tx1"/>
            </a:solidFill>
            <a:prstDash val="dash"/>
            <a:round/>
            <a:headEnd/>
            <a:tailEnd type="triangle" w="med" len="med"/>
          </a:ln>
        </p:spPr>
        <p:txBody>
          <a:bodyPr wrap="none" anchor="ctr"/>
          <a:lstStyle/>
          <a:p>
            <a:endParaRPr lang="en-GB" sz="3200"/>
          </a:p>
        </p:txBody>
      </p:sp>
      <p:sp>
        <p:nvSpPr>
          <p:cNvPr id="222358" name="Text Box 150"/>
          <p:cNvSpPr txBox="1">
            <a:spLocks noChangeArrowheads="1"/>
          </p:cNvSpPr>
          <p:nvPr/>
        </p:nvSpPr>
        <p:spPr bwMode="auto">
          <a:xfrm>
            <a:off x="1298575" y="4298950"/>
            <a:ext cx="1162050" cy="336550"/>
          </a:xfrm>
          <a:prstGeom prst="rect">
            <a:avLst/>
          </a:prstGeom>
          <a:noFill/>
          <a:ln w="9525">
            <a:noFill/>
            <a:miter lim="800000"/>
            <a:headEnd/>
            <a:tailEnd/>
          </a:ln>
        </p:spPr>
        <p:txBody>
          <a:bodyPr wrap="none">
            <a:spAutoFit/>
          </a:bodyPr>
          <a:lstStyle/>
          <a:p>
            <a:r>
              <a:rPr lang="en-GB" sz="1600">
                <a:solidFill>
                  <a:schemeClr val="bg2"/>
                </a:solidFill>
                <a:latin typeface="Comic Sans MS" pitchFamily="66" charset="0"/>
              </a:rPr>
              <a:t>fibrinogen</a:t>
            </a:r>
          </a:p>
        </p:txBody>
      </p:sp>
      <p:sp>
        <p:nvSpPr>
          <p:cNvPr id="222359" name="Line 151"/>
          <p:cNvSpPr>
            <a:spLocks noChangeShapeType="1"/>
          </p:cNvSpPr>
          <p:nvPr/>
        </p:nvSpPr>
        <p:spPr bwMode="auto">
          <a:xfrm flipH="1" flipV="1">
            <a:off x="1611313" y="3889375"/>
            <a:ext cx="130175" cy="420688"/>
          </a:xfrm>
          <a:prstGeom prst="line">
            <a:avLst/>
          </a:prstGeom>
          <a:noFill/>
          <a:ln w="9525">
            <a:solidFill>
              <a:schemeClr val="bg2"/>
            </a:solidFill>
            <a:round/>
            <a:headEnd/>
            <a:tailEnd type="triangle" w="med" len="med"/>
          </a:ln>
        </p:spPr>
        <p:txBody>
          <a:bodyPr/>
          <a:lstStyle/>
          <a:p>
            <a:endParaRPr lang="en-US"/>
          </a:p>
        </p:txBody>
      </p:sp>
      <p:sp>
        <p:nvSpPr>
          <p:cNvPr id="222360" name="Oval 152"/>
          <p:cNvSpPr>
            <a:spLocks noChangeArrowheads="1"/>
          </p:cNvSpPr>
          <p:nvPr/>
        </p:nvSpPr>
        <p:spPr bwMode="auto">
          <a:xfrm>
            <a:off x="4586785" y="2574953"/>
            <a:ext cx="798512" cy="812800"/>
          </a:xfrm>
          <a:prstGeom prst="ellipse">
            <a:avLst/>
          </a:prstGeom>
          <a:solidFill>
            <a:schemeClr val="bg1"/>
          </a:solidFill>
          <a:ln w="9525">
            <a:solidFill>
              <a:schemeClr val="tx1"/>
            </a:solidFill>
            <a:round/>
            <a:headEnd/>
            <a:tailEnd/>
          </a:ln>
        </p:spPr>
        <p:txBody>
          <a:bodyPr wrap="none" anchor="ctr"/>
          <a:lstStyle/>
          <a:p>
            <a:pPr algn="ctr"/>
            <a:r>
              <a:rPr lang="en-GB">
                <a:latin typeface="Comic Sans MS" pitchFamily="66" charset="0"/>
              </a:rPr>
              <a:t>Ca</a:t>
            </a:r>
            <a:r>
              <a:rPr lang="en-GB" baseline="30000">
                <a:latin typeface="Comic Sans MS" pitchFamily="66" charset="0"/>
              </a:rPr>
              <a:t>2+</a:t>
            </a:r>
            <a:r>
              <a:rPr lang="en-GB">
                <a:latin typeface="Comic Sans MS" pitchFamily="66" charset="0"/>
              </a:rPr>
              <a:t> flux</a:t>
            </a:r>
          </a:p>
        </p:txBody>
      </p:sp>
      <p:sp>
        <p:nvSpPr>
          <p:cNvPr id="222361" name="Line 153"/>
          <p:cNvSpPr>
            <a:spLocks noChangeShapeType="1"/>
          </p:cNvSpPr>
          <p:nvPr/>
        </p:nvSpPr>
        <p:spPr bwMode="auto">
          <a:xfrm>
            <a:off x="5495925" y="3530599"/>
            <a:ext cx="1743075" cy="473075"/>
          </a:xfrm>
          <a:prstGeom prst="line">
            <a:avLst/>
          </a:prstGeom>
          <a:noFill/>
          <a:ln w="38100">
            <a:solidFill>
              <a:schemeClr val="tx1"/>
            </a:solidFill>
            <a:round/>
            <a:headEnd/>
            <a:tailEnd type="triangle" w="med" len="med"/>
          </a:ln>
        </p:spPr>
        <p:txBody>
          <a:bodyPr/>
          <a:lstStyle/>
          <a:p>
            <a:endParaRPr lang="en-US"/>
          </a:p>
        </p:txBody>
      </p:sp>
      <p:grpSp>
        <p:nvGrpSpPr>
          <p:cNvPr id="6" name="Group 154"/>
          <p:cNvGrpSpPr>
            <a:grpSpLocks/>
          </p:cNvGrpSpPr>
          <p:nvPr/>
        </p:nvGrpSpPr>
        <p:grpSpPr bwMode="auto">
          <a:xfrm rot="1185374">
            <a:off x="7211016" y="3959152"/>
            <a:ext cx="912813" cy="425450"/>
            <a:chOff x="4742" y="1763"/>
            <a:chExt cx="575" cy="268"/>
          </a:xfrm>
        </p:grpSpPr>
        <p:sp>
          <p:nvSpPr>
            <p:cNvPr id="11331" name="Freeform 155"/>
            <p:cNvSpPr>
              <a:spLocks/>
            </p:cNvSpPr>
            <p:nvPr/>
          </p:nvSpPr>
          <p:spPr bwMode="auto">
            <a:xfrm>
              <a:off x="4751" y="1763"/>
              <a:ext cx="428" cy="159"/>
            </a:xfrm>
            <a:custGeom>
              <a:avLst/>
              <a:gdLst>
                <a:gd name="T0" fmla="*/ 0 w 428"/>
                <a:gd name="T1" fmla="*/ 130 h 159"/>
                <a:gd name="T2" fmla="*/ 73 w 428"/>
                <a:gd name="T3" fmla="*/ 85 h 159"/>
                <a:gd name="T4" fmla="*/ 228 w 428"/>
                <a:gd name="T5" fmla="*/ 11 h 159"/>
                <a:gd name="T6" fmla="*/ 411 w 428"/>
                <a:gd name="T7" fmla="*/ 21 h 159"/>
                <a:gd name="T8" fmla="*/ 402 w 428"/>
                <a:gd name="T9" fmla="*/ 75 h 159"/>
                <a:gd name="T10" fmla="*/ 320 w 428"/>
                <a:gd name="T11" fmla="*/ 66 h 159"/>
                <a:gd name="T12" fmla="*/ 164 w 428"/>
                <a:gd name="T13" fmla="*/ 66 h 159"/>
                <a:gd name="T14" fmla="*/ 119 w 428"/>
                <a:gd name="T15" fmla="*/ 103 h 159"/>
                <a:gd name="T16" fmla="*/ 64 w 428"/>
                <a:gd name="T17" fmla="*/ 112 h 159"/>
                <a:gd name="T18" fmla="*/ 36 w 428"/>
                <a:gd name="T19" fmla="*/ 130 h 159"/>
                <a:gd name="T20" fmla="*/ 0 w 428"/>
                <a:gd name="T21" fmla="*/ 130 h 1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8"/>
                <a:gd name="T34" fmla="*/ 0 h 159"/>
                <a:gd name="T35" fmla="*/ 428 w 428"/>
                <a:gd name="T36" fmla="*/ 159 h 1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8" h="159">
                  <a:moveTo>
                    <a:pt x="0" y="130"/>
                  </a:moveTo>
                  <a:cubicBezTo>
                    <a:pt x="27" y="112"/>
                    <a:pt x="43" y="95"/>
                    <a:pt x="73" y="85"/>
                  </a:cubicBezTo>
                  <a:cubicBezTo>
                    <a:pt x="122" y="33"/>
                    <a:pt x="156" y="22"/>
                    <a:pt x="228" y="11"/>
                  </a:cubicBezTo>
                  <a:cubicBezTo>
                    <a:pt x="289" y="14"/>
                    <a:pt x="354" y="0"/>
                    <a:pt x="411" y="21"/>
                  </a:cubicBezTo>
                  <a:cubicBezTo>
                    <a:pt x="428" y="27"/>
                    <a:pt x="418" y="67"/>
                    <a:pt x="402" y="75"/>
                  </a:cubicBezTo>
                  <a:cubicBezTo>
                    <a:pt x="377" y="87"/>
                    <a:pt x="347" y="69"/>
                    <a:pt x="320" y="66"/>
                  </a:cubicBezTo>
                  <a:cubicBezTo>
                    <a:pt x="259" y="46"/>
                    <a:pt x="269" y="46"/>
                    <a:pt x="164" y="66"/>
                  </a:cubicBezTo>
                  <a:cubicBezTo>
                    <a:pt x="145" y="70"/>
                    <a:pt x="137" y="97"/>
                    <a:pt x="119" y="103"/>
                  </a:cubicBezTo>
                  <a:cubicBezTo>
                    <a:pt x="101" y="109"/>
                    <a:pt x="82" y="109"/>
                    <a:pt x="64" y="112"/>
                  </a:cubicBezTo>
                  <a:cubicBezTo>
                    <a:pt x="55" y="118"/>
                    <a:pt x="45" y="123"/>
                    <a:pt x="36" y="130"/>
                  </a:cubicBezTo>
                  <a:cubicBezTo>
                    <a:pt x="9" y="152"/>
                    <a:pt x="27" y="159"/>
                    <a:pt x="0" y="130"/>
                  </a:cubicBezTo>
                  <a:close/>
                </a:path>
              </a:pathLst>
            </a:custGeom>
            <a:solidFill>
              <a:schemeClr val="accent1"/>
            </a:solidFill>
            <a:ln w="9525">
              <a:solidFill>
                <a:schemeClr val="tx1"/>
              </a:solidFill>
              <a:round/>
              <a:headEnd/>
              <a:tailEnd/>
            </a:ln>
          </p:spPr>
          <p:txBody>
            <a:bodyPr/>
            <a:lstStyle/>
            <a:p>
              <a:endParaRPr lang="en-GB" sz="3200"/>
            </a:p>
          </p:txBody>
        </p:sp>
        <p:sp>
          <p:nvSpPr>
            <p:cNvPr id="11332" name="Freeform 156"/>
            <p:cNvSpPr>
              <a:spLocks/>
            </p:cNvSpPr>
            <p:nvPr/>
          </p:nvSpPr>
          <p:spPr bwMode="auto">
            <a:xfrm>
              <a:off x="4742" y="1921"/>
              <a:ext cx="575" cy="110"/>
            </a:xfrm>
            <a:custGeom>
              <a:avLst/>
              <a:gdLst>
                <a:gd name="T0" fmla="*/ 72 w 594"/>
                <a:gd name="T1" fmla="*/ 38 h 238"/>
                <a:gd name="T2" fmla="*/ 230 w 594"/>
                <a:gd name="T3" fmla="*/ 42 h 238"/>
                <a:gd name="T4" fmla="*/ 239 w 594"/>
                <a:gd name="T5" fmla="*/ 59 h 238"/>
                <a:gd name="T6" fmla="*/ 434 w 594"/>
                <a:gd name="T7" fmla="*/ 55 h 238"/>
                <a:gd name="T8" fmla="*/ 469 w 594"/>
                <a:gd name="T9" fmla="*/ 38 h 238"/>
                <a:gd name="T10" fmla="*/ 505 w 594"/>
                <a:gd name="T11" fmla="*/ 4 h 238"/>
                <a:gd name="T12" fmla="*/ 558 w 594"/>
                <a:gd name="T13" fmla="*/ 8 h 238"/>
                <a:gd name="T14" fmla="*/ 514 w 594"/>
                <a:gd name="T15" fmla="*/ 93 h 238"/>
                <a:gd name="T16" fmla="*/ 160 w 594"/>
                <a:gd name="T17" fmla="*/ 85 h 238"/>
                <a:gd name="T18" fmla="*/ 134 w 594"/>
                <a:gd name="T19" fmla="*/ 76 h 238"/>
                <a:gd name="T20" fmla="*/ 0 w 594"/>
                <a:gd name="T21" fmla="*/ 55 h 2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4"/>
                <a:gd name="T34" fmla="*/ 0 h 238"/>
                <a:gd name="T35" fmla="*/ 594 w 594"/>
                <a:gd name="T36" fmla="*/ 238 h 2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4" h="238">
                  <a:moveTo>
                    <a:pt x="74" y="82"/>
                  </a:moveTo>
                  <a:cubicBezTo>
                    <a:pt x="129" y="85"/>
                    <a:pt x="185" y="77"/>
                    <a:pt x="238" y="91"/>
                  </a:cubicBezTo>
                  <a:cubicBezTo>
                    <a:pt x="250" y="94"/>
                    <a:pt x="234" y="126"/>
                    <a:pt x="247" y="128"/>
                  </a:cubicBezTo>
                  <a:cubicBezTo>
                    <a:pt x="313" y="137"/>
                    <a:pt x="381" y="122"/>
                    <a:pt x="448" y="119"/>
                  </a:cubicBezTo>
                  <a:cubicBezTo>
                    <a:pt x="451" y="116"/>
                    <a:pt x="484" y="86"/>
                    <a:pt x="485" y="82"/>
                  </a:cubicBezTo>
                  <a:cubicBezTo>
                    <a:pt x="513" y="5"/>
                    <a:pt x="468" y="44"/>
                    <a:pt x="522" y="9"/>
                  </a:cubicBezTo>
                  <a:cubicBezTo>
                    <a:pt x="540" y="12"/>
                    <a:pt x="571" y="0"/>
                    <a:pt x="576" y="18"/>
                  </a:cubicBezTo>
                  <a:cubicBezTo>
                    <a:pt x="591" y="71"/>
                    <a:pt x="594" y="180"/>
                    <a:pt x="531" y="201"/>
                  </a:cubicBezTo>
                  <a:cubicBezTo>
                    <a:pt x="409" y="198"/>
                    <a:pt x="274" y="238"/>
                    <a:pt x="165" y="183"/>
                  </a:cubicBezTo>
                  <a:cubicBezTo>
                    <a:pt x="155" y="178"/>
                    <a:pt x="148" y="168"/>
                    <a:pt x="138" y="165"/>
                  </a:cubicBezTo>
                  <a:cubicBezTo>
                    <a:pt x="115" y="157"/>
                    <a:pt x="0" y="146"/>
                    <a:pt x="0" y="119"/>
                  </a:cubicBezTo>
                </a:path>
              </a:pathLst>
            </a:custGeom>
            <a:solidFill>
              <a:schemeClr val="accent1"/>
            </a:solidFill>
            <a:ln w="9525">
              <a:solidFill>
                <a:schemeClr val="tx1"/>
              </a:solidFill>
              <a:round/>
              <a:headEnd/>
              <a:tailEnd/>
            </a:ln>
          </p:spPr>
          <p:txBody>
            <a:bodyPr/>
            <a:lstStyle/>
            <a:p>
              <a:endParaRPr lang="en-GB" sz="3200"/>
            </a:p>
          </p:txBody>
        </p:sp>
      </p:grpSp>
      <p:sp>
        <p:nvSpPr>
          <p:cNvPr id="222365" name="Line 157"/>
          <p:cNvSpPr>
            <a:spLocks noChangeShapeType="1"/>
          </p:cNvSpPr>
          <p:nvPr/>
        </p:nvSpPr>
        <p:spPr bwMode="auto">
          <a:xfrm flipH="1" flipV="1">
            <a:off x="4986041" y="3387752"/>
            <a:ext cx="79672" cy="995335"/>
          </a:xfrm>
          <a:prstGeom prst="line">
            <a:avLst/>
          </a:prstGeom>
          <a:noFill/>
          <a:ln w="38100">
            <a:solidFill>
              <a:schemeClr val="tx1"/>
            </a:solidFill>
            <a:round/>
            <a:headEnd/>
            <a:tailEnd type="triangle" w="med" len="med"/>
          </a:ln>
        </p:spPr>
        <p:txBody>
          <a:bodyPr/>
          <a:lstStyle/>
          <a:p>
            <a:endParaRPr lang="en-US"/>
          </a:p>
        </p:txBody>
      </p:sp>
      <p:sp>
        <p:nvSpPr>
          <p:cNvPr id="222366" name="Text Box 158"/>
          <p:cNvSpPr txBox="1">
            <a:spLocks noChangeArrowheads="1"/>
          </p:cNvSpPr>
          <p:nvPr/>
        </p:nvSpPr>
        <p:spPr bwMode="auto">
          <a:xfrm>
            <a:off x="7905750" y="3163733"/>
            <a:ext cx="1093787" cy="825500"/>
          </a:xfrm>
          <a:prstGeom prst="rect">
            <a:avLst/>
          </a:prstGeom>
          <a:noFill/>
          <a:ln w="9525">
            <a:noFill/>
            <a:miter lim="800000"/>
            <a:headEnd/>
            <a:tailEnd/>
          </a:ln>
        </p:spPr>
        <p:txBody>
          <a:bodyPr wrap="none">
            <a:spAutoFit/>
          </a:bodyPr>
          <a:lstStyle/>
          <a:p>
            <a:r>
              <a:rPr lang="en-GB" sz="1600" dirty="0">
                <a:solidFill>
                  <a:srgbClr val="339966"/>
                </a:solidFill>
                <a:latin typeface="Comic Sans MS" pitchFamily="66" charset="0"/>
              </a:rPr>
              <a:t>activated</a:t>
            </a:r>
          </a:p>
          <a:p>
            <a:r>
              <a:rPr lang="en-GB" sz="1600" dirty="0" err="1">
                <a:solidFill>
                  <a:srgbClr val="339966"/>
                </a:solidFill>
                <a:latin typeface="Comic Sans MS" pitchFamily="66" charset="0"/>
              </a:rPr>
              <a:t>GPIIb</a:t>
            </a:r>
            <a:endParaRPr lang="en-GB" sz="1600" dirty="0">
              <a:solidFill>
                <a:srgbClr val="339966"/>
              </a:solidFill>
              <a:latin typeface="Comic Sans MS" pitchFamily="66" charset="0"/>
            </a:endParaRPr>
          </a:p>
          <a:p>
            <a:r>
              <a:rPr lang="en-GB" sz="1600" dirty="0">
                <a:solidFill>
                  <a:srgbClr val="339966"/>
                </a:solidFill>
                <a:latin typeface="Comic Sans MS" pitchFamily="66" charset="0"/>
              </a:rPr>
              <a:t>-</a:t>
            </a:r>
            <a:r>
              <a:rPr lang="en-GB" sz="1600" dirty="0" err="1">
                <a:solidFill>
                  <a:srgbClr val="339966"/>
                </a:solidFill>
                <a:latin typeface="Comic Sans MS" pitchFamily="66" charset="0"/>
              </a:rPr>
              <a:t>IIIa</a:t>
            </a:r>
            <a:endParaRPr lang="en-GB" sz="1600" dirty="0">
              <a:solidFill>
                <a:srgbClr val="339966"/>
              </a:solidFill>
              <a:latin typeface="Comic Sans MS" pitchFamily="66" charset="0"/>
            </a:endParaRPr>
          </a:p>
        </p:txBody>
      </p:sp>
      <p:sp>
        <p:nvSpPr>
          <p:cNvPr id="7" name="TextBox 6"/>
          <p:cNvSpPr txBox="1"/>
          <p:nvPr/>
        </p:nvSpPr>
        <p:spPr>
          <a:xfrm>
            <a:off x="462399" y="168997"/>
            <a:ext cx="6744154" cy="1015663"/>
          </a:xfrm>
          <a:prstGeom prst="rect">
            <a:avLst/>
          </a:prstGeom>
          <a:noFill/>
        </p:spPr>
        <p:txBody>
          <a:bodyPr wrap="none" rtlCol="0">
            <a:spAutoFit/>
          </a:bodyPr>
          <a:lstStyle/>
          <a:p>
            <a:r>
              <a:rPr lang="en-GB" sz="2000" dirty="0" smtClean="0">
                <a:latin typeface="Arial" pitchFamily="34" charset="0"/>
                <a:cs typeface="Arial" pitchFamily="34" charset="0"/>
              </a:rPr>
              <a:t>Binding of </a:t>
            </a:r>
            <a:r>
              <a:rPr lang="en-GB" sz="2000" dirty="0" err="1" smtClean="0">
                <a:latin typeface="Arial" pitchFamily="34" charset="0"/>
                <a:cs typeface="Arial" pitchFamily="34" charset="0"/>
              </a:rPr>
              <a:t>GpIb</a:t>
            </a:r>
            <a:r>
              <a:rPr lang="en-GB" sz="2000" dirty="0" smtClean="0">
                <a:latin typeface="Arial" pitchFamily="34" charset="0"/>
                <a:cs typeface="Arial" pitchFamily="34" charset="0"/>
              </a:rPr>
              <a:t> under high shear </a:t>
            </a:r>
          </a:p>
          <a:p>
            <a:r>
              <a:rPr lang="en-GB" sz="2000" dirty="0">
                <a:latin typeface="Arial" pitchFamily="34" charset="0"/>
                <a:cs typeface="Arial" pitchFamily="34" charset="0"/>
              </a:rPr>
              <a:t>	</a:t>
            </a:r>
            <a:r>
              <a:rPr lang="en-GB" sz="2000" dirty="0" smtClean="0">
                <a:latin typeface="Arial" pitchFamily="34" charset="0"/>
                <a:cs typeface="Arial" pitchFamily="34" charset="0"/>
              </a:rPr>
              <a:t>allows other binding interactions to take place</a:t>
            </a:r>
          </a:p>
          <a:p>
            <a:r>
              <a:rPr lang="en-GB" sz="2000" dirty="0">
                <a:latin typeface="Arial" pitchFamily="34" charset="0"/>
                <a:cs typeface="Arial" pitchFamily="34" charset="0"/>
              </a:rPr>
              <a:t>	</a:t>
            </a:r>
            <a:r>
              <a:rPr lang="en-GB" sz="2000" dirty="0" smtClean="0">
                <a:latin typeface="Arial" pitchFamily="34" charset="0"/>
                <a:cs typeface="Arial" pitchFamily="34" charset="0"/>
              </a:rPr>
              <a:t>initiates activation</a:t>
            </a:r>
            <a:endParaRPr lang="en-GB" sz="2000" dirty="0">
              <a:latin typeface="Arial" pitchFamily="34" charset="0"/>
              <a:cs typeface="Arial" pitchFamily="34" charset="0"/>
            </a:endParaRPr>
          </a:p>
        </p:txBody>
      </p:sp>
      <p:sp>
        <p:nvSpPr>
          <p:cNvPr id="8" name="TextBox 7"/>
          <p:cNvSpPr txBox="1"/>
          <p:nvPr/>
        </p:nvSpPr>
        <p:spPr>
          <a:xfrm>
            <a:off x="5041955" y="3673169"/>
            <a:ext cx="453970" cy="307777"/>
          </a:xfrm>
          <a:prstGeom prst="rect">
            <a:avLst/>
          </a:prstGeom>
          <a:noFill/>
        </p:spPr>
        <p:txBody>
          <a:bodyPr wrap="none" rtlCol="0">
            <a:spAutoFit/>
          </a:bodyPr>
          <a:lstStyle/>
          <a:p>
            <a:r>
              <a:rPr lang="en-GB" dirty="0" smtClean="0"/>
              <a:t>IP3</a:t>
            </a:r>
            <a:endParaRPr lang="en-GB" dirty="0"/>
          </a:p>
        </p:txBody>
      </p:sp>
      <p:sp>
        <p:nvSpPr>
          <p:cNvPr id="83" name="Line 157"/>
          <p:cNvSpPr>
            <a:spLocks noChangeShapeType="1"/>
          </p:cNvSpPr>
          <p:nvPr/>
        </p:nvSpPr>
        <p:spPr bwMode="auto">
          <a:xfrm flipH="1" flipV="1">
            <a:off x="4096838" y="3487402"/>
            <a:ext cx="945116" cy="951246"/>
          </a:xfrm>
          <a:prstGeom prst="line">
            <a:avLst/>
          </a:prstGeom>
          <a:noFill/>
          <a:ln w="38100">
            <a:solidFill>
              <a:schemeClr val="tx1"/>
            </a:solidFill>
            <a:round/>
            <a:headEnd/>
            <a:tailEnd type="triangle" w="med" len="med"/>
          </a:ln>
        </p:spPr>
        <p:txBody>
          <a:bodyPr/>
          <a:lstStyle/>
          <a:p>
            <a:endParaRPr lang="en-US"/>
          </a:p>
        </p:txBody>
      </p:sp>
      <p:sp>
        <p:nvSpPr>
          <p:cNvPr id="84" name="TextBox 83"/>
          <p:cNvSpPr txBox="1"/>
          <p:nvPr/>
        </p:nvSpPr>
        <p:spPr>
          <a:xfrm>
            <a:off x="4430067" y="3579905"/>
            <a:ext cx="583814" cy="307777"/>
          </a:xfrm>
          <a:prstGeom prst="rect">
            <a:avLst/>
          </a:prstGeom>
          <a:noFill/>
        </p:spPr>
        <p:txBody>
          <a:bodyPr wrap="none" rtlCol="0">
            <a:spAutoFit/>
          </a:bodyPr>
          <a:lstStyle/>
          <a:p>
            <a:r>
              <a:rPr lang="en-GB" dirty="0" smtClean="0"/>
              <a:t>DAG</a:t>
            </a:r>
            <a:endParaRPr lang="en-GB" dirty="0"/>
          </a:p>
        </p:txBody>
      </p:sp>
      <p:sp>
        <p:nvSpPr>
          <p:cNvPr id="9" name="TextBox 8"/>
          <p:cNvSpPr txBox="1"/>
          <p:nvPr/>
        </p:nvSpPr>
        <p:spPr>
          <a:xfrm>
            <a:off x="3710811" y="3128917"/>
            <a:ext cx="617477" cy="338554"/>
          </a:xfrm>
          <a:prstGeom prst="rect">
            <a:avLst/>
          </a:prstGeom>
          <a:noFill/>
        </p:spPr>
        <p:txBody>
          <a:bodyPr wrap="none" rtlCol="0">
            <a:spAutoFit/>
          </a:bodyPr>
          <a:lstStyle/>
          <a:p>
            <a:r>
              <a:rPr lang="en-GB" sz="1600" dirty="0" smtClean="0"/>
              <a:t>PKC</a:t>
            </a:r>
            <a:endParaRPr lang="en-GB" sz="1600" dirty="0"/>
          </a:p>
        </p:txBody>
      </p:sp>
      <p:sp>
        <p:nvSpPr>
          <p:cNvPr id="86" name="Oval 29"/>
          <p:cNvSpPr>
            <a:spLocks noChangeArrowheads="1"/>
          </p:cNvSpPr>
          <p:nvPr/>
        </p:nvSpPr>
        <p:spPr bwMode="auto">
          <a:xfrm>
            <a:off x="2904415" y="2141601"/>
            <a:ext cx="798512" cy="812800"/>
          </a:xfrm>
          <a:prstGeom prst="ellipse">
            <a:avLst/>
          </a:prstGeom>
          <a:solidFill>
            <a:schemeClr val="bg2">
              <a:lumMod val="20000"/>
              <a:lumOff val="80000"/>
            </a:schemeClr>
          </a:solidFill>
          <a:ln w="9525">
            <a:solidFill>
              <a:schemeClr val="tx1"/>
            </a:solidFill>
            <a:round/>
            <a:headEnd/>
            <a:tailEnd/>
          </a:ln>
        </p:spPr>
        <p:txBody>
          <a:bodyPr wrap="none" anchor="ctr"/>
          <a:lstStyle/>
          <a:p>
            <a:pPr algn="ctr"/>
            <a:r>
              <a:rPr lang="en-GB" dirty="0" smtClean="0">
                <a:solidFill>
                  <a:srgbClr val="000000"/>
                </a:solidFill>
                <a:latin typeface="Comic Sans MS" pitchFamily="66" charset="0"/>
              </a:rPr>
              <a:t>Dense granule</a:t>
            </a:r>
          </a:p>
        </p:txBody>
      </p:sp>
      <p:sp>
        <p:nvSpPr>
          <p:cNvPr id="87" name="Oval 29"/>
          <p:cNvSpPr>
            <a:spLocks noChangeArrowheads="1"/>
          </p:cNvSpPr>
          <p:nvPr/>
        </p:nvSpPr>
        <p:spPr bwMode="auto">
          <a:xfrm>
            <a:off x="3848077" y="1517650"/>
            <a:ext cx="798512" cy="812800"/>
          </a:xfrm>
          <a:prstGeom prst="ellipse">
            <a:avLst/>
          </a:prstGeom>
          <a:solidFill>
            <a:srgbClr val="FFC000"/>
          </a:solidFill>
          <a:ln w="9525">
            <a:solidFill>
              <a:schemeClr val="tx1"/>
            </a:solidFill>
            <a:round/>
            <a:headEnd/>
            <a:tailEnd/>
          </a:ln>
        </p:spPr>
        <p:txBody>
          <a:bodyPr wrap="none" anchor="ctr"/>
          <a:lstStyle/>
          <a:p>
            <a:pPr algn="ctr"/>
            <a:r>
              <a:rPr lang="en-GB" dirty="0" smtClean="0">
                <a:solidFill>
                  <a:srgbClr val="000000"/>
                </a:solidFill>
                <a:latin typeface="Comic Sans MS" pitchFamily="66" charset="0"/>
              </a:rPr>
              <a:t>Alpha granule</a:t>
            </a:r>
          </a:p>
        </p:txBody>
      </p:sp>
      <p:sp>
        <p:nvSpPr>
          <p:cNvPr id="88" name="Line 157"/>
          <p:cNvSpPr>
            <a:spLocks noChangeShapeType="1"/>
          </p:cNvSpPr>
          <p:nvPr/>
        </p:nvSpPr>
        <p:spPr bwMode="auto">
          <a:xfrm flipH="1" flipV="1">
            <a:off x="2549490" y="1732358"/>
            <a:ext cx="472558" cy="475623"/>
          </a:xfrm>
          <a:prstGeom prst="line">
            <a:avLst/>
          </a:prstGeom>
          <a:noFill/>
          <a:ln w="38100">
            <a:solidFill>
              <a:schemeClr val="tx1"/>
            </a:solidFill>
            <a:round/>
            <a:headEnd/>
            <a:tailEnd type="triangle" w="med" len="med"/>
          </a:ln>
        </p:spPr>
        <p:txBody>
          <a:bodyPr/>
          <a:lstStyle/>
          <a:p>
            <a:endParaRPr lang="en-US"/>
          </a:p>
        </p:txBody>
      </p:sp>
      <p:sp>
        <p:nvSpPr>
          <p:cNvPr id="89" name="Line 157"/>
          <p:cNvSpPr>
            <a:spLocks noChangeShapeType="1"/>
          </p:cNvSpPr>
          <p:nvPr/>
        </p:nvSpPr>
        <p:spPr bwMode="auto">
          <a:xfrm flipH="1" flipV="1">
            <a:off x="3303671" y="1243012"/>
            <a:ext cx="558458" cy="475623"/>
          </a:xfrm>
          <a:prstGeom prst="line">
            <a:avLst/>
          </a:prstGeom>
          <a:noFill/>
          <a:ln w="38100">
            <a:solidFill>
              <a:schemeClr val="tx1"/>
            </a:solidFill>
            <a:round/>
            <a:headEnd/>
            <a:tailEnd type="triangle" w="med" len="med"/>
          </a:ln>
        </p:spPr>
        <p:txBody>
          <a:bodyPr/>
          <a:lstStyle/>
          <a:p>
            <a:endParaRPr lang="en-US"/>
          </a:p>
        </p:txBody>
      </p:sp>
      <p:sp>
        <p:nvSpPr>
          <p:cNvPr id="10" name="Right Arrow 9"/>
          <p:cNvSpPr/>
          <p:nvPr/>
        </p:nvSpPr>
        <p:spPr bwMode="auto">
          <a:xfrm rot="2700000" flipH="1">
            <a:off x="4074590" y="2222662"/>
            <a:ext cx="209550" cy="964969"/>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effectLst/>
              <a:latin typeface="Times New Roman" pitchFamily="18" charset="0"/>
            </a:endParaRPr>
          </a:p>
        </p:txBody>
      </p:sp>
      <p:sp>
        <p:nvSpPr>
          <p:cNvPr id="11" name="TextBox 10"/>
          <p:cNvSpPr txBox="1"/>
          <p:nvPr/>
        </p:nvSpPr>
        <p:spPr>
          <a:xfrm>
            <a:off x="5819504" y="2584718"/>
            <a:ext cx="761747" cy="369332"/>
          </a:xfrm>
          <a:prstGeom prst="rect">
            <a:avLst/>
          </a:prstGeom>
          <a:noFill/>
        </p:spPr>
        <p:txBody>
          <a:bodyPr wrap="none" rtlCol="0">
            <a:spAutoFit/>
          </a:bodyPr>
          <a:lstStyle/>
          <a:p>
            <a:r>
              <a:rPr lang="en-GB" sz="1800" dirty="0" smtClean="0"/>
              <a:t>PLA2</a:t>
            </a:r>
            <a:endParaRPr lang="en-GB" sz="1800" dirty="0"/>
          </a:p>
        </p:txBody>
      </p:sp>
      <p:sp>
        <p:nvSpPr>
          <p:cNvPr id="12" name="Arc 11"/>
          <p:cNvSpPr/>
          <p:nvPr/>
        </p:nvSpPr>
        <p:spPr bwMode="auto">
          <a:xfrm rot="11314868">
            <a:off x="5545296" y="1535512"/>
            <a:ext cx="811212" cy="1041807"/>
          </a:xfrm>
          <a:prstGeom prst="arc">
            <a:avLst/>
          </a:prstGeom>
          <a:noFill/>
          <a:ln w="28575" cap="flat" cmpd="sng" algn="ctr">
            <a:solidFill>
              <a:schemeClr val="tx1"/>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effectLst/>
              <a:latin typeface="Times New Roman" pitchFamily="18" charset="0"/>
            </a:endParaRPr>
          </a:p>
        </p:txBody>
      </p:sp>
      <p:sp>
        <p:nvSpPr>
          <p:cNvPr id="93" name="Arc 92"/>
          <p:cNvSpPr/>
          <p:nvPr/>
        </p:nvSpPr>
        <p:spPr bwMode="auto">
          <a:xfrm rot="2313590">
            <a:off x="6289312" y="1702623"/>
            <a:ext cx="641759" cy="911532"/>
          </a:xfrm>
          <a:prstGeom prst="arc">
            <a:avLst>
              <a:gd name="adj1" fmla="val 16200000"/>
              <a:gd name="adj2" fmla="val 4731552"/>
            </a:avLst>
          </a:prstGeom>
          <a:noFill/>
          <a:ln w="28575" cap="flat" cmpd="sng" algn="ctr">
            <a:solidFill>
              <a:schemeClr val="tx1"/>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effectLst/>
              <a:latin typeface="Times New Roman" pitchFamily="18" charset="0"/>
            </a:endParaRPr>
          </a:p>
        </p:txBody>
      </p:sp>
      <p:sp>
        <p:nvSpPr>
          <p:cNvPr id="94" name="Line 157"/>
          <p:cNvSpPr>
            <a:spLocks noChangeShapeType="1"/>
          </p:cNvSpPr>
          <p:nvPr/>
        </p:nvSpPr>
        <p:spPr bwMode="auto">
          <a:xfrm flipV="1">
            <a:off x="5489930" y="2981352"/>
            <a:ext cx="620357" cy="82331"/>
          </a:xfrm>
          <a:prstGeom prst="line">
            <a:avLst/>
          </a:prstGeom>
          <a:noFill/>
          <a:ln w="38100">
            <a:solidFill>
              <a:schemeClr val="tx1"/>
            </a:solidFill>
            <a:round/>
            <a:headEnd/>
            <a:tailEnd type="triangle" w="med" len="med"/>
          </a:ln>
        </p:spPr>
        <p:txBody>
          <a:bodyPr/>
          <a:lstStyle/>
          <a:p>
            <a:endParaRPr lang="en-US"/>
          </a:p>
        </p:txBody>
      </p:sp>
      <p:sp>
        <p:nvSpPr>
          <p:cNvPr id="13" name="TextBox 12"/>
          <p:cNvSpPr txBox="1"/>
          <p:nvPr/>
        </p:nvSpPr>
        <p:spPr>
          <a:xfrm>
            <a:off x="5240276" y="1614400"/>
            <a:ext cx="718466" cy="338554"/>
          </a:xfrm>
          <a:prstGeom prst="rect">
            <a:avLst/>
          </a:prstGeom>
          <a:noFill/>
          <a:ln w="28575">
            <a:solidFill>
              <a:srgbClr val="FF0000"/>
            </a:solidFill>
          </a:ln>
        </p:spPr>
        <p:txBody>
          <a:bodyPr wrap="none" rtlCol="0">
            <a:spAutoFit/>
          </a:bodyPr>
          <a:lstStyle/>
          <a:p>
            <a:r>
              <a:rPr lang="en-GB" sz="1600" dirty="0" smtClean="0">
                <a:solidFill>
                  <a:srgbClr val="FF0000"/>
                </a:solidFill>
                <a:latin typeface="Arial" pitchFamily="34" charset="0"/>
                <a:cs typeface="Arial" pitchFamily="34" charset="0"/>
              </a:rPr>
              <a:t>TXA2</a:t>
            </a:r>
            <a:endParaRPr lang="en-GB" sz="1600" dirty="0">
              <a:solidFill>
                <a:srgbClr val="FF0000"/>
              </a:solidFill>
              <a:latin typeface="Arial" pitchFamily="34" charset="0"/>
              <a:cs typeface="Arial" pitchFamily="34" charset="0"/>
            </a:endParaRPr>
          </a:p>
        </p:txBody>
      </p:sp>
      <p:sp>
        <p:nvSpPr>
          <p:cNvPr id="96" name="TextBox 95"/>
          <p:cNvSpPr txBox="1"/>
          <p:nvPr/>
        </p:nvSpPr>
        <p:spPr>
          <a:xfrm>
            <a:off x="1639576" y="1411051"/>
            <a:ext cx="615874" cy="338554"/>
          </a:xfrm>
          <a:prstGeom prst="rect">
            <a:avLst/>
          </a:prstGeom>
          <a:noFill/>
          <a:ln w="28575">
            <a:solidFill>
              <a:srgbClr val="FF0000"/>
            </a:solidFill>
          </a:ln>
        </p:spPr>
        <p:txBody>
          <a:bodyPr wrap="none" rtlCol="0">
            <a:spAutoFit/>
          </a:bodyPr>
          <a:lstStyle/>
          <a:p>
            <a:r>
              <a:rPr lang="en-GB" sz="1600" dirty="0" smtClean="0">
                <a:solidFill>
                  <a:srgbClr val="FF0000"/>
                </a:solidFill>
                <a:latin typeface="Arial" pitchFamily="34" charset="0"/>
                <a:cs typeface="Arial" pitchFamily="34" charset="0"/>
              </a:rPr>
              <a:t>ADP</a:t>
            </a:r>
            <a:endParaRPr lang="en-GB" sz="1600"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23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23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23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23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23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23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23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234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234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233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23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234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235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2235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2235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2235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2235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8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2236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2236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22361"/>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2236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0"/>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88"/>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9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8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94"/>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93"/>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2"/>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300" grpId="0" animBg="1"/>
      <p:bldP spid="222328" grpId="0"/>
      <p:bldP spid="222334" grpId="0" animBg="1"/>
      <p:bldP spid="222335" grpId="0" animBg="1"/>
      <p:bldP spid="222336" grpId="0" animBg="1"/>
      <p:bldP spid="222337" grpId="0" animBg="1"/>
      <p:bldP spid="222338" grpId="0"/>
      <p:bldP spid="222339" grpId="0"/>
      <p:bldP spid="222340" grpId="0" animBg="1"/>
      <p:bldP spid="222341" grpId="0" animBg="1"/>
      <p:bldP spid="222342" grpId="0" animBg="1"/>
      <p:bldP spid="222349" grpId="0" animBg="1"/>
      <p:bldP spid="222350" grpId="0" animBg="1"/>
      <p:bldP spid="222356" grpId="0"/>
      <p:bldP spid="222357" grpId="0" animBg="1"/>
      <p:bldP spid="222358" grpId="0"/>
      <p:bldP spid="222359" grpId="0" animBg="1"/>
      <p:bldP spid="222360" grpId="0" animBg="1"/>
      <p:bldP spid="222361" grpId="0" animBg="1"/>
      <p:bldP spid="222365" grpId="0" animBg="1"/>
      <p:bldP spid="222366" grpId="0"/>
      <p:bldP spid="8" grpId="0"/>
      <p:bldP spid="83" grpId="0" animBg="1"/>
      <p:bldP spid="84" grpId="0"/>
      <p:bldP spid="9" grpId="0"/>
      <p:bldP spid="88" grpId="0" animBg="1"/>
      <p:bldP spid="89" grpId="0" animBg="1"/>
      <p:bldP spid="10" grpId="0" animBg="1"/>
      <p:bldP spid="11" grpId="0"/>
      <p:bldP spid="12" grpId="0" animBg="1"/>
      <p:bldP spid="93" grpId="0" animBg="1"/>
      <p:bldP spid="94" grpId="0" animBg="1"/>
      <p:bldP spid="13" grpId="0" animBg="1"/>
      <p:bldP spid="9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299" y="265021"/>
            <a:ext cx="7807325" cy="1143000"/>
          </a:xfrm>
        </p:spPr>
        <p:txBody>
          <a:bodyPr/>
          <a:lstStyle/>
          <a:p>
            <a:r>
              <a:rPr lang="en-GB" dirty="0" smtClean="0"/>
              <a:t>Positive feedback events</a:t>
            </a:r>
            <a:endParaRPr lang="en-GB" dirty="0"/>
          </a:p>
        </p:txBody>
      </p:sp>
      <p:sp>
        <p:nvSpPr>
          <p:cNvPr id="3" name="Content Placeholder 2"/>
          <p:cNvSpPr>
            <a:spLocks noGrp="1"/>
          </p:cNvSpPr>
          <p:nvPr>
            <p:ph sz="quarter" idx="1"/>
          </p:nvPr>
        </p:nvSpPr>
        <p:spPr>
          <a:xfrm>
            <a:off x="780695" y="2124952"/>
            <a:ext cx="7807325" cy="4319587"/>
          </a:xfrm>
        </p:spPr>
        <p:txBody>
          <a:bodyPr/>
          <a:lstStyle/>
          <a:p>
            <a:r>
              <a:rPr lang="en-GB" sz="2800" dirty="0" smtClean="0"/>
              <a:t>ADP release</a:t>
            </a:r>
          </a:p>
          <a:p>
            <a:r>
              <a:rPr lang="en-GB" sz="2800" dirty="0" smtClean="0"/>
              <a:t>Thromboxane A2 synthesis and release</a:t>
            </a:r>
          </a:p>
          <a:p>
            <a:r>
              <a:rPr lang="en-GB" sz="2800" dirty="0" smtClean="0"/>
              <a:t>VWF and fibrinogen release</a:t>
            </a:r>
          </a:p>
          <a:p>
            <a:r>
              <a:rPr lang="en-GB" sz="2800" dirty="0" smtClean="0"/>
              <a:t>Phospholipid ‘flip’ allows more thrombin generation</a:t>
            </a:r>
          </a:p>
          <a:p>
            <a:r>
              <a:rPr lang="en-GB" sz="2800" dirty="0" smtClean="0"/>
              <a:t>Platelet shape change, clot retraction</a:t>
            </a:r>
            <a:endParaRPr lang="en-GB" sz="2800" dirty="0"/>
          </a:p>
        </p:txBody>
      </p:sp>
    </p:spTree>
    <p:extLst>
      <p:ext uri="{BB962C8B-B14F-4D97-AF65-F5344CB8AC3E}">
        <p14:creationId xmlns:p14="http://schemas.microsoft.com/office/powerpoint/2010/main" val="26912440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Oval 2"/>
          <p:cNvSpPr>
            <a:spLocks noChangeArrowheads="1"/>
          </p:cNvSpPr>
          <p:nvPr/>
        </p:nvSpPr>
        <p:spPr bwMode="auto">
          <a:xfrm>
            <a:off x="2419350" y="1243013"/>
            <a:ext cx="5340350" cy="3862387"/>
          </a:xfrm>
          <a:prstGeom prst="ellipse">
            <a:avLst/>
          </a:prstGeom>
          <a:solidFill>
            <a:srgbClr val="FFFFCC"/>
          </a:solidFill>
          <a:ln w="9525">
            <a:solidFill>
              <a:schemeClr val="tx1"/>
            </a:solidFill>
            <a:round/>
            <a:headEnd/>
            <a:tailEnd/>
          </a:ln>
        </p:spPr>
        <p:txBody>
          <a:bodyPr wrap="none" anchor="ctr"/>
          <a:lstStyle/>
          <a:p>
            <a:pPr algn="ctr"/>
            <a:endParaRPr lang="en-GB" sz="3200" dirty="0"/>
          </a:p>
        </p:txBody>
      </p:sp>
      <p:sp>
        <p:nvSpPr>
          <p:cNvPr id="12291" name="Oval 3"/>
          <p:cNvSpPr>
            <a:spLocks noChangeArrowheads="1"/>
          </p:cNvSpPr>
          <p:nvPr/>
        </p:nvSpPr>
        <p:spPr bwMode="auto">
          <a:xfrm>
            <a:off x="792163" y="6384925"/>
            <a:ext cx="958850" cy="231775"/>
          </a:xfrm>
          <a:prstGeom prst="ellipse">
            <a:avLst/>
          </a:prstGeom>
          <a:solidFill>
            <a:srgbClr val="FF7C80"/>
          </a:solidFill>
          <a:ln w="9525">
            <a:solidFill>
              <a:schemeClr val="tx1"/>
            </a:solidFill>
            <a:round/>
            <a:headEnd/>
            <a:tailEnd/>
          </a:ln>
        </p:spPr>
        <p:txBody>
          <a:bodyPr wrap="none" anchor="ctr"/>
          <a:lstStyle/>
          <a:p>
            <a:endParaRPr lang="en-GB" sz="3200"/>
          </a:p>
        </p:txBody>
      </p:sp>
      <p:sp>
        <p:nvSpPr>
          <p:cNvPr id="12292" name="Oval 4"/>
          <p:cNvSpPr>
            <a:spLocks noChangeArrowheads="1"/>
          </p:cNvSpPr>
          <p:nvPr/>
        </p:nvSpPr>
        <p:spPr bwMode="auto">
          <a:xfrm>
            <a:off x="1646238" y="6064250"/>
            <a:ext cx="958850" cy="231775"/>
          </a:xfrm>
          <a:prstGeom prst="ellipse">
            <a:avLst/>
          </a:prstGeom>
          <a:solidFill>
            <a:srgbClr val="FF7C80"/>
          </a:solidFill>
          <a:ln w="9525">
            <a:solidFill>
              <a:schemeClr val="tx1"/>
            </a:solidFill>
            <a:round/>
            <a:headEnd/>
            <a:tailEnd/>
          </a:ln>
        </p:spPr>
        <p:txBody>
          <a:bodyPr wrap="none" anchor="ctr"/>
          <a:lstStyle/>
          <a:p>
            <a:endParaRPr lang="en-GB" sz="3200"/>
          </a:p>
        </p:txBody>
      </p:sp>
      <p:sp>
        <p:nvSpPr>
          <p:cNvPr id="12293" name="Oval 5"/>
          <p:cNvSpPr>
            <a:spLocks noChangeArrowheads="1"/>
          </p:cNvSpPr>
          <p:nvPr/>
        </p:nvSpPr>
        <p:spPr bwMode="auto">
          <a:xfrm>
            <a:off x="1936750" y="6165850"/>
            <a:ext cx="958850" cy="231775"/>
          </a:xfrm>
          <a:prstGeom prst="ellipse">
            <a:avLst/>
          </a:prstGeom>
          <a:solidFill>
            <a:srgbClr val="FF7C80"/>
          </a:solidFill>
          <a:ln w="9525">
            <a:solidFill>
              <a:schemeClr val="tx1"/>
            </a:solidFill>
            <a:round/>
            <a:headEnd/>
            <a:tailEnd/>
          </a:ln>
        </p:spPr>
        <p:txBody>
          <a:bodyPr wrap="none" anchor="ctr"/>
          <a:lstStyle/>
          <a:p>
            <a:endParaRPr lang="en-GB" sz="3200"/>
          </a:p>
        </p:txBody>
      </p:sp>
      <p:sp>
        <p:nvSpPr>
          <p:cNvPr id="12294" name="Oval 6"/>
          <p:cNvSpPr>
            <a:spLocks noChangeArrowheads="1"/>
          </p:cNvSpPr>
          <p:nvPr/>
        </p:nvSpPr>
        <p:spPr bwMode="auto">
          <a:xfrm>
            <a:off x="1676400" y="6237288"/>
            <a:ext cx="958850" cy="231775"/>
          </a:xfrm>
          <a:prstGeom prst="ellipse">
            <a:avLst/>
          </a:prstGeom>
          <a:solidFill>
            <a:srgbClr val="FF7C80"/>
          </a:solidFill>
          <a:ln w="9525">
            <a:solidFill>
              <a:schemeClr val="tx1"/>
            </a:solidFill>
            <a:round/>
            <a:headEnd/>
            <a:tailEnd/>
          </a:ln>
        </p:spPr>
        <p:txBody>
          <a:bodyPr wrap="none" anchor="ctr"/>
          <a:lstStyle/>
          <a:p>
            <a:endParaRPr lang="en-GB" sz="3200"/>
          </a:p>
        </p:txBody>
      </p:sp>
      <p:sp>
        <p:nvSpPr>
          <p:cNvPr id="12295" name="Oval 7"/>
          <p:cNvSpPr>
            <a:spLocks noChangeArrowheads="1"/>
          </p:cNvSpPr>
          <p:nvPr/>
        </p:nvSpPr>
        <p:spPr bwMode="auto">
          <a:xfrm>
            <a:off x="2863850" y="6308725"/>
            <a:ext cx="958850" cy="231775"/>
          </a:xfrm>
          <a:prstGeom prst="ellipse">
            <a:avLst/>
          </a:prstGeom>
          <a:solidFill>
            <a:srgbClr val="FF7C80"/>
          </a:solidFill>
          <a:ln w="9525">
            <a:solidFill>
              <a:schemeClr val="tx1"/>
            </a:solidFill>
            <a:round/>
            <a:headEnd/>
            <a:tailEnd/>
          </a:ln>
        </p:spPr>
        <p:txBody>
          <a:bodyPr wrap="none" anchor="ctr"/>
          <a:lstStyle/>
          <a:p>
            <a:endParaRPr lang="en-GB" sz="3200"/>
          </a:p>
        </p:txBody>
      </p:sp>
      <p:sp>
        <p:nvSpPr>
          <p:cNvPr id="12296" name="Oval 8"/>
          <p:cNvSpPr>
            <a:spLocks noChangeArrowheads="1"/>
          </p:cNvSpPr>
          <p:nvPr/>
        </p:nvSpPr>
        <p:spPr bwMode="auto">
          <a:xfrm>
            <a:off x="2368550" y="6597650"/>
            <a:ext cx="958850" cy="231775"/>
          </a:xfrm>
          <a:prstGeom prst="ellipse">
            <a:avLst/>
          </a:prstGeom>
          <a:solidFill>
            <a:srgbClr val="FF7C80"/>
          </a:solidFill>
          <a:ln w="9525">
            <a:solidFill>
              <a:schemeClr val="tx1"/>
            </a:solidFill>
            <a:round/>
            <a:headEnd/>
            <a:tailEnd/>
          </a:ln>
        </p:spPr>
        <p:txBody>
          <a:bodyPr wrap="none" anchor="ctr"/>
          <a:lstStyle/>
          <a:p>
            <a:endParaRPr lang="en-GB" sz="3200"/>
          </a:p>
        </p:txBody>
      </p:sp>
      <p:sp>
        <p:nvSpPr>
          <p:cNvPr id="12297" name="Oval 9"/>
          <p:cNvSpPr>
            <a:spLocks noChangeArrowheads="1"/>
          </p:cNvSpPr>
          <p:nvPr/>
        </p:nvSpPr>
        <p:spPr bwMode="auto">
          <a:xfrm>
            <a:off x="4270375" y="6307138"/>
            <a:ext cx="958850" cy="231775"/>
          </a:xfrm>
          <a:prstGeom prst="ellipse">
            <a:avLst/>
          </a:prstGeom>
          <a:solidFill>
            <a:srgbClr val="FF7C80"/>
          </a:solidFill>
          <a:ln w="9525">
            <a:solidFill>
              <a:schemeClr val="tx1"/>
            </a:solidFill>
            <a:round/>
            <a:headEnd/>
            <a:tailEnd/>
          </a:ln>
        </p:spPr>
        <p:txBody>
          <a:bodyPr wrap="none" anchor="ctr"/>
          <a:lstStyle/>
          <a:p>
            <a:endParaRPr lang="en-GB" sz="3200"/>
          </a:p>
        </p:txBody>
      </p:sp>
      <p:sp>
        <p:nvSpPr>
          <p:cNvPr id="12298" name="Oval 10"/>
          <p:cNvSpPr>
            <a:spLocks noChangeArrowheads="1"/>
          </p:cNvSpPr>
          <p:nvPr/>
        </p:nvSpPr>
        <p:spPr bwMode="auto">
          <a:xfrm>
            <a:off x="3484563" y="6421438"/>
            <a:ext cx="958850" cy="231775"/>
          </a:xfrm>
          <a:prstGeom prst="ellipse">
            <a:avLst/>
          </a:prstGeom>
          <a:solidFill>
            <a:srgbClr val="FF7C80"/>
          </a:solidFill>
          <a:ln w="9525">
            <a:solidFill>
              <a:schemeClr val="tx1"/>
            </a:solidFill>
            <a:round/>
            <a:headEnd/>
            <a:tailEnd/>
          </a:ln>
        </p:spPr>
        <p:txBody>
          <a:bodyPr wrap="none" anchor="ctr"/>
          <a:lstStyle/>
          <a:p>
            <a:endParaRPr lang="en-GB" sz="3200"/>
          </a:p>
        </p:txBody>
      </p:sp>
      <p:sp>
        <p:nvSpPr>
          <p:cNvPr id="12299" name="Oval 11"/>
          <p:cNvSpPr>
            <a:spLocks noChangeArrowheads="1"/>
          </p:cNvSpPr>
          <p:nvPr/>
        </p:nvSpPr>
        <p:spPr bwMode="auto">
          <a:xfrm>
            <a:off x="4108450" y="6218238"/>
            <a:ext cx="958850" cy="231775"/>
          </a:xfrm>
          <a:prstGeom prst="ellipse">
            <a:avLst/>
          </a:prstGeom>
          <a:solidFill>
            <a:srgbClr val="FF7C80"/>
          </a:solidFill>
          <a:ln w="9525">
            <a:solidFill>
              <a:schemeClr val="tx1"/>
            </a:solidFill>
            <a:round/>
            <a:headEnd/>
            <a:tailEnd/>
          </a:ln>
        </p:spPr>
        <p:txBody>
          <a:bodyPr wrap="none" anchor="ctr"/>
          <a:lstStyle/>
          <a:p>
            <a:endParaRPr lang="en-GB" sz="3200"/>
          </a:p>
        </p:txBody>
      </p:sp>
      <p:sp>
        <p:nvSpPr>
          <p:cNvPr id="12300" name="Oval 12"/>
          <p:cNvSpPr>
            <a:spLocks noChangeArrowheads="1"/>
          </p:cNvSpPr>
          <p:nvPr/>
        </p:nvSpPr>
        <p:spPr bwMode="auto">
          <a:xfrm>
            <a:off x="5151438" y="6100763"/>
            <a:ext cx="958850" cy="231775"/>
          </a:xfrm>
          <a:prstGeom prst="ellipse">
            <a:avLst/>
          </a:prstGeom>
          <a:solidFill>
            <a:srgbClr val="FF7C80"/>
          </a:solidFill>
          <a:ln w="9525">
            <a:solidFill>
              <a:schemeClr val="tx1"/>
            </a:solidFill>
            <a:round/>
            <a:headEnd/>
            <a:tailEnd/>
          </a:ln>
        </p:spPr>
        <p:txBody>
          <a:bodyPr wrap="none" anchor="ctr"/>
          <a:lstStyle/>
          <a:p>
            <a:endParaRPr lang="en-GB" sz="3200"/>
          </a:p>
        </p:txBody>
      </p:sp>
      <p:sp>
        <p:nvSpPr>
          <p:cNvPr id="12301" name="Oval 13"/>
          <p:cNvSpPr>
            <a:spLocks noChangeArrowheads="1"/>
          </p:cNvSpPr>
          <p:nvPr/>
        </p:nvSpPr>
        <p:spPr bwMode="auto">
          <a:xfrm>
            <a:off x="5976938" y="6215063"/>
            <a:ext cx="958850" cy="231775"/>
          </a:xfrm>
          <a:prstGeom prst="ellipse">
            <a:avLst/>
          </a:prstGeom>
          <a:solidFill>
            <a:srgbClr val="FF7C80"/>
          </a:solidFill>
          <a:ln w="9525">
            <a:solidFill>
              <a:schemeClr val="tx1"/>
            </a:solidFill>
            <a:round/>
            <a:headEnd/>
            <a:tailEnd/>
          </a:ln>
        </p:spPr>
        <p:txBody>
          <a:bodyPr wrap="none" anchor="ctr"/>
          <a:lstStyle/>
          <a:p>
            <a:endParaRPr lang="en-GB" sz="3200"/>
          </a:p>
        </p:txBody>
      </p:sp>
      <p:sp>
        <p:nvSpPr>
          <p:cNvPr id="12302" name="Oval 14"/>
          <p:cNvSpPr>
            <a:spLocks noChangeArrowheads="1"/>
          </p:cNvSpPr>
          <p:nvPr/>
        </p:nvSpPr>
        <p:spPr bwMode="auto">
          <a:xfrm>
            <a:off x="6602413" y="6011863"/>
            <a:ext cx="958850" cy="231775"/>
          </a:xfrm>
          <a:prstGeom prst="ellipse">
            <a:avLst/>
          </a:prstGeom>
          <a:solidFill>
            <a:srgbClr val="FF7C80"/>
          </a:solidFill>
          <a:ln w="9525">
            <a:solidFill>
              <a:schemeClr val="tx1"/>
            </a:solidFill>
            <a:round/>
            <a:headEnd/>
            <a:tailEnd/>
          </a:ln>
        </p:spPr>
        <p:txBody>
          <a:bodyPr wrap="none" anchor="ctr"/>
          <a:lstStyle/>
          <a:p>
            <a:endParaRPr lang="en-GB" sz="3200"/>
          </a:p>
        </p:txBody>
      </p:sp>
      <p:sp>
        <p:nvSpPr>
          <p:cNvPr id="12303" name="Oval 15"/>
          <p:cNvSpPr>
            <a:spLocks noChangeArrowheads="1"/>
          </p:cNvSpPr>
          <p:nvPr/>
        </p:nvSpPr>
        <p:spPr bwMode="auto">
          <a:xfrm>
            <a:off x="7861300" y="6010275"/>
            <a:ext cx="958850" cy="231775"/>
          </a:xfrm>
          <a:prstGeom prst="ellipse">
            <a:avLst/>
          </a:prstGeom>
          <a:solidFill>
            <a:srgbClr val="FF7C80"/>
          </a:solidFill>
          <a:ln w="9525">
            <a:solidFill>
              <a:schemeClr val="tx1"/>
            </a:solidFill>
            <a:round/>
            <a:headEnd/>
            <a:tailEnd/>
          </a:ln>
        </p:spPr>
        <p:txBody>
          <a:bodyPr wrap="none" anchor="ctr"/>
          <a:lstStyle/>
          <a:p>
            <a:endParaRPr lang="en-GB" sz="3200"/>
          </a:p>
        </p:txBody>
      </p:sp>
      <p:sp>
        <p:nvSpPr>
          <p:cNvPr id="12304" name="Freeform 16"/>
          <p:cNvSpPr>
            <a:spLocks/>
          </p:cNvSpPr>
          <p:nvPr/>
        </p:nvSpPr>
        <p:spPr bwMode="auto">
          <a:xfrm>
            <a:off x="1489075" y="6194425"/>
            <a:ext cx="2960688" cy="487363"/>
          </a:xfrm>
          <a:custGeom>
            <a:avLst/>
            <a:gdLst>
              <a:gd name="T0" fmla="*/ 0 w 1865"/>
              <a:gd name="T1" fmla="*/ 336550 h 307"/>
              <a:gd name="T2" fmla="*/ 1058863 w 1865"/>
              <a:gd name="T3" fmla="*/ 379413 h 307"/>
              <a:gd name="T4" fmla="*/ 1639888 w 1865"/>
              <a:gd name="T5" fmla="*/ 393700 h 307"/>
              <a:gd name="T6" fmla="*/ 1901826 w 1865"/>
              <a:gd name="T7" fmla="*/ 466725 h 307"/>
              <a:gd name="T8" fmla="*/ 2032001 w 1865"/>
              <a:gd name="T9" fmla="*/ 452438 h 307"/>
              <a:gd name="T10" fmla="*/ 2060576 w 1865"/>
              <a:gd name="T11" fmla="*/ 422275 h 307"/>
              <a:gd name="T12" fmla="*/ 2105026 w 1865"/>
              <a:gd name="T13" fmla="*/ 407988 h 307"/>
              <a:gd name="T14" fmla="*/ 2147888 w 1865"/>
              <a:gd name="T15" fmla="*/ 379413 h 307"/>
              <a:gd name="T16" fmla="*/ 2235201 w 1865"/>
              <a:gd name="T17" fmla="*/ 350838 h 307"/>
              <a:gd name="T18" fmla="*/ 2263776 w 1865"/>
              <a:gd name="T19" fmla="*/ 320675 h 307"/>
              <a:gd name="T20" fmla="*/ 2351088 w 1865"/>
              <a:gd name="T21" fmla="*/ 292100 h 307"/>
              <a:gd name="T22" fmla="*/ 2525713 w 1865"/>
              <a:gd name="T23" fmla="*/ 133350 h 307"/>
              <a:gd name="T24" fmla="*/ 2960688 w 1865"/>
              <a:gd name="T25" fmla="*/ 15875 h 307"/>
              <a:gd name="T26" fmla="*/ 2917826 w 1865"/>
              <a:gd name="T27" fmla="*/ 1588 h 3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65"/>
              <a:gd name="T43" fmla="*/ 0 h 307"/>
              <a:gd name="T44" fmla="*/ 1865 w 1865"/>
              <a:gd name="T45" fmla="*/ 307 h 3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65" h="307">
                <a:moveTo>
                  <a:pt x="0" y="212"/>
                </a:moveTo>
                <a:cubicBezTo>
                  <a:pt x="306" y="99"/>
                  <a:pt x="436" y="229"/>
                  <a:pt x="667" y="239"/>
                </a:cubicBezTo>
                <a:cubicBezTo>
                  <a:pt x="789" y="244"/>
                  <a:pt x="911" y="245"/>
                  <a:pt x="1033" y="248"/>
                </a:cubicBezTo>
                <a:cubicBezTo>
                  <a:pt x="1071" y="307"/>
                  <a:pt x="1137" y="274"/>
                  <a:pt x="1198" y="294"/>
                </a:cubicBezTo>
                <a:cubicBezTo>
                  <a:pt x="1225" y="291"/>
                  <a:pt x="1254" y="292"/>
                  <a:pt x="1280" y="285"/>
                </a:cubicBezTo>
                <a:cubicBezTo>
                  <a:pt x="1288" y="283"/>
                  <a:pt x="1291" y="271"/>
                  <a:pt x="1298" y="266"/>
                </a:cubicBezTo>
                <a:cubicBezTo>
                  <a:pt x="1306" y="261"/>
                  <a:pt x="1317" y="260"/>
                  <a:pt x="1326" y="257"/>
                </a:cubicBezTo>
                <a:cubicBezTo>
                  <a:pt x="1335" y="251"/>
                  <a:pt x="1343" y="243"/>
                  <a:pt x="1353" y="239"/>
                </a:cubicBezTo>
                <a:cubicBezTo>
                  <a:pt x="1371" y="231"/>
                  <a:pt x="1408" y="221"/>
                  <a:pt x="1408" y="221"/>
                </a:cubicBezTo>
                <a:cubicBezTo>
                  <a:pt x="1414" y="215"/>
                  <a:pt x="1418" y="206"/>
                  <a:pt x="1426" y="202"/>
                </a:cubicBezTo>
                <a:cubicBezTo>
                  <a:pt x="1443" y="193"/>
                  <a:pt x="1481" y="184"/>
                  <a:pt x="1481" y="184"/>
                </a:cubicBezTo>
                <a:cubicBezTo>
                  <a:pt x="1511" y="139"/>
                  <a:pt x="1539" y="101"/>
                  <a:pt x="1591" y="84"/>
                </a:cubicBezTo>
                <a:cubicBezTo>
                  <a:pt x="1710" y="0"/>
                  <a:pt x="1667" y="21"/>
                  <a:pt x="1865" y="10"/>
                </a:cubicBezTo>
                <a:cubicBezTo>
                  <a:pt x="1856" y="7"/>
                  <a:pt x="1838" y="1"/>
                  <a:pt x="1838" y="1"/>
                </a:cubicBezTo>
              </a:path>
            </a:pathLst>
          </a:custGeom>
          <a:noFill/>
          <a:ln w="76200">
            <a:solidFill>
              <a:srgbClr val="33CCCC"/>
            </a:solidFill>
            <a:round/>
            <a:headEnd/>
            <a:tailEnd/>
          </a:ln>
        </p:spPr>
        <p:txBody>
          <a:bodyPr/>
          <a:lstStyle/>
          <a:p>
            <a:endParaRPr lang="en-GB" sz="3200"/>
          </a:p>
        </p:txBody>
      </p:sp>
      <p:sp>
        <p:nvSpPr>
          <p:cNvPr id="12305" name="Freeform 17"/>
          <p:cNvSpPr>
            <a:spLocks/>
          </p:cNvSpPr>
          <p:nvPr/>
        </p:nvSpPr>
        <p:spPr bwMode="auto">
          <a:xfrm rot="1033490" flipH="1">
            <a:off x="5878513" y="5913438"/>
            <a:ext cx="2540000" cy="457200"/>
          </a:xfrm>
          <a:custGeom>
            <a:avLst/>
            <a:gdLst>
              <a:gd name="T0" fmla="*/ 0 w 1865"/>
              <a:gd name="T1" fmla="*/ 315721 h 307"/>
              <a:gd name="T2" fmla="*/ 908408 w 1865"/>
              <a:gd name="T3" fmla="*/ 355931 h 307"/>
              <a:gd name="T4" fmla="*/ 1406874 w 1865"/>
              <a:gd name="T5" fmla="*/ 369334 h 307"/>
              <a:gd name="T6" fmla="*/ 1631593 w 1865"/>
              <a:gd name="T7" fmla="*/ 437840 h 307"/>
              <a:gd name="T8" fmla="*/ 1743271 w 1865"/>
              <a:gd name="T9" fmla="*/ 424436 h 307"/>
              <a:gd name="T10" fmla="*/ 1767786 w 1865"/>
              <a:gd name="T11" fmla="*/ 396141 h 307"/>
              <a:gd name="T12" fmla="*/ 1805920 w 1865"/>
              <a:gd name="T13" fmla="*/ 382737 h 307"/>
              <a:gd name="T14" fmla="*/ 1842692 w 1865"/>
              <a:gd name="T15" fmla="*/ 355931 h 307"/>
              <a:gd name="T16" fmla="*/ 1917598 w 1865"/>
              <a:gd name="T17" fmla="*/ 329124 h 307"/>
              <a:gd name="T18" fmla="*/ 1942113 w 1865"/>
              <a:gd name="T19" fmla="*/ 300829 h 307"/>
              <a:gd name="T20" fmla="*/ 2017019 w 1865"/>
              <a:gd name="T21" fmla="*/ 274022 h 307"/>
              <a:gd name="T22" fmla="*/ 2166831 w 1865"/>
              <a:gd name="T23" fmla="*/ 125097 h 307"/>
              <a:gd name="T24" fmla="*/ 2540000 w 1865"/>
              <a:gd name="T25" fmla="*/ 14893 h 307"/>
              <a:gd name="T26" fmla="*/ 2503228 w 1865"/>
              <a:gd name="T27" fmla="*/ 1489 h 3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65"/>
              <a:gd name="T43" fmla="*/ 0 h 307"/>
              <a:gd name="T44" fmla="*/ 1865 w 1865"/>
              <a:gd name="T45" fmla="*/ 307 h 3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65" h="307">
                <a:moveTo>
                  <a:pt x="0" y="212"/>
                </a:moveTo>
                <a:cubicBezTo>
                  <a:pt x="306" y="99"/>
                  <a:pt x="436" y="229"/>
                  <a:pt x="667" y="239"/>
                </a:cubicBezTo>
                <a:cubicBezTo>
                  <a:pt x="789" y="244"/>
                  <a:pt x="911" y="245"/>
                  <a:pt x="1033" y="248"/>
                </a:cubicBezTo>
                <a:cubicBezTo>
                  <a:pt x="1071" y="307"/>
                  <a:pt x="1137" y="274"/>
                  <a:pt x="1198" y="294"/>
                </a:cubicBezTo>
                <a:cubicBezTo>
                  <a:pt x="1225" y="291"/>
                  <a:pt x="1254" y="292"/>
                  <a:pt x="1280" y="285"/>
                </a:cubicBezTo>
                <a:cubicBezTo>
                  <a:pt x="1288" y="283"/>
                  <a:pt x="1291" y="271"/>
                  <a:pt x="1298" y="266"/>
                </a:cubicBezTo>
                <a:cubicBezTo>
                  <a:pt x="1306" y="261"/>
                  <a:pt x="1317" y="260"/>
                  <a:pt x="1326" y="257"/>
                </a:cubicBezTo>
                <a:cubicBezTo>
                  <a:pt x="1335" y="251"/>
                  <a:pt x="1343" y="243"/>
                  <a:pt x="1353" y="239"/>
                </a:cubicBezTo>
                <a:cubicBezTo>
                  <a:pt x="1371" y="231"/>
                  <a:pt x="1408" y="221"/>
                  <a:pt x="1408" y="221"/>
                </a:cubicBezTo>
                <a:cubicBezTo>
                  <a:pt x="1414" y="215"/>
                  <a:pt x="1418" y="206"/>
                  <a:pt x="1426" y="202"/>
                </a:cubicBezTo>
                <a:cubicBezTo>
                  <a:pt x="1443" y="193"/>
                  <a:pt x="1481" y="184"/>
                  <a:pt x="1481" y="184"/>
                </a:cubicBezTo>
                <a:cubicBezTo>
                  <a:pt x="1511" y="139"/>
                  <a:pt x="1539" y="101"/>
                  <a:pt x="1591" y="84"/>
                </a:cubicBezTo>
                <a:cubicBezTo>
                  <a:pt x="1710" y="0"/>
                  <a:pt x="1667" y="21"/>
                  <a:pt x="1865" y="10"/>
                </a:cubicBezTo>
                <a:cubicBezTo>
                  <a:pt x="1856" y="7"/>
                  <a:pt x="1838" y="1"/>
                  <a:pt x="1838" y="1"/>
                </a:cubicBezTo>
              </a:path>
            </a:pathLst>
          </a:custGeom>
          <a:noFill/>
          <a:ln w="76200">
            <a:solidFill>
              <a:srgbClr val="33CCCC"/>
            </a:solidFill>
            <a:round/>
            <a:headEnd/>
            <a:tailEnd/>
          </a:ln>
        </p:spPr>
        <p:txBody>
          <a:bodyPr/>
          <a:lstStyle/>
          <a:p>
            <a:endParaRPr lang="en-GB" sz="3200"/>
          </a:p>
        </p:txBody>
      </p:sp>
      <p:sp>
        <p:nvSpPr>
          <p:cNvPr id="12306" name="Freeform 18"/>
          <p:cNvSpPr>
            <a:spLocks/>
          </p:cNvSpPr>
          <p:nvPr/>
        </p:nvSpPr>
        <p:spPr bwMode="auto">
          <a:xfrm>
            <a:off x="4259263" y="6550025"/>
            <a:ext cx="2670175" cy="42863"/>
          </a:xfrm>
          <a:custGeom>
            <a:avLst/>
            <a:gdLst>
              <a:gd name="T0" fmla="*/ 0 w 1865"/>
              <a:gd name="T1" fmla="*/ 29599 h 307"/>
              <a:gd name="T2" fmla="*/ 954963 w 1865"/>
              <a:gd name="T3" fmla="*/ 33369 h 307"/>
              <a:gd name="T4" fmla="*/ 1478977 w 1865"/>
              <a:gd name="T5" fmla="*/ 34625 h 307"/>
              <a:gd name="T6" fmla="*/ 1715212 w 1865"/>
              <a:gd name="T7" fmla="*/ 41048 h 307"/>
              <a:gd name="T8" fmla="*/ 1832614 w 1865"/>
              <a:gd name="T9" fmla="*/ 39791 h 307"/>
              <a:gd name="T10" fmla="*/ 1858385 w 1865"/>
              <a:gd name="T11" fmla="*/ 37139 h 307"/>
              <a:gd name="T12" fmla="*/ 1898473 w 1865"/>
              <a:gd name="T13" fmla="*/ 35882 h 307"/>
              <a:gd name="T14" fmla="*/ 1937130 w 1865"/>
              <a:gd name="T15" fmla="*/ 33369 h 307"/>
              <a:gd name="T16" fmla="*/ 2015875 w 1865"/>
              <a:gd name="T17" fmla="*/ 30856 h 307"/>
              <a:gd name="T18" fmla="*/ 2041646 w 1865"/>
              <a:gd name="T19" fmla="*/ 28203 h 307"/>
              <a:gd name="T20" fmla="*/ 2120391 w 1865"/>
              <a:gd name="T21" fmla="*/ 25690 h 307"/>
              <a:gd name="T22" fmla="*/ 2277881 w 1865"/>
              <a:gd name="T23" fmla="*/ 11728 h 307"/>
              <a:gd name="T24" fmla="*/ 2670175 w 1865"/>
              <a:gd name="T25" fmla="*/ 1396 h 307"/>
              <a:gd name="T26" fmla="*/ 2631518 w 1865"/>
              <a:gd name="T27" fmla="*/ 140 h 3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65"/>
              <a:gd name="T43" fmla="*/ 0 h 307"/>
              <a:gd name="T44" fmla="*/ 1865 w 1865"/>
              <a:gd name="T45" fmla="*/ 307 h 3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65" h="307">
                <a:moveTo>
                  <a:pt x="0" y="212"/>
                </a:moveTo>
                <a:cubicBezTo>
                  <a:pt x="306" y="99"/>
                  <a:pt x="436" y="229"/>
                  <a:pt x="667" y="239"/>
                </a:cubicBezTo>
                <a:cubicBezTo>
                  <a:pt x="789" y="244"/>
                  <a:pt x="911" y="245"/>
                  <a:pt x="1033" y="248"/>
                </a:cubicBezTo>
                <a:cubicBezTo>
                  <a:pt x="1071" y="307"/>
                  <a:pt x="1137" y="274"/>
                  <a:pt x="1198" y="294"/>
                </a:cubicBezTo>
                <a:cubicBezTo>
                  <a:pt x="1225" y="291"/>
                  <a:pt x="1254" y="292"/>
                  <a:pt x="1280" y="285"/>
                </a:cubicBezTo>
                <a:cubicBezTo>
                  <a:pt x="1288" y="283"/>
                  <a:pt x="1291" y="271"/>
                  <a:pt x="1298" y="266"/>
                </a:cubicBezTo>
                <a:cubicBezTo>
                  <a:pt x="1306" y="261"/>
                  <a:pt x="1317" y="260"/>
                  <a:pt x="1326" y="257"/>
                </a:cubicBezTo>
                <a:cubicBezTo>
                  <a:pt x="1335" y="251"/>
                  <a:pt x="1343" y="243"/>
                  <a:pt x="1353" y="239"/>
                </a:cubicBezTo>
                <a:cubicBezTo>
                  <a:pt x="1371" y="231"/>
                  <a:pt x="1408" y="221"/>
                  <a:pt x="1408" y="221"/>
                </a:cubicBezTo>
                <a:cubicBezTo>
                  <a:pt x="1414" y="215"/>
                  <a:pt x="1418" y="206"/>
                  <a:pt x="1426" y="202"/>
                </a:cubicBezTo>
                <a:cubicBezTo>
                  <a:pt x="1443" y="193"/>
                  <a:pt x="1481" y="184"/>
                  <a:pt x="1481" y="184"/>
                </a:cubicBezTo>
                <a:cubicBezTo>
                  <a:pt x="1511" y="139"/>
                  <a:pt x="1539" y="101"/>
                  <a:pt x="1591" y="84"/>
                </a:cubicBezTo>
                <a:cubicBezTo>
                  <a:pt x="1710" y="0"/>
                  <a:pt x="1667" y="21"/>
                  <a:pt x="1865" y="10"/>
                </a:cubicBezTo>
                <a:cubicBezTo>
                  <a:pt x="1856" y="7"/>
                  <a:pt x="1838" y="1"/>
                  <a:pt x="1838" y="1"/>
                </a:cubicBezTo>
              </a:path>
            </a:pathLst>
          </a:custGeom>
          <a:noFill/>
          <a:ln w="76200">
            <a:solidFill>
              <a:srgbClr val="33CCCC"/>
            </a:solidFill>
            <a:round/>
            <a:headEnd/>
            <a:tailEnd/>
          </a:ln>
        </p:spPr>
        <p:txBody>
          <a:bodyPr/>
          <a:lstStyle/>
          <a:p>
            <a:endParaRPr lang="en-GB" sz="3200"/>
          </a:p>
        </p:txBody>
      </p:sp>
      <p:sp>
        <p:nvSpPr>
          <p:cNvPr id="12307" name="Freeform 19"/>
          <p:cNvSpPr>
            <a:spLocks/>
          </p:cNvSpPr>
          <p:nvPr/>
        </p:nvSpPr>
        <p:spPr bwMode="auto">
          <a:xfrm flipV="1">
            <a:off x="2254250" y="6069013"/>
            <a:ext cx="2089150" cy="354012"/>
          </a:xfrm>
          <a:custGeom>
            <a:avLst/>
            <a:gdLst>
              <a:gd name="T0" fmla="*/ 0 w 1865"/>
              <a:gd name="T1" fmla="*/ 244464 h 307"/>
              <a:gd name="T2" fmla="*/ 747165 w 1865"/>
              <a:gd name="T3" fmla="*/ 275599 h 307"/>
              <a:gd name="T4" fmla="*/ 1157154 w 1865"/>
              <a:gd name="T5" fmla="*/ 285977 h 307"/>
              <a:gd name="T6" fmla="*/ 1341985 w 1865"/>
              <a:gd name="T7" fmla="*/ 339021 h 307"/>
              <a:gd name="T8" fmla="*/ 1433840 w 1865"/>
              <a:gd name="T9" fmla="*/ 328643 h 307"/>
              <a:gd name="T10" fmla="*/ 1454004 w 1865"/>
              <a:gd name="T11" fmla="*/ 306734 h 307"/>
              <a:gd name="T12" fmla="*/ 1485369 w 1865"/>
              <a:gd name="T13" fmla="*/ 296355 h 307"/>
              <a:gd name="T14" fmla="*/ 1515614 w 1865"/>
              <a:gd name="T15" fmla="*/ 275599 h 307"/>
              <a:gd name="T16" fmla="*/ 1577224 w 1865"/>
              <a:gd name="T17" fmla="*/ 254842 h 307"/>
              <a:gd name="T18" fmla="*/ 1597388 w 1865"/>
              <a:gd name="T19" fmla="*/ 232933 h 307"/>
              <a:gd name="T20" fmla="*/ 1658998 w 1865"/>
              <a:gd name="T21" fmla="*/ 212177 h 307"/>
              <a:gd name="T22" fmla="*/ 1782219 w 1865"/>
              <a:gd name="T23" fmla="*/ 96863 h 307"/>
              <a:gd name="T24" fmla="*/ 2089150 w 1865"/>
              <a:gd name="T25" fmla="*/ 11531 h 307"/>
              <a:gd name="T26" fmla="*/ 2058905 w 1865"/>
              <a:gd name="T27" fmla="*/ 1153 h 3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65"/>
              <a:gd name="T43" fmla="*/ 0 h 307"/>
              <a:gd name="T44" fmla="*/ 1865 w 1865"/>
              <a:gd name="T45" fmla="*/ 307 h 3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65" h="307">
                <a:moveTo>
                  <a:pt x="0" y="212"/>
                </a:moveTo>
                <a:cubicBezTo>
                  <a:pt x="306" y="99"/>
                  <a:pt x="436" y="229"/>
                  <a:pt x="667" y="239"/>
                </a:cubicBezTo>
                <a:cubicBezTo>
                  <a:pt x="789" y="244"/>
                  <a:pt x="911" y="245"/>
                  <a:pt x="1033" y="248"/>
                </a:cubicBezTo>
                <a:cubicBezTo>
                  <a:pt x="1071" y="307"/>
                  <a:pt x="1137" y="274"/>
                  <a:pt x="1198" y="294"/>
                </a:cubicBezTo>
                <a:cubicBezTo>
                  <a:pt x="1225" y="291"/>
                  <a:pt x="1254" y="292"/>
                  <a:pt x="1280" y="285"/>
                </a:cubicBezTo>
                <a:cubicBezTo>
                  <a:pt x="1288" y="283"/>
                  <a:pt x="1291" y="271"/>
                  <a:pt x="1298" y="266"/>
                </a:cubicBezTo>
                <a:cubicBezTo>
                  <a:pt x="1306" y="261"/>
                  <a:pt x="1317" y="260"/>
                  <a:pt x="1326" y="257"/>
                </a:cubicBezTo>
                <a:cubicBezTo>
                  <a:pt x="1335" y="251"/>
                  <a:pt x="1343" y="243"/>
                  <a:pt x="1353" y="239"/>
                </a:cubicBezTo>
                <a:cubicBezTo>
                  <a:pt x="1371" y="231"/>
                  <a:pt x="1408" y="221"/>
                  <a:pt x="1408" y="221"/>
                </a:cubicBezTo>
                <a:cubicBezTo>
                  <a:pt x="1414" y="215"/>
                  <a:pt x="1418" y="206"/>
                  <a:pt x="1426" y="202"/>
                </a:cubicBezTo>
                <a:cubicBezTo>
                  <a:pt x="1443" y="193"/>
                  <a:pt x="1481" y="184"/>
                  <a:pt x="1481" y="184"/>
                </a:cubicBezTo>
                <a:cubicBezTo>
                  <a:pt x="1511" y="139"/>
                  <a:pt x="1539" y="101"/>
                  <a:pt x="1591" y="84"/>
                </a:cubicBezTo>
                <a:cubicBezTo>
                  <a:pt x="1710" y="0"/>
                  <a:pt x="1667" y="21"/>
                  <a:pt x="1865" y="10"/>
                </a:cubicBezTo>
                <a:cubicBezTo>
                  <a:pt x="1856" y="7"/>
                  <a:pt x="1838" y="1"/>
                  <a:pt x="1838" y="1"/>
                </a:cubicBezTo>
              </a:path>
            </a:pathLst>
          </a:custGeom>
          <a:noFill/>
          <a:ln w="76200">
            <a:solidFill>
              <a:srgbClr val="33CCCC"/>
            </a:solidFill>
            <a:round/>
            <a:headEnd/>
            <a:tailEnd/>
          </a:ln>
        </p:spPr>
        <p:txBody>
          <a:bodyPr/>
          <a:lstStyle/>
          <a:p>
            <a:endParaRPr lang="en-GB" sz="3200"/>
          </a:p>
        </p:txBody>
      </p:sp>
      <p:sp>
        <p:nvSpPr>
          <p:cNvPr id="12308" name="Oval 20"/>
          <p:cNvSpPr>
            <a:spLocks noChangeArrowheads="1"/>
          </p:cNvSpPr>
          <p:nvPr/>
        </p:nvSpPr>
        <p:spPr bwMode="auto">
          <a:xfrm>
            <a:off x="2152650" y="6381750"/>
            <a:ext cx="958850" cy="231775"/>
          </a:xfrm>
          <a:prstGeom prst="ellipse">
            <a:avLst/>
          </a:prstGeom>
          <a:solidFill>
            <a:srgbClr val="FF7C80"/>
          </a:solidFill>
          <a:ln w="9525">
            <a:solidFill>
              <a:schemeClr val="tx1"/>
            </a:solidFill>
            <a:round/>
            <a:headEnd/>
            <a:tailEnd/>
          </a:ln>
        </p:spPr>
        <p:txBody>
          <a:bodyPr wrap="none" anchor="ctr"/>
          <a:lstStyle/>
          <a:p>
            <a:endParaRPr lang="en-GB" sz="3200"/>
          </a:p>
        </p:txBody>
      </p:sp>
      <p:sp>
        <p:nvSpPr>
          <p:cNvPr id="12309" name="Oval 21"/>
          <p:cNvSpPr>
            <a:spLocks noChangeArrowheads="1"/>
          </p:cNvSpPr>
          <p:nvPr/>
        </p:nvSpPr>
        <p:spPr bwMode="auto">
          <a:xfrm>
            <a:off x="5019675" y="6362700"/>
            <a:ext cx="958850" cy="231775"/>
          </a:xfrm>
          <a:prstGeom prst="ellipse">
            <a:avLst/>
          </a:prstGeom>
          <a:solidFill>
            <a:srgbClr val="FF7C80"/>
          </a:solidFill>
          <a:ln w="9525">
            <a:solidFill>
              <a:schemeClr val="tx1"/>
            </a:solidFill>
            <a:round/>
            <a:headEnd/>
            <a:tailEnd/>
          </a:ln>
        </p:spPr>
        <p:txBody>
          <a:bodyPr wrap="none" anchor="ctr"/>
          <a:lstStyle/>
          <a:p>
            <a:endParaRPr lang="en-GB" sz="3200"/>
          </a:p>
        </p:txBody>
      </p:sp>
      <p:sp>
        <p:nvSpPr>
          <p:cNvPr id="12310" name="Oval 22"/>
          <p:cNvSpPr>
            <a:spLocks noChangeArrowheads="1"/>
          </p:cNvSpPr>
          <p:nvPr/>
        </p:nvSpPr>
        <p:spPr bwMode="auto">
          <a:xfrm>
            <a:off x="6935788" y="6407150"/>
            <a:ext cx="958850" cy="231775"/>
          </a:xfrm>
          <a:prstGeom prst="ellipse">
            <a:avLst/>
          </a:prstGeom>
          <a:solidFill>
            <a:srgbClr val="FF7C80"/>
          </a:solidFill>
          <a:ln w="9525">
            <a:solidFill>
              <a:schemeClr val="tx1"/>
            </a:solidFill>
            <a:round/>
            <a:headEnd/>
            <a:tailEnd/>
          </a:ln>
        </p:spPr>
        <p:txBody>
          <a:bodyPr wrap="none" anchor="ctr"/>
          <a:lstStyle/>
          <a:p>
            <a:endParaRPr lang="en-GB" sz="3200"/>
          </a:p>
        </p:txBody>
      </p:sp>
      <p:sp>
        <p:nvSpPr>
          <p:cNvPr id="12311" name="Freeform 23"/>
          <p:cNvSpPr>
            <a:spLocks/>
          </p:cNvSpPr>
          <p:nvPr/>
        </p:nvSpPr>
        <p:spPr bwMode="auto">
          <a:xfrm rot="1069097">
            <a:off x="1617663" y="5584825"/>
            <a:ext cx="1944687" cy="1052513"/>
          </a:xfrm>
          <a:custGeom>
            <a:avLst/>
            <a:gdLst>
              <a:gd name="T0" fmla="*/ 0 w 1865"/>
              <a:gd name="T1" fmla="*/ 726817 h 307"/>
              <a:gd name="T2" fmla="*/ 695499 w 1865"/>
              <a:gd name="T3" fmla="*/ 819383 h 307"/>
              <a:gd name="T4" fmla="*/ 1077138 w 1865"/>
              <a:gd name="T5" fmla="*/ 850238 h 307"/>
              <a:gd name="T6" fmla="*/ 1249188 w 1865"/>
              <a:gd name="T7" fmla="*/ 1007944 h 307"/>
              <a:gd name="T8" fmla="*/ 1334692 w 1865"/>
              <a:gd name="T9" fmla="*/ 977089 h 307"/>
              <a:gd name="T10" fmla="*/ 1353461 w 1865"/>
              <a:gd name="T11" fmla="*/ 911949 h 307"/>
              <a:gd name="T12" fmla="*/ 1382657 w 1865"/>
              <a:gd name="T13" fmla="*/ 881094 h 307"/>
              <a:gd name="T14" fmla="*/ 1410811 w 1865"/>
              <a:gd name="T15" fmla="*/ 819383 h 307"/>
              <a:gd name="T16" fmla="*/ 1468161 w 1865"/>
              <a:gd name="T17" fmla="*/ 757672 h 307"/>
              <a:gd name="T18" fmla="*/ 1486930 w 1865"/>
              <a:gd name="T19" fmla="*/ 692533 h 307"/>
              <a:gd name="T20" fmla="*/ 1544280 w 1865"/>
              <a:gd name="T21" fmla="*/ 630822 h 307"/>
              <a:gd name="T22" fmla="*/ 1658980 w 1865"/>
              <a:gd name="T23" fmla="*/ 287984 h 307"/>
              <a:gd name="T24" fmla="*/ 1944687 w 1865"/>
              <a:gd name="T25" fmla="*/ 34284 h 307"/>
              <a:gd name="T26" fmla="*/ 1916533 w 1865"/>
              <a:gd name="T27" fmla="*/ 3428 h 3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65"/>
              <a:gd name="T43" fmla="*/ 0 h 307"/>
              <a:gd name="T44" fmla="*/ 1865 w 1865"/>
              <a:gd name="T45" fmla="*/ 307 h 3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65" h="307">
                <a:moveTo>
                  <a:pt x="0" y="212"/>
                </a:moveTo>
                <a:cubicBezTo>
                  <a:pt x="306" y="99"/>
                  <a:pt x="436" y="229"/>
                  <a:pt x="667" y="239"/>
                </a:cubicBezTo>
                <a:cubicBezTo>
                  <a:pt x="789" y="244"/>
                  <a:pt x="911" y="245"/>
                  <a:pt x="1033" y="248"/>
                </a:cubicBezTo>
                <a:cubicBezTo>
                  <a:pt x="1071" y="307"/>
                  <a:pt x="1137" y="274"/>
                  <a:pt x="1198" y="294"/>
                </a:cubicBezTo>
                <a:cubicBezTo>
                  <a:pt x="1225" y="291"/>
                  <a:pt x="1254" y="292"/>
                  <a:pt x="1280" y="285"/>
                </a:cubicBezTo>
                <a:cubicBezTo>
                  <a:pt x="1288" y="283"/>
                  <a:pt x="1291" y="271"/>
                  <a:pt x="1298" y="266"/>
                </a:cubicBezTo>
                <a:cubicBezTo>
                  <a:pt x="1306" y="261"/>
                  <a:pt x="1317" y="260"/>
                  <a:pt x="1326" y="257"/>
                </a:cubicBezTo>
                <a:cubicBezTo>
                  <a:pt x="1335" y="251"/>
                  <a:pt x="1343" y="243"/>
                  <a:pt x="1353" y="239"/>
                </a:cubicBezTo>
                <a:cubicBezTo>
                  <a:pt x="1371" y="231"/>
                  <a:pt x="1408" y="221"/>
                  <a:pt x="1408" y="221"/>
                </a:cubicBezTo>
                <a:cubicBezTo>
                  <a:pt x="1414" y="215"/>
                  <a:pt x="1418" y="206"/>
                  <a:pt x="1426" y="202"/>
                </a:cubicBezTo>
                <a:cubicBezTo>
                  <a:pt x="1443" y="193"/>
                  <a:pt x="1481" y="184"/>
                  <a:pt x="1481" y="184"/>
                </a:cubicBezTo>
                <a:cubicBezTo>
                  <a:pt x="1511" y="139"/>
                  <a:pt x="1539" y="101"/>
                  <a:pt x="1591" y="84"/>
                </a:cubicBezTo>
                <a:cubicBezTo>
                  <a:pt x="1710" y="0"/>
                  <a:pt x="1667" y="21"/>
                  <a:pt x="1865" y="10"/>
                </a:cubicBezTo>
                <a:cubicBezTo>
                  <a:pt x="1856" y="7"/>
                  <a:pt x="1838" y="1"/>
                  <a:pt x="1838" y="1"/>
                </a:cubicBezTo>
              </a:path>
            </a:pathLst>
          </a:custGeom>
          <a:noFill/>
          <a:ln w="76200">
            <a:solidFill>
              <a:srgbClr val="33CCCC"/>
            </a:solidFill>
            <a:round/>
            <a:headEnd/>
            <a:tailEnd/>
          </a:ln>
        </p:spPr>
        <p:txBody>
          <a:bodyPr/>
          <a:lstStyle/>
          <a:p>
            <a:endParaRPr lang="en-GB" sz="3200"/>
          </a:p>
        </p:txBody>
      </p:sp>
      <p:sp>
        <p:nvSpPr>
          <p:cNvPr id="12312" name="Freeform 24"/>
          <p:cNvSpPr>
            <a:spLocks/>
          </p:cNvSpPr>
          <p:nvPr/>
        </p:nvSpPr>
        <p:spPr bwMode="auto">
          <a:xfrm flipH="1">
            <a:off x="7165975" y="5364163"/>
            <a:ext cx="1566863" cy="1066800"/>
          </a:xfrm>
          <a:custGeom>
            <a:avLst/>
            <a:gdLst>
              <a:gd name="T0" fmla="*/ 0 w 1865"/>
              <a:gd name="T1" fmla="*/ 736683 h 307"/>
              <a:gd name="T2" fmla="*/ 560374 w 1865"/>
              <a:gd name="T3" fmla="*/ 830505 h 307"/>
              <a:gd name="T4" fmla="*/ 867866 w 1865"/>
              <a:gd name="T5" fmla="*/ 861780 h 307"/>
              <a:gd name="T6" fmla="*/ 1006489 w 1865"/>
              <a:gd name="T7" fmla="*/ 1021626 h 307"/>
              <a:gd name="T8" fmla="*/ 1075381 w 1865"/>
              <a:gd name="T9" fmla="*/ 990352 h 307"/>
              <a:gd name="T10" fmla="*/ 1090503 w 1865"/>
              <a:gd name="T11" fmla="*/ 924328 h 307"/>
              <a:gd name="T12" fmla="*/ 1114027 w 1865"/>
              <a:gd name="T13" fmla="*/ 893054 h 307"/>
              <a:gd name="T14" fmla="*/ 1136711 w 1865"/>
              <a:gd name="T15" fmla="*/ 830505 h 307"/>
              <a:gd name="T16" fmla="*/ 1182919 w 1865"/>
              <a:gd name="T17" fmla="*/ 767957 h 307"/>
              <a:gd name="T18" fmla="*/ 1198041 w 1865"/>
              <a:gd name="T19" fmla="*/ 701933 h 307"/>
              <a:gd name="T20" fmla="*/ 1244249 w 1865"/>
              <a:gd name="T21" fmla="*/ 639385 h 307"/>
              <a:gd name="T22" fmla="*/ 1336664 w 1865"/>
              <a:gd name="T23" fmla="*/ 291893 h 307"/>
              <a:gd name="T24" fmla="*/ 1566863 w 1865"/>
              <a:gd name="T25" fmla="*/ 34749 h 307"/>
              <a:gd name="T26" fmla="*/ 1544179 w 1865"/>
              <a:gd name="T27" fmla="*/ 3475 h 3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65"/>
              <a:gd name="T43" fmla="*/ 0 h 307"/>
              <a:gd name="T44" fmla="*/ 1865 w 1865"/>
              <a:gd name="T45" fmla="*/ 307 h 3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65" h="307">
                <a:moveTo>
                  <a:pt x="0" y="212"/>
                </a:moveTo>
                <a:cubicBezTo>
                  <a:pt x="306" y="99"/>
                  <a:pt x="436" y="229"/>
                  <a:pt x="667" y="239"/>
                </a:cubicBezTo>
                <a:cubicBezTo>
                  <a:pt x="789" y="244"/>
                  <a:pt x="911" y="245"/>
                  <a:pt x="1033" y="248"/>
                </a:cubicBezTo>
                <a:cubicBezTo>
                  <a:pt x="1071" y="307"/>
                  <a:pt x="1137" y="274"/>
                  <a:pt x="1198" y="294"/>
                </a:cubicBezTo>
                <a:cubicBezTo>
                  <a:pt x="1225" y="291"/>
                  <a:pt x="1254" y="292"/>
                  <a:pt x="1280" y="285"/>
                </a:cubicBezTo>
                <a:cubicBezTo>
                  <a:pt x="1288" y="283"/>
                  <a:pt x="1291" y="271"/>
                  <a:pt x="1298" y="266"/>
                </a:cubicBezTo>
                <a:cubicBezTo>
                  <a:pt x="1306" y="261"/>
                  <a:pt x="1317" y="260"/>
                  <a:pt x="1326" y="257"/>
                </a:cubicBezTo>
                <a:cubicBezTo>
                  <a:pt x="1335" y="251"/>
                  <a:pt x="1343" y="243"/>
                  <a:pt x="1353" y="239"/>
                </a:cubicBezTo>
                <a:cubicBezTo>
                  <a:pt x="1371" y="231"/>
                  <a:pt x="1408" y="221"/>
                  <a:pt x="1408" y="221"/>
                </a:cubicBezTo>
                <a:cubicBezTo>
                  <a:pt x="1414" y="215"/>
                  <a:pt x="1418" y="206"/>
                  <a:pt x="1426" y="202"/>
                </a:cubicBezTo>
                <a:cubicBezTo>
                  <a:pt x="1443" y="193"/>
                  <a:pt x="1481" y="184"/>
                  <a:pt x="1481" y="184"/>
                </a:cubicBezTo>
                <a:cubicBezTo>
                  <a:pt x="1511" y="139"/>
                  <a:pt x="1539" y="101"/>
                  <a:pt x="1591" y="84"/>
                </a:cubicBezTo>
                <a:cubicBezTo>
                  <a:pt x="1710" y="0"/>
                  <a:pt x="1667" y="21"/>
                  <a:pt x="1865" y="10"/>
                </a:cubicBezTo>
                <a:cubicBezTo>
                  <a:pt x="1856" y="7"/>
                  <a:pt x="1838" y="1"/>
                  <a:pt x="1838" y="1"/>
                </a:cubicBezTo>
              </a:path>
            </a:pathLst>
          </a:custGeom>
          <a:noFill/>
          <a:ln w="76200">
            <a:solidFill>
              <a:srgbClr val="33CCCC"/>
            </a:solidFill>
            <a:round/>
            <a:headEnd/>
            <a:tailEnd/>
          </a:ln>
        </p:spPr>
        <p:txBody>
          <a:bodyPr/>
          <a:lstStyle/>
          <a:p>
            <a:endParaRPr lang="en-GB" sz="3200"/>
          </a:p>
        </p:txBody>
      </p:sp>
      <p:sp>
        <p:nvSpPr>
          <p:cNvPr id="12313" name="Oval 25"/>
          <p:cNvSpPr>
            <a:spLocks noChangeArrowheads="1"/>
          </p:cNvSpPr>
          <p:nvPr/>
        </p:nvSpPr>
        <p:spPr bwMode="auto">
          <a:xfrm>
            <a:off x="7239000" y="6170613"/>
            <a:ext cx="958850" cy="231775"/>
          </a:xfrm>
          <a:prstGeom prst="ellipse">
            <a:avLst/>
          </a:prstGeom>
          <a:solidFill>
            <a:srgbClr val="FF7C80"/>
          </a:solidFill>
          <a:ln w="9525">
            <a:solidFill>
              <a:schemeClr val="tx1"/>
            </a:solidFill>
            <a:round/>
            <a:headEnd/>
            <a:tailEnd/>
          </a:ln>
        </p:spPr>
        <p:txBody>
          <a:bodyPr wrap="none" anchor="ctr"/>
          <a:lstStyle/>
          <a:p>
            <a:endParaRPr lang="en-GB" sz="3200"/>
          </a:p>
        </p:txBody>
      </p:sp>
      <p:grpSp>
        <p:nvGrpSpPr>
          <p:cNvPr id="12314" name="Group 26"/>
          <p:cNvGrpSpPr>
            <a:grpSpLocks/>
          </p:cNvGrpSpPr>
          <p:nvPr/>
        </p:nvGrpSpPr>
        <p:grpSpPr bwMode="auto">
          <a:xfrm>
            <a:off x="-30163" y="1879600"/>
            <a:ext cx="1062038" cy="3144838"/>
            <a:chOff x="465" y="1556"/>
            <a:chExt cx="669" cy="1561"/>
          </a:xfrm>
        </p:grpSpPr>
        <p:sp>
          <p:nvSpPr>
            <p:cNvPr id="12408" name="Arc 27"/>
            <p:cNvSpPr>
              <a:spLocks/>
            </p:cNvSpPr>
            <p:nvPr/>
          </p:nvSpPr>
          <p:spPr bwMode="auto">
            <a:xfrm>
              <a:off x="475" y="1556"/>
              <a:ext cx="659" cy="785"/>
            </a:xfrm>
            <a:custGeom>
              <a:avLst/>
              <a:gdLst>
                <a:gd name="T0" fmla="*/ 1 w 21600"/>
                <a:gd name="T1" fmla="*/ 0 h 21555"/>
                <a:gd name="T2" fmla="*/ 20 w 21600"/>
                <a:gd name="T3" fmla="*/ 29 h 21555"/>
                <a:gd name="T4" fmla="*/ 0 w 21600"/>
                <a:gd name="T5" fmla="*/ 29 h 21555"/>
                <a:gd name="T6" fmla="*/ 0 60000 65536"/>
                <a:gd name="T7" fmla="*/ 0 60000 65536"/>
                <a:gd name="T8" fmla="*/ 0 60000 65536"/>
                <a:gd name="T9" fmla="*/ 0 w 21600"/>
                <a:gd name="T10" fmla="*/ 0 h 21555"/>
                <a:gd name="T11" fmla="*/ 21600 w 21600"/>
                <a:gd name="T12" fmla="*/ 21555 h 21555"/>
              </a:gdLst>
              <a:ahLst/>
              <a:cxnLst>
                <a:cxn ang="T6">
                  <a:pos x="T0" y="T1"/>
                </a:cxn>
                <a:cxn ang="T7">
                  <a:pos x="T2" y="T3"/>
                </a:cxn>
                <a:cxn ang="T8">
                  <a:pos x="T4" y="T5"/>
                </a:cxn>
              </a:cxnLst>
              <a:rect l="T9" t="T10" r="T11" b="T12"/>
              <a:pathLst>
                <a:path w="21600" h="21555" fill="none" extrusionOk="0">
                  <a:moveTo>
                    <a:pt x="1394" y="0"/>
                  </a:moveTo>
                  <a:cubicBezTo>
                    <a:pt x="12758" y="735"/>
                    <a:pt x="21600" y="10167"/>
                    <a:pt x="21600" y="21555"/>
                  </a:cubicBezTo>
                </a:path>
                <a:path w="21600" h="21555" stroke="0" extrusionOk="0">
                  <a:moveTo>
                    <a:pt x="1394" y="0"/>
                  </a:moveTo>
                  <a:cubicBezTo>
                    <a:pt x="12758" y="735"/>
                    <a:pt x="21600" y="10167"/>
                    <a:pt x="21600" y="21555"/>
                  </a:cubicBezTo>
                  <a:lnTo>
                    <a:pt x="0" y="21555"/>
                  </a:lnTo>
                  <a:close/>
                </a:path>
              </a:pathLst>
            </a:custGeom>
            <a:solidFill>
              <a:srgbClr val="FFFFCC"/>
            </a:solidFill>
            <a:ln w="9525">
              <a:solidFill>
                <a:schemeClr val="tx1"/>
              </a:solidFill>
              <a:round/>
              <a:headEnd/>
              <a:tailEnd/>
            </a:ln>
          </p:spPr>
          <p:txBody>
            <a:bodyPr wrap="none" anchor="ctr"/>
            <a:lstStyle/>
            <a:p>
              <a:endParaRPr lang="en-GB" sz="3200"/>
            </a:p>
          </p:txBody>
        </p:sp>
        <p:sp>
          <p:nvSpPr>
            <p:cNvPr id="12409" name="Arc 28"/>
            <p:cNvSpPr>
              <a:spLocks/>
            </p:cNvSpPr>
            <p:nvPr/>
          </p:nvSpPr>
          <p:spPr bwMode="auto">
            <a:xfrm flipV="1">
              <a:off x="465" y="2332"/>
              <a:ext cx="659" cy="785"/>
            </a:xfrm>
            <a:custGeom>
              <a:avLst/>
              <a:gdLst>
                <a:gd name="T0" fmla="*/ 1 w 21600"/>
                <a:gd name="T1" fmla="*/ 0 h 21555"/>
                <a:gd name="T2" fmla="*/ 20 w 21600"/>
                <a:gd name="T3" fmla="*/ 29 h 21555"/>
                <a:gd name="T4" fmla="*/ 0 w 21600"/>
                <a:gd name="T5" fmla="*/ 29 h 21555"/>
                <a:gd name="T6" fmla="*/ 0 60000 65536"/>
                <a:gd name="T7" fmla="*/ 0 60000 65536"/>
                <a:gd name="T8" fmla="*/ 0 60000 65536"/>
                <a:gd name="T9" fmla="*/ 0 w 21600"/>
                <a:gd name="T10" fmla="*/ 0 h 21555"/>
                <a:gd name="T11" fmla="*/ 21600 w 21600"/>
                <a:gd name="T12" fmla="*/ 21555 h 21555"/>
              </a:gdLst>
              <a:ahLst/>
              <a:cxnLst>
                <a:cxn ang="T6">
                  <a:pos x="T0" y="T1"/>
                </a:cxn>
                <a:cxn ang="T7">
                  <a:pos x="T2" y="T3"/>
                </a:cxn>
                <a:cxn ang="T8">
                  <a:pos x="T4" y="T5"/>
                </a:cxn>
              </a:cxnLst>
              <a:rect l="T9" t="T10" r="T11" b="T12"/>
              <a:pathLst>
                <a:path w="21600" h="21555" fill="none" extrusionOk="0">
                  <a:moveTo>
                    <a:pt x="1394" y="0"/>
                  </a:moveTo>
                  <a:cubicBezTo>
                    <a:pt x="12758" y="735"/>
                    <a:pt x="21600" y="10167"/>
                    <a:pt x="21600" y="21555"/>
                  </a:cubicBezTo>
                </a:path>
                <a:path w="21600" h="21555" stroke="0" extrusionOk="0">
                  <a:moveTo>
                    <a:pt x="1394" y="0"/>
                  </a:moveTo>
                  <a:cubicBezTo>
                    <a:pt x="12758" y="735"/>
                    <a:pt x="21600" y="10167"/>
                    <a:pt x="21600" y="21555"/>
                  </a:cubicBezTo>
                  <a:lnTo>
                    <a:pt x="0" y="21555"/>
                  </a:lnTo>
                  <a:close/>
                </a:path>
              </a:pathLst>
            </a:custGeom>
            <a:solidFill>
              <a:srgbClr val="FFFFCC"/>
            </a:solidFill>
            <a:ln w="9525">
              <a:solidFill>
                <a:schemeClr val="tx1"/>
              </a:solidFill>
              <a:round/>
              <a:headEnd/>
              <a:tailEnd/>
            </a:ln>
          </p:spPr>
          <p:txBody>
            <a:bodyPr wrap="none" anchor="ctr"/>
            <a:lstStyle/>
            <a:p>
              <a:endParaRPr lang="en-GB" sz="3200"/>
            </a:p>
          </p:txBody>
        </p:sp>
      </p:grpSp>
      <p:sp>
        <p:nvSpPr>
          <p:cNvPr id="12315" name="Oval 29"/>
          <p:cNvSpPr>
            <a:spLocks noChangeArrowheads="1"/>
          </p:cNvSpPr>
          <p:nvPr/>
        </p:nvSpPr>
        <p:spPr bwMode="auto">
          <a:xfrm>
            <a:off x="4865267" y="3190875"/>
            <a:ext cx="798512" cy="812800"/>
          </a:xfrm>
          <a:prstGeom prst="ellipse">
            <a:avLst/>
          </a:prstGeom>
          <a:solidFill>
            <a:schemeClr val="bg1"/>
          </a:solidFill>
          <a:ln w="9525">
            <a:solidFill>
              <a:schemeClr val="tx1"/>
            </a:solidFill>
            <a:round/>
            <a:headEnd/>
            <a:tailEnd/>
          </a:ln>
        </p:spPr>
        <p:txBody>
          <a:bodyPr wrap="none" anchor="ctr"/>
          <a:lstStyle/>
          <a:p>
            <a:pPr algn="ctr"/>
            <a:r>
              <a:rPr lang="en-GB">
                <a:latin typeface="Comic Sans MS" pitchFamily="66" charset="0"/>
              </a:rPr>
              <a:t>Ca</a:t>
            </a:r>
            <a:r>
              <a:rPr lang="en-GB" baseline="30000">
                <a:latin typeface="Comic Sans MS" pitchFamily="66" charset="0"/>
              </a:rPr>
              <a:t>2+</a:t>
            </a:r>
            <a:r>
              <a:rPr lang="en-GB">
                <a:latin typeface="Comic Sans MS" pitchFamily="66" charset="0"/>
              </a:rPr>
              <a:t> flux</a:t>
            </a:r>
          </a:p>
        </p:txBody>
      </p:sp>
      <p:sp>
        <p:nvSpPr>
          <p:cNvPr id="223262" name="Rectangle 30"/>
          <p:cNvSpPr>
            <a:spLocks noChangeArrowheads="1"/>
          </p:cNvSpPr>
          <p:nvPr/>
        </p:nvSpPr>
        <p:spPr bwMode="auto">
          <a:xfrm rot="-1176134">
            <a:off x="3068638" y="1087438"/>
            <a:ext cx="277812" cy="120650"/>
          </a:xfrm>
          <a:prstGeom prst="rect">
            <a:avLst/>
          </a:prstGeom>
          <a:solidFill>
            <a:schemeClr val="accent1"/>
          </a:solidFill>
          <a:ln w="9525">
            <a:solidFill>
              <a:schemeClr val="tx1"/>
            </a:solidFill>
            <a:miter lim="800000"/>
            <a:headEnd/>
            <a:tailEnd/>
          </a:ln>
        </p:spPr>
        <p:txBody>
          <a:bodyPr wrap="none" anchor="ctr"/>
          <a:lstStyle/>
          <a:p>
            <a:endParaRPr lang="en-GB" sz="3200"/>
          </a:p>
        </p:txBody>
      </p:sp>
      <p:sp>
        <p:nvSpPr>
          <p:cNvPr id="223263" name="Rectangle 31"/>
          <p:cNvSpPr>
            <a:spLocks noChangeArrowheads="1"/>
          </p:cNvSpPr>
          <p:nvPr/>
        </p:nvSpPr>
        <p:spPr bwMode="auto">
          <a:xfrm rot="-3243040">
            <a:off x="2048669" y="2058194"/>
            <a:ext cx="265112" cy="127000"/>
          </a:xfrm>
          <a:prstGeom prst="rect">
            <a:avLst/>
          </a:prstGeom>
          <a:solidFill>
            <a:schemeClr val="accent1"/>
          </a:solidFill>
          <a:ln w="9525">
            <a:solidFill>
              <a:schemeClr val="tx1"/>
            </a:solidFill>
            <a:miter lim="800000"/>
            <a:headEnd/>
            <a:tailEnd/>
          </a:ln>
        </p:spPr>
        <p:txBody>
          <a:bodyPr wrap="none" anchor="ctr"/>
          <a:lstStyle/>
          <a:p>
            <a:endParaRPr lang="en-GB" sz="3200"/>
          </a:p>
        </p:txBody>
      </p:sp>
      <p:sp>
        <p:nvSpPr>
          <p:cNvPr id="223264" name="Rectangle 32"/>
          <p:cNvSpPr>
            <a:spLocks noChangeArrowheads="1"/>
          </p:cNvSpPr>
          <p:nvPr/>
        </p:nvSpPr>
        <p:spPr bwMode="auto">
          <a:xfrm rot="1932418">
            <a:off x="6156325" y="906463"/>
            <a:ext cx="246063" cy="142875"/>
          </a:xfrm>
          <a:prstGeom prst="rect">
            <a:avLst/>
          </a:prstGeom>
          <a:solidFill>
            <a:srgbClr val="33CCFF"/>
          </a:solidFill>
          <a:ln w="9525">
            <a:solidFill>
              <a:schemeClr val="tx1"/>
            </a:solidFill>
            <a:miter lim="800000"/>
            <a:headEnd/>
            <a:tailEnd/>
          </a:ln>
        </p:spPr>
        <p:txBody>
          <a:bodyPr wrap="none" anchor="ctr"/>
          <a:lstStyle/>
          <a:p>
            <a:endParaRPr lang="en-GB" sz="3200"/>
          </a:p>
        </p:txBody>
      </p:sp>
      <p:sp>
        <p:nvSpPr>
          <p:cNvPr id="12319" name="Oval 33"/>
          <p:cNvSpPr>
            <a:spLocks noChangeArrowheads="1"/>
          </p:cNvSpPr>
          <p:nvPr/>
        </p:nvSpPr>
        <p:spPr bwMode="auto">
          <a:xfrm>
            <a:off x="2386013" y="6588125"/>
            <a:ext cx="958850" cy="231775"/>
          </a:xfrm>
          <a:prstGeom prst="ellipse">
            <a:avLst/>
          </a:prstGeom>
          <a:solidFill>
            <a:srgbClr val="FF7C80"/>
          </a:solidFill>
          <a:ln w="9525">
            <a:solidFill>
              <a:schemeClr val="tx1"/>
            </a:solidFill>
            <a:round/>
            <a:headEnd/>
            <a:tailEnd/>
          </a:ln>
        </p:spPr>
        <p:txBody>
          <a:bodyPr wrap="none" anchor="ctr"/>
          <a:lstStyle/>
          <a:p>
            <a:pPr algn="ctr"/>
            <a:r>
              <a:rPr lang="en-GB" sz="1800" b="0">
                <a:latin typeface="Comic Sans MS" pitchFamily="66" charset="0"/>
              </a:rPr>
              <a:t>VWF</a:t>
            </a:r>
          </a:p>
        </p:txBody>
      </p:sp>
      <p:grpSp>
        <p:nvGrpSpPr>
          <p:cNvPr id="3" name="Group 34"/>
          <p:cNvGrpSpPr>
            <a:grpSpLocks/>
          </p:cNvGrpSpPr>
          <p:nvPr/>
        </p:nvGrpSpPr>
        <p:grpSpPr bwMode="auto">
          <a:xfrm>
            <a:off x="2405063" y="1379538"/>
            <a:ext cx="1146175" cy="1249362"/>
            <a:chOff x="1515" y="824"/>
            <a:chExt cx="722" cy="787"/>
          </a:xfrm>
        </p:grpSpPr>
        <p:grpSp>
          <p:nvGrpSpPr>
            <p:cNvPr id="12404" name="Group 35"/>
            <p:cNvGrpSpPr>
              <a:grpSpLocks/>
            </p:cNvGrpSpPr>
            <p:nvPr/>
          </p:nvGrpSpPr>
          <p:grpSpPr bwMode="auto">
            <a:xfrm rot="-3197719">
              <a:off x="1367" y="972"/>
              <a:ext cx="787" cy="491"/>
              <a:chOff x="2038" y="832"/>
              <a:chExt cx="905" cy="622"/>
            </a:xfrm>
          </p:grpSpPr>
          <p:sp>
            <p:nvSpPr>
              <p:cNvPr id="12406" name="Freeform 36"/>
              <p:cNvSpPr>
                <a:spLocks/>
              </p:cNvSpPr>
              <p:nvPr/>
            </p:nvSpPr>
            <p:spPr bwMode="auto">
              <a:xfrm>
                <a:off x="2085" y="951"/>
                <a:ext cx="858" cy="503"/>
              </a:xfrm>
              <a:custGeom>
                <a:avLst/>
                <a:gdLst>
                  <a:gd name="T0" fmla="*/ 118 w 858"/>
                  <a:gd name="T1" fmla="*/ 0 h 503"/>
                  <a:gd name="T2" fmla="*/ 237 w 858"/>
                  <a:gd name="T3" fmla="*/ 402 h 503"/>
                  <a:gd name="T4" fmla="*/ 310 w 858"/>
                  <a:gd name="T5" fmla="*/ 146 h 503"/>
                  <a:gd name="T6" fmla="*/ 338 w 858"/>
                  <a:gd name="T7" fmla="*/ 448 h 503"/>
                  <a:gd name="T8" fmla="*/ 438 w 858"/>
                  <a:gd name="T9" fmla="*/ 420 h 503"/>
                  <a:gd name="T10" fmla="*/ 475 w 858"/>
                  <a:gd name="T11" fmla="*/ 128 h 503"/>
                  <a:gd name="T12" fmla="*/ 539 w 858"/>
                  <a:gd name="T13" fmla="*/ 137 h 503"/>
                  <a:gd name="T14" fmla="*/ 576 w 858"/>
                  <a:gd name="T15" fmla="*/ 420 h 503"/>
                  <a:gd name="T16" fmla="*/ 612 w 858"/>
                  <a:gd name="T17" fmla="*/ 411 h 503"/>
                  <a:gd name="T18" fmla="*/ 630 w 858"/>
                  <a:gd name="T19" fmla="*/ 356 h 503"/>
                  <a:gd name="T20" fmla="*/ 640 w 858"/>
                  <a:gd name="T21" fmla="*/ 137 h 503"/>
                  <a:gd name="T22" fmla="*/ 658 w 858"/>
                  <a:gd name="T23" fmla="*/ 82 h 503"/>
                  <a:gd name="T24" fmla="*/ 722 w 858"/>
                  <a:gd name="T25" fmla="*/ 503 h 5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58"/>
                  <a:gd name="T40" fmla="*/ 0 h 503"/>
                  <a:gd name="T41" fmla="*/ 858 w 858"/>
                  <a:gd name="T42" fmla="*/ 503 h 5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58" h="503">
                    <a:moveTo>
                      <a:pt x="118" y="0"/>
                    </a:moveTo>
                    <a:cubicBezTo>
                      <a:pt x="139" y="444"/>
                      <a:pt x="0" y="423"/>
                      <a:pt x="237" y="402"/>
                    </a:cubicBezTo>
                    <a:cubicBezTo>
                      <a:pt x="242" y="261"/>
                      <a:pt x="176" y="119"/>
                      <a:pt x="310" y="146"/>
                    </a:cubicBezTo>
                    <a:cubicBezTo>
                      <a:pt x="315" y="252"/>
                      <a:pt x="313" y="347"/>
                      <a:pt x="338" y="448"/>
                    </a:cubicBezTo>
                    <a:cubicBezTo>
                      <a:pt x="372" y="444"/>
                      <a:pt x="435" y="454"/>
                      <a:pt x="438" y="420"/>
                    </a:cubicBezTo>
                    <a:cubicBezTo>
                      <a:pt x="466" y="122"/>
                      <a:pt x="357" y="167"/>
                      <a:pt x="475" y="128"/>
                    </a:cubicBezTo>
                    <a:cubicBezTo>
                      <a:pt x="496" y="131"/>
                      <a:pt x="534" y="116"/>
                      <a:pt x="539" y="137"/>
                    </a:cubicBezTo>
                    <a:cubicBezTo>
                      <a:pt x="618" y="443"/>
                      <a:pt x="454" y="381"/>
                      <a:pt x="576" y="420"/>
                    </a:cubicBezTo>
                    <a:cubicBezTo>
                      <a:pt x="588" y="417"/>
                      <a:pt x="604" y="420"/>
                      <a:pt x="612" y="411"/>
                    </a:cubicBezTo>
                    <a:cubicBezTo>
                      <a:pt x="624" y="396"/>
                      <a:pt x="630" y="356"/>
                      <a:pt x="630" y="356"/>
                    </a:cubicBezTo>
                    <a:cubicBezTo>
                      <a:pt x="633" y="283"/>
                      <a:pt x="633" y="210"/>
                      <a:pt x="640" y="137"/>
                    </a:cubicBezTo>
                    <a:cubicBezTo>
                      <a:pt x="642" y="118"/>
                      <a:pt x="658" y="82"/>
                      <a:pt x="658" y="82"/>
                    </a:cubicBezTo>
                    <a:cubicBezTo>
                      <a:pt x="858" y="110"/>
                      <a:pt x="722" y="69"/>
                      <a:pt x="722" y="503"/>
                    </a:cubicBezTo>
                  </a:path>
                </a:pathLst>
              </a:custGeom>
              <a:noFill/>
              <a:ln w="28575">
                <a:solidFill>
                  <a:srgbClr val="0066FF"/>
                </a:solidFill>
                <a:round/>
                <a:headEnd/>
                <a:tailEnd/>
              </a:ln>
            </p:spPr>
            <p:txBody>
              <a:bodyPr/>
              <a:lstStyle/>
              <a:p>
                <a:endParaRPr lang="en-GB" sz="3200"/>
              </a:p>
            </p:txBody>
          </p:sp>
          <p:sp>
            <p:nvSpPr>
              <p:cNvPr id="12407" name="Freeform 37"/>
              <p:cNvSpPr>
                <a:spLocks/>
              </p:cNvSpPr>
              <p:nvPr/>
            </p:nvSpPr>
            <p:spPr bwMode="auto">
              <a:xfrm>
                <a:off x="2038" y="832"/>
                <a:ext cx="277" cy="105"/>
              </a:xfrm>
              <a:custGeom>
                <a:avLst/>
                <a:gdLst>
                  <a:gd name="T0" fmla="*/ 1 w 277"/>
                  <a:gd name="T1" fmla="*/ 0 h 105"/>
                  <a:gd name="T2" fmla="*/ 10 w 277"/>
                  <a:gd name="T3" fmla="*/ 82 h 105"/>
                  <a:gd name="T4" fmla="*/ 37 w 277"/>
                  <a:gd name="T5" fmla="*/ 91 h 105"/>
                  <a:gd name="T6" fmla="*/ 257 w 277"/>
                  <a:gd name="T7" fmla="*/ 82 h 105"/>
                  <a:gd name="T8" fmla="*/ 257 w 277"/>
                  <a:gd name="T9" fmla="*/ 18 h 105"/>
                  <a:gd name="T10" fmla="*/ 0 60000 65536"/>
                  <a:gd name="T11" fmla="*/ 0 60000 65536"/>
                  <a:gd name="T12" fmla="*/ 0 60000 65536"/>
                  <a:gd name="T13" fmla="*/ 0 60000 65536"/>
                  <a:gd name="T14" fmla="*/ 0 60000 65536"/>
                  <a:gd name="T15" fmla="*/ 0 w 277"/>
                  <a:gd name="T16" fmla="*/ 0 h 105"/>
                  <a:gd name="T17" fmla="*/ 277 w 277"/>
                  <a:gd name="T18" fmla="*/ 105 h 105"/>
                </a:gdLst>
                <a:ahLst/>
                <a:cxnLst>
                  <a:cxn ang="T10">
                    <a:pos x="T0" y="T1"/>
                  </a:cxn>
                  <a:cxn ang="T11">
                    <a:pos x="T2" y="T3"/>
                  </a:cxn>
                  <a:cxn ang="T12">
                    <a:pos x="T4" y="T5"/>
                  </a:cxn>
                  <a:cxn ang="T13">
                    <a:pos x="T6" y="T7"/>
                  </a:cxn>
                  <a:cxn ang="T14">
                    <a:pos x="T8" y="T9"/>
                  </a:cxn>
                </a:cxnLst>
                <a:rect l="T15" t="T16" r="T17" b="T18"/>
                <a:pathLst>
                  <a:path w="277" h="105">
                    <a:moveTo>
                      <a:pt x="1" y="0"/>
                    </a:moveTo>
                    <a:cubicBezTo>
                      <a:pt x="4" y="27"/>
                      <a:pt x="0" y="56"/>
                      <a:pt x="10" y="82"/>
                    </a:cubicBezTo>
                    <a:cubicBezTo>
                      <a:pt x="13" y="91"/>
                      <a:pt x="28" y="91"/>
                      <a:pt x="37" y="91"/>
                    </a:cubicBezTo>
                    <a:cubicBezTo>
                      <a:pt x="110" y="91"/>
                      <a:pt x="187" y="105"/>
                      <a:pt x="257" y="82"/>
                    </a:cubicBezTo>
                    <a:cubicBezTo>
                      <a:pt x="277" y="75"/>
                      <a:pt x="257" y="39"/>
                      <a:pt x="257" y="18"/>
                    </a:cubicBezTo>
                  </a:path>
                </a:pathLst>
              </a:custGeom>
              <a:noFill/>
              <a:ln w="28575">
                <a:solidFill>
                  <a:srgbClr val="0066FF"/>
                </a:solidFill>
                <a:round/>
                <a:headEnd/>
                <a:tailEnd/>
              </a:ln>
            </p:spPr>
            <p:txBody>
              <a:bodyPr/>
              <a:lstStyle/>
              <a:p>
                <a:endParaRPr lang="en-GB" sz="3200"/>
              </a:p>
            </p:txBody>
          </p:sp>
        </p:grpSp>
        <p:sp>
          <p:nvSpPr>
            <p:cNvPr id="12405" name="Oval 38"/>
            <p:cNvSpPr>
              <a:spLocks noChangeArrowheads="1"/>
            </p:cNvSpPr>
            <p:nvPr/>
          </p:nvSpPr>
          <p:spPr bwMode="auto">
            <a:xfrm>
              <a:off x="2001" y="1131"/>
              <a:ext cx="236" cy="219"/>
            </a:xfrm>
            <a:prstGeom prst="ellipse">
              <a:avLst/>
            </a:prstGeom>
            <a:solidFill>
              <a:srgbClr val="FFCC66"/>
            </a:solidFill>
            <a:ln w="9525">
              <a:solidFill>
                <a:schemeClr val="tx1"/>
              </a:solidFill>
              <a:round/>
              <a:headEnd/>
              <a:tailEnd/>
            </a:ln>
          </p:spPr>
          <p:txBody>
            <a:bodyPr wrap="none" anchor="ctr"/>
            <a:lstStyle/>
            <a:p>
              <a:pPr algn="ctr"/>
              <a:r>
                <a:rPr lang="en-GB" sz="2000" b="0">
                  <a:latin typeface="Comic Sans MS" pitchFamily="66" charset="0"/>
                </a:rPr>
                <a:t>Gq</a:t>
              </a:r>
            </a:p>
          </p:txBody>
        </p:sp>
      </p:grpSp>
      <p:grpSp>
        <p:nvGrpSpPr>
          <p:cNvPr id="5" name="Group 39"/>
          <p:cNvGrpSpPr>
            <a:grpSpLocks/>
          </p:cNvGrpSpPr>
          <p:nvPr/>
        </p:nvGrpSpPr>
        <p:grpSpPr bwMode="auto">
          <a:xfrm>
            <a:off x="3148013" y="1003300"/>
            <a:ext cx="1331912" cy="890588"/>
            <a:chOff x="1983" y="587"/>
            <a:chExt cx="839" cy="561"/>
          </a:xfrm>
        </p:grpSpPr>
        <p:grpSp>
          <p:nvGrpSpPr>
            <p:cNvPr id="12400" name="Group 40"/>
            <p:cNvGrpSpPr>
              <a:grpSpLocks/>
            </p:cNvGrpSpPr>
            <p:nvPr/>
          </p:nvGrpSpPr>
          <p:grpSpPr bwMode="auto">
            <a:xfrm rot="-1130813">
              <a:off x="1983" y="587"/>
              <a:ext cx="824" cy="470"/>
              <a:chOff x="2038" y="832"/>
              <a:chExt cx="905" cy="622"/>
            </a:xfrm>
          </p:grpSpPr>
          <p:sp>
            <p:nvSpPr>
              <p:cNvPr id="12402" name="Freeform 41"/>
              <p:cNvSpPr>
                <a:spLocks/>
              </p:cNvSpPr>
              <p:nvPr/>
            </p:nvSpPr>
            <p:spPr bwMode="auto">
              <a:xfrm>
                <a:off x="2085" y="951"/>
                <a:ext cx="858" cy="503"/>
              </a:xfrm>
              <a:custGeom>
                <a:avLst/>
                <a:gdLst>
                  <a:gd name="T0" fmla="*/ 118 w 858"/>
                  <a:gd name="T1" fmla="*/ 0 h 503"/>
                  <a:gd name="T2" fmla="*/ 237 w 858"/>
                  <a:gd name="T3" fmla="*/ 402 h 503"/>
                  <a:gd name="T4" fmla="*/ 310 w 858"/>
                  <a:gd name="T5" fmla="*/ 146 h 503"/>
                  <a:gd name="T6" fmla="*/ 338 w 858"/>
                  <a:gd name="T7" fmla="*/ 448 h 503"/>
                  <a:gd name="T8" fmla="*/ 438 w 858"/>
                  <a:gd name="T9" fmla="*/ 420 h 503"/>
                  <a:gd name="T10" fmla="*/ 475 w 858"/>
                  <a:gd name="T11" fmla="*/ 128 h 503"/>
                  <a:gd name="T12" fmla="*/ 539 w 858"/>
                  <a:gd name="T13" fmla="*/ 137 h 503"/>
                  <a:gd name="T14" fmla="*/ 576 w 858"/>
                  <a:gd name="T15" fmla="*/ 420 h 503"/>
                  <a:gd name="T16" fmla="*/ 612 w 858"/>
                  <a:gd name="T17" fmla="*/ 411 h 503"/>
                  <a:gd name="T18" fmla="*/ 630 w 858"/>
                  <a:gd name="T19" fmla="*/ 356 h 503"/>
                  <a:gd name="T20" fmla="*/ 640 w 858"/>
                  <a:gd name="T21" fmla="*/ 137 h 503"/>
                  <a:gd name="T22" fmla="*/ 658 w 858"/>
                  <a:gd name="T23" fmla="*/ 82 h 503"/>
                  <a:gd name="T24" fmla="*/ 722 w 858"/>
                  <a:gd name="T25" fmla="*/ 503 h 5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58"/>
                  <a:gd name="T40" fmla="*/ 0 h 503"/>
                  <a:gd name="T41" fmla="*/ 858 w 858"/>
                  <a:gd name="T42" fmla="*/ 503 h 5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58" h="503">
                    <a:moveTo>
                      <a:pt x="118" y="0"/>
                    </a:moveTo>
                    <a:cubicBezTo>
                      <a:pt x="139" y="444"/>
                      <a:pt x="0" y="423"/>
                      <a:pt x="237" y="402"/>
                    </a:cubicBezTo>
                    <a:cubicBezTo>
                      <a:pt x="242" y="261"/>
                      <a:pt x="176" y="119"/>
                      <a:pt x="310" y="146"/>
                    </a:cubicBezTo>
                    <a:cubicBezTo>
                      <a:pt x="315" y="252"/>
                      <a:pt x="313" y="347"/>
                      <a:pt x="338" y="448"/>
                    </a:cubicBezTo>
                    <a:cubicBezTo>
                      <a:pt x="372" y="444"/>
                      <a:pt x="435" y="454"/>
                      <a:pt x="438" y="420"/>
                    </a:cubicBezTo>
                    <a:cubicBezTo>
                      <a:pt x="466" y="122"/>
                      <a:pt x="357" y="167"/>
                      <a:pt x="475" y="128"/>
                    </a:cubicBezTo>
                    <a:cubicBezTo>
                      <a:pt x="496" y="131"/>
                      <a:pt x="534" y="116"/>
                      <a:pt x="539" y="137"/>
                    </a:cubicBezTo>
                    <a:cubicBezTo>
                      <a:pt x="618" y="443"/>
                      <a:pt x="454" y="381"/>
                      <a:pt x="576" y="420"/>
                    </a:cubicBezTo>
                    <a:cubicBezTo>
                      <a:pt x="588" y="417"/>
                      <a:pt x="604" y="420"/>
                      <a:pt x="612" y="411"/>
                    </a:cubicBezTo>
                    <a:cubicBezTo>
                      <a:pt x="624" y="396"/>
                      <a:pt x="630" y="356"/>
                      <a:pt x="630" y="356"/>
                    </a:cubicBezTo>
                    <a:cubicBezTo>
                      <a:pt x="633" y="283"/>
                      <a:pt x="633" y="210"/>
                      <a:pt x="640" y="137"/>
                    </a:cubicBezTo>
                    <a:cubicBezTo>
                      <a:pt x="642" y="118"/>
                      <a:pt x="658" y="82"/>
                      <a:pt x="658" y="82"/>
                    </a:cubicBezTo>
                    <a:cubicBezTo>
                      <a:pt x="858" y="110"/>
                      <a:pt x="722" y="69"/>
                      <a:pt x="722" y="503"/>
                    </a:cubicBezTo>
                  </a:path>
                </a:pathLst>
              </a:custGeom>
              <a:noFill/>
              <a:ln w="28575">
                <a:solidFill>
                  <a:srgbClr val="0066FF"/>
                </a:solidFill>
                <a:round/>
                <a:headEnd/>
                <a:tailEnd/>
              </a:ln>
            </p:spPr>
            <p:txBody>
              <a:bodyPr/>
              <a:lstStyle/>
              <a:p>
                <a:endParaRPr lang="en-GB" sz="3200"/>
              </a:p>
            </p:txBody>
          </p:sp>
          <p:sp>
            <p:nvSpPr>
              <p:cNvPr id="12403" name="Freeform 42"/>
              <p:cNvSpPr>
                <a:spLocks/>
              </p:cNvSpPr>
              <p:nvPr/>
            </p:nvSpPr>
            <p:spPr bwMode="auto">
              <a:xfrm>
                <a:off x="2038" y="832"/>
                <a:ext cx="277" cy="105"/>
              </a:xfrm>
              <a:custGeom>
                <a:avLst/>
                <a:gdLst>
                  <a:gd name="T0" fmla="*/ 1 w 277"/>
                  <a:gd name="T1" fmla="*/ 0 h 105"/>
                  <a:gd name="T2" fmla="*/ 10 w 277"/>
                  <a:gd name="T3" fmla="*/ 82 h 105"/>
                  <a:gd name="T4" fmla="*/ 37 w 277"/>
                  <a:gd name="T5" fmla="*/ 91 h 105"/>
                  <a:gd name="T6" fmla="*/ 257 w 277"/>
                  <a:gd name="T7" fmla="*/ 82 h 105"/>
                  <a:gd name="T8" fmla="*/ 257 w 277"/>
                  <a:gd name="T9" fmla="*/ 18 h 105"/>
                  <a:gd name="T10" fmla="*/ 0 60000 65536"/>
                  <a:gd name="T11" fmla="*/ 0 60000 65536"/>
                  <a:gd name="T12" fmla="*/ 0 60000 65536"/>
                  <a:gd name="T13" fmla="*/ 0 60000 65536"/>
                  <a:gd name="T14" fmla="*/ 0 60000 65536"/>
                  <a:gd name="T15" fmla="*/ 0 w 277"/>
                  <a:gd name="T16" fmla="*/ 0 h 105"/>
                  <a:gd name="T17" fmla="*/ 277 w 277"/>
                  <a:gd name="T18" fmla="*/ 105 h 105"/>
                </a:gdLst>
                <a:ahLst/>
                <a:cxnLst>
                  <a:cxn ang="T10">
                    <a:pos x="T0" y="T1"/>
                  </a:cxn>
                  <a:cxn ang="T11">
                    <a:pos x="T2" y="T3"/>
                  </a:cxn>
                  <a:cxn ang="T12">
                    <a:pos x="T4" y="T5"/>
                  </a:cxn>
                  <a:cxn ang="T13">
                    <a:pos x="T6" y="T7"/>
                  </a:cxn>
                  <a:cxn ang="T14">
                    <a:pos x="T8" y="T9"/>
                  </a:cxn>
                </a:cxnLst>
                <a:rect l="T15" t="T16" r="T17" b="T18"/>
                <a:pathLst>
                  <a:path w="277" h="105">
                    <a:moveTo>
                      <a:pt x="1" y="0"/>
                    </a:moveTo>
                    <a:cubicBezTo>
                      <a:pt x="4" y="27"/>
                      <a:pt x="0" y="56"/>
                      <a:pt x="10" y="82"/>
                    </a:cubicBezTo>
                    <a:cubicBezTo>
                      <a:pt x="13" y="91"/>
                      <a:pt x="28" y="91"/>
                      <a:pt x="37" y="91"/>
                    </a:cubicBezTo>
                    <a:cubicBezTo>
                      <a:pt x="110" y="91"/>
                      <a:pt x="187" y="105"/>
                      <a:pt x="257" y="82"/>
                    </a:cubicBezTo>
                    <a:cubicBezTo>
                      <a:pt x="277" y="75"/>
                      <a:pt x="257" y="39"/>
                      <a:pt x="257" y="18"/>
                    </a:cubicBezTo>
                  </a:path>
                </a:pathLst>
              </a:custGeom>
              <a:noFill/>
              <a:ln w="28575">
                <a:solidFill>
                  <a:srgbClr val="0066FF"/>
                </a:solidFill>
                <a:round/>
                <a:headEnd/>
                <a:tailEnd/>
              </a:ln>
            </p:spPr>
            <p:txBody>
              <a:bodyPr/>
              <a:lstStyle/>
              <a:p>
                <a:endParaRPr lang="en-GB" sz="3200"/>
              </a:p>
            </p:txBody>
          </p:sp>
        </p:grpSp>
        <p:sp>
          <p:nvSpPr>
            <p:cNvPr id="12401" name="Oval 43"/>
            <p:cNvSpPr>
              <a:spLocks noChangeArrowheads="1"/>
            </p:cNvSpPr>
            <p:nvPr/>
          </p:nvSpPr>
          <p:spPr bwMode="auto">
            <a:xfrm>
              <a:off x="2540" y="938"/>
              <a:ext cx="282" cy="210"/>
            </a:xfrm>
            <a:prstGeom prst="ellipse">
              <a:avLst/>
            </a:prstGeom>
            <a:solidFill>
              <a:srgbClr val="FFCCCC"/>
            </a:solidFill>
            <a:ln w="9525">
              <a:solidFill>
                <a:schemeClr val="tx1"/>
              </a:solidFill>
              <a:round/>
              <a:headEnd/>
              <a:tailEnd/>
            </a:ln>
          </p:spPr>
          <p:txBody>
            <a:bodyPr wrap="none" anchor="ctr"/>
            <a:lstStyle/>
            <a:p>
              <a:pPr algn="ctr"/>
              <a:r>
                <a:rPr lang="en-GB" sz="2000" b="0">
                  <a:latin typeface="Comic Sans MS" pitchFamily="66" charset="0"/>
                </a:rPr>
                <a:t>Gi</a:t>
              </a:r>
            </a:p>
          </p:txBody>
        </p:sp>
      </p:grpSp>
      <p:grpSp>
        <p:nvGrpSpPr>
          <p:cNvPr id="7" name="Group 44"/>
          <p:cNvGrpSpPr>
            <a:grpSpLocks/>
          </p:cNvGrpSpPr>
          <p:nvPr/>
        </p:nvGrpSpPr>
        <p:grpSpPr bwMode="auto">
          <a:xfrm>
            <a:off x="4656138" y="647700"/>
            <a:ext cx="1239837" cy="1644650"/>
            <a:chOff x="2933" y="363"/>
            <a:chExt cx="781" cy="1036"/>
          </a:xfrm>
        </p:grpSpPr>
        <p:grpSp>
          <p:nvGrpSpPr>
            <p:cNvPr id="12394" name="Group 45"/>
            <p:cNvGrpSpPr>
              <a:grpSpLocks/>
            </p:cNvGrpSpPr>
            <p:nvPr/>
          </p:nvGrpSpPr>
          <p:grpSpPr bwMode="auto">
            <a:xfrm>
              <a:off x="2933" y="363"/>
              <a:ext cx="781" cy="585"/>
              <a:chOff x="2501" y="795"/>
              <a:chExt cx="781" cy="585"/>
            </a:xfrm>
          </p:grpSpPr>
          <p:sp>
            <p:nvSpPr>
              <p:cNvPr id="12398" name="Freeform 46"/>
              <p:cNvSpPr>
                <a:spLocks/>
              </p:cNvSpPr>
              <p:nvPr/>
            </p:nvSpPr>
            <p:spPr bwMode="auto">
              <a:xfrm rot="28375">
                <a:off x="2501" y="1000"/>
                <a:ext cx="781" cy="380"/>
              </a:xfrm>
              <a:custGeom>
                <a:avLst/>
                <a:gdLst>
                  <a:gd name="T0" fmla="*/ 107 w 858"/>
                  <a:gd name="T1" fmla="*/ 0 h 503"/>
                  <a:gd name="T2" fmla="*/ 216 w 858"/>
                  <a:gd name="T3" fmla="*/ 304 h 503"/>
                  <a:gd name="T4" fmla="*/ 282 w 858"/>
                  <a:gd name="T5" fmla="*/ 110 h 503"/>
                  <a:gd name="T6" fmla="*/ 308 w 858"/>
                  <a:gd name="T7" fmla="*/ 338 h 503"/>
                  <a:gd name="T8" fmla="*/ 399 w 858"/>
                  <a:gd name="T9" fmla="*/ 317 h 503"/>
                  <a:gd name="T10" fmla="*/ 432 w 858"/>
                  <a:gd name="T11" fmla="*/ 97 h 503"/>
                  <a:gd name="T12" fmla="*/ 491 w 858"/>
                  <a:gd name="T13" fmla="*/ 103 h 503"/>
                  <a:gd name="T14" fmla="*/ 524 w 858"/>
                  <a:gd name="T15" fmla="*/ 317 h 503"/>
                  <a:gd name="T16" fmla="*/ 557 w 858"/>
                  <a:gd name="T17" fmla="*/ 310 h 503"/>
                  <a:gd name="T18" fmla="*/ 573 w 858"/>
                  <a:gd name="T19" fmla="*/ 269 h 503"/>
                  <a:gd name="T20" fmla="*/ 583 w 858"/>
                  <a:gd name="T21" fmla="*/ 103 h 503"/>
                  <a:gd name="T22" fmla="*/ 599 w 858"/>
                  <a:gd name="T23" fmla="*/ 62 h 503"/>
                  <a:gd name="T24" fmla="*/ 657 w 858"/>
                  <a:gd name="T25" fmla="*/ 380 h 5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58"/>
                  <a:gd name="T40" fmla="*/ 0 h 503"/>
                  <a:gd name="T41" fmla="*/ 858 w 858"/>
                  <a:gd name="T42" fmla="*/ 503 h 5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58" h="503">
                    <a:moveTo>
                      <a:pt x="118" y="0"/>
                    </a:moveTo>
                    <a:cubicBezTo>
                      <a:pt x="139" y="444"/>
                      <a:pt x="0" y="423"/>
                      <a:pt x="237" y="402"/>
                    </a:cubicBezTo>
                    <a:cubicBezTo>
                      <a:pt x="242" y="261"/>
                      <a:pt x="176" y="119"/>
                      <a:pt x="310" y="146"/>
                    </a:cubicBezTo>
                    <a:cubicBezTo>
                      <a:pt x="315" y="252"/>
                      <a:pt x="313" y="347"/>
                      <a:pt x="338" y="448"/>
                    </a:cubicBezTo>
                    <a:cubicBezTo>
                      <a:pt x="372" y="444"/>
                      <a:pt x="435" y="454"/>
                      <a:pt x="438" y="420"/>
                    </a:cubicBezTo>
                    <a:cubicBezTo>
                      <a:pt x="466" y="122"/>
                      <a:pt x="357" y="167"/>
                      <a:pt x="475" y="128"/>
                    </a:cubicBezTo>
                    <a:cubicBezTo>
                      <a:pt x="496" y="131"/>
                      <a:pt x="534" y="116"/>
                      <a:pt x="539" y="137"/>
                    </a:cubicBezTo>
                    <a:cubicBezTo>
                      <a:pt x="618" y="443"/>
                      <a:pt x="454" y="381"/>
                      <a:pt x="576" y="420"/>
                    </a:cubicBezTo>
                    <a:cubicBezTo>
                      <a:pt x="588" y="417"/>
                      <a:pt x="604" y="420"/>
                      <a:pt x="612" y="411"/>
                    </a:cubicBezTo>
                    <a:cubicBezTo>
                      <a:pt x="624" y="396"/>
                      <a:pt x="630" y="356"/>
                      <a:pt x="630" y="356"/>
                    </a:cubicBezTo>
                    <a:cubicBezTo>
                      <a:pt x="633" y="283"/>
                      <a:pt x="633" y="210"/>
                      <a:pt x="640" y="137"/>
                    </a:cubicBezTo>
                    <a:cubicBezTo>
                      <a:pt x="642" y="118"/>
                      <a:pt x="658" y="82"/>
                      <a:pt x="658" y="82"/>
                    </a:cubicBezTo>
                    <a:cubicBezTo>
                      <a:pt x="858" y="110"/>
                      <a:pt x="722" y="69"/>
                      <a:pt x="722" y="503"/>
                    </a:cubicBezTo>
                  </a:path>
                </a:pathLst>
              </a:custGeom>
              <a:noFill/>
              <a:ln w="28575">
                <a:solidFill>
                  <a:srgbClr val="FF9933"/>
                </a:solidFill>
                <a:round/>
                <a:headEnd/>
                <a:tailEnd/>
              </a:ln>
            </p:spPr>
            <p:txBody>
              <a:bodyPr/>
              <a:lstStyle/>
              <a:p>
                <a:endParaRPr lang="en-GB" sz="3200"/>
              </a:p>
            </p:txBody>
          </p:sp>
          <p:sp>
            <p:nvSpPr>
              <p:cNvPr id="12399" name="Freeform 47"/>
              <p:cNvSpPr>
                <a:spLocks/>
              </p:cNvSpPr>
              <p:nvPr/>
            </p:nvSpPr>
            <p:spPr bwMode="auto">
              <a:xfrm>
                <a:off x="2605" y="795"/>
                <a:ext cx="431" cy="202"/>
              </a:xfrm>
              <a:custGeom>
                <a:avLst/>
                <a:gdLst>
                  <a:gd name="T0" fmla="*/ 1 w 476"/>
                  <a:gd name="T1" fmla="*/ 202 h 183"/>
                  <a:gd name="T2" fmla="*/ 9 w 476"/>
                  <a:gd name="T3" fmla="*/ 71 h 183"/>
                  <a:gd name="T4" fmla="*/ 34 w 476"/>
                  <a:gd name="T5" fmla="*/ 51 h 183"/>
                  <a:gd name="T6" fmla="*/ 91 w 476"/>
                  <a:gd name="T7" fmla="*/ 0 h 183"/>
                  <a:gd name="T8" fmla="*/ 373 w 476"/>
                  <a:gd name="T9" fmla="*/ 10 h 183"/>
                  <a:gd name="T10" fmla="*/ 431 w 476"/>
                  <a:gd name="T11" fmla="*/ 61 h 183"/>
                  <a:gd name="T12" fmla="*/ 0 60000 65536"/>
                  <a:gd name="T13" fmla="*/ 0 60000 65536"/>
                  <a:gd name="T14" fmla="*/ 0 60000 65536"/>
                  <a:gd name="T15" fmla="*/ 0 60000 65536"/>
                  <a:gd name="T16" fmla="*/ 0 60000 65536"/>
                  <a:gd name="T17" fmla="*/ 0 60000 65536"/>
                  <a:gd name="T18" fmla="*/ 0 w 476"/>
                  <a:gd name="T19" fmla="*/ 0 h 183"/>
                  <a:gd name="T20" fmla="*/ 476 w 476"/>
                  <a:gd name="T21" fmla="*/ 183 h 183"/>
                </a:gdLst>
                <a:ahLst/>
                <a:cxnLst>
                  <a:cxn ang="T12">
                    <a:pos x="T0" y="T1"/>
                  </a:cxn>
                  <a:cxn ang="T13">
                    <a:pos x="T2" y="T3"/>
                  </a:cxn>
                  <a:cxn ang="T14">
                    <a:pos x="T4" y="T5"/>
                  </a:cxn>
                  <a:cxn ang="T15">
                    <a:pos x="T6" y="T7"/>
                  </a:cxn>
                  <a:cxn ang="T16">
                    <a:pos x="T8" y="T9"/>
                  </a:cxn>
                  <a:cxn ang="T17">
                    <a:pos x="T10" y="T11"/>
                  </a:cxn>
                </a:cxnLst>
                <a:rect l="T18" t="T19" r="T20" b="T21"/>
                <a:pathLst>
                  <a:path w="476" h="183">
                    <a:moveTo>
                      <a:pt x="1" y="183"/>
                    </a:moveTo>
                    <a:cubicBezTo>
                      <a:pt x="4" y="143"/>
                      <a:pt x="0" y="102"/>
                      <a:pt x="10" y="64"/>
                    </a:cubicBezTo>
                    <a:cubicBezTo>
                      <a:pt x="13" y="54"/>
                      <a:pt x="28" y="53"/>
                      <a:pt x="37" y="46"/>
                    </a:cubicBezTo>
                    <a:cubicBezTo>
                      <a:pt x="63" y="26"/>
                      <a:pt x="69" y="11"/>
                      <a:pt x="101" y="0"/>
                    </a:cubicBezTo>
                    <a:cubicBezTo>
                      <a:pt x="205" y="3"/>
                      <a:pt x="308" y="3"/>
                      <a:pt x="412" y="9"/>
                    </a:cubicBezTo>
                    <a:cubicBezTo>
                      <a:pt x="440" y="11"/>
                      <a:pt x="464" y="32"/>
                      <a:pt x="476" y="55"/>
                    </a:cubicBezTo>
                  </a:path>
                </a:pathLst>
              </a:custGeom>
              <a:noFill/>
              <a:ln w="38100">
                <a:solidFill>
                  <a:srgbClr val="FF9933"/>
                </a:solidFill>
                <a:round/>
                <a:headEnd/>
                <a:tailEnd/>
              </a:ln>
            </p:spPr>
            <p:txBody>
              <a:bodyPr/>
              <a:lstStyle/>
              <a:p>
                <a:endParaRPr lang="en-GB" sz="3200"/>
              </a:p>
            </p:txBody>
          </p:sp>
        </p:grpSp>
        <p:sp>
          <p:nvSpPr>
            <p:cNvPr id="12395" name="Oval 48"/>
            <p:cNvSpPr>
              <a:spLocks noChangeArrowheads="1"/>
            </p:cNvSpPr>
            <p:nvPr/>
          </p:nvSpPr>
          <p:spPr bwMode="auto">
            <a:xfrm>
              <a:off x="2979" y="921"/>
              <a:ext cx="236" cy="219"/>
            </a:xfrm>
            <a:prstGeom prst="ellipse">
              <a:avLst/>
            </a:prstGeom>
            <a:solidFill>
              <a:srgbClr val="FFCC66"/>
            </a:solidFill>
            <a:ln w="9525">
              <a:solidFill>
                <a:schemeClr val="tx1"/>
              </a:solidFill>
              <a:round/>
              <a:headEnd/>
              <a:tailEnd/>
            </a:ln>
          </p:spPr>
          <p:txBody>
            <a:bodyPr wrap="none" anchor="ctr"/>
            <a:lstStyle/>
            <a:p>
              <a:pPr algn="ctr"/>
              <a:r>
                <a:rPr lang="en-GB" sz="2000" b="0">
                  <a:latin typeface="Comic Sans MS" pitchFamily="66" charset="0"/>
                </a:rPr>
                <a:t>Gq</a:t>
              </a:r>
            </a:p>
          </p:txBody>
        </p:sp>
        <p:sp>
          <p:nvSpPr>
            <p:cNvPr id="12396" name="Oval 49"/>
            <p:cNvSpPr>
              <a:spLocks noChangeArrowheads="1"/>
            </p:cNvSpPr>
            <p:nvPr/>
          </p:nvSpPr>
          <p:spPr bwMode="auto">
            <a:xfrm>
              <a:off x="3251" y="928"/>
              <a:ext cx="282" cy="210"/>
            </a:xfrm>
            <a:prstGeom prst="ellipse">
              <a:avLst/>
            </a:prstGeom>
            <a:solidFill>
              <a:srgbClr val="FFCCCC"/>
            </a:solidFill>
            <a:ln w="9525">
              <a:solidFill>
                <a:schemeClr val="tx1"/>
              </a:solidFill>
              <a:round/>
              <a:headEnd/>
              <a:tailEnd/>
            </a:ln>
          </p:spPr>
          <p:txBody>
            <a:bodyPr wrap="none" anchor="ctr"/>
            <a:lstStyle/>
            <a:p>
              <a:pPr algn="ctr"/>
              <a:r>
                <a:rPr lang="en-GB" sz="2000" b="0">
                  <a:latin typeface="Comic Sans MS" pitchFamily="66" charset="0"/>
                </a:rPr>
                <a:t>Gi</a:t>
              </a:r>
            </a:p>
          </p:txBody>
        </p:sp>
        <p:sp>
          <p:nvSpPr>
            <p:cNvPr id="12397" name="AutoShape 50"/>
            <p:cNvSpPr>
              <a:spLocks noChangeArrowheads="1"/>
            </p:cNvSpPr>
            <p:nvPr/>
          </p:nvSpPr>
          <p:spPr bwMode="auto">
            <a:xfrm>
              <a:off x="2948" y="1142"/>
              <a:ext cx="612" cy="257"/>
            </a:xfrm>
            <a:prstGeom prst="hexagon">
              <a:avLst>
                <a:gd name="adj" fmla="val 59533"/>
                <a:gd name="vf" fmla="val 115470"/>
              </a:avLst>
            </a:prstGeom>
            <a:solidFill>
              <a:schemeClr val="accent1"/>
            </a:solidFill>
            <a:ln w="9525">
              <a:solidFill>
                <a:schemeClr val="tx1"/>
              </a:solidFill>
              <a:miter lim="800000"/>
              <a:headEnd/>
              <a:tailEnd/>
            </a:ln>
          </p:spPr>
          <p:txBody>
            <a:bodyPr wrap="none" anchor="ctr"/>
            <a:lstStyle/>
            <a:p>
              <a:pPr algn="ctr"/>
              <a:r>
                <a:rPr lang="en-GB" sz="1800" b="0">
                  <a:latin typeface="Comic Sans MS" pitchFamily="66" charset="0"/>
                </a:rPr>
                <a:t>G12/13</a:t>
              </a:r>
            </a:p>
          </p:txBody>
        </p:sp>
      </p:grpSp>
      <p:grpSp>
        <p:nvGrpSpPr>
          <p:cNvPr id="9" name="Group 51"/>
          <p:cNvGrpSpPr>
            <a:grpSpLocks/>
          </p:cNvGrpSpPr>
          <p:nvPr/>
        </p:nvGrpSpPr>
        <p:grpSpPr bwMode="auto">
          <a:xfrm>
            <a:off x="5881688" y="1150938"/>
            <a:ext cx="1284287" cy="1246187"/>
            <a:chOff x="3705" y="680"/>
            <a:chExt cx="809" cy="785"/>
          </a:xfrm>
        </p:grpSpPr>
        <p:grpSp>
          <p:nvGrpSpPr>
            <p:cNvPr id="12389" name="Group 52"/>
            <p:cNvGrpSpPr>
              <a:grpSpLocks/>
            </p:cNvGrpSpPr>
            <p:nvPr/>
          </p:nvGrpSpPr>
          <p:grpSpPr bwMode="auto">
            <a:xfrm rot="1668154">
              <a:off x="3705" y="680"/>
              <a:ext cx="755" cy="473"/>
              <a:chOff x="2038" y="832"/>
              <a:chExt cx="905" cy="622"/>
            </a:xfrm>
          </p:grpSpPr>
          <p:sp>
            <p:nvSpPr>
              <p:cNvPr id="12392" name="Freeform 53"/>
              <p:cNvSpPr>
                <a:spLocks/>
              </p:cNvSpPr>
              <p:nvPr/>
            </p:nvSpPr>
            <p:spPr bwMode="auto">
              <a:xfrm>
                <a:off x="2085" y="951"/>
                <a:ext cx="858" cy="503"/>
              </a:xfrm>
              <a:custGeom>
                <a:avLst/>
                <a:gdLst>
                  <a:gd name="T0" fmla="*/ 118 w 858"/>
                  <a:gd name="T1" fmla="*/ 0 h 503"/>
                  <a:gd name="T2" fmla="*/ 237 w 858"/>
                  <a:gd name="T3" fmla="*/ 402 h 503"/>
                  <a:gd name="T4" fmla="*/ 310 w 858"/>
                  <a:gd name="T5" fmla="*/ 146 h 503"/>
                  <a:gd name="T6" fmla="*/ 338 w 858"/>
                  <a:gd name="T7" fmla="*/ 448 h 503"/>
                  <a:gd name="T8" fmla="*/ 438 w 858"/>
                  <a:gd name="T9" fmla="*/ 420 h 503"/>
                  <a:gd name="T10" fmla="*/ 475 w 858"/>
                  <a:gd name="T11" fmla="*/ 128 h 503"/>
                  <a:gd name="T12" fmla="*/ 539 w 858"/>
                  <a:gd name="T13" fmla="*/ 137 h 503"/>
                  <a:gd name="T14" fmla="*/ 576 w 858"/>
                  <a:gd name="T15" fmla="*/ 420 h 503"/>
                  <a:gd name="T16" fmla="*/ 612 w 858"/>
                  <a:gd name="T17" fmla="*/ 411 h 503"/>
                  <a:gd name="T18" fmla="*/ 630 w 858"/>
                  <a:gd name="T19" fmla="*/ 356 h 503"/>
                  <a:gd name="T20" fmla="*/ 640 w 858"/>
                  <a:gd name="T21" fmla="*/ 137 h 503"/>
                  <a:gd name="T22" fmla="*/ 658 w 858"/>
                  <a:gd name="T23" fmla="*/ 82 h 503"/>
                  <a:gd name="T24" fmla="*/ 722 w 858"/>
                  <a:gd name="T25" fmla="*/ 503 h 5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58"/>
                  <a:gd name="T40" fmla="*/ 0 h 503"/>
                  <a:gd name="T41" fmla="*/ 858 w 858"/>
                  <a:gd name="T42" fmla="*/ 503 h 5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58" h="503">
                    <a:moveTo>
                      <a:pt x="118" y="0"/>
                    </a:moveTo>
                    <a:cubicBezTo>
                      <a:pt x="139" y="444"/>
                      <a:pt x="0" y="423"/>
                      <a:pt x="237" y="402"/>
                    </a:cubicBezTo>
                    <a:cubicBezTo>
                      <a:pt x="242" y="261"/>
                      <a:pt x="176" y="119"/>
                      <a:pt x="310" y="146"/>
                    </a:cubicBezTo>
                    <a:cubicBezTo>
                      <a:pt x="315" y="252"/>
                      <a:pt x="313" y="347"/>
                      <a:pt x="338" y="448"/>
                    </a:cubicBezTo>
                    <a:cubicBezTo>
                      <a:pt x="372" y="444"/>
                      <a:pt x="435" y="454"/>
                      <a:pt x="438" y="420"/>
                    </a:cubicBezTo>
                    <a:cubicBezTo>
                      <a:pt x="466" y="122"/>
                      <a:pt x="357" y="167"/>
                      <a:pt x="475" y="128"/>
                    </a:cubicBezTo>
                    <a:cubicBezTo>
                      <a:pt x="496" y="131"/>
                      <a:pt x="534" y="116"/>
                      <a:pt x="539" y="137"/>
                    </a:cubicBezTo>
                    <a:cubicBezTo>
                      <a:pt x="618" y="443"/>
                      <a:pt x="454" y="381"/>
                      <a:pt x="576" y="420"/>
                    </a:cubicBezTo>
                    <a:cubicBezTo>
                      <a:pt x="588" y="417"/>
                      <a:pt x="604" y="420"/>
                      <a:pt x="612" y="411"/>
                    </a:cubicBezTo>
                    <a:cubicBezTo>
                      <a:pt x="624" y="396"/>
                      <a:pt x="630" y="356"/>
                      <a:pt x="630" y="356"/>
                    </a:cubicBezTo>
                    <a:cubicBezTo>
                      <a:pt x="633" y="283"/>
                      <a:pt x="633" y="210"/>
                      <a:pt x="640" y="137"/>
                    </a:cubicBezTo>
                    <a:cubicBezTo>
                      <a:pt x="642" y="118"/>
                      <a:pt x="658" y="82"/>
                      <a:pt x="658" y="82"/>
                    </a:cubicBezTo>
                    <a:cubicBezTo>
                      <a:pt x="858" y="110"/>
                      <a:pt x="722" y="69"/>
                      <a:pt x="722" y="503"/>
                    </a:cubicBezTo>
                  </a:path>
                </a:pathLst>
              </a:custGeom>
              <a:noFill/>
              <a:ln w="28575">
                <a:solidFill>
                  <a:srgbClr val="0066FF"/>
                </a:solidFill>
                <a:round/>
                <a:headEnd/>
                <a:tailEnd/>
              </a:ln>
            </p:spPr>
            <p:txBody>
              <a:bodyPr/>
              <a:lstStyle/>
              <a:p>
                <a:endParaRPr lang="en-GB" sz="3200"/>
              </a:p>
            </p:txBody>
          </p:sp>
          <p:sp>
            <p:nvSpPr>
              <p:cNvPr id="12393" name="Freeform 54"/>
              <p:cNvSpPr>
                <a:spLocks/>
              </p:cNvSpPr>
              <p:nvPr/>
            </p:nvSpPr>
            <p:spPr bwMode="auto">
              <a:xfrm>
                <a:off x="2038" y="832"/>
                <a:ext cx="277" cy="105"/>
              </a:xfrm>
              <a:custGeom>
                <a:avLst/>
                <a:gdLst>
                  <a:gd name="T0" fmla="*/ 1 w 277"/>
                  <a:gd name="T1" fmla="*/ 0 h 105"/>
                  <a:gd name="T2" fmla="*/ 10 w 277"/>
                  <a:gd name="T3" fmla="*/ 82 h 105"/>
                  <a:gd name="T4" fmla="*/ 37 w 277"/>
                  <a:gd name="T5" fmla="*/ 91 h 105"/>
                  <a:gd name="T6" fmla="*/ 257 w 277"/>
                  <a:gd name="T7" fmla="*/ 82 h 105"/>
                  <a:gd name="T8" fmla="*/ 257 w 277"/>
                  <a:gd name="T9" fmla="*/ 18 h 105"/>
                  <a:gd name="T10" fmla="*/ 0 60000 65536"/>
                  <a:gd name="T11" fmla="*/ 0 60000 65536"/>
                  <a:gd name="T12" fmla="*/ 0 60000 65536"/>
                  <a:gd name="T13" fmla="*/ 0 60000 65536"/>
                  <a:gd name="T14" fmla="*/ 0 60000 65536"/>
                  <a:gd name="T15" fmla="*/ 0 w 277"/>
                  <a:gd name="T16" fmla="*/ 0 h 105"/>
                  <a:gd name="T17" fmla="*/ 277 w 277"/>
                  <a:gd name="T18" fmla="*/ 105 h 105"/>
                </a:gdLst>
                <a:ahLst/>
                <a:cxnLst>
                  <a:cxn ang="T10">
                    <a:pos x="T0" y="T1"/>
                  </a:cxn>
                  <a:cxn ang="T11">
                    <a:pos x="T2" y="T3"/>
                  </a:cxn>
                  <a:cxn ang="T12">
                    <a:pos x="T4" y="T5"/>
                  </a:cxn>
                  <a:cxn ang="T13">
                    <a:pos x="T6" y="T7"/>
                  </a:cxn>
                  <a:cxn ang="T14">
                    <a:pos x="T8" y="T9"/>
                  </a:cxn>
                </a:cxnLst>
                <a:rect l="T15" t="T16" r="T17" b="T18"/>
                <a:pathLst>
                  <a:path w="277" h="105">
                    <a:moveTo>
                      <a:pt x="1" y="0"/>
                    </a:moveTo>
                    <a:cubicBezTo>
                      <a:pt x="4" y="27"/>
                      <a:pt x="0" y="56"/>
                      <a:pt x="10" y="82"/>
                    </a:cubicBezTo>
                    <a:cubicBezTo>
                      <a:pt x="13" y="91"/>
                      <a:pt x="28" y="91"/>
                      <a:pt x="37" y="91"/>
                    </a:cubicBezTo>
                    <a:cubicBezTo>
                      <a:pt x="110" y="91"/>
                      <a:pt x="187" y="105"/>
                      <a:pt x="257" y="82"/>
                    </a:cubicBezTo>
                    <a:cubicBezTo>
                      <a:pt x="277" y="75"/>
                      <a:pt x="257" y="39"/>
                      <a:pt x="257" y="18"/>
                    </a:cubicBezTo>
                  </a:path>
                </a:pathLst>
              </a:custGeom>
              <a:noFill/>
              <a:ln w="28575">
                <a:solidFill>
                  <a:srgbClr val="0066FF"/>
                </a:solidFill>
                <a:round/>
                <a:headEnd/>
                <a:tailEnd/>
              </a:ln>
            </p:spPr>
            <p:txBody>
              <a:bodyPr/>
              <a:lstStyle/>
              <a:p>
                <a:endParaRPr lang="en-GB" sz="3200"/>
              </a:p>
            </p:txBody>
          </p:sp>
        </p:grpSp>
        <p:sp>
          <p:nvSpPr>
            <p:cNvPr id="12390" name="Oval 55"/>
            <p:cNvSpPr>
              <a:spLocks noChangeArrowheads="1"/>
            </p:cNvSpPr>
            <p:nvPr/>
          </p:nvSpPr>
          <p:spPr bwMode="auto">
            <a:xfrm>
              <a:off x="4278" y="1246"/>
              <a:ext cx="236" cy="219"/>
            </a:xfrm>
            <a:prstGeom prst="ellipse">
              <a:avLst/>
            </a:prstGeom>
            <a:solidFill>
              <a:srgbClr val="FFCC66"/>
            </a:solidFill>
            <a:ln w="9525">
              <a:solidFill>
                <a:schemeClr val="tx1"/>
              </a:solidFill>
              <a:round/>
              <a:headEnd/>
              <a:tailEnd/>
            </a:ln>
          </p:spPr>
          <p:txBody>
            <a:bodyPr wrap="none" anchor="ctr"/>
            <a:lstStyle/>
            <a:p>
              <a:pPr algn="ctr"/>
              <a:r>
                <a:rPr lang="en-GB" sz="2000" b="0">
                  <a:latin typeface="Comic Sans MS" pitchFamily="66" charset="0"/>
                </a:rPr>
                <a:t>Gq</a:t>
              </a:r>
            </a:p>
          </p:txBody>
        </p:sp>
        <p:sp>
          <p:nvSpPr>
            <p:cNvPr id="12391" name="AutoShape 56"/>
            <p:cNvSpPr>
              <a:spLocks noChangeArrowheads="1"/>
            </p:cNvSpPr>
            <p:nvPr/>
          </p:nvSpPr>
          <p:spPr bwMode="auto">
            <a:xfrm rot="2085770">
              <a:off x="3751" y="1169"/>
              <a:ext cx="612" cy="257"/>
            </a:xfrm>
            <a:prstGeom prst="hexagon">
              <a:avLst>
                <a:gd name="adj" fmla="val 59533"/>
                <a:gd name="vf" fmla="val 115470"/>
              </a:avLst>
            </a:prstGeom>
            <a:solidFill>
              <a:schemeClr val="accent1"/>
            </a:solidFill>
            <a:ln w="9525">
              <a:solidFill>
                <a:schemeClr val="tx1"/>
              </a:solidFill>
              <a:miter lim="800000"/>
              <a:headEnd/>
              <a:tailEnd/>
            </a:ln>
          </p:spPr>
          <p:txBody>
            <a:bodyPr wrap="none" anchor="ctr"/>
            <a:lstStyle/>
            <a:p>
              <a:pPr algn="ctr"/>
              <a:r>
                <a:rPr lang="en-GB" sz="1800" b="0">
                  <a:latin typeface="Comic Sans MS" pitchFamily="66" charset="0"/>
                </a:rPr>
                <a:t>G12/13</a:t>
              </a:r>
            </a:p>
          </p:txBody>
        </p:sp>
      </p:grpSp>
      <p:sp>
        <p:nvSpPr>
          <p:cNvPr id="223289" name="Text Box 57"/>
          <p:cNvSpPr txBox="1">
            <a:spLocks noChangeArrowheads="1"/>
          </p:cNvSpPr>
          <p:nvPr/>
        </p:nvSpPr>
        <p:spPr bwMode="auto">
          <a:xfrm>
            <a:off x="4591050" y="2576513"/>
            <a:ext cx="839788" cy="396875"/>
          </a:xfrm>
          <a:prstGeom prst="rect">
            <a:avLst/>
          </a:prstGeom>
          <a:noFill/>
          <a:ln w="9525">
            <a:noFill/>
            <a:miter lim="800000"/>
            <a:headEnd/>
            <a:tailEnd/>
          </a:ln>
        </p:spPr>
        <p:txBody>
          <a:bodyPr wrap="none">
            <a:spAutoFit/>
          </a:bodyPr>
          <a:lstStyle/>
          <a:p>
            <a:r>
              <a:rPr lang="en-GB" sz="2000">
                <a:latin typeface="Comic Sans MS" pitchFamily="66" charset="0"/>
              </a:rPr>
              <a:t>PLC</a:t>
            </a:r>
            <a:r>
              <a:rPr lang="en-GB" sz="2000"/>
              <a:t>-</a:t>
            </a:r>
            <a:r>
              <a:rPr lang="en-GB" sz="2000">
                <a:latin typeface="Symbol" pitchFamily="18" charset="2"/>
              </a:rPr>
              <a:t>b</a:t>
            </a:r>
          </a:p>
        </p:txBody>
      </p:sp>
      <p:sp>
        <p:nvSpPr>
          <p:cNvPr id="223290" name="Line 58"/>
          <p:cNvSpPr>
            <a:spLocks noChangeShapeType="1"/>
          </p:cNvSpPr>
          <p:nvPr/>
        </p:nvSpPr>
        <p:spPr bwMode="auto">
          <a:xfrm flipH="1">
            <a:off x="5016500" y="2325688"/>
            <a:ext cx="42863" cy="347662"/>
          </a:xfrm>
          <a:prstGeom prst="line">
            <a:avLst/>
          </a:prstGeom>
          <a:noFill/>
          <a:ln w="9525">
            <a:solidFill>
              <a:schemeClr val="tx1"/>
            </a:solidFill>
            <a:prstDash val="dash"/>
            <a:round/>
            <a:headEnd/>
            <a:tailEnd type="triangle" w="med" len="med"/>
          </a:ln>
        </p:spPr>
        <p:txBody>
          <a:bodyPr/>
          <a:lstStyle/>
          <a:p>
            <a:endParaRPr lang="en-US"/>
          </a:p>
        </p:txBody>
      </p:sp>
      <p:sp>
        <p:nvSpPr>
          <p:cNvPr id="223291" name="Line 59"/>
          <p:cNvSpPr>
            <a:spLocks noChangeShapeType="1"/>
          </p:cNvSpPr>
          <p:nvPr/>
        </p:nvSpPr>
        <p:spPr bwMode="auto">
          <a:xfrm>
            <a:off x="4319588" y="1992313"/>
            <a:ext cx="406400" cy="565150"/>
          </a:xfrm>
          <a:prstGeom prst="line">
            <a:avLst/>
          </a:prstGeom>
          <a:noFill/>
          <a:ln w="9525">
            <a:solidFill>
              <a:schemeClr val="tx1"/>
            </a:solidFill>
            <a:prstDash val="dash"/>
            <a:round/>
            <a:headEnd/>
            <a:tailEnd type="triangle" w="med" len="med"/>
          </a:ln>
        </p:spPr>
        <p:txBody>
          <a:bodyPr/>
          <a:lstStyle/>
          <a:p>
            <a:endParaRPr lang="en-US"/>
          </a:p>
        </p:txBody>
      </p:sp>
      <p:sp>
        <p:nvSpPr>
          <p:cNvPr id="223292" name="Line 60"/>
          <p:cNvSpPr>
            <a:spLocks noChangeShapeType="1"/>
          </p:cNvSpPr>
          <p:nvPr/>
        </p:nvSpPr>
        <p:spPr bwMode="auto">
          <a:xfrm>
            <a:off x="3622675" y="2238375"/>
            <a:ext cx="1030994" cy="338138"/>
          </a:xfrm>
          <a:prstGeom prst="line">
            <a:avLst/>
          </a:prstGeom>
          <a:noFill/>
          <a:ln w="9525">
            <a:solidFill>
              <a:schemeClr val="tx1"/>
            </a:solidFill>
            <a:prstDash val="dash"/>
            <a:round/>
            <a:headEnd/>
            <a:tailEnd type="triangle" w="med" len="med"/>
          </a:ln>
        </p:spPr>
        <p:txBody>
          <a:bodyPr/>
          <a:lstStyle/>
          <a:p>
            <a:endParaRPr lang="en-US"/>
          </a:p>
        </p:txBody>
      </p:sp>
      <p:sp>
        <p:nvSpPr>
          <p:cNvPr id="223293" name="Line 61"/>
          <p:cNvSpPr>
            <a:spLocks noChangeShapeType="1"/>
          </p:cNvSpPr>
          <p:nvPr/>
        </p:nvSpPr>
        <p:spPr bwMode="auto">
          <a:xfrm flipH="1">
            <a:off x="5538788" y="2354263"/>
            <a:ext cx="668337" cy="290512"/>
          </a:xfrm>
          <a:prstGeom prst="line">
            <a:avLst/>
          </a:prstGeom>
          <a:noFill/>
          <a:ln w="9525">
            <a:solidFill>
              <a:schemeClr val="tx1"/>
            </a:solidFill>
            <a:prstDash val="dash"/>
            <a:round/>
            <a:headEnd/>
            <a:tailEnd type="triangle" w="med" len="med"/>
          </a:ln>
        </p:spPr>
        <p:txBody>
          <a:bodyPr/>
          <a:lstStyle/>
          <a:p>
            <a:endParaRPr lang="en-US"/>
          </a:p>
        </p:txBody>
      </p:sp>
      <p:sp>
        <p:nvSpPr>
          <p:cNvPr id="223294" name="Line 62"/>
          <p:cNvSpPr>
            <a:spLocks noChangeShapeType="1"/>
          </p:cNvSpPr>
          <p:nvPr/>
        </p:nvSpPr>
        <p:spPr bwMode="auto">
          <a:xfrm>
            <a:off x="5016499" y="2921000"/>
            <a:ext cx="87313" cy="269875"/>
          </a:xfrm>
          <a:prstGeom prst="line">
            <a:avLst/>
          </a:prstGeom>
          <a:noFill/>
          <a:ln w="76200">
            <a:solidFill>
              <a:schemeClr val="tx1"/>
            </a:solidFill>
            <a:round/>
            <a:headEnd/>
            <a:tailEnd type="triangle" w="med" len="med"/>
          </a:ln>
        </p:spPr>
        <p:txBody>
          <a:bodyPr/>
          <a:lstStyle/>
          <a:p>
            <a:endParaRPr lang="en-US"/>
          </a:p>
        </p:txBody>
      </p:sp>
      <p:sp>
        <p:nvSpPr>
          <p:cNvPr id="12330" name="Line 63"/>
          <p:cNvSpPr>
            <a:spLocks noChangeShapeType="1"/>
          </p:cNvSpPr>
          <p:nvPr/>
        </p:nvSpPr>
        <p:spPr bwMode="auto">
          <a:xfrm>
            <a:off x="5872955" y="3637353"/>
            <a:ext cx="1420019" cy="199481"/>
          </a:xfrm>
          <a:prstGeom prst="line">
            <a:avLst/>
          </a:prstGeom>
          <a:noFill/>
          <a:ln w="76200">
            <a:solidFill>
              <a:schemeClr val="tx1"/>
            </a:solidFill>
            <a:round/>
            <a:headEnd/>
            <a:tailEnd type="triangle" w="med" len="med"/>
          </a:ln>
        </p:spPr>
        <p:txBody>
          <a:bodyPr/>
          <a:lstStyle/>
          <a:p>
            <a:endParaRPr lang="en-US"/>
          </a:p>
        </p:txBody>
      </p:sp>
      <p:grpSp>
        <p:nvGrpSpPr>
          <p:cNvPr id="12331" name="Group 64"/>
          <p:cNvGrpSpPr>
            <a:grpSpLocks/>
          </p:cNvGrpSpPr>
          <p:nvPr/>
        </p:nvGrpSpPr>
        <p:grpSpPr bwMode="auto">
          <a:xfrm rot="1723039">
            <a:off x="7317026" y="3830488"/>
            <a:ext cx="912813" cy="425450"/>
            <a:chOff x="4742" y="1763"/>
            <a:chExt cx="575" cy="268"/>
          </a:xfrm>
        </p:grpSpPr>
        <p:sp>
          <p:nvSpPr>
            <p:cNvPr id="12387" name="Freeform 65"/>
            <p:cNvSpPr>
              <a:spLocks/>
            </p:cNvSpPr>
            <p:nvPr/>
          </p:nvSpPr>
          <p:spPr bwMode="auto">
            <a:xfrm>
              <a:off x="4751" y="1763"/>
              <a:ext cx="428" cy="159"/>
            </a:xfrm>
            <a:custGeom>
              <a:avLst/>
              <a:gdLst>
                <a:gd name="T0" fmla="*/ 0 w 428"/>
                <a:gd name="T1" fmla="*/ 130 h 159"/>
                <a:gd name="T2" fmla="*/ 73 w 428"/>
                <a:gd name="T3" fmla="*/ 85 h 159"/>
                <a:gd name="T4" fmla="*/ 228 w 428"/>
                <a:gd name="T5" fmla="*/ 11 h 159"/>
                <a:gd name="T6" fmla="*/ 411 w 428"/>
                <a:gd name="T7" fmla="*/ 21 h 159"/>
                <a:gd name="T8" fmla="*/ 402 w 428"/>
                <a:gd name="T9" fmla="*/ 75 h 159"/>
                <a:gd name="T10" fmla="*/ 320 w 428"/>
                <a:gd name="T11" fmla="*/ 66 h 159"/>
                <a:gd name="T12" fmla="*/ 164 w 428"/>
                <a:gd name="T13" fmla="*/ 66 h 159"/>
                <a:gd name="T14" fmla="*/ 119 w 428"/>
                <a:gd name="T15" fmla="*/ 103 h 159"/>
                <a:gd name="T16" fmla="*/ 64 w 428"/>
                <a:gd name="T17" fmla="*/ 112 h 159"/>
                <a:gd name="T18" fmla="*/ 36 w 428"/>
                <a:gd name="T19" fmla="*/ 130 h 159"/>
                <a:gd name="T20" fmla="*/ 0 w 428"/>
                <a:gd name="T21" fmla="*/ 130 h 1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8"/>
                <a:gd name="T34" fmla="*/ 0 h 159"/>
                <a:gd name="T35" fmla="*/ 428 w 428"/>
                <a:gd name="T36" fmla="*/ 159 h 1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8" h="159">
                  <a:moveTo>
                    <a:pt x="0" y="130"/>
                  </a:moveTo>
                  <a:cubicBezTo>
                    <a:pt x="27" y="112"/>
                    <a:pt x="43" y="95"/>
                    <a:pt x="73" y="85"/>
                  </a:cubicBezTo>
                  <a:cubicBezTo>
                    <a:pt x="122" y="33"/>
                    <a:pt x="156" y="22"/>
                    <a:pt x="228" y="11"/>
                  </a:cubicBezTo>
                  <a:cubicBezTo>
                    <a:pt x="289" y="14"/>
                    <a:pt x="354" y="0"/>
                    <a:pt x="411" y="21"/>
                  </a:cubicBezTo>
                  <a:cubicBezTo>
                    <a:pt x="428" y="27"/>
                    <a:pt x="418" y="67"/>
                    <a:pt x="402" y="75"/>
                  </a:cubicBezTo>
                  <a:cubicBezTo>
                    <a:pt x="377" y="87"/>
                    <a:pt x="347" y="69"/>
                    <a:pt x="320" y="66"/>
                  </a:cubicBezTo>
                  <a:cubicBezTo>
                    <a:pt x="259" y="46"/>
                    <a:pt x="269" y="46"/>
                    <a:pt x="164" y="66"/>
                  </a:cubicBezTo>
                  <a:cubicBezTo>
                    <a:pt x="145" y="70"/>
                    <a:pt x="137" y="97"/>
                    <a:pt x="119" y="103"/>
                  </a:cubicBezTo>
                  <a:cubicBezTo>
                    <a:pt x="101" y="109"/>
                    <a:pt x="82" y="109"/>
                    <a:pt x="64" y="112"/>
                  </a:cubicBezTo>
                  <a:cubicBezTo>
                    <a:pt x="55" y="118"/>
                    <a:pt x="45" y="123"/>
                    <a:pt x="36" y="130"/>
                  </a:cubicBezTo>
                  <a:cubicBezTo>
                    <a:pt x="9" y="152"/>
                    <a:pt x="27" y="159"/>
                    <a:pt x="0" y="130"/>
                  </a:cubicBezTo>
                  <a:close/>
                </a:path>
              </a:pathLst>
            </a:custGeom>
            <a:solidFill>
              <a:schemeClr val="accent1"/>
            </a:solidFill>
            <a:ln w="9525">
              <a:solidFill>
                <a:schemeClr val="tx1"/>
              </a:solidFill>
              <a:round/>
              <a:headEnd/>
              <a:tailEnd/>
            </a:ln>
          </p:spPr>
          <p:txBody>
            <a:bodyPr/>
            <a:lstStyle/>
            <a:p>
              <a:endParaRPr lang="en-GB" sz="3200"/>
            </a:p>
          </p:txBody>
        </p:sp>
        <p:sp>
          <p:nvSpPr>
            <p:cNvPr id="12388" name="Freeform 66"/>
            <p:cNvSpPr>
              <a:spLocks/>
            </p:cNvSpPr>
            <p:nvPr/>
          </p:nvSpPr>
          <p:spPr bwMode="auto">
            <a:xfrm>
              <a:off x="4742" y="1921"/>
              <a:ext cx="575" cy="110"/>
            </a:xfrm>
            <a:custGeom>
              <a:avLst/>
              <a:gdLst>
                <a:gd name="T0" fmla="*/ 72 w 594"/>
                <a:gd name="T1" fmla="*/ 38 h 238"/>
                <a:gd name="T2" fmla="*/ 230 w 594"/>
                <a:gd name="T3" fmla="*/ 42 h 238"/>
                <a:gd name="T4" fmla="*/ 239 w 594"/>
                <a:gd name="T5" fmla="*/ 59 h 238"/>
                <a:gd name="T6" fmla="*/ 434 w 594"/>
                <a:gd name="T7" fmla="*/ 55 h 238"/>
                <a:gd name="T8" fmla="*/ 469 w 594"/>
                <a:gd name="T9" fmla="*/ 38 h 238"/>
                <a:gd name="T10" fmla="*/ 505 w 594"/>
                <a:gd name="T11" fmla="*/ 4 h 238"/>
                <a:gd name="T12" fmla="*/ 558 w 594"/>
                <a:gd name="T13" fmla="*/ 8 h 238"/>
                <a:gd name="T14" fmla="*/ 514 w 594"/>
                <a:gd name="T15" fmla="*/ 93 h 238"/>
                <a:gd name="T16" fmla="*/ 160 w 594"/>
                <a:gd name="T17" fmla="*/ 85 h 238"/>
                <a:gd name="T18" fmla="*/ 134 w 594"/>
                <a:gd name="T19" fmla="*/ 76 h 238"/>
                <a:gd name="T20" fmla="*/ 0 w 594"/>
                <a:gd name="T21" fmla="*/ 55 h 2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4"/>
                <a:gd name="T34" fmla="*/ 0 h 238"/>
                <a:gd name="T35" fmla="*/ 594 w 594"/>
                <a:gd name="T36" fmla="*/ 238 h 2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4" h="238">
                  <a:moveTo>
                    <a:pt x="74" y="82"/>
                  </a:moveTo>
                  <a:cubicBezTo>
                    <a:pt x="129" y="85"/>
                    <a:pt x="185" y="77"/>
                    <a:pt x="238" y="91"/>
                  </a:cubicBezTo>
                  <a:cubicBezTo>
                    <a:pt x="250" y="94"/>
                    <a:pt x="234" y="126"/>
                    <a:pt x="247" y="128"/>
                  </a:cubicBezTo>
                  <a:cubicBezTo>
                    <a:pt x="313" y="137"/>
                    <a:pt x="381" y="122"/>
                    <a:pt x="448" y="119"/>
                  </a:cubicBezTo>
                  <a:cubicBezTo>
                    <a:pt x="451" y="116"/>
                    <a:pt x="484" y="86"/>
                    <a:pt x="485" y="82"/>
                  </a:cubicBezTo>
                  <a:cubicBezTo>
                    <a:pt x="513" y="5"/>
                    <a:pt x="468" y="44"/>
                    <a:pt x="522" y="9"/>
                  </a:cubicBezTo>
                  <a:cubicBezTo>
                    <a:pt x="540" y="12"/>
                    <a:pt x="571" y="0"/>
                    <a:pt x="576" y="18"/>
                  </a:cubicBezTo>
                  <a:cubicBezTo>
                    <a:pt x="591" y="71"/>
                    <a:pt x="594" y="180"/>
                    <a:pt x="531" y="201"/>
                  </a:cubicBezTo>
                  <a:cubicBezTo>
                    <a:pt x="409" y="198"/>
                    <a:pt x="274" y="238"/>
                    <a:pt x="165" y="183"/>
                  </a:cubicBezTo>
                  <a:cubicBezTo>
                    <a:pt x="155" y="178"/>
                    <a:pt x="148" y="168"/>
                    <a:pt x="138" y="165"/>
                  </a:cubicBezTo>
                  <a:cubicBezTo>
                    <a:pt x="115" y="157"/>
                    <a:pt x="0" y="146"/>
                    <a:pt x="0" y="119"/>
                  </a:cubicBezTo>
                </a:path>
              </a:pathLst>
            </a:custGeom>
            <a:solidFill>
              <a:schemeClr val="accent1"/>
            </a:solidFill>
            <a:ln w="9525">
              <a:solidFill>
                <a:schemeClr val="tx1"/>
              </a:solidFill>
              <a:round/>
              <a:headEnd/>
              <a:tailEnd/>
            </a:ln>
          </p:spPr>
          <p:txBody>
            <a:bodyPr/>
            <a:lstStyle/>
            <a:p>
              <a:endParaRPr lang="en-GB" sz="3200"/>
            </a:p>
          </p:txBody>
        </p:sp>
      </p:grpSp>
      <p:grpSp>
        <p:nvGrpSpPr>
          <p:cNvPr id="12332" name="Group 67"/>
          <p:cNvGrpSpPr>
            <a:grpSpLocks/>
          </p:cNvGrpSpPr>
          <p:nvPr/>
        </p:nvGrpSpPr>
        <p:grpSpPr bwMode="auto">
          <a:xfrm rot="20657492" flipH="1">
            <a:off x="1804988" y="3365500"/>
            <a:ext cx="912812" cy="425450"/>
            <a:chOff x="4526" y="1826"/>
            <a:chExt cx="575" cy="268"/>
          </a:xfrm>
        </p:grpSpPr>
        <p:sp>
          <p:nvSpPr>
            <p:cNvPr id="12385" name="Freeform 68"/>
            <p:cNvSpPr>
              <a:spLocks/>
            </p:cNvSpPr>
            <p:nvPr/>
          </p:nvSpPr>
          <p:spPr bwMode="auto">
            <a:xfrm>
              <a:off x="4535" y="1826"/>
              <a:ext cx="428" cy="159"/>
            </a:xfrm>
            <a:custGeom>
              <a:avLst/>
              <a:gdLst>
                <a:gd name="T0" fmla="*/ 0 w 428"/>
                <a:gd name="T1" fmla="*/ 130 h 159"/>
                <a:gd name="T2" fmla="*/ 73 w 428"/>
                <a:gd name="T3" fmla="*/ 85 h 159"/>
                <a:gd name="T4" fmla="*/ 228 w 428"/>
                <a:gd name="T5" fmla="*/ 11 h 159"/>
                <a:gd name="T6" fmla="*/ 411 w 428"/>
                <a:gd name="T7" fmla="*/ 21 h 159"/>
                <a:gd name="T8" fmla="*/ 402 w 428"/>
                <a:gd name="T9" fmla="*/ 75 h 159"/>
                <a:gd name="T10" fmla="*/ 320 w 428"/>
                <a:gd name="T11" fmla="*/ 66 h 159"/>
                <a:gd name="T12" fmla="*/ 164 w 428"/>
                <a:gd name="T13" fmla="*/ 66 h 159"/>
                <a:gd name="T14" fmla="*/ 119 w 428"/>
                <a:gd name="T15" fmla="*/ 103 h 159"/>
                <a:gd name="T16" fmla="*/ 64 w 428"/>
                <a:gd name="T17" fmla="*/ 112 h 159"/>
                <a:gd name="T18" fmla="*/ 36 w 428"/>
                <a:gd name="T19" fmla="*/ 130 h 159"/>
                <a:gd name="T20" fmla="*/ 0 w 428"/>
                <a:gd name="T21" fmla="*/ 130 h 1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8"/>
                <a:gd name="T34" fmla="*/ 0 h 159"/>
                <a:gd name="T35" fmla="*/ 428 w 428"/>
                <a:gd name="T36" fmla="*/ 159 h 1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8" h="159">
                  <a:moveTo>
                    <a:pt x="0" y="130"/>
                  </a:moveTo>
                  <a:cubicBezTo>
                    <a:pt x="27" y="112"/>
                    <a:pt x="43" y="95"/>
                    <a:pt x="73" y="85"/>
                  </a:cubicBezTo>
                  <a:cubicBezTo>
                    <a:pt x="122" y="33"/>
                    <a:pt x="156" y="22"/>
                    <a:pt x="228" y="11"/>
                  </a:cubicBezTo>
                  <a:cubicBezTo>
                    <a:pt x="289" y="14"/>
                    <a:pt x="354" y="0"/>
                    <a:pt x="411" y="21"/>
                  </a:cubicBezTo>
                  <a:cubicBezTo>
                    <a:pt x="428" y="27"/>
                    <a:pt x="418" y="67"/>
                    <a:pt x="402" y="75"/>
                  </a:cubicBezTo>
                  <a:cubicBezTo>
                    <a:pt x="377" y="87"/>
                    <a:pt x="347" y="69"/>
                    <a:pt x="320" y="66"/>
                  </a:cubicBezTo>
                  <a:cubicBezTo>
                    <a:pt x="259" y="46"/>
                    <a:pt x="269" y="46"/>
                    <a:pt x="164" y="66"/>
                  </a:cubicBezTo>
                  <a:cubicBezTo>
                    <a:pt x="145" y="70"/>
                    <a:pt x="137" y="97"/>
                    <a:pt x="119" y="103"/>
                  </a:cubicBezTo>
                  <a:cubicBezTo>
                    <a:pt x="101" y="109"/>
                    <a:pt x="82" y="109"/>
                    <a:pt x="64" y="112"/>
                  </a:cubicBezTo>
                  <a:cubicBezTo>
                    <a:pt x="55" y="118"/>
                    <a:pt x="45" y="123"/>
                    <a:pt x="36" y="130"/>
                  </a:cubicBezTo>
                  <a:cubicBezTo>
                    <a:pt x="9" y="152"/>
                    <a:pt x="27" y="159"/>
                    <a:pt x="0" y="130"/>
                  </a:cubicBezTo>
                  <a:close/>
                </a:path>
              </a:pathLst>
            </a:custGeom>
            <a:solidFill>
              <a:schemeClr val="accent1"/>
            </a:solidFill>
            <a:ln w="9525">
              <a:solidFill>
                <a:schemeClr val="tx1"/>
              </a:solidFill>
              <a:round/>
              <a:headEnd/>
              <a:tailEnd/>
            </a:ln>
          </p:spPr>
          <p:txBody>
            <a:bodyPr/>
            <a:lstStyle/>
            <a:p>
              <a:endParaRPr lang="en-GB" sz="3200"/>
            </a:p>
          </p:txBody>
        </p:sp>
        <p:sp>
          <p:nvSpPr>
            <p:cNvPr id="12386" name="Freeform 69"/>
            <p:cNvSpPr>
              <a:spLocks/>
            </p:cNvSpPr>
            <p:nvPr/>
          </p:nvSpPr>
          <p:spPr bwMode="auto">
            <a:xfrm>
              <a:off x="4526" y="1984"/>
              <a:ext cx="575" cy="110"/>
            </a:xfrm>
            <a:custGeom>
              <a:avLst/>
              <a:gdLst>
                <a:gd name="T0" fmla="*/ 72 w 594"/>
                <a:gd name="T1" fmla="*/ 38 h 238"/>
                <a:gd name="T2" fmla="*/ 230 w 594"/>
                <a:gd name="T3" fmla="*/ 42 h 238"/>
                <a:gd name="T4" fmla="*/ 239 w 594"/>
                <a:gd name="T5" fmla="*/ 59 h 238"/>
                <a:gd name="T6" fmla="*/ 434 w 594"/>
                <a:gd name="T7" fmla="*/ 55 h 238"/>
                <a:gd name="T8" fmla="*/ 469 w 594"/>
                <a:gd name="T9" fmla="*/ 38 h 238"/>
                <a:gd name="T10" fmla="*/ 505 w 594"/>
                <a:gd name="T11" fmla="*/ 4 h 238"/>
                <a:gd name="T12" fmla="*/ 558 w 594"/>
                <a:gd name="T13" fmla="*/ 8 h 238"/>
                <a:gd name="T14" fmla="*/ 514 w 594"/>
                <a:gd name="T15" fmla="*/ 93 h 238"/>
                <a:gd name="T16" fmla="*/ 160 w 594"/>
                <a:gd name="T17" fmla="*/ 85 h 238"/>
                <a:gd name="T18" fmla="*/ 134 w 594"/>
                <a:gd name="T19" fmla="*/ 76 h 238"/>
                <a:gd name="T20" fmla="*/ 0 w 594"/>
                <a:gd name="T21" fmla="*/ 55 h 2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4"/>
                <a:gd name="T34" fmla="*/ 0 h 238"/>
                <a:gd name="T35" fmla="*/ 594 w 594"/>
                <a:gd name="T36" fmla="*/ 238 h 2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4" h="238">
                  <a:moveTo>
                    <a:pt x="74" y="82"/>
                  </a:moveTo>
                  <a:cubicBezTo>
                    <a:pt x="129" y="85"/>
                    <a:pt x="185" y="77"/>
                    <a:pt x="238" y="91"/>
                  </a:cubicBezTo>
                  <a:cubicBezTo>
                    <a:pt x="250" y="94"/>
                    <a:pt x="234" y="126"/>
                    <a:pt x="247" y="128"/>
                  </a:cubicBezTo>
                  <a:cubicBezTo>
                    <a:pt x="313" y="137"/>
                    <a:pt x="381" y="122"/>
                    <a:pt x="448" y="119"/>
                  </a:cubicBezTo>
                  <a:cubicBezTo>
                    <a:pt x="451" y="116"/>
                    <a:pt x="484" y="86"/>
                    <a:pt x="485" y="82"/>
                  </a:cubicBezTo>
                  <a:cubicBezTo>
                    <a:pt x="513" y="5"/>
                    <a:pt x="468" y="44"/>
                    <a:pt x="522" y="9"/>
                  </a:cubicBezTo>
                  <a:cubicBezTo>
                    <a:pt x="540" y="12"/>
                    <a:pt x="571" y="0"/>
                    <a:pt x="576" y="18"/>
                  </a:cubicBezTo>
                  <a:cubicBezTo>
                    <a:pt x="591" y="71"/>
                    <a:pt x="594" y="180"/>
                    <a:pt x="531" y="201"/>
                  </a:cubicBezTo>
                  <a:cubicBezTo>
                    <a:pt x="409" y="198"/>
                    <a:pt x="274" y="238"/>
                    <a:pt x="165" y="183"/>
                  </a:cubicBezTo>
                  <a:cubicBezTo>
                    <a:pt x="155" y="178"/>
                    <a:pt x="148" y="168"/>
                    <a:pt x="138" y="165"/>
                  </a:cubicBezTo>
                  <a:cubicBezTo>
                    <a:pt x="115" y="157"/>
                    <a:pt x="0" y="146"/>
                    <a:pt x="0" y="119"/>
                  </a:cubicBezTo>
                </a:path>
              </a:pathLst>
            </a:custGeom>
            <a:solidFill>
              <a:schemeClr val="accent1"/>
            </a:solidFill>
            <a:ln w="9525">
              <a:solidFill>
                <a:schemeClr val="tx1"/>
              </a:solidFill>
              <a:round/>
              <a:headEnd/>
              <a:tailEnd/>
            </a:ln>
          </p:spPr>
          <p:txBody>
            <a:bodyPr/>
            <a:lstStyle/>
            <a:p>
              <a:endParaRPr lang="en-GB" sz="3200"/>
            </a:p>
          </p:txBody>
        </p:sp>
      </p:grpSp>
      <p:sp>
        <p:nvSpPr>
          <p:cNvPr id="12333" name="Freeform 70"/>
          <p:cNvSpPr>
            <a:spLocks/>
          </p:cNvSpPr>
          <p:nvPr/>
        </p:nvSpPr>
        <p:spPr bwMode="auto">
          <a:xfrm flipV="1">
            <a:off x="514350" y="3689350"/>
            <a:ext cx="679450" cy="252413"/>
          </a:xfrm>
          <a:custGeom>
            <a:avLst/>
            <a:gdLst>
              <a:gd name="T0" fmla="*/ 0 w 428"/>
              <a:gd name="T1" fmla="*/ 206375 h 159"/>
              <a:gd name="T2" fmla="*/ 115888 w 428"/>
              <a:gd name="T3" fmla="*/ 134938 h 159"/>
              <a:gd name="T4" fmla="*/ 361950 w 428"/>
              <a:gd name="T5" fmla="*/ 17463 h 159"/>
              <a:gd name="T6" fmla="*/ 652463 w 428"/>
              <a:gd name="T7" fmla="*/ 33338 h 159"/>
              <a:gd name="T8" fmla="*/ 638175 w 428"/>
              <a:gd name="T9" fmla="*/ 119063 h 159"/>
              <a:gd name="T10" fmla="*/ 508000 w 428"/>
              <a:gd name="T11" fmla="*/ 104775 h 159"/>
              <a:gd name="T12" fmla="*/ 260350 w 428"/>
              <a:gd name="T13" fmla="*/ 104775 h 159"/>
              <a:gd name="T14" fmla="*/ 188912 w 428"/>
              <a:gd name="T15" fmla="*/ 163513 h 159"/>
              <a:gd name="T16" fmla="*/ 101600 w 428"/>
              <a:gd name="T17" fmla="*/ 177800 h 159"/>
              <a:gd name="T18" fmla="*/ 57150 w 428"/>
              <a:gd name="T19" fmla="*/ 206375 h 159"/>
              <a:gd name="T20" fmla="*/ 0 w 428"/>
              <a:gd name="T21" fmla="*/ 206375 h 1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8"/>
              <a:gd name="T34" fmla="*/ 0 h 159"/>
              <a:gd name="T35" fmla="*/ 428 w 428"/>
              <a:gd name="T36" fmla="*/ 159 h 1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8" h="159">
                <a:moveTo>
                  <a:pt x="0" y="130"/>
                </a:moveTo>
                <a:cubicBezTo>
                  <a:pt x="27" y="112"/>
                  <a:pt x="43" y="95"/>
                  <a:pt x="73" y="85"/>
                </a:cubicBezTo>
                <a:cubicBezTo>
                  <a:pt x="122" y="33"/>
                  <a:pt x="156" y="22"/>
                  <a:pt x="228" y="11"/>
                </a:cubicBezTo>
                <a:cubicBezTo>
                  <a:pt x="289" y="14"/>
                  <a:pt x="354" y="0"/>
                  <a:pt x="411" y="21"/>
                </a:cubicBezTo>
                <a:cubicBezTo>
                  <a:pt x="428" y="27"/>
                  <a:pt x="418" y="67"/>
                  <a:pt x="402" y="75"/>
                </a:cubicBezTo>
                <a:cubicBezTo>
                  <a:pt x="377" y="87"/>
                  <a:pt x="347" y="69"/>
                  <a:pt x="320" y="66"/>
                </a:cubicBezTo>
                <a:cubicBezTo>
                  <a:pt x="259" y="46"/>
                  <a:pt x="269" y="46"/>
                  <a:pt x="164" y="66"/>
                </a:cubicBezTo>
                <a:cubicBezTo>
                  <a:pt x="145" y="70"/>
                  <a:pt x="137" y="97"/>
                  <a:pt x="119" y="103"/>
                </a:cubicBezTo>
                <a:cubicBezTo>
                  <a:pt x="101" y="109"/>
                  <a:pt x="82" y="109"/>
                  <a:pt x="64" y="112"/>
                </a:cubicBezTo>
                <a:cubicBezTo>
                  <a:pt x="55" y="118"/>
                  <a:pt x="45" y="123"/>
                  <a:pt x="36" y="130"/>
                </a:cubicBezTo>
                <a:cubicBezTo>
                  <a:pt x="9" y="152"/>
                  <a:pt x="27" y="159"/>
                  <a:pt x="0" y="130"/>
                </a:cubicBezTo>
                <a:close/>
              </a:path>
            </a:pathLst>
          </a:custGeom>
          <a:solidFill>
            <a:schemeClr val="accent1"/>
          </a:solidFill>
          <a:ln w="9525">
            <a:solidFill>
              <a:schemeClr val="tx1"/>
            </a:solidFill>
            <a:round/>
            <a:headEnd/>
            <a:tailEnd/>
          </a:ln>
        </p:spPr>
        <p:txBody>
          <a:bodyPr/>
          <a:lstStyle/>
          <a:p>
            <a:endParaRPr lang="en-GB" sz="3200"/>
          </a:p>
        </p:txBody>
      </p:sp>
      <p:sp>
        <p:nvSpPr>
          <p:cNvPr id="12334" name="Freeform 71"/>
          <p:cNvSpPr>
            <a:spLocks/>
          </p:cNvSpPr>
          <p:nvPr/>
        </p:nvSpPr>
        <p:spPr bwMode="auto">
          <a:xfrm flipV="1">
            <a:off x="455613" y="3519488"/>
            <a:ext cx="912812" cy="174625"/>
          </a:xfrm>
          <a:custGeom>
            <a:avLst/>
            <a:gdLst>
              <a:gd name="T0" fmla="*/ 113717 w 594"/>
              <a:gd name="T1" fmla="*/ 60165 h 238"/>
              <a:gd name="T2" fmla="*/ 365739 w 594"/>
              <a:gd name="T3" fmla="*/ 66768 h 238"/>
              <a:gd name="T4" fmla="*/ 379570 w 594"/>
              <a:gd name="T5" fmla="*/ 93916 h 238"/>
              <a:gd name="T6" fmla="*/ 688451 w 594"/>
              <a:gd name="T7" fmla="*/ 87313 h 238"/>
              <a:gd name="T8" fmla="*/ 745309 w 594"/>
              <a:gd name="T9" fmla="*/ 60165 h 238"/>
              <a:gd name="T10" fmla="*/ 802168 w 594"/>
              <a:gd name="T11" fmla="*/ 6603 h 238"/>
              <a:gd name="T12" fmla="*/ 885151 w 594"/>
              <a:gd name="T13" fmla="*/ 13207 h 238"/>
              <a:gd name="T14" fmla="*/ 815999 w 594"/>
              <a:gd name="T15" fmla="*/ 147477 h 238"/>
              <a:gd name="T16" fmla="*/ 253559 w 594"/>
              <a:gd name="T17" fmla="*/ 134270 h 238"/>
              <a:gd name="T18" fmla="*/ 212067 w 594"/>
              <a:gd name="T19" fmla="*/ 121064 h 238"/>
              <a:gd name="T20" fmla="*/ 0 w 594"/>
              <a:gd name="T21" fmla="*/ 87313 h 2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4"/>
              <a:gd name="T34" fmla="*/ 0 h 238"/>
              <a:gd name="T35" fmla="*/ 594 w 594"/>
              <a:gd name="T36" fmla="*/ 238 h 2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4" h="238">
                <a:moveTo>
                  <a:pt x="74" y="82"/>
                </a:moveTo>
                <a:cubicBezTo>
                  <a:pt x="129" y="85"/>
                  <a:pt x="185" y="77"/>
                  <a:pt x="238" y="91"/>
                </a:cubicBezTo>
                <a:cubicBezTo>
                  <a:pt x="250" y="94"/>
                  <a:pt x="234" y="126"/>
                  <a:pt x="247" y="128"/>
                </a:cubicBezTo>
                <a:cubicBezTo>
                  <a:pt x="313" y="137"/>
                  <a:pt x="381" y="122"/>
                  <a:pt x="448" y="119"/>
                </a:cubicBezTo>
                <a:cubicBezTo>
                  <a:pt x="451" y="116"/>
                  <a:pt x="484" y="86"/>
                  <a:pt x="485" y="82"/>
                </a:cubicBezTo>
                <a:cubicBezTo>
                  <a:pt x="513" y="5"/>
                  <a:pt x="468" y="44"/>
                  <a:pt x="522" y="9"/>
                </a:cubicBezTo>
                <a:cubicBezTo>
                  <a:pt x="540" y="12"/>
                  <a:pt x="571" y="0"/>
                  <a:pt x="576" y="18"/>
                </a:cubicBezTo>
                <a:cubicBezTo>
                  <a:pt x="591" y="71"/>
                  <a:pt x="594" y="180"/>
                  <a:pt x="531" y="201"/>
                </a:cubicBezTo>
                <a:cubicBezTo>
                  <a:pt x="409" y="198"/>
                  <a:pt x="274" y="238"/>
                  <a:pt x="165" y="183"/>
                </a:cubicBezTo>
                <a:cubicBezTo>
                  <a:pt x="155" y="178"/>
                  <a:pt x="148" y="168"/>
                  <a:pt x="138" y="165"/>
                </a:cubicBezTo>
                <a:cubicBezTo>
                  <a:pt x="115" y="157"/>
                  <a:pt x="0" y="146"/>
                  <a:pt x="0" y="119"/>
                </a:cubicBezTo>
              </a:path>
            </a:pathLst>
          </a:custGeom>
          <a:solidFill>
            <a:schemeClr val="accent1"/>
          </a:solidFill>
          <a:ln w="9525">
            <a:solidFill>
              <a:schemeClr val="tx1"/>
            </a:solidFill>
            <a:round/>
            <a:headEnd/>
            <a:tailEnd/>
          </a:ln>
        </p:spPr>
        <p:txBody>
          <a:bodyPr/>
          <a:lstStyle/>
          <a:p>
            <a:endParaRPr lang="en-GB" sz="3200"/>
          </a:p>
        </p:txBody>
      </p:sp>
      <p:sp>
        <p:nvSpPr>
          <p:cNvPr id="12335" name="Oval 72"/>
          <p:cNvSpPr>
            <a:spLocks noChangeArrowheads="1"/>
          </p:cNvSpPr>
          <p:nvPr/>
        </p:nvSpPr>
        <p:spPr bwMode="auto">
          <a:xfrm>
            <a:off x="7905750" y="6226175"/>
            <a:ext cx="958850" cy="231775"/>
          </a:xfrm>
          <a:prstGeom prst="ellipse">
            <a:avLst/>
          </a:prstGeom>
          <a:solidFill>
            <a:srgbClr val="FF7C80"/>
          </a:solidFill>
          <a:ln w="9525">
            <a:solidFill>
              <a:schemeClr val="tx1"/>
            </a:solidFill>
            <a:round/>
            <a:headEnd/>
            <a:tailEnd/>
          </a:ln>
        </p:spPr>
        <p:txBody>
          <a:bodyPr wrap="none" anchor="ctr"/>
          <a:lstStyle/>
          <a:p>
            <a:pPr algn="ctr"/>
            <a:r>
              <a:rPr lang="en-GB" sz="1800" b="0">
                <a:latin typeface="Comic Sans MS" pitchFamily="66" charset="0"/>
              </a:rPr>
              <a:t>VWF</a:t>
            </a:r>
          </a:p>
        </p:txBody>
      </p:sp>
      <p:grpSp>
        <p:nvGrpSpPr>
          <p:cNvPr id="12336" name="Group 73"/>
          <p:cNvGrpSpPr>
            <a:grpSpLocks/>
          </p:cNvGrpSpPr>
          <p:nvPr/>
        </p:nvGrpSpPr>
        <p:grpSpPr bwMode="auto">
          <a:xfrm rot="-1227669">
            <a:off x="1177925" y="3571875"/>
            <a:ext cx="873125" cy="306388"/>
            <a:chOff x="310" y="301"/>
            <a:chExt cx="550" cy="193"/>
          </a:xfrm>
        </p:grpSpPr>
        <p:sp>
          <p:nvSpPr>
            <p:cNvPr id="12381" name="Line 74"/>
            <p:cNvSpPr>
              <a:spLocks noChangeShapeType="1"/>
            </p:cNvSpPr>
            <p:nvPr/>
          </p:nvSpPr>
          <p:spPr bwMode="auto">
            <a:xfrm>
              <a:off x="448" y="393"/>
              <a:ext cx="283" cy="0"/>
            </a:xfrm>
            <a:prstGeom prst="line">
              <a:avLst/>
            </a:prstGeom>
            <a:noFill/>
            <a:ln w="9525">
              <a:solidFill>
                <a:schemeClr val="tx1"/>
              </a:solidFill>
              <a:round/>
              <a:headEnd/>
              <a:tailEnd/>
            </a:ln>
          </p:spPr>
          <p:txBody>
            <a:bodyPr/>
            <a:lstStyle/>
            <a:p>
              <a:endParaRPr lang="en-US"/>
            </a:p>
          </p:txBody>
        </p:sp>
        <p:sp>
          <p:nvSpPr>
            <p:cNvPr id="12382" name="Oval 75"/>
            <p:cNvSpPr>
              <a:spLocks noChangeArrowheads="1"/>
            </p:cNvSpPr>
            <p:nvPr/>
          </p:nvSpPr>
          <p:spPr bwMode="auto">
            <a:xfrm>
              <a:off x="310" y="311"/>
              <a:ext cx="174" cy="183"/>
            </a:xfrm>
            <a:prstGeom prst="ellipse">
              <a:avLst/>
            </a:prstGeom>
            <a:solidFill>
              <a:schemeClr val="folHlink"/>
            </a:solidFill>
            <a:ln w="9525">
              <a:solidFill>
                <a:schemeClr val="tx1"/>
              </a:solidFill>
              <a:round/>
              <a:headEnd/>
              <a:tailEnd/>
            </a:ln>
          </p:spPr>
          <p:txBody>
            <a:bodyPr wrap="none" anchor="ctr"/>
            <a:lstStyle/>
            <a:p>
              <a:endParaRPr lang="en-GB" sz="3200"/>
            </a:p>
          </p:txBody>
        </p:sp>
        <p:sp>
          <p:nvSpPr>
            <p:cNvPr id="12383" name="Oval 76"/>
            <p:cNvSpPr>
              <a:spLocks noChangeArrowheads="1"/>
            </p:cNvSpPr>
            <p:nvPr/>
          </p:nvSpPr>
          <p:spPr bwMode="auto">
            <a:xfrm>
              <a:off x="686" y="301"/>
              <a:ext cx="174" cy="183"/>
            </a:xfrm>
            <a:prstGeom prst="ellipse">
              <a:avLst/>
            </a:prstGeom>
            <a:solidFill>
              <a:schemeClr val="folHlink"/>
            </a:solidFill>
            <a:ln w="9525">
              <a:solidFill>
                <a:schemeClr val="tx1"/>
              </a:solidFill>
              <a:round/>
              <a:headEnd/>
              <a:tailEnd/>
            </a:ln>
          </p:spPr>
          <p:txBody>
            <a:bodyPr wrap="none" anchor="ctr"/>
            <a:lstStyle/>
            <a:p>
              <a:endParaRPr lang="en-GB" sz="3200"/>
            </a:p>
          </p:txBody>
        </p:sp>
        <p:sp>
          <p:nvSpPr>
            <p:cNvPr id="12384" name="Oval 77"/>
            <p:cNvSpPr>
              <a:spLocks noChangeArrowheads="1"/>
            </p:cNvSpPr>
            <p:nvPr/>
          </p:nvSpPr>
          <p:spPr bwMode="auto">
            <a:xfrm>
              <a:off x="516" y="329"/>
              <a:ext cx="119" cy="137"/>
            </a:xfrm>
            <a:prstGeom prst="ellipse">
              <a:avLst/>
            </a:prstGeom>
            <a:solidFill>
              <a:schemeClr val="folHlink"/>
            </a:solidFill>
            <a:ln w="9525">
              <a:solidFill>
                <a:schemeClr val="tx1"/>
              </a:solidFill>
              <a:round/>
              <a:headEnd/>
              <a:tailEnd/>
            </a:ln>
          </p:spPr>
          <p:txBody>
            <a:bodyPr wrap="none" anchor="ctr"/>
            <a:lstStyle/>
            <a:p>
              <a:endParaRPr lang="en-GB" sz="3200"/>
            </a:p>
          </p:txBody>
        </p:sp>
      </p:grpSp>
      <p:sp>
        <p:nvSpPr>
          <p:cNvPr id="12337" name="Line 78"/>
          <p:cNvSpPr>
            <a:spLocks noChangeShapeType="1"/>
          </p:cNvSpPr>
          <p:nvPr/>
        </p:nvSpPr>
        <p:spPr bwMode="auto">
          <a:xfrm>
            <a:off x="6662738" y="4516438"/>
            <a:ext cx="434975" cy="725487"/>
          </a:xfrm>
          <a:prstGeom prst="line">
            <a:avLst/>
          </a:prstGeom>
          <a:noFill/>
          <a:ln w="76200">
            <a:solidFill>
              <a:srgbClr val="FF3399"/>
            </a:solidFill>
            <a:round/>
            <a:headEnd/>
            <a:tailEnd/>
          </a:ln>
        </p:spPr>
        <p:txBody>
          <a:bodyPr/>
          <a:lstStyle/>
          <a:p>
            <a:endParaRPr lang="en-US"/>
          </a:p>
        </p:txBody>
      </p:sp>
      <p:grpSp>
        <p:nvGrpSpPr>
          <p:cNvPr id="12338" name="Group 79"/>
          <p:cNvGrpSpPr>
            <a:grpSpLocks/>
          </p:cNvGrpSpPr>
          <p:nvPr/>
        </p:nvGrpSpPr>
        <p:grpSpPr bwMode="auto">
          <a:xfrm>
            <a:off x="6589713" y="4392613"/>
            <a:ext cx="825500" cy="1131887"/>
            <a:chOff x="3795" y="2823"/>
            <a:chExt cx="520" cy="713"/>
          </a:xfrm>
        </p:grpSpPr>
        <p:sp>
          <p:nvSpPr>
            <p:cNvPr id="12377" name="Oval 80"/>
            <p:cNvSpPr>
              <a:spLocks noChangeArrowheads="1"/>
            </p:cNvSpPr>
            <p:nvPr/>
          </p:nvSpPr>
          <p:spPr bwMode="auto">
            <a:xfrm>
              <a:off x="3795" y="2997"/>
              <a:ext cx="156" cy="165"/>
            </a:xfrm>
            <a:prstGeom prst="ellipse">
              <a:avLst/>
            </a:prstGeom>
            <a:solidFill>
              <a:srgbClr val="FF3399"/>
            </a:solidFill>
            <a:ln w="9525">
              <a:solidFill>
                <a:srgbClr val="FF3399"/>
              </a:solidFill>
              <a:round/>
              <a:headEnd/>
              <a:tailEnd/>
            </a:ln>
          </p:spPr>
          <p:txBody>
            <a:bodyPr wrap="none" anchor="ctr"/>
            <a:lstStyle/>
            <a:p>
              <a:endParaRPr lang="en-GB" sz="3200"/>
            </a:p>
          </p:txBody>
        </p:sp>
        <p:sp>
          <p:nvSpPr>
            <p:cNvPr id="12378" name="Oval 81"/>
            <p:cNvSpPr>
              <a:spLocks noChangeArrowheads="1"/>
            </p:cNvSpPr>
            <p:nvPr/>
          </p:nvSpPr>
          <p:spPr bwMode="auto">
            <a:xfrm>
              <a:off x="3903" y="3161"/>
              <a:ext cx="156" cy="165"/>
            </a:xfrm>
            <a:prstGeom prst="ellipse">
              <a:avLst/>
            </a:prstGeom>
            <a:solidFill>
              <a:srgbClr val="FF3399"/>
            </a:solidFill>
            <a:ln w="9525">
              <a:solidFill>
                <a:srgbClr val="FF3399"/>
              </a:solidFill>
              <a:round/>
              <a:headEnd/>
              <a:tailEnd/>
            </a:ln>
          </p:spPr>
          <p:txBody>
            <a:bodyPr wrap="none" anchor="ctr"/>
            <a:lstStyle/>
            <a:p>
              <a:endParaRPr lang="en-GB" sz="3200"/>
            </a:p>
          </p:txBody>
        </p:sp>
        <p:sp>
          <p:nvSpPr>
            <p:cNvPr id="12379" name="Freeform 82"/>
            <p:cNvSpPr>
              <a:spLocks/>
            </p:cNvSpPr>
            <p:nvPr/>
          </p:nvSpPr>
          <p:spPr bwMode="auto">
            <a:xfrm>
              <a:off x="4086" y="3368"/>
              <a:ext cx="229" cy="168"/>
            </a:xfrm>
            <a:custGeom>
              <a:avLst/>
              <a:gdLst>
                <a:gd name="T0" fmla="*/ 229 w 229"/>
                <a:gd name="T1" fmla="*/ 68 h 168"/>
                <a:gd name="T2" fmla="*/ 165 w 229"/>
                <a:gd name="T3" fmla="*/ 4 h 168"/>
                <a:gd name="T4" fmla="*/ 19 w 229"/>
                <a:gd name="T5" fmla="*/ 50 h 168"/>
                <a:gd name="T6" fmla="*/ 10 w 229"/>
                <a:gd name="T7" fmla="*/ 168 h 168"/>
                <a:gd name="T8" fmla="*/ 0 60000 65536"/>
                <a:gd name="T9" fmla="*/ 0 60000 65536"/>
                <a:gd name="T10" fmla="*/ 0 60000 65536"/>
                <a:gd name="T11" fmla="*/ 0 60000 65536"/>
                <a:gd name="T12" fmla="*/ 0 w 229"/>
                <a:gd name="T13" fmla="*/ 0 h 168"/>
                <a:gd name="T14" fmla="*/ 229 w 229"/>
                <a:gd name="T15" fmla="*/ 168 h 168"/>
              </a:gdLst>
              <a:ahLst/>
              <a:cxnLst>
                <a:cxn ang="T8">
                  <a:pos x="T0" y="T1"/>
                </a:cxn>
                <a:cxn ang="T9">
                  <a:pos x="T2" y="T3"/>
                </a:cxn>
                <a:cxn ang="T10">
                  <a:pos x="T4" y="T5"/>
                </a:cxn>
                <a:cxn ang="T11">
                  <a:pos x="T6" y="T7"/>
                </a:cxn>
              </a:cxnLst>
              <a:rect l="T12" t="T13" r="T14" b="T15"/>
              <a:pathLst>
                <a:path w="229" h="168">
                  <a:moveTo>
                    <a:pt x="229" y="68"/>
                  </a:moveTo>
                  <a:cubicBezTo>
                    <a:pt x="210" y="39"/>
                    <a:pt x="190" y="27"/>
                    <a:pt x="165" y="4"/>
                  </a:cubicBezTo>
                  <a:cubicBezTo>
                    <a:pt x="84" y="11"/>
                    <a:pt x="66" y="0"/>
                    <a:pt x="19" y="50"/>
                  </a:cubicBezTo>
                  <a:cubicBezTo>
                    <a:pt x="0" y="106"/>
                    <a:pt x="10" y="68"/>
                    <a:pt x="10" y="168"/>
                  </a:cubicBezTo>
                </a:path>
              </a:pathLst>
            </a:custGeom>
            <a:noFill/>
            <a:ln w="76200">
              <a:solidFill>
                <a:srgbClr val="FF3399"/>
              </a:solidFill>
              <a:round/>
              <a:headEnd/>
              <a:tailEnd/>
            </a:ln>
          </p:spPr>
          <p:txBody>
            <a:bodyPr/>
            <a:lstStyle/>
            <a:p>
              <a:endParaRPr lang="en-GB" sz="3200"/>
            </a:p>
          </p:txBody>
        </p:sp>
        <p:sp>
          <p:nvSpPr>
            <p:cNvPr id="12380" name="Line 83"/>
            <p:cNvSpPr>
              <a:spLocks noChangeShapeType="1"/>
            </p:cNvSpPr>
            <p:nvPr/>
          </p:nvSpPr>
          <p:spPr bwMode="auto">
            <a:xfrm flipH="1" flipV="1">
              <a:off x="3850" y="2823"/>
              <a:ext cx="219" cy="348"/>
            </a:xfrm>
            <a:prstGeom prst="line">
              <a:avLst/>
            </a:prstGeom>
            <a:noFill/>
            <a:ln w="76200">
              <a:solidFill>
                <a:schemeClr val="accent1"/>
              </a:solidFill>
              <a:round/>
              <a:headEnd/>
              <a:tailEnd/>
            </a:ln>
          </p:spPr>
          <p:txBody>
            <a:bodyPr/>
            <a:lstStyle/>
            <a:p>
              <a:endParaRPr lang="en-US"/>
            </a:p>
          </p:txBody>
        </p:sp>
      </p:grpSp>
      <p:sp>
        <p:nvSpPr>
          <p:cNvPr id="12339" name="Oval 84"/>
          <p:cNvSpPr>
            <a:spLocks noChangeArrowheads="1"/>
          </p:cNvSpPr>
          <p:nvPr/>
        </p:nvSpPr>
        <p:spPr bwMode="auto">
          <a:xfrm rot="1386946">
            <a:off x="3686175" y="4813300"/>
            <a:ext cx="276225" cy="741363"/>
          </a:xfrm>
          <a:prstGeom prst="ellipse">
            <a:avLst/>
          </a:prstGeom>
          <a:solidFill>
            <a:srgbClr val="800080"/>
          </a:solidFill>
          <a:ln w="9525">
            <a:solidFill>
              <a:schemeClr val="tx1"/>
            </a:solidFill>
            <a:round/>
            <a:headEnd/>
            <a:tailEnd/>
          </a:ln>
        </p:spPr>
        <p:txBody>
          <a:bodyPr wrap="none" anchor="ctr"/>
          <a:lstStyle/>
          <a:p>
            <a:endParaRPr lang="en-GB" sz="3200"/>
          </a:p>
        </p:txBody>
      </p:sp>
      <p:sp>
        <p:nvSpPr>
          <p:cNvPr id="12340" name="Oval 85"/>
          <p:cNvSpPr>
            <a:spLocks noChangeArrowheads="1"/>
          </p:cNvSpPr>
          <p:nvPr/>
        </p:nvSpPr>
        <p:spPr bwMode="auto">
          <a:xfrm>
            <a:off x="715963" y="6046788"/>
            <a:ext cx="958850" cy="231775"/>
          </a:xfrm>
          <a:prstGeom prst="ellipse">
            <a:avLst/>
          </a:prstGeom>
          <a:solidFill>
            <a:srgbClr val="FF7C80"/>
          </a:solidFill>
          <a:ln w="9525">
            <a:solidFill>
              <a:schemeClr val="tx1"/>
            </a:solidFill>
            <a:round/>
            <a:headEnd/>
            <a:tailEnd/>
          </a:ln>
        </p:spPr>
        <p:txBody>
          <a:bodyPr wrap="none" anchor="ctr"/>
          <a:lstStyle/>
          <a:p>
            <a:endParaRPr lang="en-GB" sz="3200"/>
          </a:p>
        </p:txBody>
      </p:sp>
      <p:sp>
        <p:nvSpPr>
          <p:cNvPr id="12341" name="Oval 86"/>
          <p:cNvSpPr>
            <a:spLocks noChangeArrowheads="1"/>
          </p:cNvSpPr>
          <p:nvPr/>
        </p:nvSpPr>
        <p:spPr bwMode="auto">
          <a:xfrm rot="1733694">
            <a:off x="3086100" y="5673725"/>
            <a:ext cx="1036638" cy="342900"/>
          </a:xfrm>
          <a:prstGeom prst="ellipse">
            <a:avLst/>
          </a:prstGeom>
          <a:solidFill>
            <a:srgbClr val="FF7C80"/>
          </a:solidFill>
          <a:ln w="9525">
            <a:solidFill>
              <a:schemeClr val="tx1"/>
            </a:solidFill>
            <a:round/>
            <a:headEnd/>
            <a:tailEnd/>
          </a:ln>
        </p:spPr>
        <p:txBody>
          <a:bodyPr wrap="none" anchor="ctr"/>
          <a:lstStyle/>
          <a:p>
            <a:endParaRPr lang="en-GB" sz="3200"/>
          </a:p>
        </p:txBody>
      </p:sp>
      <p:sp>
        <p:nvSpPr>
          <p:cNvPr id="12342" name="Freeform 87"/>
          <p:cNvSpPr>
            <a:spLocks/>
          </p:cNvSpPr>
          <p:nvPr/>
        </p:nvSpPr>
        <p:spPr bwMode="auto">
          <a:xfrm>
            <a:off x="3800475" y="4767263"/>
            <a:ext cx="366713" cy="1071562"/>
          </a:xfrm>
          <a:custGeom>
            <a:avLst/>
            <a:gdLst>
              <a:gd name="T0" fmla="*/ 357744 w 368"/>
              <a:gd name="T1" fmla="*/ 3088 h 694"/>
              <a:gd name="T2" fmla="*/ 193322 w 368"/>
              <a:gd name="T3" fmla="*/ 60217 h 694"/>
              <a:gd name="T4" fmla="*/ 157447 w 368"/>
              <a:gd name="T5" fmla="*/ 242414 h 694"/>
              <a:gd name="T6" fmla="*/ 138514 w 368"/>
              <a:gd name="T7" fmla="*/ 356673 h 694"/>
              <a:gd name="T8" fmla="*/ 111608 w 368"/>
              <a:gd name="T9" fmla="*/ 384465 h 694"/>
              <a:gd name="T10" fmla="*/ 38864 w 368"/>
              <a:gd name="T11" fmla="*/ 637687 h 694"/>
              <a:gd name="T12" fmla="*/ 29895 w 368"/>
              <a:gd name="T13" fmla="*/ 1032961 h 694"/>
              <a:gd name="T14" fmla="*/ 221224 w 368"/>
              <a:gd name="T15" fmla="*/ 963479 h 694"/>
              <a:gd name="T16" fmla="*/ 202290 w 368"/>
              <a:gd name="T17" fmla="*/ 835324 h 694"/>
              <a:gd name="T18" fmla="*/ 148479 w 368"/>
              <a:gd name="T19" fmla="*/ 807532 h 694"/>
              <a:gd name="T20" fmla="*/ 120577 w 368"/>
              <a:gd name="T21" fmla="*/ 793635 h 694"/>
              <a:gd name="T22" fmla="*/ 157447 w 368"/>
              <a:gd name="T23" fmla="*/ 497180 h 694"/>
              <a:gd name="T24" fmla="*/ 212255 w 368"/>
              <a:gd name="T25" fmla="*/ 271751 h 694"/>
              <a:gd name="T26" fmla="*/ 221224 w 368"/>
              <a:gd name="T27" fmla="*/ 228518 h 694"/>
              <a:gd name="T28" fmla="*/ 276031 w 368"/>
              <a:gd name="T29" fmla="*/ 200725 h 694"/>
              <a:gd name="T30" fmla="*/ 311905 w 368"/>
              <a:gd name="T31" fmla="*/ 143595 h 694"/>
              <a:gd name="T32" fmla="*/ 357744 w 368"/>
              <a:gd name="T33" fmla="*/ 88010 h 694"/>
              <a:gd name="T34" fmla="*/ 357744 w 368"/>
              <a:gd name="T35" fmla="*/ 3088 h 6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8"/>
              <a:gd name="T55" fmla="*/ 0 h 694"/>
              <a:gd name="T56" fmla="*/ 368 w 368"/>
              <a:gd name="T57" fmla="*/ 694 h 6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8" h="694">
                <a:moveTo>
                  <a:pt x="359" y="2"/>
                </a:moveTo>
                <a:cubicBezTo>
                  <a:pt x="308" y="7"/>
                  <a:pt x="233" y="0"/>
                  <a:pt x="194" y="39"/>
                </a:cubicBezTo>
                <a:cubicBezTo>
                  <a:pt x="181" y="78"/>
                  <a:pt x="167" y="117"/>
                  <a:pt x="158" y="157"/>
                </a:cubicBezTo>
                <a:cubicBezTo>
                  <a:pt x="157" y="164"/>
                  <a:pt x="148" y="220"/>
                  <a:pt x="139" y="231"/>
                </a:cubicBezTo>
                <a:cubicBezTo>
                  <a:pt x="132" y="239"/>
                  <a:pt x="121" y="243"/>
                  <a:pt x="112" y="249"/>
                </a:cubicBezTo>
                <a:cubicBezTo>
                  <a:pt x="78" y="300"/>
                  <a:pt x="73" y="362"/>
                  <a:pt x="39" y="413"/>
                </a:cubicBezTo>
                <a:cubicBezTo>
                  <a:pt x="0" y="532"/>
                  <a:pt x="20" y="449"/>
                  <a:pt x="30" y="669"/>
                </a:cubicBezTo>
                <a:cubicBezTo>
                  <a:pt x="88" y="666"/>
                  <a:pt x="199" y="694"/>
                  <a:pt x="222" y="624"/>
                </a:cubicBezTo>
                <a:cubicBezTo>
                  <a:pt x="220" y="615"/>
                  <a:pt x="212" y="548"/>
                  <a:pt x="203" y="541"/>
                </a:cubicBezTo>
                <a:cubicBezTo>
                  <a:pt x="188" y="530"/>
                  <a:pt x="167" y="529"/>
                  <a:pt x="149" y="523"/>
                </a:cubicBezTo>
                <a:cubicBezTo>
                  <a:pt x="140" y="520"/>
                  <a:pt x="121" y="514"/>
                  <a:pt x="121" y="514"/>
                </a:cubicBezTo>
                <a:cubicBezTo>
                  <a:pt x="95" y="433"/>
                  <a:pt x="94" y="383"/>
                  <a:pt x="158" y="322"/>
                </a:cubicBezTo>
                <a:cubicBezTo>
                  <a:pt x="173" y="275"/>
                  <a:pt x="177" y="210"/>
                  <a:pt x="213" y="176"/>
                </a:cubicBezTo>
                <a:cubicBezTo>
                  <a:pt x="216" y="167"/>
                  <a:pt x="214" y="154"/>
                  <a:pt x="222" y="148"/>
                </a:cubicBezTo>
                <a:cubicBezTo>
                  <a:pt x="238" y="137"/>
                  <a:pt x="277" y="130"/>
                  <a:pt x="277" y="130"/>
                </a:cubicBezTo>
                <a:cubicBezTo>
                  <a:pt x="296" y="72"/>
                  <a:pt x="270" y="129"/>
                  <a:pt x="313" y="93"/>
                </a:cubicBezTo>
                <a:cubicBezTo>
                  <a:pt x="368" y="48"/>
                  <a:pt x="292" y="79"/>
                  <a:pt x="359" y="57"/>
                </a:cubicBezTo>
                <a:cubicBezTo>
                  <a:pt x="348" y="13"/>
                  <a:pt x="344" y="31"/>
                  <a:pt x="359" y="2"/>
                </a:cubicBezTo>
                <a:close/>
              </a:path>
            </a:pathLst>
          </a:custGeom>
          <a:solidFill>
            <a:schemeClr val="hlink"/>
          </a:solidFill>
          <a:ln w="9525">
            <a:solidFill>
              <a:schemeClr val="tx1"/>
            </a:solidFill>
            <a:round/>
            <a:headEnd/>
            <a:tailEnd/>
          </a:ln>
        </p:spPr>
        <p:txBody>
          <a:bodyPr/>
          <a:lstStyle/>
          <a:p>
            <a:endParaRPr lang="en-GB" sz="3200"/>
          </a:p>
        </p:txBody>
      </p:sp>
      <p:sp>
        <p:nvSpPr>
          <p:cNvPr id="12343" name="Freeform 88"/>
          <p:cNvSpPr>
            <a:spLocks/>
          </p:cNvSpPr>
          <p:nvPr/>
        </p:nvSpPr>
        <p:spPr bwMode="auto">
          <a:xfrm rot="2439417" flipH="1">
            <a:off x="3402013" y="4629150"/>
            <a:ext cx="446087" cy="1038225"/>
          </a:xfrm>
          <a:custGeom>
            <a:avLst/>
            <a:gdLst>
              <a:gd name="T0" fmla="*/ 435177 w 368"/>
              <a:gd name="T1" fmla="*/ 2992 h 694"/>
              <a:gd name="T2" fmla="*/ 235165 w 368"/>
              <a:gd name="T3" fmla="*/ 58344 h 694"/>
              <a:gd name="T4" fmla="*/ 191526 w 368"/>
              <a:gd name="T5" fmla="*/ 234872 h 694"/>
              <a:gd name="T6" fmla="*/ 168495 w 368"/>
              <a:gd name="T7" fmla="*/ 345576 h 694"/>
              <a:gd name="T8" fmla="*/ 135766 w 368"/>
              <a:gd name="T9" fmla="*/ 372504 h 694"/>
              <a:gd name="T10" fmla="*/ 47276 w 368"/>
              <a:gd name="T11" fmla="*/ 617849 h 694"/>
              <a:gd name="T12" fmla="*/ 36366 w 368"/>
              <a:gd name="T13" fmla="*/ 1000825 h 694"/>
              <a:gd name="T14" fmla="*/ 269107 w 368"/>
              <a:gd name="T15" fmla="*/ 933505 h 694"/>
              <a:gd name="T16" fmla="*/ 246075 w 368"/>
              <a:gd name="T17" fmla="*/ 809337 h 694"/>
              <a:gd name="T18" fmla="*/ 180617 w 368"/>
              <a:gd name="T19" fmla="*/ 782409 h 694"/>
              <a:gd name="T20" fmla="*/ 146675 w 368"/>
              <a:gd name="T21" fmla="*/ 768945 h 694"/>
              <a:gd name="T22" fmla="*/ 191526 w 368"/>
              <a:gd name="T23" fmla="*/ 481712 h 694"/>
              <a:gd name="T24" fmla="*/ 258197 w 368"/>
              <a:gd name="T25" fmla="*/ 263296 h 694"/>
              <a:gd name="T26" fmla="*/ 269107 w 368"/>
              <a:gd name="T27" fmla="*/ 221408 h 694"/>
              <a:gd name="T28" fmla="*/ 335777 w 368"/>
              <a:gd name="T29" fmla="*/ 194480 h 694"/>
              <a:gd name="T30" fmla="*/ 379416 w 368"/>
              <a:gd name="T31" fmla="*/ 139128 h 694"/>
              <a:gd name="T32" fmla="*/ 435177 w 368"/>
              <a:gd name="T33" fmla="*/ 85272 h 694"/>
              <a:gd name="T34" fmla="*/ 435177 w 368"/>
              <a:gd name="T35" fmla="*/ 2992 h 6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8"/>
              <a:gd name="T55" fmla="*/ 0 h 694"/>
              <a:gd name="T56" fmla="*/ 368 w 368"/>
              <a:gd name="T57" fmla="*/ 694 h 6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8" h="694">
                <a:moveTo>
                  <a:pt x="359" y="2"/>
                </a:moveTo>
                <a:cubicBezTo>
                  <a:pt x="308" y="7"/>
                  <a:pt x="233" y="0"/>
                  <a:pt x="194" y="39"/>
                </a:cubicBezTo>
                <a:cubicBezTo>
                  <a:pt x="181" y="78"/>
                  <a:pt x="167" y="117"/>
                  <a:pt x="158" y="157"/>
                </a:cubicBezTo>
                <a:cubicBezTo>
                  <a:pt x="157" y="164"/>
                  <a:pt x="148" y="220"/>
                  <a:pt x="139" y="231"/>
                </a:cubicBezTo>
                <a:cubicBezTo>
                  <a:pt x="132" y="239"/>
                  <a:pt x="121" y="243"/>
                  <a:pt x="112" y="249"/>
                </a:cubicBezTo>
                <a:cubicBezTo>
                  <a:pt x="78" y="300"/>
                  <a:pt x="73" y="362"/>
                  <a:pt x="39" y="413"/>
                </a:cubicBezTo>
                <a:cubicBezTo>
                  <a:pt x="0" y="532"/>
                  <a:pt x="20" y="449"/>
                  <a:pt x="30" y="669"/>
                </a:cubicBezTo>
                <a:cubicBezTo>
                  <a:pt x="88" y="666"/>
                  <a:pt x="199" y="694"/>
                  <a:pt x="222" y="624"/>
                </a:cubicBezTo>
                <a:cubicBezTo>
                  <a:pt x="220" y="615"/>
                  <a:pt x="212" y="548"/>
                  <a:pt x="203" y="541"/>
                </a:cubicBezTo>
                <a:cubicBezTo>
                  <a:pt x="188" y="530"/>
                  <a:pt x="167" y="529"/>
                  <a:pt x="149" y="523"/>
                </a:cubicBezTo>
                <a:cubicBezTo>
                  <a:pt x="140" y="520"/>
                  <a:pt x="121" y="514"/>
                  <a:pt x="121" y="514"/>
                </a:cubicBezTo>
                <a:cubicBezTo>
                  <a:pt x="95" y="433"/>
                  <a:pt x="94" y="383"/>
                  <a:pt x="158" y="322"/>
                </a:cubicBezTo>
                <a:cubicBezTo>
                  <a:pt x="173" y="275"/>
                  <a:pt x="177" y="210"/>
                  <a:pt x="213" y="176"/>
                </a:cubicBezTo>
                <a:cubicBezTo>
                  <a:pt x="216" y="167"/>
                  <a:pt x="214" y="154"/>
                  <a:pt x="222" y="148"/>
                </a:cubicBezTo>
                <a:cubicBezTo>
                  <a:pt x="238" y="137"/>
                  <a:pt x="277" y="130"/>
                  <a:pt x="277" y="130"/>
                </a:cubicBezTo>
                <a:cubicBezTo>
                  <a:pt x="296" y="72"/>
                  <a:pt x="270" y="129"/>
                  <a:pt x="313" y="93"/>
                </a:cubicBezTo>
                <a:cubicBezTo>
                  <a:pt x="368" y="48"/>
                  <a:pt x="292" y="79"/>
                  <a:pt x="359" y="57"/>
                </a:cubicBezTo>
                <a:cubicBezTo>
                  <a:pt x="348" y="13"/>
                  <a:pt x="344" y="31"/>
                  <a:pt x="359" y="2"/>
                </a:cubicBezTo>
                <a:close/>
              </a:path>
            </a:pathLst>
          </a:custGeom>
          <a:solidFill>
            <a:schemeClr val="hlink"/>
          </a:solidFill>
          <a:ln w="9525">
            <a:solidFill>
              <a:schemeClr val="tx1"/>
            </a:solidFill>
            <a:round/>
            <a:headEnd/>
            <a:tailEnd/>
          </a:ln>
        </p:spPr>
        <p:txBody>
          <a:bodyPr/>
          <a:lstStyle/>
          <a:p>
            <a:endParaRPr lang="en-GB" sz="3200"/>
          </a:p>
        </p:txBody>
      </p:sp>
      <p:sp>
        <p:nvSpPr>
          <p:cNvPr id="12344" name="Arc 89"/>
          <p:cNvSpPr>
            <a:spLocks/>
          </p:cNvSpPr>
          <p:nvPr/>
        </p:nvSpPr>
        <p:spPr bwMode="auto">
          <a:xfrm rot="2079976" flipV="1">
            <a:off x="2894013" y="3335338"/>
            <a:ext cx="1463675" cy="701675"/>
          </a:xfrm>
          <a:custGeom>
            <a:avLst/>
            <a:gdLst>
              <a:gd name="T0" fmla="*/ 0 w 14689"/>
              <a:gd name="T1" fmla="*/ 0 h 21600"/>
              <a:gd name="T2" fmla="*/ 145846870 w 14689"/>
              <a:gd name="T3" fmla="*/ 6081540 h 21600"/>
              <a:gd name="T4" fmla="*/ 0 w 14689"/>
              <a:gd name="T5" fmla="*/ 22793880 h 21600"/>
              <a:gd name="T6" fmla="*/ 0 60000 65536"/>
              <a:gd name="T7" fmla="*/ 0 60000 65536"/>
              <a:gd name="T8" fmla="*/ 0 60000 65536"/>
              <a:gd name="T9" fmla="*/ 0 w 14689"/>
              <a:gd name="T10" fmla="*/ 0 h 21600"/>
              <a:gd name="T11" fmla="*/ 14689 w 14689"/>
              <a:gd name="T12" fmla="*/ 21600 h 21600"/>
            </a:gdLst>
            <a:ahLst/>
            <a:cxnLst>
              <a:cxn ang="T6">
                <a:pos x="T0" y="T1"/>
              </a:cxn>
              <a:cxn ang="T7">
                <a:pos x="T2" y="T3"/>
              </a:cxn>
              <a:cxn ang="T8">
                <a:pos x="T4" y="T5"/>
              </a:cxn>
            </a:cxnLst>
            <a:rect l="T9" t="T10" r="T11" b="T12"/>
            <a:pathLst>
              <a:path w="14689" h="21600" fill="none" extrusionOk="0">
                <a:moveTo>
                  <a:pt x="-1" y="0"/>
                </a:moveTo>
                <a:cubicBezTo>
                  <a:pt x="5447" y="0"/>
                  <a:pt x="10694" y="2058"/>
                  <a:pt x="14688" y="5763"/>
                </a:cubicBezTo>
              </a:path>
              <a:path w="14689" h="21600" stroke="0" extrusionOk="0">
                <a:moveTo>
                  <a:pt x="-1" y="0"/>
                </a:moveTo>
                <a:cubicBezTo>
                  <a:pt x="5447" y="0"/>
                  <a:pt x="10694" y="2058"/>
                  <a:pt x="14688" y="5763"/>
                </a:cubicBezTo>
                <a:lnTo>
                  <a:pt x="0" y="21600"/>
                </a:lnTo>
                <a:close/>
              </a:path>
            </a:pathLst>
          </a:custGeom>
          <a:noFill/>
          <a:ln w="9525">
            <a:solidFill>
              <a:schemeClr val="tx1"/>
            </a:solidFill>
            <a:prstDash val="dash"/>
            <a:round/>
            <a:headEnd/>
            <a:tailEnd type="triangle" w="med" len="med"/>
          </a:ln>
        </p:spPr>
        <p:txBody>
          <a:bodyPr wrap="none" anchor="ctr"/>
          <a:lstStyle/>
          <a:p>
            <a:endParaRPr lang="en-GB" sz="3200"/>
          </a:p>
        </p:txBody>
      </p:sp>
      <p:sp>
        <p:nvSpPr>
          <p:cNvPr id="12345" name="Text Box 90"/>
          <p:cNvSpPr txBox="1">
            <a:spLocks noChangeArrowheads="1"/>
          </p:cNvSpPr>
          <p:nvPr/>
        </p:nvSpPr>
        <p:spPr bwMode="auto">
          <a:xfrm>
            <a:off x="4660900" y="4343400"/>
            <a:ext cx="906463" cy="396875"/>
          </a:xfrm>
          <a:prstGeom prst="rect">
            <a:avLst/>
          </a:prstGeom>
          <a:noFill/>
          <a:ln w="9525">
            <a:noFill/>
            <a:miter lim="800000"/>
            <a:headEnd/>
            <a:tailEnd/>
          </a:ln>
        </p:spPr>
        <p:txBody>
          <a:bodyPr>
            <a:spAutoFit/>
          </a:bodyPr>
          <a:lstStyle/>
          <a:p>
            <a:r>
              <a:rPr lang="en-GB" sz="2000">
                <a:latin typeface="Comic Sans MS" pitchFamily="66" charset="0"/>
              </a:rPr>
              <a:t>PLC</a:t>
            </a:r>
            <a:r>
              <a:rPr lang="en-GB" sz="2000"/>
              <a:t>-</a:t>
            </a:r>
            <a:r>
              <a:rPr lang="en-GB" sz="2000">
                <a:latin typeface="Symbol" pitchFamily="18" charset="2"/>
              </a:rPr>
              <a:t>g</a:t>
            </a:r>
          </a:p>
        </p:txBody>
      </p:sp>
      <p:sp>
        <p:nvSpPr>
          <p:cNvPr id="12346" name="Oval 91"/>
          <p:cNvSpPr>
            <a:spLocks noChangeArrowheads="1"/>
          </p:cNvSpPr>
          <p:nvPr/>
        </p:nvSpPr>
        <p:spPr bwMode="auto">
          <a:xfrm>
            <a:off x="2444750" y="5905500"/>
            <a:ext cx="958850" cy="231775"/>
          </a:xfrm>
          <a:prstGeom prst="ellipse">
            <a:avLst/>
          </a:prstGeom>
          <a:solidFill>
            <a:srgbClr val="FF7C80"/>
          </a:solidFill>
          <a:ln w="9525">
            <a:solidFill>
              <a:schemeClr val="tx1"/>
            </a:solidFill>
            <a:round/>
            <a:headEnd/>
            <a:tailEnd/>
          </a:ln>
        </p:spPr>
        <p:txBody>
          <a:bodyPr wrap="none" anchor="ctr"/>
          <a:lstStyle/>
          <a:p>
            <a:endParaRPr lang="en-GB" sz="3200"/>
          </a:p>
        </p:txBody>
      </p:sp>
      <p:sp>
        <p:nvSpPr>
          <p:cNvPr id="12347" name="Arc 92"/>
          <p:cNvSpPr>
            <a:spLocks/>
          </p:cNvSpPr>
          <p:nvPr/>
        </p:nvSpPr>
        <p:spPr bwMode="auto">
          <a:xfrm flipH="1">
            <a:off x="4019550" y="4438650"/>
            <a:ext cx="463550" cy="347663"/>
          </a:xfrm>
          <a:custGeom>
            <a:avLst/>
            <a:gdLst>
              <a:gd name="T0" fmla="*/ 0 w 21600"/>
              <a:gd name="T1" fmla="*/ 0 h 21600"/>
              <a:gd name="T2" fmla="*/ 9948083 w 21600"/>
              <a:gd name="T3" fmla="*/ 5595813 h 21600"/>
              <a:gd name="T4" fmla="*/ 0 w 21600"/>
              <a:gd name="T5" fmla="*/ 559581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prstDash val="dash"/>
            <a:round/>
            <a:headEnd type="triangle" w="med" len="med"/>
            <a:tailEnd/>
          </a:ln>
        </p:spPr>
        <p:txBody>
          <a:bodyPr wrap="none" anchor="ctr"/>
          <a:lstStyle/>
          <a:p>
            <a:endParaRPr lang="en-GB" sz="3200"/>
          </a:p>
        </p:txBody>
      </p:sp>
      <p:sp>
        <p:nvSpPr>
          <p:cNvPr id="12348" name="Arc 93"/>
          <p:cNvSpPr>
            <a:spLocks/>
          </p:cNvSpPr>
          <p:nvPr/>
        </p:nvSpPr>
        <p:spPr bwMode="auto">
          <a:xfrm>
            <a:off x="5605463" y="4481513"/>
            <a:ext cx="928687" cy="42862"/>
          </a:xfrm>
          <a:custGeom>
            <a:avLst/>
            <a:gdLst>
              <a:gd name="T0" fmla="*/ 0 w 16271"/>
              <a:gd name="T1" fmla="*/ 0 h 21600"/>
              <a:gd name="T2" fmla="*/ 53005935 w 16271"/>
              <a:gd name="T3" fmla="*/ 29114 h 21600"/>
              <a:gd name="T4" fmla="*/ 0 w 16271"/>
              <a:gd name="T5" fmla="*/ 85053 h 21600"/>
              <a:gd name="T6" fmla="*/ 0 60000 65536"/>
              <a:gd name="T7" fmla="*/ 0 60000 65536"/>
              <a:gd name="T8" fmla="*/ 0 60000 65536"/>
              <a:gd name="T9" fmla="*/ 0 w 16271"/>
              <a:gd name="T10" fmla="*/ 0 h 21600"/>
              <a:gd name="T11" fmla="*/ 16271 w 16271"/>
              <a:gd name="T12" fmla="*/ 21600 h 21600"/>
            </a:gdLst>
            <a:ahLst/>
            <a:cxnLst>
              <a:cxn ang="T6">
                <a:pos x="T0" y="T1"/>
              </a:cxn>
              <a:cxn ang="T7">
                <a:pos x="T2" y="T3"/>
              </a:cxn>
              <a:cxn ang="T8">
                <a:pos x="T4" y="T5"/>
              </a:cxn>
            </a:cxnLst>
            <a:rect l="T9" t="T10" r="T11" b="T12"/>
            <a:pathLst>
              <a:path w="16271" h="21600" fill="none" extrusionOk="0">
                <a:moveTo>
                  <a:pt x="-1" y="0"/>
                </a:moveTo>
                <a:cubicBezTo>
                  <a:pt x="6236" y="0"/>
                  <a:pt x="12169" y="2695"/>
                  <a:pt x="16271" y="7393"/>
                </a:cubicBezTo>
              </a:path>
              <a:path w="16271" h="21600" stroke="0" extrusionOk="0">
                <a:moveTo>
                  <a:pt x="-1" y="0"/>
                </a:moveTo>
                <a:cubicBezTo>
                  <a:pt x="6236" y="0"/>
                  <a:pt x="12169" y="2695"/>
                  <a:pt x="16271" y="7393"/>
                </a:cubicBezTo>
                <a:lnTo>
                  <a:pt x="0" y="21600"/>
                </a:lnTo>
                <a:close/>
              </a:path>
            </a:pathLst>
          </a:custGeom>
          <a:noFill/>
          <a:ln w="9525">
            <a:solidFill>
              <a:schemeClr val="tx1"/>
            </a:solidFill>
            <a:prstDash val="dash"/>
            <a:round/>
            <a:headEnd type="triangle" w="med" len="med"/>
            <a:tailEnd/>
          </a:ln>
        </p:spPr>
        <p:txBody>
          <a:bodyPr wrap="none" anchor="ctr"/>
          <a:lstStyle/>
          <a:p>
            <a:endParaRPr lang="en-GB" sz="3200"/>
          </a:p>
        </p:txBody>
      </p:sp>
      <p:sp>
        <p:nvSpPr>
          <p:cNvPr id="12349" name="Line 94"/>
          <p:cNvSpPr>
            <a:spLocks noChangeShapeType="1"/>
          </p:cNvSpPr>
          <p:nvPr/>
        </p:nvSpPr>
        <p:spPr bwMode="auto">
          <a:xfrm flipV="1">
            <a:off x="5065712" y="4015355"/>
            <a:ext cx="15875" cy="367732"/>
          </a:xfrm>
          <a:prstGeom prst="line">
            <a:avLst/>
          </a:prstGeom>
          <a:noFill/>
          <a:ln w="76200">
            <a:solidFill>
              <a:schemeClr val="tx1"/>
            </a:solidFill>
            <a:round/>
            <a:headEnd/>
            <a:tailEnd type="triangle" w="med" len="med"/>
          </a:ln>
        </p:spPr>
        <p:txBody>
          <a:bodyPr/>
          <a:lstStyle/>
          <a:p>
            <a:endParaRPr lang="en-US"/>
          </a:p>
        </p:txBody>
      </p:sp>
      <p:sp>
        <p:nvSpPr>
          <p:cNvPr id="12350" name="Freeform 95"/>
          <p:cNvSpPr>
            <a:spLocks/>
          </p:cNvSpPr>
          <p:nvPr/>
        </p:nvSpPr>
        <p:spPr bwMode="auto">
          <a:xfrm rot="1069097">
            <a:off x="4576763" y="5668963"/>
            <a:ext cx="1944687" cy="1052512"/>
          </a:xfrm>
          <a:custGeom>
            <a:avLst/>
            <a:gdLst>
              <a:gd name="T0" fmla="*/ 0 w 1865"/>
              <a:gd name="T1" fmla="*/ 726816 h 307"/>
              <a:gd name="T2" fmla="*/ 695499 w 1865"/>
              <a:gd name="T3" fmla="*/ 819382 h 307"/>
              <a:gd name="T4" fmla="*/ 1077138 w 1865"/>
              <a:gd name="T5" fmla="*/ 850238 h 307"/>
              <a:gd name="T6" fmla="*/ 1249188 w 1865"/>
              <a:gd name="T7" fmla="*/ 1007943 h 307"/>
              <a:gd name="T8" fmla="*/ 1334692 w 1865"/>
              <a:gd name="T9" fmla="*/ 977088 h 307"/>
              <a:gd name="T10" fmla="*/ 1353461 w 1865"/>
              <a:gd name="T11" fmla="*/ 911949 h 307"/>
              <a:gd name="T12" fmla="*/ 1382657 w 1865"/>
              <a:gd name="T13" fmla="*/ 881093 h 307"/>
              <a:gd name="T14" fmla="*/ 1410811 w 1865"/>
              <a:gd name="T15" fmla="*/ 819382 h 307"/>
              <a:gd name="T16" fmla="*/ 1468161 w 1865"/>
              <a:gd name="T17" fmla="*/ 757671 h 307"/>
              <a:gd name="T18" fmla="*/ 1486930 w 1865"/>
              <a:gd name="T19" fmla="*/ 692532 h 307"/>
              <a:gd name="T20" fmla="*/ 1544280 w 1865"/>
              <a:gd name="T21" fmla="*/ 630821 h 307"/>
              <a:gd name="T22" fmla="*/ 1658980 w 1865"/>
              <a:gd name="T23" fmla="*/ 287984 h 307"/>
              <a:gd name="T24" fmla="*/ 1944687 w 1865"/>
              <a:gd name="T25" fmla="*/ 34284 h 307"/>
              <a:gd name="T26" fmla="*/ 1916533 w 1865"/>
              <a:gd name="T27" fmla="*/ 3428 h 3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65"/>
              <a:gd name="T43" fmla="*/ 0 h 307"/>
              <a:gd name="T44" fmla="*/ 1865 w 1865"/>
              <a:gd name="T45" fmla="*/ 307 h 3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65" h="307">
                <a:moveTo>
                  <a:pt x="0" y="212"/>
                </a:moveTo>
                <a:cubicBezTo>
                  <a:pt x="306" y="99"/>
                  <a:pt x="436" y="229"/>
                  <a:pt x="667" y="239"/>
                </a:cubicBezTo>
                <a:cubicBezTo>
                  <a:pt x="789" y="244"/>
                  <a:pt x="911" y="245"/>
                  <a:pt x="1033" y="248"/>
                </a:cubicBezTo>
                <a:cubicBezTo>
                  <a:pt x="1071" y="307"/>
                  <a:pt x="1137" y="274"/>
                  <a:pt x="1198" y="294"/>
                </a:cubicBezTo>
                <a:cubicBezTo>
                  <a:pt x="1225" y="291"/>
                  <a:pt x="1254" y="292"/>
                  <a:pt x="1280" y="285"/>
                </a:cubicBezTo>
                <a:cubicBezTo>
                  <a:pt x="1288" y="283"/>
                  <a:pt x="1291" y="271"/>
                  <a:pt x="1298" y="266"/>
                </a:cubicBezTo>
                <a:cubicBezTo>
                  <a:pt x="1306" y="261"/>
                  <a:pt x="1317" y="260"/>
                  <a:pt x="1326" y="257"/>
                </a:cubicBezTo>
                <a:cubicBezTo>
                  <a:pt x="1335" y="251"/>
                  <a:pt x="1343" y="243"/>
                  <a:pt x="1353" y="239"/>
                </a:cubicBezTo>
                <a:cubicBezTo>
                  <a:pt x="1371" y="231"/>
                  <a:pt x="1408" y="221"/>
                  <a:pt x="1408" y="221"/>
                </a:cubicBezTo>
                <a:cubicBezTo>
                  <a:pt x="1414" y="215"/>
                  <a:pt x="1418" y="206"/>
                  <a:pt x="1426" y="202"/>
                </a:cubicBezTo>
                <a:cubicBezTo>
                  <a:pt x="1443" y="193"/>
                  <a:pt x="1481" y="184"/>
                  <a:pt x="1481" y="184"/>
                </a:cubicBezTo>
                <a:cubicBezTo>
                  <a:pt x="1511" y="139"/>
                  <a:pt x="1539" y="101"/>
                  <a:pt x="1591" y="84"/>
                </a:cubicBezTo>
                <a:cubicBezTo>
                  <a:pt x="1710" y="0"/>
                  <a:pt x="1667" y="21"/>
                  <a:pt x="1865" y="10"/>
                </a:cubicBezTo>
                <a:cubicBezTo>
                  <a:pt x="1856" y="7"/>
                  <a:pt x="1838" y="1"/>
                  <a:pt x="1838" y="1"/>
                </a:cubicBezTo>
              </a:path>
            </a:pathLst>
          </a:custGeom>
          <a:noFill/>
          <a:ln w="76200">
            <a:solidFill>
              <a:srgbClr val="33CCCC"/>
            </a:solidFill>
            <a:round/>
            <a:headEnd/>
            <a:tailEnd/>
          </a:ln>
        </p:spPr>
        <p:txBody>
          <a:bodyPr/>
          <a:lstStyle/>
          <a:p>
            <a:endParaRPr lang="en-GB" sz="3200"/>
          </a:p>
        </p:txBody>
      </p:sp>
      <p:sp>
        <p:nvSpPr>
          <p:cNvPr id="12351" name="Oval 96"/>
          <p:cNvSpPr>
            <a:spLocks noChangeArrowheads="1"/>
          </p:cNvSpPr>
          <p:nvPr/>
        </p:nvSpPr>
        <p:spPr bwMode="auto">
          <a:xfrm>
            <a:off x="3738563" y="6065838"/>
            <a:ext cx="958850" cy="231775"/>
          </a:xfrm>
          <a:prstGeom prst="ellipse">
            <a:avLst/>
          </a:prstGeom>
          <a:solidFill>
            <a:srgbClr val="FF7C80"/>
          </a:solidFill>
          <a:ln w="9525">
            <a:solidFill>
              <a:schemeClr val="tx1"/>
            </a:solidFill>
            <a:round/>
            <a:headEnd/>
            <a:tailEnd/>
          </a:ln>
        </p:spPr>
        <p:txBody>
          <a:bodyPr wrap="none" anchor="ctr"/>
          <a:lstStyle/>
          <a:p>
            <a:endParaRPr lang="en-GB" sz="3200"/>
          </a:p>
        </p:txBody>
      </p:sp>
      <p:sp>
        <p:nvSpPr>
          <p:cNvPr id="12352" name="Freeform 97"/>
          <p:cNvSpPr>
            <a:spLocks/>
          </p:cNvSpPr>
          <p:nvPr/>
        </p:nvSpPr>
        <p:spPr bwMode="auto">
          <a:xfrm rot="4072386" flipV="1">
            <a:off x="5517357" y="5082381"/>
            <a:ext cx="679450" cy="252413"/>
          </a:xfrm>
          <a:custGeom>
            <a:avLst/>
            <a:gdLst>
              <a:gd name="T0" fmla="*/ 0 w 428"/>
              <a:gd name="T1" fmla="*/ 206375 h 159"/>
              <a:gd name="T2" fmla="*/ 115888 w 428"/>
              <a:gd name="T3" fmla="*/ 134938 h 159"/>
              <a:gd name="T4" fmla="*/ 361950 w 428"/>
              <a:gd name="T5" fmla="*/ 17463 h 159"/>
              <a:gd name="T6" fmla="*/ 652463 w 428"/>
              <a:gd name="T7" fmla="*/ 33338 h 159"/>
              <a:gd name="T8" fmla="*/ 638175 w 428"/>
              <a:gd name="T9" fmla="*/ 119063 h 159"/>
              <a:gd name="T10" fmla="*/ 508000 w 428"/>
              <a:gd name="T11" fmla="*/ 104775 h 159"/>
              <a:gd name="T12" fmla="*/ 260350 w 428"/>
              <a:gd name="T13" fmla="*/ 104775 h 159"/>
              <a:gd name="T14" fmla="*/ 188912 w 428"/>
              <a:gd name="T15" fmla="*/ 163513 h 159"/>
              <a:gd name="T16" fmla="*/ 101600 w 428"/>
              <a:gd name="T17" fmla="*/ 177800 h 159"/>
              <a:gd name="T18" fmla="*/ 57150 w 428"/>
              <a:gd name="T19" fmla="*/ 206375 h 159"/>
              <a:gd name="T20" fmla="*/ 0 w 428"/>
              <a:gd name="T21" fmla="*/ 206375 h 1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8"/>
              <a:gd name="T34" fmla="*/ 0 h 159"/>
              <a:gd name="T35" fmla="*/ 428 w 428"/>
              <a:gd name="T36" fmla="*/ 159 h 1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8" h="159">
                <a:moveTo>
                  <a:pt x="0" y="130"/>
                </a:moveTo>
                <a:cubicBezTo>
                  <a:pt x="27" y="112"/>
                  <a:pt x="43" y="95"/>
                  <a:pt x="73" y="85"/>
                </a:cubicBezTo>
                <a:cubicBezTo>
                  <a:pt x="122" y="33"/>
                  <a:pt x="156" y="22"/>
                  <a:pt x="228" y="11"/>
                </a:cubicBezTo>
                <a:cubicBezTo>
                  <a:pt x="289" y="14"/>
                  <a:pt x="354" y="0"/>
                  <a:pt x="411" y="21"/>
                </a:cubicBezTo>
                <a:cubicBezTo>
                  <a:pt x="428" y="27"/>
                  <a:pt x="418" y="67"/>
                  <a:pt x="402" y="75"/>
                </a:cubicBezTo>
                <a:cubicBezTo>
                  <a:pt x="377" y="87"/>
                  <a:pt x="347" y="69"/>
                  <a:pt x="320" y="66"/>
                </a:cubicBezTo>
                <a:cubicBezTo>
                  <a:pt x="259" y="46"/>
                  <a:pt x="269" y="46"/>
                  <a:pt x="164" y="66"/>
                </a:cubicBezTo>
                <a:cubicBezTo>
                  <a:pt x="145" y="70"/>
                  <a:pt x="137" y="97"/>
                  <a:pt x="119" y="103"/>
                </a:cubicBezTo>
                <a:cubicBezTo>
                  <a:pt x="101" y="109"/>
                  <a:pt x="82" y="109"/>
                  <a:pt x="64" y="112"/>
                </a:cubicBezTo>
                <a:cubicBezTo>
                  <a:pt x="55" y="118"/>
                  <a:pt x="45" y="123"/>
                  <a:pt x="36" y="130"/>
                </a:cubicBezTo>
                <a:cubicBezTo>
                  <a:pt x="9" y="152"/>
                  <a:pt x="27" y="159"/>
                  <a:pt x="0" y="130"/>
                </a:cubicBezTo>
                <a:close/>
              </a:path>
            </a:pathLst>
          </a:custGeom>
          <a:solidFill>
            <a:srgbClr val="3366FF"/>
          </a:solidFill>
          <a:ln w="9525">
            <a:solidFill>
              <a:schemeClr val="tx1"/>
            </a:solidFill>
            <a:round/>
            <a:headEnd/>
            <a:tailEnd/>
          </a:ln>
        </p:spPr>
        <p:txBody>
          <a:bodyPr/>
          <a:lstStyle/>
          <a:p>
            <a:endParaRPr lang="en-GB" sz="3200"/>
          </a:p>
        </p:txBody>
      </p:sp>
      <p:sp>
        <p:nvSpPr>
          <p:cNvPr id="12353" name="Freeform 98"/>
          <p:cNvSpPr>
            <a:spLocks/>
          </p:cNvSpPr>
          <p:nvPr/>
        </p:nvSpPr>
        <p:spPr bwMode="auto">
          <a:xfrm rot="4091355" flipV="1">
            <a:off x="5518944" y="5026819"/>
            <a:ext cx="912813" cy="174625"/>
          </a:xfrm>
          <a:custGeom>
            <a:avLst/>
            <a:gdLst>
              <a:gd name="T0" fmla="*/ 113717 w 594"/>
              <a:gd name="T1" fmla="*/ 60165 h 238"/>
              <a:gd name="T2" fmla="*/ 365740 w 594"/>
              <a:gd name="T3" fmla="*/ 66768 h 238"/>
              <a:gd name="T4" fmla="*/ 379570 w 594"/>
              <a:gd name="T5" fmla="*/ 93916 h 238"/>
              <a:gd name="T6" fmla="*/ 688451 w 594"/>
              <a:gd name="T7" fmla="*/ 87313 h 238"/>
              <a:gd name="T8" fmla="*/ 745310 w 594"/>
              <a:gd name="T9" fmla="*/ 60165 h 238"/>
              <a:gd name="T10" fmla="*/ 802169 w 594"/>
              <a:gd name="T11" fmla="*/ 6603 h 238"/>
              <a:gd name="T12" fmla="*/ 885152 w 594"/>
              <a:gd name="T13" fmla="*/ 13207 h 238"/>
              <a:gd name="T14" fmla="*/ 816000 w 594"/>
              <a:gd name="T15" fmla="*/ 147477 h 238"/>
              <a:gd name="T16" fmla="*/ 253559 w 594"/>
              <a:gd name="T17" fmla="*/ 134270 h 238"/>
              <a:gd name="T18" fmla="*/ 212068 w 594"/>
              <a:gd name="T19" fmla="*/ 121064 h 238"/>
              <a:gd name="T20" fmla="*/ 0 w 594"/>
              <a:gd name="T21" fmla="*/ 87313 h 2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4"/>
              <a:gd name="T34" fmla="*/ 0 h 238"/>
              <a:gd name="T35" fmla="*/ 594 w 594"/>
              <a:gd name="T36" fmla="*/ 238 h 2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4" h="238">
                <a:moveTo>
                  <a:pt x="74" y="82"/>
                </a:moveTo>
                <a:cubicBezTo>
                  <a:pt x="129" y="85"/>
                  <a:pt x="185" y="77"/>
                  <a:pt x="238" y="91"/>
                </a:cubicBezTo>
                <a:cubicBezTo>
                  <a:pt x="250" y="94"/>
                  <a:pt x="234" y="126"/>
                  <a:pt x="247" y="128"/>
                </a:cubicBezTo>
                <a:cubicBezTo>
                  <a:pt x="313" y="137"/>
                  <a:pt x="381" y="122"/>
                  <a:pt x="448" y="119"/>
                </a:cubicBezTo>
                <a:cubicBezTo>
                  <a:pt x="451" y="116"/>
                  <a:pt x="484" y="86"/>
                  <a:pt x="485" y="82"/>
                </a:cubicBezTo>
                <a:cubicBezTo>
                  <a:pt x="513" y="5"/>
                  <a:pt x="468" y="44"/>
                  <a:pt x="522" y="9"/>
                </a:cubicBezTo>
                <a:cubicBezTo>
                  <a:pt x="540" y="12"/>
                  <a:pt x="571" y="0"/>
                  <a:pt x="576" y="18"/>
                </a:cubicBezTo>
                <a:cubicBezTo>
                  <a:pt x="591" y="71"/>
                  <a:pt x="594" y="180"/>
                  <a:pt x="531" y="201"/>
                </a:cubicBezTo>
                <a:cubicBezTo>
                  <a:pt x="409" y="198"/>
                  <a:pt x="274" y="238"/>
                  <a:pt x="165" y="183"/>
                </a:cubicBezTo>
                <a:cubicBezTo>
                  <a:pt x="155" y="178"/>
                  <a:pt x="148" y="168"/>
                  <a:pt x="138" y="165"/>
                </a:cubicBezTo>
                <a:cubicBezTo>
                  <a:pt x="115" y="157"/>
                  <a:pt x="0" y="146"/>
                  <a:pt x="0" y="119"/>
                </a:cubicBezTo>
              </a:path>
            </a:pathLst>
          </a:custGeom>
          <a:solidFill>
            <a:srgbClr val="3366FF"/>
          </a:solidFill>
          <a:ln w="9525">
            <a:solidFill>
              <a:schemeClr val="tx1"/>
            </a:solidFill>
            <a:round/>
            <a:headEnd/>
            <a:tailEnd/>
          </a:ln>
        </p:spPr>
        <p:txBody>
          <a:bodyPr/>
          <a:lstStyle/>
          <a:p>
            <a:endParaRPr lang="en-GB" sz="3200"/>
          </a:p>
        </p:txBody>
      </p:sp>
      <p:sp>
        <p:nvSpPr>
          <p:cNvPr id="12354" name="Line 99"/>
          <p:cNvSpPr>
            <a:spLocks noChangeShapeType="1"/>
          </p:cNvSpPr>
          <p:nvPr/>
        </p:nvSpPr>
        <p:spPr bwMode="auto">
          <a:xfrm flipH="1" flipV="1">
            <a:off x="5514975" y="4656138"/>
            <a:ext cx="217488" cy="160337"/>
          </a:xfrm>
          <a:prstGeom prst="line">
            <a:avLst/>
          </a:prstGeom>
          <a:noFill/>
          <a:ln w="9525">
            <a:solidFill>
              <a:schemeClr val="tx1"/>
            </a:solidFill>
            <a:prstDash val="dash"/>
            <a:round/>
            <a:headEnd/>
            <a:tailEnd type="triangle" w="med" len="med"/>
          </a:ln>
        </p:spPr>
        <p:txBody>
          <a:bodyPr/>
          <a:lstStyle/>
          <a:p>
            <a:endParaRPr lang="en-US"/>
          </a:p>
        </p:txBody>
      </p:sp>
      <p:sp>
        <p:nvSpPr>
          <p:cNvPr id="12355" name="Oval 100"/>
          <p:cNvSpPr>
            <a:spLocks noChangeArrowheads="1"/>
          </p:cNvSpPr>
          <p:nvPr/>
        </p:nvSpPr>
        <p:spPr bwMode="auto">
          <a:xfrm>
            <a:off x="0" y="6246813"/>
            <a:ext cx="958850" cy="231775"/>
          </a:xfrm>
          <a:prstGeom prst="ellipse">
            <a:avLst/>
          </a:prstGeom>
          <a:solidFill>
            <a:srgbClr val="FF7C80"/>
          </a:solidFill>
          <a:ln w="9525">
            <a:solidFill>
              <a:schemeClr val="tx1"/>
            </a:solidFill>
            <a:round/>
            <a:headEnd/>
            <a:tailEnd/>
          </a:ln>
        </p:spPr>
        <p:txBody>
          <a:bodyPr wrap="none" anchor="ctr"/>
          <a:lstStyle/>
          <a:p>
            <a:pPr algn="ctr"/>
            <a:r>
              <a:rPr lang="en-GB" sz="1800" b="0">
                <a:latin typeface="Comic Sans MS" pitchFamily="66" charset="0"/>
              </a:rPr>
              <a:t>VWF</a:t>
            </a:r>
          </a:p>
        </p:txBody>
      </p:sp>
      <p:sp>
        <p:nvSpPr>
          <p:cNvPr id="12356" name="Freeform 101"/>
          <p:cNvSpPr>
            <a:spLocks/>
          </p:cNvSpPr>
          <p:nvPr/>
        </p:nvSpPr>
        <p:spPr bwMode="auto">
          <a:xfrm>
            <a:off x="0" y="5845175"/>
            <a:ext cx="2960688" cy="487363"/>
          </a:xfrm>
          <a:custGeom>
            <a:avLst/>
            <a:gdLst>
              <a:gd name="T0" fmla="*/ 0 w 1865"/>
              <a:gd name="T1" fmla="*/ 336550 h 307"/>
              <a:gd name="T2" fmla="*/ 1058863 w 1865"/>
              <a:gd name="T3" fmla="*/ 379413 h 307"/>
              <a:gd name="T4" fmla="*/ 1639888 w 1865"/>
              <a:gd name="T5" fmla="*/ 393700 h 307"/>
              <a:gd name="T6" fmla="*/ 1901826 w 1865"/>
              <a:gd name="T7" fmla="*/ 466725 h 307"/>
              <a:gd name="T8" fmla="*/ 2032001 w 1865"/>
              <a:gd name="T9" fmla="*/ 452438 h 307"/>
              <a:gd name="T10" fmla="*/ 2060576 w 1865"/>
              <a:gd name="T11" fmla="*/ 422275 h 307"/>
              <a:gd name="T12" fmla="*/ 2105026 w 1865"/>
              <a:gd name="T13" fmla="*/ 407988 h 307"/>
              <a:gd name="T14" fmla="*/ 2147888 w 1865"/>
              <a:gd name="T15" fmla="*/ 379413 h 307"/>
              <a:gd name="T16" fmla="*/ 2235201 w 1865"/>
              <a:gd name="T17" fmla="*/ 350838 h 307"/>
              <a:gd name="T18" fmla="*/ 2263776 w 1865"/>
              <a:gd name="T19" fmla="*/ 320675 h 307"/>
              <a:gd name="T20" fmla="*/ 2351088 w 1865"/>
              <a:gd name="T21" fmla="*/ 292100 h 307"/>
              <a:gd name="T22" fmla="*/ 2525713 w 1865"/>
              <a:gd name="T23" fmla="*/ 133350 h 307"/>
              <a:gd name="T24" fmla="*/ 2960688 w 1865"/>
              <a:gd name="T25" fmla="*/ 15875 h 307"/>
              <a:gd name="T26" fmla="*/ 2917826 w 1865"/>
              <a:gd name="T27" fmla="*/ 1588 h 3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65"/>
              <a:gd name="T43" fmla="*/ 0 h 307"/>
              <a:gd name="T44" fmla="*/ 1865 w 1865"/>
              <a:gd name="T45" fmla="*/ 307 h 3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65" h="307">
                <a:moveTo>
                  <a:pt x="0" y="212"/>
                </a:moveTo>
                <a:cubicBezTo>
                  <a:pt x="306" y="99"/>
                  <a:pt x="436" y="229"/>
                  <a:pt x="667" y="239"/>
                </a:cubicBezTo>
                <a:cubicBezTo>
                  <a:pt x="789" y="244"/>
                  <a:pt x="911" y="245"/>
                  <a:pt x="1033" y="248"/>
                </a:cubicBezTo>
                <a:cubicBezTo>
                  <a:pt x="1071" y="307"/>
                  <a:pt x="1137" y="274"/>
                  <a:pt x="1198" y="294"/>
                </a:cubicBezTo>
                <a:cubicBezTo>
                  <a:pt x="1225" y="291"/>
                  <a:pt x="1254" y="292"/>
                  <a:pt x="1280" y="285"/>
                </a:cubicBezTo>
                <a:cubicBezTo>
                  <a:pt x="1288" y="283"/>
                  <a:pt x="1291" y="271"/>
                  <a:pt x="1298" y="266"/>
                </a:cubicBezTo>
                <a:cubicBezTo>
                  <a:pt x="1306" y="261"/>
                  <a:pt x="1317" y="260"/>
                  <a:pt x="1326" y="257"/>
                </a:cubicBezTo>
                <a:cubicBezTo>
                  <a:pt x="1335" y="251"/>
                  <a:pt x="1343" y="243"/>
                  <a:pt x="1353" y="239"/>
                </a:cubicBezTo>
                <a:cubicBezTo>
                  <a:pt x="1371" y="231"/>
                  <a:pt x="1408" y="221"/>
                  <a:pt x="1408" y="221"/>
                </a:cubicBezTo>
                <a:cubicBezTo>
                  <a:pt x="1414" y="215"/>
                  <a:pt x="1418" y="206"/>
                  <a:pt x="1426" y="202"/>
                </a:cubicBezTo>
                <a:cubicBezTo>
                  <a:pt x="1443" y="193"/>
                  <a:pt x="1481" y="184"/>
                  <a:pt x="1481" y="184"/>
                </a:cubicBezTo>
                <a:cubicBezTo>
                  <a:pt x="1511" y="139"/>
                  <a:pt x="1539" y="101"/>
                  <a:pt x="1591" y="84"/>
                </a:cubicBezTo>
                <a:cubicBezTo>
                  <a:pt x="1710" y="0"/>
                  <a:pt x="1667" y="21"/>
                  <a:pt x="1865" y="10"/>
                </a:cubicBezTo>
                <a:cubicBezTo>
                  <a:pt x="1856" y="7"/>
                  <a:pt x="1838" y="1"/>
                  <a:pt x="1838" y="1"/>
                </a:cubicBezTo>
              </a:path>
            </a:pathLst>
          </a:custGeom>
          <a:noFill/>
          <a:ln w="76200">
            <a:solidFill>
              <a:srgbClr val="33CCCC"/>
            </a:solidFill>
            <a:round/>
            <a:headEnd/>
            <a:tailEnd/>
          </a:ln>
        </p:spPr>
        <p:txBody>
          <a:bodyPr/>
          <a:lstStyle/>
          <a:p>
            <a:endParaRPr lang="en-GB" sz="3200"/>
          </a:p>
        </p:txBody>
      </p:sp>
      <p:sp>
        <p:nvSpPr>
          <p:cNvPr id="223334" name="Text Box 102"/>
          <p:cNvSpPr txBox="1">
            <a:spLocks noChangeArrowheads="1"/>
          </p:cNvSpPr>
          <p:nvPr/>
        </p:nvSpPr>
        <p:spPr bwMode="auto">
          <a:xfrm>
            <a:off x="1692275" y="714375"/>
            <a:ext cx="687388" cy="396875"/>
          </a:xfrm>
          <a:prstGeom prst="rect">
            <a:avLst/>
          </a:prstGeom>
          <a:noFill/>
          <a:ln w="9525">
            <a:noFill/>
            <a:miter lim="800000"/>
            <a:headEnd/>
            <a:tailEnd/>
          </a:ln>
        </p:spPr>
        <p:txBody>
          <a:bodyPr wrap="none">
            <a:spAutoFit/>
          </a:bodyPr>
          <a:lstStyle/>
          <a:p>
            <a:r>
              <a:rPr lang="en-GB" sz="2000">
                <a:latin typeface="Comic Sans MS" pitchFamily="66" charset="0"/>
              </a:rPr>
              <a:t>ADP</a:t>
            </a:r>
          </a:p>
        </p:txBody>
      </p:sp>
      <p:sp>
        <p:nvSpPr>
          <p:cNvPr id="223335" name="Freeform 103"/>
          <p:cNvSpPr>
            <a:spLocks/>
          </p:cNvSpPr>
          <p:nvPr/>
        </p:nvSpPr>
        <p:spPr bwMode="auto">
          <a:xfrm>
            <a:off x="2054225" y="1103313"/>
            <a:ext cx="93663" cy="855662"/>
          </a:xfrm>
          <a:custGeom>
            <a:avLst/>
            <a:gdLst>
              <a:gd name="T0" fmla="*/ 93663 w 142"/>
              <a:gd name="T1" fmla="*/ 0 h 557"/>
              <a:gd name="T2" fmla="*/ 51449 w 142"/>
              <a:gd name="T3" fmla="*/ 98317 h 557"/>
              <a:gd name="T4" fmla="*/ 15171 w 142"/>
              <a:gd name="T5" fmla="*/ 519235 h 557"/>
              <a:gd name="T6" fmla="*/ 21107 w 142"/>
              <a:gd name="T7" fmla="*/ 855662 h 557"/>
              <a:gd name="T8" fmla="*/ 0 60000 65536"/>
              <a:gd name="T9" fmla="*/ 0 60000 65536"/>
              <a:gd name="T10" fmla="*/ 0 60000 65536"/>
              <a:gd name="T11" fmla="*/ 0 60000 65536"/>
              <a:gd name="T12" fmla="*/ 0 w 142"/>
              <a:gd name="T13" fmla="*/ 0 h 557"/>
              <a:gd name="T14" fmla="*/ 142 w 142"/>
              <a:gd name="T15" fmla="*/ 557 h 557"/>
            </a:gdLst>
            <a:ahLst/>
            <a:cxnLst>
              <a:cxn ang="T8">
                <a:pos x="T0" y="T1"/>
              </a:cxn>
              <a:cxn ang="T9">
                <a:pos x="T2" y="T3"/>
              </a:cxn>
              <a:cxn ang="T10">
                <a:pos x="T4" y="T5"/>
              </a:cxn>
              <a:cxn ang="T11">
                <a:pos x="T6" y="T7"/>
              </a:cxn>
            </a:cxnLst>
            <a:rect l="T12" t="T13" r="T14" b="T15"/>
            <a:pathLst>
              <a:path w="142" h="557">
                <a:moveTo>
                  <a:pt x="142" y="0"/>
                </a:moveTo>
                <a:cubicBezTo>
                  <a:pt x="118" y="22"/>
                  <a:pt x="93" y="33"/>
                  <a:pt x="78" y="64"/>
                </a:cubicBezTo>
                <a:cubicBezTo>
                  <a:pt x="39" y="143"/>
                  <a:pt x="37" y="251"/>
                  <a:pt x="23" y="338"/>
                </a:cubicBezTo>
                <a:cubicBezTo>
                  <a:pt x="18" y="404"/>
                  <a:pt x="0" y="492"/>
                  <a:pt x="32" y="557"/>
                </a:cubicBezTo>
              </a:path>
            </a:pathLst>
          </a:custGeom>
          <a:noFill/>
          <a:ln w="9525">
            <a:solidFill>
              <a:schemeClr val="tx1"/>
            </a:solidFill>
            <a:prstDash val="sysDot"/>
            <a:round/>
            <a:headEnd/>
            <a:tailEnd type="triangle" w="med" len="med"/>
          </a:ln>
        </p:spPr>
        <p:txBody>
          <a:bodyPr/>
          <a:lstStyle/>
          <a:p>
            <a:endParaRPr lang="en-GB" sz="3200"/>
          </a:p>
        </p:txBody>
      </p:sp>
      <p:sp>
        <p:nvSpPr>
          <p:cNvPr id="223336" name="Freeform 104"/>
          <p:cNvSpPr>
            <a:spLocks/>
          </p:cNvSpPr>
          <p:nvPr/>
        </p:nvSpPr>
        <p:spPr bwMode="auto">
          <a:xfrm>
            <a:off x="2582863" y="957263"/>
            <a:ext cx="436562" cy="73025"/>
          </a:xfrm>
          <a:custGeom>
            <a:avLst/>
            <a:gdLst>
              <a:gd name="T0" fmla="*/ 0 w 275"/>
              <a:gd name="T1" fmla="*/ 0 h 46"/>
              <a:gd name="T2" fmla="*/ 261937 w 275"/>
              <a:gd name="T3" fmla="*/ 15875 h 46"/>
              <a:gd name="T4" fmla="*/ 392112 w 275"/>
              <a:gd name="T5" fmla="*/ 58738 h 46"/>
              <a:gd name="T6" fmla="*/ 436562 w 275"/>
              <a:gd name="T7" fmla="*/ 73025 h 46"/>
              <a:gd name="T8" fmla="*/ 0 60000 65536"/>
              <a:gd name="T9" fmla="*/ 0 60000 65536"/>
              <a:gd name="T10" fmla="*/ 0 60000 65536"/>
              <a:gd name="T11" fmla="*/ 0 60000 65536"/>
              <a:gd name="T12" fmla="*/ 0 w 275"/>
              <a:gd name="T13" fmla="*/ 0 h 46"/>
              <a:gd name="T14" fmla="*/ 275 w 275"/>
              <a:gd name="T15" fmla="*/ 46 h 46"/>
            </a:gdLst>
            <a:ahLst/>
            <a:cxnLst>
              <a:cxn ang="T8">
                <a:pos x="T0" y="T1"/>
              </a:cxn>
              <a:cxn ang="T9">
                <a:pos x="T2" y="T3"/>
              </a:cxn>
              <a:cxn ang="T10">
                <a:pos x="T4" y="T5"/>
              </a:cxn>
              <a:cxn ang="T11">
                <a:pos x="T6" y="T7"/>
              </a:cxn>
            </a:cxnLst>
            <a:rect l="T12" t="T13" r="T14" b="T15"/>
            <a:pathLst>
              <a:path w="275" h="46">
                <a:moveTo>
                  <a:pt x="0" y="0"/>
                </a:moveTo>
                <a:cubicBezTo>
                  <a:pt x="55" y="3"/>
                  <a:pt x="110" y="3"/>
                  <a:pt x="165" y="10"/>
                </a:cubicBezTo>
                <a:cubicBezTo>
                  <a:pt x="168" y="10"/>
                  <a:pt x="232" y="32"/>
                  <a:pt x="247" y="37"/>
                </a:cubicBezTo>
                <a:cubicBezTo>
                  <a:pt x="256" y="40"/>
                  <a:pt x="275" y="46"/>
                  <a:pt x="275" y="46"/>
                </a:cubicBezTo>
              </a:path>
            </a:pathLst>
          </a:custGeom>
          <a:noFill/>
          <a:ln w="9525">
            <a:solidFill>
              <a:schemeClr val="tx1"/>
            </a:solidFill>
            <a:prstDash val="sysDot"/>
            <a:round/>
            <a:headEnd/>
            <a:tailEnd type="triangle" w="med" len="med"/>
          </a:ln>
        </p:spPr>
        <p:txBody>
          <a:bodyPr/>
          <a:lstStyle/>
          <a:p>
            <a:endParaRPr lang="en-GB" sz="3200"/>
          </a:p>
        </p:txBody>
      </p:sp>
      <p:sp>
        <p:nvSpPr>
          <p:cNvPr id="223337" name="Text Box 105"/>
          <p:cNvSpPr txBox="1">
            <a:spLocks noChangeArrowheads="1"/>
          </p:cNvSpPr>
          <p:nvPr/>
        </p:nvSpPr>
        <p:spPr bwMode="auto">
          <a:xfrm>
            <a:off x="3449638" y="203200"/>
            <a:ext cx="1257300" cy="396875"/>
          </a:xfrm>
          <a:prstGeom prst="rect">
            <a:avLst/>
          </a:prstGeom>
          <a:noFill/>
          <a:ln w="9525">
            <a:noFill/>
            <a:miter lim="800000"/>
            <a:headEnd/>
            <a:tailEnd/>
          </a:ln>
        </p:spPr>
        <p:txBody>
          <a:bodyPr wrap="none">
            <a:spAutoFit/>
          </a:bodyPr>
          <a:lstStyle/>
          <a:p>
            <a:r>
              <a:rPr lang="en-GB" sz="2000">
                <a:latin typeface="Comic Sans MS" pitchFamily="66" charset="0"/>
              </a:rPr>
              <a:t>thrombin</a:t>
            </a:r>
          </a:p>
        </p:txBody>
      </p:sp>
      <p:pic>
        <p:nvPicPr>
          <p:cNvPr id="223338" name="Picture 106" descr="MCj03223390000[1]"/>
          <p:cNvPicPr>
            <a:picLocks noChangeAspect="1" noChangeArrowheads="1"/>
          </p:cNvPicPr>
          <p:nvPr/>
        </p:nvPicPr>
        <p:blipFill>
          <a:blip r:embed="rId3" cstate="print"/>
          <a:srcRect/>
          <a:stretch>
            <a:fillRect/>
          </a:stretch>
        </p:blipFill>
        <p:spPr bwMode="auto">
          <a:xfrm rot="7301890">
            <a:off x="4885532" y="259556"/>
            <a:ext cx="392112" cy="479425"/>
          </a:xfrm>
          <a:prstGeom prst="rect">
            <a:avLst/>
          </a:prstGeom>
          <a:noFill/>
          <a:ln w="9525">
            <a:noFill/>
            <a:miter lim="800000"/>
            <a:headEnd/>
            <a:tailEnd/>
          </a:ln>
        </p:spPr>
      </p:pic>
      <p:sp>
        <p:nvSpPr>
          <p:cNvPr id="223339" name="Text Box 107"/>
          <p:cNvSpPr txBox="1">
            <a:spLocks noChangeArrowheads="1"/>
          </p:cNvSpPr>
          <p:nvPr/>
        </p:nvSpPr>
        <p:spPr bwMode="auto">
          <a:xfrm>
            <a:off x="6219825" y="361950"/>
            <a:ext cx="2146300" cy="396875"/>
          </a:xfrm>
          <a:prstGeom prst="rect">
            <a:avLst/>
          </a:prstGeom>
          <a:noFill/>
          <a:ln w="9525">
            <a:noFill/>
            <a:miter lim="800000"/>
            <a:headEnd/>
            <a:tailEnd/>
          </a:ln>
        </p:spPr>
        <p:txBody>
          <a:bodyPr wrap="none">
            <a:spAutoFit/>
          </a:bodyPr>
          <a:lstStyle/>
          <a:p>
            <a:r>
              <a:rPr lang="en-GB" sz="2000">
                <a:latin typeface="Comic Sans MS" pitchFamily="66" charset="0"/>
              </a:rPr>
              <a:t>thromboxane A</a:t>
            </a:r>
            <a:r>
              <a:rPr lang="en-GB" sz="2000" baseline="-25000">
                <a:latin typeface="Comic Sans MS" pitchFamily="66" charset="0"/>
              </a:rPr>
              <a:t>2</a:t>
            </a:r>
          </a:p>
        </p:txBody>
      </p:sp>
      <p:sp>
        <p:nvSpPr>
          <p:cNvPr id="12363" name="Text Box 108"/>
          <p:cNvSpPr txBox="1">
            <a:spLocks noChangeArrowheads="1"/>
          </p:cNvSpPr>
          <p:nvPr/>
        </p:nvSpPr>
        <p:spPr bwMode="auto">
          <a:xfrm>
            <a:off x="80963" y="3895725"/>
            <a:ext cx="773112" cy="581025"/>
          </a:xfrm>
          <a:prstGeom prst="rect">
            <a:avLst/>
          </a:prstGeom>
          <a:noFill/>
          <a:ln w="9525">
            <a:noFill/>
            <a:miter lim="800000"/>
            <a:headEnd/>
            <a:tailEnd/>
          </a:ln>
        </p:spPr>
        <p:txBody>
          <a:bodyPr wrap="none">
            <a:spAutoFit/>
          </a:bodyPr>
          <a:lstStyle/>
          <a:p>
            <a:r>
              <a:rPr lang="en-GB" sz="1600">
                <a:solidFill>
                  <a:srgbClr val="339966"/>
                </a:solidFill>
                <a:latin typeface="Comic Sans MS" pitchFamily="66" charset="0"/>
              </a:rPr>
              <a:t>GPIIb</a:t>
            </a:r>
          </a:p>
          <a:p>
            <a:r>
              <a:rPr lang="en-GB" sz="1600">
                <a:solidFill>
                  <a:srgbClr val="339966"/>
                </a:solidFill>
                <a:latin typeface="Comic Sans MS" pitchFamily="66" charset="0"/>
              </a:rPr>
              <a:t>-IIIa</a:t>
            </a:r>
          </a:p>
        </p:txBody>
      </p:sp>
      <p:sp>
        <p:nvSpPr>
          <p:cNvPr id="12364" name="Text Box 109"/>
          <p:cNvSpPr txBox="1">
            <a:spLocks noChangeArrowheads="1"/>
          </p:cNvSpPr>
          <p:nvPr/>
        </p:nvSpPr>
        <p:spPr bwMode="auto">
          <a:xfrm>
            <a:off x="1298575" y="4298950"/>
            <a:ext cx="1162050" cy="336550"/>
          </a:xfrm>
          <a:prstGeom prst="rect">
            <a:avLst/>
          </a:prstGeom>
          <a:noFill/>
          <a:ln w="9525">
            <a:noFill/>
            <a:miter lim="800000"/>
            <a:headEnd/>
            <a:tailEnd/>
          </a:ln>
        </p:spPr>
        <p:txBody>
          <a:bodyPr wrap="none">
            <a:spAutoFit/>
          </a:bodyPr>
          <a:lstStyle/>
          <a:p>
            <a:r>
              <a:rPr lang="en-GB" sz="1600">
                <a:solidFill>
                  <a:schemeClr val="bg2"/>
                </a:solidFill>
                <a:latin typeface="Comic Sans MS" pitchFamily="66" charset="0"/>
              </a:rPr>
              <a:t>fibrinogen</a:t>
            </a:r>
          </a:p>
        </p:txBody>
      </p:sp>
      <p:sp>
        <p:nvSpPr>
          <p:cNvPr id="12365" name="Line 110"/>
          <p:cNvSpPr>
            <a:spLocks noChangeShapeType="1"/>
          </p:cNvSpPr>
          <p:nvPr/>
        </p:nvSpPr>
        <p:spPr bwMode="auto">
          <a:xfrm flipH="1" flipV="1">
            <a:off x="1611313" y="3889375"/>
            <a:ext cx="130175" cy="420688"/>
          </a:xfrm>
          <a:prstGeom prst="line">
            <a:avLst/>
          </a:prstGeom>
          <a:noFill/>
          <a:ln w="9525">
            <a:solidFill>
              <a:schemeClr val="bg2"/>
            </a:solidFill>
            <a:round/>
            <a:headEnd/>
            <a:tailEnd type="triangle" w="med" len="med"/>
          </a:ln>
        </p:spPr>
        <p:txBody>
          <a:bodyPr/>
          <a:lstStyle/>
          <a:p>
            <a:endParaRPr lang="en-US"/>
          </a:p>
        </p:txBody>
      </p:sp>
      <p:sp>
        <p:nvSpPr>
          <p:cNvPr id="12366" name="Text Box 111"/>
          <p:cNvSpPr txBox="1">
            <a:spLocks noChangeArrowheads="1"/>
          </p:cNvSpPr>
          <p:nvPr/>
        </p:nvSpPr>
        <p:spPr bwMode="auto">
          <a:xfrm>
            <a:off x="2036763" y="4906963"/>
            <a:ext cx="950912" cy="581025"/>
          </a:xfrm>
          <a:prstGeom prst="rect">
            <a:avLst/>
          </a:prstGeom>
          <a:noFill/>
          <a:ln w="9525">
            <a:noFill/>
            <a:miter lim="800000"/>
            <a:headEnd/>
            <a:tailEnd/>
          </a:ln>
        </p:spPr>
        <p:txBody>
          <a:bodyPr wrap="none">
            <a:spAutoFit/>
          </a:bodyPr>
          <a:lstStyle/>
          <a:p>
            <a:r>
              <a:rPr lang="en-GB" sz="1600">
                <a:solidFill>
                  <a:srgbClr val="800080"/>
                </a:solidFill>
                <a:latin typeface="Comic Sans MS" pitchFamily="66" charset="0"/>
              </a:rPr>
              <a:t>GP1b</a:t>
            </a:r>
            <a:r>
              <a:rPr lang="en-GB" sz="1600">
                <a:solidFill>
                  <a:srgbClr val="800080"/>
                </a:solidFill>
                <a:latin typeface="Symbol" pitchFamily="18" charset="2"/>
              </a:rPr>
              <a:t>a</a:t>
            </a:r>
            <a:r>
              <a:rPr lang="en-GB" sz="1600">
                <a:solidFill>
                  <a:srgbClr val="800080"/>
                </a:solidFill>
                <a:latin typeface="Comic Sans MS" pitchFamily="66" charset="0"/>
              </a:rPr>
              <a:t> </a:t>
            </a:r>
          </a:p>
          <a:p>
            <a:r>
              <a:rPr lang="en-GB" sz="1600">
                <a:solidFill>
                  <a:srgbClr val="800080"/>
                </a:solidFill>
                <a:latin typeface="Comic Sans MS" pitchFamily="66" charset="0"/>
              </a:rPr>
              <a:t>complex</a:t>
            </a:r>
          </a:p>
        </p:txBody>
      </p:sp>
      <p:sp>
        <p:nvSpPr>
          <p:cNvPr id="12367" name="Line 112"/>
          <p:cNvSpPr>
            <a:spLocks noChangeShapeType="1"/>
          </p:cNvSpPr>
          <p:nvPr/>
        </p:nvSpPr>
        <p:spPr bwMode="auto">
          <a:xfrm>
            <a:off x="2844800" y="5065713"/>
            <a:ext cx="609600" cy="0"/>
          </a:xfrm>
          <a:prstGeom prst="line">
            <a:avLst/>
          </a:prstGeom>
          <a:noFill/>
          <a:ln w="9525">
            <a:solidFill>
              <a:srgbClr val="800080"/>
            </a:solidFill>
            <a:round/>
            <a:headEnd/>
            <a:tailEnd type="triangle" w="med" len="med"/>
          </a:ln>
        </p:spPr>
        <p:txBody>
          <a:bodyPr/>
          <a:lstStyle/>
          <a:p>
            <a:endParaRPr lang="en-US"/>
          </a:p>
        </p:txBody>
      </p:sp>
      <p:sp>
        <p:nvSpPr>
          <p:cNvPr id="12368" name="Text Box 113"/>
          <p:cNvSpPr txBox="1">
            <a:spLocks noChangeArrowheads="1"/>
          </p:cNvSpPr>
          <p:nvPr/>
        </p:nvSpPr>
        <p:spPr bwMode="auto">
          <a:xfrm>
            <a:off x="4502150" y="5370513"/>
            <a:ext cx="1214438" cy="336550"/>
          </a:xfrm>
          <a:prstGeom prst="rect">
            <a:avLst/>
          </a:prstGeom>
          <a:noFill/>
          <a:ln w="9525">
            <a:noFill/>
            <a:miter lim="800000"/>
            <a:headEnd/>
            <a:tailEnd/>
          </a:ln>
        </p:spPr>
        <p:txBody>
          <a:bodyPr wrap="none">
            <a:spAutoFit/>
          </a:bodyPr>
          <a:lstStyle/>
          <a:p>
            <a:r>
              <a:rPr lang="en-GB" sz="1600">
                <a:solidFill>
                  <a:schemeClr val="accent2"/>
                </a:solidFill>
                <a:latin typeface="Comic Sans MS" pitchFamily="66" charset="0"/>
              </a:rPr>
              <a:t>GP1a-IIa </a:t>
            </a:r>
          </a:p>
        </p:txBody>
      </p:sp>
      <p:sp>
        <p:nvSpPr>
          <p:cNvPr id="12369" name="Line 114"/>
          <p:cNvSpPr>
            <a:spLocks noChangeShapeType="1"/>
          </p:cNvSpPr>
          <p:nvPr/>
        </p:nvSpPr>
        <p:spPr bwMode="auto">
          <a:xfrm flipV="1">
            <a:off x="5472113" y="5297488"/>
            <a:ext cx="203200" cy="130175"/>
          </a:xfrm>
          <a:prstGeom prst="line">
            <a:avLst/>
          </a:prstGeom>
          <a:noFill/>
          <a:ln w="9525">
            <a:solidFill>
              <a:schemeClr val="accent2"/>
            </a:solidFill>
            <a:round/>
            <a:headEnd/>
            <a:tailEnd type="triangle" w="med" len="med"/>
          </a:ln>
        </p:spPr>
        <p:txBody>
          <a:bodyPr/>
          <a:lstStyle/>
          <a:p>
            <a:endParaRPr lang="en-US"/>
          </a:p>
        </p:txBody>
      </p:sp>
      <p:sp>
        <p:nvSpPr>
          <p:cNvPr id="12370" name="Text Box 115"/>
          <p:cNvSpPr txBox="1">
            <a:spLocks noChangeArrowheads="1"/>
          </p:cNvSpPr>
          <p:nvPr/>
        </p:nvSpPr>
        <p:spPr bwMode="auto">
          <a:xfrm>
            <a:off x="7521575" y="4729163"/>
            <a:ext cx="1622425" cy="336550"/>
          </a:xfrm>
          <a:prstGeom prst="rect">
            <a:avLst/>
          </a:prstGeom>
          <a:noFill/>
          <a:ln w="9525">
            <a:noFill/>
            <a:miter lim="800000"/>
            <a:headEnd/>
            <a:tailEnd/>
          </a:ln>
        </p:spPr>
        <p:txBody>
          <a:bodyPr wrap="none">
            <a:spAutoFit/>
          </a:bodyPr>
          <a:lstStyle/>
          <a:p>
            <a:r>
              <a:rPr lang="en-GB" sz="1600">
                <a:solidFill>
                  <a:srgbClr val="FF3399"/>
                </a:solidFill>
                <a:latin typeface="Comic Sans MS" pitchFamily="66" charset="0"/>
              </a:rPr>
              <a:t>GPVI complex </a:t>
            </a:r>
          </a:p>
        </p:txBody>
      </p:sp>
      <p:sp>
        <p:nvSpPr>
          <p:cNvPr id="12371" name="Line 116"/>
          <p:cNvSpPr>
            <a:spLocks noChangeShapeType="1"/>
          </p:cNvSpPr>
          <p:nvPr/>
        </p:nvSpPr>
        <p:spPr bwMode="auto">
          <a:xfrm flipH="1">
            <a:off x="7185025" y="5008563"/>
            <a:ext cx="392113" cy="0"/>
          </a:xfrm>
          <a:prstGeom prst="line">
            <a:avLst/>
          </a:prstGeom>
          <a:noFill/>
          <a:ln w="9525">
            <a:solidFill>
              <a:srgbClr val="FF3399"/>
            </a:solidFill>
            <a:round/>
            <a:headEnd/>
            <a:tailEnd type="triangle" w="med" len="med"/>
          </a:ln>
        </p:spPr>
        <p:txBody>
          <a:bodyPr/>
          <a:lstStyle/>
          <a:p>
            <a:endParaRPr lang="en-US"/>
          </a:p>
        </p:txBody>
      </p:sp>
      <p:sp>
        <p:nvSpPr>
          <p:cNvPr id="12372" name="Text Box 117"/>
          <p:cNvSpPr txBox="1">
            <a:spLocks noChangeArrowheads="1"/>
          </p:cNvSpPr>
          <p:nvPr/>
        </p:nvSpPr>
        <p:spPr bwMode="auto">
          <a:xfrm>
            <a:off x="7453313" y="5484813"/>
            <a:ext cx="1028700" cy="366712"/>
          </a:xfrm>
          <a:prstGeom prst="rect">
            <a:avLst/>
          </a:prstGeom>
          <a:noFill/>
          <a:ln w="9525">
            <a:noFill/>
            <a:miter lim="800000"/>
            <a:headEnd/>
            <a:tailEnd/>
          </a:ln>
        </p:spPr>
        <p:txBody>
          <a:bodyPr wrap="none">
            <a:spAutoFit/>
          </a:bodyPr>
          <a:lstStyle/>
          <a:p>
            <a:r>
              <a:rPr lang="en-GB" sz="1800" b="0">
                <a:solidFill>
                  <a:srgbClr val="33CCFF"/>
                </a:solidFill>
                <a:latin typeface="Comic Sans MS" pitchFamily="66" charset="0"/>
              </a:rPr>
              <a:t>collagen</a:t>
            </a:r>
          </a:p>
        </p:txBody>
      </p:sp>
      <p:sp>
        <p:nvSpPr>
          <p:cNvPr id="12373" name="Text Box 118"/>
          <p:cNvSpPr txBox="1">
            <a:spLocks noChangeArrowheads="1"/>
          </p:cNvSpPr>
          <p:nvPr/>
        </p:nvSpPr>
        <p:spPr bwMode="auto">
          <a:xfrm>
            <a:off x="7868983" y="2982941"/>
            <a:ext cx="1093788" cy="825500"/>
          </a:xfrm>
          <a:prstGeom prst="rect">
            <a:avLst/>
          </a:prstGeom>
          <a:noFill/>
          <a:ln w="9525">
            <a:noFill/>
            <a:miter lim="800000"/>
            <a:headEnd/>
            <a:tailEnd/>
          </a:ln>
        </p:spPr>
        <p:txBody>
          <a:bodyPr wrap="none">
            <a:spAutoFit/>
          </a:bodyPr>
          <a:lstStyle/>
          <a:p>
            <a:r>
              <a:rPr lang="en-GB" sz="1600" dirty="0">
                <a:solidFill>
                  <a:srgbClr val="339966"/>
                </a:solidFill>
                <a:latin typeface="Comic Sans MS" pitchFamily="66" charset="0"/>
              </a:rPr>
              <a:t>activated</a:t>
            </a:r>
          </a:p>
          <a:p>
            <a:r>
              <a:rPr lang="en-GB" sz="1600" dirty="0" err="1">
                <a:solidFill>
                  <a:srgbClr val="339966"/>
                </a:solidFill>
                <a:latin typeface="Comic Sans MS" pitchFamily="66" charset="0"/>
              </a:rPr>
              <a:t>GPIIb</a:t>
            </a:r>
            <a:endParaRPr lang="en-GB" sz="1600" dirty="0">
              <a:solidFill>
                <a:srgbClr val="339966"/>
              </a:solidFill>
              <a:latin typeface="Comic Sans MS" pitchFamily="66" charset="0"/>
            </a:endParaRPr>
          </a:p>
          <a:p>
            <a:r>
              <a:rPr lang="en-GB" sz="1600" dirty="0">
                <a:solidFill>
                  <a:srgbClr val="339966"/>
                </a:solidFill>
                <a:latin typeface="Comic Sans MS" pitchFamily="66" charset="0"/>
              </a:rPr>
              <a:t>-</a:t>
            </a:r>
            <a:r>
              <a:rPr lang="en-GB" sz="1600" dirty="0" err="1">
                <a:solidFill>
                  <a:srgbClr val="339966"/>
                </a:solidFill>
                <a:latin typeface="Comic Sans MS" pitchFamily="66" charset="0"/>
              </a:rPr>
              <a:t>IIIa</a:t>
            </a:r>
            <a:endParaRPr lang="en-GB" sz="1600" dirty="0">
              <a:solidFill>
                <a:srgbClr val="339966"/>
              </a:solidFill>
              <a:latin typeface="Comic Sans MS" pitchFamily="66" charset="0"/>
            </a:endParaRPr>
          </a:p>
        </p:txBody>
      </p:sp>
      <p:sp>
        <p:nvSpPr>
          <p:cNvPr id="12374" name="Oval 119"/>
          <p:cNvSpPr>
            <a:spLocks noChangeArrowheads="1"/>
          </p:cNvSpPr>
          <p:nvPr/>
        </p:nvSpPr>
        <p:spPr bwMode="auto">
          <a:xfrm rot="1106097" flipV="1">
            <a:off x="2738438" y="5870575"/>
            <a:ext cx="958850" cy="263525"/>
          </a:xfrm>
          <a:prstGeom prst="ellipse">
            <a:avLst/>
          </a:prstGeom>
          <a:solidFill>
            <a:srgbClr val="FF7C80"/>
          </a:solidFill>
          <a:ln w="9525">
            <a:solidFill>
              <a:schemeClr val="tx1"/>
            </a:solidFill>
            <a:round/>
            <a:headEnd/>
            <a:tailEnd/>
          </a:ln>
        </p:spPr>
        <p:txBody>
          <a:bodyPr wrap="none" anchor="ctr"/>
          <a:lstStyle/>
          <a:p>
            <a:endParaRPr lang="en-GB" sz="3200"/>
          </a:p>
        </p:txBody>
      </p:sp>
      <p:sp>
        <p:nvSpPr>
          <p:cNvPr id="223352" name="Text Box 120"/>
          <p:cNvSpPr txBox="1">
            <a:spLocks noChangeArrowheads="1"/>
          </p:cNvSpPr>
          <p:nvPr/>
        </p:nvSpPr>
        <p:spPr bwMode="auto">
          <a:xfrm>
            <a:off x="1963738" y="2336800"/>
            <a:ext cx="630237" cy="336550"/>
          </a:xfrm>
          <a:prstGeom prst="rect">
            <a:avLst/>
          </a:prstGeom>
          <a:noFill/>
          <a:ln w="9525">
            <a:noFill/>
            <a:miter lim="800000"/>
            <a:headEnd/>
            <a:tailEnd/>
          </a:ln>
        </p:spPr>
        <p:txBody>
          <a:bodyPr wrap="none">
            <a:spAutoFit/>
          </a:bodyPr>
          <a:lstStyle/>
          <a:p>
            <a:r>
              <a:rPr lang="en-GB" sz="1600">
                <a:solidFill>
                  <a:schemeClr val="accent2"/>
                </a:solidFill>
                <a:latin typeface="Comic Sans MS" pitchFamily="66" charset="0"/>
              </a:rPr>
              <a:t>P2Y</a:t>
            </a:r>
            <a:r>
              <a:rPr lang="en-GB" sz="1600" baseline="-25000">
                <a:solidFill>
                  <a:schemeClr val="accent2"/>
                </a:solidFill>
                <a:latin typeface="Comic Sans MS" pitchFamily="66" charset="0"/>
              </a:rPr>
              <a:t>1</a:t>
            </a:r>
          </a:p>
        </p:txBody>
      </p:sp>
      <p:sp>
        <p:nvSpPr>
          <p:cNvPr id="223353" name="Text Box 121"/>
          <p:cNvSpPr txBox="1">
            <a:spLocks noChangeArrowheads="1"/>
          </p:cNvSpPr>
          <p:nvPr/>
        </p:nvSpPr>
        <p:spPr bwMode="auto">
          <a:xfrm>
            <a:off x="3471863" y="869950"/>
            <a:ext cx="715962" cy="336550"/>
          </a:xfrm>
          <a:prstGeom prst="rect">
            <a:avLst/>
          </a:prstGeom>
          <a:noFill/>
          <a:ln w="9525">
            <a:noFill/>
            <a:miter lim="800000"/>
            <a:headEnd/>
            <a:tailEnd/>
          </a:ln>
        </p:spPr>
        <p:txBody>
          <a:bodyPr wrap="none">
            <a:spAutoFit/>
          </a:bodyPr>
          <a:lstStyle/>
          <a:p>
            <a:r>
              <a:rPr lang="en-GB" sz="1600">
                <a:solidFill>
                  <a:schemeClr val="accent2"/>
                </a:solidFill>
                <a:latin typeface="Comic Sans MS" pitchFamily="66" charset="0"/>
              </a:rPr>
              <a:t>P2Y</a:t>
            </a:r>
            <a:r>
              <a:rPr lang="en-GB" sz="1600" baseline="-25000">
                <a:solidFill>
                  <a:schemeClr val="accent2"/>
                </a:solidFill>
                <a:latin typeface="Comic Sans MS" pitchFamily="66" charset="0"/>
              </a:rPr>
              <a:t>12</a:t>
            </a:r>
          </a:p>
        </p:txBody>
      </p:sp>
      <p:sp>
        <p:nvSpPr>
          <p:cNvPr id="122" name="Oval 86"/>
          <p:cNvSpPr>
            <a:spLocks noChangeArrowheads="1"/>
          </p:cNvSpPr>
          <p:nvPr/>
        </p:nvSpPr>
        <p:spPr bwMode="auto">
          <a:xfrm rot="1733694">
            <a:off x="8033064" y="4244466"/>
            <a:ext cx="1036638" cy="342900"/>
          </a:xfrm>
          <a:prstGeom prst="ellipse">
            <a:avLst/>
          </a:prstGeom>
          <a:solidFill>
            <a:srgbClr val="FF7C80"/>
          </a:solidFill>
          <a:ln w="9525">
            <a:solidFill>
              <a:schemeClr val="tx1"/>
            </a:solidFill>
            <a:round/>
            <a:headEnd/>
            <a:tailEnd/>
          </a:ln>
        </p:spPr>
        <p:txBody>
          <a:bodyPr wrap="none" anchor="ctr"/>
          <a:lstStyle/>
          <a:p>
            <a:endParaRPr lang="en-GB" sz="3200"/>
          </a:p>
        </p:txBody>
      </p:sp>
      <p:sp>
        <p:nvSpPr>
          <p:cNvPr id="4" name="TextBox 3"/>
          <p:cNvSpPr txBox="1"/>
          <p:nvPr/>
        </p:nvSpPr>
        <p:spPr>
          <a:xfrm>
            <a:off x="4085721" y="3343274"/>
            <a:ext cx="728084" cy="400110"/>
          </a:xfrm>
          <a:prstGeom prst="rect">
            <a:avLst/>
          </a:prstGeom>
          <a:noFill/>
        </p:spPr>
        <p:txBody>
          <a:bodyPr wrap="none" rtlCol="0">
            <a:spAutoFit/>
          </a:bodyPr>
          <a:lstStyle/>
          <a:p>
            <a:r>
              <a:rPr lang="en-GB" sz="2000" dirty="0" smtClean="0">
                <a:latin typeface="Arial" pitchFamily="34" charset="0"/>
                <a:cs typeface="Arial" pitchFamily="34" charset="0"/>
              </a:rPr>
              <a:t>PKC</a:t>
            </a:r>
            <a:endParaRPr lang="en-GB" sz="2000" dirty="0">
              <a:latin typeface="Arial" pitchFamily="34" charset="0"/>
              <a:cs typeface="Arial" pitchFamily="34" charset="0"/>
            </a:endParaRPr>
          </a:p>
        </p:txBody>
      </p:sp>
      <p:sp>
        <p:nvSpPr>
          <p:cNvPr id="126" name="Line 94"/>
          <p:cNvSpPr>
            <a:spLocks noChangeShapeType="1"/>
          </p:cNvSpPr>
          <p:nvPr/>
        </p:nvSpPr>
        <p:spPr bwMode="auto">
          <a:xfrm flipH="1" flipV="1">
            <a:off x="4653670" y="3865244"/>
            <a:ext cx="188970" cy="444819"/>
          </a:xfrm>
          <a:prstGeom prst="line">
            <a:avLst/>
          </a:prstGeom>
          <a:noFill/>
          <a:ln w="76200">
            <a:solidFill>
              <a:schemeClr val="tx1"/>
            </a:solidFill>
            <a:round/>
            <a:headEnd/>
            <a:tailEnd type="triangle" w="med" len="med"/>
          </a:ln>
        </p:spPr>
        <p:txBody>
          <a:bodyPr/>
          <a:lstStyle/>
          <a:p>
            <a:endParaRPr lang="en-US"/>
          </a:p>
        </p:txBody>
      </p:sp>
      <p:sp>
        <p:nvSpPr>
          <p:cNvPr id="127" name="Line 62"/>
          <p:cNvSpPr>
            <a:spLocks noChangeShapeType="1"/>
          </p:cNvSpPr>
          <p:nvPr/>
        </p:nvSpPr>
        <p:spPr bwMode="auto">
          <a:xfrm flipH="1">
            <a:off x="4522787" y="2967666"/>
            <a:ext cx="291017" cy="375608"/>
          </a:xfrm>
          <a:prstGeom prst="line">
            <a:avLst/>
          </a:prstGeom>
          <a:noFill/>
          <a:ln w="76200">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233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33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33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33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3263"/>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223335"/>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22326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329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328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335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333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2326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2329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2333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2333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2329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2333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2326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2329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23294"/>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62" grpId="0" animBg="1"/>
      <p:bldP spid="223263" grpId="0" animBg="1"/>
      <p:bldP spid="223263" grpId="1" animBg="1"/>
      <p:bldP spid="223264" grpId="0" animBg="1"/>
      <p:bldP spid="223289" grpId="0"/>
      <p:bldP spid="223290" grpId="0" animBg="1"/>
      <p:bldP spid="223291" grpId="0" animBg="1"/>
      <p:bldP spid="223292" grpId="0" animBg="1"/>
      <p:bldP spid="223293" grpId="0" animBg="1"/>
      <p:bldP spid="223294" grpId="0" animBg="1"/>
      <p:bldP spid="223334" grpId="0"/>
      <p:bldP spid="223334" grpId="1"/>
      <p:bldP spid="223335" grpId="0" animBg="1"/>
      <p:bldP spid="223335" grpId="1" animBg="1"/>
      <p:bldP spid="223336" grpId="0" animBg="1"/>
      <p:bldP spid="223337" grpId="0"/>
      <p:bldP spid="223339" grpId="0"/>
      <p:bldP spid="223352" grpId="0"/>
      <p:bldP spid="223353" grpId="0"/>
      <p:bldP spid="1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
          <p:cNvPicPr>
            <a:picLocks noChangeAspect="1" noChangeArrowheads="1"/>
          </p:cNvPicPr>
          <p:nvPr/>
        </p:nvPicPr>
        <p:blipFill>
          <a:blip r:embed="rId3" cstate="print"/>
          <a:srcRect/>
          <a:stretch>
            <a:fillRect/>
          </a:stretch>
        </p:blipFill>
        <p:spPr bwMode="auto">
          <a:xfrm>
            <a:off x="783585" y="1795892"/>
            <a:ext cx="7054289" cy="4247235"/>
          </a:xfrm>
          <a:prstGeom prst="rect">
            <a:avLst/>
          </a:prstGeom>
          <a:noFill/>
          <a:ln w="9525">
            <a:noFill/>
            <a:round/>
            <a:headEnd/>
            <a:tailEnd/>
          </a:ln>
        </p:spPr>
      </p:pic>
      <p:sp>
        <p:nvSpPr>
          <p:cNvPr id="2050" name="Rectangle 1"/>
          <p:cNvSpPr>
            <a:spLocks noGrp="1" noChangeArrowheads="1"/>
          </p:cNvSpPr>
          <p:nvPr>
            <p:ph type="title"/>
          </p:nvPr>
        </p:nvSpPr>
        <p:spPr>
          <a:xfrm>
            <a:off x="424802" y="419084"/>
            <a:ext cx="8228160" cy="724396"/>
          </a:xfrm>
        </p:spPr>
        <p:txBody>
          <a:bodyPr tIns="12800">
            <a:normAutofit/>
          </a:bodyPr>
          <a:lstStyle/>
          <a:p>
            <a:pPr>
              <a:tabLst>
                <a:tab pos="656582" algn="l"/>
                <a:tab pos="1313162" algn="l"/>
                <a:tab pos="1969745" algn="l"/>
                <a:tab pos="2626327" algn="l"/>
                <a:tab pos="3282907" algn="l"/>
                <a:tab pos="3939490" algn="l"/>
                <a:tab pos="4596072" algn="l"/>
                <a:tab pos="5252653" algn="l"/>
                <a:tab pos="5909234" algn="l"/>
                <a:tab pos="6565817" algn="l"/>
                <a:tab pos="7222398" algn="l"/>
                <a:tab pos="7878979" algn="l"/>
              </a:tabLst>
            </a:pPr>
            <a:r>
              <a:rPr lang="en-GB" sz="4000" b="1" dirty="0"/>
              <a:t>Maintaining phospholipid asymmetry</a:t>
            </a:r>
          </a:p>
        </p:txBody>
      </p:sp>
      <p:pic>
        <p:nvPicPr>
          <p:cNvPr id="2052" name="Picture 3"/>
          <p:cNvPicPr>
            <a:picLocks noChangeAspect="1" noChangeArrowheads="1"/>
          </p:cNvPicPr>
          <p:nvPr/>
        </p:nvPicPr>
        <p:blipFill>
          <a:blip r:embed="rId4" cstate="print"/>
          <a:srcRect/>
          <a:stretch>
            <a:fillRect/>
          </a:stretch>
        </p:blipFill>
        <p:spPr bwMode="auto">
          <a:xfrm>
            <a:off x="0" y="0"/>
            <a:ext cx="0" cy="0"/>
          </a:xfrm>
          <a:prstGeom prst="rect">
            <a:avLst/>
          </a:prstGeom>
          <a:noFill/>
          <a:ln w="9525">
            <a:noFill/>
            <a:round/>
            <a:headEnd/>
            <a:tailEnd/>
          </a:ln>
        </p:spPr>
      </p:pic>
      <p:sp>
        <p:nvSpPr>
          <p:cNvPr id="2053" name="Text Box 4"/>
          <p:cNvSpPr txBox="1">
            <a:spLocks noChangeArrowheads="1"/>
          </p:cNvSpPr>
          <p:nvPr/>
        </p:nvSpPr>
        <p:spPr bwMode="auto">
          <a:xfrm>
            <a:off x="5823817" y="6385089"/>
            <a:ext cx="3150450" cy="358956"/>
          </a:xfrm>
          <a:prstGeom prst="rect">
            <a:avLst/>
          </a:prstGeom>
          <a:noFill/>
          <a:ln w="9525">
            <a:noFill/>
            <a:round/>
            <a:headEnd/>
            <a:tailEnd/>
          </a:ln>
        </p:spPr>
        <p:txBody>
          <a:bodyPr lIns="81631" tIns="49615" rIns="81631" bIns="40816"/>
          <a:lstStyle/>
          <a:p>
            <a:pPr defTabSz="407484" eaLnBrk="1">
              <a:lnSpc>
                <a:spcPct val="93000"/>
              </a:lnSpc>
              <a:buClr>
                <a:srgbClr val="000000"/>
              </a:buClr>
              <a:buSzPct val="100000"/>
              <a:tabLst>
                <a:tab pos="656582" algn="l"/>
                <a:tab pos="1313162" algn="l"/>
                <a:tab pos="1969745" algn="l"/>
                <a:tab pos="2626327" algn="l"/>
                <a:tab pos="3282907" algn="l"/>
                <a:tab pos="3939490" algn="l"/>
                <a:tab pos="4596072" algn="l"/>
                <a:tab pos="5252653" algn="l"/>
                <a:tab pos="5909234" algn="l"/>
              </a:tabLst>
            </a:pPr>
            <a:r>
              <a:rPr lang="en-GB" sz="1500" dirty="0" err="1">
                <a:solidFill>
                  <a:srgbClr val="000000"/>
                </a:solidFill>
                <a:latin typeface="Arial" charset="0"/>
              </a:rPr>
              <a:t>Lhermusier</a:t>
            </a:r>
            <a:r>
              <a:rPr lang="en-GB" sz="1500" dirty="0">
                <a:solidFill>
                  <a:srgbClr val="000000"/>
                </a:solidFill>
                <a:latin typeface="Arial" charset="0"/>
              </a:rPr>
              <a:t> JTH 9: 1883 2011</a:t>
            </a:r>
            <a:endParaRPr lang="en-GB" sz="1500" b="0" dirty="0">
              <a:solidFill>
                <a:srgbClr val="000000"/>
              </a:solidFill>
              <a:latin typeface="Arial" charset="0"/>
              <a:hlinkClick r:id="rId5"/>
            </a:endParaRPr>
          </a:p>
        </p:txBody>
      </p:sp>
      <p:cxnSp>
        <p:nvCxnSpPr>
          <p:cNvPr id="3" name="Straight Arrow Connector 2"/>
          <p:cNvCxnSpPr/>
          <p:nvPr/>
        </p:nvCxnSpPr>
        <p:spPr>
          <a:xfrm flipV="1">
            <a:off x="4007988" y="5661202"/>
            <a:ext cx="0" cy="32662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6727478" y="5161100"/>
            <a:ext cx="391905" cy="393098"/>
            <a:chOff x="7416576" y="5689157"/>
            <a:chExt cx="432048" cy="433318"/>
          </a:xfrm>
        </p:grpSpPr>
        <p:sp>
          <p:nvSpPr>
            <p:cNvPr id="14" name="Oval 13"/>
            <p:cNvSpPr/>
            <p:nvPr/>
          </p:nvSpPr>
          <p:spPr>
            <a:xfrm>
              <a:off x="7416576" y="5689157"/>
              <a:ext cx="432048" cy="43331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7484" eaLnBrk="1">
                <a:lnSpc>
                  <a:spcPct val="93000"/>
                </a:lnSpc>
                <a:buClr>
                  <a:srgbClr val="000000"/>
                </a:buClr>
                <a:buSzPct val="100000"/>
              </a:pPr>
              <a:endParaRPr lang="en-GB" sz="1600" b="0" dirty="0">
                <a:solidFill>
                  <a:prstClr val="white"/>
                </a:solidFill>
              </a:endParaRPr>
            </a:p>
          </p:txBody>
        </p:sp>
        <p:cxnSp>
          <p:nvCxnSpPr>
            <p:cNvPr id="15" name="Straight Connector 14"/>
            <p:cNvCxnSpPr/>
            <p:nvPr/>
          </p:nvCxnSpPr>
          <p:spPr>
            <a:xfrm>
              <a:off x="7524588" y="5905816"/>
              <a:ext cx="2160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a:off x="7524588" y="5921056"/>
              <a:ext cx="2160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6607560" y="2975532"/>
            <a:ext cx="138240" cy="1175838"/>
            <a:chOff x="9072760" y="3279973"/>
            <a:chExt cx="152400" cy="1296144"/>
          </a:xfrm>
        </p:grpSpPr>
        <p:cxnSp>
          <p:nvCxnSpPr>
            <p:cNvPr id="11" name="Straight Arrow Connector 10"/>
            <p:cNvCxnSpPr/>
            <p:nvPr/>
          </p:nvCxnSpPr>
          <p:spPr>
            <a:xfrm>
              <a:off x="9072760" y="3279973"/>
              <a:ext cx="0" cy="1296144"/>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9225160" y="3279973"/>
              <a:ext cx="0" cy="1296144"/>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1759546" y="5020633"/>
            <a:ext cx="4967931" cy="1257469"/>
            <a:chOff x="1939776" y="5534316"/>
            <a:chExt cx="5476799" cy="1386127"/>
          </a:xfrm>
        </p:grpSpPr>
        <p:sp>
          <p:nvSpPr>
            <p:cNvPr id="19" name="Moon 18"/>
            <p:cNvSpPr/>
            <p:nvPr/>
          </p:nvSpPr>
          <p:spPr>
            <a:xfrm rot="16200000">
              <a:off x="4023212" y="3527080"/>
              <a:ext cx="1386127" cy="5400599"/>
            </a:xfrm>
            <a:prstGeom prst="mo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7484" eaLnBrk="1">
                <a:lnSpc>
                  <a:spcPct val="93000"/>
                </a:lnSpc>
                <a:buClr>
                  <a:srgbClr val="000000"/>
                </a:buClr>
                <a:buSzPct val="100000"/>
              </a:pPr>
              <a:endParaRPr lang="en-GB" sz="1600" b="0">
                <a:solidFill>
                  <a:prstClr val="white"/>
                </a:solidFill>
              </a:endParaRPr>
            </a:p>
          </p:txBody>
        </p:sp>
        <p:sp>
          <p:nvSpPr>
            <p:cNvPr id="21" name="Rectangle 20"/>
            <p:cNvSpPr/>
            <p:nvPr/>
          </p:nvSpPr>
          <p:spPr>
            <a:xfrm rot="19687407">
              <a:off x="1939776" y="5597717"/>
              <a:ext cx="432048" cy="3399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7484" eaLnBrk="1">
                <a:lnSpc>
                  <a:spcPct val="93000"/>
                </a:lnSpc>
                <a:buClr>
                  <a:srgbClr val="000000"/>
                </a:buClr>
                <a:buSzPct val="100000"/>
              </a:pPr>
              <a:endParaRPr lang="en-GB" sz="1600" b="0">
                <a:solidFill>
                  <a:prstClr val="white"/>
                </a:solidFill>
              </a:endParaRPr>
            </a:p>
          </p:txBody>
        </p:sp>
      </p:grpSp>
      <p:grpSp>
        <p:nvGrpSpPr>
          <p:cNvPr id="8" name="Group 7"/>
          <p:cNvGrpSpPr/>
          <p:nvPr/>
        </p:nvGrpSpPr>
        <p:grpSpPr>
          <a:xfrm>
            <a:off x="1436761" y="5161100"/>
            <a:ext cx="391905" cy="393098"/>
            <a:chOff x="1007864" y="5868069"/>
            <a:chExt cx="432048" cy="433318"/>
          </a:xfrm>
        </p:grpSpPr>
        <p:sp>
          <p:nvSpPr>
            <p:cNvPr id="5" name="Oval 4"/>
            <p:cNvSpPr/>
            <p:nvPr/>
          </p:nvSpPr>
          <p:spPr>
            <a:xfrm>
              <a:off x="1007864" y="5868069"/>
              <a:ext cx="432048" cy="43331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7484" eaLnBrk="1">
                <a:lnSpc>
                  <a:spcPct val="93000"/>
                </a:lnSpc>
                <a:buClr>
                  <a:srgbClr val="000000"/>
                </a:buClr>
                <a:buSzPct val="100000"/>
              </a:pPr>
              <a:endParaRPr lang="en-GB" sz="1600" b="0" dirty="0">
                <a:solidFill>
                  <a:prstClr val="white"/>
                </a:solidFill>
              </a:endParaRPr>
            </a:p>
          </p:txBody>
        </p:sp>
        <p:cxnSp>
          <p:nvCxnSpPr>
            <p:cNvPr id="7" name="Straight Connector 6"/>
            <p:cNvCxnSpPr/>
            <p:nvPr/>
          </p:nvCxnSpPr>
          <p:spPr>
            <a:xfrm>
              <a:off x="1115876" y="6084728"/>
              <a:ext cx="2160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2622731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130410" y="358755"/>
            <a:ext cx="8621684" cy="718568"/>
          </a:xfrm>
        </p:spPr>
        <p:txBody>
          <a:bodyPr tIns="12800">
            <a:noAutofit/>
          </a:bodyPr>
          <a:lstStyle/>
          <a:p>
            <a:pPr>
              <a:tabLst>
                <a:tab pos="656582" algn="l"/>
                <a:tab pos="1313162" algn="l"/>
                <a:tab pos="1969745" algn="l"/>
                <a:tab pos="2626327" algn="l"/>
                <a:tab pos="3282907" algn="l"/>
                <a:tab pos="3939490" algn="l"/>
                <a:tab pos="4596072" algn="l"/>
                <a:tab pos="5252653" algn="l"/>
                <a:tab pos="5909234" algn="l"/>
                <a:tab pos="6565817" algn="l"/>
                <a:tab pos="7222398" algn="l"/>
                <a:tab pos="7878979" algn="l"/>
              </a:tabLst>
            </a:pPr>
            <a:r>
              <a:rPr lang="en-GB" sz="3600" b="1" dirty="0"/>
              <a:t>Loss of asymmetry &amp; PE and PS exposure</a:t>
            </a:r>
          </a:p>
        </p:txBody>
      </p:sp>
      <p:pic>
        <p:nvPicPr>
          <p:cNvPr id="2051" name="Picture 2"/>
          <p:cNvPicPr>
            <a:picLocks noChangeAspect="1" noChangeArrowheads="1"/>
          </p:cNvPicPr>
          <p:nvPr/>
        </p:nvPicPr>
        <p:blipFill>
          <a:blip r:embed="rId3" cstate="print"/>
          <a:srcRect/>
          <a:stretch>
            <a:fillRect/>
          </a:stretch>
        </p:blipFill>
        <p:spPr bwMode="auto">
          <a:xfrm>
            <a:off x="1175491" y="1564111"/>
            <a:ext cx="6351439" cy="4820979"/>
          </a:xfrm>
          <a:prstGeom prst="rect">
            <a:avLst/>
          </a:prstGeom>
          <a:noFill/>
          <a:ln w="9525">
            <a:noFill/>
            <a:round/>
            <a:headEnd/>
            <a:tailEnd/>
          </a:ln>
        </p:spPr>
      </p:pic>
      <p:pic>
        <p:nvPicPr>
          <p:cNvPr id="2052" name="Picture 3"/>
          <p:cNvPicPr>
            <a:picLocks noChangeAspect="1" noChangeArrowheads="1"/>
          </p:cNvPicPr>
          <p:nvPr/>
        </p:nvPicPr>
        <p:blipFill>
          <a:blip r:embed="rId4" cstate="print"/>
          <a:srcRect/>
          <a:stretch>
            <a:fillRect/>
          </a:stretch>
        </p:blipFill>
        <p:spPr bwMode="auto">
          <a:xfrm>
            <a:off x="0" y="0"/>
            <a:ext cx="0" cy="0"/>
          </a:xfrm>
          <a:prstGeom prst="rect">
            <a:avLst/>
          </a:prstGeom>
          <a:noFill/>
          <a:ln w="9525">
            <a:noFill/>
            <a:round/>
            <a:headEnd/>
            <a:tailEnd/>
          </a:ln>
        </p:spPr>
      </p:pic>
      <p:sp>
        <p:nvSpPr>
          <p:cNvPr id="6" name="Text Box 4"/>
          <p:cNvSpPr txBox="1">
            <a:spLocks noChangeArrowheads="1"/>
          </p:cNvSpPr>
          <p:nvPr/>
        </p:nvSpPr>
        <p:spPr bwMode="auto">
          <a:xfrm>
            <a:off x="5951704" y="6396141"/>
            <a:ext cx="3150450" cy="358956"/>
          </a:xfrm>
          <a:prstGeom prst="rect">
            <a:avLst/>
          </a:prstGeom>
          <a:noFill/>
          <a:ln w="9525">
            <a:noFill/>
            <a:round/>
            <a:headEnd/>
            <a:tailEnd/>
          </a:ln>
        </p:spPr>
        <p:txBody>
          <a:bodyPr lIns="81631" tIns="49615" rIns="81631" bIns="40816"/>
          <a:lstStyle/>
          <a:p>
            <a:pPr defTabSz="407484" eaLnBrk="1">
              <a:lnSpc>
                <a:spcPct val="93000"/>
              </a:lnSpc>
              <a:buClr>
                <a:srgbClr val="000000"/>
              </a:buClr>
              <a:buSzPct val="100000"/>
              <a:tabLst>
                <a:tab pos="656582" algn="l"/>
                <a:tab pos="1313162" algn="l"/>
                <a:tab pos="1969745" algn="l"/>
                <a:tab pos="2626327" algn="l"/>
                <a:tab pos="3282907" algn="l"/>
                <a:tab pos="3939490" algn="l"/>
                <a:tab pos="4596072" algn="l"/>
                <a:tab pos="5252653" algn="l"/>
                <a:tab pos="5909234" algn="l"/>
              </a:tabLst>
            </a:pPr>
            <a:r>
              <a:rPr lang="en-GB" sz="1500" dirty="0" err="1">
                <a:solidFill>
                  <a:srgbClr val="000000"/>
                </a:solidFill>
                <a:latin typeface="Arial" charset="0"/>
              </a:rPr>
              <a:t>Lhermusier</a:t>
            </a:r>
            <a:r>
              <a:rPr lang="en-GB" sz="1500" dirty="0">
                <a:solidFill>
                  <a:srgbClr val="000000"/>
                </a:solidFill>
                <a:latin typeface="Arial" charset="0"/>
              </a:rPr>
              <a:t> JTH 9: 1883 2011</a:t>
            </a:r>
            <a:endParaRPr lang="en-GB" sz="1500" b="0" dirty="0">
              <a:solidFill>
                <a:srgbClr val="000000"/>
              </a:solidFill>
              <a:latin typeface="Arial" charset="0"/>
              <a:hlinkClick r:id="rId5"/>
            </a:endParaRPr>
          </a:p>
        </p:txBody>
      </p:sp>
    </p:spTree>
    <p:extLst>
      <p:ext uri="{BB962C8B-B14F-4D97-AF65-F5344CB8AC3E}">
        <p14:creationId xmlns:p14="http://schemas.microsoft.com/office/powerpoint/2010/main" val="40882404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30569" y="281722"/>
            <a:ext cx="7807325" cy="1143000"/>
          </a:xfrm>
        </p:spPr>
        <p:txBody>
          <a:bodyPr/>
          <a:lstStyle/>
          <a:p>
            <a:r>
              <a:rPr lang="en-GB" dirty="0" smtClean="0"/>
              <a:t>Normal Platelet Functions</a:t>
            </a:r>
          </a:p>
        </p:txBody>
      </p:sp>
      <p:sp>
        <p:nvSpPr>
          <p:cNvPr id="8195" name="Rectangle 3"/>
          <p:cNvSpPr>
            <a:spLocks noGrp="1" noChangeArrowheads="1"/>
          </p:cNvSpPr>
          <p:nvPr>
            <p:ph sz="quarter" idx="1"/>
          </p:nvPr>
        </p:nvSpPr>
        <p:spPr>
          <a:xfrm>
            <a:off x="712456" y="1483507"/>
            <a:ext cx="7807325" cy="4319587"/>
          </a:xfrm>
        </p:spPr>
        <p:txBody>
          <a:bodyPr>
            <a:normAutofit lnSpcReduction="10000"/>
          </a:bodyPr>
          <a:lstStyle/>
          <a:p>
            <a:r>
              <a:rPr lang="en-GB" sz="2800" dirty="0" smtClean="0"/>
              <a:t>Adhesion to Collagen</a:t>
            </a:r>
          </a:p>
          <a:p>
            <a:r>
              <a:rPr lang="en-GB" sz="2800" dirty="0" smtClean="0"/>
              <a:t>Adhesion to VWF</a:t>
            </a:r>
          </a:p>
          <a:p>
            <a:r>
              <a:rPr lang="en-GB" sz="2800" dirty="0" smtClean="0"/>
              <a:t>Formation of primary platelet plug</a:t>
            </a:r>
          </a:p>
          <a:p>
            <a:r>
              <a:rPr lang="en-GB" sz="2800" dirty="0" smtClean="0"/>
              <a:t>Auto-activation </a:t>
            </a:r>
          </a:p>
          <a:p>
            <a:r>
              <a:rPr lang="en-GB" sz="2800" dirty="0" smtClean="0"/>
              <a:t>Binding to adhesion molecules</a:t>
            </a:r>
          </a:p>
          <a:p>
            <a:r>
              <a:rPr lang="en-GB" sz="2800" dirty="0" smtClean="0"/>
              <a:t>Shape change and clot retraction</a:t>
            </a:r>
          </a:p>
          <a:p>
            <a:r>
              <a:rPr lang="en-GB" sz="2800" dirty="0" smtClean="0"/>
              <a:t>Membrane ‘flip’ and provision of phospholipid surface for coagulation</a:t>
            </a:r>
          </a:p>
          <a:p>
            <a:r>
              <a:rPr lang="en-GB" sz="2800" dirty="0" smtClean="0"/>
              <a:t>Inflammation, immunity and healing</a:t>
            </a:r>
          </a:p>
          <a:p>
            <a:endParaRPr lang="en-GB" sz="2000" dirty="0" smtClean="0"/>
          </a:p>
          <a:p>
            <a:pPr>
              <a:buFontTx/>
              <a:buNone/>
            </a:pPr>
            <a:endParaRPr lang="en-GB"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1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94414" y="279991"/>
            <a:ext cx="7772400" cy="1143000"/>
          </a:xfrm>
        </p:spPr>
        <p:txBody>
          <a:bodyPr/>
          <a:lstStyle/>
          <a:p>
            <a:r>
              <a:rPr lang="en-GB" dirty="0" smtClean="0"/>
              <a:t>Mechanisms of platelet activation</a:t>
            </a:r>
          </a:p>
        </p:txBody>
      </p:sp>
      <p:sp>
        <p:nvSpPr>
          <p:cNvPr id="9219" name="Rectangle 3"/>
          <p:cNvSpPr>
            <a:spLocks noGrp="1" noChangeArrowheads="1"/>
          </p:cNvSpPr>
          <p:nvPr>
            <p:ph sz="quarter" idx="1"/>
          </p:nvPr>
        </p:nvSpPr>
        <p:spPr>
          <a:xfrm>
            <a:off x="526312" y="1683489"/>
            <a:ext cx="8394404" cy="4551654"/>
          </a:xfrm>
        </p:spPr>
        <p:txBody>
          <a:bodyPr>
            <a:normAutofit/>
          </a:bodyPr>
          <a:lstStyle/>
          <a:p>
            <a:r>
              <a:rPr lang="en-GB" dirty="0" smtClean="0">
                <a:solidFill>
                  <a:srgbClr val="3366FF"/>
                </a:solidFill>
              </a:rPr>
              <a:t>Platelet agonists</a:t>
            </a:r>
            <a:r>
              <a:rPr lang="en-GB" dirty="0" smtClean="0"/>
              <a:t>			</a:t>
            </a:r>
            <a:r>
              <a:rPr lang="en-GB" dirty="0" smtClean="0">
                <a:solidFill>
                  <a:srgbClr val="3366FF"/>
                </a:solidFill>
              </a:rPr>
              <a:t>Platelet ligands</a:t>
            </a:r>
          </a:p>
          <a:p>
            <a:pPr lvl="1"/>
            <a:r>
              <a:rPr lang="en-GB" dirty="0" smtClean="0"/>
              <a:t>Collagen 			</a:t>
            </a:r>
            <a:r>
              <a:rPr lang="en-GB" dirty="0" err="1" smtClean="0"/>
              <a:t>GpIa</a:t>
            </a:r>
            <a:r>
              <a:rPr lang="en-GB" dirty="0" smtClean="0"/>
              <a:t>/</a:t>
            </a:r>
            <a:r>
              <a:rPr lang="en-GB" dirty="0" err="1" smtClean="0"/>
              <a:t>IIa</a:t>
            </a:r>
            <a:r>
              <a:rPr lang="en-GB" dirty="0" smtClean="0"/>
              <a:t>, </a:t>
            </a:r>
            <a:r>
              <a:rPr lang="en-GB" dirty="0" err="1" smtClean="0"/>
              <a:t>GpVI</a:t>
            </a:r>
            <a:endParaRPr lang="en-GB" dirty="0" smtClean="0"/>
          </a:p>
          <a:p>
            <a:pPr lvl="1"/>
            <a:r>
              <a:rPr lang="en-GB" dirty="0" smtClean="0"/>
              <a:t>VWF				Gp1b</a:t>
            </a:r>
          </a:p>
          <a:p>
            <a:pPr lvl="1"/>
            <a:r>
              <a:rPr lang="en-GB" dirty="0" smtClean="0"/>
              <a:t>Thrombin				PAR</a:t>
            </a:r>
          </a:p>
          <a:p>
            <a:pPr lvl="1"/>
            <a:r>
              <a:rPr lang="en-GB" dirty="0" smtClean="0"/>
              <a:t>ADP				PY2, PY12</a:t>
            </a:r>
          </a:p>
          <a:p>
            <a:pPr lvl="1"/>
            <a:r>
              <a:rPr lang="en-GB" dirty="0" smtClean="0"/>
              <a:t>Thromboxane			Thromboxane receptor</a:t>
            </a:r>
          </a:p>
          <a:p>
            <a:pPr lvl="1"/>
            <a:r>
              <a:rPr lang="en-GB" dirty="0" err="1" smtClean="0"/>
              <a:t>Fgn</a:t>
            </a:r>
            <a:r>
              <a:rPr lang="en-GB" dirty="0" smtClean="0"/>
              <a:t>, </a:t>
            </a:r>
            <a:r>
              <a:rPr lang="en-GB" dirty="0" err="1" smtClean="0"/>
              <a:t>Fcn</a:t>
            </a:r>
            <a:r>
              <a:rPr lang="en-GB" dirty="0" smtClean="0"/>
              <a:t>, </a:t>
            </a:r>
            <a:r>
              <a:rPr lang="en-GB" dirty="0" err="1" smtClean="0"/>
              <a:t>Vcn</a:t>
            </a:r>
            <a:r>
              <a:rPr lang="en-GB" dirty="0" smtClean="0"/>
              <a:t>, VWF		</a:t>
            </a:r>
            <a:r>
              <a:rPr lang="en-GB" dirty="0" err="1" smtClean="0"/>
              <a:t>GpIIbIIIa</a:t>
            </a:r>
            <a:endParaRPr lang="en-GB" dirty="0" smtClean="0"/>
          </a:p>
        </p:txBody>
      </p:sp>
      <p:sp>
        <p:nvSpPr>
          <p:cNvPr id="5" name="TextBox 4"/>
          <p:cNvSpPr txBox="1"/>
          <p:nvPr/>
        </p:nvSpPr>
        <p:spPr>
          <a:xfrm>
            <a:off x="2094615" y="6004311"/>
            <a:ext cx="4715586" cy="461665"/>
          </a:xfrm>
          <a:prstGeom prst="rect">
            <a:avLst/>
          </a:prstGeom>
          <a:noFill/>
          <a:ln>
            <a:solidFill>
              <a:srgbClr val="FF0000"/>
            </a:solidFill>
          </a:ln>
        </p:spPr>
        <p:txBody>
          <a:bodyPr wrap="none" rtlCol="0">
            <a:spAutoFit/>
          </a:bodyPr>
          <a:lstStyle/>
          <a:p>
            <a:r>
              <a:rPr lang="en-GB" sz="2400" dirty="0" smtClean="0">
                <a:solidFill>
                  <a:srgbClr val="FF0000"/>
                </a:solidFill>
              </a:rPr>
              <a:t>All of these are therapeutic targets</a:t>
            </a:r>
            <a:endParaRPr lang="en-GB"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Summary of platelet action	</a:t>
            </a:r>
            <a:endParaRPr lang="en-GB" dirty="0"/>
          </a:p>
        </p:txBody>
      </p:sp>
      <p:sp>
        <p:nvSpPr>
          <p:cNvPr id="5" name="Content Placeholder 4"/>
          <p:cNvSpPr>
            <a:spLocks noGrp="1"/>
          </p:cNvSpPr>
          <p:nvPr>
            <p:ph sz="quarter" idx="1"/>
          </p:nvPr>
        </p:nvSpPr>
        <p:spPr>
          <a:xfrm>
            <a:off x="444206" y="1588167"/>
            <a:ext cx="8153400" cy="4993105"/>
          </a:xfrm>
        </p:spPr>
        <p:txBody>
          <a:bodyPr>
            <a:normAutofit fontScale="92500" lnSpcReduction="10000"/>
          </a:bodyPr>
          <a:lstStyle/>
          <a:p>
            <a:r>
              <a:rPr lang="en-GB" dirty="0" smtClean="0"/>
              <a:t>Adhesion</a:t>
            </a:r>
          </a:p>
          <a:p>
            <a:pPr lvl="1"/>
            <a:r>
              <a:rPr lang="en-GB" dirty="0" smtClean="0"/>
              <a:t>GPIb complex to VWF</a:t>
            </a:r>
          </a:p>
          <a:p>
            <a:pPr lvl="1"/>
            <a:r>
              <a:rPr lang="en-GB" dirty="0" smtClean="0"/>
              <a:t>GPVI and </a:t>
            </a:r>
            <a:r>
              <a:rPr lang="en-GB" dirty="0" err="1" smtClean="0"/>
              <a:t>IaIIa</a:t>
            </a:r>
            <a:r>
              <a:rPr lang="en-GB" dirty="0" smtClean="0"/>
              <a:t> to collagen</a:t>
            </a:r>
          </a:p>
          <a:p>
            <a:r>
              <a:rPr lang="en-GB" dirty="0" smtClean="0"/>
              <a:t>Activation of feedback loops (recruits nearby platelets)</a:t>
            </a:r>
          </a:p>
          <a:p>
            <a:pPr lvl="1"/>
            <a:r>
              <a:rPr lang="en-GB" dirty="0" smtClean="0"/>
              <a:t>Granule release (ADP)</a:t>
            </a:r>
          </a:p>
          <a:p>
            <a:pPr lvl="1"/>
            <a:r>
              <a:rPr lang="en-GB" dirty="0" smtClean="0"/>
              <a:t>TXA2 synthesis</a:t>
            </a:r>
          </a:p>
          <a:p>
            <a:pPr lvl="1"/>
            <a:r>
              <a:rPr lang="en-GB" dirty="0" smtClean="0"/>
              <a:t>Flip-flop augments thrombin generation</a:t>
            </a:r>
          </a:p>
          <a:p>
            <a:r>
              <a:rPr lang="en-GB" dirty="0" err="1" smtClean="0"/>
              <a:t>GPIIbIIIa</a:t>
            </a:r>
            <a:r>
              <a:rPr lang="en-GB" dirty="0" smtClean="0"/>
              <a:t> conformational change</a:t>
            </a:r>
          </a:p>
          <a:p>
            <a:pPr lvl="1"/>
            <a:r>
              <a:rPr lang="en-GB" dirty="0" smtClean="0"/>
              <a:t>Platelet aggregation by fibrinogen</a:t>
            </a:r>
          </a:p>
          <a:p>
            <a:r>
              <a:rPr lang="en-GB" dirty="0" smtClean="0"/>
              <a:t>Platelet shape change</a:t>
            </a:r>
          </a:p>
          <a:p>
            <a:pPr lvl="1"/>
            <a:r>
              <a:rPr lang="en-GB" dirty="0" smtClean="0"/>
              <a:t>Clot retraction</a:t>
            </a:r>
          </a:p>
          <a:p>
            <a:pPr lvl="1"/>
            <a:endParaRPr lang="en-GB" dirty="0"/>
          </a:p>
        </p:txBody>
      </p:sp>
    </p:spTree>
    <p:extLst>
      <p:ext uri="{BB962C8B-B14F-4D97-AF65-F5344CB8AC3E}">
        <p14:creationId xmlns:p14="http://schemas.microsoft.com/office/powerpoint/2010/main" val="128895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2463885" y="6547777"/>
            <a:ext cx="64770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200" b="1">
                <a:solidFill>
                  <a:schemeClr val="tx1"/>
                </a:solidFill>
                <a:latin typeface="Arial" pitchFamily="34" charset="0"/>
              </a:defRPr>
            </a:lvl1pPr>
            <a:lvl2pPr marL="742950" indent="-285750">
              <a:defRPr sz="3200" b="1">
                <a:solidFill>
                  <a:schemeClr val="tx1"/>
                </a:solidFill>
                <a:latin typeface="Arial" pitchFamily="34" charset="0"/>
              </a:defRPr>
            </a:lvl2pPr>
            <a:lvl3pPr marL="1143000" indent="-228600">
              <a:defRPr sz="3200" b="1">
                <a:solidFill>
                  <a:schemeClr val="tx1"/>
                </a:solidFill>
                <a:latin typeface="Arial" pitchFamily="34" charset="0"/>
              </a:defRPr>
            </a:lvl3pPr>
            <a:lvl4pPr marL="1600200" indent="-228600">
              <a:defRPr sz="3200" b="1">
                <a:solidFill>
                  <a:schemeClr val="tx1"/>
                </a:solidFill>
                <a:latin typeface="Arial" pitchFamily="34" charset="0"/>
              </a:defRPr>
            </a:lvl4pPr>
            <a:lvl5pPr marL="2057400" indent="-228600">
              <a:defRPr sz="3200" b="1">
                <a:solidFill>
                  <a:schemeClr val="tx1"/>
                </a:solidFill>
                <a:latin typeface="Arial" pitchFamily="34" charset="0"/>
              </a:defRPr>
            </a:lvl5pPr>
            <a:lvl6pPr marL="2514600" indent="-228600" eaLnBrk="0" fontAlgn="base" hangingPunct="0">
              <a:spcBef>
                <a:spcPct val="0"/>
              </a:spcBef>
              <a:spcAft>
                <a:spcPct val="0"/>
              </a:spcAft>
              <a:defRPr sz="3200" b="1">
                <a:solidFill>
                  <a:schemeClr val="tx1"/>
                </a:solidFill>
                <a:latin typeface="Arial" pitchFamily="34" charset="0"/>
              </a:defRPr>
            </a:lvl6pPr>
            <a:lvl7pPr marL="2971800" indent="-228600" eaLnBrk="0" fontAlgn="base" hangingPunct="0">
              <a:spcBef>
                <a:spcPct val="0"/>
              </a:spcBef>
              <a:spcAft>
                <a:spcPct val="0"/>
              </a:spcAft>
              <a:defRPr sz="3200" b="1">
                <a:solidFill>
                  <a:schemeClr val="tx1"/>
                </a:solidFill>
                <a:latin typeface="Arial" pitchFamily="34" charset="0"/>
              </a:defRPr>
            </a:lvl7pPr>
            <a:lvl8pPr marL="3429000" indent="-228600" eaLnBrk="0" fontAlgn="base" hangingPunct="0">
              <a:spcBef>
                <a:spcPct val="0"/>
              </a:spcBef>
              <a:spcAft>
                <a:spcPct val="0"/>
              </a:spcAft>
              <a:defRPr sz="3200" b="1">
                <a:solidFill>
                  <a:schemeClr val="tx1"/>
                </a:solidFill>
                <a:latin typeface="Arial" pitchFamily="34" charset="0"/>
              </a:defRPr>
            </a:lvl8pPr>
            <a:lvl9pPr marL="3886200" indent="-228600" eaLnBrk="0" fontAlgn="base" hangingPunct="0">
              <a:spcBef>
                <a:spcPct val="0"/>
              </a:spcBef>
              <a:spcAft>
                <a:spcPct val="0"/>
              </a:spcAft>
              <a:defRPr sz="3200" b="1">
                <a:solidFill>
                  <a:schemeClr val="tx1"/>
                </a:solidFill>
                <a:latin typeface="Arial" pitchFamily="34" charset="0"/>
              </a:defRPr>
            </a:lvl9pPr>
          </a:lstStyle>
          <a:p>
            <a:pPr>
              <a:spcBef>
                <a:spcPct val="50000"/>
              </a:spcBef>
            </a:pPr>
            <a:r>
              <a:rPr lang="en-US" sz="1200" b="0" dirty="0"/>
              <a:t>Adapted from: </a:t>
            </a:r>
            <a:r>
              <a:rPr lang="en-US" sz="1200" b="0" dirty="0" err="1"/>
              <a:t>Kuwahara</a:t>
            </a:r>
            <a:r>
              <a:rPr lang="en-US" sz="1200" b="0" dirty="0"/>
              <a:t> M </a:t>
            </a:r>
            <a:r>
              <a:rPr lang="en-US" sz="1200" b="0" i="1" dirty="0"/>
              <a:t>et al. </a:t>
            </a:r>
            <a:r>
              <a:rPr lang="en-US" sz="1200" b="0" i="1" dirty="0" err="1"/>
              <a:t>Arterioscler</a:t>
            </a:r>
            <a:r>
              <a:rPr lang="en-US" sz="1200" b="0" i="1" dirty="0"/>
              <a:t> </a:t>
            </a:r>
            <a:r>
              <a:rPr lang="en-US" sz="1200" b="0" i="1" dirty="0" err="1"/>
              <a:t>Thromb</a:t>
            </a:r>
            <a:r>
              <a:rPr lang="en-US" sz="1200" b="0" i="1" dirty="0"/>
              <a:t> </a:t>
            </a:r>
            <a:r>
              <a:rPr lang="en-US" sz="1200" b="0" i="1" dirty="0" err="1"/>
              <a:t>Vasc</a:t>
            </a:r>
            <a:r>
              <a:rPr lang="en-US" sz="1200" b="0" i="1" dirty="0"/>
              <a:t> </a:t>
            </a:r>
            <a:r>
              <a:rPr lang="en-US" sz="1200" b="0" i="1" dirty="0" err="1"/>
              <a:t>Biol</a:t>
            </a:r>
            <a:r>
              <a:rPr lang="en-US" sz="1200" b="0" dirty="0"/>
              <a:t> 2002; 22: 329–34.</a:t>
            </a:r>
          </a:p>
        </p:txBody>
      </p:sp>
      <p:sp>
        <p:nvSpPr>
          <p:cNvPr id="16387" name="Rectangle 3"/>
          <p:cNvSpPr>
            <a:spLocks noChangeArrowheads="1"/>
          </p:cNvSpPr>
          <p:nvPr/>
        </p:nvSpPr>
        <p:spPr bwMode="auto">
          <a:xfrm>
            <a:off x="685800" y="27146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1" hangingPunct="1"/>
            <a:r>
              <a:rPr lang="en-US" sz="4400" b="0">
                <a:solidFill>
                  <a:schemeClr val="tx2"/>
                </a:solidFill>
                <a:latin typeface="Times New Roman" pitchFamily="18" charset="0"/>
              </a:rPr>
              <a:t>Platelet Aggregation</a:t>
            </a:r>
            <a:endParaRPr lang="en-GB" sz="4400" b="0">
              <a:solidFill>
                <a:schemeClr val="tx2"/>
              </a:solidFill>
              <a:latin typeface="Times New Roman" pitchFamily="18" charset="0"/>
            </a:endParaRPr>
          </a:p>
        </p:txBody>
      </p:sp>
      <p:sp>
        <p:nvSpPr>
          <p:cNvPr id="16389" name="Rectangle 7"/>
          <p:cNvSpPr>
            <a:spLocks noChangeArrowheads="1"/>
          </p:cNvSpPr>
          <p:nvPr/>
        </p:nvSpPr>
        <p:spPr bwMode="auto">
          <a:xfrm>
            <a:off x="4340225" y="3136240"/>
            <a:ext cx="2274888" cy="482600"/>
          </a:xfrm>
          <a:prstGeom prst="rect">
            <a:avLst/>
          </a:prstGeom>
          <a:solidFill>
            <a:srgbClr val="1B99F7">
              <a:alpha val="30000"/>
            </a:srgbClr>
          </a:solidFill>
          <a:ln w="9525">
            <a:solidFill>
              <a:srgbClr val="1B99F7"/>
            </a:solidFill>
            <a:miter lim="800000"/>
            <a:headEnd/>
            <a:tailEnd/>
          </a:ln>
        </p:spPr>
        <p:txBody>
          <a:bodyPr wrap="none" lIns="90488" tIns="44450" rIns="90488" bIns="44450">
            <a:spAutoFit/>
          </a:bodyPr>
          <a:lstStyle/>
          <a:p>
            <a:pPr algn="ctr">
              <a:lnSpc>
                <a:spcPct val="90000"/>
              </a:lnSpc>
            </a:pPr>
            <a:r>
              <a:rPr lang="en-US" sz="1400">
                <a:latin typeface="Arial" pitchFamily="34" charset="0"/>
                <a:cs typeface="Arial" pitchFamily="34" charset="0"/>
              </a:rPr>
              <a:t>FIRM, BUT REVERSIBLE</a:t>
            </a:r>
          </a:p>
          <a:p>
            <a:pPr algn="ctr">
              <a:lnSpc>
                <a:spcPct val="90000"/>
              </a:lnSpc>
            </a:pPr>
            <a:r>
              <a:rPr lang="en-US" sz="1400">
                <a:latin typeface="Arial" pitchFamily="34" charset="0"/>
                <a:cs typeface="Arial" pitchFamily="34" charset="0"/>
              </a:rPr>
              <a:t>ADHESION</a:t>
            </a:r>
          </a:p>
        </p:txBody>
      </p:sp>
      <p:sp>
        <p:nvSpPr>
          <p:cNvPr id="16390" name="Rectangle 8"/>
          <p:cNvSpPr>
            <a:spLocks noChangeArrowheads="1"/>
          </p:cNvSpPr>
          <p:nvPr/>
        </p:nvSpPr>
        <p:spPr bwMode="auto">
          <a:xfrm>
            <a:off x="7024688" y="3136240"/>
            <a:ext cx="1506537" cy="482600"/>
          </a:xfrm>
          <a:prstGeom prst="rect">
            <a:avLst/>
          </a:prstGeom>
          <a:solidFill>
            <a:srgbClr val="1B99F7">
              <a:alpha val="30000"/>
            </a:srgbClr>
          </a:solidFill>
          <a:ln w="9525">
            <a:solidFill>
              <a:srgbClr val="1B99F7"/>
            </a:solidFill>
            <a:miter lim="800000"/>
            <a:headEnd/>
            <a:tailEnd/>
          </a:ln>
        </p:spPr>
        <p:txBody>
          <a:bodyPr wrap="none" lIns="90488" tIns="44450" rIns="90488" bIns="44450">
            <a:spAutoFit/>
          </a:bodyPr>
          <a:lstStyle/>
          <a:p>
            <a:pPr algn="ctr">
              <a:lnSpc>
                <a:spcPct val="90000"/>
              </a:lnSpc>
            </a:pPr>
            <a:r>
              <a:rPr lang="en-US" sz="1400">
                <a:latin typeface="Arial" pitchFamily="34" charset="0"/>
                <a:cs typeface="Arial" pitchFamily="34" charset="0"/>
              </a:rPr>
              <a:t>IRREVERSIBLE</a:t>
            </a:r>
          </a:p>
          <a:p>
            <a:pPr algn="ctr">
              <a:lnSpc>
                <a:spcPct val="90000"/>
              </a:lnSpc>
            </a:pPr>
            <a:r>
              <a:rPr lang="en-US" sz="1400">
                <a:latin typeface="Arial" pitchFamily="34" charset="0"/>
                <a:cs typeface="Arial" pitchFamily="34" charset="0"/>
              </a:rPr>
              <a:t>ADHESION</a:t>
            </a:r>
          </a:p>
        </p:txBody>
      </p:sp>
      <p:sp>
        <p:nvSpPr>
          <p:cNvPr id="16391" name="Text Box 9"/>
          <p:cNvSpPr txBox="1">
            <a:spLocks noChangeArrowheads="1"/>
          </p:cNvSpPr>
          <p:nvPr/>
        </p:nvSpPr>
        <p:spPr bwMode="auto">
          <a:xfrm>
            <a:off x="860425" y="5734978"/>
            <a:ext cx="37544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pitchFamily="34" charset="0"/>
              </a:defRPr>
            </a:lvl1pPr>
            <a:lvl2pPr marL="742950" indent="-285750">
              <a:defRPr sz="3200" b="1">
                <a:solidFill>
                  <a:schemeClr val="tx1"/>
                </a:solidFill>
                <a:latin typeface="Arial" pitchFamily="34" charset="0"/>
              </a:defRPr>
            </a:lvl2pPr>
            <a:lvl3pPr marL="1143000" indent="-228600">
              <a:defRPr sz="3200" b="1">
                <a:solidFill>
                  <a:schemeClr val="tx1"/>
                </a:solidFill>
                <a:latin typeface="Arial" pitchFamily="34" charset="0"/>
              </a:defRPr>
            </a:lvl3pPr>
            <a:lvl4pPr marL="1600200" indent="-228600">
              <a:defRPr sz="3200" b="1">
                <a:solidFill>
                  <a:schemeClr val="tx1"/>
                </a:solidFill>
                <a:latin typeface="Arial" pitchFamily="34" charset="0"/>
              </a:defRPr>
            </a:lvl4pPr>
            <a:lvl5pPr marL="2057400" indent="-228600">
              <a:defRPr sz="3200" b="1">
                <a:solidFill>
                  <a:schemeClr val="tx1"/>
                </a:solidFill>
                <a:latin typeface="Arial" pitchFamily="34" charset="0"/>
              </a:defRPr>
            </a:lvl5pPr>
            <a:lvl6pPr marL="2514600" indent="-228600" eaLnBrk="0" fontAlgn="base" hangingPunct="0">
              <a:spcBef>
                <a:spcPct val="0"/>
              </a:spcBef>
              <a:spcAft>
                <a:spcPct val="0"/>
              </a:spcAft>
              <a:defRPr sz="3200" b="1">
                <a:solidFill>
                  <a:schemeClr val="tx1"/>
                </a:solidFill>
                <a:latin typeface="Arial" pitchFamily="34" charset="0"/>
              </a:defRPr>
            </a:lvl6pPr>
            <a:lvl7pPr marL="2971800" indent="-228600" eaLnBrk="0" fontAlgn="base" hangingPunct="0">
              <a:spcBef>
                <a:spcPct val="0"/>
              </a:spcBef>
              <a:spcAft>
                <a:spcPct val="0"/>
              </a:spcAft>
              <a:defRPr sz="3200" b="1">
                <a:solidFill>
                  <a:schemeClr val="tx1"/>
                </a:solidFill>
                <a:latin typeface="Arial" pitchFamily="34" charset="0"/>
              </a:defRPr>
            </a:lvl7pPr>
            <a:lvl8pPr marL="3429000" indent="-228600" eaLnBrk="0" fontAlgn="base" hangingPunct="0">
              <a:spcBef>
                <a:spcPct val="0"/>
              </a:spcBef>
              <a:spcAft>
                <a:spcPct val="0"/>
              </a:spcAft>
              <a:defRPr sz="3200" b="1">
                <a:solidFill>
                  <a:schemeClr val="tx1"/>
                </a:solidFill>
                <a:latin typeface="Arial" pitchFamily="34" charset="0"/>
              </a:defRPr>
            </a:lvl8pPr>
            <a:lvl9pPr marL="3886200" indent="-228600" eaLnBrk="0" fontAlgn="base" hangingPunct="0">
              <a:spcBef>
                <a:spcPct val="0"/>
              </a:spcBef>
              <a:spcAft>
                <a:spcPct val="0"/>
              </a:spcAft>
              <a:defRPr sz="3200" b="1">
                <a:solidFill>
                  <a:schemeClr val="tx1"/>
                </a:solidFill>
                <a:latin typeface="Arial" pitchFamily="34" charset="0"/>
              </a:defRPr>
            </a:lvl9pPr>
          </a:lstStyle>
          <a:p>
            <a:pPr algn="ctr">
              <a:spcBef>
                <a:spcPct val="50000"/>
              </a:spcBef>
            </a:pPr>
            <a:r>
              <a:rPr lang="en-US" sz="1400" dirty="0"/>
              <a:t>Scanning electron micrograph </a:t>
            </a:r>
            <a:br>
              <a:rPr lang="en-US" sz="1400" dirty="0"/>
            </a:br>
            <a:r>
              <a:rPr lang="en-US" sz="1400" dirty="0"/>
              <a:t>of discoid, dormant platelets</a:t>
            </a:r>
            <a:endParaRPr lang="en-US" sz="1400" b="0" dirty="0"/>
          </a:p>
        </p:txBody>
      </p:sp>
      <p:sp>
        <p:nvSpPr>
          <p:cNvPr id="16392" name="Text Box 10"/>
          <p:cNvSpPr txBox="1">
            <a:spLocks noChangeArrowheads="1"/>
          </p:cNvSpPr>
          <p:nvPr/>
        </p:nvSpPr>
        <p:spPr bwMode="auto">
          <a:xfrm>
            <a:off x="4845050" y="5734978"/>
            <a:ext cx="33083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pitchFamily="34" charset="0"/>
              </a:defRPr>
            </a:lvl1pPr>
            <a:lvl2pPr marL="742950" indent="-285750">
              <a:defRPr sz="3200" b="1">
                <a:solidFill>
                  <a:schemeClr val="tx1"/>
                </a:solidFill>
                <a:latin typeface="Arial" pitchFamily="34" charset="0"/>
              </a:defRPr>
            </a:lvl2pPr>
            <a:lvl3pPr marL="1143000" indent="-228600">
              <a:defRPr sz="3200" b="1">
                <a:solidFill>
                  <a:schemeClr val="tx1"/>
                </a:solidFill>
                <a:latin typeface="Arial" pitchFamily="34" charset="0"/>
              </a:defRPr>
            </a:lvl3pPr>
            <a:lvl4pPr marL="1600200" indent="-228600">
              <a:defRPr sz="3200" b="1">
                <a:solidFill>
                  <a:schemeClr val="tx1"/>
                </a:solidFill>
                <a:latin typeface="Arial" pitchFamily="34" charset="0"/>
              </a:defRPr>
            </a:lvl4pPr>
            <a:lvl5pPr marL="2057400" indent="-228600">
              <a:defRPr sz="3200" b="1">
                <a:solidFill>
                  <a:schemeClr val="tx1"/>
                </a:solidFill>
                <a:latin typeface="Arial" pitchFamily="34" charset="0"/>
              </a:defRPr>
            </a:lvl5pPr>
            <a:lvl6pPr marL="2514600" indent="-228600" eaLnBrk="0" fontAlgn="base" hangingPunct="0">
              <a:spcBef>
                <a:spcPct val="0"/>
              </a:spcBef>
              <a:spcAft>
                <a:spcPct val="0"/>
              </a:spcAft>
              <a:defRPr sz="3200" b="1">
                <a:solidFill>
                  <a:schemeClr val="tx1"/>
                </a:solidFill>
                <a:latin typeface="Arial" pitchFamily="34" charset="0"/>
              </a:defRPr>
            </a:lvl6pPr>
            <a:lvl7pPr marL="2971800" indent="-228600" eaLnBrk="0" fontAlgn="base" hangingPunct="0">
              <a:spcBef>
                <a:spcPct val="0"/>
              </a:spcBef>
              <a:spcAft>
                <a:spcPct val="0"/>
              </a:spcAft>
              <a:defRPr sz="3200" b="1">
                <a:solidFill>
                  <a:schemeClr val="tx1"/>
                </a:solidFill>
                <a:latin typeface="Arial" pitchFamily="34" charset="0"/>
              </a:defRPr>
            </a:lvl7pPr>
            <a:lvl8pPr marL="3429000" indent="-228600" eaLnBrk="0" fontAlgn="base" hangingPunct="0">
              <a:spcBef>
                <a:spcPct val="0"/>
              </a:spcBef>
              <a:spcAft>
                <a:spcPct val="0"/>
              </a:spcAft>
              <a:defRPr sz="3200" b="1">
                <a:solidFill>
                  <a:schemeClr val="tx1"/>
                </a:solidFill>
                <a:latin typeface="Arial" pitchFamily="34" charset="0"/>
              </a:defRPr>
            </a:lvl8pPr>
            <a:lvl9pPr marL="3886200" indent="-228600" eaLnBrk="0" fontAlgn="base" hangingPunct="0">
              <a:spcBef>
                <a:spcPct val="0"/>
              </a:spcBef>
              <a:spcAft>
                <a:spcPct val="0"/>
              </a:spcAft>
              <a:defRPr sz="3200" b="1">
                <a:solidFill>
                  <a:schemeClr val="tx1"/>
                </a:solidFill>
                <a:latin typeface="Arial" pitchFamily="34" charset="0"/>
              </a:defRPr>
            </a:lvl9pPr>
          </a:lstStyle>
          <a:p>
            <a:pPr algn="ctr">
              <a:spcBef>
                <a:spcPct val="50000"/>
              </a:spcBef>
            </a:pPr>
            <a:r>
              <a:rPr lang="en-US" sz="1400"/>
              <a:t>Activated, aggregating platelets illustrating fibrin strands </a:t>
            </a:r>
          </a:p>
        </p:txBody>
      </p:sp>
      <p:pic>
        <p:nvPicPr>
          <p:cNvPr id="16393" name="Picture 11" descr="C:\My Documents\Sudler&amp;Hennessey\SlideKits\32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4813" y="3964915"/>
            <a:ext cx="21082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12" descr="C:\My Documents\Sudler&amp;Hennessey\SlideKits\32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7338" y="3964915"/>
            <a:ext cx="21082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5" name="Text Box 14"/>
          <p:cNvSpPr txBox="1">
            <a:spLocks noChangeArrowheads="1"/>
          </p:cNvSpPr>
          <p:nvPr/>
        </p:nvSpPr>
        <p:spPr bwMode="auto">
          <a:xfrm>
            <a:off x="890588" y="2448853"/>
            <a:ext cx="12493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pitchFamily="34" charset="0"/>
              </a:defRPr>
            </a:lvl1pPr>
            <a:lvl2pPr marL="742950" indent="-285750">
              <a:defRPr sz="3200" b="1">
                <a:solidFill>
                  <a:schemeClr val="tx1"/>
                </a:solidFill>
                <a:latin typeface="Arial" pitchFamily="34" charset="0"/>
              </a:defRPr>
            </a:lvl2pPr>
            <a:lvl3pPr marL="1143000" indent="-228600">
              <a:defRPr sz="3200" b="1">
                <a:solidFill>
                  <a:schemeClr val="tx1"/>
                </a:solidFill>
                <a:latin typeface="Arial" pitchFamily="34" charset="0"/>
              </a:defRPr>
            </a:lvl3pPr>
            <a:lvl4pPr marL="1600200" indent="-228600">
              <a:defRPr sz="3200" b="1">
                <a:solidFill>
                  <a:schemeClr val="tx1"/>
                </a:solidFill>
                <a:latin typeface="Arial" pitchFamily="34" charset="0"/>
              </a:defRPr>
            </a:lvl4pPr>
            <a:lvl5pPr marL="2057400" indent="-228600">
              <a:defRPr sz="3200" b="1">
                <a:solidFill>
                  <a:schemeClr val="tx1"/>
                </a:solidFill>
                <a:latin typeface="Arial" pitchFamily="34" charset="0"/>
              </a:defRPr>
            </a:lvl5pPr>
            <a:lvl6pPr marL="2514600" indent="-228600" eaLnBrk="0" fontAlgn="base" hangingPunct="0">
              <a:spcBef>
                <a:spcPct val="0"/>
              </a:spcBef>
              <a:spcAft>
                <a:spcPct val="0"/>
              </a:spcAft>
              <a:defRPr sz="3200" b="1">
                <a:solidFill>
                  <a:schemeClr val="tx1"/>
                </a:solidFill>
                <a:latin typeface="Arial" pitchFamily="34" charset="0"/>
              </a:defRPr>
            </a:lvl6pPr>
            <a:lvl7pPr marL="2971800" indent="-228600" eaLnBrk="0" fontAlgn="base" hangingPunct="0">
              <a:spcBef>
                <a:spcPct val="0"/>
              </a:spcBef>
              <a:spcAft>
                <a:spcPct val="0"/>
              </a:spcAft>
              <a:defRPr sz="3200" b="1">
                <a:solidFill>
                  <a:schemeClr val="tx1"/>
                </a:solidFill>
                <a:latin typeface="Arial" pitchFamily="34" charset="0"/>
              </a:defRPr>
            </a:lvl7pPr>
            <a:lvl8pPr marL="3429000" indent="-228600" eaLnBrk="0" fontAlgn="base" hangingPunct="0">
              <a:spcBef>
                <a:spcPct val="0"/>
              </a:spcBef>
              <a:spcAft>
                <a:spcPct val="0"/>
              </a:spcAft>
              <a:defRPr sz="3200" b="1">
                <a:solidFill>
                  <a:schemeClr val="tx1"/>
                </a:solidFill>
                <a:latin typeface="Arial" pitchFamily="34" charset="0"/>
              </a:defRPr>
            </a:lvl8pPr>
            <a:lvl9pPr marL="3886200" indent="-228600" eaLnBrk="0" fontAlgn="base" hangingPunct="0">
              <a:spcBef>
                <a:spcPct val="0"/>
              </a:spcBef>
              <a:spcAft>
                <a:spcPct val="0"/>
              </a:spcAft>
              <a:defRPr sz="3200" b="1">
                <a:solidFill>
                  <a:schemeClr val="tx1"/>
                </a:solidFill>
                <a:latin typeface="Arial" pitchFamily="34" charset="0"/>
              </a:defRPr>
            </a:lvl9pPr>
          </a:lstStyle>
          <a:p>
            <a:pPr algn="ctr">
              <a:lnSpc>
                <a:spcPct val="90000"/>
              </a:lnSpc>
            </a:pPr>
            <a:r>
              <a:rPr lang="en-US" sz="1200"/>
              <a:t>Flowing</a:t>
            </a:r>
          </a:p>
          <a:p>
            <a:pPr algn="ctr">
              <a:lnSpc>
                <a:spcPct val="90000"/>
              </a:lnSpc>
            </a:pPr>
            <a:r>
              <a:rPr lang="en-US" sz="1200"/>
              <a:t>disc-shaped</a:t>
            </a:r>
          </a:p>
          <a:p>
            <a:pPr algn="ctr">
              <a:lnSpc>
                <a:spcPct val="90000"/>
              </a:lnSpc>
            </a:pPr>
            <a:r>
              <a:rPr lang="en-US" sz="1200"/>
              <a:t>platelet</a:t>
            </a:r>
            <a:endParaRPr lang="en-US" sz="2400"/>
          </a:p>
        </p:txBody>
      </p:sp>
      <p:sp>
        <p:nvSpPr>
          <p:cNvPr id="16396" name="Text Box 15"/>
          <p:cNvSpPr txBox="1">
            <a:spLocks noChangeArrowheads="1"/>
          </p:cNvSpPr>
          <p:nvPr/>
        </p:nvSpPr>
        <p:spPr bwMode="auto">
          <a:xfrm>
            <a:off x="2971800" y="2448853"/>
            <a:ext cx="1065213"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pitchFamily="34" charset="0"/>
              </a:defRPr>
            </a:lvl1pPr>
            <a:lvl2pPr marL="742950" indent="-285750">
              <a:defRPr sz="3200" b="1">
                <a:solidFill>
                  <a:schemeClr val="tx1"/>
                </a:solidFill>
                <a:latin typeface="Arial" pitchFamily="34" charset="0"/>
              </a:defRPr>
            </a:lvl2pPr>
            <a:lvl3pPr marL="1143000" indent="-228600">
              <a:defRPr sz="3200" b="1">
                <a:solidFill>
                  <a:schemeClr val="tx1"/>
                </a:solidFill>
                <a:latin typeface="Arial" pitchFamily="34" charset="0"/>
              </a:defRPr>
            </a:lvl3pPr>
            <a:lvl4pPr marL="1600200" indent="-228600">
              <a:defRPr sz="3200" b="1">
                <a:solidFill>
                  <a:schemeClr val="tx1"/>
                </a:solidFill>
                <a:latin typeface="Arial" pitchFamily="34" charset="0"/>
              </a:defRPr>
            </a:lvl4pPr>
            <a:lvl5pPr marL="2057400" indent="-228600">
              <a:defRPr sz="3200" b="1">
                <a:solidFill>
                  <a:schemeClr val="tx1"/>
                </a:solidFill>
                <a:latin typeface="Arial" pitchFamily="34" charset="0"/>
              </a:defRPr>
            </a:lvl5pPr>
            <a:lvl6pPr marL="2514600" indent="-228600" eaLnBrk="0" fontAlgn="base" hangingPunct="0">
              <a:spcBef>
                <a:spcPct val="0"/>
              </a:spcBef>
              <a:spcAft>
                <a:spcPct val="0"/>
              </a:spcAft>
              <a:defRPr sz="3200" b="1">
                <a:solidFill>
                  <a:schemeClr val="tx1"/>
                </a:solidFill>
                <a:latin typeface="Arial" pitchFamily="34" charset="0"/>
              </a:defRPr>
            </a:lvl6pPr>
            <a:lvl7pPr marL="2971800" indent="-228600" eaLnBrk="0" fontAlgn="base" hangingPunct="0">
              <a:spcBef>
                <a:spcPct val="0"/>
              </a:spcBef>
              <a:spcAft>
                <a:spcPct val="0"/>
              </a:spcAft>
              <a:defRPr sz="3200" b="1">
                <a:solidFill>
                  <a:schemeClr val="tx1"/>
                </a:solidFill>
                <a:latin typeface="Arial" pitchFamily="34" charset="0"/>
              </a:defRPr>
            </a:lvl7pPr>
            <a:lvl8pPr marL="3429000" indent="-228600" eaLnBrk="0" fontAlgn="base" hangingPunct="0">
              <a:spcBef>
                <a:spcPct val="0"/>
              </a:spcBef>
              <a:spcAft>
                <a:spcPct val="0"/>
              </a:spcAft>
              <a:defRPr sz="3200" b="1">
                <a:solidFill>
                  <a:schemeClr val="tx1"/>
                </a:solidFill>
                <a:latin typeface="Arial" pitchFamily="34" charset="0"/>
              </a:defRPr>
            </a:lvl8pPr>
            <a:lvl9pPr marL="3886200" indent="-228600" eaLnBrk="0" fontAlgn="base" hangingPunct="0">
              <a:spcBef>
                <a:spcPct val="0"/>
              </a:spcBef>
              <a:spcAft>
                <a:spcPct val="0"/>
              </a:spcAft>
              <a:defRPr sz="3200" b="1">
                <a:solidFill>
                  <a:schemeClr val="tx1"/>
                </a:solidFill>
                <a:latin typeface="Arial" pitchFamily="34" charset="0"/>
              </a:defRPr>
            </a:lvl9pPr>
          </a:lstStyle>
          <a:p>
            <a:pPr algn="ctr">
              <a:lnSpc>
                <a:spcPct val="90000"/>
              </a:lnSpc>
            </a:pPr>
            <a:r>
              <a:rPr lang="en-US" sz="1200"/>
              <a:t>Rolling</a:t>
            </a:r>
          </a:p>
          <a:p>
            <a:pPr algn="ctr">
              <a:lnSpc>
                <a:spcPct val="90000"/>
              </a:lnSpc>
            </a:pPr>
            <a:r>
              <a:rPr lang="en-US" sz="1200"/>
              <a:t>ball-shaped</a:t>
            </a:r>
          </a:p>
          <a:p>
            <a:pPr algn="ctr">
              <a:lnSpc>
                <a:spcPct val="90000"/>
              </a:lnSpc>
            </a:pPr>
            <a:r>
              <a:rPr lang="en-US" sz="1200"/>
              <a:t>platelet</a:t>
            </a:r>
            <a:endParaRPr lang="en-US" sz="2400"/>
          </a:p>
        </p:txBody>
      </p:sp>
      <p:sp>
        <p:nvSpPr>
          <p:cNvPr id="16397" name="Text Box 16"/>
          <p:cNvSpPr txBox="1">
            <a:spLocks noChangeArrowheads="1"/>
          </p:cNvSpPr>
          <p:nvPr/>
        </p:nvSpPr>
        <p:spPr bwMode="auto">
          <a:xfrm>
            <a:off x="4654550" y="2448853"/>
            <a:ext cx="1690688"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pitchFamily="34" charset="0"/>
              </a:defRPr>
            </a:lvl1pPr>
            <a:lvl2pPr marL="742950" indent="-285750">
              <a:defRPr sz="3200" b="1">
                <a:solidFill>
                  <a:schemeClr val="tx1"/>
                </a:solidFill>
                <a:latin typeface="Arial" pitchFamily="34" charset="0"/>
              </a:defRPr>
            </a:lvl2pPr>
            <a:lvl3pPr marL="1143000" indent="-228600">
              <a:defRPr sz="3200" b="1">
                <a:solidFill>
                  <a:schemeClr val="tx1"/>
                </a:solidFill>
                <a:latin typeface="Arial" pitchFamily="34" charset="0"/>
              </a:defRPr>
            </a:lvl3pPr>
            <a:lvl4pPr marL="1600200" indent="-228600">
              <a:defRPr sz="3200" b="1">
                <a:solidFill>
                  <a:schemeClr val="tx1"/>
                </a:solidFill>
                <a:latin typeface="Arial" pitchFamily="34" charset="0"/>
              </a:defRPr>
            </a:lvl4pPr>
            <a:lvl5pPr marL="2057400" indent="-228600">
              <a:defRPr sz="3200" b="1">
                <a:solidFill>
                  <a:schemeClr val="tx1"/>
                </a:solidFill>
                <a:latin typeface="Arial" pitchFamily="34" charset="0"/>
              </a:defRPr>
            </a:lvl5pPr>
            <a:lvl6pPr marL="2514600" indent="-228600" eaLnBrk="0" fontAlgn="base" hangingPunct="0">
              <a:spcBef>
                <a:spcPct val="0"/>
              </a:spcBef>
              <a:spcAft>
                <a:spcPct val="0"/>
              </a:spcAft>
              <a:defRPr sz="3200" b="1">
                <a:solidFill>
                  <a:schemeClr val="tx1"/>
                </a:solidFill>
                <a:latin typeface="Arial" pitchFamily="34" charset="0"/>
              </a:defRPr>
            </a:lvl6pPr>
            <a:lvl7pPr marL="2971800" indent="-228600" eaLnBrk="0" fontAlgn="base" hangingPunct="0">
              <a:spcBef>
                <a:spcPct val="0"/>
              </a:spcBef>
              <a:spcAft>
                <a:spcPct val="0"/>
              </a:spcAft>
              <a:defRPr sz="3200" b="1">
                <a:solidFill>
                  <a:schemeClr val="tx1"/>
                </a:solidFill>
                <a:latin typeface="Arial" pitchFamily="34" charset="0"/>
              </a:defRPr>
            </a:lvl7pPr>
            <a:lvl8pPr marL="3429000" indent="-228600" eaLnBrk="0" fontAlgn="base" hangingPunct="0">
              <a:spcBef>
                <a:spcPct val="0"/>
              </a:spcBef>
              <a:spcAft>
                <a:spcPct val="0"/>
              </a:spcAft>
              <a:defRPr sz="3200" b="1">
                <a:solidFill>
                  <a:schemeClr val="tx1"/>
                </a:solidFill>
                <a:latin typeface="Arial" pitchFamily="34" charset="0"/>
              </a:defRPr>
            </a:lvl8pPr>
            <a:lvl9pPr marL="3886200" indent="-228600" eaLnBrk="0" fontAlgn="base" hangingPunct="0">
              <a:spcBef>
                <a:spcPct val="0"/>
              </a:spcBef>
              <a:spcAft>
                <a:spcPct val="0"/>
              </a:spcAft>
              <a:defRPr sz="3200" b="1">
                <a:solidFill>
                  <a:schemeClr val="tx1"/>
                </a:solidFill>
                <a:latin typeface="Arial" pitchFamily="34" charset="0"/>
              </a:defRPr>
            </a:lvl9pPr>
          </a:lstStyle>
          <a:p>
            <a:pPr algn="ctr">
              <a:lnSpc>
                <a:spcPct val="90000"/>
              </a:lnSpc>
            </a:pPr>
            <a:r>
              <a:rPr lang="en-US" sz="1200"/>
              <a:t>Hemisphere-shaped</a:t>
            </a:r>
          </a:p>
          <a:p>
            <a:pPr algn="ctr">
              <a:lnSpc>
                <a:spcPct val="90000"/>
              </a:lnSpc>
            </a:pPr>
            <a:r>
              <a:rPr lang="en-US" sz="1200"/>
              <a:t>platelet</a:t>
            </a:r>
            <a:endParaRPr lang="en-US" sz="2400"/>
          </a:p>
        </p:txBody>
      </p:sp>
      <p:sp>
        <p:nvSpPr>
          <p:cNvPr id="16398" name="Text Box 17"/>
          <p:cNvSpPr txBox="1">
            <a:spLocks noChangeArrowheads="1"/>
          </p:cNvSpPr>
          <p:nvPr/>
        </p:nvSpPr>
        <p:spPr bwMode="auto">
          <a:xfrm>
            <a:off x="7245350" y="2448853"/>
            <a:ext cx="1065213"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pitchFamily="34" charset="0"/>
              </a:defRPr>
            </a:lvl1pPr>
            <a:lvl2pPr marL="742950" indent="-285750">
              <a:defRPr sz="3200" b="1">
                <a:solidFill>
                  <a:schemeClr val="tx1"/>
                </a:solidFill>
                <a:latin typeface="Arial" pitchFamily="34" charset="0"/>
              </a:defRPr>
            </a:lvl2pPr>
            <a:lvl3pPr marL="1143000" indent="-228600">
              <a:defRPr sz="3200" b="1">
                <a:solidFill>
                  <a:schemeClr val="tx1"/>
                </a:solidFill>
                <a:latin typeface="Arial" pitchFamily="34" charset="0"/>
              </a:defRPr>
            </a:lvl3pPr>
            <a:lvl4pPr marL="1600200" indent="-228600">
              <a:defRPr sz="3200" b="1">
                <a:solidFill>
                  <a:schemeClr val="tx1"/>
                </a:solidFill>
                <a:latin typeface="Arial" pitchFamily="34" charset="0"/>
              </a:defRPr>
            </a:lvl4pPr>
            <a:lvl5pPr marL="2057400" indent="-228600">
              <a:defRPr sz="3200" b="1">
                <a:solidFill>
                  <a:schemeClr val="tx1"/>
                </a:solidFill>
                <a:latin typeface="Arial" pitchFamily="34" charset="0"/>
              </a:defRPr>
            </a:lvl5pPr>
            <a:lvl6pPr marL="2514600" indent="-228600" eaLnBrk="0" fontAlgn="base" hangingPunct="0">
              <a:spcBef>
                <a:spcPct val="0"/>
              </a:spcBef>
              <a:spcAft>
                <a:spcPct val="0"/>
              </a:spcAft>
              <a:defRPr sz="3200" b="1">
                <a:solidFill>
                  <a:schemeClr val="tx1"/>
                </a:solidFill>
                <a:latin typeface="Arial" pitchFamily="34" charset="0"/>
              </a:defRPr>
            </a:lvl6pPr>
            <a:lvl7pPr marL="2971800" indent="-228600" eaLnBrk="0" fontAlgn="base" hangingPunct="0">
              <a:spcBef>
                <a:spcPct val="0"/>
              </a:spcBef>
              <a:spcAft>
                <a:spcPct val="0"/>
              </a:spcAft>
              <a:defRPr sz="3200" b="1">
                <a:solidFill>
                  <a:schemeClr val="tx1"/>
                </a:solidFill>
                <a:latin typeface="Arial" pitchFamily="34" charset="0"/>
              </a:defRPr>
            </a:lvl7pPr>
            <a:lvl8pPr marL="3429000" indent="-228600" eaLnBrk="0" fontAlgn="base" hangingPunct="0">
              <a:spcBef>
                <a:spcPct val="0"/>
              </a:spcBef>
              <a:spcAft>
                <a:spcPct val="0"/>
              </a:spcAft>
              <a:defRPr sz="3200" b="1">
                <a:solidFill>
                  <a:schemeClr val="tx1"/>
                </a:solidFill>
                <a:latin typeface="Arial" pitchFamily="34" charset="0"/>
              </a:defRPr>
            </a:lvl8pPr>
            <a:lvl9pPr marL="3886200" indent="-228600" eaLnBrk="0" fontAlgn="base" hangingPunct="0">
              <a:spcBef>
                <a:spcPct val="0"/>
              </a:spcBef>
              <a:spcAft>
                <a:spcPct val="0"/>
              </a:spcAft>
              <a:defRPr sz="3200" b="1">
                <a:solidFill>
                  <a:schemeClr val="tx1"/>
                </a:solidFill>
                <a:latin typeface="Arial" pitchFamily="34" charset="0"/>
              </a:defRPr>
            </a:lvl9pPr>
          </a:lstStyle>
          <a:p>
            <a:pPr algn="ctr">
              <a:lnSpc>
                <a:spcPct val="90000"/>
              </a:lnSpc>
            </a:pPr>
            <a:r>
              <a:rPr lang="en-US" sz="1200"/>
              <a:t>Spreading</a:t>
            </a:r>
          </a:p>
          <a:p>
            <a:pPr algn="ctr">
              <a:lnSpc>
                <a:spcPct val="90000"/>
              </a:lnSpc>
            </a:pPr>
            <a:r>
              <a:rPr lang="en-US" sz="1200"/>
              <a:t>platelet</a:t>
            </a:r>
            <a:endParaRPr lang="en-US" sz="2400"/>
          </a:p>
        </p:txBody>
      </p:sp>
      <p:pic>
        <p:nvPicPr>
          <p:cNvPr id="16399" name="Picture 18" descr="F:\IntraMed\Clients\Sanofi.BMS\Projects\Slide backgrouds\New Slide 3.jpg"/>
          <p:cNvPicPr>
            <a:picLocks noChangeAspect="1" noChangeArrowheads="1"/>
          </p:cNvPicPr>
          <p:nvPr/>
        </p:nvPicPr>
        <p:blipFill>
          <a:blip r:embed="rId4">
            <a:clrChange>
              <a:clrFrom>
                <a:srgbClr val="003F67"/>
              </a:clrFrom>
              <a:clrTo>
                <a:srgbClr val="003F67">
                  <a:alpha val="0"/>
                </a:srgbClr>
              </a:clrTo>
            </a:clrChange>
            <a:extLst>
              <a:ext uri="{28A0092B-C50C-407E-A947-70E740481C1C}">
                <a14:useLocalDpi xmlns:a14="http://schemas.microsoft.com/office/drawing/2010/main" val="0"/>
              </a:ext>
            </a:extLst>
          </a:blip>
          <a:srcRect t="24884" b="35590"/>
          <a:stretch>
            <a:fillRect/>
          </a:stretch>
        </p:blipFill>
        <p:spPr bwMode="auto">
          <a:xfrm>
            <a:off x="-76200" y="956603"/>
            <a:ext cx="9220200" cy="237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0" name="Text Box 21"/>
          <p:cNvSpPr txBox="1">
            <a:spLocks noChangeArrowheads="1"/>
          </p:cNvSpPr>
          <p:nvPr/>
        </p:nvSpPr>
        <p:spPr bwMode="auto">
          <a:xfrm>
            <a:off x="-92075" y="256424"/>
            <a:ext cx="9236075" cy="1066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pitchFamily="34" charset="0"/>
              </a:defRPr>
            </a:lvl1pPr>
            <a:lvl2pPr marL="742950" indent="-285750">
              <a:defRPr sz="3200" b="1">
                <a:solidFill>
                  <a:schemeClr val="tx1"/>
                </a:solidFill>
                <a:latin typeface="Arial" pitchFamily="34" charset="0"/>
              </a:defRPr>
            </a:lvl2pPr>
            <a:lvl3pPr marL="1143000" indent="-228600">
              <a:defRPr sz="3200" b="1">
                <a:solidFill>
                  <a:schemeClr val="tx1"/>
                </a:solidFill>
                <a:latin typeface="Arial" pitchFamily="34" charset="0"/>
              </a:defRPr>
            </a:lvl3pPr>
            <a:lvl4pPr marL="1600200" indent="-228600">
              <a:defRPr sz="3200" b="1">
                <a:solidFill>
                  <a:schemeClr val="tx1"/>
                </a:solidFill>
                <a:latin typeface="Arial" pitchFamily="34" charset="0"/>
              </a:defRPr>
            </a:lvl4pPr>
            <a:lvl5pPr marL="2057400" indent="-228600">
              <a:defRPr sz="3200" b="1">
                <a:solidFill>
                  <a:schemeClr val="tx1"/>
                </a:solidFill>
                <a:latin typeface="Arial" pitchFamily="34" charset="0"/>
              </a:defRPr>
            </a:lvl5pPr>
            <a:lvl6pPr marL="2514600" indent="-228600" eaLnBrk="0" fontAlgn="base" hangingPunct="0">
              <a:spcBef>
                <a:spcPct val="0"/>
              </a:spcBef>
              <a:spcAft>
                <a:spcPct val="0"/>
              </a:spcAft>
              <a:defRPr sz="3200" b="1">
                <a:solidFill>
                  <a:schemeClr val="tx1"/>
                </a:solidFill>
                <a:latin typeface="Arial" pitchFamily="34" charset="0"/>
              </a:defRPr>
            </a:lvl6pPr>
            <a:lvl7pPr marL="2971800" indent="-228600" eaLnBrk="0" fontAlgn="base" hangingPunct="0">
              <a:spcBef>
                <a:spcPct val="0"/>
              </a:spcBef>
              <a:spcAft>
                <a:spcPct val="0"/>
              </a:spcAft>
              <a:defRPr sz="3200" b="1">
                <a:solidFill>
                  <a:schemeClr val="tx1"/>
                </a:solidFill>
                <a:latin typeface="Arial" pitchFamily="34" charset="0"/>
              </a:defRPr>
            </a:lvl7pPr>
            <a:lvl8pPr marL="3429000" indent="-228600" eaLnBrk="0" fontAlgn="base" hangingPunct="0">
              <a:spcBef>
                <a:spcPct val="0"/>
              </a:spcBef>
              <a:spcAft>
                <a:spcPct val="0"/>
              </a:spcAft>
              <a:defRPr sz="3200" b="1">
                <a:solidFill>
                  <a:schemeClr val="tx1"/>
                </a:solidFill>
                <a:latin typeface="Arial" pitchFamily="34" charset="0"/>
              </a:defRPr>
            </a:lvl8pPr>
            <a:lvl9pPr marL="3886200" indent="-228600" eaLnBrk="0" fontAlgn="base" hangingPunct="0">
              <a:spcBef>
                <a:spcPct val="0"/>
              </a:spcBef>
              <a:spcAft>
                <a:spcPct val="0"/>
              </a:spcAft>
              <a:defRPr sz="3200" b="1">
                <a:solidFill>
                  <a:schemeClr val="tx1"/>
                </a:solidFill>
                <a:latin typeface="Arial" pitchFamily="34" charset="0"/>
              </a:defRPr>
            </a:lvl9pPr>
          </a:lstStyle>
          <a:p>
            <a:pPr algn="ctr"/>
            <a:r>
              <a:rPr lang="en-GB" dirty="0">
                <a:solidFill>
                  <a:schemeClr val="bg2">
                    <a:lumMod val="25000"/>
                  </a:schemeClr>
                </a:solidFill>
              </a:rPr>
              <a:t>The platelet – shape changes upon adhesion, activation and aggregation</a:t>
            </a:r>
          </a:p>
        </p:txBody>
      </p:sp>
    </p:spTree>
    <p:extLst>
      <p:ext uri="{BB962C8B-B14F-4D97-AF65-F5344CB8AC3E}">
        <p14:creationId xmlns:p14="http://schemas.microsoft.com/office/powerpoint/2010/main" val="25939424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Clot retraction via </a:t>
            </a:r>
            <a:r>
              <a:rPr lang="en-GB" dirty="0" err="1" smtClean="0"/>
              <a:t>GPIIbIIIa</a:t>
            </a:r>
            <a:endParaRPr lang="en-GB"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9273" y="1708485"/>
            <a:ext cx="5101390" cy="5090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399421" y="6474509"/>
            <a:ext cx="1635384" cy="307777"/>
          </a:xfrm>
          <a:prstGeom prst="rect">
            <a:avLst/>
          </a:prstGeom>
          <a:noFill/>
        </p:spPr>
        <p:txBody>
          <a:bodyPr wrap="none" rtlCol="0">
            <a:spAutoFit/>
          </a:bodyPr>
          <a:lstStyle/>
          <a:p>
            <a:r>
              <a:rPr lang="en-GB" dirty="0" smtClean="0">
                <a:latin typeface="Arial" pitchFamily="34" charset="0"/>
                <a:cs typeface="Arial" pitchFamily="34" charset="0"/>
              </a:rPr>
              <a:t>Roux Blood 2000</a:t>
            </a:r>
            <a:endParaRPr lang="en-GB" dirty="0">
              <a:latin typeface="Arial" pitchFamily="34" charset="0"/>
              <a:cs typeface="Arial" pitchFamily="34" charset="0"/>
            </a:endParaRPr>
          </a:p>
        </p:txBody>
      </p:sp>
      <p:sp>
        <p:nvSpPr>
          <p:cNvPr id="6" name="TextBox 5"/>
          <p:cNvSpPr txBox="1"/>
          <p:nvPr/>
        </p:nvSpPr>
        <p:spPr>
          <a:xfrm>
            <a:off x="912757" y="1638815"/>
            <a:ext cx="6197905" cy="369332"/>
          </a:xfrm>
          <a:prstGeom prst="rect">
            <a:avLst/>
          </a:prstGeom>
          <a:noFill/>
          <a:ln w="28575">
            <a:solidFill>
              <a:schemeClr val="accent1"/>
            </a:solidFill>
          </a:ln>
        </p:spPr>
        <p:txBody>
          <a:bodyPr wrap="square" rtlCol="0">
            <a:spAutoFit/>
          </a:bodyPr>
          <a:lstStyle/>
          <a:p>
            <a:r>
              <a:rPr lang="el-GR" sz="1800" dirty="0" smtClean="0">
                <a:latin typeface="Arial" pitchFamily="34" charset="0"/>
                <a:cs typeface="Arial" pitchFamily="34" charset="0"/>
              </a:rPr>
              <a:t>α</a:t>
            </a:r>
            <a:r>
              <a:rPr lang="en-GB" sz="1800" dirty="0" err="1" smtClean="0">
                <a:latin typeface="Arial" pitchFamily="34" charset="0"/>
                <a:cs typeface="Arial" pitchFamily="34" charset="0"/>
              </a:rPr>
              <a:t>IIb</a:t>
            </a:r>
            <a:endParaRPr lang="en-GB" sz="1800" dirty="0">
              <a:latin typeface="Arial" pitchFamily="34" charset="0"/>
              <a:cs typeface="Arial" pitchFamily="34" charset="0"/>
            </a:endParaRPr>
          </a:p>
        </p:txBody>
      </p:sp>
    </p:spTree>
    <p:extLst>
      <p:ext uri="{BB962C8B-B14F-4D97-AF65-F5344CB8AC3E}">
        <p14:creationId xmlns:p14="http://schemas.microsoft.com/office/powerpoint/2010/main" val="23338298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GB"/>
          </a:p>
        </p:txBody>
      </p:sp>
      <p:sp>
        <p:nvSpPr>
          <p:cNvPr id="4" name="Title 3"/>
          <p:cNvSpPr>
            <a:spLocks noGrp="1"/>
          </p:cNvSpPr>
          <p:nvPr>
            <p:ph type="title"/>
          </p:nvPr>
        </p:nvSpPr>
        <p:spPr/>
        <p:txBody>
          <a:bodyPr/>
          <a:lstStyle/>
          <a:p>
            <a:r>
              <a:rPr lang="en-GB" dirty="0" smtClean="0"/>
              <a:t>Analysis of platelet function</a:t>
            </a:r>
            <a:endParaRPr lang="en-GB" dirty="0"/>
          </a:p>
        </p:txBody>
      </p:sp>
    </p:spTree>
    <p:extLst>
      <p:ext uri="{BB962C8B-B14F-4D97-AF65-F5344CB8AC3E}">
        <p14:creationId xmlns:p14="http://schemas.microsoft.com/office/powerpoint/2010/main" val="36969480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ext Box 3"/>
          <p:cNvSpPr txBox="1">
            <a:spLocks noChangeArrowheads="1"/>
          </p:cNvSpPr>
          <p:nvPr/>
        </p:nvSpPr>
        <p:spPr bwMode="auto">
          <a:xfrm>
            <a:off x="304802" y="92929"/>
            <a:ext cx="807720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0" tIns="45711" rIns="91420" bIns="4571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10000"/>
              </a:lnSpc>
              <a:spcBef>
                <a:spcPct val="50000"/>
              </a:spcBef>
            </a:pPr>
            <a:r>
              <a:rPr lang="en-GB" sz="3200" dirty="0">
                <a:solidFill>
                  <a:srgbClr val="968C8C">
                    <a:lumMod val="75000"/>
                  </a:srgbClr>
                </a:solidFill>
              </a:rPr>
              <a:t>Platelet aggregation testing in platelet rich plasma</a:t>
            </a:r>
          </a:p>
        </p:txBody>
      </p:sp>
      <p:grpSp>
        <p:nvGrpSpPr>
          <p:cNvPr id="27651" name="Group 13"/>
          <p:cNvGrpSpPr>
            <a:grpSpLocks/>
          </p:cNvGrpSpPr>
          <p:nvPr/>
        </p:nvGrpSpPr>
        <p:grpSpPr bwMode="auto">
          <a:xfrm>
            <a:off x="304802" y="1676400"/>
            <a:ext cx="4572000" cy="4648200"/>
            <a:chOff x="192" y="1104"/>
            <a:chExt cx="2880" cy="2736"/>
          </a:xfrm>
        </p:grpSpPr>
        <p:grpSp>
          <p:nvGrpSpPr>
            <p:cNvPr id="27657" name="Group 11"/>
            <p:cNvGrpSpPr>
              <a:grpSpLocks/>
            </p:cNvGrpSpPr>
            <p:nvPr/>
          </p:nvGrpSpPr>
          <p:grpSpPr bwMode="auto">
            <a:xfrm>
              <a:off x="192" y="1104"/>
              <a:ext cx="2880" cy="2736"/>
              <a:chOff x="192" y="1200"/>
              <a:chExt cx="3264" cy="2448"/>
            </a:xfrm>
          </p:grpSpPr>
          <p:sp>
            <p:nvSpPr>
              <p:cNvPr id="27661" name="Rectangle 7"/>
              <p:cNvSpPr>
                <a:spLocks noChangeArrowheads="1"/>
              </p:cNvSpPr>
              <p:nvPr/>
            </p:nvSpPr>
            <p:spPr bwMode="auto">
              <a:xfrm>
                <a:off x="192" y="1200"/>
                <a:ext cx="3264" cy="2448"/>
              </a:xfrm>
              <a:prstGeom prst="rect">
                <a:avLst/>
              </a:prstGeom>
              <a:solidFill>
                <a:srgbClr val="1D1D1D"/>
              </a:solidFill>
              <a:ln>
                <a:noFill/>
              </a:ln>
              <a:effectLst/>
              <a:extLst>
                <a:ext uri="{91240B29-F687-4F45-9708-019B960494DF}">
                  <a14:hiddenLine xmlns:a14="http://schemas.microsoft.com/office/drawing/2010/main" w="9525">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1800" b="0">
                  <a:solidFill>
                    <a:srgbClr val="000000"/>
                  </a:solidFill>
                  <a:latin typeface="Arial" charset="0"/>
                </a:endParaRPr>
              </a:p>
            </p:txBody>
          </p:sp>
          <p:pic>
            <p:nvPicPr>
              <p:cNvPr id="27662" name="Picture 4" descr="whitaker_fig3"/>
              <p:cNvPicPr>
                <a:picLocks noChangeAspect="1" noChangeArrowheads="1"/>
              </p:cNvPicPr>
              <p:nvPr/>
            </p:nvPicPr>
            <p:blipFill>
              <a:blip r:embed="rId3">
                <a:extLst>
                  <a:ext uri="{28A0092B-C50C-407E-A947-70E740481C1C}">
                    <a14:useLocalDpi xmlns:a14="http://schemas.microsoft.com/office/drawing/2010/main" val="0"/>
                  </a:ext>
                </a:extLst>
              </a:blip>
              <a:srcRect t="9544" r="61543" b="19089"/>
              <a:stretch>
                <a:fillRect/>
              </a:stretch>
            </p:blipFill>
            <p:spPr bwMode="auto">
              <a:xfrm>
                <a:off x="192" y="1200"/>
                <a:ext cx="1530" cy="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3" name="Picture 6" descr="whitaker_fig3"/>
              <p:cNvPicPr>
                <a:picLocks noChangeAspect="1" noChangeArrowheads="1"/>
              </p:cNvPicPr>
              <p:nvPr/>
            </p:nvPicPr>
            <p:blipFill>
              <a:blip r:embed="rId3">
                <a:extLst>
                  <a:ext uri="{28A0092B-C50C-407E-A947-70E740481C1C}">
                    <a14:useLocalDpi xmlns:a14="http://schemas.microsoft.com/office/drawing/2010/main" val="0"/>
                  </a:ext>
                </a:extLst>
              </a:blip>
              <a:srcRect l="61543" t="9544" b="19089"/>
              <a:stretch>
                <a:fillRect/>
              </a:stretch>
            </p:blipFill>
            <p:spPr bwMode="auto">
              <a:xfrm>
                <a:off x="2112" y="1248"/>
                <a:ext cx="1296" cy="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4" name="Rectangle 9"/>
              <p:cNvSpPr>
                <a:spLocks noChangeArrowheads="1"/>
              </p:cNvSpPr>
              <p:nvPr/>
            </p:nvSpPr>
            <p:spPr bwMode="auto">
              <a:xfrm>
                <a:off x="1344" y="2112"/>
                <a:ext cx="960" cy="528"/>
              </a:xfrm>
              <a:prstGeom prst="rect">
                <a:avLst/>
              </a:prstGeom>
              <a:solidFill>
                <a:srgbClr val="1D1D1D"/>
              </a:solidFill>
              <a:ln>
                <a:noFill/>
              </a:ln>
              <a:effectLst/>
              <a:extLst>
                <a:ext uri="{91240B29-F687-4F45-9708-019B960494DF}">
                  <a14:hiddenLine xmlns:a14="http://schemas.microsoft.com/office/drawing/2010/main" w="9525">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1800" b="0">
                  <a:solidFill>
                    <a:srgbClr val="000000"/>
                  </a:solidFill>
                  <a:latin typeface="Arial" charset="0"/>
                </a:endParaRPr>
              </a:p>
            </p:txBody>
          </p:sp>
        </p:grpSp>
        <p:sp>
          <p:nvSpPr>
            <p:cNvPr id="27658" name="Line 8"/>
            <p:cNvSpPr>
              <a:spLocks noChangeShapeType="1"/>
            </p:cNvSpPr>
            <p:nvPr/>
          </p:nvSpPr>
          <p:spPr bwMode="auto">
            <a:xfrm>
              <a:off x="1248" y="2352"/>
              <a:ext cx="816" cy="0"/>
            </a:xfrm>
            <a:prstGeom prst="line">
              <a:avLst/>
            </a:prstGeom>
            <a:noFill/>
            <a:ln w="101600">
              <a:solidFill>
                <a:srgbClr val="CCFF33"/>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sz="1800" b="0">
                <a:solidFill>
                  <a:srgbClr val="000000"/>
                </a:solidFill>
                <a:latin typeface="Arial" charset="0"/>
              </a:endParaRPr>
            </a:p>
          </p:txBody>
        </p:sp>
        <p:sp>
          <p:nvSpPr>
            <p:cNvPr id="27659" name="Text Box 10"/>
            <p:cNvSpPr txBox="1">
              <a:spLocks noChangeArrowheads="1"/>
            </p:cNvSpPr>
            <p:nvPr/>
          </p:nvSpPr>
          <p:spPr bwMode="auto">
            <a:xfrm>
              <a:off x="1200" y="1632"/>
              <a:ext cx="864" cy="239"/>
            </a:xfrm>
            <a:prstGeom prst="rect">
              <a:avLst/>
            </a:prstGeom>
            <a:solidFill>
              <a:srgbClr val="00CCFF"/>
            </a:solidFill>
            <a:ln w="9525">
              <a:solidFill>
                <a:srgbClr val="00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000" b="0">
                  <a:solidFill>
                    <a:srgbClr val="CC0000"/>
                  </a:solidFill>
                </a:rPr>
                <a:t>AGONIST</a:t>
              </a:r>
            </a:p>
          </p:txBody>
        </p:sp>
        <p:sp>
          <p:nvSpPr>
            <p:cNvPr id="27660" name="Line 12"/>
            <p:cNvSpPr>
              <a:spLocks noChangeShapeType="1"/>
            </p:cNvSpPr>
            <p:nvPr/>
          </p:nvSpPr>
          <p:spPr bwMode="auto">
            <a:xfrm>
              <a:off x="1632" y="1872"/>
              <a:ext cx="0" cy="288"/>
            </a:xfrm>
            <a:prstGeom prst="line">
              <a:avLst/>
            </a:prstGeom>
            <a:noFill/>
            <a:ln w="63500">
              <a:solidFill>
                <a:srgbClr val="00CC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sz="1800" b="0">
                <a:solidFill>
                  <a:srgbClr val="000000"/>
                </a:solidFill>
                <a:latin typeface="Arial" charset="0"/>
              </a:endParaRPr>
            </a:p>
          </p:txBody>
        </p:sp>
      </p:grpSp>
      <p:pic>
        <p:nvPicPr>
          <p:cNvPr id="27652"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752601"/>
            <a:ext cx="293052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3" name="Line 15"/>
          <p:cNvSpPr>
            <a:spLocks noChangeShapeType="1"/>
          </p:cNvSpPr>
          <p:nvPr/>
        </p:nvSpPr>
        <p:spPr bwMode="auto">
          <a:xfrm>
            <a:off x="6248400" y="3352800"/>
            <a:ext cx="0" cy="1905000"/>
          </a:xfrm>
          <a:prstGeom prst="line">
            <a:avLst/>
          </a:prstGeom>
          <a:noFill/>
          <a:ln w="38100">
            <a:solidFill>
              <a:srgbClr val="4D4D4D"/>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0" tIns="45711" rIns="91420" bIns="45711"/>
          <a:lstStyle/>
          <a:p>
            <a:pPr eaLnBrk="1" hangingPunct="1"/>
            <a:endParaRPr lang="en-GB" sz="1800" b="0">
              <a:solidFill>
                <a:srgbClr val="000000"/>
              </a:solidFill>
              <a:latin typeface="Arial" charset="0"/>
            </a:endParaRPr>
          </a:p>
        </p:txBody>
      </p:sp>
      <p:sp>
        <p:nvSpPr>
          <p:cNvPr id="27654" name="Line 16"/>
          <p:cNvSpPr>
            <a:spLocks noChangeShapeType="1"/>
          </p:cNvSpPr>
          <p:nvPr/>
        </p:nvSpPr>
        <p:spPr bwMode="auto">
          <a:xfrm>
            <a:off x="7162802" y="5638800"/>
            <a:ext cx="1219200" cy="0"/>
          </a:xfrm>
          <a:prstGeom prst="line">
            <a:avLst/>
          </a:prstGeom>
          <a:noFill/>
          <a:ln w="38100">
            <a:solidFill>
              <a:srgbClr val="4D4D4D"/>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0" tIns="45711" rIns="91420" bIns="45711"/>
          <a:lstStyle/>
          <a:p>
            <a:pPr eaLnBrk="1" hangingPunct="1"/>
            <a:endParaRPr lang="en-GB" sz="1800" b="0">
              <a:solidFill>
                <a:srgbClr val="000000"/>
              </a:solidFill>
              <a:latin typeface="Arial" charset="0"/>
            </a:endParaRPr>
          </a:p>
        </p:txBody>
      </p:sp>
      <p:sp>
        <p:nvSpPr>
          <p:cNvPr id="27655" name="Text Box 17"/>
          <p:cNvSpPr txBox="1">
            <a:spLocks noChangeArrowheads="1"/>
          </p:cNvSpPr>
          <p:nvPr/>
        </p:nvSpPr>
        <p:spPr bwMode="auto">
          <a:xfrm>
            <a:off x="6477002" y="5410202"/>
            <a:ext cx="68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0" tIns="45711" rIns="91420" bIns="4571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b="0">
                <a:solidFill>
                  <a:srgbClr val="292929"/>
                </a:solidFill>
              </a:rPr>
              <a:t>time</a:t>
            </a:r>
          </a:p>
        </p:txBody>
      </p:sp>
      <p:sp>
        <p:nvSpPr>
          <p:cNvPr id="27656" name="Text Box 18"/>
          <p:cNvSpPr txBox="1">
            <a:spLocks noChangeArrowheads="1"/>
          </p:cNvSpPr>
          <p:nvPr/>
        </p:nvSpPr>
        <p:spPr bwMode="auto">
          <a:xfrm>
            <a:off x="5715002" y="2743200"/>
            <a:ext cx="1600200" cy="65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0" tIns="45711" rIns="91420" bIns="4571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1800" b="0">
                <a:solidFill>
                  <a:srgbClr val="292929"/>
                </a:solidFill>
              </a:rPr>
              <a:t>Light transmission</a:t>
            </a:r>
          </a:p>
        </p:txBody>
      </p:sp>
    </p:spTree>
    <p:extLst>
      <p:ext uri="{BB962C8B-B14F-4D97-AF65-F5344CB8AC3E}">
        <p14:creationId xmlns:p14="http://schemas.microsoft.com/office/powerpoint/2010/main" val="7990038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Platelet aggregation: agonists</a:t>
            </a:r>
            <a:endParaRPr lang="en-GB" dirty="0"/>
          </a:p>
        </p:txBody>
      </p:sp>
      <p:sp>
        <p:nvSpPr>
          <p:cNvPr id="3" name="Content Placeholder 2"/>
          <p:cNvSpPr>
            <a:spLocks noGrp="1"/>
          </p:cNvSpPr>
          <p:nvPr>
            <p:ph sz="quarter" idx="1"/>
          </p:nvPr>
        </p:nvSpPr>
        <p:spPr>
          <a:xfrm>
            <a:off x="179512" y="1916833"/>
            <a:ext cx="8712968" cy="4680520"/>
          </a:xfrm>
          <a:noFill/>
          <a:ln w="38100">
            <a:noFill/>
          </a:ln>
        </p:spPr>
        <p:txBody>
          <a:bodyPr/>
          <a:lstStyle/>
          <a:p>
            <a:pPr>
              <a:lnSpc>
                <a:spcPct val="85000"/>
              </a:lnSpc>
              <a:spcBef>
                <a:spcPct val="50000"/>
              </a:spcBef>
            </a:pPr>
            <a:r>
              <a:rPr lang="en-GB" sz="3200" dirty="0"/>
              <a:t>  ADP                            </a:t>
            </a:r>
            <a:r>
              <a:rPr lang="en-GB" sz="3200" dirty="0" smtClean="0"/>
              <a:t>1</a:t>
            </a:r>
            <a:r>
              <a:rPr lang="en-GB" sz="3200" dirty="0"/>
              <a:t>, 2.5, and 5 (10) </a:t>
            </a:r>
            <a:r>
              <a:rPr lang="en-GB" sz="3200" dirty="0">
                <a:sym typeface="Symbol" pitchFamily="18" charset="2"/>
              </a:rPr>
              <a:t>M</a:t>
            </a:r>
          </a:p>
          <a:p>
            <a:pPr>
              <a:lnSpc>
                <a:spcPct val="85000"/>
              </a:lnSpc>
              <a:spcBef>
                <a:spcPct val="50000"/>
              </a:spcBef>
            </a:pPr>
            <a:r>
              <a:rPr lang="en-GB" sz="3200" dirty="0">
                <a:sym typeface="Symbol" pitchFamily="18" charset="2"/>
              </a:rPr>
              <a:t>  Epinephrine                 </a:t>
            </a:r>
            <a:r>
              <a:rPr lang="en-GB" sz="3200" dirty="0" smtClean="0">
                <a:sym typeface="Symbol" pitchFamily="18" charset="2"/>
              </a:rPr>
              <a:t>0.5 - 10</a:t>
            </a:r>
            <a:r>
              <a:rPr lang="en-GB" sz="3200" dirty="0">
                <a:sym typeface="Symbol" pitchFamily="18" charset="2"/>
              </a:rPr>
              <a:t>M</a:t>
            </a:r>
          </a:p>
          <a:p>
            <a:pPr>
              <a:lnSpc>
                <a:spcPct val="85000"/>
              </a:lnSpc>
              <a:spcBef>
                <a:spcPct val="50000"/>
              </a:spcBef>
            </a:pPr>
            <a:r>
              <a:rPr lang="en-GB" sz="3200" dirty="0">
                <a:sym typeface="Symbol" pitchFamily="18" charset="2"/>
              </a:rPr>
              <a:t>  </a:t>
            </a:r>
            <a:r>
              <a:rPr lang="en-GB" sz="3200" dirty="0" smtClean="0">
                <a:sym typeface="Symbol" pitchFamily="18" charset="2"/>
              </a:rPr>
              <a:t>Collagen (type 1)         </a:t>
            </a:r>
            <a:r>
              <a:rPr lang="en-GB" sz="3200" dirty="0">
                <a:sym typeface="Symbol" pitchFamily="18" charset="2"/>
              </a:rPr>
              <a:t>1.25 and 4 gmL</a:t>
            </a:r>
            <a:r>
              <a:rPr lang="en-GB" sz="3200" baseline="30000" dirty="0">
                <a:sym typeface="Symbol" pitchFamily="18" charset="2"/>
              </a:rPr>
              <a:t>-1</a:t>
            </a:r>
          </a:p>
          <a:p>
            <a:pPr>
              <a:lnSpc>
                <a:spcPct val="85000"/>
              </a:lnSpc>
              <a:spcBef>
                <a:spcPct val="50000"/>
              </a:spcBef>
            </a:pPr>
            <a:r>
              <a:rPr lang="en-GB" sz="3200" dirty="0">
                <a:sym typeface="Symbol" pitchFamily="18" charset="2"/>
              </a:rPr>
              <a:t>  Ristocetin                    </a:t>
            </a:r>
            <a:r>
              <a:rPr lang="en-GB" sz="3200" dirty="0" smtClean="0">
                <a:sym typeface="Symbol" pitchFamily="18" charset="2"/>
              </a:rPr>
              <a:t> 0.5 </a:t>
            </a:r>
            <a:r>
              <a:rPr lang="en-GB" sz="3200" dirty="0">
                <a:sym typeface="Symbol" pitchFamily="18" charset="2"/>
              </a:rPr>
              <a:t>and 1.5 mgmL</a:t>
            </a:r>
            <a:r>
              <a:rPr lang="en-GB" sz="3200" baseline="30000" dirty="0">
                <a:sym typeface="Symbol" pitchFamily="18" charset="2"/>
              </a:rPr>
              <a:t>-1</a:t>
            </a:r>
          </a:p>
          <a:p>
            <a:pPr>
              <a:lnSpc>
                <a:spcPct val="85000"/>
              </a:lnSpc>
              <a:spcBef>
                <a:spcPct val="50000"/>
              </a:spcBef>
            </a:pPr>
            <a:r>
              <a:rPr lang="en-GB" sz="3200" dirty="0">
                <a:sym typeface="Symbol" pitchFamily="18" charset="2"/>
              </a:rPr>
              <a:t>  </a:t>
            </a:r>
            <a:r>
              <a:rPr lang="en-GB" sz="3200" dirty="0" err="1">
                <a:sym typeface="Symbol" pitchFamily="18" charset="2"/>
              </a:rPr>
              <a:t>Arachidonic</a:t>
            </a:r>
            <a:r>
              <a:rPr lang="en-GB" sz="3200" dirty="0">
                <a:sym typeface="Symbol" pitchFamily="18" charset="2"/>
              </a:rPr>
              <a:t> acid         </a:t>
            </a:r>
            <a:r>
              <a:rPr lang="en-GB" sz="3200" dirty="0" smtClean="0">
                <a:sym typeface="Symbol" pitchFamily="18" charset="2"/>
              </a:rPr>
              <a:t>  500 </a:t>
            </a:r>
            <a:r>
              <a:rPr lang="en-GB" sz="3200" dirty="0">
                <a:sym typeface="Symbol" pitchFamily="18" charset="2"/>
              </a:rPr>
              <a:t>gmL</a:t>
            </a:r>
            <a:r>
              <a:rPr lang="en-GB" sz="3200" baseline="30000" dirty="0">
                <a:sym typeface="Symbol" pitchFamily="18" charset="2"/>
              </a:rPr>
              <a:t>-1</a:t>
            </a:r>
          </a:p>
        </p:txBody>
      </p:sp>
      <p:sp>
        <p:nvSpPr>
          <p:cNvPr id="4" name="TextBox 3"/>
          <p:cNvSpPr txBox="1"/>
          <p:nvPr/>
        </p:nvSpPr>
        <p:spPr>
          <a:xfrm>
            <a:off x="579866" y="5836562"/>
            <a:ext cx="8205644" cy="400110"/>
          </a:xfrm>
          <a:prstGeom prst="rect">
            <a:avLst/>
          </a:prstGeom>
          <a:noFill/>
        </p:spPr>
        <p:txBody>
          <a:bodyPr wrap="none" rtlCol="0">
            <a:spAutoFit/>
          </a:bodyPr>
          <a:lstStyle/>
          <a:p>
            <a:r>
              <a:rPr lang="en-GB" sz="2000" dirty="0" smtClean="0">
                <a:solidFill>
                  <a:srgbClr val="775F55">
                    <a:lumMod val="75000"/>
                  </a:srgbClr>
                </a:solidFill>
                <a:latin typeface="Tw Cen MT"/>
              </a:rPr>
              <a:t> + TRAP, CRP, </a:t>
            </a:r>
            <a:r>
              <a:rPr lang="en-GB" sz="2000" dirty="0" err="1" smtClean="0">
                <a:solidFill>
                  <a:srgbClr val="775F55">
                    <a:lumMod val="75000"/>
                  </a:srgbClr>
                </a:solidFill>
                <a:latin typeface="Tw Cen MT"/>
              </a:rPr>
              <a:t>endoperoxide</a:t>
            </a:r>
            <a:r>
              <a:rPr lang="en-GB" sz="2000" dirty="0">
                <a:solidFill>
                  <a:srgbClr val="775F55">
                    <a:lumMod val="75000"/>
                  </a:srgbClr>
                </a:solidFill>
                <a:latin typeface="Tw Cen MT"/>
              </a:rPr>
              <a:t> </a:t>
            </a:r>
            <a:r>
              <a:rPr lang="en-GB" sz="2000" dirty="0" smtClean="0">
                <a:solidFill>
                  <a:srgbClr val="775F55">
                    <a:lumMod val="75000"/>
                  </a:srgbClr>
                </a:solidFill>
                <a:latin typeface="Tw Cen MT"/>
              </a:rPr>
              <a:t>analogue U46619, calcium </a:t>
            </a:r>
            <a:r>
              <a:rPr lang="en-GB" sz="2000" dirty="0" err="1" smtClean="0">
                <a:solidFill>
                  <a:srgbClr val="775F55">
                    <a:lumMod val="75000"/>
                  </a:srgbClr>
                </a:solidFill>
                <a:latin typeface="Tw Cen MT"/>
              </a:rPr>
              <a:t>ionophore</a:t>
            </a:r>
            <a:endParaRPr lang="en-GB" sz="2000" dirty="0">
              <a:solidFill>
                <a:srgbClr val="775F55">
                  <a:lumMod val="75000"/>
                </a:srgbClr>
              </a:solidFill>
              <a:latin typeface="Tw Cen MT"/>
            </a:endParaRPr>
          </a:p>
        </p:txBody>
      </p:sp>
    </p:spTree>
    <p:extLst>
      <p:ext uri="{BB962C8B-B14F-4D97-AF65-F5344CB8AC3E}">
        <p14:creationId xmlns:p14="http://schemas.microsoft.com/office/powerpoint/2010/main" val="21655558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932" y="-100784"/>
            <a:ext cx="7543800" cy="1295400"/>
          </a:xfrm>
        </p:spPr>
        <p:txBody>
          <a:bodyPr/>
          <a:lstStyle/>
          <a:p>
            <a:r>
              <a:rPr lang="en-GB" dirty="0" smtClean="0"/>
              <a:t>Single dose agonist panel</a:t>
            </a:r>
            <a:endParaRPr lang="en-GB" dirty="0"/>
          </a:p>
        </p:txBody>
      </p:sp>
      <p:sp>
        <p:nvSpPr>
          <p:cNvPr id="3" name="Content Placeholder 2"/>
          <p:cNvSpPr>
            <a:spLocks noGrp="1"/>
          </p:cNvSpPr>
          <p:nvPr>
            <p:ph sz="quarter" idx="1"/>
          </p:nvPr>
        </p:nvSpPr>
        <p:spPr>
          <a:xfrm>
            <a:off x="157210" y="1615750"/>
            <a:ext cx="8712968" cy="4680520"/>
          </a:xfrm>
        </p:spPr>
        <p:txBody>
          <a:bodyPr/>
          <a:lstStyle/>
          <a:p>
            <a:pPr>
              <a:lnSpc>
                <a:spcPct val="85000"/>
              </a:lnSpc>
              <a:spcBef>
                <a:spcPct val="50000"/>
              </a:spcBef>
            </a:pPr>
            <a:r>
              <a:rPr lang="en-GB" sz="2800" dirty="0"/>
              <a:t>  </a:t>
            </a:r>
            <a:r>
              <a:rPr lang="en-GB" sz="2800" dirty="0" smtClean="0"/>
              <a:t>Studies suggest that a panel of agonists at a single concentration: </a:t>
            </a:r>
          </a:p>
          <a:p>
            <a:pPr lvl="1">
              <a:lnSpc>
                <a:spcPct val="85000"/>
              </a:lnSpc>
              <a:spcBef>
                <a:spcPct val="50000"/>
              </a:spcBef>
            </a:pPr>
            <a:r>
              <a:rPr lang="en-GB" sz="2400" dirty="0">
                <a:solidFill>
                  <a:srgbClr val="002060"/>
                </a:solidFill>
              </a:rPr>
              <a:t> </a:t>
            </a:r>
            <a:r>
              <a:rPr lang="en-GB" sz="2400" dirty="0" smtClean="0">
                <a:solidFill>
                  <a:srgbClr val="002060"/>
                </a:solidFill>
              </a:rPr>
              <a:t> ADP                              	2.5 </a:t>
            </a:r>
            <a:r>
              <a:rPr lang="en-GB" sz="2400" dirty="0">
                <a:solidFill>
                  <a:srgbClr val="002060"/>
                </a:solidFill>
                <a:sym typeface="Symbol" pitchFamily="18" charset="2"/>
              </a:rPr>
              <a:t>M</a:t>
            </a:r>
          </a:p>
          <a:p>
            <a:pPr lvl="1">
              <a:lnSpc>
                <a:spcPct val="85000"/>
              </a:lnSpc>
              <a:spcBef>
                <a:spcPct val="50000"/>
              </a:spcBef>
            </a:pPr>
            <a:r>
              <a:rPr lang="en-GB" sz="2400" dirty="0">
                <a:solidFill>
                  <a:srgbClr val="002060"/>
                </a:solidFill>
                <a:sym typeface="Symbol" pitchFamily="18" charset="2"/>
              </a:rPr>
              <a:t>  Epinephrine                  </a:t>
            </a:r>
            <a:r>
              <a:rPr lang="en-GB" sz="2400" dirty="0" smtClean="0">
                <a:solidFill>
                  <a:srgbClr val="002060"/>
                </a:solidFill>
                <a:sym typeface="Symbol" pitchFamily="18" charset="2"/>
              </a:rPr>
              <a:t>	5</a:t>
            </a:r>
            <a:r>
              <a:rPr lang="en-GB" sz="2400" dirty="0">
                <a:solidFill>
                  <a:srgbClr val="002060"/>
                </a:solidFill>
                <a:sym typeface="Symbol" pitchFamily="18" charset="2"/>
              </a:rPr>
              <a:t>M</a:t>
            </a:r>
          </a:p>
          <a:p>
            <a:pPr lvl="1">
              <a:lnSpc>
                <a:spcPct val="85000"/>
              </a:lnSpc>
              <a:spcBef>
                <a:spcPct val="50000"/>
              </a:spcBef>
            </a:pPr>
            <a:r>
              <a:rPr lang="en-GB" sz="2400" dirty="0">
                <a:solidFill>
                  <a:srgbClr val="002060"/>
                </a:solidFill>
                <a:sym typeface="Symbol" pitchFamily="18" charset="2"/>
              </a:rPr>
              <a:t>  Collagen                      </a:t>
            </a:r>
            <a:r>
              <a:rPr lang="en-GB" sz="2400" dirty="0" smtClean="0">
                <a:solidFill>
                  <a:srgbClr val="002060"/>
                </a:solidFill>
                <a:sym typeface="Symbol" pitchFamily="18" charset="2"/>
              </a:rPr>
              <a:t>	1.25 </a:t>
            </a:r>
            <a:r>
              <a:rPr lang="en-GB" sz="2400" dirty="0">
                <a:solidFill>
                  <a:srgbClr val="002060"/>
                </a:solidFill>
                <a:sym typeface="Symbol" pitchFamily="18" charset="2"/>
              </a:rPr>
              <a:t>gmL</a:t>
            </a:r>
            <a:r>
              <a:rPr lang="en-GB" sz="2400" baseline="30000" dirty="0">
                <a:solidFill>
                  <a:srgbClr val="002060"/>
                </a:solidFill>
                <a:sym typeface="Symbol" pitchFamily="18" charset="2"/>
              </a:rPr>
              <a:t>-1</a:t>
            </a:r>
          </a:p>
          <a:p>
            <a:pPr lvl="1">
              <a:lnSpc>
                <a:spcPct val="85000"/>
              </a:lnSpc>
              <a:spcBef>
                <a:spcPct val="50000"/>
              </a:spcBef>
            </a:pPr>
            <a:r>
              <a:rPr lang="en-GB" sz="2400" dirty="0">
                <a:solidFill>
                  <a:srgbClr val="002060"/>
                </a:solidFill>
                <a:sym typeface="Symbol" pitchFamily="18" charset="2"/>
              </a:rPr>
              <a:t>  Ristocetin                  </a:t>
            </a:r>
            <a:r>
              <a:rPr lang="en-GB" sz="2400" dirty="0" smtClean="0">
                <a:solidFill>
                  <a:srgbClr val="002060"/>
                </a:solidFill>
                <a:sym typeface="Symbol" pitchFamily="18" charset="2"/>
              </a:rPr>
              <a:t>		1.2 </a:t>
            </a:r>
            <a:r>
              <a:rPr lang="en-GB" sz="2400" dirty="0">
                <a:solidFill>
                  <a:srgbClr val="002060"/>
                </a:solidFill>
                <a:sym typeface="Symbol" pitchFamily="18" charset="2"/>
              </a:rPr>
              <a:t>mgmL</a:t>
            </a:r>
            <a:r>
              <a:rPr lang="en-GB" sz="2400" baseline="30000" dirty="0">
                <a:solidFill>
                  <a:srgbClr val="002060"/>
                </a:solidFill>
                <a:sym typeface="Symbol" pitchFamily="18" charset="2"/>
              </a:rPr>
              <a:t>-1</a:t>
            </a:r>
          </a:p>
          <a:p>
            <a:pPr lvl="1">
              <a:lnSpc>
                <a:spcPct val="85000"/>
              </a:lnSpc>
              <a:spcBef>
                <a:spcPct val="50000"/>
              </a:spcBef>
            </a:pPr>
            <a:r>
              <a:rPr lang="en-GB" sz="2400" dirty="0">
                <a:solidFill>
                  <a:srgbClr val="002060"/>
                </a:solidFill>
                <a:sym typeface="Symbol" pitchFamily="18" charset="2"/>
              </a:rPr>
              <a:t>  </a:t>
            </a:r>
            <a:r>
              <a:rPr lang="en-GB" sz="2400" dirty="0" err="1">
                <a:solidFill>
                  <a:srgbClr val="002060"/>
                </a:solidFill>
                <a:sym typeface="Symbol" pitchFamily="18" charset="2"/>
              </a:rPr>
              <a:t>Arachidonic</a:t>
            </a:r>
            <a:r>
              <a:rPr lang="en-GB" sz="2400" dirty="0">
                <a:solidFill>
                  <a:srgbClr val="002060"/>
                </a:solidFill>
                <a:sym typeface="Symbol" pitchFamily="18" charset="2"/>
              </a:rPr>
              <a:t> acid         </a:t>
            </a:r>
            <a:r>
              <a:rPr lang="en-GB" sz="2400" dirty="0" smtClean="0">
                <a:solidFill>
                  <a:srgbClr val="002060"/>
                </a:solidFill>
                <a:sym typeface="Symbol" pitchFamily="18" charset="2"/>
              </a:rPr>
              <a:t>		1.0 </a:t>
            </a:r>
            <a:r>
              <a:rPr lang="en-GB" sz="2400" dirty="0" err="1" smtClean="0">
                <a:solidFill>
                  <a:srgbClr val="002060"/>
                </a:solidFill>
                <a:sym typeface="Symbol" pitchFamily="18" charset="2"/>
              </a:rPr>
              <a:t>mmol</a:t>
            </a:r>
            <a:r>
              <a:rPr lang="en-GB" sz="2400" dirty="0" smtClean="0">
                <a:solidFill>
                  <a:srgbClr val="002060"/>
                </a:solidFill>
                <a:sym typeface="Symbol" pitchFamily="18" charset="2"/>
              </a:rPr>
              <a:t> </a:t>
            </a:r>
          </a:p>
          <a:p>
            <a:pPr>
              <a:lnSpc>
                <a:spcPct val="85000"/>
              </a:lnSpc>
              <a:spcBef>
                <a:spcPct val="50000"/>
              </a:spcBef>
            </a:pPr>
            <a:r>
              <a:rPr lang="en-GB" sz="2800" dirty="0" smtClean="0">
                <a:sym typeface="Symbol" pitchFamily="18" charset="2"/>
              </a:rPr>
              <a:t>Is a sensitive screen which can be followed by higher agonist concentrations/other agonists as indicated</a:t>
            </a:r>
            <a:endParaRPr lang="en-GB" sz="2800" dirty="0">
              <a:sym typeface="Symbol" pitchFamily="18" charset="2"/>
            </a:endParaRPr>
          </a:p>
        </p:txBody>
      </p:sp>
    </p:spTree>
    <p:extLst>
      <p:ext uri="{BB962C8B-B14F-4D97-AF65-F5344CB8AC3E}">
        <p14:creationId xmlns:p14="http://schemas.microsoft.com/office/powerpoint/2010/main" val="6993102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8" name="Picture 3"/>
          <p:cNvPicPr>
            <a:picLocks noGrp="1" noChangeAspect="1" noChangeArrowheads="1"/>
          </p:cNvPicPr>
          <p:nvPr>
            <p:ph/>
          </p:nvPr>
        </p:nvPicPr>
        <p:blipFill>
          <a:blip r:embed="rId3">
            <a:extLst>
              <a:ext uri="{28A0092B-C50C-407E-A947-70E740481C1C}">
                <a14:useLocalDpi xmlns:a14="http://schemas.microsoft.com/office/drawing/2010/main" val="0"/>
              </a:ext>
            </a:extLst>
          </a:blip>
          <a:srcRect b="11351"/>
          <a:stretch>
            <a:fillRect/>
          </a:stretch>
        </p:blipFill>
        <p:spPr>
          <a:xfrm>
            <a:off x="304800" y="304800"/>
            <a:ext cx="3276600" cy="6172200"/>
          </a:xfrm>
        </p:spPr>
      </p:pic>
      <p:sp>
        <p:nvSpPr>
          <p:cNvPr id="29699" name="Text Box 5"/>
          <p:cNvSpPr txBox="1">
            <a:spLocks noChangeArrowheads="1"/>
          </p:cNvSpPr>
          <p:nvPr/>
        </p:nvSpPr>
        <p:spPr bwMode="auto">
          <a:xfrm>
            <a:off x="3810000" y="304800"/>
            <a:ext cx="53340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0" tIns="45711" rIns="91420" bIns="45711"/>
          <a:lstStyle>
            <a:lvl1pPr marL="457200" indent="-457200" eaLnBrk="0" hangingPunct="0">
              <a:defRPr>
                <a:solidFill>
                  <a:schemeClr val="tx1"/>
                </a:solidFill>
                <a:latin typeface="Arial" charset="0"/>
              </a:defRPr>
            </a:lvl1pPr>
            <a:lvl2pPr marL="914400" indent="-4572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3200" u="sng" dirty="0">
                <a:solidFill>
                  <a:srgbClr val="CC0000"/>
                </a:solidFill>
              </a:rPr>
              <a:t>ADP &amp; </a:t>
            </a:r>
            <a:r>
              <a:rPr lang="en-GB" sz="3200" u="sng" dirty="0" smtClean="0">
                <a:solidFill>
                  <a:srgbClr val="CC0000"/>
                </a:solidFill>
              </a:rPr>
              <a:t>Epinephrine</a:t>
            </a:r>
            <a:endParaRPr lang="en-GB" sz="3200" u="sng" dirty="0">
              <a:solidFill>
                <a:srgbClr val="CC0000"/>
              </a:solidFill>
            </a:endParaRPr>
          </a:p>
          <a:p>
            <a:pPr algn="ctr" eaLnBrk="1" hangingPunct="1">
              <a:spcBef>
                <a:spcPct val="50000"/>
              </a:spcBef>
            </a:pPr>
            <a:r>
              <a:rPr lang="en-GB" sz="500" dirty="0">
                <a:solidFill>
                  <a:srgbClr val="000000"/>
                </a:solidFill>
              </a:rPr>
              <a:t> </a:t>
            </a:r>
          </a:p>
          <a:p>
            <a:pPr eaLnBrk="1" hangingPunct="1">
              <a:spcBef>
                <a:spcPct val="50000"/>
              </a:spcBef>
              <a:buFont typeface="Wingdings" pitchFamily="2" charset="2"/>
              <a:buChar char="§"/>
            </a:pPr>
            <a:r>
              <a:rPr lang="en-GB" sz="2400" b="0" dirty="0">
                <a:solidFill>
                  <a:srgbClr val="000000"/>
                </a:solidFill>
                <a:sym typeface="Symbol" pitchFamily="18" charset="2"/>
              </a:rPr>
              <a:t>Activate ADP or </a:t>
            </a:r>
            <a:r>
              <a:rPr lang="en-GB" sz="2400" b="0" dirty="0" err="1">
                <a:solidFill>
                  <a:srgbClr val="000000"/>
                </a:solidFill>
                <a:sym typeface="Symbol" pitchFamily="18" charset="2"/>
              </a:rPr>
              <a:t>adreno</a:t>
            </a:r>
            <a:r>
              <a:rPr lang="en-GB" sz="2400" b="0" dirty="0">
                <a:solidFill>
                  <a:srgbClr val="000000"/>
                </a:solidFill>
                <a:sym typeface="Symbol" pitchFamily="18" charset="2"/>
              </a:rPr>
              <a:t>-receptors</a:t>
            </a:r>
          </a:p>
          <a:p>
            <a:pPr eaLnBrk="1" hangingPunct="1">
              <a:spcBef>
                <a:spcPct val="50000"/>
              </a:spcBef>
              <a:buFont typeface="Wingdings" pitchFamily="2" charset="2"/>
              <a:buChar char="§"/>
            </a:pPr>
            <a:r>
              <a:rPr lang="en-GB" sz="2400" b="0" dirty="0">
                <a:solidFill>
                  <a:srgbClr val="000000"/>
                </a:solidFill>
                <a:sym typeface="Symbol" pitchFamily="18" charset="2"/>
              </a:rPr>
              <a:t>Low doses causes transient </a:t>
            </a:r>
            <a:r>
              <a:rPr lang="en-GB" sz="2400" b="0" dirty="0" err="1" smtClean="0">
                <a:solidFill>
                  <a:srgbClr val="000000"/>
                </a:solidFill>
                <a:sym typeface="Symbol" pitchFamily="18" charset="2"/>
              </a:rPr>
              <a:t>GPIIbIIIa</a:t>
            </a:r>
            <a:r>
              <a:rPr lang="en-GB" sz="2400" b="0" dirty="0" smtClean="0">
                <a:solidFill>
                  <a:srgbClr val="000000"/>
                </a:solidFill>
                <a:sym typeface="Symbol" pitchFamily="18" charset="2"/>
              </a:rPr>
              <a:t> </a:t>
            </a:r>
            <a:r>
              <a:rPr lang="en-GB" sz="2400" b="0" dirty="0">
                <a:solidFill>
                  <a:srgbClr val="000000"/>
                </a:solidFill>
                <a:sym typeface="Symbol" pitchFamily="18" charset="2"/>
              </a:rPr>
              <a:t>activation</a:t>
            </a:r>
          </a:p>
          <a:p>
            <a:pPr eaLnBrk="1" hangingPunct="1">
              <a:spcBef>
                <a:spcPct val="50000"/>
              </a:spcBef>
              <a:buFont typeface="Wingdings" pitchFamily="2" charset="2"/>
              <a:buChar char="§"/>
            </a:pPr>
            <a:r>
              <a:rPr lang="en-GB" sz="2400" b="0" dirty="0">
                <a:solidFill>
                  <a:srgbClr val="000000"/>
                </a:solidFill>
                <a:sym typeface="Symbol" pitchFamily="18" charset="2"/>
              </a:rPr>
              <a:t>High doses cause granule release and TBXA</a:t>
            </a:r>
            <a:r>
              <a:rPr lang="en-GB" sz="2400" b="0" baseline="-25000" dirty="0">
                <a:solidFill>
                  <a:srgbClr val="000000"/>
                </a:solidFill>
                <a:sym typeface="Symbol" pitchFamily="18" charset="2"/>
              </a:rPr>
              <a:t>2</a:t>
            </a:r>
            <a:r>
              <a:rPr lang="en-GB" sz="2400" b="0" dirty="0">
                <a:solidFill>
                  <a:srgbClr val="000000"/>
                </a:solidFill>
                <a:sym typeface="Symbol" pitchFamily="18" charset="2"/>
              </a:rPr>
              <a:t> generation then sustained </a:t>
            </a:r>
            <a:r>
              <a:rPr lang="en-GB" sz="2400" b="0" dirty="0" err="1" smtClean="0">
                <a:solidFill>
                  <a:srgbClr val="000000"/>
                </a:solidFill>
                <a:sym typeface="Symbol" pitchFamily="18" charset="2"/>
              </a:rPr>
              <a:t>GPIIbIIIa</a:t>
            </a:r>
            <a:r>
              <a:rPr lang="en-GB" sz="2400" b="0" dirty="0" smtClean="0">
                <a:solidFill>
                  <a:srgbClr val="000000"/>
                </a:solidFill>
                <a:sym typeface="Symbol" pitchFamily="18" charset="2"/>
              </a:rPr>
              <a:t> </a:t>
            </a:r>
            <a:r>
              <a:rPr lang="en-GB" sz="2400" b="0" dirty="0">
                <a:solidFill>
                  <a:srgbClr val="000000"/>
                </a:solidFill>
                <a:sym typeface="Symbol" pitchFamily="18" charset="2"/>
              </a:rPr>
              <a:t>activation</a:t>
            </a:r>
          </a:p>
          <a:p>
            <a:pPr eaLnBrk="1" hangingPunct="1">
              <a:spcBef>
                <a:spcPct val="50000"/>
              </a:spcBef>
              <a:buFont typeface="Wingdings" pitchFamily="2" charset="2"/>
              <a:buChar char="§"/>
            </a:pPr>
            <a:endParaRPr lang="en-GB" sz="700" b="0" dirty="0">
              <a:solidFill>
                <a:srgbClr val="000000"/>
              </a:solidFill>
              <a:sym typeface="Symbol" pitchFamily="18" charset="2"/>
            </a:endParaRPr>
          </a:p>
          <a:p>
            <a:pPr lvl="1" eaLnBrk="1" hangingPunct="1">
              <a:spcBef>
                <a:spcPct val="50000"/>
              </a:spcBef>
              <a:buFontTx/>
              <a:buAutoNum type="arabicPeriod"/>
            </a:pPr>
            <a:r>
              <a:rPr lang="en-GB" sz="2000" b="0" dirty="0">
                <a:solidFill>
                  <a:srgbClr val="000000"/>
                </a:solidFill>
                <a:sym typeface="Symbol" pitchFamily="18" charset="2"/>
              </a:rPr>
              <a:t>Stable baseline</a:t>
            </a:r>
          </a:p>
          <a:p>
            <a:pPr lvl="1" eaLnBrk="1" hangingPunct="1">
              <a:spcBef>
                <a:spcPct val="50000"/>
              </a:spcBef>
              <a:buFontTx/>
              <a:buAutoNum type="arabicPeriod"/>
            </a:pPr>
            <a:r>
              <a:rPr lang="en-GB" sz="2000" b="0" dirty="0">
                <a:solidFill>
                  <a:srgbClr val="000000"/>
                </a:solidFill>
                <a:sym typeface="Symbol" pitchFamily="18" charset="2"/>
              </a:rPr>
              <a:t>Addition of agonist</a:t>
            </a:r>
          </a:p>
          <a:p>
            <a:pPr lvl="1" eaLnBrk="1" hangingPunct="1">
              <a:spcBef>
                <a:spcPct val="50000"/>
              </a:spcBef>
              <a:buFontTx/>
              <a:buAutoNum type="arabicPeriod"/>
            </a:pPr>
            <a:r>
              <a:rPr lang="en-GB" sz="2000" b="0" dirty="0">
                <a:solidFill>
                  <a:srgbClr val="000000"/>
                </a:solidFill>
                <a:sym typeface="Symbol" pitchFamily="18" charset="2"/>
              </a:rPr>
              <a:t>Shape change</a:t>
            </a:r>
          </a:p>
          <a:p>
            <a:pPr lvl="1" eaLnBrk="1" hangingPunct="1">
              <a:spcBef>
                <a:spcPct val="50000"/>
              </a:spcBef>
              <a:buFontTx/>
              <a:buAutoNum type="arabicPeriod"/>
            </a:pPr>
            <a:r>
              <a:rPr lang="en-GB" sz="2000" b="0" dirty="0">
                <a:solidFill>
                  <a:srgbClr val="000000"/>
                </a:solidFill>
                <a:sym typeface="Symbol" pitchFamily="18" charset="2"/>
              </a:rPr>
              <a:t>Primary wave</a:t>
            </a:r>
          </a:p>
          <a:p>
            <a:pPr lvl="1" eaLnBrk="1" hangingPunct="1">
              <a:spcBef>
                <a:spcPct val="50000"/>
              </a:spcBef>
              <a:buFontTx/>
              <a:buAutoNum type="arabicPeriod"/>
            </a:pPr>
            <a:r>
              <a:rPr lang="en-GB" sz="2000" b="0" dirty="0">
                <a:solidFill>
                  <a:srgbClr val="000000"/>
                </a:solidFill>
                <a:sym typeface="Symbol" pitchFamily="18" charset="2"/>
              </a:rPr>
              <a:t>Secondary wave</a:t>
            </a:r>
          </a:p>
          <a:p>
            <a:pPr eaLnBrk="1" hangingPunct="1">
              <a:spcBef>
                <a:spcPct val="50000"/>
              </a:spcBef>
              <a:buFontTx/>
              <a:buAutoNum type="arabicPeriod"/>
            </a:pPr>
            <a:endParaRPr lang="en-GB" sz="2400" b="0" dirty="0">
              <a:solidFill>
                <a:srgbClr val="000000"/>
              </a:solidFill>
            </a:endParaRPr>
          </a:p>
        </p:txBody>
      </p:sp>
    </p:spTree>
    <p:extLst>
      <p:ext uri="{BB962C8B-B14F-4D97-AF65-F5344CB8AC3E}">
        <p14:creationId xmlns:p14="http://schemas.microsoft.com/office/powerpoint/2010/main" val="1287660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2" name="Picture 2"/>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381000" y="533400"/>
            <a:ext cx="3657600" cy="5791200"/>
          </a:xfrm>
        </p:spPr>
      </p:pic>
      <p:sp>
        <p:nvSpPr>
          <p:cNvPr id="30723" name="Text Box 3"/>
          <p:cNvSpPr txBox="1">
            <a:spLocks noChangeArrowheads="1"/>
          </p:cNvSpPr>
          <p:nvPr/>
        </p:nvSpPr>
        <p:spPr bwMode="auto">
          <a:xfrm>
            <a:off x="4267200" y="304800"/>
            <a:ext cx="4572000" cy="5970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0" tIns="45711" rIns="91420" bIns="45711">
            <a:spAutoFit/>
          </a:bodyPr>
          <a:lstStyle>
            <a:lvl1pPr marL="457200" indent="-457200" eaLnBrk="0" hangingPunct="0">
              <a:defRPr>
                <a:solidFill>
                  <a:schemeClr val="tx1"/>
                </a:solidFill>
                <a:latin typeface="Arial" charset="0"/>
              </a:defRPr>
            </a:lvl1pPr>
            <a:lvl2pPr marL="914400" indent="-4572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3200" u="sng" dirty="0" smtClean="0">
                <a:solidFill>
                  <a:srgbClr val="CC0000"/>
                </a:solidFill>
              </a:rPr>
              <a:t>Collagen</a:t>
            </a:r>
            <a:endParaRPr lang="en-GB" sz="3200" u="sng" dirty="0">
              <a:solidFill>
                <a:srgbClr val="CC0000"/>
              </a:solidFill>
            </a:endParaRPr>
          </a:p>
          <a:p>
            <a:pPr eaLnBrk="1" hangingPunct="1">
              <a:spcBef>
                <a:spcPct val="50000"/>
              </a:spcBef>
            </a:pPr>
            <a:endParaRPr lang="en-GB" sz="1800" u="sng" dirty="0">
              <a:solidFill>
                <a:srgbClr val="CC0000"/>
              </a:solidFill>
            </a:endParaRPr>
          </a:p>
          <a:p>
            <a:pPr eaLnBrk="1" hangingPunct="1">
              <a:spcBef>
                <a:spcPct val="50000"/>
              </a:spcBef>
              <a:buFont typeface="Wingdings" pitchFamily="2" charset="2"/>
              <a:buChar char="§"/>
            </a:pPr>
            <a:r>
              <a:rPr lang="en-GB" sz="2400" b="0" dirty="0">
                <a:solidFill>
                  <a:srgbClr val="000000"/>
                </a:solidFill>
                <a:sym typeface="Symbol" pitchFamily="18" charset="2"/>
              </a:rPr>
              <a:t>Platelets bind collagen via GPVI and </a:t>
            </a:r>
            <a:r>
              <a:rPr lang="en-GB" sz="2400" b="0" dirty="0" err="1" smtClean="0">
                <a:solidFill>
                  <a:srgbClr val="000000"/>
                </a:solidFill>
                <a:sym typeface="Symbol" pitchFamily="18" charset="2"/>
              </a:rPr>
              <a:t>GPIaIIa</a:t>
            </a:r>
            <a:endParaRPr lang="en-GB" sz="700" b="0" dirty="0">
              <a:solidFill>
                <a:srgbClr val="000000"/>
              </a:solidFill>
              <a:sym typeface="Symbol" pitchFamily="18" charset="2"/>
            </a:endParaRPr>
          </a:p>
          <a:p>
            <a:pPr eaLnBrk="1" hangingPunct="1">
              <a:spcBef>
                <a:spcPct val="50000"/>
              </a:spcBef>
              <a:buFont typeface="Wingdings" pitchFamily="2" charset="2"/>
              <a:buChar char="§"/>
            </a:pPr>
            <a:r>
              <a:rPr lang="en-GB" sz="2400" b="0" dirty="0">
                <a:solidFill>
                  <a:srgbClr val="000000"/>
                </a:solidFill>
                <a:sym typeface="Symbol" pitchFamily="18" charset="2"/>
              </a:rPr>
              <a:t>Causes granule release and TBXA</a:t>
            </a:r>
            <a:r>
              <a:rPr lang="en-GB" sz="2400" b="0" baseline="-25000" dirty="0">
                <a:solidFill>
                  <a:srgbClr val="000000"/>
                </a:solidFill>
                <a:sym typeface="Symbol" pitchFamily="18" charset="2"/>
              </a:rPr>
              <a:t>2</a:t>
            </a:r>
            <a:r>
              <a:rPr lang="en-GB" sz="2400" b="0" dirty="0" smtClean="0">
                <a:solidFill>
                  <a:srgbClr val="000000"/>
                </a:solidFill>
                <a:sym typeface="Symbol" pitchFamily="18" charset="2"/>
              </a:rPr>
              <a:t> </a:t>
            </a:r>
            <a:r>
              <a:rPr lang="en-GB" sz="2400" b="0" dirty="0">
                <a:solidFill>
                  <a:srgbClr val="000000"/>
                </a:solidFill>
                <a:sym typeface="Symbol" pitchFamily="18" charset="2"/>
              </a:rPr>
              <a:t>generation and then sustained </a:t>
            </a:r>
            <a:r>
              <a:rPr lang="en-GB" sz="2400" b="0" dirty="0" err="1" smtClean="0">
                <a:solidFill>
                  <a:srgbClr val="000000"/>
                </a:solidFill>
                <a:sym typeface="Symbol" pitchFamily="18" charset="2"/>
              </a:rPr>
              <a:t>GPIIbIIIa</a:t>
            </a:r>
            <a:r>
              <a:rPr lang="en-GB" sz="2400" b="0" dirty="0" smtClean="0">
                <a:solidFill>
                  <a:srgbClr val="000000"/>
                </a:solidFill>
                <a:sym typeface="Symbol" pitchFamily="18" charset="2"/>
              </a:rPr>
              <a:t> activation (delay)</a:t>
            </a:r>
            <a:endParaRPr lang="en-GB" sz="2400" b="0" dirty="0">
              <a:solidFill>
                <a:srgbClr val="000000"/>
              </a:solidFill>
              <a:sym typeface="Symbol" pitchFamily="18" charset="2"/>
            </a:endParaRPr>
          </a:p>
          <a:p>
            <a:pPr eaLnBrk="1" hangingPunct="1">
              <a:spcBef>
                <a:spcPct val="50000"/>
              </a:spcBef>
            </a:pPr>
            <a:endParaRPr lang="en-GB" sz="600" b="0" dirty="0">
              <a:solidFill>
                <a:srgbClr val="000000"/>
              </a:solidFill>
              <a:sym typeface="Symbol" pitchFamily="18" charset="2"/>
            </a:endParaRPr>
          </a:p>
          <a:p>
            <a:pPr lvl="1" eaLnBrk="1" hangingPunct="1">
              <a:spcBef>
                <a:spcPct val="50000"/>
              </a:spcBef>
              <a:buFontTx/>
              <a:buAutoNum type="arabicPeriod"/>
            </a:pPr>
            <a:r>
              <a:rPr lang="en-GB" sz="2000" b="0" dirty="0">
                <a:solidFill>
                  <a:srgbClr val="000000"/>
                </a:solidFill>
                <a:sym typeface="Symbol" pitchFamily="18" charset="2"/>
              </a:rPr>
              <a:t>Stable baseline</a:t>
            </a:r>
          </a:p>
          <a:p>
            <a:pPr lvl="1" eaLnBrk="1" hangingPunct="1">
              <a:spcBef>
                <a:spcPct val="50000"/>
              </a:spcBef>
              <a:buFontTx/>
              <a:buAutoNum type="arabicPeriod"/>
            </a:pPr>
            <a:r>
              <a:rPr lang="en-GB" sz="2000" b="0" dirty="0">
                <a:solidFill>
                  <a:srgbClr val="000000"/>
                </a:solidFill>
                <a:sym typeface="Symbol" pitchFamily="18" charset="2"/>
              </a:rPr>
              <a:t>Lag phase after addition of agonist</a:t>
            </a:r>
          </a:p>
          <a:p>
            <a:pPr lvl="1" eaLnBrk="1" hangingPunct="1">
              <a:spcBef>
                <a:spcPct val="50000"/>
              </a:spcBef>
              <a:buFontTx/>
              <a:buAutoNum type="arabicPeriod"/>
            </a:pPr>
            <a:r>
              <a:rPr lang="en-GB" sz="2000" b="0" dirty="0">
                <a:solidFill>
                  <a:srgbClr val="000000"/>
                </a:solidFill>
                <a:sym typeface="Symbol" pitchFamily="18" charset="2"/>
              </a:rPr>
              <a:t>Shape change</a:t>
            </a:r>
          </a:p>
          <a:p>
            <a:pPr lvl="1" eaLnBrk="1" hangingPunct="1">
              <a:spcBef>
                <a:spcPct val="50000"/>
              </a:spcBef>
              <a:buFontTx/>
              <a:buAutoNum type="arabicPeriod"/>
            </a:pPr>
            <a:r>
              <a:rPr lang="en-GB" sz="2000" b="0" dirty="0">
                <a:solidFill>
                  <a:srgbClr val="000000"/>
                </a:solidFill>
                <a:sym typeface="Symbol" pitchFamily="18" charset="2"/>
              </a:rPr>
              <a:t>Single ‘secondary wave’</a:t>
            </a:r>
            <a:r>
              <a:rPr lang="en-GB" sz="2400" b="0" dirty="0">
                <a:solidFill>
                  <a:srgbClr val="000000"/>
                </a:solidFill>
                <a:sym typeface="Symbol" pitchFamily="18" charset="2"/>
              </a:rPr>
              <a:t> </a:t>
            </a:r>
          </a:p>
        </p:txBody>
      </p:sp>
    </p:spTree>
    <p:extLst>
      <p:ext uri="{BB962C8B-B14F-4D97-AF65-F5344CB8AC3E}">
        <p14:creationId xmlns:p14="http://schemas.microsoft.com/office/powerpoint/2010/main" val="24637225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GB" smtClean="0"/>
              <a:t>Antiplatelet therapy</a:t>
            </a:r>
          </a:p>
        </p:txBody>
      </p:sp>
      <p:sp>
        <p:nvSpPr>
          <p:cNvPr id="7171" name="Rectangle 3"/>
          <p:cNvSpPr>
            <a:spLocks noGrp="1" noChangeArrowheads="1"/>
          </p:cNvSpPr>
          <p:nvPr>
            <p:ph sz="quarter" idx="1"/>
          </p:nvPr>
        </p:nvSpPr>
        <p:spPr/>
        <p:txBody>
          <a:bodyPr/>
          <a:lstStyle/>
          <a:p>
            <a:r>
              <a:rPr lang="en-GB" sz="2800" dirty="0" smtClean="0"/>
              <a:t>Normal platelet function</a:t>
            </a:r>
          </a:p>
          <a:p>
            <a:r>
              <a:rPr lang="en-GB" sz="2800" dirty="0" smtClean="0"/>
              <a:t>Mechanisms of platelet activation</a:t>
            </a:r>
          </a:p>
          <a:p>
            <a:r>
              <a:rPr lang="en-GB" sz="2800" dirty="0" smtClean="0"/>
              <a:t>Role of platelets in (arterial) thrombosis</a:t>
            </a:r>
          </a:p>
          <a:p>
            <a:r>
              <a:rPr lang="en-GB" sz="2800" dirty="0" smtClean="0"/>
              <a:t>Aspirin and COX inhibition</a:t>
            </a:r>
          </a:p>
          <a:p>
            <a:r>
              <a:rPr lang="en-GB" sz="2800" dirty="0" smtClean="0"/>
              <a:t>Clopidogrel and ADP blockade</a:t>
            </a:r>
          </a:p>
          <a:p>
            <a:r>
              <a:rPr lang="en-GB" sz="2800" dirty="0" err="1" smtClean="0"/>
              <a:t>Dipyridamole</a:t>
            </a:r>
            <a:endParaRPr lang="en-GB" sz="2800" dirty="0" smtClean="0"/>
          </a:p>
          <a:p>
            <a:r>
              <a:rPr lang="en-GB" sz="2800" dirty="0" err="1" smtClean="0"/>
              <a:t>IIbIIIa</a:t>
            </a:r>
            <a:r>
              <a:rPr lang="en-GB" sz="2800" dirty="0" smtClean="0"/>
              <a:t> blockade </a:t>
            </a:r>
          </a:p>
          <a:p>
            <a:r>
              <a:rPr lang="en-GB" sz="2800" dirty="0" smtClean="0"/>
              <a:t>Combination therapy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ext Box 3"/>
          <p:cNvSpPr>
            <a:spLocks noGrp="1" noChangeArrowheads="1"/>
          </p:cNvSpPr>
          <p:nvPr>
            <p:ph/>
          </p:nvPr>
        </p:nvSpPr>
        <p:spPr>
          <a:xfrm>
            <a:off x="4114800" y="457200"/>
            <a:ext cx="4876800" cy="5486400"/>
          </a:xfrm>
        </p:spPr>
        <p:txBody>
          <a:bodyPr>
            <a:normAutofit fontScale="92500" lnSpcReduction="20000"/>
          </a:bodyPr>
          <a:lstStyle/>
          <a:p>
            <a:pPr marL="457106" indent="-457106" eaLnBrk="1" hangingPunct="1">
              <a:spcBef>
                <a:spcPct val="50000"/>
              </a:spcBef>
              <a:buNone/>
            </a:pPr>
            <a:r>
              <a:rPr lang="en-GB" sz="3500" b="1" u="sng" dirty="0" err="1" smtClean="0">
                <a:solidFill>
                  <a:srgbClr val="CC0000"/>
                </a:solidFill>
                <a:latin typeface="Arial" pitchFamily="34" charset="0"/>
                <a:cs typeface="Arial" pitchFamily="34" charset="0"/>
              </a:rPr>
              <a:t>Arachidonic</a:t>
            </a:r>
            <a:r>
              <a:rPr lang="en-GB" sz="3500" b="1" u="sng" dirty="0" smtClean="0">
                <a:solidFill>
                  <a:srgbClr val="CC0000"/>
                </a:solidFill>
                <a:latin typeface="Arial" pitchFamily="34" charset="0"/>
                <a:cs typeface="Arial" pitchFamily="34" charset="0"/>
              </a:rPr>
              <a:t> acid</a:t>
            </a:r>
          </a:p>
          <a:p>
            <a:pPr marL="457106" indent="-457106" algn="ctr" eaLnBrk="1" hangingPunct="1">
              <a:spcBef>
                <a:spcPct val="50000"/>
              </a:spcBef>
              <a:buNone/>
            </a:pPr>
            <a:r>
              <a:rPr lang="en-GB" sz="2400" b="1" dirty="0">
                <a:latin typeface="Arial" pitchFamily="34" charset="0"/>
                <a:cs typeface="Arial" pitchFamily="34" charset="0"/>
              </a:rPr>
              <a:t> </a:t>
            </a:r>
          </a:p>
          <a:p>
            <a:pPr marL="457106" indent="-457106" eaLnBrk="1" hangingPunct="1">
              <a:spcBef>
                <a:spcPct val="50000"/>
              </a:spcBef>
              <a:buFont typeface="Wingdings" pitchFamily="2" charset="2"/>
              <a:buChar char="§"/>
            </a:pPr>
            <a:r>
              <a:rPr lang="en-GB" sz="2400" dirty="0">
                <a:latin typeface="Arial" pitchFamily="34" charset="0"/>
                <a:cs typeface="Arial" pitchFamily="34" charset="0"/>
                <a:sym typeface="Symbol" pitchFamily="18" charset="2"/>
              </a:rPr>
              <a:t>Metabolised to TBXA2 within platelets</a:t>
            </a:r>
          </a:p>
          <a:p>
            <a:pPr marL="457106" indent="-457106" eaLnBrk="1" hangingPunct="1">
              <a:spcBef>
                <a:spcPct val="50000"/>
              </a:spcBef>
              <a:buNone/>
            </a:pPr>
            <a:r>
              <a:rPr lang="en-GB" sz="2400" dirty="0">
                <a:latin typeface="Arial" pitchFamily="34" charset="0"/>
                <a:cs typeface="Arial" pitchFamily="34" charset="0"/>
                <a:sym typeface="Symbol" pitchFamily="18" charset="2"/>
              </a:rPr>
              <a:t> </a:t>
            </a:r>
          </a:p>
          <a:p>
            <a:pPr marL="457106" indent="-457106" eaLnBrk="1" hangingPunct="1">
              <a:spcBef>
                <a:spcPct val="50000"/>
              </a:spcBef>
              <a:buFont typeface="Wingdings" pitchFamily="2" charset="2"/>
              <a:buChar char="§"/>
            </a:pPr>
            <a:r>
              <a:rPr lang="en-GB" sz="2400" dirty="0">
                <a:latin typeface="Arial" pitchFamily="34" charset="0"/>
                <a:cs typeface="Arial" pitchFamily="34" charset="0"/>
                <a:sym typeface="Symbol" pitchFamily="18" charset="2"/>
              </a:rPr>
              <a:t>TBXA2 causes granule release and more TBXA2 generation and then sustained </a:t>
            </a:r>
            <a:r>
              <a:rPr lang="en-GB" sz="2400" dirty="0" err="1">
                <a:latin typeface="Arial" pitchFamily="34" charset="0"/>
                <a:cs typeface="Arial" pitchFamily="34" charset="0"/>
                <a:sym typeface="Symbol" pitchFamily="18" charset="2"/>
              </a:rPr>
              <a:t>GPIIb</a:t>
            </a:r>
            <a:r>
              <a:rPr lang="en-GB" sz="2400" dirty="0">
                <a:latin typeface="Arial" pitchFamily="34" charset="0"/>
                <a:cs typeface="Arial" pitchFamily="34" charset="0"/>
                <a:sym typeface="Symbol" pitchFamily="18" charset="2"/>
              </a:rPr>
              <a:t>/</a:t>
            </a:r>
            <a:r>
              <a:rPr lang="en-GB" sz="2400" dirty="0" err="1">
                <a:latin typeface="Arial" pitchFamily="34" charset="0"/>
                <a:cs typeface="Arial" pitchFamily="34" charset="0"/>
                <a:sym typeface="Symbol" pitchFamily="18" charset="2"/>
              </a:rPr>
              <a:t>IIIa</a:t>
            </a:r>
            <a:r>
              <a:rPr lang="en-GB" sz="2400" dirty="0">
                <a:latin typeface="Arial" pitchFamily="34" charset="0"/>
                <a:cs typeface="Arial" pitchFamily="34" charset="0"/>
                <a:sym typeface="Symbol" pitchFamily="18" charset="2"/>
              </a:rPr>
              <a:t> activation</a:t>
            </a:r>
          </a:p>
          <a:p>
            <a:pPr marL="457106" indent="-457106" eaLnBrk="1" hangingPunct="1">
              <a:spcBef>
                <a:spcPct val="50000"/>
              </a:spcBef>
              <a:buFont typeface="Wingdings" pitchFamily="2" charset="2"/>
              <a:buChar char="§"/>
            </a:pPr>
            <a:endParaRPr lang="en-GB" sz="2400" dirty="0">
              <a:latin typeface="Arial" pitchFamily="34" charset="0"/>
              <a:cs typeface="Arial" pitchFamily="34" charset="0"/>
              <a:sym typeface="Symbol" pitchFamily="18" charset="2"/>
            </a:endParaRPr>
          </a:p>
          <a:p>
            <a:pPr marL="914210" lvl="1" indent="-457106" eaLnBrk="1" hangingPunct="1">
              <a:spcBef>
                <a:spcPct val="50000"/>
              </a:spcBef>
              <a:buFontTx/>
              <a:buAutoNum type="arabicPeriod"/>
            </a:pPr>
            <a:r>
              <a:rPr lang="en-GB" sz="2400" dirty="0">
                <a:latin typeface="Arial" pitchFamily="34" charset="0"/>
                <a:cs typeface="Arial" pitchFamily="34" charset="0"/>
                <a:sym typeface="Symbol" pitchFamily="18" charset="2"/>
              </a:rPr>
              <a:t>Stable baseline</a:t>
            </a:r>
          </a:p>
          <a:p>
            <a:pPr marL="914210" lvl="1" indent="-457106" eaLnBrk="1" hangingPunct="1">
              <a:spcBef>
                <a:spcPct val="50000"/>
              </a:spcBef>
              <a:buFontTx/>
              <a:buAutoNum type="arabicPeriod"/>
            </a:pPr>
            <a:r>
              <a:rPr lang="en-GB" sz="2400" dirty="0">
                <a:latin typeface="Arial" pitchFamily="34" charset="0"/>
                <a:cs typeface="Arial" pitchFamily="34" charset="0"/>
                <a:sym typeface="Symbol" pitchFamily="18" charset="2"/>
              </a:rPr>
              <a:t>Addition of agonist</a:t>
            </a:r>
          </a:p>
          <a:p>
            <a:pPr marL="914210" lvl="1" indent="-457106" eaLnBrk="1" hangingPunct="1">
              <a:spcBef>
                <a:spcPct val="50000"/>
              </a:spcBef>
              <a:buFontTx/>
              <a:buAutoNum type="arabicPeriod"/>
            </a:pPr>
            <a:r>
              <a:rPr lang="en-GB" sz="2400" dirty="0">
                <a:latin typeface="Arial" pitchFamily="34" charset="0"/>
                <a:cs typeface="Arial" pitchFamily="34" charset="0"/>
                <a:sym typeface="Symbol" pitchFamily="18" charset="2"/>
              </a:rPr>
              <a:t>Shape change</a:t>
            </a:r>
          </a:p>
          <a:p>
            <a:pPr marL="914210" lvl="1" indent="-457106" eaLnBrk="1" hangingPunct="1">
              <a:spcBef>
                <a:spcPct val="50000"/>
              </a:spcBef>
              <a:buFontTx/>
              <a:buAutoNum type="arabicPeriod"/>
            </a:pPr>
            <a:r>
              <a:rPr lang="en-GB" sz="2400" dirty="0">
                <a:latin typeface="Arial" pitchFamily="34" charset="0"/>
                <a:cs typeface="Arial" pitchFamily="34" charset="0"/>
                <a:sym typeface="Symbol" pitchFamily="18" charset="2"/>
              </a:rPr>
              <a:t>Single secondary wave</a:t>
            </a:r>
          </a:p>
          <a:p>
            <a:pPr marL="457106" indent="-457106" eaLnBrk="1" hangingPunct="1">
              <a:spcBef>
                <a:spcPct val="50000"/>
              </a:spcBef>
              <a:buFontTx/>
              <a:buAutoNum type="arabicPeriod"/>
            </a:pPr>
            <a:endParaRPr lang="en-GB" sz="2400" dirty="0"/>
          </a:p>
        </p:txBody>
      </p:sp>
      <p:pic>
        <p:nvPicPr>
          <p:cNvPr id="3174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2"/>
            <a:ext cx="35052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38179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0" name="Picture 2"/>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304800" y="381002"/>
            <a:ext cx="3657600" cy="6019800"/>
          </a:xfrm>
        </p:spPr>
      </p:pic>
      <p:sp>
        <p:nvSpPr>
          <p:cNvPr id="32771" name="Text Box 3"/>
          <p:cNvSpPr txBox="1">
            <a:spLocks noChangeArrowheads="1"/>
          </p:cNvSpPr>
          <p:nvPr/>
        </p:nvSpPr>
        <p:spPr bwMode="auto">
          <a:xfrm>
            <a:off x="4114800" y="381000"/>
            <a:ext cx="48006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0" tIns="45711" rIns="91420" bIns="45711"/>
          <a:lstStyle>
            <a:lvl1pPr marL="457200" indent="-457200" eaLnBrk="0" hangingPunct="0">
              <a:defRPr>
                <a:solidFill>
                  <a:schemeClr val="tx1"/>
                </a:solidFill>
                <a:latin typeface="Arial" charset="0"/>
              </a:defRPr>
            </a:lvl1pPr>
            <a:lvl2pPr marL="914400" indent="-4572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3200" u="sng" dirty="0" smtClean="0">
                <a:solidFill>
                  <a:srgbClr val="CC0000"/>
                </a:solidFill>
              </a:rPr>
              <a:t>Ristocetin</a:t>
            </a:r>
            <a:endParaRPr lang="en-GB" sz="3200" u="sng" dirty="0">
              <a:solidFill>
                <a:srgbClr val="CC0000"/>
              </a:solidFill>
            </a:endParaRPr>
          </a:p>
          <a:p>
            <a:pPr algn="ctr" eaLnBrk="1" hangingPunct="1">
              <a:spcBef>
                <a:spcPct val="50000"/>
              </a:spcBef>
            </a:pPr>
            <a:r>
              <a:rPr lang="en-GB" dirty="0" smtClean="0">
                <a:solidFill>
                  <a:srgbClr val="000000"/>
                </a:solidFill>
              </a:rPr>
              <a:t> </a:t>
            </a:r>
          </a:p>
          <a:p>
            <a:pPr eaLnBrk="1" hangingPunct="1">
              <a:spcBef>
                <a:spcPct val="50000"/>
              </a:spcBef>
              <a:buFont typeface="Wingdings" pitchFamily="2" charset="2"/>
              <a:buChar char="§"/>
            </a:pPr>
            <a:r>
              <a:rPr lang="en-GB" sz="2400" b="0" dirty="0">
                <a:solidFill>
                  <a:srgbClr val="000000"/>
                </a:solidFill>
                <a:sym typeface="Symbol" pitchFamily="18" charset="2"/>
              </a:rPr>
              <a:t>Agglutinates platelets through VWF and </a:t>
            </a:r>
            <a:r>
              <a:rPr lang="en-GB" sz="2400" b="0" dirty="0" smtClean="0">
                <a:solidFill>
                  <a:srgbClr val="000000"/>
                </a:solidFill>
                <a:sym typeface="Symbol" pitchFamily="18" charset="2"/>
              </a:rPr>
              <a:t>GPIb </a:t>
            </a:r>
            <a:endParaRPr lang="en-GB" sz="2400" b="0" dirty="0">
              <a:solidFill>
                <a:srgbClr val="000000"/>
              </a:solidFill>
              <a:sym typeface="Symbol" pitchFamily="18" charset="2"/>
            </a:endParaRPr>
          </a:p>
          <a:p>
            <a:pPr eaLnBrk="1" hangingPunct="1">
              <a:spcBef>
                <a:spcPct val="50000"/>
              </a:spcBef>
              <a:buFont typeface="Wingdings" pitchFamily="2" charset="2"/>
              <a:buNone/>
            </a:pPr>
            <a:r>
              <a:rPr lang="en-GB" sz="700" b="0" dirty="0">
                <a:solidFill>
                  <a:srgbClr val="000000"/>
                </a:solidFill>
                <a:sym typeface="Symbol" pitchFamily="18" charset="2"/>
              </a:rPr>
              <a:t> </a:t>
            </a:r>
          </a:p>
          <a:p>
            <a:pPr eaLnBrk="1" hangingPunct="1">
              <a:spcBef>
                <a:spcPct val="50000"/>
              </a:spcBef>
              <a:buFont typeface="Wingdings" pitchFamily="2" charset="2"/>
              <a:buChar char="§"/>
            </a:pPr>
            <a:r>
              <a:rPr lang="en-GB" sz="2400" b="0" dirty="0">
                <a:solidFill>
                  <a:srgbClr val="000000"/>
                </a:solidFill>
                <a:sym typeface="Symbol" pitchFamily="18" charset="2"/>
              </a:rPr>
              <a:t>Auto-activation follows close platelet-platelet contact</a:t>
            </a:r>
          </a:p>
          <a:p>
            <a:pPr eaLnBrk="1" hangingPunct="1">
              <a:spcBef>
                <a:spcPct val="50000"/>
              </a:spcBef>
            </a:pPr>
            <a:endParaRPr lang="en-GB" sz="1000" b="0" dirty="0">
              <a:solidFill>
                <a:srgbClr val="000000"/>
              </a:solidFill>
              <a:sym typeface="Symbol" pitchFamily="18" charset="2"/>
            </a:endParaRPr>
          </a:p>
          <a:p>
            <a:pPr lvl="1" eaLnBrk="1" hangingPunct="1">
              <a:spcBef>
                <a:spcPct val="50000"/>
              </a:spcBef>
              <a:buFontTx/>
              <a:buAutoNum type="arabicPeriod"/>
            </a:pPr>
            <a:r>
              <a:rPr lang="en-GB" sz="2000" b="0" dirty="0">
                <a:solidFill>
                  <a:srgbClr val="000000"/>
                </a:solidFill>
                <a:sym typeface="Symbol" pitchFamily="18" charset="2"/>
              </a:rPr>
              <a:t>Stable baseline</a:t>
            </a:r>
          </a:p>
          <a:p>
            <a:pPr lvl="1" eaLnBrk="1" hangingPunct="1">
              <a:spcBef>
                <a:spcPct val="50000"/>
              </a:spcBef>
              <a:buFontTx/>
              <a:buAutoNum type="arabicPeriod"/>
            </a:pPr>
            <a:r>
              <a:rPr lang="en-GB" sz="2000" b="0" dirty="0">
                <a:solidFill>
                  <a:srgbClr val="000000"/>
                </a:solidFill>
                <a:sym typeface="Symbol" pitchFamily="18" charset="2"/>
              </a:rPr>
              <a:t>Addition of agonist</a:t>
            </a:r>
          </a:p>
          <a:p>
            <a:pPr lvl="1" eaLnBrk="1" hangingPunct="1">
              <a:spcBef>
                <a:spcPct val="50000"/>
              </a:spcBef>
              <a:buFontTx/>
              <a:buAutoNum type="arabicPeriod"/>
            </a:pPr>
            <a:r>
              <a:rPr lang="en-GB" sz="2000" b="0" dirty="0">
                <a:solidFill>
                  <a:srgbClr val="000000"/>
                </a:solidFill>
                <a:sym typeface="Symbol" pitchFamily="18" charset="2"/>
              </a:rPr>
              <a:t>Single agglutination/aggregation response</a:t>
            </a:r>
            <a:endParaRPr lang="en-GB" sz="2000" b="0" dirty="0">
              <a:solidFill>
                <a:srgbClr val="000000"/>
              </a:solidFill>
            </a:endParaRPr>
          </a:p>
        </p:txBody>
      </p:sp>
    </p:spTree>
    <p:extLst>
      <p:ext uri="{BB962C8B-B14F-4D97-AF65-F5344CB8AC3E}">
        <p14:creationId xmlns:p14="http://schemas.microsoft.com/office/powerpoint/2010/main" val="10868911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214" y="260915"/>
            <a:ext cx="6677589" cy="6374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710229" y="6481088"/>
            <a:ext cx="1417376" cy="276999"/>
          </a:xfrm>
          <a:prstGeom prst="rect">
            <a:avLst/>
          </a:prstGeom>
          <a:noFill/>
        </p:spPr>
        <p:txBody>
          <a:bodyPr wrap="none" rtlCol="0">
            <a:spAutoFit/>
          </a:bodyPr>
          <a:lstStyle/>
          <a:p>
            <a:r>
              <a:rPr lang="en-GB" sz="1200" dirty="0" smtClean="0">
                <a:solidFill>
                  <a:prstClr val="black"/>
                </a:solidFill>
                <a:latin typeface="Verdana" pitchFamily="34" charset="0"/>
              </a:rPr>
              <a:t>Harrison 2011</a:t>
            </a:r>
            <a:endParaRPr lang="en-GB" sz="1200" dirty="0">
              <a:solidFill>
                <a:prstClr val="black"/>
              </a:solidFill>
              <a:latin typeface="Verdana" pitchFamily="34" charset="0"/>
            </a:endParaRPr>
          </a:p>
        </p:txBody>
      </p:sp>
    </p:spTree>
    <p:extLst>
      <p:ext uri="{BB962C8B-B14F-4D97-AF65-F5344CB8AC3E}">
        <p14:creationId xmlns:p14="http://schemas.microsoft.com/office/powerpoint/2010/main" val="20486908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903" y="541604"/>
            <a:ext cx="4457700"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2863" y="2718066"/>
            <a:ext cx="4457700"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7643" y="4581174"/>
            <a:ext cx="4457700" cy="217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5"/>
          <p:cNvSpPr txBox="1">
            <a:spLocks noChangeArrowheads="1"/>
          </p:cNvSpPr>
          <p:nvPr/>
        </p:nvSpPr>
        <p:spPr bwMode="auto">
          <a:xfrm>
            <a:off x="5068229" y="846015"/>
            <a:ext cx="2338908" cy="133302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spcAft>
                <a:spcPts val="1000"/>
              </a:spcAft>
            </a:pPr>
            <a:r>
              <a:rPr lang="en-GB" sz="1100" dirty="0" smtClean="0">
                <a:solidFill>
                  <a:srgbClr val="000000"/>
                </a:solidFill>
                <a:latin typeface="Calibri" pitchFamily="34" charset="0"/>
                <a:cs typeface="Arial" pitchFamily="34" charset="0"/>
              </a:rPr>
              <a:t>Black	ADP 0.5uM	 </a:t>
            </a:r>
          </a:p>
          <a:p>
            <a:pPr eaLnBrk="1" hangingPunct="1">
              <a:spcAft>
                <a:spcPts val="1000"/>
              </a:spcAft>
            </a:pPr>
            <a:r>
              <a:rPr lang="en-GB" sz="1100" dirty="0" smtClean="0">
                <a:solidFill>
                  <a:srgbClr val="FF0000"/>
                </a:solidFill>
                <a:latin typeface="Calibri" pitchFamily="34" charset="0"/>
                <a:cs typeface="Arial" pitchFamily="34" charset="0"/>
              </a:rPr>
              <a:t>Red	ADP 1.0uM</a:t>
            </a:r>
            <a:r>
              <a:rPr lang="en-GB" sz="1100" dirty="0" smtClean="0">
                <a:solidFill>
                  <a:srgbClr val="000000"/>
                </a:solidFill>
                <a:latin typeface="Calibri" pitchFamily="34" charset="0"/>
                <a:cs typeface="Arial" pitchFamily="34" charset="0"/>
              </a:rPr>
              <a:t>	 </a:t>
            </a:r>
          </a:p>
          <a:p>
            <a:pPr eaLnBrk="1" hangingPunct="1">
              <a:spcAft>
                <a:spcPts val="1000"/>
              </a:spcAft>
            </a:pPr>
            <a:r>
              <a:rPr lang="en-GB" sz="1100" dirty="0" smtClean="0">
                <a:solidFill>
                  <a:srgbClr val="009900"/>
                </a:solidFill>
                <a:latin typeface="Calibri" pitchFamily="34" charset="0"/>
                <a:cs typeface="Arial" pitchFamily="34" charset="0"/>
              </a:rPr>
              <a:t>Green	ADP 2.0uM</a:t>
            </a:r>
            <a:r>
              <a:rPr lang="en-GB" sz="1100" dirty="0" smtClean="0">
                <a:solidFill>
                  <a:srgbClr val="000000"/>
                </a:solidFill>
                <a:latin typeface="Calibri" pitchFamily="34" charset="0"/>
                <a:cs typeface="Arial" pitchFamily="34" charset="0"/>
              </a:rPr>
              <a:t>	 </a:t>
            </a:r>
          </a:p>
          <a:p>
            <a:pPr eaLnBrk="1" hangingPunct="1">
              <a:spcAft>
                <a:spcPts val="1000"/>
              </a:spcAft>
            </a:pPr>
            <a:r>
              <a:rPr lang="en-GB" sz="1100" dirty="0" smtClean="0">
                <a:solidFill>
                  <a:srgbClr val="0000FF"/>
                </a:solidFill>
                <a:latin typeface="Calibri" pitchFamily="34" charset="0"/>
                <a:cs typeface="Arial" pitchFamily="34" charset="0"/>
              </a:rPr>
              <a:t>Blue	ADP 5.0uM</a:t>
            </a:r>
            <a:endParaRPr lang="en-US" sz="2800" dirty="0" smtClean="0">
              <a:solidFill>
                <a:srgbClr val="0000FF"/>
              </a:solidFill>
              <a:latin typeface="Arial" pitchFamily="34" charset="0"/>
              <a:cs typeface="Arial" pitchFamily="34" charset="0"/>
            </a:endParaRPr>
          </a:p>
        </p:txBody>
      </p:sp>
      <p:sp>
        <p:nvSpPr>
          <p:cNvPr id="3" name="Text Box 6"/>
          <p:cNvSpPr txBox="1">
            <a:spLocks noChangeArrowheads="1"/>
          </p:cNvSpPr>
          <p:nvPr/>
        </p:nvSpPr>
        <p:spPr bwMode="auto">
          <a:xfrm>
            <a:off x="6671218" y="3134437"/>
            <a:ext cx="2326518" cy="13378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spcAft>
                <a:spcPts val="1000"/>
              </a:spcAft>
            </a:pPr>
            <a:r>
              <a:rPr lang="en-GB" sz="1100" dirty="0" smtClean="0">
                <a:solidFill>
                  <a:srgbClr val="000000"/>
                </a:solidFill>
                <a:latin typeface="Calibri" pitchFamily="34" charset="0"/>
                <a:cs typeface="Arial" pitchFamily="34" charset="0"/>
              </a:rPr>
              <a:t>Black	</a:t>
            </a:r>
            <a:r>
              <a:rPr lang="en-GB" sz="1100" dirty="0" err="1" smtClean="0">
                <a:solidFill>
                  <a:srgbClr val="000000"/>
                </a:solidFill>
                <a:latin typeface="Calibri" pitchFamily="34" charset="0"/>
                <a:cs typeface="Arial" pitchFamily="34" charset="0"/>
              </a:rPr>
              <a:t>Epi</a:t>
            </a:r>
            <a:r>
              <a:rPr lang="en-GB" sz="1100" dirty="0" smtClean="0">
                <a:solidFill>
                  <a:srgbClr val="000000"/>
                </a:solidFill>
                <a:latin typeface="Calibri" pitchFamily="34" charset="0"/>
                <a:cs typeface="Arial" pitchFamily="34" charset="0"/>
              </a:rPr>
              <a:t>   0.5uM</a:t>
            </a:r>
            <a:r>
              <a:rPr lang="en-GB" sz="1100" dirty="0" smtClean="0">
                <a:solidFill>
                  <a:srgbClr val="FF0000"/>
                </a:solidFill>
                <a:latin typeface="Calibri" pitchFamily="34" charset="0"/>
                <a:cs typeface="Arial" pitchFamily="34" charset="0"/>
              </a:rPr>
              <a:t>	 </a:t>
            </a:r>
          </a:p>
          <a:p>
            <a:pPr eaLnBrk="1" hangingPunct="1">
              <a:spcAft>
                <a:spcPts val="1000"/>
              </a:spcAft>
            </a:pPr>
            <a:r>
              <a:rPr lang="en-GB" sz="1100" dirty="0" smtClean="0">
                <a:solidFill>
                  <a:srgbClr val="FF0000"/>
                </a:solidFill>
                <a:latin typeface="Calibri" pitchFamily="34" charset="0"/>
                <a:cs typeface="Arial" pitchFamily="34" charset="0"/>
              </a:rPr>
              <a:t>Red	</a:t>
            </a:r>
            <a:r>
              <a:rPr lang="en-GB" sz="1100" dirty="0" err="1" smtClean="0">
                <a:solidFill>
                  <a:srgbClr val="FF0000"/>
                </a:solidFill>
                <a:latin typeface="Calibri" pitchFamily="34" charset="0"/>
                <a:cs typeface="Arial" pitchFamily="34" charset="0"/>
              </a:rPr>
              <a:t>Epi</a:t>
            </a:r>
            <a:r>
              <a:rPr lang="en-GB" sz="1100" dirty="0" smtClean="0">
                <a:solidFill>
                  <a:srgbClr val="FF0000"/>
                </a:solidFill>
                <a:latin typeface="Calibri" pitchFamily="34" charset="0"/>
                <a:cs typeface="Arial" pitchFamily="34" charset="0"/>
              </a:rPr>
              <a:t> 1.0uM	 </a:t>
            </a:r>
          </a:p>
          <a:p>
            <a:pPr eaLnBrk="1" hangingPunct="1">
              <a:spcAft>
                <a:spcPts val="1000"/>
              </a:spcAft>
            </a:pPr>
            <a:r>
              <a:rPr lang="en-GB" sz="1100" dirty="0" smtClean="0">
                <a:solidFill>
                  <a:srgbClr val="009900"/>
                </a:solidFill>
                <a:latin typeface="Calibri" pitchFamily="34" charset="0"/>
                <a:cs typeface="Arial" pitchFamily="34" charset="0"/>
              </a:rPr>
              <a:t>Green	</a:t>
            </a:r>
            <a:r>
              <a:rPr lang="en-GB" sz="1100" dirty="0" err="1" smtClean="0">
                <a:solidFill>
                  <a:srgbClr val="009900"/>
                </a:solidFill>
                <a:latin typeface="Calibri" pitchFamily="34" charset="0"/>
                <a:cs typeface="Arial" pitchFamily="34" charset="0"/>
              </a:rPr>
              <a:t>Epi</a:t>
            </a:r>
            <a:r>
              <a:rPr lang="en-GB" sz="1100" dirty="0" smtClean="0">
                <a:solidFill>
                  <a:srgbClr val="009900"/>
                </a:solidFill>
                <a:latin typeface="Calibri" pitchFamily="34" charset="0"/>
                <a:cs typeface="Arial" pitchFamily="34" charset="0"/>
              </a:rPr>
              <a:t> 2.0uM</a:t>
            </a:r>
            <a:r>
              <a:rPr lang="en-GB" sz="1100" dirty="0" smtClean="0">
                <a:solidFill>
                  <a:srgbClr val="FF0000"/>
                </a:solidFill>
                <a:latin typeface="Calibri" pitchFamily="34" charset="0"/>
                <a:cs typeface="Arial" pitchFamily="34" charset="0"/>
              </a:rPr>
              <a:t>	 </a:t>
            </a:r>
          </a:p>
          <a:p>
            <a:pPr eaLnBrk="1" hangingPunct="1">
              <a:spcAft>
                <a:spcPts val="1000"/>
              </a:spcAft>
            </a:pPr>
            <a:r>
              <a:rPr lang="en-GB" sz="1100" dirty="0" smtClean="0">
                <a:solidFill>
                  <a:srgbClr val="0000FF"/>
                </a:solidFill>
                <a:latin typeface="Calibri" pitchFamily="34" charset="0"/>
                <a:cs typeface="Arial" pitchFamily="34" charset="0"/>
              </a:rPr>
              <a:t>Blue	</a:t>
            </a:r>
            <a:r>
              <a:rPr lang="en-GB" sz="1100" dirty="0" err="1" smtClean="0">
                <a:solidFill>
                  <a:srgbClr val="0000FF"/>
                </a:solidFill>
                <a:latin typeface="Calibri" pitchFamily="34" charset="0"/>
                <a:cs typeface="Arial" pitchFamily="34" charset="0"/>
              </a:rPr>
              <a:t>Epi</a:t>
            </a:r>
            <a:r>
              <a:rPr lang="en-GB" sz="1100" dirty="0" smtClean="0">
                <a:solidFill>
                  <a:srgbClr val="0000FF"/>
                </a:solidFill>
                <a:latin typeface="Calibri" pitchFamily="34" charset="0"/>
                <a:cs typeface="Arial" pitchFamily="34" charset="0"/>
              </a:rPr>
              <a:t>  5.0uM</a:t>
            </a:r>
            <a:endParaRPr lang="en-US" sz="2800" dirty="0" smtClean="0">
              <a:solidFill>
                <a:srgbClr val="0000FF"/>
              </a:solidFill>
              <a:latin typeface="Arial" pitchFamily="34" charset="0"/>
              <a:cs typeface="Arial" pitchFamily="34" charset="0"/>
            </a:endParaRPr>
          </a:p>
        </p:txBody>
      </p:sp>
      <p:sp>
        <p:nvSpPr>
          <p:cNvPr id="4" name="Text Box 7"/>
          <p:cNvSpPr txBox="1">
            <a:spLocks noChangeArrowheads="1"/>
          </p:cNvSpPr>
          <p:nvPr/>
        </p:nvSpPr>
        <p:spPr bwMode="auto">
          <a:xfrm>
            <a:off x="794523" y="5342208"/>
            <a:ext cx="2896531" cy="133737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spcAft>
                <a:spcPts val="1000"/>
              </a:spcAft>
            </a:pPr>
            <a:r>
              <a:rPr lang="en-GB" sz="1100" dirty="0" smtClean="0">
                <a:solidFill>
                  <a:srgbClr val="000000"/>
                </a:solidFill>
                <a:latin typeface="Calibri" pitchFamily="34" charset="0"/>
                <a:cs typeface="Arial" pitchFamily="34" charset="0"/>
              </a:rPr>
              <a:t>Black	</a:t>
            </a:r>
            <a:r>
              <a:rPr lang="en-GB" sz="1100" dirty="0" err="1" smtClean="0">
                <a:solidFill>
                  <a:srgbClr val="000000"/>
                </a:solidFill>
                <a:latin typeface="Calibri" pitchFamily="34" charset="0"/>
                <a:cs typeface="Arial" pitchFamily="34" charset="0"/>
              </a:rPr>
              <a:t>Ris</a:t>
            </a:r>
            <a:r>
              <a:rPr lang="en-GB" sz="1100" dirty="0" smtClean="0">
                <a:solidFill>
                  <a:srgbClr val="000000"/>
                </a:solidFill>
                <a:latin typeface="Calibri" pitchFamily="34" charset="0"/>
                <a:cs typeface="Arial" pitchFamily="34" charset="0"/>
              </a:rPr>
              <a:t>    0.75 mg/ml</a:t>
            </a:r>
          </a:p>
          <a:p>
            <a:pPr eaLnBrk="1" hangingPunct="1">
              <a:spcAft>
                <a:spcPts val="1000"/>
              </a:spcAft>
            </a:pPr>
            <a:r>
              <a:rPr lang="en-GB" sz="1100" dirty="0" smtClean="0">
                <a:solidFill>
                  <a:srgbClr val="FF0000"/>
                </a:solidFill>
                <a:latin typeface="Calibri" pitchFamily="34" charset="0"/>
                <a:cs typeface="Arial" pitchFamily="34" charset="0"/>
              </a:rPr>
              <a:t>Red	</a:t>
            </a:r>
            <a:r>
              <a:rPr lang="en-GB" sz="1100" dirty="0" err="1" smtClean="0">
                <a:solidFill>
                  <a:srgbClr val="FF0000"/>
                </a:solidFill>
                <a:latin typeface="Calibri" pitchFamily="34" charset="0"/>
                <a:cs typeface="Arial" pitchFamily="34" charset="0"/>
              </a:rPr>
              <a:t>Ris</a:t>
            </a:r>
            <a:r>
              <a:rPr lang="en-GB" sz="1100" dirty="0" smtClean="0">
                <a:solidFill>
                  <a:srgbClr val="FF0000"/>
                </a:solidFill>
                <a:latin typeface="Calibri" pitchFamily="34" charset="0"/>
                <a:cs typeface="Arial" pitchFamily="34" charset="0"/>
              </a:rPr>
              <a:t>   1.5 mg/ml</a:t>
            </a:r>
            <a:r>
              <a:rPr lang="en-GB" sz="1100" dirty="0" smtClean="0">
                <a:solidFill>
                  <a:srgbClr val="000000"/>
                </a:solidFill>
                <a:latin typeface="Calibri" pitchFamily="34" charset="0"/>
                <a:cs typeface="Arial" pitchFamily="34" charset="0"/>
              </a:rPr>
              <a:t>	 </a:t>
            </a:r>
          </a:p>
          <a:p>
            <a:pPr eaLnBrk="1" hangingPunct="1">
              <a:spcAft>
                <a:spcPts val="1000"/>
              </a:spcAft>
            </a:pPr>
            <a:r>
              <a:rPr lang="en-GB" sz="1100" dirty="0" smtClean="0">
                <a:solidFill>
                  <a:srgbClr val="009900"/>
                </a:solidFill>
                <a:latin typeface="Calibri" pitchFamily="34" charset="0"/>
                <a:cs typeface="Arial" pitchFamily="34" charset="0"/>
              </a:rPr>
              <a:t>Green	</a:t>
            </a:r>
            <a:r>
              <a:rPr lang="en-GB" sz="1100" dirty="0" err="1" smtClean="0">
                <a:solidFill>
                  <a:srgbClr val="009900"/>
                </a:solidFill>
                <a:latin typeface="Calibri" pitchFamily="34" charset="0"/>
                <a:cs typeface="Arial" pitchFamily="34" charset="0"/>
              </a:rPr>
              <a:t>Coll</a:t>
            </a:r>
            <a:r>
              <a:rPr lang="en-GB" sz="1100" dirty="0" smtClean="0">
                <a:solidFill>
                  <a:srgbClr val="009900"/>
                </a:solidFill>
                <a:latin typeface="Calibri" pitchFamily="34" charset="0"/>
                <a:cs typeface="Arial" pitchFamily="34" charset="0"/>
              </a:rPr>
              <a:t>   5.0 </a:t>
            </a:r>
            <a:r>
              <a:rPr lang="en-GB" sz="1100" dirty="0" err="1" smtClean="0">
                <a:solidFill>
                  <a:srgbClr val="009900"/>
                </a:solidFill>
                <a:latin typeface="Calibri" pitchFamily="34" charset="0"/>
                <a:cs typeface="Arial" pitchFamily="34" charset="0"/>
              </a:rPr>
              <a:t>ug</a:t>
            </a:r>
            <a:r>
              <a:rPr lang="en-GB" sz="1100" dirty="0" smtClean="0">
                <a:solidFill>
                  <a:srgbClr val="009900"/>
                </a:solidFill>
                <a:latin typeface="Calibri" pitchFamily="34" charset="0"/>
                <a:cs typeface="Arial" pitchFamily="34" charset="0"/>
              </a:rPr>
              <a:t>/ml	</a:t>
            </a:r>
          </a:p>
          <a:p>
            <a:pPr eaLnBrk="1" hangingPunct="1">
              <a:spcAft>
                <a:spcPts val="1000"/>
              </a:spcAft>
            </a:pPr>
            <a:r>
              <a:rPr lang="en-GB" sz="1100" dirty="0" smtClean="0">
                <a:solidFill>
                  <a:srgbClr val="0000FF"/>
                </a:solidFill>
                <a:latin typeface="Calibri" pitchFamily="34" charset="0"/>
                <a:cs typeface="Arial" pitchFamily="34" charset="0"/>
              </a:rPr>
              <a:t>Blue	</a:t>
            </a:r>
            <a:r>
              <a:rPr lang="en-GB" sz="1100" dirty="0" err="1" smtClean="0">
                <a:solidFill>
                  <a:srgbClr val="0000FF"/>
                </a:solidFill>
                <a:latin typeface="Calibri" pitchFamily="34" charset="0"/>
                <a:cs typeface="Arial" pitchFamily="34" charset="0"/>
              </a:rPr>
              <a:t>Coll</a:t>
            </a:r>
            <a:r>
              <a:rPr lang="en-GB" sz="1100" dirty="0" smtClean="0">
                <a:solidFill>
                  <a:srgbClr val="0000FF"/>
                </a:solidFill>
                <a:latin typeface="Calibri" pitchFamily="34" charset="0"/>
                <a:cs typeface="Arial" pitchFamily="34" charset="0"/>
              </a:rPr>
              <a:t>   10.0 </a:t>
            </a:r>
            <a:r>
              <a:rPr lang="en-GB" sz="1100" dirty="0" err="1" smtClean="0">
                <a:solidFill>
                  <a:srgbClr val="0000FF"/>
                </a:solidFill>
                <a:latin typeface="Calibri" pitchFamily="34" charset="0"/>
                <a:cs typeface="Arial" pitchFamily="34" charset="0"/>
              </a:rPr>
              <a:t>ug</a:t>
            </a:r>
            <a:r>
              <a:rPr lang="en-GB" sz="1100" dirty="0" smtClean="0">
                <a:solidFill>
                  <a:srgbClr val="0000FF"/>
                </a:solidFill>
                <a:latin typeface="Calibri" pitchFamily="34" charset="0"/>
                <a:cs typeface="Arial" pitchFamily="34" charset="0"/>
              </a:rPr>
              <a:t>/ml</a:t>
            </a:r>
            <a:endParaRPr lang="en-US" sz="2800" dirty="0" smtClean="0">
              <a:solidFill>
                <a:srgbClr val="0000FF"/>
              </a:solidFill>
              <a:latin typeface="Arial" pitchFamily="34" charset="0"/>
              <a:cs typeface="Arial" pitchFamily="34" charset="0"/>
            </a:endParaRPr>
          </a:p>
        </p:txBody>
      </p:sp>
      <p:sp>
        <p:nvSpPr>
          <p:cNvPr id="5" name="TextBox 4"/>
          <p:cNvSpPr txBox="1"/>
          <p:nvPr/>
        </p:nvSpPr>
        <p:spPr>
          <a:xfrm>
            <a:off x="2232849" y="22299"/>
            <a:ext cx="4109587" cy="584775"/>
          </a:xfrm>
          <a:prstGeom prst="rect">
            <a:avLst/>
          </a:prstGeom>
          <a:noFill/>
        </p:spPr>
        <p:txBody>
          <a:bodyPr wrap="none" rtlCol="0">
            <a:spAutoFit/>
          </a:bodyPr>
          <a:lstStyle/>
          <a:p>
            <a:r>
              <a:rPr lang="en-GB" sz="3200" dirty="0" smtClean="0">
                <a:solidFill>
                  <a:srgbClr val="330066">
                    <a:lumMod val="75000"/>
                  </a:srgbClr>
                </a:solidFill>
                <a:latin typeface="Arial"/>
              </a:rPr>
              <a:t>Normal Aggregation</a:t>
            </a:r>
            <a:endParaRPr lang="en-GB" sz="3200" dirty="0">
              <a:solidFill>
                <a:srgbClr val="330066">
                  <a:lumMod val="75000"/>
                </a:srgbClr>
              </a:solidFill>
              <a:latin typeface="Arial"/>
            </a:endParaRPr>
          </a:p>
        </p:txBody>
      </p:sp>
    </p:spTree>
    <p:extLst>
      <p:ext uri="{BB962C8B-B14F-4D97-AF65-F5344CB8AC3E}">
        <p14:creationId xmlns:p14="http://schemas.microsoft.com/office/powerpoint/2010/main" val="323965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905" y="479637"/>
            <a:ext cx="434340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9104" y="2600537"/>
            <a:ext cx="434340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2306" y="4520715"/>
            <a:ext cx="4457700"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4856356" y="968678"/>
            <a:ext cx="2338908" cy="133302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spcAft>
                <a:spcPts val="1000"/>
              </a:spcAft>
            </a:pPr>
            <a:r>
              <a:rPr lang="en-GB" sz="1100" dirty="0" smtClean="0">
                <a:solidFill>
                  <a:srgbClr val="000000"/>
                </a:solidFill>
                <a:latin typeface="Calibri" pitchFamily="34" charset="0"/>
                <a:cs typeface="Arial" pitchFamily="34" charset="0"/>
              </a:rPr>
              <a:t>Black	ADP 0.5uM	 </a:t>
            </a:r>
          </a:p>
          <a:p>
            <a:pPr eaLnBrk="1" hangingPunct="1">
              <a:spcAft>
                <a:spcPts val="1000"/>
              </a:spcAft>
            </a:pPr>
            <a:r>
              <a:rPr lang="en-GB" sz="1100" dirty="0" smtClean="0">
                <a:solidFill>
                  <a:srgbClr val="FF0000"/>
                </a:solidFill>
                <a:latin typeface="Calibri" pitchFamily="34" charset="0"/>
                <a:cs typeface="Arial" pitchFamily="34" charset="0"/>
              </a:rPr>
              <a:t>Red	ADP 1.0uM</a:t>
            </a:r>
            <a:r>
              <a:rPr lang="en-GB" sz="1100" dirty="0" smtClean="0">
                <a:solidFill>
                  <a:srgbClr val="000000"/>
                </a:solidFill>
                <a:latin typeface="Calibri" pitchFamily="34" charset="0"/>
                <a:cs typeface="Arial" pitchFamily="34" charset="0"/>
              </a:rPr>
              <a:t>	 </a:t>
            </a:r>
          </a:p>
          <a:p>
            <a:pPr eaLnBrk="1" hangingPunct="1">
              <a:spcAft>
                <a:spcPts val="1000"/>
              </a:spcAft>
            </a:pPr>
            <a:r>
              <a:rPr lang="en-GB" sz="1100" dirty="0" smtClean="0">
                <a:solidFill>
                  <a:srgbClr val="009900"/>
                </a:solidFill>
                <a:latin typeface="Calibri" pitchFamily="34" charset="0"/>
                <a:cs typeface="Arial" pitchFamily="34" charset="0"/>
              </a:rPr>
              <a:t>Green	ADP 2.0uM</a:t>
            </a:r>
            <a:r>
              <a:rPr lang="en-GB" sz="1100" dirty="0" smtClean="0">
                <a:solidFill>
                  <a:srgbClr val="000000"/>
                </a:solidFill>
                <a:latin typeface="Calibri" pitchFamily="34" charset="0"/>
                <a:cs typeface="Arial" pitchFamily="34" charset="0"/>
              </a:rPr>
              <a:t>	 </a:t>
            </a:r>
          </a:p>
          <a:p>
            <a:pPr eaLnBrk="1" hangingPunct="1">
              <a:spcAft>
                <a:spcPts val="1000"/>
              </a:spcAft>
            </a:pPr>
            <a:r>
              <a:rPr lang="en-GB" sz="1100" dirty="0" smtClean="0">
                <a:solidFill>
                  <a:srgbClr val="0000FF"/>
                </a:solidFill>
                <a:latin typeface="Calibri" pitchFamily="34" charset="0"/>
                <a:cs typeface="Arial" pitchFamily="34" charset="0"/>
              </a:rPr>
              <a:t>Blue	ADP 5.0uM</a:t>
            </a:r>
            <a:endParaRPr lang="en-US" sz="2800" dirty="0" smtClean="0">
              <a:solidFill>
                <a:srgbClr val="0000FF"/>
              </a:solidFill>
              <a:latin typeface="Arial" pitchFamily="34" charset="0"/>
              <a:cs typeface="Arial" pitchFamily="34" charset="0"/>
            </a:endParaRPr>
          </a:p>
        </p:txBody>
      </p:sp>
      <p:sp>
        <p:nvSpPr>
          <p:cNvPr id="7" name="Text Box 6"/>
          <p:cNvSpPr txBox="1">
            <a:spLocks noChangeArrowheads="1"/>
          </p:cNvSpPr>
          <p:nvPr/>
        </p:nvSpPr>
        <p:spPr bwMode="auto">
          <a:xfrm>
            <a:off x="6633488" y="2992074"/>
            <a:ext cx="2326518" cy="13378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spcAft>
                <a:spcPts val="1000"/>
              </a:spcAft>
            </a:pPr>
            <a:r>
              <a:rPr lang="en-GB" sz="1100" dirty="0" smtClean="0">
                <a:solidFill>
                  <a:srgbClr val="000000"/>
                </a:solidFill>
                <a:latin typeface="Calibri" pitchFamily="34" charset="0"/>
                <a:cs typeface="Arial" pitchFamily="34" charset="0"/>
              </a:rPr>
              <a:t>Black	</a:t>
            </a:r>
            <a:r>
              <a:rPr lang="en-GB" sz="1100" dirty="0" err="1" smtClean="0">
                <a:solidFill>
                  <a:srgbClr val="000000"/>
                </a:solidFill>
                <a:latin typeface="Calibri" pitchFamily="34" charset="0"/>
                <a:cs typeface="Arial" pitchFamily="34" charset="0"/>
              </a:rPr>
              <a:t>Epi</a:t>
            </a:r>
            <a:r>
              <a:rPr lang="en-GB" sz="1100" dirty="0" smtClean="0">
                <a:solidFill>
                  <a:srgbClr val="000000"/>
                </a:solidFill>
                <a:latin typeface="Calibri" pitchFamily="34" charset="0"/>
                <a:cs typeface="Arial" pitchFamily="34" charset="0"/>
              </a:rPr>
              <a:t>   0.5uM</a:t>
            </a:r>
            <a:r>
              <a:rPr lang="en-GB" sz="1100" dirty="0" smtClean="0">
                <a:solidFill>
                  <a:srgbClr val="FF0000"/>
                </a:solidFill>
                <a:latin typeface="Calibri" pitchFamily="34" charset="0"/>
                <a:cs typeface="Arial" pitchFamily="34" charset="0"/>
              </a:rPr>
              <a:t>	 </a:t>
            </a:r>
          </a:p>
          <a:p>
            <a:pPr eaLnBrk="1" hangingPunct="1">
              <a:spcAft>
                <a:spcPts val="1000"/>
              </a:spcAft>
            </a:pPr>
            <a:r>
              <a:rPr lang="en-GB" sz="1100" dirty="0" smtClean="0">
                <a:solidFill>
                  <a:srgbClr val="FF0000"/>
                </a:solidFill>
                <a:latin typeface="Calibri" pitchFamily="34" charset="0"/>
                <a:cs typeface="Arial" pitchFamily="34" charset="0"/>
              </a:rPr>
              <a:t>Red	</a:t>
            </a:r>
            <a:r>
              <a:rPr lang="en-GB" sz="1100" dirty="0" err="1" smtClean="0">
                <a:solidFill>
                  <a:srgbClr val="FF0000"/>
                </a:solidFill>
                <a:latin typeface="Calibri" pitchFamily="34" charset="0"/>
                <a:cs typeface="Arial" pitchFamily="34" charset="0"/>
              </a:rPr>
              <a:t>Epi</a:t>
            </a:r>
            <a:r>
              <a:rPr lang="en-GB" sz="1100" dirty="0" smtClean="0">
                <a:solidFill>
                  <a:srgbClr val="FF0000"/>
                </a:solidFill>
                <a:latin typeface="Calibri" pitchFamily="34" charset="0"/>
                <a:cs typeface="Arial" pitchFamily="34" charset="0"/>
              </a:rPr>
              <a:t> 1.0uM	 </a:t>
            </a:r>
          </a:p>
          <a:p>
            <a:pPr eaLnBrk="1" hangingPunct="1">
              <a:spcAft>
                <a:spcPts val="1000"/>
              </a:spcAft>
            </a:pPr>
            <a:r>
              <a:rPr lang="en-GB" sz="1100" dirty="0" smtClean="0">
                <a:solidFill>
                  <a:srgbClr val="009900"/>
                </a:solidFill>
                <a:latin typeface="Calibri" pitchFamily="34" charset="0"/>
                <a:cs typeface="Arial" pitchFamily="34" charset="0"/>
              </a:rPr>
              <a:t>Green	</a:t>
            </a:r>
            <a:r>
              <a:rPr lang="en-GB" sz="1100" dirty="0" err="1" smtClean="0">
                <a:solidFill>
                  <a:srgbClr val="009900"/>
                </a:solidFill>
                <a:latin typeface="Calibri" pitchFamily="34" charset="0"/>
                <a:cs typeface="Arial" pitchFamily="34" charset="0"/>
              </a:rPr>
              <a:t>Epi</a:t>
            </a:r>
            <a:r>
              <a:rPr lang="en-GB" sz="1100" dirty="0" smtClean="0">
                <a:solidFill>
                  <a:srgbClr val="009900"/>
                </a:solidFill>
                <a:latin typeface="Calibri" pitchFamily="34" charset="0"/>
                <a:cs typeface="Arial" pitchFamily="34" charset="0"/>
              </a:rPr>
              <a:t> 2.0uM</a:t>
            </a:r>
            <a:r>
              <a:rPr lang="en-GB" sz="1100" dirty="0" smtClean="0">
                <a:solidFill>
                  <a:srgbClr val="FF0000"/>
                </a:solidFill>
                <a:latin typeface="Calibri" pitchFamily="34" charset="0"/>
                <a:cs typeface="Arial" pitchFamily="34" charset="0"/>
              </a:rPr>
              <a:t>	 </a:t>
            </a:r>
          </a:p>
          <a:p>
            <a:pPr eaLnBrk="1" hangingPunct="1">
              <a:spcAft>
                <a:spcPts val="1000"/>
              </a:spcAft>
            </a:pPr>
            <a:r>
              <a:rPr lang="en-GB" sz="1100" dirty="0" smtClean="0">
                <a:solidFill>
                  <a:srgbClr val="0000FF"/>
                </a:solidFill>
                <a:latin typeface="Calibri" pitchFamily="34" charset="0"/>
                <a:cs typeface="Arial" pitchFamily="34" charset="0"/>
              </a:rPr>
              <a:t>Blue	</a:t>
            </a:r>
            <a:r>
              <a:rPr lang="en-GB" sz="1100" dirty="0" err="1" smtClean="0">
                <a:solidFill>
                  <a:srgbClr val="0000FF"/>
                </a:solidFill>
                <a:latin typeface="Calibri" pitchFamily="34" charset="0"/>
                <a:cs typeface="Arial" pitchFamily="34" charset="0"/>
              </a:rPr>
              <a:t>Epi</a:t>
            </a:r>
            <a:r>
              <a:rPr lang="en-GB" sz="1100" dirty="0" smtClean="0">
                <a:solidFill>
                  <a:srgbClr val="0000FF"/>
                </a:solidFill>
                <a:latin typeface="Calibri" pitchFamily="34" charset="0"/>
                <a:cs typeface="Arial" pitchFamily="34" charset="0"/>
              </a:rPr>
              <a:t>  5.0uM</a:t>
            </a:r>
            <a:endParaRPr lang="en-US" sz="2800" dirty="0" smtClean="0">
              <a:solidFill>
                <a:srgbClr val="0000FF"/>
              </a:solidFill>
              <a:latin typeface="Arial" pitchFamily="34" charset="0"/>
              <a:cs typeface="Arial" pitchFamily="34" charset="0"/>
            </a:endParaRPr>
          </a:p>
        </p:txBody>
      </p:sp>
      <p:sp>
        <p:nvSpPr>
          <p:cNvPr id="8" name="Text Box 7"/>
          <p:cNvSpPr txBox="1">
            <a:spLocks noChangeArrowheads="1"/>
          </p:cNvSpPr>
          <p:nvPr/>
        </p:nvSpPr>
        <p:spPr bwMode="auto">
          <a:xfrm>
            <a:off x="1205726" y="5130335"/>
            <a:ext cx="2896531" cy="133737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spcAft>
                <a:spcPts val="1000"/>
              </a:spcAft>
            </a:pPr>
            <a:r>
              <a:rPr lang="en-GB" sz="1100" dirty="0" smtClean="0">
                <a:solidFill>
                  <a:srgbClr val="000000"/>
                </a:solidFill>
                <a:latin typeface="Calibri" pitchFamily="34" charset="0"/>
                <a:cs typeface="Arial" pitchFamily="34" charset="0"/>
              </a:rPr>
              <a:t>Black	</a:t>
            </a:r>
            <a:r>
              <a:rPr lang="en-GB" sz="1100" dirty="0" err="1" smtClean="0">
                <a:solidFill>
                  <a:srgbClr val="000000"/>
                </a:solidFill>
                <a:latin typeface="Calibri" pitchFamily="34" charset="0"/>
                <a:cs typeface="Arial" pitchFamily="34" charset="0"/>
              </a:rPr>
              <a:t>Ris</a:t>
            </a:r>
            <a:r>
              <a:rPr lang="en-GB" sz="1100" dirty="0" smtClean="0">
                <a:solidFill>
                  <a:srgbClr val="000000"/>
                </a:solidFill>
                <a:latin typeface="Calibri" pitchFamily="34" charset="0"/>
                <a:cs typeface="Arial" pitchFamily="34" charset="0"/>
              </a:rPr>
              <a:t>    0.75 mg/ml</a:t>
            </a:r>
          </a:p>
          <a:p>
            <a:pPr eaLnBrk="1" hangingPunct="1">
              <a:spcAft>
                <a:spcPts val="1000"/>
              </a:spcAft>
            </a:pPr>
            <a:r>
              <a:rPr lang="en-GB" sz="1100" dirty="0" smtClean="0">
                <a:solidFill>
                  <a:srgbClr val="FF0000"/>
                </a:solidFill>
                <a:latin typeface="Calibri" pitchFamily="34" charset="0"/>
                <a:cs typeface="Arial" pitchFamily="34" charset="0"/>
              </a:rPr>
              <a:t>Red	</a:t>
            </a:r>
            <a:r>
              <a:rPr lang="en-GB" sz="1100" dirty="0" err="1" smtClean="0">
                <a:solidFill>
                  <a:srgbClr val="FF0000"/>
                </a:solidFill>
                <a:latin typeface="Calibri" pitchFamily="34" charset="0"/>
                <a:cs typeface="Arial" pitchFamily="34" charset="0"/>
              </a:rPr>
              <a:t>Ris</a:t>
            </a:r>
            <a:r>
              <a:rPr lang="en-GB" sz="1100" dirty="0" smtClean="0">
                <a:solidFill>
                  <a:srgbClr val="FF0000"/>
                </a:solidFill>
                <a:latin typeface="Calibri" pitchFamily="34" charset="0"/>
                <a:cs typeface="Arial" pitchFamily="34" charset="0"/>
              </a:rPr>
              <a:t>   1.5 mg/ml</a:t>
            </a:r>
            <a:r>
              <a:rPr lang="en-GB" sz="1100" dirty="0" smtClean="0">
                <a:solidFill>
                  <a:srgbClr val="000000"/>
                </a:solidFill>
                <a:latin typeface="Calibri" pitchFamily="34" charset="0"/>
                <a:cs typeface="Arial" pitchFamily="34" charset="0"/>
              </a:rPr>
              <a:t>	 </a:t>
            </a:r>
          </a:p>
          <a:p>
            <a:pPr eaLnBrk="1" hangingPunct="1">
              <a:spcAft>
                <a:spcPts val="1000"/>
              </a:spcAft>
            </a:pPr>
            <a:r>
              <a:rPr lang="en-GB" sz="1100" dirty="0" smtClean="0">
                <a:solidFill>
                  <a:srgbClr val="009900"/>
                </a:solidFill>
                <a:latin typeface="Calibri" pitchFamily="34" charset="0"/>
                <a:cs typeface="Arial" pitchFamily="34" charset="0"/>
              </a:rPr>
              <a:t>Green	</a:t>
            </a:r>
            <a:r>
              <a:rPr lang="en-GB" sz="1100" dirty="0" err="1" smtClean="0">
                <a:solidFill>
                  <a:srgbClr val="009900"/>
                </a:solidFill>
                <a:latin typeface="Calibri" pitchFamily="34" charset="0"/>
                <a:cs typeface="Arial" pitchFamily="34" charset="0"/>
              </a:rPr>
              <a:t>Coll</a:t>
            </a:r>
            <a:r>
              <a:rPr lang="en-GB" sz="1100" dirty="0" smtClean="0">
                <a:solidFill>
                  <a:srgbClr val="009900"/>
                </a:solidFill>
                <a:latin typeface="Calibri" pitchFamily="34" charset="0"/>
                <a:cs typeface="Arial" pitchFamily="34" charset="0"/>
              </a:rPr>
              <a:t>   5.0 </a:t>
            </a:r>
            <a:r>
              <a:rPr lang="en-GB" sz="1100" dirty="0" err="1" smtClean="0">
                <a:solidFill>
                  <a:srgbClr val="009900"/>
                </a:solidFill>
                <a:latin typeface="Calibri" pitchFamily="34" charset="0"/>
                <a:cs typeface="Arial" pitchFamily="34" charset="0"/>
              </a:rPr>
              <a:t>ug</a:t>
            </a:r>
            <a:r>
              <a:rPr lang="en-GB" sz="1100" dirty="0" smtClean="0">
                <a:solidFill>
                  <a:srgbClr val="009900"/>
                </a:solidFill>
                <a:latin typeface="Calibri" pitchFamily="34" charset="0"/>
                <a:cs typeface="Arial" pitchFamily="34" charset="0"/>
              </a:rPr>
              <a:t>/ml	</a:t>
            </a:r>
          </a:p>
          <a:p>
            <a:pPr eaLnBrk="1" hangingPunct="1">
              <a:spcAft>
                <a:spcPts val="1000"/>
              </a:spcAft>
            </a:pPr>
            <a:r>
              <a:rPr lang="en-GB" sz="1100" dirty="0" smtClean="0">
                <a:solidFill>
                  <a:srgbClr val="0000FF"/>
                </a:solidFill>
                <a:latin typeface="Calibri" pitchFamily="34" charset="0"/>
                <a:cs typeface="Arial" pitchFamily="34" charset="0"/>
              </a:rPr>
              <a:t>Blue	</a:t>
            </a:r>
            <a:r>
              <a:rPr lang="en-GB" sz="1100" dirty="0" err="1" smtClean="0">
                <a:solidFill>
                  <a:srgbClr val="0000FF"/>
                </a:solidFill>
                <a:latin typeface="Calibri" pitchFamily="34" charset="0"/>
                <a:cs typeface="Arial" pitchFamily="34" charset="0"/>
              </a:rPr>
              <a:t>Coll</a:t>
            </a:r>
            <a:r>
              <a:rPr lang="en-GB" sz="1100" dirty="0" smtClean="0">
                <a:solidFill>
                  <a:srgbClr val="0000FF"/>
                </a:solidFill>
                <a:latin typeface="Calibri" pitchFamily="34" charset="0"/>
                <a:cs typeface="Arial" pitchFamily="34" charset="0"/>
              </a:rPr>
              <a:t>   10.0 </a:t>
            </a:r>
            <a:r>
              <a:rPr lang="en-GB" sz="1100" dirty="0" err="1" smtClean="0">
                <a:solidFill>
                  <a:srgbClr val="0000FF"/>
                </a:solidFill>
                <a:latin typeface="Calibri" pitchFamily="34" charset="0"/>
                <a:cs typeface="Arial" pitchFamily="34" charset="0"/>
              </a:rPr>
              <a:t>ug</a:t>
            </a:r>
            <a:r>
              <a:rPr lang="en-GB" sz="1100" dirty="0" smtClean="0">
                <a:solidFill>
                  <a:srgbClr val="0000FF"/>
                </a:solidFill>
                <a:latin typeface="Calibri" pitchFamily="34" charset="0"/>
                <a:cs typeface="Arial" pitchFamily="34" charset="0"/>
              </a:rPr>
              <a:t>/ml</a:t>
            </a:r>
            <a:endParaRPr lang="en-US" sz="2800" dirty="0" smtClean="0">
              <a:solidFill>
                <a:srgbClr val="0000FF"/>
              </a:solidFill>
              <a:latin typeface="Arial" pitchFamily="34" charset="0"/>
              <a:cs typeface="Arial" pitchFamily="34" charset="0"/>
            </a:endParaRPr>
          </a:p>
        </p:txBody>
      </p:sp>
      <p:sp>
        <p:nvSpPr>
          <p:cNvPr id="2" name="TextBox 1"/>
          <p:cNvSpPr txBox="1"/>
          <p:nvPr/>
        </p:nvSpPr>
        <p:spPr>
          <a:xfrm>
            <a:off x="2232849" y="22299"/>
            <a:ext cx="5223674" cy="584775"/>
          </a:xfrm>
          <a:prstGeom prst="rect">
            <a:avLst/>
          </a:prstGeom>
          <a:noFill/>
        </p:spPr>
        <p:txBody>
          <a:bodyPr wrap="none" rtlCol="0">
            <a:spAutoFit/>
          </a:bodyPr>
          <a:lstStyle/>
          <a:p>
            <a:r>
              <a:rPr lang="en-GB" sz="3200" dirty="0" smtClean="0">
                <a:solidFill>
                  <a:srgbClr val="330066">
                    <a:lumMod val="75000"/>
                  </a:srgbClr>
                </a:solidFill>
                <a:latin typeface="Arial"/>
              </a:rPr>
              <a:t>Abnormal Aggregation (1)</a:t>
            </a:r>
            <a:endParaRPr lang="en-GB" sz="3200" dirty="0">
              <a:solidFill>
                <a:srgbClr val="330066">
                  <a:lumMod val="75000"/>
                </a:srgbClr>
              </a:solidFill>
              <a:latin typeface="Arial"/>
            </a:endParaRPr>
          </a:p>
        </p:txBody>
      </p:sp>
    </p:spTree>
    <p:extLst>
      <p:ext uri="{BB962C8B-B14F-4D97-AF65-F5344CB8AC3E}">
        <p14:creationId xmlns:p14="http://schemas.microsoft.com/office/powerpoint/2010/main" val="259598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9506" name="Picture 2"/>
          <p:cNvPicPr>
            <a:picLocks noChangeAspect="1" noChangeArrowheads="1"/>
          </p:cNvPicPr>
          <p:nvPr/>
        </p:nvPicPr>
        <p:blipFill>
          <a:blip r:embed="rId3" cstate="print"/>
          <a:srcRect/>
          <a:stretch>
            <a:fillRect/>
          </a:stretch>
        </p:blipFill>
        <p:spPr bwMode="auto">
          <a:xfrm>
            <a:off x="838200" y="1068388"/>
            <a:ext cx="3429000" cy="1674812"/>
          </a:xfrm>
          <a:prstGeom prst="rect">
            <a:avLst/>
          </a:prstGeom>
          <a:noFill/>
          <a:ln w="9525">
            <a:noFill/>
            <a:miter lim="800000"/>
            <a:headEnd/>
            <a:tailEnd/>
          </a:ln>
        </p:spPr>
      </p:pic>
      <p:pic>
        <p:nvPicPr>
          <p:cNvPr id="149507" name="Picture 3"/>
          <p:cNvPicPr>
            <a:picLocks noChangeAspect="1" noChangeArrowheads="1"/>
          </p:cNvPicPr>
          <p:nvPr/>
        </p:nvPicPr>
        <p:blipFill>
          <a:blip r:embed="rId4" cstate="print"/>
          <a:srcRect/>
          <a:stretch>
            <a:fillRect/>
          </a:stretch>
        </p:blipFill>
        <p:spPr bwMode="auto">
          <a:xfrm>
            <a:off x="838200" y="3009902"/>
            <a:ext cx="3429000" cy="1674813"/>
          </a:xfrm>
          <a:prstGeom prst="rect">
            <a:avLst/>
          </a:prstGeom>
          <a:noFill/>
          <a:ln w="9525">
            <a:noFill/>
            <a:miter lim="800000"/>
            <a:headEnd/>
            <a:tailEnd/>
          </a:ln>
        </p:spPr>
      </p:pic>
      <p:pic>
        <p:nvPicPr>
          <p:cNvPr id="149508" name="Picture 4"/>
          <p:cNvPicPr>
            <a:picLocks noChangeAspect="1" noChangeArrowheads="1"/>
          </p:cNvPicPr>
          <p:nvPr/>
        </p:nvPicPr>
        <p:blipFill>
          <a:blip r:embed="rId5" cstate="print"/>
          <a:srcRect/>
          <a:stretch>
            <a:fillRect/>
          </a:stretch>
        </p:blipFill>
        <p:spPr bwMode="auto">
          <a:xfrm>
            <a:off x="838200" y="4953002"/>
            <a:ext cx="3429000" cy="1674813"/>
          </a:xfrm>
          <a:prstGeom prst="rect">
            <a:avLst/>
          </a:prstGeom>
          <a:noFill/>
          <a:ln w="9525">
            <a:noFill/>
            <a:miter lim="800000"/>
            <a:headEnd/>
            <a:tailEnd/>
          </a:ln>
        </p:spPr>
      </p:pic>
      <p:sp>
        <p:nvSpPr>
          <p:cNvPr id="149509" name="Text Box 5"/>
          <p:cNvSpPr txBox="1">
            <a:spLocks noChangeArrowheads="1"/>
          </p:cNvSpPr>
          <p:nvPr/>
        </p:nvSpPr>
        <p:spPr bwMode="auto">
          <a:xfrm>
            <a:off x="5165727" y="1411288"/>
            <a:ext cx="811213" cy="457200"/>
          </a:xfrm>
          <a:prstGeom prst="rect">
            <a:avLst/>
          </a:prstGeom>
          <a:noFill/>
          <a:ln w="9525">
            <a:noFill/>
            <a:miter lim="800000"/>
            <a:headEnd/>
            <a:tailEnd/>
          </a:ln>
          <a:effectLst/>
        </p:spPr>
        <p:txBody>
          <a:bodyPr wrap="none" lIns="91420" tIns="45711" rIns="91420" bIns="45711">
            <a:spAutoFit/>
          </a:bodyPr>
          <a:lstStyle/>
          <a:p>
            <a:r>
              <a:rPr lang="en-US" altLang="en-US" sz="2400" b="0" dirty="0">
                <a:solidFill>
                  <a:srgbClr val="000000"/>
                </a:solidFill>
                <a:latin typeface="Arial" charset="0"/>
              </a:rPr>
              <a:t>ADP</a:t>
            </a:r>
          </a:p>
        </p:txBody>
      </p:sp>
      <p:sp>
        <p:nvSpPr>
          <p:cNvPr id="149510" name="Text Box 6"/>
          <p:cNvSpPr txBox="1">
            <a:spLocks noChangeArrowheads="1"/>
          </p:cNvSpPr>
          <p:nvPr/>
        </p:nvSpPr>
        <p:spPr bwMode="auto">
          <a:xfrm>
            <a:off x="5165725" y="3278188"/>
            <a:ext cx="1898650" cy="457200"/>
          </a:xfrm>
          <a:prstGeom prst="rect">
            <a:avLst/>
          </a:prstGeom>
          <a:noFill/>
          <a:ln w="9525">
            <a:noFill/>
            <a:miter lim="800000"/>
            <a:headEnd/>
            <a:tailEnd/>
          </a:ln>
          <a:effectLst/>
        </p:spPr>
        <p:txBody>
          <a:bodyPr wrap="none" lIns="91420" tIns="45711" rIns="91420" bIns="45711">
            <a:spAutoFit/>
          </a:bodyPr>
          <a:lstStyle/>
          <a:p>
            <a:r>
              <a:rPr lang="en-US" altLang="en-US" sz="2400" b="0">
                <a:solidFill>
                  <a:srgbClr val="000000"/>
                </a:solidFill>
                <a:latin typeface="Arial" charset="0"/>
              </a:rPr>
              <a:t>Epinephrine </a:t>
            </a:r>
          </a:p>
        </p:txBody>
      </p:sp>
      <p:sp>
        <p:nvSpPr>
          <p:cNvPr id="9" name="TextBox 8"/>
          <p:cNvSpPr txBox="1"/>
          <p:nvPr/>
        </p:nvSpPr>
        <p:spPr>
          <a:xfrm>
            <a:off x="1840701" y="314686"/>
            <a:ext cx="5223674" cy="584775"/>
          </a:xfrm>
          <a:prstGeom prst="rect">
            <a:avLst/>
          </a:prstGeom>
          <a:noFill/>
        </p:spPr>
        <p:txBody>
          <a:bodyPr wrap="none" rtlCol="0">
            <a:spAutoFit/>
          </a:bodyPr>
          <a:lstStyle/>
          <a:p>
            <a:r>
              <a:rPr lang="en-GB" sz="3200" dirty="0" smtClean="0">
                <a:solidFill>
                  <a:srgbClr val="330066">
                    <a:lumMod val="75000"/>
                  </a:srgbClr>
                </a:solidFill>
                <a:latin typeface="Arial"/>
              </a:rPr>
              <a:t>Abnormal Aggregation (2)</a:t>
            </a:r>
            <a:endParaRPr lang="en-GB" sz="3200" dirty="0">
              <a:solidFill>
                <a:srgbClr val="330066">
                  <a:lumMod val="75000"/>
                </a:srgbClr>
              </a:solidFill>
              <a:latin typeface="Arial"/>
            </a:endParaRPr>
          </a:p>
        </p:txBody>
      </p:sp>
      <p:sp>
        <p:nvSpPr>
          <p:cNvPr id="10" name="Text Box 7"/>
          <p:cNvSpPr txBox="1">
            <a:spLocks noChangeArrowheads="1"/>
          </p:cNvSpPr>
          <p:nvPr/>
        </p:nvSpPr>
        <p:spPr bwMode="auto">
          <a:xfrm>
            <a:off x="5019443" y="5121722"/>
            <a:ext cx="2896531" cy="133737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spcAft>
                <a:spcPts val="1000"/>
              </a:spcAft>
            </a:pPr>
            <a:r>
              <a:rPr lang="en-GB" sz="1100" dirty="0" smtClean="0">
                <a:solidFill>
                  <a:srgbClr val="0000FF"/>
                </a:solidFill>
                <a:latin typeface="Calibri" pitchFamily="34" charset="0"/>
                <a:cs typeface="Arial" pitchFamily="34" charset="0"/>
              </a:rPr>
              <a:t>Blue	</a:t>
            </a:r>
            <a:r>
              <a:rPr lang="en-GB" sz="1100" dirty="0" err="1" smtClean="0">
                <a:solidFill>
                  <a:srgbClr val="0000FF"/>
                </a:solidFill>
                <a:latin typeface="Calibri" pitchFamily="34" charset="0"/>
                <a:cs typeface="Arial" pitchFamily="34" charset="0"/>
              </a:rPr>
              <a:t>Ris</a:t>
            </a:r>
            <a:r>
              <a:rPr lang="en-GB" sz="1100" dirty="0" smtClean="0">
                <a:solidFill>
                  <a:srgbClr val="0000FF"/>
                </a:solidFill>
                <a:latin typeface="Calibri" pitchFamily="34" charset="0"/>
                <a:cs typeface="Arial" pitchFamily="34" charset="0"/>
              </a:rPr>
              <a:t>    0.75 mg/ml</a:t>
            </a:r>
          </a:p>
          <a:p>
            <a:pPr eaLnBrk="1" hangingPunct="1">
              <a:spcAft>
                <a:spcPts val="1000"/>
              </a:spcAft>
            </a:pPr>
            <a:r>
              <a:rPr lang="en-GB" sz="1100" dirty="0" smtClean="0">
                <a:solidFill>
                  <a:srgbClr val="FF0000"/>
                </a:solidFill>
                <a:latin typeface="Calibri" pitchFamily="34" charset="0"/>
                <a:cs typeface="Arial" pitchFamily="34" charset="0"/>
              </a:rPr>
              <a:t>Red	</a:t>
            </a:r>
            <a:r>
              <a:rPr lang="en-GB" sz="1100" dirty="0" err="1" smtClean="0">
                <a:solidFill>
                  <a:srgbClr val="FF0000"/>
                </a:solidFill>
                <a:latin typeface="Calibri" pitchFamily="34" charset="0"/>
                <a:cs typeface="Arial" pitchFamily="34" charset="0"/>
              </a:rPr>
              <a:t>Ris</a:t>
            </a:r>
            <a:r>
              <a:rPr lang="en-GB" sz="1100" dirty="0" smtClean="0">
                <a:solidFill>
                  <a:srgbClr val="FF0000"/>
                </a:solidFill>
                <a:latin typeface="Calibri" pitchFamily="34" charset="0"/>
                <a:cs typeface="Arial" pitchFamily="34" charset="0"/>
              </a:rPr>
              <a:t>   1.5 mg/ml</a:t>
            </a:r>
            <a:r>
              <a:rPr lang="en-GB" sz="1100" dirty="0" smtClean="0">
                <a:solidFill>
                  <a:srgbClr val="000000"/>
                </a:solidFill>
                <a:latin typeface="Calibri" pitchFamily="34" charset="0"/>
                <a:cs typeface="Arial" pitchFamily="34" charset="0"/>
              </a:rPr>
              <a:t>	 </a:t>
            </a:r>
          </a:p>
          <a:p>
            <a:pPr eaLnBrk="1" hangingPunct="1">
              <a:spcAft>
                <a:spcPts val="1000"/>
              </a:spcAft>
            </a:pPr>
            <a:r>
              <a:rPr lang="en-GB" sz="1100" dirty="0" smtClean="0">
                <a:solidFill>
                  <a:srgbClr val="009900"/>
                </a:solidFill>
                <a:latin typeface="Calibri" pitchFamily="34" charset="0"/>
                <a:cs typeface="Arial" pitchFamily="34" charset="0"/>
              </a:rPr>
              <a:t>Green	</a:t>
            </a:r>
            <a:r>
              <a:rPr lang="en-GB" sz="1100" dirty="0" err="1" smtClean="0">
                <a:solidFill>
                  <a:srgbClr val="009900"/>
                </a:solidFill>
                <a:latin typeface="Calibri" pitchFamily="34" charset="0"/>
                <a:cs typeface="Arial" pitchFamily="34" charset="0"/>
              </a:rPr>
              <a:t>Coll</a:t>
            </a:r>
            <a:r>
              <a:rPr lang="en-GB" sz="1100" dirty="0" smtClean="0">
                <a:solidFill>
                  <a:srgbClr val="009900"/>
                </a:solidFill>
                <a:latin typeface="Calibri" pitchFamily="34" charset="0"/>
                <a:cs typeface="Arial" pitchFamily="34" charset="0"/>
              </a:rPr>
              <a:t>   5.0 </a:t>
            </a:r>
            <a:r>
              <a:rPr lang="en-GB" sz="1100" dirty="0" err="1" smtClean="0">
                <a:solidFill>
                  <a:srgbClr val="009900"/>
                </a:solidFill>
                <a:latin typeface="Calibri" pitchFamily="34" charset="0"/>
                <a:cs typeface="Arial" pitchFamily="34" charset="0"/>
              </a:rPr>
              <a:t>ug</a:t>
            </a:r>
            <a:r>
              <a:rPr lang="en-GB" sz="1100" dirty="0" smtClean="0">
                <a:solidFill>
                  <a:srgbClr val="009900"/>
                </a:solidFill>
                <a:latin typeface="Calibri" pitchFamily="34" charset="0"/>
                <a:cs typeface="Arial" pitchFamily="34" charset="0"/>
              </a:rPr>
              <a:t>/ml	</a:t>
            </a:r>
          </a:p>
          <a:p>
            <a:pPr eaLnBrk="1" hangingPunct="1">
              <a:spcAft>
                <a:spcPts val="1000"/>
              </a:spcAft>
            </a:pPr>
            <a:r>
              <a:rPr lang="en-GB" sz="1100" dirty="0" smtClean="0">
                <a:solidFill>
                  <a:srgbClr val="000000"/>
                </a:solidFill>
                <a:latin typeface="Calibri" pitchFamily="34" charset="0"/>
                <a:cs typeface="Arial" pitchFamily="34" charset="0"/>
              </a:rPr>
              <a:t>Black	</a:t>
            </a:r>
            <a:r>
              <a:rPr lang="en-GB" sz="1100" dirty="0" err="1" smtClean="0">
                <a:solidFill>
                  <a:srgbClr val="000000"/>
                </a:solidFill>
                <a:latin typeface="Calibri" pitchFamily="34" charset="0"/>
                <a:cs typeface="Arial" pitchFamily="34" charset="0"/>
              </a:rPr>
              <a:t>Coll</a:t>
            </a:r>
            <a:r>
              <a:rPr lang="en-GB" sz="1100" dirty="0" smtClean="0">
                <a:solidFill>
                  <a:srgbClr val="000000"/>
                </a:solidFill>
                <a:latin typeface="Calibri" pitchFamily="34" charset="0"/>
                <a:cs typeface="Arial" pitchFamily="34" charset="0"/>
              </a:rPr>
              <a:t>   10.0 </a:t>
            </a:r>
            <a:r>
              <a:rPr lang="en-GB" sz="1100" dirty="0" err="1" smtClean="0">
                <a:solidFill>
                  <a:srgbClr val="000000"/>
                </a:solidFill>
                <a:latin typeface="Calibri" pitchFamily="34" charset="0"/>
                <a:cs typeface="Arial" pitchFamily="34" charset="0"/>
              </a:rPr>
              <a:t>ug</a:t>
            </a:r>
            <a:r>
              <a:rPr lang="en-GB" sz="1100" dirty="0" smtClean="0">
                <a:solidFill>
                  <a:srgbClr val="000000"/>
                </a:solidFill>
                <a:latin typeface="Calibri" pitchFamily="34" charset="0"/>
                <a:cs typeface="Arial" pitchFamily="34" charset="0"/>
              </a:rPr>
              <a:t>/ml</a:t>
            </a:r>
            <a:endParaRPr lang="en-US" sz="2800" dirty="0" smtClean="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643686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Storage pool and release</a:t>
            </a:r>
            <a:endParaRPr lang="en-GB" dirty="0"/>
          </a:p>
        </p:txBody>
      </p:sp>
      <p:sp>
        <p:nvSpPr>
          <p:cNvPr id="3" name="Content Placeholder 2"/>
          <p:cNvSpPr>
            <a:spLocks noGrp="1"/>
          </p:cNvSpPr>
          <p:nvPr>
            <p:ph sz="quarter" idx="1"/>
          </p:nvPr>
        </p:nvSpPr>
        <p:spPr>
          <a:xfrm>
            <a:off x="612648" y="1767469"/>
            <a:ext cx="8153400" cy="4495800"/>
          </a:xfrm>
        </p:spPr>
        <p:txBody>
          <a:bodyPr>
            <a:normAutofit/>
          </a:bodyPr>
          <a:lstStyle/>
          <a:p>
            <a:r>
              <a:rPr lang="en-GB" sz="2800" dirty="0" smtClean="0"/>
              <a:t>Aggregometry normal in ~30% of SPD/release defects</a:t>
            </a:r>
            <a:endParaRPr lang="en-GB" sz="2800" dirty="0"/>
          </a:p>
          <a:p>
            <a:r>
              <a:rPr lang="en-GB" sz="2800" dirty="0" smtClean="0"/>
              <a:t>Measure </a:t>
            </a:r>
            <a:r>
              <a:rPr lang="en-GB" sz="2800" dirty="0"/>
              <a:t>release reaction</a:t>
            </a:r>
          </a:p>
          <a:p>
            <a:pPr lvl="1"/>
            <a:r>
              <a:rPr lang="en-GB" sz="2800" dirty="0" err="1" smtClean="0"/>
              <a:t>Lumi-aggregometer</a:t>
            </a:r>
            <a:endParaRPr lang="en-GB" sz="2800" dirty="0" smtClean="0"/>
          </a:p>
          <a:p>
            <a:r>
              <a:rPr lang="en-GB" sz="2800" dirty="0" smtClean="0"/>
              <a:t>Assay of granule content</a:t>
            </a:r>
          </a:p>
          <a:p>
            <a:pPr lvl="1"/>
            <a:r>
              <a:rPr lang="en-GB" sz="2800" dirty="0" smtClean="0"/>
              <a:t>ATP:ADP ratio</a:t>
            </a:r>
            <a:endParaRPr lang="en-GB" sz="2800" dirty="0"/>
          </a:p>
          <a:p>
            <a:r>
              <a:rPr lang="en-GB" sz="2800" dirty="0" smtClean="0"/>
              <a:t>Electron microscopy</a:t>
            </a:r>
            <a:endParaRPr lang="en-GB" sz="2800" dirty="0"/>
          </a:p>
        </p:txBody>
      </p:sp>
    </p:spTree>
    <p:extLst>
      <p:ext uri="{BB962C8B-B14F-4D97-AF65-F5344CB8AC3E}">
        <p14:creationId xmlns:p14="http://schemas.microsoft.com/office/powerpoint/2010/main" val="87265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Lumi</a:t>
            </a:r>
            <a:r>
              <a:rPr lang="en-GB" dirty="0" smtClean="0"/>
              <a:t>-aggregometry</a:t>
            </a:r>
            <a:endParaRPr lang="en-GB" dirty="0"/>
          </a:p>
        </p:txBody>
      </p:sp>
      <p:sp>
        <p:nvSpPr>
          <p:cNvPr id="3" name="Content Placeholder 2"/>
          <p:cNvSpPr>
            <a:spLocks noGrp="1"/>
          </p:cNvSpPr>
          <p:nvPr>
            <p:ph sz="quarter" idx="1"/>
          </p:nvPr>
        </p:nvSpPr>
        <p:spPr>
          <a:xfrm>
            <a:off x="634951" y="2102005"/>
            <a:ext cx="8153400" cy="4495800"/>
          </a:xfrm>
        </p:spPr>
        <p:txBody>
          <a:bodyPr/>
          <a:lstStyle/>
          <a:p>
            <a:r>
              <a:rPr lang="en-GB" dirty="0" smtClean="0"/>
              <a:t>Whole blood</a:t>
            </a:r>
          </a:p>
          <a:p>
            <a:r>
              <a:rPr lang="en-GB" dirty="0" smtClean="0"/>
              <a:t>Aggregation detected by impedance</a:t>
            </a:r>
          </a:p>
          <a:p>
            <a:pPr lvl="1"/>
            <a:r>
              <a:rPr lang="en-GB" dirty="0" smtClean="0"/>
              <a:t>Whole blood</a:t>
            </a:r>
          </a:p>
          <a:p>
            <a:r>
              <a:rPr lang="en-GB" dirty="0" smtClean="0"/>
              <a:t>ATP release detected by luciferase</a:t>
            </a:r>
            <a:endParaRPr lang="en-GB" dirty="0"/>
          </a:p>
        </p:txBody>
      </p:sp>
    </p:spTree>
    <p:extLst>
      <p:ext uri="{BB962C8B-B14F-4D97-AF65-F5344CB8AC3E}">
        <p14:creationId xmlns:p14="http://schemas.microsoft.com/office/powerpoint/2010/main" val="26924616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0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91440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3" name="Rectangle 2051"/>
          <p:cNvSpPr>
            <a:spLocks noChangeArrowheads="1"/>
          </p:cNvSpPr>
          <p:nvPr/>
        </p:nvSpPr>
        <p:spPr bwMode="auto">
          <a:xfrm>
            <a:off x="0" y="228600"/>
            <a:ext cx="9144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dirty="0">
                <a:solidFill>
                  <a:srgbClr val="800000"/>
                </a:solidFill>
                <a:effectLst>
                  <a:outerShdw blurRad="38100" dist="38100" dir="2700000" algn="tl">
                    <a:srgbClr val="C0C0C0"/>
                  </a:outerShdw>
                </a:effectLst>
              </a:rPr>
              <a:t>CASE STUDY - GLANZMANN’S   </a:t>
            </a:r>
          </a:p>
          <a:p>
            <a:pPr algn="ctr">
              <a:spcBef>
                <a:spcPct val="50000"/>
              </a:spcBef>
            </a:pPr>
            <a:r>
              <a:rPr lang="en-US" sz="2000" dirty="0">
                <a:solidFill>
                  <a:srgbClr val="800000"/>
                </a:solidFill>
                <a:effectLst>
                  <a:outerShdw blurRad="38100" dist="38100" dir="2700000" algn="tl">
                    <a:srgbClr val="C0C0C0"/>
                  </a:outerShdw>
                </a:effectLst>
              </a:rPr>
              <a:t>WHOLE-BLOOD LUMI-AGGREGOMETRY</a:t>
            </a:r>
          </a:p>
          <a:p>
            <a:pPr algn="ctr">
              <a:spcBef>
                <a:spcPct val="50000"/>
              </a:spcBef>
            </a:pPr>
            <a:r>
              <a:rPr lang="en-US" sz="2000" dirty="0">
                <a:solidFill>
                  <a:srgbClr val="003399"/>
                </a:solidFill>
                <a:effectLst>
                  <a:outerShdw blurRad="38100" dist="38100" dir="2700000" algn="tl">
                    <a:srgbClr val="C0C0C0"/>
                  </a:outerShdw>
                </a:effectLst>
              </a:rPr>
              <a:t>with Thrombin @ 1 Unit </a:t>
            </a:r>
          </a:p>
        </p:txBody>
      </p:sp>
      <p:sp>
        <p:nvSpPr>
          <p:cNvPr id="5124" name="Rectangle 2052"/>
          <p:cNvSpPr>
            <a:spLocks noChangeArrowheads="1"/>
          </p:cNvSpPr>
          <p:nvPr/>
        </p:nvSpPr>
        <p:spPr bwMode="auto">
          <a:xfrm>
            <a:off x="228600" y="6400800"/>
            <a:ext cx="4054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1">
                <a:solidFill>
                  <a:srgbClr val="800000"/>
                </a:solidFill>
                <a:latin typeface="Arial Narrow" pitchFamily="34" charset="0"/>
              </a:rPr>
              <a:t>Ref: Children’s Hospital of the Kings Daughters, Norfolk, VA</a:t>
            </a:r>
            <a:endParaRPr lang="en-US" i="1">
              <a:solidFill>
                <a:srgbClr val="003399"/>
              </a:solidFill>
              <a:latin typeface="Arial Narrow" pitchFamily="34" charset="0"/>
            </a:endParaRPr>
          </a:p>
        </p:txBody>
      </p:sp>
      <p:sp>
        <p:nvSpPr>
          <p:cNvPr id="5125" name="Rectangle 2053"/>
          <p:cNvSpPr>
            <a:spLocks noChangeArrowheads="1"/>
          </p:cNvSpPr>
          <p:nvPr/>
        </p:nvSpPr>
        <p:spPr bwMode="auto">
          <a:xfrm>
            <a:off x="6172200" y="4953000"/>
            <a:ext cx="2057400" cy="381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5126" name="Rectangle 2054"/>
          <p:cNvSpPr>
            <a:spLocks noChangeArrowheads="1"/>
          </p:cNvSpPr>
          <p:nvPr/>
        </p:nvSpPr>
        <p:spPr bwMode="auto">
          <a:xfrm>
            <a:off x="6400800" y="4953000"/>
            <a:ext cx="159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i="1">
                <a:solidFill>
                  <a:srgbClr val="0033CC"/>
                </a:solidFill>
                <a:latin typeface="Arial Narrow" pitchFamily="34" charset="0"/>
              </a:rPr>
              <a:t>Normal Release</a:t>
            </a:r>
          </a:p>
        </p:txBody>
      </p:sp>
    </p:spTree>
    <p:extLst>
      <p:ext uri="{BB962C8B-B14F-4D97-AF65-F5344CB8AC3E}">
        <p14:creationId xmlns:p14="http://schemas.microsoft.com/office/powerpoint/2010/main" val="16199744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7"/>
          <p:cNvSpPr>
            <a:spLocks noChangeArrowheads="1"/>
          </p:cNvSpPr>
          <p:nvPr/>
        </p:nvSpPr>
        <p:spPr bwMode="auto">
          <a:xfrm>
            <a:off x="5791200" y="3429000"/>
            <a:ext cx="2209800" cy="381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9800"/>
            <a:ext cx="91440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Rectangle 4"/>
          <p:cNvSpPr>
            <a:spLocks noChangeArrowheads="1"/>
          </p:cNvSpPr>
          <p:nvPr/>
        </p:nvSpPr>
        <p:spPr bwMode="auto">
          <a:xfrm>
            <a:off x="0" y="228600"/>
            <a:ext cx="9144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dirty="0">
                <a:solidFill>
                  <a:srgbClr val="800000"/>
                </a:solidFill>
                <a:effectLst>
                  <a:outerShdw blurRad="38100" dist="38100" dir="2700000" algn="tl">
                    <a:srgbClr val="C0C0C0"/>
                  </a:outerShdw>
                </a:effectLst>
              </a:rPr>
              <a:t>CASE STUDY - GLANZMANN’S  </a:t>
            </a:r>
          </a:p>
          <a:p>
            <a:pPr algn="ctr">
              <a:spcBef>
                <a:spcPct val="50000"/>
              </a:spcBef>
            </a:pPr>
            <a:r>
              <a:rPr lang="en-US" sz="2000" dirty="0">
                <a:solidFill>
                  <a:srgbClr val="800000"/>
                </a:solidFill>
                <a:effectLst>
                  <a:outerShdw blurRad="38100" dist="38100" dir="2700000" algn="tl">
                    <a:srgbClr val="C0C0C0"/>
                  </a:outerShdw>
                </a:effectLst>
              </a:rPr>
              <a:t>WHOLE-BLOOD LUMI-AGGREGOMETRY</a:t>
            </a:r>
          </a:p>
          <a:p>
            <a:pPr algn="ctr">
              <a:spcBef>
                <a:spcPct val="50000"/>
              </a:spcBef>
            </a:pPr>
            <a:r>
              <a:rPr lang="en-US" sz="2000" dirty="0">
                <a:solidFill>
                  <a:srgbClr val="003399"/>
                </a:solidFill>
                <a:effectLst>
                  <a:outerShdw blurRad="38100" dist="38100" dir="2700000" algn="tl">
                    <a:srgbClr val="C0C0C0"/>
                  </a:outerShdw>
                </a:effectLst>
              </a:rPr>
              <a:t>with TRAP @ 10 </a:t>
            </a:r>
            <a:r>
              <a:rPr lang="en-US" sz="2000" dirty="0" err="1">
                <a:solidFill>
                  <a:srgbClr val="003399"/>
                </a:solidFill>
                <a:effectLst>
                  <a:outerShdw blurRad="38100" dist="38100" dir="2700000" algn="tl">
                    <a:srgbClr val="C0C0C0"/>
                  </a:outerShdw>
                </a:effectLst>
              </a:rPr>
              <a:t>uM</a:t>
            </a:r>
            <a:r>
              <a:rPr lang="en-US" sz="2000" dirty="0">
                <a:solidFill>
                  <a:srgbClr val="003399"/>
                </a:solidFill>
                <a:effectLst>
                  <a:outerShdw blurRad="38100" dist="38100" dir="2700000" algn="tl">
                    <a:srgbClr val="C0C0C0"/>
                  </a:outerShdw>
                </a:effectLst>
              </a:rPr>
              <a:t> and ADP @ 20 </a:t>
            </a:r>
            <a:r>
              <a:rPr lang="en-US" sz="2000" dirty="0" err="1">
                <a:solidFill>
                  <a:srgbClr val="003399"/>
                </a:solidFill>
                <a:effectLst>
                  <a:outerShdw blurRad="38100" dist="38100" dir="2700000" algn="tl">
                    <a:srgbClr val="C0C0C0"/>
                  </a:outerShdw>
                </a:effectLst>
              </a:rPr>
              <a:t>uM</a:t>
            </a:r>
            <a:endParaRPr lang="en-US" sz="2000" dirty="0">
              <a:solidFill>
                <a:srgbClr val="003399"/>
              </a:solidFill>
              <a:effectLst>
                <a:outerShdw blurRad="38100" dist="38100" dir="2700000" algn="tl">
                  <a:srgbClr val="C0C0C0"/>
                </a:outerShdw>
              </a:effectLst>
            </a:endParaRPr>
          </a:p>
        </p:txBody>
      </p:sp>
      <p:sp>
        <p:nvSpPr>
          <p:cNvPr id="3077" name="Rectangle 5"/>
          <p:cNvSpPr>
            <a:spLocks noChangeArrowheads="1"/>
          </p:cNvSpPr>
          <p:nvPr/>
        </p:nvSpPr>
        <p:spPr bwMode="auto">
          <a:xfrm>
            <a:off x="228600" y="6248400"/>
            <a:ext cx="45958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i="1">
                <a:solidFill>
                  <a:srgbClr val="800000"/>
                </a:solidFill>
                <a:latin typeface="Arial Narrow" pitchFamily="34" charset="0"/>
              </a:rPr>
              <a:t>Ref: Children’s Hospital of the Kings Daughters, Norfolk, VA</a:t>
            </a:r>
          </a:p>
        </p:txBody>
      </p:sp>
      <p:sp>
        <p:nvSpPr>
          <p:cNvPr id="3080" name="Rectangle 8"/>
          <p:cNvSpPr>
            <a:spLocks noChangeArrowheads="1"/>
          </p:cNvSpPr>
          <p:nvPr/>
        </p:nvSpPr>
        <p:spPr bwMode="auto">
          <a:xfrm>
            <a:off x="5867400" y="3352800"/>
            <a:ext cx="2133600" cy="381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3078" name="Text Box 6"/>
          <p:cNvSpPr txBox="1">
            <a:spLocks noChangeArrowheads="1"/>
          </p:cNvSpPr>
          <p:nvPr/>
        </p:nvSpPr>
        <p:spPr bwMode="auto">
          <a:xfrm>
            <a:off x="5867400" y="3352800"/>
            <a:ext cx="2286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i="1">
                <a:solidFill>
                  <a:srgbClr val="0033CC"/>
                </a:solidFill>
                <a:latin typeface="Arial Narrow" pitchFamily="34" charset="0"/>
              </a:rPr>
              <a:t>Deficient Aggregation</a:t>
            </a:r>
            <a:r>
              <a:rPr lang="en-US" sz="1800">
                <a:solidFill>
                  <a:srgbClr val="000000"/>
                </a:solidFill>
                <a:latin typeface="Arial Narrow" pitchFamily="34" charset="0"/>
              </a:rPr>
              <a:t> </a:t>
            </a:r>
          </a:p>
        </p:txBody>
      </p:sp>
      <p:sp>
        <p:nvSpPr>
          <p:cNvPr id="3081" name="Line 9"/>
          <p:cNvSpPr>
            <a:spLocks noChangeShapeType="1"/>
          </p:cNvSpPr>
          <p:nvPr/>
        </p:nvSpPr>
        <p:spPr bwMode="auto">
          <a:xfrm flipV="1">
            <a:off x="7010400" y="312420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3082" name="Line 10"/>
          <p:cNvSpPr>
            <a:spLocks noChangeShapeType="1"/>
          </p:cNvSpPr>
          <p:nvPr/>
        </p:nvSpPr>
        <p:spPr bwMode="auto">
          <a:xfrm rot="681114" flipH="1">
            <a:off x="1966913" y="2801938"/>
            <a:ext cx="3048000" cy="2362200"/>
          </a:xfrm>
          <a:prstGeom prst="line">
            <a:avLst/>
          </a:prstGeom>
          <a:noFill/>
          <a:ln w="9525">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3083" name="Line 11"/>
          <p:cNvSpPr>
            <a:spLocks noChangeShapeType="1"/>
          </p:cNvSpPr>
          <p:nvPr/>
        </p:nvSpPr>
        <p:spPr bwMode="auto">
          <a:xfrm flipH="1">
            <a:off x="3276600" y="2971800"/>
            <a:ext cx="2514600" cy="1981200"/>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3086" name="Rectangle 14"/>
          <p:cNvSpPr>
            <a:spLocks noChangeArrowheads="1"/>
          </p:cNvSpPr>
          <p:nvPr/>
        </p:nvSpPr>
        <p:spPr bwMode="auto">
          <a:xfrm>
            <a:off x="6172200" y="4495800"/>
            <a:ext cx="2057400" cy="381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3084" name="Text Box 12"/>
          <p:cNvSpPr txBox="1">
            <a:spLocks noChangeArrowheads="1"/>
          </p:cNvSpPr>
          <p:nvPr/>
        </p:nvSpPr>
        <p:spPr bwMode="auto">
          <a:xfrm>
            <a:off x="6172200" y="4495800"/>
            <a:ext cx="2286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i="1">
                <a:solidFill>
                  <a:srgbClr val="0033CC"/>
                </a:solidFill>
                <a:latin typeface="Arial Narrow" pitchFamily="34" charset="0"/>
              </a:rPr>
              <a:t>Normal Release </a:t>
            </a:r>
            <a:endParaRPr lang="en-US" sz="1800">
              <a:solidFill>
                <a:srgbClr val="000000"/>
              </a:solidFill>
              <a:latin typeface="Arial Narrow" pitchFamily="34" charset="0"/>
            </a:endParaRPr>
          </a:p>
        </p:txBody>
      </p:sp>
    </p:spTree>
    <p:extLst>
      <p:ext uri="{BB962C8B-B14F-4D97-AF65-F5344CB8AC3E}">
        <p14:creationId xmlns:p14="http://schemas.microsoft.com/office/powerpoint/2010/main" val="35450511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2769687" y="6586078"/>
            <a:ext cx="7315200" cy="208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1">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6"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6"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6"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6"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6" charset="0"/>
              </a:defRPr>
            </a:lvl5pPr>
            <a:lvl6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6" charset="0"/>
              </a:defRPr>
            </a:lvl6pPr>
            <a:lvl7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6" charset="0"/>
              </a:defRPr>
            </a:lvl7pPr>
            <a:lvl8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6" charset="0"/>
              </a:defRPr>
            </a:lvl8pPr>
            <a:lvl9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6" charset="0"/>
              </a:defRPr>
            </a:lvl9pPr>
          </a:lstStyle>
          <a:p>
            <a:pPr algn="ctr" eaLnBrk="1">
              <a:lnSpc>
                <a:spcPct val="97000"/>
              </a:lnSpc>
              <a:buClr>
                <a:srgbClr val="000000"/>
              </a:buClr>
              <a:buSzPct val="45000"/>
              <a:buFont typeface="StarSymbol" charset="0"/>
              <a:buNone/>
            </a:pPr>
            <a:r>
              <a:rPr lang="en-GB" sz="1400" dirty="0" smtClean="0">
                <a:solidFill>
                  <a:srgbClr val="000000"/>
                </a:solidFill>
                <a:latin typeface="Arial" charset="0"/>
              </a:rPr>
              <a:t>Peter Maslak, ASH Image Bank 2011; 2011-3666</a:t>
            </a:r>
            <a:endParaRPr lang="en-GB" sz="1400" dirty="0">
              <a:solidFill>
                <a:srgbClr val="000000"/>
              </a:solidFill>
              <a:latin typeface="Arial"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795" y="1159775"/>
            <a:ext cx="7031560" cy="5273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411706" y="106273"/>
            <a:ext cx="7805737" cy="1141412"/>
          </a:xfrm>
        </p:spPr>
        <p:txBody>
          <a:bodyPr/>
          <a:lstStyle/>
          <a:p>
            <a:r>
              <a:rPr lang="en-US" kern="1200" dirty="0">
                <a:solidFill>
                  <a:schemeClr val="tx1"/>
                </a:solidFill>
                <a:latin typeface="Arial" charset="0"/>
              </a:rPr>
              <a:t>Normal peripheral </a:t>
            </a:r>
            <a:r>
              <a:rPr lang="en-US" kern="1200" dirty="0" smtClean="0">
                <a:solidFill>
                  <a:schemeClr val="tx1"/>
                </a:solidFill>
                <a:latin typeface="Arial" charset="0"/>
              </a:rPr>
              <a:t>blood</a:t>
            </a:r>
            <a:endParaRPr lang="en-GB" dirty="0"/>
          </a:p>
        </p:txBody>
      </p:sp>
    </p:spTree>
    <p:extLst>
      <p:ext uri="{BB962C8B-B14F-4D97-AF65-F5344CB8AC3E}">
        <p14:creationId xmlns:p14="http://schemas.microsoft.com/office/powerpoint/2010/main" val="3490677142"/>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95" name="Object 23"/>
          <p:cNvGraphicFramePr>
            <a:graphicFrameLocks noChangeAspect="1"/>
          </p:cNvGraphicFramePr>
          <p:nvPr/>
        </p:nvGraphicFramePr>
        <p:xfrm>
          <a:off x="0" y="1676400"/>
          <a:ext cx="9144000" cy="5181600"/>
        </p:xfrm>
        <a:graphic>
          <a:graphicData uri="http://schemas.openxmlformats.org/presentationml/2006/ole">
            <mc:AlternateContent xmlns:mc="http://schemas.openxmlformats.org/markup-compatibility/2006">
              <mc:Choice xmlns:v="urn:schemas-microsoft-com:vml" Requires="v">
                <p:oleObj spid="_x0000_s2061" name="Bitmap Image" r:id="rId3" imgW="7039958" imgH="4439270" progId="Paint.Picture">
                  <p:embed/>
                </p:oleObj>
              </mc:Choice>
              <mc:Fallback>
                <p:oleObj name="Bitmap Image" r:id="rId3" imgW="7039958" imgH="4439270"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76400"/>
                        <a:ext cx="91440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2" name="Rectangle 10"/>
          <p:cNvSpPr>
            <a:spLocks noChangeArrowheads="1"/>
          </p:cNvSpPr>
          <p:nvPr/>
        </p:nvSpPr>
        <p:spPr bwMode="auto">
          <a:xfrm>
            <a:off x="76200" y="6324600"/>
            <a:ext cx="3657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000">
                <a:solidFill>
                  <a:srgbClr val="003399"/>
                </a:solidFill>
                <a:latin typeface="Arial Narrow" pitchFamily="34" charset="0"/>
              </a:rPr>
              <a:t>Compliments of Edward Masel, University of Rochester Medical Center, Coagulation Lab, Rochester, NY</a:t>
            </a:r>
          </a:p>
        </p:txBody>
      </p:sp>
      <p:sp>
        <p:nvSpPr>
          <p:cNvPr id="3087" name="Text Box 15"/>
          <p:cNvSpPr txBox="1">
            <a:spLocks noChangeArrowheads="1"/>
          </p:cNvSpPr>
          <p:nvPr/>
        </p:nvSpPr>
        <p:spPr bwMode="auto">
          <a:xfrm>
            <a:off x="304800" y="4495800"/>
            <a:ext cx="213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solidFill>
                  <a:srgbClr val="800000"/>
                </a:solidFill>
              </a:rPr>
              <a:t>Reduced ATP Release</a:t>
            </a:r>
            <a:endParaRPr lang="en-US">
              <a:solidFill>
                <a:srgbClr val="000000"/>
              </a:solidFill>
            </a:endParaRPr>
          </a:p>
        </p:txBody>
      </p:sp>
      <p:sp>
        <p:nvSpPr>
          <p:cNvPr id="3089" name="Line 17"/>
          <p:cNvSpPr>
            <a:spLocks noChangeShapeType="1"/>
          </p:cNvSpPr>
          <p:nvPr/>
        </p:nvSpPr>
        <p:spPr bwMode="auto">
          <a:xfrm flipV="1">
            <a:off x="914400" y="4114800"/>
            <a:ext cx="304800" cy="381000"/>
          </a:xfrm>
          <a:prstGeom prst="line">
            <a:avLst/>
          </a:prstGeom>
          <a:noFill/>
          <a:ln w="9525">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3090" name="Line 18"/>
          <p:cNvSpPr>
            <a:spLocks noChangeShapeType="1"/>
          </p:cNvSpPr>
          <p:nvPr/>
        </p:nvSpPr>
        <p:spPr bwMode="auto">
          <a:xfrm flipV="1">
            <a:off x="1524000" y="4114800"/>
            <a:ext cx="457200" cy="381000"/>
          </a:xfrm>
          <a:prstGeom prst="line">
            <a:avLst/>
          </a:prstGeom>
          <a:noFill/>
          <a:ln w="9525">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3091" name="Rectangle 19"/>
          <p:cNvSpPr>
            <a:spLocks noChangeArrowheads="1"/>
          </p:cNvSpPr>
          <p:nvPr/>
        </p:nvSpPr>
        <p:spPr bwMode="auto">
          <a:xfrm>
            <a:off x="0" y="211873"/>
            <a:ext cx="9144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dirty="0">
                <a:solidFill>
                  <a:srgbClr val="003399"/>
                </a:solidFill>
                <a:latin typeface="Garamond" pitchFamily="18" charset="0"/>
              </a:rPr>
              <a:t>STORAGE POOL DISEASE - CASE STUDY</a:t>
            </a:r>
          </a:p>
          <a:p>
            <a:pPr algn="ctr">
              <a:spcBef>
                <a:spcPct val="50000"/>
              </a:spcBef>
            </a:pPr>
            <a:r>
              <a:rPr lang="en-US" sz="2000" dirty="0">
                <a:solidFill>
                  <a:srgbClr val="003399"/>
                </a:solidFill>
                <a:latin typeface="Garamond" pitchFamily="18" charset="0"/>
              </a:rPr>
              <a:t>LUMI-AGGREGATION</a:t>
            </a:r>
            <a:endParaRPr lang="en-US" sz="2000" dirty="0">
              <a:solidFill>
                <a:srgbClr val="003399"/>
              </a:solidFill>
              <a:effectLst>
                <a:outerShdw blurRad="38100" dist="38100" dir="2700000" algn="tl">
                  <a:srgbClr val="C0C0C0"/>
                </a:outerShdw>
              </a:effectLst>
            </a:endParaRPr>
          </a:p>
          <a:p>
            <a:pPr algn="ctr">
              <a:spcBef>
                <a:spcPct val="50000"/>
              </a:spcBef>
            </a:pPr>
            <a:r>
              <a:rPr lang="en-US" sz="2000" dirty="0">
                <a:solidFill>
                  <a:srgbClr val="800000"/>
                </a:solidFill>
                <a:effectLst>
                  <a:outerShdw blurRad="38100" dist="38100" dir="2700000" algn="tl">
                    <a:srgbClr val="C0C0C0"/>
                  </a:outerShdw>
                </a:effectLst>
              </a:rPr>
              <a:t>with Thrombin @ 1 and 5 Units/mL</a:t>
            </a:r>
            <a:endParaRPr lang="en-US" sz="2000" dirty="0">
              <a:solidFill>
                <a:srgbClr val="003399"/>
              </a:solidFill>
              <a:effectLst>
                <a:outerShdw blurRad="38100" dist="38100" dir="2700000" algn="tl">
                  <a:srgbClr val="C0C0C0"/>
                </a:outerShdw>
              </a:effectLst>
            </a:endParaRPr>
          </a:p>
        </p:txBody>
      </p:sp>
    </p:spTree>
    <p:extLst>
      <p:ext uri="{BB962C8B-B14F-4D97-AF65-F5344CB8AC3E}">
        <p14:creationId xmlns:p14="http://schemas.microsoft.com/office/powerpoint/2010/main" val="17422588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5"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91440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9" name="Rectangle 13"/>
          <p:cNvSpPr>
            <a:spLocks noChangeArrowheads="1"/>
          </p:cNvSpPr>
          <p:nvPr/>
        </p:nvSpPr>
        <p:spPr bwMode="auto">
          <a:xfrm>
            <a:off x="152400" y="6461125"/>
            <a:ext cx="3581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000">
                <a:solidFill>
                  <a:srgbClr val="003399"/>
                </a:solidFill>
                <a:latin typeface="Arial Narrow" pitchFamily="34" charset="0"/>
              </a:rPr>
              <a:t>Compliments of Edward Masel, University of Rochester Medical Center, Coagulation Lab, Rochester, NY</a:t>
            </a:r>
          </a:p>
        </p:txBody>
      </p:sp>
      <p:sp>
        <p:nvSpPr>
          <p:cNvPr id="4112" name="Text Box 16"/>
          <p:cNvSpPr txBox="1">
            <a:spLocks noChangeArrowheads="1"/>
          </p:cNvSpPr>
          <p:nvPr/>
        </p:nvSpPr>
        <p:spPr bwMode="auto">
          <a:xfrm>
            <a:off x="2286000" y="5715000"/>
            <a:ext cx="213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solidFill>
                  <a:srgbClr val="800000"/>
                </a:solidFill>
              </a:rPr>
              <a:t>Reduced ATP Release</a:t>
            </a:r>
            <a:endParaRPr lang="en-US">
              <a:solidFill>
                <a:srgbClr val="000000"/>
              </a:solidFill>
            </a:endParaRPr>
          </a:p>
        </p:txBody>
      </p:sp>
      <p:sp>
        <p:nvSpPr>
          <p:cNvPr id="4113" name="Line 17"/>
          <p:cNvSpPr>
            <a:spLocks noChangeShapeType="1"/>
          </p:cNvSpPr>
          <p:nvPr/>
        </p:nvSpPr>
        <p:spPr bwMode="auto">
          <a:xfrm flipH="1" flipV="1">
            <a:off x="2667000" y="5334000"/>
            <a:ext cx="381000" cy="381000"/>
          </a:xfrm>
          <a:prstGeom prst="line">
            <a:avLst/>
          </a:prstGeom>
          <a:noFill/>
          <a:ln w="9525">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4114" name="Rectangle 18"/>
          <p:cNvSpPr>
            <a:spLocks noChangeArrowheads="1"/>
          </p:cNvSpPr>
          <p:nvPr/>
        </p:nvSpPr>
        <p:spPr bwMode="auto">
          <a:xfrm>
            <a:off x="0" y="167268"/>
            <a:ext cx="9144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dirty="0">
                <a:solidFill>
                  <a:srgbClr val="003399"/>
                </a:solidFill>
                <a:latin typeface="Garamond" pitchFamily="18" charset="0"/>
              </a:rPr>
              <a:t>STORAGE POOL DISEASE - CASE STUDY</a:t>
            </a:r>
          </a:p>
          <a:p>
            <a:pPr algn="ctr">
              <a:spcBef>
                <a:spcPct val="50000"/>
              </a:spcBef>
            </a:pPr>
            <a:r>
              <a:rPr lang="en-US" sz="2000" dirty="0">
                <a:solidFill>
                  <a:srgbClr val="003399"/>
                </a:solidFill>
                <a:latin typeface="Garamond" pitchFamily="18" charset="0"/>
              </a:rPr>
              <a:t>LUMI-AGGREGATION</a:t>
            </a:r>
            <a:endParaRPr lang="en-US" sz="2000" dirty="0">
              <a:solidFill>
                <a:srgbClr val="003399"/>
              </a:solidFill>
              <a:effectLst>
                <a:outerShdw blurRad="38100" dist="38100" dir="2700000" algn="tl">
                  <a:srgbClr val="C0C0C0"/>
                </a:outerShdw>
              </a:effectLst>
            </a:endParaRPr>
          </a:p>
          <a:p>
            <a:pPr algn="ctr">
              <a:spcBef>
                <a:spcPct val="50000"/>
              </a:spcBef>
            </a:pPr>
            <a:r>
              <a:rPr lang="en-US" sz="2000" dirty="0">
                <a:solidFill>
                  <a:srgbClr val="800000"/>
                </a:solidFill>
                <a:effectLst>
                  <a:outerShdw blurRad="38100" dist="38100" dir="2700000" algn="tl">
                    <a:srgbClr val="C0C0C0"/>
                  </a:outerShdw>
                </a:effectLst>
              </a:rPr>
              <a:t>with </a:t>
            </a:r>
            <a:r>
              <a:rPr lang="en-US" sz="2000" dirty="0" err="1">
                <a:solidFill>
                  <a:srgbClr val="800000"/>
                </a:solidFill>
                <a:effectLst>
                  <a:outerShdw blurRad="38100" dist="38100" dir="2700000" algn="tl">
                    <a:srgbClr val="C0C0C0"/>
                  </a:outerShdw>
                </a:effectLst>
              </a:rPr>
              <a:t>Arachidonic</a:t>
            </a:r>
            <a:r>
              <a:rPr lang="en-US" sz="2000" dirty="0">
                <a:solidFill>
                  <a:srgbClr val="800000"/>
                </a:solidFill>
                <a:effectLst>
                  <a:outerShdw blurRad="38100" dist="38100" dir="2700000" algn="tl">
                    <a:srgbClr val="C0C0C0"/>
                  </a:outerShdw>
                </a:effectLst>
              </a:rPr>
              <a:t> Acid @ 0.5mM and ADP @ 5uM</a:t>
            </a:r>
            <a:endParaRPr lang="en-US" sz="2000" dirty="0">
              <a:solidFill>
                <a:srgbClr val="003399"/>
              </a:solidFill>
              <a:effectLst>
                <a:outerShdw blurRad="38100" dist="38100" dir="2700000" algn="tl">
                  <a:srgbClr val="C0C0C0"/>
                </a:outerShdw>
              </a:effectLst>
            </a:endParaRPr>
          </a:p>
        </p:txBody>
      </p:sp>
      <p:sp>
        <p:nvSpPr>
          <p:cNvPr id="4116" name="Line 20"/>
          <p:cNvSpPr>
            <a:spLocks noChangeShapeType="1"/>
          </p:cNvSpPr>
          <p:nvPr/>
        </p:nvSpPr>
        <p:spPr bwMode="auto">
          <a:xfrm flipV="1">
            <a:off x="3429000" y="5334000"/>
            <a:ext cx="152400" cy="381000"/>
          </a:xfrm>
          <a:prstGeom prst="line">
            <a:avLst/>
          </a:prstGeom>
          <a:noFill/>
          <a:ln w="9525">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Tree>
    <p:extLst>
      <p:ext uri="{BB962C8B-B14F-4D97-AF65-F5344CB8AC3E}">
        <p14:creationId xmlns:p14="http://schemas.microsoft.com/office/powerpoint/2010/main" val="23097042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Assay of storage pool </a:t>
            </a:r>
            <a:endParaRPr lang="en-GB" dirty="0"/>
          </a:p>
        </p:txBody>
      </p:sp>
      <p:sp>
        <p:nvSpPr>
          <p:cNvPr id="3" name="Content Placeholder 2"/>
          <p:cNvSpPr>
            <a:spLocks noGrp="1"/>
          </p:cNvSpPr>
          <p:nvPr>
            <p:ph sz="quarter" idx="1"/>
          </p:nvPr>
        </p:nvSpPr>
        <p:spPr>
          <a:xfrm>
            <a:off x="601497" y="1800922"/>
            <a:ext cx="8153400" cy="4495800"/>
          </a:xfrm>
        </p:spPr>
        <p:txBody>
          <a:bodyPr/>
          <a:lstStyle/>
          <a:p>
            <a:r>
              <a:rPr lang="en-GB" dirty="0" smtClean="0"/>
              <a:t>Platelet nucleotide pools</a:t>
            </a:r>
          </a:p>
          <a:p>
            <a:pPr lvl="1"/>
            <a:r>
              <a:rPr lang="en-GB" dirty="0" smtClean="0"/>
              <a:t>Metabolic (mostly ATP) (40%) </a:t>
            </a:r>
          </a:p>
          <a:p>
            <a:pPr lvl="1"/>
            <a:r>
              <a:rPr lang="en-GB" dirty="0" smtClean="0"/>
              <a:t>Storage    (mostly ADP)   (60%)</a:t>
            </a:r>
          </a:p>
          <a:p>
            <a:r>
              <a:rPr lang="en-GB" dirty="0" smtClean="0"/>
              <a:t>Storage pool assessed by ATP:ADP ratio</a:t>
            </a:r>
          </a:p>
          <a:p>
            <a:pPr lvl="1"/>
            <a:r>
              <a:rPr lang="en-GB" dirty="0"/>
              <a:t>	</a:t>
            </a:r>
            <a:r>
              <a:rPr lang="en-GB" dirty="0" smtClean="0"/>
              <a:t>lyse platelets</a:t>
            </a:r>
          </a:p>
          <a:p>
            <a:pPr lvl="1"/>
            <a:r>
              <a:rPr lang="en-GB" dirty="0"/>
              <a:t>	</a:t>
            </a:r>
            <a:r>
              <a:rPr lang="en-GB" dirty="0" smtClean="0"/>
              <a:t>convert half/all to ATP</a:t>
            </a:r>
          </a:p>
          <a:p>
            <a:pPr lvl="1"/>
            <a:r>
              <a:rPr lang="en-GB" dirty="0"/>
              <a:t>	</a:t>
            </a:r>
            <a:r>
              <a:rPr lang="en-GB" dirty="0" smtClean="0"/>
              <a:t>assay with </a:t>
            </a:r>
            <a:r>
              <a:rPr lang="en-GB" dirty="0" err="1" smtClean="0"/>
              <a:t>luciferin</a:t>
            </a:r>
            <a:r>
              <a:rPr lang="en-GB" dirty="0" smtClean="0"/>
              <a:t>- luciferase</a:t>
            </a:r>
          </a:p>
          <a:p>
            <a:r>
              <a:rPr lang="en-GB" dirty="0" smtClean="0"/>
              <a:t> ATP:ADP ratio normally &lt;2.0</a:t>
            </a:r>
            <a:endParaRPr lang="en-GB" dirty="0"/>
          </a:p>
        </p:txBody>
      </p:sp>
    </p:spTree>
    <p:extLst>
      <p:ext uri="{BB962C8B-B14F-4D97-AF65-F5344CB8AC3E}">
        <p14:creationId xmlns:p14="http://schemas.microsoft.com/office/powerpoint/2010/main" val="49718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approaches to platelets</a:t>
            </a:r>
            <a:endParaRPr lang="en-GB" dirty="0"/>
          </a:p>
        </p:txBody>
      </p:sp>
      <p:sp>
        <p:nvSpPr>
          <p:cNvPr id="3" name="Content Placeholder 2"/>
          <p:cNvSpPr>
            <a:spLocks noGrp="1"/>
          </p:cNvSpPr>
          <p:nvPr>
            <p:ph sz="quarter" idx="1"/>
          </p:nvPr>
        </p:nvSpPr>
        <p:spPr>
          <a:xfrm>
            <a:off x="516222" y="1673403"/>
            <a:ext cx="8455656" cy="5003947"/>
          </a:xfrm>
        </p:spPr>
        <p:txBody>
          <a:bodyPr>
            <a:normAutofit fontScale="92500" lnSpcReduction="20000"/>
          </a:bodyPr>
          <a:lstStyle/>
          <a:p>
            <a:r>
              <a:rPr lang="en-GB" dirty="0" smtClean="0"/>
              <a:t>Flow cytometry</a:t>
            </a:r>
          </a:p>
          <a:p>
            <a:pPr lvl="1"/>
            <a:r>
              <a:rPr lang="en-GB" dirty="0" smtClean="0"/>
              <a:t>Useful for </a:t>
            </a:r>
          </a:p>
          <a:p>
            <a:pPr lvl="2"/>
            <a:r>
              <a:rPr lang="en-GB" dirty="0" smtClean="0"/>
              <a:t>Platelet glycoproteins (BSS, GT)</a:t>
            </a:r>
          </a:p>
          <a:p>
            <a:pPr lvl="2"/>
            <a:r>
              <a:rPr lang="en-GB" dirty="0" smtClean="0"/>
              <a:t>Collagen or thrombin receptors</a:t>
            </a:r>
          </a:p>
          <a:p>
            <a:pPr lvl="2"/>
            <a:r>
              <a:rPr lang="en-GB" dirty="0" err="1"/>
              <a:t>Annexin</a:t>
            </a:r>
            <a:r>
              <a:rPr lang="en-GB" dirty="0"/>
              <a:t> </a:t>
            </a:r>
            <a:r>
              <a:rPr lang="en-GB" dirty="0" smtClean="0"/>
              <a:t>V (</a:t>
            </a:r>
            <a:r>
              <a:rPr lang="en-GB" dirty="0"/>
              <a:t>Scott syndrome </a:t>
            </a:r>
            <a:r>
              <a:rPr lang="en-GB" dirty="0" smtClean="0"/>
              <a:t>)</a:t>
            </a:r>
          </a:p>
          <a:p>
            <a:pPr lvl="1"/>
            <a:r>
              <a:rPr lang="en-GB" dirty="0" smtClean="0"/>
              <a:t>Requires small amount of blood and platelets</a:t>
            </a:r>
          </a:p>
          <a:p>
            <a:pPr lvl="1"/>
            <a:r>
              <a:rPr lang="en-GB" dirty="0" smtClean="0"/>
              <a:t>Can identify heterozygote state</a:t>
            </a:r>
          </a:p>
          <a:p>
            <a:pPr lvl="1"/>
            <a:r>
              <a:rPr lang="en-GB" dirty="0" smtClean="0"/>
              <a:t>Adaptable for platelet activation, PS expression</a:t>
            </a:r>
          </a:p>
          <a:p>
            <a:pPr lvl="1"/>
            <a:endParaRPr lang="en-GB" dirty="0"/>
          </a:p>
          <a:p>
            <a:r>
              <a:rPr lang="en-GB" dirty="0" smtClean="0"/>
              <a:t>Genetics</a:t>
            </a:r>
          </a:p>
          <a:p>
            <a:pPr lvl="1"/>
            <a:r>
              <a:rPr lang="en-GB" dirty="0" smtClean="0"/>
              <a:t>Limited applicability to date</a:t>
            </a:r>
          </a:p>
          <a:p>
            <a:pPr lvl="1"/>
            <a:r>
              <a:rPr lang="en-GB" dirty="0" smtClean="0"/>
              <a:t>Can confirm MHY9 disorders</a:t>
            </a:r>
          </a:p>
          <a:p>
            <a:pPr lvl="1"/>
            <a:r>
              <a:rPr lang="en-GB" dirty="0" smtClean="0"/>
              <a:t>Genetic counselling</a:t>
            </a:r>
            <a:endParaRPr lang="en-GB" dirty="0"/>
          </a:p>
        </p:txBody>
      </p:sp>
      <p:sp>
        <p:nvSpPr>
          <p:cNvPr id="4" name="TextBox 3"/>
          <p:cNvSpPr txBox="1"/>
          <p:nvPr/>
        </p:nvSpPr>
        <p:spPr>
          <a:xfrm>
            <a:off x="7181385" y="6369574"/>
            <a:ext cx="1277657" cy="307777"/>
          </a:xfrm>
          <a:prstGeom prst="rect">
            <a:avLst/>
          </a:prstGeom>
          <a:noFill/>
        </p:spPr>
        <p:txBody>
          <a:bodyPr wrap="none" rtlCol="0">
            <a:spAutoFit/>
          </a:bodyPr>
          <a:lstStyle/>
          <a:p>
            <a:r>
              <a:rPr lang="en-GB" dirty="0" smtClean="0">
                <a:solidFill>
                  <a:prstClr val="black"/>
                </a:solidFill>
                <a:latin typeface="Tw Cen MT"/>
              </a:rPr>
              <a:t>Harrison 2011</a:t>
            </a:r>
            <a:endParaRPr lang="en-GB" dirty="0">
              <a:solidFill>
                <a:prstClr val="black"/>
              </a:solidFill>
              <a:latin typeface="Tw Cen MT"/>
            </a:endParaRPr>
          </a:p>
        </p:txBody>
      </p:sp>
    </p:spTree>
    <p:extLst>
      <p:ext uri="{BB962C8B-B14F-4D97-AF65-F5344CB8AC3E}">
        <p14:creationId xmlns:p14="http://schemas.microsoft.com/office/powerpoint/2010/main" val="15908693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GB"/>
          </a:p>
        </p:txBody>
      </p:sp>
      <p:sp>
        <p:nvSpPr>
          <p:cNvPr id="4" name="Title 3"/>
          <p:cNvSpPr>
            <a:spLocks noGrp="1"/>
          </p:cNvSpPr>
          <p:nvPr>
            <p:ph type="title"/>
          </p:nvPr>
        </p:nvSpPr>
        <p:spPr/>
        <p:txBody>
          <a:bodyPr/>
          <a:lstStyle/>
          <a:p>
            <a:r>
              <a:rPr lang="en-GB" dirty="0" smtClean="0"/>
              <a:t>Anti-platelet therapy</a:t>
            </a:r>
            <a:endParaRPr lang="en-GB" dirty="0"/>
          </a:p>
        </p:txBody>
      </p:sp>
    </p:spTree>
    <p:extLst>
      <p:ext uri="{BB962C8B-B14F-4D97-AF65-F5344CB8AC3E}">
        <p14:creationId xmlns:p14="http://schemas.microsoft.com/office/powerpoint/2010/main" val="39162946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702168" y="429925"/>
            <a:ext cx="7658700" cy="584775"/>
          </a:xfrm>
          <a:prstGeom prst="rect">
            <a:avLst/>
          </a:prstGeom>
          <a:noFill/>
          <a:ln w="12700">
            <a:noFill/>
            <a:miter lim="800000"/>
            <a:headEnd type="none" w="sm" len="sm"/>
            <a:tailEnd type="none" w="sm" len="sm"/>
          </a:ln>
        </p:spPr>
        <p:txBody>
          <a:bodyPr wrap="none">
            <a:spAutoFit/>
          </a:bodyPr>
          <a:lstStyle/>
          <a:p>
            <a:pPr algn="ctr"/>
            <a:r>
              <a:rPr lang="en-GB" sz="3200" b="0" dirty="0" smtClean="0">
                <a:solidFill>
                  <a:schemeClr val="tx2"/>
                </a:solidFill>
                <a:latin typeface="Calibri" pitchFamily="34" charset="0"/>
                <a:cs typeface="Calibri" pitchFamily="34" charset="0"/>
              </a:rPr>
              <a:t>Why pharmacological </a:t>
            </a:r>
            <a:r>
              <a:rPr lang="en-GB" sz="3200" b="0" dirty="0">
                <a:solidFill>
                  <a:schemeClr val="tx2"/>
                </a:solidFill>
                <a:latin typeface="Calibri" pitchFamily="34" charset="0"/>
                <a:cs typeface="Calibri" pitchFamily="34" charset="0"/>
              </a:rPr>
              <a:t>Inhibition of </a:t>
            </a:r>
            <a:r>
              <a:rPr lang="en-GB" sz="3200" b="0" dirty="0" smtClean="0">
                <a:solidFill>
                  <a:schemeClr val="tx2"/>
                </a:solidFill>
                <a:latin typeface="Calibri" pitchFamily="34" charset="0"/>
                <a:cs typeface="Calibri" pitchFamily="34" charset="0"/>
              </a:rPr>
              <a:t>Platelets? </a:t>
            </a:r>
            <a:endParaRPr lang="en-GB" sz="3200" b="0" dirty="0">
              <a:solidFill>
                <a:schemeClr val="tx2"/>
              </a:solidFill>
              <a:latin typeface="Calibri" pitchFamily="34" charset="0"/>
              <a:cs typeface="Calibri" pitchFamily="34" charset="0"/>
            </a:endParaRPr>
          </a:p>
        </p:txBody>
      </p:sp>
      <p:sp>
        <p:nvSpPr>
          <p:cNvPr id="17411" name="Text Box 4"/>
          <p:cNvSpPr txBox="1">
            <a:spLocks noChangeArrowheads="1"/>
          </p:cNvSpPr>
          <p:nvPr/>
        </p:nvSpPr>
        <p:spPr bwMode="auto">
          <a:xfrm>
            <a:off x="468312" y="1473365"/>
            <a:ext cx="8331200" cy="3785652"/>
          </a:xfrm>
          <a:prstGeom prst="rect">
            <a:avLst/>
          </a:prstGeom>
          <a:noFill/>
          <a:ln w="12700">
            <a:noFill/>
            <a:miter lim="800000"/>
            <a:headEnd type="none" w="sm" len="sm"/>
            <a:tailEnd type="none" w="sm" len="sm"/>
          </a:ln>
        </p:spPr>
        <p:txBody>
          <a:bodyPr>
            <a:spAutoFit/>
          </a:bodyPr>
          <a:lstStyle/>
          <a:p>
            <a:pPr>
              <a:spcBef>
                <a:spcPct val="50000"/>
              </a:spcBef>
            </a:pPr>
            <a:r>
              <a:rPr lang="en-GB" sz="2400" b="0" dirty="0">
                <a:latin typeface="Calibri" pitchFamily="34" charset="0"/>
                <a:cs typeface="Calibri" pitchFamily="34" charset="0"/>
              </a:rPr>
              <a:t>-Vascular Disease is the major cause of death in the West</a:t>
            </a:r>
          </a:p>
          <a:p>
            <a:pPr>
              <a:spcBef>
                <a:spcPct val="50000"/>
              </a:spcBef>
            </a:pPr>
            <a:r>
              <a:rPr lang="en-GB" sz="2400" b="0" dirty="0">
                <a:latin typeface="Calibri" pitchFamily="34" charset="0"/>
                <a:cs typeface="Calibri" pitchFamily="34" charset="0"/>
              </a:rPr>
              <a:t>-Thrombotic Occlusion is the terminal event</a:t>
            </a:r>
          </a:p>
          <a:p>
            <a:pPr>
              <a:spcBef>
                <a:spcPct val="50000"/>
              </a:spcBef>
            </a:pPr>
            <a:r>
              <a:rPr lang="en-GB" sz="2400" b="0" dirty="0">
                <a:latin typeface="Calibri" pitchFamily="34" charset="0"/>
                <a:cs typeface="Calibri" pitchFamily="34" charset="0"/>
              </a:rPr>
              <a:t>-At high shear rates platelets play a critical role in thrombus formation</a:t>
            </a:r>
          </a:p>
          <a:p>
            <a:pPr>
              <a:spcBef>
                <a:spcPct val="50000"/>
              </a:spcBef>
            </a:pPr>
            <a:r>
              <a:rPr lang="en-GB" sz="2400" b="0" dirty="0">
                <a:latin typeface="Calibri" pitchFamily="34" charset="0"/>
                <a:cs typeface="Calibri" pitchFamily="34" charset="0"/>
              </a:rPr>
              <a:t>-The presence of platelet-rich occlusive thrombi in severe clinical syndromes (e.g. Unstable angina and MI) has been shown by angiography, </a:t>
            </a:r>
            <a:r>
              <a:rPr lang="en-GB" sz="2400" b="0" dirty="0" err="1">
                <a:latin typeface="Calibri" pitchFamily="34" charset="0"/>
                <a:cs typeface="Calibri" pitchFamily="34" charset="0"/>
              </a:rPr>
              <a:t>angioscopy</a:t>
            </a:r>
            <a:r>
              <a:rPr lang="en-GB" sz="2400" b="0" dirty="0">
                <a:latin typeface="Calibri" pitchFamily="34" charset="0"/>
                <a:cs typeface="Calibri" pitchFamily="34" charset="0"/>
              </a:rPr>
              <a:t> and pathological studies</a:t>
            </a:r>
          </a:p>
          <a:p>
            <a:pPr>
              <a:spcBef>
                <a:spcPct val="50000"/>
              </a:spcBef>
            </a:pPr>
            <a:r>
              <a:rPr lang="en-GB" sz="2400" b="0" dirty="0">
                <a:latin typeface="Calibri" pitchFamily="34" charset="0"/>
                <a:cs typeface="Calibri" pitchFamily="34" charset="0"/>
              </a:rPr>
              <a:t>-Experimental studies show real time role of platelets in thrombi</a:t>
            </a:r>
            <a:endParaRPr lang="en-GB" sz="2400" b="0" baseline="300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GB" smtClean="0"/>
              <a:t>Aspirin</a:t>
            </a:r>
          </a:p>
        </p:txBody>
      </p:sp>
      <p:sp>
        <p:nvSpPr>
          <p:cNvPr id="21507" name="Rectangle 3"/>
          <p:cNvSpPr>
            <a:spLocks noGrp="1" noChangeArrowheads="1"/>
          </p:cNvSpPr>
          <p:nvPr>
            <p:ph sz="quarter" idx="1"/>
          </p:nvPr>
        </p:nvSpPr>
        <p:spPr/>
        <p:txBody>
          <a:bodyPr/>
          <a:lstStyle/>
          <a:p>
            <a:endParaRPr lang="en-GB"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2709863" y="1414463"/>
            <a:ext cx="3052762" cy="519112"/>
          </a:xfrm>
          <a:prstGeom prst="rect">
            <a:avLst/>
          </a:prstGeom>
          <a:noFill/>
          <a:ln w="9525">
            <a:noFill/>
            <a:miter lim="800000"/>
            <a:headEnd/>
            <a:tailEnd/>
          </a:ln>
        </p:spPr>
        <p:txBody>
          <a:bodyPr wrap="none">
            <a:spAutoFit/>
          </a:bodyPr>
          <a:lstStyle/>
          <a:p>
            <a:r>
              <a:rPr lang="en-GB" sz="2800">
                <a:latin typeface="Arial" charset="0"/>
              </a:rPr>
              <a:t>Arachidonic acid</a:t>
            </a:r>
          </a:p>
        </p:txBody>
      </p:sp>
      <p:sp>
        <p:nvSpPr>
          <p:cNvPr id="22531" name="Text Box 5"/>
          <p:cNvSpPr txBox="1">
            <a:spLocks noChangeArrowheads="1"/>
          </p:cNvSpPr>
          <p:nvPr/>
        </p:nvSpPr>
        <p:spPr bwMode="auto">
          <a:xfrm>
            <a:off x="2606675" y="3051175"/>
            <a:ext cx="5641975" cy="519113"/>
          </a:xfrm>
          <a:prstGeom prst="rect">
            <a:avLst/>
          </a:prstGeom>
          <a:noFill/>
          <a:ln w="9525">
            <a:noFill/>
            <a:miter lim="800000"/>
            <a:headEnd/>
            <a:tailEnd/>
          </a:ln>
        </p:spPr>
        <p:txBody>
          <a:bodyPr wrap="none">
            <a:spAutoFit/>
          </a:bodyPr>
          <a:lstStyle/>
          <a:p>
            <a:r>
              <a:rPr lang="en-GB" sz="2800">
                <a:latin typeface="Arial" charset="0"/>
              </a:rPr>
              <a:t>PGG and PGH2 (endoperoxides)</a:t>
            </a:r>
          </a:p>
        </p:txBody>
      </p:sp>
      <p:sp>
        <p:nvSpPr>
          <p:cNvPr id="22532" name="Text Box 6"/>
          <p:cNvSpPr txBox="1">
            <a:spLocks noChangeArrowheads="1"/>
          </p:cNvSpPr>
          <p:nvPr/>
        </p:nvSpPr>
        <p:spPr bwMode="auto">
          <a:xfrm>
            <a:off x="498475" y="2135188"/>
            <a:ext cx="2779713" cy="519112"/>
          </a:xfrm>
          <a:prstGeom prst="rect">
            <a:avLst/>
          </a:prstGeom>
          <a:noFill/>
          <a:ln w="9525">
            <a:noFill/>
            <a:miter lim="800000"/>
            <a:headEnd/>
            <a:tailEnd/>
          </a:ln>
        </p:spPr>
        <p:txBody>
          <a:bodyPr wrap="none">
            <a:spAutoFit/>
          </a:bodyPr>
          <a:lstStyle/>
          <a:p>
            <a:r>
              <a:rPr lang="en-GB" sz="2800">
                <a:solidFill>
                  <a:srgbClr val="FF3300"/>
                </a:solidFill>
                <a:latin typeface="Arial" charset="0"/>
              </a:rPr>
              <a:t>Cycloxygenase</a:t>
            </a:r>
          </a:p>
        </p:txBody>
      </p:sp>
      <p:sp>
        <p:nvSpPr>
          <p:cNvPr id="22533" name="Text Box 7"/>
          <p:cNvSpPr txBox="1">
            <a:spLocks noChangeArrowheads="1"/>
          </p:cNvSpPr>
          <p:nvPr/>
        </p:nvSpPr>
        <p:spPr bwMode="auto">
          <a:xfrm>
            <a:off x="381000" y="4968875"/>
            <a:ext cx="3384550" cy="946150"/>
          </a:xfrm>
          <a:prstGeom prst="rect">
            <a:avLst/>
          </a:prstGeom>
          <a:noFill/>
          <a:ln w="9525">
            <a:noFill/>
            <a:miter lim="800000"/>
            <a:headEnd/>
            <a:tailEnd/>
          </a:ln>
        </p:spPr>
        <p:txBody>
          <a:bodyPr wrap="none">
            <a:spAutoFit/>
          </a:bodyPr>
          <a:lstStyle/>
          <a:p>
            <a:r>
              <a:rPr lang="en-GB" sz="2800">
                <a:latin typeface="Arial" charset="0"/>
              </a:rPr>
              <a:t>Prostacyclin (PGI</a:t>
            </a:r>
            <a:r>
              <a:rPr lang="en-GB" sz="2800" baseline="-25000">
                <a:latin typeface="Arial" charset="0"/>
              </a:rPr>
              <a:t>2</a:t>
            </a:r>
            <a:r>
              <a:rPr lang="en-GB" sz="2800">
                <a:latin typeface="Arial" charset="0"/>
              </a:rPr>
              <a:t>)</a:t>
            </a:r>
          </a:p>
          <a:p>
            <a:r>
              <a:rPr lang="en-GB" sz="2800">
                <a:latin typeface="Arial" charset="0"/>
              </a:rPr>
              <a:t>PG(E</a:t>
            </a:r>
            <a:r>
              <a:rPr lang="en-GB" sz="2800" baseline="-25000">
                <a:latin typeface="Arial" charset="0"/>
              </a:rPr>
              <a:t>2</a:t>
            </a:r>
            <a:r>
              <a:rPr lang="en-GB" sz="2800">
                <a:latin typeface="Arial" charset="0"/>
              </a:rPr>
              <a:t>), PGD</a:t>
            </a:r>
            <a:r>
              <a:rPr lang="en-GB" sz="2800" baseline="-25000">
                <a:latin typeface="Arial" charset="0"/>
              </a:rPr>
              <a:t>2</a:t>
            </a:r>
            <a:r>
              <a:rPr lang="en-GB" sz="2800">
                <a:latin typeface="Arial" charset="0"/>
              </a:rPr>
              <a:t>,F</a:t>
            </a:r>
            <a:r>
              <a:rPr lang="en-GB" sz="2800" baseline="-25000">
                <a:latin typeface="Arial" charset="0"/>
              </a:rPr>
              <a:t>2</a:t>
            </a:r>
          </a:p>
        </p:txBody>
      </p:sp>
      <p:sp>
        <p:nvSpPr>
          <p:cNvPr id="22534" name="Text Box 8"/>
          <p:cNvSpPr txBox="1">
            <a:spLocks noChangeArrowheads="1"/>
          </p:cNvSpPr>
          <p:nvPr/>
        </p:nvSpPr>
        <p:spPr bwMode="auto">
          <a:xfrm>
            <a:off x="5272088" y="4864100"/>
            <a:ext cx="3028950" cy="519113"/>
          </a:xfrm>
          <a:prstGeom prst="rect">
            <a:avLst/>
          </a:prstGeom>
          <a:noFill/>
          <a:ln w="9525">
            <a:noFill/>
            <a:miter lim="800000"/>
            <a:headEnd/>
            <a:tailEnd/>
          </a:ln>
        </p:spPr>
        <p:txBody>
          <a:bodyPr wrap="none">
            <a:spAutoFit/>
          </a:bodyPr>
          <a:lstStyle/>
          <a:p>
            <a:r>
              <a:rPr lang="en-GB" sz="2800">
                <a:latin typeface="Arial" charset="0"/>
              </a:rPr>
              <a:t>Thromboxane A</a:t>
            </a:r>
            <a:r>
              <a:rPr lang="en-GB" sz="2800" baseline="-25000">
                <a:latin typeface="Arial" charset="0"/>
              </a:rPr>
              <a:t>2</a:t>
            </a:r>
          </a:p>
        </p:txBody>
      </p:sp>
      <p:sp>
        <p:nvSpPr>
          <p:cNvPr id="22535" name="Line 9"/>
          <p:cNvSpPr>
            <a:spLocks noChangeShapeType="1"/>
          </p:cNvSpPr>
          <p:nvPr/>
        </p:nvSpPr>
        <p:spPr bwMode="auto">
          <a:xfrm>
            <a:off x="4267200" y="2139950"/>
            <a:ext cx="0" cy="841375"/>
          </a:xfrm>
          <a:prstGeom prst="line">
            <a:avLst/>
          </a:prstGeom>
          <a:noFill/>
          <a:ln w="38100">
            <a:solidFill>
              <a:schemeClr val="tx1"/>
            </a:solidFill>
            <a:round/>
            <a:headEnd/>
            <a:tailEnd type="triangle" w="med" len="med"/>
          </a:ln>
        </p:spPr>
        <p:txBody>
          <a:bodyPr/>
          <a:lstStyle/>
          <a:p>
            <a:endParaRPr lang="en-US"/>
          </a:p>
        </p:txBody>
      </p:sp>
      <p:sp>
        <p:nvSpPr>
          <p:cNvPr id="22536" name="Line 11"/>
          <p:cNvSpPr>
            <a:spLocks noChangeShapeType="1"/>
          </p:cNvSpPr>
          <p:nvPr/>
        </p:nvSpPr>
        <p:spPr bwMode="auto">
          <a:xfrm flipH="1">
            <a:off x="2274888" y="4530725"/>
            <a:ext cx="1858962" cy="420688"/>
          </a:xfrm>
          <a:prstGeom prst="line">
            <a:avLst/>
          </a:prstGeom>
          <a:noFill/>
          <a:ln w="38100">
            <a:solidFill>
              <a:schemeClr val="tx1"/>
            </a:solidFill>
            <a:round/>
            <a:headEnd/>
            <a:tailEnd type="triangle" w="med" len="med"/>
          </a:ln>
        </p:spPr>
        <p:txBody>
          <a:bodyPr/>
          <a:lstStyle/>
          <a:p>
            <a:endParaRPr lang="en-US"/>
          </a:p>
        </p:txBody>
      </p:sp>
      <p:sp>
        <p:nvSpPr>
          <p:cNvPr id="22537" name="Line 12"/>
          <p:cNvSpPr>
            <a:spLocks noChangeShapeType="1"/>
          </p:cNvSpPr>
          <p:nvPr/>
        </p:nvSpPr>
        <p:spPr bwMode="auto">
          <a:xfrm>
            <a:off x="4321175" y="4513263"/>
            <a:ext cx="1843088" cy="392112"/>
          </a:xfrm>
          <a:prstGeom prst="line">
            <a:avLst/>
          </a:prstGeom>
          <a:noFill/>
          <a:ln w="38100">
            <a:solidFill>
              <a:schemeClr val="tx1"/>
            </a:solidFill>
            <a:round/>
            <a:headEnd/>
            <a:tailEnd type="triangle" w="med" len="med"/>
          </a:ln>
        </p:spPr>
        <p:txBody>
          <a:bodyPr/>
          <a:lstStyle/>
          <a:p>
            <a:endParaRPr lang="en-US"/>
          </a:p>
        </p:txBody>
      </p:sp>
      <p:sp>
        <p:nvSpPr>
          <p:cNvPr id="22538" name="Text Box 13"/>
          <p:cNvSpPr txBox="1">
            <a:spLocks noChangeArrowheads="1"/>
          </p:cNvSpPr>
          <p:nvPr/>
        </p:nvSpPr>
        <p:spPr bwMode="auto">
          <a:xfrm flipV="1">
            <a:off x="576263" y="6167438"/>
            <a:ext cx="3159125" cy="579437"/>
          </a:xfrm>
          <a:prstGeom prst="rect">
            <a:avLst/>
          </a:prstGeom>
          <a:noFill/>
          <a:ln w="9525">
            <a:noFill/>
            <a:miter lim="800000"/>
            <a:headEnd/>
            <a:tailEnd/>
          </a:ln>
        </p:spPr>
        <p:txBody>
          <a:bodyPr rot="10800000">
            <a:spAutoFit/>
          </a:bodyPr>
          <a:lstStyle/>
          <a:p>
            <a:pPr>
              <a:spcBef>
                <a:spcPct val="50000"/>
              </a:spcBef>
            </a:pPr>
            <a:endParaRPr lang="en-GB" sz="3200"/>
          </a:p>
        </p:txBody>
      </p:sp>
      <p:sp>
        <p:nvSpPr>
          <p:cNvPr id="22539" name="Text Box 14"/>
          <p:cNvSpPr txBox="1">
            <a:spLocks noChangeArrowheads="1"/>
          </p:cNvSpPr>
          <p:nvPr/>
        </p:nvSpPr>
        <p:spPr bwMode="auto">
          <a:xfrm>
            <a:off x="801926" y="5945875"/>
            <a:ext cx="1944763" cy="830997"/>
          </a:xfrm>
          <a:prstGeom prst="rect">
            <a:avLst/>
          </a:prstGeom>
          <a:noFill/>
          <a:ln w="9525">
            <a:noFill/>
            <a:miter lim="800000"/>
            <a:headEnd/>
            <a:tailEnd/>
          </a:ln>
        </p:spPr>
        <p:txBody>
          <a:bodyPr wrap="none">
            <a:spAutoFit/>
          </a:bodyPr>
          <a:lstStyle/>
          <a:p>
            <a:r>
              <a:rPr lang="en-GB" sz="2400" dirty="0">
                <a:solidFill>
                  <a:srgbClr val="297B52"/>
                </a:solidFill>
                <a:latin typeface="Arial" charset="0"/>
              </a:rPr>
              <a:t>Antiplatelet </a:t>
            </a:r>
            <a:endParaRPr lang="en-GB" sz="2400" dirty="0" smtClean="0">
              <a:solidFill>
                <a:srgbClr val="297B52"/>
              </a:solidFill>
              <a:latin typeface="Arial" charset="0"/>
            </a:endParaRPr>
          </a:p>
          <a:p>
            <a:r>
              <a:rPr lang="en-GB" sz="2400" dirty="0" smtClean="0">
                <a:solidFill>
                  <a:srgbClr val="297B52"/>
                </a:solidFill>
                <a:latin typeface="Arial" charset="0"/>
              </a:rPr>
              <a:t>Vasodilator</a:t>
            </a:r>
            <a:endParaRPr lang="en-GB" sz="2400" dirty="0">
              <a:solidFill>
                <a:srgbClr val="297B52"/>
              </a:solidFill>
              <a:latin typeface="Arial" charset="0"/>
            </a:endParaRPr>
          </a:p>
        </p:txBody>
      </p:sp>
      <p:sp>
        <p:nvSpPr>
          <p:cNvPr id="22540" name="Text Box 15"/>
          <p:cNvSpPr txBox="1">
            <a:spLocks noChangeArrowheads="1"/>
          </p:cNvSpPr>
          <p:nvPr/>
        </p:nvSpPr>
        <p:spPr bwMode="auto">
          <a:xfrm>
            <a:off x="5583238" y="5791200"/>
            <a:ext cx="3333750" cy="830997"/>
          </a:xfrm>
          <a:prstGeom prst="rect">
            <a:avLst/>
          </a:prstGeom>
          <a:noFill/>
          <a:ln w="9525">
            <a:noFill/>
            <a:miter lim="800000"/>
            <a:headEnd/>
            <a:tailEnd/>
          </a:ln>
        </p:spPr>
        <p:txBody>
          <a:bodyPr>
            <a:spAutoFit/>
          </a:bodyPr>
          <a:lstStyle/>
          <a:p>
            <a:pPr>
              <a:spcBef>
                <a:spcPct val="50000"/>
              </a:spcBef>
            </a:pPr>
            <a:r>
              <a:rPr lang="en-GB" sz="2400" dirty="0" smtClean="0">
                <a:solidFill>
                  <a:srgbClr val="297B52"/>
                </a:solidFill>
                <a:latin typeface="Arial" charset="0"/>
              </a:rPr>
              <a:t>Platelet activator Vasoconstrictor</a:t>
            </a:r>
            <a:endParaRPr lang="en-GB" sz="2400" dirty="0">
              <a:solidFill>
                <a:srgbClr val="297B52"/>
              </a:solidFill>
              <a:latin typeface="Arial" charset="0"/>
            </a:endParaRPr>
          </a:p>
        </p:txBody>
      </p:sp>
      <p:sp>
        <p:nvSpPr>
          <p:cNvPr id="22541" name="Text Box 4"/>
          <p:cNvSpPr txBox="1">
            <a:spLocks noChangeArrowheads="1"/>
          </p:cNvSpPr>
          <p:nvPr/>
        </p:nvSpPr>
        <p:spPr bwMode="auto">
          <a:xfrm>
            <a:off x="2138363" y="312738"/>
            <a:ext cx="4297362" cy="519112"/>
          </a:xfrm>
          <a:prstGeom prst="rect">
            <a:avLst/>
          </a:prstGeom>
          <a:noFill/>
          <a:ln w="9525">
            <a:noFill/>
            <a:miter lim="800000"/>
            <a:headEnd/>
            <a:tailEnd/>
          </a:ln>
        </p:spPr>
        <p:txBody>
          <a:bodyPr wrap="none">
            <a:spAutoFit/>
          </a:bodyPr>
          <a:lstStyle/>
          <a:p>
            <a:r>
              <a:rPr lang="en-GB" sz="2800" dirty="0">
                <a:latin typeface="Arial" charset="0"/>
              </a:rPr>
              <a:t>Membrane phospholipid</a:t>
            </a:r>
          </a:p>
        </p:txBody>
      </p:sp>
      <p:sp>
        <p:nvSpPr>
          <p:cNvPr id="22542" name="Line 9"/>
          <p:cNvSpPr>
            <a:spLocks noChangeShapeType="1"/>
          </p:cNvSpPr>
          <p:nvPr/>
        </p:nvSpPr>
        <p:spPr bwMode="auto">
          <a:xfrm>
            <a:off x="4268788" y="3533775"/>
            <a:ext cx="0" cy="449263"/>
          </a:xfrm>
          <a:prstGeom prst="line">
            <a:avLst/>
          </a:prstGeom>
          <a:noFill/>
          <a:ln w="38100">
            <a:solidFill>
              <a:schemeClr val="tx1"/>
            </a:solidFill>
            <a:round/>
            <a:headEnd/>
            <a:tailEnd type="triangle" w="med" len="med"/>
          </a:ln>
        </p:spPr>
        <p:txBody>
          <a:bodyPr/>
          <a:lstStyle/>
          <a:p>
            <a:endParaRPr lang="en-US"/>
          </a:p>
        </p:txBody>
      </p:sp>
      <p:sp>
        <p:nvSpPr>
          <p:cNvPr id="22543" name="Text Box 6"/>
          <p:cNvSpPr txBox="1">
            <a:spLocks noChangeArrowheads="1"/>
          </p:cNvSpPr>
          <p:nvPr/>
        </p:nvSpPr>
        <p:spPr bwMode="auto">
          <a:xfrm>
            <a:off x="4629150" y="2193925"/>
            <a:ext cx="2911475" cy="519113"/>
          </a:xfrm>
          <a:prstGeom prst="rect">
            <a:avLst/>
          </a:prstGeom>
          <a:noFill/>
          <a:ln w="9525">
            <a:noFill/>
            <a:miter lim="800000"/>
            <a:headEnd/>
            <a:tailEnd/>
          </a:ln>
        </p:spPr>
        <p:txBody>
          <a:bodyPr wrap="none">
            <a:spAutoFit/>
          </a:bodyPr>
          <a:lstStyle/>
          <a:p>
            <a:r>
              <a:rPr lang="en-GB" sz="2800" dirty="0">
                <a:solidFill>
                  <a:srgbClr val="FF3300"/>
                </a:solidFill>
                <a:latin typeface="Arial" charset="0"/>
              </a:rPr>
              <a:t>COX-1 or COX-2</a:t>
            </a:r>
          </a:p>
        </p:txBody>
      </p:sp>
      <p:sp>
        <p:nvSpPr>
          <p:cNvPr id="22544" name="Text Box 6"/>
          <p:cNvSpPr txBox="1">
            <a:spLocks noChangeArrowheads="1"/>
          </p:cNvSpPr>
          <p:nvPr/>
        </p:nvSpPr>
        <p:spPr bwMode="auto">
          <a:xfrm>
            <a:off x="2335213" y="3948113"/>
            <a:ext cx="4797425" cy="519112"/>
          </a:xfrm>
          <a:prstGeom prst="rect">
            <a:avLst/>
          </a:prstGeom>
          <a:noFill/>
          <a:ln w="9525">
            <a:noFill/>
            <a:miter lim="800000"/>
            <a:headEnd/>
            <a:tailEnd/>
          </a:ln>
        </p:spPr>
        <p:txBody>
          <a:bodyPr wrap="none">
            <a:spAutoFit/>
          </a:bodyPr>
          <a:lstStyle/>
          <a:p>
            <a:r>
              <a:rPr lang="en-GB" sz="2800">
                <a:solidFill>
                  <a:srgbClr val="FF3300"/>
                </a:solidFill>
                <a:latin typeface="Arial" charset="0"/>
              </a:rPr>
              <a:t>Tissue specific isomerases</a:t>
            </a:r>
          </a:p>
        </p:txBody>
      </p:sp>
      <p:sp>
        <p:nvSpPr>
          <p:cNvPr id="22545" name="Line 9"/>
          <p:cNvSpPr>
            <a:spLocks noChangeShapeType="1"/>
          </p:cNvSpPr>
          <p:nvPr/>
        </p:nvSpPr>
        <p:spPr bwMode="auto">
          <a:xfrm>
            <a:off x="4270375" y="846138"/>
            <a:ext cx="0" cy="666750"/>
          </a:xfrm>
          <a:prstGeom prst="line">
            <a:avLst/>
          </a:prstGeom>
          <a:noFill/>
          <a:ln w="38100">
            <a:solidFill>
              <a:schemeClr val="tx1"/>
            </a:solidFill>
            <a:round/>
            <a:headEnd/>
            <a:tailEnd type="triangle" w="med" len="med"/>
          </a:ln>
        </p:spPr>
        <p:txBody>
          <a:bodyPr/>
          <a:lstStyle/>
          <a:p>
            <a:endParaRPr lang="en-US"/>
          </a:p>
        </p:txBody>
      </p:sp>
      <p:cxnSp>
        <p:nvCxnSpPr>
          <p:cNvPr id="19" name="Straight Arrow Connector 18"/>
          <p:cNvCxnSpPr/>
          <p:nvPr/>
        </p:nvCxnSpPr>
        <p:spPr bwMode="auto">
          <a:xfrm>
            <a:off x="6124353" y="1722474"/>
            <a:ext cx="1041991" cy="1588"/>
          </a:xfrm>
          <a:prstGeom prst="straightConnector1">
            <a:avLst/>
          </a:prstGeom>
          <a:solidFill>
            <a:schemeClr val="accent1"/>
          </a:solidFill>
          <a:ln w="28575" cap="flat" cmpd="sng" algn="ctr">
            <a:solidFill>
              <a:schemeClr val="tx1">
                <a:lumMod val="65000"/>
                <a:lumOff val="35000"/>
              </a:schemeClr>
            </a:solidFill>
            <a:prstDash val="solid"/>
            <a:round/>
            <a:headEnd type="none" w="med" len="med"/>
            <a:tailEnd type="arrow"/>
          </a:ln>
          <a:effectLst/>
        </p:spPr>
      </p:cxnSp>
      <p:sp>
        <p:nvSpPr>
          <p:cNvPr id="20" name="TextBox 19"/>
          <p:cNvSpPr txBox="1"/>
          <p:nvPr/>
        </p:nvSpPr>
        <p:spPr>
          <a:xfrm>
            <a:off x="7325832" y="1584254"/>
            <a:ext cx="1297150" cy="307777"/>
          </a:xfrm>
          <a:prstGeom prst="rect">
            <a:avLst/>
          </a:prstGeom>
          <a:noFill/>
          <a:ln w="28575">
            <a:solidFill>
              <a:schemeClr val="tx1">
                <a:lumMod val="65000"/>
                <a:lumOff val="35000"/>
              </a:schemeClr>
            </a:solidFill>
          </a:ln>
        </p:spPr>
        <p:txBody>
          <a:bodyPr wrap="square" rtlCol="0">
            <a:spAutoFit/>
          </a:bodyPr>
          <a:lstStyle/>
          <a:p>
            <a:r>
              <a:rPr lang="en-GB" dirty="0" err="1" smtClean="0">
                <a:latin typeface="Arial" pitchFamily="34" charset="0"/>
                <a:cs typeface="Arial" pitchFamily="34" charset="0"/>
              </a:rPr>
              <a:t>Leukotrienes</a:t>
            </a:r>
            <a:endParaRPr lang="en-GB" dirty="0">
              <a:latin typeface="Arial" pitchFamily="34" charset="0"/>
              <a:cs typeface="Arial" pitchFamily="34" charset="0"/>
            </a:endParaRPr>
          </a:p>
        </p:txBody>
      </p:sp>
      <p:sp>
        <p:nvSpPr>
          <p:cNvPr id="21" name="Text Box 6"/>
          <p:cNvSpPr txBox="1">
            <a:spLocks noChangeArrowheads="1"/>
          </p:cNvSpPr>
          <p:nvPr/>
        </p:nvSpPr>
        <p:spPr bwMode="auto">
          <a:xfrm>
            <a:off x="4733925" y="894758"/>
            <a:ext cx="902811" cy="523220"/>
          </a:xfrm>
          <a:prstGeom prst="rect">
            <a:avLst/>
          </a:prstGeom>
          <a:noFill/>
          <a:ln w="9525">
            <a:noFill/>
            <a:miter lim="800000"/>
            <a:headEnd/>
            <a:tailEnd/>
          </a:ln>
        </p:spPr>
        <p:txBody>
          <a:bodyPr wrap="none">
            <a:spAutoFit/>
          </a:bodyPr>
          <a:lstStyle/>
          <a:p>
            <a:r>
              <a:rPr lang="en-GB" sz="2800" dirty="0" smtClean="0">
                <a:solidFill>
                  <a:srgbClr val="FF3300"/>
                </a:solidFill>
                <a:latin typeface="Arial" charset="0"/>
              </a:rPr>
              <a:t>PLA</a:t>
            </a:r>
            <a:endParaRPr lang="en-GB" sz="2800" dirty="0">
              <a:solidFill>
                <a:srgbClr val="FF3300"/>
              </a:solidFill>
              <a:latin typeface="Arial"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9026" name="Picture 2"/>
          <p:cNvPicPr>
            <a:picLocks noChangeAspect="1" noChangeArrowheads="1"/>
          </p:cNvPicPr>
          <p:nvPr/>
        </p:nvPicPr>
        <p:blipFill>
          <a:blip r:embed="rId2" cstate="print"/>
          <a:srcRect/>
          <a:stretch>
            <a:fillRect/>
          </a:stretch>
        </p:blipFill>
        <p:spPr bwMode="auto">
          <a:xfrm>
            <a:off x="1175554" y="1052679"/>
            <a:ext cx="6247222" cy="4756921"/>
          </a:xfrm>
          <a:prstGeom prst="rect">
            <a:avLst/>
          </a:prstGeom>
          <a:noFill/>
          <a:ln w="9525">
            <a:noFill/>
            <a:miter lim="800000"/>
            <a:headEnd/>
            <a:tailEnd/>
          </a:ln>
        </p:spPr>
      </p:pic>
      <p:sp>
        <p:nvSpPr>
          <p:cNvPr id="3" name="TextBox 2"/>
          <p:cNvSpPr txBox="1"/>
          <p:nvPr/>
        </p:nvSpPr>
        <p:spPr>
          <a:xfrm>
            <a:off x="303983" y="6002768"/>
            <a:ext cx="8485015" cy="338554"/>
          </a:xfrm>
          <a:prstGeom prst="rect">
            <a:avLst/>
          </a:prstGeom>
          <a:noFill/>
        </p:spPr>
        <p:txBody>
          <a:bodyPr wrap="none" rtlCol="0">
            <a:spAutoFit/>
          </a:bodyPr>
          <a:lstStyle/>
          <a:p>
            <a:r>
              <a:rPr lang="en-GB" sz="1600" dirty="0" smtClean="0">
                <a:latin typeface="Arial" pitchFamily="34" charset="0"/>
                <a:cs typeface="Arial" pitchFamily="34" charset="0"/>
              </a:rPr>
              <a:t>Aspirin irreversibly inhibits COX-1 by acetylating a serine residue near the active site</a:t>
            </a:r>
            <a:endParaRPr lang="en-GB" sz="1600" dirty="0">
              <a:latin typeface="Arial" pitchFamily="34" charset="0"/>
              <a:cs typeface="Arial" pitchFamily="34" charset="0"/>
            </a:endParaRPr>
          </a:p>
        </p:txBody>
      </p:sp>
      <p:sp>
        <p:nvSpPr>
          <p:cNvPr id="4" name="Title 3"/>
          <p:cNvSpPr>
            <a:spLocks noGrp="1"/>
          </p:cNvSpPr>
          <p:nvPr>
            <p:ph type="title"/>
          </p:nvPr>
        </p:nvSpPr>
        <p:spPr>
          <a:xfrm>
            <a:off x="531664" y="0"/>
            <a:ext cx="7807325" cy="1143000"/>
          </a:xfrm>
        </p:spPr>
        <p:txBody>
          <a:bodyPr/>
          <a:lstStyle/>
          <a:p>
            <a:r>
              <a:rPr lang="en-GB" sz="4000" dirty="0" smtClean="0"/>
              <a:t>Aspirin inhibition of COX-1</a:t>
            </a:r>
            <a:endParaRPr lang="en-GB" sz="4000" dirty="0"/>
          </a:p>
        </p:txBody>
      </p:sp>
      <p:sp>
        <p:nvSpPr>
          <p:cNvPr id="6" name="TextBox 5"/>
          <p:cNvSpPr txBox="1"/>
          <p:nvPr/>
        </p:nvSpPr>
        <p:spPr>
          <a:xfrm>
            <a:off x="7573384" y="6453401"/>
            <a:ext cx="1247457" cy="307777"/>
          </a:xfrm>
          <a:prstGeom prst="rect">
            <a:avLst/>
          </a:prstGeom>
          <a:noFill/>
        </p:spPr>
        <p:txBody>
          <a:bodyPr wrap="none" rtlCol="0">
            <a:spAutoFit/>
          </a:bodyPr>
          <a:lstStyle/>
          <a:p>
            <a:r>
              <a:rPr lang="en-GB" dirty="0" smtClean="0"/>
              <a:t>Sweeney 2009</a:t>
            </a:r>
            <a:endParaRPr lang="en-GB"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0" y="0"/>
            <a:ext cx="7772400" cy="1143000"/>
          </a:xfrm>
        </p:spPr>
        <p:txBody>
          <a:bodyPr/>
          <a:lstStyle/>
          <a:p>
            <a:r>
              <a:rPr lang="en-GB" sz="4000" dirty="0" smtClean="0">
                <a:latin typeface="Arial" charset="0"/>
                <a:cs typeface="Arial" charset="0"/>
              </a:rPr>
              <a:t>COX-1 and COX-2</a:t>
            </a:r>
          </a:p>
        </p:txBody>
      </p:sp>
      <p:sp>
        <p:nvSpPr>
          <p:cNvPr id="23555" name="Rectangle 3"/>
          <p:cNvSpPr>
            <a:spLocks noGrp="1" noChangeArrowheads="1"/>
          </p:cNvSpPr>
          <p:nvPr>
            <p:ph type="body" idx="4294967295"/>
          </p:nvPr>
        </p:nvSpPr>
        <p:spPr>
          <a:xfrm>
            <a:off x="1371600" y="1400175"/>
            <a:ext cx="7772400" cy="2344738"/>
          </a:xfrm>
        </p:spPr>
        <p:txBody>
          <a:bodyPr/>
          <a:lstStyle/>
          <a:p>
            <a:r>
              <a:rPr lang="en-GB" sz="2800" dirty="0" smtClean="0">
                <a:solidFill>
                  <a:schemeClr val="accent2">
                    <a:lumMod val="75000"/>
                  </a:schemeClr>
                </a:solidFill>
                <a:latin typeface="Arial" charset="0"/>
                <a:cs typeface="Arial" charset="0"/>
              </a:rPr>
              <a:t>COX-1 </a:t>
            </a:r>
          </a:p>
          <a:p>
            <a:pPr lvl="1"/>
            <a:r>
              <a:rPr lang="en-GB" sz="2400" dirty="0" smtClean="0">
                <a:solidFill>
                  <a:schemeClr val="accent2">
                    <a:lumMod val="75000"/>
                  </a:schemeClr>
                </a:solidFill>
                <a:latin typeface="Arial" charset="0"/>
                <a:cs typeface="Arial" charset="0"/>
              </a:rPr>
              <a:t>Expressed constitutively in most tissues</a:t>
            </a:r>
          </a:p>
          <a:p>
            <a:r>
              <a:rPr lang="en-GB" sz="2800" dirty="0" smtClean="0">
                <a:solidFill>
                  <a:schemeClr val="accent2">
                    <a:lumMod val="75000"/>
                  </a:schemeClr>
                </a:solidFill>
                <a:latin typeface="Arial" charset="0"/>
                <a:cs typeface="Arial" charset="0"/>
              </a:rPr>
              <a:t>COX-2 </a:t>
            </a:r>
          </a:p>
          <a:p>
            <a:pPr lvl="1"/>
            <a:r>
              <a:rPr lang="en-GB" sz="2400" dirty="0" smtClean="0">
                <a:solidFill>
                  <a:schemeClr val="accent2">
                    <a:lumMod val="75000"/>
                  </a:schemeClr>
                </a:solidFill>
                <a:latin typeface="Arial" charset="0"/>
                <a:cs typeface="Arial" charset="0"/>
              </a:rPr>
              <a:t>Induced by inflammation and mitogens</a:t>
            </a:r>
          </a:p>
        </p:txBody>
      </p:sp>
      <p:sp>
        <p:nvSpPr>
          <p:cNvPr id="131076" name="Rectangle 4"/>
          <p:cNvSpPr>
            <a:spLocks noChangeArrowheads="1"/>
          </p:cNvSpPr>
          <p:nvPr/>
        </p:nvSpPr>
        <p:spPr bwMode="auto">
          <a:xfrm>
            <a:off x="641350" y="3674917"/>
            <a:ext cx="8061325" cy="2344738"/>
          </a:xfrm>
          <a:prstGeom prst="rect">
            <a:avLst/>
          </a:prstGeom>
          <a:noFill/>
          <a:ln w="9525">
            <a:noFill/>
            <a:miter lim="800000"/>
            <a:headEnd/>
            <a:tailEnd/>
          </a:ln>
        </p:spPr>
        <p:txBody>
          <a:bodyPr/>
          <a:lstStyle/>
          <a:p>
            <a:pPr marL="342900" indent="-342900">
              <a:spcBef>
                <a:spcPct val="20000"/>
              </a:spcBef>
              <a:buFontTx/>
              <a:buChar char="•"/>
            </a:pPr>
            <a:r>
              <a:rPr lang="en-GB" sz="2800" b="0" dirty="0">
                <a:latin typeface="Arial" charset="0"/>
                <a:cs typeface="Arial" charset="0"/>
              </a:rPr>
              <a:t>COX-2 inhibitors </a:t>
            </a:r>
          </a:p>
          <a:p>
            <a:pPr marL="742950" lvl="1" indent="-285750">
              <a:spcBef>
                <a:spcPct val="20000"/>
              </a:spcBef>
              <a:buFontTx/>
              <a:buChar char="–"/>
            </a:pPr>
            <a:r>
              <a:rPr lang="en-GB" sz="2400" b="0" dirty="0">
                <a:latin typeface="Arial" charset="0"/>
                <a:cs typeface="Arial" charset="0"/>
              </a:rPr>
              <a:t>Block inflammatory COX-2 activity</a:t>
            </a:r>
          </a:p>
          <a:p>
            <a:pPr marL="742950" lvl="1" indent="-285750">
              <a:spcBef>
                <a:spcPct val="20000"/>
              </a:spcBef>
              <a:buFontTx/>
              <a:buChar char="–"/>
            </a:pPr>
            <a:r>
              <a:rPr lang="en-GB" sz="2400" b="0" dirty="0">
                <a:latin typeface="Arial" charset="0"/>
                <a:cs typeface="Arial" charset="0"/>
              </a:rPr>
              <a:t>Avoid effects on platelets and gastro - epithelium</a:t>
            </a:r>
          </a:p>
        </p:txBody>
      </p:sp>
      <p:sp>
        <p:nvSpPr>
          <p:cNvPr id="272389" name="Rectangle 5"/>
          <p:cNvSpPr>
            <a:spLocks noChangeArrowheads="1"/>
          </p:cNvSpPr>
          <p:nvPr/>
        </p:nvSpPr>
        <p:spPr bwMode="auto">
          <a:xfrm>
            <a:off x="711200" y="5025759"/>
            <a:ext cx="8061325" cy="2344737"/>
          </a:xfrm>
          <a:prstGeom prst="rect">
            <a:avLst/>
          </a:prstGeom>
          <a:noFill/>
          <a:ln w="9525">
            <a:noFill/>
            <a:miter lim="800000"/>
            <a:headEnd/>
            <a:tailEnd/>
          </a:ln>
        </p:spPr>
        <p:txBody>
          <a:bodyPr/>
          <a:lstStyle/>
          <a:p>
            <a:pPr marL="342900" indent="-342900">
              <a:spcBef>
                <a:spcPct val="20000"/>
              </a:spcBef>
              <a:buFontTx/>
              <a:buChar char="•"/>
            </a:pPr>
            <a:r>
              <a:rPr lang="en-GB" sz="2800" b="0" dirty="0">
                <a:latin typeface="Arial" charset="0"/>
                <a:cs typeface="Arial" charset="0"/>
              </a:rPr>
              <a:t>BUT</a:t>
            </a:r>
          </a:p>
          <a:p>
            <a:pPr marL="742950" lvl="1" indent="-285750">
              <a:spcBef>
                <a:spcPct val="20000"/>
              </a:spcBef>
              <a:buFontTx/>
              <a:buChar char="–"/>
            </a:pPr>
            <a:r>
              <a:rPr lang="en-GB" sz="2400" b="0" dirty="0">
                <a:latin typeface="Arial" charset="0"/>
                <a:cs typeface="Arial" charset="0"/>
              </a:rPr>
              <a:t>PGI2 </a:t>
            </a:r>
            <a:r>
              <a:rPr lang="en-GB" sz="2400" b="0" dirty="0" smtClean="0">
                <a:latin typeface="Arial" charset="0"/>
                <a:cs typeface="Arial" charset="0"/>
              </a:rPr>
              <a:t>is produced </a:t>
            </a:r>
            <a:r>
              <a:rPr lang="en-GB" sz="2400" b="0" dirty="0">
                <a:latin typeface="Arial" charset="0"/>
                <a:cs typeface="Arial" charset="0"/>
              </a:rPr>
              <a:t>by COX-2 induced by shear in endothelial cells, hence always </a:t>
            </a:r>
            <a:r>
              <a:rPr lang="en-GB" sz="2400" b="0" dirty="0" smtClean="0">
                <a:latin typeface="Arial" charset="0"/>
                <a:cs typeface="Arial" charset="0"/>
              </a:rPr>
              <a:t>active as well as inducible</a:t>
            </a:r>
            <a:endParaRPr lang="en-GB" sz="2400" b="0"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07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107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107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2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8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795" y="954066"/>
            <a:ext cx="7067549" cy="530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Text Box 4"/>
          <p:cNvSpPr txBox="1">
            <a:spLocks noChangeArrowheads="1"/>
          </p:cNvSpPr>
          <p:nvPr/>
        </p:nvSpPr>
        <p:spPr bwMode="auto">
          <a:xfrm>
            <a:off x="1617292" y="6457167"/>
            <a:ext cx="7315200" cy="208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1">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6"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6"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6"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6"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6" charset="0"/>
              </a:defRPr>
            </a:lvl5pPr>
            <a:lvl6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6" charset="0"/>
              </a:defRPr>
            </a:lvl6pPr>
            <a:lvl7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6" charset="0"/>
              </a:defRPr>
            </a:lvl7pPr>
            <a:lvl8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6" charset="0"/>
              </a:defRPr>
            </a:lvl8pPr>
            <a:lvl9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6" charset="0"/>
              </a:defRPr>
            </a:lvl9pPr>
          </a:lstStyle>
          <a:p>
            <a:pPr algn="ctr" eaLnBrk="1">
              <a:lnSpc>
                <a:spcPct val="97000"/>
              </a:lnSpc>
              <a:buClr>
                <a:srgbClr val="000000"/>
              </a:buClr>
              <a:buSzPct val="45000"/>
              <a:buFont typeface="StarSymbol" charset="0"/>
              <a:buNone/>
            </a:pPr>
            <a:r>
              <a:rPr lang="en-GB" sz="1400" dirty="0" smtClean="0">
                <a:solidFill>
                  <a:srgbClr val="000000"/>
                </a:solidFill>
                <a:latin typeface="Arial" charset="0"/>
              </a:rPr>
              <a:t>Peter Maslak, ASH Image Bank 2011; 2011-3783</a:t>
            </a:r>
            <a:endParaRPr lang="en-GB" sz="1400" dirty="0">
              <a:solidFill>
                <a:srgbClr val="000000"/>
              </a:solidFill>
              <a:latin typeface="Arial" charset="0"/>
            </a:endParaRPr>
          </a:p>
        </p:txBody>
      </p:sp>
      <p:sp>
        <p:nvSpPr>
          <p:cNvPr id="2" name="Title 1"/>
          <p:cNvSpPr>
            <a:spLocks noGrp="1"/>
          </p:cNvSpPr>
          <p:nvPr>
            <p:ph type="title"/>
          </p:nvPr>
        </p:nvSpPr>
        <p:spPr>
          <a:xfrm>
            <a:off x="429700" y="293318"/>
            <a:ext cx="7805737" cy="344487"/>
          </a:xfrm>
        </p:spPr>
        <p:txBody>
          <a:bodyPr/>
          <a:lstStyle/>
          <a:p>
            <a:r>
              <a:rPr lang="en-US" kern="1200" dirty="0" smtClean="0">
                <a:solidFill>
                  <a:schemeClr val="tx1"/>
                </a:solidFill>
                <a:latin typeface="Arial" charset="0"/>
                <a:ea typeface="+mn-ea"/>
                <a:cs typeface="+mn-cs"/>
              </a:rPr>
              <a:t>Normal Platelets</a:t>
            </a:r>
            <a:endParaRPr lang="en-US" kern="1200" dirty="0">
              <a:solidFill>
                <a:schemeClr val="tx1"/>
              </a:solidFill>
              <a:latin typeface="Arial" charset="0"/>
              <a:ea typeface="+mn-ea"/>
              <a:cs typeface="+mn-cs"/>
            </a:endParaRPr>
          </a:p>
        </p:txBody>
      </p:sp>
    </p:spTree>
    <p:extLst>
      <p:ext uri="{BB962C8B-B14F-4D97-AF65-F5344CB8AC3E}">
        <p14:creationId xmlns:p14="http://schemas.microsoft.com/office/powerpoint/2010/main" val="1594982659"/>
      </p:ext>
    </p:extLst>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60627" y="252639"/>
            <a:ext cx="7807325" cy="1143000"/>
          </a:xfrm>
        </p:spPr>
        <p:txBody>
          <a:bodyPr/>
          <a:lstStyle/>
          <a:p>
            <a:r>
              <a:rPr lang="en-GB" dirty="0" smtClean="0"/>
              <a:t>Aspirin: mode of action</a:t>
            </a:r>
          </a:p>
        </p:txBody>
      </p:sp>
      <p:sp>
        <p:nvSpPr>
          <p:cNvPr id="145411" name="Rectangle 3"/>
          <p:cNvSpPr>
            <a:spLocks noGrp="1" noChangeArrowheads="1"/>
          </p:cNvSpPr>
          <p:nvPr>
            <p:ph sz="quarter" idx="1"/>
          </p:nvPr>
        </p:nvSpPr>
        <p:spPr>
          <a:xfrm>
            <a:off x="631371" y="1534886"/>
            <a:ext cx="8048625" cy="4114800"/>
          </a:xfrm>
        </p:spPr>
        <p:txBody>
          <a:bodyPr>
            <a:normAutofit lnSpcReduction="10000"/>
          </a:bodyPr>
          <a:lstStyle/>
          <a:p>
            <a:pPr>
              <a:lnSpc>
                <a:spcPct val="90000"/>
              </a:lnSpc>
            </a:pPr>
            <a:r>
              <a:rPr lang="en-GB" sz="2800" dirty="0" smtClean="0"/>
              <a:t>Irreversibly inactivates COX-1 and COX-2</a:t>
            </a:r>
          </a:p>
          <a:p>
            <a:pPr lvl="1">
              <a:lnSpc>
                <a:spcPct val="90000"/>
              </a:lnSpc>
            </a:pPr>
            <a:r>
              <a:rPr lang="en-GB" sz="2400" dirty="0" smtClean="0"/>
              <a:t>Acetylates serine residue and blocks access to catalytic site</a:t>
            </a:r>
          </a:p>
          <a:p>
            <a:pPr>
              <a:lnSpc>
                <a:spcPct val="90000"/>
              </a:lnSpc>
            </a:pPr>
            <a:r>
              <a:rPr lang="en-GB" dirty="0" smtClean="0"/>
              <a:t>Platelets </a:t>
            </a:r>
          </a:p>
          <a:p>
            <a:pPr lvl="1">
              <a:lnSpc>
                <a:spcPct val="90000"/>
              </a:lnSpc>
            </a:pPr>
            <a:r>
              <a:rPr lang="en-GB" dirty="0" smtClean="0"/>
              <a:t>cannot re-synthesise their COX-1</a:t>
            </a:r>
          </a:p>
          <a:p>
            <a:pPr lvl="1">
              <a:lnSpc>
                <a:spcPct val="90000"/>
              </a:lnSpc>
            </a:pPr>
            <a:r>
              <a:rPr lang="en-GB" sz="2400" dirty="0" smtClean="0"/>
              <a:t>Small daily dose will completely block COX dependent function of platelets (TXA2 synthesis)</a:t>
            </a:r>
          </a:p>
          <a:p>
            <a:pPr>
              <a:lnSpc>
                <a:spcPct val="90000"/>
              </a:lnSpc>
            </a:pPr>
            <a:r>
              <a:rPr lang="en-GB" sz="2800" dirty="0" smtClean="0"/>
              <a:t>In inflammatory tissues </a:t>
            </a:r>
          </a:p>
          <a:p>
            <a:pPr lvl="1">
              <a:lnSpc>
                <a:spcPct val="90000"/>
              </a:lnSpc>
            </a:pPr>
            <a:r>
              <a:rPr lang="en-GB" sz="2400" dirty="0" smtClean="0"/>
              <a:t>COX-2 is rapidly replaced after inhibition</a:t>
            </a:r>
          </a:p>
          <a:p>
            <a:pPr>
              <a:lnSpc>
                <a:spcPct val="90000"/>
              </a:lnSpc>
            </a:pPr>
            <a:r>
              <a:rPr lang="en-GB" sz="2800" dirty="0" smtClean="0">
                <a:solidFill>
                  <a:srgbClr val="FF0000"/>
                </a:solidFill>
              </a:rPr>
              <a:t>100x more aspirin/day is needed for anti-inflammatory effect than for </a:t>
            </a:r>
            <a:r>
              <a:rPr lang="en-GB" sz="2800" dirty="0" err="1" smtClean="0">
                <a:solidFill>
                  <a:srgbClr val="FF0000"/>
                </a:solidFill>
              </a:rPr>
              <a:t>antiplatelet</a:t>
            </a:r>
            <a:r>
              <a:rPr lang="en-GB" sz="2800" dirty="0" smtClean="0">
                <a:solidFill>
                  <a:srgbClr val="FF0000"/>
                </a:solidFill>
              </a:rPr>
              <a:t> effect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54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GB" smtClean="0"/>
              <a:t>Aspirin: kinetics</a:t>
            </a:r>
          </a:p>
        </p:txBody>
      </p:sp>
      <p:sp>
        <p:nvSpPr>
          <p:cNvPr id="25603" name="Rectangle 3"/>
          <p:cNvSpPr>
            <a:spLocks noGrp="1" noChangeArrowheads="1"/>
          </p:cNvSpPr>
          <p:nvPr>
            <p:ph sz="quarter" idx="1"/>
          </p:nvPr>
        </p:nvSpPr>
        <p:spPr>
          <a:xfrm>
            <a:off x="414338" y="1981200"/>
            <a:ext cx="8266112" cy="4114800"/>
          </a:xfrm>
        </p:spPr>
        <p:txBody>
          <a:bodyPr/>
          <a:lstStyle/>
          <a:p>
            <a:r>
              <a:rPr lang="en-GB" smtClean="0"/>
              <a:t>Platelet inhibition evident 1hr after ingestion</a:t>
            </a:r>
          </a:p>
          <a:p>
            <a:r>
              <a:rPr lang="en-GB" smtClean="0"/>
              <a:t>Plasma half life 15-20 minutes</a:t>
            </a:r>
          </a:p>
          <a:p>
            <a:r>
              <a:rPr lang="en-GB" smtClean="0"/>
              <a:t>Platelet inhibition lasts for the life of the platelet</a:t>
            </a:r>
          </a:p>
          <a:p>
            <a:pPr lvl="1"/>
            <a:r>
              <a:rPr lang="en-GB" smtClean="0"/>
              <a:t>Mean life span of platelets 8-10 days (10-12% per day)</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96888" y="449263"/>
            <a:ext cx="8124825" cy="1143000"/>
          </a:xfrm>
        </p:spPr>
        <p:txBody>
          <a:bodyPr>
            <a:normAutofit fontScale="90000"/>
          </a:bodyPr>
          <a:lstStyle/>
          <a:p>
            <a:r>
              <a:rPr lang="en-GB" smtClean="0">
                <a:latin typeface="Arial" charset="0"/>
                <a:cs typeface="Arial" charset="0"/>
              </a:rPr>
              <a:t>How does aspirin achieve benefit?</a:t>
            </a:r>
            <a:endParaRPr lang="en-US" smtClean="0">
              <a:latin typeface="Arial" charset="0"/>
              <a:cs typeface="Arial" charset="0"/>
            </a:endParaRPr>
          </a:p>
        </p:txBody>
      </p:sp>
      <p:sp>
        <p:nvSpPr>
          <p:cNvPr id="26627" name="Content Placeholder 2"/>
          <p:cNvSpPr>
            <a:spLocks noGrp="1"/>
          </p:cNvSpPr>
          <p:nvPr>
            <p:ph sz="quarter" idx="1"/>
          </p:nvPr>
        </p:nvSpPr>
        <p:spPr/>
        <p:txBody>
          <a:bodyPr/>
          <a:lstStyle/>
          <a:p>
            <a:r>
              <a:rPr lang="en-GB" sz="2800" dirty="0" smtClean="0">
                <a:latin typeface="Arial" charset="0"/>
                <a:cs typeface="Arial" charset="0"/>
              </a:rPr>
              <a:t>Aspirin irreversibly inhibits COX in platelets</a:t>
            </a:r>
          </a:p>
          <a:p>
            <a:r>
              <a:rPr lang="en-GB" sz="2800" dirty="0" smtClean="0">
                <a:latin typeface="Arial" charset="0"/>
                <a:cs typeface="Arial" charset="0"/>
              </a:rPr>
              <a:t>Reduces platelet reactivity</a:t>
            </a:r>
          </a:p>
          <a:p>
            <a:r>
              <a:rPr lang="en-GB" sz="2800" dirty="0" smtClean="0">
                <a:latin typeface="Arial" charset="0"/>
                <a:cs typeface="Arial" charset="0"/>
              </a:rPr>
              <a:t>Low dose aspirin inhibits platelets in portal circulation</a:t>
            </a:r>
          </a:p>
          <a:p>
            <a:r>
              <a:rPr lang="en-GB" sz="2800" dirty="0" smtClean="0">
                <a:latin typeface="Arial" charset="0"/>
                <a:cs typeface="Arial" charset="0"/>
              </a:rPr>
              <a:t>Aspirin metabolised in liver (‘first pass’)</a:t>
            </a:r>
          </a:p>
          <a:p>
            <a:r>
              <a:rPr lang="en-GB" sz="2800" dirty="0" smtClean="0">
                <a:latin typeface="Arial" charset="0"/>
                <a:cs typeface="Arial" charset="0"/>
              </a:rPr>
              <a:t>No circulating aspirin, no effect on prostacyclin production by ECs</a:t>
            </a:r>
            <a:endParaRPr lang="en-US" sz="28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24087" y="224080"/>
            <a:ext cx="7807325" cy="1143000"/>
          </a:xfrm>
        </p:spPr>
        <p:txBody>
          <a:bodyPr/>
          <a:lstStyle/>
          <a:p>
            <a:r>
              <a:rPr lang="en-GB" dirty="0" smtClean="0"/>
              <a:t>Aspirin: complex effects</a:t>
            </a:r>
          </a:p>
        </p:txBody>
      </p:sp>
      <p:sp>
        <p:nvSpPr>
          <p:cNvPr id="147459" name="Rectangle 3"/>
          <p:cNvSpPr>
            <a:spLocks noGrp="1" noChangeArrowheads="1"/>
          </p:cNvSpPr>
          <p:nvPr>
            <p:ph sz="quarter" idx="1"/>
          </p:nvPr>
        </p:nvSpPr>
        <p:spPr>
          <a:xfrm>
            <a:off x="363071" y="1809077"/>
            <a:ext cx="8193088" cy="4622800"/>
          </a:xfrm>
        </p:spPr>
        <p:txBody>
          <a:bodyPr/>
          <a:lstStyle/>
          <a:p>
            <a:pPr>
              <a:lnSpc>
                <a:spcPct val="90000"/>
              </a:lnSpc>
            </a:pPr>
            <a:r>
              <a:rPr lang="en-GB" sz="2800" dirty="0" smtClean="0"/>
              <a:t>Effect on platelets is inhibitory and achieved at low doses</a:t>
            </a:r>
          </a:p>
          <a:p>
            <a:pPr>
              <a:lnSpc>
                <a:spcPct val="90000"/>
              </a:lnSpc>
            </a:pPr>
            <a:r>
              <a:rPr lang="en-GB" sz="2800" dirty="0" smtClean="0"/>
              <a:t>Effect on tissues is only manifest at higher doses</a:t>
            </a:r>
          </a:p>
          <a:p>
            <a:pPr lvl="1">
              <a:lnSpc>
                <a:spcPct val="90000"/>
              </a:lnSpc>
            </a:pPr>
            <a:r>
              <a:rPr lang="en-GB" sz="2400" dirty="0" smtClean="0"/>
              <a:t>Anti-inflammatory</a:t>
            </a:r>
          </a:p>
          <a:p>
            <a:pPr lvl="1">
              <a:lnSpc>
                <a:spcPct val="90000"/>
              </a:lnSpc>
            </a:pPr>
            <a:r>
              <a:rPr lang="en-GB" sz="2400" dirty="0" smtClean="0"/>
              <a:t>Reduces PGI</a:t>
            </a:r>
            <a:r>
              <a:rPr lang="en-GB" sz="2400" baseline="-25000" dirty="0" smtClean="0"/>
              <a:t>2</a:t>
            </a:r>
            <a:r>
              <a:rPr lang="en-GB" sz="2400" dirty="0" smtClean="0"/>
              <a:t> synthesis (actually mainly via COX-2)</a:t>
            </a:r>
          </a:p>
          <a:p>
            <a:pPr>
              <a:lnSpc>
                <a:spcPct val="90000"/>
              </a:lnSpc>
            </a:pPr>
            <a:r>
              <a:rPr lang="en-GB" sz="2800" dirty="0" smtClean="0">
                <a:solidFill>
                  <a:srgbClr val="FF0000"/>
                </a:solidFill>
              </a:rPr>
              <a:t>Is PGI</a:t>
            </a:r>
            <a:r>
              <a:rPr lang="en-GB" sz="2800" baseline="-25000" dirty="0" smtClean="0">
                <a:solidFill>
                  <a:srgbClr val="FF0000"/>
                </a:solidFill>
              </a:rPr>
              <a:t>2</a:t>
            </a:r>
            <a:r>
              <a:rPr lang="en-GB" sz="2800" dirty="0" smtClean="0">
                <a:solidFill>
                  <a:srgbClr val="FF0000"/>
                </a:solidFill>
              </a:rPr>
              <a:t> synthesis important as antithrombotic?</a:t>
            </a:r>
          </a:p>
          <a:p>
            <a:pPr lvl="1">
              <a:lnSpc>
                <a:spcPct val="90000"/>
              </a:lnSpc>
            </a:pPr>
            <a:r>
              <a:rPr lang="en-GB" sz="2400" dirty="0" smtClean="0">
                <a:solidFill>
                  <a:srgbClr val="FF0000"/>
                </a:solidFill>
              </a:rPr>
              <a:t>PGI</a:t>
            </a:r>
            <a:r>
              <a:rPr lang="en-GB" sz="2400" baseline="-25000" dirty="0" smtClean="0">
                <a:solidFill>
                  <a:srgbClr val="FF0000"/>
                </a:solidFill>
              </a:rPr>
              <a:t>2</a:t>
            </a:r>
            <a:r>
              <a:rPr lang="en-GB" sz="2400" dirty="0" smtClean="0">
                <a:solidFill>
                  <a:srgbClr val="FF0000"/>
                </a:solidFill>
              </a:rPr>
              <a:t>-R knockout mice are thrombotic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7459">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74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r>
              <a:rPr lang="en-GB" sz="4000" smtClean="0"/>
              <a:t>Aspirin:  indications and lowest effective dose</a:t>
            </a:r>
          </a:p>
        </p:txBody>
      </p:sp>
      <p:pic>
        <p:nvPicPr>
          <p:cNvPr id="29699" name="Picture 4"/>
          <p:cNvPicPr>
            <a:picLocks noChangeAspect="1" noChangeArrowheads="1"/>
          </p:cNvPicPr>
          <p:nvPr/>
        </p:nvPicPr>
        <p:blipFill>
          <a:blip r:embed="rId3" cstate="print"/>
          <a:srcRect/>
          <a:stretch>
            <a:fillRect/>
          </a:stretch>
        </p:blipFill>
        <p:spPr bwMode="auto">
          <a:xfrm>
            <a:off x="855663" y="1897063"/>
            <a:ext cx="7053262" cy="4524375"/>
          </a:xfrm>
          <a:prstGeom prst="rect">
            <a:avLst/>
          </a:prstGeom>
          <a:noFill/>
          <a:ln w="9525">
            <a:noFill/>
            <a:miter lim="800000"/>
            <a:headEnd/>
            <a:tailEnd/>
          </a:ln>
        </p:spPr>
      </p:pic>
      <p:sp>
        <p:nvSpPr>
          <p:cNvPr id="29700" name="Text Box 5"/>
          <p:cNvSpPr txBox="1">
            <a:spLocks noChangeArrowheads="1"/>
          </p:cNvSpPr>
          <p:nvPr/>
        </p:nvSpPr>
        <p:spPr bwMode="auto">
          <a:xfrm>
            <a:off x="7331075" y="6461125"/>
            <a:ext cx="1357313" cy="396875"/>
          </a:xfrm>
          <a:prstGeom prst="rect">
            <a:avLst/>
          </a:prstGeom>
          <a:noFill/>
          <a:ln w="9525">
            <a:noFill/>
            <a:miter lim="800000"/>
            <a:headEnd/>
            <a:tailEnd/>
          </a:ln>
        </p:spPr>
        <p:txBody>
          <a:bodyPr wrap="none">
            <a:spAutoFit/>
          </a:bodyPr>
          <a:lstStyle/>
          <a:p>
            <a:r>
              <a:rPr lang="en-GB" sz="2000">
                <a:latin typeface="Arial" charset="0"/>
              </a:rPr>
              <a:t>ACP 2008</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r>
              <a:rPr lang="en-GB" sz="4000" smtClean="0"/>
              <a:t>Higher doses of aspirin do not increase  benefit- may be detrimental</a:t>
            </a:r>
          </a:p>
        </p:txBody>
      </p:sp>
      <p:pic>
        <p:nvPicPr>
          <p:cNvPr id="30723" name="Picture 8"/>
          <p:cNvPicPr>
            <a:picLocks noGrp="1" noChangeAspect="1" noChangeArrowheads="1"/>
          </p:cNvPicPr>
          <p:nvPr>
            <p:ph sz="quarter" idx="1"/>
          </p:nvPr>
        </p:nvPicPr>
        <p:blipFill>
          <a:blip r:embed="rId3" cstate="print"/>
          <a:srcRect/>
          <a:stretch>
            <a:fillRect/>
          </a:stretch>
        </p:blipFill>
        <p:spPr>
          <a:xfrm>
            <a:off x="384175" y="2403475"/>
            <a:ext cx="8145463" cy="2946400"/>
          </a:xfrm>
          <a:noFill/>
        </p:spPr>
      </p:pic>
      <p:sp>
        <p:nvSpPr>
          <p:cNvPr id="30724" name="Text Box 9"/>
          <p:cNvSpPr txBox="1">
            <a:spLocks noChangeArrowheads="1"/>
          </p:cNvSpPr>
          <p:nvPr/>
        </p:nvSpPr>
        <p:spPr bwMode="auto">
          <a:xfrm>
            <a:off x="7331075" y="6461125"/>
            <a:ext cx="1550617" cy="400110"/>
          </a:xfrm>
          <a:prstGeom prst="rect">
            <a:avLst/>
          </a:prstGeom>
          <a:noFill/>
          <a:ln w="9525">
            <a:noFill/>
            <a:miter lim="800000"/>
            <a:headEnd/>
            <a:tailEnd/>
          </a:ln>
        </p:spPr>
        <p:txBody>
          <a:bodyPr wrap="none">
            <a:spAutoFit/>
          </a:bodyPr>
          <a:lstStyle/>
          <a:p>
            <a:r>
              <a:rPr lang="en-GB" sz="2000" dirty="0" smtClean="0">
                <a:latin typeface="Arial" charset="0"/>
              </a:rPr>
              <a:t>ACCP </a:t>
            </a:r>
            <a:r>
              <a:rPr lang="en-GB" sz="2000" dirty="0">
                <a:latin typeface="Arial" charset="0"/>
              </a:rPr>
              <a:t>2008</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r>
              <a:rPr lang="en-GB" sz="4000" smtClean="0"/>
              <a:t>The benefit of aspirin depends on the event rate in the study group</a:t>
            </a:r>
          </a:p>
        </p:txBody>
      </p:sp>
      <p:pic>
        <p:nvPicPr>
          <p:cNvPr id="31747" name="Picture 4"/>
          <p:cNvPicPr>
            <a:picLocks noGrp="1" noChangeAspect="1" noChangeArrowheads="1"/>
          </p:cNvPicPr>
          <p:nvPr>
            <p:ph sz="quarter" idx="1"/>
          </p:nvPr>
        </p:nvPicPr>
        <p:blipFill>
          <a:blip r:embed="rId3" cstate="print"/>
          <a:srcRect/>
          <a:stretch>
            <a:fillRect/>
          </a:stretch>
        </p:blipFill>
        <p:spPr>
          <a:xfrm>
            <a:off x="690563" y="2236788"/>
            <a:ext cx="8008937" cy="2646362"/>
          </a:xfrm>
          <a:noFill/>
        </p:spPr>
      </p:pic>
      <p:sp>
        <p:nvSpPr>
          <p:cNvPr id="31748" name="Text Box 5"/>
          <p:cNvSpPr txBox="1">
            <a:spLocks noChangeArrowheads="1"/>
          </p:cNvSpPr>
          <p:nvPr/>
        </p:nvSpPr>
        <p:spPr bwMode="auto">
          <a:xfrm>
            <a:off x="895350" y="5130800"/>
            <a:ext cx="5903913" cy="1187450"/>
          </a:xfrm>
          <a:prstGeom prst="rect">
            <a:avLst/>
          </a:prstGeom>
          <a:noFill/>
          <a:ln w="9525">
            <a:noFill/>
            <a:miter lim="800000"/>
            <a:headEnd/>
            <a:tailEnd/>
          </a:ln>
        </p:spPr>
        <p:txBody>
          <a:bodyPr wrap="none">
            <a:spAutoFit/>
          </a:bodyPr>
          <a:lstStyle/>
          <a:p>
            <a:r>
              <a:rPr lang="en-GB" sz="2400" b="0">
                <a:latin typeface="Arial" charset="0"/>
              </a:rPr>
              <a:t>Rates are per 1000 per yr</a:t>
            </a:r>
          </a:p>
          <a:p>
            <a:r>
              <a:rPr lang="en-GB" sz="2400" b="0">
                <a:latin typeface="Arial" charset="0"/>
              </a:rPr>
              <a:t>Benefit   = major vascular event prevented</a:t>
            </a:r>
          </a:p>
          <a:p>
            <a:r>
              <a:rPr lang="en-GB" sz="2400" b="0">
                <a:latin typeface="Arial" charset="0"/>
              </a:rPr>
              <a:t>Harm      = major GI bleeding episode</a:t>
            </a:r>
          </a:p>
        </p:txBody>
      </p:sp>
      <p:sp>
        <p:nvSpPr>
          <p:cNvPr id="31749" name="Text Box 6"/>
          <p:cNvSpPr txBox="1">
            <a:spLocks noChangeArrowheads="1"/>
          </p:cNvSpPr>
          <p:nvPr/>
        </p:nvSpPr>
        <p:spPr bwMode="auto">
          <a:xfrm>
            <a:off x="7331075" y="6461125"/>
            <a:ext cx="1550617" cy="400110"/>
          </a:xfrm>
          <a:prstGeom prst="rect">
            <a:avLst/>
          </a:prstGeom>
          <a:noFill/>
          <a:ln w="9525">
            <a:noFill/>
            <a:miter lim="800000"/>
            <a:headEnd/>
            <a:tailEnd/>
          </a:ln>
        </p:spPr>
        <p:txBody>
          <a:bodyPr wrap="none">
            <a:spAutoFit/>
          </a:bodyPr>
          <a:lstStyle/>
          <a:p>
            <a:r>
              <a:rPr lang="en-GB" sz="2000" dirty="0" smtClean="0">
                <a:latin typeface="Arial" charset="0"/>
              </a:rPr>
              <a:t>ACCP </a:t>
            </a:r>
            <a:r>
              <a:rPr lang="en-GB" sz="2000" dirty="0">
                <a:latin typeface="Arial" charset="0"/>
              </a:rPr>
              <a:t>2008</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96291" y="187577"/>
            <a:ext cx="7772400" cy="1143000"/>
          </a:xfrm>
        </p:spPr>
        <p:txBody>
          <a:bodyPr>
            <a:normAutofit fontScale="90000"/>
          </a:bodyPr>
          <a:lstStyle/>
          <a:p>
            <a:r>
              <a:rPr lang="en-GB" sz="4000" dirty="0" smtClean="0"/>
              <a:t>Events prevented by aspirin according to risk</a:t>
            </a:r>
          </a:p>
        </p:txBody>
      </p:sp>
      <p:pic>
        <p:nvPicPr>
          <p:cNvPr id="32771" name="Picture 6"/>
          <p:cNvPicPr>
            <a:picLocks noGrp="1" noChangeAspect="1" noChangeArrowheads="1"/>
          </p:cNvPicPr>
          <p:nvPr>
            <p:ph sz="quarter" idx="1"/>
          </p:nvPr>
        </p:nvPicPr>
        <p:blipFill>
          <a:blip r:embed="rId3" cstate="print"/>
          <a:srcRect/>
          <a:stretch>
            <a:fillRect/>
          </a:stretch>
        </p:blipFill>
        <p:spPr>
          <a:xfrm>
            <a:off x="512763" y="1743075"/>
            <a:ext cx="8034337" cy="4762500"/>
          </a:xfrm>
          <a:noFill/>
        </p:spPr>
      </p:pic>
      <p:sp>
        <p:nvSpPr>
          <p:cNvPr id="32772" name="Text Box 7"/>
          <p:cNvSpPr txBox="1">
            <a:spLocks noChangeArrowheads="1"/>
          </p:cNvSpPr>
          <p:nvPr/>
        </p:nvSpPr>
        <p:spPr bwMode="auto">
          <a:xfrm>
            <a:off x="7593383" y="6457890"/>
            <a:ext cx="1550617" cy="400110"/>
          </a:xfrm>
          <a:prstGeom prst="rect">
            <a:avLst/>
          </a:prstGeom>
          <a:noFill/>
          <a:ln w="9525">
            <a:noFill/>
            <a:miter lim="800000"/>
            <a:headEnd/>
            <a:tailEnd/>
          </a:ln>
        </p:spPr>
        <p:txBody>
          <a:bodyPr wrap="none">
            <a:spAutoFit/>
          </a:bodyPr>
          <a:lstStyle/>
          <a:p>
            <a:r>
              <a:rPr lang="en-GB" sz="2000" dirty="0" smtClean="0">
                <a:latin typeface="Arial" charset="0"/>
              </a:rPr>
              <a:t>ACCP </a:t>
            </a:r>
            <a:r>
              <a:rPr lang="en-GB" sz="2000" dirty="0">
                <a:latin typeface="Arial" charset="0"/>
              </a:rPr>
              <a:t>2008</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49705" y="252663"/>
            <a:ext cx="7772400" cy="1143000"/>
          </a:xfrm>
        </p:spPr>
        <p:txBody>
          <a:bodyPr/>
          <a:lstStyle/>
          <a:p>
            <a:r>
              <a:rPr lang="en-GB" sz="3600" dirty="0" smtClean="0">
                <a:latin typeface="Arial" pitchFamily="34" charset="0"/>
                <a:cs typeface="Arial" pitchFamily="34" charset="0"/>
              </a:rPr>
              <a:t>Aspirin benefits</a:t>
            </a:r>
            <a:endParaRPr lang="en-GB" dirty="0" smtClean="0">
              <a:latin typeface="Arial" pitchFamily="34" charset="0"/>
              <a:cs typeface="Arial" pitchFamily="34" charset="0"/>
            </a:endParaRPr>
          </a:p>
        </p:txBody>
      </p:sp>
      <p:sp>
        <p:nvSpPr>
          <p:cNvPr id="28675" name="Rectangle 3"/>
          <p:cNvSpPr>
            <a:spLocks noGrp="1" noChangeArrowheads="1"/>
          </p:cNvSpPr>
          <p:nvPr>
            <p:ph sz="quarter" idx="1"/>
          </p:nvPr>
        </p:nvSpPr>
        <p:spPr>
          <a:xfrm>
            <a:off x="806711" y="1593922"/>
            <a:ext cx="7696200" cy="4518025"/>
          </a:xfrm>
        </p:spPr>
        <p:txBody>
          <a:bodyPr/>
          <a:lstStyle/>
          <a:p>
            <a:pPr>
              <a:lnSpc>
                <a:spcPct val="90000"/>
              </a:lnSpc>
            </a:pPr>
            <a:r>
              <a:rPr lang="en-GB" sz="2400" dirty="0" smtClean="0">
                <a:solidFill>
                  <a:schemeClr val="tx2"/>
                </a:solidFill>
                <a:latin typeface="Arial" pitchFamily="34" charset="0"/>
                <a:cs typeface="Arial" pitchFamily="34" charset="0"/>
              </a:rPr>
              <a:t>Aspirin reduces further thrombotic events by ~25% in at-risk patients (post MI,CVA,TAI, UA)</a:t>
            </a:r>
          </a:p>
          <a:p>
            <a:pPr>
              <a:lnSpc>
                <a:spcPct val="90000"/>
              </a:lnSpc>
            </a:pPr>
            <a:endParaRPr lang="en-GB" sz="2400" dirty="0" smtClean="0">
              <a:solidFill>
                <a:schemeClr val="tx2"/>
              </a:solidFill>
              <a:latin typeface="Arial" pitchFamily="34" charset="0"/>
              <a:cs typeface="Arial" pitchFamily="34" charset="0"/>
            </a:endParaRPr>
          </a:p>
          <a:p>
            <a:pPr>
              <a:lnSpc>
                <a:spcPct val="90000"/>
              </a:lnSpc>
            </a:pPr>
            <a:r>
              <a:rPr lang="en-GB" sz="2400" dirty="0" smtClean="0">
                <a:solidFill>
                  <a:schemeClr val="tx2"/>
                </a:solidFill>
                <a:latin typeface="Arial" pitchFamily="34" charset="0"/>
                <a:cs typeface="Arial" pitchFamily="34" charset="0"/>
              </a:rPr>
              <a:t>Side effects:</a:t>
            </a:r>
          </a:p>
          <a:p>
            <a:pPr lvl="1">
              <a:lnSpc>
                <a:spcPct val="90000"/>
              </a:lnSpc>
            </a:pPr>
            <a:r>
              <a:rPr lang="en-GB" sz="2000" dirty="0" smtClean="0">
                <a:solidFill>
                  <a:schemeClr val="tx2"/>
                </a:solidFill>
                <a:latin typeface="Arial" pitchFamily="34" charset="0"/>
                <a:cs typeface="Arial" pitchFamily="34" charset="0"/>
              </a:rPr>
              <a:t>Bleeding </a:t>
            </a:r>
          </a:p>
          <a:p>
            <a:pPr lvl="1">
              <a:lnSpc>
                <a:spcPct val="90000"/>
              </a:lnSpc>
            </a:pPr>
            <a:r>
              <a:rPr lang="en-GB" sz="2000" dirty="0" smtClean="0">
                <a:solidFill>
                  <a:schemeClr val="tx2"/>
                </a:solidFill>
                <a:latin typeface="Arial" pitchFamily="34" charset="0"/>
                <a:cs typeface="Arial" pitchFamily="34" charset="0"/>
              </a:rPr>
              <a:t>GI haemorrhage</a:t>
            </a:r>
          </a:p>
          <a:p>
            <a:pPr lvl="1">
              <a:lnSpc>
                <a:spcPct val="90000"/>
              </a:lnSpc>
            </a:pPr>
            <a:r>
              <a:rPr lang="en-GB" sz="2000" dirty="0" smtClean="0">
                <a:solidFill>
                  <a:schemeClr val="tx2"/>
                </a:solidFill>
                <a:latin typeface="Arial" pitchFamily="34" charset="0"/>
                <a:cs typeface="Arial" pitchFamily="34" charset="0"/>
              </a:rPr>
              <a:t>Haemorrhagic stroke</a:t>
            </a:r>
          </a:p>
          <a:p>
            <a:pPr>
              <a:lnSpc>
                <a:spcPct val="90000"/>
              </a:lnSpc>
            </a:pPr>
            <a:r>
              <a:rPr lang="en-GB" sz="2400" dirty="0" smtClean="0">
                <a:solidFill>
                  <a:schemeClr val="tx2"/>
                </a:solidFill>
                <a:latin typeface="Arial" pitchFamily="34" charset="0"/>
                <a:cs typeface="Arial" pitchFamily="34" charset="0"/>
              </a:rPr>
              <a:t>Minimum effective dose matches that required for platelet inhibition</a:t>
            </a:r>
          </a:p>
          <a:p>
            <a:pPr>
              <a:lnSpc>
                <a:spcPct val="90000"/>
              </a:lnSpc>
            </a:pPr>
            <a:r>
              <a:rPr lang="en-GB" sz="2400" dirty="0" smtClean="0">
                <a:solidFill>
                  <a:schemeClr val="tx2"/>
                </a:solidFill>
                <a:latin typeface="Arial" pitchFamily="34" charset="0"/>
                <a:cs typeface="Arial" pitchFamily="34" charset="0"/>
              </a:rPr>
              <a:t>Side effects are related to increasing dose</a:t>
            </a:r>
          </a:p>
          <a:p>
            <a:pPr>
              <a:lnSpc>
                <a:spcPct val="90000"/>
              </a:lnSpc>
            </a:pPr>
            <a:endParaRPr lang="en-GB" sz="2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29999" y="361496"/>
            <a:ext cx="7807325" cy="1143000"/>
          </a:xfrm>
        </p:spPr>
        <p:txBody>
          <a:bodyPr/>
          <a:lstStyle/>
          <a:p>
            <a:r>
              <a:rPr lang="en-GB" dirty="0" smtClean="0"/>
              <a:t>Aspirin resistance</a:t>
            </a:r>
          </a:p>
        </p:txBody>
      </p:sp>
      <p:sp>
        <p:nvSpPr>
          <p:cNvPr id="150531" name="Rectangle 3"/>
          <p:cNvSpPr>
            <a:spLocks noGrp="1" noChangeArrowheads="1"/>
          </p:cNvSpPr>
          <p:nvPr>
            <p:ph sz="quarter" idx="1"/>
          </p:nvPr>
        </p:nvSpPr>
        <p:spPr>
          <a:xfrm>
            <a:off x="736827" y="1873931"/>
            <a:ext cx="7807325" cy="4319587"/>
          </a:xfrm>
        </p:spPr>
        <p:txBody>
          <a:bodyPr/>
          <a:lstStyle/>
          <a:p>
            <a:pPr>
              <a:lnSpc>
                <a:spcPct val="90000"/>
              </a:lnSpc>
            </a:pPr>
            <a:r>
              <a:rPr lang="en-GB" sz="2400" dirty="0" smtClean="0"/>
              <a:t>Some patients have thrombotic events despite aspirin therapy</a:t>
            </a:r>
          </a:p>
          <a:p>
            <a:pPr>
              <a:lnSpc>
                <a:spcPct val="90000"/>
              </a:lnSpc>
            </a:pPr>
            <a:r>
              <a:rPr lang="en-GB" sz="2400" dirty="0" smtClean="0"/>
              <a:t>Aspirin is not expected to be 100% effective</a:t>
            </a:r>
          </a:p>
          <a:p>
            <a:pPr>
              <a:lnSpc>
                <a:spcPct val="90000"/>
              </a:lnSpc>
            </a:pPr>
            <a:r>
              <a:rPr lang="en-GB" sz="2400" dirty="0" smtClean="0"/>
              <a:t>Distinguish aspirin resistance from </a:t>
            </a:r>
            <a:r>
              <a:rPr lang="en-GB" sz="2400" i="1" dirty="0" smtClean="0"/>
              <a:t>treatment failure</a:t>
            </a:r>
          </a:p>
          <a:p>
            <a:pPr>
              <a:lnSpc>
                <a:spcPct val="90000"/>
              </a:lnSpc>
            </a:pPr>
            <a:r>
              <a:rPr lang="en-GB" sz="2400" dirty="0" smtClean="0"/>
              <a:t>Many studies show </a:t>
            </a:r>
          </a:p>
          <a:p>
            <a:pPr lvl="1">
              <a:lnSpc>
                <a:spcPct val="90000"/>
              </a:lnSpc>
            </a:pPr>
            <a:r>
              <a:rPr lang="en-GB" sz="2000" dirty="0" smtClean="0"/>
              <a:t>Failure to prolong PFA100</a:t>
            </a:r>
          </a:p>
          <a:p>
            <a:pPr lvl="1">
              <a:lnSpc>
                <a:spcPct val="90000"/>
              </a:lnSpc>
            </a:pPr>
            <a:r>
              <a:rPr lang="en-GB" sz="2000" dirty="0" smtClean="0"/>
              <a:t>Failure to suppress thromboxane synthesis</a:t>
            </a:r>
          </a:p>
          <a:p>
            <a:pPr lvl="1">
              <a:lnSpc>
                <a:spcPct val="90000"/>
              </a:lnSpc>
            </a:pPr>
            <a:r>
              <a:rPr lang="en-GB" sz="2000" dirty="0" smtClean="0"/>
              <a:t>Result in increased thrombotic events</a:t>
            </a:r>
          </a:p>
          <a:p>
            <a:pPr lvl="1">
              <a:lnSpc>
                <a:spcPct val="90000"/>
              </a:lnSpc>
            </a:pPr>
            <a:r>
              <a:rPr lang="en-GB" sz="2000" dirty="0" smtClean="0"/>
              <a:t>? Resistance?</a:t>
            </a:r>
          </a:p>
          <a:p>
            <a:pPr>
              <a:lnSpc>
                <a:spcPct val="90000"/>
              </a:lnSpc>
            </a:pPr>
            <a:endParaRPr lang="en-GB"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0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0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05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0531">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0531">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0531">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0531">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05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val 2"/>
          <p:cNvSpPr>
            <a:spLocks noChangeArrowheads="1"/>
          </p:cNvSpPr>
          <p:nvPr/>
        </p:nvSpPr>
        <p:spPr bwMode="auto">
          <a:xfrm>
            <a:off x="2105446" y="1747989"/>
            <a:ext cx="5340350" cy="3862387"/>
          </a:xfrm>
          <a:prstGeom prst="ellipse">
            <a:avLst/>
          </a:prstGeom>
          <a:solidFill>
            <a:srgbClr val="FFFFCC"/>
          </a:solidFill>
          <a:ln w="9525">
            <a:solidFill>
              <a:schemeClr val="tx1"/>
            </a:solidFill>
            <a:round/>
            <a:headEnd/>
            <a:tailEnd/>
          </a:ln>
        </p:spPr>
        <p:txBody>
          <a:bodyPr wrap="none" anchor="ctr"/>
          <a:lstStyle/>
          <a:p>
            <a:pPr algn="ctr"/>
            <a:endParaRPr lang="en-GB" sz="3200" smtClean="0">
              <a:solidFill>
                <a:srgbClr val="000000"/>
              </a:solidFill>
            </a:endParaRPr>
          </a:p>
        </p:txBody>
      </p:sp>
      <p:sp>
        <p:nvSpPr>
          <p:cNvPr id="20507" name="Oval 29"/>
          <p:cNvSpPr>
            <a:spLocks noChangeArrowheads="1"/>
          </p:cNvSpPr>
          <p:nvPr/>
        </p:nvSpPr>
        <p:spPr bwMode="auto">
          <a:xfrm>
            <a:off x="3474665" y="2906349"/>
            <a:ext cx="798512" cy="812800"/>
          </a:xfrm>
          <a:prstGeom prst="ellipse">
            <a:avLst/>
          </a:prstGeom>
          <a:solidFill>
            <a:schemeClr val="bg2">
              <a:lumMod val="20000"/>
              <a:lumOff val="80000"/>
            </a:schemeClr>
          </a:solidFill>
          <a:ln w="9525">
            <a:solidFill>
              <a:schemeClr val="tx1"/>
            </a:solidFill>
            <a:round/>
            <a:headEnd/>
            <a:tailEnd/>
          </a:ln>
        </p:spPr>
        <p:txBody>
          <a:bodyPr wrap="none" anchor="ctr"/>
          <a:lstStyle/>
          <a:p>
            <a:pPr algn="ctr"/>
            <a:r>
              <a:rPr lang="en-GB" dirty="0" smtClean="0">
                <a:solidFill>
                  <a:srgbClr val="000000"/>
                </a:solidFill>
                <a:latin typeface="Comic Sans MS" pitchFamily="66" charset="0"/>
              </a:rPr>
              <a:t>Dense granule</a:t>
            </a:r>
          </a:p>
        </p:txBody>
      </p:sp>
      <p:grpSp>
        <p:nvGrpSpPr>
          <p:cNvPr id="20601" name="Group 35"/>
          <p:cNvGrpSpPr>
            <a:grpSpLocks/>
          </p:cNvGrpSpPr>
          <p:nvPr/>
        </p:nvGrpSpPr>
        <p:grpSpPr bwMode="auto">
          <a:xfrm rot="18402281">
            <a:off x="1856212" y="2119464"/>
            <a:ext cx="1249362" cy="779463"/>
            <a:chOff x="2038" y="832"/>
            <a:chExt cx="905" cy="622"/>
          </a:xfrm>
        </p:grpSpPr>
        <p:sp>
          <p:nvSpPr>
            <p:cNvPr id="20603" name="Freeform 36"/>
            <p:cNvSpPr>
              <a:spLocks/>
            </p:cNvSpPr>
            <p:nvPr/>
          </p:nvSpPr>
          <p:spPr bwMode="auto">
            <a:xfrm>
              <a:off x="2085" y="951"/>
              <a:ext cx="858" cy="503"/>
            </a:xfrm>
            <a:custGeom>
              <a:avLst/>
              <a:gdLst>
                <a:gd name="T0" fmla="*/ 118 w 858"/>
                <a:gd name="T1" fmla="*/ 0 h 503"/>
                <a:gd name="T2" fmla="*/ 237 w 858"/>
                <a:gd name="T3" fmla="*/ 402 h 503"/>
                <a:gd name="T4" fmla="*/ 310 w 858"/>
                <a:gd name="T5" fmla="*/ 146 h 503"/>
                <a:gd name="T6" fmla="*/ 338 w 858"/>
                <a:gd name="T7" fmla="*/ 448 h 503"/>
                <a:gd name="T8" fmla="*/ 438 w 858"/>
                <a:gd name="T9" fmla="*/ 420 h 503"/>
                <a:gd name="T10" fmla="*/ 475 w 858"/>
                <a:gd name="T11" fmla="*/ 128 h 503"/>
                <a:gd name="T12" fmla="*/ 539 w 858"/>
                <a:gd name="T13" fmla="*/ 137 h 503"/>
                <a:gd name="T14" fmla="*/ 576 w 858"/>
                <a:gd name="T15" fmla="*/ 420 h 503"/>
                <a:gd name="T16" fmla="*/ 612 w 858"/>
                <a:gd name="T17" fmla="*/ 411 h 503"/>
                <a:gd name="T18" fmla="*/ 630 w 858"/>
                <a:gd name="T19" fmla="*/ 356 h 503"/>
                <a:gd name="T20" fmla="*/ 640 w 858"/>
                <a:gd name="T21" fmla="*/ 137 h 503"/>
                <a:gd name="T22" fmla="*/ 658 w 858"/>
                <a:gd name="T23" fmla="*/ 82 h 503"/>
                <a:gd name="T24" fmla="*/ 722 w 858"/>
                <a:gd name="T25" fmla="*/ 503 h 5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58"/>
                <a:gd name="T40" fmla="*/ 0 h 503"/>
                <a:gd name="T41" fmla="*/ 858 w 858"/>
                <a:gd name="T42" fmla="*/ 503 h 5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58" h="503">
                  <a:moveTo>
                    <a:pt x="118" y="0"/>
                  </a:moveTo>
                  <a:cubicBezTo>
                    <a:pt x="139" y="444"/>
                    <a:pt x="0" y="423"/>
                    <a:pt x="237" y="402"/>
                  </a:cubicBezTo>
                  <a:cubicBezTo>
                    <a:pt x="242" y="261"/>
                    <a:pt x="176" y="119"/>
                    <a:pt x="310" y="146"/>
                  </a:cubicBezTo>
                  <a:cubicBezTo>
                    <a:pt x="315" y="252"/>
                    <a:pt x="313" y="347"/>
                    <a:pt x="338" y="448"/>
                  </a:cubicBezTo>
                  <a:cubicBezTo>
                    <a:pt x="372" y="444"/>
                    <a:pt x="435" y="454"/>
                    <a:pt x="438" y="420"/>
                  </a:cubicBezTo>
                  <a:cubicBezTo>
                    <a:pt x="466" y="122"/>
                    <a:pt x="357" y="167"/>
                    <a:pt x="475" y="128"/>
                  </a:cubicBezTo>
                  <a:cubicBezTo>
                    <a:pt x="496" y="131"/>
                    <a:pt x="534" y="116"/>
                    <a:pt x="539" y="137"/>
                  </a:cubicBezTo>
                  <a:cubicBezTo>
                    <a:pt x="618" y="443"/>
                    <a:pt x="454" y="381"/>
                    <a:pt x="576" y="420"/>
                  </a:cubicBezTo>
                  <a:cubicBezTo>
                    <a:pt x="588" y="417"/>
                    <a:pt x="604" y="420"/>
                    <a:pt x="612" y="411"/>
                  </a:cubicBezTo>
                  <a:cubicBezTo>
                    <a:pt x="624" y="396"/>
                    <a:pt x="630" y="356"/>
                    <a:pt x="630" y="356"/>
                  </a:cubicBezTo>
                  <a:cubicBezTo>
                    <a:pt x="633" y="283"/>
                    <a:pt x="633" y="210"/>
                    <a:pt x="640" y="137"/>
                  </a:cubicBezTo>
                  <a:cubicBezTo>
                    <a:pt x="642" y="118"/>
                    <a:pt x="658" y="82"/>
                    <a:pt x="658" y="82"/>
                  </a:cubicBezTo>
                  <a:cubicBezTo>
                    <a:pt x="858" y="110"/>
                    <a:pt x="722" y="69"/>
                    <a:pt x="722" y="503"/>
                  </a:cubicBezTo>
                </a:path>
              </a:pathLst>
            </a:custGeom>
            <a:noFill/>
            <a:ln w="28575">
              <a:solidFill>
                <a:srgbClr val="00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3200" smtClean="0">
                <a:solidFill>
                  <a:srgbClr val="000000"/>
                </a:solidFill>
              </a:endParaRPr>
            </a:p>
          </p:txBody>
        </p:sp>
        <p:sp>
          <p:nvSpPr>
            <p:cNvPr id="20604" name="Freeform 37"/>
            <p:cNvSpPr>
              <a:spLocks/>
            </p:cNvSpPr>
            <p:nvPr/>
          </p:nvSpPr>
          <p:spPr bwMode="auto">
            <a:xfrm>
              <a:off x="2038" y="832"/>
              <a:ext cx="277" cy="105"/>
            </a:xfrm>
            <a:custGeom>
              <a:avLst/>
              <a:gdLst>
                <a:gd name="T0" fmla="*/ 1 w 277"/>
                <a:gd name="T1" fmla="*/ 0 h 105"/>
                <a:gd name="T2" fmla="*/ 10 w 277"/>
                <a:gd name="T3" fmla="*/ 82 h 105"/>
                <a:gd name="T4" fmla="*/ 37 w 277"/>
                <a:gd name="T5" fmla="*/ 91 h 105"/>
                <a:gd name="T6" fmla="*/ 257 w 277"/>
                <a:gd name="T7" fmla="*/ 82 h 105"/>
                <a:gd name="T8" fmla="*/ 257 w 277"/>
                <a:gd name="T9" fmla="*/ 18 h 105"/>
                <a:gd name="T10" fmla="*/ 0 60000 65536"/>
                <a:gd name="T11" fmla="*/ 0 60000 65536"/>
                <a:gd name="T12" fmla="*/ 0 60000 65536"/>
                <a:gd name="T13" fmla="*/ 0 60000 65536"/>
                <a:gd name="T14" fmla="*/ 0 60000 65536"/>
                <a:gd name="T15" fmla="*/ 0 w 277"/>
                <a:gd name="T16" fmla="*/ 0 h 105"/>
                <a:gd name="T17" fmla="*/ 277 w 277"/>
                <a:gd name="T18" fmla="*/ 105 h 105"/>
              </a:gdLst>
              <a:ahLst/>
              <a:cxnLst>
                <a:cxn ang="T10">
                  <a:pos x="T0" y="T1"/>
                </a:cxn>
                <a:cxn ang="T11">
                  <a:pos x="T2" y="T3"/>
                </a:cxn>
                <a:cxn ang="T12">
                  <a:pos x="T4" y="T5"/>
                </a:cxn>
                <a:cxn ang="T13">
                  <a:pos x="T6" y="T7"/>
                </a:cxn>
                <a:cxn ang="T14">
                  <a:pos x="T8" y="T9"/>
                </a:cxn>
              </a:cxnLst>
              <a:rect l="T15" t="T16" r="T17" b="T18"/>
              <a:pathLst>
                <a:path w="277" h="105">
                  <a:moveTo>
                    <a:pt x="1" y="0"/>
                  </a:moveTo>
                  <a:cubicBezTo>
                    <a:pt x="4" y="27"/>
                    <a:pt x="0" y="56"/>
                    <a:pt x="10" y="82"/>
                  </a:cubicBezTo>
                  <a:cubicBezTo>
                    <a:pt x="13" y="91"/>
                    <a:pt x="28" y="91"/>
                    <a:pt x="37" y="91"/>
                  </a:cubicBezTo>
                  <a:cubicBezTo>
                    <a:pt x="110" y="91"/>
                    <a:pt x="187" y="105"/>
                    <a:pt x="257" y="82"/>
                  </a:cubicBezTo>
                  <a:cubicBezTo>
                    <a:pt x="277" y="75"/>
                    <a:pt x="257" y="39"/>
                    <a:pt x="257" y="18"/>
                  </a:cubicBezTo>
                </a:path>
              </a:pathLst>
            </a:custGeom>
            <a:noFill/>
            <a:ln w="28575">
              <a:solidFill>
                <a:srgbClr val="00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3200" smtClean="0">
                <a:solidFill>
                  <a:srgbClr val="000000"/>
                </a:solidFill>
              </a:endParaRPr>
            </a:p>
          </p:txBody>
        </p:sp>
      </p:grpSp>
      <p:grpSp>
        <p:nvGrpSpPr>
          <p:cNvPr id="20597" name="Group 40"/>
          <p:cNvGrpSpPr>
            <a:grpSpLocks/>
          </p:cNvGrpSpPr>
          <p:nvPr/>
        </p:nvGrpSpPr>
        <p:grpSpPr bwMode="auto">
          <a:xfrm rot="20469187">
            <a:off x="2834110" y="1508275"/>
            <a:ext cx="1308100" cy="746125"/>
            <a:chOff x="2038" y="832"/>
            <a:chExt cx="905" cy="622"/>
          </a:xfrm>
        </p:grpSpPr>
        <p:sp>
          <p:nvSpPr>
            <p:cNvPr id="20599" name="Freeform 41"/>
            <p:cNvSpPr>
              <a:spLocks/>
            </p:cNvSpPr>
            <p:nvPr/>
          </p:nvSpPr>
          <p:spPr bwMode="auto">
            <a:xfrm>
              <a:off x="2085" y="951"/>
              <a:ext cx="858" cy="503"/>
            </a:xfrm>
            <a:custGeom>
              <a:avLst/>
              <a:gdLst>
                <a:gd name="T0" fmla="*/ 118 w 858"/>
                <a:gd name="T1" fmla="*/ 0 h 503"/>
                <a:gd name="T2" fmla="*/ 237 w 858"/>
                <a:gd name="T3" fmla="*/ 402 h 503"/>
                <a:gd name="T4" fmla="*/ 310 w 858"/>
                <a:gd name="T5" fmla="*/ 146 h 503"/>
                <a:gd name="T6" fmla="*/ 338 w 858"/>
                <a:gd name="T7" fmla="*/ 448 h 503"/>
                <a:gd name="T8" fmla="*/ 438 w 858"/>
                <a:gd name="T9" fmla="*/ 420 h 503"/>
                <a:gd name="T10" fmla="*/ 475 w 858"/>
                <a:gd name="T11" fmla="*/ 128 h 503"/>
                <a:gd name="T12" fmla="*/ 539 w 858"/>
                <a:gd name="T13" fmla="*/ 137 h 503"/>
                <a:gd name="T14" fmla="*/ 576 w 858"/>
                <a:gd name="T15" fmla="*/ 420 h 503"/>
                <a:gd name="T16" fmla="*/ 612 w 858"/>
                <a:gd name="T17" fmla="*/ 411 h 503"/>
                <a:gd name="T18" fmla="*/ 630 w 858"/>
                <a:gd name="T19" fmla="*/ 356 h 503"/>
                <a:gd name="T20" fmla="*/ 640 w 858"/>
                <a:gd name="T21" fmla="*/ 137 h 503"/>
                <a:gd name="T22" fmla="*/ 658 w 858"/>
                <a:gd name="T23" fmla="*/ 82 h 503"/>
                <a:gd name="T24" fmla="*/ 722 w 858"/>
                <a:gd name="T25" fmla="*/ 503 h 5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58"/>
                <a:gd name="T40" fmla="*/ 0 h 503"/>
                <a:gd name="T41" fmla="*/ 858 w 858"/>
                <a:gd name="T42" fmla="*/ 503 h 5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58" h="503">
                  <a:moveTo>
                    <a:pt x="118" y="0"/>
                  </a:moveTo>
                  <a:cubicBezTo>
                    <a:pt x="139" y="444"/>
                    <a:pt x="0" y="423"/>
                    <a:pt x="237" y="402"/>
                  </a:cubicBezTo>
                  <a:cubicBezTo>
                    <a:pt x="242" y="261"/>
                    <a:pt x="176" y="119"/>
                    <a:pt x="310" y="146"/>
                  </a:cubicBezTo>
                  <a:cubicBezTo>
                    <a:pt x="315" y="252"/>
                    <a:pt x="313" y="347"/>
                    <a:pt x="338" y="448"/>
                  </a:cubicBezTo>
                  <a:cubicBezTo>
                    <a:pt x="372" y="444"/>
                    <a:pt x="435" y="454"/>
                    <a:pt x="438" y="420"/>
                  </a:cubicBezTo>
                  <a:cubicBezTo>
                    <a:pt x="466" y="122"/>
                    <a:pt x="357" y="167"/>
                    <a:pt x="475" y="128"/>
                  </a:cubicBezTo>
                  <a:cubicBezTo>
                    <a:pt x="496" y="131"/>
                    <a:pt x="534" y="116"/>
                    <a:pt x="539" y="137"/>
                  </a:cubicBezTo>
                  <a:cubicBezTo>
                    <a:pt x="618" y="443"/>
                    <a:pt x="454" y="381"/>
                    <a:pt x="576" y="420"/>
                  </a:cubicBezTo>
                  <a:cubicBezTo>
                    <a:pt x="588" y="417"/>
                    <a:pt x="604" y="420"/>
                    <a:pt x="612" y="411"/>
                  </a:cubicBezTo>
                  <a:cubicBezTo>
                    <a:pt x="624" y="396"/>
                    <a:pt x="630" y="356"/>
                    <a:pt x="630" y="356"/>
                  </a:cubicBezTo>
                  <a:cubicBezTo>
                    <a:pt x="633" y="283"/>
                    <a:pt x="633" y="210"/>
                    <a:pt x="640" y="137"/>
                  </a:cubicBezTo>
                  <a:cubicBezTo>
                    <a:pt x="642" y="118"/>
                    <a:pt x="658" y="82"/>
                    <a:pt x="658" y="82"/>
                  </a:cubicBezTo>
                  <a:cubicBezTo>
                    <a:pt x="858" y="110"/>
                    <a:pt x="722" y="69"/>
                    <a:pt x="722" y="503"/>
                  </a:cubicBezTo>
                </a:path>
              </a:pathLst>
            </a:custGeom>
            <a:noFill/>
            <a:ln w="28575">
              <a:solidFill>
                <a:srgbClr val="00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3200" smtClean="0">
                <a:solidFill>
                  <a:srgbClr val="000000"/>
                </a:solidFill>
              </a:endParaRPr>
            </a:p>
          </p:txBody>
        </p:sp>
        <p:sp>
          <p:nvSpPr>
            <p:cNvPr id="20600" name="Freeform 42"/>
            <p:cNvSpPr>
              <a:spLocks/>
            </p:cNvSpPr>
            <p:nvPr/>
          </p:nvSpPr>
          <p:spPr bwMode="auto">
            <a:xfrm>
              <a:off x="2038" y="832"/>
              <a:ext cx="277" cy="105"/>
            </a:xfrm>
            <a:custGeom>
              <a:avLst/>
              <a:gdLst>
                <a:gd name="T0" fmla="*/ 1 w 277"/>
                <a:gd name="T1" fmla="*/ 0 h 105"/>
                <a:gd name="T2" fmla="*/ 10 w 277"/>
                <a:gd name="T3" fmla="*/ 82 h 105"/>
                <a:gd name="T4" fmla="*/ 37 w 277"/>
                <a:gd name="T5" fmla="*/ 91 h 105"/>
                <a:gd name="T6" fmla="*/ 257 w 277"/>
                <a:gd name="T7" fmla="*/ 82 h 105"/>
                <a:gd name="T8" fmla="*/ 257 w 277"/>
                <a:gd name="T9" fmla="*/ 18 h 105"/>
                <a:gd name="T10" fmla="*/ 0 60000 65536"/>
                <a:gd name="T11" fmla="*/ 0 60000 65536"/>
                <a:gd name="T12" fmla="*/ 0 60000 65536"/>
                <a:gd name="T13" fmla="*/ 0 60000 65536"/>
                <a:gd name="T14" fmla="*/ 0 60000 65536"/>
                <a:gd name="T15" fmla="*/ 0 w 277"/>
                <a:gd name="T16" fmla="*/ 0 h 105"/>
                <a:gd name="T17" fmla="*/ 277 w 277"/>
                <a:gd name="T18" fmla="*/ 105 h 105"/>
              </a:gdLst>
              <a:ahLst/>
              <a:cxnLst>
                <a:cxn ang="T10">
                  <a:pos x="T0" y="T1"/>
                </a:cxn>
                <a:cxn ang="T11">
                  <a:pos x="T2" y="T3"/>
                </a:cxn>
                <a:cxn ang="T12">
                  <a:pos x="T4" y="T5"/>
                </a:cxn>
                <a:cxn ang="T13">
                  <a:pos x="T6" y="T7"/>
                </a:cxn>
                <a:cxn ang="T14">
                  <a:pos x="T8" y="T9"/>
                </a:cxn>
              </a:cxnLst>
              <a:rect l="T15" t="T16" r="T17" b="T18"/>
              <a:pathLst>
                <a:path w="277" h="105">
                  <a:moveTo>
                    <a:pt x="1" y="0"/>
                  </a:moveTo>
                  <a:cubicBezTo>
                    <a:pt x="4" y="27"/>
                    <a:pt x="0" y="56"/>
                    <a:pt x="10" y="82"/>
                  </a:cubicBezTo>
                  <a:cubicBezTo>
                    <a:pt x="13" y="91"/>
                    <a:pt x="28" y="91"/>
                    <a:pt x="37" y="91"/>
                  </a:cubicBezTo>
                  <a:cubicBezTo>
                    <a:pt x="110" y="91"/>
                    <a:pt x="187" y="105"/>
                    <a:pt x="257" y="82"/>
                  </a:cubicBezTo>
                  <a:cubicBezTo>
                    <a:pt x="277" y="75"/>
                    <a:pt x="257" y="39"/>
                    <a:pt x="257" y="18"/>
                  </a:cubicBezTo>
                </a:path>
              </a:pathLst>
            </a:custGeom>
            <a:noFill/>
            <a:ln w="28575">
              <a:solidFill>
                <a:srgbClr val="00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3200" smtClean="0">
                <a:solidFill>
                  <a:srgbClr val="000000"/>
                </a:solidFill>
              </a:endParaRPr>
            </a:p>
          </p:txBody>
        </p:sp>
      </p:grpSp>
      <p:grpSp>
        <p:nvGrpSpPr>
          <p:cNvPr id="20591" name="Group 45"/>
          <p:cNvGrpSpPr>
            <a:grpSpLocks/>
          </p:cNvGrpSpPr>
          <p:nvPr/>
        </p:nvGrpSpPr>
        <p:grpSpPr bwMode="auto">
          <a:xfrm>
            <a:off x="4342234" y="1152676"/>
            <a:ext cx="1239837" cy="928688"/>
            <a:chOff x="2501" y="795"/>
            <a:chExt cx="781" cy="585"/>
          </a:xfrm>
        </p:grpSpPr>
        <p:sp>
          <p:nvSpPr>
            <p:cNvPr id="20595" name="Freeform 46"/>
            <p:cNvSpPr>
              <a:spLocks/>
            </p:cNvSpPr>
            <p:nvPr/>
          </p:nvSpPr>
          <p:spPr bwMode="auto">
            <a:xfrm rot="28375">
              <a:off x="2501" y="1000"/>
              <a:ext cx="781" cy="380"/>
            </a:xfrm>
            <a:custGeom>
              <a:avLst/>
              <a:gdLst>
                <a:gd name="T0" fmla="*/ 97 w 858"/>
                <a:gd name="T1" fmla="*/ 0 h 503"/>
                <a:gd name="T2" fmla="*/ 197 w 858"/>
                <a:gd name="T3" fmla="*/ 230 h 503"/>
                <a:gd name="T4" fmla="*/ 257 w 858"/>
                <a:gd name="T5" fmla="*/ 83 h 503"/>
                <a:gd name="T6" fmla="*/ 280 w 858"/>
                <a:gd name="T7" fmla="*/ 255 h 503"/>
                <a:gd name="T8" fmla="*/ 363 w 858"/>
                <a:gd name="T9" fmla="*/ 239 h 503"/>
                <a:gd name="T10" fmla="*/ 393 w 858"/>
                <a:gd name="T11" fmla="*/ 73 h 503"/>
                <a:gd name="T12" fmla="*/ 447 w 858"/>
                <a:gd name="T13" fmla="*/ 78 h 503"/>
                <a:gd name="T14" fmla="*/ 477 w 858"/>
                <a:gd name="T15" fmla="*/ 239 h 503"/>
                <a:gd name="T16" fmla="*/ 507 w 858"/>
                <a:gd name="T17" fmla="*/ 234 h 503"/>
                <a:gd name="T18" fmla="*/ 522 w 858"/>
                <a:gd name="T19" fmla="*/ 203 h 503"/>
                <a:gd name="T20" fmla="*/ 531 w 858"/>
                <a:gd name="T21" fmla="*/ 78 h 503"/>
                <a:gd name="T22" fmla="*/ 545 w 858"/>
                <a:gd name="T23" fmla="*/ 47 h 503"/>
                <a:gd name="T24" fmla="*/ 598 w 858"/>
                <a:gd name="T25" fmla="*/ 287 h 5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58"/>
                <a:gd name="T40" fmla="*/ 0 h 503"/>
                <a:gd name="T41" fmla="*/ 858 w 858"/>
                <a:gd name="T42" fmla="*/ 503 h 5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58" h="503">
                  <a:moveTo>
                    <a:pt x="118" y="0"/>
                  </a:moveTo>
                  <a:cubicBezTo>
                    <a:pt x="139" y="444"/>
                    <a:pt x="0" y="423"/>
                    <a:pt x="237" y="402"/>
                  </a:cubicBezTo>
                  <a:cubicBezTo>
                    <a:pt x="242" y="261"/>
                    <a:pt x="176" y="119"/>
                    <a:pt x="310" y="146"/>
                  </a:cubicBezTo>
                  <a:cubicBezTo>
                    <a:pt x="315" y="252"/>
                    <a:pt x="313" y="347"/>
                    <a:pt x="338" y="448"/>
                  </a:cubicBezTo>
                  <a:cubicBezTo>
                    <a:pt x="372" y="444"/>
                    <a:pt x="435" y="454"/>
                    <a:pt x="438" y="420"/>
                  </a:cubicBezTo>
                  <a:cubicBezTo>
                    <a:pt x="466" y="122"/>
                    <a:pt x="357" y="167"/>
                    <a:pt x="475" y="128"/>
                  </a:cubicBezTo>
                  <a:cubicBezTo>
                    <a:pt x="496" y="131"/>
                    <a:pt x="534" y="116"/>
                    <a:pt x="539" y="137"/>
                  </a:cubicBezTo>
                  <a:cubicBezTo>
                    <a:pt x="618" y="443"/>
                    <a:pt x="454" y="381"/>
                    <a:pt x="576" y="420"/>
                  </a:cubicBezTo>
                  <a:cubicBezTo>
                    <a:pt x="588" y="417"/>
                    <a:pt x="604" y="420"/>
                    <a:pt x="612" y="411"/>
                  </a:cubicBezTo>
                  <a:cubicBezTo>
                    <a:pt x="624" y="396"/>
                    <a:pt x="630" y="356"/>
                    <a:pt x="630" y="356"/>
                  </a:cubicBezTo>
                  <a:cubicBezTo>
                    <a:pt x="633" y="283"/>
                    <a:pt x="633" y="210"/>
                    <a:pt x="640" y="137"/>
                  </a:cubicBezTo>
                  <a:cubicBezTo>
                    <a:pt x="642" y="118"/>
                    <a:pt x="658" y="82"/>
                    <a:pt x="658" y="82"/>
                  </a:cubicBezTo>
                  <a:cubicBezTo>
                    <a:pt x="858" y="110"/>
                    <a:pt x="722" y="69"/>
                    <a:pt x="722" y="503"/>
                  </a:cubicBezTo>
                </a:path>
              </a:pathLst>
            </a:custGeom>
            <a:noFill/>
            <a:ln w="28575">
              <a:solidFill>
                <a:srgbClr val="FF99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3200" smtClean="0">
                <a:solidFill>
                  <a:srgbClr val="000000"/>
                </a:solidFill>
              </a:endParaRPr>
            </a:p>
          </p:txBody>
        </p:sp>
        <p:sp>
          <p:nvSpPr>
            <p:cNvPr id="20596" name="Freeform 47"/>
            <p:cNvSpPr>
              <a:spLocks/>
            </p:cNvSpPr>
            <p:nvPr/>
          </p:nvSpPr>
          <p:spPr bwMode="auto">
            <a:xfrm>
              <a:off x="2605" y="795"/>
              <a:ext cx="431" cy="202"/>
            </a:xfrm>
            <a:custGeom>
              <a:avLst/>
              <a:gdLst>
                <a:gd name="T0" fmla="*/ 1 w 476"/>
                <a:gd name="T1" fmla="*/ 223 h 183"/>
                <a:gd name="T2" fmla="*/ 8 w 476"/>
                <a:gd name="T3" fmla="*/ 78 h 183"/>
                <a:gd name="T4" fmla="*/ 31 w 476"/>
                <a:gd name="T5" fmla="*/ 56 h 183"/>
                <a:gd name="T6" fmla="*/ 82 w 476"/>
                <a:gd name="T7" fmla="*/ 0 h 183"/>
                <a:gd name="T8" fmla="*/ 338 w 476"/>
                <a:gd name="T9" fmla="*/ 11 h 183"/>
                <a:gd name="T10" fmla="*/ 390 w 476"/>
                <a:gd name="T11" fmla="*/ 67 h 183"/>
                <a:gd name="T12" fmla="*/ 0 60000 65536"/>
                <a:gd name="T13" fmla="*/ 0 60000 65536"/>
                <a:gd name="T14" fmla="*/ 0 60000 65536"/>
                <a:gd name="T15" fmla="*/ 0 60000 65536"/>
                <a:gd name="T16" fmla="*/ 0 60000 65536"/>
                <a:gd name="T17" fmla="*/ 0 60000 65536"/>
                <a:gd name="T18" fmla="*/ 0 w 476"/>
                <a:gd name="T19" fmla="*/ 0 h 183"/>
                <a:gd name="T20" fmla="*/ 476 w 476"/>
                <a:gd name="T21" fmla="*/ 183 h 183"/>
              </a:gdLst>
              <a:ahLst/>
              <a:cxnLst>
                <a:cxn ang="T12">
                  <a:pos x="T0" y="T1"/>
                </a:cxn>
                <a:cxn ang="T13">
                  <a:pos x="T2" y="T3"/>
                </a:cxn>
                <a:cxn ang="T14">
                  <a:pos x="T4" y="T5"/>
                </a:cxn>
                <a:cxn ang="T15">
                  <a:pos x="T6" y="T7"/>
                </a:cxn>
                <a:cxn ang="T16">
                  <a:pos x="T8" y="T9"/>
                </a:cxn>
                <a:cxn ang="T17">
                  <a:pos x="T10" y="T11"/>
                </a:cxn>
              </a:cxnLst>
              <a:rect l="T18" t="T19" r="T20" b="T21"/>
              <a:pathLst>
                <a:path w="476" h="183">
                  <a:moveTo>
                    <a:pt x="1" y="183"/>
                  </a:moveTo>
                  <a:cubicBezTo>
                    <a:pt x="4" y="143"/>
                    <a:pt x="0" y="102"/>
                    <a:pt x="10" y="64"/>
                  </a:cubicBezTo>
                  <a:cubicBezTo>
                    <a:pt x="13" y="54"/>
                    <a:pt x="28" y="53"/>
                    <a:pt x="37" y="46"/>
                  </a:cubicBezTo>
                  <a:cubicBezTo>
                    <a:pt x="63" y="26"/>
                    <a:pt x="69" y="11"/>
                    <a:pt x="101" y="0"/>
                  </a:cubicBezTo>
                  <a:cubicBezTo>
                    <a:pt x="205" y="3"/>
                    <a:pt x="308" y="3"/>
                    <a:pt x="412" y="9"/>
                  </a:cubicBezTo>
                  <a:cubicBezTo>
                    <a:pt x="440" y="11"/>
                    <a:pt x="464" y="32"/>
                    <a:pt x="476" y="55"/>
                  </a:cubicBezTo>
                </a:path>
              </a:pathLst>
            </a:custGeom>
            <a:noFill/>
            <a:ln w="38100">
              <a:solidFill>
                <a:srgbClr val="FF99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3200" smtClean="0">
                <a:solidFill>
                  <a:srgbClr val="000000"/>
                </a:solidFill>
              </a:endParaRPr>
            </a:p>
          </p:txBody>
        </p:sp>
      </p:grpSp>
      <p:grpSp>
        <p:nvGrpSpPr>
          <p:cNvPr id="20586" name="Group 52"/>
          <p:cNvGrpSpPr>
            <a:grpSpLocks/>
          </p:cNvGrpSpPr>
          <p:nvPr/>
        </p:nvGrpSpPr>
        <p:grpSpPr bwMode="auto">
          <a:xfrm rot="1668154">
            <a:off x="5567784" y="1655914"/>
            <a:ext cx="1198562" cy="750887"/>
            <a:chOff x="2038" y="832"/>
            <a:chExt cx="905" cy="622"/>
          </a:xfrm>
        </p:grpSpPr>
        <p:sp>
          <p:nvSpPr>
            <p:cNvPr id="20589" name="Freeform 53"/>
            <p:cNvSpPr>
              <a:spLocks/>
            </p:cNvSpPr>
            <p:nvPr/>
          </p:nvSpPr>
          <p:spPr bwMode="auto">
            <a:xfrm>
              <a:off x="2085" y="951"/>
              <a:ext cx="858" cy="503"/>
            </a:xfrm>
            <a:custGeom>
              <a:avLst/>
              <a:gdLst>
                <a:gd name="T0" fmla="*/ 118 w 858"/>
                <a:gd name="T1" fmla="*/ 0 h 503"/>
                <a:gd name="T2" fmla="*/ 237 w 858"/>
                <a:gd name="T3" fmla="*/ 402 h 503"/>
                <a:gd name="T4" fmla="*/ 310 w 858"/>
                <a:gd name="T5" fmla="*/ 146 h 503"/>
                <a:gd name="T6" fmla="*/ 338 w 858"/>
                <a:gd name="T7" fmla="*/ 448 h 503"/>
                <a:gd name="T8" fmla="*/ 438 w 858"/>
                <a:gd name="T9" fmla="*/ 420 h 503"/>
                <a:gd name="T10" fmla="*/ 475 w 858"/>
                <a:gd name="T11" fmla="*/ 128 h 503"/>
                <a:gd name="T12" fmla="*/ 539 w 858"/>
                <a:gd name="T13" fmla="*/ 137 h 503"/>
                <a:gd name="T14" fmla="*/ 576 w 858"/>
                <a:gd name="T15" fmla="*/ 420 h 503"/>
                <a:gd name="T16" fmla="*/ 612 w 858"/>
                <a:gd name="T17" fmla="*/ 411 h 503"/>
                <a:gd name="T18" fmla="*/ 630 w 858"/>
                <a:gd name="T19" fmla="*/ 356 h 503"/>
                <a:gd name="T20" fmla="*/ 640 w 858"/>
                <a:gd name="T21" fmla="*/ 137 h 503"/>
                <a:gd name="T22" fmla="*/ 658 w 858"/>
                <a:gd name="T23" fmla="*/ 82 h 503"/>
                <a:gd name="T24" fmla="*/ 722 w 858"/>
                <a:gd name="T25" fmla="*/ 503 h 5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58"/>
                <a:gd name="T40" fmla="*/ 0 h 503"/>
                <a:gd name="T41" fmla="*/ 858 w 858"/>
                <a:gd name="T42" fmla="*/ 503 h 5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58" h="503">
                  <a:moveTo>
                    <a:pt x="118" y="0"/>
                  </a:moveTo>
                  <a:cubicBezTo>
                    <a:pt x="139" y="444"/>
                    <a:pt x="0" y="423"/>
                    <a:pt x="237" y="402"/>
                  </a:cubicBezTo>
                  <a:cubicBezTo>
                    <a:pt x="242" y="261"/>
                    <a:pt x="176" y="119"/>
                    <a:pt x="310" y="146"/>
                  </a:cubicBezTo>
                  <a:cubicBezTo>
                    <a:pt x="315" y="252"/>
                    <a:pt x="313" y="347"/>
                    <a:pt x="338" y="448"/>
                  </a:cubicBezTo>
                  <a:cubicBezTo>
                    <a:pt x="372" y="444"/>
                    <a:pt x="435" y="454"/>
                    <a:pt x="438" y="420"/>
                  </a:cubicBezTo>
                  <a:cubicBezTo>
                    <a:pt x="466" y="122"/>
                    <a:pt x="357" y="167"/>
                    <a:pt x="475" y="128"/>
                  </a:cubicBezTo>
                  <a:cubicBezTo>
                    <a:pt x="496" y="131"/>
                    <a:pt x="534" y="116"/>
                    <a:pt x="539" y="137"/>
                  </a:cubicBezTo>
                  <a:cubicBezTo>
                    <a:pt x="618" y="443"/>
                    <a:pt x="454" y="381"/>
                    <a:pt x="576" y="420"/>
                  </a:cubicBezTo>
                  <a:cubicBezTo>
                    <a:pt x="588" y="417"/>
                    <a:pt x="604" y="420"/>
                    <a:pt x="612" y="411"/>
                  </a:cubicBezTo>
                  <a:cubicBezTo>
                    <a:pt x="624" y="396"/>
                    <a:pt x="630" y="356"/>
                    <a:pt x="630" y="356"/>
                  </a:cubicBezTo>
                  <a:cubicBezTo>
                    <a:pt x="633" y="283"/>
                    <a:pt x="633" y="210"/>
                    <a:pt x="640" y="137"/>
                  </a:cubicBezTo>
                  <a:cubicBezTo>
                    <a:pt x="642" y="118"/>
                    <a:pt x="658" y="82"/>
                    <a:pt x="658" y="82"/>
                  </a:cubicBezTo>
                  <a:cubicBezTo>
                    <a:pt x="858" y="110"/>
                    <a:pt x="722" y="69"/>
                    <a:pt x="722" y="503"/>
                  </a:cubicBezTo>
                </a:path>
              </a:pathLst>
            </a:custGeom>
            <a:noFill/>
            <a:ln w="28575">
              <a:solidFill>
                <a:srgbClr val="00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3200" smtClean="0">
                <a:solidFill>
                  <a:srgbClr val="000000"/>
                </a:solidFill>
              </a:endParaRPr>
            </a:p>
          </p:txBody>
        </p:sp>
        <p:sp>
          <p:nvSpPr>
            <p:cNvPr id="20590" name="Freeform 54"/>
            <p:cNvSpPr>
              <a:spLocks/>
            </p:cNvSpPr>
            <p:nvPr/>
          </p:nvSpPr>
          <p:spPr bwMode="auto">
            <a:xfrm>
              <a:off x="2038" y="832"/>
              <a:ext cx="277" cy="105"/>
            </a:xfrm>
            <a:custGeom>
              <a:avLst/>
              <a:gdLst>
                <a:gd name="T0" fmla="*/ 1 w 277"/>
                <a:gd name="T1" fmla="*/ 0 h 105"/>
                <a:gd name="T2" fmla="*/ 10 w 277"/>
                <a:gd name="T3" fmla="*/ 82 h 105"/>
                <a:gd name="T4" fmla="*/ 37 w 277"/>
                <a:gd name="T5" fmla="*/ 91 h 105"/>
                <a:gd name="T6" fmla="*/ 257 w 277"/>
                <a:gd name="T7" fmla="*/ 82 h 105"/>
                <a:gd name="T8" fmla="*/ 257 w 277"/>
                <a:gd name="T9" fmla="*/ 18 h 105"/>
                <a:gd name="T10" fmla="*/ 0 60000 65536"/>
                <a:gd name="T11" fmla="*/ 0 60000 65536"/>
                <a:gd name="T12" fmla="*/ 0 60000 65536"/>
                <a:gd name="T13" fmla="*/ 0 60000 65536"/>
                <a:gd name="T14" fmla="*/ 0 60000 65536"/>
                <a:gd name="T15" fmla="*/ 0 w 277"/>
                <a:gd name="T16" fmla="*/ 0 h 105"/>
                <a:gd name="T17" fmla="*/ 277 w 277"/>
                <a:gd name="T18" fmla="*/ 105 h 105"/>
              </a:gdLst>
              <a:ahLst/>
              <a:cxnLst>
                <a:cxn ang="T10">
                  <a:pos x="T0" y="T1"/>
                </a:cxn>
                <a:cxn ang="T11">
                  <a:pos x="T2" y="T3"/>
                </a:cxn>
                <a:cxn ang="T12">
                  <a:pos x="T4" y="T5"/>
                </a:cxn>
                <a:cxn ang="T13">
                  <a:pos x="T6" y="T7"/>
                </a:cxn>
                <a:cxn ang="T14">
                  <a:pos x="T8" y="T9"/>
                </a:cxn>
              </a:cxnLst>
              <a:rect l="T15" t="T16" r="T17" b="T18"/>
              <a:pathLst>
                <a:path w="277" h="105">
                  <a:moveTo>
                    <a:pt x="1" y="0"/>
                  </a:moveTo>
                  <a:cubicBezTo>
                    <a:pt x="4" y="27"/>
                    <a:pt x="0" y="56"/>
                    <a:pt x="10" y="82"/>
                  </a:cubicBezTo>
                  <a:cubicBezTo>
                    <a:pt x="13" y="91"/>
                    <a:pt x="28" y="91"/>
                    <a:pt x="37" y="91"/>
                  </a:cubicBezTo>
                  <a:cubicBezTo>
                    <a:pt x="110" y="91"/>
                    <a:pt x="187" y="105"/>
                    <a:pt x="257" y="82"/>
                  </a:cubicBezTo>
                  <a:cubicBezTo>
                    <a:pt x="277" y="75"/>
                    <a:pt x="257" y="39"/>
                    <a:pt x="257" y="18"/>
                  </a:cubicBezTo>
                </a:path>
              </a:pathLst>
            </a:custGeom>
            <a:noFill/>
            <a:ln w="28575">
              <a:solidFill>
                <a:srgbClr val="00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3200" smtClean="0">
                <a:solidFill>
                  <a:srgbClr val="000000"/>
                </a:solidFill>
              </a:endParaRPr>
            </a:p>
          </p:txBody>
        </p:sp>
      </p:grpSp>
      <p:grpSp>
        <p:nvGrpSpPr>
          <p:cNvPr id="20524" name="Group 67"/>
          <p:cNvGrpSpPr>
            <a:grpSpLocks/>
          </p:cNvGrpSpPr>
          <p:nvPr/>
        </p:nvGrpSpPr>
        <p:grpSpPr bwMode="auto">
          <a:xfrm rot="20657492" flipH="1">
            <a:off x="1491084" y="3870476"/>
            <a:ext cx="912812" cy="425450"/>
            <a:chOff x="4526" y="1826"/>
            <a:chExt cx="575" cy="268"/>
          </a:xfrm>
        </p:grpSpPr>
        <p:sp>
          <p:nvSpPr>
            <p:cNvPr id="20582" name="Freeform 68"/>
            <p:cNvSpPr>
              <a:spLocks/>
            </p:cNvSpPr>
            <p:nvPr/>
          </p:nvSpPr>
          <p:spPr bwMode="auto">
            <a:xfrm>
              <a:off x="4535" y="1826"/>
              <a:ext cx="428" cy="159"/>
            </a:xfrm>
            <a:custGeom>
              <a:avLst/>
              <a:gdLst>
                <a:gd name="T0" fmla="*/ 0 w 428"/>
                <a:gd name="T1" fmla="*/ 130 h 159"/>
                <a:gd name="T2" fmla="*/ 73 w 428"/>
                <a:gd name="T3" fmla="*/ 85 h 159"/>
                <a:gd name="T4" fmla="*/ 228 w 428"/>
                <a:gd name="T5" fmla="*/ 11 h 159"/>
                <a:gd name="T6" fmla="*/ 411 w 428"/>
                <a:gd name="T7" fmla="*/ 21 h 159"/>
                <a:gd name="T8" fmla="*/ 402 w 428"/>
                <a:gd name="T9" fmla="*/ 75 h 159"/>
                <a:gd name="T10" fmla="*/ 320 w 428"/>
                <a:gd name="T11" fmla="*/ 66 h 159"/>
                <a:gd name="T12" fmla="*/ 164 w 428"/>
                <a:gd name="T13" fmla="*/ 66 h 159"/>
                <a:gd name="T14" fmla="*/ 119 w 428"/>
                <a:gd name="T15" fmla="*/ 103 h 159"/>
                <a:gd name="T16" fmla="*/ 64 w 428"/>
                <a:gd name="T17" fmla="*/ 112 h 159"/>
                <a:gd name="T18" fmla="*/ 36 w 428"/>
                <a:gd name="T19" fmla="*/ 130 h 159"/>
                <a:gd name="T20" fmla="*/ 0 w 428"/>
                <a:gd name="T21" fmla="*/ 130 h 1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8"/>
                <a:gd name="T34" fmla="*/ 0 h 159"/>
                <a:gd name="T35" fmla="*/ 428 w 428"/>
                <a:gd name="T36" fmla="*/ 159 h 1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8" h="159">
                  <a:moveTo>
                    <a:pt x="0" y="130"/>
                  </a:moveTo>
                  <a:cubicBezTo>
                    <a:pt x="27" y="112"/>
                    <a:pt x="43" y="95"/>
                    <a:pt x="73" y="85"/>
                  </a:cubicBezTo>
                  <a:cubicBezTo>
                    <a:pt x="122" y="33"/>
                    <a:pt x="156" y="22"/>
                    <a:pt x="228" y="11"/>
                  </a:cubicBezTo>
                  <a:cubicBezTo>
                    <a:pt x="289" y="14"/>
                    <a:pt x="354" y="0"/>
                    <a:pt x="411" y="21"/>
                  </a:cubicBezTo>
                  <a:cubicBezTo>
                    <a:pt x="428" y="27"/>
                    <a:pt x="418" y="67"/>
                    <a:pt x="402" y="75"/>
                  </a:cubicBezTo>
                  <a:cubicBezTo>
                    <a:pt x="377" y="87"/>
                    <a:pt x="347" y="69"/>
                    <a:pt x="320" y="66"/>
                  </a:cubicBezTo>
                  <a:cubicBezTo>
                    <a:pt x="259" y="46"/>
                    <a:pt x="269" y="46"/>
                    <a:pt x="164" y="66"/>
                  </a:cubicBezTo>
                  <a:cubicBezTo>
                    <a:pt x="145" y="70"/>
                    <a:pt x="137" y="97"/>
                    <a:pt x="119" y="103"/>
                  </a:cubicBezTo>
                  <a:cubicBezTo>
                    <a:pt x="101" y="109"/>
                    <a:pt x="82" y="109"/>
                    <a:pt x="64" y="112"/>
                  </a:cubicBezTo>
                  <a:cubicBezTo>
                    <a:pt x="55" y="118"/>
                    <a:pt x="45" y="123"/>
                    <a:pt x="36" y="130"/>
                  </a:cubicBezTo>
                  <a:cubicBezTo>
                    <a:pt x="9" y="152"/>
                    <a:pt x="27" y="159"/>
                    <a:pt x="0" y="130"/>
                  </a:cubicBezTo>
                  <a:close/>
                </a:path>
              </a:pathLst>
            </a:custGeom>
            <a:solidFill>
              <a:schemeClr val="accent1"/>
            </a:solidFill>
            <a:ln w="9525">
              <a:solidFill>
                <a:schemeClr val="tx1"/>
              </a:solidFill>
              <a:round/>
              <a:headEnd/>
              <a:tailEnd/>
            </a:ln>
          </p:spPr>
          <p:txBody>
            <a:bodyPr/>
            <a:lstStyle/>
            <a:p>
              <a:endParaRPr lang="en-GB" sz="3200" smtClean="0">
                <a:solidFill>
                  <a:srgbClr val="000000"/>
                </a:solidFill>
              </a:endParaRPr>
            </a:p>
          </p:txBody>
        </p:sp>
        <p:sp>
          <p:nvSpPr>
            <p:cNvPr id="20583" name="Freeform 69"/>
            <p:cNvSpPr>
              <a:spLocks/>
            </p:cNvSpPr>
            <p:nvPr/>
          </p:nvSpPr>
          <p:spPr bwMode="auto">
            <a:xfrm>
              <a:off x="4526" y="1984"/>
              <a:ext cx="575" cy="110"/>
            </a:xfrm>
            <a:custGeom>
              <a:avLst/>
              <a:gdLst>
                <a:gd name="T0" fmla="*/ 70 w 594"/>
                <a:gd name="T1" fmla="*/ 18 h 238"/>
                <a:gd name="T2" fmla="*/ 223 w 594"/>
                <a:gd name="T3" fmla="*/ 19 h 238"/>
                <a:gd name="T4" fmla="*/ 231 w 594"/>
                <a:gd name="T5" fmla="*/ 27 h 238"/>
                <a:gd name="T6" fmla="*/ 420 w 594"/>
                <a:gd name="T7" fmla="*/ 25 h 238"/>
                <a:gd name="T8" fmla="*/ 454 w 594"/>
                <a:gd name="T9" fmla="*/ 18 h 238"/>
                <a:gd name="T10" fmla="*/ 489 w 594"/>
                <a:gd name="T11" fmla="*/ 2 h 238"/>
                <a:gd name="T12" fmla="*/ 540 w 594"/>
                <a:gd name="T13" fmla="*/ 4 h 238"/>
                <a:gd name="T14" fmla="*/ 498 w 594"/>
                <a:gd name="T15" fmla="*/ 43 h 238"/>
                <a:gd name="T16" fmla="*/ 155 w 594"/>
                <a:gd name="T17" fmla="*/ 39 h 238"/>
                <a:gd name="T18" fmla="*/ 130 w 594"/>
                <a:gd name="T19" fmla="*/ 35 h 238"/>
                <a:gd name="T20" fmla="*/ 0 w 594"/>
                <a:gd name="T21" fmla="*/ 25 h 2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4"/>
                <a:gd name="T34" fmla="*/ 0 h 238"/>
                <a:gd name="T35" fmla="*/ 594 w 594"/>
                <a:gd name="T36" fmla="*/ 238 h 2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4" h="238">
                  <a:moveTo>
                    <a:pt x="74" y="82"/>
                  </a:moveTo>
                  <a:cubicBezTo>
                    <a:pt x="129" y="85"/>
                    <a:pt x="185" y="77"/>
                    <a:pt x="238" y="91"/>
                  </a:cubicBezTo>
                  <a:cubicBezTo>
                    <a:pt x="250" y="94"/>
                    <a:pt x="234" y="126"/>
                    <a:pt x="247" y="128"/>
                  </a:cubicBezTo>
                  <a:cubicBezTo>
                    <a:pt x="313" y="137"/>
                    <a:pt x="381" y="122"/>
                    <a:pt x="448" y="119"/>
                  </a:cubicBezTo>
                  <a:cubicBezTo>
                    <a:pt x="451" y="116"/>
                    <a:pt x="484" y="86"/>
                    <a:pt x="485" y="82"/>
                  </a:cubicBezTo>
                  <a:cubicBezTo>
                    <a:pt x="513" y="5"/>
                    <a:pt x="468" y="44"/>
                    <a:pt x="522" y="9"/>
                  </a:cubicBezTo>
                  <a:cubicBezTo>
                    <a:pt x="540" y="12"/>
                    <a:pt x="571" y="0"/>
                    <a:pt x="576" y="18"/>
                  </a:cubicBezTo>
                  <a:cubicBezTo>
                    <a:pt x="591" y="71"/>
                    <a:pt x="594" y="180"/>
                    <a:pt x="531" y="201"/>
                  </a:cubicBezTo>
                  <a:cubicBezTo>
                    <a:pt x="409" y="198"/>
                    <a:pt x="274" y="238"/>
                    <a:pt x="165" y="183"/>
                  </a:cubicBezTo>
                  <a:cubicBezTo>
                    <a:pt x="155" y="178"/>
                    <a:pt x="148" y="168"/>
                    <a:pt x="138" y="165"/>
                  </a:cubicBezTo>
                  <a:cubicBezTo>
                    <a:pt x="115" y="157"/>
                    <a:pt x="0" y="146"/>
                    <a:pt x="0" y="119"/>
                  </a:cubicBezTo>
                </a:path>
              </a:pathLst>
            </a:custGeom>
            <a:solidFill>
              <a:schemeClr val="accent1"/>
            </a:solidFill>
            <a:ln w="9525">
              <a:solidFill>
                <a:schemeClr val="tx1"/>
              </a:solidFill>
              <a:round/>
              <a:headEnd/>
              <a:tailEnd/>
            </a:ln>
          </p:spPr>
          <p:txBody>
            <a:bodyPr/>
            <a:lstStyle/>
            <a:p>
              <a:endParaRPr lang="en-GB" sz="3200" smtClean="0">
                <a:solidFill>
                  <a:srgbClr val="000000"/>
                </a:solidFill>
              </a:endParaRPr>
            </a:p>
          </p:txBody>
        </p:sp>
      </p:grpSp>
      <p:sp>
        <p:nvSpPr>
          <p:cNvPr id="20529" name="Line 78"/>
          <p:cNvSpPr>
            <a:spLocks noChangeShapeType="1"/>
          </p:cNvSpPr>
          <p:nvPr/>
        </p:nvSpPr>
        <p:spPr bwMode="auto">
          <a:xfrm>
            <a:off x="6348834" y="5021414"/>
            <a:ext cx="434975" cy="725487"/>
          </a:xfrm>
          <a:prstGeom prst="line">
            <a:avLst/>
          </a:prstGeom>
          <a:noFill/>
          <a:ln w="76200">
            <a:solidFill>
              <a:srgbClr val="FF3399"/>
            </a:solidFill>
            <a:round/>
            <a:headEnd/>
            <a:tailEnd/>
          </a:ln>
          <a:extLst>
            <a:ext uri="{909E8E84-426E-40DD-AFC4-6F175D3DCCD1}">
              <a14:hiddenFill xmlns:a14="http://schemas.microsoft.com/office/drawing/2010/main">
                <a:noFill/>
              </a14:hiddenFill>
            </a:ext>
          </a:extLst>
        </p:spPr>
        <p:txBody>
          <a:bodyPr/>
          <a:lstStyle/>
          <a:p>
            <a:endParaRPr lang="en-GB" sz="3200" smtClean="0">
              <a:solidFill>
                <a:srgbClr val="000000"/>
              </a:solidFill>
            </a:endParaRPr>
          </a:p>
        </p:txBody>
      </p:sp>
      <p:grpSp>
        <p:nvGrpSpPr>
          <p:cNvPr id="20530" name="Group 79"/>
          <p:cNvGrpSpPr>
            <a:grpSpLocks/>
          </p:cNvGrpSpPr>
          <p:nvPr/>
        </p:nvGrpSpPr>
        <p:grpSpPr bwMode="auto">
          <a:xfrm>
            <a:off x="6275809" y="4897589"/>
            <a:ext cx="825500" cy="1131887"/>
            <a:chOff x="3795" y="2823"/>
            <a:chExt cx="520" cy="713"/>
          </a:xfrm>
        </p:grpSpPr>
        <p:sp>
          <p:nvSpPr>
            <p:cNvPr id="20574" name="Oval 80"/>
            <p:cNvSpPr>
              <a:spLocks noChangeArrowheads="1"/>
            </p:cNvSpPr>
            <p:nvPr/>
          </p:nvSpPr>
          <p:spPr bwMode="auto">
            <a:xfrm>
              <a:off x="3795" y="2997"/>
              <a:ext cx="156" cy="165"/>
            </a:xfrm>
            <a:prstGeom prst="ellipse">
              <a:avLst/>
            </a:prstGeom>
            <a:solidFill>
              <a:srgbClr val="FF3399"/>
            </a:solidFill>
            <a:ln w="9525">
              <a:solidFill>
                <a:srgbClr val="FF3399"/>
              </a:solidFill>
              <a:round/>
              <a:headEnd/>
              <a:tailEnd/>
            </a:ln>
          </p:spPr>
          <p:txBody>
            <a:bodyPr wrap="none" anchor="ctr"/>
            <a:lstStyle/>
            <a:p>
              <a:endParaRPr lang="en-GB" sz="3200" smtClean="0">
                <a:solidFill>
                  <a:srgbClr val="000000"/>
                </a:solidFill>
              </a:endParaRPr>
            </a:p>
          </p:txBody>
        </p:sp>
        <p:sp>
          <p:nvSpPr>
            <p:cNvPr id="20575" name="Oval 81"/>
            <p:cNvSpPr>
              <a:spLocks noChangeArrowheads="1"/>
            </p:cNvSpPr>
            <p:nvPr/>
          </p:nvSpPr>
          <p:spPr bwMode="auto">
            <a:xfrm>
              <a:off x="3903" y="3161"/>
              <a:ext cx="156" cy="165"/>
            </a:xfrm>
            <a:prstGeom prst="ellipse">
              <a:avLst/>
            </a:prstGeom>
            <a:solidFill>
              <a:srgbClr val="FF3399"/>
            </a:solidFill>
            <a:ln w="9525">
              <a:solidFill>
                <a:srgbClr val="FF3399"/>
              </a:solidFill>
              <a:round/>
              <a:headEnd/>
              <a:tailEnd/>
            </a:ln>
          </p:spPr>
          <p:txBody>
            <a:bodyPr wrap="none" anchor="ctr"/>
            <a:lstStyle/>
            <a:p>
              <a:endParaRPr lang="en-GB" sz="3200" smtClean="0">
                <a:solidFill>
                  <a:srgbClr val="000000"/>
                </a:solidFill>
              </a:endParaRPr>
            </a:p>
          </p:txBody>
        </p:sp>
        <p:sp>
          <p:nvSpPr>
            <p:cNvPr id="20576" name="Freeform 82"/>
            <p:cNvSpPr>
              <a:spLocks/>
            </p:cNvSpPr>
            <p:nvPr/>
          </p:nvSpPr>
          <p:spPr bwMode="auto">
            <a:xfrm>
              <a:off x="4086" y="3368"/>
              <a:ext cx="229" cy="168"/>
            </a:xfrm>
            <a:custGeom>
              <a:avLst/>
              <a:gdLst>
                <a:gd name="T0" fmla="*/ 229 w 229"/>
                <a:gd name="T1" fmla="*/ 68 h 168"/>
                <a:gd name="T2" fmla="*/ 165 w 229"/>
                <a:gd name="T3" fmla="*/ 4 h 168"/>
                <a:gd name="T4" fmla="*/ 19 w 229"/>
                <a:gd name="T5" fmla="*/ 50 h 168"/>
                <a:gd name="T6" fmla="*/ 10 w 229"/>
                <a:gd name="T7" fmla="*/ 168 h 168"/>
                <a:gd name="T8" fmla="*/ 0 60000 65536"/>
                <a:gd name="T9" fmla="*/ 0 60000 65536"/>
                <a:gd name="T10" fmla="*/ 0 60000 65536"/>
                <a:gd name="T11" fmla="*/ 0 60000 65536"/>
                <a:gd name="T12" fmla="*/ 0 w 229"/>
                <a:gd name="T13" fmla="*/ 0 h 168"/>
                <a:gd name="T14" fmla="*/ 229 w 229"/>
                <a:gd name="T15" fmla="*/ 168 h 168"/>
              </a:gdLst>
              <a:ahLst/>
              <a:cxnLst>
                <a:cxn ang="T8">
                  <a:pos x="T0" y="T1"/>
                </a:cxn>
                <a:cxn ang="T9">
                  <a:pos x="T2" y="T3"/>
                </a:cxn>
                <a:cxn ang="T10">
                  <a:pos x="T4" y="T5"/>
                </a:cxn>
                <a:cxn ang="T11">
                  <a:pos x="T6" y="T7"/>
                </a:cxn>
              </a:cxnLst>
              <a:rect l="T12" t="T13" r="T14" b="T15"/>
              <a:pathLst>
                <a:path w="229" h="168">
                  <a:moveTo>
                    <a:pt x="229" y="68"/>
                  </a:moveTo>
                  <a:cubicBezTo>
                    <a:pt x="210" y="39"/>
                    <a:pt x="190" y="27"/>
                    <a:pt x="165" y="4"/>
                  </a:cubicBezTo>
                  <a:cubicBezTo>
                    <a:pt x="84" y="11"/>
                    <a:pt x="66" y="0"/>
                    <a:pt x="19" y="50"/>
                  </a:cubicBezTo>
                  <a:cubicBezTo>
                    <a:pt x="0" y="106"/>
                    <a:pt x="10" y="68"/>
                    <a:pt x="10" y="168"/>
                  </a:cubicBezTo>
                </a:path>
              </a:pathLst>
            </a:custGeom>
            <a:noFill/>
            <a:ln w="76200">
              <a:solidFill>
                <a:srgbClr val="FF33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3200" smtClean="0">
                <a:solidFill>
                  <a:srgbClr val="000000"/>
                </a:solidFill>
              </a:endParaRPr>
            </a:p>
          </p:txBody>
        </p:sp>
        <p:sp>
          <p:nvSpPr>
            <p:cNvPr id="20577" name="Line 83"/>
            <p:cNvSpPr>
              <a:spLocks noChangeShapeType="1"/>
            </p:cNvSpPr>
            <p:nvPr/>
          </p:nvSpPr>
          <p:spPr bwMode="auto">
            <a:xfrm flipH="1" flipV="1">
              <a:off x="3850" y="2823"/>
              <a:ext cx="219" cy="348"/>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sz="3200" smtClean="0">
                <a:solidFill>
                  <a:srgbClr val="000000"/>
                </a:solidFill>
              </a:endParaRPr>
            </a:p>
          </p:txBody>
        </p:sp>
      </p:grpSp>
      <p:sp>
        <p:nvSpPr>
          <p:cNvPr id="20531" name="Oval 84"/>
          <p:cNvSpPr>
            <a:spLocks noChangeArrowheads="1"/>
          </p:cNvSpPr>
          <p:nvPr/>
        </p:nvSpPr>
        <p:spPr bwMode="auto">
          <a:xfrm rot="1386946">
            <a:off x="3372271" y="5318276"/>
            <a:ext cx="276225" cy="741363"/>
          </a:xfrm>
          <a:prstGeom prst="ellipse">
            <a:avLst/>
          </a:prstGeom>
          <a:solidFill>
            <a:srgbClr val="800080"/>
          </a:solidFill>
          <a:ln w="9525">
            <a:solidFill>
              <a:schemeClr val="tx1"/>
            </a:solidFill>
            <a:round/>
            <a:headEnd/>
            <a:tailEnd/>
          </a:ln>
        </p:spPr>
        <p:txBody>
          <a:bodyPr wrap="none" anchor="ctr"/>
          <a:lstStyle/>
          <a:p>
            <a:endParaRPr lang="en-GB" sz="3200" smtClean="0">
              <a:solidFill>
                <a:srgbClr val="000000"/>
              </a:solidFill>
            </a:endParaRPr>
          </a:p>
        </p:txBody>
      </p:sp>
      <p:sp>
        <p:nvSpPr>
          <p:cNvPr id="20534" name="Freeform 87"/>
          <p:cNvSpPr>
            <a:spLocks/>
          </p:cNvSpPr>
          <p:nvPr/>
        </p:nvSpPr>
        <p:spPr bwMode="auto">
          <a:xfrm>
            <a:off x="3486571" y="5272239"/>
            <a:ext cx="366713" cy="1071562"/>
          </a:xfrm>
          <a:custGeom>
            <a:avLst/>
            <a:gdLst>
              <a:gd name="T0" fmla="*/ 356492874 w 368"/>
              <a:gd name="T1" fmla="*/ 4767988 h 694"/>
              <a:gd name="T2" fmla="*/ 192645897 w 368"/>
              <a:gd name="T3" fmla="*/ 92977295 h 694"/>
              <a:gd name="T4" fmla="*/ 156896374 w 368"/>
              <a:gd name="T5" fmla="*/ 374296263 h 694"/>
              <a:gd name="T6" fmla="*/ 138029594 w 368"/>
              <a:gd name="T7" fmla="*/ 550716474 h 694"/>
              <a:gd name="T8" fmla="*/ 111217670 w 368"/>
              <a:gd name="T9" fmla="*/ 593628348 h 694"/>
              <a:gd name="T10" fmla="*/ 38728084 w 368"/>
              <a:gd name="T11" fmla="*/ 984612658 h 694"/>
              <a:gd name="T12" fmla="*/ 29790447 w 368"/>
              <a:gd name="T13" fmla="*/ 1594930308 h 694"/>
              <a:gd name="T14" fmla="*/ 220450306 w 368"/>
              <a:gd name="T15" fmla="*/ 1487647534 h 694"/>
              <a:gd name="T16" fmla="*/ 201582530 w 368"/>
              <a:gd name="T17" fmla="*/ 1289771483 h 694"/>
              <a:gd name="T18" fmla="*/ 147959740 w 368"/>
              <a:gd name="T19" fmla="*/ 1246859609 h 694"/>
              <a:gd name="T20" fmla="*/ 120155299 w 368"/>
              <a:gd name="T21" fmla="*/ 1225402128 h 694"/>
              <a:gd name="T22" fmla="*/ 156896374 w 368"/>
              <a:gd name="T23" fmla="*/ 767664469 h 694"/>
              <a:gd name="T24" fmla="*/ 211512676 w 368"/>
              <a:gd name="T25" fmla="*/ 419593770 h 694"/>
              <a:gd name="T26" fmla="*/ 220450306 w 368"/>
              <a:gd name="T27" fmla="*/ 352840326 h 694"/>
              <a:gd name="T28" fmla="*/ 275065675 w 368"/>
              <a:gd name="T29" fmla="*/ 309926907 h 694"/>
              <a:gd name="T30" fmla="*/ 310814202 w 368"/>
              <a:gd name="T31" fmla="*/ 221716078 h 694"/>
              <a:gd name="T32" fmla="*/ 356492874 w 368"/>
              <a:gd name="T33" fmla="*/ 135890738 h 694"/>
              <a:gd name="T34" fmla="*/ 356492874 w 368"/>
              <a:gd name="T35" fmla="*/ 4767988 h 6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8"/>
              <a:gd name="T55" fmla="*/ 0 h 694"/>
              <a:gd name="T56" fmla="*/ 368 w 368"/>
              <a:gd name="T57" fmla="*/ 694 h 6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8" h="694">
                <a:moveTo>
                  <a:pt x="359" y="2"/>
                </a:moveTo>
                <a:cubicBezTo>
                  <a:pt x="308" y="7"/>
                  <a:pt x="233" y="0"/>
                  <a:pt x="194" y="39"/>
                </a:cubicBezTo>
                <a:cubicBezTo>
                  <a:pt x="181" y="78"/>
                  <a:pt x="167" y="117"/>
                  <a:pt x="158" y="157"/>
                </a:cubicBezTo>
                <a:cubicBezTo>
                  <a:pt x="157" y="164"/>
                  <a:pt x="148" y="220"/>
                  <a:pt x="139" y="231"/>
                </a:cubicBezTo>
                <a:cubicBezTo>
                  <a:pt x="132" y="239"/>
                  <a:pt x="121" y="243"/>
                  <a:pt x="112" y="249"/>
                </a:cubicBezTo>
                <a:cubicBezTo>
                  <a:pt x="78" y="300"/>
                  <a:pt x="73" y="362"/>
                  <a:pt x="39" y="413"/>
                </a:cubicBezTo>
                <a:cubicBezTo>
                  <a:pt x="0" y="532"/>
                  <a:pt x="20" y="449"/>
                  <a:pt x="30" y="669"/>
                </a:cubicBezTo>
                <a:cubicBezTo>
                  <a:pt x="88" y="666"/>
                  <a:pt x="199" y="694"/>
                  <a:pt x="222" y="624"/>
                </a:cubicBezTo>
                <a:cubicBezTo>
                  <a:pt x="220" y="615"/>
                  <a:pt x="212" y="548"/>
                  <a:pt x="203" y="541"/>
                </a:cubicBezTo>
                <a:cubicBezTo>
                  <a:pt x="188" y="530"/>
                  <a:pt x="167" y="529"/>
                  <a:pt x="149" y="523"/>
                </a:cubicBezTo>
                <a:cubicBezTo>
                  <a:pt x="140" y="520"/>
                  <a:pt x="121" y="514"/>
                  <a:pt x="121" y="514"/>
                </a:cubicBezTo>
                <a:cubicBezTo>
                  <a:pt x="95" y="433"/>
                  <a:pt x="94" y="383"/>
                  <a:pt x="158" y="322"/>
                </a:cubicBezTo>
                <a:cubicBezTo>
                  <a:pt x="173" y="275"/>
                  <a:pt x="177" y="210"/>
                  <a:pt x="213" y="176"/>
                </a:cubicBezTo>
                <a:cubicBezTo>
                  <a:pt x="216" y="167"/>
                  <a:pt x="214" y="154"/>
                  <a:pt x="222" y="148"/>
                </a:cubicBezTo>
                <a:cubicBezTo>
                  <a:pt x="238" y="137"/>
                  <a:pt x="277" y="130"/>
                  <a:pt x="277" y="130"/>
                </a:cubicBezTo>
                <a:cubicBezTo>
                  <a:pt x="296" y="72"/>
                  <a:pt x="270" y="129"/>
                  <a:pt x="313" y="93"/>
                </a:cubicBezTo>
                <a:cubicBezTo>
                  <a:pt x="368" y="48"/>
                  <a:pt x="292" y="79"/>
                  <a:pt x="359" y="57"/>
                </a:cubicBezTo>
                <a:cubicBezTo>
                  <a:pt x="348" y="13"/>
                  <a:pt x="344" y="31"/>
                  <a:pt x="359" y="2"/>
                </a:cubicBezTo>
                <a:close/>
              </a:path>
            </a:pathLst>
          </a:custGeom>
          <a:solidFill>
            <a:schemeClr val="hlink"/>
          </a:solidFill>
          <a:ln w="9525">
            <a:solidFill>
              <a:schemeClr val="tx1"/>
            </a:solidFill>
            <a:round/>
            <a:headEnd/>
            <a:tailEnd/>
          </a:ln>
        </p:spPr>
        <p:txBody>
          <a:bodyPr/>
          <a:lstStyle/>
          <a:p>
            <a:endParaRPr lang="en-GB" sz="3200" smtClean="0">
              <a:solidFill>
                <a:srgbClr val="000000"/>
              </a:solidFill>
            </a:endParaRPr>
          </a:p>
        </p:txBody>
      </p:sp>
      <p:sp>
        <p:nvSpPr>
          <p:cNvPr id="20535" name="Freeform 88"/>
          <p:cNvSpPr>
            <a:spLocks/>
          </p:cNvSpPr>
          <p:nvPr/>
        </p:nvSpPr>
        <p:spPr bwMode="auto">
          <a:xfrm rot="2439417" flipH="1">
            <a:off x="3088109" y="5134126"/>
            <a:ext cx="446087" cy="1038225"/>
          </a:xfrm>
          <a:custGeom>
            <a:avLst/>
            <a:gdLst>
              <a:gd name="T0" fmla="*/ 527518461 w 368"/>
              <a:gd name="T1" fmla="*/ 4476036 h 694"/>
              <a:gd name="T2" fmla="*/ 285065333 w 368"/>
              <a:gd name="T3" fmla="*/ 87282701 h 694"/>
              <a:gd name="T4" fmla="*/ 232166463 w 368"/>
              <a:gd name="T5" fmla="*/ 351368820 h 694"/>
              <a:gd name="T6" fmla="*/ 204248457 w 368"/>
              <a:gd name="T7" fmla="*/ 516982199 h 694"/>
              <a:gd name="T8" fmla="*/ 164574607 w 368"/>
              <a:gd name="T9" fmla="*/ 557266512 h 694"/>
              <a:gd name="T10" fmla="*/ 57307633 w 368"/>
              <a:gd name="T11" fmla="*/ 924303043 h 694"/>
              <a:gd name="T12" fmla="*/ 44082613 w 368"/>
              <a:gd name="T13" fmla="*/ 1497235489 h 694"/>
              <a:gd name="T14" fmla="*/ 326209647 w 368"/>
              <a:gd name="T15" fmla="*/ 1396524708 h 694"/>
              <a:gd name="T16" fmla="*/ 298290353 w 368"/>
              <a:gd name="T17" fmla="*/ 1210769266 h 694"/>
              <a:gd name="T18" fmla="*/ 218942654 w 368"/>
              <a:gd name="T19" fmla="*/ 1170484954 h 694"/>
              <a:gd name="T20" fmla="*/ 177798415 w 368"/>
              <a:gd name="T21" fmla="*/ 1150342797 h 694"/>
              <a:gd name="T22" fmla="*/ 232166463 w 368"/>
              <a:gd name="T23" fmla="*/ 720641780 h 694"/>
              <a:gd name="T24" fmla="*/ 312984551 w 368"/>
              <a:gd name="T25" fmla="*/ 393891244 h 694"/>
              <a:gd name="T26" fmla="*/ 326209647 w 368"/>
              <a:gd name="T27" fmla="*/ 331226664 h 694"/>
              <a:gd name="T28" fmla="*/ 407026524 w 368"/>
              <a:gd name="T29" fmla="*/ 290942351 h 694"/>
              <a:gd name="T30" fmla="*/ 459925394 w 368"/>
              <a:gd name="T31" fmla="*/ 208135709 h 694"/>
              <a:gd name="T32" fmla="*/ 527518461 w 368"/>
              <a:gd name="T33" fmla="*/ 127567037 h 694"/>
              <a:gd name="T34" fmla="*/ 527518461 w 368"/>
              <a:gd name="T35" fmla="*/ 4476036 h 6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8"/>
              <a:gd name="T55" fmla="*/ 0 h 694"/>
              <a:gd name="T56" fmla="*/ 368 w 368"/>
              <a:gd name="T57" fmla="*/ 694 h 6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8" h="694">
                <a:moveTo>
                  <a:pt x="359" y="2"/>
                </a:moveTo>
                <a:cubicBezTo>
                  <a:pt x="308" y="7"/>
                  <a:pt x="233" y="0"/>
                  <a:pt x="194" y="39"/>
                </a:cubicBezTo>
                <a:cubicBezTo>
                  <a:pt x="181" y="78"/>
                  <a:pt x="167" y="117"/>
                  <a:pt x="158" y="157"/>
                </a:cubicBezTo>
                <a:cubicBezTo>
                  <a:pt x="157" y="164"/>
                  <a:pt x="148" y="220"/>
                  <a:pt x="139" y="231"/>
                </a:cubicBezTo>
                <a:cubicBezTo>
                  <a:pt x="132" y="239"/>
                  <a:pt x="121" y="243"/>
                  <a:pt x="112" y="249"/>
                </a:cubicBezTo>
                <a:cubicBezTo>
                  <a:pt x="78" y="300"/>
                  <a:pt x="73" y="362"/>
                  <a:pt x="39" y="413"/>
                </a:cubicBezTo>
                <a:cubicBezTo>
                  <a:pt x="0" y="532"/>
                  <a:pt x="20" y="449"/>
                  <a:pt x="30" y="669"/>
                </a:cubicBezTo>
                <a:cubicBezTo>
                  <a:pt x="88" y="666"/>
                  <a:pt x="199" y="694"/>
                  <a:pt x="222" y="624"/>
                </a:cubicBezTo>
                <a:cubicBezTo>
                  <a:pt x="220" y="615"/>
                  <a:pt x="212" y="548"/>
                  <a:pt x="203" y="541"/>
                </a:cubicBezTo>
                <a:cubicBezTo>
                  <a:pt x="188" y="530"/>
                  <a:pt x="167" y="529"/>
                  <a:pt x="149" y="523"/>
                </a:cubicBezTo>
                <a:cubicBezTo>
                  <a:pt x="140" y="520"/>
                  <a:pt x="121" y="514"/>
                  <a:pt x="121" y="514"/>
                </a:cubicBezTo>
                <a:cubicBezTo>
                  <a:pt x="95" y="433"/>
                  <a:pt x="94" y="383"/>
                  <a:pt x="158" y="322"/>
                </a:cubicBezTo>
                <a:cubicBezTo>
                  <a:pt x="173" y="275"/>
                  <a:pt x="177" y="210"/>
                  <a:pt x="213" y="176"/>
                </a:cubicBezTo>
                <a:cubicBezTo>
                  <a:pt x="216" y="167"/>
                  <a:pt x="214" y="154"/>
                  <a:pt x="222" y="148"/>
                </a:cubicBezTo>
                <a:cubicBezTo>
                  <a:pt x="238" y="137"/>
                  <a:pt x="277" y="130"/>
                  <a:pt x="277" y="130"/>
                </a:cubicBezTo>
                <a:cubicBezTo>
                  <a:pt x="296" y="72"/>
                  <a:pt x="270" y="129"/>
                  <a:pt x="313" y="93"/>
                </a:cubicBezTo>
                <a:cubicBezTo>
                  <a:pt x="368" y="48"/>
                  <a:pt x="292" y="79"/>
                  <a:pt x="359" y="57"/>
                </a:cubicBezTo>
                <a:cubicBezTo>
                  <a:pt x="348" y="13"/>
                  <a:pt x="344" y="31"/>
                  <a:pt x="359" y="2"/>
                </a:cubicBezTo>
                <a:close/>
              </a:path>
            </a:pathLst>
          </a:custGeom>
          <a:solidFill>
            <a:schemeClr val="hlink"/>
          </a:solidFill>
          <a:ln w="9525">
            <a:solidFill>
              <a:schemeClr val="tx1"/>
            </a:solidFill>
            <a:round/>
            <a:headEnd/>
            <a:tailEnd/>
          </a:ln>
        </p:spPr>
        <p:txBody>
          <a:bodyPr/>
          <a:lstStyle/>
          <a:p>
            <a:endParaRPr lang="en-GB" sz="3200" smtClean="0">
              <a:solidFill>
                <a:srgbClr val="000000"/>
              </a:solidFill>
            </a:endParaRPr>
          </a:p>
        </p:txBody>
      </p:sp>
      <p:sp>
        <p:nvSpPr>
          <p:cNvPr id="20544" name="Freeform 97"/>
          <p:cNvSpPr>
            <a:spLocks/>
          </p:cNvSpPr>
          <p:nvPr/>
        </p:nvSpPr>
        <p:spPr bwMode="auto">
          <a:xfrm rot="4072386" flipV="1">
            <a:off x="5203453" y="5587357"/>
            <a:ext cx="679450" cy="252413"/>
          </a:xfrm>
          <a:custGeom>
            <a:avLst/>
            <a:gdLst>
              <a:gd name="T0" fmla="*/ 0 w 428"/>
              <a:gd name="T1" fmla="*/ 327620935 h 159"/>
              <a:gd name="T2" fmla="*/ 183972197 w 428"/>
              <a:gd name="T3" fmla="*/ 214214516 h 159"/>
              <a:gd name="T4" fmla="*/ 574595660 w 428"/>
              <a:gd name="T5" fmla="*/ 27722569 h 159"/>
              <a:gd name="T6" fmla="*/ 1035785114 w 428"/>
              <a:gd name="T7" fmla="*/ 52924184 h 159"/>
              <a:gd name="T8" fmla="*/ 1013102920 w 428"/>
              <a:gd name="T9" fmla="*/ 189012864 h 159"/>
              <a:gd name="T10" fmla="*/ 806449968 w 428"/>
              <a:gd name="T11" fmla="*/ 166330628 h 159"/>
              <a:gd name="T12" fmla="*/ 413305606 w 428"/>
              <a:gd name="T13" fmla="*/ 166330628 h 159"/>
              <a:gd name="T14" fmla="*/ 299897814 w 428"/>
              <a:gd name="T15" fmla="*/ 259577401 h 159"/>
              <a:gd name="T16" fmla="*/ 161290004 w 428"/>
              <a:gd name="T17" fmla="*/ 282258050 h 159"/>
              <a:gd name="T18" fmla="*/ 90725624 w 428"/>
              <a:gd name="T19" fmla="*/ 327620935 h 159"/>
              <a:gd name="T20" fmla="*/ 0 w 428"/>
              <a:gd name="T21" fmla="*/ 327620935 h 1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8"/>
              <a:gd name="T34" fmla="*/ 0 h 159"/>
              <a:gd name="T35" fmla="*/ 428 w 428"/>
              <a:gd name="T36" fmla="*/ 159 h 1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8" h="159">
                <a:moveTo>
                  <a:pt x="0" y="130"/>
                </a:moveTo>
                <a:cubicBezTo>
                  <a:pt x="27" y="112"/>
                  <a:pt x="43" y="95"/>
                  <a:pt x="73" y="85"/>
                </a:cubicBezTo>
                <a:cubicBezTo>
                  <a:pt x="122" y="33"/>
                  <a:pt x="156" y="22"/>
                  <a:pt x="228" y="11"/>
                </a:cubicBezTo>
                <a:cubicBezTo>
                  <a:pt x="289" y="14"/>
                  <a:pt x="354" y="0"/>
                  <a:pt x="411" y="21"/>
                </a:cubicBezTo>
                <a:cubicBezTo>
                  <a:pt x="428" y="27"/>
                  <a:pt x="418" y="67"/>
                  <a:pt x="402" y="75"/>
                </a:cubicBezTo>
                <a:cubicBezTo>
                  <a:pt x="377" y="87"/>
                  <a:pt x="347" y="69"/>
                  <a:pt x="320" y="66"/>
                </a:cubicBezTo>
                <a:cubicBezTo>
                  <a:pt x="259" y="46"/>
                  <a:pt x="269" y="46"/>
                  <a:pt x="164" y="66"/>
                </a:cubicBezTo>
                <a:cubicBezTo>
                  <a:pt x="145" y="70"/>
                  <a:pt x="137" y="97"/>
                  <a:pt x="119" y="103"/>
                </a:cubicBezTo>
                <a:cubicBezTo>
                  <a:pt x="101" y="109"/>
                  <a:pt x="82" y="109"/>
                  <a:pt x="64" y="112"/>
                </a:cubicBezTo>
                <a:cubicBezTo>
                  <a:pt x="55" y="118"/>
                  <a:pt x="45" y="123"/>
                  <a:pt x="36" y="130"/>
                </a:cubicBezTo>
                <a:cubicBezTo>
                  <a:pt x="9" y="152"/>
                  <a:pt x="27" y="159"/>
                  <a:pt x="0" y="130"/>
                </a:cubicBezTo>
                <a:close/>
              </a:path>
            </a:pathLst>
          </a:custGeom>
          <a:solidFill>
            <a:srgbClr val="3366FF"/>
          </a:solidFill>
          <a:ln w="9525">
            <a:solidFill>
              <a:schemeClr val="tx1"/>
            </a:solidFill>
            <a:round/>
            <a:headEnd/>
            <a:tailEnd/>
          </a:ln>
        </p:spPr>
        <p:txBody>
          <a:bodyPr/>
          <a:lstStyle/>
          <a:p>
            <a:endParaRPr lang="en-GB" sz="3200" smtClean="0">
              <a:solidFill>
                <a:srgbClr val="000000"/>
              </a:solidFill>
            </a:endParaRPr>
          </a:p>
        </p:txBody>
      </p:sp>
      <p:sp>
        <p:nvSpPr>
          <p:cNvPr id="20545" name="Freeform 98"/>
          <p:cNvSpPr>
            <a:spLocks/>
          </p:cNvSpPr>
          <p:nvPr/>
        </p:nvSpPr>
        <p:spPr bwMode="auto">
          <a:xfrm rot="4091355" flipV="1">
            <a:off x="5205040" y="5531795"/>
            <a:ext cx="912813" cy="174625"/>
          </a:xfrm>
          <a:custGeom>
            <a:avLst/>
            <a:gdLst>
              <a:gd name="T0" fmla="*/ 174751417 w 594"/>
              <a:gd name="T1" fmla="*/ 44144173 h 238"/>
              <a:gd name="T2" fmla="*/ 562040747 w 594"/>
              <a:gd name="T3" fmla="*/ 48988926 h 238"/>
              <a:gd name="T4" fmla="*/ 583293606 w 594"/>
              <a:gd name="T5" fmla="*/ 68907911 h 238"/>
              <a:gd name="T6" fmla="*/ 1057957900 w 594"/>
              <a:gd name="T7" fmla="*/ 64063169 h 238"/>
              <a:gd name="T8" fmla="*/ 1145334353 w 594"/>
              <a:gd name="T9" fmla="*/ 44144173 h 238"/>
              <a:gd name="T10" fmla="*/ 1232710806 w 594"/>
              <a:gd name="T11" fmla="*/ 4844743 h 238"/>
              <a:gd name="T12" fmla="*/ 1360232574 w 594"/>
              <a:gd name="T13" fmla="*/ 9690220 h 238"/>
              <a:gd name="T14" fmla="*/ 1253965202 w 594"/>
              <a:gd name="T15" fmla="*/ 108206619 h 238"/>
              <a:gd name="T16" fmla="*/ 389649686 w 594"/>
              <a:gd name="T17" fmla="*/ 98516402 h 238"/>
              <a:gd name="T18" fmla="*/ 325889570 w 594"/>
              <a:gd name="T19" fmla="*/ 88826895 h 238"/>
              <a:gd name="T20" fmla="*/ 0 w 594"/>
              <a:gd name="T21" fmla="*/ 64063169 h 2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4"/>
              <a:gd name="T34" fmla="*/ 0 h 238"/>
              <a:gd name="T35" fmla="*/ 594 w 594"/>
              <a:gd name="T36" fmla="*/ 238 h 2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4" h="238">
                <a:moveTo>
                  <a:pt x="74" y="82"/>
                </a:moveTo>
                <a:cubicBezTo>
                  <a:pt x="129" y="85"/>
                  <a:pt x="185" y="77"/>
                  <a:pt x="238" y="91"/>
                </a:cubicBezTo>
                <a:cubicBezTo>
                  <a:pt x="250" y="94"/>
                  <a:pt x="234" y="126"/>
                  <a:pt x="247" y="128"/>
                </a:cubicBezTo>
                <a:cubicBezTo>
                  <a:pt x="313" y="137"/>
                  <a:pt x="381" y="122"/>
                  <a:pt x="448" y="119"/>
                </a:cubicBezTo>
                <a:cubicBezTo>
                  <a:pt x="451" y="116"/>
                  <a:pt x="484" y="86"/>
                  <a:pt x="485" y="82"/>
                </a:cubicBezTo>
                <a:cubicBezTo>
                  <a:pt x="513" y="5"/>
                  <a:pt x="468" y="44"/>
                  <a:pt x="522" y="9"/>
                </a:cubicBezTo>
                <a:cubicBezTo>
                  <a:pt x="540" y="12"/>
                  <a:pt x="571" y="0"/>
                  <a:pt x="576" y="18"/>
                </a:cubicBezTo>
                <a:cubicBezTo>
                  <a:pt x="591" y="71"/>
                  <a:pt x="594" y="180"/>
                  <a:pt x="531" y="201"/>
                </a:cubicBezTo>
                <a:cubicBezTo>
                  <a:pt x="409" y="198"/>
                  <a:pt x="274" y="238"/>
                  <a:pt x="165" y="183"/>
                </a:cubicBezTo>
                <a:cubicBezTo>
                  <a:pt x="155" y="178"/>
                  <a:pt x="148" y="168"/>
                  <a:pt x="138" y="165"/>
                </a:cubicBezTo>
                <a:cubicBezTo>
                  <a:pt x="115" y="157"/>
                  <a:pt x="0" y="146"/>
                  <a:pt x="0" y="119"/>
                </a:cubicBezTo>
              </a:path>
            </a:pathLst>
          </a:custGeom>
          <a:solidFill>
            <a:srgbClr val="3366FF"/>
          </a:solidFill>
          <a:ln w="9525">
            <a:solidFill>
              <a:schemeClr val="tx1"/>
            </a:solidFill>
            <a:round/>
            <a:headEnd/>
            <a:tailEnd/>
          </a:ln>
        </p:spPr>
        <p:txBody>
          <a:bodyPr/>
          <a:lstStyle/>
          <a:p>
            <a:endParaRPr lang="en-GB" sz="3200" smtClean="0">
              <a:solidFill>
                <a:srgbClr val="000000"/>
              </a:solidFill>
            </a:endParaRPr>
          </a:p>
        </p:txBody>
      </p:sp>
      <p:sp>
        <p:nvSpPr>
          <p:cNvPr id="20555" name="Text Box 108"/>
          <p:cNvSpPr txBox="1">
            <a:spLocks noChangeArrowheads="1"/>
          </p:cNvSpPr>
          <p:nvPr/>
        </p:nvSpPr>
        <p:spPr bwMode="auto">
          <a:xfrm>
            <a:off x="745333" y="3913416"/>
            <a:ext cx="77311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Times New Roman" pitchFamily="18" charset="0"/>
              </a:defRPr>
            </a:lvl1pPr>
            <a:lvl2pPr marL="742950" indent="-285750">
              <a:defRPr sz="3200" b="1">
                <a:solidFill>
                  <a:schemeClr val="tx1"/>
                </a:solidFill>
                <a:latin typeface="Times New Roman" pitchFamily="18" charset="0"/>
              </a:defRPr>
            </a:lvl2pPr>
            <a:lvl3pPr marL="1143000" indent="-228600">
              <a:defRPr sz="3200" b="1">
                <a:solidFill>
                  <a:schemeClr val="tx1"/>
                </a:solidFill>
                <a:latin typeface="Times New Roman" pitchFamily="18" charset="0"/>
              </a:defRPr>
            </a:lvl3pPr>
            <a:lvl4pPr marL="1600200" indent="-228600">
              <a:defRPr sz="3200" b="1">
                <a:solidFill>
                  <a:schemeClr val="tx1"/>
                </a:solidFill>
                <a:latin typeface="Times New Roman" pitchFamily="18" charset="0"/>
              </a:defRPr>
            </a:lvl4pPr>
            <a:lvl5pPr marL="2057400" indent="-228600">
              <a:defRPr sz="3200" b="1">
                <a:solidFill>
                  <a:schemeClr val="tx1"/>
                </a:solidFill>
                <a:latin typeface="Times New Roman" pitchFamily="18" charset="0"/>
              </a:defRPr>
            </a:lvl5pPr>
            <a:lvl6pPr marL="2514600" indent="-228600" eaLnBrk="0" fontAlgn="base" hangingPunct="0">
              <a:spcBef>
                <a:spcPct val="0"/>
              </a:spcBef>
              <a:spcAft>
                <a:spcPct val="0"/>
              </a:spcAft>
              <a:defRPr sz="3200" b="1">
                <a:solidFill>
                  <a:schemeClr val="tx1"/>
                </a:solidFill>
                <a:latin typeface="Times New Roman" pitchFamily="18" charset="0"/>
              </a:defRPr>
            </a:lvl6pPr>
            <a:lvl7pPr marL="2971800" indent="-228600" eaLnBrk="0" fontAlgn="base" hangingPunct="0">
              <a:spcBef>
                <a:spcPct val="0"/>
              </a:spcBef>
              <a:spcAft>
                <a:spcPct val="0"/>
              </a:spcAft>
              <a:defRPr sz="3200" b="1">
                <a:solidFill>
                  <a:schemeClr val="tx1"/>
                </a:solidFill>
                <a:latin typeface="Times New Roman" pitchFamily="18" charset="0"/>
              </a:defRPr>
            </a:lvl7pPr>
            <a:lvl8pPr marL="3429000" indent="-228600" eaLnBrk="0" fontAlgn="base" hangingPunct="0">
              <a:spcBef>
                <a:spcPct val="0"/>
              </a:spcBef>
              <a:spcAft>
                <a:spcPct val="0"/>
              </a:spcAft>
              <a:defRPr sz="3200" b="1">
                <a:solidFill>
                  <a:schemeClr val="tx1"/>
                </a:solidFill>
                <a:latin typeface="Times New Roman" pitchFamily="18" charset="0"/>
              </a:defRPr>
            </a:lvl8pPr>
            <a:lvl9pPr marL="3886200" indent="-228600" eaLnBrk="0" fontAlgn="base" hangingPunct="0">
              <a:spcBef>
                <a:spcPct val="0"/>
              </a:spcBef>
              <a:spcAft>
                <a:spcPct val="0"/>
              </a:spcAft>
              <a:defRPr sz="3200" b="1">
                <a:solidFill>
                  <a:schemeClr val="tx1"/>
                </a:solidFill>
                <a:latin typeface="Times New Roman" pitchFamily="18" charset="0"/>
              </a:defRPr>
            </a:lvl9pPr>
          </a:lstStyle>
          <a:p>
            <a:r>
              <a:rPr lang="en-GB" sz="1600" dirty="0" err="1" smtClean="0">
                <a:solidFill>
                  <a:srgbClr val="339966"/>
                </a:solidFill>
                <a:latin typeface="Comic Sans MS" pitchFamily="66" charset="0"/>
              </a:rPr>
              <a:t>GPIIb</a:t>
            </a:r>
            <a:endParaRPr lang="en-GB" sz="1600" dirty="0" smtClean="0">
              <a:solidFill>
                <a:srgbClr val="339966"/>
              </a:solidFill>
              <a:latin typeface="Comic Sans MS" pitchFamily="66" charset="0"/>
            </a:endParaRPr>
          </a:p>
          <a:p>
            <a:r>
              <a:rPr lang="en-GB" sz="1600" dirty="0" smtClean="0">
                <a:solidFill>
                  <a:srgbClr val="339966"/>
                </a:solidFill>
                <a:latin typeface="Comic Sans MS" pitchFamily="66" charset="0"/>
              </a:rPr>
              <a:t>-</a:t>
            </a:r>
            <a:r>
              <a:rPr lang="en-GB" sz="1600" dirty="0" err="1" smtClean="0">
                <a:solidFill>
                  <a:srgbClr val="339966"/>
                </a:solidFill>
                <a:latin typeface="Comic Sans MS" pitchFamily="66" charset="0"/>
              </a:rPr>
              <a:t>IIIa</a:t>
            </a:r>
            <a:endParaRPr lang="en-GB" sz="1600" dirty="0" smtClean="0">
              <a:solidFill>
                <a:srgbClr val="339966"/>
              </a:solidFill>
              <a:latin typeface="Comic Sans MS" pitchFamily="66" charset="0"/>
            </a:endParaRPr>
          </a:p>
        </p:txBody>
      </p:sp>
      <p:sp>
        <p:nvSpPr>
          <p:cNvPr id="20558" name="Text Box 111"/>
          <p:cNvSpPr txBox="1">
            <a:spLocks noChangeArrowheads="1"/>
          </p:cNvSpPr>
          <p:nvPr/>
        </p:nvSpPr>
        <p:spPr bwMode="auto">
          <a:xfrm>
            <a:off x="1722859" y="5411939"/>
            <a:ext cx="95091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Times New Roman" pitchFamily="18" charset="0"/>
              </a:defRPr>
            </a:lvl1pPr>
            <a:lvl2pPr marL="742950" indent="-285750">
              <a:defRPr sz="3200" b="1">
                <a:solidFill>
                  <a:schemeClr val="tx1"/>
                </a:solidFill>
                <a:latin typeface="Times New Roman" pitchFamily="18" charset="0"/>
              </a:defRPr>
            </a:lvl2pPr>
            <a:lvl3pPr marL="1143000" indent="-228600">
              <a:defRPr sz="3200" b="1">
                <a:solidFill>
                  <a:schemeClr val="tx1"/>
                </a:solidFill>
                <a:latin typeface="Times New Roman" pitchFamily="18" charset="0"/>
              </a:defRPr>
            </a:lvl3pPr>
            <a:lvl4pPr marL="1600200" indent="-228600">
              <a:defRPr sz="3200" b="1">
                <a:solidFill>
                  <a:schemeClr val="tx1"/>
                </a:solidFill>
                <a:latin typeface="Times New Roman" pitchFamily="18" charset="0"/>
              </a:defRPr>
            </a:lvl4pPr>
            <a:lvl5pPr marL="2057400" indent="-228600">
              <a:defRPr sz="3200" b="1">
                <a:solidFill>
                  <a:schemeClr val="tx1"/>
                </a:solidFill>
                <a:latin typeface="Times New Roman" pitchFamily="18" charset="0"/>
              </a:defRPr>
            </a:lvl5pPr>
            <a:lvl6pPr marL="2514600" indent="-228600" eaLnBrk="0" fontAlgn="base" hangingPunct="0">
              <a:spcBef>
                <a:spcPct val="0"/>
              </a:spcBef>
              <a:spcAft>
                <a:spcPct val="0"/>
              </a:spcAft>
              <a:defRPr sz="3200" b="1">
                <a:solidFill>
                  <a:schemeClr val="tx1"/>
                </a:solidFill>
                <a:latin typeface="Times New Roman" pitchFamily="18" charset="0"/>
              </a:defRPr>
            </a:lvl6pPr>
            <a:lvl7pPr marL="2971800" indent="-228600" eaLnBrk="0" fontAlgn="base" hangingPunct="0">
              <a:spcBef>
                <a:spcPct val="0"/>
              </a:spcBef>
              <a:spcAft>
                <a:spcPct val="0"/>
              </a:spcAft>
              <a:defRPr sz="3200" b="1">
                <a:solidFill>
                  <a:schemeClr val="tx1"/>
                </a:solidFill>
                <a:latin typeface="Times New Roman" pitchFamily="18" charset="0"/>
              </a:defRPr>
            </a:lvl7pPr>
            <a:lvl8pPr marL="3429000" indent="-228600" eaLnBrk="0" fontAlgn="base" hangingPunct="0">
              <a:spcBef>
                <a:spcPct val="0"/>
              </a:spcBef>
              <a:spcAft>
                <a:spcPct val="0"/>
              </a:spcAft>
              <a:defRPr sz="3200" b="1">
                <a:solidFill>
                  <a:schemeClr val="tx1"/>
                </a:solidFill>
                <a:latin typeface="Times New Roman" pitchFamily="18" charset="0"/>
              </a:defRPr>
            </a:lvl8pPr>
            <a:lvl9pPr marL="3886200" indent="-228600" eaLnBrk="0" fontAlgn="base" hangingPunct="0">
              <a:spcBef>
                <a:spcPct val="0"/>
              </a:spcBef>
              <a:spcAft>
                <a:spcPct val="0"/>
              </a:spcAft>
              <a:defRPr sz="3200" b="1">
                <a:solidFill>
                  <a:schemeClr val="tx1"/>
                </a:solidFill>
                <a:latin typeface="Times New Roman" pitchFamily="18" charset="0"/>
              </a:defRPr>
            </a:lvl9pPr>
          </a:lstStyle>
          <a:p>
            <a:r>
              <a:rPr lang="en-GB" sz="1600" smtClean="0">
                <a:solidFill>
                  <a:srgbClr val="800080"/>
                </a:solidFill>
                <a:latin typeface="Comic Sans MS" pitchFamily="66" charset="0"/>
              </a:rPr>
              <a:t>GP1b</a:t>
            </a:r>
            <a:r>
              <a:rPr lang="en-GB" sz="1600" smtClean="0">
                <a:solidFill>
                  <a:srgbClr val="800080"/>
                </a:solidFill>
                <a:latin typeface="Symbol" pitchFamily="18" charset="2"/>
              </a:rPr>
              <a:t>a</a:t>
            </a:r>
            <a:r>
              <a:rPr lang="en-GB" sz="1600" smtClean="0">
                <a:solidFill>
                  <a:srgbClr val="800080"/>
                </a:solidFill>
                <a:latin typeface="Comic Sans MS" pitchFamily="66" charset="0"/>
              </a:rPr>
              <a:t> </a:t>
            </a:r>
          </a:p>
          <a:p>
            <a:r>
              <a:rPr lang="en-GB" sz="1600" smtClean="0">
                <a:solidFill>
                  <a:srgbClr val="800080"/>
                </a:solidFill>
                <a:latin typeface="Comic Sans MS" pitchFamily="66" charset="0"/>
              </a:rPr>
              <a:t>complex</a:t>
            </a:r>
          </a:p>
        </p:txBody>
      </p:sp>
      <p:sp>
        <p:nvSpPr>
          <p:cNvPr id="20559" name="Line 112"/>
          <p:cNvSpPr>
            <a:spLocks noChangeShapeType="1"/>
          </p:cNvSpPr>
          <p:nvPr/>
        </p:nvSpPr>
        <p:spPr bwMode="auto">
          <a:xfrm>
            <a:off x="2530896" y="5570689"/>
            <a:ext cx="609600" cy="0"/>
          </a:xfrm>
          <a:prstGeom prst="line">
            <a:avLst/>
          </a:prstGeom>
          <a:noFill/>
          <a:ln w="9525">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GB" sz="3200" smtClean="0">
              <a:solidFill>
                <a:srgbClr val="000000"/>
              </a:solidFill>
            </a:endParaRPr>
          </a:p>
        </p:txBody>
      </p:sp>
      <p:sp>
        <p:nvSpPr>
          <p:cNvPr id="20560" name="Text Box 113"/>
          <p:cNvSpPr txBox="1">
            <a:spLocks noChangeArrowheads="1"/>
          </p:cNvSpPr>
          <p:nvPr/>
        </p:nvSpPr>
        <p:spPr bwMode="auto">
          <a:xfrm>
            <a:off x="4188246" y="5875489"/>
            <a:ext cx="12144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Times New Roman" pitchFamily="18" charset="0"/>
              </a:defRPr>
            </a:lvl1pPr>
            <a:lvl2pPr marL="742950" indent="-285750">
              <a:defRPr sz="3200" b="1">
                <a:solidFill>
                  <a:schemeClr val="tx1"/>
                </a:solidFill>
                <a:latin typeface="Times New Roman" pitchFamily="18" charset="0"/>
              </a:defRPr>
            </a:lvl2pPr>
            <a:lvl3pPr marL="1143000" indent="-228600">
              <a:defRPr sz="3200" b="1">
                <a:solidFill>
                  <a:schemeClr val="tx1"/>
                </a:solidFill>
                <a:latin typeface="Times New Roman" pitchFamily="18" charset="0"/>
              </a:defRPr>
            </a:lvl3pPr>
            <a:lvl4pPr marL="1600200" indent="-228600">
              <a:defRPr sz="3200" b="1">
                <a:solidFill>
                  <a:schemeClr val="tx1"/>
                </a:solidFill>
                <a:latin typeface="Times New Roman" pitchFamily="18" charset="0"/>
              </a:defRPr>
            </a:lvl4pPr>
            <a:lvl5pPr marL="2057400" indent="-228600">
              <a:defRPr sz="3200" b="1">
                <a:solidFill>
                  <a:schemeClr val="tx1"/>
                </a:solidFill>
                <a:latin typeface="Times New Roman" pitchFamily="18" charset="0"/>
              </a:defRPr>
            </a:lvl5pPr>
            <a:lvl6pPr marL="2514600" indent="-228600" eaLnBrk="0" fontAlgn="base" hangingPunct="0">
              <a:spcBef>
                <a:spcPct val="0"/>
              </a:spcBef>
              <a:spcAft>
                <a:spcPct val="0"/>
              </a:spcAft>
              <a:defRPr sz="3200" b="1">
                <a:solidFill>
                  <a:schemeClr val="tx1"/>
                </a:solidFill>
                <a:latin typeface="Times New Roman" pitchFamily="18" charset="0"/>
              </a:defRPr>
            </a:lvl6pPr>
            <a:lvl7pPr marL="2971800" indent="-228600" eaLnBrk="0" fontAlgn="base" hangingPunct="0">
              <a:spcBef>
                <a:spcPct val="0"/>
              </a:spcBef>
              <a:spcAft>
                <a:spcPct val="0"/>
              </a:spcAft>
              <a:defRPr sz="3200" b="1">
                <a:solidFill>
                  <a:schemeClr val="tx1"/>
                </a:solidFill>
                <a:latin typeface="Times New Roman" pitchFamily="18" charset="0"/>
              </a:defRPr>
            </a:lvl7pPr>
            <a:lvl8pPr marL="3429000" indent="-228600" eaLnBrk="0" fontAlgn="base" hangingPunct="0">
              <a:spcBef>
                <a:spcPct val="0"/>
              </a:spcBef>
              <a:spcAft>
                <a:spcPct val="0"/>
              </a:spcAft>
              <a:defRPr sz="3200" b="1">
                <a:solidFill>
                  <a:schemeClr val="tx1"/>
                </a:solidFill>
                <a:latin typeface="Times New Roman" pitchFamily="18" charset="0"/>
              </a:defRPr>
            </a:lvl8pPr>
            <a:lvl9pPr marL="3886200" indent="-228600" eaLnBrk="0" fontAlgn="base" hangingPunct="0">
              <a:spcBef>
                <a:spcPct val="0"/>
              </a:spcBef>
              <a:spcAft>
                <a:spcPct val="0"/>
              </a:spcAft>
              <a:defRPr sz="3200" b="1">
                <a:solidFill>
                  <a:schemeClr val="tx1"/>
                </a:solidFill>
                <a:latin typeface="Times New Roman" pitchFamily="18" charset="0"/>
              </a:defRPr>
            </a:lvl9pPr>
          </a:lstStyle>
          <a:p>
            <a:r>
              <a:rPr lang="en-GB" sz="1600" smtClean="0">
                <a:solidFill>
                  <a:srgbClr val="3333CC"/>
                </a:solidFill>
                <a:latin typeface="Comic Sans MS" pitchFamily="66" charset="0"/>
              </a:rPr>
              <a:t>GP1a-IIa </a:t>
            </a:r>
          </a:p>
        </p:txBody>
      </p:sp>
      <p:sp>
        <p:nvSpPr>
          <p:cNvPr id="20561" name="Line 114"/>
          <p:cNvSpPr>
            <a:spLocks noChangeShapeType="1"/>
          </p:cNvSpPr>
          <p:nvPr/>
        </p:nvSpPr>
        <p:spPr bwMode="auto">
          <a:xfrm flipV="1">
            <a:off x="5158209" y="5802464"/>
            <a:ext cx="203200" cy="130175"/>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GB" sz="3200" smtClean="0">
              <a:solidFill>
                <a:srgbClr val="000000"/>
              </a:solidFill>
            </a:endParaRPr>
          </a:p>
        </p:txBody>
      </p:sp>
      <p:sp>
        <p:nvSpPr>
          <p:cNvPr id="20562" name="Text Box 115"/>
          <p:cNvSpPr txBox="1">
            <a:spLocks noChangeArrowheads="1"/>
          </p:cNvSpPr>
          <p:nvPr/>
        </p:nvSpPr>
        <p:spPr bwMode="auto">
          <a:xfrm>
            <a:off x="7207671" y="5234139"/>
            <a:ext cx="1622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Times New Roman" pitchFamily="18" charset="0"/>
              </a:defRPr>
            </a:lvl1pPr>
            <a:lvl2pPr marL="742950" indent="-285750">
              <a:defRPr sz="3200" b="1">
                <a:solidFill>
                  <a:schemeClr val="tx1"/>
                </a:solidFill>
                <a:latin typeface="Times New Roman" pitchFamily="18" charset="0"/>
              </a:defRPr>
            </a:lvl2pPr>
            <a:lvl3pPr marL="1143000" indent="-228600">
              <a:defRPr sz="3200" b="1">
                <a:solidFill>
                  <a:schemeClr val="tx1"/>
                </a:solidFill>
                <a:latin typeface="Times New Roman" pitchFamily="18" charset="0"/>
              </a:defRPr>
            </a:lvl3pPr>
            <a:lvl4pPr marL="1600200" indent="-228600">
              <a:defRPr sz="3200" b="1">
                <a:solidFill>
                  <a:schemeClr val="tx1"/>
                </a:solidFill>
                <a:latin typeface="Times New Roman" pitchFamily="18" charset="0"/>
              </a:defRPr>
            </a:lvl4pPr>
            <a:lvl5pPr marL="2057400" indent="-228600">
              <a:defRPr sz="3200" b="1">
                <a:solidFill>
                  <a:schemeClr val="tx1"/>
                </a:solidFill>
                <a:latin typeface="Times New Roman" pitchFamily="18" charset="0"/>
              </a:defRPr>
            </a:lvl5pPr>
            <a:lvl6pPr marL="2514600" indent="-228600" eaLnBrk="0" fontAlgn="base" hangingPunct="0">
              <a:spcBef>
                <a:spcPct val="0"/>
              </a:spcBef>
              <a:spcAft>
                <a:spcPct val="0"/>
              </a:spcAft>
              <a:defRPr sz="3200" b="1">
                <a:solidFill>
                  <a:schemeClr val="tx1"/>
                </a:solidFill>
                <a:latin typeface="Times New Roman" pitchFamily="18" charset="0"/>
              </a:defRPr>
            </a:lvl6pPr>
            <a:lvl7pPr marL="2971800" indent="-228600" eaLnBrk="0" fontAlgn="base" hangingPunct="0">
              <a:spcBef>
                <a:spcPct val="0"/>
              </a:spcBef>
              <a:spcAft>
                <a:spcPct val="0"/>
              </a:spcAft>
              <a:defRPr sz="3200" b="1">
                <a:solidFill>
                  <a:schemeClr val="tx1"/>
                </a:solidFill>
                <a:latin typeface="Times New Roman" pitchFamily="18" charset="0"/>
              </a:defRPr>
            </a:lvl7pPr>
            <a:lvl8pPr marL="3429000" indent="-228600" eaLnBrk="0" fontAlgn="base" hangingPunct="0">
              <a:spcBef>
                <a:spcPct val="0"/>
              </a:spcBef>
              <a:spcAft>
                <a:spcPct val="0"/>
              </a:spcAft>
              <a:defRPr sz="3200" b="1">
                <a:solidFill>
                  <a:schemeClr val="tx1"/>
                </a:solidFill>
                <a:latin typeface="Times New Roman" pitchFamily="18" charset="0"/>
              </a:defRPr>
            </a:lvl8pPr>
            <a:lvl9pPr marL="3886200" indent="-228600" eaLnBrk="0" fontAlgn="base" hangingPunct="0">
              <a:spcBef>
                <a:spcPct val="0"/>
              </a:spcBef>
              <a:spcAft>
                <a:spcPct val="0"/>
              </a:spcAft>
              <a:defRPr sz="3200" b="1">
                <a:solidFill>
                  <a:schemeClr val="tx1"/>
                </a:solidFill>
                <a:latin typeface="Times New Roman" pitchFamily="18" charset="0"/>
              </a:defRPr>
            </a:lvl9pPr>
          </a:lstStyle>
          <a:p>
            <a:r>
              <a:rPr lang="en-GB" sz="1600" smtClean="0">
                <a:solidFill>
                  <a:srgbClr val="FF3399"/>
                </a:solidFill>
                <a:latin typeface="Comic Sans MS" pitchFamily="66" charset="0"/>
              </a:rPr>
              <a:t>GPVI complex </a:t>
            </a:r>
          </a:p>
        </p:txBody>
      </p:sp>
      <p:sp>
        <p:nvSpPr>
          <p:cNvPr id="20563" name="Line 116"/>
          <p:cNvSpPr>
            <a:spLocks noChangeShapeType="1"/>
          </p:cNvSpPr>
          <p:nvPr/>
        </p:nvSpPr>
        <p:spPr bwMode="auto">
          <a:xfrm flipH="1">
            <a:off x="6871121" y="5513539"/>
            <a:ext cx="392113" cy="0"/>
          </a:xfrm>
          <a:prstGeom prst="line">
            <a:avLst/>
          </a:prstGeom>
          <a:noFill/>
          <a:ln w="9525">
            <a:solidFill>
              <a:srgbClr val="FF3399"/>
            </a:solidFill>
            <a:round/>
            <a:headEnd/>
            <a:tailEnd type="triangle" w="med" len="med"/>
          </a:ln>
          <a:extLst>
            <a:ext uri="{909E8E84-426E-40DD-AFC4-6F175D3DCCD1}">
              <a14:hiddenFill xmlns:a14="http://schemas.microsoft.com/office/drawing/2010/main">
                <a:noFill/>
              </a14:hiddenFill>
            </a:ext>
          </a:extLst>
        </p:spPr>
        <p:txBody>
          <a:bodyPr/>
          <a:lstStyle/>
          <a:p>
            <a:endParaRPr lang="en-GB" sz="3200" smtClean="0">
              <a:solidFill>
                <a:srgbClr val="000000"/>
              </a:solidFill>
            </a:endParaRPr>
          </a:p>
        </p:txBody>
      </p:sp>
      <p:sp>
        <p:nvSpPr>
          <p:cNvPr id="20567" name="Text Box 120"/>
          <p:cNvSpPr txBox="1">
            <a:spLocks noChangeArrowheads="1"/>
          </p:cNvSpPr>
          <p:nvPr/>
        </p:nvSpPr>
        <p:spPr bwMode="auto">
          <a:xfrm>
            <a:off x="1649834" y="2841776"/>
            <a:ext cx="6302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Times New Roman" pitchFamily="18" charset="0"/>
              </a:defRPr>
            </a:lvl1pPr>
            <a:lvl2pPr marL="742950" indent="-285750">
              <a:defRPr sz="3200" b="1">
                <a:solidFill>
                  <a:schemeClr val="tx1"/>
                </a:solidFill>
                <a:latin typeface="Times New Roman" pitchFamily="18" charset="0"/>
              </a:defRPr>
            </a:lvl2pPr>
            <a:lvl3pPr marL="1143000" indent="-228600">
              <a:defRPr sz="3200" b="1">
                <a:solidFill>
                  <a:schemeClr val="tx1"/>
                </a:solidFill>
                <a:latin typeface="Times New Roman" pitchFamily="18" charset="0"/>
              </a:defRPr>
            </a:lvl3pPr>
            <a:lvl4pPr marL="1600200" indent="-228600">
              <a:defRPr sz="3200" b="1">
                <a:solidFill>
                  <a:schemeClr val="tx1"/>
                </a:solidFill>
                <a:latin typeface="Times New Roman" pitchFamily="18" charset="0"/>
              </a:defRPr>
            </a:lvl4pPr>
            <a:lvl5pPr marL="2057400" indent="-228600">
              <a:defRPr sz="3200" b="1">
                <a:solidFill>
                  <a:schemeClr val="tx1"/>
                </a:solidFill>
                <a:latin typeface="Times New Roman" pitchFamily="18" charset="0"/>
              </a:defRPr>
            </a:lvl5pPr>
            <a:lvl6pPr marL="2514600" indent="-228600" eaLnBrk="0" fontAlgn="base" hangingPunct="0">
              <a:spcBef>
                <a:spcPct val="0"/>
              </a:spcBef>
              <a:spcAft>
                <a:spcPct val="0"/>
              </a:spcAft>
              <a:defRPr sz="3200" b="1">
                <a:solidFill>
                  <a:schemeClr val="tx1"/>
                </a:solidFill>
                <a:latin typeface="Times New Roman" pitchFamily="18" charset="0"/>
              </a:defRPr>
            </a:lvl6pPr>
            <a:lvl7pPr marL="2971800" indent="-228600" eaLnBrk="0" fontAlgn="base" hangingPunct="0">
              <a:spcBef>
                <a:spcPct val="0"/>
              </a:spcBef>
              <a:spcAft>
                <a:spcPct val="0"/>
              </a:spcAft>
              <a:defRPr sz="3200" b="1">
                <a:solidFill>
                  <a:schemeClr val="tx1"/>
                </a:solidFill>
                <a:latin typeface="Times New Roman" pitchFamily="18" charset="0"/>
              </a:defRPr>
            </a:lvl7pPr>
            <a:lvl8pPr marL="3429000" indent="-228600" eaLnBrk="0" fontAlgn="base" hangingPunct="0">
              <a:spcBef>
                <a:spcPct val="0"/>
              </a:spcBef>
              <a:spcAft>
                <a:spcPct val="0"/>
              </a:spcAft>
              <a:defRPr sz="3200" b="1">
                <a:solidFill>
                  <a:schemeClr val="tx1"/>
                </a:solidFill>
                <a:latin typeface="Times New Roman" pitchFamily="18" charset="0"/>
              </a:defRPr>
            </a:lvl8pPr>
            <a:lvl9pPr marL="3886200" indent="-228600" eaLnBrk="0" fontAlgn="base" hangingPunct="0">
              <a:spcBef>
                <a:spcPct val="0"/>
              </a:spcBef>
              <a:spcAft>
                <a:spcPct val="0"/>
              </a:spcAft>
              <a:defRPr sz="3200" b="1">
                <a:solidFill>
                  <a:schemeClr val="tx1"/>
                </a:solidFill>
                <a:latin typeface="Times New Roman" pitchFamily="18" charset="0"/>
              </a:defRPr>
            </a:lvl9pPr>
          </a:lstStyle>
          <a:p>
            <a:r>
              <a:rPr lang="en-GB" sz="1600" smtClean="0">
                <a:solidFill>
                  <a:srgbClr val="3333CC"/>
                </a:solidFill>
                <a:latin typeface="Comic Sans MS" pitchFamily="66" charset="0"/>
              </a:rPr>
              <a:t>P2Y</a:t>
            </a:r>
            <a:r>
              <a:rPr lang="en-GB" sz="1600" baseline="-25000" smtClean="0">
                <a:solidFill>
                  <a:srgbClr val="3333CC"/>
                </a:solidFill>
                <a:latin typeface="Comic Sans MS" pitchFamily="66" charset="0"/>
              </a:rPr>
              <a:t>1</a:t>
            </a:r>
          </a:p>
        </p:txBody>
      </p:sp>
      <p:sp>
        <p:nvSpPr>
          <p:cNvPr id="20568" name="Text Box 121"/>
          <p:cNvSpPr txBox="1">
            <a:spLocks noChangeArrowheads="1"/>
          </p:cNvSpPr>
          <p:nvPr/>
        </p:nvSpPr>
        <p:spPr bwMode="auto">
          <a:xfrm>
            <a:off x="3157959" y="1374926"/>
            <a:ext cx="7159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Times New Roman" pitchFamily="18" charset="0"/>
              </a:defRPr>
            </a:lvl1pPr>
            <a:lvl2pPr marL="742950" indent="-285750">
              <a:defRPr sz="3200" b="1">
                <a:solidFill>
                  <a:schemeClr val="tx1"/>
                </a:solidFill>
                <a:latin typeface="Times New Roman" pitchFamily="18" charset="0"/>
              </a:defRPr>
            </a:lvl2pPr>
            <a:lvl3pPr marL="1143000" indent="-228600">
              <a:defRPr sz="3200" b="1">
                <a:solidFill>
                  <a:schemeClr val="tx1"/>
                </a:solidFill>
                <a:latin typeface="Times New Roman" pitchFamily="18" charset="0"/>
              </a:defRPr>
            </a:lvl3pPr>
            <a:lvl4pPr marL="1600200" indent="-228600">
              <a:defRPr sz="3200" b="1">
                <a:solidFill>
                  <a:schemeClr val="tx1"/>
                </a:solidFill>
                <a:latin typeface="Times New Roman" pitchFamily="18" charset="0"/>
              </a:defRPr>
            </a:lvl4pPr>
            <a:lvl5pPr marL="2057400" indent="-228600">
              <a:defRPr sz="3200" b="1">
                <a:solidFill>
                  <a:schemeClr val="tx1"/>
                </a:solidFill>
                <a:latin typeface="Times New Roman" pitchFamily="18" charset="0"/>
              </a:defRPr>
            </a:lvl5pPr>
            <a:lvl6pPr marL="2514600" indent="-228600" eaLnBrk="0" fontAlgn="base" hangingPunct="0">
              <a:spcBef>
                <a:spcPct val="0"/>
              </a:spcBef>
              <a:spcAft>
                <a:spcPct val="0"/>
              </a:spcAft>
              <a:defRPr sz="3200" b="1">
                <a:solidFill>
                  <a:schemeClr val="tx1"/>
                </a:solidFill>
                <a:latin typeface="Times New Roman" pitchFamily="18" charset="0"/>
              </a:defRPr>
            </a:lvl6pPr>
            <a:lvl7pPr marL="2971800" indent="-228600" eaLnBrk="0" fontAlgn="base" hangingPunct="0">
              <a:spcBef>
                <a:spcPct val="0"/>
              </a:spcBef>
              <a:spcAft>
                <a:spcPct val="0"/>
              </a:spcAft>
              <a:defRPr sz="3200" b="1">
                <a:solidFill>
                  <a:schemeClr val="tx1"/>
                </a:solidFill>
                <a:latin typeface="Times New Roman" pitchFamily="18" charset="0"/>
              </a:defRPr>
            </a:lvl7pPr>
            <a:lvl8pPr marL="3429000" indent="-228600" eaLnBrk="0" fontAlgn="base" hangingPunct="0">
              <a:spcBef>
                <a:spcPct val="0"/>
              </a:spcBef>
              <a:spcAft>
                <a:spcPct val="0"/>
              </a:spcAft>
              <a:defRPr sz="3200" b="1">
                <a:solidFill>
                  <a:schemeClr val="tx1"/>
                </a:solidFill>
                <a:latin typeface="Times New Roman" pitchFamily="18" charset="0"/>
              </a:defRPr>
            </a:lvl8pPr>
            <a:lvl9pPr marL="3886200" indent="-228600" eaLnBrk="0" fontAlgn="base" hangingPunct="0">
              <a:spcBef>
                <a:spcPct val="0"/>
              </a:spcBef>
              <a:spcAft>
                <a:spcPct val="0"/>
              </a:spcAft>
              <a:defRPr sz="3200" b="1">
                <a:solidFill>
                  <a:schemeClr val="tx1"/>
                </a:solidFill>
                <a:latin typeface="Times New Roman" pitchFamily="18" charset="0"/>
              </a:defRPr>
            </a:lvl9pPr>
          </a:lstStyle>
          <a:p>
            <a:r>
              <a:rPr lang="en-GB" sz="1600" dirty="0" smtClean="0">
                <a:solidFill>
                  <a:srgbClr val="3333CC"/>
                </a:solidFill>
                <a:latin typeface="Comic Sans MS" pitchFamily="66" charset="0"/>
              </a:rPr>
              <a:t>P2Y</a:t>
            </a:r>
            <a:r>
              <a:rPr lang="en-GB" sz="1600" baseline="-25000" dirty="0" smtClean="0">
                <a:solidFill>
                  <a:srgbClr val="3333CC"/>
                </a:solidFill>
                <a:latin typeface="Comic Sans MS" pitchFamily="66" charset="0"/>
              </a:rPr>
              <a:t>12</a:t>
            </a:r>
          </a:p>
        </p:txBody>
      </p:sp>
      <p:sp>
        <p:nvSpPr>
          <p:cNvPr id="2" name="TextBox 1"/>
          <p:cNvSpPr txBox="1"/>
          <p:nvPr/>
        </p:nvSpPr>
        <p:spPr>
          <a:xfrm>
            <a:off x="5298305" y="1152676"/>
            <a:ext cx="1098378" cy="307777"/>
          </a:xfrm>
          <a:prstGeom prst="rect">
            <a:avLst/>
          </a:prstGeom>
          <a:noFill/>
        </p:spPr>
        <p:txBody>
          <a:bodyPr wrap="none" rtlCol="0">
            <a:spAutoFit/>
          </a:bodyPr>
          <a:lstStyle/>
          <a:p>
            <a:r>
              <a:rPr lang="en-GB" dirty="0" smtClean="0">
                <a:latin typeface="Comic Sans MS" pitchFamily="66" charset="0"/>
              </a:rPr>
              <a:t>PAR 1 &amp; 4</a:t>
            </a:r>
            <a:endParaRPr lang="en-GB" dirty="0">
              <a:latin typeface="Comic Sans MS" pitchFamily="66" charset="0"/>
            </a:endParaRPr>
          </a:p>
        </p:txBody>
      </p:sp>
      <p:sp>
        <p:nvSpPr>
          <p:cNvPr id="128" name="TextBox 127"/>
          <p:cNvSpPr txBox="1"/>
          <p:nvPr/>
        </p:nvSpPr>
        <p:spPr>
          <a:xfrm>
            <a:off x="6504164" y="1689679"/>
            <a:ext cx="2157963" cy="307777"/>
          </a:xfrm>
          <a:prstGeom prst="rect">
            <a:avLst/>
          </a:prstGeom>
          <a:noFill/>
        </p:spPr>
        <p:txBody>
          <a:bodyPr wrap="none" rtlCol="0">
            <a:spAutoFit/>
          </a:bodyPr>
          <a:lstStyle/>
          <a:p>
            <a:r>
              <a:rPr lang="en-GB" dirty="0" smtClean="0">
                <a:latin typeface="Comic Sans MS" pitchFamily="66" charset="0"/>
              </a:rPr>
              <a:t>Thromboxane receptor</a:t>
            </a:r>
            <a:endParaRPr lang="en-GB" dirty="0">
              <a:latin typeface="Comic Sans MS" pitchFamily="66" charset="0"/>
            </a:endParaRPr>
          </a:p>
        </p:txBody>
      </p:sp>
      <p:sp>
        <p:nvSpPr>
          <p:cNvPr id="129" name="Oval 29"/>
          <p:cNvSpPr>
            <a:spLocks noChangeArrowheads="1"/>
          </p:cNvSpPr>
          <p:nvPr/>
        </p:nvSpPr>
        <p:spPr bwMode="auto">
          <a:xfrm>
            <a:off x="4566605" y="3996309"/>
            <a:ext cx="798512" cy="812800"/>
          </a:xfrm>
          <a:prstGeom prst="ellipse">
            <a:avLst/>
          </a:prstGeom>
          <a:solidFill>
            <a:srgbClr val="FFC000"/>
          </a:solidFill>
          <a:ln w="9525">
            <a:solidFill>
              <a:schemeClr val="tx1"/>
            </a:solidFill>
            <a:round/>
            <a:headEnd/>
            <a:tailEnd/>
          </a:ln>
        </p:spPr>
        <p:txBody>
          <a:bodyPr wrap="none" anchor="ctr"/>
          <a:lstStyle/>
          <a:p>
            <a:pPr algn="ctr"/>
            <a:r>
              <a:rPr lang="en-GB" dirty="0" smtClean="0">
                <a:solidFill>
                  <a:srgbClr val="000000"/>
                </a:solidFill>
                <a:latin typeface="Comic Sans MS" pitchFamily="66" charset="0"/>
              </a:rPr>
              <a:t>Alpha granule</a:t>
            </a:r>
          </a:p>
        </p:txBody>
      </p:sp>
      <p:sp>
        <p:nvSpPr>
          <p:cNvPr id="130" name="Oval 29"/>
          <p:cNvSpPr>
            <a:spLocks noChangeArrowheads="1"/>
          </p:cNvSpPr>
          <p:nvPr/>
        </p:nvSpPr>
        <p:spPr bwMode="auto">
          <a:xfrm>
            <a:off x="5003428" y="2607506"/>
            <a:ext cx="798512" cy="812800"/>
          </a:xfrm>
          <a:prstGeom prst="ellipse">
            <a:avLst/>
          </a:prstGeom>
          <a:solidFill>
            <a:schemeClr val="accent1">
              <a:lumMod val="40000"/>
              <a:lumOff val="60000"/>
            </a:schemeClr>
          </a:solidFill>
          <a:ln w="9525">
            <a:solidFill>
              <a:schemeClr val="tx1"/>
            </a:solidFill>
            <a:round/>
            <a:headEnd/>
            <a:tailEnd/>
          </a:ln>
        </p:spPr>
        <p:txBody>
          <a:bodyPr wrap="none" anchor="ctr"/>
          <a:lstStyle/>
          <a:p>
            <a:pPr algn="ctr"/>
            <a:r>
              <a:rPr lang="en-GB" dirty="0" smtClean="0">
                <a:solidFill>
                  <a:srgbClr val="000000"/>
                </a:solidFill>
                <a:latin typeface="Comic Sans MS" pitchFamily="66" charset="0"/>
              </a:rPr>
              <a:t>Lysosome</a:t>
            </a:r>
          </a:p>
        </p:txBody>
      </p:sp>
      <p:sp>
        <p:nvSpPr>
          <p:cNvPr id="3" name="Title 2"/>
          <p:cNvSpPr>
            <a:spLocks noGrp="1"/>
          </p:cNvSpPr>
          <p:nvPr>
            <p:ph type="title"/>
          </p:nvPr>
        </p:nvSpPr>
        <p:spPr>
          <a:xfrm>
            <a:off x="751285" y="33350"/>
            <a:ext cx="7772400" cy="1143000"/>
          </a:xfrm>
        </p:spPr>
        <p:txBody>
          <a:bodyPr/>
          <a:lstStyle/>
          <a:p>
            <a:r>
              <a:rPr lang="en-GB" sz="3600" dirty="0" smtClean="0">
                <a:solidFill>
                  <a:schemeClr val="accent6">
                    <a:lumMod val="75000"/>
                  </a:schemeClr>
                </a:solidFill>
                <a:latin typeface="Comic Sans MS" pitchFamily="66" charset="0"/>
              </a:rPr>
              <a:t>Key features of platelet structure</a:t>
            </a:r>
            <a:endParaRPr lang="en-GB" sz="3600" dirty="0">
              <a:solidFill>
                <a:schemeClr val="accent6">
                  <a:lumMod val="75000"/>
                </a:schemeClr>
              </a:solidFill>
              <a:latin typeface="Comic Sans MS" pitchFamily="66" charset="0"/>
            </a:endParaRPr>
          </a:p>
        </p:txBody>
      </p:sp>
      <p:grpSp>
        <p:nvGrpSpPr>
          <p:cNvPr id="132" name="Group 52"/>
          <p:cNvGrpSpPr>
            <a:grpSpLocks/>
          </p:cNvGrpSpPr>
          <p:nvPr/>
        </p:nvGrpSpPr>
        <p:grpSpPr bwMode="auto">
          <a:xfrm rot="4008009">
            <a:off x="6793595" y="2833265"/>
            <a:ext cx="1198562" cy="750887"/>
            <a:chOff x="2038" y="832"/>
            <a:chExt cx="905" cy="622"/>
          </a:xfrm>
        </p:grpSpPr>
        <p:sp>
          <p:nvSpPr>
            <p:cNvPr id="133" name="Freeform 53"/>
            <p:cNvSpPr>
              <a:spLocks/>
            </p:cNvSpPr>
            <p:nvPr/>
          </p:nvSpPr>
          <p:spPr bwMode="auto">
            <a:xfrm>
              <a:off x="2085" y="951"/>
              <a:ext cx="858" cy="503"/>
            </a:xfrm>
            <a:custGeom>
              <a:avLst/>
              <a:gdLst>
                <a:gd name="T0" fmla="*/ 118 w 858"/>
                <a:gd name="T1" fmla="*/ 0 h 503"/>
                <a:gd name="T2" fmla="*/ 237 w 858"/>
                <a:gd name="T3" fmla="*/ 402 h 503"/>
                <a:gd name="T4" fmla="*/ 310 w 858"/>
                <a:gd name="T5" fmla="*/ 146 h 503"/>
                <a:gd name="T6" fmla="*/ 338 w 858"/>
                <a:gd name="T7" fmla="*/ 448 h 503"/>
                <a:gd name="T8" fmla="*/ 438 w 858"/>
                <a:gd name="T9" fmla="*/ 420 h 503"/>
                <a:gd name="T10" fmla="*/ 475 w 858"/>
                <a:gd name="T11" fmla="*/ 128 h 503"/>
                <a:gd name="T12" fmla="*/ 539 w 858"/>
                <a:gd name="T13" fmla="*/ 137 h 503"/>
                <a:gd name="T14" fmla="*/ 576 w 858"/>
                <a:gd name="T15" fmla="*/ 420 h 503"/>
                <a:gd name="T16" fmla="*/ 612 w 858"/>
                <a:gd name="T17" fmla="*/ 411 h 503"/>
                <a:gd name="T18" fmla="*/ 630 w 858"/>
                <a:gd name="T19" fmla="*/ 356 h 503"/>
                <a:gd name="T20" fmla="*/ 640 w 858"/>
                <a:gd name="T21" fmla="*/ 137 h 503"/>
                <a:gd name="T22" fmla="*/ 658 w 858"/>
                <a:gd name="T23" fmla="*/ 82 h 503"/>
                <a:gd name="T24" fmla="*/ 722 w 858"/>
                <a:gd name="T25" fmla="*/ 503 h 5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58"/>
                <a:gd name="T40" fmla="*/ 0 h 503"/>
                <a:gd name="T41" fmla="*/ 858 w 858"/>
                <a:gd name="T42" fmla="*/ 503 h 5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58" h="503">
                  <a:moveTo>
                    <a:pt x="118" y="0"/>
                  </a:moveTo>
                  <a:cubicBezTo>
                    <a:pt x="139" y="444"/>
                    <a:pt x="0" y="423"/>
                    <a:pt x="237" y="402"/>
                  </a:cubicBezTo>
                  <a:cubicBezTo>
                    <a:pt x="242" y="261"/>
                    <a:pt x="176" y="119"/>
                    <a:pt x="310" y="146"/>
                  </a:cubicBezTo>
                  <a:cubicBezTo>
                    <a:pt x="315" y="252"/>
                    <a:pt x="313" y="347"/>
                    <a:pt x="338" y="448"/>
                  </a:cubicBezTo>
                  <a:cubicBezTo>
                    <a:pt x="372" y="444"/>
                    <a:pt x="435" y="454"/>
                    <a:pt x="438" y="420"/>
                  </a:cubicBezTo>
                  <a:cubicBezTo>
                    <a:pt x="466" y="122"/>
                    <a:pt x="357" y="167"/>
                    <a:pt x="475" y="128"/>
                  </a:cubicBezTo>
                  <a:cubicBezTo>
                    <a:pt x="496" y="131"/>
                    <a:pt x="534" y="116"/>
                    <a:pt x="539" y="137"/>
                  </a:cubicBezTo>
                  <a:cubicBezTo>
                    <a:pt x="618" y="443"/>
                    <a:pt x="454" y="381"/>
                    <a:pt x="576" y="420"/>
                  </a:cubicBezTo>
                  <a:cubicBezTo>
                    <a:pt x="588" y="417"/>
                    <a:pt x="604" y="420"/>
                    <a:pt x="612" y="411"/>
                  </a:cubicBezTo>
                  <a:cubicBezTo>
                    <a:pt x="624" y="396"/>
                    <a:pt x="630" y="356"/>
                    <a:pt x="630" y="356"/>
                  </a:cubicBezTo>
                  <a:cubicBezTo>
                    <a:pt x="633" y="283"/>
                    <a:pt x="633" y="210"/>
                    <a:pt x="640" y="137"/>
                  </a:cubicBezTo>
                  <a:cubicBezTo>
                    <a:pt x="642" y="118"/>
                    <a:pt x="658" y="82"/>
                    <a:pt x="658" y="82"/>
                  </a:cubicBezTo>
                  <a:cubicBezTo>
                    <a:pt x="858" y="110"/>
                    <a:pt x="722" y="69"/>
                    <a:pt x="722" y="503"/>
                  </a:cubicBezTo>
                </a:path>
              </a:pathLst>
            </a:custGeom>
            <a:noFill/>
            <a:ln w="28575">
              <a:solidFill>
                <a:schemeClr val="tx2">
                  <a:lumMod val="75000"/>
                  <a:lumOff val="25000"/>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3200" smtClean="0">
                <a:solidFill>
                  <a:srgbClr val="000000"/>
                </a:solidFill>
              </a:endParaRPr>
            </a:p>
          </p:txBody>
        </p:sp>
        <p:sp>
          <p:nvSpPr>
            <p:cNvPr id="134" name="Freeform 54"/>
            <p:cNvSpPr>
              <a:spLocks/>
            </p:cNvSpPr>
            <p:nvPr/>
          </p:nvSpPr>
          <p:spPr bwMode="auto">
            <a:xfrm>
              <a:off x="2038" y="832"/>
              <a:ext cx="277" cy="105"/>
            </a:xfrm>
            <a:custGeom>
              <a:avLst/>
              <a:gdLst>
                <a:gd name="T0" fmla="*/ 1 w 277"/>
                <a:gd name="T1" fmla="*/ 0 h 105"/>
                <a:gd name="T2" fmla="*/ 10 w 277"/>
                <a:gd name="T3" fmla="*/ 82 h 105"/>
                <a:gd name="T4" fmla="*/ 37 w 277"/>
                <a:gd name="T5" fmla="*/ 91 h 105"/>
                <a:gd name="T6" fmla="*/ 257 w 277"/>
                <a:gd name="T7" fmla="*/ 82 h 105"/>
                <a:gd name="T8" fmla="*/ 257 w 277"/>
                <a:gd name="T9" fmla="*/ 18 h 105"/>
                <a:gd name="T10" fmla="*/ 0 60000 65536"/>
                <a:gd name="T11" fmla="*/ 0 60000 65536"/>
                <a:gd name="T12" fmla="*/ 0 60000 65536"/>
                <a:gd name="T13" fmla="*/ 0 60000 65536"/>
                <a:gd name="T14" fmla="*/ 0 60000 65536"/>
                <a:gd name="T15" fmla="*/ 0 w 277"/>
                <a:gd name="T16" fmla="*/ 0 h 105"/>
                <a:gd name="T17" fmla="*/ 277 w 277"/>
                <a:gd name="T18" fmla="*/ 105 h 105"/>
              </a:gdLst>
              <a:ahLst/>
              <a:cxnLst>
                <a:cxn ang="T10">
                  <a:pos x="T0" y="T1"/>
                </a:cxn>
                <a:cxn ang="T11">
                  <a:pos x="T2" y="T3"/>
                </a:cxn>
                <a:cxn ang="T12">
                  <a:pos x="T4" y="T5"/>
                </a:cxn>
                <a:cxn ang="T13">
                  <a:pos x="T6" y="T7"/>
                </a:cxn>
                <a:cxn ang="T14">
                  <a:pos x="T8" y="T9"/>
                </a:cxn>
              </a:cxnLst>
              <a:rect l="T15" t="T16" r="T17" b="T18"/>
              <a:pathLst>
                <a:path w="277" h="105">
                  <a:moveTo>
                    <a:pt x="1" y="0"/>
                  </a:moveTo>
                  <a:cubicBezTo>
                    <a:pt x="4" y="27"/>
                    <a:pt x="0" y="56"/>
                    <a:pt x="10" y="82"/>
                  </a:cubicBezTo>
                  <a:cubicBezTo>
                    <a:pt x="13" y="91"/>
                    <a:pt x="28" y="91"/>
                    <a:pt x="37" y="91"/>
                  </a:cubicBezTo>
                  <a:cubicBezTo>
                    <a:pt x="110" y="91"/>
                    <a:pt x="187" y="105"/>
                    <a:pt x="257" y="82"/>
                  </a:cubicBezTo>
                  <a:cubicBezTo>
                    <a:pt x="277" y="75"/>
                    <a:pt x="257" y="39"/>
                    <a:pt x="257" y="18"/>
                  </a:cubicBezTo>
                </a:path>
              </a:pathLst>
            </a:custGeom>
            <a:noFill/>
            <a:ln w="28575">
              <a:solidFill>
                <a:schemeClr val="tx2">
                  <a:lumMod val="75000"/>
                  <a:lumOff val="25000"/>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3200" smtClean="0">
                <a:solidFill>
                  <a:srgbClr val="000000"/>
                </a:solidFill>
              </a:endParaRPr>
            </a:p>
          </p:txBody>
        </p:sp>
      </p:grpSp>
      <p:sp>
        <p:nvSpPr>
          <p:cNvPr id="135" name="TextBox 134"/>
          <p:cNvSpPr txBox="1"/>
          <p:nvPr/>
        </p:nvSpPr>
        <p:spPr>
          <a:xfrm>
            <a:off x="7640009" y="2972506"/>
            <a:ext cx="1431802" cy="307777"/>
          </a:xfrm>
          <a:prstGeom prst="rect">
            <a:avLst/>
          </a:prstGeom>
          <a:noFill/>
        </p:spPr>
        <p:txBody>
          <a:bodyPr wrap="none" rtlCol="0">
            <a:spAutoFit/>
          </a:bodyPr>
          <a:lstStyle/>
          <a:p>
            <a:r>
              <a:rPr lang="en-GB" dirty="0" smtClean="0">
                <a:latin typeface="Comic Sans MS" pitchFamily="66" charset="0"/>
              </a:rPr>
              <a:t>PGI</a:t>
            </a:r>
            <a:r>
              <a:rPr lang="en-GB" baseline="-25000" dirty="0" smtClean="0">
                <a:latin typeface="Comic Sans MS" pitchFamily="66" charset="0"/>
              </a:rPr>
              <a:t>2</a:t>
            </a:r>
            <a:r>
              <a:rPr lang="en-GB" dirty="0" smtClean="0">
                <a:latin typeface="Comic Sans MS" pitchFamily="66" charset="0"/>
              </a:rPr>
              <a:t> receptor</a:t>
            </a:r>
            <a:endParaRPr lang="en-GB" dirty="0">
              <a:latin typeface="Comic Sans MS" pitchFamily="66" charset="0"/>
            </a:endParaRPr>
          </a:p>
        </p:txBody>
      </p:sp>
      <p:sp>
        <p:nvSpPr>
          <p:cNvPr id="136" name="Oval 29"/>
          <p:cNvSpPr>
            <a:spLocks noChangeArrowheads="1"/>
          </p:cNvSpPr>
          <p:nvPr/>
        </p:nvSpPr>
        <p:spPr bwMode="auto">
          <a:xfrm>
            <a:off x="5944771" y="3719149"/>
            <a:ext cx="798512" cy="812800"/>
          </a:xfrm>
          <a:prstGeom prst="ellipse">
            <a:avLst/>
          </a:prstGeom>
          <a:solidFill>
            <a:srgbClr val="FFCCCC"/>
          </a:solidFill>
          <a:ln w="9525">
            <a:solidFill>
              <a:schemeClr val="tx1"/>
            </a:solidFill>
            <a:round/>
            <a:headEnd/>
            <a:tailEnd/>
          </a:ln>
        </p:spPr>
        <p:txBody>
          <a:bodyPr wrap="none" anchor="ctr"/>
          <a:lstStyle/>
          <a:p>
            <a:pPr algn="ctr"/>
            <a:r>
              <a:rPr lang="en-GB" dirty="0" smtClean="0">
                <a:solidFill>
                  <a:srgbClr val="000000"/>
                </a:solidFill>
                <a:latin typeface="Comic Sans MS" pitchFamily="66" charset="0"/>
              </a:rPr>
              <a:t>Peroxisome</a:t>
            </a:r>
          </a:p>
        </p:txBody>
      </p:sp>
    </p:spTree>
    <p:extLst>
      <p:ext uri="{BB962C8B-B14F-4D97-AF65-F5344CB8AC3E}">
        <p14:creationId xmlns:p14="http://schemas.microsoft.com/office/powerpoint/2010/main" val="148832861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736517" y="1057275"/>
            <a:ext cx="7305758" cy="5261907"/>
          </a:xfrm>
          <a:prstGeom prst="rect">
            <a:avLst/>
          </a:prstGeom>
          <a:noFill/>
        </p:spPr>
      </p:pic>
      <p:sp>
        <p:nvSpPr>
          <p:cNvPr id="3076" name="Text Box 4"/>
          <p:cNvSpPr txBox="1">
            <a:spLocks noChangeArrowheads="1"/>
          </p:cNvSpPr>
          <p:nvPr/>
        </p:nvSpPr>
        <p:spPr bwMode="auto">
          <a:xfrm>
            <a:off x="5277646" y="6563228"/>
            <a:ext cx="6588125" cy="1587"/>
          </a:xfrm>
          <a:prstGeom prst="rect">
            <a:avLst/>
          </a:prstGeom>
          <a:noFill/>
          <a:ln w="9525">
            <a:noFill/>
            <a:miter lim="800000"/>
            <a:headEnd/>
            <a:tailEnd/>
          </a:ln>
        </p:spPr>
        <p:txBody>
          <a:bodyPr lIns="0" tIns="0" rIns="0" bIns="0">
            <a:spAutoFit/>
          </a:bodyPr>
          <a:lstStyle/>
          <a:p>
            <a:pPr eaLnBrk="1">
              <a:lnSpc>
                <a:spcPct val="97000"/>
              </a:lnSpc>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Lst>
            </a:pPr>
            <a:r>
              <a:rPr lang="en-GB" sz="1200" b="1" dirty="0" err="1">
                <a:solidFill>
                  <a:srgbClr val="000000"/>
                </a:solidFill>
                <a:latin typeface="Arial" charset="0"/>
              </a:rPr>
              <a:t>Krasopoulos</a:t>
            </a:r>
            <a:r>
              <a:rPr lang="en-GB" sz="1200" b="1" dirty="0">
                <a:solidFill>
                  <a:srgbClr val="000000"/>
                </a:solidFill>
                <a:latin typeface="Arial" charset="0"/>
              </a:rPr>
              <a:t>, G. et al. BMJ 2008;336:195-198</a:t>
            </a:r>
          </a:p>
        </p:txBody>
      </p:sp>
      <p:sp>
        <p:nvSpPr>
          <p:cNvPr id="3077" name="Text Box 5"/>
          <p:cNvSpPr txBox="1">
            <a:spLocks noChangeArrowheads="1"/>
          </p:cNvSpPr>
          <p:nvPr/>
        </p:nvSpPr>
        <p:spPr bwMode="auto">
          <a:xfrm>
            <a:off x="179388" y="109910"/>
            <a:ext cx="8783637" cy="835870"/>
          </a:xfrm>
          <a:prstGeom prst="rect">
            <a:avLst/>
          </a:prstGeom>
          <a:noFill/>
          <a:ln w="9525">
            <a:noFill/>
            <a:miter lim="800000"/>
            <a:headEnd/>
            <a:tailEnd/>
          </a:ln>
        </p:spPr>
        <p:txBody>
          <a:bodyPr lIns="0" tIns="0" rIns="0" bIns="0" anchor="ctr" anchorCtr="1">
            <a:spAutoFit/>
          </a:bodyPr>
          <a:lstStyle/>
          <a:p>
            <a:pPr algn="ctr" eaLnBrk="1">
              <a:lnSpc>
                <a:spcPct val="97000"/>
              </a:lnSpc>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2800" b="1" dirty="0" smtClean="0">
                <a:solidFill>
                  <a:srgbClr val="000000"/>
                </a:solidFill>
                <a:latin typeface="Arial" charset="0"/>
              </a:rPr>
              <a:t>  </a:t>
            </a:r>
            <a:r>
              <a:rPr lang="en-GB" sz="2800" b="1" dirty="0">
                <a:solidFill>
                  <a:srgbClr val="000000"/>
                </a:solidFill>
                <a:latin typeface="Arial" charset="0"/>
              </a:rPr>
              <a:t>Risk of any cardiovascular event in aspirin resistant patients</a:t>
            </a:r>
          </a:p>
        </p:txBody>
      </p:sp>
    </p:spTree>
  </p:cSld>
  <p:clrMapOvr>
    <a:masterClrMapping/>
  </p:clrMapOvr>
  <p:transition spd="med"/>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40657" y="131094"/>
            <a:ext cx="7772400" cy="1143000"/>
          </a:xfrm>
        </p:spPr>
        <p:txBody>
          <a:bodyPr>
            <a:normAutofit fontScale="90000"/>
          </a:bodyPr>
          <a:lstStyle/>
          <a:p>
            <a:r>
              <a:rPr lang="en-GB" sz="4000" dirty="0" smtClean="0"/>
              <a:t>Mechanisms for continued TXA</a:t>
            </a:r>
            <a:r>
              <a:rPr lang="en-GB" sz="4000" baseline="-25000" dirty="0" smtClean="0"/>
              <a:t>2</a:t>
            </a:r>
            <a:r>
              <a:rPr lang="en-GB" sz="4000" dirty="0" smtClean="0"/>
              <a:t> production</a:t>
            </a:r>
          </a:p>
        </p:txBody>
      </p:sp>
      <p:sp>
        <p:nvSpPr>
          <p:cNvPr id="36867" name="Rectangle 3"/>
          <p:cNvSpPr>
            <a:spLocks noGrp="1" noChangeArrowheads="1"/>
          </p:cNvSpPr>
          <p:nvPr>
            <p:ph sz="quarter" idx="1"/>
          </p:nvPr>
        </p:nvSpPr>
        <p:spPr>
          <a:xfrm>
            <a:off x="685800" y="1976452"/>
            <a:ext cx="7772400" cy="2649537"/>
          </a:xfrm>
        </p:spPr>
        <p:txBody>
          <a:bodyPr/>
          <a:lstStyle/>
          <a:p>
            <a:pPr>
              <a:lnSpc>
                <a:spcPct val="100000"/>
              </a:lnSpc>
            </a:pPr>
            <a:r>
              <a:rPr lang="en-GB" sz="2400" dirty="0" smtClean="0"/>
              <a:t>Production by monocytes</a:t>
            </a:r>
          </a:p>
          <a:p>
            <a:pPr>
              <a:lnSpc>
                <a:spcPct val="100000"/>
              </a:lnSpc>
            </a:pPr>
            <a:r>
              <a:rPr lang="en-GB" sz="2400" dirty="0" smtClean="0"/>
              <a:t>High platelet turnover + COX-2 in new platelets</a:t>
            </a:r>
          </a:p>
          <a:p>
            <a:pPr>
              <a:lnSpc>
                <a:spcPct val="100000"/>
              </a:lnSpc>
            </a:pPr>
            <a:r>
              <a:rPr lang="en-GB" sz="2400" dirty="0" smtClean="0"/>
              <a:t>Interference by NSAIDs</a:t>
            </a:r>
          </a:p>
          <a:p>
            <a:pPr>
              <a:lnSpc>
                <a:spcPct val="100000"/>
              </a:lnSpc>
            </a:pPr>
            <a:r>
              <a:rPr lang="en-GB" sz="2400" dirty="0" smtClean="0"/>
              <a:t>Enteric coated aspirin – poor bioavailability</a:t>
            </a:r>
          </a:p>
        </p:txBody>
      </p:sp>
      <p:sp>
        <p:nvSpPr>
          <p:cNvPr id="152580" name="Rectangle 4"/>
          <p:cNvSpPr>
            <a:spLocks noChangeArrowheads="1"/>
          </p:cNvSpPr>
          <p:nvPr/>
        </p:nvSpPr>
        <p:spPr bwMode="auto">
          <a:xfrm>
            <a:off x="701675" y="4161347"/>
            <a:ext cx="7772400" cy="2141538"/>
          </a:xfrm>
          <a:prstGeom prst="rect">
            <a:avLst/>
          </a:prstGeom>
          <a:noFill/>
          <a:ln w="9525">
            <a:noFill/>
            <a:miter lim="800000"/>
            <a:headEnd/>
            <a:tailEnd/>
          </a:ln>
        </p:spPr>
        <p:txBody>
          <a:bodyPr/>
          <a:lstStyle/>
          <a:p>
            <a:pPr marL="342900" indent="-342900">
              <a:lnSpc>
                <a:spcPct val="125000"/>
              </a:lnSpc>
              <a:spcBef>
                <a:spcPct val="20000"/>
              </a:spcBef>
              <a:buFontTx/>
              <a:buChar char="•"/>
            </a:pPr>
            <a:r>
              <a:rPr lang="en-GB" sz="2800" b="0" dirty="0">
                <a:latin typeface="Arial" pitchFamily="34" charset="0"/>
                <a:cs typeface="Arial" pitchFamily="34" charset="0"/>
              </a:rPr>
              <a:t>Reduced antiplatelet effect may also arise from:</a:t>
            </a:r>
          </a:p>
          <a:p>
            <a:pPr marL="742950" lvl="1" indent="-285750">
              <a:lnSpc>
                <a:spcPct val="125000"/>
              </a:lnSpc>
              <a:spcBef>
                <a:spcPct val="20000"/>
              </a:spcBef>
              <a:buFontTx/>
              <a:buChar char="–"/>
            </a:pPr>
            <a:r>
              <a:rPr lang="en-GB" sz="2000" b="0" dirty="0">
                <a:latin typeface="Arial" pitchFamily="34" charset="0"/>
                <a:cs typeface="Arial" pitchFamily="34" charset="0"/>
              </a:rPr>
              <a:t>High levels of VWF</a:t>
            </a:r>
          </a:p>
          <a:p>
            <a:pPr marL="742950" lvl="1" indent="-285750">
              <a:lnSpc>
                <a:spcPct val="125000"/>
              </a:lnSpc>
              <a:spcBef>
                <a:spcPct val="20000"/>
              </a:spcBef>
              <a:buFontTx/>
              <a:buChar char="–"/>
            </a:pPr>
            <a:r>
              <a:rPr lang="en-GB" sz="2000" b="0" dirty="0">
                <a:latin typeface="Arial" pitchFamily="34" charset="0"/>
                <a:cs typeface="Arial" pitchFamily="34" charset="0"/>
              </a:rPr>
              <a:t>Other platelet variables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25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0"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80963"/>
            <a:ext cx="7772400" cy="1143000"/>
          </a:xfrm>
        </p:spPr>
        <p:txBody>
          <a:bodyPr/>
          <a:lstStyle/>
          <a:p>
            <a:r>
              <a:rPr lang="en-GB" dirty="0" smtClean="0"/>
              <a:t>Aspirin resistance?</a:t>
            </a:r>
          </a:p>
        </p:txBody>
      </p:sp>
      <p:sp>
        <p:nvSpPr>
          <p:cNvPr id="35843" name="Rectangle 3"/>
          <p:cNvSpPr>
            <a:spLocks noGrp="1" noChangeArrowheads="1"/>
          </p:cNvSpPr>
          <p:nvPr>
            <p:ph sz="quarter" idx="1"/>
          </p:nvPr>
        </p:nvSpPr>
        <p:spPr>
          <a:xfrm>
            <a:off x="700088" y="1486741"/>
            <a:ext cx="7772400" cy="1690688"/>
          </a:xfrm>
        </p:spPr>
        <p:txBody>
          <a:bodyPr/>
          <a:lstStyle/>
          <a:p>
            <a:r>
              <a:rPr lang="en-GB" dirty="0" smtClean="0"/>
              <a:t>190 patients on aspirin post MI</a:t>
            </a:r>
          </a:p>
          <a:p>
            <a:pPr lvl="1"/>
            <a:r>
              <a:rPr lang="en-GB" dirty="0" smtClean="0"/>
              <a:t>Measured </a:t>
            </a:r>
            <a:r>
              <a:rPr lang="en-GB" dirty="0" err="1" smtClean="0"/>
              <a:t>arachidonate</a:t>
            </a:r>
            <a:r>
              <a:rPr lang="en-GB" dirty="0" smtClean="0"/>
              <a:t> induced platelet aggregation</a:t>
            </a:r>
          </a:p>
          <a:p>
            <a:pPr lvl="1">
              <a:buFontTx/>
              <a:buNone/>
            </a:pPr>
            <a:endParaRPr lang="en-GB" dirty="0" smtClean="0"/>
          </a:p>
        </p:txBody>
      </p:sp>
      <p:sp>
        <p:nvSpPr>
          <p:cNvPr id="151556" name="Rectangle 4"/>
          <p:cNvSpPr>
            <a:spLocks noChangeArrowheads="1"/>
          </p:cNvSpPr>
          <p:nvPr/>
        </p:nvSpPr>
        <p:spPr bwMode="auto">
          <a:xfrm>
            <a:off x="939800" y="3040063"/>
            <a:ext cx="7772400" cy="573087"/>
          </a:xfrm>
          <a:prstGeom prst="rect">
            <a:avLst/>
          </a:prstGeom>
          <a:noFill/>
          <a:ln w="9525">
            <a:noFill/>
            <a:miter lim="800000"/>
            <a:headEnd/>
            <a:tailEnd/>
          </a:ln>
        </p:spPr>
        <p:txBody>
          <a:bodyPr/>
          <a:lstStyle/>
          <a:p>
            <a:pPr marL="342900" indent="-342900">
              <a:spcBef>
                <a:spcPct val="20000"/>
              </a:spcBef>
            </a:pPr>
            <a:r>
              <a:rPr lang="en-GB" sz="2400" b="0">
                <a:solidFill>
                  <a:srgbClr val="000066"/>
                </a:solidFill>
                <a:latin typeface="Verdana" pitchFamily="34" charset="0"/>
              </a:rPr>
              <a:t>Time				% failure of inhibition</a:t>
            </a:r>
          </a:p>
        </p:txBody>
      </p:sp>
      <p:sp>
        <p:nvSpPr>
          <p:cNvPr id="151557" name="Rectangle 5"/>
          <p:cNvSpPr>
            <a:spLocks noChangeArrowheads="1"/>
          </p:cNvSpPr>
          <p:nvPr/>
        </p:nvSpPr>
        <p:spPr bwMode="auto">
          <a:xfrm>
            <a:off x="760413" y="3744913"/>
            <a:ext cx="3111500" cy="465137"/>
          </a:xfrm>
          <a:prstGeom prst="rect">
            <a:avLst/>
          </a:prstGeom>
          <a:noFill/>
          <a:ln w="9525">
            <a:noFill/>
            <a:miter lim="800000"/>
            <a:headEnd/>
            <a:tailEnd/>
          </a:ln>
        </p:spPr>
        <p:txBody>
          <a:bodyPr/>
          <a:lstStyle/>
          <a:p>
            <a:pPr marL="342900" indent="-342900">
              <a:spcBef>
                <a:spcPct val="20000"/>
              </a:spcBef>
            </a:pPr>
            <a:r>
              <a:rPr lang="en-GB" sz="2400" b="0">
                <a:solidFill>
                  <a:srgbClr val="3366FF"/>
                </a:solidFill>
                <a:latin typeface="Verdana" pitchFamily="34" charset="0"/>
              </a:rPr>
              <a:t>On treatment</a:t>
            </a:r>
          </a:p>
        </p:txBody>
      </p:sp>
      <p:sp>
        <p:nvSpPr>
          <p:cNvPr id="151558" name="Rectangle 6"/>
          <p:cNvSpPr>
            <a:spLocks noChangeArrowheads="1"/>
          </p:cNvSpPr>
          <p:nvPr/>
        </p:nvSpPr>
        <p:spPr bwMode="auto">
          <a:xfrm>
            <a:off x="760413" y="4851400"/>
            <a:ext cx="3157537" cy="1487488"/>
          </a:xfrm>
          <a:prstGeom prst="rect">
            <a:avLst/>
          </a:prstGeom>
          <a:noFill/>
          <a:ln w="9525">
            <a:noFill/>
            <a:miter lim="800000"/>
            <a:headEnd/>
            <a:tailEnd/>
          </a:ln>
        </p:spPr>
        <p:txBody>
          <a:bodyPr/>
          <a:lstStyle/>
          <a:p>
            <a:pPr marL="342900" indent="-342900">
              <a:spcBef>
                <a:spcPct val="20000"/>
              </a:spcBef>
            </a:pPr>
            <a:r>
              <a:rPr lang="en-GB" sz="2400" b="0">
                <a:solidFill>
                  <a:srgbClr val="3366FF"/>
                </a:solidFill>
                <a:latin typeface="Verdana" pitchFamily="34" charset="0"/>
              </a:rPr>
              <a:t>24hrs post observed dose of 325mg</a:t>
            </a:r>
          </a:p>
        </p:txBody>
      </p:sp>
      <p:sp>
        <p:nvSpPr>
          <p:cNvPr id="151559" name="Rectangle 7"/>
          <p:cNvSpPr>
            <a:spLocks noChangeArrowheads="1"/>
          </p:cNvSpPr>
          <p:nvPr/>
        </p:nvSpPr>
        <p:spPr bwMode="auto">
          <a:xfrm>
            <a:off x="4908550" y="4851400"/>
            <a:ext cx="2111375" cy="573088"/>
          </a:xfrm>
          <a:prstGeom prst="rect">
            <a:avLst/>
          </a:prstGeom>
          <a:noFill/>
          <a:ln w="9525">
            <a:noFill/>
            <a:miter lim="800000"/>
            <a:headEnd/>
            <a:tailEnd/>
          </a:ln>
        </p:spPr>
        <p:txBody>
          <a:bodyPr/>
          <a:lstStyle/>
          <a:p>
            <a:pPr marL="342900" indent="-342900">
              <a:spcBef>
                <a:spcPct val="20000"/>
              </a:spcBef>
            </a:pPr>
            <a:r>
              <a:rPr lang="en-GB" sz="2400" b="0">
                <a:solidFill>
                  <a:srgbClr val="3366FF"/>
                </a:solidFill>
                <a:latin typeface="Verdana" pitchFamily="34" charset="0"/>
              </a:rPr>
              <a:t>&lt;1%</a:t>
            </a:r>
          </a:p>
        </p:txBody>
      </p:sp>
      <p:sp>
        <p:nvSpPr>
          <p:cNvPr id="151560" name="Rectangle 8"/>
          <p:cNvSpPr>
            <a:spLocks noChangeArrowheads="1"/>
          </p:cNvSpPr>
          <p:nvPr/>
        </p:nvSpPr>
        <p:spPr bwMode="auto">
          <a:xfrm>
            <a:off x="4908550" y="3744913"/>
            <a:ext cx="2111375" cy="573087"/>
          </a:xfrm>
          <a:prstGeom prst="rect">
            <a:avLst/>
          </a:prstGeom>
          <a:noFill/>
          <a:ln w="9525">
            <a:noFill/>
            <a:miter lim="800000"/>
            <a:headEnd/>
            <a:tailEnd/>
          </a:ln>
        </p:spPr>
        <p:txBody>
          <a:bodyPr/>
          <a:lstStyle/>
          <a:p>
            <a:pPr marL="342900" indent="-342900">
              <a:spcBef>
                <a:spcPct val="20000"/>
              </a:spcBef>
            </a:pPr>
            <a:r>
              <a:rPr lang="en-GB" sz="2400" b="0">
                <a:solidFill>
                  <a:srgbClr val="3366FF"/>
                </a:solidFill>
                <a:latin typeface="Verdana" pitchFamily="34" charset="0"/>
              </a:rPr>
              <a:t>9%</a:t>
            </a:r>
          </a:p>
        </p:txBody>
      </p:sp>
      <p:sp>
        <p:nvSpPr>
          <p:cNvPr id="151561" name="Text Box 9"/>
          <p:cNvSpPr txBox="1">
            <a:spLocks noChangeArrowheads="1"/>
          </p:cNvSpPr>
          <p:nvPr/>
        </p:nvSpPr>
        <p:spPr bwMode="auto">
          <a:xfrm>
            <a:off x="995363" y="6181725"/>
            <a:ext cx="6351587" cy="519113"/>
          </a:xfrm>
          <a:prstGeom prst="rect">
            <a:avLst/>
          </a:prstGeom>
          <a:noFill/>
          <a:ln w="9525">
            <a:noFill/>
            <a:miter lim="800000"/>
            <a:headEnd/>
            <a:tailEnd/>
          </a:ln>
        </p:spPr>
        <p:txBody>
          <a:bodyPr wrap="none">
            <a:spAutoFit/>
          </a:bodyPr>
          <a:lstStyle/>
          <a:p>
            <a:r>
              <a:rPr lang="en-GB" sz="2800">
                <a:solidFill>
                  <a:srgbClr val="339966"/>
                </a:solidFill>
                <a:latin typeface="Verdana" pitchFamily="34" charset="0"/>
              </a:rPr>
              <a:t>Similar results in other studies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15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15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15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15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15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15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6" grpId="0"/>
      <p:bldP spid="151557" grpId="0"/>
      <p:bldP spid="151558" grpId="0"/>
      <p:bldP spid="151559" grpId="0"/>
      <p:bldP spid="151560" grpId="0"/>
      <p:bldP spid="151561"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GB" smtClean="0"/>
              <a:t>Aspirin resistance</a:t>
            </a:r>
          </a:p>
        </p:txBody>
      </p:sp>
      <p:sp>
        <p:nvSpPr>
          <p:cNvPr id="37891" name="Rectangle 3"/>
          <p:cNvSpPr>
            <a:spLocks noGrp="1" noChangeArrowheads="1"/>
          </p:cNvSpPr>
          <p:nvPr>
            <p:ph sz="quarter" idx="1"/>
          </p:nvPr>
        </p:nvSpPr>
        <p:spPr/>
        <p:txBody>
          <a:bodyPr/>
          <a:lstStyle/>
          <a:p>
            <a:r>
              <a:rPr lang="en-GB" sz="2800" dirty="0" smtClean="0"/>
              <a:t>True aspirin resistance is very rare</a:t>
            </a:r>
          </a:p>
          <a:p>
            <a:r>
              <a:rPr lang="en-GB" sz="2800" dirty="0" smtClean="0"/>
              <a:t>Not surprisingly lack of effect on platelets is associated with less benefit</a:t>
            </a:r>
          </a:p>
          <a:p>
            <a:r>
              <a:rPr lang="en-GB" sz="2800" dirty="0" smtClean="0"/>
              <a:t>Not clear from available data whether we can identify patients for whom a dose increase would be beneficial </a:t>
            </a:r>
          </a:p>
          <a:p>
            <a:r>
              <a:rPr lang="en-GB" sz="2800" dirty="0" smtClean="0"/>
              <a:t>Major advantage of </a:t>
            </a:r>
            <a:r>
              <a:rPr lang="en-GB" sz="2800" dirty="0" err="1" smtClean="0"/>
              <a:t>antiplatelet</a:t>
            </a:r>
            <a:r>
              <a:rPr lang="en-GB" sz="2800" dirty="0" smtClean="0"/>
              <a:t> therapy is lack of monitoring.</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0" y="428625"/>
            <a:ext cx="7772400" cy="1143000"/>
          </a:xfrm>
        </p:spPr>
        <p:txBody>
          <a:bodyPr/>
          <a:lstStyle/>
          <a:p>
            <a:r>
              <a:rPr lang="en-GB" dirty="0" smtClean="0"/>
              <a:t>Selective COX-2 inhibitors</a:t>
            </a:r>
            <a:endParaRPr lang="en-US" dirty="0" smtClean="0"/>
          </a:p>
        </p:txBody>
      </p:sp>
      <p:sp>
        <p:nvSpPr>
          <p:cNvPr id="3" name="Content Placeholder 2"/>
          <p:cNvSpPr>
            <a:spLocks noGrp="1"/>
          </p:cNvSpPr>
          <p:nvPr>
            <p:ph idx="4294967295"/>
          </p:nvPr>
        </p:nvSpPr>
        <p:spPr>
          <a:xfrm>
            <a:off x="0" y="3141663"/>
            <a:ext cx="7772400" cy="2954337"/>
          </a:xfrm>
        </p:spPr>
        <p:txBody>
          <a:bodyPr/>
          <a:lstStyle/>
          <a:p>
            <a:pPr>
              <a:lnSpc>
                <a:spcPct val="115000"/>
              </a:lnSpc>
            </a:pPr>
            <a:r>
              <a:rPr lang="en-GB" smtClean="0"/>
              <a:t>Vioxx, a selective COX-2 inhibitor licensed May 1999</a:t>
            </a:r>
          </a:p>
          <a:p>
            <a:pPr>
              <a:lnSpc>
                <a:spcPct val="115000"/>
              </a:lnSpc>
            </a:pPr>
            <a:r>
              <a:rPr lang="en-GB" smtClean="0"/>
              <a:t>By 2004 sales revenues $2.5 billion</a:t>
            </a:r>
          </a:p>
          <a:p>
            <a:pPr>
              <a:lnSpc>
                <a:spcPct val="115000"/>
              </a:lnSpc>
            </a:pPr>
            <a:r>
              <a:rPr lang="en-GB" smtClean="0"/>
              <a:t>Withdrawn by Merck</a:t>
            </a:r>
            <a:endParaRPr lang="en-US" smtClean="0"/>
          </a:p>
        </p:txBody>
      </p:sp>
      <p:sp>
        <p:nvSpPr>
          <p:cNvPr id="38916" name="Content Placeholder 2"/>
          <p:cNvSpPr>
            <a:spLocks/>
          </p:cNvSpPr>
          <p:nvPr/>
        </p:nvSpPr>
        <p:spPr bwMode="auto">
          <a:xfrm>
            <a:off x="901700" y="1571625"/>
            <a:ext cx="7772400" cy="995363"/>
          </a:xfrm>
          <a:prstGeom prst="rect">
            <a:avLst/>
          </a:prstGeom>
          <a:noFill/>
          <a:ln w="9525">
            <a:noFill/>
            <a:miter lim="800000"/>
            <a:headEnd/>
            <a:tailEnd/>
          </a:ln>
        </p:spPr>
        <p:txBody>
          <a:bodyPr/>
          <a:lstStyle/>
          <a:p>
            <a:pPr marL="342900" indent="-342900">
              <a:lnSpc>
                <a:spcPct val="150000"/>
              </a:lnSpc>
              <a:spcBef>
                <a:spcPct val="20000"/>
              </a:spcBef>
            </a:pPr>
            <a:r>
              <a:rPr lang="en-GB" sz="3200" b="0">
                <a:solidFill>
                  <a:schemeClr val="accent2"/>
                </a:solidFill>
              </a:rPr>
              <a:t>Analgesia and anti-inflammatory effects without GI symptoms or bleeding?</a:t>
            </a:r>
            <a:endParaRPr lang="en-US" sz="3200" b="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idx="4294967295"/>
          </p:nvPr>
        </p:nvSpPr>
        <p:spPr>
          <a:xfrm>
            <a:off x="0" y="204788"/>
            <a:ext cx="7772400" cy="1143000"/>
          </a:xfrm>
        </p:spPr>
        <p:txBody>
          <a:bodyPr/>
          <a:lstStyle/>
          <a:p>
            <a:r>
              <a:rPr lang="en-GB" smtClean="0"/>
              <a:t>VIOXX</a:t>
            </a:r>
            <a:endParaRPr lang="en-US" smtClean="0"/>
          </a:p>
        </p:txBody>
      </p:sp>
      <p:sp>
        <p:nvSpPr>
          <p:cNvPr id="39939" name="Content Placeholder 2"/>
          <p:cNvSpPr>
            <a:spLocks noGrp="1"/>
          </p:cNvSpPr>
          <p:nvPr>
            <p:ph idx="4294967295"/>
          </p:nvPr>
        </p:nvSpPr>
        <p:spPr>
          <a:xfrm>
            <a:off x="0" y="1473200"/>
            <a:ext cx="7772400" cy="4114800"/>
          </a:xfrm>
        </p:spPr>
        <p:txBody>
          <a:bodyPr/>
          <a:lstStyle/>
          <a:p>
            <a:r>
              <a:rPr lang="en-GB" sz="2800" dirty="0" smtClean="0"/>
              <a:t>VIGOR study:</a:t>
            </a:r>
          </a:p>
          <a:p>
            <a:pPr lvl="1"/>
            <a:r>
              <a:rPr lang="en-GB" sz="2400" dirty="0" smtClean="0"/>
              <a:t>To compare </a:t>
            </a:r>
            <a:r>
              <a:rPr lang="en-GB" sz="2400" dirty="0" err="1" smtClean="0"/>
              <a:t>Vioxx</a:t>
            </a:r>
            <a:r>
              <a:rPr lang="en-GB" sz="2400" dirty="0" smtClean="0"/>
              <a:t> with Naproxen (</a:t>
            </a:r>
            <a:r>
              <a:rPr lang="en-GB" sz="2400" dirty="0" err="1" smtClean="0"/>
              <a:t>tNSAID</a:t>
            </a:r>
            <a:r>
              <a:rPr lang="en-GB" sz="2400" dirty="0" smtClean="0"/>
              <a:t>)</a:t>
            </a:r>
          </a:p>
          <a:p>
            <a:pPr lvl="2"/>
            <a:r>
              <a:rPr lang="en-GB" sz="2000" dirty="0" smtClean="0"/>
              <a:t>reduced GI side effects.</a:t>
            </a:r>
          </a:p>
          <a:p>
            <a:pPr lvl="1"/>
            <a:endParaRPr lang="en-GB" sz="2400" dirty="0" smtClean="0"/>
          </a:p>
          <a:p>
            <a:pPr lvl="1"/>
            <a:r>
              <a:rPr lang="en-GB" sz="2400" dirty="0" smtClean="0"/>
              <a:t>GI side effects reduced but excess of MI in </a:t>
            </a:r>
            <a:r>
              <a:rPr lang="en-GB" sz="2400" dirty="0" err="1" smtClean="0"/>
              <a:t>Vioxx</a:t>
            </a:r>
            <a:r>
              <a:rPr lang="en-GB" sz="2400" dirty="0" smtClean="0"/>
              <a:t> group</a:t>
            </a:r>
          </a:p>
          <a:p>
            <a:pPr lvl="1"/>
            <a:endParaRPr lang="en-GB" sz="2400" dirty="0" smtClean="0"/>
          </a:p>
          <a:p>
            <a:pPr lvl="1"/>
            <a:r>
              <a:rPr lang="en-GB" sz="2400" dirty="0" smtClean="0"/>
              <a:t>WHY?</a:t>
            </a:r>
          </a:p>
          <a:p>
            <a:pPr lvl="1"/>
            <a:endParaRPr lang="en-GB" sz="2400" dirty="0" smtClean="0"/>
          </a:p>
          <a:p>
            <a:pPr lvl="1"/>
            <a:r>
              <a:rPr lang="en-GB" sz="2400" dirty="0" smtClean="0"/>
              <a:t>2001 FDA requires warning on </a:t>
            </a:r>
            <a:r>
              <a:rPr lang="en-GB" sz="2400" dirty="0" err="1" smtClean="0"/>
              <a:t>Vioxx</a:t>
            </a:r>
            <a:r>
              <a:rPr lang="en-GB" sz="2400" dirty="0" smtClean="0"/>
              <a:t> labels</a:t>
            </a:r>
          </a:p>
          <a:p>
            <a:pPr lvl="1"/>
            <a:endParaRPr lang="en-GB" sz="2400" dirty="0" smtClean="0"/>
          </a:p>
          <a:p>
            <a:pPr lvl="1"/>
            <a:endParaRPr lang="en-US" sz="2400" dirty="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a:xfrm>
            <a:off x="0" y="609600"/>
            <a:ext cx="7772400" cy="1143000"/>
          </a:xfrm>
        </p:spPr>
        <p:txBody>
          <a:bodyPr/>
          <a:lstStyle/>
          <a:p>
            <a:r>
              <a:rPr lang="en-GB" smtClean="0"/>
              <a:t>Vioxx (2)</a:t>
            </a:r>
            <a:endParaRPr lang="en-US" smtClean="0"/>
          </a:p>
        </p:txBody>
      </p:sp>
      <p:sp>
        <p:nvSpPr>
          <p:cNvPr id="40963" name="Content Placeholder 2"/>
          <p:cNvSpPr>
            <a:spLocks noGrp="1"/>
          </p:cNvSpPr>
          <p:nvPr>
            <p:ph idx="4294967295"/>
          </p:nvPr>
        </p:nvSpPr>
        <p:spPr>
          <a:xfrm>
            <a:off x="0" y="1927225"/>
            <a:ext cx="7772400" cy="4114800"/>
          </a:xfrm>
        </p:spPr>
        <p:txBody>
          <a:bodyPr/>
          <a:lstStyle/>
          <a:p>
            <a:r>
              <a:rPr lang="en-GB" sz="2800" dirty="0" smtClean="0"/>
              <a:t>2001 APPROVE study</a:t>
            </a:r>
          </a:p>
          <a:p>
            <a:pPr lvl="1"/>
            <a:r>
              <a:rPr lang="en-GB" sz="2400" dirty="0" smtClean="0"/>
              <a:t>Prophylaxis for colorectal polyps</a:t>
            </a:r>
          </a:p>
          <a:p>
            <a:pPr lvl="1"/>
            <a:r>
              <a:rPr lang="en-GB" sz="2400" dirty="0" smtClean="0"/>
              <a:t>Trial terminated early due to excess of MI and CVA in </a:t>
            </a:r>
            <a:r>
              <a:rPr lang="en-GB" sz="2400" dirty="0" err="1" smtClean="0"/>
              <a:t>Vioxx</a:t>
            </a:r>
            <a:r>
              <a:rPr lang="en-GB" sz="2400" dirty="0" smtClean="0"/>
              <a:t> arm beginning at 18 months.</a:t>
            </a:r>
          </a:p>
          <a:p>
            <a:pPr lvl="1"/>
            <a:endParaRPr lang="en-GB" sz="2400" dirty="0" smtClean="0"/>
          </a:p>
          <a:p>
            <a:pPr lvl="1"/>
            <a:r>
              <a:rPr lang="en-GB" sz="2400" dirty="0" err="1" smtClean="0"/>
              <a:t>Vioxx</a:t>
            </a:r>
            <a:r>
              <a:rPr lang="en-GB" sz="2400" dirty="0" smtClean="0"/>
              <a:t> withdrawn.</a:t>
            </a:r>
          </a:p>
          <a:p>
            <a:pPr lvl="1"/>
            <a:r>
              <a:rPr lang="en-GB" sz="2400" dirty="0" smtClean="0">
                <a:solidFill>
                  <a:srgbClr val="FF0000"/>
                </a:solidFill>
              </a:rPr>
              <a:t>COX-2 dependent PGI2 production is clearly important</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GB" dirty="0" smtClean="0"/>
              <a:t>ADP receptor blockade</a:t>
            </a:r>
          </a:p>
        </p:txBody>
      </p:sp>
      <p:sp>
        <p:nvSpPr>
          <p:cNvPr id="44035" name="Rectangle 3"/>
          <p:cNvSpPr>
            <a:spLocks noGrp="1" noChangeArrowheads="1"/>
          </p:cNvSpPr>
          <p:nvPr>
            <p:ph sz="quarter" idx="1"/>
          </p:nvPr>
        </p:nvSpPr>
        <p:spPr/>
        <p:txBody>
          <a:bodyPr/>
          <a:lstStyle/>
          <a:p>
            <a:r>
              <a:rPr lang="en-GB" dirty="0" err="1" smtClean="0"/>
              <a:t>Thienopyridines</a:t>
            </a:r>
            <a:endParaRPr lang="en-GB" dirty="0" smtClean="0"/>
          </a:p>
          <a:p>
            <a:pPr lvl="1"/>
            <a:r>
              <a:rPr lang="en-GB" dirty="0" err="1" smtClean="0"/>
              <a:t>Ticlopidine</a:t>
            </a:r>
            <a:r>
              <a:rPr lang="en-GB" dirty="0" smtClean="0"/>
              <a:t> 	(obsolete)</a:t>
            </a:r>
          </a:p>
          <a:p>
            <a:pPr lvl="1"/>
            <a:r>
              <a:rPr lang="en-GB" dirty="0" smtClean="0"/>
              <a:t>Clopidogrel 	irreversible</a:t>
            </a:r>
          </a:p>
          <a:p>
            <a:pPr lvl="1"/>
            <a:r>
              <a:rPr lang="en-GB" dirty="0" err="1" smtClean="0"/>
              <a:t>Prasugrel</a:t>
            </a:r>
            <a:r>
              <a:rPr lang="en-GB" dirty="0" smtClean="0"/>
              <a:t>	irreversible</a:t>
            </a:r>
          </a:p>
          <a:p>
            <a:pPr lvl="1"/>
            <a:endParaRPr lang="en-GB" dirty="0" smtClean="0"/>
          </a:p>
          <a:p>
            <a:r>
              <a:rPr lang="en-GB" dirty="0" err="1" smtClean="0"/>
              <a:t>Ticagrelor</a:t>
            </a:r>
            <a:r>
              <a:rPr lang="en-GB" dirty="0" smtClean="0"/>
              <a:t> 	reversible</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920"/>
            </a:gs>
            <a:gs pos="100000">
              <a:srgbClr val="011445"/>
            </a:gs>
          </a:gsLst>
          <a:lin ang="5400000" scaled="1"/>
        </a:gradFill>
        <a:effectLst/>
      </p:bgPr>
    </p:bg>
    <p:spTree>
      <p:nvGrpSpPr>
        <p:cNvPr id="1" name=""/>
        <p:cNvGrpSpPr/>
        <p:nvPr/>
      </p:nvGrpSpPr>
      <p:grpSpPr>
        <a:xfrm>
          <a:off x="0" y="0"/>
          <a:ext cx="0" cy="0"/>
          <a:chOff x="0" y="0"/>
          <a:chExt cx="0" cy="0"/>
        </a:xfrm>
      </p:grpSpPr>
      <p:sp>
        <p:nvSpPr>
          <p:cNvPr id="1028" name="Rectangle 363"/>
          <p:cNvSpPr>
            <a:spLocks noChangeArrowheads="1"/>
          </p:cNvSpPr>
          <p:nvPr/>
        </p:nvSpPr>
        <p:spPr bwMode="auto">
          <a:xfrm>
            <a:off x="1485900" y="2997200"/>
            <a:ext cx="5553075" cy="617538"/>
          </a:xfrm>
          <a:prstGeom prst="rect">
            <a:avLst/>
          </a:prstGeom>
          <a:noFill/>
          <a:ln w="9525">
            <a:solidFill>
              <a:srgbClr val="FFFFFF"/>
            </a:solidFill>
            <a:miter lim="800000"/>
            <a:headEnd/>
            <a:tailEnd/>
          </a:ln>
        </p:spPr>
        <p:txBody>
          <a:bodyPr wrap="none" anchor="ctr"/>
          <a:lstStyle/>
          <a:p>
            <a:endParaRPr lang="en-GB" sz="3200"/>
          </a:p>
        </p:txBody>
      </p:sp>
      <p:sp>
        <p:nvSpPr>
          <p:cNvPr id="1029" name="Oval 364"/>
          <p:cNvSpPr>
            <a:spLocks noChangeAspect="1" noChangeArrowheads="1"/>
          </p:cNvSpPr>
          <p:nvPr/>
        </p:nvSpPr>
        <p:spPr bwMode="auto">
          <a:xfrm>
            <a:off x="2709863" y="3513138"/>
            <a:ext cx="90487"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030" name="Oval 365"/>
          <p:cNvSpPr>
            <a:spLocks noChangeAspect="1" noChangeArrowheads="1"/>
          </p:cNvSpPr>
          <p:nvPr/>
        </p:nvSpPr>
        <p:spPr bwMode="auto">
          <a:xfrm>
            <a:off x="2800350" y="3517900"/>
            <a:ext cx="90488"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031" name="Oval 366"/>
          <p:cNvSpPr>
            <a:spLocks noChangeAspect="1" noChangeArrowheads="1"/>
          </p:cNvSpPr>
          <p:nvPr/>
        </p:nvSpPr>
        <p:spPr bwMode="auto">
          <a:xfrm>
            <a:off x="2895600" y="3527425"/>
            <a:ext cx="90488"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032" name="Oval 367"/>
          <p:cNvSpPr>
            <a:spLocks noChangeAspect="1" noChangeArrowheads="1"/>
          </p:cNvSpPr>
          <p:nvPr/>
        </p:nvSpPr>
        <p:spPr bwMode="auto">
          <a:xfrm>
            <a:off x="2663825" y="3403600"/>
            <a:ext cx="90488"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033" name="Oval 368"/>
          <p:cNvSpPr>
            <a:spLocks noChangeAspect="1" noChangeArrowheads="1"/>
          </p:cNvSpPr>
          <p:nvPr/>
        </p:nvSpPr>
        <p:spPr bwMode="auto">
          <a:xfrm>
            <a:off x="2751138" y="3416300"/>
            <a:ext cx="90487"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034" name="Oval 369"/>
          <p:cNvSpPr>
            <a:spLocks noChangeAspect="1" noChangeArrowheads="1"/>
          </p:cNvSpPr>
          <p:nvPr/>
        </p:nvSpPr>
        <p:spPr bwMode="auto">
          <a:xfrm>
            <a:off x="2841625" y="3421063"/>
            <a:ext cx="90488"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035" name="Oval 370"/>
          <p:cNvSpPr>
            <a:spLocks noChangeAspect="1" noChangeArrowheads="1"/>
          </p:cNvSpPr>
          <p:nvPr/>
        </p:nvSpPr>
        <p:spPr bwMode="auto">
          <a:xfrm>
            <a:off x="2936875" y="3446463"/>
            <a:ext cx="90488"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036" name="Oval 371"/>
          <p:cNvSpPr>
            <a:spLocks noChangeAspect="1" noChangeArrowheads="1"/>
          </p:cNvSpPr>
          <p:nvPr/>
        </p:nvSpPr>
        <p:spPr bwMode="auto">
          <a:xfrm>
            <a:off x="2624138" y="3311525"/>
            <a:ext cx="90487"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037" name="Oval 372"/>
          <p:cNvSpPr>
            <a:spLocks noChangeAspect="1" noChangeArrowheads="1"/>
          </p:cNvSpPr>
          <p:nvPr/>
        </p:nvSpPr>
        <p:spPr bwMode="auto">
          <a:xfrm>
            <a:off x="2711450" y="3324225"/>
            <a:ext cx="90488"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038" name="Oval 373"/>
          <p:cNvSpPr>
            <a:spLocks noChangeAspect="1" noChangeArrowheads="1"/>
          </p:cNvSpPr>
          <p:nvPr/>
        </p:nvSpPr>
        <p:spPr bwMode="auto">
          <a:xfrm>
            <a:off x="2801938" y="3328988"/>
            <a:ext cx="90487"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039" name="Oval 374"/>
          <p:cNvSpPr>
            <a:spLocks noChangeAspect="1" noChangeArrowheads="1"/>
          </p:cNvSpPr>
          <p:nvPr/>
        </p:nvSpPr>
        <p:spPr bwMode="auto">
          <a:xfrm>
            <a:off x="2897188" y="3354388"/>
            <a:ext cx="90487"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040" name="Oval 375"/>
          <p:cNvSpPr>
            <a:spLocks noChangeAspect="1" noChangeArrowheads="1"/>
          </p:cNvSpPr>
          <p:nvPr/>
        </p:nvSpPr>
        <p:spPr bwMode="auto">
          <a:xfrm>
            <a:off x="2681288" y="3232150"/>
            <a:ext cx="90487"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041" name="Oval 376"/>
          <p:cNvSpPr>
            <a:spLocks noChangeAspect="1" noChangeArrowheads="1"/>
          </p:cNvSpPr>
          <p:nvPr/>
        </p:nvSpPr>
        <p:spPr bwMode="auto">
          <a:xfrm>
            <a:off x="2768600" y="3244850"/>
            <a:ext cx="90488"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042" name="Oval 377"/>
          <p:cNvSpPr>
            <a:spLocks noChangeAspect="1" noChangeArrowheads="1"/>
          </p:cNvSpPr>
          <p:nvPr/>
        </p:nvSpPr>
        <p:spPr bwMode="auto">
          <a:xfrm>
            <a:off x="2859088" y="3249613"/>
            <a:ext cx="90487"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043" name="Oval 378"/>
          <p:cNvSpPr>
            <a:spLocks noChangeAspect="1" noChangeArrowheads="1"/>
          </p:cNvSpPr>
          <p:nvPr/>
        </p:nvSpPr>
        <p:spPr bwMode="auto">
          <a:xfrm>
            <a:off x="2954338" y="3275013"/>
            <a:ext cx="90487"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044" name="Oval 379"/>
          <p:cNvSpPr>
            <a:spLocks noChangeAspect="1" noChangeArrowheads="1"/>
          </p:cNvSpPr>
          <p:nvPr/>
        </p:nvSpPr>
        <p:spPr bwMode="auto">
          <a:xfrm>
            <a:off x="2744788" y="3152775"/>
            <a:ext cx="90487"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045" name="Oval 380"/>
          <p:cNvSpPr>
            <a:spLocks noChangeAspect="1" noChangeArrowheads="1"/>
          </p:cNvSpPr>
          <p:nvPr/>
        </p:nvSpPr>
        <p:spPr bwMode="auto">
          <a:xfrm>
            <a:off x="2832100" y="3165475"/>
            <a:ext cx="90488"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046" name="Oval 381"/>
          <p:cNvSpPr>
            <a:spLocks noChangeAspect="1" noChangeArrowheads="1"/>
          </p:cNvSpPr>
          <p:nvPr/>
        </p:nvSpPr>
        <p:spPr bwMode="auto">
          <a:xfrm>
            <a:off x="2922588" y="3170238"/>
            <a:ext cx="90487"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047" name="Oval 382"/>
          <p:cNvSpPr>
            <a:spLocks noChangeAspect="1" noChangeArrowheads="1"/>
          </p:cNvSpPr>
          <p:nvPr/>
        </p:nvSpPr>
        <p:spPr bwMode="auto">
          <a:xfrm>
            <a:off x="2697163" y="3062288"/>
            <a:ext cx="90487"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048" name="Oval 383"/>
          <p:cNvSpPr>
            <a:spLocks noChangeAspect="1" noChangeArrowheads="1"/>
          </p:cNvSpPr>
          <p:nvPr/>
        </p:nvSpPr>
        <p:spPr bwMode="auto">
          <a:xfrm>
            <a:off x="2784475" y="3074988"/>
            <a:ext cx="90488"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049" name="Oval 384"/>
          <p:cNvSpPr>
            <a:spLocks noChangeAspect="1" noChangeArrowheads="1"/>
          </p:cNvSpPr>
          <p:nvPr/>
        </p:nvSpPr>
        <p:spPr bwMode="auto">
          <a:xfrm>
            <a:off x="2874963" y="3079750"/>
            <a:ext cx="90487"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050" name="Oval 385"/>
          <p:cNvSpPr>
            <a:spLocks noChangeAspect="1" noChangeArrowheads="1"/>
          </p:cNvSpPr>
          <p:nvPr/>
        </p:nvSpPr>
        <p:spPr bwMode="auto">
          <a:xfrm>
            <a:off x="2970213" y="3105150"/>
            <a:ext cx="90487"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051" name="Oval 386"/>
          <p:cNvSpPr>
            <a:spLocks noChangeAspect="1" noChangeArrowheads="1"/>
          </p:cNvSpPr>
          <p:nvPr/>
        </p:nvSpPr>
        <p:spPr bwMode="auto">
          <a:xfrm>
            <a:off x="2744788" y="2971800"/>
            <a:ext cx="90487"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052" name="Oval 387"/>
          <p:cNvSpPr>
            <a:spLocks noChangeAspect="1" noChangeArrowheads="1"/>
          </p:cNvSpPr>
          <p:nvPr/>
        </p:nvSpPr>
        <p:spPr bwMode="auto">
          <a:xfrm>
            <a:off x="2832100" y="2984500"/>
            <a:ext cx="90488"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053" name="Oval 388"/>
          <p:cNvSpPr>
            <a:spLocks noChangeAspect="1" noChangeArrowheads="1"/>
          </p:cNvSpPr>
          <p:nvPr/>
        </p:nvSpPr>
        <p:spPr bwMode="auto">
          <a:xfrm>
            <a:off x="2922588" y="2989263"/>
            <a:ext cx="90487"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054" name="Oval 389"/>
          <p:cNvSpPr>
            <a:spLocks noChangeAspect="1" noChangeArrowheads="1"/>
          </p:cNvSpPr>
          <p:nvPr/>
        </p:nvSpPr>
        <p:spPr bwMode="auto">
          <a:xfrm>
            <a:off x="2060575" y="3508375"/>
            <a:ext cx="90488"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055" name="Oval 390"/>
          <p:cNvSpPr>
            <a:spLocks noChangeAspect="1" noChangeArrowheads="1"/>
          </p:cNvSpPr>
          <p:nvPr/>
        </p:nvSpPr>
        <p:spPr bwMode="auto">
          <a:xfrm>
            <a:off x="2147888" y="3521075"/>
            <a:ext cx="90487"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056" name="Oval 391"/>
          <p:cNvSpPr>
            <a:spLocks noChangeAspect="1" noChangeArrowheads="1"/>
          </p:cNvSpPr>
          <p:nvPr/>
        </p:nvSpPr>
        <p:spPr bwMode="auto">
          <a:xfrm>
            <a:off x="2238375" y="3525838"/>
            <a:ext cx="90488"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057" name="Oval 392"/>
          <p:cNvSpPr>
            <a:spLocks noChangeAspect="1" noChangeArrowheads="1"/>
          </p:cNvSpPr>
          <p:nvPr/>
        </p:nvSpPr>
        <p:spPr bwMode="auto">
          <a:xfrm>
            <a:off x="2333625" y="3551238"/>
            <a:ext cx="90488"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058" name="Oval 393"/>
          <p:cNvSpPr>
            <a:spLocks noChangeAspect="1" noChangeArrowheads="1"/>
          </p:cNvSpPr>
          <p:nvPr/>
        </p:nvSpPr>
        <p:spPr bwMode="auto">
          <a:xfrm>
            <a:off x="2030413" y="3411538"/>
            <a:ext cx="90487"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059" name="Oval 394"/>
          <p:cNvSpPr>
            <a:spLocks noChangeAspect="1" noChangeArrowheads="1"/>
          </p:cNvSpPr>
          <p:nvPr/>
        </p:nvSpPr>
        <p:spPr bwMode="auto">
          <a:xfrm>
            <a:off x="2117725" y="3424238"/>
            <a:ext cx="90488"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060" name="Oval 395"/>
          <p:cNvSpPr>
            <a:spLocks noChangeAspect="1" noChangeArrowheads="1"/>
          </p:cNvSpPr>
          <p:nvPr/>
        </p:nvSpPr>
        <p:spPr bwMode="auto">
          <a:xfrm>
            <a:off x="2208213" y="3429000"/>
            <a:ext cx="90487"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061" name="Oval 396"/>
          <p:cNvSpPr>
            <a:spLocks noChangeAspect="1" noChangeArrowheads="1"/>
          </p:cNvSpPr>
          <p:nvPr/>
        </p:nvSpPr>
        <p:spPr bwMode="auto">
          <a:xfrm>
            <a:off x="2303463" y="3454400"/>
            <a:ext cx="90487"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062" name="Oval 397"/>
          <p:cNvSpPr>
            <a:spLocks noChangeAspect="1" noChangeArrowheads="1"/>
          </p:cNvSpPr>
          <p:nvPr/>
        </p:nvSpPr>
        <p:spPr bwMode="auto">
          <a:xfrm>
            <a:off x="1990725" y="3319463"/>
            <a:ext cx="90488"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063" name="Oval 398"/>
          <p:cNvSpPr>
            <a:spLocks noChangeAspect="1" noChangeArrowheads="1"/>
          </p:cNvSpPr>
          <p:nvPr/>
        </p:nvSpPr>
        <p:spPr bwMode="auto">
          <a:xfrm>
            <a:off x="2078038" y="3332163"/>
            <a:ext cx="90487"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064" name="Oval 399"/>
          <p:cNvSpPr>
            <a:spLocks noChangeAspect="1" noChangeArrowheads="1"/>
          </p:cNvSpPr>
          <p:nvPr/>
        </p:nvSpPr>
        <p:spPr bwMode="auto">
          <a:xfrm>
            <a:off x="2168525" y="3336925"/>
            <a:ext cx="90488"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065" name="Oval 400"/>
          <p:cNvSpPr>
            <a:spLocks noChangeAspect="1" noChangeArrowheads="1"/>
          </p:cNvSpPr>
          <p:nvPr/>
        </p:nvSpPr>
        <p:spPr bwMode="auto">
          <a:xfrm>
            <a:off x="2263775" y="3362325"/>
            <a:ext cx="90488"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066" name="Oval 401"/>
          <p:cNvSpPr>
            <a:spLocks noChangeAspect="1" noChangeArrowheads="1"/>
          </p:cNvSpPr>
          <p:nvPr/>
        </p:nvSpPr>
        <p:spPr bwMode="auto">
          <a:xfrm>
            <a:off x="2047875" y="3240088"/>
            <a:ext cx="90488"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067" name="Oval 402"/>
          <p:cNvSpPr>
            <a:spLocks noChangeAspect="1" noChangeArrowheads="1"/>
          </p:cNvSpPr>
          <p:nvPr/>
        </p:nvSpPr>
        <p:spPr bwMode="auto">
          <a:xfrm>
            <a:off x="2135188" y="3252788"/>
            <a:ext cx="90487"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068" name="Oval 403"/>
          <p:cNvSpPr>
            <a:spLocks noChangeAspect="1" noChangeArrowheads="1"/>
          </p:cNvSpPr>
          <p:nvPr/>
        </p:nvSpPr>
        <p:spPr bwMode="auto">
          <a:xfrm>
            <a:off x="2225675" y="3257550"/>
            <a:ext cx="90488"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069" name="Oval 404"/>
          <p:cNvSpPr>
            <a:spLocks noChangeAspect="1" noChangeArrowheads="1"/>
          </p:cNvSpPr>
          <p:nvPr/>
        </p:nvSpPr>
        <p:spPr bwMode="auto">
          <a:xfrm>
            <a:off x="2320925" y="3282950"/>
            <a:ext cx="90488"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070" name="Oval 405"/>
          <p:cNvSpPr>
            <a:spLocks noChangeAspect="1" noChangeArrowheads="1"/>
          </p:cNvSpPr>
          <p:nvPr/>
        </p:nvSpPr>
        <p:spPr bwMode="auto">
          <a:xfrm>
            <a:off x="2111375" y="3160713"/>
            <a:ext cx="90488"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071" name="Oval 406"/>
          <p:cNvSpPr>
            <a:spLocks noChangeAspect="1" noChangeArrowheads="1"/>
          </p:cNvSpPr>
          <p:nvPr/>
        </p:nvSpPr>
        <p:spPr bwMode="auto">
          <a:xfrm>
            <a:off x="2198688" y="3173413"/>
            <a:ext cx="90487"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072" name="Oval 407"/>
          <p:cNvSpPr>
            <a:spLocks noChangeAspect="1" noChangeArrowheads="1"/>
          </p:cNvSpPr>
          <p:nvPr/>
        </p:nvSpPr>
        <p:spPr bwMode="auto">
          <a:xfrm>
            <a:off x="2289175" y="3178175"/>
            <a:ext cx="90488"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073" name="Oval 408"/>
          <p:cNvSpPr>
            <a:spLocks noChangeAspect="1" noChangeArrowheads="1"/>
          </p:cNvSpPr>
          <p:nvPr/>
        </p:nvSpPr>
        <p:spPr bwMode="auto">
          <a:xfrm>
            <a:off x="2063750" y="3070225"/>
            <a:ext cx="90488"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074" name="Oval 409"/>
          <p:cNvSpPr>
            <a:spLocks noChangeAspect="1" noChangeArrowheads="1"/>
          </p:cNvSpPr>
          <p:nvPr/>
        </p:nvSpPr>
        <p:spPr bwMode="auto">
          <a:xfrm>
            <a:off x="2151063" y="3082925"/>
            <a:ext cx="90487"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075" name="Oval 410"/>
          <p:cNvSpPr>
            <a:spLocks noChangeAspect="1" noChangeArrowheads="1"/>
          </p:cNvSpPr>
          <p:nvPr/>
        </p:nvSpPr>
        <p:spPr bwMode="auto">
          <a:xfrm>
            <a:off x="2241550" y="3087688"/>
            <a:ext cx="90488"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076" name="Oval 411"/>
          <p:cNvSpPr>
            <a:spLocks noChangeAspect="1" noChangeArrowheads="1"/>
          </p:cNvSpPr>
          <p:nvPr/>
        </p:nvSpPr>
        <p:spPr bwMode="auto">
          <a:xfrm>
            <a:off x="2336800" y="3113088"/>
            <a:ext cx="90488"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077" name="Oval 412"/>
          <p:cNvSpPr>
            <a:spLocks noChangeAspect="1" noChangeArrowheads="1"/>
          </p:cNvSpPr>
          <p:nvPr/>
        </p:nvSpPr>
        <p:spPr bwMode="auto">
          <a:xfrm>
            <a:off x="2032000" y="2971800"/>
            <a:ext cx="90488"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078" name="Oval 413"/>
          <p:cNvSpPr>
            <a:spLocks noChangeAspect="1" noChangeArrowheads="1"/>
          </p:cNvSpPr>
          <p:nvPr/>
        </p:nvSpPr>
        <p:spPr bwMode="auto">
          <a:xfrm>
            <a:off x="2119313" y="2984500"/>
            <a:ext cx="90487"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079" name="Oval 414"/>
          <p:cNvSpPr>
            <a:spLocks noChangeAspect="1" noChangeArrowheads="1"/>
          </p:cNvSpPr>
          <p:nvPr/>
        </p:nvSpPr>
        <p:spPr bwMode="auto">
          <a:xfrm>
            <a:off x="2209800" y="2989263"/>
            <a:ext cx="90488"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080" name="Oval 415"/>
          <p:cNvSpPr>
            <a:spLocks noChangeAspect="1" noChangeArrowheads="1"/>
          </p:cNvSpPr>
          <p:nvPr/>
        </p:nvSpPr>
        <p:spPr bwMode="auto">
          <a:xfrm>
            <a:off x="2305050" y="3014663"/>
            <a:ext cx="90488"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081" name="Oval 416"/>
          <p:cNvSpPr>
            <a:spLocks noChangeAspect="1" noChangeArrowheads="1"/>
          </p:cNvSpPr>
          <p:nvPr/>
        </p:nvSpPr>
        <p:spPr bwMode="auto">
          <a:xfrm>
            <a:off x="3463925" y="3508375"/>
            <a:ext cx="90488"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082" name="Oval 417"/>
          <p:cNvSpPr>
            <a:spLocks noChangeAspect="1" noChangeArrowheads="1"/>
          </p:cNvSpPr>
          <p:nvPr/>
        </p:nvSpPr>
        <p:spPr bwMode="auto">
          <a:xfrm>
            <a:off x="3551238" y="3521075"/>
            <a:ext cx="90487"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083" name="Oval 418"/>
          <p:cNvSpPr>
            <a:spLocks noChangeAspect="1" noChangeArrowheads="1"/>
          </p:cNvSpPr>
          <p:nvPr/>
        </p:nvSpPr>
        <p:spPr bwMode="auto">
          <a:xfrm>
            <a:off x="3641725" y="3525838"/>
            <a:ext cx="90488"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084" name="Oval 419"/>
          <p:cNvSpPr>
            <a:spLocks noChangeAspect="1" noChangeArrowheads="1"/>
          </p:cNvSpPr>
          <p:nvPr/>
        </p:nvSpPr>
        <p:spPr bwMode="auto">
          <a:xfrm>
            <a:off x="3433763" y="3411538"/>
            <a:ext cx="90487"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085" name="Oval 420"/>
          <p:cNvSpPr>
            <a:spLocks noChangeAspect="1" noChangeArrowheads="1"/>
          </p:cNvSpPr>
          <p:nvPr/>
        </p:nvSpPr>
        <p:spPr bwMode="auto">
          <a:xfrm>
            <a:off x="3521075" y="3424238"/>
            <a:ext cx="90488"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086" name="Oval 421"/>
          <p:cNvSpPr>
            <a:spLocks noChangeAspect="1" noChangeArrowheads="1"/>
          </p:cNvSpPr>
          <p:nvPr/>
        </p:nvSpPr>
        <p:spPr bwMode="auto">
          <a:xfrm>
            <a:off x="3611563" y="3429000"/>
            <a:ext cx="90487"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087" name="Oval 422"/>
          <p:cNvSpPr>
            <a:spLocks noChangeAspect="1" noChangeArrowheads="1"/>
          </p:cNvSpPr>
          <p:nvPr/>
        </p:nvSpPr>
        <p:spPr bwMode="auto">
          <a:xfrm>
            <a:off x="3706813" y="3454400"/>
            <a:ext cx="90487"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088" name="Oval 423"/>
          <p:cNvSpPr>
            <a:spLocks noChangeAspect="1" noChangeArrowheads="1"/>
          </p:cNvSpPr>
          <p:nvPr/>
        </p:nvSpPr>
        <p:spPr bwMode="auto">
          <a:xfrm>
            <a:off x="3394075" y="3319463"/>
            <a:ext cx="90488"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089" name="Oval 424"/>
          <p:cNvSpPr>
            <a:spLocks noChangeAspect="1" noChangeArrowheads="1"/>
          </p:cNvSpPr>
          <p:nvPr/>
        </p:nvSpPr>
        <p:spPr bwMode="auto">
          <a:xfrm>
            <a:off x="3481388" y="3332163"/>
            <a:ext cx="90487"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090" name="Oval 425"/>
          <p:cNvSpPr>
            <a:spLocks noChangeAspect="1" noChangeArrowheads="1"/>
          </p:cNvSpPr>
          <p:nvPr/>
        </p:nvSpPr>
        <p:spPr bwMode="auto">
          <a:xfrm>
            <a:off x="3571875" y="3336925"/>
            <a:ext cx="90488"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091" name="Oval 426"/>
          <p:cNvSpPr>
            <a:spLocks noChangeAspect="1" noChangeArrowheads="1"/>
          </p:cNvSpPr>
          <p:nvPr/>
        </p:nvSpPr>
        <p:spPr bwMode="auto">
          <a:xfrm>
            <a:off x="3667125" y="3362325"/>
            <a:ext cx="90488"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092" name="Oval 427"/>
          <p:cNvSpPr>
            <a:spLocks noChangeAspect="1" noChangeArrowheads="1"/>
          </p:cNvSpPr>
          <p:nvPr/>
        </p:nvSpPr>
        <p:spPr bwMode="auto">
          <a:xfrm>
            <a:off x="3451225" y="3240088"/>
            <a:ext cx="90488"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093" name="Oval 428"/>
          <p:cNvSpPr>
            <a:spLocks noChangeAspect="1" noChangeArrowheads="1"/>
          </p:cNvSpPr>
          <p:nvPr/>
        </p:nvSpPr>
        <p:spPr bwMode="auto">
          <a:xfrm>
            <a:off x="3538538" y="3252788"/>
            <a:ext cx="90487"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094" name="Oval 429"/>
          <p:cNvSpPr>
            <a:spLocks noChangeAspect="1" noChangeArrowheads="1"/>
          </p:cNvSpPr>
          <p:nvPr/>
        </p:nvSpPr>
        <p:spPr bwMode="auto">
          <a:xfrm>
            <a:off x="3629025" y="3257550"/>
            <a:ext cx="90488"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095" name="Oval 430"/>
          <p:cNvSpPr>
            <a:spLocks noChangeAspect="1" noChangeArrowheads="1"/>
          </p:cNvSpPr>
          <p:nvPr/>
        </p:nvSpPr>
        <p:spPr bwMode="auto">
          <a:xfrm>
            <a:off x="3724275" y="3282950"/>
            <a:ext cx="90488"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096" name="Oval 431"/>
          <p:cNvSpPr>
            <a:spLocks noChangeAspect="1" noChangeArrowheads="1"/>
          </p:cNvSpPr>
          <p:nvPr/>
        </p:nvSpPr>
        <p:spPr bwMode="auto">
          <a:xfrm>
            <a:off x="3514725" y="3160713"/>
            <a:ext cx="90488"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097" name="Oval 432"/>
          <p:cNvSpPr>
            <a:spLocks noChangeAspect="1" noChangeArrowheads="1"/>
          </p:cNvSpPr>
          <p:nvPr/>
        </p:nvSpPr>
        <p:spPr bwMode="auto">
          <a:xfrm>
            <a:off x="3602038" y="3173413"/>
            <a:ext cx="90487"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098" name="Oval 433"/>
          <p:cNvSpPr>
            <a:spLocks noChangeAspect="1" noChangeArrowheads="1"/>
          </p:cNvSpPr>
          <p:nvPr/>
        </p:nvSpPr>
        <p:spPr bwMode="auto">
          <a:xfrm>
            <a:off x="3692525" y="3178175"/>
            <a:ext cx="90488"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099" name="Oval 434"/>
          <p:cNvSpPr>
            <a:spLocks noChangeAspect="1" noChangeArrowheads="1"/>
          </p:cNvSpPr>
          <p:nvPr/>
        </p:nvSpPr>
        <p:spPr bwMode="auto">
          <a:xfrm>
            <a:off x="3467100" y="3070225"/>
            <a:ext cx="90488"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00" name="Oval 435"/>
          <p:cNvSpPr>
            <a:spLocks noChangeAspect="1" noChangeArrowheads="1"/>
          </p:cNvSpPr>
          <p:nvPr/>
        </p:nvSpPr>
        <p:spPr bwMode="auto">
          <a:xfrm>
            <a:off x="3554413" y="3082925"/>
            <a:ext cx="90487"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01" name="Oval 436"/>
          <p:cNvSpPr>
            <a:spLocks noChangeAspect="1" noChangeArrowheads="1"/>
          </p:cNvSpPr>
          <p:nvPr/>
        </p:nvSpPr>
        <p:spPr bwMode="auto">
          <a:xfrm>
            <a:off x="3644900" y="3087688"/>
            <a:ext cx="90488"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02" name="Oval 437"/>
          <p:cNvSpPr>
            <a:spLocks noChangeAspect="1" noChangeArrowheads="1"/>
          </p:cNvSpPr>
          <p:nvPr/>
        </p:nvSpPr>
        <p:spPr bwMode="auto">
          <a:xfrm>
            <a:off x="3740150" y="3113088"/>
            <a:ext cx="90488"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03" name="Oval 438"/>
          <p:cNvSpPr>
            <a:spLocks noChangeAspect="1" noChangeArrowheads="1"/>
          </p:cNvSpPr>
          <p:nvPr/>
        </p:nvSpPr>
        <p:spPr bwMode="auto">
          <a:xfrm>
            <a:off x="3435350" y="2971800"/>
            <a:ext cx="90488"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04" name="Oval 439"/>
          <p:cNvSpPr>
            <a:spLocks noChangeAspect="1" noChangeArrowheads="1"/>
          </p:cNvSpPr>
          <p:nvPr/>
        </p:nvSpPr>
        <p:spPr bwMode="auto">
          <a:xfrm>
            <a:off x="3522663" y="2984500"/>
            <a:ext cx="90487"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05" name="Oval 440"/>
          <p:cNvSpPr>
            <a:spLocks noChangeAspect="1" noChangeArrowheads="1"/>
          </p:cNvSpPr>
          <p:nvPr/>
        </p:nvSpPr>
        <p:spPr bwMode="auto">
          <a:xfrm>
            <a:off x="3613150" y="2989263"/>
            <a:ext cx="90488"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06" name="Oval 441"/>
          <p:cNvSpPr>
            <a:spLocks noChangeAspect="1" noChangeArrowheads="1"/>
          </p:cNvSpPr>
          <p:nvPr/>
        </p:nvSpPr>
        <p:spPr bwMode="auto">
          <a:xfrm>
            <a:off x="3708400" y="3014663"/>
            <a:ext cx="90488" cy="90487"/>
          </a:xfrm>
          <a:prstGeom prst="ellipse">
            <a:avLst/>
          </a:prstGeom>
          <a:solidFill>
            <a:schemeClr val="accent1"/>
          </a:solidFill>
          <a:ln w="9525">
            <a:solidFill>
              <a:srgbClr val="FFFFFF"/>
            </a:solidFill>
            <a:round/>
            <a:headEnd/>
            <a:tailEnd/>
          </a:ln>
        </p:spPr>
        <p:txBody>
          <a:bodyPr wrap="none" anchor="ctr"/>
          <a:lstStyle/>
          <a:p>
            <a:endParaRPr lang="en-GB" sz="3200"/>
          </a:p>
        </p:txBody>
      </p:sp>
      <p:grpSp>
        <p:nvGrpSpPr>
          <p:cNvPr id="1107" name="Group 442"/>
          <p:cNvGrpSpPr>
            <a:grpSpLocks/>
          </p:cNvGrpSpPr>
          <p:nvPr/>
        </p:nvGrpSpPr>
        <p:grpSpPr bwMode="auto">
          <a:xfrm>
            <a:off x="4162425" y="2989263"/>
            <a:ext cx="381000" cy="644525"/>
            <a:chOff x="2629" y="2038"/>
            <a:chExt cx="240" cy="406"/>
          </a:xfrm>
        </p:grpSpPr>
        <p:sp>
          <p:nvSpPr>
            <p:cNvPr id="1372" name="Oval 443"/>
            <p:cNvSpPr>
              <a:spLocks noChangeAspect="1" noChangeArrowheads="1"/>
            </p:cNvSpPr>
            <p:nvPr/>
          </p:nvSpPr>
          <p:spPr bwMode="auto">
            <a:xfrm>
              <a:off x="2648" y="2376"/>
              <a:ext cx="57" cy="5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373" name="Oval 444"/>
            <p:cNvSpPr>
              <a:spLocks noChangeAspect="1" noChangeArrowheads="1"/>
            </p:cNvSpPr>
            <p:nvPr/>
          </p:nvSpPr>
          <p:spPr bwMode="auto">
            <a:xfrm>
              <a:off x="2703" y="2384"/>
              <a:ext cx="57" cy="5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374" name="Oval 445"/>
            <p:cNvSpPr>
              <a:spLocks noChangeAspect="1" noChangeArrowheads="1"/>
            </p:cNvSpPr>
            <p:nvPr/>
          </p:nvSpPr>
          <p:spPr bwMode="auto">
            <a:xfrm>
              <a:off x="2760" y="2387"/>
              <a:ext cx="57" cy="5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375" name="Oval 446"/>
            <p:cNvSpPr>
              <a:spLocks noChangeAspect="1" noChangeArrowheads="1"/>
            </p:cNvSpPr>
            <p:nvPr/>
          </p:nvSpPr>
          <p:spPr bwMode="auto">
            <a:xfrm>
              <a:off x="2629" y="2315"/>
              <a:ext cx="57" cy="5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376" name="Oval 447"/>
            <p:cNvSpPr>
              <a:spLocks noChangeAspect="1" noChangeArrowheads="1"/>
            </p:cNvSpPr>
            <p:nvPr/>
          </p:nvSpPr>
          <p:spPr bwMode="auto">
            <a:xfrm>
              <a:off x="2684" y="2323"/>
              <a:ext cx="57" cy="5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377" name="Oval 448"/>
            <p:cNvSpPr>
              <a:spLocks noChangeAspect="1" noChangeArrowheads="1"/>
            </p:cNvSpPr>
            <p:nvPr/>
          </p:nvSpPr>
          <p:spPr bwMode="auto">
            <a:xfrm>
              <a:off x="2741" y="2326"/>
              <a:ext cx="57" cy="5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378" name="Oval 449"/>
            <p:cNvSpPr>
              <a:spLocks noChangeAspect="1" noChangeArrowheads="1"/>
            </p:cNvSpPr>
            <p:nvPr/>
          </p:nvSpPr>
          <p:spPr bwMode="auto">
            <a:xfrm>
              <a:off x="2801" y="2342"/>
              <a:ext cx="57" cy="5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379" name="Oval 450"/>
            <p:cNvSpPr>
              <a:spLocks noChangeAspect="1" noChangeArrowheads="1"/>
            </p:cNvSpPr>
            <p:nvPr/>
          </p:nvSpPr>
          <p:spPr bwMode="auto">
            <a:xfrm>
              <a:off x="2659" y="2265"/>
              <a:ext cx="57" cy="5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380" name="Oval 451"/>
            <p:cNvSpPr>
              <a:spLocks noChangeAspect="1" noChangeArrowheads="1"/>
            </p:cNvSpPr>
            <p:nvPr/>
          </p:nvSpPr>
          <p:spPr bwMode="auto">
            <a:xfrm>
              <a:off x="2716" y="2268"/>
              <a:ext cx="57" cy="5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381" name="Oval 452"/>
            <p:cNvSpPr>
              <a:spLocks noChangeAspect="1" noChangeArrowheads="1"/>
            </p:cNvSpPr>
            <p:nvPr/>
          </p:nvSpPr>
          <p:spPr bwMode="auto">
            <a:xfrm>
              <a:off x="2776" y="2284"/>
              <a:ext cx="57" cy="5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382" name="Oval 453"/>
            <p:cNvSpPr>
              <a:spLocks noChangeAspect="1" noChangeArrowheads="1"/>
            </p:cNvSpPr>
            <p:nvPr/>
          </p:nvSpPr>
          <p:spPr bwMode="auto">
            <a:xfrm>
              <a:off x="2640" y="2207"/>
              <a:ext cx="57" cy="5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383" name="Oval 454"/>
            <p:cNvSpPr>
              <a:spLocks noChangeAspect="1" noChangeArrowheads="1"/>
            </p:cNvSpPr>
            <p:nvPr/>
          </p:nvSpPr>
          <p:spPr bwMode="auto">
            <a:xfrm>
              <a:off x="2695" y="2215"/>
              <a:ext cx="57" cy="5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384" name="Oval 455"/>
            <p:cNvSpPr>
              <a:spLocks noChangeAspect="1" noChangeArrowheads="1"/>
            </p:cNvSpPr>
            <p:nvPr/>
          </p:nvSpPr>
          <p:spPr bwMode="auto">
            <a:xfrm>
              <a:off x="2752" y="2218"/>
              <a:ext cx="57" cy="5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385" name="Oval 456"/>
            <p:cNvSpPr>
              <a:spLocks noChangeAspect="1" noChangeArrowheads="1"/>
            </p:cNvSpPr>
            <p:nvPr/>
          </p:nvSpPr>
          <p:spPr bwMode="auto">
            <a:xfrm>
              <a:off x="2812" y="2234"/>
              <a:ext cx="57" cy="5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386" name="Oval 457"/>
            <p:cNvSpPr>
              <a:spLocks noChangeAspect="1" noChangeArrowheads="1"/>
            </p:cNvSpPr>
            <p:nvPr/>
          </p:nvSpPr>
          <p:spPr bwMode="auto">
            <a:xfrm>
              <a:off x="2680" y="2157"/>
              <a:ext cx="57" cy="5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387" name="Oval 458"/>
            <p:cNvSpPr>
              <a:spLocks noChangeAspect="1" noChangeArrowheads="1"/>
            </p:cNvSpPr>
            <p:nvPr/>
          </p:nvSpPr>
          <p:spPr bwMode="auto">
            <a:xfrm>
              <a:off x="2735" y="2165"/>
              <a:ext cx="57" cy="5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388" name="Oval 459"/>
            <p:cNvSpPr>
              <a:spLocks noChangeAspect="1" noChangeArrowheads="1"/>
            </p:cNvSpPr>
            <p:nvPr/>
          </p:nvSpPr>
          <p:spPr bwMode="auto">
            <a:xfrm>
              <a:off x="2792" y="2168"/>
              <a:ext cx="57" cy="5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389" name="Oval 460"/>
            <p:cNvSpPr>
              <a:spLocks noChangeAspect="1" noChangeArrowheads="1"/>
            </p:cNvSpPr>
            <p:nvPr/>
          </p:nvSpPr>
          <p:spPr bwMode="auto">
            <a:xfrm>
              <a:off x="2650" y="2100"/>
              <a:ext cx="57" cy="5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390" name="Oval 461"/>
            <p:cNvSpPr>
              <a:spLocks noChangeAspect="1" noChangeArrowheads="1"/>
            </p:cNvSpPr>
            <p:nvPr/>
          </p:nvSpPr>
          <p:spPr bwMode="auto">
            <a:xfrm>
              <a:off x="2705" y="2108"/>
              <a:ext cx="57" cy="5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391" name="Oval 462"/>
            <p:cNvSpPr>
              <a:spLocks noChangeAspect="1" noChangeArrowheads="1"/>
            </p:cNvSpPr>
            <p:nvPr/>
          </p:nvSpPr>
          <p:spPr bwMode="auto">
            <a:xfrm>
              <a:off x="2762" y="2111"/>
              <a:ext cx="57" cy="5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392" name="Oval 463"/>
            <p:cNvSpPr>
              <a:spLocks noChangeAspect="1" noChangeArrowheads="1"/>
            </p:cNvSpPr>
            <p:nvPr/>
          </p:nvSpPr>
          <p:spPr bwMode="auto">
            <a:xfrm>
              <a:off x="2630" y="2038"/>
              <a:ext cx="57" cy="5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393" name="Oval 464"/>
            <p:cNvSpPr>
              <a:spLocks noChangeAspect="1" noChangeArrowheads="1"/>
            </p:cNvSpPr>
            <p:nvPr/>
          </p:nvSpPr>
          <p:spPr bwMode="auto">
            <a:xfrm>
              <a:off x="2685" y="2046"/>
              <a:ext cx="57" cy="5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394" name="Oval 465"/>
            <p:cNvSpPr>
              <a:spLocks noChangeAspect="1" noChangeArrowheads="1"/>
            </p:cNvSpPr>
            <p:nvPr/>
          </p:nvSpPr>
          <p:spPr bwMode="auto">
            <a:xfrm>
              <a:off x="2742" y="2049"/>
              <a:ext cx="57" cy="5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395" name="Oval 466"/>
            <p:cNvSpPr>
              <a:spLocks noChangeAspect="1" noChangeArrowheads="1"/>
            </p:cNvSpPr>
            <p:nvPr/>
          </p:nvSpPr>
          <p:spPr bwMode="auto">
            <a:xfrm>
              <a:off x="2802" y="2065"/>
              <a:ext cx="57" cy="57"/>
            </a:xfrm>
            <a:prstGeom prst="ellipse">
              <a:avLst/>
            </a:prstGeom>
            <a:solidFill>
              <a:schemeClr val="accent1"/>
            </a:solidFill>
            <a:ln w="9525">
              <a:solidFill>
                <a:srgbClr val="FFFFFF"/>
              </a:solidFill>
              <a:round/>
              <a:headEnd/>
              <a:tailEnd/>
            </a:ln>
          </p:spPr>
          <p:txBody>
            <a:bodyPr wrap="none" anchor="ctr"/>
            <a:lstStyle/>
            <a:p>
              <a:endParaRPr lang="en-GB" sz="3200"/>
            </a:p>
          </p:txBody>
        </p:sp>
      </p:grpSp>
      <p:sp>
        <p:nvSpPr>
          <p:cNvPr id="1108" name="Oval 467"/>
          <p:cNvSpPr>
            <a:spLocks noChangeAspect="1" noChangeArrowheads="1"/>
          </p:cNvSpPr>
          <p:nvPr/>
        </p:nvSpPr>
        <p:spPr bwMode="auto">
          <a:xfrm>
            <a:off x="5508625" y="3516313"/>
            <a:ext cx="90488"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09" name="Oval 468"/>
          <p:cNvSpPr>
            <a:spLocks noChangeAspect="1" noChangeArrowheads="1"/>
          </p:cNvSpPr>
          <p:nvPr/>
        </p:nvSpPr>
        <p:spPr bwMode="auto">
          <a:xfrm>
            <a:off x="5595938" y="3529013"/>
            <a:ext cx="90487"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10" name="Oval 469"/>
          <p:cNvSpPr>
            <a:spLocks noChangeAspect="1" noChangeArrowheads="1"/>
          </p:cNvSpPr>
          <p:nvPr/>
        </p:nvSpPr>
        <p:spPr bwMode="auto">
          <a:xfrm>
            <a:off x="5686425" y="3533775"/>
            <a:ext cx="90488"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11" name="Oval 470"/>
          <p:cNvSpPr>
            <a:spLocks noChangeAspect="1" noChangeArrowheads="1"/>
          </p:cNvSpPr>
          <p:nvPr/>
        </p:nvSpPr>
        <p:spPr bwMode="auto">
          <a:xfrm>
            <a:off x="5781675" y="3559175"/>
            <a:ext cx="90488"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12" name="Oval 471"/>
          <p:cNvSpPr>
            <a:spLocks noChangeAspect="1" noChangeArrowheads="1"/>
          </p:cNvSpPr>
          <p:nvPr/>
        </p:nvSpPr>
        <p:spPr bwMode="auto">
          <a:xfrm>
            <a:off x="5518150" y="3419475"/>
            <a:ext cx="90488"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13" name="Oval 472"/>
          <p:cNvSpPr>
            <a:spLocks noChangeAspect="1" noChangeArrowheads="1"/>
          </p:cNvSpPr>
          <p:nvPr/>
        </p:nvSpPr>
        <p:spPr bwMode="auto">
          <a:xfrm>
            <a:off x="5605463" y="3432175"/>
            <a:ext cx="90487"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14" name="Oval 473"/>
          <p:cNvSpPr>
            <a:spLocks noChangeAspect="1" noChangeArrowheads="1"/>
          </p:cNvSpPr>
          <p:nvPr/>
        </p:nvSpPr>
        <p:spPr bwMode="auto">
          <a:xfrm>
            <a:off x="5695950" y="3436938"/>
            <a:ext cx="90488"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15" name="Oval 474"/>
          <p:cNvSpPr>
            <a:spLocks noChangeAspect="1" noChangeArrowheads="1"/>
          </p:cNvSpPr>
          <p:nvPr/>
        </p:nvSpPr>
        <p:spPr bwMode="auto">
          <a:xfrm>
            <a:off x="5791200" y="3462338"/>
            <a:ext cx="90488"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16" name="Oval 475"/>
          <p:cNvSpPr>
            <a:spLocks noChangeAspect="1" noChangeArrowheads="1"/>
          </p:cNvSpPr>
          <p:nvPr/>
        </p:nvSpPr>
        <p:spPr bwMode="auto">
          <a:xfrm>
            <a:off x="5565775" y="3340100"/>
            <a:ext cx="90488"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17" name="Oval 476"/>
          <p:cNvSpPr>
            <a:spLocks noChangeAspect="1" noChangeArrowheads="1"/>
          </p:cNvSpPr>
          <p:nvPr/>
        </p:nvSpPr>
        <p:spPr bwMode="auto">
          <a:xfrm>
            <a:off x="5656263" y="3344863"/>
            <a:ext cx="90487"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18" name="Oval 477"/>
          <p:cNvSpPr>
            <a:spLocks noChangeAspect="1" noChangeArrowheads="1"/>
          </p:cNvSpPr>
          <p:nvPr/>
        </p:nvSpPr>
        <p:spPr bwMode="auto">
          <a:xfrm>
            <a:off x="5751513" y="3370263"/>
            <a:ext cx="90487"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19" name="Oval 478"/>
          <p:cNvSpPr>
            <a:spLocks noChangeAspect="1" noChangeArrowheads="1"/>
          </p:cNvSpPr>
          <p:nvPr/>
        </p:nvSpPr>
        <p:spPr bwMode="auto">
          <a:xfrm>
            <a:off x="5535613" y="3248025"/>
            <a:ext cx="90487"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20" name="Oval 479"/>
          <p:cNvSpPr>
            <a:spLocks noChangeAspect="1" noChangeArrowheads="1"/>
          </p:cNvSpPr>
          <p:nvPr/>
        </p:nvSpPr>
        <p:spPr bwMode="auto">
          <a:xfrm>
            <a:off x="5622925" y="3260725"/>
            <a:ext cx="90488"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21" name="Oval 480"/>
          <p:cNvSpPr>
            <a:spLocks noChangeAspect="1" noChangeArrowheads="1"/>
          </p:cNvSpPr>
          <p:nvPr/>
        </p:nvSpPr>
        <p:spPr bwMode="auto">
          <a:xfrm>
            <a:off x="5713413" y="3265488"/>
            <a:ext cx="90487"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22" name="Oval 481"/>
          <p:cNvSpPr>
            <a:spLocks noChangeAspect="1" noChangeArrowheads="1"/>
          </p:cNvSpPr>
          <p:nvPr/>
        </p:nvSpPr>
        <p:spPr bwMode="auto">
          <a:xfrm>
            <a:off x="5808663" y="3290888"/>
            <a:ext cx="90487" cy="90487"/>
          </a:xfrm>
          <a:prstGeom prst="ellipse">
            <a:avLst/>
          </a:prstGeom>
          <a:solidFill>
            <a:srgbClr val="00FF00"/>
          </a:solidFill>
          <a:ln w="9525">
            <a:solidFill>
              <a:srgbClr val="FFFFFF"/>
            </a:solidFill>
            <a:round/>
            <a:headEnd/>
            <a:tailEnd/>
          </a:ln>
        </p:spPr>
        <p:txBody>
          <a:bodyPr wrap="none" anchor="ctr"/>
          <a:lstStyle/>
          <a:p>
            <a:endParaRPr lang="en-GB" sz="3200"/>
          </a:p>
        </p:txBody>
      </p:sp>
      <p:sp>
        <p:nvSpPr>
          <p:cNvPr id="1123" name="Oval 482"/>
          <p:cNvSpPr>
            <a:spLocks noChangeAspect="1" noChangeArrowheads="1"/>
          </p:cNvSpPr>
          <p:nvPr/>
        </p:nvSpPr>
        <p:spPr bwMode="auto">
          <a:xfrm>
            <a:off x="5670550" y="3168650"/>
            <a:ext cx="90488"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24" name="Oval 483"/>
          <p:cNvSpPr>
            <a:spLocks noChangeAspect="1" noChangeArrowheads="1"/>
          </p:cNvSpPr>
          <p:nvPr/>
        </p:nvSpPr>
        <p:spPr bwMode="auto">
          <a:xfrm>
            <a:off x="5757863" y="3181350"/>
            <a:ext cx="90487"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25" name="Oval 484"/>
          <p:cNvSpPr>
            <a:spLocks noChangeAspect="1" noChangeArrowheads="1"/>
          </p:cNvSpPr>
          <p:nvPr/>
        </p:nvSpPr>
        <p:spPr bwMode="auto">
          <a:xfrm>
            <a:off x="5848350" y="3201988"/>
            <a:ext cx="90488"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26" name="Oval 485"/>
          <p:cNvSpPr>
            <a:spLocks noChangeAspect="1" noChangeArrowheads="1"/>
          </p:cNvSpPr>
          <p:nvPr/>
        </p:nvSpPr>
        <p:spPr bwMode="auto">
          <a:xfrm>
            <a:off x="5568950" y="3173413"/>
            <a:ext cx="90488"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27" name="Oval 486"/>
          <p:cNvSpPr>
            <a:spLocks noChangeAspect="1" noChangeArrowheads="1"/>
          </p:cNvSpPr>
          <p:nvPr/>
        </p:nvSpPr>
        <p:spPr bwMode="auto">
          <a:xfrm>
            <a:off x="5570538" y="3082925"/>
            <a:ext cx="90487"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28" name="Oval 487"/>
          <p:cNvSpPr>
            <a:spLocks noChangeAspect="1" noChangeArrowheads="1"/>
          </p:cNvSpPr>
          <p:nvPr/>
        </p:nvSpPr>
        <p:spPr bwMode="auto">
          <a:xfrm>
            <a:off x="5678488" y="3082925"/>
            <a:ext cx="90487"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29" name="Oval 488"/>
          <p:cNvSpPr>
            <a:spLocks noChangeAspect="1" noChangeArrowheads="1"/>
          </p:cNvSpPr>
          <p:nvPr/>
        </p:nvSpPr>
        <p:spPr bwMode="auto">
          <a:xfrm>
            <a:off x="5776913" y="3081338"/>
            <a:ext cx="90487"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30" name="Oval 489"/>
          <p:cNvSpPr>
            <a:spLocks noChangeAspect="1" noChangeArrowheads="1"/>
          </p:cNvSpPr>
          <p:nvPr/>
        </p:nvSpPr>
        <p:spPr bwMode="auto">
          <a:xfrm>
            <a:off x="5519738" y="2979738"/>
            <a:ext cx="90487"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31" name="Oval 490"/>
          <p:cNvSpPr>
            <a:spLocks noChangeAspect="1" noChangeArrowheads="1"/>
          </p:cNvSpPr>
          <p:nvPr/>
        </p:nvSpPr>
        <p:spPr bwMode="auto">
          <a:xfrm>
            <a:off x="5607050" y="2992438"/>
            <a:ext cx="90488"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32" name="Oval 491"/>
          <p:cNvSpPr>
            <a:spLocks noChangeAspect="1" noChangeArrowheads="1"/>
          </p:cNvSpPr>
          <p:nvPr/>
        </p:nvSpPr>
        <p:spPr bwMode="auto">
          <a:xfrm>
            <a:off x="5697538" y="2997200"/>
            <a:ext cx="90487"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33" name="Oval 492"/>
          <p:cNvSpPr>
            <a:spLocks noChangeAspect="1" noChangeArrowheads="1"/>
          </p:cNvSpPr>
          <p:nvPr/>
        </p:nvSpPr>
        <p:spPr bwMode="auto">
          <a:xfrm>
            <a:off x="5799138" y="2987675"/>
            <a:ext cx="90487"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34" name="Oval 493"/>
          <p:cNvSpPr>
            <a:spLocks noChangeAspect="1" noChangeArrowheads="1"/>
          </p:cNvSpPr>
          <p:nvPr/>
        </p:nvSpPr>
        <p:spPr bwMode="auto">
          <a:xfrm>
            <a:off x="6197600" y="3498850"/>
            <a:ext cx="90488"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35" name="Oval 494"/>
          <p:cNvSpPr>
            <a:spLocks noChangeAspect="1" noChangeArrowheads="1"/>
          </p:cNvSpPr>
          <p:nvPr/>
        </p:nvSpPr>
        <p:spPr bwMode="auto">
          <a:xfrm>
            <a:off x="6284913" y="3511550"/>
            <a:ext cx="90487"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36" name="Oval 495"/>
          <p:cNvSpPr>
            <a:spLocks noChangeAspect="1" noChangeArrowheads="1"/>
          </p:cNvSpPr>
          <p:nvPr/>
        </p:nvSpPr>
        <p:spPr bwMode="auto">
          <a:xfrm>
            <a:off x="6375400" y="3516313"/>
            <a:ext cx="90488" cy="90487"/>
          </a:xfrm>
          <a:prstGeom prst="ellipse">
            <a:avLst/>
          </a:prstGeom>
          <a:solidFill>
            <a:srgbClr val="00FF00"/>
          </a:solidFill>
          <a:ln w="9525">
            <a:solidFill>
              <a:srgbClr val="FFFFFF"/>
            </a:solidFill>
            <a:round/>
            <a:headEnd/>
            <a:tailEnd/>
          </a:ln>
        </p:spPr>
        <p:txBody>
          <a:bodyPr wrap="none" anchor="ctr"/>
          <a:lstStyle/>
          <a:p>
            <a:endParaRPr lang="en-GB" sz="3200"/>
          </a:p>
        </p:txBody>
      </p:sp>
      <p:sp>
        <p:nvSpPr>
          <p:cNvPr id="1137" name="Oval 496"/>
          <p:cNvSpPr>
            <a:spLocks noChangeAspect="1" noChangeArrowheads="1"/>
          </p:cNvSpPr>
          <p:nvPr/>
        </p:nvSpPr>
        <p:spPr bwMode="auto">
          <a:xfrm>
            <a:off x="6470650" y="3541713"/>
            <a:ext cx="90488"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38" name="Oval 497"/>
          <p:cNvSpPr>
            <a:spLocks noChangeAspect="1" noChangeArrowheads="1"/>
          </p:cNvSpPr>
          <p:nvPr/>
        </p:nvSpPr>
        <p:spPr bwMode="auto">
          <a:xfrm>
            <a:off x="6167438" y="3402013"/>
            <a:ext cx="90487"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39" name="Oval 498"/>
          <p:cNvSpPr>
            <a:spLocks noChangeAspect="1" noChangeArrowheads="1"/>
          </p:cNvSpPr>
          <p:nvPr/>
        </p:nvSpPr>
        <p:spPr bwMode="auto">
          <a:xfrm>
            <a:off x="6254750" y="3414713"/>
            <a:ext cx="90488"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40" name="Oval 499"/>
          <p:cNvSpPr>
            <a:spLocks noChangeAspect="1" noChangeArrowheads="1"/>
          </p:cNvSpPr>
          <p:nvPr/>
        </p:nvSpPr>
        <p:spPr bwMode="auto">
          <a:xfrm>
            <a:off x="6345238" y="3419475"/>
            <a:ext cx="90487"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41" name="Oval 500"/>
          <p:cNvSpPr>
            <a:spLocks noChangeAspect="1" noChangeArrowheads="1"/>
          </p:cNvSpPr>
          <p:nvPr/>
        </p:nvSpPr>
        <p:spPr bwMode="auto">
          <a:xfrm>
            <a:off x="6440488" y="3444875"/>
            <a:ext cx="90487"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42" name="Oval 501"/>
          <p:cNvSpPr>
            <a:spLocks noChangeAspect="1" noChangeArrowheads="1"/>
          </p:cNvSpPr>
          <p:nvPr/>
        </p:nvSpPr>
        <p:spPr bwMode="auto">
          <a:xfrm>
            <a:off x="6215063" y="3322638"/>
            <a:ext cx="90487"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43" name="Oval 502"/>
          <p:cNvSpPr>
            <a:spLocks noChangeAspect="1" noChangeArrowheads="1"/>
          </p:cNvSpPr>
          <p:nvPr/>
        </p:nvSpPr>
        <p:spPr bwMode="auto">
          <a:xfrm>
            <a:off x="6305550" y="3327400"/>
            <a:ext cx="90488"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44" name="Oval 503"/>
          <p:cNvSpPr>
            <a:spLocks noChangeAspect="1" noChangeArrowheads="1"/>
          </p:cNvSpPr>
          <p:nvPr/>
        </p:nvSpPr>
        <p:spPr bwMode="auto">
          <a:xfrm>
            <a:off x="6400800" y="3352800"/>
            <a:ext cx="90488"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45" name="Oval 504"/>
          <p:cNvSpPr>
            <a:spLocks noChangeAspect="1" noChangeArrowheads="1"/>
          </p:cNvSpPr>
          <p:nvPr/>
        </p:nvSpPr>
        <p:spPr bwMode="auto">
          <a:xfrm>
            <a:off x="6184900" y="3230563"/>
            <a:ext cx="90488"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46" name="Oval 505"/>
          <p:cNvSpPr>
            <a:spLocks noChangeAspect="1" noChangeArrowheads="1"/>
          </p:cNvSpPr>
          <p:nvPr/>
        </p:nvSpPr>
        <p:spPr bwMode="auto">
          <a:xfrm>
            <a:off x="6272213" y="3243263"/>
            <a:ext cx="90487"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47" name="Oval 506"/>
          <p:cNvSpPr>
            <a:spLocks noChangeAspect="1" noChangeArrowheads="1"/>
          </p:cNvSpPr>
          <p:nvPr/>
        </p:nvSpPr>
        <p:spPr bwMode="auto">
          <a:xfrm>
            <a:off x="6362700" y="3248025"/>
            <a:ext cx="90488"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48" name="Oval 507"/>
          <p:cNvSpPr>
            <a:spLocks noChangeAspect="1" noChangeArrowheads="1"/>
          </p:cNvSpPr>
          <p:nvPr/>
        </p:nvSpPr>
        <p:spPr bwMode="auto">
          <a:xfrm>
            <a:off x="6457950" y="3273425"/>
            <a:ext cx="90488" cy="90488"/>
          </a:xfrm>
          <a:prstGeom prst="ellipse">
            <a:avLst/>
          </a:prstGeom>
          <a:solidFill>
            <a:srgbClr val="00FF00"/>
          </a:solidFill>
          <a:ln w="9525">
            <a:solidFill>
              <a:srgbClr val="FFFFFF"/>
            </a:solidFill>
            <a:round/>
            <a:headEnd/>
            <a:tailEnd/>
          </a:ln>
        </p:spPr>
        <p:txBody>
          <a:bodyPr wrap="none" anchor="ctr"/>
          <a:lstStyle/>
          <a:p>
            <a:endParaRPr lang="en-GB" sz="3200"/>
          </a:p>
        </p:txBody>
      </p:sp>
      <p:sp>
        <p:nvSpPr>
          <p:cNvPr id="1149" name="Oval 508"/>
          <p:cNvSpPr>
            <a:spLocks noChangeAspect="1" noChangeArrowheads="1"/>
          </p:cNvSpPr>
          <p:nvPr/>
        </p:nvSpPr>
        <p:spPr bwMode="auto">
          <a:xfrm>
            <a:off x="6248400" y="3151188"/>
            <a:ext cx="90488"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50" name="Oval 509"/>
          <p:cNvSpPr>
            <a:spLocks noChangeAspect="1" noChangeArrowheads="1"/>
          </p:cNvSpPr>
          <p:nvPr/>
        </p:nvSpPr>
        <p:spPr bwMode="auto">
          <a:xfrm>
            <a:off x="6335713" y="3163888"/>
            <a:ext cx="90487"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51" name="Oval 510"/>
          <p:cNvSpPr>
            <a:spLocks noChangeAspect="1" noChangeArrowheads="1"/>
          </p:cNvSpPr>
          <p:nvPr/>
        </p:nvSpPr>
        <p:spPr bwMode="auto">
          <a:xfrm>
            <a:off x="6426200" y="3168650"/>
            <a:ext cx="90488"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52" name="Oval 511"/>
          <p:cNvSpPr>
            <a:spLocks noChangeAspect="1" noChangeArrowheads="1"/>
          </p:cNvSpPr>
          <p:nvPr/>
        </p:nvSpPr>
        <p:spPr bwMode="auto">
          <a:xfrm>
            <a:off x="6200775" y="3060700"/>
            <a:ext cx="90488"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53" name="Oval 512"/>
          <p:cNvSpPr>
            <a:spLocks noChangeAspect="1" noChangeArrowheads="1"/>
          </p:cNvSpPr>
          <p:nvPr/>
        </p:nvSpPr>
        <p:spPr bwMode="auto">
          <a:xfrm>
            <a:off x="6288088" y="3073400"/>
            <a:ext cx="90487"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54" name="Oval 513"/>
          <p:cNvSpPr>
            <a:spLocks noChangeAspect="1" noChangeArrowheads="1"/>
          </p:cNvSpPr>
          <p:nvPr/>
        </p:nvSpPr>
        <p:spPr bwMode="auto">
          <a:xfrm>
            <a:off x="6378575" y="3078163"/>
            <a:ext cx="90488"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55" name="Oval 514"/>
          <p:cNvSpPr>
            <a:spLocks noChangeAspect="1" noChangeArrowheads="1"/>
          </p:cNvSpPr>
          <p:nvPr/>
        </p:nvSpPr>
        <p:spPr bwMode="auto">
          <a:xfrm>
            <a:off x="6473825" y="3103563"/>
            <a:ext cx="90488"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56" name="Oval 515"/>
          <p:cNvSpPr>
            <a:spLocks noChangeAspect="1" noChangeArrowheads="1"/>
          </p:cNvSpPr>
          <p:nvPr/>
        </p:nvSpPr>
        <p:spPr bwMode="auto">
          <a:xfrm>
            <a:off x="6169025" y="2962275"/>
            <a:ext cx="90488"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57" name="Oval 516"/>
          <p:cNvSpPr>
            <a:spLocks noChangeAspect="1" noChangeArrowheads="1"/>
          </p:cNvSpPr>
          <p:nvPr/>
        </p:nvSpPr>
        <p:spPr bwMode="auto">
          <a:xfrm>
            <a:off x="6256338" y="2974975"/>
            <a:ext cx="90487"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58" name="Oval 517"/>
          <p:cNvSpPr>
            <a:spLocks noChangeAspect="1" noChangeArrowheads="1"/>
          </p:cNvSpPr>
          <p:nvPr/>
        </p:nvSpPr>
        <p:spPr bwMode="auto">
          <a:xfrm>
            <a:off x="6346825" y="2979738"/>
            <a:ext cx="90488"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59" name="Oval 518"/>
          <p:cNvSpPr>
            <a:spLocks noChangeAspect="1" noChangeArrowheads="1"/>
          </p:cNvSpPr>
          <p:nvPr/>
        </p:nvSpPr>
        <p:spPr bwMode="auto">
          <a:xfrm>
            <a:off x="6442075" y="3005138"/>
            <a:ext cx="90488"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60" name="Oval 519"/>
          <p:cNvSpPr>
            <a:spLocks noChangeAspect="1" noChangeArrowheads="1"/>
          </p:cNvSpPr>
          <p:nvPr/>
        </p:nvSpPr>
        <p:spPr bwMode="auto">
          <a:xfrm>
            <a:off x="1939925" y="2941638"/>
            <a:ext cx="90488"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61" name="Oval 520"/>
          <p:cNvSpPr>
            <a:spLocks noChangeAspect="1" noChangeArrowheads="1"/>
          </p:cNvSpPr>
          <p:nvPr/>
        </p:nvSpPr>
        <p:spPr bwMode="auto">
          <a:xfrm>
            <a:off x="1838325" y="2919413"/>
            <a:ext cx="90488"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62" name="Oval 521"/>
          <p:cNvSpPr>
            <a:spLocks noChangeAspect="1" noChangeArrowheads="1"/>
          </p:cNvSpPr>
          <p:nvPr/>
        </p:nvSpPr>
        <p:spPr bwMode="auto">
          <a:xfrm>
            <a:off x="1747838" y="2890838"/>
            <a:ext cx="90487"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63" name="Oval 522"/>
          <p:cNvSpPr>
            <a:spLocks noChangeAspect="1" noChangeArrowheads="1"/>
          </p:cNvSpPr>
          <p:nvPr/>
        </p:nvSpPr>
        <p:spPr bwMode="auto">
          <a:xfrm>
            <a:off x="4167188" y="3994150"/>
            <a:ext cx="90487"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64" name="Oval 523"/>
          <p:cNvSpPr>
            <a:spLocks noChangeAspect="1" noChangeArrowheads="1"/>
          </p:cNvSpPr>
          <p:nvPr/>
        </p:nvSpPr>
        <p:spPr bwMode="auto">
          <a:xfrm>
            <a:off x="1670050" y="2840038"/>
            <a:ext cx="90488"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65" name="Oval 524"/>
          <p:cNvSpPr>
            <a:spLocks noChangeAspect="1" noChangeArrowheads="1"/>
          </p:cNvSpPr>
          <p:nvPr/>
        </p:nvSpPr>
        <p:spPr bwMode="auto">
          <a:xfrm>
            <a:off x="1663700" y="2009775"/>
            <a:ext cx="90488"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66" name="Oval 525"/>
          <p:cNvSpPr>
            <a:spLocks noChangeAspect="1" noChangeArrowheads="1"/>
          </p:cNvSpPr>
          <p:nvPr/>
        </p:nvSpPr>
        <p:spPr bwMode="auto">
          <a:xfrm>
            <a:off x="1633538" y="2106613"/>
            <a:ext cx="90487"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67" name="Oval 526"/>
          <p:cNvSpPr>
            <a:spLocks noChangeAspect="1" noChangeArrowheads="1"/>
          </p:cNvSpPr>
          <p:nvPr/>
        </p:nvSpPr>
        <p:spPr bwMode="auto">
          <a:xfrm>
            <a:off x="1622425" y="2212975"/>
            <a:ext cx="90488"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68" name="Oval 527"/>
          <p:cNvSpPr>
            <a:spLocks noChangeAspect="1" noChangeArrowheads="1"/>
          </p:cNvSpPr>
          <p:nvPr/>
        </p:nvSpPr>
        <p:spPr bwMode="auto">
          <a:xfrm>
            <a:off x="1624013" y="2319338"/>
            <a:ext cx="90487"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69" name="Oval 528"/>
          <p:cNvSpPr>
            <a:spLocks noChangeAspect="1" noChangeArrowheads="1"/>
          </p:cNvSpPr>
          <p:nvPr/>
        </p:nvSpPr>
        <p:spPr bwMode="auto">
          <a:xfrm>
            <a:off x="1628775" y="2424113"/>
            <a:ext cx="90488" cy="90487"/>
          </a:xfrm>
          <a:prstGeom prst="ellipse">
            <a:avLst/>
          </a:prstGeom>
          <a:solidFill>
            <a:srgbClr val="00FF00"/>
          </a:solidFill>
          <a:ln w="9525">
            <a:solidFill>
              <a:srgbClr val="FFFFFF"/>
            </a:solidFill>
            <a:round/>
            <a:headEnd/>
            <a:tailEnd/>
          </a:ln>
        </p:spPr>
        <p:txBody>
          <a:bodyPr wrap="none" anchor="ctr"/>
          <a:lstStyle/>
          <a:p>
            <a:endParaRPr lang="en-GB" sz="3200"/>
          </a:p>
        </p:txBody>
      </p:sp>
      <p:sp>
        <p:nvSpPr>
          <p:cNvPr id="1170" name="Oval 529"/>
          <p:cNvSpPr>
            <a:spLocks noChangeAspect="1" noChangeArrowheads="1"/>
          </p:cNvSpPr>
          <p:nvPr/>
        </p:nvSpPr>
        <p:spPr bwMode="auto">
          <a:xfrm>
            <a:off x="1624013" y="2530475"/>
            <a:ext cx="90487"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71" name="Oval 530"/>
          <p:cNvSpPr>
            <a:spLocks noChangeAspect="1" noChangeArrowheads="1"/>
          </p:cNvSpPr>
          <p:nvPr/>
        </p:nvSpPr>
        <p:spPr bwMode="auto">
          <a:xfrm>
            <a:off x="1630363" y="2636838"/>
            <a:ext cx="90487"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72" name="Oval 531"/>
          <p:cNvSpPr>
            <a:spLocks noChangeAspect="1" noChangeArrowheads="1"/>
          </p:cNvSpPr>
          <p:nvPr/>
        </p:nvSpPr>
        <p:spPr bwMode="auto">
          <a:xfrm>
            <a:off x="1641475" y="2743200"/>
            <a:ext cx="90488"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73" name="Oval 532"/>
          <p:cNvSpPr>
            <a:spLocks noChangeAspect="1" noChangeArrowheads="1"/>
          </p:cNvSpPr>
          <p:nvPr/>
        </p:nvSpPr>
        <p:spPr bwMode="auto">
          <a:xfrm>
            <a:off x="3932238" y="4076700"/>
            <a:ext cx="90487"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74" name="Oval 533"/>
          <p:cNvSpPr>
            <a:spLocks noChangeAspect="1" noChangeArrowheads="1"/>
          </p:cNvSpPr>
          <p:nvPr/>
        </p:nvSpPr>
        <p:spPr bwMode="auto">
          <a:xfrm>
            <a:off x="3767138" y="4038600"/>
            <a:ext cx="90487"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75" name="Oval 534"/>
          <p:cNvSpPr>
            <a:spLocks noChangeAspect="1" noChangeArrowheads="1"/>
          </p:cNvSpPr>
          <p:nvPr/>
        </p:nvSpPr>
        <p:spPr bwMode="auto">
          <a:xfrm>
            <a:off x="3746500" y="3959225"/>
            <a:ext cx="90488"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76" name="Oval 535"/>
          <p:cNvSpPr>
            <a:spLocks noChangeAspect="1" noChangeArrowheads="1"/>
          </p:cNvSpPr>
          <p:nvPr/>
        </p:nvSpPr>
        <p:spPr bwMode="auto">
          <a:xfrm>
            <a:off x="2614613" y="1701800"/>
            <a:ext cx="90487"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77" name="Oval 536"/>
          <p:cNvSpPr>
            <a:spLocks noChangeAspect="1" noChangeArrowheads="1"/>
          </p:cNvSpPr>
          <p:nvPr/>
        </p:nvSpPr>
        <p:spPr bwMode="auto">
          <a:xfrm>
            <a:off x="1816100" y="1738313"/>
            <a:ext cx="90488"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78" name="Oval 537"/>
          <p:cNvSpPr>
            <a:spLocks noChangeAspect="1" noChangeArrowheads="1"/>
          </p:cNvSpPr>
          <p:nvPr/>
        </p:nvSpPr>
        <p:spPr bwMode="auto">
          <a:xfrm>
            <a:off x="1752600" y="1819275"/>
            <a:ext cx="90488"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79" name="Oval 538"/>
          <p:cNvSpPr>
            <a:spLocks noChangeAspect="1" noChangeArrowheads="1"/>
          </p:cNvSpPr>
          <p:nvPr/>
        </p:nvSpPr>
        <p:spPr bwMode="auto">
          <a:xfrm>
            <a:off x="1892300" y="1681163"/>
            <a:ext cx="90488"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80" name="Oval 539"/>
          <p:cNvSpPr>
            <a:spLocks noChangeAspect="1" noChangeArrowheads="1"/>
          </p:cNvSpPr>
          <p:nvPr/>
        </p:nvSpPr>
        <p:spPr bwMode="auto">
          <a:xfrm>
            <a:off x="1982788" y="1644650"/>
            <a:ext cx="90487"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81" name="Oval 540"/>
          <p:cNvSpPr>
            <a:spLocks noChangeAspect="1" noChangeArrowheads="1"/>
          </p:cNvSpPr>
          <p:nvPr/>
        </p:nvSpPr>
        <p:spPr bwMode="auto">
          <a:xfrm>
            <a:off x="2079625" y="1624013"/>
            <a:ext cx="90488"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82" name="Oval 541"/>
          <p:cNvSpPr>
            <a:spLocks noChangeAspect="1" noChangeArrowheads="1"/>
          </p:cNvSpPr>
          <p:nvPr/>
        </p:nvSpPr>
        <p:spPr bwMode="auto">
          <a:xfrm>
            <a:off x="1701800" y="1905000"/>
            <a:ext cx="90488"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83" name="Oval 542"/>
          <p:cNvSpPr>
            <a:spLocks noChangeAspect="1" noChangeArrowheads="1"/>
          </p:cNvSpPr>
          <p:nvPr/>
        </p:nvSpPr>
        <p:spPr bwMode="auto">
          <a:xfrm>
            <a:off x="4019550" y="4095750"/>
            <a:ext cx="90488"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84" name="Oval 543"/>
          <p:cNvSpPr>
            <a:spLocks noChangeAspect="1" noChangeArrowheads="1"/>
          </p:cNvSpPr>
          <p:nvPr/>
        </p:nvSpPr>
        <p:spPr bwMode="auto">
          <a:xfrm>
            <a:off x="3846513" y="4084638"/>
            <a:ext cx="90487"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85" name="Oval 544"/>
          <p:cNvSpPr>
            <a:spLocks noChangeAspect="1" noChangeArrowheads="1"/>
          </p:cNvSpPr>
          <p:nvPr/>
        </p:nvSpPr>
        <p:spPr bwMode="auto">
          <a:xfrm>
            <a:off x="3733800" y="3870325"/>
            <a:ext cx="90488"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86" name="Oval 545"/>
          <p:cNvSpPr>
            <a:spLocks noChangeAspect="1" noChangeArrowheads="1"/>
          </p:cNvSpPr>
          <p:nvPr/>
        </p:nvSpPr>
        <p:spPr bwMode="auto">
          <a:xfrm>
            <a:off x="2686050" y="1765300"/>
            <a:ext cx="90488"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87" name="Oval 546"/>
          <p:cNvSpPr>
            <a:spLocks noChangeAspect="1" noChangeArrowheads="1"/>
          </p:cNvSpPr>
          <p:nvPr/>
        </p:nvSpPr>
        <p:spPr bwMode="auto">
          <a:xfrm>
            <a:off x="2268538" y="1608138"/>
            <a:ext cx="90487"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88" name="Oval 547"/>
          <p:cNvSpPr>
            <a:spLocks noChangeAspect="1" noChangeArrowheads="1"/>
          </p:cNvSpPr>
          <p:nvPr/>
        </p:nvSpPr>
        <p:spPr bwMode="auto">
          <a:xfrm>
            <a:off x="2170113" y="1612900"/>
            <a:ext cx="90487"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89" name="Oval 548"/>
          <p:cNvSpPr>
            <a:spLocks noChangeAspect="1" noChangeArrowheads="1"/>
          </p:cNvSpPr>
          <p:nvPr/>
        </p:nvSpPr>
        <p:spPr bwMode="auto">
          <a:xfrm>
            <a:off x="3727450" y="3776663"/>
            <a:ext cx="90488"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90" name="Oval 549"/>
          <p:cNvSpPr>
            <a:spLocks noChangeAspect="1" noChangeArrowheads="1"/>
          </p:cNvSpPr>
          <p:nvPr/>
        </p:nvSpPr>
        <p:spPr bwMode="auto">
          <a:xfrm>
            <a:off x="3706813" y="3687763"/>
            <a:ext cx="90487"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91" name="Oval 550"/>
          <p:cNvSpPr>
            <a:spLocks noChangeAspect="1" noChangeArrowheads="1"/>
          </p:cNvSpPr>
          <p:nvPr/>
        </p:nvSpPr>
        <p:spPr bwMode="auto">
          <a:xfrm>
            <a:off x="3683000" y="3606800"/>
            <a:ext cx="90488"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92" name="Oval 551"/>
          <p:cNvSpPr>
            <a:spLocks noChangeAspect="1" noChangeArrowheads="1"/>
          </p:cNvSpPr>
          <p:nvPr/>
        </p:nvSpPr>
        <p:spPr bwMode="auto">
          <a:xfrm>
            <a:off x="2543175" y="1662113"/>
            <a:ext cx="90488"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93" name="Oval 552"/>
          <p:cNvSpPr>
            <a:spLocks noChangeAspect="1" noChangeArrowheads="1"/>
          </p:cNvSpPr>
          <p:nvPr/>
        </p:nvSpPr>
        <p:spPr bwMode="auto">
          <a:xfrm>
            <a:off x="2455863" y="1624013"/>
            <a:ext cx="90487"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94" name="Oval 553"/>
          <p:cNvSpPr>
            <a:spLocks noChangeAspect="1" noChangeArrowheads="1"/>
          </p:cNvSpPr>
          <p:nvPr/>
        </p:nvSpPr>
        <p:spPr bwMode="auto">
          <a:xfrm>
            <a:off x="2360613" y="1611313"/>
            <a:ext cx="90487"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95" name="Oval 554"/>
          <p:cNvSpPr>
            <a:spLocks noChangeAspect="1" noChangeArrowheads="1"/>
          </p:cNvSpPr>
          <p:nvPr/>
        </p:nvSpPr>
        <p:spPr bwMode="auto">
          <a:xfrm>
            <a:off x="2908300" y="2890838"/>
            <a:ext cx="90488"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96" name="Oval 555"/>
          <p:cNvSpPr>
            <a:spLocks noChangeAspect="1" noChangeArrowheads="1"/>
          </p:cNvSpPr>
          <p:nvPr/>
        </p:nvSpPr>
        <p:spPr bwMode="auto">
          <a:xfrm>
            <a:off x="2903538" y="2794000"/>
            <a:ext cx="90487"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97" name="Oval 556"/>
          <p:cNvSpPr>
            <a:spLocks noChangeAspect="1" noChangeArrowheads="1"/>
          </p:cNvSpPr>
          <p:nvPr/>
        </p:nvSpPr>
        <p:spPr bwMode="auto">
          <a:xfrm>
            <a:off x="3367088" y="2503488"/>
            <a:ext cx="90487"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98" name="Oval 557"/>
          <p:cNvSpPr>
            <a:spLocks noChangeAspect="1" noChangeArrowheads="1"/>
          </p:cNvSpPr>
          <p:nvPr/>
        </p:nvSpPr>
        <p:spPr bwMode="auto">
          <a:xfrm>
            <a:off x="3379788" y="2605088"/>
            <a:ext cx="90487"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199" name="Oval 558"/>
          <p:cNvSpPr>
            <a:spLocks noChangeAspect="1" noChangeArrowheads="1"/>
          </p:cNvSpPr>
          <p:nvPr/>
        </p:nvSpPr>
        <p:spPr bwMode="auto">
          <a:xfrm>
            <a:off x="3382963" y="2695575"/>
            <a:ext cx="90487"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200" name="Oval 559"/>
          <p:cNvSpPr>
            <a:spLocks noChangeAspect="1" noChangeArrowheads="1"/>
          </p:cNvSpPr>
          <p:nvPr/>
        </p:nvSpPr>
        <p:spPr bwMode="auto">
          <a:xfrm>
            <a:off x="2890838" y="2692400"/>
            <a:ext cx="90487"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201" name="Oval 560"/>
          <p:cNvSpPr>
            <a:spLocks noChangeAspect="1" noChangeArrowheads="1"/>
          </p:cNvSpPr>
          <p:nvPr/>
        </p:nvSpPr>
        <p:spPr bwMode="auto">
          <a:xfrm>
            <a:off x="2352675" y="3644900"/>
            <a:ext cx="90488"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202" name="Oval 561"/>
          <p:cNvSpPr>
            <a:spLocks noChangeAspect="1" noChangeArrowheads="1"/>
          </p:cNvSpPr>
          <p:nvPr/>
        </p:nvSpPr>
        <p:spPr bwMode="auto">
          <a:xfrm>
            <a:off x="2414588" y="3708400"/>
            <a:ext cx="90487"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203" name="Oval 562"/>
          <p:cNvSpPr>
            <a:spLocks noChangeAspect="1" noChangeArrowheads="1"/>
          </p:cNvSpPr>
          <p:nvPr/>
        </p:nvSpPr>
        <p:spPr bwMode="auto">
          <a:xfrm>
            <a:off x="2503488" y="3722688"/>
            <a:ext cx="90487"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204" name="Oval 563"/>
          <p:cNvSpPr>
            <a:spLocks noChangeAspect="1" noChangeArrowheads="1"/>
          </p:cNvSpPr>
          <p:nvPr/>
        </p:nvSpPr>
        <p:spPr bwMode="auto">
          <a:xfrm>
            <a:off x="2592388" y="3683000"/>
            <a:ext cx="90487"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205" name="Oval 564"/>
          <p:cNvSpPr>
            <a:spLocks noChangeAspect="1" noChangeArrowheads="1"/>
          </p:cNvSpPr>
          <p:nvPr/>
        </p:nvSpPr>
        <p:spPr bwMode="auto">
          <a:xfrm>
            <a:off x="2655888" y="3603625"/>
            <a:ext cx="90487"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206" name="Oval 565"/>
          <p:cNvSpPr>
            <a:spLocks noChangeAspect="1" noChangeArrowheads="1"/>
          </p:cNvSpPr>
          <p:nvPr/>
        </p:nvSpPr>
        <p:spPr bwMode="auto">
          <a:xfrm>
            <a:off x="2860675" y="2586038"/>
            <a:ext cx="90488"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207" name="Oval 566"/>
          <p:cNvSpPr>
            <a:spLocks noChangeAspect="1" noChangeArrowheads="1"/>
          </p:cNvSpPr>
          <p:nvPr/>
        </p:nvSpPr>
        <p:spPr bwMode="auto">
          <a:xfrm>
            <a:off x="2838450" y="2470150"/>
            <a:ext cx="90488"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208" name="Oval 567"/>
          <p:cNvSpPr>
            <a:spLocks noChangeAspect="1" noChangeArrowheads="1"/>
          </p:cNvSpPr>
          <p:nvPr/>
        </p:nvSpPr>
        <p:spPr bwMode="auto">
          <a:xfrm>
            <a:off x="2892425" y="2379663"/>
            <a:ext cx="90488"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209" name="Oval 568"/>
          <p:cNvSpPr>
            <a:spLocks noChangeAspect="1" noChangeArrowheads="1"/>
          </p:cNvSpPr>
          <p:nvPr/>
        </p:nvSpPr>
        <p:spPr bwMode="auto">
          <a:xfrm>
            <a:off x="3262313" y="2343150"/>
            <a:ext cx="90487"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210" name="Oval 569"/>
          <p:cNvSpPr>
            <a:spLocks noChangeAspect="1" noChangeArrowheads="1"/>
          </p:cNvSpPr>
          <p:nvPr/>
        </p:nvSpPr>
        <p:spPr bwMode="auto">
          <a:xfrm>
            <a:off x="2970213" y="2355850"/>
            <a:ext cx="90487"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211" name="Oval 570"/>
          <p:cNvSpPr>
            <a:spLocks noChangeAspect="1" noChangeArrowheads="1"/>
          </p:cNvSpPr>
          <p:nvPr/>
        </p:nvSpPr>
        <p:spPr bwMode="auto">
          <a:xfrm>
            <a:off x="3059113" y="2333625"/>
            <a:ext cx="90487"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212" name="Oval 571"/>
          <p:cNvSpPr>
            <a:spLocks noChangeAspect="1" noChangeArrowheads="1"/>
          </p:cNvSpPr>
          <p:nvPr/>
        </p:nvSpPr>
        <p:spPr bwMode="auto">
          <a:xfrm>
            <a:off x="3155950" y="2339975"/>
            <a:ext cx="90488"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213" name="Oval 572"/>
          <p:cNvSpPr>
            <a:spLocks noChangeAspect="1" noChangeArrowheads="1"/>
          </p:cNvSpPr>
          <p:nvPr/>
        </p:nvSpPr>
        <p:spPr bwMode="auto">
          <a:xfrm>
            <a:off x="3341688" y="2411413"/>
            <a:ext cx="90487"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214" name="Oval 573"/>
          <p:cNvSpPr>
            <a:spLocks noChangeAspect="1" noChangeArrowheads="1"/>
          </p:cNvSpPr>
          <p:nvPr/>
        </p:nvSpPr>
        <p:spPr bwMode="auto">
          <a:xfrm>
            <a:off x="3373438" y="2894013"/>
            <a:ext cx="90487" cy="90487"/>
          </a:xfrm>
          <a:prstGeom prst="ellipse">
            <a:avLst/>
          </a:prstGeom>
          <a:solidFill>
            <a:srgbClr val="00FF00"/>
          </a:solidFill>
          <a:ln w="9525">
            <a:solidFill>
              <a:srgbClr val="FFFFFF"/>
            </a:solidFill>
            <a:round/>
            <a:headEnd/>
            <a:tailEnd/>
          </a:ln>
        </p:spPr>
        <p:txBody>
          <a:bodyPr wrap="none" anchor="ctr"/>
          <a:lstStyle/>
          <a:p>
            <a:endParaRPr lang="en-GB" sz="3200"/>
          </a:p>
        </p:txBody>
      </p:sp>
      <p:sp>
        <p:nvSpPr>
          <p:cNvPr id="1215" name="Oval 574"/>
          <p:cNvSpPr>
            <a:spLocks noChangeAspect="1" noChangeArrowheads="1"/>
          </p:cNvSpPr>
          <p:nvPr/>
        </p:nvSpPr>
        <p:spPr bwMode="auto">
          <a:xfrm>
            <a:off x="3376613" y="2789238"/>
            <a:ext cx="90487"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216" name="Oval 575"/>
          <p:cNvSpPr>
            <a:spLocks noChangeAspect="1" noChangeArrowheads="1"/>
          </p:cNvSpPr>
          <p:nvPr/>
        </p:nvSpPr>
        <p:spPr bwMode="auto">
          <a:xfrm>
            <a:off x="4191000" y="3902075"/>
            <a:ext cx="90488"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217" name="Oval 576"/>
          <p:cNvSpPr>
            <a:spLocks noChangeAspect="1" noChangeArrowheads="1"/>
          </p:cNvSpPr>
          <p:nvPr/>
        </p:nvSpPr>
        <p:spPr bwMode="auto">
          <a:xfrm>
            <a:off x="4187825" y="3806825"/>
            <a:ext cx="90488"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218" name="Oval 577"/>
          <p:cNvSpPr>
            <a:spLocks noChangeAspect="1" noChangeArrowheads="1"/>
          </p:cNvSpPr>
          <p:nvPr/>
        </p:nvSpPr>
        <p:spPr bwMode="auto">
          <a:xfrm>
            <a:off x="4184650" y="3624263"/>
            <a:ext cx="90488"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219" name="Oval 578"/>
          <p:cNvSpPr>
            <a:spLocks noChangeAspect="1" noChangeArrowheads="1"/>
          </p:cNvSpPr>
          <p:nvPr/>
        </p:nvSpPr>
        <p:spPr bwMode="auto">
          <a:xfrm>
            <a:off x="4187825" y="3713163"/>
            <a:ext cx="90488"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220" name="Oval 579"/>
          <p:cNvSpPr>
            <a:spLocks noChangeAspect="1" noChangeArrowheads="1"/>
          </p:cNvSpPr>
          <p:nvPr/>
        </p:nvSpPr>
        <p:spPr bwMode="auto">
          <a:xfrm>
            <a:off x="4113213" y="4083050"/>
            <a:ext cx="90487"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221" name="Oval 580"/>
          <p:cNvSpPr>
            <a:spLocks noChangeAspect="1" noChangeArrowheads="1"/>
          </p:cNvSpPr>
          <p:nvPr/>
        </p:nvSpPr>
        <p:spPr bwMode="auto">
          <a:xfrm>
            <a:off x="4021138" y="2098675"/>
            <a:ext cx="90487"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222" name="Oval 581"/>
          <p:cNvSpPr>
            <a:spLocks noChangeAspect="1" noChangeArrowheads="1"/>
          </p:cNvSpPr>
          <p:nvPr/>
        </p:nvSpPr>
        <p:spPr bwMode="auto">
          <a:xfrm>
            <a:off x="4062413" y="2009775"/>
            <a:ext cx="90487" cy="88900"/>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223" name="Oval 582"/>
          <p:cNvSpPr>
            <a:spLocks noChangeAspect="1" noChangeArrowheads="1"/>
          </p:cNvSpPr>
          <p:nvPr/>
        </p:nvSpPr>
        <p:spPr bwMode="auto">
          <a:xfrm>
            <a:off x="4010025" y="2197100"/>
            <a:ext cx="90488"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224" name="Oval 583"/>
          <p:cNvSpPr>
            <a:spLocks noChangeAspect="1" noChangeArrowheads="1"/>
          </p:cNvSpPr>
          <p:nvPr/>
        </p:nvSpPr>
        <p:spPr bwMode="auto">
          <a:xfrm>
            <a:off x="4737100" y="2197100"/>
            <a:ext cx="90488" cy="88900"/>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225" name="Oval 584"/>
          <p:cNvSpPr>
            <a:spLocks noChangeAspect="1" noChangeArrowheads="1"/>
          </p:cNvSpPr>
          <p:nvPr/>
        </p:nvSpPr>
        <p:spPr bwMode="auto">
          <a:xfrm>
            <a:off x="4678363" y="2030413"/>
            <a:ext cx="90487"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226" name="Oval 585"/>
          <p:cNvSpPr>
            <a:spLocks noChangeAspect="1" noChangeArrowheads="1"/>
          </p:cNvSpPr>
          <p:nvPr/>
        </p:nvSpPr>
        <p:spPr bwMode="auto">
          <a:xfrm>
            <a:off x="4695825" y="2487613"/>
            <a:ext cx="90488" cy="88900"/>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227" name="Oval 586"/>
          <p:cNvSpPr>
            <a:spLocks noChangeAspect="1" noChangeArrowheads="1"/>
          </p:cNvSpPr>
          <p:nvPr/>
        </p:nvSpPr>
        <p:spPr bwMode="auto">
          <a:xfrm>
            <a:off x="4729163" y="2289175"/>
            <a:ext cx="90487"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228" name="Oval 587"/>
          <p:cNvSpPr>
            <a:spLocks noChangeAspect="1" noChangeArrowheads="1"/>
          </p:cNvSpPr>
          <p:nvPr/>
        </p:nvSpPr>
        <p:spPr bwMode="auto">
          <a:xfrm>
            <a:off x="4735513" y="2116138"/>
            <a:ext cx="90487"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229" name="Oval 588"/>
          <p:cNvSpPr>
            <a:spLocks noChangeAspect="1" noChangeArrowheads="1"/>
          </p:cNvSpPr>
          <p:nvPr/>
        </p:nvSpPr>
        <p:spPr bwMode="auto">
          <a:xfrm>
            <a:off x="4697413" y="2581275"/>
            <a:ext cx="90487"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230" name="Oval 589"/>
          <p:cNvSpPr>
            <a:spLocks noChangeAspect="1" noChangeArrowheads="1"/>
          </p:cNvSpPr>
          <p:nvPr/>
        </p:nvSpPr>
        <p:spPr bwMode="auto">
          <a:xfrm>
            <a:off x="4686300" y="2674938"/>
            <a:ext cx="90488" cy="88900"/>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231" name="Oval 590"/>
          <p:cNvSpPr>
            <a:spLocks noChangeAspect="1" noChangeArrowheads="1"/>
          </p:cNvSpPr>
          <p:nvPr/>
        </p:nvSpPr>
        <p:spPr bwMode="auto">
          <a:xfrm>
            <a:off x="4703763" y="2392363"/>
            <a:ext cx="90487"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232" name="Oval 591"/>
          <p:cNvSpPr>
            <a:spLocks noChangeAspect="1" noChangeArrowheads="1"/>
          </p:cNvSpPr>
          <p:nvPr/>
        </p:nvSpPr>
        <p:spPr bwMode="auto">
          <a:xfrm>
            <a:off x="4689475" y="2770188"/>
            <a:ext cx="90488"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233" name="Oval 592"/>
          <p:cNvSpPr>
            <a:spLocks noChangeAspect="1" noChangeArrowheads="1"/>
          </p:cNvSpPr>
          <p:nvPr/>
        </p:nvSpPr>
        <p:spPr bwMode="auto">
          <a:xfrm>
            <a:off x="4700588" y="2874963"/>
            <a:ext cx="90487" cy="88900"/>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234" name="Oval 593"/>
          <p:cNvSpPr>
            <a:spLocks noChangeAspect="1" noChangeArrowheads="1"/>
          </p:cNvSpPr>
          <p:nvPr/>
        </p:nvSpPr>
        <p:spPr bwMode="auto">
          <a:xfrm>
            <a:off x="4140200" y="1981200"/>
            <a:ext cx="90488"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235" name="Oval 594"/>
          <p:cNvSpPr>
            <a:spLocks noChangeAspect="1" noChangeArrowheads="1"/>
          </p:cNvSpPr>
          <p:nvPr/>
        </p:nvSpPr>
        <p:spPr bwMode="auto">
          <a:xfrm>
            <a:off x="4230688" y="1984375"/>
            <a:ext cx="90487"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236" name="Oval 595"/>
          <p:cNvSpPr>
            <a:spLocks noChangeAspect="1" noChangeArrowheads="1"/>
          </p:cNvSpPr>
          <p:nvPr/>
        </p:nvSpPr>
        <p:spPr bwMode="auto">
          <a:xfrm>
            <a:off x="4319588" y="1981200"/>
            <a:ext cx="90487" cy="90488"/>
          </a:xfrm>
          <a:prstGeom prst="ellipse">
            <a:avLst/>
          </a:prstGeom>
          <a:solidFill>
            <a:srgbClr val="00FF00"/>
          </a:solidFill>
          <a:ln w="9525">
            <a:solidFill>
              <a:srgbClr val="FFFFFF"/>
            </a:solidFill>
            <a:round/>
            <a:headEnd/>
            <a:tailEnd/>
          </a:ln>
        </p:spPr>
        <p:txBody>
          <a:bodyPr wrap="none" anchor="ctr"/>
          <a:lstStyle/>
          <a:p>
            <a:endParaRPr lang="en-GB" sz="3200"/>
          </a:p>
        </p:txBody>
      </p:sp>
      <p:sp>
        <p:nvSpPr>
          <p:cNvPr id="1237" name="Oval 596"/>
          <p:cNvSpPr>
            <a:spLocks noChangeAspect="1" noChangeArrowheads="1"/>
          </p:cNvSpPr>
          <p:nvPr/>
        </p:nvSpPr>
        <p:spPr bwMode="auto">
          <a:xfrm>
            <a:off x="4406900" y="1976438"/>
            <a:ext cx="90488"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238" name="Oval 597"/>
          <p:cNvSpPr>
            <a:spLocks noChangeAspect="1" noChangeArrowheads="1"/>
          </p:cNvSpPr>
          <p:nvPr/>
        </p:nvSpPr>
        <p:spPr bwMode="auto">
          <a:xfrm>
            <a:off x="4497388" y="1982788"/>
            <a:ext cx="90487"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239" name="Oval 598"/>
          <p:cNvSpPr>
            <a:spLocks noChangeAspect="1" noChangeArrowheads="1"/>
          </p:cNvSpPr>
          <p:nvPr/>
        </p:nvSpPr>
        <p:spPr bwMode="auto">
          <a:xfrm>
            <a:off x="4016375" y="2287588"/>
            <a:ext cx="90488" cy="88900"/>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240" name="Oval 599"/>
          <p:cNvSpPr>
            <a:spLocks noChangeAspect="1" noChangeArrowheads="1"/>
          </p:cNvSpPr>
          <p:nvPr/>
        </p:nvSpPr>
        <p:spPr bwMode="auto">
          <a:xfrm>
            <a:off x="4586288" y="1979613"/>
            <a:ext cx="90487"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241" name="Oval 600"/>
          <p:cNvSpPr>
            <a:spLocks noChangeAspect="1" noChangeArrowheads="1"/>
          </p:cNvSpPr>
          <p:nvPr/>
        </p:nvSpPr>
        <p:spPr bwMode="auto">
          <a:xfrm>
            <a:off x="4021138" y="2365375"/>
            <a:ext cx="90487"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242" name="Oval 601"/>
          <p:cNvSpPr>
            <a:spLocks noChangeAspect="1" noChangeArrowheads="1"/>
          </p:cNvSpPr>
          <p:nvPr/>
        </p:nvSpPr>
        <p:spPr bwMode="auto">
          <a:xfrm>
            <a:off x="4025900" y="2447925"/>
            <a:ext cx="90488" cy="88900"/>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243" name="Oval 602"/>
          <p:cNvSpPr>
            <a:spLocks noChangeAspect="1" noChangeArrowheads="1"/>
          </p:cNvSpPr>
          <p:nvPr/>
        </p:nvSpPr>
        <p:spPr bwMode="auto">
          <a:xfrm>
            <a:off x="4038600" y="2535238"/>
            <a:ext cx="90488"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244" name="Oval 603"/>
          <p:cNvSpPr>
            <a:spLocks noChangeAspect="1" noChangeArrowheads="1"/>
          </p:cNvSpPr>
          <p:nvPr/>
        </p:nvSpPr>
        <p:spPr bwMode="auto">
          <a:xfrm>
            <a:off x="4060825" y="2622550"/>
            <a:ext cx="90488"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245" name="Oval 604"/>
          <p:cNvSpPr>
            <a:spLocks noChangeAspect="1" noChangeArrowheads="1"/>
          </p:cNvSpPr>
          <p:nvPr/>
        </p:nvSpPr>
        <p:spPr bwMode="auto">
          <a:xfrm>
            <a:off x="4081463" y="2711450"/>
            <a:ext cx="90487" cy="88900"/>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246" name="Oval 605"/>
          <p:cNvSpPr>
            <a:spLocks noChangeAspect="1" noChangeArrowheads="1"/>
          </p:cNvSpPr>
          <p:nvPr/>
        </p:nvSpPr>
        <p:spPr bwMode="auto">
          <a:xfrm>
            <a:off x="4117975" y="2790825"/>
            <a:ext cx="90488"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247" name="Oval 606"/>
          <p:cNvSpPr>
            <a:spLocks noChangeAspect="1" noChangeArrowheads="1"/>
          </p:cNvSpPr>
          <p:nvPr/>
        </p:nvSpPr>
        <p:spPr bwMode="auto">
          <a:xfrm>
            <a:off x="4140200" y="2870200"/>
            <a:ext cx="90488" cy="88900"/>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248" name="Oval 607"/>
          <p:cNvSpPr>
            <a:spLocks noChangeAspect="1" noChangeArrowheads="1"/>
          </p:cNvSpPr>
          <p:nvPr/>
        </p:nvSpPr>
        <p:spPr bwMode="auto">
          <a:xfrm>
            <a:off x="4751388" y="3522663"/>
            <a:ext cx="90487"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249" name="Oval 608"/>
          <p:cNvSpPr>
            <a:spLocks noChangeAspect="1" noChangeArrowheads="1"/>
          </p:cNvSpPr>
          <p:nvPr/>
        </p:nvSpPr>
        <p:spPr bwMode="auto">
          <a:xfrm>
            <a:off x="4838700" y="3535363"/>
            <a:ext cx="90488"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250" name="Oval 609"/>
          <p:cNvSpPr>
            <a:spLocks noChangeAspect="1" noChangeArrowheads="1"/>
          </p:cNvSpPr>
          <p:nvPr/>
        </p:nvSpPr>
        <p:spPr bwMode="auto">
          <a:xfrm>
            <a:off x="4929188" y="3540125"/>
            <a:ext cx="90487"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251" name="Oval 610"/>
          <p:cNvSpPr>
            <a:spLocks noChangeAspect="1" noChangeArrowheads="1"/>
          </p:cNvSpPr>
          <p:nvPr/>
        </p:nvSpPr>
        <p:spPr bwMode="auto">
          <a:xfrm>
            <a:off x="5024438" y="3565525"/>
            <a:ext cx="90487"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252" name="Oval 611"/>
          <p:cNvSpPr>
            <a:spLocks noChangeAspect="1" noChangeArrowheads="1"/>
          </p:cNvSpPr>
          <p:nvPr/>
        </p:nvSpPr>
        <p:spPr bwMode="auto">
          <a:xfrm>
            <a:off x="4816475" y="3441700"/>
            <a:ext cx="90488"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253" name="Oval 612"/>
          <p:cNvSpPr>
            <a:spLocks noChangeAspect="1" noChangeArrowheads="1"/>
          </p:cNvSpPr>
          <p:nvPr/>
        </p:nvSpPr>
        <p:spPr bwMode="auto">
          <a:xfrm>
            <a:off x="4903788" y="3454400"/>
            <a:ext cx="90487" cy="90488"/>
          </a:xfrm>
          <a:prstGeom prst="ellipse">
            <a:avLst/>
          </a:prstGeom>
          <a:solidFill>
            <a:srgbClr val="00FF00"/>
          </a:solidFill>
          <a:ln w="9525">
            <a:solidFill>
              <a:srgbClr val="FFFFFF"/>
            </a:solidFill>
            <a:round/>
            <a:headEnd/>
            <a:tailEnd/>
          </a:ln>
        </p:spPr>
        <p:txBody>
          <a:bodyPr wrap="none" anchor="ctr"/>
          <a:lstStyle/>
          <a:p>
            <a:endParaRPr lang="en-GB" sz="3200"/>
          </a:p>
        </p:txBody>
      </p:sp>
      <p:sp>
        <p:nvSpPr>
          <p:cNvPr id="1254" name="Oval 613"/>
          <p:cNvSpPr>
            <a:spLocks noChangeAspect="1" noChangeArrowheads="1"/>
          </p:cNvSpPr>
          <p:nvPr/>
        </p:nvSpPr>
        <p:spPr bwMode="auto">
          <a:xfrm>
            <a:off x="4994275" y="3459163"/>
            <a:ext cx="90488"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255" name="Oval 614"/>
          <p:cNvSpPr>
            <a:spLocks noChangeAspect="1" noChangeArrowheads="1"/>
          </p:cNvSpPr>
          <p:nvPr/>
        </p:nvSpPr>
        <p:spPr bwMode="auto">
          <a:xfrm>
            <a:off x="4737100" y="3333750"/>
            <a:ext cx="90488"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256" name="Oval 615"/>
          <p:cNvSpPr>
            <a:spLocks noChangeAspect="1" noChangeArrowheads="1"/>
          </p:cNvSpPr>
          <p:nvPr/>
        </p:nvSpPr>
        <p:spPr bwMode="auto">
          <a:xfrm>
            <a:off x="4824413" y="3346450"/>
            <a:ext cx="90487"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257" name="Oval 616"/>
          <p:cNvSpPr>
            <a:spLocks noChangeAspect="1" noChangeArrowheads="1"/>
          </p:cNvSpPr>
          <p:nvPr/>
        </p:nvSpPr>
        <p:spPr bwMode="auto">
          <a:xfrm>
            <a:off x="4914900" y="3351213"/>
            <a:ext cx="90488"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258" name="Oval 617"/>
          <p:cNvSpPr>
            <a:spLocks noChangeAspect="1" noChangeArrowheads="1"/>
          </p:cNvSpPr>
          <p:nvPr/>
        </p:nvSpPr>
        <p:spPr bwMode="auto">
          <a:xfrm>
            <a:off x="5010150" y="3376613"/>
            <a:ext cx="90488"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259" name="Oval 618"/>
          <p:cNvSpPr>
            <a:spLocks noChangeAspect="1" noChangeArrowheads="1"/>
          </p:cNvSpPr>
          <p:nvPr/>
        </p:nvSpPr>
        <p:spPr bwMode="auto">
          <a:xfrm>
            <a:off x="4794250" y="3254375"/>
            <a:ext cx="90488"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260" name="Oval 619"/>
          <p:cNvSpPr>
            <a:spLocks noChangeAspect="1" noChangeArrowheads="1"/>
          </p:cNvSpPr>
          <p:nvPr/>
        </p:nvSpPr>
        <p:spPr bwMode="auto">
          <a:xfrm>
            <a:off x="4881563" y="3267075"/>
            <a:ext cx="90487"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261" name="Oval 620"/>
          <p:cNvSpPr>
            <a:spLocks noChangeAspect="1" noChangeArrowheads="1"/>
          </p:cNvSpPr>
          <p:nvPr/>
        </p:nvSpPr>
        <p:spPr bwMode="auto">
          <a:xfrm>
            <a:off x="4972050" y="3271838"/>
            <a:ext cx="90488"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262" name="Oval 621"/>
          <p:cNvSpPr>
            <a:spLocks noChangeAspect="1" noChangeArrowheads="1"/>
          </p:cNvSpPr>
          <p:nvPr/>
        </p:nvSpPr>
        <p:spPr bwMode="auto">
          <a:xfrm>
            <a:off x="4826000" y="3175000"/>
            <a:ext cx="90488"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263" name="Oval 622"/>
          <p:cNvSpPr>
            <a:spLocks noChangeAspect="1" noChangeArrowheads="1"/>
          </p:cNvSpPr>
          <p:nvPr/>
        </p:nvSpPr>
        <p:spPr bwMode="auto">
          <a:xfrm>
            <a:off x="4913313" y="3187700"/>
            <a:ext cx="90487"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264" name="Oval 623"/>
          <p:cNvSpPr>
            <a:spLocks noChangeAspect="1" noChangeArrowheads="1"/>
          </p:cNvSpPr>
          <p:nvPr/>
        </p:nvSpPr>
        <p:spPr bwMode="auto">
          <a:xfrm>
            <a:off x="5003800" y="3192463"/>
            <a:ext cx="90488"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265" name="Oval 624"/>
          <p:cNvSpPr>
            <a:spLocks noChangeAspect="1" noChangeArrowheads="1"/>
          </p:cNvSpPr>
          <p:nvPr/>
        </p:nvSpPr>
        <p:spPr bwMode="auto">
          <a:xfrm>
            <a:off x="4810125" y="3084513"/>
            <a:ext cx="90488"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266" name="Oval 625"/>
          <p:cNvSpPr>
            <a:spLocks noChangeAspect="1" noChangeArrowheads="1"/>
          </p:cNvSpPr>
          <p:nvPr/>
        </p:nvSpPr>
        <p:spPr bwMode="auto">
          <a:xfrm>
            <a:off x="4897438" y="3097213"/>
            <a:ext cx="90487"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267" name="Oval 626"/>
          <p:cNvSpPr>
            <a:spLocks noChangeAspect="1" noChangeArrowheads="1"/>
          </p:cNvSpPr>
          <p:nvPr/>
        </p:nvSpPr>
        <p:spPr bwMode="auto">
          <a:xfrm>
            <a:off x="4987925" y="3101975"/>
            <a:ext cx="90488" cy="90488"/>
          </a:xfrm>
          <a:prstGeom prst="ellipse">
            <a:avLst/>
          </a:prstGeom>
          <a:solidFill>
            <a:srgbClr val="00FF00"/>
          </a:solidFill>
          <a:ln w="9525">
            <a:solidFill>
              <a:srgbClr val="FFFFFF"/>
            </a:solidFill>
            <a:round/>
            <a:headEnd/>
            <a:tailEnd/>
          </a:ln>
        </p:spPr>
        <p:txBody>
          <a:bodyPr wrap="none" anchor="ctr"/>
          <a:lstStyle/>
          <a:p>
            <a:endParaRPr lang="en-GB" sz="3200"/>
          </a:p>
        </p:txBody>
      </p:sp>
      <p:sp>
        <p:nvSpPr>
          <p:cNvPr id="1268" name="Oval 627"/>
          <p:cNvSpPr>
            <a:spLocks noChangeAspect="1" noChangeArrowheads="1"/>
          </p:cNvSpPr>
          <p:nvPr/>
        </p:nvSpPr>
        <p:spPr bwMode="auto">
          <a:xfrm>
            <a:off x="5083175" y="3127375"/>
            <a:ext cx="90488"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269" name="Oval 628"/>
          <p:cNvSpPr>
            <a:spLocks noChangeAspect="1" noChangeArrowheads="1"/>
          </p:cNvSpPr>
          <p:nvPr/>
        </p:nvSpPr>
        <p:spPr bwMode="auto">
          <a:xfrm>
            <a:off x="4778375" y="2986088"/>
            <a:ext cx="90488"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270" name="Oval 629"/>
          <p:cNvSpPr>
            <a:spLocks noChangeAspect="1" noChangeArrowheads="1"/>
          </p:cNvSpPr>
          <p:nvPr/>
        </p:nvSpPr>
        <p:spPr bwMode="auto">
          <a:xfrm>
            <a:off x="4865688" y="2998788"/>
            <a:ext cx="90487" cy="9048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271" name="Oval 630"/>
          <p:cNvSpPr>
            <a:spLocks noChangeAspect="1" noChangeArrowheads="1"/>
          </p:cNvSpPr>
          <p:nvPr/>
        </p:nvSpPr>
        <p:spPr bwMode="auto">
          <a:xfrm>
            <a:off x="4956175" y="3003550"/>
            <a:ext cx="90488" cy="90488"/>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272" name="Oval 631"/>
          <p:cNvSpPr>
            <a:spLocks noChangeAspect="1" noChangeArrowheads="1"/>
          </p:cNvSpPr>
          <p:nvPr/>
        </p:nvSpPr>
        <p:spPr bwMode="auto">
          <a:xfrm>
            <a:off x="5024438" y="4765675"/>
            <a:ext cx="90487" cy="90488"/>
          </a:xfrm>
          <a:prstGeom prst="ellipse">
            <a:avLst/>
          </a:prstGeom>
          <a:solidFill>
            <a:schemeClr val="accent1"/>
          </a:solidFill>
          <a:ln w="9525">
            <a:solidFill>
              <a:srgbClr val="FFFFFF"/>
            </a:solidFill>
            <a:round/>
            <a:headEnd/>
            <a:tailEnd/>
          </a:ln>
        </p:spPr>
        <p:txBody>
          <a:bodyPr wrap="none" anchor="ctr"/>
          <a:lstStyle/>
          <a:p>
            <a:pPr algn="ctr"/>
            <a:endParaRPr lang="en-US" sz="1800" noProof="1">
              <a:solidFill>
                <a:srgbClr val="FAFD00"/>
              </a:solidFill>
            </a:endParaRPr>
          </a:p>
        </p:txBody>
      </p:sp>
      <p:sp>
        <p:nvSpPr>
          <p:cNvPr id="1273" name="Oval 632"/>
          <p:cNvSpPr>
            <a:spLocks noChangeAspect="1" noChangeArrowheads="1"/>
          </p:cNvSpPr>
          <p:nvPr/>
        </p:nvSpPr>
        <p:spPr bwMode="auto">
          <a:xfrm>
            <a:off x="6218238" y="4743450"/>
            <a:ext cx="90487" cy="90488"/>
          </a:xfrm>
          <a:prstGeom prst="ellipse">
            <a:avLst/>
          </a:prstGeom>
          <a:solidFill>
            <a:schemeClr val="accent1"/>
          </a:solidFill>
          <a:ln w="9525">
            <a:solidFill>
              <a:srgbClr val="FFFFFF"/>
            </a:solidFill>
            <a:round/>
            <a:headEnd/>
            <a:tailEnd/>
          </a:ln>
        </p:spPr>
        <p:txBody>
          <a:bodyPr wrap="none" anchor="ctr"/>
          <a:lstStyle/>
          <a:p>
            <a:pPr algn="ctr"/>
            <a:endParaRPr lang="en-US" sz="1800" noProof="1">
              <a:solidFill>
                <a:srgbClr val="FAFD00"/>
              </a:solidFill>
            </a:endParaRPr>
          </a:p>
        </p:txBody>
      </p:sp>
      <p:sp>
        <p:nvSpPr>
          <p:cNvPr id="1274" name="Oval 633"/>
          <p:cNvSpPr>
            <a:spLocks noChangeAspect="1" noChangeArrowheads="1"/>
          </p:cNvSpPr>
          <p:nvPr/>
        </p:nvSpPr>
        <p:spPr bwMode="auto">
          <a:xfrm>
            <a:off x="6184900" y="2779713"/>
            <a:ext cx="90488" cy="90487"/>
          </a:xfrm>
          <a:prstGeom prst="ellipse">
            <a:avLst/>
          </a:prstGeom>
          <a:solidFill>
            <a:schemeClr val="accent1"/>
          </a:solidFill>
          <a:ln w="9525">
            <a:solidFill>
              <a:srgbClr val="FFFFFF"/>
            </a:solidFill>
            <a:round/>
            <a:headEnd/>
            <a:tailEnd/>
          </a:ln>
        </p:spPr>
        <p:txBody>
          <a:bodyPr wrap="none" anchor="ctr"/>
          <a:lstStyle/>
          <a:p>
            <a:pPr algn="ctr"/>
            <a:endParaRPr lang="en-US" sz="1800" noProof="1">
              <a:solidFill>
                <a:srgbClr val="FAFD00"/>
              </a:solidFill>
            </a:endParaRPr>
          </a:p>
        </p:txBody>
      </p:sp>
      <p:sp>
        <p:nvSpPr>
          <p:cNvPr id="1275" name="Oval 634"/>
          <p:cNvSpPr>
            <a:spLocks noChangeAspect="1" noChangeArrowheads="1"/>
          </p:cNvSpPr>
          <p:nvPr/>
        </p:nvSpPr>
        <p:spPr bwMode="auto">
          <a:xfrm>
            <a:off x="6191250" y="2578100"/>
            <a:ext cx="90488" cy="90488"/>
          </a:xfrm>
          <a:prstGeom prst="ellipse">
            <a:avLst/>
          </a:prstGeom>
          <a:solidFill>
            <a:schemeClr val="accent1"/>
          </a:solidFill>
          <a:ln w="9525">
            <a:solidFill>
              <a:srgbClr val="FFFFFF"/>
            </a:solidFill>
            <a:round/>
            <a:headEnd/>
            <a:tailEnd/>
          </a:ln>
        </p:spPr>
        <p:txBody>
          <a:bodyPr wrap="none" anchor="ctr"/>
          <a:lstStyle/>
          <a:p>
            <a:pPr algn="ctr"/>
            <a:endParaRPr lang="en-US" sz="1800" noProof="1">
              <a:solidFill>
                <a:srgbClr val="FAFD00"/>
              </a:solidFill>
            </a:endParaRPr>
          </a:p>
        </p:txBody>
      </p:sp>
      <p:sp>
        <p:nvSpPr>
          <p:cNvPr id="1276" name="Oval 635"/>
          <p:cNvSpPr>
            <a:spLocks noChangeAspect="1" noChangeArrowheads="1"/>
          </p:cNvSpPr>
          <p:nvPr/>
        </p:nvSpPr>
        <p:spPr bwMode="auto">
          <a:xfrm>
            <a:off x="6184900" y="2676525"/>
            <a:ext cx="90488" cy="90488"/>
          </a:xfrm>
          <a:prstGeom prst="ellipse">
            <a:avLst/>
          </a:prstGeom>
          <a:solidFill>
            <a:schemeClr val="accent1"/>
          </a:solidFill>
          <a:ln w="9525">
            <a:solidFill>
              <a:srgbClr val="FFFFFF"/>
            </a:solidFill>
            <a:round/>
            <a:headEnd/>
            <a:tailEnd/>
          </a:ln>
        </p:spPr>
        <p:txBody>
          <a:bodyPr wrap="none" anchor="ctr"/>
          <a:lstStyle/>
          <a:p>
            <a:pPr algn="ctr"/>
            <a:endParaRPr lang="en-US" sz="1800" noProof="1">
              <a:solidFill>
                <a:srgbClr val="FAFD00"/>
              </a:solidFill>
            </a:endParaRPr>
          </a:p>
        </p:txBody>
      </p:sp>
      <p:sp>
        <p:nvSpPr>
          <p:cNvPr id="1277" name="Oval 636"/>
          <p:cNvSpPr>
            <a:spLocks noChangeAspect="1" noChangeArrowheads="1"/>
          </p:cNvSpPr>
          <p:nvPr/>
        </p:nvSpPr>
        <p:spPr bwMode="auto">
          <a:xfrm>
            <a:off x="6188075" y="2870200"/>
            <a:ext cx="90488" cy="90488"/>
          </a:xfrm>
          <a:prstGeom prst="ellipse">
            <a:avLst/>
          </a:prstGeom>
          <a:solidFill>
            <a:schemeClr val="accent1"/>
          </a:solidFill>
          <a:ln w="9525">
            <a:solidFill>
              <a:srgbClr val="FFFFFF"/>
            </a:solidFill>
            <a:round/>
            <a:headEnd/>
            <a:tailEnd/>
          </a:ln>
        </p:spPr>
        <p:txBody>
          <a:bodyPr wrap="none" anchor="ctr"/>
          <a:lstStyle/>
          <a:p>
            <a:pPr algn="ctr"/>
            <a:endParaRPr lang="en-US" sz="1800" noProof="1">
              <a:solidFill>
                <a:srgbClr val="FAFD00"/>
              </a:solidFill>
            </a:endParaRPr>
          </a:p>
        </p:txBody>
      </p:sp>
      <p:sp>
        <p:nvSpPr>
          <p:cNvPr id="1278" name="Oval 637"/>
          <p:cNvSpPr>
            <a:spLocks noChangeAspect="1" noChangeArrowheads="1"/>
          </p:cNvSpPr>
          <p:nvPr/>
        </p:nvSpPr>
        <p:spPr bwMode="auto">
          <a:xfrm>
            <a:off x="5795963" y="2889250"/>
            <a:ext cx="90487" cy="90488"/>
          </a:xfrm>
          <a:prstGeom prst="ellipse">
            <a:avLst/>
          </a:prstGeom>
          <a:solidFill>
            <a:schemeClr val="accent1"/>
          </a:solidFill>
          <a:ln w="9525">
            <a:solidFill>
              <a:srgbClr val="FFFFFF"/>
            </a:solidFill>
            <a:round/>
            <a:headEnd/>
            <a:tailEnd/>
          </a:ln>
        </p:spPr>
        <p:txBody>
          <a:bodyPr wrap="none" anchor="ctr"/>
          <a:lstStyle/>
          <a:p>
            <a:pPr algn="ctr"/>
            <a:endParaRPr lang="en-US" sz="1800" noProof="1">
              <a:solidFill>
                <a:srgbClr val="FAFD00"/>
              </a:solidFill>
            </a:endParaRPr>
          </a:p>
        </p:txBody>
      </p:sp>
      <p:grpSp>
        <p:nvGrpSpPr>
          <p:cNvPr id="1279" name="Group 638"/>
          <p:cNvGrpSpPr>
            <a:grpSpLocks/>
          </p:cNvGrpSpPr>
          <p:nvPr/>
        </p:nvGrpSpPr>
        <p:grpSpPr bwMode="auto">
          <a:xfrm>
            <a:off x="4827588" y="3640138"/>
            <a:ext cx="733425" cy="771525"/>
            <a:chOff x="2741" y="2512"/>
            <a:chExt cx="462" cy="486"/>
          </a:xfrm>
        </p:grpSpPr>
        <p:grpSp>
          <p:nvGrpSpPr>
            <p:cNvPr id="1350" name="Group 639"/>
            <p:cNvGrpSpPr>
              <a:grpSpLocks/>
            </p:cNvGrpSpPr>
            <p:nvPr/>
          </p:nvGrpSpPr>
          <p:grpSpPr bwMode="auto">
            <a:xfrm>
              <a:off x="2741" y="2727"/>
              <a:ext cx="63" cy="170"/>
              <a:chOff x="3679" y="2642"/>
              <a:chExt cx="63" cy="170"/>
            </a:xfrm>
          </p:grpSpPr>
          <p:sp>
            <p:nvSpPr>
              <p:cNvPr id="1369" name="Oval 640"/>
              <p:cNvSpPr>
                <a:spLocks noChangeAspect="1" noChangeArrowheads="1"/>
              </p:cNvSpPr>
              <p:nvPr/>
            </p:nvSpPr>
            <p:spPr bwMode="auto">
              <a:xfrm>
                <a:off x="3685" y="2755"/>
                <a:ext cx="57" cy="57"/>
              </a:xfrm>
              <a:prstGeom prst="ellipse">
                <a:avLst/>
              </a:prstGeom>
              <a:solidFill>
                <a:schemeClr val="accent1"/>
              </a:solidFill>
              <a:ln w="9525">
                <a:solidFill>
                  <a:srgbClr val="FFFFFF"/>
                </a:solidFill>
                <a:round/>
                <a:headEnd/>
                <a:tailEnd/>
              </a:ln>
            </p:spPr>
            <p:txBody>
              <a:bodyPr wrap="none" anchor="ctr"/>
              <a:lstStyle/>
              <a:p>
                <a:pPr algn="ctr"/>
                <a:endParaRPr lang="en-US" sz="1800" noProof="1">
                  <a:solidFill>
                    <a:srgbClr val="FAFD00"/>
                  </a:solidFill>
                </a:endParaRPr>
              </a:p>
            </p:txBody>
          </p:sp>
          <p:sp>
            <p:nvSpPr>
              <p:cNvPr id="1370" name="Oval 641"/>
              <p:cNvSpPr>
                <a:spLocks noChangeAspect="1" noChangeArrowheads="1"/>
              </p:cNvSpPr>
              <p:nvPr/>
            </p:nvSpPr>
            <p:spPr bwMode="auto">
              <a:xfrm>
                <a:off x="3682" y="2698"/>
                <a:ext cx="57" cy="57"/>
              </a:xfrm>
              <a:prstGeom prst="ellipse">
                <a:avLst/>
              </a:prstGeom>
              <a:solidFill>
                <a:schemeClr val="accent1"/>
              </a:solidFill>
              <a:ln w="9525">
                <a:solidFill>
                  <a:srgbClr val="FFFFFF"/>
                </a:solidFill>
                <a:round/>
                <a:headEnd/>
                <a:tailEnd/>
              </a:ln>
            </p:spPr>
            <p:txBody>
              <a:bodyPr wrap="none" anchor="ctr"/>
              <a:lstStyle/>
              <a:p>
                <a:pPr algn="ctr"/>
                <a:endParaRPr lang="en-US" sz="1800" noProof="1">
                  <a:solidFill>
                    <a:srgbClr val="FAFD00"/>
                  </a:solidFill>
                </a:endParaRPr>
              </a:p>
            </p:txBody>
          </p:sp>
          <p:sp>
            <p:nvSpPr>
              <p:cNvPr id="1371" name="Oval 642"/>
              <p:cNvSpPr>
                <a:spLocks noChangeAspect="1" noChangeArrowheads="1"/>
              </p:cNvSpPr>
              <p:nvPr/>
            </p:nvSpPr>
            <p:spPr bwMode="auto">
              <a:xfrm>
                <a:off x="3679" y="2642"/>
                <a:ext cx="57" cy="57"/>
              </a:xfrm>
              <a:prstGeom prst="ellipse">
                <a:avLst/>
              </a:prstGeom>
              <a:solidFill>
                <a:schemeClr val="accent1"/>
              </a:solidFill>
              <a:ln w="9525">
                <a:solidFill>
                  <a:srgbClr val="FFFFFF"/>
                </a:solidFill>
                <a:round/>
                <a:headEnd/>
                <a:tailEnd/>
              </a:ln>
            </p:spPr>
            <p:txBody>
              <a:bodyPr wrap="none" anchor="ctr"/>
              <a:lstStyle/>
              <a:p>
                <a:pPr algn="ctr"/>
                <a:endParaRPr lang="en-US" sz="1800" noProof="1">
                  <a:solidFill>
                    <a:srgbClr val="FAFD00"/>
                  </a:solidFill>
                </a:endParaRPr>
              </a:p>
            </p:txBody>
          </p:sp>
        </p:grpSp>
        <p:sp>
          <p:nvSpPr>
            <p:cNvPr id="1351" name="Oval 643"/>
            <p:cNvSpPr>
              <a:spLocks noChangeAspect="1" noChangeArrowheads="1"/>
            </p:cNvSpPr>
            <p:nvPr/>
          </p:nvSpPr>
          <p:spPr bwMode="auto">
            <a:xfrm>
              <a:off x="2840" y="2565"/>
              <a:ext cx="57" cy="57"/>
            </a:xfrm>
            <a:prstGeom prst="ellipse">
              <a:avLst/>
            </a:prstGeom>
            <a:solidFill>
              <a:schemeClr val="accent1"/>
            </a:solidFill>
            <a:ln w="9525">
              <a:solidFill>
                <a:srgbClr val="FFFFFF"/>
              </a:solidFill>
              <a:round/>
              <a:headEnd/>
              <a:tailEnd/>
            </a:ln>
          </p:spPr>
          <p:txBody>
            <a:bodyPr wrap="none" anchor="ctr"/>
            <a:lstStyle/>
            <a:p>
              <a:pPr algn="ctr"/>
              <a:endParaRPr lang="en-US" sz="1800" noProof="1">
                <a:solidFill>
                  <a:srgbClr val="FAFD00"/>
                </a:solidFill>
              </a:endParaRPr>
            </a:p>
          </p:txBody>
        </p:sp>
        <p:sp>
          <p:nvSpPr>
            <p:cNvPr id="1352" name="Oval 644"/>
            <p:cNvSpPr>
              <a:spLocks noChangeAspect="1" noChangeArrowheads="1"/>
            </p:cNvSpPr>
            <p:nvPr/>
          </p:nvSpPr>
          <p:spPr bwMode="auto">
            <a:xfrm>
              <a:off x="2864" y="2512"/>
              <a:ext cx="57" cy="57"/>
            </a:xfrm>
            <a:prstGeom prst="ellipse">
              <a:avLst/>
            </a:prstGeom>
            <a:solidFill>
              <a:schemeClr val="accent1"/>
            </a:solidFill>
            <a:ln w="9525">
              <a:solidFill>
                <a:srgbClr val="FFFFFF"/>
              </a:solidFill>
              <a:round/>
              <a:headEnd/>
              <a:tailEnd/>
            </a:ln>
          </p:spPr>
          <p:txBody>
            <a:bodyPr wrap="none" anchor="ctr"/>
            <a:lstStyle/>
            <a:p>
              <a:pPr algn="ctr"/>
              <a:endParaRPr lang="en-US" sz="1800" noProof="1">
                <a:solidFill>
                  <a:srgbClr val="FAFD00"/>
                </a:solidFill>
              </a:endParaRPr>
            </a:p>
          </p:txBody>
        </p:sp>
        <p:sp>
          <p:nvSpPr>
            <p:cNvPr id="1353" name="Oval 645"/>
            <p:cNvSpPr>
              <a:spLocks noChangeAspect="1" noChangeArrowheads="1"/>
            </p:cNvSpPr>
            <p:nvPr/>
          </p:nvSpPr>
          <p:spPr bwMode="auto">
            <a:xfrm>
              <a:off x="3138" y="2517"/>
              <a:ext cx="57" cy="57"/>
            </a:xfrm>
            <a:prstGeom prst="ellipse">
              <a:avLst/>
            </a:prstGeom>
            <a:solidFill>
              <a:schemeClr val="accent1"/>
            </a:solidFill>
            <a:ln w="9525">
              <a:solidFill>
                <a:srgbClr val="FFFFFF"/>
              </a:solidFill>
              <a:round/>
              <a:headEnd/>
              <a:tailEnd/>
            </a:ln>
          </p:spPr>
          <p:txBody>
            <a:bodyPr wrap="none" anchor="ctr"/>
            <a:lstStyle/>
            <a:p>
              <a:pPr algn="ctr"/>
              <a:endParaRPr lang="en-US" sz="1800" noProof="1">
                <a:solidFill>
                  <a:srgbClr val="FAFD00"/>
                </a:solidFill>
              </a:endParaRPr>
            </a:p>
          </p:txBody>
        </p:sp>
        <p:sp>
          <p:nvSpPr>
            <p:cNvPr id="1354" name="Oval 646"/>
            <p:cNvSpPr>
              <a:spLocks noChangeAspect="1" noChangeArrowheads="1"/>
            </p:cNvSpPr>
            <p:nvPr/>
          </p:nvSpPr>
          <p:spPr bwMode="auto">
            <a:xfrm>
              <a:off x="3146" y="2578"/>
              <a:ext cx="57" cy="57"/>
            </a:xfrm>
            <a:prstGeom prst="ellipse">
              <a:avLst/>
            </a:prstGeom>
            <a:solidFill>
              <a:schemeClr val="accent1"/>
            </a:solidFill>
            <a:ln w="9525">
              <a:solidFill>
                <a:srgbClr val="FFFFFF"/>
              </a:solidFill>
              <a:round/>
              <a:headEnd/>
              <a:tailEnd/>
            </a:ln>
          </p:spPr>
          <p:txBody>
            <a:bodyPr wrap="none" anchor="ctr"/>
            <a:lstStyle/>
            <a:p>
              <a:pPr algn="ctr"/>
              <a:endParaRPr lang="en-US" sz="1800" noProof="1">
                <a:solidFill>
                  <a:srgbClr val="FAFD00"/>
                </a:solidFill>
              </a:endParaRPr>
            </a:p>
          </p:txBody>
        </p:sp>
        <p:grpSp>
          <p:nvGrpSpPr>
            <p:cNvPr id="1355" name="Group 647"/>
            <p:cNvGrpSpPr>
              <a:grpSpLocks/>
            </p:cNvGrpSpPr>
            <p:nvPr/>
          </p:nvGrpSpPr>
          <p:grpSpPr bwMode="auto">
            <a:xfrm>
              <a:off x="2776" y="2631"/>
              <a:ext cx="426" cy="367"/>
              <a:chOff x="3699" y="2546"/>
              <a:chExt cx="426" cy="367"/>
            </a:xfrm>
          </p:grpSpPr>
          <p:sp>
            <p:nvSpPr>
              <p:cNvPr id="1356" name="Oval 648"/>
              <p:cNvSpPr>
                <a:spLocks noChangeAspect="1" noChangeArrowheads="1"/>
              </p:cNvSpPr>
              <p:nvPr/>
            </p:nvSpPr>
            <p:spPr bwMode="auto">
              <a:xfrm>
                <a:off x="4029" y="2792"/>
                <a:ext cx="57" cy="5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357" name="Oval 649"/>
              <p:cNvSpPr>
                <a:spLocks noChangeAspect="1" noChangeArrowheads="1"/>
              </p:cNvSpPr>
              <p:nvPr/>
            </p:nvSpPr>
            <p:spPr bwMode="auto">
              <a:xfrm>
                <a:off x="3991" y="2848"/>
                <a:ext cx="57" cy="5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358" name="Oval 650"/>
              <p:cNvSpPr>
                <a:spLocks noChangeAspect="1" noChangeArrowheads="1"/>
              </p:cNvSpPr>
              <p:nvPr/>
            </p:nvSpPr>
            <p:spPr bwMode="auto">
              <a:xfrm>
                <a:off x="3927" y="2856"/>
                <a:ext cx="57" cy="5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359" name="Oval 651"/>
              <p:cNvSpPr>
                <a:spLocks noChangeAspect="1" noChangeArrowheads="1"/>
              </p:cNvSpPr>
              <p:nvPr/>
            </p:nvSpPr>
            <p:spPr bwMode="auto">
              <a:xfrm>
                <a:off x="3869" y="2853"/>
                <a:ext cx="57" cy="57"/>
              </a:xfrm>
              <a:prstGeom prst="ellipse">
                <a:avLst/>
              </a:prstGeom>
              <a:solidFill>
                <a:schemeClr val="accent1"/>
              </a:solidFill>
              <a:ln w="9525">
                <a:solidFill>
                  <a:srgbClr val="FFFFFF"/>
                </a:solidFill>
                <a:round/>
                <a:headEnd/>
                <a:tailEnd/>
              </a:ln>
            </p:spPr>
            <p:txBody>
              <a:bodyPr wrap="none" anchor="ctr"/>
              <a:lstStyle/>
              <a:p>
                <a:endParaRPr lang="en-GB" sz="3200"/>
              </a:p>
            </p:txBody>
          </p:sp>
          <p:sp>
            <p:nvSpPr>
              <p:cNvPr id="1360" name="Oval 652"/>
              <p:cNvSpPr>
                <a:spLocks noChangeAspect="1" noChangeArrowheads="1"/>
              </p:cNvSpPr>
              <p:nvPr/>
            </p:nvSpPr>
            <p:spPr bwMode="auto">
              <a:xfrm>
                <a:off x="4050" y="2731"/>
                <a:ext cx="57" cy="57"/>
              </a:xfrm>
              <a:prstGeom prst="ellipse">
                <a:avLst/>
              </a:prstGeom>
              <a:solidFill>
                <a:schemeClr val="accent1"/>
              </a:solidFill>
              <a:ln w="9525">
                <a:solidFill>
                  <a:srgbClr val="FFFFFF"/>
                </a:solidFill>
                <a:round/>
                <a:headEnd/>
                <a:tailEnd/>
              </a:ln>
            </p:spPr>
            <p:txBody>
              <a:bodyPr wrap="none" anchor="ctr"/>
              <a:lstStyle/>
              <a:p>
                <a:pPr algn="ctr"/>
                <a:endParaRPr lang="en-US" sz="1800" noProof="1">
                  <a:solidFill>
                    <a:srgbClr val="FAFD00"/>
                  </a:solidFill>
                </a:endParaRPr>
              </a:p>
            </p:txBody>
          </p:sp>
          <p:sp>
            <p:nvSpPr>
              <p:cNvPr id="1361" name="Oval 653"/>
              <p:cNvSpPr>
                <a:spLocks noChangeAspect="1" noChangeArrowheads="1"/>
              </p:cNvSpPr>
              <p:nvPr/>
            </p:nvSpPr>
            <p:spPr bwMode="auto">
              <a:xfrm>
                <a:off x="3810" y="2853"/>
                <a:ext cx="57" cy="57"/>
              </a:xfrm>
              <a:prstGeom prst="ellipse">
                <a:avLst/>
              </a:prstGeom>
              <a:solidFill>
                <a:schemeClr val="accent1"/>
              </a:solidFill>
              <a:ln w="9525">
                <a:solidFill>
                  <a:srgbClr val="FFFFFF"/>
                </a:solidFill>
                <a:round/>
                <a:headEnd/>
                <a:tailEnd/>
              </a:ln>
            </p:spPr>
            <p:txBody>
              <a:bodyPr wrap="none" anchor="ctr"/>
              <a:lstStyle/>
              <a:p>
                <a:pPr algn="ctr"/>
                <a:endParaRPr lang="en-US" sz="1800" noProof="1">
                  <a:solidFill>
                    <a:srgbClr val="FAFD00"/>
                  </a:solidFill>
                </a:endParaRPr>
              </a:p>
            </p:txBody>
          </p:sp>
          <p:sp>
            <p:nvSpPr>
              <p:cNvPr id="1362" name="Oval 654"/>
              <p:cNvSpPr>
                <a:spLocks noChangeAspect="1" noChangeArrowheads="1"/>
              </p:cNvSpPr>
              <p:nvPr/>
            </p:nvSpPr>
            <p:spPr bwMode="auto">
              <a:xfrm>
                <a:off x="3750" y="2847"/>
                <a:ext cx="57" cy="57"/>
              </a:xfrm>
              <a:prstGeom prst="ellipse">
                <a:avLst/>
              </a:prstGeom>
              <a:solidFill>
                <a:schemeClr val="accent1"/>
              </a:solidFill>
              <a:ln w="9525">
                <a:solidFill>
                  <a:srgbClr val="FFFFFF"/>
                </a:solidFill>
                <a:round/>
                <a:headEnd/>
                <a:tailEnd/>
              </a:ln>
            </p:spPr>
            <p:txBody>
              <a:bodyPr wrap="none" anchor="ctr"/>
              <a:lstStyle/>
              <a:p>
                <a:pPr algn="ctr"/>
                <a:endParaRPr lang="en-US" sz="1800" noProof="1">
                  <a:solidFill>
                    <a:srgbClr val="FAFD00"/>
                  </a:solidFill>
                </a:endParaRPr>
              </a:p>
            </p:txBody>
          </p:sp>
          <p:sp>
            <p:nvSpPr>
              <p:cNvPr id="1363" name="Oval 655"/>
              <p:cNvSpPr>
                <a:spLocks noChangeAspect="1" noChangeArrowheads="1"/>
              </p:cNvSpPr>
              <p:nvPr/>
            </p:nvSpPr>
            <p:spPr bwMode="auto">
              <a:xfrm>
                <a:off x="3704" y="2811"/>
                <a:ext cx="57" cy="57"/>
              </a:xfrm>
              <a:prstGeom prst="ellipse">
                <a:avLst/>
              </a:prstGeom>
              <a:solidFill>
                <a:schemeClr val="accent1"/>
              </a:solidFill>
              <a:ln w="9525">
                <a:solidFill>
                  <a:srgbClr val="FFFFFF"/>
                </a:solidFill>
                <a:round/>
                <a:headEnd/>
                <a:tailEnd/>
              </a:ln>
            </p:spPr>
            <p:txBody>
              <a:bodyPr wrap="none" anchor="ctr"/>
              <a:lstStyle/>
              <a:p>
                <a:pPr algn="ctr"/>
                <a:endParaRPr lang="en-US" sz="1800" noProof="1">
                  <a:solidFill>
                    <a:srgbClr val="FAFD00"/>
                  </a:solidFill>
                </a:endParaRPr>
              </a:p>
            </p:txBody>
          </p:sp>
          <p:sp>
            <p:nvSpPr>
              <p:cNvPr id="1364" name="Oval 656"/>
              <p:cNvSpPr>
                <a:spLocks noChangeAspect="1" noChangeArrowheads="1"/>
              </p:cNvSpPr>
              <p:nvPr/>
            </p:nvSpPr>
            <p:spPr bwMode="auto">
              <a:xfrm>
                <a:off x="3699" y="2593"/>
                <a:ext cx="57" cy="57"/>
              </a:xfrm>
              <a:prstGeom prst="ellipse">
                <a:avLst/>
              </a:prstGeom>
              <a:solidFill>
                <a:schemeClr val="accent1"/>
              </a:solidFill>
              <a:ln w="9525">
                <a:solidFill>
                  <a:srgbClr val="FFFFFF"/>
                </a:solidFill>
                <a:round/>
                <a:headEnd/>
                <a:tailEnd/>
              </a:ln>
            </p:spPr>
            <p:txBody>
              <a:bodyPr wrap="none" anchor="ctr"/>
              <a:lstStyle/>
              <a:p>
                <a:pPr algn="ctr"/>
                <a:endParaRPr lang="en-US" sz="1800" noProof="1">
                  <a:solidFill>
                    <a:srgbClr val="FAFD00"/>
                  </a:solidFill>
                </a:endParaRPr>
              </a:p>
            </p:txBody>
          </p:sp>
          <p:sp>
            <p:nvSpPr>
              <p:cNvPr id="1365" name="Oval 657"/>
              <p:cNvSpPr>
                <a:spLocks noChangeAspect="1" noChangeArrowheads="1"/>
              </p:cNvSpPr>
              <p:nvPr/>
            </p:nvSpPr>
            <p:spPr bwMode="auto">
              <a:xfrm>
                <a:off x="3729" y="2546"/>
                <a:ext cx="57" cy="57"/>
              </a:xfrm>
              <a:prstGeom prst="ellipse">
                <a:avLst/>
              </a:prstGeom>
              <a:solidFill>
                <a:schemeClr val="accent1"/>
              </a:solidFill>
              <a:ln w="9525">
                <a:solidFill>
                  <a:srgbClr val="FFFFFF"/>
                </a:solidFill>
                <a:round/>
                <a:headEnd/>
                <a:tailEnd/>
              </a:ln>
            </p:spPr>
            <p:txBody>
              <a:bodyPr wrap="none" anchor="ctr"/>
              <a:lstStyle/>
              <a:p>
                <a:pPr algn="ctr"/>
                <a:endParaRPr lang="en-US" sz="1800" noProof="1">
                  <a:solidFill>
                    <a:srgbClr val="FAFD00"/>
                  </a:solidFill>
                </a:endParaRPr>
              </a:p>
            </p:txBody>
          </p:sp>
          <p:sp>
            <p:nvSpPr>
              <p:cNvPr id="1366" name="Oval 658"/>
              <p:cNvSpPr>
                <a:spLocks noChangeAspect="1" noChangeArrowheads="1"/>
              </p:cNvSpPr>
              <p:nvPr/>
            </p:nvSpPr>
            <p:spPr bwMode="auto">
              <a:xfrm>
                <a:off x="4065" y="2554"/>
                <a:ext cx="57" cy="57"/>
              </a:xfrm>
              <a:prstGeom prst="ellipse">
                <a:avLst/>
              </a:prstGeom>
              <a:solidFill>
                <a:schemeClr val="accent1"/>
              </a:solidFill>
              <a:ln w="9525">
                <a:solidFill>
                  <a:srgbClr val="FFFFFF"/>
                </a:solidFill>
                <a:round/>
                <a:headEnd/>
                <a:tailEnd/>
              </a:ln>
            </p:spPr>
            <p:txBody>
              <a:bodyPr wrap="none" anchor="ctr"/>
              <a:lstStyle/>
              <a:p>
                <a:pPr algn="ctr"/>
                <a:endParaRPr lang="en-US" sz="1800" noProof="1">
                  <a:solidFill>
                    <a:srgbClr val="FAFD00"/>
                  </a:solidFill>
                </a:endParaRPr>
              </a:p>
            </p:txBody>
          </p:sp>
          <p:sp>
            <p:nvSpPr>
              <p:cNvPr id="1367" name="Oval 659"/>
              <p:cNvSpPr>
                <a:spLocks noChangeAspect="1" noChangeArrowheads="1"/>
              </p:cNvSpPr>
              <p:nvPr/>
            </p:nvSpPr>
            <p:spPr bwMode="auto">
              <a:xfrm>
                <a:off x="4067" y="2610"/>
                <a:ext cx="57" cy="57"/>
              </a:xfrm>
              <a:prstGeom prst="ellipse">
                <a:avLst/>
              </a:prstGeom>
              <a:solidFill>
                <a:schemeClr val="accent1"/>
              </a:solidFill>
              <a:ln w="9525">
                <a:solidFill>
                  <a:srgbClr val="FFFFFF"/>
                </a:solidFill>
                <a:round/>
                <a:headEnd/>
                <a:tailEnd/>
              </a:ln>
            </p:spPr>
            <p:txBody>
              <a:bodyPr wrap="none" anchor="ctr"/>
              <a:lstStyle/>
              <a:p>
                <a:pPr algn="ctr"/>
                <a:endParaRPr lang="en-US" sz="1800" noProof="1">
                  <a:solidFill>
                    <a:srgbClr val="FAFD00"/>
                  </a:solidFill>
                </a:endParaRPr>
              </a:p>
            </p:txBody>
          </p:sp>
          <p:sp>
            <p:nvSpPr>
              <p:cNvPr id="1368" name="Oval 660"/>
              <p:cNvSpPr>
                <a:spLocks noChangeAspect="1" noChangeArrowheads="1"/>
              </p:cNvSpPr>
              <p:nvPr/>
            </p:nvSpPr>
            <p:spPr bwMode="auto">
              <a:xfrm>
                <a:off x="4068" y="2671"/>
                <a:ext cx="57" cy="57"/>
              </a:xfrm>
              <a:prstGeom prst="ellipse">
                <a:avLst/>
              </a:prstGeom>
              <a:solidFill>
                <a:schemeClr val="accent1"/>
              </a:solidFill>
              <a:ln w="9525">
                <a:solidFill>
                  <a:srgbClr val="FFFFFF"/>
                </a:solidFill>
                <a:round/>
                <a:headEnd/>
                <a:tailEnd/>
              </a:ln>
            </p:spPr>
            <p:txBody>
              <a:bodyPr wrap="none" anchor="ctr"/>
              <a:lstStyle/>
              <a:p>
                <a:pPr algn="ctr"/>
                <a:endParaRPr lang="en-US" sz="1800" noProof="1">
                  <a:solidFill>
                    <a:srgbClr val="FAFD00"/>
                  </a:solidFill>
                </a:endParaRPr>
              </a:p>
            </p:txBody>
          </p:sp>
        </p:grpSp>
      </p:grpSp>
      <p:sp>
        <p:nvSpPr>
          <p:cNvPr id="1280" name="Oval 661"/>
          <p:cNvSpPr>
            <a:spLocks noChangeAspect="1" noChangeArrowheads="1"/>
          </p:cNvSpPr>
          <p:nvPr/>
        </p:nvSpPr>
        <p:spPr bwMode="auto">
          <a:xfrm>
            <a:off x="6527800" y="3622675"/>
            <a:ext cx="90488" cy="90488"/>
          </a:xfrm>
          <a:prstGeom prst="ellipse">
            <a:avLst/>
          </a:prstGeom>
          <a:solidFill>
            <a:schemeClr val="accent1"/>
          </a:solidFill>
          <a:ln w="9525">
            <a:solidFill>
              <a:srgbClr val="FFFFFF"/>
            </a:solidFill>
            <a:round/>
            <a:headEnd/>
            <a:tailEnd/>
          </a:ln>
        </p:spPr>
        <p:txBody>
          <a:bodyPr wrap="none" anchor="ctr"/>
          <a:lstStyle/>
          <a:p>
            <a:pPr algn="ctr"/>
            <a:endParaRPr lang="en-US" sz="1800" noProof="1">
              <a:solidFill>
                <a:srgbClr val="FAFD00"/>
              </a:solidFill>
            </a:endParaRPr>
          </a:p>
        </p:txBody>
      </p:sp>
      <p:sp>
        <p:nvSpPr>
          <p:cNvPr id="1281" name="Oval 662"/>
          <p:cNvSpPr>
            <a:spLocks noChangeAspect="1" noChangeArrowheads="1"/>
          </p:cNvSpPr>
          <p:nvPr/>
        </p:nvSpPr>
        <p:spPr bwMode="auto">
          <a:xfrm>
            <a:off x="5686425" y="2381250"/>
            <a:ext cx="90488" cy="90488"/>
          </a:xfrm>
          <a:prstGeom prst="ellipse">
            <a:avLst/>
          </a:prstGeom>
          <a:solidFill>
            <a:schemeClr val="accent1"/>
          </a:solidFill>
          <a:ln w="9525">
            <a:solidFill>
              <a:srgbClr val="FFFFFF"/>
            </a:solidFill>
            <a:round/>
            <a:headEnd/>
            <a:tailEnd/>
          </a:ln>
        </p:spPr>
        <p:txBody>
          <a:bodyPr wrap="none" anchor="ctr"/>
          <a:lstStyle/>
          <a:p>
            <a:pPr algn="ctr"/>
            <a:endParaRPr lang="en-US" sz="1800" noProof="1">
              <a:solidFill>
                <a:srgbClr val="FAFD00"/>
              </a:solidFill>
            </a:endParaRPr>
          </a:p>
        </p:txBody>
      </p:sp>
      <p:sp>
        <p:nvSpPr>
          <p:cNvPr id="1282" name="Oval 663"/>
          <p:cNvSpPr>
            <a:spLocks noChangeAspect="1" noChangeArrowheads="1"/>
          </p:cNvSpPr>
          <p:nvPr/>
        </p:nvSpPr>
        <p:spPr bwMode="auto">
          <a:xfrm>
            <a:off x="5681663" y="2470150"/>
            <a:ext cx="90487" cy="90488"/>
          </a:xfrm>
          <a:prstGeom prst="ellipse">
            <a:avLst/>
          </a:prstGeom>
          <a:solidFill>
            <a:schemeClr val="accent1"/>
          </a:solidFill>
          <a:ln w="9525">
            <a:solidFill>
              <a:srgbClr val="FFFFFF"/>
            </a:solidFill>
            <a:round/>
            <a:headEnd/>
            <a:tailEnd/>
          </a:ln>
        </p:spPr>
        <p:txBody>
          <a:bodyPr wrap="none" anchor="ctr"/>
          <a:lstStyle/>
          <a:p>
            <a:pPr algn="ctr"/>
            <a:endParaRPr lang="en-US" sz="1800" noProof="1">
              <a:solidFill>
                <a:srgbClr val="FAFD00"/>
              </a:solidFill>
            </a:endParaRPr>
          </a:p>
        </p:txBody>
      </p:sp>
      <p:sp>
        <p:nvSpPr>
          <p:cNvPr id="1283" name="Oval 664"/>
          <p:cNvSpPr>
            <a:spLocks noChangeAspect="1" noChangeArrowheads="1"/>
          </p:cNvSpPr>
          <p:nvPr/>
        </p:nvSpPr>
        <p:spPr bwMode="auto">
          <a:xfrm>
            <a:off x="5668963" y="2560638"/>
            <a:ext cx="90487" cy="90487"/>
          </a:xfrm>
          <a:prstGeom prst="ellipse">
            <a:avLst/>
          </a:prstGeom>
          <a:solidFill>
            <a:schemeClr val="accent1"/>
          </a:solidFill>
          <a:ln w="9525">
            <a:solidFill>
              <a:srgbClr val="FFFFFF"/>
            </a:solidFill>
            <a:round/>
            <a:headEnd/>
            <a:tailEnd/>
          </a:ln>
        </p:spPr>
        <p:txBody>
          <a:bodyPr wrap="none" anchor="ctr"/>
          <a:lstStyle/>
          <a:p>
            <a:pPr algn="ctr"/>
            <a:endParaRPr lang="en-US" sz="1800" noProof="1">
              <a:solidFill>
                <a:srgbClr val="FAFD00"/>
              </a:solidFill>
            </a:endParaRPr>
          </a:p>
        </p:txBody>
      </p:sp>
      <p:sp>
        <p:nvSpPr>
          <p:cNvPr id="1284" name="Oval 665"/>
          <p:cNvSpPr>
            <a:spLocks noChangeAspect="1" noChangeArrowheads="1"/>
          </p:cNvSpPr>
          <p:nvPr/>
        </p:nvSpPr>
        <p:spPr bwMode="auto">
          <a:xfrm>
            <a:off x="5673725" y="2649538"/>
            <a:ext cx="90488" cy="90487"/>
          </a:xfrm>
          <a:prstGeom prst="ellipse">
            <a:avLst/>
          </a:prstGeom>
          <a:solidFill>
            <a:schemeClr val="accent1"/>
          </a:solidFill>
          <a:ln w="9525">
            <a:solidFill>
              <a:srgbClr val="FFFFFF"/>
            </a:solidFill>
            <a:round/>
            <a:headEnd/>
            <a:tailEnd/>
          </a:ln>
        </p:spPr>
        <p:txBody>
          <a:bodyPr wrap="none" anchor="ctr"/>
          <a:lstStyle/>
          <a:p>
            <a:pPr algn="ctr"/>
            <a:endParaRPr lang="en-US" sz="1800" noProof="1">
              <a:solidFill>
                <a:srgbClr val="FAFD00"/>
              </a:solidFill>
            </a:endParaRPr>
          </a:p>
        </p:txBody>
      </p:sp>
      <p:sp>
        <p:nvSpPr>
          <p:cNvPr id="1285" name="Oval 666"/>
          <p:cNvSpPr>
            <a:spLocks noChangeAspect="1" noChangeArrowheads="1"/>
          </p:cNvSpPr>
          <p:nvPr/>
        </p:nvSpPr>
        <p:spPr bwMode="auto">
          <a:xfrm>
            <a:off x="5684838" y="2746375"/>
            <a:ext cx="90487" cy="90488"/>
          </a:xfrm>
          <a:prstGeom prst="ellipse">
            <a:avLst/>
          </a:prstGeom>
          <a:solidFill>
            <a:schemeClr val="accent1"/>
          </a:solidFill>
          <a:ln w="9525">
            <a:solidFill>
              <a:srgbClr val="FFFFFF"/>
            </a:solidFill>
            <a:round/>
            <a:headEnd/>
            <a:tailEnd/>
          </a:ln>
        </p:spPr>
        <p:txBody>
          <a:bodyPr wrap="none" anchor="ctr"/>
          <a:lstStyle/>
          <a:p>
            <a:pPr algn="ctr"/>
            <a:endParaRPr lang="en-US" sz="1800" noProof="1">
              <a:solidFill>
                <a:srgbClr val="FAFD00"/>
              </a:solidFill>
            </a:endParaRPr>
          </a:p>
        </p:txBody>
      </p:sp>
      <p:sp>
        <p:nvSpPr>
          <p:cNvPr id="1286" name="Oval 667"/>
          <p:cNvSpPr>
            <a:spLocks noChangeAspect="1" noChangeArrowheads="1"/>
          </p:cNvSpPr>
          <p:nvPr/>
        </p:nvSpPr>
        <p:spPr bwMode="auto">
          <a:xfrm>
            <a:off x="5749925" y="2819400"/>
            <a:ext cx="90488" cy="90488"/>
          </a:xfrm>
          <a:prstGeom prst="ellipse">
            <a:avLst/>
          </a:prstGeom>
          <a:solidFill>
            <a:schemeClr val="accent1"/>
          </a:solidFill>
          <a:ln w="9525">
            <a:solidFill>
              <a:srgbClr val="FFFFFF"/>
            </a:solidFill>
            <a:round/>
            <a:headEnd/>
            <a:tailEnd/>
          </a:ln>
        </p:spPr>
        <p:txBody>
          <a:bodyPr wrap="none" anchor="ctr"/>
          <a:lstStyle/>
          <a:p>
            <a:pPr algn="ctr"/>
            <a:endParaRPr lang="en-US" sz="1800" noProof="1">
              <a:solidFill>
                <a:srgbClr val="FAFD00"/>
              </a:solidFill>
            </a:endParaRPr>
          </a:p>
        </p:txBody>
      </p:sp>
      <p:sp>
        <p:nvSpPr>
          <p:cNvPr id="1287" name="Oval 668"/>
          <p:cNvSpPr>
            <a:spLocks noChangeAspect="1" noChangeArrowheads="1"/>
          </p:cNvSpPr>
          <p:nvPr/>
        </p:nvSpPr>
        <p:spPr bwMode="auto">
          <a:xfrm>
            <a:off x="5711825" y="2295525"/>
            <a:ext cx="90488" cy="90488"/>
          </a:xfrm>
          <a:prstGeom prst="ellipse">
            <a:avLst/>
          </a:prstGeom>
          <a:solidFill>
            <a:schemeClr val="accent1"/>
          </a:solidFill>
          <a:ln w="9525">
            <a:solidFill>
              <a:srgbClr val="FFFFFF"/>
            </a:solidFill>
            <a:round/>
            <a:headEnd/>
            <a:tailEnd/>
          </a:ln>
        </p:spPr>
        <p:txBody>
          <a:bodyPr wrap="none" anchor="ctr"/>
          <a:lstStyle/>
          <a:p>
            <a:pPr algn="ctr"/>
            <a:endParaRPr lang="en-US" sz="1800" noProof="1">
              <a:solidFill>
                <a:srgbClr val="FAFD00"/>
              </a:solidFill>
            </a:endParaRPr>
          </a:p>
        </p:txBody>
      </p:sp>
      <p:sp>
        <p:nvSpPr>
          <p:cNvPr id="1288" name="Oval 669"/>
          <p:cNvSpPr>
            <a:spLocks noChangeAspect="1" noChangeArrowheads="1"/>
          </p:cNvSpPr>
          <p:nvPr/>
        </p:nvSpPr>
        <p:spPr bwMode="auto">
          <a:xfrm>
            <a:off x="5783263" y="2241550"/>
            <a:ext cx="90487" cy="90488"/>
          </a:xfrm>
          <a:prstGeom prst="ellipse">
            <a:avLst/>
          </a:prstGeom>
          <a:solidFill>
            <a:schemeClr val="accent1"/>
          </a:solidFill>
          <a:ln w="9525">
            <a:solidFill>
              <a:srgbClr val="FFFFFF"/>
            </a:solidFill>
            <a:round/>
            <a:headEnd/>
            <a:tailEnd/>
          </a:ln>
        </p:spPr>
        <p:txBody>
          <a:bodyPr wrap="none" anchor="ctr"/>
          <a:lstStyle/>
          <a:p>
            <a:pPr algn="ctr"/>
            <a:endParaRPr lang="en-US" sz="1800" noProof="1">
              <a:solidFill>
                <a:srgbClr val="FAFD00"/>
              </a:solidFill>
            </a:endParaRPr>
          </a:p>
        </p:txBody>
      </p:sp>
      <p:sp>
        <p:nvSpPr>
          <p:cNvPr id="1289" name="Oval 670"/>
          <p:cNvSpPr>
            <a:spLocks noChangeAspect="1" noChangeArrowheads="1"/>
          </p:cNvSpPr>
          <p:nvPr/>
        </p:nvSpPr>
        <p:spPr bwMode="auto">
          <a:xfrm>
            <a:off x="5872163" y="2203450"/>
            <a:ext cx="90487" cy="90488"/>
          </a:xfrm>
          <a:prstGeom prst="ellipse">
            <a:avLst/>
          </a:prstGeom>
          <a:solidFill>
            <a:schemeClr val="accent1"/>
          </a:solidFill>
          <a:ln w="9525">
            <a:solidFill>
              <a:srgbClr val="FFFFFF"/>
            </a:solidFill>
            <a:round/>
            <a:headEnd/>
            <a:tailEnd/>
          </a:ln>
        </p:spPr>
        <p:txBody>
          <a:bodyPr wrap="none" anchor="ctr"/>
          <a:lstStyle/>
          <a:p>
            <a:pPr algn="ctr"/>
            <a:endParaRPr lang="en-US" sz="1800" noProof="1">
              <a:solidFill>
                <a:srgbClr val="FAFD00"/>
              </a:solidFill>
            </a:endParaRPr>
          </a:p>
        </p:txBody>
      </p:sp>
      <p:sp>
        <p:nvSpPr>
          <p:cNvPr id="1290" name="Oval 671"/>
          <p:cNvSpPr>
            <a:spLocks noChangeAspect="1" noChangeArrowheads="1"/>
          </p:cNvSpPr>
          <p:nvPr/>
        </p:nvSpPr>
        <p:spPr bwMode="auto">
          <a:xfrm>
            <a:off x="5962650" y="2205038"/>
            <a:ext cx="90488" cy="90487"/>
          </a:xfrm>
          <a:prstGeom prst="ellipse">
            <a:avLst/>
          </a:prstGeom>
          <a:solidFill>
            <a:schemeClr val="accent1"/>
          </a:solidFill>
          <a:ln w="9525">
            <a:solidFill>
              <a:srgbClr val="FFFFFF"/>
            </a:solidFill>
            <a:round/>
            <a:headEnd/>
            <a:tailEnd/>
          </a:ln>
        </p:spPr>
        <p:txBody>
          <a:bodyPr wrap="none" anchor="ctr"/>
          <a:lstStyle/>
          <a:p>
            <a:pPr algn="ctr"/>
            <a:endParaRPr lang="en-US" sz="1800" noProof="1">
              <a:solidFill>
                <a:srgbClr val="FAFD00"/>
              </a:solidFill>
            </a:endParaRPr>
          </a:p>
        </p:txBody>
      </p:sp>
      <p:sp>
        <p:nvSpPr>
          <p:cNvPr id="1291" name="Oval 672"/>
          <p:cNvSpPr>
            <a:spLocks noChangeAspect="1" noChangeArrowheads="1"/>
          </p:cNvSpPr>
          <p:nvPr/>
        </p:nvSpPr>
        <p:spPr bwMode="auto">
          <a:xfrm>
            <a:off x="6065838" y="2219325"/>
            <a:ext cx="90487" cy="90488"/>
          </a:xfrm>
          <a:prstGeom prst="ellipse">
            <a:avLst/>
          </a:prstGeom>
          <a:solidFill>
            <a:srgbClr val="00FF00"/>
          </a:solidFill>
          <a:ln w="9525">
            <a:solidFill>
              <a:srgbClr val="FFFFFF"/>
            </a:solidFill>
            <a:round/>
            <a:headEnd/>
            <a:tailEnd/>
          </a:ln>
        </p:spPr>
        <p:txBody>
          <a:bodyPr wrap="none" anchor="ctr"/>
          <a:lstStyle/>
          <a:p>
            <a:pPr algn="ctr"/>
            <a:endParaRPr lang="en-US" sz="1800" noProof="1">
              <a:solidFill>
                <a:srgbClr val="FAFD00"/>
              </a:solidFill>
            </a:endParaRPr>
          </a:p>
        </p:txBody>
      </p:sp>
      <p:sp>
        <p:nvSpPr>
          <p:cNvPr id="1292" name="Oval 673"/>
          <p:cNvSpPr>
            <a:spLocks noChangeAspect="1" noChangeArrowheads="1"/>
          </p:cNvSpPr>
          <p:nvPr/>
        </p:nvSpPr>
        <p:spPr bwMode="auto">
          <a:xfrm>
            <a:off x="6129338" y="2292350"/>
            <a:ext cx="90487" cy="90488"/>
          </a:xfrm>
          <a:prstGeom prst="ellipse">
            <a:avLst/>
          </a:prstGeom>
          <a:solidFill>
            <a:schemeClr val="accent1"/>
          </a:solidFill>
          <a:ln w="9525">
            <a:solidFill>
              <a:srgbClr val="FFFFFF"/>
            </a:solidFill>
            <a:round/>
            <a:headEnd/>
            <a:tailEnd/>
          </a:ln>
        </p:spPr>
        <p:txBody>
          <a:bodyPr wrap="none" anchor="ctr"/>
          <a:lstStyle/>
          <a:p>
            <a:pPr algn="ctr"/>
            <a:endParaRPr lang="en-US" sz="1800" noProof="1">
              <a:solidFill>
                <a:srgbClr val="FAFD00"/>
              </a:solidFill>
            </a:endParaRPr>
          </a:p>
        </p:txBody>
      </p:sp>
      <p:sp>
        <p:nvSpPr>
          <p:cNvPr id="1293" name="Oval 674"/>
          <p:cNvSpPr>
            <a:spLocks noChangeAspect="1" noChangeArrowheads="1"/>
          </p:cNvSpPr>
          <p:nvPr/>
        </p:nvSpPr>
        <p:spPr bwMode="auto">
          <a:xfrm>
            <a:off x="6164263" y="2389188"/>
            <a:ext cx="90487" cy="90487"/>
          </a:xfrm>
          <a:prstGeom prst="ellipse">
            <a:avLst/>
          </a:prstGeom>
          <a:solidFill>
            <a:schemeClr val="accent1"/>
          </a:solidFill>
          <a:ln w="9525">
            <a:solidFill>
              <a:srgbClr val="FFFFFF"/>
            </a:solidFill>
            <a:round/>
            <a:headEnd/>
            <a:tailEnd/>
          </a:ln>
        </p:spPr>
        <p:txBody>
          <a:bodyPr wrap="none" anchor="ctr"/>
          <a:lstStyle/>
          <a:p>
            <a:pPr algn="ctr"/>
            <a:endParaRPr lang="en-US" sz="1800" noProof="1">
              <a:solidFill>
                <a:srgbClr val="FAFD00"/>
              </a:solidFill>
            </a:endParaRPr>
          </a:p>
        </p:txBody>
      </p:sp>
      <p:sp>
        <p:nvSpPr>
          <p:cNvPr id="1294" name="Oval 675"/>
          <p:cNvSpPr>
            <a:spLocks noChangeAspect="1" noChangeArrowheads="1"/>
          </p:cNvSpPr>
          <p:nvPr/>
        </p:nvSpPr>
        <p:spPr bwMode="auto">
          <a:xfrm>
            <a:off x="6189663" y="2486025"/>
            <a:ext cx="90487" cy="90488"/>
          </a:xfrm>
          <a:prstGeom prst="ellipse">
            <a:avLst/>
          </a:prstGeom>
          <a:solidFill>
            <a:schemeClr val="accent1"/>
          </a:solidFill>
          <a:ln w="9525">
            <a:solidFill>
              <a:srgbClr val="FFFFFF"/>
            </a:solidFill>
            <a:round/>
            <a:headEnd/>
            <a:tailEnd/>
          </a:ln>
        </p:spPr>
        <p:txBody>
          <a:bodyPr wrap="none" anchor="ctr"/>
          <a:lstStyle/>
          <a:p>
            <a:pPr algn="ctr"/>
            <a:endParaRPr lang="en-US" sz="1800" noProof="1">
              <a:solidFill>
                <a:srgbClr val="FAFD00"/>
              </a:solidFill>
            </a:endParaRPr>
          </a:p>
        </p:txBody>
      </p:sp>
      <p:sp>
        <p:nvSpPr>
          <p:cNvPr id="1295" name="Oval 676"/>
          <p:cNvSpPr>
            <a:spLocks noChangeAspect="1" noChangeArrowheads="1"/>
          </p:cNvSpPr>
          <p:nvPr/>
        </p:nvSpPr>
        <p:spPr bwMode="auto">
          <a:xfrm>
            <a:off x="6311900" y="4718050"/>
            <a:ext cx="90488" cy="90488"/>
          </a:xfrm>
          <a:prstGeom prst="ellipse">
            <a:avLst/>
          </a:prstGeom>
          <a:solidFill>
            <a:schemeClr val="accent1"/>
          </a:solidFill>
          <a:ln w="9525">
            <a:solidFill>
              <a:srgbClr val="FFFFFF"/>
            </a:solidFill>
            <a:round/>
            <a:headEnd/>
            <a:tailEnd/>
          </a:ln>
        </p:spPr>
        <p:txBody>
          <a:bodyPr wrap="none" anchor="ctr"/>
          <a:lstStyle/>
          <a:p>
            <a:pPr algn="ctr"/>
            <a:endParaRPr lang="en-US" sz="1800" noProof="1">
              <a:solidFill>
                <a:srgbClr val="FAFD00"/>
              </a:solidFill>
            </a:endParaRPr>
          </a:p>
        </p:txBody>
      </p:sp>
      <p:sp>
        <p:nvSpPr>
          <p:cNvPr id="1296" name="Oval 677"/>
          <p:cNvSpPr>
            <a:spLocks noChangeAspect="1" noChangeArrowheads="1"/>
          </p:cNvSpPr>
          <p:nvPr/>
        </p:nvSpPr>
        <p:spPr bwMode="auto">
          <a:xfrm>
            <a:off x="6392863" y="4706938"/>
            <a:ext cx="90487" cy="90487"/>
          </a:xfrm>
          <a:prstGeom prst="ellipse">
            <a:avLst/>
          </a:prstGeom>
          <a:solidFill>
            <a:schemeClr val="accent1"/>
          </a:solidFill>
          <a:ln w="9525">
            <a:solidFill>
              <a:srgbClr val="FFFFFF"/>
            </a:solidFill>
            <a:round/>
            <a:headEnd/>
            <a:tailEnd/>
          </a:ln>
        </p:spPr>
        <p:txBody>
          <a:bodyPr wrap="none" anchor="ctr"/>
          <a:lstStyle/>
          <a:p>
            <a:pPr algn="ctr"/>
            <a:endParaRPr lang="en-US" sz="1800" noProof="1">
              <a:solidFill>
                <a:srgbClr val="FAFD00"/>
              </a:solidFill>
            </a:endParaRPr>
          </a:p>
        </p:txBody>
      </p:sp>
      <p:sp>
        <p:nvSpPr>
          <p:cNvPr id="1297" name="Oval 678"/>
          <p:cNvSpPr>
            <a:spLocks noChangeAspect="1" noChangeArrowheads="1"/>
          </p:cNvSpPr>
          <p:nvPr/>
        </p:nvSpPr>
        <p:spPr bwMode="auto">
          <a:xfrm>
            <a:off x="6481763" y="4676775"/>
            <a:ext cx="90487" cy="90488"/>
          </a:xfrm>
          <a:prstGeom prst="ellipse">
            <a:avLst/>
          </a:prstGeom>
          <a:solidFill>
            <a:schemeClr val="accent1"/>
          </a:solidFill>
          <a:ln w="9525">
            <a:solidFill>
              <a:srgbClr val="FFFFFF"/>
            </a:solidFill>
            <a:round/>
            <a:headEnd/>
            <a:tailEnd/>
          </a:ln>
        </p:spPr>
        <p:txBody>
          <a:bodyPr wrap="none" anchor="ctr"/>
          <a:lstStyle/>
          <a:p>
            <a:pPr algn="ctr"/>
            <a:endParaRPr lang="en-US" sz="1800" noProof="1">
              <a:solidFill>
                <a:srgbClr val="FAFD00"/>
              </a:solidFill>
            </a:endParaRPr>
          </a:p>
        </p:txBody>
      </p:sp>
      <p:sp>
        <p:nvSpPr>
          <p:cNvPr id="1298" name="Oval 679"/>
          <p:cNvSpPr>
            <a:spLocks noChangeAspect="1" noChangeArrowheads="1"/>
          </p:cNvSpPr>
          <p:nvPr/>
        </p:nvSpPr>
        <p:spPr bwMode="auto">
          <a:xfrm>
            <a:off x="6554788" y="4637088"/>
            <a:ext cx="90487" cy="90487"/>
          </a:xfrm>
          <a:prstGeom prst="ellipse">
            <a:avLst/>
          </a:prstGeom>
          <a:solidFill>
            <a:schemeClr val="accent1"/>
          </a:solidFill>
          <a:ln w="9525">
            <a:solidFill>
              <a:srgbClr val="FFFFFF"/>
            </a:solidFill>
            <a:round/>
            <a:headEnd/>
            <a:tailEnd/>
          </a:ln>
        </p:spPr>
        <p:txBody>
          <a:bodyPr wrap="none" anchor="ctr"/>
          <a:lstStyle/>
          <a:p>
            <a:pPr algn="ctr"/>
            <a:endParaRPr lang="en-US" sz="1800" noProof="1">
              <a:solidFill>
                <a:srgbClr val="FAFD00"/>
              </a:solidFill>
            </a:endParaRPr>
          </a:p>
        </p:txBody>
      </p:sp>
      <p:sp>
        <p:nvSpPr>
          <p:cNvPr id="1299" name="Oval 680"/>
          <p:cNvSpPr>
            <a:spLocks noChangeAspect="1" noChangeArrowheads="1"/>
          </p:cNvSpPr>
          <p:nvPr/>
        </p:nvSpPr>
        <p:spPr bwMode="auto">
          <a:xfrm>
            <a:off x="6626225" y="4583113"/>
            <a:ext cx="90488" cy="90487"/>
          </a:xfrm>
          <a:prstGeom prst="ellipse">
            <a:avLst/>
          </a:prstGeom>
          <a:solidFill>
            <a:schemeClr val="accent1"/>
          </a:solidFill>
          <a:ln w="9525">
            <a:solidFill>
              <a:srgbClr val="FFFFFF"/>
            </a:solidFill>
            <a:round/>
            <a:headEnd/>
            <a:tailEnd/>
          </a:ln>
        </p:spPr>
        <p:txBody>
          <a:bodyPr wrap="none" anchor="ctr"/>
          <a:lstStyle/>
          <a:p>
            <a:pPr algn="ctr"/>
            <a:endParaRPr lang="en-US" sz="1800" noProof="1">
              <a:solidFill>
                <a:srgbClr val="FAFD00"/>
              </a:solidFill>
            </a:endParaRPr>
          </a:p>
        </p:txBody>
      </p:sp>
      <p:sp>
        <p:nvSpPr>
          <p:cNvPr id="1300" name="Oval 681"/>
          <p:cNvSpPr>
            <a:spLocks noChangeAspect="1" noChangeArrowheads="1"/>
          </p:cNvSpPr>
          <p:nvPr/>
        </p:nvSpPr>
        <p:spPr bwMode="auto">
          <a:xfrm>
            <a:off x="6646863" y="4502150"/>
            <a:ext cx="90487" cy="90488"/>
          </a:xfrm>
          <a:prstGeom prst="ellipse">
            <a:avLst/>
          </a:prstGeom>
          <a:solidFill>
            <a:schemeClr val="accent1"/>
          </a:solidFill>
          <a:ln w="9525">
            <a:solidFill>
              <a:srgbClr val="FFFFFF"/>
            </a:solidFill>
            <a:round/>
            <a:headEnd/>
            <a:tailEnd/>
          </a:ln>
        </p:spPr>
        <p:txBody>
          <a:bodyPr wrap="none" anchor="ctr"/>
          <a:lstStyle/>
          <a:p>
            <a:pPr algn="ctr"/>
            <a:endParaRPr lang="en-US" sz="1800" noProof="1">
              <a:solidFill>
                <a:srgbClr val="FAFD00"/>
              </a:solidFill>
            </a:endParaRPr>
          </a:p>
        </p:txBody>
      </p:sp>
      <p:sp>
        <p:nvSpPr>
          <p:cNvPr id="1301" name="Oval 682"/>
          <p:cNvSpPr>
            <a:spLocks noChangeAspect="1" noChangeArrowheads="1"/>
          </p:cNvSpPr>
          <p:nvPr/>
        </p:nvSpPr>
        <p:spPr bwMode="auto">
          <a:xfrm>
            <a:off x="6677025" y="4411663"/>
            <a:ext cx="90488" cy="90487"/>
          </a:xfrm>
          <a:prstGeom prst="ellipse">
            <a:avLst/>
          </a:prstGeom>
          <a:solidFill>
            <a:srgbClr val="00FF00"/>
          </a:solidFill>
          <a:ln w="9525">
            <a:solidFill>
              <a:srgbClr val="FFFFFF"/>
            </a:solidFill>
            <a:round/>
            <a:headEnd/>
            <a:tailEnd/>
          </a:ln>
        </p:spPr>
        <p:txBody>
          <a:bodyPr wrap="none" anchor="ctr"/>
          <a:lstStyle/>
          <a:p>
            <a:pPr algn="ctr"/>
            <a:endParaRPr lang="en-US" sz="1800" noProof="1">
              <a:solidFill>
                <a:srgbClr val="FAFD00"/>
              </a:solidFill>
            </a:endParaRPr>
          </a:p>
        </p:txBody>
      </p:sp>
      <p:sp>
        <p:nvSpPr>
          <p:cNvPr id="1302" name="Oval 683"/>
          <p:cNvSpPr>
            <a:spLocks noChangeAspect="1" noChangeArrowheads="1"/>
          </p:cNvSpPr>
          <p:nvPr/>
        </p:nvSpPr>
        <p:spPr bwMode="auto">
          <a:xfrm>
            <a:off x="6721475" y="4324350"/>
            <a:ext cx="90488" cy="90488"/>
          </a:xfrm>
          <a:prstGeom prst="ellipse">
            <a:avLst/>
          </a:prstGeom>
          <a:solidFill>
            <a:schemeClr val="accent1"/>
          </a:solidFill>
          <a:ln w="9525">
            <a:solidFill>
              <a:srgbClr val="FFFFFF"/>
            </a:solidFill>
            <a:round/>
            <a:headEnd/>
            <a:tailEnd/>
          </a:ln>
        </p:spPr>
        <p:txBody>
          <a:bodyPr wrap="none" anchor="ctr"/>
          <a:lstStyle/>
          <a:p>
            <a:pPr algn="ctr"/>
            <a:endParaRPr lang="en-US" sz="1800" noProof="1">
              <a:solidFill>
                <a:srgbClr val="FAFD00"/>
              </a:solidFill>
            </a:endParaRPr>
          </a:p>
        </p:txBody>
      </p:sp>
      <p:sp>
        <p:nvSpPr>
          <p:cNvPr id="1303" name="Oval 684"/>
          <p:cNvSpPr>
            <a:spLocks noChangeAspect="1" noChangeArrowheads="1"/>
          </p:cNvSpPr>
          <p:nvPr/>
        </p:nvSpPr>
        <p:spPr bwMode="auto">
          <a:xfrm>
            <a:off x="6677025" y="4233863"/>
            <a:ext cx="90488" cy="90487"/>
          </a:xfrm>
          <a:prstGeom prst="ellipse">
            <a:avLst/>
          </a:prstGeom>
          <a:solidFill>
            <a:schemeClr val="accent1"/>
          </a:solidFill>
          <a:ln w="9525">
            <a:solidFill>
              <a:srgbClr val="FFFFFF"/>
            </a:solidFill>
            <a:round/>
            <a:headEnd/>
            <a:tailEnd/>
          </a:ln>
        </p:spPr>
        <p:txBody>
          <a:bodyPr wrap="none" anchor="ctr"/>
          <a:lstStyle/>
          <a:p>
            <a:pPr algn="ctr"/>
            <a:endParaRPr lang="en-US" sz="1800" noProof="1">
              <a:solidFill>
                <a:srgbClr val="FAFD00"/>
              </a:solidFill>
            </a:endParaRPr>
          </a:p>
        </p:txBody>
      </p:sp>
      <p:sp>
        <p:nvSpPr>
          <p:cNvPr id="1304" name="Oval 685"/>
          <p:cNvSpPr>
            <a:spLocks noChangeAspect="1" noChangeArrowheads="1"/>
          </p:cNvSpPr>
          <p:nvPr/>
        </p:nvSpPr>
        <p:spPr bwMode="auto">
          <a:xfrm>
            <a:off x="6680200" y="4154488"/>
            <a:ext cx="90488" cy="90487"/>
          </a:xfrm>
          <a:prstGeom prst="ellipse">
            <a:avLst/>
          </a:prstGeom>
          <a:solidFill>
            <a:schemeClr val="accent1"/>
          </a:solidFill>
          <a:ln w="9525">
            <a:solidFill>
              <a:srgbClr val="FFFFFF"/>
            </a:solidFill>
            <a:round/>
            <a:headEnd/>
            <a:tailEnd/>
          </a:ln>
        </p:spPr>
        <p:txBody>
          <a:bodyPr wrap="none" anchor="ctr"/>
          <a:lstStyle/>
          <a:p>
            <a:pPr algn="ctr"/>
            <a:endParaRPr lang="en-US" sz="1800" noProof="1">
              <a:solidFill>
                <a:srgbClr val="FAFD00"/>
              </a:solidFill>
            </a:endParaRPr>
          </a:p>
        </p:txBody>
      </p:sp>
      <p:sp>
        <p:nvSpPr>
          <p:cNvPr id="1305" name="Oval 686"/>
          <p:cNvSpPr>
            <a:spLocks noChangeAspect="1" noChangeArrowheads="1"/>
          </p:cNvSpPr>
          <p:nvPr/>
        </p:nvSpPr>
        <p:spPr bwMode="auto">
          <a:xfrm>
            <a:off x="6683375" y="4075113"/>
            <a:ext cx="90488" cy="90487"/>
          </a:xfrm>
          <a:prstGeom prst="ellipse">
            <a:avLst/>
          </a:prstGeom>
          <a:solidFill>
            <a:schemeClr val="accent1"/>
          </a:solidFill>
          <a:ln w="9525">
            <a:solidFill>
              <a:srgbClr val="FFFFFF"/>
            </a:solidFill>
            <a:round/>
            <a:headEnd/>
            <a:tailEnd/>
          </a:ln>
        </p:spPr>
        <p:txBody>
          <a:bodyPr wrap="none" anchor="ctr"/>
          <a:lstStyle/>
          <a:p>
            <a:pPr algn="ctr"/>
            <a:endParaRPr lang="en-US" sz="1800" noProof="1">
              <a:solidFill>
                <a:srgbClr val="FAFD00"/>
              </a:solidFill>
            </a:endParaRPr>
          </a:p>
        </p:txBody>
      </p:sp>
      <p:sp>
        <p:nvSpPr>
          <p:cNvPr id="1306" name="Oval 687"/>
          <p:cNvSpPr>
            <a:spLocks noChangeAspect="1" noChangeArrowheads="1"/>
          </p:cNvSpPr>
          <p:nvPr/>
        </p:nvSpPr>
        <p:spPr bwMode="auto">
          <a:xfrm>
            <a:off x="6697663" y="3987800"/>
            <a:ext cx="90487" cy="90488"/>
          </a:xfrm>
          <a:prstGeom prst="ellipse">
            <a:avLst/>
          </a:prstGeom>
          <a:solidFill>
            <a:schemeClr val="accent1"/>
          </a:solidFill>
          <a:ln w="9525">
            <a:solidFill>
              <a:srgbClr val="FFFFFF"/>
            </a:solidFill>
            <a:round/>
            <a:headEnd/>
            <a:tailEnd/>
          </a:ln>
        </p:spPr>
        <p:txBody>
          <a:bodyPr wrap="none" anchor="ctr"/>
          <a:lstStyle/>
          <a:p>
            <a:pPr algn="ctr"/>
            <a:endParaRPr lang="en-US" sz="1800" noProof="1">
              <a:solidFill>
                <a:srgbClr val="FAFD00"/>
              </a:solidFill>
            </a:endParaRPr>
          </a:p>
        </p:txBody>
      </p:sp>
      <p:sp>
        <p:nvSpPr>
          <p:cNvPr id="1307" name="Oval 688"/>
          <p:cNvSpPr>
            <a:spLocks noChangeAspect="1" noChangeArrowheads="1"/>
          </p:cNvSpPr>
          <p:nvPr/>
        </p:nvSpPr>
        <p:spPr bwMode="auto">
          <a:xfrm>
            <a:off x="6684963" y="3905250"/>
            <a:ext cx="90487" cy="90488"/>
          </a:xfrm>
          <a:prstGeom prst="ellipse">
            <a:avLst/>
          </a:prstGeom>
          <a:solidFill>
            <a:schemeClr val="accent1"/>
          </a:solidFill>
          <a:ln w="9525">
            <a:solidFill>
              <a:srgbClr val="FFFFFF"/>
            </a:solidFill>
            <a:round/>
            <a:headEnd/>
            <a:tailEnd/>
          </a:ln>
        </p:spPr>
        <p:txBody>
          <a:bodyPr wrap="none" anchor="ctr"/>
          <a:lstStyle/>
          <a:p>
            <a:pPr algn="ctr"/>
            <a:endParaRPr lang="en-US" sz="1800" noProof="1">
              <a:solidFill>
                <a:srgbClr val="FAFD00"/>
              </a:solidFill>
            </a:endParaRPr>
          </a:p>
        </p:txBody>
      </p:sp>
      <p:sp>
        <p:nvSpPr>
          <p:cNvPr id="1308" name="Oval 689"/>
          <p:cNvSpPr>
            <a:spLocks noChangeAspect="1" noChangeArrowheads="1"/>
          </p:cNvSpPr>
          <p:nvPr/>
        </p:nvSpPr>
        <p:spPr bwMode="auto">
          <a:xfrm>
            <a:off x="6672263" y="3833813"/>
            <a:ext cx="90487" cy="90487"/>
          </a:xfrm>
          <a:prstGeom prst="ellipse">
            <a:avLst/>
          </a:prstGeom>
          <a:solidFill>
            <a:schemeClr val="accent1"/>
          </a:solidFill>
          <a:ln w="9525">
            <a:solidFill>
              <a:srgbClr val="FFFFFF"/>
            </a:solidFill>
            <a:round/>
            <a:headEnd/>
            <a:tailEnd/>
          </a:ln>
        </p:spPr>
        <p:txBody>
          <a:bodyPr wrap="none" anchor="ctr"/>
          <a:lstStyle/>
          <a:p>
            <a:pPr algn="ctr"/>
            <a:endParaRPr lang="en-US" sz="1800" noProof="1">
              <a:solidFill>
                <a:srgbClr val="FAFD00"/>
              </a:solidFill>
            </a:endParaRPr>
          </a:p>
        </p:txBody>
      </p:sp>
      <p:sp>
        <p:nvSpPr>
          <p:cNvPr id="1309" name="Oval 690"/>
          <p:cNvSpPr>
            <a:spLocks noChangeAspect="1" noChangeArrowheads="1"/>
          </p:cNvSpPr>
          <p:nvPr/>
        </p:nvSpPr>
        <p:spPr bwMode="auto">
          <a:xfrm>
            <a:off x="6634163" y="3754438"/>
            <a:ext cx="90487" cy="90487"/>
          </a:xfrm>
          <a:prstGeom prst="ellipse">
            <a:avLst/>
          </a:prstGeom>
          <a:solidFill>
            <a:schemeClr val="accent1"/>
          </a:solidFill>
          <a:ln w="9525">
            <a:solidFill>
              <a:srgbClr val="FFFFFF"/>
            </a:solidFill>
            <a:round/>
            <a:headEnd/>
            <a:tailEnd/>
          </a:ln>
        </p:spPr>
        <p:txBody>
          <a:bodyPr wrap="none" anchor="ctr"/>
          <a:lstStyle/>
          <a:p>
            <a:pPr algn="ctr"/>
            <a:endParaRPr lang="en-US" sz="1800" noProof="1">
              <a:solidFill>
                <a:srgbClr val="FAFD00"/>
              </a:solidFill>
            </a:endParaRPr>
          </a:p>
        </p:txBody>
      </p:sp>
      <p:sp>
        <p:nvSpPr>
          <p:cNvPr id="1310" name="Oval 691"/>
          <p:cNvSpPr>
            <a:spLocks noChangeAspect="1" noChangeArrowheads="1"/>
          </p:cNvSpPr>
          <p:nvPr/>
        </p:nvSpPr>
        <p:spPr bwMode="auto">
          <a:xfrm>
            <a:off x="6578600" y="3681413"/>
            <a:ext cx="90488" cy="90487"/>
          </a:xfrm>
          <a:prstGeom prst="ellipse">
            <a:avLst/>
          </a:prstGeom>
          <a:solidFill>
            <a:schemeClr val="accent1"/>
          </a:solidFill>
          <a:ln w="9525">
            <a:solidFill>
              <a:srgbClr val="FFFFFF"/>
            </a:solidFill>
            <a:round/>
            <a:headEnd/>
            <a:tailEnd/>
          </a:ln>
        </p:spPr>
        <p:txBody>
          <a:bodyPr wrap="none" anchor="ctr"/>
          <a:lstStyle/>
          <a:p>
            <a:pPr algn="ctr"/>
            <a:endParaRPr lang="en-US" sz="1800" noProof="1">
              <a:solidFill>
                <a:srgbClr val="FAFD00"/>
              </a:solidFill>
            </a:endParaRPr>
          </a:p>
        </p:txBody>
      </p:sp>
      <p:sp>
        <p:nvSpPr>
          <p:cNvPr id="1311" name="Oval 692"/>
          <p:cNvSpPr>
            <a:spLocks noChangeAspect="1" noChangeArrowheads="1"/>
          </p:cNvSpPr>
          <p:nvPr/>
        </p:nvSpPr>
        <p:spPr bwMode="auto">
          <a:xfrm>
            <a:off x="5116513" y="4770438"/>
            <a:ext cx="90487" cy="90487"/>
          </a:xfrm>
          <a:prstGeom prst="ellipse">
            <a:avLst/>
          </a:prstGeom>
          <a:solidFill>
            <a:schemeClr val="accent1"/>
          </a:solidFill>
          <a:ln w="9525">
            <a:solidFill>
              <a:srgbClr val="FFFFFF"/>
            </a:solidFill>
            <a:round/>
            <a:headEnd/>
            <a:tailEnd/>
          </a:ln>
        </p:spPr>
        <p:txBody>
          <a:bodyPr wrap="none" anchor="ctr"/>
          <a:lstStyle/>
          <a:p>
            <a:pPr algn="ctr"/>
            <a:endParaRPr lang="en-US" sz="1800" noProof="1">
              <a:solidFill>
                <a:srgbClr val="FAFD00"/>
              </a:solidFill>
            </a:endParaRPr>
          </a:p>
        </p:txBody>
      </p:sp>
      <p:sp>
        <p:nvSpPr>
          <p:cNvPr id="1312" name="Oval 693"/>
          <p:cNvSpPr>
            <a:spLocks noChangeAspect="1" noChangeArrowheads="1"/>
          </p:cNvSpPr>
          <p:nvPr/>
        </p:nvSpPr>
        <p:spPr bwMode="auto">
          <a:xfrm>
            <a:off x="5210175" y="4775200"/>
            <a:ext cx="90488" cy="90488"/>
          </a:xfrm>
          <a:prstGeom prst="ellipse">
            <a:avLst/>
          </a:prstGeom>
          <a:solidFill>
            <a:schemeClr val="accent1"/>
          </a:solidFill>
          <a:ln w="9525">
            <a:solidFill>
              <a:srgbClr val="FFFFFF"/>
            </a:solidFill>
            <a:round/>
            <a:headEnd/>
            <a:tailEnd/>
          </a:ln>
        </p:spPr>
        <p:txBody>
          <a:bodyPr wrap="none" anchor="ctr"/>
          <a:lstStyle/>
          <a:p>
            <a:pPr algn="ctr"/>
            <a:endParaRPr lang="en-US" sz="1800" noProof="1">
              <a:solidFill>
                <a:srgbClr val="FAFD00"/>
              </a:solidFill>
            </a:endParaRPr>
          </a:p>
        </p:txBody>
      </p:sp>
      <p:sp>
        <p:nvSpPr>
          <p:cNvPr id="1313" name="Oval 694"/>
          <p:cNvSpPr>
            <a:spLocks noChangeAspect="1" noChangeArrowheads="1"/>
          </p:cNvSpPr>
          <p:nvPr/>
        </p:nvSpPr>
        <p:spPr bwMode="auto">
          <a:xfrm>
            <a:off x="5305425" y="4778375"/>
            <a:ext cx="90488" cy="90488"/>
          </a:xfrm>
          <a:prstGeom prst="ellipse">
            <a:avLst/>
          </a:prstGeom>
          <a:solidFill>
            <a:schemeClr val="accent1"/>
          </a:solidFill>
          <a:ln w="9525">
            <a:solidFill>
              <a:srgbClr val="FFFFFF"/>
            </a:solidFill>
            <a:round/>
            <a:headEnd/>
            <a:tailEnd/>
          </a:ln>
        </p:spPr>
        <p:txBody>
          <a:bodyPr wrap="none" anchor="ctr"/>
          <a:lstStyle/>
          <a:p>
            <a:pPr algn="ctr"/>
            <a:endParaRPr lang="en-US" sz="1800" noProof="1">
              <a:solidFill>
                <a:srgbClr val="FAFD00"/>
              </a:solidFill>
            </a:endParaRPr>
          </a:p>
        </p:txBody>
      </p:sp>
      <p:sp>
        <p:nvSpPr>
          <p:cNvPr id="1314" name="Oval 695"/>
          <p:cNvSpPr>
            <a:spLocks noChangeAspect="1" noChangeArrowheads="1"/>
          </p:cNvSpPr>
          <p:nvPr/>
        </p:nvSpPr>
        <p:spPr bwMode="auto">
          <a:xfrm>
            <a:off x="5392738" y="4773613"/>
            <a:ext cx="90487" cy="90487"/>
          </a:xfrm>
          <a:prstGeom prst="ellipse">
            <a:avLst/>
          </a:prstGeom>
          <a:solidFill>
            <a:schemeClr val="accent1"/>
          </a:solidFill>
          <a:ln w="9525">
            <a:solidFill>
              <a:srgbClr val="FFFFFF"/>
            </a:solidFill>
            <a:round/>
            <a:headEnd/>
            <a:tailEnd/>
          </a:ln>
        </p:spPr>
        <p:txBody>
          <a:bodyPr wrap="none" anchor="ctr"/>
          <a:lstStyle/>
          <a:p>
            <a:pPr algn="ctr"/>
            <a:endParaRPr lang="en-US" sz="1800" noProof="1">
              <a:solidFill>
                <a:srgbClr val="FAFD00"/>
              </a:solidFill>
            </a:endParaRPr>
          </a:p>
        </p:txBody>
      </p:sp>
      <p:sp>
        <p:nvSpPr>
          <p:cNvPr id="1315" name="Oval 696"/>
          <p:cNvSpPr>
            <a:spLocks noChangeAspect="1" noChangeArrowheads="1"/>
          </p:cNvSpPr>
          <p:nvPr/>
        </p:nvSpPr>
        <p:spPr bwMode="auto">
          <a:xfrm>
            <a:off x="4602163" y="4591050"/>
            <a:ext cx="90487" cy="90488"/>
          </a:xfrm>
          <a:prstGeom prst="ellipse">
            <a:avLst/>
          </a:prstGeom>
          <a:solidFill>
            <a:schemeClr val="accent1"/>
          </a:solidFill>
          <a:ln w="9525">
            <a:solidFill>
              <a:srgbClr val="FFFFFF"/>
            </a:solidFill>
            <a:round/>
            <a:headEnd/>
            <a:tailEnd/>
          </a:ln>
        </p:spPr>
        <p:txBody>
          <a:bodyPr wrap="none" anchor="ctr"/>
          <a:lstStyle/>
          <a:p>
            <a:pPr algn="ctr"/>
            <a:endParaRPr lang="en-US" sz="1800" noProof="1">
              <a:solidFill>
                <a:srgbClr val="FAFD00"/>
              </a:solidFill>
            </a:endParaRPr>
          </a:p>
        </p:txBody>
      </p:sp>
      <p:sp>
        <p:nvSpPr>
          <p:cNvPr id="1316" name="Oval 697"/>
          <p:cNvSpPr>
            <a:spLocks noChangeAspect="1" noChangeArrowheads="1"/>
          </p:cNvSpPr>
          <p:nvPr/>
        </p:nvSpPr>
        <p:spPr bwMode="auto">
          <a:xfrm>
            <a:off x="4598988" y="4492625"/>
            <a:ext cx="90487" cy="90488"/>
          </a:xfrm>
          <a:prstGeom prst="ellipse">
            <a:avLst/>
          </a:prstGeom>
          <a:solidFill>
            <a:schemeClr val="accent1"/>
          </a:solidFill>
          <a:ln w="9525">
            <a:solidFill>
              <a:srgbClr val="FFFFFF"/>
            </a:solidFill>
            <a:round/>
            <a:headEnd/>
            <a:tailEnd/>
          </a:ln>
        </p:spPr>
        <p:txBody>
          <a:bodyPr wrap="none" anchor="ctr"/>
          <a:lstStyle/>
          <a:p>
            <a:pPr algn="ctr"/>
            <a:endParaRPr lang="en-US" sz="1800" noProof="1">
              <a:solidFill>
                <a:srgbClr val="FAFD00"/>
              </a:solidFill>
            </a:endParaRPr>
          </a:p>
        </p:txBody>
      </p:sp>
      <p:sp>
        <p:nvSpPr>
          <p:cNvPr id="1317" name="Oval 698"/>
          <p:cNvSpPr>
            <a:spLocks noChangeAspect="1" noChangeArrowheads="1"/>
          </p:cNvSpPr>
          <p:nvPr/>
        </p:nvSpPr>
        <p:spPr bwMode="auto">
          <a:xfrm>
            <a:off x="4625975" y="4391025"/>
            <a:ext cx="90488" cy="90488"/>
          </a:xfrm>
          <a:prstGeom prst="ellipse">
            <a:avLst/>
          </a:prstGeom>
          <a:solidFill>
            <a:schemeClr val="accent1"/>
          </a:solidFill>
          <a:ln w="9525">
            <a:solidFill>
              <a:srgbClr val="FFFFFF"/>
            </a:solidFill>
            <a:round/>
            <a:headEnd/>
            <a:tailEnd/>
          </a:ln>
        </p:spPr>
        <p:txBody>
          <a:bodyPr wrap="none" anchor="ctr"/>
          <a:lstStyle/>
          <a:p>
            <a:pPr algn="ctr"/>
            <a:endParaRPr lang="en-US" sz="1800" noProof="1">
              <a:solidFill>
                <a:srgbClr val="FAFD00"/>
              </a:solidFill>
            </a:endParaRPr>
          </a:p>
        </p:txBody>
      </p:sp>
      <p:sp>
        <p:nvSpPr>
          <p:cNvPr id="1318" name="Oval 699"/>
          <p:cNvSpPr>
            <a:spLocks noChangeAspect="1" noChangeArrowheads="1"/>
          </p:cNvSpPr>
          <p:nvPr/>
        </p:nvSpPr>
        <p:spPr bwMode="auto">
          <a:xfrm>
            <a:off x="5486400" y="4773613"/>
            <a:ext cx="90488" cy="90487"/>
          </a:xfrm>
          <a:prstGeom prst="ellipse">
            <a:avLst/>
          </a:prstGeom>
          <a:solidFill>
            <a:schemeClr val="accent1"/>
          </a:solidFill>
          <a:ln w="9525">
            <a:solidFill>
              <a:srgbClr val="FFFFFF"/>
            </a:solidFill>
            <a:round/>
            <a:headEnd/>
            <a:tailEnd/>
          </a:ln>
        </p:spPr>
        <p:txBody>
          <a:bodyPr wrap="none" anchor="ctr"/>
          <a:lstStyle/>
          <a:p>
            <a:pPr algn="ctr"/>
            <a:endParaRPr lang="en-US" sz="1800" noProof="1">
              <a:solidFill>
                <a:srgbClr val="FAFD00"/>
              </a:solidFill>
            </a:endParaRPr>
          </a:p>
        </p:txBody>
      </p:sp>
      <p:sp>
        <p:nvSpPr>
          <p:cNvPr id="1319" name="Oval 700"/>
          <p:cNvSpPr>
            <a:spLocks noChangeAspect="1" noChangeArrowheads="1"/>
          </p:cNvSpPr>
          <p:nvPr/>
        </p:nvSpPr>
        <p:spPr bwMode="auto">
          <a:xfrm>
            <a:off x="5583238" y="4778375"/>
            <a:ext cx="90487" cy="90488"/>
          </a:xfrm>
          <a:prstGeom prst="ellipse">
            <a:avLst/>
          </a:prstGeom>
          <a:solidFill>
            <a:schemeClr val="accent1"/>
          </a:solidFill>
          <a:ln w="9525">
            <a:solidFill>
              <a:srgbClr val="FFFFFF"/>
            </a:solidFill>
            <a:round/>
            <a:headEnd/>
            <a:tailEnd/>
          </a:ln>
        </p:spPr>
        <p:txBody>
          <a:bodyPr wrap="none" anchor="ctr"/>
          <a:lstStyle/>
          <a:p>
            <a:pPr algn="ctr"/>
            <a:endParaRPr lang="en-US" sz="1800" noProof="1">
              <a:solidFill>
                <a:srgbClr val="FAFD00"/>
              </a:solidFill>
            </a:endParaRPr>
          </a:p>
        </p:txBody>
      </p:sp>
      <p:sp>
        <p:nvSpPr>
          <p:cNvPr id="1320" name="Oval 701"/>
          <p:cNvSpPr>
            <a:spLocks noChangeAspect="1" noChangeArrowheads="1"/>
          </p:cNvSpPr>
          <p:nvPr/>
        </p:nvSpPr>
        <p:spPr bwMode="auto">
          <a:xfrm>
            <a:off x="5672138" y="4781550"/>
            <a:ext cx="90487" cy="90488"/>
          </a:xfrm>
          <a:prstGeom prst="ellipse">
            <a:avLst/>
          </a:prstGeom>
          <a:solidFill>
            <a:schemeClr val="accent1"/>
          </a:solidFill>
          <a:ln w="9525">
            <a:solidFill>
              <a:srgbClr val="FFFFFF"/>
            </a:solidFill>
            <a:round/>
            <a:headEnd/>
            <a:tailEnd/>
          </a:ln>
        </p:spPr>
        <p:txBody>
          <a:bodyPr wrap="none" anchor="ctr"/>
          <a:lstStyle/>
          <a:p>
            <a:pPr algn="ctr"/>
            <a:endParaRPr lang="en-US" sz="1800" noProof="1">
              <a:solidFill>
                <a:srgbClr val="FAFD00"/>
              </a:solidFill>
            </a:endParaRPr>
          </a:p>
        </p:txBody>
      </p:sp>
      <p:sp>
        <p:nvSpPr>
          <p:cNvPr id="1321" name="Oval 702"/>
          <p:cNvSpPr>
            <a:spLocks noChangeAspect="1" noChangeArrowheads="1"/>
          </p:cNvSpPr>
          <p:nvPr/>
        </p:nvSpPr>
        <p:spPr bwMode="auto">
          <a:xfrm>
            <a:off x="5762625" y="4779963"/>
            <a:ext cx="90488" cy="90487"/>
          </a:xfrm>
          <a:prstGeom prst="ellipse">
            <a:avLst/>
          </a:prstGeom>
          <a:solidFill>
            <a:schemeClr val="accent1"/>
          </a:solidFill>
          <a:ln w="9525">
            <a:solidFill>
              <a:srgbClr val="FFFFFF"/>
            </a:solidFill>
            <a:round/>
            <a:headEnd/>
            <a:tailEnd/>
          </a:ln>
        </p:spPr>
        <p:txBody>
          <a:bodyPr wrap="none" anchor="ctr"/>
          <a:lstStyle/>
          <a:p>
            <a:pPr algn="ctr"/>
            <a:endParaRPr lang="en-US" sz="1800" noProof="1">
              <a:solidFill>
                <a:srgbClr val="FAFD00"/>
              </a:solidFill>
            </a:endParaRPr>
          </a:p>
        </p:txBody>
      </p:sp>
      <p:sp>
        <p:nvSpPr>
          <p:cNvPr id="1322" name="Oval 703"/>
          <p:cNvSpPr>
            <a:spLocks noChangeAspect="1" noChangeArrowheads="1"/>
          </p:cNvSpPr>
          <p:nvPr/>
        </p:nvSpPr>
        <p:spPr bwMode="auto">
          <a:xfrm>
            <a:off x="5851525" y="4781550"/>
            <a:ext cx="90488" cy="90488"/>
          </a:xfrm>
          <a:prstGeom prst="ellipse">
            <a:avLst/>
          </a:prstGeom>
          <a:solidFill>
            <a:schemeClr val="accent1"/>
          </a:solidFill>
          <a:ln w="9525">
            <a:solidFill>
              <a:srgbClr val="FFFFFF"/>
            </a:solidFill>
            <a:round/>
            <a:headEnd/>
            <a:tailEnd/>
          </a:ln>
        </p:spPr>
        <p:txBody>
          <a:bodyPr wrap="none" anchor="ctr"/>
          <a:lstStyle/>
          <a:p>
            <a:pPr algn="ctr"/>
            <a:endParaRPr lang="en-US" sz="1800" noProof="1">
              <a:solidFill>
                <a:srgbClr val="FAFD00"/>
              </a:solidFill>
            </a:endParaRPr>
          </a:p>
        </p:txBody>
      </p:sp>
      <p:sp>
        <p:nvSpPr>
          <p:cNvPr id="1323" name="Oval 704"/>
          <p:cNvSpPr>
            <a:spLocks noChangeAspect="1" noChangeArrowheads="1"/>
          </p:cNvSpPr>
          <p:nvPr/>
        </p:nvSpPr>
        <p:spPr bwMode="auto">
          <a:xfrm>
            <a:off x="5948363" y="4786313"/>
            <a:ext cx="90487" cy="90487"/>
          </a:xfrm>
          <a:prstGeom prst="ellipse">
            <a:avLst/>
          </a:prstGeom>
          <a:solidFill>
            <a:schemeClr val="accent1"/>
          </a:solidFill>
          <a:ln w="9525">
            <a:solidFill>
              <a:srgbClr val="FFFFFF"/>
            </a:solidFill>
            <a:round/>
            <a:headEnd/>
            <a:tailEnd/>
          </a:ln>
        </p:spPr>
        <p:txBody>
          <a:bodyPr wrap="none" anchor="ctr"/>
          <a:lstStyle/>
          <a:p>
            <a:pPr algn="ctr"/>
            <a:endParaRPr lang="en-US" sz="1800" noProof="1">
              <a:solidFill>
                <a:srgbClr val="FAFD00"/>
              </a:solidFill>
            </a:endParaRPr>
          </a:p>
        </p:txBody>
      </p:sp>
      <p:sp>
        <p:nvSpPr>
          <p:cNvPr id="1324" name="Oval 705"/>
          <p:cNvSpPr>
            <a:spLocks noChangeAspect="1" noChangeArrowheads="1"/>
          </p:cNvSpPr>
          <p:nvPr/>
        </p:nvSpPr>
        <p:spPr bwMode="auto">
          <a:xfrm>
            <a:off x="6030913" y="4775200"/>
            <a:ext cx="90487" cy="90488"/>
          </a:xfrm>
          <a:prstGeom prst="ellipse">
            <a:avLst/>
          </a:prstGeom>
          <a:solidFill>
            <a:schemeClr val="accent1"/>
          </a:solidFill>
          <a:ln w="9525">
            <a:solidFill>
              <a:srgbClr val="FFFFFF"/>
            </a:solidFill>
            <a:round/>
            <a:headEnd/>
            <a:tailEnd/>
          </a:ln>
        </p:spPr>
        <p:txBody>
          <a:bodyPr wrap="none" anchor="ctr"/>
          <a:lstStyle/>
          <a:p>
            <a:pPr algn="ctr"/>
            <a:endParaRPr lang="en-US" sz="1800" noProof="1">
              <a:solidFill>
                <a:srgbClr val="FAFD00"/>
              </a:solidFill>
            </a:endParaRPr>
          </a:p>
        </p:txBody>
      </p:sp>
      <p:sp>
        <p:nvSpPr>
          <p:cNvPr id="1325" name="Oval 706"/>
          <p:cNvSpPr>
            <a:spLocks noChangeAspect="1" noChangeArrowheads="1"/>
          </p:cNvSpPr>
          <p:nvPr/>
        </p:nvSpPr>
        <p:spPr bwMode="auto">
          <a:xfrm>
            <a:off x="6122988" y="4767263"/>
            <a:ext cx="90487" cy="90487"/>
          </a:xfrm>
          <a:prstGeom prst="ellipse">
            <a:avLst/>
          </a:prstGeom>
          <a:solidFill>
            <a:schemeClr val="accent1"/>
          </a:solidFill>
          <a:ln w="9525">
            <a:solidFill>
              <a:srgbClr val="FFFFFF"/>
            </a:solidFill>
            <a:round/>
            <a:headEnd/>
            <a:tailEnd/>
          </a:ln>
        </p:spPr>
        <p:txBody>
          <a:bodyPr wrap="none" anchor="ctr"/>
          <a:lstStyle/>
          <a:p>
            <a:pPr algn="ctr"/>
            <a:endParaRPr lang="en-US" sz="1800" noProof="1">
              <a:solidFill>
                <a:srgbClr val="FAFD00"/>
              </a:solidFill>
            </a:endParaRPr>
          </a:p>
        </p:txBody>
      </p:sp>
      <p:sp>
        <p:nvSpPr>
          <p:cNvPr id="1326" name="Oval 707"/>
          <p:cNvSpPr>
            <a:spLocks noChangeAspect="1" noChangeArrowheads="1"/>
          </p:cNvSpPr>
          <p:nvPr/>
        </p:nvSpPr>
        <p:spPr bwMode="auto">
          <a:xfrm>
            <a:off x="4640263" y="4681538"/>
            <a:ext cx="90487" cy="90487"/>
          </a:xfrm>
          <a:prstGeom prst="ellipse">
            <a:avLst/>
          </a:prstGeom>
          <a:solidFill>
            <a:schemeClr val="accent1"/>
          </a:solidFill>
          <a:ln w="9525">
            <a:solidFill>
              <a:srgbClr val="FFFFFF"/>
            </a:solidFill>
            <a:round/>
            <a:headEnd/>
            <a:tailEnd/>
          </a:ln>
        </p:spPr>
        <p:txBody>
          <a:bodyPr wrap="none" anchor="ctr"/>
          <a:lstStyle/>
          <a:p>
            <a:pPr algn="ctr"/>
            <a:endParaRPr lang="en-US" sz="1800" noProof="1">
              <a:solidFill>
                <a:srgbClr val="FAFD00"/>
              </a:solidFill>
            </a:endParaRPr>
          </a:p>
        </p:txBody>
      </p:sp>
      <p:sp>
        <p:nvSpPr>
          <p:cNvPr id="1327" name="Oval 708"/>
          <p:cNvSpPr>
            <a:spLocks noChangeAspect="1" noChangeArrowheads="1"/>
          </p:cNvSpPr>
          <p:nvPr/>
        </p:nvSpPr>
        <p:spPr bwMode="auto">
          <a:xfrm>
            <a:off x="4719638" y="4752975"/>
            <a:ext cx="90487" cy="90488"/>
          </a:xfrm>
          <a:prstGeom prst="ellipse">
            <a:avLst/>
          </a:prstGeom>
          <a:solidFill>
            <a:schemeClr val="accent1"/>
          </a:solidFill>
          <a:ln w="9525">
            <a:solidFill>
              <a:srgbClr val="FFFFFF"/>
            </a:solidFill>
            <a:round/>
            <a:headEnd/>
            <a:tailEnd/>
          </a:ln>
        </p:spPr>
        <p:txBody>
          <a:bodyPr wrap="none" anchor="ctr"/>
          <a:lstStyle/>
          <a:p>
            <a:pPr algn="ctr"/>
            <a:endParaRPr lang="en-US" sz="1800" noProof="1">
              <a:solidFill>
                <a:srgbClr val="FAFD00"/>
              </a:solidFill>
            </a:endParaRPr>
          </a:p>
        </p:txBody>
      </p:sp>
      <p:sp>
        <p:nvSpPr>
          <p:cNvPr id="1328" name="Oval 709"/>
          <p:cNvSpPr>
            <a:spLocks noChangeAspect="1" noChangeArrowheads="1"/>
          </p:cNvSpPr>
          <p:nvPr/>
        </p:nvSpPr>
        <p:spPr bwMode="auto">
          <a:xfrm>
            <a:off x="4819650" y="4762500"/>
            <a:ext cx="90488" cy="90488"/>
          </a:xfrm>
          <a:prstGeom prst="ellipse">
            <a:avLst/>
          </a:prstGeom>
          <a:solidFill>
            <a:schemeClr val="accent1"/>
          </a:solidFill>
          <a:ln w="9525">
            <a:solidFill>
              <a:srgbClr val="FFFFFF"/>
            </a:solidFill>
            <a:round/>
            <a:headEnd/>
            <a:tailEnd/>
          </a:ln>
        </p:spPr>
        <p:txBody>
          <a:bodyPr wrap="none" anchor="ctr"/>
          <a:lstStyle/>
          <a:p>
            <a:pPr algn="ctr"/>
            <a:endParaRPr lang="en-US" sz="1800" noProof="1">
              <a:solidFill>
                <a:srgbClr val="FAFD00"/>
              </a:solidFill>
            </a:endParaRPr>
          </a:p>
        </p:txBody>
      </p:sp>
      <p:sp>
        <p:nvSpPr>
          <p:cNvPr id="1329" name="Oval 710"/>
          <p:cNvSpPr>
            <a:spLocks noChangeAspect="1" noChangeArrowheads="1"/>
          </p:cNvSpPr>
          <p:nvPr/>
        </p:nvSpPr>
        <p:spPr bwMode="auto">
          <a:xfrm>
            <a:off x="4922838" y="4764088"/>
            <a:ext cx="90487" cy="90487"/>
          </a:xfrm>
          <a:prstGeom prst="ellipse">
            <a:avLst/>
          </a:prstGeom>
          <a:solidFill>
            <a:schemeClr val="accent1"/>
          </a:solidFill>
          <a:ln w="9525">
            <a:solidFill>
              <a:srgbClr val="FFFFFF"/>
            </a:solidFill>
            <a:round/>
            <a:headEnd/>
            <a:tailEnd/>
          </a:ln>
        </p:spPr>
        <p:txBody>
          <a:bodyPr wrap="none" anchor="ctr"/>
          <a:lstStyle/>
          <a:p>
            <a:pPr algn="ctr"/>
            <a:endParaRPr lang="en-US" sz="1800" noProof="1">
              <a:solidFill>
                <a:srgbClr val="FAFD00"/>
              </a:solidFill>
            </a:endParaRPr>
          </a:p>
        </p:txBody>
      </p:sp>
      <p:sp>
        <p:nvSpPr>
          <p:cNvPr id="1330" name="Text Box 711"/>
          <p:cNvSpPr txBox="1">
            <a:spLocks noChangeArrowheads="1"/>
          </p:cNvSpPr>
          <p:nvPr/>
        </p:nvSpPr>
        <p:spPr bwMode="auto">
          <a:xfrm>
            <a:off x="1755775" y="2360613"/>
            <a:ext cx="466725" cy="304800"/>
          </a:xfrm>
          <a:prstGeom prst="rect">
            <a:avLst/>
          </a:prstGeom>
          <a:noFill/>
          <a:ln w="9525">
            <a:noFill/>
            <a:miter lim="800000"/>
            <a:headEnd/>
            <a:tailEnd/>
          </a:ln>
        </p:spPr>
        <p:txBody>
          <a:bodyPr>
            <a:spAutoFit/>
          </a:bodyPr>
          <a:lstStyle/>
          <a:p>
            <a:r>
              <a:rPr lang="fr-FR">
                <a:solidFill>
                  <a:srgbClr val="FAFD00"/>
                </a:solidFill>
              </a:rPr>
              <a:t>17</a:t>
            </a:r>
          </a:p>
        </p:txBody>
      </p:sp>
      <p:sp>
        <p:nvSpPr>
          <p:cNvPr id="1331" name="Text Box 712"/>
          <p:cNvSpPr txBox="1">
            <a:spLocks noChangeArrowheads="1"/>
          </p:cNvSpPr>
          <p:nvPr/>
        </p:nvSpPr>
        <p:spPr bwMode="auto">
          <a:xfrm>
            <a:off x="3478213" y="2619375"/>
            <a:ext cx="466725" cy="304800"/>
          </a:xfrm>
          <a:prstGeom prst="rect">
            <a:avLst/>
          </a:prstGeom>
          <a:noFill/>
          <a:ln w="9525">
            <a:noFill/>
            <a:miter lim="800000"/>
            <a:headEnd/>
            <a:tailEnd/>
          </a:ln>
        </p:spPr>
        <p:txBody>
          <a:bodyPr>
            <a:spAutoFit/>
          </a:bodyPr>
          <a:lstStyle/>
          <a:p>
            <a:r>
              <a:rPr lang="fr-FR">
                <a:solidFill>
                  <a:srgbClr val="FAFD00"/>
                </a:solidFill>
              </a:rPr>
              <a:t>97</a:t>
            </a:r>
          </a:p>
        </p:txBody>
      </p:sp>
      <p:sp>
        <p:nvSpPr>
          <p:cNvPr id="1332" name="Text Box 713"/>
          <p:cNvSpPr txBox="1">
            <a:spLocks noChangeArrowheads="1"/>
          </p:cNvSpPr>
          <p:nvPr/>
        </p:nvSpPr>
        <p:spPr bwMode="auto">
          <a:xfrm>
            <a:off x="4100513" y="1644650"/>
            <a:ext cx="636587" cy="304800"/>
          </a:xfrm>
          <a:prstGeom prst="rect">
            <a:avLst/>
          </a:prstGeom>
          <a:noFill/>
          <a:ln w="9525">
            <a:noFill/>
            <a:miter lim="800000"/>
            <a:headEnd/>
            <a:tailEnd/>
          </a:ln>
        </p:spPr>
        <p:txBody>
          <a:bodyPr>
            <a:spAutoFit/>
          </a:bodyPr>
          <a:lstStyle/>
          <a:p>
            <a:r>
              <a:rPr lang="fr-FR">
                <a:solidFill>
                  <a:srgbClr val="FAFD00"/>
                </a:solidFill>
              </a:rPr>
              <a:t>175</a:t>
            </a:r>
          </a:p>
        </p:txBody>
      </p:sp>
      <p:sp>
        <p:nvSpPr>
          <p:cNvPr id="1333" name="Text Box 714"/>
          <p:cNvSpPr txBox="1">
            <a:spLocks noChangeArrowheads="1"/>
          </p:cNvSpPr>
          <p:nvPr/>
        </p:nvSpPr>
        <p:spPr bwMode="auto">
          <a:xfrm>
            <a:off x="5973763" y="1828800"/>
            <a:ext cx="752475" cy="304800"/>
          </a:xfrm>
          <a:prstGeom prst="rect">
            <a:avLst/>
          </a:prstGeom>
          <a:noFill/>
          <a:ln w="9525">
            <a:noFill/>
            <a:miter lim="800000"/>
            <a:headEnd/>
            <a:tailEnd/>
          </a:ln>
        </p:spPr>
        <p:txBody>
          <a:bodyPr>
            <a:spAutoFit/>
          </a:bodyPr>
          <a:lstStyle/>
          <a:p>
            <a:r>
              <a:rPr lang="fr-FR">
                <a:solidFill>
                  <a:srgbClr val="FAFD00"/>
                </a:solidFill>
              </a:rPr>
              <a:t>270</a:t>
            </a:r>
          </a:p>
        </p:txBody>
      </p:sp>
      <p:sp>
        <p:nvSpPr>
          <p:cNvPr id="1334" name="Text Box 715"/>
          <p:cNvSpPr txBox="1">
            <a:spLocks noChangeArrowheads="1"/>
          </p:cNvSpPr>
          <p:nvPr/>
        </p:nvSpPr>
        <p:spPr bwMode="auto">
          <a:xfrm>
            <a:off x="4692650" y="2727325"/>
            <a:ext cx="654050" cy="304800"/>
          </a:xfrm>
          <a:prstGeom prst="rect">
            <a:avLst/>
          </a:prstGeom>
          <a:noFill/>
          <a:ln w="9525">
            <a:noFill/>
            <a:miter lim="800000"/>
            <a:headEnd/>
            <a:tailEnd/>
          </a:ln>
        </p:spPr>
        <p:txBody>
          <a:bodyPr>
            <a:spAutoFit/>
          </a:bodyPr>
          <a:lstStyle/>
          <a:p>
            <a:r>
              <a:rPr lang="fr-FR">
                <a:solidFill>
                  <a:srgbClr val="FAFD00"/>
                </a:solidFill>
              </a:rPr>
              <a:t>194</a:t>
            </a:r>
          </a:p>
        </p:txBody>
      </p:sp>
      <p:sp>
        <p:nvSpPr>
          <p:cNvPr id="1335" name="Text Box 716"/>
          <p:cNvSpPr txBox="1">
            <a:spLocks noChangeArrowheads="1"/>
          </p:cNvSpPr>
          <p:nvPr/>
        </p:nvSpPr>
        <p:spPr bwMode="auto">
          <a:xfrm>
            <a:off x="4446588" y="3625850"/>
            <a:ext cx="658812" cy="304800"/>
          </a:xfrm>
          <a:prstGeom prst="rect">
            <a:avLst/>
          </a:prstGeom>
          <a:noFill/>
          <a:ln w="9525">
            <a:noFill/>
            <a:miter lim="800000"/>
            <a:headEnd/>
            <a:tailEnd/>
          </a:ln>
        </p:spPr>
        <p:txBody>
          <a:bodyPr>
            <a:spAutoFit/>
          </a:bodyPr>
          <a:lstStyle/>
          <a:p>
            <a:r>
              <a:rPr lang="fr-FR">
                <a:solidFill>
                  <a:srgbClr val="FAFD00"/>
                </a:solidFill>
              </a:rPr>
              <a:t>208</a:t>
            </a:r>
          </a:p>
        </p:txBody>
      </p:sp>
      <p:sp>
        <p:nvSpPr>
          <p:cNvPr id="1336" name="Text Box 717"/>
          <p:cNvSpPr txBox="1">
            <a:spLocks noChangeArrowheads="1"/>
          </p:cNvSpPr>
          <p:nvPr/>
        </p:nvSpPr>
        <p:spPr bwMode="auto">
          <a:xfrm>
            <a:off x="5565775" y="3656013"/>
            <a:ext cx="649288" cy="304800"/>
          </a:xfrm>
          <a:prstGeom prst="rect">
            <a:avLst/>
          </a:prstGeom>
          <a:noFill/>
          <a:ln w="9525">
            <a:noFill/>
            <a:miter lim="800000"/>
            <a:headEnd/>
            <a:tailEnd/>
          </a:ln>
        </p:spPr>
        <p:txBody>
          <a:bodyPr>
            <a:spAutoFit/>
          </a:bodyPr>
          <a:lstStyle/>
          <a:p>
            <a:r>
              <a:rPr lang="fr-FR">
                <a:solidFill>
                  <a:srgbClr val="FAFD00"/>
                </a:solidFill>
              </a:rPr>
              <a:t>248</a:t>
            </a:r>
          </a:p>
        </p:txBody>
      </p:sp>
      <p:sp>
        <p:nvSpPr>
          <p:cNvPr id="1337" name="Text Box 718"/>
          <p:cNvSpPr txBox="1">
            <a:spLocks noChangeArrowheads="1"/>
          </p:cNvSpPr>
          <p:nvPr/>
        </p:nvSpPr>
        <p:spPr bwMode="auto">
          <a:xfrm>
            <a:off x="6105525" y="3648075"/>
            <a:ext cx="657225" cy="304800"/>
          </a:xfrm>
          <a:prstGeom prst="rect">
            <a:avLst/>
          </a:prstGeom>
          <a:noFill/>
          <a:ln w="9525">
            <a:noFill/>
            <a:miter lim="800000"/>
            <a:headEnd/>
            <a:tailEnd/>
          </a:ln>
        </p:spPr>
        <p:txBody>
          <a:bodyPr>
            <a:spAutoFit/>
          </a:bodyPr>
          <a:lstStyle/>
          <a:p>
            <a:r>
              <a:rPr lang="fr-FR">
                <a:solidFill>
                  <a:srgbClr val="FAFD00"/>
                </a:solidFill>
              </a:rPr>
              <a:t>302</a:t>
            </a:r>
          </a:p>
        </p:txBody>
      </p:sp>
      <p:sp>
        <p:nvSpPr>
          <p:cNvPr id="1338" name="Text Box 719"/>
          <p:cNvSpPr txBox="1">
            <a:spLocks noChangeArrowheads="1"/>
          </p:cNvSpPr>
          <p:nvPr/>
        </p:nvSpPr>
        <p:spPr bwMode="auto">
          <a:xfrm>
            <a:off x="6305550" y="2740025"/>
            <a:ext cx="733425" cy="304800"/>
          </a:xfrm>
          <a:prstGeom prst="rect">
            <a:avLst/>
          </a:prstGeom>
          <a:noFill/>
          <a:ln w="9525">
            <a:noFill/>
            <a:miter lim="800000"/>
            <a:headEnd/>
            <a:tailEnd/>
          </a:ln>
        </p:spPr>
        <p:txBody>
          <a:bodyPr>
            <a:spAutoFit/>
          </a:bodyPr>
          <a:lstStyle/>
          <a:p>
            <a:r>
              <a:rPr lang="fr-FR">
                <a:solidFill>
                  <a:srgbClr val="FAFD00"/>
                </a:solidFill>
              </a:rPr>
              <a:t>292</a:t>
            </a:r>
          </a:p>
        </p:txBody>
      </p:sp>
      <p:sp>
        <p:nvSpPr>
          <p:cNvPr id="1339" name="Text Box 720"/>
          <p:cNvSpPr txBox="1">
            <a:spLocks noChangeArrowheads="1"/>
          </p:cNvSpPr>
          <p:nvPr/>
        </p:nvSpPr>
        <p:spPr bwMode="auto">
          <a:xfrm>
            <a:off x="6194425" y="4340225"/>
            <a:ext cx="730250" cy="304800"/>
          </a:xfrm>
          <a:prstGeom prst="rect">
            <a:avLst/>
          </a:prstGeom>
          <a:noFill/>
          <a:ln w="9525">
            <a:noFill/>
            <a:miter lim="800000"/>
            <a:headEnd/>
            <a:tailEnd/>
          </a:ln>
        </p:spPr>
        <p:txBody>
          <a:bodyPr>
            <a:spAutoFit/>
          </a:bodyPr>
          <a:lstStyle/>
          <a:p>
            <a:r>
              <a:rPr lang="fr-FR">
                <a:solidFill>
                  <a:srgbClr val="FAFD00"/>
                </a:solidFill>
              </a:rPr>
              <a:t>315</a:t>
            </a:r>
          </a:p>
        </p:txBody>
      </p:sp>
      <p:sp>
        <p:nvSpPr>
          <p:cNvPr id="1340" name="Line 721"/>
          <p:cNvSpPr>
            <a:spLocks noChangeShapeType="1"/>
          </p:cNvSpPr>
          <p:nvPr/>
        </p:nvSpPr>
        <p:spPr bwMode="auto">
          <a:xfrm flipH="1">
            <a:off x="3605213" y="1371600"/>
            <a:ext cx="7937" cy="1165225"/>
          </a:xfrm>
          <a:prstGeom prst="line">
            <a:avLst/>
          </a:prstGeom>
          <a:noFill/>
          <a:ln w="12700">
            <a:solidFill>
              <a:srgbClr val="FFFF00"/>
            </a:solidFill>
            <a:round/>
            <a:headEnd/>
            <a:tailEnd type="triangle" w="med" len="med"/>
          </a:ln>
        </p:spPr>
        <p:txBody>
          <a:bodyPr wrap="none" anchor="ctr"/>
          <a:lstStyle/>
          <a:p>
            <a:endParaRPr lang="en-US"/>
          </a:p>
        </p:txBody>
      </p:sp>
      <p:sp>
        <p:nvSpPr>
          <p:cNvPr id="1341" name="Rectangle 722"/>
          <p:cNvSpPr>
            <a:spLocks noChangeArrowheads="1"/>
          </p:cNvSpPr>
          <p:nvPr/>
        </p:nvSpPr>
        <p:spPr bwMode="auto">
          <a:xfrm>
            <a:off x="3903663" y="1016000"/>
            <a:ext cx="5149850" cy="641350"/>
          </a:xfrm>
          <a:prstGeom prst="rect">
            <a:avLst/>
          </a:prstGeom>
          <a:noFill/>
          <a:ln w="12700">
            <a:noFill/>
            <a:miter lim="800000"/>
            <a:headEnd/>
            <a:tailEnd/>
          </a:ln>
        </p:spPr>
        <p:txBody>
          <a:bodyPr wrap="none">
            <a:spAutoFit/>
          </a:bodyPr>
          <a:lstStyle/>
          <a:p>
            <a:pPr defTabSz="762000"/>
            <a:r>
              <a:rPr lang="en-US" sz="1800" noProof="1">
                <a:solidFill>
                  <a:srgbClr val="FAFD00"/>
                </a:solidFill>
                <a:latin typeface="Arial" charset="0"/>
              </a:rPr>
              <a:t> Cys97 site of interaction of active metabolite </a:t>
            </a:r>
          </a:p>
          <a:p>
            <a:pPr defTabSz="762000"/>
            <a:r>
              <a:rPr lang="en-US" sz="1800" noProof="1">
                <a:solidFill>
                  <a:srgbClr val="FAFD00"/>
                </a:solidFill>
                <a:latin typeface="Arial" charset="0"/>
              </a:rPr>
              <a:t>of clopidogrel</a:t>
            </a:r>
            <a:endParaRPr lang="en-US" sz="800" noProof="1">
              <a:solidFill>
                <a:srgbClr val="FAFD00"/>
              </a:solidFill>
              <a:latin typeface="Arial" charset="0"/>
            </a:endParaRPr>
          </a:p>
        </p:txBody>
      </p:sp>
      <p:graphicFrame>
        <p:nvGraphicFramePr>
          <p:cNvPr id="1026" name="Object 2"/>
          <p:cNvGraphicFramePr>
            <a:graphicFrameLocks noChangeAspect="1"/>
          </p:cNvGraphicFramePr>
          <p:nvPr/>
        </p:nvGraphicFramePr>
        <p:xfrm>
          <a:off x="3211513" y="5953125"/>
          <a:ext cx="5259387" cy="646113"/>
        </p:xfrm>
        <a:graphic>
          <a:graphicData uri="http://schemas.openxmlformats.org/presentationml/2006/ole">
            <mc:AlternateContent xmlns:mc="http://schemas.openxmlformats.org/markup-compatibility/2006">
              <mc:Choice xmlns:v="urn:schemas-microsoft-com:vml" Requires="v">
                <p:oleObj spid="_x0000_s1044" name="Document" r:id="rId5" imgW="5757672" imgH="515112" progId="Word.Document.8">
                  <p:embed/>
                </p:oleObj>
              </mc:Choice>
              <mc:Fallback>
                <p:oleObj name="Document" r:id="rId5" imgW="5757672" imgH="515112" progId="Word.Document.8">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1513" y="5953125"/>
                        <a:ext cx="5259387" cy="646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42" name="Rectangle 724"/>
          <p:cNvSpPr>
            <a:spLocks noChangeArrowheads="1"/>
          </p:cNvSpPr>
          <p:nvPr/>
        </p:nvSpPr>
        <p:spPr bwMode="auto">
          <a:xfrm>
            <a:off x="358775" y="5219700"/>
            <a:ext cx="7880350" cy="641350"/>
          </a:xfrm>
          <a:prstGeom prst="rect">
            <a:avLst/>
          </a:prstGeom>
          <a:noFill/>
          <a:ln w="12700">
            <a:noFill/>
            <a:miter lim="800000"/>
            <a:headEnd/>
            <a:tailEnd/>
          </a:ln>
        </p:spPr>
        <p:txBody>
          <a:bodyPr wrap="none">
            <a:spAutoFit/>
          </a:bodyPr>
          <a:lstStyle/>
          <a:p>
            <a:pPr defTabSz="762000"/>
            <a:r>
              <a:rPr lang="en-US" sz="1800" noProof="1">
                <a:solidFill>
                  <a:srgbClr val="FFFF99"/>
                </a:solidFill>
                <a:latin typeface="Arial" charset="0"/>
              </a:rPr>
              <a:t>Inherited disease with absent or defective P2Y12 giving rise to a much </a:t>
            </a:r>
          </a:p>
          <a:p>
            <a:pPr defTabSz="762000"/>
            <a:r>
              <a:rPr lang="en-US" sz="1800" noProof="1">
                <a:solidFill>
                  <a:srgbClr val="FFFF99"/>
                </a:solidFill>
                <a:latin typeface="Arial" charset="0"/>
              </a:rPr>
              <a:t>reduced and reversible response to ADP</a:t>
            </a:r>
          </a:p>
        </p:txBody>
      </p:sp>
      <p:sp>
        <p:nvSpPr>
          <p:cNvPr id="1343" name="Rectangle 726"/>
          <p:cNvSpPr>
            <a:spLocks noChangeArrowheads="1"/>
          </p:cNvSpPr>
          <p:nvPr/>
        </p:nvSpPr>
        <p:spPr bwMode="auto">
          <a:xfrm>
            <a:off x="6781800" y="3748088"/>
            <a:ext cx="298450" cy="366712"/>
          </a:xfrm>
          <a:prstGeom prst="rect">
            <a:avLst/>
          </a:prstGeom>
          <a:noFill/>
          <a:ln w="12700">
            <a:noFill/>
            <a:miter lim="800000"/>
            <a:headEnd/>
            <a:tailEnd/>
          </a:ln>
        </p:spPr>
        <p:txBody>
          <a:bodyPr wrap="none">
            <a:spAutoFit/>
          </a:bodyPr>
          <a:lstStyle/>
          <a:p>
            <a:pPr defTabSz="762000"/>
            <a:r>
              <a:rPr lang="en-US" sz="1800" noProof="1">
                <a:solidFill>
                  <a:srgbClr val="FF0066"/>
                </a:solidFill>
                <a:latin typeface="Times" charset="0"/>
              </a:rPr>
              <a:t>x</a:t>
            </a:r>
          </a:p>
        </p:txBody>
      </p:sp>
      <p:sp>
        <p:nvSpPr>
          <p:cNvPr id="1344" name="Rectangle 727"/>
          <p:cNvSpPr>
            <a:spLocks noChangeArrowheads="1"/>
          </p:cNvSpPr>
          <p:nvPr/>
        </p:nvSpPr>
        <p:spPr bwMode="auto">
          <a:xfrm>
            <a:off x="3429000" y="3748088"/>
            <a:ext cx="298450" cy="366712"/>
          </a:xfrm>
          <a:prstGeom prst="rect">
            <a:avLst/>
          </a:prstGeom>
          <a:noFill/>
          <a:ln w="12700">
            <a:noFill/>
            <a:miter lim="800000"/>
            <a:headEnd/>
            <a:tailEnd/>
          </a:ln>
        </p:spPr>
        <p:txBody>
          <a:bodyPr wrap="none">
            <a:spAutoFit/>
          </a:bodyPr>
          <a:lstStyle/>
          <a:p>
            <a:pPr defTabSz="762000"/>
            <a:r>
              <a:rPr lang="en-US" sz="1800" noProof="1">
                <a:solidFill>
                  <a:srgbClr val="FF0066"/>
                </a:solidFill>
                <a:latin typeface="Times" charset="0"/>
              </a:rPr>
              <a:t>x</a:t>
            </a:r>
          </a:p>
        </p:txBody>
      </p:sp>
      <p:sp>
        <p:nvSpPr>
          <p:cNvPr id="1345" name="Rectangle 728"/>
          <p:cNvSpPr>
            <a:spLocks noChangeArrowheads="1"/>
          </p:cNvSpPr>
          <p:nvPr/>
        </p:nvSpPr>
        <p:spPr bwMode="auto">
          <a:xfrm>
            <a:off x="5454650" y="2057400"/>
            <a:ext cx="336550" cy="457200"/>
          </a:xfrm>
          <a:prstGeom prst="rect">
            <a:avLst/>
          </a:prstGeom>
          <a:noFill/>
          <a:ln w="12700">
            <a:noFill/>
            <a:miter lim="800000"/>
            <a:headEnd/>
            <a:tailEnd/>
          </a:ln>
        </p:spPr>
        <p:txBody>
          <a:bodyPr wrap="none">
            <a:spAutoFit/>
          </a:bodyPr>
          <a:lstStyle/>
          <a:p>
            <a:pPr defTabSz="762000"/>
            <a:r>
              <a:rPr lang="en-US" sz="2400" noProof="1">
                <a:solidFill>
                  <a:srgbClr val="FF0066"/>
                </a:solidFill>
                <a:latin typeface="Times" charset="0"/>
              </a:rPr>
              <a:t>*</a:t>
            </a:r>
          </a:p>
        </p:txBody>
      </p:sp>
      <p:sp>
        <p:nvSpPr>
          <p:cNvPr id="1346" name="Rectangle 729"/>
          <p:cNvSpPr>
            <a:spLocks noChangeArrowheads="1"/>
          </p:cNvSpPr>
          <p:nvPr/>
        </p:nvSpPr>
        <p:spPr bwMode="auto">
          <a:xfrm>
            <a:off x="5378450" y="2490788"/>
            <a:ext cx="336550" cy="457200"/>
          </a:xfrm>
          <a:prstGeom prst="rect">
            <a:avLst/>
          </a:prstGeom>
          <a:noFill/>
          <a:ln w="12700">
            <a:noFill/>
            <a:miter lim="800000"/>
            <a:headEnd/>
            <a:tailEnd/>
          </a:ln>
        </p:spPr>
        <p:txBody>
          <a:bodyPr wrap="none">
            <a:spAutoFit/>
          </a:bodyPr>
          <a:lstStyle/>
          <a:p>
            <a:pPr defTabSz="762000"/>
            <a:r>
              <a:rPr lang="en-US" sz="2400" noProof="1">
                <a:solidFill>
                  <a:srgbClr val="FF0066"/>
                </a:solidFill>
                <a:latin typeface="Times" charset="0"/>
              </a:rPr>
              <a:t>*</a:t>
            </a:r>
          </a:p>
        </p:txBody>
      </p:sp>
      <p:sp>
        <p:nvSpPr>
          <p:cNvPr id="1347" name="Oval 730"/>
          <p:cNvSpPr>
            <a:spLocks noChangeAspect="1" noChangeArrowheads="1"/>
          </p:cNvSpPr>
          <p:nvPr/>
        </p:nvSpPr>
        <p:spPr bwMode="auto">
          <a:xfrm>
            <a:off x="3886200" y="1143000"/>
            <a:ext cx="90488" cy="90488"/>
          </a:xfrm>
          <a:prstGeom prst="ellipse">
            <a:avLst/>
          </a:prstGeom>
          <a:solidFill>
            <a:srgbClr val="00FF00"/>
          </a:solidFill>
          <a:ln w="9525">
            <a:solidFill>
              <a:srgbClr val="FFFFFF"/>
            </a:solidFill>
            <a:round/>
            <a:headEnd/>
            <a:tailEnd/>
          </a:ln>
        </p:spPr>
        <p:txBody>
          <a:bodyPr wrap="none" anchor="ctr"/>
          <a:lstStyle/>
          <a:p>
            <a:endParaRPr lang="en-GB" sz="3200"/>
          </a:p>
        </p:txBody>
      </p:sp>
      <p:sp>
        <p:nvSpPr>
          <p:cNvPr id="1348" name="Rectangle 731"/>
          <p:cNvSpPr>
            <a:spLocks noChangeArrowheads="1"/>
          </p:cNvSpPr>
          <p:nvPr/>
        </p:nvSpPr>
        <p:spPr bwMode="auto">
          <a:xfrm>
            <a:off x="5445125" y="2671763"/>
            <a:ext cx="336550" cy="457200"/>
          </a:xfrm>
          <a:prstGeom prst="rect">
            <a:avLst/>
          </a:prstGeom>
          <a:noFill/>
          <a:ln w="12700">
            <a:noFill/>
            <a:miter lim="800000"/>
            <a:headEnd/>
            <a:tailEnd/>
          </a:ln>
        </p:spPr>
        <p:txBody>
          <a:bodyPr wrap="none">
            <a:spAutoFit/>
          </a:bodyPr>
          <a:lstStyle/>
          <a:p>
            <a:pPr defTabSz="762000"/>
            <a:r>
              <a:rPr lang="en-US" sz="2400" noProof="1">
                <a:solidFill>
                  <a:srgbClr val="FF0066"/>
                </a:solidFill>
                <a:latin typeface="Times" charset="0"/>
              </a:rPr>
              <a:t>*</a:t>
            </a:r>
          </a:p>
        </p:txBody>
      </p:sp>
      <p:sp>
        <p:nvSpPr>
          <p:cNvPr id="1349" name="Rectangle 732"/>
          <p:cNvSpPr>
            <a:spLocks noChangeArrowheads="1"/>
          </p:cNvSpPr>
          <p:nvPr/>
        </p:nvSpPr>
        <p:spPr bwMode="auto">
          <a:xfrm>
            <a:off x="354013" y="182563"/>
            <a:ext cx="8789987" cy="946150"/>
          </a:xfrm>
          <a:prstGeom prst="rect">
            <a:avLst/>
          </a:prstGeom>
          <a:noFill/>
          <a:ln w="12700">
            <a:noFill/>
            <a:miter lim="800000"/>
            <a:headEnd/>
            <a:tailEnd/>
          </a:ln>
        </p:spPr>
        <p:txBody>
          <a:bodyPr>
            <a:spAutoFit/>
          </a:bodyPr>
          <a:lstStyle/>
          <a:p>
            <a:r>
              <a:rPr lang="en-US" sz="2800" i="1" noProof="1">
                <a:solidFill>
                  <a:srgbClr val="FFFF99"/>
                </a:solidFill>
                <a:latin typeface="Arial" charset="0"/>
              </a:rPr>
              <a:t>P2Y12 : ADP receptor target of anti-thrombotic drugs</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804" y="309018"/>
            <a:ext cx="7807325" cy="1143000"/>
          </a:xfrm>
        </p:spPr>
        <p:txBody>
          <a:bodyPr/>
          <a:lstStyle/>
          <a:p>
            <a:r>
              <a:rPr lang="en-GB" dirty="0" smtClean="0"/>
              <a:t>P2Y12 inhibitors</a:t>
            </a:r>
            <a:endParaRPr lang="en-GB" dirty="0"/>
          </a:p>
        </p:txBody>
      </p:sp>
      <p:pic>
        <p:nvPicPr>
          <p:cNvPr id="128002" name="Picture 2"/>
          <p:cNvPicPr>
            <a:picLocks noGrp="1" noChangeAspect="1" noChangeArrowheads="1"/>
          </p:cNvPicPr>
          <p:nvPr>
            <p:ph idx="4294967295"/>
          </p:nvPr>
        </p:nvPicPr>
        <p:blipFill>
          <a:blip r:embed="rId2" cstate="print"/>
          <a:srcRect/>
          <a:stretch>
            <a:fillRect/>
          </a:stretch>
        </p:blipFill>
        <p:spPr bwMode="auto">
          <a:xfrm>
            <a:off x="0" y="1585913"/>
            <a:ext cx="9144000" cy="3841750"/>
          </a:xfrm>
          <a:prstGeom prst="rect">
            <a:avLst/>
          </a:prstGeom>
          <a:noFill/>
          <a:ln w="9525">
            <a:noFill/>
            <a:miter lim="800000"/>
            <a:headEnd/>
            <a:tailEnd/>
          </a:ln>
        </p:spPr>
      </p:pic>
      <p:sp>
        <p:nvSpPr>
          <p:cNvPr id="5" name="TextBox 4"/>
          <p:cNvSpPr txBox="1"/>
          <p:nvPr/>
        </p:nvSpPr>
        <p:spPr>
          <a:xfrm>
            <a:off x="7433534" y="6497619"/>
            <a:ext cx="1301959" cy="338554"/>
          </a:xfrm>
          <a:prstGeom prst="rect">
            <a:avLst/>
          </a:prstGeom>
          <a:noFill/>
        </p:spPr>
        <p:txBody>
          <a:bodyPr wrap="none" rtlCol="0">
            <a:spAutoFit/>
          </a:bodyPr>
          <a:lstStyle/>
          <a:p>
            <a:r>
              <a:rPr lang="en-GB" sz="1600" dirty="0" err="1" smtClean="0">
                <a:latin typeface="Arial" pitchFamily="34" charset="0"/>
                <a:cs typeface="Arial" pitchFamily="34" charset="0"/>
              </a:rPr>
              <a:t>Paikin</a:t>
            </a:r>
            <a:r>
              <a:rPr lang="en-GB" sz="1600" dirty="0" smtClean="0">
                <a:latin typeface="Arial" pitchFamily="34" charset="0"/>
                <a:cs typeface="Arial" pitchFamily="34" charset="0"/>
              </a:rPr>
              <a:t> 2010</a:t>
            </a:r>
            <a:endParaRPr lang="en-GB"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219316" y="213199"/>
            <a:ext cx="8493120" cy="614944"/>
          </a:xfrm>
          <a:prstGeom prst="rect">
            <a:avLst/>
          </a:prstGeom>
          <a:noFill/>
          <a:ln w="9525">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9pPr>
          </a:lstStyle>
          <a:p>
            <a:pPr algn="ctr"/>
            <a:r>
              <a:rPr lang="en-GB" sz="3200" dirty="0" smtClean="0">
                <a:solidFill>
                  <a:srgbClr val="996633"/>
                </a:solidFill>
                <a:latin typeface="Arial" pitchFamily="34" charset="0"/>
              </a:rPr>
              <a:t>The GPIb - IX – V complex</a:t>
            </a:r>
            <a:endParaRPr lang="en-GB" sz="3200" dirty="0">
              <a:solidFill>
                <a:srgbClr val="996633"/>
              </a:solidFill>
              <a:latin typeface="Arial" pitchFamily="34"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061" y="962597"/>
            <a:ext cx="6820225" cy="58016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5502486" y="6513729"/>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9pPr>
          </a:lstStyle>
          <a:p>
            <a:r>
              <a:rPr lang="en-GB" sz="1100" dirty="0">
                <a:latin typeface="Arial" pitchFamily="34" charset="0"/>
              </a:rPr>
              <a:t>Berndt M C </a:t>
            </a:r>
            <a:r>
              <a:rPr lang="en-GB" sz="1100" dirty="0" err="1" smtClean="0">
                <a:latin typeface="Arial" pitchFamily="34" charset="0"/>
              </a:rPr>
              <a:t>Haematologica</a:t>
            </a:r>
            <a:r>
              <a:rPr lang="en-GB" sz="1100" dirty="0" smtClean="0">
                <a:latin typeface="Arial" pitchFamily="34" charset="0"/>
              </a:rPr>
              <a:t> </a:t>
            </a:r>
            <a:r>
              <a:rPr lang="en-GB" sz="1100" dirty="0">
                <a:latin typeface="Arial" pitchFamily="34" charset="0"/>
              </a:rPr>
              <a:t>2011;96:355-359</a:t>
            </a:r>
          </a:p>
        </p:txBody>
      </p:sp>
    </p:spTree>
    <p:extLst>
      <p:ext uri="{BB962C8B-B14F-4D97-AF65-F5344CB8AC3E}">
        <p14:creationId xmlns:p14="http://schemas.microsoft.com/office/powerpoint/2010/main" val="15154274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0" y="276225"/>
            <a:ext cx="7772400" cy="1143000"/>
          </a:xfrm>
        </p:spPr>
        <p:txBody>
          <a:bodyPr/>
          <a:lstStyle/>
          <a:p>
            <a:r>
              <a:rPr lang="en-GB" dirty="0" smtClean="0"/>
              <a:t>Clopidogrel</a:t>
            </a:r>
          </a:p>
        </p:txBody>
      </p:sp>
      <p:sp>
        <p:nvSpPr>
          <p:cNvPr id="45059" name="Rectangle 3"/>
          <p:cNvSpPr>
            <a:spLocks noGrp="1" noChangeArrowheads="1"/>
          </p:cNvSpPr>
          <p:nvPr>
            <p:ph type="body" idx="4294967295"/>
          </p:nvPr>
        </p:nvSpPr>
        <p:spPr>
          <a:xfrm>
            <a:off x="0" y="1636713"/>
            <a:ext cx="8294688" cy="4114800"/>
          </a:xfrm>
        </p:spPr>
        <p:txBody>
          <a:bodyPr/>
          <a:lstStyle/>
          <a:p>
            <a:pPr>
              <a:lnSpc>
                <a:spcPct val="90000"/>
              </a:lnSpc>
            </a:pPr>
            <a:r>
              <a:rPr lang="en-GB" sz="2800" dirty="0" err="1" smtClean="0"/>
              <a:t>Prodrug</a:t>
            </a:r>
            <a:r>
              <a:rPr lang="en-GB" sz="2800" dirty="0" smtClean="0"/>
              <a:t>- metabolised by liver CYP450 (CYP3A4 &amp; CYP2C19)</a:t>
            </a:r>
          </a:p>
          <a:p>
            <a:pPr lvl="1">
              <a:lnSpc>
                <a:spcPct val="90000"/>
              </a:lnSpc>
            </a:pPr>
            <a:r>
              <a:rPr lang="en-GB" sz="2400" dirty="0" smtClean="0"/>
              <a:t>2 step activation process</a:t>
            </a:r>
          </a:p>
          <a:p>
            <a:pPr>
              <a:lnSpc>
                <a:spcPct val="90000"/>
              </a:lnSpc>
            </a:pPr>
            <a:r>
              <a:rPr lang="en-GB" sz="2800" dirty="0" smtClean="0"/>
              <a:t>Binds to P2Y</a:t>
            </a:r>
            <a:r>
              <a:rPr lang="en-GB" sz="2800" baseline="-25000" dirty="0" smtClean="0"/>
              <a:t>12 </a:t>
            </a:r>
            <a:r>
              <a:rPr lang="en-GB" sz="2800" dirty="0" smtClean="0"/>
              <a:t>ADP receptor</a:t>
            </a:r>
          </a:p>
          <a:p>
            <a:pPr>
              <a:lnSpc>
                <a:spcPct val="90000"/>
              </a:lnSpc>
            </a:pPr>
            <a:r>
              <a:rPr lang="en-GB" sz="2800" dirty="0" smtClean="0"/>
              <a:t>Irreversible – effect lasts for several days</a:t>
            </a:r>
          </a:p>
          <a:p>
            <a:pPr lvl="1">
              <a:lnSpc>
                <a:spcPct val="90000"/>
              </a:lnSpc>
            </a:pPr>
            <a:r>
              <a:rPr lang="en-GB" sz="2400" dirty="0" smtClean="0"/>
              <a:t>Forms disulphide link to receptor</a:t>
            </a:r>
          </a:p>
          <a:p>
            <a:pPr>
              <a:lnSpc>
                <a:spcPct val="90000"/>
              </a:lnSpc>
            </a:pPr>
            <a:r>
              <a:rPr lang="en-GB" sz="2800" dirty="0" smtClean="0"/>
              <a:t>Achieves 50-60% inhibition of ADP induced aggregation</a:t>
            </a:r>
          </a:p>
          <a:p>
            <a:pPr>
              <a:lnSpc>
                <a:spcPct val="90000"/>
              </a:lnSpc>
            </a:pPr>
            <a:r>
              <a:rPr lang="en-GB" sz="2800" dirty="0" smtClean="0"/>
              <a:t>Bleeding time prolonged 1.5-2.0 fold</a:t>
            </a:r>
          </a:p>
          <a:p>
            <a:pPr lvl="1">
              <a:lnSpc>
                <a:spcPct val="90000"/>
              </a:lnSpc>
            </a:pPr>
            <a:endParaRPr lang="en-GB" sz="2400" dirty="0"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r>
              <a:rPr lang="en-GB" sz="4000" smtClean="0"/>
              <a:t>Clopidogrel clinical benefit</a:t>
            </a:r>
            <a:br>
              <a:rPr lang="en-GB" sz="4000" smtClean="0"/>
            </a:br>
            <a:r>
              <a:rPr lang="en-GB" sz="4000" smtClean="0"/>
              <a:t>1. monotherapy</a:t>
            </a:r>
          </a:p>
        </p:txBody>
      </p:sp>
      <p:sp>
        <p:nvSpPr>
          <p:cNvPr id="46083" name="Rectangle 3"/>
          <p:cNvSpPr>
            <a:spLocks noGrp="1" noChangeArrowheads="1"/>
          </p:cNvSpPr>
          <p:nvPr>
            <p:ph sz="quarter" idx="1"/>
          </p:nvPr>
        </p:nvSpPr>
        <p:spPr/>
        <p:txBody>
          <a:bodyPr/>
          <a:lstStyle/>
          <a:p>
            <a:r>
              <a:rPr lang="en-GB" sz="2800" smtClean="0"/>
              <a:t>CAPRIE study </a:t>
            </a:r>
          </a:p>
          <a:p>
            <a:pPr lvl="1"/>
            <a:r>
              <a:rPr lang="en-GB" sz="2400" smtClean="0"/>
              <a:t>3 groups of vascular disease:</a:t>
            </a:r>
          </a:p>
          <a:p>
            <a:pPr lvl="2"/>
            <a:r>
              <a:rPr lang="en-GB" sz="2000" smtClean="0"/>
              <a:t>CVA, MI and PVD</a:t>
            </a:r>
          </a:p>
          <a:p>
            <a:pPr lvl="1"/>
            <a:r>
              <a:rPr lang="en-GB" sz="2400" smtClean="0"/>
              <a:t>8.7% RR reduction for vascular events</a:t>
            </a:r>
          </a:p>
          <a:p>
            <a:pPr lvl="1"/>
            <a:r>
              <a:rPr lang="en-GB" sz="2400" smtClean="0"/>
              <a:t>Mostly in PVD group</a:t>
            </a:r>
          </a:p>
          <a:p>
            <a:pPr lvl="1"/>
            <a:r>
              <a:rPr lang="en-GB" sz="2400" smtClean="0"/>
              <a:t>Greatest benefit in highest risk groups</a:t>
            </a:r>
          </a:p>
          <a:p>
            <a:pPr lvl="1"/>
            <a:r>
              <a:rPr lang="en-GB" sz="2400" smtClean="0"/>
              <a:t>Similar bleeding rate (9.3%) to aspirin</a:t>
            </a:r>
          </a:p>
          <a:p>
            <a:r>
              <a:rPr lang="en-GB" sz="2800" smtClean="0">
                <a:solidFill>
                  <a:srgbClr val="FF0000"/>
                </a:solidFill>
              </a:rPr>
              <a:t>Licensed but not recognised as superior to aspirin</a:t>
            </a:r>
          </a:p>
          <a:p>
            <a:endParaRPr lang="en-GB" sz="2800" smtClean="0">
              <a:solidFill>
                <a:srgbClr val="FF0000"/>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5800" y="246063"/>
            <a:ext cx="7772400" cy="1143000"/>
          </a:xfrm>
        </p:spPr>
        <p:txBody>
          <a:bodyPr>
            <a:normAutofit fontScale="90000"/>
          </a:bodyPr>
          <a:lstStyle/>
          <a:p>
            <a:r>
              <a:rPr lang="en-GB" sz="4000" smtClean="0"/>
              <a:t>Clopidogrel: efficacy modulators</a:t>
            </a:r>
            <a:br>
              <a:rPr lang="en-GB" sz="4000" smtClean="0"/>
            </a:br>
            <a:r>
              <a:rPr lang="en-GB" sz="3600" smtClean="0"/>
              <a:t>(possible causes of resistance)</a:t>
            </a:r>
          </a:p>
        </p:txBody>
      </p:sp>
      <p:sp>
        <p:nvSpPr>
          <p:cNvPr id="48131" name="Rectangle 3"/>
          <p:cNvSpPr>
            <a:spLocks noGrp="1" noChangeArrowheads="1"/>
          </p:cNvSpPr>
          <p:nvPr>
            <p:ph sz="quarter" idx="1"/>
          </p:nvPr>
        </p:nvSpPr>
        <p:spPr>
          <a:xfrm>
            <a:off x="685800" y="1544638"/>
            <a:ext cx="7772400" cy="3984625"/>
          </a:xfrm>
        </p:spPr>
        <p:txBody>
          <a:bodyPr/>
          <a:lstStyle/>
          <a:p>
            <a:r>
              <a:rPr lang="en-GB" sz="2400" dirty="0" smtClean="0"/>
              <a:t>Compliance</a:t>
            </a:r>
          </a:p>
          <a:p>
            <a:r>
              <a:rPr lang="en-GB" sz="2400" dirty="0" smtClean="0"/>
              <a:t>Absorption - variable</a:t>
            </a:r>
          </a:p>
          <a:p>
            <a:r>
              <a:rPr lang="en-GB" sz="2400" dirty="0" smtClean="0"/>
              <a:t>Metabolism to active agent</a:t>
            </a:r>
          </a:p>
          <a:p>
            <a:pPr lvl="1"/>
            <a:r>
              <a:rPr lang="en-GB" sz="2000" dirty="0" smtClean="0"/>
              <a:t>CYP3A4 polymorphisms (30%  are heterozygous for loss of function polymorphism)</a:t>
            </a:r>
          </a:p>
          <a:p>
            <a:pPr lvl="1"/>
            <a:r>
              <a:rPr lang="en-GB" sz="2000" dirty="0" smtClean="0"/>
              <a:t>Competition with other drugs (</a:t>
            </a:r>
            <a:r>
              <a:rPr lang="en-GB" sz="2000" dirty="0" err="1" smtClean="0"/>
              <a:t>eg</a:t>
            </a:r>
            <a:r>
              <a:rPr lang="en-GB" sz="2000" dirty="0" smtClean="0"/>
              <a:t> </a:t>
            </a:r>
            <a:r>
              <a:rPr lang="en-GB" sz="2000" dirty="0" err="1" smtClean="0"/>
              <a:t>statins</a:t>
            </a:r>
            <a:r>
              <a:rPr lang="en-GB" sz="2000" dirty="0" smtClean="0"/>
              <a:t>, PPIs)</a:t>
            </a:r>
          </a:p>
          <a:p>
            <a:r>
              <a:rPr lang="en-GB" sz="2400" dirty="0" smtClean="0"/>
              <a:t>ADP receptor (P2Y12) polymorphism/expression</a:t>
            </a:r>
          </a:p>
          <a:p>
            <a:r>
              <a:rPr lang="en-GB" sz="2400" dirty="0" smtClean="0"/>
              <a:t>ADP release variation</a:t>
            </a:r>
          </a:p>
          <a:p>
            <a:r>
              <a:rPr lang="en-GB" sz="2400" dirty="0" smtClean="0"/>
              <a:t>Platelet turnover</a:t>
            </a:r>
          </a:p>
        </p:txBody>
      </p:sp>
      <p:sp>
        <p:nvSpPr>
          <p:cNvPr id="113668" name="Text Box 4"/>
          <p:cNvSpPr txBox="1">
            <a:spLocks noChangeArrowheads="1"/>
          </p:cNvSpPr>
          <p:nvPr/>
        </p:nvSpPr>
        <p:spPr bwMode="auto">
          <a:xfrm>
            <a:off x="381206" y="5863310"/>
            <a:ext cx="7803739" cy="830997"/>
          </a:xfrm>
          <a:prstGeom prst="rect">
            <a:avLst/>
          </a:prstGeom>
          <a:noFill/>
          <a:ln w="9525">
            <a:solidFill>
              <a:srgbClr val="FF0000"/>
            </a:solidFill>
            <a:miter lim="800000"/>
            <a:headEnd/>
            <a:tailEnd/>
          </a:ln>
        </p:spPr>
        <p:txBody>
          <a:bodyPr wrap="none">
            <a:spAutoFit/>
          </a:bodyPr>
          <a:lstStyle/>
          <a:p>
            <a:r>
              <a:rPr lang="en-GB" sz="2400" b="0" dirty="0">
                <a:solidFill>
                  <a:srgbClr val="FF0000"/>
                </a:solidFill>
                <a:latin typeface="Arial" pitchFamily="34" charset="0"/>
                <a:cs typeface="Arial" pitchFamily="34" charset="0"/>
              </a:rPr>
              <a:t>Some evidence that increased doses may be </a:t>
            </a:r>
            <a:r>
              <a:rPr lang="en-GB" sz="2400" b="0" dirty="0" smtClean="0">
                <a:solidFill>
                  <a:srgbClr val="FF0000"/>
                </a:solidFill>
                <a:latin typeface="Arial" pitchFamily="34" charset="0"/>
                <a:cs typeface="Arial" pitchFamily="34" charset="0"/>
              </a:rPr>
              <a:t>beneficial.</a:t>
            </a:r>
          </a:p>
          <a:p>
            <a:pPr algn="ctr"/>
            <a:r>
              <a:rPr lang="en-GB" sz="2400" b="0" dirty="0" smtClean="0">
                <a:solidFill>
                  <a:srgbClr val="FF0000"/>
                </a:solidFill>
                <a:latin typeface="Arial" pitchFamily="34" charset="0"/>
                <a:cs typeface="Arial" pitchFamily="34" charset="0"/>
              </a:rPr>
              <a:t>Possibly by overcoming poor absorption</a:t>
            </a:r>
            <a:endParaRPr lang="en-GB" sz="2400" b="0"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6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8"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7589" y="138223"/>
            <a:ext cx="7772400" cy="1143000"/>
          </a:xfrm>
        </p:spPr>
        <p:txBody>
          <a:bodyPr/>
          <a:lstStyle/>
          <a:p>
            <a:r>
              <a:rPr lang="en-GB" sz="3200" dirty="0" err="1" smtClean="0"/>
              <a:t>Ticagrelor</a:t>
            </a:r>
            <a:r>
              <a:rPr lang="en-GB" sz="3200" dirty="0" smtClean="0"/>
              <a:t>: a reversible P2Y12 antagonist.</a:t>
            </a:r>
            <a:br>
              <a:rPr lang="en-GB" sz="3200" dirty="0" smtClean="0"/>
            </a:br>
            <a:r>
              <a:rPr lang="en-GB" sz="3200" dirty="0" smtClean="0"/>
              <a:t>PLATO for ACS</a:t>
            </a:r>
            <a:endParaRPr lang="en-US" sz="3200" dirty="0"/>
          </a:p>
        </p:txBody>
      </p:sp>
      <p:pic>
        <p:nvPicPr>
          <p:cNvPr id="120834" name="Picture 2"/>
          <p:cNvPicPr>
            <a:picLocks noGrp="1" noChangeAspect="1" noChangeArrowheads="1"/>
          </p:cNvPicPr>
          <p:nvPr>
            <p:ph sz="quarter" idx="1"/>
          </p:nvPr>
        </p:nvPicPr>
        <p:blipFill>
          <a:blip r:embed="rId3" cstate="print"/>
          <a:srcRect/>
          <a:stretch>
            <a:fillRect/>
          </a:stretch>
        </p:blipFill>
        <p:spPr bwMode="auto">
          <a:xfrm>
            <a:off x="-122832" y="1575800"/>
            <a:ext cx="6803118" cy="5039788"/>
          </a:xfrm>
          <a:prstGeom prst="rect">
            <a:avLst/>
          </a:prstGeom>
          <a:noFill/>
          <a:ln w="9525">
            <a:noFill/>
            <a:miter lim="800000"/>
            <a:headEnd/>
            <a:tailEnd/>
          </a:ln>
          <a:effectLst/>
        </p:spPr>
      </p:pic>
      <p:sp>
        <p:nvSpPr>
          <p:cNvPr id="6" name="TextBox 5"/>
          <p:cNvSpPr txBox="1"/>
          <p:nvPr/>
        </p:nvSpPr>
        <p:spPr>
          <a:xfrm>
            <a:off x="6975230" y="6342184"/>
            <a:ext cx="1968552" cy="307777"/>
          </a:xfrm>
          <a:prstGeom prst="rect">
            <a:avLst/>
          </a:prstGeom>
          <a:noFill/>
        </p:spPr>
        <p:txBody>
          <a:bodyPr wrap="none" rtlCol="0">
            <a:spAutoFit/>
          </a:bodyPr>
          <a:lstStyle/>
          <a:p>
            <a:r>
              <a:rPr lang="en-GB" dirty="0" err="1" smtClean="0">
                <a:latin typeface="Arial" pitchFamily="34" charset="0"/>
                <a:cs typeface="Arial" pitchFamily="34" charset="0"/>
              </a:rPr>
              <a:t>Wallentin</a:t>
            </a:r>
            <a:r>
              <a:rPr lang="en-GB" dirty="0" smtClean="0">
                <a:latin typeface="Arial" pitchFamily="34" charset="0"/>
                <a:cs typeface="Arial" pitchFamily="34" charset="0"/>
              </a:rPr>
              <a:t> NEJM 2009</a:t>
            </a:r>
            <a:endParaRPr lang="en-US" dirty="0">
              <a:latin typeface="Arial" pitchFamily="34" charset="0"/>
              <a:cs typeface="Arial" pitchFamily="34" charset="0"/>
            </a:endParaRPr>
          </a:p>
        </p:txBody>
      </p:sp>
      <p:sp>
        <p:nvSpPr>
          <p:cNvPr id="5" name="TextBox 4"/>
          <p:cNvSpPr txBox="1"/>
          <p:nvPr/>
        </p:nvSpPr>
        <p:spPr>
          <a:xfrm>
            <a:off x="6533431" y="1683331"/>
            <a:ext cx="3033657" cy="4196020"/>
          </a:xfrm>
          <a:prstGeom prst="rect">
            <a:avLst/>
          </a:prstGeom>
          <a:noFill/>
        </p:spPr>
        <p:txBody>
          <a:bodyPr wrap="square" rtlCol="0">
            <a:spAutoFit/>
          </a:bodyPr>
          <a:lstStyle/>
          <a:p>
            <a:pPr>
              <a:lnSpc>
                <a:spcPct val="150000"/>
              </a:lnSpc>
            </a:pPr>
            <a:r>
              <a:rPr lang="en-GB" sz="1800" dirty="0" err="1" smtClean="0">
                <a:solidFill>
                  <a:srgbClr val="FF0000"/>
                </a:solidFill>
                <a:latin typeface="Arial" pitchFamily="34" charset="0"/>
                <a:cs typeface="Arial" pitchFamily="34" charset="0"/>
              </a:rPr>
              <a:t>Ticagrelor</a:t>
            </a:r>
            <a:r>
              <a:rPr lang="en-GB" sz="1800" dirty="0" smtClean="0">
                <a:solidFill>
                  <a:srgbClr val="FF0000"/>
                </a:solidFill>
                <a:latin typeface="Arial" pitchFamily="34" charset="0"/>
                <a:cs typeface="Arial" pitchFamily="34" charset="0"/>
              </a:rPr>
              <a:t>:</a:t>
            </a:r>
          </a:p>
          <a:p>
            <a:pPr>
              <a:lnSpc>
                <a:spcPct val="150000"/>
              </a:lnSpc>
              <a:buFont typeface="Wingdings" pitchFamily="2" charset="2"/>
              <a:buChar char="§"/>
            </a:pPr>
            <a:r>
              <a:rPr lang="en-GB" sz="1800" dirty="0" smtClean="0">
                <a:latin typeface="Arial" pitchFamily="34" charset="0"/>
                <a:cs typeface="Arial" pitchFamily="34" charset="0"/>
              </a:rPr>
              <a:t>Reduced CV events</a:t>
            </a:r>
          </a:p>
          <a:p>
            <a:pPr>
              <a:lnSpc>
                <a:spcPct val="150000"/>
              </a:lnSpc>
              <a:buFont typeface="Wingdings" pitchFamily="2" charset="2"/>
              <a:buChar char="§"/>
            </a:pPr>
            <a:r>
              <a:rPr lang="en-GB" sz="1800" dirty="0" smtClean="0">
                <a:latin typeface="Arial" pitchFamily="34" charset="0"/>
                <a:cs typeface="Arial" pitchFamily="34" charset="0"/>
              </a:rPr>
              <a:t>Reduced CV mortality</a:t>
            </a:r>
          </a:p>
          <a:p>
            <a:pPr>
              <a:lnSpc>
                <a:spcPct val="150000"/>
              </a:lnSpc>
            </a:pPr>
            <a:r>
              <a:rPr lang="en-GB" sz="1800" dirty="0" smtClean="0">
                <a:solidFill>
                  <a:srgbClr val="FF0000"/>
                </a:solidFill>
                <a:latin typeface="Arial" pitchFamily="34" charset="0"/>
                <a:cs typeface="Arial" pitchFamily="34" charset="0"/>
              </a:rPr>
              <a:t>But</a:t>
            </a:r>
          </a:p>
          <a:p>
            <a:pPr>
              <a:lnSpc>
                <a:spcPct val="150000"/>
              </a:lnSpc>
              <a:buFont typeface="Wingdings" pitchFamily="2" charset="2"/>
              <a:buChar char="§"/>
            </a:pPr>
            <a:r>
              <a:rPr lang="en-GB" sz="1800" dirty="0" smtClean="0">
                <a:latin typeface="Arial" pitchFamily="34" charset="0"/>
                <a:cs typeface="Arial" pitchFamily="34" charset="0"/>
              </a:rPr>
              <a:t>Did not increase bleeding</a:t>
            </a:r>
          </a:p>
          <a:p>
            <a:pPr>
              <a:lnSpc>
                <a:spcPct val="150000"/>
              </a:lnSpc>
              <a:buFont typeface="Wingdings" pitchFamily="2" charset="2"/>
              <a:buChar char="§"/>
            </a:pPr>
            <a:r>
              <a:rPr lang="en-GB" sz="1800" dirty="0" smtClean="0">
                <a:latin typeface="Arial" pitchFamily="34" charset="0"/>
                <a:cs typeface="Arial" pitchFamily="34" charset="0"/>
              </a:rPr>
              <a:t>Increased non-CABG  	bleeding</a:t>
            </a:r>
          </a:p>
          <a:p>
            <a:pPr>
              <a:lnSpc>
                <a:spcPct val="150000"/>
              </a:lnSpc>
              <a:buFont typeface="Wingdings" pitchFamily="2" charset="2"/>
              <a:buChar char="§"/>
            </a:pPr>
            <a:r>
              <a:rPr lang="en-GB" sz="1800" dirty="0" smtClean="0">
                <a:latin typeface="Arial" pitchFamily="34" charset="0"/>
                <a:cs typeface="Arial" pitchFamily="34" charset="0"/>
              </a:rPr>
              <a:t> Reduced overall  mortality</a:t>
            </a:r>
            <a:endParaRPr lang="en-GB" sz="18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28650" y="31750"/>
            <a:ext cx="7772400" cy="1143000"/>
          </a:xfrm>
        </p:spPr>
        <p:txBody>
          <a:bodyPr/>
          <a:lstStyle/>
          <a:p>
            <a:r>
              <a:rPr lang="en-GB" smtClean="0"/>
              <a:t>Dipyridamole: modes of action</a:t>
            </a:r>
          </a:p>
        </p:txBody>
      </p:sp>
      <p:sp>
        <p:nvSpPr>
          <p:cNvPr id="28675" name="Rectangle 3"/>
          <p:cNvSpPr>
            <a:spLocks noGrp="1" noChangeArrowheads="1"/>
          </p:cNvSpPr>
          <p:nvPr>
            <p:ph sz="quarter" idx="1"/>
          </p:nvPr>
        </p:nvSpPr>
        <p:spPr>
          <a:xfrm>
            <a:off x="501195" y="1620982"/>
            <a:ext cx="8104281" cy="4982359"/>
          </a:xfrm>
        </p:spPr>
        <p:txBody>
          <a:bodyPr/>
          <a:lstStyle/>
          <a:p>
            <a:pPr>
              <a:lnSpc>
                <a:spcPct val="125000"/>
              </a:lnSpc>
            </a:pPr>
            <a:r>
              <a:rPr lang="en-GB" sz="1800" dirty="0" smtClean="0">
                <a:latin typeface="Arial" pitchFamily="34" charset="0"/>
                <a:cs typeface="Arial" pitchFamily="34" charset="0"/>
              </a:rPr>
              <a:t>Inhibits cellular reuptake of adenosine into platelets, red blood cells and endothelial cells</a:t>
            </a:r>
          </a:p>
          <a:p>
            <a:pPr lvl="1">
              <a:lnSpc>
                <a:spcPct val="125000"/>
              </a:lnSpc>
            </a:pPr>
            <a:r>
              <a:rPr lang="en-GB" sz="1600" dirty="0" smtClean="0">
                <a:latin typeface="Arial" pitchFamily="34" charset="0"/>
                <a:cs typeface="Arial" pitchFamily="34" charset="0"/>
              </a:rPr>
              <a:t>Increases extracellular concentrations of adenosine. </a:t>
            </a:r>
          </a:p>
          <a:p>
            <a:pPr lvl="1">
              <a:lnSpc>
                <a:spcPct val="125000"/>
              </a:lnSpc>
            </a:pPr>
            <a:r>
              <a:rPr lang="en-GB" sz="1600" dirty="0" smtClean="0">
                <a:latin typeface="Arial" pitchFamily="34" charset="0"/>
                <a:cs typeface="Arial" pitchFamily="34" charset="0"/>
              </a:rPr>
              <a:t>Platelets have many A2A (7-spanning, G-coupled) receptors</a:t>
            </a:r>
            <a:endParaRPr lang="en-GB" sz="1800" dirty="0" smtClean="0">
              <a:latin typeface="Arial" pitchFamily="34" charset="0"/>
              <a:cs typeface="Arial" pitchFamily="34" charset="0"/>
            </a:endParaRPr>
          </a:p>
          <a:p>
            <a:pPr>
              <a:lnSpc>
                <a:spcPct val="125000"/>
              </a:lnSpc>
            </a:pPr>
            <a:r>
              <a:rPr lang="en-GB" sz="1800" dirty="0" smtClean="0">
                <a:latin typeface="Arial" pitchFamily="34" charset="0"/>
                <a:cs typeface="Arial" pitchFamily="34" charset="0"/>
              </a:rPr>
              <a:t>Inhibits adenosine </a:t>
            </a:r>
            <a:r>
              <a:rPr lang="en-GB" sz="1800" dirty="0" err="1" smtClean="0">
                <a:latin typeface="Arial" pitchFamily="34" charset="0"/>
                <a:cs typeface="Arial" pitchFamily="34" charset="0"/>
              </a:rPr>
              <a:t>deaminase</a:t>
            </a:r>
            <a:r>
              <a:rPr lang="en-GB" sz="1800" dirty="0" smtClean="0">
                <a:latin typeface="Arial" pitchFamily="34" charset="0"/>
                <a:cs typeface="Arial" pitchFamily="34" charset="0"/>
              </a:rPr>
              <a:t> causing further increased levels of extracellular adenosine. </a:t>
            </a:r>
          </a:p>
          <a:p>
            <a:pPr lvl="1">
              <a:lnSpc>
                <a:spcPct val="125000"/>
              </a:lnSpc>
            </a:pPr>
            <a:r>
              <a:rPr lang="en-GB" sz="1600" dirty="0" smtClean="0">
                <a:latin typeface="Arial" pitchFamily="34" charset="0"/>
                <a:cs typeface="Arial" pitchFamily="34" charset="0"/>
              </a:rPr>
              <a:t>Adenosine binds adenosine receptors to increase </a:t>
            </a:r>
            <a:r>
              <a:rPr lang="en-GB" sz="1600" dirty="0" err="1" smtClean="0">
                <a:latin typeface="Arial" pitchFamily="34" charset="0"/>
                <a:cs typeface="Arial" pitchFamily="34" charset="0"/>
              </a:rPr>
              <a:t>cAMP</a:t>
            </a:r>
            <a:r>
              <a:rPr lang="en-GB" sz="1600" dirty="0" smtClean="0">
                <a:latin typeface="Arial" pitchFamily="34" charset="0"/>
                <a:cs typeface="Arial" pitchFamily="34" charset="0"/>
              </a:rPr>
              <a:t> via </a:t>
            </a:r>
            <a:r>
              <a:rPr lang="en-GB" sz="1600" dirty="0" err="1" smtClean="0">
                <a:latin typeface="Arial" pitchFamily="34" charset="0"/>
                <a:cs typeface="Arial" pitchFamily="34" charset="0"/>
              </a:rPr>
              <a:t>adenylate</a:t>
            </a:r>
            <a:r>
              <a:rPr lang="en-GB" sz="1600" dirty="0" smtClean="0">
                <a:latin typeface="Arial" pitchFamily="34" charset="0"/>
                <a:cs typeface="Arial" pitchFamily="34" charset="0"/>
              </a:rPr>
              <a:t> </a:t>
            </a:r>
            <a:r>
              <a:rPr lang="en-GB" sz="1600" dirty="0" err="1" smtClean="0">
                <a:latin typeface="Arial" pitchFamily="34" charset="0"/>
                <a:cs typeface="Arial" pitchFamily="34" charset="0"/>
              </a:rPr>
              <a:t>cyclase</a:t>
            </a:r>
            <a:r>
              <a:rPr lang="en-GB" sz="1600" dirty="0" smtClean="0">
                <a:latin typeface="Arial" pitchFamily="34" charset="0"/>
                <a:cs typeface="Arial" pitchFamily="34" charset="0"/>
              </a:rPr>
              <a:t>. </a:t>
            </a:r>
          </a:p>
          <a:p>
            <a:pPr>
              <a:lnSpc>
                <a:spcPct val="125000"/>
              </a:lnSpc>
            </a:pPr>
            <a:r>
              <a:rPr lang="en-GB" sz="1800" dirty="0" smtClean="0">
                <a:latin typeface="Arial" pitchFamily="34" charset="0"/>
                <a:cs typeface="Arial" pitchFamily="34" charset="0"/>
              </a:rPr>
              <a:t>Inhibits </a:t>
            </a:r>
            <a:r>
              <a:rPr lang="en-GB" sz="1800" dirty="0" err="1" smtClean="0">
                <a:latin typeface="Arial" pitchFamily="34" charset="0"/>
                <a:cs typeface="Arial" pitchFamily="34" charset="0"/>
              </a:rPr>
              <a:t>phosphodiesterase</a:t>
            </a:r>
            <a:r>
              <a:rPr lang="en-GB" sz="1800" dirty="0" smtClean="0">
                <a:latin typeface="Arial" pitchFamily="34" charset="0"/>
                <a:cs typeface="Arial" pitchFamily="34" charset="0"/>
              </a:rPr>
              <a:t> which normally breaks down </a:t>
            </a:r>
            <a:r>
              <a:rPr lang="en-GB" sz="1800" dirty="0" err="1" smtClean="0">
                <a:latin typeface="Arial" pitchFamily="34" charset="0"/>
                <a:cs typeface="Arial" pitchFamily="34" charset="0"/>
              </a:rPr>
              <a:t>cAMP</a:t>
            </a:r>
            <a:r>
              <a:rPr lang="en-GB" sz="1800" dirty="0" smtClean="0">
                <a:latin typeface="Arial" pitchFamily="34" charset="0"/>
                <a:cs typeface="Arial" pitchFamily="34" charset="0"/>
              </a:rPr>
              <a:t>. </a:t>
            </a:r>
          </a:p>
          <a:p>
            <a:pPr lvl="1">
              <a:lnSpc>
                <a:spcPct val="125000"/>
              </a:lnSpc>
            </a:pPr>
            <a:r>
              <a:rPr lang="en-GB" sz="1600" dirty="0" smtClean="0">
                <a:latin typeface="Arial" pitchFamily="34" charset="0"/>
                <a:cs typeface="Arial" pitchFamily="34" charset="0"/>
              </a:rPr>
              <a:t>Elevates </a:t>
            </a:r>
            <a:r>
              <a:rPr lang="en-GB" sz="1600" dirty="0" err="1" smtClean="0">
                <a:latin typeface="Arial" pitchFamily="34" charset="0"/>
                <a:cs typeface="Arial" pitchFamily="34" charset="0"/>
              </a:rPr>
              <a:t>cAMP</a:t>
            </a:r>
            <a:r>
              <a:rPr lang="en-GB" sz="1600" dirty="0" smtClean="0">
                <a:latin typeface="Arial" pitchFamily="34" charset="0"/>
                <a:cs typeface="Arial" pitchFamily="34" charset="0"/>
              </a:rPr>
              <a:t> level in platelets</a:t>
            </a:r>
            <a:endParaRPr lang="en-GB" sz="1800" dirty="0" smtClean="0">
              <a:latin typeface="Arial" pitchFamily="34" charset="0"/>
              <a:cs typeface="Arial" pitchFamily="34" charset="0"/>
            </a:endParaRPr>
          </a:p>
          <a:p>
            <a:pPr>
              <a:lnSpc>
                <a:spcPct val="125000"/>
              </a:lnSpc>
            </a:pPr>
            <a:r>
              <a:rPr lang="en-GB" sz="1800" dirty="0" smtClean="0">
                <a:solidFill>
                  <a:srgbClr val="FF0000"/>
                </a:solidFill>
                <a:latin typeface="Arial" pitchFamily="34" charset="0"/>
                <a:cs typeface="Arial" pitchFamily="34" charset="0"/>
              </a:rPr>
              <a:t>Elevated </a:t>
            </a:r>
            <a:r>
              <a:rPr lang="en-GB" sz="1800" dirty="0" err="1" smtClean="0">
                <a:solidFill>
                  <a:srgbClr val="FF0000"/>
                </a:solidFill>
                <a:latin typeface="Arial" pitchFamily="34" charset="0"/>
                <a:cs typeface="Arial" pitchFamily="34" charset="0"/>
              </a:rPr>
              <a:t>cAMP</a:t>
            </a:r>
            <a:r>
              <a:rPr lang="en-GB" sz="1800" dirty="0" smtClean="0">
                <a:solidFill>
                  <a:srgbClr val="FF0000"/>
                </a:solidFill>
                <a:latin typeface="Arial" pitchFamily="34" charset="0"/>
                <a:cs typeface="Arial" pitchFamily="34" charset="0"/>
              </a:rPr>
              <a:t> impairs platelet aggregation and causes arteriolar smooth muscle relaxation.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563936" y="234838"/>
            <a:ext cx="7807325" cy="1143000"/>
          </a:xfrm>
        </p:spPr>
        <p:txBody>
          <a:bodyPr/>
          <a:lstStyle/>
          <a:p>
            <a:r>
              <a:rPr lang="en-GB" dirty="0" err="1" smtClean="0"/>
              <a:t>Dipyridamole</a:t>
            </a:r>
            <a:r>
              <a:rPr lang="en-GB" dirty="0" smtClean="0"/>
              <a:t>: efficacy</a:t>
            </a:r>
          </a:p>
        </p:txBody>
      </p:sp>
      <p:sp>
        <p:nvSpPr>
          <p:cNvPr id="53251" name="Rectangle 3"/>
          <p:cNvSpPr>
            <a:spLocks noGrp="1" noChangeArrowheads="1"/>
          </p:cNvSpPr>
          <p:nvPr>
            <p:ph sz="quarter" idx="1"/>
          </p:nvPr>
        </p:nvSpPr>
        <p:spPr>
          <a:xfrm>
            <a:off x="575953" y="1805050"/>
            <a:ext cx="7772400" cy="4114800"/>
          </a:xfrm>
        </p:spPr>
        <p:txBody>
          <a:bodyPr/>
          <a:lstStyle/>
          <a:p>
            <a:r>
              <a:rPr lang="en-GB" sz="2400" dirty="0" smtClean="0"/>
              <a:t>Original preparations had very variable absorption and old trial data unreliable</a:t>
            </a:r>
          </a:p>
          <a:p>
            <a:r>
              <a:rPr lang="en-GB" sz="2400" dirty="0" smtClean="0"/>
              <a:t>IV administration caused side effects</a:t>
            </a:r>
          </a:p>
          <a:p>
            <a:r>
              <a:rPr lang="en-GB" sz="2400" dirty="0" smtClean="0"/>
              <a:t>Modified release preparation of benefit in combination with aspirin post TIA or stroke</a:t>
            </a:r>
          </a:p>
          <a:p>
            <a:pPr lvl="1"/>
            <a:r>
              <a:rPr lang="en-GB" sz="2000" dirty="0" smtClean="0"/>
              <a:t>22% risk reduction </a:t>
            </a:r>
            <a:r>
              <a:rPr lang="en-GB" sz="2000" dirty="0" err="1" smtClean="0"/>
              <a:t>cf</a:t>
            </a:r>
            <a:r>
              <a:rPr lang="en-GB" sz="2000" dirty="0" smtClean="0"/>
              <a:t> aspirin alone</a:t>
            </a:r>
          </a:p>
          <a:p>
            <a:pPr lvl="1"/>
            <a:r>
              <a:rPr lang="en-GB" sz="2000" dirty="0" smtClean="0"/>
              <a:t>Little or no increase in bleeding</a:t>
            </a:r>
          </a:p>
          <a:p>
            <a:pPr lvl="1"/>
            <a:r>
              <a:rPr lang="en-GB" sz="2000" dirty="0" smtClean="0"/>
              <a:t>Stopped 3x more frequently than aspirin</a:t>
            </a:r>
          </a:p>
          <a:p>
            <a:pPr lvl="2"/>
            <a:r>
              <a:rPr lang="en-GB" sz="1800" dirty="0" smtClean="0"/>
              <a:t>Mainly due to headache</a:t>
            </a:r>
          </a:p>
          <a:p>
            <a:pPr lvl="1"/>
            <a:endParaRPr lang="en-GB" sz="2000" dirty="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IIbIIIa</a:t>
            </a:r>
            <a:r>
              <a:rPr lang="en-GB" dirty="0" smtClean="0"/>
              <a:t> blockade</a:t>
            </a:r>
            <a:endParaRPr lang="en-GB" dirty="0"/>
          </a:p>
        </p:txBody>
      </p:sp>
      <p:sp>
        <p:nvSpPr>
          <p:cNvPr id="3" name="Content Placeholder 2"/>
          <p:cNvSpPr>
            <a:spLocks noGrp="1"/>
          </p:cNvSpPr>
          <p:nvPr>
            <p:ph sz="quarter" idx="1"/>
          </p:nvPr>
        </p:nvSpPr>
        <p:spPr>
          <a:xfrm>
            <a:off x="813027" y="2396445"/>
            <a:ext cx="7807325" cy="4319587"/>
          </a:xfrm>
        </p:spPr>
        <p:txBody>
          <a:bodyPr/>
          <a:lstStyle/>
          <a:p>
            <a:r>
              <a:rPr lang="en-GB" dirty="0" smtClean="0"/>
              <a:t>The fibrinogen receptor</a:t>
            </a:r>
            <a:endParaRPr lang="en-GB" dirty="0"/>
          </a:p>
        </p:txBody>
      </p:sp>
    </p:spTree>
    <p:extLst>
      <p:ext uri="{BB962C8B-B14F-4D97-AF65-F5344CB8AC3E}">
        <p14:creationId xmlns:p14="http://schemas.microsoft.com/office/powerpoint/2010/main" val="395349221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426" y="144379"/>
            <a:ext cx="8153400" cy="990600"/>
          </a:xfrm>
        </p:spPr>
        <p:txBody>
          <a:bodyPr>
            <a:normAutofit fontScale="90000"/>
          </a:bodyPr>
          <a:lstStyle/>
          <a:p>
            <a:r>
              <a:rPr lang="en-GB" dirty="0" smtClean="0"/>
              <a:t>The </a:t>
            </a:r>
            <a:r>
              <a:rPr lang="en-GB" dirty="0" smtClean="0">
                <a:latin typeface="Symbol" pitchFamily="18" charset="2"/>
              </a:rPr>
              <a:t>a</a:t>
            </a:r>
            <a:r>
              <a:rPr lang="en-GB" dirty="0" smtClean="0"/>
              <a:t>IIb</a:t>
            </a:r>
            <a:r>
              <a:rPr lang="en-GB" dirty="0" smtClean="0">
                <a:latin typeface="Symbol" pitchFamily="18" charset="2"/>
              </a:rPr>
              <a:t>b</a:t>
            </a:r>
            <a:r>
              <a:rPr lang="en-GB" dirty="0" smtClean="0"/>
              <a:t>3 integrin </a:t>
            </a:r>
            <a:br>
              <a:rPr lang="en-GB" dirty="0" smtClean="0"/>
            </a:br>
            <a:r>
              <a:rPr lang="en-GB" dirty="0" smtClean="0"/>
              <a:t>(</a:t>
            </a:r>
            <a:r>
              <a:rPr lang="en-GB" dirty="0" err="1" smtClean="0"/>
              <a:t>GPIIbIIIa</a:t>
            </a:r>
            <a:r>
              <a:rPr lang="en-GB" dirty="0" smtClean="0"/>
              <a:t>)</a:t>
            </a:r>
            <a:endParaRPr lang="en-GB" dirty="0"/>
          </a:p>
        </p:txBody>
      </p:sp>
      <p:pic>
        <p:nvPicPr>
          <p:cNvPr id="4" name="Content Placeholder 3"/>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247452" y="2080692"/>
            <a:ext cx="8896548" cy="3405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Box 4"/>
          <p:cNvSpPr txBox="1"/>
          <p:nvPr/>
        </p:nvSpPr>
        <p:spPr>
          <a:xfrm>
            <a:off x="6619164" y="6168788"/>
            <a:ext cx="1558375" cy="307777"/>
          </a:xfrm>
          <a:prstGeom prst="rect">
            <a:avLst/>
          </a:prstGeom>
          <a:noFill/>
        </p:spPr>
        <p:txBody>
          <a:bodyPr wrap="none" rtlCol="0">
            <a:spAutoFit/>
          </a:bodyPr>
          <a:lstStyle/>
          <a:p>
            <a:r>
              <a:rPr lang="en-GB" dirty="0" err="1" smtClean="0"/>
              <a:t>Coller</a:t>
            </a:r>
            <a:r>
              <a:rPr lang="en-GB" dirty="0" smtClean="0"/>
              <a:t> Blood 2008</a:t>
            </a:r>
            <a:endParaRPr lang="en-GB" dirty="0"/>
          </a:p>
        </p:txBody>
      </p:sp>
    </p:spTree>
    <p:extLst>
      <p:ext uri="{BB962C8B-B14F-4D97-AF65-F5344CB8AC3E}">
        <p14:creationId xmlns:p14="http://schemas.microsoft.com/office/powerpoint/2010/main" val="341074806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GB" smtClean="0"/>
              <a:t>IIb IIIa blockade</a:t>
            </a:r>
          </a:p>
        </p:txBody>
      </p:sp>
      <p:sp>
        <p:nvSpPr>
          <p:cNvPr id="29699" name="Rectangle 3"/>
          <p:cNvSpPr>
            <a:spLocks noGrp="1" noChangeArrowheads="1"/>
          </p:cNvSpPr>
          <p:nvPr>
            <p:ph sz="quarter" idx="1"/>
          </p:nvPr>
        </p:nvSpPr>
        <p:spPr/>
        <p:txBody>
          <a:bodyPr/>
          <a:lstStyle/>
          <a:p>
            <a:r>
              <a:rPr lang="en-GB" smtClean="0"/>
              <a:t>Abciximab – humanised Mab</a:t>
            </a:r>
          </a:p>
          <a:p>
            <a:pPr lvl="1"/>
            <a:r>
              <a:rPr lang="en-GB" smtClean="0"/>
              <a:t>~80000 receptors per platelet</a:t>
            </a:r>
          </a:p>
          <a:p>
            <a:pPr lvl="1"/>
            <a:r>
              <a:rPr lang="en-GB" smtClean="0"/>
              <a:t>At 80% occupancy aggregation is abolished</a:t>
            </a:r>
          </a:p>
          <a:p>
            <a:pPr lvl="1"/>
            <a:r>
              <a:rPr lang="en-GB" smtClean="0"/>
              <a:t>&gt;90% occupancy bleeding time extremely prolonged</a:t>
            </a:r>
          </a:p>
          <a:p>
            <a:pPr lvl="1"/>
            <a:r>
              <a:rPr lang="en-GB" smtClean="0"/>
              <a:t>Effect of Abciximab lasts 24 hours in most and &lt;48 hours in all patients</a:t>
            </a:r>
          </a:p>
          <a:p>
            <a:pPr lvl="1"/>
            <a:endParaRPr lang="en-GB"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574694" y="267110"/>
            <a:ext cx="7807325" cy="1143000"/>
          </a:xfrm>
        </p:spPr>
        <p:txBody>
          <a:bodyPr/>
          <a:lstStyle/>
          <a:p>
            <a:r>
              <a:rPr lang="en-GB" dirty="0" err="1" smtClean="0"/>
              <a:t>IIbIIIa</a:t>
            </a:r>
            <a:r>
              <a:rPr lang="en-GB" dirty="0" smtClean="0"/>
              <a:t> blockade</a:t>
            </a:r>
          </a:p>
        </p:txBody>
      </p:sp>
      <p:sp>
        <p:nvSpPr>
          <p:cNvPr id="56323" name="Rectangle 3"/>
          <p:cNvSpPr>
            <a:spLocks noGrp="1" noChangeArrowheads="1"/>
          </p:cNvSpPr>
          <p:nvPr>
            <p:ph sz="quarter" idx="1"/>
          </p:nvPr>
        </p:nvSpPr>
        <p:spPr>
          <a:xfrm>
            <a:off x="624661" y="1922158"/>
            <a:ext cx="7807325" cy="4319587"/>
          </a:xfrm>
        </p:spPr>
        <p:txBody>
          <a:bodyPr/>
          <a:lstStyle/>
          <a:p>
            <a:pPr>
              <a:lnSpc>
                <a:spcPct val="80000"/>
              </a:lnSpc>
            </a:pPr>
            <a:r>
              <a:rPr lang="en-GB" sz="2800" dirty="0" err="1" smtClean="0"/>
              <a:t>Tirofiban</a:t>
            </a:r>
            <a:r>
              <a:rPr lang="en-GB" sz="2800" dirty="0" smtClean="0"/>
              <a:t> – </a:t>
            </a:r>
            <a:r>
              <a:rPr lang="en-GB" sz="2800" dirty="0" err="1" smtClean="0"/>
              <a:t>nonpeptide</a:t>
            </a:r>
            <a:r>
              <a:rPr lang="en-GB" sz="2800" dirty="0" smtClean="0"/>
              <a:t> tyrosine derivative</a:t>
            </a:r>
          </a:p>
          <a:p>
            <a:pPr lvl="1">
              <a:lnSpc>
                <a:spcPct val="80000"/>
              </a:lnSpc>
            </a:pPr>
            <a:r>
              <a:rPr lang="en-GB" sz="2400" dirty="0" smtClean="0"/>
              <a:t>Achieves &gt;95% of ADP induced platelet aggregation</a:t>
            </a:r>
          </a:p>
          <a:p>
            <a:pPr lvl="1">
              <a:lnSpc>
                <a:spcPct val="80000"/>
              </a:lnSpc>
            </a:pPr>
            <a:r>
              <a:rPr lang="en-GB" sz="2400" dirty="0" smtClean="0"/>
              <a:t>Half life of effect &lt;4 hours</a:t>
            </a:r>
          </a:p>
          <a:p>
            <a:pPr>
              <a:lnSpc>
                <a:spcPct val="80000"/>
              </a:lnSpc>
            </a:pPr>
            <a:r>
              <a:rPr lang="en-GB" sz="2800" dirty="0" err="1" smtClean="0"/>
              <a:t>Eptifibatide</a:t>
            </a:r>
            <a:r>
              <a:rPr lang="en-GB" sz="2800" dirty="0" smtClean="0"/>
              <a:t>- synthetic cyclic </a:t>
            </a:r>
            <a:r>
              <a:rPr lang="en-GB" sz="2800" dirty="0" err="1" smtClean="0"/>
              <a:t>heptapeptide</a:t>
            </a:r>
            <a:endParaRPr lang="en-GB" sz="2800" dirty="0" smtClean="0"/>
          </a:p>
          <a:p>
            <a:pPr lvl="1">
              <a:lnSpc>
                <a:spcPct val="80000"/>
              </a:lnSpc>
            </a:pPr>
            <a:r>
              <a:rPr lang="en-GB" sz="2400" dirty="0" smtClean="0"/>
              <a:t>Modelled on snake venom</a:t>
            </a:r>
          </a:p>
          <a:p>
            <a:pPr lvl="1">
              <a:lnSpc>
                <a:spcPct val="80000"/>
              </a:lnSpc>
            </a:pPr>
            <a:r>
              <a:rPr lang="en-GB" sz="2400" dirty="0" smtClean="0"/>
              <a:t>Achieves &gt;95% of ADP induced platelet aggregation</a:t>
            </a:r>
          </a:p>
          <a:p>
            <a:pPr lvl="1">
              <a:lnSpc>
                <a:spcPct val="80000"/>
              </a:lnSpc>
            </a:pPr>
            <a:r>
              <a:rPr lang="en-GB" sz="2400" dirty="0" smtClean="0"/>
              <a:t>Half life of effect on platelet </a:t>
            </a:r>
            <a:r>
              <a:rPr lang="en-GB" sz="2400" dirty="0" err="1" smtClean="0"/>
              <a:t>agg</a:t>
            </a:r>
            <a:r>
              <a:rPr lang="en-GB" sz="2400" dirty="0" smtClean="0"/>
              <a:t> ~ 4 hours</a:t>
            </a:r>
          </a:p>
          <a:p>
            <a:pPr lvl="1">
              <a:lnSpc>
                <a:spcPct val="80000"/>
              </a:lnSpc>
            </a:pPr>
            <a:r>
              <a:rPr lang="en-GB" sz="2400" dirty="0" smtClean="0"/>
              <a:t>Bleeding time returned to normal 1 hour after infusion</a:t>
            </a:r>
            <a:endParaRPr lang="en-GB" sz="2800" dirty="0" smtClean="0"/>
          </a:p>
          <a:p>
            <a:pPr>
              <a:lnSpc>
                <a:spcPct val="80000"/>
              </a:lnSpc>
            </a:pPr>
            <a:r>
              <a:rPr lang="en-GB" sz="2800" dirty="0" smtClean="0">
                <a:solidFill>
                  <a:srgbClr val="FF0000"/>
                </a:solidFill>
              </a:rPr>
              <a:t>All associated with increase in bleeding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426" y="144379"/>
            <a:ext cx="8153400" cy="990600"/>
          </a:xfrm>
        </p:spPr>
        <p:txBody>
          <a:bodyPr>
            <a:normAutofit fontScale="90000"/>
          </a:bodyPr>
          <a:lstStyle/>
          <a:p>
            <a:r>
              <a:rPr lang="en-GB" dirty="0" smtClean="0"/>
              <a:t>The </a:t>
            </a:r>
            <a:r>
              <a:rPr lang="en-GB" dirty="0" smtClean="0">
                <a:latin typeface="Symbol" pitchFamily="18" charset="2"/>
              </a:rPr>
              <a:t>a</a:t>
            </a:r>
            <a:r>
              <a:rPr lang="en-GB" dirty="0" smtClean="0"/>
              <a:t>IIb</a:t>
            </a:r>
            <a:r>
              <a:rPr lang="en-GB" dirty="0" smtClean="0">
                <a:latin typeface="Symbol" pitchFamily="18" charset="2"/>
              </a:rPr>
              <a:t>b</a:t>
            </a:r>
            <a:r>
              <a:rPr lang="en-GB" dirty="0" smtClean="0"/>
              <a:t>3 integrin </a:t>
            </a:r>
            <a:br>
              <a:rPr lang="en-GB" dirty="0" smtClean="0"/>
            </a:br>
            <a:r>
              <a:rPr lang="en-GB" dirty="0" smtClean="0"/>
              <a:t>(</a:t>
            </a:r>
            <a:r>
              <a:rPr lang="en-GB" dirty="0" err="1" smtClean="0"/>
              <a:t>GPIIbIIIa</a:t>
            </a:r>
            <a:r>
              <a:rPr lang="en-GB" dirty="0" smtClean="0"/>
              <a:t>)</a:t>
            </a:r>
            <a:endParaRPr lang="en-GB" dirty="0"/>
          </a:p>
        </p:txBody>
      </p:sp>
      <p:pic>
        <p:nvPicPr>
          <p:cNvPr id="4" name="Content Placeholder 3"/>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247452" y="2080692"/>
            <a:ext cx="8896548" cy="3405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Box 4"/>
          <p:cNvSpPr txBox="1"/>
          <p:nvPr/>
        </p:nvSpPr>
        <p:spPr>
          <a:xfrm>
            <a:off x="6619164" y="6168788"/>
            <a:ext cx="1558375" cy="307777"/>
          </a:xfrm>
          <a:prstGeom prst="rect">
            <a:avLst/>
          </a:prstGeom>
          <a:noFill/>
        </p:spPr>
        <p:txBody>
          <a:bodyPr wrap="none" rtlCol="0">
            <a:spAutoFit/>
          </a:bodyPr>
          <a:lstStyle/>
          <a:p>
            <a:r>
              <a:rPr lang="en-GB" dirty="0" err="1" smtClean="0">
                <a:solidFill>
                  <a:prstClr val="black"/>
                </a:solidFill>
              </a:rPr>
              <a:t>Coller</a:t>
            </a:r>
            <a:r>
              <a:rPr lang="en-GB" dirty="0" smtClean="0">
                <a:solidFill>
                  <a:prstClr val="black"/>
                </a:solidFill>
              </a:rPr>
              <a:t> Blood 2008</a:t>
            </a:r>
            <a:endParaRPr lang="en-GB" dirty="0">
              <a:solidFill>
                <a:prstClr val="black"/>
              </a:solidFill>
            </a:endParaRPr>
          </a:p>
        </p:txBody>
      </p:sp>
    </p:spTree>
    <p:extLst>
      <p:ext uri="{BB962C8B-B14F-4D97-AF65-F5344CB8AC3E}">
        <p14:creationId xmlns:p14="http://schemas.microsoft.com/office/powerpoint/2010/main" val="411495672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80444" y="119016"/>
            <a:ext cx="7807325" cy="1143000"/>
          </a:xfrm>
        </p:spPr>
        <p:txBody>
          <a:bodyPr/>
          <a:lstStyle/>
          <a:p>
            <a:r>
              <a:rPr lang="en-GB" dirty="0" smtClean="0"/>
              <a:t>Efficacy of </a:t>
            </a:r>
            <a:r>
              <a:rPr lang="en-GB" dirty="0" err="1" smtClean="0"/>
              <a:t>IIbIIIa</a:t>
            </a:r>
            <a:r>
              <a:rPr lang="en-GB" dirty="0" smtClean="0"/>
              <a:t> blockade</a:t>
            </a:r>
          </a:p>
        </p:txBody>
      </p:sp>
      <p:sp>
        <p:nvSpPr>
          <p:cNvPr id="109571" name="Rectangle 3"/>
          <p:cNvSpPr>
            <a:spLocks noGrp="1" noChangeArrowheads="1"/>
          </p:cNvSpPr>
          <p:nvPr>
            <p:ph sz="quarter" idx="1"/>
          </p:nvPr>
        </p:nvSpPr>
        <p:spPr>
          <a:xfrm>
            <a:off x="612648" y="2033337"/>
            <a:ext cx="8153400" cy="4495800"/>
          </a:xfrm>
        </p:spPr>
        <p:txBody>
          <a:bodyPr/>
          <a:lstStyle/>
          <a:p>
            <a:pPr>
              <a:lnSpc>
                <a:spcPct val="90000"/>
              </a:lnSpc>
            </a:pPr>
            <a:r>
              <a:rPr lang="en-GB" dirty="0" smtClean="0"/>
              <a:t>Licensed for ACS and PCI</a:t>
            </a:r>
          </a:p>
          <a:p>
            <a:pPr lvl="1">
              <a:lnSpc>
                <a:spcPct val="90000"/>
              </a:lnSpc>
            </a:pPr>
            <a:r>
              <a:rPr lang="en-GB" dirty="0" smtClean="0"/>
              <a:t>Most patients will also have Aspirin, Clopidogrel and heparin +/- fibrinolytic</a:t>
            </a:r>
          </a:p>
          <a:p>
            <a:pPr lvl="1">
              <a:lnSpc>
                <a:spcPct val="90000"/>
              </a:lnSpc>
            </a:pPr>
            <a:r>
              <a:rPr lang="en-GB" dirty="0" smtClean="0"/>
              <a:t>Early trials suggested additional benefit</a:t>
            </a:r>
          </a:p>
          <a:p>
            <a:pPr lvl="1">
              <a:lnSpc>
                <a:spcPct val="90000"/>
              </a:lnSpc>
            </a:pPr>
            <a:r>
              <a:rPr lang="en-GB" dirty="0" smtClean="0"/>
              <a:t>Later trials and meta-analyses suggest small incremental benefit – 2-9%</a:t>
            </a:r>
          </a:p>
          <a:p>
            <a:pPr lvl="1">
              <a:lnSpc>
                <a:spcPct val="90000"/>
              </a:lnSpc>
            </a:pPr>
            <a:r>
              <a:rPr lang="en-GB" dirty="0" smtClean="0"/>
              <a:t>Possible absolute 1% reduction in MI or death offset by 1% increase in major bleeding</a:t>
            </a:r>
          </a:p>
          <a:p>
            <a:pPr>
              <a:lnSpc>
                <a:spcPct val="90000"/>
              </a:lnSpc>
            </a:pPr>
            <a:r>
              <a:rPr lang="en-GB" dirty="0" smtClean="0">
                <a:solidFill>
                  <a:srgbClr val="FF0000"/>
                </a:solidFill>
              </a:rPr>
              <a:t>Uncertain place in therapy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5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fontScale="90000"/>
          </a:bodyPr>
          <a:lstStyle/>
          <a:p>
            <a:r>
              <a:rPr lang="en-GB" sz="4000" smtClean="0"/>
              <a:t>New targets for antiplatelet therapy	</a:t>
            </a:r>
          </a:p>
        </p:txBody>
      </p:sp>
      <p:sp>
        <p:nvSpPr>
          <p:cNvPr id="58371" name="Rectangle 3"/>
          <p:cNvSpPr>
            <a:spLocks noGrp="1" noChangeArrowheads="1"/>
          </p:cNvSpPr>
          <p:nvPr>
            <p:ph sz="quarter" idx="1"/>
          </p:nvPr>
        </p:nvSpPr>
        <p:spPr>
          <a:xfrm>
            <a:off x="600617" y="1913021"/>
            <a:ext cx="8153400" cy="4495800"/>
          </a:xfrm>
        </p:spPr>
        <p:txBody>
          <a:bodyPr/>
          <a:lstStyle/>
          <a:p>
            <a:r>
              <a:rPr lang="en-GB" dirty="0" smtClean="0"/>
              <a:t>P </a:t>
            </a:r>
            <a:r>
              <a:rPr lang="en-GB" dirty="0" err="1" smtClean="0"/>
              <a:t>selectin</a:t>
            </a:r>
            <a:endParaRPr lang="en-GB" dirty="0" smtClean="0"/>
          </a:p>
          <a:p>
            <a:r>
              <a:rPr lang="en-GB" dirty="0" smtClean="0"/>
              <a:t>CD40L</a:t>
            </a:r>
          </a:p>
          <a:p>
            <a:r>
              <a:rPr lang="en-GB" dirty="0" smtClean="0"/>
              <a:t>More potent/specific ADP blockade</a:t>
            </a:r>
          </a:p>
          <a:p>
            <a:r>
              <a:rPr lang="en-GB" dirty="0" err="1" smtClean="0"/>
              <a:t>GpIb</a:t>
            </a:r>
            <a:r>
              <a:rPr lang="en-GB" dirty="0" smtClean="0"/>
              <a:t> –VWF blockade</a:t>
            </a:r>
          </a:p>
          <a:p>
            <a:r>
              <a:rPr lang="en-GB" dirty="0" err="1" smtClean="0"/>
              <a:t>Thromboxane</a:t>
            </a:r>
            <a:r>
              <a:rPr lang="en-GB" dirty="0" smtClean="0"/>
              <a:t> receptor blockade</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937" y="256353"/>
            <a:ext cx="7807325" cy="1143000"/>
          </a:xfrm>
        </p:spPr>
        <p:txBody>
          <a:bodyPr/>
          <a:lstStyle/>
          <a:p>
            <a:r>
              <a:rPr lang="en-GB" dirty="0" smtClean="0"/>
              <a:t>Combination therapy</a:t>
            </a:r>
            <a:endParaRPr lang="en-GB" dirty="0"/>
          </a:p>
        </p:txBody>
      </p:sp>
      <p:sp>
        <p:nvSpPr>
          <p:cNvPr id="3" name="Content Placeholder 2"/>
          <p:cNvSpPr>
            <a:spLocks noGrp="1"/>
          </p:cNvSpPr>
          <p:nvPr>
            <p:ph sz="quarter" idx="1"/>
          </p:nvPr>
        </p:nvSpPr>
        <p:spPr>
          <a:xfrm>
            <a:off x="649998" y="1645434"/>
            <a:ext cx="7807325" cy="3741176"/>
          </a:xfrm>
        </p:spPr>
        <p:txBody>
          <a:bodyPr/>
          <a:lstStyle/>
          <a:p>
            <a:r>
              <a:rPr lang="en-GB" dirty="0" smtClean="0"/>
              <a:t>Aspirin + Clopidogrel</a:t>
            </a:r>
          </a:p>
          <a:p>
            <a:pPr lvl="1"/>
            <a:r>
              <a:rPr lang="en-GB" dirty="0" smtClean="0"/>
              <a:t>for 1yr post ACS</a:t>
            </a:r>
          </a:p>
          <a:p>
            <a:pPr lvl="1"/>
            <a:r>
              <a:rPr lang="en-GB" dirty="0" smtClean="0"/>
              <a:t>for 1 yr with bare metal stent</a:t>
            </a:r>
          </a:p>
          <a:p>
            <a:pPr lvl="1"/>
            <a:r>
              <a:rPr lang="en-GB" dirty="0" smtClean="0">
                <a:latin typeface="Arial"/>
                <a:cs typeface="Arial"/>
              </a:rPr>
              <a:t>≥ 1 yr with drug eluting stent</a:t>
            </a:r>
          </a:p>
          <a:p>
            <a:r>
              <a:rPr lang="en-GB" dirty="0" smtClean="0">
                <a:latin typeface="Arial"/>
                <a:cs typeface="Arial"/>
              </a:rPr>
              <a:t>Aspirin + </a:t>
            </a:r>
            <a:r>
              <a:rPr lang="en-GB" dirty="0" err="1" smtClean="0">
                <a:latin typeface="Arial"/>
                <a:cs typeface="Arial"/>
              </a:rPr>
              <a:t>Dipyridamole</a:t>
            </a:r>
            <a:endParaRPr lang="en-GB" dirty="0" smtClean="0">
              <a:latin typeface="Arial"/>
              <a:cs typeface="Arial"/>
            </a:endParaRPr>
          </a:p>
          <a:p>
            <a:pPr lvl="1"/>
            <a:r>
              <a:rPr lang="en-GB" dirty="0" smtClean="0">
                <a:latin typeface="Arial"/>
                <a:cs typeface="Arial"/>
              </a:rPr>
              <a:t>Secondary stroke prevention (NICE)</a:t>
            </a:r>
          </a:p>
          <a:p>
            <a:endParaRPr lang="en-GB" dirty="0"/>
          </a:p>
        </p:txBody>
      </p:sp>
      <p:sp>
        <p:nvSpPr>
          <p:cNvPr id="4" name="TextBox 3"/>
          <p:cNvSpPr txBox="1"/>
          <p:nvPr/>
        </p:nvSpPr>
        <p:spPr>
          <a:xfrm>
            <a:off x="1021977" y="5583219"/>
            <a:ext cx="6411557" cy="646331"/>
          </a:xfrm>
          <a:prstGeom prst="rect">
            <a:avLst/>
          </a:prstGeom>
          <a:noFill/>
          <a:ln>
            <a:solidFill>
              <a:srgbClr val="FF0000"/>
            </a:solidFill>
          </a:ln>
        </p:spPr>
        <p:txBody>
          <a:bodyPr wrap="square" rtlCol="0">
            <a:spAutoFit/>
          </a:bodyPr>
          <a:lstStyle/>
          <a:p>
            <a:r>
              <a:rPr lang="en-GB" sz="1800" dirty="0" smtClean="0">
                <a:solidFill>
                  <a:srgbClr val="FF0000"/>
                </a:solidFill>
                <a:latin typeface="Arial" pitchFamily="34" charset="0"/>
                <a:cs typeface="Arial" pitchFamily="34" charset="0"/>
              </a:rPr>
              <a:t>Combination therapy further increases bleeding risk but  yields a net benefit when the risk of thrombosis is high</a:t>
            </a:r>
            <a:endParaRPr lang="en-GB" sz="1800"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Combination therapy</a:t>
            </a:r>
            <a:endParaRPr lang="en-GB" dirty="0"/>
          </a:p>
        </p:txBody>
      </p:sp>
      <p:sp>
        <p:nvSpPr>
          <p:cNvPr id="3" name="Content Placeholder 2"/>
          <p:cNvSpPr>
            <a:spLocks noGrp="1"/>
          </p:cNvSpPr>
          <p:nvPr>
            <p:ph sz="quarter" idx="1"/>
          </p:nvPr>
        </p:nvSpPr>
        <p:spPr>
          <a:xfrm>
            <a:off x="600616" y="1937085"/>
            <a:ext cx="8153400" cy="4495800"/>
          </a:xfrm>
        </p:spPr>
        <p:txBody>
          <a:bodyPr/>
          <a:lstStyle/>
          <a:p>
            <a:r>
              <a:rPr lang="en-GB" dirty="0" smtClean="0">
                <a:latin typeface="Arial"/>
                <a:cs typeface="Arial"/>
              </a:rPr>
              <a:t>Warfarin + aspirin (38% of pts in USA)</a:t>
            </a:r>
          </a:p>
          <a:p>
            <a:pPr lvl="1"/>
            <a:r>
              <a:rPr lang="en-GB" dirty="0" smtClean="0">
                <a:latin typeface="Arial"/>
                <a:cs typeface="Arial"/>
              </a:rPr>
              <a:t>PCI plus AF</a:t>
            </a:r>
          </a:p>
          <a:p>
            <a:pPr lvl="2"/>
            <a:r>
              <a:rPr lang="en-GB" dirty="0" smtClean="0">
                <a:latin typeface="Arial"/>
                <a:cs typeface="Arial"/>
              </a:rPr>
              <a:t>No clear benefit and increases bleeding</a:t>
            </a:r>
          </a:p>
          <a:p>
            <a:pPr lvl="2"/>
            <a:r>
              <a:rPr lang="en-GB" dirty="0" err="1" smtClean="0">
                <a:latin typeface="Arial"/>
                <a:cs typeface="Arial"/>
              </a:rPr>
              <a:t>Poss</a:t>
            </a:r>
            <a:r>
              <a:rPr lang="en-GB" dirty="0" smtClean="0">
                <a:latin typeface="Arial"/>
                <a:cs typeface="Arial"/>
              </a:rPr>
              <a:t> benefit for metal VR (but old data)</a:t>
            </a:r>
          </a:p>
          <a:p>
            <a:pPr lvl="1"/>
            <a:endParaRPr lang="en-GB" dirty="0" smtClean="0"/>
          </a:p>
          <a:p>
            <a:endParaRPr lang="en-GB"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Lessons from anti-platelet trials</a:t>
            </a:r>
            <a:endParaRPr lang="en-US" dirty="0"/>
          </a:p>
        </p:txBody>
      </p:sp>
      <p:sp>
        <p:nvSpPr>
          <p:cNvPr id="3" name="Content Placeholder 2"/>
          <p:cNvSpPr>
            <a:spLocks noGrp="1"/>
          </p:cNvSpPr>
          <p:nvPr>
            <p:ph sz="quarter" idx="1"/>
          </p:nvPr>
        </p:nvSpPr>
        <p:spPr/>
        <p:txBody>
          <a:bodyPr/>
          <a:lstStyle/>
          <a:p>
            <a:r>
              <a:rPr lang="en-GB" dirty="0" smtClean="0"/>
              <a:t>Benefit of anti-thrombotic effect may be offset by bleeding</a:t>
            </a:r>
          </a:p>
          <a:p>
            <a:r>
              <a:rPr lang="en-GB" dirty="0" smtClean="0"/>
              <a:t>Likelihood of benefit depends on the level of risk/incidence in the study population</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reeform 2"/>
          <p:cNvSpPr>
            <a:spLocks/>
          </p:cNvSpPr>
          <p:nvPr/>
        </p:nvSpPr>
        <p:spPr bwMode="auto">
          <a:xfrm>
            <a:off x="4113566" y="2878514"/>
            <a:ext cx="285750" cy="296862"/>
          </a:xfrm>
          <a:custGeom>
            <a:avLst/>
            <a:gdLst>
              <a:gd name="T0" fmla="*/ 191531860 w 180"/>
              <a:gd name="T1" fmla="*/ 27720882 h 187"/>
              <a:gd name="T2" fmla="*/ 0 w 180"/>
              <a:gd name="T3" fmla="*/ 259574877 h 187"/>
              <a:gd name="T4" fmla="*/ 90725619 w 180"/>
              <a:gd name="T5" fmla="*/ 430945257 h 187"/>
              <a:gd name="T6" fmla="*/ 201612481 w 180"/>
              <a:gd name="T7" fmla="*/ 461187071 h 187"/>
              <a:gd name="T8" fmla="*/ 241935017 w 180"/>
              <a:gd name="T9" fmla="*/ 471267676 h 187"/>
              <a:gd name="T10" fmla="*/ 403224962 w 180"/>
              <a:gd name="T11" fmla="*/ 400703344 h 187"/>
              <a:gd name="T12" fmla="*/ 372983098 w 180"/>
              <a:gd name="T13" fmla="*/ 57962708 h 187"/>
              <a:gd name="T14" fmla="*/ 292338125 w 180"/>
              <a:gd name="T15" fmla="*/ 7559663 h 187"/>
              <a:gd name="T16" fmla="*/ 191531860 w 180"/>
              <a:gd name="T17" fmla="*/ 27720882 h 1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0"/>
              <a:gd name="T28" fmla="*/ 0 h 187"/>
              <a:gd name="T29" fmla="*/ 180 w 180"/>
              <a:gd name="T30" fmla="*/ 187 h 1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0" h="187">
                <a:moveTo>
                  <a:pt x="76" y="11"/>
                </a:moveTo>
                <a:cubicBezTo>
                  <a:pt x="38" y="24"/>
                  <a:pt x="12" y="67"/>
                  <a:pt x="0" y="103"/>
                </a:cubicBezTo>
                <a:cubicBezTo>
                  <a:pt x="3" y="135"/>
                  <a:pt x="0" y="159"/>
                  <a:pt x="36" y="171"/>
                </a:cubicBezTo>
                <a:cubicBezTo>
                  <a:pt x="58" y="178"/>
                  <a:pt x="44" y="174"/>
                  <a:pt x="80" y="183"/>
                </a:cubicBezTo>
                <a:cubicBezTo>
                  <a:pt x="85" y="184"/>
                  <a:pt x="96" y="187"/>
                  <a:pt x="96" y="187"/>
                </a:cubicBezTo>
                <a:cubicBezTo>
                  <a:pt x="144" y="181"/>
                  <a:pt x="127" y="181"/>
                  <a:pt x="160" y="159"/>
                </a:cubicBezTo>
                <a:cubicBezTo>
                  <a:pt x="180" y="128"/>
                  <a:pt x="166" y="60"/>
                  <a:pt x="148" y="23"/>
                </a:cubicBezTo>
                <a:cubicBezTo>
                  <a:pt x="142" y="12"/>
                  <a:pt x="116" y="3"/>
                  <a:pt x="116" y="3"/>
                </a:cubicBezTo>
                <a:cubicBezTo>
                  <a:pt x="65" y="7"/>
                  <a:pt x="54" y="0"/>
                  <a:pt x="76" y="11"/>
                </a:cubicBezTo>
                <a:close/>
              </a:path>
            </a:pathLst>
          </a:custGeom>
          <a:solidFill>
            <a:schemeClr val="bg1"/>
          </a:solidFill>
          <a:ln w="9525">
            <a:solidFill>
              <a:schemeClr val="tx1"/>
            </a:solidFill>
            <a:round/>
            <a:headEnd/>
            <a:tailEnd/>
          </a:ln>
        </p:spPr>
        <p:txBody>
          <a:bodyPr wrap="none" anchor="ctr"/>
          <a:lstStyle/>
          <a:p>
            <a:endParaRPr lang="en-GB" sz="3200" smtClean="0">
              <a:solidFill>
                <a:srgbClr val="000000"/>
              </a:solidFill>
            </a:endParaRPr>
          </a:p>
        </p:txBody>
      </p:sp>
      <p:sp>
        <p:nvSpPr>
          <p:cNvPr id="13315" name="Oval 3"/>
          <p:cNvSpPr>
            <a:spLocks noChangeArrowheads="1"/>
          </p:cNvSpPr>
          <p:nvPr/>
        </p:nvSpPr>
        <p:spPr bwMode="auto">
          <a:xfrm>
            <a:off x="3472216" y="1956176"/>
            <a:ext cx="3124200" cy="2971800"/>
          </a:xfrm>
          <a:prstGeom prst="ellipse">
            <a:avLst/>
          </a:prstGeom>
          <a:solidFill>
            <a:schemeClr val="bg1"/>
          </a:solidFill>
          <a:ln w="15875">
            <a:solidFill>
              <a:schemeClr val="tx1"/>
            </a:solidFill>
            <a:round/>
            <a:headEnd/>
            <a:tailEnd/>
          </a:ln>
        </p:spPr>
        <p:txBody>
          <a:bodyPr wrap="none" anchor="ctr"/>
          <a:lstStyle/>
          <a:p>
            <a:endParaRPr lang="en-GB" sz="3200" smtClean="0">
              <a:solidFill>
                <a:srgbClr val="000000"/>
              </a:solidFill>
            </a:endParaRPr>
          </a:p>
        </p:txBody>
      </p:sp>
      <p:sp>
        <p:nvSpPr>
          <p:cNvPr id="13316" name="Freeform 4"/>
          <p:cNvSpPr>
            <a:spLocks/>
          </p:cNvSpPr>
          <p:nvPr/>
        </p:nvSpPr>
        <p:spPr bwMode="auto">
          <a:xfrm>
            <a:off x="3624616" y="3480176"/>
            <a:ext cx="457200" cy="965200"/>
          </a:xfrm>
          <a:custGeom>
            <a:avLst/>
            <a:gdLst>
              <a:gd name="T0" fmla="*/ 37801546 w 288"/>
              <a:gd name="T1" fmla="*/ 0 h 608"/>
              <a:gd name="T2" fmla="*/ 176410912 w 288"/>
              <a:gd name="T3" fmla="*/ 647680888 h 608"/>
              <a:gd name="T4" fmla="*/ 332660583 w 288"/>
              <a:gd name="T5" fmla="*/ 1000501233 h 608"/>
              <a:gd name="T6" fmla="*/ 410784600 w 288"/>
              <a:gd name="T7" fmla="*/ 1179433048 h 608"/>
              <a:gd name="T8" fmla="*/ 488910304 w 288"/>
              <a:gd name="T9" fmla="*/ 1295360189 h 608"/>
              <a:gd name="T10" fmla="*/ 509071545 w 288"/>
              <a:gd name="T11" fmla="*/ 1355843915 h 608"/>
              <a:gd name="T12" fmla="*/ 627518045 w 288"/>
              <a:gd name="T13" fmla="*/ 1433969521 h 608"/>
              <a:gd name="T14" fmla="*/ 725804891 w 288"/>
              <a:gd name="T15" fmla="*/ 1532254782 h 608"/>
              <a:gd name="T16" fmla="*/ 0 60000 65536"/>
              <a:gd name="T17" fmla="*/ 0 60000 65536"/>
              <a:gd name="T18" fmla="*/ 0 60000 65536"/>
              <a:gd name="T19" fmla="*/ 0 60000 65536"/>
              <a:gd name="T20" fmla="*/ 0 60000 65536"/>
              <a:gd name="T21" fmla="*/ 0 60000 65536"/>
              <a:gd name="T22" fmla="*/ 0 60000 65536"/>
              <a:gd name="T23" fmla="*/ 0 60000 65536"/>
              <a:gd name="T24" fmla="*/ 0 w 288"/>
              <a:gd name="T25" fmla="*/ 0 h 608"/>
              <a:gd name="T26" fmla="*/ 288 w 288"/>
              <a:gd name="T27" fmla="*/ 608 h 6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8" h="608">
                <a:moveTo>
                  <a:pt x="15" y="0"/>
                </a:moveTo>
                <a:cubicBezTo>
                  <a:pt x="22" y="146"/>
                  <a:pt x="0" y="167"/>
                  <a:pt x="70" y="257"/>
                </a:cubicBezTo>
                <a:cubicBezTo>
                  <a:pt x="86" y="304"/>
                  <a:pt x="104" y="356"/>
                  <a:pt x="132" y="397"/>
                </a:cubicBezTo>
                <a:cubicBezTo>
                  <a:pt x="140" y="420"/>
                  <a:pt x="151" y="447"/>
                  <a:pt x="163" y="468"/>
                </a:cubicBezTo>
                <a:cubicBezTo>
                  <a:pt x="172" y="484"/>
                  <a:pt x="188" y="496"/>
                  <a:pt x="194" y="514"/>
                </a:cubicBezTo>
                <a:cubicBezTo>
                  <a:pt x="197" y="522"/>
                  <a:pt x="197" y="531"/>
                  <a:pt x="202" y="538"/>
                </a:cubicBezTo>
                <a:cubicBezTo>
                  <a:pt x="214" y="553"/>
                  <a:pt x="235" y="557"/>
                  <a:pt x="249" y="569"/>
                </a:cubicBezTo>
                <a:cubicBezTo>
                  <a:pt x="249" y="569"/>
                  <a:pt x="284" y="604"/>
                  <a:pt x="288" y="608"/>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sz="3200" smtClean="0">
              <a:solidFill>
                <a:srgbClr val="000000"/>
              </a:solidFill>
            </a:endParaRPr>
          </a:p>
        </p:txBody>
      </p:sp>
      <p:sp>
        <p:nvSpPr>
          <p:cNvPr id="13317" name="Freeform 5"/>
          <p:cNvSpPr>
            <a:spLocks/>
          </p:cNvSpPr>
          <p:nvPr/>
        </p:nvSpPr>
        <p:spPr bwMode="auto">
          <a:xfrm>
            <a:off x="4462816" y="2108576"/>
            <a:ext cx="1335088" cy="203200"/>
          </a:xfrm>
          <a:custGeom>
            <a:avLst/>
            <a:gdLst>
              <a:gd name="T0" fmla="*/ 0 w 841"/>
              <a:gd name="T1" fmla="*/ 264615586 h 128"/>
              <a:gd name="T2" fmla="*/ 194052891 w 841"/>
              <a:gd name="T3" fmla="*/ 224293105 h 128"/>
              <a:gd name="T4" fmla="*/ 312499501 w 841"/>
              <a:gd name="T5" fmla="*/ 105846562 h 128"/>
              <a:gd name="T6" fmla="*/ 529233056 w 841"/>
              <a:gd name="T7" fmla="*/ 88204658 h 128"/>
              <a:gd name="T8" fmla="*/ 607358700 w 841"/>
              <a:gd name="T9" fmla="*/ 47882165 h 128"/>
              <a:gd name="T10" fmla="*/ 725805260 w 841"/>
              <a:gd name="T11" fmla="*/ 7559674 h 128"/>
              <a:gd name="T12" fmla="*/ 1688505623 w 841"/>
              <a:gd name="T13" fmla="*/ 105846562 h 128"/>
              <a:gd name="T14" fmla="*/ 1983364723 w 841"/>
              <a:gd name="T15" fmla="*/ 204131815 h 128"/>
              <a:gd name="T16" fmla="*/ 2119453172 w 841"/>
              <a:gd name="T17" fmla="*/ 322579945 h 1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1"/>
              <a:gd name="T28" fmla="*/ 0 h 128"/>
              <a:gd name="T29" fmla="*/ 841 w 841"/>
              <a:gd name="T30" fmla="*/ 128 h 1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1" h="128">
                <a:moveTo>
                  <a:pt x="0" y="105"/>
                </a:moveTo>
                <a:cubicBezTo>
                  <a:pt x="0" y="105"/>
                  <a:pt x="64" y="99"/>
                  <a:pt x="77" y="89"/>
                </a:cubicBezTo>
                <a:cubicBezTo>
                  <a:pt x="94" y="75"/>
                  <a:pt x="102" y="44"/>
                  <a:pt x="124" y="42"/>
                </a:cubicBezTo>
                <a:cubicBezTo>
                  <a:pt x="153" y="40"/>
                  <a:pt x="181" y="37"/>
                  <a:pt x="210" y="35"/>
                </a:cubicBezTo>
                <a:cubicBezTo>
                  <a:pt x="220" y="30"/>
                  <a:pt x="230" y="23"/>
                  <a:pt x="241" y="19"/>
                </a:cubicBezTo>
                <a:cubicBezTo>
                  <a:pt x="256" y="13"/>
                  <a:pt x="288" y="3"/>
                  <a:pt x="288" y="3"/>
                </a:cubicBezTo>
                <a:cubicBezTo>
                  <a:pt x="488" y="9"/>
                  <a:pt x="526" y="0"/>
                  <a:pt x="670" y="42"/>
                </a:cubicBezTo>
                <a:cubicBezTo>
                  <a:pt x="706" y="67"/>
                  <a:pt x="746" y="69"/>
                  <a:pt x="787" y="81"/>
                </a:cubicBezTo>
                <a:cubicBezTo>
                  <a:pt x="803" y="106"/>
                  <a:pt x="815" y="114"/>
                  <a:pt x="841" y="128"/>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sz="3200" smtClean="0">
              <a:solidFill>
                <a:srgbClr val="000000"/>
              </a:solidFill>
            </a:endParaRPr>
          </a:p>
        </p:txBody>
      </p:sp>
      <p:sp>
        <p:nvSpPr>
          <p:cNvPr id="13318" name="Freeform 6"/>
          <p:cNvSpPr>
            <a:spLocks/>
          </p:cNvSpPr>
          <p:nvPr/>
        </p:nvSpPr>
        <p:spPr bwMode="auto">
          <a:xfrm rot="9793488">
            <a:off x="4764441" y="4623176"/>
            <a:ext cx="1335088" cy="152400"/>
          </a:xfrm>
          <a:custGeom>
            <a:avLst/>
            <a:gdLst>
              <a:gd name="T0" fmla="*/ 0 w 841"/>
              <a:gd name="T1" fmla="*/ 148847141 h 128"/>
              <a:gd name="T2" fmla="*/ 194052891 w 841"/>
              <a:gd name="T3" fmla="*/ 126165746 h 128"/>
              <a:gd name="T4" fmla="*/ 312499501 w 841"/>
              <a:gd name="T5" fmla="*/ 59538384 h 128"/>
              <a:gd name="T6" fmla="*/ 529233056 w 841"/>
              <a:gd name="T7" fmla="*/ 49615720 h 128"/>
              <a:gd name="T8" fmla="*/ 607358700 w 841"/>
              <a:gd name="T9" fmla="*/ 26934315 h 128"/>
              <a:gd name="T10" fmla="*/ 725805260 w 841"/>
              <a:gd name="T11" fmla="*/ 4252912 h 128"/>
              <a:gd name="T12" fmla="*/ 1688505623 w 841"/>
              <a:gd name="T13" fmla="*/ 59538384 h 128"/>
              <a:gd name="T14" fmla="*/ 1983364723 w 841"/>
              <a:gd name="T15" fmla="*/ 114825048 h 128"/>
              <a:gd name="T16" fmla="*/ 2119453172 w 841"/>
              <a:gd name="T17" fmla="*/ 181451238 h 1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1"/>
              <a:gd name="T28" fmla="*/ 0 h 128"/>
              <a:gd name="T29" fmla="*/ 841 w 841"/>
              <a:gd name="T30" fmla="*/ 128 h 1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1" h="128">
                <a:moveTo>
                  <a:pt x="0" y="105"/>
                </a:moveTo>
                <a:cubicBezTo>
                  <a:pt x="0" y="105"/>
                  <a:pt x="64" y="99"/>
                  <a:pt x="77" y="89"/>
                </a:cubicBezTo>
                <a:cubicBezTo>
                  <a:pt x="94" y="75"/>
                  <a:pt x="102" y="44"/>
                  <a:pt x="124" y="42"/>
                </a:cubicBezTo>
                <a:cubicBezTo>
                  <a:pt x="153" y="40"/>
                  <a:pt x="181" y="37"/>
                  <a:pt x="210" y="35"/>
                </a:cubicBezTo>
                <a:cubicBezTo>
                  <a:pt x="220" y="30"/>
                  <a:pt x="230" y="23"/>
                  <a:pt x="241" y="19"/>
                </a:cubicBezTo>
                <a:cubicBezTo>
                  <a:pt x="256" y="13"/>
                  <a:pt x="288" y="3"/>
                  <a:pt x="288" y="3"/>
                </a:cubicBezTo>
                <a:cubicBezTo>
                  <a:pt x="488" y="9"/>
                  <a:pt x="526" y="0"/>
                  <a:pt x="670" y="42"/>
                </a:cubicBezTo>
                <a:cubicBezTo>
                  <a:pt x="706" y="67"/>
                  <a:pt x="746" y="69"/>
                  <a:pt x="787" y="81"/>
                </a:cubicBezTo>
                <a:cubicBezTo>
                  <a:pt x="803" y="106"/>
                  <a:pt x="815" y="114"/>
                  <a:pt x="841" y="128"/>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sz="3200" smtClean="0">
              <a:solidFill>
                <a:srgbClr val="000000"/>
              </a:solidFill>
            </a:endParaRPr>
          </a:p>
        </p:txBody>
      </p:sp>
      <p:sp>
        <p:nvSpPr>
          <p:cNvPr id="13319" name="Freeform 7"/>
          <p:cNvSpPr>
            <a:spLocks/>
          </p:cNvSpPr>
          <p:nvPr/>
        </p:nvSpPr>
        <p:spPr bwMode="auto">
          <a:xfrm rot="-10252089">
            <a:off x="4086579" y="4546976"/>
            <a:ext cx="1335087" cy="203200"/>
          </a:xfrm>
          <a:custGeom>
            <a:avLst/>
            <a:gdLst>
              <a:gd name="T0" fmla="*/ 0 w 841"/>
              <a:gd name="T1" fmla="*/ 264615586 h 128"/>
              <a:gd name="T2" fmla="*/ 194051158 w 841"/>
              <a:gd name="T3" fmla="*/ 224293105 h 128"/>
              <a:gd name="T4" fmla="*/ 312499266 w 841"/>
              <a:gd name="T5" fmla="*/ 105846562 h 128"/>
              <a:gd name="T6" fmla="*/ 529232659 w 841"/>
              <a:gd name="T7" fmla="*/ 88204658 h 128"/>
              <a:gd name="T8" fmla="*/ 607356657 w 841"/>
              <a:gd name="T9" fmla="*/ 47882165 h 128"/>
              <a:gd name="T10" fmla="*/ 725804716 w 841"/>
              <a:gd name="T11" fmla="*/ 7559674 h 128"/>
              <a:gd name="T12" fmla="*/ 1688504359 w 841"/>
              <a:gd name="T13" fmla="*/ 105846562 h 128"/>
              <a:gd name="T14" fmla="*/ 1983361650 w 841"/>
              <a:gd name="T15" fmla="*/ 204131815 h 128"/>
              <a:gd name="T16" fmla="*/ 2119449997 w 841"/>
              <a:gd name="T17" fmla="*/ 322579945 h 1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1"/>
              <a:gd name="T28" fmla="*/ 0 h 128"/>
              <a:gd name="T29" fmla="*/ 841 w 841"/>
              <a:gd name="T30" fmla="*/ 128 h 1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1" h="128">
                <a:moveTo>
                  <a:pt x="0" y="105"/>
                </a:moveTo>
                <a:cubicBezTo>
                  <a:pt x="0" y="105"/>
                  <a:pt x="64" y="99"/>
                  <a:pt x="77" y="89"/>
                </a:cubicBezTo>
                <a:cubicBezTo>
                  <a:pt x="94" y="75"/>
                  <a:pt x="102" y="44"/>
                  <a:pt x="124" y="42"/>
                </a:cubicBezTo>
                <a:cubicBezTo>
                  <a:pt x="153" y="40"/>
                  <a:pt x="181" y="37"/>
                  <a:pt x="210" y="35"/>
                </a:cubicBezTo>
                <a:cubicBezTo>
                  <a:pt x="220" y="30"/>
                  <a:pt x="230" y="23"/>
                  <a:pt x="241" y="19"/>
                </a:cubicBezTo>
                <a:cubicBezTo>
                  <a:pt x="256" y="13"/>
                  <a:pt x="288" y="3"/>
                  <a:pt x="288" y="3"/>
                </a:cubicBezTo>
                <a:cubicBezTo>
                  <a:pt x="488" y="9"/>
                  <a:pt x="526" y="0"/>
                  <a:pt x="670" y="42"/>
                </a:cubicBezTo>
                <a:cubicBezTo>
                  <a:pt x="706" y="67"/>
                  <a:pt x="746" y="69"/>
                  <a:pt x="787" y="81"/>
                </a:cubicBezTo>
                <a:cubicBezTo>
                  <a:pt x="803" y="106"/>
                  <a:pt x="815" y="114"/>
                  <a:pt x="841" y="128"/>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sz="3200" smtClean="0">
              <a:solidFill>
                <a:srgbClr val="000000"/>
              </a:solidFill>
            </a:endParaRPr>
          </a:p>
        </p:txBody>
      </p:sp>
      <p:sp>
        <p:nvSpPr>
          <p:cNvPr id="13320" name="Freeform 8"/>
          <p:cNvSpPr>
            <a:spLocks/>
          </p:cNvSpPr>
          <p:nvPr/>
        </p:nvSpPr>
        <p:spPr bwMode="auto">
          <a:xfrm rot="3898977">
            <a:off x="5551841" y="2924551"/>
            <a:ext cx="1325563" cy="150813"/>
          </a:xfrm>
          <a:custGeom>
            <a:avLst/>
            <a:gdLst>
              <a:gd name="T0" fmla="*/ 0 w 841"/>
              <a:gd name="T1" fmla="*/ 145763088 h 128"/>
              <a:gd name="T2" fmla="*/ 191292447 w 841"/>
              <a:gd name="T3" fmla="*/ 123551172 h 128"/>
              <a:gd name="T4" fmla="*/ 308057067 w 841"/>
              <a:gd name="T5" fmla="*/ 58305710 h 128"/>
              <a:gd name="T6" fmla="*/ 521709173 w 841"/>
              <a:gd name="T7" fmla="*/ 48587702 h 128"/>
              <a:gd name="T8" fmla="*/ 598722627 w 841"/>
              <a:gd name="T9" fmla="*/ 26375776 h 128"/>
              <a:gd name="T10" fmla="*/ 715485622 w 841"/>
              <a:gd name="T11" fmla="*/ 4165030 h 128"/>
              <a:gd name="T12" fmla="*/ 1664499204 w 841"/>
              <a:gd name="T13" fmla="*/ 58305710 h 128"/>
              <a:gd name="T14" fmla="*/ 1955166241 w 841"/>
              <a:gd name="T15" fmla="*/ 112445213 h 128"/>
              <a:gd name="T16" fmla="*/ 2089319167 w 841"/>
              <a:gd name="T17" fmla="*/ 177691871 h 1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1"/>
              <a:gd name="T28" fmla="*/ 0 h 128"/>
              <a:gd name="T29" fmla="*/ 841 w 841"/>
              <a:gd name="T30" fmla="*/ 128 h 1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1" h="128">
                <a:moveTo>
                  <a:pt x="0" y="105"/>
                </a:moveTo>
                <a:cubicBezTo>
                  <a:pt x="0" y="105"/>
                  <a:pt x="64" y="99"/>
                  <a:pt x="77" y="89"/>
                </a:cubicBezTo>
                <a:cubicBezTo>
                  <a:pt x="94" y="75"/>
                  <a:pt x="102" y="44"/>
                  <a:pt x="124" y="42"/>
                </a:cubicBezTo>
                <a:cubicBezTo>
                  <a:pt x="153" y="40"/>
                  <a:pt x="181" y="37"/>
                  <a:pt x="210" y="35"/>
                </a:cubicBezTo>
                <a:cubicBezTo>
                  <a:pt x="220" y="30"/>
                  <a:pt x="230" y="23"/>
                  <a:pt x="241" y="19"/>
                </a:cubicBezTo>
                <a:cubicBezTo>
                  <a:pt x="256" y="13"/>
                  <a:pt x="288" y="3"/>
                  <a:pt x="288" y="3"/>
                </a:cubicBezTo>
                <a:cubicBezTo>
                  <a:pt x="488" y="9"/>
                  <a:pt x="526" y="0"/>
                  <a:pt x="670" y="42"/>
                </a:cubicBezTo>
                <a:cubicBezTo>
                  <a:pt x="706" y="67"/>
                  <a:pt x="746" y="69"/>
                  <a:pt x="787" y="81"/>
                </a:cubicBezTo>
                <a:cubicBezTo>
                  <a:pt x="803" y="106"/>
                  <a:pt x="815" y="114"/>
                  <a:pt x="841" y="128"/>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sz="3200" smtClean="0">
              <a:solidFill>
                <a:srgbClr val="000000"/>
              </a:solidFill>
            </a:endParaRPr>
          </a:p>
        </p:txBody>
      </p:sp>
      <p:sp>
        <p:nvSpPr>
          <p:cNvPr id="13321" name="Freeform 9"/>
          <p:cNvSpPr>
            <a:spLocks/>
          </p:cNvSpPr>
          <p:nvPr/>
        </p:nvSpPr>
        <p:spPr bwMode="auto">
          <a:xfrm rot="2507387">
            <a:off x="5224816" y="2337176"/>
            <a:ext cx="1335088" cy="203200"/>
          </a:xfrm>
          <a:custGeom>
            <a:avLst/>
            <a:gdLst>
              <a:gd name="T0" fmla="*/ 0 w 841"/>
              <a:gd name="T1" fmla="*/ 264615586 h 128"/>
              <a:gd name="T2" fmla="*/ 194052891 w 841"/>
              <a:gd name="T3" fmla="*/ 224293105 h 128"/>
              <a:gd name="T4" fmla="*/ 312499501 w 841"/>
              <a:gd name="T5" fmla="*/ 105846562 h 128"/>
              <a:gd name="T6" fmla="*/ 529233056 w 841"/>
              <a:gd name="T7" fmla="*/ 88204658 h 128"/>
              <a:gd name="T8" fmla="*/ 607358700 w 841"/>
              <a:gd name="T9" fmla="*/ 47882165 h 128"/>
              <a:gd name="T10" fmla="*/ 725805260 w 841"/>
              <a:gd name="T11" fmla="*/ 7559674 h 128"/>
              <a:gd name="T12" fmla="*/ 1688505623 w 841"/>
              <a:gd name="T13" fmla="*/ 105846562 h 128"/>
              <a:gd name="T14" fmla="*/ 1983364723 w 841"/>
              <a:gd name="T15" fmla="*/ 204131815 h 128"/>
              <a:gd name="T16" fmla="*/ 2119453172 w 841"/>
              <a:gd name="T17" fmla="*/ 322579945 h 1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1"/>
              <a:gd name="T28" fmla="*/ 0 h 128"/>
              <a:gd name="T29" fmla="*/ 841 w 841"/>
              <a:gd name="T30" fmla="*/ 128 h 1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1" h="128">
                <a:moveTo>
                  <a:pt x="0" y="105"/>
                </a:moveTo>
                <a:cubicBezTo>
                  <a:pt x="0" y="105"/>
                  <a:pt x="64" y="99"/>
                  <a:pt x="77" y="89"/>
                </a:cubicBezTo>
                <a:cubicBezTo>
                  <a:pt x="94" y="75"/>
                  <a:pt x="102" y="44"/>
                  <a:pt x="124" y="42"/>
                </a:cubicBezTo>
                <a:cubicBezTo>
                  <a:pt x="153" y="40"/>
                  <a:pt x="181" y="37"/>
                  <a:pt x="210" y="35"/>
                </a:cubicBezTo>
                <a:cubicBezTo>
                  <a:pt x="220" y="30"/>
                  <a:pt x="230" y="23"/>
                  <a:pt x="241" y="19"/>
                </a:cubicBezTo>
                <a:cubicBezTo>
                  <a:pt x="256" y="13"/>
                  <a:pt x="288" y="3"/>
                  <a:pt x="288" y="3"/>
                </a:cubicBezTo>
                <a:cubicBezTo>
                  <a:pt x="488" y="9"/>
                  <a:pt x="526" y="0"/>
                  <a:pt x="670" y="42"/>
                </a:cubicBezTo>
                <a:cubicBezTo>
                  <a:pt x="706" y="67"/>
                  <a:pt x="746" y="69"/>
                  <a:pt x="787" y="81"/>
                </a:cubicBezTo>
                <a:cubicBezTo>
                  <a:pt x="803" y="106"/>
                  <a:pt x="815" y="114"/>
                  <a:pt x="841" y="128"/>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sz="3200" smtClean="0">
              <a:solidFill>
                <a:srgbClr val="000000"/>
              </a:solidFill>
            </a:endParaRPr>
          </a:p>
        </p:txBody>
      </p:sp>
      <p:sp>
        <p:nvSpPr>
          <p:cNvPr id="13322" name="Freeform 10"/>
          <p:cNvSpPr>
            <a:spLocks/>
          </p:cNvSpPr>
          <p:nvPr/>
        </p:nvSpPr>
        <p:spPr bwMode="auto">
          <a:xfrm>
            <a:off x="5758216" y="4242176"/>
            <a:ext cx="322263" cy="296863"/>
          </a:xfrm>
          <a:custGeom>
            <a:avLst/>
            <a:gdLst>
              <a:gd name="T0" fmla="*/ 0 w 203"/>
              <a:gd name="T1" fmla="*/ 471270851 h 187"/>
              <a:gd name="T2" fmla="*/ 178932161 w 203"/>
              <a:gd name="T3" fmla="*/ 413306285 h 187"/>
              <a:gd name="T4" fmla="*/ 236895083 w 203"/>
              <a:gd name="T5" fmla="*/ 352822453 h 187"/>
              <a:gd name="T6" fmla="*/ 257056358 w 203"/>
              <a:gd name="T7" fmla="*/ 294859575 h 187"/>
              <a:gd name="T8" fmla="*/ 393144966 w 203"/>
              <a:gd name="T9" fmla="*/ 216733831 h 187"/>
              <a:gd name="T10" fmla="*/ 491432076 w 203"/>
              <a:gd name="T11" fmla="*/ 57964491 h 187"/>
              <a:gd name="T12" fmla="*/ 511593351 w 203"/>
              <a:gd name="T13" fmla="*/ 0 h 187"/>
              <a:gd name="T14" fmla="*/ 0 60000 65536"/>
              <a:gd name="T15" fmla="*/ 0 60000 65536"/>
              <a:gd name="T16" fmla="*/ 0 60000 65536"/>
              <a:gd name="T17" fmla="*/ 0 60000 65536"/>
              <a:gd name="T18" fmla="*/ 0 60000 65536"/>
              <a:gd name="T19" fmla="*/ 0 60000 65536"/>
              <a:gd name="T20" fmla="*/ 0 60000 65536"/>
              <a:gd name="T21" fmla="*/ 0 w 203"/>
              <a:gd name="T22" fmla="*/ 0 h 187"/>
              <a:gd name="T23" fmla="*/ 203 w 203"/>
              <a:gd name="T24" fmla="*/ 187 h 1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3" h="187">
                <a:moveTo>
                  <a:pt x="0" y="187"/>
                </a:moveTo>
                <a:cubicBezTo>
                  <a:pt x="55" y="168"/>
                  <a:pt x="31" y="176"/>
                  <a:pt x="71" y="164"/>
                </a:cubicBezTo>
                <a:cubicBezTo>
                  <a:pt x="79" y="156"/>
                  <a:pt x="88" y="149"/>
                  <a:pt x="94" y="140"/>
                </a:cubicBezTo>
                <a:cubicBezTo>
                  <a:pt x="98" y="133"/>
                  <a:pt x="97" y="123"/>
                  <a:pt x="102" y="117"/>
                </a:cubicBezTo>
                <a:cubicBezTo>
                  <a:pt x="111" y="106"/>
                  <a:pt x="146" y="91"/>
                  <a:pt x="156" y="86"/>
                </a:cubicBezTo>
                <a:cubicBezTo>
                  <a:pt x="175" y="30"/>
                  <a:pt x="158" y="48"/>
                  <a:pt x="195" y="23"/>
                </a:cubicBezTo>
                <a:cubicBezTo>
                  <a:pt x="198" y="15"/>
                  <a:pt x="203" y="0"/>
                  <a:pt x="203" y="0"/>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sz="3200" smtClean="0">
              <a:solidFill>
                <a:srgbClr val="000000"/>
              </a:solidFill>
            </a:endParaRPr>
          </a:p>
        </p:txBody>
      </p:sp>
      <p:sp>
        <p:nvSpPr>
          <p:cNvPr id="13323" name="Freeform 11"/>
          <p:cNvSpPr>
            <a:spLocks/>
          </p:cNvSpPr>
          <p:nvPr/>
        </p:nvSpPr>
        <p:spPr bwMode="auto">
          <a:xfrm>
            <a:off x="4158016" y="2108576"/>
            <a:ext cx="458788" cy="260350"/>
          </a:xfrm>
          <a:custGeom>
            <a:avLst/>
            <a:gdLst>
              <a:gd name="T0" fmla="*/ 0 w 289"/>
              <a:gd name="T1" fmla="*/ 413305570 h 164"/>
              <a:gd name="T2" fmla="*/ 118448266 w 289"/>
              <a:gd name="T3" fmla="*/ 355342792 h 164"/>
              <a:gd name="T4" fmla="*/ 196572368 w 289"/>
              <a:gd name="T5" fmla="*/ 236894699 h 164"/>
              <a:gd name="T6" fmla="*/ 728326635 w 289"/>
              <a:gd name="T7" fmla="*/ 0 h 164"/>
              <a:gd name="T8" fmla="*/ 0 60000 65536"/>
              <a:gd name="T9" fmla="*/ 0 60000 65536"/>
              <a:gd name="T10" fmla="*/ 0 60000 65536"/>
              <a:gd name="T11" fmla="*/ 0 60000 65536"/>
              <a:gd name="T12" fmla="*/ 0 w 289"/>
              <a:gd name="T13" fmla="*/ 0 h 164"/>
              <a:gd name="T14" fmla="*/ 289 w 289"/>
              <a:gd name="T15" fmla="*/ 164 h 164"/>
            </a:gdLst>
            <a:ahLst/>
            <a:cxnLst>
              <a:cxn ang="T8">
                <a:pos x="T0" y="T1"/>
              </a:cxn>
              <a:cxn ang="T9">
                <a:pos x="T2" y="T3"/>
              </a:cxn>
              <a:cxn ang="T10">
                <a:pos x="T4" y="T5"/>
              </a:cxn>
              <a:cxn ang="T11">
                <a:pos x="T6" y="T7"/>
              </a:cxn>
            </a:cxnLst>
            <a:rect l="T12" t="T13" r="T14" b="T15"/>
            <a:pathLst>
              <a:path w="289" h="164">
                <a:moveTo>
                  <a:pt x="0" y="164"/>
                </a:moveTo>
                <a:cubicBezTo>
                  <a:pt x="16" y="159"/>
                  <a:pt x="35" y="155"/>
                  <a:pt x="47" y="141"/>
                </a:cubicBezTo>
                <a:cubicBezTo>
                  <a:pt x="59" y="127"/>
                  <a:pt x="60" y="99"/>
                  <a:pt x="78" y="94"/>
                </a:cubicBezTo>
                <a:cubicBezTo>
                  <a:pt x="154" y="74"/>
                  <a:pt x="220" y="35"/>
                  <a:pt x="289" y="0"/>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sz="3200" smtClean="0">
              <a:solidFill>
                <a:srgbClr val="000000"/>
              </a:solidFill>
            </a:endParaRPr>
          </a:p>
        </p:txBody>
      </p:sp>
      <p:sp>
        <p:nvSpPr>
          <p:cNvPr id="13324" name="Rectangle 12"/>
          <p:cNvSpPr>
            <a:spLocks noChangeArrowheads="1"/>
          </p:cNvSpPr>
          <p:nvPr/>
        </p:nvSpPr>
        <p:spPr bwMode="auto">
          <a:xfrm>
            <a:off x="3472216" y="3175376"/>
            <a:ext cx="76200" cy="15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sz="3200" smtClean="0">
              <a:solidFill>
                <a:srgbClr val="000000"/>
              </a:solidFill>
            </a:endParaRPr>
          </a:p>
        </p:txBody>
      </p:sp>
      <p:sp>
        <p:nvSpPr>
          <p:cNvPr id="13325" name="Freeform 13"/>
          <p:cNvSpPr>
            <a:spLocks/>
          </p:cNvSpPr>
          <p:nvPr/>
        </p:nvSpPr>
        <p:spPr bwMode="auto">
          <a:xfrm>
            <a:off x="3476979" y="3102351"/>
            <a:ext cx="441325" cy="252413"/>
          </a:xfrm>
          <a:custGeom>
            <a:avLst/>
            <a:gdLst>
              <a:gd name="T0" fmla="*/ 20161247 w 278"/>
              <a:gd name="T1" fmla="*/ 105846781 h 159"/>
              <a:gd name="T2" fmla="*/ 231854372 w 278"/>
              <a:gd name="T3" fmla="*/ 85685474 h 159"/>
              <a:gd name="T4" fmla="*/ 423386263 w 278"/>
              <a:gd name="T5" fmla="*/ 35282256 h 159"/>
              <a:gd name="T6" fmla="*/ 624998674 w 278"/>
              <a:gd name="T7" fmla="*/ 25201609 h 159"/>
              <a:gd name="T8" fmla="*/ 584676192 w 278"/>
              <a:gd name="T9" fmla="*/ 378024140 h 159"/>
              <a:gd name="T10" fmla="*/ 504031227 w 278"/>
              <a:gd name="T11" fmla="*/ 398185423 h 159"/>
              <a:gd name="T12" fmla="*/ 352821819 w 278"/>
              <a:gd name="T13" fmla="*/ 388104782 h 159"/>
              <a:gd name="T14" fmla="*/ 292338096 w 278"/>
              <a:gd name="T15" fmla="*/ 337701576 h 159"/>
              <a:gd name="T16" fmla="*/ 151209358 w 278"/>
              <a:gd name="T17" fmla="*/ 287298371 h 159"/>
              <a:gd name="T18" fmla="*/ 0 w 278"/>
              <a:gd name="T19" fmla="*/ 347782217 h 1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8"/>
              <a:gd name="T31" fmla="*/ 0 h 159"/>
              <a:gd name="T32" fmla="*/ 278 w 278"/>
              <a:gd name="T33" fmla="*/ 159 h 1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8" h="159">
                <a:moveTo>
                  <a:pt x="8" y="42"/>
                </a:moveTo>
                <a:cubicBezTo>
                  <a:pt x="36" y="39"/>
                  <a:pt x="65" y="43"/>
                  <a:pt x="92" y="34"/>
                </a:cubicBezTo>
                <a:cubicBezTo>
                  <a:pt x="119" y="25"/>
                  <a:pt x="138" y="18"/>
                  <a:pt x="168" y="14"/>
                </a:cubicBezTo>
                <a:cubicBezTo>
                  <a:pt x="210" y="0"/>
                  <a:pt x="184" y="5"/>
                  <a:pt x="248" y="10"/>
                </a:cubicBezTo>
                <a:cubicBezTo>
                  <a:pt x="278" y="55"/>
                  <a:pt x="259" y="110"/>
                  <a:pt x="232" y="150"/>
                </a:cubicBezTo>
                <a:cubicBezTo>
                  <a:pt x="226" y="159"/>
                  <a:pt x="210" y="155"/>
                  <a:pt x="200" y="158"/>
                </a:cubicBezTo>
                <a:cubicBezTo>
                  <a:pt x="180" y="157"/>
                  <a:pt x="159" y="159"/>
                  <a:pt x="140" y="154"/>
                </a:cubicBezTo>
                <a:cubicBezTo>
                  <a:pt x="130" y="151"/>
                  <a:pt x="126" y="137"/>
                  <a:pt x="116" y="134"/>
                </a:cubicBezTo>
                <a:cubicBezTo>
                  <a:pt x="101" y="112"/>
                  <a:pt x="88" y="117"/>
                  <a:pt x="60" y="114"/>
                </a:cubicBezTo>
                <a:cubicBezTo>
                  <a:pt x="41" y="116"/>
                  <a:pt x="0" y="108"/>
                  <a:pt x="0" y="138"/>
                </a:cubicBezTo>
              </a:path>
            </a:pathLst>
          </a:cu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sz="3200" smtClean="0">
              <a:solidFill>
                <a:srgbClr val="000000"/>
              </a:solidFill>
            </a:endParaRPr>
          </a:p>
        </p:txBody>
      </p:sp>
      <p:sp>
        <p:nvSpPr>
          <p:cNvPr id="13326" name="Rectangle 14"/>
          <p:cNvSpPr>
            <a:spLocks noChangeArrowheads="1"/>
          </p:cNvSpPr>
          <p:nvPr/>
        </p:nvSpPr>
        <p:spPr bwMode="auto">
          <a:xfrm>
            <a:off x="6372579" y="3937376"/>
            <a:ext cx="203200" cy="280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sz="3200" smtClean="0">
              <a:solidFill>
                <a:srgbClr val="000000"/>
              </a:solidFill>
            </a:endParaRPr>
          </a:p>
        </p:txBody>
      </p:sp>
      <p:sp>
        <p:nvSpPr>
          <p:cNvPr id="13327" name="Freeform 15"/>
          <p:cNvSpPr>
            <a:spLocks/>
          </p:cNvSpPr>
          <p:nvPr/>
        </p:nvSpPr>
        <p:spPr bwMode="auto">
          <a:xfrm rot="-6496542">
            <a:off x="4307241" y="2505451"/>
            <a:ext cx="177800" cy="209550"/>
          </a:xfrm>
          <a:custGeom>
            <a:avLst/>
            <a:gdLst>
              <a:gd name="T0" fmla="*/ 71417607 w 187"/>
              <a:gd name="T1" fmla="*/ 8470284 h 216"/>
              <a:gd name="T2" fmla="*/ 49721246 w 187"/>
              <a:gd name="T3" fmla="*/ 19764642 h 216"/>
              <a:gd name="T4" fmla="*/ 9944440 w 187"/>
              <a:gd name="T5" fmla="*/ 102587338 h 216"/>
              <a:gd name="T6" fmla="*/ 96730805 w 187"/>
              <a:gd name="T7" fmla="*/ 189175150 h 216"/>
              <a:gd name="T8" fmla="*/ 140123528 w 187"/>
              <a:gd name="T9" fmla="*/ 185410042 h 216"/>
              <a:gd name="T10" fmla="*/ 169052625 w 187"/>
              <a:gd name="T11" fmla="*/ 121410938 h 216"/>
              <a:gd name="T12" fmla="*/ 143740378 w 187"/>
              <a:gd name="T13" fmla="*/ 46117494 h 216"/>
              <a:gd name="T14" fmla="*/ 129275830 w 187"/>
              <a:gd name="T15" fmla="*/ 8470284 h 216"/>
              <a:gd name="T16" fmla="*/ 107578503 w 187"/>
              <a:gd name="T17" fmla="*/ 941035 h 216"/>
              <a:gd name="T18" fmla="*/ 71417607 w 187"/>
              <a:gd name="T19" fmla="*/ 8470284 h 2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7"/>
              <a:gd name="T31" fmla="*/ 0 h 216"/>
              <a:gd name="T32" fmla="*/ 187 w 187"/>
              <a:gd name="T33" fmla="*/ 216 h 2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7" h="216">
                <a:moveTo>
                  <a:pt x="79" y="9"/>
                </a:moveTo>
                <a:cubicBezTo>
                  <a:pt x="72" y="14"/>
                  <a:pt x="62" y="16"/>
                  <a:pt x="55" y="21"/>
                </a:cubicBezTo>
                <a:cubicBezTo>
                  <a:pt x="27" y="40"/>
                  <a:pt x="19" y="78"/>
                  <a:pt x="11" y="109"/>
                </a:cubicBezTo>
                <a:cubicBezTo>
                  <a:pt x="16" y="216"/>
                  <a:pt x="0" y="196"/>
                  <a:pt x="107" y="201"/>
                </a:cubicBezTo>
                <a:cubicBezTo>
                  <a:pt x="123" y="200"/>
                  <a:pt x="139" y="200"/>
                  <a:pt x="155" y="197"/>
                </a:cubicBezTo>
                <a:cubicBezTo>
                  <a:pt x="170" y="194"/>
                  <a:pt x="182" y="144"/>
                  <a:pt x="187" y="129"/>
                </a:cubicBezTo>
                <a:cubicBezTo>
                  <a:pt x="183" y="87"/>
                  <a:pt x="180" y="81"/>
                  <a:pt x="159" y="49"/>
                </a:cubicBezTo>
                <a:cubicBezTo>
                  <a:pt x="156" y="39"/>
                  <a:pt x="154" y="16"/>
                  <a:pt x="143" y="9"/>
                </a:cubicBezTo>
                <a:cubicBezTo>
                  <a:pt x="136" y="5"/>
                  <a:pt x="119" y="1"/>
                  <a:pt x="119" y="1"/>
                </a:cubicBezTo>
                <a:cubicBezTo>
                  <a:pt x="84" y="5"/>
                  <a:pt x="97" y="0"/>
                  <a:pt x="79" y="9"/>
                </a:cubicBezTo>
                <a:close/>
              </a:path>
            </a:pathLst>
          </a:custGeom>
          <a:solidFill>
            <a:schemeClr val="bg2"/>
          </a:solidFill>
          <a:ln w="9525">
            <a:solidFill>
              <a:schemeClr val="tx1"/>
            </a:solidFill>
            <a:round/>
            <a:headEnd/>
            <a:tailEnd/>
          </a:ln>
        </p:spPr>
        <p:txBody>
          <a:bodyPr wrap="none" anchor="ctr"/>
          <a:lstStyle/>
          <a:p>
            <a:endParaRPr lang="en-GB" sz="3200" smtClean="0">
              <a:solidFill>
                <a:srgbClr val="000000"/>
              </a:solidFill>
            </a:endParaRPr>
          </a:p>
        </p:txBody>
      </p:sp>
      <p:sp>
        <p:nvSpPr>
          <p:cNvPr id="13328" name="Freeform 16"/>
          <p:cNvSpPr>
            <a:spLocks/>
          </p:cNvSpPr>
          <p:nvPr/>
        </p:nvSpPr>
        <p:spPr bwMode="auto">
          <a:xfrm rot="-9416277">
            <a:off x="5196241" y="2456239"/>
            <a:ext cx="160338" cy="190500"/>
          </a:xfrm>
          <a:custGeom>
            <a:avLst/>
            <a:gdLst>
              <a:gd name="T0" fmla="*/ 58078376 w 187"/>
              <a:gd name="T1" fmla="*/ 7000875 h 216"/>
              <a:gd name="T2" fmla="*/ 40434329 w 187"/>
              <a:gd name="T3" fmla="*/ 16334495 h 216"/>
              <a:gd name="T4" fmla="*/ 8087209 w 187"/>
              <a:gd name="T5" fmla="*/ 84783087 h 216"/>
              <a:gd name="T6" fmla="*/ 78663367 w 187"/>
              <a:gd name="T7" fmla="*/ 156343185 h 216"/>
              <a:gd name="T8" fmla="*/ 113951461 w 187"/>
              <a:gd name="T9" fmla="*/ 153231685 h 216"/>
              <a:gd name="T10" fmla="*/ 137477411 w 187"/>
              <a:gd name="T11" fmla="*/ 100339701 h 216"/>
              <a:gd name="T12" fmla="*/ 116892419 w 187"/>
              <a:gd name="T13" fmla="*/ 38113232 h 216"/>
              <a:gd name="T14" fmla="*/ 105129418 w 187"/>
              <a:gd name="T15" fmla="*/ 7000875 h 216"/>
              <a:gd name="T16" fmla="*/ 87485384 w 187"/>
              <a:gd name="T17" fmla="*/ 777875 h 216"/>
              <a:gd name="T18" fmla="*/ 58078376 w 187"/>
              <a:gd name="T19" fmla="*/ 7000875 h 2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7"/>
              <a:gd name="T31" fmla="*/ 0 h 216"/>
              <a:gd name="T32" fmla="*/ 187 w 187"/>
              <a:gd name="T33" fmla="*/ 216 h 2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7" h="216">
                <a:moveTo>
                  <a:pt x="79" y="9"/>
                </a:moveTo>
                <a:cubicBezTo>
                  <a:pt x="72" y="14"/>
                  <a:pt x="62" y="16"/>
                  <a:pt x="55" y="21"/>
                </a:cubicBezTo>
                <a:cubicBezTo>
                  <a:pt x="27" y="40"/>
                  <a:pt x="19" y="78"/>
                  <a:pt x="11" y="109"/>
                </a:cubicBezTo>
                <a:cubicBezTo>
                  <a:pt x="16" y="216"/>
                  <a:pt x="0" y="196"/>
                  <a:pt x="107" y="201"/>
                </a:cubicBezTo>
                <a:cubicBezTo>
                  <a:pt x="123" y="200"/>
                  <a:pt x="139" y="200"/>
                  <a:pt x="155" y="197"/>
                </a:cubicBezTo>
                <a:cubicBezTo>
                  <a:pt x="170" y="194"/>
                  <a:pt x="182" y="144"/>
                  <a:pt x="187" y="129"/>
                </a:cubicBezTo>
                <a:cubicBezTo>
                  <a:pt x="183" y="87"/>
                  <a:pt x="180" y="81"/>
                  <a:pt x="159" y="49"/>
                </a:cubicBezTo>
                <a:cubicBezTo>
                  <a:pt x="156" y="39"/>
                  <a:pt x="154" y="16"/>
                  <a:pt x="143" y="9"/>
                </a:cubicBezTo>
                <a:cubicBezTo>
                  <a:pt x="136" y="5"/>
                  <a:pt x="119" y="1"/>
                  <a:pt x="119" y="1"/>
                </a:cubicBezTo>
                <a:cubicBezTo>
                  <a:pt x="84" y="5"/>
                  <a:pt x="97" y="0"/>
                  <a:pt x="79" y="9"/>
                </a:cubicBezTo>
                <a:close/>
              </a:path>
            </a:pathLst>
          </a:custGeom>
          <a:solidFill>
            <a:schemeClr val="bg2"/>
          </a:solidFill>
          <a:ln w="9525">
            <a:solidFill>
              <a:schemeClr val="tx1"/>
            </a:solidFill>
            <a:round/>
            <a:headEnd/>
            <a:tailEnd/>
          </a:ln>
        </p:spPr>
        <p:txBody>
          <a:bodyPr wrap="none" anchor="ctr"/>
          <a:lstStyle/>
          <a:p>
            <a:endParaRPr lang="en-GB" sz="3200" smtClean="0">
              <a:solidFill>
                <a:srgbClr val="000000"/>
              </a:solidFill>
            </a:endParaRPr>
          </a:p>
        </p:txBody>
      </p:sp>
      <p:sp>
        <p:nvSpPr>
          <p:cNvPr id="13329" name="Freeform 17"/>
          <p:cNvSpPr>
            <a:spLocks/>
          </p:cNvSpPr>
          <p:nvPr/>
        </p:nvSpPr>
        <p:spPr bwMode="auto">
          <a:xfrm rot="2567637">
            <a:off x="3991329" y="3624639"/>
            <a:ext cx="296862" cy="288925"/>
          </a:xfrm>
          <a:custGeom>
            <a:avLst/>
            <a:gdLst>
              <a:gd name="T0" fmla="*/ 199091199 w 187"/>
              <a:gd name="T1" fmla="*/ 16103557 h 216"/>
              <a:gd name="T2" fmla="*/ 138607571 w 187"/>
              <a:gd name="T3" fmla="*/ 37573626 h 216"/>
              <a:gd name="T4" fmla="*/ 27720882 w 187"/>
              <a:gd name="T5" fmla="*/ 195024403 h 216"/>
              <a:gd name="T6" fmla="*/ 269655482 w 187"/>
              <a:gd name="T7" fmla="*/ 359632771 h 216"/>
              <a:gd name="T8" fmla="*/ 390622739 w 187"/>
              <a:gd name="T9" fmla="*/ 352475191 h 216"/>
              <a:gd name="T10" fmla="*/ 471267676 w 187"/>
              <a:gd name="T11" fmla="*/ 230808290 h 216"/>
              <a:gd name="T12" fmla="*/ 400703344 w 187"/>
              <a:gd name="T13" fmla="*/ 87671366 h 216"/>
              <a:gd name="T14" fmla="*/ 360380925 w 187"/>
              <a:gd name="T15" fmla="*/ 16103557 h 216"/>
              <a:gd name="T16" fmla="*/ 299897296 w 187"/>
              <a:gd name="T17" fmla="*/ 1789730 h 216"/>
              <a:gd name="T18" fmla="*/ 199091199 w 187"/>
              <a:gd name="T19" fmla="*/ 16103557 h 2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7"/>
              <a:gd name="T31" fmla="*/ 0 h 216"/>
              <a:gd name="T32" fmla="*/ 187 w 187"/>
              <a:gd name="T33" fmla="*/ 216 h 2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7" h="216">
                <a:moveTo>
                  <a:pt x="79" y="9"/>
                </a:moveTo>
                <a:cubicBezTo>
                  <a:pt x="72" y="14"/>
                  <a:pt x="62" y="16"/>
                  <a:pt x="55" y="21"/>
                </a:cubicBezTo>
                <a:cubicBezTo>
                  <a:pt x="27" y="40"/>
                  <a:pt x="19" y="78"/>
                  <a:pt x="11" y="109"/>
                </a:cubicBezTo>
                <a:cubicBezTo>
                  <a:pt x="16" y="216"/>
                  <a:pt x="0" y="196"/>
                  <a:pt x="107" y="201"/>
                </a:cubicBezTo>
                <a:cubicBezTo>
                  <a:pt x="123" y="200"/>
                  <a:pt x="139" y="200"/>
                  <a:pt x="155" y="197"/>
                </a:cubicBezTo>
                <a:cubicBezTo>
                  <a:pt x="170" y="194"/>
                  <a:pt x="182" y="144"/>
                  <a:pt x="187" y="129"/>
                </a:cubicBezTo>
                <a:cubicBezTo>
                  <a:pt x="183" y="87"/>
                  <a:pt x="180" y="81"/>
                  <a:pt x="159" y="49"/>
                </a:cubicBezTo>
                <a:cubicBezTo>
                  <a:pt x="156" y="39"/>
                  <a:pt x="154" y="16"/>
                  <a:pt x="143" y="9"/>
                </a:cubicBezTo>
                <a:cubicBezTo>
                  <a:pt x="136" y="5"/>
                  <a:pt x="119" y="1"/>
                  <a:pt x="119" y="1"/>
                </a:cubicBezTo>
                <a:cubicBezTo>
                  <a:pt x="84" y="5"/>
                  <a:pt x="97" y="0"/>
                  <a:pt x="79" y="9"/>
                </a:cubicBezTo>
                <a:close/>
              </a:path>
            </a:pathLst>
          </a:custGeom>
          <a:solidFill>
            <a:schemeClr val="bg2"/>
          </a:solidFill>
          <a:ln w="9525">
            <a:solidFill>
              <a:schemeClr val="tx1"/>
            </a:solidFill>
            <a:round/>
            <a:headEnd/>
            <a:tailEnd/>
          </a:ln>
        </p:spPr>
        <p:txBody>
          <a:bodyPr wrap="none" anchor="ctr"/>
          <a:lstStyle/>
          <a:p>
            <a:endParaRPr lang="en-GB" sz="3200" smtClean="0">
              <a:solidFill>
                <a:srgbClr val="000000"/>
              </a:solidFill>
            </a:endParaRPr>
          </a:p>
        </p:txBody>
      </p:sp>
      <p:sp>
        <p:nvSpPr>
          <p:cNvPr id="13330" name="Freeform 18"/>
          <p:cNvSpPr>
            <a:spLocks/>
          </p:cNvSpPr>
          <p:nvPr/>
        </p:nvSpPr>
        <p:spPr bwMode="auto">
          <a:xfrm rot="-8107849">
            <a:off x="5686779" y="2718176"/>
            <a:ext cx="268287" cy="228600"/>
          </a:xfrm>
          <a:custGeom>
            <a:avLst/>
            <a:gdLst>
              <a:gd name="T0" fmla="*/ 162609173 w 187"/>
              <a:gd name="T1" fmla="*/ 10080626 h 216"/>
              <a:gd name="T2" fmla="*/ 113208514 w 187"/>
              <a:gd name="T3" fmla="*/ 23521460 h 216"/>
              <a:gd name="T4" fmla="*/ 22642273 w 187"/>
              <a:gd name="T5" fmla="*/ 122087215 h 216"/>
              <a:gd name="T6" fmla="*/ 220242124 w 187"/>
              <a:gd name="T7" fmla="*/ 225133961 h 216"/>
              <a:gd name="T8" fmla="*/ 319042008 w 187"/>
              <a:gd name="T9" fmla="*/ 220654037 h 216"/>
              <a:gd name="T10" fmla="*/ 384908687 w 187"/>
              <a:gd name="T11" fmla="*/ 144488984 h 216"/>
              <a:gd name="T12" fmla="*/ 327275690 w 187"/>
              <a:gd name="T13" fmla="*/ 54883051 h 216"/>
              <a:gd name="T14" fmla="*/ 294342396 w 187"/>
              <a:gd name="T15" fmla="*/ 10080626 h 216"/>
              <a:gd name="T16" fmla="*/ 244941737 w 187"/>
              <a:gd name="T17" fmla="*/ 1119717 h 216"/>
              <a:gd name="T18" fmla="*/ 162609173 w 187"/>
              <a:gd name="T19" fmla="*/ 10080626 h 2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7"/>
              <a:gd name="T31" fmla="*/ 0 h 216"/>
              <a:gd name="T32" fmla="*/ 187 w 187"/>
              <a:gd name="T33" fmla="*/ 216 h 2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7" h="216">
                <a:moveTo>
                  <a:pt x="79" y="9"/>
                </a:moveTo>
                <a:cubicBezTo>
                  <a:pt x="72" y="14"/>
                  <a:pt x="62" y="16"/>
                  <a:pt x="55" y="21"/>
                </a:cubicBezTo>
                <a:cubicBezTo>
                  <a:pt x="27" y="40"/>
                  <a:pt x="19" y="78"/>
                  <a:pt x="11" y="109"/>
                </a:cubicBezTo>
                <a:cubicBezTo>
                  <a:pt x="16" y="216"/>
                  <a:pt x="0" y="196"/>
                  <a:pt x="107" y="201"/>
                </a:cubicBezTo>
                <a:cubicBezTo>
                  <a:pt x="123" y="200"/>
                  <a:pt x="139" y="200"/>
                  <a:pt x="155" y="197"/>
                </a:cubicBezTo>
                <a:cubicBezTo>
                  <a:pt x="170" y="194"/>
                  <a:pt x="182" y="144"/>
                  <a:pt x="187" y="129"/>
                </a:cubicBezTo>
                <a:cubicBezTo>
                  <a:pt x="183" y="87"/>
                  <a:pt x="180" y="81"/>
                  <a:pt x="159" y="49"/>
                </a:cubicBezTo>
                <a:cubicBezTo>
                  <a:pt x="156" y="39"/>
                  <a:pt x="154" y="16"/>
                  <a:pt x="143" y="9"/>
                </a:cubicBezTo>
                <a:cubicBezTo>
                  <a:pt x="136" y="5"/>
                  <a:pt x="119" y="1"/>
                  <a:pt x="119" y="1"/>
                </a:cubicBezTo>
                <a:cubicBezTo>
                  <a:pt x="84" y="5"/>
                  <a:pt x="97" y="0"/>
                  <a:pt x="79" y="9"/>
                </a:cubicBezTo>
                <a:close/>
              </a:path>
            </a:pathLst>
          </a:custGeom>
          <a:solidFill>
            <a:schemeClr val="bg2"/>
          </a:solidFill>
          <a:ln w="9525">
            <a:solidFill>
              <a:schemeClr val="tx1"/>
            </a:solidFill>
            <a:round/>
            <a:headEnd/>
            <a:tailEnd/>
          </a:ln>
        </p:spPr>
        <p:txBody>
          <a:bodyPr wrap="none" anchor="ctr"/>
          <a:lstStyle/>
          <a:p>
            <a:endParaRPr lang="en-GB" sz="3200" smtClean="0">
              <a:solidFill>
                <a:srgbClr val="000000"/>
              </a:solidFill>
            </a:endParaRPr>
          </a:p>
        </p:txBody>
      </p:sp>
      <p:sp>
        <p:nvSpPr>
          <p:cNvPr id="13331" name="Freeform 19"/>
          <p:cNvSpPr>
            <a:spLocks/>
          </p:cNvSpPr>
          <p:nvPr/>
        </p:nvSpPr>
        <p:spPr bwMode="auto">
          <a:xfrm rot="1264595">
            <a:off x="4775554" y="3024564"/>
            <a:ext cx="212725" cy="342900"/>
          </a:xfrm>
          <a:custGeom>
            <a:avLst/>
            <a:gdLst>
              <a:gd name="T0" fmla="*/ 102230859 w 187"/>
              <a:gd name="T1" fmla="*/ 22682200 h 216"/>
              <a:gd name="T2" fmla="*/ 71173002 w 187"/>
              <a:gd name="T3" fmla="*/ 52924085 h 216"/>
              <a:gd name="T4" fmla="*/ 14234374 w 187"/>
              <a:gd name="T5" fmla="*/ 274696259 h 216"/>
              <a:gd name="T6" fmla="*/ 138464627 w 187"/>
              <a:gd name="T7" fmla="*/ 506552255 h 216"/>
              <a:gd name="T8" fmla="*/ 200579204 w 187"/>
              <a:gd name="T9" fmla="*/ 496471633 h 216"/>
              <a:gd name="T10" fmla="*/ 241988899 w 187"/>
              <a:gd name="T11" fmla="*/ 325100957 h 216"/>
              <a:gd name="T12" fmla="*/ 205755132 w 187"/>
              <a:gd name="T13" fmla="*/ 123488465 h 216"/>
              <a:gd name="T14" fmla="*/ 185050284 w 187"/>
              <a:gd name="T15" fmla="*/ 22682200 h 216"/>
              <a:gd name="T16" fmla="*/ 153992445 w 187"/>
              <a:gd name="T17" fmla="*/ 2520950 h 216"/>
              <a:gd name="T18" fmla="*/ 102230859 w 187"/>
              <a:gd name="T19" fmla="*/ 22682200 h 2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7"/>
              <a:gd name="T31" fmla="*/ 0 h 216"/>
              <a:gd name="T32" fmla="*/ 187 w 187"/>
              <a:gd name="T33" fmla="*/ 216 h 2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7" h="216">
                <a:moveTo>
                  <a:pt x="79" y="9"/>
                </a:moveTo>
                <a:cubicBezTo>
                  <a:pt x="72" y="14"/>
                  <a:pt x="62" y="16"/>
                  <a:pt x="55" y="21"/>
                </a:cubicBezTo>
                <a:cubicBezTo>
                  <a:pt x="27" y="40"/>
                  <a:pt x="19" y="78"/>
                  <a:pt x="11" y="109"/>
                </a:cubicBezTo>
                <a:cubicBezTo>
                  <a:pt x="16" y="216"/>
                  <a:pt x="0" y="196"/>
                  <a:pt x="107" y="201"/>
                </a:cubicBezTo>
                <a:cubicBezTo>
                  <a:pt x="123" y="200"/>
                  <a:pt x="139" y="200"/>
                  <a:pt x="155" y="197"/>
                </a:cubicBezTo>
                <a:cubicBezTo>
                  <a:pt x="170" y="194"/>
                  <a:pt x="182" y="144"/>
                  <a:pt x="187" y="129"/>
                </a:cubicBezTo>
                <a:cubicBezTo>
                  <a:pt x="183" y="87"/>
                  <a:pt x="180" y="81"/>
                  <a:pt x="159" y="49"/>
                </a:cubicBezTo>
                <a:cubicBezTo>
                  <a:pt x="156" y="39"/>
                  <a:pt x="154" y="16"/>
                  <a:pt x="143" y="9"/>
                </a:cubicBezTo>
                <a:cubicBezTo>
                  <a:pt x="136" y="5"/>
                  <a:pt x="119" y="1"/>
                  <a:pt x="119" y="1"/>
                </a:cubicBezTo>
                <a:cubicBezTo>
                  <a:pt x="84" y="5"/>
                  <a:pt x="97" y="0"/>
                  <a:pt x="79" y="9"/>
                </a:cubicBezTo>
                <a:close/>
              </a:path>
            </a:pathLst>
          </a:custGeom>
          <a:solidFill>
            <a:schemeClr val="bg2"/>
          </a:solidFill>
          <a:ln w="9525">
            <a:solidFill>
              <a:schemeClr val="tx1"/>
            </a:solidFill>
            <a:round/>
            <a:headEnd/>
            <a:tailEnd/>
          </a:ln>
        </p:spPr>
        <p:txBody>
          <a:bodyPr wrap="none" anchor="ctr"/>
          <a:lstStyle/>
          <a:p>
            <a:endParaRPr lang="en-GB" sz="3200" smtClean="0">
              <a:solidFill>
                <a:srgbClr val="000000"/>
              </a:solidFill>
            </a:endParaRPr>
          </a:p>
        </p:txBody>
      </p:sp>
      <p:sp>
        <p:nvSpPr>
          <p:cNvPr id="13332" name="Freeform 20"/>
          <p:cNvSpPr>
            <a:spLocks/>
          </p:cNvSpPr>
          <p:nvPr/>
        </p:nvSpPr>
        <p:spPr bwMode="auto">
          <a:xfrm rot="3028692">
            <a:off x="4551716" y="3965952"/>
            <a:ext cx="204787" cy="303212"/>
          </a:xfrm>
          <a:custGeom>
            <a:avLst/>
            <a:gdLst>
              <a:gd name="T0" fmla="*/ 94743011 w 187"/>
              <a:gd name="T1" fmla="*/ 17735095 h 216"/>
              <a:gd name="T2" fmla="*/ 65960027 w 187"/>
              <a:gd name="T3" fmla="*/ 41381418 h 216"/>
              <a:gd name="T4" fmla="*/ 13191787 w 187"/>
              <a:gd name="T5" fmla="*/ 214789231 h 216"/>
              <a:gd name="T6" fmla="*/ 128323688 w 187"/>
              <a:gd name="T7" fmla="*/ 396079161 h 216"/>
              <a:gd name="T8" fmla="*/ 185888563 w 187"/>
              <a:gd name="T9" fmla="*/ 388197055 h 216"/>
              <a:gd name="T10" fmla="*/ 224265853 w 187"/>
              <a:gd name="T11" fmla="*/ 254199761 h 216"/>
              <a:gd name="T12" fmla="*/ 190686271 w 187"/>
              <a:gd name="T13" fmla="*/ 96556193 h 216"/>
              <a:gd name="T14" fmla="*/ 171497626 w 187"/>
              <a:gd name="T15" fmla="*/ 17735095 h 216"/>
              <a:gd name="T16" fmla="*/ 142714624 w 187"/>
              <a:gd name="T17" fmla="*/ 1970878 h 216"/>
              <a:gd name="T18" fmla="*/ 94743011 w 187"/>
              <a:gd name="T19" fmla="*/ 17735095 h 2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7"/>
              <a:gd name="T31" fmla="*/ 0 h 216"/>
              <a:gd name="T32" fmla="*/ 187 w 187"/>
              <a:gd name="T33" fmla="*/ 216 h 2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7" h="216">
                <a:moveTo>
                  <a:pt x="79" y="9"/>
                </a:moveTo>
                <a:cubicBezTo>
                  <a:pt x="72" y="14"/>
                  <a:pt x="62" y="16"/>
                  <a:pt x="55" y="21"/>
                </a:cubicBezTo>
                <a:cubicBezTo>
                  <a:pt x="27" y="40"/>
                  <a:pt x="19" y="78"/>
                  <a:pt x="11" y="109"/>
                </a:cubicBezTo>
                <a:cubicBezTo>
                  <a:pt x="16" y="216"/>
                  <a:pt x="0" y="196"/>
                  <a:pt x="107" y="201"/>
                </a:cubicBezTo>
                <a:cubicBezTo>
                  <a:pt x="123" y="200"/>
                  <a:pt x="139" y="200"/>
                  <a:pt x="155" y="197"/>
                </a:cubicBezTo>
                <a:cubicBezTo>
                  <a:pt x="170" y="194"/>
                  <a:pt x="182" y="144"/>
                  <a:pt x="187" y="129"/>
                </a:cubicBezTo>
                <a:cubicBezTo>
                  <a:pt x="183" y="87"/>
                  <a:pt x="180" y="81"/>
                  <a:pt x="159" y="49"/>
                </a:cubicBezTo>
                <a:cubicBezTo>
                  <a:pt x="156" y="39"/>
                  <a:pt x="154" y="16"/>
                  <a:pt x="143" y="9"/>
                </a:cubicBezTo>
                <a:cubicBezTo>
                  <a:pt x="136" y="5"/>
                  <a:pt x="119" y="1"/>
                  <a:pt x="119" y="1"/>
                </a:cubicBezTo>
                <a:cubicBezTo>
                  <a:pt x="84" y="5"/>
                  <a:pt x="97" y="0"/>
                  <a:pt x="79" y="9"/>
                </a:cubicBezTo>
                <a:close/>
              </a:path>
            </a:pathLst>
          </a:custGeom>
          <a:solidFill>
            <a:schemeClr val="bg2"/>
          </a:solidFill>
          <a:ln w="9525">
            <a:solidFill>
              <a:schemeClr val="tx1"/>
            </a:solidFill>
            <a:round/>
            <a:headEnd/>
            <a:tailEnd/>
          </a:ln>
        </p:spPr>
        <p:txBody>
          <a:bodyPr wrap="none" anchor="ctr"/>
          <a:lstStyle/>
          <a:p>
            <a:endParaRPr lang="en-GB" sz="3200" smtClean="0">
              <a:solidFill>
                <a:srgbClr val="000000"/>
              </a:solidFill>
            </a:endParaRPr>
          </a:p>
        </p:txBody>
      </p:sp>
      <p:sp>
        <p:nvSpPr>
          <p:cNvPr id="13333" name="Freeform 21"/>
          <p:cNvSpPr>
            <a:spLocks/>
          </p:cNvSpPr>
          <p:nvPr/>
        </p:nvSpPr>
        <p:spPr bwMode="auto">
          <a:xfrm rot="3028692">
            <a:off x="5534379" y="4242176"/>
            <a:ext cx="228600" cy="228600"/>
          </a:xfrm>
          <a:custGeom>
            <a:avLst/>
            <a:gdLst>
              <a:gd name="T0" fmla="*/ 118057841 w 187"/>
              <a:gd name="T1" fmla="*/ 10080626 h 216"/>
              <a:gd name="T2" fmla="*/ 82192102 w 187"/>
              <a:gd name="T3" fmla="*/ 23521460 h 216"/>
              <a:gd name="T4" fmla="*/ 16438418 w 187"/>
              <a:gd name="T5" fmla="*/ 122087215 h 216"/>
              <a:gd name="T6" fmla="*/ 159901407 w 187"/>
              <a:gd name="T7" fmla="*/ 225133961 h 216"/>
              <a:gd name="T8" fmla="*/ 231632924 w 187"/>
              <a:gd name="T9" fmla="*/ 220654037 h 216"/>
              <a:gd name="T10" fmla="*/ 279454317 w 187"/>
              <a:gd name="T11" fmla="*/ 144488984 h 216"/>
              <a:gd name="T12" fmla="*/ 237610751 w 187"/>
              <a:gd name="T13" fmla="*/ 54883051 h 216"/>
              <a:gd name="T14" fmla="*/ 213700665 w 187"/>
              <a:gd name="T15" fmla="*/ 10080626 h 216"/>
              <a:gd name="T16" fmla="*/ 177834926 w 187"/>
              <a:gd name="T17" fmla="*/ 1119717 h 216"/>
              <a:gd name="T18" fmla="*/ 118057841 w 187"/>
              <a:gd name="T19" fmla="*/ 10080626 h 2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7"/>
              <a:gd name="T31" fmla="*/ 0 h 216"/>
              <a:gd name="T32" fmla="*/ 187 w 187"/>
              <a:gd name="T33" fmla="*/ 216 h 2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7" h="216">
                <a:moveTo>
                  <a:pt x="79" y="9"/>
                </a:moveTo>
                <a:cubicBezTo>
                  <a:pt x="72" y="14"/>
                  <a:pt x="62" y="16"/>
                  <a:pt x="55" y="21"/>
                </a:cubicBezTo>
                <a:cubicBezTo>
                  <a:pt x="27" y="40"/>
                  <a:pt x="19" y="78"/>
                  <a:pt x="11" y="109"/>
                </a:cubicBezTo>
                <a:cubicBezTo>
                  <a:pt x="16" y="216"/>
                  <a:pt x="0" y="196"/>
                  <a:pt x="107" y="201"/>
                </a:cubicBezTo>
                <a:cubicBezTo>
                  <a:pt x="123" y="200"/>
                  <a:pt x="139" y="200"/>
                  <a:pt x="155" y="197"/>
                </a:cubicBezTo>
                <a:cubicBezTo>
                  <a:pt x="170" y="194"/>
                  <a:pt x="182" y="144"/>
                  <a:pt x="187" y="129"/>
                </a:cubicBezTo>
                <a:cubicBezTo>
                  <a:pt x="183" y="87"/>
                  <a:pt x="180" y="81"/>
                  <a:pt x="159" y="49"/>
                </a:cubicBezTo>
                <a:cubicBezTo>
                  <a:pt x="156" y="39"/>
                  <a:pt x="154" y="16"/>
                  <a:pt x="143" y="9"/>
                </a:cubicBezTo>
                <a:cubicBezTo>
                  <a:pt x="136" y="5"/>
                  <a:pt x="119" y="1"/>
                  <a:pt x="119" y="1"/>
                </a:cubicBezTo>
                <a:cubicBezTo>
                  <a:pt x="84" y="5"/>
                  <a:pt x="97" y="0"/>
                  <a:pt x="79" y="9"/>
                </a:cubicBezTo>
                <a:close/>
              </a:path>
            </a:pathLst>
          </a:custGeom>
          <a:solidFill>
            <a:schemeClr val="bg2"/>
          </a:solidFill>
          <a:ln w="9525">
            <a:solidFill>
              <a:schemeClr val="tx1"/>
            </a:solidFill>
            <a:round/>
            <a:headEnd/>
            <a:tailEnd/>
          </a:ln>
        </p:spPr>
        <p:txBody>
          <a:bodyPr wrap="none" anchor="ctr"/>
          <a:lstStyle/>
          <a:p>
            <a:endParaRPr lang="en-GB" sz="3200" smtClean="0">
              <a:solidFill>
                <a:srgbClr val="000000"/>
              </a:solidFill>
            </a:endParaRPr>
          </a:p>
        </p:txBody>
      </p:sp>
      <p:sp>
        <p:nvSpPr>
          <p:cNvPr id="13334" name="Freeform 22"/>
          <p:cNvSpPr>
            <a:spLocks/>
          </p:cNvSpPr>
          <p:nvPr/>
        </p:nvSpPr>
        <p:spPr bwMode="auto">
          <a:xfrm>
            <a:off x="5963004" y="3686551"/>
            <a:ext cx="555625" cy="536575"/>
          </a:xfrm>
          <a:custGeom>
            <a:avLst/>
            <a:gdLst>
              <a:gd name="T0" fmla="*/ 882054777 w 350"/>
              <a:gd name="T1" fmla="*/ 388104022 h 338"/>
              <a:gd name="T2" fmla="*/ 660280906 w 350"/>
              <a:gd name="T3" fmla="*/ 297378429 h 338"/>
              <a:gd name="T4" fmla="*/ 549394069 w 350"/>
              <a:gd name="T5" fmla="*/ 216733458 h 338"/>
              <a:gd name="T6" fmla="*/ 468749097 w 350"/>
              <a:gd name="T7" fmla="*/ 136088438 h 338"/>
              <a:gd name="T8" fmla="*/ 448587854 w 350"/>
              <a:gd name="T9" fmla="*/ 45362809 h 338"/>
              <a:gd name="T10" fmla="*/ 307459054 w 350"/>
              <a:gd name="T11" fmla="*/ 5040312 h 338"/>
              <a:gd name="T12" fmla="*/ 176410926 w 350"/>
              <a:gd name="T13" fmla="*/ 45362809 h 338"/>
              <a:gd name="T14" fmla="*/ 136088440 w 350"/>
              <a:gd name="T15" fmla="*/ 126007817 h 338"/>
              <a:gd name="T16" fmla="*/ 65524064 w 350"/>
              <a:gd name="T17" fmla="*/ 488910334 h 338"/>
              <a:gd name="T18" fmla="*/ 105846575 w 350"/>
              <a:gd name="T19" fmla="*/ 781248354 h 338"/>
              <a:gd name="T20" fmla="*/ 307459054 w 350"/>
              <a:gd name="T21" fmla="*/ 771167732 h 338"/>
              <a:gd name="T22" fmla="*/ 398184648 w 350"/>
              <a:gd name="T23" fmla="*/ 710684004 h 338"/>
              <a:gd name="T24" fmla="*/ 519152205 w 350"/>
              <a:gd name="T25" fmla="*/ 720764626 h 338"/>
              <a:gd name="T26" fmla="*/ 599797177 w 350"/>
              <a:gd name="T27" fmla="*/ 801409597 h 338"/>
              <a:gd name="T28" fmla="*/ 640119663 w 350"/>
              <a:gd name="T29" fmla="*/ 851812902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0"/>
              <a:gd name="T46" fmla="*/ 0 h 338"/>
              <a:gd name="T47" fmla="*/ 350 w 350"/>
              <a:gd name="T48" fmla="*/ 338 h 3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0" h="338">
                <a:moveTo>
                  <a:pt x="350" y="154"/>
                </a:moveTo>
                <a:cubicBezTo>
                  <a:pt x="315" y="149"/>
                  <a:pt x="291" y="138"/>
                  <a:pt x="262" y="118"/>
                </a:cubicBezTo>
                <a:cubicBezTo>
                  <a:pt x="253" y="104"/>
                  <a:pt x="234" y="91"/>
                  <a:pt x="218" y="86"/>
                </a:cubicBezTo>
                <a:cubicBezTo>
                  <a:pt x="209" y="72"/>
                  <a:pt x="200" y="63"/>
                  <a:pt x="186" y="54"/>
                </a:cubicBezTo>
                <a:cubicBezTo>
                  <a:pt x="184" y="42"/>
                  <a:pt x="188" y="25"/>
                  <a:pt x="178" y="18"/>
                </a:cubicBezTo>
                <a:cubicBezTo>
                  <a:pt x="167" y="10"/>
                  <a:pt x="137" y="7"/>
                  <a:pt x="122" y="2"/>
                </a:cubicBezTo>
                <a:cubicBezTo>
                  <a:pt x="102" y="4"/>
                  <a:pt x="83" y="0"/>
                  <a:pt x="70" y="18"/>
                </a:cubicBezTo>
                <a:cubicBezTo>
                  <a:pt x="63" y="28"/>
                  <a:pt x="54" y="50"/>
                  <a:pt x="54" y="50"/>
                </a:cubicBezTo>
                <a:cubicBezTo>
                  <a:pt x="44" y="99"/>
                  <a:pt x="42" y="146"/>
                  <a:pt x="26" y="194"/>
                </a:cubicBezTo>
                <a:cubicBezTo>
                  <a:pt x="21" y="230"/>
                  <a:pt x="0" y="296"/>
                  <a:pt x="42" y="310"/>
                </a:cubicBezTo>
                <a:cubicBezTo>
                  <a:pt x="69" y="309"/>
                  <a:pt x="96" y="311"/>
                  <a:pt x="122" y="306"/>
                </a:cubicBezTo>
                <a:cubicBezTo>
                  <a:pt x="136" y="303"/>
                  <a:pt x="158" y="282"/>
                  <a:pt x="158" y="282"/>
                </a:cubicBezTo>
                <a:cubicBezTo>
                  <a:pt x="174" y="283"/>
                  <a:pt x="191" y="282"/>
                  <a:pt x="206" y="286"/>
                </a:cubicBezTo>
                <a:cubicBezTo>
                  <a:pt x="210" y="287"/>
                  <a:pt x="229" y="312"/>
                  <a:pt x="238" y="318"/>
                </a:cubicBezTo>
                <a:cubicBezTo>
                  <a:pt x="248" y="333"/>
                  <a:pt x="243" y="327"/>
                  <a:pt x="254" y="338"/>
                </a:cubicBezTo>
              </a:path>
            </a:pathLst>
          </a:cu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sz="3200" smtClean="0">
              <a:solidFill>
                <a:srgbClr val="000000"/>
              </a:solidFill>
            </a:endParaRPr>
          </a:p>
        </p:txBody>
      </p:sp>
      <p:sp>
        <p:nvSpPr>
          <p:cNvPr id="13335" name="Freeform 23"/>
          <p:cNvSpPr>
            <a:spLocks/>
          </p:cNvSpPr>
          <p:nvPr/>
        </p:nvSpPr>
        <p:spPr bwMode="auto">
          <a:xfrm>
            <a:off x="3624616" y="2489576"/>
            <a:ext cx="387350" cy="596900"/>
          </a:xfrm>
          <a:custGeom>
            <a:avLst/>
            <a:gdLst>
              <a:gd name="T0" fmla="*/ 614918170 w 244"/>
              <a:gd name="T1" fmla="*/ 0 h 376"/>
              <a:gd name="T2" fmla="*/ 443547587 w 244"/>
              <a:gd name="T3" fmla="*/ 141128754 h 376"/>
              <a:gd name="T4" fmla="*/ 403224998 w 244"/>
              <a:gd name="T5" fmla="*/ 231854399 h 376"/>
              <a:gd name="T6" fmla="*/ 282257529 w 244"/>
              <a:gd name="T7" fmla="*/ 332660616 h 376"/>
              <a:gd name="T8" fmla="*/ 252015661 w 244"/>
              <a:gd name="T9" fmla="*/ 433466933 h 376"/>
              <a:gd name="T10" fmla="*/ 191531877 w 244"/>
              <a:gd name="T11" fmla="*/ 504031285 h 376"/>
              <a:gd name="T12" fmla="*/ 131048142 w 244"/>
              <a:gd name="T13" fmla="*/ 685482476 h 376"/>
              <a:gd name="T14" fmla="*/ 50403125 w 244"/>
              <a:gd name="T15" fmla="*/ 887095109 h 376"/>
              <a:gd name="T16" fmla="*/ 40322502 w 244"/>
              <a:gd name="T17" fmla="*/ 947578839 h 3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4"/>
              <a:gd name="T28" fmla="*/ 0 h 376"/>
              <a:gd name="T29" fmla="*/ 244 w 244"/>
              <a:gd name="T30" fmla="*/ 376 h 3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4" h="376">
                <a:moveTo>
                  <a:pt x="244" y="0"/>
                </a:moveTo>
                <a:cubicBezTo>
                  <a:pt x="219" y="17"/>
                  <a:pt x="207" y="46"/>
                  <a:pt x="176" y="56"/>
                </a:cubicBezTo>
                <a:cubicBezTo>
                  <a:pt x="173" y="65"/>
                  <a:pt x="166" y="86"/>
                  <a:pt x="160" y="92"/>
                </a:cubicBezTo>
                <a:cubicBezTo>
                  <a:pt x="144" y="108"/>
                  <a:pt x="123" y="111"/>
                  <a:pt x="112" y="132"/>
                </a:cubicBezTo>
                <a:cubicBezTo>
                  <a:pt x="106" y="144"/>
                  <a:pt x="108" y="161"/>
                  <a:pt x="100" y="172"/>
                </a:cubicBezTo>
                <a:cubicBezTo>
                  <a:pt x="88" y="188"/>
                  <a:pt x="83" y="184"/>
                  <a:pt x="76" y="200"/>
                </a:cubicBezTo>
                <a:cubicBezTo>
                  <a:pt x="65" y="224"/>
                  <a:pt x="67" y="250"/>
                  <a:pt x="52" y="272"/>
                </a:cubicBezTo>
                <a:cubicBezTo>
                  <a:pt x="45" y="301"/>
                  <a:pt x="41" y="331"/>
                  <a:pt x="20" y="352"/>
                </a:cubicBezTo>
                <a:cubicBezTo>
                  <a:pt x="16" y="363"/>
                  <a:pt x="0" y="376"/>
                  <a:pt x="16" y="376"/>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sz="3200" smtClean="0">
              <a:solidFill>
                <a:srgbClr val="000000"/>
              </a:solidFill>
            </a:endParaRPr>
          </a:p>
        </p:txBody>
      </p:sp>
      <p:sp>
        <p:nvSpPr>
          <p:cNvPr id="13336" name="Freeform 24"/>
          <p:cNvSpPr>
            <a:spLocks/>
          </p:cNvSpPr>
          <p:nvPr/>
        </p:nvSpPr>
        <p:spPr bwMode="auto">
          <a:xfrm>
            <a:off x="3929416" y="2413376"/>
            <a:ext cx="306388" cy="260350"/>
          </a:xfrm>
          <a:custGeom>
            <a:avLst/>
            <a:gdLst>
              <a:gd name="T0" fmla="*/ 486391788 w 193"/>
              <a:gd name="T1" fmla="*/ 0 h 164"/>
              <a:gd name="T2" fmla="*/ 315020839 w 193"/>
              <a:gd name="T3" fmla="*/ 70564374 h 164"/>
              <a:gd name="T4" fmla="*/ 204133768 w 193"/>
              <a:gd name="T5" fmla="*/ 181451232 h 164"/>
              <a:gd name="T6" fmla="*/ 113408024 w 193"/>
              <a:gd name="T7" fmla="*/ 231854388 h 164"/>
              <a:gd name="T8" fmla="*/ 12601595 w 193"/>
              <a:gd name="T9" fmla="*/ 352821843 h 164"/>
              <a:gd name="T10" fmla="*/ 2520954 w 193"/>
              <a:gd name="T11" fmla="*/ 413305570 h 164"/>
              <a:gd name="T12" fmla="*/ 0 60000 65536"/>
              <a:gd name="T13" fmla="*/ 0 60000 65536"/>
              <a:gd name="T14" fmla="*/ 0 60000 65536"/>
              <a:gd name="T15" fmla="*/ 0 60000 65536"/>
              <a:gd name="T16" fmla="*/ 0 60000 65536"/>
              <a:gd name="T17" fmla="*/ 0 60000 65536"/>
              <a:gd name="T18" fmla="*/ 0 w 193"/>
              <a:gd name="T19" fmla="*/ 0 h 164"/>
              <a:gd name="T20" fmla="*/ 193 w 193"/>
              <a:gd name="T21" fmla="*/ 164 h 164"/>
            </a:gdLst>
            <a:ahLst/>
            <a:cxnLst>
              <a:cxn ang="T12">
                <a:pos x="T0" y="T1"/>
              </a:cxn>
              <a:cxn ang="T13">
                <a:pos x="T2" y="T3"/>
              </a:cxn>
              <a:cxn ang="T14">
                <a:pos x="T4" y="T5"/>
              </a:cxn>
              <a:cxn ang="T15">
                <a:pos x="T6" y="T7"/>
              </a:cxn>
              <a:cxn ang="T16">
                <a:pos x="T8" y="T9"/>
              </a:cxn>
              <a:cxn ang="T17">
                <a:pos x="T10" y="T11"/>
              </a:cxn>
            </a:cxnLst>
            <a:rect l="T18" t="T19" r="T20" b="T21"/>
            <a:pathLst>
              <a:path w="193" h="164">
                <a:moveTo>
                  <a:pt x="193" y="0"/>
                </a:moveTo>
                <a:cubicBezTo>
                  <a:pt x="168" y="8"/>
                  <a:pt x="150" y="22"/>
                  <a:pt x="125" y="28"/>
                </a:cubicBezTo>
                <a:cubicBezTo>
                  <a:pt x="107" y="40"/>
                  <a:pt x="98" y="60"/>
                  <a:pt x="81" y="72"/>
                </a:cubicBezTo>
                <a:cubicBezTo>
                  <a:pt x="70" y="80"/>
                  <a:pt x="56" y="84"/>
                  <a:pt x="45" y="92"/>
                </a:cubicBezTo>
                <a:cubicBezTo>
                  <a:pt x="28" y="103"/>
                  <a:pt x="20" y="125"/>
                  <a:pt x="5" y="140"/>
                </a:cubicBezTo>
                <a:cubicBezTo>
                  <a:pt x="0" y="156"/>
                  <a:pt x="1" y="148"/>
                  <a:pt x="1" y="164"/>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sz="3200" smtClean="0">
              <a:solidFill>
                <a:srgbClr val="000000"/>
              </a:solidFill>
            </a:endParaRPr>
          </a:p>
        </p:txBody>
      </p:sp>
      <p:grpSp>
        <p:nvGrpSpPr>
          <p:cNvPr id="13337" name="Group 25"/>
          <p:cNvGrpSpPr>
            <a:grpSpLocks/>
          </p:cNvGrpSpPr>
          <p:nvPr/>
        </p:nvGrpSpPr>
        <p:grpSpPr bwMode="auto">
          <a:xfrm>
            <a:off x="3929416" y="2794376"/>
            <a:ext cx="241300" cy="234950"/>
            <a:chOff x="2620" y="1957"/>
            <a:chExt cx="152" cy="148"/>
          </a:xfrm>
        </p:grpSpPr>
        <p:sp>
          <p:nvSpPr>
            <p:cNvPr id="13422" name="Freeform 26"/>
            <p:cNvSpPr>
              <a:spLocks/>
            </p:cNvSpPr>
            <p:nvPr/>
          </p:nvSpPr>
          <p:spPr bwMode="auto">
            <a:xfrm>
              <a:off x="2620" y="1957"/>
              <a:ext cx="152" cy="148"/>
            </a:xfrm>
            <a:custGeom>
              <a:avLst/>
              <a:gdLst>
                <a:gd name="T0" fmla="*/ 52 w 152"/>
                <a:gd name="T1" fmla="*/ 19 h 148"/>
                <a:gd name="T2" fmla="*/ 20 w 152"/>
                <a:gd name="T3" fmla="*/ 63 h 148"/>
                <a:gd name="T4" fmla="*/ 40 w 152"/>
                <a:gd name="T5" fmla="*/ 143 h 148"/>
                <a:gd name="T6" fmla="*/ 120 w 152"/>
                <a:gd name="T7" fmla="*/ 123 h 148"/>
                <a:gd name="T8" fmla="*/ 152 w 152"/>
                <a:gd name="T9" fmla="*/ 71 h 148"/>
                <a:gd name="T10" fmla="*/ 116 w 152"/>
                <a:gd name="T11" fmla="*/ 15 h 148"/>
                <a:gd name="T12" fmla="*/ 84 w 152"/>
                <a:gd name="T13" fmla="*/ 7 h 148"/>
                <a:gd name="T14" fmla="*/ 52 w 152"/>
                <a:gd name="T15" fmla="*/ 19 h 148"/>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148"/>
                <a:gd name="T26" fmla="*/ 152 w 152"/>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148">
                  <a:moveTo>
                    <a:pt x="52" y="19"/>
                  </a:moveTo>
                  <a:cubicBezTo>
                    <a:pt x="34" y="31"/>
                    <a:pt x="31" y="46"/>
                    <a:pt x="20" y="63"/>
                  </a:cubicBezTo>
                  <a:cubicBezTo>
                    <a:pt x="12" y="95"/>
                    <a:pt x="0" y="130"/>
                    <a:pt x="40" y="143"/>
                  </a:cubicBezTo>
                  <a:cubicBezTo>
                    <a:pt x="81" y="140"/>
                    <a:pt x="95" y="148"/>
                    <a:pt x="120" y="123"/>
                  </a:cubicBezTo>
                  <a:cubicBezTo>
                    <a:pt x="126" y="105"/>
                    <a:pt x="141" y="86"/>
                    <a:pt x="152" y="71"/>
                  </a:cubicBezTo>
                  <a:cubicBezTo>
                    <a:pt x="148" y="46"/>
                    <a:pt x="146" y="23"/>
                    <a:pt x="116" y="15"/>
                  </a:cubicBezTo>
                  <a:cubicBezTo>
                    <a:pt x="105" y="12"/>
                    <a:pt x="84" y="7"/>
                    <a:pt x="84" y="7"/>
                  </a:cubicBezTo>
                  <a:cubicBezTo>
                    <a:pt x="45" y="11"/>
                    <a:pt x="43" y="0"/>
                    <a:pt x="52" y="19"/>
                  </a:cubicBezTo>
                  <a:close/>
                </a:path>
              </a:pathLst>
            </a:custGeom>
            <a:solidFill>
              <a:schemeClr val="bg1"/>
            </a:solidFill>
            <a:ln w="9525">
              <a:solidFill>
                <a:schemeClr val="tx1"/>
              </a:solidFill>
              <a:round/>
              <a:headEnd/>
              <a:tailEnd/>
            </a:ln>
          </p:spPr>
          <p:txBody>
            <a:bodyPr wrap="none" anchor="ctr"/>
            <a:lstStyle/>
            <a:p>
              <a:endParaRPr lang="en-GB" sz="3200" smtClean="0">
                <a:solidFill>
                  <a:srgbClr val="000000"/>
                </a:solidFill>
              </a:endParaRPr>
            </a:p>
          </p:txBody>
        </p:sp>
        <p:sp>
          <p:nvSpPr>
            <p:cNvPr id="13423" name="Oval 27"/>
            <p:cNvSpPr>
              <a:spLocks noChangeArrowheads="1"/>
            </p:cNvSpPr>
            <p:nvPr/>
          </p:nvSpPr>
          <p:spPr bwMode="auto">
            <a:xfrm>
              <a:off x="2688" y="1968"/>
              <a:ext cx="65" cy="98"/>
            </a:xfrm>
            <a:prstGeom prst="ellipse">
              <a:avLst/>
            </a:prstGeom>
            <a:solidFill>
              <a:schemeClr val="tx1"/>
            </a:solidFill>
            <a:ln w="9525">
              <a:solidFill>
                <a:schemeClr val="tx1"/>
              </a:solidFill>
              <a:round/>
              <a:headEnd/>
              <a:tailEnd/>
            </a:ln>
          </p:spPr>
          <p:txBody>
            <a:bodyPr wrap="none" anchor="ctr"/>
            <a:lstStyle/>
            <a:p>
              <a:endParaRPr lang="en-GB" sz="3200" smtClean="0">
                <a:solidFill>
                  <a:srgbClr val="000000"/>
                </a:solidFill>
              </a:endParaRPr>
            </a:p>
          </p:txBody>
        </p:sp>
      </p:grpSp>
      <p:grpSp>
        <p:nvGrpSpPr>
          <p:cNvPr id="13338" name="Group 28"/>
          <p:cNvGrpSpPr>
            <a:grpSpLocks/>
          </p:cNvGrpSpPr>
          <p:nvPr/>
        </p:nvGrpSpPr>
        <p:grpSpPr bwMode="auto">
          <a:xfrm rot="-3398966">
            <a:off x="4896204" y="3950076"/>
            <a:ext cx="304800" cy="304800"/>
            <a:chOff x="2620" y="1957"/>
            <a:chExt cx="152" cy="148"/>
          </a:xfrm>
        </p:grpSpPr>
        <p:sp>
          <p:nvSpPr>
            <p:cNvPr id="13420" name="Freeform 29"/>
            <p:cNvSpPr>
              <a:spLocks/>
            </p:cNvSpPr>
            <p:nvPr/>
          </p:nvSpPr>
          <p:spPr bwMode="auto">
            <a:xfrm>
              <a:off x="2620" y="1957"/>
              <a:ext cx="152" cy="148"/>
            </a:xfrm>
            <a:custGeom>
              <a:avLst/>
              <a:gdLst>
                <a:gd name="T0" fmla="*/ 52 w 152"/>
                <a:gd name="T1" fmla="*/ 19 h 148"/>
                <a:gd name="T2" fmla="*/ 20 w 152"/>
                <a:gd name="T3" fmla="*/ 63 h 148"/>
                <a:gd name="T4" fmla="*/ 40 w 152"/>
                <a:gd name="T5" fmla="*/ 143 h 148"/>
                <a:gd name="T6" fmla="*/ 120 w 152"/>
                <a:gd name="T7" fmla="*/ 123 h 148"/>
                <a:gd name="T8" fmla="*/ 152 w 152"/>
                <a:gd name="T9" fmla="*/ 71 h 148"/>
                <a:gd name="T10" fmla="*/ 116 w 152"/>
                <a:gd name="T11" fmla="*/ 15 h 148"/>
                <a:gd name="T12" fmla="*/ 84 w 152"/>
                <a:gd name="T13" fmla="*/ 7 h 148"/>
                <a:gd name="T14" fmla="*/ 52 w 152"/>
                <a:gd name="T15" fmla="*/ 19 h 148"/>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148"/>
                <a:gd name="T26" fmla="*/ 152 w 152"/>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148">
                  <a:moveTo>
                    <a:pt x="52" y="19"/>
                  </a:moveTo>
                  <a:cubicBezTo>
                    <a:pt x="34" y="31"/>
                    <a:pt x="31" y="46"/>
                    <a:pt x="20" y="63"/>
                  </a:cubicBezTo>
                  <a:cubicBezTo>
                    <a:pt x="12" y="95"/>
                    <a:pt x="0" y="130"/>
                    <a:pt x="40" y="143"/>
                  </a:cubicBezTo>
                  <a:cubicBezTo>
                    <a:pt x="81" y="140"/>
                    <a:pt x="95" y="148"/>
                    <a:pt x="120" y="123"/>
                  </a:cubicBezTo>
                  <a:cubicBezTo>
                    <a:pt x="126" y="105"/>
                    <a:pt x="141" y="86"/>
                    <a:pt x="152" y="71"/>
                  </a:cubicBezTo>
                  <a:cubicBezTo>
                    <a:pt x="148" y="46"/>
                    <a:pt x="146" y="23"/>
                    <a:pt x="116" y="15"/>
                  </a:cubicBezTo>
                  <a:cubicBezTo>
                    <a:pt x="105" y="12"/>
                    <a:pt x="84" y="7"/>
                    <a:pt x="84" y="7"/>
                  </a:cubicBezTo>
                  <a:cubicBezTo>
                    <a:pt x="45" y="11"/>
                    <a:pt x="43" y="0"/>
                    <a:pt x="52" y="19"/>
                  </a:cubicBezTo>
                  <a:close/>
                </a:path>
              </a:pathLst>
            </a:custGeom>
            <a:solidFill>
              <a:schemeClr val="bg1"/>
            </a:solidFill>
            <a:ln w="9525">
              <a:solidFill>
                <a:schemeClr val="tx1"/>
              </a:solidFill>
              <a:round/>
              <a:headEnd/>
              <a:tailEnd/>
            </a:ln>
          </p:spPr>
          <p:txBody>
            <a:bodyPr wrap="none" anchor="ctr"/>
            <a:lstStyle/>
            <a:p>
              <a:endParaRPr lang="en-GB" sz="3200" smtClean="0">
                <a:solidFill>
                  <a:srgbClr val="000000"/>
                </a:solidFill>
              </a:endParaRPr>
            </a:p>
          </p:txBody>
        </p:sp>
        <p:sp>
          <p:nvSpPr>
            <p:cNvPr id="13421" name="Oval 30"/>
            <p:cNvSpPr>
              <a:spLocks noChangeArrowheads="1"/>
            </p:cNvSpPr>
            <p:nvPr/>
          </p:nvSpPr>
          <p:spPr bwMode="auto">
            <a:xfrm>
              <a:off x="2688" y="1968"/>
              <a:ext cx="65" cy="98"/>
            </a:xfrm>
            <a:prstGeom prst="ellipse">
              <a:avLst/>
            </a:prstGeom>
            <a:solidFill>
              <a:schemeClr val="tx1"/>
            </a:solidFill>
            <a:ln w="9525">
              <a:solidFill>
                <a:schemeClr val="tx1"/>
              </a:solidFill>
              <a:round/>
              <a:headEnd/>
              <a:tailEnd/>
            </a:ln>
          </p:spPr>
          <p:txBody>
            <a:bodyPr wrap="none" anchor="ctr"/>
            <a:lstStyle/>
            <a:p>
              <a:endParaRPr lang="en-GB" sz="3200" smtClean="0">
                <a:solidFill>
                  <a:srgbClr val="000000"/>
                </a:solidFill>
              </a:endParaRPr>
            </a:p>
          </p:txBody>
        </p:sp>
      </p:grpSp>
      <p:grpSp>
        <p:nvGrpSpPr>
          <p:cNvPr id="13339" name="Group 31"/>
          <p:cNvGrpSpPr>
            <a:grpSpLocks/>
          </p:cNvGrpSpPr>
          <p:nvPr/>
        </p:nvGrpSpPr>
        <p:grpSpPr bwMode="auto">
          <a:xfrm rot="2654166">
            <a:off x="5858229" y="3272214"/>
            <a:ext cx="211137" cy="190500"/>
            <a:chOff x="2620" y="1957"/>
            <a:chExt cx="152" cy="148"/>
          </a:xfrm>
        </p:grpSpPr>
        <p:sp>
          <p:nvSpPr>
            <p:cNvPr id="13418" name="Freeform 32"/>
            <p:cNvSpPr>
              <a:spLocks/>
            </p:cNvSpPr>
            <p:nvPr/>
          </p:nvSpPr>
          <p:spPr bwMode="auto">
            <a:xfrm>
              <a:off x="2620" y="1957"/>
              <a:ext cx="152" cy="148"/>
            </a:xfrm>
            <a:custGeom>
              <a:avLst/>
              <a:gdLst>
                <a:gd name="T0" fmla="*/ 52 w 152"/>
                <a:gd name="T1" fmla="*/ 19 h 148"/>
                <a:gd name="T2" fmla="*/ 20 w 152"/>
                <a:gd name="T3" fmla="*/ 63 h 148"/>
                <a:gd name="T4" fmla="*/ 40 w 152"/>
                <a:gd name="T5" fmla="*/ 143 h 148"/>
                <a:gd name="T6" fmla="*/ 120 w 152"/>
                <a:gd name="T7" fmla="*/ 123 h 148"/>
                <a:gd name="T8" fmla="*/ 152 w 152"/>
                <a:gd name="T9" fmla="*/ 71 h 148"/>
                <a:gd name="T10" fmla="*/ 116 w 152"/>
                <a:gd name="T11" fmla="*/ 15 h 148"/>
                <a:gd name="T12" fmla="*/ 84 w 152"/>
                <a:gd name="T13" fmla="*/ 7 h 148"/>
                <a:gd name="T14" fmla="*/ 52 w 152"/>
                <a:gd name="T15" fmla="*/ 19 h 148"/>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148"/>
                <a:gd name="T26" fmla="*/ 152 w 152"/>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148">
                  <a:moveTo>
                    <a:pt x="52" y="19"/>
                  </a:moveTo>
                  <a:cubicBezTo>
                    <a:pt x="34" y="31"/>
                    <a:pt x="31" y="46"/>
                    <a:pt x="20" y="63"/>
                  </a:cubicBezTo>
                  <a:cubicBezTo>
                    <a:pt x="12" y="95"/>
                    <a:pt x="0" y="130"/>
                    <a:pt x="40" y="143"/>
                  </a:cubicBezTo>
                  <a:cubicBezTo>
                    <a:pt x="81" y="140"/>
                    <a:pt x="95" y="148"/>
                    <a:pt x="120" y="123"/>
                  </a:cubicBezTo>
                  <a:cubicBezTo>
                    <a:pt x="126" y="105"/>
                    <a:pt x="141" y="86"/>
                    <a:pt x="152" y="71"/>
                  </a:cubicBezTo>
                  <a:cubicBezTo>
                    <a:pt x="148" y="46"/>
                    <a:pt x="146" y="23"/>
                    <a:pt x="116" y="15"/>
                  </a:cubicBezTo>
                  <a:cubicBezTo>
                    <a:pt x="105" y="12"/>
                    <a:pt x="84" y="7"/>
                    <a:pt x="84" y="7"/>
                  </a:cubicBezTo>
                  <a:cubicBezTo>
                    <a:pt x="45" y="11"/>
                    <a:pt x="43" y="0"/>
                    <a:pt x="52" y="19"/>
                  </a:cubicBezTo>
                  <a:close/>
                </a:path>
              </a:pathLst>
            </a:custGeom>
            <a:solidFill>
              <a:schemeClr val="bg1"/>
            </a:solidFill>
            <a:ln w="9525">
              <a:solidFill>
                <a:schemeClr val="tx1"/>
              </a:solidFill>
              <a:round/>
              <a:headEnd/>
              <a:tailEnd/>
            </a:ln>
          </p:spPr>
          <p:txBody>
            <a:bodyPr wrap="none" anchor="ctr"/>
            <a:lstStyle/>
            <a:p>
              <a:endParaRPr lang="en-GB" sz="3200" smtClean="0">
                <a:solidFill>
                  <a:srgbClr val="000000"/>
                </a:solidFill>
              </a:endParaRPr>
            </a:p>
          </p:txBody>
        </p:sp>
        <p:sp>
          <p:nvSpPr>
            <p:cNvPr id="13419" name="Oval 33"/>
            <p:cNvSpPr>
              <a:spLocks noChangeArrowheads="1"/>
            </p:cNvSpPr>
            <p:nvPr/>
          </p:nvSpPr>
          <p:spPr bwMode="auto">
            <a:xfrm>
              <a:off x="2688" y="1968"/>
              <a:ext cx="65" cy="98"/>
            </a:xfrm>
            <a:prstGeom prst="ellipse">
              <a:avLst/>
            </a:prstGeom>
            <a:solidFill>
              <a:schemeClr val="tx1"/>
            </a:solidFill>
            <a:ln w="9525">
              <a:solidFill>
                <a:schemeClr val="tx1"/>
              </a:solidFill>
              <a:round/>
              <a:headEnd/>
              <a:tailEnd/>
            </a:ln>
          </p:spPr>
          <p:txBody>
            <a:bodyPr wrap="none" anchor="ctr"/>
            <a:lstStyle/>
            <a:p>
              <a:endParaRPr lang="en-GB" sz="3200" smtClean="0">
                <a:solidFill>
                  <a:srgbClr val="000000"/>
                </a:solidFill>
              </a:endParaRPr>
            </a:p>
          </p:txBody>
        </p:sp>
      </p:grpSp>
      <p:grpSp>
        <p:nvGrpSpPr>
          <p:cNvPr id="13340" name="Group 34"/>
          <p:cNvGrpSpPr>
            <a:grpSpLocks/>
          </p:cNvGrpSpPr>
          <p:nvPr/>
        </p:nvGrpSpPr>
        <p:grpSpPr bwMode="auto">
          <a:xfrm>
            <a:off x="4539016" y="2489576"/>
            <a:ext cx="393700" cy="304800"/>
            <a:chOff x="2620" y="1957"/>
            <a:chExt cx="152" cy="148"/>
          </a:xfrm>
        </p:grpSpPr>
        <p:sp>
          <p:nvSpPr>
            <p:cNvPr id="13416" name="Freeform 35"/>
            <p:cNvSpPr>
              <a:spLocks/>
            </p:cNvSpPr>
            <p:nvPr/>
          </p:nvSpPr>
          <p:spPr bwMode="auto">
            <a:xfrm>
              <a:off x="2620" y="1957"/>
              <a:ext cx="152" cy="148"/>
            </a:xfrm>
            <a:custGeom>
              <a:avLst/>
              <a:gdLst>
                <a:gd name="T0" fmla="*/ 52 w 152"/>
                <a:gd name="T1" fmla="*/ 19 h 148"/>
                <a:gd name="T2" fmla="*/ 20 w 152"/>
                <a:gd name="T3" fmla="*/ 63 h 148"/>
                <a:gd name="T4" fmla="*/ 40 w 152"/>
                <a:gd name="T5" fmla="*/ 143 h 148"/>
                <a:gd name="T6" fmla="*/ 120 w 152"/>
                <a:gd name="T7" fmla="*/ 123 h 148"/>
                <a:gd name="T8" fmla="*/ 152 w 152"/>
                <a:gd name="T9" fmla="*/ 71 h 148"/>
                <a:gd name="T10" fmla="*/ 116 w 152"/>
                <a:gd name="T11" fmla="*/ 15 h 148"/>
                <a:gd name="T12" fmla="*/ 84 w 152"/>
                <a:gd name="T13" fmla="*/ 7 h 148"/>
                <a:gd name="T14" fmla="*/ 52 w 152"/>
                <a:gd name="T15" fmla="*/ 19 h 148"/>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148"/>
                <a:gd name="T26" fmla="*/ 152 w 152"/>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148">
                  <a:moveTo>
                    <a:pt x="52" y="19"/>
                  </a:moveTo>
                  <a:cubicBezTo>
                    <a:pt x="34" y="31"/>
                    <a:pt x="31" y="46"/>
                    <a:pt x="20" y="63"/>
                  </a:cubicBezTo>
                  <a:cubicBezTo>
                    <a:pt x="12" y="95"/>
                    <a:pt x="0" y="130"/>
                    <a:pt x="40" y="143"/>
                  </a:cubicBezTo>
                  <a:cubicBezTo>
                    <a:pt x="81" y="140"/>
                    <a:pt x="95" y="148"/>
                    <a:pt x="120" y="123"/>
                  </a:cubicBezTo>
                  <a:cubicBezTo>
                    <a:pt x="126" y="105"/>
                    <a:pt x="141" y="86"/>
                    <a:pt x="152" y="71"/>
                  </a:cubicBezTo>
                  <a:cubicBezTo>
                    <a:pt x="148" y="46"/>
                    <a:pt x="146" y="23"/>
                    <a:pt x="116" y="15"/>
                  </a:cubicBezTo>
                  <a:cubicBezTo>
                    <a:pt x="105" y="12"/>
                    <a:pt x="84" y="7"/>
                    <a:pt x="84" y="7"/>
                  </a:cubicBezTo>
                  <a:cubicBezTo>
                    <a:pt x="45" y="11"/>
                    <a:pt x="43" y="0"/>
                    <a:pt x="52" y="19"/>
                  </a:cubicBezTo>
                  <a:close/>
                </a:path>
              </a:pathLst>
            </a:custGeom>
            <a:solidFill>
              <a:schemeClr val="bg1"/>
            </a:solidFill>
            <a:ln w="9525">
              <a:solidFill>
                <a:schemeClr val="tx1"/>
              </a:solidFill>
              <a:round/>
              <a:headEnd/>
              <a:tailEnd/>
            </a:ln>
          </p:spPr>
          <p:txBody>
            <a:bodyPr wrap="none" anchor="ctr"/>
            <a:lstStyle/>
            <a:p>
              <a:endParaRPr lang="en-GB" sz="3200" smtClean="0">
                <a:solidFill>
                  <a:srgbClr val="000000"/>
                </a:solidFill>
              </a:endParaRPr>
            </a:p>
          </p:txBody>
        </p:sp>
        <p:sp>
          <p:nvSpPr>
            <p:cNvPr id="13417" name="Oval 36"/>
            <p:cNvSpPr>
              <a:spLocks noChangeArrowheads="1"/>
            </p:cNvSpPr>
            <p:nvPr/>
          </p:nvSpPr>
          <p:spPr bwMode="auto">
            <a:xfrm>
              <a:off x="2688" y="1968"/>
              <a:ext cx="65" cy="98"/>
            </a:xfrm>
            <a:prstGeom prst="ellipse">
              <a:avLst/>
            </a:prstGeom>
            <a:solidFill>
              <a:schemeClr val="tx1"/>
            </a:solidFill>
            <a:ln w="9525">
              <a:solidFill>
                <a:schemeClr val="tx1"/>
              </a:solidFill>
              <a:round/>
              <a:headEnd/>
              <a:tailEnd/>
            </a:ln>
          </p:spPr>
          <p:txBody>
            <a:bodyPr wrap="none" anchor="ctr"/>
            <a:lstStyle/>
            <a:p>
              <a:endParaRPr lang="en-GB" sz="3200" smtClean="0">
                <a:solidFill>
                  <a:srgbClr val="000000"/>
                </a:solidFill>
              </a:endParaRPr>
            </a:p>
          </p:txBody>
        </p:sp>
      </p:grpSp>
      <p:grpSp>
        <p:nvGrpSpPr>
          <p:cNvPr id="13341" name="Group 37"/>
          <p:cNvGrpSpPr>
            <a:grpSpLocks/>
          </p:cNvGrpSpPr>
          <p:nvPr/>
        </p:nvGrpSpPr>
        <p:grpSpPr bwMode="auto">
          <a:xfrm rot="1343981">
            <a:off x="5305779" y="3257926"/>
            <a:ext cx="369887" cy="984250"/>
            <a:chOff x="3247" y="1925"/>
            <a:chExt cx="233" cy="620"/>
          </a:xfrm>
        </p:grpSpPr>
        <p:sp>
          <p:nvSpPr>
            <p:cNvPr id="13414" name="Oval 38"/>
            <p:cNvSpPr>
              <a:spLocks noChangeArrowheads="1"/>
            </p:cNvSpPr>
            <p:nvPr/>
          </p:nvSpPr>
          <p:spPr bwMode="auto">
            <a:xfrm>
              <a:off x="3247" y="1925"/>
              <a:ext cx="233" cy="620"/>
            </a:xfrm>
            <a:prstGeom prst="ellipse">
              <a:avLst/>
            </a:prstGeom>
            <a:solidFill>
              <a:schemeClr val="bg1"/>
            </a:solidFill>
            <a:ln w="9525">
              <a:solidFill>
                <a:schemeClr val="tx1"/>
              </a:solidFill>
              <a:round/>
              <a:headEnd/>
              <a:tailEnd/>
            </a:ln>
          </p:spPr>
          <p:txBody>
            <a:bodyPr wrap="none" anchor="ctr"/>
            <a:lstStyle/>
            <a:p>
              <a:endParaRPr lang="en-GB" sz="3200" smtClean="0">
                <a:solidFill>
                  <a:srgbClr val="000000"/>
                </a:solidFill>
              </a:endParaRPr>
            </a:p>
          </p:txBody>
        </p:sp>
        <p:sp>
          <p:nvSpPr>
            <p:cNvPr id="13415" name="Freeform 39"/>
            <p:cNvSpPr>
              <a:spLocks/>
            </p:cNvSpPr>
            <p:nvPr/>
          </p:nvSpPr>
          <p:spPr bwMode="auto">
            <a:xfrm>
              <a:off x="3277" y="2012"/>
              <a:ext cx="166" cy="436"/>
            </a:xfrm>
            <a:custGeom>
              <a:avLst/>
              <a:gdLst>
                <a:gd name="T0" fmla="*/ 84 w 166"/>
                <a:gd name="T1" fmla="*/ 4 h 436"/>
                <a:gd name="T2" fmla="*/ 120 w 166"/>
                <a:gd name="T3" fmla="*/ 20 h 436"/>
                <a:gd name="T4" fmla="*/ 128 w 166"/>
                <a:gd name="T5" fmla="*/ 44 h 436"/>
                <a:gd name="T6" fmla="*/ 132 w 166"/>
                <a:gd name="T7" fmla="*/ 56 h 436"/>
                <a:gd name="T8" fmla="*/ 128 w 166"/>
                <a:gd name="T9" fmla="*/ 104 h 436"/>
                <a:gd name="T10" fmla="*/ 116 w 166"/>
                <a:gd name="T11" fmla="*/ 116 h 436"/>
                <a:gd name="T12" fmla="*/ 108 w 166"/>
                <a:gd name="T13" fmla="*/ 140 h 436"/>
                <a:gd name="T14" fmla="*/ 148 w 166"/>
                <a:gd name="T15" fmla="*/ 192 h 436"/>
                <a:gd name="T16" fmla="*/ 108 w 166"/>
                <a:gd name="T17" fmla="*/ 288 h 436"/>
                <a:gd name="T18" fmla="*/ 84 w 166"/>
                <a:gd name="T19" fmla="*/ 300 h 436"/>
                <a:gd name="T20" fmla="*/ 76 w 166"/>
                <a:gd name="T21" fmla="*/ 324 h 436"/>
                <a:gd name="T22" fmla="*/ 72 w 166"/>
                <a:gd name="T23" fmla="*/ 336 h 436"/>
                <a:gd name="T24" fmla="*/ 116 w 166"/>
                <a:gd name="T25" fmla="*/ 360 h 436"/>
                <a:gd name="T26" fmla="*/ 32 w 166"/>
                <a:gd name="T27" fmla="*/ 432 h 436"/>
                <a:gd name="T28" fmla="*/ 24 w 166"/>
                <a:gd name="T29" fmla="*/ 368 h 436"/>
                <a:gd name="T30" fmla="*/ 8 w 166"/>
                <a:gd name="T31" fmla="*/ 340 h 436"/>
                <a:gd name="T32" fmla="*/ 0 w 166"/>
                <a:gd name="T33" fmla="*/ 316 h 436"/>
                <a:gd name="T34" fmla="*/ 60 w 166"/>
                <a:gd name="T35" fmla="*/ 264 h 436"/>
                <a:gd name="T36" fmla="*/ 40 w 166"/>
                <a:gd name="T37" fmla="*/ 200 h 436"/>
                <a:gd name="T38" fmla="*/ 24 w 166"/>
                <a:gd name="T39" fmla="*/ 164 h 436"/>
                <a:gd name="T40" fmla="*/ 48 w 166"/>
                <a:gd name="T41" fmla="*/ 108 h 436"/>
                <a:gd name="T42" fmla="*/ 64 w 166"/>
                <a:gd name="T43" fmla="*/ 68 h 436"/>
                <a:gd name="T44" fmla="*/ 48 w 166"/>
                <a:gd name="T45" fmla="*/ 48 h 436"/>
                <a:gd name="T46" fmla="*/ 32 w 166"/>
                <a:gd name="T47" fmla="*/ 24 h 436"/>
                <a:gd name="T48" fmla="*/ 60 w 166"/>
                <a:gd name="T49" fmla="*/ 0 h 436"/>
                <a:gd name="T50" fmla="*/ 84 w 166"/>
                <a:gd name="T51" fmla="*/ 4 h 4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6"/>
                <a:gd name="T79" fmla="*/ 0 h 436"/>
                <a:gd name="T80" fmla="*/ 166 w 166"/>
                <a:gd name="T81" fmla="*/ 436 h 4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6" h="436">
                  <a:moveTo>
                    <a:pt x="84" y="4"/>
                  </a:moveTo>
                  <a:cubicBezTo>
                    <a:pt x="108" y="7"/>
                    <a:pt x="111" y="1"/>
                    <a:pt x="120" y="20"/>
                  </a:cubicBezTo>
                  <a:cubicBezTo>
                    <a:pt x="123" y="28"/>
                    <a:pt x="125" y="36"/>
                    <a:pt x="128" y="44"/>
                  </a:cubicBezTo>
                  <a:cubicBezTo>
                    <a:pt x="129" y="48"/>
                    <a:pt x="132" y="56"/>
                    <a:pt x="132" y="56"/>
                  </a:cubicBezTo>
                  <a:cubicBezTo>
                    <a:pt x="131" y="72"/>
                    <a:pt x="132" y="88"/>
                    <a:pt x="128" y="104"/>
                  </a:cubicBezTo>
                  <a:cubicBezTo>
                    <a:pt x="127" y="109"/>
                    <a:pt x="119" y="111"/>
                    <a:pt x="116" y="116"/>
                  </a:cubicBezTo>
                  <a:cubicBezTo>
                    <a:pt x="112" y="123"/>
                    <a:pt x="108" y="140"/>
                    <a:pt x="108" y="140"/>
                  </a:cubicBezTo>
                  <a:cubicBezTo>
                    <a:pt x="113" y="192"/>
                    <a:pt x="105" y="185"/>
                    <a:pt x="148" y="192"/>
                  </a:cubicBezTo>
                  <a:cubicBezTo>
                    <a:pt x="144" y="270"/>
                    <a:pt x="166" y="278"/>
                    <a:pt x="108" y="288"/>
                  </a:cubicBezTo>
                  <a:cubicBezTo>
                    <a:pt x="101" y="293"/>
                    <a:pt x="89" y="293"/>
                    <a:pt x="84" y="300"/>
                  </a:cubicBezTo>
                  <a:cubicBezTo>
                    <a:pt x="79" y="307"/>
                    <a:pt x="79" y="316"/>
                    <a:pt x="76" y="324"/>
                  </a:cubicBezTo>
                  <a:cubicBezTo>
                    <a:pt x="75" y="328"/>
                    <a:pt x="72" y="336"/>
                    <a:pt x="72" y="336"/>
                  </a:cubicBezTo>
                  <a:cubicBezTo>
                    <a:pt x="84" y="354"/>
                    <a:pt x="99" y="349"/>
                    <a:pt x="116" y="360"/>
                  </a:cubicBezTo>
                  <a:cubicBezTo>
                    <a:pt x="141" y="436"/>
                    <a:pt x="84" y="428"/>
                    <a:pt x="32" y="432"/>
                  </a:cubicBezTo>
                  <a:cubicBezTo>
                    <a:pt x="39" y="411"/>
                    <a:pt x="54" y="378"/>
                    <a:pt x="24" y="368"/>
                  </a:cubicBezTo>
                  <a:cubicBezTo>
                    <a:pt x="19" y="358"/>
                    <a:pt x="12" y="350"/>
                    <a:pt x="8" y="340"/>
                  </a:cubicBezTo>
                  <a:cubicBezTo>
                    <a:pt x="5" y="332"/>
                    <a:pt x="0" y="316"/>
                    <a:pt x="0" y="316"/>
                  </a:cubicBezTo>
                  <a:cubicBezTo>
                    <a:pt x="7" y="287"/>
                    <a:pt x="31" y="274"/>
                    <a:pt x="60" y="264"/>
                  </a:cubicBezTo>
                  <a:cubicBezTo>
                    <a:pt x="68" y="240"/>
                    <a:pt x="51" y="221"/>
                    <a:pt x="40" y="200"/>
                  </a:cubicBezTo>
                  <a:cubicBezTo>
                    <a:pt x="34" y="188"/>
                    <a:pt x="24" y="164"/>
                    <a:pt x="24" y="164"/>
                  </a:cubicBezTo>
                  <a:cubicBezTo>
                    <a:pt x="27" y="135"/>
                    <a:pt x="21" y="117"/>
                    <a:pt x="48" y="108"/>
                  </a:cubicBezTo>
                  <a:cubicBezTo>
                    <a:pt x="57" y="95"/>
                    <a:pt x="59" y="83"/>
                    <a:pt x="64" y="68"/>
                  </a:cubicBezTo>
                  <a:cubicBezTo>
                    <a:pt x="42" y="53"/>
                    <a:pt x="59" y="68"/>
                    <a:pt x="48" y="48"/>
                  </a:cubicBezTo>
                  <a:cubicBezTo>
                    <a:pt x="43" y="40"/>
                    <a:pt x="32" y="24"/>
                    <a:pt x="32" y="24"/>
                  </a:cubicBezTo>
                  <a:cubicBezTo>
                    <a:pt x="37" y="8"/>
                    <a:pt x="44" y="5"/>
                    <a:pt x="60" y="0"/>
                  </a:cubicBezTo>
                  <a:cubicBezTo>
                    <a:pt x="85" y="8"/>
                    <a:pt x="84" y="16"/>
                    <a:pt x="84" y="4"/>
                  </a:cubicBezTo>
                  <a:close/>
                </a:path>
              </a:pathLst>
            </a:custGeom>
            <a:solidFill>
              <a:schemeClr val="bg1"/>
            </a:solidFill>
            <a:ln w="9525">
              <a:solidFill>
                <a:srgbClr val="969696"/>
              </a:solidFill>
              <a:round/>
              <a:headEnd/>
              <a:tailEnd/>
            </a:ln>
          </p:spPr>
          <p:txBody>
            <a:bodyPr wrap="none" anchor="ctr"/>
            <a:lstStyle/>
            <a:p>
              <a:endParaRPr lang="en-GB" sz="3200" smtClean="0">
                <a:solidFill>
                  <a:srgbClr val="000000"/>
                </a:solidFill>
              </a:endParaRPr>
            </a:p>
          </p:txBody>
        </p:sp>
      </p:grpSp>
      <p:sp>
        <p:nvSpPr>
          <p:cNvPr id="13342" name="Freeform 40"/>
          <p:cNvSpPr>
            <a:spLocks/>
          </p:cNvSpPr>
          <p:nvPr/>
        </p:nvSpPr>
        <p:spPr bwMode="auto">
          <a:xfrm>
            <a:off x="3637316" y="2057776"/>
            <a:ext cx="482600" cy="184150"/>
          </a:xfrm>
          <a:custGeom>
            <a:avLst/>
            <a:gdLst>
              <a:gd name="T0" fmla="*/ 766127391 w 304"/>
              <a:gd name="T1" fmla="*/ 282257525 h 116"/>
              <a:gd name="T2" fmla="*/ 725804907 w 304"/>
              <a:gd name="T3" fmla="*/ 292338147 h 116"/>
              <a:gd name="T4" fmla="*/ 745966149 w 304"/>
              <a:gd name="T5" fmla="*/ 221773791 h 116"/>
              <a:gd name="T6" fmla="*/ 685482423 w 304"/>
              <a:gd name="T7" fmla="*/ 231854413 h 116"/>
              <a:gd name="T8" fmla="*/ 544353730 w 304"/>
              <a:gd name="T9" fmla="*/ 181451252 h 116"/>
              <a:gd name="T10" fmla="*/ 383063695 w 304"/>
              <a:gd name="T11" fmla="*/ 151209385 h 116"/>
              <a:gd name="T12" fmla="*/ 342741212 w 304"/>
              <a:gd name="T13" fmla="*/ 100806248 h 116"/>
              <a:gd name="T14" fmla="*/ 171370606 w 304"/>
              <a:gd name="T15" fmla="*/ 60483759 h 116"/>
              <a:gd name="T16" fmla="*/ 0 w 304"/>
              <a:gd name="T17" fmla="*/ 0 h 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4"/>
              <a:gd name="T28" fmla="*/ 0 h 116"/>
              <a:gd name="T29" fmla="*/ 304 w 304"/>
              <a:gd name="T30" fmla="*/ 116 h 1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4" h="116">
                <a:moveTo>
                  <a:pt x="304" y="112"/>
                </a:moveTo>
                <a:cubicBezTo>
                  <a:pt x="299" y="113"/>
                  <a:pt x="293" y="116"/>
                  <a:pt x="288" y="116"/>
                </a:cubicBezTo>
                <a:cubicBezTo>
                  <a:pt x="254" y="116"/>
                  <a:pt x="282" y="102"/>
                  <a:pt x="296" y="88"/>
                </a:cubicBezTo>
                <a:cubicBezTo>
                  <a:pt x="302" y="82"/>
                  <a:pt x="280" y="91"/>
                  <a:pt x="272" y="92"/>
                </a:cubicBezTo>
                <a:cubicBezTo>
                  <a:pt x="235" y="80"/>
                  <a:pt x="275" y="79"/>
                  <a:pt x="216" y="72"/>
                </a:cubicBezTo>
                <a:cubicBezTo>
                  <a:pt x="194" y="65"/>
                  <a:pt x="176" y="63"/>
                  <a:pt x="152" y="60"/>
                </a:cubicBezTo>
                <a:cubicBezTo>
                  <a:pt x="122" y="50"/>
                  <a:pt x="157" y="65"/>
                  <a:pt x="136" y="40"/>
                </a:cubicBezTo>
                <a:cubicBezTo>
                  <a:pt x="124" y="25"/>
                  <a:pt x="84" y="26"/>
                  <a:pt x="68" y="24"/>
                </a:cubicBezTo>
                <a:cubicBezTo>
                  <a:pt x="48" y="12"/>
                  <a:pt x="24" y="0"/>
                  <a:pt x="0" y="0"/>
                </a:cubicBezTo>
              </a:path>
            </a:pathLst>
          </a:cu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sz="3200" smtClean="0">
              <a:solidFill>
                <a:srgbClr val="000000"/>
              </a:solidFill>
            </a:endParaRPr>
          </a:p>
        </p:txBody>
      </p:sp>
      <p:sp>
        <p:nvSpPr>
          <p:cNvPr id="13343" name="Freeform 41"/>
          <p:cNvSpPr>
            <a:spLocks/>
          </p:cNvSpPr>
          <p:nvPr/>
        </p:nvSpPr>
        <p:spPr bwMode="auto">
          <a:xfrm>
            <a:off x="5142266" y="1727576"/>
            <a:ext cx="736600" cy="228600"/>
          </a:xfrm>
          <a:custGeom>
            <a:avLst/>
            <a:gdLst>
              <a:gd name="T0" fmla="*/ 0 w 464"/>
              <a:gd name="T1" fmla="*/ 362902445 h 144"/>
              <a:gd name="T2" fmla="*/ 151209385 w 464"/>
              <a:gd name="T3" fmla="*/ 262096238 h 144"/>
              <a:gd name="T4" fmla="*/ 504031316 w 464"/>
              <a:gd name="T5" fmla="*/ 272176859 h 144"/>
              <a:gd name="T6" fmla="*/ 887095163 w 464"/>
              <a:gd name="T7" fmla="*/ 100806232 h 144"/>
              <a:gd name="T8" fmla="*/ 997982009 w 464"/>
              <a:gd name="T9" fmla="*/ 80644991 h 144"/>
              <a:gd name="T10" fmla="*/ 1028223876 w 464"/>
              <a:gd name="T11" fmla="*/ 40322495 h 144"/>
              <a:gd name="T12" fmla="*/ 1169352589 w 464"/>
              <a:gd name="T13" fmla="*/ 10080624 h 144"/>
              <a:gd name="T14" fmla="*/ 0 60000 65536"/>
              <a:gd name="T15" fmla="*/ 0 60000 65536"/>
              <a:gd name="T16" fmla="*/ 0 60000 65536"/>
              <a:gd name="T17" fmla="*/ 0 60000 65536"/>
              <a:gd name="T18" fmla="*/ 0 60000 65536"/>
              <a:gd name="T19" fmla="*/ 0 60000 65536"/>
              <a:gd name="T20" fmla="*/ 0 60000 65536"/>
              <a:gd name="T21" fmla="*/ 0 w 464"/>
              <a:gd name="T22" fmla="*/ 0 h 144"/>
              <a:gd name="T23" fmla="*/ 464 w 464"/>
              <a:gd name="T24" fmla="*/ 144 h 1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4" h="144">
                <a:moveTo>
                  <a:pt x="0" y="144"/>
                </a:moveTo>
                <a:cubicBezTo>
                  <a:pt x="36" y="137"/>
                  <a:pt x="25" y="116"/>
                  <a:pt x="60" y="104"/>
                </a:cubicBezTo>
                <a:cubicBezTo>
                  <a:pt x="112" y="117"/>
                  <a:pt x="132" y="111"/>
                  <a:pt x="200" y="108"/>
                </a:cubicBezTo>
                <a:cubicBezTo>
                  <a:pt x="238" y="51"/>
                  <a:pt x="289" y="46"/>
                  <a:pt x="352" y="40"/>
                </a:cubicBezTo>
                <a:cubicBezTo>
                  <a:pt x="367" y="37"/>
                  <a:pt x="383" y="39"/>
                  <a:pt x="396" y="32"/>
                </a:cubicBezTo>
                <a:cubicBezTo>
                  <a:pt x="402" y="29"/>
                  <a:pt x="403" y="21"/>
                  <a:pt x="408" y="16"/>
                </a:cubicBezTo>
                <a:cubicBezTo>
                  <a:pt x="424" y="0"/>
                  <a:pt x="444" y="4"/>
                  <a:pt x="464" y="4"/>
                </a:cubicBezTo>
              </a:path>
            </a:pathLst>
          </a:cu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sz="3200" smtClean="0">
              <a:solidFill>
                <a:srgbClr val="000000"/>
              </a:solidFill>
            </a:endParaRPr>
          </a:p>
        </p:txBody>
      </p:sp>
      <p:sp>
        <p:nvSpPr>
          <p:cNvPr id="13344" name="Freeform 42"/>
          <p:cNvSpPr>
            <a:spLocks/>
          </p:cNvSpPr>
          <p:nvPr/>
        </p:nvSpPr>
        <p:spPr bwMode="auto">
          <a:xfrm>
            <a:off x="6545616" y="2597526"/>
            <a:ext cx="323850" cy="400050"/>
          </a:xfrm>
          <a:custGeom>
            <a:avLst/>
            <a:gdLst>
              <a:gd name="T0" fmla="*/ 0 w 204"/>
              <a:gd name="T1" fmla="*/ 635079420 h 252"/>
              <a:gd name="T2" fmla="*/ 90725623 w 204"/>
              <a:gd name="T3" fmla="*/ 463708836 h 252"/>
              <a:gd name="T4" fmla="*/ 191531867 w 204"/>
              <a:gd name="T5" fmla="*/ 463708836 h 252"/>
              <a:gd name="T6" fmla="*/ 272176893 w 204"/>
              <a:gd name="T7" fmla="*/ 332660644 h 252"/>
              <a:gd name="T8" fmla="*/ 332660625 w 204"/>
              <a:gd name="T9" fmla="*/ 252015663 h 252"/>
              <a:gd name="T10" fmla="*/ 372983113 w 204"/>
              <a:gd name="T11" fmla="*/ 191531878 h 252"/>
              <a:gd name="T12" fmla="*/ 504031298 w 204"/>
              <a:gd name="T13" fmla="*/ 40322503 h 252"/>
              <a:gd name="T14" fmla="*/ 514111920 w 204"/>
              <a:gd name="T15" fmla="*/ 0 h 252"/>
              <a:gd name="T16" fmla="*/ 0 60000 65536"/>
              <a:gd name="T17" fmla="*/ 0 60000 65536"/>
              <a:gd name="T18" fmla="*/ 0 60000 65536"/>
              <a:gd name="T19" fmla="*/ 0 60000 65536"/>
              <a:gd name="T20" fmla="*/ 0 60000 65536"/>
              <a:gd name="T21" fmla="*/ 0 60000 65536"/>
              <a:gd name="T22" fmla="*/ 0 60000 65536"/>
              <a:gd name="T23" fmla="*/ 0 60000 65536"/>
              <a:gd name="T24" fmla="*/ 0 w 204"/>
              <a:gd name="T25" fmla="*/ 0 h 252"/>
              <a:gd name="T26" fmla="*/ 204 w 204"/>
              <a:gd name="T27" fmla="*/ 252 h 2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4" h="252">
                <a:moveTo>
                  <a:pt x="0" y="252"/>
                </a:moveTo>
                <a:cubicBezTo>
                  <a:pt x="25" y="236"/>
                  <a:pt x="27" y="210"/>
                  <a:pt x="36" y="184"/>
                </a:cubicBezTo>
                <a:cubicBezTo>
                  <a:pt x="51" y="206"/>
                  <a:pt x="58" y="202"/>
                  <a:pt x="76" y="184"/>
                </a:cubicBezTo>
                <a:cubicBezTo>
                  <a:pt x="85" y="156"/>
                  <a:pt x="81" y="148"/>
                  <a:pt x="108" y="132"/>
                </a:cubicBezTo>
                <a:cubicBezTo>
                  <a:pt x="116" y="121"/>
                  <a:pt x="125" y="111"/>
                  <a:pt x="132" y="100"/>
                </a:cubicBezTo>
                <a:cubicBezTo>
                  <a:pt x="137" y="92"/>
                  <a:pt x="148" y="76"/>
                  <a:pt x="148" y="76"/>
                </a:cubicBezTo>
                <a:cubicBezTo>
                  <a:pt x="157" y="41"/>
                  <a:pt x="165" y="28"/>
                  <a:pt x="200" y="16"/>
                </a:cubicBezTo>
                <a:cubicBezTo>
                  <a:pt x="204" y="3"/>
                  <a:pt x="204" y="8"/>
                  <a:pt x="204" y="0"/>
                </a:cubicBezTo>
              </a:path>
            </a:pathLst>
          </a:cu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sz="3200" smtClean="0">
              <a:solidFill>
                <a:srgbClr val="000000"/>
              </a:solidFill>
            </a:endParaRPr>
          </a:p>
        </p:txBody>
      </p:sp>
      <p:sp>
        <p:nvSpPr>
          <p:cNvPr id="13345" name="Freeform 43"/>
          <p:cNvSpPr>
            <a:spLocks/>
          </p:cNvSpPr>
          <p:nvPr/>
        </p:nvSpPr>
        <p:spPr bwMode="auto">
          <a:xfrm>
            <a:off x="3370616" y="4629526"/>
            <a:ext cx="717550" cy="158750"/>
          </a:xfrm>
          <a:custGeom>
            <a:avLst/>
            <a:gdLst>
              <a:gd name="T0" fmla="*/ 1139110714 w 452"/>
              <a:gd name="T1" fmla="*/ 0 h 100"/>
              <a:gd name="T2" fmla="*/ 1078626981 w 452"/>
              <a:gd name="T3" fmla="*/ 151209378 h 100"/>
              <a:gd name="T4" fmla="*/ 997982002 w 452"/>
              <a:gd name="T5" fmla="*/ 20161250 h 100"/>
              <a:gd name="T6" fmla="*/ 846772668 w 452"/>
              <a:gd name="T7" fmla="*/ 120967513 h 100"/>
              <a:gd name="T8" fmla="*/ 584676291 w 452"/>
              <a:gd name="T9" fmla="*/ 80645000 h 100"/>
              <a:gd name="T10" fmla="*/ 514111935 w 452"/>
              <a:gd name="T11" fmla="*/ 90725622 h 100"/>
              <a:gd name="T12" fmla="*/ 433466956 w 452"/>
              <a:gd name="T13" fmla="*/ 60483756 h 100"/>
              <a:gd name="T14" fmla="*/ 181451251 w 452"/>
              <a:gd name="T15" fmla="*/ 252015647 h 100"/>
              <a:gd name="T16" fmla="*/ 201612495 w 452"/>
              <a:gd name="T17" fmla="*/ 90725622 h 100"/>
              <a:gd name="T18" fmla="*/ 60483758 w 452"/>
              <a:gd name="T19" fmla="*/ 120967513 h 100"/>
              <a:gd name="T20" fmla="*/ 30241879 w 452"/>
              <a:gd name="T21" fmla="*/ 151209378 h 100"/>
              <a:gd name="T22" fmla="*/ 0 w 452"/>
              <a:gd name="T23" fmla="*/ 161290000 h 1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2"/>
              <a:gd name="T37" fmla="*/ 0 h 100"/>
              <a:gd name="T38" fmla="*/ 452 w 452"/>
              <a:gd name="T39" fmla="*/ 100 h 1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2" h="100">
                <a:moveTo>
                  <a:pt x="452" y="0"/>
                </a:moveTo>
                <a:cubicBezTo>
                  <a:pt x="445" y="21"/>
                  <a:pt x="433" y="38"/>
                  <a:pt x="428" y="60"/>
                </a:cubicBezTo>
                <a:cubicBezTo>
                  <a:pt x="421" y="39"/>
                  <a:pt x="409" y="25"/>
                  <a:pt x="396" y="8"/>
                </a:cubicBezTo>
                <a:cubicBezTo>
                  <a:pt x="361" y="29"/>
                  <a:pt x="376" y="41"/>
                  <a:pt x="336" y="48"/>
                </a:cubicBezTo>
                <a:cubicBezTo>
                  <a:pt x="301" y="44"/>
                  <a:pt x="267" y="40"/>
                  <a:pt x="232" y="32"/>
                </a:cubicBezTo>
                <a:cubicBezTo>
                  <a:pt x="223" y="33"/>
                  <a:pt x="213" y="33"/>
                  <a:pt x="204" y="36"/>
                </a:cubicBezTo>
                <a:cubicBezTo>
                  <a:pt x="176" y="45"/>
                  <a:pt x="185" y="64"/>
                  <a:pt x="172" y="24"/>
                </a:cubicBezTo>
                <a:cubicBezTo>
                  <a:pt x="132" y="46"/>
                  <a:pt x="104" y="68"/>
                  <a:pt x="72" y="100"/>
                </a:cubicBezTo>
                <a:cubicBezTo>
                  <a:pt x="80" y="79"/>
                  <a:pt x="102" y="51"/>
                  <a:pt x="80" y="36"/>
                </a:cubicBezTo>
                <a:cubicBezTo>
                  <a:pt x="61" y="41"/>
                  <a:pt x="42" y="42"/>
                  <a:pt x="24" y="48"/>
                </a:cubicBezTo>
                <a:cubicBezTo>
                  <a:pt x="20" y="52"/>
                  <a:pt x="17" y="57"/>
                  <a:pt x="12" y="60"/>
                </a:cubicBezTo>
                <a:cubicBezTo>
                  <a:pt x="8" y="62"/>
                  <a:pt x="0" y="64"/>
                  <a:pt x="0" y="64"/>
                </a:cubicBezTo>
              </a:path>
            </a:pathLst>
          </a:cu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sz="3200" smtClean="0">
              <a:solidFill>
                <a:srgbClr val="000000"/>
              </a:solidFill>
            </a:endParaRPr>
          </a:p>
        </p:txBody>
      </p:sp>
      <p:sp>
        <p:nvSpPr>
          <p:cNvPr id="13346" name="Freeform 44"/>
          <p:cNvSpPr>
            <a:spLocks/>
          </p:cNvSpPr>
          <p:nvPr/>
        </p:nvSpPr>
        <p:spPr bwMode="auto">
          <a:xfrm rot="2778650">
            <a:off x="5803460" y="4882732"/>
            <a:ext cx="692150" cy="173038"/>
          </a:xfrm>
          <a:custGeom>
            <a:avLst/>
            <a:gdLst>
              <a:gd name="T0" fmla="*/ 0 w 436"/>
              <a:gd name="T1" fmla="*/ 0 h 109"/>
              <a:gd name="T2" fmla="*/ 572074713 w 436"/>
              <a:gd name="T3" fmla="*/ 113408171 h 109"/>
              <a:gd name="T4" fmla="*/ 594756907 w 436"/>
              <a:gd name="T5" fmla="*/ 183972730 h 109"/>
              <a:gd name="T6" fmla="*/ 778729055 w 436"/>
              <a:gd name="T7" fmla="*/ 206653401 h 109"/>
              <a:gd name="T8" fmla="*/ 960180453 w 436"/>
              <a:gd name="T9" fmla="*/ 252016382 h 109"/>
              <a:gd name="T10" fmla="*/ 1098788214 w 436"/>
              <a:gd name="T11" fmla="*/ 274698641 h 109"/>
              <a:gd name="T12" fmla="*/ 0 60000 65536"/>
              <a:gd name="T13" fmla="*/ 0 60000 65536"/>
              <a:gd name="T14" fmla="*/ 0 60000 65536"/>
              <a:gd name="T15" fmla="*/ 0 60000 65536"/>
              <a:gd name="T16" fmla="*/ 0 60000 65536"/>
              <a:gd name="T17" fmla="*/ 0 60000 65536"/>
              <a:gd name="T18" fmla="*/ 0 w 436"/>
              <a:gd name="T19" fmla="*/ 0 h 109"/>
              <a:gd name="T20" fmla="*/ 436 w 436"/>
              <a:gd name="T21" fmla="*/ 109 h 109"/>
            </a:gdLst>
            <a:ahLst/>
            <a:cxnLst>
              <a:cxn ang="T12">
                <a:pos x="T0" y="T1"/>
              </a:cxn>
              <a:cxn ang="T13">
                <a:pos x="T2" y="T3"/>
              </a:cxn>
              <a:cxn ang="T14">
                <a:pos x="T4" y="T5"/>
              </a:cxn>
              <a:cxn ang="T15">
                <a:pos x="T6" y="T7"/>
              </a:cxn>
              <a:cxn ang="T16">
                <a:pos x="T8" y="T9"/>
              </a:cxn>
              <a:cxn ang="T17">
                <a:pos x="T10" y="T11"/>
              </a:cxn>
            </a:cxnLst>
            <a:rect l="T18" t="T19" r="T20" b="T21"/>
            <a:pathLst>
              <a:path w="436" h="109">
                <a:moveTo>
                  <a:pt x="0" y="0"/>
                </a:moveTo>
                <a:cubicBezTo>
                  <a:pt x="91" y="30"/>
                  <a:pt x="115" y="37"/>
                  <a:pt x="227" y="45"/>
                </a:cubicBezTo>
                <a:cubicBezTo>
                  <a:pt x="230" y="54"/>
                  <a:pt x="227" y="69"/>
                  <a:pt x="236" y="73"/>
                </a:cubicBezTo>
                <a:cubicBezTo>
                  <a:pt x="258" y="83"/>
                  <a:pt x="285" y="78"/>
                  <a:pt x="309" y="82"/>
                </a:cubicBezTo>
                <a:cubicBezTo>
                  <a:pt x="333" y="87"/>
                  <a:pt x="357" y="96"/>
                  <a:pt x="381" y="100"/>
                </a:cubicBezTo>
                <a:cubicBezTo>
                  <a:pt x="399" y="103"/>
                  <a:pt x="436" y="109"/>
                  <a:pt x="436" y="109"/>
                </a:cubicBezTo>
              </a:path>
            </a:pathLst>
          </a:cu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sz="3200" smtClean="0">
              <a:solidFill>
                <a:srgbClr val="000000"/>
              </a:solidFill>
            </a:endParaRPr>
          </a:p>
        </p:txBody>
      </p:sp>
      <p:sp>
        <p:nvSpPr>
          <p:cNvPr id="13347" name="Freeform 45"/>
          <p:cNvSpPr>
            <a:spLocks/>
          </p:cNvSpPr>
          <p:nvPr/>
        </p:nvSpPr>
        <p:spPr bwMode="auto">
          <a:xfrm>
            <a:off x="3884966" y="1697414"/>
            <a:ext cx="508000" cy="392112"/>
          </a:xfrm>
          <a:custGeom>
            <a:avLst/>
            <a:gdLst>
              <a:gd name="T0" fmla="*/ 806449891 w 320"/>
              <a:gd name="T1" fmla="*/ 622477051 h 247"/>
              <a:gd name="T2" fmla="*/ 645159952 w 320"/>
              <a:gd name="T3" fmla="*/ 511590345 h 247"/>
              <a:gd name="T4" fmla="*/ 604837468 w 320"/>
              <a:gd name="T5" fmla="*/ 320058662 h 247"/>
              <a:gd name="T6" fmla="*/ 514111877 w 320"/>
              <a:gd name="T7" fmla="*/ 259575004 h 247"/>
              <a:gd name="T8" fmla="*/ 483870014 w 320"/>
              <a:gd name="T9" fmla="*/ 239413785 h 247"/>
              <a:gd name="T10" fmla="*/ 0 w 320"/>
              <a:gd name="T11" fmla="*/ 128527029 h 247"/>
              <a:gd name="T12" fmla="*/ 0 60000 65536"/>
              <a:gd name="T13" fmla="*/ 0 60000 65536"/>
              <a:gd name="T14" fmla="*/ 0 60000 65536"/>
              <a:gd name="T15" fmla="*/ 0 60000 65536"/>
              <a:gd name="T16" fmla="*/ 0 60000 65536"/>
              <a:gd name="T17" fmla="*/ 0 60000 65536"/>
              <a:gd name="T18" fmla="*/ 0 w 320"/>
              <a:gd name="T19" fmla="*/ 0 h 247"/>
              <a:gd name="T20" fmla="*/ 320 w 320"/>
              <a:gd name="T21" fmla="*/ 247 h 247"/>
            </a:gdLst>
            <a:ahLst/>
            <a:cxnLst>
              <a:cxn ang="T12">
                <a:pos x="T0" y="T1"/>
              </a:cxn>
              <a:cxn ang="T13">
                <a:pos x="T2" y="T3"/>
              </a:cxn>
              <a:cxn ang="T14">
                <a:pos x="T4" y="T5"/>
              </a:cxn>
              <a:cxn ang="T15">
                <a:pos x="T6" y="T7"/>
              </a:cxn>
              <a:cxn ang="T16">
                <a:pos x="T8" y="T9"/>
              </a:cxn>
              <a:cxn ang="T17">
                <a:pos x="T10" y="T11"/>
              </a:cxn>
            </a:cxnLst>
            <a:rect l="T18" t="T19" r="T20" b="T21"/>
            <a:pathLst>
              <a:path w="320" h="247">
                <a:moveTo>
                  <a:pt x="320" y="247"/>
                </a:moveTo>
                <a:cubicBezTo>
                  <a:pt x="310" y="216"/>
                  <a:pt x="287" y="208"/>
                  <a:pt x="256" y="203"/>
                </a:cubicBezTo>
                <a:cubicBezTo>
                  <a:pt x="250" y="181"/>
                  <a:pt x="254" y="146"/>
                  <a:pt x="240" y="127"/>
                </a:cubicBezTo>
                <a:cubicBezTo>
                  <a:pt x="232" y="115"/>
                  <a:pt x="216" y="111"/>
                  <a:pt x="204" y="103"/>
                </a:cubicBezTo>
                <a:cubicBezTo>
                  <a:pt x="200" y="100"/>
                  <a:pt x="192" y="95"/>
                  <a:pt x="192" y="95"/>
                </a:cubicBezTo>
                <a:cubicBezTo>
                  <a:pt x="181" y="0"/>
                  <a:pt x="130" y="51"/>
                  <a:pt x="0" y="51"/>
                </a:cubicBezTo>
              </a:path>
            </a:pathLst>
          </a:cu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sz="3200" smtClean="0">
              <a:solidFill>
                <a:srgbClr val="000000"/>
              </a:solidFill>
            </a:endParaRPr>
          </a:p>
        </p:txBody>
      </p:sp>
      <p:sp>
        <p:nvSpPr>
          <p:cNvPr id="13348" name="Freeform 46"/>
          <p:cNvSpPr>
            <a:spLocks/>
          </p:cNvSpPr>
          <p:nvPr/>
        </p:nvSpPr>
        <p:spPr bwMode="auto">
          <a:xfrm>
            <a:off x="3986566" y="2368926"/>
            <a:ext cx="76200" cy="63500"/>
          </a:xfrm>
          <a:custGeom>
            <a:avLst/>
            <a:gdLst>
              <a:gd name="T0" fmla="*/ 120967511 w 48"/>
              <a:gd name="T1" fmla="*/ 0 h 40"/>
              <a:gd name="T2" fmla="*/ 60483756 w 48"/>
              <a:gd name="T3" fmla="*/ 30241876 h 40"/>
              <a:gd name="T4" fmla="*/ 50403121 w 48"/>
              <a:gd name="T5" fmla="*/ 60483752 h 40"/>
              <a:gd name="T6" fmla="*/ 0 w 48"/>
              <a:gd name="T7" fmla="*/ 100806236 h 40"/>
              <a:gd name="T8" fmla="*/ 0 60000 65536"/>
              <a:gd name="T9" fmla="*/ 0 60000 65536"/>
              <a:gd name="T10" fmla="*/ 0 60000 65536"/>
              <a:gd name="T11" fmla="*/ 0 60000 65536"/>
              <a:gd name="T12" fmla="*/ 0 w 48"/>
              <a:gd name="T13" fmla="*/ 0 h 40"/>
              <a:gd name="T14" fmla="*/ 48 w 48"/>
              <a:gd name="T15" fmla="*/ 40 h 40"/>
            </a:gdLst>
            <a:ahLst/>
            <a:cxnLst>
              <a:cxn ang="T8">
                <a:pos x="T0" y="T1"/>
              </a:cxn>
              <a:cxn ang="T9">
                <a:pos x="T2" y="T3"/>
              </a:cxn>
              <a:cxn ang="T10">
                <a:pos x="T4" y="T5"/>
              </a:cxn>
              <a:cxn ang="T11">
                <a:pos x="T6" y="T7"/>
              </a:cxn>
            </a:cxnLst>
            <a:rect l="T12" t="T13" r="T14" b="T15"/>
            <a:pathLst>
              <a:path w="48" h="40">
                <a:moveTo>
                  <a:pt x="48" y="0"/>
                </a:moveTo>
                <a:cubicBezTo>
                  <a:pt x="41" y="5"/>
                  <a:pt x="30" y="6"/>
                  <a:pt x="24" y="12"/>
                </a:cubicBezTo>
                <a:cubicBezTo>
                  <a:pt x="21" y="15"/>
                  <a:pt x="23" y="21"/>
                  <a:pt x="20" y="24"/>
                </a:cubicBezTo>
                <a:cubicBezTo>
                  <a:pt x="15" y="31"/>
                  <a:pt x="6" y="34"/>
                  <a:pt x="0" y="4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sz="3200" smtClean="0">
              <a:solidFill>
                <a:srgbClr val="000000"/>
              </a:solidFill>
            </a:endParaRPr>
          </a:p>
        </p:txBody>
      </p:sp>
      <p:sp>
        <p:nvSpPr>
          <p:cNvPr id="13349" name="Freeform 47"/>
          <p:cNvSpPr>
            <a:spLocks/>
          </p:cNvSpPr>
          <p:nvPr/>
        </p:nvSpPr>
        <p:spPr bwMode="auto">
          <a:xfrm>
            <a:off x="3853216" y="2489576"/>
            <a:ext cx="76200" cy="63500"/>
          </a:xfrm>
          <a:custGeom>
            <a:avLst/>
            <a:gdLst>
              <a:gd name="T0" fmla="*/ 120967511 w 48"/>
              <a:gd name="T1" fmla="*/ 0 h 40"/>
              <a:gd name="T2" fmla="*/ 60483756 w 48"/>
              <a:gd name="T3" fmla="*/ 30241876 h 40"/>
              <a:gd name="T4" fmla="*/ 50403121 w 48"/>
              <a:gd name="T5" fmla="*/ 60483752 h 40"/>
              <a:gd name="T6" fmla="*/ 0 w 48"/>
              <a:gd name="T7" fmla="*/ 100806236 h 40"/>
              <a:gd name="T8" fmla="*/ 0 60000 65536"/>
              <a:gd name="T9" fmla="*/ 0 60000 65536"/>
              <a:gd name="T10" fmla="*/ 0 60000 65536"/>
              <a:gd name="T11" fmla="*/ 0 60000 65536"/>
              <a:gd name="T12" fmla="*/ 0 w 48"/>
              <a:gd name="T13" fmla="*/ 0 h 40"/>
              <a:gd name="T14" fmla="*/ 48 w 48"/>
              <a:gd name="T15" fmla="*/ 40 h 40"/>
            </a:gdLst>
            <a:ahLst/>
            <a:cxnLst>
              <a:cxn ang="T8">
                <a:pos x="T0" y="T1"/>
              </a:cxn>
              <a:cxn ang="T9">
                <a:pos x="T2" y="T3"/>
              </a:cxn>
              <a:cxn ang="T10">
                <a:pos x="T4" y="T5"/>
              </a:cxn>
              <a:cxn ang="T11">
                <a:pos x="T6" y="T7"/>
              </a:cxn>
            </a:cxnLst>
            <a:rect l="T12" t="T13" r="T14" b="T15"/>
            <a:pathLst>
              <a:path w="48" h="40">
                <a:moveTo>
                  <a:pt x="48" y="0"/>
                </a:moveTo>
                <a:cubicBezTo>
                  <a:pt x="41" y="5"/>
                  <a:pt x="30" y="6"/>
                  <a:pt x="24" y="12"/>
                </a:cubicBezTo>
                <a:cubicBezTo>
                  <a:pt x="21" y="15"/>
                  <a:pt x="23" y="21"/>
                  <a:pt x="20" y="24"/>
                </a:cubicBezTo>
                <a:cubicBezTo>
                  <a:pt x="15" y="31"/>
                  <a:pt x="6" y="34"/>
                  <a:pt x="0" y="4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sz="3200" smtClean="0">
              <a:solidFill>
                <a:srgbClr val="000000"/>
              </a:solidFill>
            </a:endParaRPr>
          </a:p>
        </p:txBody>
      </p:sp>
      <p:sp>
        <p:nvSpPr>
          <p:cNvPr id="13350" name="Freeform 48"/>
          <p:cNvSpPr>
            <a:spLocks/>
          </p:cNvSpPr>
          <p:nvPr/>
        </p:nvSpPr>
        <p:spPr bwMode="auto">
          <a:xfrm>
            <a:off x="3777016" y="2565776"/>
            <a:ext cx="76200" cy="76200"/>
          </a:xfrm>
          <a:custGeom>
            <a:avLst/>
            <a:gdLst>
              <a:gd name="T0" fmla="*/ 120967511 w 48"/>
              <a:gd name="T1" fmla="*/ 0 h 40"/>
              <a:gd name="T2" fmla="*/ 60483756 w 48"/>
              <a:gd name="T3" fmla="*/ 43548298 h 40"/>
              <a:gd name="T4" fmla="*/ 50403121 w 48"/>
              <a:gd name="T5" fmla="*/ 87096597 h 40"/>
              <a:gd name="T6" fmla="*/ 0 w 48"/>
              <a:gd name="T7" fmla="*/ 145161004 h 40"/>
              <a:gd name="T8" fmla="*/ 0 60000 65536"/>
              <a:gd name="T9" fmla="*/ 0 60000 65536"/>
              <a:gd name="T10" fmla="*/ 0 60000 65536"/>
              <a:gd name="T11" fmla="*/ 0 60000 65536"/>
              <a:gd name="T12" fmla="*/ 0 w 48"/>
              <a:gd name="T13" fmla="*/ 0 h 40"/>
              <a:gd name="T14" fmla="*/ 48 w 48"/>
              <a:gd name="T15" fmla="*/ 40 h 40"/>
            </a:gdLst>
            <a:ahLst/>
            <a:cxnLst>
              <a:cxn ang="T8">
                <a:pos x="T0" y="T1"/>
              </a:cxn>
              <a:cxn ang="T9">
                <a:pos x="T2" y="T3"/>
              </a:cxn>
              <a:cxn ang="T10">
                <a:pos x="T4" y="T5"/>
              </a:cxn>
              <a:cxn ang="T11">
                <a:pos x="T6" y="T7"/>
              </a:cxn>
            </a:cxnLst>
            <a:rect l="T12" t="T13" r="T14" b="T15"/>
            <a:pathLst>
              <a:path w="48" h="40">
                <a:moveTo>
                  <a:pt x="48" y="0"/>
                </a:moveTo>
                <a:cubicBezTo>
                  <a:pt x="41" y="5"/>
                  <a:pt x="30" y="6"/>
                  <a:pt x="24" y="12"/>
                </a:cubicBezTo>
                <a:cubicBezTo>
                  <a:pt x="21" y="15"/>
                  <a:pt x="23" y="21"/>
                  <a:pt x="20" y="24"/>
                </a:cubicBezTo>
                <a:cubicBezTo>
                  <a:pt x="15" y="31"/>
                  <a:pt x="6" y="34"/>
                  <a:pt x="0" y="4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sz="3200" smtClean="0">
              <a:solidFill>
                <a:srgbClr val="000000"/>
              </a:solidFill>
            </a:endParaRPr>
          </a:p>
        </p:txBody>
      </p:sp>
      <p:sp>
        <p:nvSpPr>
          <p:cNvPr id="13351" name="Freeform 49"/>
          <p:cNvSpPr>
            <a:spLocks/>
          </p:cNvSpPr>
          <p:nvPr/>
        </p:nvSpPr>
        <p:spPr bwMode="auto">
          <a:xfrm>
            <a:off x="3700816" y="2718176"/>
            <a:ext cx="76200" cy="76200"/>
          </a:xfrm>
          <a:custGeom>
            <a:avLst/>
            <a:gdLst>
              <a:gd name="T0" fmla="*/ 120967511 w 48"/>
              <a:gd name="T1" fmla="*/ 0 h 40"/>
              <a:gd name="T2" fmla="*/ 60483756 w 48"/>
              <a:gd name="T3" fmla="*/ 43548298 h 40"/>
              <a:gd name="T4" fmla="*/ 50403121 w 48"/>
              <a:gd name="T5" fmla="*/ 87096597 h 40"/>
              <a:gd name="T6" fmla="*/ 0 w 48"/>
              <a:gd name="T7" fmla="*/ 145161004 h 40"/>
              <a:gd name="T8" fmla="*/ 0 60000 65536"/>
              <a:gd name="T9" fmla="*/ 0 60000 65536"/>
              <a:gd name="T10" fmla="*/ 0 60000 65536"/>
              <a:gd name="T11" fmla="*/ 0 60000 65536"/>
              <a:gd name="T12" fmla="*/ 0 w 48"/>
              <a:gd name="T13" fmla="*/ 0 h 40"/>
              <a:gd name="T14" fmla="*/ 48 w 48"/>
              <a:gd name="T15" fmla="*/ 40 h 40"/>
            </a:gdLst>
            <a:ahLst/>
            <a:cxnLst>
              <a:cxn ang="T8">
                <a:pos x="T0" y="T1"/>
              </a:cxn>
              <a:cxn ang="T9">
                <a:pos x="T2" y="T3"/>
              </a:cxn>
              <a:cxn ang="T10">
                <a:pos x="T4" y="T5"/>
              </a:cxn>
              <a:cxn ang="T11">
                <a:pos x="T6" y="T7"/>
              </a:cxn>
            </a:cxnLst>
            <a:rect l="T12" t="T13" r="T14" b="T15"/>
            <a:pathLst>
              <a:path w="48" h="40">
                <a:moveTo>
                  <a:pt x="48" y="0"/>
                </a:moveTo>
                <a:cubicBezTo>
                  <a:pt x="41" y="5"/>
                  <a:pt x="30" y="6"/>
                  <a:pt x="24" y="12"/>
                </a:cubicBezTo>
                <a:cubicBezTo>
                  <a:pt x="21" y="15"/>
                  <a:pt x="23" y="21"/>
                  <a:pt x="20" y="24"/>
                </a:cubicBezTo>
                <a:cubicBezTo>
                  <a:pt x="15" y="31"/>
                  <a:pt x="6" y="34"/>
                  <a:pt x="0" y="4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sz="3200" smtClean="0">
              <a:solidFill>
                <a:srgbClr val="000000"/>
              </a:solidFill>
            </a:endParaRPr>
          </a:p>
        </p:txBody>
      </p:sp>
      <p:sp>
        <p:nvSpPr>
          <p:cNvPr id="13352" name="Freeform 50"/>
          <p:cNvSpPr>
            <a:spLocks/>
          </p:cNvSpPr>
          <p:nvPr/>
        </p:nvSpPr>
        <p:spPr bwMode="auto">
          <a:xfrm>
            <a:off x="3592866" y="2902326"/>
            <a:ext cx="44450" cy="107950"/>
          </a:xfrm>
          <a:custGeom>
            <a:avLst/>
            <a:gdLst>
              <a:gd name="T0" fmla="*/ 70564381 w 28"/>
              <a:gd name="T1" fmla="*/ 0 h 68"/>
              <a:gd name="T2" fmla="*/ 20161251 w 28"/>
              <a:gd name="T3" fmla="*/ 110886875 h 68"/>
              <a:gd name="T4" fmla="*/ 0 w 28"/>
              <a:gd name="T5" fmla="*/ 171370598 h 68"/>
              <a:gd name="T6" fmla="*/ 0 60000 65536"/>
              <a:gd name="T7" fmla="*/ 0 60000 65536"/>
              <a:gd name="T8" fmla="*/ 0 60000 65536"/>
              <a:gd name="T9" fmla="*/ 0 w 28"/>
              <a:gd name="T10" fmla="*/ 0 h 68"/>
              <a:gd name="T11" fmla="*/ 28 w 28"/>
              <a:gd name="T12" fmla="*/ 68 h 68"/>
            </a:gdLst>
            <a:ahLst/>
            <a:cxnLst>
              <a:cxn ang="T6">
                <a:pos x="T0" y="T1"/>
              </a:cxn>
              <a:cxn ang="T7">
                <a:pos x="T2" y="T3"/>
              </a:cxn>
              <a:cxn ang="T8">
                <a:pos x="T4" y="T5"/>
              </a:cxn>
            </a:cxnLst>
            <a:rect l="T9" t="T10" r="T11" b="T12"/>
            <a:pathLst>
              <a:path w="28" h="68">
                <a:moveTo>
                  <a:pt x="28" y="0"/>
                </a:moveTo>
                <a:cubicBezTo>
                  <a:pt x="3" y="37"/>
                  <a:pt x="18" y="9"/>
                  <a:pt x="8" y="44"/>
                </a:cubicBezTo>
                <a:cubicBezTo>
                  <a:pt x="6" y="52"/>
                  <a:pt x="0" y="68"/>
                  <a:pt x="0" y="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sz="3200" smtClean="0">
              <a:solidFill>
                <a:srgbClr val="000000"/>
              </a:solidFill>
            </a:endParaRPr>
          </a:p>
        </p:txBody>
      </p:sp>
      <p:sp>
        <p:nvSpPr>
          <p:cNvPr id="13353" name="Freeform 51"/>
          <p:cNvSpPr>
            <a:spLocks/>
          </p:cNvSpPr>
          <p:nvPr/>
        </p:nvSpPr>
        <p:spPr bwMode="auto">
          <a:xfrm>
            <a:off x="3554766" y="3524626"/>
            <a:ext cx="19050" cy="146050"/>
          </a:xfrm>
          <a:custGeom>
            <a:avLst/>
            <a:gdLst>
              <a:gd name="T0" fmla="*/ 0 w 12"/>
              <a:gd name="T1" fmla="*/ 0 h 92"/>
              <a:gd name="T2" fmla="*/ 30241878 w 12"/>
              <a:gd name="T3" fmla="*/ 100806241 h 92"/>
              <a:gd name="T4" fmla="*/ 20161250 w 12"/>
              <a:gd name="T5" fmla="*/ 231854397 h 92"/>
              <a:gd name="T6" fmla="*/ 0 60000 65536"/>
              <a:gd name="T7" fmla="*/ 0 60000 65536"/>
              <a:gd name="T8" fmla="*/ 0 60000 65536"/>
              <a:gd name="T9" fmla="*/ 0 w 12"/>
              <a:gd name="T10" fmla="*/ 0 h 92"/>
              <a:gd name="T11" fmla="*/ 12 w 12"/>
              <a:gd name="T12" fmla="*/ 92 h 92"/>
            </a:gdLst>
            <a:ahLst/>
            <a:cxnLst>
              <a:cxn ang="T6">
                <a:pos x="T0" y="T1"/>
              </a:cxn>
              <a:cxn ang="T7">
                <a:pos x="T2" y="T3"/>
              </a:cxn>
              <a:cxn ang="T8">
                <a:pos x="T4" y="T5"/>
              </a:cxn>
            </a:cxnLst>
            <a:rect l="T9" t="T10" r="T11" b="T12"/>
            <a:pathLst>
              <a:path w="12" h="92">
                <a:moveTo>
                  <a:pt x="0" y="0"/>
                </a:moveTo>
                <a:cubicBezTo>
                  <a:pt x="3" y="14"/>
                  <a:pt x="12" y="40"/>
                  <a:pt x="12" y="40"/>
                </a:cubicBezTo>
                <a:cubicBezTo>
                  <a:pt x="6" y="70"/>
                  <a:pt x="8" y="53"/>
                  <a:pt x="8" y="9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sz="3200" smtClean="0">
              <a:solidFill>
                <a:srgbClr val="000000"/>
              </a:solidFill>
            </a:endParaRPr>
          </a:p>
        </p:txBody>
      </p:sp>
      <p:sp>
        <p:nvSpPr>
          <p:cNvPr id="13354" name="Freeform 52"/>
          <p:cNvSpPr>
            <a:spLocks/>
          </p:cNvSpPr>
          <p:nvPr/>
        </p:nvSpPr>
        <p:spPr bwMode="auto">
          <a:xfrm>
            <a:off x="3586516" y="3765926"/>
            <a:ext cx="19050" cy="114300"/>
          </a:xfrm>
          <a:custGeom>
            <a:avLst/>
            <a:gdLst>
              <a:gd name="T0" fmla="*/ 0 w 12"/>
              <a:gd name="T1" fmla="*/ 0 h 72"/>
              <a:gd name="T2" fmla="*/ 30241878 w 12"/>
              <a:gd name="T3" fmla="*/ 181451223 h 72"/>
              <a:gd name="T4" fmla="*/ 0 60000 65536"/>
              <a:gd name="T5" fmla="*/ 0 60000 65536"/>
              <a:gd name="T6" fmla="*/ 0 w 12"/>
              <a:gd name="T7" fmla="*/ 0 h 72"/>
              <a:gd name="T8" fmla="*/ 12 w 12"/>
              <a:gd name="T9" fmla="*/ 72 h 72"/>
            </a:gdLst>
            <a:ahLst/>
            <a:cxnLst>
              <a:cxn ang="T4">
                <a:pos x="T0" y="T1"/>
              </a:cxn>
              <a:cxn ang="T5">
                <a:pos x="T2" y="T3"/>
              </a:cxn>
            </a:cxnLst>
            <a:rect l="T6" t="T7" r="T8" b="T9"/>
            <a:pathLst>
              <a:path w="12" h="72">
                <a:moveTo>
                  <a:pt x="0" y="0"/>
                </a:moveTo>
                <a:cubicBezTo>
                  <a:pt x="8" y="23"/>
                  <a:pt x="12" y="48"/>
                  <a:pt x="12" y="7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sz="3200" smtClean="0">
              <a:solidFill>
                <a:srgbClr val="000000"/>
              </a:solidFill>
            </a:endParaRPr>
          </a:p>
        </p:txBody>
      </p:sp>
      <p:sp>
        <p:nvSpPr>
          <p:cNvPr id="13355" name="Freeform 53"/>
          <p:cNvSpPr>
            <a:spLocks/>
          </p:cNvSpPr>
          <p:nvPr/>
        </p:nvSpPr>
        <p:spPr bwMode="auto">
          <a:xfrm>
            <a:off x="3637316" y="3937376"/>
            <a:ext cx="103188" cy="171450"/>
          </a:xfrm>
          <a:custGeom>
            <a:avLst/>
            <a:gdLst>
              <a:gd name="T0" fmla="*/ 0 w 65"/>
              <a:gd name="T1" fmla="*/ 0 h 108"/>
              <a:gd name="T2" fmla="*/ 100806716 w 65"/>
              <a:gd name="T3" fmla="*/ 201612493 h 108"/>
              <a:gd name="T4" fmla="*/ 120968079 w 65"/>
              <a:gd name="T5" fmla="*/ 272176897 h 108"/>
              <a:gd name="T6" fmla="*/ 0 60000 65536"/>
              <a:gd name="T7" fmla="*/ 0 60000 65536"/>
              <a:gd name="T8" fmla="*/ 0 60000 65536"/>
              <a:gd name="T9" fmla="*/ 0 w 65"/>
              <a:gd name="T10" fmla="*/ 0 h 108"/>
              <a:gd name="T11" fmla="*/ 65 w 65"/>
              <a:gd name="T12" fmla="*/ 108 h 108"/>
            </a:gdLst>
            <a:ahLst/>
            <a:cxnLst>
              <a:cxn ang="T6">
                <a:pos x="T0" y="T1"/>
              </a:cxn>
              <a:cxn ang="T7">
                <a:pos x="T2" y="T3"/>
              </a:cxn>
              <a:cxn ang="T8">
                <a:pos x="T4" y="T5"/>
              </a:cxn>
            </a:cxnLst>
            <a:rect l="T9" t="T10" r="T11" b="T12"/>
            <a:pathLst>
              <a:path w="65" h="108">
                <a:moveTo>
                  <a:pt x="0" y="0"/>
                </a:moveTo>
                <a:cubicBezTo>
                  <a:pt x="28" y="28"/>
                  <a:pt x="30" y="42"/>
                  <a:pt x="40" y="80"/>
                </a:cubicBezTo>
                <a:cubicBezTo>
                  <a:pt x="47" y="108"/>
                  <a:pt x="65" y="99"/>
                  <a:pt x="48" y="10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sz="3200" smtClean="0">
              <a:solidFill>
                <a:srgbClr val="000000"/>
              </a:solidFill>
            </a:endParaRPr>
          </a:p>
        </p:txBody>
      </p:sp>
      <p:sp>
        <p:nvSpPr>
          <p:cNvPr id="13356" name="Freeform 54"/>
          <p:cNvSpPr>
            <a:spLocks/>
          </p:cNvSpPr>
          <p:nvPr/>
        </p:nvSpPr>
        <p:spPr bwMode="auto">
          <a:xfrm>
            <a:off x="3751616" y="4178676"/>
            <a:ext cx="63500" cy="133350"/>
          </a:xfrm>
          <a:custGeom>
            <a:avLst/>
            <a:gdLst>
              <a:gd name="T0" fmla="*/ 0 w 40"/>
              <a:gd name="T1" fmla="*/ 0 h 84"/>
              <a:gd name="T2" fmla="*/ 50403118 w 40"/>
              <a:gd name="T3" fmla="*/ 90725617 h 84"/>
              <a:gd name="T4" fmla="*/ 70564373 w 40"/>
              <a:gd name="T5" fmla="*/ 151209370 h 84"/>
              <a:gd name="T6" fmla="*/ 100806236 w 40"/>
              <a:gd name="T7" fmla="*/ 211693147 h 84"/>
              <a:gd name="T8" fmla="*/ 0 60000 65536"/>
              <a:gd name="T9" fmla="*/ 0 60000 65536"/>
              <a:gd name="T10" fmla="*/ 0 60000 65536"/>
              <a:gd name="T11" fmla="*/ 0 60000 65536"/>
              <a:gd name="T12" fmla="*/ 0 w 40"/>
              <a:gd name="T13" fmla="*/ 0 h 84"/>
              <a:gd name="T14" fmla="*/ 40 w 40"/>
              <a:gd name="T15" fmla="*/ 84 h 84"/>
            </a:gdLst>
            <a:ahLst/>
            <a:cxnLst>
              <a:cxn ang="T8">
                <a:pos x="T0" y="T1"/>
              </a:cxn>
              <a:cxn ang="T9">
                <a:pos x="T2" y="T3"/>
              </a:cxn>
              <a:cxn ang="T10">
                <a:pos x="T4" y="T5"/>
              </a:cxn>
              <a:cxn ang="T11">
                <a:pos x="T6" y="T7"/>
              </a:cxn>
            </a:cxnLst>
            <a:rect l="T12" t="T13" r="T14" b="T15"/>
            <a:pathLst>
              <a:path w="40" h="84">
                <a:moveTo>
                  <a:pt x="0" y="0"/>
                </a:moveTo>
                <a:cubicBezTo>
                  <a:pt x="6" y="19"/>
                  <a:pt x="11" y="10"/>
                  <a:pt x="20" y="36"/>
                </a:cubicBezTo>
                <a:cubicBezTo>
                  <a:pt x="23" y="44"/>
                  <a:pt x="23" y="53"/>
                  <a:pt x="28" y="60"/>
                </a:cubicBezTo>
                <a:cubicBezTo>
                  <a:pt x="33" y="67"/>
                  <a:pt x="40" y="84"/>
                  <a:pt x="40" y="8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sz="3200" smtClean="0">
              <a:solidFill>
                <a:srgbClr val="000000"/>
              </a:solidFill>
            </a:endParaRPr>
          </a:p>
        </p:txBody>
      </p:sp>
      <p:sp>
        <p:nvSpPr>
          <p:cNvPr id="13357" name="Freeform 55"/>
          <p:cNvSpPr>
            <a:spLocks/>
          </p:cNvSpPr>
          <p:nvPr/>
        </p:nvSpPr>
        <p:spPr bwMode="auto">
          <a:xfrm>
            <a:off x="3872266" y="4362826"/>
            <a:ext cx="74613" cy="88900"/>
          </a:xfrm>
          <a:custGeom>
            <a:avLst/>
            <a:gdLst>
              <a:gd name="T0" fmla="*/ 0 w 47"/>
              <a:gd name="T1" fmla="*/ 0 h 56"/>
              <a:gd name="T2" fmla="*/ 50403459 w 47"/>
              <a:gd name="T3" fmla="*/ 60483758 h 56"/>
              <a:gd name="T4" fmla="*/ 110887632 w 47"/>
              <a:gd name="T5" fmla="*/ 90725625 h 56"/>
              <a:gd name="T6" fmla="*/ 110887632 w 47"/>
              <a:gd name="T7" fmla="*/ 141128761 h 56"/>
              <a:gd name="T8" fmla="*/ 0 60000 65536"/>
              <a:gd name="T9" fmla="*/ 0 60000 65536"/>
              <a:gd name="T10" fmla="*/ 0 60000 65536"/>
              <a:gd name="T11" fmla="*/ 0 60000 65536"/>
              <a:gd name="T12" fmla="*/ 0 w 47"/>
              <a:gd name="T13" fmla="*/ 0 h 56"/>
              <a:gd name="T14" fmla="*/ 47 w 47"/>
              <a:gd name="T15" fmla="*/ 56 h 56"/>
            </a:gdLst>
            <a:ahLst/>
            <a:cxnLst>
              <a:cxn ang="T8">
                <a:pos x="T0" y="T1"/>
              </a:cxn>
              <a:cxn ang="T9">
                <a:pos x="T2" y="T3"/>
              </a:cxn>
              <a:cxn ang="T10">
                <a:pos x="T4" y="T5"/>
              </a:cxn>
              <a:cxn ang="T11">
                <a:pos x="T6" y="T7"/>
              </a:cxn>
            </a:cxnLst>
            <a:rect l="T12" t="T13" r="T14" b="T15"/>
            <a:pathLst>
              <a:path w="47" h="56">
                <a:moveTo>
                  <a:pt x="0" y="0"/>
                </a:moveTo>
                <a:cubicBezTo>
                  <a:pt x="7" y="7"/>
                  <a:pt x="13" y="17"/>
                  <a:pt x="20" y="24"/>
                </a:cubicBezTo>
                <a:cubicBezTo>
                  <a:pt x="26" y="30"/>
                  <a:pt x="40" y="28"/>
                  <a:pt x="44" y="36"/>
                </a:cubicBezTo>
                <a:cubicBezTo>
                  <a:pt x="47" y="42"/>
                  <a:pt x="44" y="49"/>
                  <a:pt x="44" y="5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sz="3200" smtClean="0">
              <a:solidFill>
                <a:srgbClr val="000000"/>
              </a:solidFill>
            </a:endParaRPr>
          </a:p>
        </p:txBody>
      </p:sp>
      <p:sp>
        <p:nvSpPr>
          <p:cNvPr id="13358" name="Freeform 56"/>
          <p:cNvSpPr>
            <a:spLocks/>
          </p:cNvSpPr>
          <p:nvPr/>
        </p:nvSpPr>
        <p:spPr bwMode="auto">
          <a:xfrm>
            <a:off x="4024666" y="4496176"/>
            <a:ext cx="82550" cy="82550"/>
          </a:xfrm>
          <a:custGeom>
            <a:avLst/>
            <a:gdLst>
              <a:gd name="T0" fmla="*/ 0 w 52"/>
              <a:gd name="T1" fmla="*/ 0 h 52"/>
              <a:gd name="T2" fmla="*/ 131048136 w 52"/>
              <a:gd name="T3" fmla="*/ 131048136 h 52"/>
              <a:gd name="T4" fmla="*/ 0 60000 65536"/>
              <a:gd name="T5" fmla="*/ 0 60000 65536"/>
              <a:gd name="T6" fmla="*/ 0 w 52"/>
              <a:gd name="T7" fmla="*/ 0 h 52"/>
              <a:gd name="T8" fmla="*/ 52 w 52"/>
              <a:gd name="T9" fmla="*/ 52 h 52"/>
            </a:gdLst>
            <a:ahLst/>
            <a:cxnLst>
              <a:cxn ang="T4">
                <a:pos x="T0" y="T1"/>
              </a:cxn>
              <a:cxn ang="T5">
                <a:pos x="T2" y="T3"/>
              </a:cxn>
            </a:cxnLst>
            <a:rect l="T6" t="T7" r="T8" b="T9"/>
            <a:pathLst>
              <a:path w="52" h="52">
                <a:moveTo>
                  <a:pt x="0" y="0"/>
                </a:moveTo>
                <a:cubicBezTo>
                  <a:pt x="14" y="21"/>
                  <a:pt x="34" y="34"/>
                  <a:pt x="52" y="5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sz="3200" smtClean="0">
              <a:solidFill>
                <a:srgbClr val="000000"/>
              </a:solidFill>
            </a:endParaRPr>
          </a:p>
        </p:txBody>
      </p:sp>
      <p:sp>
        <p:nvSpPr>
          <p:cNvPr id="13359" name="Freeform 57"/>
          <p:cNvSpPr>
            <a:spLocks/>
          </p:cNvSpPr>
          <p:nvPr/>
        </p:nvSpPr>
        <p:spPr bwMode="auto">
          <a:xfrm>
            <a:off x="4177066" y="4615239"/>
            <a:ext cx="82550" cy="46037"/>
          </a:xfrm>
          <a:custGeom>
            <a:avLst/>
            <a:gdLst>
              <a:gd name="T0" fmla="*/ 0 w 52"/>
              <a:gd name="T1" fmla="*/ 2519335 h 29"/>
              <a:gd name="T2" fmla="*/ 70564379 w 52"/>
              <a:gd name="T3" fmla="*/ 42841398 h 29"/>
              <a:gd name="T4" fmla="*/ 131048136 w 52"/>
              <a:gd name="T5" fmla="*/ 73082949 h 29"/>
              <a:gd name="T6" fmla="*/ 0 60000 65536"/>
              <a:gd name="T7" fmla="*/ 0 60000 65536"/>
              <a:gd name="T8" fmla="*/ 0 60000 65536"/>
              <a:gd name="T9" fmla="*/ 0 w 52"/>
              <a:gd name="T10" fmla="*/ 0 h 29"/>
              <a:gd name="T11" fmla="*/ 52 w 52"/>
              <a:gd name="T12" fmla="*/ 29 h 29"/>
            </a:gdLst>
            <a:ahLst/>
            <a:cxnLst>
              <a:cxn ang="T6">
                <a:pos x="T0" y="T1"/>
              </a:cxn>
              <a:cxn ang="T7">
                <a:pos x="T2" y="T3"/>
              </a:cxn>
              <a:cxn ang="T8">
                <a:pos x="T4" y="T5"/>
              </a:cxn>
            </a:cxnLst>
            <a:rect l="T9" t="T10" r="T11" b="T12"/>
            <a:pathLst>
              <a:path w="52" h="29">
                <a:moveTo>
                  <a:pt x="0" y="1"/>
                </a:moveTo>
                <a:cubicBezTo>
                  <a:pt x="26" y="7"/>
                  <a:pt x="8" y="0"/>
                  <a:pt x="28" y="17"/>
                </a:cubicBezTo>
                <a:cubicBezTo>
                  <a:pt x="35" y="23"/>
                  <a:pt x="52" y="29"/>
                  <a:pt x="52" y="2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sz="3200" smtClean="0">
              <a:solidFill>
                <a:srgbClr val="000000"/>
              </a:solidFill>
            </a:endParaRPr>
          </a:p>
        </p:txBody>
      </p:sp>
      <p:sp>
        <p:nvSpPr>
          <p:cNvPr id="13360" name="Freeform 58"/>
          <p:cNvSpPr>
            <a:spLocks/>
          </p:cNvSpPr>
          <p:nvPr/>
        </p:nvSpPr>
        <p:spPr bwMode="auto">
          <a:xfrm>
            <a:off x="4342166" y="4731126"/>
            <a:ext cx="152400" cy="69850"/>
          </a:xfrm>
          <a:custGeom>
            <a:avLst/>
            <a:gdLst>
              <a:gd name="T0" fmla="*/ 0 w 96"/>
              <a:gd name="T1" fmla="*/ 0 h 44"/>
              <a:gd name="T2" fmla="*/ 151209377 w 96"/>
              <a:gd name="T3" fmla="*/ 60483754 h 44"/>
              <a:gd name="T4" fmla="*/ 241935022 w 96"/>
              <a:gd name="T5" fmla="*/ 110886886 h 44"/>
              <a:gd name="T6" fmla="*/ 0 60000 65536"/>
              <a:gd name="T7" fmla="*/ 0 60000 65536"/>
              <a:gd name="T8" fmla="*/ 0 60000 65536"/>
              <a:gd name="T9" fmla="*/ 0 w 96"/>
              <a:gd name="T10" fmla="*/ 0 h 44"/>
              <a:gd name="T11" fmla="*/ 96 w 96"/>
              <a:gd name="T12" fmla="*/ 44 h 44"/>
            </a:gdLst>
            <a:ahLst/>
            <a:cxnLst>
              <a:cxn ang="T6">
                <a:pos x="T0" y="T1"/>
              </a:cxn>
              <a:cxn ang="T7">
                <a:pos x="T2" y="T3"/>
              </a:cxn>
              <a:cxn ang="T8">
                <a:pos x="T4" y="T5"/>
              </a:cxn>
            </a:cxnLst>
            <a:rect l="T9" t="T10" r="T11" b="T12"/>
            <a:pathLst>
              <a:path w="96" h="44">
                <a:moveTo>
                  <a:pt x="0" y="0"/>
                </a:moveTo>
                <a:cubicBezTo>
                  <a:pt x="47" y="10"/>
                  <a:pt x="28" y="13"/>
                  <a:pt x="60" y="24"/>
                </a:cubicBezTo>
                <a:cubicBezTo>
                  <a:pt x="72" y="34"/>
                  <a:pt x="80" y="44"/>
                  <a:pt x="96" y="4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sz="3200" smtClean="0">
              <a:solidFill>
                <a:srgbClr val="000000"/>
              </a:solidFill>
            </a:endParaRPr>
          </a:p>
        </p:txBody>
      </p:sp>
      <p:sp>
        <p:nvSpPr>
          <p:cNvPr id="13361" name="Freeform 59"/>
          <p:cNvSpPr>
            <a:spLocks/>
          </p:cNvSpPr>
          <p:nvPr/>
        </p:nvSpPr>
        <p:spPr bwMode="auto">
          <a:xfrm>
            <a:off x="4621566" y="4826376"/>
            <a:ext cx="120650" cy="44450"/>
          </a:xfrm>
          <a:custGeom>
            <a:avLst/>
            <a:gdLst>
              <a:gd name="T0" fmla="*/ 0 w 76"/>
              <a:gd name="T1" fmla="*/ 0 h 28"/>
              <a:gd name="T2" fmla="*/ 191531848 w 76"/>
              <a:gd name="T3" fmla="*/ 70564381 h 28"/>
              <a:gd name="T4" fmla="*/ 0 60000 65536"/>
              <a:gd name="T5" fmla="*/ 0 60000 65536"/>
              <a:gd name="T6" fmla="*/ 0 w 76"/>
              <a:gd name="T7" fmla="*/ 0 h 28"/>
              <a:gd name="T8" fmla="*/ 76 w 76"/>
              <a:gd name="T9" fmla="*/ 28 h 28"/>
            </a:gdLst>
            <a:ahLst/>
            <a:cxnLst>
              <a:cxn ang="T4">
                <a:pos x="T0" y="T1"/>
              </a:cxn>
              <a:cxn ang="T5">
                <a:pos x="T2" y="T3"/>
              </a:cxn>
            </a:cxnLst>
            <a:rect l="T6" t="T7" r="T8" b="T9"/>
            <a:pathLst>
              <a:path w="76" h="28">
                <a:moveTo>
                  <a:pt x="0" y="0"/>
                </a:moveTo>
                <a:cubicBezTo>
                  <a:pt x="26" y="7"/>
                  <a:pt x="56" y="8"/>
                  <a:pt x="76" y="2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sz="3200" smtClean="0">
              <a:solidFill>
                <a:srgbClr val="000000"/>
              </a:solidFill>
            </a:endParaRPr>
          </a:p>
        </p:txBody>
      </p:sp>
      <p:sp>
        <p:nvSpPr>
          <p:cNvPr id="13362" name="Freeform 60"/>
          <p:cNvSpPr>
            <a:spLocks/>
          </p:cNvSpPr>
          <p:nvPr/>
        </p:nvSpPr>
        <p:spPr bwMode="auto">
          <a:xfrm>
            <a:off x="5053366" y="4870826"/>
            <a:ext cx="152400" cy="25400"/>
          </a:xfrm>
          <a:custGeom>
            <a:avLst/>
            <a:gdLst>
              <a:gd name="T0" fmla="*/ 0 w 96"/>
              <a:gd name="T1" fmla="*/ 40322493 h 16"/>
              <a:gd name="T2" fmla="*/ 241935022 w 96"/>
              <a:gd name="T3" fmla="*/ 0 h 16"/>
              <a:gd name="T4" fmla="*/ 0 60000 65536"/>
              <a:gd name="T5" fmla="*/ 0 60000 65536"/>
              <a:gd name="T6" fmla="*/ 0 w 96"/>
              <a:gd name="T7" fmla="*/ 0 h 16"/>
              <a:gd name="T8" fmla="*/ 96 w 96"/>
              <a:gd name="T9" fmla="*/ 16 h 16"/>
            </a:gdLst>
            <a:ahLst/>
            <a:cxnLst>
              <a:cxn ang="T4">
                <a:pos x="T0" y="T1"/>
              </a:cxn>
              <a:cxn ang="T5">
                <a:pos x="T2" y="T3"/>
              </a:cxn>
            </a:cxnLst>
            <a:rect l="T6" t="T7" r="T8" b="T9"/>
            <a:pathLst>
              <a:path w="96" h="16">
                <a:moveTo>
                  <a:pt x="0" y="16"/>
                </a:moveTo>
                <a:cubicBezTo>
                  <a:pt x="31" y="6"/>
                  <a:pt x="64" y="0"/>
                  <a:pt x="96"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sz="3200" smtClean="0">
              <a:solidFill>
                <a:srgbClr val="000000"/>
              </a:solidFill>
            </a:endParaRPr>
          </a:p>
        </p:txBody>
      </p:sp>
      <p:sp>
        <p:nvSpPr>
          <p:cNvPr id="13363" name="Freeform 61"/>
          <p:cNvSpPr>
            <a:spLocks/>
          </p:cNvSpPr>
          <p:nvPr/>
        </p:nvSpPr>
        <p:spPr bwMode="auto">
          <a:xfrm>
            <a:off x="5351816" y="4839076"/>
            <a:ext cx="114300" cy="19050"/>
          </a:xfrm>
          <a:custGeom>
            <a:avLst/>
            <a:gdLst>
              <a:gd name="T0" fmla="*/ 0 w 72"/>
              <a:gd name="T1" fmla="*/ 30241878 h 12"/>
              <a:gd name="T2" fmla="*/ 181451223 w 72"/>
              <a:gd name="T3" fmla="*/ 0 h 12"/>
              <a:gd name="T4" fmla="*/ 0 60000 65536"/>
              <a:gd name="T5" fmla="*/ 0 60000 65536"/>
              <a:gd name="T6" fmla="*/ 0 w 72"/>
              <a:gd name="T7" fmla="*/ 0 h 12"/>
              <a:gd name="T8" fmla="*/ 72 w 72"/>
              <a:gd name="T9" fmla="*/ 12 h 12"/>
            </a:gdLst>
            <a:ahLst/>
            <a:cxnLst>
              <a:cxn ang="T4">
                <a:pos x="T0" y="T1"/>
              </a:cxn>
              <a:cxn ang="T5">
                <a:pos x="T2" y="T3"/>
              </a:cxn>
            </a:cxnLst>
            <a:rect l="T6" t="T7" r="T8" b="T9"/>
            <a:pathLst>
              <a:path w="72" h="12">
                <a:moveTo>
                  <a:pt x="0" y="12"/>
                </a:moveTo>
                <a:cubicBezTo>
                  <a:pt x="26" y="10"/>
                  <a:pt x="49" y="11"/>
                  <a:pt x="72"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sz="3200" smtClean="0">
              <a:solidFill>
                <a:srgbClr val="000000"/>
              </a:solidFill>
            </a:endParaRPr>
          </a:p>
        </p:txBody>
      </p:sp>
      <p:sp>
        <p:nvSpPr>
          <p:cNvPr id="13364" name="Freeform 62"/>
          <p:cNvSpPr>
            <a:spLocks/>
          </p:cNvSpPr>
          <p:nvPr/>
        </p:nvSpPr>
        <p:spPr bwMode="auto">
          <a:xfrm>
            <a:off x="5548666" y="4762876"/>
            <a:ext cx="139700" cy="53975"/>
          </a:xfrm>
          <a:custGeom>
            <a:avLst/>
            <a:gdLst>
              <a:gd name="T0" fmla="*/ 50403120 w 88"/>
              <a:gd name="T1" fmla="*/ 70564368 h 34"/>
              <a:gd name="T2" fmla="*/ 141128751 w 88"/>
              <a:gd name="T3" fmla="*/ 50403115 h 34"/>
              <a:gd name="T4" fmla="*/ 201612480 w 88"/>
              <a:gd name="T5" fmla="*/ 30241874 h 34"/>
              <a:gd name="T6" fmla="*/ 221773772 w 88"/>
              <a:gd name="T7" fmla="*/ 0 h 34"/>
              <a:gd name="T8" fmla="*/ 0 60000 65536"/>
              <a:gd name="T9" fmla="*/ 0 60000 65536"/>
              <a:gd name="T10" fmla="*/ 0 60000 65536"/>
              <a:gd name="T11" fmla="*/ 0 60000 65536"/>
              <a:gd name="T12" fmla="*/ 0 w 88"/>
              <a:gd name="T13" fmla="*/ 0 h 34"/>
              <a:gd name="T14" fmla="*/ 88 w 88"/>
              <a:gd name="T15" fmla="*/ 34 h 34"/>
            </a:gdLst>
            <a:ahLst/>
            <a:cxnLst>
              <a:cxn ang="T8">
                <a:pos x="T0" y="T1"/>
              </a:cxn>
              <a:cxn ang="T9">
                <a:pos x="T2" y="T3"/>
              </a:cxn>
              <a:cxn ang="T10">
                <a:pos x="T4" y="T5"/>
              </a:cxn>
              <a:cxn ang="T11">
                <a:pos x="T6" y="T7"/>
              </a:cxn>
            </a:cxnLst>
            <a:rect l="T12" t="T13" r="T14" b="T15"/>
            <a:pathLst>
              <a:path w="88" h="34">
                <a:moveTo>
                  <a:pt x="20" y="28"/>
                </a:moveTo>
                <a:cubicBezTo>
                  <a:pt x="54" y="17"/>
                  <a:pt x="0" y="34"/>
                  <a:pt x="56" y="20"/>
                </a:cubicBezTo>
                <a:cubicBezTo>
                  <a:pt x="64" y="18"/>
                  <a:pt x="80" y="12"/>
                  <a:pt x="80" y="12"/>
                </a:cubicBezTo>
                <a:cubicBezTo>
                  <a:pt x="83" y="8"/>
                  <a:pt x="88" y="0"/>
                  <a:pt x="88"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sz="3200" smtClean="0">
              <a:solidFill>
                <a:srgbClr val="000000"/>
              </a:solidFill>
            </a:endParaRPr>
          </a:p>
        </p:txBody>
      </p:sp>
      <p:sp>
        <p:nvSpPr>
          <p:cNvPr id="13365" name="Freeform 63"/>
          <p:cNvSpPr>
            <a:spLocks/>
          </p:cNvSpPr>
          <p:nvPr/>
        </p:nvSpPr>
        <p:spPr bwMode="auto">
          <a:xfrm>
            <a:off x="5758216" y="4667626"/>
            <a:ext cx="95250" cy="57150"/>
          </a:xfrm>
          <a:custGeom>
            <a:avLst/>
            <a:gdLst>
              <a:gd name="T0" fmla="*/ 0 w 60"/>
              <a:gd name="T1" fmla="*/ 90725611 h 36"/>
              <a:gd name="T2" fmla="*/ 90725627 w 60"/>
              <a:gd name="T3" fmla="*/ 30241875 h 36"/>
              <a:gd name="T4" fmla="*/ 151209386 w 60"/>
              <a:gd name="T5" fmla="*/ 0 h 36"/>
              <a:gd name="T6" fmla="*/ 0 60000 65536"/>
              <a:gd name="T7" fmla="*/ 0 60000 65536"/>
              <a:gd name="T8" fmla="*/ 0 60000 65536"/>
              <a:gd name="T9" fmla="*/ 0 w 60"/>
              <a:gd name="T10" fmla="*/ 0 h 36"/>
              <a:gd name="T11" fmla="*/ 60 w 60"/>
              <a:gd name="T12" fmla="*/ 36 h 36"/>
            </a:gdLst>
            <a:ahLst/>
            <a:cxnLst>
              <a:cxn ang="T6">
                <a:pos x="T0" y="T1"/>
              </a:cxn>
              <a:cxn ang="T7">
                <a:pos x="T2" y="T3"/>
              </a:cxn>
              <a:cxn ang="T8">
                <a:pos x="T4" y="T5"/>
              </a:cxn>
            </a:cxnLst>
            <a:rect l="T9" t="T10" r="T11" b="T12"/>
            <a:pathLst>
              <a:path w="60" h="36">
                <a:moveTo>
                  <a:pt x="0" y="36"/>
                </a:moveTo>
                <a:cubicBezTo>
                  <a:pt x="12" y="28"/>
                  <a:pt x="24" y="20"/>
                  <a:pt x="36" y="12"/>
                </a:cubicBezTo>
                <a:cubicBezTo>
                  <a:pt x="43" y="7"/>
                  <a:pt x="60" y="0"/>
                  <a:pt x="6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sz="3200" smtClean="0">
              <a:solidFill>
                <a:srgbClr val="000000"/>
              </a:solidFill>
            </a:endParaRPr>
          </a:p>
        </p:txBody>
      </p:sp>
      <p:sp>
        <p:nvSpPr>
          <p:cNvPr id="13366" name="Freeform 64"/>
          <p:cNvSpPr>
            <a:spLocks/>
          </p:cNvSpPr>
          <p:nvPr/>
        </p:nvSpPr>
        <p:spPr bwMode="auto">
          <a:xfrm>
            <a:off x="5923316" y="4572376"/>
            <a:ext cx="76200" cy="57150"/>
          </a:xfrm>
          <a:custGeom>
            <a:avLst/>
            <a:gdLst>
              <a:gd name="T0" fmla="*/ 0 w 48"/>
              <a:gd name="T1" fmla="*/ 90725611 h 36"/>
              <a:gd name="T2" fmla="*/ 120967511 w 48"/>
              <a:gd name="T3" fmla="*/ 0 h 36"/>
              <a:gd name="T4" fmla="*/ 0 60000 65536"/>
              <a:gd name="T5" fmla="*/ 0 60000 65536"/>
              <a:gd name="T6" fmla="*/ 0 w 48"/>
              <a:gd name="T7" fmla="*/ 0 h 36"/>
              <a:gd name="T8" fmla="*/ 48 w 48"/>
              <a:gd name="T9" fmla="*/ 36 h 36"/>
            </a:gdLst>
            <a:ahLst/>
            <a:cxnLst>
              <a:cxn ang="T4">
                <a:pos x="T0" y="T1"/>
              </a:cxn>
              <a:cxn ang="T5">
                <a:pos x="T2" y="T3"/>
              </a:cxn>
            </a:cxnLst>
            <a:rect l="T6" t="T7" r="T8" b="T9"/>
            <a:pathLst>
              <a:path w="48" h="36">
                <a:moveTo>
                  <a:pt x="0" y="36"/>
                </a:moveTo>
                <a:cubicBezTo>
                  <a:pt x="11" y="32"/>
                  <a:pt x="48" y="9"/>
                  <a:pt x="48"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sz="3200" smtClean="0">
              <a:solidFill>
                <a:srgbClr val="000000"/>
              </a:solidFill>
            </a:endParaRPr>
          </a:p>
        </p:txBody>
      </p:sp>
      <p:sp>
        <p:nvSpPr>
          <p:cNvPr id="13367" name="Freeform 65"/>
          <p:cNvSpPr>
            <a:spLocks/>
          </p:cNvSpPr>
          <p:nvPr/>
        </p:nvSpPr>
        <p:spPr bwMode="auto">
          <a:xfrm>
            <a:off x="6075716" y="4450139"/>
            <a:ext cx="71438" cy="71437"/>
          </a:xfrm>
          <a:custGeom>
            <a:avLst/>
            <a:gdLst>
              <a:gd name="T0" fmla="*/ 0 w 45"/>
              <a:gd name="T1" fmla="*/ 113405455 h 45"/>
              <a:gd name="T2" fmla="*/ 80645562 w 45"/>
              <a:gd name="T3" fmla="*/ 32761009 h 45"/>
              <a:gd name="T4" fmla="*/ 110887663 w 45"/>
              <a:gd name="T5" fmla="*/ 2519345 h 45"/>
              <a:gd name="T6" fmla="*/ 0 60000 65536"/>
              <a:gd name="T7" fmla="*/ 0 60000 65536"/>
              <a:gd name="T8" fmla="*/ 0 60000 65536"/>
              <a:gd name="T9" fmla="*/ 0 w 45"/>
              <a:gd name="T10" fmla="*/ 0 h 45"/>
              <a:gd name="T11" fmla="*/ 45 w 45"/>
              <a:gd name="T12" fmla="*/ 45 h 45"/>
            </a:gdLst>
            <a:ahLst/>
            <a:cxnLst>
              <a:cxn ang="T6">
                <a:pos x="T0" y="T1"/>
              </a:cxn>
              <a:cxn ang="T7">
                <a:pos x="T2" y="T3"/>
              </a:cxn>
              <a:cxn ang="T8">
                <a:pos x="T4" y="T5"/>
              </a:cxn>
            </a:cxnLst>
            <a:rect l="T9" t="T10" r="T11" b="T12"/>
            <a:pathLst>
              <a:path w="45" h="45">
                <a:moveTo>
                  <a:pt x="0" y="45"/>
                </a:moveTo>
                <a:cubicBezTo>
                  <a:pt x="14" y="36"/>
                  <a:pt x="21" y="24"/>
                  <a:pt x="32" y="13"/>
                </a:cubicBezTo>
                <a:cubicBezTo>
                  <a:pt x="45" y="0"/>
                  <a:pt x="44" y="11"/>
                  <a:pt x="44" y="1"/>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sz="3200" smtClean="0">
              <a:solidFill>
                <a:srgbClr val="000000"/>
              </a:solidFill>
            </a:endParaRPr>
          </a:p>
        </p:txBody>
      </p:sp>
      <p:sp>
        <p:nvSpPr>
          <p:cNvPr id="13368" name="Freeform 66"/>
          <p:cNvSpPr>
            <a:spLocks/>
          </p:cNvSpPr>
          <p:nvPr/>
        </p:nvSpPr>
        <p:spPr bwMode="auto">
          <a:xfrm>
            <a:off x="6170966" y="4337426"/>
            <a:ext cx="63500" cy="69850"/>
          </a:xfrm>
          <a:custGeom>
            <a:avLst/>
            <a:gdLst>
              <a:gd name="T0" fmla="*/ 0 w 40"/>
              <a:gd name="T1" fmla="*/ 110886886 h 44"/>
              <a:gd name="T2" fmla="*/ 100806236 w 40"/>
              <a:gd name="T3" fmla="*/ 0 h 44"/>
              <a:gd name="T4" fmla="*/ 0 60000 65536"/>
              <a:gd name="T5" fmla="*/ 0 60000 65536"/>
              <a:gd name="T6" fmla="*/ 0 w 40"/>
              <a:gd name="T7" fmla="*/ 0 h 44"/>
              <a:gd name="T8" fmla="*/ 40 w 40"/>
              <a:gd name="T9" fmla="*/ 44 h 44"/>
            </a:gdLst>
            <a:ahLst/>
            <a:cxnLst>
              <a:cxn ang="T4">
                <a:pos x="T0" y="T1"/>
              </a:cxn>
              <a:cxn ang="T5">
                <a:pos x="T2" y="T3"/>
              </a:cxn>
            </a:cxnLst>
            <a:rect l="T6" t="T7" r="T8" b="T9"/>
            <a:pathLst>
              <a:path w="40" h="44">
                <a:moveTo>
                  <a:pt x="0" y="44"/>
                </a:moveTo>
                <a:cubicBezTo>
                  <a:pt x="14" y="30"/>
                  <a:pt x="26" y="14"/>
                  <a:pt x="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sz="3200" smtClean="0">
              <a:solidFill>
                <a:srgbClr val="000000"/>
              </a:solidFill>
            </a:endParaRPr>
          </a:p>
        </p:txBody>
      </p:sp>
      <p:sp>
        <p:nvSpPr>
          <p:cNvPr id="13369" name="Freeform 67"/>
          <p:cNvSpPr>
            <a:spLocks/>
          </p:cNvSpPr>
          <p:nvPr/>
        </p:nvSpPr>
        <p:spPr bwMode="auto">
          <a:xfrm>
            <a:off x="6488466" y="3759576"/>
            <a:ext cx="25400" cy="88900"/>
          </a:xfrm>
          <a:custGeom>
            <a:avLst/>
            <a:gdLst>
              <a:gd name="T0" fmla="*/ 0 w 16"/>
              <a:gd name="T1" fmla="*/ 141128761 h 56"/>
              <a:gd name="T2" fmla="*/ 40322493 w 16"/>
              <a:gd name="T3" fmla="*/ 0 h 56"/>
              <a:gd name="T4" fmla="*/ 0 60000 65536"/>
              <a:gd name="T5" fmla="*/ 0 60000 65536"/>
              <a:gd name="T6" fmla="*/ 0 w 16"/>
              <a:gd name="T7" fmla="*/ 0 h 56"/>
              <a:gd name="T8" fmla="*/ 16 w 16"/>
              <a:gd name="T9" fmla="*/ 56 h 56"/>
            </a:gdLst>
            <a:ahLst/>
            <a:cxnLst>
              <a:cxn ang="T4">
                <a:pos x="T0" y="T1"/>
              </a:cxn>
              <a:cxn ang="T5">
                <a:pos x="T2" y="T3"/>
              </a:cxn>
            </a:cxnLst>
            <a:rect l="T6" t="T7" r="T8" b="T9"/>
            <a:pathLst>
              <a:path w="16" h="56">
                <a:moveTo>
                  <a:pt x="0" y="56"/>
                </a:moveTo>
                <a:cubicBezTo>
                  <a:pt x="7" y="36"/>
                  <a:pt x="1" y="15"/>
                  <a:pt x="16"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sz="3200" smtClean="0">
              <a:solidFill>
                <a:srgbClr val="000000"/>
              </a:solidFill>
            </a:endParaRPr>
          </a:p>
        </p:txBody>
      </p:sp>
      <p:sp>
        <p:nvSpPr>
          <p:cNvPr id="13370" name="Freeform 68"/>
          <p:cNvSpPr>
            <a:spLocks/>
          </p:cNvSpPr>
          <p:nvPr/>
        </p:nvSpPr>
        <p:spPr bwMode="auto">
          <a:xfrm>
            <a:off x="6501166" y="3550026"/>
            <a:ext cx="12700" cy="107950"/>
          </a:xfrm>
          <a:custGeom>
            <a:avLst/>
            <a:gdLst>
              <a:gd name="T0" fmla="*/ 20161247 w 8"/>
              <a:gd name="T1" fmla="*/ 171370598 h 68"/>
              <a:gd name="T2" fmla="*/ 0 w 8"/>
              <a:gd name="T3" fmla="*/ 80644989 h 68"/>
              <a:gd name="T4" fmla="*/ 10080623 w 8"/>
              <a:gd name="T5" fmla="*/ 0 h 68"/>
              <a:gd name="T6" fmla="*/ 0 60000 65536"/>
              <a:gd name="T7" fmla="*/ 0 60000 65536"/>
              <a:gd name="T8" fmla="*/ 0 60000 65536"/>
              <a:gd name="T9" fmla="*/ 0 w 8"/>
              <a:gd name="T10" fmla="*/ 0 h 68"/>
              <a:gd name="T11" fmla="*/ 8 w 8"/>
              <a:gd name="T12" fmla="*/ 68 h 68"/>
            </a:gdLst>
            <a:ahLst/>
            <a:cxnLst>
              <a:cxn ang="T6">
                <a:pos x="T0" y="T1"/>
              </a:cxn>
              <a:cxn ang="T7">
                <a:pos x="T2" y="T3"/>
              </a:cxn>
              <a:cxn ang="T8">
                <a:pos x="T4" y="T5"/>
              </a:cxn>
            </a:cxnLst>
            <a:rect l="T9" t="T10" r="T11" b="T12"/>
            <a:pathLst>
              <a:path w="8" h="68">
                <a:moveTo>
                  <a:pt x="8" y="68"/>
                </a:moveTo>
                <a:cubicBezTo>
                  <a:pt x="6" y="56"/>
                  <a:pt x="0" y="44"/>
                  <a:pt x="0" y="32"/>
                </a:cubicBezTo>
                <a:cubicBezTo>
                  <a:pt x="0" y="27"/>
                  <a:pt x="4" y="9"/>
                  <a:pt x="4"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sz="3200" smtClean="0">
              <a:solidFill>
                <a:srgbClr val="000000"/>
              </a:solidFill>
            </a:endParaRPr>
          </a:p>
        </p:txBody>
      </p:sp>
      <p:sp>
        <p:nvSpPr>
          <p:cNvPr id="13371" name="Freeform 69"/>
          <p:cNvSpPr>
            <a:spLocks/>
          </p:cNvSpPr>
          <p:nvPr/>
        </p:nvSpPr>
        <p:spPr bwMode="auto">
          <a:xfrm>
            <a:off x="6513866" y="3359526"/>
            <a:ext cx="17463" cy="95250"/>
          </a:xfrm>
          <a:custGeom>
            <a:avLst/>
            <a:gdLst>
              <a:gd name="T0" fmla="*/ 10080913 w 11"/>
              <a:gd name="T1" fmla="*/ 151209386 h 60"/>
              <a:gd name="T2" fmla="*/ 0 w 11"/>
              <a:gd name="T3" fmla="*/ 0 h 60"/>
              <a:gd name="T4" fmla="*/ 0 60000 65536"/>
              <a:gd name="T5" fmla="*/ 0 60000 65536"/>
              <a:gd name="T6" fmla="*/ 0 w 11"/>
              <a:gd name="T7" fmla="*/ 0 h 60"/>
              <a:gd name="T8" fmla="*/ 11 w 11"/>
              <a:gd name="T9" fmla="*/ 60 h 60"/>
            </a:gdLst>
            <a:ahLst/>
            <a:cxnLst>
              <a:cxn ang="T4">
                <a:pos x="T0" y="T1"/>
              </a:cxn>
              <a:cxn ang="T5">
                <a:pos x="T2" y="T3"/>
              </a:cxn>
            </a:cxnLst>
            <a:rect l="T6" t="T7" r="T8" b="T9"/>
            <a:pathLst>
              <a:path w="11" h="60">
                <a:moveTo>
                  <a:pt x="4" y="60"/>
                </a:moveTo>
                <a:cubicBezTo>
                  <a:pt x="11" y="39"/>
                  <a:pt x="0" y="21"/>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sz="3200" smtClean="0">
              <a:solidFill>
                <a:srgbClr val="000000"/>
              </a:solidFill>
            </a:endParaRPr>
          </a:p>
        </p:txBody>
      </p:sp>
      <p:sp>
        <p:nvSpPr>
          <p:cNvPr id="13372" name="Freeform 70"/>
          <p:cNvSpPr>
            <a:spLocks/>
          </p:cNvSpPr>
          <p:nvPr/>
        </p:nvSpPr>
        <p:spPr bwMode="auto">
          <a:xfrm>
            <a:off x="6488466" y="3238876"/>
            <a:ext cx="38100" cy="69850"/>
          </a:xfrm>
          <a:custGeom>
            <a:avLst/>
            <a:gdLst>
              <a:gd name="T0" fmla="*/ 60483756 w 24"/>
              <a:gd name="T1" fmla="*/ 110886886 h 44"/>
              <a:gd name="T2" fmla="*/ 0 w 24"/>
              <a:gd name="T3" fmla="*/ 0 h 44"/>
              <a:gd name="T4" fmla="*/ 0 60000 65536"/>
              <a:gd name="T5" fmla="*/ 0 60000 65536"/>
              <a:gd name="T6" fmla="*/ 0 w 24"/>
              <a:gd name="T7" fmla="*/ 0 h 44"/>
              <a:gd name="T8" fmla="*/ 24 w 24"/>
              <a:gd name="T9" fmla="*/ 44 h 44"/>
            </a:gdLst>
            <a:ahLst/>
            <a:cxnLst>
              <a:cxn ang="T4">
                <a:pos x="T0" y="T1"/>
              </a:cxn>
              <a:cxn ang="T5">
                <a:pos x="T2" y="T3"/>
              </a:cxn>
            </a:cxnLst>
            <a:rect l="T6" t="T7" r="T8" b="T9"/>
            <a:pathLst>
              <a:path w="24" h="44">
                <a:moveTo>
                  <a:pt x="24" y="44"/>
                </a:moveTo>
                <a:cubicBezTo>
                  <a:pt x="19" y="29"/>
                  <a:pt x="0" y="15"/>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sz="3200" smtClean="0">
              <a:solidFill>
                <a:srgbClr val="000000"/>
              </a:solidFill>
            </a:endParaRPr>
          </a:p>
        </p:txBody>
      </p:sp>
      <p:sp>
        <p:nvSpPr>
          <p:cNvPr id="13373" name="Freeform 71"/>
          <p:cNvSpPr>
            <a:spLocks/>
          </p:cNvSpPr>
          <p:nvPr/>
        </p:nvSpPr>
        <p:spPr bwMode="auto">
          <a:xfrm>
            <a:off x="6461479" y="3118226"/>
            <a:ext cx="20637" cy="82550"/>
          </a:xfrm>
          <a:custGeom>
            <a:avLst/>
            <a:gdLst>
              <a:gd name="T0" fmla="*/ 32760447 w 13"/>
              <a:gd name="T1" fmla="*/ 131048136 h 52"/>
              <a:gd name="T2" fmla="*/ 2519301 w 13"/>
              <a:gd name="T3" fmla="*/ 0 h 52"/>
              <a:gd name="T4" fmla="*/ 0 60000 65536"/>
              <a:gd name="T5" fmla="*/ 0 60000 65536"/>
              <a:gd name="T6" fmla="*/ 0 w 13"/>
              <a:gd name="T7" fmla="*/ 0 h 52"/>
              <a:gd name="T8" fmla="*/ 13 w 13"/>
              <a:gd name="T9" fmla="*/ 52 h 52"/>
            </a:gdLst>
            <a:ahLst/>
            <a:cxnLst>
              <a:cxn ang="T4">
                <a:pos x="T0" y="T1"/>
              </a:cxn>
              <a:cxn ang="T5">
                <a:pos x="T2" y="T3"/>
              </a:cxn>
            </a:cxnLst>
            <a:rect l="T6" t="T7" r="T8" b="T9"/>
            <a:pathLst>
              <a:path w="13" h="52">
                <a:moveTo>
                  <a:pt x="13" y="52"/>
                </a:moveTo>
                <a:cubicBezTo>
                  <a:pt x="0" y="32"/>
                  <a:pt x="1" y="26"/>
                  <a:pt x="1"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sz="3200" smtClean="0">
              <a:solidFill>
                <a:srgbClr val="000000"/>
              </a:solidFill>
            </a:endParaRPr>
          </a:p>
        </p:txBody>
      </p:sp>
      <p:sp>
        <p:nvSpPr>
          <p:cNvPr id="13374" name="Freeform 72"/>
          <p:cNvSpPr>
            <a:spLocks/>
          </p:cNvSpPr>
          <p:nvPr/>
        </p:nvSpPr>
        <p:spPr bwMode="auto">
          <a:xfrm>
            <a:off x="6431316" y="2965826"/>
            <a:ext cx="31750" cy="82550"/>
          </a:xfrm>
          <a:custGeom>
            <a:avLst/>
            <a:gdLst>
              <a:gd name="T0" fmla="*/ 50403118 w 20"/>
              <a:gd name="T1" fmla="*/ 131048136 h 52"/>
              <a:gd name="T2" fmla="*/ 0 w 20"/>
              <a:gd name="T3" fmla="*/ 0 h 52"/>
              <a:gd name="T4" fmla="*/ 0 60000 65536"/>
              <a:gd name="T5" fmla="*/ 0 60000 65536"/>
              <a:gd name="T6" fmla="*/ 0 w 20"/>
              <a:gd name="T7" fmla="*/ 0 h 52"/>
              <a:gd name="T8" fmla="*/ 20 w 20"/>
              <a:gd name="T9" fmla="*/ 52 h 52"/>
            </a:gdLst>
            <a:ahLst/>
            <a:cxnLst>
              <a:cxn ang="T4">
                <a:pos x="T0" y="T1"/>
              </a:cxn>
              <a:cxn ang="T5">
                <a:pos x="T2" y="T3"/>
              </a:cxn>
            </a:cxnLst>
            <a:rect l="T6" t="T7" r="T8" b="T9"/>
            <a:pathLst>
              <a:path w="20" h="52">
                <a:moveTo>
                  <a:pt x="20" y="52"/>
                </a:moveTo>
                <a:cubicBezTo>
                  <a:pt x="16" y="30"/>
                  <a:pt x="0" y="19"/>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sz="3200" smtClean="0">
              <a:solidFill>
                <a:srgbClr val="000000"/>
              </a:solidFill>
            </a:endParaRPr>
          </a:p>
        </p:txBody>
      </p:sp>
      <p:sp>
        <p:nvSpPr>
          <p:cNvPr id="13375" name="Freeform 73"/>
          <p:cNvSpPr>
            <a:spLocks/>
          </p:cNvSpPr>
          <p:nvPr/>
        </p:nvSpPr>
        <p:spPr bwMode="auto">
          <a:xfrm>
            <a:off x="6361466" y="2800726"/>
            <a:ext cx="50800" cy="69850"/>
          </a:xfrm>
          <a:custGeom>
            <a:avLst/>
            <a:gdLst>
              <a:gd name="T0" fmla="*/ 80644986 w 32"/>
              <a:gd name="T1" fmla="*/ 110886886 h 44"/>
              <a:gd name="T2" fmla="*/ 10080623 w 32"/>
              <a:gd name="T3" fmla="*/ 30241877 h 44"/>
              <a:gd name="T4" fmla="*/ 0 w 32"/>
              <a:gd name="T5" fmla="*/ 0 h 44"/>
              <a:gd name="T6" fmla="*/ 0 60000 65536"/>
              <a:gd name="T7" fmla="*/ 0 60000 65536"/>
              <a:gd name="T8" fmla="*/ 0 60000 65536"/>
              <a:gd name="T9" fmla="*/ 0 w 32"/>
              <a:gd name="T10" fmla="*/ 0 h 44"/>
              <a:gd name="T11" fmla="*/ 32 w 32"/>
              <a:gd name="T12" fmla="*/ 44 h 44"/>
            </a:gdLst>
            <a:ahLst/>
            <a:cxnLst>
              <a:cxn ang="T6">
                <a:pos x="T0" y="T1"/>
              </a:cxn>
              <a:cxn ang="T7">
                <a:pos x="T2" y="T3"/>
              </a:cxn>
              <a:cxn ang="T8">
                <a:pos x="T4" y="T5"/>
              </a:cxn>
            </a:cxnLst>
            <a:rect l="T9" t="T10" r="T11" b="T12"/>
            <a:pathLst>
              <a:path w="32" h="44">
                <a:moveTo>
                  <a:pt x="32" y="44"/>
                </a:moveTo>
                <a:cubicBezTo>
                  <a:pt x="27" y="21"/>
                  <a:pt x="25" y="19"/>
                  <a:pt x="4" y="12"/>
                </a:cubicBezTo>
                <a:cubicBezTo>
                  <a:pt x="3" y="8"/>
                  <a:pt x="0" y="0"/>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sz="3200" smtClean="0">
              <a:solidFill>
                <a:srgbClr val="000000"/>
              </a:solidFill>
            </a:endParaRPr>
          </a:p>
        </p:txBody>
      </p:sp>
      <p:sp>
        <p:nvSpPr>
          <p:cNvPr id="13376" name="Freeform 74"/>
          <p:cNvSpPr>
            <a:spLocks/>
          </p:cNvSpPr>
          <p:nvPr/>
        </p:nvSpPr>
        <p:spPr bwMode="auto">
          <a:xfrm>
            <a:off x="6272566" y="2648326"/>
            <a:ext cx="69850" cy="95250"/>
          </a:xfrm>
          <a:custGeom>
            <a:avLst/>
            <a:gdLst>
              <a:gd name="T0" fmla="*/ 110886886 w 44"/>
              <a:gd name="T1" fmla="*/ 151209386 h 60"/>
              <a:gd name="T2" fmla="*/ 40322498 w 44"/>
              <a:gd name="T3" fmla="*/ 80645004 h 60"/>
              <a:gd name="T4" fmla="*/ 20161249 w 44"/>
              <a:gd name="T5" fmla="*/ 30241880 h 60"/>
              <a:gd name="T6" fmla="*/ 0 w 44"/>
              <a:gd name="T7" fmla="*/ 0 h 60"/>
              <a:gd name="T8" fmla="*/ 0 60000 65536"/>
              <a:gd name="T9" fmla="*/ 0 60000 65536"/>
              <a:gd name="T10" fmla="*/ 0 60000 65536"/>
              <a:gd name="T11" fmla="*/ 0 60000 65536"/>
              <a:gd name="T12" fmla="*/ 0 w 44"/>
              <a:gd name="T13" fmla="*/ 0 h 60"/>
              <a:gd name="T14" fmla="*/ 44 w 44"/>
              <a:gd name="T15" fmla="*/ 60 h 60"/>
            </a:gdLst>
            <a:ahLst/>
            <a:cxnLst>
              <a:cxn ang="T8">
                <a:pos x="T0" y="T1"/>
              </a:cxn>
              <a:cxn ang="T9">
                <a:pos x="T2" y="T3"/>
              </a:cxn>
              <a:cxn ang="T10">
                <a:pos x="T4" y="T5"/>
              </a:cxn>
              <a:cxn ang="T11">
                <a:pos x="T6" y="T7"/>
              </a:cxn>
            </a:cxnLst>
            <a:rect l="T12" t="T13" r="T14" b="T15"/>
            <a:pathLst>
              <a:path w="44" h="60">
                <a:moveTo>
                  <a:pt x="44" y="60"/>
                </a:moveTo>
                <a:cubicBezTo>
                  <a:pt x="39" y="40"/>
                  <a:pt x="35" y="38"/>
                  <a:pt x="16" y="32"/>
                </a:cubicBezTo>
                <a:cubicBezTo>
                  <a:pt x="23" y="12"/>
                  <a:pt x="22" y="26"/>
                  <a:pt x="8" y="12"/>
                </a:cubicBezTo>
                <a:cubicBezTo>
                  <a:pt x="5" y="9"/>
                  <a:pt x="0" y="0"/>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sz="3200" smtClean="0">
              <a:solidFill>
                <a:srgbClr val="000000"/>
              </a:solidFill>
            </a:endParaRPr>
          </a:p>
        </p:txBody>
      </p:sp>
      <p:sp>
        <p:nvSpPr>
          <p:cNvPr id="13377" name="Freeform 75"/>
          <p:cNvSpPr>
            <a:spLocks/>
          </p:cNvSpPr>
          <p:nvPr/>
        </p:nvSpPr>
        <p:spPr bwMode="auto">
          <a:xfrm>
            <a:off x="6145566" y="2514976"/>
            <a:ext cx="95250" cy="82550"/>
          </a:xfrm>
          <a:custGeom>
            <a:avLst/>
            <a:gdLst>
              <a:gd name="T0" fmla="*/ 151209386 w 60"/>
              <a:gd name="T1" fmla="*/ 131048136 h 52"/>
              <a:gd name="T2" fmla="*/ 40322502 w 60"/>
              <a:gd name="T3" fmla="*/ 30241879 h 52"/>
              <a:gd name="T4" fmla="*/ 0 w 60"/>
              <a:gd name="T5" fmla="*/ 0 h 52"/>
              <a:gd name="T6" fmla="*/ 0 60000 65536"/>
              <a:gd name="T7" fmla="*/ 0 60000 65536"/>
              <a:gd name="T8" fmla="*/ 0 60000 65536"/>
              <a:gd name="T9" fmla="*/ 0 w 60"/>
              <a:gd name="T10" fmla="*/ 0 h 52"/>
              <a:gd name="T11" fmla="*/ 60 w 60"/>
              <a:gd name="T12" fmla="*/ 52 h 52"/>
            </a:gdLst>
            <a:ahLst/>
            <a:cxnLst>
              <a:cxn ang="T6">
                <a:pos x="T0" y="T1"/>
              </a:cxn>
              <a:cxn ang="T7">
                <a:pos x="T2" y="T3"/>
              </a:cxn>
              <a:cxn ang="T8">
                <a:pos x="T4" y="T5"/>
              </a:cxn>
            </a:cxnLst>
            <a:rect l="T9" t="T10" r="T11" b="T12"/>
            <a:pathLst>
              <a:path w="60" h="52">
                <a:moveTo>
                  <a:pt x="60" y="52"/>
                </a:moveTo>
                <a:cubicBezTo>
                  <a:pt x="49" y="36"/>
                  <a:pt x="31" y="25"/>
                  <a:pt x="16" y="12"/>
                </a:cubicBezTo>
                <a:cubicBezTo>
                  <a:pt x="11" y="8"/>
                  <a:pt x="0" y="0"/>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sz="3200" smtClean="0">
              <a:solidFill>
                <a:srgbClr val="000000"/>
              </a:solidFill>
            </a:endParaRPr>
          </a:p>
        </p:txBody>
      </p:sp>
      <p:sp>
        <p:nvSpPr>
          <p:cNvPr id="13378" name="Freeform 76"/>
          <p:cNvSpPr>
            <a:spLocks/>
          </p:cNvSpPr>
          <p:nvPr/>
        </p:nvSpPr>
        <p:spPr bwMode="auto">
          <a:xfrm>
            <a:off x="6056666" y="2407026"/>
            <a:ext cx="57150" cy="50800"/>
          </a:xfrm>
          <a:custGeom>
            <a:avLst/>
            <a:gdLst>
              <a:gd name="T0" fmla="*/ 90725611 w 36"/>
              <a:gd name="T1" fmla="*/ 80644986 h 32"/>
              <a:gd name="T2" fmla="*/ 0 w 36"/>
              <a:gd name="T3" fmla="*/ 0 h 32"/>
              <a:gd name="T4" fmla="*/ 0 60000 65536"/>
              <a:gd name="T5" fmla="*/ 0 60000 65536"/>
              <a:gd name="T6" fmla="*/ 0 w 36"/>
              <a:gd name="T7" fmla="*/ 0 h 32"/>
              <a:gd name="T8" fmla="*/ 36 w 36"/>
              <a:gd name="T9" fmla="*/ 32 h 32"/>
            </a:gdLst>
            <a:ahLst/>
            <a:cxnLst>
              <a:cxn ang="T4">
                <a:pos x="T0" y="T1"/>
              </a:cxn>
              <a:cxn ang="T5">
                <a:pos x="T2" y="T3"/>
              </a:cxn>
            </a:cxnLst>
            <a:rect l="T6" t="T7" r="T8" b="T9"/>
            <a:pathLst>
              <a:path w="36" h="32">
                <a:moveTo>
                  <a:pt x="36" y="32"/>
                </a:moveTo>
                <a:cubicBezTo>
                  <a:pt x="30" y="15"/>
                  <a:pt x="14" y="14"/>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sz="3200" smtClean="0">
              <a:solidFill>
                <a:srgbClr val="000000"/>
              </a:solidFill>
            </a:endParaRPr>
          </a:p>
        </p:txBody>
      </p:sp>
      <p:sp>
        <p:nvSpPr>
          <p:cNvPr id="13379" name="Freeform 77"/>
          <p:cNvSpPr>
            <a:spLocks/>
          </p:cNvSpPr>
          <p:nvPr/>
        </p:nvSpPr>
        <p:spPr bwMode="auto">
          <a:xfrm>
            <a:off x="5916966" y="2292726"/>
            <a:ext cx="76200" cy="69850"/>
          </a:xfrm>
          <a:custGeom>
            <a:avLst/>
            <a:gdLst>
              <a:gd name="T0" fmla="*/ 120967511 w 48"/>
              <a:gd name="T1" fmla="*/ 110886886 h 44"/>
              <a:gd name="T2" fmla="*/ 60483756 w 48"/>
              <a:gd name="T3" fmla="*/ 40322498 h 44"/>
              <a:gd name="T4" fmla="*/ 0 w 48"/>
              <a:gd name="T5" fmla="*/ 0 h 44"/>
              <a:gd name="T6" fmla="*/ 0 60000 65536"/>
              <a:gd name="T7" fmla="*/ 0 60000 65536"/>
              <a:gd name="T8" fmla="*/ 0 60000 65536"/>
              <a:gd name="T9" fmla="*/ 0 w 48"/>
              <a:gd name="T10" fmla="*/ 0 h 44"/>
              <a:gd name="T11" fmla="*/ 48 w 48"/>
              <a:gd name="T12" fmla="*/ 44 h 44"/>
            </a:gdLst>
            <a:ahLst/>
            <a:cxnLst>
              <a:cxn ang="T6">
                <a:pos x="T0" y="T1"/>
              </a:cxn>
              <a:cxn ang="T7">
                <a:pos x="T2" y="T3"/>
              </a:cxn>
              <a:cxn ang="T8">
                <a:pos x="T4" y="T5"/>
              </a:cxn>
            </a:cxnLst>
            <a:rect l="T9" t="T10" r="T11" b="T12"/>
            <a:pathLst>
              <a:path w="48" h="44">
                <a:moveTo>
                  <a:pt x="48" y="44"/>
                </a:moveTo>
                <a:cubicBezTo>
                  <a:pt x="40" y="34"/>
                  <a:pt x="34" y="24"/>
                  <a:pt x="24" y="16"/>
                </a:cubicBezTo>
                <a:cubicBezTo>
                  <a:pt x="16" y="10"/>
                  <a:pt x="0" y="0"/>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sz="3200" smtClean="0">
              <a:solidFill>
                <a:srgbClr val="000000"/>
              </a:solidFill>
            </a:endParaRPr>
          </a:p>
        </p:txBody>
      </p:sp>
      <p:sp>
        <p:nvSpPr>
          <p:cNvPr id="13380" name="Freeform 78"/>
          <p:cNvSpPr>
            <a:spLocks/>
          </p:cNvSpPr>
          <p:nvPr/>
        </p:nvSpPr>
        <p:spPr bwMode="auto">
          <a:xfrm>
            <a:off x="5650266" y="2121276"/>
            <a:ext cx="82550" cy="38100"/>
          </a:xfrm>
          <a:custGeom>
            <a:avLst/>
            <a:gdLst>
              <a:gd name="T0" fmla="*/ 131048136 w 52"/>
              <a:gd name="T1" fmla="*/ 60483756 h 24"/>
              <a:gd name="T2" fmla="*/ 0 w 52"/>
              <a:gd name="T3" fmla="*/ 0 h 24"/>
              <a:gd name="T4" fmla="*/ 0 60000 65536"/>
              <a:gd name="T5" fmla="*/ 0 60000 65536"/>
              <a:gd name="T6" fmla="*/ 0 w 52"/>
              <a:gd name="T7" fmla="*/ 0 h 24"/>
              <a:gd name="T8" fmla="*/ 52 w 52"/>
              <a:gd name="T9" fmla="*/ 24 h 24"/>
            </a:gdLst>
            <a:ahLst/>
            <a:cxnLst>
              <a:cxn ang="T4">
                <a:pos x="T0" y="T1"/>
              </a:cxn>
              <a:cxn ang="T5">
                <a:pos x="T2" y="T3"/>
              </a:cxn>
            </a:cxnLst>
            <a:rect l="T6" t="T7" r="T8" b="T9"/>
            <a:pathLst>
              <a:path w="52" h="24">
                <a:moveTo>
                  <a:pt x="52" y="24"/>
                </a:moveTo>
                <a:cubicBezTo>
                  <a:pt x="36" y="13"/>
                  <a:pt x="13" y="13"/>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sz="3200" smtClean="0">
              <a:solidFill>
                <a:srgbClr val="000000"/>
              </a:solidFill>
            </a:endParaRPr>
          </a:p>
        </p:txBody>
      </p:sp>
      <p:sp>
        <p:nvSpPr>
          <p:cNvPr id="13381" name="Freeform 79"/>
          <p:cNvSpPr>
            <a:spLocks/>
          </p:cNvSpPr>
          <p:nvPr/>
        </p:nvSpPr>
        <p:spPr bwMode="auto">
          <a:xfrm>
            <a:off x="5142266" y="2032376"/>
            <a:ext cx="127000" cy="12700"/>
          </a:xfrm>
          <a:custGeom>
            <a:avLst/>
            <a:gdLst>
              <a:gd name="T0" fmla="*/ 201612473 w 80"/>
              <a:gd name="T1" fmla="*/ 20161247 h 8"/>
              <a:gd name="T2" fmla="*/ 0 w 80"/>
              <a:gd name="T3" fmla="*/ 0 h 8"/>
              <a:gd name="T4" fmla="*/ 0 60000 65536"/>
              <a:gd name="T5" fmla="*/ 0 60000 65536"/>
              <a:gd name="T6" fmla="*/ 0 w 80"/>
              <a:gd name="T7" fmla="*/ 0 h 8"/>
              <a:gd name="T8" fmla="*/ 80 w 80"/>
              <a:gd name="T9" fmla="*/ 8 h 8"/>
            </a:gdLst>
            <a:ahLst/>
            <a:cxnLst>
              <a:cxn ang="T4">
                <a:pos x="T0" y="T1"/>
              </a:cxn>
              <a:cxn ang="T5">
                <a:pos x="T2" y="T3"/>
              </a:cxn>
            </a:cxnLst>
            <a:rect l="T6" t="T7" r="T8" b="T9"/>
            <a:pathLst>
              <a:path w="80" h="8">
                <a:moveTo>
                  <a:pt x="80" y="8"/>
                </a:moveTo>
                <a:cubicBezTo>
                  <a:pt x="54" y="6"/>
                  <a:pt x="26" y="0"/>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sz="3200" smtClean="0">
              <a:solidFill>
                <a:srgbClr val="000000"/>
              </a:solidFill>
            </a:endParaRPr>
          </a:p>
        </p:txBody>
      </p:sp>
      <p:sp>
        <p:nvSpPr>
          <p:cNvPr id="13382" name="Freeform 80"/>
          <p:cNvSpPr>
            <a:spLocks/>
          </p:cNvSpPr>
          <p:nvPr/>
        </p:nvSpPr>
        <p:spPr bwMode="auto">
          <a:xfrm>
            <a:off x="4983516" y="2032376"/>
            <a:ext cx="76200" cy="1588"/>
          </a:xfrm>
          <a:custGeom>
            <a:avLst/>
            <a:gdLst>
              <a:gd name="T0" fmla="*/ 120967511 w 48"/>
              <a:gd name="T1" fmla="*/ 0 h 1"/>
              <a:gd name="T2" fmla="*/ 0 w 48"/>
              <a:gd name="T3" fmla="*/ 0 h 1"/>
              <a:gd name="T4" fmla="*/ 0 60000 65536"/>
              <a:gd name="T5" fmla="*/ 0 60000 65536"/>
              <a:gd name="T6" fmla="*/ 0 w 48"/>
              <a:gd name="T7" fmla="*/ 0 h 1"/>
              <a:gd name="T8" fmla="*/ 48 w 48"/>
              <a:gd name="T9" fmla="*/ 1 h 1"/>
            </a:gdLst>
            <a:ahLst/>
            <a:cxnLst>
              <a:cxn ang="T4">
                <a:pos x="T0" y="T1"/>
              </a:cxn>
              <a:cxn ang="T5">
                <a:pos x="T2" y="T3"/>
              </a:cxn>
            </a:cxnLst>
            <a:rect l="T6" t="T7" r="T8" b="T9"/>
            <a:pathLst>
              <a:path w="48" h="1">
                <a:moveTo>
                  <a:pt x="48" y="0"/>
                </a:moveTo>
                <a:cubicBezTo>
                  <a:pt x="32" y="0"/>
                  <a:pt x="16" y="0"/>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sz="3200" smtClean="0">
              <a:solidFill>
                <a:srgbClr val="000000"/>
              </a:solidFill>
            </a:endParaRPr>
          </a:p>
        </p:txBody>
      </p:sp>
      <p:sp>
        <p:nvSpPr>
          <p:cNvPr id="13383" name="Freeform 81"/>
          <p:cNvSpPr>
            <a:spLocks/>
          </p:cNvSpPr>
          <p:nvPr/>
        </p:nvSpPr>
        <p:spPr bwMode="auto">
          <a:xfrm>
            <a:off x="4742216" y="2045076"/>
            <a:ext cx="133350" cy="6350"/>
          </a:xfrm>
          <a:custGeom>
            <a:avLst/>
            <a:gdLst>
              <a:gd name="T0" fmla="*/ 211693147 w 84"/>
              <a:gd name="T1" fmla="*/ 0 h 4"/>
              <a:gd name="T2" fmla="*/ 0 w 84"/>
              <a:gd name="T3" fmla="*/ 10080623 h 4"/>
              <a:gd name="T4" fmla="*/ 0 60000 65536"/>
              <a:gd name="T5" fmla="*/ 0 60000 65536"/>
              <a:gd name="T6" fmla="*/ 0 w 84"/>
              <a:gd name="T7" fmla="*/ 0 h 4"/>
              <a:gd name="T8" fmla="*/ 84 w 84"/>
              <a:gd name="T9" fmla="*/ 4 h 4"/>
            </a:gdLst>
            <a:ahLst/>
            <a:cxnLst>
              <a:cxn ang="T4">
                <a:pos x="T0" y="T1"/>
              </a:cxn>
              <a:cxn ang="T5">
                <a:pos x="T2" y="T3"/>
              </a:cxn>
            </a:cxnLst>
            <a:rect l="T6" t="T7" r="T8" b="T9"/>
            <a:pathLst>
              <a:path w="84" h="4">
                <a:moveTo>
                  <a:pt x="84" y="0"/>
                </a:moveTo>
                <a:cubicBezTo>
                  <a:pt x="56" y="1"/>
                  <a:pt x="0" y="4"/>
                  <a:pt x="0" y="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sz="3200" smtClean="0">
              <a:solidFill>
                <a:srgbClr val="000000"/>
              </a:solidFill>
            </a:endParaRPr>
          </a:p>
        </p:txBody>
      </p:sp>
      <p:sp>
        <p:nvSpPr>
          <p:cNvPr id="13384" name="Freeform 82"/>
          <p:cNvSpPr>
            <a:spLocks/>
          </p:cNvSpPr>
          <p:nvPr/>
        </p:nvSpPr>
        <p:spPr bwMode="auto">
          <a:xfrm>
            <a:off x="4462816" y="2114926"/>
            <a:ext cx="69850" cy="25400"/>
          </a:xfrm>
          <a:custGeom>
            <a:avLst/>
            <a:gdLst>
              <a:gd name="T0" fmla="*/ 110886886 w 44"/>
              <a:gd name="T1" fmla="*/ 0 h 16"/>
              <a:gd name="T2" fmla="*/ 0 w 44"/>
              <a:gd name="T3" fmla="*/ 40322493 h 16"/>
              <a:gd name="T4" fmla="*/ 0 60000 65536"/>
              <a:gd name="T5" fmla="*/ 0 60000 65536"/>
              <a:gd name="T6" fmla="*/ 0 w 44"/>
              <a:gd name="T7" fmla="*/ 0 h 16"/>
              <a:gd name="T8" fmla="*/ 44 w 44"/>
              <a:gd name="T9" fmla="*/ 16 h 16"/>
            </a:gdLst>
            <a:ahLst/>
            <a:cxnLst>
              <a:cxn ang="T4">
                <a:pos x="T0" y="T1"/>
              </a:cxn>
              <a:cxn ang="T5">
                <a:pos x="T2" y="T3"/>
              </a:cxn>
            </a:cxnLst>
            <a:rect l="T6" t="T7" r="T8" b="T9"/>
            <a:pathLst>
              <a:path w="44" h="16">
                <a:moveTo>
                  <a:pt x="44" y="0"/>
                </a:moveTo>
                <a:cubicBezTo>
                  <a:pt x="29" y="4"/>
                  <a:pt x="11" y="5"/>
                  <a:pt x="0" y="1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sz="3200" smtClean="0">
              <a:solidFill>
                <a:srgbClr val="000000"/>
              </a:solidFill>
            </a:endParaRPr>
          </a:p>
        </p:txBody>
      </p:sp>
      <p:sp>
        <p:nvSpPr>
          <p:cNvPr id="13385" name="Freeform 83"/>
          <p:cNvSpPr>
            <a:spLocks/>
          </p:cNvSpPr>
          <p:nvPr/>
        </p:nvSpPr>
        <p:spPr bwMode="auto">
          <a:xfrm>
            <a:off x="4278666" y="2184776"/>
            <a:ext cx="69850" cy="44450"/>
          </a:xfrm>
          <a:custGeom>
            <a:avLst/>
            <a:gdLst>
              <a:gd name="T0" fmla="*/ 110886886 w 44"/>
              <a:gd name="T1" fmla="*/ 0 h 28"/>
              <a:gd name="T2" fmla="*/ 0 w 44"/>
              <a:gd name="T3" fmla="*/ 70564381 h 28"/>
              <a:gd name="T4" fmla="*/ 0 60000 65536"/>
              <a:gd name="T5" fmla="*/ 0 60000 65536"/>
              <a:gd name="T6" fmla="*/ 0 w 44"/>
              <a:gd name="T7" fmla="*/ 0 h 28"/>
              <a:gd name="T8" fmla="*/ 44 w 44"/>
              <a:gd name="T9" fmla="*/ 28 h 28"/>
            </a:gdLst>
            <a:ahLst/>
            <a:cxnLst>
              <a:cxn ang="T4">
                <a:pos x="T0" y="T1"/>
              </a:cxn>
              <a:cxn ang="T5">
                <a:pos x="T2" y="T3"/>
              </a:cxn>
            </a:cxnLst>
            <a:rect l="T6" t="T7" r="T8" b="T9"/>
            <a:pathLst>
              <a:path w="44" h="28">
                <a:moveTo>
                  <a:pt x="44" y="0"/>
                </a:moveTo>
                <a:cubicBezTo>
                  <a:pt x="31" y="13"/>
                  <a:pt x="16" y="20"/>
                  <a:pt x="0" y="2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sz="3200" smtClean="0">
              <a:solidFill>
                <a:srgbClr val="000000"/>
              </a:solidFill>
            </a:endParaRPr>
          </a:p>
        </p:txBody>
      </p:sp>
      <p:sp>
        <p:nvSpPr>
          <p:cNvPr id="13386" name="Freeform 84"/>
          <p:cNvSpPr>
            <a:spLocks/>
          </p:cNvSpPr>
          <p:nvPr/>
        </p:nvSpPr>
        <p:spPr bwMode="auto">
          <a:xfrm>
            <a:off x="4137379" y="2241926"/>
            <a:ext cx="71437" cy="57150"/>
          </a:xfrm>
          <a:custGeom>
            <a:avLst/>
            <a:gdLst>
              <a:gd name="T0" fmla="*/ 113405455 w 45"/>
              <a:gd name="T1" fmla="*/ 0 h 36"/>
              <a:gd name="T2" fmla="*/ 63002675 w 45"/>
              <a:gd name="T3" fmla="*/ 50403116 h 36"/>
              <a:gd name="T4" fmla="*/ 2519345 w 45"/>
              <a:gd name="T5" fmla="*/ 80644991 h 36"/>
              <a:gd name="T6" fmla="*/ 0 60000 65536"/>
              <a:gd name="T7" fmla="*/ 0 60000 65536"/>
              <a:gd name="T8" fmla="*/ 0 60000 65536"/>
              <a:gd name="T9" fmla="*/ 0 w 45"/>
              <a:gd name="T10" fmla="*/ 0 h 36"/>
              <a:gd name="T11" fmla="*/ 45 w 45"/>
              <a:gd name="T12" fmla="*/ 36 h 36"/>
            </a:gdLst>
            <a:ahLst/>
            <a:cxnLst>
              <a:cxn ang="T6">
                <a:pos x="T0" y="T1"/>
              </a:cxn>
              <a:cxn ang="T7">
                <a:pos x="T2" y="T3"/>
              </a:cxn>
              <a:cxn ang="T8">
                <a:pos x="T4" y="T5"/>
              </a:cxn>
            </a:cxnLst>
            <a:rect l="T9" t="T10" r="T11" b="T12"/>
            <a:pathLst>
              <a:path w="45" h="36">
                <a:moveTo>
                  <a:pt x="45" y="0"/>
                </a:moveTo>
                <a:cubicBezTo>
                  <a:pt x="37" y="5"/>
                  <a:pt x="33" y="15"/>
                  <a:pt x="25" y="20"/>
                </a:cubicBezTo>
                <a:cubicBezTo>
                  <a:pt x="0" y="36"/>
                  <a:pt x="1" y="18"/>
                  <a:pt x="1" y="3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sz="3200" smtClean="0">
              <a:solidFill>
                <a:srgbClr val="000000"/>
              </a:solidFill>
            </a:endParaRPr>
          </a:p>
        </p:txBody>
      </p:sp>
      <p:sp>
        <p:nvSpPr>
          <p:cNvPr id="13387" name="Text Box 85"/>
          <p:cNvSpPr txBox="1">
            <a:spLocks noChangeArrowheads="1"/>
          </p:cNvSpPr>
          <p:nvPr/>
        </p:nvSpPr>
        <p:spPr bwMode="auto">
          <a:xfrm>
            <a:off x="211138" y="103875"/>
            <a:ext cx="8726487" cy="5286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b="1">
                <a:solidFill>
                  <a:schemeClr val="tx1"/>
                </a:solidFill>
                <a:latin typeface="Times New Roman" pitchFamily="18" charset="0"/>
              </a:defRPr>
            </a:lvl1pPr>
            <a:lvl2pPr marL="742950" indent="-285750">
              <a:defRPr sz="3200" b="1">
                <a:solidFill>
                  <a:schemeClr val="tx1"/>
                </a:solidFill>
                <a:latin typeface="Times New Roman" pitchFamily="18" charset="0"/>
              </a:defRPr>
            </a:lvl2pPr>
            <a:lvl3pPr marL="1143000" indent="-228600">
              <a:defRPr sz="3200" b="1">
                <a:solidFill>
                  <a:schemeClr val="tx1"/>
                </a:solidFill>
                <a:latin typeface="Times New Roman" pitchFamily="18" charset="0"/>
              </a:defRPr>
            </a:lvl3pPr>
            <a:lvl4pPr marL="1600200" indent="-228600">
              <a:defRPr sz="3200" b="1">
                <a:solidFill>
                  <a:schemeClr val="tx1"/>
                </a:solidFill>
                <a:latin typeface="Times New Roman" pitchFamily="18" charset="0"/>
              </a:defRPr>
            </a:lvl4pPr>
            <a:lvl5pPr marL="2057400" indent="-228600">
              <a:defRPr sz="3200" b="1">
                <a:solidFill>
                  <a:schemeClr val="tx1"/>
                </a:solidFill>
                <a:latin typeface="Times New Roman" pitchFamily="18" charset="0"/>
              </a:defRPr>
            </a:lvl5pPr>
            <a:lvl6pPr marL="2514600" indent="-228600" eaLnBrk="0" fontAlgn="base" hangingPunct="0">
              <a:spcBef>
                <a:spcPct val="0"/>
              </a:spcBef>
              <a:spcAft>
                <a:spcPct val="0"/>
              </a:spcAft>
              <a:defRPr sz="3200" b="1">
                <a:solidFill>
                  <a:schemeClr val="tx1"/>
                </a:solidFill>
                <a:latin typeface="Times New Roman" pitchFamily="18" charset="0"/>
              </a:defRPr>
            </a:lvl6pPr>
            <a:lvl7pPr marL="2971800" indent="-228600" eaLnBrk="0" fontAlgn="base" hangingPunct="0">
              <a:spcBef>
                <a:spcPct val="0"/>
              </a:spcBef>
              <a:spcAft>
                <a:spcPct val="0"/>
              </a:spcAft>
              <a:defRPr sz="3200" b="1">
                <a:solidFill>
                  <a:schemeClr val="tx1"/>
                </a:solidFill>
                <a:latin typeface="Times New Roman" pitchFamily="18" charset="0"/>
              </a:defRPr>
            </a:lvl7pPr>
            <a:lvl8pPr marL="3429000" indent="-228600" eaLnBrk="0" fontAlgn="base" hangingPunct="0">
              <a:spcBef>
                <a:spcPct val="0"/>
              </a:spcBef>
              <a:spcAft>
                <a:spcPct val="0"/>
              </a:spcAft>
              <a:defRPr sz="3200" b="1">
                <a:solidFill>
                  <a:schemeClr val="tx1"/>
                </a:solidFill>
                <a:latin typeface="Times New Roman" pitchFamily="18" charset="0"/>
              </a:defRPr>
            </a:lvl8pPr>
            <a:lvl9pPr marL="3886200" indent="-228600" eaLnBrk="0" fontAlgn="base" hangingPunct="0">
              <a:spcBef>
                <a:spcPct val="0"/>
              </a:spcBef>
              <a:spcAft>
                <a:spcPct val="0"/>
              </a:spcAft>
              <a:defRPr sz="3200" b="1">
                <a:solidFill>
                  <a:schemeClr val="tx1"/>
                </a:solidFill>
                <a:latin typeface="Times New Roman" pitchFamily="18" charset="0"/>
              </a:defRPr>
            </a:lvl9pPr>
          </a:lstStyle>
          <a:p>
            <a:r>
              <a:rPr lang="en-US" sz="2800" smtClean="0">
                <a:solidFill>
                  <a:srgbClr val="000000"/>
                </a:solidFill>
              </a:rPr>
              <a:t>Ultrastructural Features of the Platelet by EM (x30,000)</a:t>
            </a:r>
          </a:p>
        </p:txBody>
      </p:sp>
      <p:sp>
        <p:nvSpPr>
          <p:cNvPr id="13388" name="Text Box 86"/>
          <p:cNvSpPr txBox="1">
            <a:spLocks noChangeArrowheads="1"/>
          </p:cNvSpPr>
          <p:nvPr/>
        </p:nvSpPr>
        <p:spPr bwMode="auto">
          <a:xfrm>
            <a:off x="6977416" y="3202364"/>
            <a:ext cx="1466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Times New Roman" pitchFamily="18" charset="0"/>
              </a:defRPr>
            </a:lvl1pPr>
            <a:lvl2pPr marL="742950" indent="-285750">
              <a:defRPr sz="3200" b="1">
                <a:solidFill>
                  <a:schemeClr val="tx1"/>
                </a:solidFill>
                <a:latin typeface="Times New Roman" pitchFamily="18" charset="0"/>
              </a:defRPr>
            </a:lvl2pPr>
            <a:lvl3pPr marL="1143000" indent="-228600">
              <a:defRPr sz="3200" b="1">
                <a:solidFill>
                  <a:schemeClr val="tx1"/>
                </a:solidFill>
                <a:latin typeface="Times New Roman" pitchFamily="18" charset="0"/>
              </a:defRPr>
            </a:lvl3pPr>
            <a:lvl4pPr marL="1600200" indent="-228600">
              <a:defRPr sz="3200" b="1">
                <a:solidFill>
                  <a:schemeClr val="tx1"/>
                </a:solidFill>
                <a:latin typeface="Times New Roman" pitchFamily="18" charset="0"/>
              </a:defRPr>
            </a:lvl4pPr>
            <a:lvl5pPr marL="2057400" indent="-228600">
              <a:defRPr sz="3200" b="1">
                <a:solidFill>
                  <a:schemeClr val="tx1"/>
                </a:solidFill>
                <a:latin typeface="Times New Roman" pitchFamily="18" charset="0"/>
              </a:defRPr>
            </a:lvl5pPr>
            <a:lvl6pPr marL="2514600" indent="-228600" eaLnBrk="0" fontAlgn="base" hangingPunct="0">
              <a:spcBef>
                <a:spcPct val="0"/>
              </a:spcBef>
              <a:spcAft>
                <a:spcPct val="0"/>
              </a:spcAft>
              <a:defRPr sz="3200" b="1">
                <a:solidFill>
                  <a:schemeClr val="tx1"/>
                </a:solidFill>
                <a:latin typeface="Times New Roman" pitchFamily="18" charset="0"/>
              </a:defRPr>
            </a:lvl6pPr>
            <a:lvl7pPr marL="2971800" indent="-228600" eaLnBrk="0" fontAlgn="base" hangingPunct="0">
              <a:spcBef>
                <a:spcPct val="0"/>
              </a:spcBef>
              <a:spcAft>
                <a:spcPct val="0"/>
              </a:spcAft>
              <a:defRPr sz="3200" b="1">
                <a:solidFill>
                  <a:schemeClr val="tx1"/>
                </a:solidFill>
                <a:latin typeface="Times New Roman" pitchFamily="18" charset="0"/>
              </a:defRPr>
            </a:lvl7pPr>
            <a:lvl8pPr marL="3429000" indent="-228600" eaLnBrk="0" fontAlgn="base" hangingPunct="0">
              <a:spcBef>
                <a:spcPct val="0"/>
              </a:spcBef>
              <a:spcAft>
                <a:spcPct val="0"/>
              </a:spcAft>
              <a:defRPr sz="3200" b="1">
                <a:solidFill>
                  <a:schemeClr val="tx1"/>
                </a:solidFill>
                <a:latin typeface="Times New Roman" pitchFamily="18" charset="0"/>
              </a:defRPr>
            </a:lvl8pPr>
            <a:lvl9pPr marL="3886200" indent="-228600" eaLnBrk="0" fontAlgn="base" hangingPunct="0">
              <a:spcBef>
                <a:spcPct val="0"/>
              </a:spcBef>
              <a:spcAft>
                <a:spcPct val="0"/>
              </a:spcAft>
              <a:defRPr sz="3200" b="1">
                <a:solidFill>
                  <a:schemeClr val="tx1"/>
                </a:solidFill>
                <a:latin typeface="Times New Roman" pitchFamily="18" charset="0"/>
              </a:defRPr>
            </a:lvl9pPr>
          </a:lstStyle>
          <a:p>
            <a:r>
              <a:rPr lang="en-US" sz="1800" smtClean="0">
                <a:solidFill>
                  <a:srgbClr val="000000"/>
                </a:solidFill>
              </a:rPr>
              <a:t>Phospholipid</a:t>
            </a:r>
          </a:p>
          <a:p>
            <a:r>
              <a:rPr lang="en-US" sz="1800" smtClean="0">
                <a:solidFill>
                  <a:srgbClr val="000000"/>
                </a:solidFill>
              </a:rPr>
              <a:t>membrane</a:t>
            </a:r>
          </a:p>
        </p:txBody>
      </p:sp>
      <p:sp>
        <p:nvSpPr>
          <p:cNvPr id="13389" name="Line 87"/>
          <p:cNvSpPr>
            <a:spLocks noChangeShapeType="1"/>
          </p:cNvSpPr>
          <p:nvPr/>
        </p:nvSpPr>
        <p:spPr bwMode="auto">
          <a:xfrm flipH="1">
            <a:off x="6672616" y="3480176"/>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3200" smtClean="0">
              <a:solidFill>
                <a:srgbClr val="000000"/>
              </a:solidFill>
            </a:endParaRPr>
          </a:p>
        </p:txBody>
      </p:sp>
      <p:sp>
        <p:nvSpPr>
          <p:cNvPr id="13390" name="Text Box 88"/>
          <p:cNvSpPr txBox="1">
            <a:spLocks noChangeArrowheads="1"/>
          </p:cNvSpPr>
          <p:nvPr/>
        </p:nvSpPr>
        <p:spPr bwMode="auto">
          <a:xfrm>
            <a:off x="6672616" y="3964364"/>
            <a:ext cx="2051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Times New Roman" pitchFamily="18" charset="0"/>
              </a:defRPr>
            </a:lvl1pPr>
            <a:lvl2pPr marL="742950" indent="-285750">
              <a:defRPr sz="3200" b="1">
                <a:solidFill>
                  <a:schemeClr val="tx1"/>
                </a:solidFill>
                <a:latin typeface="Times New Roman" pitchFamily="18" charset="0"/>
              </a:defRPr>
            </a:lvl2pPr>
            <a:lvl3pPr marL="1143000" indent="-228600">
              <a:defRPr sz="3200" b="1">
                <a:solidFill>
                  <a:schemeClr val="tx1"/>
                </a:solidFill>
                <a:latin typeface="Times New Roman" pitchFamily="18" charset="0"/>
              </a:defRPr>
            </a:lvl3pPr>
            <a:lvl4pPr marL="1600200" indent="-228600">
              <a:defRPr sz="3200" b="1">
                <a:solidFill>
                  <a:schemeClr val="tx1"/>
                </a:solidFill>
                <a:latin typeface="Times New Roman" pitchFamily="18" charset="0"/>
              </a:defRPr>
            </a:lvl4pPr>
            <a:lvl5pPr marL="2057400" indent="-228600">
              <a:defRPr sz="3200" b="1">
                <a:solidFill>
                  <a:schemeClr val="tx1"/>
                </a:solidFill>
                <a:latin typeface="Times New Roman" pitchFamily="18" charset="0"/>
              </a:defRPr>
            </a:lvl5pPr>
            <a:lvl6pPr marL="2514600" indent="-228600" eaLnBrk="0" fontAlgn="base" hangingPunct="0">
              <a:spcBef>
                <a:spcPct val="0"/>
              </a:spcBef>
              <a:spcAft>
                <a:spcPct val="0"/>
              </a:spcAft>
              <a:defRPr sz="3200" b="1">
                <a:solidFill>
                  <a:schemeClr val="tx1"/>
                </a:solidFill>
                <a:latin typeface="Times New Roman" pitchFamily="18" charset="0"/>
              </a:defRPr>
            </a:lvl6pPr>
            <a:lvl7pPr marL="2971800" indent="-228600" eaLnBrk="0" fontAlgn="base" hangingPunct="0">
              <a:spcBef>
                <a:spcPct val="0"/>
              </a:spcBef>
              <a:spcAft>
                <a:spcPct val="0"/>
              </a:spcAft>
              <a:defRPr sz="3200" b="1">
                <a:solidFill>
                  <a:schemeClr val="tx1"/>
                </a:solidFill>
                <a:latin typeface="Times New Roman" pitchFamily="18" charset="0"/>
              </a:defRPr>
            </a:lvl7pPr>
            <a:lvl8pPr marL="3429000" indent="-228600" eaLnBrk="0" fontAlgn="base" hangingPunct="0">
              <a:spcBef>
                <a:spcPct val="0"/>
              </a:spcBef>
              <a:spcAft>
                <a:spcPct val="0"/>
              </a:spcAft>
              <a:defRPr sz="3200" b="1">
                <a:solidFill>
                  <a:schemeClr val="tx1"/>
                </a:solidFill>
                <a:latin typeface="Times New Roman" pitchFamily="18" charset="0"/>
              </a:defRPr>
            </a:lvl8pPr>
            <a:lvl9pPr marL="3886200" indent="-228600" eaLnBrk="0" fontAlgn="base" hangingPunct="0">
              <a:spcBef>
                <a:spcPct val="0"/>
              </a:spcBef>
              <a:spcAft>
                <a:spcPct val="0"/>
              </a:spcAft>
              <a:defRPr sz="3200" b="1">
                <a:solidFill>
                  <a:schemeClr val="tx1"/>
                </a:solidFill>
                <a:latin typeface="Times New Roman" pitchFamily="18" charset="0"/>
              </a:defRPr>
            </a:lvl9pPr>
          </a:lstStyle>
          <a:p>
            <a:r>
              <a:rPr lang="en-US" sz="1800" smtClean="0">
                <a:solidFill>
                  <a:srgbClr val="000000"/>
                </a:solidFill>
              </a:rPr>
              <a:t>Open cannalicular </a:t>
            </a:r>
          </a:p>
          <a:p>
            <a:r>
              <a:rPr lang="en-US" sz="1800" smtClean="0">
                <a:solidFill>
                  <a:srgbClr val="000000"/>
                </a:solidFill>
              </a:rPr>
              <a:t>system</a:t>
            </a:r>
          </a:p>
        </p:txBody>
      </p:sp>
      <p:sp>
        <p:nvSpPr>
          <p:cNvPr id="13391" name="Line 89"/>
          <p:cNvSpPr>
            <a:spLocks noChangeShapeType="1"/>
          </p:cNvSpPr>
          <p:nvPr/>
        </p:nvSpPr>
        <p:spPr bwMode="auto">
          <a:xfrm flipH="1" flipV="1">
            <a:off x="6291616" y="4013576"/>
            <a:ext cx="3810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3200" smtClean="0">
              <a:solidFill>
                <a:srgbClr val="000000"/>
              </a:solidFill>
            </a:endParaRPr>
          </a:p>
        </p:txBody>
      </p:sp>
      <p:sp>
        <p:nvSpPr>
          <p:cNvPr id="13392" name="Line 90"/>
          <p:cNvSpPr>
            <a:spLocks noChangeShapeType="1"/>
          </p:cNvSpPr>
          <p:nvPr/>
        </p:nvSpPr>
        <p:spPr bwMode="auto">
          <a:xfrm flipV="1">
            <a:off x="5301016" y="4165976"/>
            <a:ext cx="762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3200" smtClean="0">
              <a:solidFill>
                <a:srgbClr val="000000"/>
              </a:solidFill>
            </a:endParaRPr>
          </a:p>
        </p:txBody>
      </p:sp>
      <p:sp>
        <p:nvSpPr>
          <p:cNvPr id="13393" name="Text Box 91"/>
          <p:cNvSpPr txBox="1">
            <a:spLocks noChangeArrowheads="1"/>
          </p:cNvSpPr>
          <p:nvPr/>
        </p:nvSpPr>
        <p:spPr bwMode="auto">
          <a:xfrm>
            <a:off x="4767616" y="5183564"/>
            <a:ext cx="1504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Times New Roman" pitchFamily="18" charset="0"/>
              </a:defRPr>
            </a:lvl1pPr>
            <a:lvl2pPr marL="742950" indent="-285750">
              <a:defRPr sz="3200" b="1">
                <a:solidFill>
                  <a:schemeClr val="tx1"/>
                </a:solidFill>
                <a:latin typeface="Times New Roman" pitchFamily="18" charset="0"/>
              </a:defRPr>
            </a:lvl2pPr>
            <a:lvl3pPr marL="1143000" indent="-228600">
              <a:defRPr sz="3200" b="1">
                <a:solidFill>
                  <a:schemeClr val="tx1"/>
                </a:solidFill>
                <a:latin typeface="Times New Roman" pitchFamily="18" charset="0"/>
              </a:defRPr>
            </a:lvl3pPr>
            <a:lvl4pPr marL="1600200" indent="-228600">
              <a:defRPr sz="3200" b="1">
                <a:solidFill>
                  <a:schemeClr val="tx1"/>
                </a:solidFill>
                <a:latin typeface="Times New Roman" pitchFamily="18" charset="0"/>
              </a:defRPr>
            </a:lvl4pPr>
            <a:lvl5pPr marL="2057400" indent="-228600">
              <a:defRPr sz="3200" b="1">
                <a:solidFill>
                  <a:schemeClr val="tx1"/>
                </a:solidFill>
                <a:latin typeface="Times New Roman" pitchFamily="18" charset="0"/>
              </a:defRPr>
            </a:lvl5pPr>
            <a:lvl6pPr marL="2514600" indent="-228600" eaLnBrk="0" fontAlgn="base" hangingPunct="0">
              <a:spcBef>
                <a:spcPct val="0"/>
              </a:spcBef>
              <a:spcAft>
                <a:spcPct val="0"/>
              </a:spcAft>
              <a:defRPr sz="3200" b="1">
                <a:solidFill>
                  <a:schemeClr val="tx1"/>
                </a:solidFill>
                <a:latin typeface="Times New Roman" pitchFamily="18" charset="0"/>
              </a:defRPr>
            </a:lvl6pPr>
            <a:lvl7pPr marL="2971800" indent="-228600" eaLnBrk="0" fontAlgn="base" hangingPunct="0">
              <a:spcBef>
                <a:spcPct val="0"/>
              </a:spcBef>
              <a:spcAft>
                <a:spcPct val="0"/>
              </a:spcAft>
              <a:defRPr sz="3200" b="1">
                <a:solidFill>
                  <a:schemeClr val="tx1"/>
                </a:solidFill>
                <a:latin typeface="Times New Roman" pitchFamily="18" charset="0"/>
              </a:defRPr>
            </a:lvl7pPr>
            <a:lvl8pPr marL="3429000" indent="-228600" eaLnBrk="0" fontAlgn="base" hangingPunct="0">
              <a:spcBef>
                <a:spcPct val="0"/>
              </a:spcBef>
              <a:spcAft>
                <a:spcPct val="0"/>
              </a:spcAft>
              <a:defRPr sz="3200" b="1">
                <a:solidFill>
                  <a:schemeClr val="tx1"/>
                </a:solidFill>
                <a:latin typeface="Times New Roman" pitchFamily="18" charset="0"/>
              </a:defRPr>
            </a:lvl8pPr>
            <a:lvl9pPr marL="3886200" indent="-228600" eaLnBrk="0" fontAlgn="base" hangingPunct="0">
              <a:spcBef>
                <a:spcPct val="0"/>
              </a:spcBef>
              <a:spcAft>
                <a:spcPct val="0"/>
              </a:spcAft>
              <a:defRPr sz="3200" b="1">
                <a:solidFill>
                  <a:schemeClr val="tx1"/>
                </a:solidFill>
                <a:latin typeface="Times New Roman" pitchFamily="18" charset="0"/>
              </a:defRPr>
            </a:lvl9pPr>
          </a:lstStyle>
          <a:p>
            <a:r>
              <a:rPr lang="en-US" sz="1800" smtClean="0">
                <a:solidFill>
                  <a:srgbClr val="000000"/>
                </a:solidFill>
              </a:rPr>
              <a:t>mitochondria</a:t>
            </a:r>
          </a:p>
        </p:txBody>
      </p:sp>
      <p:sp>
        <p:nvSpPr>
          <p:cNvPr id="13394" name="Line 92"/>
          <p:cNvSpPr>
            <a:spLocks noChangeShapeType="1"/>
          </p:cNvSpPr>
          <p:nvPr/>
        </p:nvSpPr>
        <p:spPr bwMode="auto">
          <a:xfrm flipV="1">
            <a:off x="2938816" y="3861176"/>
            <a:ext cx="10668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3200" smtClean="0">
              <a:solidFill>
                <a:srgbClr val="000000"/>
              </a:solidFill>
            </a:endParaRPr>
          </a:p>
        </p:txBody>
      </p:sp>
      <p:sp>
        <p:nvSpPr>
          <p:cNvPr id="13395" name="Text Box 93"/>
          <p:cNvSpPr txBox="1">
            <a:spLocks noChangeArrowheads="1"/>
          </p:cNvSpPr>
          <p:nvPr/>
        </p:nvSpPr>
        <p:spPr bwMode="auto">
          <a:xfrm>
            <a:off x="2024416" y="4035801"/>
            <a:ext cx="1455738"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Times New Roman" pitchFamily="18" charset="0"/>
              </a:defRPr>
            </a:lvl1pPr>
            <a:lvl2pPr marL="742950" indent="-285750">
              <a:defRPr sz="3200" b="1">
                <a:solidFill>
                  <a:schemeClr val="tx1"/>
                </a:solidFill>
                <a:latin typeface="Times New Roman" pitchFamily="18" charset="0"/>
              </a:defRPr>
            </a:lvl2pPr>
            <a:lvl3pPr marL="1143000" indent="-228600">
              <a:defRPr sz="3200" b="1">
                <a:solidFill>
                  <a:schemeClr val="tx1"/>
                </a:solidFill>
                <a:latin typeface="Times New Roman" pitchFamily="18" charset="0"/>
              </a:defRPr>
            </a:lvl3pPr>
            <a:lvl4pPr marL="1600200" indent="-228600">
              <a:defRPr sz="3200" b="1">
                <a:solidFill>
                  <a:schemeClr val="tx1"/>
                </a:solidFill>
                <a:latin typeface="Times New Roman" pitchFamily="18" charset="0"/>
              </a:defRPr>
            </a:lvl4pPr>
            <a:lvl5pPr marL="2057400" indent="-228600">
              <a:defRPr sz="3200" b="1">
                <a:solidFill>
                  <a:schemeClr val="tx1"/>
                </a:solidFill>
                <a:latin typeface="Times New Roman" pitchFamily="18" charset="0"/>
              </a:defRPr>
            </a:lvl5pPr>
            <a:lvl6pPr marL="2514600" indent="-228600" eaLnBrk="0" fontAlgn="base" hangingPunct="0">
              <a:spcBef>
                <a:spcPct val="0"/>
              </a:spcBef>
              <a:spcAft>
                <a:spcPct val="0"/>
              </a:spcAft>
              <a:defRPr sz="3200" b="1">
                <a:solidFill>
                  <a:schemeClr val="tx1"/>
                </a:solidFill>
                <a:latin typeface="Times New Roman" pitchFamily="18" charset="0"/>
              </a:defRPr>
            </a:lvl6pPr>
            <a:lvl7pPr marL="2971800" indent="-228600" eaLnBrk="0" fontAlgn="base" hangingPunct="0">
              <a:spcBef>
                <a:spcPct val="0"/>
              </a:spcBef>
              <a:spcAft>
                <a:spcPct val="0"/>
              </a:spcAft>
              <a:defRPr sz="3200" b="1">
                <a:solidFill>
                  <a:schemeClr val="tx1"/>
                </a:solidFill>
                <a:latin typeface="Times New Roman" pitchFamily="18" charset="0"/>
              </a:defRPr>
            </a:lvl7pPr>
            <a:lvl8pPr marL="3429000" indent="-228600" eaLnBrk="0" fontAlgn="base" hangingPunct="0">
              <a:spcBef>
                <a:spcPct val="0"/>
              </a:spcBef>
              <a:spcAft>
                <a:spcPct val="0"/>
              </a:spcAft>
              <a:defRPr sz="3200" b="1">
                <a:solidFill>
                  <a:schemeClr val="tx1"/>
                </a:solidFill>
                <a:latin typeface="Times New Roman" pitchFamily="18" charset="0"/>
              </a:defRPr>
            </a:lvl8pPr>
            <a:lvl9pPr marL="3886200" indent="-228600" eaLnBrk="0" fontAlgn="base" hangingPunct="0">
              <a:spcBef>
                <a:spcPct val="0"/>
              </a:spcBef>
              <a:spcAft>
                <a:spcPct val="0"/>
              </a:spcAft>
              <a:defRPr sz="3200" b="1">
                <a:solidFill>
                  <a:schemeClr val="tx1"/>
                </a:solidFill>
                <a:latin typeface="Times New Roman" pitchFamily="18" charset="0"/>
              </a:defRPr>
            </a:lvl9pPr>
          </a:lstStyle>
          <a:p>
            <a:r>
              <a:rPr lang="en-US" sz="1800" smtClean="0">
                <a:solidFill>
                  <a:srgbClr val="000000"/>
                </a:solidFill>
                <a:latin typeface="Symbol" pitchFamily="18" charset="2"/>
              </a:rPr>
              <a:t>a</a:t>
            </a:r>
            <a:r>
              <a:rPr lang="en-US" sz="1800" smtClean="0">
                <a:solidFill>
                  <a:srgbClr val="000000"/>
                </a:solidFill>
              </a:rPr>
              <a:t> granules:</a:t>
            </a:r>
          </a:p>
          <a:p>
            <a:r>
              <a:rPr lang="en-US" sz="1600" smtClean="0">
                <a:solidFill>
                  <a:srgbClr val="000000"/>
                </a:solidFill>
              </a:rPr>
              <a:t>growth factors</a:t>
            </a:r>
          </a:p>
          <a:p>
            <a:r>
              <a:rPr lang="en-US" sz="1600" smtClean="0">
                <a:solidFill>
                  <a:srgbClr val="000000"/>
                </a:solidFill>
              </a:rPr>
              <a:t>fibrinogen</a:t>
            </a:r>
          </a:p>
          <a:p>
            <a:r>
              <a:rPr lang="en-US" sz="1600" smtClean="0">
                <a:solidFill>
                  <a:srgbClr val="000000"/>
                </a:solidFill>
              </a:rPr>
              <a:t>factor V</a:t>
            </a:r>
          </a:p>
          <a:p>
            <a:r>
              <a:rPr lang="en-US" sz="1600" smtClean="0">
                <a:solidFill>
                  <a:srgbClr val="000000"/>
                </a:solidFill>
              </a:rPr>
              <a:t>vWF</a:t>
            </a:r>
            <a:endParaRPr lang="en-US" sz="1800" smtClean="0">
              <a:solidFill>
                <a:srgbClr val="000000"/>
              </a:solidFill>
            </a:endParaRPr>
          </a:p>
        </p:txBody>
      </p:sp>
      <p:sp>
        <p:nvSpPr>
          <p:cNvPr id="13396" name="Line 94"/>
          <p:cNvSpPr>
            <a:spLocks noChangeShapeType="1"/>
          </p:cNvSpPr>
          <p:nvPr/>
        </p:nvSpPr>
        <p:spPr bwMode="auto">
          <a:xfrm flipV="1">
            <a:off x="2634016" y="2946776"/>
            <a:ext cx="12954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3200" smtClean="0">
              <a:solidFill>
                <a:srgbClr val="000000"/>
              </a:solidFill>
            </a:endParaRPr>
          </a:p>
        </p:txBody>
      </p:sp>
      <p:sp>
        <p:nvSpPr>
          <p:cNvPr id="13397" name="Text Box 95"/>
          <p:cNvSpPr txBox="1">
            <a:spLocks noChangeArrowheads="1"/>
          </p:cNvSpPr>
          <p:nvPr/>
        </p:nvSpPr>
        <p:spPr bwMode="auto">
          <a:xfrm>
            <a:off x="1186216" y="2897564"/>
            <a:ext cx="1739900" cy="134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Times New Roman" pitchFamily="18" charset="0"/>
              </a:defRPr>
            </a:lvl1pPr>
            <a:lvl2pPr marL="742950" indent="-285750">
              <a:defRPr sz="3200" b="1">
                <a:solidFill>
                  <a:schemeClr val="tx1"/>
                </a:solidFill>
                <a:latin typeface="Times New Roman" pitchFamily="18" charset="0"/>
              </a:defRPr>
            </a:lvl2pPr>
            <a:lvl3pPr marL="1143000" indent="-228600">
              <a:defRPr sz="3200" b="1">
                <a:solidFill>
                  <a:schemeClr val="tx1"/>
                </a:solidFill>
                <a:latin typeface="Times New Roman" pitchFamily="18" charset="0"/>
              </a:defRPr>
            </a:lvl3pPr>
            <a:lvl4pPr marL="1600200" indent="-228600">
              <a:defRPr sz="3200" b="1">
                <a:solidFill>
                  <a:schemeClr val="tx1"/>
                </a:solidFill>
                <a:latin typeface="Times New Roman" pitchFamily="18" charset="0"/>
              </a:defRPr>
            </a:lvl4pPr>
            <a:lvl5pPr marL="2057400" indent="-228600">
              <a:defRPr sz="3200" b="1">
                <a:solidFill>
                  <a:schemeClr val="tx1"/>
                </a:solidFill>
                <a:latin typeface="Times New Roman" pitchFamily="18" charset="0"/>
              </a:defRPr>
            </a:lvl5pPr>
            <a:lvl6pPr marL="2514600" indent="-228600" eaLnBrk="0" fontAlgn="base" hangingPunct="0">
              <a:spcBef>
                <a:spcPct val="0"/>
              </a:spcBef>
              <a:spcAft>
                <a:spcPct val="0"/>
              </a:spcAft>
              <a:defRPr sz="3200" b="1">
                <a:solidFill>
                  <a:schemeClr val="tx1"/>
                </a:solidFill>
                <a:latin typeface="Times New Roman" pitchFamily="18" charset="0"/>
              </a:defRPr>
            </a:lvl6pPr>
            <a:lvl7pPr marL="2971800" indent="-228600" eaLnBrk="0" fontAlgn="base" hangingPunct="0">
              <a:spcBef>
                <a:spcPct val="0"/>
              </a:spcBef>
              <a:spcAft>
                <a:spcPct val="0"/>
              </a:spcAft>
              <a:defRPr sz="3200" b="1">
                <a:solidFill>
                  <a:schemeClr val="tx1"/>
                </a:solidFill>
                <a:latin typeface="Times New Roman" pitchFamily="18" charset="0"/>
              </a:defRPr>
            </a:lvl7pPr>
            <a:lvl8pPr marL="3429000" indent="-228600" eaLnBrk="0" fontAlgn="base" hangingPunct="0">
              <a:spcBef>
                <a:spcPct val="0"/>
              </a:spcBef>
              <a:spcAft>
                <a:spcPct val="0"/>
              </a:spcAft>
              <a:defRPr sz="3200" b="1">
                <a:solidFill>
                  <a:schemeClr val="tx1"/>
                </a:solidFill>
                <a:latin typeface="Times New Roman" pitchFamily="18" charset="0"/>
              </a:defRPr>
            </a:lvl8pPr>
            <a:lvl9pPr marL="3886200" indent="-228600" eaLnBrk="0" fontAlgn="base" hangingPunct="0">
              <a:spcBef>
                <a:spcPct val="0"/>
              </a:spcBef>
              <a:spcAft>
                <a:spcPct val="0"/>
              </a:spcAft>
              <a:defRPr sz="3200" b="1">
                <a:solidFill>
                  <a:schemeClr val="tx1"/>
                </a:solidFill>
                <a:latin typeface="Times New Roman" pitchFamily="18" charset="0"/>
              </a:defRPr>
            </a:lvl9pPr>
          </a:lstStyle>
          <a:p>
            <a:r>
              <a:rPr lang="en-US" sz="1800" smtClean="0">
                <a:solidFill>
                  <a:srgbClr val="000000"/>
                </a:solidFill>
              </a:rPr>
              <a:t>Dense granules:</a:t>
            </a:r>
          </a:p>
          <a:p>
            <a:r>
              <a:rPr lang="en-US" sz="1600" smtClean="0">
                <a:solidFill>
                  <a:srgbClr val="3333CC"/>
                </a:solidFill>
              </a:rPr>
              <a:t>ADP</a:t>
            </a:r>
          </a:p>
          <a:p>
            <a:r>
              <a:rPr lang="en-US" sz="1600" smtClean="0">
                <a:solidFill>
                  <a:srgbClr val="000000"/>
                </a:solidFill>
              </a:rPr>
              <a:t>ATP</a:t>
            </a:r>
          </a:p>
          <a:p>
            <a:r>
              <a:rPr lang="en-US" sz="1600" smtClean="0">
                <a:solidFill>
                  <a:srgbClr val="000000"/>
                </a:solidFill>
              </a:rPr>
              <a:t>Serotonin</a:t>
            </a:r>
          </a:p>
          <a:p>
            <a:r>
              <a:rPr lang="en-US" sz="1600" smtClean="0">
                <a:solidFill>
                  <a:srgbClr val="3333CC"/>
                </a:solidFill>
              </a:rPr>
              <a:t>Ca2+</a:t>
            </a:r>
            <a:endParaRPr lang="en-US" sz="1800" smtClean="0">
              <a:solidFill>
                <a:srgbClr val="3333CC"/>
              </a:solidFill>
            </a:endParaRPr>
          </a:p>
        </p:txBody>
      </p:sp>
      <p:sp>
        <p:nvSpPr>
          <p:cNvPr id="13398" name="Oval 96"/>
          <p:cNvSpPr>
            <a:spLocks noChangeArrowheads="1"/>
          </p:cNvSpPr>
          <p:nvPr/>
        </p:nvSpPr>
        <p:spPr bwMode="auto">
          <a:xfrm>
            <a:off x="5301016" y="2870576"/>
            <a:ext cx="76200" cy="76200"/>
          </a:xfrm>
          <a:prstGeom prst="ellipse">
            <a:avLst/>
          </a:prstGeom>
          <a:solidFill>
            <a:schemeClr val="accent1"/>
          </a:solidFill>
          <a:ln w="9525">
            <a:solidFill>
              <a:schemeClr val="tx1"/>
            </a:solidFill>
            <a:round/>
            <a:headEnd/>
            <a:tailEnd/>
          </a:ln>
        </p:spPr>
        <p:txBody>
          <a:bodyPr wrap="none" anchor="ctr"/>
          <a:lstStyle/>
          <a:p>
            <a:endParaRPr lang="en-GB" sz="3200" smtClean="0">
              <a:solidFill>
                <a:srgbClr val="000000"/>
              </a:solidFill>
            </a:endParaRPr>
          </a:p>
        </p:txBody>
      </p:sp>
      <p:sp>
        <p:nvSpPr>
          <p:cNvPr id="13399" name="Oval 97"/>
          <p:cNvSpPr>
            <a:spLocks noChangeArrowheads="1"/>
          </p:cNvSpPr>
          <p:nvPr/>
        </p:nvSpPr>
        <p:spPr bwMode="auto">
          <a:xfrm>
            <a:off x="5453416" y="3022976"/>
            <a:ext cx="76200" cy="76200"/>
          </a:xfrm>
          <a:prstGeom prst="ellipse">
            <a:avLst/>
          </a:prstGeom>
          <a:solidFill>
            <a:schemeClr val="accent1"/>
          </a:solidFill>
          <a:ln w="9525">
            <a:solidFill>
              <a:schemeClr val="tx1"/>
            </a:solidFill>
            <a:round/>
            <a:headEnd/>
            <a:tailEnd/>
          </a:ln>
        </p:spPr>
        <p:txBody>
          <a:bodyPr wrap="none" anchor="ctr"/>
          <a:lstStyle/>
          <a:p>
            <a:endParaRPr lang="en-GB" sz="3200" smtClean="0">
              <a:solidFill>
                <a:srgbClr val="000000"/>
              </a:solidFill>
            </a:endParaRPr>
          </a:p>
        </p:txBody>
      </p:sp>
      <p:sp>
        <p:nvSpPr>
          <p:cNvPr id="13400" name="Oval 98"/>
          <p:cNvSpPr>
            <a:spLocks noChangeArrowheads="1"/>
          </p:cNvSpPr>
          <p:nvPr/>
        </p:nvSpPr>
        <p:spPr bwMode="auto">
          <a:xfrm>
            <a:off x="5605816" y="3175376"/>
            <a:ext cx="76200" cy="76200"/>
          </a:xfrm>
          <a:prstGeom prst="ellipse">
            <a:avLst/>
          </a:prstGeom>
          <a:solidFill>
            <a:schemeClr val="accent1"/>
          </a:solidFill>
          <a:ln w="9525">
            <a:solidFill>
              <a:schemeClr val="tx1"/>
            </a:solidFill>
            <a:round/>
            <a:headEnd/>
            <a:tailEnd/>
          </a:ln>
        </p:spPr>
        <p:txBody>
          <a:bodyPr wrap="none" anchor="ctr"/>
          <a:lstStyle/>
          <a:p>
            <a:endParaRPr lang="en-GB" sz="3200" smtClean="0">
              <a:solidFill>
                <a:srgbClr val="000000"/>
              </a:solidFill>
            </a:endParaRPr>
          </a:p>
        </p:txBody>
      </p:sp>
      <p:sp>
        <p:nvSpPr>
          <p:cNvPr id="13401" name="Oval 99"/>
          <p:cNvSpPr>
            <a:spLocks noChangeArrowheads="1"/>
          </p:cNvSpPr>
          <p:nvPr/>
        </p:nvSpPr>
        <p:spPr bwMode="auto">
          <a:xfrm>
            <a:off x="5148616" y="2946776"/>
            <a:ext cx="76200" cy="76200"/>
          </a:xfrm>
          <a:prstGeom prst="ellipse">
            <a:avLst/>
          </a:prstGeom>
          <a:solidFill>
            <a:schemeClr val="accent1"/>
          </a:solidFill>
          <a:ln w="9525">
            <a:solidFill>
              <a:schemeClr val="tx1"/>
            </a:solidFill>
            <a:round/>
            <a:headEnd/>
            <a:tailEnd/>
          </a:ln>
        </p:spPr>
        <p:txBody>
          <a:bodyPr wrap="none" anchor="ctr"/>
          <a:lstStyle/>
          <a:p>
            <a:endParaRPr lang="en-GB" sz="3200" smtClean="0">
              <a:solidFill>
                <a:srgbClr val="000000"/>
              </a:solidFill>
            </a:endParaRPr>
          </a:p>
        </p:txBody>
      </p:sp>
      <p:sp>
        <p:nvSpPr>
          <p:cNvPr id="13402" name="Oval 100"/>
          <p:cNvSpPr>
            <a:spLocks noChangeArrowheads="1"/>
          </p:cNvSpPr>
          <p:nvPr/>
        </p:nvSpPr>
        <p:spPr bwMode="auto">
          <a:xfrm>
            <a:off x="5301016" y="3099176"/>
            <a:ext cx="76200" cy="76200"/>
          </a:xfrm>
          <a:prstGeom prst="ellipse">
            <a:avLst/>
          </a:prstGeom>
          <a:solidFill>
            <a:schemeClr val="accent1"/>
          </a:solidFill>
          <a:ln w="9525">
            <a:solidFill>
              <a:schemeClr val="tx1"/>
            </a:solidFill>
            <a:round/>
            <a:headEnd/>
            <a:tailEnd/>
          </a:ln>
        </p:spPr>
        <p:txBody>
          <a:bodyPr wrap="none" anchor="ctr"/>
          <a:lstStyle/>
          <a:p>
            <a:endParaRPr lang="en-GB" sz="3200" smtClean="0">
              <a:solidFill>
                <a:srgbClr val="000000"/>
              </a:solidFill>
            </a:endParaRPr>
          </a:p>
        </p:txBody>
      </p:sp>
      <p:sp>
        <p:nvSpPr>
          <p:cNvPr id="13403" name="Oval 101"/>
          <p:cNvSpPr>
            <a:spLocks noChangeArrowheads="1"/>
          </p:cNvSpPr>
          <p:nvPr/>
        </p:nvSpPr>
        <p:spPr bwMode="auto">
          <a:xfrm>
            <a:off x="5224816" y="3251576"/>
            <a:ext cx="76200" cy="76200"/>
          </a:xfrm>
          <a:prstGeom prst="ellipse">
            <a:avLst/>
          </a:prstGeom>
          <a:solidFill>
            <a:schemeClr val="accent1"/>
          </a:solidFill>
          <a:ln w="9525">
            <a:solidFill>
              <a:schemeClr val="tx1"/>
            </a:solidFill>
            <a:round/>
            <a:headEnd/>
            <a:tailEnd/>
          </a:ln>
        </p:spPr>
        <p:txBody>
          <a:bodyPr wrap="none" anchor="ctr"/>
          <a:lstStyle/>
          <a:p>
            <a:endParaRPr lang="en-GB" sz="3200" smtClean="0">
              <a:solidFill>
                <a:srgbClr val="000000"/>
              </a:solidFill>
            </a:endParaRPr>
          </a:p>
        </p:txBody>
      </p:sp>
      <p:sp>
        <p:nvSpPr>
          <p:cNvPr id="13404" name="Oval 102"/>
          <p:cNvSpPr>
            <a:spLocks noChangeArrowheads="1"/>
          </p:cNvSpPr>
          <p:nvPr/>
        </p:nvSpPr>
        <p:spPr bwMode="auto">
          <a:xfrm>
            <a:off x="5377216" y="2718176"/>
            <a:ext cx="76200" cy="76200"/>
          </a:xfrm>
          <a:prstGeom prst="ellipse">
            <a:avLst/>
          </a:prstGeom>
          <a:solidFill>
            <a:schemeClr val="accent1"/>
          </a:solidFill>
          <a:ln w="9525">
            <a:solidFill>
              <a:schemeClr val="tx1"/>
            </a:solidFill>
            <a:round/>
            <a:headEnd/>
            <a:tailEnd/>
          </a:ln>
        </p:spPr>
        <p:txBody>
          <a:bodyPr wrap="none" anchor="ctr"/>
          <a:lstStyle/>
          <a:p>
            <a:endParaRPr lang="en-GB" sz="3200" smtClean="0">
              <a:solidFill>
                <a:srgbClr val="000000"/>
              </a:solidFill>
            </a:endParaRPr>
          </a:p>
        </p:txBody>
      </p:sp>
      <p:sp>
        <p:nvSpPr>
          <p:cNvPr id="13405" name="Line 103"/>
          <p:cNvSpPr>
            <a:spLocks noChangeShapeType="1"/>
          </p:cNvSpPr>
          <p:nvPr/>
        </p:nvSpPr>
        <p:spPr bwMode="auto">
          <a:xfrm flipH="1">
            <a:off x="5529616" y="2260976"/>
            <a:ext cx="7620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3200" smtClean="0">
              <a:solidFill>
                <a:srgbClr val="000000"/>
              </a:solidFill>
            </a:endParaRPr>
          </a:p>
        </p:txBody>
      </p:sp>
      <p:sp>
        <p:nvSpPr>
          <p:cNvPr id="13406" name="Text Box 104"/>
          <p:cNvSpPr txBox="1">
            <a:spLocks noChangeArrowheads="1"/>
          </p:cNvSpPr>
          <p:nvPr/>
        </p:nvSpPr>
        <p:spPr bwMode="auto">
          <a:xfrm>
            <a:off x="6291616" y="1983164"/>
            <a:ext cx="1098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Times New Roman" pitchFamily="18" charset="0"/>
              </a:defRPr>
            </a:lvl1pPr>
            <a:lvl2pPr marL="742950" indent="-285750">
              <a:defRPr sz="3200" b="1">
                <a:solidFill>
                  <a:schemeClr val="tx1"/>
                </a:solidFill>
                <a:latin typeface="Times New Roman" pitchFamily="18" charset="0"/>
              </a:defRPr>
            </a:lvl2pPr>
            <a:lvl3pPr marL="1143000" indent="-228600">
              <a:defRPr sz="3200" b="1">
                <a:solidFill>
                  <a:schemeClr val="tx1"/>
                </a:solidFill>
                <a:latin typeface="Times New Roman" pitchFamily="18" charset="0"/>
              </a:defRPr>
            </a:lvl3pPr>
            <a:lvl4pPr marL="1600200" indent="-228600">
              <a:defRPr sz="3200" b="1">
                <a:solidFill>
                  <a:schemeClr val="tx1"/>
                </a:solidFill>
                <a:latin typeface="Times New Roman" pitchFamily="18" charset="0"/>
              </a:defRPr>
            </a:lvl4pPr>
            <a:lvl5pPr marL="2057400" indent="-228600">
              <a:defRPr sz="3200" b="1">
                <a:solidFill>
                  <a:schemeClr val="tx1"/>
                </a:solidFill>
                <a:latin typeface="Times New Roman" pitchFamily="18" charset="0"/>
              </a:defRPr>
            </a:lvl5pPr>
            <a:lvl6pPr marL="2514600" indent="-228600" eaLnBrk="0" fontAlgn="base" hangingPunct="0">
              <a:spcBef>
                <a:spcPct val="0"/>
              </a:spcBef>
              <a:spcAft>
                <a:spcPct val="0"/>
              </a:spcAft>
              <a:defRPr sz="3200" b="1">
                <a:solidFill>
                  <a:schemeClr val="tx1"/>
                </a:solidFill>
                <a:latin typeface="Times New Roman" pitchFamily="18" charset="0"/>
              </a:defRPr>
            </a:lvl6pPr>
            <a:lvl7pPr marL="2971800" indent="-228600" eaLnBrk="0" fontAlgn="base" hangingPunct="0">
              <a:spcBef>
                <a:spcPct val="0"/>
              </a:spcBef>
              <a:spcAft>
                <a:spcPct val="0"/>
              </a:spcAft>
              <a:defRPr sz="3200" b="1">
                <a:solidFill>
                  <a:schemeClr val="tx1"/>
                </a:solidFill>
                <a:latin typeface="Times New Roman" pitchFamily="18" charset="0"/>
              </a:defRPr>
            </a:lvl7pPr>
            <a:lvl8pPr marL="3429000" indent="-228600" eaLnBrk="0" fontAlgn="base" hangingPunct="0">
              <a:spcBef>
                <a:spcPct val="0"/>
              </a:spcBef>
              <a:spcAft>
                <a:spcPct val="0"/>
              </a:spcAft>
              <a:defRPr sz="3200" b="1">
                <a:solidFill>
                  <a:schemeClr val="tx1"/>
                </a:solidFill>
                <a:latin typeface="Times New Roman" pitchFamily="18" charset="0"/>
              </a:defRPr>
            </a:lvl8pPr>
            <a:lvl9pPr marL="3886200" indent="-228600" eaLnBrk="0" fontAlgn="base" hangingPunct="0">
              <a:spcBef>
                <a:spcPct val="0"/>
              </a:spcBef>
              <a:spcAft>
                <a:spcPct val="0"/>
              </a:spcAft>
              <a:defRPr sz="3200" b="1">
                <a:solidFill>
                  <a:schemeClr val="tx1"/>
                </a:solidFill>
                <a:latin typeface="Times New Roman" pitchFamily="18" charset="0"/>
              </a:defRPr>
            </a:lvl9pPr>
          </a:lstStyle>
          <a:p>
            <a:r>
              <a:rPr lang="en-US" sz="1800" smtClean="0">
                <a:solidFill>
                  <a:srgbClr val="000000"/>
                </a:solidFill>
              </a:rPr>
              <a:t>Glycogen</a:t>
            </a:r>
          </a:p>
        </p:txBody>
      </p:sp>
      <p:sp>
        <p:nvSpPr>
          <p:cNvPr id="13407" name="Line 105"/>
          <p:cNvSpPr>
            <a:spLocks noChangeShapeType="1"/>
          </p:cNvSpPr>
          <p:nvPr/>
        </p:nvSpPr>
        <p:spPr bwMode="auto">
          <a:xfrm>
            <a:off x="3700816" y="1498976"/>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3200" smtClean="0">
              <a:solidFill>
                <a:srgbClr val="000000"/>
              </a:solidFill>
            </a:endParaRPr>
          </a:p>
        </p:txBody>
      </p:sp>
      <p:sp>
        <p:nvSpPr>
          <p:cNvPr id="13408" name="Line 106"/>
          <p:cNvSpPr>
            <a:spLocks noChangeShapeType="1"/>
          </p:cNvSpPr>
          <p:nvPr/>
        </p:nvSpPr>
        <p:spPr bwMode="auto">
          <a:xfrm>
            <a:off x="3777016" y="1422776"/>
            <a:ext cx="2286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3200" smtClean="0">
              <a:solidFill>
                <a:srgbClr val="000000"/>
              </a:solidFill>
            </a:endParaRPr>
          </a:p>
        </p:txBody>
      </p:sp>
      <p:sp>
        <p:nvSpPr>
          <p:cNvPr id="13409" name="Text Box 107"/>
          <p:cNvSpPr txBox="1">
            <a:spLocks noChangeArrowheads="1"/>
          </p:cNvSpPr>
          <p:nvPr/>
        </p:nvSpPr>
        <p:spPr bwMode="auto">
          <a:xfrm>
            <a:off x="1872016" y="1068764"/>
            <a:ext cx="245110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Times New Roman" pitchFamily="18" charset="0"/>
              </a:defRPr>
            </a:lvl1pPr>
            <a:lvl2pPr marL="742950" indent="-285750">
              <a:defRPr sz="3200" b="1">
                <a:solidFill>
                  <a:schemeClr val="tx1"/>
                </a:solidFill>
                <a:latin typeface="Times New Roman" pitchFamily="18" charset="0"/>
              </a:defRPr>
            </a:lvl2pPr>
            <a:lvl3pPr marL="1143000" indent="-228600">
              <a:defRPr sz="3200" b="1">
                <a:solidFill>
                  <a:schemeClr val="tx1"/>
                </a:solidFill>
                <a:latin typeface="Times New Roman" pitchFamily="18" charset="0"/>
              </a:defRPr>
            </a:lvl3pPr>
            <a:lvl4pPr marL="1600200" indent="-228600">
              <a:defRPr sz="3200" b="1">
                <a:solidFill>
                  <a:schemeClr val="tx1"/>
                </a:solidFill>
                <a:latin typeface="Times New Roman" pitchFamily="18" charset="0"/>
              </a:defRPr>
            </a:lvl4pPr>
            <a:lvl5pPr marL="2057400" indent="-228600">
              <a:defRPr sz="3200" b="1">
                <a:solidFill>
                  <a:schemeClr val="tx1"/>
                </a:solidFill>
                <a:latin typeface="Times New Roman" pitchFamily="18" charset="0"/>
              </a:defRPr>
            </a:lvl5pPr>
            <a:lvl6pPr marL="2514600" indent="-228600" eaLnBrk="0" fontAlgn="base" hangingPunct="0">
              <a:spcBef>
                <a:spcPct val="0"/>
              </a:spcBef>
              <a:spcAft>
                <a:spcPct val="0"/>
              </a:spcAft>
              <a:defRPr sz="3200" b="1">
                <a:solidFill>
                  <a:schemeClr val="tx1"/>
                </a:solidFill>
                <a:latin typeface="Times New Roman" pitchFamily="18" charset="0"/>
              </a:defRPr>
            </a:lvl6pPr>
            <a:lvl7pPr marL="2971800" indent="-228600" eaLnBrk="0" fontAlgn="base" hangingPunct="0">
              <a:spcBef>
                <a:spcPct val="0"/>
              </a:spcBef>
              <a:spcAft>
                <a:spcPct val="0"/>
              </a:spcAft>
              <a:defRPr sz="3200" b="1">
                <a:solidFill>
                  <a:schemeClr val="tx1"/>
                </a:solidFill>
                <a:latin typeface="Times New Roman" pitchFamily="18" charset="0"/>
              </a:defRPr>
            </a:lvl7pPr>
            <a:lvl8pPr marL="3429000" indent="-228600" eaLnBrk="0" fontAlgn="base" hangingPunct="0">
              <a:spcBef>
                <a:spcPct val="0"/>
              </a:spcBef>
              <a:spcAft>
                <a:spcPct val="0"/>
              </a:spcAft>
              <a:defRPr sz="3200" b="1">
                <a:solidFill>
                  <a:schemeClr val="tx1"/>
                </a:solidFill>
                <a:latin typeface="Times New Roman" pitchFamily="18" charset="0"/>
              </a:defRPr>
            </a:lvl8pPr>
            <a:lvl9pPr marL="3886200" indent="-228600" eaLnBrk="0" fontAlgn="base" hangingPunct="0">
              <a:spcBef>
                <a:spcPct val="0"/>
              </a:spcBef>
              <a:spcAft>
                <a:spcPct val="0"/>
              </a:spcAft>
              <a:defRPr sz="3200" b="1">
                <a:solidFill>
                  <a:schemeClr val="tx1"/>
                </a:solidFill>
                <a:latin typeface="Times New Roman" pitchFamily="18" charset="0"/>
              </a:defRPr>
            </a:lvl9pPr>
          </a:lstStyle>
          <a:p>
            <a:r>
              <a:rPr lang="en-US" sz="1800" smtClean="0">
                <a:solidFill>
                  <a:srgbClr val="000000"/>
                </a:solidFill>
              </a:rPr>
              <a:t>(Surface glycoproteins:</a:t>
            </a:r>
          </a:p>
          <a:p>
            <a:r>
              <a:rPr lang="en-US" sz="1600" smtClean="0">
                <a:solidFill>
                  <a:srgbClr val="3333CC"/>
                </a:solidFill>
              </a:rPr>
              <a:t>GpIa, GpVI</a:t>
            </a:r>
            <a:endParaRPr lang="en-US" sz="1800" smtClean="0">
              <a:solidFill>
                <a:srgbClr val="3333CC"/>
              </a:solidFill>
            </a:endParaRPr>
          </a:p>
          <a:p>
            <a:r>
              <a:rPr lang="en-US" sz="1600" smtClean="0">
                <a:solidFill>
                  <a:srgbClr val="3333CC"/>
                </a:solidFill>
              </a:rPr>
              <a:t>GpIb</a:t>
            </a:r>
          </a:p>
          <a:p>
            <a:r>
              <a:rPr lang="en-US" sz="1600" smtClean="0">
                <a:solidFill>
                  <a:srgbClr val="3333CC"/>
                </a:solidFill>
              </a:rPr>
              <a:t>GpIIb/IIIa)</a:t>
            </a:r>
            <a:endParaRPr lang="en-US" sz="1800" smtClean="0">
              <a:solidFill>
                <a:srgbClr val="3333CC"/>
              </a:solidFill>
            </a:endParaRPr>
          </a:p>
        </p:txBody>
      </p:sp>
      <p:sp>
        <p:nvSpPr>
          <p:cNvPr id="13410" name="Line 108"/>
          <p:cNvSpPr>
            <a:spLocks noChangeShapeType="1"/>
          </p:cNvSpPr>
          <p:nvPr/>
        </p:nvSpPr>
        <p:spPr bwMode="auto">
          <a:xfrm flipH="1">
            <a:off x="5072416" y="1346576"/>
            <a:ext cx="762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3200" smtClean="0">
              <a:solidFill>
                <a:srgbClr val="000000"/>
              </a:solidFill>
            </a:endParaRPr>
          </a:p>
        </p:txBody>
      </p:sp>
      <p:sp>
        <p:nvSpPr>
          <p:cNvPr id="13411" name="Text Box 109"/>
          <p:cNvSpPr txBox="1">
            <a:spLocks noChangeArrowheads="1"/>
          </p:cNvSpPr>
          <p:nvPr/>
        </p:nvSpPr>
        <p:spPr bwMode="auto">
          <a:xfrm>
            <a:off x="5148616" y="763964"/>
            <a:ext cx="17399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Times New Roman" pitchFamily="18" charset="0"/>
              </a:defRPr>
            </a:lvl1pPr>
            <a:lvl2pPr marL="742950" indent="-285750">
              <a:defRPr sz="3200" b="1">
                <a:solidFill>
                  <a:schemeClr val="tx1"/>
                </a:solidFill>
                <a:latin typeface="Times New Roman" pitchFamily="18" charset="0"/>
              </a:defRPr>
            </a:lvl2pPr>
            <a:lvl3pPr marL="1143000" indent="-228600">
              <a:defRPr sz="3200" b="1">
                <a:solidFill>
                  <a:schemeClr val="tx1"/>
                </a:solidFill>
                <a:latin typeface="Times New Roman" pitchFamily="18" charset="0"/>
              </a:defRPr>
            </a:lvl3pPr>
            <a:lvl4pPr marL="1600200" indent="-228600">
              <a:defRPr sz="3200" b="1">
                <a:solidFill>
                  <a:schemeClr val="tx1"/>
                </a:solidFill>
                <a:latin typeface="Times New Roman" pitchFamily="18" charset="0"/>
              </a:defRPr>
            </a:lvl4pPr>
            <a:lvl5pPr marL="2057400" indent="-228600">
              <a:defRPr sz="3200" b="1">
                <a:solidFill>
                  <a:schemeClr val="tx1"/>
                </a:solidFill>
                <a:latin typeface="Times New Roman" pitchFamily="18" charset="0"/>
              </a:defRPr>
            </a:lvl5pPr>
            <a:lvl6pPr marL="2514600" indent="-228600" eaLnBrk="0" fontAlgn="base" hangingPunct="0">
              <a:spcBef>
                <a:spcPct val="0"/>
              </a:spcBef>
              <a:spcAft>
                <a:spcPct val="0"/>
              </a:spcAft>
              <a:defRPr sz="3200" b="1">
                <a:solidFill>
                  <a:schemeClr val="tx1"/>
                </a:solidFill>
                <a:latin typeface="Times New Roman" pitchFamily="18" charset="0"/>
              </a:defRPr>
            </a:lvl6pPr>
            <a:lvl7pPr marL="2971800" indent="-228600" eaLnBrk="0" fontAlgn="base" hangingPunct="0">
              <a:spcBef>
                <a:spcPct val="0"/>
              </a:spcBef>
              <a:spcAft>
                <a:spcPct val="0"/>
              </a:spcAft>
              <a:defRPr sz="3200" b="1">
                <a:solidFill>
                  <a:schemeClr val="tx1"/>
                </a:solidFill>
                <a:latin typeface="Times New Roman" pitchFamily="18" charset="0"/>
              </a:defRPr>
            </a:lvl7pPr>
            <a:lvl8pPr marL="3429000" indent="-228600" eaLnBrk="0" fontAlgn="base" hangingPunct="0">
              <a:spcBef>
                <a:spcPct val="0"/>
              </a:spcBef>
              <a:spcAft>
                <a:spcPct val="0"/>
              </a:spcAft>
              <a:defRPr sz="3200" b="1">
                <a:solidFill>
                  <a:schemeClr val="tx1"/>
                </a:solidFill>
                <a:latin typeface="Times New Roman" pitchFamily="18" charset="0"/>
              </a:defRPr>
            </a:lvl8pPr>
            <a:lvl9pPr marL="3886200" indent="-228600" eaLnBrk="0" fontAlgn="base" hangingPunct="0">
              <a:spcBef>
                <a:spcPct val="0"/>
              </a:spcBef>
              <a:spcAft>
                <a:spcPct val="0"/>
              </a:spcAft>
              <a:defRPr sz="3200" b="1">
                <a:solidFill>
                  <a:schemeClr val="tx1"/>
                </a:solidFill>
                <a:latin typeface="Times New Roman" pitchFamily="18" charset="0"/>
              </a:defRPr>
            </a:lvl9pPr>
          </a:lstStyle>
          <a:p>
            <a:r>
              <a:rPr lang="en-US" sz="1800" smtClean="0">
                <a:solidFill>
                  <a:srgbClr val="000000"/>
                </a:solidFill>
              </a:rPr>
              <a:t>Microtubules &amp;</a:t>
            </a:r>
          </a:p>
          <a:p>
            <a:r>
              <a:rPr lang="en-US" sz="1800" smtClean="0">
                <a:solidFill>
                  <a:srgbClr val="000000"/>
                </a:solidFill>
              </a:rPr>
              <a:t>actomyosin</a:t>
            </a:r>
          </a:p>
        </p:txBody>
      </p:sp>
      <p:sp>
        <p:nvSpPr>
          <p:cNvPr id="13412" name="Text Box 110"/>
          <p:cNvSpPr txBox="1">
            <a:spLocks noChangeArrowheads="1"/>
          </p:cNvSpPr>
          <p:nvPr/>
        </p:nvSpPr>
        <p:spPr bwMode="auto">
          <a:xfrm>
            <a:off x="3159479" y="5118476"/>
            <a:ext cx="233499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Times New Roman" pitchFamily="18" charset="0"/>
              </a:defRPr>
            </a:lvl1pPr>
            <a:lvl2pPr marL="742950" indent="-285750">
              <a:defRPr sz="3200" b="1">
                <a:solidFill>
                  <a:schemeClr val="tx1"/>
                </a:solidFill>
                <a:latin typeface="Times New Roman" pitchFamily="18" charset="0"/>
              </a:defRPr>
            </a:lvl2pPr>
            <a:lvl3pPr marL="1143000" indent="-228600">
              <a:defRPr sz="3200" b="1">
                <a:solidFill>
                  <a:schemeClr val="tx1"/>
                </a:solidFill>
                <a:latin typeface="Times New Roman" pitchFamily="18" charset="0"/>
              </a:defRPr>
            </a:lvl3pPr>
            <a:lvl4pPr marL="1600200" indent="-228600">
              <a:defRPr sz="3200" b="1">
                <a:solidFill>
                  <a:schemeClr val="tx1"/>
                </a:solidFill>
                <a:latin typeface="Times New Roman" pitchFamily="18" charset="0"/>
              </a:defRPr>
            </a:lvl4pPr>
            <a:lvl5pPr marL="2057400" indent="-228600">
              <a:defRPr sz="3200" b="1">
                <a:solidFill>
                  <a:schemeClr val="tx1"/>
                </a:solidFill>
                <a:latin typeface="Times New Roman" pitchFamily="18" charset="0"/>
              </a:defRPr>
            </a:lvl5pPr>
            <a:lvl6pPr marL="2514600" indent="-228600" eaLnBrk="0" fontAlgn="base" hangingPunct="0">
              <a:spcBef>
                <a:spcPct val="0"/>
              </a:spcBef>
              <a:spcAft>
                <a:spcPct val="0"/>
              </a:spcAft>
              <a:defRPr sz="3200" b="1">
                <a:solidFill>
                  <a:schemeClr val="tx1"/>
                </a:solidFill>
                <a:latin typeface="Times New Roman" pitchFamily="18" charset="0"/>
              </a:defRPr>
            </a:lvl6pPr>
            <a:lvl7pPr marL="2971800" indent="-228600" eaLnBrk="0" fontAlgn="base" hangingPunct="0">
              <a:spcBef>
                <a:spcPct val="0"/>
              </a:spcBef>
              <a:spcAft>
                <a:spcPct val="0"/>
              </a:spcAft>
              <a:defRPr sz="3200" b="1">
                <a:solidFill>
                  <a:schemeClr val="tx1"/>
                </a:solidFill>
                <a:latin typeface="Times New Roman" pitchFamily="18" charset="0"/>
              </a:defRPr>
            </a:lvl7pPr>
            <a:lvl8pPr marL="3429000" indent="-228600" eaLnBrk="0" fontAlgn="base" hangingPunct="0">
              <a:spcBef>
                <a:spcPct val="0"/>
              </a:spcBef>
              <a:spcAft>
                <a:spcPct val="0"/>
              </a:spcAft>
              <a:defRPr sz="3200" b="1">
                <a:solidFill>
                  <a:schemeClr val="tx1"/>
                </a:solidFill>
                <a:latin typeface="Times New Roman" pitchFamily="18" charset="0"/>
              </a:defRPr>
            </a:lvl8pPr>
            <a:lvl9pPr marL="3886200" indent="-228600" eaLnBrk="0" fontAlgn="base" hangingPunct="0">
              <a:spcBef>
                <a:spcPct val="0"/>
              </a:spcBef>
              <a:spcAft>
                <a:spcPct val="0"/>
              </a:spcAft>
              <a:defRPr sz="3200" b="1">
                <a:solidFill>
                  <a:schemeClr val="tx1"/>
                </a:solidFill>
                <a:latin typeface="Times New Roman" pitchFamily="18" charset="0"/>
              </a:defRPr>
            </a:lvl9pPr>
          </a:lstStyle>
          <a:p>
            <a:r>
              <a:rPr lang="en-US" sz="1800" dirty="0" smtClean="0">
                <a:solidFill>
                  <a:srgbClr val="3333CC"/>
                </a:solidFill>
              </a:rPr>
              <a:t>(Receptors</a:t>
            </a:r>
          </a:p>
          <a:p>
            <a:r>
              <a:rPr lang="en-US" sz="1800" dirty="0" smtClean="0">
                <a:solidFill>
                  <a:srgbClr val="3333CC"/>
                </a:solidFill>
              </a:rPr>
              <a:t>for </a:t>
            </a:r>
            <a:r>
              <a:rPr lang="en-US" sz="1800" dirty="0" err="1" smtClean="0">
                <a:solidFill>
                  <a:srgbClr val="3333CC"/>
                </a:solidFill>
              </a:rPr>
              <a:t>IIa</a:t>
            </a:r>
            <a:r>
              <a:rPr lang="en-US" sz="1800" dirty="0" smtClean="0">
                <a:solidFill>
                  <a:srgbClr val="3333CC"/>
                </a:solidFill>
              </a:rPr>
              <a:t>, ADP</a:t>
            </a:r>
          </a:p>
          <a:p>
            <a:r>
              <a:rPr lang="en-US" sz="1800" dirty="0" smtClean="0">
                <a:solidFill>
                  <a:srgbClr val="3333CC"/>
                </a:solidFill>
              </a:rPr>
              <a:t>and thromboxane A2)</a:t>
            </a:r>
          </a:p>
        </p:txBody>
      </p:sp>
      <p:sp>
        <p:nvSpPr>
          <p:cNvPr id="13413" name="Line 111"/>
          <p:cNvSpPr>
            <a:spLocks noChangeShapeType="1"/>
          </p:cNvSpPr>
          <p:nvPr/>
        </p:nvSpPr>
        <p:spPr bwMode="auto">
          <a:xfrm flipH="1" flipV="1">
            <a:off x="3757966" y="4786689"/>
            <a:ext cx="144463" cy="3476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3200" smtClean="0">
              <a:solidFill>
                <a:srgbClr val="000000"/>
              </a:solidFill>
            </a:endParaRPr>
          </a:p>
        </p:txBody>
      </p:sp>
    </p:spTree>
    <p:extLst>
      <p:ext uri="{BB962C8B-B14F-4D97-AF65-F5344CB8AC3E}">
        <p14:creationId xmlns:p14="http://schemas.microsoft.com/office/powerpoint/2010/main" val="3201194458"/>
      </p:ext>
    </p:extLst>
  </p:cSld>
  <p:clrMapOvr>
    <a:masterClrMapping/>
  </p:clrMapOvr>
  <p:timing>
    <p:tnLst>
      <p:par>
        <p:cTn id="1" dur="indefinite" restart="never" nodeType="tmRoot"/>
      </p:par>
    </p:tnLst>
  </p:timing>
</p:sld>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icrosoft Office 98">
  <a:themeElements>
    <a:clrScheme name="">
      <a:dk1>
        <a:srgbClr val="000000"/>
      </a:dk1>
      <a:lt1>
        <a:srgbClr val="618FFD"/>
      </a:lt1>
      <a:dk2>
        <a:srgbClr val="000000"/>
      </a:dk2>
      <a:lt2>
        <a:srgbClr val="919191"/>
      </a:lt2>
      <a:accent1>
        <a:srgbClr val="618FFD"/>
      </a:accent1>
      <a:accent2>
        <a:srgbClr val="00AE00"/>
      </a:accent2>
      <a:accent3>
        <a:srgbClr val="B7C6FE"/>
      </a:accent3>
      <a:accent4>
        <a:srgbClr val="000000"/>
      </a:accent4>
      <a:accent5>
        <a:srgbClr val="B7C6FE"/>
      </a:accent5>
      <a:accent6>
        <a:srgbClr val="009D00"/>
      </a:accent6>
      <a:hlink>
        <a:srgbClr val="FC0128"/>
      </a:hlink>
      <a:folHlink>
        <a:srgbClr val="CECECE"/>
      </a:folHlink>
    </a:clrScheme>
    <a:fontScheme name="Microsoft Office 98">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1600" b="0" i="0" u="none" strike="noStrike" cap="none" normalizeH="0" baseline="-25000" smtClean="0">
            <a:ln>
              <a:noFill/>
            </a:ln>
            <a:solidFill>
              <a:srgbClr val="FFFFFF"/>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1600" b="0" i="0" u="none" strike="noStrike" cap="none" normalizeH="0" baseline="-25000" smtClean="0">
            <a:ln>
              <a:noFill/>
            </a:ln>
            <a:solidFill>
              <a:srgbClr val="FFFFFF"/>
            </a:solidFill>
            <a:effectLst/>
            <a:latin typeface="Arial" pitchFamily="34" charset="0"/>
          </a:defRPr>
        </a:defPPr>
      </a:lstStyle>
    </a:lnDef>
  </a:objectDefaults>
  <a:extraClrSchemeLst>
    <a:extraClrScheme>
      <a:clrScheme name="Microsoft Office 9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crosoft Office 9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crosoft Office 9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crosoft Office 9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crosoft Office 9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crosoft Office 9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crosoft Office 9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Lucida Sans Unicode"/>
        <a:cs typeface="Lucida Sans Unicode"/>
      </a:majorFont>
      <a:minorFont>
        <a:latin typeface="Times New Roman"/>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1_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8.xml><?xml version="1.0" encoding="utf-8"?>
<a:theme xmlns:a="http://schemas.openxmlformats.org/drawingml/2006/main" name="2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otalTime>6188</TotalTime>
  <Words>3269</Words>
  <Application>Microsoft Office PowerPoint</Application>
  <PresentationFormat>On-screen Show (4:3)</PresentationFormat>
  <Paragraphs>750</Paragraphs>
  <Slides>84</Slides>
  <Notes>60</Notes>
  <HiddenSlides>0</HiddenSlides>
  <MMClips>0</MMClips>
  <ScaleCrop>false</ScaleCrop>
  <HeadingPairs>
    <vt:vector size="6" baseType="variant">
      <vt:variant>
        <vt:lpstr>Theme</vt:lpstr>
      </vt:variant>
      <vt:variant>
        <vt:i4>8</vt:i4>
      </vt:variant>
      <vt:variant>
        <vt:lpstr>Embedded OLE Servers</vt:lpstr>
      </vt:variant>
      <vt:variant>
        <vt:i4>2</vt:i4>
      </vt:variant>
      <vt:variant>
        <vt:lpstr>Slide Titles</vt:lpstr>
      </vt:variant>
      <vt:variant>
        <vt:i4>84</vt:i4>
      </vt:variant>
    </vt:vector>
  </HeadingPairs>
  <TitlesOfParts>
    <vt:vector size="94" baseType="lpstr">
      <vt:lpstr>Microsoft Office 98</vt:lpstr>
      <vt:lpstr>Default Design</vt:lpstr>
      <vt:lpstr>1_Default Design</vt:lpstr>
      <vt:lpstr>2_Default Design</vt:lpstr>
      <vt:lpstr>Median</vt:lpstr>
      <vt:lpstr>1_Network</vt:lpstr>
      <vt:lpstr>1_Median</vt:lpstr>
      <vt:lpstr>2_Median</vt:lpstr>
      <vt:lpstr>Bitmap Image</vt:lpstr>
      <vt:lpstr>Document</vt:lpstr>
      <vt:lpstr>Platelet function and antiplatelet therapy</vt:lpstr>
      <vt:lpstr>Normal Platelet Functions</vt:lpstr>
      <vt:lpstr>Antiplatelet therapy</vt:lpstr>
      <vt:lpstr>Normal peripheral blood</vt:lpstr>
      <vt:lpstr>Normal Platelets</vt:lpstr>
      <vt:lpstr>Key features of platelet structure</vt:lpstr>
      <vt:lpstr>PowerPoint Presentation</vt:lpstr>
      <vt:lpstr>The aIIbb3 integrin  (GPIIbIIIa)</vt:lpstr>
      <vt:lpstr>PowerPoint Presentation</vt:lpstr>
      <vt:lpstr>Platelet granule contents</vt:lpstr>
      <vt:lpstr>Platelets  </vt:lpstr>
      <vt:lpstr>Platelet margination</vt:lpstr>
      <vt:lpstr>Platelet activity</vt:lpstr>
      <vt:lpstr>PowerPoint Presentation</vt:lpstr>
      <vt:lpstr>PowerPoint Presentation</vt:lpstr>
      <vt:lpstr>Positive feedback events</vt:lpstr>
      <vt:lpstr>PowerPoint Presentation</vt:lpstr>
      <vt:lpstr>Maintaining phospholipid asymmetry</vt:lpstr>
      <vt:lpstr>Loss of asymmetry &amp; PE and PS exposure</vt:lpstr>
      <vt:lpstr>Mechanisms of platelet activation</vt:lpstr>
      <vt:lpstr>Summary of platelet action </vt:lpstr>
      <vt:lpstr>PowerPoint Presentation</vt:lpstr>
      <vt:lpstr>Clot retraction via GPIIbIIIa</vt:lpstr>
      <vt:lpstr>Analysis of platelet function</vt:lpstr>
      <vt:lpstr>PowerPoint Presentation</vt:lpstr>
      <vt:lpstr>Platelet aggregation: agonists</vt:lpstr>
      <vt:lpstr>Single dose agonist panel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Storage pool and release</vt:lpstr>
      <vt:lpstr>Lumi-aggregometry</vt:lpstr>
      <vt:lpstr>PowerPoint Presentation</vt:lpstr>
      <vt:lpstr>PowerPoint Presentation</vt:lpstr>
      <vt:lpstr>PowerPoint Presentation</vt:lpstr>
      <vt:lpstr>PowerPoint Presentation</vt:lpstr>
      <vt:lpstr>Assay of storage pool </vt:lpstr>
      <vt:lpstr>Other approaches to platelets</vt:lpstr>
      <vt:lpstr>Anti-platelet therapy</vt:lpstr>
      <vt:lpstr>PowerPoint Presentation</vt:lpstr>
      <vt:lpstr>Aspirin</vt:lpstr>
      <vt:lpstr>PowerPoint Presentation</vt:lpstr>
      <vt:lpstr>Aspirin inhibition of COX-1</vt:lpstr>
      <vt:lpstr>COX-1 and COX-2</vt:lpstr>
      <vt:lpstr>Aspirin: mode of action</vt:lpstr>
      <vt:lpstr>Aspirin: kinetics</vt:lpstr>
      <vt:lpstr>How does aspirin achieve benefit?</vt:lpstr>
      <vt:lpstr>Aspirin: complex effects</vt:lpstr>
      <vt:lpstr>Aspirin:  indications and lowest effective dose</vt:lpstr>
      <vt:lpstr>Higher doses of aspirin do not increase  benefit- may be detrimental</vt:lpstr>
      <vt:lpstr>The benefit of aspirin depends on the event rate in the study group</vt:lpstr>
      <vt:lpstr>Events prevented by aspirin according to risk</vt:lpstr>
      <vt:lpstr>Aspirin benefits</vt:lpstr>
      <vt:lpstr>Aspirin resistance</vt:lpstr>
      <vt:lpstr>PowerPoint Presentation</vt:lpstr>
      <vt:lpstr>Mechanisms for continued TXA2 production</vt:lpstr>
      <vt:lpstr>Aspirin resistance?</vt:lpstr>
      <vt:lpstr>Aspirin resistance</vt:lpstr>
      <vt:lpstr>Selective COX-2 inhibitors</vt:lpstr>
      <vt:lpstr>VIOXX</vt:lpstr>
      <vt:lpstr>Vioxx (2)</vt:lpstr>
      <vt:lpstr>ADP receptor blockade</vt:lpstr>
      <vt:lpstr>PowerPoint Presentation</vt:lpstr>
      <vt:lpstr>P2Y12 inhibitors</vt:lpstr>
      <vt:lpstr>Clopidogrel</vt:lpstr>
      <vt:lpstr>Clopidogrel clinical benefit 1. monotherapy</vt:lpstr>
      <vt:lpstr>Clopidogrel: efficacy modulators (possible causes of resistance)</vt:lpstr>
      <vt:lpstr>Ticagrelor: a reversible P2Y12 antagonist. PLATO for ACS</vt:lpstr>
      <vt:lpstr>Dipyridamole: modes of action</vt:lpstr>
      <vt:lpstr>Dipyridamole: efficacy</vt:lpstr>
      <vt:lpstr>IIbIIIa blockade</vt:lpstr>
      <vt:lpstr>The aIIbb3 integrin  (GPIIbIIIa)</vt:lpstr>
      <vt:lpstr>IIb IIIa blockade</vt:lpstr>
      <vt:lpstr>IIbIIIa blockade</vt:lpstr>
      <vt:lpstr>Efficacy of IIbIIIa blockade</vt:lpstr>
      <vt:lpstr>New targets for antiplatelet therapy </vt:lpstr>
      <vt:lpstr>Combination therapy</vt:lpstr>
      <vt:lpstr>Combination therapy</vt:lpstr>
      <vt:lpstr>Lessons from anti-platelet trials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David A Lane</dc:creator>
  <cp:lastModifiedBy>Shiel, Nuala</cp:lastModifiedBy>
  <cp:revision>251</cp:revision>
  <cp:lastPrinted>2000-08-01T14:01:19Z</cp:lastPrinted>
  <dcterms:created xsi:type="dcterms:W3CDTF">1999-11-11T10:39:20Z</dcterms:created>
  <dcterms:modified xsi:type="dcterms:W3CDTF">2012-10-22T12:49:10Z</dcterms:modified>
</cp:coreProperties>
</file>