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Override2.xml" ContentType="application/vnd.openxmlformats-officedocument.themeOverrid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theme/themeOverride3.xml" ContentType="application/vnd.openxmlformats-officedocument.themeOverrid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47" r:id="rId1"/>
    <p:sldMasterId id="2147483773" r:id="rId2"/>
    <p:sldMasterId id="2147483993" r:id="rId3"/>
    <p:sldMasterId id="2147484006" r:id="rId4"/>
    <p:sldMasterId id="2147484032" r:id="rId5"/>
    <p:sldMasterId id="2147484058" r:id="rId6"/>
    <p:sldMasterId id="2147484073" r:id="rId7"/>
  </p:sldMasterIdLst>
  <p:notesMasterIdLst>
    <p:notesMasterId r:id="rId73"/>
  </p:notesMasterIdLst>
  <p:handoutMasterIdLst>
    <p:handoutMasterId r:id="rId74"/>
  </p:handoutMasterIdLst>
  <p:sldIdLst>
    <p:sldId id="484" r:id="rId8"/>
    <p:sldId id="766" r:id="rId9"/>
    <p:sldId id="809" r:id="rId10"/>
    <p:sldId id="759" r:id="rId11"/>
    <p:sldId id="716" r:id="rId12"/>
    <p:sldId id="599" r:id="rId13"/>
    <p:sldId id="702" r:id="rId14"/>
    <p:sldId id="601" r:id="rId15"/>
    <p:sldId id="603" r:id="rId16"/>
    <p:sldId id="718" r:id="rId17"/>
    <p:sldId id="760" r:id="rId18"/>
    <p:sldId id="761" r:id="rId19"/>
    <p:sldId id="697" r:id="rId20"/>
    <p:sldId id="703" r:id="rId21"/>
    <p:sldId id="719" r:id="rId22"/>
    <p:sldId id="720" r:id="rId23"/>
    <p:sldId id="757" r:id="rId24"/>
    <p:sldId id="758" r:id="rId25"/>
    <p:sldId id="721" r:id="rId26"/>
    <p:sldId id="730" r:id="rId27"/>
    <p:sldId id="728" r:id="rId28"/>
    <p:sldId id="731" r:id="rId29"/>
    <p:sldId id="732" r:id="rId30"/>
    <p:sldId id="734" r:id="rId31"/>
    <p:sldId id="735" r:id="rId32"/>
    <p:sldId id="738" r:id="rId33"/>
    <p:sldId id="741" r:id="rId34"/>
    <p:sldId id="742" r:id="rId35"/>
    <p:sldId id="765" r:id="rId36"/>
    <p:sldId id="577" r:id="rId37"/>
    <p:sldId id="764" r:id="rId38"/>
    <p:sldId id="810" r:id="rId39"/>
    <p:sldId id="746" r:id="rId40"/>
    <p:sldId id="747" r:id="rId41"/>
    <p:sldId id="749" r:id="rId42"/>
    <p:sldId id="811" r:id="rId43"/>
    <p:sldId id="750" r:id="rId44"/>
    <p:sldId id="784" r:id="rId45"/>
    <p:sldId id="785" r:id="rId46"/>
    <p:sldId id="786" r:id="rId47"/>
    <p:sldId id="780" r:id="rId48"/>
    <p:sldId id="778" r:id="rId49"/>
    <p:sldId id="801" r:id="rId50"/>
    <p:sldId id="802" r:id="rId51"/>
    <p:sldId id="803" r:id="rId52"/>
    <p:sldId id="773" r:id="rId53"/>
    <p:sldId id="787" r:id="rId54"/>
    <p:sldId id="793" r:id="rId55"/>
    <p:sldId id="788" r:id="rId56"/>
    <p:sldId id="789" r:id="rId57"/>
    <p:sldId id="790" r:id="rId58"/>
    <p:sldId id="805" r:id="rId59"/>
    <p:sldId id="519" r:id="rId60"/>
    <p:sldId id="520" r:id="rId61"/>
    <p:sldId id="506" r:id="rId62"/>
    <p:sldId id="814" r:id="rId63"/>
    <p:sldId id="815" r:id="rId64"/>
    <p:sldId id="816" r:id="rId65"/>
    <p:sldId id="666" r:id="rId66"/>
    <p:sldId id="813" r:id="rId67"/>
    <p:sldId id="806" r:id="rId68"/>
    <p:sldId id="515" r:id="rId69"/>
    <p:sldId id="804" r:id="rId70"/>
    <p:sldId id="817" r:id="rId71"/>
    <p:sldId id="818" r:id="rId72"/>
  </p:sldIdLst>
  <p:sldSz cx="10287000" cy="6858000" type="35mm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E1ED"/>
    <a:srgbClr val="01084B"/>
    <a:srgbClr val="FBD771"/>
    <a:srgbClr val="F1DE51"/>
    <a:srgbClr val="F3E369"/>
    <a:srgbClr val="E4CA5E"/>
    <a:srgbClr val="FFFFFF"/>
    <a:srgbClr val="56CA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65" autoAdjust="0"/>
    <p:restoredTop sz="70951" autoAdjust="0"/>
  </p:normalViewPr>
  <p:slideViewPr>
    <p:cSldViewPr>
      <p:cViewPr varScale="1">
        <p:scale>
          <a:sx n="36" d="100"/>
          <a:sy n="36" d="100"/>
        </p:scale>
        <p:origin x="-984" y="-96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2" d="100"/>
        <a:sy n="4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BCF6E5B1-D7FF-48F7-BF6C-38E851C3ECD0}" type="datetimeFigureOut">
              <a:rPr lang="en-US"/>
              <a:pPr>
                <a:defRPr/>
              </a:pPr>
              <a:t>10/16/2012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A9F86776-0DF5-406C-9036-AEB4423500C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9340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 altLang="en-GB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 altLang="en-GB"/>
          </a:p>
        </p:txBody>
      </p:sp>
      <p:sp>
        <p:nvSpPr>
          <p:cNvPr id="144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GB" noProof="0" smtClean="0"/>
              <a:t>Click to edit Master text styles</a:t>
            </a:r>
          </a:p>
          <a:p>
            <a:pPr lvl="1"/>
            <a:r>
              <a:rPr lang="en-US" altLang="en-GB" noProof="0" smtClean="0"/>
              <a:t>Second level</a:t>
            </a:r>
          </a:p>
          <a:p>
            <a:pPr lvl="2"/>
            <a:r>
              <a:rPr lang="en-US" altLang="en-GB" noProof="0" smtClean="0"/>
              <a:t>Third level</a:t>
            </a:r>
          </a:p>
          <a:p>
            <a:pPr lvl="3"/>
            <a:r>
              <a:rPr lang="en-US" altLang="en-GB" noProof="0" smtClean="0"/>
              <a:t>Fourth level</a:t>
            </a:r>
          </a:p>
          <a:p>
            <a:pPr lvl="4"/>
            <a:r>
              <a:rPr lang="en-US" altLang="en-GB" noProof="0" smtClean="0"/>
              <a:t>Fifth level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 altLang="en-GB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</a:defRPr>
            </a:lvl1pPr>
          </a:lstStyle>
          <a:p>
            <a:pPr>
              <a:defRPr/>
            </a:pPr>
            <a:fld id="{14D82E50-17D1-4CF6-9482-E8F892F60334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6094863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BDD67E-32A3-425E-B456-6821F0DF01CC}" type="slidenum">
              <a:rPr lang="en-US" altLang="en-GB" smtClean="0">
                <a:latin typeface="Times"/>
              </a:rPr>
              <a:pPr/>
              <a:t>1</a:t>
            </a:fld>
            <a:endParaRPr lang="en-US" altLang="en-GB" smtClean="0">
              <a:latin typeface="Times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GB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77391F-8285-48BB-98F5-81A7386C6C9C}" type="slidenum">
              <a:rPr lang="en-US" altLang="en-GB" smtClean="0"/>
              <a:pPr/>
              <a:t>11</a:t>
            </a:fld>
            <a:endParaRPr lang="en-US" altLang="en-GB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6569DC-30BA-4277-8F41-1AAF6DE3AAB0}" type="slidenum">
              <a:rPr lang="en-US" altLang="en-GB" smtClean="0"/>
              <a:pPr/>
              <a:t>12</a:t>
            </a:fld>
            <a:endParaRPr lang="en-US" altLang="en-GB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D1BB0F-182F-415A-8876-BCFA41B9C2AC}" type="slidenum">
              <a:rPr lang="en-US" altLang="en-GB" smtClean="0">
                <a:latin typeface="Times"/>
              </a:rPr>
              <a:pPr/>
              <a:t>13</a:t>
            </a:fld>
            <a:endParaRPr lang="en-US" altLang="en-GB" smtClean="0">
              <a:latin typeface="Times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635D1D-4AE4-44F0-B2EB-9AE1B9A6F331}" type="slidenum">
              <a:rPr lang="en-US" altLang="en-GB" smtClean="0">
                <a:latin typeface="Times"/>
              </a:rPr>
              <a:pPr/>
              <a:t>14</a:t>
            </a:fld>
            <a:endParaRPr lang="en-US" altLang="en-GB" smtClean="0">
              <a:latin typeface="Times"/>
            </a:endParaRPr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8520C0-AADF-4EC0-887F-2EA7A76C4A1E}" type="slidenum">
              <a:rPr lang="en-US" altLang="en-GB">
                <a:solidFill>
                  <a:prstClr val="black"/>
                </a:solidFill>
              </a:rPr>
              <a:pPr/>
              <a:t>16</a:t>
            </a:fld>
            <a:endParaRPr lang="en-US" altLang="en-GB">
              <a:solidFill>
                <a:prstClr val="black"/>
              </a:solidFill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8520C0-AADF-4EC0-887F-2EA7A76C4A1E}" type="slidenum">
              <a:rPr lang="en-US" altLang="en-GB">
                <a:solidFill>
                  <a:prstClr val="black"/>
                </a:solidFill>
              </a:rPr>
              <a:pPr/>
              <a:t>17</a:t>
            </a:fld>
            <a:endParaRPr lang="en-US" altLang="en-GB">
              <a:solidFill>
                <a:prstClr val="black"/>
              </a:solidFill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8520C0-AADF-4EC0-887F-2EA7A76C4A1E}" type="slidenum">
              <a:rPr lang="en-US" altLang="en-GB">
                <a:solidFill>
                  <a:prstClr val="black"/>
                </a:solidFill>
              </a:rPr>
              <a:pPr/>
              <a:t>18</a:t>
            </a:fld>
            <a:endParaRPr lang="en-US" altLang="en-GB">
              <a:solidFill>
                <a:prstClr val="black"/>
              </a:solidFill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8D8D51-F016-4A35-9064-EA8BDAEA03E7}" type="slidenum">
              <a:rPr lang="en-US" altLang="en-GB">
                <a:solidFill>
                  <a:prstClr val="black"/>
                </a:solidFill>
              </a:rPr>
              <a:pPr/>
              <a:t>19</a:t>
            </a:fld>
            <a:endParaRPr lang="en-US" altLang="en-GB">
              <a:solidFill>
                <a:prstClr val="black"/>
              </a:solidFill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D187B-BD6E-4DB8-91D5-0D20C28FCC6F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FBF96-06C5-49A3-B0E7-727F4785C4C5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D82E50-17D1-4CF6-9482-E8F892F60334}" type="slidenum">
              <a:rPr lang="en-US" altLang="en-GB" smtClean="0"/>
              <a:pPr>
                <a:defRPr/>
              </a:pPr>
              <a:t>2</a:t>
            </a:fld>
            <a:endParaRPr lang="en-US" alt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B40B0C-AC73-442B-BE4F-4F6F6FE0EA85}" type="slidenum">
              <a:rPr lang="en-US" altLang="en-GB">
                <a:solidFill>
                  <a:prstClr val="black"/>
                </a:solidFill>
              </a:rPr>
              <a:pPr/>
              <a:t>23</a:t>
            </a:fld>
            <a:endParaRPr lang="en-US" altLang="en-GB">
              <a:solidFill>
                <a:prstClr val="black"/>
              </a:solidFill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43F4B4-C1F2-4EE1-B810-A79EA2361DC6}" type="slidenum">
              <a:rPr lang="en-GB" altLang="en-GB">
                <a:solidFill>
                  <a:prstClr val="black"/>
                </a:solidFill>
              </a:rPr>
              <a:pPr/>
              <a:t>24</a:t>
            </a:fld>
            <a:endParaRPr lang="en-GB" altLang="en-GB">
              <a:solidFill>
                <a:prstClr val="black"/>
              </a:solidFill>
            </a:endParaRPr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FBF96-06C5-49A3-B0E7-727F4785C4C5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77399B-73F0-42EA-8A76-8664704CED66}" type="slidenum">
              <a:rPr lang="en-US" altLang="en-GB">
                <a:solidFill>
                  <a:prstClr val="black"/>
                </a:solidFill>
              </a:rPr>
              <a:pPr/>
              <a:t>26</a:t>
            </a:fld>
            <a:endParaRPr lang="en-US" altLang="en-GB">
              <a:solidFill>
                <a:prstClr val="black"/>
              </a:solidFill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CC241-6C05-454A-9974-109AAA361182}" type="slidenum">
              <a:rPr lang="en-GB" smtClean="0">
                <a:solidFill>
                  <a:prstClr val="black"/>
                </a:solidFill>
              </a:rPr>
              <a:pPr/>
              <a:t>27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874EBD-EBD9-4B90-AE00-4F99E34B53B8}" type="slidenum">
              <a:rPr lang="en-US" altLang="en-GB" smtClean="0">
                <a:latin typeface="Times"/>
              </a:rPr>
              <a:pPr/>
              <a:t>30</a:t>
            </a:fld>
            <a:endParaRPr lang="en-US" altLang="en-GB" smtClean="0">
              <a:latin typeface="Times"/>
            </a:endParaRPr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178AF1-FF83-4038-AED2-63BC886748B9}" type="slidenum">
              <a:rPr lang="en-US" altLang="en-GB"/>
              <a:pPr/>
              <a:t>31</a:t>
            </a:fld>
            <a:endParaRPr lang="en-US" altLang="en-GB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2CBCC9-E4FB-40C3-9BF1-5C44FBE33E41}" type="slidenum">
              <a:rPr lang="en-GB" smtClean="0"/>
              <a:pPr/>
              <a:t>32</a:t>
            </a:fld>
            <a:endParaRPr lang="en-GB" smtClean="0"/>
          </a:p>
        </p:txBody>
      </p:sp>
      <p:sp>
        <p:nvSpPr>
          <p:cNvPr id="85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4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3FC0F0-428D-48E3-8E2B-AB4CA2017E7E}" type="slidenum">
              <a:rPr lang="en-GB" smtClean="0">
                <a:latin typeface="Times"/>
              </a:rPr>
              <a:pPr/>
              <a:t>33</a:t>
            </a:fld>
            <a:endParaRPr lang="en-GB" smtClean="0">
              <a:latin typeface="Times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42F697-037B-4EDC-9053-410FB7A44BA4}" type="slidenum">
              <a:rPr lang="en-GB" smtClean="0">
                <a:latin typeface="Times"/>
              </a:rPr>
              <a:pPr/>
              <a:t>34</a:t>
            </a:fld>
            <a:endParaRPr lang="en-GB" smtClean="0">
              <a:latin typeface="Times"/>
            </a:endParaRPr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992986-3A61-4E0A-B992-F7FF1A2929A3}" type="slidenum">
              <a:rPr lang="en-GB" smtClean="0"/>
              <a:pPr/>
              <a:t>3</a:t>
            </a:fld>
            <a:endParaRPr lang="en-GB" smtClean="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z="1000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191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"/>
            </a:endParaRPr>
          </a:p>
        </p:txBody>
      </p:sp>
      <p:sp>
        <p:nvSpPr>
          <p:cNvPr id="191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79EC7F-C359-4B86-8732-960D520D390D}" type="slidenum">
              <a:rPr lang="en-US" altLang="en-GB" smtClean="0">
                <a:latin typeface="Times"/>
              </a:rPr>
              <a:pPr/>
              <a:t>35</a:t>
            </a:fld>
            <a:endParaRPr lang="en-US" altLang="en-GB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F0FF08-9840-41C9-A0D6-79E4C7481806}" type="slidenum">
              <a:rPr lang="en-GB" smtClean="0"/>
              <a:pPr/>
              <a:t>36</a:t>
            </a:fld>
            <a:endParaRPr lang="en-GB" smtClean="0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508" y="4344135"/>
            <a:ext cx="5028986" cy="4114800"/>
          </a:xfrm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8D1A18-24F5-4DE4-954F-1F8B921C5748}" type="slidenum">
              <a:rPr lang="en-GB">
                <a:solidFill>
                  <a:prstClr val="black"/>
                </a:solidFill>
                <a:latin typeface="Times" pitchFamily="1" charset="0"/>
              </a:rPr>
              <a:pPr/>
              <a:t>37</a:t>
            </a:fld>
            <a:endParaRPr lang="en-GB">
              <a:solidFill>
                <a:prstClr val="black"/>
              </a:solidFill>
              <a:latin typeface="Times" pitchFamily="1" charset="0"/>
            </a:endParaRPr>
          </a:p>
        </p:txBody>
      </p:sp>
      <p:sp>
        <p:nvSpPr>
          <p:cNvPr id="320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320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endParaRPr lang="en-US" smtClean="0">
              <a:latin typeface="Times" pitchFamily="1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D0D35-2400-4590-8661-8B62DF181517}" type="slidenum">
              <a:rPr lang="en-GB"/>
              <a:pPr/>
              <a:t>38</a:t>
            </a:fld>
            <a:endParaRPr lang="en-GB"/>
          </a:p>
        </p:txBody>
      </p:sp>
      <p:sp>
        <p:nvSpPr>
          <p:cNvPr id="36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1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F750A5-8F11-4152-BD1C-D8BE67B2758D}" type="slidenum">
              <a:rPr lang="en-GB"/>
              <a:pPr/>
              <a:t>39</a:t>
            </a:fld>
            <a:endParaRPr lang="en-GB"/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Tx/>
              <a:buAutoNum type="arabicPeriod"/>
            </a:pPr>
            <a:endParaRPr lang="en-GB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319067-25B7-4F5E-A52F-2C9AD8C77C13}" type="slidenum">
              <a:rPr lang="en-GB"/>
              <a:pPr/>
              <a:t>40</a:t>
            </a:fld>
            <a:endParaRPr lang="en-GB"/>
          </a:p>
        </p:txBody>
      </p:sp>
      <p:sp>
        <p:nvSpPr>
          <p:cNvPr id="445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5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Tx/>
              <a:buAutoNum type="arabicPeriod"/>
            </a:pPr>
            <a:endParaRPr lang="en-GB" dirty="0"/>
          </a:p>
          <a:p>
            <a:pPr marL="228600" indent="-228600"/>
            <a:endParaRPr lang="en-GB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138782-6DA6-416B-AC52-3FB8112E8323}" type="slidenum">
              <a:rPr lang="en-US" altLang="en-GB" smtClean="0"/>
              <a:pPr>
                <a:defRPr/>
              </a:pPr>
              <a:t>41</a:t>
            </a:fld>
            <a:endParaRPr lang="en-US" altLang="en-GB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196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>
              <a:latin typeface="Times"/>
            </a:endParaRPr>
          </a:p>
        </p:txBody>
      </p:sp>
      <p:sp>
        <p:nvSpPr>
          <p:cNvPr id="196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CDEFDC-5795-4238-9EB7-8C91D0719AE7}" type="slidenum">
              <a:rPr lang="en-US" smtClean="0">
                <a:latin typeface="Times"/>
              </a:rPr>
              <a:pPr/>
              <a:t>42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138782-6DA6-416B-AC52-3FB8112E8323}" type="slidenum">
              <a:rPr lang="en-US" altLang="en-GB" smtClean="0"/>
              <a:pPr>
                <a:defRPr/>
              </a:pPr>
              <a:t>43</a:t>
            </a:fld>
            <a:endParaRPr lang="en-US" altLang="en-GB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138782-6DA6-416B-AC52-3FB8112E8323}" type="slidenum">
              <a:rPr lang="en-US" altLang="en-GB" smtClean="0"/>
              <a:pPr>
                <a:defRPr/>
              </a:pPr>
              <a:t>44</a:t>
            </a:fld>
            <a:endParaRPr lang="en-US" alt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7F32E1-E030-41D4-BE9C-2ECD456FD9DF}" type="slidenum">
              <a:rPr lang="en-US" altLang="en-GB" smtClean="0"/>
              <a:pPr/>
              <a:t>4</a:t>
            </a:fld>
            <a:endParaRPr lang="en-US" altLang="en-GB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48F149-195F-4D94-8585-0A2825FBE61C}" type="slidenum">
              <a:rPr lang="en-US" altLang="en-GB" smtClean="0"/>
              <a:pPr>
                <a:defRPr/>
              </a:pPr>
              <a:t>45</a:t>
            </a:fld>
            <a:endParaRPr lang="en-US" altLang="en-GB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AD1BD4-CB92-453C-9FAF-4C1E799CB6A2}" type="slidenum">
              <a:rPr lang="en-US" altLang="en-GB"/>
              <a:pPr/>
              <a:t>46</a:t>
            </a:fld>
            <a:endParaRPr lang="en-US" altLang="en-GB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DB61FB-AD44-4497-A124-BBEFA041D0F0}" type="slidenum">
              <a:rPr lang="en-US" altLang="en-GB" smtClean="0">
                <a:latin typeface="Times"/>
              </a:rPr>
              <a:pPr/>
              <a:t>47</a:t>
            </a:fld>
            <a:endParaRPr lang="en-US" altLang="en-GB" smtClean="0">
              <a:latin typeface="Times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7AFF40-CB87-438A-9689-D95248E6E776}" type="slidenum">
              <a:rPr lang="en-US" altLang="en-GB"/>
              <a:pPr/>
              <a:t>48</a:t>
            </a:fld>
            <a:endParaRPr lang="en-US" altLang="en-GB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dirty="0" smtClean="0"/>
              <a:t>. 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D82E50-17D1-4CF6-9482-E8F892F60334}" type="slidenum">
              <a:rPr lang="en-US" altLang="en-GB" smtClean="0"/>
              <a:pPr>
                <a:defRPr/>
              </a:pPr>
              <a:t>49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15052393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C060E5-6EC6-4D43-8582-EB19D9C16E8F}" type="slidenum">
              <a:rPr lang="en-US" altLang="en-GB" smtClean="0">
                <a:latin typeface="Times"/>
              </a:rPr>
              <a:pPr/>
              <a:t>50</a:t>
            </a:fld>
            <a:endParaRPr lang="en-US" altLang="en-GB" smtClean="0">
              <a:latin typeface="Times"/>
            </a:endParaRPr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200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Times"/>
            </a:endParaRPr>
          </a:p>
        </p:txBody>
      </p:sp>
      <p:sp>
        <p:nvSpPr>
          <p:cNvPr id="200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5EB4A5-4A59-41D0-8863-4F5FFD328592}" type="slidenum">
              <a:rPr lang="en-US" altLang="en-GB" smtClean="0">
                <a:latin typeface="Times"/>
              </a:rPr>
              <a:pPr/>
              <a:t>51</a:t>
            </a:fld>
            <a:endParaRPr lang="en-US" altLang="en-GB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196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>
              <a:latin typeface="Times"/>
            </a:endParaRPr>
          </a:p>
        </p:txBody>
      </p:sp>
      <p:sp>
        <p:nvSpPr>
          <p:cNvPr id="196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CDEFDC-5795-4238-9EB7-8C91D0719AE7}" type="slidenum">
              <a:rPr lang="en-US" smtClean="0">
                <a:latin typeface="Times"/>
              </a:rPr>
              <a:pPr/>
              <a:t>52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83733A-839F-45B2-9F12-844FD2E4F547}" type="slidenum">
              <a:rPr lang="en-US" altLang="en-GB" smtClean="0">
                <a:latin typeface="Times"/>
              </a:rPr>
              <a:pPr/>
              <a:t>53</a:t>
            </a:fld>
            <a:endParaRPr lang="en-US" altLang="en-GB" smtClean="0">
              <a:latin typeface="Times"/>
            </a:endParaRPr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234574-1065-4BB9-AC6B-C95630E416C2}" type="slidenum">
              <a:rPr lang="en-US" altLang="en-GB" smtClean="0">
                <a:latin typeface="Times"/>
              </a:rPr>
              <a:pPr/>
              <a:t>54</a:t>
            </a:fld>
            <a:endParaRPr lang="en-US" altLang="en-GB" smtClean="0">
              <a:latin typeface="Times"/>
            </a:endParaRPr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D82E50-17D1-4CF6-9482-E8F892F60334}" type="slidenum">
              <a:rPr lang="en-US" altLang="en-GB" smtClean="0"/>
              <a:pPr>
                <a:defRPr/>
              </a:pPr>
              <a:t>5</a:t>
            </a:fld>
            <a:endParaRPr lang="en-US" altLang="en-GB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A00A77-ED6E-4A53-9FAF-D2E69FECF731}" type="slidenum">
              <a:rPr lang="en-US" altLang="en-GB" smtClean="0">
                <a:latin typeface="Times"/>
              </a:rPr>
              <a:pPr/>
              <a:t>55</a:t>
            </a:fld>
            <a:endParaRPr lang="en-US" altLang="en-GB" smtClean="0">
              <a:latin typeface="Times"/>
            </a:endParaRPr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BA7E0A-5DB3-479F-8E7B-1076ECC30F8F}" type="slidenum">
              <a:rPr lang="en-US" altLang="en-GB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 altLang="en-GB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D0F902-4E03-4353-AADC-23AFCC23EBCE}" type="slidenum">
              <a:rPr lang="en-US" altLang="en-GB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US" altLang="en-GB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31FC23-ACB7-4D7E-8CFC-E028CA87E003}" type="slidenum">
              <a:rPr lang="en-US" altLang="en-GB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n-US" altLang="en-GB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212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Times"/>
            </a:endParaRPr>
          </a:p>
        </p:txBody>
      </p:sp>
      <p:sp>
        <p:nvSpPr>
          <p:cNvPr id="212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025649-42DE-4FDA-B9CF-780C387E9BB5}" type="slidenum">
              <a:rPr lang="en-US" altLang="en-GB" smtClean="0">
                <a:latin typeface="Times"/>
              </a:rPr>
              <a:pPr/>
              <a:t>59</a:t>
            </a:fld>
            <a:endParaRPr lang="en-US" altLang="en-GB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2D6E8F-9F57-4A1A-BA1D-EBC9AEC08692}" type="slidenum">
              <a:rPr lang="en-US" altLang="en-GB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en-US" altLang="en-GB"/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196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>
              <a:latin typeface="Times"/>
            </a:endParaRPr>
          </a:p>
        </p:txBody>
      </p:sp>
      <p:sp>
        <p:nvSpPr>
          <p:cNvPr id="196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CDEFDC-5795-4238-9EB7-8C91D0719AE7}" type="slidenum">
              <a:rPr lang="en-US" smtClean="0">
                <a:latin typeface="Times"/>
              </a:rPr>
              <a:pPr/>
              <a:t>61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3E6AFC-41AB-47ED-A07E-FCCB8E2DF1DF}" type="slidenum">
              <a:rPr lang="en-US" altLang="en-GB" smtClean="0">
                <a:latin typeface="Times"/>
              </a:rPr>
              <a:pPr/>
              <a:t>62</a:t>
            </a:fld>
            <a:endParaRPr lang="en-US" altLang="en-GB" smtClean="0">
              <a:latin typeface="Times"/>
            </a:endParaRPr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B79F17-5474-4F68-AFCE-D6A4E60793B9}" type="slidenum">
              <a:rPr lang="en-GB"/>
              <a:pPr/>
              <a:t>63</a:t>
            </a:fld>
            <a:endParaRPr lang="en-GB"/>
          </a:p>
        </p:txBody>
      </p:sp>
      <p:sp>
        <p:nvSpPr>
          <p:cNvPr id="562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D82E50-17D1-4CF6-9482-E8F892F60334}" type="slidenum">
              <a:rPr lang="en-US" altLang="en-GB" smtClean="0"/>
              <a:pPr>
                <a:defRPr/>
              </a:pPr>
              <a:t>64</a:t>
            </a:fld>
            <a:endParaRPr lang="en-US" alt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5D1144-3A44-44D1-9827-283E607AA814}" type="slidenum">
              <a:rPr lang="en-US" altLang="en-GB" smtClean="0">
                <a:latin typeface="Times"/>
              </a:rPr>
              <a:pPr/>
              <a:t>6</a:t>
            </a:fld>
            <a:endParaRPr lang="en-US" altLang="en-GB" smtClean="0">
              <a:latin typeface="Times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3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5334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533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A05035-93DA-4510-B731-112DC4FFD51C}" type="slidenum">
              <a:rPr lang="en-US" altLang="en-GB" smtClean="0"/>
              <a:pPr/>
              <a:t>65</a:t>
            </a:fld>
            <a:endParaRPr lang="en-US" alt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"/>
            </a:endParaRPr>
          </a:p>
        </p:txBody>
      </p:sp>
      <p:sp>
        <p:nvSpPr>
          <p:cNvPr id="173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38983C-2FFE-4BBE-A2E5-202EF780D337}" type="slidenum">
              <a:rPr lang="en-US" altLang="en-GB" smtClean="0">
                <a:latin typeface="Times"/>
              </a:rPr>
              <a:pPr/>
              <a:t>7</a:t>
            </a:fld>
            <a:endParaRPr lang="en-US" altLang="en-GB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AB28BD-97A0-44C2-9FBA-ADAE9498D020}" type="slidenum">
              <a:rPr lang="en-US" altLang="en-GB" smtClean="0">
                <a:latin typeface="Times"/>
              </a:rPr>
              <a:pPr/>
              <a:t>8</a:t>
            </a:fld>
            <a:endParaRPr lang="en-US" altLang="en-GB" smtClean="0">
              <a:latin typeface="Times"/>
            </a:endParaRPr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1938C7-9510-4A0D-88B9-30DB0D71D5C4}" type="slidenum">
              <a:rPr lang="en-US" altLang="en-GB" smtClean="0">
                <a:latin typeface="Times"/>
              </a:rPr>
              <a:pPr/>
              <a:t>9</a:t>
            </a:fld>
            <a:endParaRPr lang="en-US" altLang="en-GB" smtClean="0">
              <a:latin typeface="Times"/>
            </a:endParaRPr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 smtClean="0">
              <a:latin typeface="Time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10287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9522" y="6053188"/>
            <a:ext cx="2530475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654300" y="6043663"/>
            <a:ext cx="7632700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657475" y="4038600"/>
            <a:ext cx="7286625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657475" y="6050037"/>
            <a:ext cx="7543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85725" y="6069013"/>
            <a:ext cx="2314575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346327" y="236588"/>
            <a:ext cx="6600825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9001125" y="228600"/>
            <a:ext cx="942975" cy="3810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A848315-3AC9-4CDD-8FE5-0EDE437BA4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EF730-4794-4EC9-810A-2D7F89627D3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858028" y="0"/>
            <a:ext cx="360363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910389" y="609600"/>
            <a:ext cx="257175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910389" y="0"/>
            <a:ext cx="257175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72350" y="609669"/>
            <a:ext cx="2314575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609600"/>
            <a:ext cx="6257925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7372350" y="6248450"/>
            <a:ext cx="24860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78" y="6248450"/>
            <a:ext cx="62706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6771482" y="129406"/>
            <a:ext cx="5334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13FE95-BD65-41D0-A8B8-B82C7D9C2F9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7883"/>
            <a:ext cx="92583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14350" y="1600206"/>
            <a:ext cx="9258300" cy="4530725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4350" y="6248400"/>
            <a:ext cx="24003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2350" y="6248400"/>
            <a:ext cx="24003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23241F-6FAA-4B59-A14F-06AC34C80C5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10287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9522" y="6053188"/>
            <a:ext cx="2530475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654300" y="6043663"/>
            <a:ext cx="7632700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657475" y="4038600"/>
            <a:ext cx="7286625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657475" y="6050037"/>
            <a:ext cx="7543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85725" y="6069013"/>
            <a:ext cx="2314575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346327" y="236588"/>
            <a:ext cx="6600825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9001125" y="228600"/>
            <a:ext cx="942975" cy="3810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EC78262-A329-402F-9EEE-7926AB83802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229" y="228600"/>
            <a:ext cx="9172575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89229" y="1600200"/>
            <a:ext cx="9172575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BCD0796-1C04-45A9-93D7-6EC4BF3812F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10287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457325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43050" y="1600200"/>
            <a:ext cx="874395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43055" y="2743200"/>
            <a:ext cx="8013502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3050" y="1600200"/>
            <a:ext cx="85725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50"/>
            <a:ext cx="1457325" cy="701675"/>
          </a:xfrm>
        </p:spPr>
        <p:txBody>
          <a:bodyPr>
            <a:noAutofit/>
          </a:bodyPr>
          <a:lstStyle>
            <a:lvl1pPr>
              <a:defRPr sz="24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2E6965E-B62B-458E-A187-B4CD95C41D7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85800" y="1589567"/>
            <a:ext cx="4371975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450517" y="1589567"/>
            <a:ext cx="4371975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D30AE8B-9492-478C-BF58-D5BD97FA670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75" y="273050"/>
            <a:ext cx="9172575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85800" y="2438400"/>
            <a:ext cx="4371975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400675" y="2438400"/>
            <a:ext cx="4371975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85800" y="1752600"/>
            <a:ext cx="4371975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5400675" y="1752600"/>
            <a:ext cx="4371975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1F88948-D5EB-489D-97B0-B436ACE8ED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07DAB1E-E4E2-4610-B162-D8FD07BF2B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600075" cy="3810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DB965BC-58A8-4D04-9779-5EEE4B44681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229" y="228600"/>
            <a:ext cx="9172575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89229" y="1600200"/>
            <a:ext cx="9172575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74E9F42-483C-47BD-BD49-1D33B7D0D35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908685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752600"/>
            <a:ext cx="1800225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657475" y="1752600"/>
            <a:ext cx="72009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4F29B8B-7F50-4A47-981A-239449EFAFF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50"/>
            <a:ext cx="10287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644650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38342" y="4654550"/>
            <a:ext cx="8548687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 bwMode="white">
          <a:xfrm>
            <a:off x="1628804" y="3"/>
            <a:ext cx="1127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00225" y="5486400"/>
            <a:ext cx="8229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225" y="4648200"/>
            <a:ext cx="82296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55648" y="0"/>
            <a:ext cx="853135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7029450" y="6248450"/>
            <a:ext cx="3000375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300"/>
            <a:ext cx="1628775" cy="663575"/>
          </a:xfrm>
        </p:spPr>
        <p:txBody>
          <a:bodyPr rtlCol="0"/>
          <a:lstStyle>
            <a:lvl1pPr>
              <a:defRPr sz="2800" smtClean="0"/>
            </a:lvl1pPr>
          </a:lstStyle>
          <a:p>
            <a:pPr>
              <a:defRPr/>
            </a:pPr>
            <a:fld id="{9DB82C75-E170-452B-8447-212C5FC442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800225" y="6248450"/>
            <a:ext cx="51435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2514E-5ECE-4B17-A252-A9C56850BB0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858028" y="0"/>
            <a:ext cx="360363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910389" y="609600"/>
            <a:ext cx="257175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910389" y="0"/>
            <a:ext cx="257175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72350" y="609661"/>
            <a:ext cx="2314575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609600"/>
            <a:ext cx="6257925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7372350" y="6248450"/>
            <a:ext cx="24860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78" y="6248450"/>
            <a:ext cx="62706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6771482" y="129406"/>
            <a:ext cx="5334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FF2BF-6E6C-4482-89E6-07C35DA5358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7875"/>
            <a:ext cx="92583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14350" y="1600206"/>
            <a:ext cx="9258300" cy="4530725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4350" y="6248400"/>
            <a:ext cx="24003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2350" y="6248400"/>
            <a:ext cx="24003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F6A38-8A00-499D-B08D-1E51FAB290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10287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0287" y="6053328"/>
            <a:ext cx="253060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54046" y="6044184"/>
            <a:ext cx="763295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657475" y="4038600"/>
            <a:ext cx="7286625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657475" y="6050037"/>
            <a:ext cx="7543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5725" y="6068699"/>
            <a:ext cx="2314575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346067" y="236589"/>
            <a:ext cx="6600825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>
              <a:solidFill>
                <a:srgbClr val="EBDDC3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9001125" y="228600"/>
            <a:ext cx="942975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37E066D-2E7F-49B5-8542-F376FE6C3978}" type="slidenum">
              <a:rPr lang="en-GB" smtClean="0">
                <a:solidFill>
                  <a:srgbClr val="EBDDC3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EBDDC3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229" y="228600"/>
            <a:ext cx="9172575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74C29DB-CE8A-467A-9505-0F2C9FD8D4F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89229" y="1600200"/>
            <a:ext cx="9172575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43055" y="2743200"/>
            <a:ext cx="8013502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10287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457325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43050" y="1600200"/>
            <a:ext cx="874395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3050" y="1600200"/>
            <a:ext cx="85725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457325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7D7B369-EB08-4B39-8D19-784074BC27D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85800" y="1589567"/>
            <a:ext cx="4371975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450517" y="1589567"/>
            <a:ext cx="4371975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ED59062B-608A-40C3-98D5-867C42BB515B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75" y="273050"/>
            <a:ext cx="9172575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85800" y="2438400"/>
            <a:ext cx="4371975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400675" y="2438400"/>
            <a:ext cx="4371975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7E3595F3-C573-491B-8EBD-484F8859F9B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85800" y="1752600"/>
            <a:ext cx="4371975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5400675" y="1752600"/>
            <a:ext cx="4371975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10287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457325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43050" y="1600200"/>
            <a:ext cx="874395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43055" y="2743200"/>
            <a:ext cx="8013502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3050" y="1600200"/>
            <a:ext cx="85725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50"/>
            <a:ext cx="1457325" cy="701675"/>
          </a:xfrm>
        </p:spPr>
        <p:txBody>
          <a:bodyPr>
            <a:noAutofit/>
          </a:bodyPr>
          <a:lstStyle>
            <a:lvl1pPr>
              <a:defRPr sz="24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9355A31-DB59-4756-A15D-5F153D8DA6F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A2BB9AC-C67F-4F1E-B4C3-99F495DF0AA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600075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8748530-45EB-416E-BE0E-ADDE8338B5A3}" type="slidenum">
              <a:rPr lang="en-GB" smtClean="0">
                <a:solidFill>
                  <a:srgbClr val="775F55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775F55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908685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68C35E6-5A2D-47B4-A4AC-93CC69D3692A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752600"/>
            <a:ext cx="1800225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657475" y="1752600"/>
            <a:ext cx="72009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00225" y="5486400"/>
            <a:ext cx="8229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10287" y="4572000"/>
            <a:ext cx="10287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0287" y="4663440"/>
            <a:ext cx="16459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38503" y="4654296"/>
            <a:ext cx="8548497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225" y="4648200"/>
            <a:ext cx="8229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628775" y="0"/>
            <a:ext cx="113157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7029450" y="6248451"/>
            <a:ext cx="3000375" cy="365125"/>
          </a:xfrm>
        </p:spPr>
        <p:txBody>
          <a:bodyPr rtlCol="0"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628775" cy="663578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9AEA439A-8062-45AF-B40B-821A466112DB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800225" y="6248257"/>
            <a:ext cx="5143500" cy="365125"/>
          </a:xfrm>
        </p:spPr>
        <p:txBody>
          <a:bodyPr rtlCol="0"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55648" y="0"/>
            <a:ext cx="853135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68F2CF-2F7E-41B9-9921-F7EF99CEFBDB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72350" y="609651"/>
            <a:ext cx="2314575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609600"/>
            <a:ext cx="6257925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72350" y="6248453"/>
            <a:ext cx="2486025" cy="365125"/>
          </a:xfrm>
        </p:spPr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4" y="6248258"/>
            <a:ext cx="6270168" cy="365125"/>
          </a:xfrm>
        </p:spPr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858360" y="0"/>
            <a:ext cx="36004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09795" y="609600"/>
            <a:ext cx="257175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09795" y="0"/>
            <a:ext cx="257175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6771680" y="129182"/>
            <a:ext cx="533400" cy="275036"/>
          </a:xfrm>
        </p:spPr>
        <p:txBody>
          <a:bodyPr/>
          <a:lstStyle/>
          <a:p>
            <a:pPr>
              <a:defRPr/>
            </a:pPr>
            <a:fld id="{5DDCDD3A-DE69-4A2F-AF2D-47C5032D769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7865"/>
            <a:ext cx="92583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14350" y="1600206"/>
            <a:ext cx="9258300" cy="45307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4350" y="6248400"/>
            <a:ext cx="24003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2350" y="6248400"/>
            <a:ext cx="2400300" cy="457200"/>
          </a:xfrm>
        </p:spPr>
        <p:txBody>
          <a:bodyPr/>
          <a:lstStyle>
            <a:lvl1pPr>
              <a:defRPr/>
            </a:lvl1pPr>
          </a:lstStyle>
          <a:p>
            <a:fld id="{C6F3BB31-D5F7-46E4-AA74-84AB538E9C7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10287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0287" y="6053328"/>
            <a:ext cx="253060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54046" y="6044184"/>
            <a:ext cx="763295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657475" y="4038600"/>
            <a:ext cx="7286625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657475" y="6050037"/>
            <a:ext cx="7543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5725" y="6068699"/>
            <a:ext cx="2314575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346067" y="236583"/>
            <a:ext cx="6600825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>
              <a:solidFill>
                <a:srgbClr val="EBDDC3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9001125" y="228600"/>
            <a:ext cx="942975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37E066D-2E7F-49B5-8542-F376FE6C3978}" type="slidenum">
              <a:rPr lang="en-GB" smtClean="0">
                <a:solidFill>
                  <a:srgbClr val="EBDDC3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EBDDC3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229" y="228600"/>
            <a:ext cx="9172575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74C29DB-CE8A-467A-9505-0F2C9FD8D4F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89229" y="1600200"/>
            <a:ext cx="9172575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43055" y="2743200"/>
            <a:ext cx="8013502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10287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457325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43050" y="1600200"/>
            <a:ext cx="874395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3050" y="1600200"/>
            <a:ext cx="85725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457325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7D7B369-EB08-4B39-8D19-784074BC27D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85800" y="1589567"/>
            <a:ext cx="4371975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450517" y="1589567"/>
            <a:ext cx="4371975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78143AE-1ACE-4753-8EAB-7C5DD36688A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85800" y="1589567"/>
            <a:ext cx="4371975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450517" y="1589567"/>
            <a:ext cx="4371975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ED59062B-608A-40C3-98D5-867C42BB515B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75" y="273050"/>
            <a:ext cx="9172575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85800" y="2438400"/>
            <a:ext cx="4371975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400675" y="2438400"/>
            <a:ext cx="4371975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7E3595F3-C573-491B-8EBD-484F8859F9B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85800" y="1752600"/>
            <a:ext cx="4371975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5400675" y="1752600"/>
            <a:ext cx="4371975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A2BB9AC-C67F-4F1E-B4C3-99F495DF0AA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600075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8748530-45EB-416E-BE0E-ADDE8338B5A3}" type="slidenum">
              <a:rPr lang="en-GB" smtClean="0">
                <a:solidFill>
                  <a:srgbClr val="775F55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775F55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908685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68C35E6-5A2D-47B4-A4AC-93CC69D3692A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752600"/>
            <a:ext cx="1800225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657475" y="1752600"/>
            <a:ext cx="72009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00225" y="5486400"/>
            <a:ext cx="8229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10287" y="4572000"/>
            <a:ext cx="10287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0287" y="4663440"/>
            <a:ext cx="16459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38503" y="4654296"/>
            <a:ext cx="8548497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225" y="4648200"/>
            <a:ext cx="8229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628775" y="0"/>
            <a:ext cx="113157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7029450" y="6248445"/>
            <a:ext cx="3000375" cy="365125"/>
          </a:xfrm>
        </p:spPr>
        <p:txBody>
          <a:bodyPr rtlCol="0"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628775" cy="663578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9AEA439A-8062-45AF-B40B-821A466112DB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800225" y="6248251"/>
            <a:ext cx="5143500" cy="365125"/>
          </a:xfrm>
        </p:spPr>
        <p:txBody>
          <a:bodyPr rtlCol="0"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55648" y="0"/>
            <a:ext cx="853135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68F2CF-2F7E-41B9-9921-F7EF99CEFBDB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72350" y="609645"/>
            <a:ext cx="2314575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609600"/>
            <a:ext cx="6257925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72350" y="6248447"/>
            <a:ext cx="2486025" cy="365125"/>
          </a:xfrm>
        </p:spPr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4" y="6248252"/>
            <a:ext cx="6270168" cy="365125"/>
          </a:xfrm>
        </p:spPr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858360" y="0"/>
            <a:ext cx="36004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09795" y="609600"/>
            <a:ext cx="257175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09795" y="0"/>
            <a:ext cx="257175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6771680" y="129182"/>
            <a:ext cx="533400" cy="275036"/>
          </a:xfrm>
        </p:spPr>
        <p:txBody>
          <a:bodyPr/>
          <a:lstStyle/>
          <a:p>
            <a:pPr>
              <a:defRPr/>
            </a:pPr>
            <a:fld id="{5DDCDD3A-DE69-4A2F-AF2D-47C5032D769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7859"/>
            <a:ext cx="92583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14350" y="1600206"/>
            <a:ext cx="9258300" cy="45307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4350" y="6248400"/>
            <a:ext cx="24003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2350" y="6248400"/>
            <a:ext cx="2400300" cy="457200"/>
          </a:xfrm>
        </p:spPr>
        <p:txBody>
          <a:bodyPr/>
          <a:lstStyle>
            <a:lvl1pPr>
              <a:defRPr/>
            </a:lvl1pPr>
          </a:lstStyle>
          <a:p>
            <a:fld id="{C6F3BB31-D5F7-46E4-AA74-84AB538E9C7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10287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0287" y="6053328"/>
            <a:ext cx="253060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54046" y="6044184"/>
            <a:ext cx="763295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657475" y="4038600"/>
            <a:ext cx="7286625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657475" y="6050037"/>
            <a:ext cx="7543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5725" y="6068699"/>
            <a:ext cx="2314575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346067" y="236575"/>
            <a:ext cx="6600825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>
              <a:solidFill>
                <a:srgbClr val="EBDDC3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9001125" y="228600"/>
            <a:ext cx="942975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37E066D-2E7F-49B5-8542-F376FE6C3978}" type="slidenum">
              <a:rPr lang="en-GB" smtClean="0">
                <a:solidFill>
                  <a:srgbClr val="EBDDC3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EBDDC3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75" y="273050"/>
            <a:ext cx="9172575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85800" y="2438400"/>
            <a:ext cx="4371975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400675" y="2438400"/>
            <a:ext cx="4371975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85800" y="1752600"/>
            <a:ext cx="4371975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5400675" y="1752600"/>
            <a:ext cx="4371975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81FDB54-25F5-4668-A8B1-A655B54B548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229" y="228600"/>
            <a:ext cx="9172575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74C29DB-CE8A-467A-9505-0F2C9FD8D4F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89229" y="1600200"/>
            <a:ext cx="9172575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43055" y="2743200"/>
            <a:ext cx="8013502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10287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457325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43050" y="1600200"/>
            <a:ext cx="874395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3050" y="1600200"/>
            <a:ext cx="85725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457325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7D7B369-EB08-4B39-8D19-784074BC27D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85800" y="1589567"/>
            <a:ext cx="4371975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450517" y="1589567"/>
            <a:ext cx="4371975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ED59062B-608A-40C3-98D5-867C42BB515B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75" y="273050"/>
            <a:ext cx="9172575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85800" y="2438400"/>
            <a:ext cx="4371975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400675" y="2438400"/>
            <a:ext cx="4371975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7E3595F3-C573-491B-8EBD-484F8859F9B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85800" y="1752600"/>
            <a:ext cx="4371975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5400675" y="1752600"/>
            <a:ext cx="4371975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A2BB9AC-C67F-4F1E-B4C3-99F495DF0AA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600075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8748530-45EB-416E-BE0E-ADDE8338B5A3}" type="slidenum">
              <a:rPr lang="en-GB" smtClean="0">
                <a:solidFill>
                  <a:srgbClr val="775F55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775F55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908685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68C35E6-5A2D-47B4-A4AC-93CC69D3692A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752600"/>
            <a:ext cx="1800225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657475" y="1752600"/>
            <a:ext cx="72009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00225" y="5486400"/>
            <a:ext cx="8229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10287" y="4572000"/>
            <a:ext cx="10287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0287" y="4663440"/>
            <a:ext cx="16459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38503" y="4654296"/>
            <a:ext cx="8548497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225" y="4648200"/>
            <a:ext cx="8229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628775" y="0"/>
            <a:ext cx="113157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7029450" y="6248437"/>
            <a:ext cx="3000375" cy="365125"/>
          </a:xfrm>
        </p:spPr>
        <p:txBody>
          <a:bodyPr rtlCol="0"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628775" cy="663578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9AEA439A-8062-45AF-B40B-821A466112DB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800225" y="6248243"/>
            <a:ext cx="5143500" cy="365125"/>
          </a:xfrm>
        </p:spPr>
        <p:txBody>
          <a:bodyPr rtlCol="0"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55648" y="0"/>
            <a:ext cx="853135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68F2CF-2F7E-41B9-9921-F7EF99CEFBDB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72350" y="609637"/>
            <a:ext cx="2314575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609600"/>
            <a:ext cx="6257925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72350" y="6248439"/>
            <a:ext cx="2486025" cy="365125"/>
          </a:xfrm>
        </p:spPr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4" y="6248244"/>
            <a:ext cx="6270168" cy="365125"/>
          </a:xfrm>
        </p:spPr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858360" y="0"/>
            <a:ext cx="36004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09795" y="609600"/>
            <a:ext cx="257175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09795" y="0"/>
            <a:ext cx="257175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6771680" y="129182"/>
            <a:ext cx="533400" cy="275036"/>
          </a:xfrm>
        </p:spPr>
        <p:txBody>
          <a:bodyPr/>
          <a:lstStyle/>
          <a:p>
            <a:pPr>
              <a:defRPr/>
            </a:pPr>
            <a:fld id="{5DDCDD3A-DE69-4A2F-AF2D-47C5032D769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AE88571-9D0C-4587-B66A-09F0809099C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7851"/>
            <a:ext cx="92583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14350" y="1600206"/>
            <a:ext cx="9258300" cy="45307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4350" y="6248400"/>
            <a:ext cx="24003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2350" y="6248400"/>
            <a:ext cx="2400300" cy="457200"/>
          </a:xfrm>
        </p:spPr>
        <p:txBody>
          <a:bodyPr/>
          <a:lstStyle>
            <a:lvl1pPr>
              <a:defRPr/>
            </a:lvl1pPr>
          </a:lstStyle>
          <a:p>
            <a:fld id="{C6F3BB31-D5F7-46E4-AA74-84AB538E9C7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10287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0287" y="6053328"/>
            <a:ext cx="253060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54046" y="6044184"/>
            <a:ext cx="763295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657475" y="4038600"/>
            <a:ext cx="7286625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657475" y="6050037"/>
            <a:ext cx="7543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5725" y="6068699"/>
            <a:ext cx="2314575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346067" y="236551"/>
            <a:ext cx="6600825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>
              <a:solidFill>
                <a:srgbClr val="EBDDC3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9001125" y="228600"/>
            <a:ext cx="942975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37E066D-2E7F-49B5-8542-F376FE6C3978}" type="slidenum">
              <a:rPr lang="en-GB" smtClean="0">
                <a:solidFill>
                  <a:srgbClr val="EBDDC3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EBDDC3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229" y="228600"/>
            <a:ext cx="9172575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74C29DB-CE8A-467A-9505-0F2C9FD8D4F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89229" y="1600200"/>
            <a:ext cx="9172575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43055" y="2743200"/>
            <a:ext cx="8013502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10287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457325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43050" y="1600200"/>
            <a:ext cx="874395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3050" y="1600200"/>
            <a:ext cx="85725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457325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7D7B369-EB08-4B39-8D19-784074BC27D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85800" y="1589567"/>
            <a:ext cx="4371975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450517" y="1589567"/>
            <a:ext cx="4371975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ED59062B-608A-40C3-98D5-867C42BB515B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75" y="273050"/>
            <a:ext cx="9172575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85800" y="2438400"/>
            <a:ext cx="4371975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400675" y="2438400"/>
            <a:ext cx="4371975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7E3595F3-C573-491B-8EBD-484F8859F9B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85800" y="1752600"/>
            <a:ext cx="4371975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5400675" y="1752600"/>
            <a:ext cx="4371975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A2BB9AC-C67F-4F1E-B4C3-99F495DF0AA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600075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8748530-45EB-416E-BE0E-ADDE8338B5A3}" type="slidenum">
              <a:rPr lang="en-GB" smtClean="0">
                <a:solidFill>
                  <a:srgbClr val="775F55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775F55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908685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68C35E6-5A2D-47B4-A4AC-93CC69D3692A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752600"/>
            <a:ext cx="1800225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657475" y="1752600"/>
            <a:ext cx="72009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00225" y="5486400"/>
            <a:ext cx="8229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10287" y="4572000"/>
            <a:ext cx="10287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0287" y="4663440"/>
            <a:ext cx="16459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38503" y="4654296"/>
            <a:ext cx="8548497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225" y="4648200"/>
            <a:ext cx="8229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628775" y="0"/>
            <a:ext cx="113157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7029450" y="6248413"/>
            <a:ext cx="3000375" cy="365125"/>
          </a:xfrm>
        </p:spPr>
        <p:txBody>
          <a:bodyPr rtlCol="0"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628775" cy="663578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9AEA439A-8062-45AF-B40B-821A466112DB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800225" y="6248219"/>
            <a:ext cx="5143500" cy="365125"/>
          </a:xfrm>
        </p:spPr>
        <p:txBody>
          <a:bodyPr rtlCol="0"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55648" y="0"/>
            <a:ext cx="853135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600075" cy="3810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0B328B6-C410-4922-9E2D-A827E11F941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68F2CF-2F7E-41B9-9921-F7EF99CEFBDB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72350" y="609613"/>
            <a:ext cx="2314575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609600"/>
            <a:ext cx="6257925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72350" y="6248415"/>
            <a:ext cx="2486025" cy="365125"/>
          </a:xfrm>
        </p:spPr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4" y="6248220"/>
            <a:ext cx="6270168" cy="365125"/>
          </a:xfrm>
        </p:spPr>
        <p:txBody>
          <a:bodyPr/>
          <a:lstStyle/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858360" y="0"/>
            <a:ext cx="36004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09795" y="609600"/>
            <a:ext cx="257175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09795" y="0"/>
            <a:ext cx="257175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6771680" y="129182"/>
            <a:ext cx="533400" cy="275036"/>
          </a:xfrm>
        </p:spPr>
        <p:txBody>
          <a:bodyPr/>
          <a:lstStyle/>
          <a:p>
            <a:pPr>
              <a:defRPr/>
            </a:pPr>
            <a:fld id="{5DDCDD3A-DE69-4A2F-AF2D-47C5032D769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7827"/>
            <a:ext cx="92583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14350" y="1600206"/>
            <a:ext cx="9258300" cy="45307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4350" y="6248400"/>
            <a:ext cx="24003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2350" y="6248400"/>
            <a:ext cx="2400300" cy="457200"/>
          </a:xfrm>
        </p:spPr>
        <p:txBody>
          <a:bodyPr/>
          <a:lstStyle>
            <a:lvl1pPr>
              <a:defRPr/>
            </a:lvl1pPr>
          </a:lstStyle>
          <a:p>
            <a:fld id="{C6F3BB31-D5F7-46E4-AA74-84AB538E9C7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52400"/>
            <a:ext cx="92583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0" i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1600201"/>
            <a:ext cx="9258300" cy="197167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600">
                <a:solidFill>
                  <a:srgbClr val="1F497D"/>
                </a:solidFill>
                <a:latin typeface="Arial"/>
                <a:cs typeface="Arial"/>
              </a:defRPr>
            </a:lvl1pPr>
            <a:lvl2pPr>
              <a:buClr>
                <a:schemeClr val="accent6"/>
              </a:buClr>
              <a:defRPr sz="2200">
                <a:solidFill>
                  <a:srgbClr val="1F497D"/>
                </a:solidFill>
                <a:latin typeface="Arial"/>
                <a:cs typeface="Arial"/>
              </a:defRPr>
            </a:lvl2pPr>
            <a:lvl3pPr>
              <a:buClr>
                <a:schemeClr val="accent6"/>
              </a:buClr>
              <a:defRPr sz="2000">
                <a:solidFill>
                  <a:srgbClr val="1F497D"/>
                </a:solidFill>
                <a:latin typeface="Arial"/>
                <a:cs typeface="Arial"/>
              </a:defRPr>
            </a:lvl3pPr>
            <a:lvl4pPr>
              <a:buClr>
                <a:schemeClr val="accent6"/>
              </a:buClr>
              <a:defRPr>
                <a:solidFill>
                  <a:srgbClr val="1F497D"/>
                </a:solidFill>
                <a:latin typeface="Arial"/>
                <a:cs typeface="Arial"/>
              </a:defRPr>
            </a:lvl4pPr>
            <a:lvl5pPr>
              <a:buClr>
                <a:schemeClr val="accent6"/>
              </a:buClr>
              <a:defRPr>
                <a:solidFill>
                  <a:srgbClr val="1F497D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14350" y="3786188"/>
            <a:ext cx="9258300" cy="228601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6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>
              <a:buClr>
                <a:schemeClr val="accent6"/>
              </a:buClr>
              <a:defRPr sz="2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>
              <a:buClr>
                <a:schemeClr val="accent6"/>
              </a:buClr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>
              <a:buClr>
                <a:schemeClr val="accent6"/>
              </a:buClr>
              <a:defRPr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>
              <a:buClr>
                <a:schemeClr val="accent6"/>
              </a:buClr>
              <a:defRPr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 anchor="t"/>
          <a:lstStyle>
            <a:lvl1pPr>
              <a:defRPr smtClean="0">
                <a:latin typeface="Calibri" pitchFamily="34" charset="0"/>
              </a:defRPr>
            </a:lvl1pPr>
          </a:lstStyle>
          <a:p>
            <a:pPr>
              <a:defRPr/>
            </a:pPr>
            <a:fld id="{0E3BE04F-2BF8-4C96-ACF6-31791A4A6949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10/16/2012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 anchor="t"/>
          <a:lstStyle>
            <a:lvl1pPr>
              <a:defRPr smtClean="0">
                <a:latin typeface="Calibri" pitchFamily="34" charset="0"/>
              </a:defRPr>
            </a:lvl1pPr>
          </a:lstStyle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 anchor="t"/>
          <a:lstStyle>
            <a:lvl1pPr>
              <a:defRPr smtClean="0">
                <a:latin typeface="Calibri" pitchFamily="34" charset="0"/>
              </a:defRPr>
            </a:lvl1pPr>
          </a:lstStyle>
          <a:p>
            <a:pPr>
              <a:defRPr/>
            </a:pPr>
            <a:fld id="{270A446C-DB04-4C12-984D-1237EB9A40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14350" y="277826"/>
            <a:ext cx="92583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14350" y="1600213"/>
            <a:ext cx="4543425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29225" y="1600213"/>
            <a:ext cx="4543425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350" y="3941763"/>
            <a:ext cx="4543425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9225" y="3941763"/>
            <a:ext cx="4543425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14350" y="6248400"/>
            <a:ext cx="24003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372350" y="6248400"/>
            <a:ext cx="2400300" cy="457200"/>
          </a:xfrm>
        </p:spPr>
        <p:txBody>
          <a:bodyPr/>
          <a:lstStyle>
            <a:lvl1pPr>
              <a:defRPr/>
            </a:lvl1pPr>
          </a:lstStyle>
          <a:p>
            <a:fld id="{1276202B-122F-4269-8400-662AE6E47F36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77813"/>
            <a:ext cx="87439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28700" y="1600201"/>
            <a:ext cx="428625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86400" y="1600201"/>
            <a:ext cx="4286250" cy="4530725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C81F4-75E6-4613-B9DE-C0FF792B358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10287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4" y="6053140"/>
            <a:ext cx="2530475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54300" y="6043615"/>
            <a:ext cx="7632700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657475" y="4038600"/>
            <a:ext cx="7286625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657475" y="6050037"/>
            <a:ext cx="7543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85725" y="6069013"/>
            <a:ext cx="2314575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346326" y="236540"/>
            <a:ext cx="6600825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>
              <a:solidFill>
                <a:srgbClr val="EBDDC3"/>
              </a:solidFill>
            </a:endParaRPr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9001125" y="228600"/>
            <a:ext cx="942975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C68980A-CF0E-4125-A973-8C07BB083F85}" type="slidenum">
              <a:rPr lang="en-GB">
                <a:solidFill>
                  <a:srgbClr val="EBDDC3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EBDDC3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229" y="228600"/>
            <a:ext cx="9172575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89229" y="1600200"/>
            <a:ext cx="9172575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AB4D562-F7DC-4081-BB2B-7E90428C079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10287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457325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43050" y="1600200"/>
            <a:ext cx="874395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43055" y="2743200"/>
            <a:ext cx="8013502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3050" y="1600200"/>
            <a:ext cx="85725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2"/>
            <a:ext cx="1457325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5A46E7F-E374-4DE3-B2D1-E7E9E65C49F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85800" y="1589567"/>
            <a:ext cx="4371975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450517" y="1589567"/>
            <a:ext cx="4371975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3FCE728-3E7E-4C75-A863-F060E26F6C9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908685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752600"/>
            <a:ext cx="1800225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657475" y="1752600"/>
            <a:ext cx="72009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83DFB85-8CB5-48DA-9355-EC5B23EF77A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75" y="273050"/>
            <a:ext cx="9172575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85800" y="2438400"/>
            <a:ext cx="4371975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400675" y="2438400"/>
            <a:ext cx="4371975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85800" y="1752600"/>
            <a:ext cx="4371975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5400675" y="1752600"/>
            <a:ext cx="4371975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6687EB5-C687-40D9-89B9-51380F80B12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782D092-2291-4E97-A6CB-055ACFAB3AF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600075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7F67E97-DB0B-406E-96F7-D8BDDFA8209E}" type="slidenum">
              <a:rPr lang="en-GB">
                <a:solidFill>
                  <a:srgbClr val="775F55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775F55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908685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752600"/>
            <a:ext cx="1800225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657475" y="1752600"/>
            <a:ext cx="72009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898ADAA-36AB-44A1-98AB-03B8EBA3AF6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2"/>
            <a:ext cx="10287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644650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38315" y="4654550"/>
            <a:ext cx="8548687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628777" y="2"/>
            <a:ext cx="1127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00225" y="5486400"/>
            <a:ext cx="8229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225" y="4648200"/>
            <a:ext cx="82296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55648" y="0"/>
            <a:ext cx="853135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7029450" y="6248402"/>
            <a:ext cx="3000375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2"/>
            <a:ext cx="1628775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8157605A-9365-408A-8BE7-6376458403C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800225" y="6248402"/>
            <a:ext cx="51435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67CD5-70C1-4A38-93F1-8B82E41AD3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858001" y="0"/>
            <a:ext cx="360363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10389" y="609600"/>
            <a:ext cx="257175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10389" y="0"/>
            <a:ext cx="257175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72350" y="609657"/>
            <a:ext cx="2314575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609600"/>
            <a:ext cx="6257925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7372350" y="6248402"/>
            <a:ext cx="24860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1" y="6248402"/>
            <a:ext cx="62706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6771482" y="129382"/>
            <a:ext cx="5334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6E0E6-2B1D-4C6E-9C25-D940DE91F53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7871"/>
            <a:ext cx="92583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14350" y="1600206"/>
            <a:ext cx="9258300" cy="4530725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4350" y="6248400"/>
            <a:ext cx="24003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2350" y="6248400"/>
            <a:ext cx="24003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7AD8E-CA0C-4391-BF3B-2B032BE2FBF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50"/>
            <a:ext cx="10287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644650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38342" y="4654550"/>
            <a:ext cx="8548687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 bwMode="white">
          <a:xfrm>
            <a:off x="1628804" y="3"/>
            <a:ext cx="1127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00225" y="5486400"/>
            <a:ext cx="8229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225" y="4648200"/>
            <a:ext cx="82296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55648" y="0"/>
            <a:ext cx="853135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7029450" y="6248450"/>
            <a:ext cx="3000375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300"/>
            <a:ext cx="1628775" cy="663575"/>
          </a:xfrm>
        </p:spPr>
        <p:txBody>
          <a:bodyPr rtlCol="0"/>
          <a:lstStyle>
            <a:lvl1pPr>
              <a:defRPr sz="2800" smtClean="0"/>
            </a:lvl1pPr>
          </a:lstStyle>
          <a:p>
            <a:pPr>
              <a:defRPr/>
            </a:pPr>
            <a:fld id="{92180A42-F36F-461C-9733-BE40BE80D7C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800225" y="6248450"/>
            <a:ext cx="51435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21"/>
          <p:cNvSpPr>
            <a:spLocks noGrp="1"/>
          </p:cNvSpPr>
          <p:nvPr>
            <p:ph type="title"/>
          </p:nvPr>
        </p:nvSpPr>
        <p:spPr bwMode="auto">
          <a:xfrm>
            <a:off x="685800" y="228600"/>
            <a:ext cx="91725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88977" y="1600206"/>
            <a:ext cx="917257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858000" y="6248450"/>
            <a:ext cx="3000375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 smtClean="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fld id="{53B0FF0F-6718-4F24-BC5C-5522E43CDA40}" type="datetimeFigureOut">
              <a:rPr lang="en-US"/>
              <a:pPr>
                <a:defRPr/>
              </a:pPr>
              <a:t>10/16/2012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85828" y="6248450"/>
            <a:ext cx="6099175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10287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600075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65163" y="1279525"/>
            <a:ext cx="9621837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638"/>
            <a:ext cx="600075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 smtClean="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B66BE4BF-BF40-47E8-9A55-37C8CDE230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19088" indent="-319088" algn="l" rtl="0" fontAlgn="base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fontAlgn="base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fontAlgn="base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fontAlgn="base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21"/>
          <p:cNvSpPr>
            <a:spLocks noGrp="1"/>
          </p:cNvSpPr>
          <p:nvPr>
            <p:ph type="title"/>
          </p:nvPr>
        </p:nvSpPr>
        <p:spPr bwMode="auto">
          <a:xfrm>
            <a:off x="685800" y="228600"/>
            <a:ext cx="91725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88977" y="1600206"/>
            <a:ext cx="917257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858000" y="6248450"/>
            <a:ext cx="3000375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 smtClean="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fld id="{294A7EB0-938E-4F04-A535-6C90521EE401}" type="datetimeFigureOut">
              <a:rPr lang="en-US"/>
              <a:pPr>
                <a:defRPr/>
              </a:pPr>
              <a:t>10/16/2012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85828" y="6248450"/>
            <a:ext cx="6099175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10287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600075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65163" y="1279525"/>
            <a:ext cx="9621837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638"/>
            <a:ext cx="600075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 smtClean="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2D2C3740-921F-4E9F-B13A-37427EE3C3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19088" indent="-319088" algn="l" rtl="0" fontAlgn="base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fontAlgn="base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fontAlgn="base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fontAlgn="base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85800" y="228600"/>
            <a:ext cx="9172575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89229" y="1600200"/>
            <a:ext cx="9172575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858000" y="6248451"/>
            <a:ext cx="3000375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FC9FA2D-39D8-4A6F-AC5F-973B898A8353}" type="datetimeFigureOut">
              <a:rPr lang="en-US" smtClean="0">
                <a:solidFill>
                  <a:srgbClr val="775F55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10/16/2012</a:t>
            </a:fld>
            <a:endParaRPr lang="en-US">
              <a:solidFill>
                <a:srgbClr val="775F55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85804" y="6248257"/>
            <a:ext cx="6098718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775F55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10287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600075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4370" y="1280160"/>
            <a:ext cx="9622631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600075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E89D165-6DB2-4E99-BFCB-2398740D0024}" type="slidenum">
              <a:rPr lang="en-US" smtClean="0"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  <p:sldLayoutId id="2147484005" r:id="rId12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85800" y="228600"/>
            <a:ext cx="9172575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89229" y="1600200"/>
            <a:ext cx="9172575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858000" y="6248445"/>
            <a:ext cx="3000375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FC9FA2D-39D8-4A6F-AC5F-973B898A8353}" type="datetimeFigureOut">
              <a:rPr lang="en-US" smtClean="0">
                <a:solidFill>
                  <a:srgbClr val="775F55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10/16/2012</a:t>
            </a:fld>
            <a:endParaRPr lang="en-US">
              <a:solidFill>
                <a:srgbClr val="775F55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85804" y="6248251"/>
            <a:ext cx="6098718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775F55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10287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600075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4370" y="1280160"/>
            <a:ext cx="9622631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600075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E89D165-6DB2-4E99-BFCB-2398740D0024}" type="slidenum">
              <a:rPr lang="en-US" smtClean="0"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  <p:sldLayoutId id="2147484018" r:id="rId12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85800" y="228600"/>
            <a:ext cx="9172575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89229" y="1600200"/>
            <a:ext cx="9172575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858000" y="6248437"/>
            <a:ext cx="3000375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FC9FA2D-39D8-4A6F-AC5F-973B898A8353}" type="datetimeFigureOut">
              <a:rPr lang="en-US" smtClean="0">
                <a:solidFill>
                  <a:srgbClr val="775F55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10/16/2012</a:t>
            </a:fld>
            <a:endParaRPr lang="en-US">
              <a:solidFill>
                <a:srgbClr val="775F55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85804" y="6248243"/>
            <a:ext cx="6098718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775F55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10287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600075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4370" y="1280160"/>
            <a:ext cx="9622631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600075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E89D165-6DB2-4E99-BFCB-2398740D0024}" type="slidenum">
              <a:rPr lang="en-US" smtClean="0"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  <p:sldLayoutId id="2147484044" r:id="rId12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85800" y="228600"/>
            <a:ext cx="9172575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89229" y="1600200"/>
            <a:ext cx="9172575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858000" y="6248413"/>
            <a:ext cx="3000375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FC9FA2D-39D8-4A6F-AC5F-973B898A8353}" type="datetimeFigureOut">
              <a:rPr lang="en-US" smtClean="0">
                <a:solidFill>
                  <a:srgbClr val="775F55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10/16/2012</a:t>
            </a:fld>
            <a:endParaRPr lang="en-US">
              <a:solidFill>
                <a:srgbClr val="775F55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85804" y="6248219"/>
            <a:ext cx="6098718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775F55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10287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600075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4370" y="1280160"/>
            <a:ext cx="9622631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600075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E89D165-6DB2-4E99-BFCB-2398740D0024}" type="slidenum">
              <a:rPr lang="en-US" smtClean="0"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  <p:sldLayoutId id="2147484070" r:id="rId12"/>
    <p:sldLayoutId id="2147484071" r:id="rId13"/>
    <p:sldLayoutId id="2147484072" r:id="rId14"/>
    <p:sldLayoutId id="2147484100" r:id="rId15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21"/>
          <p:cNvSpPr>
            <a:spLocks noGrp="1"/>
          </p:cNvSpPr>
          <p:nvPr>
            <p:ph type="title"/>
          </p:nvPr>
        </p:nvSpPr>
        <p:spPr bwMode="auto">
          <a:xfrm>
            <a:off x="685800" y="228600"/>
            <a:ext cx="91725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88976" y="1600202"/>
            <a:ext cx="917257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858000" y="6248402"/>
            <a:ext cx="3000375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fld id="{7650F1DB-732B-48E3-A0E6-4A219FDD6949}" type="datetimeFigureOut">
              <a:rPr lang="en-US">
                <a:solidFill>
                  <a:srgbClr val="775F55"/>
                </a:solidFill>
                <a:latin typeface="Franklin Gothic Book" pitchFamily="34" charset="0"/>
              </a:rPr>
              <a:pPr>
                <a:defRPr/>
              </a:pPr>
              <a:t>10/16/2012</a:t>
            </a:fld>
            <a:endParaRPr lang="en-US">
              <a:solidFill>
                <a:srgbClr val="775F55"/>
              </a:solidFill>
              <a:latin typeface="Franklin Gothic Book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85801" y="6248402"/>
            <a:ext cx="6099175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  <a:latin typeface="Franklin Gothic Book" pitchFamily="34" charset="0"/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10287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600075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5163" y="1279525"/>
            <a:ext cx="9621837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90"/>
            <a:ext cx="600075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5CB107CC-D8C1-459E-A646-42ECEC00091A}" type="slidenum">
              <a:rPr lang="en-US">
                <a:latin typeface="Franklin Gothic Book" pitchFamily="34" charset="0"/>
              </a:rPr>
              <a:pPr>
                <a:defRPr/>
              </a:pPr>
              <a:t>‹#›</a:t>
            </a:fld>
            <a:endParaRPr lang="en-US">
              <a:latin typeface="Franklin Gothic Book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  <p:sldLayoutId id="214748408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55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png"/><Relationship Id="rId4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6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0.png"/><Relationship Id="rId4" Type="http://schemas.openxmlformats.org/officeDocument/2006/relationships/oleObject" Target="../embeddings/oleObject3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03141" y="1772816"/>
            <a:ext cx="8040960" cy="2376264"/>
          </a:xfrm>
        </p:spPr>
        <p:txBody>
          <a:bodyPr/>
          <a:lstStyle/>
          <a:p>
            <a:pPr eaLnBrk="1" hangingPunct="1"/>
            <a:r>
              <a:rPr lang="en-GB" sz="5400" cap="none" dirty="0" smtClean="0">
                <a:latin typeface="Arial" pitchFamily="34" charset="0"/>
                <a:cs typeface="Arial" pitchFamily="34" charset="0"/>
              </a:rPr>
              <a:t>Pathophysiology of </a:t>
            </a:r>
            <a:br>
              <a:rPr lang="en-GB" sz="5400" cap="none" dirty="0" smtClean="0">
                <a:latin typeface="Arial" pitchFamily="34" charset="0"/>
                <a:cs typeface="Arial" pitchFamily="34" charset="0"/>
              </a:rPr>
            </a:br>
            <a:r>
              <a:rPr lang="en-GB" sz="5400" cap="none" dirty="0" smtClean="0">
                <a:latin typeface="Arial" pitchFamily="34" charset="0"/>
                <a:cs typeface="Arial" pitchFamily="34" charset="0"/>
              </a:rPr>
              <a:t>Von </a:t>
            </a:r>
            <a:r>
              <a:rPr lang="en-GB" sz="5400" cap="none" dirty="0" err="1" smtClean="0">
                <a:latin typeface="Arial" pitchFamily="34" charset="0"/>
                <a:cs typeface="Arial" pitchFamily="34" charset="0"/>
              </a:rPr>
              <a:t>Willebrand</a:t>
            </a:r>
            <a:r>
              <a:rPr lang="en-GB" sz="5400" cap="none" dirty="0" smtClean="0">
                <a:latin typeface="Arial" pitchFamily="34" charset="0"/>
                <a:cs typeface="Arial" pitchFamily="34" charset="0"/>
              </a:rPr>
              <a:t> Disease</a:t>
            </a:r>
            <a:endParaRPr lang="en-GB" sz="5400" cap="none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57475" y="5085185"/>
            <a:ext cx="7543800" cy="1440160"/>
          </a:xfrm>
        </p:spPr>
        <p:txBody>
          <a:bodyPr>
            <a:normAutofit/>
          </a:bodyPr>
          <a:lstStyle/>
          <a:p>
            <a:pPr eaLnBrk="1" hangingPunct="1"/>
            <a:r>
              <a:rPr lang="en-GB" sz="3200" dirty="0" smtClean="0">
                <a:latin typeface="Arial" pitchFamily="34" charset="0"/>
                <a:cs typeface="Arial" pitchFamily="34" charset="0"/>
              </a:rPr>
              <a:t>Carolyn </a:t>
            </a:r>
            <a:r>
              <a:rPr lang="en-GB" sz="3200" dirty="0" smtClean="0">
                <a:latin typeface="Arial" pitchFamily="34" charset="0"/>
                <a:cs typeface="Arial" pitchFamily="34" charset="0"/>
              </a:rPr>
              <a:t>Millar</a:t>
            </a:r>
          </a:p>
          <a:p>
            <a:pPr eaLnBrk="1" hangingPunct="1"/>
            <a:r>
              <a:rPr lang="en-GB" sz="2800" dirty="0" smtClean="0">
                <a:latin typeface="Arial" pitchFamily="34" charset="0"/>
                <a:cs typeface="Arial" pitchFamily="34" charset="0"/>
              </a:rPr>
              <a:t>Imperial </a:t>
            </a:r>
            <a:r>
              <a:rPr lang="en-GB" sz="2800" dirty="0" smtClean="0">
                <a:latin typeface="Arial" pitchFamily="34" charset="0"/>
                <a:cs typeface="Arial" pitchFamily="34" charset="0"/>
              </a:rPr>
              <a:t>College London</a:t>
            </a:r>
            <a:endParaRPr lang="en-GB" sz="28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Wide normal range(s)</a:t>
            </a:r>
            <a:endParaRPr lang="en-GB" dirty="0"/>
          </a:p>
        </p:txBody>
      </p:sp>
      <p:pic>
        <p:nvPicPr>
          <p:cNvPr id="321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004" y="1772816"/>
            <a:ext cx="4262264" cy="4420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575549" y="6381378"/>
            <a:ext cx="4319588" cy="255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800" dirty="0">
                <a:solidFill>
                  <a:srgbClr val="000000"/>
                </a:solidFill>
                <a:latin typeface="+mn-lt"/>
                <a:ea typeface="msgothic" charset="0"/>
                <a:cs typeface="msgothic" charset="0"/>
              </a:rPr>
              <a:t>Campos M et al. Blood 2011;117:5224-5230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71497" y="2348930"/>
            <a:ext cx="52155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  <a:latin typeface="+mn-lt"/>
              </a:rPr>
              <a:t>Normal values vary over approximately 6 fold range</a:t>
            </a:r>
            <a:endParaRPr lang="en-GB" sz="2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35188" y="6093296"/>
            <a:ext cx="2088232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 smtClean="0">
                <a:solidFill>
                  <a:schemeClr val="tx1"/>
                </a:solidFill>
              </a:rPr>
              <a:t>VWF:Ag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628800"/>
            <a:ext cx="2088232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4000" dirty="0" smtClean="0"/>
              <a:t>VWF plasma levels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8700" y="2060575"/>
            <a:ext cx="9258300" cy="4530725"/>
          </a:xfrm>
        </p:spPr>
        <p:txBody>
          <a:bodyPr/>
          <a:lstStyle/>
          <a:p>
            <a:pPr eaLnBrk="1" hangingPunct="1"/>
            <a:r>
              <a:rPr lang="en-GB" sz="2800" dirty="0" smtClean="0"/>
              <a:t>VWF plasma levels vary over a six fold range</a:t>
            </a:r>
          </a:p>
          <a:p>
            <a:pPr lvl="1" eaLnBrk="1" hangingPunct="1"/>
            <a:r>
              <a:rPr lang="en-GB" sz="2400" dirty="0" smtClean="0"/>
              <a:t>Normal range: 40 – 240 IUdL</a:t>
            </a:r>
            <a:r>
              <a:rPr lang="en-GB" sz="2400" baseline="30000" dirty="0" smtClean="0"/>
              <a:t>-1</a:t>
            </a:r>
          </a:p>
          <a:p>
            <a:pPr eaLnBrk="1" hangingPunct="1"/>
            <a:endParaRPr lang="en-GB" sz="2800" dirty="0" smtClean="0"/>
          </a:p>
          <a:p>
            <a:pPr eaLnBrk="1" hangingPunct="1"/>
            <a:r>
              <a:rPr lang="en-GB" sz="2800" dirty="0" smtClean="0"/>
              <a:t> VWF levels are elevated at birth</a:t>
            </a:r>
          </a:p>
          <a:p>
            <a:pPr lvl="1"/>
            <a:r>
              <a:rPr lang="en-GB" sz="2400" dirty="0" smtClean="0"/>
              <a:t>Fall to baseline levels by ~ 6 months of age</a:t>
            </a:r>
          </a:p>
          <a:p>
            <a:pPr eaLnBrk="1" hangingPunct="1"/>
            <a:endParaRPr lang="en-GB" sz="2800" dirty="0" smtClean="0"/>
          </a:p>
          <a:p>
            <a:pPr eaLnBrk="1" hangingPunct="1"/>
            <a:r>
              <a:rPr lang="en-GB" sz="2800" dirty="0" smtClean="0"/>
              <a:t>VWF levels rise slowly with age (~10 IUdL</a:t>
            </a:r>
            <a:r>
              <a:rPr lang="en-GB" sz="2800" baseline="30000" dirty="0" smtClean="0"/>
              <a:t>-1</a:t>
            </a:r>
            <a:r>
              <a:rPr lang="en-GB" sz="2800" dirty="0" smtClean="0"/>
              <a:t> per decade)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104775" y="304800"/>
            <a:ext cx="10058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GB" sz="4000" dirty="0" smtClean="0">
                <a:solidFill>
                  <a:schemeClr val="tx2"/>
                </a:solidFill>
                <a:latin typeface="+mj-lt"/>
              </a:rPr>
              <a:t>Factors affecting VWF level</a:t>
            </a:r>
            <a:endParaRPr lang="en-US" altLang="en-GB" sz="40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0963" name="Freeform 3"/>
          <p:cNvSpPr>
            <a:spLocks/>
          </p:cNvSpPr>
          <p:nvPr/>
        </p:nvSpPr>
        <p:spPr bwMode="auto">
          <a:xfrm>
            <a:off x="1866900" y="3429000"/>
            <a:ext cx="2849563" cy="952500"/>
          </a:xfrm>
          <a:custGeom>
            <a:avLst/>
            <a:gdLst>
              <a:gd name="T0" fmla="*/ 2849563 w 1596"/>
              <a:gd name="T1" fmla="*/ 209550 h 600"/>
              <a:gd name="T2" fmla="*/ 0 w 1596"/>
              <a:gd name="T3" fmla="*/ 0 h 600"/>
              <a:gd name="T4" fmla="*/ 0 w 1596"/>
              <a:gd name="T5" fmla="*/ 742950 h 600"/>
              <a:gd name="T6" fmla="*/ 2849563 w 1596"/>
              <a:gd name="T7" fmla="*/ 952500 h 600"/>
              <a:gd name="T8" fmla="*/ 2849563 w 1596"/>
              <a:gd name="T9" fmla="*/ 209550 h 600"/>
              <a:gd name="T10" fmla="*/ 2849563 w 1596"/>
              <a:gd name="T11" fmla="*/ 209550 h 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96"/>
              <a:gd name="T19" fmla="*/ 0 h 600"/>
              <a:gd name="T20" fmla="*/ 1596 w 1596"/>
              <a:gd name="T21" fmla="*/ 600 h 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96" h="600">
                <a:moveTo>
                  <a:pt x="1596" y="132"/>
                </a:moveTo>
                <a:lnTo>
                  <a:pt x="0" y="0"/>
                </a:lnTo>
                <a:lnTo>
                  <a:pt x="0" y="468"/>
                </a:lnTo>
                <a:lnTo>
                  <a:pt x="1596" y="600"/>
                </a:lnTo>
                <a:lnTo>
                  <a:pt x="1596" y="132"/>
                </a:lnTo>
                <a:close/>
              </a:path>
            </a:pathLst>
          </a:custGeom>
          <a:solidFill>
            <a:srgbClr val="8066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0964" name="Freeform 4"/>
          <p:cNvSpPr>
            <a:spLocks/>
          </p:cNvSpPr>
          <p:nvPr/>
        </p:nvSpPr>
        <p:spPr bwMode="auto">
          <a:xfrm>
            <a:off x="1868488" y="2936875"/>
            <a:ext cx="2849562" cy="693738"/>
          </a:xfrm>
          <a:custGeom>
            <a:avLst/>
            <a:gdLst>
              <a:gd name="T0" fmla="*/ 17854 w 1596"/>
              <a:gd name="T1" fmla="*/ 468313 h 437"/>
              <a:gd name="T2" fmla="*/ 53563 w 1596"/>
              <a:gd name="T3" fmla="*/ 452438 h 437"/>
              <a:gd name="T4" fmla="*/ 89272 w 1596"/>
              <a:gd name="T5" fmla="*/ 419100 h 437"/>
              <a:gd name="T6" fmla="*/ 144621 w 1596"/>
              <a:gd name="T7" fmla="*/ 403225 h 437"/>
              <a:gd name="T8" fmla="*/ 180329 w 1596"/>
              <a:gd name="T9" fmla="*/ 371475 h 437"/>
              <a:gd name="T10" fmla="*/ 235678 w 1596"/>
              <a:gd name="T11" fmla="*/ 355600 h 437"/>
              <a:gd name="T12" fmla="*/ 289241 w 1596"/>
              <a:gd name="T13" fmla="*/ 338138 h 437"/>
              <a:gd name="T14" fmla="*/ 344590 w 1596"/>
              <a:gd name="T15" fmla="*/ 322263 h 437"/>
              <a:gd name="T16" fmla="*/ 398153 w 1596"/>
              <a:gd name="T17" fmla="*/ 290513 h 437"/>
              <a:gd name="T18" fmla="*/ 453502 w 1596"/>
              <a:gd name="T19" fmla="*/ 274638 h 437"/>
              <a:gd name="T20" fmla="*/ 524919 w 1596"/>
              <a:gd name="T21" fmla="*/ 258763 h 437"/>
              <a:gd name="T22" fmla="*/ 598122 w 1596"/>
              <a:gd name="T23" fmla="*/ 241300 h 437"/>
              <a:gd name="T24" fmla="*/ 671325 w 1596"/>
              <a:gd name="T25" fmla="*/ 225425 h 437"/>
              <a:gd name="T26" fmla="*/ 742743 w 1596"/>
              <a:gd name="T27" fmla="*/ 209550 h 437"/>
              <a:gd name="T28" fmla="*/ 815946 w 1596"/>
              <a:gd name="T29" fmla="*/ 193675 h 437"/>
              <a:gd name="T30" fmla="*/ 889149 w 1596"/>
              <a:gd name="T31" fmla="*/ 177800 h 437"/>
              <a:gd name="T32" fmla="*/ 960567 w 1596"/>
              <a:gd name="T33" fmla="*/ 161925 h 437"/>
              <a:gd name="T34" fmla="*/ 1051624 w 1596"/>
              <a:gd name="T35" fmla="*/ 144463 h 437"/>
              <a:gd name="T36" fmla="*/ 1142682 w 1596"/>
              <a:gd name="T37" fmla="*/ 128588 h 437"/>
              <a:gd name="T38" fmla="*/ 1215885 w 1596"/>
              <a:gd name="T39" fmla="*/ 112713 h 437"/>
              <a:gd name="T40" fmla="*/ 1306942 w 1596"/>
              <a:gd name="T41" fmla="*/ 96838 h 437"/>
              <a:gd name="T42" fmla="*/ 1397999 w 1596"/>
              <a:gd name="T43" fmla="*/ 80963 h 437"/>
              <a:gd name="T44" fmla="*/ 1487271 w 1596"/>
              <a:gd name="T45" fmla="*/ 80963 h 437"/>
              <a:gd name="T46" fmla="*/ 1596183 w 1596"/>
              <a:gd name="T47" fmla="*/ 65088 h 437"/>
              <a:gd name="T48" fmla="*/ 1687241 w 1596"/>
              <a:gd name="T49" fmla="*/ 65088 h 437"/>
              <a:gd name="T50" fmla="*/ 1778298 w 1596"/>
              <a:gd name="T51" fmla="*/ 47625 h 437"/>
              <a:gd name="T52" fmla="*/ 1887210 w 1596"/>
              <a:gd name="T53" fmla="*/ 31750 h 437"/>
              <a:gd name="T54" fmla="*/ 1978268 w 1596"/>
              <a:gd name="T55" fmla="*/ 31750 h 437"/>
              <a:gd name="T56" fmla="*/ 2087179 w 1596"/>
              <a:gd name="T57" fmla="*/ 31750 h 437"/>
              <a:gd name="T58" fmla="*/ 2178237 w 1596"/>
              <a:gd name="T59" fmla="*/ 15875 h 437"/>
              <a:gd name="T60" fmla="*/ 2287149 w 1596"/>
              <a:gd name="T61" fmla="*/ 15875 h 437"/>
              <a:gd name="T62" fmla="*/ 2396060 w 1596"/>
              <a:gd name="T63" fmla="*/ 15875 h 437"/>
              <a:gd name="T64" fmla="*/ 2487118 w 1596"/>
              <a:gd name="T65" fmla="*/ 0 h 437"/>
              <a:gd name="T66" fmla="*/ 2596030 w 1596"/>
              <a:gd name="T67" fmla="*/ 0 h 437"/>
              <a:gd name="T68" fmla="*/ 2704941 w 1596"/>
              <a:gd name="T69" fmla="*/ 0 h 437"/>
              <a:gd name="T70" fmla="*/ 2795999 w 1596"/>
              <a:gd name="T71" fmla="*/ 0 h 437"/>
              <a:gd name="T72" fmla="*/ 2849562 w 1596"/>
              <a:gd name="T73" fmla="*/ 693738 h 437"/>
              <a:gd name="T74" fmla="*/ 0 w 1596"/>
              <a:gd name="T75" fmla="*/ 484188 h 437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596"/>
              <a:gd name="T115" fmla="*/ 0 h 437"/>
              <a:gd name="T116" fmla="*/ 1596 w 1596"/>
              <a:gd name="T117" fmla="*/ 437 h 437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596" h="437">
                <a:moveTo>
                  <a:pt x="0" y="305"/>
                </a:moveTo>
                <a:lnTo>
                  <a:pt x="10" y="295"/>
                </a:lnTo>
                <a:lnTo>
                  <a:pt x="20" y="285"/>
                </a:lnTo>
                <a:lnTo>
                  <a:pt x="30" y="285"/>
                </a:lnTo>
                <a:lnTo>
                  <a:pt x="40" y="274"/>
                </a:lnTo>
                <a:lnTo>
                  <a:pt x="50" y="264"/>
                </a:lnTo>
                <a:lnTo>
                  <a:pt x="61" y="254"/>
                </a:lnTo>
                <a:lnTo>
                  <a:pt x="81" y="254"/>
                </a:lnTo>
                <a:lnTo>
                  <a:pt x="91" y="244"/>
                </a:lnTo>
                <a:lnTo>
                  <a:pt x="101" y="234"/>
                </a:lnTo>
                <a:lnTo>
                  <a:pt x="111" y="234"/>
                </a:lnTo>
                <a:lnTo>
                  <a:pt x="132" y="224"/>
                </a:lnTo>
                <a:lnTo>
                  <a:pt x="142" y="213"/>
                </a:lnTo>
                <a:lnTo>
                  <a:pt x="162" y="213"/>
                </a:lnTo>
                <a:lnTo>
                  <a:pt x="172" y="203"/>
                </a:lnTo>
                <a:lnTo>
                  <a:pt x="193" y="203"/>
                </a:lnTo>
                <a:lnTo>
                  <a:pt x="203" y="193"/>
                </a:lnTo>
                <a:lnTo>
                  <a:pt x="223" y="183"/>
                </a:lnTo>
                <a:lnTo>
                  <a:pt x="244" y="183"/>
                </a:lnTo>
                <a:lnTo>
                  <a:pt x="254" y="173"/>
                </a:lnTo>
                <a:lnTo>
                  <a:pt x="274" y="173"/>
                </a:lnTo>
                <a:lnTo>
                  <a:pt x="294" y="163"/>
                </a:lnTo>
                <a:lnTo>
                  <a:pt x="315" y="152"/>
                </a:lnTo>
                <a:lnTo>
                  <a:pt x="335" y="152"/>
                </a:lnTo>
                <a:lnTo>
                  <a:pt x="355" y="142"/>
                </a:lnTo>
                <a:lnTo>
                  <a:pt x="376" y="142"/>
                </a:lnTo>
                <a:lnTo>
                  <a:pt x="396" y="132"/>
                </a:lnTo>
                <a:lnTo>
                  <a:pt x="416" y="132"/>
                </a:lnTo>
                <a:lnTo>
                  <a:pt x="437" y="122"/>
                </a:lnTo>
                <a:lnTo>
                  <a:pt x="457" y="122"/>
                </a:lnTo>
                <a:lnTo>
                  <a:pt x="477" y="112"/>
                </a:lnTo>
                <a:lnTo>
                  <a:pt x="498" y="112"/>
                </a:lnTo>
                <a:lnTo>
                  <a:pt x="518" y="102"/>
                </a:lnTo>
                <a:lnTo>
                  <a:pt x="538" y="102"/>
                </a:lnTo>
                <a:lnTo>
                  <a:pt x="569" y="91"/>
                </a:lnTo>
                <a:lnTo>
                  <a:pt x="589" y="91"/>
                </a:lnTo>
                <a:lnTo>
                  <a:pt x="610" y="81"/>
                </a:lnTo>
                <a:lnTo>
                  <a:pt x="640" y="81"/>
                </a:lnTo>
                <a:lnTo>
                  <a:pt x="661" y="71"/>
                </a:lnTo>
                <a:lnTo>
                  <a:pt x="681" y="71"/>
                </a:lnTo>
                <a:lnTo>
                  <a:pt x="711" y="71"/>
                </a:lnTo>
                <a:lnTo>
                  <a:pt x="732" y="61"/>
                </a:lnTo>
                <a:lnTo>
                  <a:pt x="762" y="61"/>
                </a:lnTo>
                <a:lnTo>
                  <a:pt x="783" y="51"/>
                </a:lnTo>
                <a:lnTo>
                  <a:pt x="813" y="51"/>
                </a:lnTo>
                <a:lnTo>
                  <a:pt x="833" y="51"/>
                </a:lnTo>
                <a:lnTo>
                  <a:pt x="864" y="41"/>
                </a:lnTo>
                <a:lnTo>
                  <a:pt x="894" y="41"/>
                </a:lnTo>
                <a:lnTo>
                  <a:pt x="915" y="41"/>
                </a:lnTo>
                <a:lnTo>
                  <a:pt x="945" y="41"/>
                </a:lnTo>
                <a:lnTo>
                  <a:pt x="966" y="30"/>
                </a:lnTo>
                <a:lnTo>
                  <a:pt x="996" y="30"/>
                </a:lnTo>
                <a:lnTo>
                  <a:pt x="1027" y="30"/>
                </a:lnTo>
                <a:lnTo>
                  <a:pt x="1057" y="20"/>
                </a:lnTo>
                <a:lnTo>
                  <a:pt x="1077" y="20"/>
                </a:lnTo>
                <a:lnTo>
                  <a:pt x="1108" y="20"/>
                </a:lnTo>
                <a:lnTo>
                  <a:pt x="1138" y="20"/>
                </a:lnTo>
                <a:lnTo>
                  <a:pt x="1169" y="20"/>
                </a:lnTo>
                <a:lnTo>
                  <a:pt x="1189" y="10"/>
                </a:lnTo>
                <a:lnTo>
                  <a:pt x="1220" y="10"/>
                </a:lnTo>
                <a:lnTo>
                  <a:pt x="1250" y="10"/>
                </a:lnTo>
                <a:lnTo>
                  <a:pt x="1281" y="10"/>
                </a:lnTo>
                <a:lnTo>
                  <a:pt x="1311" y="10"/>
                </a:lnTo>
                <a:lnTo>
                  <a:pt x="1342" y="10"/>
                </a:lnTo>
                <a:lnTo>
                  <a:pt x="1362" y="10"/>
                </a:lnTo>
                <a:lnTo>
                  <a:pt x="1393" y="0"/>
                </a:lnTo>
                <a:lnTo>
                  <a:pt x="1423" y="0"/>
                </a:lnTo>
                <a:lnTo>
                  <a:pt x="1454" y="0"/>
                </a:lnTo>
                <a:lnTo>
                  <a:pt x="1484" y="0"/>
                </a:lnTo>
                <a:lnTo>
                  <a:pt x="1515" y="0"/>
                </a:lnTo>
                <a:lnTo>
                  <a:pt x="1545" y="0"/>
                </a:lnTo>
                <a:lnTo>
                  <a:pt x="1566" y="0"/>
                </a:lnTo>
                <a:lnTo>
                  <a:pt x="1596" y="0"/>
                </a:lnTo>
                <a:lnTo>
                  <a:pt x="1596" y="437"/>
                </a:lnTo>
                <a:lnTo>
                  <a:pt x="0" y="305"/>
                </a:lnTo>
                <a:close/>
              </a:path>
            </a:pathLst>
          </a:custGeom>
          <a:solidFill>
            <a:srgbClr val="FFCC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0965" name="Freeform 5"/>
          <p:cNvSpPr>
            <a:spLocks/>
          </p:cNvSpPr>
          <p:nvPr/>
        </p:nvSpPr>
        <p:spPr bwMode="auto">
          <a:xfrm>
            <a:off x="6738938" y="3603625"/>
            <a:ext cx="1233487" cy="1308100"/>
          </a:xfrm>
          <a:custGeom>
            <a:avLst/>
            <a:gdLst>
              <a:gd name="T0" fmla="*/ 1233487 w 691"/>
              <a:gd name="T1" fmla="*/ 15875 h 824"/>
              <a:gd name="T2" fmla="*/ 1215636 w 691"/>
              <a:gd name="T3" fmla="*/ 47625 h 824"/>
              <a:gd name="T4" fmla="*/ 1215636 w 691"/>
              <a:gd name="T5" fmla="*/ 65088 h 824"/>
              <a:gd name="T6" fmla="*/ 1197786 w 691"/>
              <a:gd name="T7" fmla="*/ 96837 h 824"/>
              <a:gd name="T8" fmla="*/ 1197786 w 691"/>
              <a:gd name="T9" fmla="*/ 112713 h 824"/>
              <a:gd name="T10" fmla="*/ 1179935 w 691"/>
              <a:gd name="T11" fmla="*/ 144463 h 824"/>
              <a:gd name="T12" fmla="*/ 1142448 w 691"/>
              <a:gd name="T13" fmla="*/ 161925 h 824"/>
              <a:gd name="T14" fmla="*/ 1124597 w 691"/>
              <a:gd name="T15" fmla="*/ 177800 h 824"/>
              <a:gd name="T16" fmla="*/ 1088896 w 691"/>
              <a:gd name="T17" fmla="*/ 209550 h 824"/>
              <a:gd name="T18" fmla="*/ 1071045 w 691"/>
              <a:gd name="T19" fmla="*/ 225425 h 824"/>
              <a:gd name="T20" fmla="*/ 1033559 w 691"/>
              <a:gd name="T21" fmla="*/ 258763 h 824"/>
              <a:gd name="T22" fmla="*/ 980006 w 691"/>
              <a:gd name="T23" fmla="*/ 274638 h 824"/>
              <a:gd name="T24" fmla="*/ 942520 w 691"/>
              <a:gd name="T25" fmla="*/ 290513 h 824"/>
              <a:gd name="T26" fmla="*/ 906818 w 691"/>
              <a:gd name="T27" fmla="*/ 322263 h 824"/>
              <a:gd name="T28" fmla="*/ 851481 w 691"/>
              <a:gd name="T29" fmla="*/ 338137 h 824"/>
              <a:gd name="T30" fmla="*/ 797929 w 691"/>
              <a:gd name="T31" fmla="*/ 355600 h 824"/>
              <a:gd name="T32" fmla="*/ 742591 w 691"/>
              <a:gd name="T33" fmla="*/ 387350 h 824"/>
              <a:gd name="T34" fmla="*/ 689039 w 691"/>
              <a:gd name="T35" fmla="*/ 403225 h 824"/>
              <a:gd name="T36" fmla="*/ 615851 w 691"/>
              <a:gd name="T37" fmla="*/ 419100 h 824"/>
              <a:gd name="T38" fmla="*/ 562299 w 691"/>
              <a:gd name="T39" fmla="*/ 436563 h 824"/>
              <a:gd name="T40" fmla="*/ 489111 w 691"/>
              <a:gd name="T41" fmla="*/ 452438 h 824"/>
              <a:gd name="T42" fmla="*/ 415922 w 691"/>
              <a:gd name="T43" fmla="*/ 484188 h 824"/>
              <a:gd name="T44" fmla="*/ 344520 w 691"/>
              <a:gd name="T45" fmla="*/ 500063 h 824"/>
              <a:gd name="T46" fmla="*/ 271331 w 691"/>
              <a:gd name="T47" fmla="*/ 515938 h 824"/>
              <a:gd name="T48" fmla="*/ 198143 w 691"/>
              <a:gd name="T49" fmla="*/ 533400 h 824"/>
              <a:gd name="T50" fmla="*/ 108890 w 691"/>
              <a:gd name="T51" fmla="*/ 549275 h 824"/>
              <a:gd name="T52" fmla="*/ 35702 w 691"/>
              <a:gd name="T53" fmla="*/ 565150 h 824"/>
              <a:gd name="T54" fmla="*/ 0 w 691"/>
              <a:gd name="T55" fmla="*/ 1308100 h 824"/>
              <a:gd name="T56" fmla="*/ 71403 w 691"/>
              <a:gd name="T57" fmla="*/ 1290638 h 824"/>
              <a:gd name="T58" fmla="*/ 162442 w 691"/>
              <a:gd name="T59" fmla="*/ 1274763 h 824"/>
              <a:gd name="T60" fmla="*/ 235630 w 691"/>
              <a:gd name="T61" fmla="*/ 1258888 h 824"/>
              <a:gd name="T62" fmla="*/ 307033 w 691"/>
              <a:gd name="T63" fmla="*/ 1243013 h 824"/>
              <a:gd name="T64" fmla="*/ 380221 w 691"/>
              <a:gd name="T65" fmla="*/ 1227138 h 824"/>
              <a:gd name="T66" fmla="*/ 453409 w 691"/>
              <a:gd name="T67" fmla="*/ 1211263 h 824"/>
              <a:gd name="T68" fmla="*/ 524812 w 691"/>
              <a:gd name="T69" fmla="*/ 1193800 h 824"/>
              <a:gd name="T70" fmla="*/ 598000 w 691"/>
              <a:gd name="T71" fmla="*/ 1177925 h 824"/>
              <a:gd name="T72" fmla="*/ 653338 w 691"/>
              <a:gd name="T73" fmla="*/ 1162050 h 824"/>
              <a:gd name="T74" fmla="*/ 706890 w 691"/>
              <a:gd name="T75" fmla="*/ 1130300 h 824"/>
              <a:gd name="T76" fmla="*/ 780078 w 691"/>
              <a:gd name="T77" fmla="*/ 1114425 h 824"/>
              <a:gd name="T78" fmla="*/ 815779 w 691"/>
              <a:gd name="T79" fmla="*/ 1096963 h 824"/>
              <a:gd name="T80" fmla="*/ 871117 w 691"/>
              <a:gd name="T81" fmla="*/ 1065213 h 824"/>
              <a:gd name="T82" fmla="*/ 924669 w 691"/>
              <a:gd name="T83" fmla="*/ 1049338 h 824"/>
              <a:gd name="T84" fmla="*/ 962156 w 691"/>
              <a:gd name="T85" fmla="*/ 1033463 h 824"/>
              <a:gd name="T86" fmla="*/ 1015708 w 691"/>
              <a:gd name="T87" fmla="*/ 1000125 h 824"/>
              <a:gd name="T88" fmla="*/ 1051409 w 691"/>
              <a:gd name="T89" fmla="*/ 984250 h 824"/>
              <a:gd name="T90" fmla="*/ 1088896 w 691"/>
              <a:gd name="T91" fmla="*/ 968375 h 824"/>
              <a:gd name="T92" fmla="*/ 1106747 w 691"/>
              <a:gd name="T93" fmla="*/ 936625 h 824"/>
              <a:gd name="T94" fmla="*/ 1142448 w 691"/>
              <a:gd name="T95" fmla="*/ 920750 h 824"/>
              <a:gd name="T96" fmla="*/ 1160299 w 691"/>
              <a:gd name="T97" fmla="*/ 887413 h 824"/>
              <a:gd name="T98" fmla="*/ 1179935 w 691"/>
              <a:gd name="T99" fmla="*/ 871538 h 824"/>
              <a:gd name="T100" fmla="*/ 1197786 w 691"/>
              <a:gd name="T101" fmla="*/ 839788 h 824"/>
              <a:gd name="T102" fmla="*/ 1215636 w 691"/>
              <a:gd name="T103" fmla="*/ 823913 h 824"/>
              <a:gd name="T104" fmla="*/ 1215636 w 691"/>
              <a:gd name="T105" fmla="*/ 790575 h 824"/>
              <a:gd name="T106" fmla="*/ 1233487 w 691"/>
              <a:gd name="T107" fmla="*/ 774700 h 824"/>
              <a:gd name="T108" fmla="*/ 1233487 w 691"/>
              <a:gd name="T109" fmla="*/ 742950 h 824"/>
              <a:gd name="T110" fmla="*/ 1233487 w 691"/>
              <a:gd name="T111" fmla="*/ 0 h 82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691"/>
              <a:gd name="T169" fmla="*/ 0 h 824"/>
              <a:gd name="T170" fmla="*/ 691 w 691"/>
              <a:gd name="T171" fmla="*/ 824 h 82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691" h="824">
                <a:moveTo>
                  <a:pt x="691" y="0"/>
                </a:moveTo>
                <a:lnTo>
                  <a:pt x="691" y="10"/>
                </a:lnTo>
                <a:lnTo>
                  <a:pt x="691" y="20"/>
                </a:lnTo>
                <a:lnTo>
                  <a:pt x="681" y="30"/>
                </a:lnTo>
                <a:lnTo>
                  <a:pt x="681" y="41"/>
                </a:lnTo>
                <a:lnTo>
                  <a:pt x="681" y="51"/>
                </a:lnTo>
                <a:lnTo>
                  <a:pt x="671" y="61"/>
                </a:lnTo>
                <a:lnTo>
                  <a:pt x="671" y="71"/>
                </a:lnTo>
                <a:lnTo>
                  <a:pt x="661" y="81"/>
                </a:lnTo>
                <a:lnTo>
                  <a:pt x="661" y="91"/>
                </a:lnTo>
                <a:lnTo>
                  <a:pt x="650" y="91"/>
                </a:lnTo>
                <a:lnTo>
                  <a:pt x="640" y="102"/>
                </a:lnTo>
                <a:lnTo>
                  <a:pt x="640" y="112"/>
                </a:lnTo>
                <a:lnTo>
                  <a:pt x="630" y="112"/>
                </a:lnTo>
                <a:lnTo>
                  <a:pt x="620" y="122"/>
                </a:lnTo>
                <a:lnTo>
                  <a:pt x="610" y="132"/>
                </a:lnTo>
                <a:lnTo>
                  <a:pt x="610" y="142"/>
                </a:lnTo>
                <a:lnTo>
                  <a:pt x="600" y="142"/>
                </a:lnTo>
                <a:lnTo>
                  <a:pt x="589" y="152"/>
                </a:lnTo>
                <a:lnTo>
                  <a:pt x="579" y="163"/>
                </a:lnTo>
                <a:lnTo>
                  <a:pt x="569" y="163"/>
                </a:lnTo>
                <a:lnTo>
                  <a:pt x="549" y="173"/>
                </a:lnTo>
                <a:lnTo>
                  <a:pt x="539" y="183"/>
                </a:lnTo>
                <a:lnTo>
                  <a:pt x="528" y="183"/>
                </a:lnTo>
                <a:lnTo>
                  <a:pt x="518" y="193"/>
                </a:lnTo>
                <a:lnTo>
                  <a:pt x="508" y="203"/>
                </a:lnTo>
                <a:lnTo>
                  <a:pt x="488" y="203"/>
                </a:lnTo>
                <a:lnTo>
                  <a:pt x="477" y="213"/>
                </a:lnTo>
                <a:lnTo>
                  <a:pt x="457" y="224"/>
                </a:lnTo>
                <a:lnTo>
                  <a:pt x="447" y="224"/>
                </a:lnTo>
                <a:lnTo>
                  <a:pt x="437" y="234"/>
                </a:lnTo>
                <a:lnTo>
                  <a:pt x="416" y="244"/>
                </a:lnTo>
                <a:lnTo>
                  <a:pt x="396" y="244"/>
                </a:lnTo>
                <a:lnTo>
                  <a:pt x="386" y="254"/>
                </a:lnTo>
                <a:lnTo>
                  <a:pt x="366" y="264"/>
                </a:lnTo>
                <a:lnTo>
                  <a:pt x="345" y="264"/>
                </a:lnTo>
                <a:lnTo>
                  <a:pt x="335" y="275"/>
                </a:lnTo>
                <a:lnTo>
                  <a:pt x="315" y="275"/>
                </a:lnTo>
                <a:lnTo>
                  <a:pt x="294" y="285"/>
                </a:lnTo>
                <a:lnTo>
                  <a:pt x="274" y="285"/>
                </a:lnTo>
                <a:lnTo>
                  <a:pt x="254" y="295"/>
                </a:lnTo>
                <a:lnTo>
                  <a:pt x="233" y="305"/>
                </a:lnTo>
                <a:lnTo>
                  <a:pt x="213" y="305"/>
                </a:lnTo>
                <a:lnTo>
                  <a:pt x="193" y="315"/>
                </a:lnTo>
                <a:lnTo>
                  <a:pt x="172" y="315"/>
                </a:lnTo>
                <a:lnTo>
                  <a:pt x="152" y="325"/>
                </a:lnTo>
                <a:lnTo>
                  <a:pt x="132" y="325"/>
                </a:lnTo>
                <a:lnTo>
                  <a:pt x="111" y="336"/>
                </a:lnTo>
                <a:lnTo>
                  <a:pt x="91" y="336"/>
                </a:lnTo>
                <a:lnTo>
                  <a:pt x="61" y="346"/>
                </a:lnTo>
                <a:lnTo>
                  <a:pt x="40" y="346"/>
                </a:lnTo>
                <a:lnTo>
                  <a:pt x="20" y="356"/>
                </a:lnTo>
                <a:lnTo>
                  <a:pt x="0" y="356"/>
                </a:lnTo>
                <a:lnTo>
                  <a:pt x="0" y="824"/>
                </a:lnTo>
                <a:lnTo>
                  <a:pt x="20" y="824"/>
                </a:lnTo>
                <a:lnTo>
                  <a:pt x="40" y="813"/>
                </a:lnTo>
                <a:lnTo>
                  <a:pt x="61" y="813"/>
                </a:lnTo>
                <a:lnTo>
                  <a:pt x="91" y="803"/>
                </a:lnTo>
                <a:lnTo>
                  <a:pt x="111" y="803"/>
                </a:lnTo>
                <a:lnTo>
                  <a:pt x="132" y="793"/>
                </a:lnTo>
                <a:lnTo>
                  <a:pt x="152" y="793"/>
                </a:lnTo>
                <a:lnTo>
                  <a:pt x="172" y="783"/>
                </a:lnTo>
                <a:lnTo>
                  <a:pt x="193" y="783"/>
                </a:lnTo>
                <a:lnTo>
                  <a:pt x="213" y="773"/>
                </a:lnTo>
                <a:lnTo>
                  <a:pt x="233" y="773"/>
                </a:lnTo>
                <a:lnTo>
                  <a:pt x="254" y="763"/>
                </a:lnTo>
                <a:lnTo>
                  <a:pt x="274" y="752"/>
                </a:lnTo>
                <a:lnTo>
                  <a:pt x="294" y="752"/>
                </a:lnTo>
                <a:lnTo>
                  <a:pt x="315" y="742"/>
                </a:lnTo>
                <a:lnTo>
                  <a:pt x="335" y="742"/>
                </a:lnTo>
                <a:lnTo>
                  <a:pt x="345" y="732"/>
                </a:lnTo>
                <a:lnTo>
                  <a:pt x="366" y="732"/>
                </a:lnTo>
                <a:lnTo>
                  <a:pt x="386" y="722"/>
                </a:lnTo>
                <a:lnTo>
                  <a:pt x="396" y="712"/>
                </a:lnTo>
                <a:lnTo>
                  <a:pt x="416" y="712"/>
                </a:lnTo>
                <a:lnTo>
                  <a:pt x="437" y="702"/>
                </a:lnTo>
                <a:lnTo>
                  <a:pt x="447" y="691"/>
                </a:lnTo>
                <a:lnTo>
                  <a:pt x="457" y="691"/>
                </a:lnTo>
                <a:lnTo>
                  <a:pt x="477" y="681"/>
                </a:lnTo>
                <a:lnTo>
                  <a:pt x="488" y="671"/>
                </a:lnTo>
                <a:lnTo>
                  <a:pt x="508" y="671"/>
                </a:lnTo>
                <a:lnTo>
                  <a:pt x="518" y="661"/>
                </a:lnTo>
                <a:lnTo>
                  <a:pt x="528" y="651"/>
                </a:lnTo>
                <a:lnTo>
                  <a:pt x="539" y="651"/>
                </a:lnTo>
                <a:lnTo>
                  <a:pt x="549" y="641"/>
                </a:lnTo>
                <a:lnTo>
                  <a:pt x="569" y="630"/>
                </a:lnTo>
                <a:lnTo>
                  <a:pt x="579" y="630"/>
                </a:lnTo>
                <a:lnTo>
                  <a:pt x="589" y="620"/>
                </a:lnTo>
                <a:lnTo>
                  <a:pt x="600" y="610"/>
                </a:lnTo>
                <a:lnTo>
                  <a:pt x="610" y="610"/>
                </a:lnTo>
                <a:lnTo>
                  <a:pt x="610" y="600"/>
                </a:lnTo>
                <a:lnTo>
                  <a:pt x="620" y="590"/>
                </a:lnTo>
                <a:lnTo>
                  <a:pt x="630" y="580"/>
                </a:lnTo>
                <a:lnTo>
                  <a:pt x="640" y="580"/>
                </a:lnTo>
                <a:lnTo>
                  <a:pt x="640" y="569"/>
                </a:lnTo>
                <a:lnTo>
                  <a:pt x="650" y="559"/>
                </a:lnTo>
                <a:lnTo>
                  <a:pt x="661" y="559"/>
                </a:lnTo>
                <a:lnTo>
                  <a:pt x="661" y="549"/>
                </a:lnTo>
                <a:lnTo>
                  <a:pt x="671" y="539"/>
                </a:lnTo>
                <a:lnTo>
                  <a:pt x="671" y="529"/>
                </a:lnTo>
                <a:lnTo>
                  <a:pt x="681" y="519"/>
                </a:lnTo>
                <a:lnTo>
                  <a:pt x="681" y="508"/>
                </a:lnTo>
                <a:lnTo>
                  <a:pt x="681" y="498"/>
                </a:lnTo>
                <a:lnTo>
                  <a:pt x="691" y="488"/>
                </a:lnTo>
                <a:lnTo>
                  <a:pt x="691" y="478"/>
                </a:lnTo>
                <a:lnTo>
                  <a:pt x="691" y="468"/>
                </a:lnTo>
                <a:lnTo>
                  <a:pt x="691" y="0"/>
                </a:lnTo>
                <a:close/>
              </a:path>
            </a:pathLst>
          </a:custGeom>
          <a:solidFill>
            <a:srgbClr val="00668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0966" name="Freeform 6"/>
          <p:cNvSpPr>
            <a:spLocks/>
          </p:cNvSpPr>
          <p:nvPr/>
        </p:nvSpPr>
        <p:spPr bwMode="auto">
          <a:xfrm>
            <a:off x="4972050" y="3619500"/>
            <a:ext cx="1760538" cy="1308100"/>
          </a:xfrm>
          <a:custGeom>
            <a:avLst/>
            <a:gdLst>
              <a:gd name="T0" fmla="*/ 0 w 986"/>
              <a:gd name="T1" fmla="*/ 0 h 824"/>
              <a:gd name="T2" fmla="*/ 1760538 w 986"/>
              <a:gd name="T3" fmla="*/ 565150 h 824"/>
              <a:gd name="T4" fmla="*/ 1760538 w 986"/>
              <a:gd name="T5" fmla="*/ 1308100 h 824"/>
              <a:gd name="T6" fmla="*/ 0 w 986"/>
              <a:gd name="T7" fmla="*/ 742950 h 824"/>
              <a:gd name="T8" fmla="*/ 0 w 986"/>
              <a:gd name="T9" fmla="*/ 0 h 824"/>
              <a:gd name="T10" fmla="*/ 0 w 986"/>
              <a:gd name="T11" fmla="*/ 0 h 8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86"/>
              <a:gd name="T19" fmla="*/ 0 h 824"/>
              <a:gd name="T20" fmla="*/ 986 w 986"/>
              <a:gd name="T21" fmla="*/ 824 h 8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86" h="824">
                <a:moveTo>
                  <a:pt x="0" y="0"/>
                </a:moveTo>
                <a:lnTo>
                  <a:pt x="986" y="356"/>
                </a:lnTo>
                <a:lnTo>
                  <a:pt x="986" y="824"/>
                </a:lnTo>
                <a:lnTo>
                  <a:pt x="0" y="468"/>
                </a:lnTo>
                <a:lnTo>
                  <a:pt x="0" y="0"/>
                </a:lnTo>
                <a:close/>
              </a:path>
            </a:pathLst>
          </a:custGeom>
          <a:solidFill>
            <a:srgbClr val="00668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0967" name="Freeform 7"/>
          <p:cNvSpPr>
            <a:spLocks/>
          </p:cNvSpPr>
          <p:nvPr/>
        </p:nvSpPr>
        <p:spPr bwMode="auto">
          <a:xfrm>
            <a:off x="4957763" y="2971800"/>
            <a:ext cx="3014662" cy="1243013"/>
          </a:xfrm>
          <a:custGeom>
            <a:avLst/>
            <a:gdLst>
              <a:gd name="T0" fmla="*/ 108942 w 1688"/>
              <a:gd name="T1" fmla="*/ 0 h 783"/>
              <a:gd name="T2" fmla="*/ 271462 w 1688"/>
              <a:gd name="T3" fmla="*/ 0 h 783"/>
              <a:gd name="T4" fmla="*/ 417909 w 1688"/>
              <a:gd name="T5" fmla="*/ 0 h 783"/>
              <a:gd name="T6" fmla="*/ 580430 w 1688"/>
              <a:gd name="T7" fmla="*/ 0 h 783"/>
              <a:gd name="T8" fmla="*/ 726876 w 1688"/>
              <a:gd name="T9" fmla="*/ 15875 h 783"/>
              <a:gd name="T10" fmla="*/ 889397 w 1688"/>
              <a:gd name="T11" fmla="*/ 15875 h 783"/>
              <a:gd name="T12" fmla="*/ 1035844 w 1688"/>
              <a:gd name="T13" fmla="*/ 31750 h 783"/>
              <a:gd name="T14" fmla="*/ 1180505 w 1688"/>
              <a:gd name="T15" fmla="*/ 47625 h 783"/>
              <a:gd name="T16" fmla="*/ 1325165 w 1688"/>
              <a:gd name="T17" fmla="*/ 65088 h 783"/>
              <a:gd name="T18" fmla="*/ 1451967 w 1688"/>
              <a:gd name="T19" fmla="*/ 80963 h 783"/>
              <a:gd name="T20" fmla="*/ 1598414 w 1688"/>
              <a:gd name="T21" fmla="*/ 96838 h 783"/>
              <a:gd name="T22" fmla="*/ 1725215 w 1688"/>
              <a:gd name="T23" fmla="*/ 112713 h 783"/>
              <a:gd name="T24" fmla="*/ 1852017 w 1688"/>
              <a:gd name="T25" fmla="*/ 144463 h 783"/>
              <a:gd name="T26" fmla="*/ 1978819 w 1688"/>
              <a:gd name="T27" fmla="*/ 161925 h 783"/>
              <a:gd name="T28" fmla="*/ 2087761 w 1688"/>
              <a:gd name="T29" fmla="*/ 193675 h 783"/>
              <a:gd name="T30" fmla="*/ 2196703 w 1688"/>
              <a:gd name="T31" fmla="*/ 209550 h 783"/>
              <a:gd name="T32" fmla="*/ 2305645 w 1688"/>
              <a:gd name="T33" fmla="*/ 241300 h 783"/>
              <a:gd name="T34" fmla="*/ 2396728 w 1688"/>
              <a:gd name="T35" fmla="*/ 274638 h 783"/>
              <a:gd name="T36" fmla="*/ 2487811 w 1688"/>
              <a:gd name="T37" fmla="*/ 290513 h 783"/>
              <a:gd name="T38" fmla="*/ 2578893 w 1688"/>
              <a:gd name="T39" fmla="*/ 322263 h 783"/>
              <a:gd name="T40" fmla="*/ 2652117 w 1688"/>
              <a:gd name="T41" fmla="*/ 355600 h 783"/>
              <a:gd name="T42" fmla="*/ 2723554 w 1688"/>
              <a:gd name="T43" fmla="*/ 387350 h 783"/>
              <a:gd name="T44" fmla="*/ 2796778 w 1688"/>
              <a:gd name="T45" fmla="*/ 419100 h 783"/>
              <a:gd name="T46" fmla="*/ 2852142 w 1688"/>
              <a:gd name="T47" fmla="*/ 452438 h 783"/>
              <a:gd name="T48" fmla="*/ 2887860 w 1688"/>
              <a:gd name="T49" fmla="*/ 500063 h 783"/>
              <a:gd name="T50" fmla="*/ 2923579 w 1688"/>
              <a:gd name="T51" fmla="*/ 531813 h 783"/>
              <a:gd name="T52" fmla="*/ 2961084 w 1688"/>
              <a:gd name="T53" fmla="*/ 565150 h 783"/>
              <a:gd name="T54" fmla="*/ 2978943 w 1688"/>
              <a:gd name="T55" fmla="*/ 596900 h 783"/>
              <a:gd name="T56" fmla="*/ 2996803 w 1688"/>
              <a:gd name="T57" fmla="*/ 628650 h 783"/>
              <a:gd name="T58" fmla="*/ 3014662 w 1688"/>
              <a:gd name="T59" fmla="*/ 677863 h 783"/>
              <a:gd name="T60" fmla="*/ 3014662 w 1688"/>
              <a:gd name="T61" fmla="*/ 709613 h 783"/>
              <a:gd name="T62" fmla="*/ 2996803 w 1688"/>
              <a:gd name="T63" fmla="*/ 742950 h 783"/>
              <a:gd name="T64" fmla="*/ 2978943 w 1688"/>
              <a:gd name="T65" fmla="*/ 774700 h 783"/>
              <a:gd name="T66" fmla="*/ 2961084 w 1688"/>
              <a:gd name="T67" fmla="*/ 822325 h 783"/>
              <a:gd name="T68" fmla="*/ 2923579 w 1688"/>
              <a:gd name="T69" fmla="*/ 855663 h 783"/>
              <a:gd name="T70" fmla="*/ 2870001 w 1688"/>
              <a:gd name="T71" fmla="*/ 887413 h 783"/>
              <a:gd name="T72" fmla="*/ 2832496 w 1688"/>
              <a:gd name="T73" fmla="*/ 919163 h 783"/>
              <a:gd name="T74" fmla="*/ 2761059 w 1688"/>
              <a:gd name="T75" fmla="*/ 952500 h 783"/>
              <a:gd name="T76" fmla="*/ 2705695 w 1688"/>
              <a:gd name="T77" fmla="*/ 984250 h 783"/>
              <a:gd name="T78" fmla="*/ 2632472 w 1688"/>
              <a:gd name="T79" fmla="*/ 1016000 h 783"/>
              <a:gd name="T80" fmla="*/ 2561034 w 1688"/>
              <a:gd name="T81" fmla="*/ 1049338 h 783"/>
              <a:gd name="T82" fmla="*/ 2469951 w 1688"/>
              <a:gd name="T83" fmla="*/ 1081088 h 783"/>
              <a:gd name="T84" fmla="*/ 2378869 w 1688"/>
              <a:gd name="T85" fmla="*/ 1114425 h 783"/>
              <a:gd name="T86" fmla="*/ 2269926 w 1688"/>
              <a:gd name="T87" fmla="*/ 1130300 h 783"/>
              <a:gd name="T88" fmla="*/ 2160984 w 1688"/>
              <a:gd name="T89" fmla="*/ 1162050 h 783"/>
              <a:gd name="T90" fmla="*/ 2052042 w 1688"/>
              <a:gd name="T91" fmla="*/ 1193800 h 783"/>
              <a:gd name="T92" fmla="*/ 1943100 w 1688"/>
              <a:gd name="T93" fmla="*/ 1211263 h 783"/>
              <a:gd name="T94" fmla="*/ 1816298 w 1688"/>
              <a:gd name="T95" fmla="*/ 1243013 h 783"/>
              <a:gd name="T96" fmla="*/ 0 w 1688"/>
              <a:gd name="T97" fmla="*/ 0 h 78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688"/>
              <a:gd name="T148" fmla="*/ 0 h 783"/>
              <a:gd name="T149" fmla="*/ 1688 w 1688"/>
              <a:gd name="T150" fmla="*/ 783 h 78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688" h="783">
                <a:moveTo>
                  <a:pt x="0" y="0"/>
                </a:moveTo>
                <a:lnTo>
                  <a:pt x="30" y="0"/>
                </a:lnTo>
                <a:lnTo>
                  <a:pt x="61" y="0"/>
                </a:lnTo>
                <a:lnTo>
                  <a:pt x="91" y="0"/>
                </a:lnTo>
                <a:lnTo>
                  <a:pt x="122" y="0"/>
                </a:lnTo>
                <a:lnTo>
                  <a:pt x="152" y="0"/>
                </a:lnTo>
                <a:lnTo>
                  <a:pt x="183" y="0"/>
                </a:lnTo>
                <a:lnTo>
                  <a:pt x="213" y="0"/>
                </a:lnTo>
                <a:lnTo>
                  <a:pt x="234" y="0"/>
                </a:lnTo>
                <a:lnTo>
                  <a:pt x="264" y="0"/>
                </a:lnTo>
                <a:lnTo>
                  <a:pt x="295" y="0"/>
                </a:lnTo>
                <a:lnTo>
                  <a:pt x="325" y="0"/>
                </a:lnTo>
                <a:lnTo>
                  <a:pt x="356" y="10"/>
                </a:lnTo>
                <a:lnTo>
                  <a:pt x="386" y="10"/>
                </a:lnTo>
                <a:lnTo>
                  <a:pt x="407" y="10"/>
                </a:lnTo>
                <a:lnTo>
                  <a:pt x="437" y="10"/>
                </a:lnTo>
                <a:lnTo>
                  <a:pt x="468" y="10"/>
                </a:lnTo>
                <a:lnTo>
                  <a:pt x="498" y="10"/>
                </a:lnTo>
                <a:lnTo>
                  <a:pt x="519" y="20"/>
                </a:lnTo>
                <a:lnTo>
                  <a:pt x="549" y="20"/>
                </a:lnTo>
                <a:lnTo>
                  <a:pt x="580" y="20"/>
                </a:lnTo>
                <a:lnTo>
                  <a:pt x="610" y="20"/>
                </a:lnTo>
                <a:lnTo>
                  <a:pt x="630" y="30"/>
                </a:lnTo>
                <a:lnTo>
                  <a:pt x="661" y="30"/>
                </a:lnTo>
                <a:lnTo>
                  <a:pt x="691" y="30"/>
                </a:lnTo>
                <a:lnTo>
                  <a:pt x="712" y="41"/>
                </a:lnTo>
                <a:lnTo>
                  <a:pt x="742" y="41"/>
                </a:lnTo>
                <a:lnTo>
                  <a:pt x="763" y="41"/>
                </a:lnTo>
                <a:lnTo>
                  <a:pt x="793" y="51"/>
                </a:lnTo>
                <a:lnTo>
                  <a:pt x="813" y="51"/>
                </a:lnTo>
                <a:lnTo>
                  <a:pt x="844" y="51"/>
                </a:lnTo>
                <a:lnTo>
                  <a:pt x="864" y="61"/>
                </a:lnTo>
                <a:lnTo>
                  <a:pt x="895" y="61"/>
                </a:lnTo>
                <a:lnTo>
                  <a:pt x="915" y="71"/>
                </a:lnTo>
                <a:lnTo>
                  <a:pt x="946" y="71"/>
                </a:lnTo>
                <a:lnTo>
                  <a:pt x="966" y="71"/>
                </a:lnTo>
                <a:lnTo>
                  <a:pt x="997" y="81"/>
                </a:lnTo>
                <a:lnTo>
                  <a:pt x="1017" y="81"/>
                </a:lnTo>
                <a:lnTo>
                  <a:pt x="1037" y="91"/>
                </a:lnTo>
                <a:lnTo>
                  <a:pt x="1058" y="91"/>
                </a:lnTo>
                <a:lnTo>
                  <a:pt x="1088" y="102"/>
                </a:lnTo>
                <a:lnTo>
                  <a:pt x="1108" y="102"/>
                </a:lnTo>
                <a:lnTo>
                  <a:pt x="1129" y="112"/>
                </a:lnTo>
                <a:lnTo>
                  <a:pt x="1149" y="112"/>
                </a:lnTo>
                <a:lnTo>
                  <a:pt x="1169" y="122"/>
                </a:lnTo>
                <a:lnTo>
                  <a:pt x="1190" y="122"/>
                </a:lnTo>
                <a:lnTo>
                  <a:pt x="1210" y="132"/>
                </a:lnTo>
                <a:lnTo>
                  <a:pt x="1230" y="132"/>
                </a:lnTo>
                <a:lnTo>
                  <a:pt x="1251" y="142"/>
                </a:lnTo>
                <a:lnTo>
                  <a:pt x="1271" y="142"/>
                </a:lnTo>
                <a:lnTo>
                  <a:pt x="1291" y="152"/>
                </a:lnTo>
                <a:lnTo>
                  <a:pt x="1312" y="152"/>
                </a:lnTo>
                <a:lnTo>
                  <a:pt x="1332" y="163"/>
                </a:lnTo>
                <a:lnTo>
                  <a:pt x="1342" y="173"/>
                </a:lnTo>
                <a:lnTo>
                  <a:pt x="1363" y="173"/>
                </a:lnTo>
                <a:lnTo>
                  <a:pt x="1383" y="183"/>
                </a:lnTo>
                <a:lnTo>
                  <a:pt x="1393" y="183"/>
                </a:lnTo>
                <a:lnTo>
                  <a:pt x="1413" y="193"/>
                </a:lnTo>
                <a:lnTo>
                  <a:pt x="1434" y="203"/>
                </a:lnTo>
                <a:lnTo>
                  <a:pt x="1444" y="203"/>
                </a:lnTo>
                <a:lnTo>
                  <a:pt x="1454" y="213"/>
                </a:lnTo>
                <a:lnTo>
                  <a:pt x="1474" y="224"/>
                </a:lnTo>
                <a:lnTo>
                  <a:pt x="1485" y="224"/>
                </a:lnTo>
                <a:lnTo>
                  <a:pt x="1505" y="234"/>
                </a:lnTo>
                <a:lnTo>
                  <a:pt x="1515" y="244"/>
                </a:lnTo>
                <a:lnTo>
                  <a:pt x="1525" y="244"/>
                </a:lnTo>
                <a:lnTo>
                  <a:pt x="1536" y="254"/>
                </a:lnTo>
                <a:lnTo>
                  <a:pt x="1546" y="264"/>
                </a:lnTo>
                <a:lnTo>
                  <a:pt x="1566" y="264"/>
                </a:lnTo>
                <a:lnTo>
                  <a:pt x="1576" y="274"/>
                </a:lnTo>
                <a:lnTo>
                  <a:pt x="1586" y="285"/>
                </a:lnTo>
                <a:lnTo>
                  <a:pt x="1597" y="285"/>
                </a:lnTo>
                <a:lnTo>
                  <a:pt x="1607" y="295"/>
                </a:lnTo>
                <a:lnTo>
                  <a:pt x="1607" y="305"/>
                </a:lnTo>
                <a:lnTo>
                  <a:pt x="1617" y="315"/>
                </a:lnTo>
                <a:lnTo>
                  <a:pt x="1627" y="315"/>
                </a:lnTo>
                <a:lnTo>
                  <a:pt x="1637" y="325"/>
                </a:lnTo>
                <a:lnTo>
                  <a:pt x="1637" y="335"/>
                </a:lnTo>
                <a:lnTo>
                  <a:pt x="1647" y="335"/>
                </a:lnTo>
                <a:lnTo>
                  <a:pt x="1658" y="346"/>
                </a:lnTo>
                <a:lnTo>
                  <a:pt x="1658" y="356"/>
                </a:lnTo>
                <a:lnTo>
                  <a:pt x="1668" y="366"/>
                </a:lnTo>
                <a:lnTo>
                  <a:pt x="1668" y="376"/>
                </a:lnTo>
                <a:lnTo>
                  <a:pt x="1678" y="386"/>
                </a:lnTo>
                <a:lnTo>
                  <a:pt x="1678" y="396"/>
                </a:lnTo>
                <a:lnTo>
                  <a:pt x="1678" y="407"/>
                </a:lnTo>
                <a:lnTo>
                  <a:pt x="1688" y="417"/>
                </a:lnTo>
                <a:lnTo>
                  <a:pt x="1688" y="427"/>
                </a:lnTo>
                <a:lnTo>
                  <a:pt x="1688" y="437"/>
                </a:lnTo>
                <a:lnTo>
                  <a:pt x="1688" y="447"/>
                </a:lnTo>
                <a:lnTo>
                  <a:pt x="1678" y="457"/>
                </a:lnTo>
                <a:lnTo>
                  <a:pt x="1678" y="468"/>
                </a:lnTo>
                <a:lnTo>
                  <a:pt x="1678" y="478"/>
                </a:lnTo>
                <a:lnTo>
                  <a:pt x="1668" y="488"/>
                </a:lnTo>
                <a:lnTo>
                  <a:pt x="1668" y="498"/>
                </a:lnTo>
                <a:lnTo>
                  <a:pt x="1658" y="508"/>
                </a:lnTo>
                <a:lnTo>
                  <a:pt x="1658" y="518"/>
                </a:lnTo>
                <a:lnTo>
                  <a:pt x="1647" y="518"/>
                </a:lnTo>
                <a:lnTo>
                  <a:pt x="1637" y="529"/>
                </a:lnTo>
                <a:lnTo>
                  <a:pt x="1637" y="539"/>
                </a:lnTo>
                <a:lnTo>
                  <a:pt x="1627" y="539"/>
                </a:lnTo>
                <a:lnTo>
                  <a:pt x="1617" y="549"/>
                </a:lnTo>
                <a:lnTo>
                  <a:pt x="1607" y="559"/>
                </a:lnTo>
                <a:lnTo>
                  <a:pt x="1607" y="569"/>
                </a:lnTo>
                <a:lnTo>
                  <a:pt x="1597" y="569"/>
                </a:lnTo>
                <a:lnTo>
                  <a:pt x="1586" y="579"/>
                </a:lnTo>
                <a:lnTo>
                  <a:pt x="1576" y="590"/>
                </a:lnTo>
                <a:lnTo>
                  <a:pt x="1566" y="590"/>
                </a:lnTo>
                <a:lnTo>
                  <a:pt x="1546" y="600"/>
                </a:lnTo>
                <a:lnTo>
                  <a:pt x="1536" y="610"/>
                </a:lnTo>
                <a:lnTo>
                  <a:pt x="1525" y="610"/>
                </a:lnTo>
                <a:lnTo>
                  <a:pt x="1515" y="620"/>
                </a:lnTo>
                <a:lnTo>
                  <a:pt x="1505" y="630"/>
                </a:lnTo>
                <a:lnTo>
                  <a:pt x="1485" y="630"/>
                </a:lnTo>
                <a:lnTo>
                  <a:pt x="1474" y="640"/>
                </a:lnTo>
                <a:lnTo>
                  <a:pt x="1454" y="651"/>
                </a:lnTo>
                <a:lnTo>
                  <a:pt x="1444" y="651"/>
                </a:lnTo>
                <a:lnTo>
                  <a:pt x="1434" y="661"/>
                </a:lnTo>
                <a:lnTo>
                  <a:pt x="1413" y="671"/>
                </a:lnTo>
                <a:lnTo>
                  <a:pt x="1393" y="671"/>
                </a:lnTo>
                <a:lnTo>
                  <a:pt x="1383" y="681"/>
                </a:lnTo>
                <a:lnTo>
                  <a:pt x="1363" y="691"/>
                </a:lnTo>
                <a:lnTo>
                  <a:pt x="1342" y="691"/>
                </a:lnTo>
                <a:lnTo>
                  <a:pt x="1332" y="702"/>
                </a:lnTo>
                <a:lnTo>
                  <a:pt x="1312" y="702"/>
                </a:lnTo>
                <a:lnTo>
                  <a:pt x="1291" y="712"/>
                </a:lnTo>
                <a:lnTo>
                  <a:pt x="1271" y="712"/>
                </a:lnTo>
                <a:lnTo>
                  <a:pt x="1251" y="722"/>
                </a:lnTo>
                <a:lnTo>
                  <a:pt x="1230" y="732"/>
                </a:lnTo>
                <a:lnTo>
                  <a:pt x="1210" y="732"/>
                </a:lnTo>
                <a:lnTo>
                  <a:pt x="1190" y="742"/>
                </a:lnTo>
                <a:lnTo>
                  <a:pt x="1169" y="742"/>
                </a:lnTo>
                <a:lnTo>
                  <a:pt x="1149" y="752"/>
                </a:lnTo>
                <a:lnTo>
                  <a:pt x="1129" y="752"/>
                </a:lnTo>
                <a:lnTo>
                  <a:pt x="1108" y="763"/>
                </a:lnTo>
                <a:lnTo>
                  <a:pt x="1088" y="763"/>
                </a:lnTo>
                <a:lnTo>
                  <a:pt x="1058" y="773"/>
                </a:lnTo>
                <a:lnTo>
                  <a:pt x="1037" y="773"/>
                </a:lnTo>
                <a:lnTo>
                  <a:pt x="1017" y="783"/>
                </a:lnTo>
                <a:lnTo>
                  <a:pt x="997" y="783"/>
                </a:lnTo>
                <a:lnTo>
                  <a:pt x="0" y="427"/>
                </a:lnTo>
                <a:lnTo>
                  <a:pt x="0" y="0"/>
                </a:lnTo>
                <a:close/>
              </a:path>
            </a:pathLst>
          </a:custGeom>
          <a:solidFill>
            <a:srgbClr val="00CCFF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0968" name="Freeform 8"/>
          <p:cNvSpPr>
            <a:spLocks/>
          </p:cNvSpPr>
          <p:nvPr/>
        </p:nvSpPr>
        <p:spPr bwMode="auto">
          <a:xfrm>
            <a:off x="1739900" y="3744913"/>
            <a:ext cx="4775200" cy="1436687"/>
          </a:xfrm>
          <a:custGeom>
            <a:avLst/>
            <a:gdLst>
              <a:gd name="T0" fmla="*/ 4594835 w 2674"/>
              <a:gd name="T1" fmla="*/ 581025 h 905"/>
              <a:gd name="T2" fmla="*/ 4357326 w 2674"/>
              <a:gd name="T3" fmla="*/ 612775 h 905"/>
              <a:gd name="T4" fmla="*/ 4121601 w 2674"/>
              <a:gd name="T5" fmla="*/ 646112 h 905"/>
              <a:gd name="T6" fmla="*/ 3885877 w 2674"/>
              <a:gd name="T7" fmla="*/ 661987 h 905"/>
              <a:gd name="T8" fmla="*/ 3632295 w 2674"/>
              <a:gd name="T9" fmla="*/ 677862 h 905"/>
              <a:gd name="T10" fmla="*/ 3376927 w 2674"/>
              <a:gd name="T11" fmla="*/ 677862 h 905"/>
              <a:gd name="T12" fmla="*/ 3105487 w 2674"/>
              <a:gd name="T13" fmla="*/ 693737 h 905"/>
              <a:gd name="T14" fmla="*/ 2850119 w 2674"/>
              <a:gd name="T15" fmla="*/ 693737 h 905"/>
              <a:gd name="T16" fmla="*/ 2578679 w 2674"/>
              <a:gd name="T17" fmla="*/ 677862 h 905"/>
              <a:gd name="T18" fmla="*/ 2323312 w 2674"/>
              <a:gd name="T19" fmla="*/ 677862 h 905"/>
              <a:gd name="T20" fmla="*/ 2069730 w 2674"/>
              <a:gd name="T21" fmla="*/ 661987 h 905"/>
              <a:gd name="T22" fmla="*/ 1834006 w 2674"/>
              <a:gd name="T23" fmla="*/ 628650 h 905"/>
              <a:gd name="T24" fmla="*/ 1598281 w 2674"/>
              <a:gd name="T25" fmla="*/ 612775 h 905"/>
              <a:gd name="T26" fmla="*/ 1360771 w 2674"/>
              <a:gd name="T27" fmla="*/ 581025 h 905"/>
              <a:gd name="T28" fmla="*/ 1160763 w 2674"/>
              <a:gd name="T29" fmla="*/ 549275 h 905"/>
              <a:gd name="T30" fmla="*/ 962540 w 2674"/>
              <a:gd name="T31" fmla="*/ 500062 h 905"/>
              <a:gd name="T32" fmla="*/ 780390 w 2674"/>
              <a:gd name="T33" fmla="*/ 452437 h 905"/>
              <a:gd name="T34" fmla="*/ 598239 w 2674"/>
              <a:gd name="T35" fmla="*/ 419100 h 905"/>
              <a:gd name="T36" fmla="*/ 453590 w 2674"/>
              <a:gd name="T37" fmla="*/ 371475 h 905"/>
              <a:gd name="T38" fmla="*/ 326799 w 2674"/>
              <a:gd name="T39" fmla="*/ 306387 h 905"/>
              <a:gd name="T40" fmla="*/ 217866 w 2674"/>
              <a:gd name="T41" fmla="*/ 258762 h 905"/>
              <a:gd name="T42" fmla="*/ 126791 w 2674"/>
              <a:gd name="T43" fmla="*/ 193675 h 905"/>
              <a:gd name="T44" fmla="*/ 71432 w 2674"/>
              <a:gd name="T45" fmla="*/ 144462 h 905"/>
              <a:gd name="T46" fmla="*/ 17858 w 2674"/>
              <a:gd name="T47" fmla="*/ 80962 h 905"/>
              <a:gd name="T48" fmla="*/ 0 w 2674"/>
              <a:gd name="T49" fmla="*/ 15875 h 905"/>
              <a:gd name="T50" fmla="*/ 0 w 2674"/>
              <a:gd name="T51" fmla="*/ 758825 h 905"/>
              <a:gd name="T52" fmla="*/ 17858 w 2674"/>
              <a:gd name="T53" fmla="*/ 822325 h 905"/>
              <a:gd name="T54" fmla="*/ 71432 w 2674"/>
              <a:gd name="T55" fmla="*/ 887412 h 905"/>
              <a:gd name="T56" fmla="*/ 126791 w 2674"/>
              <a:gd name="T57" fmla="*/ 936625 h 905"/>
              <a:gd name="T58" fmla="*/ 217866 w 2674"/>
              <a:gd name="T59" fmla="*/ 1000125 h 905"/>
              <a:gd name="T60" fmla="*/ 326799 w 2674"/>
              <a:gd name="T61" fmla="*/ 1049337 h 905"/>
              <a:gd name="T62" fmla="*/ 453590 w 2674"/>
              <a:gd name="T63" fmla="*/ 1112837 h 905"/>
              <a:gd name="T64" fmla="*/ 598239 w 2674"/>
              <a:gd name="T65" fmla="*/ 1162050 h 905"/>
              <a:gd name="T66" fmla="*/ 780390 w 2674"/>
              <a:gd name="T67" fmla="*/ 1193800 h 905"/>
              <a:gd name="T68" fmla="*/ 962540 w 2674"/>
              <a:gd name="T69" fmla="*/ 1243012 h 905"/>
              <a:gd name="T70" fmla="*/ 1160763 w 2674"/>
              <a:gd name="T71" fmla="*/ 1290637 h 905"/>
              <a:gd name="T72" fmla="*/ 1360771 w 2674"/>
              <a:gd name="T73" fmla="*/ 1323975 h 905"/>
              <a:gd name="T74" fmla="*/ 1598281 w 2674"/>
              <a:gd name="T75" fmla="*/ 1355725 h 905"/>
              <a:gd name="T76" fmla="*/ 1834006 w 2674"/>
              <a:gd name="T77" fmla="*/ 1371600 h 905"/>
              <a:gd name="T78" fmla="*/ 2069730 w 2674"/>
              <a:gd name="T79" fmla="*/ 1403350 h 905"/>
              <a:gd name="T80" fmla="*/ 2323312 w 2674"/>
              <a:gd name="T81" fmla="*/ 1420812 h 905"/>
              <a:gd name="T82" fmla="*/ 2578679 w 2674"/>
              <a:gd name="T83" fmla="*/ 1420812 h 905"/>
              <a:gd name="T84" fmla="*/ 2850119 w 2674"/>
              <a:gd name="T85" fmla="*/ 1436687 h 905"/>
              <a:gd name="T86" fmla="*/ 3105487 w 2674"/>
              <a:gd name="T87" fmla="*/ 1436687 h 905"/>
              <a:gd name="T88" fmla="*/ 3376927 w 2674"/>
              <a:gd name="T89" fmla="*/ 1420812 h 905"/>
              <a:gd name="T90" fmla="*/ 3632295 w 2674"/>
              <a:gd name="T91" fmla="*/ 1420812 h 905"/>
              <a:gd name="T92" fmla="*/ 3885877 w 2674"/>
              <a:gd name="T93" fmla="*/ 1403350 h 905"/>
              <a:gd name="T94" fmla="*/ 4121601 w 2674"/>
              <a:gd name="T95" fmla="*/ 1387475 h 905"/>
              <a:gd name="T96" fmla="*/ 4357326 w 2674"/>
              <a:gd name="T97" fmla="*/ 1355725 h 905"/>
              <a:gd name="T98" fmla="*/ 4594835 w 2674"/>
              <a:gd name="T99" fmla="*/ 1323975 h 905"/>
              <a:gd name="T100" fmla="*/ 4775200 w 2674"/>
              <a:gd name="T101" fmla="*/ 549275 h 90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674"/>
              <a:gd name="T154" fmla="*/ 0 h 905"/>
              <a:gd name="T155" fmla="*/ 2674 w 2674"/>
              <a:gd name="T156" fmla="*/ 905 h 90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674" h="905">
                <a:moveTo>
                  <a:pt x="2674" y="346"/>
                </a:moveTo>
                <a:lnTo>
                  <a:pt x="2644" y="356"/>
                </a:lnTo>
                <a:lnTo>
                  <a:pt x="2623" y="356"/>
                </a:lnTo>
                <a:lnTo>
                  <a:pt x="2593" y="366"/>
                </a:lnTo>
                <a:lnTo>
                  <a:pt x="2573" y="366"/>
                </a:lnTo>
                <a:lnTo>
                  <a:pt x="2542" y="376"/>
                </a:lnTo>
                <a:lnTo>
                  <a:pt x="2522" y="376"/>
                </a:lnTo>
                <a:lnTo>
                  <a:pt x="2491" y="376"/>
                </a:lnTo>
                <a:lnTo>
                  <a:pt x="2471" y="386"/>
                </a:lnTo>
                <a:lnTo>
                  <a:pt x="2440" y="386"/>
                </a:lnTo>
                <a:lnTo>
                  <a:pt x="2420" y="386"/>
                </a:lnTo>
                <a:lnTo>
                  <a:pt x="2389" y="396"/>
                </a:lnTo>
                <a:lnTo>
                  <a:pt x="2369" y="396"/>
                </a:lnTo>
                <a:lnTo>
                  <a:pt x="2339" y="396"/>
                </a:lnTo>
                <a:lnTo>
                  <a:pt x="2308" y="407"/>
                </a:lnTo>
                <a:lnTo>
                  <a:pt x="2288" y="407"/>
                </a:lnTo>
                <a:lnTo>
                  <a:pt x="2257" y="407"/>
                </a:lnTo>
                <a:lnTo>
                  <a:pt x="2227" y="407"/>
                </a:lnTo>
                <a:lnTo>
                  <a:pt x="2196" y="417"/>
                </a:lnTo>
                <a:lnTo>
                  <a:pt x="2176" y="417"/>
                </a:lnTo>
                <a:lnTo>
                  <a:pt x="2145" y="417"/>
                </a:lnTo>
                <a:lnTo>
                  <a:pt x="2115" y="417"/>
                </a:lnTo>
                <a:lnTo>
                  <a:pt x="2084" y="417"/>
                </a:lnTo>
                <a:lnTo>
                  <a:pt x="2064" y="427"/>
                </a:lnTo>
                <a:lnTo>
                  <a:pt x="2034" y="427"/>
                </a:lnTo>
                <a:lnTo>
                  <a:pt x="2003" y="427"/>
                </a:lnTo>
                <a:lnTo>
                  <a:pt x="1973" y="427"/>
                </a:lnTo>
                <a:lnTo>
                  <a:pt x="1942" y="427"/>
                </a:lnTo>
                <a:lnTo>
                  <a:pt x="1912" y="427"/>
                </a:lnTo>
                <a:lnTo>
                  <a:pt x="1891" y="427"/>
                </a:lnTo>
                <a:lnTo>
                  <a:pt x="1861" y="427"/>
                </a:lnTo>
                <a:lnTo>
                  <a:pt x="1830" y="427"/>
                </a:lnTo>
                <a:lnTo>
                  <a:pt x="1800" y="437"/>
                </a:lnTo>
                <a:lnTo>
                  <a:pt x="1769" y="437"/>
                </a:lnTo>
                <a:lnTo>
                  <a:pt x="1739" y="437"/>
                </a:lnTo>
                <a:lnTo>
                  <a:pt x="1708" y="437"/>
                </a:lnTo>
                <a:lnTo>
                  <a:pt x="1678" y="437"/>
                </a:lnTo>
                <a:lnTo>
                  <a:pt x="1647" y="437"/>
                </a:lnTo>
                <a:lnTo>
                  <a:pt x="1627" y="437"/>
                </a:lnTo>
                <a:lnTo>
                  <a:pt x="1596" y="437"/>
                </a:lnTo>
                <a:lnTo>
                  <a:pt x="1566" y="437"/>
                </a:lnTo>
                <a:lnTo>
                  <a:pt x="1535" y="427"/>
                </a:lnTo>
                <a:lnTo>
                  <a:pt x="1505" y="427"/>
                </a:lnTo>
                <a:lnTo>
                  <a:pt x="1474" y="427"/>
                </a:lnTo>
                <a:lnTo>
                  <a:pt x="1444" y="427"/>
                </a:lnTo>
                <a:lnTo>
                  <a:pt x="1423" y="427"/>
                </a:lnTo>
                <a:lnTo>
                  <a:pt x="1393" y="427"/>
                </a:lnTo>
                <a:lnTo>
                  <a:pt x="1362" y="427"/>
                </a:lnTo>
                <a:lnTo>
                  <a:pt x="1332" y="427"/>
                </a:lnTo>
                <a:lnTo>
                  <a:pt x="1301" y="427"/>
                </a:lnTo>
                <a:lnTo>
                  <a:pt x="1271" y="417"/>
                </a:lnTo>
                <a:lnTo>
                  <a:pt x="1250" y="417"/>
                </a:lnTo>
                <a:lnTo>
                  <a:pt x="1220" y="417"/>
                </a:lnTo>
                <a:lnTo>
                  <a:pt x="1189" y="417"/>
                </a:lnTo>
                <a:lnTo>
                  <a:pt x="1159" y="417"/>
                </a:lnTo>
                <a:lnTo>
                  <a:pt x="1139" y="407"/>
                </a:lnTo>
                <a:lnTo>
                  <a:pt x="1108" y="407"/>
                </a:lnTo>
                <a:lnTo>
                  <a:pt x="1078" y="407"/>
                </a:lnTo>
                <a:lnTo>
                  <a:pt x="1047" y="407"/>
                </a:lnTo>
                <a:lnTo>
                  <a:pt x="1027" y="396"/>
                </a:lnTo>
                <a:lnTo>
                  <a:pt x="996" y="396"/>
                </a:lnTo>
                <a:lnTo>
                  <a:pt x="976" y="396"/>
                </a:lnTo>
                <a:lnTo>
                  <a:pt x="945" y="386"/>
                </a:lnTo>
                <a:lnTo>
                  <a:pt x="915" y="386"/>
                </a:lnTo>
                <a:lnTo>
                  <a:pt x="895" y="386"/>
                </a:lnTo>
                <a:lnTo>
                  <a:pt x="864" y="376"/>
                </a:lnTo>
                <a:lnTo>
                  <a:pt x="844" y="376"/>
                </a:lnTo>
                <a:lnTo>
                  <a:pt x="813" y="376"/>
                </a:lnTo>
                <a:lnTo>
                  <a:pt x="793" y="366"/>
                </a:lnTo>
                <a:lnTo>
                  <a:pt x="762" y="366"/>
                </a:lnTo>
                <a:lnTo>
                  <a:pt x="742" y="356"/>
                </a:lnTo>
                <a:lnTo>
                  <a:pt x="722" y="356"/>
                </a:lnTo>
                <a:lnTo>
                  <a:pt x="691" y="346"/>
                </a:lnTo>
                <a:lnTo>
                  <a:pt x="671" y="346"/>
                </a:lnTo>
                <a:lnTo>
                  <a:pt x="650" y="346"/>
                </a:lnTo>
                <a:lnTo>
                  <a:pt x="620" y="335"/>
                </a:lnTo>
                <a:lnTo>
                  <a:pt x="600" y="335"/>
                </a:lnTo>
                <a:lnTo>
                  <a:pt x="579" y="325"/>
                </a:lnTo>
                <a:lnTo>
                  <a:pt x="559" y="325"/>
                </a:lnTo>
                <a:lnTo>
                  <a:pt x="539" y="315"/>
                </a:lnTo>
                <a:lnTo>
                  <a:pt x="518" y="315"/>
                </a:lnTo>
                <a:lnTo>
                  <a:pt x="498" y="305"/>
                </a:lnTo>
                <a:lnTo>
                  <a:pt x="478" y="305"/>
                </a:lnTo>
                <a:lnTo>
                  <a:pt x="457" y="295"/>
                </a:lnTo>
                <a:lnTo>
                  <a:pt x="437" y="285"/>
                </a:lnTo>
                <a:lnTo>
                  <a:pt x="417" y="285"/>
                </a:lnTo>
                <a:lnTo>
                  <a:pt x="396" y="274"/>
                </a:lnTo>
                <a:lnTo>
                  <a:pt x="376" y="274"/>
                </a:lnTo>
                <a:lnTo>
                  <a:pt x="356" y="264"/>
                </a:lnTo>
                <a:lnTo>
                  <a:pt x="335" y="264"/>
                </a:lnTo>
                <a:lnTo>
                  <a:pt x="325" y="254"/>
                </a:lnTo>
                <a:lnTo>
                  <a:pt x="305" y="244"/>
                </a:lnTo>
                <a:lnTo>
                  <a:pt x="284" y="244"/>
                </a:lnTo>
                <a:lnTo>
                  <a:pt x="274" y="234"/>
                </a:lnTo>
                <a:lnTo>
                  <a:pt x="254" y="234"/>
                </a:lnTo>
                <a:lnTo>
                  <a:pt x="244" y="224"/>
                </a:lnTo>
                <a:lnTo>
                  <a:pt x="223" y="213"/>
                </a:lnTo>
                <a:lnTo>
                  <a:pt x="213" y="213"/>
                </a:lnTo>
                <a:lnTo>
                  <a:pt x="193" y="203"/>
                </a:lnTo>
                <a:lnTo>
                  <a:pt x="183" y="193"/>
                </a:lnTo>
                <a:lnTo>
                  <a:pt x="173" y="193"/>
                </a:lnTo>
                <a:lnTo>
                  <a:pt x="162" y="183"/>
                </a:lnTo>
                <a:lnTo>
                  <a:pt x="142" y="173"/>
                </a:lnTo>
                <a:lnTo>
                  <a:pt x="132" y="173"/>
                </a:lnTo>
                <a:lnTo>
                  <a:pt x="122" y="163"/>
                </a:lnTo>
                <a:lnTo>
                  <a:pt x="112" y="152"/>
                </a:lnTo>
                <a:lnTo>
                  <a:pt x="101" y="142"/>
                </a:lnTo>
                <a:lnTo>
                  <a:pt x="91" y="142"/>
                </a:lnTo>
                <a:lnTo>
                  <a:pt x="81" y="132"/>
                </a:lnTo>
                <a:lnTo>
                  <a:pt x="71" y="122"/>
                </a:lnTo>
                <a:lnTo>
                  <a:pt x="61" y="112"/>
                </a:lnTo>
                <a:lnTo>
                  <a:pt x="51" y="101"/>
                </a:lnTo>
                <a:lnTo>
                  <a:pt x="40" y="91"/>
                </a:lnTo>
                <a:lnTo>
                  <a:pt x="30" y="81"/>
                </a:lnTo>
                <a:lnTo>
                  <a:pt x="30" y="71"/>
                </a:lnTo>
                <a:lnTo>
                  <a:pt x="20" y="71"/>
                </a:lnTo>
                <a:lnTo>
                  <a:pt x="20" y="61"/>
                </a:lnTo>
                <a:lnTo>
                  <a:pt x="10" y="51"/>
                </a:lnTo>
                <a:lnTo>
                  <a:pt x="10" y="40"/>
                </a:lnTo>
                <a:lnTo>
                  <a:pt x="10" y="30"/>
                </a:lnTo>
                <a:lnTo>
                  <a:pt x="0" y="20"/>
                </a:lnTo>
                <a:lnTo>
                  <a:pt x="0" y="10"/>
                </a:lnTo>
                <a:lnTo>
                  <a:pt x="0" y="0"/>
                </a:lnTo>
                <a:lnTo>
                  <a:pt x="0" y="468"/>
                </a:lnTo>
                <a:lnTo>
                  <a:pt x="0" y="478"/>
                </a:lnTo>
                <a:lnTo>
                  <a:pt x="0" y="488"/>
                </a:lnTo>
                <a:lnTo>
                  <a:pt x="10" y="498"/>
                </a:lnTo>
                <a:lnTo>
                  <a:pt x="10" y="508"/>
                </a:lnTo>
                <a:lnTo>
                  <a:pt x="10" y="518"/>
                </a:lnTo>
                <a:lnTo>
                  <a:pt x="20" y="529"/>
                </a:lnTo>
                <a:lnTo>
                  <a:pt x="20" y="539"/>
                </a:lnTo>
                <a:lnTo>
                  <a:pt x="30" y="539"/>
                </a:lnTo>
                <a:lnTo>
                  <a:pt x="30" y="549"/>
                </a:lnTo>
                <a:lnTo>
                  <a:pt x="40" y="559"/>
                </a:lnTo>
                <a:lnTo>
                  <a:pt x="51" y="569"/>
                </a:lnTo>
                <a:lnTo>
                  <a:pt x="61" y="579"/>
                </a:lnTo>
                <a:lnTo>
                  <a:pt x="71" y="590"/>
                </a:lnTo>
                <a:lnTo>
                  <a:pt x="81" y="600"/>
                </a:lnTo>
                <a:lnTo>
                  <a:pt x="91" y="610"/>
                </a:lnTo>
                <a:lnTo>
                  <a:pt x="101" y="610"/>
                </a:lnTo>
                <a:lnTo>
                  <a:pt x="112" y="620"/>
                </a:lnTo>
                <a:lnTo>
                  <a:pt x="122" y="630"/>
                </a:lnTo>
                <a:lnTo>
                  <a:pt x="132" y="640"/>
                </a:lnTo>
                <a:lnTo>
                  <a:pt x="142" y="640"/>
                </a:lnTo>
                <a:lnTo>
                  <a:pt x="162" y="651"/>
                </a:lnTo>
                <a:lnTo>
                  <a:pt x="173" y="661"/>
                </a:lnTo>
                <a:lnTo>
                  <a:pt x="183" y="661"/>
                </a:lnTo>
                <a:lnTo>
                  <a:pt x="193" y="671"/>
                </a:lnTo>
                <a:lnTo>
                  <a:pt x="213" y="681"/>
                </a:lnTo>
                <a:lnTo>
                  <a:pt x="223" y="681"/>
                </a:lnTo>
                <a:lnTo>
                  <a:pt x="244" y="691"/>
                </a:lnTo>
                <a:lnTo>
                  <a:pt x="254" y="701"/>
                </a:lnTo>
                <a:lnTo>
                  <a:pt x="274" y="701"/>
                </a:lnTo>
                <a:lnTo>
                  <a:pt x="284" y="712"/>
                </a:lnTo>
                <a:lnTo>
                  <a:pt x="305" y="712"/>
                </a:lnTo>
                <a:lnTo>
                  <a:pt x="325" y="722"/>
                </a:lnTo>
                <a:lnTo>
                  <a:pt x="335" y="732"/>
                </a:lnTo>
                <a:lnTo>
                  <a:pt x="356" y="732"/>
                </a:lnTo>
                <a:lnTo>
                  <a:pt x="376" y="742"/>
                </a:lnTo>
                <a:lnTo>
                  <a:pt x="396" y="742"/>
                </a:lnTo>
                <a:lnTo>
                  <a:pt x="417" y="752"/>
                </a:lnTo>
                <a:lnTo>
                  <a:pt x="437" y="752"/>
                </a:lnTo>
                <a:lnTo>
                  <a:pt x="457" y="762"/>
                </a:lnTo>
                <a:lnTo>
                  <a:pt x="478" y="773"/>
                </a:lnTo>
                <a:lnTo>
                  <a:pt x="498" y="773"/>
                </a:lnTo>
                <a:lnTo>
                  <a:pt x="518" y="783"/>
                </a:lnTo>
                <a:lnTo>
                  <a:pt x="539" y="783"/>
                </a:lnTo>
                <a:lnTo>
                  <a:pt x="559" y="793"/>
                </a:lnTo>
                <a:lnTo>
                  <a:pt x="579" y="793"/>
                </a:lnTo>
                <a:lnTo>
                  <a:pt x="600" y="803"/>
                </a:lnTo>
                <a:lnTo>
                  <a:pt x="620" y="803"/>
                </a:lnTo>
                <a:lnTo>
                  <a:pt x="650" y="813"/>
                </a:lnTo>
                <a:lnTo>
                  <a:pt x="671" y="813"/>
                </a:lnTo>
                <a:lnTo>
                  <a:pt x="691" y="813"/>
                </a:lnTo>
                <a:lnTo>
                  <a:pt x="722" y="823"/>
                </a:lnTo>
                <a:lnTo>
                  <a:pt x="742" y="823"/>
                </a:lnTo>
                <a:lnTo>
                  <a:pt x="762" y="834"/>
                </a:lnTo>
                <a:lnTo>
                  <a:pt x="793" y="834"/>
                </a:lnTo>
                <a:lnTo>
                  <a:pt x="813" y="844"/>
                </a:lnTo>
                <a:lnTo>
                  <a:pt x="844" y="844"/>
                </a:lnTo>
                <a:lnTo>
                  <a:pt x="864" y="844"/>
                </a:lnTo>
                <a:lnTo>
                  <a:pt x="895" y="854"/>
                </a:lnTo>
                <a:lnTo>
                  <a:pt x="915" y="854"/>
                </a:lnTo>
                <a:lnTo>
                  <a:pt x="945" y="854"/>
                </a:lnTo>
                <a:lnTo>
                  <a:pt x="976" y="864"/>
                </a:lnTo>
                <a:lnTo>
                  <a:pt x="996" y="864"/>
                </a:lnTo>
                <a:lnTo>
                  <a:pt x="1027" y="864"/>
                </a:lnTo>
                <a:lnTo>
                  <a:pt x="1047" y="874"/>
                </a:lnTo>
                <a:lnTo>
                  <a:pt x="1078" y="874"/>
                </a:lnTo>
                <a:lnTo>
                  <a:pt x="1108" y="874"/>
                </a:lnTo>
                <a:lnTo>
                  <a:pt x="1139" y="874"/>
                </a:lnTo>
                <a:lnTo>
                  <a:pt x="1159" y="884"/>
                </a:lnTo>
                <a:lnTo>
                  <a:pt x="1189" y="884"/>
                </a:lnTo>
                <a:lnTo>
                  <a:pt x="1220" y="884"/>
                </a:lnTo>
                <a:lnTo>
                  <a:pt x="1250" y="884"/>
                </a:lnTo>
                <a:lnTo>
                  <a:pt x="1271" y="884"/>
                </a:lnTo>
                <a:lnTo>
                  <a:pt x="1301" y="895"/>
                </a:lnTo>
                <a:lnTo>
                  <a:pt x="1332" y="895"/>
                </a:lnTo>
                <a:lnTo>
                  <a:pt x="1362" y="895"/>
                </a:lnTo>
                <a:lnTo>
                  <a:pt x="1393" y="895"/>
                </a:lnTo>
                <a:lnTo>
                  <a:pt x="1423" y="895"/>
                </a:lnTo>
                <a:lnTo>
                  <a:pt x="1444" y="895"/>
                </a:lnTo>
                <a:lnTo>
                  <a:pt x="1474" y="895"/>
                </a:lnTo>
                <a:lnTo>
                  <a:pt x="1505" y="895"/>
                </a:lnTo>
                <a:lnTo>
                  <a:pt x="1535" y="895"/>
                </a:lnTo>
                <a:lnTo>
                  <a:pt x="1566" y="905"/>
                </a:lnTo>
                <a:lnTo>
                  <a:pt x="1596" y="905"/>
                </a:lnTo>
                <a:lnTo>
                  <a:pt x="1627" y="905"/>
                </a:lnTo>
                <a:lnTo>
                  <a:pt x="1647" y="905"/>
                </a:lnTo>
                <a:lnTo>
                  <a:pt x="1678" y="905"/>
                </a:lnTo>
                <a:lnTo>
                  <a:pt x="1708" y="905"/>
                </a:lnTo>
                <a:lnTo>
                  <a:pt x="1739" y="905"/>
                </a:lnTo>
                <a:lnTo>
                  <a:pt x="1769" y="905"/>
                </a:lnTo>
                <a:lnTo>
                  <a:pt x="1800" y="905"/>
                </a:lnTo>
                <a:lnTo>
                  <a:pt x="1830" y="895"/>
                </a:lnTo>
                <a:lnTo>
                  <a:pt x="1861" y="895"/>
                </a:lnTo>
                <a:lnTo>
                  <a:pt x="1891" y="895"/>
                </a:lnTo>
                <a:lnTo>
                  <a:pt x="1912" y="895"/>
                </a:lnTo>
                <a:lnTo>
                  <a:pt x="1942" y="895"/>
                </a:lnTo>
                <a:lnTo>
                  <a:pt x="1973" y="895"/>
                </a:lnTo>
                <a:lnTo>
                  <a:pt x="2003" y="895"/>
                </a:lnTo>
                <a:lnTo>
                  <a:pt x="2034" y="895"/>
                </a:lnTo>
                <a:lnTo>
                  <a:pt x="2064" y="895"/>
                </a:lnTo>
                <a:lnTo>
                  <a:pt x="2084" y="884"/>
                </a:lnTo>
                <a:lnTo>
                  <a:pt x="2115" y="884"/>
                </a:lnTo>
                <a:lnTo>
                  <a:pt x="2145" y="884"/>
                </a:lnTo>
                <a:lnTo>
                  <a:pt x="2176" y="884"/>
                </a:lnTo>
                <a:lnTo>
                  <a:pt x="2196" y="884"/>
                </a:lnTo>
                <a:lnTo>
                  <a:pt x="2227" y="874"/>
                </a:lnTo>
                <a:lnTo>
                  <a:pt x="2257" y="874"/>
                </a:lnTo>
                <a:lnTo>
                  <a:pt x="2288" y="874"/>
                </a:lnTo>
                <a:lnTo>
                  <a:pt x="2308" y="874"/>
                </a:lnTo>
                <a:lnTo>
                  <a:pt x="2339" y="864"/>
                </a:lnTo>
                <a:lnTo>
                  <a:pt x="2369" y="864"/>
                </a:lnTo>
                <a:lnTo>
                  <a:pt x="2389" y="864"/>
                </a:lnTo>
                <a:lnTo>
                  <a:pt x="2420" y="854"/>
                </a:lnTo>
                <a:lnTo>
                  <a:pt x="2440" y="854"/>
                </a:lnTo>
                <a:lnTo>
                  <a:pt x="2471" y="854"/>
                </a:lnTo>
                <a:lnTo>
                  <a:pt x="2491" y="844"/>
                </a:lnTo>
                <a:lnTo>
                  <a:pt x="2522" y="844"/>
                </a:lnTo>
                <a:lnTo>
                  <a:pt x="2542" y="844"/>
                </a:lnTo>
                <a:lnTo>
                  <a:pt x="2573" y="834"/>
                </a:lnTo>
                <a:lnTo>
                  <a:pt x="2593" y="834"/>
                </a:lnTo>
                <a:lnTo>
                  <a:pt x="2623" y="823"/>
                </a:lnTo>
                <a:lnTo>
                  <a:pt x="2644" y="823"/>
                </a:lnTo>
                <a:lnTo>
                  <a:pt x="2674" y="813"/>
                </a:lnTo>
                <a:lnTo>
                  <a:pt x="2674" y="346"/>
                </a:lnTo>
                <a:close/>
              </a:path>
            </a:pathLst>
          </a:custGeom>
          <a:solidFill>
            <a:srgbClr val="8000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0969" name="Freeform 9"/>
          <p:cNvSpPr>
            <a:spLocks/>
          </p:cNvSpPr>
          <p:nvPr/>
        </p:nvSpPr>
        <p:spPr bwMode="auto">
          <a:xfrm>
            <a:off x="1739900" y="3535363"/>
            <a:ext cx="4775200" cy="903287"/>
          </a:xfrm>
          <a:custGeom>
            <a:avLst/>
            <a:gdLst>
              <a:gd name="T0" fmla="*/ 4684125 w 2674"/>
              <a:gd name="T1" fmla="*/ 774699 h 569"/>
              <a:gd name="T2" fmla="*/ 4539476 w 2674"/>
              <a:gd name="T3" fmla="*/ 806449 h 569"/>
              <a:gd name="T4" fmla="*/ 4412685 w 2674"/>
              <a:gd name="T5" fmla="*/ 822325 h 569"/>
              <a:gd name="T6" fmla="*/ 4266250 w 2674"/>
              <a:gd name="T7" fmla="*/ 838200 h 569"/>
              <a:gd name="T8" fmla="*/ 4121601 w 2674"/>
              <a:gd name="T9" fmla="*/ 855662 h 569"/>
              <a:gd name="T10" fmla="*/ 3976953 w 2674"/>
              <a:gd name="T11" fmla="*/ 855662 h 569"/>
              <a:gd name="T12" fmla="*/ 3830518 w 2674"/>
              <a:gd name="T13" fmla="*/ 871537 h 569"/>
              <a:gd name="T14" fmla="*/ 3685869 w 2674"/>
              <a:gd name="T15" fmla="*/ 887412 h 569"/>
              <a:gd name="T16" fmla="*/ 3523361 w 2674"/>
              <a:gd name="T17" fmla="*/ 887412 h 569"/>
              <a:gd name="T18" fmla="*/ 3376927 w 2674"/>
              <a:gd name="T19" fmla="*/ 887412 h 569"/>
              <a:gd name="T20" fmla="*/ 3214420 w 2674"/>
              <a:gd name="T21" fmla="*/ 903287 h 569"/>
              <a:gd name="T22" fmla="*/ 3050128 w 2674"/>
              <a:gd name="T23" fmla="*/ 903287 h 569"/>
              <a:gd name="T24" fmla="*/ 2905479 w 2674"/>
              <a:gd name="T25" fmla="*/ 903287 h 569"/>
              <a:gd name="T26" fmla="*/ 2741186 w 2674"/>
              <a:gd name="T27" fmla="*/ 887412 h 569"/>
              <a:gd name="T28" fmla="*/ 2578679 w 2674"/>
              <a:gd name="T29" fmla="*/ 887412 h 569"/>
              <a:gd name="T30" fmla="*/ 2432245 w 2674"/>
              <a:gd name="T31" fmla="*/ 887412 h 569"/>
              <a:gd name="T32" fmla="*/ 2269738 w 2674"/>
              <a:gd name="T33" fmla="*/ 871537 h 569"/>
              <a:gd name="T34" fmla="*/ 2123303 w 2674"/>
              <a:gd name="T35" fmla="*/ 871537 h 569"/>
              <a:gd name="T36" fmla="*/ 1978654 w 2674"/>
              <a:gd name="T37" fmla="*/ 855662 h 569"/>
              <a:gd name="T38" fmla="*/ 1834006 w 2674"/>
              <a:gd name="T39" fmla="*/ 838200 h 569"/>
              <a:gd name="T40" fmla="*/ 1687571 w 2674"/>
              <a:gd name="T41" fmla="*/ 822325 h 569"/>
              <a:gd name="T42" fmla="*/ 1542922 w 2674"/>
              <a:gd name="T43" fmla="*/ 806449 h 569"/>
              <a:gd name="T44" fmla="*/ 1416131 w 2674"/>
              <a:gd name="T45" fmla="*/ 790574 h 569"/>
              <a:gd name="T46" fmla="*/ 1289340 w 2674"/>
              <a:gd name="T47" fmla="*/ 774699 h 569"/>
              <a:gd name="T48" fmla="*/ 1160763 w 2674"/>
              <a:gd name="T49" fmla="*/ 758824 h 569"/>
              <a:gd name="T50" fmla="*/ 1033972 w 2674"/>
              <a:gd name="T51" fmla="*/ 725487 h 569"/>
              <a:gd name="T52" fmla="*/ 925039 w 2674"/>
              <a:gd name="T53" fmla="*/ 709612 h 569"/>
              <a:gd name="T54" fmla="*/ 816106 w 2674"/>
              <a:gd name="T55" fmla="*/ 677862 h 569"/>
              <a:gd name="T56" fmla="*/ 707172 w 2674"/>
              <a:gd name="T57" fmla="*/ 644525 h 569"/>
              <a:gd name="T58" fmla="*/ 598239 w 2674"/>
              <a:gd name="T59" fmla="*/ 628650 h 569"/>
              <a:gd name="T60" fmla="*/ 507164 w 2674"/>
              <a:gd name="T61" fmla="*/ 596900 h 569"/>
              <a:gd name="T62" fmla="*/ 435732 w 2674"/>
              <a:gd name="T63" fmla="*/ 565150 h 569"/>
              <a:gd name="T64" fmla="*/ 344657 w 2674"/>
              <a:gd name="T65" fmla="*/ 531812 h 569"/>
              <a:gd name="T66" fmla="*/ 289298 w 2674"/>
              <a:gd name="T67" fmla="*/ 500062 h 569"/>
              <a:gd name="T68" fmla="*/ 217866 w 2674"/>
              <a:gd name="T69" fmla="*/ 468312 h 569"/>
              <a:gd name="T70" fmla="*/ 162507 w 2674"/>
              <a:gd name="T71" fmla="*/ 434975 h 569"/>
              <a:gd name="T72" fmla="*/ 126791 w 2674"/>
              <a:gd name="T73" fmla="*/ 403225 h 569"/>
              <a:gd name="T74" fmla="*/ 71432 w 2674"/>
              <a:gd name="T75" fmla="*/ 354012 h 569"/>
              <a:gd name="T76" fmla="*/ 53574 w 2674"/>
              <a:gd name="T77" fmla="*/ 322262 h 569"/>
              <a:gd name="T78" fmla="*/ 17858 w 2674"/>
              <a:gd name="T79" fmla="*/ 290512 h 569"/>
              <a:gd name="T80" fmla="*/ 17858 w 2674"/>
              <a:gd name="T81" fmla="*/ 257175 h 569"/>
              <a:gd name="T82" fmla="*/ 0 w 2674"/>
              <a:gd name="T83" fmla="*/ 225425 h 569"/>
              <a:gd name="T84" fmla="*/ 0 w 2674"/>
              <a:gd name="T85" fmla="*/ 176212 h 569"/>
              <a:gd name="T86" fmla="*/ 17858 w 2674"/>
              <a:gd name="T87" fmla="*/ 144462 h 569"/>
              <a:gd name="T88" fmla="*/ 35716 w 2674"/>
              <a:gd name="T89" fmla="*/ 112712 h 569"/>
              <a:gd name="T90" fmla="*/ 53574 w 2674"/>
              <a:gd name="T91" fmla="*/ 79375 h 569"/>
              <a:gd name="T92" fmla="*/ 91075 w 2674"/>
              <a:gd name="T93" fmla="*/ 47625 h 569"/>
              <a:gd name="T94" fmla="*/ 126791 w 2674"/>
              <a:gd name="T95" fmla="*/ 0 h 569"/>
              <a:gd name="T96" fmla="*/ 4775200 w 2674"/>
              <a:gd name="T97" fmla="*/ 758824 h 56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674"/>
              <a:gd name="T148" fmla="*/ 0 h 569"/>
              <a:gd name="T149" fmla="*/ 2674 w 2674"/>
              <a:gd name="T150" fmla="*/ 569 h 569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674" h="569">
                <a:moveTo>
                  <a:pt x="2674" y="478"/>
                </a:moveTo>
                <a:lnTo>
                  <a:pt x="2644" y="488"/>
                </a:lnTo>
                <a:lnTo>
                  <a:pt x="2623" y="488"/>
                </a:lnTo>
                <a:lnTo>
                  <a:pt x="2593" y="498"/>
                </a:lnTo>
                <a:lnTo>
                  <a:pt x="2573" y="498"/>
                </a:lnTo>
                <a:lnTo>
                  <a:pt x="2542" y="508"/>
                </a:lnTo>
                <a:lnTo>
                  <a:pt x="2522" y="508"/>
                </a:lnTo>
                <a:lnTo>
                  <a:pt x="2491" y="508"/>
                </a:lnTo>
                <a:lnTo>
                  <a:pt x="2471" y="518"/>
                </a:lnTo>
                <a:lnTo>
                  <a:pt x="2440" y="518"/>
                </a:lnTo>
                <a:lnTo>
                  <a:pt x="2420" y="518"/>
                </a:lnTo>
                <a:lnTo>
                  <a:pt x="2389" y="528"/>
                </a:lnTo>
                <a:lnTo>
                  <a:pt x="2369" y="528"/>
                </a:lnTo>
                <a:lnTo>
                  <a:pt x="2339" y="528"/>
                </a:lnTo>
                <a:lnTo>
                  <a:pt x="2308" y="539"/>
                </a:lnTo>
                <a:lnTo>
                  <a:pt x="2288" y="539"/>
                </a:lnTo>
                <a:lnTo>
                  <a:pt x="2257" y="539"/>
                </a:lnTo>
                <a:lnTo>
                  <a:pt x="2227" y="539"/>
                </a:lnTo>
                <a:lnTo>
                  <a:pt x="2196" y="549"/>
                </a:lnTo>
                <a:lnTo>
                  <a:pt x="2176" y="549"/>
                </a:lnTo>
                <a:lnTo>
                  <a:pt x="2145" y="549"/>
                </a:lnTo>
                <a:lnTo>
                  <a:pt x="2115" y="549"/>
                </a:lnTo>
                <a:lnTo>
                  <a:pt x="2084" y="549"/>
                </a:lnTo>
                <a:lnTo>
                  <a:pt x="2064" y="559"/>
                </a:lnTo>
                <a:lnTo>
                  <a:pt x="2034" y="559"/>
                </a:lnTo>
                <a:lnTo>
                  <a:pt x="2003" y="559"/>
                </a:lnTo>
                <a:lnTo>
                  <a:pt x="1973" y="559"/>
                </a:lnTo>
                <a:lnTo>
                  <a:pt x="1942" y="559"/>
                </a:lnTo>
                <a:lnTo>
                  <a:pt x="1912" y="559"/>
                </a:lnTo>
                <a:lnTo>
                  <a:pt x="1891" y="559"/>
                </a:lnTo>
                <a:lnTo>
                  <a:pt x="1861" y="559"/>
                </a:lnTo>
                <a:lnTo>
                  <a:pt x="1830" y="559"/>
                </a:lnTo>
                <a:lnTo>
                  <a:pt x="1800" y="569"/>
                </a:lnTo>
                <a:lnTo>
                  <a:pt x="1769" y="569"/>
                </a:lnTo>
                <a:lnTo>
                  <a:pt x="1739" y="569"/>
                </a:lnTo>
                <a:lnTo>
                  <a:pt x="1708" y="569"/>
                </a:lnTo>
                <a:lnTo>
                  <a:pt x="1678" y="569"/>
                </a:lnTo>
                <a:lnTo>
                  <a:pt x="1647" y="569"/>
                </a:lnTo>
                <a:lnTo>
                  <a:pt x="1627" y="569"/>
                </a:lnTo>
                <a:lnTo>
                  <a:pt x="1596" y="569"/>
                </a:lnTo>
                <a:lnTo>
                  <a:pt x="1566" y="569"/>
                </a:lnTo>
                <a:lnTo>
                  <a:pt x="1535" y="559"/>
                </a:lnTo>
                <a:lnTo>
                  <a:pt x="1505" y="559"/>
                </a:lnTo>
                <a:lnTo>
                  <a:pt x="1474" y="559"/>
                </a:lnTo>
                <a:lnTo>
                  <a:pt x="1444" y="559"/>
                </a:lnTo>
                <a:lnTo>
                  <a:pt x="1423" y="559"/>
                </a:lnTo>
                <a:lnTo>
                  <a:pt x="1393" y="559"/>
                </a:lnTo>
                <a:lnTo>
                  <a:pt x="1362" y="559"/>
                </a:lnTo>
                <a:lnTo>
                  <a:pt x="1332" y="559"/>
                </a:lnTo>
                <a:lnTo>
                  <a:pt x="1301" y="559"/>
                </a:lnTo>
                <a:lnTo>
                  <a:pt x="1271" y="549"/>
                </a:lnTo>
                <a:lnTo>
                  <a:pt x="1250" y="549"/>
                </a:lnTo>
                <a:lnTo>
                  <a:pt x="1220" y="549"/>
                </a:lnTo>
                <a:lnTo>
                  <a:pt x="1189" y="549"/>
                </a:lnTo>
                <a:lnTo>
                  <a:pt x="1159" y="549"/>
                </a:lnTo>
                <a:lnTo>
                  <a:pt x="1139" y="539"/>
                </a:lnTo>
                <a:lnTo>
                  <a:pt x="1108" y="539"/>
                </a:lnTo>
                <a:lnTo>
                  <a:pt x="1078" y="539"/>
                </a:lnTo>
                <a:lnTo>
                  <a:pt x="1047" y="539"/>
                </a:lnTo>
                <a:lnTo>
                  <a:pt x="1027" y="528"/>
                </a:lnTo>
                <a:lnTo>
                  <a:pt x="996" y="528"/>
                </a:lnTo>
                <a:lnTo>
                  <a:pt x="976" y="528"/>
                </a:lnTo>
                <a:lnTo>
                  <a:pt x="945" y="518"/>
                </a:lnTo>
                <a:lnTo>
                  <a:pt x="915" y="518"/>
                </a:lnTo>
                <a:lnTo>
                  <a:pt x="895" y="518"/>
                </a:lnTo>
                <a:lnTo>
                  <a:pt x="864" y="508"/>
                </a:lnTo>
                <a:lnTo>
                  <a:pt x="844" y="508"/>
                </a:lnTo>
                <a:lnTo>
                  <a:pt x="813" y="508"/>
                </a:lnTo>
                <a:lnTo>
                  <a:pt x="793" y="498"/>
                </a:lnTo>
                <a:lnTo>
                  <a:pt x="762" y="498"/>
                </a:lnTo>
                <a:lnTo>
                  <a:pt x="742" y="488"/>
                </a:lnTo>
                <a:lnTo>
                  <a:pt x="722" y="488"/>
                </a:lnTo>
                <a:lnTo>
                  <a:pt x="691" y="478"/>
                </a:lnTo>
                <a:lnTo>
                  <a:pt x="671" y="478"/>
                </a:lnTo>
                <a:lnTo>
                  <a:pt x="650" y="478"/>
                </a:lnTo>
                <a:lnTo>
                  <a:pt x="620" y="467"/>
                </a:lnTo>
                <a:lnTo>
                  <a:pt x="600" y="467"/>
                </a:lnTo>
                <a:lnTo>
                  <a:pt x="579" y="457"/>
                </a:lnTo>
                <a:lnTo>
                  <a:pt x="559" y="457"/>
                </a:lnTo>
                <a:lnTo>
                  <a:pt x="539" y="447"/>
                </a:lnTo>
                <a:lnTo>
                  <a:pt x="518" y="447"/>
                </a:lnTo>
                <a:lnTo>
                  <a:pt x="498" y="437"/>
                </a:lnTo>
                <a:lnTo>
                  <a:pt x="478" y="437"/>
                </a:lnTo>
                <a:lnTo>
                  <a:pt x="457" y="427"/>
                </a:lnTo>
                <a:lnTo>
                  <a:pt x="437" y="417"/>
                </a:lnTo>
                <a:lnTo>
                  <a:pt x="417" y="417"/>
                </a:lnTo>
                <a:lnTo>
                  <a:pt x="396" y="406"/>
                </a:lnTo>
                <a:lnTo>
                  <a:pt x="376" y="406"/>
                </a:lnTo>
                <a:lnTo>
                  <a:pt x="356" y="396"/>
                </a:lnTo>
                <a:lnTo>
                  <a:pt x="335" y="396"/>
                </a:lnTo>
                <a:lnTo>
                  <a:pt x="325" y="386"/>
                </a:lnTo>
                <a:lnTo>
                  <a:pt x="305" y="376"/>
                </a:lnTo>
                <a:lnTo>
                  <a:pt x="284" y="376"/>
                </a:lnTo>
                <a:lnTo>
                  <a:pt x="274" y="366"/>
                </a:lnTo>
                <a:lnTo>
                  <a:pt x="254" y="366"/>
                </a:lnTo>
                <a:lnTo>
                  <a:pt x="244" y="356"/>
                </a:lnTo>
                <a:lnTo>
                  <a:pt x="223" y="345"/>
                </a:lnTo>
                <a:lnTo>
                  <a:pt x="213" y="345"/>
                </a:lnTo>
                <a:lnTo>
                  <a:pt x="193" y="335"/>
                </a:lnTo>
                <a:lnTo>
                  <a:pt x="183" y="325"/>
                </a:lnTo>
                <a:lnTo>
                  <a:pt x="173" y="325"/>
                </a:lnTo>
                <a:lnTo>
                  <a:pt x="162" y="315"/>
                </a:lnTo>
                <a:lnTo>
                  <a:pt x="142" y="305"/>
                </a:lnTo>
                <a:lnTo>
                  <a:pt x="132" y="305"/>
                </a:lnTo>
                <a:lnTo>
                  <a:pt x="122" y="295"/>
                </a:lnTo>
                <a:lnTo>
                  <a:pt x="112" y="284"/>
                </a:lnTo>
                <a:lnTo>
                  <a:pt x="101" y="274"/>
                </a:lnTo>
                <a:lnTo>
                  <a:pt x="91" y="274"/>
                </a:lnTo>
                <a:lnTo>
                  <a:pt x="81" y="264"/>
                </a:lnTo>
                <a:lnTo>
                  <a:pt x="71" y="254"/>
                </a:lnTo>
                <a:lnTo>
                  <a:pt x="61" y="244"/>
                </a:lnTo>
                <a:lnTo>
                  <a:pt x="51" y="233"/>
                </a:lnTo>
                <a:lnTo>
                  <a:pt x="40" y="223"/>
                </a:lnTo>
                <a:lnTo>
                  <a:pt x="30" y="213"/>
                </a:lnTo>
                <a:lnTo>
                  <a:pt x="30" y="203"/>
                </a:lnTo>
                <a:lnTo>
                  <a:pt x="20" y="203"/>
                </a:lnTo>
                <a:lnTo>
                  <a:pt x="20" y="193"/>
                </a:lnTo>
                <a:lnTo>
                  <a:pt x="10" y="183"/>
                </a:lnTo>
                <a:lnTo>
                  <a:pt x="10" y="172"/>
                </a:lnTo>
                <a:lnTo>
                  <a:pt x="10" y="162"/>
                </a:lnTo>
                <a:lnTo>
                  <a:pt x="0" y="152"/>
                </a:lnTo>
                <a:lnTo>
                  <a:pt x="0" y="142"/>
                </a:lnTo>
                <a:lnTo>
                  <a:pt x="0" y="132"/>
                </a:lnTo>
                <a:lnTo>
                  <a:pt x="0" y="122"/>
                </a:lnTo>
                <a:lnTo>
                  <a:pt x="0" y="111"/>
                </a:lnTo>
                <a:lnTo>
                  <a:pt x="10" y="101"/>
                </a:lnTo>
                <a:lnTo>
                  <a:pt x="10" y="91"/>
                </a:lnTo>
                <a:lnTo>
                  <a:pt x="10" y="81"/>
                </a:lnTo>
                <a:lnTo>
                  <a:pt x="20" y="71"/>
                </a:lnTo>
                <a:lnTo>
                  <a:pt x="20" y="61"/>
                </a:lnTo>
                <a:lnTo>
                  <a:pt x="30" y="50"/>
                </a:lnTo>
                <a:lnTo>
                  <a:pt x="40" y="40"/>
                </a:lnTo>
                <a:lnTo>
                  <a:pt x="40" y="30"/>
                </a:lnTo>
                <a:lnTo>
                  <a:pt x="51" y="30"/>
                </a:lnTo>
                <a:lnTo>
                  <a:pt x="61" y="20"/>
                </a:lnTo>
                <a:lnTo>
                  <a:pt x="71" y="10"/>
                </a:lnTo>
                <a:lnTo>
                  <a:pt x="71" y="0"/>
                </a:lnTo>
                <a:lnTo>
                  <a:pt x="81" y="0"/>
                </a:lnTo>
                <a:lnTo>
                  <a:pt x="1678" y="132"/>
                </a:lnTo>
                <a:lnTo>
                  <a:pt x="2674" y="478"/>
                </a:lnTo>
                <a:close/>
              </a:path>
            </a:pathLst>
          </a:custGeom>
          <a:solidFill>
            <a:srgbClr val="FF00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7231732" y="1524000"/>
            <a:ext cx="3140993" cy="615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GB" sz="2800" b="1" u="sng" dirty="0" smtClean="0">
                <a:latin typeface="+mn-lt"/>
              </a:rPr>
              <a:t>Environmental/ Physiological</a:t>
            </a:r>
            <a:endParaRPr lang="en-US" altLang="en-GB" dirty="0">
              <a:latin typeface="+mn-lt"/>
            </a:endParaRP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altLang="en-GB" dirty="0">
                <a:latin typeface="+mn-lt"/>
              </a:rPr>
              <a:t> </a:t>
            </a:r>
            <a:r>
              <a:rPr lang="en-US" altLang="en-GB" b="1" dirty="0">
                <a:latin typeface="+mn-lt"/>
              </a:rPr>
              <a:t>Age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altLang="en-GB" b="1" dirty="0">
                <a:latin typeface="+mn-lt"/>
              </a:rPr>
              <a:t> Stress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altLang="en-GB" b="1" dirty="0">
                <a:latin typeface="+mn-lt"/>
              </a:rPr>
              <a:t> </a:t>
            </a:r>
            <a:r>
              <a:rPr lang="en-US" altLang="en-GB" b="1" dirty="0" smtClean="0">
                <a:latin typeface="+mn-lt"/>
              </a:rPr>
              <a:t>Exercise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altLang="en-GB" b="1" dirty="0" smtClean="0">
                <a:latin typeface="+mn-lt"/>
              </a:rPr>
              <a:t>Pregnancy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altLang="en-GB" b="1" dirty="0" smtClean="0">
                <a:latin typeface="+mn-lt"/>
              </a:rPr>
              <a:t>OCP/HRT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altLang="en-GB" b="1" dirty="0" smtClean="0">
                <a:latin typeface="+mn-lt"/>
              </a:rPr>
              <a:t>Thyroid disease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altLang="en-GB" b="1" dirty="0" err="1" smtClean="0">
                <a:latin typeface="+mn-lt"/>
              </a:rPr>
              <a:t>Venepuncture</a:t>
            </a:r>
            <a:endParaRPr lang="en-US" altLang="en-GB" b="1" dirty="0" smtClean="0">
              <a:latin typeface="+mn-lt"/>
            </a:endParaRP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altLang="en-GB" b="1" dirty="0" smtClean="0">
                <a:latin typeface="+mn-lt"/>
              </a:rPr>
              <a:t>Inflammation</a:t>
            </a:r>
            <a:endParaRPr lang="en-US" altLang="en-GB" dirty="0">
              <a:latin typeface="+mn-lt"/>
            </a:endParaRPr>
          </a:p>
          <a:p>
            <a:pPr>
              <a:spcBef>
                <a:spcPct val="50000"/>
              </a:spcBef>
            </a:pPr>
            <a:endParaRPr lang="en-US" altLang="en-GB" dirty="0">
              <a:latin typeface="Arial" charset="0"/>
            </a:endParaRPr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5984875" y="3306763"/>
            <a:ext cx="1133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GB" b="1">
                <a:solidFill>
                  <a:srgbClr val="000000"/>
                </a:solidFill>
                <a:latin typeface="Arial" charset="0"/>
              </a:rPr>
              <a:t>40%</a:t>
            </a:r>
            <a:endParaRPr lang="en-US" altLang="en-GB" b="1">
              <a:latin typeface="Arial" charset="0"/>
            </a:endParaRPr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4124325" y="3916363"/>
            <a:ext cx="1036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GB" b="1">
                <a:solidFill>
                  <a:srgbClr val="000000"/>
                </a:solidFill>
                <a:latin typeface="Arial" charset="0"/>
              </a:rPr>
              <a:t>40%</a:t>
            </a:r>
            <a:endParaRPr lang="en-US" altLang="en-GB" b="1">
              <a:latin typeface="Arial" charset="0"/>
            </a:endParaRPr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3810000" y="3005138"/>
            <a:ext cx="1076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GB" b="1">
                <a:solidFill>
                  <a:srgbClr val="000000"/>
                </a:solidFill>
                <a:latin typeface="Arial" charset="0"/>
              </a:rPr>
              <a:t>20%</a:t>
            </a:r>
            <a:endParaRPr lang="en-US" altLang="en-GB" b="1">
              <a:latin typeface="Arial" charset="0"/>
            </a:endParaRPr>
          </a:p>
        </p:txBody>
      </p:sp>
      <p:sp>
        <p:nvSpPr>
          <p:cNvPr id="40974" name="Text Box 14"/>
          <p:cNvSpPr txBox="1">
            <a:spLocks noChangeArrowheads="1"/>
          </p:cNvSpPr>
          <p:nvPr/>
        </p:nvSpPr>
        <p:spPr bwMode="auto">
          <a:xfrm>
            <a:off x="685800" y="1524000"/>
            <a:ext cx="22098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GB" sz="2800" b="1" u="sng" dirty="0">
                <a:latin typeface="+mn-lt"/>
              </a:rPr>
              <a:t>Genetic</a:t>
            </a:r>
            <a:endParaRPr lang="en-US" altLang="en-GB" sz="2800" dirty="0"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en-US" altLang="en-GB" dirty="0">
                <a:latin typeface="Arial" charset="0"/>
              </a:rPr>
              <a:t> </a:t>
            </a:r>
          </a:p>
          <a:p>
            <a:pPr>
              <a:spcBef>
                <a:spcPct val="50000"/>
              </a:spcBef>
            </a:pPr>
            <a:endParaRPr lang="en-US" altLang="en-GB" dirty="0">
              <a:latin typeface="Arial" charset="0"/>
            </a:endParaRPr>
          </a:p>
        </p:txBody>
      </p:sp>
      <p:sp>
        <p:nvSpPr>
          <p:cNvPr id="40975" name="Text Box 15"/>
          <p:cNvSpPr txBox="1">
            <a:spLocks noChangeArrowheads="1"/>
          </p:cNvSpPr>
          <p:nvPr/>
        </p:nvSpPr>
        <p:spPr bwMode="auto">
          <a:xfrm>
            <a:off x="0" y="2132856"/>
            <a:ext cx="30861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GB" b="1" dirty="0" smtClean="0">
              <a:latin typeface="Arial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GB" b="1" dirty="0" smtClean="0">
                <a:latin typeface="+mn-lt"/>
              </a:rPr>
              <a:t>ABO </a:t>
            </a:r>
            <a:r>
              <a:rPr lang="en-US" altLang="en-GB" b="1" dirty="0">
                <a:latin typeface="+mn-lt"/>
              </a:rPr>
              <a:t>blood </a:t>
            </a:r>
            <a:r>
              <a:rPr lang="en-US" altLang="en-GB" b="1" dirty="0" smtClean="0">
                <a:latin typeface="+mn-lt"/>
              </a:rPr>
              <a:t>group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9004" y="5229200"/>
            <a:ext cx="31683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en-GB" b="1" dirty="0" smtClean="0">
              <a:latin typeface="Arial" charset="0"/>
            </a:endParaRPr>
          </a:p>
          <a:p>
            <a:pPr>
              <a:buFont typeface="Arial" pitchFamily="34" charset="0"/>
              <a:buChar char="•"/>
            </a:pPr>
            <a:r>
              <a:rPr lang="en-US" altLang="en-GB" b="1" dirty="0" smtClean="0">
                <a:latin typeface="+mn-lt"/>
              </a:rPr>
              <a:t> Ethnicity</a:t>
            </a:r>
          </a:p>
          <a:p>
            <a:pPr>
              <a:buFont typeface="Arial" pitchFamily="34" charset="0"/>
              <a:buChar char="•"/>
            </a:pPr>
            <a:r>
              <a:rPr lang="en-US" altLang="en-GB" b="1" dirty="0" smtClean="0">
                <a:latin typeface="+mn-lt"/>
              </a:rPr>
              <a:t>?? Other modifiers</a:t>
            </a:r>
            <a:endParaRPr lang="en-US" altLang="en-GB" dirty="0" smtClean="0">
              <a:latin typeface="+mn-lt"/>
            </a:endParaRP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160341" y="285800"/>
            <a:ext cx="100457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en-GB" sz="4000" dirty="0">
                <a:solidFill>
                  <a:schemeClr val="tx2"/>
                </a:solidFill>
                <a:latin typeface="+mn-lt"/>
              </a:rPr>
              <a:t>Influence of ABO blood group on VWF:Ag</a:t>
            </a: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593724" y="2540001"/>
            <a:ext cx="135325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40000"/>
              </a:lnSpc>
            </a:pPr>
            <a:r>
              <a:rPr lang="en-US" altLang="en-GB" sz="2000" b="1"/>
              <a:t>ABO type</a:t>
            </a:r>
          </a:p>
          <a:p>
            <a:pPr eaLnBrk="0" hangingPunct="0">
              <a:lnSpc>
                <a:spcPct val="140000"/>
              </a:lnSpc>
            </a:pPr>
            <a:endParaRPr lang="en-US" altLang="en-GB" sz="2000" b="1"/>
          </a:p>
          <a:p>
            <a:pPr eaLnBrk="0" hangingPunct="0">
              <a:lnSpc>
                <a:spcPct val="140000"/>
              </a:lnSpc>
            </a:pPr>
            <a:r>
              <a:rPr lang="en-US" altLang="en-GB" sz="2000" b="1"/>
              <a:t>O</a:t>
            </a:r>
          </a:p>
          <a:p>
            <a:pPr eaLnBrk="0" hangingPunct="0">
              <a:lnSpc>
                <a:spcPct val="140000"/>
              </a:lnSpc>
            </a:pPr>
            <a:r>
              <a:rPr lang="en-US" altLang="en-GB" sz="2000" b="1"/>
              <a:t>A</a:t>
            </a:r>
          </a:p>
          <a:p>
            <a:pPr eaLnBrk="0" hangingPunct="0">
              <a:lnSpc>
                <a:spcPct val="140000"/>
              </a:lnSpc>
            </a:pPr>
            <a:r>
              <a:rPr lang="en-US" altLang="en-GB" sz="2000" b="1"/>
              <a:t>B</a:t>
            </a:r>
          </a:p>
          <a:p>
            <a:pPr eaLnBrk="0" hangingPunct="0">
              <a:lnSpc>
                <a:spcPct val="140000"/>
              </a:lnSpc>
            </a:pPr>
            <a:r>
              <a:rPr lang="en-US" altLang="en-GB" sz="2000" b="1"/>
              <a:t>AB</a:t>
            </a:r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2651124" y="2540001"/>
            <a:ext cx="61266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40000"/>
              </a:lnSpc>
            </a:pPr>
            <a:r>
              <a:rPr lang="en-US" altLang="en-GB" sz="2000" b="1" dirty="0"/>
              <a:t>n</a:t>
            </a:r>
          </a:p>
          <a:p>
            <a:pPr eaLnBrk="0" hangingPunct="0">
              <a:lnSpc>
                <a:spcPct val="140000"/>
              </a:lnSpc>
            </a:pPr>
            <a:endParaRPr lang="en-US" altLang="en-GB" sz="2000" b="1" dirty="0"/>
          </a:p>
          <a:p>
            <a:pPr eaLnBrk="0" hangingPunct="0">
              <a:lnSpc>
                <a:spcPct val="140000"/>
              </a:lnSpc>
            </a:pPr>
            <a:r>
              <a:rPr lang="en-US" altLang="en-GB" sz="2000" b="1" dirty="0"/>
              <a:t>456</a:t>
            </a:r>
          </a:p>
          <a:p>
            <a:pPr eaLnBrk="0" hangingPunct="0">
              <a:lnSpc>
                <a:spcPct val="140000"/>
              </a:lnSpc>
            </a:pPr>
            <a:r>
              <a:rPr lang="en-US" altLang="en-GB" sz="2000" b="1" dirty="0"/>
              <a:t>340</a:t>
            </a:r>
          </a:p>
          <a:p>
            <a:pPr eaLnBrk="0" hangingPunct="0">
              <a:lnSpc>
                <a:spcPct val="140000"/>
              </a:lnSpc>
            </a:pPr>
            <a:r>
              <a:rPr lang="en-US" altLang="en-GB" sz="2000" b="1" dirty="0"/>
              <a:t>196</a:t>
            </a:r>
          </a:p>
          <a:p>
            <a:pPr eaLnBrk="0" hangingPunct="0">
              <a:lnSpc>
                <a:spcPct val="140000"/>
              </a:lnSpc>
            </a:pPr>
            <a:r>
              <a:rPr lang="en-US" altLang="en-GB" sz="2000" b="1" dirty="0"/>
              <a:t>109</a:t>
            </a:r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4098925" y="2112964"/>
            <a:ext cx="2191626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40000"/>
              </a:lnSpc>
            </a:pPr>
            <a:r>
              <a:rPr lang="en-US" altLang="en-GB" sz="2000" b="1"/>
              <a:t>VWF :Ag</a:t>
            </a:r>
          </a:p>
          <a:p>
            <a:pPr eaLnBrk="0" hangingPunct="0">
              <a:lnSpc>
                <a:spcPct val="140000"/>
              </a:lnSpc>
            </a:pPr>
            <a:r>
              <a:rPr lang="en-US" altLang="en-GB" sz="2000" b="1"/>
              <a:t>Geometric mean</a:t>
            </a:r>
          </a:p>
          <a:p>
            <a:pPr eaLnBrk="0" hangingPunct="0">
              <a:lnSpc>
                <a:spcPct val="140000"/>
              </a:lnSpc>
            </a:pPr>
            <a:endParaRPr lang="en-US" altLang="en-GB" sz="2000" b="1"/>
          </a:p>
          <a:p>
            <a:pPr eaLnBrk="0" hangingPunct="0">
              <a:lnSpc>
                <a:spcPct val="140000"/>
              </a:lnSpc>
            </a:pPr>
            <a:r>
              <a:rPr lang="en-US" altLang="en-GB" sz="2000" b="1"/>
              <a:t>74.8</a:t>
            </a:r>
          </a:p>
          <a:p>
            <a:pPr eaLnBrk="0" hangingPunct="0">
              <a:lnSpc>
                <a:spcPct val="140000"/>
              </a:lnSpc>
            </a:pPr>
            <a:r>
              <a:rPr lang="en-US" altLang="en-GB" sz="2000" b="1"/>
              <a:t>105.9</a:t>
            </a:r>
          </a:p>
          <a:p>
            <a:pPr eaLnBrk="0" hangingPunct="0">
              <a:lnSpc>
                <a:spcPct val="140000"/>
              </a:lnSpc>
            </a:pPr>
            <a:r>
              <a:rPr lang="en-US" altLang="en-GB" sz="2000" b="1"/>
              <a:t>116.9</a:t>
            </a:r>
          </a:p>
          <a:p>
            <a:pPr eaLnBrk="0" hangingPunct="0">
              <a:lnSpc>
                <a:spcPct val="140000"/>
              </a:lnSpc>
            </a:pPr>
            <a:r>
              <a:rPr lang="en-US" altLang="en-GB" sz="2000" b="1"/>
              <a:t>123.3</a:t>
            </a:r>
          </a:p>
        </p:txBody>
      </p:sp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7070759" y="2274937"/>
            <a:ext cx="1847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GB" altLang="en-GB" sz="3200"/>
          </a:p>
        </p:txBody>
      </p:sp>
      <p:sp>
        <p:nvSpPr>
          <p:cNvPr id="87047" name="Text Box 7"/>
          <p:cNvSpPr txBox="1">
            <a:spLocks noChangeArrowheads="1"/>
          </p:cNvSpPr>
          <p:nvPr/>
        </p:nvSpPr>
        <p:spPr bwMode="auto">
          <a:xfrm>
            <a:off x="6423025" y="2963863"/>
            <a:ext cx="1857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GB" altLang="en-GB" sz="3200"/>
          </a:p>
        </p:txBody>
      </p:sp>
      <p:sp>
        <p:nvSpPr>
          <p:cNvPr id="87048" name="Text Box 8"/>
          <p:cNvSpPr txBox="1">
            <a:spLocks noChangeArrowheads="1"/>
          </p:cNvSpPr>
          <p:nvPr/>
        </p:nvSpPr>
        <p:spPr bwMode="auto">
          <a:xfrm>
            <a:off x="6918325" y="1685926"/>
            <a:ext cx="2262158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40000"/>
              </a:lnSpc>
            </a:pPr>
            <a:r>
              <a:rPr lang="en-US" altLang="en-GB" sz="2000" b="1"/>
              <a:t>VWF:Ag </a:t>
            </a:r>
          </a:p>
          <a:p>
            <a:pPr eaLnBrk="0" hangingPunct="0">
              <a:lnSpc>
                <a:spcPct val="140000"/>
              </a:lnSpc>
            </a:pPr>
            <a:r>
              <a:rPr lang="en-US" altLang="en-GB" sz="2000" b="1"/>
              <a:t>Geometric mean </a:t>
            </a:r>
          </a:p>
          <a:p>
            <a:pPr eaLnBrk="0" hangingPunct="0">
              <a:lnSpc>
                <a:spcPct val="140000"/>
              </a:lnSpc>
            </a:pPr>
            <a:r>
              <a:rPr lang="en-US" altLang="en-GB" sz="2000" b="1"/>
              <a:t>± 2SD</a:t>
            </a:r>
          </a:p>
          <a:p>
            <a:pPr eaLnBrk="0" hangingPunct="0">
              <a:lnSpc>
                <a:spcPct val="140000"/>
              </a:lnSpc>
            </a:pPr>
            <a:endParaRPr lang="en-US" altLang="en-GB" sz="2000" b="1"/>
          </a:p>
          <a:p>
            <a:pPr eaLnBrk="0" hangingPunct="0">
              <a:lnSpc>
                <a:spcPct val="140000"/>
              </a:lnSpc>
            </a:pPr>
            <a:r>
              <a:rPr lang="en-US" altLang="en-GB" sz="2000" b="1"/>
              <a:t>35.6 - 157.0</a:t>
            </a:r>
          </a:p>
          <a:p>
            <a:pPr eaLnBrk="0" hangingPunct="0">
              <a:lnSpc>
                <a:spcPct val="140000"/>
              </a:lnSpc>
            </a:pPr>
            <a:r>
              <a:rPr lang="en-US" altLang="en-GB" sz="2000" b="1"/>
              <a:t>48.0 - 233.9</a:t>
            </a:r>
          </a:p>
          <a:p>
            <a:pPr eaLnBrk="0" hangingPunct="0">
              <a:lnSpc>
                <a:spcPct val="140000"/>
              </a:lnSpc>
            </a:pPr>
            <a:r>
              <a:rPr lang="en-US" altLang="en-GB" sz="2000" b="1"/>
              <a:t>56.8 - 241.0</a:t>
            </a:r>
          </a:p>
          <a:p>
            <a:pPr eaLnBrk="0" hangingPunct="0">
              <a:lnSpc>
                <a:spcPct val="140000"/>
              </a:lnSpc>
            </a:pPr>
            <a:r>
              <a:rPr lang="en-US" altLang="en-GB" sz="2000" b="1"/>
              <a:t>63.8 - 238.2</a:t>
            </a:r>
          </a:p>
        </p:txBody>
      </p:sp>
      <p:sp>
        <p:nvSpPr>
          <p:cNvPr id="87049" name="Line 9"/>
          <p:cNvSpPr>
            <a:spLocks noChangeShapeType="1"/>
          </p:cNvSpPr>
          <p:nvPr/>
        </p:nvSpPr>
        <p:spPr bwMode="auto">
          <a:xfrm>
            <a:off x="482605" y="5286375"/>
            <a:ext cx="89916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7050" name="Line 10"/>
          <p:cNvSpPr>
            <a:spLocks noChangeShapeType="1"/>
          </p:cNvSpPr>
          <p:nvPr/>
        </p:nvSpPr>
        <p:spPr bwMode="auto">
          <a:xfrm>
            <a:off x="457200" y="3200400"/>
            <a:ext cx="89916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8680451" y="6215063"/>
            <a:ext cx="11015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altLang="en-GB" sz="2000" dirty="0">
                <a:latin typeface="+mj-lt"/>
              </a:rPr>
              <a:t>Gill 1987</a:t>
            </a:r>
          </a:p>
        </p:txBody>
      </p:sp>
      <p:sp>
        <p:nvSpPr>
          <p:cNvPr id="87052" name="TextBox 11"/>
          <p:cNvSpPr txBox="1">
            <a:spLocks noChangeArrowheads="1"/>
          </p:cNvSpPr>
          <p:nvPr/>
        </p:nvSpPr>
        <p:spPr bwMode="auto">
          <a:xfrm>
            <a:off x="571502" y="5715000"/>
            <a:ext cx="79295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2000" b="1"/>
              <a:t>Overall			             100			  50 - 200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8977" y="228600"/>
            <a:ext cx="9172575" cy="990600"/>
          </a:xfrm>
        </p:spPr>
        <p:txBody>
          <a:bodyPr/>
          <a:lstStyle/>
          <a:p>
            <a:r>
              <a:rPr lang="en-GB" sz="4000" dirty="0" smtClean="0"/>
              <a:t>Problems with assessing VWF</a:t>
            </a:r>
          </a:p>
        </p:txBody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2980" y="1988890"/>
            <a:ext cx="9258300" cy="4530725"/>
          </a:xfrm>
        </p:spPr>
        <p:txBody>
          <a:bodyPr/>
          <a:lstStyle/>
          <a:p>
            <a:pPr marL="514350" indent="-514350">
              <a:lnSpc>
                <a:spcPct val="130000"/>
              </a:lnSpc>
              <a:buClr>
                <a:srgbClr val="C00000"/>
              </a:buClr>
              <a:buSzPct val="90000"/>
              <a:buFont typeface="Calibri" pitchFamily="34" charset="0"/>
              <a:buAutoNum type="arabicPeriod"/>
            </a:pPr>
            <a:r>
              <a:rPr lang="en-GB" sz="2800" dirty="0" smtClean="0"/>
              <a:t>Multiple binding interactions			</a:t>
            </a:r>
            <a:r>
              <a:rPr lang="en-GB" sz="2800" dirty="0" smtClean="0">
                <a:solidFill>
                  <a:srgbClr val="FF0000"/>
                </a:solidFill>
              </a:rPr>
              <a:t>Yes</a:t>
            </a:r>
          </a:p>
          <a:p>
            <a:pPr marL="514350" indent="-514350">
              <a:lnSpc>
                <a:spcPct val="130000"/>
              </a:lnSpc>
              <a:buClr>
                <a:srgbClr val="C00000"/>
              </a:buClr>
              <a:buSzPct val="90000"/>
              <a:buFont typeface="Calibri" pitchFamily="34" charset="0"/>
              <a:buAutoNum type="arabicPeriod"/>
            </a:pPr>
            <a:r>
              <a:rPr lang="en-GB" sz="2800" dirty="0" smtClean="0"/>
              <a:t>Multimeric structure					</a:t>
            </a:r>
            <a:r>
              <a:rPr lang="en-GB" sz="2800" dirty="0" smtClean="0">
                <a:solidFill>
                  <a:srgbClr val="FF0000"/>
                </a:solidFill>
              </a:rPr>
              <a:t>Yes+/-</a:t>
            </a:r>
          </a:p>
          <a:p>
            <a:pPr marL="514350" indent="-514350">
              <a:lnSpc>
                <a:spcPct val="130000"/>
              </a:lnSpc>
              <a:buClr>
                <a:srgbClr val="C00000"/>
              </a:buClr>
              <a:buSzPct val="90000"/>
              <a:buFont typeface="Calibri" pitchFamily="34" charset="0"/>
              <a:buAutoNum type="arabicPeriod"/>
            </a:pPr>
            <a:r>
              <a:rPr lang="en-GB" sz="2800" dirty="0" smtClean="0"/>
              <a:t>Not all VWF is in the plasma				</a:t>
            </a:r>
            <a:r>
              <a:rPr lang="en-GB" sz="2800" dirty="0" smtClean="0">
                <a:solidFill>
                  <a:srgbClr val="FF0000"/>
                </a:solidFill>
              </a:rPr>
              <a:t>No</a:t>
            </a:r>
          </a:p>
          <a:p>
            <a:pPr marL="514350" indent="-514350">
              <a:lnSpc>
                <a:spcPct val="130000"/>
              </a:lnSpc>
              <a:buClr>
                <a:srgbClr val="C00000"/>
              </a:buClr>
              <a:buSzPct val="90000"/>
              <a:buFont typeface="Calibri" pitchFamily="34" charset="0"/>
              <a:buAutoNum type="arabicPeriod"/>
            </a:pPr>
            <a:r>
              <a:rPr lang="en-GB" sz="2800" dirty="0" smtClean="0"/>
              <a:t>ABO group and normal ranges			</a:t>
            </a:r>
            <a:r>
              <a:rPr lang="en-GB" sz="2800" dirty="0" smtClean="0">
                <a:solidFill>
                  <a:srgbClr val="FF0000"/>
                </a:solidFill>
              </a:rPr>
              <a:t>No</a:t>
            </a:r>
          </a:p>
          <a:p>
            <a:pPr marL="514350" indent="-514350">
              <a:lnSpc>
                <a:spcPct val="130000"/>
              </a:lnSpc>
              <a:buClr>
                <a:srgbClr val="C00000"/>
              </a:buClr>
              <a:buSzPct val="90000"/>
              <a:buFont typeface="Calibri" pitchFamily="34" charset="0"/>
              <a:buAutoNum type="arabicPeriod"/>
            </a:pPr>
            <a:r>
              <a:rPr lang="en-GB" sz="2800" dirty="0" smtClean="0"/>
              <a:t>Effects of stress and age				</a:t>
            </a:r>
            <a:r>
              <a:rPr lang="en-GB" sz="2800" dirty="0" smtClean="0">
                <a:solidFill>
                  <a:srgbClr val="FF0000"/>
                </a:solidFill>
              </a:rPr>
              <a:t>Yes</a:t>
            </a:r>
          </a:p>
          <a:p>
            <a:pPr marL="514350" indent="-514350">
              <a:lnSpc>
                <a:spcPct val="130000"/>
              </a:lnSpc>
              <a:buClr>
                <a:srgbClr val="C00000"/>
              </a:buClr>
              <a:buSzPct val="90000"/>
              <a:buFont typeface="Calibri" pitchFamily="34" charset="0"/>
              <a:buAutoNum type="arabicPeriod"/>
            </a:pPr>
            <a:r>
              <a:rPr lang="en-GB" sz="2800" dirty="0" smtClean="0"/>
              <a:t>In vivo function is shear dependent		</a:t>
            </a:r>
            <a:r>
              <a:rPr lang="en-GB" sz="2800" dirty="0" smtClean="0">
                <a:solidFill>
                  <a:srgbClr val="FF0000"/>
                </a:solidFill>
              </a:rPr>
              <a:t>No</a:t>
            </a:r>
          </a:p>
          <a:p>
            <a:pPr marL="514350" indent="-514350">
              <a:lnSpc>
                <a:spcPct val="130000"/>
              </a:lnSpc>
              <a:buFont typeface="Calibri" pitchFamily="34" charset="0"/>
              <a:buAutoNum type="arabicPeriod"/>
            </a:pPr>
            <a:endParaRPr lang="en-GB" sz="28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519763" y="1628825"/>
            <a:ext cx="1829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  <a:latin typeface="+mn-lt"/>
              </a:rPr>
              <a:t>Important</a:t>
            </a:r>
            <a:r>
              <a:rPr lang="en-GB" dirty="0" smtClean="0">
                <a:solidFill>
                  <a:srgbClr val="FF0000"/>
                </a:solidFill>
              </a:rPr>
              <a:t>?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807796" y="2132856"/>
            <a:ext cx="792088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7735788" y="2780928"/>
            <a:ext cx="1152128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7735788" y="3356992"/>
            <a:ext cx="792088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7735788" y="4005064"/>
            <a:ext cx="792088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7735788" y="4653136"/>
            <a:ext cx="792088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7796320" y="5235713"/>
            <a:ext cx="792088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8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8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78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8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8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83" grpId="0" uiExpand="1" build="p"/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543055" y="2743200"/>
            <a:ext cx="8013502" cy="3638128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 Antigen 				(</a:t>
            </a:r>
            <a:r>
              <a:rPr lang="en-GB" dirty="0" err="1" smtClean="0">
                <a:solidFill>
                  <a:schemeClr val="tx1"/>
                </a:solidFill>
              </a:rPr>
              <a:t>VWF:Ag</a:t>
            </a:r>
            <a:r>
              <a:rPr lang="en-GB" dirty="0" smtClean="0">
                <a:solidFill>
                  <a:schemeClr val="tx1"/>
                </a:solidFill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 Platelet binding 			(VWF:RCo)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 Collagen binding 			(VWF:CB)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 Factor VIII binding 		(VWF:FVIIIB)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 Multimeric structure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 Ristocetin sensitivity 		(RIPA)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Measuring VWF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1439864" y="454027"/>
            <a:ext cx="5911490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GB" sz="4000" dirty="0">
                <a:solidFill>
                  <a:srgbClr val="775F55"/>
                </a:solidFill>
                <a:latin typeface="Calibri"/>
              </a:rPr>
              <a:t>VWF Quantitation:  </a:t>
            </a:r>
            <a:r>
              <a:rPr lang="en-GB" altLang="en-GB" sz="4000" dirty="0" smtClean="0">
                <a:solidFill>
                  <a:srgbClr val="775F55"/>
                </a:solidFill>
                <a:latin typeface="Calibri"/>
              </a:rPr>
              <a:t>Antigen</a:t>
            </a:r>
            <a:endParaRPr lang="en-GB" altLang="en-GB" sz="4000" dirty="0">
              <a:solidFill>
                <a:srgbClr val="775F55"/>
              </a:solidFill>
              <a:latin typeface="Calibri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90975" y="1844824"/>
            <a:ext cx="4514084" cy="2582028"/>
          </a:xfrm>
        </p:spPr>
        <p:txBody>
          <a:bodyPr>
            <a:normAutofit/>
          </a:bodyPr>
          <a:lstStyle/>
          <a:p>
            <a:r>
              <a:rPr lang="en-US" altLang="en-GB" sz="2400" dirty="0" err="1" smtClean="0">
                <a:latin typeface="+mj-lt"/>
              </a:rPr>
              <a:t>Laurell</a:t>
            </a:r>
            <a:r>
              <a:rPr lang="en-US" altLang="en-GB" sz="2400" dirty="0" smtClean="0">
                <a:latin typeface="+mj-lt"/>
              </a:rPr>
              <a:t> rocket</a:t>
            </a:r>
          </a:p>
          <a:p>
            <a:r>
              <a:rPr lang="en-US" altLang="en-GB" sz="2400" dirty="0" smtClean="0">
                <a:latin typeface="+mj-lt"/>
              </a:rPr>
              <a:t>ELISA</a:t>
            </a:r>
          </a:p>
          <a:p>
            <a:r>
              <a:rPr lang="en-US" altLang="en-GB" sz="2400" dirty="0" err="1" smtClean="0">
                <a:latin typeface="+mj-lt"/>
              </a:rPr>
              <a:t>Im</a:t>
            </a:r>
            <a:r>
              <a:rPr lang="en-GB" altLang="en-GB" sz="2400" dirty="0" err="1" smtClean="0">
                <a:latin typeface="+mj-lt"/>
              </a:rPr>
              <a:t>munoturbidimetric</a:t>
            </a:r>
            <a:r>
              <a:rPr lang="en-US" altLang="en-GB" sz="2400" dirty="0" smtClean="0">
                <a:latin typeface="+mj-lt"/>
              </a:rPr>
              <a:t> </a:t>
            </a:r>
          </a:p>
          <a:p>
            <a:endParaRPr lang="en-US" altLang="en-GB" sz="2400" dirty="0" smtClean="0">
              <a:latin typeface="+mj-lt"/>
            </a:endParaRPr>
          </a:p>
          <a:p>
            <a:endParaRPr lang="en-US" altLang="en-GB" sz="2400" dirty="0" smtClean="0">
              <a:latin typeface="+mj-lt"/>
            </a:endParaRPr>
          </a:p>
          <a:p>
            <a:endParaRPr lang="en-US" sz="2400" dirty="0">
              <a:latin typeface="+mj-lt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4213234" y="2204864"/>
            <a:ext cx="5825809" cy="2421724"/>
            <a:chOff x="4213218" y="2204864"/>
            <a:chExt cx="5825809" cy="2421724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auto">
            <a:xfrm>
              <a:off x="4421373" y="2653021"/>
              <a:ext cx="727607" cy="597178"/>
            </a:xfrm>
            <a:prstGeom prst="ellipse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80808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auto">
            <a:xfrm>
              <a:off x="4993147" y="3746569"/>
              <a:ext cx="727607" cy="597178"/>
            </a:xfrm>
            <a:prstGeom prst="ellipse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80808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auto">
            <a:xfrm>
              <a:off x="8735451" y="3867207"/>
              <a:ext cx="727607" cy="597178"/>
            </a:xfrm>
            <a:prstGeom prst="ellipse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80808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Oval 6"/>
            <p:cNvSpPr>
              <a:spLocks noChangeArrowheads="1"/>
            </p:cNvSpPr>
            <p:nvPr/>
          </p:nvSpPr>
          <p:spPr bwMode="auto">
            <a:xfrm>
              <a:off x="9047119" y="2951062"/>
              <a:ext cx="727607" cy="597178"/>
            </a:xfrm>
            <a:prstGeom prst="ellipse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80808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8122144" y="2404291"/>
              <a:ext cx="727607" cy="597178"/>
            </a:xfrm>
            <a:prstGeom prst="ellipse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80808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 rot="5400000">
              <a:off x="6114324" y="3720791"/>
              <a:ext cx="199425" cy="5156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AutoShape 9"/>
            <p:cNvSpPr>
              <a:spLocks noChangeArrowheads="1"/>
            </p:cNvSpPr>
            <p:nvPr/>
          </p:nvSpPr>
          <p:spPr bwMode="auto">
            <a:xfrm rot="4761485">
              <a:off x="6477554" y="3372343"/>
              <a:ext cx="199425" cy="5156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auto">
            <a:xfrm rot="10800000">
              <a:off x="6083984" y="3000372"/>
              <a:ext cx="208543" cy="4930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AutoShape 11"/>
            <p:cNvSpPr>
              <a:spLocks noChangeArrowheads="1"/>
            </p:cNvSpPr>
            <p:nvPr/>
          </p:nvSpPr>
          <p:spPr bwMode="auto">
            <a:xfrm rot="5400000">
              <a:off x="6321720" y="3720789"/>
              <a:ext cx="199425" cy="5156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AutoShape 12"/>
            <p:cNvSpPr>
              <a:spLocks noChangeArrowheads="1"/>
            </p:cNvSpPr>
            <p:nvPr/>
          </p:nvSpPr>
          <p:spPr bwMode="auto">
            <a:xfrm rot="5400000">
              <a:off x="6270158" y="3720791"/>
              <a:ext cx="199425" cy="5156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AutoShape 13"/>
            <p:cNvSpPr>
              <a:spLocks noChangeArrowheads="1"/>
            </p:cNvSpPr>
            <p:nvPr/>
          </p:nvSpPr>
          <p:spPr bwMode="auto">
            <a:xfrm rot="5400000">
              <a:off x="6218595" y="3720789"/>
              <a:ext cx="199425" cy="5156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AutoShape 14"/>
            <p:cNvSpPr>
              <a:spLocks noChangeArrowheads="1"/>
            </p:cNvSpPr>
            <p:nvPr/>
          </p:nvSpPr>
          <p:spPr bwMode="auto">
            <a:xfrm rot="5400000">
              <a:off x="6165886" y="3720789"/>
              <a:ext cx="199425" cy="5156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AutoShape 15"/>
            <p:cNvSpPr>
              <a:spLocks noChangeArrowheads="1"/>
            </p:cNvSpPr>
            <p:nvPr/>
          </p:nvSpPr>
          <p:spPr bwMode="auto">
            <a:xfrm rot="10800000">
              <a:off x="6083984" y="2951062"/>
              <a:ext cx="208543" cy="4930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AutoShape 16"/>
            <p:cNvSpPr>
              <a:spLocks noChangeArrowheads="1"/>
            </p:cNvSpPr>
            <p:nvPr/>
          </p:nvSpPr>
          <p:spPr bwMode="auto">
            <a:xfrm rot="10800000">
              <a:off x="6083984" y="3050777"/>
              <a:ext cx="208543" cy="4930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AutoShape 17"/>
            <p:cNvSpPr>
              <a:spLocks noChangeArrowheads="1"/>
            </p:cNvSpPr>
            <p:nvPr/>
          </p:nvSpPr>
          <p:spPr bwMode="auto">
            <a:xfrm rot="10800000">
              <a:off x="6083984" y="3100083"/>
              <a:ext cx="208543" cy="4930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AutoShape 18"/>
            <p:cNvSpPr>
              <a:spLocks noChangeArrowheads="1"/>
            </p:cNvSpPr>
            <p:nvPr/>
          </p:nvSpPr>
          <p:spPr bwMode="auto">
            <a:xfrm rot="10800000">
              <a:off x="6083984" y="3149394"/>
              <a:ext cx="208543" cy="4930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AutoShape 19"/>
            <p:cNvSpPr>
              <a:spLocks noChangeArrowheads="1"/>
            </p:cNvSpPr>
            <p:nvPr/>
          </p:nvSpPr>
          <p:spPr bwMode="auto">
            <a:xfrm rot="4761485">
              <a:off x="6530263" y="3372343"/>
              <a:ext cx="199425" cy="5156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AutoShape 20"/>
            <p:cNvSpPr>
              <a:spLocks noChangeArrowheads="1"/>
            </p:cNvSpPr>
            <p:nvPr/>
          </p:nvSpPr>
          <p:spPr bwMode="auto">
            <a:xfrm rot="4761485">
              <a:off x="6582399" y="3371772"/>
              <a:ext cx="199425" cy="5270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AutoShape 21"/>
            <p:cNvSpPr>
              <a:spLocks noChangeArrowheads="1"/>
            </p:cNvSpPr>
            <p:nvPr/>
          </p:nvSpPr>
          <p:spPr bwMode="auto">
            <a:xfrm rot="4761485">
              <a:off x="6634534" y="3372345"/>
              <a:ext cx="199425" cy="5156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AutoShape 22"/>
            <p:cNvSpPr>
              <a:spLocks noChangeArrowheads="1"/>
            </p:cNvSpPr>
            <p:nvPr/>
          </p:nvSpPr>
          <p:spPr bwMode="auto">
            <a:xfrm rot="4761485">
              <a:off x="6686097" y="3372343"/>
              <a:ext cx="199425" cy="5156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Text Box 23"/>
            <p:cNvSpPr txBox="1">
              <a:spLocks noChangeArrowheads="1"/>
            </p:cNvSpPr>
            <p:nvPr/>
          </p:nvSpPr>
          <p:spPr bwMode="auto">
            <a:xfrm>
              <a:off x="5253252" y="3547147"/>
              <a:ext cx="20854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GB" sz="1800" b="1">
                  <a:solidFill>
                    <a:prstClr val="black"/>
                  </a:solidFill>
                  <a:latin typeface="Calibri"/>
                </a:rPr>
                <a:t>Y</a:t>
              </a:r>
            </a:p>
          </p:txBody>
        </p:sp>
        <p:sp>
          <p:nvSpPr>
            <p:cNvPr id="27" name="Text Box 24"/>
            <p:cNvSpPr txBox="1">
              <a:spLocks noChangeArrowheads="1"/>
            </p:cNvSpPr>
            <p:nvPr/>
          </p:nvSpPr>
          <p:spPr bwMode="auto">
            <a:xfrm rot="16791079">
              <a:off x="4817236" y="3810637"/>
              <a:ext cx="1994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GB" sz="1800" b="1">
                  <a:solidFill>
                    <a:prstClr val="black"/>
                  </a:solidFill>
                  <a:latin typeface="Calibri"/>
                </a:rPr>
                <a:t>Y</a:t>
              </a:r>
            </a:p>
          </p:txBody>
        </p:sp>
        <p:sp>
          <p:nvSpPr>
            <p:cNvPr id="28" name="Text Box 25"/>
            <p:cNvSpPr txBox="1">
              <a:spLocks noChangeArrowheads="1"/>
            </p:cNvSpPr>
            <p:nvPr/>
          </p:nvSpPr>
          <p:spPr bwMode="auto">
            <a:xfrm rot="5400000">
              <a:off x="5700676" y="3810637"/>
              <a:ext cx="1994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GB" sz="1800" b="1">
                  <a:solidFill>
                    <a:prstClr val="black"/>
                  </a:solidFill>
                  <a:latin typeface="Calibri"/>
                </a:rPr>
                <a:t>Y</a:t>
              </a:r>
            </a:p>
          </p:txBody>
        </p:sp>
        <p:sp>
          <p:nvSpPr>
            <p:cNvPr id="29" name="Text Box 26"/>
            <p:cNvSpPr txBox="1">
              <a:spLocks noChangeArrowheads="1"/>
            </p:cNvSpPr>
            <p:nvPr/>
          </p:nvSpPr>
          <p:spPr bwMode="auto">
            <a:xfrm rot="8100370">
              <a:off x="5512210" y="4135525"/>
              <a:ext cx="20854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GB" sz="1800" b="1" dirty="0">
                  <a:solidFill>
                    <a:prstClr val="black"/>
                  </a:solidFill>
                  <a:latin typeface="Calibri"/>
                </a:rPr>
                <a:t>Y</a:t>
              </a:r>
            </a:p>
          </p:txBody>
        </p:sp>
        <p:sp>
          <p:nvSpPr>
            <p:cNvPr id="30" name="Text Box 27"/>
            <p:cNvSpPr txBox="1">
              <a:spLocks noChangeArrowheads="1"/>
            </p:cNvSpPr>
            <p:nvPr/>
          </p:nvSpPr>
          <p:spPr bwMode="auto">
            <a:xfrm rot="12911635">
              <a:off x="4993146" y="4135525"/>
              <a:ext cx="20854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GB" sz="1800" b="1">
                  <a:solidFill>
                    <a:prstClr val="black"/>
                  </a:solidFill>
                  <a:latin typeface="Calibri"/>
                </a:rPr>
                <a:t>Y</a:t>
              </a:r>
            </a:p>
          </p:txBody>
        </p:sp>
        <p:sp>
          <p:nvSpPr>
            <p:cNvPr id="31" name="Text Box 28"/>
            <p:cNvSpPr txBox="1">
              <a:spLocks noChangeArrowheads="1"/>
            </p:cNvSpPr>
            <p:nvPr/>
          </p:nvSpPr>
          <p:spPr bwMode="auto">
            <a:xfrm>
              <a:off x="8381104" y="2204864"/>
              <a:ext cx="20854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GB" sz="1800" b="1">
                  <a:solidFill>
                    <a:prstClr val="black"/>
                  </a:solidFill>
                  <a:latin typeface="Calibri"/>
                </a:rPr>
                <a:t>Y</a:t>
              </a:r>
            </a:p>
          </p:txBody>
        </p:sp>
        <p:sp>
          <p:nvSpPr>
            <p:cNvPr id="32" name="Text Box 29"/>
            <p:cNvSpPr txBox="1">
              <a:spLocks noChangeArrowheads="1"/>
            </p:cNvSpPr>
            <p:nvPr/>
          </p:nvSpPr>
          <p:spPr bwMode="auto">
            <a:xfrm>
              <a:off x="8994412" y="3643478"/>
              <a:ext cx="20854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GB" sz="1800" b="1">
                  <a:solidFill>
                    <a:prstClr val="black"/>
                  </a:solidFill>
                  <a:latin typeface="Calibri"/>
                </a:rPr>
                <a:t>Y</a:t>
              </a:r>
            </a:p>
          </p:txBody>
        </p:sp>
        <p:sp>
          <p:nvSpPr>
            <p:cNvPr id="33" name="Text Box 30"/>
            <p:cNvSpPr txBox="1">
              <a:spLocks noChangeArrowheads="1"/>
            </p:cNvSpPr>
            <p:nvPr/>
          </p:nvSpPr>
          <p:spPr bwMode="auto">
            <a:xfrm>
              <a:off x="9307225" y="2751640"/>
              <a:ext cx="20854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GB" sz="1800" b="1">
                  <a:solidFill>
                    <a:prstClr val="black"/>
                  </a:solidFill>
                  <a:latin typeface="Calibri"/>
                </a:rPr>
                <a:t>Y</a:t>
              </a:r>
            </a:p>
          </p:txBody>
        </p:sp>
        <p:sp>
          <p:nvSpPr>
            <p:cNvPr id="34" name="Text Box 31"/>
            <p:cNvSpPr txBox="1">
              <a:spLocks noChangeArrowheads="1"/>
            </p:cNvSpPr>
            <p:nvPr/>
          </p:nvSpPr>
          <p:spPr bwMode="auto">
            <a:xfrm>
              <a:off x="4681478" y="2453599"/>
              <a:ext cx="20854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GB" sz="1800" b="1">
                  <a:solidFill>
                    <a:prstClr val="black"/>
                  </a:solidFill>
                  <a:latin typeface="Calibri"/>
                </a:rPr>
                <a:t>Y</a:t>
              </a:r>
            </a:p>
          </p:txBody>
        </p:sp>
        <p:sp>
          <p:nvSpPr>
            <p:cNvPr id="35" name="Text Box 32"/>
            <p:cNvSpPr txBox="1">
              <a:spLocks noChangeArrowheads="1"/>
            </p:cNvSpPr>
            <p:nvPr/>
          </p:nvSpPr>
          <p:spPr bwMode="auto">
            <a:xfrm rot="5400000">
              <a:off x="9442982" y="3931274"/>
              <a:ext cx="1994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GB" sz="1800" b="1">
                  <a:solidFill>
                    <a:prstClr val="black"/>
                  </a:solidFill>
                  <a:latin typeface="Calibri"/>
                </a:rPr>
                <a:t>Y</a:t>
              </a:r>
            </a:p>
          </p:txBody>
        </p:sp>
        <p:sp>
          <p:nvSpPr>
            <p:cNvPr id="36" name="Text Box 33"/>
            <p:cNvSpPr txBox="1">
              <a:spLocks noChangeArrowheads="1"/>
            </p:cNvSpPr>
            <p:nvPr/>
          </p:nvSpPr>
          <p:spPr bwMode="auto">
            <a:xfrm rot="5400000">
              <a:off x="9754648" y="3015130"/>
              <a:ext cx="1994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GB" sz="1800" b="1">
                  <a:solidFill>
                    <a:prstClr val="black"/>
                  </a:solidFill>
                  <a:latin typeface="Calibri"/>
                </a:rPr>
                <a:t>Y</a:t>
              </a:r>
            </a:p>
          </p:txBody>
        </p:sp>
        <p:sp>
          <p:nvSpPr>
            <p:cNvPr id="37" name="Text Box 34"/>
            <p:cNvSpPr txBox="1">
              <a:spLocks noChangeArrowheads="1"/>
            </p:cNvSpPr>
            <p:nvPr/>
          </p:nvSpPr>
          <p:spPr bwMode="auto">
            <a:xfrm rot="5400000">
              <a:off x="8778877" y="2468356"/>
              <a:ext cx="1994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GB" sz="1800" b="1">
                  <a:solidFill>
                    <a:prstClr val="black"/>
                  </a:solidFill>
                  <a:latin typeface="Calibri"/>
                </a:rPr>
                <a:t>Y</a:t>
              </a:r>
            </a:p>
          </p:txBody>
        </p:sp>
        <p:sp>
          <p:nvSpPr>
            <p:cNvPr id="38" name="Text Box 35"/>
            <p:cNvSpPr txBox="1">
              <a:spLocks noChangeArrowheads="1"/>
            </p:cNvSpPr>
            <p:nvPr/>
          </p:nvSpPr>
          <p:spPr bwMode="auto">
            <a:xfrm rot="5400000">
              <a:off x="5128904" y="2766397"/>
              <a:ext cx="1994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GB" sz="1800" b="1">
                  <a:solidFill>
                    <a:prstClr val="black"/>
                  </a:solidFill>
                  <a:latin typeface="Calibri"/>
                </a:rPr>
                <a:t>Y</a:t>
              </a:r>
            </a:p>
          </p:txBody>
        </p:sp>
        <p:sp>
          <p:nvSpPr>
            <p:cNvPr id="39" name="Text Box 36"/>
            <p:cNvSpPr txBox="1">
              <a:spLocks noChangeArrowheads="1"/>
            </p:cNvSpPr>
            <p:nvPr/>
          </p:nvSpPr>
          <p:spPr bwMode="auto">
            <a:xfrm rot="8100370">
              <a:off x="9254517" y="4257256"/>
              <a:ext cx="20854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GB" sz="1800" b="1">
                  <a:solidFill>
                    <a:prstClr val="black"/>
                  </a:solidFill>
                  <a:latin typeface="Calibri"/>
                </a:rPr>
                <a:t>Y</a:t>
              </a:r>
            </a:p>
          </p:txBody>
        </p:sp>
        <p:sp>
          <p:nvSpPr>
            <p:cNvPr id="40" name="Text Box 37"/>
            <p:cNvSpPr txBox="1">
              <a:spLocks noChangeArrowheads="1"/>
            </p:cNvSpPr>
            <p:nvPr/>
          </p:nvSpPr>
          <p:spPr bwMode="auto">
            <a:xfrm rot="8100370">
              <a:off x="9566184" y="3340018"/>
              <a:ext cx="20854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GB" sz="1800" b="1">
                  <a:solidFill>
                    <a:prstClr val="black"/>
                  </a:solidFill>
                  <a:latin typeface="Calibri"/>
                </a:rPr>
                <a:t>Y</a:t>
              </a:r>
            </a:p>
          </p:txBody>
        </p:sp>
        <p:sp>
          <p:nvSpPr>
            <p:cNvPr id="41" name="Text Box 38"/>
            <p:cNvSpPr txBox="1">
              <a:spLocks noChangeArrowheads="1"/>
            </p:cNvSpPr>
            <p:nvPr/>
          </p:nvSpPr>
          <p:spPr bwMode="auto">
            <a:xfrm rot="8100370">
              <a:off x="8641209" y="2793242"/>
              <a:ext cx="20854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GB" sz="1800" b="1">
                  <a:solidFill>
                    <a:prstClr val="black"/>
                  </a:solidFill>
                  <a:latin typeface="Calibri"/>
                </a:rPr>
                <a:t>Y</a:t>
              </a:r>
            </a:p>
          </p:txBody>
        </p:sp>
        <p:sp>
          <p:nvSpPr>
            <p:cNvPr id="42" name="Text Box 39"/>
            <p:cNvSpPr txBox="1">
              <a:spLocks noChangeArrowheads="1"/>
            </p:cNvSpPr>
            <p:nvPr/>
          </p:nvSpPr>
          <p:spPr bwMode="auto">
            <a:xfrm rot="8100370">
              <a:off x="4940437" y="3041977"/>
              <a:ext cx="20854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GB" sz="1800" b="1">
                  <a:solidFill>
                    <a:prstClr val="black"/>
                  </a:solidFill>
                  <a:latin typeface="Calibri"/>
                </a:rPr>
                <a:t>Y</a:t>
              </a:r>
            </a:p>
          </p:txBody>
        </p:sp>
        <p:sp>
          <p:nvSpPr>
            <p:cNvPr id="43" name="Text Box 40"/>
            <p:cNvSpPr txBox="1">
              <a:spLocks noChangeArrowheads="1"/>
            </p:cNvSpPr>
            <p:nvPr/>
          </p:nvSpPr>
          <p:spPr bwMode="auto">
            <a:xfrm rot="16791079">
              <a:off x="8612252" y="3832657"/>
              <a:ext cx="1994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GB" sz="1800" b="1">
                  <a:solidFill>
                    <a:prstClr val="black"/>
                  </a:solidFill>
                  <a:latin typeface="Calibri"/>
                </a:rPr>
                <a:t>Y</a:t>
              </a:r>
            </a:p>
          </p:txBody>
        </p:sp>
        <p:sp>
          <p:nvSpPr>
            <p:cNvPr id="44" name="Text Box 41"/>
            <p:cNvSpPr txBox="1">
              <a:spLocks noChangeArrowheads="1"/>
            </p:cNvSpPr>
            <p:nvPr/>
          </p:nvSpPr>
          <p:spPr bwMode="auto">
            <a:xfrm rot="16791079">
              <a:off x="8923921" y="2915418"/>
              <a:ext cx="1994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GB" sz="1800" b="1">
                  <a:solidFill>
                    <a:prstClr val="black"/>
                  </a:solidFill>
                  <a:latin typeface="Calibri"/>
                </a:rPr>
                <a:t>Y</a:t>
              </a:r>
            </a:p>
          </p:txBody>
        </p:sp>
        <p:sp>
          <p:nvSpPr>
            <p:cNvPr id="45" name="Text Box 42"/>
            <p:cNvSpPr txBox="1">
              <a:spLocks noChangeArrowheads="1"/>
            </p:cNvSpPr>
            <p:nvPr/>
          </p:nvSpPr>
          <p:spPr bwMode="auto">
            <a:xfrm rot="16791079">
              <a:off x="7997797" y="2368643"/>
              <a:ext cx="1994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GB" sz="1800" b="1">
                  <a:solidFill>
                    <a:prstClr val="black"/>
                  </a:solidFill>
                  <a:latin typeface="Calibri"/>
                </a:rPr>
                <a:t>Y</a:t>
              </a:r>
            </a:p>
          </p:txBody>
        </p:sp>
        <p:sp>
          <p:nvSpPr>
            <p:cNvPr id="46" name="Text Box 43"/>
            <p:cNvSpPr txBox="1">
              <a:spLocks noChangeArrowheads="1"/>
            </p:cNvSpPr>
            <p:nvPr/>
          </p:nvSpPr>
          <p:spPr bwMode="auto">
            <a:xfrm rot="16791079">
              <a:off x="4298171" y="2617377"/>
              <a:ext cx="1994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GB" sz="1800" b="1" dirty="0">
                  <a:solidFill>
                    <a:prstClr val="black"/>
                  </a:solidFill>
                  <a:latin typeface="Calibri"/>
                </a:rPr>
                <a:t>Y</a:t>
              </a:r>
            </a:p>
          </p:txBody>
        </p:sp>
        <p:sp>
          <p:nvSpPr>
            <p:cNvPr id="47" name="Text Box 44"/>
            <p:cNvSpPr txBox="1">
              <a:spLocks noChangeArrowheads="1"/>
            </p:cNvSpPr>
            <p:nvPr/>
          </p:nvSpPr>
          <p:spPr bwMode="auto">
            <a:xfrm rot="12911635">
              <a:off x="8069435" y="2743934"/>
              <a:ext cx="20854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GB" sz="1800" b="1">
                  <a:solidFill>
                    <a:prstClr val="black"/>
                  </a:solidFill>
                  <a:latin typeface="Calibri"/>
                </a:rPr>
                <a:t>Y</a:t>
              </a:r>
            </a:p>
          </p:txBody>
        </p:sp>
        <p:sp>
          <p:nvSpPr>
            <p:cNvPr id="48" name="Text Box 45"/>
            <p:cNvSpPr txBox="1">
              <a:spLocks noChangeArrowheads="1"/>
            </p:cNvSpPr>
            <p:nvPr/>
          </p:nvSpPr>
          <p:spPr bwMode="auto">
            <a:xfrm rot="12911635">
              <a:off x="9047119" y="3340018"/>
              <a:ext cx="20854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GB" sz="1800" b="1">
                  <a:solidFill>
                    <a:prstClr val="black"/>
                  </a:solidFill>
                  <a:latin typeface="Calibri"/>
                </a:rPr>
                <a:t>Y</a:t>
              </a:r>
            </a:p>
          </p:txBody>
        </p:sp>
        <p:sp>
          <p:nvSpPr>
            <p:cNvPr id="49" name="Text Box 46"/>
            <p:cNvSpPr txBox="1">
              <a:spLocks noChangeArrowheads="1"/>
            </p:cNvSpPr>
            <p:nvPr/>
          </p:nvSpPr>
          <p:spPr bwMode="auto">
            <a:xfrm rot="12911635">
              <a:off x="8735451" y="4257256"/>
              <a:ext cx="20854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GB" sz="1800" b="1">
                  <a:solidFill>
                    <a:prstClr val="black"/>
                  </a:solidFill>
                  <a:latin typeface="Calibri"/>
                </a:rPr>
                <a:t>Y</a:t>
              </a:r>
            </a:p>
          </p:txBody>
        </p:sp>
        <p:sp>
          <p:nvSpPr>
            <p:cNvPr id="50" name="Text Box 47"/>
            <p:cNvSpPr txBox="1">
              <a:spLocks noChangeArrowheads="1"/>
            </p:cNvSpPr>
            <p:nvPr/>
          </p:nvSpPr>
          <p:spPr bwMode="auto">
            <a:xfrm rot="12911635">
              <a:off x="4421373" y="3041977"/>
              <a:ext cx="20854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GB" sz="1800" b="1">
                  <a:solidFill>
                    <a:prstClr val="black"/>
                  </a:solidFill>
                  <a:latin typeface="Calibri"/>
                </a:rPr>
                <a:t>Y</a:t>
              </a:r>
            </a:p>
          </p:txBody>
        </p:sp>
        <p:sp>
          <p:nvSpPr>
            <p:cNvPr id="51" name="AutoShape 48"/>
            <p:cNvSpPr>
              <a:spLocks noChangeArrowheads="1"/>
            </p:cNvSpPr>
            <p:nvPr/>
          </p:nvSpPr>
          <p:spPr bwMode="auto">
            <a:xfrm rot="5763440">
              <a:off x="8880855" y="3024993"/>
              <a:ext cx="199425" cy="5156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AutoShape 49"/>
            <p:cNvSpPr>
              <a:spLocks noChangeArrowheads="1"/>
            </p:cNvSpPr>
            <p:nvPr/>
          </p:nvSpPr>
          <p:spPr bwMode="auto">
            <a:xfrm rot="5763440">
              <a:off x="8828146" y="3024993"/>
              <a:ext cx="199425" cy="5156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AutoShape 50"/>
            <p:cNvSpPr>
              <a:spLocks noChangeArrowheads="1"/>
            </p:cNvSpPr>
            <p:nvPr/>
          </p:nvSpPr>
          <p:spPr bwMode="auto">
            <a:xfrm rot="5763440">
              <a:off x="8776584" y="3024995"/>
              <a:ext cx="199425" cy="5156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AutoShape 51"/>
            <p:cNvSpPr>
              <a:spLocks noChangeArrowheads="1"/>
            </p:cNvSpPr>
            <p:nvPr/>
          </p:nvSpPr>
          <p:spPr bwMode="auto">
            <a:xfrm rot="5763440">
              <a:off x="8725020" y="3024993"/>
              <a:ext cx="199425" cy="5156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AutoShape 52"/>
            <p:cNvSpPr>
              <a:spLocks noChangeArrowheads="1"/>
            </p:cNvSpPr>
            <p:nvPr/>
          </p:nvSpPr>
          <p:spPr bwMode="auto">
            <a:xfrm rot="5763440">
              <a:off x="8672312" y="3024993"/>
              <a:ext cx="199425" cy="5156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AutoShape 53"/>
            <p:cNvSpPr>
              <a:spLocks noChangeArrowheads="1"/>
            </p:cNvSpPr>
            <p:nvPr/>
          </p:nvSpPr>
          <p:spPr bwMode="auto">
            <a:xfrm rot="10800000">
              <a:off x="8994411" y="3521349"/>
              <a:ext cx="208543" cy="4930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AutoShape 54"/>
            <p:cNvSpPr>
              <a:spLocks noChangeArrowheads="1"/>
            </p:cNvSpPr>
            <p:nvPr/>
          </p:nvSpPr>
          <p:spPr bwMode="auto">
            <a:xfrm rot="10800000">
              <a:off x="8994411" y="3570660"/>
              <a:ext cx="208543" cy="4930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" name="AutoShape 55"/>
            <p:cNvSpPr>
              <a:spLocks noChangeArrowheads="1"/>
            </p:cNvSpPr>
            <p:nvPr/>
          </p:nvSpPr>
          <p:spPr bwMode="auto">
            <a:xfrm rot="10800000">
              <a:off x="8994411" y="3619965"/>
              <a:ext cx="208543" cy="4930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" name="AutoShape 56"/>
            <p:cNvSpPr>
              <a:spLocks noChangeArrowheads="1"/>
            </p:cNvSpPr>
            <p:nvPr/>
          </p:nvSpPr>
          <p:spPr bwMode="auto">
            <a:xfrm rot="10800000">
              <a:off x="8994411" y="3670369"/>
              <a:ext cx="208543" cy="4930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AutoShape 57"/>
            <p:cNvSpPr>
              <a:spLocks noChangeArrowheads="1"/>
            </p:cNvSpPr>
            <p:nvPr/>
          </p:nvSpPr>
          <p:spPr bwMode="auto">
            <a:xfrm rot="10800000">
              <a:off x="8994411" y="3719680"/>
              <a:ext cx="208543" cy="4930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AutoShape 58"/>
            <p:cNvSpPr>
              <a:spLocks noChangeArrowheads="1"/>
            </p:cNvSpPr>
            <p:nvPr/>
          </p:nvSpPr>
          <p:spPr bwMode="auto">
            <a:xfrm>
              <a:off x="7071695" y="3398126"/>
              <a:ext cx="987712" cy="248733"/>
            </a:xfrm>
            <a:prstGeom prst="rightArrow">
              <a:avLst>
                <a:gd name="adj1" fmla="val 50000"/>
                <a:gd name="adj2" fmla="val 94934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66CCFF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Text Box 60"/>
            <p:cNvSpPr txBox="1">
              <a:spLocks noChangeArrowheads="1"/>
            </p:cNvSpPr>
            <p:nvPr/>
          </p:nvSpPr>
          <p:spPr bwMode="auto">
            <a:xfrm>
              <a:off x="6448360" y="2802042"/>
              <a:ext cx="927388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</a:rPr>
                <a:t>VWF</a:t>
              </a: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463010" y="4437112"/>
            <a:ext cx="4790607" cy="21236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 err="1" smtClean="0">
                <a:solidFill>
                  <a:srgbClr val="FF0000"/>
                </a:solidFill>
                <a:latin typeface="+mj-lt"/>
              </a:rPr>
              <a:t>VWF:Ag</a:t>
            </a:r>
            <a:r>
              <a:rPr lang="en-GB" dirty="0" smtClean="0">
                <a:solidFill>
                  <a:srgbClr val="FF0000"/>
                </a:solidFill>
                <a:latin typeface="+mj-lt"/>
              </a:rPr>
              <a:t> assays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latin typeface="+mj-lt"/>
              </a:rPr>
              <a:t> Accurate, sensitive, automated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latin typeface="+mj-lt"/>
              </a:rPr>
              <a:t> Reliable, low CV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latin typeface="+mj-lt"/>
              </a:rPr>
              <a:t> Basic information, useful for typing 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latin typeface="+mj-lt"/>
              </a:rPr>
              <a:t> No functional information</a:t>
            </a:r>
            <a:endParaRPr lang="en-GB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4D3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570993" y="454027"/>
            <a:ext cx="8467574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GB" sz="4000" dirty="0" smtClean="0">
                <a:solidFill>
                  <a:srgbClr val="775F55"/>
                </a:solidFill>
                <a:latin typeface="Calibri"/>
              </a:rPr>
              <a:t>VWF:RCo  - platelet dependent function</a:t>
            </a:r>
            <a:endParaRPr lang="en-GB" altLang="en-GB" sz="4000" dirty="0">
              <a:solidFill>
                <a:srgbClr val="775F55"/>
              </a:solidFill>
              <a:latin typeface="Calibri"/>
            </a:endParaRPr>
          </a:p>
        </p:txBody>
      </p:sp>
      <p:sp>
        <p:nvSpPr>
          <p:cNvPr id="65" name="Oval 2"/>
          <p:cNvSpPr>
            <a:spLocks noChangeArrowheads="1"/>
          </p:cNvSpPr>
          <p:nvPr/>
        </p:nvSpPr>
        <p:spPr bwMode="auto">
          <a:xfrm rot="-1228954">
            <a:off x="658816" y="3230760"/>
            <a:ext cx="2754312" cy="1368425"/>
          </a:xfrm>
          <a:prstGeom prst="ellipse">
            <a:avLst/>
          </a:prstGeom>
          <a:gradFill rotWithShape="1">
            <a:gsLst>
              <a:gs pos="0">
                <a:srgbClr val="DDDDDD"/>
              </a:gs>
              <a:gs pos="100000">
                <a:srgbClr val="808080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Platelet</a:t>
            </a:r>
          </a:p>
        </p:txBody>
      </p:sp>
      <p:sp>
        <p:nvSpPr>
          <p:cNvPr id="66" name="Oval 3"/>
          <p:cNvSpPr>
            <a:spLocks noChangeArrowheads="1"/>
          </p:cNvSpPr>
          <p:nvPr/>
        </p:nvSpPr>
        <p:spPr bwMode="auto">
          <a:xfrm rot="-2143575">
            <a:off x="2795594" y="3975297"/>
            <a:ext cx="404812" cy="155575"/>
          </a:xfrm>
          <a:prstGeom prst="ellipse">
            <a:avLst/>
          </a:prstGeom>
          <a:solidFill>
            <a:srgbClr val="FFCC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67" name="Oval 4"/>
          <p:cNvSpPr>
            <a:spLocks noChangeArrowheads="1"/>
          </p:cNvSpPr>
          <p:nvPr/>
        </p:nvSpPr>
        <p:spPr bwMode="auto">
          <a:xfrm rot="8842213">
            <a:off x="3038475" y="3975297"/>
            <a:ext cx="242888" cy="504825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68" name="Oval 5"/>
          <p:cNvSpPr>
            <a:spLocks noChangeArrowheads="1"/>
          </p:cNvSpPr>
          <p:nvPr/>
        </p:nvSpPr>
        <p:spPr bwMode="auto">
          <a:xfrm rot="-6126861">
            <a:off x="3025804" y="3562521"/>
            <a:ext cx="360363" cy="176213"/>
          </a:xfrm>
          <a:prstGeom prst="ellipse">
            <a:avLst/>
          </a:prstGeom>
          <a:solidFill>
            <a:srgbClr val="FFCC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69" name="Oval 6"/>
          <p:cNvSpPr>
            <a:spLocks noChangeArrowheads="1"/>
          </p:cNvSpPr>
          <p:nvPr/>
        </p:nvSpPr>
        <p:spPr bwMode="auto">
          <a:xfrm rot="4897244">
            <a:off x="3383785" y="3285503"/>
            <a:ext cx="231775" cy="601662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70" name="Oval 7"/>
          <p:cNvSpPr>
            <a:spLocks noChangeArrowheads="1"/>
          </p:cNvSpPr>
          <p:nvPr/>
        </p:nvSpPr>
        <p:spPr bwMode="auto">
          <a:xfrm rot="648920">
            <a:off x="1903417" y="5270697"/>
            <a:ext cx="2754312" cy="1368425"/>
          </a:xfrm>
          <a:prstGeom prst="ellipse">
            <a:avLst/>
          </a:prstGeom>
          <a:gradFill rotWithShape="1">
            <a:gsLst>
              <a:gs pos="0">
                <a:srgbClr val="DDDDDD"/>
              </a:gs>
              <a:gs pos="100000">
                <a:srgbClr val="808080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Platelet</a:t>
            </a:r>
          </a:p>
        </p:txBody>
      </p:sp>
      <p:sp>
        <p:nvSpPr>
          <p:cNvPr id="71" name="Oval 8"/>
          <p:cNvSpPr>
            <a:spLocks noChangeArrowheads="1"/>
          </p:cNvSpPr>
          <p:nvPr/>
        </p:nvSpPr>
        <p:spPr bwMode="auto">
          <a:xfrm>
            <a:off x="4332292" y="3975297"/>
            <a:ext cx="2754312" cy="1368425"/>
          </a:xfrm>
          <a:prstGeom prst="ellipse">
            <a:avLst/>
          </a:prstGeom>
          <a:gradFill rotWithShape="1">
            <a:gsLst>
              <a:gs pos="0">
                <a:srgbClr val="DDDDDD"/>
              </a:gs>
              <a:gs pos="100000">
                <a:srgbClr val="808080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Platelet</a:t>
            </a:r>
          </a:p>
        </p:txBody>
      </p:sp>
      <p:sp>
        <p:nvSpPr>
          <p:cNvPr id="72" name="Oval 9"/>
          <p:cNvSpPr>
            <a:spLocks noChangeArrowheads="1"/>
          </p:cNvSpPr>
          <p:nvPr/>
        </p:nvSpPr>
        <p:spPr bwMode="auto">
          <a:xfrm rot="-6126861">
            <a:off x="4321970" y="4644402"/>
            <a:ext cx="360362" cy="174625"/>
          </a:xfrm>
          <a:prstGeom prst="ellipse">
            <a:avLst/>
          </a:prstGeom>
          <a:solidFill>
            <a:srgbClr val="FFCC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73" name="Oval 10"/>
          <p:cNvSpPr>
            <a:spLocks noChangeArrowheads="1"/>
          </p:cNvSpPr>
          <p:nvPr/>
        </p:nvSpPr>
        <p:spPr bwMode="auto">
          <a:xfrm rot="4897244">
            <a:off x="4114035" y="4509466"/>
            <a:ext cx="231775" cy="601662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74" name="Oval 11"/>
          <p:cNvSpPr>
            <a:spLocks noChangeArrowheads="1"/>
          </p:cNvSpPr>
          <p:nvPr/>
        </p:nvSpPr>
        <p:spPr bwMode="auto">
          <a:xfrm rot="-2629782">
            <a:off x="4495805" y="4191197"/>
            <a:ext cx="404813" cy="155575"/>
          </a:xfrm>
          <a:prstGeom prst="ellipse">
            <a:avLst/>
          </a:prstGeom>
          <a:solidFill>
            <a:srgbClr val="FFCC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75" name="Oval 12"/>
          <p:cNvSpPr>
            <a:spLocks noChangeArrowheads="1"/>
          </p:cNvSpPr>
          <p:nvPr/>
        </p:nvSpPr>
        <p:spPr bwMode="auto">
          <a:xfrm rot="8032469" flipH="1">
            <a:off x="4390233" y="3814140"/>
            <a:ext cx="203200" cy="617537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76" name="Oval 13"/>
          <p:cNvSpPr>
            <a:spLocks noChangeArrowheads="1"/>
          </p:cNvSpPr>
          <p:nvPr/>
        </p:nvSpPr>
        <p:spPr bwMode="auto">
          <a:xfrm rot="295226">
            <a:off x="1255713" y="4407097"/>
            <a:ext cx="404812" cy="155575"/>
          </a:xfrm>
          <a:prstGeom prst="ellipse">
            <a:avLst/>
          </a:prstGeom>
          <a:solidFill>
            <a:srgbClr val="FFCC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77" name="Oval 14"/>
          <p:cNvSpPr>
            <a:spLocks noChangeArrowheads="1"/>
          </p:cNvSpPr>
          <p:nvPr/>
        </p:nvSpPr>
        <p:spPr bwMode="auto">
          <a:xfrm rot="966076">
            <a:off x="3281369" y="5343672"/>
            <a:ext cx="404812" cy="155575"/>
          </a:xfrm>
          <a:prstGeom prst="ellipse">
            <a:avLst/>
          </a:prstGeom>
          <a:solidFill>
            <a:srgbClr val="FFCC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78" name="Oval 15"/>
          <p:cNvSpPr>
            <a:spLocks noChangeArrowheads="1"/>
          </p:cNvSpPr>
          <p:nvPr/>
        </p:nvSpPr>
        <p:spPr bwMode="auto">
          <a:xfrm rot="974142">
            <a:off x="5224469" y="5126183"/>
            <a:ext cx="404812" cy="155575"/>
          </a:xfrm>
          <a:prstGeom prst="ellipse">
            <a:avLst/>
          </a:prstGeom>
          <a:solidFill>
            <a:srgbClr val="FFCC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79" name="Oval 16"/>
          <p:cNvSpPr>
            <a:spLocks noChangeArrowheads="1"/>
          </p:cNvSpPr>
          <p:nvPr/>
        </p:nvSpPr>
        <p:spPr bwMode="auto">
          <a:xfrm rot="-9664218">
            <a:off x="5224473" y="5199208"/>
            <a:ext cx="244475" cy="463550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80" name="Oval 17"/>
          <p:cNvSpPr>
            <a:spLocks noChangeArrowheads="1"/>
          </p:cNvSpPr>
          <p:nvPr/>
        </p:nvSpPr>
        <p:spPr bwMode="auto">
          <a:xfrm rot="-9664218">
            <a:off x="3441729" y="4983308"/>
            <a:ext cx="244475" cy="463550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81" name="Oval 18"/>
          <p:cNvSpPr>
            <a:spLocks noChangeArrowheads="1"/>
          </p:cNvSpPr>
          <p:nvPr/>
        </p:nvSpPr>
        <p:spPr bwMode="auto">
          <a:xfrm rot="-10234762">
            <a:off x="1260475" y="4478535"/>
            <a:ext cx="242888" cy="541337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82" name="AutoShape 19"/>
          <p:cNvSpPr>
            <a:spLocks noChangeArrowheads="1"/>
          </p:cNvSpPr>
          <p:nvPr/>
        </p:nvSpPr>
        <p:spPr bwMode="auto">
          <a:xfrm rot="10569315">
            <a:off x="201642" y="5415112"/>
            <a:ext cx="325437" cy="714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83" name="Oval 20"/>
          <p:cNvSpPr>
            <a:spLocks noChangeArrowheads="1"/>
          </p:cNvSpPr>
          <p:nvPr/>
        </p:nvSpPr>
        <p:spPr bwMode="auto">
          <a:xfrm rot="6611516">
            <a:off x="1891535" y="5579440"/>
            <a:ext cx="360363" cy="174625"/>
          </a:xfrm>
          <a:prstGeom prst="ellipse">
            <a:avLst/>
          </a:prstGeom>
          <a:solidFill>
            <a:srgbClr val="FFCC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84" name="Oval 21"/>
          <p:cNvSpPr>
            <a:spLocks noChangeArrowheads="1"/>
          </p:cNvSpPr>
          <p:nvPr/>
        </p:nvSpPr>
        <p:spPr bwMode="auto">
          <a:xfrm rot="6549163">
            <a:off x="1637535" y="5265090"/>
            <a:ext cx="220663" cy="663575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85" name="AutoShape 22"/>
          <p:cNvSpPr>
            <a:spLocks noChangeArrowheads="1"/>
          </p:cNvSpPr>
          <p:nvPr/>
        </p:nvSpPr>
        <p:spPr bwMode="auto">
          <a:xfrm rot="10569315">
            <a:off x="201642" y="5343670"/>
            <a:ext cx="325437" cy="71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86" name="AutoShape 23"/>
          <p:cNvSpPr>
            <a:spLocks noChangeArrowheads="1"/>
          </p:cNvSpPr>
          <p:nvPr/>
        </p:nvSpPr>
        <p:spPr bwMode="auto">
          <a:xfrm rot="10569315">
            <a:off x="201642" y="5270645"/>
            <a:ext cx="325437" cy="71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87" name="AutoShape 24"/>
          <p:cNvSpPr>
            <a:spLocks noChangeArrowheads="1"/>
          </p:cNvSpPr>
          <p:nvPr/>
        </p:nvSpPr>
        <p:spPr bwMode="auto">
          <a:xfrm rot="10569315">
            <a:off x="201642" y="5199216"/>
            <a:ext cx="325437" cy="714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88" name="AutoShape 25"/>
          <p:cNvSpPr>
            <a:spLocks noChangeArrowheads="1"/>
          </p:cNvSpPr>
          <p:nvPr/>
        </p:nvSpPr>
        <p:spPr bwMode="auto">
          <a:xfrm rot="10569315">
            <a:off x="201642" y="5126187"/>
            <a:ext cx="325437" cy="714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89" name="AutoShape 26"/>
          <p:cNvSpPr>
            <a:spLocks noChangeArrowheads="1"/>
          </p:cNvSpPr>
          <p:nvPr/>
        </p:nvSpPr>
        <p:spPr bwMode="auto">
          <a:xfrm rot="10569315">
            <a:off x="201642" y="5054745"/>
            <a:ext cx="325437" cy="71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90" name="AutoShape 27"/>
          <p:cNvSpPr>
            <a:spLocks noChangeArrowheads="1"/>
          </p:cNvSpPr>
          <p:nvPr/>
        </p:nvSpPr>
        <p:spPr bwMode="auto">
          <a:xfrm rot="-10383626">
            <a:off x="687417" y="5199216"/>
            <a:ext cx="325437" cy="714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91" name="AutoShape 28"/>
          <p:cNvSpPr>
            <a:spLocks noChangeArrowheads="1"/>
          </p:cNvSpPr>
          <p:nvPr/>
        </p:nvSpPr>
        <p:spPr bwMode="auto">
          <a:xfrm rot="-10383626">
            <a:off x="687417" y="5270645"/>
            <a:ext cx="325437" cy="71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92" name="AutoShape 29"/>
          <p:cNvSpPr>
            <a:spLocks noChangeArrowheads="1"/>
          </p:cNvSpPr>
          <p:nvPr/>
        </p:nvSpPr>
        <p:spPr bwMode="auto">
          <a:xfrm rot="-10383626">
            <a:off x="687417" y="5415112"/>
            <a:ext cx="325437" cy="714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93" name="AutoShape 30"/>
          <p:cNvSpPr>
            <a:spLocks noChangeArrowheads="1"/>
          </p:cNvSpPr>
          <p:nvPr/>
        </p:nvSpPr>
        <p:spPr bwMode="auto">
          <a:xfrm rot="-10383626">
            <a:off x="687417" y="5343670"/>
            <a:ext cx="325437" cy="71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94" name="AutoShape 31"/>
          <p:cNvSpPr>
            <a:spLocks noChangeArrowheads="1"/>
          </p:cNvSpPr>
          <p:nvPr/>
        </p:nvSpPr>
        <p:spPr bwMode="auto">
          <a:xfrm rot="-10383626">
            <a:off x="687417" y="5486545"/>
            <a:ext cx="325437" cy="71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95" name="AutoShape 32"/>
          <p:cNvSpPr>
            <a:spLocks noChangeArrowheads="1"/>
          </p:cNvSpPr>
          <p:nvPr/>
        </p:nvSpPr>
        <p:spPr bwMode="auto">
          <a:xfrm rot="-10383626">
            <a:off x="687417" y="5559570"/>
            <a:ext cx="325437" cy="71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96" name="Oval 33"/>
          <p:cNvSpPr>
            <a:spLocks noChangeArrowheads="1"/>
          </p:cNvSpPr>
          <p:nvPr/>
        </p:nvSpPr>
        <p:spPr bwMode="auto">
          <a:xfrm rot="-5747439">
            <a:off x="4356101" y="5980283"/>
            <a:ext cx="360362" cy="176213"/>
          </a:xfrm>
          <a:prstGeom prst="ellipse">
            <a:avLst/>
          </a:prstGeom>
          <a:solidFill>
            <a:srgbClr val="FFCC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97" name="Oval 34"/>
          <p:cNvSpPr>
            <a:spLocks noChangeArrowheads="1"/>
          </p:cNvSpPr>
          <p:nvPr/>
        </p:nvSpPr>
        <p:spPr bwMode="auto">
          <a:xfrm rot="4858820">
            <a:off x="4708525" y="5705646"/>
            <a:ext cx="222250" cy="647700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98" name="Text Box 35"/>
          <p:cNvSpPr txBox="1">
            <a:spLocks noChangeArrowheads="1"/>
          </p:cNvSpPr>
          <p:nvPr/>
        </p:nvSpPr>
        <p:spPr bwMode="auto">
          <a:xfrm>
            <a:off x="7169150" y="1598758"/>
            <a:ext cx="2916239" cy="70788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Test plasma (VWF)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Fixed washed platelets</a:t>
            </a:r>
          </a:p>
        </p:txBody>
      </p:sp>
      <p:sp>
        <p:nvSpPr>
          <p:cNvPr id="99" name="Text Box 36"/>
          <p:cNvSpPr txBox="1">
            <a:spLocks noChangeArrowheads="1"/>
          </p:cNvSpPr>
          <p:nvPr/>
        </p:nvSpPr>
        <p:spPr bwMode="auto">
          <a:xfrm>
            <a:off x="608013" y="6351733"/>
            <a:ext cx="1457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VWF</a:t>
            </a:r>
          </a:p>
        </p:txBody>
      </p:sp>
      <p:sp>
        <p:nvSpPr>
          <p:cNvPr id="100" name="Text Box 37"/>
          <p:cNvSpPr txBox="1">
            <a:spLocks noChangeArrowheads="1"/>
          </p:cNvSpPr>
          <p:nvPr/>
        </p:nvSpPr>
        <p:spPr bwMode="auto">
          <a:xfrm>
            <a:off x="5629275" y="5991422"/>
            <a:ext cx="1457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GPIb</a:t>
            </a:r>
          </a:p>
        </p:txBody>
      </p:sp>
      <p:sp>
        <p:nvSpPr>
          <p:cNvPr id="101" name="Line 38"/>
          <p:cNvSpPr>
            <a:spLocks noChangeShapeType="1"/>
          </p:cNvSpPr>
          <p:nvPr/>
        </p:nvSpPr>
        <p:spPr bwMode="auto">
          <a:xfrm flipH="1" flipV="1">
            <a:off x="5224469" y="6062860"/>
            <a:ext cx="404812" cy="714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02" name="Line 39"/>
          <p:cNvSpPr>
            <a:spLocks noChangeShapeType="1"/>
          </p:cNvSpPr>
          <p:nvPr/>
        </p:nvSpPr>
        <p:spPr bwMode="auto">
          <a:xfrm flipH="1" flipV="1">
            <a:off x="5386388" y="5702497"/>
            <a:ext cx="242888" cy="3603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03" name="Oval 40"/>
          <p:cNvSpPr>
            <a:spLocks noChangeArrowheads="1"/>
          </p:cNvSpPr>
          <p:nvPr/>
        </p:nvSpPr>
        <p:spPr bwMode="auto">
          <a:xfrm>
            <a:off x="4089430" y="2462358"/>
            <a:ext cx="163513" cy="144462"/>
          </a:xfrm>
          <a:prstGeom prst="ellipse">
            <a:avLst/>
          </a:prstGeom>
          <a:solidFill>
            <a:srgbClr val="66FF3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04" name="Oval 41"/>
          <p:cNvSpPr>
            <a:spLocks noChangeArrowheads="1"/>
          </p:cNvSpPr>
          <p:nvPr/>
        </p:nvSpPr>
        <p:spPr bwMode="auto">
          <a:xfrm>
            <a:off x="4332288" y="2535383"/>
            <a:ext cx="163512" cy="144462"/>
          </a:xfrm>
          <a:prstGeom prst="ellipse">
            <a:avLst/>
          </a:prstGeom>
          <a:solidFill>
            <a:srgbClr val="66FF3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05" name="Oval 42"/>
          <p:cNvSpPr>
            <a:spLocks noChangeArrowheads="1"/>
          </p:cNvSpPr>
          <p:nvPr/>
        </p:nvSpPr>
        <p:spPr bwMode="auto">
          <a:xfrm>
            <a:off x="4252943" y="2317896"/>
            <a:ext cx="161925" cy="144463"/>
          </a:xfrm>
          <a:prstGeom prst="ellipse">
            <a:avLst/>
          </a:prstGeom>
          <a:solidFill>
            <a:srgbClr val="66FF3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06" name="Oval 43"/>
          <p:cNvSpPr>
            <a:spLocks noChangeArrowheads="1"/>
          </p:cNvSpPr>
          <p:nvPr/>
        </p:nvSpPr>
        <p:spPr bwMode="auto">
          <a:xfrm>
            <a:off x="4495829" y="2390972"/>
            <a:ext cx="161925" cy="144463"/>
          </a:xfrm>
          <a:prstGeom prst="ellipse">
            <a:avLst/>
          </a:prstGeom>
          <a:solidFill>
            <a:srgbClr val="66FF3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07" name="Oval 44"/>
          <p:cNvSpPr>
            <a:spLocks noChangeArrowheads="1"/>
          </p:cNvSpPr>
          <p:nvPr/>
        </p:nvSpPr>
        <p:spPr bwMode="auto">
          <a:xfrm>
            <a:off x="4171980" y="2678258"/>
            <a:ext cx="161925" cy="144462"/>
          </a:xfrm>
          <a:prstGeom prst="ellipse">
            <a:avLst/>
          </a:prstGeom>
          <a:solidFill>
            <a:srgbClr val="66FF3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08" name="Oval 45"/>
          <p:cNvSpPr>
            <a:spLocks noChangeArrowheads="1"/>
          </p:cNvSpPr>
          <p:nvPr/>
        </p:nvSpPr>
        <p:spPr bwMode="auto">
          <a:xfrm>
            <a:off x="4414867" y="2751283"/>
            <a:ext cx="161925" cy="144462"/>
          </a:xfrm>
          <a:prstGeom prst="ellipse">
            <a:avLst/>
          </a:prstGeom>
          <a:solidFill>
            <a:srgbClr val="66FF3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09" name="Oval 46"/>
          <p:cNvSpPr>
            <a:spLocks noChangeArrowheads="1"/>
          </p:cNvSpPr>
          <p:nvPr/>
        </p:nvSpPr>
        <p:spPr bwMode="auto">
          <a:xfrm>
            <a:off x="4575205" y="2606872"/>
            <a:ext cx="163513" cy="144463"/>
          </a:xfrm>
          <a:prstGeom prst="ellipse">
            <a:avLst/>
          </a:prstGeom>
          <a:solidFill>
            <a:srgbClr val="66FF3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10" name="Oval 47"/>
          <p:cNvSpPr>
            <a:spLocks noChangeArrowheads="1"/>
          </p:cNvSpPr>
          <p:nvPr/>
        </p:nvSpPr>
        <p:spPr bwMode="auto">
          <a:xfrm>
            <a:off x="4738718" y="2462358"/>
            <a:ext cx="161925" cy="144462"/>
          </a:xfrm>
          <a:prstGeom prst="ellipse">
            <a:avLst/>
          </a:prstGeom>
          <a:solidFill>
            <a:srgbClr val="66FF3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11" name="Oval 48"/>
          <p:cNvSpPr>
            <a:spLocks noChangeArrowheads="1"/>
          </p:cNvSpPr>
          <p:nvPr/>
        </p:nvSpPr>
        <p:spPr bwMode="auto">
          <a:xfrm>
            <a:off x="4657755" y="2822772"/>
            <a:ext cx="161925" cy="144463"/>
          </a:xfrm>
          <a:prstGeom prst="ellipse">
            <a:avLst/>
          </a:prstGeom>
          <a:solidFill>
            <a:srgbClr val="66FF3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12" name="Oval 49"/>
          <p:cNvSpPr>
            <a:spLocks noChangeArrowheads="1"/>
          </p:cNvSpPr>
          <p:nvPr/>
        </p:nvSpPr>
        <p:spPr bwMode="auto">
          <a:xfrm>
            <a:off x="4252943" y="2894158"/>
            <a:ext cx="161925" cy="144462"/>
          </a:xfrm>
          <a:prstGeom prst="ellipse">
            <a:avLst/>
          </a:prstGeom>
          <a:solidFill>
            <a:srgbClr val="66FF3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13" name="Oval 50"/>
          <p:cNvSpPr>
            <a:spLocks noChangeArrowheads="1"/>
          </p:cNvSpPr>
          <p:nvPr/>
        </p:nvSpPr>
        <p:spPr bwMode="auto">
          <a:xfrm>
            <a:off x="3929092" y="2606872"/>
            <a:ext cx="161925" cy="144463"/>
          </a:xfrm>
          <a:prstGeom prst="ellipse">
            <a:avLst/>
          </a:prstGeom>
          <a:solidFill>
            <a:srgbClr val="66FF3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14" name="Oval 51"/>
          <p:cNvSpPr>
            <a:spLocks noChangeArrowheads="1"/>
          </p:cNvSpPr>
          <p:nvPr/>
        </p:nvSpPr>
        <p:spPr bwMode="auto">
          <a:xfrm>
            <a:off x="4819680" y="2678258"/>
            <a:ext cx="163513" cy="144462"/>
          </a:xfrm>
          <a:prstGeom prst="ellipse">
            <a:avLst/>
          </a:prstGeom>
          <a:solidFill>
            <a:srgbClr val="66FF3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15" name="Oval 52"/>
          <p:cNvSpPr>
            <a:spLocks noChangeArrowheads="1"/>
          </p:cNvSpPr>
          <p:nvPr/>
        </p:nvSpPr>
        <p:spPr bwMode="auto">
          <a:xfrm>
            <a:off x="4657755" y="2246458"/>
            <a:ext cx="161925" cy="144462"/>
          </a:xfrm>
          <a:prstGeom prst="ellipse">
            <a:avLst/>
          </a:prstGeom>
          <a:solidFill>
            <a:srgbClr val="66FF3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16" name="Oval 53"/>
          <p:cNvSpPr>
            <a:spLocks noChangeArrowheads="1"/>
          </p:cNvSpPr>
          <p:nvPr/>
        </p:nvSpPr>
        <p:spPr bwMode="auto">
          <a:xfrm>
            <a:off x="4414867" y="2175072"/>
            <a:ext cx="161925" cy="144463"/>
          </a:xfrm>
          <a:prstGeom prst="ellipse">
            <a:avLst/>
          </a:prstGeom>
          <a:solidFill>
            <a:srgbClr val="66FF3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17" name="Oval 54"/>
          <p:cNvSpPr>
            <a:spLocks noChangeArrowheads="1"/>
          </p:cNvSpPr>
          <p:nvPr/>
        </p:nvSpPr>
        <p:spPr bwMode="auto">
          <a:xfrm>
            <a:off x="4010054" y="2246458"/>
            <a:ext cx="161925" cy="144462"/>
          </a:xfrm>
          <a:prstGeom prst="ellipse">
            <a:avLst/>
          </a:prstGeom>
          <a:solidFill>
            <a:srgbClr val="66FF3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18" name="Oval 55"/>
          <p:cNvSpPr>
            <a:spLocks noChangeArrowheads="1"/>
          </p:cNvSpPr>
          <p:nvPr/>
        </p:nvSpPr>
        <p:spPr bwMode="auto">
          <a:xfrm>
            <a:off x="4171980" y="2102047"/>
            <a:ext cx="161925" cy="144463"/>
          </a:xfrm>
          <a:prstGeom prst="ellipse">
            <a:avLst/>
          </a:prstGeom>
          <a:solidFill>
            <a:srgbClr val="66FF3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19" name="Oval 56"/>
          <p:cNvSpPr>
            <a:spLocks noChangeArrowheads="1"/>
          </p:cNvSpPr>
          <p:nvPr/>
        </p:nvSpPr>
        <p:spPr bwMode="auto">
          <a:xfrm>
            <a:off x="4900642" y="2317896"/>
            <a:ext cx="161925" cy="144463"/>
          </a:xfrm>
          <a:prstGeom prst="ellipse">
            <a:avLst/>
          </a:prstGeom>
          <a:solidFill>
            <a:srgbClr val="66FF3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20" name="Oval 57"/>
          <p:cNvSpPr>
            <a:spLocks noChangeArrowheads="1"/>
          </p:cNvSpPr>
          <p:nvPr/>
        </p:nvSpPr>
        <p:spPr bwMode="auto">
          <a:xfrm>
            <a:off x="4575205" y="2030558"/>
            <a:ext cx="163513" cy="144462"/>
          </a:xfrm>
          <a:prstGeom prst="ellipse">
            <a:avLst/>
          </a:prstGeom>
          <a:solidFill>
            <a:srgbClr val="66FF3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21" name="Text Box 58"/>
          <p:cNvSpPr txBox="1">
            <a:spLocks noChangeArrowheads="1"/>
          </p:cNvSpPr>
          <p:nvPr/>
        </p:nvSpPr>
        <p:spPr bwMode="auto">
          <a:xfrm>
            <a:off x="7169150" y="2535384"/>
            <a:ext cx="2916239" cy="14465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Ristocetin 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Glycopeptide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antibiotic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Nocardia</a:t>
            </a:r>
            <a:r>
              <a:rPr kumimoji="0" lang="en-GB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  <a:r>
              <a:rPr kumimoji="0" lang="en-GB" sz="1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lurida</a:t>
            </a:r>
            <a:endParaRPr kumimoji="0" lang="en-GB" sz="16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Dimerises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2" name="Text Box 59"/>
          <p:cNvSpPr txBox="1">
            <a:spLocks noChangeArrowheads="1"/>
          </p:cNvSpPr>
          <p:nvPr/>
        </p:nvSpPr>
        <p:spPr bwMode="auto">
          <a:xfrm>
            <a:off x="5062538" y="2462358"/>
            <a:ext cx="170338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Ristocetin 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3" name="AutoShape 60"/>
          <p:cNvSpPr>
            <a:spLocks noChangeArrowheads="1"/>
          </p:cNvSpPr>
          <p:nvPr/>
        </p:nvSpPr>
        <p:spPr bwMode="auto">
          <a:xfrm rot="10569315">
            <a:off x="282575" y="5846960"/>
            <a:ext cx="325438" cy="714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24" name="AutoShape 61"/>
          <p:cNvSpPr>
            <a:spLocks noChangeArrowheads="1"/>
          </p:cNvSpPr>
          <p:nvPr/>
        </p:nvSpPr>
        <p:spPr bwMode="auto">
          <a:xfrm rot="10569315">
            <a:off x="282575" y="5918345"/>
            <a:ext cx="325438" cy="71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25" name="AutoShape 62"/>
          <p:cNvSpPr>
            <a:spLocks noChangeArrowheads="1"/>
          </p:cNvSpPr>
          <p:nvPr/>
        </p:nvSpPr>
        <p:spPr bwMode="auto">
          <a:xfrm rot="10569315">
            <a:off x="282575" y="5991370"/>
            <a:ext cx="325438" cy="71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26" name="AutoShape 63"/>
          <p:cNvSpPr>
            <a:spLocks noChangeArrowheads="1"/>
          </p:cNvSpPr>
          <p:nvPr/>
        </p:nvSpPr>
        <p:spPr bwMode="auto">
          <a:xfrm rot="10569315">
            <a:off x="282575" y="6062860"/>
            <a:ext cx="325438" cy="714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27" name="AutoShape 64"/>
          <p:cNvSpPr>
            <a:spLocks noChangeArrowheads="1"/>
          </p:cNvSpPr>
          <p:nvPr/>
        </p:nvSpPr>
        <p:spPr bwMode="auto">
          <a:xfrm rot="10569315">
            <a:off x="282575" y="6134245"/>
            <a:ext cx="325438" cy="71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28" name="AutoShape 65"/>
          <p:cNvSpPr>
            <a:spLocks noChangeArrowheads="1"/>
          </p:cNvSpPr>
          <p:nvPr/>
        </p:nvSpPr>
        <p:spPr bwMode="auto">
          <a:xfrm rot="10569315">
            <a:off x="282575" y="6207270"/>
            <a:ext cx="325438" cy="71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29" name="AutoShape 66"/>
          <p:cNvSpPr>
            <a:spLocks noChangeArrowheads="1"/>
          </p:cNvSpPr>
          <p:nvPr/>
        </p:nvSpPr>
        <p:spPr bwMode="auto">
          <a:xfrm rot="10569315">
            <a:off x="850900" y="5775470"/>
            <a:ext cx="323850" cy="71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30" name="AutoShape 67"/>
          <p:cNvSpPr>
            <a:spLocks noChangeArrowheads="1"/>
          </p:cNvSpPr>
          <p:nvPr/>
        </p:nvSpPr>
        <p:spPr bwMode="auto">
          <a:xfrm rot="10569315">
            <a:off x="850900" y="5846960"/>
            <a:ext cx="323850" cy="714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31" name="AutoShape 68"/>
          <p:cNvSpPr>
            <a:spLocks noChangeArrowheads="1"/>
          </p:cNvSpPr>
          <p:nvPr/>
        </p:nvSpPr>
        <p:spPr bwMode="auto">
          <a:xfrm rot="10569315">
            <a:off x="850900" y="5918345"/>
            <a:ext cx="323850" cy="71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32" name="AutoShape 69"/>
          <p:cNvSpPr>
            <a:spLocks noChangeArrowheads="1"/>
          </p:cNvSpPr>
          <p:nvPr/>
        </p:nvSpPr>
        <p:spPr bwMode="auto">
          <a:xfrm rot="10569315">
            <a:off x="850900" y="5991370"/>
            <a:ext cx="323850" cy="71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33" name="AutoShape 70"/>
          <p:cNvSpPr>
            <a:spLocks noChangeArrowheads="1"/>
          </p:cNvSpPr>
          <p:nvPr/>
        </p:nvSpPr>
        <p:spPr bwMode="auto">
          <a:xfrm rot="10569315">
            <a:off x="850900" y="6062860"/>
            <a:ext cx="323850" cy="714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34" name="AutoShape 71"/>
          <p:cNvSpPr>
            <a:spLocks noChangeArrowheads="1"/>
          </p:cNvSpPr>
          <p:nvPr/>
        </p:nvSpPr>
        <p:spPr bwMode="auto">
          <a:xfrm rot="10569315">
            <a:off x="850900" y="6134245"/>
            <a:ext cx="323850" cy="71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5816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570993" y="338753"/>
            <a:ext cx="2126223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GB" sz="4000" dirty="0" smtClean="0">
                <a:solidFill>
                  <a:srgbClr val="775F55"/>
                </a:solidFill>
                <a:latin typeface="Calibri"/>
              </a:rPr>
              <a:t>VWF:RCo</a:t>
            </a:r>
            <a:endParaRPr lang="en-GB" altLang="en-GB" sz="4000" dirty="0">
              <a:solidFill>
                <a:srgbClr val="775F55"/>
              </a:solidFill>
              <a:latin typeface="Calibri"/>
            </a:endParaRPr>
          </a:p>
        </p:txBody>
      </p:sp>
      <p:sp>
        <p:nvSpPr>
          <p:cNvPr id="136" name="Oval 3"/>
          <p:cNvSpPr>
            <a:spLocks noChangeArrowheads="1"/>
          </p:cNvSpPr>
          <p:nvPr/>
        </p:nvSpPr>
        <p:spPr bwMode="auto">
          <a:xfrm rot="-1228954">
            <a:off x="543328" y="2726704"/>
            <a:ext cx="2754312" cy="1368425"/>
          </a:xfrm>
          <a:prstGeom prst="ellipse">
            <a:avLst/>
          </a:prstGeom>
          <a:gradFill rotWithShape="1">
            <a:gsLst>
              <a:gs pos="0">
                <a:srgbClr val="DDDDDD"/>
              </a:gs>
              <a:gs pos="100000">
                <a:srgbClr val="808080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800" b="1">
                <a:solidFill>
                  <a:srgbClr val="000000"/>
                </a:solidFill>
              </a:rPr>
              <a:t>Platelet</a:t>
            </a:r>
          </a:p>
        </p:txBody>
      </p:sp>
      <p:sp>
        <p:nvSpPr>
          <p:cNvPr id="137" name="Oval 4"/>
          <p:cNvSpPr>
            <a:spLocks noChangeArrowheads="1"/>
          </p:cNvSpPr>
          <p:nvPr/>
        </p:nvSpPr>
        <p:spPr bwMode="auto">
          <a:xfrm rot="-2143575">
            <a:off x="2680106" y="3471241"/>
            <a:ext cx="404812" cy="155575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38" name="Oval 5"/>
          <p:cNvSpPr>
            <a:spLocks noChangeArrowheads="1"/>
          </p:cNvSpPr>
          <p:nvPr/>
        </p:nvSpPr>
        <p:spPr bwMode="auto">
          <a:xfrm rot="8842213">
            <a:off x="2922987" y="3471241"/>
            <a:ext cx="242888" cy="504825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39" name="Oval 6"/>
          <p:cNvSpPr>
            <a:spLocks noChangeArrowheads="1"/>
          </p:cNvSpPr>
          <p:nvPr/>
        </p:nvSpPr>
        <p:spPr bwMode="auto">
          <a:xfrm rot="-6126861">
            <a:off x="2910316" y="3058465"/>
            <a:ext cx="360363" cy="176213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40" name="Oval 7"/>
          <p:cNvSpPr>
            <a:spLocks noChangeArrowheads="1"/>
          </p:cNvSpPr>
          <p:nvPr/>
        </p:nvSpPr>
        <p:spPr bwMode="auto">
          <a:xfrm rot="4897244">
            <a:off x="3268297" y="2781447"/>
            <a:ext cx="231775" cy="601662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47" name="Oval 14"/>
          <p:cNvSpPr>
            <a:spLocks noChangeArrowheads="1"/>
          </p:cNvSpPr>
          <p:nvPr/>
        </p:nvSpPr>
        <p:spPr bwMode="auto">
          <a:xfrm rot="648920">
            <a:off x="1787929" y="4766641"/>
            <a:ext cx="2754312" cy="1368425"/>
          </a:xfrm>
          <a:prstGeom prst="ellipse">
            <a:avLst/>
          </a:prstGeom>
          <a:gradFill rotWithShape="1">
            <a:gsLst>
              <a:gs pos="0">
                <a:srgbClr val="DDDDDD"/>
              </a:gs>
              <a:gs pos="100000">
                <a:srgbClr val="808080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800" b="1">
                <a:solidFill>
                  <a:srgbClr val="000000"/>
                </a:solidFill>
              </a:rPr>
              <a:t>Platelet</a:t>
            </a:r>
          </a:p>
        </p:txBody>
      </p:sp>
      <p:sp>
        <p:nvSpPr>
          <p:cNvPr id="148" name="Oval 15"/>
          <p:cNvSpPr>
            <a:spLocks noChangeArrowheads="1"/>
          </p:cNvSpPr>
          <p:nvPr/>
        </p:nvSpPr>
        <p:spPr bwMode="auto">
          <a:xfrm>
            <a:off x="4216804" y="3471241"/>
            <a:ext cx="2754312" cy="1368425"/>
          </a:xfrm>
          <a:prstGeom prst="ellipse">
            <a:avLst/>
          </a:prstGeom>
          <a:gradFill rotWithShape="1">
            <a:gsLst>
              <a:gs pos="0">
                <a:srgbClr val="DDDDDD"/>
              </a:gs>
              <a:gs pos="100000">
                <a:srgbClr val="808080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800" b="1">
                <a:solidFill>
                  <a:srgbClr val="000000"/>
                </a:solidFill>
              </a:rPr>
              <a:t>Platelet</a:t>
            </a:r>
          </a:p>
        </p:txBody>
      </p:sp>
      <p:sp>
        <p:nvSpPr>
          <p:cNvPr id="149" name="Oval 16"/>
          <p:cNvSpPr>
            <a:spLocks noChangeArrowheads="1"/>
          </p:cNvSpPr>
          <p:nvPr/>
        </p:nvSpPr>
        <p:spPr bwMode="auto">
          <a:xfrm rot="-6126861">
            <a:off x="4206482" y="4140346"/>
            <a:ext cx="360362" cy="174625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50" name="Oval 17"/>
          <p:cNvSpPr>
            <a:spLocks noChangeArrowheads="1"/>
          </p:cNvSpPr>
          <p:nvPr/>
        </p:nvSpPr>
        <p:spPr bwMode="auto">
          <a:xfrm rot="4897244">
            <a:off x="3998547" y="4005410"/>
            <a:ext cx="231775" cy="601662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52" name="Oval 19"/>
          <p:cNvSpPr>
            <a:spLocks noChangeArrowheads="1"/>
          </p:cNvSpPr>
          <p:nvPr/>
        </p:nvSpPr>
        <p:spPr bwMode="auto">
          <a:xfrm rot="-2629782">
            <a:off x="4380317" y="3687141"/>
            <a:ext cx="404813" cy="155575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53" name="Oval 20"/>
          <p:cNvSpPr>
            <a:spLocks noChangeArrowheads="1"/>
          </p:cNvSpPr>
          <p:nvPr/>
        </p:nvSpPr>
        <p:spPr bwMode="auto">
          <a:xfrm rot="8032469" flipH="1">
            <a:off x="4274745" y="3310084"/>
            <a:ext cx="203200" cy="617537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59" name="Oval 26"/>
          <p:cNvSpPr>
            <a:spLocks noChangeArrowheads="1"/>
          </p:cNvSpPr>
          <p:nvPr/>
        </p:nvSpPr>
        <p:spPr bwMode="auto">
          <a:xfrm rot="295226">
            <a:off x="1140225" y="3903041"/>
            <a:ext cx="404812" cy="155575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60" name="Oval 27"/>
          <p:cNvSpPr>
            <a:spLocks noChangeArrowheads="1"/>
          </p:cNvSpPr>
          <p:nvPr/>
        </p:nvSpPr>
        <p:spPr bwMode="auto">
          <a:xfrm rot="966076">
            <a:off x="3165881" y="4839616"/>
            <a:ext cx="404812" cy="155575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61" name="Oval 28"/>
          <p:cNvSpPr>
            <a:spLocks noChangeArrowheads="1"/>
          </p:cNvSpPr>
          <p:nvPr/>
        </p:nvSpPr>
        <p:spPr bwMode="auto">
          <a:xfrm rot="974142">
            <a:off x="5108981" y="4622127"/>
            <a:ext cx="404812" cy="155575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62" name="Oval 29"/>
          <p:cNvSpPr>
            <a:spLocks noChangeArrowheads="1"/>
          </p:cNvSpPr>
          <p:nvPr/>
        </p:nvSpPr>
        <p:spPr bwMode="auto">
          <a:xfrm rot="-9664218">
            <a:off x="5108985" y="4695152"/>
            <a:ext cx="244475" cy="463550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63" name="Oval 30"/>
          <p:cNvSpPr>
            <a:spLocks noChangeArrowheads="1"/>
          </p:cNvSpPr>
          <p:nvPr/>
        </p:nvSpPr>
        <p:spPr bwMode="auto">
          <a:xfrm rot="-9664218">
            <a:off x="3326241" y="4479252"/>
            <a:ext cx="244475" cy="463550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64" name="Oval 31"/>
          <p:cNvSpPr>
            <a:spLocks noChangeArrowheads="1"/>
          </p:cNvSpPr>
          <p:nvPr/>
        </p:nvSpPr>
        <p:spPr bwMode="auto">
          <a:xfrm rot="-10234762">
            <a:off x="1144987" y="3974479"/>
            <a:ext cx="242888" cy="541337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66" name="Oval 33"/>
          <p:cNvSpPr>
            <a:spLocks noChangeArrowheads="1"/>
          </p:cNvSpPr>
          <p:nvPr/>
        </p:nvSpPr>
        <p:spPr bwMode="auto">
          <a:xfrm rot="6611516">
            <a:off x="1776047" y="5075384"/>
            <a:ext cx="360363" cy="174625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67" name="Oval 34"/>
          <p:cNvSpPr>
            <a:spLocks noChangeArrowheads="1"/>
          </p:cNvSpPr>
          <p:nvPr/>
        </p:nvSpPr>
        <p:spPr bwMode="auto">
          <a:xfrm rot="6549163">
            <a:off x="1522047" y="4761034"/>
            <a:ext cx="220663" cy="663575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79" name="Oval 46"/>
          <p:cNvSpPr>
            <a:spLocks noChangeArrowheads="1"/>
          </p:cNvSpPr>
          <p:nvPr/>
        </p:nvSpPr>
        <p:spPr bwMode="auto">
          <a:xfrm rot="-5747439">
            <a:off x="4240613" y="5476227"/>
            <a:ext cx="360362" cy="176213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80" name="Oval 47"/>
          <p:cNvSpPr>
            <a:spLocks noChangeArrowheads="1"/>
          </p:cNvSpPr>
          <p:nvPr/>
        </p:nvSpPr>
        <p:spPr bwMode="auto">
          <a:xfrm rot="4858820">
            <a:off x="4593037" y="5201590"/>
            <a:ext cx="222250" cy="647700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81" name="Oval 48"/>
          <p:cNvSpPr>
            <a:spLocks noChangeArrowheads="1"/>
          </p:cNvSpPr>
          <p:nvPr/>
        </p:nvSpPr>
        <p:spPr bwMode="auto">
          <a:xfrm>
            <a:off x="4056492" y="3063500"/>
            <a:ext cx="161925" cy="144462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82" name="Oval 49"/>
          <p:cNvSpPr>
            <a:spLocks noChangeArrowheads="1"/>
          </p:cNvSpPr>
          <p:nvPr/>
        </p:nvSpPr>
        <p:spPr bwMode="auto">
          <a:xfrm>
            <a:off x="4124486" y="3266454"/>
            <a:ext cx="161925" cy="144462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83" name="Oval 50"/>
          <p:cNvSpPr>
            <a:spLocks noChangeArrowheads="1"/>
          </p:cNvSpPr>
          <p:nvPr/>
        </p:nvSpPr>
        <p:spPr bwMode="auto">
          <a:xfrm>
            <a:off x="3678039" y="3067154"/>
            <a:ext cx="161925" cy="144462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84" name="Oval 51"/>
          <p:cNvSpPr>
            <a:spLocks noChangeArrowheads="1"/>
          </p:cNvSpPr>
          <p:nvPr/>
        </p:nvSpPr>
        <p:spPr bwMode="auto">
          <a:xfrm>
            <a:off x="3488167" y="3110827"/>
            <a:ext cx="163513" cy="144462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85" name="Oval 52"/>
          <p:cNvSpPr>
            <a:spLocks noChangeArrowheads="1"/>
          </p:cNvSpPr>
          <p:nvPr/>
        </p:nvSpPr>
        <p:spPr bwMode="auto">
          <a:xfrm>
            <a:off x="3002392" y="3903041"/>
            <a:ext cx="163513" cy="144463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86" name="Oval 53"/>
          <p:cNvSpPr>
            <a:spLocks noChangeArrowheads="1"/>
          </p:cNvSpPr>
          <p:nvPr/>
        </p:nvSpPr>
        <p:spPr bwMode="auto">
          <a:xfrm>
            <a:off x="3216962" y="3858700"/>
            <a:ext cx="163512" cy="144462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87" name="Oval 54"/>
          <p:cNvSpPr>
            <a:spLocks noChangeArrowheads="1"/>
          </p:cNvSpPr>
          <p:nvPr/>
        </p:nvSpPr>
        <p:spPr bwMode="auto">
          <a:xfrm>
            <a:off x="4947050" y="4982492"/>
            <a:ext cx="163512" cy="144463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88" name="Oval 55"/>
          <p:cNvSpPr>
            <a:spLocks noChangeArrowheads="1"/>
          </p:cNvSpPr>
          <p:nvPr/>
        </p:nvSpPr>
        <p:spPr bwMode="auto">
          <a:xfrm>
            <a:off x="5189967" y="5055566"/>
            <a:ext cx="163513" cy="144463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89" name="Oval 56"/>
          <p:cNvSpPr>
            <a:spLocks noChangeArrowheads="1"/>
          </p:cNvSpPr>
          <p:nvPr/>
        </p:nvSpPr>
        <p:spPr bwMode="auto">
          <a:xfrm>
            <a:off x="4866116" y="5342852"/>
            <a:ext cx="161925" cy="144462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90" name="Oval 57"/>
          <p:cNvSpPr>
            <a:spLocks noChangeArrowheads="1"/>
          </p:cNvSpPr>
          <p:nvPr/>
        </p:nvSpPr>
        <p:spPr bwMode="auto">
          <a:xfrm>
            <a:off x="4947050" y="5558752"/>
            <a:ext cx="163512" cy="144462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91" name="Oval 58"/>
          <p:cNvSpPr>
            <a:spLocks noChangeArrowheads="1"/>
          </p:cNvSpPr>
          <p:nvPr/>
        </p:nvSpPr>
        <p:spPr bwMode="auto">
          <a:xfrm>
            <a:off x="3731025" y="4334792"/>
            <a:ext cx="163512" cy="144463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92" name="Oval 59"/>
          <p:cNvSpPr>
            <a:spLocks noChangeArrowheads="1"/>
          </p:cNvSpPr>
          <p:nvPr/>
        </p:nvSpPr>
        <p:spPr bwMode="auto">
          <a:xfrm>
            <a:off x="3731025" y="4118941"/>
            <a:ext cx="163512" cy="144463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93" name="Oval 60"/>
          <p:cNvSpPr>
            <a:spLocks noChangeArrowheads="1"/>
          </p:cNvSpPr>
          <p:nvPr/>
        </p:nvSpPr>
        <p:spPr bwMode="auto">
          <a:xfrm>
            <a:off x="3570717" y="4406227"/>
            <a:ext cx="161925" cy="144462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94" name="Oval 61"/>
          <p:cNvSpPr>
            <a:spLocks noChangeArrowheads="1"/>
          </p:cNvSpPr>
          <p:nvPr/>
        </p:nvSpPr>
        <p:spPr bwMode="auto">
          <a:xfrm>
            <a:off x="3326242" y="4406227"/>
            <a:ext cx="161925" cy="144462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95" name="Oval 62"/>
          <p:cNvSpPr>
            <a:spLocks noChangeArrowheads="1"/>
          </p:cNvSpPr>
          <p:nvPr/>
        </p:nvSpPr>
        <p:spPr bwMode="auto">
          <a:xfrm>
            <a:off x="977307" y="4312745"/>
            <a:ext cx="163512" cy="144462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96" name="Oval 63"/>
          <p:cNvSpPr>
            <a:spLocks noChangeArrowheads="1"/>
          </p:cNvSpPr>
          <p:nvPr/>
        </p:nvSpPr>
        <p:spPr bwMode="auto">
          <a:xfrm>
            <a:off x="1140819" y="4449685"/>
            <a:ext cx="163513" cy="144462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97" name="Oval 64"/>
          <p:cNvSpPr>
            <a:spLocks noChangeArrowheads="1"/>
          </p:cNvSpPr>
          <p:nvPr/>
        </p:nvSpPr>
        <p:spPr bwMode="auto">
          <a:xfrm>
            <a:off x="1170628" y="4804916"/>
            <a:ext cx="161925" cy="144463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98" name="Oval 65"/>
          <p:cNvSpPr>
            <a:spLocks noChangeArrowheads="1"/>
          </p:cNvSpPr>
          <p:nvPr/>
        </p:nvSpPr>
        <p:spPr bwMode="auto">
          <a:xfrm>
            <a:off x="1340701" y="4965164"/>
            <a:ext cx="161925" cy="144463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99" name="Text Box 66"/>
          <p:cNvSpPr txBox="1">
            <a:spLocks noChangeArrowheads="1"/>
          </p:cNvSpPr>
          <p:nvPr/>
        </p:nvSpPr>
        <p:spPr bwMode="auto">
          <a:xfrm>
            <a:off x="7075714" y="413227"/>
            <a:ext cx="2916239" cy="70788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GB" sz="1600">
                <a:solidFill>
                  <a:srgbClr val="000000"/>
                </a:solidFill>
              </a:rPr>
              <a:t>Test plasma (VWF)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GB" sz="1600">
                <a:solidFill>
                  <a:srgbClr val="000000"/>
                </a:solidFill>
              </a:rPr>
              <a:t>Fixed washed platelets</a:t>
            </a:r>
          </a:p>
        </p:txBody>
      </p:sp>
      <p:sp>
        <p:nvSpPr>
          <p:cNvPr id="201" name="Text Box 68"/>
          <p:cNvSpPr txBox="1">
            <a:spLocks noChangeArrowheads="1"/>
          </p:cNvSpPr>
          <p:nvPr/>
        </p:nvSpPr>
        <p:spPr bwMode="auto">
          <a:xfrm>
            <a:off x="5935588" y="1163946"/>
            <a:ext cx="4272037" cy="221599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Ristocetin </a:t>
            </a:r>
            <a:r>
              <a:rPr lang="en-GB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alters VWF configuration and makes A1 available for GPIb binding.</a:t>
            </a:r>
            <a:endParaRPr lang="en-GB" sz="18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</a:pPr>
            <a:endParaRPr lang="en-GB" sz="1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GB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Platelets agglutinate (passive)</a:t>
            </a:r>
            <a:endParaRPr lang="en-GB" sz="18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</a:pPr>
            <a:endParaRPr lang="en-GB" sz="1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Agglutination </a:t>
            </a:r>
            <a:r>
              <a:rPr lang="en-GB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measured in </a:t>
            </a:r>
            <a:r>
              <a:rPr lang="en-GB" sz="18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aggregometer</a:t>
            </a:r>
            <a:r>
              <a:rPr lang="en-GB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as decreased turbidity</a:t>
            </a:r>
            <a:endParaRPr lang="en-GB" sz="18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 rot="1632930">
            <a:off x="3505902" y="2846005"/>
            <a:ext cx="783204" cy="723915"/>
            <a:chOff x="4215040" y="1046818"/>
            <a:chExt cx="783204" cy="723915"/>
          </a:xfrm>
        </p:grpSpPr>
        <p:sp>
          <p:nvSpPr>
            <p:cNvPr id="154" name="AutoShape 21"/>
            <p:cNvSpPr>
              <a:spLocks noChangeArrowheads="1"/>
            </p:cNvSpPr>
            <p:nvPr/>
          </p:nvSpPr>
          <p:spPr bwMode="auto">
            <a:xfrm rot="3960000">
              <a:off x="4111058" y="1150800"/>
              <a:ext cx="288925" cy="8096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155" name="AutoShape 22"/>
            <p:cNvSpPr>
              <a:spLocks noChangeArrowheads="1"/>
            </p:cNvSpPr>
            <p:nvPr/>
          </p:nvSpPr>
          <p:spPr bwMode="auto">
            <a:xfrm rot="3960000">
              <a:off x="4252487" y="1222238"/>
              <a:ext cx="288925" cy="8096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156" name="AutoShape 23"/>
            <p:cNvSpPr>
              <a:spLocks noChangeArrowheads="1"/>
            </p:cNvSpPr>
            <p:nvPr/>
          </p:nvSpPr>
          <p:spPr bwMode="auto">
            <a:xfrm rot="3960000">
              <a:off x="4393123" y="1294468"/>
              <a:ext cx="288925" cy="7937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157" name="AutoShape 24"/>
            <p:cNvSpPr>
              <a:spLocks noChangeArrowheads="1"/>
            </p:cNvSpPr>
            <p:nvPr/>
          </p:nvSpPr>
          <p:spPr bwMode="auto">
            <a:xfrm rot="3960000">
              <a:off x="4533760" y="1366751"/>
              <a:ext cx="288925" cy="8096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158" name="AutoShape 25"/>
            <p:cNvSpPr>
              <a:spLocks noChangeArrowheads="1"/>
            </p:cNvSpPr>
            <p:nvPr/>
          </p:nvSpPr>
          <p:spPr bwMode="auto">
            <a:xfrm rot="3960000">
              <a:off x="4675188" y="1447677"/>
              <a:ext cx="288925" cy="8096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202" name="AutoShape 25"/>
            <p:cNvSpPr>
              <a:spLocks noChangeArrowheads="1"/>
            </p:cNvSpPr>
            <p:nvPr/>
          </p:nvSpPr>
          <p:spPr bwMode="auto">
            <a:xfrm rot="3960000">
              <a:off x="4813300" y="1585789"/>
              <a:ext cx="288925" cy="8096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Verdana"/>
              </a:endParaRPr>
            </a:p>
          </p:txBody>
        </p:sp>
      </p:grpSp>
      <p:grpSp>
        <p:nvGrpSpPr>
          <p:cNvPr id="203" name="Group 202"/>
          <p:cNvGrpSpPr/>
          <p:nvPr/>
        </p:nvGrpSpPr>
        <p:grpSpPr>
          <a:xfrm rot="1632930">
            <a:off x="4655838" y="4982417"/>
            <a:ext cx="783204" cy="723915"/>
            <a:chOff x="4215040" y="1046818"/>
            <a:chExt cx="783204" cy="723915"/>
          </a:xfrm>
        </p:grpSpPr>
        <p:sp>
          <p:nvSpPr>
            <p:cNvPr id="204" name="AutoShape 21"/>
            <p:cNvSpPr>
              <a:spLocks noChangeArrowheads="1"/>
            </p:cNvSpPr>
            <p:nvPr/>
          </p:nvSpPr>
          <p:spPr bwMode="auto">
            <a:xfrm rot="3960000">
              <a:off x="4111058" y="1150800"/>
              <a:ext cx="288925" cy="8096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205" name="AutoShape 22"/>
            <p:cNvSpPr>
              <a:spLocks noChangeArrowheads="1"/>
            </p:cNvSpPr>
            <p:nvPr/>
          </p:nvSpPr>
          <p:spPr bwMode="auto">
            <a:xfrm rot="3960000">
              <a:off x="4252487" y="1222238"/>
              <a:ext cx="288925" cy="8096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206" name="AutoShape 23"/>
            <p:cNvSpPr>
              <a:spLocks noChangeArrowheads="1"/>
            </p:cNvSpPr>
            <p:nvPr/>
          </p:nvSpPr>
          <p:spPr bwMode="auto">
            <a:xfrm rot="3960000">
              <a:off x="4393123" y="1294468"/>
              <a:ext cx="288925" cy="7937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207" name="AutoShape 24"/>
            <p:cNvSpPr>
              <a:spLocks noChangeArrowheads="1"/>
            </p:cNvSpPr>
            <p:nvPr/>
          </p:nvSpPr>
          <p:spPr bwMode="auto">
            <a:xfrm rot="3960000">
              <a:off x="4533760" y="1366751"/>
              <a:ext cx="288925" cy="8096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208" name="AutoShape 25"/>
            <p:cNvSpPr>
              <a:spLocks noChangeArrowheads="1"/>
            </p:cNvSpPr>
            <p:nvPr/>
          </p:nvSpPr>
          <p:spPr bwMode="auto">
            <a:xfrm rot="3960000">
              <a:off x="4675188" y="1447677"/>
              <a:ext cx="288925" cy="8096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209" name="AutoShape 25"/>
            <p:cNvSpPr>
              <a:spLocks noChangeArrowheads="1"/>
            </p:cNvSpPr>
            <p:nvPr/>
          </p:nvSpPr>
          <p:spPr bwMode="auto">
            <a:xfrm rot="3960000">
              <a:off x="4813300" y="1585789"/>
              <a:ext cx="288925" cy="8096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Verdana"/>
              </a:endParaRPr>
            </a:p>
          </p:txBody>
        </p:sp>
      </p:grpSp>
      <p:grpSp>
        <p:nvGrpSpPr>
          <p:cNvPr id="210" name="Group 209"/>
          <p:cNvGrpSpPr/>
          <p:nvPr/>
        </p:nvGrpSpPr>
        <p:grpSpPr>
          <a:xfrm rot="354826">
            <a:off x="891155" y="4378815"/>
            <a:ext cx="783204" cy="723915"/>
            <a:chOff x="4215040" y="1046818"/>
            <a:chExt cx="783204" cy="723915"/>
          </a:xfrm>
        </p:grpSpPr>
        <p:sp>
          <p:nvSpPr>
            <p:cNvPr id="211" name="AutoShape 21"/>
            <p:cNvSpPr>
              <a:spLocks noChangeArrowheads="1"/>
            </p:cNvSpPr>
            <p:nvPr/>
          </p:nvSpPr>
          <p:spPr bwMode="auto">
            <a:xfrm rot="3960000">
              <a:off x="4111058" y="1150800"/>
              <a:ext cx="288925" cy="8096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212" name="AutoShape 22"/>
            <p:cNvSpPr>
              <a:spLocks noChangeArrowheads="1"/>
            </p:cNvSpPr>
            <p:nvPr/>
          </p:nvSpPr>
          <p:spPr bwMode="auto">
            <a:xfrm rot="3960000">
              <a:off x="4252487" y="1222238"/>
              <a:ext cx="288925" cy="8096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213" name="AutoShape 23"/>
            <p:cNvSpPr>
              <a:spLocks noChangeArrowheads="1"/>
            </p:cNvSpPr>
            <p:nvPr/>
          </p:nvSpPr>
          <p:spPr bwMode="auto">
            <a:xfrm rot="3960000">
              <a:off x="4393123" y="1294468"/>
              <a:ext cx="288925" cy="7937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214" name="AutoShape 24"/>
            <p:cNvSpPr>
              <a:spLocks noChangeArrowheads="1"/>
            </p:cNvSpPr>
            <p:nvPr/>
          </p:nvSpPr>
          <p:spPr bwMode="auto">
            <a:xfrm rot="3960000">
              <a:off x="4533760" y="1366751"/>
              <a:ext cx="288925" cy="8096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215" name="AutoShape 25"/>
            <p:cNvSpPr>
              <a:spLocks noChangeArrowheads="1"/>
            </p:cNvSpPr>
            <p:nvPr/>
          </p:nvSpPr>
          <p:spPr bwMode="auto">
            <a:xfrm rot="3960000">
              <a:off x="4675188" y="1447677"/>
              <a:ext cx="288925" cy="8096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216" name="AutoShape 25"/>
            <p:cNvSpPr>
              <a:spLocks noChangeArrowheads="1"/>
            </p:cNvSpPr>
            <p:nvPr/>
          </p:nvSpPr>
          <p:spPr bwMode="auto">
            <a:xfrm rot="3960000">
              <a:off x="4813300" y="1585789"/>
              <a:ext cx="288925" cy="8096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Verdana"/>
              </a:endParaRPr>
            </a:p>
          </p:txBody>
        </p:sp>
      </p:grpSp>
      <p:grpSp>
        <p:nvGrpSpPr>
          <p:cNvPr id="217" name="Group 216"/>
          <p:cNvGrpSpPr/>
          <p:nvPr/>
        </p:nvGrpSpPr>
        <p:grpSpPr>
          <a:xfrm>
            <a:off x="3034301" y="3862676"/>
            <a:ext cx="783204" cy="723915"/>
            <a:chOff x="4215040" y="1046818"/>
            <a:chExt cx="783204" cy="723915"/>
          </a:xfrm>
        </p:grpSpPr>
        <p:sp>
          <p:nvSpPr>
            <p:cNvPr id="218" name="AutoShape 21"/>
            <p:cNvSpPr>
              <a:spLocks noChangeArrowheads="1"/>
            </p:cNvSpPr>
            <p:nvPr/>
          </p:nvSpPr>
          <p:spPr bwMode="auto">
            <a:xfrm rot="3960000">
              <a:off x="4111058" y="1150800"/>
              <a:ext cx="288925" cy="8096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219" name="AutoShape 22"/>
            <p:cNvSpPr>
              <a:spLocks noChangeArrowheads="1"/>
            </p:cNvSpPr>
            <p:nvPr/>
          </p:nvSpPr>
          <p:spPr bwMode="auto">
            <a:xfrm rot="3960000">
              <a:off x="4252487" y="1222238"/>
              <a:ext cx="288925" cy="8096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220" name="AutoShape 23"/>
            <p:cNvSpPr>
              <a:spLocks noChangeArrowheads="1"/>
            </p:cNvSpPr>
            <p:nvPr/>
          </p:nvSpPr>
          <p:spPr bwMode="auto">
            <a:xfrm rot="3960000">
              <a:off x="4393123" y="1294468"/>
              <a:ext cx="288925" cy="7937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221" name="AutoShape 24"/>
            <p:cNvSpPr>
              <a:spLocks noChangeArrowheads="1"/>
            </p:cNvSpPr>
            <p:nvPr/>
          </p:nvSpPr>
          <p:spPr bwMode="auto">
            <a:xfrm rot="3960000">
              <a:off x="4533760" y="1366751"/>
              <a:ext cx="288925" cy="8096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222" name="AutoShape 25"/>
            <p:cNvSpPr>
              <a:spLocks noChangeArrowheads="1"/>
            </p:cNvSpPr>
            <p:nvPr/>
          </p:nvSpPr>
          <p:spPr bwMode="auto">
            <a:xfrm rot="3960000">
              <a:off x="4675188" y="1447677"/>
              <a:ext cx="288925" cy="8096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223" name="AutoShape 25"/>
            <p:cNvSpPr>
              <a:spLocks noChangeArrowheads="1"/>
            </p:cNvSpPr>
            <p:nvPr/>
          </p:nvSpPr>
          <p:spPr bwMode="auto">
            <a:xfrm rot="3960000">
              <a:off x="4813300" y="1585789"/>
              <a:ext cx="288925" cy="8096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560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/>
              <a:t>VWF:RCo platelet dependent function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62982" y="1844824"/>
            <a:ext cx="9469146" cy="4495800"/>
          </a:xfrm>
        </p:spPr>
        <p:txBody>
          <a:bodyPr/>
          <a:lstStyle/>
          <a:p>
            <a:r>
              <a:rPr lang="en-GB" dirty="0" smtClean="0"/>
              <a:t> Ristocetin is an antibiotic; binds to VWF and platelets</a:t>
            </a:r>
          </a:p>
          <a:p>
            <a:r>
              <a:rPr lang="en-GB" dirty="0" smtClean="0"/>
              <a:t> Agglutinates platelets in presence of VWF; measured by </a:t>
            </a:r>
            <a:r>
              <a:rPr lang="en-GB" dirty="0" err="1" smtClean="0"/>
              <a:t>aggregometer</a:t>
            </a:r>
            <a:r>
              <a:rPr lang="en-GB" dirty="0" smtClean="0"/>
              <a:t> but can be automated</a:t>
            </a:r>
          </a:p>
          <a:p>
            <a:r>
              <a:rPr lang="en-GB" dirty="0" smtClean="0"/>
              <a:t> Requires HMWM with functional GPIb-binding site</a:t>
            </a:r>
          </a:p>
          <a:p>
            <a:pPr eaLnBrk="1" hangingPunct="1"/>
            <a:r>
              <a:rPr lang="en-GB" dirty="0" smtClean="0"/>
              <a:t> Critical VWF binding function, but poor reproducibility</a:t>
            </a:r>
          </a:p>
          <a:p>
            <a:pPr eaLnBrk="1" hangingPunct="1"/>
            <a:endParaRPr lang="en-GB" dirty="0" smtClean="0"/>
          </a:p>
          <a:p>
            <a:pPr eaLnBrk="1" hangingPunct="1"/>
            <a:r>
              <a:rPr lang="en-GB" dirty="0" smtClean="0"/>
              <a:t>Performed with </a:t>
            </a:r>
            <a:r>
              <a:rPr lang="en-GB" u="sng" dirty="0" smtClean="0"/>
              <a:t>excess</a:t>
            </a:r>
            <a:r>
              <a:rPr lang="en-GB" dirty="0" smtClean="0"/>
              <a:t> Ristocetin and </a:t>
            </a:r>
            <a:r>
              <a:rPr lang="en-GB" u="sng" dirty="0" smtClean="0"/>
              <a:t>dilutions</a:t>
            </a:r>
            <a:r>
              <a:rPr lang="en-GB" dirty="0" smtClean="0"/>
              <a:t> of plasma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Learning outcomes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10287000" cy="5257800"/>
          </a:xfrm>
        </p:spPr>
        <p:txBody>
          <a:bodyPr/>
          <a:lstStyle/>
          <a:p>
            <a:pPr>
              <a:buNone/>
            </a:pPr>
            <a:r>
              <a:rPr lang="en-GB" sz="3200" dirty="0" smtClean="0"/>
              <a:t>By the end of this lecture the student should be able to:</a:t>
            </a:r>
          </a:p>
          <a:p>
            <a:r>
              <a:rPr lang="en-GB" sz="3200" dirty="0" smtClean="0"/>
              <a:t>Describe factors that affect VWF level</a:t>
            </a:r>
          </a:p>
          <a:p>
            <a:r>
              <a:rPr lang="en-GB" sz="3200" dirty="0" smtClean="0"/>
              <a:t>Understand why some properties of VWF make its measurement challenging</a:t>
            </a:r>
          </a:p>
          <a:p>
            <a:r>
              <a:rPr lang="en-GB" sz="3200" dirty="0" smtClean="0"/>
              <a:t>Describe the tests used to assess VWF level and functions</a:t>
            </a:r>
          </a:p>
          <a:p>
            <a:r>
              <a:rPr lang="en-GB" sz="3200" dirty="0" smtClean="0"/>
              <a:t>Explain how the principles and results of the tests allow von Willebrand disease to be classified and be familiar with the </a:t>
            </a:r>
            <a:r>
              <a:rPr lang="en-GB" sz="3200" smtClean="0"/>
              <a:t>abnormalities found in </a:t>
            </a:r>
            <a:r>
              <a:rPr lang="en-GB" sz="3200" dirty="0" smtClean="0"/>
              <a:t>each subtype</a:t>
            </a:r>
          </a:p>
          <a:p>
            <a:r>
              <a:rPr lang="en-GB" sz="3200" dirty="0" smtClean="0"/>
              <a:t>Describe basis of VWD inheritance and available treatment </a:t>
            </a:r>
          </a:p>
          <a:p>
            <a:pPr>
              <a:buNone/>
            </a:pPr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951" y="188640"/>
            <a:ext cx="9865093" cy="9906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Ristocetin induced platelet agglutination (RIPA)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51014" y="2132856"/>
            <a:ext cx="9172575" cy="4495800"/>
          </a:xfrm>
        </p:spPr>
        <p:txBody>
          <a:bodyPr/>
          <a:lstStyle/>
          <a:p>
            <a:r>
              <a:rPr lang="en-GB" dirty="0" smtClean="0"/>
              <a:t>Test of sensitivity to ristocetin</a:t>
            </a:r>
          </a:p>
          <a:p>
            <a:r>
              <a:rPr lang="en-GB" dirty="0" smtClean="0"/>
              <a:t>Performed with </a:t>
            </a:r>
            <a:r>
              <a:rPr lang="en-GB" u="sng" dirty="0" smtClean="0"/>
              <a:t>undiluted</a:t>
            </a:r>
            <a:r>
              <a:rPr lang="en-GB" dirty="0" smtClean="0"/>
              <a:t> plasma</a:t>
            </a:r>
          </a:p>
          <a:p>
            <a:r>
              <a:rPr lang="en-GB" u="sng" dirty="0" smtClean="0"/>
              <a:t>Limiting</a:t>
            </a:r>
            <a:r>
              <a:rPr lang="en-GB" dirty="0" smtClean="0"/>
              <a:t> concentrations of ristocetin</a:t>
            </a:r>
          </a:p>
          <a:p>
            <a:endParaRPr lang="en-GB" dirty="0" smtClean="0"/>
          </a:p>
          <a:p>
            <a:r>
              <a:rPr lang="en-GB" dirty="0" smtClean="0"/>
              <a:t>Diagnostic test for Type 2B VWD (or ‘platelet type’ VWD)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6367660" y="1759709"/>
            <a:ext cx="3134305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000" b="1" dirty="0">
                <a:solidFill>
                  <a:prstClr val="black"/>
                </a:solidFill>
                <a:latin typeface="Arial" charset="0"/>
              </a:rPr>
              <a:t>Ristocetin 0.5 mg/ml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2000" b="1" dirty="0">
              <a:solidFill>
                <a:prstClr val="black"/>
              </a:solidFill>
              <a:latin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2000" b="1" dirty="0">
              <a:solidFill>
                <a:prstClr val="black"/>
              </a:solidFill>
              <a:latin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000" b="1" dirty="0">
                <a:solidFill>
                  <a:srgbClr val="33CC33"/>
                </a:solidFill>
                <a:latin typeface="Arial" charset="0"/>
              </a:rPr>
              <a:t>Ristocetin 0.75 mg/ml</a:t>
            </a:r>
            <a:endParaRPr lang="en-GB" sz="2000" b="1" dirty="0">
              <a:solidFill>
                <a:prstClr val="black"/>
              </a:solidFill>
              <a:latin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000" b="1" dirty="0">
                <a:solidFill>
                  <a:srgbClr val="FF3300"/>
                </a:solidFill>
                <a:latin typeface="Arial" charset="0"/>
              </a:rPr>
              <a:t>Ristocetin 1.5 mg/ml</a:t>
            </a:r>
            <a:endParaRPr lang="en-GB" sz="2000" b="1" dirty="0">
              <a:solidFill>
                <a:prstClr val="black"/>
              </a:solidFill>
              <a:latin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2000" b="1" dirty="0">
              <a:solidFill>
                <a:srgbClr val="DD8047"/>
              </a:solidFill>
              <a:latin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2000" b="1" dirty="0">
              <a:solidFill>
                <a:srgbClr val="DD8047"/>
              </a:solidFill>
              <a:latin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2000" b="1" dirty="0" smtClean="0">
              <a:solidFill>
                <a:srgbClr val="DD8047"/>
              </a:solidFill>
              <a:latin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2000" b="1" dirty="0">
              <a:solidFill>
                <a:srgbClr val="DD8047"/>
              </a:solidFill>
              <a:latin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2000" b="1" dirty="0">
              <a:solidFill>
                <a:srgbClr val="DD8047"/>
              </a:solidFill>
              <a:latin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Ristocetin 0.25 mg/ml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RIPA and Type 2B VWD</a:t>
            </a:r>
            <a:endParaRPr lang="en-US" dirty="0"/>
          </a:p>
        </p:txBody>
      </p:sp>
      <p:pic>
        <p:nvPicPr>
          <p:cNvPr id="131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274" y="1556792"/>
            <a:ext cx="5356330" cy="4166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967040" y="6093340"/>
            <a:ext cx="7733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Agglutination at ristocetin 0.7mg/ml or less is abnormal 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Collagen binding activity (VWF:CB)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42906" y="1928802"/>
            <a:ext cx="9172575" cy="4495800"/>
          </a:xfrm>
        </p:spPr>
        <p:txBody>
          <a:bodyPr>
            <a:normAutofit/>
          </a:bodyPr>
          <a:lstStyle/>
          <a:p>
            <a:r>
              <a:rPr lang="en-GB" dirty="0" smtClean="0"/>
              <a:t>VWF has two collagen binding domains</a:t>
            </a:r>
          </a:p>
          <a:p>
            <a:pPr lvl="1"/>
            <a:r>
              <a:rPr lang="en-GB" dirty="0" smtClean="0"/>
              <a:t>A1 – binds Collagen types I, III and VI</a:t>
            </a:r>
          </a:p>
          <a:p>
            <a:pPr lvl="1"/>
            <a:r>
              <a:rPr lang="en-GB" dirty="0" smtClean="0"/>
              <a:t>A3 – binds Collagen types I and III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VWF binds collagen at rest and under flow</a:t>
            </a:r>
          </a:p>
          <a:p>
            <a:pPr lvl="1"/>
            <a:r>
              <a:rPr lang="en-GB" dirty="0" smtClean="0"/>
              <a:t>some binding only seen under flow conditions</a:t>
            </a:r>
          </a:p>
          <a:p>
            <a:endParaRPr lang="en-GB" dirty="0" smtClean="0"/>
          </a:p>
          <a:p>
            <a:r>
              <a:rPr lang="en-GB" dirty="0" smtClean="0"/>
              <a:t> Requires HMWM with functional collagen binding site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838223" y="476672"/>
            <a:ext cx="581550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GB" sz="4800" dirty="0">
                <a:solidFill>
                  <a:srgbClr val="775F55"/>
                </a:solidFill>
                <a:latin typeface="Calibri"/>
              </a:rPr>
              <a:t>Collagen binding assay</a:t>
            </a:r>
          </a:p>
        </p:txBody>
      </p:sp>
      <p:sp>
        <p:nvSpPr>
          <p:cNvPr id="61443" name="Freeform 3"/>
          <p:cNvSpPr>
            <a:spLocks/>
          </p:cNvSpPr>
          <p:nvPr/>
        </p:nvSpPr>
        <p:spPr bwMode="auto">
          <a:xfrm>
            <a:off x="1905000" y="5029200"/>
            <a:ext cx="5257800" cy="990600"/>
          </a:xfrm>
          <a:custGeom>
            <a:avLst/>
            <a:gdLst>
              <a:gd name="T0" fmla="*/ 0 w 3312"/>
              <a:gd name="T1" fmla="*/ 0 h 624"/>
              <a:gd name="T2" fmla="*/ 0 w 3312"/>
              <a:gd name="T3" fmla="*/ 624 h 624"/>
              <a:gd name="T4" fmla="*/ 3312 w 3312"/>
              <a:gd name="T5" fmla="*/ 624 h 624"/>
              <a:gd name="T6" fmla="*/ 3312 w 3312"/>
              <a:gd name="T7" fmla="*/ 48 h 624"/>
              <a:gd name="T8" fmla="*/ 0 60000 65536"/>
              <a:gd name="T9" fmla="*/ 0 60000 65536"/>
              <a:gd name="T10" fmla="*/ 0 60000 65536"/>
              <a:gd name="T11" fmla="*/ 0 60000 65536"/>
              <a:gd name="T12" fmla="*/ 0 w 3312"/>
              <a:gd name="T13" fmla="*/ 0 h 624"/>
              <a:gd name="T14" fmla="*/ 3312 w 3312"/>
              <a:gd name="T15" fmla="*/ 624 h 6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12" h="624">
                <a:moveTo>
                  <a:pt x="0" y="0"/>
                </a:moveTo>
                <a:lnTo>
                  <a:pt x="0" y="624"/>
                </a:lnTo>
                <a:lnTo>
                  <a:pt x="3312" y="624"/>
                </a:lnTo>
                <a:lnTo>
                  <a:pt x="3312" y="48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444" name="AutoShape 4"/>
          <p:cNvSpPr>
            <a:spLocks noChangeArrowheads="1"/>
          </p:cNvSpPr>
          <p:nvPr/>
        </p:nvSpPr>
        <p:spPr bwMode="auto">
          <a:xfrm>
            <a:off x="2590801" y="5791200"/>
            <a:ext cx="1219200" cy="228600"/>
          </a:xfrm>
          <a:prstGeom prst="lightningBolt">
            <a:avLst/>
          </a:prstGeom>
          <a:solidFill>
            <a:srgbClr val="33CCFF"/>
          </a:solidFill>
          <a:ln w="9525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445" name="AutoShape 5"/>
          <p:cNvSpPr>
            <a:spLocks noChangeArrowheads="1"/>
          </p:cNvSpPr>
          <p:nvPr/>
        </p:nvSpPr>
        <p:spPr bwMode="auto">
          <a:xfrm>
            <a:off x="5105401" y="5791200"/>
            <a:ext cx="1219200" cy="228600"/>
          </a:xfrm>
          <a:prstGeom prst="lightningBolt">
            <a:avLst/>
          </a:prstGeom>
          <a:solidFill>
            <a:srgbClr val="33CCFF"/>
          </a:solidFill>
          <a:ln w="9525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446" name="AutoShape 6"/>
          <p:cNvSpPr>
            <a:spLocks noChangeArrowheads="1"/>
          </p:cNvSpPr>
          <p:nvPr/>
        </p:nvSpPr>
        <p:spPr bwMode="auto">
          <a:xfrm>
            <a:off x="3962401" y="5791200"/>
            <a:ext cx="1219200" cy="228600"/>
          </a:xfrm>
          <a:prstGeom prst="lightningBolt">
            <a:avLst/>
          </a:prstGeom>
          <a:solidFill>
            <a:srgbClr val="33CCFF"/>
          </a:solidFill>
          <a:ln w="9525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 flipV="1">
            <a:off x="4648200" y="4724400"/>
            <a:ext cx="609600" cy="685800"/>
            <a:chOff x="2544" y="2832"/>
            <a:chExt cx="384" cy="432"/>
          </a:xfrm>
        </p:grpSpPr>
        <p:sp>
          <p:nvSpPr>
            <p:cNvPr id="61454" name="Line 8"/>
            <p:cNvSpPr>
              <a:spLocks noChangeShapeType="1"/>
            </p:cNvSpPr>
            <p:nvPr/>
          </p:nvSpPr>
          <p:spPr bwMode="auto">
            <a:xfrm>
              <a:off x="2544" y="2832"/>
              <a:ext cx="192" cy="192"/>
            </a:xfrm>
            <a:prstGeom prst="line">
              <a:avLst/>
            </a:prstGeom>
            <a:noFill/>
            <a:ln w="38100">
              <a:solidFill>
                <a:srgbClr val="FF66FF"/>
              </a:solidFill>
              <a:round/>
              <a:headEnd type="oval" w="med" len="sm"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455" name="Line 9"/>
            <p:cNvSpPr>
              <a:spLocks noChangeShapeType="1"/>
            </p:cNvSpPr>
            <p:nvPr/>
          </p:nvSpPr>
          <p:spPr bwMode="auto">
            <a:xfrm flipH="1">
              <a:off x="2736" y="2832"/>
              <a:ext cx="192" cy="192"/>
            </a:xfrm>
            <a:prstGeom prst="line">
              <a:avLst/>
            </a:prstGeom>
            <a:noFill/>
            <a:ln w="38100">
              <a:solidFill>
                <a:srgbClr val="FF66FF"/>
              </a:solidFill>
              <a:round/>
              <a:headEnd type="oval" w="med" len="sm"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456" name="Line 10"/>
            <p:cNvSpPr>
              <a:spLocks noChangeShapeType="1"/>
            </p:cNvSpPr>
            <p:nvPr/>
          </p:nvSpPr>
          <p:spPr bwMode="auto">
            <a:xfrm>
              <a:off x="2736" y="3024"/>
              <a:ext cx="0" cy="240"/>
            </a:xfrm>
            <a:prstGeom prst="line">
              <a:avLst/>
            </a:prstGeom>
            <a:noFill/>
            <a:ln w="38100">
              <a:solidFill>
                <a:srgbClr val="FF66FF"/>
              </a:solidFill>
              <a:round/>
              <a:headEnd type="oval" w="med" len="sm"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1448" name="Freeform 11"/>
          <p:cNvSpPr>
            <a:spLocks/>
          </p:cNvSpPr>
          <p:nvPr/>
        </p:nvSpPr>
        <p:spPr bwMode="auto">
          <a:xfrm flipV="1">
            <a:off x="3703340" y="5589239"/>
            <a:ext cx="2087861" cy="422628"/>
          </a:xfrm>
          <a:custGeom>
            <a:avLst/>
            <a:gdLst>
              <a:gd name="T0" fmla="*/ 0 w 665"/>
              <a:gd name="T1" fmla="*/ 0 h 523"/>
              <a:gd name="T2" fmla="*/ 60 w 665"/>
              <a:gd name="T3" fmla="*/ 194 h 523"/>
              <a:gd name="T4" fmla="*/ 97 w 665"/>
              <a:gd name="T5" fmla="*/ 262 h 523"/>
              <a:gd name="T6" fmla="*/ 164 w 665"/>
              <a:gd name="T7" fmla="*/ 284 h 523"/>
              <a:gd name="T8" fmla="*/ 157 w 665"/>
              <a:gd name="T9" fmla="*/ 179 h 523"/>
              <a:gd name="T10" fmla="*/ 82 w 665"/>
              <a:gd name="T11" fmla="*/ 232 h 523"/>
              <a:gd name="T12" fmla="*/ 52 w 665"/>
              <a:gd name="T13" fmla="*/ 306 h 523"/>
              <a:gd name="T14" fmla="*/ 142 w 665"/>
              <a:gd name="T15" fmla="*/ 434 h 523"/>
              <a:gd name="T16" fmla="*/ 187 w 665"/>
              <a:gd name="T17" fmla="*/ 464 h 523"/>
              <a:gd name="T18" fmla="*/ 232 w 665"/>
              <a:gd name="T19" fmla="*/ 478 h 523"/>
              <a:gd name="T20" fmla="*/ 321 w 665"/>
              <a:gd name="T21" fmla="*/ 441 h 523"/>
              <a:gd name="T22" fmla="*/ 254 w 665"/>
              <a:gd name="T23" fmla="*/ 419 h 523"/>
              <a:gd name="T24" fmla="*/ 292 w 665"/>
              <a:gd name="T25" fmla="*/ 523 h 523"/>
              <a:gd name="T26" fmla="*/ 404 w 665"/>
              <a:gd name="T27" fmla="*/ 501 h 523"/>
              <a:gd name="T28" fmla="*/ 538 w 665"/>
              <a:gd name="T29" fmla="*/ 366 h 523"/>
              <a:gd name="T30" fmla="*/ 583 w 665"/>
              <a:gd name="T31" fmla="*/ 321 h 523"/>
              <a:gd name="T32" fmla="*/ 606 w 665"/>
              <a:gd name="T33" fmla="*/ 299 h 523"/>
              <a:gd name="T34" fmla="*/ 665 w 665"/>
              <a:gd name="T35" fmla="*/ 232 h 52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665"/>
              <a:gd name="T55" fmla="*/ 0 h 523"/>
              <a:gd name="T56" fmla="*/ 665 w 665"/>
              <a:gd name="T57" fmla="*/ 523 h 523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665" h="523">
                <a:moveTo>
                  <a:pt x="0" y="0"/>
                </a:moveTo>
                <a:cubicBezTo>
                  <a:pt x="20" y="64"/>
                  <a:pt x="36" y="130"/>
                  <a:pt x="60" y="194"/>
                </a:cubicBezTo>
                <a:cubicBezTo>
                  <a:pt x="69" y="219"/>
                  <a:pt x="69" y="243"/>
                  <a:pt x="97" y="262"/>
                </a:cubicBezTo>
                <a:cubicBezTo>
                  <a:pt x="132" y="285"/>
                  <a:pt x="110" y="275"/>
                  <a:pt x="164" y="284"/>
                </a:cubicBezTo>
                <a:cubicBezTo>
                  <a:pt x="220" y="242"/>
                  <a:pt x="231" y="206"/>
                  <a:pt x="157" y="179"/>
                </a:cubicBezTo>
                <a:cubicBezTo>
                  <a:pt x="119" y="188"/>
                  <a:pt x="112" y="208"/>
                  <a:pt x="82" y="232"/>
                </a:cubicBezTo>
                <a:cubicBezTo>
                  <a:pt x="69" y="256"/>
                  <a:pt x="61" y="280"/>
                  <a:pt x="52" y="306"/>
                </a:cubicBezTo>
                <a:cubicBezTo>
                  <a:pt x="71" y="363"/>
                  <a:pt x="95" y="397"/>
                  <a:pt x="142" y="434"/>
                </a:cubicBezTo>
                <a:cubicBezTo>
                  <a:pt x="156" y="445"/>
                  <a:pt x="169" y="458"/>
                  <a:pt x="187" y="464"/>
                </a:cubicBezTo>
                <a:cubicBezTo>
                  <a:pt x="202" y="468"/>
                  <a:pt x="232" y="478"/>
                  <a:pt x="232" y="478"/>
                </a:cubicBezTo>
                <a:cubicBezTo>
                  <a:pt x="277" y="471"/>
                  <a:pt x="298" y="478"/>
                  <a:pt x="321" y="441"/>
                </a:cubicBezTo>
                <a:cubicBezTo>
                  <a:pt x="308" y="402"/>
                  <a:pt x="291" y="411"/>
                  <a:pt x="254" y="419"/>
                </a:cubicBezTo>
                <a:cubicBezTo>
                  <a:pt x="208" y="464"/>
                  <a:pt x="242" y="507"/>
                  <a:pt x="292" y="523"/>
                </a:cubicBezTo>
                <a:cubicBezTo>
                  <a:pt x="331" y="517"/>
                  <a:pt x="364" y="508"/>
                  <a:pt x="404" y="501"/>
                </a:cubicBezTo>
                <a:cubicBezTo>
                  <a:pt x="449" y="455"/>
                  <a:pt x="491" y="408"/>
                  <a:pt x="538" y="366"/>
                </a:cubicBezTo>
                <a:cubicBezTo>
                  <a:pt x="553" y="351"/>
                  <a:pt x="567" y="335"/>
                  <a:pt x="583" y="321"/>
                </a:cubicBezTo>
                <a:cubicBezTo>
                  <a:pt x="590" y="313"/>
                  <a:pt x="606" y="299"/>
                  <a:pt x="606" y="299"/>
                </a:cubicBezTo>
                <a:cubicBezTo>
                  <a:pt x="621" y="267"/>
                  <a:pt x="640" y="256"/>
                  <a:pt x="665" y="232"/>
                </a:cubicBezTo>
              </a:path>
            </a:pathLst>
          </a:custGeom>
          <a:noFill/>
          <a:ln w="38100">
            <a:solidFill>
              <a:srgbClr val="002060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449" name="AutoShape 12"/>
          <p:cNvSpPr>
            <a:spLocks noChangeArrowheads="1"/>
          </p:cNvSpPr>
          <p:nvPr/>
        </p:nvSpPr>
        <p:spPr bwMode="auto">
          <a:xfrm>
            <a:off x="4762500" y="4332288"/>
            <a:ext cx="381000" cy="381000"/>
          </a:xfrm>
          <a:prstGeom prst="star32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450" name="Text Box 13"/>
          <p:cNvSpPr txBox="1">
            <a:spLocks noChangeArrowheads="1"/>
          </p:cNvSpPr>
          <p:nvPr/>
        </p:nvSpPr>
        <p:spPr bwMode="auto">
          <a:xfrm>
            <a:off x="7010430" y="2362201"/>
            <a:ext cx="1847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altLang="en-GB" sz="2000" b="1">
              <a:solidFill>
                <a:prstClr val="black"/>
              </a:solidFill>
            </a:endParaRPr>
          </a:p>
        </p:txBody>
      </p:sp>
      <p:sp>
        <p:nvSpPr>
          <p:cNvPr id="61451" name="AutoShape 14"/>
          <p:cNvSpPr>
            <a:spLocks/>
          </p:cNvSpPr>
          <p:nvPr/>
        </p:nvSpPr>
        <p:spPr bwMode="auto">
          <a:xfrm>
            <a:off x="7315200" y="3871913"/>
            <a:ext cx="2490788" cy="730250"/>
          </a:xfrm>
          <a:prstGeom prst="accentCallout1">
            <a:avLst>
              <a:gd name="adj1" fmla="val 15653"/>
              <a:gd name="adj2" fmla="val -3060"/>
              <a:gd name="adj3" fmla="val 268042"/>
              <a:gd name="adj4" fmla="val -54750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GB" sz="2000" b="1">
                <a:solidFill>
                  <a:prstClr val="black"/>
                </a:solidFill>
              </a:rPr>
              <a:t>Collagen bound to ELISA plate</a:t>
            </a:r>
          </a:p>
        </p:txBody>
      </p:sp>
      <p:sp>
        <p:nvSpPr>
          <p:cNvPr id="61452" name="AutoShape 15"/>
          <p:cNvSpPr>
            <a:spLocks/>
          </p:cNvSpPr>
          <p:nvPr/>
        </p:nvSpPr>
        <p:spPr bwMode="auto">
          <a:xfrm>
            <a:off x="7315200" y="2670196"/>
            <a:ext cx="2551113" cy="707886"/>
          </a:xfrm>
          <a:prstGeom prst="accentCallout1">
            <a:avLst>
              <a:gd name="adj1" fmla="val 15653"/>
              <a:gd name="adj2" fmla="val -2986"/>
              <a:gd name="adj3" fmla="val 212393"/>
              <a:gd name="adj4" fmla="val -83298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GB" sz="2000" b="1">
                <a:solidFill>
                  <a:prstClr val="black"/>
                </a:solidFill>
              </a:rPr>
              <a:t>APAAP conjugated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GB" sz="2000" b="1">
                <a:solidFill>
                  <a:prstClr val="black"/>
                </a:solidFill>
              </a:rPr>
              <a:t>Anti-vWF antibody</a:t>
            </a:r>
          </a:p>
        </p:txBody>
      </p:sp>
      <p:sp>
        <p:nvSpPr>
          <p:cNvPr id="61453" name="AutoShape 16"/>
          <p:cNvSpPr>
            <a:spLocks/>
          </p:cNvSpPr>
          <p:nvPr/>
        </p:nvSpPr>
        <p:spPr bwMode="auto">
          <a:xfrm>
            <a:off x="1127125" y="2982913"/>
            <a:ext cx="914400" cy="730250"/>
          </a:xfrm>
          <a:prstGeom prst="accentCallout1">
            <a:avLst>
              <a:gd name="adj1" fmla="val 16069"/>
              <a:gd name="adj2" fmla="val 108333"/>
              <a:gd name="adj3" fmla="val 358481"/>
              <a:gd name="adj4" fmla="val 360764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GB" sz="2000" b="1">
                <a:solidFill>
                  <a:prstClr val="black"/>
                </a:solidFill>
              </a:rPr>
              <a:t>Test vWF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62" name="Object 2"/>
          <p:cNvGraphicFramePr>
            <a:graphicFrameLocks noChangeAspect="1"/>
          </p:cNvGraphicFramePr>
          <p:nvPr/>
        </p:nvGraphicFramePr>
        <p:xfrm>
          <a:off x="685800" y="1314471"/>
          <a:ext cx="8743950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603" name="Image" r:id="rId4" imgW="5086705" imgH="3125591" progId="">
                  <p:embed/>
                </p:oleObj>
              </mc:Choice>
              <mc:Fallback>
                <p:oleObj name="Image" r:id="rId4" imgW="5086705" imgH="3125591" progId="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314471"/>
                        <a:ext cx="8743950" cy="518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753688" y="142891"/>
            <a:ext cx="929226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3600" dirty="0">
                <a:solidFill>
                  <a:prstClr val="black"/>
                </a:solidFill>
                <a:latin typeface="Calibri"/>
              </a:rPr>
              <a:t>Collagen binding assay: sensitive to multimeric composition</a:t>
            </a:r>
          </a:p>
        </p:txBody>
      </p:sp>
      <p:sp>
        <p:nvSpPr>
          <p:cNvPr id="92165" name="Rectangle 5"/>
          <p:cNvSpPr>
            <a:spLocks noChangeArrowheads="1"/>
          </p:cNvSpPr>
          <p:nvPr/>
        </p:nvSpPr>
        <p:spPr bwMode="auto">
          <a:xfrm>
            <a:off x="8277842" y="6521450"/>
            <a:ext cx="16225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GB" sz="1800" dirty="0" err="1">
                <a:solidFill>
                  <a:srgbClr val="000000"/>
                </a:solidFill>
                <a:latin typeface="Calibri"/>
              </a:rPr>
              <a:t>Siekmann</a:t>
            </a:r>
            <a:r>
              <a:rPr lang="en-GB" altLang="en-GB" sz="1800" dirty="0">
                <a:solidFill>
                  <a:srgbClr val="000000"/>
                </a:solidFill>
                <a:latin typeface="Calibri"/>
              </a:rPr>
              <a:t> 1998</a:t>
            </a:r>
            <a:endParaRPr lang="en-GB" sz="1800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VWF: multimer analysis</a:t>
            </a:r>
            <a:endParaRPr lang="en-US" dirty="0"/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06" y="2000245"/>
            <a:ext cx="8358246" cy="4175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8438578" y="6488702"/>
            <a:ext cx="1846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Budde</a:t>
            </a:r>
            <a:r>
              <a:rPr lang="en-GB" dirty="0" smtClean="0"/>
              <a:t> 2008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396335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Dimerisation</a:t>
            </a:r>
            <a:r>
              <a:rPr lang="en-GB" dirty="0" smtClean="0"/>
              <a:t>  </a:t>
            </a:r>
            <a:r>
              <a:rPr lang="en-GB" dirty="0" err="1" smtClean="0"/>
              <a:t>Mulimerisation</a:t>
            </a:r>
            <a:r>
              <a:rPr lang="en-GB" dirty="0" smtClean="0"/>
              <a:t>    NP        2B       2A        2M (</a:t>
            </a:r>
            <a:r>
              <a:rPr lang="en-GB" dirty="0" err="1" smtClean="0"/>
              <a:t>sm</a:t>
            </a:r>
            <a:r>
              <a:rPr lang="en-GB" dirty="0" smtClean="0"/>
              <a:t>)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0" y="332656"/>
            <a:ext cx="1016278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GB" sz="4000" dirty="0">
                <a:solidFill>
                  <a:srgbClr val="775F55"/>
                </a:solidFill>
                <a:latin typeface="+mj-lt"/>
              </a:rPr>
              <a:t>Factor VIII binding capacity of </a:t>
            </a:r>
            <a:r>
              <a:rPr lang="en-US" altLang="en-GB" sz="4000" dirty="0" smtClean="0">
                <a:solidFill>
                  <a:srgbClr val="775F55"/>
                </a:solidFill>
                <a:latin typeface="+mj-lt"/>
              </a:rPr>
              <a:t>VWF (VWF:FVIIIB)</a:t>
            </a:r>
            <a:endParaRPr lang="en-US" altLang="en-GB" sz="4000" dirty="0">
              <a:solidFill>
                <a:srgbClr val="775F55"/>
              </a:solidFill>
              <a:latin typeface="+mj-lt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838204" y="1677988"/>
            <a:ext cx="32324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altLang="en-GB" sz="2000">
                <a:solidFill>
                  <a:prstClr val="black"/>
                </a:solidFill>
              </a:rPr>
              <a:t> FVIIIc APTT based assay</a:t>
            </a: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838200" y="2324102"/>
            <a:ext cx="35384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altLang="en-GB" sz="2000" dirty="0">
                <a:solidFill>
                  <a:prstClr val="black"/>
                </a:solidFill>
              </a:rPr>
              <a:t> ELISA based binding assay: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165600" y="5715000"/>
            <a:ext cx="609600" cy="685800"/>
            <a:chOff x="2544" y="2832"/>
            <a:chExt cx="384" cy="432"/>
          </a:xfrm>
        </p:grpSpPr>
        <p:sp>
          <p:nvSpPr>
            <p:cNvPr id="66578" name="Line 6"/>
            <p:cNvSpPr>
              <a:spLocks noChangeShapeType="1"/>
            </p:cNvSpPr>
            <p:nvPr/>
          </p:nvSpPr>
          <p:spPr bwMode="auto">
            <a:xfrm>
              <a:off x="2544" y="2832"/>
              <a:ext cx="192" cy="192"/>
            </a:xfrm>
            <a:prstGeom prst="line">
              <a:avLst/>
            </a:prstGeom>
            <a:noFill/>
            <a:ln w="38100">
              <a:solidFill>
                <a:srgbClr val="FF66FF"/>
              </a:solidFill>
              <a:round/>
              <a:headEnd type="oval" w="med" len="sm"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579" name="Line 7"/>
            <p:cNvSpPr>
              <a:spLocks noChangeShapeType="1"/>
            </p:cNvSpPr>
            <p:nvPr/>
          </p:nvSpPr>
          <p:spPr bwMode="auto">
            <a:xfrm flipH="1">
              <a:off x="2736" y="2832"/>
              <a:ext cx="192" cy="192"/>
            </a:xfrm>
            <a:prstGeom prst="line">
              <a:avLst/>
            </a:prstGeom>
            <a:noFill/>
            <a:ln w="38100">
              <a:solidFill>
                <a:srgbClr val="FF66FF"/>
              </a:solidFill>
              <a:round/>
              <a:headEnd type="oval" w="med" len="sm"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580" name="Line 8"/>
            <p:cNvSpPr>
              <a:spLocks noChangeShapeType="1"/>
            </p:cNvSpPr>
            <p:nvPr/>
          </p:nvSpPr>
          <p:spPr bwMode="auto">
            <a:xfrm>
              <a:off x="2736" y="3024"/>
              <a:ext cx="0" cy="240"/>
            </a:xfrm>
            <a:prstGeom prst="line">
              <a:avLst/>
            </a:prstGeom>
            <a:noFill/>
            <a:ln w="38100">
              <a:solidFill>
                <a:srgbClr val="FF66FF"/>
              </a:solidFill>
              <a:round/>
              <a:headEnd type="oval" w="med" len="sm"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6566" name="Freeform 9"/>
          <p:cNvSpPr>
            <a:spLocks/>
          </p:cNvSpPr>
          <p:nvPr/>
        </p:nvSpPr>
        <p:spPr bwMode="auto">
          <a:xfrm>
            <a:off x="3987800" y="4976813"/>
            <a:ext cx="1055688" cy="830262"/>
          </a:xfrm>
          <a:custGeom>
            <a:avLst/>
            <a:gdLst>
              <a:gd name="T0" fmla="*/ 0 w 665"/>
              <a:gd name="T1" fmla="*/ 0 h 523"/>
              <a:gd name="T2" fmla="*/ 60 w 665"/>
              <a:gd name="T3" fmla="*/ 194 h 523"/>
              <a:gd name="T4" fmla="*/ 97 w 665"/>
              <a:gd name="T5" fmla="*/ 262 h 523"/>
              <a:gd name="T6" fmla="*/ 164 w 665"/>
              <a:gd name="T7" fmla="*/ 284 h 523"/>
              <a:gd name="T8" fmla="*/ 157 w 665"/>
              <a:gd name="T9" fmla="*/ 179 h 523"/>
              <a:gd name="T10" fmla="*/ 82 w 665"/>
              <a:gd name="T11" fmla="*/ 232 h 523"/>
              <a:gd name="T12" fmla="*/ 52 w 665"/>
              <a:gd name="T13" fmla="*/ 306 h 523"/>
              <a:gd name="T14" fmla="*/ 142 w 665"/>
              <a:gd name="T15" fmla="*/ 434 h 523"/>
              <a:gd name="T16" fmla="*/ 187 w 665"/>
              <a:gd name="T17" fmla="*/ 464 h 523"/>
              <a:gd name="T18" fmla="*/ 232 w 665"/>
              <a:gd name="T19" fmla="*/ 478 h 523"/>
              <a:gd name="T20" fmla="*/ 321 w 665"/>
              <a:gd name="T21" fmla="*/ 441 h 523"/>
              <a:gd name="T22" fmla="*/ 254 w 665"/>
              <a:gd name="T23" fmla="*/ 419 h 523"/>
              <a:gd name="T24" fmla="*/ 292 w 665"/>
              <a:gd name="T25" fmla="*/ 523 h 523"/>
              <a:gd name="T26" fmla="*/ 404 w 665"/>
              <a:gd name="T27" fmla="*/ 501 h 523"/>
              <a:gd name="T28" fmla="*/ 538 w 665"/>
              <a:gd name="T29" fmla="*/ 366 h 523"/>
              <a:gd name="T30" fmla="*/ 583 w 665"/>
              <a:gd name="T31" fmla="*/ 321 h 523"/>
              <a:gd name="T32" fmla="*/ 606 w 665"/>
              <a:gd name="T33" fmla="*/ 299 h 523"/>
              <a:gd name="T34" fmla="*/ 665 w 665"/>
              <a:gd name="T35" fmla="*/ 232 h 52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665"/>
              <a:gd name="T55" fmla="*/ 0 h 523"/>
              <a:gd name="T56" fmla="*/ 665 w 665"/>
              <a:gd name="T57" fmla="*/ 523 h 523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665" h="523">
                <a:moveTo>
                  <a:pt x="0" y="0"/>
                </a:moveTo>
                <a:cubicBezTo>
                  <a:pt x="20" y="64"/>
                  <a:pt x="36" y="130"/>
                  <a:pt x="60" y="194"/>
                </a:cubicBezTo>
                <a:cubicBezTo>
                  <a:pt x="69" y="219"/>
                  <a:pt x="69" y="243"/>
                  <a:pt x="97" y="262"/>
                </a:cubicBezTo>
                <a:cubicBezTo>
                  <a:pt x="132" y="285"/>
                  <a:pt x="110" y="275"/>
                  <a:pt x="164" y="284"/>
                </a:cubicBezTo>
                <a:cubicBezTo>
                  <a:pt x="220" y="242"/>
                  <a:pt x="231" y="206"/>
                  <a:pt x="157" y="179"/>
                </a:cubicBezTo>
                <a:cubicBezTo>
                  <a:pt x="119" y="188"/>
                  <a:pt x="112" y="208"/>
                  <a:pt x="82" y="232"/>
                </a:cubicBezTo>
                <a:cubicBezTo>
                  <a:pt x="69" y="256"/>
                  <a:pt x="61" y="280"/>
                  <a:pt x="52" y="306"/>
                </a:cubicBezTo>
                <a:cubicBezTo>
                  <a:pt x="71" y="363"/>
                  <a:pt x="95" y="397"/>
                  <a:pt x="142" y="434"/>
                </a:cubicBezTo>
                <a:cubicBezTo>
                  <a:pt x="156" y="445"/>
                  <a:pt x="169" y="458"/>
                  <a:pt x="187" y="464"/>
                </a:cubicBezTo>
                <a:cubicBezTo>
                  <a:pt x="202" y="468"/>
                  <a:pt x="232" y="478"/>
                  <a:pt x="232" y="478"/>
                </a:cubicBezTo>
                <a:cubicBezTo>
                  <a:pt x="277" y="471"/>
                  <a:pt x="298" y="478"/>
                  <a:pt x="321" y="441"/>
                </a:cubicBezTo>
                <a:cubicBezTo>
                  <a:pt x="308" y="402"/>
                  <a:pt x="291" y="411"/>
                  <a:pt x="254" y="419"/>
                </a:cubicBezTo>
                <a:cubicBezTo>
                  <a:pt x="208" y="464"/>
                  <a:pt x="242" y="507"/>
                  <a:pt x="292" y="523"/>
                </a:cubicBezTo>
                <a:cubicBezTo>
                  <a:pt x="331" y="517"/>
                  <a:pt x="364" y="508"/>
                  <a:pt x="404" y="501"/>
                </a:cubicBezTo>
                <a:cubicBezTo>
                  <a:pt x="449" y="455"/>
                  <a:pt x="491" y="408"/>
                  <a:pt x="538" y="366"/>
                </a:cubicBezTo>
                <a:cubicBezTo>
                  <a:pt x="553" y="351"/>
                  <a:pt x="567" y="335"/>
                  <a:pt x="583" y="321"/>
                </a:cubicBezTo>
                <a:cubicBezTo>
                  <a:pt x="590" y="313"/>
                  <a:pt x="606" y="299"/>
                  <a:pt x="606" y="299"/>
                </a:cubicBezTo>
                <a:cubicBezTo>
                  <a:pt x="621" y="267"/>
                  <a:pt x="640" y="256"/>
                  <a:pt x="665" y="232"/>
                </a:cubicBezTo>
              </a:path>
            </a:pathLst>
          </a:cu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567" name="AutoShape 10"/>
          <p:cNvSpPr>
            <a:spLocks noChangeArrowheads="1"/>
          </p:cNvSpPr>
          <p:nvPr/>
        </p:nvSpPr>
        <p:spPr bwMode="auto">
          <a:xfrm>
            <a:off x="3962400" y="4648200"/>
            <a:ext cx="457200" cy="381000"/>
          </a:xfrm>
          <a:prstGeom prst="sun">
            <a:avLst>
              <a:gd name="adj" fmla="val 25000"/>
            </a:avLst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568" name="AutoShape 11"/>
          <p:cNvSpPr>
            <a:spLocks noChangeArrowheads="1"/>
          </p:cNvSpPr>
          <p:nvPr/>
        </p:nvSpPr>
        <p:spPr bwMode="auto">
          <a:xfrm>
            <a:off x="4114800" y="4191000"/>
            <a:ext cx="914400" cy="533400"/>
          </a:xfrm>
          <a:prstGeom prst="curvedUpArrow">
            <a:avLst>
              <a:gd name="adj1" fmla="val 34286"/>
              <a:gd name="adj2" fmla="val 68571"/>
              <a:gd name="adj3" fmla="val 33333"/>
            </a:avLst>
          </a:prstGeom>
          <a:solidFill>
            <a:schemeClr val="folHlink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altLang="en-GB" sz="1800">
              <a:solidFill>
                <a:srgbClr val="704404"/>
              </a:solidFill>
            </a:endParaRPr>
          </a:p>
        </p:txBody>
      </p:sp>
      <p:sp>
        <p:nvSpPr>
          <p:cNvPr id="66569" name="Text Box 12"/>
          <p:cNvSpPr txBox="1">
            <a:spLocks noChangeArrowheads="1"/>
          </p:cNvSpPr>
          <p:nvPr/>
        </p:nvSpPr>
        <p:spPr bwMode="auto">
          <a:xfrm>
            <a:off x="4800601" y="3810002"/>
            <a:ext cx="4667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GB" sz="1800">
                <a:solidFill>
                  <a:prstClr val="black"/>
                </a:solidFill>
              </a:rPr>
              <a:t>Xa</a:t>
            </a:r>
          </a:p>
        </p:txBody>
      </p:sp>
      <p:sp>
        <p:nvSpPr>
          <p:cNvPr id="66570" name="AutoShape 13"/>
          <p:cNvSpPr>
            <a:spLocks/>
          </p:cNvSpPr>
          <p:nvPr/>
        </p:nvSpPr>
        <p:spPr bwMode="auto">
          <a:xfrm>
            <a:off x="7197731" y="5173666"/>
            <a:ext cx="1641475" cy="369332"/>
          </a:xfrm>
          <a:prstGeom prst="accentCallout1">
            <a:avLst>
              <a:gd name="adj1" fmla="val 23528"/>
              <a:gd name="adj2" fmla="val -4644"/>
              <a:gd name="adj3" fmla="val 205884"/>
              <a:gd name="adj4" fmla="val -161801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altLang="en-GB" sz="1800" b="1">
              <a:solidFill>
                <a:prstClr val="black"/>
              </a:solidFill>
            </a:endParaRPr>
          </a:p>
        </p:txBody>
      </p:sp>
      <p:sp>
        <p:nvSpPr>
          <p:cNvPr id="66571" name="AutoShape 14"/>
          <p:cNvSpPr>
            <a:spLocks/>
          </p:cNvSpPr>
          <p:nvPr/>
        </p:nvSpPr>
        <p:spPr bwMode="auto">
          <a:xfrm>
            <a:off x="7223142" y="4002091"/>
            <a:ext cx="1616075" cy="369332"/>
          </a:xfrm>
          <a:prstGeom prst="accentCallout1">
            <a:avLst>
              <a:gd name="adj1" fmla="val 24491"/>
              <a:gd name="adj2" fmla="val -4708"/>
              <a:gd name="adj3" fmla="val 288435"/>
              <a:gd name="adj4" fmla="val -132384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altLang="en-GB" sz="1800" b="1">
              <a:solidFill>
                <a:prstClr val="black"/>
              </a:solidFill>
            </a:endParaRPr>
          </a:p>
        </p:txBody>
      </p:sp>
      <p:sp>
        <p:nvSpPr>
          <p:cNvPr id="66572" name="AutoShape 15"/>
          <p:cNvSpPr>
            <a:spLocks/>
          </p:cNvSpPr>
          <p:nvPr/>
        </p:nvSpPr>
        <p:spPr bwMode="auto">
          <a:xfrm>
            <a:off x="762000" y="4343403"/>
            <a:ext cx="1066800" cy="369332"/>
          </a:xfrm>
          <a:prstGeom prst="accentCallout1">
            <a:avLst>
              <a:gd name="adj1" fmla="val 25000"/>
              <a:gd name="adj2" fmla="val 107144"/>
              <a:gd name="adj3" fmla="val 92361"/>
              <a:gd name="adj4" fmla="val 300745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altLang="en-GB" sz="1800" b="1">
              <a:solidFill>
                <a:prstClr val="black"/>
              </a:solidFill>
            </a:endParaRPr>
          </a:p>
        </p:txBody>
      </p:sp>
      <p:sp>
        <p:nvSpPr>
          <p:cNvPr id="66573" name="Text Box 16"/>
          <p:cNvSpPr txBox="1">
            <a:spLocks noChangeArrowheads="1"/>
          </p:cNvSpPr>
          <p:nvPr/>
        </p:nvSpPr>
        <p:spPr bwMode="auto">
          <a:xfrm>
            <a:off x="7223125" y="5181602"/>
            <a:ext cx="12105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GB" sz="1800" b="1" dirty="0">
                <a:solidFill>
                  <a:prstClr val="black"/>
                </a:solidFill>
              </a:rPr>
              <a:t>Anti </a:t>
            </a:r>
            <a:r>
              <a:rPr lang="en-US" altLang="en-GB" sz="1800" b="1" dirty="0" smtClean="0">
                <a:solidFill>
                  <a:prstClr val="black"/>
                </a:solidFill>
              </a:rPr>
              <a:t>VWF</a:t>
            </a:r>
            <a:endParaRPr lang="en-US" altLang="en-GB" sz="1800" b="1" dirty="0">
              <a:solidFill>
                <a:prstClr val="black"/>
              </a:solidFill>
            </a:endParaRPr>
          </a:p>
        </p:txBody>
      </p:sp>
      <p:sp>
        <p:nvSpPr>
          <p:cNvPr id="66574" name="Text Box 17"/>
          <p:cNvSpPr txBox="1">
            <a:spLocks noChangeArrowheads="1"/>
          </p:cNvSpPr>
          <p:nvPr/>
        </p:nvSpPr>
        <p:spPr bwMode="auto">
          <a:xfrm>
            <a:off x="7223124" y="4002090"/>
            <a:ext cx="31811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GB" sz="1800" b="1" dirty="0">
                <a:solidFill>
                  <a:prstClr val="black"/>
                </a:solidFill>
              </a:rPr>
              <a:t>Test </a:t>
            </a:r>
            <a:r>
              <a:rPr lang="en-US" altLang="en-GB" sz="1800" b="1" dirty="0" smtClean="0">
                <a:solidFill>
                  <a:prstClr val="black"/>
                </a:solidFill>
              </a:rPr>
              <a:t>VWF with endogenous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GB" sz="1800" b="1" dirty="0" smtClean="0">
                <a:solidFill>
                  <a:prstClr val="black"/>
                </a:solidFill>
              </a:rPr>
              <a:t>FVIII removed</a:t>
            </a:r>
            <a:endParaRPr lang="en-US" altLang="en-GB" sz="1800" b="1" dirty="0">
              <a:solidFill>
                <a:prstClr val="black"/>
              </a:solidFill>
            </a:endParaRPr>
          </a:p>
        </p:txBody>
      </p:sp>
      <p:sp>
        <p:nvSpPr>
          <p:cNvPr id="66575" name="Text Box 18"/>
          <p:cNvSpPr txBox="1">
            <a:spLocks noChangeArrowheads="1"/>
          </p:cNvSpPr>
          <p:nvPr/>
        </p:nvSpPr>
        <p:spPr bwMode="auto">
          <a:xfrm>
            <a:off x="822347" y="4343402"/>
            <a:ext cx="761747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GB" sz="1800" b="1">
                <a:solidFill>
                  <a:prstClr val="black"/>
                </a:solidFill>
              </a:rPr>
              <a:t>rFVIII</a:t>
            </a:r>
          </a:p>
        </p:txBody>
      </p:sp>
      <p:sp>
        <p:nvSpPr>
          <p:cNvPr id="66576" name="AutoShape 19"/>
          <p:cNvSpPr>
            <a:spLocks/>
          </p:cNvSpPr>
          <p:nvPr/>
        </p:nvSpPr>
        <p:spPr bwMode="auto">
          <a:xfrm>
            <a:off x="7239017" y="2440015"/>
            <a:ext cx="2570163" cy="1200329"/>
          </a:xfrm>
          <a:prstGeom prst="accentCallout1">
            <a:avLst>
              <a:gd name="adj1" fmla="val 13583"/>
              <a:gd name="adj2" fmla="val -2968"/>
              <a:gd name="adj3" fmla="val 185847"/>
              <a:gd name="adj4" fmla="val -74722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GB" sz="1800" b="1" dirty="0" err="1">
                <a:solidFill>
                  <a:prstClr val="black"/>
                </a:solidFill>
              </a:rPr>
              <a:t>Chromogenic</a:t>
            </a:r>
            <a:r>
              <a:rPr lang="en-US" altLang="en-GB" sz="1800" b="1" dirty="0">
                <a:solidFill>
                  <a:prstClr val="black"/>
                </a:solidFill>
              </a:rPr>
              <a:t> assay for FVIII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GB" sz="1800" b="1" dirty="0">
                <a:solidFill>
                  <a:prstClr val="black"/>
                </a:solidFill>
              </a:rPr>
              <a:t>Or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GB" sz="1800" b="1" dirty="0">
                <a:solidFill>
                  <a:prstClr val="black"/>
                </a:solidFill>
              </a:rPr>
              <a:t>ELISA</a:t>
            </a:r>
            <a:endParaRPr lang="en-US" altLang="en-GB" sz="1800" b="1" dirty="0">
              <a:solidFill>
                <a:prstClr val="black"/>
              </a:solidFill>
            </a:endParaRPr>
          </a:p>
        </p:txBody>
      </p:sp>
      <p:sp>
        <p:nvSpPr>
          <p:cNvPr id="66577" name="Freeform 20"/>
          <p:cNvSpPr>
            <a:spLocks/>
          </p:cNvSpPr>
          <p:nvPr/>
        </p:nvSpPr>
        <p:spPr bwMode="auto">
          <a:xfrm>
            <a:off x="1905000" y="6019800"/>
            <a:ext cx="5257800" cy="381000"/>
          </a:xfrm>
          <a:custGeom>
            <a:avLst/>
            <a:gdLst>
              <a:gd name="T0" fmla="*/ 0 w 3312"/>
              <a:gd name="T1" fmla="*/ 0 h 624"/>
              <a:gd name="T2" fmla="*/ 0 w 3312"/>
              <a:gd name="T3" fmla="*/ 624 h 624"/>
              <a:gd name="T4" fmla="*/ 3312 w 3312"/>
              <a:gd name="T5" fmla="*/ 624 h 624"/>
              <a:gd name="T6" fmla="*/ 3312 w 3312"/>
              <a:gd name="T7" fmla="*/ 48 h 624"/>
              <a:gd name="T8" fmla="*/ 0 60000 65536"/>
              <a:gd name="T9" fmla="*/ 0 60000 65536"/>
              <a:gd name="T10" fmla="*/ 0 60000 65536"/>
              <a:gd name="T11" fmla="*/ 0 60000 65536"/>
              <a:gd name="T12" fmla="*/ 0 w 3312"/>
              <a:gd name="T13" fmla="*/ 0 h 624"/>
              <a:gd name="T14" fmla="*/ 3312 w 3312"/>
              <a:gd name="T15" fmla="*/ 624 h 6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12" h="624">
                <a:moveTo>
                  <a:pt x="0" y="0"/>
                </a:moveTo>
                <a:lnTo>
                  <a:pt x="0" y="624"/>
                </a:lnTo>
                <a:lnTo>
                  <a:pt x="3312" y="624"/>
                </a:lnTo>
                <a:lnTo>
                  <a:pt x="3312" y="48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VWF Factor VIII binding (VWF:FVIIIB)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679005" y="2060848"/>
            <a:ext cx="9172575" cy="4248472"/>
          </a:xfrm>
        </p:spPr>
        <p:txBody>
          <a:bodyPr>
            <a:normAutofit/>
          </a:bodyPr>
          <a:lstStyle/>
          <a:p>
            <a:r>
              <a:rPr lang="en-GB" dirty="0" smtClean="0"/>
              <a:t>Diagnostic test for VWD Type 2N</a:t>
            </a:r>
          </a:p>
          <a:p>
            <a:r>
              <a:rPr lang="en-GB" dirty="0" smtClean="0"/>
              <a:t>Can identify </a:t>
            </a:r>
            <a:r>
              <a:rPr lang="en-GB" dirty="0" err="1" smtClean="0"/>
              <a:t>heterozygotes</a:t>
            </a:r>
            <a:endParaRPr lang="en-GB" dirty="0" smtClean="0"/>
          </a:p>
          <a:p>
            <a:r>
              <a:rPr lang="en-GB" dirty="0" smtClean="0"/>
              <a:t>(</a:t>
            </a:r>
            <a:r>
              <a:rPr lang="en-GB" dirty="0" err="1" smtClean="0"/>
              <a:t>Heterozygotes</a:t>
            </a:r>
            <a:r>
              <a:rPr lang="en-GB" dirty="0" smtClean="0"/>
              <a:t> have normal FVIII)</a:t>
            </a:r>
          </a:p>
          <a:p>
            <a:r>
              <a:rPr lang="en-GB" dirty="0" smtClean="0"/>
              <a:t>Genetic tests may substitute</a:t>
            </a:r>
          </a:p>
          <a:p>
            <a:endParaRPr lang="en-GB" dirty="0"/>
          </a:p>
          <a:p>
            <a:r>
              <a:rPr lang="en-GB" dirty="0" smtClean="0"/>
              <a:t>100 IUdL</a:t>
            </a:r>
            <a:r>
              <a:rPr lang="en-GB" baseline="30000" dirty="0" smtClean="0"/>
              <a:t>-1</a:t>
            </a:r>
            <a:r>
              <a:rPr lang="en-GB" dirty="0" smtClean="0"/>
              <a:t> is ‘normal’ for both FVIII and VWF</a:t>
            </a:r>
          </a:p>
          <a:p>
            <a:pPr lvl="1"/>
            <a:r>
              <a:rPr lang="en-GB" dirty="0" smtClean="0"/>
              <a:t>But VWF is in 50 fold molar excess</a:t>
            </a:r>
          </a:p>
          <a:p>
            <a:pPr lvl="1"/>
            <a:r>
              <a:rPr lang="en-GB" dirty="0" smtClean="0"/>
              <a:t>FVIII often well maintained with minor reduction in VWF</a:t>
            </a:r>
          </a:p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18964" y="4223791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NB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Basic principles and results of Ag and function allow classification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VWD: classification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948" y="404664"/>
            <a:ext cx="10287000" cy="990600"/>
          </a:xfrm>
        </p:spPr>
        <p:txBody>
          <a:bodyPr>
            <a:normAutofit fontScale="90000"/>
          </a:bodyPr>
          <a:lstStyle/>
          <a:p>
            <a:r>
              <a:rPr lang="en-GB" altLang="en-GB" sz="4000" dirty="0" smtClean="0"/>
              <a:t>Von Willebrand Disease: Hierarchical Classification</a:t>
            </a:r>
            <a:r>
              <a:rPr lang="en-GB" altLang="en-GB" dirty="0" smtClean="0">
                <a:latin typeface="Franklin Gothic Book"/>
              </a:rPr>
              <a:t/>
            </a:r>
            <a:br>
              <a:rPr lang="en-GB" altLang="en-GB" dirty="0" smtClean="0">
                <a:latin typeface="Franklin Gothic Book"/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46956" y="1772816"/>
            <a:ext cx="9865096" cy="4495800"/>
          </a:xfrm>
        </p:spPr>
        <p:txBody>
          <a:bodyPr>
            <a:normAutofit fontScale="92500" lnSpcReduction="10000"/>
          </a:bodyPr>
          <a:lstStyle/>
          <a:p>
            <a:r>
              <a:rPr lang="en-GB" altLang="en-GB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Primary Classification</a:t>
            </a:r>
          </a:p>
          <a:p>
            <a:endParaRPr lang="en-GB" altLang="en-GB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</a:endParaRPr>
          </a:p>
          <a:p>
            <a:pPr lvl="1"/>
            <a:r>
              <a:rPr lang="en-US" sz="2400" dirty="0" smtClean="0">
                <a:latin typeface="Arial" charset="0"/>
              </a:rPr>
              <a:t>Type 1 (75 - 80%):  quantitative deficiency 	  Function = Antigen </a:t>
            </a:r>
          </a:p>
          <a:p>
            <a:pPr lvl="1"/>
            <a:r>
              <a:rPr lang="en-US" sz="2400" dirty="0" smtClean="0">
                <a:latin typeface="Arial" charset="0"/>
              </a:rPr>
              <a:t>Type 2 (15 - 20%): qualitative deficiency             Function &lt; Antigen (0.7)    </a:t>
            </a:r>
          </a:p>
          <a:p>
            <a:pPr lvl="1"/>
            <a:r>
              <a:rPr lang="en-US" sz="2400" dirty="0" smtClean="0">
                <a:latin typeface="Arial" charset="0"/>
              </a:rPr>
              <a:t>Type 3 (&lt;5%):         virtual complete deficiency  </a:t>
            </a:r>
            <a:endParaRPr lang="en-GB" altLang="en-GB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</a:endParaRPr>
          </a:p>
          <a:p>
            <a:endParaRPr lang="en-GB" altLang="en-GB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</a:endParaRPr>
          </a:p>
          <a:p>
            <a:endParaRPr lang="en-GB" altLang="en-GB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</a:endParaRPr>
          </a:p>
          <a:p>
            <a:r>
              <a:rPr lang="en-GB" altLang="en-GB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Secondary Classification</a:t>
            </a:r>
          </a:p>
          <a:p>
            <a:pPr>
              <a:buNone/>
            </a:pPr>
            <a:endParaRPr lang="en-GB" altLang="en-GB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</a:endParaRPr>
          </a:p>
          <a:p>
            <a:pPr lvl="1"/>
            <a:r>
              <a:rPr lang="en-US" sz="2400" dirty="0" smtClean="0">
                <a:latin typeface="Arial" charset="0"/>
              </a:rPr>
              <a:t>Types 2A, 2B, 2M and 2N</a:t>
            </a:r>
            <a:endParaRPr lang="en-GB" sz="2400" dirty="0" smtClean="0"/>
          </a:p>
          <a:p>
            <a:pPr lvl="1"/>
            <a:endParaRPr lang="en-GB" altLang="en-GB" sz="2500" dirty="0" smtClean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</a:endParaRPr>
          </a:p>
          <a:p>
            <a:endParaRPr lang="en-GB" altLang="en-GB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</a:endParaRPr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74948" y="2132856"/>
            <a:ext cx="101120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dirty="0" smtClean="0">
              <a:latin typeface="Arial" charset="0"/>
            </a:endParaRPr>
          </a:p>
          <a:p>
            <a:pPr>
              <a:lnSpc>
                <a:spcPct val="150000"/>
              </a:lnSpc>
            </a:pPr>
            <a:endParaRPr lang="en-US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4000" dirty="0" smtClean="0"/>
              <a:t>Von Willebrand Disease: Original kindred</a:t>
            </a:r>
          </a:p>
        </p:txBody>
      </p:sp>
      <p:sp>
        <p:nvSpPr>
          <p:cNvPr id="27650" name="Rectangle 4"/>
          <p:cNvSpPr>
            <a:spLocks noGrp="1" noChangeAspect="1" noChangeArrowheads="1" noTextEdit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651" name="AutoShape 6"/>
          <p:cNvSpPr>
            <a:spLocks noChangeAspect="1" noChangeArrowheads="1"/>
          </p:cNvSpPr>
          <p:nvPr/>
        </p:nvSpPr>
        <p:spPr bwMode="auto">
          <a:xfrm>
            <a:off x="1885950" y="2667000"/>
            <a:ext cx="592574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2" name="AutoShape 7"/>
          <p:cNvSpPr>
            <a:spLocks noChangeAspect="1" noChangeArrowheads="1"/>
          </p:cNvSpPr>
          <p:nvPr/>
        </p:nvSpPr>
        <p:spPr bwMode="auto">
          <a:xfrm>
            <a:off x="1971675" y="2286001"/>
            <a:ext cx="5925741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3" name="AutoShape 8"/>
          <p:cNvSpPr>
            <a:spLocks noChangeAspect="1" noChangeArrowheads="1"/>
          </p:cNvSpPr>
          <p:nvPr/>
        </p:nvSpPr>
        <p:spPr bwMode="auto">
          <a:xfrm>
            <a:off x="2143125" y="2667001"/>
            <a:ext cx="5925741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4" name="AutoShape 5"/>
          <p:cNvSpPr>
            <a:spLocks noChangeAspect="1" noChangeArrowheads="1"/>
          </p:cNvSpPr>
          <p:nvPr/>
        </p:nvSpPr>
        <p:spPr bwMode="auto">
          <a:xfrm>
            <a:off x="1628775" y="1828800"/>
            <a:ext cx="5925741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5" name="Rectangle 10"/>
          <p:cNvSpPr>
            <a:spLocks noChangeArrowheads="1"/>
          </p:cNvSpPr>
          <p:nvPr/>
        </p:nvSpPr>
        <p:spPr bwMode="auto">
          <a:xfrm>
            <a:off x="0" y="1843088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7656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7325" y="1828801"/>
            <a:ext cx="7800975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102940" y="1792287"/>
            <a:ext cx="8280920" cy="4608513"/>
          </a:xfrm>
          <a:solidFill>
            <a:srgbClr val="E1DF9D"/>
          </a:solidFill>
        </p:spPr>
        <p:txBody>
          <a:bodyPr/>
          <a:lstStyle/>
          <a:p>
            <a:pPr eaLnBrk="1" hangingPunct="1">
              <a:lnSpc>
                <a:spcPct val="125000"/>
              </a:lnSpc>
            </a:pPr>
            <a:r>
              <a:rPr lang="en-GB" altLang="en-GB" sz="2400" dirty="0" smtClean="0">
                <a:latin typeface="Calibri" pitchFamily="34" charset="0"/>
                <a:cs typeface="Calibri" pitchFamily="34" charset="0"/>
              </a:rPr>
              <a:t>Significant </a:t>
            </a:r>
            <a:r>
              <a:rPr lang="en-GB" altLang="en-GB" sz="2400" dirty="0" err="1" smtClean="0">
                <a:latin typeface="Calibri" pitchFamily="34" charset="0"/>
                <a:cs typeface="Calibri" pitchFamily="34" charset="0"/>
              </a:rPr>
              <a:t>mucocutaneous</a:t>
            </a:r>
            <a:r>
              <a:rPr lang="en-GB" altLang="en-GB" sz="2400" dirty="0" smtClean="0">
                <a:latin typeface="Calibri" pitchFamily="34" charset="0"/>
                <a:cs typeface="Calibri" pitchFamily="34" charset="0"/>
              </a:rPr>
              <a:t> bleeding</a:t>
            </a:r>
          </a:p>
          <a:p>
            <a:pPr lvl="1" eaLnBrk="1" hangingPunct="1">
              <a:lnSpc>
                <a:spcPct val="125000"/>
              </a:lnSpc>
            </a:pPr>
            <a:r>
              <a:rPr lang="en-GB" altLang="en-GB" sz="2000" dirty="0" smtClean="0">
                <a:latin typeface="Calibri" pitchFamily="34" charset="0"/>
                <a:cs typeface="Calibri" pitchFamily="34" charset="0"/>
              </a:rPr>
              <a:t>2 symptoms, 1 symptom plus BT or 1 symptom x3, BS &gt; 4</a:t>
            </a:r>
          </a:p>
          <a:p>
            <a:pPr eaLnBrk="1" hangingPunct="1">
              <a:lnSpc>
                <a:spcPct val="125000"/>
              </a:lnSpc>
            </a:pPr>
            <a:r>
              <a:rPr lang="en-GB" altLang="en-GB" sz="2400" dirty="0" smtClean="0">
                <a:latin typeface="Calibri" pitchFamily="34" charset="0"/>
                <a:cs typeface="Calibri" pitchFamily="34" charset="0"/>
              </a:rPr>
              <a:t>Appropriate laboratory results </a:t>
            </a:r>
          </a:p>
          <a:p>
            <a:pPr lvl="1">
              <a:lnSpc>
                <a:spcPct val="125000"/>
              </a:lnSpc>
            </a:pPr>
            <a:r>
              <a:rPr lang="en-GB" altLang="en-GB" sz="2000" dirty="0" smtClean="0">
                <a:latin typeface="Calibri" pitchFamily="34" charset="0"/>
                <a:cs typeface="Calibri" pitchFamily="34" charset="0"/>
              </a:rPr>
              <a:t>VWF:RCo and </a:t>
            </a:r>
            <a:r>
              <a:rPr lang="en-GB" altLang="en-GB" sz="2000" dirty="0" err="1" smtClean="0">
                <a:latin typeface="Calibri" pitchFamily="34" charset="0"/>
                <a:cs typeface="Calibri" pitchFamily="34" charset="0"/>
              </a:rPr>
              <a:t>VWF:Ag</a:t>
            </a:r>
            <a:r>
              <a:rPr lang="en-GB" altLang="en-GB" sz="2000" dirty="0" smtClean="0">
                <a:latin typeface="Calibri" pitchFamily="34" charset="0"/>
                <a:cs typeface="Calibri" pitchFamily="34" charset="0"/>
              </a:rPr>
              <a:t> &lt; 2SD below pop and ABO adjusted mean</a:t>
            </a:r>
          </a:p>
          <a:p>
            <a:pPr lvl="1">
              <a:lnSpc>
                <a:spcPct val="125000"/>
              </a:lnSpc>
            </a:pPr>
            <a:r>
              <a:rPr lang="en-GB" altLang="en-GB" sz="2000" dirty="0" smtClean="0">
                <a:latin typeface="Calibri" pitchFamily="34" charset="0"/>
                <a:cs typeface="Calibri" pitchFamily="34" charset="0"/>
              </a:rPr>
              <a:t>VWF is normal  (</a:t>
            </a:r>
            <a:r>
              <a:rPr lang="en-GB" altLang="en-GB" sz="2000" dirty="0" err="1" smtClean="0">
                <a:latin typeface="Calibri" pitchFamily="34" charset="0"/>
                <a:cs typeface="Calibri" pitchFamily="34" charset="0"/>
              </a:rPr>
              <a:t>Function:Ag</a:t>
            </a:r>
            <a:r>
              <a:rPr lang="en-GB" altLang="en-GB" sz="2000" dirty="0" smtClean="0">
                <a:latin typeface="Calibri" pitchFamily="34" charset="0"/>
                <a:cs typeface="Calibri" pitchFamily="34" charset="0"/>
              </a:rPr>
              <a:t> ratio ≥0.7) </a:t>
            </a:r>
          </a:p>
          <a:p>
            <a:pPr lvl="1" eaLnBrk="1" hangingPunct="1">
              <a:lnSpc>
                <a:spcPct val="125000"/>
              </a:lnSpc>
            </a:pPr>
            <a:r>
              <a:rPr lang="en-GB" altLang="en-GB" sz="2000" dirty="0" smtClean="0">
                <a:latin typeface="Calibri" pitchFamily="34" charset="0"/>
                <a:cs typeface="Calibri" pitchFamily="34" charset="0"/>
              </a:rPr>
              <a:t>RIPA </a:t>
            </a:r>
            <a:r>
              <a:rPr lang="en-GB" altLang="en-GB" sz="2000" dirty="0" err="1" smtClean="0">
                <a:latin typeface="Calibri" pitchFamily="34" charset="0"/>
                <a:cs typeface="Calibri" pitchFamily="34" charset="0"/>
              </a:rPr>
              <a:t>neg</a:t>
            </a:r>
            <a:r>
              <a:rPr lang="en-GB" altLang="en-GB" sz="2000" dirty="0" smtClean="0">
                <a:latin typeface="Calibri" pitchFamily="34" charset="0"/>
                <a:cs typeface="Calibri" pitchFamily="34" charset="0"/>
              </a:rPr>
              <a:t>, VWF multimers normal </a:t>
            </a:r>
          </a:p>
          <a:p>
            <a:pPr eaLnBrk="1" hangingPunct="1">
              <a:lnSpc>
                <a:spcPct val="125000"/>
              </a:lnSpc>
            </a:pPr>
            <a:r>
              <a:rPr lang="en-GB" altLang="en-GB" sz="2400" dirty="0" smtClean="0">
                <a:latin typeface="Calibri" pitchFamily="34" charset="0"/>
                <a:cs typeface="Calibri" pitchFamily="34" charset="0"/>
              </a:rPr>
              <a:t>Positive family history or appropriate VWF mutation</a:t>
            </a:r>
          </a:p>
          <a:p>
            <a:pPr lvl="1" eaLnBrk="1" hangingPunct="1">
              <a:lnSpc>
                <a:spcPct val="125000"/>
              </a:lnSpc>
            </a:pPr>
            <a:r>
              <a:rPr lang="en-GB" altLang="en-GB" sz="2000" dirty="0" smtClean="0">
                <a:latin typeface="Calibri" pitchFamily="34" charset="0"/>
                <a:cs typeface="Calibri" pitchFamily="34" charset="0"/>
              </a:rPr>
              <a:t>One first degree relative or ≥ 2 second degree relatives	</a:t>
            </a:r>
          </a:p>
        </p:txBody>
      </p:sp>
      <p:sp>
        <p:nvSpPr>
          <p:cNvPr id="120835" name="Text Box 3"/>
          <p:cNvSpPr txBox="1">
            <a:spLocks noChangeArrowheads="1"/>
          </p:cNvSpPr>
          <p:nvPr/>
        </p:nvSpPr>
        <p:spPr bwMode="auto">
          <a:xfrm>
            <a:off x="822324" y="469900"/>
            <a:ext cx="2978701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GB" altLang="en-GB" sz="4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Type 1 VWD</a:t>
            </a:r>
            <a:endParaRPr lang="en-GB" sz="44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120836" name="Text Box 4"/>
          <p:cNvSpPr txBox="1">
            <a:spLocks noChangeArrowheads="1"/>
          </p:cNvSpPr>
          <p:nvPr/>
        </p:nvSpPr>
        <p:spPr bwMode="auto">
          <a:xfrm>
            <a:off x="6916792" y="6433956"/>
            <a:ext cx="14670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altLang="en-GB" sz="1800" b="1" dirty="0"/>
              <a:t>Sadler 2005</a:t>
            </a:r>
            <a:endParaRPr lang="en-GB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78" y="214292"/>
            <a:ext cx="9772650" cy="1139825"/>
          </a:xfrm>
          <a:noFill/>
        </p:spPr>
        <p:txBody>
          <a:bodyPr lIns="90487" tIns="44450" rIns="90487" bIns="44450" anchor="ctr"/>
          <a:lstStyle/>
          <a:p>
            <a:pPr eaLnBrk="1" hangingPunct="1"/>
            <a:r>
              <a:rPr lang="en-GB" altLang="en-GB" dirty="0" smtClean="0"/>
              <a:t>Type 2 von Willebrand Disease 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32" y="3184533"/>
            <a:ext cx="9258300" cy="3602055"/>
          </a:xfrm>
        </p:spPr>
        <p:txBody>
          <a:bodyPr/>
          <a:lstStyle/>
          <a:p>
            <a:r>
              <a:rPr lang="en-GB" altLang="en-GB" sz="2400" dirty="0" smtClean="0">
                <a:solidFill>
                  <a:schemeClr val="bg2">
                    <a:lumMod val="25000"/>
                  </a:schemeClr>
                </a:solidFill>
              </a:rPr>
              <a:t>2A:</a:t>
            </a:r>
            <a:r>
              <a:rPr lang="en-GB" altLang="en-GB" sz="2400" dirty="0" smtClean="0">
                <a:solidFill>
                  <a:schemeClr val="bg2">
                    <a:lumMod val="75000"/>
                  </a:schemeClr>
                </a:solidFill>
              </a:rPr>
              <a:t>	</a:t>
            </a:r>
            <a:r>
              <a:rPr lang="en-GB" altLang="en-GB" sz="2400" dirty="0" smtClean="0"/>
              <a:t>decreased platelet dependent function, absent HMW multimers</a:t>
            </a:r>
          </a:p>
          <a:p>
            <a:r>
              <a:rPr lang="en-GB" altLang="en-GB" sz="2400" dirty="0" smtClean="0">
                <a:solidFill>
                  <a:schemeClr val="bg2">
                    <a:lumMod val="25000"/>
                  </a:schemeClr>
                </a:solidFill>
              </a:rPr>
              <a:t>2B:</a:t>
            </a:r>
            <a:r>
              <a:rPr lang="en-GB" altLang="en-GB" sz="2400" dirty="0" smtClean="0"/>
              <a:t>	increased affinity for platelet </a:t>
            </a:r>
            <a:r>
              <a:rPr lang="en-GB" altLang="en-GB" sz="2400" dirty="0" err="1" smtClean="0"/>
              <a:t>GpIb</a:t>
            </a:r>
            <a:r>
              <a:rPr lang="en-GB" altLang="en-GB" sz="2400" dirty="0" smtClean="0"/>
              <a:t> (RIPA), absent HMWM, (usually) thrombocytopenia. </a:t>
            </a:r>
          </a:p>
          <a:p>
            <a:r>
              <a:rPr lang="en-GB" altLang="en-GB" sz="2400" dirty="0" smtClean="0">
                <a:solidFill>
                  <a:schemeClr val="bg2">
                    <a:lumMod val="25000"/>
                  </a:schemeClr>
                </a:solidFill>
              </a:rPr>
              <a:t>2M:</a:t>
            </a:r>
            <a:r>
              <a:rPr lang="en-GB" altLang="en-GB" sz="24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GB" altLang="en-GB" sz="2400" dirty="0" smtClean="0"/>
              <a:t>decreased platelet dependent function, NOT caused by absence of HMW multimers.  </a:t>
            </a:r>
          </a:p>
          <a:p>
            <a:r>
              <a:rPr lang="en-GB" altLang="en-GB" sz="2400" dirty="0" smtClean="0">
                <a:solidFill>
                  <a:schemeClr val="bg2">
                    <a:lumMod val="25000"/>
                  </a:schemeClr>
                </a:solidFill>
              </a:rPr>
              <a:t>2N:</a:t>
            </a:r>
            <a:r>
              <a:rPr lang="en-GB" altLang="en-GB" sz="2400" dirty="0" smtClean="0"/>
              <a:t>	decreased affinity for factor VIII</a:t>
            </a:r>
          </a:p>
          <a:p>
            <a:endParaRPr lang="en-US" sz="2000" dirty="0"/>
          </a:p>
        </p:txBody>
      </p:sp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285716" y="1684335"/>
            <a:ext cx="4470005" cy="10746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defTabSz="762000"/>
            <a:r>
              <a:rPr lang="en-GB" altLang="en-GB" sz="3200" dirty="0">
                <a:solidFill>
                  <a:srgbClr val="333333"/>
                </a:solidFill>
                <a:latin typeface="+mn-lt"/>
              </a:rPr>
              <a:t>Secondary </a:t>
            </a:r>
            <a:r>
              <a:rPr lang="en-GB" altLang="en-GB" sz="3200" dirty="0" smtClean="0">
                <a:solidFill>
                  <a:srgbClr val="333333"/>
                </a:solidFill>
                <a:latin typeface="+mn-lt"/>
              </a:rPr>
              <a:t>Classification </a:t>
            </a:r>
          </a:p>
          <a:p>
            <a:pPr defTabSz="762000"/>
            <a:r>
              <a:rPr lang="en-GB" altLang="en-GB" sz="3200" dirty="0" smtClean="0">
                <a:solidFill>
                  <a:srgbClr val="333333"/>
                </a:solidFill>
                <a:latin typeface="+mn-lt"/>
              </a:rPr>
              <a:t>   (Function &lt; 0.7 Antigen)</a:t>
            </a:r>
            <a:endParaRPr lang="en-GB" altLang="en-GB" sz="3200" dirty="0">
              <a:solidFill>
                <a:srgbClr val="333333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99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sz="4000" dirty="0" smtClean="0"/>
              <a:t>Type 2A von Willebrand disease</a:t>
            </a:r>
          </a:p>
        </p:txBody>
      </p:sp>
      <p:pic>
        <p:nvPicPr>
          <p:cNvPr id="852994" name="Picture 3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85800" y="1600201"/>
            <a:ext cx="6086475" cy="3497263"/>
          </a:xfrm>
        </p:spPr>
      </p:pic>
      <p:sp>
        <p:nvSpPr>
          <p:cNvPr id="852995" name="Text Box 7"/>
          <p:cNvSpPr txBox="1">
            <a:spLocks noChangeArrowheads="1"/>
          </p:cNvSpPr>
          <p:nvPr/>
        </p:nvSpPr>
        <p:spPr bwMode="auto">
          <a:xfrm>
            <a:off x="1371600" y="1981201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852996" name="Text Box 9"/>
          <p:cNvSpPr txBox="1">
            <a:spLocks noChangeArrowheads="1"/>
          </p:cNvSpPr>
          <p:nvPr/>
        </p:nvSpPr>
        <p:spPr bwMode="auto">
          <a:xfrm>
            <a:off x="4063380" y="4797152"/>
            <a:ext cx="558037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u="sng" dirty="0"/>
              <a:t>Intracellular processing defect</a:t>
            </a:r>
          </a:p>
          <a:p>
            <a:pPr>
              <a:buFontTx/>
              <a:buChar char="•"/>
            </a:pPr>
            <a:r>
              <a:rPr lang="en-GB" dirty="0"/>
              <a:t> retention of VWF in ER</a:t>
            </a:r>
          </a:p>
          <a:p>
            <a:pPr>
              <a:buFontTx/>
              <a:buChar char="•"/>
            </a:pPr>
            <a:r>
              <a:rPr lang="en-GB" dirty="0"/>
              <a:t> large multimers more likely to contain</a:t>
            </a:r>
          </a:p>
          <a:p>
            <a:r>
              <a:rPr lang="en-GB" dirty="0"/>
              <a:t>  mutant subunit: retained in ER</a:t>
            </a:r>
          </a:p>
          <a:p>
            <a:pPr>
              <a:buFontTx/>
              <a:buChar char="•"/>
            </a:pPr>
            <a:r>
              <a:rPr lang="en-GB" dirty="0"/>
              <a:t> normal secretion of smaller multimers </a:t>
            </a:r>
          </a:p>
          <a:p>
            <a:pPr>
              <a:buFontTx/>
              <a:buChar char="•"/>
            </a:pPr>
            <a:endParaRPr lang="en-GB" dirty="0"/>
          </a:p>
        </p:txBody>
      </p:sp>
      <p:sp>
        <p:nvSpPr>
          <p:cNvPr id="852997" name="Text Box 10"/>
          <p:cNvSpPr txBox="1">
            <a:spLocks noChangeArrowheads="1"/>
          </p:cNvSpPr>
          <p:nvPr/>
        </p:nvSpPr>
        <p:spPr bwMode="auto">
          <a:xfrm>
            <a:off x="823020" y="4725144"/>
            <a:ext cx="3368871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u="sng" dirty="0"/>
              <a:t>Enhanced ADAMTS-13</a:t>
            </a:r>
          </a:p>
          <a:p>
            <a:r>
              <a:rPr lang="en-GB" u="sng" dirty="0"/>
              <a:t>-mediated proteolysis</a:t>
            </a:r>
          </a:p>
          <a:p>
            <a:r>
              <a:rPr lang="en-GB" dirty="0"/>
              <a:t>1605-1606</a:t>
            </a:r>
          </a:p>
          <a:p>
            <a:r>
              <a:rPr lang="en-GB" dirty="0">
                <a:cs typeface="Arial" charset="0"/>
              </a:rPr>
              <a:t>        ↓</a:t>
            </a:r>
          </a:p>
          <a:p>
            <a:r>
              <a:rPr lang="en-GB" dirty="0">
                <a:cs typeface="Arial" charset="0"/>
              </a:rPr>
              <a:t>loss of large multimers</a:t>
            </a:r>
          </a:p>
          <a:p>
            <a:pPr>
              <a:buFontTx/>
              <a:buChar char="•"/>
            </a:pPr>
            <a:endParaRPr lang="en-GB" dirty="0"/>
          </a:p>
          <a:p>
            <a:endParaRPr lang="en-GB" u="sng" dirty="0"/>
          </a:p>
          <a:p>
            <a:endParaRPr lang="en-GB" u="sng" dirty="0"/>
          </a:p>
        </p:txBody>
      </p:sp>
      <p:sp>
        <p:nvSpPr>
          <p:cNvPr id="852998" name="Text Box 11"/>
          <p:cNvSpPr txBox="1">
            <a:spLocks noChangeArrowheads="1"/>
          </p:cNvSpPr>
          <p:nvPr/>
        </p:nvSpPr>
        <p:spPr bwMode="auto">
          <a:xfrm>
            <a:off x="6858001" y="2995614"/>
            <a:ext cx="3002745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u="sng"/>
              <a:t>Other causes HMW deficiency:</a:t>
            </a:r>
          </a:p>
          <a:p>
            <a:pPr>
              <a:buFontTx/>
              <a:buChar char="•"/>
            </a:pPr>
            <a:r>
              <a:rPr lang="en-GB" sz="1600"/>
              <a:t> Defects in dimerisation </a:t>
            </a:r>
          </a:p>
          <a:p>
            <a:pPr>
              <a:buFontTx/>
              <a:buChar char="•"/>
            </a:pPr>
            <a:r>
              <a:rPr lang="en-GB" sz="1600"/>
              <a:t> Defects in multimerisation</a:t>
            </a:r>
          </a:p>
          <a:p>
            <a:pPr>
              <a:buFontTx/>
              <a:buChar char="•"/>
            </a:pPr>
            <a:r>
              <a:rPr lang="en-GB" sz="1600"/>
              <a:t> intracellular proteolysis</a:t>
            </a:r>
          </a:p>
          <a:p>
            <a:endParaRPr lang="en-GB" sz="1600"/>
          </a:p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8977" y="228600"/>
            <a:ext cx="9172575" cy="990600"/>
          </a:xfrm>
        </p:spPr>
        <p:txBody>
          <a:bodyPr>
            <a:normAutofit/>
          </a:bodyPr>
          <a:lstStyle/>
          <a:p>
            <a:r>
              <a:rPr lang="en-GB" sz="4000" dirty="0" smtClean="0"/>
              <a:t>Type 2A von Willebrand disease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977" y="1600200"/>
            <a:ext cx="9172575" cy="4853136"/>
          </a:xfrm>
        </p:spPr>
        <p:txBody>
          <a:bodyPr/>
          <a:lstStyle/>
          <a:p>
            <a:r>
              <a:rPr lang="en-GB" dirty="0" smtClean="0"/>
              <a:t>Loss of platelet-dependent function with loss of HMW multimers</a:t>
            </a:r>
          </a:p>
          <a:p>
            <a:r>
              <a:rPr lang="en-GB" dirty="0" smtClean="0"/>
              <a:t> ~60 mutations: </a:t>
            </a:r>
            <a:r>
              <a:rPr lang="en-GB" dirty="0" err="1" smtClean="0"/>
              <a:t>missense</a:t>
            </a:r>
            <a:endParaRPr lang="en-GB" dirty="0" smtClean="0"/>
          </a:p>
          <a:p>
            <a:r>
              <a:rPr lang="en-GB" dirty="0" err="1" smtClean="0"/>
              <a:t>Autosomal</a:t>
            </a:r>
            <a:r>
              <a:rPr lang="en-GB" dirty="0" smtClean="0"/>
              <a:t> dominant</a:t>
            </a:r>
          </a:p>
          <a:p>
            <a:endParaRPr lang="en-GB" dirty="0" smtClean="0"/>
          </a:p>
          <a:p>
            <a:pPr lvl="1">
              <a:buFont typeface="Wingdings" pitchFamily="2" charset="2"/>
              <a:buNone/>
            </a:pPr>
            <a:endParaRPr lang="en-GB" dirty="0" smtClean="0"/>
          </a:p>
          <a:p>
            <a:pPr lvl="1">
              <a:buFont typeface="Wingdings" pitchFamily="2" charset="2"/>
              <a:buNone/>
            </a:pPr>
            <a:endParaRPr lang="en-GB" dirty="0" smtClean="0"/>
          </a:p>
          <a:p>
            <a:endParaRPr lang="en-GB" dirty="0" smtClean="0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546100" y="5638800"/>
            <a:ext cx="8472488" cy="520700"/>
            <a:chOff x="484" y="1588"/>
            <a:chExt cx="4744" cy="328"/>
          </a:xfrm>
        </p:grpSpPr>
        <p:sp>
          <p:nvSpPr>
            <p:cNvPr id="107541" name="Rectangle 14"/>
            <p:cNvSpPr>
              <a:spLocks noChangeArrowheads="1"/>
            </p:cNvSpPr>
            <p:nvPr/>
          </p:nvSpPr>
          <p:spPr bwMode="auto">
            <a:xfrm>
              <a:off x="484" y="1588"/>
              <a:ext cx="4744" cy="328"/>
            </a:xfrm>
            <a:prstGeom prst="rect">
              <a:avLst/>
            </a:prstGeom>
            <a:gradFill rotWithShape="0">
              <a:gsLst>
                <a:gs pos="0">
                  <a:srgbClr val="303A4C"/>
                </a:gs>
                <a:gs pos="50000">
                  <a:srgbClr val="A2C1FE"/>
                </a:gs>
                <a:gs pos="100000">
                  <a:srgbClr val="303A4C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07542" name="Rectangle 15"/>
            <p:cNvSpPr>
              <a:spLocks noChangeArrowheads="1"/>
            </p:cNvSpPr>
            <p:nvPr/>
          </p:nvSpPr>
          <p:spPr bwMode="auto">
            <a:xfrm>
              <a:off x="580" y="1588"/>
              <a:ext cx="424" cy="328"/>
            </a:xfrm>
            <a:prstGeom prst="rect">
              <a:avLst/>
            </a:prstGeom>
            <a:gradFill rotWithShape="0">
              <a:gsLst>
                <a:gs pos="0">
                  <a:srgbClr val="264C00"/>
                </a:gs>
                <a:gs pos="50000">
                  <a:srgbClr val="7FFF00"/>
                </a:gs>
                <a:gs pos="100000">
                  <a:srgbClr val="264C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GB"/>
                <a:t>D1</a:t>
              </a:r>
            </a:p>
          </p:txBody>
        </p:sp>
        <p:sp>
          <p:nvSpPr>
            <p:cNvPr id="107543" name="Rectangle 16"/>
            <p:cNvSpPr>
              <a:spLocks noChangeArrowheads="1"/>
            </p:cNvSpPr>
            <p:nvPr/>
          </p:nvSpPr>
          <p:spPr bwMode="auto">
            <a:xfrm>
              <a:off x="1012" y="1588"/>
              <a:ext cx="472" cy="328"/>
            </a:xfrm>
            <a:prstGeom prst="rect">
              <a:avLst/>
            </a:prstGeom>
            <a:gradFill rotWithShape="0">
              <a:gsLst>
                <a:gs pos="0">
                  <a:srgbClr val="264C00"/>
                </a:gs>
                <a:gs pos="50000">
                  <a:srgbClr val="7FFF00"/>
                </a:gs>
                <a:gs pos="100000">
                  <a:srgbClr val="264C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GB"/>
                <a:t>D2</a:t>
              </a:r>
            </a:p>
          </p:txBody>
        </p:sp>
        <p:sp>
          <p:nvSpPr>
            <p:cNvPr id="107544" name="Rectangle 17"/>
            <p:cNvSpPr>
              <a:spLocks noChangeArrowheads="1"/>
            </p:cNvSpPr>
            <p:nvPr/>
          </p:nvSpPr>
          <p:spPr bwMode="auto">
            <a:xfrm>
              <a:off x="1540" y="1588"/>
              <a:ext cx="136" cy="328"/>
            </a:xfrm>
            <a:prstGeom prst="rect">
              <a:avLst/>
            </a:prstGeom>
            <a:gradFill rotWithShape="0">
              <a:gsLst>
                <a:gs pos="0">
                  <a:srgbClr val="264C00"/>
                </a:gs>
                <a:gs pos="50000">
                  <a:srgbClr val="7FFF00"/>
                </a:gs>
                <a:gs pos="100000">
                  <a:srgbClr val="264C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07545" name="Rectangle 18"/>
            <p:cNvSpPr>
              <a:spLocks noChangeArrowheads="1"/>
            </p:cNvSpPr>
            <p:nvPr/>
          </p:nvSpPr>
          <p:spPr bwMode="auto">
            <a:xfrm>
              <a:off x="1684" y="1588"/>
              <a:ext cx="424" cy="328"/>
            </a:xfrm>
            <a:prstGeom prst="rect">
              <a:avLst/>
            </a:prstGeom>
            <a:gradFill rotWithShape="0">
              <a:gsLst>
                <a:gs pos="0">
                  <a:srgbClr val="264C00"/>
                </a:gs>
                <a:gs pos="50000">
                  <a:srgbClr val="7FFF00"/>
                </a:gs>
                <a:gs pos="100000">
                  <a:srgbClr val="264C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GB"/>
                <a:t>D3</a:t>
              </a:r>
            </a:p>
          </p:txBody>
        </p:sp>
        <p:sp>
          <p:nvSpPr>
            <p:cNvPr id="107546" name="Rectangle 19"/>
            <p:cNvSpPr>
              <a:spLocks noChangeArrowheads="1"/>
            </p:cNvSpPr>
            <p:nvPr/>
          </p:nvSpPr>
          <p:spPr bwMode="auto">
            <a:xfrm>
              <a:off x="2164" y="1588"/>
              <a:ext cx="472" cy="328"/>
            </a:xfrm>
            <a:prstGeom prst="rect">
              <a:avLst/>
            </a:prstGeom>
            <a:gradFill rotWithShape="0">
              <a:gsLst>
                <a:gs pos="0">
                  <a:srgbClr val="4B4B00"/>
                </a:gs>
                <a:gs pos="50000">
                  <a:srgbClr val="FAFD00"/>
                </a:gs>
                <a:gs pos="100000">
                  <a:srgbClr val="4B4B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GB"/>
                <a:t>A1</a:t>
              </a:r>
            </a:p>
          </p:txBody>
        </p:sp>
        <p:sp>
          <p:nvSpPr>
            <p:cNvPr id="107547" name="Rectangle 20"/>
            <p:cNvSpPr>
              <a:spLocks noChangeArrowheads="1"/>
            </p:cNvSpPr>
            <p:nvPr/>
          </p:nvSpPr>
          <p:spPr bwMode="auto">
            <a:xfrm>
              <a:off x="2644" y="1588"/>
              <a:ext cx="472" cy="328"/>
            </a:xfrm>
            <a:prstGeom prst="rect">
              <a:avLst/>
            </a:prstGeom>
            <a:gradFill rotWithShape="0">
              <a:gsLst>
                <a:gs pos="0">
                  <a:srgbClr val="4B4B00"/>
                </a:gs>
                <a:gs pos="50000">
                  <a:srgbClr val="FAFD00"/>
                </a:gs>
                <a:gs pos="100000">
                  <a:srgbClr val="4B4B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GB"/>
                <a:t>A2</a:t>
              </a:r>
            </a:p>
          </p:txBody>
        </p:sp>
        <p:sp>
          <p:nvSpPr>
            <p:cNvPr id="107548" name="Rectangle 21"/>
            <p:cNvSpPr>
              <a:spLocks noChangeArrowheads="1"/>
            </p:cNvSpPr>
            <p:nvPr/>
          </p:nvSpPr>
          <p:spPr bwMode="auto">
            <a:xfrm>
              <a:off x="3124" y="1588"/>
              <a:ext cx="472" cy="328"/>
            </a:xfrm>
            <a:prstGeom prst="rect">
              <a:avLst/>
            </a:prstGeom>
            <a:gradFill rotWithShape="0">
              <a:gsLst>
                <a:gs pos="0">
                  <a:srgbClr val="4B4B00"/>
                </a:gs>
                <a:gs pos="50000">
                  <a:srgbClr val="FAFD00"/>
                </a:gs>
                <a:gs pos="100000">
                  <a:srgbClr val="4B4B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GB"/>
                <a:t>A3</a:t>
              </a:r>
            </a:p>
          </p:txBody>
        </p:sp>
        <p:sp>
          <p:nvSpPr>
            <p:cNvPr id="107549" name="Rectangle 22"/>
            <p:cNvSpPr>
              <a:spLocks noChangeArrowheads="1"/>
            </p:cNvSpPr>
            <p:nvPr/>
          </p:nvSpPr>
          <p:spPr bwMode="auto">
            <a:xfrm>
              <a:off x="3652" y="1588"/>
              <a:ext cx="472" cy="328"/>
            </a:xfrm>
            <a:prstGeom prst="rect">
              <a:avLst/>
            </a:prstGeom>
            <a:gradFill rotWithShape="0">
              <a:gsLst>
                <a:gs pos="0">
                  <a:srgbClr val="264C00"/>
                </a:gs>
                <a:gs pos="50000">
                  <a:srgbClr val="7FFF00"/>
                </a:gs>
                <a:gs pos="100000">
                  <a:srgbClr val="264C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GB"/>
                <a:t>D4</a:t>
              </a:r>
            </a:p>
          </p:txBody>
        </p:sp>
        <p:sp>
          <p:nvSpPr>
            <p:cNvPr id="107550" name="Rectangle 23"/>
            <p:cNvSpPr>
              <a:spLocks noChangeArrowheads="1"/>
            </p:cNvSpPr>
            <p:nvPr/>
          </p:nvSpPr>
          <p:spPr bwMode="auto">
            <a:xfrm>
              <a:off x="4132" y="1588"/>
              <a:ext cx="40" cy="328"/>
            </a:xfrm>
            <a:prstGeom prst="rect">
              <a:avLst/>
            </a:prstGeom>
            <a:gradFill rotWithShape="0">
              <a:gsLst>
                <a:gs pos="0">
                  <a:srgbClr val="4B000C"/>
                </a:gs>
                <a:gs pos="50000">
                  <a:srgbClr val="FC0128"/>
                </a:gs>
                <a:gs pos="100000">
                  <a:srgbClr val="4B000C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07551" name="Rectangle 24"/>
            <p:cNvSpPr>
              <a:spLocks noChangeArrowheads="1"/>
            </p:cNvSpPr>
            <p:nvPr/>
          </p:nvSpPr>
          <p:spPr bwMode="auto">
            <a:xfrm>
              <a:off x="4276" y="1588"/>
              <a:ext cx="40" cy="328"/>
            </a:xfrm>
            <a:prstGeom prst="rect">
              <a:avLst/>
            </a:prstGeom>
            <a:gradFill rotWithShape="0">
              <a:gsLst>
                <a:gs pos="0">
                  <a:srgbClr val="4B000C"/>
                </a:gs>
                <a:gs pos="50000">
                  <a:srgbClr val="FC0128"/>
                </a:gs>
                <a:gs pos="100000">
                  <a:srgbClr val="4B000C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07552" name="Rectangle 25"/>
            <p:cNvSpPr>
              <a:spLocks noChangeArrowheads="1"/>
            </p:cNvSpPr>
            <p:nvPr/>
          </p:nvSpPr>
          <p:spPr bwMode="auto">
            <a:xfrm>
              <a:off x="4324" y="1588"/>
              <a:ext cx="280" cy="328"/>
            </a:xfrm>
            <a:prstGeom prst="rect">
              <a:avLst/>
            </a:prstGeom>
            <a:gradFill rotWithShape="0">
              <a:gsLst>
                <a:gs pos="0">
                  <a:srgbClr val="44131C"/>
                </a:gs>
                <a:gs pos="50000">
                  <a:srgbClr val="E5405D"/>
                </a:gs>
                <a:gs pos="100000">
                  <a:srgbClr val="44131C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GB"/>
                <a:t>C1</a:t>
              </a:r>
            </a:p>
          </p:txBody>
        </p:sp>
        <p:sp>
          <p:nvSpPr>
            <p:cNvPr id="107553" name="Rectangle 26"/>
            <p:cNvSpPr>
              <a:spLocks noChangeArrowheads="1"/>
            </p:cNvSpPr>
            <p:nvPr/>
          </p:nvSpPr>
          <p:spPr bwMode="auto">
            <a:xfrm>
              <a:off x="4708" y="1588"/>
              <a:ext cx="280" cy="328"/>
            </a:xfrm>
            <a:prstGeom prst="rect">
              <a:avLst/>
            </a:prstGeom>
            <a:gradFill rotWithShape="0">
              <a:gsLst>
                <a:gs pos="0">
                  <a:srgbClr val="44131C"/>
                </a:gs>
                <a:gs pos="50000">
                  <a:srgbClr val="E5405D"/>
                </a:gs>
                <a:gs pos="100000">
                  <a:srgbClr val="44131C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GB"/>
                <a:t>C2</a:t>
              </a:r>
            </a:p>
          </p:txBody>
        </p:sp>
      </p:grpSp>
      <p:sp>
        <p:nvSpPr>
          <p:cNvPr id="107525" name="Text Box 30"/>
          <p:cNvSpPr txBox="1">
            <a:spLocks noChangeArrowheads="1"/>
          </p:cNvSpPr>
          <p:nvPr/>
        </p:nvSpPr>
        <p:spPr bwMode="auto">
          <a:xfrm>
            <a:off x="8518526" y="5715050"/>
            <a:ext cx="6126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/>
              <a:t>CK</a:t>
            </a:r>
          </a:p>
        </p:txBody>
      </p:sp>
      <p:sp>
        <p:nvSpPr>
          <p:cNvPr id="107526" name="Line 32"/>
          <p:cNvSpPr>
            <a:spLocks noChangeShapeType="1"/>
          </p:cNvSpPr>
          <p:nvPr/>
        </p:nvSpPr>
        <p:spPr bwMode="auto">
          <a:xfrm>
            <a:off x="1231900" y="5410200"/>
            <a:ext cx="10287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7527" name="Line 33"/>
          <p:cNvSpPr>
            <a:spLocks noChangeShapeType="1"/>
          </p:cNvSpPr>
          <p:nvPr/>
        </p:nvSpPr>
        <p:spPr bwMode="auto">
          <a:xfrm>
            <a:off x="2689225" y="5410200"/>
            <a:ext cx="5143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7528" name="Line 35"/>
          <p:cNvSpPr>
            <a:spLocks noChangeShapeType="1"/>
          </p:cNvSpPr>
          <p:nvPr/>
        </p:nvSpPr>
        <p:spPr bwMode="auto">
          <a:xfrm>
            <a:off x="8604250" y="5410200"/>
            <a:ext cx="3429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7529" name="Text Box 36"/>
          <p:cNvSpPr txBox="1">
            <a:spLocks noChangeArrowheads="1"/>
          </p:cNvSpPr>
          <p:nvPr/>
        </p:nvSpPr>
        <p:spPr bwMode="auto">
          <a:xfrm>
            <a:off x="1489075" y="5003800"/>
            <a:ext cx="5132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/>
              <a:t>2A</a:t>
            </a:r>
          </a:p>
        </p:txBody>
      </p:sp>
      <p:sp>
        <p:nvSpPr>
          <p:cNvPr id="107530" name="Text Box 37"/>
          <p:cNvSpPr txBox="1">
            <a:spLocks noChangeArrowheads="1"/>
          </p:cNvSpPr>
          <p:nvPr/>
        </p:nvSpPr>
        <p:spPr bwMode="auto">
          <a:xfrm>
            <a:off x="2689225" y="5003800"/>
            <a:ext cx="5132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/>
              <a:t>2A</a:t>
            </a:r>
          </a:p>
        </p:txBody>
      </p:sp>
      <p:sp>
        <p:nvSpPr>
          <p:cNvPr id="107531" name="Text Box 38"/>
          <p:cNvSpPr txBox="1">
            <a:spLocks noChangeArrowheads="1"/>
          </p:cNvSpPr>
          <p:nvPr/>
        </p:nvSpPr>
        <p:spPr bwMode="auto">
          <a:xfrm>
            <a:off x="4630739" y="5003800"/>
            <a:ext cx="5132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/>
              <a:t>2A</a:t>
            </a:r>
          </a:p>
        </p:txBody>
      </p:sp>
      <p:sp>
        <p:nvSpPr>
          <p:cNvPr id="107532" name="Text Box 39"/>
          <p:cNvSpPr txBox="1">
            <a:spLocks noChangeArrowheads="1"/>
          </p:cNvSpPr>
          <p:nvPr/>
        </p:nvSpPr>
        <p:spPr bwMode="auto">
          <a:xfrm>
            <a:off x="8518525" y="5029200"/>
            <a:ext cx="5132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/>
              <a:t>2A</a:t>
            </a:r>
          </a:p>
        </p:txBody>
      </p:sp>
      <p:sp>
        <p:nvSpPr>
          <p:cNvPr id="107533" name="Text Box 40"/>
          <p:cNvSpPr txBox="1">
            <a:spLocks noChangeArrowheads="1"/>
          </p:cNvSpPr>
          <p:nvPr/>
        </p:nvSpPr>
        <p:spPr bwMode="auto">
          <a:xfrm>
            <a:off x="-71438" y="5675362"/>
            <a:ext cx="407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/>
              <a:t>N</a:t>
            </a:r>
          </a:p>
        </p:txBody>
      </p:sp>
      <p:sp>
        <p:nvSpPr>
          <p:cNvPr id="107534" name="Text Box 41"/>
          <p:cNvSpPr txBox="1">
            <a:spLocks noChangeArrowheads="1"/>
          </p:cNvSpPr>
          <p:nvPr/>
        </p:nvSpPr>
        <p:spPr bwMode="auto">
          <a:xfrm>
            <a:off x="9272587" y="5675362"/>
            <a:ext cx="407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/>
              <a:t>C</a:t>
            </a:r>
          </a:p>
        </p:txBody>
      </p:sp>
      <p:sp>
        <p:nvSpPr>
          <p:cNvPr id="107535" name="Text Box 42"/>
          <p:cNvSpPr txBox="1">
            <a:spLocks noChangeArrowheads="1"/>
          </p:cNvSpPr>
          <p:nvPr/>
        </p:nvSpPr>
        <p:spPr bwMode="auto">
          <a:xfrm>
            <a:off x="2346325" y="5715050"/>
            <a:ext cx="4764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/>
              <a:t>D’</a:t>
            </a:r>
          </a:p>
        </p:txBody>
      </p:sp>
      <p:sp>
        <p:nvSpPr>
          <p:cNvPr id="107536" name="Line 33"/>
          <p:cNvSpPr>
            <a:spLocks noChangeShapeType="1"/>
          </p:cNvSpPr>
          <p:nvPr/>
        </p:nvSpPr>
        <p:spPr bwMode="auto">
          <a:xfrm>
            <a:off x="4616450" y="5467350"/>
            <a:ext cx="5143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7537" name="TextBox 30"/>
          <p:cNvSpPr txBox="1">
            <a:spLocks noChangeArrowheads="1"/>
          </p:cNvSpPr>
          <p:nvPr/>
        </p:nvSpPr>
        <p:spPr bwMode="auto">
          <a:xfrm rot="19517960">
            <a:off x="1546225" y="3967361"/>
            <a:ext cx="2286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/>
              <a:t>Multimerisation</a:t>
            </a:r>
            <a:endParaRPr lang="en-US"/>
          </a:p>
        </p:txBody>
      </p:sp>
      <p:sp>
        <p:nvSpPr>
          <p:cNvPr id="107538" name="TextBox 31"/>
          <p:cNvSpPr txBox="1">
            <a:spLocks noChangeArrowheads="1"/>
          </p:cNvSpPr>
          <p:nvPr/>
        </p:nvSpPr>
        <p:spPr bwMode="auto">
          <a:xfrm rot="19517960">
            <a:off x="2843775" y="4004668"/>
            <a:ext cx="21547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/>
              <a:t>Protein folding</a:t>
            </a:r>
            <a:endParaRPr lang="en-US"/>
          </a:p>
        </p:txBody>
      </p:sp>
      <p:sp>
        <p:nvSpPr>
          <p:cNvPr id="107539" name="TextBox 32"/>
          <p:cNvSpPr txBox="1">
            <a:spLocks noChangeArrowheads="1"/>
          </p:cNvSpPr>
          <p:nvPr/>
        </p:nvSpPr>
        <p:spPr bwMode="auto">
          <a:xfrm rot="19517960">
            <a:off x="4644887" y="3824440"/>
            <a:ext cx="27863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/>
              <a:t>ADAMTS cleavage</a:t>
            </a:r>
            <a:endParaRPr lang="en-US"/>
          </a:p>
        </p:txBody>
      </p:sp>
      <p:sp>
        <p:nvSpPr>
          <p:cNvPr id="107540" name="TextBox 33"/>
          <p:cNvSpPr txBox="1">
            <a:spLocks noChangeArrowheads="1"/>
          </p:cNvSpPr>
          <p:nvPr/>
        </p:nvSpPr>
        <p:spPr bwMode="auto">
          <a:xfrm rot="19517960">
            <a:off x="8447276" y="4092774"/>
            <a:ext cx="18982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/>
              <a:t>Dimerisation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8977" y="228600"/>
            <a:ext cx="9172575" cy="990600"/>
          </a:xfrm>
        </p:spPr>
        <p:txBody>
          <a:bodyPr>
            <a:normAutofit/>
          </a:bodyPr>
          <a:lstStyle/>
          <a:p>
            <a:r>
              <a:rPr lang="en-GB" sz="4000" dirty="0" smtClean="0"/>
              <a:t>Type 2M von Willebrand disease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996" y="1268760"/>
            <a:ext cx="9172575" cy="4495800"/>
          </a:xfrm>
        </p:spPr>
        <p:txBody>
          <a:bodyPr/>
          <a:lstStyle/>
          <a:p>
            <a:pPr lvl="1">
              <a:buFont typeface="Wingdings" pitchFamily="2" charset="2"/>
              <a:buNone/>
            </a:pPr>
            <a:endParaRPr lang="en-GB" dirty="0" smtClean="0"/>
          </a:p>
          <a:p>
            <a:r>
              <a:rPr lang="en-GB" dirty="0" smtClean="0"/>
              <a:t>Loss of platelet-dependent function     (normal multimers)</a:t>
            </a:r>
          </a:p>
          <a:p>
            <a:pPr lvl="1"/>
            <a:r>
              <a:rPr lang="en-GB" dirty="0" smtClean="0"/>
              <a:t>functional loss of VWF binding to </a:t>
            </a:r>
            <a:r>
              <a:rPr lang="en-GB" dirty="0" err="1" smtClean="0"/>
              <a:t>GpIb</a:t>
            </a:r>
            <a:endParaRPr lang="en-GB" dirty="0" smtClean="0"/>
          </a:p>
          <a:p>
            <a:pPr lvl="1"/>
            <a:r>
              <a:rPr lang="en-GB" dirty="0" smtClean="0"/>
              <a:t>Collagen binding function preserved</a:t>
            </a:r>
          </a:p>
          <a:p>
            <a:r>
              <a:rPr lang="en-GB" dirty="0" smtClean="0"/>
              <a:t>16 of the 18 reported mutations in A1 domain</a:t>
            </a:r>
          </a:p>
          <a:p>
            <a:r>
              <a:rPr lang="en-GB" dirty="0" err="1" smtClean="0"/>
              <a:t>Autosomal</a:t>
            </a:r>
            <a:r>
              <a:rPr lang="en-GB" dirty="0" smtClean="0"/>
              <a:t> dominant</a:t>
            </a:r>
          </a:p>
          <a:p>
            <a:r>
              <a:rPr lang="en-GB" dirty="0" smtClean="0">
                <a:solidFill>
                  <a:srgbClr val="C00000"/>
                </a:solidFill>
              </a:rPr>
              <a:t>Type 2C – loss of CBA with normal multimers?</a:t>
            </a:r>
          </a:p>
          <a:p>
            <a:endParaRPr lang="en-GB" dirty="0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57250" y="5638800"/>
            <a:ext cx="8472488" cy="520700"/>
            <a:chOff x="484" y="1588"/>
            <a:chExt cx="4744" cy="328"/>
          </a:xfrm>
        </p:grpSpPr>
        <p:sp>
          <p:nvSpPr>
            <p:cNvPr id="108556" name="Rectangle 5"/>
            <p:cNvSpPr>
              <a:spLocks noChangeArrowheads="1"/>
            </p:cNvSpPr>
            <p:nvPr/>
          </p:nvSpPr>
          <p:spPr bwMode="auto">
            <a:xfrm>
              <a:off x="484" y="1588"/>
              <a:ext cx="4744" cy="328"/>
            </a:xfrm>
            <a:prstGeom prst="rect">
              <a:avLst/>
            </a:prstGeom>
            <a:gradFill rotWithShape="0">
              <a:gsLst>
                <a:gs pos="0">
                  <a:srgbClr val="303A4C"/>
                </a:gs>
                <a:gs pos="50000">
                  <a:srgbClr val="A2C1FE"/>
                </a:gs>
                <a:gs pos="100000">
                  <a:srgbClr val="303A4C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08557" name="Rectangle 6"/>
            <p:cNvSpPr>
              <a:spLocks noChangeArrowheads="1"/>
            </p:cNvSpPr>
            <p:nvPr/>
          </p:nvSpPr>
          <p:spPr bwMode="auto">
            <a:xfrm>
              <a:off x="580" y="1588"/>
              <a:ext cx="424" cy="328"/>
            </a:xfrm>
            <a:prstGeom prst="rect">
              <a:avLst/>
            </a:prstGeom>
            <a:gradFill rotWithShape="0">
              <a:gsLst>
                <a:gs pos="0">
                  <a:srgbClr val="264C00"/>
                </a:gs>
                <a:gs pos="50000">
                  <a:srgbClr val="7FFF00"/>
                </a:gs>
                <a:gs pos="100000">
                  <a:srgbClr val="264C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GB"/>
                <a:t>D1</a:t>
              </a:r>
            </a:p>
          </p:txBody>
        </p:sp>
        <p:sp>
          <p:nvSpPr>
            <p:cNvPr id="108558" name="Rectangle 7"/>
            <p:cNvSpPr>
              <a:spLocks noChangeArrowheads="1"/>
            </p:cNvSpPr>
            <p:nvPr/>
          </p:nvSpPr>
          <p:spPr bwMode="auto">
            <a:xfrm>
              <a:off x="1012" y="1588"/>
              <a:ext cx="472" cy="328"/>
            </a:xfrm>
            <a:prstGeom prst="rect">
              <a:avLst/>
            </a:prstGeom>
            <a:gradFill rotWithShape="0">
              <a:gsLst>
                <a:gs pos="0">
                  <a:srgbClr val="264C00"/>
                </a:gs>
                <a:gs pos="50000">
                  <a:srgbClr val="7FFF00"/>
                </a:gs>
                <a:gs pos="100000">
                  <a:srgbClr val="264C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GB"/>
                <a:t>D2</a:t>
              </a:r>
            </a:p>
          </p:txBody>
        </p:sp>
        <p:sp>
          <p:nvSpPr>
            <p:cNvPr id="108559" name="Rectangle 8"/>
            <p:cNvSpPr>
              <a:spLocks noChangeArrowheads="1"/>
            </p:cNvSpPr>
            <p:nvPr/>
          </p:nvSpPr>
          <p:spPr bwMode="auto">
            <a:xfrm>
              <a:off x="1540" y="1588"/>
              <a:ext cx="136" cy="328"/>
            </a:xfrm>
            <a:prstGeom prst="rect">
              <a:avLst/>
            </a:prstGeom>
            <a:gradFill rotWithShape="0">
              <a:gsLst>
                <a:gs pos="0">
                  <a:srgbClr val="264C00"/>
                </a:gs>
                <a:gs pos="50000">
                  <a:srgbClr val="7FFF00"/>
                </a:gs>
                <a:gs pos="100000">
                  <a:srgbClr val="264C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GB"/>
                <a:t>D’</a:t>
              </a:r>
            </a:p>
          </p:txBody>
        </p:sp>
        <p:sp>
          <p:nvSpPr>
            <p:cNvPr id="108560" name="Rectangle 9"/>
            <p:cNvSpPr>
              <a:spLocks noChangeArrowheads="1"/>
            </p:cNvSpPr>
            <p:nvPr/>
          </p:nvSpPr>
          <p:spPr bwMode="auto">
            <a:xfrm>
              <a:off x="1684" y="1588"/>
              <a:ext cx="424" cy="328"/>
            </a:xfrm>
            <a:prstGeom prst="rect">
              <a:avLst/>
            </a:prstGeom>
            <a:gradFill rotWithShape="0">
              <a:gsLst>
                <a:gs pos="0">
                  <a:srgbClr val="264C00"/>
                </a:gs>
                <a:gs pos="50000">
                  <a:srgbClr val="7FFF00"/>
                </a:gs>
                <a:gs pos="100000">
                  <a:srgbClr val="264C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GB"/>
                <a:t>D3</a:t>
              </a:r>
            </a:p>
          </p:txBody>
        </p:sp>
        <p:sp>
          <p:nvSpPr>
            <p:cNvPr id="108561" name="Rectangle 10"/>
            <p:cNvSpPr>
              <a:spLocks noChangeArrowheads="1"/>
            </p:cNvSpPr>
            <p:nvPr/>
          </p:nvSpPr>
          <p:spPr bwMode="auto">
            <a:xfrm>
              <a:off x="2164" y="1588"/>
              <a:ext cx="472" cy="328"/>
            </a:xfrm>
            <a:prstGeom prst="rect">
              <a:avLst/>
            </a:prstGeom>
            <a:gradFill rotWithShape="0">
              <a:gsLst>
                <a:gs pos="0">
                  <a:srgbClr val="4B4B00"/>
                </a:gs>
                <a:gs pos="50000">
                  <a:srgbClr val="FAFD00"/>
                </a:gs>
                <a:gs pos="100000">
                  <a:srgbClr val="4B4B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GB"/>
                <a:t>A1</a:t>
              </a:r>
            </a:p>
          </p:txBody>
        </p:sp>
        <p:sp>
          <p:nvSpPr>
            <p:cNvPr id="108562" name="Rectangle 11"/>
            <p:cNvSpPr>
              <a:spLocks noChangeArrowheads="1"/>
            </p:cNvSpPr>
            <p:nvPr/>
          </p:nvSpPr>
          <p:spPr bwMode="auto">
            <a:xfrm>
              <a:off x="2644" y="1588"/>
              <a:ext cx="472" cy="328"/>
            </a:xfrm>
            <a:prstGeom prst="rect">
              <a:avLst/>
            </a:prstGeom>
            <a:gradFill rotWithShape="0">
              <a:gsLst>
                <a:gs pos="0">
                  <a:srgbClr val="4B4B00"/>
                </a:gs>
                <a:gs pos="50000">
                  <a:srgbClr val="FAFD00"/>
                </a:gs>
                <a:gs pos="100000">
                  <a:srgbClr val="4B4B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GB"/>
                <a:t>A2</a:t>
              </a:r>
            </a:p>
          </p:txBody>
        </p:sp>
        <p:sp>
          <p:nvSpPr>
            <p:cNvPr id="108563" name="Rectangle 12"/>
            <p:cNvSpPr>
              <a:spLocks noChangeArrowheads="1"/>
            </p:cNvSpPr>
            <p:nvPr/>
          </p:nvSpPr>
          <p:spPr bwMode="auto">
            <a:xfrm>
              <a:off x="3124" y="1588"/>
              <a:ext cx="472" cy="328"/>
            </a:xfrm>
            <a:prstGeom prst="rect">
              <a:avLst/>
            </a:prstGeom>
            <a:gradFill rotWithShape="0">
              <a:gsLst>
                <a:gs pos="0">
                  <a:srgbClr val="4B4B00"/>
                </a:gs>
                <a:gs pos="50000">
                  <a:srgbClr val="FAFD00"/>
                </a:gs>
                <a:gs pos="100000">
                  <a:srgbClr val="4B4B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GB"/>
                <a:t>A3</a:t>
              </a:r>
            </a:p>
          </p:txBody>
        </p:sp>
        <p:sp>
          <p:nvSpPr>
            <p:cNvPr id="108564" name="Rectangle 13"/>
            <p:cNvSpPr>
              <a:spLocks noChangeArrowheads="1"/>
            </p:cNvSpPr>
            <p:nvPr/>
          </p:nvSpPr>
          <p:spPr bwMode="auto">
            <a:xfrm>
              <a:off x="3652" y="1588"/>
              <a:ext cx="472" cy="328"/>
            </a:xfrm>
            <a:prstGeom prst="rect">
              <a:avLst/>
            </a:prstGeom>
            <a:gradFill rotWithShape="0">
              <a:gsLst>
                <a:gs pos="0">
                  <a:srgbClr val="264C00"/>
                </a:gs>
                <a:gs pos="50000">
                  <a:srgbClr val="7FFF00"/>
                </a:gs>
                <a:gs pos="100000">
                  <a:srgbClr val="264C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GB"/>
                <a:t>D4</a:t>
              </a:r>
            </a:p>
          </p:txBody>
        </p:sp>
        <p:sp>
          <p:nvSpPr>
            <p:cNvPr id="108565" name="Rectangle 14"/>
            <p:cNvSpPr>
              <a:spLocks noChangeArrowheads="1"/>
            </p:cNvSpPr>
            <p:nvPr/>
          </p:nvSpPr>
          <p:spPr bwMode="auto">
            <a:xfrm>
              <a:off x="4132" y="1588"/>
              <a:ext cx="40" cy="328"/>
            </a:xfrm>
            <a:prstGeom prst="rect">
              <a:avLst/>
            </a:prstGeom>
            <a:gradFill rotWithShape="0">
              <a:gsLst>
                <a:gs pos="0">
                  <a:srgbClr val="4B000C"/>
                </a:gs>
                <a:gs pos="50000">
                  <a:srgbClr val="FC0128"/>
                </a:gs>
                <a:gs pos="100000">
                  <a:srgbClr val="4B000C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08566" name="Rectangle 15"/>
            <p:cNvSpPr>
              <a:spLocks noChangeArrowheads="1"/>
            </p:cNvSpPr>
            <p:nvPr/>
          </p:nvSpPr>
          <p:spPr bwMode="auto">
            <a:xfrm>
              <a:off x="4276" y="1588"/>
              <a:ext cx="40" cy="328"/>
            </a:xfrm>
            <a:prstGeom prst="rect">
              <a:avLst/>
            </a:prstGeom>
            <a:gradFill rotWithShape="0">
              <a:gsLst>
                <a:gs pos="0">
                  <a:srgbClr val="4B000C"/>
                </a:gs>
                <a:gs pos="50000">
                  <a:srgbClr val="FC0128"/>
                </a:gs>
                <a:gs pos="100000">
                  <a:srgbClr val="4B000C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08567" name="Rectangle 16"/>
            <p:cNvSpPr>
              <a:spLocks noChangeArrowheads="1"/>
            </p:cNvSpPr>
            <p:nvPr/>
          </p:nvSpPr>
          <p:spPr bwMode="auto">
            <a:xfrm>
              <a:off x="4324" y="1588"/>
              <a:ext cx="280" cy="328"/>
            </a:xfrm>
            <a:prstGeom prst="rect">
              <a:avLst/>
            </a:prstGeom>
            <a:gradFill rotWithShape="0">
              <a:gsLst>
                <a:gs pos="0">
                  <a:srgbClr val="44131C"/>
                </a:gs>
                <a:gs pos="50000">
                  <a:srgbClr val="E5405D"/>
                </a:gs>
                <a:gs pos="100000">
                  <a:srgbClr val="44131C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GB"/>
                <a:t>C1</a:t>
              </a:r>
            </a:p>
          </p:txBody>
        </p:sp>
        <p:sp>
          <p:nvSpPr>
            <p:cNvPr id="108568" name="Rectangle 17"/>
            <p:cNvSpPr>
              <a:spLocks noChangeArrowheads="1"/>
            </p:cNvSpPr>
            <p:nvPr/>
          </p:nvSpPr>
          <p:spPr bwMode="auto">
            <a:xfrm>
              <a:off x="4708" y="1588"/>
              <a:ext cx="280" cy="328"/>
            </a:xfrm>
            <a:prstGeom prst="rect">
              <a:avLst/>
            </a:prstGeom>
            <a:gradFill rotWithShape="0">
              <a:gsLst>
                <a:gs pos="0">
                  <a:srgbClr val="44131C"/>
                </a:gs>
                <a:gs pos="50000">
                  <a:srgbClr val="E5405D"/>
                </a:gs>
                <a:gs pos="100000">
                  <a:srgbClr val="44131C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GB"/>
                <a:t>C2</a:t>
              </a:r>
            </a:p>
          </p:txBody>
        </p:sp>
      </p:grpSp>
      <p:sp>
        <p:nvSpPr>
          <p:cNvPr id="108549" name="Text Box 18"/>
          <p:cNvSpPr txBox="1">
            <a:spLocks noChangeArrowheads="1"/>
          </p:cNvSpPr>
          <p:nvPr/>
        </p:nvSpPr>
        <p:spPr bwMode="auto">
          <a:xfrm>
            <a:off x="8829675" y="5715050"/>
            <a:ext cx="6126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/>
              <a:t>CK</a:t>
            </a:r>
          </a:p>
        </p:txBody>
      </p:sp>
      <p:sp>
        <p:nvSpPr>
          <p:cNvPr id="108550" name="Text Box 19"/>
          <p:cNvSpPr txBox="1">
            <a:spLocks noChangeArrowheads="1"/>
          </p:cNvSpPr>
          <p:nvPr/>
        </p:nvSpPr>
        <p:spPr bwMode="auto">
          <a:xfrm>
            <a:off x="239713" y="5675362"/>
            <a:ext cx="407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/>
              <a:t>N</a:t>
            </a:r>
          </a:p>
        </p:txBody>
      </p:sp>
      <p:sp>
        <p:nvSpPr>
          <p:cNvPr id="108551" name="Text Box 20"/>
          <p:cNvSpPr txBox="1">
            <a:spLocks noChangeArrowheads="1"/>
          </p:cNvSpPr>
          <p:nvPr/>
        </p:nvSpPr>
        <p:spPr bwMode="auto">
          <a:xfrm>
            <a:off x="9583738" y="5675362"/>
            <a:ext cx="407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/>
              <a:t>C</a:t>
            </a:r>
          </a:p>
        </p:txBody>
      </p:sp>
      <p:sp>
        <p:nvSpPr>
          <p:cNvPr id="108552" name="Line 21"/>
          <p:cNvSpPr>
            <a:spLocks noChangeShapeType="1"/>
          </p:cNvSpPr>
          <p:nvPr/>
        </p:nvSpPr>
        <p:spPr bwMode="auto">
          <a:xfrm>
            <a:off x="3857625" y="5334000"/>
            <a:ext cx="7715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8553" name="Text Box 22"/>
          <p:cNvSpPr txBox="1">
            <a:spLocks noChangeArrowheads="1"/>
          </p:cNvSpPr>
          <p:nvPr/>
        </p:nvSpPr>
        <p:spPr bwMode="auto">
          <a:xfrm>
            <a:off x="3857625" y="4800650"/>
            <a:ext cx="6126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/>
              <a:t>2M</a:t>
            </a:r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5572125" y="5334000"/>
            <a:ext cx="7715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5572126" y="4800650"/>
            <a:ext cx="5790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/>
              <a:t>2C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>
          <a:xfrm>
            <a:off x="688977" y="228600"/>
            <a:ext cx="9172575" cy="990600"/>
          </a:xfrm>
        </p:spPr>
        <p:txBody>
          <a:bodyPr>
            <a:normAutofit/>
          </a:bodyPr>
          <a:lstStyle/>
          <a:p>
            <a:r>
              <a:rPr lang="en-GB" sz="4000" dirty="0" smtClean="0"/>
              <a:t>Type 2B von Willebrand disease</a:t>
            </a:r>
            <a:endParaRPr lang="en-US" sz="40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8977" y="1600206"/>
            <a:ext cx="9172575" cy="3971925"/>
          </a:xfrm>
        </p:spPr>
        <p:txBody>
          <a:bodyPr>
            <a:normAutofit/>
          </a:bodyPr>
          <a:lstStyle/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en-GB" dirty="0" smtClean="0"/>
              <a:t>Spontaneous VWF-platelet interaction </a:t>
            </a:r>
            <a:r>
              <a:rPr lang="en-GB" i="1" dirty="0" smtClean="0"/>
              <a:t>in vivo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en-GB" dirty="0" smtClean="0"/>
              <a:t>Platelet binding leads to:</a:t>
            </a:r>
          </a:p>
          <a:p>
            <a:pPr marL="640080" lvl="1" indent="-274320" fontAlgn="auto">
              <a:spcAft>
                <a:spcPts val="0"/>
              </a:spcAft>
              <a:buFont typeface="Wingdings 2"/>
              <a:buChar char=""/>
              <a:defRPr/>
            </a:pPr>
            <a:r>
              <a:rPr lang="en-GB" dirty="0" smtClean="0"/>
              <a:t>Thrombocytopenia</a:t>
            </a:r>
          </a:p>
          <a:p>
            <a:pPr marL="640080" lvl="1" indent="-274320" fontAlgn="auto">
              <a:spcAft>
                <a:spcPts val="0"/>
              </a:spcAft>
              <a:buFont typeface="Wingdings 2"/>
              <a:buChar char=""/>
              <a:defRPr/>
            </a:pPr>
            <a:r>
              <a:rPr lang="en-GB" dirty="0" smtClean="0"/>
              <a:t>Loss of HMWM</a:t>
            </a:r>
          </a:p>
          <a:p>
            <a:pPr lvl="2" fontAlgn="auto">
              <a:spcAft>
                <a:spcPts val="0"/>
              </a:spcAft>
              <a:buFont typeface="Wingdings"/>
              <a:buChar char=""/>
              <a:defRPr/>
            </a:pPr>
            <a:r>
              <a:rPr lang="en-GB" dirty="0" smtClean="0"/>
              <a:t>Increased clearance with platelets</a:t>
            </a:r>
          </a:p>
          <a:p>
            <a:pPr lvl="2" fontAlgn="auto">
              <a:spcAft>
                <a:spcPts val="0"/>
              </a:spcAft>
              <a:buFont typeface="Wingdings"/>
              <a:buChar char=""/>
              <a:defRPr/>
            </a:pPr>
            <a:r>
              <a:rPr lang="en-GB" dirty="0" smtClean="0"/>
              <a:t>Increased ADAMTS cleavage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en-GB" dirty="0" smtClean="0"/>
              <a:t>Increased sensitivity to Ristocetin </a:t>
            </a:r>
            <a:r>
              <a:rPr lang="en-GB" i="1" dirty="0" smtClean="0"/>
              <a:t>in vitro </a:t>
            </a:r>
            <a:r>
              <a:rPr lang="en-GB" dirty="0" smtClean="0"/>
              <a:t>(RIPA +</a:t>
            </a:r>
            <a:r>
              <a:rPr lang="en-GB" dirty="0" err="1" smtClean="0"/>
              <a:t>ve</a:t>
            </a:r>
            <a:r>
              <a:rPr lang="en-GB" dirty="0" smtClean="0"/>
              <a:t>)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en-GB" dirty="0" err="1" smtClean="0"/>
              <a:t>Autosomal</a:t>
            </a:r>
            <a:r>
              <a:rPr lang="en-GB" dirty="0" smtClean="0"/>
              <a:t> dominant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57250" y="6034088"/>
            <a:ext cx="8472488" cy="520700"/>
            <a:chOff x="484" y="1588"/>
            <a:chExt cx="4744" cy="328"/>
          </a:xfrm>
        </p:grpSpPr>
        <p:sp>
          <p:nvSpPr>
            <p:cNvPr id="114698" name="Rectangle 5"/>
            <p:cNvSpPr>
              <a:spLocks noChangeArrowheads="1"/>
            </p:cNvSpPr>
            <p:nvPr/>
          </p:nvSpPr>
          <p:spPr bwMode="auto">
            <a:xfrm>
              <a:off x="484" y="1588"/>
              <a:ext cx="4744" cy="328"/>
            </a:xfrm>
            <a:prstGeom prst="rect">
              <a:avLst/>
            </a:prstGeom>
            <a:gradFill rotWithShape="0">
              <a:gsLst>
                <a:gs pos="0">
                  <a:srgbClr val="303A4C"/>
                </a:gs>
                <a:gs pos="50000">
                  <a:srgbClr val="A2C1FE"/>
                </a:gs>
                <a:gs pos="100000">
                  <a:srgbClr val="303A4C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14699" name="Rectangle 6"/>
            <p:cNvSpPr>
              <a:spLocks noChangeArrowheads="1"/>
            </p:cNvSpPr>
            <p:nvPr/>
          </p:nvSpPr>
          <p:spPr bwMode="auto">
            <a:xfrm>
              <a:off x="580" y="1588"/>
              <a:ext cx="424" cy="328"/>
            </a:xfrm>
            <a:prstGeom prst="rect">
              <a:avLst/>
            </a:prstGeom>
            <a:gradFill rotWithShape="0">
              <a:gsLst>
                <a:gs pos="0">
                  <a:srgbClr val="264C00"/>
                </a:gs>
                <a:gs pos="50000">
                  <a:srgbClr val="7FFF00"/>
                </a:gs>
                <a:gs pos="100000">
                  <a:srgbClr val="264C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GB"/>
                <a:t>D1</a:t>
              </a:r>
            </a:p>
          </p:txBody>
        </p:sp>
        <p:sp>
          <p:nvSpPr>
            <p:cNvPr id="114700" name="Rectangle 7"/>
            <p:cNvSpPr>
              <a:spLocks noChangeArrowheads="1"/>
            </p:cNvSpPr>
            <p:nvPr/>
          </p:nvSpPr>
          <p:spPr bwMode="auto">
            <a:xfrm>
              <a:off x="1012" y="1588"/>
              <a:ext cx="472" cy="328"/>
            </a:xfrm>
            <a:prstGeom prst="rect">
              <a:avLst/>
            </a:prstGeom>
            <a:gradFill rotWithShape="0">
              <a:gsLst>
                <a:gs pos="0">
                  <a:srgbClr val="264C00"/>
                </a:gs>
                <a:gs pos="50000">
                  <a:srgbClr val="7FFF00"/>
                </a:gs>
                <a:gs pos="100000">
                  <a:srgbClr val="264C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GB"/>
                <a:t>D2</a:t>
              </a:r>
            </a:p>
          </p:txBody>
        </p:sp>
        <p:sp>
          <p:nvSpPr>
            <p:cNvPr id="114701" name="Rectangle 8"/>
            <p:cNvSpPr>
              <a:spLocks noChangeArrowheads="1"/>
            </p:cNvSpPr>
            <p:nvPr/>
          </p:nvSpPr>
          <p:spPr bwMode="auto">
            <a:xfrm>
              <a:off x="1540" y="1588"/>
              <a:ext cx="136" cy="328"/>
            </a:xfrm>
            <a:prstGeom prst="rect">
              <a:avLst/>
            </a:prstGeom>
            <a:gradFill rotWithShape="0">
              <a:gsLst>
                <a:gs pos="0">
                  <a:srgbClr val="264C00"/>
                </a:gs>
                <a:gs pos="50000">
                  <a:srgbClr val="7FFF00"/>
                </a:gs>
                <a:gs pos="100000">
                  <a:srgbClr val="264C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GB"/>
                <a:t>D’</a:t>
              </a:r>
            </a:p>
          </p:txBody>
        </p:sp>
        <p:sp>
          <p:nvSpPr>
            <p:cNvPr id="114702" name="Rectangle 9"/>
            <p:cNvSpPr>
              <a:spLocks noChangeArrowheads="1"/>
            </p:cNvSpPr>
            <p:nvPr/>
          </p:nvSpPr>
          <p:spPr bwMode="auto">
            <a:xfrm>
              <a:off x="1684" y="1588"/>
              <a:ext cx="424" cy="328"/>
            </a:xfrm>
            <a:prstGeom prst="rect">
              <a:avLst/>
            </a:prstGeom>
            <a:gradFill rotWithShape="0">
              <a:gsLst>
                <a:gs pos="0">
                  <a:srgbClr val="264C00"/>
                </a:gs>
                <a:gs pos="50000">
                  <a:srgbClr val="7FFF00"/>
                </a:gs>
                <a:gs pos="100000">
                  <a:srgbClr val="264C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GB"/>
                <a:t>D3</a:t>
              </a:r>
            </a:p>
          </p:txBody>
        </p:sp>
        <p:sp>
          <p:nvSpPr>
            <p:cNvPr id="114703" name="Rectangle 10"/>
            <p:cNvSpPr>
              <a:spLocks noChangeArrowheads="1"/>
            </p:cNvSpPr>
            <p:nvPr/>
          </p:nvSpPr>
          <p:spPr bwMode="auto">
            <a:xfrm>
              <a:off x="2164" y="1588"/>
              <a:ext cx="472" cy="328"/>
            </a:xfrm>
            <a:prstGeom prst="rect">
              <a:avLst/>
            </a:prstGeom>
            <a:gradFill rotWithShape="0">
              <a:gsLst>
                <a:gs pos="0">
                  <a:srgbClr val="4B4B00"/>
                </a:gs>
                <a:gs pos="50000">
                  <a:srgbClr val="FAFD00"/>
                </a:gs>
                <a:gs pos="100000">
                  <a:srgbClr val="4B4B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GB"/>
                <a:t>A1</a:t>
              </a:r>
            </a:p>
          </p:txBody>
        </p:sp>
        <p:sp>
          <p:nvSpPr>
            <p:cNvPr id="114704" name="Rectangle 11"/>
            <p:cNvSpPr>
              <a:spLocks noChangeArrowheads="1"/>
            </p:cNvSpPr>
            <p:nvPr/>
          </p:nvSpPr>
          <p:spPr bwMode="auto">
            <a:xfrm>
              <a:off x="2644" y="1588"/>
              <a:ext cx="472" cy="328"/>
            </a:xfrm>
            <a:prstGeom prst="rect">
              <a:avLst/>
            </a:prstGeom>
            <a:gradFill rotWithShape="0">
              <a:gsLst>
                <a:gs pos="0">
                  <a:srgbClr val="4B4B00"/>
                </a:gs>
                <a:gs pos="50000">
                  <a:srgbClr val="FAFD00"/>
                </a:gs>
                <a:gs pos="100000">
                  <a:srgbClr val="4B4B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GB"/>
                <a:t>A2</a:t>
              </a:r>
            </a:p>
          </p:txBody>
        </p:sp>
        <p:sp>
          <p:nvSpPr>
            <p:cNvPr id="114705" name="Rectangle 12"/>
            <p:cNvSpPr>
              <a:spLocks noChangeArrowheads="1"/>
            </p:cNvSpPr>
            <p:nvPr/>
          </p:nvSpPr>
          <p:spPr bwMode="auto">
            <a:xfrm>
              <a:off x="3124" y="1588"/>
              <a:ext cx="472" cy="328"/>
            </a:xfrm>
            <a:prstGeom prst="rect">
              <a:avLst/>
            </a:prstGeom>
            <a:gradFill rotWithShape="0">
              <a:gsLst>
                <a:gs pos="0">
                  <a:srgbClr val="4B4B00"/>
                </a:gs>
                <a:gs pos="50000">
                  <a:srgbClr val="FAFD00"/>
                </a:gs>
                <a:gs pos="100000">
                  <a:srgbClr val="4B4B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GB"/>
                <a:t>A3</a:t>
              </a:r>
            </a:p>
          </p:txBody>
        </p:sp>
        <p:sp>
          <p:nvSpPr>
            <p:cNvPr id="114706" name="Rectangle 13"/>
            <p:cNvSpPr>
              <a:spLocks noChangeArrowheads="1"/>
            </p:cNvSpPr>
            <p:nvPr/>
          </p:nvSpPr>
          <p:spPr bwMode="auto">
            <a:xfrm>
              <a:off x="3652" y="1588"/>
              <a:ext cx="472" cy="328"/>
            </a:xfrm>
            <a:prstGeom prst="rect">
              <a:avLst/>
            </a:prstGeom>
            <a:gradFill rotWithShape="0">
              <a:gsLst>
                <a:gs pos="0">
                  <a:srgbClr val="264C00"/>
                </a:gs>
                <a:gs pos="50000">
                  <a:srgbClr val="7FFF00"/>
                </a:gs>
                <a:gs pos="100000">
                  <a:srgbClr val="264C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GB"/>
                <a:t>D4</a:t>
              </a:r>
            </a:p>
          </p:txBody>
        </p:sp>
        <p:sp>
          <p:nvSpPr>
            <p:cNvPr id="114707" name="Rectangle 14"/>
            <p:cNvSpPr>
              <a:spLocks noChangeArrowheads="1"/>
            </p:cNvSpPr>
            <p:nvPr/>
          </p:nvSpPr>
          <p:spPr bwMode="auto">
            <a:xfrm>
              <a:off x="4132" y="1588"/>
              <a:ext cx="40" cy="328"/>
            </a:xfrm>
            <a:prstGeom prst="rect">
              <a:avLst/>
            </a:prstGeom>
            <a:gradFill rotWithShape="0">
              <a:gsLst>
                <a:gs pos="0">
                  <a:srgbClr val="4B000C"/>
                </a:gs>
                <a:gs pos="50000">
                  <a:srgbClr val="FC0128"/>
                </a:gs>
                <a:gs pos="100000">
                  <a:srgbClr val="4B000C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14708" name="Rectangle 15"/>
            <p:cNvSpPr>
              <a:spLocks noChangeArrowheads="1"/>
            </p:cNvSpPr>
            <p:nvPr/>
          </p:nvSpPr>
          <p:spPr bwMode="auto">
            <a:xfrm>
              <a:off x="4276" y="1588"/>
              <a:ext cx="40" cy="328"/>
            </a:xfrm>
            <a:prstGeom prst="rect">
              <a:avLst/>
            </a:prstGeom>
            <a:gradFill rotWithShape="0">
              <a:gsLst>
                <a:gs pos="0">
                  <a:srgbClr val="4B000C"/>
                </a:gs>
                <a:gs pos="50000">
                  <a:srgbClr val="FC0128"/>
                </a:gs>
                <a:gs pos="100000">
                  <a:srgbClr val="4B000C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14709" name="Rectangle 16"/>
            <p:cNvSpPr>
              <a:spLocks noChangeArrowheads="1"/>
            </p:cNvSpPr>
            <p:nvPr/>
          </p:nvSpPr>
          <p:spPr bwMode="auto">
            <a:xfrm>
              <a:off x="4324" y="1588"/>
              <a:ext cx="280" cy="328"/>
            </a:xfrm>
            <a:prstGeom prst="rect">
              <a:avLst/>
            </a:prstGeom>
            <a:gradFill rotWithShape="0">
              <a:gsLst>
                <a:gs pos="0">
                  <a:srgbClr val="44131C"/>
                </a:gs>
                <a:gs pos="50000">
                  <a:srgbClr val="E5405D"/>
                </a:gs>
                <a:gs pos="100000">
                  <a:srgbClr val="44131C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GB"/>
                <a:t>C1</a:t>
              </a:r>
            </a:p>
          </p:txBody>
        </p:sp>
        <p:sp>
          <p:nvSpPr>
            <p:cNvPr id="114710" name="Rectangle 17"/>
            <p:cNvSpPr>
              <a:spLocks noChangeArrowheads="1"/>
            </p:cNvSpPr>
            <p:nvPr/>
          </p:nvSpPr>
          <p:spPr bwMode="auto">
            <a:xfrm>
              <a:off x="4708" y="1588"/>
              <a:ext cx="280" cy="328"/>
            </a:xfrm>
            <a:prstGeom prst="rect">
              <a:avLst/>
            </a:prstGeom>
            <a:gradFill rotWithShape="0">
              <a:gsLst>
                <a:gs pos="0">
                  <a:srgbClr val="44131C"/>
                </a:gs>
                <a:gs pos="50000">
                  <a:srgbClr val="E5405D"/>
                </a:gs>
                <a:gs pos="100000">
                  <a:srgbClr val="44131C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GB"/>
                <a:t>C2</a:t>
              </a:r>
            </a:p>
          </p:txBody>
        </p:sp>
      </p:grpSp>
      <p:sp>
        <p:nvSpPr>
          <p:cNvPr id="114693" name="Text Box 18"/>
          <p:cNvSpPr txBox="1">
            <a:spLocks noChangeArrowheads="1"/>
          </p:cNvSpPr>
          <p:nvPr/>
        </p:nvSpPr>
        <p:spPr bwMode="auto">
          <a:xfrm>
            <a:off x="8829675" y="6110337"/>
            <a:ext cx="6126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/>
              <a:t>CK</a:t>
            </a:r>
          </a:p>
        </p:txBody>
      </p:sp>
      <p:sp>
        <p:nvSpPr>
          <p:cNvPr id="114694" name="Text Box 19"/>
          <p:cNvSpPr txBox="1">
            <a:spLocks noChangeArrowheads="1"/>
          </p:cNvSpPr>
          <p:nvPr/>
        </p:nvSpPr>
        <p:spPr bwMode="auto">
          <a:xfrm>
            <a:off x="239713" y="6070650"/>
            <a:ext cx="407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/>
              <a:t>N</a:t>
            </a:r>
          </a:p>
        </p:txBody>
      </p:sp>
      <p:sp>
        <p:nvSpPr>
          <p:cNvPr id="114695" name="Text Box 20"/>
          <p:cNvSpPr txBox="1">
            <a:spLocks noChangeArrowheads="1"/>
          </p:cNvSpPr>
          <p:nvPr/>
        </p:nvSpPr>
        <p:spPr bwMode="auto">
          <a:xfrm>
            <a:off x="9583738" y="6070650"/>
            <a:ext cx="407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/>
              <a:t>C</a:t>
            </a:r>
          </a:p>
        </p:txBody>
      </p:sp>
      <p:sp>
        <p:nvSpPr>
          <p:cNvPr id="114696" name="Line 21"/>
          <p:cNvSpPr>
            <a:spLocks noChangeShapeType="1"/>
          </p:cNvSpPr>
          <p:nvPr/>
        </p:nvSpPr>
        <p:spPr bwMode="auto">
          <a:xfrm>
            <a:off x="3857625" y="5929313"/>
            <a:ext cx="7715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4697" name="Text Box 22"/>
          <p:cNvSpPr txBox="1">
            <a:spLocks noChangeArrowheads="1"/>
          </p:cNvSpPr>
          <p:nvPr/>
        </p:nvSpPr>
        <p:spPr bwMode="auto">
          <a:xfrm>
            <a:off x="3992591" y="5395962"/>
            <a:ext cx="5790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/>
              <a:t>2B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3058" name="Object 2"/>
          <p:cNvGraphicFramePr>
            <a:graphicFrameLocks noChangeAspect="1"/>
          </p:cNvGraphicFramePr>
          <p:nvPr/>
        </p:nvGraphicFramePr>
        <p:xfrm>
          <a:off x="248246" y="188914"/>
          <a:ext cx="8279606" cy="654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379" name="Image" r:id="rId4" imgW="7746032" imgH="6120635" progId="">
                  <p:embed/>
                </p:oleObj>
              </mc:Choice>
              <mc:Fallback>
                <p:oleObj name="Image" r:id="rId4" imgW="7746032" imgH="6120635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246" y="188914"/>
                        <a:ext cx="8279606" cy="65436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3059" name="Text Box 3"/>
          <p:cNvSpPr txBox="1">
            <a:spLocks noChangeArrowheads="1"/>
          </p:cNvSpPr>
          <p:nvPr/>
        </p:nvSpPr>
        <p:spPr bwMode="auto">
          <a:xfrm>
            <a:off x="750094" y="138113"/>
            <a:ext cx="70437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FFFFFF"/>
                </a:solidFill>
              </a:rPr>
              <a:t>VWF A1 domain in VWD Type 2M and 2B</a:t>
            </a:r>
          </a:p>
        </p:txBody>
      </p:sp>
      <p:sp>
        <p:nvSpPr>
          <p:cNvPr id="813060" name="Text Box 4"/>
          <p:cNvSpPr txBox="1">
            <a:spLocks noChangeArrowheads="1"/>
          </p:cNvSpPr>
          <p:nvPr/>
        </p:nvSpPr>
        <p:spPr bwMode="auto">
          <a:xfrm>
            <a:off x="8486775" y="6172201"/>
            <a:ext cx="20008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i="1">
                <a:solidFill>
                  <a:srgbClr val="FFFFFF"/>
                </a:solidFill>
              </a:rPr>
              <a:t>Jenkins 1998</a:t>
            </a:r>
          </a:p>
        </p:txBody>
      </p:sp>
      <p:sp>
        <p:nvSpPr>
          <p:cNvPr id="813061" name="Text Box 5"/>
          <p:cNvSpPr txBox="1">
            <a:spLocks noChangeArrowheads="1"/>
          </p:cNvSpPr>
          <p:nvPr/>
        </p:nvSpPr>
        <p:spPr bwMode="auto">
          <a:xfrm>
            <a:off x="8743950" y="2205038"/>
            <a:ext cx="61266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400">
                <a:solidFill>
                  <a:srgbClr val="FFFFFF"/>
                </a:solidFill>
              </a:rPr>
              <a:t>2M</a:t>
            </a:r>
          </a:p>
          <a:p>
            <a:pPr eaLnBrk="0" hangingPunct="0"/>
            <a:endParaRPr lang="en-GB" sz="2400">
              <a:solidFill>
                <a:srgbClr val="FFFFFF"/>
              </a:solidFill>
            </a:endParaRPr>
          </a:p>
          <a:p>
            <a:pPr eaLnBrk="0" hangingPunct="0"/>
            <a:endParaRPr lang="en-GB" sz="2400">
              <a:solidFill>
                <a:srgbClr val="FFFFFF"/>
              </a:solidFill>
            </a:endParaRPr>
          </a:p>
          <a:p>
            <a:pPr eaLnBrk="0" hangingPunct="0"/>
            <a:endParaRPr lang="en-GB" sz="2400">
              <a:solidFill>
                <a:srgbClr val="FFFFFF"/>
              </a:solidFill>
            </a:endParaRPr>
          </a:p>
          <a:p>
            <a:pPr eaLnBrk="0" hangingPunct="0"/>
            <a:endParaRPr lang="en-GB" sz="2400">
              <a:solidFill>
                <a:srgbClr val="FFFFFF"/>
              </a:solidFill>
            </a:endParaRPr>
          </a:p>
          <a:p>
            <a:pPr eaLnBrk="0" hangingPunct="0"/>
            <a:endParaRPr lang="en-GB" sz="2400">
              <a:solidFill>
                <a:srgbClr val="FFFFFF"/>
              </a:solidFill>
            </a:endParaRPr>
          </a:p>
          <a:p>
            <a:pPr eaLnBrk="0" hangingPunct="0"/>
            <a:r>
              <a:rPr lang="en-GB" sz="2400">
                <a:solidFill>
                  <a:srgbClr val="FFFFFF"/>
                </a:solidFill>
              </a:rPr>
              <a:t>2B</a:t>
            </a:r>
          </a:p>
        </p:txBody>
      </p:sp>
      <p:sp>
        <p:nvSpPr>
          <p:cNvPr id="813062" name="Line 7"/>
          <p:cNvSpPr>
            <a:spLocks noChangeShapeType="1"/>
          </p:cNvSpPr>
          <p:nvPr/>
        </p:nvSpPr>
        <p:spPr bwMode="auto">
          <a:xfrm>
            <a:off x="6343650" y="5867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13063" name="Line 8"/>
          <p:cNvSpPr>
            <a:spLocks noChangeShapeType="1"/>
          </p:cNvSpPr>
          <p:nvPr/>
        </p:nvSpPr>
        <p:spPr bwMode="auto">
          <a:xfrm>
            <a:off x="5229225" y="5562600"/>
            <a:ext cx="3429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3064" name="Line 9"/>
          <p:cNvSpPr>
            <a:spLocks noChangeShapeType="1"/>
          </p:cNvSpPr>
          <p:nvPr/>
        </p:nvSpPr>
        <p:spPr bwMode="auto">
          <a:xfrm>
            <a:off x="5743575" y="5562600"/>
            <a:ext cx="428625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3065" name="Line 10"/>
          <p:cNvSpPr>
            <a:spLocks noChangeShapeType="1"/>
          </p:cNvSpPr>
          <p:nvPr/>
        </p:nvSpPr>
        <p:spPr bwMode="auto">
          <a:xfrm>
            <a:off x="6257925" y="3962400"/>
            <a:ext cx="428625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8977" y="228600"/>
            <a:ext cx="9172575" cy="990600"/>
          </a:xfrm>
        </p:spPr>
        <p:txBody>
          <a:bodyPr/>
          <a:lstStyle/>
          <a:p>
            <a:pPr eaLnBrk="1" hangingPunct="1"/>
            <a:r>
              <a:rPr lang="en-GB" sz="4000" dirty="0" smtClean="0"/>
              <a:t>Type 2N von Willebrand disease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977" y="1719263"/>
            <a:ext cx="9172575" cy="4495800"/>
          </a:xfrm>
        </p:spPr>
        <p:txBody>
          <a:bodyPr/>
          <a:lstStyle/>
          <a:p>
            <a:pPr eaLnBrk="1" hangingPunct="1"/>
            <a:r>
              <a:rPr lang="en-GB" dirty="0" smtClean="0"/>
              <a:t>Loss of Factor VIII binding function (FVIII&lt;Ag)</a:t>
            </a:r>
          </a:p>
          <a:p>
            <a:pPr lvl="1" eaLnBrk="1" hangingPunct="1"/>
            <a:r>
              <a:rPr lang="en-GB" dirty="0" smtClean="0"/>
              <a:t>Normal multimers</a:t>
            </a:r>
          </a:p>
          <a:p>
            <a:pPr lvl="1" eaLnBrk="1" hangingPunct="1"/>
            <a:r>
              <a:rPr lang="en-GB" dirty="0" smtClean="0"/>
              <a:t>Normal adhesive (platelet, collagen) function</a:t>
            </a:r>
          </a:p>
          <a:p>
            <a:pPr lvl="1" eaLnBrk="1" hangingPunct="1"/>
            <a:r>
              <a:rPr lang="en-GB" dirty="0" smtClean="0"/>
              <a:t>FVIII – short half life (5-30 IUdL</a:t>
            </a:r>
            <a:r>
              <a:rPr lang="en-GB" baseline="30000" dirty="0" smtClean="0"/>
              <a:t>-1</a:t>
            </a:r>
            <a:r>
              <a:rPr lang="en-GB" dirty="0" smtClean="0"/>
              <a:t>)</a:t>
            </a:r>
          </a:p>
          <a:p>
            <a:pPr lvl="1" eaLnBrk="1" hangingPunct="1"/>
            <a:r>
              <a:rPr lang="en-GB" dirty="0" smtClean="0"/>
              <a:t>Looks like mild/moderate haemophilia A</a:t>
            </a:r>
          </a:p>
          <a:p>
            <a:pPr eaLnBrk="1" hangingPunct="1"/>
            <a:r>
              <a:rPr lang="en-GB" dirty="0" smtClean="0"/>
              <a:t>Mutations in Factor VIII binding site of VWF</a:t>
            </a:r>
          </a:p>
          <a:p>
            <a:pPr eaLnBrk="1" hangingPunct="1"/>
            <a:r>
              <a:rPr lang="en-GB" dirty="0" err="1" smtClean="0"/>
              <a:t>Autosomal</a:t>
            </a:r>
            <a:r>
              <a:rPr lang="en-GB" dirty="0" smtClean="0"/>
              <a:t> recessive inheritance (males = females)</a:t>
            </a:r>
          </a:p>
          <a:p>
            <a:pPr eaLnBrk="1" hangingPunct="1"/>
            <a:endParaRPr lang="en-GB" dirty="0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57250" y="6004644"/>
            <a:ext cx="8472488" cy="520700"/>
            <a:chOff x="484" y="1588"/>
            <a:chExt cx="4744" cy="328"/>
          </a:xfrm>
        </p:grpSpPr>
        <p:sp>
          <p:nvSpPr>
            <p:cNvPr id="230410" name="Rectangle 5"/>
            <p:cNvSpPr>
              <a:spLocks noChangeArrowheads="1"/>
            </p:cNvSpPr>
            <p:nvPr/>
          </p:nvSpPr>
          <p:spPr bwMode="auto">
            <a:xfrm>
              <a:off x="484" y="1588"/>
              <a:ext cx="4744" cy="328"/>
            </a:xfrm>
            <a:prstGeom prst="rect">
              <a:avLst/>
            </a:prstGeom>
            <a:gradFill rotWithShape="0">
              <a:gsLst>
                <a:gs pos="0">
                  <a:srgbClr val="303A4C"/>
                </a:gs>
                <a:gs pos="50000">
                  <a:srgbClr val="A2C1FE"/>
                </a:gs>
                <a:gs pos="100000">
                  <a:srgbClr val="303A4C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>
                <a:solidFill>
                  <a:prstClr val="black"/>
                </a:solidFill>
                <a:latin typeface="Franklin Gothic Book" pitchFamily="34" charset="0"/>
                <a:cs typeface="Arial" pitchFamily="34" charset="0"/>
              </a:endParaRPr>
            </a:p>
          </p:txBody>
        </p:sp>
        <p:sp>
          <p:nvSpPr>
            <p:cNvPr id="230411" name="Rectangle 6"/>
            <p:cNvSpPr>
              <a:spLocks noChangeArrowheads="1"/>
            </p:cNvSpPr>
            <p:nvPr/>
          </p:nvSpPr>
          <p:spPr bwMode="auto">
            <a:xfrm>
              <a:off x="580" y="1588"/>
              <a:ext cx="424" cy="328"/>
            </a:xfrm>
            <a:prstGeom prst="rect">
              <a:avLst/>
            </a:prstGeom>
            <a:gradFill rotWithShape="0">
              <a:gsLst>
                <a:gs pos="0">
                  <a:srgbClr val="264C00"/>
                </a:gs>
                <a:gs pos="50000">
                  <a:srgbClr val="7FFF00"/>
                </a:gs>
                <a:gs pos="100000">
                  <a:srgbClr val="264C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GB">
                  <a:solidFill>
                    <a:prstClr val="black"/>
                  </a:solidFill>
                  <a:latin typeface="Franklin Gothic Book" pitchFamily="34" charset="0"/>
                  <a:cs typeface="Arial" pitchFamily="34" charset="0"/>
                </a:rPr>
                <a:t>D1</a:t>
              </a:r>
            </a:p>
          </p:txBody>
        </p:sp>
        <p:sp>
          <p:nvSpPr>
            <p:cNvPr id="230412" name="Rectangle 7"/>
            <p:cNvSpPr>
              <a:spLocks noChangeArrowheads="1"/>
            </p:cNvSpPr>
            <p:nvPr/>
          </p:nvSpPr>
          <p:spPr bwMode="auto">
            <a:xfrm>
              <a:off x="1012" y="1588"/>
              <a:ext cx="472" cy="328"/>
            </a:xfrm>
            <a:prstGeom prst="rect">
              <a:avLst/>
            </a:prstGeom>
            <a:gradFill rotWithShape="0">
              <a:gsLst>
                <a:gs pos="0">
                  <a:srgbClr val="264C00"/>
                </a:gs>
                <a:gs pos="50000">
                  <a:srgbClr val="7FFF00"/>
                </a:gs>
                <a:gs pos="100000">
                  <a:srgbClr val="264C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GB">
                  <a:solidFill>
                    <a:prstClr val="black"/>
                  </a:solidFill>
                  <a:latin typeface="Franklin Gothic Book" pitchFamily="34" charset="0"/>
                  <a:cs typeface="Arial" pitchFamily="34" charset="0"/>
                </a:rPr>
                <a:t>D2</a:t>
              </a:r>
            </a:p>
          </p:txBody>
        </p:sp>
        <p:sp>
          <p:nvSpPr>
            <p:cNvPr id="230413" name="Rectangle 8"/>
            <p:cNvSpPr>
              <a:spLocks noChangeArrowheads="1"/>
            </p:cNvSpPr>
            <p:nvPr/>
          </p:nvSpPr>
          <p:spPr bwMode="auto">
            <a:xfrm>
              <a:off x="1540" y="1588"/>
              <a:ext cx="136" cy="328"/>
            </a:xfrm>
            <a:prstGeom prst="rect">
              <a:avLst/>
            </a:prstGeom>
            <a:gradFill rotWithShape="0">
              <a:gsLst>
                <a:gs pos="0">
                  <a:srgbClr val="264C00"/>
                </a:gs>
                <a:gs pos="50000">
                  <a:srgbClr val="7FFF00"/>
                </a:gs>
                <a:gs pos="100000">
                  <a:srgbClr val="264C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GB">
                  <a:solidFill>
                    <a:prstClr val="black"/>
                  </a:solidFill>
                  <a:latin typeface="Franklin Gothic Book" pitchFamily="34" charset="0"/>
                  <a:cs typeface="Arial" pitchFamily="34" charset="0"/>
                </a:rPr>
                <a:t>D’</a:t>
              </a:r>
            </a:p>
          </p:txBody>
        </p:sp>
        <p:sp>
          <p:nvSpPr>
            <p:cNvPr id="230414" name="Rectangle 9"/>
            <p:cNvSpPr>
              <a:spLocks noChangeArrowheads="1"/>
            </p:cNvSpPr>
            <p:nvPr/>
          </p:nvSpPr>
          <p:spPr bwMode="auto">
            <a:xfrm>
              <a:off x="1684" y="1588"/>
              <a:ext cx="424" cy="328"/>
            </a:xfrm>
            <a:prstGeom prst="rect">
              <a:avLst/>
            </a:prstGeom>
            <a:gradFill rotWithShape="0">
              <a:gsLst>
                <a:gs pos="0">
                  <a:srgbClr val="264C00"/>
                </a:gs>
                <a:gs pos="50000">
                  <a:srgbClr val="7FFF00"/>
                </a:gs>
                <a:gs pos="100000">
                  <a:srgbClr val="264C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GB">
                  <a:solidFill>
                    <a:prstClr val="black"/>
                  </a:solidFill>
                  <a:latin typeface="Franklin Gothic Book" pitchFamily="34" charset="0"/>
                  <a:cs typeface="Arial" pitchFamily="34" charset="0"/>
                </a:rPr>
                <a:t>D3</a:t>
              </a:r>
            </a:p>
          </p:txBody>
        </p:sp>
        <p:sp>
          <p:nvSpPr>
            <p:cNvPr id="230415" name="Rectangle 10"/>
            <p:cNvSpPr>
              <a:spLocks noChangeArrowheads="1"/>
            </p:cNvSpPr>
            <p:nvPr/>
          </p:nvSpPr>
          <p:spPr bwMode="auto">
            <a:xfrm>
              <a:off x="2164" y="1588"/>
              <a:ext cx="472" cy="328"/>
            </a:xfrm>
            <a:prstGeom prst="rect">
              <a:avLst/>
            </a:prstGeom>
            <a:gradFill rotWithShape="0">
              <a:gsLst>
                <a:gs pos="0">
                  <a:srgbClr val="4B4B00"/>
                </a:gs>
                <a:gs pos="50000">
                  <a:srgbClr val="FAFD00"/>
                </a:gs>
                <a:gs pos="100000">
                  <a:srgbClr val="4B4B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GB">
                  <a:solidFill>
                    <a:prstClr val="black"/>
                  </a:solidFill>
                  <a:latin typeface="Franklin Gothic Book" pitchFamily="34" charset="0"/>
                  <a:cs typeface="Arial" pitchFamily="34" charset="0"/>
                </a:rPr>
                <a:t>A1</a:t>
              </a:r>
            </a:p>
          </p:txBody>
        </p:sp>
        <p:sp>
          <p:nvSpPr>
            <p:cNvPr id="230416" name="Rectangle 11"/>
            <p:cNvSpPr>
              <a:spLocks noChangeArrowheads="1"/>
            </p:cNvSpPr>
            <p:nvPr/>
          </p:nvSpPr>
          <p:spPr bwMode="auto">
            <a:xfrm>
              <a:off x="2644" y="1588"/>
              <a:ext cx="472" cy="328"/>
            </a:xfrm>
            <a:prstGeom prst="rect">
              <a:avLst/>
            </a:prstGeom>
            <a:gradFill rotWithShape="0">
              <a:gsLst>
                <a:gs pos="0">
                  <a:srgbClr val="4B4B00"/>
                </a:gs>
                <a:gs pos="50000">
                  <a:srgbClr val="FAFD00"/>
                </a:gs>
                <a:gs pos="100000">
                  <a:srgbClr val="4B4B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GB">
                  <a:solidFill>
                    <a:prstClr val="black"/>
                  </a:solidFill>
                  <a:latin typeface="Franklin Gothic Book" pitchFamily="34" charset="0"/>
                  <a:cs typeface="Arial" pitchFamily="34" charset="0"/>
                </a:rPr>
                <a:t>A2</a:t>
              </a:r>
            </a:p>
          </p:txBody>
        </p:sp>
        <p:sp>
          <p:nvSpPr>
            <p:cNvPr id="230417" name="Rectangle 12"/>
            <p:cNvSpPr>
              <a:spLocks noChangeArrowheads="1"/>
            </p:cNvSpPr>
            <p:nvPr/>
          </p:nvSpPr>
          <p:spPr bwMode="auto">
            <a:xfrm>
              <a:off x="3124" y="1588"/>
              <a:ext cx="472" cy="328"/>
            </a:xfrm>
            <a:prstGeom prst="rect">
              <a:avLst/>
            </a:prstGeom>
            <a:gradFill rotWithShape="0">
              <a:gsLst>
                <a:gs pos="0">
                  <a:srgbClr val="4B4B00"/>
                </a:gs>
                <a:gs pos="50000">
                  <a:srgbClr val="FAFD00"/>
                </a:gs>
                <a:gs pos="100000">
                  <a:srgbClr val="4B4B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GB">
                  <a:solidFill>
                    <a:prstClr val="black"/>
                  </a:solidFill>
                  <a:latin typeface="Franklin Gothic Book" pitchFamily="34" charset="0"/>
                  <a:cs typeface="Arial" pitchFamily="34" charset="0"/>
                </a:rPr>
                <a:t>A3</a:t>
              </a:r>
            </a:p>
          </p:txBody>
        </p:sp>
        <p:sp>
          <p:nvSpPr>
            <p:cNvPr id="230418" name="Rectangle 13"/>
            <p:cNvSpPr>
              <a:spLocks noChangeArrowheads="1"/>
            </p:cNvSpPr>
            <p:nvPr/>
          </p:nvSpPr>
          <p:spPr bwMode="auto">
            <a:xfrm>
              <a:off x="3652" y="1588"/>
              <a:ext cx="472" cy="328"/>
            </a:xfrm>
            <a:prstGeom prst="rect">
              <a:avLst/>
            </a:prstGeom>
            <a:gradFill rotWithShape="0">
              <a:gsLst>
                <a:gs pos="0">
                  <a:srgbClr val="264C00"/>
                </a:gs>
                <a:gs pos="50000">
                  <a:srgbClr val="7FFF00"/>
                </a:gs>
                <a:gs pos="100000">
                  <a:srgbClr val="264C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GB">
                  <a:solidFill>
                    <a:prstClr val="black"/>
                  </a:solidFill>
                  <a:latin typeface="Franklin Gothic Book" pitchFamily="34" charset="0"/>
                  <a:cs typeface="Arial" pitchFamily="34" charset="0"/>
                </a:rPr>
                <a:t>D4</a:t>
              </a:r>
            </a:p>
          </p:txBody>
        </p:sp>
        <p:sp>
          <p:nvSpPr>
            <p:cNvPr id="230419" name="Rectangle 14"/>
            <p:cNvSpPr>
              <a:spLocks noChangeArrowheads="1"/>
            </p:cNvSpPr>
            <p:nvPr/>
          </p:nvSpPr>
          <p:spPr bwMode="auto">
            <a:xfrm>
              <a:off x="4132" y="1588"/>
              <a:ext cx="40" cy="328"/>
            </a:xfrm>
            <a:prstGeom prst="rect">
              <a:avLst/>
            </a:prstGeom>
            <a:gradFill rotWithShape="0">
              <a:gsLst>
                <a:gs pos="0">
                  <a:srgbClr val="4B000C"/>
                </a:gs>
                <a:gs pos="50000">
                  <a:srgbClr val="FC0128"/>
                </a:gs>
                <a:gs pos="100000">
                  <a:srgbClr val="4B000C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prstClr val="black"/>
                </a:solidFill>
                <a:latin typeface="Franklin Gothic Book" pitchFamily="34" charset="0"/>
                <a:cs typeface="Arial" pitchFamily="34" charset="0"/>
              </a:endParaRPr>
            </a:p>
          </p:txBody>
        </p:sp>
        <p:sp>
          <p:nvSpPr>
            <p:cNvPr id="230420" name="Rectangle 15"/>
            <p:cNvSpPr>
              <a:spLocks noChangeArrowheads="1"/>
            </p:cNvSpPr>
            <p:nvPr/>
          </p:nvSpPr>
          <p:spPr bwMode="auto">
            <a:xfrm>
              <a:off x="4276" y="1588"/>
              <a:ext cx="40" cy="328"/>
            </a:xfrm>
            <a:prstGeom prst="rect">
              <a:avLst/>
            </a:prstGeom>
            <a:gradFill rotWithShape="0">
              <a:gsLst>
                <a:gs pos="0">
                  <a:srgbClr val="4B000C"/>
                </a:gs>
                <a:gs pos="50000">
                  <a:srgbClr val="FC0128"/>
                </a:gs>
                <a:gs pos="100000">
                  <a:srgbClr val="4B000C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prstClr val="black"/>
                </a:solidFill>
                <a:latin typeface="Franklin Gothic Book" pitchFamily="34" charset="0"/>
                <a:cs typeface="Arial" pitchFamily="34" charset="0"/>
              </a:endParaRPr>
            </a:p>
          </p:txBody>
        </p:sp>
        <p:sp>
          <p:nvSpPr>
            <p:cNvPr id="230421" name="Rectangle 16"/>
            <p:cNvSpPr>
              <a:spLocks noChangeArrowheads="1"/>
            </p:cNvSpPr>
            <p:nvPr/>
          </p:nvSpPr>
          <p:spPr bwMode="auto">
            <a:xfrm>
              <a:off x="4324" y="1588"/>
              <a:ext cx="280" cy="328"/>
            </a:xfrm>
            <a:prstGeom prst="rect">
              <a:avLst/>
            </a:prstGeom>
            <a:gradFill rotWithShape="0">
              <a:gsLst>
                <a:gs pos="0">
                  <a:srgbClr val="44131C"/>
                </a:gs>
                <a:gs pos="50000">
                  <a:srgbClr val="E5405D"/>
                </a:gs>
                <a:gs pos="100000">
                  <a:srgbClr val="44131C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GB">
                  <a:solidFill>
                    <a:prstClr val="black"/>
                  </a:solidFill>
                  <a:latin typeface="Franklin Gothic Book" pitchFamily="34" charset="0"/>
                  <a:cs typeface="Arial" pitchFamily="34" charset="0"/>
                </a:rPr>
                <a:t>C1</a:t>
              </a:r>
            </a:p>
          </p:txBody>
        </p:sp>
        <p:sp>
          <p:nvSpPr>
            <p:cNvPr id="230422" name="Rectangle 17"/>
            <p:cNvSpPr>
              <a:spLocks noChangeArrowheads="1"/>
            </p:cNvSpPr>
            <p:nvPr/>
          </p:nvSpPr>
          <p:spPr bwMode="auto">
            <a:xfrm>
              <a:off x="4708" y="1588"/>
              <a:ext cx="280" cy="328"/>
            </a:xfrm>
            <a:prstGeom prst="rect">
              <a:avLst/>
            </a:prstGeom>
            <a:gradFill rotWithShape="0">
              <a:gsLst>
                <a:gs pos="0">
                  <a:srgbClr val="44131C"/>
                </a:gs>
                <a:gs pos="50000">
                  <a:srgbClr val="E5405D"/>
                </a:gs>
                <a:gs pos="100000">
                  <a:srgbClr val="44131C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GB">
                  <a:solidFill>
                    <a:prstClr val="black"/>
                  </a:solidFill>
                  <a:latin typeface="Franklin Gothic Book" pitchFamily="34" charset="0"/>
                  <a:cs typeface="Arial" pitchFamily="34" charset="0"/>
                </a:rPr>
                <a:t>C2</a:t>
              </a:r>
            </a:p>
          </p:txBody>
        </p:sp>
      </p:grpSp>
      <p:sp>
        <p:nvSpPr>
          <p:cNvPr id="230405" name="Text Box 18"/>
          <p:cNvSpPr txBox="1">
            <a:spLocks noChangeArrowheads="1"/>
          </p:cNvSpPr>
          <p:nvPr/>
        </p:nvSpPr>
        <p:spPr bwMode="auto">
          <a:xfrm>
            <a:off x="8829679" y="6044337"/>
            <a:ext cx="5565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>
                <a:solidFill>
                  <a:prstClr val="black"/>
                </a:solidFill>
                <a:latin typeface="Franklin Gothic Book" pitchFamily="34" charset="0"/>
                <a:cs typeface="Arial" pitchFamily="34" charset="0"/>
              </a:rPr>
              <a:t>CK</a:t>
            </a:r>
          </a:p>
        </p:txBody>
      </p:sp>
      <p:sp>
        <p:nvSpPr>
          <p:cNvPr id="230406" name="Text Box 19"/>
          <p:cNvSpPr txBox="1">
            <a:spLocks noChangeArrowheads="1"/>
          </p:cNvSpPr>
          <p:nvPr/>
        </p:nvSpPr>
        <p:spPr bwMode="auto">
          <a:xfrm>
            <a:off x="239713" y="6041162"/>
            <a:ext cx="3866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>
                <a:solidFill>
                  <a:prstClr val="black"/>
                </a:solidFill>
                <a:latin typeface="Franklin Gothic Book" pitchFamily="34" charset="0"/>
                <a:cs typeface="Arial" pitchFamily="34" charset="0"/>
              </a:rPr>
              <a:t>N</a:t>
            </a:r>
          </a:p>
        </p:txBody>
      </p:sp>
      <p:sp>
        <p:nvSpPr>
          <p:cNvPr id="230407" name="Text Box 20"/>
          <p:cNvSpPr txBox="1">
            <a:spLocks noChangeArrowheads="1"/>
          </p:cNvSpPr>
          <p:nvPr/>
        </p:nvSpPr>
        <p:spPr bwMode="auto">
          <a:xfrm>
            <a:off x="9583738" y="6041162"/>
            <a:ext cx="362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>
                <a:solidFill>
                  <a:prstClr val="black"/>
                </a:solidFill>
                <a:latin typeface="Franklin Gothic Book" pitchFamily="34" charset="0"/>
                <a:cs typeface="Arial" pitchFamily="34" charset="0"/>
              </a:rPr>
              <a:t>C</a:t>
            </a:r>
          </a:p>
        </p:txBody>
      </p:sp>
      <p:sp>
        <p:nvSpPr>
          <p:cNvPr id="230408" name="Line 21"/>
          <p:cNvSpPr>
            <a:spLocks noChangeShapeType="1"/>
          </p:cNvSpPr>
          <p:nvPr/>
        </p:nvSpPr>
        <p:spPr bwMode="auto">
          <a:xfrm>
            <a:off x="2695578" y="5699844"/>
            <a:ext cx="538163" cy="15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>
              <a:solidFill>
                <a:prstClr val="black"/>
              </a:solidFill>
              <a:latin typeface="Franklin Gothic Book" pitchFamily="34" charset="0"/>
              <a:cs typeface="Arial" pitchFamily="34" charset="0"/>
            </a:endParaRPr>
          </a:p>
        </p:txBody>
      </p:sp>
      <p:sp>
        <p:nvSpPr>
          <p:cNvPr id="230409" name="Text Box 22"/>
          <p:cNvSpPr txBox="1">
            <a:spLocks noChangeArrowheads="1"/>
          </p:cNvSpPr>
          <p:nvPr/>
        </p:nvSpPr>
        <p:spPr bwMode="auto">
          <a:xfrm>
            <a:off x="2622551" y="5166450"/>
            <a:ext cx="5677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>
                <a:solidFill>
                  <a:prstClr val="black"/>
                </a:solidFill>
                <a:latin typeface="Franklin Gothic Book" pitchFamily="34" charset="0"/>
                <a:cs typeface="Arial" pitchFamily="34" charset="0"/>
              </a:rPr>
              <a:t>2N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0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0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0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0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0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0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0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3" grpId="0" build="p"/>
      <p:bldP spid="230405" grpId="0"/>
      <p:bldP spid="230406" grpId="0"/>
      <p:bldP spid="230407" grpId="0"/>
      <p:bldP spid="230408" grpId="0" animBg="1"/>
      <p:bldP spid="23040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Type 3 von Willebrand disease</a:t>
            </a:r>
          </a:p>
        </p:txBody>
      </p:sp>
      <p:sp>
        <p:nvSpPr>
          <p:cNvPr id="362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8700" y="1989139"/>
            <a:ext cx="9258300" cy="4530725"/>
          </a:xfrm>
        </p:spPr>
        <p:txBody>
          <a:bodyPr/>
          <a:lstStyle/>
          <a:p>
            <a:pPr>
              <a:lnSpc>
                <a:spcPct val="135000"/>
              </a:lnSpc>
            </a:pPr>
            <a:r>
              <a:rPr lang="en-GB" sz="3200" dirty="0"/>
              <a:t>Absence of VWF</a:t>
            </a:r>
          </a:p>
          <a:p>
            <a:pPr lvl="1">
              <a:lnSpc>
                <a:spcPct val="135000"/>
              </a:lnSpc>
            </a:pPr>
            <a:r>
              <a:rPr lang="en-GB" sz="2800" dirty="0"/>
              <a:t>FVIII is also low</a:t>
            </a:r>
          </a:p>
          <a:p>
            <a:pPr>
              <a:lnSpc>
                <a:spcPct val="135000"/>
              </a:lnSpc>
            </a:pPr>
            <a:r>
              <a:rPr lang="en-GB" sz="3200" dirty="0" err="1"/>
              <a:t>Autosomal</a:t>
            </a:r>
            <a:r>
              <a:rPr lang="en-GB" sz="3200" dirty="0"/>
              <a:t> recessive trait</a:t>
            </a:r>
          </a:p>
          <a:p>
            <a:pPr>
              <a:lnSpc>
                <a:spcPct val="135000"/>
              </a:lnSpc>
            </a:pPr>
            <a:r>
              <a:rPr lang="en-GB" sz="3200" dirty="0"/>
              <a:t>Rarely a diagnostic problem</a:t>
            </a:r>
          </a:p>
          <a:p>
            <a:pPr>
              <a:lnSpc>
                <a:spcPct val="135000"/>
              </a:lnSpc>
            </a:pPr>
            <a:r>
              <a:rPr lang="en-GB" sz="3200" dirty="0"/>
              <a:t>Prevalence ~1 in 1 million/500,000</a:t>
            </a:r>
          </a:p>
          <a:p>
            <a:pPr>
              <a:lnSpc>
                <a:spcPct val="135000"/>
              </a:lnSpc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Type 3 von Willebrand disease</a:t>
            </a:r>
          </a:p>
        </p:txBody>
      </p:sp>
      <p:sp>
        <p:nvSpPr>
          <p:cNvPr id="441369" name="Oval 25"/>
          <p:cNvSpPr>
            <a:spLocks noChangeArrowheads="1"/>
          </p:cNvSpPr>
          <p:nvPr/>
        </p:nvSpPr>
        <p:spPr bwMode="auto">
          <a:xfrm>
            <a:off x="5743575" y="2362200"/>
            <a:ext cx="10287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441370" name="Rectangle 26"/>
          <p:cNvSpPr>
            <a:spLocks noChangeArrowheads="1"/>
          </p:cNvSpPr>
          <p:nvPr/>
        </p:nvSpPr>
        <p:spPr bwMode="auto">
          <a:xfrm>
            <a:off x="3343275" y="2362200"/>
            <a:ext cx="10287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441371" name="Rectangle 27"/>
          <p:cNvSpPr>
            <a:spLocks noChangeArrowheads="1"/>
          </p:cNvSpPr>
          <p:nvPr/>
        </p:nvSpPr>
        <p:spPr bwMode="auto">
          <a:xfrm>
            <a:off x="4629150" y="4267200"/>
            <a:ext cx="10287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441372" name="Line 28"/>
          <p:cNvSpPr>
            <a:spLocks noChangeShapeType="1"/>
          </p:cNvSpPr>
          <p:nvPr/>
        </p:nvSpPr>
        <p:spPr bwMode="auto">
          <a:xfrm>
            <a:off x="4371975" y="2819400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41373" name="Line 29"/>
          <p:cNvSpPr>
            <a:spLocks noChangeShapeType="1"/>
          </p:cNvSpPr>
          <p:nvPr/>
        </p:nvSpPr>
        <p:spPr bwMode="auto">
          <a:xfrm>
            <a:off x="5143500" y="2819400"/>
            <a:ext cx="0" cy="1447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41374" name="Text Box 30"/>
          <p:cNvSpPr txBox="1">
            <a:spLocks noChangeArrowheads="1"/>
          </p:cNvSpPr>
          <p:nvPr/>
        </p:nvSpPr>
        <p:spPr bwMode="auto">
          <a:xfrm>
            <a:off x="462980" y="3140968"/>
            <a:ext cx="156966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/>
              <a:t>FVIII:C</a:t>
            </a:r>
          </a:p>
          <a:p>
            <a:r>
              <a:rPr lang="en-GB" dirty="0"/>
              <a:t>VWF:Ag</a:t>
            </a:r>
          </a:p>
          <a:p>
            <a:r>
              <a:rPr lang="en-GB" dirty="0"/>
              <a:t>VWF:RCo</a:t>
            </a:r>
          </a:p>
        </p:txBody>
      </p:sp>
      <p:sp>
        <p:nvSpPr>
          <p:cNvPr id="441375" name="Text Box 31"/>
          <p:cNvSpPr txBox="1">
            <a:spLocks noChangeArrowheads="1"/>
          </p:cNvSpPr>
          <p:nvPr/>
        </p:nvSpPr>
        <p:spPr bwMode="auto">
          <a:xfrm>
            <a:off x="6668691" y="3084514"/>
            <a:ext cx="156966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FVIII:C</a:t>
            </a:r>
          </a:p>
          <a:p>
            <a:r>
              <a:rPr lang="en-GB"/>
              <a:t>VWF:Ag</a:t>
            </a:r>
          </a:p>
          <a:p>
            <a:r>
              <a:rPr lang="en-GB"/>
              <a:t>VWF:RCo</a:t>
            </a:r>
          </a:p>
        </p:txBody>
      </p:sp>
      <p:sp>
        <p:nvSpPr>
          <p:cNvPr id="441376" name="Text Box 32"/>
          <p:cNvSpPr txBox="1">
            <a:spLocks noChangeArrowheads="1"/>
          </p:cNvSpPr>
          <p:nvPr/>
        </p:nvSpPr>
        <p:spPr bwMode="auto">
          <a:xfrm>
            <a:off x="1975148" y="3212976"/>
            <a:ext cx="15311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/>
              <a:t>97 IUdL</a:t>
            </a:r>
            <a:r>
              <a:rPr lang="en-GB" baseline="30000" dirty="0"/>
              <a:t>-1</a:t>
            </a:r>
            <a:r>
              <a:rPr lang="en-GB" dirty="0"/>
              <a:t> </a:t>
            </a:r>
          </a:p>
          <a:p>
            <a:r>
              <a:rPr lang="en-GB" dirty="0"/>
              <a:t>79 IUdL</a:t>
            </a:r>
            <a:r>
              <a:rPr lang="en-GB" baseline="30000" dirty="0"/>
              <a:t>-1</a:t>
            </a:r>
          </a:p>
          <a:p>
            <a:r>
              <a:rPr lang="en-GB" dirty="0"/>
              <a:t>94 IUdL</a:t>
            </a:r>
            <a:r>
              <a:rPr lang="en-GB" baseline="30000" dirty="0"/>
              <a:t>-1</a:t>
            </a:r>
          </a:p>
        </p:txBody>
      </p:sp>
      <p:sp>
        <p:nvSpPr>
          <p:cNvPr id="441377" name="Text Box 33"/>
          <p:cNvSpPr txBox="1">
            <a:spLocks noChangeArrowheads="1"/>
          </p:cNvSpPr>
          <p:nvPr/>
        </p:nvSpPr>
        <p:spPr bwMode="auto">
          <a:xfrm>
            <a:off x="8143875" y="3048000"/>
            <a:ext cx="144623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/>
              <a:t>63 IUdL</a:t>
            </a:r>
            <a:r>
              <a:rPr lang="en-GB" baseline="30000" dirty="0"/>
              <a:t>-1</a:t>
            </a:r>
          </a:p>
          <a:p>
            <a:r>
              <a:rPr lang="en-GB" dirty="0"/>
              <a:t>52 IUdL</a:t>
            </a:r>
            <a:r>
              <a:rPr lang="en-GB" baseline="30000" dirty="0"/>
              <a:t>-1</a:t>
            </a:r>
          </a:p>
          <a:p>
            <a:r>
              <a:rPr lang="en-GB" dirty="0"/>
              <a:t>61 IUdL</a:t>
            </a:r>
            <a:r>
              <a:rPr lang="en-GB" baseline="30000" dirty="0"/>
              <a:t>-1</a:t>
            </a:r>
          </a:p>
        </p:txBody>
      </p:sp>
      <p:sp>
        <p:nvSpPr>
          <p:cNvPr id="441378" name="Text Box 34"/>
          <p:cNvSpPr txBox="1">
            <a:spLocks noChangeArrowheads="1"/>
          </p:cNvSpPr>
          <p:nvPr/>
        </p:nvSpPr>
        <p:spPr bwMode="auto">
          <a:xfrm>
            <a:off x="3857625" y="5337175"/>
            <a:ext cx="312136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 dirty="0"/>
              <a:t>FVIII:C	4 IUdL</a:t>
            </a:r>
            <a:r>
              <a:rPr lang="en-GB" sz="2400" baseline="30000" dirty="0"/>
              <a:t>-1</a:t>
            </a:r>
          </a:p>
          <a:p>
            <a:r>
              <a:rPr lang="en-GB" sz="2400" dirty="0"/>
              <a:t>VWF:Ag	0 IUdL</a:t>
            </a:r>
            <a:r>
              <a:rPr lang="en-GB" sz="2400" baseline="30000" dirty="0"/>
              <a:t>-1</a:t>
            </a:r>
          </a:p>
          <a:p>
            <a:r>
              <a:rPr lang="en-GB" sz="2400" dirty="0" err="1"/>
              <a:t>VWF:RCo</a:t>
            </a:r>
            <a:r>
              <a:rPr lang="en-GB" sz="2400" dirty="0"/>
              <a:t>	0 IUdL</a:t>
            </a:r>
            <a:r>
              <a:rPr lang="en-GB" sz="2400" baseline="30000" dirty="0"/>
              <a:t>-1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751012" y="0"/>
            <a:ext cx="9172575" cy="990600"/>
          </a:xfrm>
        </p:spPr>
        <p:txBody>
          <a:bodyPr/>
          <a:lstStyle/>
          <a:p>
            <a:pPr eaLnBrk="1" hangingPunct="1"/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Von Willebrand Disease</a:t>
            </a: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1700213"/>
            <a:ext cx="10287000" cy="2448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Arial" pitchFamily="34" charset="0"/>
              <a:buChar char="•"/>
            </a:pPr>
            <a:r>
              <a:rPr lang="en-GB" dirty="0">
                <a:latin typeface="+mn-lt"/>
              </a:rPr>
              <a:t>A quantitative or qualitative deficiency of </a:t>
            </a:r>
            <a:r>
              <a:rPr lang="en-GB" dirty="0" smtClean="0">
                <a:latin typeface="+mn-lt"/>
              </a:rPr>
              <a:t>VWF </a:t>
            </a:r>
            <a:r>
              <a:rPr lang="en-GB" dirty="0">
                <a:latin typeface="+mn-lt"/>
              </a:rPr>
              <a:t>leading to an increased tendency to </a:t>
            </a:r>
            <a:r>
              <a:rPr lang="en-GB" dirty="0" smtClean="0">
                <a:latin typeface="+mn-lt"/>
              </a:rPr>
              <a:t>bleeding.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Arial" pitchFamily="34" charset="0"/>
              <a:buChar char="•"/>
            </a:pPr>
            <a:r>
              <a:rPr lang="en-GB" dirty="0" smtClean="0">
                <a:latin typeface="+mn-lt"/>
              </a:rPr>
              <a:t>Defect of primary haemostasis</a:t>
            </a:r>
          </a:p>
          <a:p>
            <a:pPr marL="800100" lvl="1" indent="-342900">
              <a:spcBef>
                <a:spcPct val="20000"/>
              </a:spcBef>
              <a:buClr>
                <a:schemeClr val="bg2"/>
              </a:buClr>
              <a:buSzPct val="75000"/>
              <a:buFont typeface="Arial" pitchFamily="34" charset="0"/>
              <a:buChar char="•"/>
            </a:pPr>
            <a:r>
              <a:rPr lang="en-GB" sz="2000" dirty="0" smtClean="0">
                <a:latin typeface="+mn-lt"/>
              </a:rPr>
              <a:t>Prolonged bleeding time, </a:t>
            </a:r>
            <a:r>
              <a:rPr lang="en-GB" sz="2000" dirty="0" err="1" smtClean="0">
                <a:latin typeface="+mn-lt"/>
              </a:rPr>
              <a:t>mucocutaneous</a:t>
            </a:r>
            <a:r>
              <a:rPr lang="en-GB" sz="2000" dirty="0" smtClean="0">
                <a:latin typeface="+mn-lt"/>
              </a:rPr>
              <a:t> bleeding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Arial" pitchFamily="34" charset="0"/>
              <a:buChar char="•"/>
            </a:pPr>
            <a:r>
              <a:rPr lang="en-GB" dirty="0" smtClean="0">
                <a:latin typeface="+mn-lt"/>
              </a:rPr>
              <a:t>Reduced level of Factor VIII</a:t>
            </a:r>
          </a:p>
          <a:p>
            <a:pPr marL="800100" lvl="1" indent="-342900">
              <a:spcBef>
                <a:spcPct val="20000"/>
              </a:spcBef>
              <a:buClr>
                <a:schemeClr val="bg2"/>
              </a:buClr>
              <a:buSzPct val="75000"/>
              <a:buFont typeface="Arial" pitchFamily="34" charset="0"/>
              <a:buChar char="•"/>
            </a:pPr>
            <a:r>
              <a:rPr lang="en-GB" sz="2000" dirty="0" smtClean="0">
                <a:latin typeface="+mn-lt"/>
              </a:rPr>
              <a:t>Coagulation defect – deep bleeding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Arial" pitchFamily="34" charset="0"/>
              <a:buChar char="•"/>
            </a:pPr>
            <a:r>
              <a:rPr lang="en-GB" dirty="0" smtClean="0">
                <a:latin typeface="+mn-lt"/>
              </a:rPr>
              <a:t>Generally mild to moderate severity.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Arial" pitchFamily="34" charset="0"/>
              <a:buChar char="•"/>
            </a:pPr>
            <a:r>
              <a:rPr lang="en-GB" dirty="0" smtClean="0">
                <a:latin typeface="+mn-lt"/>
              </a:rPr>
              <a:t>Most common inherited bleeding disorder in humans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GB" sz="2100" dirty="0" smtClean="0">
                <a:latin typeface="+mn-lt"/>
              </a:rPr>
              <a:t>	Population prevalence ~1%</a:t>
            </a:r>
            <a:r>
              <a:rPr lang="en-GB" sz="1300" i="1" dirty="0" smtClean="0">
                <a:solidFill>
                  <a:srgbClr val="003399"/>
                </a:solidFill>
                <a:latin typeface="+mn-lt"/>
              </a:rPr>
              <a:t>(</a:t>
            </a:r>
            <a:r>
              <a:rPr lang="en-GB" sz="1300" i="1" dirty="0" err="1" smtClean="0">
                <a:solidFill>
                  <a:srgbClr val="003399"/>
                </a:solidFill>
                <a:latin typeface="+mn-lt"/>
              </a:rPr>
              <a:t>Rodeghiero</a:t>
            </a:r>
            <a:r>
              <a:rPr lang="en-GB" sz="1300" i="1" dirty="0" smtClean="0">
                <a:solidFill>
                  <a:srgbClr val="003399"/>
                </a:solidFill>
                <a:latin typeface="+mn-lt"/>
              </a:rPr>
              <a:t> 1987)</a:t>
            </a:r>
            <a:endParaRPr lang="en-GB" sz="2100" dirty="0" smtClean="0">
              <a:latin typeface="+mn-lt"/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en-GB" sz="2100" dirty="0" smtClean="0">
                <a:latin typeface="+mn-lt"/>
              </a:rPr>
              <a:t>    Prevalence of symptomatic VWD ~1 in 10 000</a:t>
            </a:r>
            <a:r>
              <a:rPr lang="en-GB" sz="1400" i="1" dirty="0" smtClean="0">
                <a:solidFill>
                  <a:srgbClr val="003399"/>
                </a:solidFill>
                <a:latin typeface="+mn-lt"/>
              </a:rPr>
              <a:t>(Bloom 1991)</a:t>
            </a:r>
            <a:endParaRPr lang="en-GB" sz="2100" dirty="0" smtClean="0">
              <a:latin typeface="+mn-lt"/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en-GB" sz="2100" dirty="0" smtClean="0">
                <a:latin typeface="+mn-lt"/>
              </a:rPr>
              <a:t>   ~8000 patients registered in UK </a:t>
            </a:r>
            <a:endParaRPr lang="en-GB" sz="2800" dirty="0" smtClean="0">
              <a:latin typeface="+mn-lt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en-GB" sz="2800" dirty="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Type 3 von Willebrand disease</a:t>
            </a:r>
          </a:p>
        </p:txBody>
      </p:sp>
      <p:sp>
        <p:nvSpPr>
          <p:cNvPr id="440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GB" sz="2400" dirty="0"/>
              <a:t>Gene deletions</a:t>
            </a:r>
          </a:p>
          <a:p>
            <a:pPr>
              <a:buFont typeface="Wingdings" pitchFamily="2" charset="2"/>
              <a:buNone/>
            </a:pPr>
            <a:r>
              <a:rPr lang="en-GB" sz="2400" dirty="0"/>
              <a:t>Gene insertions</a:t>
            </a:r>
          </a:p>
          <a:p>
            <a:pPr>
              <a:buFont typeface="Wingdings" pitchFamily="2" charset="2"/>
              <a:buNone/>
            </a:pPr>
            <a:r>
              <a:rPr lang="en-GB" sz="2400" dirty="0"/>
              <a:t>Nonsense mutations</a:t>
            </a:r>
          </a:p>
          <a:p>
            <a:pPr>
              <a:buFont typeface="Wingdings" pitchFamily="2" charset="2"/>
              <a:buNone/>
            </a:pPr>
            <a:r>
              <a:rPr lang="en-GB" sz="2400" dirty="0"/>
              <a:t>Splice site mutations</a:t>
            </a:r>
          </a:p>
          <a:p>
            <a:pPr>
              <a:buFont typeface="Wingdings" pitchFamily="2" charset="2"/>
              <a:buNone/>
            </a:pPr>
            <a:r>
              <a:rPr lang="en-GB" sz="2400" dirty="0" err="1"/>
              <a:t>Missense</a:t>
            </a:r>
            <a:r>
              <a:rPr lang="en-GB" sz="2400" dirty="0"/>
              <a:t> mutations*</a:t>
            </a:r>
          </a:p>
          <a:p>
            <a:pPr>
              <a:buFont typeface="Wingdings" pitchFamily="2" charset="2"/>
              <a:buNone/>
            </a:pPr>
            <a:endParaRPr lang="en-GB" sz="2400" dirty="0"/>
          </a:p>
          <a:p>
            <a:pPr lvl="1"/>
            <a:r>
              <a:rPr lang="en-GB" sz="2200" dirty="0"/>
              <a:t>*loss of </a:t>
            </a:r>
            <a:r>
              <a:rPr lang="en-GB" sz="2200" dirty="0" err="1"/>
              <a:t>cysteines</a:t>
            </a:r>
            <a:r>
              <a:rPr lang="en-GB" sz="2200" dirty="0"/>
              <a:t>: D3-domain, C-terminus</a:t>
            </a:r>
          </a:p>
          <a:p>
            <a:pPr lvl="1"/>
            <a:r>
              <a:rPr lang="en-GB" sz="2200" dirty="0"/>
              <a:t>Most cases compound heterozygotes</a:t>
            </a:r>
          </a:p>
          <a:p>
            <a:pPr lvl="1"/>
            <a:r>
              <a:rPr lang="en-GB" sz="2200" dirty="0"/>
              <a:t>Parents not usually affected (</a:t>
            </a:r>
            <a:r>
              <a:rPr lang="en-GB" sz="2200" dirty="0" err="1"/>
              <a:t>ie</a:t>
            </a:r>
            <a:r>
              <a:rPr lang="en-GB" sz="2200" dirty="0"/>
              <a:t>: heterozygous null mutations do not cause significant bleeding/VWD)</a:t>
            </a:r>
          </a:p>
          <a:p>
            <a:endParaRPr lang="en-GB" sz="2400" dirty="0"/>
          </a:p>
        </p:txBody>
      </p:sp>
      <p:sp>
        <p:nvSpPr>
          <p:cNvPr id="440326" name="Line 6"/>
          <p:cNvSpPr>
            <a:spLocks noChangeShapeType="1"/>
          </p:cNvSpPr>
          <p:nvPr/>
        </p:nvSpPr>
        <p:spPr bwMode="auto">
          <a:xfrm>
            <a:off x="4543425" y="1676400"/>
            <a:ext cx="1285875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40328" name="Line 8"/>
          <p:cNvSpPr>
            <a:spLocks noChangeShapeType="1"/>
          </p:cNvSpPr>
          <p:nvPr/>
        </p:nvSpPr>
        <p:spPr bwMode="auto">
          <a:xfrm flipH="1">
            <a:off x="4800600" y="2590800"/>
            <a:ext cx="10287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40329" name="Text Box 9"/>
          <p:cNvSpPr txBox="1">
            <a:spLocks noChangeArrowheads="1"/>
          </p:cNvSpPr>
          <p:nvPr/>
        </p:nvSpPr>
        <p:spPr bwMode="auto">
          <a:xfrm>
            <a:off x="6429375" y="2514601"/>
            <a:ext cx="280076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 b="1"/>
              <a:t>Null Phenotype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 smtClean="0"/>
              <a:t>Molecular analysis of VWF gene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949" y="1600200"/>
            <a:ext cx="10112052" cy="4495800"/>
          </a:xfrm>
        </p:spPr>
        <p:txBody>
          <a:bodyPr/>
          <a:lstStyle/>
          <a:p>
            <a:r>
              <a:rPr lang="en-GB" dirty="0" smtClean="0"/>
              <a:t>The Challenges</a:t>
            </a:r>
          </a:p>
          <a:p>
            <a:pPr lvl="1"/>
            <a:r>
              <a:rPr lang="en-GB" dirty="0" smtClean="0"/>
              <a:t>178 kb, 9 kb coding sequence</a:t>
            </a:r>
          </a:p>
          <a:p>
            <a:pPr lvl="1"/>
            <a:r>
              <a:rPr lang="en-GB" dirty="0" smtClean="0"/>
              <a:t>52 </a:t>
            </a:r>
            <a:r>
              <a:rPr lang="en-GB" dirty="0" err="1" smtClean="0"/>
              <a:t>exons</a:t>
            </a:r>
            <a:r>
              <a:rPr lang="en-GB" dirty="0" smtClean="0"/>
              <a:t>: </a:t>
            </a:r>
            <a:r>
              <a:rPr lang="en-GB" dirty="0" err="1" smtClean="0"/>
              <a:t>Exons</a:t>
            </a:r>
            <a:r>
              <a:rPr lang="en-GB" dirty="0" smtClean="0"/>
              <a:t> 2 – 18: Signal peptide, propeptide</a:t>
            </a:r>
          </a:p>
          <a:p>
            <a:pPr lvl="1"/>
            <a:r>
              <a:rPr lang="en-GB" dirty="0" smtClean="0"/>
              <a:t>Partial </a:t>
            </a:r>
            <a:r>
              <a:rPr lang="en-GB" dirty="0" err="1" smtClean="0"/>
              <a:t>pseudogenecopy</a:t>
            </a:r>
            <a:r>
              <a:rPr lang="en-GB" dirty="0" smtClean="0"/>
              <a:t> (</a:t>
            </a:r>
            <a:r>
              <a:rPr lang="en-GB" dirty="0" err="1" smtClean="0"/>
              <a:t>exons</a:t>
            </a:r>
            <a:r>
              <a:rPr lang="en-GB" dirty="0" smtClean="0"/>
              <a:t> 23-34): 97% homology</a:t>
            </a:r>
          </a:p>
          <a:p>
            <a:r>
              <a:rPr lang="en-GB" dirty="0" smtClean="0"/>
              <a:t>Useful in clarifying VWD phenotype: targeted analysis</a:t>
            </a:r>
          </a:p>
          <a:p>
            <a:pPr lvl="1"/>
            <a:r>
              <a:rPr lang="en-GB" dirty="0" err="1" smtClean="0"/>
              <a:t>Subtyping</a:t>
            </a:r>
            <a:r>
              <a:rPr lang="en-GB" dirty="0" smtClean="0"/>
              <a:t> qualitative variants</a:t>
            </a:r>
          </a:p>
          <a:p>
            <a:pPr lvl="1"/>
            <a:r>
              <a:rPr lang="en-GB" dirty="0" smtClean="0"/>
              <a:t>Distinguishing type 2M from type 1 </a:t>
            </a:r>
          </a:p>
          <a:p>
            <a:pPr lvl="1"/>
            <a:r>
              <a:rPr lang="en-GB" dirty="0" smtClean="0"/>
              <a:t>Distinguishing type 2N VWD from mild haemophilia A or carrier state</a:t>
            </a:r>
          </a:p>
          <a:p>
            <a:pPr lvl="1"/>
            <a:r>
              <a:rPr lang="en-GB" dirty="0" smtClean="0"/>
              <a:t>Distinguishing type 2B from platelet-type (pseudo)</a:t>
            </a:r>
          </a:p>
          <a:p>
            <a:pPr lvl="1">
              <a:buNone/>
            </a:pPr>
            <a:endParaRPr lang="en-GB" dirty="0" smtClean="0"/>
          </a:p>
        </p:txBody>
      </p:sp>
      <p:sp>
        <p:nvSpPr>
          <p:cNvPr id="4" name="Rectangle 3"/>
          <p:cNvSpPr/>
          <p:nvPr/>
        </p:nvSpPr>
        <p:spPr>
          <a:xfrm>
            <a:off x="462980" y="6396335"/>
            <a:ext cx="9429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chemeClr val="accent2"/>
                </a:solidFill>
              </a:rPr>
              <a:t>ISTH VWD Mutation </a:t>
            </a:r>
            <a:r>
              <a:rPr lang="en-GB" b="1" dirty="0" err="1" smtClean="0">
                <a:solidFill>
                  <a:schemeClr val="accent2"/>
                </a:solidFill>
              </a:rPr>
              <a:t>Database:http</a:t>
            </a:r>
            <a:r>
              <a:rPr lang="en-GB" b="1" dirty="0" smtClean="0">
                <a:solidFill>
                  <a:schemeClr val="accent2"/>
                </a:solidFill>
              </a:rPr>
              <a:t>://www.shef.ac.uk/vwf/</a:t>
            </a:r>
            <a:endParaRPr lang="en-GB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543055" y="2743250"/>
            <a:ext cx="8013700" cy="3186113"/>
          </a:xfrm>
        </p:spPr>
        <p:txBody>
          <a:bodyPr/>
          <a:lstStyle/>
          <a:p>
            <a:pPr eaLnBrk="1" hangingPunct="1"/>
            <a:r>
              <a:rPr lang="en-GB" dirty="0" smtClean="0"/>
              <a:t>Does the patient have a significant bleeding disorder?</a:t>
            </a:r>
          </a:p>
          <a:p>
            <a:pPr eaLnBrk="1" hangingPunct="1"/>
            <a:r>
              <a:rPr lang="en-GB" dirty="0" smtClean="0"/>
              <a:t>Is that disorder attributable to deficiency of VWF function?</a:t>
            </a: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19811" name="Title 2"/>
          <p:cNvSpPr>
            <a:spLocks noGrp="1"/>
          </p:cNvSpPr>
          <p:nvPr>
            <p:ph type="title"/>
          </p:nvPr>
        </p:nvSpPr>
        <p:spPr>
          <a:xfrm>
            <a:off x="1714500" y="1700808"/>
            <a:ext cx="8572500" cy="990600"/>
          </a:xfrm>
        </p:spPr>
        <p:txBody>
          <a:bodyPr/>
          <a:lstStyle/>
          <a:p>
            <a:r>
              <a:rPr lang="en-GB" altLang="en-GB" dirty="0" smtClean="0">
                <a:solidFill>
                  <a:schemeClr val="bg1"/>
                </a:solidFill>
              </a:rPr>
              <a:t>VWD: diagnosis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Is bleeding due to VWD?</a:t>
            </a:r>
            <a:endParaRPr lang="en-GB" dirty="0">
              <a:latin typeface="Franklin Gothic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Are the VWF level and function abnormally low?</a:t>
            </a:r>
          </a:p>
          <a:p>
            <a:r>
              <a:rPr lang="en-GB" dirty="0" smtClean="0"/>
              <a:t>Is the VWF level and function low enough to cause a bleeding tendency?</a:t>
            </a:r>
          </a:p>
          <a:p>
            <a:r>
              <a:rPr lang="en-GB" dirty="0" smtClean="0"/>
              <a:t>	Type 3 – obvious</a:t>
            </a:r>
          </a:p>
          <a:p>
            <a:r>
              <a:rPr lang="en-GB" dirty="0" smtClean="0"/>
              <a:t>	Type 2 – usually clear</a:t>
            </a:r>
          </a:p>
          <a:p>
            <a:r>
              <a:rPr lang="en-GB" dirty="0" smtClean="0"/>
              <a:t>	Type 1  - often unclear: ‘low VWF’ or ‘VWD’?</a:t>
            </a:r>
            <a:endParaRPr lang="en-US" dirty="0" smtClean="0"/>
          </a:p>
          <a:p>
            <a:pPr lvl="1">
              <a:buNone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Is bleeding due to VWD?</a:t>
            </a:r>
            <a:endParaRPr lang="en-GB" dirty="0">
              <a:latin typeface="Franklin Gothic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Are the VWF level and function abnormally low?</a:t>
            </a:r>
          </a:p>
          <a:p>
            <a:r>
              <a:rPr lang="en-GB" dirty="0" smtClean="0"/>
              <a:t>Is the VWF level and function low enough to cause a bleeding tendency?</a:t>
            </a:r>
          </a:p>
          <a:p>
            <a:r>
              <a:rPr lang="en-GB" dirty="0" smtClean="0"/>
              <a:t>	Type 3 – obvious: undetectable/v low VWF</a:t>
            </a:r>
          </a:p>
          <a:p>
            <a:r>
              <a:rPr lang="en-GB" dirty="0" smtClean="0"/>
              <a:t>	Type 2 – usually clear: VWF function/Ag &lt;0.7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	Type 1  - often unclear: ‘low VWF’ or ‘VWD’?</a:t>
            </a:r>
            <a:endParaRPr lang="en-US" dirty="0" smtClean="0">
              <a:solidFill>
                <a:srgbClr val="FF0000"/>
              </a:solidFill>
            </a:endParaRPr>
          </a:p>
          <a:p>
            <a:pPr lvl="1">
              <a:buNone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0"/>
            <a:ext cx="9258300" cy="1139825"/>
          </a:xfrm>
        </p:spPr>
        <p:txBody>
          <a:bodyPr/>
          <a:lstStyle/>
          <a:p>
            <a:r>
              <a:rPr lang="en-US" dirty="0" smtClean="0"/>
              <a:t>Confusion of type 1 VWD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980" y="1556792"/>
            <a:ext cx="9258300" cy="6840760"/>
          </a:xfrm>
        </p:spPr>
        <p:txBody>
          <a:bodyPr/>
          <a:lstStyle/>
          <a:p>
            <a:pPr marL="342900" lvl="1" indent="-342900">
              <a:buClr>
                <a:schemeClr val="bg2"/>
              </a:buClr>
              <a:buFont typeface="Wingdings" pitchFamily="2" charset="2"/>
              <a:buChar char="p"/>
            </a:pPr>
            <a:r>
              <a:rPr lang="en-GB" sz="2800" dirty="0" smtClean="0"/>
              <a:t>Type 1 VWD is the most difficult to diagnose</a:t>
            </a:r>
            <a:endParaRPr lang="en-GB" dirty="0" smtClean="0"/>
          </a:p>
          <a:p>
            <a:r>
              <a:rPr lang="en-GB" dirty="0" smtClean="0"/>
              <a:t>Problems</a:t>
            </a:r>
          </a:p>
          <a:p>
            <a:pPr lvl="1"/>
            <a:r>
              <a:rPr lang="en-GB" dirty="0" smtClean="0"/>
              <a:t>Many patients with VWF levels &lt; normal range do not bleed</a:t>
            </a:r>
          </a:p>
          <a:p>
            <a:pPr lvl="1"/>
            <a:r>
              <a:rPr lang="en-GB" dirty="0" smtClean="0"/>
              <a:t>Some do bleed</a:t>
            </a:r>
          </a:p>
          <a:p>
            <a:pPr lvl="1"/>
            <a:r>
              <a:rPr lang="en-GB" dirty="0" smtClean="0"/>
              <a:t>Lower limit of normal is not the minimum required for effective haemostasis</a:t>
            </a:r>
          </a:p>
          <a:p>
            <a:pPr lvl="1"/>
            <a:r>
              <a:rPr lang="en-GB" dirty="0" smtClean="0"/>
              <a:t>Should avoid burden of diagnosis</a:t>
            </a:r>
          </a:p>
          <a:p>
            <a:r>
              <a:rPr lang="en-GB" dirty="0" smtClean="0"/>
              <a:t>Paradox</a:t>
            </a:r>
          </a:p>
          <a:p>
            <a:pPr lvl="1"/>
            <a:r>
              <a:rPr lang="en-GB" dirty="0" smtClean="0"/>
              <a:t>Broad distribution of normal VWF levels</a:t>
            </a:r>
          </a:p>
          <a:p>
            <a:pPr lvl="1"/>
            <a:r>
              <a:rPr lang="en-GB" dirty="0" smtClean="0"/>
              <a:t>High prevalence of mild bleeding symptoms</a:t>
            </a:r>
          </a:p>
          <a:p>
            <a:pPr lvl="1">
              <a:buNone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4988" y="0"/>
            <a:ext cx="9258300" cy="1139825"/>
          </a:xfrm>
        </p:spPr>
        <p:txBody>
          <a:bodyPr/>
          <a:lstStyle/>
          <a:p>
            <a:pPr eaLnBrk="1" hangingPunct="1"/>
            <a:r>
              <a:rPr lang="en-GB" sz="4000" dirty="0" smtClean="0"/>
              <a:t>Minor bleeding symptoms are common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sz="2400" dirty="0" smtClean="0"/>
              <a:t>Easy bruising 				 	12%</a:t>
            </a:r>
          </a:p>
          <a:p>
            <a:pPr eaLnBrk="1" hangingPunct="1"/>
            <a:r>
              <a:rPr lang="en-GB" sz="2400" dirty="0" smtClean="0"/>
              <a:t>Gum bleeding 				  	 7%</a:t>
            </a:r>
          </a:p>
          <a:p>
            <a:pPr eaLnBrk="1" hangingPunct="1"/>
            <a:r>
              <a:rPr lang="en-GB" sz="2400" dirty="0" smtClean="0"/>
              <a:t>Frequent nosebleeds			  	 5%</a:t>
            </a:r>
          </a:p>
          <a:p>
            <a:pPr eaLnBrk="1" hangingPunct="1"/>
            <a:r>
              <a:rPr lang="en-GB" sz="2400" dirty="0" smtClean="0"/>
              <a:t>Bleeding after tooth extraction	  		 2.5%</a:t>
            </a:r>
          </a:p>
          <a:p>
            <a:pPr eaLnBrk="1" hangingPunct="1"/>
            <a:r>
              <a:rPr lang="en-GB" sz="2400" dirty="0" smtClean="0"/>
              <a:t>Post operative bleeding 		  		 1.4%</a:t>
            </a:r>
          </a:p>
          <a:p>
            <a:pPr eaLnBrk="1" hangingPunct="1"/>
            <a:endParaRPr lang="en-GB" sz="2400" dirty="0" smtClean="0"/>
          </a:p>
          <a:p>
            <a:pPr eaLnBrk="1" hangingPunct="1">
              <a:buFont typeface="Wingdings" pitchFamily="2" charset="2"/>
              <a:buNone/>
            </a:pPr>
            <a:r>
              <a:rPr lang="en-GB" sz="2400" dirty="0" smtClean="0"/>
              <a:t>In women</a:t>
            </a:r>
          </a:p>
          <a:p>
            <a:pPr eaLnBrk="1" hangingPunct="1"/>
            <a:r>
              <a:rPr lang="en-GB" sz="2400" dirty="0" err="1" smtClean="0"/>
              <a:t>Menorrhagia</a:t>
            </a:r>
            <a:r>
              <a:rPr lang="en-GB" sz="2400" dirty="0" smtClean="0"/>
              <a:t>			           	 	23%</a:t>
            </a:r>
          </a:p>
          <a:p>
            <a:pPr eaLnBrk="1" hangingPunct="1"/>
            <a:r>
              <a:rPr lang="en-GB" sz="2400" dirty="0" smtClean="0"/>
              <a:t>Post partum bleeding			    	 6%</a:t>
            </a:r>
          </a:p>
          <a:p>
            <a:pPr eaLnBrk="1" hangingPunct="1"/>
            <a:endParaRPr lang="en-GB" sz="2400" dirty="0" smtClean="0"/>
          </a:p>
          <a:p>
            <a:pPr eaLnBrk="1" hangingPunct="1"/>
            <a:r>
              <a:rPr lang="en-GB" sz="2400" dirty="0" smtClean="0"/>
              <a:t>Family history				    	44%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7562851" y="6400850"/>
            <a:ext cx="221246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GB" sz="1400" b="1"/>
              <a:t>Nosek-Cenkowska 1991</a:t>
            </a:r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319088" y="404862"/>
            <a:ext cx="85160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GB" sz="40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History and Bleeding after tonsillectomy</a:t>
            </a:r>
          </a:p>
        </p:txBody>
      </p:sp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3943350" y="1212900"/>
            <a:ext cx="218040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GB" b="1"/>
              <a:t>non bleeding </a:t>
            </a:r>
          </a:p>
          <a:p>
            <a:pPr eaLnBrk="0" hangingPunct="0"/>
            <a:r>
              <a:rPr lang="en-US" altLang="en-GB" b="1"/>
              <a:t>       %(228)</a:t>
            </a:r>
          </a:p>
        </p:txBody>
      </p:sp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6556382" y="1212900"/>
            <a:ext cx="33473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GB" b="1"/>
              <a:t>vWD/platelet disorder</a:t>
            </a:r>
          </a:p>
        </p:txBody>
      </p:sp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600075" y="2228900"/>
            <a:ext cx="22012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GB" b="1"/>
              <a:t>Easy bruising</a:t>
            </a:r>
          </a:p>
        </p:txBody>
      </p:sp>
      <p:sp>
        <p:nvSpPr>
          <p:cNvPr id="78855" name="Text Box 7"/>
          <p:cNvSpPr txBox="1">
            <a:spLocks noChangeArrowheads="1"/>
          </p:cNvSpPr>
          <p:nvPr/>
        </p:nvSpPr>
        <p:spPr bwMode="auto">
          <a:xfrm>
            <a:off x="600103" y="2887712"/>
            <a:ext cx="27975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GB" b="1"/>
              <a:t>Frequent bruising</a:t>
            </a:r>
          </a:p>
        </p:txBody>
      </p:sp>
      <p:sp>
        <p:nvSpPr>
          <p:cNvPr id="78856" name="Text Box 8"/>
          <p:cNvSpPr txBox="1">
            <a:spLocks noChangeArrowheads="1"/>
          </p:cNvSpPr>
          <p:nvPr/>
        </p:nvSpPr>
        <p:spPr bwMode="auto">
          <a:xfrm>
            <a:off x="600075" y="3548071"/>
            <a:ext cx="162256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GB" b="1"/>
              <a:t>Epistaxes</a:t>
            </a:r>
          </a:p>
          <a:p>
            <a:pPr eaLnBrk="0" hangingPunct="0"/>
            <a:r>
              <a:rPr lang="en-US" altLang="en-GB"/>
              <a:t>&gt;10mins</a:t>
            </a:r>
            <a:r>
              <a:rPr lang="en-US" altLang="en-GB" b="1"/>
              <a:t> </a:t>
            </a:r>
          </a:p>
        </p:txBody>
      </p:sp>
      <p:sp>
        <p:nvSpPr>
          <p:cNvPr id="78857" name="Text Box 9"/>
          <p:cNvSpPr txBox="1">
            <a:spLocks noChangeArrowheads="1"/>
          </p:cNvSpPr>
          <p:nvPr/>
        </p:nvSpPr>
        <p:spPr bwMode="auto">
          <a:xfrm>
            <a:off x="600104" y="4641900"/>
            <a:ext cx="23663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GB" b="1"/>
              <a:t>Bruises &gt;1 site</a:t>
            </a:r>
          </a:p>
        </p:txBody>
      </p:sp>
      <p:sp>
        <p:nvSpPr>
          <p:cNvPr id="78858" name="Text Box 10"/>
          <p:cNvSpPr txBox="1">
            <a:spLocks noChangeArrowheads="1"/>
          </p:cNvSpPr>
          <p:nvPr/>
        </p:nvSpPr>
        <p:spPr bwMode="auto">
          <a:xfrm>
            <a:off x="600102" y="5302300"/>
            <a:ext cx="22028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GB" b="1"/>
              <a:t>Large bruises</a:t>
            </a:r>
          </a:p>
        </p:txBody>
      </p:sp>
      <p:sp>
        <p:nvSpPr>
          <p:cNvPr id="78859" name="Rectangle 11"/>
          <p:cNvSpPr>
            <a:spLocks noChangeArrowheads="1"/>
          </p:cNvSpPr>
          <p:nvPr/>
        </p:nvSpPr>
        <p:spPr bwMode="auto">
          <a:xfrm>
            <a:off x="8128032" y="1593851"/>
            <a:ext cx="10070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GB" b="1"/>
              <a:t>%(31)</a:t>
            </a:r>
          </a:p>
        </p:txBody>
      </p:sp>
      <p:sp>
        <p:nvSpPr>
          <p:cNvPr id="78860" name="Text Box 12"/>
          <p:cNvSpPr txBox="1">
            <a:spLocks noChangeArrowheads="1"/>
          </p:cNvSpPr>
          <p:nvPr/>
        </p:nvSpPr>
        <p:spPr bwMode="auto">
          <a:xfrm>
            <a:off x="4816476" y="2063800"/>
            <a:ext cx="612668" cy="4450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80000"/>
              </a:lnSpc>
            </a:pPr>
            <a:r>
              <a:rPr lang="en-US" altLang="en-GB" b="1"/>
              <a:t>24</a:t>
            </a:r>
          </a:p>
          <a:p>
            <a:pPr eaLnBrk="0" hangingPunct="0">
              <a:lnSpc>
                <a:spcPct val="180000"/>
              </a:lnSpc>
            </a:pPr>
            <a:r>
              <a:rPr lang="en-US" altLang="en-GB" b="1"/>
              <a:t>36</a:t>
            </a:r>
          </a:p>
          <a:p>
            <a:pPr eaLnBrk="0" hangingPunct="0">
              <a:lnSpc>
                <a:spcPct val="180000"/>
              </a:lnSpc>
            </a:pPr>
            <a:r>
              <a:rPr lang="en-US" altLang="en-GB" b="1"/>
              <a:t>39</a:t>
            </a:r>
          </a:p>
          <a:p>
            <a:pPr eaLnBrk="0" hangingPunct="0"/>
            <a:r>
              <a:rPr lang="en-US" altLang="en-GB"/>
              <a:t>4</a:t>
            </a:r>
            <a:endParaRPr lang="en-US" altLang="en-GB" b="1"/>
          </a:p>
          <a:p>
            <a:pPr eaLnBrk="0" hangingPunct="0">
              <a:lnSpc>
                <a:spcPct val="180000"/>
              </a:lnSpc>
            </a:pPr>
            <a:r>
              <a:rPr lang="en-US" altLang="en-GB" b="1"/>
              <a:t>4.9</a:t>
            </a:r>
          </a:p>
          <a:p>
            <a:pPr eaLnBrk="0" hangingPunct="0">
              <a:lnSpc>
                <a:spcPct val="180000"/>
              </a:lnSpc>
            </a:pPr>
            <a:r>
              <a:rPr lang="en-US" altLang="en-GB" b="1"/>
              <a:t>3.6</a:t>
            </a:r>
          </a:p>
          <a:p>
            <a:pPr eaLnBrk="0" hangingPunct="0">
              <a:lnSpc>
                <a:spcPct val="180000"/>
              </a:lnSpc>
            </a:pPr>
            <a:r>
              <a:rPr lang="en-US" altLang="en-GB" b="1"/>
              <a:t>2.7</a:t>
            </a:r>
          </a:p>
        </p:txBody>
      </p:sp>
      <p:sp>
        <p:nvSpPr>
          <p:cNvPr id="78861" name="Text Box 13"/>
          <p:cNvSpPr txBox="1">
            <a:spLocks noChangeArrowheads="1"/>
          </p:cNvSpPr>
          <p:nvPr/>
        </p:nvSpPr>
        <p:spPr bwMode="auto">
          <a:xfrm>
            <a:off x="8128007" y="2063800"/>
            <a:ext cx="527709" cy="4450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80000"/>
              </a:lnSpc>
            </a:pPr>
            <a:r>
              <a:rPr lang="en-US" altLang="en-GB" b="1"/>
              <a:t>67</a:t>
            </a:r>
          </a:p>
          <a:p>
            <a:pPr eaLnBrk="0" hangingPunct="0">
              <a:lnSpc>
                <a:spcPct val="180000"/>
              </a:lnSpc>
            </a:pPr>
            <a:r>
              <a:rPr lang="en-US" altLang="en-GB" b="1"/>
              <a:t>68</a:t>
            </a:r>
          </a:p>
          <a:p>
            <a:pPr eaLnBrk="0" hangingPunct="0">
              <a:lnSpc>
                <a:spcPct val="180000"/>
              </a:lnSpc>
            </a:pPr>
            <a:r>
              <a:rPr lang="en-US" altLang="en-GB" b="1"/>
              <a:t>69</a:t>
            </a:r>
          </a:p>
          <a:p>
            <a:pPr eaLnBrk="0" hangingPunct="0"/>
            <a:r>
              <a:rPr lang="en-US" altLang="en-GB"/>
              <a:t>47</a:t>
            </a:r>
            <a:endParaRPr lang="en-US" altLang="en-GB" b="1"/>
          </a:p>
          <a:p>
            <a:pPr eaLnBrk="0" hangingPunct="0">
              <a:lnSpc>
                <a:spcPct val="180000"/>
              </a:lnSpc>
            </a:pPr>
            <a:r>
              <a:rPr lang="en-US" altLang="en-GB" b="1"/>
              <a:t>39</a:t>
            </a:r>
          </a:p>
          <a:p>
            <a:pPr eaLnBrk="0" hangingPunct="0">
              <a:lnSpc>
                <a:spcPct val="180000"/>
              </a:lnSpc>
            </a:pPr>
            <a:r>
              <a:rPr lang="en-US" altLang="en-GB" b="1"/>
              <a:t>30</a:t>
            </a:r>
          </a:p>
          <a:p>
            <a:pPr eaLnBrk="0" hangingPunct="0">
              <a:lnSpc>
                <a:spcPct val="180000"/>
              </a:lnSpc>
            </a:pPr>
            <a:r>
              <a:rPr lang="en-US" altLang="en-GB" b="1"/>
              <a:t>22</a:t>
            </a:r>
          </a:p>
        </p:txBody>
      </p:sp>
      <p:sp>
        <p:nvSpPr>
          <p:cNvPr id="78862" name="Line 14"/>
          <p:cNvSpPr>
            <a:spLocks noChangeShapeType="1"/>
          </p:cNvSpPr>
          <p:nvPr/>
        </p:nvSpPr>
        <p:spPr bwMode="auto">
          <a:xfrm>
            <a:off x="685800" y="2051050"/>
            <a:ext cx="94011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8863" name="Text Box 15"/>
          <p:cNvSpPr txBox="1">
            <a:spLocks noChangeArrowheads="1"/>
          </p:cNvSpPr>
          <p:nvPr/>
        </p:nvSpPr>
        <p:spPr bwMode="auto">
          <a:xfrm>
            <a:off x="600084" y="5962700"/>
            <a:ext cx="22060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GB" b="1"/>
              <a:t>Haematomata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412921" y="3981325"/>
            <a:ext cx="9490852" cy="24195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0" y="0"/>
            <a:ext cx="9786970" cy="1139825"/>
          </a:xfrm>
        </p:spPr>
        <p:txBody>
          <a:bodyPr/>
          <a:lstStyle/>
          <a:p>
            <a:pPr eaLnBrk="1" hangingPunct="1"/>
            <a:r>
              <a:rPr lang="en-GB" sz="4000" dirty="0" smtClean="0"/>
              <a:t>Bleeding symptoms and type 1 VWD</a:t>
            </a: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4" y="1500174"/>
            <a:ext cx="7056437" cy="491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8383589" y="6308726"/>
            <a:ext cx="15781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b="1"/>
              <a:t>Tosetto 2005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72062" y="6488668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(AFM </a:t>
            </a:r>
            <a:r>
              <a:rPr lang="en-GB" sz="1800" dirty="0" err="1" smtClean="0"/>
              <a:t>vs</a:t>
            </a:r>
            <a:r>
              <a:rPr lang="en-GB" sz="1800" dirty="0" smtClean="0"/>
              <a:t> UFM)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Standardised history: Bleeding score </a:t>
            </a:r>
            <a:endParaRPr lang="en-GB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117599444"/>
              </p:ext>
            </p:extLst>
          </p:nvPr>
        </p:nvGraphicFramePr>
        <p:xfrm>
          <a:off x="309084" y="1628800"/>
          <a:ext cx="9721081" cy="155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0040"/>
                <a:gridCol w="1296144"/>
                <a:gridCol w="1656184"/>
                <a:gridCol w="1656184"/>
                <a:gridCol w="1512168"/>
                <a:gridCol w="2150361"/>
              </a:tblGrid>
              <a:tr h="370840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Score</a:t>
                      </a:r>
                      <a:endParaRPr lang="en-GB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-1</a:t>
                      </a:r>
                      <a:endParaRPr lang="en-GB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en-GB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en-GB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endParaRPr lang="en-GB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3</a:t>
                      </a:r>
                      <a:endParaRPr lang="en-GB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libri" pitchFamily="34" charset="0"/>
                          <a:cs typeface="Calibri" pitchFamily="34" charset="0"/>
                        </a:rPr>
                        <a:t>Tooth</a:t>
                      </a:r>
                      <a:r>
                        <a:rPr lang="en-GB" baseline="0" dirty="0" smtClean="0">
                          <a:latin typeface="Calibri" pitchFamily="34" charset="0"/>
                          <a:cs typeface="Calibri" pitchFamily="34" charset="0"/>
                        </a:rPr>
                        <a:t> extraction</a:t>
                      </a:r>
                      <a:endParaRPr lang="en-GB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Calibri" pitchFamily="34" charset="0"/>
                          <a:cs typeface="Calibri" pitchFamily="34" charset="0"/>
                        </a:rPr>
                        <a:t> no, trivial,</a:t>
                      </a:r>
                      <a:r>
                        <a:rPr lang="en-GB" baseline="0" dirty="0" smtClean="0">
                          <a:latin typeface="Calibri" pitchFamily="34" charset="0"/>
                          <a:cs typeface="Calibri" pitchFamily="34" charset="0"/>
                        </a:rPr>
                        <a:t> none done</a:t>
                      </a:r>
                      <a:endParaRPr lang="en-GB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Calibri" pitchFamily="34" charset="0"/>
                          <a:cs typeface="Calibri" pitchFamily="34" charset="0"/>
                        </a:rPr>
                        <a:t>&lt;25% of all procedures,</a:t>
                      </a:r>
                      <a:r>
                        <a:rPr lang="en-GB" baseline="0" dirty="0" smtClean="0">
                          <a:latin typeface="Calibri" pitchFamily="34" charset="0"/>
                          <a:cs typeface="Calibri" pitchFamily="34" charset="0"/>
                        </a:rPr>
                        <a:t> no intervention</a:t>
                      </a:r>
                      <a:endParaRPr lang="en-GB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Calibri" pitchFamily="34" charset="0"/>
                          <a:cs typeface="Calibri" pitchFamily="34" charset="0"/>
                        </a:rPr>
                        <a:t>&gt;25% of all procedures,</a:t>
                      </a:r>
                      <a:r>
                        <a:rPr lang="en-GB" baseline="0" dirty="0" smtClean="0">
                          <a:latin typeface="Calibri" pitchFamily="34" charset="0"/>
                          <a:cs typeface="Calibri" pitchFamily="34" charset="0"/>
                        </a:rPr>
                        <a:t> intervention</a:t>
                      </a:r>
                      <a:endParaRPr lang="en-GB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latin typeface="Calibri" pitchFamily="34" charset="0"/>
                          <a:cs typeface="Calibri" pitchFamily="34" charset="0"/>
                        </a:rPr>
                        <a:t>Resuturing</a:t>
                      </a:r>
                      <a:r>
                        <a:rPr lang="en-GB" baseline="0" dirty="0" smtClean="0">
                          <a:latin typeface="Calibri" pitchFamily="34" charset="0"/>
                          <a:cs typeface="Calibri" pitchFamily="34" charset="0"/>
                        </a:rPr>
                        <a:t> or packing</a:t>
                      </a:r>
                      <a:endParaRPr lang="en-GB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Calibri" pitchFamily="34" charset="0"/>
                          <a:cs typeface="Calibri" pitchFamily="34" charset="0"/>
                        </a:rPr>
                        <a:t>Blood transfusion, replacement therapy, desmopressin</a:t>
                      </a:r>
                      <a:endParaRPr lang="en-GB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6770287" y="6370255"/>
            <a:ext cx="35285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Bowman et al. JTH 2008; 6: </a:t>
            </a:r>
            <a:r>
              <a:rPr lang="en-US" sz="1600" dirty="0" smtClean="0"/>
              <a:t>2062-6, </a:t>
            </a:r>
            <a:endParaRPr lang="en-GB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09267" y="3356992"/>
            <a:ext cx="7024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alibri" pitchFamily="34" charset="0"/>
                <a:cs typeface="Calibri" pitchFamily="34" charset="0"/>
              </a:rPr>
              <a:t>Repeat for oral cavity, minor wounds, GI, epistaxis etc. </a:t>
            </a:r>
            <a:endParaRPr lang="en-GB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3580" y="5229200"/>
            <a:ext cx="2366353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BS &lt;4 is normal</a:t>
            </a:r>
            <a:endParaRPr lang="en-GB" dirty="0"/>
          </a:p>
        </p:txBody>
      </p:sp>
      <p:pic>
        <p:nvPicPr>
          <p:cNvPr id="324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96" y="4022559"/>
            <a:ext cx="4228969" cy="251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680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543100" y="3573016"/>
            <a:ext cx="8013502" cy="2702024"/>
          </a:xfrm>
        </p:spPr>
        <p:txBody>
          <a:bodyPr/>
          <a:lstStyle/>
          <a:p>
            <a:pPr eaLnBrk="0" hangingPunct="0"/>
            <a:r>
              <a:rPr lang="en-US" altLang="en-GB" dirty="0" smtClean="0">
                <a:solidFill>
                  <a:schemeClr val="tx1"/>
                </a:solidFill>
                <a:latin typeface="Calibri" pitchFamily="34" charset="0"/>
              </a:rPr>
              <a:t>1. Form a bridge between damaged vessel wall </a:t>
            </a:r>
          </a:p>
          <a:p>
            <a:pPr eaLnBrk="0" hangingPunct="0"/>
            <a:r>
              <a:rPr lang="en-US" altLang="en-GB" dirty="0" smtClean="0">
                <a:solidFill>
                  <a:schemeClr val="tx1"/>
                </a:solidFill>
                <a:latin typeface="Calibri" pitchFamily="34" charset="0"/>
              </a:rPr>
              <a:t>and platelets (under high shear) </a:t>
            </a:r>
          </a:p>
          <a:p>
            <a:pPr eaLnBrk="0" hangingPunct="0"/>
            <a:endParaRPr lang="en-GB" altLang="en-GB" dirty="0" smtClean="0">
              <a:solidFill>
                <a:schemeClr val="tx1"/>
              </a:solidFill>
              <a:latin typeface="Calibri" pitchFamily="34" charset="0"/>
            </a:endParaRPr>
          </a:p>
          <a:p>
            <a:pPr eaLnBrk="0" hangingPunct="0"/>
            <a:r>
              <a:rPr lang="en-US" altLang="en-GB" dirty="0" smtClean="0">
                <a:solidFill>
                  <a:schemeClr val="tx1"/>
                </a:solidFill>
                <a:latin typeface="Calibri" pitchFamily="34" charset="0"/>
              </a:rPr>
              <a:t>2. </a:t>
            </a:r>
            <a:r>
              <a:rPr lang="en-US" altLang="en-GB" dirty="0" err="1" smtClean="0">
                <a:solidFill>
                  <a:schemeClr val="tx1"/>
                </a:solidFill>
                <a:latin typeface="Calibri" pitchFamily="34" charset="0"/>
              </a:rPr>
              <a:t>Stabilise</a:t>
            </a:r>
            <a:r>
              <a:rPr lang="en-US" altLang="en-GB" dirty="0" smtClean="0">
                <a:solidFill>
                  <a:schemeClr val="tx1"/>
                </a:solidFill>
                <a:latin typeface="Calibri" pitchFamily="34" charset="0"/>
              </a:rPr>
              <a:t> and protect Factor VIII</a:t>
            </a:r>
          </a:p>
          <a:p>
            <a:endParaRPr lang="en-GB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VWF: recap on the basics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606996" y="3051760"/>
            <a:ext cx="2315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Calibri" pitchFamily="34" charset="0"/>
                <a:cs typeface="Calibri" pitchFamily="34" charset="0"/>
              </a:rPr>
              <a:t>VWF functions</a:t>
            </a:r>
            <a:endParaRPr lang="en-GB" sz="28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2" y="50"/>
            <a:ext cx="9539981" cy="1139825"/>
          </a:xfrm>
        </p:spPr>
        <p:txBody>
          <a:bodyPr/>
          <a:lstStyle/>
          <a:p>
            <a:pPr eaLnBrk="1" hangingPunct="1"/>
            <a:r>
              <a:rPr lang="en-GB" sz="4000" dirty="0" smtClean="0"/>
              <a:t>VWF level and Bleeding Score in Type 1 VWD </a:t>
            </a: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5108" y="1556792"/>
            <a:ext cx="6131983" cy="5184576"/>
          </a:xfrm>
          <a:noFill/>
        </p:spPr>
      </p:pic>
      <p:sp>
        <p:nvSpPr>
          <p:cNvPr id="122884" name="Text Box 5"/>
          <p:cNvSpPr txBox="1">
            <a:spLocks noChangeArrowheads="1"/>
          </p:cNvSpPr>
          <p:nvPr/>
        </p:nvSpPr>
        <p:spPr bwMode="auto">
          <a:xfrm>
            <a:off x="8383588" y="6294636"/>
            <a:ext cx="15781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800" b="1" dirty="0" err="1"/>
              <a:t>Tosetto</a:t>
            </a:r>
            <a:r>
              <a:rPr lang="en-GB" sz="1800" b="1" dirty="0"/>
              <a:t> </a:t>
            </a:r>
            <a:r>
              <a:rPr lang="en-GB" sz="1800" b="1" dirty="0" smtClean="0"/>
              <a:t>2006</a:t>
            </a:r>
            <a:endParaRPr lang="en-GB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>
          <a:xfrm>
            <a:off x="500063" y="50"/>
            <a:ext cx="9258300" cy="1139825"/>
          </a:xfrm>
        </p:spPr>
        <p:txBody>
          <a:bodyPr/>
          <a:lstStyle/>
          <a:p>
            <a:r>
              <a:rPr lang="en-GB" sz="4000" dirty="0" smtClean="0"/>
              <a:t>European Type 1 study</a:t>
            </a:r>
            <a:endParaRPr lang="en-US" sz="4000" dirty="0" smtClean="0"/>
          </a:p>
        </p:txBody>
      </p:sp>
      <p:sp>
        <p:nvSpPr>
          <p:cNvPr id="123907" name="Content Placeholder 2"/>
          <p:cNvSpPr>
            <a:spLocks noGrp="1"/>
          </p:cNvSpPr>
          <p:nvPr>
            <p:ph sz="quarter" idx="1"/>
          </p:nvPr>
        </p:nvSpPr>
        <p:spPr>
          <a:xfrm>
            <a:off x="318964" y="1988840"/>
            <a:ext cx="9649072" cy="4530725"/>
          </a:xfrm>
        </p:spPr>
        <p:txBody>
          <a:bodyPr/>
          <a:lstStyle/>
          <a:p>
            <a:r>
              <a:rPr lang="en-GB" dirty="0" smtClean="0">
                <a:latin typeface="Calibri" pitchFamily="34" charset="0"/>
                <a:cs typeface="Calibri" pitchFamily="34" charset="0"/>
              </a:rPr>
              <a:t>VWF&lt;30: likely to bleed, mutation likely</a:t>
            </a:r>
          </a:p>
          <a:p>
            <a:pPr lvl="1"/>
            <a:r>
              <a:rPr lang="en-GB" dirty="0" smtClean="0">
                <a:latin typeface="Calibri" pitchFamily="34" charset="0"/>
                <a:cs typeface="Calibri" pitchFamily="34" charset="0"/>
              </a:rPr>
              <a:t>= VWD</a:t>
            </a:r>
          </a:p>
          <a:p>
            <a:r>
              <a:rPr lang="en-GB" dirty="0" smtClean="0">
                <a:latin typeface="Calibri" pitchFamily="34" charset="0"/>
                <a:cs typeface="Calibri" pitchFamily="34" charset="0"/>
              </a:rPr>
              <a:t>VWF&gt;30 ; </a:t>
            </a:r>
          </a:p>
          <a:p>
            <a:pPr lvl="1"/>
            <a:r>
              <a:rPr lang="en-GB" dirty="0" smtClean="0">
                <a:latin typeface="Calibri" pitchFamily="34" charset="0"/>
                <a:cs typeface="Calibri" pitchFamily="34" charset="0"/>
              </a:rPr>
              <a:t>only 50% linked to VWF gene (41% in Canada study)</a:t>
            </a:r>
          </a:p>
          <a:p>
            <a:pPr lvl="1"/>
            <a:r>
              <a:rPr lang="en-GB" dirty="0" smtClean="0">
                <a:latin typeface="Calibri" pitchFamily="34" charset="0"/>
                <a:cs typeface="Calibri" pitchFamily="34" charset="0"/>
              </a:rPr>
              <a:t>Bleeding symptoms not significantly linked to VWF gene</a:t>
            </a:r>
          </a:p>
          <a:p>
            <a:pPr lvl="1"/>
            <a:r>
              <a:rPr lang="en-GB" dirty="0" smtClean="0">
                <a:latin typeface="Calibri" pitchFamily="34" charset="0"/>
                <a:cs typeface="Calibri" pitchFamily="34" charset="0"/>
              </a:rPr>
              <a:t>High proportion group O</a:t>
            </a:r>
          </a:p>
          <a:p>
            <a:pPr lvl="1"/>
            <a:r>
              <a:rPr lang="en-GB" dirty="0" smtClean="0">
                <a:latin typeface="Calibri" pitchFamily="34" charset="0"/>
                <a:cs typeface="Calibri" pitchFamily="34" charset="0"/>
              </a:rPr>
              <a:t>Do not routinely label as ‘VWD’</a:t>
            </a:r>
          </a:p>
          <a:p>
            <a:pPr lvl="1"/>
            <a:endParaRPr lang="en-GB" dirty="0">
              <a:latin typeface="Calibri" pitchFamily="34" charset="0"/>
              <a:cs typeface="Calibri" pitchFamily="34" charset="0"/>
            </a:endParaRPr>
          </a:p>
          <a:p>
            <a:r>
              <a:rPr lang="en-GB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en-GB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here is no definite threshold for bleeding/non bleeding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543055" y="2743250"/>
            <a:ext cx="8013700" cy="3186113"/>
          </a:xfrm>
        </p:spPr>
        <p:txBody>
          <a:bodyPr/>
          <a:lstStyle/>
          <a:p>
            <a:pPr eaLnBrk="1" hangingPunct="1"/>
            <a:r>
              <a:rPr lang="en-GB" dirty="0" smtClean="0"/>
              <a:t>What is the appropriate treatment?</a:t>
            </a: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19811" name="Title 2"/>
          <p:cNvSpPr>
            <a:spLocks noGrp="1"/>
          </p:cNvSpPr>
          <p:nvPr>
            <p:ph type="title"/>
          </p:nvPr>
        </p:nvSpPr>
        <p:spPr>
          <a:xfrm>
            <a:off x="1714500" y="1700808"/>
            <a:ext cx="8572500" cy="990600"/>
          </a:xfrm>
        </p:spPr>
        <p:txBody>
          <a:bodyPr/>
          <a:lstStyle/>
          <a:p>
            <a:r>
              <a:rPr lang="en-GB" altLang="en-GB" dirty="0" smtClean="0">
                <a:solidFill>
                  <a:schemeClr val="bg1"/>
                </a:solidFill>
              </a:rPr>
              <a:t>VWD: management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4988" y="260400"/>
            <a:ext cx="9258300" cy="1139825"/>
          </a:xfrm>
        </p:spPr>
        <p:txBody>
          <a:bodyPr/>
          <a:lstStyle/>
          <a:p>
            <a:pPr eaLnBrk="1" hangingPunct="1"/>
            <a:r>
              <a:rPr lang="en-GB" sz="4000" dirty="0" smtClean="0"/>
              <a:t>Choice of therapy for VWD </a:t>
            </a:r>
          </a:p>
        </p:txBody>
      </p:sp>
      <p:sp>
        <p:nvSpPr>
          <p:cNvPr id="42086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714375" y="1571632"/>
            <a:ext cx="9258300" cy="4530725"/>
          </a:xfrm>
        </p:spPr>
        <p:txBody>
          <a:bodyPr/>
          <a:lstStyle/>
          <a:p>
            <a:pPr eaLnBrk="1" hangingPunct="1"/>
            <a:r>
              <a:rPr lang="en-GB" sz="3200" dirty="0" smtClean="0">
                <a:latin typeface="Calibri" pitchFamily="34" charset="0"/>
                <a:cs typeface="Calibri" pitchFamily="34" charset="0"/>
              </a:rPr>
              <a:t>Nothing</a:t>
            </a:r>
          </a:p>
          <a:p>
            <a:pPr eaLnBrk="1" hangingPunct="1"/>
            <a:r>
              <a:rPr lang="en-GB" sz="3200" dirty="0" smtClean="0">
                <a:latin typeface="Calibri" pitchFamily="34" charset="0"/>
                <a:cs typeface="Calibri" pitchFamily="34" charset="0"/>
              </a:rPr>
              <a:t>Tranexamic acid</a:t>
            </a:r>
          </a:p>
          <a:p>
            <a:pPr eaLnBrk="1" hangingPunct="1"/>
            <a:r>
              <a:rPr lang="en-GB" sz="3200" dirty="0" smtClean="0">
                <a:latin typeface="Calibri" pitchFamily="34" charset="0"/>
                <a:cs typeface="Calibri" pitchFamily="34" charset="0"/>
              </a:rPr>
              <a:t>Desmopressin (DDAVP)</a:t>
            </a:r>
          </a:p>
          <a:p>
            <a:pPr eaLnBrk="1" hangingPunct="1"/>
            <a:r>
              <a:rPr lang="en-GB" sz="3200" dirty="0" smtClean="0">
                <a:latin typeface="Calibri" pitchFamily="34" charset="0"/>
                <a:cs typeface="Calibri" pitchFamily="34" charset="0"/>
              </a:rPr>
              <a:t>Replacement </a:t>
            </a:r>
          </a:p>
          <a:p>
            <a:pPr lvl="1" eaLnBrk="1" hangingPunct="1"/>
            <a:r>
              <a:rPr lang="en-GB" sz="2800" dirty="0" smtClean="0">
                <a:latin typeface="Calibri" pitchFamily="34" charset="0"/>
                <a:cs typeface="Calibri" pitchFamily="34" charset="0"/>
              </a:rPr>
              <a:t>Intermediate purity FVIII-VWF concentrate</a:t>
            </a:r>
          </a:p>
          <a:p>
            <a:pPr lvl="1" eaLnBrk="1" hangingPunct="1"/>
            <a:r>
              <a:rPr lang="en-GB" sz="2800" dirty="0" smtClean="0">
                <a:latin typeface="Calibri" pitchFamily="34" charset="0"/>
                <a:cs typeface="Calibri" pitchFamily="34" charset="0"/>
              </a:rPr>
              <a:t>High purity VWF</a:t>
            </a:r>
          </a:p>
          <a:p>
            <a:pPr lvl="1" eaLnBrk="1" hangingPunct="1"/>
            <a:r>
              <a:rPr lang="en-GB" sz="2800" dirty="0" smtClean="0">
                <a:latin typeface="Calibri" pitchFamily="34" charset="0"/>
                <a:cs typeface="Calibri" pitchFamily="34" charset="0"/>
              </a:rPr>
              <a:t>Cryoprecipitate</a:t>
            </a:r>
          </a:p>
          <a:p>
            <a:pPr lvl="1" eaLnBrk="1" hangingPunct="1"/>
            <a:r>
              <a:rPr lang="en-GB" sz="2800" dirty="0" smtClean="0">
                <a:latin typeface="Calibri" pitchFamily="34" charset="0"/>
                <a:cs typeface="Calibri" pitchFamily="34" charset="0"/>
              </a:rPr>
              <a:t>Platelets (VWF in </a:t>
            </a:r>
            <a:r>
              <a:rPr lang="en-GB" sz="2800" dirty="0" smtClean="0">
                <a:latin typeface="Symbol" pitchFamily="18" charset="2"/>
                <a:cs typeface="Calibri" pitchFamily="34" charset="0"/>
              </a:rPr>
              <a:t>a </a:t>
            </a:r>
            <a:r>
              <a:rPr lang="en-GB" sz="2800" dirty="0" smtClean="0">
                <a:latin typeface="Calibri" pitchFamily="34" charset="0"/>
                <a:cs typeface="Calibri" pitchFamily="34" charset="0"/>
              </a:rPr>
              <a:t>granules)</a:t>
            </a:r>
          </a:p>
          <a:p>
            <a:pPr lvl="1" eaLnBrk="1" hangingPunct="1"/>
            <a:r>
              <a:rPr lang="en-GB" sz="2800" dirty="0" smtClean="0">
                <a:latin typeface="Calibri" pitchFamily="34" charset="0"/>
                <a:cs typeface="Calibri" pitchFamily="34" charset="0"/>
              </a:rPr>
              <a:t>(Recombinant VWF)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18964" y="188640"/>
            <a:ext cx="9597771" cy="990600"/>
          </a:xfrm>
        </p:spPr>
        <p:txBody>
          <a:bodyPr/>
          <a:lstStyle/>
          <a:p>
            <a:pPr eaLnBrk="1" hangingPunct="1"/>
            <a:r>
              <a:rPr lang="en-GB" sz="4000" dirty="0" smtClean="0"/>
              <a:t>VWD therapy – desmopressin response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06996" y="2060848"/>
            <a:ext cx="9172575" cy="4495800"/>
          </a:xfrm>
        </p:spPr>
        <p:txBody>
          <a:bodyPr/>
          <a:lstStyle/>
          <a:p>
            <a:pPr eaLnBrk="1" hangingPunct="1">
              <a:lnSpc>
                <a:spcPct val="135000"/>
              </a:lnSpc>
            </a:pPr>
            <a:r>
              <a:rPr lang="en-GB" sz="2800" dirty="0" smtClean="0">
                <a:latin typeface="Calibri" pitchFamily="34" charset="0"/>
                <a:cs typeface="Calibri" pitchFamily="34" charset="0"/>
              </a:rPr>
              <a:t>Type 1			- most except the most severe</a:t>
            </a:r>
          </a:p>
          <a:p>
            <a:pPr eaLnBrk="1" hangingPunct="1">
              <a:lnSpc>
                <a:spcPct val="135000"/>
              </a:lnSpc>
              <a:buFont typeface="Wingdings" pitchFamily="2" charset="2"/>
              <a:buNone/>
            </a:pPr>
            <a:r>
              <a:rPr lang="en-GB" sz="2800" dirty="0" smtClean="0">
                <a:latin typeface="Calibri" pitchFamily="34" charset="0"/>
                <a:cs typeface="Calibri" pitchFamily="34" charset="0"/>
              </a:rPr>
              <a:t>					- most combined (‘low VWF’) defects</a:t>
            </a:r>
          </a:p>
          <a:p>
            <a:pPr eaLnBrk="1" hangingPunct="1">
              <a:lnSpc>
                <a:spcPct val="135000"/>
              </a:lnSpc>
            </a:pPr>
            <a:r>
              <a:rPr lang="en-GB" sz="2800" dirty="0" smtClean="0">
                <a:latin typeface="Calibri" pitchFamily="34" charset="0"/>
                <a:cs typeface="Calibri" pitchFamily="34" charset="0"/>
              </a:rPr>
              <a:t>Type 2			- limited or inadequate response</a:t>
            </a:r>
          </a:p>
          <a:p>
            <a:pPr eaLnBrk="1" hangingPunct="1">
              <a:lnSpc>
                <a:spcPct val="135000"/>
              </a:lnSpc>
            </a:pPr>
            <a:r>
              <a:rPr lang="en-GB" sz="2800" dirty="0" smtClean="0">
                <a:latin typeface="Calibri" pitchFamily="34" charset="0"/>
                <a:cs typeface="Calibri" pitchFamily="34" charset="0"/>
              </a:rPr>
              <a:t>Type 3 			- No</a:t>
            </a:r>
          </a:p>
          <a:p>
            <a:pPr eaLnBrk="1" hangingPunct="1">
              <a:lnSpc>
                <a:spcPct val="135000"/>
              </a:lnSpc>
            </a:pPr>
            <a:endParaRPr lang="en-GB" sz="2800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ChangeArrowheads="1"/>
          </p:cNvSpPr>
          <p:nvPr/>
        </p:nvSpPr>
        <p:spPr bwMode="auto">
          <a:xfrm>
            <a:off x="10067930" y="1441500"/>
            <a:ext cx="233363" cy="46196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GB"/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title"/>
          </p:nvPr>
        </p:nvSpPr>
        <p:spPr>
          <a:xfrm>
            <a:off x="608013" y="188913"/>
            <a:ext cx="8743950" cy="1143000"/>
          </a:xfrm>
        </p:spPr>
        <p:txBody>
          <a:bodyPr/>
          <a:lstStyle/>
          <a:p>
            <a:pPr eaLnBrk="1" hangingPunct="1"/>
            <a:r>
              <a:rPr lang="en-GB" sz="4000" dirty="0" smtClean="0">
                <a:solidFill>
                  <a:schemeClr val="tx1"/>
                </a:solidFill>
              </a:rPr>
              <a:t>DDAVP response in Type 1 VWD</a:t>
            </a:r>
          </a:p>
        </p:txBody>
      </p:sp>
      <p:sp>
        <p:nvSpPr>
          <p:cNvPr id="135172" name="Text Box 4"/>
          <p:cNvSpPr txBox="1">
            <a:spLocks noChangeArrowheads="1"/>
          </p:cNvSpPr>
          <p:nvPr/>
        </p:nvSpPr>
        <p:spPr bwMode="auto">
          <a:xfrm>
            <a:off x="7931150" y="6256387"/>
            <a:ext cx="20521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/>
              <a:t>Federici 2004</a:t>
            </a:r>
          </a:p>
        </p:txBody>
      </p:sp>
      <p:pic>
        <p:nvPicPr>
          <p:cNvPr id="1351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91" y="1436694"/>
            <a:ext cx="10055225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sz="4000" dirty="0" smtClean="0"/>
              <a:t>Response to DDAVP in type 2A VWD</a:t>
            </a:r>
          </a:p>
        </p:txBody>
      </p:sp>
      <p:pic>
        <p:nvPicPr>
          <p:cNvPr id="14745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247" y="1700213"/>
            <a:ext cx="9860160" cy="428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59" name="Text Box 4"/>
          <p:cNvSpPr txBox="1">
            <a:spLocks noChangeArrowheads="1"/>
          </p:cNvSpPr>
          <p:nvPr/>
        </p:nvSpPr>
        <p:spPr bwMode="auto">
          <a:xfrm>
            <a:off x="7931350" y="6256339"/>
            <a:ext cx="1860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Federici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1121" y="1773238"/>
            <a:ext cx="9360098" cy="402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506" name="Text Box 6"/>
          <p:cNvSpPr txBox="1">
            <a:spLocks noChangeArrowheads="1"/>
          </p:cNvSpPr>
          <p:nvPr/>
        </p:nvSpPr>
        <p:spPr bwMode="auto">
          <a:xfrm>
            <a:off x="7931350" y="6256339"/>
            <a:ext cx="1860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Federici 2004</a:t>
            </a:r>
          </a:p>
        </p:txBody>
      </p:sp>
      <p:sp>
        <p:nvSpPr>
          <p:cNvPr id="149507" name="Rectangle 7"/>
          <p:cNvSpPr>
            <a:spLocks noChangeArrowheads="1"/>
          </p:cNvSpPr>
          <p:nvPr/>
        </p:nvSpPr>
        <p:spPr bwMode="auto">
          <a:xfrm>
            <a:off x="600075" y="76201"/>
            <a:ext cx="92583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en-GB" sz="4000" dirty="0">
                <a:latin typeface="+mj-lt"/>
              </a:rPr>
              <a:t>Response to DDAVP in type 2M VWD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50094" y="260350"/>
            <a:ext cx="8743950" cy="1143000"/>
          </a:xfrm>
        </p:spPr>
        <p:txBody>
          <a:bodyPr/>
          <a:lstStyle/>
          <a:p>
            <a:pPr eaLnBrk="1" hangingPunct="1"/>
            <a:r>
              <a:rPr lang="en-GB" sz="4000" dirty="0" smtClean="0"/>
              <a:t>DDAVP response in Type 2N VWD</a:t>
            </a:r>
          </a:p>
        </p:txBody>
      </p:sp>
      <p:pic>
        <p:nvPicPr>
          <p:cNvPr id="15155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396" y="1676400"/>
            <a:ext cx="9549407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5" name="Text Box 4"/>
          <p:cNvSpPr txBox="1">
            <a:spLocks noChangeArrowheads="1"/>
          </p:cNvSpPr>
          <p:nvPr/>
        </p:nvSpPr>
        <p:spPr bwMode="auto">
          <a:xfrm>
            <a:off x="7931350" y="6256339"/>
            <a:ext cx="1860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Federici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 smtClean="0"/>
              <a:t>Problems with DDAVP</a:t>
            </a:r>
            <a:endParaRPr lang="en-US" sz="4000" dirty="0" smtClean="0"/>
          </a:p>
        </p:txBody>
      </p:sp>
      <p:sp>
        <p:nvSpPr>
          <p:cNvPr id="136195" name="Content Placeholder 2"/>
          <p:cNvSpPr>
            <a:spLocks noGrp="1"/>
          </p:cNvSpPr>
          <p:nvPr>
            <p:ph sz="quarter" idx="1"/>
          </p:nvPr>
        </p:nvSpPr>
        <p:spPr>
          <a:xfrm>
            <a:off x="0" y="1628800"/>
            <a:ext cx="9172575" cy="4495800"/>
          </a:xfrm>
        </p:spPr>
        <p:txBody>
          <a:bodyPr/>
          <a:lstStyle/>
          <a:p>
            <a:r>
              <a:rPr lang="en-GB" dirty="0" smtClean="0"/>
              <a:t>Response</a:t>
            </a:r>
          </a:p>
          <a:p>
            <a:pPr lvl="1"/>
            <a:r>
              <a:rPr lang="en-GB" dirty="0" smtClean="0"/>
              <a:t>Variable</a:t>
            </a:r>
          </a:p>
          <a:p>
            <a:pPr lvl="1"/>
            <a:r>
              <a:rPr lang="en-GB" dirty="0" err="1" smtClean="0"/>
              <a:t>Tachyphylaxis</a:t>
            </a:r>
            <a:endParaRPr lang="en-GB" dirty="0" smtClean="0"/>
          </a:p>
          <a:p>
            <a:pPr lvl="1"/>
            <a:r>
              <a:rPr lang="en-GB" dirty="0" smtClean="0"/>
              <a:t>‘Vicenza’ type VWD with rapid clearance</a:t>
            </a:r>
          </a:p>
          <a:p>
            <a:pPr lvl="1"/>
            <a:r>
              <a:rPr lang="en-GB" dirty="0" smtClean="0"/>
              <a:t>Type 2N</a:t>
            </a:r>
          </a:p>
          <a:p>
            <a:r>
              <a:rPr lang="en-GB" dirty="0" smtClean="0"/>
              <a:t>Adverse events</a:t>
            </a:r>
          </a:p>
          <a:p>
            <a:pPr lvl="1"/>
            <a:r>
              <a:rPr lang="en-GB" dirty="0" err="1" smtClean="0"/>
              <a:t>Hyponatraemia</a:t>
            </a:r>
            <a:r>
              <a:rPr lang="en-GB" dirty="0" smtClean="0"/>
              <a:t> in young (&lt;2)</a:t>
            </a:r>
          </a:p>
          <a:p>
            <a:pPr lvl="1"/>
            <a:r>
              <a:rPr lang="en-GB" dirty="0" smtClean="0"/>
              <a:t>Thrombosis in elderly                                                                   (&gt;60 or with atherosclerosis)</a:t>
            </a:r>
            <a:endParaRPr lang="en-US" dirty="0" smtClean="0"/>
          </a:p>
        </p:txBody>
      </p:sp>
      <p:pic>
        <p:nvPicPr>
          <p:cNvPr id="3809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1652" y="195263"/>
            <a:ext cx="3330575" cy="666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71525" y="214313"/>
            <a:ext cx="8743950" cy="1143000"/>
          </a:xfrm>
        </p:spPr>
        <p:txBody>
          <a:bodyPr lIns="90487" tIns="44450" rIns="90487" bIns="44450"/>
          <a:lstStyle/>
          <a:p>
            <a:r>
              <a:rPr lang="en-GB" altLang="en-GB" sz="4000" smtClean="0">
                <a:latin typeface="Franklin Gothic Book" pitchFamily="34" charset="0"/>
              </a:rPr>
              <a:t>VWF is a multi-domain protein</a:t>
            </a:r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3168654" y="3462338"/>
            <a:ext cx="215900" cy="4445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3397250" y="3462338"/>
            <a:ext cx="1054100" cy="4445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94213" name="Rectangle 5"/>
          <p:cNvSpPr>
            <a:spLocks noChangeArrowheads="1"/>
          </p:cNvSpPr>
          <p:nvPr/>
        </p:nvSpPr>
        <p:spPr bwMode="auto">
          <a:xfrm>
            <a:off x="4465638" y="3462338"/>
            <a:ext cx="595312" cy="4445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5300666" y="3462338"/>
            <a:ext cx="217487" cy="4445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94215" name="Rectangle 7"/>
          <p:cNvSpPr>
            <a:spLocks noChangeArrowheads="1"/>
          </p:cNvSpPr>
          <p:nvPr/>
        </p:nvSpPr>
        <p:spPr bwMode="auto">
          <a:xfrm>
            <a:off x="6515100" y="3462338"/>
            <a:ext cx="1058864" cy="4445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94216" name="Rectangle 8"/>
          <p:cNvSpPr>
            <a:spLocks noChangeArrowheads="1"/>
          </p:cNvSpPr>
          <p:nvPr/>
        </p:nvSpPr>
        <p:spPr bwMode="auto">
          <a:xfrm>
            <a:off x="1036640" y="3462338"/>
            <a:ext cx="900113" cy="444500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94217" name="Rectangle 9"/>
          <p:cNvSpPr>
            <a:spLocks noChangeArrowheads="1"/>
          </p:cNvSpPr>
          <p:nvPr/>
        </p:nvSpPr>
        <p:spPr bwMode="auto">
          <a:xfrm>
            <a:off x="1951040" y="3462338"/>
            <a:ext cx="900113" cy="444500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94218" name="Rectangle 10"/>
          <p:cNvSpPr>
            <a:spLocks noChangeArrowheads="1"/>
          </p:cNvSpPr>
          <p:nvPr/>
        </p:nvSpPr>
        <p:spPr bwMode="auto">
          <a:xfrm>
            <a:off x="3146453" y="3135313"/>
            <a:ext cx="2524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94219" name="Rectangle 11"/>
          <p:cNvSpPr>
            <a:spLocks noChangeArrowheads="1"/>
          </p:cNvSpPr>
          <p:nvPr/>
        </p:nvSpPr>
        <p:spPr bwMode="auto">
          <a:xfrm>
            <a:off x="803275" y="3070274"/>
            <a:ext cx="8840788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defTabSz="762000" eaLnBrk="0" hangingPunct="0">
              <a:spcBef>
                <a:spcPct val="50000"/>
              </a:spcBef>
            </a:pPr>
            <a:r>
              <a:rPr lang="en-GB" altLang="en-GB" sz="1600" b="1"/>
              <a:t>SP     D1         D2             D’      D3           A1       A2      A3            D4        B123 C1    C2    CK</a:t>
            </a:r>
          </a:p>
        </p:txBody>
      </p:sp>
      <p:sp>
        <p:nvSpPr>
          <p:cNvPr id="94220" name="Line 12"/>
          <p:cNvSpPr>
            <a:spLocks noChangeShapeType="1"/>
          </p:cNvSpPr>
          <p:nvPr/>
        </p:nvSpPr>
        <p:spPr bwMode="auto">
          <a:xfrm>
            <a:off x="2865443" y="3684588"/>
            <a:ext cx="2905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4221" name="Line 13"/>
          <p:cNvSpPr>
            <a:spLocks noChangeShapeType="1"/>
          </p:cNvSpPr>
          <p:nvPr/>
        </p:nvSpPr>
        <p:spPr bwMode="auto">
          <a:xfrm>
            <a:off x="5608638" y="3684588"/>
            <a:ext cx="3667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4222" name="Rectangle 14"/>
          <p:cNvSpPr>
            <a:spLocks noChangeArrowheads="1"/>
          </p:cNvSpPr>
          <p:nvPr/>
        </p:nvSpPr>
        <p:spPr bwMode="auto">
          <a:xfrm>
            <a:off x="958850" y="3462338"/>
            <a:ext cx="63500" cy="444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94223" name="Rectangle 17"/>
          <p:cNvSpPr>
            <a:spLocks noChangeArrowheads="1"/>
          </p:cNvSpPr>
          <p:nvPr/>
        </p:nvSpPr>
        <p:spPr bwMode="auto">
          <a:xfrm>
            <a:off x="2384425" y="4292600"/>
            <a:ext cx="4889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94224" name="Rectangle 21"/>
          <p:cNvSpPr>
            <a:spLocks noChangeArrowheads="1"/>
          </p:cNvSpPr>
          <p:nvPr/>
        </p:nvSpPr>
        <p:spPr bwMode="auto">
          <a:xfrm>
            <a:off x="838228" y="2460625"/>
            <a:ext cx="2024063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defTabSz="762000" eaLnBrk="0" hangingPunct="0">
              <a:spcBef>
                <a:spcPct val="50000"/>
              </a:spcBef>
            </a:pPr>
            <a:r>
              <a:rPr lang="en-GB" altLang="en-GB" b="1"/>
              <a:t>Propeptide</a:t>
            </a:r>
          </a:p>
        </p:txBody>
      </p:sp>
      <p:sp>
        <p:nvSpPr>
          <p:cNvPr id="94225" name="Rectangle 22"/>
          <p:cNvSpPr>
            <a:spLocks noChangeArrowheads="1"/>
          </p:cNvSpPr>
          <p:nvPr/>
        </p:nvSpPr>
        <p:spPr bwMode="auto">
          <a:xfrm>
            <a:off x="7032625" y="2460625"/>
            <a:ext cx="1244600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defTabSz="762000" eaLnBrk="0" hangingPunct="0">
              <a:spcBef>
                <a:spcPct val="50000"/>
              </a:spcBef>
            </a:pPr>
            <a:r>
              <a:rPr lang="en-GB" altLang="en-GB" b="1"/>
              <a:t>VWF</a:t>
            </a:r>
          </a:p>
        </p:txBody>
      </p:sp>
      <p:sp>
        <p:nvSpPr>
          <p:cNvPr id="94226" name="Rectangle 23"/>
          <p:cNvSpPr>
            <a:spLocks noChangeArrowheads="1"/>
          </p:cNvSpPr>
          <p:nvPr/>
        </p:nvSpPr>
        <p:spPr bwMode="auto">
          <a:xfrm>
            <a:off x="3005138" y="4579938"/>
            <a:ext cx="1117600" cy="455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defTabSz="762000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GB" altLang="en-GB" sz="1600" b="1"/>
              <a:t>FVIII</a:t>
            </a:r>
          </a:p>
          <a:p>
            <a:pPr defTabSz="762000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GB" altLang="en-GB" sz="1600" b="1"/>
              <a:t>Heparin</a:t>
            </a:r>
          </a:p>
        </p:txBody>
      </p:sp>
      <p:sp>
        <p:nvSpPr>
          <p:cNvPr id="94227" name="Rectangle 24"/>
          <p:cNvSpPr>
            <a:spLocks noChangeArrowheads="1"/>
          </p:cNvSpPr>
          <p:nvPr/>
        </p:nvSpPr>
        <p:spPr bwMode="auto">
          <a:xfrm>
            <a:off x="5072063" y="3462338"/>
            <a:ext cx="595312" cy="4445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94228" name="Rectangle 25"/>
          <p:cNvSpPr>
            <a:spLocks noChangeArrowheads="1"/>
          </p:cNvSpPr>
          <p:nvPr/>
        </p:nvSpPr>
        <p:spPr bwMode="auto">
          <a:xfrm>
            <a:off x="5680075" y="3462338"/>
            <a:ext cx="593726" cy="4445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94229" name="Rectangle 26"/>
          <p:cNvSpPr>
            <a:spLocks noChangeArrowheads="1"/>
          </p:cNvSpPr>
          <p:nvPr/>
        </p:nvSpPr>
        <p:spPr bwMode="auto">
          <a:xfrm>
            <a:off x="7577138" y="3462338"/>
            <a:ext cx="138112" cy="4445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94230" name="Rectangle 27"/>
          <p:cNvSpPr>
            <a:spLocks noChangeArrowheads="1"/>
          </p:cNvSpPr>
          <p:nvPr/>
        </p:nvSpPr>
        <p:spPr bwMode="auto">
          <a:xfrm>
            <a:off x="7727950" y="3462338"/>
            <a:ext cx="139700" cy="4445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94231" name="Rectangle 28"/>
          <p:cNvSpPr>
            <a:spLocks noChangeArrowheads="1"/>
          </p:cNvSpPr>
          <p:nvPr/>
        </p:nvSpPr>
        <p:spPr bwMode="auto">
          <a:xfrm>
            <a:off x="7880378" y="3462338"/>
            <a:ext cx="138113" cy="4445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94232" name="Rectangle 29"/>
          <p:cNvSpPr>
            <a:spLocks noChangeArrowheads="1"/>
          </p:cNvSpPr>
          <p:nvPr/>
        </p:nvSpPr>
        <p:spPr bwMode="auto">
          <a:xfrm>
            <a:off x="8031163" y="3462338"/>
            <a:ext cx="292100" cy="4445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94233" name="Rectangle 30"/>
          <p:cNvSpPr>
            <a:spLocks noChangeArrowheads="1"/>
          </p:cNvSpPr>
          <p:nvPr/>
        </p:nvSpPr>
        <p:spPr bwMode="auto">
          <a:xfrm>
            <a:off x="8562977" y="3462338"/>
            <a:ext cx="290513" cy="4445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94234" name="Line 31"/>
          <p:cNvSpPr>
            <a:spLocks noChangeShapeType="1"/>
          </p:cNvSpPr>
          <p:nvPr/>
        </p:nvSpPr>
        <p:spPr bwMode="auto">
          <a:xfrm>
            <a:off x="6286506" y="3684588"/>
            <a:ext cx="2159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4235" name="Line 32"/>
          <p:cNvSpPr>
            <a:spLocks noChangeShapeType="1"/>
          </p:cNvSpPr>
          <p:nvPr/>
        </p:nvSpPr>
        <p:spPr bwMode="auto">
          <a:xfrm>
            <a:off x="8337550" y="3684588"/>
            <a:ext cx="2143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4236" name="Rectangle 33"/>
          <p:cNvSpPr>
            <a:spLocks noChangeArrowheads="1"/>
          </p:cNvSpPr>
          <p:nvPr/>
        </p:nvSpPr>
        <p:spPr bwMode="auto">
          <a:xfrm>
            <a:off x="7815263" y="4579988"/>
            <a:ext cx="142875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defTabSz="762000" eaLnBrk="0" hangingPunct="0">
              <a:spcBef>
                <a:spcPct val="50000"/>
              </a:spcBef>
            </a:pPr>
            <a:r>
              <a:rPr lang="en-GB" altLang="en-GB" sz="1600" b="1"/>
              <a:t>GpIIb/IIIa</a:t>
            </a:r>
          </a:p>
        </p:txBody>
      </p:sp>
      <p:sp>
        <p:nvSpPr>
          <p:cNvPr id="94237" name="Rectangle 42"/>
          <p:cNvSpPr>
            <a:spLocks noChangeArrowheads="1"/>
          </p:cNvSpPr>
          <p:nvPr/>
        </p:nvSpPr>
        <p:spPr bwMode="auto">
          <a:xfrm>
            <a:off x="4191000" y="5432425"/>
            <a:ext cx="381000" cy="139700"/>
          </a:xfrm>
          <a:prstGeom prst="rect">
            <a:avLst/>
          </a:prstGeom>
          <a:solidFill>
            <a:srgbClr val="676767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94238" name="Rectangle 43"/>
          <p:cNvSpPr>
            <a:spLocks noChangeArrowheads="1"/>
          </p:cNvSpPr>
          <p:nvPr/>
        </p:nvSpPr>
        <p:spPr bwMode="auto">
          <a:xfrm>
            <a:off x="8866188" y="5432425"/>
            <a:ext cx="354012" cy="152400"/>
          </a:xfrm>
          <a:prstGeom prst="rect">
            <a:avLst/>
          </a:prstGeom>
          <a:solidFill>
            <a:srgbClr val="676767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94239" name="Line 44"/>
          <p:cNvSpPr>
            <a:spLocks noChangeShapeType="1"/>
          </p:cNvSpPr>
          <p:nvPr/>
        </p:nvSpPr>
        <p:spPr bwMode="auto">
          <a:xfrm>
            <a:off x="8866190" y="3684588"/>
            <a:ext cx="2143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4240" name="Line 45"/>
          <p:cNvSpPr>
            <a:spLocks noChangeShapeType="1"/>
          </p:cNvSpPr>
          <p:nvPr/>
        </p:nvSpPr>
        <p:spPr bwMode="auto">
          <a:xfrm flipV="1">
            <a:off x="9086850" y="3608388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4241" name="Rectangle 46"/>
          <p:cNvSpPr>
            <a:spLocks noChangeArrowheads="1"/>
          </p:cNvSpPr>
          <p:nvPr/>
        </p:nvSpPr>
        <p:spPr bwMode="auto">
          <a:xfrm>
            <a:off x="3924300" y="5584875"/>
            <a:ext cx="1379538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defTabSz="762000" eaLnBrk="0" hangingPunct="0">
              <a:spcBef>
                <a:spcPct val="50000"/>
              </a:spcBef>
            </a:pPr>
            <a:r>
              <a:rPr lang="en-GB" altLang="en-GB" sz="1800" b="1"/>
              <a:t>Multimer</a:t>
            </a:r>
          </a:p>
        </p:txBody>
      </p:sp>
      <p:sp>
        <p:nvSpPr>
          <p:cNvPr id="94242" name="Rectangle 47"/>
          <p:cNvSpPr>
            <a:spLocks noChangeArrowheads="1"/>
          </p:cNvSpPr>
          <p:nvPr/>
        </p:nvSpPr>
        <p:spPr bwMode="auto">
          <a:xfrm>
            <a:off x="8780463" y="5586463"/>
            <a:ext cx="1325562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defTabSz="762000" eaLnBrk="0" hangingPunct="0">
              <a:spcBef>
                <a:spcPct val="50000"/>
              </a:spcBef>
            </a:pPr>
            <a:r>
              <a:rPr lang="en-GB" altLang="en-GB" sz="1800" b="1"/>
              <a:t>Dimer</a:t>
            </a:r>
          </a:p>
        </p:txBody>
      </p:sp>
      <p:sp>
        <p:nvSpPr>
          <p:cNvPr id="94243" name="Rectangle 48"/>
          <p:cNvSpPr>
            <a:spLocks noChangeArrowheads="1"/>
          </p:cNvSpPr>
          <p:nvPr/>
        </p:nvSpPr>
        <p:spPr bwMode="auto">
          <a:xfrm>
            <a:off x="3200400" y="4213225"/>
            <a:ext cx="304800" cy="228600"/>
          </a:xfrm>
          <a:prstGeom prst="rect">
            <a:avLst/>
          </a:prstGeom>
          <a:solidFill>
            <a:srgbClr val="777777"/>
          </a:solidFill>
          <a:ln w="12700">
            <a:solidFill>
              <a:srgbClr val="777777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94244" name="Rectangle 49"/>
          <p:cNvSpPr>
            <a:spLocks noChangeArrowheads="1"/>
          </p:cNvSpPr>
          <p:nvPr/>
        </p:nvSpPr>
        <p:spPr bwMode="auto">
          <a:xfrm>
            <a:off x="4495801" y="4213225"/>
            <a:ext cx="381000" cy="228600"/>
          </a:xfrm>
          <a:prstGeom prst="rect">
            <a:avLst/>
          </a:prstGeom>
          <a:solidFill>
            <a:srgbClr val="777777"/>
          </a:solidFill>
          <a:ln w="12700">
            <a:solidFill>
              <a:srgbClr val="777777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94245" name="Rectangle 50"/>
          <p:cNvSpPr>
            <a:spLocks noChangeArrowheads="1"/>
          </p:cNvSpPr>
          <p:nvPr/>
        </p:nvSpPr>
        <p:spPr bwMode="auto">
          <a:xfrm>
            <a:off x="5867400" y="4213225"/>
            <a:ext cx="228600" cy="228600"/>
          </a:xfrm>
          <a:prstGeom prst="rect">
            <a:avLst/>
          </a:prstGeom>
          <a:solidFill>
            <a:srgbClr val="777777"/>
          </a:solidFill>
          <a:ln w="12700">
            <a:solidFill>
              <a:srgbClr val="777777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94246" name="Rectangle 51"/>
          <p:cNvSpPr>
            <a:spLocks noChangeArrowheads="1"/>
          </p:cNvSpPr>
          <p:nvPr/>
        </p:nvSpPr>
        <p:spPr bwMode="auto">
          <a:xfrm>
            <a:off x="8153401" y="4213225"/>
            <a:ext cx="152400" cy="228600"/>
          </a:xfrm>
          <a:prstGeom prst="rect">
            <a:avLst/>
          </a:prstGeom>
          <a:solidFill>
            <a:srgbClr val="777777"/>
          </a:solidFill>
          <a:ln w="12700">
            <a:solidFill>
              <a:srgbClr val="777777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94247" name="Rectangle 52"/>
          <p:cNvSpPr>
            <a:spLocks noChangeArrowheads="1"/>
          </p:cNvSpPr>
          <p:nvPr/>
        </p:nvSpPr>
        <p:spPr bwMode="auto">
          <a:xfrm>
            <a:off x="4379915" y="4579988"/>
            <a:ext cx="1308101" cy="720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defTabSz="762000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GB" altLang="en-GB" sz="1600" b="1"/>
              <a:t>GpIb</a:t>
            </a:r>
          </a:p>
          <a:p>
            <a:pPr defTabSz="762000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GB" altLang="en-GB" sz="1600" b="1"/>
              <a:t>Heparin</a:t>
            </a:r>
          </a:p>
          <a:p>
            <a:pPr defTabSz="762000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GB" altLang="en-GB" sz="1600" b="1"/>
              <a:t>Collagen</a:t>
            </a:r>
          </a:p>
        </p:txBody>
      </p:sp>
      <p:sp>
        <p:nvSpPr>
          <p:cNvPr id="94248" name="Rectangle 53"/>
          <p:cNvSpPr>
            <a:spLocks noChangeArrowheads="1"/>
          </p:cNvSpPr>
          <p:nvPr/>
        </p:nvSpPr>
        <p:spPr bwMode="auto">
          <a:xfrm>
            <a:off x="5594350" y="4579988"/>
            <a:ext cx="126365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defTabSz="762000" eaLnBrk="0" hangingPunct="0">
              <a:spcBef>
                <a:spcPct val="50000"/>
              </a:spcBef>
            </a:pPr>
            <a:r>
              <a:rPr lang="en-GB" altLang="en-GB" sz="1600" b="1"/>
              <a:t>Collagen</a:t>
            </a:r>
          </a:p>
        </p:txBody>
      </p:sp>
      <p:sp>
        <p:nvSpPr>
          <p:cNvPr id="94249" name="Line 54"/>
          <p:cNvSpPr>
            <a:spLocks noChangeShapeType="1"/>
          </p:cNvSpPr>
          <p:nvPr/>
        </p:nvSpPr>
        <p:spPr bwMode="auto">
          <a:xfrm>
            <a:off x="3048000" y="2079625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4250" name="Line 55"/>
          <p:cNvSpPr>
            <a:spLocks noChangeShapeType="1"/>
          </p:cNvSpPr>
          <p:nvPr/>
        </p:nvSpPr>
        <p:spPr bwMode="auto">
          <a:xfrm>
            <a:off x="5334000" y="2155825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3360" name="Text Box 56"/>
          <p:cNvSpPr txBox="1">
            <a:spLocks noChangeArrowheads="1"/>
          </p:cNvSpPr>
          <p:nvPr/>
        </p:nvSpPr>
        <p:spPr bwMode="auto">
          <a:xfrm>
            <a:off x="2655917" y="1747838"/>
            <a:ext cx="7697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GB" sz="2000" dirty="0" err="1">
                <a:solidFill>
                  <a:schemeClr val="accent1">
                    <a:lumMod val="50000"/>
                  </a:schemeClr>
                </a:solidFill>
              </a:rPr>
              <a:t>Furin</a:t>
            </a:r>
            <a:endParaRPr lang="en-US" altLang="en-GB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361" name="Text Box 57"/>
          <p:cNvSpPr txBox="1">
            <a:spLocks noChangeArrowheads="1"/>
          </p:cNvSpPr>
          <p:nvPr/>
        </p:nvSpPr>
        <p:spPr bwMode="auto">
          <a:xfrm>
            <a:off x="4692652" y="1747838"/>
            <a:ext cx="15408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GB" sz="2000" dirty="0">
                <a:solidFill>
                  <a:schemeClr val="accent1">
                    <a:lumMod val="50000"/>
                  </a:schemeClr>
                </a:solidFill>
              </a:rPr>
              <a:t>ADAMTS13</a:t>
            </a:r>
          </a:p>
        </p:txBody>
      </p:sp>
      <p:sp>
        <p:nvSpPr>
          <p:cNvPr id="94253" name="Rectangle 30"/>
          <p:cNvSpPr>
            <a:spLocks noChangeArrowheads="1"/>
          </p:cNvSpPr>
          <p:nvPr/>
        </p:nvSpPr>
        <p:spPr bwMode="auto">
          <a:xfrm>
            <a:off x="9047191" y="3489325"/>
            <a:ext cx="47625" cy="4445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4639445" y="6165354"/>
            <a:ext cx="37112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dirty="0">
                <a:solidFill>
                  <a:srgbClr val="C00000"/>
                </a:solidFill>
              </a:rPr>
              <a:t>1. Multiple </a:t>
            </a:r>
            <a:r>
              <a:rPr lang="en-GB" dirty="0" smtClean="0">
                <a:solidFill>
                  <a:srgbClr val="C00000"/>
                </a:solidFill>
              </a:rPr>
              <a:t>functional sites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2" descr="mike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7947" y="158751"/>
            <a:ext cx="8529638" cy="6035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5410" name="Text Box 3"/>
          <p:cNvSpPr txBox="1">
            <a:spLocks noChangeArrowheads="1"/>
          </p:cNvSpPr>
          <p:nvPr/>
        </p:nvSpPr>
        <p:spPr bwMode="auto">
          <a:xfrm>
            <a:off x="8051006" y="6261100"/>
            <a:ext cx="1786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altLang="en-GB" sz="2000">
                <a:latin typeface="Times"/>
              </a:rPr>
              <a:t>Mannucci 1992</a:t>
            </a:r>
          </a:p>
        </p:txBody>
      </p:sp>
      <p:sp>
        <p:nvSpPr>
          <p:cNvPr id="145411" name="Text Box 4"/>
          <p:cNvSpPr txBox="1">
            <a:spLocks noChangeArrowheads="1"/>
          </p:cNvSpPr>
          <p:nvPr/>
        </p:nvSpPr>
        <p:spPr bwMode="auto">
          <a:xfrm>
            <a:off x="3200401" y="6338888"/>
            <a:ext cx="27672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>
                <a:latin typeface="Calibri" pitchFamily="34" charset="0"/>
              </a:rPr>
              <a:t>NB: Tachyphylaxis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543055" y="2743250"/>
            <a:ext cx="8013700" cy="3186113"/>
          </a:xfrm>
        </p:spPr>
        <p:txBody>
          <a:bodyPr/>
          <a:lstStyle/>
          <a:p>
            <a:pPr eaLnBrk="1" hangingPunct="1"/>
            <a:r>
              <a:rPr lang="en-GB" dirty="0" smtClean="0"/>
              <a:t>What is the likelihood that other members of the family will be affected?</a:t>
            </a: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19811" name="Title 2"/>
          <p:cNvSpPr>
            <a:spLocks noGrp="1"/>
          </p:cNvSpPr>
          <p:nvPr>
            <p:ph type="title"/>
          </p:nvPr>
        </p:nvSpPr>
        <p:spPr>
          <a:xfrm>
            <a:off x="1714500" y="1700808"/>
            <a:ext cx="8572500" cy="990600"/>
          </a:xfrm>
        </p:spPr>
        <p:txBody>
          <a:bodyPr/>
          <a:lstStyle/>
          <a:p>
            <a:r>
              <a:rPr lang="en-GB" altLang="en-GB" dirty="0" smtClean="0">
                <a:solidFill>
                  <a:schemeClr val="bg1"/>
                </a:solidFill>
              </a:rPr>
              <a:t>VWD: inheritance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4988" y="404664"/>
            <a:ext cx="9172575" cy="990600"/>
          </a:xfrm>
        </p:spPr>
        <p:txBody>
          <a:bodyPr/>
          <a:lstStyle/>
          <a:p>
            <a:r>
              <a:rPr lang="en-GB" sz="4000" dirty="0" smtClean="0">
                <a:solidFill>
                  <a:schemeClr val="bg2">
                    <a:lumMod val="25000"/>
                  </a:schemeClr>
                </a:solidFill>
              </a:rPr>
              <a:t>Will other family members be affected?</a:t>
            </a:r>
            <a:br>
              <a:rPr lang="en-GB" sz="4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en-GB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 smtClean="0"/>
              <a:t>Type 1		Autosomal dominant</a:t>
            </a:r>
          </a:p>
          <a:p>
            <a:pPr lvl="6">
              <a:defRPr/>
            </a:pPr>
            <a:r>
              <a:rPr lang="en-GB" sz="2000" dirty="0" smtClean="0"/>
              <a:t>Heritability varies with severity</a:t>
            </a:r>
          </a:p>
          <a:p>
            <a:pPr lvl="6">
              <a:defRPr/>
            </a:pPr>
            <a:r>
              <a:rPr lang="en-GB" sz="2000" dirty="0" smtClean="0"/>
              <a:t>Interaction between mutant and normal subunits leading to VWF reduction of &gt;50%: Dominant negative effect</a:t>
            </a:r>
          </a:p>
          <a:p>
            <a:pPr lvl="6">
              <a:defRPr/>
            </a:pPr>
            <a:r>
              <a:rPr lang="en-GB" sz="2000" dirty="0" smtClean="0"/>
              <a:t>Recessive effect: co-inheritance with null allele</a:t>
            </a:r>
          </a:p>
          <a:p>
            <a:pPr lvl="6">
              <a:defRPr/>
            </a:pPr>
            <a:r>
              <a:rPr lang="en-GB" sz="2000" dirty="0" smtClean="0"/>
              <a:t>Mild forms show non-segregation and  incomplete </a:t>
            </a:r>
            <a:r>
              <a:rPr lang="en-GB" sz="2000" dirty="0" err="1" smtClean="0"/>
              <a:t>penetrance</a:t>
            </a:r>
            <a:endParaRPr lang="en-GB" sz="2000" dirty="0" smtClean="0"/>
          </a:p>
          <a:p>
            <a:pPr eaLnBrk="1" hangingPunct="1">
              <a:defRPr/>
            </a:pPr>
            <a:r>
              <a:rPr lang="en-GB" dirty="0" smtClean="0"/>
              <a:t>Type 2</a:t>
            </a:r>
          </a:p>
          <a:p>
            <a:pPr lvl="1" eaLnBrk="1" hangingPunct="1">
              <a:defRPr/>
            </a:pPr>
            <a:r>
              <a:rPr lang="en-GB" dirty="0" smtClean="0"/>
              <a:t>2A		Autosomal dominant (occ. recessive)</a:t>
            </a:r>
          </a:p>
          <a:p>
            <a:pPr lvl="1" eaLnBrk="1" hangingPunct="1">
              <a:defRPr/>
            </a:pPr>
            <a:r>
              <a:rPr lang="en-GB" dirty="0" smtClean="0"/>
              <a:t>2B		Autosomal dominant</a:t>
            </a:r>
          </a:p>
          <a:p>
            <a:pPr lvl="1" eaLnBrk="1" hangingPunct="1">
              <a:defRPr/>
            </a:pPr>
            <a:r>
              <a:rPr lang="en-GB" dirty="0" smtClean="0"/>
              <a:t>2M		Autosomal dominant</a:t>
            </a:r>
          </a:p>
          <a:p>
            <a:pPr lvl="1" eaLnBrk="1" hangingPunct="1">
              <a:defRPr/>
            </a:pPr>
            <a:r>
              <a:rPr lang="en-GB" dirty="0" smtClean="0"/>
              <a:t>2N		Autosomal recessive</a:t>
            </a:r>
          </a:p>
          <a:p>
            <a:pPr eaLnBrk="1" hangingPunct="1">
              <a:defRPr/>
            </a:pPr>
            <a:endParaRPr lang="en-GB" dirty="0" smtClean="0"/>
          </a:p>
          <a:p>
            <a:pPr eaLnBrk="1" hangingPunct="1">
              <a:defRPr/>
            </a:pPr>
            <a:r>
              <a:rPr lang="en-GB" dirty="0" smtClean="0"/>
              <a:t>Type 3		Autosomal recessive</a:t>
            </a:r>
          </a:p>
          <a:p>
            <a:pPr lvl="6">
              <a:defRPr/>
            </a:pPr>
            <a:r>
              <a:rPr lang="en-GB" dirty="0" smtClean="0"/>
              <a:t>Not homozygous Type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2" name="Text Box 4"/>
          <p:cNvSpPr txBox="1">
            <a:spLocks noChangeArrowheads="1"/>
          </p:cNvSpPr>
          <p:nvPr/>
        </p:nvSpPr>
        <p:spPr bwMode="auto">
          <a:xfrm>
            <a:off x="1714500" y="1600201"/>
            <a:ext cx="25971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3399"/>
                </a:solidFill>
              </a:rPr>
              <a:t>Heritability - LOW</a:t>
            </a:r>
          </a:p>
        </p:txBody>
      </p:sp>
      <p:sp>
        <p:nvSpPr>
          <p:cNvPr id="560133" name="Text Box 5"/>
          <p:cNvSpPr txBox="1">
            <a:spLocks noChangeArrowheads="1"/>
          </p:cNvSpPr>
          <p:nvPr/>
        </p:nvSpPr>
        <p:spPr bwMode="auto">
          <a:xfrm>
            <a:off x="6343650" y="1600201"/>
            <a:ext cx="26661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3399"/>
                </a:solidFill>
              </a:rPr>
              <a:t>Heritability - HIGH</a:t>
            </a:r>
          </a:p>
        </p:txBody>
      </p:sp>
      <p:sp>
        <p:nvSpPr>
          <p:cNvPr id="560134" name="Text Box 6"/>
          <p:cNvSpPr txBox="1">
            <a:spLocks noChangeArrowheads="1"/>
          </p:cNvSpPr>
          <p:nvPr/>
        </p:nvSpPr>
        <p:spPr bwMode="auto">
          <a:xfrm>
            <a:off x="1800225" y="2438401"/>
            <a:ext cx="22878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i="1" u="sng"/>
              <a:t>VWF</a:t>
            </a:r>
            <a:r>
              <a:rPr lang="en-GB" u="sng"/>
              <a:t> mutations</a:t>
            </a:r>
          </a:p>
        </p:txBody>
      </p:sp>
      <p:sp>
        <p:nvSpPr>
          <p:cNvPr id="560135" name="Text Box 7"/>
          <p:cNvSpPr txBox="1">
            <a:spLocks noChangeArrowheads="1"/>
          </p:cNvSpPr>
          <p:nvPr/>
        </p:nvSpPr>
        <p:spPr bwMode="auto">
          <a:xfrm>
            <a:off x="1885950" y="3276601"/>
            <a:ext cx="25474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u="sng"/>
              <a:t>ABO blood group</a:t>
            </a:r>
          </a:p>
        </p:txBody>
      </p:sp>
      <p:sp>
        <p:nvSpPr>
          <p:cNvPr id="560136" name="Text Box 8"/>
          <p:cNvSpPr txBox="1">
            <a:spLocks noChangeArrowheads="1"/>
          </p:cNvSpPr>
          <p:nvPr/>
        </p:nvSpPr>
        <p:spPr bwMode="auto">
          <a:xfrm>
            <a:off x="1800225" y="3962400"/>
            <a:ext cx="30251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u="sng"/>
              <a:t>VWF polymorphisms</a:t>
            </a:r>
          </a:p>
        </p:txBody>
      </p:sp>
      <p:sp>
        <p:nvSpPr>
          <p:cNvPr id="560137" name="Text Box 9"/>
          <p:cNvSpPr txBox="1">
            <a:spLocks noChangeArrowheads="1"/>
          </p:cNvSpPr>
          <p:nvPr/>
        </p:nvSpPr>
        <p:spPr bwMode="auto">
          <a:xfrm>
            <a:off x="1800225" y="4800601"/>
            <a:ext cx="33682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u="sng"/>
              <a:t>Other genetic modifiers</a:t>
            </a:r>
          </a:p>
        </p:txBody>
      </p:sp>
      <p:sp>
        <p:nvSpPr>
          <p:cNvPr id="560138" name="Text Box 10"/>
          <p:cNvSpPr txBox="1">
            <a:spLocks noChangeArrowheads="1"/>
          </p:cNvSpPr>
          <p:nvPr/>
        </p:nvSpPr>
        <p:spPr bwMode="auto">
          <a:xfrm>
            <a:off x="6429375" y="2209800"/>
            <a:ext cx="27542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Dominant negative</a:t>
            </a:r>
          </a:p>
          <a:p>
            <a:r>
              <a:rPr lang="en-GB" i="1"/>
              <a:t>VWF</a:t>
            </a:r>
            <a:r>
              <a:rPr lang="en-GB"/>
              <a:t> mutations</a:t>
            </a:r>
          </a:p>
        </p:txBody>
      </p:sp>
      <p:sp>
        <p:nvSpPr>
          <p:cNvPr id="560141" name="Line 13"/>
          <p:cNvSpPr>
            <a:spLocks noChangeShapeType="1"/>
          </p:cNvSpPr>
          <p:nvPr/>
        </p:nvSpPr>
        <p:spPr bwMode="auto">
          <a:xfrm>
            <a:off x="1885950" y="6019800"/>
            <a:ext cx="6858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560142" name="Line 14"/>
          <p:cNvSpPr>
            <a:spLocks noChangeShapeType="1"/>
          </p:cNvSpPr>
          <p:nvPr/>
        </p:nvSpPr>
        <p:spPr bwMode="auto">
          <a:xfrm>
            <a:off x="1971675" y="5715000"/>
            <a:ext cx="394335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560143" name="Line 15"/>
          <p:cNvSpPr>
            <a:spLocks noChangeShapeType="1"/>
          </p:cNvSpPr>
          <p:nvPr/>
        </p:nvSpPr>
        <p:spPr bwMode="auto">
          <a:xfrm>
            <a:off x="5572125" y="5867400"/>
            <a:ext cx="291465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560145" name="Text Box 17"/>
          <p:cNvSpPr txBox="1">
            <a:spLocks noChangeArrowheads="1"/>
          </p:cNvSpPr>
          <p:nvPr/>
        </p:nvSpPr>
        <p:spPr bwMode="auto">
          <a:xfrm>
            <a:off x="4714875" y="6172201"/>
            <a:ext cx="15872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VWF level</a:t>
            </a:r>
          </a:p>
        </p:txBody>
      </p:sp>
      <p:sp>
        <p:nvSpPr>
          <p:cNvPr id="560146" name="Text Box 18"/>
          <p:cNvSpPr txBox="1">
            <a:spLocks noChangeArrowheads="1"/>
          </p:cNvSpPr>
          <p:nvPr/>
        </p:nvSpPr>
        <p:spPr bwMode="auto">
          <a:xfrm>
            <a:off x="1200150" y="6172201"/>
            <a:ext cx="14462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/>
              <a:t>50 IUdL</a:t>
            </a:r>
            <a:r>
              <a:rPr lang="en-GB" baseline="30000" dirty="0"/>
              <a:t>-1</a:t>
            </a:r>
          </a:p>
        </p:txBody>
      </p:sp>
      <p:sp>
        <p:nvSpPr>
          <p:cNvPr id="560147" name="Text Box 19"/>
          <p:cNvSpPr txBox="1">
            <a:spLocks noChangeArrowheads="1"/>
          </p:cNvSpPr>
          <p:nvPr/>
        </p:nvSpPr>
        <p:spPr bwMode="auto">
          <a:xfrm>
            <a:off x="8486775" y="6172201"/>
            <a:ext cx="13660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/>
              <a:t>0 IUdL-1</a:t>
            </a:r>
          </a:p>
        </p:txBody>
      </p:sp>
      <p:sp>
        <p:nvSpPr>
          <p:cNvPr id="560148" name="Text Box 20"/>
          <p:cNvSpPr txBox="1">
            <a:spLocks noChangeArrowheads="1"/>
          </p:cNvSpPr>
          <p:nvPr/>
        </p:nvSpPr>
        <p:spPr bwMode="auto">
          <a:xfrm>
            <a:off x="2486025" y="2514601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60150" name="Text Box 22"/>
          <p:cNvSpPr txBox="1">
            <a:spLocks noChangeArrowheads="1"/>
          </p:cNvSpPr>
          <p:nvPr/>
        </p:nvSpPr>
        <p:spPr bwMode="auto">
          <a:xfrm>
            <a:off x="2571750" y="2971801"/>
            <a:ext cx="3642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+</a:t>
            </a:r>
          </a:p>
        </p:txBody>
      </p:sp>
      <p:sp>
        <p:nvSpPr>
          <p:cNvPr id="560151" name="Text Box 23"/>
          <p:cNvSpPr txBox="1">
            <a:spLocks noChangeArrowheads="1"/>
          </p:cNvSpPr>
          <p:nvPr/>
        </p:nvSpPr>
        <p:spPr bwMode="auto">
          <a:xfrm>
            <a:off x="2571750" y="3581401"/>
            <a:ext cx="3642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+</a:t>
            </a:r>
          </a:p>
        </p:txBody>
      </p:sp>
      <p:sp>
        <p:nvSpPr>
          <p:cNvPr id="560152" name="Text Box 24"/>
          <p:cNvSpPr txBox="1">
            <a:spLocks noChangeArrowheads="1"/>
          </p:cNvSpPr>
          <p:nvPr/>
        </p:nvSpPr>
        <p:spPr bwMode="auto">
          <a:xfrm>
            <a:off x="2571750" y="4343401"/>
            <a:ext cx="3642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+</a:t>
            </a:r>
          </a:p>
        </p:txBody>
      </p:sp>
      <p:sp>
        <p:nvSpPr>
          <p:cNvPr id="560153" name="Line 25"/>
          <p:cNvSpPr>
            <a:spLocks noChangeShapeType="1"/>
          </p:cNvSpPr>
          <p:nvPr/>
        </p:nvSpPr>
        <p:spPr bwMode="auto">
          <a:xfrm>
            <a:off x="7372350" y="2895600"/>
            <a:ext cx="0" cy="2667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560154" name="Text Box 26"/>
          <p:cNvSpPr txBox="1">
            <a:spLocks noChangeArrowheads="1"/>
          </p:cNvSpPr>
          <p:nvPr/>
        </p:nvSpPr>
        <p:spPr bwMode="auto">
          <a:xfrm>
            <a:off x="1628775" y="1143001"/>
            <a:ext cx="3318537" cy="461665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Incomplete</a:t>
            </a:r>
            <a:r>
              <a:rPr lang="en-GB"/>
              <a:t> </a:t>
            </a:r>
            <a:r>
              <a:rPr lang="en-GB">
                <a:solidFill>
                  <a:schemeClr val="bg1"/>
                </a:solidFill>
              </a:rPr>
              <a:t>penetrance</a:t>
            </a:r>
          </a:p>
        </p:txBody>
      </p:sp>
      <p:sp>
        <p:nvSpPr>
          <p:cNvPr id="560156" name="Text Box 28"/>
          <p:cNvSpPr txBox="1">
            <a:spLocks noChangeArrowheads="1"/>
          </p:cNvSpPr>
          <p:nvPr/>
        </p:nvSpPr>
        <p:spPr bwMode="auto">
          <a:xfrm>
            <a:off x="6429375" y="1143001"/>
            <a:ext cx="2428870" cy="461665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Highly penetrant</a:t>
            </a:r>
          </a:p>
        </p:txBody>
      </p:sp>
      <p:sp>
        <p:nvSpPr>
          <p:cNvPr id="560157" name="Text Box 29"/>
          <p:cNvSpPr txBox="1">
            <a:spLocks noChangeArrowheads="1"/>
          </p:cNvSpPr>
          <p:nvPr/>
        </p:nvSpPr>
        <p:spPr bwMode="auto">
          <a:xfrm>
            <a:off x="3496866" y="168275"/>
            <a:ext cx="32053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4000" dirty="0">
                <a:solidFill>
                  <a:schemeClr val="tx2"/>
                </a:solidFill>
              </a:rPr>
              <a:t>Type 1 VWD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10287000" cy="5257800"/>
          </a:xfrm>
        </p:spPr>
        <p:txBody>
          <a:bodyPr/>
          <a:lstStyle/>
          <a:p>
            <a:pPr>
              <a:buNone/>
            </a:pPr>
            <a:r>
              <a:rPr lang="en-GB" sz="3200" dirty="0" smtClean="0"/>
              <a:t>The student should now be able to:</a:t>
            </a:r>
          </a:p>
          <a:p>
            <a:r>
              <a:rPr lang="en-GB" sz="3200" dirty="0" smtClean="0"/>
              <a:t>Describe factors that affect VWF level</a:t>
            </a:r>
          </a:p>
          <a:p>
            <a:r>
              <a:rPr lang="en-GB" sz="3200" dirty="0" smtClean="0"/>
              <a:t>Understand why some properties of VWF make its measurement challenging</a:t>
            </a:r>
          </a:p>
          <a:p>
            <a:r>
              <a:rPr lang="en-GB" sz="3200" dirty="0" smtClean="0"/>
              <a:t>Describe the tests used to assess VWF level and functions</a:t>
            </a:r>
          </a:p>
          <a:p>
            <a:r>
              <a:rPr lang="en-GB" sz="3200" dirty="0" smtClean="0"/>
              <a:t>Explain how the principles and results of the tests allow von Willebrand disease to be classified and be familiar with the abnormalities found in each subtype</a:t>
            </a:r>
          </a:p>
          <a:p>
            <a:r>
              <a:rPr lang="en-GB" sz="3200" dirty="0" smtClean="0"/>
              <a:t>Describe basis of VWD inheritance and available treatment </a:t>
            </a:r>
          </a:p>
          <a:p>
            <a:pPr>
              <a:buNone/>
            </a:pPr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21" name="Title 1"/>
          <p:cNvSpPr>
            <a:spLocks noGrp="1"/>
          </p:cNvSpPr>
          <p:nvPr>
            <p:ph type="title"/>
          </p:nvPr>
        </p:nvSpPr>
        <p:spPr>
          <a:xfrm>
            <a:off x="1028700" y="0"/>
            <a:ext cx="8743950" cy="1143000"/>
          </a:xfrm>
        </p:spPr>
        <p:txBody>
          <a:bodyPr/>
          <a:lstStyle/>
          <a:p>
            <a:pPr eaLnBrk="1" hangingPunct="1"/>
            <a:r>
              <a:rPr lang="en-GB" smtClean="0">
                <a:latin typeface="Franklin Gothic Book" pitchFamily="34" charset="0"/>
              </a:rPr>
              <a:t>References and links</a:t>
            </a:r>
            <a:endParaRPr lang="en-US" smtClean="0">
              <a:latin typeface="Franklin Gothic Boo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956" y="1484784"/>
            <a:ext cx="9772650" cy="4530725"/>
          </a:xfrm>
          <a:ln>
            <a:solidFill>
              <a:srgbClr val="002060"/>
            </a:solidFill>
          </a:ln>
        </p:spPr>
        <p:txBody>
          <a:bodyPr/>
          <a:lstStyle/>
          <a:p>
            <a:pPr eaLnBrk="1" hangingPunct="1"/>
            <a:r>
              <a:rPr lang="en-GB" dirty="0" err="1" smtClean="0"/>
              <a:t>Pathophysiology</a:t>
            </a:r>
            <a:r>
              <a:rPr lang="en-GB" dirty="0" smtClean="0"/>
              <a:t> and classification VWD</a:t>
            </a:r>
          </a:p>
          <a:p>
            <a:pPr lvl="1" eaLnBrk="1" hangingPunct="1"/>
            <a:r>
              <a:rPr lang="en-US" sz="2400" dirty="0" smtClean="0"/>
              <a:t>JTH. 2006 Oct;4(10):2103-14. </a:t>
            </a:r>
            <a:endParaRPr lang="en-GB" sz="2400" dirty="0" smtClean="0"/>
          </a:p>
          <a:p>
            <a:pPr eaLnBrk="1" hangingPunct="1"/>
            <a:r>
              <a:rPr lang="en-GB" dirty="0" smtClean="0"/>
              <a:t>Bleeding score: </a:t>
            </a:r>
          </a:p>
          <a:p>
            <a:pPr lvl="1" eaLnBrk="1" hangingPunct="1"/>
            <a:r>
              <a:rPr lang="en-GB" dirty="0" smtClean="0"/>
              <a:t>http://www3.interscience.wiley.com/journal/121429621/suppinfo</a:t>
            </a:r>
          </a:p>
          <a:p>
            <a:pPr lvl="1" eaLnBrk="1" hangingPunct="1"/>
            <a:r>
              <a:rPr lang="en-GB" smtClean="0"/>
              <a:t>JTH 2008; </a:t>
            </a:r>
            <a:r>
              <a:rPr lang="en-GB" b="1" smtClean="0"/>
              <a:t>6:</a:t>
            </a:r>
            <a:r>
              <a:rPr lang="en-GB" smtClean="0"/>
              <a:t> </a:t>
            </a:r>
            <a:r>
              <a:rPr lang="en-US" dirty="0" smtClean="0"/>
              <a:t>2062-2066</a:t>
            </a:r>
          </a:p>
          <a:p>
            <a:pPr eaLnBrk="1" hangingPunct="1"/>
            <a:r>
              <a:rPr lang="en-GB" dirty="0" smtClean="0"/>
              <a:t>UKHCDO diagnostic guidelines: </a:t>
            </a:r>
          </a:p>
          <a:p>
            <a:pPr lvl="1" eaLnBrk="1" hangingPunct="1"/>
            <a:r>
              <a:rPr lang="en-GB" dirty="0" smtClean="0"/>
              <a:t>Haemophilia 2004 </a:t>
            </a:r>
            <a:r>
              <a:rPr lang="en-GB" b="1" dirty="0" smtClean="0"/>
              <a:t>10 </a:t>
            </a:r>
            <a:r>
              <a:rPr lang="en-GB" dirty="0" smtClean="0"/>
              <a:t>199-217, 218-231</a:t>
            </a:r>
          </a:p>
          <a:p>
            <a:pPr eaLnBrk="1" hangingPunct="1"/>
            <a:r>
              <a:rPr lang="en-GB" dirty="0" smtClean="0"/>
              <a:t>USA guidelines </a:t>
            </a:r>
          </a:p>
          <a:p>
            <a:pPr lvl="1" eaLnBrk="1" hangingPunct="1"/>
            <a:r>
              <a:rPr lang="en-GB" dirty="0" smtClean="0">
                <a:solidFill>
                  <a:srgbClr val="0D0D0D"/>
                </a:solidFill>
              </a:rPr>
              <a:t>http://www.nhlbi.nih.gov/guidelines/vwd/index.htm</a:t>
            </a:r>
          </a:p>
          <a:p>
            <a:pPr lvl="1" eaLnBrk="1" hangingPunct="1"/>
            <a:r>
              <a:rPr lang="en-GB" dirty="0" smtClean="0">
                <a:solidFill>
                  <a:srgbClr val="0D0D0D"/>
                </a:solidFill>
              </a:rPr>
              <a:t>Haemophilia </a:t>
            </a:r>
            <a:r>
              <a:rPr lang="en-US" dirty="0" smtClean="0">
                <a:solidFill>
                  <a:srgbClr val="0D0D0D"/>
                </a:solidFill>
              </a:rPr>
              <a:t>2008 </a:t>
            </a:r>
            <a:r>
              <a:rPr lang="en-US" b="1" dirty="0" smtClean="0">
                <a:solidFill>
                  <a:srgbClr val="0D0D0D"/>
                </a:solidFill>
              </a:rPr>
              <a:t>14</a:t>
            </a:r>
            <a:r>
              <a:rPr lang="en-US" dirty="0" smtClean="0">
                <a:solidFill>
                  <a:srgbClr val="0D0D0D"/>
                </a:solidFill>
              </a:rPr>
              <a:t>  171-232</a:t>
            </a:r>
          </a:p>
          <a:p>
            <a:pPr eaLnBrk="1" hangingPunct="1"/>
            <a:r>
              <a:rPr lang="en-GB" dirty="0" smtClean="0">
                <a:solidFill>
                  <a:srgbClr val="0D0D0D"/>
                </a:solidFill>
              </a:rPr>
              <a:t>VWF database: </a:t>
            </a:r>
            <a:r>
              <a:rPr lang="en-GB" dirty="0" smtClean="0"/>
              <a:t>http://www.vwf.group.shef.ac.uk/</a:t>
            </a:r>
            <a:endParaRPr lang="en-GB" dirty="0" smtClean="0">
              <a:solidFill>
                <a:srgbClr val="0D0D0D"/>
              </a:solidFill>
            </a:endParaRPr>
          </a:p>
          <a:p>
            <a:pPr lvl="1" eaLnBrk="1" hangingPunct="1"/>
            <a:endParaRPr lang="en-US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Line 1337"/>
          <p:cNvSpPr>
            <a:spLocks noChangeShapeType="1"/>
          </p:cNvSpPr>
          <p:nvPr/>
        </p:nvSpPr>
        <p:spPr bwMode="auto">
          <a:xfrm>
            <a:off x="2774956" y="2354212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6" name="Line 1337"/>
          <p:cNvSpPr>
            <a:spLocks noChangeShapeType="1"/>
          </p:cNvSpPr>
          <p:nvPr/>
        </p:nvSpPr>
        <p:spPr bwMode="auto">
          <a:xfrm>
            <a:off x="2774956" y="2278012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97284" name="Group 63"/>
          <p:cNvGrpSpPr>
            <a:grpSpLocks/>
          </p:cNvGrpSpPr>
          <p:nvPr/>
        </p:nvGrpSpPr>
        <p:grpSpPr bwMode="auto">
          <a:xfrm>
            <a:off x="3214688" y="638125"/>
            <a:ext cx="1103312" cy="787400"/>
            <a:chOff x="3071798" y="500042"/>
            <a:chExt cx="1102995" cy="787061"/>
          </a:xfrm>
        </p:grpSpPr>
        <p:sp>
          <p:nvSpPr>
            <p:cNvPr id="29" name="Freeform 28"/>
            <p:cNvSpPr/>
            <p:nvPr/>
          </p:nvSpPr>
          <p:spPr>
            <a:xfrm>
              <a:off x="3071798" y="500042"/>
              <a:ext cx="1102995" cy="617271"/>
            </a:xfrm>
            <a:custGeom>
              <a:avLst/>
              <a:gdLst>
                <a:gd name="connsiteX0" fmla="*/ 941070 w 1102995"/>
                <a:gd name="connsiteY0" fmla="*/ 0 h 491490"/>
                <a:gd name="connsiteX1" fmla="*/ 1055370 w 1102995"/>
                <a:gd name="connsiteY1" fmla="*/ 102870 h 491490"/>
                <a:gd name="connsiteX2" fmla="*/ 952500 w 1102995"/>
                <a:gd name="connsiteY2" fmla="*/ 228600 h 491490"/>
                <a:gd name="connsiteX3" fmla="*/ 152400 w 1102995"/>
                <a:gd name="connsiteY3" fmla="*/ 262890 h 491490"/>
                <a:gd name="connsiteX4" fmla="*/ 38100 w 1102995"/>
                <a:gd name="connsiteY4" fmla="*/ 491490 h 491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2995" h="491490">
                  <a:moveTo>
                    <a:pt x="941070" y="0"/>
                  </a:moveTo>
                  <a:cubicBezTo>
                    <a:pt x="997267" y="32385"/>
                    <a:pt x="1053465" y="64770"/>
                    <a:pt x="1055370" y="102870"/>
                  </a:cubicBezTo>
                  <a:cubicBezTo>
                    <a:pt x="1057275" y="140970"/>
                    <a:pt x="1102995" y="201930"/>
                    <a:pt x="952500" y="228600"/>
                  </a:cubicBezTo>
                  <a:cubicBezTo>
                    <a:pt x="802005" y="255270"/>
                    <a:pt x="304800" y="219075"/>
                    <a:pt x="152400" y="262890"/>
                  </a:cubicBezTo>
                  <a:cubicBezTo>
                    <a:pt x="0" y="306705"/>
                    <a:pt x="19050" y="399097"/>
                    <a:pt x="38100" y="491490"/>
                  </a:cubicBezTo>
                </a:path>
              </a:pathLst>
            </a:custGeom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 rot="21024055">
              <a:off x="3098777" y="1072882"/>
              <a:ext cx="46025" cy="214221"/>
            </a:xfrm>
            <a:prstGeom prst="rect">
              <a:avLst/>
            </a:prstGeom>
            <a:solidFill>
              <a:srgbClr val="C1E1ED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</p:grpSp>
      <p:grpSp>
        <p:nvGrpSpPr>
          <p:cNvPr id="3" name="Group 67"/>
          <p:cNvGrpSpPr>
            <a:grpSpLocks/>
          </p:cNvGrpSpPr>
          <p:nvPr/>
        </p:nvGrpSpPr>
        <p:grpSpPr bwMode="auto">
          <a:xfrm>
            <a:off x="4291041" y="638125"/>
            <a:ext cx="1233487" cy="787400"/>
            <a:chOff x="4148131" y="500042"/>
            <a:chExt cx="1233793" cy="787061"/>
          </a:xfrm>
        </p:grpSpPr>
        <p:sp>
          <p:nvSpPr>
            <p:cNvPr id="97398" name="Line 1337"/>
            <p:cNvSpPr>
              <a:spLocks noChangeShapeType="1"/>
            </p:cNvSpPr>
            <p:nvPr/>
          </p:nvSpPr>
          <p:spPr bwMode="auto">
            <a:xfrm>
              <a:off x="4148131" y="642918"/>
              <a:ext cx="152400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7399" name="Line 1337"/>
            <p:cNvSpPr>
              <a:spLocks noChangeShapeType="1"/>
            </p:cNvSpPr>
            <p:nvPr/>
          </p:nvSpPr>
          <p:spPr bwMode="auto">
            <a:xfrm>
              <a:off x="4148131" y="714356"/>
              <a:ext cx="152400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97400" name="Group 64"/>
            <p:cNvGrpSpPr>
              <a:grpSpLocks/>
            </p:cNvGrpSpPr>
            <p:nvPr/>
          </p:nvGrpSpPr>
          <p:grpSpPr bwMode="auto">
            <a:xfrm flipH="1">
              <a:off x="4278929" y="500042"/>
              <a:ext cx="1102995" cy="787061"/>
              <a:chOff x="3071798" y="500042"/>
              <a:chExt cx="1102995" cy="787061"/>
            </a:xfrm>
          </p:grpSpPr>
          <p:sp>
            <p:nvSpPr>
              <p:cNvPr id="66" name="Freeform 65"/>
              <p:cNvSpPr/>
              <p:nvPr/>
            </p:nvSpPr>
            <p:spPr>
              <a:xfrm>
                <a:off x="3071798" y="500042"/>
                <a:ext cx="1103586" cy="617271"/>
              </a:xfrm>
              <a:custGeom>
                <a:avLst/>
                <a:gdLst>
                  <a:gd name="connsiteX0" fmla="*/ 941070 w 1102995"/>
                  <a:gd name="connsiteY0" fmla="*/ 0 h 491490"/>
                  <a:gd name="connsiteX1" fmla="*/ 1055370 w 1102995"/>
                  <a:gd name="connsiteY1" fmla="*/ 102870 h 491490"/>
                  <a:gd name="connsiteX2" fmla="*/ 952500 w 1102995"/>
                  <a:gd name="connsiteY2" fmla="*/ 228600 h 491490"/>
                  <a:gd name="connsiteX3" fmla="*/ 152400 w 1102995"/>
                  <a:gd name="connsiteY3" fmla="*/ 262890 h 491490"/>
                  <a:gd name="connsiteX4" fmla="*/ 38100 w 1102995"/>
                  <a:gd name="connsiteY4" fmla="*/ 491490 h 49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2995" h="491490">
                    <a:moveTo>
                      <a:pt x="941070" y="0"/>
                    </a:moveTo>
                    <a:cubicBezTo>
                      <a:pt x="997267" y="32385"/>
                      <a:pt x="1053465" y="64770"/>
                      <a:pt x="1055370" y="102870"/>
                    </a:cubicBezTo>
                    <a:cubicBezTo>
                      <a:pt x="1057275" y="140970"/>
                      <a:pt x="1102995" y="201930"/>
                      <a:pt x="952500" y="228600"/>
                    </a:cubicBezTo>
                    <a:cubicBezTo>
                      <a:pt x="802005" y="255270"/>
                      <a:pt x="304800" y="219075"/>
                      <a:pt x="152400" y="262890"/>
                    </a:cubicBezTo>
                    <a:cubicBezTo>
                      <a:pt x="0" y="306705"/>
                      <a:pt x="19050" y="399097"/>
                      <a:pt x="38100" y="491490"/>
                    </a:cubicBezTo>
                  </a:path>
                </a:pathLst>
              </a:custGeom>
              <a:ln w="571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 rot="21024055">
                <a:off x="3098792" y="1072882"/>
                <a:ext cx="46049" cy="214221"/>
              </a:xfrm>
              <a:prstGeom prst="rect">
                <a:avLst/>
              </a:prstGeom>
              <a:solidFill>
                <a:srgbClr val="C1E1ED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/>
              </a:p>
            </p:txBody>
          </p:sp>
        </p:grpSp>
      </p:grpSp>
      <p:sp>
        <p:nvSpPr>
          <p:cNvPr id="70" name="Freeform 69"/>
          <p:cNvSpPr/>
          <p:nvPr/>
        </p:nvSpPr>
        <p:spPr>
          <a:xfrm>
            <a:off x="495322" y="1854200"/>
            <a:ext cx="1103313" cy="617537"/>
          </a:xfrm>
          <a:custGeom>
            <a:avLst/>
            <a:gdLst>
              <a:gd name="connsiteX0" fmla="*/ 941070 w 1102995"/>
              <a:gd name="connsiteY0" fmla="*/ 0 h 491490"/>
              <a:gd name="connsiteX1" fmla="*/ 1055370 w 1102995"/>
              <a:gd name="connsiteY1" fmla="*/ 102870 h 491490"/>
              <a:gd name="connsiteX2" fmla="*/ 952500 w 1102995"/>
              <a:gd name="connsiteY2" fmla="*/ 228600 h 491490"/>
              <a:gd name="connsiteX3" fmla="*/ 152400 w 1102995"/>
              <a:gd name="connsiteY3" fmla="*/ 262890 h 491490"/>
              <a:gd name="connsiteX4" fmla="*/ 38100 w 1102995"/>
              <a:gd name="connsiteY4" fmla="*/ 491490 h 49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2995" h="491490">
                <a:moveTo>
                  <a:pt x="941070" y="0"/>
                </a:moveTo>
                <a:cubicBezTo>
                  <a:pt x="997267" y="32385"/>
                  <a:pt x="1053465" y="64770"/>
                  <a:pt x="1055370" y="102870"/>
                </a:cubicBezTo>
                <a:cubicBezTo>
                  <a:pt x="1057275" y="140970"/>
                  <a:pt x="1102995" y="201930"/>
                  <a:pt x="952500" y="228600"/>
                </a:cubicBezTo>
                <a:cubicBezTo>
                  <a:pt x="802005" y="255270"/>
                  <a:pt x="304800" y="219075"/>
                  <a:pt x="152400" y="262890"/>
                </a:cubicBezTo>
                <a:cubicBezTo>
                  <a:pt x="0" y="306705"/>
                  <a:pt x="19050" y="399097"/>
                  <a:pt x="38100" y="491490"/>
                </a:cubicBezTo>
              </a:path>
            </a:pathLst>
          </a:cu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1" name="Rectangle 70"/>
          <p:cNvSpPr/>
          <p:nvPr/>
        </p:nvSpPr>
        <p:spPr>
          <a:xfrm rot="21024055">
            <a:off x="522288" y="2427287"/>
            <a:ext cx="46037" cy="214313"/>
          </a:xfrm>
          <a:prstGeom prst="rect">
            <a:avLst/>
          </a:prstGeom>
          <a:solidFill>
            <a:srgbClr val="C1E1ED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3" name="Line 1337"/>
          <p:cNvSpPr>
            <a:spLocks noChangeShapeType="1"/>
          </p:cNvSpPr>
          <p:nvPr/>
        </p:nvSpPr>
        <p:spPr bwMode="auto">
          <a:xfrm>
            <a:off x="1571629" y="1997025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4" name="Line 1337"/>
          <p:cNvSpPr>
            <a:spLocks noChangeShapeType="1"/>
          </p:cNvSpPr>
          <p:nvPr/>
        </p:nvSpPr>
        <p:spPr bwMode="auto">
          <a:xfrm>
            <a:off x="1571629" y="2068462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6" name="Freeform 75"/>
          <p:cNvSpPr/>
          <p:nvPr/>
        </p:nvSpPr>
        <p:spPr>
          <a:xfrm flipH="1">
            <a:off x="1701828" y="1854200"/>
            <a:ext cx="1103313" cy="617537"/>
          </a:xfrm>
          <a:custGeom>
            <a:avLst/>
            <a:gdLst>
              <a:gd name="connsiteX0" fmla="*/ 941070 w 1102995"/>
              <a:gd name="connsiteY0" fmla="*/ 0 h 491490"/>
              <a:gd name="connsiteX1" fmla="*/ 1055370 w 1102995"/>
              <a:gd name="connsiteY1" fmla="*/ 102870 h 491490"/>
              <a:gd name="connsiteX2" fmla="*/ 952500 w 1102995"/>
              <a:gd name="connsiteY2" fmla="*/ 228600 h 491490"/>
              <a:gd name="connsiteX3" fmla="*/ 152400 w 1102995"/>
              <a:gd name="connsiteY3" fmla="*/ 262890 h 491490"/>
              <a:gd name="connsiteX4" fmla="*/ 38100 w 1102995"/>
              <a:gd name="connsiteY4" fmla="*/ 491490 h 49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2995" h="491490">
                <a:moveTo>
                  <a:pt x="941070" y="0"/>
                </a:moveTo>
                <a:cubicBezTo>
                  <a:pt x="997267" y="32385"/>
                  <a:pt x="1053465" y="64770"/>
                  <a:pt x="1055370" y="102870"/>
                </a:cubicBezTo>
                <a:cubicBezTo>
                  <a:pt x="1057275" y="140970"/>
                  <a:pt x="1102995" y="201930"/>
                  <a:pt x="952500" y="228600"/>
                </a:cubicBezTo>
                <a:cubicBezTo>
                  <a:pt x="802005" y="255270"/>
                  <a:pt x="304800" y="219075"/>
                  <a:pt x="152400" y="262890"/>
                </a:cubicBezTo>
                <a:cubicBezTo>
                  <a:pt x="0" y="306705"/>
                  <a:pt x="19050" y="399097"/>
                  <a:pt x="38100" y="491490"/>
                </a:cubicBezTo>
              </a:path>
            </a:pathLst>
          </a:cu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7" name="Rectangle 76"/>
          <p:cNvSpPr/>
          <p:nvPr/>
        </p:nvSpPr>
        <p:spPr>
          <a:xfrm rot="575945" flipH="1">
            <a:off x="2732093" y="2427287"/>
            <a:ext cx="46037" cy="214313"/>
          </a:xfrm>
          <a:prstGeom prst="rect">
            <a:avLst/>
          </a:prstGeom>
          <a:solidFill>
            <a:srgbClr val="C1E1ED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08" name="Freeform 107"/>
          <p:cNvSpPr/>
          <p:nvPr/>
        </p:nvSpPr>
        <p:spPr>
          <a:xfrm>
            <a:off x="2905154" y="1854200"/>
            <a:ext cx="1103313" cy="617537"/>
          </a:xfrm>
          <a:custGeom>
            <a:avLst/>
            <a:gdLst>
              <a:gd name="connsiteX0" fmla="*/ 941070 w 1102995"/>
              <a:gd name="connsiteY0" fmla="*/ 0 h 491490"/>
              <a:gd name="connsiteX1" fmla="*/ 1055370 w 1102995"/>
              <a:gd name="connsiteY1" fmla="*/ 102870 h 491490"/>
              <a:gd name="connsiteX2" fmla="*/ 952500 w 1102995"/>
              <a:gd name="connsiteY2" fmla="*/ 228600 h 491490"/>
              <a:gd name="connsiteX3" fmla="*/ 152400 w 1102995"/>
              <a:gd name="connsiteY3" fmla="*/ 262890 h 491490"/>
              <a:gd name="connsiteX4" fmla="*/ 38100 w 1102995"/>
              <a:gd name="connsiteY4" fmla="*/ 491490 h 49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2995" h="491490">
                <a:moveTo>
                  <a:pt x="941070" y="0"/>
                </a:moveTo>
                <a:cubicBezTo>
                  <a:pt x="997267" y="32385"/>
                  <a:pt x="1053465" y="64770"/>
                  <a:pt x="1055370" y="102870"/>
                </a:cubicBezTo>
                <a:cubicBezTo>
                  <a:pt x="1057275" y="140970"/>
                  <a:pt x="1102995" y="201930"/>
                  <a:pt x="952500" y="228600"/>
                </a:cubicBezTo>
                <a:cubicBezTo>
                  <a:pt x="802005" y="255270"/>
                  <a:pt x="304800" y="219075"/>
                  <a:pt x="152400" y="262890"/>
                </a:cubicBezTo>
                <a:cubicBezTo>
                  <a:pt x="0" y="306705"/>
                  <a:pt x="19050" y="399097"/>
                  <a:pt x="38100" y="491490"/>
                </a:cubicBezTo>
              </a:path>
            </a:pathLst>
          </a:cu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09" name="Rectangle 108"/>
          <p:cNvSpPr/>
          <p:nvPr/>
        </p:nvSpPr>
        <p:spPr>
          <a:xfrm rot="21024055">
            <a:off x="2932118" y="2427287"/>
            <a:ext cx="46037" cy="214313"/>
          </a:xfrm>
          <a:prstGeom prst="rect">
            <a:avLst/>
          </a:prstGeom>
          <a:solidFill>
            <a:srgbClr val="C1E1ED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10" name="Line 1337"/>
          <p:cNvSpPr>
            <a:spLocks noChangeShapeType="1"/>
          </p:cNvSpPr>
          <p:nvPr/>
        </p:nvSpPr>
        <p:spPr bwMode="auto">
          <a:xfrm>
            <a:off x="3981451" y="1997025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1" name="Line 1337"/>
          <p:cNvSpPr>
            <a:spLocks noChangeShapeType="1"/>
          </p:cNvSpPr>
          <p:nvPr/>
        </p:nvSpPr>
        <p:spPr bwMode="auto">
          <a:xfrm>
            <a:off x="3981451" y="2068462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2" name="Freeform 111"/>
          <p:cNvSpPr/>
          <p:nvPr/>
        </p:nvSpPr>
        <p:spPr>
          <a:xfrm flipH="1">
            <a:off x="4111653" y="1854200"/>
            <a:ext cx="1103313" cy="617537"/>
          </a:xfrm>
          <a:custGeom>
            <a:avLst/>
            <a:gdLst>
              <a:gd name="connsiteX0" fmla="*/ 941070 w 1102995"/>
              <a:gd name="connsiteY0" fmla="*/ 0 h 491490"/>
              <a:gd name="connsiteX1" fmla="*/ 1055370 w 1102995"/>
              <a:gd name="connsiteY1" fmla="*/ 102870 h 491490"/>
              <a:gd name="connsiteX2" fmla="*/ 952500 w 1102995"/>
              <a:gd name="connsiteY2" fmla="*/ 228600 h 491490"/>
              <a:gd name="connsiteX3" fmla="*/ 152400 w 1102995"/>
              <a:gd name="connsiteY3" fmla="*/ 262890 h 491490"/>
              <a:gd name="connsiteX4" fmla="*/ 38100 w 1102995"/>
              <a:gd name="connsiteY4" fmla="*/ 491490 h 49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2995" h="491490">
                <a:moveTo>
                  <a:pt x="941070" y="0"/>
                </a:moveTo>
                <a:cubicBezTo>
                  <a:pt x="997267" y="32385"/>
                  <a:pt x="1053465" y="64770"/>
                  <a:pt x="1055370" y="102870"/>
                </a:cubicBezTo>
                <a:cubicBezTo>
                  <a:pt x="1057275" y="140970"/>
                  <a:pt x="1102995" y="201930"/>
                  <a:pt x="952500" y="228600"/>
                </a:cubicBezTo>
                <a:cubicBezTo>
                  <a:pt x="802005" y="255270"/>
                  <a:pt x="304800" y="219075"/>
                  <a:pt x="152400" y="262890"/>
                </a:cubicBezTo>
                <a:cubicBezTo>
                  <a:pt x="0" y="306705"/>
                  <a:pt x="19050" y="399097"/>
                  <a:pt x="38100" y="491490"/>
                </a:cubicBezTo>
              </a:path>
            </a:pathLst>
          </a:cu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13" name="Rectangle 112"/>
          <p:cNvSpPr/>
          <p:nvPr/>
        </p:nvSpPr>
        <p:spPr>
          <a:xfrm rot="575945" flipH="1">
            <a:off x="5141915" y="2427287"/>
            <a:ext cx="46037" cy="214313"/>
          </a:xfrm>
          <a:prstGeom prst="rect">
            <a:avLst/>
          </a:prstGeom>
          <a:solidFill>
            <a:srgbClr val="C1E1ED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14" name="Freeform 113"/>
          <p:cNvSpPr/>
          <p:nvPr/>
        </p:nvSpPr>
        <p:spPr>
          <a:xfrm>
            <a:off x="5314979" y="1854200"/>
            <a:ext cx="1101725" cy="617537"/>
          </a:xfrm>
          <a:custGeom>
            <a:avLst/>
            <a:gdLst>
              <a:gd name="connsiteX0" fmla="*/ 941070 w 1102995"/>
              <a:gd name="connsiteY0" fmla="*/ 0 h 491490"/>
              <a:gd name="connsiteX1" fmla="*/ 1055370 w 1102995"/>
              <a:gd name="connsiteY1" fmla="*/ 102870 h 491490"/>
              <a:gd name="connsiteX2" fmla="*/ 952500 w 1102995"/>
              <a:gd name="connsiteY2" fmla="*/ 228600 h 491490"/>
              <a:gd name="connsiteX3" fmla="*/ 152400 w 1102995"/>
              <a:gd name="connsiteY3" fmla="*/ 262890 h 491490"/>
              <a:gd name="connsiteX4" fmla="*/ 38100 w 1102995"/>
              <a:gd name="connsiteY4" fmla="*/ 491490 h 49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2995" h="491490">
                <a:moveTo>
                  <a:pt x="941070" y="0"/>
                </a:moveTo>
                <a:cubicBezTo>
                  <a:pt x="997267" y="32385"/>
                  <a:pt x="1053465" y="64770"/>
                  <a:pt x="1055370" y="102870"/>
                </a:cubicBezTo>
                <a:cubicBezTo>
                  <a:pt x="1057275" y="140970"/>
                  <a:pt x="1102995" y="201930"/>
                  <a:pt x="952500" y="228600"/>
                </a:cubicBezTo>
                <a:cubicBezTo>
                  <a:pt x="802005" y="255270"/>
                  <a:pt x="304800" y="219075"/>
                  <a:pt x="152400" y="262890"/>
                </a:cubicBezTo>
                <a:cubicBezTo>
                  <a:pt x="0" y="306705"/>
                  <a:pt x="19050" y="399097"/>
                  <a:pt x="38100" y="491490"/>
                </a:cubicBezTo>
              </a:path>
            </a:pathLst>
          </a:cu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15" name="Rectangle 114"/>
          <p:cNvSpPr/>
          <p:nvPr/>
        </p:nvSpPr>
        <p:spPr>
          <a:xfrm rot="21024055">
            <a:off x="5341938" y="2427287"/>
            <a:ext cx="44450" cy="214313"/>
          </a:xfrm>
          <a:prstGeom prst="rect">
            <a:avLst/>
          </a:prstGeom>
          <a:solidFill>
            <a:srgbClr val="C1E1ED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16" name="Line 1337"/>
          <p:cNvSpPr>
            <a:spLocks noChangeShapeType="1"/>
          </p:cNvSpPr>
          <p:nvPr/>
        </p:nvSpPr>
        <p:spPr bwMode="auto">
          <a:xfrm>
            <a:off x="6391275" y="1997025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7" name="Line 1337"/>
          <p:cNvSpPr>
            <a:spLocks noChangeShapeType="1"/>
          </p:cNvSpPr>
          <p:nvPr/>
        </p:nvSpPr>
        <p:spPr bwMode="auto">
          <a:xfrm>
            <a:off x="6391275" y="2068462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8" name="Freeform 117"/>
          <p:cNvSpPr/>
          <p:nvPr/>
        </p:nvSpPr>
        <p:spPr>
          <a:xfrm flipH="1">
            <a:off x="6521478" y="1854200"/>
            <a:ext cx="1103313" cy="617537"/>
          </a:xfrm>
          <a:custGeom>
            <a:avLst/>
            <a:gdLst>
              <a:gd name="connsiteX0" fmla="*/ 941070 w 1102995"/>
              <a:gd name="connsiteY0" fmla="*/ 0 h 491490"/>
              <a:gd name="connsiteX1" fmla="*/ 1055370 w 1102995"/>
              <a:gd name="connsiteY1" fmla="*/ 102870 h 491490"/>
              <a:gd name="connsiteX2" fmla="*/ 952500 w 1102995"/>
              <a:gd name="connsiteY2" fmla="*/ 228600 h 491490"/>
              <a:gd name="connsiteX3" fmla="*/ 152400 w 1102995"/>
              <a:gd name="connsiteY3" fmla="*/ 262890 h 491490"/>
              <a:gd name="connsiteX4" fmla="*/ 38100 w 1102995"/>
              <a:gd name="connsiteY4" fmla="*/ 491490 h 49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2995" h="491490">
                <a:moveTo>
                  <a:pt x="941070" y="0"/>
                </a:moveTo>
                <a:cubicBezTo>
                  <a:pt x="997267" y="32385"/>
                  <a:pt x="1053465" y="64770"/>
                  <a:pt x="1055370" y="102870"/>
                </a:cubicBezTo>
                <a:cubicBezTo>
                  <a:pt x="1057275" y="140970"/>
                  <a:pt x="1102995" y="201930"/>
                  <a:pt x="952500" y="228600"/>
                </a:cubicBezTo>
                <a:cubicBezTo>
                  <a:pt x="802005" y="255270"/>
                  <a:pt x="304800" y="219075"/>
                  <a:pt x="152400" y="262890"/>
                </a:cubicBezTo>
                <a:cubicBezTo>
                  <a:pt x="0" y="306705"/>
                  <a:pt x="19050" y="399097"/>
                  <a:pt x="38100" y="491490"/>
                </a:cubicBezTo>
              </a:path>
            </a:pathLst>
          </a:cu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19" name="Rectangle 118"/>
          <p:cNvSpPr/>
          <p:nvPr/>
        </p:nvSpPr>
        <p:spPr>
          <a:xfrm rot="575945" flipH="1">
            <a:off x="7551738" y="2427287"/>
            <a:ext cx="46037" cy="214313"/>
          </a:xfrm>
          <a:prstGeom prst="rect">
            <a:avLst/>
          </a:prstGeom>
          <a:solidFill>
            <a:srgbClr val="C1E1ED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20" name="Freeform 119"/>
          <p:cNvSpPr/>
          <p:nvPr/>
        </p:nvSpPr>
        <p:spPr>
          <a:xfrm>
            <a:off x="7723188" y="1854200"/>
            <a:ext cx="1103312" cy="617537"/>
          </a:xfrm>
          <a:custGeom>
            <a:avLst/>
            <a:gdLst>
              <a:gd name="connsiteX0" fmla="*/ 941070 w 1102995"/>
              <a:gd name="connsiteY0" fmla="*/ 0 h 491490"/>
              <a:gd name="connsiteX1" fmla="*/ 1055370 w 1102995"/>
              <a:gd name="connsiteY1" fmla="*/ 102870 h 491490"/>
              <a:gd name="connsiteX2" fmla="*/ 952500 w 1102995"/>
              <a:gd name="connsiteY2" fmla="*/ 228600 h 491490"/>
              <a:gd name="connsiteX3" fmla="*/ 152400 w 1102995"/>
              <a:gd name="connsiteY3" fmla="*/ 262890 h 491490"/>
              <a:gd name="connsiteX4" fmla="*/ 38100 w 1102995"/>
              <a:gd name="connsiteY4" fmla="*/ 491490 h 49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2995" h="491490">
                <a:moveTo>
                  <a:pt x="941070" y="0"/>
                </a:moveTo>
                <a:cubicBezTo>
                  <a:pt x="997267" y="32385"/>
                  <a:pt x="1053465" y="64770"/>
                  <a:pt x="1055370" y="102870"/>
                </a:cubicBezTo>
                <a:cubicBezTo>
                  <a:pt x="1057275" y="140970"/>
                  <a:pt x="1102995" y="201930"/>
                  <a:pt x="952500" y="228600"/>
                </a:cubicBezTo>
                <a:cubicBezTo>
                  <a:pt x="802005" y="255270"/>
                  <a:pt x="304800" y="219075"/>
                  <a:pt x="152400" y="262890"/>
                </a:cubicBezTo>
                <a:cubicBezTo>
                  <a:pt x="0" y="306705"/>
                  <a:pt x="19050" y="399097"/>
                  <a:pt x="38100" y="491490"/>
                </a:cubicBezTo>
              </a:path>
            </a:pathLst>
          </a:cu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21" name="Rectangle 120"/>
          <p:cNvSpPr/>
          <p:nvPr/>
        </p:nvSpPr>
        <p:spPr>
          <a:xfrm rot="21024055">
            <a:off x="7750175" y="2427287"/>
            <a:ext cx="46038" cy="214313"/>
          </a:xfrm>
          <a:prstGeom prst="rect">
            <a:avLst/>
          </a:prstGeom>
          <a:solidFill>
            <a:srgbClr val="C1E1ED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22" name="Line 1337"/>
          <p:cNvSpPr>
            <a:spLocks noChangeShapeType="1"/>
          </p:cNvSpPr>
          <p:nvPr/>
        </p:nvSpPr>
        <p:spPr bwMode="auto">
          <a:xfrm>
            <a:off x="8799513" y="1997025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23" name="Line 1337"/>
          <p:cNvSpPr>
            <a:spLocks noChangeShapeType="1"/>
          </p:cNvSpPr>
          <p:nvPr/>
        </p:nvSpPr>
        <p:spPr bwMode="auto">
          <a:xfrm>
            <a:off x="8799513" y="2068462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24" name="Freeform 123"/>
          <p:cNvSpPr/>
          <p:nvPr/>
        </p:nvSpPr>
        <p:spPr>
          <a:xfrm flipH="1">
            <a:off x="8931303" y="1854200"/>
            <a:ext cx="1103313" cy="617537"/>
          </a:xfrm>
          <a:custGeom>
            <a:avLst/>
            <a:gdLst>
              <a:gd name="connsiteX0" fmla="*/ 941070 w 1102995"/>
              <a:gd name="connsiteY0" fmla="*/ 0 h 491490"/>
              <a:gd name="connsiteX1" fmla="*/ 1055370 w 1102995"/>
              <a:gd name="connsiteY1" fmla="*/ 102870 h 491490"/>
              <a:gd name="connsiteX2" fmla="*/ 952500 w 1102995"/>
              <a:gd name="connsiteY2" fmla="*/ 228600 h 491490"/>
              <a:gd name="connsiteX3" fmla="*/ 152400 w 1102995"/>
              <a:gd name="connsiteY3" fmla="*/ 262890 h 491490"/>
              <a:gd name="connsiteX4" fmla="*/ 38100 w 1102995"/>
              <a:gd name="connsiteY4" fmla="*/ 491490 h 49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2995" h="491490">
                <a:moveTo>
                  <a:pt x="941070" y="0"/>
                </a:moveTo>
                <a:cubicBezTo>
                  <a:pt x="997267" y="32385"/>
                  <a:pt x="1053465" y="64770"/>
                  <a:pt x="1055370" y="102870"/>
                </a:cubicBezTo>
                <a:cubicBezTo>
                  <a:pt x="1057275" y="140970"/>
                  <a:pt x="1102995" y="201930"/>
                  <a:pt x="952500" y="228600"/>
                </a:cubicBezTo>
                <a:cubicBezTo>
                  <a:pt x="802005" y="255270"/>
                  <a:pt x="304800" y="219075"/>
                  <a:pt x="152400" y="262890"/>
                </a:cubicBezTo>
                <a:cubicBezTo>
                  <a:pt x="0" y="306705"/>
                  <a:pt x="19050" y="399097"/>
                  <a:pt x="38100" y="491490"/>
                </a:cubicBezTo>
              </a:path>
            </a:pathLst>
          </a:cu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25" name="Rectangle 124"/>
          <p:cNvSpPr/>
          <p:nvPr/>
        </p:nvSpPr>
        <p:spPr>
          <a:xfrm rot="575945" flipH="1">
            <a:off x="9961568" y="2427287"/>
            <a:ext cx="46037" cy="214313"/>
          </a:xfrm>
          <a:prstGeom prst="rect">
            <a:avLst/>
          </a:prstGeom>
          <a:solidFill>
            <a:srgbClr val="C1E1ED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26" name="Line 1337"/>
          <p:cNvSpPr>
            <a:spLocks noChangeShapeType="1"/>
          </p:cNvSpPr>
          <p:nvPr/>
        </p:nvSpPr>
        <p:spPr bwMode="auto">
          <a:xfrm>
            <a:off x="5194300" y="2347862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27" name="Line 1337"/>
          <p:cNvSpPr>
            <a:spLocks noChangeShapeType="1"/>
          </p:cNvSpPr>
          <p:nvPr/>
        </p:nvSpPr>
        <p:spPr bwMode="auto">
          <a:xfrm>
            <a:off x="5192716" y="2271662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28" name="Line 1337"/>
          <p:cNvSpPr>
            <a:spLocks noChangeShapeType="1"/>
          </p:cNvSpPr>
          <p:nvPr/>
        </p:nvSpPr>
        <p:spPr bwMode="auto">
          <a:xfrm>
            <a:off x="7612069" y="2341512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29" name="Line 1337"/>
          <p:cNvSpPr>
            <a:spLocks noChangeShapeType="1"/>
          </p:cNvSpPr>
          <p:nvPr/>
        </p:nvSpPr>
        <p:spPr bwMode="auto">
          <a:xfrm>
            <a:off x="7610476" y="2263725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31" name="Line 1337"/>
          <p:cNvSpPr>
            <a:spLocks noChangeShapeType="1"/>
          </p:cNvSpPr>
          <p:nvPr/>
        </p:nvSpPr>
        <p:spPr bwMode="auto">
          <a:xfrm>
            <a:off x="2708275" y="4375100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32" name="Freeform 131"/>
          <p:cNvSpPr/>
          <p:nvPr/>
        </p:nvSpPr>
        <p:spPr>
          <a:xfrm>
            <a:off x="428653" y="3951237"/>
            <a:ext cx="1103313" cy="617538"/>
          </a:xfrm>
          <a:custGeom>
            <a:avLst/>
            <a:gdLst>
              <a:gd name="connsiteX0" fmla="*/ 941070 w 1102995"/>
              <a:gd name="connsiteY0" fmla="*/ 0 h 491490"/>
              <a:gd name="connsiteX1" fmla="*/ 1055370 w 1102995"/>
              <a:gd name="connsiteY1" fmla="*/ 102870 h 491490"/>
              <a:gd name="connsiteX2" fmla="*/ 952500 w 1102995"/>
              <a:gd name="connsiteY2" fmla="*/ 228600 h 491490"/>
              <a:gd name="connsiteX3" fmla="*/ 152400 w 1102995"/>
              <a:gd name="connsiteY3" fmla="*/ 262890 h 491490"/>
              <a:gd name="connsiteX4" fmla="*/ 38100 w 1102995"/>
              <a:gd name="connsiteY4" fmla="*/ 491490 h 49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2995" h="491490">
                <a:moveTo>
                  <a:pt x="941070" y="0"/>
                </a:moveTo>
                <a:cubicBezTo>
                  <a:pt x="997267" y="32385"/>
                  <a:pt x="1053465" y="64770"/>
                  <a:pt x="1055370" y="102870"/>
                </a:cubicBezTo>
                <a:cubicBezTo>
                  <a:pt x="1057275" y="140970"/>
                  <a:pt x="1102995" y="201930"/>
                  <a:pt x="952500" y="228600"/>
                </a:cubicBezTo>
                <a:cubicBezTo>
                  <a:pt x="802005" y="255270"/>
                  <a:pt x="304800" y="219075"/>
                  <a:pt x="152400" y="262890"/>
                </a:cubicBezTo>
                <a:cubicBezTo>
                  <a:pt x="0" y="306705"/>
                  <a:pt x="19050" y="399097"/>
                  <a:pt x="38100" y="491490"/>
                </a:cubicBezTo>
              </a:path>
            </a:pathLst>
          </a:cu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34" name="Line 1337"/>
          <p:cNvSpPr>
            <a:spLocks noChangeShapeType="1"/>
          </p:cNvSpPr>
          <p:nvPr/>
        </p:nvSpPr>
        <p:spPr bwMode="auto">
          <a:xfrm>
            <a:off x="1504950" y="4094112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35" name="Line 1337"/>
          <p:cNvSpPr>
            <a:spLocks noChangeShapeType="1"/>
          </p:cNvSpPr>
          <p:nvPr/>
        </p:nvSpPr>
        <p:spPr bwMode="auto">
          <a:xfrm>
            <a:off x="1504950" y="4165550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36" name="Freeform 135"/>
          <p:cNvSpPr/>
          <p:nvPr/>
        </p:nvSpPr>
        <p:spPr>
          <a:xfrm flipH="1">
            <a:off x="1635153" y="3951237"/>
            <a:ext cx="1103313" cy="617538"/>
          </a:xfrm>
          <a:custGeom>
            <a:avLst/>
            <a:gdLst>
              <a:gd name="connsiteX0" fmla="*/ 941070 w 1102995"/>
              <a:gd name="connsiteY0" fmla="*/ 0 h 491490"/>
              <a:gd name="connsiteX1" fmla="*/ 1055370 w 1102995"/>
              <a:gd name="connsiteY1" fmla="*/ 102870 h 491490"/>
              <a:gd name="connsiteX2" fmla="*/ 952500 w 1102995"/>
              <a:gd name="connsiteY2" fmla="*/ 228600 h 491490"/>
              <a:gd name="connsiteX3" fmla="*/ 152400 w 1102995"/>
              <a:gd name="connsiteY3" fmla="*/ 262890 h 491490"/>
              <a:gd name="connsiteX4" fmla="*/ 38100 w 1102995"/>
              <a:gd name="connsiteY4" fmla="*/ 491490 h 49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2995" h="491490">
                <a:moveTo>
                  <a:pt x="941070" y="0"/>
                </a:moveTo>
                <a:cubicBezTo>
                  <a:pt x="997267" y="32385"/>
                  <a:pt x="1053465" y="64770"/>
                  <a:pt x="1055370" y="102870"/>
                </a:cubicBezTo>
                <a:cubicBezTo>
                  <a:pt x="1057275" y="140970"/>
                  <a:pt x="1102995" y="201930"/>
                  <a:pt x="952500" y="228600"/>
                </a:cubicBezTo>
                <a:cubicBezTo>
                  <a:pt x="802005" y="255270"/>
                  <a:pt x="304800" y="219075"/>
                  <a:pt x="152400" y="262890"/>
                </a:cubicBezTo>
                <a:cubicBezTo>
                  <a:pt x="0" y="306705"/>
                  <a:pt x="19050" y="399097"/>
                  <a:pt x="38100" y="491490"/>
                </a:cubicBezTo>
              </a:path>
            </a:pathLst>
          </a:cu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38" name="Freeform 137"/>
          <p:cNvSpPr/>
          <p:nvPr/>
        </p:nvSpPr>
        <p:spPr>
          <a:xfrm>
            <a:off x="2838478" y="3951237"/>
            <a:ext cx="1103313" cy="617538"/>
          </a:xfrm>
          <a:custGeom>
            <a:avLst/>
            <a:gdLst>
              <a:gd name="connsiteX0" fmla="*/ 941070 w 1102995"/>
              <a:gd name="connsiteY0" fmla="*/ 0 h 491490"/>
              <a:gd name="connsiteX1" fmla="*/ 1055370 w 1102995"/>
              <a:gd name="connsiteY1" fmla="*/ 102870 h 491490"/>
              <a:gd name="connsiteX2" fmla="*/ 952500 w 1102995"/>
              <a:gd name="connsiteY2" fmla="*/ 228600 h 491490"/>
              <a:gd name="connsiteX3" fmla="*/ 152400 w 1102995"/>
              <a:gd name="connsiteY3" fmla="*/ 262890 h 491490"/>
              <a:gd name="connsiteX4" fmla="*/ 38100 w 1102995"/>
              <a:gd name="connsiteY4" fmla="*/ 491490 h 49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2995" h="491490">
                <a:moveTo>
                  <a:pt x="941070" y="0"/>
                </a:moveTo>
                <a:cubicBezTo>
                  <a:pt x="997267" y="32385"/>
                  <a:pt x="1053465" y="64770"/>
                  <a:pt x="1055370" y="102870"/>
                </a:cubicBezTo>
                <a:cubicBezTo>
                  <a:pt x="1057275" y="140970"/>
                  <a:pt x="1102995" y="201930"/>
                  <a:pt x="952500" y="228600"/>
                </a:cubicBezTo>
                <a:cubicBezTo>
                  <a:pt x="802005" y="255270"/>
                  <a:pt x="304800" y="219075"/>
                  <a:pt x="152400" y="262890"/>
                </a:cubicBezTo>
                <a:cubicBezTo>
                  <a:pt x="0" y="306705"/>
                  <a:pt x="19050" y="399097"/>
                  <a:pt x="38100" y="491490"/>
                </a:cubicBezTo>
              </a:path>
            </a:pathLst>
          </a:cu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40" name="Line 1337"/>
          <p:cNvSpPr>
            <a:spLocks noChangeShapeType="1"/>
          </p:cNvSpPr>
          <p:nvPr/>
        </p:nvSpPr>
        <p:spPr bwMode="auto">
          <a:xfrm>
            <a:off x="3914779" y="4094112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1" name="Line 1337"/>
          <p:cNvSpPr>
            <a:spLocks noChangeShapeType="1"/>
          </p:cNvSpPr>
          <p:nvPr/>
        </p:nvSpPr>
        <p:spPr bwMode="auto">
          <a:xfrm>
            <a:off x="3914779" y="4165550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2" name="Freeform 141"/>
          <p:cNvSpPr/>
          <p:nvPr/>
        </p:nvSpPr>
        <p:spPr>
          <a:xfrm flipH="1">
            <a:off x="4044978" y="3951237"/>
            <a:ext cx="1103313" cy="617538"/>
          </a:xfrm>
          <a:custGeom>
            <a:avLst/>
            <a:gdLst>
              <a:gd name="connsiteX0" fmla="*/ 941070 w 1102995"/>
              <a:gd name="connsiteY0" fmla="*/ 0 h 491490"/>
              <a:gd name="connsiteX1" fmla="*/ 1055370 w 1102995"/>
              <a:gd name="connsiteY1" fmla="*/ 102870 h 491490"/>
              <a:gd name="connsiteX2" fmla="*/ 952500 w 1102995"/>
              <a:gd name="connsiteY2" fmla="*/ 228600 h 491490"/>
              <a:gd name="connsiteX3" fmla="*/ 152400 w 1102995"/>
              <a:gd name="connsiteY3" fmla="*/ 262890 h 491490"/>
              <a:gd name="connsiteX4" fmla="*/ 38100 w 1102995"/>
              <a:gd name="connsiteY4" fmla="*/ 491490 h 49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2995" h="491490">
                <a:moveTo>
                  <a:pt x="941070" y="0"/>
                </a:moveTo>
                <a:cubicBezTo>
                  <a:pt x="997267" y="32385"/>
                  <a:pt x="1053465" y="64770"/>
                  <a:pt x="1055370" y="102870"/>
                </a:cubicBezTo>
                <a:cubicBezTo>
                  <a:pt x="1057275" y="140970"/>
                  <a:pt x="1102995" y="201930"/>
                  <a:pt x="952500" y="228600"/>
                </a:cubicBezTo>
                <a:cubicBezTo>
                  <a:pt x="802005" y="255270"/>
                  <a:pt x="304800" y="219075"/>
                  <a:pt x="152400" y="262890"/>
                </a:cubicBezTo>
                <a:cubicBezTo>
                  <a:pt x="0" y="306705"/>
                  <a:pt x="19050" y="399097"/>
                  <a:pt x="38100" y="491490"/>
                </a:cubicBezTo>
              </a:path>
            </a:pathLst>
          </a:cu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44" name="Freeform 143"/>
          <p:cNvSpPr/>
          <p:nvPr/>
        </p:nvSpPr>
        <p:spPr>
          <a:xfrm>
            <a:off x="5248303" y="3951237"/>
            <a:ext cx="1101725" cy="617538"/>
          </a:xfrm>
          <a:custGeom>
            <a:avLst/>
            <a:gdLst>
              <a:gd name="connsiteX0" fmla="*/ 941070 w 1102995"/>
              <a:gd name="connsiteY0" fmla="*/ 0 h 491490"/>
              <a:gd name="connsiteX1" fmla="*/ 1055370 w 1102995"/>
              <a:gd name="connsiteY1" fmla="*/ 102870 h 491490"/>
              <a:gd name="connsiteX2" fmla="*/ 952500 w 1102995"/>
              <a:gd name="connsiteY2" fmla="*/ 228600 h 491490"/>
              <a:gd name="connsiteX3" fmla="*/ 152400 w 1102995"/>
              <a:gd name="connsiteY3" fmla="*/ 262890 h 491490"/>
              <a:gd name="connsiteX4" fmla="*/ 38100 w 1102995"/>
              <a:gd name="connsiteY4" fmla="*/ 491490 h 49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2995" h="491490">
                <a:moveTo>
                  <a:pt x="941070" y="0"/>
                </a:moveTo>
                <a:cubicBezTo>
                  <a:pt x="997267" y="32385"/>
                  <a:pt x="1053465" y="64770"/>
                  <a:pt x="1055370" y="102870"/>
                </a:cubicBezTo>
                <a:cubicBezTo>
                  <a:pt x="1057275" y="140970"/>
                  <a:pt x="1102995" y="201930"/>
                  <a:pt x="952500" y="228600"/>
                </a:cubicBezTo>
                <a:cubicBezTo>
                  <a:pt x="802005" y="255270"/>
                  <a:pt x="304800" y="219075"/>
                  <a:pt x="152400" y="262890"/>
                </a:cubicBezTo>
                <a:cubicBezTo>
                  <a:pt x="0" y="306705"/>
                  <a:pt x="19050" y="399097"/>
                  <a:pt x="38100" y="491490"/>
                </a:cubicBezTo>
              </a:path>
            </a:pathLst>
          </a:cu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46" name="Line 1337"/>
          <p:cNvSpPr>
            <a:spLocks noChangeShapeType="1"/>
          </p:cNvSpPr>
          <p:nvPr/>
        </p:nvSpPr>
        <p:spPr bwMode="auto">
          <a:xfrm>
            <a:off x="6324601" y="4094112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7" name="Line 1337"/>
          <p:cNvSpPr>
            <a:spLocks noChangeShapeType="1"/>
          </p:cNvSpPr>
          <p:nvPr/>
        </p:nvSpPr>
        <p:spPr bwMode="auto">
          <a:xfrm>
            <a:off x="6324601" y="4165550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8" name="Freeform 147"/>
          <p:cNvSpPr/>
          <p:nvPr/>
        </p:nvSpPr>
        <p:spPr>
          <a:xfrm flipH="1">
            <a:off x="6454803" y="3951237"/>
            <a:ext cx="1103313" cy="617538"/>
          </a:xfrm>
          <a:custGeom>
            <a:avLst/>
            <a:gdLst>
              <a:gd name="connsiteX0" fmla="*/ 941070 w 1102995"/>
              <a:gd name="connsiteY0" fmla="*/ 0 h 491490"/>
              <a:gd name="connsiteX1" fmla="*/ 1055370 w 1102995"/>
              <a:gd name="connsiteY1" fmla="*/ 102870 h 491490"/>
              <a:gd name="connsiteX2" fmla="*/ 952500 w 1102995"/>
              <a:gd name="connsiteY2" fmla="*/ 228600 h 491490"/>
              <a:gd name="connsiteX3" fmla="*/ 152400 w 1102995"/>
              <a:gd name="connsiteY3" fmla="*/ 262890 h 491490"/>
              <a:gd name="connsiteX4" fmla="*/ 38100 w 1102995"/>
              <a:gd name="connsiteY4" fmla="*/ 491490 h 49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2995" h="491490">
                <a:moveTo>
                  <a:pt x="941070" y="0"/>
                </a:moveTo>
                <a:cubicBezTo>
                  <a:pt x="997267" y="32385"/>
                  <a:pt x="1053465" y="64770"/>
                  <a:pt x="1055370" y="102870"/>
                </a:cubicBezTo>
                <a:cubicBezTo>
                  <a:pt x="1057275" y="140970"/>
                  <a:pt x="1102995" y="201930"/>
                  <a:pt x="952500" y="228600"/>
                </a:cubicBezTo>
                <a:cubicBezTo>
                  <a:pt x="802005" y="255270"/>
                  <a:pt x="304800" y="219075"/>
                  <a:pt x="152400" y="262890"/>
                </a:cubicBezTo>
                <a:cubicBezTo>
                  <a:pt x="0" y="306705"/>
                  <a:pt x="19050" y="399097"/>
                  <a:pt x="38100" y="491490"/>
                </a:cubicBezTo>
              </a:path>
            </a:pathLst>
          </a:cu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50" name="Freeform 149"/>
          <p:cNvSpPr/>
          <p:nvPr/>
        </p:nvSpPr>
        <p:spPr>
          <a:xfrm>
            <a:off x="7656513" y="3951237"/>
            <a:ext cx="1103312" cy="617538"/>
          </a:xfrm>
          <a:custGeom>
            <a:avLst/>
            <a:gdLst>
              <a:gd name="connsiteX0" fmla="*/ 941070 w 1102995"/>
              <a:gd name="connsiteY0" fmla="*/ 0 h 491490"/>
              <a:gd name="connsiteX1" fmla="*/ 1055370 w 1102995"/>
              <a:gd name="connsiteY1" fmla="*/ 102870 h 491490"/>
              <a:gd name="connsiteX2" fmla="*/ 952500 w 1102995"/>
              <a:gd name="connsiteY2" fmla="*/ 228600 h 491490"/>
              <a:gd name="connsiteX3" fmla="*/ 152400 w 1102995"/>
              <a:gd name="connsiteY3" fmla="*/ 262890 h 491490"/>
              <a:gd name="connsiteX4" fmla="*/ 38100 w 1102995"/>
              <a:gd name="connsiteY4" fmla="*/ 491490 h 49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2995" h="491490">
                <a:moveTo>
                  <a:pt x="941070" y="0"/>
                </a:moveTo>
                <a:cubicBezTo>
                  <a:pt x="997267" y="32385"/>
                  <a:pt x="1053465" y="64770"/>
                  <a:pt x="1055370" y="102870"/>
                </a:cubicBezTo>
                <a:cubicBezTo>
                  <a:pt x="1057275" y="140970"/>
                  <a:pt x="1102995" y="201930"/>
                  <a:pt x="952500" y="228600"/>
                </a:cubicBezTo>
                <a:cubicBezTo>
                  <a:pt x="802005" y="255270"/>
                  <a:pt x="304800" y="219075"/>
                  <a:pt x="152400" y="262890"/>
                </a:cubicBezTo>
                <a:cubicBezTo>
                  <a:pt x="0" y="306705"/>
                  <a:pt x="19050" y="399097"/>
                  <a:pt x="38100" y="491490"/>
                </a:cubicBezTo>
              </a:path>
            </a:pathLst>
          </a:cu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52" name="Line 1337"/>
          <p:cNvSpPr>
            <a:spLocks noChangeShapeType="1"/>
          </p:cNvSpPr>
          <p:nvPr/>
        </p:nvSpPr>
        <p:spPr bwMode="auto">
          <a:xfrm>
            <a:off x="8732839" y="4094112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53" name="Line 1337"/>
          <p:cNvSpPr>
            <a:spLocks noChangeShapeType="1"/>
          </p:cNvSpPr>
          <p:nvPr/>
        </p:nvSpPr>
        <p:spPr bwMode="auto">
          <a:xfrm>
            <a:off x="8732839" y="4165550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54" name="Freeform 153"/>
          <p:cNvSpPr/>
          <p:nvPr/>
        </p:nvSpPr>
        <p:spPr>
          <a:xfrm flipH="1">
            <a:off x="8864628" y="3951237"/>
            <a:ext cx="1103313" cy="617538"/>
          </a:xfrm>
          <a:custGeom>
            <a:avLst/>
            <a:gdLst>
              <a:gd name="connsiteX0" fmla="*/ 941070 w 1102995"/>
              <a:gd name="connsiteY0" fmla="*/ 0 h 491490"/>
              <a:gd name="connsiteX1" fmla="*/ 1055370 w 1102995"/>
              <a:gd name="connsiteY1" fmla="*/ 102870 h 491490"/>
              <a:gd name="connsiteX2" fmla="*/ 952500 w 1102995"/>
              <a:gd name="connsiteY2" fmla="*/ 228600 h 491490"/>
              <a:gd name="connsiteX3" fmla="*/ 152400 w 1102995"/>
              <a:gd name="connsiteY3" fmla="*/ 262890 h 491490"/>
              <a:gd name="connsiteX4" fmla="*/ 38100 w 1102995"/>
              <a:gd name="connsiteY4" fmla="*/ 491490 h 49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2995" h="491490">
                <a:moveTo>
                  <a:pt x="941070" y="0"/>
                </a:moveTo>
                <a:cubicBezTo>
                  <a:pt x="997267" y="32385"/>
                  <a:pt x="1053465" y="64770"/>
                  <a:pt x="1055370" y="102870"/>
                </a:cubicBezTo>
                <a:cubicBezTo>
                  <a:pt x="1057275" y="140970"/>
                  <a:pt x="1102995" y="201930"/>
                  <a:pt x="952500" y="228600"/>
                </a:cubicBezTo>
                <a:cubicBezTo>
                  <a:pt x="802005" y="255270"/>
                  <a:pt x="304800" y="219075"/>
                  <a:pt x="152400" y="262890"/>
                </a:cubicBezTo>
                <a:cubicBezTo>
                  <a:pt x="0" y="306705"/>
                  <a:pt x="19050" y="399097"/>
                  <a:pt x="38100" y="491490"/>
                </a:cubicBezTo>
              </a:path>
            </a:pathLst>
          </a:cu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57" name="Line 1337"/>
          <p:cNvSpPr>
            <a:spLocks noChangeShapeType="1"/>
          </p:cNvSpPr>
          <p:nvPr/>
        </p:nvSpPr>
        <p:spPr bwMode="auto">
          <a:xfrm>
            <a:off x="5126044" y="4368750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58" name="Line 1337"/>
          <p:cNvSpPr>
            <a:spLocks noChangeShapeType="1"/>
          </p:cNvSpPr>
          <p:nvPr/>
        </p:nvSpPr>
        <p:spPr bwMode="auto">
          <a:xfrm>
            <a:off x="7545388" y="4438600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59" name="Line 1337"/>
          <p:cNvSpPr>
            <a:spLocks noChangeShapeType="1"/>
          </p:cNvSpPr>
          <p:nvPr/>
        </p:nvSpPr>
        <p:spPr bwMode="auto">
          <a:xfrm>
            <a:off x="7543804" y="4362400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cxnSp>
        <p:nvCxnSpPr>
          <p:cNvPr id="161" name="Straight Connector 160"/>
          <p:cNvCxnSpPr/>
          <p:nvPr/>
        </p:nvCxnSpPr>
        <p:spPr>
          <a:xfrm>
            <a:off x="0" y="3282950"/>
            <a:ext cx="10287000" cy="1587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/>
          <p:cNvCxnSpPr/>
          <p:nvPr/>
        </p:nvCxnSpPr>
        <p:spPr>
          <a:xfrm rot="5400000">
            <a:off x="4389438" y="3817890"/>
            <a:ext cx="357188" cy="15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Line 1337"/>
          <p:cNvSpPr>
            <a:spLocks noChangeShapeType="1"/>
          </p:cNvSpPr>
          <p:nvPr/>
        </p:nvSpPr>
        <p:spPr bwMode="auto">
          <a:xfrm>
            <a:off x="6572254" y="5297437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76" name="Line 1337"/>
          <p:cNvSpPr>
            <a:spLocks noChangeShapeType="1"/>
          </p:cNvSpPr>
          <p:nvPr/>
        </p:nvSpPr>
        <p:spPr bwMode="auto">
          <a:xfrm>
            <a:off x="6572254" y="5368875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77" name="Freeform 176"/>
          <p:cNvSpPr/>
          <p:nvPr/>
        </p:nvSpPr>
        <p:spPr>
          <a:xfrm flipH="1">
            <a:off x="6702451" y="5154562"/>
            <a:ext cx="1103313" cy="615950"/>
          </a:xfrm>
          <a:custGeom>
            <a:avLst/>
            <a:gdLst>
              <a:gd name="connsiteX0" fmla="*/ 941070 w 1102995"/>
              <a:gd name="connsiteY0" fmla="*/ 0 h 491490"/>
              <a:gd name="connsiteX1" fmla="*/ 1055370 w 1102995"/>
              <a:gd name="connsiteY1" fmla="*/ 102870 h 491490"/>
              <a:gd name="connsiteX2" fmla="*/ 952500 w 1102995"/>
              <a:gd name="connsiteY2" fmla="*/ 228600 h 491490"/>
              <a:gd name="connsiteX3" fmla="*/ 152400 w 1102995"/>
              <a:gd name="connsiteY3" fmla="*/ 262890 h 491490"/>
              <a:gd name="connsiteX4" fmla="*/ 38100 w 1102995"/>
              <a:gd name="connsiteY4" fmla="*/ 491490 h 49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2995" h="491490">
                <a:moveTo>
                  <a:pt x="941070" y="0"/>
                </a:moveTo>
                <a:cubicBezTo>
                  <a:pt x="997267" y="32385"/>
                  <a:pt x="1053465" y="64770"/>
                  <a:pt x="1055370" y="102870"/>
                </a:cubicBezTo>
                <a:cubicBezTo>
                  <a:pt x="1057275" y="140970"/>
                  <a:pt x="1102995" y="201930"/>
                  <a:pt x="952500" y="228600"/>
                </a:cubicBezTo>
                <a:cubicBezTo>
                  <a:pt x="802005" y="255270"/>
                  <a:pt x="304800" y="219075"/>
                  <a:pt x="152400" y="262890"/>
                </a:cubicBezTo>
                <a:cubicBezTo>
                  <a:pt x="0" y="306705"/>
                  <a:pt x="19050" y="399097"/>
                  <a:pt x="38100" y="491490"/>
                </a:cubicBezTo>
              </a:path>
            </a:pathLst>
          </a:cu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78" name="Freeform 177"/>
          <p:cNvSpPr/>
          <p:nvPr/>
        </p:nvSpPr>
        <p:spPr>
          <a:xfrm>
            <a:off x="7905779" y="5154562"/>
            <a:ext cx="1103313" cy="615950"/>
          </a:xfrm>
          <a:custGeom>
            <a:avLst/>
            <a:gdLst>
              <a:gd name="connsiteX0" fmla="*/ 941070 w 1102995"/>
              <a:gd name="connsiteY0" fmla="*/ 0 h 491490"/>
              <a:gd name="connsiteX1" fmla="*/ 1055370 w 1102995"/>
              <a:gd name="connsiteY1" fmla="*/ 102870 h 491490"/>
              <a:gd name="connsiteX2" fmla="*/ 952500 w 1102995"/>
              <a:gd name="connsiteY2" fmla="*/ 228600 h 491490"/>
              <a:gd name="connsiteX3" fmla="*/ 152400 w 1102995"/>
              <a:gd name="connsiteY3" fmla="*/ 262890 h 491490"/>
              <a:gd name="connsiteX4" fmla="*/ 38100 w 1102995"/>
              <a:gd name="connsiteY4" fmla="*/ 491490 h 49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2995" h="491490">
                <a:moveTo>
                  <a:pt x="941070" y="0"/>
                </a:moveTo>
                <a:cubicBezTo>
                  <a:pt x="997267" y="32385"/>
                  <a:pt x="1053465" y="64770"/>
                  <a:pt x="1055370" y="102870"/>
                </a:cubicBezTo>
                <a:cubicBezTo>
                  <a:pt x="1057275" y="140970"/>
                  <a:pt x="1102995" y="201930"/>
                  <a:pt x="952500" y="228600"/>
                </a:cubicBezTo>
                <a:cubicBezTo>
                  <a:pt x="802005" y="255270"/>
                  <a:pt x="304800" y="219075"/>
                  <a:pt x="152400" y="262890"/>
                </a:cubicBezTo>
                <a:cubicBezTo>
                  <a:pt x="0" y="306705"/>
                  <a:pt x="19050" y="399097"/>
                  <a:pt x="38100" y="491490"/>
                </a:cubicBezTo>
              </a:path>
            </a:pathLst>
          </a:cu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79" name="Line 1337"/>
          <p:cNvSpPr>
            <a:spLocks noChangeShapeType="1"/>
          </p:cNvSpPr>
          <p:nvPr/>
        </p:nvSpPr>
        <p:spPr bwMode="auto">
          <a:xfrm>
            <a:off x="8982076" y="5297437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80" name="Line 1337"/>
          <p:cNvSpPr>
            <a:spLocks noChangeShapeType="1"/>
          </p:cNvSpPr>
          <p:nvPr/>
        </p:nvSpPr>
        <p:spPr bwMode="auto">
          <a:xfrm>
            <a:off x="8982076" y="5368875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81" name="Freeform 180"/>
          <p:cNvSpPr/>
          <p:nvPr/>
        </p:nvSpPr>
        <p:spPr>
          <a:xfrm flipH="1">
            <a:off x="9112278" y="5154562"/>
            <a:ext cx="1103313" cy="615950"/>
          </a:xfrm>
          <a:custGeom>
            <a:avLst/>
            <a:gdLst>
              <a:gd name="connsiteX0" fmla="*/ 941070 w 1102995"/>
              <a:gd name="connsiteY0" fmla="*/ 0 h 491490"/>
              <a:gd name="connsiteX1" fmla="*/ 1055370 w 1102995"/>
              <a:gd name="connsiteY1" fmla="*/ 102870 h 491490"/>
              <a:gd name="connsiteX2" fmla="*/ 952500 w 1102995"/>
              <a:gd name="connsiteY2" fmla="*/ 228600 h 491490"/>
              <a:gd name="connsiteX3" fmla="*/ 152400 w 1102995"/>
              <a:gd name="connsiteY3" fmla="*/ 262890 h 491490"/>
              <a:gd name="connsiteX4" fmla="*/ 38100 w 1102995"/>
              <a:gd name="connsiteY4" fmla="*/ 491490 h 49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2995" h="491490">
                <a:moveTo>
                  <a:pt x="941070" y="0"/>
                </a:moveTo>
                <a:cubicBezTo>
                  <a:pt x="997267" y="32385"/>
                  <a:pt x="1053465" y="64770"/>
                  <a:pt x="1055370" y="102870"/>
                </a:cubicBezTo>
                <a:cubicBezTo>
                  <a:pt x="1057275" y="140970"/>
                  <a:pt x="1102995" y="201930"/>
                  <a:pt x="952500" y="228600"/>
                </a:cubicBezTo>
                <a:cubicBezTo>
                  <a:pt x="802005" y="255270"/>
                  <a:pt x="304800" y="219075"/>
                  <a:pt x="152400" y="262890"/>
                </a:cubicBezTo>
                <a:cubicBezTo>
                  <a:pt x="0" y="306705"/>
                  <a:pt x="19050" y="399097"/>
                  <a:pt x="38100" y="491490"/>
                </a:cubicBezTo>
              </a:path>
            </a:pathLst>
          </a:cu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83" name="Line 1337"/>
          <p:cNvSpPr>
            <a:spLocks noChangeShapeType="1"/>
          </p:cNvSpPr>
          <p:nvPr/>
        </p:nvSpPr>
        <p:spPr bwMode="auto">
          <a:xfrm>
            <a:off x="7793041" y="5640337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84" name="Line 1337"/>
          <p:cNvSpPr>
            <a:spLocks noChangeShapeType="1"/>
          </p:cNvSpPr>
          <p:nvPr/>
        </p:nvSpPr>
        <p:spPr bwMode="auto">
          <a:xfrm>
            <a:off x="7791450" y="5564137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86" name="Freeform 185"/>
          <p:cNvSpPr/>
          <p:nvPr/>
        </p:nvSpPr>
        <p:spPr>
          <a:xfrm flipH="1">
            <a:off x="4286278" y="5127625"/>
            <a:ext cx="1103313" cy="617537"/>
          </a:xfrm>
          <a:custGeom>
            <a:avLst/>
            <a:gdLst>
              <a:gd name="connsiteX0" fmla="*/ 941070 w 1102995"/>
              <a:gd name="connsiteY0" fmla="*/ 0 h 491490"/>
              <a:gd name="connsiteX1" fmla="*/ 1055370 w 1102995"/>
              <a:gd name="connsiteY1" fmla="*/ 102870 h 491490"/>
              <a:gd name="connsiteX2" fmla="*/ 952500 w 1102995"/>
              <a:gd name="connsiteY2" fmla="*/ 228600 h 491490"/>
              <a:gd name="connsiteX3" fmla="*/ 152400 w 1102995"/>
              <a:gd name="connsiteY3" fmla="*/ 262890 h 491490"/>
              <a:gd name="connsiteX4" fmla="*/ 38100 w 1102995"/>
              <a:gd name="connsiteY4" fmla="*/ 491490 h 49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2995" h="491490">
                <a:moveTo>
                  <a:pt x="941070" y="0"/>
                </a:moveTo>
                <a:cubicBezTo>
                  <a:pt x="997267" y="32385"/>
                  <a:pt x="1053465" y="64770"/>
                  <a:pt x="1055370" y="102870"/>
                </a:cubicBezTo>
                <a:cubicBezTo>
                  <a:pt x="1057275" y="140970"/>
                  <a:pt x="1102995" y="201930"/>
                  <a:pt x="952500" y="228600"/>
                </a:cubicBezTo>
                <a:cubicBezTo>
                  <a:pt x="802005" y="255270"/>
                  <a:pt x="304800" y="219075"/>
                  <a:pt x="152400" y="262890"/>
                </a:cubicBezTo>
                <a:cubicBezTo>
                  <a:pt x="0" y="306705"/>
                  <a:pt x="19050" y="399097"/>
                  <a:pt x="38100" y="491490"/>
                </a:cubicBezTo>
              </a:path>
            </a:pathLst>
          </a:cu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88" name="Rectangle 187"/>
          <p:cNvSpPr/>
          <p:nvPr/>
        </p:nvSpPr>
        <p:spPr>
          <a:xfrm>
            <a:off x="4310066" y="4997400"/>
            <a:ext cx="500063" cy="7858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65" name="Line 1337"/>
          <p:cNvSpPr>
            <a:spLocks noChangeShapeType="1"/>
          </p:cNvSpPr>
          <p:nvPr/>
        </p:nvSpPr>
        <p:spPr bwMode="auto">
          <a:xfrm>
            <a:off x="2422525" y="5564137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66" name="Freeform 165"/>
          <p:cNvSpPr/>
          <p:nvPr/>
        </p:nvSpPr>
        <p:spPr>
          <a:xfrm>
            <a:off x="142903" y="5140325"/>
            <a:ext cx="1103313" cy="617537"/>
          </a:xfrm>
          <a:custGeom>
            <a:avLst/>
            <a:gdLst>
              <a:gd name="connsiteX0" fmla="*/ 941070 w 1102995"/>
              <a:gd name="connsiteY0" fmla="*/ 0 h 491490"/>
              <a:gd name="connsiteX1" fmla="*/ 1055370 w 1102995"/>
              <a:gd name="connsiteY1" fmla="*/ 102870 h 491490"/>
              <a:gd name="connsiteX2" fmla="*/ 952500 w 1102995"/>
              <a:gd name="connsiteY2" fmla="*/ 228600 h 491490"/>
              <a:gd name="connsiteX3" fmla="*/ 152400 w 1102995"/>
              <a:gd name="connsiteY3" fmla="*/ 262890 h 491490"/>
              <a:gd name="connsiteX4" fmla="*/ 38100 w 1102995"/>
              <a:gd name="connsiteY4" fmla="*/ 491490 h 49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2995" h="491490">
                <a:moveTo>
                  <a:pt x="941070" y="0"/>
                </a:moveTo>
                <a:cubicBezTo>
                  <a:pt x="997267" y="32385"/>
                  <a:pt x="1053465" y="64770"/>
                  <a:pt x="1055370" y="102870"/>
                </a:cubicBezTo>
                <a:cubicBezTo>
                  <a:pt x="1057275" y="140970"/>
                  <a:pt x="1102995" y="201930"/>
                  <a:pt x="952500" y="228600"/>
                </a:cubicBezTo>
                <a:cubicBezTo>
                  <a:pt x="802005" y="255270"/>
                  <a:pt x="304800" y="219075"/>
                  <a:pt x="152400" y="262890"/>
                </a:cubicBezTo>
                <a:cubicBezTo>
                  <a:pt x="0" y="306705"/>
                  <a:pt x="19050" y="399097"/>
                  <a:pt x="38100" y="491490"/>
                </a:cubicBezTo>
              </a:path>
            </a:pathLst>
          </a:cu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67" name="Line 1337"/>
          <p:cNvSpPr>
            <a:spLocks noChangeShapeType="1"/>
          </p:cNvSpPr>
          <p:nvPr/>
        </p:nvSpPr>
        <p:spPr bwMode="auto">
          <a:xfrm>
            <a:off x="1219200" y="5283150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68" name="Line 1337"/>
          <p:cNvSpPr>
            <a:spLocks noChangeShapeType="1"/>
          </p:cNvSpPr>
          <p:nvPr/>
        </p:nvSpPr>
        <p:spPr bwMode="auto">
          <a:xfrm>
            <a:off x="1219200" y="5354587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69" name="Freeform 168"/>
          <p:cNvSpPr/>
          <p:nvPr/>
        </p:nvSpPr>
        <p:spPr>
          <a:xfrm flipH="1">
            <a:off x="1349403" y="5140325"/>
            <a:ext cx="1103313" cy="617537"/>
          </a:xfrm>
          <a:custGeom>
            <a:avLst/>
            <a:gdLst>
              <a:gd name="connsiteX0" fmla="*/ 941070 w 1102995"/>
              <a:gd name="connsiteY0" fmla="*/ 0 h 491490"/>
              <a:gd name="connsiteX1" fmla="*/ 1055370 w 1102995"/>
              <a:gd name="connsiteY1" fmla="*/ 102870 h 491490"/>
              <a:gd name="connsiteX2" fmla="*/ 952500 w 1102995"/>
              <a:gd name="connsiteY2" fmla="*/ 228600 h 491490"/>
              <a:gd name="connsiteX3" fmla="*/ 152400 w 1102995"/>
              <a:gd name="connsiteY3" fmla="*/ 262890 h 491490"/>
              <a:gd name="connsiteX4" fmla="*/ 38100 w 1102995"/>
              <a:gd name="connsiteY4" fmla="*/ 491490 h 49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2995" h="491490">
                <a:moveTo>
                  <a:pt x="941070" y="0"/>
                </a:moveTo>
                <a:cubicBezTo>
                  <a:pt x="997267" y="32385"/>
                  <a:pt x="1053465" y="64770"/>
                  <a:pt x="1055370" y="102870"/>
                </a:cubicBezTo>
                <a:cubicBezTo>
                  <a:pt x="1057275" y="140970"/>
                  <a:pt x="1102995" y="201930"/>
                  <a:pt x="952500" y="228600"/>
                </a:cubicBezTo>
                <a:cubicBezTo>
                  <a:pt x="802005" y="255270"/>
                  <a:pt x="304800" y="219075"/>
                  <a:pt x="152400" y="262890"/>
                </a:cubicBezTo>
                <a:cubicBezTo>
                  <a:pt x="0" y="306705"/>
                  <a:pt x="19050" y="399097"/>
                  <a:pt x="38100" y="491490"/>
                </a:cubicBezTo>
              </a:path>
            </a:pathLst>
          </a:cu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70" name="Freeform 169"/>
          <p:cNvSpPr/>
          <p:nvPr/>
        </p:nvSpPr>
        <p:spPr>
          <a:xfrm>
            <a:off x="2552728" y="5140325"/>
            <a:ext cx="1103313" cy="617537"/>
          </a:xfrm>
          <a:custGeom>
            <a:avLst/>
            <a:gdLst>
              <a:gd name="connsiteX0" fmla="*/ 941070 w 1102995"/>
              <a:gd name="connsiteY0" fmla="*/ 0 h 491490"/>
              <a:gd name="connsiteX1" fmla="*/ 1055370 w 1102995"/>
              <a:gd name="connsiteY1" fmla="*/ 102870 h 491490"/>
              <a:gd name="connsiteX2" fmla="*/ 952500 w 1102995"/>
              <a:gd name="connsiteY2" fmla="*/ 228600 h 491490"/>
              <a:gd name="connsiteX3" fmla="*/ 152400 w 1102995"/>
              <a:gd name="connsiteY3" fmla="*/ 262890 h 491490"/>
              <a:gd name="connsiteX4" fmla="*/ 38100 w 1102995"/>
              <a:gd name="connsiteY4" fmla="*/ 491490 h 49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2995" h="491490">
                <a:moveTo>
                  <a:pt x="941070" y="0"/>
                </a:moveTo>
                <a:cubicBezTo>
                  <a:pt x="997267" y="32385"/>
                  <a:pt x="1053465" y="64770"/>
                  <a:pt x="1055370" y="102870"/>
                </a:cubicBezTo>
                <a:cubicBezTo>
                  <a:pt x="1057275" y="140970"/>
                  <a:pt x="1102995" y="201930"/>
                  <a:pt x="952500" y="228600"/>
                </a:cubicBezTo>
                <a:cubicBezTo>
                  <a:pt x="802005" y="255270"/>
                  <a:pt x="304800" y="219075"/>
                  <a:pt x="152400" y="262890"/>
                </a:cubicBezTo>
                <a:cubicBezTo>
                  <a:pt x="0" y="306705"/>
                  <a:pt x="19050" y="399097"/>
                  <a:pt x="38100" y="491490"/>
                </a:cubicBezTo>
              </a:path>
            </a:pathLst>
          </a:cu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71" name="Line 1337"/>
          <p:cNvSpPr>
            <a:spLocks noChangeShapeType="1"/>
          </p:cNvSpPr>
          <p:nvPr/>
        </p:nvSpPr>
        <p:spPr bwMode="auto">
          <a:xfrm>
            <a:off x="3629029" y="5283150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72" name="Line 1337"/>
          <p:cNvSpPr>
            <a:spLocks noChangeShapeType="1"/>
          </p:cNvSpPr>
          <p:nvPr/>
        </p:nvSpPr>
        <p:spPr bwMode="auto">
          <a:xfrm>
            <a:off x="3629029" y="5354587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73" name="Freeform 172"/>
          <p:cNvSpPr/>
          <p:nvPr/>
        </p:nvSpPr>
        <p:spPr>
          <a:xfrm flipH="1">
            <a:off x="3759228" y="5140325"/>
            <a:ext cx="1103313" cy="617537"/>
          </a:xfrm>
          <a:custGeom>
            <a:avLst/>
            <a:gdLst>
              <a:gd name="connsiteX0" fmla="*/ 941070 w 1102995"/>
              <a:gd name="connsiteY0" fmla="*/ 0 h 491490"/>
              <a:gd name="connsiteX1" fmla="*/ 1055370 w 1102995"/>
              <a:gd name="connsiteY1" fmla="*/ 102870 h 491490"/>
              <a:gd name="connsiteX2" fmla="*/ 952500 w 1102995"/>
              <a:gd name="connsiteY2" fmla="*/ 228600 h 491490"/>
              <a:gd name="connsiteX3" fmla="*/ 152400 w 1102995"/>
              <a:gd name="connsiteY3" fmla="*/ 262890 h 491490"/>
              <a:gd name="connsiteX4" fmla="*/ 38100 w 1102995"/>
              <a:gd name="connsiteY4" fmla="*/ 491490 h 49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2995" h="491490">
                <a:moveTo>
                  <a:pt x="941070" y="0"/>
                </a:moveTo>
                <a:cubicBezTo>
                  <a:pt x="997267" y="32385"/>
                  <a:pt x="1053465" y="64770"/>
                  <a:pt x="1055370" y="102870"/>
                </a:cubicBezTo>
                <a:cubicBezTo>
                  <a:pt x="1057275" y="140970"/>
                  <a:pt x="1102995" y="201930"/>
                  <a:pt x="952500" y="228600"/>
                </a:cubicBezTo>
                <a:cubicBezTo>
                  <a:pt x="802005" y="255270"/>
                  <a:pt x="304800" y="219075"/>
                  <a:pt x="152400" y="262890"/>
                </a:cubicBezTo>
                <a:cubicBezTo>
                  <a:pt x="0" y="306705"/>
                  <a:pt x="19050" y="399097"/>
                  <a:pt x="38100" y="491490"/>
                </a:cubicBezTo>
              </a:path>
            </a:pathLst>
          </a:cu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cxnSp>
        <p:nvCxnSpPr>
          <p:cNvPr id="185" name="Straight Arrow Connector 184"/>
          <p:cNvCxnSpPr/>
          <p:nvPr/>
        </p:nvCxnSpPr>
        <p:spPr>
          <a:xfrm rot="5400000">
            <a:off x="4465666" y="4889500"/>
            <a:ext cx="357187" cy="15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Rectangle 186"/>
          <p:cNvSpPr/>
          <p:nvPr/>
        </p:nvSpPr>
        <p:spPr>
          <a:xfrm>
            <a:off x="4216400" y="5186362"/>
            <a:ext cx="712788" cy="785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92" name="Freeform 191"/>
          <p:cNvSpPr/>
          <p:nvPr/>
        </p:nvSpPr>
        <p:spPr>
          <a:xfrm>
            <a:off x="5483253" y="5140325"/>
            <a:ext cx="1103313" cy="617537"/>
          </a:xfrm>
          <a:custGeom>
            <a:avLst/>
            <a:gdLst>
              <a:gd name="connsiteX0" fmla="*/ 941070 w 1102995"/>
              <a:gd name="connsiteY0" fmla="*/ 0 h 491490"/>
              <a:gd name="connsiteX1" fmla="*/ 1055370 w 1102995"/>
              <a:gd name="connsiteY1" fmla="*/ 102870 h 491490"/>
              <a:gd name="connsiteX2" fmla="*/ 952500 w 1102995"/>
              <a:gd name="connsiteY2" fmla="*/ 228600 h 491490"/>
              <a:gd name="connsiteX3" fmla="*/ 152400 w 1102995"/>
              <a:gd name="connsiteY3" fmla="*/ 262890 h 491490"/>
              <a:gd name="connsiteX4" fmla="*/ 38100 w 1102995"/>
              <a:gd name="connsiteY4" fmla="*/ 491490 h 49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2995" h="491490">
                <a:moveTo>
                  <a:pt x="941070" y="0"/>
                </a:moveTo>
                <a:cubicBezTo>
                  <a:pt x="997267" y="32385"/>
                  <a:pt x="1053465" y="64770"/>
                  <a:pt x="1055370" y="102870"/>
                </a:cubicBezTo>
                <a:cubicBezTo>
                  <a:pt x="1057275" y="140970"/>
                  <a:pt x="1102995" y="201930"/>
                  <a:pt x="952500" y="228600"/>
                </a:cubicBezTo>
                <a:cubicBezTo>
                  <a:pt x="802005" y="255270"/>
                  <a:pt x="304800" y="219075"/>
                  <a:pt x="152400" y="262890"/>
                </a:cubicBezTo>
                <a:cubicBezTo>
                  <a:pt x="0" y="306705"/>
                  <a:pt x="19050" y="399097"/>
                  <a:pt x="38100" y="491490"/>
                </a:cubicBezTo>
              </a:path>
            </a:pathLst>
          </a:cu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93" name="Line 1337"/>
          <p:cNvSpPr>
            <a:spLocks noChangeShapeType="1"/>
          </p:cNvSpPr>
          <p:nvPr/>
        </p:nvSpPr>
        <p:spPr bwMode="auto">
          <a:xfrm>
            <a:off x="5370513" y="5627637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94" name="Line 1337"/>
          <p:cNvSpPr>
            <a:spLocks noChangeShapeType="1"/>
          </p:cNvSpPr>
          <p:nvPr/>
        </p:nvSpPr>
        <p:spPr bwMode="auto">
          <a:xfrm>
            <a:off x="5368927" y="5549850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95" name="Line 1337"/>
          <p:cNvSpPr>
            <a:spLocks noChangeShapeType="1"/>
          </p:cNvSpPr>
          <p:nvPr/>
        </p:nvSpPr>
        <p:spPr bwMode="auto">
          <a:xfrm>
            <a:off x="2422525" y="6624587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96" name="Freeform 195"/>
          <p:cNvSpPr/>
          <p:nvPr/>
        </p:nvSpPr>
        <p:spPr>
          <a:xfrm>
            <a:off x="142903" y="6200775"/>
            <a:ext cx="1103313" cy="617537"/>
          </a:xfrm>
          <a:custGeom>
            <a:avLst/>
            <a:gdLst>
              <a:gd name="connsiteX0" fmla="*/ 941070 w 1102995"/>
              <a:gd name="connsiteY0" fmla="*/ 0 h 491490"/>
              <a:gd name="connsiteX1" fmla="*/ 1055370 w 1102995"/>
              <a:gd name="connsiteY1" fmla="*/ 102870 h 491490"/>
              <a:gd name="connsiteX2" fmla="*/ 952500 w 1102995"/>
              <a:gd name="connsiteY2" fmla="*/ 228600 h 491490"/>
              <a:gd name="connsiteX3" fmla="*/ 152400 w 1102995"/>
              <a:gd name="connsiteY3" fmla="*/ 262890 h 491490"/>
              <a:gd name="connsiteX4" fmla="*/ 38100 w 1102995"/>
              <a:gd name="connsiteY4" fmla="*/ 491490 h 49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2995" h="491490">
                <a:moveTo>
                  <a:pt x="941070" y="0"/>
                </a:moveTo>
                <a:cubicBezTo>
                  <a:pt x="997267" y="32385"/>
                  <a:pt x="1053465" y="64770"/>
                  <a:pt x="1055370" y="102870"/>
                </a:cubicBezTo>
                <a:cubicBezTo>
                  <a:pt x="1057275" y="140970"/>
                  <a:pt x="1102995" y="201930"/>
                  <a:pt x="952500" y="228600"/>
                </a:cubicBezTo>
                <a:cubicBezTo>
                  <a:pt x="802005" y="255270"/>
                  <a:pt x="304800" y="219075"/>
                  <a:pt x="152400" y="262890"/>
                </a:cubicBezTo>
                <a:cubicBezTo>
                  <a:pt x="0" y="306705"/>
                  <a:pt x="19050" y="399097"/>
                  <a:pt x="38100" y="491490"/>
                </a:cubicBezTo>
              </a:path>
            </a:pathLst>
          </a:cu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97" name="Line 1337"/>
          <p:cNvSpPr>
            <a:spLocks noChangeShapeType="1"/>
          </p:cNvSpPr>
          <p:nvPr/>
        </p:nvSpPr>
        <p:spPr bwMode="auto">
          <a:xfrm>
            <a:off x="1219200" y="6343600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98" name="Line 1337"/>
          <p:cNvSpPr>
            <a:spLocks noChangeShapeType="1"/>
          </p:cNvSpPr>
          <p:nvPr/>
        </p:nvSpPr>
        <p:spPr bwMode="auto">
          <a:xfrm>
            <a:off x="1219200" y="6415037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99" name="Freeform 198"/>
          <p:cNvSpPr/>
          <p:nvPr/>
        </p:nvSpPr>
        <p:spPr>
          <a:xfrm flipH="1">
            <a:off x="1349403" y="6200775"/>
            <a:ext cx="1103313" cy="617537"/>
          </a:xfrm>
          <a:custGeom>
            <a:avLst/>
            <a:gdLst>
              <a:gd name="connsiteX0" fmla="*/ 941070 w 1102995"/>
              <a:gd name="connsiteY0" fmla="*/ 0 h 491490"/>
              <a:gd name="connsiteX1" fmla="*/ 1055370 w 1102995"/>
              <a:gd name="connsiteY1" fmla="*/ 102870 h 491490"/>
              <a:gd name="connsiteX2" fmla="*/ 952500 w 1102995"/>
              <a:gd name="connsiteY2" fmla="*/ 228600 h 491490"/>
              <a:gd name="connsiteX3" fmla="*/ 152400 w 1102995"/>
              <a:gd name="connsiteY3" fmla="*/ 262890 h 491490"/>
              <a:gd name="connsiteX4" fmla="*/ 38100 w 1102995"/>
              <a:gd name="connsiteY4" fmla="*/ 491490 h 49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2995" h="491490">
                <a:moveTo>
                  <a:pt x="941070" y="0"/>
                </a:moveTo>
                <a:cubicBezTo>
                  <a:pt x="997267" y="32385"/>
                  <a:pt x="1053465" y="64770"/>
                  <a:pt x="1055370" y="102870"/>
                </a:cubicBezTo>
                <a:cubicBezTo>
                  <a:pt x="1057275" y="140970"/>
                  <a:pt x="1102995" y="201930"/>
                  <a:pt x="952500" y="228600"/>
                </a:cubicBezTo>
                <a:cubicBezTo>
                  <a:pt x="802005" y="255270"/>
                  <a:pt x="304800" y="219075"/>
                  <a:pt x="152400" y="262890"/>
                </a:cubicBezTo>
                <a:cubicBezTo>
                  <a:pt x="0" y="306705"/>
                  <a:pt x="19050" y="399097"/>
                  <a:pt x="38100" y="491490"/>
                </a:cubicBezTo>
              </a:path>
            </a:pathLst>
          </a:cu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00" name="Freeform 199"/>
          <p:cNvSpPr/>
          <p:nvPr/>
        </p:nvSpPr>
        <p:spPr>
          <a:xfrm>
            <a:off x="2552728" y="6200775"/>
            <a:ext cx="1103313" cy="617537"/>
          </a:xfrm>
          <a:custGeom>
            <a:avLst/>
            <a:gdLst>
              <a:gd name="connsiteX0" fmla="*/ 941070 w 1102995"/>
              <a:gd name="connsiteY0" fmla="*/ 0 h 491490"/>
              <a:gd name="connsiteX1" fmla="*/ 1055370 w 1102995"/>
              <a:gd name="connsiteY1" fmla="*/ 102870 h 491490"/>
              <a:gd name="connsiteX2" fmla="*/ 952500 w 1102995"/>
              <a:gd name="connsiteY2" fmla="*/ 228600 h 491490"/>
              <a:gd name="connsiteX3" fmla="*/ 152400 w 1102995"/>
              <a:gd name="connsiteY3" fmla="*/ 262890 h 491490"/>
              <a:gd name="connsiteX4" fmla="*/ 38100 w 1102995"/>
              <a:gd name="connsiteY4" fmla="*/ 491490 h 49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2995" h="491490">
                <a:moveTo>
                  <a:pt x="941070" y="0"/>
                </a:moveTo>
                <a:cubicBezTo>
                  <a:pt x="997267" y="32385"/>
                  <a:pt x="1053465" y="64770"/>
                  <a:pt x="1055370" y="102870"/>
                </a:cubicBezTo>
                <a:cubicBezTo>
                  <a:pt x="1057275" y="140970"/>
                  <a:pt x="1102995" y="201930"/>
                  <a:pt x="952500" y="228600"/>
                </a:cubicBezTo>
                <a:cubicBezTo>
                  <a:pt x="802005" y="255270"/>
                  <a:pt x="304800" y="219075"/>
                  <a:pt x="152400" y="262890"/>
                </a:cubicBezTo>
                <a:cubicBezTo>
                  <a:pt x="0" y="306705"/>
                  <a:pt x="19050" y="399097"/>
                  <a:pt x="38100" y="491490"/>
                </a:cubicBezTo>
              </a:path>
            </a:pathLst>
          </a:cu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01" name="Line 1337"/>
          <p:cNvSpPr>
            <a:spLocks noChangeShapeType="1"/>
          </p:cNvSpPr>
          <p:nvPr/>
        </p:nvSpPr>
        <p:spPr bwMode="auto">
          <a:xfrm>
            <a:off x="3629029" y="6343600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02" name="Line 1337"/>
          <p:cNvSpPr>
            <a:spLocks noChangeShapeType="1"/>
          </p:cNvSpPr>
          <p:nvPr/>
        </p:nvSpPr>
        <p:spPr bwMode="auto">
          <a:xfrm>
            <a:off x="3629029" y="6415037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03" name="Rectangle 202"/>
          <p:cNvSpPr/>
          <p:nvPr/>
        </p:nvSpPr>
        <p:spPr>
          <a:xfrm>
            <a:off x="1714500" y="6283325"/>
            <a:ext cx="357188" cy="428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04" name="Line 1337"/>
          <p:cNvSpPr>
            <a:spLocks noChangeShapeType="1"/>
          </p:cNvSpPr>
          <p:nvPr/>
        </p:nvSpPr>
        <p:spPr bwMode="auto">
          <a:xfrm>
            <a:off x="6583369" y="6322962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05" name="Line 1337"/>
          <p:cNvSpPr>
            <a:spLocks noChangeShapeType="1"/>
          </p:cNvSpPr>
          <p:nvPr/>
        </p:nvSpPr>
        <p:spPr bwMode="auto">
          <a:xfrm>
            <a:off x="6583369" y="6394400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06" name="Freeform 205"/>
          <p:cNvSpPr/>
          <p:nvPr/>
        </p:nvSpPr>
        <p:spPr>
          <a:xfrm flipH="1">
            <a:off x="6713538" y="6180087"/>
            <a:ext cx="1103312" cy="617538"/>
          </a:xfrm>
          <a:custGeom>
            <a:avLst/>
            <a:gdLst>
              <a:gd name="connsiteX0" fmla="*/ 941070 w 1102995"/>
              <a:gd name="connsiteY0" fmla="*/ 0 h 491490"/>
              <a:gd name="connsiteX1" fmla="*/ 1055370 w 1102995"/>
              <a:gd name="connsiteY1" fmla="*/ 102870 h 491490"/>
              <a:gd name="connsiteX2" fmla="*/ 952500 w 1102995"/>
              <a:gd name="connsiteY2" fmla="*/ 228600 h 491490"/>
              <a:gd name="connsiteX3" fmla="*/ 152400 w 1102995"/>
              <a:gd name="connsiteY3" fmla="*/ 262890 h 491490"/>
              <a:gd name="connsiteX4" fmla="*/ 38100 w 1102995"/>
              <a:gd name="connsiteY4" fmla="*/ 491490 h 49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2995" h="491490">
                <a:moveTo>
                  <a:pt x="941070" y="0"/>
                </a:moveTo>
                <a:cubicBezTo>
                  <a:pt x="997267" y="32385"/>
                  <a:pt x="1053465" y="64770"/>
                  <a:pt x="1055370" y="102870"/>
                </a:cubicBezTo>
                <a:cubicBezTo>
                  <a:pt x="1057275" y="140970"/>
                  <a:pt x="1102995" y="201930"/>
                  <a:pt x="952500" y="228600"/>
                </a:cubicBezTo>
                <a:cubicBezTo>
                  <a:pt x="802005" y="255270"/>
                  <a:pt x="304800" y="219075"/>
                  <a:pt x="152400" y="262890"/>
                </a:cubicBezTo>
                <a:cubicBezTo>
                  <a:pt x="0" y="306705"/>
                  <a:pt x="19050" y="399097"/>
                  <a:pt x="38100" y="491490"/>
                </a:cubicBezTo>
              </a:path>
            </a:pathLst>
          </a:cu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07" name="Freeform 206"/>
          <p:cNvSpPr/>
          <p:nvPr/>
        </p:nvSpPr>
        <p:spPr>
          <a:xfrm>
            <a:off x="7916891" y="6180087"/>
            <a:ext cx="1101725" cy="617538"/>
          </a:xfrm>
          <a:custGeom>
            <a:avLst/>
            <a:gdLst>
              <a:gd name="connsiteX0" fmla="*/ 941070 w 1102995"/>
              <a:gd name="connsiteY0" fmla="*/ 0 h 491490"/>
              <a:gd name="connsiteX1" fmla="*/ 1055370 w 1102995"/>
              <a:gd name="connsiteY1" fmla="*/ 102870 h 491490"/>
              <a:gd name="connsiteX2" fmla="*/ 952500 w 1102995"/>
              <a:gd name="connsiteY2" fmla="*/ 228600 h 491490"/>
              <a:gd name="connsiteX3" fmla="*/ 152400 w 1102995"/>
              <a:gd name="connsiteY3" fmla="*/ 262890 h 491490"/>
              <a:gd name="connsiteX4" fmla="*/ 38100 w 1102995"/>
              <a:gd name="connsiteY4" fmla="*/ 491490 h 49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2995" h="491490">
                <a:moveTo>
                  <a:pt x="941070" y="0"/>
                </a:moveTo>
                <a:cubicBezTo>
                  <a:pt x="997267" y="32385"/>
                  <a:pt x="1053465" y="64770"/>
                  <a:pt x="1055370" y="102870"/>
                </a:cubicBezTo>
                <a:cubicBezTo>
                  <a:pt x="1057275" y="140970"/>
                  <a:pt x="1102995" y="201930"/>
                  <a:pt x="952500" y="228600"/>
                </a:cubicBezTo>
                <a:cubicBezTo>
                  <a:pt x="802005" y="255270"/>
                  <a:pt x="304800" y="219075"/>
                  <a:pt x="152400" y="262890"/>
                </a:cubicBezTo>
                <a:cubicBezTo>
                  <a:pt x="0" y="306705"/>
                  <a:pt x="19050" y="399097"/>
                  <a:pt x="38100" y="491490"/>
                </a:cubicBezTo>
              </a:path>
            </a:pathLst>
          </a:cu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08" name="Line 1337"/>
          <p:cNvSpPr>
            <a:spLocks noChangeShapeType="1"/>
          </p:cNvSpPr>
          <p:nvPr/>
        </p:nvSpPr>
        <p:spPr bwMode="auto">
          <a:xfrm>
            <a:off x="8993191" y="6322962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09" name="Line 1337"/>
          <p:cNvSpPr>
            <a:spLocks noChangeShapeType="1"/>
          </p:cNvSpPr>
          <p:nvPr/>
        </p:nvSpPr>
        <p:spPr bwMode="auto">
          <a:xfrm>
            <a:off x="8993191" y="6394400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10" name="Freeform 209"/>
          <p:cNvSpPr/>
          <p:nvPr/>
        </p:nvSpPr>
        <p:spPr>
          <a:xfrm flipH="1">
            <a:off x="9123363" y="6180087"/>
            <a:ext cx="1103312" cy="617538"/>
          </a:xfrm>
          <a:custGeom>
            <a:avLst/>
            <a:gdLst>
              <a:gd name="connsiteX0" fmla="*/ 941070 w 1102995"/>
              <a:gd name="connsiteY0" fmla="*/ 0 h 491490"/>
              <a:gd name="connsiteX1" fmla="*/ 1055370 w 1102995"/>
              <a:gd name="connsiteY1" fmla="*/ 102870 h 491490"/>
              <a:gd name="connsiteX2" fmla="*/ 952500 w 1102995"/>
              <a:gd name="connsiteY2" fmla="*/ 228600 h 491490"/>
              <a:gd name="connsiteX3" fmla="*/ 152400 w 1102995"/>
              <a:gd name="connsiteY3" fmla="*/ 262890 h 491490"/>
              <a:gd name="connsiteX4" fmla="*/ 38100 w 1102995"/>
              <a:gd name="connsiteY4" fmla="*/ 491490 h 49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2995" h="491490">
                <a:moveTo>
                  <a:pt x="941070" y="0"/>
                </a:moveTo>
                <a:cubicBezTo>
                  <a:pt x="997267" y="32385"/>
                  <a:pt x="1053465" y="64770"/>
                  <a:pt x="1055370" y="102870"/>
                </a:cubicBezTo>
                <a:cubicBezTo>
                  <a:pt x="1057275" y="140970"/>
                  <a:pt x="1102995" y="201930"/>
                  <a:pt x="952500" y="228600"/>
                </a:cubicBezTo>
                <a:cubicBezTo>
                  <a:pt x="802005" y="255270"/>
                  <a:pt x="304800" y="219075"/>
                  <a:pt x="152400" y="262890"/>
                </a:cubicBezTo>
                <a:cubicBezTo>
                  <a:pt x="0" y="306705"/>
                  <a:pt x="19050" y="399097"/>
                  <a:pt x="38100" y="491490"/>
                </a:cubicBezTo>
              </a:path>
            </a:pathLst>
          </a:cu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11" name="Line 1337"/>
          <p:cNvSpPr>
            <a:spLocks noChangeShapeType="1"/>
          </p:cNvSpPr>
          <p:nvPr/>
        </p:nvSpPr>
        <p:spPr bwMode="auto">
          <a:xfrm>
            <a:off x="7804156" y="6667450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12" name="Line 1337"/>
          <p:cNvSpPr>
            <a:spLocks noChangeShapeType="1"/>
          </p:cNvSpPr>
          <p:nvPr/>
        </p:nvSpPr>
        <p:spPr bwMode="auto">
          <a:xfrm>
            <a:off x="7802563" y="6589662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13" name="Freeform 212"/>
          <p:cNvSpPr/>
          <p:nvPr/>
        </p:nvSpPr>
        <p:spPr>
          <a:xfrm flipH="1">
            <a:off x="4297391" y="6154687"/>
            <a:ext cx="1101725" cy="615950"/>
          </a:xfrm>
          <a:custGeom>
            <a:avLst/>
            <a:gdLst>
              <a:gd name="connsiteX0" fmla="*/ 941070 w 1102995"/>
              <a:gd name="connsiteY0" fmla="*/ 0 h 491490"/>
              <a:gd name="connsiteX1" fmla="*/ 1055370 w 1102995"/>
              <a:gd name="connsiteY1" fmla="*/ 102870 h 491490"/>
              <a:gd name="connsiteX2" fmla="*/ 952500 w 1102995"/>
              <a:gd name="connsiteY2" fmla="*/ 228600 h 491490"/>
              <a:gd name="connsiteX3" fmla="*/ 152400 w 1102995"/>
              <a:gd name="connsiteY3" fmla="*/ 262890 h 491490"/>
              <a:gd name="connsiteX4" fmla="*/ 38100 w 1102995"/>
              <a:gd name="connsiteY4" fmla="*/ 491490 h 49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2995" h="491490">
                <a:moveTo>
                  <a:pt x="941070" y="0"/>
                </a:moveTo>
                <a:cubicBezTo>
                  <a:pt x="997267" y="32385"/>
                  <a:pt x="1053465" y="64770"/>
                  <a:pt x="1055370" y="102870"/>
                </a:cubicBezTo>
                <a:cubicBezTo>
                  <a:pt x="1057275" y="140970"/>
                  <a:pt x="1102995" y="201930"/>
                  <a:pt x="952500" y="228600"/>
                </a:cubicBezTo>
                <a:cubicBezTo>
                  <a:pt x="802005" y="255270"/>
                  <a:pt x="304800" y="219075"/>
                  <a:pt x="152400" y="262890"/>
                </a:cubicBezTo>
                <a:cubicBezTo>
                  <a:pt x="0" y="306705"/>
                  <a:pt x="19050" y="399097"/>
                  <a:pt x="38100" y="491490"/>
                </a:cubicBezTo>
              </a:path>
            </a:pathLst>
          </a:cu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14" name="Rectangle 213"/>
          <p:cNvSpPr/>
          <p:nvPr/>
        </p:nvSpPr>
        <p:spPr>
          <a:xfrm>
            <a:off x="4321175" y="6022925"/>
            <a:ext cx="500063" cy="7858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15" name="Rectangle 214"/>
          <p:cNvSpPr/>
          <p:nvPr/>
        </p:nvSpPr>
        <p:spPr>
          <a:xfrm>
            <a:off x="4225925" y="6211887"/>
            <a:ext cx="714375" cy="785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16" name="Freeform 215"/>
          <p:cNvSpPr/>
          <p:nvPr/>
        </p:nvSpPr>
        <p:spPr>
          <a:xfrm>
            <a:off x="5494338" y="6165850"/>
            <a:ext cx="1103312" cy="617537"/>
          </a:xfrm>
          <a:custGeom>
            <a:avLst/>
            <a:gdLst>
              <a:gd name="connsiteX0" fmla="*/ 941070 w 1102995"/>
              <a:gd name="connsiteY0" fmla="*/ 0 h 491490"/>
              <a:gd name="connsiteX1" fmla="*/ 1055370 w 1102995"/>
              <a:gd name="connsiteY1" fmla="*/ 102870 h 491490"/>
              <a:gd name="connsiteX2" fmla="*/ 952500 w 1102995"/>
              <a:gd name="connsiteY2" fmla="*/ 228600 h 491490"/>
              <a:gd name="connsiteX3" fmla="*/ 152400 w 1102995"/>
              <a:gd name="connsiteY3" fmla="*/ 262890 h 491490"/>
              <a:gd name="connsiteX4" fmla="*/ 38100 w 1102995"/>
              <a:gd name="connsiteY4" fmla="*/ 491490 h 49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2995" h="491490">
                <a:moveTo>
                  <a:pt x="941070" y="0"/>
                </a:moveTo>
                <a:cubicBezTo>
                  <a:pt x="997267" y="32385"/>
                  <a:pt x="1053465" y="64770"/>
                  <a:pt x="1055370" y="102870"/>
                </a:cubicBezTo>
                <a:cubicBezTo>
                  <a:pt x="1057275" y="140970"/>
                  <a:pt x="1102995" y="201930"/>
                  <a:pt x="952500" y="228600"/>
                </a:cubicBezTo>
                <a:cubicBezTo>
                  <a:pt x="802005" y="255270"/>
                  <a:pt x="304800" y="219075"/>
                  <a:pt x="152400" y="262890"/>
                </a:cubicBezTo>
                <a:cubicBezTo>
                  <a:pt x="0" y="306705"/>
                  <a:pt x="19050" y="399097"/>
                  <a:pt x="38100" y="491490"/>
                </a:cubicBezTo>
              </a:path>
            </a:pathLst>
          </a:cu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17" name="Line 1337"/>
          <p:cNvSpPr>
            <a:spLocks noChangeShapeType="1"/>
          </p:cNvSpPr>
          <p:nvPr/>
        </p:nvSpPr>
        <p:spPr bwMode="auto">
          <a:xfrm>
            <a:off x="5381626" y="6653162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18" name="Line 1337"/>
          <p:cNvSpPr>
            <a:spLocks noChangeShapeType="1"/>
          </p:cNvSpPr>
          <p:nvPr/>
        </p:nvSpPr>
        <p:spPr bwMode="auto">
          <a:xfrm>
            <a:off x="5380042" y="6575375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19" name="Rectangle 218"/>
          <p:cNvSpPr/>
          <p:nvPr/>
        </p:nvSpPr>
        <p:spPr>
          <a:xfrm>
            <a:off x="7143750" y="6283325"/>
            <a:ext cx="285750" cy="428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cxnSp>
        <p:nvCxnSpPr>
          <p:cNvPr id="220" name="Straight Arrow Connector 219"/>
          <p:cNvCxnSpPr/>
          <p:nvPr/>
        </p:nvCxnSpPr>
        <p:spPr>
          <a:xfrm rot="5400000">
            <a:off x="1751013" y="6103937"/>
            <a:ext cx="357188" cy="15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Arrow Connector 220"/>
          <p:cNvCxnSpPr/>
          <p:nvPr/>
        </p:nvCxnSpPr>
        <p:spPr>
          <a:xfrm rot="5400000">
            <a:off x="7108825" y="6103911"/>
            <a:ext cx="357188" cy="158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Freeform 222"/>
          <p:cNvSpPr/>
          <p:nvPr/>
        </p:nvSpPr>
        <p:spPr>
          <a:xfrm flipH="1">
            <a:off x="3786188" y="6197600"/>
            <a:ext cx="1103312" cy="617537"/>
          </a:xfrm>
          <a:custGeom>
            <a:avLst/>
            <a:gdLst>
              <a:gd name="connsiteX0" fmla="*/ 941070 w 1102995"/>
              <a:gd name="connsiteY0" fmla="*/ 0 h 491490"/>
              <a:gd name="connsiteX1" fmla="*/ 1055370 w 1102995"/>
              <a:gd name="connsiteY1" fmla="*/ 102870 h 491490"/>
              <a:gd name="connsiteX2" fmla="*/ 952500 w 1102995"/>
              <a:gd name="connsiteY2" fmla="*/ 228600 h 491490"/>
              <a:gd name="connsiteX3" fmla="*/ 152400 w 1102995"/>
              <a:gd name="connsiteY3" fmla="*/ 262890 h 491490"/>
              <a:gd name="connsiteX4" fmla="*/ 38100 w 1102995"/>
              <a:gd name="connsiteY4" fmla="*/ 491490 h 49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2995" h="491490">
                <a:moveTo>
                  <a:pt x="941070" y="0"/>
                </a:moveTo>
                <a:cubicBezTo>
                  <a:pt x="997267" y="32385"/>
                  <a:pt x="1053465" y="64770"/>
                  <a:pt x="1055370" y="102870"/>
                </a:cubicBezTo>
                <a:cubicBezTo>
                  <a:pt x="1057275" y="140970"/>
                  <a:pt x="1102995" y="201930"/>
                  <a:pt x="952500" y="228600"/>
                </a:cubicBezTo>
                <a:cubicBezTo>
                  <a:pt x="802005" y="255270"/>
                  <a:pt x="304800" y="219075"/>
                  <a:pt x="152400" y="262890"/>
                </a:cubicBezTo>
                <a:cubicBezTo>
                  <a:pt x="0" y="306705"/>
                  <a:pt x="19050" y="399097"/>
                  <a:pt x="38100" y="491490"/>
                </a:cubicBezTo>
              </a:path>
            </a:pathLst>
          </a:cu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24" name="Rectangle 223"/>
          <p:cNvSpPr/>
          <p:nvPr/>
        </p:nvSpPr>
        <p:spPr>
          <a:xfrm>
            <a:off x="4241800" y="6243637"/>
            <a:ext cx="714375" cy="785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97390" name="TextBox 224"/>
          <p:cNvSpPr txBox="1">
            <a:spLocks noChangeArrowheads="1"/>
          </p:cNvSpPr>
          <p:nvPr/>
        </p:nvSpPr>
        <p:spPr bwMode="auto">
          <a:xfrm>
            <a:off x="3643311" y="211087"/>
            <a:ext cx="3706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/>
              <a:t>C</a:t>
            </a:r>
            <a:endParaRPr lang="en-US" sz="2000" b="1"/>
          </a:p>
        </p:txBody>
      </p:sp>
      <p:sp>
        <p:nvSpPr>
          <p:cNvPr id="97391" name="TextBox 225"/>
          <p:cNvSpPr txBox="1">
            <a:spLocks noChangeArrowheads="1"/>
          </p:cNvSpPr>
          <p:nvPr/>
        </p:nvSpPr>
        <p:spPr bwMode="auto">
          <a:xfrm>
            <a:off x="2786064" y="1211212"/>
            <a:ext cx="3706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/>
              <a:t>N</a:t>
            </a:r>
            <a:endParaRPr lang="en-US" sz="2000" b="1"/>
          </a:p>
        </p:txBody>
      </p:sp>
      <p:sp>
        <p:nvSpPr>
          <p:cNvPr id="97392" name="TextBox 226"/>
          <p:cNvSpPr txBox="1">
            <a:spLocks noChangeArrowheads="1"/>
          </p:cNvSpPr>
          <p:nvPr/>
        </p:nvSpPr>
        <p:spPr bwMode="auto">
          <a:xfrm>
            <a:off x="214313" y="711150"/>
            <a:ext cx="1143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>
                <a:solidFill>
                  <a:srgbClr val="FF0000"/>
                </a:solidFill>
              </a:rPr>
              <a:t>Cell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28" name="TextBox 227"/>
          <p:cNvSpPr txBox="1">
            <a:spLocks noChangeArrowheads="1"/>
          </p:cNvSpPr>
          <p:nvPr/>
        </p:nvSpPr>
        <p:spPr bwMode="auto">
          <a:xfrm>
            <a:off x="2" y="3425775"/>
            <a:ext cx="13573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>
                <a:solidFill>
                  <a:srgbClr val="FF0000"/>
                </a:solidFill>
              </a:rPr>
              <a:t>Plasma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30" name="Line 1337"/>
          <p:cNvSpPr>
            <a:spLocks noChangeShapeType="1"/>
          </p:cNvSpPr>
          <p:nvPr/>
        </p:nvSpPr>
        <p:spPr bwMode="auto">
          <a:xfrm>
            <a:off x="2714629" y="4462412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33" name="Line 1337"/>
          <p:cNvSpPr>
            <a:spLocks noChangeShapeType="1"/>
          </p:cNvSpPr>
          <p:nvPr/>
        </p:nvSpPr>
        <p:spPr bwMode="auto">
          <a:xfrm>
            <a:off x="5135566" y="4451300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37" name="Line 1337"/>
          <p:cNvSpPr>
            <a:spLocks noChangeShapeType="1"/>
          </p:cNvSpPr>
          <p:nvPr/>
        </p:nvSpPr>
        <p:spPr bwMode="auto">
          <a:xfrm>
            <a:off x="2446339" y="5662562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39" name="Line 1337"/>
          <p:cNvSpPr>
            <a:spLocks noChangeShapeType="1"/>
          </p:cNvSpPr>
          <p:nvPr/>
        </p:nvSpPr>
        <p:spPr bwMode="auto">
          <a:xfrm>
            <a:off x="2416180" y="6726187"/>
            <a:ext cx="152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3" name="Rectangle 142"/>
          <p:cNvSpPr/>
          <p:nvPr/>
        </p:nvSpPr>
        <p:spPr>
          <a:xfrm>
            <a:off x="174949" y="188690"/>
            <a:ext cx="2356735" cy="461665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VWF assembly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56297" y="3483563"/>
            <a:ext cx="1611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ADAMTS 13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3603E-6 -2.24792E-6 L -0.00109 0.0670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340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9988E-6 -2.24792E-6 L -0.00587 0.0670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340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221E-6 -2.24792E-6 L 0.00278 0.06707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340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1605E-6 -2.24792E-6 L -0.00216 0.0670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340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6839E-6 -2.24792E-6 L 0.00648 0.06707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340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2232E-7 -2.24792E-6 L -0.0054 0.0670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340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532E-6 -2.24792E-6 L 0.00339 0.0670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340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5159E-6 -2.24792E-6 L -0.0017 0.06707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3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70" grpId="0" animBg="1"/>
      <p:bldP spid="71" grpId="0" animBg="1"/>
      <p:bldP spid="71" grpId="1" animBg="1"/>
      <p:bldP spid="71" grpId="2" animBg="1"/>
      <p:bldP spid="73" grpId="0" animBg="1"/>
      <p:bldP spid="74" grpId="0" animBg="1"/>
      <p:bldP spid="76" grpId="0" animBg="1"/>
      <p:bldP spid="77" grpId="0" animBg="1"/>
      <p:bldP spid="77" grpId="1" animBg="1"/>
      <p:bldP spid="77" grpId="2" animBg="1"/>
      <p:bldP spid="108" grpId="0" animBg="1"/>
      <p:bldP spid="109" grpId="0" animBg="1"/>
      <p:bldP spid="109" grpId="1" animBg="1"/>
      <p:bldP spid="109" grpId="2" animBg="1"/>
      <p:bldP spid="110" grpId="0" animBg="1"/>
      <p:bldP spid="111" grpId="0" animBg="1"/>
      <p:bldP spid="112" grpId="0" animBg="1"/>
      <p:bldP spid="113" grpId="0" animBg="1"/>
      <p:bldP spid="113" grpId="1" animBg="1"/>
      <p:bldP spid="113" grpId="2" animBg="1"/>
      <p:bldP spid="114" grpId="0" animBg="1"/>
      <p:bldP spid="115" grpId="0" animBg="1"/>
      <p:bldP spid="115" grpId="1" animBg="1"/>
      <p:bldP spid="115" grpId="2" animBg="1"/>
      <p:bldP spid="116" grpId="0" animBg="1"/>
      <p:bldP spid="117" grpId="0" animBg="1"/>
      <p:bldP spid="118" grpId="0" animBg="1"/>
      <p:bldP spid="119" grpId="0" animBg="1"/>
      <p:bldP spid="119" grpId="1" animBg="1"/>
      <p:bldP spid="119" grpId="2" animBg="1"/>
      <p:bldP spid="120" grpId="0" animBg="1"/>
      <p:bldP spid="121" grpId="0" animBg="1"/>
      <p:bldP spid="121" grpId="1" animBg="1"/>
      <p:bldP spid="121" grpId="2" animBg="1"/>
      <p:bldP spid="122" grpId="0" animBg="1"/>
      <p:bldP spid="123" grpId="0" animBg="1"/>
      <p:bldP spid="124" grpId="0" animBg="1"/>
      <p:bldP spid="125" grpId="0" animBg="1"/>
      <p:bldP spid="125" grpId="1" animBg="1"/>
      <p:bldP spid="125" grpId="2" animBg="1"/>
      <p:bldP spid="126" grpId="0" animBg="1"/>
      <p:bldP spid="127" grpId="0" animBg="1"/>
      <p:bldP spid="128" grpId="0" animBg="1"/>
      <p:bldP spid="129" grpId="0" animBg="1"/>
      <p:bldP spid="131" grpId="0" animBg="1"/>
      <p:bldP spid="132" grpId="0" animBg="1"/>
      <p:bldP spid="134" grpId="0" animBg="1"/>
      <p:bldP spid="135" grpId="0" animBg="1"/>
      <p:bldP spid="136" grpId="0" animBg="1"/>
      <p:bldP spid="138" grpId="0" animBg="1"/>
      <p:bldP spid="140" grpId="0" animBg="1"/>
      <p:bldP spid="141" grpId="0" animBg="1"/>
      <p:bldP spid="142" grpId="0" animBg="1"/>
      <p:bldP spid="144" grpId="0" animBg="1"/>
      <p:bldP spid="146" grpId="0" animBg="1"/>
      <p:bldP spid="147" grpId="0" animBg="1"/>
      <p:bldP spid="148" grpId="0" animBg="1"/>
      <p:bldP spid="150" grpId="0" animBg="1"/>
      <p:bldP spid="152" grpId="0" animBg="1"/>
      <p:bldP spid="153" grpId="0" animBg="1"/>
      <p:bldP spid="154" grpId="0" animBg="1"/>
      <p:bldP spid="157" grpId="0" animBg="1"/>
      <p:bldP spid="158" grpId="0" animBg="1"/>
      <p:bldP spid="159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3" grpId="0" animBg="1"/>
      <p:bldP spid="184" grpId="0" animBg="1"/>
      <p:bldP spid="186" grpId="0" animBg="1"/>
      <p:bldP spid="188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87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3" grpId="0" animBg="1"/>
      <p:bldP spid="224" grpId="0" animBg="1"/>
      <p:bldP spid="228" grpId="0"/>
      <p:bldP spid="130" grpId="0" animBg="1"/>
      <p:bldP spid="133" grpId="0" animBg="1"/>
      <p:bldP spid="137" grpId="0" animBg="1"/>
      <p:bldP spid="139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600080" y="1379545"/>
          <a:ext cx="3041650" cy="5329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CorelPhotoPaint.Image.8" r:id="rId4" imgW="1706739" imgH="2736878" progId="">
                  <p:embed/>
                </p:oleObj>
              </mc:Choice>
              <mc:Fallback>
                <p:oleObj name="CorelPhotoPaint.Image.8" r:id="rId4" imgW="1706739" imgH="2736878" progId="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080" y="1379545"/>
                        <a:ext cx="3041650" cy="5329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514350" y="1303338"/>
            <a:ext cx="2057400" cy="5410200"/>
          </a:xfrm>
          <a:prstGeom prst="rect">
            <a:avLst/>
          </a:prstGeom>
          <a:solidFill>
            <a:srgbClr val="FFFDF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+mn-lt"/>
            </a:endParaRPr>
          </a:p>
        </p:txBody>
      </p:sp>
      <p:sp>
        <p:nvSpPr>
          <p:cNvPr id="1030" name="Text Box 5"/>
          <p:cNvSpPr txBox="1">
            <a:spLocks noChangeArrowheads="1"/>
          </p:cNvSpPr>
          <p:nvPr/>
        </p:nvSpPr>
        <p:spPr bwMode="auto">
          <a:xfrm>
            <a:off x="536580" y="1531938"/>
            <a:ext cx="10278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dirty="0">
                <a:solidFill>
                  <a:srgbClr val="FF160B"/>
                </a:solidFill>
                <a:latin typeface="+mn-lt"/>
              </a:rPr>
              <a:t>UL-VWF</a:t>
            </a:r>
          </a:p>
        </p:txBody>
      </p:sp>
      <p:sp>
        <p:nvSpPr>
          <p:cNvPr id="2" name="Line 6"/>
          <p:cNvSpPr>
            <a:spLocks noChangeShapeType="1"/>
          </p:cNvSpPr>
          <p:nvPr/>
        </p:nvSpPr>
        <p:spPr bwMode="auto">
          <a:xfrm flipH="1">
            <a:off x="1200150" y="1989138"/>
            <a:ext cx="0" cy="4114800"/>
          </a:xfrm>
          <a:prstGeom prst="line">
            <a:avLst/>
          </a:prstGeom>
          <a:noFill/>
          <a:ln w="38100">
            <a:solidFill>
              <a:srgbClr val="FF160B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032" name="Text Box 7"/>
          <p:cNvSpPr txBox="1">
            <a:spLocks noChangeArrowheads="1"/>
          </p:cNvSpPr>
          <p:nvPr/>
        </p:nvSpPr>
        <p:spPr bwMode="auto">
          <a:xfrm>
            <a:off x="499604" y="6013451"/>
            <a:ext cx="1217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 dirty="0">
                <a:solidFill>
                  <a:srgbClr val="FF160B"/>
                </a:solidFill>
                <a:latin typeface="+mn-lt"/>
              </a:rPr>
              <a:t>VWF</a:t>
            </a:r>
          </a:p>
          <a:p>
            <a:pPr algn="ctr" eaLnBrk="0" hangingPunct="0">
              <a:defRPr/>
            </a:pPr>
            <a:r>
              <a:rPr lang="en-US" sz="2000" dirty="0">
                <a:solidFill>
                  <a:srgbClr val="FF160B"/>
                </a:solidFill>
                <a:latin typeface="+mn-lt"/>
              </a:rPr>
              <a:t>monomer</a:t>
            </a:r>
          </a:p>
        </p:txBody>
      </p:sp>
      <p:sp>
        <p:nvSpPr>
          <p:cNvPr id="1031" name="Text Box 8"/>
          <p:cNvSpPr txBox="1">
            <a:spLocks noChangeArrowheads="1"/>
          </p:cNvSpPr>
          <p:nvPr/>
        </p:nvSpPr>
        <p:spPr bwMode="auto">
          <a:xfrm>
            <a:off x="2714981" y="857250"/>
            <a:ext cx="7200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800" b="1">
                <a:latin typeface="Comic Sans MS" pitchFamily="66" charset="0"/>
                <a:ea typeface="MS Pゴシック"/>
                <a:cs typeface="MS Pゴシック"/>
              </a:rPr>
              <a:t>VWF</a:t>
            </a:r>
          </a:p>
        </p:txBody>
      </p:sp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3686175" y="1760538"/>
            <a:ext cx="4371975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035" name="AutoShape 10"/>
          <p:cNvSpPr>
            <a:spLocks noChangeArrowheads="1"/>
          </p:cNvSpPr>
          <p:nvPr/>
        </p:nvSpPr>
        <p:spPr bwMode="auto">
          <a:xfrm rot="10787964">
            <a:off x="8058150" y="1682750"/>
            <a:ext cx="1885950" cy="4953000"/>
          </a:xfrm>
          <a:prstGeom prst="triangle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 w="9525">
            <a:solidFill>
              <a:srgbClr val="FF160B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</a:endParaRPr>
          </a:p>
        </p:txBody>
      </p:sp>
      <p:sp>
        <p:nvSpPr>
          <p:cNvPr id="376843" name="Text Box 11"/>
          <p:cNvSpPr txBox="1">
            <a:spLocks noChangeArrowheads="1"/>
          </p:cNvSpPr>
          <p:nvPr/>
        </p:nvSpPr>
        <p:spPr bwMode="auto">
          <a:xfrm>
            <a:off x="8401285" y="1684339"/>
            <a:ext cx="10013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MS Pゴシック" pitchFamily="-92" charset="-128"/>
              </a:rPr>
              <a:t>VWF</a:t>
            </a:r>
          </a:p>
          <a:p>
            <a:pPr algn="ctr" eaLnBrk="0" hangingPunct="0">
              <a:defRPr/>
            </a:pPr>
            <a:r>
              <a:rPr lang="en-GB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MS Pゴシック" pitchFamily="-92" charset="-128"/>
              </a:rPr>
              <a:t>GpIb</a:t>
            </a:r>
            <a:endParaRPr lang="en-GB" sz="18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MS Pゴシック" pitchFamily="-92" charset="-128"/>
            </a:endParaRPr>
          </a:p>
          <a:p>
            <a:pPr algn="ctr" eaLnBrk="0" hangingPunct="0">
              <a:defRPr/>
            </a:pPr>
            <a:r>
              <a:rPr lang="en-GB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MS Pゴシック" pitchFamily="-92" charset="-128"/>
              </a:rPr>
              <a:t>&amp;</a:t>
            </a:r>
          </a:p>
          <a:p>
            <a:pPr algn="ctr" eaLnBrk="0" hangingPunct="0">
              <a:defRPr/>
            </a:pPr>
            <a:r>
              <a:rPr lang="en-GB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MS Pゴシック" pitchFamily="-92" charset="-128"/>
              </a:rPr>
              <a:t>Collagen</a:t>
            </a:r>
          </a:p>
          <a:p>
            <a:pPr algn="ctr" eaLnBrk="0" hangingPunct="0">
              <a:defRPr/>
            </a:pPr>
            <a:r>
              <a:rPr lang="en-GB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MS Pゴシック" pitchFamily="-92" charset="-128"/>
              </a:rPr>
              <a:t>Binding</a:t>
            </a:r>
          </a:p>
          <a:p>
            <a:pPr algn="ctr" eaLnBrk="0" hangingPunct="0">
              <a:defRPr/>
            </a:pPr>
            <a:r>
              <a:rPr lang="en-GB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MS Pゴシック" pitchFamily="-92" charset="-128"/>
              </a:rPr>
              <a:t>Affinity</a:t>
            </a:r>
          </a:p>
        </p:txBody>
      </p:sp>
      <p:sp>
        <p:nvSpPr>
          <p:cNvPr id="4" name="Oval 12"/>
          <p:cNvSpPr>
            <a:spLocks noChangeArrowheads="1"/>
          </p:cNvSpPr>
          <p:nvPr/>
        </p:nvSpPr>
        <p:spPr bwMode="auto">
          <a:xfrm>
            <a:off x="3857625" y="16843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36" name="Oval 13"/>
          <p:cNvSpPr>
            <a:spLocks noChangeArrowheads="1"/>
          </p:cNvSpPr>
          <p:nvPr/>
        </p:nvSpPr>
        <p:spPr bwMode="auto">
          <a:xfrm>
            <a:off x="4029075" y="17605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37" name="Oval 14"/>
          <p:cNvSpPr>
            <a:spLocks noChangeArrowheads="1"/>
          </p:cNvSpPr>
          <p:nvPr/>
        </p:nvSpPr>
        <p:spPr bwMode="auto">
          <a:xfrm>
            <a:off x="4200525" y="16843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38" name="Oval 15"/>
          <p:cNvSpPr>
            <a:spLocks noChangeArrowheads="1"/>
          </p:cNvSpPr>
          <p:nvPr/>
        </p:nvSpPr>
        <p:spPr bwMode="auto">
          <a:xfrm>
            <a:off x="4371975" y="17605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39" name="Oval 16"/>
          <p:cNvSpPr>
            <a:spLocks noChangeArrowheads="1"/>
          </p:cNvSpPr>
          <p:nvPr/>
        </p:nvSpPr>
        <p:spPr bwMode="auto">
          <a:xfrm>
            <a:off x="4543425" y="16843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40" name="Oval 17"/>
          <p:cNvSpPr>
            <a:spLocks noChangeArrowheads="1"/>
          </p:cNvSpPr>
          <p:nvPr/>
        </p:nvSpPr>
        <p:spPr bwMode="auto">
          <a:xfrm>
            <a:off x="4714875" y="17605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41" name="Oval 18"/>
          <p:cNvSpPr>
            <a:spLocks noChangeArrowheads="1"/>
          </p:cNvSpPr>
          <p:nvPr/>
        </p:nvSpPr>
        <p:spPr bwMode="auto">
          <a:xfrm>
            <a:off x="4886325" y="16843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42" name="Oval 19"/>
          <p:cNvSpPr>
            <a:spLocks noChangeArrowheads="1"/>
          </p:cNvSpPr>
          <p:nvPr/>
        </p:nvSpPr>
        <p:spPr bwMode="auto">
          <a:xfrm>
            <a:off x="5057775" y="17605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43" name="Oval 20"/>
          <p:cNvSpPr>
            <a:spLocks noChangeArrowheads="1"/>
          </p:cNvSpPr>
          <p:nvPr/>
        </p:nvSpPr>
        <p:spPr bwMode="auto">
          <a:xfrm>
            <a:off x="5229225" y="16843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44" name="Oval 21"/>
          <p:cNvSpPr>
            <a:spLocks noChangeArrowheads="1"/>
          </p:cNvSpPr>
          <p:nvPr/>
        </p:nvSpPr>
        <p:spPr bwMode="auto">
          <a:xfrm>
            <a:off x="5400675" y="17605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45" name="Oval 22"/>
          <p:cNvSpPr>
            <a:spLocks noChangeArrowheads="1"/>
          </p:cNvSpPr>
          <p:nvPr/>
        </p:nvSpPr>
        <p:spPr bwMode="auto">
          <a:xfrm>
            <a:off x="5572125" y="16843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46" name="Oval 23"/>
          <p:cNvSpPr>
            <a:spLocks noChangeArrowheads="1"/>
          </p:cNvSpPr>
          <p:nvPr/>
        </p:nvSpPr>
        <p:spPr bwMode="auto">
          <a:xfrm>
            <a:off x="5743575" y="17605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47" name="Oval 24"/>
          <p:cNvSpPr>
            <a:spLocks noChangeArrowheads="1"/>
          </p:cNvSpPr>
          <p:nvPr/>
        </p:nvSpPr>
        <p:spPr bwMode="auto">
          <a:xfrm>
            <a:off x="5915025" y="16843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48" name="Oval 25"/>
          <p:cNvSpPr>
            <a:spLocks noChangeArrowheads="1"/>
          </p:cNvSpPr>
          <p:nvPr/>
        </p:nvSpPr>
        <p:spPr bwMode="auto">
          <a:xfrm>
            <a:off x="6086475" y="17605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49" name="Oval 26"/>
          <p:cNvSpPr>
            <a:spLocks noChangeArrowheads="1"/>
          </p:cNvSpPr>
          <p:nvPr/>
        </p:nvSpPr>
        <p:spPr bwMode="auto">
          <a:xfrm>
            <a:off x="6257925" y="16843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50" name="Oval 27"/>
          <p:cNvSpPr>
            <a:spLocks noChangeArrowheads="1"/>
          </p:cNvSpPr>
          <p:nvPr/>
        </p:nvSpPr>
        <p:spPr bwMode="auto">
          <a:xfrm>
            <a:off x="6429375" y="17605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51" name="Oval 28"/>
          <p:cNvSpPr>
            <a:spLocks noChangeArrowheads="1"/>
          </p:cNvSpPr>
          <p:nvPr/>
        </p:nvSpPr>
        <p:spPr bwMode="auto">
          <a:xfrm>
            <a:off x="6600825" y="16843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52" name="Oval 29"/>
          <p:cNvSpPr>
            <a:spLocks noChangeArrowheads="1"/>
          </p:cNvSpPr>
          <p:nvPr/>
        </p:nvSpPr>
        <p:spPr bwMode="auto">
          <a:xfrm>
            <a:off x="6772275" y="17605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53" name="Oval 30"/>
          <p:cNvSpPr>
            <a:spLocks noChangeArrowheads="1"/>
          </p:cNvSpPr>
          <p:nvPr/>
        </p:nvSpPr>
        <p:spPr bwMode="auto">
          <a:xfrm>
            <a:off x="6943725" y="16843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54" name="Oval 31"/>
          <p:cNvSpPr>
            <a:spLocks noChangeArrowheads="1"/>
          </p:cNvSpPr>
          <p:nvPr/>
        </p:nvSpPr>
        <p:spPr bwMode="auto">
          <a:xfrm>
            <a:off x="7115175" y="17605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55" name="Oval 32"/>
          <p:cNvSpPr>
            <a:spLocks noChangeArrowheads="1"/>
          </p:cNvSpPr>
          <p:nvPr/>
        </p:nvSpPr>
        <p:spPr bwMode="auto">
          <a:xfrm>
            <a:off x="7286625" y="16843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56" name="Oval 33"/>
          <p:cNvSpPr>
            <a:spLocks noChangeArrowheads="1"/>
          </p:cNvSpPr>
          <p:nvPr/>
        </p:nvSpPr>
        <p:spPr bwMode="auto">
          <a:xfrm>
            <a:off x="7458075" y="17605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57" name="Oval 34"/>
          <p:cNvSpPr>
            <a:spLocks noChangeArrowheads="1"/>
          </p:cNvSpPr>
          <p:nvPr/>
        </p:nvSpPr>
        <p:spPr bwMode="auto">
          <a:xfrm>
            <a:off x="7629525" y="16843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58" name="Oval 35"/>
          <p:cNvSpPr>
            <a:spLocks noChangeArrowheads="1"/>
          </p:cNvSpPr>
          <p:nvPr/>
        </p:nvSpPr>
        <p:spPr bwMode="auto">
          <a:xfrm>
            <a:off x="7800975" y="17605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59" name="Line 36"/>
          <p:cNvSpPr>
            <a:spLocks noChangeShapeType="1"/>
          </p:cNvSpPr>
          <p:nvPr/>
        </p:nvSpPr>
        <p:spPr bwMode="auto">
          <a:xfrm>
            <a:off x="3686175" y="1989138"/>
            <a:ext cx="411480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060" name="Oval 37"/>
          <p:cNvSpPr>
            <a:spLocks noChangeArrowheads="1"/>
          </p:cNvSpPr>
          <p:nvPr/>
        </p:nvSpPr>
        <p:spPr bwMode="auto">
          <a:xfrm>
            <a:off x="3857625" y="19129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61" name="Oval 38"/>
          <p:cNvSpPr>
            <a:spLocks noChangeArrowheads="1"/>
          </p:cNvSpPr>
          <p:nvPr/>
        </p:nvSpPr>
        <p:spPr bwMode="auto">
          <a:xfrm>
            <a:off x="4029075" y="19891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62" name="Oval 39"/>
          <p:cNvSpPr>
            <a:spLocks noChangeArrowheads="1"/>
          </p:cNvSpPr>
          <p:nvPr/>
        </p:nvSpPr>
        <p:spPr bwMode="auto">
          <a:xfrm>
            <a:off x="4200525" y="19129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63" name="Oval 40"/>
          <p:cNvSpPr>
            <a:spLocks noChangeArrowheads="1"/>
          </p:cNvSpPr>
          <p:nvPr/>
        </p:nvSpPr>
        <p:spPr bwMode="auto">
          <a:xfrm>
            <a:off x="4371975" y="19891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64" name="Oval 41"/>
          <p:cNvSpPr>
            <a:spLocks noChangeArrowheads="1"/>
          </p:cNvSpPr>
          <p:nvPr/>
        </p:nvSpPr>
        <p:spPr bwMode="auto">
          <a:xfrm>
            <a:off x="4543425" y="19129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65" name="Oval 42"/>
          <p:cNvSpPr>
            <a:spLocks noChangeArrowheads="1"/>
          </p:cNvSpPr>
          <p:nvPr/>
        </p:nvSpPr>
        <p:spPr bwMode="auto">
          <a:xfrm>
            <a:off x="4714875" y="19891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66" name="Oval 43"/>
          <p:cNvSpPr>
            <a:spLocks noChangeArrowheads="1"/>
          </p:cNvSpPr>
          <p:nvPr/>
        </p:nvSpPr>
        <p:spPr bwMode="auto">
          <a:xfrm>
            <a:off x="4886325" y="19129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67" name="Oval 44"/>
          <p:cNvSpPr>
            <a:spLocks noChangeArrowheads="1"/>
          </p:cNvSpPr>
          <p:nvPr/>
        </p:nvSpPr>
        <p:spPr bwMode="auto">
          <a:xfrm>
            <a:off x="5057775" y="19891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68" name="Oval 45"/>
          <p:cNvSpPr>
            <a:spLocks noChangeArrowheads="1"/>
          </p:cNvSpPr>
          <p:nvPr/>
        </p:nvSpPr>
        <p:spPr bwMode="auto">
          <a:xfrm>
            <a:off x="5229225" y="19129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69" name="Oval 46"/>
          <p:cNvSpPr>
            <a:spLocks noChangeArrowheads="1"/>
          </p:cNvSpPr>
          <p:nvPr/>
        </p:nvSpPr>
        <p:spPr bwMode="auto">
          <a:xfrm>
            <a:off x="5400675" y="19891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70" name="Oval 47"/>
          <p:cNvSpPr>
            <a:spLocks noChangeArrowheads="1"/>
          </p:cNvSpPr>
          <p:nvPr/>
        </p:nvSpPr>
        <p:spPr bwMode="auto">
          <a:xfrm>
            <a:off x="5572125" y="19129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71" name="Oval 48"/>
          <p:cNvSpPr>
            <a:spLocks noChangeArrowheads="1"/>
          </p:cNvSpPr>
          <p:nvPr/>
        </p:nvSpPr>
        <p:spPr bwMode="auto">
          <a:xfrm>
            <a:off x="5743575" y="19891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72" name="Oval 49"/>
          <p:cNvSpPr>
            <a:spLocks noChangeArrowheads="1"/>
          </p:cNvSpPr>
          <p:nvPr/>
        </p:nvSpPr>
        <p:spPr bwMode="auto">
          <a:xfrm>
            <a:off x="5915025" y="19129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73" name="Oval 50"/>
          <p:cNvSpPr>
            <a:spLocks noChangeArrowheads="1"/>
          </p:cNvSpPr>
          <p:nvPr/>
        </p:nvSpPr>
        <p:spPr bwMode="auto">
          <a:xfrm>
            <a:off x="6086475" y="19891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74" name="Oval 51"/>
          <p:cNvSpPr>
            <a:spLocks noChangeArrowheads="1"/>
          </p:cNvSpPr>
          <p:nvPr/>
        </p:nvSpPr>
        <p:spPr bwMode="auto">
          <a:xfrm>
            <a:off x="6257925" y="19129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75" name="Oval 52"/>
          <p:cNvSpPr>
            <a:spLocks noChangeArrowheads="1"/>
          </p:cNvSpPr>
          <p:nvPr/>
        </p:nvSpPr>
        <p:spPr bwMode="auto">
          <a:xfrm>
            <a:off x="6429375" y="19891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76" name="Oval 53"/>
          <p:cNvSpPr>
            <a:spLocks noChangeArrowheads="1"/>
          </p:cNvSpPr>
          <p:nvPr/>
        </p:nvSpPr>
        <p:spPr bwMode="auto">
          <a:xfrm>
            <a:off x="6600825" y="19129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77" name="Oval 54"/>
          <p:cNvSpPr>
            <a:spLocks noChangeArrowheads="1"/>
          </p:cNvSpPr>
          <p:nvPr/>
        </p:nvSpPr>
        <p:spPr bwMode="auto">
          <a:xfrm>
            <a:off x="6772275" y="19891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78" name="Oval 55"/>
          <p:cNvSpPr>
            <a:spLocks noChangeArrowheads="1"/>
          </p:cNvSpPr>
          <p:nvPr/>
        </p:nvSpPr>
        <p:spPr bwMode="auto">
          <a:xfrm>
            <a:off x="6943725" y="19129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79" name="Oval 56"/>
          <p:cNvSpPr>
            <a:spLocks noChangeArrowheads="1"/>
          </p:cNvSpPr>
          <p:nvPr/>
        </p:nvSpPr>
        <p:spPr bwMode="auto">
          <a:xfrm>
            <a:off x="7115175" y="19891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80" name="Oval 57"/>
          <p:cNvSpPr>
            <a:spLocks noChangeArrowheads="1"/>
          </p:cNvSpPr>
          <p:nvPr/>
        </p:nvSpPr>
        <p:spPr bwMode="auto">
          <a:xfrm>
            <a:off x="7286625" y="19129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81" name="Oval 58"/>
          <p:cNvSpPr>
            <a:spLocks noChangeArrowheads="1"/>
          </p:cNvSpPr>
          <p:nvPr/>
        </p:nvSpPr>
        <p:spPr bwMode="auto">
          <a:xfrm>
            <a:off x="7458075" y="19891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82" name="Oval 59"/>
          <p:cNvSpPr>
            <a:spLocks noChangeArrowheads="1"/>
          </p:cNvSpPr>
          <p:nvPr/>
        </p:nvSpPr>
        <p:spPr bwMode="auto">
          <a:xfrm>
            <a:off x="7629525" y="19129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83" name="Line 60"/>
          <p:cNvSpPr>
            <a:spLocks noChangeShapeType="1"/>
          </p:cNvSpPr>
          <p:nvPr/>
        </p:nvSpPr>
        <p:spPr bwMode="auto">
          <a:xfrm>
            <a:off x="3686175" y="2217738"/>
            <a:ext cx="394335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084" name="Oval 61"/>
          <p:cNvSpPr>
            <a:spLocks noChangeArrowheads="1"/>
          </p:cNvSpPr>
          <p:nvPr/>
        </p:nvSpPr>
        <p:spPr bwMode="auto">
          <a:xfrm>
            <a:off x="3857625" y="21415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85" name="Oval 62"/>
          <p:cNvSpPr>
            <a:spLocks noChangeArrowheads="1"/>
          </p:cNvSpPr>
          <p:nvPr/>
        </p:nvSpPr>
        <p:spPr bwMode="auto">
          <a:xfrm>
            <a:off x="4029075" y="22177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86" name="Oval 63"/>
          <p:cNvSpPr>
            <a:spLocks noChangeArrowheads="1"/>
          </p:cNvSpPr>
          <p:nvPr/>
        </p:nvSpPr>
        <p:spPr bwMode="auto">
          <a:xfrm>
            <a:off x="4200525" y="21415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87" name="Oval 64"/>
          <p:cNvSpPr>
            <a:spLocks noChangeArrowheads="1"/>
          </p:cNvSpPr>
          <p:nvPr/>
        </p:nvSpPr>
        <p:spPr bwMode="auto">
          <a:xfrm>
            <a:off x="4371975" y="22177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88" name="Oval 65"/>
          <p:cNvSpPr>
            <a:spLocks noChangeArrowheads="1"/>
          </p:cNvSpPr>
          <p:nvPr/>
        </p:nvSpPr>
        <p:spPr bwMode="auto">
          <a:xfrm>
            <a:off x="4543425" y="21415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89" name="Oval 66"/>
          <p:cNvSpPr>
            <a:spLocks noChangeArrowheads="1"/>
          </p:cNvSpPr>
          <p:nvPr/>
        </p:nvSpPr>
        <p:spPr bwMode="auto">
          <a:xfrm>
            <a:off x="4714875" y="22177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90" name="Oval 67"/>
          <p:cNvSpPr>
            <a:spLocks noChangeArrowheads="1"/>
          </p:cNvSpPr>
          <p:nvPr/>
        </p:nvSpPr>
        <p:spPr bwMode="auto">
          <a:xfrm>
            <a:off x="4886325" y="21415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91" name="Oval 68"/>
          <p:cNvSpPr>
            <a:spLocks noChangeArrowheads="1"/>
          </p:cNvSpPr>
          <p:nvPr/>
        </p:nvSpPr>
        <p:spPr bwMode="auto">
          <a:xfrm>
            <a:off x="5057775" y="22177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92" name="Oval 69"/>
          <p:cNvSpPr>
            <a:spLocks noChangeArrowheads="1"/>
          </p:cNvSpPr>
          <p:nvPr/>
        </p:nvSpPr>
        <p:spPr bwMode="auto">
          <a:xfrm>
            <a:off x="5229225" y="21415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93" name="Oval 70"/>
          <p:cNvSpPr>
            <a:spLocks noChangeArrowheads="1"/>
          </p:cNvSpPr>
          <p:nvPr/>
        </p:nvSpPr>
        <p:spPr bwMode="auto">
          <a:xfrm>
            <a:off x="5400675" y="22177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94" name="Oval 71"/>
          <p:cNvSpPr>
            <a:spLocks noChangeArrowheads="1"/>
          </p:cNvSpPr>
          <p:nvPr/>
        </p:nvSpPr>
        <p:spPr bwMode="auto">
          <a:xfrm>
            <a:off x="5572125" y="21415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95" name="Oval 72"/>
          <p:cNvSpPr>
            <a:spLocks noChangeArrowheads="1"/>
          </p:cNvSpPr>
          <p:nvPr/>
        </p:nvSpPr>
        <p:spPr bwMode="auto">
          <a:xfrm>
            <a:off x="5743575" y="22177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96" name="Oval 73"/>
          <p:cNvSpPr>
            <a:spLocks noChangeArrowheads="1"/>
          </p:cNvSpPr>
          <p:nvPr/>
        </p:nvSpPr>
        <p:spPr bwMode="auto">
          <a:xfrm>
            <a:off x="5915025" y="21415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97" name="Oval 74"/>
          <p:cNvSpPr>
            <a:spLocks noChangeArrowheads="1"/>
          </p:cNvSpPr>
          <p:nvPr/>
        </p:nvSpPr>
        <p:spPr bwMode="auto">
          <a:xfrm>
            <a:off x="6086475" y="22177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98" name="Oval 75"/>
          <p:cNvSpPr>
            <a:spLocks noChangeArrowheads="1"/>
          </p:cNvSpPr>
          <p:nvPr/>
        </p:nvSpPr>
        <p:spPr bwMode="auto">
          <a:xfrm>
            <a:off x="6257925" y="21415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99" name="Oval 76"/>
          <p:cNvSpPr>
            <a:spLocks noChangeArrowheads="1"/>
          </p:cNvSpPr>
          <p:nvPr/>
        </p:nvSpPr>
        <p:spPr bwMode="auto">
          <a:xfrm>
            <a:off x="6429375" y="22177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00" name="Oval 77"/>
          <p:cNvSpPr>
            <a:spLocks noChangeArrowheads="1"/>
          </p:cNvSpPr>
          <p:nvPr/>
        </p:nvSpPr>
        <p:spPr bwMode="auto">
          <a:xfrm>
            <a:off x="6600825" y="21415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01" name="Oval 78"/>
          <p:cNvSpPr>
            <a:spLocks noChangeArrowheads="1"/>
          </p:cNvSpPr>
          <p:nvPr/>
        </p:nvSpPr>
        <p:spPr bwMode="auto">
          <a:xfrm>
            <a:off x="6772275" y="22177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02" name="Oval 79"/>
          <p:cNvSpPr>
            <a:spLocks noChangeArrowheads="1"/>
          </p:cNvSpPr>
          <p:nvPr/>
        </p:nvSpPr>
        <p:spPr bwMode="auto">
          <a:xfrm>
            <a:off x="6943725" y="21415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03" name="Oval 80"/>
          <p:cNvSpPr>
            <a:spLocks noChangeArrowheads="1"/>
          </p:cNvSpPr>
          <p:nvPr/>
        </p:nvSpPr>
        <p:spPr bwMode="auto">
          <a:xfrm>
            <a:off x="7115175" y="22177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04" name="Oval 81"/>
          <p:cNvSpPr>
            <a:spLocks noChangeArrowheads="1"/>
          </p:cNvSpPr>
          <p:nvPr/>
        </p:nvSpPr>
        <p:spPr bwMode="auto">
          <a:xfrm>
            <a:off x="7286625" y="21415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05" name="Oval 82"/>
          <p:cNvSpPr>
            <a:spLocks noChangeArrowheads="1"/>
          </p:cNvSpPr>
          <p:nvPr/>
        </p:nvSpPr>
        <p:spPr bwMode="auto">
          <a:xfrm>
            <a:off x="7458075" y="22177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06" name="Line 83"/>
          <p:cNvSpPr>
            <a:spLocks noChangeShapeType="1"/>
          </p:cNvSpPr>
          <p:nvPr/>
        </p:nvSpPr>
        <p:spPr bwMode="auto">
          <a:xfrm>
            <a:off x="3686175" y="2446338"/>
            <a:ext cx="3686175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07" name="Oval 84"/>
          <p:cNvSpPr>
            <a:spLocks noChangeArrowheads="1"/>
          </p:cNvSpPr>
          <p:nvPr/>
        </p:nvSpPr>
        <p:spPr bwMode="auto">
          <a:xfrm>
            <a:off x="3857625" y="23701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08" name="Oval 85"/>
          <p:cNvSpPr>
            <a:spLocks noChangeArrowheads="1"/>
          </p:cNvSpPr>
          <p:nvPr/>
        </p:nvSpPr>
        <p:spPr bwMode="auto">
          <a:xfrm>
            <a:off x="4029075" y="24463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09" name="Oval 86"/>
          <p:cNvSpPr>
            <a:spLocks noChangeArrowheads="1"/>
          </p:cNvSpPr>
          <p:nvPr/>
        </p:nvSpPr>
        <p:spPr bwMode="auto">
          <a:xfrm>
            <a:off x="4200525" y="23701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10" name="Oval 87"/>
          <p:cNvSpPr>
            <a:spLocks noChangeArrowheads="1"/>
          </p:cNvSpPr>
          <p:nvPr/>
        </p:nvSpPr>
        <p:spPr bwMode="auto">
          <a:xfrm>
            <a:off x="4371975" y="24463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11" name="Oval 88"/>
          <p:cNvSpPr>
            <a:spLocks noChangeArrowheads="1"/>
          </p:cNvSpPr>
          <p:nvPr/>
        </p:nvSpPr>
        <p:spPr bwMode="auto">
          <a:xfrm>
            <a:off x="4543425" y="23701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12" name="Oval 89"/>
          <p:cNvSpPr>
            <a:spLocks noChangeArrowheads="1"/>
          </p:cNvSpPr>
          <p:nvPr/>
        </p:nvSpPr>
        <p:spPr bwMode="auto">
          <a:xfrm>
            <a:off x="4714875" y="24463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13" name="Oval 90"/>
          <p:cNvSpPr>
            <a:spLocks noChangeArrowheads="1"/>
          </p:cNvSpPr>
          <p:nvPr/>
        </p:nvSpPr>
        <p:spPr bwMode="auto">
          <a:xfrm>
            <a:off x="4886325" y="23701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14" name="Oval 91"/>
          <p:cNvSpPr>
            <a:spLocks noChangeArrowheads="1"/>
          </p:cNvSpPr>
          <p:nvPr/>
        </p:nvSpPr>
        <p:spPr bwMode="auto">
          <a:xfrm>
            <a:off x="5057775" y="24463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15" name="Oval 92"/>
          <p:cNvSpPr>
            <a:spLocks noChangeArrowheads="1"/>
          </p:cNvSpPr>
          <p:nvPr/>
        </p:nvSpPr>
        <p:spPr bwMode="auto">
          <a:xfrm>
            <a:off x="5229225" y="23701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16" name="Oval 93"/>
          <p:cNvSpPr>
            <a:spLocks noChangeArrowheads="1"/>
          </p:cNvSpPr>
          <p:nvPr/>
        </p:nvSpPr>
        <p:spPr bwMode="auto">
          <a:xfrm>
            <a:off x="5400675" y="24463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17" name="Oval 94"/>
          <p:cNvSpPr>
            <a:spLocks noChangeArrowheads="1"/>
          </p:cNvSpPr>
          <p:nvPr/>
        </p:nvSpPr>
        <p:spPr bwMode="auto">
          <a:xfrm>
            <a:off x="5572125" y="23701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18" name="Oval 95"/>
          <p:cNvSpPr>
            <a:spLocks noChangeArrowheads="1"/>
          </p:cNvSpPr>
          <p:nvPr/>
        </p:nvSpPr>
        <p:spPr bwMode="auto">
          <a:xfrm>
            <a:off x="5743575" y="24463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19" name="Oval 96"/>
          <p:cNvSpPr>
            <a:spLocks noChangeArrowheads="1"/>
          </p:cNvSpPr>
          <p:nvPr/>
        </p:nvSpPr>
        <p:spPr bwMode="auto">
          <a:xfrm>
            <a:off x="5915025" y="23701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20" name="Oval 97"/>
          <p:cNvSpPr>
            <a:spLocks noChangeArrowheads="1"/>
          </p:cNvSpPr>
          <p:nvPr/>
        </p:nvSpPr>
        <p:spPr bwMode="auto">
          <a:xfrm>
            <a:off x="6086475" y="24463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21" name="Oval 98"/>
          <p:cNvSpPr>
            <a:spLocks noChangeArrowheads="1"/>
          </p:cNvSpPr>
          <p:nvPr/>
        </p:nvSpPr>
        <p:spPr bwMode="auto">
          <a:xfrm>
            <a:off x="6257925" y="23701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22" name="Oval 99"/>
          <p:cNvSpPr>
            <a:spLocks noChangeArrowheads="1"/>
          </p:cNvSpPr>
          <p:nvPr/>
        </p:nvSpPr>
        <p:spPr bwMode="auto">
          <a:xfrm>
            <a:off x="6429375" y="24463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23" name="Oval 100"/>
          <p:cNvSpPr>
            <a:spLocks noChangeArrowheads="1"/>
          </p:cNvSpPr>
          <p:nvPr/>
        </p:nvSpPr>
        <p:spPr bwMode="auto">
          <a:xfrm>
            <a:off x="6600825" y="23701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24" name="Oval 101"/>
          <p:cNvSpPr>
            <a:spLocks noChangeArrowheads="1"/>
          </p:cNvSpPr>
          <p:nvPr/>
        </p:nvSpPr>
        <p:spPr bwMode="auto">
          <a:xfrm>
            <a:off x="6772275" y="24463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25" name="Oval 102"/>
          <p:cNvSpPr>
            <a:spLocks noChangeArrowheads="1"/>
          </p:cNvSpPr>
          <p:nvPr/>
        </p:nvSpPr>
        <p:spPr bwMode="auto">
          <a:xfrm>
            <a:off x="6943725" y="23701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26" name="Oval 103"/>
          <p:cNvSpPr>
            <a:spLocks noChangeArrowheads="1"/>
          </p:cNvSpPr>
          <p:nvPr/>
        </p:nvSpPr>
        <p:spPr bwMode="auto">
          <a:xfrm>
            <a:off x="7115175" y="24463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27" name="Oval 104"/>
          <p:cNvSpPr>
            <a:spLocks noChangeArrowheads="1"/>
          </p:cNvSpPr>
          <p:nvPr/>
        </p:nvSpPr>
        <p:spPr bwMode="auto">
          <a:xfrm>
            <a:off x="7286625" y="23701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28" name="Line 105"/>
          <p:cNvSpPr>
            <a:spLocks noChangeShapeType="1"/>
          </p:cNvSpPr>
          <p:nvPr/>
        </p:nvSpPr>
        <p:spPr bwMode="auto">
          <a:xfrm>
            <a:off x="3686175" y="2674938"/>
            <a:ext cx="3343275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29" name="Oval 106"/>
          <p:cNvSpPr>
            <a:spLocks noChangeArrowheads="1"/>
          </p:cNvSpPr>
          <p:nvPr/>
        </p:nvSpPr>
        <p:spPr bwMode="auto">
          <a:xfrm>
            <a:off x="3857625" y="25987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30" name="Oval 107"/>
          <p:cNvSpPr>
            <a:spLocks noChangeArrowheads="1"/>
          </p:cNvSpPr>
          <p:nvPr/>
        </p:nvSpPr>
        <p:spPr bwMode="auto">
          <a:xfrm>
            <a:off x="4029075" y="26749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31" name="Oval 108"/>
          <p:cNvSpPr>
            <a:spLocks noChangeArrowheads="1"/>
          </p:cNvSpPr>
          <p:nvPr/>
        </p:nvSpPr>
        <p:spPr bwMode="auto">
          <a:xfrm>
            <a:off x="4200525" y="25987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32" name="Oval 109"/>
          <p:cNvSpPr>
            <a:spLocks noChangeArrowheads="1"/>
          </p:cNvSpPr>
          <p:nvPr/>
        </p:nvSpPr>
        <p:spPr bwMode="auto">
          <a:xfrm>
            <a:off x="4371975" y="26749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33" name="Oval 110"/>
          <p:cNvSpPr>
            <a:spLocks noChangeArrowheads="1"/>
          </p:cNvSpPr>
          <p:nvPr/>
        </p:nvSpPr>
        <p:spPr bwMode="auto">
          <a:xfrm>
            <a:off x="4543425" y="25987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34" name="Oval 111"/>
          <p:cNvSpPr>
            <a:spLocks noChangeArrowheads="1"/>
          </p:cNvSpPr>
          <p:nvPr/>
        </p:nvSpPr>
        <p:spPr bwMode="auto">
          <a:xfrm>
            <a:off x="4714875" y="26749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35" name="Oval 112"/>
          <p:cNvSpPr>
            <a:spLocks noChangeArrowheads="1"/>
          </p:cNvSpPr>
          <p:nvPr/>
        </p:nvSpPr>
        <p:spPr bwMode="auto">
          <a:xfrm>
            <a:off x="4886325" y="25987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36" name="Oval 113"/>
          <p:cNvSpPr>
            <a:spLocks noChangeArrowheads="1"/>
          </p:cNvSpPr>
          <p:nvPr/>
        </p:nvSpPr>
        <p:spPr bwMode="auto">
          <a:xfrm>
            <a:off x="5057775" y="26749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37" name="Oval 114"/>
          <p:cNvSpPr>
            <a:spLocks noChangeArrowheads="1"/>
          </p:cNvSpPr>
          <p:nvPr/>
        </p:nvSpPr>
        <p:spPr bwMode="auto">
          <a:xfrm>
            <a:off x="5229225" y="25987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38" name="Oval 115"/>
          <p:cNvSpPr>
            <a:spLocks noChangeArrowheads="1"/>
          </p:cNvSpPr>
          <p:nvPr/>
        </p:nvSpPr>
        <p:spPr bwMode="auto">
          <a:xfrm>
            <a:off x="5400675" y="26749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39" name="Oval 116"/>
          <p:cNvSpPr>
            <a:spLocks noChangeArrowheads="1"/>
          </p:cNvSpPr>
          <p:nvPr/>
        </p:nvSpPr>
        <p:spPr bwMode="auto">
          <a:xfrm>
            <a:off x="5572125" y="25987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40" name="Oval 117"/>
          <p:cNvSpPr>
            <a:spLocks noChangeArrowheads="1"/>
          </p:cNvSpPr>
          <p:nvPr/>
        </p:nvSpPr>
        <p:spPr bwMode="auto">
          <a:xfrm>
            <a:off x="5743575" y="26749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41" name="Oval 118"/>
          <p:cNvSpPr>
            <a:spLocks noChangeArrowheads="1"/>
          </p:cNvSpPr>
          <p:nvPr/>
        </p:nvSpPr>
        <p:spPr bwMode="auto">
          <a:xfrm>
            <a:off x="5915025" y="25987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42" name="Oval 119"/>
          <p:cNvSpPr>
            <a:spLocks noChangeArrowheads="1"/>
          </p:cNvSpPr>
          <p:nvPr/>
        </p:nvSpPr>
        <p:spPr bwMode="auto">
          <a:xfrm>
            <a:off x="6086475" y="26749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43" name="Oval 120"/>
          <p:cNvSpPr>
            <a:spLocks noChangeArrowheads="1"/>
          </p:cNvSpPr>
          <p:nvPr/>
        </p:nvSpPr>
        <p:spPr bwMode="auto">
          <a:xfrm>
            <a:off x="6257925" y="25987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44" name="Oval 121"/>
          <p:cNvSpPr>
            <a:spLocks noChangeArrowheads="1"/>
          </p:cNvSpPr>
          <p:nvPr/>
        </p:nvSpPr>
        <p:spPr bwMode="auto">
          <a:xfrm>
            <a:off x="6429375" y="26749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45" name="Oval 122"/>
          <p:cNvSpPr>
            <a:spLocks noChangeArrowheads="1"/>
          </p:cNvSpPr>
          <p:nvPr/>
        </p:nvSpPr>
        <p:spPr bwMode="auto">
          <a:xfrm>
            <a:off x="6600825" y="25987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46" name="Oval 123"/>
          <p:cNvSpPr>
            <a:spLocks noChangeArrowheads="1"/>
          </p:cNvSpPr>
          <p:nvPr/>
        </p:nvSpPr>
        <p:spPr bwMode="auto">
          <a:xfrm>
            <a:off x="6772275" y="26749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47" name="Line 124"/>
          <p:cNvSpPr>
            <a:spLocks noChangeShapeType="1"/>
          </p:cNvSpPr>
          <p:nvPr/>
        </p:nvSpPr>
        <p:spPr bwMode="auto">
          <a:xfrm>
            <a:off x="3686175" y="2979738"/>
            <a:ext cx="3000375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48" name="Oval 125"/>
          <p:cNvSpPr>
            <a:spLocks noChangeArrowheads="1"/>
          </p:cNvSpPr>
          <p:nvPr/>
        </p:nvSpPr>
        <p:spPr bwMode="auto">
          <a:xfrm>
            <a:off x="3857625" y="29035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49" name="Oval 126"/>
          <p:cNvSpPr>
            <a:spLocks noChangeArrowheads="1"/>
          </p:cNvSpPr>
          <p:nvPr/>
        </p:nvSpPr>
        <p:spPr bwMode="auto">
          <a:xfrm>
            <a:off x="4029075" y="29797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50" name="Oval 127"/>
          <p:cNvSpPr>
            <a:spLocks noChangeArrowheads="1"/>
          </p:cNvSpPr>
          <p:nvPr/>
        </p:nvSpPr>
        <p:spPr bwMode="auto">
          <a:xfrm>
            <a:off x="4200525" y="29035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51" name="Oval 128"/>
          <p:cNvSpPr>
            <a:spLocks noChangeArrowheads="1"/>
          </p:cNvSpPr>
          <p:nvPr/>
        </p:nvSpPr>
        <p:spPr bwMode="auto">
          <a:xfrm>
            <a:off x="4371975" y="29797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52" name="Oval 129"/>
          <p:cNvSpPr>
            <a:spLocks noChangeArrowheads="1"/>
          </p:cNvSpPr>
          <p:nvPr/>
        </p:nvSpPr>
        <p:spPr bwMode="auto">
          <a:xfrm>
            <a:off x="4543425" y="29035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53" name="Oval 130"/>
          <p:cNvSpPr>
            <a:spLocks noChangeArrowheads="1"/>
          </p:cNvSpPr>
          <p:nvPr/>
        </p:nvSpPr>
        <p:spPr bwMode="auto">
          <a:xfrm>
            <a:off x="4714875" y="29797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54" name="Oval 131"/>
          <p:cNvSpPr>
            <a:spLocks noChangeArrowheads="1"/>
          </p:cNvSpPr>
          <p:nvPr/>
        </p:nvSpPr>
        <p:spPr bwMode="auto">
          <a:xfrm>
            <a:off x="4886325" y="29035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55" name="Oval 132"/>
          <p:cNvSpPr>
            <a:spLocks noChangeArrowheads="1"/>
          </p:cNvSpPr>
          <p:nvPr/>
        </p:nvSpPr>
        <p:spPr bwMode="auto">
          <a:xfrm>
            <a:off x="5057775" y="29797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56" name="Oval 133"/>
          <p:cNvSpPr>
            <a:spLocks noChangeArrowheads="1"/>
          </p:cNvSpPr>
          <p:nvPr/>
        </p:nvSpPr>
        <p:spPr bwMode="auto">
          <a:xfrm>
            <a:off x="5229225" y="29035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57" name="Oval 134"/>
          <p:cNvSpPr>
            <a:spLocks noChangeArrowheads="1"/>
          </p:cNvSpPr>
          <p:nvPr/>
        </p:nvSpPr>
        <p:spPr bwMode="auto">
          <a:xfrm>
            <a:off x="5400675" y="29797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58" name="Oval 135"/>
          <p:cNvSpPr>
            <a:spLocks noChangeArrowheads="1"/>
          </p:cNvSpPr>
          <p:nvPr/>
        </p:nvSpPr>
        <p:spPr bwMode="auto">
          <a:xfrm>
            <a:off x="5572125" y="29035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59" name="Oval 136"/>
          <p:cNvSpPr>
            <a:spLocks noChangeArrowheads="1"/>
          </p:cNvSpPr>
          <p:nvPr/>
        </p:nvSpPr>
        <p:spPr bwMode="auto">
          <a:xfrm>
            <a:off x="5743575" y="29797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60" name="Oval 137"/>
          <p:cNvSpPr>
            <a:spLocks noChangeArrowheads="1"/>
          </p:cNvSpPr>
          <p:nvPr/>
        </p:nvSpPr>
        <p:spPr bwMode="auto">
          <a:xfrm>
            <a:off x="5915025" y="29035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61" name="Oval 138"/>
          <p:cNvSpPr>
            <a:spLocks noChangeArrowheads="1"/>
          </p:cNvSpPr>
          <p:nvPr/>
        </p:nvSpPr>
        <p:spPr bwMode="auto">
          <a:xfrm>
            <a:off x="6086475" y="29797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62" name="Oval 139"/>
          <p:cNvSpPr>
            <a:spLocks noChangeArrowheads="1"/>
          </p:cNvSpPr>
          <p:nvPr/>
        </p:nvSpPr>
        <p:spPr bwMode="auto">
          <a:xfrm>
            <a:off x="6257925" y="29035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63" name="Oval 140"/>
          <p:cNvSpPr>
            <a:spLocks noChangeArrowheads="1"/>
          </p:cNvSpPr>
          <p:nvPr/>
        </p:nvSpPr>
        <p:spPr bwMode="auto">
          <a:xfrm>
            <a:off x="6429375" y="29797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64" name="Line 141"/>
          <p:cNvSpPr>
            <a:spLocks noChangeShapeType="1"/>
          </p:cNvSpPr>
          <p:nvPr/>
        </p:nvSpPr>
        <p:spPr bwMode="auto">
          <a:xfrm>
            <a:off x="3686175" y="3284538"/>
            <a:ext cx="2657475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65" name="Oval 142"/>
          <p:cNvSpPr>
            <a:spLocks noChangeArrowheads="1"/>
          </p:cNvSpPr>
          <p:nvPr/>
        </p:nvSpPr>
        <p:spPr bwMode="auto">
          <a:xfrm>
            <a:off x="3857625" y="32083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66" name="Oval 143"/>
          <p:cNvSpPr>
            <a:spLocks noChangeArrowheads="1"/>
          </p:cNvSpPr>
          <p:nvPr/>
        </p:nvSpPr>
        <p:spPr bwMode="auto">
          <a:xfrm>
            <a:off x="4029075" y="32845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67" name="Oval 144"/>
          <p:cNvSpPr>
            <a:spLocks noChangeArrowheads="1"/>
          </p:cNvSpPr>
          <p:nvPr/>
        </p:nvSpPr>
        <p:spPr bwMode="auto">
          <a:xfrm>
            <a:off x="4200525" y="32083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68" name="Oval 145"/>
          <p:cNvSpPr>
            <a:spLocks noChangeArrowheads="1"/>
          </p:cNvSpPr>
          <p:nvPr/>
        </p:nvSpPr>
        <p:spPr bwMode="auto">
          <a:xfrm>
            <a:off x="4371975" y="32845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69" name="Oval 146"/>
          <p:cNvSpPr>
            <a:spLocks noChangeArrowheads="1"/>
          </p:cNvSpPr>
          <p:nvPr/>
        </p:nvSpPr>
        <p:spPr bwMode="auto">
          <a:xfrm>
            <a:off x="4543425" y="32083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70" name="Oval 147"/>
          <p:cNvSpPr>
            <a:spLocks noChangeArrowheads="1"/>
          </p:cNvSpPr>
          <p:nvPr/>
        </p:nvSpPr>
        <p:spPr bwMode="auto">
          <a:xfrm>
            <a:off x="4714875" y="32845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71" name="Oval 148"/>
          <p:cNvSpPr>
            <a:spLocks noChangeArrowheads="1"/>
          </p:cNvSpPr>
          <p:nvPr/>
        </p:nvSpPr>
        <p:spPr bwMode="auto">
          <a:xfrm>
            <a:off x="4886325" y="32083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72" name="Oval 149"/>
          <p:cNvSpPr>
            <a:spLocks noChangeArrowheads="1"/>
          </p:cNvSpPr>
          <p:nvPr/>
        </p:nvSpPr>
        <p:spPr bwMode="auto">
          <a:xfrm>
            <a:off x="5057775" y="32845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73" name="Oval 150"/>
          <p:cNvSpPr>
            <a:spLocks noChangeArrowheads="1"/>
          </p:cNvSpPr>
          <p:nvPr/>
        </p:nvSpPr>
        <p:spPr bwMode="auto">
          <a:xfrm>
            <a:off x="5229225" y="32083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74" name="Oval 151"/>
          <p:cNvSpPr>
            <a:spLocks noChangeArrowheads="1"/>
          </p:cNvSpPr>
          <p:nvPr/>
        </p:nvSpPr>
        <p:spPr bwMode="auto">
          <a:xfrm>
            <a:off x="5400675" y="32845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75" name="Oval 152"/>
          <p:cNvSpPr>
            <a:spLocks noChangeArrowheads="1"/>
          </p:cNvSpPr>
          <p:nvPr/>
        </p:nvSpPr>
        <p:spPr bwMode="auto">
          <a:xfrm>
            <a:off x="5572125" y="32083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76" name="Oval 153"/>
          <p:cNvSpPr>
            <a:spLocks noChangeArrowheads="1"/>
          </p:cNvSpPr>
          <p:nvPr/>
        </p:nvSpPr>
        <p:spPr bwMode="auto">
          <a:xfrm>
            <a:off x="5743575" y="32845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77" name="Oval 154"/>
          <p:cNvSpPr>
            <a:spLocks noChangeArrowheads="1"/>
          </p:cNvSpPr>
          <p:nvPr/>
        </p:nvSpPr>
        <p:spPr bwMode="auto">
          <a:xfrm>
            <a:off x="5915025" y="32083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78" name="Oval 155"/>
          <p:cNvSpPr>
            <a:spLocks noChangeArrowheads="1"/>
          </p:cNvSpPr>
          <p:nvPr/>
        </p:nvSpPr>
        <p:spPr bwMode="auto">
          <a:xfrm>
            <a:off x="6086475" y="32845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79" name="Line 156"/>
          <p:cNvSpPr>
            <a:spLocks noChangeShapeType="1"/>
          </p:cNvSpPr>
          <p:nvPr/>
        </p:nvSpPr>
        <p:spPr bwMode="auto">
          <a:xfrm>
            <a:off x="3686175" y="3589338"/>
            <a:ext cx="222885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80" name="Oval 157"/>
          <p:cNvSpPr>
            <a:spLocks noChangeArrowheads="1"/>
          </p:cNvSpPr>
          <p:nvPr/>
        </p:nvSpPr>
        <p:spPr bwMode="auto">
          <a:xfrm>
            <a:off x="3857625" y="35131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81" name="Oval 158"/>
          <p:cNvSpPr>
            <a:spLocks noChangeArrowheads="1"/>
          </p:cNvSpPr>
          <p:nvPr/>
        </p:nvSpPr>
        <p:spPr bwMode="auto">
          <a:xfrm>
            <a:off x="4029075" y="35893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82" name="Oval 159"/>
          <p:cNvSpPr>
            <a:spLocks noChangeArrowheads="1"/>
          </p:cNvSpPr>
          <p:nvPr/>
        </p:nvSpPr>
        <p:spPr bwMode="auto">
          <a:xfrm>
            <a:off x="4200525" y="35131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83" name="Oval 160"/>
          <p:cNvSpPr>
            <a:spLocks noChangeArrowheads="1"/>
          </p:cNvSpPr>
          <p:nvPr/>
        </p:nvSpPr>
        <p:spPr bwMode="auto">
          <a:xfrm>
            <a:off x="4371975" y="35893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84" name="Oval 161"/>
          <p:cNvSpPr>
            <a:spLocks noChangeArrowheads="1"/>
          </p:cNvSpPr>
          <p:nvPr/>
        </p:nvSpPr>
        <p:spPr bwMode="auto">
          <a:xfrm>
            <a:off x="4543425" y="35131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85" name="Oval 162"/>
          <p:cNvSpPr>
            <a:spLocks noChangeArrowheads="1"/>
          </p:cNvSpPr>
          <p:nvPr/>
        </p:nvSpPr>
        <p:spPr bwMode="auto">
          <a:xfrm>
            <a:off x="4714875" y="35893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86" name="Oval 163"/>
          <p:cNvSpPr>
            <a:spLocks noChangeArrowheads="1"/>
          </p:cNvSpPr>
          <p:nvPr/>
        </p:nvSpPr>
        <p:spPr bwMode="auto">
          <a:xfrm>
            <a:off x="4886325" y="35131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87" name="Oval 164"/>
          <p:cNvSpPr>
            <a:spLocks noChangeArrowheads="1"/>
          </p:cNvSpPr>
          <p:nvPr/>
        </p:nvSpPr>
        <p:spPr bwMode="auto">
          <a:xfrm>
            <a:off x="5057775" y="35893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88" name="Oval 165"/>
          <p:cNvSpPr>
            <a:spLocks noChangeArrowheads="1"/>
          </p:cNvSpPr>
          <p:nvPr/>
        </p:nvSpPr>
        <p:spPr bwMode="auto">
          <a:xfrm>
            <a:off x="5229225" y="35131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89" name="Oval 166"/>
          <p:cNvSpPr>
            <a:spLocks noChangeArrowheads="1"/>
          </p:cNvSpPr>
          <p:nvPr/>
        </p:nvSpPr>
        <p:spPr bwMode="auto">
          <a:xfrm>
            <a:off x="5400675" y="35893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90" name="Oval 167"/>
          <p:cNvSpPr>
            <a:spLocks noChangeArrowheads="1"/>
          </p:cNvSpPr>
          <p:nvPr/>
        </p:nvSpPr>
        <p:spPr bwMode="auto">
          <a:xfrm>
            <a:off x="5572125" y="35131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91" name="Oval 168"/>
          <p:cNvSpPr>
            <a:spLocks noChangeArrowheads="1"/>
          </p:cNvSpPr>
          <p:nvPr/>
        </p:nvSpPr>
        <p:spPr bwMode="auto">
          <a:xfrm>
            <a:off x="5743575" y="35893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92" name="Line 169"/>
          <p:cNvSpPr>
            <a:spLocks noChangeShapeType="1"/>
          </p:cNvSpPr>
          <p:nvPr/>
        </p:nvSpPr>
        <p:spPr bwMode="auto">
          <a:xfrm>
            <a:off x="3686175" y="3894138"/>
            <a:ext cx="171450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93" name="Oval 170"/>
          <p:cNvSpPr>
            <a:spLocks noChangeArrowheads="1"/>
          </p:cNvSpPr>
          <p:nvPr/>
        </p:nvSpPr>
        <p:spPr bwMode="auto">
          <a:xfrm>
            <a:off x="3857625" y="38179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94" name="Oval 171"/>
          <p:cNvSpPr>
            <a:spLocks noChangeArrowheads="1"/>
          </p:cNvSpPr>
          <p:nvPr/>
        </p:nvSpPr>
        <p:spPr bwMode="auto">
          <a:xfrm>
            <a:off x="4029075" y="38941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95" name="Oval 172"/>
          <p:cNvSpPr>
            <a:spLocks noChangeArrowheads="1"/>
          </p:cNvSpPr>
          <p:nvPr/>
        </p:nvSpPr>
        <p:spPr bwMode="auto">
          <a:xfrm>
            <a:off x="4200525" y="38179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96" name="Oval 173"/>
          <p:cNvSpPr>
            <a:spLocks noChangeArrowheads="1"/>
          </p:cNvSpPr>
          <p:nvPr/>
        </p:nvSpPr>
        <p:spPr bwMode="auto">
          <a:xfrm>
            <a:off x="4371975" y="38941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97" name="Oval 174"/>
          <p:cNvSpPr>
            <a:spLocks noChangeArrowheads="1"/>
          </p:cNvSpPr>
          <p:nvPr/>
        </p:nvSpPr>
        <p:spPr bwMode="auto">
          <a:xfrm>
            <a:off x="4543425" y="38179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98" name="Oval 175"/>
          <p:cNvSpPr>
            <a:spLocks noChangeArrowheads="1"/>
          </p:cNvSpPr>
          <p:nvPr/>
        </p:nvSpPr>
        <p:spPr bwMode="auto">
          <a:xfrm>
            <a:off x="4714875" y="38941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99" name="Oval 176"/>
          <p:cNvSpPr>
            <a:spLocks noChangeArrowheads="1"/>
          </p:cNvSpPr>
          <p:nvPr/>
        </p:nvSpPr>
        <p:spPr bwMode="auto">
          <a:xfrm>
            <a:off x="4886325" y="38179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200" name="Oval 177"/>
          <p:cNvSpPr>
            <a:spLocks noChangeArrowheads="1"/>
          </p:cNvSpPr>
          <p:nvPr/>
        </p:nvSpPr>
        <p:spPr bwMode="auto">
          <a:xfrm>
            <a:off x="5057775" y="38941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201" name="Oval 178"/>
          <p:cNvSpPr>
            <a:spLocks noChangeArrowheads="1"/>
          </p:cNvSpPr>
          <p:nvPr/>
        </p:nvSpPr>
        <p:spPr bwMode="auto">
          <a:xfrm>
            <a:off x="5229225" y="38179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202" name="Line 179"/>
          <p:cNvSpPr>
            <a:spLocks noChangeShapeType="1"/>
          </p:cNvSpPr>
          <p:nvPr/>
        </p:nvSpPr>
        <p:spPr bwMode="auto">
          <a:xfrm>
            <a:off x="3686175" y="4427538"/>
            <a:ext cx="1114425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203" name="Oval 180"/>
          <p:cNvSpPr>
            <a:spLocks noChangeArrowheads="1"/>
          </p:cNvSpPr>
          <p:nvPr/>
        </p:nvSpPr>
        <p:spPr bwMode="auto">
          <a:xfrm>
            <a:off x="3857625" y="43513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204" name="Oval 181"/>
          <p:cNvSpPr>
            <a:spLocks noChangeArrowheads="1"/>
          </p:cNvSpPr>
          <p:nvPr/>
        </p:nvSpPr>
        <p:spPr bwMode="auto">
          <a:xfrm>
            <a:off x="4029075" y="44275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205" name="Oval 182"/>
          <p:cNvSpPr>
            <a:spLocks noChangeArrowheads="1"/>
          </p:cNvSpPr>
          <p:nvPr/>
        </p:nvSpPr>
        <p:spPr bwMode="auto">
          <a:xfrm>
            <a:off x="4200525" y="43513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206" name="Oval 183"/>
          <p:cNvSpPr>
            <a:spLocks noChangeArrowheads="1"/>
          </p:cNvSpPr>
          <p:nvPr/>
        </p:nvSpPr>
        <p:spPr bwMode="auto">
          <a:xfrm>
            <a:off x="4371975" y="44275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207" name="Oval 184"/>
          <p:cNvSpPr>
            <a:spLocks noChangeArrowheads="1"/>
          </p:cNvSpPr>
          <p:nvPr/>
        </p:nvSpPr>
        <p:spPr bwMode="auto">
          <a:xfrm>
            <a:off x="4543425" y="43513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208" name="Oval 185"/>
          <p:cNvSpPr>
            <a:spLocks noChangeArrowheads="1"/>
          </p:cNvSpPr>
          <p:nvPr/>
        </p:nvSpPr>
        <p:spPr bwMode="auto">
          <a:xfrm>
            <a:off x="4714875" y="44275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209" name="Line 186"/>
          <p:cNvSpPr>
            <a:spLocks noChangeShapeType="1"/>
          </p:cNvSpPr>
          <p:nvPr/>
        </p:nvSpPr>
        <p:spPr bwMode="auto">
          <a:xfrm>
            <a:off x="3686175" y="5113338"/>
            <a:ext cx="68580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210" name="Oval 187"/>
          <p:cNvSpPr>
            <a:spLocks noChangeArrowheads="1"/>
          </p:cNvSpPr>
          <p:nvPr/>
        </p:nvSpPr>
        <p:spPr bwMode="auto">
          <a:xfrm>
            <a:off x="3857625" y="50371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211" name="Oval 188"/>
          <p:cNvSpPr>
            <a:spLocks noChangeArrowheads="1"/>
          </p:cNvSpPr>
          <p:nvPr/>
        </p:nvSpPr>
        <p:spPr bwMode="auto">
          <a:xfrm>
            <a:off x="4029075" y="51133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212" name="Oval 189"/>
          <p:cNvSpPr>
            <a:spLocks noChangeArrowheads="1"/>
          </p:cNvSpPr>
          <p:nvPr/>
        </p:nvSpPr>
        <p:spPr bwMode="auto">
          <a:xfrm>
            <a:off x="4200525" y="50371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213" name="Line 190"/>
          <p:cNvSpPr>
            <a:spLocks noChangeShapeType="1"/>
          </p:cNvSpPr>
          <p:nvPr/>
        </p:nvSpPr>
        <p:spPr bwMode="auto">
          <a:xfrm>
            <a:off x="3686175" y="6408738"/>
            <a:ext cx="34290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214" name="Oval 191"/>
          <p:cNvSpPr>
            <a:spLocks noChangeArrowheads="1"/>
          </p:cNvSpPr>
          <p:nvPr/>
        </p:nvSpPr>
        <p:spPr bwMode="auto">
          <a:xfrm>
            <a:off x="3857625" y="6332538"/>
            <a:ext cx="85725" cy="76200"/>
          </a:xfrm>
          <a:prstGeom prst="ellipse">
            <a:avLst/>
          </a:prstGeom>
          <a:solidFill>
            <a:srgbClr val="58156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77024" name="Text Box 192"/>
          <p:cNvSpPr txBox="1">
            <a:spLocks noChangeArrowheads="1"/>
          </p:cNvSpPr>
          <p:nvPr/>
        </p:nvSpPr>
        <p:spPr bwMode="auto">
          <a:xfrm>
            <a:off x="4114808" y="1074739"/>
            <a:ext cx="322370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800" b="1" dirty="0">
                <a:solidFill>
                  <a:srgbClr val="FF160B"/>
                </a:solidFill>
                <a:latin typeface="+mj-lt"/>
                <a:ea typeface="MS Pゴシック" pitchFamily="-92" charset="-128"/>
              </a:rPr>
              <a:t>VWF multimeric size</a:t>
            </a:r>
          </a:p>
        </p:txBody>
      </p:sp>
      <p:sp>
        <p:nvSpPr>
          <p:cNvPr id="1216" name="TextBox 194"/>
          <p:cNvSpPr txBox="1">
            <a:spLocks noChangeArrowheads="1"/>
          </p:cNvSpPr>
          <p:nvPr/>
        </p:nvSpPr>
        <p:spPr bwMode="auto">
          <a:xfrm>
            <a:off x="401638" y="49"/>
            <a:ext cx="918071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3200">
                <a:solidFill>
                  <a:schemeClr val="tx2"/>
                </a:solidFill>
              </a:rPr>
              <a:t>VWF function depends on multimeric composition</a:t>
            </a:r>
            <a:endParaRPr lang="en-US" sz="3200">
              <a:solidFill>
                <a:schemeClr val="tx2"/>
              </a:solidFill>
            </a:endParaRPr>
          </a:p>
        </p:txBody>
      </p:sp>
      <p:sp>
        <p:nvSpPr>
          <p:cNvPr id="194" name="TextBox 193"/>
          <p:cNvSpPr txBox="1">
            <a:spLocks noChangeArrowheads="1"/>
          </p:cNvSpPr>
          <p:nvPr/>
        </p:nvSpPr>
        <p:spPr bwMode="auto">
          <a:xfrm>
            <a:off x="5215539" y="6165354"/>
            <a:ext cx="32127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dirty="0">
                <a:solidFill>
                  <a:srgbClr val="C00000"/>
                </a:solidFill>
              </a:rPr>
              <a:t>2. Multimeric structure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561976" y="357189"/>
            <a:ext cx="60310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4000">
                <a:solidFill>
                  <a:schemeClr val="tx2"/>
                </a:solidFill>
                <a:latin typeface="Corbel" pitchFamily="34" charset="0"/>
              </a:rPr>
              <a:t>Not all VWF is in the plasma</a:t>
            </a:r>
            <a:endParaRPr lang="en-US" sz="2000">
              <a:solidFill>
                <a:schemeClr val="tx2"/>
              </a:solidFill>
              <a:latin typeface="Corbel" pitchFamily="34" charset="0"/>
            </a:endParaRPr>
          </a:p>
        </p:txBody>
      </p:sp>
      <p:sp>
        <p:nvSpPr>
          <p:cNvPr id="134147" name="AutoShape 3"/>
          <p:cNvSpPr>
            <a:spLocks noChangeArrowheads="1"/>
          </p:cNvSpPr>
          <p:nvPr/>
        </p:nvSpPr>
        <p:spPr bwMode="auto">
          <a:xfrm>
            <a:off x="600075" y="3027904"/>
            <a:ext cx="5657850" cy="2438400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GB">
              <a:latin typeface="Times" charset="0"/>
            </a:endParaRPr>
          </a:p>
        </p:txBody>
      </p:sp>
      <p:sp>
        <p:nvSpPr>
          <p:cNvPr id="102404" name="Freeform 4"/>
          <p:cNvSpPr>
            <a:spLocks/>
          </p:cNvSpPr>
          <p:nvPr/>
        </p:nvSpPr>
        <p:spPr bwMode="auto">
          <a:xfrm>
            <a:off x="428625" y="5510263"/>
            <a:ext cx="6858000" cy="509587"/>
          </a:xfrm>
          <a:custGeom>
            <a:avLst/>
            <a:gdLst>
              <a:gd name="T0" fmla="*/ 0 w 4416"/>
              <a:gd name="T1" fmla="*/ 209 h 321"/>
              <a:gd name="T2" fmla="*/ 384 w 4416"/>
              <a:gd name="T3" fmla="*/ 17 h 321"/>
              <a:gd name="T4" fmla="*/ 720 w 4416"/>
              <a:gd name="T5" fmla="*/ 305 h 321"/>
              <a:gd name="T6" fmla="*/ 1104 w 4416"/>
              <a:gd name="T7" fmla="*/ 113 h 321"/>
              <a:gd name="T8" fmla="*/ 1440 w 4416"/>
              <a:gd name="T9" fmla="*/ 305 h 321"/>
              <a:gd name="T10" fmla="*/ 1680 w 4416"/>
              <a:gd name="T11" fmla="*/ 65 h 321"/>
              <a:gd name="T12" fmla="*/ 2016 w 4416"/>
              <a:gd name="T13" fmla="*/ 305 h 321"/>
              <a:gd name="T14" fmla="*/ 2256 w 4416"/>
              <a:gd name="T15" fmla="*/ 65 h 321"/>
              <a:gd name="T16" fmla="*/ 2544 w 4416"/>
              <a:gd name="T17" fmla="*/ 257 h 321"/>
              <a:gd name="T18" fmla="*/ 2784 w 4416"/>
              <a:gd name="T19" fmla="*/ 17 h 321"/>
              <a:gd name="T20" fmla="*/ 3072 w 4416"/>
              <a:gd name="T21" fmla="*/ 257 h 321"/>
              <a:gd name="T22" fmla="*/ 3264 w 4416"/>
              <a:gd name="T23" fmla="*/ 65 h 321"/>
              <a:gd name="T24" fmla="*/ 3600 w 4416"/>
              <a:gd name="T25" fmla="*/ 209 h 321"/>
              <a:gd name="T26" fmla="*/ 3840 w 4416"/>
              <a:gd name="T27" fmla="*/ 17 h 321"/>
              <a:gd name="T28" fmla="*/ 4176 w 4416"/>
              <a:gd name="T29" fmla="*/ 209 h 321"/>
              <a:gd name="T30" fmla="*/ 4416 w 4416"/>
              <a:gd name="T31" fmla="*/ 17 h 32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416"/>
              <a:gd name="T49" fmla="*/ 0 h 321"/>
              <a:gd name="T50" fmla="*/ 4416 w 4416"/>
              <a:gd name="T51" fmla="*/ 321 h 32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416" h="321">
                <a:moveTo>
                  <a:pt x="0" y="209"/>
                </a:moveTo>
                <a:cubicBezTo>
                  <a:pt x="131" y="104"/>
                  <a:pt x="263" y="0"/>
                  <a:pt x="384" y="17"/>
                </a:cubicBezTo>
                <a:cubicBezTo>
                  <a:pt x="504" y="33"/>
                  <a:pt x="599" y="288"/>
                  <a:pt x="720" y="305"/>
                </a:cubicBezTo>
                <a:cubicBezTo>
                  <a:pt x="840" y="321"/>
                  <a:pt x="984" y="113"/>
                  <a:pt x="1104" y="113"/>
                </a:cubicBezTo>
                <a:cubicBezTo>
                  <a:pt x="1224" y="113"/>
                  <a:pt x="1344" y="313"/>
                  <a:pt x="1440" y="305"/>
                </a:cubicBezTo>
                <a:cubicBezTo>
                  <a:pt x="1536" y="297"/>
                  <a:pt x="1584" y="65"/>
                  <a:pt x="1680" y="65"/>
                </a:cubicBezTo>
                <a:cubicBezTo>
                  <a:pt x="1776" y="65"/>
                  <a:pt x="1920" y="305"/>
                  <a:pt x="2016" y="305"/>
                </a:cubicBezTo>
                <a:cubicBezTo>
                  <a:pt x="2112" y="305"/>
                  <a:pt x="2168" y="73"/>
                  <a:pt x="2256" y="65"/>
                </a:cubicBezTo>
                <a:cubicBezTo>
                  <a:pt x="2344" y="57"/>
                  <a:pt x="2456" y="265"/>
                  <a:pt x="2544" y="257"/>
                </a:cubicBezTo>
                <a:cubicBezTo>
                  <a:pt x="2632" y="249"/>
                  <a:pt x="2696" y="17"/>
                  <a:pt x="2784" y="17"/>
                </a:cubicBezTo>
                <a:cubicBezTo>
                  <a:pt x="2872" y="17"/>
                  <a:pt x="2992" y="249"/>
                  <a:pt x="3072" y="257"/>
                </a:cubicBezTo>
                <a:cubicBezTo>
                  <a:pt x="3152" y="265"/>
                  <a:pt x="3176" y="73"/>
                  <a:pt x="3264" y="65"/>
                </a:cubicBezTo>
                <a:cubicBezTo>
                  <a:pt x="3352" y="57"/>
                  <a:pt x="3504" y="217"/>
                  <a:pt x="3600" y="209"/>
                </a:cubicBezTo>
                <a:cubicBezTo>
                  <a:pt x="3696" y="201"/>
                  <a:pt x="3744" y="17"/>
                  <a:pt x="3840" y="17"/>
                </a:cubicBezTo>
                <a:cubicBezTo>
                  <a:pt x="3936" y="17"/>
                  <a:pt x="4080" y="209"/>
                  <a:pt x="4176" y="209"/>
                </a:cubicBezTo>
                <a:cubicBezTo>
                  <a:pt x="4272" y="209"/>
                  <a:pt x="4376" y="49"/>
                  <a:pt x="4416" y="17"/>
                </a:cubicBezTo>
              </a:path>
            </a:pathLst>
          </a:custGeom>
          <a:noFill/>
          <a:ln w="38100">
            <a:solidFill>
              <a:srgbClr val="B7B7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2405" name="Freeform 5"/>
          <p:cNvSpPr>
            <a:spLocks/>
          </p:cNvSpPr>
          <p:nvPr/>
        </p:nvSpPr>
        <p:spPr bwMode="auto">
          <a:xfrm>
            <a:off x="600075" y="5562600"/>
            <a:ext cx="6772275" cy="509588"/>
          </a:xfrm>
          <a:custGeom>
            <a:avLst/>
            <a:gdLst>
              <a:gd name="T0" fmla="*/ 0 w 4416"/>
              <a:gd name="T1" fmla="*/ 209 h 321"/>
              <a:gd name="T2" fmla="*/ 384 w 4416"/>
              <a:gd name="T3" fmla="*/ 17 h 321"/>
              <a:gd name="T4" fmla="*/ 720 w 4416"/>
              <a:gd name="T5" fmla="*/ 305 h 321"/>
              <a:gd name="T6" fmla="*/ 1104 w 4416"/>
              <a:gd name="T7" fmla="*/ 113 h 321"/>
              <a:gd name="T8" fmla="*/ 1440 w 4416"/>
              <a:gd name="T9" fmla="*/ 305 h 321"/>
              <a:gd name="T10" fmla="*/ 1680 w 4416"/>
              <a:gd name="T11" fmla="*/ 65 h 321"/>
              <a:gd name="T12" fmla="*/ 2016 w 4416"/>
              <a:gd name="T13" fmla="*/ 305 h 321"/>
              <a:gd name="T14" fmla="*/ 2256 w 4416"/>
              <a:gd name="T15" fmla="*/ 65 h 321"/>
              <a:gd name="T16" fmla="*/ 2544 w 4416"/>
              <a:gd name="T17" fmla="*/ 257 h 321"/>
              <a:gd name="T18" fmla="*/ 2784 w 4416"/>
              <a:gd name="T19" fmla="*/ 17 h 321"/>
              <a:gd name="T20" fmla="*/ 3072 w 4416"/>
              <a:gd name="T21" fmla="*/ 257 h 321"/>
              <a:gd name="T22" fmla="*/ 3264 w 4416"/>
              <a:gd name="T23" fmla="*/ 65 h 321"/>
              <a:gd name="T24" fmla="*/ 3600 w 4416"/>
              <a:gd name="T25" fmla="*/ 209 h 321"/>
              <a:gd name="T26" fmla="*/ 3840 w 4416"/>
              <a:gd name="T27" fmla="*/ 17 h 321"/>
              <a:gd name="T28" fmla="*/ 4176 w 4416"/>
              <a:gd name="T29" fmla="*/ 209 h 321"/>
              <a:gd name="T30" fmla="*/ 4416 w 4416"/>
              <a:gd name="T31" fmla="*/ 17 h 32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416"/>
              <a:gd name="T49" fmla="*/ 0 h 321"/>
              <a:gd name="T50" fmla="*/ 4416 w 4416"/>
              <a:gd name="T51" fmla="*/ 321 h 32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416" h="321">
                <a:moveTo>
                  <a:pt x="0" y="209"/>
                </a:moveTo>
                <a:cubicBezTo>
                  <a:pt x="131" y="104"/>
                  <a:pt x="263" y="0"/>
                  <a:pt x="384" y="17"/>
                </a:cubicBezTo>
                <a:cubicBezTo>
                  <a:pt x="504" y="33"/>
                  <a:pt x="599" y="288"/>
                  <a:pt x="720" y="305"/>
                </a:cubicBezTo>
                <a:cubicBezTo>
                  <a:pt x="840" y="321"/>
                  <a:pt x="984" y="113"/>
                  <a:pt x="1104" y="113"/>
                </a:cubicBezTo>
                <a:cubicBezTo>
                  <a:pt x="1224" y="113"/>
                  <a:pt x="1344" y="313"/>
                  <a:pt x="1440" y="305"/>
                </a:cubicBezTo>
                <a:cubicBezTo>
                  <a:pt x="1536" y="297"/>
                  <a:pt x="1584" y="65"/>
                  <a:pt x="1680" y="65"/>
                </a:cubicBezTo>
                <a:cubicBezTo>
                  <a:pt x="1776" y="65"/>
                  <a:pt x="1920" y="305"/>
                  <a:pt x="2016" y="305"/>
                </a:cubicBezTo>
                <a:cubicBezTo>
                  <a:pt x="2112" y="305"/>
                  <a:pt x="2168" y="73"/>
                  <a:pt x="2256" y="65"/>
                </a:cubicBezTo>
                <a:cubicBezTo>
                  <a:pt x="2344" y="57"/>
                  <a:pt x="2456" y="265"/>
                  <a:pt x="2544" y="257"/>
                </a:cubicBezTo>
                <a:cubicBezTo>
                  <a:pt x="2632" y="249"/>
                  <a:pt x="2696" y="17"/>
                  <a:pt x="2784" y="17"/>
                </a:cubicBezTo>
                <a:cubicBezTo>
                  <a:pt x="2872" y="17"/>
                  <a:pt x="2992" y="249"/>
                  <a:pt x="3072" y="257"/>
                </a:cubicBezTo>
                <a:cubicBezTo>
                  <a:pt x="3152" y="265"/>
                  <a:pt x="3176" y="73"/>
                  <a:pt x="3264" y="65"/>
                </a:cubicBezTo>
                <a:cubicBezTo>
                  <a:pt x="3352" y="57"/>
                  <a:pt x="3504" y="217"/>
                  <a:pt x="3600" y="209"/>
                </a:cubicBezTo>
                <a:cubicBezTo>
                  <a:pt x="3696" y="201"/>
                  <a:pt x="3744" y="17"/>
                  <a:pt x="3840" y="17"/>
                </a:cubicBezTo>
                <a:cubicBezTo>
                  <a:pt x="3936" y="17"/>
                  <a:pt x="4080" y="209"/>
                  <a:pt x="4176" y="209"/>
                </a:cubicBezTo>
                <a:cubicBezTo>
                  <a:pt x="4272" y="209"/>
                  <a:pt x="4376" y="49"/>
                  <a:pt x="4416" y="17"/>
                </a:cubicBezTo>
              </a:path>
            </a:pathLst>
          </a:custGeom>
          <a:noFill/>
          <a:ln w="38100">
            <a:solidFill>
              <a:srgbClr val="B7B7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2406" name="Freeform 6"/>
          <p:cNvSpPr>
            <a:spLocks/>
          </p:cNvSpPr>
          <p:nvPr/>
        </p:nvSpPr>
        <p:spPr bwMode="auto">
          <a:xfrm>
            <a:off x="319088" y="5445125"/>
            <a:ext cx="7029450" cy="509588"/>
          </a:xfrm>
          <a:custGeom>
            <a:avLst/>
            <a:gdLst>
              <a:gd name="T0" fmla="*/ 0 w 4416"/>
              <a:gd name="T1" fmla="*/ 209 h 321"/>
              <a:gd name="T2" fmla="*/ 384 w 4416"/>
              <a:gd name="T3" fmla="*/ 17 h 321"/>
              <a:gd name="T4" fmla="*/ 720 w 4416"/>
              <a:gd name="T5" fmla="*/ 305 h 321"/>
              <a:gd name="T6" fmla="*/ 1104 w 4416"/>
              <a:gd name="T7" fmla="*/ 113 h 321"/>
              <a:gd name="T8" fmla="*/ 1440 w 4416"/>
              <a:gd name="T9" fmla="*/ 305 h 321"/>
              <a:gd name="T10" fmla="*/ 1680 w 4416"/>
              <a:gd name="T11" fmla="*/ 65 h 321"/>
              <a:gd name="T12" fmla="*/ 2016 w 4416"/>
              <a:gd name="T13" fmla="*/ 305 h 321"/>
              <a:gd name="T14" fmla="*/ 2256 w 4416"/>
              <a:gd name="T15" fmla="*/ 65 h 321"/>
              <a:gd name="T16" fmla="*/ 2544 w 4416"/>
              <a:gd name="T17" fmla="*/ 257 h 321"/>
              <a:gd name="T18" fmla="*/ 2784 w 4416"/>
              <a:gd name="T19" fmla="*/ 17 h 321"/>
              <a:gd name="T20" fmla="*/ 3072 w 4416"/>
              <a:gd name="T21" fmla="*/ 257 h 321"/>
              <a:gd name="T22" fmla="*/ 3264 w 4416"/>
              <a:gd name="T23" fmla="*/ 65 h 321"/>
              <a:gd name="T24" fmla="*/ 3600 w 4416"/>
              <a:gd name="T25" fmla="*/ 209 h 321"/>
              <a:gd name="T26" fmla="*/ 3840 w 4416"/>
              <a:gd name="T27" fmla="*/ 17 h 321"/>
              <a:gd name="T28" fmla="*/ 4176 w 4416"/>
              <a:gd name="T29" fmla="*/ 209 h 321"/>
              <a:gd name="T30" fmla="*/ 4416 w 4416"/>
              <a:gd name="T31" fmla="*/ 17 h 32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416"/>
              <a:gd name="T49" fmla="*/ 0 h 321"/>
              <a:gd name="T50" fmla="*/ 4416 w 4416"/>
              <a:gd name="T51" fmla="*/ 321 h 32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416" h="321">
                <a:moveTo>
                  <a:pt x="0" y="209"/>
                </a:moveTo>
                <a:cubicBezTo>
                  <a:pt x="131" y="104"/>
                  <a:pt x="263" y="0"/>
                  <a:pt x="384" y="17"/>
                </a:cubicBezTo>
                <a:cubicBezTo>
                  <a:pt x="504" y="33"/>
                  <a:pt x="599" y="288"/>
                  <a:pt x="720" y="305"/>
                </a:cubicBezTo>
                <a:cubicBezTo>
                  <a:pt x="840" y="321"/>
                  <a:pt x="984" y="113"/>
                  <a:pt x="1104" y="113"/>
                </a:cubicBezTo>
                <a:cubicBezTo>
                  <a:pt x="1224" y="113"/>
                  <a:pt x="1344" y="313"/>
                  <a:pt x="1440" y="305"/>
                </a:cubicBezTo>
                <a:cubicBezTo>
                  <a:pt x="1536" y="297"/>
                  <a:pt x="1584" y="65"/>
                  <a:pt x="1680" y="65"/>
                </a:cubicBezTo>
                <a:cubicBezTo>
                  <a:pt x="1776" y="65"/>
                  <a:pt x="1920" y="305"/>
                  <a:pt x="2016" y="305"/>
                </a:cubicBezTo>
                <a:cubicBezTo>
                  <a:pt x="2112" y="305"/>
                  <a:pt x="2168" y="73"/>
                  <a:pt x="2256" y="65"/>
                </a:cubicBezTo>
                <a:cubicBezTo>
                  <a:pt x="2344" y="57"/>
                  <a:pt x="2456" y="265"/>
                  <a:pt x="2544" y="257"/>
                </a:cubicBezTo>
                <a:cubicBezTo>
                  <a:pt x="2632" y="249"/>
                  <a:pt x="2696" y="17"/>
                  <a:pt x="2784" y="17"/>
                </a:cubicBezTo>
                <a:cubicBezTo>
                  <a:pt x="2872" y="17"/>
                  <a:pt x="2992" y="249"/>
                  <a:pt x="3072" y="257"/>
                </a:cubicBezTo>
                <a:cubicBezTo>
                  <a:pt x="3152" y="265"/>
                  <a:pt x="3176" y="73"/>
                  <a:pt x="3264" y="65"/>
                </a:cubicBezTo>
                <a:cubicBezTo>
                  <a:pt x="3352" y="57"/>
                  <a:pt x="3504" y="217"/>
                  <a:pt x="3600" y="209"/>
                </a:cubicBezTo>
                <a:cubicBezTo>
                  <a:pt x="3696" y="201"/>
                  <a:pt x="3744" y="17"/>
                  <a:pt x="3840" y="17"/>
                </a:cubicBezTo>
                <a:cubicBezTo>
                  <a:pt x="3936" y="17"/>
                  <a:pt x="4080" y="209"/>
                  <a:pt x="4176" y="209"/>
                </a:cubicBezTo>
                <a:cubicBezTo>
                  <a:pt x="4272" y="209"/>
                  <a:pt x="4376" y="49"/>
                  <a:pt x="4416" y="17"/>
                </a:cubicBezTo>
              </a:path>
            </a:pathLst>
          </a:custGeom>
          <a:noFill/>
          <a:ln w="38100">
            <a:solidFill>
              <a:srgbClr val="B7B7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2407" name="Freeform 7"/>
          <p:cNvSpPr>
            <a:spLocks/>
          </p:cNvSpPr>
          <p:nvPr/>
        </p:nvSpPr>
        <p:spPr bwMode="auto">
          <a:xfrm>
            <a:off x="600075" y="5715000"/>
            <a:ext cx="7115175" cy="357188"/>
          </a:xfrm>
          <a:custGeom>
            <a:avLst/>
            <a:gdLst>
              <a:gd name="T0" fmla="*/ 0 w 4416"/>
              <a:gd name="T1" fmla="*/ 209 h 321"/>
              <a:gd name="T2" fmla="*/ 384 w 4416"/>
              <a:gd name="T3" fmla="*/ 17 h 321"/>
              <a:gd name="T4" fmla="*/ 720 w 4416"/>
              <a:gd name="T5" fmla="*/ 305 h 321"/>
              <a:gd name="T6" fmla="*/ 1104 w 4416"/>
              <a:gd name="T7" fmla="*/ 113 h 321"/>
              <a:gd name="T8" fmla="*/ 1440 w 4416"/>
              <a:gd name="T9" fmla="*/ 305 h 321"/>
              <a:gd name="T10" fmla="*/ 1680 w 4416"/>
              <a:gd name="T11" fmla="*/ 65 h 321"/>
              <a:gd name="T12" fmla="*/ 2016 w 4416"/>
              <a:gd name="T13" fmla="*/ 305 h 321"/>
              <a:gd name="T14" fmla="*/ 2256 w 4416"/>
              <a:gd name="T15" fmla="*/ 65 h 321"/>
              <a:gd name="T16" fmla="*/ 2544 w 4416"/>
              <a:gd name="T17" fmla="*/ 257 h 321"/>
              <a:gd name="T18" fmla="*/ 2784 w 4416"/>
              <a:gd name="T19" fmla="*/ 17 h 321"/>
              <a:gd name="T20" fmla="*/ 3072 w 4416"/>
              <a:gd name="T21" fmla="*/ 257 h 321"/>
              <a:gd name="T22" fmla="*/ 3264 w 4416"/>
              <a:gd name="T23" fmla="*/ 65 h 321"/>
              <a:gd name="T24" fmla="*/ 3600 w 4416"/>
              <a:gd name="T25" fmla="*/ 209 h 321"/>
              <a:gd name="T26" fmla="*/ 3840 w 4416"/>
              <a:gd name="T27" fmla="*/ 17 h 321"/>
              <a:gd name="T28" fmla="*/ 4176 w 4416"/>
              <a:gd name="T29" fmla="*/ 209 h 321"/>
              <a:gd name="T30" fmla="*/ 4416 w 4416"/>
              <a:gd name="T31" fmla="*/ 17 h 32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416"/>
              <a:gd name="T49" fmla="*/ 0 h 321"/>
              <a:gd name="T50" fmla="*/ 4416 w 4416"/>
              <a:gd name="T51" fmla="*/ 321 h 32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416" h="321">
                <a:moveTo>
                  <a:pt x="0" y="209"/>
                </a:moveTo>
                <a:cubicBezTo>
                  <a:pt x="131" y="104"/>
                  <a:pt x="263" y="0"/>
                  <a:pt x="384" y="17"/>
                </a:cubicBezTo>
                <a:cubicBezTo>
                  <a:pt x="504" y="33"/>
                  <a:pt x="599" y="288"/>
                  <a:pt x="720" y="305"/>
                </a:cubicBezTo>
                <a:cubicBezTo>
                  <a:pt x="840" y="321"/>
                  <a:pt x="984" y="113"/>
                  <a:pt x="1104" y="113"/>
                </a:cubicBezTo>
                <a:cubicBezTo>
                  <a:pt x="1224" y="113"/>
                  <a:pt x="1344" y="313"/>
                  <a:pt x="1440" y="305"/>
                </a:cubicBezTo>
                <a:cubicBezTo>
                  <a:pt x="1536" y="297"/>
                  <a:pt x="1584" y="65"/>
                  <a:pt x="1680" y="65"/>
                </a:cubicBezTo>
                <a:cubicBezTo>
                  <a:pt x="1776" y="65"/>
                  <a:pt x="1920" y="305"/>
                  <a:pt x="2016" y="305"/>
                </a:cubicBezTo>
                <a:cubicBezTo>
                  <a:pt x="2112" y="305"/>
                  <a:pt x="2168" y="73"/>
                  <a:pt x="2256" y="65"/>
                </a:cubicBezTo>
                <a:cubicBezTo>
                  <a:pt x="2344" y="57"/>
                  <a:pt x="2456" y="265"/>
                  <a:pt x="2544" y="257"/>
                </a:cubicBezTo>
                <a:cubicBezTo>
                  <a:pt x="2632" y="249"/>
                  <a:pt x="2696" y="17"/>
                  <a:pt x="2784" y="17"/>
                </a:cubicBezTo>
                <a:cubicBezTo>
                  <a:pt x="2872" y="17"/>
                  <a:pt x="2992" y="249"/>
                  <a:pt x="3072" y="257"/>
                </a:cubicBezTo>
                <a:cubicBezTo>
                  <a:pt x="3152" y="265"/>
                  <a:pt x="3176" y="73"/>
                  <a:pt x="3264" y="65"/>
                </a:cubicBezTo>
                <a:cubicBezTo>
                  <a:pt x="3352" y="57"/>
                  <a:pt x="3504" y="217"/>
                  <a:pt x="3600" y="209"/>
                </a:cubicBezTo>
                <a:cubicBezTo>
                  <a:pt x="3696" y="201"/>
                  <a:pt x="3744" y="17"/>
                  <a:pt x="3840" y="17"/>
                </a:cubicBezTo>
                <a:cubicBezTo>
                  <a:pt x="3936" y="17"/>
                  <a:pt x="4080" y="209"/>
                  <a:pt x="4176" y="209"/>
                </a:cubicBezTo>
                <a:cubicBezTo>
                  <a:pt x="4272" y="209"/>
                  <a:pt x="4376" y="49"/>
                  <a:pt x="4416" y="17"/>
                </a:cubicBezTo>
              </a:path>
            </a:pathLst>
          </a:custGeom>
          <a:noFill/>
          <a:ln w="38100">
            <a:solidFill>
              <a:srgbClr val="B7B7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2408" name="Freeform 8"/>
          <p:cNvSpPr>
            <a:spLocks/>
          </p:cNvSpPr>
          <p:nvPr/>
        </p:nvSpPr>
        <p:spPr bwMode="auto">
          <a:xfrm>
            <a:off x="342900" y="5486400"/>
            <a:ext cx="6257925" cy="509588"/>
          </a:xfrm>
          <a:custGeom>
            <a:avLst/>
            <a:gdLst>
              <a:gd name="T0" fmla="*/ 0 w 4416"/>
              <a:gd name="T1" fmla="*/ 209 h 321"/>
              <a:gd name="T2" fmla="*/ 384 w 4416"/>
              <a:gd name="T3" fmla="*/ 17 h 321"/>
              <a:gd name="T4" fmla="*/ 720 w 4416"/>
              <a:gd name="T5" fmla="*/ 305 h 321"/>
              <a:gd name="T6" fmla="*/ 1104 w 4416"/>
              <a:gd name="T7" fmla="*/ 113 h 321"/>
              <a:gd name="T8" fmla="*/ 1440 w 4416"/>
              <a:gd name="T9" fmla="*/ 305 h 321"/>
              <a:gd name="T10" fmla="*/ 1680 w 4416"/>
              <a:gd name="T11" fmla="*/ 65 h 321"/>
              <a:gd name="T12" fmla="*/ 2016 w 4416"/>
              <a:gd name="T13" fmla="*/ 305 h 321"/>
              <a:gd name="T14" fmla="*/ 2256 w 4416"/>
              <a:gd name="T15" fmla="*/ 65 h 321"/>
              <a:gd name="T16" fmla="*/ 2544 w 4416"/>
              <a:gd name="T17" fmla="*/ 257 h 321"/>
              <a:gd name="T18" fmla="*/ 2784 w 4416"/>
              <a:gd name="T19" fmla="*/ 17 h 321"/>
              <a:gd name="T20" fmla="*/ 3072 w 4416"/>
              <a:gd name="T21" fmla="*/ 257 h 321"/>
              <a:gd name="T22" fmla="*/ 3264 w 4416"/>
              <a:gd name="T23" fmla="*/ 65 h 321"/>
              <a:gd name="T24" fmla="*/ 3600 w 4416"/>
              <a:gd name="T25" fmla="*/ 209 h 321"/>
              <a:gd name="T26" fmla="*/ 3840 w 4416"/>
              <a:gd name="T27" fmla="*/ 17 h 321"/>
              <a:gd name="T28" fmla="*/ 4176 w 4416"/>
              <a:gd name="T29" fmla="*/ 209 h 321"/>
              <a:gd name="T30" fmla="*/ 4416 w 4416"/>
              <a:gd name="T31" fmla="*/ 17 h 32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416"/>
              <a:gd name="T49" fmla="*/ 0 h 321"/>
              <a:gd name="T50" fmla="*/ 4416 w 4416"/>
              <a:gd name="T51" fmla="*/ 321 h 32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416" h="321">
                <a:moveTo>
                  <a:pt x="0" y="209"/>
                </a:moveTo>
                <a:cubicBezTo>
                  <a:pt x="131" y="104"/>
                  <a:pt x="263" y="0"/>
                  <a:pt x="384" y="17"/>
                </a:cubicBezTo>
                <a:cubicBezTo>
                  <a:pt x="504" y="33"/>
                  <a:pt x="599" y="288"/>
                  <a:pt x="720" y="305"/>
                </a:cubicBezTo>
                <a:cubicBezTo>
                  <a:pt x="840" y="321"/>
                  <a:pt x="984" y="113"/>
                  <a:pt x="1104" y="113"/>
                </a:cubicBezTo>
                <a:cubicBezTo>
                  <a:pt x="1224" y="113"/>
                  <a:pt x="1344" y="313"/>
                  <a:pt x="1440" y="305"/>
                </a:cubicBezTo>
                <a:cubicBezTo>
                  <a:pt x="1536" y="297"/>
                  <a:pt x="1584" y="65"/>
                  <a:pt x="1680" y="65"/>
                </a:cubicBezTo>
                <a:cubicBezTo>
                  <a:pt x="1776" y="65"/>
                  <a:pt x="1920" y="305"/>
                  <a:pt x="2016" y="305"/>
                </a:cubicBezTo>
                <a:cubicBezTo>
                  <a:pt x="2112" y="305"/>
                  <a:pt x="2168" y="73"/>
                  <a:pt x="2256" y="65"/>
                </a:cubicBezTo>
                <a:cubicBezTo>
                  <a:pt x="2344" y="57"/>
                  <a:pt x="2456" y="265"/>
                  <a:pt x="2544" y="257"/>
                </a:cubicBezTo>
                <a:cubicBezTo>
                  <a:pt x="2632" y="249"/>
                  <a:pt x="2696" y="17"/>
                  <a:pt x="2784" y="17"/>
                </a:cubicBezTo>
                <a:cubicBezTo>
                  <a:pt x="2872" y="17"/>
                  <a:pt x="2992" y="249"/>
                  <a:pt x="3072" y="257"/>
                </a:cubicBezTo>
                <a:cubicBezTo>
                  <a:pt x="3152" y="265"/>
                  <a:pt x="3176" y="73"/>
                  <a:pt x="3264" y="65"/>
                </a:cubicBezTo>
                <a:cubicBezTo>
                  <a:pt x="3352" y="57"/>
                  <a:pt x="3504" y="217"/>
                  <a:pt x="3600" y="209"/>
                </a:cubicBezTo>
                <a:cubicBezTo>
                  <a:pt x="3696" y="201"/>
                  <a:pt x="3744" y="17"/>
                  <a:pt x="3840" y="17"/>
                </a:cubicBezTo>
                <a:cubicBezTo>
                  <a:pt x="3936" y="17"/>
                  <a:pt x="4080" y="209"/>
                  <a:pt x="4176" y="209"/>
                </a:cubicBezTo>
                <a:cubicBezTo>
                  <a:pt x="4272" y="209"/>
                  <a:pt x="4376" y="49"/>
                  <a:pt x="4416" y="17"/>
                </a:cubicBezTo>
              </a:path>
            </a:pathLst>
          </a:custGeom>
          <a:noFill/>
          <a:ln w="38100">
            <a:solidFill>
              <a:srgbClr val="B7B7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2409" name="Oval 9"/>
          <p:cNvSpPr>
            <a:spLocks noChangeArrowheads="1"/>
          </p:cNvSpPr>
          <p:nvPr/>
        </p:nvSpPr>
        <p:spPr bwMode="auto">
          <a:xfrm>
            <a:off x="4543425" y="4191050"/>
            <a:ext cx="196850" cy="195263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2410" name="Oval 10"/>
          <p:cNvSpPr>
            <a:spLocks noChangeArrowheads="1"/>
          </p:cNvSpPr>
          <p:nvPr/>
        </p:nvSpPr>
        <p:spPr bwMode="auto">
          <a:xfrm>
            <a:off x="3938588" y="3500438"/>
            <a:ext cx="196850" cy="195262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2411" name="Oval 11"/>
          <p:cNvSpPr>
            <a:spLocks noChangeArrowheads="1"/>
          </p:cNvSpPr>
          <p:nvPr/>
        </p:nvSpPr>
        <p:spPr bwMode="auto">
          <a:xfrm>
            <a:off x="5465763" y="4357688"/>
            <a:ext cx="196850" cy="195262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2412" name="Oval 12"/>
          <p:cNvSpPr>
            <a:spLocks noChangeArrowheads="1"/>
          </p:cNvSpPr>
          <p:nvPr/>
        </p:nvSpPr>
        <p:spPr bwMode="auto">
          <a:xfrm>
            <a:off x="3938588" y="3071813"/>
            <a:ext cx="196850" cy="195262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2413" name="Freeform 13"/>
          <p:cNvSpPr>
            <a:spLocks/>
          </p:cNvSpPr>
          <p:nvPr/>
        </p:nvSpPr>
        <p:spPr bwMode="auto">
          <a:xfrm>
            <a:off x="857250" y="4533900"/>
            <a:ext cx="1200150" cy="800100"/>
          </a:xfrm>
          <a:custGeom>
            <a:avLst/>
            <a:gdLst>
              <a:gd name="T0" fmla="*/ 0 w 672"/>
              <a:gd name="T1" fmla="*/ 24 h 504"/>
              <a:gd name="T2" fmla="*/ 96 w 672"/>
              <a:gd name="T3" fmla="*/ 24 h 504"/>
              <a:gd name="T4" fmla="*/ 144 w 672"/>
              <a:gd name="T5" fmla="*/ 168 h 504"/>
              <a:gd name="T6" fmla="*/ 288 w 672"/>
              <a:gd name="T7" fmla="*/ 168 h 504"/>
              <a:gd name="T8" fmla="*/ 336 w 672"/>
              <a:gd name="T9" fmla="*/ 264 h 504"/>
              <a:gd name="T10" fmla="*/ 480 w 672"/>
              <a:gd name="T11" fmla="*/ 312 h 504"/>
              <a:gd name="T12" fmla="*/ 528 w 672"/>
              <a:gd name="T13" fmla="*/ 408 h 504"/>
              <a:gd name="T14" fmla="*/ 624 w 672"/>
              <a:gd name="T15" fmla="*/ 408 h 504"/>
              <a:gd name="T16" fmla="*/ 672 w 672"/>
              <a:gd name="T17" fmla="*/ 504 h 50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72"/>
              <a:gd name="T28" fmla="*/ 0 h 504"/>
              <a:gd name="T29" fmla="*/ 672 w 672"/>
              <a:gd name="T30" fmla="*/ 504 h 50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72" h="504">
                <a:moveTo>
                  <a:pt x="0" y="24"/>
                </a:moveTo>
                <a:cubicBezTo>
                  <a:pt x="36" y="12"/>
                  <a:pt x="72" y="0"/>
                  <a:pt x="96" y="24"/>
                </a:cubicBezTo>
                <a:cubicBezTo>
                  <a:pt x="120" y="48"/>
                  <a:pt x="112" y="144"/>
                  <a:pt x="144" y="168"/>
                </a:cubicBezTo>
                <a:cubicBezTo>
                  <a:pt x="176" y="192"/>
                  <a:pt x="256" y="152"/>
                  <a:pt x="288" y="168"/>
                </a:cubicBezTo>
                <a:cubicBezTo>
                  <a:pt x="320" y="184"/>
                  <a:pt x="304" y="240"/>
                  <a:pt x="336" y="264"/>
                </a:cubicBezTo>
                <a:cubicBezTo>
                  <a:pt x="368" y="288"/>
                  <a:pt x="448" y="288"/>
                  <a:pt x="480" y="312"/>
                </a:cubicBezTo>
                <a:cubicBezTo>
                  <a:pt x="512" y="336"/>
                  <a:pt x="504" y="392"/>
                  <a:pt x="528" y="408"/>
                </a:cubicBezTo>
                <a:cubicBezTo>
                  <a:pt x="552" y="424"/>
                  <a:pt x="600" y="392"/>
                  <a:pt x="624" y="408"/>
                </a:cubicBezTo>
                <a:cubicBezTo>
                  <a:pt x="648" y="424"/>
                  <a:pt x="660" y="464"/>
                  <a:pt x="672" y="504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2414" name="Oval 14"/>
          <p:cNvSpPr>
            <a:spLocks noChangeArrowheads="1"/>
          </p:cNvSpPr>
          <p:nvPr/>
        </p:nvSpPr>
        <p:spPr bwMode="auto">
          <a:xfrm>
            <a:off x="857250" y="4572050"/>
            <a:ext cx="84138" cy="74613"/>
          </a:xfrm>
          <a:prstGeom prst="ellipse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2415" name="Oval 15"/>
          <p:cNvSpPr>
            <a:spLocks noChangeArrowheads="1"/>
          </p:cNvSpPr>
          <p:nvPr/>
        </p:nvSpPr>
        <p:spPr bwMode="auto">
          <a:xfrm>
            <a:off x="1028700" y="4724450"/>
            <a:ext cx="84138" cy="74613"/>
          </a:xfrm>
          <a:prstGeom prst="ellipse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2416" name="Oval 16"/>
          <p:cNvSpPr>
            <a:spLocks noChangeArrowheads="1"/>
          </p:cNvSpPr>
          <p:nvPr/>
        </p:nvSpPr>
        <p:spPr bwMode="auto">
          <a:xfrm>
            <a:off x="1200150" y="4800650"/>
            <a:ext cx="84138" cy="74613"/>
          </a:xfrm>
          <a:prstGeom prst="ellipse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2417" name="Oval 17"/>
          <p:cNvSpPr>
            <a:spLocks noChangeArrowheads="1"/>
          </p:cNvSpPr>
          <p:nvPr/>
        </p:nvSpPr>
        <p:spPr bwMode="auto">
          <a:xfrm>
            <a:off x="1371600" y="4876850"/>
            <a:ext cx="84138" cy="74613"/>
          </a:xfrm>
          <a:prstGeom prst="ellipse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2418" name="Oval 18"/>
          <p:cNvSpPr>
            <a:spLocks noChangeArrowheads="1"/>
          </p:cNvSpPr>
          <p:nvPr/>
        </p:nvSpPr>
        <p:spPr bwMode="auto">
          <a:xfrm>
            <a:off x="1628775" y="5029250"/>
            <a:ext cx="84138" cy="74613"/>
          </a:xfrm>
          <a:prstGeom prst="ellipse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2419" name="Oval 19"/>
          <p:cNvSpPr>
            <a:spLocks noChangeArrowheads="1"/>
          </p:cNvSpPr>
          <p:nvPr/>
        </p:nvSpPr>
        <p:spPr bwMode="auto">
          <a:xfrm>
            <a:off x="1885950" y="5181650"/>
            <a:ext cx="84138" cy="74613"/>
          </a:xfrm>
          <a:prstGeom prst="ellipse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2420" name="Freeform 20"/>
          <p:cNvSpPr>
            <a:spLocks/>
          </p:cNvSpPr>
          <p:nvPr/>
        </p:nvSpPr>
        <p:spPr bwMode="auto">
          <a:xfrm>
            <a:off x="1200150" y="4114850"/>
            <a:ext cx="1231900" cy="703263"/>
          </a:xfrm>
          <a:custGeom>
            <a:avLst/>
            <a:gdLst>
              <a:gd name="T0" fmla="*/ 56 w 690"/>
              <a:gd name="T1" fmla="*/ 59 h 443"/>
              <a:gd name="T2" fmla="*/ 200 w 690"/>
              <a:gd name="T3" fmla="*/ 59 h 443"/>
              <a:gd name="T4" fmla="*/ 296 w 690"/>
              <a:gd name="T5" fmla="*/ 155 h 443"/>
              <a:gd name="T6" fmla="*/ 440 w 690"/>
              <a:gd name="T7" fmla="*/ 155 h 443"/>
              <a:gd name="T8" fmla="*/ 488 w 690"/>
              <a:gd name="T9" fmla="*/ 251 h 443"/>
              <a:gd name="T10" fmla="*/ 584 w 690"/>
              <a:gd name="T11" fmla="*/ 299 h 443"/>
              <a:gd name="T12" fmla="*/ 632 w 690"/>
              <a:gd name="T13" fmla="*/ 395 h 443"/>
              <a:gd name="T14" fmla="*/ 680 w 690"/>
              <a:gd name="T15" fmla="*/ 443 h 443"/>
              <a:gd name="T16" fmla="*/ 680 w 690"/>
              <a:gd name="T17" fmla="*/ 395 h 443"/>
              <a:gd name="T18" fmla="*/ 618 w 690"/>
              <a:gd name="T19" fmla="*/ 275 h 443"/>
              <a:gd name="T20" fmla="*/ 526 w 690"/>
              <a:gd name="T21" fmla="*/ 231 h 443"/>
              <a:gd name="T22" fmla="*/ 480 w 690"/>
              <a:gd name="T23" fmla="*/ 121 h 443"/>
              <a:gd name="T24" fmla="*/ 320 w 690"/>
              <a:gd name="T25" fmla="*/ 109 h 443"/>
              <a:gd name="T26" fmla="*/ 224 w 690"/>
              <a:gd name="T27" fmla="*/ 15 h 443"/>
              <a:gd name="T28" fmla="*/ 36 w 690"/>
              <a:gd name="T29" fmla="*/ 23 h 443"/>
              <a:gd name="T30" fmla="*/ 14 w 690"/>
              <a:gd name="T31" fmla="*/ 43 h 443"/>
              <a:gd name="T32" fmla="*/ 56 w 690"/>
              <a:gd name="T33" fmla="*/ 59 h 44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90"/>
              <a:gd name="T52" fmla="*/ 0 h 443"/>
              <a:gd name="T53" fmla="*/ 690 w 690"/>
              <a:gd name="T54" fmla="*/ 443 h 44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90" h="443">
                <a:moveTo>
                  <a:pt x="56" y="59"/>
                </a:moveTo>
                <a:cubicBezTo>
                  <a:pt x="87" y="61"/>
                  <a:pt x="160" y="43"/>
                  <a:pt x="200" y="59"/>
                </a:cubicBezTo>
                <a:cubicBezTo>
                  <a:pt x="240" y="75"/>
                  <a:pt x="256" y="139"/>
                  <a:pt x="296" y="155"/>
                </a:cubicBezTo>
                <a:cubicBezTo>
                  <a:pt x="336" y="171"/>
                  <a:pt x="408" y="139"/>
                  <a:pt x="440" y="155"/>
                </a:cubicBezTo>
                <a:cubicBezTo>
                  <a:pt x="472" y="171"/>
                  <a:pt x="464" y="227"/>
                  <a:pt x="488" y="251"/>
                </a:cubicBezTo>
                <a:cubicBezTo>
                  <a:pt x="512" y="275"/>
                  <a:pt x="560" y="275"/>
                  <a:pt x="584" y="299"/>
                </a:cubicBezTo>
                <a:cubicBezTo>
                  <a:pt x="608" y="323"/>
                  <a:pt x="616" y="371"/>
                  <a:pt x="632" y="395"/>
                </a:cubicBezTo>
                <a:cubicBezTo>
                  <a:pt x="648" y="419"/>
                  <a:pt x="672" y="443"/>
                  <a:pt x="680" y="443"/>
                </a:cubicBezTo>
                <a:cubicBezTo>
                  <a:pt x="688" y="443"/>
                  <a:pt x="690" y="422"/>
                  <a:pt x="680" y="395"/>
                </a:cubicBezTo>
                <a:cubicBezTo>
                  <a:pt x="669" y="367"/>
                  <a:pt x="643" y="302"/>
                  <a:pt x="618" y="275"/>
                </a:cubicBezTo>
                <a:cubicBezTo>
                  <a:pt x="592" y="247"/>
                  <a:pt x="549" y="256"/>
                  <a:pt x="526" y="231"/>
                </a:cubicBezTo>
                <a:cubicBezTo>
                  <a:pt x="502" y="205"/>
                  <a:pt x="514" y="141"/>
                  <a:pt x="480" y="121"/>
                </a:cubicBezTo>
                <a:cubicBezTo>
                  <a:pt x="445" y="100"/>
                  <a:pt x="362" y="126"/>
                  <a:pt x="320" y="109"/>
                </a:cubicBezTo>
                <a:cubicBezTo>
                  <a:pt x="277" y="91"/>
                  <a:pt x="271" y="29"/>
                  <a:pt x="224" y="15"/>
                </a:cubicBezTo>
                <a:cubicBezTo>
                  <a:pt x="176" y="0"/>
                  <a:pt x="71" y="18"/>
                  <a:pt x="36" y="23"/>
                </a:cubicBezTo>
                <a:cubicBezTo>
                  <a:pt x="0" y="27"/>
                  <a:pt x="10" y="37"/>
                  <a:pt x="14" y="43"/>
                </a:cubicBezTo>
                <a:cubicBezTo>
                  <a:pt x="17" y="48"/>
                  <a:pt x="25" y="56"/>
                  <a:pt x="56" y="59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2421" name="Text Box 21"/>
          <p:cNvSpPr txBox="1">
            <a:spLocks noChangeArrowheads="1"/>
          </p:cNvSpPr>
          <p:nvPr/>
        </p:nvSpPr>
        <p:spPr bwMode="auto">
          <a:xfrm>
            <a:off x="857250" y="4953000"/>
            <a:ext cx="5421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rgbClr val="000000"/>
                </a:solidFill>
              </a:rPr>
              <a:t>ER</a:t>
            </a:r>
          </a:p>
        </p:txBody>
      </p:sp>
      <p:sp>
        <p:nvSpPr>
          <p:cNvPr id="102422" name="Text Box 22"/>
          <p:cNvSpPr txBox="1">
            <a:spLocks noChangeArrowheads="1"/>
          </p:cNvSpPr>
          <p:nvPr/>
        </p:nvSpPr>
        <p:spPr bwMode="auto">
          <a:xfrm>
            <a:off x="2468565" y="4354513"/>
            <a:ext cx="78418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rgbClr val="000000"/>
                </a:solidFill>
              </a:rPr>
              <a:t>Golgi</a:t>
            </a:r>
          </a:p>
        </p:txBody>
      </p:sp>
      <p:sp>
        <p:nvSpPr>
          <p:cNvPr id="102423" name="Text Box 23"/>
          <p:cNvSpPr txBox="1">
            <a:spLocks noChangeArrowheads="1"/>
          </p:cNvSpPr>
          <p:nvPr/>
        </p:nvSpPr>
        <p:spPr bwMode="auto">
          <a:xfrm>
            <a:off x="6670675" y="4071938"/>
            <a:ext cx="26484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/>
              <a:t>Regulated path (5%)</a:t>
            </a:r>
          </a:p>
        </p:txBody>
      </p:sp>
      <p:sp>
        <p:nvSpPr>
          <p:cNvPr id="102424" name="Arc 24"/>
          <p:cNvSpPr>
            <a:spLocks/>
          </p:cNvSpPr>
          <p:nvPr/>
        </p:nvSpPr>
        <p:spPr bwMode="auto">
          <a:xfrm flipV="1">
            <a:off x="2143125" y="3714753"/>
            <a:ext cx="1714500" cy="476250"/>
          </a:xfrm>
          <a:custGeom>
            <a:avLst/>
            <a:gdLst>
              <a:gd name="T0" fmla="*/ 0 w 21600"/>
              <a:gd name="T1" fmla="*/ 0 h 21600"/>
              <a:gd name="T2" fmla="*/ 1714491 w 21600"/>
              <a:gd name="T3" fmla="*/ 476248 h 21600"/>
              <a:gd name="T4" fmla="*/ 0 w 21600"/>
              <a:gd name="T5" fmla="*/ 476248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2425" name="Arc 25"/>
          <p:cNvSpPr>
            <a:spLocks/>
          </p:cNvSpPr>
          <p:nvPr/>
        </p:nvSpPr>
        <p:spPr bwMode="auto">
          <a:xfrm>
            <a:off x="2143125" y="4193129"/>
            <a:ext cx="1930400" cy="1373188"/>
          </a:xfrm>
          <a:custGeom>
            <a:avLst/>
            <a:gdLst>
              <a:gd name="T0" fmla="*/ 0 w 24168"/>
              <a:gd name="T1" fmla="*/ 10871 h 21600"/>
              <a:gd name="T2" fmla="*/ 1930400 w 24168"/>
              <a:gd name="T3" fmla="*/ 1218005 h 21600"/>
              <a:gd name="T4" fmla="*/ 216220 w 24168"/>
              <a:gd name="T5" fmla="*/ 1373188 h 21600"/>
              <a:gd name="T6" fmla="*/ 0 60000 65536"/>
              <a:gd name="T7" fmla="*/ 0 60000 65536"/>
              <a:gd name="T8" fmla="*/ 0 60000 65536"/>
              <a:gd name="T9" fmla="*/ 0 w 24168"/>
              <a:gd name="T10" fmla="*/ 0 h 21600"/>
              <a:gd name="T11" fmla="*/ 24168 w 2416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168" h="21600" fill="none" extrusionOk="0">
                <a:moveTo>
                  <a:pt x="-1" y="170"/>
                </a:moveTo>
                <a:cubicBezTo>
                  <a:pt x="897" y="56"/>
                  <a:pt x="1801" y="-1"/>
                  <a:pt x="2707" y="0"/>
                </a:cubicBezTo>
                <a:cubicBezTo>
                  <a:pt x="13691" y="0"/>
                  <a:pt x="22927" y="8244"/>
                  <a:pt x="24168" y="19158"/>
                </a:cubicBezTo>
              </a:path>
              <a:path w="24168" h="21600" stroke="0" extrusionOk="0">
                <a:moveTo>
                  <a:pt x="-1" y="170"/>
                </a:moveTo>
                <a:cubicBezTo>
                  <a:pt x="897" y="56"/>
                  <a:pt x="1801" y="-1"/>
                  <a:pt x="2707" y="0"/>
                </a:cubicBezTo>
                <a:cubicBezTo>
                  <a:pt x="13691" y="0"/>
                  <a:pt x="22927" y="8244"/>
                  <a:pt x="24168" y="19158"/>
                </a:cubicBezTo>
                <a:lnTo>
                  <a:pt x="2707" y="2160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2426" name="Arc 26"/>
          <p:cNvSpPr>
            <a:spLocks/>
          </p:cNvSpPr>
          <p:nvPr/>
        </p:nvSpPr>
        <p:spPr bwMode="auto">
          <a:xfrm flipV="1">
            <a:off x="2143125" y="4029078"/>
            <a:ext cx="2733675" cy="161925"/>
          </a:xfrm>
          <a:custGeom>
            <a:avLst/>
            <a:gdLst>
              <a:gd name="T0" fmla="*/ 0 w 24168"/>
              <a:gd name="T1" fmla="*/ 1282 h 21600"/>
              <a:gd name="T2" fmla="*/ 2732504 w 24168"/>
              <a:gd name="T3" fmla="*/ 143625 h 21600"/>
              <a:gd name="T4" fmla="*/ 306061 w 24168"/>
              <a:gd name="T5" fmla="*/ 161924 h 21600"/>
              <a:gd name="T6" fmla="*/ 0 60000 65536"/>
              <a:gd name="T7" fmla="*/ 0 60000 65536"/>
              <a:gd name="T8" fmla="*/ 0 60000 65536"/>
              <a:gd name="T9" fmla="*/ 0 w 24168"/>
              <a:gd name="T10" fmla="*/ 0 h 21600"/>
              <a:gd name="T11" fmla="*/ 24168 w 2416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168" h="21600" fill="none" extrusionOk="0">
                <a:moveTo>
                  <a:pt x="-1" y="170"/>
                </a:moveTo>
                <a:cubicBezTo>
                  <a:pt x="897" y="56"/>
                  <a:pt x="1801" y="-1"/>
                  <a:pt x="2707" y="0"/>
                </a:cubicBezTo>
                <a:cubicBezTo>
                  <a:pt x="13691" y="0"/>
                  <a:pt x="22927" y="8244"/>
                  <a:pt x="24168" y="19158"/>
                </a:cubicBezTo>
              </a:path>
              <a:path w="24168" h="21600" stroke="0" extrusionOk="0">
                <a:moveTo>
                  <a:pt x="-1" y="170"/>
                </a:moveTo>
                <a:cubicBezTo>
                  <a:pt x="897" y="56"/>
                  <a:pt x="1801" y="-1"/>
                  <a:pt x="2707" y="0"/>
                </a:cubicBezTo>
                <a:cubicBezTo>
                  <a:pt x="13691" y="0"/>
                  <a:pt x="22927" y="8244"/>
                  <a:pt x="24168" y="19158"/>
                </a:cubicBezTo>
                <a:lnTo>
                  <a:pt x="2707" y="2160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2427" name="Text Box 27"/>
          <p:cNvSpPr txBox="1">
            <a:spLocks noChangeArrowheads="1"/>
          </p:cNvSpPr>
          <p:nvPr/>
        </p:nvSpPr>
        <p:spPr bwMode="auto">
          <a:xfrm>
            <a:off x="2621010" y="1778769"/>
            <a:ext cx="12634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 dirty="0" smtClean="0"/>
              <a:t>Plasma</a:t>
            </a:r>
            <a:endParaRPr lang="en-US" sz="2000" b="1" dirty="0"/>
          </a:p>
        </p:txBody>
      </p:sp>
      <p:sp>
        <p:nvSpPr>
          <p:cNvPr id="102428" name="Text Box 28"/>
          <p:cNvSpPr txBox="1">
            <a:spLocks noChangeArrowheads="1"/>
          </p:cNvSpPr>
          <p:nvPr/>
        </p:nvSpPr>
        <p:spPr bwMode="auto">
          <a:xfrm>
            <a:off x="246958" y="6237288"/>
            <a:ext cx="14959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/>
              <a:t>Ablumenal</a:t>
            </a:r>
          </a:p>
        </p:txBody>
      </p:sp>
      <p:sp>
        <p:nvSpPr>
          <p:cNvPr id="102429" name="Text Box 29"/>
          <p:cNvSpPr txBox="1">
            <a:spLocks noChangeArrowheads="1"/>
          </p:cNvSpPr>
          <p:nvPr/>
        </p:nvSpPr>
        <p:spPr bwMode="auto">
          <a:xfrm>
            <a:off x="7372378" y="5497514"/>
            <a:ext cx="2093843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solidFill>
                  <a:srgbClr val="0066CC"/>
                </a:solidFill>
              </a:rPr>
              <a:t>Sub endothelial</a:t>
            </a:r>
          </a:p>
          <a:p>
            <a:pPr eaLnBrk="0" hangingPunct="0"/>
            <a:r>
              <a:rPr lang="en-US" sz="2000" b="1">
                <a:solidFill>
                  <a:srgbClr val="0066CC"/>
                </a:solidFill>
              </a:rPr>
              <a:t>matrix</a:t>
            </a:r>
          </a:p>
        </p:txBody>
      </p:sp>
      <p:sp>
        <p:nvSpPr>
          <p:cNvPr id="102430" name="Freeform 32"/>
          <p:cNvSpPr>
            <a:spLocks/>
          </p:cNvSpPr>
          <p:nvPr/>
        </p:nvSpPr>
        <p:spPr bwMode="auto">
          <a:xfrm>
            <a:off x="962025" y="4256088"/>
            <a:ext cx="1352550" cy="963612"/>
          </a:xfrm>
          <a:custGeom>
            <a:avLst/>
            <a:gdLst>
              <a:gd name="T0" fmla="*/ 37 w 757"/>
              <a:gd name="T1" fmla="*/ 7 h 607"/>
              <a:gd name="T2" fmla="*/ 181 w 757"/>
              <a:gd name="T3" fmla="*/ 55 h 607"/>
              <a:gd name="T4" fmla="*/ 277 w 757"/>
              <a:gd name="T5" fmla="*/ 199 h 607"/>
              <a:gd name="T6" fmla="*/ 421 w 757"/>
              <a:gd name="T7" fmla="*/ 199 h 607"/>
              <a:gd name="T8" fmla="*/ 469 w 757"/>
              <a:gd name="T9" fmla="*/ 343 h 607"/>
              <a:gd name="T10" fmla="*/ 613 w 757"/>
              <a:gd name="T11" fmla="*/ 391 h 607"/>
              <a:gd name="T12" fmla="*/ 709 w 757"/>
              <a:gd name="T13" fmla="*/ 535 h 607"/>
              <a:gd name="T14" fmla="*/ 757 w 757"/>
              <a:gd name="T15" fmla="*/ 583 h 607"/>
              <a:gd name="T16" fmla="*/ 709 w 757"/>
              <a:gd name="T17" fmla="*/ 583 h 607"/>
              <a:gd name="T18" fmla="*/ 613 w 757"/>
              <a:gd name="T19" fmla="*/ 439 h 607"/>
              <a:gd name="T20" fmla="*/ 421 w 757"/>
              <a:gd name="T21" fmla="*/ 391 h 607"/>
              <a:gd name="T22" fmla="*/ 399 w 757"/>
              <a:gd name="T23" fmla="*/ 253 h 607"/>
              <a:gd name="T24" fmla="*/ 235 w 757"/>
              <a:gd name="T25" fmla="*/ 237 h 607"/>
              <a:gd name="T26" fmla="*/ 171 w 757"/>
              <a:gd name="T27" fmla="*/ 93 h 607"/>
              <a:gd name="T28" fmla="*/ 33 w 757"/>
              <a:gd name="T29" fmla="*/ 53 h 607"/>
              <a:gd name="T30" fmla="*/ 1 w 757"/>
              <a:gd name="T31" fmla="*/ 17 h 607"/>
              <a:gd name="T32" fmla="*/ 37 w 757"/>
              <a:gd name="T33" fmla="*/ 7 h 60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757"/>
              <a:gd name="T52" fmla="*/ 0 h 607"/>
              <a:gd name="T53" fmla="*/ 757 w 757"/>
              <a:gd name="T54" fmla="*/ 607 h 60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757" h="607">
                <a:moveTo>
                  <a:pt x="37" y="7"/>
                </a:moveTo>
                <a:cubicBezTo>
                  <a:pt x="67" y="13"/>
                  <a:pt x="141" y="23"/>
                  <a:pt x="181" y="55"/>
                </a:cubicBezTo>
                <a:cubicBezTo>
                  <a:pt x="221" y="87"/>
                  <a:pt x="237" y="175"/>
                  <a:pt x="277" y="199"/>
                </a:cubicBezTo>
                <a:cubicBezTo>
                  <a:pt x="316" y="222"/>
                  <a:pt x="389" y="175"/>
                  <a:pt x="421" y="199"/>
                </a:cubicBezTo>
                <a:cubicBezTo>
                  <a:pt x="453" y="223"/>
                  <a:pt x="437" y="311"/>
                  <a:pt x="469" y="343"/>
                </a:cubicBezTo>
                <a:cubicBezTo>
                  <a:pt x="501" y="375"/>
                  <a:pt x="573" y="359"/>
                  <a:pt x="613" y="391"/>
                </a:cubicBezTo>
                <a:cubicBezTo>
                  <a:pt x="653" y="423"/>
                  <a:pt x="685" y="503"/>
                  <a:pt x="709" y="535"/>
                </a:cubicBezTo>
                <a:cubicBezTo>
                  <a:pt x="733" y="567"/>
                  <a:pt x="757" y="575"/>
                  <a:pt x="757" y="583"/>
                </a:cubicBezTo>
                <a:cubicBezTo>
                  <a:pt x="757" y="591"/>
                  <a:pt x="733" y="607"/>
                  <a:pt x="709" y="583"/>
                </a:cubicBezTo>
                <a:cubicBezTo>
                  <a:pt x="685" y="559"/>
                  <a:pt x="661" y="471"/>
                  <a:pt x="613" y="439"/>
                </a:cubicBezTo>
                <a:cubicBezTo>
                  <a:pt x="564" y="406"/>
                  <a:pt x="456" y="421"/>
                  <a:pt x="421" y="391"/>
                </a:cubicBezTo>
                <a:cubicBezTo>
                  <a:pt x="385" y="360"/>
                  <a:pt x="430" y="278"/>
                  <a:pt x="399" y="253"/>
                </a:cubicBezTo>
                <a:cubicBezTo>
                  <a:pt x="368" y="227"/>
                  <a:pt x="272" y="263"/>
                  <a:pt x="235" y="237"/>
                </a:cubicBezTo>
                <a:cubicBezTo>
                  <a:pt x="197" y="210"/>
                  <a:pt x="204" y="123"/>
                  <a:pt x="171" y="93"/>
                </a:cubicBezTo>
                <a:cubicBezTo>
                  <a:pt x="137" y="62"/>
                  <a:pt x="61" y="65"/>
                  <a:pt x="33" y="53"/>
                </a:cubicBezTo>
                <a:cubicBezTo>
                  <a:pt x="4" y="40"/>
                  <a:pt x="0" y="24"/>
                  <a:pt x="1" y="17"/>
                </a:cubicBezTo>
                <a:cubicBezTo>
                  <a:pt x="2" y="9"/>
                  <a:pt x="7" y="0"/>
                  <a:pt x="37" y="7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2431" name="Freeform 33"/>
          <p:cNvSpPr>
            <a:spLocks/>
          </p:cNvSpPr>
          <p:nvPr/>
        </p:nvSpPr>
        <p:spPr bwMode="auto">
          <a:xfrm>
            <a:off x="1543050" y="3886200"/>
            <a:ext cx="465138" cy="228600"/>
          </a:xfrm>
          <a:custGeom>
            <a:avLst/>
            <a:gdLst>
              <a:gd name="T0" fmla="*/ 77 w 260"/>
              <a:gd name="T1" fmla="*/ 27 h 147"/>
              <a:gd name="T2" fmla="*/ 135 w 260"/>
              <a:gd name="T3" fmla="*/ 5 h 147"/>
              <a:gd name="T4" fmla="*/ 163 w 260"/>
              <a:gd name="T5" fmla="*/ 55 h 147"/>
              <a:gd name="T6" fmla="*/ 213 w 260"/>
              <a:gd name="T7" fmla="*/ 65 h 147"/>
              <a:gd name="T8" fmla="*/ 257 w 260"/>
              <a:gd name="T9" fmla="*/ 133 h 147"/>
              <a:gd name="T10" fmla="*/ 231 w 260"/>
              <a:gd name="T11" fmla="*/ 141 h 147"/>
              <a:gd name="T12" fmla="*/ 201 w 260"/>
              <a:gd name="T13" fmla="*/ 95 h 147"/>
              <a:gd name="T14" fmla="*/ 149 w 260"/>
              <a:gd name="T15" fmla="*/ 85 h 147"/>
              <a:gd name="T16" fmla="*/ 125 w 260"/>
              <a:gd name="T17" fmla="*/ 43 h 147"/>
              <a:gd name="T18" fmla="*/ 39 w 260"/>
              <a:gd name="T19" fmla="*/ 69 h 147"/>
              <a:gd name="T20" fmla="*/ 3 w 260"/>
              <a:gd name="T21" fmla="*/ 57 h 147"/>
              <a:gd name="T22" fmla="*/ 23 w 260"/>
              <a:gd name="T23" fmla="*/ 35 h 147"/>
              <a:gd name="T24" fmla="*/ 77 w 260"/>
              <a:gd name="T25" fmla="*/ 27 h 14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60"/>
              <a:gd name="T40" fmla="*/ 0 h 147"/>
              <a:gd name="T41" fmla="*/ 260 w 260"/>
              <a:gd name="T42" fmla="*/ 147 h 14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60" h="147">
                <a:moveTo>
                  <a:pt x="77" y="27"/>
                </a:moveTo>
                <a:cubicBezTo>
                  <a:pt x="95" y="22"/>
                  <a:pt x="120" y="0"/>
                  <a:pt x="135" y="5"/>
                </a:cubicBezTo>
                <a:cubicBezTo>
                  <a:pt x="149" y="9"/>
                  <a:pt x="150" y="45"/>
                  <a:pt x="163" y="55"/>
                </a:cubicBezTo>
                <a:cubicBezTo>
                  <a:pt x="176" y="65"/>
                  <a:pt x="197" y="52"/>
                  <a:pt x="213" y="65"/>
                </a:cubicBezTo>
                <a:cubicBezTo>
                  <a:pt x="228" y="78"/>
                  <a:pt x="254" y="120"/>
                  <a:pt x="257" y="133"/>
                </a:cubicBezTo>
                <a:cubicBezTo>
                  <a:pt x="260" y="145"/>
                  <a:pt x="240" y="147"/>
                  <a:pt x="231" y="141"/>
                </a:cubicBezTo>
                <a:cubicBezTo>
                  <a:pt x="221" y="134"/>
                  <a:pt x="214" y="104"/>
                  <a:pt x="201" y="95"/>
                </a:cubicBezTo>
                <a:cubicBezTo>
                  <a:pt x="187" y="85"/>
                  <a:pt x="161" y="93"/>
                  <a:pt x="149" y="85"/>
                </a:cubicBezTo>
                <a:cubicBezTo>
                  <a:pt x="136" y="76"/>
                  <a:pt x="143" y="45"/>
                  <a:pt x="125" y="43"/>
                </a:cubicBezTo>
                <a:cubicBezTo>
                  <a:pt x="106" y="40"/>
                  <a:pt x="59" y="66"/>
                  <a:pt x="39" y="69"/>
                </a:cubicBezTo>
                <a:cubicBezTo>
                  <a:pt x="18" y="71"/>
                  <a:pt x="5" y="62"/>
                  <a:pt x="3" y="57"/>
                </a:cubicBezTo>
                <a:cubicBezTo>
                  <a:pt x="0" y="51"/>
                  <a:pt x="12" y="39"/>
                  <a:pt x="23" y="35"/>
                </a:cubicBezTo>
                <a:cubicBezTo>
                  <a:pt x="33" y="30"/>
                  <a:pt x="58" y="32"/>
                  <a:pt x="77" y="27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2432" name="Freeform 34"/>
          <p:cNvSpPr>
            <a:spLocks/>
          </p:cNvSpPr>
          <p:nvPr/>
        </p:nvSpPr>
        <p:spPr bwMode="auto">
          <a:xfrm>
            <a:off x="1730375" y="3633790"/>
            <a:ext cx="315914" cy="187325"/>
          </a:xfrm>
          <a:custGeom>
            <a:avLst/>
            <a:gdLst>
              <a:gd name="T0" fmla="*/ 41 w 177"/>
              <a:gd name="T1" fmla="*/ 25 h 118"/>
              <a:gd name="T2" fmla="*/ 107 w 177"/>
              <a:gd name="T3" fmla="*/ 9 h 118"/>
              <a:gd name="T4" fmla="*/ 171 w 177"/>
              <a:gd name="T5" fmla="*/ 77 h 118"/>
              <a:gd name="T6" fmla="*/ 145 w 177"/>
              <a:gd name="T7" fmla="*/ 111 h 118"/>
              <a:gd name="T8" fmla="*/ 95 w 177"/>
              <a:gd name="T9" fmla="*/ 113 h 118"/>
              <a:gd name="T10" fmla="*/ 71 w 177"/>
              <a:gd name="T11" fmla="*/ 79 h 118"/>
              <a:gd name="T12" fmla="*/ 23 w 177"/>
              <a:gd name="T13" fmla="*/ 83 h 118"/>
              <a:gd name="T14" fmla="*/ 3 w 177"/>
              <a:gd name="T15" fmla="*/ 53 h 118"/>
              <a:gd name="T16" fmla="*/ 41 w 177"/>
              <a:gd name="T17" fmla="*/ 25 h 11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77"/>
              <a:gd name="T28" fmla="*/ 0 h 118"/>
              <a:gd name="T29" fmla="*/ 177 w 177"/>
              <a:gd name="T30" fmla="*/ 118 h 11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77" h="118">
                <a:moveTo>
                  <a:pt x="41" y="25"/>
                </a:moveTo>
                <a:cubicBezTo>
                  <a:pt x="58" y="17"/>
                  <a:pt x="85" y="0"/>
                  <a:pt x="107" y="9"/>
                </a:cubicBezTo>
                <a:cubicBezTo>
                  <a:pt x="128" y="17"/>
                  <a:pt x="164" y="60"/>
                  <a:pt x="171" y="77"/>
                </a:cubicBezTo>
                <a:cubicBezTo>
                  <a:pt x="177" y="93"/>
                  <a:pt x="157" y="105"/>
                  <a:pt x="145" y="111"/>
                </a:cubicBezTo>
                <a:cubicBezTo>
                  <a:pt x="132" y="116"/>
                  <a:pt x="107" y="118"/>
                  <a:pt x="95" y="113"/>
                </a:cubicBezTo>
                <a:cubicBezTo>
                  <a:pt x="82" y="107"/>
                  <a:pt x="83" y="84"/>
                  <a:pt x="71" y="79"/>
                </a:cubicBezTo>
                <a:cubicBezTo>
                  <a:pt x="58" y="73"/>
                  <a:pt x="34" y="87"/>
                  <a:pt x="23" y="83"/>
                </a:cubicBezTo>
                <a:cubicBezTo>
                  <a:pt x="11" y="78"/>
                  <a:pt x="0" y="61"/>
                  <a:pt x="3" y="53"/>
                </a:cubicBezTo>
                <a:cubicBezTo>
                  <a:pt x="5" y="44"/>
                  <a:pt x="23" y="32"/>
                  <a:pt x="41" y="25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2433" name="Text Box 35"/>
          <p:cNvSpPr txBox="1">
            <a:spLocks noChangeArrowheads="1"/>
          </p:cNvSpPr>
          <p:nvPr/>
        </p:nvSpPr>
        <p:spPr bwMode="auto">
          <a:xfrm>
            <a:off x="1327085" y="2420888"/>
            <a:ext cx="30315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 dirty="0"/>
              <a:t>Constitutive path (95%)</a:t>
            </a:r>
          </a:p>
        </p:txBody>
      </p:sp>
      <p:sp>
        <p:nvSpPr>
          <p:cNvPr id="102434" name="Oval 10"/>
          <p:cNvSpPr>
            <a:spLocks noChangeArrowheads="1"/>
          </p:cNvSpPr>
          <p:nvPr/>
        </p:nvSpPr>
        <p:spPr bwMode="auto">
          <a:xfrm>
            <a:off x="4178300" y="4286300"/>
            <a:ext cx="196850" cy="195263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2435" name="Oval 10"/>
          <p:cNvSpPr>
            <a:spLocks noChangeArrowheads="1"/>
          </p:cNvSpPr>
          <p:nvPr/>
        </p:nvSpPr>
        <p:spPr bwMode="auto">
          <a:xfrm>
            <a:off x="5143500" y="3810000"/>
            <a:ext cx="196850" cy="195263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2436" name="Oval 10"/>
          <p:cNvSpPr>
            <a:spLocks noChangeArrowheads="1"/>
          </p:cNvSpPr>
          <p:nvPr/>
        </p:nvSpPr>
        <p:spPr bwMode="auto">
          <a:xfrm>
            <a:off x="4741863" y="4429175"/>
            <a:ext cx="196850" cy="195263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2437" name="Oval 10"/>
          <p:cNvSpPr>
            <a:spLocks noChangeArrowheads="1"/>
          </p:cNvSpPr>
          <p:nvPr/>
        </p:nvSpPr>
        <p:spPr bwMode="auto">
          <a:xfrm>
            <a:off x="3616325" y="3143300"/>
            <a:ext cx="196850" cy="195263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2438" name="TextBox 39"/>
          <p:cNvSpPr txBox="1">
            <a:spLocks noChangeArrowheads="1"/>
          </p:cNvSpPr>
          <p:nvPr/>
        </p:nvSpPr>
        <p:spPr bwMode="auto">
          <a:xfrm>
            <a:off x="6871696" y="2840983"/>
            <a:ext cx="33402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 dirty="0" err="1"/>
              <a:t>Weibel</a:t>
            </a:r>
            <a:r>
              <a:rPr lang="en-US" b="1" dirty="0"/>
              <a:t>-Palade bodies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rot="10800000" flipV="1">
            <a:off x="4419600" y="3286125"/>
            <a:ext cx="2492375" cy="285750"/>
          </a:xfrm>
          <a:prstGeom prst="straightConnector1">
            <a:avLst/>
          </a:prstGeom>
          <a:ln w="3175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rot="10800000" flipV="1">
            <a:off x="5545138" y="3286125"/>
            <a:ext cx="1366837" cy="571500"/>
          </a:xfrm>
          <a:prstGeom prst="straightConnector1">
            <a:avLst/>
          </a:prstGeom>
          <a:ln w="3175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41" name="Arc 24"/>
          <p:cNvSpPr>
            <a:spLocks/>
          </p:cNvSpPr>
          <p:nvPr/>
        </p:nvSpPr>
        <p:spPr bwMode="auto">
          <a:xfrm flipV="1">
            <a:off x="2153173" y="3071816"/>
            <a:ext cx="1214438" cy="1119187"/>
          </a:xfrm>
          <a:custGeom>
            <a:avLst/>
            <a:gdLst>
              <a:gd name="T0" fmla="*/ 0 w 21600"/>
              <a:gd name="T1" fmla="*/ 0 h 21600"/>
              <a:gd name="T2" fmla="*/ 1214447 w 21600"/>
              <a:gd name="T3" fmla="*/ 1119190 h 21600"/>
              <a:gd name="T4" fmla="*/ 0 w 21600"/>
              <a:gd name="T5" fmla="*/ 111919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prstDash val="sysDash"/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6295628" y="6237362"/>
            <a:ext cx="35205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dirty="0">
                <a:solidFill>
                  <a:srgbClr val="C00000"/>
                </a:solidFill>
              </a:rPr>
              <a:t>3. Multiple </a:t>
            </a:r>
            <a:r>
              <a:rPr lang="en-GB" dirty="0" smtClean="0">
                <a:solidFill>
                  <a:srgbClr val="C00000"/>
                </a:solidFill>
              </a:rPr>
              <a:t>pools of </a:t>
            </a:r>
            <a:r>
              <a:rPr lang="en-GB" dirty="0">
                <a:solidFill>
                  <a:srgbClr val="C00000"/>
                </a:solidFill>
              </a:rPr>
              <a:t>VWF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5791574" y="1628802"/>
            <a:ext cx="1483817" cy="714869"/>
          </a:xfrm>
          <a:custGeom>
            <a:avLst/>
            <a:gdLst>
              <a:gd name="connsiteX0" fmla="*/ 279400 w 1255376"/>
              <a:gd name="connsiteY0" fmla="*/ 689469 h 714869"/>
              <a:gd name="connsiteX1" fmla="*/ 165100 w 1255376"/>
              <a:gd name="connsiteY1" fmla="*/ 638669 h 714869"/>
              <a:gd name="connsiteX2" fmla="*/ 114300 w 1255376"/>
              <a:gd name="connsiteY2" fmla="*/ 613269 h 714869"/>
              <a:gd name="connsiteX3" fmla="*/ 63500 w 1255376"/>
              <a:gd name="connsiteY3" fmla="*/ 562469 h 714869"/>
              <a:gd name="connsiteX4" fmla="*/ 25400 w 1255376"/>
              <a:gd name="connsiteY4" fmla="*/ 473569 h 714869"/>
              <a:gd name="connsiteX5" fmla="*/ 0 w 1255376"/>
              <a:gd name="connsiteY5" fmla="*/ 397369 h 714869"/>
              <a:gd name="connsiteX6" fmla="*/ 12700 w 1255376"/>
              <a:gd name="connsiteY6" fmla="*/ 295769 h 714869"/>
              <a:gd name="connsiteX7" fmla="*/ 50800 w 1255376"/>
              <a:gd name="connsiteY7" fmla="*/ 270369 h 714869"/>
              <a:gd name="connsiteX8" fmla="*/ 76200 w 1255376"/>
              <a:gd name="connsiteY8" fmla="*/ 232269 h 714869"/>
              <a:gd name="connsiteX9" fmla="*/ 114300 w 1255376"/>
              <a:gd name="connsiteY9" fmla="*/ 219569 h 714869"/>
              <a:gd name="connsiteX10" fmla="*/ 190500 w 1255376"/>
              <a:gd name="connsiteY10" fmla="*/ 156069 h 714869"/>
              <a:gd name="connsiteX11" fmla="*/ 228600 w 1255376"/>
              <a:gd name="connsiteY11" fmla="*/ 130669 h 714869"/>
              <a:gd name="connsiteX12" fmla="*/ 254000 w 1255376"/>
              <a:gd name="connsiteY12" fmla="*/ 92569 h 714869"/>
              <a:gd name="connsiteX13" fmla="*/ 304800 w 1255376"/>
              <a:gd name="connsiteY13" fmla="*/ 79869 h 714869"/>
              <a:gd name="connsiteX14" fmla="*/ 482600 w 1255376"/>
              <a:gd name="connsiteY14" fmla="*/ 41769 h 714869"/>
              <a:gd name="connsiteX15" fmla="*/ 825500 w 1255376"/>
              <a:gd name="connsiteY15" fmla="*/ 41769 h 714869"/>
              <a:gd name="connsiteX16" fmla="*/ 863600 w 1255376"/>
              <a:gd name="connsiteY16" fmla="*/ 79869 h 714869"/>
              <a:gd name="connsiteX17" fmla="*/ 901700 w 1255376"/>
              <a:gd name="connsiteY17" fmla="*/ 105269 h 714869"/>
              <a:gd name="connsiteX18" fmla="*/ 1028700 w 1255376"/>
              <a:gd name="connsiteY18" fmla="*/ 130669 h 714869"/>
              <a:gd name="connsiteX19" fmla="*/ 1130300 w 1255376"/>
              <a:gd name="connsiteY19" fmla="*/ 219569 h 714869"/>
              <a:gd name="connsiteX20" fmla="*/ 1168400 w 1255376"/>
              <a:gd name="connsiteY20" fmla="*/ 232269 h 714869"/>
              <a:gd name="connsiteX21" fmla="*/ 1193800 w 1255376"/>
              <a:gd name="connsiteY21" fmla="*/ 270369 h 714869"/>
              <a:gd name="connsiteX22" fmla="*/ 1244600 w 1255376"/>
              <a:gd name="connsiteY22" fmla="*/ 321169 h 714869"/>
              <a:gd name="connsiteX23" fmla="*/ 1219200 w 1255376"/>
              <a:gd name="connsiteY23" fmla="*/ 575169 h 714869"/>
              <a:gd name="connsiteX24" fmla="*/ 1193800 w 1255376"/>
              <a:gd name="connsiteY24" fmla="*/ 613269 h 714869"/>
              <a:gd name="connsiteX25" fmla="*/ 1041400 w 1255376"/>
              <a:gd name="connsiteY25" fmla="*/ 651369 h 714869"/>
              <a:gd name="connsiteX26" fmla="*/ 660400 w 1255376"/>
              <a:gd name="connsiteY26" fmla="*/ 651369 h 714869"/>
              <a:gd name="connsiteX27" fmla="*/ 584200 w 1255376"/>
              <a:gd name="connsiteY27" fmla="*/ 676769 h 714869"/>
              <a:gd name="connsiteX28" fmla="*/ 406400 w 1255376"/>
              <a:gd name="connsiteY28" fmla="*/ 676769 h 714869"/>
              <a:gd name="connsiteX29" fmla="*/ 355600 w 1255376"/>
              <a:gd name="connsiteY29" fmla="*/ 702169 h 714869"/>
              <a:gd name="connsiteX30" fmla="*/ 317500 w 1255376"/>
              <a:gd name="connsiteY30" fmla="*/ 714869 h 714869"/>
              <a:gd name="connsiteX31" fmla="*/ 279400 w 1255376"/>
              <a:gd name="connsiteY31" fmla="*/ 689469 h 71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55376" h="714869">
                <a:moveTo>
                  <a:pt x="279400" y="689469"/>
                </a:moveTo>
                <a:cubicBezTo>
                  <a:pt x="254000" y="676769"/>
                  <a:pt x="254980" y="688603"/>
                  <a:pt x="165100" y="638669"/>
                </a:cubicBezTo>
                <a:cubicBezTo>
                  <a:pt x="148550" y="629475"/>
                  <a:pt x="129446" y="624628"/>
                  <a:pt x="114300" y="613269"/>
                </a:cubicBezTo>
                <a:cubicBezTo>
                  <a:pt x="95142" y="598901"/>
                  <a:pt x="80433" y="579402"/>
                  <a:pt x="63500" y="562469"/>
                </a:cubicBezTo>
                <a:cubicBezTo>
                  <a:pt x="29905" y="428088"/>
                  <a:pt x="75517" y="586333"/>
                  <a:pt x="25400" y="473569"/>
                </a:cubicBezTo>
                <a:cubicBezTo>
                  <a:pt x="14526" y="449103"/>
                  <a:pt x="0" y="397369"/>
                  <a:pt x="0" y="397369"/>
                </a:cubicBezTo>
                <a:cubicBezTo>
                  <a:pt x="4233" y="363502"/>
                  <a:pt x="24" y="327458"/>
                  <a:pt x="12700" y="295769"/>
                </a:cubicBezTo>
                <a:cubicBezTo>
                  <a:pt x="18369" y="281597"/>
                  <a:pt x="40007" y="281162"/>
                  <a:pt x="50800" y="270369"/>
                </a:cubicBezTo>
                <a:cubicBezTo>
                  <a:pt x="61593" y="259576"/>
                  <a:pt x="64281" y="241804"/>
                  <a:pt x="76200" y="232269"/>
                </a:cubicBezTo>
                <a:cubicBezTo>
                  <a:pt x="86653" y="223906"/>
                  <a:pt x="102326" y="225556"/>
                  <a:pt x="114300" y="219569"/>
                </a:cubicBezTo>
                <a:cubicBezTo>
                  <a:pt x="161598" y="195920"/>
                  <a:pt x="148369" y="191178"/>
                  <a:pt x="190500" y="156069"/>
                </a:cubicBezTo>
                <a:cubicBezTo>
                  <a:pt x="202226" y="146298"/>
                  <a:pt x="215900" y="139136"/>
                  <a:pt x="228600" y="130669"/>
                </a:cubicBezTo>
                <a:cubicBezTo>
                  <a:pt x="237067" y="117969"/>
                  <a:pt x="241300" y="101036"/>
                  <a:pt x="254000" y="92569"/>
                </a:cubicBezTo>
                <a:cubicBezTo>
                  <a:pt x="268523" y="82887"/>
                  <a:pt x="288457" y="85998"/>
                  <a:pt x="304800" y="79869"/>
                </a:cubicBezTo>
                <a:cubicBezTo>
                  <a:pt x="434041" y="31404"/>
                  <a:pt x="246002" y="65429"/>
                  <a:pt x="482600" y="41769"/>
                </a:cubicBezTo>
                <a:cubicBezTo>
                  <a:pt x="607906" y="0"/>
                  <a:pt x="577690" y="5056"/>
                  <a:pt x="825500" y="41769"/>
                </a:cubicBezTo>
                <a:cubicBezTo>
                  <a:pt x="843267" y="44401"/>
                  <a:pt x="849802" y="68371"/>
                  <a:pt x="863600" y="79869"/>
                </a:cubicBezTo>
                <a:cubicBezTo>
                  <a:pt x="875326" y="89640"/>
                  <a:pt x="888048" y="98443"/>
                  <a:pt x="901700" y="105269"/>
                </a:cubicBezTo>
                <a:cubicBezTo>
                  <a:pt x="937166" y="123002"/>
                  <a:pt x="995938" y="125989"/>
                  <a:pt x="1028700" y="130669"/>
                </a:cubicBezTo>
                <a:cubicBezTo>
                  <a:pt x="1061489" y="163458"/>
                  <a:pt x="1089491" y="196250"/>
                  <a:pt x="1130300" y="219569"/>
                </a:cubicBezTo>
                <a:cubicBezTo>
                  <a:pt x="1141923" y="226211"/>
                  <a:pt x="1155700" y="228036"/>
                  <a:pt x="1168400" y="232269"/>
                </a:cubicBezTo>
                <a:cubicBezTo>
                  <a:pt x="1176867" y="244969"/>
                  <a:pt x="1181881" y="260834"/>
                  <a:pt x="1193800" y="270369"/>
                </a:cubicBezTo>
                <a:cubicBezTo>
                  <a:pt x="1255376" y="319630"/>
                  <a:pt x="1216891" y="238042"/>
                  <a:pt x="1244600" y="321169"/>
                </a:cubicBezTo>
                <a:cubicBezTo>
                  <a:pt x="1243840" y="330290"/>
                  <a:pt x="1228331" y="541689"/>
                  <a:pt x="1219200" y="575169"/>
                </a:cubicBezTo>
                <a:cubicBezTo>
                  <a:pt x="1215184" y="589895"/>
                  <a:pt x="1207829" y="607256"/>
                  <a:pt x="1193800" y="613269"/>
                </a:cubicBezTo>
                <a:cubicBezTo>
                  <a:pt x="1145670" y="633896"/>
                  <a:pt x="1041400" y="651369"/>
                  <a:pt x="1041400" y="651369"/>
                </a:cubicBezTo>
                <a:cubicBezTo>
                  <a:pt x="892601" y="614169"/>
                  <a:pt x="952127" y="624020"/>
                  <a:pt x="660400" y="651369"/>
                </a:cubicBezTo>
                <a:cubicBezTo>
                  <a:pt x="633743" y="653868"/>
                  <a:pt x="584200" y="676769"/>
                  <a:pt x="584200" y="676769"/>
                </a:cubicBezTo>
                <a:cubicBezTo>
                  <a:pt x="510703" y="652270"/>
                  <a:pt x="528130" y="652423"/>
                  <a:pt x="406400" y="676769"/>
                </a:cubicBezTo>
                <a:cubicBezTo>
                  <a:pt x="387836" y="680482"/>
                  <a:pt x="373001" y="694711"/>
                  <a:pt x="355600" y="702169"/>
                </a:cubicBezTo>
                <a:cubicBezTo>
                  <a:pt x="343295" y="707442"/>
                  <a:pt x="330200" y="710636"/>
                  <a:pt x="317500" y="714869"/>
                </a:cubicBezTo>
                <a:cubicBezTo>
                  <a:pt x="275384" y="700830"/>
                  <a:pt x="304800" y="702169"/>
                  <a:pt x="279400" y="689469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12"/>
          <p:cNvSpPr>
            <a:spLocks noChangeArrowheads="1"/>
          </p:cNvSpPr>
          <p:nvPr/>
        </p:nvSpPr>
        <p:spPr bwMode="auto">
          <a:xfrm>
            <a:off x="5954764" y="1937594"/>
            <a:ext cx="124842" cy="14401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9" name="Oval 12"/>
          <p:cNvSpPr>
            <a:spLocks noChangeArrowheads="1"/>
          </p:cNvSpPr>
          <p:nvPr/>
        </p:nvSpPr>
        <p:spPr bwMode="auto">
          <a:xfrm>
            <a:off x="6746854" y="1988840"/>
            <a:ext cx="124842" cy="14401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50" name="Oval 12"/>
          <p:cNvSpPr>
            <a:spLocks noChangeArrowheads="1"/>
          </p:cNvSpPr>
          <p:nvPr/>
        </p:nvSpPr>
        <p:spPr bwMode="auto">
          <a:xfrm>
            <a:off x="6314802" y="1772816"/>
            <a:ext cx="124842" cy="14401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51" name="TextBox 39"/>
          <p:cNvSpPr txBox="1">
            <a:spLocks noChangeArrowheads="1"/>
          </p:cNvSpPr>
          <p:nvPr/>
        </p:nvSpPr>
        <p:spPr bwMode="auto">
          <a:xfrm>
            <a:off x="7231759" y="1772820"/>
            <a:ext cx="29258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 dirty="0" smtClean="0"/>
              <a:t>Platelet </a:t>
            </a:r>
            <a:r>
              <a:rPr lang="en-US" b="1" dirty="0" smtClean="0">
                <a:latin typeface="Symbol" pitchFamily="18" charset="2"/>
              </a:rPr>
              <a:t>a</a:t>
            </a:r>
            <a:r>
              <a:rPr lang="en-US" b="1" dirty="0" smtClean="0"/>
              <a:t> granules</a:t>
            </a:r>
            <a:endParaRPr 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2468565" y="1772816"/>
            <a:ext cx="1470023" cy="4676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/>
          <p:cNvSpPr/>
          <p:nvPr/>
        </p:nvSpPr>
        <p:spPr>
          <a:xfrm>
            <a:off x="7337108" y="5502488"/>
            <a:ext cx="2129113" cy="7029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/>
          <p:cNvSpPr/>
          <p:nvPr/>
        </p:nvSpPr>
        <p:spPr>
          <a:xfrm>
            <a:off x="6871696" y="2870945"/>
            <a:ext cx="3340210" cy="4676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/>
          <p:cNvSpPr/>
          <p:nvPr/>
        </p:nvSpPr>
        <p:spPr>
          <a:xfrm>
            <a:off x="7275391" y="1772815"/>
            <a:ext cx="2882169" cy="4676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7" grpId="0" animBg="1"/>
      <p:bldP spid="48" grpId="0" animBg="1"/>
      <p:bldP spid="49" grpId="0" animBg="1"/>
      <p:bldP spid="50" grpId="0" animBg="1"/>
      <p:bldP spid="51" grpId="0"/>
      <p:bldP spid="2" grpId="0" animBg="1"/>
      <p:bldP spid="52" grpId="0" animBg="1"/>
      <p:bldP spid="53" grpId="0" animBg="1"/>
      <p:bldP spid="54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2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3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21328</TotalTime>
  <Words>2160</Words>
  <Application>Microsoft Office PowerPoint</Application>
  <PresentationFormat>35mm Slides</PresentationFormat>
  <Paragraphs>717</Paragraphs>
  <Slides>65</Slides>
  <Notes>60</Notes>
  <HiddenSlides>0</HiddenSlides>
  <MMClips>0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65</vt:i4>
      </vt:variant>
    </vt:vector>
  </HeadingPairs>
  <TitlesOfParts>
    <vt:vector size="74" baseType="lpstr">
      <vt:lpstr>1_Median</vt:lpstr>
      <vt:lpstr>3_Median</vt:lpstr>
      <vt:lpstr>2_Median</vt:lpstr>
      <vt:lpstr>5_Median</vt:lpstr>
      <vt:lpstr>6_Median</vt:lpstr>
      <vt:lpstr>8_Median</vt:lpstr>
      <vt:lpstr>7_Median</vt:lpstr>
      <vt:lpstr>CorelPhotoPaint.Image.8</vt:lpstr>
      <vt:lpstr>Image</vt:lpstr>
      <vt:lpstr>Pathophysiology of  Von Willebrand Disease</vt:lpstr>
      <vt:lpstr>Learning outcomes</vt:lpstr>
      <vt:lpstr>Von Willebrand Disease: Original kindred</vt:lpstr>
      <vt:lpstr> Von Willebrand Disease</vt:lpstr>
      <vt:lpstr>VWF: recap on the basics</vt:lpstr>
      <vt:lpstr>VWF is a multi-domain protein</vt:lpstr>
      <vt:lpstr>PowerPoint Presentation</vt:lpstr>
      <vt:lpstr>PowerPoint Presentation</vt:lpstr>
      <vt:lpstr>PowerPoint Presentation</vt:lpstr>
      <vt:lpstr>Wide normal range(s)</vt:lpstr>
      <vt:lpstr>VWF plasma levels</vt:lpstr>
      <vt:lpstr>PowerPoint Presentation</vt:lpstr>
      <vt:lpstr>PowerPoint Presentation</vt:lpstr>
      <vt:lpstr>Problems with assessing VWF</vt:lpstr>
      <vt:lpstr>Measuring VWF</vt:lpstr>
      <vt:lpstr>PowerPoint Presentation</vt:lpstr>
      <vt:lpstr>PowerPoint Presentation</vt:lpstr>
      <vt:lpstr>PowerPoint Presentation</vt:lpstr>
      <vt:lpstr>VWF:RCo platelet dependent function</vt:lpstr>
      <vt:lpstr>Ristocetin induced platelet agglutination (RIPA)</vt:lpstr>
      <vt:lpstr>RIPA and Type 2B VWD</vt:lpstr>
      <vt:lpstr>Collagen binding activity (VWF:CB)</vt:lpstr>
      <vt:lpstr>PowerPoint Presentation</vt:lpstr>
      <vt:lpstr>PowerPoint Presentation</vt:lpstr>
      <vt:lpstr>VWF: multimer analysis</vt:lpstr>
      <vt:lpstr>PowerPoint Presentation</vt:lpstr>
      <vt:lpstr>VWF Factor VIII binding (VWF:FVIIIB)</vt:lpstr>
      <vt:lpstr>VWD: classification</vt:lpstr>
      <vt:lpstr>Von Willebrand Disease: Hierarchical Classification </vt:lpstr>
      <vt:lpstr>PowerPoint Presentation</vt:lpstr>
      <vt:lpstr>Type 2 von Willebrand Disease  </vt:lpstr>
      <vt:lpstr>Type 2A von Willebrand disease</vt:lpstr>
      <vt:lpstr>Type 2A von Willebrand disease</vt:lpstr>
      <vt:lpstr>Type 2M von Willebrand disease</vt:lpstr>
      <vt:lpstr>Type 2B von Willebrand disease</vt:lpstr>
      <vt:lpstr>PowerPoint Presentation</vt:lpstr>
      <vt:lpstr>Type 2N von Willebrand disease</vt:lpstr>
      <vt:lpstr>Type 3 von Willebrand disease</vt:lpstr>
      <vt:lpstr>Type 3 von Willebrand disease</vt:lpstr>
      <vt:lpstr>Type 3 von Willebrand disease</vt:lpstr>
      <vt:lpstr>Molecular analysis of VWF gene</vt:lpstr>
      <vt:lpstr>VWD: diagnosis</vt:lpstr>
      <vt:lpstr>Is bleeding due to VWD?</vt:lpstr>
      <vt:lpstr>Is bleeding due to VWD?</vt:lpstr>
      <vt:lpstr>Confusion of type 1 VWD</vt:lpstr>
      <vt:lpstr>Minor bleeding symptoms are common</vt:lpstr>
      <vt:lpstr>PowerPoint Presentation</vt:lpstr>
      <vt:lpstr>Bleeding symptoms and type 1 VWD</vt:lpstr>
      <vt:lpstr>Standardised history: Bleeding score </vt:lpstr>
      <vt:lpstr>VWF level and Bleeding Score in Type 1 VWD </vt:lpstr>
      <vt:lpstr>European Type 1 study</vt:lpstr>
      <vt:lpstr>VWD: management</vt:lpstr>
      <vt:lpstr>Choice of therapy for VWD </vt:lpstr>
      <vt:lpstr>VWD therapy – desmopressin response</vt:lpstr>
      <vt:lpstr>DDAVP response in Type 1 VWD</vt:lpstr>
      <vt:lpstr>Response to DDAVP in type 2A VWD</vt:lpstr>
      <vt:lpstr>PowerPoint Presentation</vt:lpstr>
      <vt:lpstr>DDAVP response in Type 2N VWD</vt:lpstr>
      <vt:lpstr>Problems with DDAVP</vt:lpstr>
      <vt:lpstr>PowerPoint Presentation</vt:lpstr>
      <vt:lpstr>VWD: inheritance</vt:lpstr>
      <vt:lpstr>Will other family members be affected? </vt:lpstr>
      <vt:lpstr>PowerPoint Presentation</vt:lpstr>
      <vt:lpstr>Summary</vt:lpstr>
      <vt:lpstr>References and links</vt:lpstr>
    </vt:vector>
  </TitlesOfParts>
  <Company>icsm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mike laffan</dc:creator>
  <cp:lastModifiedBy>Shiel, Nuala</cp:lastModifiedBy>
  <cp:revision>214</cp:revision>
  <dcterms:created xsi:type="dcterms:W3CDTF">2000-08-30T21:48:24Z</dcterms:created>
  <dcterms:modified xsi:type="dcterms:W3CDTF">2012-10-16T14:53:49Z</dcterms:modified>
</cp:coreProperties>
</file>