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327" r:id="rId3"/>
    <p:sldId id="336" r:id="rId4"/>
    <p:sldId id="464" r:id="rId5"/>
    <p:sldId id="451" r:id="rId6"/>
    <p:sldId id="452" r:id="rId7"/>
    <p:sldId id="454" r:id="rId8"/>
    <p:sldId id="455" r:id="rId9"/>
    <p:sldId id="456" r:id="rId10"/>
    <p:sldId id="457" r:id="rId11"/>
    <p:sldId id="458" r:id="rId12"/>
    <p:sldId id="459" r:id="rId13"/>
    <p:sldId id="461" r:id="rId14"/>
    <p:sldId id="462" r:id="rId15"/>
    <p:sldId id="463" r:id="rId16"/>
    <p:sldId id="460" r:id="rId17"/>
    <p:sldId id="338" r:id="rId18"/>
    <p:sldId id="354" r:id="rId19"/>
    <p:sldId id="355" r:id="rId20"/>
    <p:sldId id="360" r:id="rId21"/>
    <p:sldId id="341" r:id="rId22"/>
    <p:sldId id="357" r:id="rId23"/>
    <p:sldId id="342" r:id="rId24"/>
    <p:sldId id="361" r:id="rId25"/>
    <p:sldId id="373" r:id="rId26"/>
    <p:sldId id="374" r:id="rId27"/>
    <p:sldId id="375" r:id="rId28"/>
    <p:sldId id="446" r:id="rId29"/>
    <p:sldId id="438" r:id="rId30"/>
    <p:sldId id="437" r:id="rId31"/>
    <p:sldId id="379" r:id="rId32"/>
    <p:sldId id="381" r:id="rId33"/>
    <p:sldId id="399" r:id="rId34"/>
    <p:sldId id="382" r:id="rId35"/>
    <p:sldId id="384" r:id="rId36"/>
    <p:sldId id="385" r:id="rId37"/>
    <p:sldId id="386" r:id="rId38"/>
    <p:sldId id="383" r:id="rId39"/>
    <p:sldId id="388" r:id="rId40"/>
    <p:sldId id="389" r:id="rId41"/>
    <p:sldId id="400" r:id="rId42"/>
    <p:sldId id="402" r:id="rId43"/>
    <p:sldId id="401" r:id="rId44"/>
    <p:sldId id="398" r:id="rId45"/>
    <p:sldId id="403" r:id="rId46"/>
    <p:sldId id="421" r:id="rId47"/>
    <p:sldId id="422" r:id="rId48"/>
    <p:sldId id="369" r:id="rId49"/>
    <p:sldId id="390" r:id="rId50"/>
    <p:sldId id="465" r:id="rId51"/>
    <p:sldId id="447" r:id="rId52"/>
    <p:sldId id="449" r:id="rId53"/>
    <p:sldId id="448" r:id="rId54"/>
    <p:sldId id="404" r:id="rId55"/>
    <p:sldId id="405" r:id="rId56"/>
    <p:sldId id="406" r:id="rId57"/>
    <p:sldId id="410" r:id="rId58"/>
    <p:sldId id="411" r:id="rId59"/>
    <p:sldId id="408" r:id="rId60"/>
    <p:sldId id="407" r:id="rId61"/>
    <p:sldId id="413" r:id="rId62"/>
    <p:sldId id="414" r:id="rId63"/>
    <p:sldId id="416" r:id="rId64"/>
    <p:sldId id="417" r:id="rId65"/>
    <p:sldId id="450" r:id="rId66"/>
  </p:sldIdLst>
  <p:sldSz cx="9144000" cy="6858000" type="screen4x3"/>
  <p:notesSz cx="6858000" cy="91170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99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99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99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99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rgbClr val="000099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000099"/>
        </a:solidFill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000099"/>
        </a:solidFill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000099"/>
        </a:solidFill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000099"/>
        </a:solidFill>
        <a:latin typeface="Arial Unicode MS" pitchFamily="34" charset="-128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212121"/>
    <a:srgbClr val="242424"/>
    <a:srgbClr val="2E2E2E"/>
    <a:srgbClr val="292929"/>
    <a:srgbClr val="111111"/>
    <a:srgbClr val="1C1C1C"/>
    <a:srgbClr val="1D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4454" autoAdjust="0"/>
    <p:restoredTop sz="94660" autoAdjust="0"/>
  </p:normalViewPr>
  <p:slideViewPr>
    <p:cSldViewPr>
      <p:cViewPr>
        <p:scale>
          <a:sx n="50" d="100"/>
          <a:sy n="50" d="100"/>
        </p:scale>
        <p:origin x="-888" y="-78"/>
      </p:cViewPr>
      <p:guideLst>
        <p:guide orient="horz" pos="2160"/>
        <p:guide pos="288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1651" y="-86"/>
      </p:cViewPr>
      <p:guideLst>
        <p:guide orient="horz" pos="2871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pPr>
              <a:defRPr/>
            </a:pPr>
            <a:fld id="{512FC0F5-194E-4C91-9437-B4E1D135D7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069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1724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84213"/>
            <a:ext cx="4557712" cy="3417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30700"/>
            <a:ext cx="5486400" cy="4102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84213"/>
            <a:ext cx="4557712" cy="3417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30700"/>
            <a:ext cx="5486400" cy="4102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7638" y="0"/>
            <a:ext cx="1960562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0"/>
            <a:ext cx="57340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 Unicode MS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 Unicode MS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 Unicode MS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 Unicode MS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99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1crn.pdb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2.bin"/><Relationship Id="rId4" Type="http://schemas.openxmlformats.org/officeDocument/2006/relationships/hyperlink" Target="http://www.rcsb.org/pdb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csb.org/pdb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RKRZv2" TargetMode="External"/><Relationship Id="rId2" Type="http://schemas.openxmlformats.org/officeDocument/2006/relationships/hyperlink" Target="http://www.rcsb.org/pdb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MP%20model%20for%20intro%2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7063" y="2032000"/>
            <a:ext cx="5976937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0"/>
            <a:ext cx="8153400" cy="2209800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Molecular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Modeling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 smtClean="0">
                <a:latin typeface="Arial" pitchFamily="34" charset="0"/>
                <a:cs typeface="Arial" pitchFamily="34" charset="0"/>
              </a:rPr>
            </a:br>
            <a:r>
              <a:rPr lang="en-US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 smtClean="0">
                <a:latin typeface="Arial" pitchFamily="34" charset="0"/>
                <a:cs typeface="Arial" pitchFamily="34" charset="0"/>
              </a:rPr>
            </a:br>
            <a:r>
              <a:rPr lang="en-US" sz="3200" dirty="0" smtClean="0">
                <a:latin typeface="Arial" pitchFamily="34" charset="0"/>
                <a:cs typeface="Arial" pitchFamily="34" charset="0"/>
              </a:rPr>
              <a:t>Deriving and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Visualising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Protein Structures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133600"/>
            <a:ext cx="4038600" cy="4114800"/>
          </a:xfrm>
        </p:spPr>
        <p:txBody>
          <a:bodyPr/>
          <a:lstStyle/>
          <a:p>
            <a:endParaRPr lang="en-GB" sz="2800" dirty="0" smtClean="0"/>
          </a:p>
          <a:p>
            <a:r>
              <a:rPr lang="en-GB" dirty="0" smtClean="0"/>
              <a:t>Dr </a:t>
            </a:r>
            <a:r>
              <a:rPr lang="en-GB" dirty="0" err="1" smtClean="0"/>
              <a:t>Rens</a:t>
            </a:r>
            <a:r>
              <a:rPr lang="en-GB" dirty="0" smtClean="0"/>
              <a:t> de Groot</a:t>
            </a:r>
          </a:p>
          <a:p>
            <a:r>
              <a:rPr lang="en-GB" sz="2800" dirty="0" smtClean="0"/>
              <a:t>(r.degroot@ic.ac.uk)</a:t>
            </a:r>
          </a:p>
          <a:p>
            <a:endParaRPr lang="en-GB" sz="2800" dirty="0" smtClean="0"/>
          </a:p>
          <a:p>
            <a:endParaRPr lang="en-GB" dirty="0" smtClean="0"/>
          </a:p>
          <a:p>
            <a:endParaRPr lang="en-GB" sz="2400" dirty="0" smtClean="0"/>
          </a:p>
          <a:p>
            <a:endParaRPr lang="en-GB" sz="2400" dirty="0" smtClean="0"/>
          </a:p>
        </p:txBody>
      </p:sp>
      <p:pic>
        <p:nvPicPr>
          <p:cNvPr id="4101" name="Picture 7" descr="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5805488"/>
            <a:ext cx="1857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2882" y="293688"/>
            <a:ext cx="7772400" cy="762000"/>
          </a:xfrm>
        </p:spPr>
        <p:txBody>
          <a:bodyPr/>
          <a:lstStyle/>
          <a:p>
            <a:r>
              <a:rPr lang="en-GB" sz="2400" dirty="0" smtClean="0"/>
              <a:t>Ball and </a:t>
            </a:r>
            <a:r>
              <a:rPr lang="en-GB" sz="2400" dirty="0"/>
              <a:t>Stick: allows view of individual atoms within molecule</a:t>
            </a:r>
            <a:br>
              <a:rPr lang="en-GB" sz="2400" dirty="0"/>
            </a:br>
            <a:endParaRPr lang="en-GB" sz="2400" dirty="0" smtClean="0"/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375826" y="5407026"/>
            <a:ext cx="53705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 dirty="0">
                <a:ea typeface="Arial Unicode MS" pitchFamily="34" charset="-128"/>
                <a:cs typeface="Arial Unicode MS" pitchFamily="34" charset="-128"/>
              </a:rPr>
              <a:t>PRO: clear view of interior of molecule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375826" y="5865813"/>
            <a:ext cx="74676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GB">
                <a:ea typeface="Arial Unicode MS" pitchFamily="34" charset="-128"/>
                <a:cs typeface="Arial Unicode MS" pitchFamily="34" charset="-128"/>
              </a:rPr>
              <a:t>ANTI: partial view only – important features may be completely ignored; no sense of “density”</a:t>
            </a:r>
          </a:p>
        </p:txBody>
      </p:sp>
      <p:pic>
        <p:nvPicPr>
          <p:cNvPr id="24581" name="Picture 5" descr="BSc_ball&amp;stick"/>
          <p:cNvPicPr>
            <a:picLocks noChangeAspect="1" noChangeArrowheads="1"/>
          </p:cNvPicPr>
          <p:nvPr/>
        </p:nvPicPr>
        <p:blipFill>
          <a:blip r:embed="rId3" cstate="print">
            <a:lum bright="12000" contrast="24000"/>
          </a:blip>
          <a:srcRect/>
          <a:stretch>
            <a:fillRect/>
          </a:stretch>
        </p:blipFill>
        <p:spPr bwMode="auto">
          <a:xfrm>
            <a:off x="1285339" y="1055688"/>
            <a:ext cx="6567487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MP%20model%20for%20intro%20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476250"/>
            <a:ext cx="6191250" cy="4997450"/>
          </a:xfrm>
          <a:noFill/>
        </p:spPr>
      </p:pic>
      <p:sp>
        <p:nvSpPr>
          <p:cNvPr id="2560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Secondary structure (Cartoon)</a:t>
            </a:r>
          </a:p>
        </p:txBody>
      </p:sp>
      <p:sp>
        <p:nvSpPr>
          <p:cNvPr id="25604" name="Text Box 8"/>
          <p:cNvSpPr txBox="1">
            <a:spLocks noChangeArrowheads="1"/>
          </p:cNvSpPr>
          <p:nvPr/>
        </p:nvSpPr>
        <p:spPr bwMode="auto">
          <a:xfrm>
            <a:off x="609600" y="5241925"/>
            <a:ext cx="8534400" cy="1616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GB" sz="2000">
                <a:ea typeface="Arial Unicode MS" pitchFamily="34" charset="-128"/>
                <a:cs typeface="Arial Unicode MS" pitchFamily="34" charset="-128"/>
              </a:rPr>
              <a:t>PRO: Good global view of “domains”. </a:t>
            </a:r>
          </a:p>
          <a:p>
            <a:r>
              <a:rPr lang="en-GB" sz="2000">
                <a:ea typeface="Arial Unicode MS" pitchFamily="34" charset="-128"/>
                <a:cs typeface="Arial Unicode MS" pitchFamily="34" charset="-128"/>
              </a:rPr>
              <a:t>Universal representation style so viewer can orient easily</a:t>
            </a:r>
          </a:p>
          <a:p>
            <a:r>
              <a:rPr lang="en-GB" sz="2000">
                <a:ea typeface="Arial Unicode MS" pitchFamily="34" charset="-128"/>
                <a:cs typeface="Arial Unicode MS" pitchFamily="34" charset="-128"/>
              </a:rPr>
              <a:t>Genuine indication of rigid conserved regions of the structure</a:t>
            </a:r>
          </a:p>
          <a:p>
            <a:endParaRPr lang="en-GB" sz="2000">
              <a:ea typeface="Arial Unicode MS" pitchFamily="34" charset="-128"/>
              <a:cs typeface="Arial Unicode MS" pitchFamily="34" charset="-128"/>
            </a:endParaRPr>
          </a:p>
          <a:p>
            <a:r>
              <a:rPr lang="en-GB" sz="2000">
                <a:ea typeface="Arial Unicode MS" pitchFamily="34" charset="-128"/>
                <a:cs typeface="Arial Unicode MS" pitchFamily="34" charset="-128"/>
              </a:rPr>
              <a:t>ANTI: no surface</a:t>
            </a:r>
          </a:p>
        </p:txBody>
      </p:sp>
      <p:sp>
        <p:nvSpPr>
          <p:cNvPr id="25605" name="Line 9"/>
          <p:cNvSpPr>
            <a:spLocks noChangeShapeType="1"/>
          </p:cNvSpPr>
          <p:nvPr/>
        </p:nvSpPr>
        <p:spPr bwMode="auto">
          <a:xfrm flipH="1">
            <a:off x="5722938" y="1916113"/>
            <a:ext cx="863600" cy="2159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5606" name="Line 10"/>
          <p:cNvSpPr>
            <a:spLocks noChangeShapeType="1"/>
          </p:cNvSpPr>
          <p:nvPr/>
        </p:nvSpPr>
        <p:spPr bwMode="auto">
          <a:xfrm flipV="1">
            <a:off x="5722938" y="1484313"/>
            <a:ext cx="1008062" cy="5762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5607" name="Text Box 11"/>
          <p:cNvSpPr txBox="1">
            <a:spLocks noChangeArrowheads="1"/>
          </p:cNvSpPr>
          <p:nvPr/>
        </p:nvSpPr>
        <p:spPr bwMode="auto">
          <a:xfrm>
            <a:off x="6659563" y="1268413"/>
            <a:ext cx="1223962" cy="83502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tx2"/>
                </a:solidFill>
              </a:rPr>
              <a:t>Alpha-Helix</a:t>
            </a:r>
          </a:p>
        </p:txBody>
      </p:sp>
      <p:sp>
        <p:nvSpPr>
          <p:cNvPr id="25608" name="Line 12"/>
          <p:cNvSpPr>
            <a:spLocks noChangeShapeType="1"/>
          </p:cNvSpPr>
          <p:nvPr/>
        </p:nvSpPr>
        <p:spPr bwMode="auto">
          <a:xfrm flipH="1">
            <a:off x="5722938" y="1916113"/>
            <a:ext cx="863600" cy="2159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5609" name="Line 14"/>
          <p:cNvSpPr>
            <a:spLocks noChangeShapeType="1"/>
          </p:cNvSpPr>
          <p:nvPr/>
        </p:nvSpPr>
        <p:spPr bwMode="auto">
          <a:xfrm flipH="1">
            <a:off x="5075238" y="2924175"/>
            <a:ext cx="863600" cy="2159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5610" name="Text Box 15"/>
          <p:cNvSpPr txBox="1">
            <a:spLocks noChangeArrowheads="1"/>
          </p:cNvSpPr>
          <p:nvPr/>
        </p:nvSpPr>
        <p:spPr bwMode="auto">
          <a:xfrm>
            <a:off x="6011863" y="2276475"/>
            <a:ext cx="2016125" cy="83502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tx2"/>
                </a:solidFill>
              </a:rPr>
              <a:t>Beta strands (sheet)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79450" y="116632"/>
            <a:ext cx="7772400" cy="609600"/>
          </a:xfrm>
        </p:spPr>
        <p:txBody>
          <a:bodyPr/>
          <a:lstStyle/>
          <a:p>
            <a:r>
              <a:rPr lang="en-GB" sz="2800" dirty="0" err="1" smtClean="0"/>
              <a:t>Spacefill</a:t>
            </a:r>
            <a:r>
              <a:rPr lang="en-GB" sz="2800" dirty="0"/>
              <a:t>: the atoms are shown as opaque </a:t>
            </a:r>
            <a:r>
              <a:rPr lang="en-GB" sz="2800" dirty="0" smtClean="0"/>
              <a:t>spheres. 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68313" y="5013325"/>
            <a:ext cx="8302625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GB">
                <a:ea typeface="Arial Unicode MS" pitchFamily="34" charset="-128"/>
                <a:cs typeface="Arial Unicode MS" pitchFamily="34" charset="-128"/>
              </a:rPr>
              <a:t>PRO: Fairly accurate representation of overall “globular” </a:t>
            </a:r>
          </a:p>
          <a:p>
            <a:r>
              <a:rPr lang="en-GB">
                <a:ea typeface="Arial Unicode MS" pitchFamily="34" charset="-128"/>
                <a:cs typeface="Arial Unicode MS" pitchFamily="34" charset="-128"/>
              </a:rPr>
              <a:t>shape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57200" y="5789613"/>
            <a:ext cx="41671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ea typeface="Arial Unicode MS" pitchFamily="34" charset="-128"/>
                <a:cs typeface="Arial Unicode MS" pitchFamily="34" charset="-128"/>
              </a:rPr>
              <a:t>ANTI: inner structure invisible</a:t>
            </a:r>
          </a:p>
        </p:txBody>
      </p:sp>
      <p:pic>
        <p:nvPicPr>
          <p:cNvPr id="26629" name="Picture 5" descr="BSc_CPK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lum bright="6000" contrast="18000"/>
          </a:blip>
          <a:srcRect/>
          <a:stretch>
            <a:fillRect/>
          </a:stretch>
        </p:blipFill>
        <p:spPr bwMode="auto">
          <a:xfrm>
            <a:off x="1403350" y="836613"/>
            <a:ext cx="6324600" cy="411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457200" y="1239838"/>
            <a:ext cx="34274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tx1"/>
                </a:solidFill>
                <a:latin typeface="Comic Sans MS" pitchFamily="66" charset="0"/>
              </a:rPr>
              <a:t>DS Viewer Pro 5.0 (PC)</a:t>
            </a: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1403350" y="1268413"/>
            <a:ext cx="2447925" cy="4318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Surface representation</a:t>
            </a:r>
          </a:p>
        </p:txBody>
      </p:sp>
      <p:pic>
        <p:nvPicPr>
          <p:cNvPr id="28675" name="Picture 3" descr="surface mode example  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836613"/>
            <a:ext cx="4895850" cy="4895850"/>
          </a:xfrm>
          <a:noFill/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57340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r>
              <a:rPr lang="en-GB" sz="2800"/>
              <a:t>Very accurate and most “realistic”</a:t>
            </a:r>
            <a:endParaRPr lang="en-GB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Surface representation</a:t>
            </a:r>
          </a:p>
        </p:txBody>
      </p:sp>
      <p:sp>
        <p:nvSpPr>
          <p:cNvPr id="2969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  <a:noFill/>
        </p:spPr>
        <p:txBody>
          <a:bodyPr/>
          <a:lstStyle/>
          <a:p>
            <a:endParaRPr lang="en-GB" smtClean="0"/>
          </a:p>
          <a:p>
            <a:r>
              <a:rPr lang="en-GB" smtClean="0"/>
              <a:t>One can show Charge (usually red for negative charge and blue for positive)</a:t>
            </a:r>
          </a:p>
          <a:p>
            <a:r>
              <a:rPr lang="en-GB" smtClean="0"/>
              <a:t>Also can plot surface hydrophobicity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71450"/>
            <a:ext cx="7772400" cy="762000"/>
          </a:xfrm>
        </p:spPr>
        <p:txBody>
          <a:bodyPr/>
          <a:lstStyle/>
          <a:p>
            <a:r>
              <a:rPr lang="en-GB" sz="2800" smtClean="0">
                <a:solidFill>
                  <a:schemeClr val="tx1"/>
                </a:solidFill>
              </a:rPr>
              <a:t>Surface Charge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486400"/>
            <a:ext cx="8229600" cy="91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smtClean="0">
                <a:solidFill>
                  <a:schemeClr val="tx1"/>
                </a:solidFill>
              </a:rPr>
              <a:t>Can genuinely explain strength of interactions resulting from charge &amp; shape</a:t>
            </a:r>
          </a:p>
        </p:txBody>
      </p:sp>
      <p:pic>
        <p:nvPicPr>
          <p:cNvPr id="30724" name="Picture 4" descr="charge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</a:blip>
          <a:srcRect/>
          <a:stretch>
            <a:fillRect/>
          </a:stretch>
        </p:blipFill>
        <p:spPr bwMode="auto">
          <a:xfrm>
            <a:off x="2303463" y="838200"/>
            <a:ext cx="45370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684213" y="2133600"/>
            <a:ext cx="19431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FF0000"/>
                </a:solidFill>
                <a:latin typeface="Comic Sans MS" pitchFamily="66" charset="0"/>
              </a:rPr>
              <a:t>RED – negative</a:t>
            </a:r>
          </a:p>
          <a:p>
            <a:r>
              <a:rPr lang="en-GB" sz="2000">
                <a:solidFill>
                  <a:srgbClr val="FF0000"/>
                </a:solidFill>
                <a:latin typeface="Comic Sans MS" pitchFamily="66" charset="0"/>
              </a:rPr>
              <a:t>charge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6443663" y="3860800"/>
            <a:ext cx="2014537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3366FF"/>
                </a:solidFill>
                <a:latin typeface="Comic Sans MS" pitchFamily="66" charset="0"/>
              </a:rPr>
              <a:t>BLUE – positive</a:t>
            </a:r>
          </a:p>
          <a:p>
            <a:r>
              <a:rPr lang="en-GB" sz="2000">
                <a:solidFill>
                  <a:srgbClr val="3366FF"/>
                </a:solidFill>
                <a:latin typeface="Comic Sans MS" pitchFamily="66" charset="0"/>
              </a:rPr>
              <a:t>charge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ipeA284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0" y="188913"/>
            <a:ext cx="8893175" cy="720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4500563" y="333375"/>
            <a:ext cx="4246562" cy="990600"/>
          </a:xfrm>
          <a:noFill/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GB" sz="2800" smtClean="0">
                <a:solidFill>
                  <a:schemeClr val="bg1"/>
                </a:solidFill>
              </a:rPr>
              <a:t>Styles can be mixed for optimum effect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203325" y="5364163"/>
            <a:ext cx="1463675" cy="579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 sz="3200">
                <a:solidFill>
                  <a:schemeClr val="tx1"/>
                </a:solidFill>
                <a:latin typeface="Comic Sans MS" pitchFamily="66" charset="0"/>
              </a:rPr>
              <a:t>Ribbon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6858000" y="3810000"/>
            <a:ext cx="186690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 sz="3200">
                <a:solidFill>
                  <a:schemeClr val="tx1"/>
                </a:solidFill>
                <a:latin typeface="Comic Sans MS" pitchFamily="66" charset="0"/>
              </a:rPr>
              <a:t>Spacefill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609600" y="2590800"/>
            <a:ext cx="2398713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 sz="3200">
                <a:solidFill>
                  <a:schemeClr val="tx1"/>
                </a:solidFill>
                <a:latin typeface="Comic Sans MS" pitchFamily="66" charset="0"/>
              </a:rPr>
              <a:t>Ball &amp; Stick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876800" y="1620838"/>
            <a:ext cx="30067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tx1"/>
                </a:solidFill>
                <a:latin typeface="Comic Sans MS" pitchFamily="66" charset="0"/>
              </a:rPr>
              <a:t>INSIGHT II (Unix)</a:t>
            </a: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4859338" y="1628775"/>
            <a:ext cx="3025775" cy="431800"/>
          </a:xfrm>
          <a:prstGeom prst="rect">
            <a:avLst/>
          </a:prstGeom>
          <a:solidFill>
            <a:srgbClr val="080808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7019925" y="2133600"/>
            <a:ext cx="2124075" cy="1296988"/>
          </a:xfrm>
          <a:prstGeom prst="rect">
            <a:avLst/>
          </a:prstGeom>
          <a:solidFill>
            <a:srgbClr val="080808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0" y="3860800"/>
            <a:ext cx="2124075" cy="1296988"/>
          </a:xfrm>
          <a:prstGeom prst="rect">
            <a:avLst/>
          </a:prstGeom>
          <a:solidFill>
            <a:srgbClr val="080808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How are these structures derived?</a:t>
            </a:r>
          </a:p>
        </p:txBody>
      </p:sp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685800" y="2438400"/>
            <a:ext cx="7772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800" dirty="0"/>
              <a:t>X-ray crystallography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800" dirty="0"/>
              <a:t>NMR </a:t>
            </a:r>
            <a:r>
              <a:rPr lang="en-GB" sz="2000" dirty="0"/>
              <a:t>(nuclear magnetic resonance)</a:t>
            </a:r>
            <a:r>
              <a:rPr lang="en-GB" sz="2800" dirty="0"/>
              <a:t> Spectroscopy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800" dirty="0" smtClean="0"/>
              <a:t>Homology </a:t>
            </a:r>
            <a:r>
              <a:rPr lang="en-GB" sz="2800" dirty="0"/>
              <a:t>modelling (prediction of structure)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X-ray crystallography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610600" cy="4114800"/>
          </a:xfrm>
        </p:spPr>
        <p:txBody>
          <a:bodyPr/>
          <a:lstStyle/>
          <a:p>
            <a:r>
              <a:rPr lang="en-GB" sz="2800" smtClean="0"/>
              <a:t>X-ray crystallography: very high resolution (&lt;1A possible)</a:t>
            </a:r>
          </a:p>
          <a:p>
            <a:r>
              <a:rPr lang="en-GB" sz="2800" smtClean="0"/>
              <a:t>BUT: need large amounts of pure protein </a:t>
            </a:r>
          </a:p>
          <a:p>
            <a:r>
              <a:rPr lang="en-GB" sz="2800" smtClean="0"/>
              <a:t>BUT: may take thousands of trials before crystals are obtained – or never</a:t>
            </a:r>
          </a:p>
          <a:p>
            <a:r>
              <a:rPr lang="en-GB" sz="2800" smtClean="0"/>
              <a:t>BUT: gives static picture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NMR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610600" cy="4114800"/>
          </a:xfrm>
        </p:spPr>
        <p:txBody>
          <a:bodyPr/>
          <a:lstStyle/>
          <a:p>
            <a:r>
              <a:rPr lang="en-GB" sz="2800" smtClean="0"/>
              <a:t>NMR: high resolution</a:t>
            </a:r>
          </a:p>
          <a:p>
            <a:r>
              <a:rPr lang="en-GB" sz="2800" smtClean="0"/>
              <a:t>Protein only needs to be soluble (no crystals needed)</a:t>
            </a:r>
          </a:p>
          <a:p>
            <a:r>
              <a:rPr lang="en-GB" sz="2800" smtClean="0"/>
              <a:t>Gives mobility information as well</a:t>
            </a:r>
          </a:p>
          <a:p>
            <a:r>
              <a:rPr lang="en-GB" sz="2800" smtClean="0"/>
              <a:t>Need only medium amounts of pure protein</a:t>
            </a:r>
          </a:p>
          <a:p>
            <a:r>
              <a:rPr lang="en-GB" sz="2800" smtClean="0"/>
              <a:t>BUT: upper limit on molecular size and complexity – good for small domains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GB" sz="2800" dirty="0" smtClean="0"/>
              <a:t>Learning Objectives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r>
              <a:rPr lang="en-GB" sz="2800" dirty="0" smtClean="0"/>
              <a:t>Why protein structures are important</a:t>
            </a:r>
          </a:p>
          <a:p>
            <a:r>
              <a:rPr lang="en-GB" sz="2800" dirty="0" smtClean="0"/>
              <a:t>How protein structures are derived</a:t>
            </a:r>
          </a:p>
          <a:p>
            <a:r>
              <a:rPr lang="en-GB" sz="2800" dirty="0" smtClean="0"/>
              <a:t>What is being shown in protein molecular graphics pictures of different types</a:t>
            </a:r>
          </a:p>
          <a:p>
            <a:r>
              <a:rPr lang="en-GB" sz="2800" dirty="0" smtClean="0"/>
              <a:t>What you can do with molecular graphics</a:t>
            </a:r>
          </a:p>
          <a:p>
            <a:r>
              <a:rPr lang="en-GB" sz="2800" dirty="0" smtClean="0"/>
              <a:t>What you need to produce your own molecular graphics</a:t>
            </a:r>
          </a:p>
          <a:p>
            <a:r>
              <a:rPr lang="en-GB" sz="2800" dirty="0" smtClean="0"/>
              <a:t>To download a structure from the PDB Database and produce a graphic in </a:t>
            </a:r>
            <a:r>
              <a:rPr lang="en-GB" sz="2800" dirty="0" err="1" smtClean="0"/>
              <a:t>Pymol</a:t>
            </a:r>
            <a:r>
              <a:rPr lang="en-GB" sz="2800" dirty="0" smtClean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Homology modelling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610600" cy="4114800"/>
          </a:xfrm>
        </p:spPr>
        <p:txBody>
          <a:bodyPr/>
          <a:lstStyle/>
          <a:p>
            <a:r>
              <a:rPr lang="en-GB" sz="2800" smtClean="0"/>
              <a:t>Homology modelling: medium resolution only</a:t>
            </a:r>
          </a:p>
          <a:p>
            <a:r>
              <a:rPr lang="en-GB" sz="2800" smtClean="0"/>
              <a:t>No wet lab work required! </a:t>
            </a:r>
          </a:p>
          <a:p>
            <a:r>
              <a:rPr lang="en-GB" sz="2800" smtClean="0"/>
              <a:t>Automated webservers can deliver in minutes</a:t>
            </a:r>
          </a:p>
          <a:p>
            <a:r>
              <a:rPr lang="en-GB" sz="2800" smtClean="0"/>
              <a:t>BUT: structure of homologous protein needed</a:t>
            </a:r>
          </a:p>
          <a:p>
            <a:r>
              <a:rPr lang="en-GB" sz="2800" smtClean="0"/>
              <a:t>BUT: accuracy is limited and predictions can be flawed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1143000"/>
          </a:xfrm>
        </p:spPr>
        <p:txBody>
          <a:bodyPr/>
          <a:lstStyle/>
          <a:p>
            <a:r>
              <a:rPr lang="en-GB" sz="3200" smtClean="0"/>
              <a:t>Crystallisation &amp; X-Ray Crystallography</a:t>
            </a:r>
            <a:endParaRPr lang="en-US" sz="320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3505200" y="1981200"/>
            <a:ext cx="3810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 smtClean="0"/>
              <a:t>&gt;100mg recombinant protein made and purified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&gt;500 crystallisation trials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0.1mm crystals formed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Crystal exposed to X-Rays at synchrotron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Data collected to 2.3A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Structure solved and refined</a:t>
            </a:r>
            <a:endParaRPr lang="en-US" sz="2400" smtClean="0"/>
          </a:p>
        </p:txBody>
      </p:sp>
      <p:pic>
        <p:nvPicPr>
          <p:cNvPr id="14340" name="Picture 4" descr="crysta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lum contrast="36000"/>
          </a:blip>
          <a:srcRect/>
          <a:stretch>
            <a:fillRect/>
          </a:stretch>
        </p:blipFill>
        <p:spPr>
          <a:xfrm>
            <a:off x="533400" y="1547813"/>
            <a:ext cx="2667000" cy="2235200"/>
          </a:xfrm>
          <a:noFill/>
        </p:spPr>
      </p:pic>
      <p:pic>
        <p:nvPicPr>
          <p:cNvPr id="14341" name="Picture 5" descr="diffractio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>
          <a:xfrm>
            <a:off x="533400" y="3859213"/>
            <a:ext cx="2667000" cy="2617787"/>
          </a:xfrm>
          <a:noFill/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7391400" y="2057400"/>
            <a:ext cx="14843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latin typeface="Comic Sans MS" pitchFamily="66" charset="0"/>
              </a:rPr>
              <a:t>6 months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7391400" y="3048000"/>
            <a:ext cx="14843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latin typeface="Comic Sans MS" pitchFamily="66" charset="0"/>
              </a:rPr>
              <a:t>6 months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7391400" y="4114800"/>
            <a:ext cx="14843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latin typeface="Comic Sans MS" pitchFamily="66" charset="0"/>
              </a:rPr>
              <a:t>6 months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7391400" y="5334000"/>
            <a:ext cx="14843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latin typeface="Comic Sans MS" pitchFamily="66" charset="0"/>
              </a:rPr>
              <a:t>6 months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1143000"/>
          </a:xfrm>
        </p:spPr>
        <p:txBody>
          <a:bodyPr/>
          <a:lstStyle/>
          <a:p>
            <a:r>
              <a:rPr lang="en-GB" sz="2800" smtClean="0"/>
              <a:t>NMR Structure Solution</a:t>
            </a:r>
            <a:endParaRPr lang="en-US" sz="2800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3505200" y="1981200"/>
            <a:ext cx="3810000" cy="4114800"/>
          </a:xfrm>
        </p:spPr>
        <p:txBody>
          <a:bodyPr/>
          <a:lstStyle/>
          <a:p>
            <a:r>
              <a:rPr lang="en-GB" sz="2800" smtClean="0"/>
              <a:t>20mg labelled recombinant protein made and purified</a:t>
            </a:r>
          </a:p>
          <a:p>
            <a:r>
              <a:rPr lang="en-GB" sz="2800" smtClean="0"/>
              <a:t>NMR spectra acquired</a:t>
            </a:r>
          </a:p>
          <a:p>
            <a:r>
              <a:rPr lang="en-GB" sz="2800" smtClean="0"/>
              <a:t>Structure solved</a:t>
            </a:r>
            <a:endParaRPr lang="en-US" sz="2800" smtClean="0"/>
          </a:p>
        </p:txBody>
      </p:sp>
      <p:sp>
        <p:nvSpPr>
          <p:cNvPr id="1029" name="Text Box 6"/>
          <p:cNvSpPr txBox="1">
            <a:spLocks noChangeArrowheads="1"/>
          </p:cNvSpPr>
          <p:nvPr/>
        </p:nvSpPr>
        <p:spPr bwMode="auto">
          <a:xfrm>
            <a:off x="7391400" y="2057400"/>
            <a:ext cx="14843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tx1"/>
                </a:solidFill>
                <a:latin typeface="Comic Sans MS" pitchFamily="66" charset="0"/>
              </a:rPr>
              <a:t>3 months</a:t>
            </a:r>
          </a:p>
        </p:txBody>
      </p:sp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7391400" y="3810000"/>
            <a:ext cx="14843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tx1"/>
                </a:solidFill>
                <a:latin typeface="Comic Sans MS" pitchFamily="66" charset="0"/>
              </a:rPr>
              <a:t>3 months</a:t>
            </a:r>
          </a:p>
        </p:txBody>
      </p:sp>
      <p:sp>
        <p:nvSpPr>
          <p:cNvPr id="1031" name="Text Box 8"/>
          <p:cNvSpPr txBox="1">
            <a:spLocks noChangeArrowheads="1"/>
          </p:cNvSpPr>
          <p:nvPr/>
        </p:nvSpPr>
        <p:spPr bwMode="auto">
          <a:xfrm>
            <a:off x="7391400" y="4800600"/>
            <a:ext cx="14843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tx1"/>
                </a:solidFill>
                <a:latin typeface="Comic Sans MS" pitchFamily="66" charset="0"/>
              </a:rPr>
              <a:t>6 months</a:t>
            </a:r>
          </a:p>
        </p:txBody>
      </p:sp>
      <p:graphicFrame>
        <p:nvGraphicFramePr>
          <p:cNvPr id="1026" name="Object 11"/>
          <p:cNvGraphicFramePr>
            <a:graphicFrameLocks noChangeAspect="1"/>
          </p:cNvGraphicFramePr>
          <p:nvPr/>
        </p:nvGraphicFramePr>
        <p:xfrm>
          <a:off x="431800" y="1752600"/>
          <a:ext cx="254000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Image" r:id="rId4" imgW="5485714" imgH="7314286" progId="">
                  <p:embed/>
                </p:oleObj>
              </mc:Choice>
              <mc:Fallback>
                <p:oleObj name="Image" r:id="rId4" imgW="5485714" imgH="7314286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999" r="22501" b="21249"/>
                      <a:stretch>
                        <a:fillRect/>
                      </a:stretch>
                    </p:blipFill>
                    <p:spPr bwMode="auto">
                      <a:xfrm>
                        <a:off x="431800" y="1752600"/>
                        <a:ext cx="254000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8153400" cy="1143000"/>
          </a:xfrm>
        </p:spPr>
        <p:txBody>
          <a:bodyPr/>
          <a:lstStyle/>
          <a:p>
            <a:r>
              <a:rPr lang="en-GB" sz="3200" smtClean="0"/>
              <a:t>Homology Modelling – if necessary!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GB" sz="2400" smtClean="0"/>
              <a:t>Out of perhaps 35,000 human proteins, only 10% have been solved by X-Ray Crystallography or NMR</a:t>
            </a:r>
          </a:p>
          <a:p>
            <a:endParaRPr lang="en-GB" sz="2400" smtClean="0"/>
          </a:p>
          <a:p>
            <a:r>
              <a:rPr lang="en-GB" sz="2400" smtClean="0"/>
              <a:t>If you have the structure of a related protein, you can make a HOMOLOGY STRUCTURE instead – not as accurate, but still </a:t>
            </a:r>
            <a:r>
              <a:rPr lang="en-GB" sz="2400" i="1" smtClean="0"/>
              <a:t>far</a:t>
            </a:r>
            <a:r>
              <a:rPr lang="en-GB" sz="2400" smtClean="0"/>
              <a:t> better than nothing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077200" cy="1143000"/>
          </a:xfrm>
        </p:spPr>
        <p:txBody>
          <a:bodyPr/>
          <a:lstStyle/>
          <a:p>
            <a:r>
              <a:rPr lang="en-GB" sz="2800" smtClean="0"/>
              <a:t>What IS 3D Structure Information?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2971800"/>
          </a:xfrm>
        </p:spPr>
        <p:txBody>
          <a:bodyPr/>
          <a:lstStyle/>
          <a:p>
            <a:r>
              <a:rPr lang="en-GB" sz="2400" smtClean="0"/>
              <a:t>STRUCTURE FILES are simple text lists of 3D coordinates of all the atoms in a structure as derived by experiment or from homology modelling</a:t>
            </a:r>
          </a:p>
          <a:p>
            <a:endParaRPr lang="en-GB" sz="2400" smtClean="0"/>
          </a:p>
          <a:p>
            <a:r>
              <a:rPr lang="en-GB" sz="2400" smtClean="0"/>
              <a:t>Available freely as .PDB files from RCSB (</a:t>
            </a:r>
            <a:r>
              <a:rPr lang="en-GB" sz="2400" smtClean="0">
                <a:hlinkClick r:id="rId4"/>
              </a:rPr>
              <a:t>http://</a:t>
            </a:r>
            <a:r>
              <a:rPr lang="en-GB" sz="2400" u="sng" smtClean="0">
                <a:hlinkClick r:id="rId4"/>
              </a:rPr>
              <a:t>www.rcsb.org/pdb</a:t>
            </a:r>
            <a:r>
              <a:rPr lang="en-GB" sz="2400" smtClean="0"/>
              <a:t>)</a:t>
            </a:r>
          </a:p>
          <a:p>
            <a:endParaRPr lang="en-GB" sz="2400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2174875" y="4648200"/>
          <a:ext cx="4810125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Image" r:id="rId5" imgW="2762636" imgH="724001" progId="">
                  <p:embed/>
                </p:oleObj>
              </mc:Choice>
              <mc:Fallback>
                <p:oleObj name="Image" r:id="rId5" imgW="2762636" imgH="724001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75" y="4648200"/>
                        <a:ext cx="4810125" cy="126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r>
              <a:rPr lang="en-GB" smtClean="0"/>
              <a:t>.pdb coordinates file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96975"/>
            <a:ext cx="8713787" cy="4114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         </a:t>
            </a:r>
            <a:r>
              <a:rPr lang="en-GB" sz="2000" b="1" smtClean="0">
                <a:latin typeface="Courier New" pitchFamily="49" charset="0"/>
              </a:rPr>
              <a:t>Atom(Nitrogen)</a:t>
            </a:r>
            <a:r>
              <a:rPr lang="en-GB" sz="1600" smtClean="0">
                <a:latin typeface="Courier New" pitchFamily="49" charset="0"/>
              </a:rPr>
              <a:t>          </a:t>
            </a:r>
            <a:r>
              <a:rPr lang="en-GB" sz="2000" b="1" smtClean="0">
                <a:latin typeface="Courier New" pitchFamily="49" charset="0"/>
              </a:rPr>
              <a:t>	</a:t>
            </a:r>
            <a:r>
              <a:rPr lang="en-GB" sz="1600" smtClean="0">
                <a:latin typeface="Courier New" pitchFamily="49" charset="0"/>
              </a:rPr>
              <a:t>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b="1" smtClean="0">
                <a:latin typeface="Courier New" pitchFamily="49" charset="0"/>
              </a:rPr>
              <a:t>                           X	    Y     Z</a:t>
            </a:r>
            <a:endParaRPr lang="en-GB" sz="1600" smtClean="0">
              <a:latin typeface="Courier New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1  N   ILE A  16      10.082  14.718  31.067  1.00 28.05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2  CA  ILE A  16      10.677  13.944  32.203  1.00 30.11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3  C   ILE A  16       9.635  13.717  33.304  1.00 32.35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4  O   ILE A  16       8.993  14.657  33.769  1.00 33.31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5  CB  ILE A  16      11.878  14.683  32.845  1.00 27.74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6  CG1 ILE A  16      12.881  15.142  31.760  1.00 29.21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7  CG2 ILE A  16      12.534  13.769  33.863  1.00 26.70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8  CD1 ILE A  16      13.594  13.952  31.003  1.00 30.23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9  N   VAL A  17       9.468  12.461  33.696  1.00 30.96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10  CA  VAL A  17       8.535  12.088  34.737  1.00 32.35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11  C   VAL A  17       9.405  11.884  35.954  1.00 32.99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12  O   VAL A  17      10.361  11.124  35.901  1.00 34.62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13  CB  VAL A  17       7.832  10.771  34.379  1.00 34.61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14  CG1 VAL A  17       6.928  10.338  35.507  1.00 35.57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15  CG2 VAL A  17       7.071  10.935  33.042  1.00 33.58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2788" y="5629275"/>
            <a:ext cx="1352550" cy="1228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6389" name="Line 7"/>
          <p:cNvSpPr>
            <a:spLocks noChangeShapeType="1"/>
          </p:cNvSpPr>
          <p:nvPr/>
        </p:nvSpPr>
        <p:spPr bwMode="auto">
          <a:xfrm>
            <a:off x="1908175" y="1484313"/>
            <a:ext cx="0" cy="2159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6390" name="Oval 8"/>
          <p:cNvSpPr>
            <a:spLocks noChangeArrowheads="1"/>
          </p:cNvSpPr>
          <p:nvPr/>
        </p:nvSpPr>
        <p:spPr bwMode="auto">
          <a:xfrm>
            <a:off x="1763713" y="1773238"/>
            <a:ext cx="287337" cy="28733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r>
              <a:rPr lang="en-GB" smtClean="0"/>
              <a:t>.pdb coordinates file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96975"/>
            <a:ext cx="8713787" cy="4114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          </a:t>
            </a:r>
            <a:r>
              <a:rPr lang="en-GB" sz="2000" b="1" smtClean="0">
                <a:latin typeface="Courier New" pitchFamily="49" charset="0"/>
              </a:rPr>
              <a:t>Amino Acid(Isoleucine)</a:t>
            </a:r>
            <a:r>
              <a:rPr lang="en-GB" sz="1600" smtClean="0">
                <a:latin typeface="Courier New" pitchFamily="49" charset="0"/>
              </a:rPr>
              <a:t>          </a:t>
            </a:r>
            <a:r>
              <a:rPr lang="en-GB" sz="2000" b="1" smtClean="0">
                <a:latin typeface="Courier New" pitchFamily="49" charset="0"/>
              </a:rPr>
              <a:t>	</a:t>
            </a:r>
            <a:r>
              <a:rPr lang="en-GB" sz="1600" smtClean="0">
                <a:latin typeface="Courier New" pitchFamily="49" charset="0"/>
              </a:rPr>
              <a:t>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b="1" smtClean="0">
                <a:latin typeface="Courier New" pitchFamily="49" charset="0"/>
              </a:rPr>
              <a:t>                           X	    Y     Z</a:t>
            </a:r>
            <a:endParaRPr lang="en-GB" sz="1600" smtClean="0">
              <a:latin typeface="Courier New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1  N   ILE A  16      10.082  14.718  31.067  1.00 28.05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2  CA  ILE A  16      10.677  13.944  32.203  1.00 30.11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3  C   ILE A  16       9.635  13.717  33.304  1.00 32.35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4  O   ILE A  16       8.993  14.657  33.769  1.00 33.31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5  CB  ILE A  16      11.878  14.683  32.845  1.00 27.74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6  CG1 ILE A  16      12.881  15.142  31.760  1.00 29.21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7  CG2 ILE A  16      12.534  13.769  33.863  1.00 26.70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8  CD1 ILE A  16      13.594  13.952  31.003  1.00 30.23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9  N   VAL A  17       9.468  12.461  33.696  1.00 30.96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10  CA  VAL A  17       8.535  12.088  34.737  1.00 32.35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11  C   VAL A  17       9.405  11.884  35.954  1.00 32.99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12  O   VAL A  17      10.361  11.124  35.901  1.00 34.62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13  CB  VAL A  17       7.832  10.771  34.379  1.00 34.61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14  CG1 VAL A  17       6.928  10.338  35.507  1.00 35.57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15  CG2 VAL A  17       7.071  10.935  33.042  1.00 33.58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5963" y="5629275"/>
            <a:ext cx="1352550" cy="1228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7413" name="Line 5"/>
          <p:cNvSpPr>
            <a:spLocks noChangeShapeType="1"/>
          </p:cNvSpPr>
          <p:nvPr/>
        </p:nvSpPr>
        <p:spPr bwMode="auto">
          <a:xfrm>
            <a:off x="2484438" y="1484313"/>
            <a:ext cx="0" cy="2159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7414" name="Oval 7"/>
          <p:cNvSpPr>
            <a:spLocks noChangeArrowheads="1"/>
          </p:cNvSpPr>
          <p:nvPr/>
        </p:nvSpPr>
        <p:spPr bwMode="auto">
          <a:xfrm>
            <a:off x="2268538" y="1773238"/>
            <a:ext cx="503237" cy="28733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r>
              <a:rPr lang="en-GB" smtClean="0"/>
              <a:t>.pdb coordinates file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96975"/>
            <a:ext cx="8713787" cy="4114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GB" sz="2000" b="1" smtClean="0">
                <a:latin typeface="Courier New" pitchFamily="49" charset="0"/>
              </a:rPr>
              <a:t>                             Coordinates	</a:t>
            </a:r>
            <a:r>
              <a:rPr lang="en-GB" sz="1600" smtClean="0">
                <a:latin typeface="Courier New" pitchFamily="49" charset="0"/>
              </a:rPr>
              <a:t>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 b="1" smtClean="0">
                <a:latin typeface="Courier New" pitchFamily="49" charset="0"/>
              </a:rPr>
              <a:t>                           X	    Y     Z</a:t>
            </a:r>
            <a:endParaRPr lang="en-GB" sz="1600" smtClean="0">
              <a:latin typeface="Courier New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1  N   ILE A  16      10.082  14.718  31.067  1.00 28.05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2  CA  ILE A  16      10.677  13.944  32.203  1.00 30.11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3  C   ILE A  16       9.635  13.717  33.304  1.00 32.35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4  O   ILE A  16       8.993  14.657  33.769  1.00 33.31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5  CB  ILE A  16      11.878  14.683  32.845  1.00 27.74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6  CG1 ILE A  16      12.881  15.142  31.760  1.00 29.21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7  CG2 ILE A  16      12.534  13.769  33.863  1.00 26.70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8  CD1 ILE A  16      13.594  13.952  31.003  1.00 30.23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 9  N   VAL A  17       9.468  12.461  33.696  1.00 30.96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10  CA  VAL A  17       8.535  12.088  34.737  1.00 32.35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11  C   VAL A  17       9.405  11.884  35.954  1.00 32.99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12  O   VAL A  17      10.361  11.124  35.901  1.00 34.62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13  CB  VAL A  17       7.832  10.771  34.379  1.00 34.61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14  CG1 VAL A  17       6.928  10.338  35.507  1.00 35.57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1600" smtClean="0">
                <a:latin typeface="Courier New" pitchFamily="49" charset="0"/>
              </a:rPr>
              <a:t>ATOM     15  CG2 VAL A  17       7.071  10.935  33.042  1.00 33.58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5963" y="5629275"/>
            <a:ext cx="1352550" cy="1228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2484438" y="1484313"/>
            <a:ext cx="0" cy="2159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8438" name="Oval 6"/>
          <p:cNvSpPr>
            <a:spLocks noChangeArrowheads="1"/>
          </p:cNvSpPr>
          <p:nvPr/>
        </p:nvSpPr>
        <p:spPr bwMode="auto">
          <a:xfrm>
            <a:off x="2268538" y="1773238"/>
            <a:ext cx="503237" cy="28733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152400"/>
            <a:ext cx="7772400" cy="762000"/>
          </a:xfrm>
        </p:spPr>
        <p:txBody>
          <a:bodyPr/>
          <a:lstStyle/>
          <a:p>
            <a:r>
              <a:rPr lang="en-GB" sz="2800" smtClean="0"/>
              <a:t>Problems and Considerations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7772400" cy="4800600"/>
          </a:xfrm>
        </p:spPr>
        <p:txBody>
          <a:bodyPr/>
          <a:lstStyle/>
          <a:p>
            <a:r>
              <a:rPr lang="en-GB" sz="2400" smtClean="0"/>
              <a:t>Molecules are highly complex – it will always be difficult to make your point simply without drowning in detail</a:t>
            </a:r>
          </a:p>
          <a:p>
            <a:r>
              <a:rPr lang="en-GB" sz="2400" smtClean="0"/>
              <a:t>There are many possible viewpoints of the same molecule – choose the best for your purpose</a:t>
            </a:r>
          </a:p>
          <a:p>
            <a:r>
              <a:rPr lang="en-GB" sz="2400" smtClean="0"/>
              <a:t>Need to rotate view in any direction – easy to get lost!</a:t>
            </a:r>
          </a:p>
          <a:p>
            <a:r>
              <a:rPr lang="en-GB" sz="2400" smtClean="0"/>
              <a:t>Different types of representation are commonly used –spacefill/cartoon/surface</a:t>
            </a:r>
          </a:p>
          <a:p>
            <a:r>
              <a:rPr lang="en-GB" sz="2400" smtClean="0"/>
              <a:t>Structures are 3D, while computer screens and printed figures are 2D – can use STEREO both on screen and on paper or movies in which the molecule moves</a:t>
            </a:r>
          </a:p>
          <a:p>
            <a:endParaRPr lang="en-GB" sz="2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TedFVIII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228600" y="1417638"/>
            <a:ext cx="313848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 descr="dock1"/>
          <p:cNvPicPr>
            <a:picLocks noChangeAspect="1" noChangeArrowheads="1"/>
          </p:cNvPicPr>
          <p:nvPr/>
        </p:nvPicPr>
        <p:blipFill>
          <a:blip r:embed="rId4" cstate="print">
            <a:lum bright="36000" contrast="42000"/>
          </a:blip>
          <a:srcRect/>
          <a:stretch>
            <a:fillRect/>
          </a:stretch>
        </p:blipFill>
        <p:spPr bwMode="auto">
          <a:xfrm>
            <a:off x="3429000" y="1417638"/>
            <a:ext cx="5410200" cy="40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860425" y="5856288"/>
            <a:ext cx="1449388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 sz="2800">
                <a:solidFill>
                  <a:schemeClr val="tx1"/>
                </a:solidFill>
                <a:latin typeface="Comic Sans MS" pitchFamily="66" charset="0"/>
              </a:rPr>
              <a:t>cartoon</a:t>
            </a:r>
          </a:p>
        </p:txBody>
      </p:sp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3870325" y="5856288"/>
            <a:ext cx="3257550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 sz="2800">
                <a:solidFill>
                  <a:schemeClr val="tx1"/>
                </a:solidFill>
                <a:latin typeface="Comic Sans MS" pitchFamily="66" charset="0"/>
              </a:rPr>
              <a:t>molecular graphics</a:t>
            </a:r>
          </a:p>
        </p:txBody>
      </p:sp>
      <p:sp>
        <p:nvSpPr>
          <p:cNvPr id="32774" name="Rectangle 9"/>
          <p:cNvSpPr>
            <a:spLocks noChangeArrowheads="1"/>
          </p:cNvSpPr>
          <p:nvPr/>
        </p:nvSpPr>
        <p:spPr bwMode="auto">
          <a:xfrm>
            <a:off x="611188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GB" sz="3600"/>
              <a:t>Which presentation is best for you?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Why are protein structures useful?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52513"/>
            <a:ext cx="7772400" cy="5043487"/>
          </a:xfrm>
        </p:spPr>
        <p:txBody>
          <a:bodyPr/>
          <a:lstStyle/>
          <a:p>
            <a:r>
              <a:rPr lang="en-GB" sz="2800" dirty="0" smtClean="0"/>
              <a:t>Understanding the effect of gene mutations</a:t>
            </a:r>
          </a:p>
          <a:p>
            <a:r>
              <a:rPr lang="en-GB" sz="2800" dirty="0" smtClean="0"/>
              <a:t>Understanding how drugs affect enzymes </a:t>
            </a:r>
          </a:p>
          <a:p>
            <a:r>
              <a:rPr lang="en-GB" sz="2800" dirty="0" smtClean="0"/>
              <a:t>Understanding research papers</a:t>
            </a:r>
          </a:p>
          <a:p>
            <a:r>
              <a:rPr lang="en-GB" sz="2800" dirty="0" smtClean="0"/>
              <a:t>Essential tool in research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Why is molecular graphics useful? 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55650" y="1844675"/>
            <a:ext cx="6840538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>
                <a:solidFill>
                  <a:schemeClr val="tx1"/>
                </a:solidFill>
                <a:latin typeface="Comic Sans MS" pitchFamily="66" charset="0"/>
              </a:rPr>
              <a:t>How 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684213" y="2492375"/>
            <a:ext cx="7704137" cy="230832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/>
              <a:t>For example:</a:t>
            </a:r>
          </a:p>
          <a:p>
            <a:pPr>
              <a:spcBef>
                <a:spcPct val="50000"/>
              </a:spcBef>
            </a:pPr>
            <a:r>
              <a:rPr lang="en-GB" sz="3200" dirty="0"/>
              <a:t>Molecular graphics can help you understand how </a:t>
            </a:r>
            <a:r>
              <a:rPr lang="en-GB" sz="3200" dirty="0" smtClean="0"/>
              <a:t>oral anticoagulant </a:t>
            </a:r>
            <a:r>
              <a:rPr lang="en-GB" sz="3200" u="sng" dirty="0" err="1" smtClean="0"/>
              <a:t>Rivaroxaban</a:t>
            </a:r>
            <a:r>
              <a:rPr lang="en-GB" sz="3200" u="sng" dirty="0" smtClean="0"/>
              <a:t> </a:t>
            </a:r>
            <a:r>
              <a:rPr lang="en-GB" sz="3200" dirty="0"/>
              <a:t>works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Fxa activates prothrombin</a:t>
            </a:r>
          </a:p>
        </p:txBody>
      </p:sp>
      <p:sp>
        <p:nvSpPr>
          <p:cNvPr id="34819" name="Rectangle 38"/>
          <p:cNvSpPr>
            <a:spLocks noChangeArrowheads="1"/>
          </p:cNvSpPr>
          <p:nvPr/>
        </p:nvSpPr>
        <p:spPr bwMode="auto">
          <a:xfrm>
            <a:off x="4716463" y="2565400"/>
            <a:ext cx="1323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Prothrombin</a:t>
            </a:r>
            <a:endParaRPr lang="en-US" sz="200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4820" name="Rectangle 40"/>
          <p:cNvSpPr>
            <a:spLocks noChangeArrowheads="1"/>
          </p:cNvSpPr>
          <p:nvPr/>
        </p:nvSpPr>
        <p:spPr bwMode="auto">
          <a:xfrm>
            <a:off x="7308850" y="2565400"/>
            <a:ext cx="1431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thrombin (IIa)</a:t>
            </a:r>
            <a:endParaRPr lang="en-US" sz="2000">
              <a:solidFill>
                <a:schemeClr val="tx1"/>
              </a:solidFill>
              <a:latin typeface="Calibri" pitchFamily="34" charset="0"/>
            </a:endParaRPr>
          </a:p>
        </p:txBody>
      </p:sp>
      <p:grpSp>
        <p:nvGrpSpPr>
          <p:cNvPr id="34821" name="Group 92"/>
          <p:cNvGrpSpPr>
            <a:grpSpLocks/>
          </p:cNvGrpSpPr>
          <p:nvPr/>
        </p:nvGrpSpPr>
        <p:grpSpPr bwMode="auto">
          <a:xfrm>
            <a:off x="6227763" y="2636838"/>
            <a:ext cx="863600" cy="177800"/>
            <a:chOff x="1660" y="2683"/>
            <a:chExt cx="904" cy="67"/>
          </a:xfrm>
        </p:grpSpPr>
        <p:sp>
          <p:nvSpPr>
            <p:cNvPr id="34845" name="Line 93"/>
            <p:cNvSpPr>
              <a:spLocks noChangeShapeType="1"/>
            </p:cNvSpPr>
            <p:nvPr/>
          </p:nvSpPr>
          <p:spPr bwMode="auto">
            <a:xfrm>
              <a:off x="1660" y="2716"/>
              <a:ext cx="83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846" name="Freeform 94"/>
            <p:cNvSpPr>
              <a:spLocks/>
            </p:cNvSpPr>
            <p:nvPr/>
          </p:nvSpPr>
          <p:spPr bwMode="auto">
            <a:xfrm>
              <a:off x="2497" y="2683"/>
              <a:ext cx="67" cy="67"/>
            </a:xfrm>
            <a:custGeom>
              <a:avLst/>
              <a:gdLst>
                <a:gd name="T0" fmla="*/ 0 w 67"/>
                <a:gd name="T1" fmla="*/ 67 h 67"/>
                <a:gd name="T2" fmla="*/ 67 w 67"/>
                <a:gd name="T3" fmla="*/ 33 h 67"/>
                <a:gd name="T4" fmla="*/ 0 w 67"/>
                <a:gd name="T5" fmla="*/ 0 h 67"/>
                <a:gd name="T6" fmla="*/ 0 w 67"/>
                <a:gd name="T7" fmla="*/ 67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67"/>
                  </a:moveTo>
                  <a:lnTo>
                    <a:pt x="67" y="33"/>
                  </a:lnTo>
                  <a:lnTo>
                    <a:pt x="0" y="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4822" name="Oval 20"/>
          <p:cNvSpPr>
            <a:spLocks noChangeArrowheads="1"/>
          </p:cNvSpPr>
          <p:nvPr/>
        </p:nvSpPr>
        <p:spPr bwMode="auto">
          <a:xfrm>
            <a:off x="3524250" y="4948238"/>
            <a:ext cx="533400" cy="3810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GB" sz="18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pSp>
        <p:nvGrpSpPr>
          <p:cNvPr id="34823" name="Group 36"/>
          <p:cNvGrpSpPr>
            <a:grpSpLocks/>
          </p:cNvGrpSpPr>
          <p:nvPr/>
        </p:nvGrpSpPr>
        <p:grpSpPr bwMode="auto">
          <a:xfrm rot="-1717877">
            <a:off x="1390650" y="5314950"/>
            <a:ext cx="1219200" cy="365125"/>
            <a:chOff x="1056" y="3024"/>
            <a:chExt cx="768" cy="230"/>
          </a:xfrm>
        </p:grpSpPr>
        <p:sp>
          <p:nvSpPr>
            <p:cNvPr id="34840" name="AutoShape 37"/>
            <p:cNvSpPr>
              <a:spLocks noChangeArrowheads="1"/>
            </p:cNvSpPr>
            <p:nvPr/>
          </p:nvSpPr>
          <p:spPr bwMode="auto">
            <a:xfrm>
              <a:off x="1056" y="3024"/>
              <a:ext cx="192" cy="192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GB" sz="180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34841" name="Group 38"/>
            <p:cNvGrpSpPr>
              <a:grpSpLocks/>
            </p:cNvGrpSpPr>
            <p:nvPr/>
          </p:nvGrpSpPr>
          <p:grpSpPr bwMode="auto">
            <a:xfrm>
              <a:off x="1152" y="3062"/>
              <a:ext cx="672" cy="192"/>
              <a:chOff x="1152" y="3062"/>
              <a:chExt cx="672" cy="192"/>
            </a:xfrm>
          </p:grpSpPr>
          <p:sp>
            <p:nvSpPr>
              <p:cNvPr id="34842" name="Line 39"/>
              <p:cNvSpPr>
                <a:spLocks noChangeShapeType="1"/>
              </p:cNvSpPr>
              <p:nvPr/>
            </p:nvSpPr>
            <p:spPr bwMode="auto">
              <a:xfrm>
                <a:off x="1152" y="3132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43" name="Rectangle 40"/>
              <p:cNvSpPr>
                <a:spLocks noChangeArrowheads="1"/>
              </p:cNvSpPr>
              <p:nvPr/>
            </p:nvSpPr>
            <p:spPr bwMode="auto">
              <a:xfrm>
                <a:off x="1440" y="3062"/>
                <a:ext cx="144" cy="192"/>
              </a:xfrm>
              <a:prstGeom prst="rect">
                <a:avLst/>
              </a:prstGeom>
              <a:solidFill>
                <a:srgbClr val="00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GB" sz="1800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4844" name="Rectangle 41"/>
              <p:cNvSpPr>
                <a:spLocks noChangeArrowheads="1"/>
              </p:cNvSpPr>
              <p:nvPr/>
            </p:nvSpPr>
            <p:spPr bwMode="auto">
              <a:xfrm>
                <a:off x="1680" y="3062"/>
                <a:ext cx="144" cy="192"/>
              </a:xfrm>
              <a:prstGeom prst="rect">
                <a:avLst/>
              </a:prstGeom>
              <a:solidFill>
                <a:srgbClr val="00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GB" sz="1800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34824" name="Rectangle 24"/>
          <p:cNvSpPr>
            <a:spLocks noChangeArrowheads="1"/>
          </p:cNvSpPr>
          <p:nvPr/>
        </p:nvSpPr>
        <p:spPr bwMode="auto">
          <a:xfrm>
            <a:off x="0" y="5205413"/>
            <a:ext cx="148272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FF0000"/>
                </a:solidFill>
              </a:rPr>
              <a:t>Gla domain</a:t>
            </a:r>
          </a:p>
        </p:txBody>
      </p:sp>
      <p:sp>
        <p:nvSpPr>
          <p:cNvPr id="34825" name="Rectangle 25"/>
          <p:cNvSpPr>
            <a:spLocks noChangeArrowheads="1"/>
          </p:cNvSpPr>
          <p:nvPr/>
        </p:nvSpPr>
        <p:spPr bwMode="auto">
          <a:xfrm>
            <a:off x="1403350" y="4581525"/>
            <a:ext cx="1144588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FF0000"/>
                </a:solidFill>
              </a:rPr>
              <a:t>Kringle</a:t>
            </a:r>
          </a:p>
          <a:p>
            <a:r>
              <a:rPr lang="en-GB" sz="2000">
                <a:solidFill>
                  <a:srgbClr val="FF0000"/>
                </a:solidFill>
              </a:rPr>
              <a:t>domains</a:t>
            </a:r>
          </a:p>
        </p:txBody>
      </p:sp>
      <p:sp>
        <p:nvSpPr>
          <p:cNvPr id="34826" name="Rectangle 26"/>
          <p:cNvSpPr>
            <a:spLocks noChangeArrowheads="1"/>
          </p:cNvSpPr>
          <p:nvPr/>
        </p:nvSpPr>
        <p:spPr bwMode="auto">
          <a:xfrm>
            <a:off x="3276600" y="4221163"/>
            <a:ext cx="12700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FF0000"/>
                </a:solidFill>
              </a:rPr>
              <a:t>Protease </a:t>
            </a:r>
          </a:p>
          <a:p>
            <a:r>
              <a:rPr lang="en-GB" sz="2000">
                <a:solidFill>
                  <a:srgbClr val="FF0000"/>
                </a:solidFill>
              </a:rPr>
              <a:t>domain</a:t>
            </a:r>
          </a:p>
        </p:txBody>
      </p:sp>
      <p:sp>
        <p:nvSpPr>
          <p:cNvPr id="34827" name="Line 27"/>
          <p:cNvSpPr>
            <a:spLocks noChangeShapeType="1"/>
          </p:cNvSpPr>
          <p:nvPr/>
        </p:nvSpPr>
        <p:spPr bwMode="auto">
          <a:xfrm flipH="1">
            <a:off x="2916238" y="3500438"/>
            <a:ext cx="15875" cy="107950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34828" name="Picture 28" descr="MCj0424208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627313" y="4581525"/>
            <a:ext cx="5461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9" name="Line 30"/>
          <p:cNvSpPr>
            <a:spLocks noChangeShapeType="1"/>
          </p:cNvSpPr>
          <p:nvPr/>
        </p:nvSpPr>
        <p:spPr bwMode="auto">
          <a:xfrm>
            <a:off x="7956550" y="2133600"/>
            <a:ext cx="215900" cy="14398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4830" name="Line 32"/>
          <p:cNvSpPr>
            <a:spLocks noChangeShapeType="1"/>
          </p:cNvSpPr>
          <p:nvPr/>
        </p:nvSpPr>
        <p:spPr bwMode="auto">
          <a:xfrm>
            <a:off x="4140200" y="6092825"/>
            <a:ext cx="23764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4831" name="Line 34"/>
          <p:cNvSpPr>
            <a:spLocks noChangeShapeType="1"/>
          </p:cNvSpPr>
          <p:nvPr/>
        </p:nvSpPr>
        <p:spPr bwMode="auto">
          <a:xfrm flipV="1">
            <a:off x="4067175" y="6092825"/>
            <a:ext cx="2592388" cy="144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94" name="Oval 93"/>
          <p:cNvSpPr>
            <a:spLocks noChangeArrowheads="1"/>
          </p:cNvSpPr>
          <p:nvPr/>
        </p:nvSpPr>
        <p:spPr bwMode="auto">
          <a:xfrm>
            <a:off x="2987675" y="3141663"/>
            <a:ext cx="719138" cy="863600"/>
          </a:xfrm>
          <a:prstGeom prst="ellipse">
            <a:avLst/>
          </a:prstGeom>
          <a:solidFill>
            <a:srgbClr val="99FF99"/>
          </a:solidFill>
          <a:ln w="9525" algn="ctr">
            <a:noFill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4833" name="Rectangle 8"/>
          <p:cNvSpPr>
            <a:spLocks noChangeArrowheads="1"/>
          </p:cNvSpPr>
          <p:nvPr/>
        </p:nvSpPr>
        <p:spPr bwMode="auto">
          <a:xfrm>
            <a:off x="2700338" y="3070225"/>
            <a:ext cx="30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Calibri" pitchFamily="34" charset="0"/>
              </a:rPr>
              <a:t>Xa</a:t>
            </a:r>
            <a:endParaRPr lang="en-US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4834" name="Rectangle 70"/>
          <p:cNvSpPr>
            <a:spLocks noChangeArrowheads="1"/>
          </p:cNvSpPr>
          <p:nvPr/>
        </p:nvSpPr>
        <p:spPr bwMode="auto">
          <a:xfrm>
            <a:off x="3117850" y="3489325"/>
            <a:ext cx="3190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Calibri" pitchFamily="34" charset="0"/>
              </a:rPr>
              <a:t>Va</a:t>
            </a:r>
            <a:endParaRPr lang="en-US">
              <a:solidFill>
                <a:schemeClr val="tx1"/>
              </a:solidFill>
              <a:latin typeface="Calibri" pitchFamily="34" charset="0"/>
            </a:endParaRPr>
          </a:p>
        </p:txBody>
      </p:sp>
      <p:grpSp>
        <p:nvGrpSpPr>
          <p:cNvPr id="34835" name="Group 44"/>
          <p:cNvGrpSpPr>
            <a:grpSpLocks/>
          </p:cNvGrpSpPr>
          <p:nvPr/>
        </p:nvGrpSpPr>
        <p:grpSpPr bwMode="auto">
          <a:xfrm>
            <a:off x="6443663" y="1412875"/>
            <a:ext cx="1006475" cy="1150938"/>
            <a:chOff x="4014" y="800"/>
            <a:chExt cx="634" cy="725"/>
          </a:xfrm>
        </p:grpSpPr>
        <p:sp>
          <p:nvSpPr>
            <p:cNvPr id="34836" name="Line 40"/>
            <p:cNvSpPr>
              <a:spLocks noChangeShapeType="1"/>
            </p:cNvSpPr>
            <p:nvPr/>
          </p:nvSpPr>
          <p:spPr bwMode="auto">
            <a:xfrm flipH="1">
              <a:off x="4150" y="1071"/>
              <a:ext cx="10" cy="454"/>
            </a:xfrm>
            <a:prstGeom prst="line">
              <a:avLst/>
            </a:prstGeom>
            <a:noFill/>
            <a:ln w="317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2" name="Oval 93"/>
            <p:cNvSpPr>
              <a:spLocks noChangeArrowheads="1"/>
            </p:cNvSpPr>
            <p:nvPr/>
          </p:nvSpPr>
          <p:spPr bwMode="auto">
            <a:xfrm>
              <a:off x="4195" y="845"/>
              <a:ext cx="453" cy="544"/>
            </a:xfrm>
            <a:prstGeom prst="ellipse">
              <a:avLst/>
            </a:prstGeom>
            <a:solidFill>
              <a:srgbClr val="99FF99"/>
            </a:solidFill>
            <a:ln w="9525" algn="ctr">
              <a:noFill/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 eaLnBrk="1" hangingPunct="1">
                <a:defRPr/>
              </a:pPr>
              <a:endParaRPr lang="en-GB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4838" name="Rectangle 8"/>
            <p:cNvSpPr>
              <a:spLocks noChangeArrowheads="1"/>
            </p:cNvSpPr>
            <p:nvPr/>
          </p:nvSpPr>
          <p:spPr bwMode="auto">
            <a:xfrm>
              <a:off x="4014" y="800"/>
              <a:ext cx="19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>
                  <a:solidFill>
                    <a:srgbClr val="000000"/>
                  </a:solidFill>
                  <a:latin typeface="Calibri" pitchFamily="34" charset="0"/>
                </a:rPr>
                <a:t>Xa</a:t>
              </a:r>
              <a:endParaRPr lang="en-US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34839" name="Rectangle 70"/>
            <p:cNvSpPr>
              <a:spLocks noChangeArrowheads="1"/>
            </p:cNvSpPr>
            <p:nvPr/>
          </p:nvSpPr>
          <p:spPr bwMode="auto">
            <a:xfrm>
              <a:off x="4277" y="1064"/>
              <a:ext cx="20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>
                  <a:solidFill>
                    <a:srgbClr val="000000"/>
                  </a:solidFill>
                  <a:latin typeface="Calibri" pitchFamily="34" charset="0"/>
                </a:rPr>
                <a:t>Va</a:t>
              </a:r>
              <a:endParaRPr lang="en-US">
                <a:solidFill>
                  <a:schemeClr val="tx1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2" descr="IDGRIVEGS"/>
          <p:cNvPicPr>
            <a:picLocks noChangeAspect="1" noChangeArrowheads="1"/>
          </p:cNvPicPr>
          <p:nvPr/>
        </p:nvPicPr>
        <p:blipFill>
          <a:blip r:embed="rId2" cstate="print"/>
          <a:srcRect l="13699" t="28833" r="21268" b="30333"/>
          <a:stretch>
            <a:fillRect/>
          </a:stretch>
        </p:blipFill>
        <p:spPr bwMode="auto">
          <a:xfrm>
            <a:off x="5219700" y="4673600"/>
            <a:ext cx="3097213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7"/>
          <p:cNvSpPr>
            <a:spLocks noChangeArrowheads="1"/>
          </p:cNvSpPr>
          <p:nvPr/>
        </p:nvSpPr>
        <p:spPr bwMode="auto">
          <a:xfrm>
            <a:off x="179388" y="1700213"/>
            <a:ext cx="8785225" cy="19177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GB"/>
              <a:t>FXa </a:t>
            </a:r>
            <a:r>
              <a:rPr lang="en-GB" u="sng"/>
              <a:t>cleaves</a:t>
            </a:r>
            <a:r>
              <a:rPr lang="en-GB"/>
              <a:t> two peptide bonds of Prothrombin</a:t>
            </a:r>
          </a:p>
          <a:p>
            <a:endParaRPr lang="en-GB"/>
          </a:p>
          <a:p>
            <a:r>
              <a:rPr lang="en-GB"/>
              <a:t>                               P4  P3  P2  P1 P1’ P2’ P3’ P4’</a:t>
            </a:r>
          </a:p>
          <a:p>
            <a:r>
              <a:rPr lang="en-GB" u="sng"/>
              <a:t>First</a:t>
            </a:r>
            <a:r>
              <a:rPr lang="en-GB"/>
              <a:t> after </a:t>
            </a:r>
            <a:r>
              <a:rPr lang="en-GB" u="sng"/>
              <a:t>Arg320</a:t>
            </a:r>
            <a:r>
              <a:rPr lang="en-GB"/>
              <a:t> : Ile/Asp/Gly/Arg/Ile/Val/Glu/Gly</a:t>
            </a:r>
          </a:p>
          <a:p>
            <a:r>
              <a:rPr lang="en-GB"/>
              <a:t>                               </a:t>
            </a:r>
          </a:p>
        </p:txBody>
      </p:sp>
      <p:sp>
        <p:nvSpPr>
          <p:cNvPr id="35844" name="Line 8"/>
          <p:cNvSpPr>
            <a:spLocks noChangeShapeType="1"/>
          </p:cNvSpPr>
          <p:nvPr/>
        </p:nvSpPr>
        <p:spPr bwMode="auto">
          <a:xfrm>
            <a:off x="4284663" y="1989138"/>
            <a:ext cx="0" cy="503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5845" name="Line 9"/>
          <p:cNvSpPr>
            <a:spLocks noChangeShapeType="1"/>
          </p:cNvSpPr>
          <p:nvPr/>
        </p:nvSpPr>
        <p:spPr bwMode="auto">
          <a:xfrm flipH="1" flipV="1">
            <a:off x="4932363" y="3284538"/>
            <a:ext cx="0" cy="504825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5846" name="Line 11"/>
          <p:cNvSpPr>
            <a:spLocks noChangeShapeType="1"/>
          </p:cNvSpPr>
          <p:nvPr/>
        </p:nvSpPr>
        <p:spPr bwMode="auto">
          <a:xfrm flipH="1" flipV="1">
            <a:off x="6516688" y="5824538"/>
            <a:ext cx="0" cy="576262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5847" name="Rectangle 13"/>
          <p:cNvSpPr>
            <a:spLocks noChangeArrowheads="1"/>
          </p:cNvSpPr>
          <p:nvPr/>
        </p:nvSpPr>
        <p:spPr bwMode="auto">
          <a:xfrm>
            <a:off x="5075238" y="6400800"/>
            <a:ext cx="506412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/>
              <a:t>Ile</a:t>
            </a:r>
          </a:p>
        </p:txBody>
      </p:sp>
      <p:sp>
        <p:nvSpPr>
          <p:cNvPr id="35848" name="Rectangle 14"/>
          <p:cNvSpPr>
            <a:spLocks noChangeArrowheads="1"/>
          </p:cNvSpPr>
          <p:nvPr/>
        </p:nvSpPr>
        <p:spPr bwMode="auto">
          <a:xfrm>
            <a:off x="4716463" y="5248275"/>
            <a:ext cx="709612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/>
              <a:t>Asp</a:t>
            </a:r>
          </a:p>
        </p:txBody>
      </p:sp>
      <p:sp>
        <p:nvSpPr>
          <p:cNvPr id="35849" name="Rectangle 15"/>
          <p:cNvSpPr>
            <a:spLocks noChangeArrowheads="1"/>
          </p:cNvSpPr>
          <p:nvPr/>
        </p:nvSpPr>
        <p:spPr bwMode="auto">
          <a:xfrm>
            <a:off x="5508625" y="5105400"/>
            <a:ext cx="6413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/>
              <a:t>Gly</a:t>
            </a:r>
          </a:p>
        </p:txBody>
      </p:sp>
      <p:sp>
        <p:nvSpPr>
          <p:cNvPr id="35850" name="Rectangle 16"/>
          <p:cNvSpPr>
            <a:spLocks noChangeArrowheads="1"/>
          </p:cNvSpPr>
          <p:nvPr/>
        </p:nvSpPr>
        <p:spPr bwMode="auto">
          <a:xfrm>
            <a:off x="6011863" y="4745038"/>
            <a:ext cx="658812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/>
              <a:t>Arg</a:t>
            </a:r>
          </a:p>
        </p:txBody>
      </p:sp>
      <p:sp>
        <p:nvSpPr>
          <p:cNvPr id="35851" name="Rectangle 17"/>
          <p:cNvSpPr>
            <a:spLocks noChangeArrowheads="1"/>
          </p:cNvSpPr>
          <p:nvPr/>
        </p:nvSpPr>
        <p:spPr bwMode="auto">
          <a:xfrm>
            <a:off x="6516688" y="5753100"/>
            <a:ext cx="506412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/>
              <a:t>Ile</a:t>
            </a:r>
          </a:p>
        </p:txBody>
      </p:sp>
      <p:sp>
        <p:nvSpPr>
          <p:cNvPr id="35852" name="Rectangle 18"/>
          <p:cNvSpPr>
            <a:spLocks noChangeArrowheads="1"/>
          </p:cNvSpPr>
          <p:nvPr/>
        </p:nvSpPr>
        <p:spPr bwMode="auto">
          <a:xfrm>
            <a:off x="7019925" y="6040438"/>
            <a:ext cx="6254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/>
              <a:t>Val</a:t>
            </a:r>
          </a:p>
        </p:txBody>
      </p:sp>
      <p:sp>
        <p:nvSpPr>
          <p:cNvPr id="35853" name="Rectangle 19"/>
          <p:cNvSpPr>
            <a:spLocks noChangeArrowheads="1"/>
          </p:cNvSpPr>
          <p:nvPr/>
        </p:nvSpPr>
        <p:spPr bwMode="auto">
          <a:xfrm>
            <a:off x="7308850" y="4889500"/>
            <a:ext cx="6588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/>
              <a:t>Glu</a:t>
            </a:r>
          </a:p>
        </p:txBody>
      </p:sp>
      <p:sp>
        <p:nvSpPr>
          <p:cNvPr id="35854" name="Rectangle 20"/>
          <p:cNvSpPr>
            <a:spLocks noChangeArrowheads="1"/>
          </p:cNvSpPr>
          <p:nvPr/>
        </p:nvSpPr>
        <p:spPr bwMode="auto">
          <a:xfrm>
            <a:off x="8172450" y="5537200"/>
            <a:ext cx="6413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/>
              <a:t>Gly</a:t>
            </a:r>
          </a:p>
        </p:txBody>
      </p:sp>
      <p:sp>
        <p:nvSpPr>
          <p:cNvPr id="35855" name="Rectangle 2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smtClean="0"/>
              <a:t>Fxa activates prothrombin</a:t>
            </a:r>
          </a:p>
        </p:txBody>
      </p:sp>
      <p:pic>
        <p:nvPicPr>
          <p:cNvPr id="35856" name="Picture 23" descr="MCj04242080000[1]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 flipH="1">
            <a:off x="4500563" y="3500438"/>
            <a:ext cx="685800" cy="8651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Fxa activates prothrombin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79388" y="1700213"/>
            <a:ext cx="7993062" cy="19177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GB"/>
          </a:p>
          <a:p>
            <a:r>
              <a:rPr lang="en-GB"/>
              <a:t>                                P4  P3  P2  P1 P1’ P2’ P3’ P4’</a:t>
            </a:r>
          </a:p>
          <a:p>
            <a:r>
              <a:rPr lang="en-GB"/>
              <a:t>                                </a:t>
            </a:r>
          </a:p>
          <a:p>
            <a:r>
              <a:rPr lang="en-GB" u="sng"/>
              <a:t>Then</a:t>
            </a:r>
            <a:r>
              <a:rPr lang="en-GB"/>
              <a:t> after Arg271 : Ile/Glu/Gly/</a:t>
            </a:r>
            <a:r>
              <a:rPr lang="en-GB" b="1"/>
              <a:t>Arg</a:t>
            </a:r>
            <a:r>
              <a:rPr lang="en-GB"/>
              <a:t>/Thr/Ala/Thr/Ser</a:t>
            </a:r>
          </a:p>
          <a:p>
            <a:r>
              <a:rPr lang="en-GB"/>
              <a:t>                                </a:t>
            </a:r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 flipH="1" flipV="1">
            <a:off x="5003800" y="3213100"/>
            <a:ext cx="0" cy="576263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36869" name="Picture 7" descr="MCj04242080000[1]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flipH="1">
            <a:off x="4500563" y="3429000"/>
            <a:ext cx="741362" cy="9366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ChangeArrowheads="1"/>
          </p:cNvSpPr>
          <p:nvPr/>
        </p:nvSpPr>
        <p:spPr bwMode="auto">
          <a:xfrm>
            <a:off x="179388" y="1700213"/>
            <a:ext cx="7993062" cy="19177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GB"/>
          </a:p>
          <a:p>
            <a:r>
              <a:rPr lang="en-GB"/>
              <a:t>                                P4  P3  P2  P1 P1’ P2’ P3’ P4’</a:t>
            </a:r>
          </a:p>
          <a:p>
            <a:r>
              <a:rPr lang="en-GB"/>
              <a:t>                  Arg320:  Ile/</a:t>
            </a:r>
            <a:r>
              <a:rPr lang="en-GB">
                <a:solidFill>
                  <a:srgbClr val="FF0000"/>
                </a:solidFill>
              </a:rPr>
              <a:t>Asp</a:t>
            </a:r>
            <a:r>
              <a:rPr lang="en-GB"/>
              <a:t>/Gly/</a:t>
            </a:r>
            <a:r>
              <a:rPr lang="en-GB" b="1"/>
              <a:t>Arg</a:t>
            </a:r>
            <a:r>
              <a:rPr lang="en-GB"/>
              <a:t>/</a:t>
            </a:r>
            <a:r>
              <a:rPr lang="en-GB">
                <a:solidFill>
                  <a:srgbClr val="FF0000"/>
                </a:solidFill>
              </a:rPr>
              <a:t>Ile/Val/Glu/Gly</a:t>
            </a:r>
            <a:endParaRPr lang="en-GB"/>
          </a:p>
          <a:p>
            <a:r>
              <a:rPr lang="en-GB"/>
              <a:t>                  Arg271 : Ile/</a:t>
            </a:r>
            <a:r>
              <a:rPr lang="en-GB">
                <a:solidFill>
                  <a:srgbClr val="FF0000"/>
                </a:solidFill>
              </a:rPr>
              <a:t>Glu</a:t>
            </a:r>
            <a:r>
              <a:rPr lang="en-GB"/>
              <a:t>/Gly/</a:t>
            </a:r>
            <a:r>
              <a:rPr lang="en-GB" b="1"/>
              <a:t>Arg</a:t>
            </a:r>
            <a:r>
              <a:rPr lang="en-GB"/>
              <a:t>/</a:t>
            </a:r>
            <a:r>
              <a:rPr lang="en-GB">
                <a:solidFill>
                  <a:srgbClr val="FF0000"/>
                </a:solidFill>
              </a:rPr>
              <a:t>Thr</a:t>
            </a:r>
            <a:r>
              <a:rPr lang="en-GB"/>
              <a:t>/</a:t>
            </a:r>
            <a:r>
              <a:rPr lang="en-GB">
                <a:solidFill>
                  <a:srgbClr val="FF0000"/>
                </a:solidFill>
              </a:rPr>
              <a:t>Ala</a:t>
            </a:r>
            <a:r>
              <a:rPr lang="en-GB"/>
              <a:t>/</a:t>
            </a:r>
            <a:r>
              <a:rPr lang="en-GB">
                <a:solidFill>
                  <a:srgbClr val="FF0000"/>
                </a:solidFill>
              </a:rPr>
              <a:t>Thr</a:t>
            </a:r>
            <a:r>
              <a:rPr lang="en-GB"/>
              <a:t>/</a:t>
            </a:r>
            <a:r>
              <a:rPr lang="en-GB">
                <a:solidFill>
                  <a:srgbClr val="FF0000"/>
                </a:solidFill>
              </a:rPr>
              <a:t>Ser</a:t>
            </a:r>
          </a:p>
          <a:p>
            <a:r>
              <a:rPr lang="en-GB"/>
              <a:t>                                </a:t>
            </a:r>
          </a:p>
        </p:txBody>
      </p:sp>
      <p:sp>
        <p:nvSpPr>
          <p:cNvPr id="3789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Fxa activates prothrombin</a:t>
            </a:r>
          </a:p>
        </p:txBody>
      </p:sp>
      <p:sp>
        <p:nvSpPr>
          <p:cNvPr id="37892" name="Line 8"/>
          <p:cNvSpPr>
            <a:spLocks noChangeShapeType="1"/>
          </p:cNvSpPr>
          <p:nvPr/>
        </p:nvSpPr>
        <p:spPr bwMode="auto">
          <a:xfrm flipH="1" flipV="1">
            <a:off x="5003800" y="3213100"/>
            <a:ext cx="0" cy="576263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7893" name="Text Box 11"/>
          <p:cNvSpPr txBox="1">
            <a:spLocks noChangeArrowheads="1"/>
          </p:cNvSpPr>
          <p:nvPr/>
        </p:nvSpPr>
        <p:spPr bwMode="auto">
          <a:xfrm>
            <a:off x="1547813" y="4365625"/>
            <a:ext cx="7129462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P1 and P4 important for recognition by enzyme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~AUT0001"/>
          <p:cNvPicPr>
            <a:picLocks noChangeAspect="1" noChangeArrowheads="1"/>
          </p:cNvPicPr>
          <p:nvPr/>
        </p:nvPicPr>
        <p:blipFill>
          <a:blip r:embed="rId3" cstate="print"/>
          <a:srcRect l="7230" t="4599" r="13252"/>
          <a:stretch>
            <a:fillRect/>
          </a:stretch>
        </p:blipFill>
        <p:spPr bwMode="auto">
          <a:xfrm>
            <a:off x="179388" y="1041400"/>
            <a:ext cx="4752975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80963" y="119063"/>
            <a:ext cx="75025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sz="3200">
                <a:latin typeface="Calibri" pitchFamily="34" charset="0"/>
                <a:cs typeface="Arial" charset="0"/>
              </a:rPr>
              <a:t>FXa cleaves with:</a:t>
            </a:r>
            <a:r>
              <a:rPr lang="en-GB" sz="3200">
                <a:solidFill>
                  <a:srgbClr val="376092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GB" sz="3200">
                <a:latin typeface="Calibri" pitchFamily="34" charset="0"/>
                <a:cs typeface="Arial" charset="0"/>
              </a:rPr>
              <a:t>its serine protease domain</a:t>
            </a:r>
          </a:p>
        </p:txBody>
      </p:sp>
      <p:sp>
        <p:nvSpPr>
          <p:cNvPr id="38916" name="TextBox 7"/>
          <p:cNvSpPr txBox="1">
            <a:spLocks noChangeArrowheads="1"/>
          </p:cNvSpPr>
          <p:nvPr/>
        </p:nvSpPr>
        <p:spPr bwMode="auto">
          <a:xfrm>
            <a:off x="4787900" y="908050"/>
            <a:ext cx="435610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GB" sz="1800">
                <a:latin typeface="Arial" charset="0"/>
                <a:cs typeface="Arial" charset="0"/>
              </a:rPr>
              <a:t>One of the amino acids in the active site is a serine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endParaRPr lang="en-GB" sz="1800">
              <a:latin typeface="Arial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GB" sz="1800">
                <a:latin typeface="Arial" charset="0"/>
                <a:cs typeface="Arial" charset="0"/>
              </a:rPr>
              <a:t>Hydrolyse polypeptides using a catalytic triad of</a:t>
            </a:r>
          </a:p>
          <a:p>
            <a:pPr lvl="1" eaLnBrk="1" hangingPunct="1">
              <a:lnSpc>
                <a:spcPct val="150000"/>
              </a:lnSpc>
            </a:pPr>
            <a:r>
              <a:rPr lang="en-GB" sz="1800">
                <a:latin typeface="Arial" charset="0"/>
                <a:cs typeface="Arial" charset="0"/>
              </a:rPr>
              <a:t>- </a:t>
            </a:r>
            <a:r>
              <a:rPr lang="en-GB" sz="1800" b="1">
                <a:latin typeface="Arial" charset="0"/>
                <a:cs typeface="Arial" charset="0"/>
              </a:rPr>
              <a:t>Ser</a:t>
            </a:r>
            <a:r>
              <a:rPr lang="en-GB" sz="1800">
                <a:latin typeface="Arial" charset="0"/>
                <a:cs typeface="Arial" charset="0"/>
              </a:rPr>
              <a:t>, </a:t>
            </a:r>
            <a:r>
              <a:rPr lang="en-GB" sz="1800" b="1">
                <a:latin typeface="Arial" charset="0"/>
                <a:cs typeface="Arial" charset="0"/>
              </a:rPr>
              <a:t>His</a:t>
            </a:r>
            <a:r>
              <a:rPr lang="en-GB" sz="1800">
                <a:latin typeface="Arial" charset="0"/>
                <a:cs typeface="Arial" charset="0"/>
              </a:rPr>
              <a:t>, Asp</a:t>
            </a:r>
            <a:endParaRPr lang="en-GB" sz="1800">
              <a:latin typeface="Calibri" pitchFamily="34" charset="0"/>
            </a:endParaRPr>
          </a:p>
        </p:txBody>
      </p:sp>
      <p:sp>
        <p:nvSpPr>
          <p:cNvPr id="38917" name="Rectangle 6"/>
          <p:cNvSpPr>
            <a:spLocks noChangeArrowheads="1"/>
          </p:cNvSpPr>
          <p:nvPr/>
        </p:nvSpPr>
        <p:spPr bwMode="auto">
          <a:xfrm>
            <a:off x="2627313" y="2997200"/>
            <a:ext cx="1657350" cy="10795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39939" name="Picture 3" descr="Serine_protease_mechanis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0"/>
            <a:ext cx="7596187" cy="6858000"/>
          </a:xfrm>
          <a:noFill/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763713" y="1989138"/>
            <a:ext cx="1512887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>
                <a:solidFill>
                  <a:schemeClr val="tx2"/>
                </a:solidFill>
              </a:rPr>
              <a:t>Peptide bond</a:t>
            </a:r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 flipH="1" flipV="1">
            <a:off x="2124075" y="1557338"/>
            <a:ext cx="144463" cy="503237"/>
          </a:xfrm>
          <a:prstGeom prst="line">
            <a:avLst/>
          </a:prstGeom>
          <a:noFill/>
          <a:ln w="12700">
            <a:solidFill>
              <a:srgbClr val="333333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250825" y="2349500"/>
            <a:ext cx="4249738" cy="45085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3348038" y="4797425"/>
            <a:ext cx="5327650" cy="206057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~AUT0001"/>
          <p:cNvPicPr>
            <a:picLocks noChangeAspect="1" noChangeArrowheads="1"/>
          </p:cNvPicPr>
          <p:nvPr/>
        </p:nvPicPr>
        <p:blipFill>
          <a:blip r:embed="rId3" cstate="print"/>
          <a:srcRect l="7230" t="4599" r="13252"/>
          <a:stretch>
            <a:fillRect/>
          </a:stretch>
        </p:blipFill>
        <p:spPr bwMode="auto">
          <a:xfrm>
            <a:off x="179388" y="1041400"/>
            <a:ext cx="4752975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0" y="5445125"/>
            <a:ext cx="915670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Font typeface="Arial" charset="0"/>
              <a:buNone/>
            </a:pPr>
            <a:r>
              <a:rPr lang="en-GB" sz="1800">
                <a:latin typeface="Arial" charset="0"/>
                <a:cs typeface="Arial" charset="0"/>
              </a:rPr>
              <a:t>Specificity determined by </a:t>
            </a:r>
            <a:r>
              <a:rPr lang="en-GB" sz="1800" b="1" u="sng">
                <a:latin typeface="Arial" charset="0"/>
                <a:cs typeface="Arial" charset="0"/>
              </a:rPr>
              <a:t>“specificity pocket” near active site</a:t>
            </a:r>
          </a:p>
          <a:p>
            <a:pPr eaLnBrk="1" hangingPunct="1">
              <a:lnSpc>
                <a:spcPct val="150000"/>
              </a:lnSpc>
              <a:buFont typeface="Arial" charset="0"/>
              <a:buNone/>
            </a:pPr>
            <a:r>
              <a:rPr lang="en-GB" sz="1800">
                <a:latin typeface="Arial" charset="0"/>
                <a:cs typeface="Arial" charset="0"/>
              </a:rPr>
              <a:t> + “exosites” (far from active site)</a:t>
            </a:r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80963" y="119063"/>
            <a:ext cx="41290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sz="3200">
                <a:latin typeface="Calibri" pitchFamily="34" charset="0"/>
                <a:cs typeface="Arial" charset="0"/>
              </a:rPr>
              <a:t>Serine protease domain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specificity pockets</a:t>
            </a:r>
          </a:p>
        </p:txBody>
      </p:sp>
      <p:sp>
        <p:nvSpPr>
          <p:cNvPr id="41987" name="Rectangle 6"/>
          <p:cNvSpPr>
            <a:spLocks noChangeArrowheads="1"/>
          </p:cNvSpPr>
          <p:nvPr/>
        </p:nvSpPr>
        <p:spPr bwMode="auto">
          <a:xfrm>
            <a:off x="179388" y="1700213"/>
            <a:ext cx="8785225" cy="3013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                               Ile/</a:t>
            </a:r>
            <a:r>
              <a:rPr lang="en-GB">
                <a:solidFill>
                  <a:srgbClr val="FF0000"/>
                </a:solidFill>
              </a:rPr>
              <a:t>Asp</a:t>
            </a:r>
            <a:r>
              <a:rPr lang="en-GB"/>
              <a:t>/Gly/Arg/</a:t>
            </a:r>
            <a:r>
              <a:rPr lang="en-GB">
                <a:solidFill>
                  <a:srgbClr val="FF0000"/>
                </a:solidFill>
              </a:rPr>
              <a:t>Ile/Val/Glu/Gly</a:t>
            </a:r>
          </a:p>
          <a:p>
            <a:r>
              <a:rPr lang="en-GB"/>
              <a:t>                               Ile/</a:t>
            </a:r>
            <a:r>
              <a:rPr lang="en-GB">
                <a:solidFill>
                  <a:srgbClr val="FF0000"/>
                </a:solidFill>
              </a:rPr>
              <a:t>Glu</a:t>
            </a:r>
            <a:r>
              <a:rPr lang="en-GB"/>
              <a:t>/Gly/Arg/</a:t>
            </a:r>
            <a:r>
              <a:rPr lang="en-GB">
                <a:solidFill>
                  <a:srgbClr val="FF0000"/>
                </a:solidFill>
              </a:rPr>
              <a:t>Thr</a:t>
            </a:r>
            <a:r>
              <a:rPr lang="en-GB"/>
              <a:t>/</a:t>
            </a:r>
            <a:r>
              <a:rPr lang="en-GB">
                <a:solidFill>
                  <a:srgbClr val="FF0000"/>
                </a:solidFill>
              </a:rPr>
              <a:t>Ala</a:t>
            </a:r>
            <a:r>
              <a:rPr lang="en-GB"/>
              <a:t>/</a:t>
            </a:r>
            <a:r>
              <a:rPr lang="en-GB">
                <a:solidFill>
                  <a:srgbClr val="FF0000"/>
                </a:solidFill>
              </a:rPr>
              <a:t>Thr</a:t>
            </a:r>
            <a:r>
              <a:rPr lang="en-GB"/>
              <a:t>/</a:t>
            </a:r>
            <a:r>
              <a:rPr lang="en-GB">
                <a:solidFill>
                  <a:srgbClr val="FF0000"/>
                </a:solidFill>
              </a:rPr>
              <a:t>Ser </a:t>
            </a:r>
            <a:endParaRPr lang="en-GB"/>
          </a:p>
          <a:p>
            <a:r>
              <a:rPr lang="en-GB"/>
              <a:t>Substrate               P4  P3  P2  P1 P1’ P2’ P3’ P4’ </a:t>
            </a:r>
          </a:p>
          <a:p>
            <a:endParaRPr lang="en-GB"/>
          </a:p>
          <a:p>
            <a:r>
              <a:rPr lang="en-GB"/>
              <a:t>Enzyme pockets    </a:t>
            </a:r>
            <a:r>
              <a:rPr lang="en-GB" u="sng"/>
              <a:t>S4</a:t>
            </a:r>
            <a:r>
              <a:rPr lang="en-GB"/>
              <a:t>  S3  </a:t>
            </a:r>
            <a:r>
              <a:rPr lang="en-GB" u="sng"/>
              <a:t>S2</a:t>
            </a:r>
            <a:r>
              <a:rPr lang="en-GB"/>
              <a:t>  </a:t>
            </a:r>
            <a:r>
              <a:rPr lang="en-GB" u="sng"/>
              <a:t>S1</a:t>
            </a:r>
            <a:r>
              <a:rPr lang="en-GB"/>
              <a:t> S1’ S2’ S3’ S4’                                 </a:t>
            </a:r>
          </a:p>
        </p:txBody>
      </p:sp>
      <p:sp>
        <p:nvSpPr>
          <p:cNvPr id="41988" name="Line 8"/>
          <p:cNvSpPr>
            <a:spLocks noChangeShapeType="1"/>
          </p:cNvSpPr>
          <p:nvPr/>
        </p:nvSpPr>
        <p:spPr bwMode="auto">
          <a:xfrm flipH="1">
            <a:off x="4932363" y="2349500"/>
            <a:ext cx="0" cy="574675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41989" name="Picture 9" descr="MCj0424208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643438" y="1700213"/>
            <a:ext cx="54610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FXa</a:t>
            </a:r>
          </a:p>
        </p:txBody>
      </p:sp>
      <p:pic>
        <p:nvPicPr>
          <p:cNvPr id="43011" name="Picture 5" descr="Fxa riv cartoon"/>
          <p:cNvPicPr>
            <a:picLocks noChangeAspect="1" noChangeArrowheads="1"/>
          </p:cNvPicPr>
          <p:nvPr/>
        </p:nvPicPr>
        <p:blipFill>
          <a:blip r:embed="rId2" cstate="print"/>
          <a:srcRect l="13286" t="15453" r="7881" b="12190"/>
          <a:stretch>
            <a:fillRect/>
          </a:stretch>
        </p:blipFill>
        <p:spPr bwMode="auto">
          <a:xfrm>
            <a:off x="0" y="1557338"/>
            <a:ext cx="4716463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 descr="Fxa riv surface"/>
          <p:cNvPicPr>
            <a:picLocks noChangeAspect="1" noChangeArrowheads="1"/>
          </p:cNvPicPr>
          <p:nvPr/>
        </p:nvPicPr>
        <p:blipFill>
          <a:blip r:embed="rId3" cstate="print"/>
          <a:srcRect l="6810" t="8952" r="2477" b="7881"/>
          <a:stretch>
            <a:fillRect/>
          </a:stretch>
        </p:blipFill>
        <p:spPr bwMode="auto">
          <a:xfrm>
            <a:off x="4572000" y="1628775"/>
            <a:ext cx="4572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 Box 7"/>
          <p:cNvSpPr txBox="1">
            <a:spLocks noChangeArrowheads="1"/>
          </p:cNvSpPr>
          <p:nvPr/>
        </p:nvSpPr>
        <p:spPr bwMode="auto">
          <a:xfrm>
            <a:off x="468313" y="5876925"/>
            <a:ext cx="33845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“cartoon view”</a:t>
            </a:r>
          </a:p>
        </p:txBody>
      </p:sp>
      <p:sp>
        <p:nvSpPr>
          <p:cNvPr id="43014" name="Text Box 8"/>
          <p:cNvSpPr txBox="1">
            <a:spLocks noChangeArrowheads="1"/>
          </p:cNvSpPr>
          <p:nvPr/>
        </p:nvSpPr>
        <p:spPr bwMode="auto">
          <a:xfrm>
            <a:off x="5435600" y="5876925"/>
            <a:ext cx="33845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“surface view”</a:t>
            </a:r>
          </a:p>
        </p:txBody>
      </p:sp>
      <p:sp>
        <p:nvSpPr>
          <p:cNvPr id="43015" name="Rectangle 9"/>
          <p:cNvSpPr>
            <a:spLocks noChangeArrowheads="1"/>
          </p:cNvSpPr>
          <p:nvPr/>
        </p:nvSpPr>
        <p:spPr bwMode="auto">
          <a:xfrm>
            <a:off x="6084888" y="4292600"/>
            <a:ext cx="557212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tx2"/>
                </a:solidFill>
              </a:rPr>
              <a:t>S1</a:t>
            </a:r>
          </a:p>
        </p:txBody>
      </p:sp>
      <p:sp>
        <p:nvSpPr>
          <p:cNvPr id="43016" name="Rectangle 10"/>
          <p:cNvSpPr>
            <a:spLocks noChangeArrowheads="1"/>
          </p:cNvSpPr>
          <p:nvPr/>
        </p:nvSpPr>
        <p:spPr bwMode="auto">
          <a:xfrm>
            <a:off x="5508625" y="3716338"/>
            <a:ext cx="5572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tx2"/>
                </a:solidFill>
              </a:rPr>
              <a:t>S4</a:t>
            </a:r>
          </a:p>
        </p:txBody>
      </p:sp>
      <p:sp>
        <p:nvSpPr>
          <p:cNvPr id="43017" name="Rectangle 11"/>
          <p:cNvSpPr>
            <a:spLocks noChangeArrowheads="1"/>
          </p:cNvSpPr>
          <p:nvPr/>
        </p:nvSpPr>
        <p:spPr bwMode="auto">
          <a:xfrm>
            <a:off x="395288" y="3500438"/>
            <a:ext cx="557212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tx2"/>
                </a:solidFill>
              </a:rPr>
              <a:t>S4</a:t>
            </a:r>
          </a:p>
        </p:txBody>
      </p:sp>
      <p:sp>
        <p:nvSpPr>
          <p:cNvPr id="43018" name="Rectangle 12"/>
          <p:cNvSpPr>
            <a:spLocks noChangeArrowheads="1"/>
          </p:cNvSpPr>
          <p:nvPr/>
        </p:nvSpPr>
        <p:spPr bwMode="auto">
          <a:xfrm>
            <a:off x="1403350" y="4292600"/>
            <a:ext cx="5572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tx2"/>
                </a:solidFill>
              </a:rPr>
              <a:t>S1</a:t>
            </a:r>
          </a:p>
        </p:txBody>
      </p:sp>
      <p:sp>
        <p:nvSpPr>
          <p:cNvPr id="43019" name="Rectangle 13"/>
          <p:cNvSpPr>
            <a:spLocks noChangeArrowheads="1"/>
          </p:cNvSpPr>
          <p:nvPr/>
        </p:nvSpPr>
        <p:spPr bwMode="auto">
          <a:xfrm>
            <a:off x="684213" y="1412875"/>
            <a:ext cx="6254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His</a:t>
            </a:r>
          </a:p>
        </p:txBody>
      </p:sp>
      <p:sp>
        <p:nvSpPr>
          <p:cNvPr id="43020" name="Line 14"/>
          <p:cNvSpPr>
            <a:spLocks noChangeShapeType="1"/>
          </p:cNvSpPr>
          <p:nvPr/>
        </p:nvSpPr>
        <p:spPr bwMode="auto">
          <a:xfrm>
            <a:off x="1116013" y="1844675"/>
            <a:ext cx="360362" cy="9366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3021" name="Rectangle 15"/>
          <p:cNvSpPr>
            <a:spLocks noChangeArrowheads="1"/>
          </p:cNvSpPr>
          <p:nvPr/>
        </p:nvSpPr>
        <p:spPr bwMode="auto">
          <a:xfrm>
            <a:off x="2124075" y="1268413"/>
            <a:ext cx="6588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Ser</a:t>
            </a:r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flipH="1">
            <a:off x="2124075" y="1700213"/>
            <a:ext cx="431800" cy="1657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3023" name="Rectangle 17"/>
          <p:cNvSpPr>
            <a:spLocks noChangeArrowheads="1"/>
          </p:cNvSpPr>
          <p:nvPr/>
        </p:nvSpPr>
        <p:spPr bwMode="auto">
          <a:xfrm>
            <a:off x="5148263" y="1196975"/>
            <a:ext cx="6254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His</a:t>
            </a:r>
          </a:p>
        </p:txBody>
      </p:sp>
      <p:sp>
        <p:nvSpPr>
          <p:cNvPr id="43024" name="Line 18"/>
          <p:cNvSpPr>
            <a:spLocks noChangeShapeType="1"/>
          </p:cNvSpPr>
          <p:nvPr/>
        </p:nvSpPr>
        <p:spPr bwMode="auto">
          <a:xfrm>
            <a:off x="5580063" y="1628775"/>
            <a:ext cx="431800" cy="129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3025" name="Rectangle 19"/>
          <p:cNvSpPr>
            <a:spLocks noChangeArrowheads="1"/>
          </p:cNvSpPr>
          <p:nvPr/>
        </p:nvSpPr>
        <p:spPr bwMode="auto">
          <a:xfrm>
            <a:off x="6588125" y="1052513"/>
            <a:ext cx="6588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Ser</a:t>
            </a:r>
          </a:p>
        </p:txBody>
      </p:sp>
      <p:sp>
        <p:nvSpPr>
          <p:cNvPr id="43026" name="Line 20"/>
          <p:cNvSpPr>
            <a:spLocks noChangeShapeType="1"/>
          </p:cNvSpPr>
          <p:nvPr/>
        </p:nvSpPr>
        <p:spPr bwMode="auto">
          <a:xfrm flipH="1">
            <a:off x="6588125" y="1484313"/>
            <a:ext cx="431800" cy="19446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04664"/>
            <a:ext cx="7772400" cy="1143000"/>
          </a:xfrm>
        </p:spPr>
        <p:txBody>
          <a:bodyPr/>
          <a:lstStyle/>
          <a:p>
            <a:r>
              <a:rPr lang="en-GB" sz="2800" dirty="0" smtClean="0"/>
              <a:t>- Protein shape determines activity</a:t>
            </a:r>
            <a:br>
              <a:rPr lang="en-GB" sz="2800" dirty="0" smtClean="0"/>
            </a:br>
            <a:r>
              <a:rPr lang="en-GB" sz="2800" dirty="0" smtClean="0"/>
              <a:t>For Example: the Serine protease domain</a:t>
            </a:r>
          </a:p>
        </p:txBody>
      </p:sp>
      <p:pic>
        <p:nvPicPr>
          <p:cNvPr id="8195" name="Picture 2" descr="~AUT000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l="7230" t="4599" r="13252"/>
          <a:stretch>
            <a:fillRect/>
          </a:stretch>
        </p:blipFill>
        <p:spPr>
          <a:xfrm>
            <a:off x="323850" y="1844675"/>
            <a:ext cx="5113338" cy="4013200"/>
          </a:xfrm>
          <a:noFill/>
        </p:spPr>
      </p:pic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5724525" y="2276475"/>
            <a:ext cx="18240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sz="2800">
                <a:latin typeface="Arial" charset="0"/>
                <a:cs typeface="Arial" charset="0"/>
              </a:rPr>
              <a:t>Factor IXa</a:t>
            </a:r>
            <a:endParaRPr lang="en-US" sz="2800">
              <a:latin typeface="Arial" charset="0"/>
              <a:cs typeface="Arial" charset="0"/>
            </a:endParaRPr>
          </a:p>
        </p:txBody>
      </p:sp>
      <p:sp>
        <p:nvSpPr>
          <p:cNvPr id="8197" name="Text Box 13"/>
          <p:cNvSpPr txBox="1">
            <a:spLocks noChangeArrowheads="1"/>
          </p:cNvSpPr>
          <p:nvPr/>
        </p:nvSpPr>
        <p:spPr bwMode="auto">
          <a:xfrm>
            <a:off x="5724525" y="2924175"/>
            <a:ext cx="1725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sz="2800">
                <a:latin typeface="Arial" charset="0"/>
                <a:cs typeface="Arial" charset="0"/>
              </a:rPr>
              <a:t>Factor Xa</a:t>
            </a:r>
            <a:endParaRPr lang="en-US" sz="2800">
              <a:latin typeface="Arial" charset="0"/>
              <a:cs typeface="Arial" charset="0"/>
            </a:endParaRPr>
          </a:p>
        </p:txBody>
      </p:sp>
      <p:sp>
        <p:nvSpPr>
          <p:cNvPr id="8198" name="Text Box 19"/>
          <p:cNvSpPr txBox="1">
            <a:spLocks noChangeArrowheads="1"/>
          </p:cNvSpPr>
          <p:nvPr/>
        </p:nvSpPr>
        <p:spPr bwMode="auto">
          <a:xfrm>
            <a:off x="5724525" y="3573463"/>
            <a:ext cx="1924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sz="2800">
                <a:latin typeface="Arial" charset="0"/>
                <a:cs typeface="Arial" charset="0"/>
              </a:rPr>
              <a:t>Factor VIIa</a:t>
            </a:r>
            <a:endParaRPr lang="en-US" sz="2800">
              <a:latin typeface="Arial" charset="0"/>
              <a:cs typeface="Arial" charset="0"/>
            </a:endParaRPr>
          </a:p>
        </p:txBody>
      </p:sp>
      <p:sp>
        <p:nvSpPr>
          <p:cNvPr id="8199" name="Text Box 21"/>
          <p:cNvSpPr txBox="1">
            <a:spLocks noChangeArrowheads="1"/>
          </p:cNvSpPr>
          <p:nvPr/>
        </p:nvSpPr>
        <p:spPr bwMode="auto">
          <a:xfrm>
            <a:off x="5724525" y="4221163"/>
            <a:ext cx="16906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sz="2800">
                <a:latin typeface="Arial" charset="0"/>
                <a:cs typeface="Arial" charset="0"/>
              </a:rPr>
              <a:t>Thrombin</a:t>
            </a:r>
            <a:endParaRPr lang="en-US" sz="2800">
              <a:latin typeface="Arial" charset="0"/>
              <a:cs typeface="Arial" charset="0"/>
            </a:endParaRPr>
          </a:p>
        </p:txBody>
      </p:sp>
      <p:sp>
        <p:nvSpPr>
          <p:cNvPr id="8200" name="Text Box 28"/>
          <p:cNvSpPr txBox="1">
            <a:spLocks noChangeArrowheads="1"/>
          </p:cNvSpPr>
          <p:nvPr/>
        </p:nvSpPr>
        <p:spPr bwMode="auto">
          <a:xfrm>
            <a:off x="5724525" y="4868863"/>
            <a:ext cx="32305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sz="2800">
                <a:latin typeface="Arial" charset="0"/>
                <a:cs typeface="Arial" charset="0"/>
              </a:rPr>
              <a:t>Activated Protein C</a:t>
            </a:r>
            <a:endParaRPr lang="en-US" sz="28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72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Rivaroxaban</a:t>
            </a:r>
          </a:p>
        </p:txBody>
      </p:sp>
      <p:pic>
        <p:nvPicPr>
          <p:cNvPr id="44035" name="Picture 4" descr="surface plus rivaroxaban"/>
          <p:cNvPicPr>
            <a:picLocks noChangeAspect="1" noChangeArrowheads="1"/>
          </p:cNvPicPr>
          <p:nvPr/>
        </p:nvPicPr>
        <p:blipFill>
          <a:blip r:embed="rId2" cstate="print"/>
          <a:srcRect l="6804" t="8963" r="3563" b="7883"/>
          <a:stretch>
            <a:fillRect/>
          </a:stretch>
        </p:blipFill>
        <p:spPr bwMode="auto">
          <a:xfrm>
            <a:off x="4624388" y="1557338"/>
            <a:ext cx="4519612" cy="419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5" descr="cartoon plus rivaroxaban"/>
          <p:cNvPicPr>
            <a:picLocks noChangeAspect="1" noChangeArrowheads="1"/>
          </p:cNvPicPr>
          <p:nvPr/>
        </p:nvPicPr>
        <p:blipFill>
          <a:blip r:embed="rId3" cstate="print"/>
          <a:srcRect l="14362" t="16522" r="8963" b="13283"/>
          <a:stretch>
            <a:fillRect/>
          </a:stretch>
        </p:blipFill>
        <p:spPr bwMode="auto">
          <a:xfrm>
            <a:off x="0" y="1557338"/>
            <a:ext cx="4716463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250825" y="5876925"/>
            <a:ext cx="7993063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Rivaroxaban binds to and occupies S1 &amp; S4. Prevents prothrombin from entering active site!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2708275"/>
            <a:ext cx="7772400" cy="1143000"/>
          </a:xfrm>
        </p:spPr>
        <p:txBody>
          <a:bodyPr/>
          <a:lstStyle/>
          <a:p>
            <a:r>
              <a:rPr lang="en-GB" dirty="0" smtClean="0"/>
              <a:t>and </a:t>
            </a:r>
            <a:r>
              <a:rPr lang="en-GB" dirty="0"/>
              <a:t>oral anticoagulant </a:t>
            </a:r>
            <a:r>
              <a:rPr lang="en-GB" dirty="0" err="1"/>
              <a:t>Dabigatran</a:t>
            </a:r>
            <a:r>
              <a:rPr lang="en-GB" dirty="0" smtClean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Thrombin cleaves many substrates</a:t>
            </a:r>
          </a:p>
        </p:txBody>
      </p:sp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062038"/>
            <a:ext cx="8572500" cy="4733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smtClean="0"/>
              <a:t>Some of the sites that Thrombin cleaves</a:t>
            </a:r>
          </a:p>
        </p:txBody>
      </p:sp>
      <p:sp>
        <p:nvSpPr>
          <p:cNvPr id="47107" name="Rectangle 5"/>
          <p:cNvSpPr>
            <a:spLocks noChangeArrowheads="1"/>
          </p:cNvSpPr>
          <p:nvPr/>
        </p:nvSpPr>
        <p:spPr bwMode="auto">
          <a:xfrm>
            <a:off x="684213" y="1196975"/>
            <a:ext cx="7416800" cy="44735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GB" b="1"/>
          </a:p>
          <a:p>
            <a:r>
              <a:rPr lang="en-GB">
                <a:latin typeface="Courier New" pitchFamily="49" charset="0"/>
              </a:rPr>
              <a:t>    </a:t>
            </a:r>
          </a:p>
          <a:p>
            <a:endParaRPr lang="en-GB">
              <a:latin typeface="Courier New" pitchFamily="49" charset="0"/>
            </a:endParaRPr>
          </a:p>
          <a:p>
            <a:r>
              <a:rPr lang="en-GB">
                <a:latin typeface="Courier New" pitchFamily="49" charset="0"/>
              </a:rPr>
              <a:t> GGV</a:t>
            </a:r>
            <a:r>
              <a:rPr lang="en-GB" b="1">
                <a:latin typeface="Courier New" pitchFamily="49" charset="0"/>
              </a:rPr>
              <a:t>R</a:t>
            </a:r>
            <a:r>
              <a:rPr lang="en-GB">
                <a:latin typeface="Courier New" pitchFamily="49" charset="0"/>
              </a:rPr>
              <a:t>GPRV </a:t>
            </a:r>
            <a:r>
              <a:rPr lang="en-GB">
                <a:ea typeface="Arial Unicode MS" pitchFamily="34" charset="-128"/>
                <a:cs typeface="Arial Unicode MS" pitchFamily="34" charset="-128"/>
              </a:rPr>
              <a:t>Fibrinogen alpha chain</a:t>
            </a:r>
          </a:p>
          <a:p>
            <a:r>
              <a:rPr lang="en-GB">
                <a:latin typeface="Courier New" pitchFamily="49" charset="0"/>
              </a:rPr>
              <a:t> FSA</a:t>
            </a:r>
            <a:r>
              <a:rPr lang="en-GB" b="1">
                <a:latin typeface="Courier New" pitchFamily="49" charset="0"/>
              </a:rPr>
              <a:t>R</a:t>
            </a:r>
            <a:r>
              <a:rPr lang="en-GB">
                <a:latin typeface="Courier New" pitchFamily="49" charset="0"/>
              </a:rPr>
              <a:t>GHRP </a:t>
            </a:r>
            <a:r>
              <a:rPr lang="en-GB">
                <a:ea typeface="Arial Unicode MS" pitchFamily="34" charset="-128"/>
                <a:cs typeface="Arial Unicode MS" pitchFamily="34" charset="-128"/>
              </a:rPr>
              <a:t>Fibrinogen beta chain</a:t>
            </a:r>
          </a:p>
          <a:p>
            <a:r>
              <a:rPr lang="en-GB">
                <a:latin typeface="Courier New" pitchFamily="49" charset="0"/>
              </a:rPr>
              <a:t> LGI</a:t>
            </a:r>
            <a:r>
              <a:rPr lang="en-GB" b="1">
                <a:latin typeface="Courier New" pitchFamily="49" charset="0"/>
              </a:rPr>
              <a:t>R</a:t>
            </a:r>
            <a:r>
              <a:rPr lang="en-GB">
                <a:latin typeface="Courier New" pitchFamily="49" charset="0"/>
              </a:rPr>
              <a:t>SFRN </a:t>
            </a:r>
            <a:r>
              <a:rPr lang="en-GB">
                <a:ea typeface="Arial Unicode MS" pitchFamily="34" charset="-128"/>
                <a:cs typeface="Arial Unicode MS" pitchFamily="34" charset="-128"/>
              </a:rPr>
              <a:t>FV R709</a:t>
            </a:r>
          </a:p>
          <a:p>
            <a:r>
              <a:rPr lang="en-GB">
                <a:latin typeface="Courier New" pitchFamily="49" charset="0"/>
              </a:rPr>
              <a:t> LSP</a:t>
            </a:r>
            <a:r>
              <a:rPr lang="en-GB" b="1">
                <a:latin typeface="Courier New" pitchFamily="49" charset="0"/>
              </a:rPr>
              <a:t>R</a:t>
            </a:r>
            <a:r>
              <a:rPr lang="en-GB">
                <a:latin typeface="Courier New" pitchFamily="49" charset="0"/>
              </a:rPr>
              <a:t>TFHP </a:t>
            </a:r>
            <a:r>
              <a:rPr lang="en-GB">
                <a:ea typeface="Arial Unicode MS" pitchFamily="34" charset="-128"/>
                <a:cs typeface="Arial Unicode MS" pitchFamily="34" charset="-128"/>
              </a:rPr>
              <a:t>FV R1018</a:t>
            </a:r>
          </a:p>
          <a:p>
            <a:r>
              <a:rPr lang="en-GB">
                <a:latin typeface="Courier New" pitchFamily="49" charset="0"/>
              </a:rPr>
              <a:t> WYL</a:t>
            </a:r>
            <a:r>
              <a:rPr lang="en-GB" b="1">
                <a:latin typeface="Courier New" pitchFamily="49" charset="0"/>
              </a:rPr>
              <a:t>R</a:t>
            </a:r>
            <a:r>
              <a:rPr lang="en-GB">
                <a:latin typeface="Courier New" pitchFamily="49" charset="0"/>
              </a:rPr>
              <a:t>SNNG </a:t>
            </a:r>
            <a:r>
              <a:rPr lang="en-GB">
                <a:ea typeface="Arial Unicode MS" pitchFamily="34" charset="-128"/>
                <a:cs typeface="Arial Unicode MS" pitchFamily="34" charset="-128"/>
              </a:rPr>
              <a:t>FV R1545</a:t>
            </a:r>
          </a:p>
          <a:p>
            <a:r>
              <a:rPr lang="en-GB">
                <a:latin typeface="Courier New" pitchFamily="49" charset="0"/>
              </a:rPr>
              <a:t> IQI</a:t>
            </a:r>
            <a:r>
              <a:rPr lang="en-GB" b="1">
                <a:latin typeface="Courier New" pitchFamily="49" charset="0"/>
              </a:rPr>
              <a:t>R</a:t>
            </a:r>
            <a:r>
              <a:rPr lang="en-GB">
                <a:latin typeface="Courier New" pitchFamily="49" charset="0"/>
              </a:rPr>
              <a:t>SVAK </a:t>
            </a:r>
            <a:r>
              <a:rPr lang="en-GB">
                <a:ea typeface="Arial Unicode MS" pitchFamily="34" charset="-128"/>
                <a:cs typeface="Arial Unicode MS" pitchFamily="34" charset="-128"/>
              </a:rPr>
              <a:t>FVIII R372</a:t>
            </a:r>
          </a:p>
          <a:p>
            <a:r>
              <a:rPr lang="en-GB">
                <a:latin typeface="Courier New" pitchFamily="49" charset="0"/>
              </a:rPr>
              <a:t> IEP</a:t>
            </a:r>
            <a:r>
              <a:rPr lang="en-GB" b="1">
                <a:latin typeface="Courier New" pitchFamily="49" charset="0"/>
              </a:rPr>
              <a:t>R</a:t>
            </a:r>
            <a:r>
              <a:rPr lang="en-GB">
                <a:latin typeface="Courier New" pitchFamily="49" charset="0"/>
              </a:rPr>
              <a:t>SFSQ </a:t>
            </a:r>
            <a:r>
              <a:rPr lang="en-GB">
                <a:ea typeface="Arial Unicode MS" pitchFamily="34" charset="-128"/>
                <a:cs typeface="Arial Unicode MS" pitchFamily="34" charset="-128"/>
              </a:rPr>
              <a:t>FVIII R740</a:t>
            </a:r>
          </a:p>
          <a:p>
            <a:r>
              <a:rPr lang="en-GB">
                <a:latin typeface="Courier New" pitchFamily="49" charset="0"/>
              </a:rPr>
              <a:t> RHQ</a:t>
            </a:r>
            <a:r>
              <a:rPr lang="en-GB" b="1">
                <a:latin typeface="Courier New" pitchFamily="49" charset="0"/>
              </a:rPr>
              <a:t>R</a:t>
            </a:r>
            <a:r>
              <a:rPr lang="en-GB">
                <a:latin typeface="Courier New" pitchFamily="49" charset="0"/>
              </a:rPr>
              <a:t>EITR </a:t>
            </a:r>
            <a:r>
              <a:rPr lang="en-GB">
                <a:ea typeface="Arial Unicode MS" pitchFamily="34" charset="-128"/>
                <a:cs typeface="Arial Unicode MS" pitchFamily="34" charset="-128"/>
              </a:rPr>
              <a:t>FVIII R1649</a:t>
            </a:r>
          </a:p>
          <a:p>
            <a:r>
              <a:rPr lang="en-GB">
                <a:latin typeface="Courier New" pitchFamily="49" charset="0"/>
              </a:rPr>
              <a:t> QSP</a:t>
            </a:r>
            <a:r>
              <a:rPr lang="en-GB" b="1">
                <a:latin typeface="Courier New" pitchFamily="49" charset="0"/>
              </a:rPr>
              <a:t>R</a:t>
            </a:r>
            <a:r>
              <a:rPr lang="en-GB">
                <a:latin typeface="Courier New" pitchFamily="49" charset="0"/>
              </a:rPr>
              <a:t>FQKK </a:t>
            </a:r>
            <a:r>
              <a:rPr lang="en-GB">
                <a:ea typeface="Arial Unicode MS" pitchFamily="34" charset="-128"/>
                <a:cs typeface="Arial Unicode MS" pitchFamily="34" charset="-128"/>
              </a:rPr>
              <a:t>FVIII R1689</a:t>
            </a:r>
          </a:p>
        </p:txBody>
      </p:sp>
      <p:sp>
        <p:nvSpPr>
          <p:cNvPr id="47108" name="Line 6"/>
          <p:cNvSpPr>
            <a:spLocks noChangeShapeType="1"/>
          </p:cNvSpPr>
          <p:nvPr/>
        </p:nvSpPr>
        <p:spPr bwMode="auto">
          <a:xfrm>
            <a:off x="1692275" y="2060575"/>
            <a:ext cx="0" cy="2873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7109" name="Text Box 7"/>
          <p:cNvSpPr txBox="1">
            <a:spLocks noChangeArrowheads="1"/>
          </p:cNvSpPr>
          <p:nvPr/>
        </p:nvSpPr>
        <p:spPr bwMode="auto">
          <a:xfrm>
            <a:off x="2446338" y="6035675"/>
            <a:ext cx="6697662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Specificity maintained due to (distal) exosites and co-factors</a:t>
            </a:r>
          </a:p>
        </p:txBody>
      </p:sp>
      <p:sp>
        <p:nvSpPr>
          <p:cNvPr id="47110" name="Line 8"/>
          <p:cNvSpPr>
            <a:spLocks noChangeShapeType="1"/>
          </p:cNvSpPr>
          <p:nvPr/>
        </p:nvSpPr>
        <p:spPr bwMode="auto">
          <a:xfrm flipV="1">
            <a:off x="1619250" y="5589588"/>
            <a:ext cx="0" cy="503237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7111" name="Text Box 10"/>
          <p:cNvSpPr txBox="1">
            <a:spLocks noChangeArrowheads="1"/>
          </p:cNvSpPr>
          <p:nvPr/>
        </p:nvSpPr>
        <p:spPr bwMode="auto">
          <a:xfrm>
            <a:off x="1258888" y="6092825"/>
            <a:ext cx="719137" cy="469900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/>
              <a:t>P1</a:t>
            </a:r>
          </a:p>
        </p:txBody>
      </p:sp>
      <p:pic>
        <p:nvPicPr>
          <p:cNvPr id="47112" name="Picture 11" descr="MCj0424208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403350" y="1484313"/>
            <a:ext cx="46831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2" descr="dabigatran surface"/>
          <p:cNvPicPr>
            <a:picLocks noChangeAspect="1" noChangeArrowheads="1"/>
          </p:cNvPicPr>
          <p:nvPr/>
        </p:nvPicPr>
        <p:blipFill>
          <a:blip r:embed="rId2" cstate="print"/>
          <a:srcRect l="7881" t="13286" r="4643" b="17595"/>
          <a:stretch>
            <a:fillRect/>
          </a:stretch>
        </p:blipFill>
        <p:spPr bwMode="auto">
          <a:xfrm>
            <a:off x="4281488" y="1844675"/>
            <a:ext cx="4862512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Thrombin inhibition by </a:t>
            </a:r>
            <a:r>
              <a:rPr lang="en-GB" u="sng" smtClean="0"/>
              <a:t>Dabigatran</a:t>
            </a:r>
          </a:p>
        </p:txBody>
      </p:sp>
      <p:pic>
        <p:nvPicPr>
          <p:cNvPr id="48132" name="Picture 5" descr="dabigatran cartoon"/>
          <p:cNvPicPr>
            <a:picLocks noChangeAspect="1" noChangeArrowheads="1"/>
          </p:cNvPicPr>
          <p:nvPr/>
        </p:nvPicPr>
        <p:blipFill>
          <a:blip r:embed="rId3" cstate="print"/>
          <a:srcRect l="14047" t="17595" r="11119" b="20833"/>
          <a:stretch>
            <a:fillRect/>
          </a:stretch>
        </p:blipFill>
        <p:spPr bwMode="auto">
          <a:xfrm>
            <a:off x="0" y="2060575"/>
            <a:ext cx="4427538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6" descr="dabigatran surface"/>
          <p:cNvPicPr>
            <a:picLocks noChangeAspect="1" noChangeArrowheads="1"/>
          </p:cNvPicPr>
          <p:nvPr/>
        </p:nvPicPr>
        <p:blipFill>
          <a:blip r:embed="rId2" cstate="print"/>
          <a:srcRect l="7881" t="13286" r="4643" b="17595"/>
          <a:stretch>
            <a:fillRect/>
          </a:stretch>
        </p:blipFill>
        <p:spPr bwMode="auto">
          <a:xfrm>
            <a:off x="4427538" y="1844675"/>
            <a:ext cx="4862512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Rectangle 7"/>
          <p:cNvSpPr>
            <a:spLocks noChangeArrowheads="1"/>
          </p:cNvSpPr>
          <p:nvPr/>
        </p:nvSpPr>
        <p:spPr bwMode="auto">
          <a:xfrm>
            <a:off x="1116013" y="4365625"/>
            <a:ext cx="557212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tx2"/>
                </a:solidFill>
              </a:rPr>
              <a:t>S1</a:t>
            </a:r>
          </a:p>
        </p:txBody>
      </p:sp>
      <p:sp>
        <p:nvSpPr>
          <p:cNvPr id="48135" name="Rectangle 8"/>
          <p:cNvSpPr>
            <a:spLocks noChangeArrowheads="1"/>
          </p:cNvSpPr>
          <p:nvPr/>
        </p:nvSpPr>
        <p:spPr bwMode="auto">
          <a:xfrm>
            <a:off x="5867400" y="4221163"/>
            <a:ext cx="5572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tx2"/>
                </a:solidFill>
              </a:rPr>
              <a:t>S1</a:t>
            </a:r>
          </a:p>
        </p:txBody>
      </p:sp>
      <p:sp>
        <p:nvSpPr>
          <p:cNvPr id="48136" name="Rectangle 9"/>
          <p:cNvSpPr>
            <a:spLocks noChangeArrowheads="1"/>
          </p:cNvSpPr>
          <p:nvPr/>
        </p:nvSpPr>
        <p:spPr bwMode="auto">
          <a:xfrm>
            <a:off x="900113" y="1844675"/>
            <a:ext cx="6254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His</a:t>
            </a:r>
          </a:p>
        </p:txBody>
      </p:sp>
      <p:sp>
        <p:nvSpPr>
          <p:cNvPr id="48137" name="Line 10"/>
          <p:cNvSpPr>
            <a:spLocks noChangeShapeType="1"/>
          </p:cNvSpPr>
          <p:nvPr/>
        </p:nvSpPr>
        <p:spPr bwMode="auto">
          <a:xfrm>
            <a:off x="1331913" y="2276475"/>
            <a:ext cx="431800" cy="12239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8138" name="Rectangle 11"/>
          <p:cNvSpPr>
            <a:spLocks noChangeArrowheads="1"/>
          </p:cNvSpPr>
          <p:nvPr/>
        </p:nvSpPr>
        <p:spPr bwMode="auto">
          <a:xfrm>
            <a:off x="2339975" y="1700213"/>
            <a:ext cx="6588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Ser</a:t>
            </a:r>
          </a:p>
        </p:txBody>
      </p:sp>
      <p:sp>
        <p:nvSpPr>
          <p:cNvPr id="48139" name="Line 12"/>
          <p:cNvSpPr>
            <a:spLocks noChangeShapeType="1"/>
          </p:cNvSpPr>
          <p:nvPr/>
        </p:nvSpPr>
        <p:spPr bwMode="auto">
          <a:xfrm flipH="1">
            <a:off x="2124075" y="2132013"/>
            <a:ext cx="647700" cy="1657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8140" name="Rectangle 15"/>
          <p:cNvSpPr>
            <a:spLocks noChangeArrowheads="1"/>
          </p:cNvSpPr>
          <p:nvPr/>
        </p:nvSpPr>
        <p:spPr bwMode="auto">
          <a:xfrm>
            <a:off x="6804025" y="1916113"/>
            <a:ext cx="6588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Ser</a:t>
            </a:r>
          </a:p>
        </p:txBody>
      </p:sp>
      <p:sp>
        <p:nvSpPr>
          <p:cNvPr id="48141" name="Line 16"/>
          <p:cNvSpPr>
            <a:spLocks noChangeShapeType="1"/>
          </p:cNvSpPr>
          <p:nvPr/>
        </p:nvSpPr>
        <p:spPr bwMode="auto">
          <a:xfrm flipH="1">
            <a:off x="6659563" y="2347913"/>
            <a:ext cx="576262" cy="15859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8142" name="Text Box 21"/>
          <p:cNvSpPr txBox="1">
            <a:spLocks noChangeArrowheads="1"/>
          </p:cNvSpPr>
          <p:nvPr/>
        </p:nvSpPr>
        <p:spPr bwMode="auto">
          <a:xfrm>
            <a:off x="250825" y="5876925"/>
            <a:ext cx="8713788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/>
              <a:t>Dabigatran occupies the S1 pocket of Thrombin preventing P1 residue of substrates (Arginine) to enter. Dabigatran further binds to pockets that are not substrate specificity pockets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Pro-drug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557338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GB" sz="2400" smtClean="0"/>
          </a:p>
          <a:p>
            <a:pPr>
              <a:lnSpc>
                <a:spcPct val="90000"/>
              </a:lnSpc>
              <a:buFontTx/>
              <a:buNone/>
            </a:pPr>
            <a:endParaRPr lang="en-GB" sz="2400" smtClean="0"/>
          </a:p>
          <a:p>
            <a:pPr>
              <a:lnSpc>
                <a:spcPct val="90000"/>
              </a:lnSpc>
            </a:pPr>
            <a:r>
              <a:rPr lang="en-GB" sz="2400" smtClean="0"/>
              <a:t>Dabigatran is very polar and permanently charged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Therefore not orally active (no absorption)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sz="240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GB" sz="2400" smtClean="0"/>
              <a:t>Solution: A prodrug (Dabigatran </a:t>
            </a:r>
            <a:r>
              <a:rPr lang="en-GB" sz="2400" u="sng" smtClean="0"/>
              <a:t>etexilate)</a:t>
            </a:r>
            <a:r>
              <a:rPr lang="en-GB" sz="2400" smtClean="0"/>
              <a:t>. Polar groups are masked. Masking groups are cleaved in vivo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2400" smtClean="0"/>
              <a:t>Dabigatran: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Binds strongly to the active site (high affinity)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Binds specifically to Thrombin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S1</a:t>
            </a:r>
          </a:p>
        </p:txBody>
      </p:sp>
      <p:sp>
        <p:nvSpPr>
          <p:cNvPr id="50179" name="Text Box 10"/>
          <p:cNvSpPr txBox="1">
            <a:spLocks noChangeArrowheads="1"/>
          </p:cNvSpPr>
          <p:nvPr/>
        </p:nvSpPr>
        <p:spPr bwMode="auto">
          <a:xfrm>
            <a:off x="611188" y="1412875"/>
            <a:ext cx="8208962" cy="17351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The S1 pocket that normally contains the Arginine (P1) of Thrombin’s substrates plays an important role in inhibition by Dabigatran.</a:t>
            </a:r>
          </a:p>
          <a:p>
            <a:pPr>
              <a:spcBef>
                <a:spcPct val="50000"/>
              </a:spcBef>
            </a:pPr>
            <a:r>
              <a:rPr lang="en-GB"/>
              <a:t>Does S1 play a role in the effect of Heparin?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S1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611188" y="1412875"/>
            <a:ext cx="8208962" cy="3195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The S1 pocket that normally contains the Arginine (P1) of Thrombin’s substrates plays an important role in inhibition by Dabigatran.</a:t>
            </a:r>
          </a:p>
          <a:p>
            <a:pPr>
              <a:spcBef>
                <a:spcPct val="50000"/>
              </a:spcBef>
            </a:pPr>
            <a:r>
              <a:rPr lang="en-GB"/>
              <a:t>Does S1 play a role in the effect of Heparin?</a:t>
            </a:r>
          </a:p>
          <a:p>
            <a:pPr>
              <a:spcBef>
                <a:spcPct val="50000"/>
              </a:spcBef>
            </a:pPr>
            <a:endParaRPr lang="en-GB"/>
          </a:p>
          <a:p>
            <a:pPr>
              <a:spcBef>
                <a:spcPct val="50000"/>
              </a:spcBef>
            </a:pPr>
            <a:r>
              <a:rPr lang="en-GB"/>
              <a:t>Indirectly, Yes. Antithrombin also occupies the S1 by inserting the side chain of its Arg393 into S1.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smtClean="0"/>
              <a:t>What do you need for molecular graphics?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78813" cy="4114800"/>
          </a:xfrm>
        </p:spPr>
        <p:txBody>
          <a:bodyPr/>
          <a:lstStyle/>
          <a:p>
            <a:r>
              <a:rPr lang="en-GB" sz="2400" dirty="0" smtClean="0"/>
              <a:t>STRUCTURAL INFORMATION – e.g. Protein Databank Files, .PDB files most common (</a:t>
            </a:r>
            <a:r>
              <a:rPr lang="en-GB" sz="2400" dirty="0" smtClean="0">
                <a:hlinkClick r:id="rId3"/>
              </a:rPr>
              <a:t>http://w</a:t>
            </a:r>
            <a:r>
              <a:rPr lang="en-GB" sz="2400" u="sng" dirty="0" smtClean="0">
                <a:hlinkClick r:id="rId3"/>
              </a:rPr>
              <a:t>ww.rcsb.org/pdb</a:t>
            </a:r>
            <a:r>
              <a:rPr lang="en-GB" sz="2400" u="sng" dirty="0" smtClean="0"/>
              <a:t>)</a:t>
            </a:r>
          </a:p>
          <a:p>
            <a:endParaRPr lang="en-GB" sz="2400" dirty="0" smtClean="0"/>
          </a:p>
          <a:p>
            <a:r>
              <a:rPr lang="en-GB" sz="2400" dirty="0" smtClean="0"/>
              <a:t> A COMPUTER </a:t>
            </a:r>
          </a:p>
          <a:p>
            <a:endParaRPr lang="en-GB" sz="2400" dirty="0" smtClean="0"/>
          </a:p>
          <a:p>
            <a:r>
              <a:rPr lang="en-GB" sz="2400" dirty="0" smtClean="0"/>
              <a:t>GRAPHICS SOFTWARE – e.g. </a:t>
            </a:r>
            <a:r>
              <a:rPr lang="en-GB" sz="2800" b="1" u="sng" dirty="0" err="1" smtClean="0"/>
              <a:t>Pymol</a:t>
            </a:r>
            <a:r>
              <a:rPr lang="en-GB" sz="2400" u="sng" dirty="0" smtClean="0"/>
              <a:t> </a:t>
            </a:r>
            <a:r>
              <a:rPr lang="en-GB" sz="2400" dirty="0" smtClean="0"/>
              <a:t>or Swiss-</a:t>
            </a:r>
            <a:r>
              <a:rPr lang="en-GB" sz="2400" dirty="0" err="1" smtClean="0"/>
              <a:t>PdbViewer</a:t>
            </a:r>
            <a:r>
              <a:rPr lang="en-GB" sz="2400" dirty="0" smtClean="0"/>
              <a:t> (aka </a:t>
            </a:r>
            <a:r>
              <a:rPr lang="en-GB" sz="2400" dirty="0" err="1" smtClean="0"/>
              <a:t>DeepView</a:t>
            </a:r>
            <a:r>
              <a:rPr lang="en-GB" sz="2400" dirty="0" smtClean="0"/>
              <a:t>) </a:t>
            </a:r>
          </a:p>
          <a:p>
            <a:r>
              <a:rPr lang="en-GB" sz="2400" dirty="0" smtClean="0"/>
              <a:t>Download </a:t>
            </a:r>
            <a:r>
              <a:rPr lang="en-GB" sz="2400" dirty="0" err="1" smtClean="0"/>
              <a:t>Pymol</a:t>
            </a:r>
            <a:r>
              <a:rPr lang="en-GB" sz="2400" dirty="0" smtClean="0"/>
              <a:t>: http://bit.ly/Q7CBHD (For educational use only).</a:t>
            </a:r>
          </a:p>
          <a:p>
            <a:endParaRPr lang="en-GB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smtClean="0"/>
              <a:t>Demo: downloading and opening .pdb files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Downloading .pdb files</a:t>
            </a:r>
          </a:p>
          <a:p>
            <a:r>
              <a:rPr lang="en-GB" smtClean="0"/>
              <a:t>Opening in pymol</a:t>
            </a:r>
          </a:p>
          <a:p>
            <a:r>
              <a:rPr lang="en-GB" smtClean="0"/>
              <a:t>Choose representation mode</a:t>
            </a:r>
          </a:p>
          <a:p>
            <a:r>
              <a:rPr lang="en-GB" smtClean="0"/>
              <a:t>Show the amino acid sequence</a:t>
            </a:r>
          </a:p>
          <a:p>
            <a:r>
              <a:rPr lang="en-GB" smtClean="0"/>
              <a:t>Highlight amino acid sequence</a:t>
            </a:r>
          </a:p>
          <a:p>
            <a:r>
              <a:rPr lang="en-GB" smtClean="0"/>
              <a:t>Change colour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68413"/>
            <a:ext cx="7772400" cy="4827587"/>
          </a:xfrm>
        </p:spPr>
        <p:txBody>
          <a:bodyPr/>
          <a:lstStyle/>
          <a:p>
            <a:r>
              <a:rPr lang="en-GB" sz="2400" smtClean="0"/>
              <a:t>Protein structures allow you to see the location of a missense mutation.</a:t>
            </a:r>
          </a:p>
          <a:p>
            <a:r>
              <a:rPr lang="en-GB" sz="2400" smtClean="0"/>
              <a:t>A mutation in the core of a domain often leads to misfolding, a failure to secrete protein from the cell and therefore low plasma level. (Type I mutations: most common)</a:t>
            </a:r>
          </a:p>
          <a:p>
            <a:r>
              <a:rPr lang="en-GB" sz="2400" smtClean="0"/>
              <a:t>Some mutations cause disease because they are in a functionally important part of the protein (Type II mutations: less common).</a:t>
            </a:r>
          </a:p>
          <a:p>
            <a:endParaRPr lang="en-GB" sz="2400" smtClean="0"/>
          </a:p>
        </p:txBody>
      </p:sp>
      <p:sp>
        <p:nvSpPr>
          <p:cNvPr id="52227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smtClean="0"/>
              <a:t>Explaining disease mutations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Pymol</a:t>
            </a:r>
            <a:r>
              <a:rPr lang="en-GB" dirty="0" smtClean="0"/>
              <a:t> commands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/>
              <a:t>Select residues &amp; make </a:t>
            </a:r>
            <a:r>
              <a:rPr lang="en-GB" sz="2800" dirty="0" err="1" smtClean="0"/>
              <a:t>transparant</a:t>
            </a:r>
            <a:r>
              <a:rPr lang="en-GB" sz="2800" dirty="0" smtClean="0"/>
              <a:t> or </a:t>
            </a:r>
            <a:r>
              <a:rPr lang="en-GB" sz="2800" dirty="0" err="1" smtClean="0"/>
              <a:t>color</a:t>
            </a:r>
            <a:r>
              <a:rPr lang="en-GB" sz="2800" dirty="0" smtClean="0"/>
              <a:t>:</a:t>
            </a:r>
          </a:p>
          <a:p>
            <a:r>
              <a:rPr lang="en-GB" sz="2800" dirty="0" smtClean="0"/>
              <a:t>select test, (</a:t>
            </a:r>
            <a:r>
              <a:rPr lang="en-GB" sz="2800" dirty="0" err="1" smtClean="0"/>
              <a:t>resi</a:t>
            </a:r>
            <a:r>
              <a:rPr lang="en-GB" sz="2800" dirty="0" smtClean="0"/>
              <a:t> 186,250-256)</a:t>
            </a:r>
          </a:p>
          <a:p>
            <a:r>
              <a:rPr lang="en-GB" sz="2800" dirty="0" smtClean="0"/>
              <a:t>set transparency, 0.35, test</a:t>
            </a:r>
          </a:p>
          <a:p>
            <a:endParaRPr lang="en-GB" sz="2800" dirty="0" smtClean="0"/>
          </a:p>
          <a:p>
            <a:r>
              <a:rPr lang="en-GB" sz="2800" dirty="0" smtClean="0"/>
              <a:t>or to select all </a:t>
            </a:r>
            <a:r>
              <a:rPr lang="en-GB" sz="2800" dirty="0" err="1" smtClean="0"/>
              <a:t>cysteins</a:t>
            </a:r>
            <a:r>
              <a:rPr lang="en-GB" sz="2800" dirty="0" smtClean="0"/>
              <a:t>: select </a:t>
            </a:r>
            <a:r>
              <a:rPr lang="en-GB" sz="2800" dirty="0" err="1" smtClean="0"/>
              <a:t>resn</a:t>
            </a:r>
            <a:r>
              <a:rPr lang="en-GB" sz="2800" dirty="0" smtClean="0"/>
              <a:t> </a:t>
            </a:r>
            <a:r>
              <a:rPr lang="en-GB" sz="2800" dirty="0" err="1" smtClean="0"/>
              <a:t>cys</a:t>
            </a:r>
            <a:endParaRPr lang="en-GB" sz="2800" dirty="0" smtClean="0"/>
          </a:p>
          <a:p>
            <a:r>
              <a:rPr lang="en-GB" sz="2800" dirty="0" smtClean="0"/>
              <a:t>or to colour all </a:t>
            </a:r>
            <a:r>
              <a:rPr lang="en-GB" sz="2800" dirty="0" err="1" smtClean="0"/>
              <a:t>cysteins</a:t>
            </a:r>
            <a:r>
              <a:rPr lang="en-GB" sz="2800" dirty="0" smtClean="0"/>
              <a:t>: </a:t>
            </a:r>
            <a:r>
              <a:rPr lang="en-GB" sz="2800" dirty="0" err="1" smtClean="0"/>
              <a:t>color</a:t>
            </a:r>
            <a:r>
              <a:rPr lang="en-GB" sz="2800" dirty="0" smtClean="0"/>
              <a:t> slate, </a:t>
            </a:r>
            <a:r>
              <a:rPr lang="en-GB" sz="2800" dirty="0" err="1" smtClean="0"/>
              <a:t>resn</a:t>
            </a:r>
            <a:r>
              <a:rPr lang="en-GB" sz="2800" dirty="0" smtClean="0"/>
              <a:t> </a:t>
            </a:r>
            <a:r>
              <a:rPr lang="en-GB" sz="2800" dirty="0" err="1" smtClean="0"/>
              <a:t>cys</a:t>
            </a:r>
            <a:endParaRPr lang="en-GB" sz="28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3200" y="152400"/>
            <a:ext cx="8763000" cy="685800"/>
          </a:xfrm>
        </p:spPr>
        <p:txBody>
          <a:bodyPr/>
          <a:lstStyle/>
          <a:p>
            <a:r>
              <a:rPr lang="en-GB" sz="3200" smtClean="0"/>
              <a:t>More examples: Thrombin-Thrombomodulin Complex</a:t>
            </a:r>
            <a:endParaRPr lang="en-US" sz="3200" smtClean="0"/>
          </a:p>
        </p:txBody>
      </p:sp>
      <p:pic>
        <p:nvPicPr>
          <p:cNvPr id="56323" name="Picture 3" descr="NewTM1b"/>
          <p:cNvPicPr>
            <a:picLocks noChangeAspect="1" noChangeArrowheads="1"/>
          </p:cNvPicPr>
          <p:nvPr/>
        </p:nvPicPr>
        <p:blipFill>
          <a:blip r:embed="rId3" cstate="print">
            <a:lum contrast="24000"/>
          </a:blip>
          <a:srcRect/>
          <a:stretch>
            <a:fillRect/>
          </a:stretch>
        </p:blipFill>
        <p:spPr bwMode="auto">
          <a:xfrm>
            <a:off x="1403350" y="1125538"/>
            <a:ext cx="6324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90600" y="6096000"/>
            <a:ext cx="7315200" cy="457200"/>
          </a:xfrm>
          <a:noFill/>
        </p:spPr>
        <p:txBody>
          <a:bodyPr/>
          <a:lstStyle/>
          <a:p>
            <a:r>
              <a:rPr lang="en-GB" sz="2400" smtClean="0"/>
              <a:t>Fuentes-Prior </a:t>
            </a:r>
            <a:r>
              <a:rPr lang="en-GB" sz="2400" i="1" smtClean="0"/>
              <a:t>et al </a:t>
            </a:r>
            <a:r>
              <a:rPr lang="en-GB" sz="2400" smtClean="0"/>
              <a:t>(2000), Nature 404, 518-525</a:t>
            </a:r>
            <a:endParaRPr lang="en-US" sz="2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smtClean="0"/>
              <a:t>More examples: Gla domain Protein C-EPCR</a:t>
            </a:r>
          </a:p>
        </p:txBody>
      </p:sp>
      <p:pic>
        <p:nvPicPr>
          <p:cNvPr id="57347" name="Picture 4" descr="Gla Protein C EPCR"/>
          <p:cNvPicPr>
            <a:picLocks noChangeAspect="1" noChangeArrowheads="1"/>
          </p:cNvPicPr>
          <p:nvPr/>
        </p:nvPicPr>
        <p:blipFill>
          <a:blip r:embed="rId2" cstate="print"/>
          <a:srcRect l="16214" t="6882" r="7120" b="8214"/>
          <a:stretch>
            <a:fillRect/>
          </a:stretch>
        </p:blipFill>
        <p:spPr bwMode="auto">
          <a:xfrm>
            <a:off x="179388" y="1008063"/>
            <a:ext cx="5305425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Line 5"/>
          <p:cNvSpPr>
            <a:spLocks noChangeShapeType="1"/>
          </p:cNvSpPr>
          <p:nvPr/>
        </p:nvSpPr>
        <p:spPr bwMode="auto">
          <a:xfrm flipH="1" flipV="1">
            <a:off x="5508625" y="2276475"/>
            <a:ext cx="1008063" cy="7207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7349" name="Text Box 6"/>
          <p:cNvSpPr txBox="1">
            <a:spLocks noChangeArrowheads="1"/>
          </p:cNvSpPr>
          <p:nvPr/>
        </p:nvSpPr>
        <p:spPr bwMode="auto">
          <a:xfrm>
            <a:off x="6516688" y="2565400"/>
            <a:ext cx="1800225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Gla domain Protein C</a:t>
            </a:r>
          </a:p>
        </p:txBody>
      </p:sp>
      <p:sp>
        <p:nvSpPr>
          <p:cNvPr id="57350" name="Line 7"/>
          <p:cNvSpPr>
            <a:spLocks noChangeShapeType="1"/>
          </p:cNvSpPr>
          <p:nvPr/>
        </p:nvSpPr>
        <p:spPr bwMode="auto">
          <a:xfrm flipH="1" flipV="1">
            <a:off x="4211638" y="4652963"/>
            <a:ext cx="1008062" cy="7207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7351" name="Text Box 8"/>
          <p:cNvSpPr txBox="1">
            <a:spLocks noChangeArrowheads="1"/>
          </p:cNvSpPr>
          <p:nvPr/>
        </p:nvSpPr>
        <p:spPr bwMode="auto">
          <a:xfrm>
            <a:off x="5219700" y="5157788"/>
            <a:ext cx="18002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EPCR</a:t>
            </a:r>
          </a:p>
        </p:txBody>
      </p:sp>
      <p:sp>
        <p:nvSpPr>
          <p:cNvPr id="57352" name="Line 9"/>
          <p:cNvSpPr>
            <a:spLocks noChangeShapeType="1"/>
          </p:cNvSpPr>
          <p:nvPr/>
        </p:nvSpPr>
        <p:spPr bwMode="auto">
          <a:xfrm>
            <a:off x="1835150" y="1916113"/>
            <a:ext cx="1223963" cy="360362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7353" name="Text Box 10"/>
          <p:cNvSpPr txBox="1">
            <a:spLocks noChangeArrowheads="1"/>
          </p:cNvSpPr>
          <p:nvPr/>
        </p:nvSpPr>
        <p:spPr bwMode="auto">
          <a:xfrm>
            <a:off x="1008063" y="1125538"/>
            <a:ext cx="1800225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Contact residues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A1%20GPIBalpha%20co%20stru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908050"/>
            <a:ext cx="5762625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sz="3200" smtClean="0"/>
              <a:t>More examples: Structure of the VWF A1 domain in complex with GPIbα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6084888" y="5300663"/>
            <a:ext cx="2879725" cy="1190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eaLnBrk="1" hangingPunct="1"/>
            <a:r>
              <a:rPr lang="nl-NL" sz="1800"/>
              <a:t>Huizinga EG, Tsuji S, Romijn RA, et al.</a:t>
            </a:r>
            <a:r>
              <a:rPr lang="en-GB" sz="1800"/>
              <a:t>. Science. 2002;297:1176-1179.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916113"/>
            <a:ext cx="7772400" cy="1143000"/>
          </a:xfrm>
        </p:spPr>
        <p:txBody>
          <a:bodyPr/>
          <a:lstStyle/>
          <a:p>
            <a:r>
              <a:rPr lang="en-GB" smtClean="0"/>
              <a:t>What if no structure is available?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916113"/>
            <a:ext cx="7772400" cy="1143000"/>
          </a:xfrm>
        </p:spPr>
        <p:txBody>
          <a:bodyPr/>
          <a:lstStyle/>
          <a:p>
            <a:r>
              <a:rPr lang="en-GB" smtClean="0"/>
              <a:t>What if no structure is available?</a:t>
            </a: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323850" y="314166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GB" sz="3600"/>
              <a:t>Structural homology modelling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smtClean="0"/>
              <a:t>For example: ADAMTS13 Metalloprotease domain</a:t>
            </a:r>
          </a:p>
        </p:txBody>
      </p:sp>
      <p:sp>
        <p:nvSpPr>
          <p:cNvPr id="61443" name="Text Box 6"/>
          <p:cNvSpPr txBox="1">
            <a:spLocks noChangeArrowheads="1"/>
          </p:cNvSpPr>
          <p:nvPr/>
        </p:nvSpPr>
        <p:spPr bwMode="auto">
          <a:xfrm>
            <a:off x="323850" y="1700213"/>
            <a:ext cx="8135938" cy="28305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ADAMTS13 is the Von Willebrand Factor Cleaving Protease: </a:t>
            </a:r>
          </a:p>
          <a:p>
            <a:pPr>
              <a:spcBef>
                <a:spcPct val="50000"/>
              </a:spcBef>
            </a:pPr>
            <a:endParaRPr lang="en-GB"/>
          </a:p>
          <a:p>
            <a:pPr>
              <a:spcBef>
                <a:spcPct val="50000"/>
              </a:spcBef>
              <a:buFontTx/>
              <a:buChar char="-"/>
            </a:pPr>
            <a:r>
              <a:rPr lang="en-GB"/>
              <a:t>Cleaves and regulates VWF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GB"/>
              <a:t>Absence or low activity cause Thrombotic Thrombocytopenic purpura (TTP)</a:t>
            </a:r>
          </a:p>
        </p:txBody>
      </p:sp>
      <p:sp>
        <p:nvSpPr>
          <p:cNvPr id="61444" name="Rectangle 7"/>
          <p:cNvSpPr>
            <a:spLocks noChangeArrowheads="1"/>
          </p:cNvSpPr>
          <p:nvPr/>
        </p:nvSpPr>
        <p:spPr bwMode="auto">
          <a:xfrm>
            <a:off x="4494213" y="4935538"/>
            <a:ext cx="3822700" cy="15652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GB">
                <a:solidFill>
                  <a:schemeClr val="accent2"/>
                </a:solidFill>
              </a:rPr>
              <a:t>Tues 18th Oct 13.30-14.30</a:t>
            </a:r>
          </a:p>
          <a:p>
            <a:pPr algn="ctr"/>
            <a:r>
              <a:rPr lang="en-GB" u="sng">
                <a:solidFill>
                  <a:schemeClr val="tx2"/>
                </a:solidFill>
              </a:rPr>
              <a:t>VWF cleaving protease</a:t>
            </a:r>
          </a:p>
          <a:p>
            <a:pPr algn="ctr"/>
            <a:r>
              <a:rPr lang="en-GB">
                <a:solidFill>
                  <a:srgbClr val="FF0000"/>
                </a:solidFill>
              </a:rPr>
              <a:t>J Crawley </a:t>
            </a:r>
            <a:endParaRPr lang="en-US">
              <a:solidFill>
                <a:srgbClr val="FF0000"/>
              </a:solidFill>
            </a:endParaRPr>
          </a:p>
          <a:p>
            <a:pPr algn="ctr"/>
            <a:r>
              <a:rPr lang="en-US">
                <a:solidFill>
                  <a:srgbClr val="99CCFF"/>
                </a:solidFill>
              </a:rPr>
              <a:t>SBS Seminar Room 1 &amp; 2</a:t>
            </a:r>
            <a:r>
              <a:rPr lang="en-GB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1822450"/>
            <a:ext cx="66087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10"/>
          <p:cNvSpPr txBox="1">
            <a:spLocks noChangeArrowheads="1"/>
          </p:cNvSpPr>
          <p:nvPr/>
        </p:nvSpPr>
        <p:spPr bwMode="auto">
          <a:xfrm>
            <a:off x="179388" y="5373688"/>
            <a:ext cx="27003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1800">
              <a:solidFill>
                <a:srgbClr val="262673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62468" name="Text Box 11"/>
          <p:cNvSpPr txBox="1">
            <a:spLocks noChangeArrowheads="1"/>
          </p:cNvSpPr>
          <p:nvPr/>
        </p:nvSpPr>
        <p:spPr bwMode="auto">
          <a:xfrm>
            <a:off x="250825" y="5373688"/>
            <a:ext cx="2449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1800">
              <a:solidFill>
                <a:srgbClr val="262673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62469" name="Rectangle 8"/>
          <p:cNvSpPr>
            <a:spLocks noChangeArrowheads="1"/>
          </p:cNvSpPr>
          <p:nvPr/>
        </p:nvSpPr>
        <p:spPr bwMode="auto">
          <a:xfrm>
            <a:off x="611188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GB" sz="3200"/>
              <a:t>ADAMTS13 Domains</a:t>
            </a:r>
          </a:p>
        </p:txBody>
      </p:sp>
      <p:sp>
        <p:nvSpPr>
          <p:cNvPr id="62470" name="Text Box 9"/>
          <p:cNvSpPr txBox="1">
            <a:spLocks noChangeArrowheads="1"/>
          </p:cNvSpPr>
          <p:nvPr/>
        </p:nvSpPr>
        <p:spPr bwMode="auto">
          <a:xfrm>
            <a:off x="539750" y="2781300"/>
            <a:ext cx="7561263" cy="3195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Metalloprotease domain</a:t>
            </a:r>
          </a:p>
          <a:p>
            <a:pPr>
              <a:spcBef>
                <a:spcPct val="50000"/>
              </a:spcBef>
            </a:pPr>
            <a:r>
              <a:rPr lang="en-GB"/>
              <a:t>Disintegrin-like domain</a:t>
            </a:r>
          </a:p>
          <a:p>
            <a:pPr>
              <a:spcBef>
                <a:spcPct val="50000"/>
              </a:spcBef>
            </a:pPr>
            <a:r>
              <a:rPr lang="en-GB"/>
              <a:t>Thrombospondin like repeats (1-8)</a:t>
            </a:r>
          </a:p>
          <a:p>
            <a:pPr>
              <a:spcBef>
                <a:spcPct val="50000"/>
              </a:spcBef>
            </a:pPr>
            <a:r>
              <a:rPr lang="en-GB"/>
              <a:t>Cysteine-rich domain</a:t>
            </a:r>
          </a:p>
          <a:p>
            <a:pPr>
              <a:spcBef>
                <a:spcPct val="50000"/>
              </a:spcBef>
            </a:pPr>
            <a:r>
              <a:rPr lang="en-GB"/>
              <a:t>Spacer domain</a:t>
            </a:r>
          </a:p>
          <a:p>
            <a:pPr>
              <a:spcBef>
                <a:spcPct val="50000"/>
              </a:spcBef>
            </a:pPr>
            <a:r>
              <a:rPr lang="en-GB"/>
              <a:t>CUB domains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TCS"/>
          <p:cNvPicPr>
            <a:picLocks noChangeAspect="1" noChangeArrowheads="1"/>
          </p:cNvPicPr>
          <p:nvPr/>
        </p:nvPicPr>
        <p:blipFill>
          <a:blip r:embed="rId2" cstate="print"/>
          <a:srcRect l="2477" t="40286" r="10048" b="21928"/>
          <a:stretch>
            <a:fillRect/>
          </a:stretch>
        </p:blipFill>
        <p:spPr bwMode="auto">
          <a:xfrm>
            <a:off x="2627313" y="3500438"/>
            <a:ext cx="467995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822450"/>
            <a:ext cx="66087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Text Box 10"/>
          <p:cNvSpPr txBox="1">
            <a:spLocks noChangeArrowheads="1"/>
          </p:cNvSpPr>
          <p:nvPr/>
        </p:nvSpPr>
        <p:spPr bwMode="auto">
          <a:xfrm>
            <a:off x="179388" y="5373688"/>
            <a:ext cx="27003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1800">
              <a:solidFill>
                <a:srgbClr val="262673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63493" name="Text Box 11"/>
          <p:cNvSpPr txBox="1">
            <a:spLocks noChangeArrowheads="1"/>
          </p:cNvSpPr>
          <p:nvPr/>
        </p:nvSpPr>
        <p:spPr bwMode="auto">
          <a:xfrm>
            <a:off x="250825" y="5373688"/>
            <a:ext cx="2449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1800">
              <a:solidFill>
                <a:srgbClr val="262673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63494" name="Line 6"/>
          <p:cNvSpPr>
            <a:spLocks noChangeShapeType="1"/>
          </p:cNvSpPr>
          <p:nvPr/>
        </p:nvSpPr>
        <p:spPr bwMode="auto">
          <a:xfrm>
            <a:off x="5580063" y="2297113"/>
            <a:ext cx="1439862" cy="1439862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 flipH="1">
            <a:off x="2914650" y="2297113"/>
            <a:ext cx="504825" cy="15843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3496" name="Text Box 9"/>
          <p:cNvSpPr txBox="1">
            <a:spLocks noChangeArrowheads="1"/>
          </p:cNvSpPr>
          <p:nvPr/>
        </p:nvSpPr>
        <p:spPr bwMode="auto">
          <a:xfrm>
            <a:off x="3995738" y="5516563"/>
            <a:ext cx="3673475" cy="469900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Crystal Structure</a:t>
            </a:r>
          </a:p>
        </p:txBody>
      </p:sp>
      <p:sp>
        <p:nvSpPr>
          <p:cNvPr id="63497" name="Line 10"/>
          <p:cNvSpPr>
            <a:spLocks noChangeShapeType="1"/>
          </p:cNvSpPr>
          <p:nvPr/>
        </p:nvSpPr>
        <p:spPr bwMode="auto">
          <a:xfrm flipH="1">
            <a:off x="2268538" y="2349500"/>
            <a:ext cx="504825" cy="1727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3498" name="Text Box 11"/>
          <p:cNvSpPr txBox="1">
            <a:spLocks noChangeArrowheads="1"/>
          </p:cNvSpPr>
          <p:nvPr/>
        </p:nvSpPr>
        <p:spPr bwMode="auto">
          <a:xfrm>
            <a:off x="2051050" y="4076700"/>
            <a:ext cx="649288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00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63499" name="Rectangle 12"/>
          <p:cNvSpPr>
            <a:spLocks noChangeArrowheads="1"/>
          </p:cNvSpPr>
          <p:nvPr/>
        </p:nvSpPr>
        <p:spPr bwMode="auto">
          <a:xfrm>
            <a:off x="611188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GB" sz="3200"/>
              <a:t>MP domain  structure unknown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Homologous structures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smtClean="0"/>
              <a:t>The structure of the MP domain of similar enzymes is known:</a:t>
            </a:r>
          </a:p>
          <a:p>
            <a:r>
              <a:rPr lang="en-GB" smtClean="0"/>
              <a:t>ADAMTS1</a:t>
            </a:r>
          </a:p>
          <a:p>
            <a:r>
              <a:rPr lang="en-GB" smtClean="0"/>
              <a:t>ADAMTS4</a:t>
            </a:r>
          </a:p>
          <a:p>
            <a:r>
              <a:rPr lang="en-GB" smtClean="0"/>
              <a:t>ADAMTS5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9" descr="dock1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</a:blip>
          <a:srcRect/>
          <a:stretch>
            <a:fillRect/>
          </a:stretch>
        </p:blipFill>
        <p:spPr bwMode="auto">
          <a:xfrm>
            <a:off x="1187450" y="1052513"/>
            <a:ext cx="6705600" cy="504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20"/>
          <p:cNvSpPr txBox="1">
            <a:spLocks noChangeArrowheads="1"/>
          </p:cNvSpPr>
          <p:nvPr/>
        </p:nvSpPr>
        <p:spPr bwMode="auto">
          <a:xfrm>
            <a:off x="5148263" y="1341438"/>
            <a:ext cx="2376487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Haemophilia B</a:t>
            </a:r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86800" cy="685800"/>
          </a:xfrm>
        </p:spPr>
        <p:txBody>
          <a:bodyPr/>
          <a:lstStyle/>
          <a:p>
            <a:r>
              <a:rPr lang="en-GB" sz="3200" smtClean="0">
                <a:solidFill>
                  <a:schemeClr val="tx1"/>
                </a:solidFill>
              </a:rPr>
              <a:t>Explaining disease mutations</a:t>
            </a:r>
          </a:p>
        </p:txBody>
      </p:sp>
      <p:pic>
        <p:nvPicPr>
          <p:cNvPr id="53253" name="Picture 4" descr="dock1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</a:blip>
          <a:srcRect/>
          <a:stretch>
            <a:fillRect/>
          </a:stretch>
        </p:blipFill>
        <p:spPr bwMode="auto">
          <a:xfrm>
            <a:off x="1187450" y="1052513"/>
            <a:ext cx="6705600" cy="504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Text Box 5"/>
          <p:cNvSpPr txBox="1">
            <a:spLocks noChangeArrowheads="1"/>
          </p:cNvSpPr>
          <p:nvPr/>
        </p:nvSpPr>
        <p:spPr bwMode="auto">
          <a:xfrm>
            <a:off x="6384925" y="2794000"/>
            <a:ext cx="56356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tx1"/>
                </a:solidFill>
                <a:latin typeface="Comic Sans MS" pitchFamily="66" charset="0"/>
              </a:rPr>
              <a:t>PD</a:t>
            </a:r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>
            <a:off x="5791200" y="4618038"/>
            <a:ext cx="78263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tx1"/>
                </a:solidFill>
                <a:latin typeface="Comic Sans MS" pitchFamily="66" charset="0"/>
              </a:rPr>
              <a:t>GLA</a:t>
            </a:r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>
            <a:off x="5410200" y="3860800"/>
            <a:ext cx="13811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tx1"/>
                </a:solidFill>
                <a:latin typeface="Comic Sans MS" pitchFamily="66" charset="0"/>
              </a:rPr>
              <a:t>EGF 1&amp;2</a:t>
            </a:r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 flipH="1">
            <a:off x="5292725" y="1916113"/>
            <a:ext cx="935038" cy="1008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5148263" y="1412875"/>
            <a:ext cx="2376487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Haemophilia B</a:t>
            </a:r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 flipH="1">
            <a:off x="5292725" y="1916113"/>
            <a:ext cx="935038" cy="1008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5148263" y="1341438"/>
            <a:ext cx="2376487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Haemophilia B</a:t>
            </a:r>
          </a:p>
        </p:txBody>
      </p:sp>
      <p:sp>
        <p:nvSpPr>
          <p:cNvPr id="53261" name="Line 13"/>
          <p:cNvSpPr>
            <a:spLocks noChangeShapeType="1"/>
          </p:cNvSpPr>
          <p:nvPr/>
        </p:nvSpPr>
        <p:spPr bwMode="auto">
          <a:xfrm>
            <a:off x="3348038" y="1557338"/>
            <a:ext cx="1295400" cy="10810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2268538" y="1052513"/>
            <a:ext cx="2376487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Haemophilia A</a:t>
            </a:r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468313" y="4724400"/>
            <a:ext cx="2376487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Haemophilia A</a:t>
            </a:r>
          </a:p>
        </p:txBody>
      </p:sp>
      <p:sp>
        <p:nvSpPr>
          <p:cNvPr id="53264" name="Line 17"/>
          <p:cNvSpPr>
            <a:spLocks noChangeShapeType="1"/>
          </p:cNvSpPr>
          <p:nvPr/>
        </p:nvSpPr>
        <p:spPr bwMode="auto">
          <a:xfrm>
            <a:off x="1619250" y="5229225"/>
            <a:ext cx="2881313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3265" name="Text Box 18"/>
          <p:cNvSpPr txBox="1">
            <a:spLocks noChangeArrowheads="1"/>
          </p:cNvSpPr>
          <p:nvPr/>
        </p:nvSpPr>
        <p:spPr bwMode="auto">
          <a:xfrm>
            <a:off x="1331913" y="5589588"/>
            <a:ext cx="36004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Platelet membrane</a:t>
            </a:r>
          </a:p>
        </p:txBody>
      </p:sp>
      <p:sp>
        <p:nvSpPr>
          <p:cNvPr id="53266" name="Text Box 25"/>
          <p:cNvSpPr txBox="1">
            <a:spLocks noChangeArrowheads="1"/>
          </p:cNvSpPr>
          <p:nvPr/>
        </p:nvSpPr>
        <p:spPr bwMode="auto">
          <a:xfrm>
            <a:off x="5148263" y="1412875"/>
            <a:ext cx="2376487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Haemophilia B</a:t>
            </a:r>
          </a:p>
        </p:txBody>
      </p:sp>
      <p:sp>
        <p:nvSpPr>
          <p:cNvPr id="53267" name="Line 26"/>
          <p:cNvSpPr>
            <a:spLocks noChangeShapeType="1"/>
          </p:cNvSpPr>
          <p:nvPr/>
        </p:nvSpPr>
        <p:spPr bwMode="auto">
          <a:xfrm flipH="1">
            <a:off x="5292725" y="1916113"/>
            <a:ext cx="935038" cy="1008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3268" name="Text Box 27"/>
          <p:cNvSpPr txBox="1">
            <a:spLocks noChangeArrowheads="1"/>
          </p:cNvSpPr>
          <p:nvPr/>
        </p:nvSpPr>
        <p:spPr bwMode="auto">
          <a:xfrm>
            <a:off x="6767513" y="4508500"/>
            <a:ext cx="2376487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Haemophilia B</a:t>
            </a:r>
          </a:p>
        </p:txBody>
      </p:sp>
      <p:sp>
        <p:nvSpPr>
          <p:cNvPr id="53269" name="Line 28"/>
          <p:cNvSpPr>
            <a:spLocks noChangeShapeType="1"/>
          </p:cNvSpPr>
          <p:nvPr/>
        </p:nvSpPr>
        <p:spPr bwMode="auto">
          <a:xfrm flipH="1">
            <a:off x="5651500" y="5013325"/>
            <a:ext cx="2233613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Homology modelling</a:t>
            </a:r>
          </a:p>
        </p:txBody>
      </p:sp>
      <p:grpSp>
        <p:nvGrpSpPr>
          <p:cNvPr id="65539" name="Group 7"/>
          <p:cNvGrpSpPr>
            <a:grpSpLocks/>
          </p:cNvGrpSpPr>
          <p:nvPr/>
        </p:nvGrpSpPr>
        <p:grpSpPr bwMode="auto">
          <a:xfrm>
            <a:off x="179388" y="1773238"/>
            <a:ext cx="8716962" cy="5084762"/>
            <a:chOff x="113" y="1117"/>
            <a:chExt cx="5491" cy="3203"/>
          </a:xfrm>
        </p:grpSpPr>
        <p:pic>
          <p:nvPicPr>
            <p:cNvPr id="65541" name="Picture 5" descr="ADAMTSprotdomalign+Z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1189"/>
              <a:ext cx="5491" cy="3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2" name="Rectangle 6"/>
            <p:cNvSpPr>
              <a:spLocks noChangeArrowheads="1"/>
            </p:cNvSpPr>
            <p:nvPr/>
          </p:nvSpPr>
          <p:spPr bwMode="auto">
            <a:xfrm>
              <a:off x="431" y="1117"/>
              <a:ext cx="5171" cy="4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65540" name="Text Box 8"/>
          <p:cNvSpPr txBox="1">
            <a:spLocks noChangeArrowheads="1"/>
          </p:cNvSpPr>
          <p:nvPr/>
        </p:nvSpPr>
        <p:spPr bwMode="auto">
          <a:xfrm>
            <a:off x="684213" y="1341438"/>
            <a:ext cx="7488237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1) The amino acid sequence of ADAMTS13 is aligned with the sequence of ADAMTS family members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Homology modelling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66564" name="Picture 5" descr="adamts4 MP"/>
          <p:cNvPicPr>
            <a:picLocks noChangeAspect="1" noChangeArrowheads="1"/>
          </p:cNvPicPr>
          <p:nvPr/>
        </p:nvPicPr>
        <p:blipFill>
          <a:blip r:embed="rId2" cstate="print"/>
          <a:srcRect l="13286" t="27310" r="26237" b="11119"/>
          <a:stretch>
            <a:fillRect/>
          </a:stretch>
        </p:blipFill>
        <p:spPr bwMode="auto">
          <a:xfrm>
            <a:off x="395288" y="1916113"/>
            <a:ext cx="40322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Text Box 6"/>
          <p:cNvSpPr txBox="1">
            <a:spLocks noChangeArrowheads="1"/>
          </p:cNvSpPr>
          <p:nvPr/>
        </p:nvSpPr>
        <p:spPr bwMode="auto">
          <a:xfrm>
            <a:off x="4356100" y="1557338"/>
            <a:ext cx="3960813" cy="46561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2) The structures of ADAMTS1, ADAMTS4 &amp; ADAMTS5 are used as a template. Amino acids that align in the sequence alignment are initially put in the same position. </a:t>
            </a:r>
          </a:p>
          <a:p>
            <a:pPr>
              <a:spcBef>
                <a:spcPct val="50000"/>
              </a:spcBef>
            </a:pPr>
            <a:r>
              <a:rPr lang="en-GB"/>
              <a:t>But, this will lead to physically impossible “clashes” of atoms and energetically unfavourable situations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Structural prediction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smtClean="0"/>
              <a:t>3) Structural prediction algorithms &amp; computational power (computer servers) are used to calculate and predict the positions of individual atoms.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Software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981075"/>
            <a:ext cx="7772400" cy="561657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GB" sz="2200" smtClean="0"/>
              <a:t>For PC: Modeller (http://salilab.org/modeller/)</a:t>
            </a:r>
          </a:p>
          <a:p>
            <a:pPr>
              <a:lnSpc>
                <a:spcPct val="90000"/>
              </a:lnSpc>
            </a:pPr>
            <a:endParaRPr lang="en-GB" sz="220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GB" sz="2200" smtClean="0"/>
              <a:t>Websites (servers):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2200" smtClean="0"/>
              <a:t>Fully automated.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GB" sz="2200" smtClean="0"/>
              <a:t>Sequence of protein is uploaded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GB" sz="2200" smtClean="0"/>
              <a:t>Sequence is automatically compared with sequence of proteins of which the structure is known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GB" sz="2200" smtClean="0"/>
              <a:t>Sequence alignment is made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en-GB" sz="2200" smtClean="0"/>
              <a:t>Structure is predicted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2200" smtClean="0">
                <a:solidFill>
                  <a:schemeClr val="tx2"/>
                </a:solidFill>
              </a:rPr>
              <a:t>http://toolkit.tuebingen.mpg.de/hhpred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2200" smtClean="0">
                <a:solidFill>
                  <a:schemeClr val="tx2"/>
                </a:solidFill>
              </a:rPr>
              <a:t>http://swissmodel.expasy.org/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2200" smtClean="0">
                <a:solidFill>
                  <a:schemeClr val="tx2"/>
                </a:solidFill>
              </a:rPr>
              <a:t>http://zhanglab.ccmb.med.umich.edu/I-TASSER/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sz="2200" smtClean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GB" sz="2200" smtClean="0"/>
              <a:t>Prediction will contain inaccuracies. Some can be solved by manual inspection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sz="2200" smtClean="0"/>
          </a:p>
          <a:p>
            <a:pPr>
              <a:lnSpc>
                <a:spcPct val="90000"/>
              </a:lnSpc>
              <a:buFontTx/>
              <a:buNone/>
            </a:pPr>
            <a:endParaRPr lang="en-GB" sz="2200" smtClean="0"/>
          </a:p>
          <a:p>
            <a:pPr>
              <a:lnSpc>
                <a:spcPct val="90000"/>
              </a:lnSpc>
            </a:pPr>
            <a:endParaRPr lang="en-GB" sz="2200" smtClean="0"/>
          </a:p>
          <a:p>
            <a:pPr>
              <a:lnSpc>
                <a:spcPct val="90000"/>
              </a:lnSpc>
            </a:pPr>
            <a:endParaRPr lang="en-GB" sz="2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result: ADAMTS13 MP MODEL</a:t>
            </a:r>
          </a:p>
        </p:txBody>
      </p:sp>
      <p:pic>
        <p:nvPicPr>
          <p:cNvPr id="69635" name="Picture 5" descr="MP%20model%20for%20intro%2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981075"/>
            <a:ext cx="5976938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Text Box 6"/>
          <p:cNvSpPr txBox="1">
            <a:spLocks noChangeArrowheads="1"/>
          </p:cNvSpPr>
          <p:nvPr/>
        </p:nvSpPr>
        <p:spPr bwMode="auto">
          <a:xfrm>
            <a:off x="250825" y="5805488"/>
            <a:ext cx="8497888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This model was used to investigate which parts of the domain are important for its function and specificity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Practice!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z="2800" dirty="0" smtClean="0"/>
              <a:t>Download .</a:t>
            </a:r>
            <a:r>
              <a:rPr lang="en-GB" sz="2800" dirty="0" err="1" smtClean="0"/>
              <a:t>pdb</a:t>
            </a:r>
            <a:r>
              <a:rPr lang="en-GB" sz="2800" dirty="0" smtClean="0"/>
              <a:t> files at: </a:t>
            </a:r>
            <a:r>
              <a:rPr lang="en-GB" sz="2800" dirty="0" smtClean="0">
                <a:hlinkClick r:id="rId2"/>
              </a:rPr>
              <a:t>http://</a:t>
            </a:r>
            <a:r>
              <a:rPr lang="en-GB" sz="2800" u="sng" dirty="0" smtClean="0">
                <a:hlinkClick r:id="rId2"/>
              </a:rPr>
              <a:t>www.rcsb.org/pdb</a:t>
            </a:r>
            <a:endParaRPr lang="en-GB" sz="2800" dirty="0" smtClean="0"/>
          </a:p>
          <a:p>
            <a:pPr>
              <a:lnSpc>
                <a:spcPct val="80000"/>
              </a:lnSpc>
            </a:pPr>
            <a:r>
              <a:rPr lang="en-GB" sz="2800" dirty="0" smtClean="0"/>
              <a:t>Download example </a:t>
            </a:r>
            <a:r>
              <a:rPr lang="en-GB" sz="2800" dirty="0" err="1" smtClean="0"/>
              <a:t>Pymol</a:t>
            </a:r>
            <a:r>
              <a:rPr lang="en-GB" sz="2800" dirty="0" smtClean="0"/>
              <a:t> files at:</a:t>
            </a:r>
          </a:p>
          <a:p>
            <a:pPr>
              <a:lnSpc>
                <a:spcPct val="80000"/>
              </a:lnSpc>
            </a:pPr>
            <a:r>
              <a:rPr lang="en-GB" sz="2800" dirty="0" smtClean="0">
                <a:hlinkClick r:id="rId3"/>
              </a:rPr>
              <a:t>http://bit.ly/RKRZv2</a:t>
            </a:r>
            <a:r>
              <a:rPr lang="en-GB" sz="2800" dirty="0" smtClean="0"/>
              <a:t> (Available till 15/10/12)</a:t>
            </a:r>
          </a:p>
          <a:p>
            <a:pPr>
              <a:lnSpc>
                <a:spcPct val="80000"/>
              </a:lnSpc>
            </a:pPr>
            <a:r>
              <a:rPr lang="en-GB" sz="2800" dirty="0" err="1" smtClean="0"/>
              <a:t>Pymol</a:t>
            </a:r>
            <a:r>
              <a:rPr lang="en-GB" sz="2800" dirty="0" smtClean="0"/>
              <a:t> is installed in the computer cluster room 3</a:t>
            </a:r>
            <a:r>
              <a:rPr lang="en-GB" sz="2800" baseline="30000" dirty="0" smtClean="0"/>
              <a:t>rd</a:t>
            </a:r>
            <a:r>
              <a:rPr lang="en-GB" sz="2800" dirty="0" smtClean="0"/>
              <a:t> floor CWB (and possibly all other computers in college)</a:t>
            </a:r>
          </a:p>
          <a:p>
            <a:pPr>
              <a:lnSpc>
                <a:spcPct val="80000"/>
              </a:lnSpc>
            </a:pPr>
            <a:r>
              <a:rPr lang="en-GB" sz="2800" dirty="0" smtClean="0"/>
              <a:t>Install </a:t>
            </a:r>
            <a:r>
              <a:rPr lang="en-GB" sz="2800" dirty="0" err="1" smtClean="0"/>
              <a:t>Pymol</a:t>
            </a:r>
            <a:r>
              <a:rPr lang="en-GB" sz="2800" dirty="0" smtClean="0"/>
              <a:t> on your own computer: http://bit.ly/Q7CBHD (Available till 15/10/12)</a:t>
            </a:r>
          </a:p>
          <a:p>
            <a:pPr>
              <a:lnSpc>
                <a:spcPct val="80000"/>
              </a:lnSpc>
            </a:pPr>
            <a:endParaRPr lang="en-GB" sz="2800" dirty="0" smtClean="0"/>
          </a:p>
          <a:p>
            <a:pPr>
              <a:lnSpc>
                <a:spcPct val="80000"/>
              </a:lnSpc>
            </a:pPr>
            <a:endParaRPr lang="en-GB" sz="2800" dirty="0" smtClean="0"/>
          </a:p>
          <a:p>
            <a:pPr>
              <a:lnSpc>
                <a:spcPct val="80000"/>
              </a:lnSpc>
            </a:pPr>
            <a:endParaRPr lang="en-GB" sz="2800" dirty="0" smtClean="0"/>
          </a:p>
          <a:p>
            <a:pPr>
              <a:lnSpc>
                <a:spcPct val="80000"/>
              </a:lnSpc>
            </a:pPr>
            <a:endParaRPr lang="en-GB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GB" sz="2800" dirty="0" smtClean="0"/>
              <a:t>What is </a:t>
            </a:r>
            <a:br>
              <a:rPr lang="en-GB" sz="2800" dirty="0" smtClean="0"/>
            </a:br>
            <a:r>
              <a:rPr lang="en-GB" sz="2800" dirty="0" smtClean="0"/>
              <a:t>Molecular Graphics?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r>
              <a:rPr lang="en-GB" sz="2400" dirty="0" smtClean="0"/>
              <a:t>Simply: manipulating computer-generated images which ACCURATELY represent molecules of interest, in order to try and understand how the molecules function and interact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382000" cy="1143000"/>
          </a:xfrm>
        </p:spPr>
        <p:txBody>
          <a:bodyPr/>
          <a:lstStyle/>
          <a:p>
            <a:r>
              <a:rPr lang="en-GB" sz="2800" smtClean="0"/>
              <a:t>What can you do with Graphics?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458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 smtClean="0"/>
              <a:t>Show representations of molecules (proteins most commonly) in different presentation styles, colours &amp;c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Explain functional features (e.g. enzymatic activity or receptor binding) at molecular level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Qualitatively interpret amino acid substitutions (missense mutations) in disease states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Hypothesise about unknown structures or interactions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Explain functional features (e.g. enzymatic activity or receptor binding) at molecular level</a:t>
            </a:r>
          </a:p>
          <a:p>
            <a:pPr>
              <a:lnSpc>
                <a:spcPct val="90000"/>
              </a:lnSpc>
            </a:pPr>
            <a:endParaRPr lang="en-GB" sz="2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763000" cy="838200"/>
          </a:xfrm>
        </p:spPr>
        <p:txBody>
          <a:bodyPr/>
          <a:lstStyle/>
          <a:p>
            <a:r>
              <a:rPr lang="en-GB" sz="2800" dirty="0" smtClean="0"/>
              <a:t>Types of molecular representation</a:t>
            </a:r>
            <a:r>
              <a:rPr lang="en-GB" sz="3400" dirty="0" smtClean="0"/>
              <a:t/>
            </a:r>
            <a:br>
              <a:rPr lang="en-GB" sz="3400" dirty="0" smtClean="0"/>
            </a:br>
            <a:r>
              <a:rPr lang="en-GB" sz="2400" dirty="0" smtClean="0"/>
              <a:t>(simple &gt;&gt;&gt; complex)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610600" cy="4876800"/>
          </a:xfrm>
        </p:spPr>
        <p:txBody>
          <a:bodyPr/>
          <a:lstStyle/>
          <a:p>
            <a:r>
              <a:rPr lang="en-GB" sz="2800" dirty="0" smtClean="0"/>
              <a:t>Ball and Stick </a:t>
            </a:r>
          </a:p>
          <a:p>
            <a:r>
              <a:rPr lang="en-GB" sz="2800" dirty="0" smtClean="0"/>
              <a:t>Secondary Structure</a:t>
            </a:r>
          </a:p>
          <a:p>
            <a:r>
              <a:rPr lang="en-GB" sz="2800" dirty="0" err="1" smtClean="0"/>
              <a:t>Spacefill</a:t>
            </a:r>
            <a:r>
              <a:rPr lang="en-GB" sz="2800" dirty="0" smtClean="0"/>
              <a:t> </a:t>
            </a:r>
          </a:p>
          <a:p>
            <a:r>
              <a:rPr lang="en-GB" sz="2800" dirty="0" smtClean="0"/>
              <a:t>Surfaces</a:t>
            </a:r>
            <a:endParaRPr lang="en-GB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9">
      <a:dk1>
        <a:srgbClr val="FFFFFF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000066"/>
      </a:accent2>
      <a:accent3>
        <a:srgbClr val="FFFFFF"/>
      </a:accent3>
      <a:accent4>
        <a:srgbClr val="DADADA"/>
      </a:accent4>
      <a:accent5>
        <a:srgbClr val="AAE2CA"/>
      </a:accent5>
      <a:accent6>
        <a:srgbClr val="00005C"/>
      </a:accent6>
      <a:hlink>
        <a:srgbClr val="000066"/>
      </a:hlink>
      <a:folHlink>
        <a:srgbClr val="000066"/>
      </a:folHlink>
    </a:clrScheme>
    <a:fontScheme name="Blank Presentatio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FFFFFF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000066"/>
        </a:accent2>
        <a:accent3>
          <a:srgbClr val="FFFFFF"/>
        </a:accent3>
        <a:accent4>
          <a:srgbClr val="DADADA"/>
        </a:accent4>
        <a:accent5>
          <a:srgbClr val="AAE2CA"/>
        </a:accent5>
        <a:accent6>
          <a:srgbClr val="00005C"/>
        </a:accent6>
        <a:hlink>
          <a:srgbClr val="CCCCFF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FFFFFF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000066"/>
        </a:accent2>
        <a:accent3>
          <a:srgbClr val="FFFFFF"/>
        </a:accent3>
        <a:accent4>
          <a:srgbClr val="DADADA"/>
        </a:accent4>
        <a:accent5>
          <a:srgbClr val="AAE2CA"/>
        </a:accent5>
        <a:accent6>
          <a:srgbClr val="00005C"/>
        </a:accent6>
        <a:hlink>
          <a:srgbClr val="000066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9551</TotalTime>
  <Words>1945</Words>
  <Application>Microsoft Office PowerPoint</Application>
  <PresentationFormat>On-screen Show (4:3)</PresentationFormat>
  <Paragraphs>401</Paragraphs>
  <Slides>65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7" baseType="lpstr">
      <vt:lpstr>Blank Presentation</vt:lpstr>
      <vt:lpstr>Image</vt:lpstr>
      <vt:lpstr>Molecular Modeling   Deriving and Visualising Protein Structures</vt:lpstr>
      <vt:lpstr>Learning Objectives</vt:lpstr>
      <vt:lpstr>Why are protein structures useful?</vt:lpstr>
      <vt:lpstr>- Protein shape determines activity For Example: the Serine protease domain</vt:lpstr>
      <vt:lpstr>Explaining disease mutations</vt:lpstr>
      <vt:lpstr>Explaining disease mutations</vt:lpstr>
      <vt:lpstr>What is  Molecular Graphics?</vt:lpstr>
      <vt:lpstr>What can you do with Graphics?</vt:lpstr>
      <vt:lpstr>Types of molecular representation (simple &gt;&gt;&gt; complex)</vt:lpstr>
      <vt:lpstr>Ball and Stick: allows view of individual atoms within molecule </vt:lpstr>
      <vt:lpstr>Secondary structure (Cartoon)</vt:lpstr>
      <vt:lpstr>Spacefill: the atoms are shown as opaque spheres. </vt:lpstr>
      <vt:lpstr>Surface representation</vt:lpstr>
      <vt:lpstr>Surface representation</vt:lpstr>
      <vt:lpstr>Surface Charge</vt:lpstr>
      <vt:lpstr>Styles can be mixed for optimum effect</vt:lpstr>
      <vt:lpstr>How are these structures derived?</vt:lpstr>
      <vt:lpstr>X-ray crystallography</vt:lpstr>
      <vt:lpstr>NMR</vt:lpstr>
      <vt:lpstr>Homology modelling</vt:lpstr>
      <vt:lpstr>Crystallisation &amp; X-Ray Crystallography</vt:lpstr>
      <vt:lpstr>NMR Structure Solution</vt:lpstr>
      <vt:lpstr>Homology Modelling – if necessary!</vt:lpstr>
      <vt:lpstr>What IS 3D Structure Information?</vt:lpstr>
      <vt:lpstr>.pdb coordinates file</vt:lpstr>
      <vt:lpstr>.pdb coordinates file</vt:lpstr>
      <vt:lpstr>.pdb coordinates file</vt:lpstr>
      <vt:lpstr>Problems and Considerations</vt:lpstr>
      <vt:lpstr>PowerPoint Presentation</vt:lpstr>
      <vt:lpstr>Why is molecular graphics useful? </vt:lpstr>
      <vt:lpstr>Fxa activates prothrombin</vt:lpstr>
      <vt:lpstr>Fxa activates prothrombin</vt:lpstr>
      <vt:lpstr>Fxa activates prothrombin</vt:lpstr>
      <vt:lpstr>Fxa activates prothrombin</vt:lpstr>
      <vt:lpstr>PowerPoint Presentation</vt:lpstr>
      <vt:lpstr>PowerPoint Presentation</vt:lpstr>
      <vt:lpstr>PowerPoint Presentation</vt:lpstr>
      <vt:lpstr>specificity pockets</vt:lpstr>
      <vt:lpstr>FXa</vt:lpstr>
      <vt:lpstr>Rivaroxaban</vt:lpstr>
      <vt:lpstr>and oral anticoagulant Dabigatran?</vt:lpstr>
      <vt:lpstr>Thrombin cleaves many substrates</vt:lpstr>
      <vt:lpstr>Some of the sites that Thrombin cleaves</vt:lpstr>
      <vt:lpstr>Thrombin inhibition by Dabigatran</vt:lpstr>
      <vt:lpstr>Pro-drug</vt:lpstr>
      <vt:lpstr>S1</vt:lpstr>
      <vt:lpstr>S1</vt:lpstr>
      <vt:lpstr>What do you need for molecular graphics?</vt:lpstr>
      <vt:lpstr>Demo: downloading and opening .pdb files</vt:lpstr>
      <vt:lpstr>Pymol commands </vt:lpstr>
      <vt:lpstr>More examples: Thrombin-Thrombomodulin Complex</vt:lpstr>
      <vt:lpstr>More examples: Gla domain Protein C-EPCR</vt:lpstr>
      <vt:lpstr>More examples: Structure of the VWF A1 domain in complex with GPIbα</vt:lpstr>
      <vt:lpstr>What if no structure is available?</vt:lpstr>
      <vt:lpstr>What if no structure is available?</vt:lpstr>
      <vt:lpstr>For example: ADAMTS13 Metalloprotease domain</vt:lpstr>
      <vt:lpstr>PowerPoint Presentation</vt:lpstr>
      <vt:lpstr>PowerPoint Presentation</vt:lpstr>
      <vt:lpstr>Homologous structures</vt:lpstr>
      <vt:lpstr>Homology modelling</vt:lpstr>
      <vt:lpstr>Homology modelling</vt:lpstr>
      <vt:lpstr>Structural prediction</vt:lpstr>
      <vt:lpstr>The Software</vt:lpstr>
      <vt:lpstr>The result: ADAMTS13 MP MODEL</vt:lpstr>
      <vt:lpstr>Practice!</vt:lpstr>
    </vt:vector>
  </TitlesOfParts>
  <Company>MRC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Blood Coagulation Proceeds and is Terminated by Successive Formation of Macromolecular Complexes</dc:title>
  <dc:creator>MRC</dc:creator>
  <cp:lastModifiedBy>Shiel, Nuala</cp:lastModifiedBy>
  <cp:revision>233</cp:revision>
  <dcterms:created xsi:type="dcterms:W3CDTF">2000-06-21T13:53:27Z</dcterms:created>
  <dcterms:modified xsi:type="dcterms:W3CDTF">2012-10-08T14:39:39Z</dcterms:modified>
</cp:coreProperties>
</file>