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  <p:sldMasterId id="2147483675" r:id="rId3"/>
    <p:sldMasterId id="2147483687" r:id="rId4"/>
    <p:sldMasterId id="2147483699" r:id="rId5"/>
    <p:sldMasterId id="2147483712" r:id="rId6"/>
  </p:sldMasterIdLst>
  <p:notesMasterIdLst>
    <p:notesMasterId r:id="rId93"/>
  </p:notesMasterIdLst>
  <p:sldIdLst>
    <p:sldId id="256" r:id="rId7"/>
    <p:sldId id="310" r:id="rId8"/>
    <p:sldId id="392" r:id="rId9"/>
    <p:sldId id="423" r:id="rId10"/>
    <p:sldId id="394" r:id="rId11"/>
    <p:sldId id="344" r:id="rId12"/>
    <p:sldId id="386" r:id="rId13"/>
    <p:sldId id="387" r:id="rId14"/>
    <p:sldId id="388" r:id="rId15"/>
    <p:sldId id="389" r:id="rId16"/>
    <p:sldId id="415" r:id="rId17"/>
    <p:sldId id="390" r:id="rId18"/>
    <p:sldId id="408" r:id="rId19"/>
    <p:sldId id="416" r:id="rId20"/>
    <p:sldId id="345" r:id="rId21"/>
    <p:sldId id="362" r:id="rId22"/>
    <p:sldId id="346" r:id="rId23"/>
    <p:sldId id="347" r:id="rId24"/>
    <p:sldId id="395" r:id="rId25"/>
    <p:sldId id="363" r:id="rId26"/>
    <p:sldId id="348" r:id="rId27"/>
    <p:sldId id="349" r:id="rId28"/>
    <p:sldId id="396" r:id="rId29"/>
    <p:sldId id="364" r:id="rId30"/>
    <p:sldId id="352" r:id="rId31"/>
    <p:sldId id="353" r:id="rId32"/>
    <p:sldId id="350" r:id="rId33"/>
    <p:sldId id="351" r:id="rId34"/>
    <p:sldId id="354" r:id="rId35"/>
    <p:sldId id="355" r:id="rId36"/>
    <p:sldId id="397" r:id="rId37"/>
    <p:sldId id="401" r:id="rId38"/>
    <p:sldId id="400" r:id="rId39"/>
    <p:sldId id="367" r:id="rId40"/>
    <p:sldId id="398" r:id="rId41"/>
    <p:sldId id="358" r:id="rId42"/>
    <p:sldId id="402" r:id="rId43"/>
    <p:sldId id="417" r:id="rId44"/>
    <p:sldId id="357" r:id="rId45"/>
    <p:sldId id="359" r:id="rId46"/>
    <p:sldId id="377" r:id="rId47"/>
    <p:sldId id="361" r:id="rId48"/>
    <p:sldId id="419" r:id="rId49"/>
    <p:sldId id="420" r:id="rId50"/>
    <p:sldId id="422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317" r:id="rId70"/>
    <p:sldId id="448" r:id="rId71"/>
    <p:sldId id="375" r:id="rId72"/>
    <p:sldId id="428" r:id="rId73"/>
    <p:sldId id="424" r:id="rId74"/>
    <p:sldId id="425" r:id="rId75"/>
    <p:sldId id="376" r:id="rId76"/>
    <p:sldId id="426" r:id="rId77"/>
    <p:sldId id="372" r:id="rId78"/>
    <p:sldId id="370" r:id="rId79"/>
    <p:sldId id="449" r:id="rId80"/>
    <p:sldId id="429" r:id="rId81"/>
    <p:sldId id="289" r:id="rId82"/>
    <p:sldId id="404" r:id="rId83"/>
    <p:sldId id="265" r:id="rId84"/>
    <p:sldId id="266" r:id="rId85"/>
    <p:sldId id="337" r:id="rId86"/>
    <p:sldId id="267" r:id="rId87"/>
    <p:sldId id="336" r:id="rId88"/>
    <p:sldId id="318" r:id="rId89"/>
    <p:sldId id="380" r:id="rId90"/>
    <p:sldId id="292" r:id="rId91"/>
    <p:sldId id="406" r:id="rId9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CCFF"/>
    <a:srgbClr val="FF0000"/>
    <a:srgbClr val="FFFAA7"/>
    <a:srgbClr val="FFCC66"/>
    <a:srgbClr val="D6009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87500" autoAdjust="0"/>
  </p:normalViewPr>
  <p:slideViewPr>
    <p:cSldViewPr>
      <p:cViewPr varScale="1">
        <p:scale>
          <a:sx n="46" d="100"/>
          <a:sy n="46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B3EEA60-2EE9-41C1-A26E-8005DD1E53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75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620E5-5817-4C69-9C24-9A8EC4DC2CF6}" type="slidenum">
              <a:rPr lang="en-GB"/>
              <a:pPr/>
              <a:t>1</a:t>
            </a:fld>
            <a:endParaRPr lang="en-GB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FD18F-DB19-4B59-8307-AC1DE1CB7DA6}" type="slidenum">
              <a:rPr lang="en-GB"/>
              <a:pPr/>
              <a:t>10</a:t>
            </a:fld>
            <a:endParaRPr lang="en-GB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922AE-BB28-4E87-A94B-74AE5E31A02A}" type="slidenum">
              <a:rPr lang="en-GB"/>
              <a:pPr/>
              <a:t>11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B5110-F290-4AAC-BD2B-7BC1E29F4C15}" type="slidenum">
              <a:rPr lang="en-GB"/>
              <a:pPr/>
              <a:t>12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B758A-504C-4B8E-A56F-48C6AE6BEA6C}" type="slidenum">
              <a:rPr lang="en-GB"/>
              <a:pPr/>
              <a:t>13</a:t>
            </a:fld>
            <a:endParaRPr lang="en-GB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20BA9-2B18-4778-9F6C-4018191957D8}" type="slidenum">
              <a:rPr lang="en-GB"/>
              <a:pPr/>
              <a:t>14</a:t>
            </a:fld>
            <a:endParaRPr lang="en-GB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810B-D8F4-470D-B7AE-2E9273576ADC}" type="slidenum">
              <a:rPr lang="en-GB"/>
              <a:pPr/>
              <a:t>15</a:t>
            </a:fld>
            <a:endParaRPr 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B4170-9880-4A57-801E-46261CE19D4C}" type="slidenum">
              <a:rPr lang="en-GB"/>
              <a:pPr/>
              <a:t>16</a:t>
            </a:fld>
            <a:endParaRPr lang="en-GB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63DD3-2FEF-478E-A5E5-14ADE02AFAA4}" type="slidenum">
              <a:rPr lang="en-GB"/>
              <a:pPr/>
              <a:t>17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4611A-BBA0-4499-AAB0-D1BD1D8171D8}" type="slidenum">
              <a:rPr lang="en-GB"/>
              <a:pPr/>
              <a:t>18</a:t>
            </a:fld>
            <a:endParaRPr lang="en-GB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B8FE8-05EC-462E-AF36-7AFE94115DA1}" type="slidenum">
              <a:rPr lang="en-GB"/>
              <a:pPr/>
              <a:t>19</a:t>
            </a:fld>
            <a:endParaRPr lang="en-GB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55519-56DE-4593-8953-7B2281478FE2}" type="slidenum">
              <a:rPr lang="en-GB"/>
              <a:pPr/>
              <a:t>2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621A-8018-4584-8579-B5B2F33A23D8}" type="slidenum">
              <a:rPr lang="en-GB"/>
              <a:pPr/>
              <a:t>20</a:t>
            </a:fld>
            <a:endParaRPr lang="en-GB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7A22F-7D4E-4900-8D69-7BCE5E1833F0}" type="slidenum">
              <a:rPr lang="en-GB"/>
              <a:pPr/>
              <a:t>21</a:t>
            </a:fld>
            <a:endParaRPr lang="en-GB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6A201-189F-4998-861B-9071540364A2}" type="slidenum">
              <a:rPr lang="en-GB"/>
              <a:pPr/>
              <a:t>22</a:t>
            </a:fld>
            <a:endParaRPr lang="en-GB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9036E-A05B-4FC8-8A99-BB920C0EAFF3}" type="slidenum">
              <a:rPr lang="en-GB"/>
              <a:pPr/>
              <a:t>23</a:t>
            </a:fld>
            <a:endParaRPr 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62BA2-E19D-4B22-9A0A-584145A74635}" type="slidenum">
              <a:rPr lang="en-GB"/>
              <a:pPr/>
              <a:t>24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32060-1F02-4FD6-A996-C8DC9730A8E6}" type="slidenum">
              <a:rPr lang="en-GB"/>
              <a:pPr/>
              <a:t>25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4FEEE-9D68-48F1-ABAD-1AC15378C1FD}" type="slidenum">
              <a:rPr lang="en-GB"/>
              <a:pPr/>
              <a:t>26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BA8E9-2A65-490E-A613-447B0C39E57A}" type="slidenum">
              <a:rPr lang="en-GB"/>
              <a:pPr/>
              <a:t>27</a:t>
            </a:fld>
            <a:endParaRPr 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216C-ABBA-4EC0-8814-8DCB6D1CDFD3}" type="slidenum">
              <a:rPr lang="en-GB"/>
              <a:pPr/>
              <a:t>28</a:t>
            </a:fld>
            <a:endParaRPr lang="en-GB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AD670-B62F-451E-8355-F9DB79B053EE}" type="slidenum">
              <a:rPr lang="en-GB"/>
              <a:pPr/>
              <a:t>29</a:t>
            </a:fld>
            <a:endParaRPr lang="en-GB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C44E5-E00F-4F7D-8FF2-52C4A3457C1B}" type="slidenum">
              <a:rPr lang="en-GB"/>
              <a:pPr/>
              <a:t>3</a:t>
            </a:fld>
            <a:endParaRPr lang="en-GB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21DD5-9C16-4CF7-8829-82BA42B0355D}" type="slidenum">
              <a:rPr lang="en-GB"/>
              <a:pPr/>
              <a:t>30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AD128-3971-4D8B-B6CE-162EA1809374}" type="slidenum">
              <a:rPr lang="en-GB"/>
              <a:pPr/>
              <a:t>31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A83DE-FECA-4B32-8EE9-C3F0213E4431}" type="slidenum">
              <a:rPr lang="en-GB"/>
              <a:pPr/>
              <a:t>32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B70E5-2453-402B-9A51-96AA48829802}" type="slidenum">
              <a:rPr lang="en-GB"/>
              <a:pPr/>
              <a:t>33</a:t>
            </a:fld>
            <a:endParaRPr lang="en-GB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C9963-57ED-4C5F-9A8A-2D5FE03E13BE}" type="slidenum">
              <a:rPr lang="en-GB"/>
              <a:pPr/>
              <a:t>34</a:t>
            </a:fld>
            <a:endParaRPr lang="en-GB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915CD-594A-4719-95A7-D1654FBDC8A9}" type="slidenum">
              <a:rPr lang="en-GB"/>
              <a:pPr/>
              <a:t>35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23C07-DDDB-4D7D-9B57-6A18F55CD1F1}" type="slidenum">
              <a:rPr lang="en-GB"/>
              <a:pPr/>
              <a:t>36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C26E-9DEE-4AF2-B006-2497B2A74470}" type="slidenum">
              <a:rPr lang="en-GB"/>
              <a:pPr/>
              <a:t>37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6B45-6471-4B1A-9022-9CF8F7E0EB41}" type="slidenum">
              <a:rPr lang="en-GB"/>
              <a:pPr/>
              <a:t>38</a:t>
            </a:fld>
            <a:endParaRPr lang="en-GB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29BE6-278A-4B7C-AA7E-3DF23009E4F5}" type="slidenum">
              <a:rPr lang="en-GB"/>
              <a:pPr/>
              <a:t>39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6887-4594-4215-896A-B7F2B3CD1E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D98F6-9568-4E31-9466-FD5B28FD1B6F}" type="slidenum">
              <a:rPr lang="en-GB"/>
              <a:pPr/>
              <a:t>40</a:t>
            </a:fld>
            <a:endParaRPr lang="en-GB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45689-1FD8-460E-9055-45C1333ABA9F}" type="slidenum">
              <a:rPr lang="en-GB"/>
              <a:pPr/>
              <a:t>41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0108F-66BF-4135-B958-B9F38067F3AC}" type="slidenum">
              <a:rPr lang="en-GB"/>
              <a:pPr/>
              <a:t>42</a:t>
            </a:fld>
            <a:endParaRPr lang="en-GB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C99BE-300A-4951-948B-4566544A8706}" type="slidenum">
              <a:rPr lang="en-GB"/>
              <a:pPr/>
              <a:t>43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09C8B-CB8F-47F6-9135-0397EC8DA79B}" type="slidenum">
              <a:rPr lang="en-GB"/>
              <a:pPr/>
              <a:t>44</a:t>
            </a:fld>
            <a:endParaRPr lang="en-GB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3EB1A-0AFA-4D60-800A-0A215FD70837}" type="slidenum">
              <a:rPr lang="en-GB"/>
              <a:pPr/>
              <a:t>45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56326-CADF-4D7A-BC20-279E9A554EA7}" type="slidenum">
              <a:rPr lang="en-US" altLang="en-GB">
                <a:solidFill>
                  <a:prstClr val="black"/>
                </a:solidFill>
              </a:rPr>
              <a:pPr/>
              <a:t>46</a:t>
            </a:fld>
            <a:endParaRPr lang="en-US" altLang="en-GB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0108F-66BF-4135-B958-B9F38067F3AC}" type="slidenum">
              <a:rPr lang="en-GB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sandwich type assay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CC9A-8AFD-4787-8C5C-48B8396C7F12}" type="slidenum">
              <a:rPr lang="en-GB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CDC60-1529-4956-A680-9481A18C2456}" type="slidenum">
              <a:rPr lang="en-GB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58509-E326-4241-A7E7-24208BD2575E}" type="slidenum">
              <a:rPr lang="en-GB"/>
              <a:pPr/>
              <a:t>5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5FD6C-47C9-40A4-803A-65A55414D4C1}" type="slidenum">
              <a:rPr lang="en-GB">
                <a:solidFill>
                  <a:prstClr val="black"/>
                </a:solidFill>
              </a:rPr>
              <a:pPr/>
              <a:t>56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D180A-6EB1-491E-A168-40D5AE4395EA}" type="slidenum">
              <a:rPr lang="en-GB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C3752-9E99-485C-9044-4285321C871D}" type="slidenum">
              <a:rPr lang="en-GB">
                <a:solidFill>
                  <a:prstClr val="black"/>
                </a:solidFill>
              </a:rPr>
              <a:pPr/>
              <a:t>61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15F7-65E3-4EEE-8B15-7EC09372FB22}" type="slidenum">
              <a:rPr lang="en-GB"/>
              <a:pPr/>
              <a:t>64</a:t>
            </a:fld>
            <a:endParaRPr lang="en-GB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5F084-FA4E-4FD3-8270-9E55C5D79A7E}" type="slidenum">
              <a:rPr lang="en-GB">
                <a:solidFill>
                  <a:prstClr val="black"/>
                </a:solidFill>
              </a:rPr>
              <a:pPr/>
              <a:t>65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D13B7-0497-4188-A193-96F635F54730}" type="slidenum">
              <a:rPr lang="en-GB"/>
              <a:pPr/>
              <a:t>66</a:t>
            </a:fld>
            <a:endParaRPr lang="en-GB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EEA60-2EE9-41C1-A26E-8005DD1E5386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EEA60-2EE9-41C1-A26E-8005DD1E5386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45272-214A-4D61-A7F5-1FA36B65F3D7}" type="slidenum">
              <a:rPr lang="en-GB"/>
              <a:pPr/>
              <a:t>70</a:t>
            </a:fld>
            <a:endParaRPr lang="en-GB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EE155-1D67-4A03-81FB-5205AAD60149}" type="slidenum">
              <a:rPr lang="en-GB"/>
              <a:pPr/>
              <a:t>72</a:t>
            </a:fld>
            <a:endParaRPr lang="en-GB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C3279-A2BE-4630-A538-9091AE55511E}" type="slidenum">
              <a:rPr lang="en-GB"/>
              <a:pPr/>
              <a:t>6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4F753-F88E-49D2-81B0-3DC0FB1A757A}" type="slidenum">
              <a:rPr lang="en-GB"/>
              <a:pPr/>
              <a:t>73</a:t>
            </a:fld>
            <a:endParaRPr lang="en-GB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F630F-1EC3-42BE-9B70-F5FEA19082F3}" type="slidenum">
              <a:rPr lang="en-GB">
                <a:solidFill>
                  <a:prstClr val="black"/>
                </a:solidFill>
                <a:latin typeface="Times New Roman" charset="0"/>
              </a:rPr>
              <a:pPr eaLnBrk="1" hangingPunct="1"/>
              <a:t>74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dirty="0" smtClean="0">
                <a:latin typeface="Times New Roman" charset="0"/>
              </a:rPr>
              <a:t>PRP Prepared from citrated blood (200g and 1500g)</a:t>
            </a:r>
          </a:p>
          <a:p>
            <a:pPr eaLnBrk="1" hangingPunct="1"/>
            <a:r>
              <a:rPr lang="en-GB" dirty="0" smtClean="0">
                <a:latin typeface="Times New Roman" charset="0"/>
              </a:rPr>
              <a:t>Do not adjust platelet count of PRP (unless &gt;600) as this may cause</a:t>
            </a:r>
            <a:r>
              <a:rPr lang="en-GB" baseline="0" dirty="0" smtClean="0">
                <a:latin typeface="Times New Roman" charset="0"/>
              </a:rPr>
              <a:t> </a:t>
            </a:r>
            <a:r>
              <a:rPr lang="en-GB" baseline="0" dirty="0" err="1" smtClean="0">
                <a:latin typeface="Times New Roman" charset="0"/>
              </a:rPr>
              <a:t>artefactual</a:t>
            </a:r>
            <a:r>
              <a:rPr lang="en-GB" baseline="0" dirty="0" smtClean="0">
                <a:latin typeface="Times New Roman" charset="0"/>
              </a:rPr>
              <a:t> inhibition. Needs to be &gt;150</a:t>
            </a:r>
            <a:endParaRPr lang="en-GB" dirty="0" smtClean="0">
              <a:latin typeface="Times New Roman" charset="0"/>
            </a:endParaRPr>
          </a:p>
          <a:p>
            <a:pPr eaLnBrk="1" hangingPunct="1"/>
            <a:r>
              <a:rPr lang="en-GB" dirty="0" smtClean="0">
                <a:latin typeface="Times New Roman" charset="0"/>
              </a:rPr>
              <a:t>37 </a:t>
            </a:r>
            <a:r>
              <a:rPr lang="en-GB" dirty="0" err="1" smtClean="0">
                <a:latin typeface="Times New Roman" charset="0"/>
              </a:rPr>
              <a:t>oc</a:t>
            </a:r>
            <a:r>
              <a:rPr lang="en-GB" dirty="0" smtClean="0">
                <a:latin typeface="Times New Roman" charset="0"/>
              </a:rPr>
              <a:t> stirred by magnetic stirrer. Watch for </a:t>
            </a:r>
            <a:r>
              <a:rPr lang="en-GB" dirty="0" err="1" smtClean="0">
                <a:latin typeface="Times New Roman" charset="0"/>
              </a:rPr>
              <a:t>lipaemic</a:t>
            </a:r>
            <a:r>
              <a:rPr lang="en-GB" dirty="0" smtClean="0">
                <a:latin typeface="Times New Roman" charset="0"/>
              </a:rPr>
              <a:t> or icteric</a:t>
            </a:r>
            <a:r>
              <a:rPr lang="en-GB" baseline="0" dirty="0" smtClean="0">
                <a:latin typeface="Times New Roman" charset="0"/>
              </a:rPr>
              <a:t> samples. </a:t>
            </a:r>
            <a:endParaRPr lang="en-GB" dirty="0" smtClean="0">
              <a:latin typeface="Times New Roman" charset="0"/>
            </a:endParaRPr>
          </a:p>
          <a:p>
            <a:pPr eaLnBrk="1" hangingPunct="1"/>
            <a:r>
              <a:rPr lang="en-GB" dirty="0" smtClean="0">
                <a:latin typeface="Times New Roman" charset="0"/>
              </a:rPr>
              <a:t>Calibrate curve with PRP and PPP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94255-42BA-4B97-8AC6-CDBF5FBA6D60}" type="slidenum">
              <a:rPr lang="en-GB"/>
              <a:pPr/>
              <a:t>76</a:t>
            </a:fld>
            <a:endParaRPr lang="en-GB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0DB4D-34A7-418D-BB66-8C8EAC0F2A96}" type="slidenum">
              <a:rPr lang="en-GB"/>
              <a:pPr/>
              <a:t>77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6CE11-A109-4520-BB12-591D1886F8B6}" type="slidenum">
              <a:rPr lang="en-GB"/>
              <a:pPr/>
              <a:t>78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D54F3-326A-4572-A92F-69600CCE16C4}" type="slidenum">
              <a:rPr lang="en-GB"/>
              <a:pPr/>
              <a:t>79</a:t>
            </a:fld>
            <a:endParaRPr lang="en-GB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CC199-DC64-4CAC-87C2-32354EB6275A}" type="slidenum">
              <a:rPr lang="en-GB"/>
              <a:pPr/>
              <a:t>80</a:t>
            </a:fld>
            <a:endParaRPr lang="en-GB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8871D-BF05-4B76-9640-8A379A18B93A}" type="slidenum">
              <a:rPr lang="en-GB"/>
              <a:pPr/>
              <a:t>81</a:t>
            </a:fld>
            <a:endParaRPr lang="en-GB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C884C-84AD-462F-B044-519B2DF59AD5}" type="slidenum">
              <a:rPr lang="en-GB"/>
              <a:pPr/>
              <a:t>82</a:t>
            </a:fld>
            <a:endParaRPr lang="en-GB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BEC12-D631-4A21-8EF6-5B99F340BD01}" type="slidenum">
              <a:rPr lang="en-GB"/>
              <a:pPr/>
              <a:t>83</a:t>
            </a:fld>
            <a:endParaRPr lang="en-GB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15834-2447-4867-A24A-F3744CCB38CE}" type="slidenum">
              <a:rPr lang="en-GB"/>
              <a:pPr/>
              <a:t>7</a:t>
            </a:fld>
            <a:endParaRPr lang="en-GB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B084B-F376-4478-BAD9-84F790CD8AB8}" type="slidenum">
              <a:rPr lang="en-GB"/>
              <a:pPr/>
              <a:t>84</a:t>
            </a:fld>
            <a:endParaRPr lang="en-GB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E2881-7402-4BBC-8DDC-8FD7C5C79B48}" type="slidenum">
              <a:rPr lang="en-GB"/>
              <a:pPr/>
              <a:t>85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2E080-F201-4A44-BE27-2A21767FB428}" type="slidenum">
              <a:rPr lang="en-GB"/>
              <a:pPr/>
              <a:t>86</a:t>
            </a:fld>
            <a:endParaRPr lang="en-GB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D5652-8647-4170-A002-0621F3CABD31}" type="slidenum">
              <a:rPr lang="en-GB"/>
              <a:pPr/>
              <a:t>8</a:t>
            </a:fld>
            <a:endParaRPr lang="en-GB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57135-6CA2-44BE-A039-28DDB3F3BFC9}" type="slidenum">
              <a:rPr lang="en-GB"/>
              <a:pPr/>
              <a:t>9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563DDCE-97F6-40CE-B9D0-61AF0F1FFB0E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C4F1-500B-48AD-8761-36BB3AFA413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5BD63-BD2E-4CD2-8F53-A00587F70D0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7A418-9A22-4EE9-84A7-40347279F0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6F49-F4C2-439E-AFA6-3E06E13DB3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03B2-54F2-4BE1-9F6E-304B58D20B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A7F86-30B5-40F5-91BB-34958DCAF8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450B0-00EB-4C9F-B6E6-D885822D0B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7CFD2-AEC9-493D-84C8-7EB83B0331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FE75-3DDE-467B-B589-0FF005AEDE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F476-AEC8-4F07-8E27-1FD955FCD69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8987-2AA5-46FE-9B1D-033F4613358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787A-0BB6-4616-A671-3A79C5DB1F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D0278-95CA-4C0E-9695-F4C62916EE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B316C-A106-4A11-8401-4C6081EB7D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A69D-885F-4570-99D2-08795BF63CDD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40D77-7FB8-4181-ADF3-CA5EA2C5AE0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C1658-5196-414A-9B75-A12F97249C5A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06FF7-544D-42F6-ADA5-0A812372298D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4E956-2415-49B2-A37D-E7EA8EDDDF8D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D837-1AF1-4353-B0C9-DF716372466F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24233-7456-421F-B837-7E041BC6965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E7D16-154E-4DCD-9694-69EAA20E64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A8D3-89CA-4F2E-9C23-315E22A7C5EC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9440-2162-43D3-B05F-97D53FD957DF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FACD-574B-4D73-93AB-E741E08AA373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C0434-B65F-4A7A-8D8F-5C784244712C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alt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63DDCE-97F6-40CE-B9D0-61AF0F1FFB0E}" type="slidenum">
              <a:rPr lang="en-GB" altLang="en-US" smtClean="0">
                <a:solidFill>
                  <a:srgbClr val="EBDDC3"/>
                </a:solidFill>
              </a:rPr>
              <a:pPr/>
              <a:t>‹#›</a:t>
            </a:fld>
            <a:endParaRPr lang="en-GB" alt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24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888987-2AA5-46FE-9B1D-033F4613358F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5817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BE7D16-154E-4DCD-9694-69EAA20E644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3A3D34-F279-4433-8A5F-F2AB88D1FAE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2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E27BCF-34EE-4EAA-9A9B-D121DF29175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347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E24A3A-49DF-4DF8-A8D4-6CA7BAD688C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3D34-F279-4433-8A5F-F2AB88D1FAE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3764F7-7C8E-4E7E-A876-CF91DB01E3FD}" type="slidenum">
              <a:rPr lang="en-GB" altLang="en-US" smtClean="0">
                <a:solidFill>
                  <a:srgbClr val="775F55"/>
                </a:solidFill>
              </a:rPr>
              <a:pPr/>
              <a:t>‹#›</a:t>
            </a:fld>
            <a:endParaRPr lang="en-GB" alt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51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27AC38-74B9-4E2F-AC57-D9875CBA5FD4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8302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407A7EE-E5EA-4502-B9D6-60F6423F75C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359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C4F1-500B-48AD-8761-36BB3AFA413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7387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45BD63-BD2E-4CD2-8F53-A00587F70D0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914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8806C2-F547-491E-816F-77E656D5C4C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8DCBF-3DB8-40CC-87E2-B5D9F195685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41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EEEBF-C9BE-450E-8D4B-BD692860939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3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15BCB-5810-456C-8963-B5429947140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20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2B19-0155-48F5-B46D-7DC2183A4F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2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7BCF-34EE-4EAA-9A9B-D121DF29175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C794-6512-44BE-A7AD-A0AC5805B98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6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FA7E-8DF2-449A-950B-91EDB678F2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4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860B-9F01-4ED2-AD1D-4CF85BB5A4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847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1801F-D09A-40E5-AA68-FD4C2647220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3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E7CD-D2D3-43BE-8A14-F52F3B0595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2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E35D-6380-402A-91A5-84E771A7DDB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601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CFAD199-A264-44C6-AF05-B66B396BB6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0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10/12/2012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0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4944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66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4A3A-49DF-4DF8-A8D4-6CA7BAD688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9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196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72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5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4708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887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4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10/12/2012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4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030C0-1170-41FD-92ED-BB47F0BCD6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764F7-7C8E-4E7E-A876-CF91DB01E3F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7AC38-74B9-4E2F-AC57-D9875CBA5FD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A7EE-E5EA-4502-B9D6-60F6423F75C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20D2C76-C31A-41D3-96D7-10E2E29F2821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03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8B6ED35C-1FDE-4EF5-92F4-82E588AFB784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11780B3-B5A7-4BB3-A56A-C12ABA86B816}" type="slidenum">
              <a:rPr lang="en-US" altLang="en-GB"/>
              <a:pPr/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alt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0D2C76-C31A-41D3-96D7-10E2E29F282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40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932B3B6-B5CD-45AC-8E93-BCBAF6D9BD2C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03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03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4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b="1" smtClean="0">
                <a:solidFill>
                  <a:srgbClr val="775F55"/>
                </a:solidFill>
                <a:latin typeface="Times New Roman" pitchFamily="18" charset="0"/>
              </a:rPr>
              <a:pPr/>
              <a:t>10/12/2012</a:t>
            </a:fld>
            <a:endParaRPr lang="en-US" b="1" dirty="0">
              <a:solidFill>
                <a:srgbClr val="775F55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b="1" dirty="0">
              <a:solidFill>
                <a:srgbClr val="775F55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>
                <a:latin typeface="Times New Roman" pitchFamily="18" charset="0"/>
              </a:rPr>
              <a:pPr/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620713"/>
            <a:ext cx="6912768" cy="2088207"/>
          </a:xfrm>
        </p:spPr>
        <p:txBody>
          <a:bodyPr/>
          <a:lstStyle/>
          <a:p>
            <a:r>
              <a:rPr lang="en-GB" sz="5400" b="0" dirty="0" smtClean="0"/>
              <a:t>Laboratory </a:t>
            </a:r>
            <a:r>
              <a:rPr lang="en-GB" sz="5400" b="0" dirty="0"/>
              <a:t>tests of coagulation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5720680" cy="1777752"/>
          </a:xfrm>
        </p:spPr>
        <p:txBody>
          <a:bodyPr/>
          <a:lstStyle/>
          <a:p>
            <a:r>
              <a:rPr lang="en-GB" dirty="0" smtClean="0"/>
              <a:t>Professor </a:t>
            </a:r>
            <a:r>
              <a:rPr lang="en-GB" dirty="0"/>
              <a:t>Mike </a:t>
            </a:r>
            <a:r>
              <a:rPr lang="en-GB" dirty="0" err="1"/>
              <a:t>Laffan</a:t>
            </a:r>
            <a:endParaRPr lang="en-GB" dirty="0"/>
          </a:p>
          <a:p>
            <a:r>
              <a:rPr lang="en-GB" sz="2800" dirty="0"/>
              <a:t>Department of Haematology</a:t>
            </a:r>
          </a:p>
          <a:p>
            <a:r>
              <a:rPr lang="en-GB" sz="2800" dirty="0"/>
              <a:t>Hammersmith </a:t>
            </a:r>
            <a:r>
              <a:rPr lang="en-GB" sz="2800" dirty="0" smtClean="0"/>
              <a:t>Hospital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Franklin Gothic Book" pitchFamily="34" charset="0"/>
              </a:rPr>
              <a:t>Classical model of coagulation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1438"/>
            <a:ext cx="8229600" cy="55165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/>
              <a:t>Two systems</a:t>
            </a:r>
          </a:p>
          <a:p>
            <a:pPr lvl="1">
              <a:lnSpc>
                <a:spcPct val="140000"/>
              </a:lnSpc>
            </a:pPr>
            <a:r>
              <a:rPr lang="en-GB"/>
              <a:t>Intrinsic – contact activated</a:t>
            </a:r>
          </a:p>
          <a:p>
            <a:pPr lvl="1">
              <a:lnSpc>
                <a:spcPct val="140000"/>
              </a:lnSpc>
            </a:pPr>
            <a:r>
              <a:rPr lang="en-GB"/>
              <a:t>Extrinsic – tissue extract activated</a:t>
            </a:r>
          </a:p>
          <a:p>
            <a:pPr>
              <a:lnSpc>
                <a:spcPct val="140000"/>
              </a:lnSpc>
            </a:pPr>
            <a:r>
              <a:rPr lang="en-GB"/>
              <a:t>Systems give inconsistent results</a:t>
            </a:r>
          </a:p>
          <a:p>
            <a:pPr lvl="1">
              <a:lnSpc>
                <a:spcPct val="140000"/>
              </a:lnSpc>
            </a:pPr>
            <a:r>
              <a:rPr lang="en-GB"/>
              <a:t>Tissue factor thought to initiate in vivo</a:t>
            </a:r>
          </a:p>
          <a:p>
            <a:pPr lvl="1">
              <a:lnSpc>
                <a:spcPct val="140000"/>
              </a:lnSpc>
            </a:pPr>
            <a:r>
              <a:rPr lang="en-GB"/>
              <a:t>PT normal in haemophilia</a:t>
            </a:r>
          </a:p>
          <a:p>
            <a:pPr lvl="1">
              <a:lnSpc>
                <a:spcPct val="140000"/>
              </a:lnSpc>
            </a:pPr>
            <a:r>
              <a:rPr lang="en-GB"/>
              <a:t>FXII gives very long APTT but no bleeding</a:t>
            </a:r>
          </a:p>
          <a:p>
            <a:pPr lvl="1">
              <a:lnSpc>
                <a:spcPct val="140000"/>
              </a:lnSpc>
            </a:pPr>
            <a:endParaRPr lang="en-GB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457200" y="35004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GB" sz="3900" b="1">
                <a:solidFill>
                  <a:schemeClr val="tx2"/>
                </a:solidFill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Resolution of two systems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411663"/>
          </a:xfrm>
          <a:noFill/>
          <a:ln/>
        </p:spPr>
        <p:txBody>
          <a:bodyPr/>
          <a:lstStyle/>
          <a:p>
            <a:r>
              <a:rPr lang="en-GB"/>
              <a:t>TF-VIIa activates both pathways:</a:t>
            </a:r>
          </a:p>
          <a:p>
            <a:pPr lvl="1"/>
            <a:r>
              <a:rPr lang="en-GB"/>
              <a:t>Factor X   - 	extrinsic pathway</a:t>
            </a:r>
          </a:p>
          <a:p>
            <a:pPr lvl="2"/>
            <a:r>
              <a:rPr lang="en-GB"/>
              <a:t>Extrinsic path turned off by TFPI (in vivo)</a:t>
            </a:r>
          </a:p>
          <a:p>
            <a:pPr lvl="2"/>
            <a:endParaRPr lang="en-GB"/>
          </a:p>
          <a:p>
            <a:pPr lvl="1"/>
            <a:r>
              <a:rPr lang="en-GB"/>
              <a:t>Factor IX  – 	intrinsic pathway</a:t>
            </a:r>
          </a:p>
          <a:p>
            <a:pPr lvl="2"/>
            <a:r>
              <a:rPr lang="en-GB"/>
              <a:t>Intrinsic pathway then responsible for thrombin burst</a:t>
            </a:r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221288" y="115888"/>
            <a:ext cx="3311525" cy="1873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>
                <a:solidFill>
                  <a:srgbClr val="FF000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IX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1835150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5492750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3900488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12" name="Group 8"/>
          <p:cNvGrpSpPr>
            <a:grpSpLocks/>
          </p:cNvGrpSpPr>
          <p:nvPr/>
        </p:nvGrpSpPr>
        <p:grpSpPr bwMode="auto">
          <a:xfrm>
            <a:off x="3535363" y="5321300"/>
            <a:ext cx="1963737" cy="1041400"/>
            <a:chOff x="2227" y="3352"/>
            <a:chExt cx="1237" cy="656"/>
          </a:xfrm>
        </p:grpSpPr>
        <p:sp>
          <p:nvSpPr>
            <p:cNvPr id="175113" name="Rectangle 9"/>
            <p:cNvSpPr>
              <a:spLocks noChangeArrowheads="1"/>
            </p:cNvSpPr>
            <p:nvPr/>
          </p:nvSpPr>
          <p:spPr bwMode="auto">
            <a:xfrm>
              <a:off x="2227" y="3352"/>
              <a:ext cx="123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Thrombin</a:t>
              </a:r>
            </a:p>
          </p:txBody>
        </p:sp>
        <p:sp>
          <p:nvSpPr>
            <p:cNvPr id="175114" name="Line 10"/>
            <p:cNvSpPr>
              <a:spLocks noChangeShapeType="1"/>
            </p:cNvSpPr>
            <p:nvPr/>
          </p:nvSpPr>
          <p:spPr bwMode="auto">
            <a:xfrm>
              <a:off x="2845" y="3728"/>
              <a:ext cx="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330200" y="2852738"/>
            <a:ext cx="2441575" cy="58896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Tissue factor</a:t>
            </a: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2627313" y="3716338"/>
            <a:ext cx="171450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5873750" y="1322388"/>
            <a:ext cx="744538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PK</a:t>
            </a: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6064250" y="925513"/>
            <a:ext cx="160337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</a:t>
            </a:r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6750050" y="1339850"/>
            <a:ext cx="79216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XII</a:t>
            </a:r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 flipH="1">
            <a:off x="4643438" y="3797300"/>
            <a:ext cx="1858962" cy="568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3" name="Rectangle 19"/>
          <p:cNvSpPr>
            <a:spLocks noChangeArrowheads="1"/>
          </p:cNvSpPr>
          <p:nvPr/>
        </p:nvSpPr>
        <p:spPr bwMode="auto">
          <a:xfrm>
            <a:off x="1331913" y="3429000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VIIa</a:t>
            </a:r>
          </a:p>
        </p:txBody>
      </p:sp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VIII</a:t>
            </a:r>
          </a:p>
        </p:txBody>
      </p:sp>
      <p:grpSp>
        <p:nvGrpSpPr>
          <p:cNvPr id="175125" name="Group 21"/>
          <p:cNvGrpSpPr>
            <a:grpSpLocks/>
          </p:cNvGrpSpPr>
          <p:nvPr/>
        </p:nvGrpSpPr>
        <p:grpSpPr bwMode="auto">
          <a:xfrm>
            <a:off x="3968750" y="4365625"/>
            <a:ext cx="1020763" cy="576263"/>
            <a:chOff x="2695" y="2755"/>
            <a:chExt cx="643" cy="363"/>
          </a:xfrm>
        </p:grpSpPr>
        <p:sp>
          <p:nvSpPr>
            <p:cNvPr id="175126" name="Rectangle 22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75127" name="Rectangle 23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75128" name="Line 24"/>
          <p:cNvSpPr>
            <a:spLocks noChangeShapeType="1"/>
          </p:cNvSpPr>
          <p:nvPr/>
        </p:nvSpPr>
        <p:spPr bwMode="auto">
          <a:xfrm>
            <a:off x="4497388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5364163" y="333375"/>
            <a:ext cx="3003550" cy="588963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Surface Contact</a:t>
            </a:r>
          </a:p>
        </p:txBody>
      </p:sp>
      <p:sp>
        <p:nvSpPr>
          <p:cNvPr id="175130" name="Line 26"/>
          <p:cNvSpPr>
            <a:spLocks noChangeShapeType="1"/>
          </p:cNvSpPr>
          <p:nvPr/>
        </p:nvSpPr>
        <p:spPr bwMode="auto">
          <a:xfrm>
            <a:off x="3600450" y="5710238"/>
            <a:ext cx="677863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513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8864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132" name="Arc 28"/>
          <p:cNvSpPr>
            <a:spLocks/>
          </p:cNvSpPr>
          <p:nvPr/>
        </p:nvSpPr>
        <p:spPr bwMode="auto">
          <a:xfrm>
            <a:off x="2843213" y="2781300"/>
            <a:ext cx="4260850" cy="1008063"/>
          </a:xfrm>
          <a:custGeom>
            <a:avLst/>
            <a:gdLst>
              <a:gd name="G0" fmla="+- 2530 0 0"/>
              <a:gd name="G1" fmla="+- 21600 0 0"/>
              <a:gd name="G2" fmla="+- 21600 0 0"/>
              <a:gd name="T0" fmla="*/ 0 w 21295"/>
              <a:gd name="T1" fmla="*/ 149 h 21600"/>
              <a:gd name="T2" fmla="*/ 21295 w 21295"/>
              <a:gd name="T3" fmla="*/ 10903 h 21600"/>
              <a:gd name="T4" fmla="*/ 2530 w 212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95" h="21600" fill="none" extrusionOk="0">
                <a:moveTo>
                  <a:pt x="-1" y="148"/>
                </a:moveTo>
                <a:cubicBezTo>
                  <a:pt x="839" y="49"/>
                  <a:pt x="1684" y="-1"/>
                  <a:pt x="2530" y="0"/>
                </a:cubicBezTo>
                <a:cubicBezTo>
                  <a:pt x="10289" y="0"/>
                  <a:pt x="17452" y="4161"/>
                  <a:pt x="21295" y="10902"/>
                </a:cubicBezTo>
              </a:path>
              <a:path w="21295" h="21600" stroke="0" extrusionOk="0">
                <a:moveTo>
                  <a:pt x="-1" y="148"/>
                </a:moveTo>
                <a:cubicBezTo>
                  <a:pt x="839" y="49"/>
                  <a:pt x="1684" y="-1"/>
                  <a:pt x="2530" y="0"/>
                </a:cubicBezTo>
                <a:cubicBezTo>
                  <a:pt x="10289" y="0"/>
                  <a:pt x="17452" y="4161"/>
                  <a:pt x="21295" y="10902"/>
                </a:cubicBezTo>
                <a:lnTo>
                  <a:pt x="253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323850" y="549275"/>
            <a:ext cx="4176713" cy="13827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>
                <a:solidFill>
                  <a:srgbClr val="0000CC"/>
                </a:solidFill>
                <a:latin typeface="Verdana" pitchFamily="34" charset="0"/>
              </a:rPr>
              <a:t>Tissue factor is the physiological initiator of coagulation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/>
      <p:bldP spid="175107" grpId="0"/>
      <p:bldP spid="175132" grpId="0" animBg="1"/>
      <p:bldP spid="175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Factor XI?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411663"/>
          </a:xfrm>
        </p:spPr>
        <p:txBody>
          <a:bodyPr/>
          <a:lstStyle/>
          <a:p>
            <a:r>
              <a:rPr lang="en-GB" dirty="0"/>
              <a:t>Final problem was FXI deficiency which is associated with a mild bleeding disorder.</a:t>
            </a:r>
          </a:p>
          <a:p>
            <a:endParaRPr lang="en-GB" dirty="0"/>
          </a:p>
          <a:p>
            <a:r>
              <a:rPr lang="en-GB" dirty="0"/>
              <a:t>Resolved by demonstration that thrombin can activate FXI directly </a:t>
            </a:r>
            <a:r>
              <a:rPr lang="en-GB" dirty="0" smtClean="0"/>
              <a:t>on platelet surface</a:t>
            </a:r>
          </a:p>
          <a:p>
            <a:pPr lvl="1"/>
            <a:r>
              <a:rPr lang="en-GB" dirty="0" smtClean="0"/>
              <a:t>Bind to </a:t>
            </a:r>
            <a:r>
              <a:rPr lang="en-GB" dirty="0" err="1" smtClean="0"/>
              <a:t>GPIb</a:t>
            </a:r>
            <a:r>
              <a:rPr lang="en-GB" dirty="0" smtClean="0"/>
              <a:t>-IX-V complex</a:t>
            </a:r>
            <a:endParaRPr lang="en-GB" dirty="0"/>
          </a:p>
          <a:p>
            <a:endParaRPr lang="en-GB" dirty="0"/>
          </a:p>
          <a:p>
            <a:r>
              <a:rPr lang="en-GB" dirty="0"/>
              <a:t>Additional FXI dependent thrombin generation required for TAFI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Routine coagulation testing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/>
              <a:t>Practical but unphysiological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IX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II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PK</a:t>
            </a: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XII</a:t>
            </a: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VIIa</a:t>
            </a: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TF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VIII</a:t>
            </a: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105495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05496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CONTACT</a:t>
            </a: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PT</a:t>
            </a: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APTT</a:t>
            </a:r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TT</a:t>
            </a: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pitchFamily="18" charset="0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Coagulation: ‘Screening tests’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GB"/>
              <a:t>Prothrombin time (PT)</a:t>
            </a:r>
          </a:p>
          <a:p>
            <a:pPr lvl="1">
              <a:lnSpc>
                <a:spcPct val="135000"/>
              </a:lnSpc>
            </a:pPr>
            <a:r>
              <a:rPr lang="en-GB"/>
              <a:t>Trigger:  Thromboplastin (Tissue factor)</a:t>
            </a:r>
          </a:p>
          <a:p>
            <a:pPr lvl="1">
              <a:lnSpc>
                <a:spcPct val="135000"/>
              </a:lnSpc>
            </a:pPr>
            <a:r>
              <a:rPr lang="en-GB"/>
              <a:t>Requires factors: VII, X, V, II, Fibrinogen</a:t>
            </a:r>
          </a:p>
          <a:p>
            <a:pPr lvl="1">
              <a:lnSpc>
                <a:spcPct val="135000"/>
              </a:lnSpc>
            </a:pPr>
            <a:r>
              <a:rPr lang="en-GB"/>
              <a:t>Calcium</a:t>
            </a:r>
          </a:p>
          <a:p>
            <a:pPr lvl="1">
              <a:lnSpc>
                <a:spcPct val="135000"/>
              </a:lnSpc>
              <a:buFont typeface="Wingdings" pitchFamily="2" charset="2"/>
              <a:buNone/>
            </a:pPr>
            <a:r>
              <a:rPr lang="en-GB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95288" y="1916113"/>
            <a:ext cx="1435100" cy="24257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116513" y="23209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656138" y="3182938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3024188" y="48561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1054100" y="55880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3808413" y="55880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3765550" y="15017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3736975" y="666750"/>
            <a:ext cx="15351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3768725" y="692150"/>
            <a:ext cx="14239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468813" y="23034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4424363" y="15160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2887663" y="58054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3219450" y="5378450"/>
            <a:ext cx="11113" cy="369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4710113" y="27892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H="1">
            <a:off x="3511550" y="36020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4729163" y="19494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674688" y="2860675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auto">
          <a:xfrm>
            <a:off x="755650" y="3357563"/>
            <a:ext cx="647700" cy="528637"/>
          </a:xfrm>
          <a:prstGeom prst="rect">
            <a:avLst/>
          </a:prstGeom>
          <a:solidFill>
            <a:srgbClr val="D60093"/>
          </a:solidFill>
          <a:ln w="12700">
            <a:solidFill>
              <a:srgbClr val="0099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3932238" y="3179763"/>
            <a:ext cx="8524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1439863" y="33972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19" name="Group 23"/>
          <p:cNvGrpSpPr>
            <a:grpSpLocks/>
          </p:cNvGrpSpPr>
          <p:nvPr/>
        </p:nvGrpSpPr>
        <p:grpSpPr bwMode="auto">
          <a:xfrm>
            <a:off x="2808288" y="4092575"/>
            <a:ext cx="850900" cy="515938"/>
            <a:chOff x="1769" y="2578"/>
            <a:chExt cx="536" cy="325"/>
          </a:xfrm>
        </p:grpSpPr>
        <p:sp>
          <p:nvSpPr>
            <p:cNvPr id="106520" name="Rectangle 24"/>
            <p:cNvSpPr>
              <a:spLocks noChangeArrowheads="1"/>
            </p:cNvSpPr>
            <p:nvPr/>
          </p:nvSpPr>
          <p:spPr bwMode="auto">
            <a:xfrm>
              <a:off x="2029" y="257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06521" name="Rectangle 25"/>
            <p:cNvSpPr>
              <a:spLocks noChangeArrowheads="1"/>
            </p:cNvSpPr>
            <p:nvPr/>
          </p:nvSpPr>
          <p:spPr bwMode="auto">
            <a:xfrm>
              <a:off x="1769" y="257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06522" name="Line 26"/>
          <p:cNvSpPr>
            <a:spLocks noChangeShapeType="1"/>
          </p:cNvSpPr>
          <p:nvPr/>
        </p:nvSpPr>
        <p:spPr bwMode="auto">
          <a:xfrm>
            <a:off x="3219450" y="4521200"/>
            <a:ext cx="11113" cy="347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7" descr="50%"/>
          <p:cNvSpPr>
            <a:spLocks noChangeArrowheads="1"/>
          </p:cNvSpPr>
          <p:nvPr/>
        </p:nvSpPr>
        <p:spPr bwMode="auto">
          <a:xfrm>
            <a:off x="3505200" y="1187450"/>
            <a:ext cx="1862138" cy="396875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3586163" y="1173163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06525" name="Rectangle 29"/>
          <p:cNvSpPr>
            <a:spLocks noChangeArrowheads="1"/>
          </p:cNvSpPr>
          <p:nvPr/>
        </p:nvSpPr>
        <p:spPr bwMode="auto">
          <a:xfrm>
            <a:off x="5254625" y="3979863"/>
            <a:ext cx="3754438" cy="2757487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5397500" y="4141788"/>
            <a:ext cx="3546475" cy="222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PT 	   22 	(9.6-11.6)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APTT   28	(26-32)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TT 	   16 	(15-19)</a:t>
            </a:r>
          </a:p>
        </p:txBody>
      </p:sp>
      <p:sp>
        <p:nvSpPr>
          <p:cNvPr id="106527" name="Rectangle 31"/>
          <p:cNvSpPr>
            <a:spLocks noChangeArrowheads="1"/>
          </p:cNvSpPr>
          <p:nvPr/>
        </p:nvSpPr>
        <p:spPr bwMode="auto">
          <a:xfrm>
            <a:off x="163513" y="98425"/>
            <a:ext cx="3421062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  <p:bldP spid="106525" grpId="0" animBg="1"/>
      <p:bldP spid="1065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87350" y="1924050"/>
            <a:ext cx="1435100" cy="24257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116513" y="23209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4722813" y="3182938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024188" y="48561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054100" y="55880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808413" y="55880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3765550" y="15017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3736975" y="666750"/>
            <a:ext cx="15351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3768725" y="692150"/>
            <a:ext cx="14239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468813" y="23034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4424363" y="15160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2887663" y="58054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3219450" y="5378450"/>
            <a:ext cx="11113" cy="369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4710113" y="27892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H="1">
            <a:off x="3511550" y="36020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4729163" y="19494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684213" y="2852738"/>
            <a:ext cx="892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739775" y="3417888"/>
            <a:ext cx="635000" cy="515937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3932238" y="3179763"/>
            <a:ext cx="8524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>
            <a:off x="1439863" y="33972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43" name="Group 23"/>
          <p:cNvGrpSpPr>
            <a:grpSpLocks/>
          </p:cNvGrpSpPr>
          <p:nvPr/>
        </p:nvGrpSpPr>
        <p:grpSpPr bwMode="auto">
          <a:xfrm>
            <a:off x="2808288" y="4092575"/>
            <a:ext cx="850900" cy="515938"/>
            <a:chOff x="1769" y="2578"/>
            <a:chExt cx="536" cy="325"/>
          </a:xfrm>
        </p:grpSpPr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2029" y="257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07545" name="Rectangle 25"/>
            <p:cNvSpPr>
              <a:spLocks noChangeArrowheads="1"/>
            </p:cNvSpPr>
            <p:nvPr/>
          </p:nvSpPr>
          <p:spPr bwMode="auto">
            <a:xfrm>
              <a:off x="1769" y="257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07546" name="Line 26"/>
          <p:cNvSpPr>
            <a:spLocks noChangeShapeType="1"/>
          </p:cNvSpPr>
          <p:nvPr/>
        </p:nvSpPr>
        <p:spPr bwMode="auto">
          <a:xfrm>
            <a:off x="3219450" y="4521200"/>
            <a:ext cx="11113" cy="347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Rectangle 27" descr="50%"/>
          <p:cNvSpPr>
            <a:spLocks noChangeArrowheads="1"/>
          </p:cNvSpPr>
          <p:nvPr/>
        </p:nvSpPr>
        <p:spPr bwMode="auto">
          <a:xfrm>
            <a:off x="3505200" y="1187450"/>
            <a:ext cx="1862138" cy="396875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3586163" y="1173163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163513" y="98425"/>
            <a:ext cx="3421062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PT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5522913" y="4514850"/>
            <a:ext cx="32194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bg2"/>
                </a:solidFill>
                <a:latin typeface="Times" pitchFamily="18" charset="0"/>
              </a:rPr>
              <a:t>FVII deficiency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IX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II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PK</a:t>
            </a:r>
          </a:p>
        </p:txBody>
      </p:sp>
      <p:sp>
        <p:nvSpPr>
          <p:cNvPr id="180233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</a:t>
            </a:r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XII</a:t>
            </a:r>
          </a:p>
        </p:txBody>
      </p:sp>
      <p:sp>
        <p:nvSpPr>
          <p:cNvPr id="180237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VIIa</a:t>
            </a: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TF</a:t>
            </a: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VIII</a:t>
            </a:r>
          </a:p>
        </p:txBody>
      </p:sp>
      <p:sp>
        <p:nvSpPr>
          <p:cNvPr id="180245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246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180247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80248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80249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0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1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CONTACT</a:t>
            </a:r>
          </a:p>
        </p:txBody>
      </p:sp>
      <p:sp>
        <p:nvSpPr>
          <p:cNvPr id="180252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PT</a:t>
            </a:r>
          </a:p>
        </p:txBody>
      </p:sp>
      <p:sp>
        <p:nvSpPr>
          <p:cNvPr id="180253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APTT</a:t>
            </a:r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TT</a:t>
            </a:r>
          </a:p>
        </p:txBody>
      </p:sp>
      <p:sp>
        <p:nvSpPr>
          <p:cNvPr id="180255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pitchFamily="18" charset="0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/>
              <a:t>LEARNING OBJECTIVES</a:t>
            </a:r>
            <a:endParaRPr lang="en-GB"/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458200" cy="4114800"/>
          </a:xfrm>
        </p:spPr>
        <p:txBody>
          <a:bodyPr/>
          <a:lstStyle/>
          <a:p>
            <a:r>
              <a:rPr lang="en-GB" sz="2600" dirty="0" smtClean="0"/>
              <a:t>Understand the ways in which haemostatic 	mechanism fail</a:t>
            </a:r>
            <a:endParaRPr lang="en-GB" sz="2600" dirty="0"/>
          </a:p>
          <a:p>
            <a:r>
              <a:rPr lang="en-GB" sz="2600" dirty="0" smtClean="0"/>
              <a:t>Understand </a:t>
            </a:r>
            <a:r>
              <a:rPr lang="en-GB" sz="2600" dirty="0"/>
              <a:t>the principles of different laboratory </a:t>
            </a:r>
            <a:r>
              <a:rPr lang="en-GB" sz="2600" dirty="0" smtClean="0"/>
              <a:t>		tests </a:t>
            </a:r>
            <a:r>
              <a:rPr lang="en-GB" sz="2600" dirty="0"/>
              <a:t>in coagulation</a:t>
            </a:r>
          </a:p>
          <a:p>
            <a:r>
              <a:rPr lang="en-GB" sz="2600" dirty="0" smtClean="0"/>
              <a:t>Understand </a:t>
            </a:r>
            <a:r>
              <a:rPr lang="en-GB" sz="2600" dirty="0"/>
              <a:t>the limitations associated with </a:t>
            </a:r>
            <a:r>
              <a:rPr lang="en-GB" sz="2600" dirty="0" smtClean="0"/>
              <a:t>	laboratory </a:t>
            </a:r>
            <a:r>
              <a:rPr lang="en-GB" sz="2600" dirty="0"/>
              <a:t>tests in coagulation </a:t>
            </a:r>
          </a:p>
          <a:p>
            <a:r>
              <a:rPr lang="en-GB" sz="2600" dirty="0" smtClean="0"/>
              <a:t>Be </a:t>
            </a:r>
            <a:r>
              <a:rPr lang="en-GB" sz="2600" dirty="0"/>
              <a:t>aware of pre-analytical variables</a:t>
            </a:r>
          </a:p>
          <a:p>
            <a:r>
              <a:rPr lang="en-GB" sz="2600" dirty="0" smtClean="0"/>
              <a:t>Understand </a:t>
            </a:r>
            <a:r>
              <a:rPr lang="en-GB" sz="2600" dirty="0"/>
              <a:t>the principles of automation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Coagulation: ‘Screening tests’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GB"/>
              <a:t>Activated partial thromboplastin time (APTT)</a:t>
            </a:r>
          </a:p>
          <a:p>
            <a:pPr lvl="1">
              <a:lnSpc>
                <a:spcPct val="135000"/>
              </a:lnSpc>
            </a:pPr>
            <a:r>
              <a:rPr lang="en-GB"/>
              <a:t>Trigger: contact activator:</a:t>
            </a:r>
          </a:p>
          <a:p>
            <a:pPr lvl="2">
              <a:lnSpc>
                <a:spcPct val="135000"/>
              </a:lnSpc>
            </a:pPr>
            <a:r>
              <a:rPr lang="en-GB"/>
              <a:t>Kaolin, silica, elagic acid, glass</a:t>
            </a:r>
          </a:p>
          <a:p>
            <a:pPr lvl="1">
              <a:lnSpc>
                <a:spcPct val="135000"/>
              </a:lnSpc>
            </a:pPr>
            <a:r>
              <a:rPr lang="en-GB"/>
              <a:t>Requires factors XII, PK, HMWK, XI, VIII, IX, X, V, II, Fibrinogen.</a:t>
            </a:r>
          </a:p>
          <a:p>
            <a:pPr lvl="1">
              <a:lnSpc>
                <a:spcPct val="135000"/>
              </a:lnSpc>
            </a:pPr>
            <a:r>
              <a:rPr lang="en-GB"/>
              <a:t>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2774950" y="882650"/>
            <a:ext cx="3111500" cy="32385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760913" y="26003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335463" y="34575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655888" y="51355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698500" y="58674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3452813" y="58674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409950" y="17811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3381375" y="984250"/>
            <a:ext cx="1509713" cy="4762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3413125" y="1009650"/>
            <a:ext cx="15763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4113213" y="25828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4068763" y="17954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>
            <a:off x="2532063" y="60848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2863850" y="5670550"/>
            <a:ext cx="4763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4341813" y="30686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155950" y="38814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4360863" y="22288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319088" y="3140075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358775" y="3705225"/>
            <a:ext cx="635000" cy="515938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3576638" y="3457575"/>
            <a:ext cx="8524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>
            <a:off x="1084263" y="36766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67" name="Group 23"/>
          <p:cNvGrpSpPr>
            <a:grpSpLocks/>
          </p:cNvGrpSpPr>
          <p:nvPr/>
        </p:nvGrpSpPr>
        <p:grpSpPr bwMode="auto">
          <a:xfrm>
            <a:off x="2452688" y="4371975"/>
            <a:ext cx="850900" cy="515938"/>
            <a:chOff x="1545" y="2754"/>
            <a:chExt cx="536" cy="325"/>
          </a:xfrm>
        </p:grpSpPr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>
              <a:off x="180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08569" name="Rectangle 25"/>
            <p:cNvSpPr>
              <a:spLocks noChangeArrowheads="1"/>
            </p:cNvSpPr>
            <p:nvPr/>
          </p:nvSpPr>
          <p:spPr bwMode="auto">
            <a:xfrm>
              <a:off x="154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2844800" y="4787900"/>
            <a:ext cx="47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3230563" y="1452563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grpSp>
        <p:nvGrpSpPr>
          <p:cNvPr id="108573" name="Group 29"/>
          <p:cNvGrpSpPr>
            <a:grpSpLocks/>
          </p:cNvGrpSpPr>
          <p:nvPr/>
        </p:nvGrpSpPr>
        <p:grpSpPr bwMode="auto">
          <a:xfrm>
            <a:off x="4899025" y="4235450"/>
            <a:ext cx="4230688" cy="2514600"/>
            <a:chOff x="3086" y="2668"/>
            <a:chExt cx="2665" cy="1584"/>
          </a:xfrm>
        </p:grpSpPr>
        <p:sp>
          <p:nvSpPr>
            <p:cNvPr id="108574" name="Rectangle 30"/>
            <p:cNvSpPr>
              <a:spLocks noChangeArrowheads="1"/>
            </p:cNvSpPr>
            <p:nvPr/>
          </p:nvSpPr>
          <p:spPr bwMode="auto">
            <a:xfrm>
              <a:off x="3086" y="2668"/>
              <a:ext cx="2520" cy="1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5" name="Rectangle 31"/>
            <p:cNvSpPr>
              <a:spLocks noChangeArrowheads="1"/>
            </p:cNvSpPr>
            <p:nvPr/>
          </p:nvSpPr>
          <p:spPr bwMode="auto">
            <a:xfrm>
              <a:off x="3233" y="2801"/>
              <a:ext cx="2518" cy="1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PT 	  10.6 	(9.6-11.6)</a:t>
              </a:r>
            </a:p>
            <a:p>
              <a:pPr eaLnBrk="0" hangingPunct="0"/>
              <a:endParaRPr lang="en-GB" altLang="en-GB" sz="2800" b="1">
                <a:solidFill>
                  <a:srgbClr val="000000"/>
                </a:solidFill>
                <a:latin typeface="Times" pitchFamily="18" charset="0"/>
              </a:endParaRPr>
            </a:p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APTT   65 	(26-32)</a:t>
              </a:r>
            </a:p>
            <a:p>
              <a:pPr eaLnBrk="0" hangingPunct="0"/>
              <a:endParaRPr lang="en-GB" altLang="en-GB" sz="2800" b="1">
                <a:solidFill>
                  <a:srgbClr val="000000"/>
                </a:solidFill>
                <a:latin typeface="Times" pitchFamily="18" charset="0"/>
              </a:endParaRPr>
            </a:p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TT 	  16 	(15-19)</a:t>
              </a:r>
            </a:p>
          </p:txBody>
        </p:sp>
      </p:grp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339725" y="166688"/>
            <a:ext cx="3986213" cy="5762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PROLONGED APTT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774950" y="882650"/>
            <a:ext cx="3111500" cy="32385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760913" y="26003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4335463" y="34575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655888" y="51355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698500" y="58674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452813" y="58674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409950" y="17811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3381375" y="984250"/>
            <a:ext cx="1509713" cy="4762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3413125" y="1009650"/>
            <a:ext cx="15763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4113213" y="25828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4068763" y="17954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2532063" y="60848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2863850" y="5670550"/>
            <a:ext cx="4763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4341813" y="30686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>
            <a:off x="3155950" y="38814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4360863" y="22288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319088" y="3140075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468313" y="3716338"/>
            <a:ext cx="635000" cy="515937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3576638" y="3457575"/>
            <a:ext cx="8524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09590" name="Line 22"/>
          <p:cNvSpPr>
            <a:spLocks noChangeShapeType="1"/>
          </p:cNvSpPr>
          <p:nvPr/>
        </p:nvSpPr>
        <p:spPr bwMode="auto">
          <a:xfrm>
            <a:off x="1084263" y="36766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591" name="Group 23"/>
          <p:cNvGrpSpPr>
            <a:grpSpLocks/>
          </p:cNvGrpSpPr>
          <p:nvPr/>
        </p:nvGrpSpPr>
        <p:grpSpPr bwMode="auto">
          <a:xfrm>
            <a:off x="2452688" y="4371975"/>
            <a:ext cx="850900" cy="515938"/>
            <a:chOff x="1545" y="2754"/>
            <a:chExt cx="536" cy="325"/>
          </a:xfrm>
        </p:grpSpPr>
        <p:sp>
          <p:nvSpPr>
            <p:cNvPr id="109592" name="Rectangle 24"/>
            <p:cNvSpPr>
              <a:spLocks noChangeArrowheads="1"/>
            </p:cNvSpPr>
            <p:nvPr/>
          </p:nvSpPr>
          <p:spPr bwMode="auto">
            <a:xfrm>
              <a:off x="180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09593" name="Rectangle 25"/>
            <p:cNvSpPr>
              <a:spLocks noChangeArrowheads="1"/>
            </p:cNvSpPr>
            <p:nvPr/>
          </p:nvSpPr>
          <p:spPr bwMode="auto">
            <a:xfrm>
              <a:off x="1545" y="2754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09594" name="Line 26"/>
          <p:cNvSpPr>
            <a:spLocks noChangeShapeType="1"/>
          </p:cNvSpPr>
          <p:nvPr/>
        </p:nvSpPr>
        <p:spPr bwMode="auto">
          <a:xfrm>
            <a:off x="2844800" y="4787900"/>
            <a:ext cx="47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3230563" y="1452563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grpSp>
        <p:nvGrpSpPr>
          <p:cNvPr id="109597" name="Group 29"/>
          <p:cNvGrpSpPr>
            <a:grpSpLocks/>
          </p:cNvGrpSpPr>
          <p:nvPr/>
        </p:nvGrpSpPr>
        <p:grpSpPr bwMode="auto">
          <a:xfrm>
            <a:off x="4899025" y="4235450"/>
            <a:ext cx="4230688" cy="2514600"/>
            <a:chOff x="3086" y="2668"/>
            <a:chExt cx="2665" cy="1584"/>
          </a:xfrm>
        </p:grpSpPr>
        <p:sp>
          <p:nvSpPr>
            <p:cNvPr id="109598" name="Rectangle 30"/>
            <p:cNvSpPr>
              <a:spLocks noChangeArrowheads="1"/>
            </p:cNvSpPr>
            <p:nvPr/>
          </p:nvSpPr>
          <p:spPr bwMode="auto">
            <a:xfrm>
              <a:off x="3086" y="2668"/>
              <a:ext cx="2520" cy="1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9" name="Rectangle 31"/>
            <p:cNvSpPr>
              <a:spLocks noChangeArrowheads="1"/>
            </p:cNvSpPr>
            <p:nvPr/>
          </p:nvSpPr>
          <p:spPr bwMode="auto">
            <a:xfrm>
              <a:off x="3233" y="2801"/>
              <a:ext cx="2518" cy="11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Deficiency of</a:t>
              </a:r>
            </a:p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Contact factor</a:t>
              </a:r>
            </a:p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(XII, PK, HMWK)</a:t>
              </a:r>
            </a:p>
            <a:p>
              <a:pPr eaLnBrk="0" hangingPunct="0"/>
              <a:r>
                <a:rPr lang="en-GB" altLang="en-GB" sz="2800" b="1">
                  <a:solidFill>
                    <a:srgbClr val="000000"/>
                  </a:solidFill>
                  <a:latin typeface="Times" pitchFamily="18" charset="0"/>
                </a:rPr>
                <a:t>FXI, FIX, FVIII</a:t>
              </a:r>
            </a:p>
          </p:txBody>
        </p:sp>
      </p:grp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339725" y="166688"/>
            <a:ext cx="3986213" cy="576262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PROLONGED APTT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IX</a:t>
            </a: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II</a:t>
            </a: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PK</a:t>
            </a:r>
          </a:p>
        </p:txBody>
      </p:sp>
      <p:sp>
        <p:nvSpPr>
          <p:cNvPr id="181257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</a:t>
            </a: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XII</a:t>
            </a:r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VIIa</a:t>
            </a:r>
          </a:p>
        </p:txBody>
      </p:sp>
      <p:sp>
        <p:nvSpPr>
          <p:cNvPr id="181267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TF</a:t>
            </a:r>
          </a:p>
        </p:txBody>
      </p:sp>
      <p:sp>
        <p:nvSpPr>
          <p:cNvPr id="181268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VIII</a:t>
            </a: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270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181271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81272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74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CONTACT</a:t>
            </a: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PT</a:t>
            </a:r>
          </a:p>
        </p:txBody>
      </p:sp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APTT</a:t>
            </a:r>
          </a:p>
        </p:txBody>
      </p:sp>
      <p:sp>
        <p:nvSpPr>
          <p:cNvPr id="181278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TT</a:t>
            </a:r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80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" pitchFamily="18" charset="0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Coagulation: ‘Screening tests’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GB"/>
              <a:t>Thrombin time (TT)</a:t>
            </a:r>
          </a:p>
          <a:p>
            <a:pPr lvl="1">
              <a:lnSpc>
                <a:spcPct val="135000"/>
              </a:lnSpc>
            </a:pPr>
            <a:r>
              <a:rPr lang="en-GB"/>
              <a:t>Requires:  Fibrinogen</a:t>
            </a:r>
          </a:p>
          <a:p>
            <a:pPr lvl="1">
              <a:lnSpc>
                <a:spcPct val="135000"/>
              </a:lnSpc>
            </a:pPr>
            <a:r>
              <a:rPr lang="en-GB"/>
              <a:t>(absence of inhibitors such as heparin)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95288" y="5727700"/>
            <a:ext cx="4635500" cy="1130300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3" descr="50%"/>
          <p:cNvSpPr>
            <a:spLocks noChangeArrowheads="1"/>
          </p:cNvSpPr>
          <p:nvPr/>
        </p:nvSpPr>
        <p:spPr bwMode="auto">
          <a:xfrm>
            <a:off x="361950" y="3487738"/>
            <a:ext cx="733425" cy="376237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4760913" y="2551113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322763" y="34194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693988" y="508635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723900" y="581818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478213" y="581818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409950" y="1731963"/>
            <a:ext cx="6746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3381375" y="896938"/>
            <a:ext cx="15097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3451225" y="909638"/>
            <a:ext cx="16510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4113213" y="2533650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068763" y="1746250"/>
            <a:ext cx="714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>
            <a:off x="2557463" y="603567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2895600" y="562133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4367213" y="3019425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 flipH="1">
            <a:off x="3155950" y="3832225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4360863" y="2154238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319088" y="3090863"/>
            <a:ext cx="892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384175" y="3435350"/>
            <a:ext cx="635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3576638" y="3409950"/>
            <a:ext cx="1143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  </a:t>
            </a:r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>
            <a:off x="1084263" y="3627438"/>
            <a:ext cx="1828800" cy="67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63" name="Group 23"/>
          <p:cNvGrpSpPr>
            <a:grpSpLocks/>
          </p:cNvGrpSpPr>
          <p:nvPr/>
        </p:nvGrpSpPr>
        <p:grpSpPr bwMode="auto">
          <a:xfrm>
            <a:off x="2452688" y="4322763"/>
            <a:ext cx="850900" cy="515937"/>
            <a:chOff x="1545" y="2723"/>
            <a:chExt cx="536" cy="325"/>
          </a:xfrm>
        </p:grpSpPr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180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54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2666" name="Line 26"/>
          <p:cNvSpPr>
            <a:spLocks noChangeShapeType="1"/>
          </p:cNvSpPr>
          <p:nvPr/>
        </p:nvSpPr>
        <p:spPr bwMode="auto">
          <a:xfrm>
            <a:off x="2895600" y="473868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7" name="Rectangle 27" descr="50%"/>
          <p:cNvSpPr>
            <a:spLocks noChangeArrowheads="1"/>
          </p:cNvSpPr>
          <p:nvPr/>
        </p:nvSpPr>
        <p:spPr bwMode="auto">
          <a:xfrm>
            <a:off x="3124200" y="1417638"/>
            <a:ext cx="1862138" cy="396875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8" name="Rectangle 28"/>
          <p:cNvSpPr>
            <a:spLocks noChangeArrowheads="1"/>
          </p:cNvSpPr>
          <p:nvPr/>
        </p:nvSpPr>
        <p:spPr bwMode="auto">
          <a:xfrm>
            <a:off x="3230563" y="1403350"/>
            <a:ext cx="1706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2669" name="Rectangle 29"/>
          <p:cNvSpPr>
            <a:spLocks noChangeArrowheads="1"/>
          </p:cNvSpPr>
          <p:nvPr/>
        </p:nvSpPr>
        <p:spPr bwMode="auto">
          <a:xfrm>
            <a:off x="5137150" y="4349750"/>
            <a:ext cx="3797300" cy="2400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Rectangle 30"/>
          <p:cNvSpPr>
            <a:spLocks noChangeArrowheads="1"/>
          </p:cNvSpPr>
          <p:nvPr/>
        </p:nvSpPr>
        <p:spPr bwMode="auto">
          <a:xfrm>
            <a:off x="5292725" y="4476750"/>
            <a:ext cx="3654425" cy="222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PT 	   10.5 (9.6-11.6)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APTT   28 	(26-32)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TT 	   33	(15-19)</a:t>
            </a:r>
          </a:p>
        </p:txBody>
      </p:sp>
      <p:sp>
        <p:nvSpPr>
          <p:cNvPr id="112671" name="Rectangle 31"/>
          <p:cNvSpPr>
            <a:spLocks noChangeArrowheads="1"/>
          </p:cNvSpPr>
          <p:nvPr/>
        </p:nvSpPr>
        <p:spPr bwMode="auto">
          <a:xfrm>
            <a:off x="392113" y="123825"/>
            <a:ext cx="3444875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69" grpId="0" animBg="1"/>
      <p:bldP spid="1126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36550" y="5507038"/>
            <a:ext cx="4635500" cy="11303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760913" y="2551113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322763" y="34194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693988" y="508635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723900" y="581818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478213" y="581818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409950" y="1731963"/>
            <a:ext cx="6746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3381375" y="896938"/>
            <a:ext cx="15097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3451225" y="909638"/>
            <a:ext cx="16510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4113213" y="2533650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4068763" y="1746250"/>
            <a:ext cx="714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2598738" y="609282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2895600" y="562133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367213" y="3019425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>
            <a:off x="3155950" y="3832225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4360863" y="2154238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319088" y="3090863"/>
            <a:ext cx="892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395288" y="3573463"/>
            <a:ext cx="635000" cy="515937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3685" name="Rectangle 21"/>
          <p:cNvSpPr>
            <a:spLocks noChangeArrowheads="1"/>
          </p:cNvSpPr>
          <p:nvPr/>
        </p:nvSpPr>
        <p:spPr bwMode="auto">
          <a:xfrm>
            <a:off x="3576638" y="3409950"/>
            <a:ext cx="1143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  </a:t>
            </a:r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1084263" y="3627438"/>
            <a:ext cx="1828800" cy="67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87" name="Group 23"/>
          <p:cNvGrpSpPr>
            <a:grpSpLocks/>
          </p:cNvGrpSpPr>
          <p:nvPr/>
        </p:nvGrpSpPr>
        <p:grpSpPr bwMode="auto">
          <a:xfrm>
            <a:off x="2452688" y="4322763"/>
            <a:ext cx="850900" cy="515937"/>
            <a:chOff x="1545" y="2723"/>
            <a:chExt cx="536" cy="325"/>
          </a:xfrm>
        </p:grpSpPr>
        <p:sp>
          <p:nvSpPr>
            <p:cNvPr id="113688" name="Rectangle 24"/>
            <p:cNvSpPr>
              <a:spLocks noChangeArrowheads="1"/>
            </p:cNvSpPr>
            <p:nvPr/>
          </p:nvSpPr>
          <p:spPr bwMode="auto">
            <a:xfrm>
              <a:off x="180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3689" name="Rectangle 25"/>
            <p:cNvSpPr>
              <a:spLocks noChangeArrowheads="1"/>
            </p:cNvSpPr>
            <p:nvPr/>
          </p:nvSpPr>
          <p:spPr bwMode="auto">
            <a:xfrm>
              <a:off x="154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3690" name="Line 26"/>
          <p:cNvSpPr>
            <a:spLocks noChangeShapeType="1"/>
          </p:cNvSpPr>
          <p:nvPr/>
        </p:nvSpPr>
        <p:spPr bwMode="auto">
          <a:xfrm>
            <a:off x="2895600" y="473868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92" name="Rectangle 28"/>
          <p:cNvSpPr>
            <a:spLocks noChangeArrowheads="1"/>
          </p:cNvSpPr>
          <p:nvPr/>
        </p:nvSpPr>
        <p:spPr bwMode="auto">
          <a:xfrm>
            <a:off x="3230563" y="1403350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3693" name="Rectangle 29"/>
          <p:cNvSpPr>
            <a:spLocks noChangeArrowheads="1"/>
          </p:cNvSpPr>
          <p:nvPr/>
        </p:nvSpPr>
        <p:spPr bwMode="auto">
          <a:xfrm>
            <a:off x="5292725" y="4365625"/>
            <a:ext cx="3654425" cy="222408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Inhibitor of thrombin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(eg heparin)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Inhibitor of polymerisation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Abnormal fibrinogen</a:t>
            </a:r>
          </a:p>
        </p:txBody>
      </p:sp>
      <p:sp>
        <p:nvSpPr>
          <p:cNvPr id="113694" name="Rectangle 30"/>
          <p:cNvSpPr>
            <a:spLocks noChangeArrowheads="1"/>
          </p:cNvSpPr>
          <p:nvPr/>
        </p:nvSpPr>
        <p:spPr bwMode="auto">
          <a:xfrm>
            <a:off x="392113" y="123825"/>
            <a:ext cx="3444875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0825" y="836613"/>
            <a:ext cx="5168900" cy="46609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 descr="Small checker board"/>
          <p:cNvSpPr>
            <a:spLocks noChangeArrowheads="1"/>
          </p:cNvSpPr>
          <p:nvPr/>
        </p:nvSpPr>
        <p:spPr bwMode="auto">
          <a:xfrm>
            <a:off x="1979613" y="3933825"/>
            <a:ext cx="1841500" cy="1562100"/>
          </a:xfrm>
          <a:prstGeom prst="rect">
            <a:avLst/>
          </a:prstGeom>
          <a:pattFill prst="smCheck">
            <a:fgClr>
              <a:srgbClr val="00CCFF"/>
            </a:fgClr>
            <a:bgClr>
              <a:schemeClr val="bg1"/>
            </a:bgClr>
          </a:pattFill>
          <a:ln w="12700">
            <a:solidFill>
              <a:srgbClr val="3365F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4760913" y="2551113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246563" y="34194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668588" y="508635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698500" y="581818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3452813" y="581818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3409950" y="1731963"/>
            <a:ext cx="6746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3381375" y="896938"/>
            <a:ext cx="15097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3451225" y="909638"/>
            <a:ext cx="16510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0605" name="Rectangle 13"/>
          <p:cNvSpPr>
            <a:spLocks noChangeArrowheads="1"/>
          </p:cNvSpPr>
          <p:nvPr/>
        </p:nvSpPr>
        <p:spPr bwMode="auto">
          <a:xfrm>
            <a:off x="4113213" y="2533650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4068763" y="1746250"/>
            <a:ext cx="714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2532063" y="603567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16"/>
          <p:cNvSpPr>
            <a:spLocks noChangeShapeType="1"/>
          </p:cNvSpPr>
          <p:nvPr/>
        </p:nvSpPr>
        <p:spPr bwMode="auto">
          <a:xfrm>
            <a:off x="2895600" y="562133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>
            <a:off x="4367213" y="3019425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H="1">
            <a:off x="3155950" y="3832225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Line 19"/>
          <p:cNvSpPr>
            <a:spLocks noChangeShapeType="1"/>
          </p:cNvSpPr>
          <p:nvPr/>
        </p:nvSpPr>
        <p:spPr bwMode="auto">
          <a:xfrm>
            <a:off x="4360863" y="2154238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319088" y="3090863"/>
            <a:ext cx="892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0613" name="Rectangle 21"/>
          <p:cNvSpPr>
            <a:spLocks noChangeArrowheads="1"/>
          </p:cNvSpPr>
          <p:nvPr/>
        </p:nvSpPr>
        <p:spPr bwMode="auto">
          <a:xfrm>
            <a:off x="384175" y="3435350"/>
            <a:ext cx="635000" cy="515938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3576638" y="3409950"/>
            <a:ext cx="1143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  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1084263" y="3627438"/>
            <a:ext cx="1828800" cy="67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16" name="Group 24"/>
          <p:cNvGrpSpPr>
            <a:grpSpLocks/>
          </p:cNvGrpSpPr>
          <p:nvPr/>
        </p:nvGrpSpPr>
        <p:grpSpPr bwMode="auto">
          <a:xfrm>
            <a:off x="2452688" y="4322763"/>
            <a:ext cx="850900" cy="515937"/>
            <a:chOff x="1545" y="2723"/>
            <a:chExt cx="536" cy="325"/>
          </a:xfrm>
        </p:grpSpPr>
        <p:sp>
          <p:nvSpPr>
            <p:cNvPr id="110617" name="Rectangle 25"/>
            <p:cNvSpPr>
              <a:spLocks noChangeArrowheads="1"/>
            </p:cNvSpPr>
            <p:nvPr/>
          </p:nvSpPr>
          <p:spPr bwMode="auto">
            <a:xfrm>
              <a:off x="180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0618" name="Rectangle 26"/>
            <p:cNvSpPr>
              <a:spLocks noChangeArrowheads="1"/>
            </p:cNvSpPr>
            <p:nvPr/>
          </p:nvSpPr>
          <p:spPr bwMode="auto">
            <a:xfrm>
              <a:off x="154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2895600" y="473868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3230563" y="1403350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auto">
          <a:xfrm>
            <a:off x="5137150" y="4349750"/>
            <a:ext cx="3797300" cy="2400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Rectangle 31"/>
          <p:cNvSpPr>
            <a:spLocks noChangeArrowheads="1"/>
          </p:cNvSpPr>
          <p:nvPr/>
        </p:nvSpPr>
        <p:spPr bwMode="auto">
          <a:xfrm>
            <a:off x="5292725" y="4476750"/>
            <a:ext cx="3654425" cy="222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PT 	   19.3 (9.6-11.6)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APTT   45 	(26-32)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TT 	   16 	(15-19)</a:t>
            </a:r>
          </a:p>
        </p:txBody>
      </p:sp>
      <p:sp>
        <p:nvSpPr>
          <p:cNvPr id="110624" name="Rectangle 32"/>
          <p:cNvSpPr>
            <a:spLocks noChangeArrowheads="1"/>
          </p:cNvSpPr>
          <p:nvPr/>
        </p:nvSpPr>
        <p:spPr bwMode="auto">
          <a:xfrm>
            <a:off x="392113" y="73025"/>
            <a:ext cx="558958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APTT AND 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  <p:bldP spid="110622" grpId="0" animBg="1"/>
      <p:bldP spid="1106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60350" y="858838"/>
            <a:ext cx="5168900" cy="4660900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8" name="Rectangle 32" descr="Small checker board"/>
          <p:cNvSpPr>
            <a:spLocks noChangeArrowheads="1"/>
          </p:cNvSpPr>
          <p:nvPr/>
        </p:nvSpPr>
        <p:spPr bwMode="auto">
          <a:xfrm>
            <a:off x="1979613" y="3933825"/>
            <a:ext cx="1841500" cy="1562100"/>
          </a:xfrm>
          <a:prstGeom prst="rect">
            <a:avLst/>
          </a:prstGeom>
          <a:pattFill prst="smCheck">
            <a:fgClr>
              <a:srgbClr val="00CCFF"/>
            </a:fgClr>
            <a:bgClr>
              <a:schemeClr val="bg1"/>
            </a:bgClr>
          </a:pattFill>
          <a:ln w="12700">
            <a:solidFill>
              <a:srgbClr val="3365F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760913" y="2551113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4246563" y="3419475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668588" y="5086350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698500" y="5818188"/>
            <a:ext cx="18605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3452813" y="5818188"/>
            <a:ext cx="11493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409950" y="1731963"/>
            <a:ext cx="674688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3381375" y="896938"/>
            <a:ext cx="1509713" cy="5143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3451225" y="909638"/>
            <a:ext cx="16510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4113213" y="2533650"/>
            <a:ext cx="5762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4068763" y="1746250"/>
            <a:ext cx="7143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2532063" y="6035675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2895600" y="5621338"/>
            <a:ext cx="4763" cy="35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4367213" y="3019425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H="1">
            <a:off x="3155950" y="3832225"/>
            <a:ext cx="995363" cy="446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Line 19"/>
          <p:cNvSpPr>
            <a:spLocks noChangeShapeType="1"/>
          </p:cNvSpPr>
          <p:nvPr/>
        </p:nvSpPr>
        <p:spPr bwMode="auto">
          <a:xfrm>
            <a:off x="4360863" y="2154238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319088" y="3090863"/>
            <a:ext cx="892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384175" y="3435350"/>
            <a:ext cx="635000" cy="515938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3576638" y="3409950"/>
            <a:ext cx="11430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  </a:t>
            </a:r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>
            <a:off x="1084263" y="3627438"/>
            <a:ext cx="1828800" cy="671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40" name="Group 24"/>
          <p:cNvGrpSpPr>
            <a:grpSpLocks/>
          </p:cNvGrpSpPr>
          <p:nvPr/>
        </p:nvGrpSpPr>
        <p:grpSpPr bwMode="auto">
          <a:xfrm>
            <a:off x="2452688" y="4322763"/>
            <a:ext cx="850900" cy="515937"/>
            <a:chOff x="1545" y="2723"/>
            <a:chExt cx="536" cy="325"/>
          </a:xfrm>
        </p:grpSpPr>
        <p:sp>
          <p:nvSpPr>
            <p:cNvPr id="111641" name="Rectangle 25"/>
            <p:cNvSpPr>
              <a:spLocks noChangeArrowheads="1"/>
            </p:cNvSpPr>
            <p:nvPr/>
          </p:nvSpPr>
          <p:spPr bwMode="auto">
            <a:xfrm>
              <a:off x="180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1642" name="Rectangle 26"/>
            <p:cNvSpPr>
              <a:spLocks noChangeArrowheads="1"/>
            </p:cNvSpPr>
            <p:nvPr/>
          </p:nvSpPr>
          <p:spPr bwMode="auto">
            <a:xfrm>
              <a:off x="1545" y="272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1643" name="Line 27"/>
          <p:cNvSpPr>
            <a:spLocks noChangeShapeType="1"/>
          </p:cNvSpPr>
          <p:nvPr/>
        </p:nvSpPr>
        <p:spPr bwMode="auto">
          <a:xfrm>
            <a:off x="2895600" y="4738688"/>
            <a:ext cx="4763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45" name="Rectangle 29"/>
          <p:cNvSpPr>
            <a:spLocks noChangeArrowheads="1"/>
          </p:cNvSpPr>
          <p:nvPr/>
        </p:nvSpPr>
        <p:spPr bwMode="auto">
          <a:xfrm>
            <a:off x="3230563" y="1403350"/>
            <a:ext cx="1706562" cy="454025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1646" name="Rectangle 30"/>
          <p:cNvSpPr>
            <a:spLocks noChangeArrowheads="1"/>
          </p:cNvSpPr>
          <p:nvPr/>
        </p:nvSpPr>
        <p:spPr bwMode="auto">
          <a:xfrm>
            <a:off x="5414963" y="4321175"/>
            <a:ext cx="3654425" cy="179705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Deficiency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FV, FX, Prothrombin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OR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Multiple deficiencies</a:t>
            </a:r>
          </a:p>
        </p:txBody>
      </p:sp>
      <p:sp>
        <p:nvSpPr>
          <p:cNvPr id="111647" name="Rectangle 31"/>
          <p:cNvSpPr>
            <a:spLocks noChangeArrowheads="1"/>
          </p:cNvSpPr>
          <p:nvPr/>
        </p:nvSpPr>
        <p:spPr bwMode="auto">
          <a:xfrm>
            <a:off x="392113" y="73025"/>
            <a:ext cx="5589587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PROLONGED APTT AND 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60350" y="858838"/>
            <a:ext cx="4943475" cy="5824537"/>
          </a:xfrm>
          <a:prstGeom prst="rect">
            <a:avLst/>
          </a:prstGeom>
          <a:solidFill>
            <a:srgbClr val="00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Rectangle 3" descr="Small checker board"/>
          <p:cNvSpPr>
            <a:spLocks noChangeArrowheads="1"/>
          </p:cNvSpPr>
          <p:nvPr/>
        </p:nvSpPr>
        <p:spPr bwMode="auto">
          <a:xfrm>
            <a:off x="558800" y="5378450"/>
            <a:ext cx="4356100" cy="1257300"/>
          </a:xfrm>
          <a:prstGeom prst="rect">
            <a:avLst/>
          </a:prstGeom>
          <a:pattFill prst="smCheck">
            <a:fgClr>
              <a:srgbClr val="00CCFF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760913" y="24606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4284663" y="3316288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2655888" y="49958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698500" y="57277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3452813" y="57277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409950" y="16414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3381375" y="781050"/>
            <a:ext cx="1598613" cy="5397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438525" y="806450"/>
            <a:ext cx="14239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4113213" y="24431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4068763" y="16557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>
            <a:off x="2532063" y="59451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2844800" y="5530850"/>
            <a:ext cx="4763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4367213" y="29289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H="1">
            <a:off x="3155950" y="37417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4373563" y="20764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268288" y="2987675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384175" y="3344863"/>
            <a:ext cx="635000" cy="515937"/>
          </a:xfrm>
          <a:prstGeom prst="rect">
            <a:avLst/>
          </a:prstGeom>
          <a:solidFill>
            <a:srgbClr val="D60093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3576638" y="3319463"/>
            <a:ext cx="8524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1084263" y="35369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12" name="Group 24"/>
          <p:cNvGrpSpPr>
            <a:grpSpLocks/>
          </p:cNvGrpSpPr>
          <p:nvPr/>
        </p:nvGrpSpPr>
        <p:grpSpPr bwMode="auto">
          <a:xfrm>
            <a:off x="2452688" y="4232275"/>
            <a:ext cx="850900" cy="515938"/>
            <a:chOff x="1545" y="2666"/>
            <a:chExt cx="536" cy="325"/>
          </a:xfrm>
        </p:grpSpPr>
        <p:sp>
          <p:nvSpPr>
            <p:cNvPr id="114713" name="Rectangle 25"/>
            <p:cNvSpPr>
              <a:spLocks noChangeArrowheads="1"/>
            </p:cNvSpPr>
            <p:nvPr/>
          </p:nvSpPr>
          <p:spPr bwMode="auto">
            <a:xfrm>
              <a:off x="1805" y="2666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4714" name="Rectangle 26"/>
            <p:cNvSpPr>
              <a:spLocks noChangeArrowheads="1"/>
            </p:cNvSpPr>
            <p:nvPr/>
          </p:nvSpPr>
          <p:spPr bwMode="auto">
            <a:xfrm>
              <a:off x="1545" y="2666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2844800" y="4627563"/>
            <a:ext cx="4763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Rectangle 28"/>
          <p:cNvSpPr>
            <a:spLocks noChangeArrowheads="1"/>
          </p:cNvSpPr>
          <p:nvPr/>
        </p:nvSpPr>
        <p:spPr bwMode="auto">
          <a:xfrm>
            <a:off x="3149600" y="1276350"/>
            <a:ext cx="1862138" cy="396875"/>
          </a:xfrm>
          <a:prstGeom prst="rect">
            <a:avLst/>
          </a:prstGeom>
          <a:solidFill>
            <a:srgbClr val="D60093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Rectangle 29"/>
          <p:cNvSpPr>
            <a:spLocks noChangeArrowheads="1"/>
          </p:cNvSpPr>
          <p:nvPr/>
        </p:nvSpPr>
        <p:spPr bwMode="auto">
          <a:xfrm>
            <a:off x="3230563" y="1312863"/>
            <a:ext cx="1706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4718" name="Rectangle 30"/>
          <p:cNvSpPr>
            <a:spLocks noChangeArrowheads="1"/>
          </p:cNvSpPr>
          <p:nvPr/>
        </p:nvSpPr>
        <p:spPr bwMode="auto">
          <a:xfrm>
            <a:off x="5076825" y="4146550"/>
            <a:ext cx="3984625" cy="2476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5094288" y="4335463"/>
            <a:ext cx="3859212" cy="222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PT 	   18.5 (9.6-11.6)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APTT   45 	(26-32)</a:t>
            </a:r>
          </a:p>
          <a:p>
            <a:pPr eaLnBrk="0" hangingPunct="0"/>
            <a:endParaRPr lang="en-GB" altLang="en-GB" sz="2800" b="1">
              <a:solidFill>
                <a:srgbClr val="000000"/>
              </a:solidFill>
              <a:latin typeface="Times" pitchFamily="18" charset="0"/>
            </a:endParaRP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TT 	   27 	(15-19)</a:t>
            </a:r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392113" y="73025"/>
            <a:ext cx="5105400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ALL TESTS PROLONGED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543800" cy="1295400"/>
          </a:xfrm>
        </p:spPr>
        <p:txBody>
          <a:bodyPr/>
          <a:lstStyle/>
          <a:p>
            <a:r>
              <a:rPr lang="en-GB" sz="3500"/>
              <a:t>Why do people bleed?</a:t>
            </a:r>
            <a:br>
              <a:rPr lang="en-GB" sz="3500"/>
            </a:br>
            <a:r>
              <a:rPr lang="en-GB" sz="3500"/>
              <a:t>	</a:t>
            </a:r>
            <a:r>
              <a:rPr lang="en-GB" sz="2700"/>
              <a:t>-Defects of procoagulant function</a:t>
            </a:r>
            <a:r>
              <a:rPr lang="en-GB" sz="3500"/>
              <a:t/>
            </a:r>
            <a:br>
              <a:rPr lang="en-GB" sz="3500"/>
            </a:br>
            <a:endParaRPr lang="en-GB" sz="350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341438"/>
            <a:ext cx="8208963" cy="5183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100"/>
              <a:t>Too little protein (quantitative)</a:t>
            </a:r>
          </a:p>
          <a:p>
            <a:pPr lvl="1">
              <a:lnSpc>
                <a:spcPct val="150000"/>
              </a:lnSpc>
            </a:pPr>
            <a:r>
              <a:rPr lang="en-GB" sz="1900"/>
              <a:t>Usually inherited			</a:t>
            </a:r>
            <a:r>
              <a:rPr lang="en-GB" sz="1900">
                <a:solidFill>
                  <a:srgbClr val="FF0000"/>
                </a:solidFill>
              </a:rPr>
              <a:t>specific assays</a:t>
            </a:r>
          </a:p>
          <a:p>
            <a:pPr lvl="1">
              <a:lnSpc>
                <a:spcPct val="150000"/>
              </a:lnSpc>
            </a:pPr>
            <a:r>
              <a:rPr lang="en-GB" sz="1900"/>
              <a:t>Excess consumption 		</a:t>
            </a:r>
            <a:r>
              <a:rPr lang="en-GB" sz="1900">
                <a:solidFill>
                  <a:srgbClr val="FF0000"/>
                </a:solidFill>
              </a:rPr>
              <a:t>global pattern</a:t>
            </a:r>
          </a:p>
          <a:p>
            <a:pPr lvl="1">
              <a:lnSpc>
                <a:spcPct val="150000"/>
              </a:lnSpc>
            </a:pPr>
            <a:r>
              <a:rPr lang="en-GB" sz="1900"/>
              <a:t>Liver failure			</a:t>
            </a:r>
            <a:r>
              <a:rPr lang="en-GB" sz="1900">
                <a:solidFill>
                  <a:srgbClr val="FF0000"/>
                </a:solidFill>
              </a:rPr>
              <a:t>global pattern</a:t>
            </a:r>
            <a:endParaRPr lang="en-GB" sz="1900"/>
          </a:p>
          <a:p>
            <a:pPr lvl="1">
              <a:lnSpc>
                <a:spcPct val="150000"/>
              </a:lnSpc>
            </a:pPr>
            <a:r>
              <a:rPr lang="en-GB" sz="1900"/>
              <a:t>Drugs, antibody, hormonal		 </a:t>
            </a:r>
            <a:r>
              <a:rPr lang="en-GB" sz="1900">
                <a:solidFill>
                  <a:srgbClr val="FF0000"/>
                </a:solidFill>
              </a:rPr>
              <a:t>specific assays</a:t>
            </a:r>
            <a:endParaRPr lang="en-GB" sz="1900"/>
          </a:p>
          <a:p>
            <a:pPr>
              <a:lnSpc>
                <a:spcPct val="150000"/>
              </a:lnSpc>
            </a:pPr>
            <a:r>
              <a:rPr lang="en-GB" sz="2100"/>
              <a:t>Defective function (qualitative)</a:t>
            </a:r>
          </a:p>
          <a:p>
            <a:pPr lvl="1">
              <a:lnSpc>
                <a:spcPct val="150000"/>
              </a:lnSpc>
            </a:pPr>
            <a:r>
              <a:rPr lang="en-GB" sz="1900"/>
              <a:t>Usually inherited			 </a:t>
            </a:r>
            <a:r>
              <a:rPr lang="en-GB" sz="1900">
                <a:solidFill>
                  <a:srgbClr val="FF0000"/>
                </a:solidFill>
              </a:rPr>
              <a:t>specific assays</a:t>
            </a:r>
            <a:endParaRPr lang="en-GB" sz="1900"/>
          </a:p>
          <a:p>
            <a:pPr>
              <a:lnSpc>
                <a:spcPct val="150000"/>
              </a:lnSpc>
            </a:pPr>
            <a:r>
              <a:rPr lang="en-GB" sz="2100"/>
              <a:t>Inhibited function</a:t>
            </a:r>
          </a:p>
          <a:p>
            <a:pPr lvl="1">
              <a:lnSpc>
                <a:spcPct val="150000"/>
              </a:lnSpc>
            </a:pPr>
            <a:r>
              <a:rPr lang="en-GB" sz="1900"/>
              <a:t>Antibody present			 </a:t>
            </a:r>
            <a:r>
              <a:rPr lang="en-GB" sz="1900">
                <a:solidFill>
                  <a:srgbClr val="FF0000"/>
                </a:solidFill>
              </a:rPr>
              <a:t>specific assays</a:t>
            </a:r>
            <a:endParaRPr lang="en-GB" sz="1900"/>
          </a:p>
          <a:p>
            <a:pPr lvl="1">
              <a:lnSpc>
                <a:spcPct val="150000"/>
              </a:lnSpc>
            </a:pPr>
            <a:r>
              <a:rPr lang="en-GB" sz="1900"/>
              <a:t>Drugs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 descr="50%"/>
          <p:cNvSpPr>
            <a:spLocks noChangeArrowheads="1"/>
          </p:cNvSpPr>
          <p:nvPr/>
        </p:nvSpPr>
        <p:spPr bwMode="auto">
          <a:xfrm>
            <a:off x="260350" y="858838"/>
            <a:ext cx="4943475" cy="5824537"/>
          </a:xfrm>
          <a:prstGeom prst="rect">
            <a:avLst/>
          </a:prstGeom>
          <a:pattFill prst="pct50">
            <a:fgClr>
              <a:srgbClr val="3365FB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Rectangle 3" descr="Small checker board"/>
          <p:cNvSpPr>
            <a:spLocks noChangeArrowheads="1"/>
          </p:cNvSpPr>
          <p:nvPr/>
        </p:nvSpPr>
        <p:spPr bwMode="auto">
          <a:xfrm>
            <a:off x="558800" y="5378450"/>
            <a:ext cx="4356100" cy="1257300"/>
          </a:xfrm>
          <a:prstGeom prst="rect">
            <a:avLst/>
          </a:prstGeom>
          <a:pattFill prst="smCheck">
            <a:fgClr>
              <a:srgbClr val="00CCFF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 descr="50%"/>
          <p:cNvSpPr>
            <a:spLocks noChangeArrowheads="1"/>
          </p:cNvSpPr>
          <p:nvPr/>
        </p:nvSpPr>
        <p:spPr bwMode="auto">
          <a:xfrm>
            <a:off x="311150" y="3409950"/>
            <a:ext cx="733425" cy="376238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760913" y="2460625"/>
            <a:ext cx="420687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4284663" y="3316288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IX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655888" y="4995863"/>
            <a:ext cx="4572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II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698500" y="5727700"/>
            <a:ext cx="18605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Fibrinogen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3452813" y="5727700"/>
            <a:ext cx="11493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Fibrin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409950" y="1641475"/>
            <a:ext cx="6746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PK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3381375" y="781050"/>
            <a:ext cx="1598613" cy="5397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3438525" y="806450"/>
            <a:ext cx="14239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HMWK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4113213" y="2443163"/>
            <a:ext cx="5762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4068763" y="1655763"/>
            <a:ext cx="714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XII</a:t>
            </a: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2532063" y="5945188"/>
            <a:ext cx="893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2844800" y="5530850"/>
            <a:ext cx="4763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4367213" y="2928938"/>
            <a:ext cx="0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 flipH="1">
            <a:off x="3155950" y="3741738"/>
            <a:ext cx="995363" cy="446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4373563" y="2076450"/>
            <a:ext cx="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268288" y="2987675"/>
            <a:ext cx="892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VIIa</a:t>
            </a:r>
          </a:p>
        </p:txBody>
      </p:sp>
      <p:sp>
        <p:nvSpPr>
          <p:cNvPr id="115733" name="Rectangle 21"/>
          <p:cNvSpPr>
            <a:spLocks noChangeArrowheads="1"/>
          </p:cNvSpPr>
          <p:nvPr/>
        </p:nvSpPr>
        <p:spPr bwMode="auto">
          <a:xfrm>
            <a:off x="384175" y="3344863"/>
            <a:ext cx="6350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TF</a:t>
            </a:r>
          </a:p>
        </p:txBody>
      </p:sp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3576638" y="3319463"/>
            <a:ext cx="8524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latin typeface="Times" pitchFamily="18" charset="0"/>
              </a:rPr>
              <a:t>VIII</a:t>
            </a:r>
          </a:p>
        </p:txBody>
      </p:sp>
      <p:sp>
        <p:nvSpPr>
          <p:cNvPr id="115735" name="Line 23"/>
          <p:cNvSpPr>
            <a:spLocks noChangeShapeType="1"/>
          </p:cNvSpPr>
          <p:nvPr/>
        </p:nvSpPr>
        <p:spPr bwMode="auto">
          <a:xfrm>
            <a:off x="1084263" y="3536950"/>
            <a:ext cx="1828800" cy="671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36" name="Group 24"/>
          <p:cNvGrpSpPr>
            <a:grpSpLocks/>
          </p:cNvGrpSpPr>
          <p:nvPr/>
        </p:nvGrpSpPr>
        <p:grpSpPr bwMode="auto">
          <a:xfrm>
            <a:off x="2452688" y="4232275"/>
            <a:ext cx="850900" cy="515938"/>
            <a:chOff x="1545" y="2666"/>
            <a:chExt cx="536" cy="325"/>
          </a:xfrm>
        </p:grpSpPr>
        <p:sp>
          <p:nvSpPr>
            <p:cNvPr id="115737" name="Rectangle 25"/>
            <p:cNvSpPr>
              <a:spLocks noChangeArrowheads="1"/>
            </p:cNvSpPr>
            <p:nvPr/>
          </p:nvSpPr>
          <p:spPr bwMode="auto">
            <a:xfrm>
              <a:off x="1805" y="2666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X</a:t>
              </a:r>
            </a:p>
          </p:txBody>
        </p:sp>
        <p:sp>
          <p:nvSpPr>
            <p:cNvPr id="115738" name="Rectangle 26"/>
            <p:cNvSpPr>
              <a:spLocks noChangeArrowheads="1"/>
            </p:cNvSpPr>
            <p:nvPr/>
          </p:nvSpPr>
          <p:spPr bwMode="auto">
            <a:xfrm>
              <a:off x="1545" y="2666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2800" b="1">
                  <a:latin typeface="Times" pitchFamily="18" charset="0"/>
                </a:rPr>
                <a:t>V</a:t>
              </a:r>
            </a:p>
          </p:txBody>
        </p:sp>
      </p:grpSp>
      <p:sp>
        <p:nvSpPr>
          <p:cNvPr id="115739" name="Line 27"/>
          <p:cNvSpPr>
            <a:spLocks noChangeShapeType="1"/>
          </p:cNvSpPr>
          <p:nvPr/>
        </p:nvSpPr>
        <p:spPr bwMode="auto">
          <a:xfrm>
            <a:off x="2844800" y="4627563"/>
            <a:ext cx="4763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40" name="Rectangle 28" descr="50%"/>
          <p:cNvSpPr>
            <a:spLocks noChangeArrowheads="1"/>
          </p:cNvSpPr>
          <p:nvPr/>
        </p:nvSpPr>
        <p:spPr bwMode="auto">
          <a:xfrm>
            <a:off x="3149600" y="1276350"/>
            <a:ext cx="1862138" cy="396875"/>
          </a:xfrm>
          <a:prstGeom prst="rect">
            <a:avLst/>
          </a:prstGeom>
          <a:pattFill prst="pct50">
            <a:fgClr>
              <a:srgbClr val="F95AB7"/>
            </a:fgClr>
            <a:bgClr>
              <a:schemeClr val="bg1"/>
            </a:bgClr>
          </a:patt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41" name="Rectangle 29"/>
          <p:cNvSpPr>
            <a:spLocks noChangeArrowheads="1"/>
          </p:cNvSpPr>
          <p:nvPr/>
        </p:nvSpPr>
        <p:spPr bwMode="auto">
          <a:xfrm>
            <a:off x="3230563" y="1312863"/>
            <a:ext cx="1706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2400" b="1">
                <a:latin typeface="Times" pitchFamily="18" charset="0"/>
              </a:rPr>
              <a:t>CONTACT</a:t>
            </a:r>
          </a:p>
        </p:txBody>
      </p:sp>
      <p:sp>
        <p:nvSpPr>
          <p:cNvPr id="115742" name="Rectangle 30"/>
          <p:cNvSpPr>
            <a:spLocks noChangeArrowheads="1"/>
          </p:cNvSpPr>
          <p:nvPr/>
        </p:nvSpPr>
        <p:spPr bwMode="auto">
          <a:xfrm>
            <a:off x="5076825" y="4146550"/>
            <a:ext cx="3984625" cy="2476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5094288" y="4335463"/>
            <a:ext cx="3859212" cy="179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Fibrinogen deficiency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Abnormal fibrinogen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Multiple deficiencies</a:t>
            </a:r>
          </a:p>
          <a:p>
            <a:pPr eaLnBrk="0" hangingPunct="0"/>
            <a:r>
              <a:rPr lang="en-GB" altLang="en-GB" sz="2800" b="1">
                <a:solidFill>
                  <a:srgbClr val="000000"/>
                </a:solidFill>
                <a:latin typeface="Times" pitchFamily="18" charset="0"/>
              </a:rPr>
              <a:t>Combination (DIC)</a:t>
            </a: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392113" y="73025"/>
            <a:ext cx="5105400" cy="5762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ALL TESTS PROLONGED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coagulation screens?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553200" cy="38020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/>
              <a:t>Detect a bleeding tendency</a:t>
            </a:r>
          </a:p>
          <a:p>
            <a:pPr>
              <a:lnSpc>
                <a:spcPct val="140000"/>
              </a:lnSpc>
            </a:pPr>
            <a:r>
              <a:rPr lang="en-GB"/>
              <a:t>Detect a cause for bleeding</a:t>
            </a:r>
          </a:p>
          <a:p>
            <a:pPr>
              <a:lnSpc>
                <a:spcPct val="140000"/>
              </a:lnSpc>
            </a:pPr>
            <a:r>
              <a:rPr lang="en-GB"/>
              <a:t>Detect a systemic disease</a:t>
            </a:r>
          </a:p>
          <a:p>
            <a:pPr>
              <a:lnSpc>
                <a:spcPct val="140000"/>
              </a:lnSpc>
            </a:pPr>
            <a:r>
              <a:rPr lang="en-GB"/>
              <a:t>Detect a thrombotic disorder</a:t>
            </a:r>
          </a:p>
          <a:p>
            <a:pPr>
              <a:lnSpc>
                <a:spcPct val="140000"/>
              </a:lnSpc>
            </a:pPr>
            <a:r>
              <a:rPr lang="en-GB"/>
              <a:t>‘reassurance’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28596" y="1142984"/>
            <a:ext cx="8604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In fact they are </a:t>
            </a:r>
            <a:r>
              <a:rPr lang="en-GB" sz="3200" dirty="0" smtClean="0">
                <a:solidFill>
                  <a:schemeClr val="tx2"/>
                </a:solidFill>
              </a:rPr>
              <a:t>reliable </a:t>
            </a:r>
            <a:r>
              <a:rPr lang="en-GB" sz="3200" dirty="0">
                <a:solidFill>
                  <a:schemeClr val="tx2"/>
                </a:solidFill>
              </a:rPr>
              <a:t>for none of these things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Coagulation screens are usually performed to detect a </a:t>
            </a:r>
            <a:r>
              <a:rPr lang="en-GB" sz="3200" dirty="0" smtClean="0">
                <a:solidFill>
                  <a:schemeClr val="tx2"/>
                </a:solidFill>
              </a:rPr>
              <a:t>defect in haemostasis</a:t>
            </a:r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	- have limited sensitivity &amp; specificity</a:t>
            </a:r>
          </a:p>
          <a:p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Coagulation screens test a very limited portion of haemostasis</a:t>
            </a:r>
          </a:p>
          <a:p>
            <a:endParaRPr lang="en-GB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Line 2"/>
          <p:cNvSpPr>
            <a:spLocks noChangeShapeType="1"/>
          </p:cNvSpPr>
          <p:nvPr/>
        </p:nvSpPr>
        <p:spPr bwMode="auto">
          <a:xfrm>
            <a:off x="1458913" y="5121275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19" name="Line 3"/>
          <p:cNvSpPr>
            <a:spLocks noChangeShapeType="1"/>
          </p:cNvSpPr>
          <p:nvPr/>
        </p:nvSpPr>
        <p:spPr bwMode="auto">
          <a:xfrm>
            <a:off x="1458913" y="4486275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1458913" y="3851275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1" name="Line 5"/>
          <p:cNvSpPr>
            <a:spLocks noChangeShapeType="1"/>
          </p:cNvSpPr>
          <p:nvPr/>
        </p:nvSpPr>
        <p:spPr bwMode="auto">
          <a:xfrm>
            <a:off x="1458913" y="3216275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>
            <a:off x="1458913" y="2581275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 flipV="1">
            <a:off x="1522413" y="2581275"/>
            <a:ext cx="1587" cy="2540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4" name="Freeform 8"/>
          <p:cNvSpPr>
            <a:spLocks/>
          </p:cNvSpPr>
          <p:nvPr/>
        </p:nvSpPr>
        <p:spPr bwMode="auto">
          <a:xfrm>
            <a:off x="1814513" y="3013075"/>
            <a:ext cx="1828800" cy="3429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120"/>
              </a:cxn>
              <a:cxn ang="0">
                <a:pos x="384" y="120"/>
              </a:cxn>
              <a:cxn ang="0">
                <a:pos x="576" y="16"/>
              </a:cxn>
              <a:cxn ang="0">
                <a:pos x="768" y="0"/>
              </a:cxn>
              <a:cxn ang="0">
                <a:pos x="1152" y="216"/>
              </a:cxn>
            </a:cxnLst>
            <a:rect l="0" t="0" r="r" b="b"/>
            <a:pathLst>
              <a:path w="1152" h="216">
                <a:moveTo>
                  <a:pt x="0" y="96"/>
                </a:moveTo>
                <a:lnTo>
                  <a:pt x="192" y="120"/>
                </a:lnTo>
                <a:lnTo>
                  <a:pt x="384" y="120"/>
                </a:lnTo>
                <a:lnTo>
                  <a:pt x="576" y="16"/>
                </a:lnTo>
                <a:lnTo>
                  <a:pt x="768" y="0"/>
                </a:lnTo>
                <a:lnTo>
                  <a:pt x="1152" y="216"/>
                </a:lnTo>
              </a:path>
            </a:pathLst>
          </a:custGeom>
          <a:noFill/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5" name="Freeform 9"/>
          <p:cNvSpPr>
            <a:spLocks/>
          </p:cNvSpPr>
          <p:nvPr/>
        </p:nvSpPr>
        <p:spPr bwMode="auto">
          <a:xfrm>
            <a:off x="1776413" y="31273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6" name="Freeform 10"/>
          <p:cNvSpPr>
            <a:spLocks/>
          </p:cNvSpPr>
          <p:nvPr/>
        </p:nvSpPr>
        <p:spPr bwMode="auto">
          <a:xfrm>
            <a:off x="2081213" y="31654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7" name="Freeform 11"/>
          <p:cNvSpPr>
            <a:spLocks/>
          </p:cNvSpPr>
          <p:nvPr/>
        </p:nvSpPr>
        <p:spPr bwMode="auto">
          <a:xfrm>
            <a:off x="2386013" y="31654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8" name="Freeform 12"/>
          <p:cNvSpPr>
            <a:spLocks/>
          </p:cNvSpPr>
          <p:nvPr/>
        </p:nvSpPr>
        <p:spPr bwMode="auto">
          <a:xfrm>
            <a:off x="2690813" y="30003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9" name="Freeform 13"/>
          <p:cNvSpPr>
            <a:spLocks/>
          </p:cNvSpPr>
          <p:nvPr/>
        </p:nvSpPr>
        <p:spPr bwMode="auto">
          <a:xfrm>
            <a:off x="2995613" y="29749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0" name="Freeform 14"/>
          <p:cNvSpPr>
            <a:spLocks/>
          </p:cNvSpPr>
          <p:nvPr/>
        </p:nvSpPr>
        <p:spPr bwMode="auto">
          <a:xfrm>
            <a:off x="3605213" y="3317875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1" name="Freeform 15"/>
          <p:cNvSpPr>
            <a:spLocks/>
          </p:cNvSpPr>
          <p:nvPr/>
        </p:nvSpPr>
        <p:spPr bwMode="auto">
          <a:xfrm>
            <a:off x="1814513" y="4435475"/>
            <a:ext cx="1828800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4"/>
              </a:cxn>
              <a:cxn ang="0">
                <a:pos x="384" y="144"/>
              </a:cxn>
              <a:cxn ang="0">
                <a:pos x="576" y="144"/>
              </a:cxn>
              <a:cxn ang="0">
                <a:pos x="768" y="64"/>
              </a:cxn>
              <a:cxn ang="0">
                <a:pos x="1152" y="24"/>
              </a:cxn>
            </a:cxnLst>
            <a:rect l="0" t="0" r="r" b="b"/>
            <a:pathLst>
              <a:path w="1152" h="144">
                <a:moveTo>
                  <a:pt x="0" y="0"/>
                </a:moveTo>
                <a:lnTo>
                  <a:pt x="192" y="24"/>
                </a:lnTo>
                <a:lnTo>
                  <a:pt x="384" y="144"/>
                </a:lnTo>
                <a:lnTo>
                  <a:pt x="576" y="144"/>
                </a:lnTo>
                <a:lnTo>
                  <a:pt x="768" y="64"/>
                </a:lnTo>
                <a:lnTo>
                  <a:pt x="1152" y="2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2" name="Rectangle 16"/>
          <p:cNvSpPr>
            <a:spLocks noChangeArrowheads="1"/>
          </p:cNvSpPr>
          <p:nvPr/>
        </p:nvSpPr>
        <p:spPr bwMode="auto">
          <a:xfrm>
            <a:off x="1795463" y="44164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3" name="Rectangle 17"/>
          <p:cNvSpPr>
            <a:spLocks noChangeArrowheads="1"/>
          </p:cNvSpPr>
          <p:nvPr/>
        </p:nvSpPr>
        <p:spPr bwMode="auto">
          <a:xfrm>
            <a:off x="2100263" y="44545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4" name="Rectangle 18"/>
          <p:cNvSpPr>
            <a:spLocks noChangeArrowheads="1"/>
          </p:cNvSpPr>
          <p:nvPr/>
        </p:nvSpPr>
        <p:spPr bwMode="auto">
          <a:xfrm>
            <a:off x="2405063" y="46450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5" name="Rectangle 19"/>
          <p:cNvSpPr>
            <a:spLocks noChangeArrowheads="1"/>
          </p:cNvSpPr>
          <p:nvPr/>
        </p:nvSpPr>
        <p:spPr bwMode="auto">
          <a:xfrm>
            <a:off x="2709863" y="46450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6" name="Rectangle 20"/>
          <p:cNvSpPr>
            <a:spLocks noChangeArrowheads="1"/>
          </p:cNvSpPr>
          <p:nvPr/>
        </p:nvSpPr>
        <p:spPr bwMode="auto">
          <a:xfrm>
            <a:off x="3014663" y="45180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7" name="Rectangle 21"/>
          <p:cNvSpPr>
            <a:spLocks noChangeArrowheads="1"/>
          </p:cNvSpPr>
          <p:nvPr/>
        </p:nvSpPr>
        <p:spPr bwMode="auto">
          <a:xfrm>
            <a:off x="3624263" y="4454525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357313" y="5032375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Times" pitchFamily="18" charset="0"/>
              </a:rPr>
              <a:t>0</a:t>
            </a:r>
            <a:endParaRPr lang="en-GB" sz="2400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 rot="16200000">
            <a:off x="-713581" y="3483769"/>
            <a:ext cx="27289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concentration / iu/ml</a:t>
            </a:r>
            <a:endParaRPr lang="en-GB" sz="2400"/>
          </a:p>
        </p:txBody>
      </p:sp>
      <p:grpSp>
        <p:nvGrpSpPr>
          <p:cNvPr id="188440" name="Group 24"/>
          <p:cNvGrpSpPr>
            <a:grpSpLocks/>
          </p:cNvGrpSpPr>
          <p:nvPr/>
        </p:nvGrpSpPr>
        <p:grpSpPr bwMode="auto">
          <a:xfrm>
            <a:off x="1522413" y="5121275"/>
            <a:ext cx="2541587" cy="296863"/>
            <a:chOff x="1287" y="3354"/>
            <a:chExt cx="1601" cy="187"/>
          </a:xfrm>
        </p:grpSpPr>
        <p:sp>
          <p:nvSpPr>
            <p:cNvPr id="188441" name="Line 25"/>
            <p:cNvSpPr>
              <a:spLocks noChangeShapeType="1"/>
            </p:cNvSpPr>
            <p:nvPr/>
          </p:nvSpPr>
          <p:spPr bwMode="auto">
            <a:xfrm>
              <a:off x="12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2" name="Line 26"/>
            <p:cNvSpPr>
              <a:spLocks noChangeShapeType="1"/>
            </p:cNvSpPr>
            <p:nvPr/>
          </p:nvSpPr>
          <p:spPr bwMode="auto">
            <a:xfrm>
              <a:off x="14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3" name="Line 27"/>
            <p:cNvSpPr>
              <a:spLocks noChangeShapeType="1"/>
            </p:cNvSpPr>
            <p:nvPr/>
          </p:nvSpPr>
          <p:spPr bwMode="auto">
            <a:xfrm>
              <a:off x="16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4" name="Line 28"/>
            <p:cNvSpPr>
              <a:spLocks noChangeShapeType="1"/>
            </p:cNvSpPr>
            <p:nvPr/>
          </p:nvSpPr>
          <p:spPr bwMode="auto">
            <a:xfrm>
              <a:off x="18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5" name="Line 29"/>
            <p:cNvSpPr>
              <a:spLocks noChangeShapeType="1"/>
            </p:cNvSpPr>
            <p:nvPr/>
          </p:nvSpPr>
          <p:spPr bwMode="auto">
            <a:xfrm>
              <a:off x="20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6" name="Line 30"/>
            <p:cNvSpPr>
              <a:spLocks noChangeShapeType="1"/>
            </p:cNvSpPr>
            <p:nvPr/>
          </p:nvSpPr>
          <p:spPr bwMode="auto">
            <a:xfrm>
              <a:off x="22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7" name="Line 31"/>
            <p:cNvSpPr>
              <a:spLocks noChangeShapeType="1"/>
            </p:cNvSpPr>
            <p:nvPr/>
          </p:nvSpPr>
          <p:spPr bwMode="auto">
            <a:xfrm>
              <a:off x="24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8" name="Line 32"/>
            <p:cNvSpPr>
              <a:spLocks noChangeShapeType="1"/>
            </p:cNvSpPr>
            <p:nvPr/>
          </p:nvSpPr>
          <p:spPr bwMode="auto">
            <a:xfrm>
              <a:off x="26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9" name="Line 33"/>
            <p:cNvSpPr>
              <a:spLocks noChangeShapeType="1"/>
            </p:cNvSpPr>
            <p:nvPr/>
          </p:nvSpPr>
          <p:spPr bwMode="auto">
            <a:xfrm>
              <a:off x="2887" y="3362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0" name="Line 34"/>
            <p:cNvSpPr>
              <a:spLocks noChangeShapeType="1"/>
            </p:cNvSpPr>
            <p:nvPr/>
          </p:nvSpPr>
          <p:spPr bwMode="auto">
            <a:xfrm>
              <a:off x="1287" y="3354"/>
              <a:ext cx="16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1" name="Rectangle 35"/>
            <p:cNvSpPr>
              <a:spLocks noChangeArrowheads="1"/>
            </p:cNvSpPr>
            <p:nvPr/>
          </p:nvSpPr>
          <p:spPr bwMode="auto">
            <a:xfrm>
              <a:off x="1287" y="3426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2400"/>
            </a:p>
          </p:txBody>
        </p:sp>
        <p:sp>
          <p:nvSpPr>
            <p:cNvPr id="188452" name="Rectangle 36"/>
            <p:cNvSpPr>
              <a:spLocks noChangeArrowheads="1"/>
            </p:cNvSpPr>
            <p:nvPr/>
          </p:nvSpPr>
          <p:spPr bwMode="auto">
            <a:xfrm>
              <a:off x="1463" y="3426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GB" sz="2400"/>
            </a:p>
          </p:txBody>
        </p:sp>
        <p:sp>
          <p:nvSpPr>
            <p:cNvPr id="188453" name="Rectangle 37"/>
            <p:cNvSpPr>
              <a:spLocks noChangeArrowheads="1"/>
            </p:cNvSpPr>
            <p:nvPr/>
          </p:nvSpPr>
          <p:spPr bwMode="auto">
            <a:xfrm>
              <a:off x="1647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120</a:t>
              </a:r>
              <a:endParaRPr lang="en-GB" sz="2400"/>
            </a:p>
          </p:txBody>
        </p:sp>
        <p:sp>
          <p:nvSpPr>
            <p:cNvPr id="188454" name="Rectangle 38"/>
            <p:cNvSpPr>
              <a:spLocks noChangeArrowheads="1"/>
            </p:cNvSpPr>
            <p:nvPr/>
          </p:nvSpPr>
          <p:spPr bwMode="auto">
            <a:xfrm>
              <a:off x="2039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240</a:t>
              </a:r>
              <a:endParaRPr lang="en-GB" sz="2400"/>
            </a:p>
          </p:txBody>
        </p:sp>
        <p:sp>
          <p:nvSpPr>
            <p:cNvPr id="188455" name="Rectangle 39"/>
            <p:cNvSpPr>
              <a:spLocks noChangeArrowheads="1"/>
            </p:cNvSpPr>
            <p:nvPr/>
          </p:nvSpPr>
          <p:spPr bwMode="auto">
            <a:xfrm>
              <a:off x="2239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300</a:t>
              </a:r>
              <a:endParaRPr lang="en-GB" sz="2400"/>
            </a:p>
          </p:txBody>
        </p:sp>
        <p:sp>
          <p:nvSpPr>
            <p:cNvPr id="188456" name="Rectangle 40"/>
            <p:cNvSpPr>
              <a:spLocks noChangeArrowheads="1"/>
            </p:cNvSpPr>
            <p:nvPr/>
          </p:nvSpPr>
          <p:spPr bwMode="auto">
            <a:xfrm>
              <a:off x="2639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420</a:t>
              </a:r>
              <a:endParaRPr lang="en-GB" sz="2400"/>
            </a:p>
          </p:txBody>
        </p:sp>
        <p:sp>
          <p:nvSpPr>
            <p:cNvPr id="188457" name="Rectangle 41"/>
            <p:cNvSpPr>
              <a:spLocks noChangeArrowheads="1"/>
            </p:cNvSpPr>
            <p:nvPr/>
          </p:nvSpPr>
          <p:spPr bwMode="auto">
            <a:xfrm>
              <a:off x="1847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180</a:t>
              </a:r>
              <a:endParaRPr lang="en-GB" sz="2400"/>
            </a:p>
          </p:txBody>
        </p:sp>
        <p:sp>
          <p:nvSpPr>
            <p:cNvPr id="188458" name="Rectangle 42"/>
            <p:cNvSpPr>
              <a:spLocks noChangeArrowheads="1"/>
            </p:cNvSpPr>
            <p:nvPr/>
          </p:nvSpPr>
          <p:spPr bwMode="auto">
            <a:xfrm>
              <a:off x="2439" y="3426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360</a:t>
              </a:r>
              <a:endParaRPr lang="en-GB" sz="2400"/>
            </a:p>
          </p:txBody>
        </p:sp>
      </p:grpSp>
      <p:grpSp>
        <p:nvGrpSpPr>
          <p:cNvPr id="188459" name="Group 43"/>
          <p:cNvGrpSpPr>
            <a:grpSpLocks/>
          </p:cNvGrpSpPr>
          <p:nvPr/>
        </p:nvGrpSpPr>
        <p:grpSpPr bwMode="auto">
          <a:xfrm>
            <a:off x="1255713" y="2492375"/>
            <a:ext cx="190500" cy="2087563"/>
            <a:chOff x="1119" y="1698"/>
            <a:chExt cx="120" cy="1315"/>
          </a:xfrm>
        </p:grpSpPr>
        <p:sp>
          <p:nvSpPr>
            <p:cNvPr id="188460" name="Rectangle 44"/>
            <p:cNvSpPr>
              <a:spLocks noChangeArrowheads="1"/>
            </p:cNvSpPr>
            <p:nvPr/>
          </p:nvSpPr>
          <p:spPr bwMode="auto">
            <a:xfrm>
              <a:off x="1119" y="2898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0.2</a:t>
              </a:r>
              <a:endParaRPr lang="en-GB" sz="2400"/>
            </a:p>
          </p:txBody>
        </p:sp>
        <p:sp>
          <p:nvSpPr>
            <p:cNvPr id="188461" name="Rectangle 45"/>
            <p:cNvSpPr>
              <a:spLocks noChangeArrowheads="1"/>
            </p:cNvSpPr>
            <p:nvPr/>
          </p:nvSpPr>
          <p:spPr bwMode="auto">
            <a:xfrm>
              <a:off x="1119" y="2498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0.4</a:t>
              </a:r>
              <a:endParaRPr lang="en-GB" sz="2400"/>
            </a:p>
          </p:txBody>
        </p:sp>
        <p:sp>
          <p:nvSpPr>
            <p:cNvPr id="188462" name="Rectangle 46"/>
            <p:cNvSpPr>
              <a:spLocks noChangeArrowheads="1"/>
            </p:cNvSpPr>
            <p:nvPr/>
          </p:nvSpPr>
          <p:spPr bwMode="auto">
            <a:xfrm>
              <a:off x="1119" y="2098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0.6</a:t>
              </a:r>
              <a:endParaRPr lang="en-GB" sz="2400"/>
            </a:p>
          </p:txBody>
        </p:sp>
        <p:sp>
          <p:nvSpPr>
            <p:cNvPr id="188463" name="Rectangle 47"/>
            <p:cNvSpPr>
              <a:spLocks noChangeArrowheads="1"/>
            </p:cNvSpPr>
            <p:nvPr/>
          </p:nvSpPr>
          <p:spPr bwMode="auto">
            <a:xfrm>
              <a:off x="1119" y="1698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0.8</a:t>
              </a:r>
              <a:endParaRPr lang="en-GB" sz="2400"/>
            </a:p>
          </p:txBody>
        </p:sp>
      </p:grpSp>
      <p:sp>
        <p:nvSpPr>
          <p:cNvPr id="188464" name="Line 48"/>
          <p:cNvSpPr>
            <a:spLocks noChangeShapeType="1"/>
          </p:cNvSpPr>
          <p:nvPr/>
        </p:nvSpPr>
        <p:spPr bwMode="auto">
          <a:xfrm>
            <a:off x="5207000" y="5162550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5" name="Line 49"/>
          <p:cNvSpPr>
            <a:spLocks noChangeShapeType="1"/>
          </p:cNvSpPr>
          <p:nvPr/>
        </p:nvSpPr>
        <p:spPr bwMode="auto">
          <a:xfrm>
            <a:off x="5207000" y="4527550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6" name="Line 50"/>
          <p:cNvSpPr>
            <a:spLocks noChangeShapeType="1"/>
          </p:cNvSpPr>
          <p:nvPr/>
        </p:nvSpPr>
        <p:spPr bwMode="auto">
          <a:xfrm>
            <a:off x="5207000" y="3892550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7" name="Line 51"/>
          <p:cNvSpPr>
            <a:spLocks noChangeShapeType="1"/>
          </p:cNvSpPr>
          <p:nvPr/>
        </p:nvSpPr>
        <p:spPr bwMode="auto">
          <a:xfrm>
            <a:off x="5207000" y="3257550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8" name="Line 52"/>
          <p:cNvSpPr>
            <a:spLocks noChangeShapeType="1"/>
          </p:cNvSpPr>
          <p:nvPr/>
        </p:nvSpPr>
        <p:spPr bwMode="auto">
          <a:xfrm>
            <a:off x="5207000" y="2622550"/>
            <a:ext cx="508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9" name="Line 53"/>
          <p:cNvSpPr>
            <a:spLocks noChangeShapeType="1"/>
          </p:cNvSpPr>
          <p:nvPr/>
        </p:nvSpPr>
        <p:spPr bwMode="auto">
          <a:xfrm flipV="1">
            <a:off x="5270500" y="2622550"/>
            <a:ext cx="1588" cy="2540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0" name="Freeform 54"/>
          <p:cNvSpPr>
            <a:spLocks/>
          </p:cNvSpPr>
          <p:nvPr/>
        </p:nvSpPr>
        <p:spPr bwMode="auto">
          <a:xfrm>
            <a:off x="5575300" y="3714750"/>
            <a:ext cx="1828800" cy="520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384" y="272"/>
              </a:cxn>
              <a:cxn ang="0">
                <a:pos x="576" y="328"/>
              </a:cxn>
              <a:cxn ang="0">
                <a:pos x="768" y="328"/>
              </a:cxn>
              <a:cxn ang="0">
                <a:pos x="1152" y="288"/>
              </a:cxn>
            </a:cxnLst>
            <a:rect l="0" t="0" r="r" b="b"/>
            <a:pathLst>
              <a:path w="1152" h="328">
                <a:moveTo>
                  <a:pt x="0" y="0"/>
                </a:moveTo>
                <a:lnTo>
                  <a:pt x="192" y="48"/>
                </a:lnTo>
                <a:lnTo>
                  <a:pt x="384" y="272"/>
                </a:lnTo>
                <a:lnTo>
                  <a:pt x="576" y="328"/>
                </a:lnTo>
                <a:lnTo>
                  <a:pt x="768" y="328"/>
                </a:lnTo>
                <a:lnTo>
                  <a:pt x="1152" y="288"/>
                </a:lnTo>
              </a:path>
            </a:pathLst>
          </a:custGeom>
          <a:noFill/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1" name="Freeform 55"/>
          <p:cNvSpPr>
            <a:spLocks/>
          </p:cNvSpPr>
          <p:nvPr/>
        </p:nvSpPr>
        <p:spPr bwMode="auto">
          <a:xfrm>
            <a:off x="5537200" y="36766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2" name="Freeform 56"/>
          <p:cNvSpPr>
            <a:spLocks/>
          </p:cNvSpPr>
          <p:nvPr/>
        </p:nvSpPr>
        <p:spPr bwMode="auto">
          <a:xfrm>
            <a:off x="5842000" y="37528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3" name="Freeform 57"/>
          <p:cNvSpPr>
            <a:spLocks/>
          </p:cNvSpPr>
          <p:nvPr/>
        </p:nvSpPr>
        <p:spPr bwMode="auto">
          <a:xfrm>
            <a:off x="6146800" y="41084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4" name="Freeform 58"/>
          <p:cNvSpPr>
            <a:spLocks/>
          </p:cNvSpPr>
          <p:nvPr/>
        </p:nvSpPr>
        <p:spPr bwMode="auto">
          <a:xfrm>
            <a:off x="6451600" y="41973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5" name="Freeform 59"/>
          <p:cNvSpPr>
            <a:spLocks/>
          </p:cNvSpPr>
          <p:nvPr/>
        </p:nvSpPr>
        <p:spPr bwMode="auto">
          <a:xfrm>
            <a:off x="6756400" y="41973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6" name="Freeform 60"/>
          <p:cNvSpPr>
            <a:spLocks/>
          </p:cNvSpPr>
          <p:nvPr/>
        </p:nvSpPr>
        <p:spPr bwMode="auto">
          <a:xfrm>
            <a:off x="7366000" y="4133850"/>
            <a:ext cx="76200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</a:cxnLst>
            <a:rect l="0" t="0" r="r" b="b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7" name="Freeform 61"/>
          <p:cNvSpPr>
            <a:spLocks/>
          </p:cNvSpPr>
          <p:nvPr/>
        </p:nvSpPr>
        <p:spPr bwMode="auto">
          <a:xfrm>
            <a:off x="5575300" y="2876550"/>
            <a:ext cx="1828800" cy="95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36"/>
              </a:cxn>
              <a:cxn ang="0">
                <a:pos x="384" y="496"/>
              </a:cxn>
              <a:cxn ang="0">
                <a:pos x="576" y="496"/>
              </a:cxn>
              <a:cxn ang="0">
                <a:pos x="768" y="528"/>
              </a:cxn>
              <a:cxn ang="0">
                <a:pos x="1152" y="600"/>
              </a:cxn>
            </a:cxnLst>
            <a:rect l="0" t="0" r="r" b="b"/>
            <a:pathLst>
              <a:path w="1152" h="600">
                <a:moveTo>
                  <a:pt x="0" y="0"/>
                </a:moveTo>
                <a:lnTo>
                  <a:pt x="192" y="136"/>
                </a:lnTo>
                <a:lnTo>
                  <a:pt x="384" y="496"/>
                </a:lnTo>
                <a:lnTo>
                  <a:pt x="576" y="496"/>
                </a:lnTo>
                <a:lnTo>
                  <a:pt x="768" y="528"/>
                </a:lnTo>
                <a:lnTo>
                  <a:pt x="1152" y="60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8" name="Rectangle 62"/>
          <p:cNvSpPr>
            <a:spLocks noChangeArrowheads="1"/>
          </p:cNvSpPr>
          <p:nvPr/>
        </p:nvSpPr>
        <p:spPr bwMode="auto">
          <a:xfrm>
            <a:off x="5543550" y="28448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9" name="Rectangle 63"/>
          <p:cNvSpPr>
            <a:spLocks noChangeArrowheads="1"/>
          </p:cNvSpPr>
          <p:nvPr/>
        </p:nvSpPr>
        <p:spPr bwMode="auto">
          <a:xfrm>
            <a:off x="5848350" y="30607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0" name="Rectangle 64"/>
          <p:cNvSpPr>
            <a:spLocks noChangeArrowheads="1"/>
          </p:cNvSpPr>
          <p:nvPr/>
        </p:nvSpPr>
        <p:spPr bwMode="auto">
          <a:xfrm>
            <a:off x="6153150" y="36322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1" name="Rectangle 65"/>
          <p:cNvSpPr>
            <a:spLocks noChangeArrowheads="1"/>
          </p:cNvSpPr>
          <p:nvPr/>
        </p:nvSpPr>
        <p:spPr bwMode="auto">
          <a:xfrm>
            <a:off x="6457950" y="36322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2" name="Rectangle 66"/>
          <p:cNvSpPr>
            <a:spLocks noChangeArrowheads="1"/>
          </p:cNvSpPr>
          <p:nvPr/>
        </p:nvSpPr>
        <p:spPr bwMode="auto">
          <a:xfrm>
            <a:off x="6762750" y="36830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3" name="Rectangle 67"/>
          <p:cNvSpPr>
            <a:spLocks noChangeArrowheads="1"/>
          </p:cNvSpPr>
          <p:nvPr/>
        </p:nvSpPr>
        <p:spPr bwMode="auto">
          <a:xfrm>
            <a:off x="7372350" y="3797300"/>
            <a:ext cx="76200" cy="762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4" name="Rectangle 68"/>
          <p:cNvSpPr>
            <a:spLocks noChangeArrowheads="1"/>
          </p:cNvSpPr>
          <p:nvPr/>
        </p:nvSpPr>
        <p:spPr bwMode="auto">
          <a:xfrm>
            <a:off x="5051425" y="5073650"/>
            <a:ext cx="76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Times" pitchFamily="18" charset="0"/>
              </a:rPr>
              <a:t>0</a:t>
            </a:r>
            <a:endParaRPr lang="en-GB" sz="2400"/>
          </a:p>
        </p:txBody>
      </p:sp>
      <p:grpSp>
        <p:nvGrpSpPr>
          <p:cNvPr id="188485" name="Group 69"/>
          <p:cNvGrpSpPr>
            <a:grpSpLocks/>
          </p:cNvGrpSpPr>
          <p:nvPr/>
        </p:nvGrpSpPr>
        <p:grpSpPr bwMode="auto">
          <a:xfrm>
            <a:off x="4987925" y="2533650"/>
            <a:ext cx="190500" cy="2087563"/>
            <a:chOff x="3504" y="1724"/>
            <a:chExt cx="120" cy="1315"/>
          </a:xfrm>
        </p:grpSpPr>
        <p:sp>
          <p:nvSpPr>
            <p:cNvPr id="188486" name="Rectangle 70"/>
            <p:cNvSpPr>
              <a:spLocks noChangeArrowheads="1"/>
            </p:cNvSpPr>
            <p:nvPr/>
          </p:nvSpPr>
          <p:spPr bwMode="auto">
            <a:xfrm>
              <a:off x="3504" y="2924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0.2</a:t>
              </a:r>
              <a:endParaRPr lang="en-GB" sz="2400"/>
            </a:p>
          </p:txBody>
        </p:sp>
        <p:sp>
          <p:nvSpPr>
            <p:cNvPr id="188487" name="Rectangle 71"/>
            <p:cNvSpPr>
              <a:spLocks noChangeArrowheads="1"/>
            </p:cNvSpPr>
            <p:nvPr/>
          </p:nvSpPr>
          <p:spPr bwMode="auto">
            <a:xfrm>
              <a:off x="3504" y="2524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0.4</a:t>
              </a:r>
              <a:endParaRPr lang="en-GB" sz="2400"/>
            </a:p>
          </p:txBody>
        </p:sp>
        <p:sp>
          <p:nvSpPr>
            <p:cNvPr id="188488" name="Rectangle 72"/>
            <p:cNvSpPr>
              <a:spLocks noChangeArrowheads="1"/>
            </p:cNvSpPr>
            <p:nvPr/>
          </p:nvSpPr>
          <p:spPr bwMode="auto">
            <a:xfrm>
              <a:off x="3504" y="2124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0.6</a:t>
              </a:r>
              <a:endParaRPr lang="en-GB" sz="2400"/>
            </a:p>
          </p:txBody>
        </p:sp>
        <p:sp>
          <p:nvSpPr>
            <p:cNvPr id="188489" name="Rectangle 73"/>
            <p:cNvSpPr>
              <a:spLocks noChangeArrowheads="1"/>
            </p:cNvSpPr>
            <p:nvPr/>
          </p:nvSpPr>
          <p:spPr bwMode="auto">
            <a:xfrm>
              <a:off x="3504" y="1724"/>
              <a:ext cx="12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Times" pitchFamily="18" charset="0"/>
                </a:rPr>
                <a:t>0.8</a:t>
              </a:r>
              <a:endParaRPr lang="en-GB" sz="2400"/>
            </a:p>
          </p:txBody>
        </p:sp>
      </p:grpSp>
      <p:sp>
        <p:nvSpPr>
          <p:cNvPr id="188490" name="Rectangle 74"/>
          <p:cNvSpPr>
            <a:spLocks noChangeArrowheads="1"/>
          </p:cNvSpPr>
          <p:nvPr/>
        </p:nvSpPr>
        <p:spPr bwMode="auto">
          <a:xfrm>
            <a:off x="3708400" y="5876925"/>
            <a:ext cx="2103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incubation/secs</a:t>
            </a:r>
            <a:endParaRPr lang="en-GB" sz="2400"/>
          </a:p>
        </p:txBody>
      </p:sp>
      <p:grpSp>
        <p:nvGrpSpPr>
          <p:cNvPr id="188491" name="Group 75"/>
          <p:cNvGrpSpPr>
            <a:grpSpLocks/>
          </p:cNvGrpSpPr>
          <p:nvPr/>
        </p:nvGrpSpPr>
        <p:grpSpPr bwMode="auto">
          <a:xfrm>
            <a:off x="5270500" y="5162550"/>
            <a:ext cx="2541588" cy="296863"/>
            <a:chOff x="3648" y="3380"/>
            <a:chExt cx="1601" cy="187"/>
          </a:xfrm>
        </p:grpSpPr>
        <p:sp>
          <p:nvSpPr>
            <p:cNvPr id="188492" name="Line 76"/>
            <p:cNvSpPr>
              <a:spLocks noChangeShapeType="1"/>
            </p:cNvSpPr>
            <p:nvPr/>
          </p:nvSpPr>
          <p:spPr bwMode="auto">
            <a:xfrm>
              <a:off x="36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3" name="Line 77"/>
            <p:cNvSpPr>
              <a:spLocks noChangeShapeType="1"/>
            </p:cNvSpPr>
            <p:nvPr/>
          </p:nvSpPr>
          <p:spPr bwMode="auto">
            <a:xfrm>
              <a:off x="38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4" name="Line 78"/>
            <p:cNvSpPr>
              <a:spLocks noChangeShapeType="1"/>
            </p:cNvSpPr>
            <p:nvPr/>
          </p:nvSpPr>
          <p:spPr bwMode="auto">
            <a:xfrm>
              <a:off x="40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5" name="Line 79"/>
            <p:cNvSpPr>
              <a:spLocks noChangeShapeType="1"/>
            </p:cNvSpPr>
            <p:nvPr/>
          </p:nvSpPr>
          <p:spPr bwMode="auto">
            <a:xfrm>
              <a:off x="42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6" name="Line 80"/>
            <p:cNvSpPr>
              <a:spLocks noChangeShapeType="1"/>
            </p:cNvSpPr>
            <p:nvPr/>
          </p:nvSpPr>
          <p:spPr bwMode="auto">
            <a:xfrm>
              <a:off x="44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7" name="Line 81"/>
            <p:cNvSpPr>
              <a:spLocks noChangeShapeType="1"/>
            </p:cNvSpPr>
            <p:nvPr/>
          </p:nvSpPr>
          <p:spPr bwMode="auto">
            <a:xfrm>
              <a:off x="46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8" name="Line 82"/>
            <p:cNvSpPr>
              <a:spLocks noChangeShapeType="1"/>
            </p:cNvSpPr>
            <p:nvPr/>
          </p:nvSpPr>
          <p:spPr bwMode="auto">
            <a:xfrm>
              <a:off x="48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9" name="Line 83"/>
            <p:cNvSpPr>
              <a:spLocks noChangeShapeType="1"/>
            </p:cNvSpPr>
            <p:nvPr/>
          </p:nvSpPr>
          <p:spPr bwMode="auto">
            <a:xfrm>
              <a:off x="50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0" name="Line 84"/>
            <p:cNvSpPr>
              <a:spLocks noChangeShapeType="1"/>
            </p:cNvSpPr>
            <p:nvPr/>
          </p:nvSpPr>
          <p:spPr bwMode="auto">
            <a:xfrm>
              <a:off x="5248" y="3388"/>
              <a:ext cx="1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1" name="Line 85"/>
            <p:cNvSpPr>
              <a:spLocks noChangeShapeType="1"/>
            </p:cNvSpPr>
            <p:nvPr/>
          </p:nvSpPr>
          <p:spPr bwMode="auto">
            <a:xfrm>
              <a:off x="3648" y="3380"/>
              <a:ext cx="16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2" name="Rectangle 86"/>
            <p:cNvSpPr>
              <a:spLocks noChangeArrowheads="1"/>
            </p:cNvSpPr>
            <p:nvPr/>
          </p:nvSpPr>
          <p:spPr bwMode="auto">
            <a:xfrm>
              <a:off x="3648" y="3452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0</a:t>
              </a:r>
              <a:endParaRPr lang="en-GB" sz="2400"/>
            </a:p>
          </p:txBody>
        </p:sp>
        <p:sp>
          <p:nvSpPr>
            <p:cNvPr id="188503" name="Rectangle 87"/>
            <p:cNvSpPr>
              <a:spLocks noChangeArrowheads="1"/>
            </p:cNvSpPr>
            <p:nvPr/>
          </p:nvSpPr>
          <p:spPr bwMode="auto">
            <a:xfrm>
              <a:off x="3824" y="3452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60</a:t>
              </a:r>
              <a:endParaRPr lang="en-GB" sz="2400"/>
            </a:p>
          </p:txBody>
        </p:sp>
        <p:sp>
          <p:nvSpPr>
            <p:cNvPr id="188504" name="Rectangle 88"/>
            <p:cNvSpPr>
              <a:spLocks noChangeArrowheads="1"/>
            </p:cNvSpPr>
            <p:nvPr/>
          </p:nvSpPr>
          <p:spPr bwMode="auto">
            <a:xfrm>
              <a:off x="4008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120</a:t>
              </a:r>
              <a:endParaRPr lang="en-GB" sz="2400"/>
            </a:p>
          </p:txBody>
        </p:sp>
        <p:sp>
          <p:nvSpPr>
            <p:cNvPr id="188505" name="Rectangle 89"/>
            <p:cNvSpPr>
              <a:spLocks noChangeArrowheads="1"/>
            </p:cNvSpPr>
            <p:nvPr/>
          </p:nvSpPr>
          <p:spPr bwMode="auto">
            <a:xfrm>
              <a:off x="4400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240</a:t>
              </a:r>
              <a:endParaRPr lang="en-GB" sz="2400"/>
            </a:p>
          </p:txBody>
        </p:sp>
        <p:sp>
          <p:nvSpPr>
            <p:cNvPr id="188506" name="Rectangle 90"/>
            <p:cNvSpPr>
              <a:spLocks noChangeArrowheads="1"/>
            </p:cNvSpPr>
            <p:nvPr/>
          </p:nvSpPr>
          <p:spPr bwMode="auto">
            <a:xfrm>
              <a:off x="4600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300</a:t>
              </a:r>
              <a:endParaRPr lang="en-GB" sz="2400"/>
            </a:p>
          </p:txBody>
        </p:sp>
        <p:sp>
          <p:nvSpPr>
            <p:cNvPr id="188507" name="Rectangle 91"/>
            <p:cNvSpPr>
              <a:spLocks noChangeArrowheads="1"/>
            </p:cNvSpPr>
            <p:nvPr/>
          </p:nvSpPr>
          <p:spPr bwMode="auto">
            <a:xfrm>
              <a:off x="5000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420</a:t>
              </a:r>
              <a:endParaRPr lang="en-GB" sz="2400"/>
            </a:p>
          </p:txBody>
        </p:sp>
        <p:sp>
          <p:nvSpPr>
            <p:cNvPr id="188508" name="Rectangle 92"/>
            <p:cNvSpPr>
              <a:spLocks noChangeArrowheads="1"/>
            </p:cNvSpPr>
            <p:nvPr/>
          </p:nvSpPr>
          <p:spPr bwMode="auto">
            <a:xfrm>
              <a:off x="4208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180</a:t>
              </a:r>
              <a:endParaRPr lang="en-GB" sz="2400"/>
            </a:p>
          </p:txBody>
        </p:sp>
        <p:sp>
          <p:nvSpPr>
            <p:cNvPr id="188509" name="Rectangle 93"/>
            <p:cNvSpPr>
              <a:spLocks noChangeArrowheads="1"/>
            </p:cNvSpPr>
            <p:nvPr/>
          </p:nvSpPr>
          <p:spPr bwMode="auto">
            <a:xfrm>
              <a:off x="4800" y="3452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Helvetica" charset="0"/>
                </a:rPr>
                <a:t>360</a:t>
              </a:r>
              <a:endParaRPr lang="en-GB" sz="2400"/>
            </a:p>
          </p:txBody>
        </p:sp>
      </p:grpSp>
      <p:sp>
        <p:nvSpPr>
          <p:cNvPr id="188510" name="Text Box 94"/>
          <p:cNvSpPr txBox="1">
            <a:spLocks noChangeArrowheads="1"/>
          </p:cNvSpPr>
          <p:nvPr/>
        </p:nvSpPr>
        <p:spPr bwMode="auto">
          <a:xfrm>
            <a:off x="1187450" y="476250"/>
            <a:ext cx="5162550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3600" b="1">
                <a:solidFill>
                  <a:schemeClr val="tx2"/>
                </a:solidFill>
              </a:rPr>
              <a:t>Sensitivity of the APTT</a:t>
            </a:r>
          </a:p>
        </p:txBody>
      </p:sp>
      <p:sp>
        <p:nvSpPr>
          <p:cNvPr id="188511" name="Text Box 95"/>
          <p:cNvSpPr txBox="1">
            <a:spLocks noChangeArrowheads="1"/>
          </p:cNvSpPr>
          <p:nvPr/>
        </p:nvSpPr>
        <p:spPr bwMode="auto">
          <a:xfrm>
            <a:off x="3946525" y="321151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FVIII</a:t>
            </a:r>
          </a:p>
        </p:txBody>
      </p:sp>
      <p:sp>
        <p:nvSpPr>
          <p:cNvPr id="188512" name="Text Box 96"/>
          <p:cNvSpPr txBox="1">
            <a:spLocks noChangeArrowheads="1"/>
          </p:cNvSpPr>
          <p:nvPr/>
        </p:nvSpPr>
        <p:spPr bwMode="auto">
          <a:xfrm>
            <a:off x="3794125" y="4278313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FXII</a:t>
            </a:r>
          </a:p>
        </p:txBody>
      </p:sp>
      <p:sp>
        <p:nvSpPr>
          <p:cNvPr id="188513" name="Text Box 97"/>
          <p:cNvSpPr txBox="1">
            <a:spLocks noChangeArrowheads="1"/>
          </p:cNvSpPr>
          <p:nvPr/>
        </p:nvSpPr>
        <p:spPr bwMode="auto">
          <a:xfrm>
            <a:off x="8001000" y="35814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FXII</a:t>
            </a:r>
          </a:p>
        </p:txBody>
      </p:sp>
      <p:sp>
        <p:nvSpPr>
          <p:cNvPr id="188514" name="Text Box 98"/>
          <p:cNvSpPr txBox="1">
            <a:spLocks noChangeArrowheads="1"/>
          </p:cNvSpPr>
          <p:nvPr/>
        </p:nvSpPr>
        <p:spPr bwMode="auto">
          <a:xfrm>
            <a:off x="7924800" y="396240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/>
              <a:t>FVIII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Actin FS sensitivity factor deficiency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77950"/>
            <a:ext cx="6408737" cy="5480050"/>
          </a:xfrm>
          <a:prstGeom prst="rect">
            <a:avLst/>
          </a:prstGeom>
          <a:noFill/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042988" y="6740525"/>
            <a:ext cx="6408737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092950" y="62372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Lawrie 1998</a:t>
            </a:r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2011363" y="265271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4787900" y="496570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2051050" y="504507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4787900" y="26765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611188" y="1379538"/>
            <a:ext cx="7129462" cy="13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1295400"/>
          </a:xfrm>
        </p:spPr>
        <p:txBody>
          <a:bodyPr/>
          <a:lstStyle/>
          <a:p>
            <a:r>
              <a:rPr lang="en-GB"/>
              <a:t>APTT sensitivity to coagulation factor deficiency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46338"/>
            <a:ext cx="8229600" cy="4411662"/>
          </a:xfrm>
        </p:spPr>
        <p:txBody>
          <a:bodyPr/>
          <a:lstStyle/>
          <a:p>
            <a:r>
              <a:rPr lang="en-GB"/>
              <a:t>Sensitive to contact factor deficiency (irrelevant) </a:t>
            </a:r>
          </a:p>
          <a:p>
            <a:pPr lvl="1"/>
            <a:r>
              <a:rPr lang="en-GB" sz="3000">
                <a:solidFill>
                  <a:srgbClr val="FF0000"/>
                </a:solidFill>
              </a:rPr>
              <a:t>False positives</a:t>
            </a:r>
            <a:endParaRPr lang="en-GB"/>
          </a:p>
          <a:p>
            <a:r>
              <a:rPr lang="en-GB"/>
              <a:t>What is appropriate level of sensitivity for VIII,IX, XI ?</a:t>
            </a:r>
          </a:p>
          <a:p>
            <a:pPr lvl="1"/>
            <a:r>
              <a:rPr lang="en-GB" sz="3000">
                <a:solidFill>
                  <a:srgbClr val="FF0000"/>
                </a:solidFill>
              </a:rPr>
              <a:t>False positives and false negatives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549275"/>
            <a:ext cx="79533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600" b="1">
                <a:solidFill>
                  <a:schemeClr val="tx2"/>
                </a:solidFill>
              </a:rPr>
              <a:t>Bleeding disorders not detected by </a:t>
            </a:r>
          </a:p>
          <a:p>
            <a:pPr eaLnBrk="0" hangingPunct="0"/>
            <a:r>
              <a:rPr lang="en-GB" altLang="en-GB" sz="3600" b="1">
                <a:solidFill>
                  <a:schemeClr val="tx2"/>
                </a:solidFill>
              </a:rPr>
              <a:t>routine clotting tests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403350" y="2130425"/>
            <a:ext cx="6842125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buFontTx/>
              <a:buChar char="•"/>
            </a:pPr>
            <a:r>
              <a:rPr lang="en-GB" altLang="en-GB" sz="3200" dirty="0"/>
              <a:t> Mild factor deficiencies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von Willebrand disease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Factor XIII deficiency (cross linking)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Platelet disorders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Excessive fibrinolysis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Vessel wall disorders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Metabolic disorders (e.g. uraemia)</a:t>
            </a:r>
          </a:p>
          <a:p>
            <a:pPr eaLnBrk="0" hangingPunct="0">
              <a:buFontTx/>
              <a:buChar char="•"/>
            </a:pPr>
            <a:r>
              <a:rPr lang="en-GB" altLang="en-GB" sz="3200" dirty="0"/>
              <a:t> (Thrombotic disorders)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543800" cy="1295400"/>
          </a:xfrm>
        </p:spPr>
        <p:txBody>
          <a:bodyPr/>
          <a:lstStyle/>
          <a:p>
            <a:r>
              <a:rPr lang="en-GB"/>
              <a:t>Screening tests for other elements of haemostasis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46338"/>
            <a:ext cx="8229600" cy="3575050"/>
          </a:xfrm>
        </p:spPr>
        <p:txBody>
          <a:bodyPr/>
          <a:lstStyle/>
          <a:p>
            <a:r>
              <a:rPr lang="en-GB"/>
              <a:t>Platelet count</a:t>
            </a:r>
          </a:p>
          <a:p>
            <a:r>
              <a:rPr lang="en-GB"/>
              <a:t>Bleeding time</a:t>
            </a:r>
          </a:p>
          <a:p>
            <a:r>
              <a:rPr lang="en-GB"/>
              <a:t>PFA 100 analyser</a:t>
            </a:r>
          </a:p>
          <a:p>
            <a:r>
              <a:rPr lang="en-GB"/>
              <a:t>Euglobulin clot lysis time</a:t>
            </a:r>
          </a:p>
          <a:p>
            <a:r>
              <a:rPr lang="en-GB"/>
              <a:t>Global tests: TEG, ETP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Coagulation tests and factor deficiencies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69925" y="573088"/>
            <a:ext cx="4470400" cy="660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2"/>
                </a:solidFill>
              </a:rPr>
              <a:t>Coagulation testing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50825" y="2106613"/>
            <a:ext cx="7181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Prolonged global clotting tests (screening tests)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355850" y="3246438"/>
            <a:ext cx="38004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Correction (mixing) tests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3850" y="4978400"/>
            <a:ext cx="3397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Specific factor assays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799013" y="4978400"/>
            <a:ext cx="3935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Inhibitor tests and assays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870325" y="2654300"/>
            <a:ext cx="0" cy="557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H="1">
            <a:off x="1781175" y="3746500"/>
            <a:ext cx="1958975" cy="1044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013200" y="3757613"/>
            <a:ext cx="2266950" cy="109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139950" y="371157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/>
              <a:t>+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013325" y="35941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49325" y="274638"/>
            <a:ext cx="7731125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/>
              <a:t>Haemostatic Plug Formation: An Overview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044700" y="1368425"/>
            <a:ext cx="51704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400"/>
              <a:t>Vessel constriction</a:t>
            </a: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Formation of an unstable platelet plug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-platelet adhesion</a:t>
            </a:r>
          </a:p>
          <a:p>
            <a:r>
              <a:rPr lang="en-US" altLang="en-GB" sz="2400">
                <a:solidFill>
                  <a:srgbClr val="0066FF"/>
                </a:solidFill>
              </a:rPr>
              <a:t>	-platelet aggregation</a:t>
            </a:r>
            <a:endParaRPr lang="en-US" altLang="en-GB" sz="2400">
              <a:solidFill>
                <a:schemeClr val="accent1"/>
              </a:solidFill>
            </a:endParaRPr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Stabilisation of the plug with fibrin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-blood coagulation</a:t>
            </a:r>
            <a:endParaRPr lang="en-US" altLang="en-GB" sz="2400"/>
          </a:p>
          <a:p>
            <a:endParaRPr lang="en-US" altLang="en-GB" sz="2400"/>
          </a:p>
          <a:p>
            <a:endParaRPr lang="en-US" altLang="en-GB" sz="2400"/>
          </a:p>
          <a:p>
            <a:r>
              <a:rPr lang="en-US" altLang="en-GB" sz="2400"/>
              <a:t>Dissolution of clot and vessel repair</a:t>
            </a:r>
          </a:p>
          <a:p>
            <a:r>
              <a:rPr lang="en-US" altLang="en-GB" sz="2400"/>
              <a:t>	</a:t>
            </a:r>
            <a:r>
              <a:rPr lang="en-US" altLang="en-GB" sz="2400">
                <a:solidFill>
                  <a:srgbClr val="0066FF"/>
                </a:solidFill>
              </a:rPr>
              <a:t>-fibrinolysis</a:t>
            </a:r>
            <a:endParaRPr lang="en-US" altLang="en-GB" sz="240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54438" y="198278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719513" y="37369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3741738" y="51736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443163" y="923925"/>
            <a:ext cx="282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GB" sz="2800" b="0" i="1"/>
              <a:t>Response to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755650" y="765175"/>
            <a:ext cx="668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>
                <a:solidFill>
                  <a:schemeClr val="tx2"/>
                </a:solidFill>
              </a:rPr>
              <a:t>Assays of coagulation factors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236663" y="2217738"/>
            <a:ext cx="53308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1. Antigenic assays (usually ELISA)</a:t>
            </a:r>
          </a:p>
          <a:p>
            <a:pPr eaLnBrk="0" hangingPunct="0"/>
            <a:r>
              <a:rPr lang="en-US" altLang="en-US" sz="2400" b="1"/>
              <a:t>	not necessarily relevant</a:t>
            </a:r>
          </a:p>
          <a:p>
            <a:pPr eaLnBrk="0" hangingPunct="0"/>
            <a:r>
              <a:rPr lang="en-US" altLang="en-US" sz="2400" b="1"/>
              <a:t>	precise</a:t>
            </a:r>
          </a:p>
          <a:p>
            <a:pPr eaLnBrk="0" hangingPunct="0"/>
            <a:r>
              <a:rPr lang="en-US" altLang="en-US" sz="2400" b="1"/>
              <a:t>	not prone to interference</a:t>
            </a:r>
          </a:p>
          <a:p>
            <a:pPr eaLnBrk="0" hangingPunct="0"/>
            <a:endParaRPr lang="en-US" altLang="en-US" sz="2400" b="1"/>
          </a:p>
          <a:p>
            <a:pPr eaLnBrk="0" hangingPunct="0"/>
            <a:endParaRPr lang="en-US" altLang="en-US" sz="2400" b="1"/>
          </a:p>
          <a:p>
            <a:pPr eaLnBrk="0" hangingPunct="0"/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0"/>
            <a:ext cx="7956550" cy="1295400"/>
          </a:xfrm>
        </p:spPr>
        <p:txBody>
          <a:bodyPr/>
          <a:lstStyle/>
          <a:p>
            <a:r>
              <a:rPr lang="en-GB" sz="3100"/>
              <a:t>IMMUNOLOGICAL ANTIGEN ASSAYS</a:t>
            </a:r>
            <a:endParaRPr lang="en-GB" sz="350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383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sz="2600" dirty="0"/>
          </a:p>
          <a:p>
            <a:pPr>
              <a:buFont typeface="Wingdings" pitchFamily="2" charset="2"/>
              <a:buNone/>
            </a:pPr>
            <a:r>
              <a:rPr lang="en-GB" sz="2600" dirty="0"/>
              <a:t>	Immunological antigen assays give an indication of how much protein is present but not activity</a:t>
            </a:r>
          </a:p>
          <a:p>
            <a:pPr>
              <a:buFont typeface="Wingdings" pitchFamily="2" charset="2"/>
              <a:buNone/>
            </a:pPr>
            <a:endParaRPr lang="en-GB" sz="26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GB" sz="2600" dirty="0"/>
              <a:t>		a	Enzyme immunoassays (ELISA)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GB" sz="2600" dirty="0"/>
              <a:t>		b	</a:t>
            </a:r>
            <a:r>
              <a:rPr lang="en-GB" sz="2600" dirty="0" err="1" smtClean="0"/>
              <a:t>Immunoturbidimetric</a:t>
            </a:r>
            <a:r>
              <a:rPr lang="en-GB" sz="2600" dirty="0" smtClean="0"/>
              <a:t> assays</a:t>
            </a:r>
            <a:endParaRPr lang="en-GB" sz="26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GB" sz="2600" dirty="0"/>
              <a:t>		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GB" sz="2600" dirty="0"/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GB" sz="26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744538" y="560388"/>
            <a:ext cx="58181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3600" b="1">
                <a:solidFill>
                  <a:schemeClr val="tx2"/>
                </a:solidFill>
              </a:rPr>
              <a:t>ELISA assay</a:t>
            </a:r>
          </a:p>
        </p:txBody>
      </p:sp>
      <p:sp>
        <p:nvSpPr>
          <p:cNvPr id="121859" name="Freeform 3"/>
          <p:cNvSpPr>
            <a:spLocks/>
          </p:cNvSpPr>
          <p:nvPr/>
        </p:nvSpPr>
        <p:spPr bwMode="auto">
          <a:xfrm>
            <a:off x="1693863" y="5029200"/>
            <a:ext cx="4673600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4"/>
              </a:cxn>
              <a:cxn ang="0">
                <a:pos x="3312" y="624"/>
              </a:cxn>
              <a:cxn ang="0">
                <a:pos x="3312" y="48"/>
              </a:cxn>
            </a:cxnLst>
            <a:rect l="0" t="0" r="r" b="b"/>
            <a:pathLst>
              <a:path w="3312" h="624">
                <a:moveTo>
                  <a:pt x="0" y="0"/>
                </a:moveTo>
                <a:lnTo>
                  <a:pt x="0" y="624"/>
                </a:lnTo>
                <a:lnTo>
                  <a:pt x="3312" y="624"/>
                </a:lnTo>
                <a:lnTo>
                  <a:pt x="3312" y="4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 flipV="1">
            <a:off x="4144963" y="4071938"/>
            <a:ext cx="541337" cy="685800"/>
            <a:chOff x="2544" y="2832"/>
            <a:chExt cx="384" cy="432"/>
          </a:xfrm>
        </p:grpSpPr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2544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>
              <a:off x="2736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>
              <a:off x="2736" y="3024"/>
              <a:ext cx="0" cy="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4" name="Freeform 8"/>
          <p:cNvSpPr>
            <a:spLocks/>
          </p:cNvSpPr>
          <p:nvPr/>
        </p:nvSpPr>
        <p:spPr bwMode="auto">
          <a:xfrm flipV="1">
            <a:off x="3922713" y="4816475"/>
            <a:ext cx="1355725" cy="601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94"/>
              </a:cxn>
              <a:cxn ang="0">
                <a:pos x="97" y="262"/>
              </a:cxn>
              <a:cxn ang="0">
                <a:pos x="164" y="284"/>
              </a:cxn>
              <a:cxn ang="0">
                <a:pos x="157" y="179"/>
              </a:cxn>
              <a:cxn ang="0">
                <a:pos x="82" y="232"/>
              </a:cxn>
              <a:cxn ang="0">
                <a:pos x="52" y="306"/>
              </a:cxn>
              <a:cxn ang="0">
                <a:pos x="142" y="434"/>
              </a:cxn>
              <a:cxn ang="0">
                <a:pos x="187" y="464"/>
              </a:cxn>
              <a:cxn ang="0">
                <a:pos x="232" y="478"/>
              </a:cxn>
              <a:cxn ang="0">
                <a:pos x="321" y="441"/>
              </a:cxn>
              <a:cxn ang="0">
                <a:pos x="254" y="419"/>
              </a:cxn>
              <a:cxn ang="0">
                <a:pos x="292" y="523"/>
              </a:cxn>
              <a:cxn ang="0">
                <a:pos x="404" y="501"/>
              </a:cxn>
              <a:cxn ang="0">
                <a:pos x="538" y="366"/>
              </a:cxn>
              <a:cxn ang="0">
                <a:pos x="583" y="321"/>
              </a:cxn>
              <a:cxn ang="0">
                <a:pos x="606" y="299"/>
              </a:cxn>
              <a:cxn ang="0">
                <a:pos x="665" y="232"/>
              </a:cxn>
            </a:cxnLst>
            <a:rect l="0" t="0" r="r" b="b"/>
            <a:pathLst>
              <a:path w="665" h="523">
                <a:moveTo>
                  <a:pt x="0" y="0"/>
                </a:moveTo>
                <a:cubicBezTo>
                  <a:pt x="20" y="64"/>
                  <a:pt x="36" y="130"/>
                  <a:pt x="60" y="194"/>
                </a:cubicBezTo>
                <a:cubicBezTo>
                  <a:pt x="69" y="219"/>
                  <a:pt x="69" y="243"/>
                  <a:pt x="97" y="262"/>
                </a:cubicBezTo>
                <a:cubicBezTo>
                  <a:pt x="132" y="285"/>
                  <a:pt x="110" y="275"/>
                  <a:pt x="164" y="284"/>
                </a:cubicBezTo>
                <a:cubicBezTo>
                  <a:pt x="220" y="242"/>
                  <a:pt x="231" y="206"/>
                  <a:pt x="157" y="179"/>
                </a:cubicBezTo>
                <a:cubicBezTo>
                  <a:pt x="119" y="188"/>
                  <a:pt x="112" y="208"/>
                  <a:pt x="82" y="232"/>
                </a:cubicBezTo>
                <a:cubicBezTo>
                  <a:pt x="69" y="256"/>
                  <a:pt x="61" y="280"/>
                  <a:pt x="52" y="306"/>
                </a:cubicBezTo>
                <a:cubicBezTo>
                  <a:pt x="71" y="363"/>
                  <a:pt x="95" y="397"/>
                  <a:pt x="142" y="434"/>
                </a:cubicBezTo>
                <a:cubicBezTo>
                  <a:pt x="156" y="445"/>
                  <a:pt x="169" y="458"/>
                  <a:pt x="187" y="464"/>
                </a:cubicBezTo>
                <a:cubicBezTo>
                  <a:pt x="202" y="468"/>
                  <a:pt x="232" y="478"/>
                  <a:pt x="232" y="478"/>
                </a:cubicBezTo>
                <a:cubicBezTo>
                  <a:pt x="277" y="471"/>
                  <a:pt x="298" y="478"/>
                  <a:pt x="321" y="441"/>
                </a:cubicBezTo>
                <a:cubicBezTo>
                  <a:pt x="308" y="402"/>
                  <a:pt x="291" y="411"/>
                  <a:pt x="254" y="419"/>
                </a:cubicBezTo>
                <a:cubicBezTo>
                  <a:pt x="208" y="464"/>
                  <a:pt x="242" y="507"/>
                  <a:pt x="292" y="523"/>
                </a:cubicBezTo>
                <a:cubicBezTo>
                  <a:pt x="331" y="517"/>
                  <a:pt x="364" y="508"/>
                  <a:pt x="404" y="501"/>
                </a:cubicBezTo>
                <a:cubicBezTo>
                  <a:pt x="449" y="455"/>
                  <a:pt x="491" y="408"/>
                  <a:pt x="538" y="366"/>
                </a:cubicBezTo>
                <a:cubicBezTo>
                  <a:pt x="553" y="351"/>
                  <a:pt x="567" y="335"/>
                  <a:pt x="583" y="321"/>
                </a:cubicBezTo>
                <a:cubicBezTo>
                  <a:pt x="590" y="313"/>
                  <a:pt x="606" y="299"/>
                  <a:pt x="606" y="299"/>
                </a:cubicBezTo>
                <a:cubicBezTo>
                  <a:pt x="621" y="267"/>
                  <a:pt x="640" y="256"/>
                  <a:pt x="665" y="232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4246563" y="3679825"/>
            <a:ext cx="338137" cy="381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230938" y="2362200"/>
            <a:ext cx="163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GB" sz="2000" b="1"/>
          </a:p>
        </p:txBody>
      </p:sp>
      <p:sp>
        <p:nvSpPr>
          <p:cNvPr id="121867" name="AutoShape 11"/>
          <p:cNvSpPr>
            <a:spLocks/>
          </p:cNvSpPr>
          <p:nvPr/>
        </p:nvSpPr>
        <p:spPr bwMode="auto">
          <a:xfrm>
            <a:off x="6510338" y="3919538"/>
            <a:ext cx="2214562" cy="1035050"/>
          </a:xfrm>
          <a:prstGeom prst="accentCallout1">
            <a:avLst>
              <a:gd name="adj1" fmla="val 11042"/>
              <a:gd name="adj2" fmla="val -3440"/>
              <a:gd name="adj3" fmla="val 155370"/>
              <a:gd name="adj4" fmla="val -94264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/>
              <a:t>Capture antibody bound to plate</a:t>
            </a:r>
          </a:p>
        </p:txBody>
      </p:sp>
      <p:sp>
        <p:nvSpPr>
          <p:cNvPr id="121868" name="AutoShape 12"/>
          <p:cNvSpPr>
            <a:spLocks/>
          </p:cNvSpPr>
          <p:nvPr/>
        </p:nvSpPr>
        <p:spPr bwMode="auto">
          <a:xfrm>
            <a:off x="6711950" y="1412875"/>
            <a:ext cx="2266950" cy="1339850"/>
          </a:xfrm>
          <a:prstGeom prst="accentCallout1">
            <a:avLst>
              <a:gd name="adj1" fmla="val 8532"/>
              <a:gd name="adj2" fmla="val -3361"/>
              <a:gd name="adj3" fmla="val 176542"/>
              <a:gd name="adj4" fmla="val -89218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/>
              <a:t>APAAP conjugated </a:t>
            </a:r>
          </a:p>
          <a:p>
            <a:pPr eaLnBrk="0" hangingPunct="0"/>
            <a:r>
              <a:rPr lang="en-US" altLang="en-GB" sz="2000" b="1"/>
              <a:t>detection antibody</a:t>
            </a:r>
          </a:p>
        </p:txBody>
      </p:sp>
      <p:sp>
        <p:nvSpPr>
          <p:cNvPr id="121869" name="AutoShape 13"/>
          <p:cNvSpPr>
            <a:spLocks/>
          </p:cNvSpPr>
          <p:nvPr/>
        </p:nvSpPr>
        <p:spPr bwMode="auto">
          <a:xfrm>
            <a:off x="228600" y="2209800"/>
            <a:ext cx="1573213" cy="730250"/>
          </a:xfrm>
          <a:prstGeom prst="accentCallout1">
            <a:avLst>
              <a:gd name="adj1" fmla="val 15653"/>
              <a:gd name="adj2" fmla="val 104843"/>
              <a:gd name="adj3" fmla="val 385435"/>
              <a:gd name="adj4" fmla="val 239255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/>
              <a:t>Test molecule</a:t>
            </a:r>
          </a:p>
        </p:txBody>
      </p: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4059238" y="5268913"/>
            <a:ext cx="541337" cy="685800"/>
            <a:chOff x="2544" y="2832"/>
            <a:chExt cx="384" cy="432"/>
          </a:xfrm>
        </p:grpSpPr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2544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2736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>
              <a:off x="2736" y="3024"/>
              <a:ext cx="0" cy="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32656"/>
            <a:ext cx="8964612" cy="936625"/>
          </a:xfrm>
        </p:spPr>
        <p:txBody>
          <a:bodyPr/>
          <a:lstStyle/>
          <a:p>
            <a:endParaRPr lang="en-GB" sz="800" b="1" dirty="0"/>
          </a:p>
          <a:p>
            <a:r>
              <a:rPr lang="en-GB" sz="4000" b="1" dirty="0" smtClean="0">
                <a:solidFill>
                  <a:schemeClr val="accent2"/>
                </a:solidFill>
              </a:rPr>
              <a:t>LIA: </a:t>
            </a:r>
            <a:r>
              <a:rPr lang="en-GB" sz="4000" b="1" dirty="0" err="1" smtClean="0">
                <a:solidFill>
                  <a:schemeClr val="accent2"/>
                </a:solidFill>
              </a:rPr>
              <a:t>immunoturbidimetric</a:t>
            </a:r>
            <a:r>
              <a:rPr lang="en-GB" sz="4000" b="1" dirty="0" smtClean="0">
                <a:solidFill>
                  <a:schemeClr val="accent2"/>
                </a:solidFill>
              </a:rPr>
              <a:t> assay</a:t>
            </a:r>
            <a:endParaRPr lang="en-GB" sz="4000" dirty="0">
              <a:solidFill>
                <a:schemeClr val="accent2"/>
              </a:solidFill>
            </a:endParaRP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1116013" y="2565400"/>
            <a:ext cx="1008062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1908175" y="4149725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AutoShape 5"/>
          <p:cNvSpPr>
            <a:spLocks noChangeArrowheads="1"/>
          </p:cNvSpPr>
          <p:nvPr/>
        </p:nvSpPr>
        <p:spPr bwMode="auto">
          <a:xfrm rot="5400000">
            <a:off x="34551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AutoShape 6"/>
          <p:cNvSpPr>
            <a:spLocks noChangeArrowheads="1"/>
          </p:cNvSpPr>
          <p:nvPr/>
        </p:nvSpPr>
        <p:spPr bwMode="auto">
          <a:xfrm rot="4761485">
            <a:off x="3958431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AutoShape 7"/>
          <p:cNvSpPr>
            <a:spLocks noChangeArrowheads="1"/>
          </p:cNvSpPr>
          <p:nvPr/>
        </p:nvSpPr>
        <p:spPr bwMode="auto">
          <a:xfrm rot="10800000">
            <a:off x="3419475" y="30686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AutoShape 8"/>
          <p:cNvSpPr>
            <a:spLocks noChangeArrowheads="1"/>
          </p:cNvSpPr>
          <p:nvPr/>
        </p:nvSpPr>
        <p:spPr bwMode="auto">
          <a:xfrm rot="5400000">
            <a:off x="37425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AutoShape 9"/>
          <p:cNvSpPr>
            <a:spLocks noChangeArrowheads="1"/>
          </p:cNvSpPr>
          <p:nvPr/>
        </p:nvSpPr>
        <p:spPr bwMode="auto">
          <a:xfrm rot="5400000">
            <a:off x="36710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6" name="AutoShape 10"/>
          <p:cNvSpPr>
            <a:spLocks noChangeArrowheads="1"/>
          </p:cNvSpPr>
          <p:nvPr/>
        </p:nvSpPr>
        <p:spPr bwMode="auto">
          <a:xfrm rot="5400000">
            <a:off x="3599656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AutoShape 11"/>
          <p:cNvSpPr>
            <a:spLocks noChangeArrowheads="1"/>
          </p:cNvSpPr>
          <p:nvPr/>
        </p:nvSpPr>
        <p:spPr bwMode="auto">
          <a:xfrm rot="5400000">
            <a:off x="35266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8" name="AutoShape 12"/>
          <p:cNvSpPr>
            <a:spLocks noChangeArrowheads="1"/>
          </p:cNvSpPr>
          <p:nvPr/>
        </p:nvSpPr>
        <p:spPr bwMode="auto">
          <a:xfrm rot="10800000">
            <a:off x="3419475" y="29972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9" name="AutoShape 13"/>
          <p:cNvSpPr>
            <a:spLocks noChangeArrowheads="1"/>
          </p:cNvSpPr>
          <p:nvPr/>
        </p:nvSpPr>
        <p:spPr bwMode="auto">
          <a:xfrm rot="10800000">
            <a:off x="3419475" y="31416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AutoShape 14"/>
          <p:cNvSpPr>
            <a:spLocks noChangeArrowheads="1"/>
          </p:cNvSpPr>
          <p:nvPr/>
        </p:nvSpPr>
        <p:spPr bwMode="auto">
          <a:xfrm rot="10800000">
            <a:off x="3419475" y="32131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1" name="AutoShape 15"/>
          <p:cNvSpPr>
            <a:spLocks noChangeArrowheads="1"/>
          </p:cNvSpPr>
          <p:nvPr/>
        </p:nvSpPr>
        <p:spPr bwMode="auto">
          <a:xfrm rot="10800000">
            <a:off x="3419475" y="32845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2" name="AutoShape 16"/>
          <p:cNvSpPr>
            <a:spLocks noChangeArrowheads="1"/>
          </p:cNvSpPr>
          <p:nvPr/>
        </p:nvSpPr>
        <p:spPr bwMode="auto">
          <a:xfrm rot="4761485">
            <a:off x="40314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 rot="4761485">
            <a:off x="4103688" y="3608388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4" name="AutoShape 18"/>
          <p:cNvSpPr>
            <a:spLocks noChangeArrowheads="1"/>
          </p:cNvSpPr>
          <p:nvPr/>
        </p:nvSpPr>
        <p:spPr bwMode="auto">
          <a:xfrm rot="4761485">
            <a:off x="4175919" y="3609182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5" name="AutoShape 19"/>
          <p:cNvSpPr>
            <a:spLocks noChangeArrowheads="1"/>
          </p:cNvSpPr>
          <p:nvPr/>
        </p:nvSpPr>
        <p:spPr bwMode="auto">
          <a:xfrm rot="4761485">
            <a:off x="42473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2268538" y="3860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 rot="-26408921">
            <a:off x="1658144" y="432673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 rot="5400000">
            <a:off x="2882106" y="4326732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39" name="Text Box 23"/>
          <p:cNvSpPr txBox="1">
            <a:spLocks noChangeArrowheads="1"/>
          </p:cNvSpPr>
          <p:nvPr/>
        </p:nvSpPr>
        <p:spPr bwMode="auto">
          <a:xfrm rot="8100370">
            <a:off x="2627313" y="47974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0" name="Text Box 24"/>
          <p:cNvSpPr txBox="1">
            <a:spLocks noChangeArrowheads="1"/>
          </p:cNvSpPr>
          <p:nvPr/>
        </p:nvSpPr>
        <p:spPr bwMode="auto">
          <a:xfrm rot="12911635">
            <a:off x="1908175" y="47974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1" name="Text Box 25"/>
          <p:cNvSpPr txBox="1">
            <a:spLocks noChangeArrowheads="1"/>
          </p:cNvSpPr>
          <p:nvPr/>
        </p:nvSpPr>
        <p:spPr bwMode="auto">
          <a:xfrm>
            <a:off x="1476375" y="22764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2" name="Text Box 26"/>
          <p:cNvSpPr txBox="1">
            <a:spLocks noChangeArrowheads="1"/>
          </p:cNvSpPr>
          <p:nvPr/>
        </p:nvSpPr>
        <p:spPr bwMode="auto">
          <a:xfrm rot="5400000">
            <a:off x="2089944" y="281384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3" name="Text Box 27"/>
          <p:cNvSpPr txBox="1">
            <a:spLocks noChangeArrowheads="1"/>
          </p:cNvSpPr>
          <p:nvPr/>
        </p:nvSpPr>
        <p:spPr bwMode="auto">
          <a:xfrm rot="8100370">
            <a:off x="1835150" y="32131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4" name="Text Box 28"/>
          <p:cNvSpPr txBox="1">
            <a:spLocks noChangeArrowheads="1"/>
          </p:cNvSpPr>
          <p:nvPr/>
        </p:nvSpPr>
        <p:spPr bwMode="auto">
          <a:xfrm rot="-26408921">
            <a:off x="939006" y="2597945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5" name="Text Box 29"/>
          <p:cNvSpPr txBox="1">
            <a:spLocks noChangeArrowheads="1"/>
          </p:cNvSpPr>
          <p:nvPr/>
        </p:nvSpPr>
        <p:spPr bwMode="auto">
          <a:xfrm rot="12911635">
            <a:off x="1116013" y="32131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0846" name="Text Box 30"/>
          <p:cNvSpPr txBox="1">
            <a:spLocks noChangeArrowheads="1"/>
          </p:cNvSpPr>
          <p:nvPr/>
        </p:nvSpPr>
        <p:spPr bwMode="auto">
          <a:xfrm>
            <a:off x="611188" y="5589588"/>
            <a:ext cx="39608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Latex particles coated with anti-VWF</a:t>
            </a:r>
          </a:p>
        </p:txBody>
      </p:sp>
      <p:sp>
        <p:nvSpPr>
          <p:cNvPr id="290847" name="Text Box 31"/>
          <p:cNvSpPr txBox="1">
            <a:spLocks noChangeArrowheads="1"/>
          </p:cNvSpPr>
          <p:nvPr/>
        </p:nvSpPr>
        <p:spPr bwMode="auto">
          <a:xfrm>
            <a:off x="3924300" y="2781300"/>
            <a:ext cx="720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VWF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Oval 3"/>
          <p:cNvSpPr>
            <a:spLocks noChangeArrowheads="1"/>
          </p:cNvSpPr>
          <p:nvPr/>
        </p:nvSpPr>
        <p:spPr bwMode="auto">
          <a:xfrm>
            <a:off x="1116013" y="2565400"/>
            <a:ext cx="1008062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8175" y="4149725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7092950" y="4508500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>
            <a:off x="7524750" y="2997200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6084888" y="2205038"/>
            <a:ext cx="1008062" cy="8651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 rot="5400000">
            <a:off x="34551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 rot="4761485">
            <a:off x="3958431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AutoShape 10"/>
          <p:cNvSpPr>
            <a:spLocks noChangeArrowheads="1"/>
          </p:cNvSpPr>
          <p:nvPr/>
        </p:nvSpPr>
        <p:spPr bwMode="auto">
          <a:xfrm rot="10800000">
            <a:off x="3419475" y="30686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 rot="5400000">
            <a:off x="37425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AutoShape 12"/>
          <p:cNvSpPr>
            <a:spLocks noChangeArrowheads="1"/>
          </p:cNvSpPr>
          <p:nvPr/>
        </p:nvSpPr>
        <p:spPr bwMode="auto">
          <a:xfrm rot="5400000">
            <a:off x="36710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AutoShape 13"/>
          <p:cNvSpPr>
            <a:spLocks noChangeArrowheads="1"/>
          </p:cNvSpPr>
          <p:nvPr/>
        </p:nvSpPr>
        <p:spPr bwMode="auto">
          <a:xfrm rot="5400000">
            <a:off x="3599656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8" name="AutoShape 14"/>
          <p:cNvSpPr>
            <a:spLocks noChangeArrowheads="1"/>
          </p:cNvSpPr>
          <p:nvPr/>
        </p:nvSpPr>
        <p:spPr bwMode="auto">
          <a:xfrm rot="5400000">
            <a:off x="35266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9" name="AutoShape 15"/>
          <p:cNvSpPr>
            <a:spLocks noChangeArrowheads="1"/>
          </p:cNvSpPr>
          <p:nvPr/>
        </p:nvSpPr>
        <p:spPr bwMode="auto">
          <a:xfrm rot="10800000">
            <a:off x="3419475" y="29972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AutoShape 16"/>
          <p:cNvSpPr>
            <a:spLocks noChangeArrowheads="1"/>
          </p:cNvSpPr>
          <p:nvPr/>
        </p:nvSpPr>
        <p:spPr bwMode="auto">
          <a:xfrm rot="10800000">
            <a:off x="3419475" y="31416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AutoShape 17"/>
          <p:cNvSpPr>
            <a:spLocks noChangeArrowheads="1"/>
          </p:cNvSpPr>
          <p:nvPr/>
        </p:nvSpPr>
        <p:spPr bwMode="auto">
          <a:xfrm rot="10800000">
            <a:off x="3419475" y="32131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AutoShape 18"/>
          <p:cNvSpPr>
            <a:spLocks noChangeArrowheads="1"/>
          </p:cNvSpPr>
          <p:nvPr/>
        </p:nvSpPr>
        <p:spPr bwMode="auto">
          <a:xfrm rot="10800000">
            <a:off x="3419475" y="32845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AutoShape 19"/>
          <p:cNvSpPr>
            <a:spLocks noChangeArrowheads="1"/>
          </p:cNvSpPr>
          <p:nvPr/>
        </p:nvSpPr>
        <p:spPr bwMode="auto">
          <a:xfrm rot="4761485">
            <a:off x="40314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4" name="AutoShape 20"/>
          <p:cNvSpPr>
            <a:spLocks noChangeArrowheads="1"/>
          </p:cNvSpPr>
          <p:nvPr/>
        </p:nvSpPr>
        <p:spPr bwMode="auto">
          <a:xfrm rot="4761485">
            <a:off x="4103688" y="3608388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5" name="AutoShape 21"/>
          <p:cNvSpPr>
            <a:spLocks noChangeArrowheads="1"/>
          </p:cNvSpPr>
          <p:nvPr/>
        </p:nvSpPr>
        <p:spPr bwMode="auto">
          <a:xfrm rot="4761485">
            <a:off x="4175919" y="3609182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6" name="AutoShape 22"/>
          <p:cNvSpPr>
            <a:spLocks noChangeArrowheads="1"/>
          </p:cNvSpPr>
          <p:nvPr/>
        </p:nvSpPr>
        <p:spPr bwMode="auto">
          <a:xfrm rot="4761485">
            <a:off x="42473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2268538" y="3860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 rot="-26408921">
            <a:off x="1658144" y="432673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 rot="5400000">
            <a:off x="2882106" y="4326732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 rot="8100370">
            <a:off x="2627313" y="47974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 rot="12911635">
            <a:off x="1908175" y="479742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6443663" y="19161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7451725" y="42211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7885113" y="27082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1476375" y="22764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 rot="5400000">
            <a:off x="8066881" y="4685507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 rot="5400000">
            <a:off x="8498681" y="3174207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 rot="5400000">
            <a:off x="7058819" y="238204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 rot="5400000">
            <a:off x="2089944" y="281384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0" name="Text Box 36"/>
          <p:cNvSpPr txBox="1">
            <a:spLocks noChangeArrowheads="1"/>
          </p:cNvSpPr>
          <p:nvPr/>
        </p:nvSpPr>
        <p:spPr bwMode="auto">
          <a:xfrm rot="8100370">
            <a:off x="7812088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1" name="Text Box 37"/>
          <p:cNvSpPr txBox="1">
            <a:spLocks noChangeArrowheads="1"/>
          </p:cNvSpPr>
          <p:nvPr/>
        </p:nvSpPr>
        <p:spPr bwMode="auto">
          <a:xfrm rot="8100370">
            <a:off x="8243888" y="36449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2" name="Text Box 38"/>
          <p:cNvSpPr txBox="1">
            <a:spLocks noChangeArrowheads="1"/>
          </p:cNvSpPr>
          <p:nvPr/>
        </p:nvSpPr>
        <p:spPr bwMode="auto">
          <a:xfrm rot="8100370">
            <a:off x="6804025" y="28527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3" name="Text Box 39"/>
          <p:cNvSpPr txBox="1">
            <a:spLocks noChangeArrowheads="1"/>
          </p:cNvSpPr>
          <p:nvPr/>
        </p:nvSpPr>
        <p:spPr bwMode="auto">
          <a:xfrm rot="8100370">
            <a:off x="1835150" y="32131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4" name="Text Box 40"/>
          <p:cNvSpPr txBox="1">
            <a:spLocks noChangeArrowheads="1"/>
          </p:cNvSpPr>
          <p:nvPr/>
        </p:nvSpPr>
        <p:spPr bwMode="auto">
          <a:xfrm rot="-26408921">
            <a:off x="6915944" y="454263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5" name="Text Box 41"/>
          <p:cNvSpPr txBox="1">
            <a:spLocks noChangeArrowheads="1"/>
          </p:cNvSpPr>
          <p:nvPr/>
        </p:nvSpPr>
        <p:spPr bwMode="auto">
          <a:xfrm rot="-26408921">
            <a:off x="7347744" y="3029744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6" name="Text Box 42"/>
          <p:cNvSpPr txBox="1">
            <a:spLocks noChangeArrowheads="1"/>
          </p:cNvSpPr>
          <p:nvPr/>
        </p:nvSpPr>
        <p:spPr bwMode="auto">
          <a:xfrm rot="-26408921">
            <a:off x="5906294" y="2237581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7" name="Text Box 43"/>
          <p:cNvSpPr txBox="1">
            <a:spLocks noChangeArrowheads="1"/>
          </p:cNvSpPr>
          <p:nvPr/>
        </p:nvSpPr>
        <p:spPr bwMode="auto">
          <a:xfrm rot="-26408921">
            <a:off x="939006" y="2597945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8" name="Text Box 44"/>
          <p:cNvSpPr txBox="1">
            <a:spLocks noChangeArrowheads="1"/>
          </p:cNvSpPr>
          <p:nvPr/>
        </p:nvSpPr>
        <p:spPr bwMode="auto">
          <a:xfrm rot="12911635">
            <a:off x="6011863" y="27813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09" name="Text Box 45"/>
          <p:cNvSpPr txBox="1">
            <a:spLocks noChangeArrowheads="1"/>
          </p:cNvSpPr>
          <p:nvPr/>
        </p:nvSpPr>
        <p:spPr bwMode="auto">
          <a:xfrm rot="12911635">
            <a:off x="7524750" y="36449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10" name="Text Box 46"/>
          <p:cNvSpPr txBox="1">
            <a:spLocks noChangeArrowheads="1"/>
          </p:cNvSpPr>
          <p:nvPr/>
        </p:nvSpPr>
        <p:spPr bwMode="auto">
          <a:xfrm rot="12911635">
            <a:off x="7092950" y="51577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11" name="Text Box 47"/>
          <p:cNvSpPr txBox="1">
            <a:spLocks noChangeArrowheads="1"/>
          </p:cNvSpPr>
          <p:nvPr/>
        </p:nvSpPr>
        <p:spPr bwMode="auto">
          <a:xfrm rot="12911635">
            <a:off x="1116013" y="32131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Y</a:t>
            </a:r>
          </a:p>
        </p:txBody>
      </p:sp>
      <p:sp>
        <p:nvSpPr>
          <p:cNvPr id="292912" name="AutoShape 48"/>
          <p:cNvSpPr>
            <a:spLocks noChangeArrowheads="1"/>
          </p:cNvSpPr>
          <p:nvPr/>
        </p:nvSpPr>
        <p:spPr bwMode="auto">
          <a:xfrm rot="5763440">
            <a:off x="7200106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3" name="AutoShape 49"/>
          <p:cNvSpPr>
            <a:spLocks noChangeArrowheads="1"/>
          </p:cNvSpPr>
          <p:nvPr/>
        </p:nvSpPr>
        <p:spPr bwMode="auto">
          <a:xfrm rot="5763440">
            <a:off x="7127081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4" name="AutoShape 50"/>
          <p:cNvSpPr>
            <a:spLocks noChangeArrowheads="1"/>
          </p:cNvSpPr>
          <p:nvPr/>
        </p:nvSpPr>
        <p:spPr bwMode="auto">
          <a:xfrm rot="5763440">
            <a:off x="7055644" y="31059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5" name="AutoShape 51"/>
          <p:cNvSpPr>
            <a:spLocks noChangeArrowheads="1"/>
          </p:cNvSpPr>
          <p:nvPr/>
        </p:nvSpPr>
        <p:spPr bwMode="auto">
          <a:xfrm rot="5763440">
            <a:off x="6984206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6" name="AutoShape 52"/>
          <p:cNvSpPr>
            <a:spLocks noChangeArrowheads="1"/>
          </p:cNvSpPr>
          <p:nvPr/>
        </p:nvSpPr>
        <p:spPr bwMode="auto">
          <a:xfrm rot="5763440">
            <a:off x="6911181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7" name="AutoShape 53"/>
          <p:cNvSpPr>
            <a:spLocks noChangeArrowheads="1"/>
          </p:cNvSpPr>
          <p:nvPr/>
        </p:nvSpPr>
        <p:spPr bwMode="auto">
          <a:xfrm rot="10800000">
            <a:off x="7451725" y="3933825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8" name="AutoShape 54"/>
          <p:cNvSpPr>
            <a:spLocks noChangeArrowheads="1"/>
          </p:cNvSpPr>
          <p:nvPr/>
        </p:nvSpPr>
        <p:spPr bwMode="auto">
          <a:xfrm rot="10800000">
            <a:off x="7451725" y="40052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19" name="AutoShape 55"/>
          <p:cNvSpPr>
            <a:spLocks noChangeArrowheads="1"/>
          </p:cNvSpPr>
          <p:nvPr/>
        </p:nvSpPr>
        <p:spPr bwMode="auto">
          <a:xfrm rot="10800000">
            <a:off x="7451725" y="40767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20" name="AutoShape 56"/>
          <p:cNvSpPr>
            <a:spLocks noChangeArrowheads="1"/>
          </p:cNvSpPr>
          <p:nvPr/>
        </p:nvSpPr>
        <p:spPr bwMode="auto">
          <a:xfrm rot="10800000">
            <a:off x="7451725" y="4149725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21" name="AutoShape 57"/>
          <p:cNvSpPr>
            <a:spLocks noChangeArrowheads="1"/>
          </p:cNvSpPr>
          <p:nvPr/>
        </p:nvSpPr>
        <p:spPr bwMode="auto">
          <a:xfrm rot="10800000">
            <a:off x="7451725" y="42211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22" name="AutoShape 58"/>
          <p:cNvSpPr>
            <a:spLocks noChangeArrowheads="1"/>
          </p:cNvSpPr>
          <p:nvPr/>
        </p:nvSpPr>
        <p:spPr bwMode="auto">
          <a:xfrm>
            <a:off x="4787900" y="3644900"/>
            <a:ext cx="1368425" cy="360363"/>
          </a:xfrm>
          <a:prstGeom prst="rightArrow">
            <a:avLst>
              <a:gd name="adj1" fmla="val 50000"/>
              <a:gd name="adj2" fmla="val 94934"/>
            </a:avLst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923" name="Text Box 59"/>
          <p:cNvSpPr txBox="1">
            <a:spLocks noChangeArrowheads="1"/>
          </p:cNvSpPr>
          <p:nvPr/>
        </p:nvSpPr>
        <p:spPr bwMode="auto">
          <a:xfrm>
            <a:off x="611188" y="5589588"/>
            <a:ext cx="39608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Latex particles coated with anti-VWF</a:t>
            </a:r>
          </a:p>
        </p:txBody>
      </p:sp>
      <p:sp>
        <p:nvSpPr>
          <p:cNvPr id="292924" name="Text Box 60"/>
          <p:cNvSpPr txBox="1">
            <a:spLocks noChangeArrowheads="1"/>
          </p:cNvSpPr>
          <p:nvPr/>
        </p:nvSpPr>
        <p:spPr bwMode="auto">
          <a:xfrm>
            <a:off x="3924300" y="2781300"/>
            <a:ext cx="720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VWF</a:t>
            </a:r>
          </a:p>
        </p:txBody>
      </p:sp>
      <p:sp>
        <p:nvSpPr>
          <p:cNvPr id="292925" name="Text Box 61"/>
          <p:cNvSpPr txBox="1">
            <a:spLocks noChangeArrowheads="1"/>
          </p:cNvSpPr>
          <p:nvPr/>
        </p:nvSpPr>
        <p:spPr bwMode="auto">
          <a:xfrm>
            <a:off x="5724525" y="1052513"/>
            <a:ext cx="28082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Agglutination measured turbidimetrically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-108520" y="116632"/>
            <a:ext cx="8964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LIA: </a:t>
            </a:r>
            <a:r>
              <a:rPr kumimoji="0" lang="en-GB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immunoturbidimetric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assay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8" name="AutoShape 8"/>
          <p:cNvSpPr>
            <a:spLocks noChangeArrowheads="1"/>
          </p:cNvSpPr>
          <p:nvPr/>
        </p:nvSpPr>
        <p:spPr bwMode="auto">
          <a:xfrm rot="5400000">
            <a:off x="3455194" y="35377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AutoShape 9"/>
          <p:cNvSpPr>
            <a:spLocks noChangeArrowheads="1"/>
          </p:cNvSpPr>
          <p:nvPr/>
        </p:nvSpPr>
        <p:spPr bwMode="auto">
          <a:xfrm rot="4761485">
            <a:off x="3958431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1" name="AutoShape 11"/>
          <p:cNvSpPr>
            <a:spLocks noChangeArrowheads="1"/>
          </p:cNvSpPr>
          <p:nvPr/>
        </p:nvSpPr>
        <p:spPr bwMode="auto">
          <a:xfrm rot="5400000">
            <a:off x="3742531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2" name="AutoShape 12"/>
          <p:cNvSpPr>
            <a:spLocks noChangeArrowheads="1"/>
          </p:cNvSpPr>
          <p:nvPr/>
        </p:nvSpPr>
        <p:spPr bwMode="auto">
          <a:xfrm rot="5400000">
            <a:off x="3671094" y="35377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3" name="AutoShape 13"/>
          <p:cNvSpPr>
            <a:spLocks noChangeArrowheads="1"/>
          </p:cNvSpPr>
          <p:nvPr/>
        </p:nvSpPr>
        <p:spPr bwMode="auto">
          <a:xfrm rot="5400000">
            <a:off x="3599656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4" name="AutoShape 14"/>
          <p:cNvSpPr>
            <a:spLocks noChangeArrowheads="1"/>
          </p:cNvSpPr>
          <p:nvPr/>
        </p:nvSpPr>
        <p:spPr bwMode="auto">
          <a:xfrm rot="5400000">
            <a:off x="3526631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9" name="AutoShape 19"/>
          <p:cNvSpPr>
            <a:spLocks noChangeArrowheads="1"/>
          </p:cNvSpPr>
          <p:nvPr/>
        </p:nvSpPr>
        <p:spPr bwMode="auto">
          <a:xfrm rot="4761485">
            <a:off x="4031456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0" name="AutoShape 20"/>
          <p:cNvSpPr>
            <a:spLocks noChangeArrowheads="1"/>
          </p:cNvSpPr>
          <p:nvPr/>
        </p:nvSpPr>
        <p:spPr bwMode="auto">
          <a:xfrm rot="4761485">
            <a:off x="4103688" y="3032125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1" name="AutoShape 21"/>
          <p:cNvSpPr>
            <a:spLocks noChangeArrowheads="1"/>
          </p:cNvSpPr>
          <p:nvPr/>
        </p:nvSpPr>
        <p:spPr bwMode="auto">
          <a:xfrm rot="4761485">
            <a:off x="4175919" y="3032919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2" name="AutoShape 22"/>
          <p:cNvSpPr>
            <a:spLocks noChangeArrowheads="1"/>
          </p:cNvSpPr>
          <p:nvPr/>
        </p:nvSpPr>
        <p:spPr bwMode="auto">
          <a:xfrm rot="4761485">
            <a:off x="4247356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27" name="Group 67"/>
          <p:cNvGrpSpPr>
            <a:grpSpLocks/>
          </p:cNvGrpSpPr>
          <p:nvPr/>
        </p:nvGrpSpPr>
        <p:grpSpPr bwMode="auto">
          <a:xfrm>
            <a:off x="3779838" y="2205038"/>
            <a:ext cx="1014412" cy="976312"/>
            <a:chOff x="4332" y="2683"/>
            <a:chExt cx="639" cy="615"/>
          </a:xfrm>
        </p:grpSpPr>
        <p:sp>
          <p:nvSpPr>
            <p:cNvPr id="296989" name="Text Box 29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25" name="Group 65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6965" name="Oval 5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992" name="Text Box 32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6996" name="Text Box 36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00" name="Text Box 40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06" name="Text Box 46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sp>
        <p:nvSpPr>
          <p:cNvPr id="297019" name="Text Box 59"/>
          <p:cNvSpPr txBox="1">
            <a:spLocks noChangeArrowheads="1"/>
          </p:cNvSpPr>
          <p:nvPr/>
        </p:nvSpPr>
        <p:spPr bwMode="auto">
          <a:xfrm>
            <a:off x="6877050" y="5229225"/>
            <a:ext cx="20891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Light detector</a:t>
            </a:r>
          </a:p>
        </p:txBody>
      </p:sp>
      <p:sp>
        <p:nvSpPr>
          <p:cNvPr id="297020" name="Text Box 60"/>
          <p:cNvSpPr txBox="1">
            <a:spLocks noChangeArrowheads="1"/>
          </p:cNvSpPr>
          <p:nvPr/>
        </p:nvSpPr>
        <p:spPr bwMode="auto">
          <a:xfrm>
            <a:off x="3924300" y="22050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VWF</a:t>
            </a:r>
          </a:p>
        </p:txBody>
      </p:sp>
      <p:sp>
        <p:nvSpPr>
          <p:cNvPr id="297022" name="AutoShape 62"/>
          <p:cNvSpPr>
            <a:spLocks noChangeArrowheads="1"/>
          </p:cNvSpPr>
          <p:nvPr/>
        </p:nvSpPr>
        <p:spPr bwMode="auto">
          <a:xfrm rot="-5400000">
            <a:off x="4121151" y="3733800"/>
            <a:ext cx="863600" cy="3133725"/>
          </a:xfrm>
          <a:prstGeom prst="moon">
            <a:avLst>
              <a:gd name="adj" fmla="val 50000"/>
            </a:avLst>
          </a:prstGeom>
          <a:solidFill>
            <a:srgbClr val="FFFA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3" name="Oval 63"/>
          <p:cNvSpPr>
            <a:spLocks noChangeArrowheads="1"/>
          </p:cNvSpPr>
          <p:nvPr/>
        </p:nvSpPr>
        <p:spPr bwMode="auto">
          <a:xfrm>
            <a:off x="2979738" y="4124325"/>
            <a:ext cx="3146425" cy="1366838"/>
          </a:xfrm>
          <a:prstGeom prst="ellipse">
            <a:avLst/>
          </a:prstGeom>
          <a:solidFill>
            <a:srgbClr val="FFFAA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4" name="Rectangle 64"/>
          <p:cNvSpPr>
            <a:spLocks noChangeArrowheads="1"/>
          </p:cNvSpPr>
          <p:nvPr/>
        </p:nvSpPr>
        <p:spPr bwMode="auto">
          <a:xfrm>
            <a:off x="2989263" y="1238250"/>
            <a:ext cx="3127375" cy="3486150"/>
          </a:xfrm>
          <a:prstGeom prst="rect">
            <a:avLst/>
          </a:prstGeom>
          <a:solidFill>
            <a:srgbClr val="FFFA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28" name="Group 68"/>
          <p:cNvGrpSpPr>
            <a:grpSpLocks/>
          </p:cNvGrpSpPr>
          <p:nvPr/>
        </p:nvGrpSpPr>
        <p:grpSpPr bwMode="auto">
          <a:xfrm rot="-1301348">
            <a:off x="3748088" y="2249488"/>
            <a:ext cx="1014412" cy="976312"/>
            <a:chOff x="4332" y="2683"/>
            <a:chExt cx="639" cy="615"/>
          </a:xfrm>
        </p:grpSpPr>
        <p:sp>
          <p:nvSpPr>
            <p:cNvPr id="297029" name="Text Box 69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30" name="Group 70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31" name="Oval 71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2" name="Text Box 72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33" name="Text Box 73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34" name="Text Box 74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35" name="Text Box 75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grpSp>
        <p:nvGrpSpPr>
          <p:cNvPr id="297036" name="Group 76"/>
          <p:cNvGrpSpPr>
            <a:grpSpLocks/>
          </p:cNvGrpSpPr>
          <p:nvPr/>
        </p:nvGrpSpPr>
        <p:grpSpPr bwMode="auto">
          <a:xfrm>
            <a:off x="4643438" y="1700213"/>
            <a:ext cx="1014412" cy="976312"/>
            <a:chOff x="4332" y="2683"/>
            <a:chExt cx="639" cy="615"/>
          </a:xfrm>
        </p:grpSpPr>
        <p:sp>
          <p:nvSpPr>
            <p:cNvPr id="297037" name="Text Box 77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38" name="Group 78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39" name="Oval 79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0" name="Text Box 80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41" name="Text Box 81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42" name="Text Box 82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43" name="Text Box 83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grpSp>
        <p:nvGrpSpPr>
          <p:cNvPr id="297044" name="Group 84"/>
          <p:cNvGrpSpPr>
            <a:grpSpLocks/>
          </p:cNvGrpSpPr>
          <p:nvPr/>
        </p:nvGrpSpPr>
        <p:grpSpPr bwMode="auto">
          <a:xfrm>
            <a:off x="4932363" y="2636838"/>
            <a:ext cx="1014412" cy="976312"/>
            <a:chOff x="4332" y="2683"/>
            <a:chExt cx="639" cy="615"/>
          </a:xfrm>
        </p:grpSpPr>
        <p:sp>
          <p:nvSpPr>
            <p:cNvPr id="297045" name="Text Box 85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46" name="Group 86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47" name="Oval 87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8" name="Text Box 88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49" name="Text Box 89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50" name="Text Box 90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51" name="Text Box 91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grpSp>
        <p:nvGrpSpPr>
          <p:cNvPr id="297026" name="Group 66"/>
          <p:cNvGrpSpPr>
            <a:grpSpLocks/>
          </p:cNvGrpSpPr>
          <p:nvPr/>
        </p:nvGrpSpPr>
        <p:grpSpPr bwMode="auto">
          <a:xfrm>
            <a:off x="4716463" y="2347913"/>
            <a:ext cx="144462" cy="358775"/>
            <a:chOff x="4694" y="2069"/>
            <a:chExt cx="91" cy="226"/>
          </a:xfrm>
        </p:grpSpPr>
        <p:sp>
          <p:nvSpPr>
            <p:cNvPr id="297013" name="AutoShape 53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4" name="AutoShape 54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5" name="AutoShape 55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6" name="AutoShape 56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7" name="AutoShape 57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52" name="Group 92"/>
          <p:cNvGrpSpPr>
            <a:grpSpLocks/>
          </p:cNvGrpSpPr>
          <p:nvPr/>
        </p:nvGrpSpPr>
        <p:grpSpPr bwMode="auto">
          <a:xfrm rot="-3591138">
            <a:off x="4755356" y="2851944"/>
            <a:ext cx="144463" cy="358775"/>
            <a:chOff x="4694" y="2069"/>
            <a:chExt cx="91" cy="226"/>
          </a:xfrm>
        </p:grpSpPr>
        <p:sp>
          <p:nvSpPr>
            <p:cNvPr id="297053" name="AutoShape 93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4" name="AutoShape 94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5" name="AutoShape 95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6" name="AutoShape 96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7" name="AutoShape 97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58" name="Group 98"/>
          <p:cNvGrpSpPr>
            <a:grpSpLocks/>
          </p:cNvGrpSpPr>
          <p:nvPr/>
        </p:nvGrpSpPr>
        <p:grpSpPr bwMode="auto">
          <a:xfrm>
            <a:off x="4500563" y="4508500"/>
            <a:ext cx="144462" cy="358775"/>
            <a:chOff x="4694" y="2069"/>
            <a:chExt cx="91" cy="226"/>
          </a:xfrm>
        </p:grpSpPr>
        <p:sp>
          <p:nvSpPr>
            <p:cNvPr id="297059" name="AutoShape 99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0" name="AutoShape 100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1" name="AutoShape 101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2" name="AutoShape 102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3" name="AutoShape 103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64" name="Group 104"/>
          <p:cNvGrpSpPr>
            <a:grpSpLocks/>
          </p:cNvGrpSpPr>
          <p:nvPr/>
        </p:nvGrpSpPr>
        <p:grpSpPr bwMode="auto">
          <a:xfrm>
            <a:off x="5292725" y="2420938"/>
            <a:ext cx="144463" cy="358775"/>
            <a:chOff x="4694" y="2069"/>
            <a:chExt cx="91" cy="226"/>
          </a:xfrm>
        </p:grpSpPr>
        <p:sp>
          <p:nvSpPr>
            <p:cNvPr id="297065" name="AutoShape 105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6" name="AutoShape 106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7" name="AutoShape 107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8" name="AutoShape 108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9" name="AutoShape 109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0" name="Group 110"/>
          <p:cNvGrpSpPr>
            <a:grpSpLocks/>
          </p:cNvGrpSpPr>
          <p:nvPr/>
        </p:nvGrpSpPr>
        <p:grpSpPr bwMode="auto">
          <a:xfrm rot="-2820667">
            <a:off x="5293519" y="4868069"/>
            <a:ext cx="144463" cy="358775"/>
            <a:chOff x="4694" y="2069"/>
            <a:chExt cx="91" cy="226"/>
          </a:xfrm>
        </p:grpSpPr>
        <p:sp>
          <p:nvSpPr>
            <p:cNvPr id="297071" name="AutoShape 111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2" name="AutoShape 112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3" name="AutoShape 113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4" name="AutoShape 114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5" name="AutoShape 115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6" name="Group 116"/>
          <p:cNvGrpSpPr>
            <a:grpSpLocks/>
          </p:cNvGrpSpPr>
          <p:nvPr/>
        </p:nvGrpSpPr>
        <p:grpSpPr bwMode="auto">
          <a:xfrm>
            <a:off x="5075238" y="3644900"/>
            <a:ext cx="144462" cy="358775"/>
            <a:chOff x="4694" y="2069"/>
            <a:chExt cx="91" cy="226"/>
          </a:xfrm>
        </p:grpSpPr>
        <p:sp>
          <p:nvSpPr>
            <p:cNvPr id="297077" name="AutoShape 117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8" name="AutoShape 118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9" name="AutoShape 119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0" name="AutoShape 120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1" name="AutoShape 121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82" name="Group 122"/>
          <p:cNvGrpSpPr>
            <a:grpSpLocks/>
          </p:cNvGrpSpPr>
          <p:nvPr/>
        </p:nvGrpSpPr>
        <p:grpSpPr bwMode="auto">
          <a:xfrm>
            <a:off x="3276600" y="4005263"/>
            <a:ext cx="1014413" cy="976312"/>
            <a:chOff x="4332" y="2683"/>
            <a:chExt cx="639" cy="615"/>
          </a:xfrm>
        </p:grpSpPr>
        <p:sp>
          <p:nvSpPr>
            <p:cNvPr id="297083" name="Text Box 123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84" name="Group 124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85" name="Oval 125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86" name="Text Box 126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87" name="Text Box 127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88" name="Text Box 128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89" name="Text Box 129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grpSp>
        <p:nvGrpSpPr>
          <p:cNvPr id="297090" name="Group 130"/>
          <p:cNvGrpSpPr>
            <a:grpSpLocks/>
          </p:cNvGrpSpPr>
          <p:nvPr/>
        </p:nvGrpSpPr>
        <p:grpSpPr bwMode="auto">
          <a:xfrm>
            <a:off x="3995738" y="3068638"/>
            <a:ext cx="1014412" cy="976312"/>
            <a:chOff x="4332" y="2683"/>
            <a:chExt cx="639" cy="615"/>
          </a:xfrm>
        </p:grpSpPr>
        <p:sp>
          <p:nvSpPr>
            <p:cNvPr id="297091" name="Text Box 131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Y</a:t>
              </a:r>
            </a:p>
          </p:txBody>
        </p:sp>
        <p:grpSp>
          <p:nvGrpSpPr>
            <p:cNvPr id="297092" name="Group 132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93" name="Oval 133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4" name="Text Box 134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95" name="Text Box 135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96" name="Text Box 136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  <p:sp>
            <p:nvSpPr>
              <p:cNvPr id="297097" name="Text Box 137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/>
                  <a:t>Y</a:t>
                </a:r>
              </a:p>
            </p:txBody>
          </p:sp>
        </p:grpSp>
      </p:grpSp>
      <p:sp>
        <p:nvSpPr>
          <p:cNvPr id="297098" name="Rectangle 138"/>
          <p:cNvSpPr>
            <a:spLocks noChangeArrowheads="1"/>
          </p:cNvSpPr>
          <p:nvPr/>
        </p:nvSpPr>
        <p:spPr bwMode="auto">
          <a:xfrm>
            <a:off x="7308850" y="2492375"/>
            <a:ext cx="647700" cy="1873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9" name="Oval 139"/>
          <p:cNvSpPr>
            <a:spLocks noChangeArrowheads="1"/>
          </p:cNvSpPr>
          <p:nvPr/>
        </p:nvSpPr>
        <p:spPr bwMode="auto">
          <a:xfrm>
            <a:off x="1187450" y="2924175"/>
            <a:ext cx="360363" cy="863600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1" name="Text Box 141"/>
          <p:cNvSpPr txBox="1">
            <a:spLocks noChangeArrowheads="1"/>
          </p:cNvSpPr>
          <p:nvPr/>
        </p:nvSpPr>
        <p:spPr bwMode="auto">
          <a:xfrm>
            <a:off x="468313" y="4941888"/>
            <a:ext cx="20891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Light source</a:t>
            </a:r>
          </a:p>
        </p:txBody>
      </p:sp>
      <p:sp>
        <p:nvSpPr>
          <p:cNvPr id="297102" name="Line 142"/>
          <p:cNvSpPr>
            <a:spLocks noChangeShapeType="1"/>
          </p:cNvSpPr>
          <p:nvPr/>
        </p:nvSpPr>
        <p:spPr bwMode="auto">
          <a:xfrm>
            <a:off x="1619250" y="3284538"/>
            <a:ext cx="2232025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3" name="Line 143"/>
          <p:cNvSpPr>
            <a:spLocks noChangeShapeType="1"/>
          </p:cNvSpPr>
          <p:nvPr/>
        </p:nvSpPr>
        <p:spPr bwMode="auto">
          <a:xfrm flipV="1">
            <a:off x="4427538" y="1125538"/>
            <a:ext cx="1296987" cy="1655762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4" name="Line 144"/>
          <p:cNvSpPr>
            <a:spLocks noChangeShapeType="1"/>
          </p:cNvSpPr>
          <p:nvPr/>
        </p:nvSpPr>
        <p:spPr bwMode="auto">
          <a:xfrm>
            <a:off x="4356100" y="3789363"/>
            <a:ext cx="1079500" cy="2663825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5" name="Line 145"/>
          <p:cNvSpPr>
            <a:spLocks noChangeShapeType="1"/>
          </p:cNvSpPr>
          <p:nvPr/>
        </p:nvSpPr>
        <p:spPr bwMode="auto">
          <a:xfrm>
            <a:off x="5795963" y="3357563"/>
            <a:ext cx="1152525" cy="0"/>
          </a:xfrm>
          <a:prstGeom prst="line">
            <a:avLst/>
          </a:prstGeom>
          <a:noFill/>
          <a:ln w="57150">
            <a:solidFill>
              <a:srgbClr val="0099F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-252536" y="44624"/>
            <a:ext cx="89646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GB" sz="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LIA: immunoturbidimetric assay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46807" y="567706"/>
            <a:ext cx="4344044" cy="70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4391"/>
            <a:ext cx="8153400" cy="990600"/>
          </a:xfrm>
        </p:spPr>
        <p:txBody>
          <a:bodyPr>
            <a:noAutofit/>
          </a:bodyPr>
          <a:lstStyle/>
          <a:p>
            <a:r>
              <a:rPr lang="en-GB" sz="4800" dirty="0" err="1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Laurell</a:t>
            </a:r>
            <a:r>
              <a:rPr lang="en-GB" sz="4800" dirty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  <a:t> Rocket</a:t>
            </a:r>
            <a:br>
              <a:rPr lang="en-GB" sz="4800" dirty="0">
                <a:solidFill>
                  <a:schemeClr val="bg2">
                    <a:lumMod val="50000"/>
                  </a:schemeClr>
                </a:solidFill>
                <a:latin typeface="Franklin Gothic Book" pitchFamily="34" charset="0"/>
              </a:rPr>
            </a:br>
            <a:endParaRPr lang="en-GB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17091" y="239534"/>
            <a:ext cx="84963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3600" u="sng" dirty="0">
                <a:solidFill>
                  <a:prstClr val="black"/>
                </a:solidFill>
              </a:rPr>
              <a:t>E</a:t>
            </a:r>
            <a:r>
              <a:rPr lang="en-GB" sz="3600" dirty="0">
                <a:solidFill>
                  <a:prstClr val="black"/>
                </a:solidFill>
              </a:rPr>
              <a:t>nzyme </a:t>
            </a:r>
            <a:r>
              <a:rPr lang="en-GB" sz="3600" u="sng" dirty="0">
                <a:solidFill>
                  <a:prstClr val="black"/>
                </a:solidFill>
              </a:rPr>
              <a:t>L</a:t>
            </a:r>
            <a:r>
              <a:rPr lang="en-GB" sz="3600" dirty="0">
                <a:solidFill>
                  <a:prstClr val="black"/>
                </a:solidFill>
              </a:rPr>
              <a:t>inked </a:t>
            </a:r>
            <a:r>
              <a:rPr lang="en-GB" sz="3600" u="sng" dirty="0" err="1">
                <a:solidFill>
                  <a:prstClr val="black"/>
                </a:solidFill>
              </a:rPr>
              <a:t>I</a:t>
            </a:r>
            <a:r>
              <a:rPr lang="en-GB" sz="3600" dirty="0" err="1">
                <a:solidFill>
                  <a:prstClr val="black"/>
                </a:solidFill>
              </a:rPr>
              <a:t>mmuno</a:t>
            </a:r>
            <a:r>
              <a:rPr lang="en-GB" sz="3600" u="sng" dirty="0" err="1">
                <a:solidFill>
                  <a:prstClr val="black"/>
                </a:solidFill>
              </a:rPr>
              <a:t>S</a:t>
            </a:r>
            <a:r>
              <a:rPr lang="en-GB" sz="3600" dirty="0" err="1">
                <a:solidFill>
                  <a:prstClr val="black"/>
                </a:solidFill>
              </a:rPr>
              <a:t>orbent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n-GB" sz="3600" u="sng" dirty="0">
                <a:solidFill>
                  <a:prstClr val="black"/>
                </a:solidFill>
              </a:rPr>
              <a:t>A</a:t>
            </a:r>
            <a:r>
              <a:rPr lang="en-GB" sz="3600" dirty="0">
                <a:solidFill>
                  <a:prstClr val="black"/>
                </a:solidFill>
              </a:rPr>
              <a:t>ssay</a:t>
            </a:r>
            <a:endParaRPr lang="en-US" altLang="en-GB" sz="3600" b="1" dirty="0" smtClean="0">
              <a:solidFill>
                <a:srgbClr val="775F55"/>
              </a:solidFill>
            </a:endParaRPr>
          </a:p>
          <a:p>
            <a:pPr eaLnBrk="0" hangingPunct="0"/>
            <a:r>
              <a:rPr lang="en-US" altLang="en-GB" sz="3600" b="1" dirty="0" smtClean="0">
                <a:solidFill>
                  <a:srgbClr val="775F55"/>
                </a:solidFill>
              </a:rPr>
              <a:t>ELISA </a:t>
            </a:r>
            <a:r>
              <a:rPr lang="en-US" altLang="en-GB" sz="3600" b="1" dirty="0">
                <a:solidFill>
                  <a:srgbClr val="775F55"/>
                </a:solidFill>
              </a:rPr>
              <a:t>assay</a:t>
            </a:r>
          </a:p>
        </p:txBody>
      </p:sp>
      <p:sp>
        <p:nvSpPr>
          <p:cNvPr id="121859" name="Freeform 3"/>
          <p:cNvSpPr>
            <a:spLocks/>
          </p:cNvSpPr>
          <p:nvPr/>
        </p:nvSpPr>
        <p:spPr bwMode="auto">
          <a:xfrm>
            <a:off x="1693863" y="5029200"/>
            <a:ext cx="4673600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4"/>
              </a:cxn>
              <a:cxn ang="0">
                <a:pos x="3312" y="624"/>
              </a:cxn>
              <a:cxn ang="0">
                <a:pos x="3312" y="48"/>
              </a:cxn>
            </a:cxnLst>
            <a:rect l="0" t="0" r="r" b="b"/>
            <a:pathLst>
              <a:path w="3312" h="624">
                <a:moveTo>
                  <a:pt x="0" y="0"/>
                </a:moveTo>
                <a:lnTo>
                  <a:pt x="0" y="624"/>
                </a:lnTo>
                <a:lnTo>
                  <a:pt x="3312" y="624"/>
                </a:lnTo>
                <a:lnTo>
                  <a:pt x="3312" y="4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 flipV="1">
            <a:off x="4144963" y="4071938"/>
            <a:ext cx="541337" cy="685800"/>
            <a:chOff x="2544" y="2832"/>
            <a:chExt cx="384" cy="432"/>
          </a:xfrm>
        </p:grpSpPr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2544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>
              <a:off x="2736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>
              <a:off x="2736" y="3024"/>
              <a:ext cx="0" cy="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1864" name="Freeform 8"/>
          <p:cNvSpPr>
            <a:spLocks/>
          </p:cNvSpPr>
          <p:nvPr/>
        </p:nvSpPr>
        <p:spPr bwMode="auto">
          <a:xfrm flipV="1">
            <a:off x="3922713" y="4816475"/>
            <a:ext cx="1355725" cy="601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94"/>
              </a:cxn>
              <a:cxn ang="0">
                <a:pos x="97" y="262"/>
              </a:cxn>
              <a:cxn ang="0">
                <a:pos x="164" y="284"/>
              </a:cxn>
              <a:cxn ang="0">
                <a:pos x="157" y="179"/>
              </a:cxn>
              <a:cxn ang="0">
                <a:pos x="82" y="232"/>
              </a:cxn>
              <a:cxn ang="0">
                <a:pos x="52" y="306"/>
              </a:cxn>
              <a:cxn ang="0">
                <a:pos x="142" y="434"/>
              </a:cxn>
              <a:cxn ang="0">
                <a:pos x="187" y="464"/>
              </a:cxn>
              <a:cxn ang="0">
                <a:pos x="232" y="478"/>
              </a:cxn>
              <a:cxn ang="0">
                <a:pos x="321" y="441"/>
              </a:cxn>
              <a:cxn ang="0">
                <a:pos x="254" y="419"/>
              </a:cxn>
              <a:cxn ang="0">
                <a:pos x="292" y="523"/>
              </a:cxn>
              <a:cxn ang="0">
                <a:pos x="404" y="501"/>
              </a:cxn>
              <a:cxn ang="0">
                <a:pos x="538" y="366"/>
              </a:cxn>
              <a:cxn ang="0">
                <a:pos x="583" y="321"/>
              </a:cxn>
              <a:cxn ang="0">
                <a:pos x="606" y="299"/>
              </a:cxn>
              <a:cxn ang="0">
                <a:pos x="665" y="232"/>
              </a:cxn>
            </a:cxnLst>
            <a:rect l="0" t="0" r="r" b="b"/>
            <a:pathLst>
              <a:path w="665" h="523">
                <a:moveTo>
                  <a:pt x="0" y="0"/>
                </a:moveTo>
                <a:cubicBezTo>
                  <a:pt x="20" y="64"/>
                  <a:pt x="36" y="130"/>
                  <a:pt x="60" y="194"/>
                </a:cubicBezTo>
                <a:cubicBezTo>
                  <a:pt x="69" y="219"/>
                  <a:pt x="69" y="243"/>
                  <a:pt x="97" y="262"/>
                </a:cubicBezTo>
                <a:cubicBezTo>
                  <a:pt x="132" y="285"/>
                  <a:pt x="110" y="275"/>
                  <a:pt x="164" y="284"/>
                </a:cubicBezTo>
                <a:cubicBezTo>
                  <a:pt x="220" y="242"/>
                  <a:pt x="231" y="206"/>
                  <a:pt x="157" y="179"/>
                </a:cubicBezTo>
                <a:cubicBezTo>
                  <a:pt x="119" y="188"/>
                  <a:pt x="112" y="208"/>
                  <a:pt x="82" y="232"/>
                </a:cubicBezTo>
                <a:cubicBezTo>
                  <a:pt x="69" y="256"/>
                  <a:pt x="61" y="280"/>
                  <a:pt x="52" y="306"/>
                </a:cubicBezTo>
                <a:cubicBezTo>
                  <a:pt x="71" y="363"/>
                  <a:pt x="95" y="397"/>
                  <a:pt x="142" y="434"/>
                </a:cubicBezTo>
                <a:cubicBezTo>
                  <a:pt x="156" y="445"/>
                  <a:pt x="169" y="458"/>
                  <a:pt x="187" y="464"/>
                </a:cubicBezTo>
                <a:cubicBezTo>
                  <a:pt x="202" y="468"/>
                  <a:pt x="232" y="478"/>
                  <a:pt x="232" y="478"/>
                </a:cubicBezTo>
                <a:cubicBezTo>
                  <a:pt x="277" y="471"/>
                  <a:pt x="298" y="478"/>
                  <a:pt x="321" y="441"/>
                </a:cubicBezTo>
                <a:cubicBezTo>
                  <a:pt x="308" y="402"/>
                  <a:pt x="291" y="411"/>
                  <a:pt x="254" y="419"/>
                </a:cubicBezTo>
                <a:cubicBezTo>
                  <a:pt x="208" y="464"/>
                  <a:pt x="242" y="507"/>
                  <a:pt x="292" y="523"/>
                </a:cubicBezTo>
                <a:cubicBezTo>
                  <a:pt x="331" y="517"/>
                  <a:pt x="364" y="508"/>
                  <a:pt x="404" y="501"/>
                </a:cubicBezTo>
                <a:cubicBezTo>
                  <a:pt x="449" y="455"/>
                  <a:pt x="491" y="408"/>
                  <a:pt x="538" y="366"/>
                </a:cubicBezTo>
                <a:cubicBezTo>
                  <a:pt x="553" y="351"/>
                  <a:pt x="567" y="335"/>
                  <a:pt x="583" y="321"/>
                </a:cubicBezTo>
                <a:cubicBezTo>
                  <a:pt x="590" y="313"/>
                  <a:pt x="606" y="299"/>
                  <a:pt x="606" y="299"/>
                </a:cubicBezTo>
                <a:cubicBezTo>
                  <a:pt x="621" y="267"/>
                  <a:pt x="640" y="256"/>
                  <a:pt x="665" y="232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4246563" y="3679825"/>
            <a:ext cx="338137" cy="3810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230938" y="2362200"/>
            <a:ext cx="163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GB" sz="2000" b="1">
              <a:solidFill>
                <a:prstClr val="black"/>
              </a:solidFill>
            </a:endParaRPr>
          </a:p>
        </p:txBody>
      </p:sp>
      <p:sp>
        <p:nvSpPr>
          <p:cNvPr id="121867" name="AutoShape 11"/>
          <p:cNvSpPr>
            <a:spLocks/>
          </p:cNvSpPr>
          <p:nvPr/>
        </p:nvSpPr>
        <p:spPr bwMode="auto">
          <a:xfrm>
            <a:off x="6510338" y="3919538"/>
            <a:ext cx="2214562" cy="1035050"/>
          </a:xfrm>
          <a:prstGeom prst="accentCallout1">
            <a:avLst>
              <a:gd name="adj1" fmla="val 11042"/>
              <a:gd name="adj2" fmla="val -3440"/>
              <a:gd name="adj3" fmla="val 155370"/>
              <a:gd name="adj4" fmla="val -94264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>
                <a:solidFill>
                  <a:prstClr val="black"/>
                </a:solidFill>
              </a:rPr>
              <a:t>Capture antibody bound to plate</a:t>
            </a:r>
          </a:p>
        </p:txBody>
      </p:sp>
      <p:sp>
        <p:nvSpPr>
          <p:cNvPr id="121868" name="AutoShape 12"/>
          <p:cNvSpPr>
            <a:spLocks/>
          </p:cNvSpPr>
          <p:nvPr/>
        </p:nvSpPr>
        <p:spPr bwMode="auto">
          <a:xfrm>
            <a:off x="6711950" y="1412875"/>
            <a:ext cx="2266950" cy="1015663"/>
          </a:xfrm>
          <a:prstGeom prst="accentCallout1">
            <a:avLst>
              <a:gd name="adj1" fmla="val 8532"/>
              <a:gd name="adj2" fmla="val -3361"/>
              <a:gd name="adj3" fmla="val 211911"/>
              <a:gd name="adj4" fmla="val -92579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 dirty="0" smtClean="0">
                <a:solidFill>
                  <a:prstClr val="black"/>
                </a:solidFill>
              </a:rPr>
              <a:t>MPO </a:t>
            </a:r>
            <a:r>
              <a:rPr lang="en-US" altLang="en-GB" sz="2000" b="1" dirty="0">
                <a:solidFill>
                  <a:prstClr val="black"/>
                </a:solidFill>
              </a:rPr>
              <a:t>conjugated </a:t>
            </a:r>
          </a:p>
          <a:p>
            <a:pPr eaLnBrk="0" hangingPunct="0"/>
            <a:r>
              <a:rPr lang="en-US" altLang="en-GB" sz="2000" b="1" dirty="0">
                <a:solidFill>
                  <a:prstClr val="black"/>
                </a:solidFill>
              </a:rPr>
              <a:t>detection antibody</a:t>
            </a:r>
          </a:p>
        </p:txBody>
      </p:sp>
      <p:sp>
        <p:nvSpPr>
          <p:cNvPr id="121869" name="AutoShape 13"/>
          <p:cNvSpPr>
            <a:spLocks/>
          </p:cNvSpPr>
          <p:nvPr/>
        </p:nvSpPr>
        <p:spPr bwMode="auto">
          <a:xfrm>
            <a:off x="228600" y="2209800"/>
            <a:ext cx="1573213" cy="730250"/>
          </a:xfrm>
          <a:prstGeom prst="accentCallout1">
            <a:avLst>
              <a:gd name="adj1" fmla="val 15653"/>
              <a:gd name="adj2" fmla="val 104843"/>
              <a:gd name="adj3" fmla="val 385435"/>
              <a:gd name="adj4" fmla="val 239255"/>
            </a:avLst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GB" sz="2000" b="1">
                <a:solidFill>
                  <a:prstClr val="black"/>
                </a:solidFill>
              </a:rPr>
              <a:t>Test molecule</a:t>
            </a:r>
          </a:p>
        </p:txBody>
      </p:sp>
      <p:grpSp>
        <p:nvGrpSpPr>
          <p:cNvPr id="121870" name="Group 14"/>
          <p:cNvGrpSpPr>
            <a:grpSpLocks/>
          </p:cNvGrpSpPr>
          <p:nvPr/>
        </p:nvGrpSpPr>
        <p:grpSpPr bwMode="auto">
          <a:xfrm>
            <a:off x="4059238" y="5268913"/>
            <a:ext cx="541337" cy="685800"/>
            <a:chOff x="2544" y="2832"/>
            <a:chExt cx="384" cy="432"/>
          </a:xfrm>
        </p:grpSpPr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>
              <a:off x="2544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2736" y="2832"/>
              <a:ext cx="192" cy="192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>
              <a:off x="2736" y="3024"/>
              <a:ext cx="0" cy="24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oval" w="med" len="sm"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4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ELISA</a:t>
            </a:r>
            <a:endParaRPr lang="en-GB" dirty="0"/>
          </a:p>
        </p:txBody>
      </p:sp>
      <p:pic>
        <p:nvPicPr>
          <p:cNvPr id="1026" name="Picture 2" descr="File:E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Quantification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Use a series of dilutions made from the reference preparation</a:t>
            </a:r>
          </a:p>
          <a:p>
            <a:r>
              <a:rPr lang="en-GB" dirty="0" smtClean="0"/>
              <a:t>Create a ‘standard curve’</a:t>
            </a:r>
          </a:p>
          <a:p>
            <a:r>
              <a:rPr lang="en-GB" dirty="0" smtClean="0"/>
              <a:t>Modify as necessary to obtain a straight line with useful span and spread of values</a:t>
            </a:r>
          </a:p>
          <a:p>
            <a:r>
              <a:rPr lang="en-GB" dirty="0" smtClean="0"/>
              <a:t>Quantify your sample by comparison with the ‘standard curve’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357298"/>
            <a:ext cx="7543800" cy="1295400"/>
          </a:xfrm>
        </p:spPr>
        <p:txBody>
          <a:bodyPr/>
          <a:lstStyle/>
          <a:p>
            <a:r>
              <a:rPr lang="en-GB" dirty="0"/>
              <a:t>Tests of </a:t>
            </a:r>
            <a:r>
              <a:rPr lang="en-GB" dirty="0" smtClean="0"/>
              <a:t>the coagulation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iraibio.com/mbiweb/blog/wp-content/uploads/2009/02/marking_standard_outl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827584"/>
            <a:ext cx="8064896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-1251520"/>
            <a:ext cx="8424936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Limits of detection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5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Quantitation of test sample</a:t>
            </a:r>
            <a:endParaRPr lang="en-GB" dirty="0"/>
          </a:p>
        </p:txBody>
      </p:sp>
      <p:pic>
        <p:nvPicPr>
          <p:cNvPr id="4" name="Picture 3" descr="Standard curve murine IL-2 ELISA kit ab4609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7" y="1830224"/>
            <a:ext cx="4993796" cy="386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urine IL-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09" y="1835261"/>
            <a:ext cx="5061252" cy="385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urine IL2 ELISA determining sample concentrat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50" y="1412776"/>
            <a:ext cx="6034570" cy="4700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Need one or more specific antibodies </a:t>
            </a:r>
          </a:p>
          <a:p>
            <a:pPr lvl="1"/>
            <a:r>
              <a:rPr lang="en-GB" dirty="0" smtClean="0"/>
              <a:t>Mono- or poly-clonal Abs are both used</a:t>
            </a:r>
          </a:p>
          <a:p>
            <a:r>
              <a:rPr lang="en-GB" dirty="0" smtClean="0"/>
              <a:t>One antibody coupled to enzyme or a second enzyme-linked antibody can be used. </a:t>
            </a:r>
          </a:p>
          <a:p>
            <a:r>
              <a:rPr lang="en-GB" dirty="0" smtClean="0"/>
              <a:t>Need a </a:t>
            </a:r>
            <a:r>
              <a:rPr lang="en-GB" dirty="0" err="1" smtClean="0"/>
              <a:t>calibrant</a:t>
            </a:r>
            <a:r>
              <a:rPr lang="en-GB" dirty="0" smtClean="0"/>
              <a:t> of known concentration</a:t>
            </a:r>
            <a:endParaRPr lang="en-GB" dirty="0"/>
          </a:p>
          <a:p>
            <a:r>
              <a:rPr lang="en-GB" dirty="0" smtClean="0"/>
              <a:t>Usually performed in a 96 well plate</a:t>
            </a:r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Background or non-specific binding</a:t>
            </a:r>
          </a:p>
          <a:p>
            <a:pPr lvl="1"/>
            <a:r>
              <a:rPr lang="en-GB" dirty="0" smtClean="0"/>
              <a:t>Limit of sensitivity</a:t>
            </a:r>
          </a:p>
          <a:p>
            <a:pPr lvl="1"/>
            <a:r>
              <a:rPr lang="en-GB" dirty="0" smtClean="0"/>
              <a:t>Relatively time consuming </a:t>
            </a:r>
          </a:p>
        </p:txBody>
      </p:sp>
    </p:spTree>
    <p:extLst>
      <p:ext uri="{BB962C8B-B14F-4D97-AF65-F5344CB8AC3E}">
        <p14:creationId xmlns:p14="http://schemas.microsoft.com/office/powerpoint/2010/main" val="12649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Immunoturbidimetric assay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Antibody is bound to latex beads</a:t>
            </a:r>
          </a:p>
          <a:p>
            <a:r>
              <a:rPr lang="en-GB" sz="2800" dirty="0" smtClean="0"/>
              <a:t>Presence of antigen cross links binds</a:t>
            </a:r>
          </a:p>
          <a:p>
            <a:r>
              <a:rPr lang="en-GB" sz="2800" dirty="0" smtClean="0"/>
              <a:t>Agglutination causes increase in turbidity</a:t>
            </a:r>
          </a:p>
          <a:p>
            <a:r>
              <a:rPr lang="en-GB" sz="2800" dirty="0" smtClean="0"/>
              <a:t>Turbidity measured by light transmission</a:t>
            </a:r>
          </a:p>
          <a:p>
            <a:endParaRPr lang="en-GB" sz="2800" dirty="0"/>
          </a:p>
          <a:p>
            <a:r>
              <a:rPr lang="en-GB" sz="2800" dirty="0" smtClean="0"/>
              <a:t>Need a </a:t>
            </a:r>
            <a:r>
              <a:rPr lang="en-GB" sz="2800" dirty="0" err="1" smtClean="0"/>
              <a:t>calibrant</a:t>
            </a:r>
            <a:r>
              <a:rPr lang="en-GB" sz="2800" dirty="0" smtClean="0"/>
              <a:t> of known concentration</a:t>
            </a:r>
          </a:p>
          <a:p>
            <a:r>
              <a:rPr lang="en-GB" sz="2800" dirty="0" smtClean="0"/>
              <a:t>Accurate, precise, easily automated</a:t>
            </a:r>
          </a:p>
          <a:p>
            <a:r>
              <a:rPr lang="en-GB" sz="2800" dirty="0" smtClean="0"/>
              <a:t>Problems</a:t>
            </a:r>
          </a:p>
          <a:p>
            <a:pPr lvl="1"/>
            <a:r>
              <a:rPr lang="en-GB" sz="2200" dirty="0" smtClean="0"/>
              <a:t>Cross linking by Rheumatoid factor or autoantibody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24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1728787" cy="936625"/>
          </a:xfrm>
        </p:spPr>
        <p:txBody>
          <a:bodyPr/>
          <a:lstStyle/>
          <a:p>
            <a:endParaRPr lang="en-GB" sz="800" b="1"/>
          </a:p>
          <a:p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</a:t>
            </a:r>
            <a:endParaRPr lang="en-GB" sz="4000">
              <a:solidFill>
                <a:schemeClr val="accent2"/>
              </a:solidFill>
            </a:endParaRP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1116013" y="2565400"/>
            <a:ext cx="1008062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1908175" y="4149725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1" name="AutoShape 5"/>
          <p:cNvSpPr>
            <a:spLocks noChangeArrowheads="1"/>
          </p:cNvSpPr>
          <p:nvPr/>
        </p:nvSpPr>
        <p:spPr bwMode="auto">
          <a:xfrm rot="5400000">
            <a:off x="34551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2" name="AutoShape 6"/>
          <p:cNvSpPr>
            <a:spLocks noChangeArrowheads="1"/>
          </p:cNvSpPr>
          <p:nvPr/>
        </p:nvSpPr>
        <p:spPr bwMode="auto">
          <a:xfrm rot="4761485">
            <a:off x="3958431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3" name="AutoShape 7"/>
          <p:cNvSpPr>
            <a:spLocks noChangeArrowheads="1"/>
          </p:cNvSpPr>
          <p:nvPr/>
        </p:nvSpPr>
        <p:spPr bwMode="auto">
          <a:xfrm rot="10800000">
            <a:off x="3419475" y="30686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4" name="AutoShape 8"/>
          <p:cNvSpPr>
            <a:spLocks noChangeArrowheads="1"/>
          </p:cNvSpPr>
          <p:nvPr/>
        </p:nvSpPr>
        <p:spPr bwMode="auto">
          <a:xfrm rot="5400000">
            <a:off x="37425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5" name="AutoShape 9"/>
          <p:cNvSpPr>
            <a:spLocks noChangeArrowheads="1"/>
          </p:cNvSpPr>
          <p:nvPr/>
        </p:nvSpPr>
        <p:spPr bwMode="auto">
          <a:xfrm rot="5400000">
            <a:off x="36710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6" name="AutoShape 10"/>
          <p:cNvSpPr>
            <a:spLocks noChangeArrowheads="1"/>
          </p:cNvSpPr>
          <p:nvPr/>
        </p:nvSpPr>
        <p:spPr bwMode="auto">
          <a:xfrm rot="5400000">
            <a:off x="3599656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7" name="AutoShape 11"/>
          <p:cNvSpPr>
            <a:spLocks noChangeArrowheads="1"/>
          </p:cNvSpPr>
          <p:nvPr/>
        </p:nvSpPr>
        <p:spPr bwMode="auto">
          <a:xfrm rot="5400000">
            <a:off x="35266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8" name="AutoShape 12"/>
          <p:cNvSpPr>
            <a:spLocks noChangeArrowheads="1"/>
          </p:cNvSpPr>
          <p:nvPr/>
        </p:nvSpPr>
        <p:spPr bwMode="auto">
          <a:xfrm rot="10800000">
            <a:off x="3419475" y="29972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29" name="AutoShape 13"/>
          <p:cNvSpPr>
            <a:spLocks noChangeArrowheads="1"/>
          </p:cNvSpPr>
          <p:nvPr/>
        </p:nvSpPr>
        <p:spPr bwMode="auto">
          <a:xfrm rot="10800000">
            <a:off x="3419475" y="31416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0" name="AutoShape 14"/>
          <p:cNvSpPr>
            <a:spLocks noChangeArrowheads="1"/>
          </p:cNvSpPr>
          <p:nvPr/>
        </p:nvSpPr>
        <p:spPr bwMode="auto">
          <a:xfrm rot="10800000">
            <a:off x="3419475" y="32131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1" name="AutoShape 15"/>
          <p:cNvSpPr>
            <a:spLocks noChangeArrowheads="1"/>
          </p:cNvSpPr>
          <p:nvPr/>
        </p:nvSpPr>
        <p:spPr bwMode="auto">
          <a:xfrm rot="10800000">
            <a:off x="3419475" y="32845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2" name="AutoShape 16"/>
          <p:cNvSpPr>
            <a:spLocks noChangeArrowheads="1"/>
          </p:cNvSpPr>
          <p:nvPr/>
        </p:nvSpPr>
        <p:spPr bwMode="auto">
          <a:xfrm rot="4761485">
            <a:off x="40314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 rot="4761485">
            <a:off x="4103688" y="3608388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4" name="AutoShape 18"/>
          <p:cNvSpPr>
            <a:spLocks noChangeArrowheads="1"/>
          </p:cNvSpPr>
          <p:nvPr/>
        </p:nvSpPr>
        <p:spPr bwMode="auto">
          <a:xfrm rot="4761485">
            <a:off x="4175919" y="3609182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5" name="AutoShape 19"/>
          <p:cNvSpPr>
            <a:spLocks noChangeArrowheads="1"/>
          </p:cNvSpPr>
          <p:nvPr/>
        </p:nvSpPr>
        <p:spPr bwMode="auto">
          <a:xfrm rot="4761485">
            <a:off x="42473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2268538" y="38608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 rot="-26408921">
            <a:off x="1658144" y="432673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 rot="5400000">
            <a:off x="2882106" y="4326732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39" name="Text Box 23"/>
          <p:cNvSpPr txBox="1">
            <a:spLocks noChangeArrowheads="1"/>
          </p:cNvSpPr>
          <p:nvPr/>
        </p:nvSpPr>
        <p:spPr bwMode="auto">
          <a:xfrm rot="8100370">
            <a:off x="2627313" y="47974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0" name="Text Box 24"/>
          <p:cNvSpPr txBox="1">
            <a:spLocks noChangeArrowheads="1"/>
          </p:cNvSpPr>
          <p:nvPr/>
        </p:nvSpPr>
        <p:spPr bwMode="auto">
          <a:xfrm rot="12911635">
            <a:off x="1908175" y="47974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1" name="Text Box 25"/>
          <p:cNvSpPr txBox="1">
            <a:spLocks noChangeArrowheads="1"/>
          </p:cNvSpPr>
          <p:nvPr/>
        </p:nvSpPr>
        <p:spPr bwMode="auto">
          <a:xfrm>
            <a:off x="1476375" y="22764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2" name="Text Box 26"/>
          <p:cNvSpPr txBox="1">
            <a:spLocks noChangeArrowheads="1"/>
          </p:cNvSpPr>
          <p:nvPr/>
        </p:nvSpPr>
        <p:spPr bwMode="auto">
          <a:xfrm rot="5400000">
            <a:off x="2089944" y="2813844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3" name="Text Box 27"/>
          <p:cNvSpPr txBox="1">
            <a:spLocks noChangeArrowheads="1"/>
          </p:cNvSpPr>
          <p:nvPr/>
        </p:nvSpPr>
        <p:spPr bwMode="auto">
          <a:xfrm rot="8100370">
            <a:off x="1835150" y="32131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4" name="Text Box 28"/>
          <p:cNvSpPr txBox="1">
            <a:spLocks noChangeArrowheads="1"/>
          </p:cNvSpPr>
          <p:nvPr/>
        </p:nvSpPr>
        <p:spPr bwMode="auto">
          <a:xfrm rot="-26408921">
            <a:off x="939006" y="2597945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5" name="Text Box 29"/>
          <p:cNvSpPr txBox="1">
            <a:spLocks noChangeArrowheads="1"/>
          </p:cNvSpPr>
          <p:nvPr/>
        </p:nvSpPr>
        <p:spPr bwMode="auto">
          <a:xfrm rot="12911635">
            <a:off x="1116013" y="32131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0846" name="Text Box 30"/>
          <p:cNvSpPr txBox="1">
            <a:spLocks noChangeArrowheads="1"/>
          </p:cNvSpPr>
          <p:nvPr/>
        </p:nvSpPr>
        <p:spPr bwMode="auto">
          <a:xfrm>
            <a:off x="611188" y="5589588"/>
            <a:ext cx="39608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Latex particles coated with anti-VWF</a:t>
            </a:r>
          </a:p>
        </p:txBody>
      </p:sp>
      <p:sp>
        <p:nvSpPr>
          <p:cNvPr id="290847" name="Text Box 31"/>
          <p:cNvSpPr txBox="1">
            <a:spLocks noChangeArrowheads="1"/>
          </p:cNvSpPr>
          <p:nvPr/>
        </p:nvSpPr>
        <p:spPr bwMode="auto">
          <a:xfrm>
            <a:off x="3924300" y="2781300"/>
            <a:ext cx="720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VWF</a:t>
            </a:r>
          </a:p>
        </p:txBody>
      </p:sp>
    </p:spTree>
    <p:extLst>
      <p:ext uri="{BB962C8B-B14F-4D97-AF65-F5344CB8AC3E}">
        <p14:creationId xmlns:p14="http://schemas.microsoft.com/office/powerpoint/2010/main" val="236804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1728787" cy="936625"/>
          </a:xfrm>
        </p:spPr>
        <p:txBody>
          <a:bodyPr/>
          <a:lstStyle/>
          <a:p>
            <a:endParaRPr lang="en-GB" sz="800" b="1"/>
          </a:p>
          <a:p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</a:t>
            </a:r>
            <a:endParaRPr lang="en-GB" sz="4000">
              <a:solidFill>
                <a:schemeClr val="accent2"/>
              </a:solidFill>
            </a:endParaRPr>
          </a:p>
        </p:txBody>
      </p:sp>
      <p:sp>
        <p:nvSpPr>
          <p:cNvPr id="292867" name="Oval 3"/>
          <p:cNvSpPr>
            <a:spLocks noChangeArrowheads="1"/>
          </p:cNvSpPr>
          <p:nvPr/>
        </p:nvSpPr>
        <p:spPr bwMode="auto">
          <a:xfrm>
            <a:off x="1116013" y="2565400"/>
            <a:ext cx="1008062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8175" y="4149725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7092950" y="4508500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>
            <a:off x="7524750" y="2997200"/>
            <a:ext cx="1008063" cy="865188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6084888" y="2205038"/>
            <a:ext cx="1008062" cy="8651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2" name="AutoShape 8"/>
          <p:cNvSpPr>
            <a:spLocks noChangeArrowheads="1"/>
          </p:cNvSpPr>
          <p:nvPr/>
        </p:nvSpPr>
        <p:spPr bwMode="auto">
          <a:xfrm rot="5400000">
            <a:off x="34551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3" name="AutoShape 9"/>
          <p:cNvSpPr>
            <a:spLocks noChangeArrowheads="1"/>
          </p:cNvSpPr>
          <p:nvPr/>
        </p:nvSpPr>
        <p:spPr bwMode="auto">
          <a:xfrm rot="4761485">
            <a:off x="3958431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4" name="AutoShape 10"/>
          <p:cNvSpPr>
            <a:spLocks noChangeArrowheads="1"/>
          </p:cNvSpPr>
          <p:nvPr/>
        </p:nvSpPr>
        <p:spPr bwMode="auto">
          <a:xfrm rot="10800000">
            <a:off x="3419475" y="30686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5" name="AutoShape 11"/>
          <p:cNvSpPr>
            <a:spLocks noChangeArrowheads="1"/>
          </p:cNvSpPr>
          <p:nvPr/>
        </p:nvSpPr>
        <p:spPr bwMode="auto">
          <a:xfrm rot="5400000">
            <a:off x="37425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6" name="AutoShape 12"/>
          <p:cNvSpPr>
            <a:spLocks noChangeArrowheads="1"/>
          </p:cNvSpPr>
          <p:nvPr/>
        </p:nvSpPr>
        <p:spPr bwMode="auto">
          <a:xfrm rot="5400000">
            <a:off x="3671094" y="4114007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7" name="AutoShape 13"/>
          <p:cNvSpPr>
            <a:spLocks noChangeArrowheads="1"/>
          </p:cNvSpPr>
          <p:nvPr/>
        </p:nvSpPr>
        <p:spPr bwMode="auto">
          <a:xfrm rot="5400000">
            <a:off x="3599656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8" name="AutoShape 14"/>
          <p:cNvSpPr>
            <a:spLocks noChangeArrowheads="1"/>
          </p:cNvSpPr>
          <p:nvPr/>
        </p:nvSpPr>
        <p:spPr bwMode="auto">
          <a:xfrm rot="5400000">
            <a:off x="3526631" y="4114007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79" name="AutoShape 15"/>
          <p:cNvSpPr>
            <a:spLocks noChangeArrowheads="1"/>
          </p:cNvSpPr>
          <p:nvPr/>
        </p:nvSpPr>
        <p:spPr bwMode="auto">
          <a:xfrm rot="10800000">
            <a:off x="3419475" y="29972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0" name="AutoShape 16"/>
          <p:cNvSpPr>
            <a:spLocks noChangeArrowheads="1"/>
          </p:cNvSpPr>
          <p:nvPr/>
        </p:nvSpPr>
        <p:spPr bwMode="auto">
          <a:xfrm rot="10800000">
            <a:off x="3419475" y="31416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1" name="AutoShape 17"/>
          <p:cNvSpPr>
            <a:spLocks noChangeArrowheads="1"/>
          </p:cNvSpPr>
          <p:nvPr/>
        </p:nvSpPr>
        <p:spPr bwMode="auto">
          <a:xfrm rot="10800000">
            <a:off x="3419475" y="32131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2" name="AutoShape 18"/>
          <p:cNvSpPr>
            <a:spLocks noChangeArrowheads="1"/>
          </p:cNvSpPr>
          <p:nvPr/>
        </p:nvSpPr>
        <p:spPr bwMode="auto">
          <a:xfrm rot="10800000">
            <a:off x="3419475" y="3284538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3" name="AutoShape 19"/>
          <p:cNvSpPr>
            <a:spLocks noChangeArrowheads="1"/>
          </p:cNvSpPr>
          <p:nvPr/>
        </p:nvSpPr>
        <p:spPr bwMode="auto">
          <a:xfrm rot="4761485">
            <a:off x="40314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4" name="AutoShape 20"/>
          <p:cNvSpPr>
            <a:spLocks noChangeArrowheads="1"/>
          </p:cNvSpPr>
          <p:nvPr/>
        </p:nvSpPr>
        <p:spPr bwMode="auto">
          <a:xfrm rot="4761485">
            <a:off x="4103688" y="3608388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5" name="AutoShape 21"/>
          <p:cNvSpPr>
            <a:spLocks noChangeArrowheads="1"/>
          </p:cNvSpPr>
          <p:nvPr/>
        </p:nvSpPr>
        <p:spPr bwMode="auto">
          <a:xfrm rot="4761485">
            <a:off x="4175919" y="3609182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6" name="AutoShape 22"/>
          <p:cNvSpPr>
            <a:spLocks noChangeArrowheads="1"/>
          </p:cNvSpPr>
          <p:nvPr/>
        </p:nvSpPr>
        <p:spPr bwMode="auto">
          <a:xfrm rot="4761485">
            <a:off x="4247356" y="3609182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2268538" y="38608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88" name="Text Box 24"/>
          <p:cNvSpPr txBox="1">
            <a:spLocks noChangeArrowheads="1"/>
          </p:cNvSpPr>
          <p:nvPr/>
        </p:nvSpPr>
        <p:spPr bwMode="auto">
          <a:xfrm rot="-26408921">
            <a:off x="1658144" y="432673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 rot="5400000">
            <a:off x="2882106" y="4326732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 rot="8100370">
            <a:off x="2627313" y="47974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1" name="Text Box 27"/>
          <p:cNvSpPr txBox="1">
            <a:spLocks noChangeArrowheads="1"/>
          </p:cNvSpPr>
          <p:nvPr/>
        </p:nvSpPr>
        <p:spPr bwMode="auto">
          <a:xfrm rot="12911635">
            <a:off x="1908175" y="479742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6443663" y="191611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3" name="Text Box 29"/>
          <p:cNvSpPr txBox="1">
            <a:spLocks noChangeArrowheads="1"/>
          </p:cNvSpPr>
          <p:nvPr/>
        </p:nvSpPr>
        <p:spPr bwMode="auto">
          <a:xfrm>
            <a:off x="7451725" y="4221163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7885113" y="27082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1476375" y="2276475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 rot="5400000">
            <a:off x="8066881" y="4685507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 rot="5400000">
            <a:off x="8498681" y="3174207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 rot="5400000">
            <a:off x="7058819" y="2382044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 rot="5400000">
            <a:off x="2089944" y="2813844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0" name="Text Box 36"/>
          <p:cNvSpPr txBox="1">
            <a:spLocks noChangeArrowheads="1"/>
          </p:cNvSpPr>
          <p:nvPr/>
        </p:nvSpPr>
        <p:spPr bwMode="auto">
          <a:xfrm rot="8100370">
            <a:off x="7812088" y="515778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1" name="Text Box 37"/>
          <p:cNvSpPr txBox="1">
            <a:spLocks noChangeArrowheads="1"/>
          </p:cNvSpPr>
          <p:nvPr/>
        </p:nvSpPr>
        <p:spPr bwMode="auto">
          <a:xfrm rot="8100370">
            <a:off x="8243888" y="36449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2" name="Text Box 38"/>
          <p:cNvSpPr txBox="1">
            <a:spLocks noChangeArrowheads="1"/>
          </p:cNvSpPr>
          <p:nvPr/>
        </p:nvSpPr>
        <p:spPr bwMode="auto">
          <a:xfrm rot="8100370">
            <a:off x="6804025" y="28527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3" name="Text Box 39"/>
          <p:cNvSpPr txBox="1">
            <a:spLocks noChangeArrowheads="1"/>
          </p:cNvSpPr>
          <p:nvPr/>
        </p:nvSpPr>
        <p:spPr bwMode="auto">
          <a:xfrm rot="8100370">
            <a:off x="1835150" y="32131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4" name="Text Box 40"/>
          <p:cNvSpPr txBox="1">
            <a:spLocks noChangeArrowheads="1"/>
          </p:cNvSpPr>
          <p:nvPr/>
        </p:nvSpPr>
        <p:spPr bwMode="auto">
          <a:xfrm rot="-26408921">
            <a:off x="6915944" y="454263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5" name="Text Box 41"/>
          <p:cNvSpPr txBox="1">
            <a:spLocks noChangeArrowheads="1"/>
          </p:cNvSpPr>
          <p:nvPr/>
        </p:nvSpPr>
        <p:spPr bwMode="auto">
          <a:xfrm rot="-26408921">
            <a:off x="7347744" y="3029744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6" name="Text Box 42"/>
          <p:cNvSpPr txBox="1">
            <a:spLocks noChangeArrowheads="1"/>
          </p:cNvSpPr>
          <p:nvPr/>
        </p:nvSpPr>
        <p:spPr bwMode="auto">
          <a:xfrm rot="-26408921">
            <a:off x="5906294" y="2237581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7" name="Text Box 43"/>
          <p:cNvSpPr txBox="1">
            <a:spLocks noChangeArrowheads="1"/>
          </p:cNvSpPr>
          <p:nvPr/>
        </p:nvSpPr>
        <p:spPr bwMode="auto">
          <a:xfrm rot="-26408921">
            <a:off x="939006" y="2597945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8" name="Text Box 44"/>
          <p:cNvSpPr txBox="1">
            <a:spLocks noChangeArrowheads="1"/>
          </p:cNvSpPr>
          <p:nvPr/>
        </p:nvSpPr>
        <p:spPr bwMode="auto">
          <a:xfrm rot="12911635">
            <a:off x="6011863" y="27813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09" name="Text Box 45"/>
          <p:cNvSpPr txBox="1">
            <a:spLocks noChangeArrowheads="1"/>
          </p:cNvSpPr>
          <p:nvPr/>
        </p:nvSpPr>
        <p:spPr bwMode="auto">
          <a:xfrm rot="12911635">
            <a:off x="7524750" y="36449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10" name="Text Box 46"/>
          <p:cNvSpPr txBox="1">
            <a:spLocks noChangeArrowheads="1"/>
          </p:cNvSpPr>
          <p:nvPr/>
        </p:nvSpPr>
        <p:spPr bwMode="auto">
          <a:xfrm rot="12911635">
            <a:off x="7092950" y="515778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11" name="Text Box 47"/>
          <p:cNvSpPr txBox="1">
            <a:spLocks noChangeArrowheads="1"/>
          </p:cNvSpPr>
          <p:nvPr/>
        </p:nvSpPr>
        <p:spPr bwMode="auto">
          <a:xfrm rot="12911635">
            <a:off x="1116013" y="3213100"/>
            <a:ext cx="28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92912" name="AutoShape 48"/>
          <p:cNvSpPr>
            <a:spLocks noChangeArrowheads="1"/>
          </p:cNvSpPr>
          <p:nvPr/>
        </p:nvSpPr>
        <p:spPr bwMode="auto">
          <a:xfrm rot="5763440">
            <a:off x="7200106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3" name="AutoShape 49"/>
          <p:cNvSpPr>
            <a:spLocks noChangeArrowheads="1"/>
          </p:cNvSpPr>
          <p:nvPr/>
        </p:nvSpPr>
        <p:spPr bwMode="auto">
          <a:xfrm rot="5763440">
            <a:off x="7127081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4" name="AutoShape 50"/>
          <p:cNvSpPr>
            <a:spLocks noChangeArrowheads="1"/>
          </p:cNvSpPr>
          <p:nvPr/>
        </p:nvSpPr>
        <p:spPr bwMode="auto">
          <a:xfrm rot="5763440">
            <a:off x="7055644" y="31059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5" name="AutoShape 51"/>
          <p:cNvSpPr>
            <a:spLocks noChangeArrowheads="1"/>
          </p:cNvSpPr>
          <p:nvPr/>
        </p:nvSpPr>
        <p:spPr bwMode="auto">
          <a:xfrm rot="5763440">
            <a:off x="6984206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6" name="AutoShape 52"/>
          <p:cNvSpPr>
            <a:spLocks noChangeArrowheads="1"/>
          </p:cNvSpPr>
          <p:nvPr/>
        </p:nvSpPr>
        <p:spPr bwMode="auto">
          <a:xfrm rot="5763440">
            <a:off x="6911181" y="31059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7" name="AutoShape 53"/>
          <p:cNvSpPr>
            <a:spLocks noChangeArrowheads="1"/>
          </p:cNvSpPr>
          <p:nvPr/>
        </p:nvSpPr>
        <p:spPr bwMode="auto">
          <a:xfrm rot="10800000">
            <a:off x="7451725" y="3933825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8" name="AutoShape 54"/>
          <p:cNvSpPr>
            <a:spLocks noChangeArrowheads="1"/>
          </p:cNvSpPr>
          <p:nvPr/>
        </p:nvSpPr>
        <p:spPr bwMode="auto">
          <a:xfrm rot="10800000">
            <a:off x="7451725" y="40052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19" name="AutoShape 55"/>
          <p:cNvSpPr>
            <a:spLocks noChangeArrowheads="1"/>
          </p:cNvSpPr>
          <p:nvPr/>
        </p:nvSpPr>
        <p:spPr bwMode="auto">
          <a:xfrm rot="10800000">
            <a:off x="7451725" y="4076700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20" name="AutoShape 56"/>
          <p:cNvSpPr>
            <a:spLocks noChangeArrowheads="1"/>
          </p:cNvSpPr>
          <p:nvPr/>
        </p:nvSpPr>
        <p:spPr bwMode="auto">
          <a:xfrm rot="10800000">
            <a:off x="7451725" y="4149725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21" name="AutoShape 57"/>
          <p:cNvSpPr>
            <a:spLocks noChangeArrowheads="1"/>
          </p:cNvSpPr>
          <p:nvPr/>
        </p:nvSpPr>
        <p:spPr bwMode="auto">
          <a:xfrm rot="10800000">
            <a:off x="7451725" y="4221163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22" name="AutoShape 58"/>
          <p:cNvSpPr>
            <a:spLocks noChangeArrowheads="1"/>
          </p:cNvSpPr>
          <p:nvPr/>
        </p:nvSpPr>
        <p:spPr bwMode="auto">
          <a:xfrm>
            <a:off x="4787900" y="3644900"/>
            <a:ext cx="1368425" cy="360363"/>
          </a:xfrm>
          <a:prstGeom prst="rightArrow">
            <a:avLst>
              <a:gd name="adj1" fmla="val 50000"/>
              <a:gd name="adj2" fmla="val 94934"/>
            </a:avLst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2923" name="Text Box 59"/>
          <p:cNvSpPr txBox="1">
            <a:spLocks noChangeArrowheads="1"/>
          </p:cNvSpPr>
          <p:nvPr/>
        </p:nvSpPr>
        <p:spPr bwMode="auto">
          <a:xfrm>
            <a:off x="611188" y="5589588"/>
            <a:ext cx="39608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Latex particles coated with anti-VWF</a:t>
            </a:r>
          </a:p>
        </p:txBody>
      </p:sp>
      <p:sp>
        <p:nvSpPr>
          <p:cNvPr id="292924" name="Text Box 60"/>
          <p:cNvSpPr txBox="1">
            <a:spLocks noChangeArrowheads="1"/>
          </p:cNvSpPr>
          <p:nvPr/>
        </p:nvSpPr>
        <p:spPr bwMode="auto">
          <a:xfrm>
            <a:off x="3924300" y="2781300"/>
            <a:ext cx="7207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VWF</a:t>
            </a:r>
          </a:p>
        </p:txBody>
      </p:sp>
      <p:sp>
        <p:nvSpPr>
          <p:cNvPr id="292925" name="Text Box 61"/>
          <p:cNvSpPr txBox="1">
            <a:spLocks noChangeArrowheads="1"/>
          </p:cNvSpPr>
          <p:nvPr/>
        </p:nvSpPr>
        <p:spPr bwMode="auto">
          <a:xfrm>
            <a:off x="5724525" y="1052513"/>
            <a:ext cx="280828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Agglutination measured turbidimetrically</a:t>
            </a:r>
          </a:p>
        </p:txBody>
      </p:sp>
    </p:spTree>
    <p:extLst>
      <p:ext uri="{BB962C8B-B14F-4D97-AF65-F5344CB8AC3E}">
        <p14:creationId xmlns:p14="http://schemas.microsoft.com/office/powerpoint/2010/main" val="220784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8913"/>
            <a:ext cx="1728787" cy="936625"/>
          </a:xfrm>
        </p:spPr>
        <p:txBody>
          <a:bodyPr/>
          <a:lstStyle/>
          <a:p>
            <a:endParaRPr lang="en-GB" sz="800" b="1"/>
          </a:p>
          <a:p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LIA</a:t>
            </a:r>
            <a:endParaRPr lang="en-GB" sz="4000">
              <a:solidFill>
                <a:schemeClr val="accent2"/>
              </a:solidFill>
            </a:endParaRPr>
          </a:p>
        </p:txBody>
      </p:sp>
      <p:sp>
        <p:nvSpPr>
          <p:cNvPr id="296968" name="AutoShape 8"/>
          <p:cNvSpPr>
            <a:spLocks noChangeArrowheads="1"/>
          </p:cNvSpPr>
          <p:nvPr/>
        </p:nvSpPr>
        <p:spPr bwMode="auto">
          <a:xfrm rot="5400000">
            <a:off x="3455194" y="35377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69" name="AutoShape 9"/>
          <p:cNvSpPr>
            <a:spLocks noChangeArrowheads="1"/>
          </p:cNvSpPr>
          <p:nvPr/>
        </p:nvSpPr>
        <p:spPr bwMode="auto">
          <a:xfrm rot="4761485">
            <a:off x="3958431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1" name="AutoShape 11"/>
          <p:cNvSpPr>
            <a:spLocks noChangeArrowheads="1"/>
          </p:cNvSpPr>
          <p:nvPr/>
        </p:nvSpPr>
        <p:spPr bwMode="auto">
          <a:xfrm rot="5400000">
            <a:off x="3742531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2" name="AutoShape 12"/>
          <p:cNvSpPr>
            <a:spLocks noChangeArrowheads="1"/>
          </p:cNvSpPr>
          <p:nvPr/>
        </p:nvSpPr>
        <p:spPr bwMode="auto">
          <a:xfrm rot="5400000">
            <a:off x="3671094" y="3537744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3" name="AutoShape 13"/>
          <p:cNvSpPr>
            <a:spLocks noChangeArrowheads="1"/>
          </p:cNvSpPr>
          <p:nvPr/>
        </p:nvSpPr>
        <p:spPr bwMode="auto">
          <a:xfrm rot="5400000">
            <a:off x="3599656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4" name="AutoShape 14"/>
          <p:cNvSpPr>
            <a:spLocks noChangeArrowheads="1"/>
          </p:cNvSpPr>
          <p:nvPr/>
        </p:nvSpPr>
        <p:spPr bwMode="auto">
          <a:xfrm rot="5400000">
            <a:off x="3526631" y="3537744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79" name="AutoShape 19"/>
          <p:cNvSpPr>
            <a:spLocks noChangeArrowheads="1"/>
          </p:cNvSpPr>
          <p:nvPr/>
        </p:nvSpPr>
        <p:spPr bwMode="auto">
          <a:xfrm rot="4761485">
            <a:off x="4031456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80" name="AutoShape 20"/>
          <p:cNvSpPr>
            <a:spLocks noChangeArrowheads="1"/>
          </p:cNvSpPr>
          <p:nvPr/>
        </p:nvSpPr>
        <p:spPr bwMode="auto">
          <a:xfrm rot="4761485">
            <a:off x="4103688" y="3032125"/>
            <a:ext cx="2889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81" name="AutoShape 21"/>
          <p:cNvSpPr>
            <a:spLocks noChangeArrowheads="1"/>
          </p:cNvSpPr>
          <p:nvPr/>
        </p:nvSpPr>
        <p:spPr bwMode="auto">
          <a:xfrm rot="4761485">
            <a:off x="4175919" y="3032919"/>
            <a:ext cx="288925" cy="714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82" name="AutoShape 22"/>
          <p:cNvSpPr>
            <a:spLocks noChangeArrowheads="1"/>
          </p:cNvSpPr>
          <p:nvPr/>
        </p:nvSpPr>
        <p:spPr bwMode="auto">
          <a:xfrm rot="4761485">
            <a:off x="4247356" y="3032919"/>
            <a:ext cx="288925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297027" name="Group 67"/>
          <p:cNvGrpSpPr>
            <a:grpSpLocks/>
          </p:cNvGrpSpPr>
          <p:nvPr/>
        </p:nvGrpSpPr>
        <p:grpSpPr bwMode="auto">
          <a:xfrm>
            <a:off x="3779838" y="2205038"/>
            <a:ext cx="1014412" cy="976312"/>
            <a:chOff x="4332" y="2683"/>
            <a:chExt cx="639" cy="615"/>
          </a:xfrm>
        </p:grpSpPr>
        <p:sp>
          <p:nvSpPr>
            <p:cNvPr id="296989" name="Text Box 29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25" name="Group 65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6965" name="Oval 5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992" name="Text Box 32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6996" name="Text Box 36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00" name="Text Box 40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06" name="Text Box 46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sp>
        <p:nvSpPr>
          <p:cNvPr id="297019" name="Text Box 59"/>
          <p:cNvSpPr txBox="1">
            <a:spLocks noChangeArrowheads="1"/>
          </p:cNvSpPr>
          <p:nvPr/>
        </p:nvSpPr>
        <p:spPr bwMode="auto">
          <a:xfrm>
            <a:off x="6877050" y="5229225"/>
            <a:ext cx="208915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Light detector</a:t>
            </a:r>
          </a:p>
        </p:txBody>
      </p:sp>
      <p:sp>
        <p:nvSpPr>
          <p:cNvPr id="297020" name="Text Box 60"/>
          <p:cNvSpPr txBox="1">
            <a:spLocks noChangeArrowheads="1"/>
          </p:cNvSpPr>
          <p:nvPr/>
        </p:nvSpPr>
        <p:spPr bwMode="auto">
          <a:xfrm>
            <a:off x="3924300" y="2205038"/>
            <a:ext cx="7207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VWF</a:t>
            </a:r>
          </a:p>
        </p:txBody>
      </p:sp>
      <p:sp>
        <p:nvSpPr>
          <p:cNvPr id="297022" name="AutoShape 62"/>
          <p:cNvSpPr>
            <a:spLocks noChangeArrowheads="1"/>
          </p:cNvSpPr>
          <p:nvPr/>
        </p:nvSpPr>
        <p:spPr bwMode="auto">
          <a:xfrm rot="-5400000">
            <a:off x="4121151" y="3733800"/>
            <a:ext cx="863600" cy="3133725"/>
          </a:xfrm>
          <a:prstGeom prst="moon">
            <a:avLst>
              <a:gd name="adj" fmla="val 50000"/>
            </a:avLst>
          </a:prstGeom>
          <a:solidFill>
            <a:srgbClr val="FFFA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023" name="Oval 63"/>
          <p:cNvSpPr>
            <a:spLocks noChangeArrowheads="1"/>
          </p:cNvSpPr>
          <p:nvPr/>
        </p:nvSpPr>
        <p:spPr bwMode="auto">
          <a:xfrm>
            <a:off x="2979738" y="4124325"/>
            <a:ext cx="3146425" cy="1366838"/>
          </a:xfrm>
          <a:prstGeom prst="ellipse">
            <a:avLst/>
          </a:prstGeom>
          <a:solidFill>
            <a:srgbClr val="FFFA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024" name="Rectangle 64"/>
          <p:cNvSpPr>
            <a:spLocks noChangeArrowheads="1"/>
          </p:cNvSpPr>
          <p:nvPr/>
        </p:nvSpPr>
        <p:spPr bwMode="auto">
          <a:xfrm>
            <a:off x="2989263" y="1238250"/>
            <a:ext cx="3127375" cy="3486150"/>
          </a:xfrm>
          <a:prstGeom prst="rect">
            <a:avLst/>
          </a:prstGeom>
          <a:solidFill>
            <a:srgbClr val="FFFA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297028" name="Group 68"/>
          <p:cNvGrpSpPr>
            <a:grpSpLocks/>
          </p:cNvGrpSpPr>
          <p:nvPr/>
        </p:nvGrpSpPr>
        <p:grpSpPr bwMode="auto">
          <a:xfrm rot="-1301348">
            <a:off x="3748088" y="2249488"/>
            <a:ext cx="1014412" cy="976312"/>
            <a:chOff x="4332" y="2683"/>
            <a:chExt cx="639" cy="615"/>
          </a:xfrm>
        </p:grpSpPr>
        <p:sp>
          <p:nvSpPr>
            <p:cNvPr id="297029" name="Text Box 69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30" name="Group 70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31" name="Oval 71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32" name="Text Box 72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33" name="Text Box 73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34" name="Text Box 74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35" name="Text Box 75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grpSp>
        <p:nvGrpSpPr>
          <p:cNvPr id="297036" name="Group 76"/>
          <p:cNvGrpSpPr>
            <a:grpSpLocks/>
          </p:cNvGrpSpPr>
          <p:nvPr/>
        </p:nvGrpSpPr>
        <p:grpSpPr bwMode="auto">
          <a:xfrm>
            <a:off x="4643438" y="1700213"/>
            <a:ext cx="1014412" cy="976312"/>
            <a:chOff x="4332" y="2683"/>
            <a:chExt cx="639" cy="615"/>
          </a:xfrm>
        </p:grpSpPr>
        <p:sp>
          <p:nvSpPr>
            <p:cNvPr id="297037" name="Text Box 77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38" name="Group 78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39" name="Oval 79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40" name="Text Box 80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41" name="Text Box 81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42" name="Text Box 82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43" name="Text Box 83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grpSp>
        <p:nvGrpSpPr>
          <p:cNvPr id="297044" name="Group 84"/>
          <p:cNvGrpSpPr>
            <a:grpSpLocks/>
          </p:cNvGrpSpPr>
          <p:nvPr/>
        </p:nvGrpSpPr>
        <p:grpSpPr bwMode="auto">
          <a:xfrm>
            <a:off x="4932363" y="2636838"/>
            <a:ext cx="1014412" cy="976312"/>
            <a:chOff x="4332" y="2683"/>
            <a:chExt cx="639" cy="615"/>
          </a:xfrm>
        </p:grpSpPr>
        <p:sp>
          <p:nvSpPr>
            <p:cNvPr id="297045" name="Text Box 85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46" name="Group 86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47" name="Oval 87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48" name="Text Box 88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49" name="Text Box 89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50" name="Text Box 90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51" name="Text Box 91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grpSp>
        <p:nvGrpSpPr>
          <p:cNvPr id="297026" name="Group 66"/>
          <p:cNvGrpSpPr>
            <a:grpSpLocks/>
          </p:cNvGrpSpPr>
          <p:nvPr/>
        </p:nvGrpSpPr>
        <p:grpSpPr bwMode="auto">
          <a:xfrm>
            <a:off x="4716463" y="2347913"/>
            <a:ext cx="144462" cy="358775"/>
            <a:chOff x="4694" y="2069"/>
            <a:chExt cx="91" cy="226"/>
          </a:xfrm>
        </p:grpSpPr>
        <p:sp>
          <p:nvSpPr>
            <p:cNvPr id="297013" name="AutoShape 53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14" name="AutoShape 54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15" name="AutoShape 55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16" name="AutoShape 56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17" name="AutoShape 57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52" name="Group 92"/>
          <p:cNvGrpSpPr>
            <a:grpSpLocks/>
          </p:cNvGrpSpPr>
          <p:nvPr/>
        </p:nvGrpSpPr>
        <p:grpSpPr bwMode="auto">
          <a:xfrm rot="-3591138">
            <a:off x="4755356" y="2851944"/>
            <a:ext cx="144463" cy="358775"/>
            <a:chOff x="4694" y="2069"/>
            <a:chExt cx="91" cy="226"/>
          </a:xfrm>
        </p:grpSpPr>
        <p:sp>
          <p:nvSpPr>
            <p:cNvPr id="297053" name="AutoShape 93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54" name="AutoShape 94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55" name="AutoShape 95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56" name="AutoShape 96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57" name="AutoShape 97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58" name="Group 98"/>
          <p:cNvGrpSpPr>
            <a:grpSpLocks/>
          </p:cNvGrpSpPr>
          <p:nvPr/>
        </p:nvGrpSpPr>
        <p:grpSpPr bwMode="auto">
          <a:xfrm>
            <a:off x="4500563" y="4508500"/>
            <a:ext cx="144462" cy="358775"/>
            <a:chOff x="4694" y="2069"/>
            <a:chExt cx="91" cy="226"/>
          </a:xfrm>
        </p:grpSpPr>
        <p:sp>
          <p:nvSpPr>
            <p:cNvPr id="297059" name="AutoShape 99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0" name="AutoShape 100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1" name="AutoShape 101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2" name="AutoShape 102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3" name="AutoShape 103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64" name="Group 104"/>
          <p:cNvGrpSpPr>
            <a:grpSpLocks/>
          </p:cNvGrpSpPr>
          <p:nvPr/>
        </p:nvGrpSpPr>
        <p:grpSpPr bwMode="auto">
          <a:xfrm>
            <a:off x="5292725" y="2420938"/>
            <a:ext cx="144463" cy="358775"/>
            <a:chOff x="4694" y="2069"/>
            <a:chExt cx="91" cy="226"/>
          </a:xfrm>
        </p:grpSpPr>
        <p:sp>
          <p:nvSpPr>
            <p:cNvPr id="297065" name="AutoShape 105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6" name="AutoShape 106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7" name="AutoShape 107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8" name="AutoShape 108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69" name="AutoShape 109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70" name="Group 110"/>
          <p:cNvGrpSpPr>
            <a:grpSpLocks/>
          </p:cNvGrpSpPr>
          <p:nvPr/>
        </p:nvGrpSpPr>
        <p:grpSpPr bwMode="auto">
          <a:xfrm rot="-2820667">
            <a:off x="5293519" y="4868069"/>
            <a:ext cx="144463" cy="358775"/>
            <a:chOff x="4694" y="2069"/>
            <a:chExt cx="91" cy="226"/>
          </a:xfrm>
        </p:grpSpPr>
        <p:sp>
          <p:nvSpPr>
            <p:cNvPr id="297071" name="AutoShape 111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2" name="AutoShape 112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3" name="AutoShape 113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4" name="AutoShape 114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5" name="AutoShape 115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76" name="Group 116"/>
          <p:cNvGrpSpPr>
            <a:grpSpLocks/>
          </p:cNvGrpSpPr>
          <p:nvPr/>
        </p:nvGrpSpPr>
        <p:grpSpPr bwMode="auto">
          <a:xfrm>
            <a:off x="5075238" y="3644900"/>
            <a:ext cx="144462" cy="358775"/>
            <a:chOff x="4694" y="2069"/>
            <a:chExt cx="91" cy="226"/>
          </a:xfrm>
        </p:grpSpPr>
        <p:sp>
          <p:nvSpPr>
            <p:cNvPr id="297077" name="AutoShape 117"/>
            <p:cNvSpPr>
              <a:spLocks noChangeArrowheads="1"/>
            </p:cNvSpPr>
            <p:nvPr/>
          </p:nvSpPr>
          <p:spPr bwMode="auto">
            <a:xfrm rot="10800000">
              <a:off x="4694" y="2069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8" name="AutoShape 118"/>
            <p:cNvSpPr>
              <a:spLocks noChangeArrowheads="1"/>
            </p:cNvSpPr>
            <p:nvPr/>
          </p:nvSpPr>
          <p:spPr bwMode="auto">
            <a:xfrm rot="10800000">
              <a:off x="4694" y="2114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79" name="AutoShape 119"/>
            <p:cNvSpPr>
              <a:spLocks noChangeArrowheads="1"/>
            </p:cNvSpPr>
            <p:nvPr/>
          </p:nvSpPr>
          <p:spPr bwMode="auto">
            <a:xfrm rot="10800000">
              <a:off x="4694" y="2159"/>
              <a:ext cx="5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80" name="AutoShape 120"/>
            <p:cNvSpPr>
              <a:spLocks noChangeArrowheads="1"/>
            </p:cNvSpPr>
            <p:nvPr/>
          </p:nvSpPr>
          <p:spPr bwMode="auto">
            <a:xfrm rot="10800000">
              <a:off x="4694" y="2205"/>
              <a:ext cx="91" cy="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97081" name="AutoShape 121"/>
            <p:cNvSpPr>
              <a:spLocks noChangeArrowheads="1"/>
            </p:cNvSpPr>
            <p:nvPr/>
          </p:nvSpPr>
          <p:spPr bwMode="auto">
            <a:xfrm rot="10800000">
              <a:off x="4694" y="2250"/>
              <a:ext cx="91" cy="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7082" name="Group 122"/>
          <p:cNvGrpSpPr>
            <a:grpSpLocks/>
          </p:cNvGrpSpPr>
          <p:nvPr/>
        </p:nvGrpSpPr>
        <p:grpSpPr bwMode="auto">
          <a:xfrm>
            <a:off x="3276600" y="4005263"/>
            <a:ext cx="1014413" cy="976312"/>
            <a:chOff x="4332" y="2683"/>
            <a:chExt cx="639" cy="615"/>
          </a:xfrm>
        </p:grpSpPr>
        <p:sp>
          <p:nvSpPr>
            <p:cNvPr id="297083" name="Text Box 123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84" name="Group 124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85" name="Oval 125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86" name="Text Box 126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87" name="Text Box 127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88" name="Text Box 128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89" name="Text Box 129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grpSp>
        <p:nvGrpSpPr>
          <p:cNvPr id="297090" name="Group 130"/>
          <p:cNvGrpSpPr>
            <a:grpSpLocks/>
          </p:cNvGrpSpPr>
          <p:nvPr/>
        </p:nvGrpSpPr>
        <p:grpSpPr bwMode="auto">
          <a:xfrm>
            <a:off x="3995738" y="3068638"/>
            <a:ext cx="1014412" cy="976312"/>
            <a:chOff x="4332" y="2683"/>
            <a:chExt cx="639" cy="615"/>
          </a:xfrm>
        </p:grpSpPr>
        <p:sp>
          <p:nvSpPr>
            <p:cNvPr id="297091" name="Text Box 131"/>
            <p:cNvSpPr txBox="1">
              <a:spLocks noChangeArrowheads="1"/>
            </p:cNvSpPr>
            <p:nvPr/>
          </p:nvSpPr>
          <p:spPr bwMode="auto">
            <a:xfrm>
              <a:off x="4568" y="268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smtClean="0">
                  <a:solidFill>
                    <a:srgbClr val="000000"/>
                  </a:solidFill>
                </a:rPr>
                <a:t>Y</a:t>
              </a:r>
            </a:p>
          </p:txBody>
        </p:sp>
        <p:grpSp>
          <p:nvGrpSpPr>
            <p:cNvPr id="297092" name="Group 132"/>
            <p:cNvGrpSpPr>
              <a:grpSpLocks/>
            </p:cNvGrpSpPr>
            <p:nvPr/>
          </p:nvGrpSpPr>
          <p:grpSpPr bwMode="auto">
            <a:xfrm>
              <a:off x="4332" y="2840"/>
              <a:ext cx="639" cy="458"/>
              <a:chOff x="4332" y="2840"/>
              <a:chExt cx="639" cy="458"/>
            </a:xfrm>
          </p:grpSpPr>
          <p:sp>
            <p:nvSpPr>
              <p:cNvPr id="297093" name="Oval 133"/>
              <p:cNvSpPr>
                <a:spLocks noChangeArrowheads="1"/>
              </p:cNvSpPr>
              <p:nvPr/>
            </p:nvSpPr>
            <p:spPr bwMode="auto">
              <a:xfrm>
                <a:off x="4468" y="2840"/>
                <a:ext cx="356" cy="340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094" name="Text Box 134"/>
              <p:cNvSpPr txBox="1">
                <a:spLocks noChangeArrowheads="1"/>
              </p:cNvSpPr>
              <p:nvPr/>
            </p:nvSpPr>
            <p:spPr bwMode="auto">
              <a:xfrm rot="5400000">
                <a:off x="4765" y="2906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95" name="Text Box 135"/>
              <p:cNvSpPr txBox="1">
                <a:spLocks noChangeArrowheads="1"/>
              </p:cNvSpPr>
              <p:nvPr/>
            </p:nvSpPr>
            <p:spPr bwMode="auto">
              <a:xfrm rot="8100370">
                <a:off x="4694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96" name="Text Box 136"/>
              <p:cNvSpPr txBox="1">
                <a:spLocks noChangeArrowheads="1"/>
              </p:cNvSpPr>
              <p:nvPr/>
            </p:nvSpPr>
            <p:spPr bwMode="auto">
              <a:xfrm rot="-26408921">
                <a:off x="4357" y="2861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297097" name="Text Box 137"/>
              <p:cNvSpPr txBox="1">
                <a:spLocks noChangeArrowheads="1"/>
              </p:cNvSpPr>
              <p:nvPr/>
            </p:nvSpPr>
            <p:spPr bwMode="auto">
              <a:xfrm rot="12911635">
                <a:off x="4422" y="3067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 smtClean="0">
                    <a:solidFill>
                      <a:srgbClr val="000000"/>
                    </a:solidFill>
                  </a:rPr>
                  <a:t>Y</a:t>
                </a:r>
              </a:p>
            </p:txBody>
          </p:sp>
        </p:grpSp>
      </p:grpSp>
      <p:sp>
        <p:nvSpPr>
          <p:cNvPr id="297098" name="Rectangle 138"/>
          <p:cNvSpPr>
            <a:spLocks noChangeArrowheads="1"/>
          </p:cNvSpPr>
          <p:nvPr/>
        </p:nvSpPr>
        <p:spPr bwMode="auto">
          <a:xfrm>
            <a:off x="7308850" y="2492375"/>
            <a:ext cx="647700" cy="1873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099" name="Oval 139"/>
          <p:cNvSpPr>
            <a:spLocks noChangeArrowheads="1"/>
          </p:cNvSpPr>
          <p:nvPr/>
        </p:nvSpPr>
        <p:spPr bwMode="auto">
          <a:xfrm>
            <a:off x="1187450" y="2924175"/>
            <a:ext cx="360363" cy="863600"/>
          </a:xfrm>
          <a:prstGeom prst="ellipse">
            <a:avLst/>
          </a:pr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101" name="Text Box 141"/>
          <p:cNvSpPr txBox="1">
            <a:spLocks noChangeArrowheads="1"/>
          </p:cNvSpPr>
          <p:nvPr/>
        </p:nvSpPr>
        <p:spPr bwMode="auto">
          <a:xfrm>
            <a:off x="468313" y="4941888"/>
            <a:ext cx="20891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mtClean="0">
                <a:solidFill>
                  <a:srgbClr val="000000"/>
                </a:solidFill>
              </a:rPr>
              <a:t>Light source</a:t>
            </a:r>
          </a:p>
        </p:txBody>
      </p:sp>
      <p:sp>
        <p:nvSpPr>
          <p:cNvPr id="297102" name="Line 142"/>
          <p:cNvSpPr>
            <a:spLocks noChangeShapeType="1"/>
          </p:cNvSpPr>
          <p:nvPr/>
        </p:nvSpPr>
        <p:spPr bwMode="auto">
          <a:xfrm>
            <a:off x="1619250" y="3284538"/>
            <a:ext cx="2232025" cy="0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103" name="Line 143"/>
          <p:cNvSpPr>
            <a:spLocks noChangeShapeType="1"/>
          </p:cNvSpPr>
          <p:nvPr/>
        </p:nvSpPr>
        <p:spPr bwMode="auto">
          <a:xfrm flipV="1">
            <a:off x="4427538" y="1125538"/>
            <a:ext cx="1296987" cy="1655762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104" name="Line 144"/>
          <p:cNvSpPr>
            <a:spLocks noChangeShapeType="1"/>
          </p:cNvSpPr>
          <p:nvPr/>
        </p:nvSpPr>
        <p:spPr bwMode="auto">
          <a:xfrm>
            <a:off x="4356100" y="3789363"/>
            <a:ext cx="1079500" cy="2663825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7105" name="Line 145"/>
          <p:cNvSpPr>
            <a:spLocks noChangeShapeType="1"/>
          </p:cNvSpPr>
          <p:nvPr/>
        </p:nvSpPr>
        <p:spPr bwMode="auto">
          <a:xfrm>
            <a:off x="5795963" y="3357563"/>
            <a:ext cx="1152525" cy="0"/>
          </a:xfrm>
          <a:prstGeom prst="line">
            <a:avLst/>
          </a:prstGeom>
          <a:noFill/>
          <a:ln w="57150">
            <a:solidFill>
              <a:srgbClr val="0099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6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Coagulation factor assays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Antigenic assays</a:t>
            </a:r>
          </a:p>
          <a:p>
            <a:r>
              <a:rPr lang="en-GB" dirty="0" smtClean="0"/>
              <a:t>Bioassays</a:t>
            </a:r>
          </a:p>
          <a:p>
            <a:pPr lvl="1"/>
            <a:r>
              <a:rPr lang="en-GB" dirty="0" smtClean="0"/>
              <a:t>Measure biological activity of the analyte</a:t>
            </a:r>
          </a:p>
          <a:p>
            <a:pPr lvl="1"/>
            <a:r>
              <a:rPr lang="en-GB" dirty="0" smtClean="0"/>
              <a:t>Prone to interference by other factors</a:t>
            </a:r>
          </a:p>
          <a:p>
            <a:pPr lvl="1"/>
            <a:r>
              <a:rPr lang="en-GB" dirty="0" smtClean="0"/>
              <a:t>Poor accuracy and precision (CV)</a:t>
            </a:r>
          </a:p>
          <a:p>
            <a:pPr lvl="1"/>
            <a:r>
              <a:rPr lang="en-GB" dirty="0" smtClean="0"/>
              <a:t>Based on routine screening tests (Clot end point)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7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327150" y="3238500"/>
            <a:ext cx="977900" cy="469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IX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614863" y="5321300"/>
            <a:ext cx="4984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II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151063" y="6127750"/>
            <a:ext cx="2098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Fibrinogen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808663" y="6127750"/>
            <a:ext cx="12858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Fibrin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548313" y="1162050"/>
            <a:ext cx="7445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PK</a:t>
            </a: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5657850" y="196850"/>
            <a:ext cx="1720850" cy="577850"/>
          </a:xfrm>
          <a:prstGeom prst="ellipse">
            <a:avLst/>
          </a:prstGeom>
          <a:solidFill>
            <a:srgbClr val="FCFEB9"/>
          </a:solidFill>
          <a:ln w="12700">
            <a:solidFill>
              <a:srgbClr val="FCFEB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738813" y="206375"/>
            <a:ext cx="16033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000000"/>
                </a:solidFill>
                <a:latin typeface="Times"/>
              </a:rPr>
              <a:t>HMWK</a:t>
            </a: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6481763" y="2155825"/>
            <a:ext cx="6334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XI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6424613" y="1179513"/>
            <a:ext cx="792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XII</a:t>
            </a: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216400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4832350" y="59182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6781800" y="2787650"/>
            <a:ext cx="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5181600" y="3797300"/>
            <a:ext cx="13208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1370013" y="2746375"/>
            <a:ext cx="9953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VIIa</a:t>
            </a: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1522413" y="3219450"/>
            <a:ext cx="7000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TF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5872163" y="3241675"/>
            <a:ext cx="16192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VIII</a:t>
            </a: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>
            <a:off x="2425700" y="3543300"/>
            <a:ext cx="2438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4278313" y="4373563"/>
            <a:ext cx="1020762" cy="576262"/>
            <a:chOff x="2695" y="2755"/>
            <a:chExt cx="643" cy="363"/>
          </a:xfrm>
        </p:grpSpPr>
        <p:sp>
          <p:nvSpPr>
            <p:cNvPr id="105495" name="Rectangle 23"/>
            <p:cNvSpPr>
              <a:spLocks noChangeArrowheads="1"/>
            </p:cNvSpPr>
            <p:nvPr/>
          </p:nvSpPr>
          <p:spPr bwMode="auto">
            <a:xfrm>
              <a:off x="3039" y="2755"/>
              <a:ext cx="2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solidFill>
                    <a:prstClr val="black"/>
                  </a:solidFill>
                  <a:latin typeface="Times"/>
                </a:rPr>
                <a:t>X</a:t>
              </a:r>
            </a:p>
          </p:txBody>
        </p:sp>
        <p:sp>
          <p:nvSpPr>
            <p:cNvPr id="105496" name="Rectangle 24"/>
            <p:cNvSpPr>
              <a:spLocks noChangeArrowheads="1"/>
            </p:cNvSpPr>
            <p:nvPr/>
          </p:nvSpPr>
          <p:spPr bwMode="auto">
            <a:xfrm>
              <a:off x="2695" y="2755"/>
              <a:ext cx="29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solidFill>
                    <a:prstClr val="black"/>
                  </a:solidFill>
                  <a:latin typeface="Times"/>
                </a:rPr>
                <a:t>V</a:t>
              </a:r>
            </a:p>
          </p:txBody>
        </p:sp>
      </p:grp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4813300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5264150" y="742950"/>
            <a:ext cx="24765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5446713" y="708025"/>
            <a:ext cx="22145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CONTACT</a:t>
            </a: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392113" y="3070225"/>
            <a:ext cx="700087" cy="5762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PT</a:t>
            </a:r>
          </a:p>
        </p:txBody>
      </p:sp>
      <p:sp>
        <p:nvSpPr>
          <p:cNvPr id="105501" name="Rectangle 29"/>
          <p:cNvSpPr>
            <a:spLocks noChangeArrowheads="1"/>
          </p:cNvSpPr>
          <p:nvPr/>
        </p:nvSpPr>
        <p:spPr bwMode="auto">
          <a:xfrm>
            <a:off x="3541713" y="631825"/>
            <a:ext cx="1265237" cy="57626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APTT</a:t>
            </a:r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2319338" y="5262563"/>
            <a:ext cx="850900" cy="5762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prstClr val="black"/>
                </a:solidFill>
                <a:latin typeface="Times"/>
              </a:rPr>
              <a:t>TT</a:t>
            </a: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3916363" y="5710238"/>
            <a:ext cx="677862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05504" name="Text Box 32"/>
          <p:cNvSpPr txBox="1">
            <a:spLocks noChangeArrowheads="1"/>
          </p:cNvSpPr>
          <p:nvPr/>
        </p:nvSpPr>
        <p:spPr bwMode="auto">
          <a:xfrm>
            <a:off x="3278188" y="5330825"/>
            <a:ext cx="6381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prstClr val="black"/>
                </a:solidFill>
                <a:latin typeface="Times"/>
              </a:rPr>
              <a:t>IIa</a:t>
            </a:r>
            <a:endParaRPr lang="en-US" altLang="en-US" sz="2800" b="1">
              <a:solidFill>
                <a:srgbClr val="FFFFFF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9932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Coagulation factor bioassay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153400" cy="4495800"/>
          </a:xfrm>
        </p:spPr>
        <p:txBody>
          <a:bodyPr/>
          <a:lstStyle/>
          <a:p>
            <a:r>
              <a:rPr lang="en-GB" dirty="0" smtClean="0"/>
              <a:t>APTT based assay for VIII, IX, XI, XII</a:t>
            </a:r>
          </a:p>
          <a:p>
            <a:r>
              <a:rPr lang="en-GB" dirty="0" smtClean="0"/>
              <a:t>PT based assay for VII, V, X, II</a:t>
            </a:r>
          </a:p>
          <a:p>
            <a:r>
              <a:rPr lang="en-GB" dirty="0" smtClean="0"/>
              <a:t>RVVT can also be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6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Coagulation: ‘Screening tests’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62487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GB" sz="2600"/>
              <a:t>Prothrombin time (PT)</a:t>
            </a:r>
          </a:p>
          <a:p>
            <a:pPr>
              <a:lnSpc>
                <a:spcPct val="135000"/>
              </a:lnSpc>
            </a:pPr>
            <a:r>
              <a:rPr lang="en-GB" sz="2600"/>
              <a:t>Activated partial thromboplastin time (APTT)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Kaolin cephalin clotting time (KCCT)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Partial thromboplastin time with Kaolin (PTTK)</a:t>
            </a:r>
          </a:p>
          <a:p>
            <a:pPr>
              <a:lnSpc>
                <a:spcPct val="135000"/>
              </a:lnSpc>
            </a:pPr>
            <a:r>
              <a:rPr lang="en-GB" sz="2600"/>
              <a:t>Thrombin time (TT)</a:t>
            </a:r>
          </a:p>
          <a:p>
            <a:pPr>
              <a:lnSpc>
                <a:spcPct val="135000"/>
              </a:lnSpc>
            </a:pPr>
            <a:r>
              <a:rPr lang="en-GB" sz="2600"/>
              <a:t>Fibrinogen assay</a:t>
            </a:r>
          </a:p>
          <a:p>
            <a:pPr>
              <a:lnSpc>
                <a:spcPct val="135000"/>
              </a:lnSpc>
            </a:pPr>
            <a:r>
              <a:rPr lang="en-GB" sz="2600"/>
              <a:t>(Platelet count)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Coagulation factor bioassay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3672408"/>
          </a:xfrm>
        </p:spPr>
        <p:txBody>
          <a:bodyPr/>
          <a:lstStyle/>
          <a:p>
            <a:r>
              <a:rPr lang="en-GB" dirty="0" smtClean="0"/>
              <a:t>Factor deficient plasma</a:t>
            </a:r>
          </a:p>
          <a:p>
            <a:r>
              <a:rPr lang="en-GB" dirty="0" err="1" smtClean="0"/>
              <a:t>Calibrant</a:t>
            </a:r>
            <a:r>
              <a:rPr lang="en-GB" dirty="0" smtClean="0"/>
              <a:t>/reference plasma of known potency</a:t>
            </a:r>
          </a:p>
          <a:p>
            <a:r>
              <a:rPr lang="en-GB" dirty="0" smtClean="0"/>
              <a:t>Test plasma of unknown potency</a:t>
            </a:r>
          </a:p>
          <a:p>
            <a:r>
              <a:rPr lang="en-GB" dirty="0" smtClean="0"/>
              <a:t>APTT or PT reagent</a:t>
            </a:r>
          </a:p>
          <a:p>
            <a:r>
              <a:rPr lang="en-GB" dirty="0" smtClean="0"/>
              <a:t>Phospholipid and Calcium </a:t>
            </a:r>
          </a:p>
          <a:p>
            <a:r>
              <a:rPr lang="en-GB" dirty="0" smtClean="0"/>
              <a:t>Internal controls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7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67544" y="300038"/>
            <a:ext cx="6176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4800">
                <a:solidFill>
                  <a:srgbClr val="775F55"/>
                </a:solidFill>
              </a:rPr>
              <a:t>Parallel line bio-assay</a:t>
            </a:r>
          </a:p>
        </p:txBody>
      </p:sp>
      <p:sp>
        <p:nvSpPr>
          <p:cNvPr id="120854" name="Rectangle 22"/>
          <p:cNvSpPr>
            <a:spLocks noGrp="1" noChangeArrowheads="1"/>
          </p:cNvSpPr>
          <p:nvPr>
            <p:ph sz="quarter" idx="1"/>
          </p:nvPr>
        </p:nvSpPr>
        <p:spPr>
          <a:xfrm>
            <a:off x="457200" y="1719263"/>
            <a:ext cx="8229600" cy="4518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The one-stage clotting assay 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Dilutions of test plasma or reference standard are added to factor deficient plasma and the clotting times recorded </a:t>
            </a:r>
            <a:r>
              <a:rPr lang="en-GB" dirty="0" smtClean="0"/>
              <a:t>(using PT </a:t>
            </a:r>
            <a:r>
              <a:rPr lang="en-GB" dirty="0"/>
              <a:t>or APTT)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Principle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The test plasma behaves as a simple dilution of the standard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Dilutions </a:t>
            </a:r>
            <a:r>
              <a:rPr lang="en-GB" dirty="0"/>
              <a:t>of test and standard can be plotted as parallel lines</a:t>
            </a:r>
          </a:p>
          <a:p>
            <a:pPr>
              <a:lnSpc>
                <a:spcPct val="90000"/>
              </a:lnSpc>
            </a:pPr>
            <a:r>
              <a:rPr lang="en-GB" dirty="0"/>
              <a:t>Value for test is read off from standard curve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2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viii doser dose 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6797" r="5598" b="9038"/>
          <a:stretch>
            <a:fillRect/>
          </a:stretch>
        </p:blipFill>
        <p:spPr bwMode="auto">
          <a:xfrm>
            <a:off x="1511079" y="264907"/>
            <a:ext cx="43570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parallel line bioass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5128" r="3044" b="17653"/>
          <a:stretch>
            <a:fillRect/>
          </a:stretch>
        </p:blipFill>
        <p:spPr bwMode="auto">
          <a:xfrm>
            <a:off x="1547664" y="3356992"/>
            <a:ext cx="4392488" cy="303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550228" y="2564904"/>
            <a:ext cx="360040" cy="9863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9872" y="2564904"/>
            <a:ext cx="608722" cy="9863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28594" y="425930"/>
            <a:ext cx="881674" cy="2160240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8528" y="5291916"/>
            <a:ext cx="1249060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Reference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8528" y="4736194"/>
            <a:ext cx="60792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Test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730248" y="4920860"/>
            <a:ext cx="1648280" cy="923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30248" y="5476582"/>
            <a:ext cx="164828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Quantitation</a:t>
            </a:r>
            <a:endParaRPr lang="en-GB" dirty="0"/>
          </a:p>
        </p:txBody>
      </p:sp>
      <p:pic>
        <p:nvPicPr>
          <p:cNvPr id="4" name="Picture 2" descr="parallel line bioas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5128" r="3044" b="17653"/>
          <a:stretch>
            <a:fillRect/>
          </a:stretch>
        </p:blipFill>
        <p:spPr bwMode="auto">
          <a:xfrm>
            <a:off x="755576" y="1504931"/>
            <a:ext cx="6696744" cy="455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2189" y="2895310"/>
            <a:ext cx="60792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Test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860032" y="3079976"/>
            <a:ext cx="2742157" cy="2308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82461" y="4047596"/>
            <a:ext cx="45823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7160" y="4047596"/>
            <a:ext cx="0" cy="986956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86936" y="5112237"/>
            <a:ext cx="7360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*55%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6035891"/>
            <a:ext cx="505138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*55% of the standard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If standard is 0.9u/ml then 0.9 x .55 = 0.49 </a:t>
            </a:r>
            <a:r>
              <a:rPr lang="en-GB" dirty="0" err="1" smtClean="0">
                <a:solidFill>
                  <a:srgbClr val="0070C0"/>
                </a:solidFill>
              </a:rPr>
              <a:t>iu</a:t>
            </a:r>
            <a:r>
              <a:rPr lang="en-GB" dirty="0" smtClean="0">
                <a:solidFill>
                  <a:srgbClr val="0070C0"/>
                </a:solidFill>
              </a:rPr>
              <a:t>/ml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/>
              <a:t>SNAKE VENOMS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348880"/>
            <a:ext cx="91440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err="1" smtClean="0"/>
              <a:t>Bothrops</a:t>
            </a:r>
            <a:r>
              <a:rPr lang="en-GB" dirty="0" smtClean="0"/>
              <a:t> </a:t>
            </a:r>
            <a:r>
              <a:rPr lang="en-GB" dirty="0" err="1"/>
              <a:t>jacaraca</a:t>
            </a:r>
            <a:r>
              <a:rPr lang="en-GB" dirty="0"/>
              <a:t> (fibrinogen to fibrin)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err="1" smtClean="0"/>
              <a:t>Bothrops</a:t>
            </a:r>
            <a:r>
              <a:rPr lang="en-GB" dirty="0" smtClean="0"/>
              <a:t> </a:t>
            </a:r>
            <a:r>
              <a:rPr lang="en-GB" dirty="0" err="1"/>
              <a:t>atrox</a:t>
            </a:r>
            <a:r>
              <a:rPr lang="en-GB" dirty="0"/>
              <a:t> (</a:t>
            </a:r>
            <a:r>
              <a:rPr lang="en-GB" dirty="0" err="1"/>
              <a:t>Reptilase</a:t>
            </a:r>
            <a:r>
              <a:rPr lang="en-GB" dirty="0"/>
              <a:t>, thrombin-like activity)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err="1" smtClean="0"/>
              <a:t>Oxyuranus</a:t>
            </a:r>
            <a:r>
              <a:rPr lang="en-GB" dirty="0" smtClean="0"/>
              <a:t> </a:t>
            </a:r>
            <a:r>
              <a:rPr lang="en-GB" dirty="0" err="1"/>
              <a:t>scutellatus</a:t>
            </a:r>
            <a:r>
              <a:rPr lang="en-GB" dirty="0"/>
              <a:t> (</a:t>
            </a:r>
            <a:r>
              <a:rPr lang="en-GB" dirty="0" err="1"/>
              <a:t>Taipan</a:t>
            </a:r>
            <a:r>
              <a:rPr lang="en-GB" dirty="0"/>
              <a:t> venom, FII assay)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err="1" smtClean="0"/>
              <a:t>Vipera</a:t>
            </a:r>
            <a:r>
              <a:rPr lang="en-GB" dirty="0" smtClean="0"/>
              <a:t> </a:t>
            </a:r>
            <a:r>
              <a:rPr lang="en-GB" dirty="0" err="1"/>
              <a:t>russeli</a:t>
            </a:r>
            <a:r>
              <a:rPr lang="en-GB" dirty="0"/>
              <a:t> (Russell’s viper, FX activation)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err="1" smtClean="0"/>
              <a:t>Agkistrodon</a:t>
            </a:r>
            <a:r>
              <a:rPr lang="en-GB" dirty="0" smtClean="0"/>
              <a:t> </a:t>
            </a:r>
            <a:r>
              <a:rPr lang="en-GB" dirty="0" err="1"/>
              <a:t>contortrix</a:t>
            </a:r>
            <a:r>
              <a:rPr lang="en-GB" dirty="0"/>
              <a:t> (Protein C activation)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83214"/>
            <a:ext cx="7202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Can be used as trigger for functional assays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44" y="0"/>
            <a:ext cx="7920111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Chromogenic Assay </a:t>
            </a:r>
            <a:br>
              <a:rPr lang="en-US" dirty="0"/>
            </a:br>
            <a:r>
              <a:rPr lang="en-US" dirty="0"/>
              <a:t>General Principle</a:t>
            </a:r>
          </a:p>
        </p:txBody>
      </p:sp>
      <p:sp>
        <p:nvSpPr>
          <p:cNvPr id="221187" name="Line 3"/>
          <p:cNvSpPr>
            <a:spLocks noChangeShapeType="1"/>
          </p:cNvSpPr>
          <p:nvPr/>
        </p:nvSpPr>
        <p:spPr bwMode="auto">
          <a:xfrm>
            <a:off x="2438400" y="29622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2819400" y="26574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Activator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762000" y="2809875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Zymogen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2886075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Enzyme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394389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Enzyme</a:t>
            </a:r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>
            <a:off x="2895600" y="440109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609600" y="4248695"/>
            <a:ext cx="1295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Peptide</a:t>
            </a:r>
          </a:p>
        </p:txBody>
      </p:sp>
      <p:sp>
        <p:nvSpPr>
          <p:cNvPr id="221194" name="Oval 10"/>
          <p:cNvSpPr>
            <a:spLocks noChangeArrowheads="1"/>
          </p:cNvSpPr>
          <p:nvPr/>
        </p:nvSpPr>
        <p:spPr bwMode="auto">
          <a:xfrm>
            <a:off x="1752600" y="4096295"/>
            <a:ext cx="1066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PNA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4708525" y="4209008"/>
            <a:ext cx="123507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prstClr val="black"/>
                </a:solidFill>
              </a:rPr>
              <a:t>Peptide </a:t>
            </a:r>
          </a:p>
        </p:txBody>
      </p:sp>
      <p:sp>
        <p:nvSpPr>
          <p:cNvPr id="221196" name="Oval 12"/>
          <p:cNvSpPr>
            <a:spLocks noChangeArrowheads="1"/>
          </p:cNvSpPr>
          <p:nvPr/>
        </p:nvSpPr>
        <p:spPr bwMode="auto">
          <a:xfrm>
            <a:off x="6629400" y="4096295"/>
            <a:ext cx="1066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PNA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6012160" y="5733256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Yellow </a:t>
            </a:r>
            <a:r>
              <a:rPr lang="en-US" dirty="0" smtClean="0">
                <a:solidFill>
                  <a:prstClr val="black"/>
                </a:solidFill>
              </a:rPr>
              <a:t>colour </a:t>
            </a:r>
            <a:r>
              <a:rPr lang="en-US" dirty="0">
                <a:solidFill>
                  <a:prstClr val="black"/>
                </a:solidFill>
              </a:rPr>
              <a:t>develops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990600" y="4934495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(Substrate)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6096000" y="417249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707904" y="3284984"/>
            <a:ext cx="1656184" cy="576064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39552" y="5733256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err="1" smtClean="0">
                <a:solidFill>
                  <a:prstClr val="black"/>
                </a:solidFill>
              </a:rPr>
              <a:t>Colourless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3039616" y="594928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9687" y="6268670"/>
            <a:ext cx="400622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Proportional to enzyme concentration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812088" cy="958850"/>
          </a:xfrm>
        </p:spPr>
        <p:txBody>
          <a:bodyPr/>
          <a:lstStyle/>
          <a:p>
            <a:r>
              <a:rPr lang="en-GB" sz="3500"/>
              <a:t>CHROMOGENIC ACTIVITY ASSAYS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030"/>
            <a:ext cx="8497888" cy="5113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A chromogenic substrate is cleaved by the enzyme of interest and colour generation measured</a:t>
            </a:r>
          </a:p>
          <a:p>
            <a:pPr>
              <a:lnSpc>
                <a:spcPct val="80000"/>
              </a:lnSpc>
            </a:pPr>
            <a:endParaRPr lang="en-GB" sz="2400"/>
          </a:p>
          <a:p>
            <a:pPr>
              <a:lnSpc>
                <a:spcPct val="80000"/>
              </a:lnSpc>
            </a:pPr>
            <a:r>
              <a:rPr lang="en-GB" sz="2400"/>
              <a:t>Chromogenic activity assays are an alternative to clotting activity assays and may be more reproducible but are not always physiological. </a:t>
            </a:r>
          </a:p>
          <a:p>
            <a:pPr>
              <a:lnSpc>
                <a:spcPct val="80000"/>
              </a:lnSpc>
            </a:pPr>
            <a:endParaRPr lang="en-GB" sz="2400"/>
          </a:p>
          <a:p>
            <a:pPr>
              <a:lnSpc>
                <a:spcPct val="80000"/>
              </a:lnSpc>
            </a:pPr>
            <a:r>
              <a:rPr lang="en-GB" sz="2400"/>
              <a:t>	Specific substrates are available for: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	</a:t>
            </a:r>
            <a:r>
              <a:rPr lang="en-GB" sz="2000"/>
              <a:t>a	Kallikrein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		b	Factor Xa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		c	Thrombin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		d	Activated Protein 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		e	Plasmin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		f	Urokinase.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543800" cy="1295400"/>
          </a:xfrm>
        </p:spPr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Tests of primary </a:t>
            </a:r>
            <a:r>
              <a:rPr lang="en-GB" dirty="0">
                <a:solidFill>
                  <a:srgbClr val="330066"/>
                </a:solidFill>
              </a:rPr>
              <a:t>haemostasis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haemostasis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Vessel wall</a:t>
            </a:r>
          </a:p>
          <a:p>
            <a:r>
              <a:rPr lang="en-GB" dirty="0" smtClean="0"/>
              <a:t>Von Willebrand factor </a:t>
            </a:r>
          </a:p>
          <a:p>
            <a:r>
              <a:rPr lang="en-GB" dirty="0" smtClean="0"/>
              <a:t>Platelets</a:t>
            </a:r>
          </a:p>
          <a:p>
            <a:r>
              <a:rPr lang="en-GB" dirty="0" smtClean="0"/>
              <a:t>(some contribution from other adhesive molecules: fibrinogen, </a:t>
            </a:r>
            <a:r>
              <a:rPr lang="en-GB" dirty="0" err="1" smtClean="0"/>
              <a:t>vitronectin</a:t>
            </a:r>
            <a:r>
              <a:rPr lang="en-GB" dirty="0" smtClean="0"/>
              <a:t>, </a:t>
            </a:r>
            <a:r>
              <a:rPr lang="en-GB" dirty="0" err="1" smtClean="0"/>
              <a:t>fibronectin</a:t>
            </a:r>
            <a:r>
              <a:rPr lang="en-GB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bleeding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be standardised using a template</a:t>
            </a:r>
          </a:p>
          <a:p>
            <a:r>
              <a:rPr lang="en-GB" dirty="0" smtClean="0"/>
              <a:t>Now generally obsolete</a:t>
            </a:r>
          </a:p>
          <a:p>
            <a:pPr lvl="1"/>
            <a:r>
              <a:rPr lang="en-GB" dirty="0" smtClean="0"/>
              <a:t>Poor sensitivity</a:t>
            </a:r>
          </a:p>
          <a:p>
            <a:pPr lvl="1"/>
            <a:r>
              <a:rPr lang="en-GB" dirty="0" smtClean="0"/>
              <a:t>Poor specificity</a:t>
            </a:r>
          </a:p>
          <a:p>
            <a:pPr lvl="1"/>
            <a:r>
              <a:rPr lang="en-GB" dirty="0" smtClean="0"/>
              <a:t>Poor reproducibility </a:t>
            </a:r>
          </a:p>
          <a:p>
            <a:pPr lvl="1"/>
            <a:r>
              <a:rPr lang="en-GB" dirty="0" smtClean="0"/>
              <a:t>Poor predictive value</a:t>
            </a:r>
          </a:p>
          <a:p>
            <a:r>
              <a:rPr lang="en-GB" dirty="0" smtClean="0"/>
              <a:t>Possibly of use in suspected collagen disorder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6090591"/>
            <a:ext cx="691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Replaced by laboratory analysers </a:t>
            </a:r>
            <a:r>
              <a:rPr lang="en-GB" sz="2400" b="1" dirty="0" err="1" smtClean="0">
                <a:solidFill>
                  <a:srgbClr val="7030A0"/>
                </a:solidFill>
              </a:rPr>
              <a:t>eg</a:t>
            </a:r>
            <a:r>
              <a:rPr lang="en-GB" sz="2400" b="1" dirty="0" smtClean="0">
                <a:solidFill>
                  <a:srgbClr val="7030A0"/>
                </a:solidFill>
              </a:rPr>
              <a:t>: PFA 100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7950" y="2852738"/>
            <a:ext cx="4087813" cy="58896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 New Roman" pitchFamily="18" charset="0"/>
              </a:rPr>
              <a:t>Tissue thromboplastin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364163" y="411163"/>
            <a:ext cx="3003550" cy="58896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 New Roman" pitchFamily="18" charset="0"/>
              </a:rPr>
              <a:t>Surface Contact</a:t>
            </a:r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3600450" y="5710238"/>
            <a:ext cx="677863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611188" y="393700"/>
            <a:ext cx="3038475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Times New Roman" pitchFamily="18" charset="0"/>
              </a:rPr>
              <a:t>Blood or plasma</a:t>
            </a:r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3708400" y="706438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1016" name="Line 8"/>
          <p:cNvSpPr>
            <a:spLocks noChangeShapeType="1"/>
          </p:cNvSpPr>
          <p:nvPr/>
        </p:nvSpPr>
        <p:spPr bwMode="auto">
          <a:xfrm>
            <a:off x="2143125" y="1201738"/>
            <a:ext cx="7938" cy="14351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71017" name="Group 9"/>
          <p:cNvGrpSpPr>
            <a:grpSpLocks/>
          </p:cNvGrpSpPr>
          <p:nvPr/>
        </p:nvGrpSpPr>
        <p:grpSpPr bwMode="auto">
          <a:xfrm>
            <a:off x="2195513" y="1196975"/>
            <a:ext cx="4968875" cy="5381625"/>
            <a:chOff x="1383" y="754"/>
            <a:chExt cx="3130" cy="3390"/>
          </a:xfrm>
        </p:grpSpPr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1383" y="2251"/>
              <a:ext cx="1497" cy="95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H="1">
              <a:off x="2880" y="754"/>
              <a:ext cx="1633" cy="2449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>
              <a:off x="2880" y="3203"/>
              <a:ext cx="0" cy="272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7102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" y="3532"/>
              <a:ext cx="816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3502" y="3576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>
                  <a:latin typeface="Times New Roman" pitchFamily="18" charset="0"/>
                </a:rPr>
                <a:t>‘Clot’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55" name="Rectangle 7855"/>
          <p:cNvSpPr>
            <a:spLocks noChangeArrowheads="1"/>
          </p:cNvSpPr>
          <p:nvPr/>
        </p:nvSpPr>
        <p:spPr bwMode="auto">
          <a:xfrm>
            <a:off x="215900" y="215900"/>
            <a:ext cx="6156325" cy="8366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04700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PFA100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Sensitive to:</a:t>
            </a:r>
          </a:p>
          <a:p>
            <a:pPr lvl="1"/>
            <a:r>
              <a:rPr lang="en-GB" dirty="0" smtClean="0"/>
              <a:t>Platelet number</a:t>
            </a:r>
          </a:p>
          <a:p>
            <a:pPr lvl="1"/>
            <a:r>
              <a:rPr lang="en-GB" dirty="0" smtClean="0"/>
              <a:t>Platelet function</a:t>
            </a:r>
          </a:p>
          <a:p>
            <a:pPr lvl="1"/>
            <a:r>
              <a:rPr lang="en-GB" dirty="0" smtClean="0"/>
              <a:t>VWF adhesive function</a:t>
            </a:r>
          </a:p>
          <a:p>
            <a:pPr lvl="1"/>
            <a:r>
              <a:rPr lang="en-GB" dirty="0" err="1" smtClean="0"/>
              <a:t>Haematocrit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Insensitive to</a:t>
            </a:r>
          </a:p>
          <a:p>
            <a:pPr lvl="1"/>
            <a:r>
              <a:rPr lang="en-GB" dirty="0" smtClean="0"/>
              <a:t>Thrombin generation</a:t>
            </a:r>
          </a:p>
          <a:p>
            <a:pPr lvl="1"/>
            <a:r>
              <a:rPr lang="en-GB" dirty="0" smtClean="0"/>
              <a:t>Mild platelet function defects</a:t>
            </a:r>
          </a:p>
          <a:p>
            <a:pPr lvl="1"/>
            <a:r>
              <a:rPr lang="en-GB" dirty="0" smtClean="0"/>
              <a:t>Clopidogrel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Platelet function testing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411663"/>
          </a:xfrm>
        </p:spPr>
        <p:txBody>
          <a:bodyPr/>
          <a:lstStyle/>
          <a:p>
            <a:r>
              <a:rPr lang="en-GB" sz="2600"/>
              <a:t>Platelet number</a:t>
            </a:r>
          </a:p>
          <a:p>
            <a:pPr lvl="1"/>
            <a:r>
              <a:rPr lang="en-GB" sz="2200"/>
              <a:t>FBC</a:t>
            </a:r>
          </a:p>
          <a:p>
            <a:r>
              <a:rPr lang="en-GB" sz="2600"/>
              <a:t>Platelet aggregation</a:t>
            </a:r>
          </a:p>
          <a:p>
            <a:pPr lvl="1"/>
            <a:r>
              <a:rPr lang="en-GB" sz="2200"/>
              <a:t>Measure aggregation in response to standard agonists.</a:t>
            </a:r>
          </a:p>
          <a:p>
            <a:r>
              <a:rPr lang="en-GB" sz="2600"/>
              <a:t>Global tests </a:t>
            </a:r>
          </a:p>
          <a:p>
            <a:pPr lvl="1"/>
            <a:r>
              <a:rPr lang="en-GB" sz="2200"/>
              <a:t>Bleeding time</a:t>
            </a:r>
          </a:p>
          <a:p>
            <a:pPr lvl="1"/>
            <a:r>
              <a:rPr lang="en-GB" sz="2200"/>
              <a:t>PFA</a:t>
            </a:r>
          </a:p>
          <a:p>
            <a:r>
              <a:rPr lang="en-GB" sz="2600"/>
              <a:t>Platelet granule contents</a:t>
            </a:r>
          </a:p>
          <a:p>
            <a:pPr lvl="1"/>
            <a:r>
              <a:rPr lang="en-GB" sz="2200"/>
              <a:t>ATP:ADP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GB"/>
              <a:t>Preparation of PRP and PPP</a:t>
            </a:r>
          </a:p>
        </p:txBody>
      </p:sp>
      <p:pic>
        <p:nvPicPr>
          <p:cNvPr id="142339" name="Picture 3" descr="PRP and P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41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04802" y="92929"/>
            <a:ext cx="80772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3200" b="1" dirty="0">
                <a:solidFill>
                  <a:srgbClr val="968C8C">
                    <a:lumMod val="75000"/>
                  </a:srgbClr>
                </a:solidFill>
              </a:rPr>
              <a:t>Platelet aggregation testing in platelet rich plasma</a:t>
            </a:r>
          </a:p>
        </p:txBody>
      </p:sp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304802" y="1676400"/>
            <a:ext cx="4572000" cy="4648200"/>
            <a:chOff x="192" y="1104"/>
            <a:chExt cx="2880" cy="2736"/>
          </a:xfrm>
        </p:grpSpPr>
        <p:grpSp>
          <p:nvGrpSpPr>
            <p:cNvPr id="27657" name="Group 11"/>
            <p:cNvGrpSpPr>
              <a:grpSpLocks/>
            </p:cNvGrpSpPr>
            <p:nvPr/>
          </p:nvGrpSpPr>
          <p:grpSpPr bwMode="auto">
            <a:xfrm>
              <a:off x="192" y="1104"/>
              <a:ext cx="2880" cy="2736"/>
              <a:chOff x="192" y="1200"/>
              <a:chExt cx="3264" cy="2448"/>
            </a:xfrm>
          </p:grpSpPr>
          <p:sp>
            <p:nvSpPr>
              <p:cNvPr id="27661" name="Rectangle 7"/>
              <p:cNvSpPr>
                <a:spLocks noChangeArrowheads="1"/>
              </p:cNvSpPr>
              <p:nvPr/>
            </p:nvSpPr>
            <p:spPr bwMode="auto">
              <a:xfrm>
                <a:off x="192" y="1200"/>
                <a:ext cx="3264" cy="2448"/>
              </a:xfrm>
              <a:prstGeom prst="rect">
                <a:avLst/>
              </a:prstGeom>
              <a:solidFill>
                <a:srgbClr val="1D1D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27662" name="Picture 4" descr="whitaker_fig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4" r="61543" b="19089"/>
              <a:stretch>
                <a:fillRect/>
              </a:stretch>
            </p:blipFill>
            <p:spPr bwMode="auto">
              <a:xfrm>
                <a:off x="192" y="1200"/>
                <a:ext cx="1530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6" descr="whitaker_fig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43" t="9544" b="19089"/>
              <a:stretch>
                <a:fillRect/>
              </a:stretch>
            </p:blipFill>
            <p:spPr bwMode="auto">
              <a:xfrm>
                <a:off x="2112" y="1248"/>
                <a:ext cx="1296" cy="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Rectangle 9"/>
              <p:cNvSpPr>
                <a:spLocks noChangeArrowheads="1"/>
              </p:cNvSpPr>
              <p:nvPr/>
            </p:nvSpPr>
            <p:spPr bwMode="auto">
              <a:xfrm>
                <a:off x="1344" y="2112"/>
                <a:ext cx="960" cy="528"/>
              </a:xfrm>
              <a:prstGeom prst="rect">
                <a:avLst/>
              </a:prstGeom>
              <a:solidFill>
                <a:srgbClr val="1D1D1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58" name="Line 8"/>
            <p:cNvSpPr>
              <a:spLocks noChangeShapeType="1"/>
            </p:cNvSpPr>
            <p:nvPr/>
          </p:nvSpPr>
          <p:spPr bwMode="auto">
            <a:xfrm>
              <a:off x="1248" y="2352"/>
              <a:ext cx="816" cy="0"/>
            </a:xfrm>
            <a:prstGeom prst="line">
              <a:avLst/>
            </a:prstGeom>
            <a:noFill/>
            <a:ln w="101600">
              <a:solidFill>
                <a:srgbClr val="CCFF33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659" name="Text Box 10"/>
            <p:cNvSpPr txBox="1">
              <a:spLocks noChangeArrowheads="1"/>
            </p:cNvSpPr>
            <p:nvPr/>
          </p:nvSpPr>
          <p:spPr bwMode="auto">
            <a:xfrm>
              <a:off x="1200" y="1632"/>
              <a:ext cx="864" cy="239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000">
                  <a:solidFill>
                    <a:srgbClr val="CC0000"/>
                  </a:solidFill>
                </a:rPr>
                <a:t>AGONIST</a:t>
              </a: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>
              <a:off x="1632" y="1872"/>
              <a:ext cx="0" cy="288"/>
            </a:xfrm>
            <a:prstGeom prst="line">
              <a:avLst/>
            </a:prstGeom>
            <a:noFill/>
            <a:ln w="635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pic>
        <p:nvPicPr>
          <p:cNvPr id="2765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1"/>
            <a:ext cx="29305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Line 15"/>
          <p:cNvSpPr>
            <a:spLocks noChangeShapeType="1"/>
          </p:cNvSpPr>
          <p:nvPr/>
        </p:nvSpPr>
        <p:spPr bwMode="auto">
          <a:xfrm>
            <a:off x="6248400" y="3352800"/>
            <a:ext cx="0" cy="190500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7654" name="Line 16"/>
          <p:cNvSpPr>
            <a:spLocks noChangeShapeType="1"/>
          </p:cNvSpPr>
          <p:nvPr/>
        </p:nvSpPr>
        <p:spPr bwMode="auto">
          <a:xfrm>
            <a:off x="7162802" y="5638800"/>
            <a:ext cx="1219200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7655" name="Text Box 17"/>
          <p:cNvSpPr txBox="1">
            <a:spLocks noChangeArrowheads="1"/>
          </p:cNvSpPr>
          <p:nvPr/>
        </p:nvSpPr>
        <p:spPr bwMode="auto">
          <a:xfrm>
            <a:off x="6477002" y="5410202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292929"/>
                </a:solidFill>
              </a:rPr>
              <a:t>time</a:t>
            </a:r>
          </a:p>
        </p:txBody>
      </p:sp>
      <p:sp>
        <p:nvSpPr>
          <p:cNvPr id="27656" name="Text Box 18"/>
          <p:cNvSpPr txBox="1">
            <a:spLocks noChangeArrowheads="1"/>
          </p:cNvSpPr>
          <p:nvPr/>
        </p:nvSpPr>
        <p:spPr bwMode="auto">
          <a:xfrm>
            <a:off x="5715002" y="2743200"/>
            <a:ext cx="1600200" cy="6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292929"/>
                </a:solidFill>
              </a:rPr>
              <a:t>Light transmission</a:t>
            </a:r>
          </a:p>
        </p:txBody>
      </p:sp>
    </p:spTree>
    <p:extLst>
      <p:ext uri="{BB962C8B-B14F-4D97-AF65-F5344CB8AC3E}">
        <p14:creationId xmlns:p14="http://schemas.microsoft.com/office/powerpoint/2010/main" val="3133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Platelet aggregation: agonists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3"/>
            <a:ext cx="8712968" cy="468052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3200" dirty="0"/>
              <a:t> </a:t>
            </a:r>
            <a:r>
              <a:rPr lang="en-GB" sz="3200" dirty="0" smtClean="0"/>
              <a:t> ADP                             </a:t>
            </a:r>
            <a:r>
              <a:rPr lang="en-GB" sz="3200" dirty="0"/>
              <a:t>1, 2.5, and 5 (10) </a:t>
            </a:r>
            <a:r>
              <a:rPr lang="en-GB" sz="3200" dirty="0">
                <a:sym typeface="Symbol" pitchFamily="18" charset="2"/>
              </a:rPr>
              <a:t>M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3200" dirty="0">
                <a:sym typeface="Symbol" pitchFamily="18" charset="2"/>
              </a:rPr>
              <a:t>  </a:t>
            </a:r>
            <a:r>
              <a:rPr lang="en-GB" sz="3200" dirty="0" smtClean="0">
                <a:sym typeface="Symbol" pitchFamily="18" charset="2"/>
              </a:rPr>
              <a:t>Epinephrine                 </a:t>
            </a:r>
            <a:r>
              <a:rPr lang="en-GB" sz="3200" dirty="0">
                <a:sym typeface="Symbol" pitchFamily="18" charset="2"/>
              </a:rPr>
              <a:t>10M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3200" dirty="0">
                <a:sym typeface="Symbol" pitchFamily="18" charset="2"/>
              </a:rPr>
              <a:t>  Collagen                      1.25 and 4 gmL</a:t>
            </a:r>
            <a:r>
              <a:rPr lang="en-GB" sz="3200" baseline="30000" dirty="0">
                <a:sym typeface="Symbol" pitchFamily="18" charset="2"/>
              </a:rPr>
              <a:t>-1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3200" dirty="0">
                <a:sym typeface="Symbol" pitchFamily="18" charset="2"/>
              </a:rPr>
              <a:t>  Ristocetin                    0.5 and 1.5 mgmL</a:t>
            </a:r>
            <a:r>
              <a:rPr lang="en-GB" sz="3200" baseline="30000" dirty="0">
                <a:sym typeface="Symbol" pitchFamily="18" charset="2"/>
              </a:rPr>
              <a:t>-1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GB" sz="3200" dirty="0">
                <a:sym typeface="Symbol" pitchFamily="18" charset="2"/>
              </a:rPr>
              <a:t>  </a:t>
            </a:r>
            <a:r>
              <a:rPr lang="en-GB" sz="3200" dirty="0" err="1">
                <a:sym typeface="Symbol" pitchFamily="18" charset="2"/>
              </a:rPr>
              <a:t>Arachidonic</a:t>
            </a:r>
            <a:r>
              <a:rPr lang="en-GB" sz="3200" dirty="0">
                <a:sym typeface="Symbol" pitchFamily="18" charset="2"/>
              </a:rPr>
              <a:t> acid         500 gmL</a:t>
            </a:r>
            <a:r>
              <a:rPr lang="en-GB" sz="3200" baseline="30000" dirty="0">
                <a:sym typeface="Symbol" pitchFamily="18" charset="2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6357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250825" y="47625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chemeClr val="tx2"/>
                </a:solidFill>
              </a:rPr>
              <a:t>Platelet aggregation with ADP</a:t>
            </a:r>
            <a:endParaRPr lang="en-GB" sz="2400">
              <a:solidFill>
                <a:schemeClr val="tx2"/>
              </a:solidFill>
            </a:endParaRPr>
          </a:p>
        </p:txBody>
      </p:sp>
      <p:pic>
        <p:nvPicPr>
          <p:cNvPr id="3584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factor assays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/>
              <a:t>Most factors in anticoagulant and fibrinolytic pathways can be assayed.</a:t>
            </a:r>
          </a:p>
          <a:p>
            <a:pPr>
              <a:lnSpc>
                <a:spcPct val="130000"/>
              </a:lnSpc>
            </a:pPr>
            <a:r>
              <a:rPr lang="en-GB"/>
              <a:t>Assays conform to previous types:</a:t>
            </a:r>
          </a:p>
          <a:p>
            <a:pPr lvl="1">
              <a:lnSpc>
                <a:spcPct val="130000"/>
              </a:lnSpc>
            </a:pPr>
            <a:r>
              <a:rPr lang="en-GB"/>
              <a:t>Antigenic</a:t>
            </a:r>
          </a:p>
          <a:p>
            <a:pPr lvl="1">
              <a:lnSpc>
                <a:spcPct val="130000"/>
              </a:lnSpc>
            </a:pPr>
            <a:r>
              <a:rPr lang="en-GB"/>
              <a:t>Functional clot based</a:t>
            </a:r>
          </a:p>
          <a:p>
            <a:pPr lvl="1">
              <a:lnSpc>
                <a:spcPct val="130000"/>
              </a:lnSpc>
            </a:pPr>
            <a:r>
              <a:rPr lang="en-GB"/>
              <a:t>Functional chromogenic substrate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72400" cy="1752600"/>
          </a:xfrm>
        </p:spPr>
        <p:txBody>
          <a:bodyPr/>
          <a:lstStyle/>
          <a:p>
            <a:r>
              <a:rPr lang="en-GB" sz="3500"/>
              <a:t>PRE-ANALYTICAL VARIABLES</a:t>
            </a:r>
            <a:br>
              <a:rPr lang="en-GB" sz="3500"/>
            </a:br>
            <a:r>
              <a:rPr lang="en-GB" sz="3500"/>
              <a:t>How to ensure meaningful results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dirty="0"/>
              <a:t>1	Effects of stress and exercise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	Factor </a:t>
            </a:r>
            <a:r>
              <a:rPr lang="en-GB" sz="2600" dirty="0" smtClean="0"/>
              <a:t>VIII &amp; VWF rise </a:t>
            </a:r>
            <a:r>
              <a:rPr lang="en-GB" sz="2600" dirty="0"/>
              <a:t>with exercise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2	Blood sample collection	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a		</a:t>
            </a:r>
            <a:r>
              <a:rPr lang="en-GB" sz="2400" dirty="0" err="1"/>
              <a:t>Venepuncture</a:t>
            </a:r>
            <a:r>
              <a:rPr lang="en-GB" sz="2400" dirty="0"/>
              <a:t> Technique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b		Blood sample containers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c		Choice of anticoagulant (Citrate)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d		Special inhibitors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d		Timing of collection</a:t>
            </a:r>
          </a:p>
          <a:p>
            <a:pPr lvl="2">
              <a:buFont typeface="Wingdings" pitchFamily="2" charset="2"/>
              <a:buNone/>
            </a:pPr>
            <a:r>
              <a:rPr lang="en-GB" sz="2400" dirty="0"/>
              <a:t>		Fibrinolysis has diurnal variation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/>
              <a:t>PRE-ANALYTICAL VARIABLES</a:t>
            </a: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dirty="0"/>
              <a:t>3	Sample transport to the laboratory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The in vivo half-life of FVIII is 10 hours</a:t>
            </a:r>
          </a:p>
          <a:p>
            <a:pPr>
              <a:buFont typeface="Wingdings" pitchFamily="2" charset="2"/>
              <a:buNone/>
            </a:pPr>
            <a:endParaRPr lang="en-GB" sz="2600" dirty="0"/>
          </a:p>
          <a:p>
            <a:pPr>
              <a:buFont typeface="Wingdings" pitchFamily="2" charset="2"/>
              <a:buNone/>
            </a:pPr>
            <a:r>
              <a:rPr lang="en-GB" sz="2600" dirty="0"/>
              <a:t>4	Centrifugation (Speed, temperature and time)</a:t>
            </a:r>
          </a:p>
          <a:p>
            <a:pPr>
              <a:buFont typeface="Wingdings" pitchFamily="2" charset="2"/>
              <a:buNone/>
            </a:pPr>
            <a:endParaRPr lang="en-GB" sz="2600" dirty="0"/>
          </a:p>
          <a:p>
            <a:pPr>
              <a:buFont typeface="Wingdings" pitchFamily="2" charset="2"/>
              <a:buNone/>
            </a:pPr>
            <a:r>
              <a:rPr lang="en-GB" sz="2600" dirty="0"/>
              <a:t>5	Storage of plasma (Temperature and time)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835150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492750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3900488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07950" y="2852738"/>
            <a:ext cx="4087813" cy="58896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Tissue thromboplastin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364163" y="333375"/>
            <a:ext cx="3003550" cy="588963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Surface Contact</a:t>
            </a: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>
            <a:off x="3600450" y="5710238"/>
            <a:ext cx="677863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2195513" y="3573463"/>
            <a:ext cx="2376487" cy="1511300"/>
          </a:xfrm>
          <a:prstGeom prst="line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H="1">
            <a:off x="4572000" y="1196975"/>
            <a:ext cx="2592388" cy="3887788"/>
          </a:xfrm>
          <a:prstGeom prst="line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4572000" y="5084763"/>
            <a:ext cx="0" cy="1223962"/>
          </a:xfrm>
          <a:prstGeom prst="line">
            <a:avLst/>
          </a:prstGeom>
          <a:noFill/>
          <a:ln w="38100">
            <a:solidFill>
              <a:srgbClr val="3333FF"/>
            </a:solidFill>
            <a:miter lim="800000"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172044" name="Group 12"/>
          <p:cNvGrpSpPr>
            <a:grpSpLocks/>
          </p:cNvGrpSpPr>
          <p:nvPr/>
        </p:nvGrpSpPr>
        <p:grpSpPr bwMode="auto">
          <a:xfrm>
            <a:off x="3598863" y="5321300"/>
            <a:ext cx="1963737" cy="987425"/>
            <a:chOff x="2267" y="3352"/>
            <a:chExt cx="1237" cy="622"/>
          </a:xfrm>
        </p:grpSpPr>
        <p:sp>
          <p:nvSpPr>
            <p:cNvPr id="172045" name="Rectangle 13"/>
            <p:cNvSpPr>
              <a:spLocks noChangeArrowheads="1"/>
            </p:cNvSpPr>
            <p:nvPr/>
          </p:nvSpPr>
          <p:spPr bwMode="auto">
            <a:xfrm>
              <a:off x="2267" y="3352"/>
              <a:ext cx="1237" cy="363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Thrombin</a:t>
              </a:r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2880" y="3702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204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8864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GB" sz="3500"/>
              <a:t>Normal centrifuged citrate sample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3875"/>
            <a:ext cx="7772400" cy="430371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Platelet poor plasma</a:t>
            </a:r>
          </a:p>
          <a:p>
            <a:endParaRPr lang="en-GB"/>
          </a:p>
          <a:p>
            <a:r>
              <a:rPr lang="en-GB"/>
              <a:t>Buffy coat (plts and wbc)</a:t>
            </a:r>
          </a:p>
          <a:p>
            <a:r>
              <a:rPr lang="en-GB"/>
              <a:t>Packed red cells</a:t>
            </a:r>
          </a:p>
          <a:p>
            <a:endParaRPr lang="en-GB"/>
          </a:p>
        </p:txBody>
      </p:sp>
      <p:pic>
        <p:nvPicPr>
          <p:cNvPr id="89092" name="Picture 4" descr="Noirmal citrate s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1584325" cy="456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/>
              <a:t>UNACCEPTABLE SAMPLES</a:t>
            </a: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05038"/>
            <a:ext cx="8229600" cy="338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/>
              <a:t>1	Incorrect proportion of blood to anticoagulant</a:t>
            </a:r>
          </a:p>
          <a:p>
            <a:pPr>
              <a:buFont typeface="Wingdings" pitchFamily="2" charset="2"/>
              <a:buNone/>
            </a:pPr>
            <a:endParaRPr lang="en-GB" sz="2600"/>
          </a:p>
          <a:p>
            <a:pPr>
              <a:buFont typeface="Wingdings" pitchFamily="2" charset="2"/>
              <a:buNone/>
            </a:pPr>
            <a:r>
              <a:rPr lang="en-GB" sz="2600"/>
              <a:t>2	Haemolysed samples</a:t>
            </a:r>
          </a:p>
          <a:p>
            <a:pPr>
              <a:buFont typeface="Wingdings" pitchFamily="2" charset="2"/>
              <a:buNone/>
            </a:pPr>
            <a:endParaRPr lang="en-GB" sz="2600"/>
          </a:p>
          <a:p>
            <a:pPr>
              <a:buFont typeface="Wingdings" pitchFamily="2" charset="2"/>
              <a:buNone/>
            </a:pPr>
            <a:r>
              <a:rPr lang="en-GB" sz="2600"/>
              <a:t>3	Clotted or activated samples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GB"/>
              <a:t>Underfilled, Haemolysed and a good quality citrate sample</a:t>
            </a:r>
          </a:p>
        </p:txBody>
      </p:sp>
      <p:pic>
        <p:nvPicPr>
          <p:cNvPr id="88067" name="Picture 3" descr="Citrate 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76400"/>
            <a:ext cx="5072063" cy="48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4388"/>
          </a:xfrm>
        </p:spPr>
        <p:txBody>
          <a:bodyPr/>
          <a:lstStyle/>
          <a:p>
            <a:r>
              <a:rPr lang="en-GB" sz="3500"/>
              <a:t>AUTOMATION IN COAGULATION</a:t>
            </a: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43000"/>
            <a:ext cx="8458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dirty="0"/>
              <a:t>Increase the throughput of samples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Increase precision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Relieve the strain of manual clotting</a:t>
            </a:r>
          </a:p>
          <a:p>
            <a:pPr>
              <a:buFont typeface="Wingdings" pitchFamily="2" charset="2"/>
              <a:buNone/>
            </a:pPr>
            <a:endParaRPr lang="en-GB" sz="2600" dirty="0"/>
          </a:p>
          <a:p>
            <a:pPr>
              <a:buFont typeface="Wingdings" pitchFamily="2" charset="2"/>
              <a:buNone/>
            </a:pPr>
            <a:r>
              <a:rPr lang="en-GB" sz="2600" dirty="0"/>
              <a:t>Types of End-Point detection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1	Electro-mechanical devices - impedance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2	Light transmission and light scatter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Clotting assays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Chromogenic assays</a:t>
            </a:r>
          </a:p>
          <a:p>
            <a:pPr>
              <a:buFont typeface="Wingdings" pitchFamily="2" charset="2"/>
              <a:buNone/>
            </a:pPr>
            <a:r>
              <a:rPr lang="en-GB" sz="2600" dirty="0"/>
              <a:t>		Immunological assays</a:t>
            </a:r>
          </a:p>
          <a:p>
            <a:pPr>
              <a:buFont typeface="Wingdings" pitchFamily="2" charset="2"/>
              <a:buNone/>
            </a:pP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9144000" cy="814388"/>
          </a:xfrm>
        </p:spPr>
        <p:txBody>
          <a:bodyPr/>
          <a:lstStyle/>
          <a:p>
            <a:r>
              <a:rPr lang="en-GB" sz="3500"/>
              <a:t>AUTOMATION IN COAGULATION</a:t>
            </a:r>
            <a:endParaRPr lang="en-GB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GB" sz="2600"/>
              <a:t>Pros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Very high throughput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Multiple assays on single samples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Good reproducibility (precision)</a:t>
            </a:r>
          </a:p>
          <a:p>
            <a:pPr>
              <a:lnSpc>
                <a:spcPct val="135000"/>
              </a:lnSpc>
            </a:pPr>
            <a:r>
              <a:rPr lang="en-GB" sz="2600"/>
              <a:t>Cons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Susceptible to end point errrors (lipaemia, jaundice, low fibrinogen)</a:t>
            </a:r>
          </a:p>
          <a:p>
            <a:pPr lvl="1">
              <a:lnSpc>
                <a:spcPct val="135000"/>
              </a:lnSpc>
            </a:pPr>
            <a:r>
              <a:rPr lang="en-GB" sz="2200"/>
              <a:t>Introduce artefacts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 light sca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Endpoint detection</a:t>
            </a:r>
            <a:endParaRPr lang="en-US" dirty="0"/>
          </a:p>
        </p:txBody>
      </p:sp>
      <p:pic>
        <p:nvPicPr>
          <p:cNvPr id="200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30" y="2071678"/>
            <a:ext cx="6538472" cy="40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72264" y="3357562"/>
            <a:ext cx="2585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Endpoint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Absolute level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Change from baseline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Rate of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7312025" y="2211388"/>
            <a:ext cx="558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6850063" y="3254375"/>
            <a:ext cx="6334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IX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835150" y="612775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Fibrinogen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5492750" y="6127750"/>
            <a:ext cx="1285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latin typeface="Times" pitchFamily="18" charset="0"/>
              </a:rPr>
              <a:t>Fibrin</a:t>
            </a:r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>
            <a:off x="3900488" y="6429375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3535363" y="5321300"/>
            <a:ext cx="1963737" cy="1041400"/>
            <a:chOff x="2227" y="3352"/>
            <a:chExt cx="1237" cy="656"/>
          </a:xfrm>
        </p:grpSpPr>
        <p:sp>
          <p:nvSpPr>
            <p:cNvPr id="173064" name="Rectangle 8"/>
            <p:cNvSpPr>
              <a:spLocks noChangeArrowheads="1"/>
            </p:cNvSpPr>
            <p:nvPr/>
          </p:nvSpPr>
          <p:spPr bwMode="auto">
            <a:xfrm>
              <a:off x="2227" y="3352"/>
              <a:ext cx="123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Thrombin</a:t>
              </a:r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2845" y="3728"/>
              <a:ext cx="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066" name="Line 10"/>
          <p:cNvSpPr>
            <a:spLocks noChangeShapeType="1"/>
          </p:cNvSpPr>
          <p:nvPr/>
        </p:nvSpPr>
        <p:spPr bwMode="auto">
          <a:xfrm>
            <a:off x="6781800" y="16383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107950" y="2852738"/>
            <a:ext cx="4087813" cy="588962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Tissue thromboplastin</a:t>
            </a:r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2627313" y="3716338"/>
            <a:ext cx="1714500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069" name="Group 13"/>
          <p:cNvGrpSpPr>
            <a:grpSpLocks/>
          </p:cNvGrpSpPr>
          <p:nvPr/>
        </p:nvGrpSpPr>
        <p:grpSpPr bwMode="auto">
          <a:xfrm>
            <a:off x="1331913" y="925513"/>
            <a:ext cx="6335712" cy="4016375"/>
            <a:chOff x="839" y="583"/>
            <a:chExt cx="3991" cy="2530"/>
          </a:xfrm>
        </p:grpSpPr>
        <p:sp>
          <p:nvSpPr>
            <p:cNvPr id="173070" name="Rectangle 14"/>
            <p:cNvSpPr>
              <a:spLocks noChangeArrowheads="1"/>
            </p:cNvSpPr>
            <p:nvPr/>
          </p:nvSpPr>
          <p:spPr bwMode="auto">
            <a:xfrm>
              <a:off x="3700" y="833"/>
              <a:ext cx="46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PK</a:t>
              </a:r>
            </a:p>
          </p:txBody>
        </p:sp>
        <p:sp>
          <p:nvSpPr>
            <p:cNvPr id="173071" name="Rectangle 15"/>
            <p:cNvSpPr>
              <a:spLocks noChangeArrowheads="1"/>
            </p:cNvSpPr>
            <p:nvPr/>
          </p:nvSpPr>
          <p:spPr bwMode="auto">
            <a:xfrm>
              <a:off x="3820" y="583"/>
              <a:ext cx="101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solidFill>
                    <a:srgbClr val="000000"/>
                  </a:solidFill>
                  <a:latin typeface="Times" pitchFamily="18" charset="0"/>
                </a:rPr>
                <a:t>HMWK</a:t>
              </a:r>
            </a:p>
          </p:txBody>
        </p:sp>
        <p:sp>
          <p:nvSpPr>
            <p:cNvPr id="173072" name="Rectangle 16"/>
            <p:cNvSpPr>
              <a:spLocks noChangeArrowheads="1"/>
            </p:cNvSpPr>
            <p:nvPr/>
          </p:nvSpPr>
          <p:spPr bwMode="auto">
            <a:xfrm>
              <a:off x="4083" y="1358"/>
              <a:ext cx="3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XI</a:t>
              </a:r>
            </a:p>
          </p:txBody>
        </p:sp>
        <p:sp>
          <p:nvSpPr>
            <p:cNvPr id="173073" name="Rectangle 17"/>
            <p:cNvSpPr>
              <a:spLocks noChangeArrowheads="1"/>
            </p:cNvSpPr>
            <p:nvPr/>
          </p:nvSpPr>
          <p:spPr bwMode="auto">
            <a:xfrm>
              <a:off x="4252" y="844"/>
              <a:ext cx="499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XII</a:t>
              </a:r>
            </a:p>
          </p:txBody>
        </p:sp>
        <p:sp>
          <p:nvSpPr>
            <p:cNvPr id="173074" name="Line 18"/>
            <p:cNvSpPr>
              <a:spLocks noChangeShapeType="1"/>
            </p:cNvSpPr>
            <p:nvPr/>
          </p:nvSpPr>
          <p:spPr bwMode="auto">
            <a:xfrm>
              <a:off x="4272" y="1756"/>
              <a:ext cx="0" cy="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Line 19"/>
            <p:cNvSpPr>
              <a:spLocks noChangeShapeType="1"/>
            </p:cNvSpPr>
            <p:nvPr/>
          </p:nvSpPr>
          <p:spPr bwMode="auto">
            <a:xfrm flipH="1">
              <a:off x="2925" y="2392"/>
              <a:ext cx="1171" cy="3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6" name="Rectangle 20"/>
            <p:cNvSpPr>
              <a:spLocks noChangeArrowheads="1"/>
            </p:cNvSpPr>
            <p:nvPr/>
          </p:nvSpPr>
          <p:spPr bwMode="auto">
            <a:xfrm>
              <a:off x="839" y="2160"/>
              <a:ext cx="627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VIIa</a:t>
              </a:r>
            </a:p>
          </p:txBody>
        </p:sp>
        <p:sp>
          <p:nvSpPr>
            <p:cNvPr id="173077" name="Rectangle 21"/>
            <p:cNvSpPr>
              <a:spLocks noChangeArrowheads="1"/>
            </p:cNvSpPr>
            <p:nvPr/>
          </p:nvSpPr>
          <p:spPr bwMode="auto">
            <a:xfrm>
              <a:off x="3699" y="2042"/>
              <a:ext cx="1020" cy="3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eaLnBrk="0" hangingPunct="0"/>
              <a:r>
                <a:rPr lang="en-GB" altLang="en-GB" sz="3200" b="1">
                  <a:latin typeface="Times" pitchFamily="18" charset="0"/>
                </a:rPr>
                <a:t>VIII</a:t>
              </a:r>
            </a:p>
          </p:txBody>
        </p:sp>
        <p:grpSp>
          <p:nvGrpSpPr>
            <p:cNvPr id="173078" name="Group 22"/>
            <p:cNvGrpSpPr>
              <a:grpSpLocks/>
            </p:cNvGrpSpPr>
            <p:nvPr/>
          </p:nvGrpSpPr>
          <p:grpSpPr bwMode="auto">
            <a:xfrm>
              <a:off x="2500" y="2750"/>
              <a:ext cx="643" cy="363"/>
              <a:chOff x="2695" y="2755"/>
              <a:chExt cx="643" cy="363"/>
            </a:xfrm>
          </p:grpSpPr>
          <p:sp>
            <p:nvSpPr>
              <p:cNvPr id="173079" name="Rectangle 23"/>
              <p:cNvSpPr>
                <a:spLocks noChangeArrowheads="1"/>
              </p:cNvSpPr>
              <p:nvPr/>
            </p:nvSpPr>
            <p:spPr bwMode="auto">
              <a:xfrm>
                <a:off x="3039" y="2755"/>
                <a:ext cx="29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GB" altLang="en-GB" sz="3200" b="1">
                    <a:latin typeface="Times" pitchFamily="18" charset="0"/>
                  </a:rPr>
                  <a:t>X</a:t>
                </a:r>
              </a:p>
            </p:txBody>
          </p:sp>
          <p:sp>
            <p:nvSpPr>
              <p:cNvPr id="173080" name="Rectangle 24"/>
              <p:cNvSpPr>
                <a:spLocks noChangeArrowheads="1"/>
              </p:cNvSpPr>
              <p:nvPr/>
            </p:nvSpPr>
            <p:spPr bwMode="auto">
              <a:xfrm>
                <a:off x="2695" y="2755"/>
                <a:ext cx="299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/>
                <a:r>
                  <a:rPr lang="en-GB" altLang="en-GB" sz="3200" b="1">
                    <a:latin typeface="Times" pitchFamily="18" charset="0"/>
                  </a:rPr>
                  <a:t>V</a:t>
                </a:r>
              </a:p>
            </p:txBody>
          </p:sp>
        </p:grpSp>
      </p:grpSp>
      <p:sp>
        <p:nvSpPr>
          <p:cNvPr id="173081" name="Line 25"/>
          <p:cNvSpPr>
            <a:spLocks noChangeShapeType="1"/>
          </p:cNvSpPr>
          <p:nvPr/>
        </p:nvSpPr>
        <p:spPr bwMode="auto">
          <a:xfrm>
            <a:off x="4497388" y="4927600"/>
            <a:ext cx="635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5364163" y="333375"/>
            <a:ext cx="3003550" cy="588963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3333FF"/>
                </a:solidFill>
                <a:latin typeface="Times" pitchFamily="18" charset="0"/>
              </a:rPr>
              <a:t>Surface Contact</a:t>
            </a: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827088" y="2133600"/>
            <a:ext cx="7000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FF0000"/>
                </a:solidFill>
                <a:latin typeface="Times" pitchFamily="18" charset="0"/>
              </a:rPr>
              <a:t>PT</a:t>
            </a:r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3779838" y="333375"/>
            <a:ext cx="12652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GB" altLang="en-GB" sz="3200" b="1">
                <a:solidFill>
                  <a:srgbClr val="FF0000"/>
                </a:solidFill>
                <a:latin typeface="Times" pitchFamily="18" charset="0"/>
              </a:rPr>
              <a:t>APTT</a:t>
            </a:r>
          </a:p>
        </p:txBody>
      </p:sp>
      <p:sp>
        <p:nvSpPr>
          <p:cNvPr id="173085" name="Line 29"/>
          <p:cNvSpPr>
            <a:spLocks noChangeShapeType="1"/>
          </p:cNvSpPr>
          <p:nvPr/>
        </p:nvSpPr>
        <p:spPr bwMode="auto">
          <a:xfrm>
            <a:off x="3600450" y="5710238"/>
            <a:ext cx="677863" cy="509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3086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88645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3" grpId="0"/>
      <p:bldP spid="173084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1981</Words>
  <Application>Microsoft Office PowerPoint</Application>
  <PresentationFormat>On-screen Show (4:3)</PresentationFormat>
  <Paragraphs>942</Paragraphs>
  <Slides>86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Network</vt:lpstr>
      <vt:lpstr>Default Design</vt:lpstr>
      <vt:lpstr>Office Theme</vt:lpstr>
      <vt:lpstr>Median</vt:lpstr>
      <vt:lpstr>1_Network</vt:lpstr>
      <vt:lpstr>1_Median</vt:lpstr>
      <vt:lpstr>Laboratory tests of coagulation </vt:lpstr>
      <vt:lpstr>LEARNING OBJECTIVES</vt:lpstr>
      <vt:lpstr>Why do people bleed?  -Defects of procoagulant function </vt:lpstr>
      <vt:lpstr>PowerPoint Presentation</vt:lpstr>
      <vt:lpstr>Tests of the coagulation system</vt:lpstr>
      <vt:lpstr>Coagulation: ‘Screening tests’</vt:lpstr>
      <vt:lpstr>PowerPoint Presentation</vt:lpstr>
      <vt:lpstr>PowerPoint Presentation</vt:lpstr>
      <vt:lpstr>PowerPoint Presentation</vt:lpstr>
      <vt:lpstr>Classical model of coagulation</vt:lpstr>
      <vt:lpstr>Resolution of two systems</vt:lpstr>
      <vt:lpstr>PowerPoint Presentation</vt:lpstr>
      <vt:lpstr>Factor XI?</vt:lpstr>
      <vt:lpstr>Routine coagulation testing</vt:lpstr>
      <vt:lpstr>PowerPoint Presentation</vt:lpstr>
      <vt:lpstr>Coagulation: ‘Screening tests’</vt:lpstr>
      <vt:lpstr>PowerPoint Presentation</vt:lpstr>
      <vt:lpstr>PowerPoint Presentation</vt:lpstr>
      <vt:lpstr>PowerPoint Presentation</vt:lpstr>
      <vt:lpstr>Coagulation: ‘Screening tests’</vt:lpstr>
      <vt:lpstr>PowerPoint Presentation</vt:lpstr>
      <vt:lpstr>PowerPoint Presentation</vt:lpstr>
      <vt:lpstr>PowerPoint Presentation</vt:lpstr>
      <vt:lpstr>Coagulation: ‘Screening tests’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coagulation screens?</vt:lpstr>
      <vt:lpstr>PowerPoint Presentation</vt:lpstr>
      <vt:lpstr>PowerPoint Presentation</vt:lpstr>
      <vt:lpstr>Actin FS sensitivity factor deficiency</vt:lpstr>
      <vt:lpstr>APTT sensitivity to coagulation factor deficiency</vt:lpstr>
      <vt:lpstr>PowerPoint Presentation</vt:lpstr>
      <vt:lpstr>Screening tests for other elements of haemostasis</vt:lpstr>
      <vt:lpstr>Coagulation tests and factor deficiencies</vt:lpstr>
      <vt:lpstr>PowerPoint Presentation</vt:lpstr>
      <vt:lpstr>PowerPoint Presentation</vt:lpstr>
      <vt:lpstr>IMMUNOLOGICAL ANTIGEN ASSAYS</vt:lpstr>
      <vt:lpstr>PowerPoint Presentation</vt:lpstr>
      <vt:lpstr>PowerPoint Presentation</vt:lpstr>
      <vt:lpstr>PowerPoint Presentation</vt:lpstr>
      <vt:lpstr>PowerPoint Presentation</vt:lpstr>
      <vt:lpstr>Laurell Rocket </vt:lpstr>
      <vt:lpstr>PowerPoint Presentation</vt:lpstr>
      <vt:lpstr>ELISA</vt:lpstr>
      <vt:lpstr>Quantification </vt:lpstr>
      <vt:lpstr>Limits of detection</vt:lpstr>
      <vt:lpstr>Quantitation of test sample</vt:lpstr>
      <vt:lpstr>ELISA</vt:lpstr>
      <vt:lpstr>Immunoturbidimetric assay</vt:lpstr>
      <vt:lpstr>PowerPoint Presentation</vt:lpstr>
      <vt:lpstr>PowerPoint Presentation</vt:lpstr>
      <vt:lpstr>PowerPoint Presentation</vt:lpstr>
      <vt:lpstr>Coagulation factor assays</vt:lpstr>
      <vt:lpstr>PowerPoint Presentation</vt:lpstr>
      <vt:lpstr>Coagulation factor bioassay</vt:lpstr>
      <vt:lpstr>Coagulation factor bioassay</vt:lpstr>
      <vt:lpstr>PowerPoint Presentation</vt:lpstr>
      <vt:lpstr>PowerPoint Presentation</vt:lpstr>
      <vt:lpstr>Quantitation</vt:lpstr>
      <vt:lpstr>SNAKE VENOMS</vt:lpstr>
      <vt:lpstr>Chromogenic Assay  General Principle</vt:lpstr>
      <vt:lpstr>CHROMOGENIC ACTIVITY ASSAYS</vt:lpstr>
      <vt:lpstr>Tests of primary haemostasis</vt:lpstr>
      <vt:lpstr>Primary haemostasis</vt:lpstr>
      <vt:lpstr>The bleeding time</vt:lpstr>
      <vt:lpstr>PowerPoint Presentation</vt:lpstr>
      <vt:lpstr>PFA100</vt:lpstr>
      <vt:lpstr>Platelet function testing</vt:lpstr>
      <vt:lpstr>Preparation of PRP and PPP</vt:lpstr>
      <vt:lpstr>PowerPoint Presentation</vt:lpstr>
      <vt:lpstr>Platelet aggregation: agonists</vt:lpstr>
      <vt:lpstr>PowerPoint Presentation</vt:lpstr>
      <vt:lpstr>Other factor assays</vt:lpstr>
      <vt:lpstr>PRE-ANALYTICAL VARIABLES How to ensure meaningful results</vt:lpstr>
      <vt:lpstr>PRE-ANALYTICAL VARIABLES</vt:lpstr>
      <vt:lpstr>Normal centrifuged citrate sample</vt:lpstr>
      <vt:lpstr>UNACCEPTABLE SAMPLES</vt:lpstr>
      <vt:lpstr>Underfilled, Haemolysed and a good quality citrate sample</vt:lpstr>
      <vt:lpstr>AUTOMATION IN COAGULATION</vt:lpstr>
      <vt:lpstr>AUTOMATION IN COAGULATION</vt:lpstr>
      <vt:lpstr>PowerPoint Presentation</vt:lpstr>
      <vt:lpstr>Endpoint detection</vt:lpstr>
    </vt:vector>
  </TitlesOfParts>
  <Company>Hammersmith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tests of coagulation and automation</dc:title>
  <dc:creator>Hammersmith Hospitals NHS Trust</dc:creator>
  <cp:lastModifiedBy>Shiel, Nuala</cp:lastModifiedBy>
  <cp:revision>221</cp:revision>
  <dcterms:created xsi:type="dcterms:W3CDTF">2002-09-20T14:05:32Z</dcterms:created>
  <dcterms:modified xsi:type="dcterms:W3CDTF">2012-10-12T14:52:11Z</dcterms:modified>
</cp:coreProperties>
</file>