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7F5CE-C6FC-4BB8-88DA-5AC0515ABECC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689AF-B320-421C-AE02-35569A367C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42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689AF-B320-421C-AE02-35569A367CF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689AF-B320-421C-AE02-35569A367CF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18930-2A9C-4118-B5F9-45D3B4402AE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75C40-A5EE-473A-8EC1-355C648FD31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07938-21E7-4C03-8512-3219D19CB7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3F3E7-F6DC-4E89-BDA0-CCBD6368330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64724-CA0E-49CD-8279-876CAC76AB1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641D8-5308-4692-ABE7-7EEB5D3F35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3A99-F286-4C6A-9D72-1F0E76126D3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599F0-AA17-4EBB-80BE-84CC6FACC39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AB79F-2E79-4549-820A-C231E8EB7C4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2E93A-CFD8-4FCF-A84E-7BF8A33FF3D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A1787-7DCE-4F77-A0AB-C50AB83F48C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DD4D37-107E-488E-9906-991791E1B21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jm.org/doi/full/10.1056/NEJMoa06765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864071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In course assessment</a:t>
            </a:r>
            <a:endParaRPr lang="en-GB" sz="4000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1520" y="1700808"/>
            <a:ext cx="8568952" cy="4624759"/>
          </a:xfrm>
        </p:spPr>
        <p:txBody>
          <a:bodyPr/>
          <a:lstStyle/>
          <a:p>
            <a:r>
              <a:rPr lang="en-GB" sz="2800" dirty="0"/>
              <a:t>30% (2 x15%) of module</a:t>
            </a:r>
            <a:br>
              <a:rPr lang="en-GB" sz="2800" dirty="0"/>
            </a:br>
            <a:r>
              <a:rPr lang="en-GB" sz="2800" dirty="0"/>
              <a:t>5% of part B </a:t>
            </a:r>
            <a:r>
              <a:rPr lang="en-GB" sz="2800" dirty="0" smtClean="0"/>
              <a:t>whole</a:t>
            </a:r>
          </a:p>
          <a:p>
            <a:endParaRPr lang="en-GB" sz="2800" dirty="0"/>
          </a:p>
          <a:p>
            <a:r>
              <a:rPr lang="en-GB" sz="2800" dirty="0" smtClean="0"/>
              <a:t>Essay </a:t>
            </a:r>
            <a:r>
              <a:rPr lang="en-GB" sz="2800" dirty="0"/>
              <a:t>~ 2500 </a:t>
            </a:r>
            <a:r>
              <a:rPr lang="en-GB" sz="2800" dirty="0" smtClean="0"/>
              <a:t>words not including figures or references.</a:t>
            </a:r>
          </a:p>
          <a:p>
            <a:pPr lvl="1"/>
            <a:r>
              <a:rPr lang="en-GB" sz="2400" dirty="0" smtClean="0"/>
              <a:t>Submit via portal by midday Fri 9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November</a:t>
            </a:r>
            <a:endParaRPr lang="en-GB" sz="2400" dirty="0"/>
          </a:p>
          <a:p>
            <a:pPr>
              <a:buNone/>
            </a:pPr>
            <a:endParaRPr lang="en-GB" sz="2800" dirty="0"/>
          </a:p>
          <a:p>
            <a:r>
              <a:rPr lang="en-GB" sz="2800" dirty="0"/>
              <a:t>Analytical or reasoning task</a:t>
            </a:r>
          </a:p>
          <a:p>
            <a:pPr lvl="1"/>
            <a:r>
              <a:rPr lang="en-GB" sz="2400" dirty="0" smtClean="0"/>
              <a:t>SAQs testing critical </a:t>
            </a:r>
            <a:r>
              <a:rPr lang="en-GB" sz="2400" dirty="0"/>
              <a:t>evaluation of a paper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In course essay	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229600" cy="1080120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dirty="0"/>
              <a:t>Is warfarin still the best </a:t>
            </a:r>
            <a:r>
              <a:rPr lang="en-GB" sz="2400" dirty="0" smtClean="0"/>
              <a:t>anticoagulant to </a:t>
            </a:r>
            <a:r>
              <a:rPr lang="en-GB" sz="2400" dirty="0"/>
              <a:t>choose for prevention of stroke in patients with atrial fibrillation? 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95536" y="3501008"/>
            <a:ext cx="8252645" cy="1728192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good outline</a:t>
            </a:r>
            <a:r>
              <a:rPr lang="en-GB" sz="1600" kern="0" dirty="0" smtClean="0">
                <a:latin typeface="+mn-lt"/>
                <a:cs typeface="+mn-cs"/>
              </a:rPr>
              <a:t> of the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background</a:t>
            </a:r>
            <a:r>
              <a:rPr kumimoji="0" lang="en-GB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the problem is: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sz="1600" kern="0" dirty="0">
              <a:latin typeface="+mn-lt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Atrial Fibrillation</a:t>
            </a:r>
          </a:p>
          <a:p>
            <a:r>
              <a:rPr lang="en-GB" sz="1600" dirty="0" smtClean="0"/>
              <a:t>Lip et al </a:t>
            </a:r>
            <a:endParaRPr lang="en-GB" sz="1600" dirty="0"/>
          </a:p>
          <a:p>
            <a:r>
              <a:rPr lang="en-GB" sz="1600" dirty="0" smtClean="0"/>
              <a:t>Lancet Volume </a:t>
            </a:r>
            <a:r>
              <a:rPr lang="en-GB" sz="1600" dirty="0"/>
              <a:t>379, Issue 9816, 18–24 February 2012, Pages 648–661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GB" sz="1600" dirty="0"/>
          </a:p>
          <a:p>
            <a:endParaRPr lang="en-GB" sz="1600" dirty="0" smtClean="0"/>
          </a:p>
          <a:p>
            <a:r>
              <a:rPr lang="en-GB" sz="1600" dirty="0" smtClean="0"/>
              <a:t> </a:t>
            </a:r>
          </a:p>
          <a:p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sz="1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en-GB" sz="4000" dirty="0" smtClean="0">
                <a:solidFill>
                  <a:srgbClr val="0070C0"/>
                </a:solidFill>
              </a:rPr>
              <a:t>Mock ICA</a:t>
            </a:r>
            <a:br>
              <a:rPr lang="en-GB" sz="4000" dirty="0" smtClean="0">
                <a:solidFill>
                  <a:srgbClr val="0070C0"/>
                </a:solidFill>
              </a:rPr>
            </a:br>
            <a:r>
              <a:rPr lang="en-GB" sz="4000" dirty="0" smtClean="0">
                <a:solidFill>
                  <a:srgbClr val="0070C0"/>
                </a:solidFill>
              </a:rPr>
              <a:t>Tues 16</a:t>
            </a:r>
            <a:r>
              <a:rPr lang="en-GB" sz="4000" baseline="30000" dirty="0" smtClean="0">
                <a:solidFill>
                  <a:srgbClr val="0070C0"/>
                </a:solidFill>
              </a:rPr>
              <a:t>th</a:t>
            </a:r>
            <a:r>
              <a:rPr lang="en-GB" sz="4000" dirty="0" smtClean="0">
                <a:solidFill>
                  <a:srgbClr val="0070C0"/>
                </a:solidFill>
              </a:rPr>
              <a:t> Oct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Oral Rivaroxaban for Symptomatic </a:t>
            </a:r>
            <a:r>
              <a:rPr lang="en-GB" sz="2400" dirty="0" smtClean="0"/>
              <a:t>Venous Thromboembolism</a:t>
            </a:r>
          </a:p>
          <a:p>
            <a:pPr marL="0" indent="0">
              <a:buNone/>
            </a:pPr>
            <a:r>
              <a:rPr lang="en-GB" sz="2400" dirty="0"/>
              <a:t>N </a:t>
            </a:r>
            <a:r>
              <a:rPr lang="en-GB" sz="2400" dirty="0" err="1"/>
              <a:t>Engl</a:t>
            </a:r>
            <a:r>
              <a:rPr lang="en-GB" sz="2400" dirty="0"/>
              <a:t> J Med 2010;363:2499-510.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Read the paper, read around the topic.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Mock ICA on Tues 15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at 10.00am. This will be a series of questions about interpretation of the paper and related topics.</a:t>
            </a:r>
          </a:p>
          <a:p>
            <a:pPr marL="0" indent="0">
              <a:buNone/>
            </a:pPr>
            <a:r>
              <a:rPr lang="en-GB" sz="2400" dirty="0" smtClean="0"/>
              <a:t>(this will be similar to the ICA on 6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Nov)</a:t>
            </a:r>
          </a:p>
        </p:txBody>
      </p:sp>
    </p:spTree>
    <p:extLst>
      <p:ext uri="{BB962C8B-B14F-4D97-AF65-F5344CB8AC3E}">
        <p14:creationId xmlns:p14="http://schemas.microsoft.com/office/powerpoint/2010/main" val="2836493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ICA Nov 6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This will be based on the following paper:</a:t>
            </a:r>
          </a:p>
          <a:p>
            <a:pPr marL="0" indent="0">
              <a:buNone/>
            </a:pPr>
            <a:r>
              <a:rPr lang="en-GB" sz="1600" b="1" dirty="0">
                <a:hlinkClick r:id="rId2"/>
              </a:rPr>
              <a:t>Prophylaxis versus Episodic Treatment to Prevent Joint Disease in Boys with Severe </a:t>
            </a:r>
            <a:r>
              <a:rPr lang="en-GB" sz="1600" b="1" dirty="0" err="1">
                <a:hlinkClick r:id="rId2"/>
              </a:rPr>
              <a:t>Hemophilia</a:t>
            </a:r>
            <a:endParaRPr lang="en-GB" sz="1600" b="1" dirty="0"/>
          </a:p>
          <a:p>
            <a:pPr marL="0" indent="0">
              <a:buNone/>
            </a:pPr>
            <a:r>
              <a:rPr lang="en-GB" sz="1600" dirty="0" err="1" smtClean="0"/>
              <a:t>Manco</a:t>
            </a:r>
            <a:r>
              <a:rPr lang="en-GB" sz="1600" dirty="0" smtClean="0"/>
              <a:t>-Johnson </a:t>
            </a:r>
            <a:r>
              <a:rPr lang="en-GB" sz="1600" dirty="0"/>
              <a:t>M.J., </a:t>
            </a:r>
            <a:r>
              <a:rPr lang="en-GB" sz="1600" dirty="0" err="1"/>
              <a:t>Abshire</a:t>
            </a:r>
            <a:r>
              <a:rPr lang="en-GB" sz="1600" dirty="0"/>
              <a:t> T.C., Shapiro A.D., et al.</a:t>
            </a:r>
          </a:p>
          <a:p>
            <a:pPr marL="0" indent="0">
              <a:buNone/>
            </a:pPr>
            <a:r>
              <a:rPr lang="en-GB" sz="1600" dirty="0"/>
              <a:t>N </a:t>
            </a:r>
            <a:r>
              <a:rPr lang="en-GB" sz="1600" dirty="0" err="1"/>
              <a:t>Engl</a:t>
            </a:r>
            <a:r>
              <a:rPr lang="en-GB" sz="1600" dirty="0"/>
              <a:t> J Med 2007; 357:535-544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Read the paper and read around the subject and subsequent developments</a:t>
            </a:r>
          </a:p>
          <a:p>
            <a:pPr marL="0" indent="0">
              <a:buNone/>
            </a:pPr>
            <a:r>
              <a:rPr lang="en-GB" sz="1600" dirty="0" smtClean="0"/>
              <a:t>Questions will be short answer format. </a:t>
            </a:r>
          </a:p>
          <a:p>
            <a:pPr marL="0" indent="0">
              <a:buNone/>
            </a:pPr>
            <a:r>
              <a:rPr lang="en-GB" sz="1600" dirty="0" smtClean="0"/>
              <a:t>They will be based on this paper but not simply on the facts within </a:t>
            </a:r>
            <a:r>
              <a:rPr lang="en-GB" sz="1600" smtClean="0"/>
              <a:t>the paper.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1909506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202</Words>
  <Application>Microsoft Office PowerPoint</Application>
  <PresentationFormat>On-screen Show (4:3)</PresentationFormat>
  <Paragraphs>37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In course assessment</vt:lpstr>
      <vt:lpstr>In course essay </vt:lpstr>
      <vt:lpstr>Mock ICA Tues 16th Oct</vt:lpstr>
      <vt:lpstr>ICA Nov 6th 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course assessment 30% of module 5% of part B whole</dc:title>
  <dc:creator>mlaffan</dc:creator>
  <cp:lastModifiedBy>Shiel, Nuala</cp:lastModifiedBy>
  <cp:revision>18</cp:revision>
  <dcterms:created xsi:type="dcterms:W3CDTF">2008-10-17T21:12:43Z</dcterms:created>
  <dcterms:modified xsi:type="dcterms:W3CDTF">2012-10-12T14:29:46Z</dcterms:modified>
</cp:coreProperties>
</file>