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9" r:id="rId2"/>
    <p:sldMasterId id="2147483702" r:id="rId3"/>
    <p:sldMasterId id="2147483715" r:id="rId4"/>
    <p:sldMasterId id="2147483803" r:id="rId5"/>
  </p:sldMasterIdLst>
  <p:notesMasterIdLst>
    <p:notesMasterId r:id="rId72"/>
  </p:notesMasterIdLst>
  <p:sldIdLst>
    <p:sldId id="264" r:id="rId6"/>
    <p:sldId id="332" r:id="rId7"/>
    <p:sldId id="265" r:id="rId8"/>
    <p:sldId id="274" r:id="rId9"/>
    <p:sldId id="266" r:id="rId10"/>
    <p:sldId id="267" r:id="rId11"/>
    <p:sldId id="269" r:id="rId12"/>
    <p:sldId id="286" r:id="rId13"/>
    <p:sldId id="285" r:id="rId14"/>
    <p:sldId id="275" r:id="rId15"/>
    <p:sldId id="289" r:id="rId16"/>
    <p:sldId id="270" r:id="rId17"/>
    <p:sldId id="296" r:id="rId18"/>
    <p:sldId id="276" r:id="rId19"/>
    <p:sldId id="298" r:id="rId20"/>
    <p:sldId id="299" r:id="rId21"/>
    <p:sldId id="320" r:id="rId22"/>
    <p:sldId id="300" r:id="rId23"/>
    <p:sldId id="322" r:id="rId24"/>
    <p:sldId id="321" r:id="rId25"/>
    <p:sldId id="301" r:id="rId26"/>
    <p:sldId id="279" r:id="rId27"/>
    <p:sldId id="259" r:id="rId28"/>
    <p:sldId id="258" r:id="rId29"/>
    <p:sldId id="305" r:id="rId30"/>
    <p:sldId id="306" r:id="rId31"/>
    <p:sldId id="260" r:id="rId32"/>
    <p:sldId id="261" r:id="rId33"/>
    <p:sldId id="262" r:id="rId34"/>
    <p:sldId id="280" r:id="rId35"/>
    <p:sldId id="336" r:id="rId36"/>
    <p:sldId id="333" r:id="rId37"/>
    <p:sldId id="334" r:id="rId38"/>
    <p:sldId id="335" r:id="rId39"/>
    <p:sldId id="337" r:id="rId40"/>
    <p:sldId id="282" r:id="rId41"/>
    <p:sldId id="325" r:id="rId42"/>
    <p:sldId id="323" r:id="rId43"/>
    <p:sldId id="324" r:id="rId44"/>
    <p:sldId id="295" r:id="rId45"/>
    <p:sldId id="304" r:id="rId46"/>
    <p:sldId id="319" r:id="rId47"/>
    <p:sldId id="281" r:id="rId48"/>
    <p:sldId id="283" r:id="rId49"/>
    <p:sldId id="326" r:id="rId50"/>
    <p:sldId id="284" r:id="rId51"/>
    <p:sldId id="290" r:id="rId52"/>
    <p:sldId id="327" r:id="rId53"/>
    <p:sldId id="328" r:id="rId54"/>
    <p:sldId id="329" r:id="rId55"/>
    <p:sldId id="273" r:id="rId56"/>
    <p:sldId id="272" r:id="rId57"/>
    <p:sldId id="330" r:id="rId58"/>
    <p:sldId id="293" r:id="rId59"/>
    <p:sldId id="302" r:id="rId60"/>
    <p:sldId id="303" r:id="rId61"/>
    <p:sldId id="307" r:id="rId62"/>
    <p:sldId id="331" r:id="rId63"/>
    <p:sldId id="313" r:id="rId64"/>
    <p:sldId id="315" r:id="rId65"/>
    <p:sldId id="316" r:id="rId66"/>
    <p:sldId id="318" r:id="rId67"/>
    <p:sldId id="314" r:id="rId68"/>
    <p:sldId id="308" r:id="rId69"/>
    <p:sldId id="312" r:id="rId70"/>
    <p:sldId id="263" r:id="rId7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07" autoAdjust="0"/>
    <p:restoredTop sz="94660"/>
  </p:normalViewPr>
  <p:slideViewPr>
    <p:cSldViewPr>
      <p:cViewPr varScale="1">
        <p:scale>
          <a:sx n="48" d="100"/>
          <a:sy n="48" d="100"/>
        </p:scale>
        <p:origin x="-720" y="-10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CD30495-7147-41FC-9193-1C3BC4379C93}" type="slidenum">
              <a:rPr lang="en-GB"/>
              <a:pPr>
                <a:defRPr/>
              </a:pPr>
              <a:t>‹#›</a:t>
            </a:fld>
            <a:endParaRPr lang="en-GB"/>
          </a:p>
        </p:txBody>
      </p:sp>
    </p:spTree>
    <p:extLst>
      <p:ext uri="{BB962C8B-B14F-4D97-AF65-F5344CB8AC3E}">
        <p14:creationId xmlns:p14="http://schemas.microsoft.com/office/powerpoint/2010/main" val="1732439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A2E815A8-A532-4437-BE44-A2CD0E1F0BD9}" type="slidenum">
              <a:rPr lang="en-GB" smtClean="0"/>
              <a:pPr/>
              <a:t>1</a:t>
            </a:fld>
            <a:endParaRPr lang="en-GB"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p:spPr>
      </p:sp>
      <p:sp>
        <p:nvSpPr>
          <p:cNvPr id="88066" name="Notes Placeholder 2"/>
          <p:cNvSpPr>
            <a:spLocks noGrp="1"/>
          </p:cNvSpPr>
          <p:nvPr>
            <p:ph type="body" idx="1"/>
          </p:nvPr>
        </p:nvSpPr>
        <p:spPr>
          <a:noFill/>
          <a:ln/>
        </p:spPr>
        <p:txBody>
          <a:bodyPr/>
          <a:lstStyle/>
          <a:p>
            <a:pPr eaLnBrk="1" hangingPunct="1"/>
            <a:endParaRPr lang="en-US" smtClean="0"/>
          </a:p>
        </p:txBody>
      </p:sp>
      <p:sp>
        <p:nvSpPr>
          <p:cNvPr id="88067" name="Slide Number Placeholder 3"/>
          <p:cNvSpPr>
            <a:spLocks noGrp="1"/>
          </p:cNvSpPr>
          <p:nvPr>
            <p:ph type="sldNum" sz="quarter" idx="5"/>
          </p:nvPr>
        </p:nvSpPr>
        <p:spPr>
          <a:noFill/>
        </p:spPr>
        <p:txBody>
          <a:bodyPr/>
          <a:lstStyle/>
          <a:p>
            <a:fld id="{DC598D2E-4842-4B62-B4AF-DB3FAADED7AD}" type="slidenum">
              <a:rPr lang="en-GB" smtClean="0"/>
              <a:pPr/>
              <a:t>11</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a:ln/>
        </p:spPr>
        <p:txBody>
          <a:bodyPr/>
          <a:lstStyle/>
          <a:p>
            <a:pPr eaLnBrk="1" hangingPunct="1"/>
            <a:endParaRPr lang="en-US" smtClean="0"/>
          </a:p>
        </p:txBody>
      </p:sp>
      <p:sp>
        <p:nvSpPr>
          <p:cNvPr id="90115" name="Slide Number Placeholder 3"/>
          <p:cNvSpPr>
            <a:spLocks noGrp="1"/>
          </p:cNvSpPr>
          <p:nvPr>
            <p:ph type="sldNum" sz="quarter" idx="5"/>
          </p:nvPr>
        </p:nvSpPr>
        <p:spPr>
          <a:noFill/>
        </p:spPr>
        <p:txBody>
          <a:bodyPr/>
          <a:lstStyle/>
          <a:p>
            <a:fld id="{4F859E91-C21A-4932-B56E-291FBE6E57A3}" type="slidenum">
              <a:rPr lang="en-GB" smtClean="0"/>
              <a:pPr/>
              <a:t>12</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a:ln/>
        </p:spPr>
      </p:sp>
      <p:sp>
        <p:nvSpPr>
          <p:cNvPr id="92162" name="Notes Placeholder 2"/>
          <p:cNvSpPr>
            <a:spLocks noGrp="1"/>
          </p:cNvSpPr>
          <p:nvPr>
            <p:ph type="body" idx="1"/>
          </p:nvPr>
        </p:nvSpPr>
        <p:spPr>
          <a:noFill/>
          <a:ln/>
        </p:spPr>
        <p:txBody>
          <a:bodyPr/>
          <a:lstStyle/>
          <a:p>
            <a:pPr eaLnBrk="1" hangingPunct="1"/>
            <a:endParaRPr lang="en-US" smtClean="0"/>
          </a:p>
        </p:txBody>
      </p:sp>
      <p:sp>
        <p:nvSpPr>
          <p:cNvPr id="92163" name="Slide Number Placeholder 3"/>
          <p:cNvSpPr>
            <a:spLocks noGrp="1"/>
          </p:cNvSpPr>
          <p:nvPr>
            <p:ph type="sldNum" sz="quarter" idx="5"/>
          </p:nvPr>
        </p:nvSpPr>
        <p:spPr>
          <a:noFill/>
        </p:spPr>
        <p:txBody>
          <a:bodyPr/>
          <a:lstStyle/>
          <a:p>
            <a:fld id="{E2964D39-784A-47A4-9080-415FC291002E}" type="slidenum">
              <a:rPr lang="en-GB" smtClean="0"/>
              <a:pPr/>
              <a:t>13</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a:ln/>
        </p:spPr>
      </p:sp>
      <p:sp>
        <p:nvSpPr>
          <p:cNvPr id="96258" name="Notes Placeholder 2"/>
          <p:cNvSpPr>
            <a:spLocks noGrp="1"/>
          </p:cNvSpPr>
          <p:nvPr>
            <p:ph type="body" idx="1"/>
          </p:nvPr>
        </p:nvSpPr>
        <p:spPr>
          <a:noFill/>
          <a:ln/>
        </p:spPr>
        <p:txBody>
          <a:bodyPr/>
          <a:lstStyle/>
          <a:p>
            <a:pPr eaLnBrk="1" hangingPunct="1"/>
            <a:endParaRPr lang="en-US" smtClean="0"/>
          </a:p>
        </p:txBody>
      </p:sp>
      <p:sp>
        <p:nvSpPr>
          <p:cNvPr id="96259" name="Slide Number Placeholder 3"/>
          <p:cNvSpPr>
            <a:spLocks noGrp="1"/>
          </p:cNvSpPr>
          <p:nvPr>
            <p:ph type="sldNum" sz="quarter" idx="5"/>
          </p:nvPr>
        </p:nvSpPr>
        <p:spPr>
          <a:noFill/>
        </p:spPr>
        <p:txBody>
          <a:bodyPr/>
          <a:lstStyle/>
          <a:p>
            <a:fld id="{2CDCB511-A238-47B6-90A3-0DA822C5C8D4}" type="slidenum">
              <a:rPr lang="en-GB" smtClean="0"/>
              <a:pPr/>
              <a:t>14</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a:ln/>
        </p:spPr>
      </p:sp>
      <p:sp>
        <p:nvSpPr>
          <p:cNvPr id="98306" name="Notes Placeholder 2"/>
          <p:cNvSpPr>
            <a:spLocks noGrp="1"/>
          </p:cNvSpPr>
          <p:nvPr>
            <p:ph type="body" idx="1"/>
          </p:nvPr>
        </p:nvSpPr>
        <p:spPr>
          <a:noFill/>
          <a:ln/>
        </p:spPr>
        <p:txBody>
          <a:bodyPr/>
          <a:lstStyle/>
          <a:p>
            <a:pPr eaLnBrk="1" hangingPunct="1"/>
            <a:endParaRPr lang="en-US" smtClean="0"/>
          </a:p>
        </p:txBody>
      </p:sp>
      <p:sp>
        <p:nvSpPr>
          <p:cNvPr id="98307" name="Slide Number Placeholder 3"/>
          <p:cNvSpPr>
            <a:spLocks noGrp="1"/>
          </p:cNvSpPr>
          <p:nvPr>
            <p:ph type="sldNum" sz="quarter" idx="5"/>
          </p:nvPr>
        </p:nvSpPr>
        <p:spPr>
          <a:noFill/>
        </p:spPr>
        <p:txBody>
          <a:bodyPr/>
          <a:lstStyle/>
          <a:p>
            <a:fld id="{4A1B23D1-9A11-409B-A423-884E9823EFDC}" type="slidenum">
              <a:rPr lang="en-GB" smtClean="0"/>
              <a:pPr/>
              <a:t>15</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a:ln/>
        </p:spPr>
      </p:sp>
      <p:sp>
        <p:nvSpPr>
          <p:cNvPr id="100354" name="Notes Placeholder 2"/>
          <p:cNvSpPr>
            <a:spLocks noGrp="1"/>
          </p:cNvSpPr>
          <p:nvPr>
            <p:ph type="body" idx="1"/>
          </p:nvPr>
        </p:nvSpPr>
        <p:spPr>
          <a:noFill/>
          <a:ln/>
        </p:spPr>
        <p:txBody>
          <a:bodyPr/>
          <a:lstStyle/>
          <a:p>
            <a:pPr eaLnBrk="1" hangingPunct="1"/>
            <a:endParaRPr lang="en-US" smtClean="0"/>
          </a:p>
        </p:txBody>
      </p:sp>
      <p:sp>
        <p:nvSpPr>
          <p:cNvPr id="100355" name="Slide Number Placeholder 3"/>
          <p:cNvSpPr>
            <a:spLocks noGrp="1"/>
          </p:cNvSpPr>
          <p:nvPr>
            <p:ph type="sldNum" sz="quarter" idx="5"/>
          </p:nvPr>
        </p:nvSpPr>
        <p:spPr>
          <a:noFill/>
        </p:spPr>
        <p:txBody>
          <a:bodyPr/>
          <a:lstStyle/>
          <a:p>
            <a:fld id="{F3920211-7F82-4CA2-98ED-430A4E45E672}" type="slidenum">
              <a:rPr lang="en-GB" smtClean="0"/>
              <a:pPr/>
              <a:t>16</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1F99B333-71B4-448B-AA0A-625A945C7D34}" type="slidenum">
              <a:rPr lang="en-GB" smtClean="0"/>
              <a:pPr/>
              <a:t>18</a:t>
            </a:fld>
            <a:endParaRPr lang="en-GB"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914400" y="4343400"/>
            <a:ext cx="5029200" cy="4114800"/>
          </a:xfrm>
          <a:noFill/>
          <a:ln/>
        </p:spPr>
        <p:txBody>
          <a:bodyPr/>
          <a:lstStyle/>
          <a:p>
            <a:pPr eaLnBrk="1" hangingPunct="1"/>
            <a:r>
              <a:rPr lang="en-GB" smtClean="0"/>
              <a:t>47% of the 599 VTE were idiopathic. Approx 40% of pts had increased d-dimer after stopping a/c. d dimer was not useful when the VTE was precipitated or associated with cancer. In patients with thrombophilia the neg pred value is v high (95.8%). Elevated levels of FVIII not included among the thrombophilic traits. Is this combination of genetic and phenotypic assessment the way we should use thrombophilia testing? Elevated d dimer was not so predictive in idiopathic group as a whole (hazard ratio 2.43 vs 8.34 above). Confirmed in Eichinger study 2003. Utility under trial in PROLONG study.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a:ln/>
        </p:spPr>
      </p:sp>
      <p:sp>
        <p:nvSpPr>
          <p:cNvPr id="104450" name="Notes Placeholder 2"/>
          <p:cNvSpPr>
            <a:spLocks noGrp="1"/>
          </p:cNvSpPr>
          <p:nvPr>
            <p:ph type="body" idx="1"/>
          </p:nvPr>
        </p:nvSpPr>
        <p:spPr>
          <a:noFill/>
          <a:ln/>
        </p:spPr>
        <p:txBody>
          <a:bodyPr/>
          <a:lstStyle/>
          <a:p>
            <a:pPr eaLnBrk="1" hangingPunct="1"/>
            <a:endParaRPr lang="en-US" smtClean="0"/>
          </a:p>
        </p:txBody>
      </p:sp>
      <p:sp>
        <p:nvSpPr>
          <p:cNvPr id="104451" name="Slide Number Placeholder 3"/>
          <p:cNvSpPr>
            <a:spLocks noGrp="1"/>
          </p:cNvSpPr>
          <p:nvPr>
            <p:ph type="sldNum" sz="quarter" idx="5"/>
          </p:nvPr>
        </p:nvSpPr>
        <p:spPr>
          <a:noFill/>
        </p:spPr>
        <p:txBody>
          <a:bodyPr/>
          <a:lstStyle/>
          <a:p>
            <a:fld id="{19B9D7EE-D83A-4924-A6AD-BF30FE9CE502}" type="slidenum">
              <a:rPr lang="en-GB" smtClean="0"/>
              <a:pPr/>
              <a:t>21</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ln/>
        </p:spPr>
      </p:sp>
      <p:sp>
        <p:nvSpPr>
          <p:cNvPr id="106498" name="Notes Placeholder 2"/>
          <p:cNvSpPr>
            <a:spLocks noGrp="1"/>
          </p:cNvSpPr>
          <p:nvPr>
            <p:ph type="body" idx="1"/>
          </p:nvPr>
        </p:nvSpPr>
        <p:spPr>
          <a:noFill/>
          <a:ln/>
        </p:spPr>
        <p:txBody>
          <a:bodyPr/>
          <a:lstStyle/>
          <a:p>
            <a:pPr eaLnBrk="1" hangingPunct="1"/>
            <a:endParaRPr lang="en-US" smtClean="0"/>
          </a:p>
        </p:txBody>
      </p:sp>
      <p:sp>
        <p:nvSpPr>
          <p:cNvPr id="106499" name="Slide Number Placeholder 3"/>
          <p:cNvSpPr>
            <a:spLocks noGrp="1"/>
          </p:cNvSpPr>
          <p:nvPr>
            <p:ph type="sldNum" sz="quarter" idx="5"/>
          </p:nvPr>
        </p:nvSpPr>
        <p:spPr>
          <a:noFill/>
        </p:spPr>
        <p:txBody>
          <a:bodyPr/>
          <a:lstStyle/>
          <a:p>
            <a:fld id="{CAE92EF9-7D67-4343-84F9-A287545ACCD4}" type="slidenum">
              <a:rPr lang="en-GB" smtClean="0"/>
              <a:pPr/>
              <a:t>22</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108546" name="Notes Placeholder 2"/>
          <p:cNvSpPr>
            <a:spLocks noGrp="1"/>
          </p:cNvSpPr>
          <p:nvPr>
            <p:ph type="body" idx="1"/>
          </p:nvPr>
        </p:nvSpPr>
        <p:spPr>
          <a:noFill/>
          <a:ln/>
        </p:spPr>
        <p:txBody>
          <a:bodyPr/>
          <a:lstStyle/>
          <a:p>
            <a:pPr eaLnBrk="1" hangingPunct="1"/>
            <a:endParaRPr lang="en-US" smtClean="0"/>
          </a:p>
        </p:txBody>
      </p:sp>
      <p:sp>
        <p:nvSpPr>
          <p:cNvPr id="108547" name="Slide Number Placeholder 3"/>
          <p:cNvSpPr>
            <a:spLocks noGrp="1"/>
          </p:cNvSpPr>
          <p:nvPr>
            <p:ph type="sldNum" sz="quarter" idx="5"/>
          </p:nvPr>
        </p:nvSpPr>
        <p:spPr>
          <a:noFill/>
        </p:spPr>
        <p:txBody>
          <a:bodyPr/>
          <a:lstStyle/>
          <a:p>
            <a:fld id="{335C6306-04B9-4CEA-84AD-D2F87F2AC625}" type="slidenum">
              <a:rPr lang="en-GB" smtClean="0"/>
              <a:pPr/>
              <a:t>23</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p:spPr>
        <p:txBody>
          <a:bodyPr/>
          <a:lstStyle/>
          <a:p>
            <a:pPr eaLnBrk="1" hangingPunct="1"/>
            <a:endParaRPr lang="en-US" smtClean="0"/>
          </a:p>
        </p:txBody>
      </p:sp>
      <p:sp>
        <p:nvSpPr>
          <p:cNvPr id="71683" name="Slide Number Placeholder 3"/>
          <p:cNvSpPr>
            <a:spLocks noGrp="1"/>
          </p:cNvSpPr>
          <p:nvPr>
            <p:ph type="sldNum" sz="quarter" idx="5"/>
          </p:nvPr>
        </p:nvSpPr>
        <p:spPr>
          <a:noFill/>
        </p:spPr>
        <p:txBody>
          <a:bodyPr/>
          <a:lstStyle/>
          <a:p>
            <a:fld id="{D8263BEE-5109-4DDC-9CF4-947614BB1D97}" type="slidenum">
              <a:rPr lang="en-GB" smtClean="0"/>
              <a:pPr/>
              <a:t>3</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a:ln/>
        </p:spPr>
      </p:sp>
      <p:sp>
        <p:nvSpPr>
          <p:cNvPr id="110594" name="Notes Placeholder 2"/>
          <p:cNvSpPr>
            <a:spLocks noGrp="1"/>
          </p:cNvSpPr>
          <p:nvPr>
            <p:ph type="body" idx="1"/>
          </p:nvPr>
        </p:nvSpPr>
        <p:spPr>
          <a:noFill/>
          <a:ln/>
        </p:spPr>
        <p:txBody>
          <a:bodyPr/>
          <a:lstStyle/>
          <a:p>
            <a:pPr eaLnBrk="1" hangingPunct="1"/>
            <a:endParaRPr lang="en-US" smtClean="0"/>
          </a:p>
        </p:txBody>
      </p:sp>
      <p:sp>
        <p:nvSpPr>
          <p:cNvPr id="110595" name="Slide Number Placeholder 3"/>
          <p:cNvSpPr>
            <a:spLocks noGrp="1"/>
          </p:cNvSpPr>
          <p:nvPr>
            <p:ph type="sldNum" sz="quarter" idx="5"/>
          </p:nvPr>
        </p:nvSpPr>
        <p:spPr>
          <a:noFill/>
        </p:spPr>
        <p:txBody>
          <a:bodyPr/>
          <a:lstStyle/>
          <a:p>
            <a:fld id="{94CB4D43-2F42-408E-BE44-612A4F3FABE4}" type="slidenum">
              <a:rPr lang="en-GB" smtClean="0"/>
              <a:pPr/>
              <a:t>24</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a:noFill/>
          <a:ln/>
        </p:spPr>
        <p:txBody>
          <a:bodyPr/>
          <a:lstStyle/>
          <a:p>
            <a:pPr eaLnBrk="1" hangingPunct="1"/>
            <a:endParaRPr lang="en-US" smtClean="0"/>
          </a:p>
        </p:txBody>
      </p:sp>
      <p:sp>
        <p:nvSpPr>
          <p:cNvPr id="112643" name="Slide Number Placeholder 3"/>
          <p:cNvSpPr>
            <a:spLocks noGrp="1"/>
          </p:cNvSpPr>
          <p:nvPr>
            <p:ph type="sldNum" sz="quarter" idx="5"/>
          </p:nvPr>
        </p:nvSpPr>
        <p:spPr>
          <a:noFill/>
        </p:spPr>
        <p:txBody>
          <a:bodyPr/>
          <a:lstStyle/>
          <a:p>
            <a:fld id="{7392B907-C367-49E1-892F-3465411F0426}" type="slidenum">
              <a:rPr lang="en-GB" smtClean="0"/>
              <a:pPr/>
              <a:t>25</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a:ln/>
        </p:spPr>
      </p:sp>
      <p:sp>
        <p:nvSpPr>
          <p:cNvPr id="114690" name="Notes Placeholder 2"/>
          <p:cNvSpPr>
            <a:spLocks noGrp="1"/>
          </p:cNvSpPr>
          <p:nvPr>
            <p:ph type="body" idx="1"/>
          </p:nvPr>
        </p:nvSpPr>
        <p:spPr>
          <a:noFill/>
          <a:ln/>
        </p:spPr>
        <p:txBody>
          <a:bodyPr/>
          <a:lstStyle/>
          <a:p>
            <a:pPr eaLnBrk="1" hangingPunct="1"/>
            <a:endParaRPr lang="en-US" smtClean="0"/>
          </a:p>
        </p:txBody>
      </p:sp>
      <p:sp>
        <p:nvSpPr>
          <p:cNvPr id="114691" name="Slide Number Placeholder 3"/>
          <p:cNvSpPr>
            <a:spLocks noGrp="1"/>
          </p:cNvSpPr>
          <p:nvPr>
            <p:ph type="sldNum" sz="quarter" idx="5"/>
          </p:nvPr>
        </p:nvSpPr>
        <p:spPr>
          <a:noFill/>
        </p:spPr>
        <p:txBody>
          <a:bodyPr/>
          <a:lstStyle/>
          <a:p>
            <a:fld id="{BCC292D7-A898-4FA4-B133-DAD44D025487}" type="slidenum">
              <a:rPr lang="en-GB" smtClean="0"/>
              <a:pPr/>
              <a:t>26</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pPr eaLnBrk="1" hangingPunct="1"/>
            <a:endParaRPr lang="en-US" smtClean="0"/>
          </a:p>
        </p:txBody>
      </p:sp>
      <p:sp>
        <p:nvSpPr>
          <p:cNvPr id="116739" name="Slide Number Placeholder 3"/>
          <p:cNvSpPr>
            <a:spLocks noGrp="1"/>
          </p:cNvSpPr>
          <p:nvPr>
            <p:ph type="sldNum" sz="quarter" idx="5"/>
          </p:nvPr>
        </p:nvSpPr>
        <p:spPr>
          <a:noFill/>
        </p:spPr>
        <p:txBody>
          <a:bodyPr/>
          <a:lstStyle/>
          <a:p>
            <a:fld id="{0B96B078-E7D3-4509-9274-3554C1AA19E9}" type="slidenum">
              <a:rPr lang="en-GB" smtClean="0"/>
              <a:pPr/>
              <a:t>27</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a:ln/>
        </p:spPr>
      </p:sp>
      <p:sp>
        <p:nvSpPr>
          <p:cNvPr id="118786" name="Notes Placeholder 2"/>
          <p:cNvSpPr>
            <a:spLocks noGrp="1"/>
          </p:cNvSpPr>
          <p:nvPr>
            <p:ph type="body" idx="1"/>
          </p:nvPr>
        </p:nvSpPr>
        <p:spPr>
          <a:noFill/>
          <a:ln/>
        </p:spPr>
        <p:txBody>
          <a:bodyPr/>
          <a:lstStyle/>
          <a:p>
            <a:pPr eaLnBrk="1" hangingPunct="1"/>
            <a:endParaRPr lang="en-US" smtClean="0"/>
          </a:p>
        </p:txBody>
      </p:sp>
      <p:sp>
        <p:nvSpPr>
          <p:cNvPr id="118787" name="Slide Number Placeholder 3"/>
          <p:cNvSpPr>
            <a:spLocks noGrp="1"/>
          </p:cNvSpPr>
          <p:nvPr>
            <p:ph type="sldNum" sz="quarter" idx="5"/>
          </p:nvPr>
        </p:nvSpPr>
        <p:spPr>
          <a:noFill/>
        </p:spPr>
        <p:txBody>
          <a:bodyPr/>
          <a:lstStyle/>
          <a:p>
            <a:fld id="{E84DE612-1195-4EB4-BD70-64FAC921CBEB}" type="slidenum">
              <a:rPr lang="en-GB" smtClean="0"/>
              <a:pPr/>
              <a:t>28</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a:ln/>
        </p:spPr>
      </p:sp>
      <p:sp>
        <p:nvSpPr>
          <p:cNvPr id="120834" name="Notes Placeholder 2"/>
          <p:cNvSpPr>
            <a:spLocks noGrp="1"/>
          </p:cNvSpPr>
          <p:nvPr>
            <p:ph type="body" idx="1"/>
          </p:nvPr>
        </p:nvSpPr>
        <p:spPr>
          <a:noFill/>
          <a:ln/>
        </p:spPr>
        <p:txBody>
          <a:bodyPr/>
          <a:lstStyle/>
          <a:p>
            <a:pPr eaLnBrk="1" hangingPunct="1"/>
            <a:endParaRPr lang="en-US" smtClean="0"/>
          </a:p>
        </p:txBody>
      </p:sp>
      <p:sp>
        <p:nvSpPr>
          <p:cNvPr id="120835" name="Slide Number Placeholder 3"/>
          <p:cNvSpPr>
            <a:spLocks noGrp="1"/>
          </p:cNvSpPr>
          <p:nvPr>
            <p:ph type="sldNum" sz="quarter" idx="5"/>
          </p:nvPr>
        </p:nvSpPr>
        <p:spPr>
          <a:noFill/>
        </p:spPr>
        <p:txBody>
          <a:bodyPr/>
          <a:lstStyle/>
          <a:p>
            <a:fld id="{B219EBEF-5D80-4EF8-AC78-EE167A3BF6F1}" type="slidenum">
              <a:rPr lang="en-GB" smtClean="0"/>
              <a:pPr/>
              <a:t>29</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a:ln/>
        </p:spPr>
      </p:sp>
      <p:sp>
        <p:nvSpPr>
          <p:cNvPr id="122882" name="Notes Placeholder 2"/>
          <p:cNvSpPr>
            <a:spLocks noGrp="1"/>
          </p:cNvSpPr>
          <p:nvPr>
            <p:ph type="body" idx="1"/>
          </p:nvPr>
        </p:nvSpPr>
        <p:spPr>
          <a:noFill/>
          <a:ln/>
        </p:spPr>
        <p:txBody>
          <a:bodyPr/>
          <a:lstStyle/>
          <a:p>
            <a:pPr eaLnBrk="1" hangingPunct="1"/>
            <a:endParaRPr lang="en-US" smtClean="0"/>
          </a:p>
        </p:txBody>
      </p:sp>
      <p:sp>
        <p:nvSpPr>
          <p:cNvPr id="122883" name="Slide Number Placeholder 3"/>
          <p:cNvSpPr>
            <a:spLocks noGrp="1"/>
          </p:cNvSpPr>
          <p:nvPr>
            <p:ph type="sldNum" sz="quarter" idx="5"/>
          </p:nvPr>
        </p:nvSpPr>
        <p:spPr>
          <a:noFill/>
        </p:spPr>
        <p:txBody>
          <a:bodyPr/>
          <a:lstStyle/>
          <a:p>
            <a:fld id="{BAB69758-6988-403F-89AD-0B808CE0CB95}" type="slidenum">
              <a:rPr lang="en-GB" smtClean="0"/>
              <a:pPr/>
              <a:t>30</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a:ln/>
        </p:spPr>
      </p:sp>
      <p:sp>
        <p:nvSpPr>
          <p:cNvPr id="124930" name="Notes Placeholder 2"/>
          <p:cNvSpPr>
            <a:spLocks noGrp="1"/>
          </p:cNvSpPr>
          <p:nvPr>
            <p:ph type="body" idx="1"/>
          </p:nvPr>
        </p:nvSpPr>
        <p:spPr>
          <a:noFill/>
          <a:ln/>
        </p:spPr>
        <p:txBody>
          <a:bodyPr/>
          <a:lstStyle/>
          <a:p>
            <a:pPr eaLnBrk="1" hangingPunct="1"/>
            <a:endParaRPr lang="en-US" smtClean="0"/>
          </a:p>
        </p:txBody>
      </p:sp>
      <p:sp>
        <p:nvSpPr>
          <p:cNvPr id="124931" name="Slide Number Placeholder 3"/>
          <p:cNvSpPr>
            <a:spLocks noGrp="1"/>
          </p:cNvSpPr>
          <p:nvPr>
            <p:ph type="sldNum" sz="quarter" idx="5"/>
          </p:nvPr>
        </p:nvSpPr>
        <p:spPr>
          <a:noFill/>
        </p:spPr>
        <p:txBody>
          <a:bodyPr/>
          <a:lstStyle/>
          <a:p>
            <a:fld id="{4BF3A2E9-917A-4CE6-97FA-6160BCBD5049}" type="slidenum">
              <a:rPr lang="en-GB" smtClean="0"/>
              <a:pPr/>
              <a:t>36</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a:ln/>
        </p:spPr>
      </p:sp>
      <p:sp>
        <p:nvSpPr>
          <p:cNvPr id="126978" name="Notes Placeholder 2"/>
          <p:cNvSpPr>
            <a:spLocks noGrp="1"/>
          </p:cNvSpPr>
          <p:nvPr>
            <p:ph type="body" idx="1"/>
          </p:nvPr>
        </p:nvSpPr>
        <p:spPr>
          <a:noFill/>
          <a:ln/>
        </p:spPr>
        <p:txBody>
          <a:bodyPr/>
          <a:lstStyle/>
          <a:p>
            <a:pPr eaLnBrk="1" hangingPunct="1"/>
            <a:endParaRPr lang="en-US" smtClean="0"/>
          </a:p>
        </p:txBody>
      </p:sp>
      <p:sp>
        <p:nvSpPr>
          <p:cNvPr id="126979" name="Slide Number Placeholder 3"/>
          <p:cNvSpPr>
            <a:spLocks noGrp="1"/>
          </p:cNvSpPr>
          <p:nvPr>
            <p:ph type="sldNum" sz="quarter" idx="5"/>
          </p:nvPr>
        </p:nvSpPr>
        <p:spPr>
          <a:noFill/>
        </p:spPr>
        <p:txBody>
          <a:bodyPr/>
          <a:lstStyle/>
          <a:p>
            <a:fld id="{455C39EB-5284-4D11-BA6B-B8D0BCA19EB4}" type="slidenum">
              <a:rPr lang="en-GB" smtClean="0"/>
              <a:pPr/>
              <a:t>40</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a:ln/>
        </p:spPr>
      </p:sp>
      <p:sp>
        <p:nvSpPr>
          <p:cNvPr id="129026" name="Notes Placeholder 2"/>
          <p:cNvSpPr>
            <a:spLocks noGrp="1"/>
          </p:cNvSpPr>
          <p:nvPr>
            <p:ph type="body" idx="1"/>
          </p:nvPr>
        </p:nvSpPr>
        <p:spPr>
          <a:noFill/>
          <a:ln/>
        </p:spPr>
        <p:txBody>
          <a:bodyPr/>
          <a:lstStyle/>
          <a:p>
            <a:pPr eaLnBrk="1" hangingPunct="1"/>
            <a:endParaRPr lang="en-US" smtClean="0"/>
          </a:p>
        </p:txBody>
      </p:sp>
      <p:sp>
        <p:nvSpPr>
          <p:cNvPr id="129027" name="Slide Number Placeholder 3"/>
          <p:cNvSpPr>
            <a:spLocks noGrp="1"/>
          </p:cNvSpPr>
          <p:nvPr>
            <p:ph type="sldNum" sz="quarter" idx="5"/>
          </p:nvPr>
        </p:nvSpPr>
        <p:spPr>
          <a:noFill/>
        </p:spPr>
        <p:txBody>
          <a:bodyPr/>
          <a:lstStyle/>
          <a:p>
            <a:fld id="{E0C0776A-0B1A-4A17-8916-9EA6C51D02A8}" type="slidenum">
              <a:rPr lang="en-GB" smtClean="0"/>
              <a:pPr/>
              <a:t>41</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pPr eaLnBrk="1" hangingPunct="1"/>
            <a:endParaRPr lang="en-US" smtClean="0"/>
          </a:p>
        </p:txBody>
      </p:sp>
      <p:sp>
        <p:nvSpPr>
          <p:cNvPr id="73731" name="Slide Number Placeholder 3"/>
          <p:cNvSpPr>
            <a:spLocks noGrp="1"/>
          </p:cNvSpPr>
          <p:nvPr>
            <p:ph type="sldNum" sz="quarter" idx="5"/>
          </p:nvPr>
        </p:nvSpPr>
        <p:spPr>
          <a:noFill/>
        </p:spPr>
        <p:txBody>
          <a:bodyPr/>
          <a:lstStyle/>
          <a:p>
            <a:fld id="{A70FC962-92AF-482C-9820-52DDF5275517}" type="slidenum">
              <a:rPr lang="en-GB" smtClean="0"/>
              <a:pPr/>
              <a:t>4</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p:cNvSpPr>
          <p:nvPr>
            <p:ph type="sldImg"/>
          </p:nvPr>
        </p:nvSpPr>
        <p:spPr>
          <a:ln/>
        </p:spPr>
      </p:sp>
      <p:sp>
        <p:nvSpPr>
          <p:cNvPr id="201731" name="Notes Placeholder 2"/>
          <p:cNvSpPr>
            <a:spLocks noGrp="1"/>
          </p:cNvSpPr>
          <p:nvPr>
            <p:ph type="body" idx="1"/>
          </p:nvPr>
        </p:nvSpPr>
        <p:spPr>
          <a:noFill/>
          <a:ln/>
        </p:spPr>
        <p:txBody>
          <a:bodyPr/>
          <a:lstStyle/>
          <a:p>
            <a:pPr eaLnBrk="1" hangingPunct="1"/>
            <a:endParaRPr lang="en-US" smtClean="0"/>
          </a:p>
        </p:txBody>
      </p:sp>
      <p:sp>
        <p:nvSpPr>
          <p:cNvPr id="2017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A3DFA39-E851-42AA-A66D-E1C6FBDFFEA1}" type="slidenum">
              <a:rPr lang="en-GB" sz="1200">
                <a:latin typeface="Arial" charset="0"/>
              </a:rPr>
              <a:pPr algn="r"/>
              <a:t>42</a:t>
            </a:fld>
            <a:endParaRPr lang="en-GB" sz="120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a:ln/>
        </p:spPr>
      </p:sp>
      <p:sp>
        <p:nvSpPr>
          <p:cNvPr id="131074" name="Notes Placeholder 2"/>
          <p:cNvSpPr>
            <a:spLocks noGrp="1"/>
          </p:cNvSpPr>
          <p:nvPr>
            <p:ph type="body" idx="1"/>
          </p:nvPr>
        </p:nvSpPr>
        <p:spPr>
          <a:noFill/>
          <a:ln/>
        </p:spPr>
        <p:txBody>
          <a:bodyPr/>
          <a:lstStyle/>
          <a:p>
            <a:pPr eaLnBrk="1" hangingPunct="1"/>
            <a:endParaRPr lang="en-US" smtClean="0"/>
          </a:p>
        </p:txBody>
      </p:sp>
      <p:sp>
        <p:nvSpPr>
          <p:cNvPr id="131075" name="Slide Number Placeholder 3"/>
          <p:cNvSpPr>
            <a:spLocks noGrp="1"/>
          </p:cNvSpPr>
          <p:nvPr>
            <p:ph type="sldNum" sz="quarter" idx="5"/>
          </p:nvPr>
        </p:nvSpPr>
        <p:spPr>
          <a:noFill/>
        </p:spPr>
        <p:txBody>
          <a:bodyPr/>
          <a:lstStyle/>
          <a:p>
            <a:fld id="{728E538C-F5E2-4E34-B60D-D26F50D7B19D}" type="slidenum">
              <a:rPr lang="en-GB" smtClean="0"/>
              <a:pPr/>
              <a:t>43</a:t>
            </a:fld>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a:ln/>
        </p:spPr>
      </p:sp>
      <p:sp>
        <p:nvSpPr>
          <p:cNvPr id="133122" name="Notes Placeholder 2"/>
          <p:cNvSpPr>
            <a:spLocks noGrp="1"/>
          </p:cNvSpPr>
          <p:nvPr>
            <p:ph type="body" idx="1"/>
          </p:nvPr>
        </p:nvSpPr>
        <p:spPr>
          <a:noFill/>
          <a:ln/>
        </p:spPr>
        <p:txBody>
          <a:bodyPr/>
          <a:lstStyle/>
          <a:p>
            <a:pPr eaLnBrk="1" hangingPunct="1"/>
            <a:endParaRPr lang="en-US" smtClean="0"/>
          </a:p>
        </p:txBody>
      </p:sp>
      <p:sp>
        <p:nvSpPr>
          <p:cNvPr id="133123" name="Slide Number Placeholder 3"/>
          <p:cNvSpPr>
            <a:spLocks noGrp="1"/>
          </p:cNvSpPr>
          <p:nvPr>
            <p:ph type="sldNum" sz="quarter" idx="5"/>
          </p:nvPr>
        </p:nvSpPr>
        <p:spPr>
          <a:noFill/>
        </p:spPr>
        <p:txBody>
          <a:bodyPr/>
          <a:lstStyle/>
          <a:p>
            <a:fld id="{20231AA9-1B6A-48A4-BED9-137988138A47}" type="slidenum">
              <a:rPr lang="en-GB" smtClean="0"/>
              <a:pPr/>
              <a:t>44</a:t>
            </a:fld>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99A5-0E2B-4DF2-AC99-8A3231ED2430}"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46079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p>
            <a:fld id="{2950F27A-93C0-460C-BBE3-45CF0A2BDB0B}" type="slidenum">
              <a:rPr lang="en-GB" smtClean="0"/>
              <a:pPr/>
              <a:t>46</a:t>
            </a:fld>
            <a:endParaRPr lang="en-GB" smtClean="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xfrm>
            <a:off x="914400" y="4343400"/>
            <a:ext cx="5029200" cy="4114800"/>
          </a:xfrm>
          <a:noFill/>
          <a:ln/>
        </p:spPr>
        <p:txBody>
          <a:bodyPr/>
          <a:lstStyle/>
          <a:p>
            <a:pPr eaLnBrk="1" hangingPunct="1"/>
            <a:r>
              <a:rPr lang="en-GB" b="1" smtClean="0">
                <a:cs typeface="Times New Roman" pitchFamily="18" charset="0"/>
              </a:rPr>
              <a:t>  Thrombin generation in PPP titrated with TF. </a:t>
            </a:r>
            <a:r>
              <a:rPr lang="en-GB" smtClean="0">
                <a:cs typeface="Times New Roman" pitchFamily="18" charset="0"/>
              </a:rPr>
              <a:t>Shortening of lag time and increase of other parameters occurs with increasing TF.</a:t>
            </a:r>
            <a:r>
              <a:rPr lang="en-GB" smtClean="0"/>
              <a:t> </a:t>
            </a:r>
          </a:p>
          <a:p>
            <a:pPr eaLnBrk="1" hangingPunct="1"/>
            <a:r>
              <a:rPr lang="en-GB" smtClean="0"/>
              <a:t>Clearly we have to add TM if we are to see the effect of FVIII. This is because of the population association between FVIII and APCR and because we know that FVIII is a potential substrate for APC.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a:ln/>
        </p:spPr>
      </p:sp>
      <p:sp>
        <p:nvSpPr>
          <p:cNvPr id="141314" name="Notes Placeholder 2"/>
          <p:cNvSpPr>
            <a:spLocks noGrp="1"/>
          </p:cNvSpPr>
          <p:nvPr>
            <p:ph type="body" idx="1"/>
          </p:nvPr>
        </p:nvSpPr>
        <p:spPr>
          <a:noFill/>
          <a:ln/>
        </p:spPr>
        <p:txBody>
          <a:bodyPr/>
          <a:lstStyle/>
          <a:p>
            <a:pPr eaLnBrk="1" hangingPunct="1"/>
            <a:endParaRPr lang="en-US" smtClean="0"/>
          </a:p>
        </p:txBody>
      </p:sp>
      <p:sp>
        <p:nvSpPr>
          <p:cNvPr id="141315" name="Slide Number Placeholder 3"/>
          <p:cNvSpPr>
            <a:spLocks noGrp="1"/>
          </p:cNvSpPr>
          <p:nvPr>
            <p:ph type="sldNum" sz="quarter" idx="5"/>
          </p:nvPr>
        </p:nvSpPr>
        <p:spPr>
          <a:noFill/>
        </p:spPr>
        <p:txBody>
          <a:bodyPr/>
          <a:lstStyle/>
          <a:p>
            <a:fld id="{71A7091D-7AF2-483E-BF6D-D105FDEAB2D6}" type="slidenum">
              <a:rPr lang="en-GB" smtClean="0"/>
              <a:pPr/>
              <a:t>47</a:t>
            </a:fld>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Sheffield study. Normal mild</a:t>
            </a:r>
            <a:r>
              <a:rPr lang="en-GB" baseline="0" dirty="0" smtClean="0"/>
              <a:t> and severe. Peak thrombin. Differences are significant and the discrimination is best at 5pM because 1pM produces so little. At 1pM could not </a:t>
            </a:r>
            <a:r>
              <a:rPr lang="en-GB" baseline="0" dirty="0" err="1" smtClean="0"/>
              <a:t>discrim</a:t>
            </a:r>
            <a:r>
              <a:rPr lang="en-GB" baseline="0" dirty="0" smtClean="0"/>
              <a:t> between mild and severe. Often don’t complete. Lag time is not different. </a:t>
            </a:r>
          </a:p>
          <a:p>
            <a:r>
              <a:rPr lang="en-GB" baseline="0" dirty="0" smtClean="0"/>
              <a:t>Discrimination is better than with </a:t>
            </a:r>
            <a:r>
              <a:rPr lang="en-GB" baseline="0" dirty="0" err="1" smtClean="0"/>
              <a:t>RoTEM</a:t>
            </a:r>
            <a:r>
              <a:rPr lang="en-GB" baseline="0" dirty="0" smtClean="0"/>
              <a:t>. </a:t>
            </a:r>
          </a:p>
          <a:p>
            <a:r>
              <a:rPr lang="en-GB" baseline="0" dirty="0" smtClean="0"/>
              <a:t>However there is still considerable overlap between groups and could not absolutely discriminate on this basis. </a:t>
            </a:r>
          </a:p>
          <a:p>
            <a:r>
              <a:rPr lang="en-GB" baseline="0" dirty="0" smtClean="0"/>
              <a:t>There is a wide variation within groups, but of course these have been categorised into mild, mod and severe on the basis of their FVIII levels. The real question is whether TG correlates with bleeding phenotype. </a:t>
            </a:r>
          </a:p>
          <a:p>
            <a:r>
              <a:rPr lang="en-GB" baseline="0" dirty="0" smtClean="0"/>
              <a:t>In a sense this is encouraging since it suggest that this test may be assessing more than the FVIII level itself. </a:t>
            </a:r>
            <a:endParaRPr lang="en-GB" dirty="0"/>
          </a:p>
        </p:txBody>
      </p:sp>
      <p:sp>
        <p:nvSpPr>
          <p:cNvPr id="4" name="Slide Number Placeholder 3"/>
          <p:cNvSpPr>
            <a:spLocks noGrp="1"/>
          </p:cNvSpPr>
          <p:nvPr>
            <p:ph type="sldNum" sz="quarter" idx="10"/>
          </p:nvPr>
        </p:nvSpPr>
        <p:spPr/>
        <p:txBody>
          <a:bodyPr/>
          <a:lstStyle/>
          <a:p>
            <a:fld id="{2C5B99A5-0E2B-4DF2-AC99-8A3231ED2430}"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16855477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whole blood CTI</a:t>
            </a:r>
            <a:r>
              <a:rPr lang="en-GB" baseline="0" dirty="0" smtClean="0"/>
              <a:t> blocked, TF initiated and TG measured by TAT rather than TG but it illustrates the principle.  </a:t>
            </a:r>
          </a:p>
          <a:p>
            <a:r>
              <a:rPr lang="en-GB" baseline="0" dirty="0" smtClean="0"/>
              <a:t>Scoring of groups is by frequency of </a:t>
            </a:r>
            <a:r>
              <a:rPr lang="en-GB" baseline="0" dirty="0" err="1" smtClean="0"/>
              <a:t>haemarthrosis</a:t>
            </a:r>
            <a:r>
              <a:rPr lang="en-GB" baseline="0" dirty="0" smtClean="0"/>
              <a:t> over 5 </a:t>
            </a:r>
            <a:r>
              <a:rPr lang="en-GB" baseline="0" dirty="0" err="1" smtClean="0"/>
              <a:t>yrs</a:t>
            </a:r>
            <a:r>
              <a:rPr lang="en-GB" baseline="0" dirty="0" smtClean="0"/>
              <a:t> and there was significant overlap of groups – so some moderates by FVIII </a:t>
            </a:r>
            <a:r>
              <a:rPr lang="en-GB" baseline="0" dirty="0" err="1" smtClean="0"/>
              <a:t>weer</a:t>
            </a:r>
            <a:r>
              <a:rPr lang="en-GB" baseline="0" dirty="0" smtClean="0"/>
              <a:t> in severe group by bleeding. </a:t>
            </a:r>
          </a:p>
          <a:p>
            <a:r>
              <a:rPr lang="en-GB" baseline="0" dirty="0" smtClean="0"/>
              <a:t>Included mild mod and severe patients. </a:t>
            </a:r>
          </a:p>
          <a:p>
            <a:r>
              <a:rPr lang="en-GB" baseline="0" dirty="0" smtClean="0"/>
              <a:t>Looking at the individual TG curves within groups there is still considerable variation. </a:t>
            </a:r>
          </a:p>
          <a:p>
            <a:r>
              <a:rPr lang="en-GB" baseline="0" dirty="0" smtClean="0"/>
              <a:t>Mann prefers the CTI because it avoids the recalcification. </a:t>
            </a:r>
          </a:p>
          <a:p>
            <a:endParaRPr lang="en-GB" dirty="0"/>
          </a:p>
        </p:txBody>
      </p:sp>
      <p:sp>
        <p:nvSpPr>
          <p:cNvPr id="4" name="Slide Number Placeholder 3"/>
          <p:cNvSpPr>
            <a:spLocks noGrp="1"/>
          </p:cNvSpPr>
          <p:nvPr>
            <p:ph type="sldNum" sz="quarter" idx="10"/>
          </p:nvPr>
        </p:nvSpPr>
        <p:spPr/>
        <p:txBody>
          <a:bodyPr/>
          <a:lstStyle/>
          <a:p>
            <a:fld id="{2C5B99A5-0E2B-4DF2-AC99-8A3231ED2430}"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27881178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Group with</a:t>
            </a:r>
            <a:r>
              <a:rPr lang="en-GB" baseline="0" dirty="0" smtClean="0"/>
              <a:t> FXI deficiency had marginal difference </a:t>
            </a:r>
            <a:r>
              <a:rPr lang="en-GB" baseline="0" smtClean="0"/>
              <a:t>from normal. </a:t>
            </a:r>
            <a:endParaRPr lang="en-GB"/>
          </a:p>
        </p:txBody>
      </p:sp>
      <p:sp>
        <p:nvSpPr>
          <p:cNvPr id="4" name="Slide Number Placeholder 3"/>
          <p:cNvSpPr>
            <a:spLocks noGrp="1"/>
          </p:cNvSpPr>
          <p:nvPr>
            <p:ph type="sldNum" sz="quarter" idx="10"/>
          </p:nvPr>
        </p:nvSpPr>
        <p:spPr/>
        <p:txBody>
          <a:bodyPr/>
          <a:lstStyle/>
          <a:p>
            <a:fld id="{2C5B99A5-0E2B-4DF2-AC99-8A3231ED2430}"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1190303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p>
            <a:fld id="{CFA4E711-8052-4ED8-902B-EA88A3246914}" type="slidenum">
              <a:rPr lang="en-GB" smtClean="0"/>
              <a:pPr/>
              <a:t>51</a:t>
            </a:fld>
            <a:endParaRPr lang="en-GB" smtClean="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r>
              <a:rPr lang="en-GB" smtClean="0"/>
              <a:t>11 patients with FVIII&lt;1% had FVIII elevated to 50 and 100%. Note very great difference in effect achieved by treatment. Since these all had FVIII assay of &lt;1% this implies that FVIII assays do not pick up all the difference in plasma effects of a given FVIIIc or perhaps are not accurate enough.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p:spPr>
        <p:txBody>
          <a:bodyPr/>
          <a:lstStyle/>
          <a:p>
            <a:pPr eaLnBrk="1" hangingPunct="1"/>
            <a:endParaRPr lang="en-US" smtClean="0"/>
          </a:p>
        </p:txBody>
      </p:sp>
      <p:sp>
        <p:nvSpPr>
          <p:cNvPr id="75779" name="Slide Number Placeholder 3"/>
          <p:cNvSpPr>
            <a:spLocks noGrp="1"/>
          </p:cNvSpPr>
          <p:nvPr>
            <p:ph type="sldNum" sz="quarter" idx="5"/>
          </p:nvPr>
        </p:nvSpPr>
        <p:spPr>
          <a:noFill/>
        </p:spPr>
        <p:txBody>
          <a:bodyPr/>
          <a:lstStyle/>
          <a:p>
            <a:fld id="{8E5F346D-373D-48A4-B501-9987F96F11F1}" type="slidenum">
              <a:rPr lang="en-GB" smtClean="0"/>
              <a:pPr/>
              <a:t>5</a:t>
            </a:fld>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p:cNvSpPr>
          <p:nvPr>
            <p:ph type="sldImg"/>
          </p:nvPr>
        </p:nvSpPr>
        <p:spPr>
          <a:ln/>
        </p:spPr>
      </p:sp>
      <p:sp>
        <p:nvSpPr>
          <p:cNvPr id="151554" name="Notes Placeholder 2"/>
          <p:cNvSpPr>
            <a:spLocks noGrp="1"/>
          </p:cNvSpPr>
          <p:nvPr>
            <p:ph type="body" idx="1"/>
          </p:nvPr>
        </p:nvSpPr>
        <p:spPr>
          <a:noFill/>
          <a:ln/>
        </p:spPr>
        <p:txBody>
          <a:bodyPr/>
          <a:lstStyle/>
          <a:p>
            <a:pPr eaLnBrk="1" hangingPunct="1"/>
            <a:endParaRPr lang="en-US" smtClean="0"/>
          </a:p>
        </p:txBody>
      </p:sp>
      <p:sp>
        <p:nvSpPr>
          <p:cNvPr id="151555" name="Slide Number Placeholder 3"/>
          <p:cNvSpPr>
            <a:spLocks noGrp="1"/>
          </p:cNvSpPr>
          <p:nvPr>
            <p:ph type="sldNum" sz="quarter" idx="5"/>
          </p:nvPr>
        </p:nvSpPr>
        <p:spPr>
          <a:noFill/>
        </p:spPr>
        <p:txBody>
          <a:bodyPr/>
          <a:lstStyle/>
          <a:p>
            <a:fld id="{65929051-2BB6-40E3-AF12-00A2FECB996C}" type="slidenum">
              <a:rPr lang="en-GB" smtClean="0"/>
              <a:pPr/>
              <a:t>52</a:t>
            </a:fld>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a:ln/>
        </p:spPr>
      </p:sp>
      <p:sp>
        <p:nvSpPr>
          <p:cNvPr id="153602" name="Notes Placeholder 2"/>
          <p:cNvSpPr>
            <a:spLocks noGrp="1"/>
          </p:cNvSpPr>
          <p:nvPr>
            <p:ph type="body" idx="1"/>
          </p:nvPr>
        </p:nvSpPr>
        <p:spPr>
          <a:noFill/>
          <a:ln/>
        </p:spPr>
        <p:txBody>
          <a:bodyPr/>
          <a:lstStyle/>
          <a:p>
            <a:pPr eaLnBrk="1" hangingPunct="1"/>
            <a:endParaRPr lang="en-US" smtClean="0"/>
          </a:p>
        </p:txBody>
      </p:sp>
      <p:sp>
        <p:nvSpPr>
          <p:cNvPr id="153603" name="Slide Number Placeholder 3"/>
          <p:cNvSpPr>
            <a:spLocks noGrp="1"/>
          </p:cNvSpPr>
          <p:nvPr>
            <p:ph type="sldNum" sz="quarter" idx="5"/>
          </p:nvPr>
        </p:nvSpPr>
        <p:spPr>
          <a:noFill/>
        </p:spPr>
        <p:txBody>
          <a:bodyPr/>
          <a:lstStyle/>
          <a:p>
            <a:fld id="{1DCF71E8-B34E-419D-9256-97BD3CEB0FA1}" type="slidenum">
              <a:rPr lang="en-GB" smtClean="0"/>
              <a:pPr/>
              <a:t>54</a:t>
            </a:fld>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ln/>
        </p:spPr>
      </p:sp>
      <p:sp>
        <p:nvSpPr>
          <p:cNvPr id="155650" name="Notes Placeholder 2"/>
          <p:cNvSpPr>
            <a:spLocks noGrp="1"/>
          </p:cNvSpPr>
          <p:nvPr>
            <p:ph type="body" idx="1"/>
          </p:nvPr>
        </p:nvSpPr>
        <p:spPr>
          <a:noFill/>
          <a:ln/>
        </p:spPr>
        <p:txBody>
          <a:bodyPr/>
          <a:lstStyle/>
          <a:p>
            <a:pPr eaLnBrk="1" hangingPunct="1"/>
            <a:endParaRPr lang="en-US" smtClean="0"/>
          </a:p>
        </p:txBody>
      </p:sp>
      <p:sp>
        <p:nvSpPr>
          <p:cNvPr id="155651" name="Slide Number Placeholder 3"/>
          <p:cNvSpPr>
            <a:spLocks noGrp="1"/>
          </p:cNvSpPr>
          <p:nvPr>
            <p:ph type="sldNum" sz="quarter" idx="5"/>
          </p:nvPr>
        </p:nvSpPr>
        <p:spPr>
          <a:noFill/>
        </p:spPr>
        <p:txBody>
          <a:bodyPr/>
          <a:lstStyle/>
          <a:p>
            <a:fld id="{74C6A1BA-7AFE-4834-8D1A-FDF4BD4E54D8}" type="slidenum">
              <a:rPr lang="en-GB" smtClean="0"/>
              <a:pPr/>
              <a:t>55</a:t>
            </a:fld>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a:ln/>
        </p:spPr>
      </p:sp>
      <p:sp>
        <p:nvSpPr>
          <p:cNvPr id="157698" name="Notes Placeholder 2"/>
          <p:cNvSpPr>
            <a:spLocks noGrp="1"/>
          </p:cNvSpPr>
          <p:nvPr>
            <p:ph type="body" idx="1"/>
          </p:nvPr>
        </p:nvSpPr>
        <p:spPr>
          <a:noFill/>
          <a:ln/>
        </p:spPr>
        <p:txBody>
          <a:bodyPr/>
          <a:lstStyle/>
          <a:p>
            <a:pPr eaLnBrk="1" hangingPunct="1"/>
            <a:endParaRPr lang="en-US" smtClean="0"/>
          </a:p>
        </p:txBody>
      </p:sp>
      <p:sp>
        <p:nvSpPr>
          <p:cNvPr id="157699" name="Slide Number Placeholder 3"/>
          <p:cNvSpPr>
            <a:spLocks noGrp="1"/>
          </p:cNvSpPr>
          <p:nvPr>
            <p:ph type="sldNum" sz="quarter" idx="5"/>
          </p:nvPr>
        </p:nvSpPr>
        <p:spPr>
          <a:noFill/>
        </p:spPr>
        <p:txBody>
          <a:bodyPr/>
          <a:lstStyle/>
          <a:p>
            <a:fld id="{338AE957-5A9A-415B-A04F-C8BE7A0C4311}" type="slidenum">
              <a:rPr lang="en-GB" smtClean="0"/>
              <a:pPr/>
              <a:t>56</a:t>
            </a:fld>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126F1C51-3D6A-4E6D-B77F-30ECBE9BA451}" type="slidenum">
              <a:rPr lang="en-GB" altLang="en-GB" smtClean="0"/>
              <a:pPr/>
              <a:t>57</a:t>
            </a:fld>
            <a:endParaRPr lang="en-GB" altLang="en-GB" smtClean="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p>
            <a:fld id="{BAE3EEF3-3C64-4DF2-9447-7B25AC0FD442}" type="slidenum">
              <a:rPr lang="en-US" altLang="en-GB" smtClean="0">
                <a:solidFill>
                  <a:srgbClr val="000000"/>
                </a:solidFill>
              </a:rPr>
              <a:pPr/>
              <a:t>60</a:t>
            </a:fld>
            <a:endParaRPr lang="en-US" altLang="en-GB" smtClean="0">
              <a:solidFill>
                <a:srgbClr val="000000"/>
              </a:solidFill>
            </a:endParaRPr>
          </a:p>
        </p:txBody>
      </p:sp>
      <p:sp>
        <p:nvSpPr>
          <p:cNvPr id="162818" name="Rectangle 2"/>
          <p:cNvSpPr>
            <a:spLocks noGrp="1" noRot="1" noChangeAspect="1" noChangeArrowheads="1" noTextEdit="1"/>
          </p:cNvSpPr>
          <p:nvPr>
            <p:ph type="sldImg"/>
          </p:nvPr>
        </p:nvSpPr>
        <p:spPr>
          <a:xfrm>
            <a:off x="1144588" y="688975"/>
            <a:ext cx="4565650" cy="3424238"/>
          </a:xfrm>
          <a:ln w="12700" cap="flat">
            <a:solidFill>
              <a:schemeClr val="tx1"/>
            </a:solidFill>
          </a:ln>
        </p:spPr>
      </p:sp>
      <p:sp>
        <p:nvSpPr>
          <p:cNvPr id="162819" name="Rectangle 3"/>
          <p:cNvSpPr>
            <a:spLocks noGrp="1" noChangeArrowheads="1"/>
          </p:cNvSpPr>
          <p:nvPr>
            <p:ph type="body" idx="1"/>
          </p:nvPr>
        </p:nvSpPr>
        <p:spPr>
          <a:xfrm>
            <a:off x="912813" y="4343400"/>
            <a:ext cx="5030787" cy="4114800"/>
          </a:xfrm>
          <a:noFill/>
          <a:ln/>
        </p:spPr>
        <p:txBody>
          <a:bodyPr lIns="90488" tIns="44450" rIns="90488" bIns="44450"/>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p>
            <a:fld id="{3EC5915A-0B9C-4431-84AE-16817429A540}" type="slidenum">
              <a:rPr lang="en-US" altLang="en-GB" smtClean="0">
                <a:solidFill>
                  <a:srgbClr val="000000"/>
                </a:solidFill>
              </a:rPr>
              <a:pPr/>
              <a:t>63</a:t>
            </a:fld>
            <a:endParaRPr lang="en-US" altLang="en-GB" smtClean="0">
              <a:solidFill>
                <a:srgbClr val="000000"/>
              </a:solidFill>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p:cNvSpPr>
          <p:nvPr>
            <p:ph type="sldImg"/>
          </p:nvPr>
        </p:nvSpPr>
        <p:spPr>
          <a:ln/>
        </p:spPr>
      </p:sp>
      <p:sp>
        <p:nvSpPr>
          <p:cNvPr id="172034" name="Notes Placeholder 2"/>
          <p:cNvSpPr>
            <a:spLocks noGrp="1"/>
          </p:cNvSpPr>
          <p:nvPr>
            <p:ph type="body" idx="1"/>
          </p:nvPr>
        </p:nvSpPr>
        <p:spPr>
          <a:noFill/>
          <a:ln/>
        </p:spPr>
        <p:txBody>
          <a:bodyPr/>
          <a:lstStyle/>
          <a:p>
            <a:pPr eaLnBrk="1" hangingPunct="1"/>
            <a:endParaRPr lang="en-US" smtClean="0"/>
          </a:p>
        </p:txBody>
      </p:sp>
      <p:sp>
        <p:nvSpPr>
          <p:cNvPr id="172035" name="Slide Number Placeholder 3"/>
          <p:cNvSpPr>
            <a:spLocks noGrp="1"/>
          </p:cNvSpPr>
          <p:nvPr>
            <p:ph type="sldNum" sz="quarter" idx="5"/>
          </p:nvPr>
        </p:nvSpPr>
        <p:spPr>
          <a:noFill/>
        </p:spPr>
        <p:txBody>
          <a:bodyPr/>
          <a:lstStyle/>
          <a:p>
            <a:fld id="{2E0A77B2-06B2-4A54-9405-3C14EC23607D}" type="slidenum">
              <a:rPr lang="en-GB" smtClean="0"/>
              <a:pPr/>
              <a:t>66</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p:spPr>
        <p:txBody>
          <a:bodyPr/>
          <a:lstStyle/>
          <a:p>
            <a:pPr eaLnBrk="1" hangingPunct="1"/>
            <a:endParaRPr lang="en-US" smtClean="0"/>
          </a:p>
        </p:txBody>
      </p:sp>
      <p:sp>
        <p:nvSpPr>
          <p:cNvPr id="77827" name="Slide Number Placeholder 3"/>
          <p:cNvSpPr>
            <a:spLocks noGrp="1"/>
          </p:cNvSpPr>
          <p:nvPr>
            <p:ph type="sldNum" sz="quarter" idx="5"/>
          </p:nvPr>
        </p:nvSpPr>
        <p:spPr>
          <a:noFill/>
        </p:spPr>
        <p:txBody>
          <a:bodyPr/>
          <a:lstStyle/>
          <a:p>
            <a:fld id="{D08DA7D4-2407-472A-BC08-641FDF463664}" type="slidenum">
              <a:rPr lang="en-GB" smtClean="0"/>
              <a:pPr/>
              <a:t>6</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p:spPr>
        <p:txBody>
          <a:bodyPr/>
          <a:lstStyle/>
          <a:p>
            <a:pPr eaLnBrk="1" hangingPunct="1"/>
            <a:endParaRPr lang="en-US" smtClean="0"/>
          </a:p>
        </p:txBody>
      </p:sp>
      <p:sp>
        <p:nvSpPr>
          <p:cNvPr id="79875" name="Slide Number Placeholder 3"/>
          <p:cNvSpPr>
            <a:spLocks noGrp="1"/>
          </p:cNvSpPr>
          <p:nvPr>
            <p:ph type="sldNum" sz="quarter" idx="5"/>
          </p:nvPr>
        </p:nvSpPr>
        <p:spPr>
          <a:noFill/>
        </p:spPr>
        <p:txBody>
          <a:bodyPr/>
          <a:lstStyle/>
          <a:p>
            <a:fld id="{D9935062-05F6-4F15-85F3-977C07D967C9}" type="slidenum">
              <a:rPr lang="en-GB" smtClean="0"/>
              <a:pPr/>
              <a:t>7</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ln/>
        </p:spPr>
        <p:txBody>
          <a:bodyPr/>
          <a:lstStyle/>
          <a:p>
            <a:pPr eaLnBrk="1" hangingPunct="1"/>
            <a:endParaRPr lang="en-US" smtClean="0"/>
          </a:p>
        </p:txBody>
      </p:sp>
      <p:sp>
        <p:nvSpPr>
          <p:cNvPr id="81923" name="Slide Number Placeholder 3"/>
          <p:cNvSpPr>
            <a:spLocks noGrp="1"/>
          </p:cNvSpPr>
          <p:nvPr>
            <p:ph type="sldNum" sz="quarter" idx="5"/>
          </p:nvPr>
        </p:nvSpPr>
        <p:spPr>
          <a:noFill/>
        </p:spPr>
        <p:txBody>
          <a:bodyPr/>
          <a:lstStyle/>
          <a:p>
            <a:fld id="{3B56B2B5-269B-447F-83BB-7CD271DE114B}" type="slidenum">
              <a:rPr lang="en-GB" smtClean="0"/>
              <a:pPr/>
              <a:t>8</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891DFC9F-AECA-4249-9127-0892393488BE}" type="slidenum">
              <a:rPr lang="en-GB" smtClean="0"/>
              <a:pPr/>
              <a:t>9</a:t>
            </a:fld>
            <a:endParaRPr lang="en-GB"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a:ln/>
        </p:spPr>
      </p:sp>
      <p:sp>
        <p:nvSpPr>
          <p:cNvPr id="86018" name="Notes Placeholder 2"/>
          <p:cNvSpPr>
            <a:spLocks noGrp="1"/>
          </p:cNvSpPr>
          <p:nvPr>
            <p:ph type="body" idx="1"/>
          </p:nvPr>
        </p:nvSpPr>
        <p:spPr>
          <a:noFill/>
          <a:ln/>
        </p:spPr>
        <p:txBody>
          <a:bodyPr/>
          <a:lstStyle/>
          <a:p>
            <a:pPr eaLnBrk="1" hangingPunct="1"/>
            <a:endParaRPr lang="en-US" smtClean="0"/>
          </a:p>
        </p:txBody>
      </p:sp>
      <p:sp>
        <p:nvSpPr>
          <p:cNvPr id="86019" name="Slide Number Placeholder 3"/>
          <p:cNvSpPr>
            <a:spLocks noGrp="1"/>
          </p:cNvSpPr>
          <p:nvPr>
            <p:ph type="sldNum" sz="quarter" idx="5"/>
          </p:nvPr>
        </p:nvSpPr>
        <p:spPr>
          <a:noFill/>
        </p:spPr>
        <p:txBody>
          <a:bodyPr/>
          <a:lstStyle/>
          <a:p>
            <a:fld id="{4902AA13-0E12-40D6-BF4A-80CFCBFFFA54}" type="slidenum">
              <a:rPr lang="en-GB" smtClean="0"/>
              <a:pPr/>
              <a:t>10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US"/>
            </a:p>
          </p:txBody>
        </p:sp>
      </p:grpSp>
      <p:sp>
        <p:nvSpPr>
          <p:cNvPr id="12290" name="Rectangle 2"/>
          <p:cNvSpPr>
            <a:spLocks noGrp="1" noChangeArrowheads="1"/>
          </p:cNvSpPr>
          <p:nvPr>
            <p:ph type="ctrTitle"/>
          </p:nvPr>
        </p:nvSpPr>
        <p:spPr>
          <a:xfrm>
            <a:off x="685800" y="685800"/>
            <a:ext cx="7772400" cy="2127250"/>
          </a:xfrm>
        </p:spPr>
        <p:txBody>
          <a:bodyPr/>
          <a:lstStyle>
            <a:lvl1pPr algn="ctr">
              <a:defRPr sz="5800"/>
            </a:lvl1pPr>
          </a:lstStyle>
          <a:p>
            <a:r>
              <a:rPr lang="en-GB"/>
              <a:t>Click to edit Master title style</a:t>
            </a:r>
          </a:p>
        </p:txBody>
      </p:sp>
      <p:sp>
        <p:nvSpPr>
          <p:cNvPr id="12291"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GB"/>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GB"/>
          </a:p>
        </p:txBody>
      </p:sp>
      <p:sp>
        <p:nvSpPr>
          <p:cNvPr id="9" name="Rectangle 5"/>
          <p:cNvSpPr>
            <a:spLocks noGrp="1" noChangeArrowheads="1"/>
          </p:cNvSpPr>
          <p:nvPr>
            <p:ph type="ftr" sz="quarter" idx="11"/>
          </p:nvPr>
        </p:nvSpPr>
        <p:spPr/>
        <p:txBody>
          <a:bodyPr/>
          <a:lstStyle>
            <a:lvl1pPr>
              <a:defRPr/>
            </a:lvl1pPr>
          </a:lstStyle>
          <a:p>
            <a:pPr>
              <a:defRPr/>
            </a:pPr>
            <a:endParaRPr lang="en-GB"/>
          </a:p>
        </p:txBody>
      </p:sp>
      <p:sp>
        <p:nvSpPr>
          <p:cNvPr id="10" name="Rectangle 6"/>
          <p:cNvSpPr>
            <a:spLocks noGrp="1" noChangeArrowheads="1"/>
          </p:cNvSpPr>
          <p:nvPr>
            <p:ph type="sldNum" sz="quarter" idx="12"/>
          </p:nvPr>
        </p:nvSpPr>
        <p:spPr/>
        <p:txBody>
          <a:bodyPr/>
          <a:lstStyle>
            <a:lvl1pPr>
              <a:defRPr/>
            </a:lvl1pPr>
          </a:lstStyle>
          <a:p>
            <a:pPr>
              <a:defRPr/>
            </a:pPr>
            <a:fld id="{32D0CA70-4E41-4782-BC68-6D3CFD60A32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EA78B19-F22F-428C-9558-0D8826FF0D8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D4BED66-D7BC-4D7D-975F-EAAA947387AE}"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2"/>
            <a:ext cx="4038600" cy="4530725"/>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726329E-FE1A-4541-AB46-0650D80E91DB}"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eaLnBrk="0" hangingPunct="0">
                <a:defRPr/>
              </a:pPr>
              <a:endParaRPr lang="en-US" sz="2400">
                <a:solidFill>
                  <a:srgbClr val="000000"/>
                </a:solidFill>
                <a:latin typeface="Franklin Gothic Book" pitchFamily="34" charset="0"/>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eaLnBrk="0" hangingPunct="0">
                <a:defRPr/>
              </a:pPr>
              <a:endParaRPr lang="en-US" sz="2400">
                <a:solidFill>
                  <a:srgbClr val="000000"/>
                </a:solidFill>
                <a:latin typeface="Franklin Gothic Book" pitchFamily="34" charset="0"/>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eaLnBrk="0" hangingPunct="0">
                <a:defRPr/>
              </a:pPr>
              <a:endParaRPr lang="en-US" sz="2400">
                <a:solidFill>
                  <a:srgbClr val="000000"/>
                </a:solidFill>
                <a:latin typeface="Franklin Gothic Book" pitchFamily="34" charset="0"/>
              </a:endParaRPr>
            </a:p>
          </p:txBody>
        </p:sp>
      </p:grpSp>
      <p:sp>
        <p:nvSpPr>
          <p:cNvPr id="226306" name="Rectangle 2"/>
          <p:cNvSpPr>
            <a:spLocks noGrp="1" noChangeArrowheads="1"/>
          </p:cNvSpPr>
          <p:nvPr>
            <p:ph type="ctrTitle"/>
          </p:nvPr>
        </p:nvSpPr>
        <p:spPr>
          <a:xfrm>
            <a:off x="685800" y="685800"/>
            <a:ext cx="7772400" cy="2127250"/>
          </a:xfrm>
        </p:spPr>
        <p:txBody>
          <a:bodyPr/>
          <a:lstStyle>
            <a:lvl1pPr algn="ctr">
              <a:defRPr sz="5800"/>
            </a:lvl1pPr>
          </a:lstStyle>
          <a:p>
            <a:r>
              <a:rPr lang="en-GB"/>
              <a:t>Click to edit Master title style</a:t>
            </a:r>
          </a:p>
        </p:txBody>
      </p:sp>
      <p:sp>
        <p:nvSpPr>
          <p:cNvPr id="22630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GB"/>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GB"/>
          </a:p>
        </p:txBody>
      </p:sp>
      <p:sp>
        <p:nvSpPr>
          <p:cNvPr id="9" name="Rectangle 5"/>
          <p:cNvSpPr>
            <a:spLocks noGrp="1" noChangeArrowheads="1"/>
          </p:cNvSpPr>
          <p:nvPr>
            <p:ph type="ftr" sz="quarter" idx="11"/>
          </p:nvPr>
        </p:nvSpPr>
        <p:spPr/>
        <p:txBody>
          <a:bodyPr/>
          <a:lstStyle>
            <a:lvl1pPr>
              <a:defRPr/>
            </a:lvl1pPr>
          </a:lstStyle>
          <a:p>
            <a:pPr>
              <a:defRPr/>
            </a:pPr>
            <a:endParaRPr lang="en-GB"/>
          </a:p>
        </p:txBody>
      </p:sp>
      <p:sp>
        <p:nvSpPr>
          <p:cNvPr id="10" name="Rectangle 6"/>
          <p:cNvSpPr>
            <a:spLocks noGrp="1" noChangeArrowheads="1"/>
          </p:cNvSpPr>
          <p:nvPr>
            <p:ph type="sldNum" sz="quarter" idx="12"/>
          </p:nvPr>
        </p:nvSpPr>
        <p:spPr/>
        <p:txBody>
          <a:bodyPr/>
          <a:lstStyle>
            <a:lvl1pPr>
              <a:defRPr/>
            </a:lvl1pPr>
          </a:lstStyle>
          <a:p>
            <a:pPr>
              <a:defRPr/>
            </a:pPr>
            <a:fld id="{A31DE33D-8B4C-4C9F-AAA7-1B2D358C7150}"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70EFCB1-AB70-43BE-BDB3-C0222D23DC60}"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3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5BE30DD-7CDE-48BF-BA64-49558D032A1B}"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6"/>
            <a:ext cx="4047067"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600206"/>
            <a:ext cx="4047067"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02762DB-5B6D-431F-B77F-4FCFFE9199D4}"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59AA050-C6DF-41F7-8AB4-65601C9E62FF}"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B03CC84-3376-4391-9370-739D075BAB36}"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D71D693-6D50-492B-B6A2-106C2B37BE4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2A75FB6-5F3D-4DAB-BF13-6E14A8DDBA78}"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8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8F946F9-9600-4600-ADB6-366479C00878}"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377572D-91BB-405B-86B9-B95656B17A22}"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3A08748-1F4E-4499-8783-72C9C270371F}"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19" y="277813"/>
            <a:ext cx="6036733"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134480C-9761-4E99-AAFF-D7A23AD7DBF0}"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50"/>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C4FD867-E2F9-4B97-8AC4-BF3FCA5A3DF9}"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eaLnBrk="0" hangingPunct="0">
                <a:defRPr/>
              </a:pPr>
              <a:endParaRPr lang="en-GB" sz="2400">
                <a:solidFill>
                  <a:srgbClr val="000000"/>
                </a:solidFill>
                <a:latin typeface="Franklin Gothic Book" pitchFamily="34" charset="0"/>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eaLnBrk="0" hangingPunct="0">
                <a:defRPr/>
              </a:pPr>
              <a:endParaRPr lang="en-GB" sz="2400">
                <a:solidFill>
                  <a:srgbClr val="000000"/>
                </a:solidFill>
                <a:latin typeface="Franklin Gothic Book" pitchFamily="34" charset="0"/>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eaLnBrk="0" hangingPunct="0">
                <a:defRPr/>
              </a:pPr>
              <a:endParaRPr lang="en-GB" sz="2400">
                <a:solidFill>
                  <a:srgbClr val="000000"/>
                </a:solidFill>
                <a:latin typeface="Franklin Gothic Book" pitchFamily="34" charset="0"/>
              </a:endParaRPr>
            </a:p>
          </p:txBody>
        </p:sp>
      </p:grpSp>
      <p:sp>
        <p:nvSpPr>
          <p:cNvPr id="226306" name="Rectangle 2"/>
          <p:cNvSpPr>
            <a:spLocks noGrp="1" noChangeArrowheads="1"/>
          </p:cNvSpPr>
          <p:nvPr>
            <p:ph type="ctrTitle"/>
          </p:nvPr>
        </p:nvSpPr>
        <p:spPr>
          <a:xfrm>
            <a:off x="685800" y="685800"/>
            <a:ext cx="7772400" cy="2127250"/>
          </a:xfrm>
        </p:spPr>
        <p:txBody>
          <a:bodyPr/>
          <a:lstStyle>
            <a:lvl1pPr algn="ctr">
              <a:defRPr sz="5800"/>
            </a:lvl1pPr>
          </a:lstStyle>
          <a:p>
            <a:r>
              <a:rPr lang="en-GB"/>
              <a:t>Click to edit Master title style</a:t>
            </a:r>
          </a:p>
        </p:txBody>
      </p:sp>
      <p:sp>
        <p:nvSpPr>
          <p:cNvPr id="22630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GB"/>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GB"/>
          </a:p>
        </p:txBody>
      </p:sp>
      <p:sp>
        <p:nvSpPr>
          <p:cNvPr id="9" name="Rectangle 5"/>
          <p:cNvSpPr>
            <a:spLocks noGrp="1" noChangeArrowheads="1"/>
          </p:cNvSpPr>
          <p:nvPr>
            <p:ph type="ftr" sz="quarter" idx="11"/>
          </p:nvPr>
        </p:nvSpPr>
        <p:spPr/>
        <p:txBody>
          <a:bodyPr/>
          <a:lstStyle>
            <a:lvl1pPr>
              <a:defRPr/>
            </a:lvl1pPr>
          </a:lstStyle>
          <a:p>
            <a:pPr>
              <a:defRPr/>
            </a:pPr>
            <a:endParaRPr lang="en-GB"/>
          </a:p>
        </p:txBody>
      </p:sp>
      <p:sp>
        <p:nvSpPr>
          <p:cNvPr id="10" name="Rectangle 6"/>
          <p:cNvSpPr>
            <a:spLocks noGrp="1" noChangeArrowheads="1"/>
          </p:cNvSpPr>
          <p:nvPr>
            <p:ph type="sldNum" sz="quarter" idx="12"/>
          </p:nvPr>
        </p:nvSpPr>
        <p:spPr/>
        <p:txBody>
          <a:bodyPr/>
          <a:lstStyle>
            <a:lvl1pPr>
              <a:defRPr/>
            </a:lvl1pPr>
          </a:lstStyle>
          <a:p>
            <a:pPr>
              <a:defRPr/>
            </a:pPr>
            <a:fld id="{13CA0E29-1024-4F90-A595-49F40AF75E67}"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0A7F82D-0F13-4DD2-8DFF-0FF1CAA88014}"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E0380AA-CB7D-4409-BF00-6FC57296E7E9}"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47067"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9733" y="1600201"/>
            <a:ext cx="4047067"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0DD5193-5BAC-4DA2-9477-188B7DC5DA3C}"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E3CC8AA-B119-4574-9808-5D6F4C226E3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B92B4D8-0593-44C8-9DF3-82FEEC6B63A4}"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E88A3E9-9F55-4D9B-A6C0-A02E1C6C05DC}"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690476B-4E60-45FF-8888-E74890496E52}"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542D8A3-0ABB-4B17-9BC9-9165D710B753}"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3489922-BE42-4827-B5EB-6933214F0D58}"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6C4CEB8-5E1A-40C7-831C-14161E2B4551}"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1" y="277813"/>
            <a:ext cx="6036733"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E7D1139-A698-4EDD-8F16-720990AA034C}"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1"/>
            <a:ext cx="8229600" cy="4530725"/>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1F3AA25-15E0-4BE1-83E0-FD3638A544D6}"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eaLnBrk="1" hangingPunct="1">
              <a:defRPr/>
            </a:lvl1pPr>
          </a:lstStyle>
          <a:p>
            <a:pPr>
              <a:defRPr/>
            </a:pPr>
            <a:endParaRPr lang="en-US" altLang="en-GB"/>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ltLang="en-GB"/>
          </a:p>
        </p:txBody>
      </p:sp>
      <p:sp>
        <p:nvSpPr>
          <p:cNvPr id="6" name="Slide Number Placeholder 5"/>
          <p:cNvSpPr>
            <a:spLocks noGrp="1"/>
          </p:cNvSpPr>
          <p:nvPr>
            <p:ph type="sldNum" sz="quarter" idx="12"/>
          </p:nvPr>
        </p:nvSpPr>
        <p:spPr/>
        <p:txBody>
          <a:bodyPr/>
          <a:lstStyle>
            <a:lvl1pPr eaLnBrk="1" hangingPunct="1">
              <a:defRPr/>
            </a:lvl1pPr>
          </a:lstStyle>
          <a:p>
            <a:pPr>
              <a:defRPr/>
            </a:pPr>
            <a:fld id="{3512E96F-C4D8-411A-BB72-05AA68041B59}" type="slidenum">
              <a:rPr lang="en-US" altLang="en-GB"/>
              <a:pPr>
                <a:defRPr/>
              </a:pPr>
              <a:t>‹#›</a:t>
            </a:fld>
            <a:endParaRPr lang="en-US" alt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eaLnBrk="1" hangingPunct="1">
              <a:defRPr/>
            </a:lvl1pPr>
          </a:lstStyle>
          <a:p>
            <a:pPr>
              <a:defRPr/>
            </a:pPr>
            <a:endParaRPr lang="en-US" altLang="en-GB"/>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ltLang="en-GB"/>
          </a:p>
        </p:txBody>
      </p:sp>
      <p:sp>
        <p:nvSpPr>
          <p:cNvPr id="6" name="Slide Number Placeholder 5"/>
          <p:cNvSpPr>
            <a:spLocks noGrp="1"/>
          </p:cNvSpPr>
          <p:nvPr>
            <p:ph type="sldNum" sz="quarter" idx="12"/>
          </p:nvPr>
        </p:nvSpPr>
        <p:spPr/>
        <p:txBody>
          <a:bodyPr/>
          <a:lstStyle>
            <a:lvl1pPr eaLnBrk="1" hangingPunct="1">
              <a:defRPr/>
            </a:lvl1pPr>
          </a:lstStyle>
          <a:p>
            <a:pPr>
              <a:defRPr/>
            </a:pPr>
            <a:fld id="{A806371A-70E2-49D9-BB8E-7648A81DCB0A}" type="slidenum">
              <a:rPr lang="en-US" altLang="en-GB"/>
              <a:pPr>
                <a:defRPr/>
              </a:pPr>
              <a:t>‹#›</a:t>
            </a:fld>
            <a:endParaRPr lang="en-US" alt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vl1pPr>
          </a:lstStyle>
          <a:p>
            <a:pPr>
              <a:defRPr/>
            </a:pPr>
            <a:endParaRPr lang="en-US" altLang="en-GB"/>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ltLang="en-GB"/>
          </a:p>
        </p:txBody>
      </p:sp>
      <p:sp>
        <p:nvSpPr>
          <p:cNvPr id="6" name="Slide Number Placeholder 5"/>
          <p:cNvSpPr>
            <a:spLocks noGrp="1"/>
          </p:cNvSpPr>
          <p:nvPr>
            <p:ph type="sldNum" sz="quarter" idx="12"/>
          </p:nvPr>
        </p:nvSpPr>
        <p:spPr/>
        <p:txBody>
          <a:bodyPr/>
          <a:lstStyle>
            <a:lvl1pPr eaLnBrk="1" hangingPunct="1">
              <a:defRPr/>
            </a:lvl1pPr>
          </a:lstStyle>
          <a:p>
            <a:pPr>
              <a:defRPr/>
            </a:pPr>
            <a:fld id="{12DAAF61-F449-4F75-A62A-A4C85924CDFC}" type="slidenum">
              <a:rPr lang="en-US" altLang="en-GB"/>
              <a:pPr>
                <a:defRPr/>
              </a:pPr>
              <a:t>‹#›</a:t>
            </a:fld>
            <a:endParaRPr lang="en-US" alt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79DEC6A-5BD3-43B2-B28A-979D757255FD}"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9734"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eaLnBrk="1" hangingPunct="1">
              <a:defRPr/>
            </a:lvl1pPr>
          </a:lstStyle>
          <a:p>
            <a:pPr>
              <a:defRPr/>
            </a:pPr>
            <a:endParaRPr lang="en-US" altLang="en-GB"/>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ltLang="en-GB"/>
          </a:p>
        </p:txBody>
      </p:sp>
      <p:sp>
        <p:nvSpPr>
          <p:cNvPr id="7" name="Slide Number Placeholder 6"/>
          <p:cNvSpPr>
            <a:spLocks noGrp="1"/>
          </p:cNvSpPr>
          <p:nvPr>
            <p:ph type="sldNum" sz="quarter" idx="12"/>
          </p:nvPr>
        </p:nvSpPr>
        <p:spPr/>
        <p:txBody>
          <a:bodyPr/>
          <a:lstStyle>
            <a:lvl1pPr eaLnBrk="1" hangingPunct="1">
              <a:defRPr/>
            </a:lvl1pPr>
          </a:lstStyle>
          <a:p>
            <a:pPr>
              <a:defRPr/>
            </a:pPr>
            <a:fld id="{4B60FBE1-00F7-4291-B279-845E52B8944C}" type="slidenum">
              <a:rPr lang="en-US" altLang="en-GB"/>
              <a:pPr>
                <a:defRPr/>
              </a:pPr>
              <a:t>‹#›</a:t>
            </a:fld>
            <a:endParaRPr lang="en-US" alt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eaLnBrk="1" hangingPunct="1">
              <a:defRPr/>
            </a:lvl1pPr>
          </a:lstStyle>
          <a:p>
            <a:pPr>
              <a:defRPr/>
            </a:pPr>
            <a:endParaRPr lang="en-US" altLang="en-GB"/>
          </a:p>
        </p:txBody>
      </p:sp>
      <p:sp>
        <p:nvSpPr>
          <p:cNvPr id="8" name="Footer Placeholder 7"/>
          <p:cNvSpPr>
            <a:spLocks noGrp="1"/>
          </p:cNvSpPr>
          <p:nvPr>
            <p:ph type="ftr" sz="quarter" idx="11"/>
          </p:nvPr>
        </p:nvSpPr>
        <p:spPr/>
        <p:txBody>
          <a:bodyPr/>
          <a:lstStyle>
            <a:lvl1pPr eaLnBrk="1" hangingPunct="1">
              <a:defRPr/>
            </a:lvl1pPr>
          </a:lstStyle>
          <a:p>
            <a:pPr>
              <a:defRPr/>
            </a:pPr>
            <a:endParaRPr lang="en-US" altLang="en-GB"/>
          </a:p>
        </p:txBody>
      </p:sp>
      <p:sp>
        <p:nvSpPr>
          <p:cNvPr id="9" name="Slide Number Placeholder 8"/>
          <p:cNvSpPr>
            <a:spLocks noGrp="1"/>
          </p:cNvSpPr>
          <p:nvPr>
            <p:ph type="sldNum" sz="quarter" idx="12"/>
          </p:nvPr>
        </p:nvSpPr>
        <p:spPr/>
        <p:txBody>
          <a:bodyPr/>
          <a:lstStyle>
            <a:lvl1pPr eaLnBrk="1" hangingPunct="1">
              <a:defRPr/>
            </a:lvl1pPr>
          </a:lstStyle>
          <a:p>
            <a:pPr>
              <a:defRPr/>
            </a:pPr>
            <a:fld id="{3EC3943E-D381-4FEF-BD22-286372B864F7}" type="slidenum">
              <a:rPr lang="en-US" altLang="en-GB"/>
              <a:pPr>
                <a:defRPr/>
              </a:pPr>
              <a:t>‹#›</a:t>
            </a:fld>
            <a:endParaRPr lang="en-US" alt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eaLnBrk="1" hangingPunct="1">
              <a:defRPr/>
            </a:lvl1pPr>
          </a:lstStyle>
          <a:p>
            <a:pPr>
              <a:defRPr/>
            </a:pPr>
            <a:endParaRPr lang="en-US" altLang="en-GB"/>
          </a:p>
        </p:txBody>
      </p:sp>
      <p:sp>
        <p:nvSpPr>
          <p:cNvPr id="4" name="Footer Placeholder 3"/>
          <p:cNvSpPr>
            <a:spLocks noGrp="1"/>
          </p:cNvSpPr>
          <p:nvPr>
            <p:ph type="ftr" sz="quarter" idx="11"/>
          </p:nvPr>
        </p:nvSpPr>
        <p:spPr/>
        <p:txBody>
          <a:bodyPr/>
          <a:lstStyle>
            <a:lvl1pPr eaLnBrk="1" hangingPunct="1">
              <a:defRPr/>
            </a:lvl1pPr>
          </a:lstStyle>
          <a:p>
            <a:pPr>
              <a:defRPr/>
            </a:pPr>
            <a:endParaRPr lang="en-US" altLang="en-GB"/>
          </a:p>
        </p:txBody>
      </p:sp>
      <p:sp>
        <p:nvSpPr>
          <p:cNvPr id="5" name="Slide Number Placeholder 4"/>
          <p:cNvSpPr>
            <a:spLocks noGrp="1"/>
          </p:cNvSpPr>
          <p:nvPr>
            <p:ph type="sldNum" sz="quarter" idx="12"/>
          </p:nvPr>
        </p:nvSpPr>
        <p:spPr/>
        <p:txBody>
          <a:bodyPr/>
          <a:lstStyle>
            <a:lvl1pPr eaLnBrk="1" hangingPunct="1">
              <a:defRPr/>
            </a:lvl1pPr>
          </a:lstStyle>
          <a:p>
            <a:pPr>
              <a:defRPr/>
            </a:pPr>
            <a:fld id="{106CDD1D-FC91-40A6-9710-490425B2E4D0}" type="slidenum">
              <a:rPr lang="en-US" altLang="en-GB"/>
              <a:pPr>
                <a:defRPr/>
              </a:pPr>
              <a:t>‹#›</a:t>
            </a:fld>
            <a:endParaRPr lang="en-US" alt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vl1pPr>
          </a:lstStyle>
          <a:p>
            <a:pPr>
              <a:defRPr/>
            </a:pPr>
            <a:endParaRPr lang="en-US" altLang="en-GB"/>
          </a:p>
        </p:txBody>
      </p:sp>
      <p:sp>
        <p:nvSpPr>
          <p:cNvPr id="3" name="Footer Placeholder 2"/>
          <p:cNvSpPr>
            <a:spLocks noGrp="1"/>
          </p:cNvSpPr>
          <p:nvPr>
            <p:ph type="ftr" sz="quarter" idx="11"/>
          </p:nvPr>
        </p:nvSpPr>
        <p:spPr/>
        <p:txBody>
          <a:bodyPr/>
          <a:lstStyle>
            <a:lvl1pPr eaLnBrk="1" hangingPunct="1">
              <a:defRPr/>
            </a:lvl1pPr>
          </a:lstStyle>
          <a:p>
            <a:pPr>
              <a:defRPr/>
            </a:pPr>
            <a:endParaRPr lang="en-US" altLang="en-GB"/>
          </a:p>
        </p:txBody>
      </p:sp>
      <p:sp>
        <p:nvSpPr>
          <p:cNvPr id="4" name="Slide Number Placeholder 3"/>
          <p:cNvSpPr>
            <a:spLocks noGrp="1"/>
          </p:cNvSpPr>
          <p:nvPr>
            <p:ph type="sldNum" sz="quarter" idx="12"/>
          </p:nvPr>
        </p:nvSpPr>
        <p:spPr/>
        <p:txBody>
          <a:bodyPr/>
          <a:lstStyle>
            <a:lvl1pPr eaLnBrk="1" hangingPunct="1">
              <a:defRPr/>
            </a:lvl1pPr>
          </a:lstStyle>
          <a:p>
            <a:pPr>
              <a:defRPr/>
            </a:pPr>
            <a:fld id="{7CB09FE0-8E26-43E4-8F2E-A91442350240}" type="slidenum">
              <a:rPr lang="en-US" altLang="en-GB"/>
              <a:pPr>
                <a:defRPr/>
              </a:pPr>
              <a:t>‹#›</a:t>
            </a:fld>
            <a:endParaRPr lang="en-US" alt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vl1pPr>
          </a:lstStyle>
          <a:p>
            <a:pPr>
              <a:defRPr/>
            </a:pPr>
            <a:endParaRPr lang="en-US" altLang="en-GB"/>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ltLang="en-GB"/>
          </a:p>
        </p:txBody>
      </p:sp>
      <p:sp>
        <p:nvSpPr>
          <p:cNvPr id="7" name="Slide Number Placeholder 6"/>
          <p:cNvSpPr>
            <a:spLocks noGrp="1"/>
          </p:cNvSpPr>
          <p:nvPr>
            <p:ph type="sldNum" sz="quarter" idx="12"/>
          </p:nvPr>
        </p:nvSpPr>
        <p:spPr/>
        <p:txBody>
          <a:bodyPr/>
          <a:lstStyle>
            <a:lvl1pPr eaLnBrk="1" hangingPunct="1">
              <a:defRPr/>
            </a:lvl1pPr>
          </a:lstStyle>
          <a:p>
            <a:pPr>
              <a:defRPr/>
            </a:pPr>
            <a:fld id="{AC6CEB22-1658-4A1E-A2B3-64C5E527A9DA}" type="slidenum">
              <a:rPr lang="en-US" altLang="en-GB"/>
              <a:pPr>
                <a:defRPr/>
              </a:pPr>
              <a:t>‹#›</a:t>
            </a:fld>
            <a:endParaRPr lang="en-US" alt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vl1pPr>
          </a:lstStyle>
          <a:p>
            <a:pPr>
              <a:defRPr/>
            </a:pPr>
            <a:endParaRPr lang="en-US" altLang="en-GB"/>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ltLang="en-GB"/>
          </a:p>
        </p:txBody>
      </p:sp>
      <p:sp>
        <p:nvSpPr>
          <p:cNvPr id="7" name="Slide Number Placeholder 6"/>
          <p:cNvSpPr>
            <a:spLocks noGrp="1"/>
          </p:cNvSpPr>
          <p:nvPr>
            <p:ph type="sldNum" sz="quarter" idx="12"/>
          </p:nvPr>
        </p:nvSpPr>
        <p:spPr/>
        <p:txBody>
          <a:bodyPr/>
          <a:lstStyle>
            <a:lvl1pPr eaLnBrk="1" hangingPunct="1">
              <a:defRPr/>
            </a:lvl1pPr>
          </a:lstStyle>
          <a:p>
            <a:pPr>
              <a:defRPr/>
            </a:pPr>
            <a:fld id="{0D987BC8-0685-4255-A880-B9D5333D3181}" type="slidenum">
              <a:rPr lang="en-US" altLang="en-GB"/>
              <a:pPr>
                <a:defRPr/>
              </a:pPr>
              <a:t>‹#›</a:t>
            </a:fld>
            <a:endParaRPr lang="en-US" alt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eaLnBrk="1" hangingPunct="1">
              <a:defRPr/>
            </a:lvl1pPr>
          </a:lstStyle>
          <a:p>
            <a:pPr>
              <a:defRPr/>
            </a:pPr>
            <a:endParaRPr lang="en-US" altLang="en-GB"/>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ltLang="en-GB"/>
          </a:p>
        </p:txBody>
      </p:sp>
      <p:sp>
        <p:nvSpPr>
          <p:cNvPr id="6" name="Slide Number Placeholder 5"/>
          <p:cNvSpPr>
            <a:spLocks noGrp="1"/>
          </p:cNvSpPr>
          <p:nvPr>
            <p:ph type="sldNum" sz="quarter" idx="12"/>
          </p:nvPr>
        </p:nvSpPr>
        <p:spPr/>
        <p:txBody>
          <a:bodyPr/>
          <a:lstStyle>
            <a:lvl1pPr eaLnBrk="1" hangingPunct="1">
              <a:defRPr/>
            </a:lvl1pPr>
          </a:lstStyle>
          <a:p>
            <a:pPr>
              <a:defRPr/>
            </a:pPr>
            <a:fld id="{FC9B2146-BD67-4F58-ABC9-457C25A91B70}" type="slidenum">
              <a:rPr lang="en-US" altLang="en-GB"/>
              <a:pPr>
                <a:defRPr/>
              </a:pPr>
              <a:t>‹#›</a:t>
            </a:fld>
            <a:endParaRPr lang="en-US" alt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eaLnBrk="1" hangingPunct="1">
              <a:defRPr/>
            </a:lvl1pPr>
          </a:lstStyle>
          <a:p>
            <a:pPr>
              <a:defRPr/>
            </a:pPr>
            <a:endParaRPr lang="en-US" altLang="en-GB"/>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ltLang="en-GB"/>
          </a:p>
        </p:txBody>
      </p:sp>
      <p:sp>
        <p:nvSpPr>
          <p:cNvPr id="6" name="Slide Number Placeholder 5"/>
          <p:cNvSpPr>
            <a:spLocks noGrp="1"/>
          </p:cNvSpPr>
          <p:nvPr>
            <p:ph type="sldNum" sz="quarter" idx="12"/>
          </p:nvPr>
        </p:nvSpPr>
        <p:spPr/>
        <p:txBody>
          <a:bodyPr/>
          <a:lstStyle>
            <a:lvl1pPr eaLnBrk="1" hangingPunct="1">
              <a:defRPr/>
            </a:lvl1pPr>
          </a:lstStyle>
          <a:p>
            <a:pPr>
              <a:defRPr/>
            </a:pPr>
            <a:fld id="{12D660FE-8A0C-4F41-9CB4-B0CC41587213}" type="slidenum">
              <a:rPr lang="en-US" altLang="en-GB"/>
              <a:pPr>
                <a:defRPr/>
              </a:pPr>
              <a:t>‹#›</a:t>
            </a:fld>
            <a:endParaRPr lang="en-US" alt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a:p>
        </p:txBody>
      </p:sp>
      <p:sp>
        <p:nvSpPr>
          <p:cNvPr id="4" name="Date Placeholder 3"/>
          <p:cNvSpPr>
            <a:spLocks noGrp="1"/>
          </p:cNvSpPr>
          <p:nvPr>
            <p:ph type="dt" sz="half" idx="10"/>
          </p:nvPr>
        </p:nvSpPr>
        <p:spPr/>
        <p:txBody>
          <a:bodyPr/>
          <a:lstStyle>
            <a:lvl1pPr eaLnBrk="1" hangingPunct="1">
              <a:defRPr/>
            </a:lvl1pPr>
          </a:lstStyle>
          <a:p>
            <a:pPr>
              <a:defRPr/>
            </a:pPr>
            <a:endParaRPr lang="en-US" altLang="en-GB"/>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ltLang="en-GB"/>
          </a:p>
        </p:txBody>
      </p:sp>
      <p:sp>
        <p:nvSpPr>
          <p:cNvPr id="6" name="Slide Number Placeholder 5"/>
          <p:cNvSpPr>
            <a:spLocks noGrp="1"/>
          </p:cNvSpPr>
          <p:nvPr>
            <p:ph type="sldNum" sz="quarter" idx="12"/>
          </p:nvPr>
        </p:nvSpPr>
        <p:spPr/>
        <p:txBody>
          <a:bodyPr/>
          <a:lstStyle>
            <a:lvl1pPr eaLnBrk="1" hangingPunct="1">
              <a:defRPr/>
            </a:lvl1pPr>
          </a:lstStyle>
          <a:p>
            <a:pPr>
              <a:defRPr/>
            </a:pPr>
            <a:fld id="{5962FEFC-1247-4BC7-BF09-01B7BB2F0346}" type="slidenum">
              <a:rPr lang="en-US" altLang="en-GB"/>
              <a:pPr>
                <a:defRPr/>
              </a:pPr>
              <a:t>‹#›</a:t>
            </a:fld>
            <a:endParaRPr lang="en-US" alt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0E47FB9-E3E2-40EC-9CDF-93D0667BABD2}" type="datetimeFigureOut">
              <a:rPr lang="en-GB" smtClean="0">
                <a:solidFill>
                  <a:srgbClr val="D6ECFF"/>
                </a:solidFill>
              </a:rPr>
              <a:pPr/>
              <a:t>19/10/2012</a:t>
            </a:fld>
            <a:endParaRPr lang="en-GB">
              <a:solidFill>
                <a:srgbClr val="D6EC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solidFill>
                <a:srgbClr val="D6ECFF"/>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CF96630-C610-4376-B35B-39C388B4B341}" type="slidenum">
              <a:rPr lang="en-GB" smtClean="0">
                <a:solidFill>
                  <a:srgbClr val="D6ECFF"/>
                </a:solidFill>
              </a:rPr>
              <a:pPr/>
              <a:t>‹#›</a:t>
            </a:fld>
            <a:endParaRPr lang="en-GB">
              <a:solidFill>
                <a:srgbClr val="D6ECFF"/>
              </a:solidFill>
            </a:endParaRPr>
          </a:p>
        </p:txBody>
      </p:sp>
    </p:spTree>
    <p:extLst>
      <p:ext uri="{BB962C8B-B14F-4D97-AF65-F5344CB8AC3E}">
        <p14:creationId xmlns:p14="http://schemas.microsoft.com/office/powerpoint/2010/main" val="253377392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EEC3399-08F6-4661-B277-20019F82BA79}"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0E47FB9-E3E2-40EC-9CDF-93D0667BABD2}" type="datetimeFigureOut">
              <a:rPr lang="en-GB" smtClean="0">
                <a:solidFill>
                  <a:srgbClr val="D6ECFF"/>
                </a:solidFill>
              </a:rPr>
              <a:pPr/>
              <a:t>19/10/2012</a:t>
            </a:fld>
            <a:endParaRPr lang="en-GB">
              <a:solidFill>
                <a:srgbClr val="D6ECFF"/>
              </a:solidFill>
            </a:endParaRPr>
          </a:p>
        </p:txBody>
      </p:sp>
      <p:sp>
        <p:nvSpPr>
          <p:cNvPr id="5" name="Footer Placeholder 4"/>
          <p:cNvSpPr>
            <a:spLocks noGrp="1"/>
          </p:cNvSpPr>
          <p:nvPr>
            <p:ph type="ftr" sz="quarter" idx="11"/>
          </p:nvPr>
        </p:nvSpPr>
        <p:spPr/>
        <p:txBody>
          <a:bodyPr/>
          <a:lstStyle/>
          <a:p>
            <a:endParaRPr lang="en-GB">
              <a:solidFill>
                <a:srgbClr val="D6ECF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CF96630-C610-4376-B35B-39C388B4B341}" type="slidenum">
              <a:rPr lang="en-GB" smtClean="0">
                <a:solidFill>
                  <a:srgbClr val="D6ECFF"/>
                </a:solidFill>
              </a:rPr>
              <a:pPr/>
              <a:t>‹#›</a:t>
            </a:fld>
            <a:endParaRPr lang="en-GB">
              <a:solidFill>
                <a:srgbClr val="D6EC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10288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0E47FB9-E3E2-40EC-9CDF-93D0667BABD2}" type="datetimeFigureOut">
              <a:rPr lang="en-GB" smtClean="0">
                <a:solidFill>
                  <a:srgbClr val="D6ECFF"/>
                </a:solidFill>
              </a:rPr>
              <a:pPr/>
              <a:t>19/10/2012</a:t>
            </a:fld>
            <a:endParaRPr lang="en-GB">
              <a:solidFill>
                <a:srgbClr val="D6ECFF"/>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CF96630-C610-4376-B35B-39C388B4B341}" type="slidenum">
              <a:rPr lang="en-GB" smtClean="0">
                <a:solidFill>
                  <a:srgbClr val="D6ECFF"/>
                </a:solidFill>
              </a:rPr>
              <a:pPr/>
              <a:t>‹#›</a:t>
            </a:fld>
            <a:endParaRPr lang="en-GB">
              <a:solidFill>
                <a:srgbClr val="D6ECFF"/>
              </a:solidFill>
            </a:endParaRPr>
          </a:p>
        </p:txBody>
      </p:sp>
      <p:sp>
        <p:nvSpPr>
          <p:cNvPr id="14" name="Footer Placeholder 13"/>
          <p:cNvSpPr>
            <a:spLocks noGrp="1"/>
          </p:cNvSpPr>
          <p:nvPr>
            <p:ph type="ftr" sz="quarter" idx="12"/>
          </p:nvPr>
        </p:nvSpPr>
        <p:spPr/>
        <p:txBody>
          <a:bodyPr/>
          <a:lstStyle/>
          <a:p>
            <a:endParaRPr lang="en-GB">
              <a:solidFill>
                <a:srgbClr val="D6ECFF"/>
              </a:solidFill>
            </a:endParaRPr>
          </a:p>
        </p:txBody>
      </p:sp>
    </p:spTree>
    <p:extLst>
      <p:ext uri="{BB962C8B-B14F-4D97-AF65-F5344CB8AC3E}">
        <p14:creationId xmlns:p14="http://schemas.microsoft.com/office/powerpoint/2010/main" val="3365122962"/>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0E47FB9-E3E2-40EC-9CDF-93D0667BABD2}" type="datetimeFigureOut">
              <a:rPr lang="en-GB" smtClean="0">
                <a:solidFill>
                  <a:srgbClr val="D6ECFF"/>
                </a:solidFill>
              </a:rPr>
              <a:pPr/>
              <a:t>19/10/2012</a:t>
            </a:fld>
            <a:endParaRPr lang="en-GB">
              <a:solidFill>
                <a:srgbClr val="D6ECFF"/>
              </a:solidFill>
            </a:endParaRPr>
          </a:p>
        </p:txBody>
      </p:sp>
      <p:sp>
        <p:nvSpPr>
          <p:cNvPr id="10" name="Slide Number Placeholder 9"/>
          <p:cNvSpPr>
            <a:spLocks noGrp="1"/>
          </p:cNvSpPr>
          <p:nvPr>
            <p:ph type="sldNum" sz="quarter" idx="16"/>
          </p:nvPr>
        </p:nvSpPr>
        <p:spPr/>
        <p:txBody>
          <a:bodyPr rtlCol="0"/>
          <a:lstStyle/>
          <a:p>
            <a:fld id="{ACF96630-C610-4376-B35B-39C388B4B341}" type="slidenum">
              <a:rPr lang="en-GB" smtClean="0">
                <a:solidFill>
                  <a:srgbClr val="D6ECFF"/>
                </a:solidFill>
              </a:rPr>
              <a:pPr/>
              <a:t>‹#›</a:t>
            </a:fld>
            <a:endParaRPr lang="en-GB">
              <a:solidFill>
                <a:srgbClr val="D6ECFF"/>
              </a:solidFill>
            </a:endParaRPr>
          </a:p>
        </p:txBody>
      </p:sp>
      <p:sp>
        <p:nvSpPr>
          <p:cNvPr id="12" name="Footer Placeholder 11"/>
          <p:cNvSpPr>
            <a:spLocks noGrp="1"/>
          </p:cNvSpPr>
          <p:nvPr>
            <p:ph type="ftr" sz="quarter" idx="17"/>
          </p:nvPr>
        </p:nvSpPr>
        <p:spPr/>
        <p:txBody>
          <a:bodyPr rtlCol="0"/>
          <a:lstStyle/>
          <a:p>
            <a:endParaRPr lang="en-GB">
              <a:solidFill>
                <a:srgbClr val="D6ECFF"/>
              </a:solidFill>
            </a:endParaRPr>
          </a:p>
        </p:txBody>
      </p:sp>
    </p:spTree>
    <p:extLst>
      <p:ext uri="{BB962C8B-B14F-4D97-AF65-F5344CB8AC3E}">
        <p14:creationId xmlns:p14="http://schemas.microsoft.com/office/powerpoint/2010/main" val="16657813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0E47FB9-E3E2-40EC-9CDF-93D0667BABD2}" type="datetimeFigureOut">
              <a:rPr lang="en-GB" smtClean="0">
                <a:solidFill>
                  <a:srgbClr val="D6ECFF"/>
                </a:solidFill>
              </a:rPr>
              <a:pPr/>
              <a:t>19/10/2012</a:t>
            </a:fld>
            <a:endParaRPr lang="en-GB">
              <a:solidFill>
                <a:srgbClr val="D6ECFF"/>
              </a:solidFill>
            </a:endParaRPr>
          </a:p>
        </p:txBody>
      </p:sp>
      <p:sp>
        <p:nvSpPr>
          <p:cNvPr id="12" name="Slide Number Placeholder 11"/>
          <p:cNvSpPr>
            <a:spLocks noGrp="1"/>
          </p:cNvSpPr>
          <p:nvPr>
            <p:ph type="sldNum" sz="quarter" idx="16"/>
          </p:nvPr>
        </p:nvSpPr>
        <p:spPr/>
        <p:txBody>
          <a:bodyPr rtlCol="0"/>
          <a:lstStyle/>
          <a:p>
            <a:fld id="{ACF96630-C610-4376-B35B-39C388B4B341}" type="slidenum">
              <a:rPr lang="en-GB" smtClean="0">
                <a:solidFill>
                  <a:srgbClr val="D6ECFF"/>
                </a:solidFill>
              </a:rPr>
              <a:pPr/>
              <a:t>‹#›</a:t>
            </a:fld>
            <a:endParaRPr lang="en-GB">
              <a:solidFill>
                <a:srgbClr val="D6ECFF"/>
              </a:solidFill>
            </a:endParaRPr>
          </a:p>
        </p:txBody>
      </p:sp>
      <p:sp>
        <p:nvSpPr>
          <p:cNvPr id="14" name="Footer Placeholder 13"/>
          <p:cNvSpPr>
            <a:spLocks noGrp="1"/>
          </p:cNvSpPr>
          <p:nvPr>
            <p:ph type="ftr" sz="quarter" idx="17"/>
          </p:nvPr>
        </p:nvSpPr>
        <p:spPr/>
        <p:txBody>
          <a:bodyPr rtlCol="0"/>
          <a:lstStyle/>
          <a:p>
            <a:endParaRPr lang="en-GB">
              <a:solidFill>
                <a:srgbClr val="D6ECFF"/>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8352512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0E47FB9-E3E2-40EC-9CDF-93D0667BABD2}" type="datetimeFigureOut">
              <a:rPr lang="en-GB" smtClean="0">
                <a:solidFill>
                  <a:srgbClr val="D6ECFF"/>
                </a:solidFill>
              </a:rPr>
              <a:pPr/>
              <a:t>19/10/2012</a:t>
            </a:fld>
            <a:endParaRPr lang="en-GB">
              <a:solidFill>
                <a:srgbClr val="D6ECFF"/>
              </a:solidFill>
            </a:endParaRPr>
          </a:p>
        </p:txBody>
      </p:sp>
      <p:sp>
        <p:nvSpPr>
          <p:cNvPr id="4" name="Footer Placeholder 3"/>
          <p:cNvSpPr>
            <a:spLocks noGrp="1"/>
          </p:cNvSpPr>
          <p:nvPr>
            <p:ph type="ftr" sz="quarter" idx="11"/>
          </p:nvPr>
        </p:nvSpPr>
        <p:spPr/>
        <p:txBody>
          <a:bodyPr/>
          <a:lstStyle/>
          <a:p>
            <a:endParaRPr lang="en-GB">
              <a:solidFill>
                <a:srgbClr val="D6ECFF"/>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CF96630-C610-4376-B35B-39C388B4B341}" type="slidenum">
              <a:rPr lang="en-GB" smtClean="0">
                <a:solidFill>
                  <a:srgbClr val="D6ECFF"/>
                </a:solidFill>
              </a:rPr>
              <a:pPr/>
              <a:t>‹#›</a:t>
            </a:fld>
            <a:endParaRPr lang="en-GB">
              <a:solidFill>
                <a:srgbClr val="D6ECFF"/>
              </a:solidFill>
            </a:endParaRPr>
          </a:p>
        </p:txBody>
      </p:sp>
    </p:spTree>
    <p:extLst>
      <p:ext uri="{BB962C8B-B14F-4D97-AF65-F5344CB8AC3E}">
        <p14:creationId xmlns:p14="http://schemas.microsoft.com/office/powerpoint/2010/main" val="11080100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47FB9-E3E2-40EC-9CDF-93D0667BABD2}" type="datetimeFigureOut">
              <a:rPr lang="en-GB" smtClean="0">
                <a:solidFill>
                  <a:srgbClr val="D6ECFF"/>
                </a:solidFill>
              </a:rPr>
              <a:pPr/>
              <a:t>19/10/2012</a:t>
            </a:fld>
            <a:endParaRPr lang="en-GB">
              <a:solidFill>
                <a:srgbClr val="D6ECFF"/>
              </a:solidFill>
            </a:endParaRPr>
          </a:p>
        </p:txBody>
      </p:sp>
      <p:sp>
        <p:nvSpPr>
          <p:cNvPr id="3" name="Footer Placeholder 2"/>
          <p:cNvSpPr>
            <a:spLocks noGrp="1"/>
          </p:cNvSpPr>
          <p:nvPr>
            <p:ph type="ftr" sz="quarter" idx="11"/>
          </p:nvPr>
        </p:nvSpPr>
        <p:spPr/>
        <p:txBody>
          <a:bodyPr/>
          <a:lstStyle/>
          <a:p>
            <a:endParaRPr lang="en-GB">
              <a:solidFill>
                <a:srgbClr val="D6ECFF"/>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CF96630-C610-4376-B35B-39C388B4B341}" type="slidenum">
              <a:rPr lang="en-GB" smtClean="0">
                <a:solidFill>
                  <a:srgbClr val="D6ECFF"/>
                </a:solidFill>
              </a:rPr>
              <a:pPr/>
              <a:t>‹#›</a:t>
            </a:fld>
            <a:endParaRPr lang="en-GB">
              <a:solidFill>
                <a:srgbClr val="D6ECFF"/>
              </a:solidFill>
            </a:endParaRPr>
          </a:p>
        </p:txBody>
      </p:sp>
    </p:spTree>
    <p:extLst>
      <p:ext uri="{BB962C8B-B14F-4D97-AF65-F5344CB8AC3E}">
        <p14:creationId xmlns:p14="http://schemas.microsoft.com/office/powerpoint/2010/main" val="25635393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0E47FB9-E3E2-40EC-9CDF-93D0667BABD2}" type="datetimeFigureOut">
              <a:rPr lang="en-GB" smtClean="0">
                <a:solidFill>
                  <a:srgbClr val="D6ECFF"/>
                </a:solidFill>
              </a:rPr>
              <a:pPr/>
              <a:t>19/10/2012</a:t>
            </a:fld>
            <a:endParaRPr lang="en-GB">
              <a:solidFill>
                <a:srgbClr val="D6ECFF"/>
              </a:solidFill>
            </a:endParaRPr>
          </a:p>
        </p:txBody>
      </p:sp>
      <p:sp>
        <p:nvSpPr>
          <p:cNvPr id="6" name="Footer Placeholder 5"/>
          <p:cNvSpPr>
            <a:spLocks noGrp="1"/>
          </p:cNvSpPr>
          <p:nvPr>
            <p:ph type="ftr" sz="quarter" idx="11"/>
          </p:nvPr>
        </p:nvSpPr>
        <p:spPr/>
        <p:txBody>
          <a:bodyPr/>
          <a:lstStyle/>
          <a:p>
            <a:endParaRPr lang="en-GB">
              <a:solidFill>
                <a:srgbClr val="D6ECFF"/>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CF96630-C610-4376-B35B-39C388B4B341}" type="slidenum">
              <a:rPr lang="en-GB" smtClean="0">
                <a:solidFill>
                  <a:srgbClr val="D6ECFF"/>
                </a:solidFill>
              </a:rPr>
              <a:pPr/>
              <a:t>‹#›</a:t>
            </a:fld>
            <a:endParaRPr lang="en-GB">
              <a:solidFill>
                <a:srgbClr val="D6EC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716160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40E47FB9-E3E2-40EC-9CDF-93D0667BABD2}" type="datetimeFigureOut">
              <a:rPr lang="en-GB" smtClean="0">
                <a:solidFill>
                  <a:srgbClr val="D6ECFF"/>
                </a:solidFill>
              </a:rPr>
              <a:pPr/>
              <a:t>19/10/2012</a:t>
            </a:fld>
            <a:endParaRPr lang="en-GB">
              <a:solidFill>
                <a:srgbClr val="D6ECFF"/>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CF96630-C610-4376-B35B-39C388B4B341}" type="slidenum">
              <a:rPr lang="en-GB" smtClean="0">
                <a:solidFill>
                  <a:srgbClr val="D6ECFF"/>
                </a:solidFill>
              </a:rPr>
              <a:pPr/>
              <a:t>‹#›</a:t>
            </a:fld>
            <a:endParaRPr lang="en-GB">
              <a:solidFill>
                <a:srgbClr val="D6ECFF"/>
              </a:solidFill>
            </a:endParaRPr>
          </a:p>
        </p:txBody>
      </p:sp>
      <p:sp>
        <p:nvSpPr>
          <p:cNvPr id="14" name="Footer Placeholder 13"/>
          <p:cNvSpPr>
            <a:spLocks noGrp="1"/>
          </p:cNvSpPr>
          <p:nvPr>
            <p:ph type="ftr" sz="quarter" idx="12"/>
          </p:nvPr>
        </p:nvSpPr>
        <p:spPr>
          <a:xfrm>
            <a:off x="1600200" y="6248206"/>
            <a:ext cx="4572000" cy="365125"/>
          </a:xfrm>
        </p:spPr>
        <p:txBody>
          <a:bodyPr rtlCol="0"/>
          <a:lstStyle/>
          <a:p>
            <a:endParaRPr lang="en-GB">
              <a:solidFill>
                <a:srgbClr val="D6ECFF"/>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128611441"/>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E47FB9-E3E2-40EC-9CDF-93D0667BABD2}" type="datetimeFigureOut">
              <a:rPr lang="en-GB" smtClean="0">
                <a:solidFill>
                  <a:srgbClr val="D6ECFF"/>
                </a:solidFill>
              </a:rPr>
              <a:pPr/>
              <a:t>19/10/2012</a:t>
            </a:fld>
            <a:endParaRPr lang="en-GB">
              <a:solidFill>
                <a:srgbClr val="D6ECFF"/>
              </a:solidFill>
            </a:endParaRPr>
          </a:p>
        </p:txBody>
      </p:sp>
      <p:sp>
        <p:nvSpPr>
          <p:cNvPr id="5" name="Footer Placeholder 4"/>
          <p:cNvSpPr>
            <a:spLocks noGrp="1"/>
          </p:cNvSpPr>
          <p:nvPr>
            <p:ph type="ftr" sz="quarter" idx="11"/>
          </p:nvPr>
        </p:nvSpPr>
        <p:spPr/>
        <p:txBody>
          <a:bodyPr/>
          <a:lstStyle/>
          <a:p>
            <a:endParaRPr lang="en-GB">
              <a:solidFill>
                <a:srgbClr val="D6ECFF"/>
              </a:solidFill>
            </a:endParaRPr>
          </a:p>
        </p:txBody>
      </p:sp>
      <p:sp>
        <p:nvSpPr>
          <p:cNvPr id="6" name="Slide Number Placeholder 5"/>
          <p:cNvSpPr>
            <a:spLocks noGrp="1"/>
          </p:cNvSpPr>
          <p:nvPr>
            <p:ph type="sldNum" sz="quarter" idx="12"/>
          </p:nvPr>
        </p:nvSpPr>
        <p:spPr/>
        <p:txBody>
          <a:bodyPr/>
          <a:lstStyle/>
          <a:p>
            <a:fld id="{ACF96630-C610-4376-B35B-39C388B4B341}" type="slidenum">
              <a:rPr lang="en-GB" smtClean="0">
                <a:solidFill>
                  <a:srgbClr val="D6ECFF"/>
                </a:solidFill>
              </a:rPr>
              <a:pPr/>
              <a:t>‹#›</a:t>
            </a:fld>
            <a:endParaRPr lang="en-GB">
              <a:solidFill>
                <a:srgbClr val="D6ECFF"/>
              </a:solidFill>
            </a:endParaRPr>
          </a:p>
        </p:txBody>
      </p:sp>
    </p:spTree>
    <p:extLst>
      <p:ext uri="{BB962C8B-B14F-4D97-AF65-F5344CB8AC3E}">
        <p14:creationId xmlns:p14="http://schemas.microsoft.com/office/powerpoint/2010/main" val="34079382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0E47FB9-E3E2-40EC-9CDF-93D0667BABD2}" type="datetimeFigureOut">
              <a:rPr lang="en-GB" smtClean="0">
                <a:solidFill>
                  <a:srgbClr val="D6ECFF"/>
                </a:solidFill>
              </a:rPr>
              <a:pPr/>
              <a:t>19/10/2012</a:t>
            </a:fld>
            <a:endParaRPr lang="en-GB">
              <a:solidFill>
                <a:srgbClr val="D6ECFF"/>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GB">
              <a:solidFill>
                <a:srgbClr val="D6ECFF"/>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ACF96630-C610-4376-B35B-39C388B4B341}" type="slidenum">
              <a:rPr lang="en-GB" smtClean="0">
                <a:solidFill>
                  <a:srgbClr val="D6ECFF"/>
                </a:solidFill>
              </a:rPr>
              <a:pPr/>
              <a:t>‹#›</a:t>
            </a:fld>
            <a:endParaRPr lang="en-GB">
              <a:solidFill>
                <a:srgbClr val="D6ECFF"/>
              </a:solidFill>
            </a:endParaRPr>
          </a:p>
        </p:txBody>
      </p:sp>
    </p:spTree>
    <p:extLst>
      <p:ext uri="{BB962C8B-B14F-4D97-AF65-F5344CB8AC3E}">
        <p14:creationId xmlns:p14="http://schemas.microsoft.com/office/powerpoint/2010/main" val="280086367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8533D55-7C51-440C-B3AA-5D5FE17AEE4E}"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775F55"/>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775F55"/>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378EA5-393D-4046-B0F7-FEE665E640D8}" type="slidenum">
              <a:rPr lang="en-GB"/>
              <a:pPr>
                <a:defRPr/>
              </a:pPr>
              <a:t>‹#›</a:t>
            </a:fld>
            <a:endParaRPr lang="en-GB"/>
          </a:p>
        </p:txBody>
      </p:sp>
    </p:spTree>
    <p:extLst>
      <p:ext uri="{BB962C8B-B14F-4D97-AF65-F5344CB8AC3E}">
        <p14:creationId xmlns:p14="http://schemas.microsoft.com/office/powerpoint/2010/main" val="182212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027A004-9237-4A11-80F8-A19A21A3655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7C0EB5A-7D04-4A54-9EC4-334C28AED4F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AA89E36-A491-43A4-AEDB-5522A0A0D22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6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p>
        </p:txBody>
      </p:sp>
      <p:sp>
        <p:nvSpPr>
          <p:cNvPr id="1127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EFA741B2-D403-4E16-8092-D02D7F3C7CC3}" type="slidenum">
              <a:rPr lang="en-GB"/>
              <a:pPr>
                <a:defRPr/>
              </a:pPr>
              <a:t>‹#›</a:t>
            </a:fld>
            <a:endParaRPr lang="en-GB"/>
          </a:p>
        </p:txBody>
      </p:sp>
      <p:sp>
        <p:nvSpPr>
          <p:cNvPr id="11271"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lang="en-US" sz="2400">
              <a:latin typeface="Times New Roman" charset="0"/>
            </a:endParaRPr>
          </a:p>
        </p:txBody>
      </p:sp>
      <p:sp>
        <p:nvSpPr>
          <p:cNvPr id="11272"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en-US"/>
          </a:p>
        </p:txBody>
      </p:sp>
      <p:sp>
        <p:nvSpPr>
          <p:cNvPr id="11273"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lang="en-US" sz="2400">
              <a:latin typeface="Times New Roman" charset="0"/>
            </a:endParaRPr>
          </a:p>
        </p:txBody>
      </p:sp>
      <p:sp>
        <p:nvSpPr>
          <p:cNvPr id="11274"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lang="en-US" sz="2400">
              <a:latin typeface="Times New Roman" charset="0"/>
            </a:endParaRPr>
          </a:p>
        </p:txBody>
      </p:sp>
    </p:spTree>
  </p:cSld>
  <p:clrMap bg1="lt1" tx1="dk1" bg2="lt2" tx2="dk2" accent1="accent1" accent2="accent2" accent3="accent3" accent4="accent4" accent5="accent5" accent6="accent6" hlink="hlink" folHlink="folHlink"/>
  <p:sldLayoutIdLst>
    <p:sldLayoutId id="2147483776"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2765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2528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mn-lt"/>
              </a:defRPr>
            </a:lvl1pPr>
          </a:lstStyle>
          <a:p>
            <a:pPr>
              <a:defRPr/>
            </a:pPr>
            <a:endParaRPr lang="en-GB"/>
          </a:p>
        </p:txBody>
      </p:sp>
      <p:sp>
        <p:nvSpPr>
          <p:cNvPr id="2252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mn-lt"/>
              </a:defRPr>
            </a:lvl1pPr>
          </a:lstStyle>
          <a:p>
            <a:pPr>
              <a:defRPr/>
            </a:pPr>
            <a:endParaRPr lang="en-GB"/>
          </a:p>
        </p:txBody>
      </p:sp>
      <p:sp>
        <p:nvSpPr>
          <p:cNvPr id="22528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mn-lt"/>
              </a:defRPr>
            </a:lvl1pPr>
          </a:lstStyle>
          <a:p>
            <a:pPr>
              <a:defRPr/>
            </a:pPr>
            <a:fld id="{E5B527F7-0239-4D85-9317-2D6FDA26EB24}" type="slidenum">
              <a:rPr lang="en-GB"/>
              <a:pPr>
                <a:defRPr/>
              </a:pPr>
              <a:t>‹#›</a:t>
            </a:fld>
            <a:endParaRPr lang="en-GB"/>
          </a:p>
        </p:txBody>
      </p:sp>
      <p:sp>
        <p:nvSpPr>
          <p:cNvPr id="225287"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lang="en-GB" sz="2400">
              <a:solidFill>
                <a:srgbClr val="000000"/>
              </a:solidFill>
              <a:latin typeface="Times New Roman" pitchFamily="18" charset="0"/>
            </a:endParaRPr>
          </a:p>
        </p:txBody>
      </p:sp>
      <p:sp>
        <p:nvSpPr>
          <p:cNvPr id="225288"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eaLnBrk="0" hangingPunct="0">
              <a:defRPr/>
            </a:pPr>
            <a:endParaRPr lang="en-US" sz="2400">
              <a:solidFill>
                <a:srgbClr val="000000"/>
              </a:solidFill>
              <a:latin typeface="Franklin Gothic Book" pitchFamily="34" charset="0"/>
            </a:endParaRPr>
          </a:p>
        </p:txBody>
      </p:sp>
      <p:sp>
        <p:nvSpPr>
          <p:cNvPr id="225289"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lang="en-GB" sz="2400">
              <a:solidFill>
                <a:srgbClr val="000000"/>
              </a:solidFill>
              <a:latin typeface="Times New Roman" pitchFamily="18" charset="0"/>
            </a:endParaRPr>
          </a:p>
        </p:txBody>
      </p:sp>
      <p:sp>
        <p:nvSpPr>
          <p:cNvPr id="225290"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89"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3824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2528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solidFill>
                  <a:srgbClr val="000000"/>
                </a:solidFill>
                <a:latin typeface="+mn-lt"/>
              </a:defRPr>
            </a:lvl1pPr>
          </a:lstStyle>
          <a:p>
            <a:pPr>
              <a:defRPr/>
            </a:pPr>
            <a:endParaRPr lang="en-GB"/>
          </a:p>
        </p:txBody>
      </p:sp>
      <p:sp>
        <p:nvSpPr>
          <p:cNvPr id="2252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solidFill>
                  <a:srgbClr val="000000"/>
                </a:solidFill>
                <a:latin typeface="+mn-lt"/>
              </a:defRPr>
            </a:lvl1pPr>
          </a:lstStyle>
          <a:p>
            <a:pPr>
              <a:defRPr/>
            </a:pPr>
            <a:endParaRPr lang="en-GB"/>
          </a:p>
        </p:txBody>
      </p:sp>
      <p:sp>
        <p:nvSpPr>
          <p:cNvPr id="22528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solidFill>
                  <a:srgbClr val="000000"/>
                </a:solidFill>
                <a:latin typeface="+mn-lt"/>
              </a:defRPr>
            </a:lvl1pPr>
          </a:lstStyle>
          <a:p>
            <a:pPr>
              <a:defRPr/>
            </a:pPr>
            <a:fld id="{8E4E2818-B9B7-4B03-B874-00404B3862DD}" type="slidenum">
              <a:rPr lang="en-GB"/>
              <a:pPr>
                <a:defRPr/>
              </a:pPr>
              <a:t>‹#›</a:t>
            </a:fld>
            <a:endParaRPr lang="en-GB"/>
          </a:p>
        </p:txBody>
      </p:sp>
      <p:sp>
        <p:nvSpPr>
          <p:cNvPr id="225287"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lang="en-GB" sz="2400">
              <a:solidFill>
                <a:srgbClr val="000000"/>
              </a:solidFill>
              <a:latin typeface="Times New Roman" pitchFamily="18" charset="0"/>
            </a:endParaRPr>
          </a:p>
        </p:txBody>
      </p:sp>
      <p:sp>
        <p:nvSpPr>
          <p:cNvPr id="225288"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eaLnBrk="0" hangingPunct="0">
              <a:defRPr/>
            </a:pPr>
            <a:endParaRPr lang="en-GB" sz="2400">
              <a:solidFill>
                <a:srgbClr val="000000"/>
              </a:solidFill>
              <a:latin typeface="Franklin Gothic Book" pitchFamily="34" charset="0"/>
            </a:endParaRPr>
          </a:p>
        </p:txBody>
      </p:sp>
      <p:sp>
        <p:nvSpPr>
          <p:cNvPr id="225289"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lang="en-GB" sz="2400">
              <a:solidFill>
                <a:srgbClr val="000000"/>
              </a:solidFill>
              <a:latin typeface="Times New Roman" pitchFamily="18" charset="0"/>
            </a:endParaRPr>
          </a:p>
        </p:txBody>
      </p:sp>
      <p:sp>
        <p:nvSpPr>
          <p:cNvPr id="225290"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90"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GB" smtClean="0"/>
              <a:t>Click to edit Master title style</a:t>
            </a:r>
          </a:p>
        </p:txBody>
      </p:sp>
      <p:sp>
        <p:nvSpPr>
          <p:cNvPr id="1351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smtClean="0">
                <a:solidFill>
                  <a:srgbClr val="F2EC00"/>
                </a:solidFill>
                <a:latin typeface="+mn-lt"/>
              </a:defRPr>
            </a:lvl1pPr>
          </a:lstStyle>
          <a:p>
            <a:pPr>
              <a:defRPr/>
            </a:pPr>
            <a:endParaRPr lang="en-US" alt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smtClean="0">
                <a:solidFill>
                  <a:srgbClr val="F2EC00"/>
                </a:solidFill>
                <a:latin typeface="+mn-lt"/>
              </a:defRPr>
            </a:lvl1pPr>
          </a:lstStyle>
          <a:p>
            <a:pPr>
              <a:defRPr/>
            </a:pPr>
            <a:endParaRPr lang="en-US" alt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smtClean="0">
                <a:solidFill>
                  <a:srgbClr val="F2EC00"/>
                </a:solidFill>
                <a:latin typeface="+mn-lt"/>
              </a:defRPr>
            </a:lvl1pPr>
          </a:lstStyle>
          <a:p>
            <a:pPr>
              <a:defRPr/>
            </a:pPr>
            <a:fld id="{0CA1AE55-956A-4C34-9050-89FACD11F4EE}" type="slidenum">
              <a:rPr lang="en-US" altLang="en-GB"/>
              <a:pPr>
                <a:defRPr/>
              </a:pPr>
              <a:t>‹#›</a:t>
            </a:fld>
            <a:endParaRPr lang="en-US" altLang="en-GB"/>
          </a:p>
        </p:txBody>
      </p:sp>
    </p:spTree>
  </p:cSld>
  <p:clrMap bg1="dk2" tx1="lt1" bg2="dk1"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379FB703-EC15-42B9-BDE7-F7B164D8EDBB}" type="datetimeFigureOut">
              <a:rPr lang="en-GB" smtClean="0">
                <a:solidFill>
                  <a:srgbClr val="775F55"/>
                </a:solidFill>
                <a:latin typeface="Tw Cen MT"/>
              </a:rPr>
              <a:pPr fontAlgn="auto">
                <a:spcBef>
                  <a:spcPts val="0"/>
                </a:spcBef>
                <a:spcAft>
                  <a:spcPts val="0"/>
                </a:spcAft>
              </a:pPr>
              <a:t>19/10/2012</a:t>
            </a:fld>
            <a:endParaRPr lang="en-GB">
              <a:solidFill>
                <a:srgbClr val="775F55"/>
              </a:solidFill>
              <a:latin typeface="Tw Cen MT"/>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GB">
              <a:solidFill>
                <a:srgbClr val="775F55"/>
              </a:solidFill>
              <a:latin typeface="Tw Cen MT"/>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3E1A4435-1DCC-473F-A428-841EE582E1A6}" type="slidenum">
              <a:rPr lang="en-GB" smtClean="0">
                <a:latin typeface="Tw Cen MT"/>
              </a:rPr>
              <a:pPr fontAlgn="auto">
                <a:spcBef>
                  <a:spcPts val="0"/>
                </a:spcBef>
                <a:spcAft>
                  <a:spcPts val="0"/>
                </a:spcAft>
              </a:pPr>
              <a:t>‹#›</a:t>
            </a:fld>
            <a:endParaRPr lang="en-GB">
              <a:latin typeface="Tw Cen MT"/>
            </a:endParaRPr>
          </a:p>
        </p:txBody>
      </p:sp>
    </p:spTree>
    <p:extLst>
      <p:ext uri="{BB962C8B-B14F-4D97-AF65-F5344CB8AC3E}">
        <p14:creationId xmlns:p14="http://schemas.microsoft.com/office/powerpoint/2010/main" val="294413422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notesSlide" Target="../notesSlides/notesSlide34.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2.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 Id="rId9" Type="http://schemas.openxmlformats.org/officeDocument/2006/relationships/image" Target="../media/image33.emf"/></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50.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ctrTitle"/>
          </p:nvPr>
        </p:nvSpPr>
        <p:spPr>
          <a:xfrm>
            <a:off x="685800" y="1340768"/>
            <a:ext cx="7918648" cy="1472282"/>
          </a:xfrm>
        </p:spPr>
        <p:txBody>
          <a:bodyPr/>
          <a:lstStyle/>
          <a:p>
            <a:pPr eaLnBrk="1" hangingPunct="1"/>
            <a:r>
              <a:rPr lang="en-GB" sz="4800" dirty="0" smtClean="0">
                <a:latin typeface="Arial" pitchFamily="34" charset="0"/>
                <a:cs typeface="Arial" pitchFamily="34" charset="0"/>
              </a:rPr>
              <a:t>Novel methods of assessing haemostatic function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4"/>
          <p:cNvSpPr>
            <a:spLocks noGrp="1" noChangeArrowheads="1"/>
          </p:cNvSpPr>
          <p:nvPr>
            <p:ph type="title"/>
          </p:nvPr>
        </p:nvSpPr>
        <p:spPr/>
        <p:txBody>
          <a:bodyPr/>
          <a:lstStyle/>
          <a:p>
            <a:pPr eaLnBrk="1" hangingPunct="1"/>
            <a:r>
              <a:rPr lang="en-GB" smtClean="0">
                <a:latin typeface="Franklin Gothic Book" pitchFamily="34" charset="0"/>
              </a:rPr>
              <a:t>Measures of Coagulation Activity</a:t>
            </a:r>
          </a:p>
        </p:txBody>
      </p:sp>
      <p:pic>
        <p:nvPicPr>
          <p:cNvPr id="84994" name="Picture 5"/>
          <p:cNvPicPr>
            <a:picLocks noChangeAspect="1" noChangeArrowheads="1"/>
          </p:cNvPicPr>
          <p:nvPr/>
        </p:nvPicPr>
        <p:blipFill>
          <a:blip r:embed="rId3" cstate="print"/>
          <a:srcRect/>
          <a:stretch>
            <a:fillRect/>
          </a:stretch>
        </p:blipFill>
        <p:spPr bwMode="auto">
          <a:xfrm>
            <a:off x="1116013" y="1773238"/>
            <a:ext cx="6648450" cy="4545012"/>
          </a:xfrm>
          <a:prstGeom prst="rect">
            <a:avLst/>
          </a:prstGeom>
          <a:noFill/>
          <a:ln w="9525">
            <a:noFill/>
            <a:miter lim="800000"/>
            <a:headEnd/>
            <a:tailEnd/>
          </a:ln>
        </p:spPr>
      </p:pic>
      <p:sp>
        <p:nvSpPr>
          <p:cNvPr id="84995" name="Text Box 6"/>
          <p:cNvSpPr txBox="1">
            <a:spLocks noChangeArrowheads="1"/>
          </p:cNvSpPr>
          <p:nvPr/>
        </p:nvSpPr>
        <p:spPr bwMode="auto">
          <a:xfrm>
            <a:off x="6064250" y="6324600"/>
            <a:ext cx="1535113" cy="369888"/>
          </a:xfrm>
          <a:prstGeom prst="rect">
            <a:avLst/>
          </a:prstGeom>
          <a:noFill/>
          <a:ln w="9525">
            <a:noFill/>
            <a:miter lim="800000"/>
            <a:headEnd/>
            <a:tailEnd/>
          </a:ln>
        </p:spPr>
        <p:txBody>
          <a:bodyPr wrap="none">
            <a:spAutoFit/>
          </a:bodyPr>
          <a:lstStyle/>
          <a:p>
            <a:r>
              <a:rPr lang="en-GB"/>
              <a:t>Bauer 1999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4"/>
          <p:cNvPicPr>
            <a:picLocks noChangeAspect="1" noChangeArrowheads="1"/>
          </p:cNvPicPr>
          <p:nvPr/>
        </p:nvPicPr>
        <p:blipFill>
          <a:blip r:embed="rId3" cstate="print"/>
          <a:srcRect/>
          <a:stretch>
            <a:fillRect/>
          </a:stretch>
        </p:blipFill>
        <p:spPr bwMode="auto">
          <a:xfrm>
            <a:off x="684213" y="1557338"/>
            <a:ext cx="7993062" cy="4884737"/>
          </a:xfrm>
          <a:prstGeom prst="rect">
            <a:avLst/>
          </a:prstGeom>
          <a:noFill/>
          <a:ln w="9525">
            <a:noFill/>
            <a:miter lim="800000"/>
            <a:headEnd/>
            <a:tailEnd/>
          </a:ln>
        </p:spPr>
      </p:pic>
      <p:sp>
        <p:nvSpPr>
          <p:cNvPr id="87042" name="Text Box 5"/>
          <p:cNvSpPr txBox="1">
            <a:spLocks noChangeArrowheads="1"/>
          </p:cNvSpPr>
          <p:nvPr/>
        </p:nvSpPr>
        <p:spPr bwMode="auto">
          <a:xfrm>
            <a:off x="6948488" y="6237288"/>
            <a:ext cx="1593850" cy="369887"/>
          </a:xfrm>
          <a:prstGeom prst="rect">
            <a:avLst/>
          </a:prstGeom>
          <a:noFill/>
          <a:ln w="9525">
            <a:noFill/>
            <a:miter lim="800000"/>
            <a:headEnd/>
            <a:tailEnd/>
          </a:ln>
        </p:spPr>
        <p:txBody>
          <a:bodyPr wrap="none">
            <a:spAutoFit/>
          </a:bodyPr>
          <a:lstStyle/>
          <a:p>
            <a:r>
              <a:rPr lang="en-GB" b="1"/>
              <a:t>Kyrle 1998</a:t>
            </a:r>
          </a:p>
        </p:txBody>
      </p:sp>
      <p:sp>
        <p:nvSpPr>
          <p:cNvPr id="87043" name="Text Box 6"/>
          <p:cNvSpPr txBox="1">
            <a:spLocks noChangeArrowheads="1"/>
          </p:cNvSpPr>
          <p:nvPr/>
        </p:nvSpPr>
        <p:spPr bwMode="auto">
          <a:xfrm>
            <a:off x="447675" y="393700"/>
            <a:ext cx="6645275" cy="830263"/>
          </a:xfrm>
          <a:prstGeom prst="rect">
            <a:avLst/>
          </a:prstGeom>
          <a:noFill/>
          <a:ln w="9525">
            <a:noFill/>
            <a:miter lim="800000"/>
            <a:headEnd/>
            <a:tailEnd/>
          </a:ln>
        </p:spPr>
        <p:txBody>
          <a:bodyPr>
            <a:spAutoFit/>
          </a:bodyPr>
          <a:lstStyle/>
          <a:p>
            <a:r>
              <a:rPr lang="en-GB" sz="2400">
                <a:solidFill>
                  <a:schemeClr val="bg2"/>
                </a:solidFill>
              </a:rPr>
              <a:t>F1+2 levels in heterozygotes for the prothrombin G20210A polymorphism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6"/>
          <p:cNvSpPr>
            <a:spLocks noChangeArrowheads="1"/>
          </p:cNvSpPr>
          <p:nvPr/>
        </p:nvSpPr>
        <p:spPr bwMode="auto">
          <a:xfrm>
            <a:off x="4572000" y="1268413"/>
            <a:ext cx="4032250" cy="360362"/>
          </a:xfrm>
          <a:prstGeom prst="rect">
            <a:avLst/>
          </a:prstGeom>
          <a:solidFill>
            <a:schemeClr val="bg1"/>
          </a:solidFill>
          <a:ln w="9525">
            <a:noFill/>
            <a:miter lim="800000"/>
            <a:headEnd/>
            <a:tailEnd/>
          </a:ln>
        </p:spPr>
        <p:txBody>
          <a:bodyPr wrap="none" anchor="ctr"/>
          <a:lstStyle/>
          <a:p>
            <a:endParaRPr lang="en-US"/>
          </a:p>
        </p:txBody>
      </p:sp>
      <p:sp>
        <p:nvSpPr>
          <p:cNvPr id="89090" name="Rectangle 2"/>
          <p:cNvSpPr>
            <a:spLocks noChangeArrowheads="1"/>
          </p:cNvSpPr>
          <p:nvPr/>
        </p:nvSpPr>
        <p:spPr bwMode="auto">
          <a:xfrm>
            <a:off x="0" y="268288"/>
            <a:ext cx="9144000" cy="457200"/>
          </a:xfrm>
          <a:prstGeom prst="rect">
            <a:avLst/>
          </a:prstGeom>
          <a:noFill/>
          <a:ln w="9525">
            <a:noFill/>
            <a:miter lim="800000"/>
            <a:headEnd/>
            <a:tailEnd/>
          </a:ln>
        </p:spPr>
        <p:txBody>
          <a:bodyPr>
            <a:spAutoFit/>
          </a:bodyPr>
          <a:lstStyle/>
          <a:p>
            <a:pPr eaLnBrk="0" hangingPunct="0"/>
            <a:r>
              <a:rPr lang="en-US" sz="2400">
                <a:latin typeface="Times New Roman" pitchFamily="18" charset="0"/>
              </a:rPr>
              <a:t> </a:t>
            </a:r>
          </a:p>
        </p:txBody>
      </p:sp>
      <p:pic>
        <p:nvPicPr>
          <p:cNvPr id="89091" name="Picture 3" descr="bjh3146"/>
          <p:cNvPicPr>
            <a:picLocks noChangeAspect="1" noChangeArrowheads="1"/>
          </p:cNvPicPr>
          <p:nvPr/>
        </p:nvPicPr>
        <p:blipFill>
          <a:blip r:embed="rId3" cstate="print"/>
          <a:srcRect/>
          <a:stretch>
            <a:fillRect/>
          </a:stretch>
        </p:blipFill>
        <p:spPr bwMode="auto">
          <a:xfrm>
            <a:off x="609600" y="228600"/>
            <a:ext cx="4064000" cy="6275388"/>
          </a:xfrm>
          <a:prstGeom prst="rect">
            <a:avLst/>
          </a:prstGeom>
          <a:noFill/>
          <a:ln w="9525">
            <a:noFill/>
            <a:miter lim="800000"/>
            <a:headEnd/>
            <a:tailEnd/>
          </a:ln>
        </p:spPr>
      </p:pic>
      <p:sp>
        <p:nvSpPr>
          <p:cNvPr id="89092" name="Text Box 4"/>
          <p:cNvSpPr txBox="1">
            <a:spLocks noChangeArrowheads="1"/>
          </p:cNvSpPr>
          <p:nvPr/>
        </p:nvSpPr>
        <p:spPr bwMode="auto">
          <a:xfrm>
            <a:off x="4945063" y="1143000"/>
            <a:ext cx="2790825" cy="1816100"/>
          </a:xfrm>
          <a:prstGeom prst="rect">
            <a:avLst/>
          </a:prstGeom>
          <a:noFill/>
          <a:ln w="9525">
            <a:noFill/>
            <a:miter lim="800000"/>
            <a:headEnd/>
            <a:tailEnd/>
          </a:ln>
        </p:spPr>
        <p:txBody>
          <a:bodyPr>
            <a:spAutoFit/>
          </a:bodyPr>
          <a:lstStyle/>
          <a:p>
            <a:pPr eaLnBrk="0" hangingPunct="0"/>
            <a:r>
              <a:rPr lang="en-GB" sz="2800">
                <a:latin typeface="Arial" charset="0"/>
              </a:rPr>
              <a:t>Thrombin generation, FVIII and thrombosis</a:t>
            </a:r>
          </a:p>
        </p:txBody>
      </p:sp>
      <p:sp>
        <p:nvSpPr>
          <p:cNvPr id="89093" name="Text Box 5"/>
          <p:cNvSpPr txBox="1">
            <a:spLocks noChangeArrowheads="1"/>
          </p:cNvSpPr>
          <p:nvPr/>
        </p:nvSpPr>
        <p:spPr bwMode="auto">
          <a:xfrm>
            <a:off x="6908800" y="6096000"/>
            <a:ext cx="1954213" cy="400050"/>
          </a:xfrm>
          <a:prstGeom prst="rect">
            <a:avLst/>
          </a:prstGeom>
          <a:noFill/>
          <a:ln w="9525">
            <a:noFill/>
            <a:miter lim="800000"/>
            <a:headEnd/>
            <a:tailEnd/>
          </a:ln>
        </p:spPr>
        <p:txBody>
          <a:bodyPr wrap="none">
            <a:spAutoFit/>
          </a:bodyPr>
          <a:lstStyle/>
          <a:p>
            <a:pPr eaLnBrk="0" hangingPunct="0"/>
            <a:r>
              <a:rPr lang="en-GB" sz="2000">
                <a:latin typeface="Arial" charset="0"/>
              </a:rPr>
              <a:t>O’Donnell 2001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4"/>
          <p:cNvSpPr>
            <a:spLocks noGrp="1" noChangeArrowheads="1"/>
          </p:cNvSpPr>
          <p:nvPr>
            <p:ph type="title"/>
          </p:nvPr>
        </p:nvSpPr>
        <p:spPr/>
        <p:txBody>
          <a:bodyPr/>
          <a:lstStyle/>
          <a:p>
            <a:pPr eaLnBrk="1" hangingPunct="1"/>
            <a:r>
              <a:rPr lang="en-GB" smtClean="0">
                <a:latin typeface="Franklin Gothic Book" pitchFamily="34" charset="0"/>
              </a:rPr>
              <a:t>F1+2 and anticoagulation</a:t>
            </a:r>
          </a:p>
        </p:txBody>
      </p:sp>
      <p:pic>
        <p:nvPicPr>
          <p:cNvPr id="91138" name="Picture 5"/>
          <p:cNvPicPr>
            <a:picLocks noChangeAspect="1" noChangeArrowheads="1"/>
          </p:cNvPicPr>
          <p:nvPr/>
        </p:nvPicPr>
        <p:blipFill>
          <a:blip r:embed="rId3" cstate="print"/>
          <a:srcRect/>
          <a:stretch>
            <a:fillRect/>
          </a:stretch>
        </p:blipFill>
        <p:spPr bwMode="auto">
          <a:xfrm>
            <a:off x="1835150" y="1773238"/>
            <a:ext cx="5184775" cy="4751387"/>
          </a:xfrm>
          <a:prstGeom prst="rect">
            <a:avLst/>
          </a:prstGeom>
          <a:noFill/>
          <a:ln w="9525">
            <a:noFill/>
            <a:miter lim="800000"/>
            <a:headEnd/>
            <a:tailEnd/>
          </a:ln>
        </p:spPr>
      </p:pic>
      <p:sp>
        <p:nvSpPr>
          <p:cNvPr id="91139" name="Text Box 6"/>
          <p:cNvSpPr txBox="1">
            <a:spLocks noChangeArrowheads="1"/>
          </p:cNvSpPr>
          <p:nvPr/>
        </p:nvSpPr>
        <p:spPr bwMode="auto">
          <a:xfrm>
            <a:off x="7073900" y="6430963"/>
            <a:ext cx="1590675" cy="307975"/>
          </a:xfrm>
          <a:prstGeom prst="rect">
            <a:avLst/>
          </a:prstGeom>
          <a:noFill/>
          <a:ln w="9525">
            <a:noFill/>
            <a:miter lim="800000"/>
            <a:headEnd/>
            <a:tailEnd/>
          </a:ln>
        </p:spPr>
        <p:txBody>
          <a:bodyPr wrap="none">
            <a:spAutoFit/>
          </a:bodyPr>
          <a:lstStyle/>
          <a:p>
            <a:r>
              <a:rPr lang="en-GB" sz="1400"/>
              <a:t>Takahashi 1993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GB" smtClean="0">
                <a:latin typeface="Franklin Gothic Book" pitchFamily="34" charset="0"/>
              </a:rPr>
              <a:t>Problems with activation markers</a:t>
            </a:r>
          </a:p>
        </p:txBody>
      </p:sp>
      <p:sp>
        <p:nvSpPr>
          <p:cNvPr id="95234" name="Rectangle 3"/>
          <p:cNvSpPr>
            <a:spLocks noGrp="1" noChangeArrowheads="1"/>
          </p:cNvSpPr>
          <p:nvPr>
            <p:ph type="body" idx="1"/>
          </p:nvPr>
        </p:nvSpPr>
        <p:spPr>
          <a:xfrm>
            <a:off x="684213" y="1628775"/>
            <a:ext cx="8229600" cy="4530725"/>
          </a:xfrm>
        </p:spPr>
        <p:txBody>
          <a:bodyPr/>
          <a:lstStyle/>
          <a:p>
            <a:pPr eaLnBrk="1" hangingPunct="1">
              <a:lnSpc>
                <a:spcPct val="135000"/>
              </a:lnSpc>
            </a:pPr>
            <a:r>
              <a:rPr lang="en-GB" smtClean="0"/>
              <a:t>Many difficult to measure</a:t>
            </a:r>
          </a:p>
          <a:p>
            <a:pPr eaLnBrk="1" hangingPunct="1">
              <a:lnSpc>
                <a:spcPct val="135000"/>
              </a:lnSpc>
            </a:pPr>
            <a:r>
              <a:rPr lang="en-GB" smtClean="0"/>
              <a:t>Limited sensitivity to thrombophilic states</a:t>
            </a:r>
          </a:p>
          <a:p>
            <a:pPr lvl="1" eaLnBrk="1" hangingPunct="1">
              <a:lnSpc>
                <a:spcPct val="135000"/>
              </a:lnSpc>
            </a:pPr>
            <a:r>
              <a:rPr lang="en-GB" smtClean="0"/>
              <a:t>TAT/F1+2 normal in antithrombin</a:t>
            </a:r>
          </a:p>
          <a:p>
            <a:pPr lvl="1" eaLnBrk="1" hangingPunct="1">
              <a:lnSpc>
                <a:spcPct val="135000"/>
              </a:lnSpc>
            </a:pPr>
            <a:r>
              <a:rPr lang="en-GB" smtClean="0"/>
              <a:t>TAT/F1+2 raised in 30% of PC defic, FVL</a:t>
            </a:r>
          </a:p>
          <a:p>
            <a:pPr eaLnBrk="1" hangingPunct="1">
              <a:lnSpc>
                <a:spcPct val="135000"/>
              </a:lnSpc>
            </a:pPr>
            <a:r>
              <a:rPr lang="en-GB" smtClean="0"/>
              <a:t>Ineffective in predicting thrombosis</a:t>
            </a:r>
          </a:p>
          <a:p>
            <a:pPr eaLnBrk="1" hangingPunct="1">
              <a:lnSpc>
                <a:spcPct val="135000"/>
              </a:lnSpc>
            </a:pPr>
            <a:r>
              <a:rPr lang="en-GB" smtClean="0"/>
              <a:t>Too cumbersome for anticoagulant control</a:t>
            </a:r>
          </a:p>
          <a:p>
            <a:pPr lvl="1" eaLnBrk="1" hangingPunct="1">
              <a:lnSpc>
                <a:spcPct val="135000"/>
              </a:lnSpc>
            </a:pPr>
            <a:endParaRPr lang="en-GB" smtClean="0"/>
          </a:p>
          <a:p>
            <a:pPr lvl="1" eaLnBrk="1" hangingPunct="1">
              <a:lnSpc>
                <a:spcPct val="135000"/>
              </a:lnSpc>
            </a:pPr>
            <a:endParaRPr lang="en-GB" smtClean="0"/>
          </a:p>
        </p:txBody>
      </p:sp>
      <p:sp>
        <p:nvSpPr>
          <p:cNvPr id="29700" name="Text Box 4"/>
          <p:cNvSpPr txBox="1">
            <a:spLocks noChangeArrowheads="1"/>
          </p:cNvSpPr>
          <p:nvPr/>
        </p:nvSpPr>
        <p:spPr bwMode="auto">
          <a:xfrm>
            <a:off x="1979613" y="5729288"/>
            <a:ext cx="4445000" cy="830262"/>
          </a:xfrm>
          <a:prstGeom prst="rect">
            <a:avLst/>
          </a:prstGeom>
          <a:noFill/>
          <a:ln w="9525">
            <a:noFill/>
            <a:miter lim="800000"/>
            <a:headEnd/>
            <a:tailEnd/>
          </a:ln>
        </p:spPr>
        <p:txBody>
          <a:bodyPr wrap="none">
            <a:spAutoFit/>
          </a:bodyPr>
          <a:lstStyle/>
          <a:p>
            <a:r>
              <a:rPr lang="en-GB" sz="2400">
                <a:solidFill>
                  <a:srgbClr val="FF3300"/>
                </a:solidFill>
              </a:rPr>
              <a:t>Not in general use</a:t>
            </a:r>
          </a:p>
          <a:p>
            <a:r>
              <a:rPr lang="en-GB" sz="2400">
                <a:solidFill>
                  <a:srgbClr val="FF3300"/>
                </a:solidFill>
              </a:rPr>
              <a:t>Some research applications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539750" y="188913"/>
            <a:ext cx="7772400" cy="1143000"/>
          </a:xfrm>
        </p:spPr>
        <p:txBody>
          <a:bodyPr/>
          <a:lstStyle/>
          <a:p>
            <a:pPr eaLnBrk="1" hangingPunct="1"/>
            <a:r>
              <a:rPr lang="en-GB" sz="2800" smtClean="0">
                <a:latin typeface="Franklin Gothic Book" pitchFamily="34" charset="0"/>
              </a:rPr>
              <a:t>Characteristic degradation products of cross-linked fibrin (d-dimers)</a:t>
            </a:r>
          </a:p>
        </p:txBody>
      </p:sp>
      <p:grpSp>
        <p:nvGrpSpPr>
          <p:cNvPr id="97282" name="Group 3"/>
          <p:cNvGrpSpPr>
            <a:grpSpLocks noChangeAspect="1"/>
          </p:cNvGrpSpPr>
          <p:nvPr/>
        </p:nvGrpSpPr>
        <p:grpSpPr bwMode="auto">
          <a:xfrm>
            <a:off x="684213" y="1916113"/>
            <a:ext cx="7751762" cy="1582737"/>
            <a:chOff x="672" y="1392"/>
            <a:chExt cx="4233" cy="864"/>
          </a:xfrm>
        </p:grpSpPr>
        <p:pic>
          <p:nvPicPr>
            <p:cNvPr id="97298" name="Picture 4" descr="fibrinogen"/>
            <p:cNvPicPr>
              <a:picLocks noChangeAspect="1" noChangeArrowheads="1"/>
            </p:cNvPicPr>
            <p:nvPr/>
          </p:nvPicPr>
          <p:blipFill>
            <a:blip r:embed="rId3" cstate="print"/>
            <a:srcRect l="36250" t="62144" b="28009"/>
            <a:stretch>
              <a:fillRect/>
            </a:stretch>
          </p:blipFill>
          <p:spPr bwMode="auto">
            <a:xfrm>
              <a:off x="1358" y="1440"/>
              <a:ext cx="3547" cy="392"/>
            </a:xfrm>
            <a:prstGeom prst="rect">
              <a:avLst/>
            </a:prstGeom>
            <a:noFill/>
            <a:ln w="9525">
              <a:noFill/>
              <a:miter lim="800000"/>
              <a:headEnd/>
              <a:tailEnd/>
            </a:ln>
          </p:spPr>
        </p:pic>
        <p:pic>
          <p:nvPicPr>
            <p:cNvPr id="97299" name="Picture 5" descr="fibrinogen"/>
            <p:cNvPicPr>
              <a:picLocks noChangeAspect="1" noChangeArrowheads="1"/>
            </p:cNvPicPr>
            <p:nvPr/>
          </p:nvPicPr>
          <p:blipFill>
            <a:blip r:embed="rId3" cstate="print"/>
            <a:srcRect l="36250" t="62144" b="28009"/>
            <a:stretch>
              <a:fillRect/>
            </a:stretch>
          </p:blipFill>
          <p:spPr bwMode="auto">
            <a:xfrm>
              <a:off x="672" y="1864"/>
              <a:ext cx="3547" cy="392"/>
            </a:xfrm>
            <a:prstGeom prst="rect">
              <a:avLst/>
            </a:prstGeom>
            <a:noFill/>
            <a:ln w="9525">
              <a:noFill/>
              <a:miter lim="800000"/>
              <a:headEnd/>
              <a:tailEnd/>
            </a:ln>
          </p:spPr>
        </p:pic>
        <p:sp>
          <p:nvSpPr>
            <p:cNvPr id="97300" name="Line 6"/>
            <p:cNvSpPr>
              <a:spLocks noChangeAspect="1" noChangeShapeType="1"/>
            </p:cNvSpPr>
            <p:nvPr/>
          </p:nvSpPr>
          <p:spPr bwMode="auto">
            <a:xfrm>
              <a:off x="2736" y="1680"/>
              <a:ext cx="144" cy="0"/>
            </a:xfrm>
            <a:prstGeom prst="line">
              <a:avLst/>
            </a:prstGeom>
            <a:noFill/>
            <a:ln w="47625">
              <a:solidFill>
                <a:schemeClr val="tx1"/>
              </a:solidFill>
              <a:round/>
              <a:headEnd/>
              <a:tailEnd/>
            </a:ln>
          </p:spPr>
          <p:txBody>
            <a:bodyPr/>
            <a:lstStyle/>
            <a:p>
              <a:endParaRPr lang="en-US"/>
            </a:p>
          </p:txBody>
        </p:sp>
        <p:sp>
          <p:nvSpPr>
            <p:cNvPr id="97301" name="Line 7"/>
            <p:cNvSpPr>
              <a:spLocks noChangeAspect="1" noChangeShapeType="1"/>
            </p:cNvSpPr>
            <p:nvPr/>
          </p:nvSpPr>
          <p:spPr bwMode="auto">
            <a:xfrm>
              <a:off x="3408" y="1536"/>
              <a:ext cx="144" cy="0"/>
            </a:xfrm>
            <a:prstGeom prst="line">
              <a:avLst/>
            </a:prstGeom>
            <a:noFill/>
            <a:ln w="47625">
              <a:solidFill>
                <a:schemeClr val="tx1"/>
              </a:solidFill>
              <a:round/>
              <a:headEnd/>
              <a:tailEnd/>
            </a:ln>
          </p:spPr>
          <p:txBody>
            <a:bodyPr/>
            <a:lstStyle/>
            <a:p>
              <a:endParaRPr lang="en-US"/>
            </a:p>
          </p:txBody>
        </p:sp>
        <p:sp>
          <p:nvSpPr>
            <p:cNvPr id="97302" name="Rectangle 8"/>
            <p:cNvSpPr>
              <a:spLocks noChangeAspect="1" noChangeArrowheads="1"/>
            </p:cNvSpPr>
            <p:nvPr/>
          </p:nvSpPr>
          <p:spPr bwMode="auto">
            <a:xfrm>
              <a:off x="1104" y="2016"/>
              <a:ext cx="96" cy="19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97303" name="Rectangle 9"/>
            <p:cNvSpPr>
              <a:spLocks noChangeAspect="1" noChangeArrowheads="1"/>
            </p:cNvSpPr>
            <p:nvPr/>
          </p:nvSpPr>
          <p:spPr bwMode="auto">
            <a:xfrm>
              <a:off x="1728" y="2016"/>
              <a:ext cx="96" cy="19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97304" name="Rectangle 10"/>
            <p:cNvSpPr>
              <a:spLocks noChangeAspect="1" noChangeArrowheads="1"/>
            </p:cNvSpPr>
            <p:nvPr/>
          </p:nvSpPr>
          <p:spPr bwMode="auto">
            <a:xfrm>
              <a:off x="1776" y="1632"/>
              <a:ext cx="96" cy="19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97305" name="Rectangle 11"/>
            <p:cNvSpPr>
              <a:spLocks noChangeAspect="1" noChangeArrowheads="1"/>
            </p:cNvSpPr>
            <p:nvPr/>
          </p:nvSpPr>
          <p:spPr bwMode="auto">
            <a:xfrm>
              <a:off x="1776" y="1824"/>
              <a:ext cx="96" cy="19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97306" name="Rectangle 12"/>
            <p:cNvSpPr>
              <a:spLocks noChangeAspect="1" noChangeArrowheads="1"/>
            </p:cNvSpPr>
            <p:nvPr/>
          </p:nvSpPr>
          <p:spPr bwMode="auto">
            <a:xfrm>
              <a:off x="2496" y="2016"/>
              <a:ext cx="96" cy="19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97307" name="Rectangle 13"/>
            <p:cNvSpPr>
              <a:spLocks noChangeAspect="1" noChangeArrowheads="1"/>
            </p:cNvSpPr>
            <p:nvPr/>
          </p:nvSpPr>
          <p:spPr bwMode="auto">
            <a:xfrm>
              <a:off x="2400" y="1824"/>
              <a:ext cx="96" cy="19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97308" name="Rectangle 14"/>
            <p:cNvSpPr>
              <a:spLocks noChangeAspect="1" noChangeArrowheads="1"/>
            </p:cNvSpPr>
            <p:nvPr/>
          </p:nvSpPr>
          <p:spPr bwMode="auto">
            <a:xfrm>
              <a:off x="2496" y="1392"/>
              <a:ext cx="96" cy="19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97309" name="Rectangle 15"/>
            <p:cNvSpPr>
              <a:spLocks noChangeAspect="1" noChangeArrowheads="1"/>
            </p:cNvSpPr>
            <p:nvPr/>
          </p:nvSpPr>
          <p:spPr bwMode="auto">
            <a:xfrm>
              <a:off x="2400" y="1632"/>
              <a:ext cx="96" cy="192"/>
            </a:xfrm>
            <a:prstGeom prst="rect">
              <a:avLst/>
            </a:prstGeom>
            <a:solidFill>
              <a:schemeClr val="bg1"/>
            </a:solidFill>
            <a:ln w="9525">
              <a:solidFill>
                <a:schemeClr val="bg1"/>
              </a:solidFill>
              <a:miter lim="800000"/>
              <a:headEnd/>
              <a:tailEnd/>
            </a:ln>
          </p:spPr>
          <p:txBody>
            <a:bodyPr wrap="none" anchor="ctr"/>
            <a:lstStyle/>
            <a:p>
              <a:pPr algn="ctr"/>
              <a:endParaRPr lang="en-US" sz="2400">
                <a:latin typeface="Times New Roman" pitchFamily="18" charset="0"/>
              </a:endParaRPr>
            </a:p>
          </p:txBody>
        </p:sp>
        <p:sp>
          <p:nvSpPr>
            <p:cNvPr id="97310" name="Rectangle 16"/>
            <p:cNvSpPr>
              <a:spLocks noChangeAspect="1" noChangeArrowheads="1"/>
            </p:cNvSpPr>
            <p:nvPr/>
          </p:nvSpPr>
          <p:spPr bwMode="auto">
            <a:xfrm>
              <a:off x="3072" y="2016"/>
              <a:ext cx="96" cy="19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97311" name="Rectangle 17"/>
            <p:cNvSpPr>
              <a:spLocks noChangeAspect="1" noChangeArrowheads="1"/>
            </p:cNvSpPr>
            <p:nvPr/>
          </p:nvSpPr>
          <p:spPr bwMode="auto">
            <a:xfrm>
              <a:off x="3168" y="1824"/>
              <a:ext cx="96" cy="19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97312" name="Rectangle 18"/>
            <p:cNvSpPr>
              <a:spLocks noChangeAspect="1" noChangeArrowheads="1"/>
            </p:cNvSpPr>
            <p:nvPr/>
          </p:nvSpPr>
          <p:spPr bwMode="auto">
            <a:xfrm>
              <a:off x="2016" y="2016"/>
              <a:ext cx="192" cy="4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97313" name="Rectangle 19"/>
            <p:cNvSpPr>
              <a:spLocks noChangeAspect="1" noChangeArrowheads="1"/>
            </p:cNvSpPr>
            <p:nvPr/>
          </p:nvSpPr>
          <p:spPr bwMode="auto">
            <a:xfrm>
              <a:off x="2112" y="2064"/>
              <a:ext cx="48" cy="144"/>
            </a:xfrm>
            <a:prstGeom prst="rect">
              <a:avLst/>
            </a:prstGeom>
            <a:solidFill>
              <a:schemeClr val="bg1"/>
            </a:solidFill>
            <a:ln w="9525">
              <a:solidFill>
                <a:schemeClr val="bg1"/>
              </a:solidFill>
              <a:miter lim="800000"/>
              <a:headEnd/>
              <a:tailEnd/>
            </a:ln>
          </p:spPr>
          <p:txBody>
            <a:bodyPr wrap="none" anchor="ctr"/>
            <a:lstStyle/>
            <a:p>
              <a:endParaRPr lang="en-US"/>
            </a:p>
          </p:txBody>
        </p:sp>
      </p:grpSp>
      <p:pic>
        <p:nvPicPr>
          <p:cNvPr id="97283" name="Picture 20" descr="fibrinogen"/>
          <p:cNvPicPr>
            <a:picLocks noChangeAspect="1" noChangeArrowheads="1"/>
          </p:cNvPicPr>
          <p:nvPr/>
        </p:nvPicPr>
        <p:blipFill>
          <a:blip r:embed="rId3" cstate="print"/>
          <a:srcRect l="69376" t="62144" r="19376" b="28009"/>
          <a:stretch>
            <a:fillRect/>
          </a:stretch>
        </p:blipFill>
        <p:spPr bwMode="auto">
          <a:xfrm>
            <a:off x="5562600" y="3697288"/>
            <a:ext cx="1641475" cy="1027112"/>
          </a:xfrm>
          <a:prstGeom prst="rect">
            <a:avLst/>
          </a:prstGeom>
          <a:noFill/>
          <a:ln w="9525">
            <a:noFill/>
            <a:miter lim="800000"/>
            <a:headEnd/>
            <a:tailEnd/>
          </a:ln>
        </p:spPr>
      </p:pic>
      <p:sp>
        <p:nvSpPr>
          <p:cNvPr id="97284" name="Rectangle 21"/>
          <p:cNvSpPr>
            <a:spLocks noChangeArrowheads="1"/>
          </p:cNvSpPr>
          <p:nvPr/>
        </p:nvSpPr>
        <p:spPr bwMode="auto">
          <a:xfrm>
            <a:off x="6858000" y="4191000"/>
            <a:ext cx="381000" cy="304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97285" name="Rectangle 22"/>
          <p:cNvSpPr>
            <a:spLocks noChangeArrowheads="1"/>
          </p:cNvSpPr>
          <p:nvPr/>
        </p:nvSpPr>
        <p:spPr bwMode="auto">
          <a:xfrm>
            <a:off x="5486400" y="4191000"/>
            <a:ext cx="457200" cy="304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97286" name="Rectangle 23"/>
          <p:cNvSpPr>
            <a:spLocks noChangeArrowheads="1"/>
          </p:cNvSpPr>
          <p:nvPr/>
        </p:nvSpPr>
        <p:spPr bwMode="auto">
          <a:xfrm>
            <a:off x="7094538" y="4343400"/>
            <a:ext cx="152400" cy="304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97287" name="Rectangle 24"/>
          <p:cNvSpPr>
            <a:spLocks noChangeArrowheads="1"/>
          </p:cNvSpPr>
          <p:nvPr/>
        </p:nvSpPr>
        <p:spPr bwMode="auto">
          <a:xfrm>
            <a:off x="7246938" y="4038600"/>
            <a:ext cx="152400" cy="304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97288" name="Line 25"/>
          <p:cNvSpPr>
            <a:spLocks noChangeShapeType="1"/>
          </p:cNvSpPr>
          <p:nvPr/>
        </p:nvSpPr>
        <p:spPr bwMode="auto">
          <a:xfrm>
            <a:off x="6248400" y="3962400"/>
            <a:ext cx="228600" cy="0"/>
          </a:xfrm>
          <a:prstGeom prst="line">
            <a:avLst/>
          </a:prstGeom>
          <a:noFill/>
          <a:ln w="47625">
            <a:solidFill>
              <a:schemeClr val="tx1"/>
            </a:solidFill>
            <a:round/>
            <a:headEnd/>
            <a:tailEnd/>
          </a:ln>
        </p:spPr>
        <p:txBody>
          <a:bodyPr/>
          <a:lstStyle/>
          <a:p>
            <a:endParaRPr lang="en-US"/>
          </a:p>
        </p:txBody>
      </p:sp>
      <p:pic>
        <p:nvPicPr>
          <p:cNvPr id="97289" name="Picture 26" descr="fibrinogen"/>
          <p:cNvPicPr>
            <a:picLocks noChangeAspect="1" noChangeArrowheads="1"/>
          </p:cNvPicPr>
          <p:nvPr/>
        </p:nvPicPr>
        <p:blipFill>
          <a:blip r:embed="rId3" cstate="print"/>
          <a:srcRect l="69376" t="62144" r="19376" b="28009"/>
          <a:stretch>
            <a:fillRect/>
          </a:stretch>
        </p:blipFill>
        <p:spPr bwMode="auto">
          <a:xfrm>
            <a:off x="1828800" y="4078288"/>
            <a:ext cx="1641475" cy="1027112"/>
          </a:xfrm>
          <a:prstGeom prst="rect">
            <a:avLst/>
          </a:prstGeom>
          <a:noFill/>
          <a:ln w="9525">
            <a:noFill/>
            <a:miter lim="800000"/>
            <a:headEnd/>
            <a:tailEnd/>
          </a:ln>
        </p:spPr>
      </p:pic>
      <p:sp>
        <p:nvSpPr>
          <p:cNvPr id="97290" name="Rectangle 27"/>
          <p:cNvSpPr>
            <a:spLocks noChangeArrowheads="1"/>
          </p:cNvSpPr>
          <p:nvPr/>
        </p:nvSpPr>
        <p:spPr bwMode="auto">
          <a:xfrm>
            <a:off x="1905000" y="4419600"/>
            <a:ext cx="1600200" cy="533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97291" name="Rectangle 28"/>
          <p:cNvSpPr>
            <a:spLocks noChangeArrowheads="1"/>
          </p:cNvSpPr>
          <p:nvPr/>
        </p:nvSpPr>
        <p:spPr bwMode="auto">
          <a:xfrm>
            <a:off x="1752600" y="4572000"/>
            <a:ext cx="457200" cy="304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97292" name="Rectangle 29"/>
          <p:cNvSpPr>
            <a:spLocks noChangeArrowheads="1"/>
          </p:cNvSpPr>
          <p:nvPr/>
        </p:nvSpPr>
        <p:spPr bwMode="auto">
          <a:xfrm>
            <a:off x="3360738" y="4724400"/>
            <a:ext cx="152400" cy="304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97293" name="Rectangle 30"/>
          <p:cNvSpPr>
            <a:spLocks noChangeArrowheads="1"/>
          </p:cNvSpPr>
          <p:nvPr/>
        </p:nvSpPr>
        <p:spPr bwMode="auto">
          <a:xfrm>
            <a:off x="3513138" y="4419600"/>
            <a:ext cx="152400" cy="304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97294" name="Line 31"/>
          <p:cNvSpPr>
            <a:spLocks noChangeShapeType="1"/>
          </p:cNvSpPr>
          <p:nvPr/>
        </p:nvSpPr>
        <p:spPr bwMode="auto">
          <a:xfrm>
            <a:off x="2514600" y="4343400"/>
            <a:ext cx="228600" cy="0"/>
          </a:xfrm>
          <a:prstGeom prst="line">
            <a:avLst/>
          </a:prstGeom>
          <a:noFill/>
          <a:ln w="47625">
            <a:solidFill>
              <a:schemeClr val="tx1"/>
            </a:solidFill>
            <a:round/>
            <a:headEnd/>
            <a:tailEnd/>
          </a:ln>
        </p:spPr>
        <p:txBody>
          <a:bodyPr/>
          <a:lstStyle/>
          <a:p>
            <a:endParaRPr lang="en-US"/>
          </a:p>
        </p:txBody>
      </p:sp>
      <p:sp>
        <p:nvSpPr>
          <p:cNvPr id="97295" name="Text Box 32"/>
          <p:cNvSpPr txBox="1">
            <a:spLocks noChangeArrowheads="1"/>
          </p:cNvSpPr>
          <p:nvPr/>
        </p:nvSpPr>
        <p:spPr bwMode="auto">
          <a:xfrm>
            <a:off x="1981200" y="4724400"/>
            <a:ext cx="1557338" cy="338138"/>
          </a:xfrm>
          <a:prstGeom prst="rect">
            <a:avLst/>
          </a:prstGeom>
          <a:noFill/>
          <a:ln w="9525">
            <a:noFill/>
            <a:miter lim="800000"/>
            <a:headEnd/>
            <a:tailEnd/>
          </a:ln>
        </p:spPr>
        <p:txBody>
          <a:bodyPr wrap="none">
            <a:spAutoFit/>
          </a:bodyPr>
          <a:lstStyle/>
          <a:p>
            <a:r>
              <a:rPr lang="en-GB" sz="1600">
                <a:latin typeface="Comic Sans MS" pitchFamily="66" charset="0"/>
              </a:rPr>
              <a:t>D-D (D-dimer)</a:t>
            </a:r>
          </a:p>
        </p:txBody>
      </p:sp>
      <p:sp>
        <p:nvSpPr>
          <p:cNvPr id="97296" name="Text Box 33"/>
          <p:cNvSpPr txBox="1">
            <a:spLocks noChangeArrowheads="1"/>
          </p:cNvSpPr>
          <p:nvPr/>
        </p:nvSpPr>
        <p:spPr bwMode="auto">
          <a:xfrm>
            <a:off x="5410200" y="4724400"/>
            <a:ext cx="1958975" cy="338138"/>
          </a:xfrm>
          <a:prstGeom prst="rect">
            <a:avLst/>
          </a:prstGeom>
          <a:noFill/>
          <a:ln w="9525">
            <a:noFill/>
            <a:miter lim="800000"/>
            <a:headEnd/>
            <a:tailEnd/>
          </a:ln>
        </p:spPr>
        <p:txBody>
          <a:bodyPr wrap="none">
            <a:spAutoFit/>
          </a:bodyPr>
          <a:lstStyle/>
          <a:p>
            <a:r>
              <a:rPr lang="en-GB" sz="1600">
                <a:latin typeface="Comic Sans MS" pitchFamily="66" charset="0"/>
              </a:rPr>
              <a:t>D-D-E (D-dimer E)</a:t>
            </a:r>
          </a:p>
        </p:txBody>
      </p:sp>
      <p:sp>
        <p:nvSpPr>
          <p:cNvPr id="65570" name="Text Box 34"/>
          <p:cNvSpPr txBox="1">
            <a:spLocks noChangeArrowheads="1"/>
          </p:cNvSpPr>
          <p:nvPr/>
        </p:nvSpPr>
        <p:spPr bwMode="auto">
          <a:xfrm>
            <a:off x="2109788" y="5486400"/>
            <a:ext cx="5702300" cy="1200150"/>
          </a:xfrm>
          <a:prstGeom prst="rect">
            <a:avLst/>
          </a:prstGeom>
          <a:noFill/>
          <a:ln w="9525">
            <a:solidFill>
              <a:schemeClr val="tx1"/>
            </a:solidFill>
            <a:miter lim="800000"/>
            <a:headEnd/>
            <a:tailEnd/>
          </a:ln>
        </p:spPr>
        <p:txBody>
          <a:bodyPr>
            <a:spAutoFit/>
          </a:bodyPr>
          <a:lstStyle/>
          <a:p>
            <a:r>
              <a:rPr lang="en-GB" sz="2400">
                <a:latin typeface="Comic Sans MS" pitchFamily="66" charset="0"/>
              </a:rPr>
              <a:t>D-dimers are released by plasmin only when fibrin has been cross linked by FXIII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70"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GB" dirty="0" smtClean="0">
                <a:latin typeface="Franklin Gothic Book" pitchFamily="34" charset="0"/>
              </a:rPr>
              <a:t>Applications of D-dimers</a:t>
            </a:r>
          </a:p>
        </p:txBody>
      </p:sp>
      <p:sp>
        <p:nvSpPr>
          <p:cNvPr id="99330" name="Rectangle 3"/>
          <p:cNvSpPr>
            <a:spLocks noGrp="1" noChangeArrowheads="1"/>
          </p:cNvSpPr>
          <p:nvPr>
            <p:ph type="body" idx="1"/>
          </p:nvPr>
        </p:nvSpPr>
        <p:spPr>
          <a:xfrm>
            <a:off x="539750" y="1844675"/>
            <a:ext cx="8229600" cy="4530725"/>
          </a:xfrm>
        </p:spPr>
        <p:txBody>
          <a:bodyPr/>
          <a:lstStyle/>
          <a:p>
            <a:pPr eaLnBrk="1" hangingPunct="1"/>
            <a:r>
              <a:rPr lang="en-GB" sz="2400" dirty="0" smtClean="0"/>
              <a:t>D-dimers are an indirect measure of thrombin generation (and fibrin formation)</a:t>
            </a:r>
          </a:p>
          <a:p>
            <a:pPr eaLnBrk="1" hangingPunct="1"/>
            <a:endParaRPr lang="en-GB" sz="2400" dirty="0" smtClean="0"/>
          </a:p>
          <a:p>
            <a:pPr eaLnBrk="1" hangingPunct="1"/>
            <a:r>
              <a:rPr lang="en-GB" sz="2400" dirty="0" smtClean="0"/>
              <a:t>Established use in excluding presence of thrombosis (</a:t>
            </a:r>
            <a:r>
              <a:rPr lang="en-GB" sz="2400" dirty="0" err="1" smtClean="0"/>
              <a:t>ie</a:t>
            </a:r>
            <a:r>
              <a:rPr lang="en-GB" sz="2400" dirty="0" smtClean="0"/>
              <a:t> if D-dimer is normal then thrombosis very unlikely).</a:t>
            </a:r>
          </a:p>
          <a:p>
            <a:pPr eaLnBrk="1" hangingPunct="1"/>
            <a:endParaRPr lang="en-GB" sz="2400" dirty="0" smtClean="0"/>
          </a:p>
          <a:p>
            <a:pPr eaLnBrk="1" hangingPunct="1"/>
            <a:r>
              <a:rPr lang="en-GB" sz="2400" dirty="0" smtClean="0"/>
              <a:t>May be a useful predictor of tendency to recurrence after first thrombotic episode.</a:t>
            </a:r>
          </a:p>
          <a:p>
            <a:pPr eaLnBrk="1" hangingPunct="1"/>
            <a:endParaRPr lang="en-GB" sz="2400" dirty="0"/>
          </a:p>
          <a:p>
            <a:pPr eaLnBrk="1" hangingPunct="1"/>
            <a:r>
              <a:rPr lang="en-GB" sz="2400" dirty="0" smtClean="0"/>
              <a:t>Diagnosis of DIC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Franklin Gothic Book" pitchFamily="34" charset="0"/>
              </a:rPr>
              <a:t>Application of D-dimer tests to exclusion of DVT</a:t>
            </a:r>
            <a:endParaRPr lang="en-GB" sz="4000" dirty="0">
              <a:latin typeface="Franklin Gothic Book"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4256575"/>
              </p:ext>
            </p:extLst>
          </p:nvPr>
        </p:nvGraphicFramePr>
        <p:xfrm>
          <a:off x="467544" y="1556792"/>
          <a:ext cx="8229600" cy="2026920"/>
        </p:xfrm>
        <a:graphic>
          <a:graphicData uri="http://schemas.openxmlformats.org/drawingml/2006/table">
            <a:tbl>
              <a:tblPr firstRow="1" bandRow="1">
                <a:tableStyleId>{10A1B5D5-9B99-4C35-A422-299274C87663}</a:tableStyleId>
              </a:tblPr>
              <a:tblGrid>
                <a:gridCol w="2743200"/>
                <a:gridCol w="2743200"/>
                <a:gridCol w="2743200"/>
              </a:tblGrid>
              <a:tr h="370840">
                <a:tc>
                  <a:txBody>
                    <a:bodyPr/>
                    <a:lstStyle/>
                    <a:p>
                      <a:r>
                        <a:rPr lang="en-GB" dirty="0" smtClean="0"/>
                        <a:t>Clinical</a:t>
                      </a:r>
                      <a:r>
                        <a:rPr lang="en-GB" baseline="0" dirty="0" smtClean="0"/>
                        <a:t> probability assessment (Wells score)</a:t>
                      </a:r>
                      <a:endParaRPr lang="en-GB" dirty="0"/>
                    </a:p>
                  </a:txBody>
                  <a:tcPr/>
                </a:tc>
                <a:tc>
                  <a:txBody>
                    <a:bodyPr/>
                    <a:lstStyle/>
                    <a:p>
                      <a:pPr algn="ctr"/>
                      <a:r>
                        <a:rPr lang="en-GB" dirty="0" err="1" smtClean="0"/>
                        <a:t>Pretest</a:t>
                      </a:r>
                      <a:r>
                        <a:rPr lang="en-GB" dirty="0" smtClean="0"/>
                        <a:t> probability</a:t>
                      </a:r>
                      <a:r>
                        <a:rPr lang="en-GB" baseline="0" dirty="0" smtClean="0"/>
                        <a:t> (%)</a:t>
                      </a:r>
                      <a:endParaRPr lang="en-GB" dirty="0"/>
                    </a:p>
                  </a:txBody>
                  <a:tcPr/>
                </a:tc>
                <a:tc>
                  <a:txBody>
                    <a:bodyPr/>
                    <a:lstStyle/>
                    <a:p>
                      <a:pPr algn="ctr"/>
                      <a:r>
                        <a:rPr lang="en-GB" dirty="0" smtClean="0"/>
                        <a:t>Post test probability</a:t>
                      </a:r>
                      <a:r>
                        <a:rPr lang="en-GB" baseline="0" dirty="0" smtClean="0"/>
                        <a:t> if D-dimer negative (%)</a:t>
                      </a:r>
                      <a:endParaRPr lang="en-GB" dirty="0"/>
                    </a:p>
                  </a:txBody>
                  <a:tcPr/>
                </a:tc>
              </a:tr>
              <a:tr h="370840">
                <a:tc>
                  <a:txBody>
                    <a:bodyPr/>
                    <a:lstStyle/>
                    <a:p>
                      <a:r>
                        <a:rPr lang="en-GB" dirty="0" smtClean="0"/>
                        <a:t>High</a:t>
                      </a:r>
                      <a:endParaRPr lang="en-GB" dirty="0"/>
                    </a:p>
                  </a:txBody>
                  <a:tcPr/>
                </a:tc>
                <a:tc>
                  <a:txBody>
                    <a:bodyPr/>
                    <a:lstStyle/>
                    <a:p>
                      <a:pPr algn="ctr"/>
                      <a:r>
                        <a:rPr lang="en-GB" dirty="0" smtClean="0"/>
                        <a:t>75</a:t>
                      </a:r>
                      <a:endParaRPr lang="en-GB" dirty="0"/>
                    </a:p>
                  </a:txBody>
                  <a:tcPr/>
                </a:tc>
                <a:tc>
                  <a:txBody>
                    <a:bodyPr/>
                    <a:lstStyle/>
                    <a:p>
                      <a:pPr algn="ctr"/>
                      <a:r>
                        <a:rPr lang="en-GB" dirty="0" smtClean="0"/>
                        <a:t>21</a:t>
                      </a:r>
                      <a:endParaRPr lang="en-GB" dirty="0"/>
                    </a:p>
                  </a:txBody>
                  <a:tcPr/>
                </a:tc>
              </a:tr>
              <a:tr h="370840">
                <a:tc>
                  <a:txBody>
                    <a:bodyPr/>
                    <a:lstStyle/>
                    <a:p>
                      <a:r>
                        <a:rPr lang="en-GB" dirty="0" smtClean="0"/>
                        <a:t>Moderate </a:t>
                      </a:r>
                      <a:endParaRPr lang="en-GB" dirty="0"/>
                    </a:p>
                  </a:txBody>
                  <a:tcPr/>
                </a:tc>
                <a:tc>
                  <a:txBody>
                    <a:bodyPr/>
                    <a:lstStyle/>
                    <a:p>
                      <a:pPr algn="ctr"/>
                      <a:r>
                        <a:rPr lang="en-GB" dirty="0" smtClean="0"/>
                        <a:t>17</a:t>
                      </a:r>
                      <a:endParaRPr lang="en-GB" dirty="0"/>
                    </a:p>
                  </a:txBody>
                  <a:tcPr/>
                </a:tc>
                <a:tc>
                  <a:txBody>
                    <a:bodyPr/>
                    <a:lstStyle/>
                    <a:p>
                      <a:pPr algn="ctr"/>
                      <a:r>
                        <a:rPr lang="en-GB" dirty="0" smtClean="0"/>
                        <a:t>1.8</a:t>
                      </a:r>
                      <a:endParaRPr lang="en-GB" dirty="0"/>
                    </a:p>
                  </a:txBody>
                  <a:tcPr/>
                </a:tc>
              </a:tr>
              <a:tr h="370840">
                <a:tc>
                  <a:txBody>
                    <a:bodyPr/>
                    <a:lstStyle/>
                    <a:p>
                      <a:r>
                        <a:rPr lang="en-GB" dirty="0" smtClean="0"/>
                        <a:t>Low </a:t>
                      </a:r>
                      <a:endParaRPr lang="en-GB" dirty="0"/>
                    </a:p>
                  </a:txBody>
                  <a:tcPr/>
                </a:tc>
                <a:tc>
                  <a:txBody>
                    <a:bodyPr/>
                    <a:lstStyle/>
                    <a:p>
                      <a:pPr algn="ctr"/>
                      <a:r>
                        <a:rPr lang="en-GB" dirty="0" smtClean="0"/>
                        <a:t>3</a:t>
                      </a:r>
                      <a:endParaRPr lang="en-GB" dirty="0"/>
                    </a:p>
                  </a:txBody>
                  <a:tcPr/>
                </a:tc>
                <a:tc>
                  <a:txBody>
                    <a:bodyPr/>
                    <a:lstStyle/>
                    <a:p>
                      <a:pPr algn="ctr"/>
                      <a:r>
                        <a:rPr lang="en-GB" dirty="0" smtClean="0"/>
                        <a:t>0.3</a:t>
                      </a:r>
                      <a:endParaRPr lang="en-GB" dirty="0"/>
                    </a:p>
                  </a:txBody>
                  <a:tcPr/>
                </a:tc>
              </a:tr>
            </a:tbl>
          </a:graphicData>
        </a:graphic>
      </p:graphicFrame>
      <p:pic>
        <p:nvPicPr>
          <p:cNvPr id="6" name="Picture 2"/>
          <p:cNvPicPr>
            <a:picLocks noChangeAspect="1" noChangeArrowheads="1"/>
          </p:cNvPicPr>
          <p:nvPr/>
        </p:nvPicPr>
        <p:blipFill>
          <a:blip r:embed="rId2" cstate="print"/>
          <a:srcRect/>
          <a:stretch>
            <a:fillRect/>
          </a:stretch>
        </p:blipFill>
        <p:spPr bwMode="auto">
          <a:xfrm>
            <a:off x="2411760" y="3933056"/>
            <a:ext cx="3897969" cy="2560328"/>
          </a:xfrm>
          <a:prstGeom prst="rect">
            <a:avLst/>
          </a:prstGeom>
          <a:noFill/>
          <a:ln w="9525">
            <a:noFill/>
            <a:round/>
            <a:headEnd/>
            <a:tailEnd/>
          </a:ln>
        </p:spPr>
      </p:pic>
      <p:sp>
        <p:nvSpPr>
          <p:cNvPr id="5" name="TextBox 4"/>
          <p:cNvSpPr txBox="1"/>
          <p:nvPr/>
        </p:nvSpPr>
        <p:spPr>
          <a:xfrm>
            <a:off x="6756126" y="6453336"/>
            <a:ext cx="2136354" cy="307777"/>
          </a:xfrm>
          <a:prstGeom prst="rect">
            <a:avLst/>
          </a:prstGeom>
          <a:noFill/>
        </p:spPr>
        <p:txBody>
          <a:bodyPr wrap="none" rtlCol="0">
            <a:spAutoFit/>
          </a:bodyPr>
          <a:lstStyle/>
          <a:p>
            <a:r>
              <a:rPr lang="en-GB" sz="1400" dirty="0" smtClean="0"/>
              <a:t>BCSH and Wells 2003</a:t>
            </a:r>
            <a:endParaRPr lang="en-GB" sz="1400" dirty="0"/>
          </a:p>
        </p:txBody>
      </p:sp>
    </p:spTree>
    <p:extLst>
      <p:ext uri="{BB962C8B-B14F-4D97-AF65-F5344CB8AC3E}">
        <p14:creationId xmlns:p14="http://schemas.microsoft.com/office/powerpoint/2010/main" val="342083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1377" name="Picture 2" descr="Graphic"/>
          <p:cNvPicPr>
            <a:picLocks noChangeAspect="1" noChangeArrowheads="1"/>
          </p:cNvPicPr>
          <p:nvPr/>
        </p:nvPicPr>
        <p:blipFill>
          <a:blip r:embed="rId3" cstate="print"/>
          <a:srcRect/>
          <a:stretch>
            <a:fillRect/>
          </a:stretch>
        </p:blipFill>
        <p:spPr bwMode="auto">
          <a:xfrm>
            <a:off x="984250" y="1392912"/>
            <a:ext cx="6036022" cy="4261763"/>
          </a:xfrm>
          <a:prstGeom prst="rect">
            <a:avLst/>
          </a:prstGeom>
          <a:noFill/>
          <a:ln w="9525">
            <a:noFill/>
            <a:miter lim="800000"/>
            <a:headEnd/>
            <a:tailEnd/>
          </a:ln>
        </p:spPr>
      </p:pic>
      <p:sp>
        <p:nvSpPr>
          <p:cNvPr id="101378" name="Rectangle 3"/>
          <p:cNvSpPr>
            <a:spLocks noChangeArrowheads="1"/>
          </p:cNvSpPr>
          <p:nvPr/>
        </p:nvSpPr>
        <p:spPr bwMode="auto">
          <a:xfrm>
            <a:off x="384175" y="5758770"/>
            <a:ext cx="8280027" cy="923330"/>
          </a:xfrm>
          <a:prstGeom prst="rect">
            <a:avLst/>
          </a:prstGeom>
          <a:noFill/>
          <a:ln w="9525">
            <a:noFill/>
            <a:miter lim="800000"/>
            <a:headEnd/>
            <a:tailEnd/>
          </a:ln>
        </p:spPr>
        <p:txBody>
          <a:bodyPr wrap="square">
            <a:spAutoFit/>
          </a:bodyPr>
          <a:lstStyle/>
          <a:p>
            <a:pPr eaLnBrk="0" hangingPunct="0"/>
            <a:r>
              <a:rPr lang="en-US" dirty="0">
                <a:latin typeface="Arial" charset="0"/>
              </a:rPr>
              <a:t>Probability of recurrent VTE in subjects with hereditary thrombophilic traits according to D-dimer (&lt;/&gt;500 </a:t>
            </a:r>
            <a:r>
              <a:rPr lang="en-US" dirty="0" err="1">
                <a:latin typeface="Arial" charset="0"/>
              </a:rPr>
              <a:t>ng</a:t>
            </a:r>
            <a:r>
              <a:rPr lang="en-US" dirty="0">
                <a:latin typeface="Arial" charset="0"/>
              </a:rPr>
              <a:t>/mL) 1 month after stopping anticoagulation. </a:t>
            </a:r>
            <a:br>
              <a:rPr lang="en-US" dirty="0">
                <a:latin typeface="Arial" charset="0"/>
              </a:rPr>
            </a:br>
            <a:endParaRPr lang="en-US" dirty="0">
              <a:latin typeface="Arial" charset="0"/>
            </a:endParaRPr>
          </a:p>
        </p:txBody>
      </p:sp>
      <p:sp>
        <p:nvSpPr>
          <p:cNvPr id="101379" name="Text Box 4"/>
          <p:cNvSpPr txBox="1">
            <a:spLocks noChangeArrowheads="1"/>
          </p:cNvSpPr>
          <p:nvPr/>
        </p:nvSpPr>
        <p:spPr bwMode="auto">
          <a:xfrm>
            <a:off x="7524670" y="6474822"/>
            <a:ext cx="1439818" cy="338554"/>
          </a:xfrm>
          <a:prstGeom prst="rect">
            <a:avLst/>
          </a:prstGeom>
          <a:noFill/>
          <a:ln w="9525">
            <a:noFill/>
            <a:miter lim="800000"/>
            <a:headEnd/>
            <a:tailEnd/>
          </a:ln>
        </p:spPr>
        <p:txBody>
          <a:bodyPr wrap="none">
            <a:spAutoFit/>
          </a:bodyPr>
          <a:lstStyle/>
          <a:p>
            <a:pPr eaLnBrk="0" hangingPunct="0"/>
            <a:r>
              <a:rPr lang="en-US" sz="1600" b="1" dirty="0" err="1">
                <a:latin typeface="Arial" charset="0"/>
              </a:rPr>
              <a:t>Palareti</a:t>
            </a:r>
            <a:r>
              <a:rPr lang="en-US" sz="1600" b="1" dirty="0">
                <a:latin typeface="Arial" charset="0"/>
              </a:rPr>
              <a:t> 2003</a:t>
            </a:r>
            <a:endParaRPr lang="en-GB" b="1" dirty="0">
              <a:latin typeface="Arial" charset="0"/>
            </a:endParaRPr>
          </a:p>
        </p:txBody>
      </p:sp>
      <p:sp>
        <p:nvSpPr>
          <p:cNvPr id="101380" name="Rectangle 5"/>
          <p:cNvSpPr>
            <a:spLocks noChangeArrowheads="1"/>
          </p:cNvSpPr>
          <p:nvPr/>
        </p:nvSpPr>
        <p:spPr bwMode="auto">
          <a:xfrm>
            <a:off x="384175" y="1196975"/>
            <a:ext cx="598488" cy="431800"/>
          </a:xfrm>
          <a:prstGeom prst="rect">
            <a:avLst/>
          </a:prstGeom>
          <a:solidFill>
            <a:schemeClr val="bg1"/>
          </a:solidFill>
          <a:ln w="9525">
            <a:noFill/>
            <a:miter lim="800000"/>
            <a:headEnd/>
            <a:tailEnd/>
          </a:ln>
        </p:spPr>
        <p:txBody>
          <a:bodyPr wrap="none" anchor="ctr"/>
          <a:lstStyle/>
          <a:p>
            <a:endParaRPr lang="en-US"/>
          </a:p>
        </p:txBody>
      </p:sp>
      <p:sp>
        <p:nvSpPr>
          <p:cNvPr id="2" name="Title 1"/>
          <p:cNvSpPr>
            <a:spLocks noGrp="1"/>
          </p:cNvSpPr>
          <p:nvPr>
            <p:ph type="title"/>
          </p:nvPr>
        </p:nvSpPr>
        <p:spPr>
          <a:xfrm>
            <a:off x="434602" y="188640"/>
            <a:ext cx="8229600" cy="1139825"/>
          </a:xfrm>
        </p:spPr>
        <p:txBody>
          <a:bodyPr/>
          <a:lstStyle/>
          <a:p>
            <a:r>
              <a:rPr lang="en-GB" sz="4000" dirty="0" smtClean="0">
                <a:latin typeface="Franklin Gothic Book" pitchFamily="34" charset="0"/>
              </a:rPr>
              <a:t>D-dimer and prediction of VTE recurrence</a:t>
            </a:r>
            <a:endParaRPr lang="en-GB" sz="4000" dirty="0">
              <a:latin typeface="Franklin Gothic Boo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Franklin Gothic Book" pitchFamily="34" charset="0"/>
              </a:rPr>
              <a:t>D-dimers and Disseminated intravascular coagulation</a:t>
            </a:r>
            <a:endParaRPr lang="en-GB" dirty="0">
              <a:latin typeface="Franklin Gothic Book" pitchFamily="34" charset="0"/>
            </a:endParaRPr>
          </a:p>
        </p:txBody>
      </p:sp>
      <p:sp>
        <p:nvSpPr>
          <p:cNvPr id="3" name="Content Placeholder 2"/>
          <p:cNvSpPr>
            <a:spLocks noGrp="1"/>
          </p:cNvSpPr>
          <p:nvPr>
            <p:ph sz="half" idx="1"/>
          </p:nvPr>
        </p:nvSpPr>
        <p:spPr>
          <a:xfrm>
            <a:off x="467544" y="1916832"/>
            <a:ext cx="3250704" cy="4530725"/>
          </a:xfrm>
        </p:spPr>
        <p:txBody>
          <a:bodyPr/>
          <a:lstStyle/>
          <a:p>
            <a:r>
              <a:rPr lang="en-GB" sz="2000" dirty="0" smtClean="0"/>
              <a:t>Appears in ISTH scoring system for DIC</a:t>
            </a:r>
          </a:p>
          <a:p>
            <a:r>
              <a:rPr lang="en-GB" sz="2000" dirty="0" smtClean="0"/>
              <a:t>If normal can effectively exclude DIC</a:t>
            </a:r>
          </a:p>
          <a:p>
            <a:r>
              <a:rPr lang="en-GB" sz="2000" dirty="0" smtClean="0"/>
              <a:t>Sensitive but poorly specific</a:t>
            </a:r>
          </a:p>
          <a:p>
            <a:r>
              <a:rPr lang="en-GB" sz="2000" dirty="0" smtClean="0"/>
              <a:t>Limited diagnostic use on its own</a:t>
            </a:r>
            <a:endParaRPr lang="en-GB" sz="2000" dirty="0"/>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772" y="1556792"/>
            <a:ext cx="532422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30405" y="6453336"/>
            <a:ext cx="1406091" cy="307777"/>
          </a:xfrm>
          <a:prstGeom prst="rect">
            <a:avLst/>
          </a:prstGeom>
          <a:noFill/>
        </p:spPr>
        <p:txBody>
          <a:bodyPr wrap="none" rtlCol="0">
            <a:spAutoFit/>
          </a:bodyPr>
          <a:lstStyle/>
          <a:p>
            <a:r>
              <a:rPr lang="en-GB" sz="1400" dirty="0" err="1" smtClean="0"/>
              <a:t>Toh</a:t>
            </a:r>
            <a:r>
              <a:rPr lang="en-GB" sz="1400" dirty="0" smtClean="0"/>
              <a:t> 2006 JTH</a:t>
            </a:r>
            <a:endParaRPr lang="en-GB" sz="1400" dirty="0"/>
          </a:p>
        </p:txBody>
      </p:sp>
    </p:spTree>
    <p:extLst>
      <p:ext uri="{BB962C8B-B14F-4D97-AF65-F5344CB8AC3E}">
        <p14:creationId xmlns:p14="http://schemas.microsoft.com/office/powerpoint/2010/main" val="238802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Franklin Gothic Book" pitchFamily="34" charset="0"/>
              </a:rPr>
              <a:t>Learning objectives	</a:t>
            </a:r>
            <a:endParaRPr lang="en-GB" dirty="0">
              <a:latin typeface="Franklin Gothic Book" pitchFamily="34" charset="0"/>
            </a:endParaRPr>
          </a:p>
        </p:txBody>
      </p:sp>
      <p:sp>
        <p:nvSpPr>
          <p:cNvPr id="3" name="Content Placeholder 2"/>
          <p:cNvSpPr>
            <a:spLocks noGrp="1"/>
          </p:cNvSpPr>
          <p:nvPr>
            <p:ph idx="1"/>
          </p:nvPr>
        </p:nvSpPr>
        <p:spPr/>
        <p:txBody>
          <a:bodyPr/>
          <a:lstStyle/>
          <a:p>
            <a:r>
              <a:rPr lang="en-GB" dirty="0" smtClean="0"/>
              <a:t>Understand the benefits and limitations of global tests versus specific tests of coagulation</a:t>
            </a:r>
          </a:p>
          <a:p>
            <a:r>
              <a:rPr lang="en-GB" dirty="0" smtClean="0"/>
              <a:t>Be familiar with specific examples and their specific problems</a:t>
            </a:r>
          </a:p>
          <a:p>
            <a:r>
              <a:rPr lang="en-GB" dirty="0" smtClean="0"/>
              <a:t>Be aware of current applications of global tests. </a:t>
            </a:r>
          </a:p>
        </p:txBody>
      </p:sp>
    </p:spTree>
    <p:extLst>
      <p:ext uri="{BB962C8B-B14F-4D97-AF65-F5344CB8AC3E}">
        <p14:creationId xmlns:p14="http://schemas.microsoft.com/office/powerpoint/2010/main" val="2926286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Franklin Gothic Book" pitchFamily="34" charset="0"/>
              </a:rPr>
              <a:t>D-dimers</a:t>
            </a:r>
            <a:endParaRPr lang="en-GB" dirty="0">
              <a:latin typeface="Franklin Gothic Book" pitchFamily="34" charset="0"/>
            </a:endParaRPr>
          </a:p>
        </p:txBody>
      </p:sp>
      <p:sp>
        <p:nvSpPr>
          <p:cNvPr id="3" name="Content Placeholder 2"/>
          <p:cNvSpPr>
            <a:spLocks noGrp="1"/>
          </p:cNvSpPr>
          <p:nvPr>
            <p:ph idx="1"/>
          </p:nvPr>
        </p:nvSpPr>
        <p:spPr>
          <a:xfrm>
            <a:off x="539552" y="1988840"/>
            <a:ext cx="8229600" cy="4530725"/>
          </a:xfrm>
        </p:spPr>
        <p:txBody>
          <a:bodyPr/>
          <a:lstStyle/>
          <a:p>
            <a:r>
              <a:rPr lang="en-GB" dirty="0" smtClean="0"/>
              <a:t>Increasing clinical applications</a:t>
            </a:r>
            <a:endParaRPr lang="en-GB" dirty="0"/>
          </a:p>
        </p:txBody>
      </p:sp>
    </p:spTree>
    <p:extLst>
      <p:ext uri="{BB962C8B-B14F-4D97-AF65-F5344CB8AC3E}">
        <p14:creationId xmlns:p14="http://schemas.microsoft.com/office/powerpoint/2010/main" val="2648459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5"/>
          <p:cNvSpPr>
            <a:spLocks noGrp="1" noChangeArrowheads="1"/>
          </p:cNvSpPr>
          <p:nvPr>
            <p:ph type="ctrTitle"/>
          </p:nvPr>
        </p:nvSpPr>
        <p:spPr/>
        <p:txBody>
          <a:bodyPr/>
          <a:lstStyle/>
          <a:p>
            <a:pPr eaLnBrk="1" hangingPunct="1"/>
            <a:r>
              <a:rPr lang="en-GB" smtClean="0">
                <a:latin typeface="Franklin Gothic Book" pitchFamily="34" charset="0"/>
              </a:rPr>
              <a:t>Measures of coagulation potential</a:t>
            </a:r>
          </a:p>
        </p:txBody>
      </p:sp>
      <p:sp>
        <p:nvSpPr>
          <p:cNvPr id="103426" name="Rectangle 6"/>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eaLnBrk="1" hangingPunct="1"/>
            <a:r>
              <a:rPr lang="en-GB" smtClean="0">
                <a:latin typeface="Franklin Gothic Book" pitchFamily="34" charset="0"/>
              </a:rPr>
              <a:t>The thromboelastogram (TEG)</a:t>
            </a:r>
          </a:p>
        </p:txBody>
      </p:sp>
      <p:sp>
        <p:nvSpPr>
          <p:cNvPr id="105474" name="Rectangle 3"/>
          <p:cNvSpPr>
            <a:spLocks noGrp="1" noChangeArrowheads="1"/>
          </p:cNvSpPr>
          <p:nvPr>
            <p:ph type="body" idx="1"/>
          </p:nvPr>
        </p:nvSpPr>
        <p:spPr>
          <a:xfrm>
            <a:off x="539750" y="1989138"/>
            <a:ext cx="8229600" cy="4530725"/>
          </a:xfrm>
        </p:spPr>
        <p:txBody>
          <a:bodyPr/>
          <a:lstStyle/>
          <a:p>
            <a:pPr eaLnBrk="1" hangingPunct="1"/>
            <a:r>
              <a:rPr lang="en-GB" smtClean="0"/>
              <a:t>Whole blood in cuvette</a:t>
            </a:r>
          </a:p>
          <a:p>
            <a:pPr eaLnBrk="1" hangingPunct="1"/>
            <a:r>
              <a:rPr lang="en-GB" smtClean="0"/>
              <a:t>Developed for use with celite activator</a:t>
            </a:r>
          </a:p>
          <a:p>
            <a:pPr eaLnBrk="1" hangingPunct="1"/>
            <a:r>
              <a:rPr lang="en-GB" smtClean="0"/>
              <a:t>Measures changes in clot strength</a:t>
            </a:r>
          </a:p>
          <a:p>
            <a:pPr eaLnBrk="1" hangingPunct="1"/>
            <a:r>
              <a:rPr lang="en-GB" smtClean="0"/>
              <a:t>Includes all phases of haemostatic mechanism including fibrinolysis.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685800" y="0"/>
            <a:ext cx="7772400" cy="1295400"/>
          </a:xfrm>
        </p:spPr>
        <p:txBody>
          <a:bodyPr/>
          <a:lstStyle/>
          <a:p>
            <a:pPr eaLnBrk="1" hangingPunct="1"/>
            <a:r>
              <a:rPr lang="en-GB" smtClean="0">
                <a:latin typeface="Franklin Gothic Book" pitchFamily="34" charset="0"/>
              </a:rPr>
              <a:t>TEG sample cup design</a:t>
            </a:r>
          </a:p>
        </p:txBody>
      </p:sp>
      <p:pic>
        <p:nvPicPr>
          <p:cNvPr id="107522" name="Picture 3" descr="TEG"/>
          <p:cNvPicPr>
            <a:picLocks noChangeAspect="1" noChangeArrowheads="1"/>
          </p:cNvPicPr>
          <p:nvPr/>
        </p:nvPicPr>
        <p:blipFill>
          <a:blip r:embed="rId3" cstate="print"/>
          <a:srcRect/>
          <a:stretch>
            <a:fillRect/>
          </a:stretch>
        </p:blipFill>
        <p:spPr bwMode="auto">
          <a:xfrm>
            <a:off x="1828800" y="1474788"/>
            <a:ext cx="56388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descr="DSCF0010"/>
          <p:cNvPicPr>
            <a:picLocks noChangeAspect="1" noChangeArrowheads="1"/>
          </p:cNvPicPr>
          <p:nvPr/>
        </p:nvPicPr>
        <p:blipFill>
          <a:blip r:embed="rId3" cstate="print"/>
          <a:srcRect/>
          <a:stretch>
            <a:fillRect/>
          </a:stretch>
        </p:blipFill>
        <p:spPr bwMode="auto">
          <a:xfrm>
            <a:off x="1752600" y="381000"/>
            <a:ext cx="55626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142875"/>
            <a:ext cx="8229600" cy="1139825"/>
          </a:xfrm>
        </p:spPr>
        <p:txBody>
          <a:bodyPr/>
          <a:lstStyle/>
          <a:p>
            <a:pPr eaLnBrk="1" hangingPunct="1">
              <a:defRPr/>
            </a:pPr>
            <a:r>
              <a:rPr lang="en-GB" dirty="0" smtClean="0">
                <a:latin typeface="+mn-lt"/>
              </a:rPr>
              <a:t>ROTEM</a:t>
            </a:r>
            <a:endParaRPr lang="en-US" dirty="0">
              <a:latin typeface="+mn-lt"/>
            </a:endParaRPr>
          </a:p>
        </p:txBody>
      </p:sp>
      <p:pic>
        <p:nvPicPr>
          <p:cNvPr id="111618" name="Picture 2"/>
          <p:cNvPicPr>
            <a:picLocks noChangeAspect="1" noChangeArrowheads="1"/>
          </p:cNvPicPr>
          <p:nvPr/>
        </p:nvPicPr>
        <p:blipFill>
          <a:blip r:embed="rId3" cstate="print"/>
          <a:srcRect/>
          <a:stretch>
            <a:fillRect/>
          </a:stretch>
        </p:blipFill>
        <p:spPr bwMode="auto">
          <a:xfrm>
            <a:off x="1428750" y="1392238"/>
            <a:ext cx="6905625" cy="5170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5" name="Title 2"/>
          <p:cNvSpPr>
            <a:spLocks noGrp="1"/>
          </p:cNvSpPr>
          <p:nvPr>
            <p:ph type="title"/>
          </p:nvPr>
        </p:nvSpPr>
        <p:spPr>
          <a:xfrm>
            <a:off x="179512" y="0"/>
            <a:ext cx="8229600" cy="1139825"/>
          </a:xfrm>
        </p:spPr>
        <p:txBody>
          <a:bodyPr/>
          <a:lstStyle/>
          <a:p>
            <a:pPr eaLnBrk="1" hangingPunct="1"/>
            <a:r>
              <a:rPr lang="en-GB" dirty="0" err="1" smtClean="0">
                <a:latin typeface="Franklin Gothic Book" pitchFamily="34" charset="0"/>
              </a:rPr>
              <a:t>RoTEM</a:t>
            </a:r>
            <a:r>
              <a:rPr lang="en-GB" dirty="0" smtClean="0">
                <a:latin typeface="Franklin Gothic Book" pitchFamily="34" charset="0"/>
              </a:rPr>
              <a:t> trace</a:t>
            </a:r>
            <a:endParaRPr lang="en-US" dirty="0" smtClean="0">
              <a:latin typeface="Franklin Gothic Book" pitchFamily="34" charset="0"/>
            </a:endParaRPr>
          </a:p>
        </p:txBody>
      </p:sp>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52" y="1484784"/>
            <a:ext cx="8582644" cy="401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570140" y="3545899"/>
            <a:ext cx="548548" cy="1246495"/>
          </a:xfrm>
          <a:prstGeom prst="rect">
            <a:avLst/>
          </a:prstGeom>
          <a:noFill/>
          <a:ln w="19050">
            <a:solidFill>
              <a:srgbClr val="FF0000"/>
            </a:solidFill>
          </a:ln>
        </p:spPr>
        <p:txBody>
          <a:bodyPr wrap="none" rtlCol="0">
            <a:spAutoFit/>
          </a:bodyPr>
          <a:lstStyle/>
          <a:p>
            <a:pPr>
              <a:lnSpc>
                <a:spcPts val="1800"/>
              </a:lnSpc>
            </a:pPr>
            <a:r>
              <a:rPr lang="en-GB" sz="1400" dirty="0" smtClean="0">
                <a:solidFill>
                  <a:srgbClr val="FF0000"/>
                </a:solidFill>
              </a:rPr>
              <a:t>TEG</a:t>
            </a:r>
          </a:p>
          <a:p>
            <a:pPr>
              <a:lnSpc>
                <a:spcPts val="1800"/>
              </a:lnSpc>
            </a:pPr>
            <a:r>
              <a:rPr lang="en-GB" sz="1400" dirty="0" smtClean="0">
                <a:solidFill>
                  <a:srgbClr val="FF0000"/>
                </a:solidFill>
              </a:rPr>
              <a:t>R</a:t>
            </a:r>
          </a:p>
          <a:p>
            <a:pPr>
              <a:lnSpc>
                <a:spcPts val="1800"/>
              </a:lnSpc>
            </a:pPr>
            <a:endParaRPr lang="en-GB" sz="1400" dirty="0">
              <a:solidFill>
                <a:srgbClr val="FF0000"/>
              </a:solidFill>
            </a:endParaRPr>
          </a:p>
          <a:p>
            <a:pPr>
              <a:lnSpc>
                <a:spcPts val="1800"/>
              </a:lnSpc>
            </a:pPr>
            <a:endParaRPr lang="en-GB" sz="1400" dirty="0" smtClean="0">
              <a:solidFill>
                <a:srgbClr val="FF0000"/>
              </a:solidFill>
            </a:endParaRPr>
          </a:p>
          <a:p>
            <a:pPr>
              <a:lnSpc>
                <a:spcPts val="1800"/>
              </a:lnSpc>
            </a:pPr>
            <a:r>
              <a:rPr lang="en-GB" sz="1400" dirty="0" smtClean="0">
                <a:solidFill>
                  <a:srgbClr val="FF0000"/>
                </a:solidFill>
              </a:rPr>
              <a:t>MA</a:t>
            </a:r>
            <a:endParaRPr lang="en-GB" sz="1400"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2" descr="teg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descr="teg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2" descr="teg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GB" sz="3600" smtClean="0">
                <a:latin typeface="Franklin Gothic Book" pitchFamily="34" charset="0"/>
              </a:rPr>
              <a:t>Classic reductive approach to haemostatic disorders</a:t>
            </a:r>
          </a:p>
        </p:txBody>
      </p:sp>
      <p:sp>
        <p:nvSpPr>
          <p:cNvPr id="70658" name="Text Box 4"/>
          <p:cNvSpPr txBox="1">
            <a:spLocks noChangeArrowheads="1"/>
          </p:cNvSpPr>
          <p:nvPr/>
        </p:nvSpPr>
        <p:spPr bwMode="auto">
          <a:xfrm>
            <a:off x="1042988" y="1989138"/>
            <a:ext cx="2036762" cy="915987"/>
          </a:xfrm>
          <a:prstGeom prst="rect">
            <a:avLst/>
          </a:prstGeom>
          <a:noFill/>
          <a:ln w="9525">
            <a:noFill/>
            <a:miter lim="800000"/>
            <a:headEnd/>
            <a:tailEnd/>
          </a:ln>
        </p:spPr>
        <p:txBody>
          <a:bodyPr>
            <a:spAutoFit/>
          </a:bodyPr>
          <a:lstStyle/>
          <a:p>
            <a:r>
              <a:rPr lang="en-GB"/>
              <a:t>Clinical problem of haemostasis or thrombosis</a:t>
            </a:r>
          </a:p>
        </p:txBody>
      </p:sp>
      <p:sp>
        <p:nvSpPr>
          <p:cNvPr id="70659" name="Text Box 5"/>
          <p:cNvSpPr txBox="1">
            <a:spLocks noChangeArrowheads="1"/>
          </p:cNvSpPr>
          <p:nvPr/>
        </p:nvSpPr>
        <p:spPr bwMode="auto">
          <a:xfrm>
            <a:off x="5940425" y="2127250"/>
            <a:ext cx="2160588" cy="641350"/>
          </a:xfrm>
          <a:prstGeom prst="rect">
            <a:avLst/>
          </a:prstGeom>
          <a:noFill/>
          <a:ln w="9525">
            <a:noFill/>
            <a:miter lim="800000"/>
            <a:headEnd/>
            <a:tailEnd/>
          </a:ln>
        </p:spPr>
        <p:txBody>
          <a:bodyPr>
            <a:spAutoFit/>
          </a:bodyPr>
          <a:lstStyle/>
          <a:p>
            <a:r>
              <a:rPr lang="en-GB"/>
              <a:t>Abnormality of screening tests</a:t>
            </a:r>
          </a:p>
        </p:txBody>
      </p:sp>
      <p:sp>
        <p:nvSpPr>
          <p:cNvPr id="70660" name="Text Box 7"/>
          <p:cNvSpPr txBox="1">
            <a:spLocks noChangeArrowheads="1"/>
          </p:cNvSpPr>
          <p:nvPr/>
        </p:nvSpPr>
        <p:spPr bwMode="auto">
          <a:xfrm>
            <a:off x="3233738" y="3500438"/>
            <a:ext cx="2676525" cy="369887"/>
          </a:xfrm>
          <a:prstGeom prst="rect">
            <a:avLst/>
          </a:prstGeom>
          <a:noFill/>
          <a:ln w="9525">
            <a:noFill/>
            <a:miter lim="800000"/>
            <a:headEnd/>
            <a:tailEnd/>
          </a:ln>
        </p:spPr>
        <p:txBody>
          <a:bodyPr wrap="none">
            <a:spAutoFit/>
          </a:bodyPr>
          <a:lstStyle/>
          <a:p>
            <a:pPr algn="ctr"/>
            <a:r>
              <a:rPr lang="en-GB"/>
              <a:t>Specific factor assays</a:t>
            </a:r>
          </a:p>
        </p:txBody>
      </p:sp>
      <p:sp>
        <p:nvSpPr>
          <p:cNvPr id="70661" name="Text Box 8"/>
          <p:cNvSpPr txBox="1">
            <a:spLocks noChangeArrowheads="1"/>
          </p:cNvSpPr>
          <p:nvPr/>
        </p:nvSpPr>
        <p:spPr bwMode="auto">
          <a:xfrm>
            <a:off x="3554413" y="4292600"/>
            <a:ext cx="2036762" cy="915988"/>
          </a:xfrm>
          <a:prstGeom prst="rect">
            <a:avLst/>
          </a:prstGeom>
          <a:noFill/>
          <a:ln w="9525">
            <a:noFill/>
            <a:miter lim="800000"/>
            <a:headEnd/>
            <a:tailEnd/>
          </a:ln>
        </p:spPr>
        <p:txBody>
          <a:bodyPr>
            <a:spAutoFit/>
          </a:bodyPr>
          <a:lstStyle/>
          <a:p>
            <a:pPr algn="ctr"/>
            <a:r>
              <a:rPr lang="en-GB"/>
              <a:t>Classification of deficiency or abnormality</a:t>
            </a:r>
          </a:p>
        </p:txBody>
      </p:sp>
      <p:sp>
        <p:nvSpPr>
          <p:cNvPr id="70662" name="Text Box 9"/>
          <p:cNvSpPr txBox="1">
            <a:spLocks noChangeArrowheads="1"/>
          </p:cNvSpPr>
          <p:nvPr/>
        </p:nvSpPr>
        <p:spPr bwMode="auto">
          <a:xfrm>
            <a:off x="3265488" y="5748338"/>
            <a:ext cx="2613025" cy="641350"/>
          </a:xfrm>
          <a:prstGeom prst="rect">
            <a:avLst/>
          </a:prstGeom>
          <a:noFill/>
          <a:ln w="9525">
            <a:noFill/>
            <a:miter lim="800000"/>
            <a:headEnd/>
            <a:tailEnd/>
          </a:ln>
        </p:spPr>
        <p:txBody>
          <a:bodyPr>
            <a:spAutoFit/>
          </a:bodyPr>
          <a:lstStyle/>
          <a:p>
            <a:pPr algn="ctr"/>
            <a:r>
              <a:rPr lang="en-GB"/>
              <a:t>Choice of appropriate therapy</a:t>
            </a:r>
          </a:p>
        </p:txBody>
      </p:sp>
      <p:sp>
        <p:nvSpPr>
          <p:cNvPr id="70663" name="Line 10"/>
          <p:cNvSpPr>
            <a:spLocks noChangeShapeType="1"/>
          </p:cNvSpPr>
          <p:nvPr/>
        </p:nvSpPr>
        <p:spPr bwMode="auto">
          <a:xfrm>
            <a:off x="2916238" y="2924175"/>
            <a:ext cx="1511300" cy="504825"/>
          </a:xfrm>
          <a:prstGeom prst="line">
            <a:avLst/>
          </a:prstGeom>
          <a:noFill/>
          <a:ln w="38100">
            <a:solidFill>
              <a:schemeClr val="tx1"/>
            </a:solidFill>
            <a:round/>
            <a:headEnd/>
            <a:tailEnd type="triangle" w="med" len="med"/>
          </a:ln>
        </p:spPr>
        <p:txBody>
          <a:bodyPr/>
          <a:lstStyle/>
          <a:p>
            <a:endParaRPr lang="en-US"/>
          </a:p>
        </p:txBody>
      </p:sp>
      <p:sp>
        <p:nvSpPr>
          <p:cNvPr id="70664" name="Line 11"/>
          <p:cNvSpPr>
            <a:spLocks noChangeShapeType="1"/>
          </p:cNvSpPr>
          <p:nvPr/>
        </p:nvSpPr>
        <p:spPr bwMode="auto">
          <a:xfrm flipH="1">
            <a:off x="4500563" y="2924175"/>
            <a:ext cx="1511300" cy="504825"/>
          </a:xfrm>
          <a:prstGeom prst="line">
            <a:avLst/>
          </a:prstGeom>
          <a:noFill/>
          <a:ln w="38100">
            <a:solidFill>
              <a:schemeClr val="tx1"/>
            </a:solidFill>
            <a:round/>
            <a:headEnd/>
            <a:tailEnd type="triangle" w="med" len="med"/>
          </a:ln>
        </p:spPr>
        <p:txBody>
          <a:bodyPr/>
          <a:lstStyle/>
          <a:p>
            <a:endParaRPr lang="en-US"/>
          </a:p>
        </p:txBody>
      </p:sp>
      <p:sp>
        <p:nvSpPr>
          <p:cNvPr id="70665" name="Line 12"/>
          <p:cNvSpPr>
            <a:spLocks noChangeShapeType="1"/>
          </p:cNvSpPr>
          <p:nvPr/>
        </p:nvSpPr>
        <p:spPr bwMode="auto">
          <a:xfrm>
            <a:off x="4500563" y="3932238"/>
            <a:ext cx="0" cy="288925"/>
          </a:xfrm>
          <a:prstGeom prst="line">
            <a:avLst/>
          </a:prstGeom>
          <a:noFill/>
          <a:ln w="38100">
            <a:solidFill>
              <a:schemeClr val="tx1"/>
            </a:solidFill>
            <a:round/>
            <a:headEnd/>
            <a:tailEnd type="triangle" w="med" len="med"/>
          </a:ln>
        </p:spPr>
        <p:txBody>
          <a:bodyPr/>
          <a:lstStyle/>
          <a:p>
            <a:endParaRPr lang="en-US"/>
          </a:p>
        </p:txBody>
      </p:sp>
      <p:sp>
        <p:nvSpPr>
          <p:cNvPr id="70666" name="Line 13"/>
          <p:cNvSpPr>
            <a:spLocks noChangeShapeType="1"/>
          </p:cNvSpPr>
          <p:nvPr/>
        </p:nvSpPr>
        <p:spPr bwMode="auto">
          <a:xfrm>
            <a:off x="4500563" y="5300663"/>
            <a:ext cx="0" cy="360362"/>
          </a:xfrm>
          <a:prstGeom prst="line">
            <a:avLst/>
          </a:prstGeom>
          <a:noFill/>
          <a:ln w="38100">
            <a:solidFill>
              <a:schemeClr val="tx1"/>
            </a:solidFill>
            <a:round/>
            <a:headEnd/>
            <a:tailEnd type="triangle" w="med" len="med"/>
          </a:ln>
        </p:spPr>
        <p:txBody>
          <a:bodyPr/>
          <a:lstStyle/>
          <a:p>
            <a:endParaRPr lang="en-US"/>
          </a:p>
        </p:txBody>
      </p:sp>
      <p:sp>
        <p:nvSpPr>
          <p:cNvPr id="70667" name="Line 14"/>
          <p:cNvSpPr>
            <a:spLocks noChangeShapeType="1"/>
          </p:cNvSpPr>
          <p:nvPr/>
        </p:nvSpPr>
        <p:spPr bwMode="auto">
          <a:xfrm>
            <a:off x="3348038" y="2492375"/>
            <a:ext cx="2376487" cy="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4"/>
          <p:cNvSpPr>
            <a:spLocks noGrp="1" noChangeArrowheads="1"/>
          </p:cNvSpPr>
          <p:nvPr>
            <p:ph type="title"/>
          </p:nvPr>
        </p:nvSpPr>
        <p:spPr/>
        <p:txBody>
          <a:bodyPr/>
          <a:lstStyle/>
          <a:p>
            <a:pPr eaLnBrk="1" hangingPunct="1"/>
            <a:endParaRPr lang="en-US" smtClean="0"/>
          </a:p>
        </p:txBody>
      </p:sp>
      <p:pic>
        <p:nvPicPr>
          <p:cNvPr id="121858" name="Picture 5"/>
          <p:cNvPicPr>
            <a:picLocks noChangeAspect="1" noChangeArrowheads="1"/>
          </p:cNvPicPr>
          <p:nvPr/>
        </p:nvPicPr>
        <p:blipFill>
          <a:blip r:embed="rId3" cstate="print"/>
          <a:srcRect/>
          <a:stretch>
            <a:fillRect/>
          </a:stretch>
        </p:blipFill>
        <p:spPr bwMode="auto">
          <a:xfrm>
            <a:off x="-3428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1139825"/>
          </a:xfrm>
        </p:spPr>
        <p:txBody>
          <a:bodyPr/>
          <a:lstStyle/>
          <a:p>
            <a:r>
              <a:rPr lang="en-GB" dirty="0" smtClean="0">
                <a:latin typeface="Franklin Gothic Book" pitchFamily="34" charset="0"/>
              </a:rPr>
              <a:t>ROTEM Diagnosis: Normal</a:t>
            </a:r>
            <a:endParaRPr lang="en-GB" dirty="0">
              <a:latin typeface="Franklin Gothic Book" pitchFamily="34" charset="0"/>
            </a:endParaRPr>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96550"/>
            <a:ext cx="6624736" cy="4783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44008" y="548680"/>
            <a:ext cx="216024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826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92480" cy="1224136"/>
          </a:xfrm>
        </p:spPr>
        <p:txBody>
          <a:bodyPr/>
          <a:lstStyle/>
          <a:p>
            <a:r>
              <a:rPr lang="en-GB" sz="3600" dirty="0" smtClean="0">
                <a:latin typeface="Franklin Gothic Book" pitchFamily="34" charset="0"/>
              </a:rPr>
              <a:t>ROTEM Diagnosis:  Platelet defect/deficiency</a:t>
            </a:r>
            <a:endParaRPr lang="en-GB" sz="3600" dirty="0">
              <a:latin typeface="Franklin Gothic Book" pitchFamily="34" charset="0"/>
            </a:endParaRPr>
          </a:p>
        </p:txBody>
      </p:sp>
      <p:pic>
        <p:nvPicPr>
          <p:cNvPr id="63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72816"/>
            <a:ext cx="677191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707904" y="764704"/>
            <a:ext cx="525658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144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1139825"/>
          </a:xfrm>
        </p:spPr>
        <p:txBody>
          <a:bodyPr/>
          <a:lstStyle/>
          <a:p>
            <a:r>
              <a:rPr lang="en-GB" dirty="0" smtClean="0">
                <a:latin typeface="Franklin Gothic Book" pitchFamily="34" charset="0"/>
              </a:rPr>
              <a:t>ROTEM Diagnosis:  fibrinogen </a:t>
            </a:r>
            <a:r>
              <a:rPr lang="en-GB" dirty="0" err="1" smtClean="0">
                <a:latin typeface="Franklin Gothic Book" pitchFamily="34" charset="0"/>
              </a:rPr>
              <a:t>defic</a:t>
            </a:r>
            <a:endParaRPr lang="en-GB" dirty="0">
              <a:latin typeface="Franklin Gothic Book" pitchFamily="34" charset="0"/>
            </a:endParaRPr>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84784"/>
            <a:ext cx="7056784" cy="508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644008" y="548680"/>
            <a:ext cx="4104456"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142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1139825"/>
          </a:xfrm>
        </p:spPr>
        <p:txBody>
          <a:bodyPr/>
          <a:lstStyle/>
          <a:p>
            <a:r>
              <a:rPr lang="en-GB" dirty="0" smtClean="0">
                <a:latin typeface="Franklin Gothic Book" pitchFamily="34" charset="0"/>
              </a:rPr>
              <a:t>ROTEM Diagnosis: heparin</a:t>
            </a:r>
            <a:endParaRPr lang="en-GB" dirty="0">
              <a:latin typeface="Franklin Gothic Book" pitchFamily="34" charset="0"/>
            </a:endParaRPr>
          </a:p>
        </p:txBody>
      </p:sp>
      <p:pic>
        <p:nvPicPr>
          <p:cNvPr id="65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416824" cy="471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644008" y="548680"/>
            <a:ext cx="2664296"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27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1139825"/>
          </a:xfrm>
        </p:spPr>
        <p:txBody>
          <a:bodyPr/>
          <a:lstStyle/>
          <a:p>
            <a:r>
              <a:rPr lang="en-GB" dirty="0" smtClean="0">
                <a:latin typeface="Franklin Gothic Book" pitchFamily="34" charset="0"/>
              </a:rPr>
              <a:t>ROTEM Diagnosis: fibrinolysis</a:t>
            </a:r>
            <a:endParaRPr lang="en-GB" dirty="0">
              <a:latin typeface="Franklin Gothic Book" pitchFamily="34" charset="0"/>
            </a:endParaRPr>
          </a:p>
        </p:txBody>
      </p:sp>
      <p:sp>
        <p:nvSpPr>
          <p:cNvPr id="4" name="Rectangle 3"/>
          <p:cNvSpPr/>
          <p:nvPr/>
        </p:nvSpPr>
        <p:spPr>
          <a:xfrm>
            <a:off x="4788024" y="548680"/>
            <a:ext cx="288032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272808" cy="453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61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latin typeface="Franklin Gothic Book" pitchFamily="34" charset="0"/>
              </a:rPr>
              <a:t>RoTEM</a:t>
            </a:r>
            <a:r>
              <a:rPr lang="en-GB" dirty="0" smtClean="0">
                <a:latin typeface="Franklin Gothic Book" pitchFamily="34" charset="0"/>
              </a:rPr>
              <a:t> - modifications</a:t>
            </a:r>
            <a:endParaRPr lang="en-GB" dirty="0">
              <a:latin typeface="Franklin Gothic Book"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2961743"/>
              </p:ext>
            </p:extLst>
          </p:nvPr>
        </p:nvGraphicFramePr>
        <p:xfrm>
          <a:off x="467544" y="1700808"/>
          <a:ext cx="8229600" cy="4130040"/>
        </p:xfrm>
        <a:graphic>
          <a:graphicData uri="http://schemas.openxmlformats.org/drawingml/2006/table">
            <a:tbl>
              <a:tblPr firstRow="1" bandRow="1">
                <a:tableStyleId>{2A488322-F2BA-4B5B-9748-0D474271808F}</a:tableStyleId>
              </a:tblPr>
              <a:tblGrid>
                <a:gridCol w="4114800"/>
                <a:gridCol w="4114800"/>
              </a:tblGrid>
              <a:tr h="370840">
                <a:tc>
                  <a:txBody>
                    <a:bodyPr/>
                    <a:lstStyle/>
                    <a:p>
                      <a:r>
                        <a:rPr lang="en-GB" sz="1400" dirty="0"/>
                        <a:t>Test</a:t>
                      </a:r>
                    </a:p>
                  </a:txBody>
                  <a:tcPr/>
                </a:tc>
                <a:tc>
                  <a:txBody>
                    <a:bodyPr/>
                    <a:lstStyle/>
                    <a:p>
                      <a:r>
                        <a:rPr lang="en-GB" sz="1400"/>
                        <a:t>Interpretation</a:t>
                      </a:r>
                    </a:p>
                  </a:txBody>
                  <a:tcPr/>
                </a:tc>
              </a:tr>
              <a:tr h="370840">
                <a:tc>
                  <a:txBody>
                    <a:bodyPr/>
                    <a:lstStyle/>
                    <a:p>
                      <a:r>
                        <a:rPr lang="en-GB" sz="1400"/>
                        <a:t>INTEM</a:t>
                      </a:r>
                    </a:p>
                  </a:txBody>
                  <a:tcPr/>
                </a:tc>
                <a:tc>
                  <a:txBody>
                    <a:bodyPr/>
                    <a:lstStyle/>
                    <a:p>
                      <a:r>
                        <a:rPr lang="en-GB" sz="1400" dirty="0" err="1" smtClean="0"/>
                        <a:t>Ellagic</a:t>
                      </a:r>
                      <a:r>
                        <a:rPr lang="en-GB" sz="1400" baseline="0" dirty="0" smtClean="0"/>
                        <a:t> acid trigger (contact). Therefore equivalent to </a:t>
                      </a:r>
                      <a:r>
                        <a:rPr lang="en-GB" sz="1400" dirty="0" smtClean="0"/>
                        <a:t>APTT</a:t>
                      </a:r>
                      <a:endParaRPr lang="en-GB" sz="1400" dirty="0"/>
                    </a:p>
                  </a:txBody>
                  <a:tcPr/>
                </a:tc>
              </a:tr>
              <a:tr h="370840">
                <a:tc>
                  <a:txBody>
                    <a:bodyPr/>
                    <a:lstStyle/>
                    <a:p>
                      <a:r>
                        <a:rPr lang="en-GB" sz="1400"/>
                        <a:t>EXTEM</a:t>
                      </a:r>
                    </a:p>
                  </a:txBody>
                  <a:tcPr/>
                </a:tc>
                <a:tc>
                  <a:txBody>
                    <a:bodyPr/>
                    <a:lstStyle/>
                    <a:p>
                      <a:r>
                        <a:rPr lang="en-GB" sz="1400" dirty="0" smtClean="0"/>
                        <a:t>Tissue </a:t>
                      </a:r>
                      <a:r>
                        <a:rPr lang="en-GB" sz="1400" dirty="0"/>
                        <a:t>Factor </a:t>
                      </a:r>
                      <a:r>
                        <a:rPr lang="en-GB" sz="1400" dirty="0" smtClean="0"/>
                        <a:t>trigger.</a:t>
                      </a:r>
                      <a:r>
                        <a:rPr lang="en-GB" sz="1400" baseline="0" dirty="0" smtClean="0"/>
                        <a:t> Therefore equivalent to </a:t>
                      </a:r>
                      <a:r>
                        <a:rPr lang="en-GB" sz="1400" dirty="0" smtClean="0"/>
                        <a:t>PT</a:t>
                      </a:r>
                      <a:endParaRPr lang="en-GB" sz="1400" dirty="0"/>
                    </a:p>
                  </a:txBody>
                  <a:tcPr/>
                </a:tc>
              </a:tr>
              <a:tr h="370840">
                <a:tc>
                  <a:txBody>
                    <a:bodyPr/>
                    <a:lstStyle/>
                    <a:p>
                      <a:r>
                        <a:rPr lang="en-GB" sz="1400"/>
                        <a:t>HEPTEM</a:t>
                      </a:r>
                    </a:p>
                  </a:txBody>
                  <a:tcPr/>
                </a:tc>
                <a:tc>
                  <a:txBody>
                    <a:bodyPr/>
                    <a:lstStyle/>
                    <a:p>
                      <a:r>
                        <a:rPr lang="en-GB" sz="1400" dirty="0" smtClean="0"/>
                        <a:t>Contains </a:t>
                      </a:r>
                      <a:r>
                        <a:rPr lang="en-GB" sz="1400" dirty="0" err="1" smtClean="0"/>
                        <a:t>heparinase</a:t>
                      </a:r>
                      <a:r>
                        <a:rPr lang="en-GB" sz="1400" dirty="0" smtClean="0"/>
                        <a:t> to</a:t>
                      </a:r>
                      <a:r>
                        <a:rPr lang="en-GB" sz="1400" baseline="0" dirty="0" smtClean="0"/>
                        <a:t> break down h</a:t>
                      </a:r>
                      <a:r>
                        <a:rPr lang="en-GB" sz="1400" dirty="0" smtClean="0"/>
                        <a:t>eparin and allow assessment of coagulation</a:t>
                      </a:r>
                      <a:endParaRPr lang="en-GB" sz="1400" dirty="0"/>
                    </a:p>
                  </a:txBody>
                  <a:tcPr/>
                </a:tc>
              </a:tr>
              <a:tr h="370840">
                <a:tc>
                  <a:txBody>
                    <a:bodyPr/>
                    <a:lstStyle/>
                    <a:p>
                      <a:r>
                        <a:rPr lang="en-GB" sz="1400"/>
                        <a:t>APTEM</a:t>
                      </a:r>
                    </a:p>
                  </a:txBody>
                  <a:tcPr/>
                </a:tc>
                <a:tc>
                  <a:txBody>
                    <a:bodyPr/>
                    <a:lstStyle/>
                    <a:p>
                      <a:r>
                        <a:rPr lang="en-GB" sz="1400" dirty="0"/>
                        <a:t>Contains </a:t>
                      </a:r>
                      <a:r>
                        <a:rPr lang="en-GB" sz="1400" dirty="0" err="1"/>
                        <a:t>aprotinin</a:t>
                      </a:r>
                      <a:r>
                        <a:rPr lang="en-GB" sz="1400" dirty="0"/>
                        <a:t> </a:t>
                      </a:r>
                      <a:r>
                        <a:rPr lang="en-GB" sz="1400" dirty="0" smtClean="0"/>
                        <a:t>to inhibit </a:t>
                      </a:r>
                      <a:r>
                        <a:rPr lang="en-GB" sz="1400" dirty="0"/>
                        <a:t>fibrinolysis</a:t>
                      </a:r>
                    </a:p>
                  </a:txBody>
                  <a:tcPr/>
                </a:tc>
              </a:tr>
              <a:tr h="370840">
                <a:tc>
                  <a:txBody>
                    <a:bodyPr/>
                    <a:lstStyle/>
                    <a:p>
                      <a:r>
                        <a:rPr lang="en-GB" sz="1400"/>
                        <a:t>FIBTEM</a:t>
                      </a:r>
                    </a:p>
                  </a:txBody>
                  <a:tcPr/>
                </a:tc>
                <a:tc>
                  <a:txBody>
                    <a:bodyPr/>
                    <a:lstStyle/>
                    <a:p>
                      <a:r>
                        <a:rPr lang="en-GB" sz="1400" dirty="0" smtClean="0"/>
                        <a:t>Contains</a:t>
                      </a:r>
                      <a:r>
                        <a:rPr lang="en-GB" sz="1400" baseline="0" dirty="0" smtClean="0"/>
                        <a:t> </a:t>
                      </a:r>
                      <a:r>
                        <a:rPr lang="en-GB" sz="1400" dirty="0" err="1" smtClean="0"/>
                        <a:t>cytochalasin</a:t>
                      </a:r>
                      <a:r>
                        <a:rPr lang="en-GB" sz="1400" dirty="0" smtClean="0"/>
                        <a:t> D which inhibits</a:t>
                      </a:r>
                      <a:r>
                        <a:rPr lang="en-GB" sz="1400" baseline="0" dirty="0" smtClean="0"/>
                        <a:t> platelets from contributing to MCF. MCF then represents fibrinogen function. </a:t>
                      </a:r>
                      <a:r>
                        <a:rPr lang="en-GB" sz="1400" dirty="0" smtClean="0"/>
                        <a:t> </a:t>
                      </a:r>
                      <a:endParaRPr lang="en-GB" sz="1400" dirty="0"/>
                    </a:p>
                  </a:txBody>
                  <a:tcPr/>
                </a:tc>
              </a:tr>
              <a:tr h="370840">
                <a:tc>
                  <a:txBody>
                    <a:bodyPr/>
                    <a:lstStyle/>
                    <a:p>
                      <a:r>
                        <a:rPr lang="en-GB" sz="1400" dirty="0"/>
                        <a:t>ECATEM</a:t>
                      </a:r>
                    </a:p>
                  </a:txBody>
                  <a:tcPr/>
                </a:tc>
                <a:tc>
                  <a:txBody>
                    <a:bodyPr/>
                    <a:lstStyle/>
                    <a:p>
                      <a:r>
                        <a:rPr lang="en-GB" sz="1400" dirty="0"/>
                        <a:t>Contains </a:t>
                      </a:r>
                      <a:r>
                        <a:rPr lang="en-GB" sz="1400" dirty="0" err="1"/>
                        <a:t>Ecarin</a:t>
                      </a:r>
                      <a:r>
                        <a:rPr lang="en-GB" sz="1400" dirty="0"/>
                        <a:t> </a:t>
                      </a:r>
                      <a:r>
                        <a:rPr lang="en-GB" sz="1400" dirty="0" smtClean="0"/>
                        <a:t>(direct activator</a:t>
                      </a:r>
                      <a:r>
                        <a:rPr lang="en-GB" sz="1400" baseline="0" dirty="0" smtClean="0"/>
                        <a:t> of thrombin). </a:t>
                      </a:r>
                      <a:r>
                        <a:rPr lang="en-GB" sz="1400" dirty="0" smtClean="0"/>
                        <a:t>Sensitive </a:t>
                      </a:r>
                      <a:r>
                        <a:rPr lang="en-GB" sz="1400" dirty="0"/>
                        <a:t>to presence of </a:t>
                      </a:r>
                      <a:r>
                        <a:rPr lang="en-GB" sz="1400" dirty="0" smtClean="0"/>
                        <a:t>direct (only) </a:t>
                      </a:r>
                      <a:r>
                        <a:rPr lang="en-GB" sz="1400" dirty="0"/>
                        <a:t>thrombin inhibitors.</a:t>
                      </a:r>
                    </a:p>
                  </a:txBody>
                  <a:tcPr/>
                </a:tc>
              </a:tr>
              <a:tr h="370840">
                <a:tc>
                  <a:txBody>
                    <a:bodyPr/>
                    <a:lstStyle/>
                    <a:p>
                      <a:r>
                        <a:rPr lang="en-GB" sz="1400" dirty="0" smtClean="0"/>
                        <a:t>NATEM</a:t>
                      </a:r>
                      <a:endParaRPr lang="en-GB" sz="1400" dirty="0"/>
                    </a:p>
                  </a:txBody>
                  <a:tcPr/>
                </a:tc>
                <a:tc>
                  <a:txBody>
                    <a:bodyPr/>
                    <a:lstStyle/>
                    <a:p>
                      <a:r>
                        <a:rPr lang="en-GB" sz="1400" dirty="0" err="1" smtClean="0"/>
                        <a:t>Recalcification</a:t>
                      </a:r>
                      <a:r>
                        <a:rPr lang="en-GB" sz="1400" baseline="0" dirty="0" smtClean="0"/>
                        <a:t> only (native/classic TEM)</a:t>
                      </a:r>
                      <a:endParaRPr lang="en-GB" sz="1400" dirty="0"/>
                    </a:p>
                  </a:txBody>
                  <a:tcPr/>
                </a:tc>
              </a:tr>
            </a:tbl>
          </a:graphicData>
        </a:graphic>
      </p:graphicFrame>
    </p:spTree>
    <p:extLst>
      <p:ext uri="{BB962C8B-B14F-4D97-AF65-F5344CB8AC3E}">
        <p14:creationId xmlns:p14="http://schemas.microsoft.com/office/powerpoint/2010/main" val="31926718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916832"/>
            <a:ext cx="916305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p:txBody>
          <a:bodyPr/>
          <a:lstStyle/>
          <a:p>
            <a:r>
              <a:rPr lang="en-GB" sz="3600" dirty="0" smtClean="0">
                <a:latin typeface="Franklin Gothic Book" pitchFamily="34" charset="0"/>
              </a:rPr>
              <a:t>A TEG-based protocol for management of bleeding</a:t>
            </a:r>
            <a:endParaRPr lang="en-GB" sz="3600" dirty="0">
              <a:latin typeface="Franklin Gothic Book" pitchFamily="34" charset="0"/>
            </a:endParaRPr>
          </a:p>
        </p:txBody>
      </p:sp>
    </p:spTree>
    <p:extLst>
      <p:ext uri="{BB962C8B-B14F-4D97-AF65-F5344CB8AC3E}">
        <p14:creationId xmlns:p14="http://schemas.microsoft.com/office/powerpoint/2010/main" val="3787049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 y="260648"/>
            <a:ext cx="902970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 y="5445224"/>
            <a:ext cx="92773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221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468313" y="260350"/>
            <a:ext cx="8229600" cy="1139825"/>
          </a:xfrm>
        </p:spPr>
        <p:txBody>
          <a:bodyPr/>
          <a:lstStyle/>
          <a:p>
            <a:pPr eaLnBrk="1" hangingPunct="1"/>
            <a:r>
              <a:rPr lang="en-GB" sz="4000" smtClean="0">
                <a:latin typeface="Franklin Gothic Book" pitchFamily="34" charset="0"/>
              </a:rPr>
              <a:t>Classic reductive approach to thrombophilic disorders</a:t>
            </a:r>
          </a:p>
        </p:txBody>
      </p:sp>
      <p:sp>
        <p:nvSpPr>
          <p:cNvPr id="72706" name="Text Box 4"/>
          <p:cNvSpPr txBox="1">
            <a:spLocks noChangeArrowheads="1"/>
          </p:cNvSpPr>
          <p:nvPr/>
        </p:nvSpPr>
        <p:spPr bwMode="auto">
          <a:xfrm>
            <a:off x="2501900" y="1628775"/>
            <a:ext cx="3397250" cy="400050"/>
          </a:xfrm>
          <a:prstGeom prst="rect">
            <a:avLst/>
          </a:prstGeom>
          <a:noFill/>
          <a:ln w="9525">
            <a:noFill/>
            <a:miter lim="800000"/>
            <a:headEnd/>
            <a:tailEnd/>
          </a:ln>
        </p:spPr>
        <p:txBody>
          <a:bodyPr wrap="none">
            <a:spAutoFit/>
          </a:bodyPr>
          <a:lstStyle/>
          <a:p>
            <a:r>
              <a:rPr lang="en-GB" sz="2000"/>
              <a:t>Thrombotic history or FH</a:t>
            </a:r>
          </a:p>
        </p:txBody>
      </p:sp>
      <p:sp>
        <p:nvSpPr>
          <p:cNvPr id="72707" name="Text Box 5"/>
          <p:cNvSpPr txBox="1">
            <a:spLocks noChangeArrowheads="1"/>
          </p:cNvSpPr>
          <p:nvPr/>
        </p:nvSpPr>
        <p:spPr bwMode="auto">
          <a:xfrm>
            <a:off x="2724150" y="2878138"/>
            <a:ext cx="2947988" cy="708025"/>
          </a:xfrm>
          <a:prstGeom prst="rect">
            <a:avLst/>
          </a:prstGeom>
          <a:noFill/>
          <a:ln w="9525">
            <a:noFill/>
            <a:miter lim="800000"/>
            <a:headEnd/>
            <a:tailEnd/>
          </a:ln>
        </p:spPr>
        <p:txBody>
          <a:bodyPr wrap="none">
            <a:spAutoFit/>
          </a:bodyPr>
          <a:lstStyle/>
          <a:p>
            <a:r>
              <a:rPr lang="en-GB" sz="2000"/>
              <a:t>Specific factor assays</a:t>
            </a:r>
          </a:p>
          <a:p>
            <a:r>
              <a:rPr lang="en-GB" sz="2000"/>
              <a:t>Genetic analyses</a:t>
            </a:r>
          </a:p>
        </p:txBody>
      </p:sp>
      <p:sp>
        <p:nvSpPr>
          <p:cNvPr id="72708" name="Text Box 6"/>
          <p:cNvSpPr txBox="1">
            <a:spLocks noChangeArrowheads="1"/>
          </p:cNvSpPr>
          <p:nvPr/>
        </p:nvSpPr>
        <p:spPr bwMode="auto">
          <a:xfrm>
            <a:off x="3262313" y="4432300"/>
            <a:ext cx="1831975" cy="708025"/>
          </a:xfrm>
          <a:prstGeom prst="rect">
            <a:avLst/>
          </a:prstGeom>
          <a:noFill/>
          <a:ln w="9525">
            <a:noFill/>
            <a:miter lim="800000"/>
            <a:headEnd/>
            <a:tailEnd/>
          </a:ln>
        </p:spPr>
        <p:txBody>
          <a:bodyPr wrap="none">
            <a:spAutoFit/>
          </a:bodyPr>
          <a:lstStyle/>
          <a:p>
            <a:r>
              <a:rPr lang="en-GB" sz="2000"/>
              <a:t>‘Deficient’</a:t>
            </a:r>
          </a:p>
          <a:p>
            <a:r>
              <a:rPr lang="en-GB" sz="2000"/>
              <a:t>Trait positive</a:t>
            </a:r>
          </a:p>
        </p:txBody>
      </p:sp>
      <p:sp>
        <p:nvSpPr>
          <p:cNvPr id="72709" name="Line 7"/>
          <p:cNvSpPr>
            <a:spLocks noChangeShapeType="1"/>
          </p:cNvSpPr>
          <p:nvPr/>
        </p:nvSpPr>
        <p:spPr bwMode="auto">
          <a:xfrm>
            <a:off x="4184650" y="2020888"/>
            <a:ext cx="0" cy="863600"/>
          </a:xfrm>
          <a:prstGeom prst="line">
            <a:avLst/>
          </a:prstGeom>
          <a:noFill/>
          <a:ln w="38100">
            <a:solidFill>
              <a:schemeClr val="tx1"/>
            </a:solidFill>
            <a:round/>
            <a:headEnd/>
            <a:tailEnd type="triangle" w="med" len="med"/>
          </a:ln>
        </p:spPr>
        <p:txBody>
          <a:bodyPr/>
          <a:lstStyle/>
          <a:p>
            <a:endParaRPr lang="en-US"/>
          </a:p>
        </p:txBody>
      </p:sp>
      <p:sp>
        <p:nvSpPr>
          <p:cNvPr id="72710" name="Line 8"/>
          <p:cNvSpPr>
            <a:spLocks noChangeShapeType="1"/>
          </p:cNvSpPr>
          <p:nvPr/>
        </p:nvSpPr>
        <p:spPr bwMode="auto">
          <a:xfrm>
            <a:off x="4184650" y="3573463"/>
            <a:ext cx="0" cy="863600"/>
          </a:xfrm>
          <a:prstGeom prst="line">
            <a:avLst/>
          </a:prstGeom>
          <a:noFill/>
          <a:ln w="38100">
            <a:solidFill>
              <a:schemeClr val="tx1"/>
            </a:solidFill>
            <a:round/>
            <a:headEnd/>
            <a:tailEnd type="triangle" w="med" len="med"/>
          </a:ln>
        </p:spPr>
        <p:txBody>
          <a:bodyPr/>
          <a:lstStyle/>
          <a:p>
            <a:endParaRPr lang="en-US"/>
          </a:p>
        </p:txBody>
      </p:sp>
      <p:sp>
        <p:nvSpPr>
          <p:cNvPr id="72711" name="Text Box 9"/>
          <p:cNvSpPr txBox="1">
            <a:spLocks noChangeArrowheads="1"/>
          </p:cNvSpPr>
          <p:nvPr/>
        </p:nvSpPr>
        <p:spPr bwMode="auto">
          <a:xfrm>
            <a:off x="2976563" y="5984875"/>
            <a:ext cx="2435225" cy="400050"/>
          </a:xfrm>
          <a:prstGeom prst="rect">
            <a:avLst/>
          </a:prstGeom>
          <a:noFill/>
          <a:ln w="9525">
            <a:noFill/>
            <a:miter lim="800000"/>
            <a:headEnd/>
            <a:tailEnd/>
          </a:ln>
        </p:spPr>
        <p:txBody>
          <a:bodyPr wrap="none">
            <a:spAutoFit/>
          </a:bodyPr>
          <a:lstStyle/>
          <a:p>
            <a:r>
              <a:rPr lang="en-GB" sz="2000"/>
              <a:t>Standard therapy</a:t>
            </a:r>
          </a:p>
        </p:txBody>
      </p:sp>
      <p:sp>
        <p:nvSpPr>
          <p:cNvPr id="72712" name="Line 10"/>
          <p:cNvSpPr>
            <a:spLocks noChangeShapeType="1"/>
          </p:cNvSpPr>
          <p:nvPr/>
        </p:nvSpPr>
        <p:spPr bwMode="auto">
          <a:xfrm>
            <a:off x="4184650" y="5127625"/>
            <a:ext cx="0" cy="8636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4"/>
          <p:cNvSpPr>
            <a:spLocks noGrp="1" noChangeArrowheads="1"/>
          </p:cNvSpPr>
          <p:nvPr>
            <p:ph type="title"/>
          </p:nvPr>
        </p:nvSpPr>
        <p:spPr/>
        <p:txBody>
          <a:bodyPr/>
          <a:lstStyle/>
          <a:p>
            <a:pPr eaLnBrk="1" hangingPunct="1"/>
            <a:r>
              <a:rPr lang="en-GB" smtClean="0">
                <a:latin typeface="Franklin Gothic Book" pitchFamily="34" charset="0"/>
              </a:rPr>
              <a:t>TEG and VIIa therapy</a:t>
            </a:r>
          </a:p>
        </p:txBody>
      </p:sp>
      <p:pic>
        <p:nvPicPr>
          <p:cNvPr id="125954" name="Picture 5"/>
          <p:cNvPicPr>
            <a:picLocks noChangeAspect="1" noChangeArrowheads="1"/>
          </p:cNvPicPr>
          <p:nvPr/>
        </p:nvPicPr>
        <p:blipFill>
          <a:blip r:embed="rId3" cstate="print"/>
          <a:srcRect/>
          <a:stretch>
            <a:fillRect/>
          </a:stretch>
        </p:blipFill>
        <p:spPr bwMode="auto">
          <a:xfrm>
            <a:off x="468313" y="1700213"/>
            <a:ext cx="8207375" cy="4970462"/>
          </a:xfrm>
          <a:prstGeom prst="rect">
            <a:avLst/>
          </a:prstGeom>
          <a:noFill/>
          <a:ln w="9525">
            <a:noFill/>
            <a:miter lim="800000"/>
            <a:headEnd/>
            <a:tailEnd/>
          </a:ln>
        </p:spPr>
      </p:pic>
      <p:sp>
        <p:nvSpPr>
          <p:cNvPr id="125955" name="Text Box 6"/>
          <p:cNvSpPr txBox="1">
            <a:spLocks noChangeArrowheads="1"/>
          </p:cNvSpPr>
          <p:nvPr/>
        </p:nvSpPr>
        <p:spPr bwMode="auto">
          <a:xfrm>
            <a:off x="6948488" y="6334125"/>
            <a:ext cx="1816100" cy="338138"/>
          </a:xfrm>
          <a:prstGeom prst="rect">
            <a:avLst/>
          </a:prstGeom>
          <a:noFill/>
          <a:ln w="9525">
            <a:noFill/>
            <a:miter lim="800000"/>
            <a:headEnd/>
            <a:tailEnd/>
          </a:ln>
        </p:spPr>
        <p:txBody>
          <a:bodyPr wrap="none">
            <a:spAutoFit/>
          </a:bodyPr>
          <a:lstStyle/>
          <a:p>
            <a:r>
              <a:rPr lang="en-GB" sz="1600"/>
              <a:t>Sorenson 2004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1" name="Title 1"/>
          <p:cNvSpPr>
            <a:spLocks noGrp="1"/>
          </p:cNvSpPr>
          <p:nvPr>
            <p:ph type="title"/>
          </p:nvPr>
        </p:nvSpPr>
        <p:spPr>
          <a:xfrm>
            <a:off x="395288" y="-242888"/>
            <a:ext cx="8229600" cy="1139826"/>
          </a:xfrm>
        </p:spPr>
        <p:txBody>
          <a:bodyPr/>
          <a:lstStyle/>
          <a:p>
            <a:pPr eaLnBrk="1" hangingPunct="1"/>
            <a:r>
              <a:rPr lang="en-GB" smtClean="0">
                <a:latin typeface="Franklin Gothic Book" pitchFamily="34" charset="0"/>
              </a:rPr>
              <a:t>TEG and trauma patients</a:t>
            </a:r>
            <a:endParaRPr lang="en-US" smtClean="0">
              <a:latin typeface="Franklin Gothic Book" pitchFamily="34" charset="0"/>
            </a:endParaRPr>
          </a:p>
        </p:txBody>
      </p:sp>
      <p:pic>
        <p:nvPicPr>
          <p:cNvPr id="75779" name="Picture 3"/>
          <p:cNvPicPr>
            <a:picLocks noGrp="1" noChangeAspect="1" noChangeArrowheads="1"/>
          </p:cNvPicPr>
          <p:nvPr>
            <p:ph sz="half" idx="2"/>
          </p:nvPr>
        </p:nvPicPr>
        <p:blipFill>
          <a:blip r:embed="rId3" cstate="print"/>
          <a:srcRect/>
          <a:stretch>
            <a:fillRect/>
          </a:stretch>
        </p:blipFill>
        <p:spPr>
          <a:xfrm>
            <a:off x="2195513" y="908050"/>
            <a:ext cx="4013200" cy="5732463"/>
          </a:xfrm>
        </p:spPr>
      </p:pic>
      <p:sp>
        <p:nvSpPr>
          <p:cNvPr id="128004" name="TextBox 6"/>
          <p:cNvSpPr txBox="1">
            <a:spLocks noChangeArrowheads="1"/>
          </p:cNvSpPr>
          <p:nvPr/>
        </p:nvSpPr>
        <p:spPr bwMode="auto">
          <a:xfrm>
            <a:off x="7072313" y="857250"/>
            <a:ext cx="1465262" cy="366713"/>
          </a:xfrm>
          <a:prstGeom prst="rect">
            <a:avLst/>
          </a:prstGeom>
          <a:noFill/>
          <a:ln w="9525">
            <a:noFill/>
            <a:miter lim="800000"/>
            <a:headEnd/>
            <a:tailEnd/>
          </a:ln>
        </p:spPr>
        <p:txBody>
          <a:bodyPr wrap="none">
            <a:spAutoFit/>
          </a:bodyPr>
          <a:lstStyle/>
          <a:p>
            <a:r>
              <a:rPr lang="en-GB"/>
              <a:t>Jeger 2009</a:t>
            </a:r>
            <a:endParaRPr lang="en-US"/>
          </a:p>
        </p:txBody>
      </p:sp>
      <p:sp>
        <p:nvSpPr>
          <p:cNvPr id="128006" name="Rectangle 6"/>
          <p:cNvSpPr>
            <a:spLocks noChangeArrowheads="1"/>
          </p:cNvSpPr>
          <p:nvPr/>
        </p:nvSpPr>
        <p:spPr bwMode="auto">
          <a:xfrm>
            <a:off x="1908175" y="5229225"/>
            <a:ext cx="4248150" cy="287338"/>
          </a:xfrm>
          <a:prstGeom prst="rect">
            <a:avLst/>
          </a:prstGeom>
          <a:noFill/>
          <a:ln w="28575">
            <a:solidFill>
              <a:srgbClr val="FF33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Title 1"/>
          <p:cNvSpPr>
            <a:spLocks noGrp="1"/>
          </p:cNvSpPr>
          <p:nvPr>
            <p:ph type="title" idx="4294967295"/>
          </p:nvPr>
        </p:nvSpPr>
        <p:spPr>
          <a:xfrm>
            <a:off x="428625" y="-242888"/>
            <a:ext cx="8229600" cy="1139826"/>
          </a:xfrm>
        </p:spPr>
        <p:txBody>
          <a:bodyPr/>
          <a:lstStyle/>
          <a:p>
            <a:pPr eaLnBrk="1" hangingPunct="1"/>
            <a:r>
              <a:rPr lang="en-GB" smtClean="0">
                <a:latin typeface="Franklin Gothic Book" pitchFamily="34" charset="0"/>
              </a:rPr>
              <a:t>TEG and trauma patients</a:t>
            </a:r>
            <a:endParaRPr lang="en-US" smtClean="0">
              <a:latin typeface="Franklin Gothic Book" pitchFamily="34" charset="0"/>
            </a:endParaRPr>
          </a:p>
        </p:txBody>
      </p:sp>
      <p:sp>
        <p:nvSpPr>
          <p:cNvPr id="200708" name="TextBox 6"/>
          <p:cNvSpPr txBox="1">
            <a:spLocks noChangeArrowheads="1"/>
          </p:cNvSpPr>
          <p:nvPr/>
        </p:nvSpPr>
        <p:spPr bwMode="auto">
          <a:xfrm>
            <a:off x="7072313" y="857250"/>
            <a:ext cx="1465262" cy="366713"/>
          </a:xfrm>
          <a:prstGeom prst="rect">
            <a:avLst/>
          </a:prstGeom>
          <a:noFill/>
          <a:ln w="9525">
            <a:noFill/>
            <a:miter lim="800000"/>
            <a:headEnd/>
            <a:tailEnd/>
          </a:ln>
        </p:spPr>
        <p:txBody>
          <a:bodyPr wrap="none">
            <a:spAutoFit/>
          </a:bodyPr>
          <a:lstStyle/>
          <a:p>
            <a:r>
              <a:rPr lang="en-GB"/>
              <a:t>Jeger 2009</a:t>
            </a:r>
            <a:endParaRPr lang="en-US"/>
          </a:p>
        </p:txBody>
      </p:sp>
      <p:pic>
        <p:nvPicPr>
          <p:cNvPr id="200709" name="Picture 2"/>
          <p:cNvPicPr>
            <a:picLocks noChangeAspect="1" noChangeArrowheads="1"/>
          </p:cNvPicPr>
          <p:nvPr/>
        </p:nvPicPr>
        <p:blipFill>
          <a:blip r:embed="rId3" cstate="print"/>
          <a:srcRect/>
          <a:stretch>
            <a:fillRect/>
          </a:stretch>
        </p:blipFill>
        <p:spPr bwMode="auto">
          <a:xfrm>
            <a:off x="827088" y="1052513"/>
            <a:ext cx="5399087" cy="4859337"/>
          </a:xfrm>
          <a:prstGeom prst="rect">
            <a:avLst/>
          </a:prstGeom>
          <a:noFill/>
          <a:ln w="9525">
            <a:noFill/>
            <a:miter lim="800000"/>
            <a:headEnd/>
            <a:tailEnd/>
          </a:ln>
        </p:spPr>
      </p:pic>
      <p:sp>
        <p:nvSpPr>
          <p:cNvPr id="200710" name="Text Box 6"/>
          <p:cNvSpPr txBox="1">
            <a:spLocks noChangeArrowheads="1"/>
          </p:cNvSpPr>
          <p:nvPr/>
        </p:nvSpPr>
        <p:spPr bwMode="auto">
          <a:xfrm>
            <a:off x="6927850" y="2579688"/>
            <a:ext cx="881063" cy="2573337"/>
          </a:xfrm>
          <a:prstGeom prst="rect">
            <a:avLst/>
          </a:prstGeom>
          <a:noFill/>
          <a:ln w="9525">
            <a:solidFill>
              <a:srgbClr val="FF3300"/>
            </a:solidFill>
            <a:miter lim="800000"/>
            <a:headEnd/>
            <a:tailEnd/>
          </a:ln>
          <a:effectLst/>
        </p:spPr>
        <p:txBody>
          <a:bodyPr wrap="none">
            <a:spAutoFit/>
          </a:bodyPr>
          <a:lstStyle/>
          <a:p>
            <a:r>
              <a:rPr lang="en-GB">
                <a:solidFill>
                  <a:srgbClr val="FF3300"/>
                </a:solidFill>
              </a:rPr>
              <a:t>11/20</a:t>
            </a:r>
          </a:p>
          <a:p>
            <a:endParaRPr lang="en-GB">
              <a:solidFill>
                <a:srgbClr val="FF3300"/>
              </a:solidFill>
            </a:endParaRPr>
          </a:p>
          <a:p>
            <a:endParaRPr lang="en-GB">
              <a:solidFill>
                <a:srgbClr val="FF3300"/>
              </a:solidFill>
            </a:endParaRPr>
          </a:p>
          <a:p>
            <a:r>
              <a:rPr lang="en-GB">
                <a:solidFill>
                  <a:srgbClr val="FF3300"/>
                </a:solidFill>
              </a:rPr>
              <a:t>10/20</a:t>
            </a:r>
          </a:p>
          <a:p>
            <a:endParaRPr lang="en-GB">
              <a:solidFill>
                <a:srgbClr val="FF3300"/>
              </a:solidFill>
            </a:endParaRPr>
          </a:p>
          <a:p>
            <a:endParaRPr lang="en-GB">
              <a:solidFill>
                <a:srgbClr val="FF3300"/>
              </a:solidFill>
            </a:endParaRPr>
          </a:p>
          <a:p>
            <a:endParaRPr lang="en-GB">
              <a:solidFill>
                <a:srgbClr val="FF3300"/>
              </a:solidFill>
            </a:endParaRPr>
          </a:p>
          <a:p>
            <a:endParaRPr lang="en-GB">
              <a:solidFill>
                <a:srgbClr val="FF3300"/>
              </a:solidFill>
            </a:endParaRPr>
          </a:p>
          <a:p>
            <a:r>
              <a:rPr lang="en-GB">
                <a:solidFill>
                  <a:srgbClr val="FF3300"/>
                </a:solidFill>
              </a:rPr>
              <a:t>9/20</a:t>
            </a:r>
            <a:endParaRPr lang="en-US">
              <a:solidFill>
                <a:srgbClr val="FF3300"/>
              </a:solidFill>
            </a:endParaRPr>
          </a:p>
        </p:txBody>
      </p:sp>
      <p:sp>
        <p:nvSpPr>
          <p:cNvPr id="200711" name="Text Box 7"/>
          <p:cNvSpPr txBox="1">
            <a:spLocks noChangeArrowheads="1"/>
          </p:cNvSpPr>
          <p:nvPr/>
        </p:nvSpPr>
        <p:spPr bwMode="auto">
          <a:xfrm>
            <a:off x="519113" y="6108700"/>
            <a:ext cx="7827962" cy="376238"/>
          </a:xfrm>
          <a:prstGeom prst="rect">
            <a:avLst/>
          </a:prstGeom>
          <a:noFill/>
          <a:ln w="9525">
            <a:solidFill>
              <a:srgbClr val="3333FF"/>
            </a:solidFill>
            <a:miter lim="800000"/>
            <a:headEnd/>
            <a:tailEnd/>
          </a:ln>
          <a:effectLst/>
        </p:spPr>
        <p:txBody>
          <a:bodyPr wrap="none">
            <a:spAutoFit/>
          </a:bodyPr>
          <a:lstStyle/>
          <a:p>
            <a:r>
              <a:rPr lang="en-GB">
                <a:solidFill>
                  <a:srgbClr val="3333FF"/>
                </a:solidFill>
              </a:rPr>
              <a:t>TEG is quicker and at least as sensitive assessment of coagulation</a:t>
            </a:r>
            <a:endParaRPr lang="en-US">
              <a:solidFill>
                <a:srgbClr val="3333FF"/>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p:txBody>
          <a:bodyPr/>
          <a:lstStyle/>
          <a:p>
            <a:pPr eaLnBrk="1" hangingPunct="1"/>
            <a:r>
              <a:rPr lang="en-GB" dirty="0" smtClean="0">
                <a:latin typeface="Franklin Gothic Book" pitchFamily="34" charset="0"/>
              </a:rPr>
              <a:t>TEG/</a:t>
            </a:r>
            <a:r>
              <a:rPr lang="en-GB" dirty="0" err="1" smtClean="0">
                <a:latin typeface="Franklin Gothic Book" pitchFamily="34" charset="0"/>
              </a:rPr>
              <a:t>RoTEM</a:t>
            </a:r>
            <a:r>
              <a:rPr lang="en-GB" dirty="0" smtClean="0">
                <a:latin typeface="Franklin Gothic Book" pitchFamily="34" charset="0"/>
              </a:rPr>
              <a:t>	</a:t>
            </a:r>
          </a:p>
        </p:txBody>
      </p:sp>
      <p:sp>
        <p:nvSpPr>
          <p:cNvPr id="130050" name="Rectangle 3"/>
          <p:cNvSpPr>
            <a:spLocks noGrp="1" noChangeArrowheads="1"/>
          </p:cNvSpPr>
          <p:nvPr>
            <p:ph type="body" idx="1"/>
          </p:nvPr>
        </p:nvSpPr>
        <p:spPr>
          <a:xfrm>
            <a:off x="457200" y="1600200"/>
            <a:ext cx="8686800" cy="4530725"/>
          </a:xfrm>
        </p:spPr>
        <p:txBody>
          <a:bodyPr/>
          <a:lstStyle/>
          <a:p>
            <a:pPr eaLnBrk="1" hangingPunct="1"/>
            <a:r>
              <a:rPr lang="en-GB" smtClean="0"/>
              <a:t>Whole blood analysis – global haemostasis</a:t>
            </a:r>
          </a:p>
          <a:p>
            <a:pPr eaLnBrk="1" hangingPunct="1"/>
            <a:r>
              <a:rPr lang="en-GB" smtClean="0"/>
              <a:t>Suitable for near patient testing</a:t>
            </a:r>
          </a:p>
          <a:p>
            <a:pPr eaLnBrk="1" hangingPunct="1"/>
            <a:r>
              <a:rPr lang="en-GB" smtClean="0"/>
              <a:t>Very popular with anaesthetists in cardiac/liver surgery</a:t>
            </a:r>
          </a:p>
          <a:p>
            <a:pPr eaLnBrk="1" hangingPunct="1"/>
            <a:r>
              <a:rPr lang="en-GB" smtClean="0"/>
              <a:t>Appears useful in guiding replacement therapy</a:t>
            </a:r>
          </a:p>
          <a:p>
            <a:pPr eaLnBrk="1" hangingPunct="1"/>
            <a:r>
              <a:rPr lang="en-GB" smtClean="0"/>
              <a:t>No specific diagnosis</a:t>
            </a:r>
          </a:p>
          <a:p>
            <a:pPr eaLnBrk="1" hangingPunct="1"/>
            <a:r>
              <a:rPr lang="en-GB" smtClean="0"/>
              <a:t>Unphysiological trigger (several alternatives)</a:t>
            </a:r>
          </a:p>
          <a:p>
            <a:pPr eaLnBrk="1" hangingPunct="1"/>
            <a:r>
              <a:rPr lang="en-GB" smtClean="0"/>
              <a:t>Lack of clinical correlate data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p:txBody>
          <a:bodyPr/>
          <a:lstStyle/>
          <a:p>
            <a:pPr eaLnBrk="1" hangingPunct="1"/>
            <a:r>
              <a:rPr lang="en-GB" sz="4000" dirty="0" smtClean="0">
                <a:latin typeface="Franklin Gothic Book" pitchFamily="34" charset="0"/>
              </a:rPr>
              <a:t>The endogenous thrombin potential (ETP)</a:t>
            </a:r>
          </a:p>
        </p:txBody>
      </p:sp>
      <p:sp>
        <p:nvSpPr>
          <p:cNvPr id="132098" name="Rectangle 3"/>
          <p:cNvSpPr>
            <a:spLocks noGrp="1" noChangeArrowheads="1"/>
          </p:cNvSpPr>
          <p:nvPr>
            <p:ph type="body" idx="1"/>
          </p:nvPr>
        </p:nvSpPr>
        <p:spPr>
          <a:xfrm>
            <a:off x="395288" y="1844675"/>
            <a:ext cx="8229600" cy="4530725"/>
          </a:xfrm>
        </p:spPr>
        <p:txBody>
          <a:bodyPr/>
          <a:lstStyle/>
          <a:p>
            <a:pPr eaLnBrk="1" hangingPunct="1"/>
            <a:r>
              <a:rPr lang="en-GB" dirty="0" smtClean="0"/>
              <a:t>Real time thrombin generation </a:t>
            </a:r>
          </a:p>
          <a:p>
            <a:pPr eaLnBrk="1" hangingPunct="1"/>
            <a:r>
              <a:rPr lang="en-GB" dirty="0" smtClean="0"/>
              <a:t>Fluorogenic substrate</a:t>
            </a:r>
          </a:p>
          <a:p>
            <a:pPr eaLnBrk="1" hangingPunct="1"/>
            <a:r>
              <a:rPr lang="en-GB" dirty="0" smtClean="0"/>
              <a:t>Performed on PRP or PPP but not whole blood</a:t>
            </a:r>
          </a:p>
          <a:p>
            <a:pPr eaLnBrk="1" hangingPunct="1"/>
            <a:r>
              <a:rPr lang="en-GB" dirty="0" smtClean="0"/>
              <a:t>Trigger is usually tissue factor</a:t>
            </a:r>
          </a:p>
          <a:p>
            <a:pPr eaLnBrk="1" hangingPunct="1"/>
            <a:r>
              <a:rPr lang="en-GB" dirty="0" smtClean="0"/>
              <a:t>Not suitable for near patient testing at present </a:t>
            </a:r>
          </a:p>
          <a:p>
            <a:pPr eaLnBrk="1" hangingPunct="1"/>
            <a:r>
              <a:rPr lang="en-GB" dirty="0" smtClean="0"/>
              <a:t>Largely </a:t>
            </a:r>
            <a:r>
              <a:rPr lang="en-GB" dirty="0" err="1" smtClean="0"/>
              <a:t>unstandardised</a:t>
            </a:r>
            <a:r>
              <a:rPr lang="en-GB" dirty="0" smtClean="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25474"/>
            <a:ext cx="7200800" cy="527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2"/>
          <p:cNvSpPr txBox="1">
            <a:spLocks noChangeArrowheads="1"/>
          </p:cNvSpPr>
          <p:nvPr/>
        </p:nvSpPr>
        <p:spPr bwMode="auto">
          <a:xfrm>
            <a:off x="5652120" y="2633668"/>
            <a:ext cx="3313113" cy="830997"/>
          </a:xfrm>
          <a:prstGeom prst="rect">
            <a:avLst/>
          </a:prstGeom>
          <a:solidFill>
            <a:schemeClr val="bg1"/>
          </a:solidFill>
          <a:ln w="38100">
            <a:solidFill>
              <a:schemeClr val="bg2">
                <a:lumMod val="75000"/>
              </a:schemeClr>
            </a:solidFill>
          </a:ln>
          <a:effectLst/>
        </p:spPr>
        <p:txBody>
          <a:bodyPr>
            <a:spAutoFit/>
          </a:bodyPr>
          <a:lstStyle/>
          <a:p>
            <a:r>
              <a:rPr lang="en-GB" sz="2400" b="1" dirty="0" smtClean="0">
                <a:solidFill>
                  <a:srgbClr val="00007D"/>
                </a:solidFill>
                <a:latin typeface="Tw Cen MT"/>
              </a:rPr>
              <a:t>Which is the most relevant parameter?</a:t>
            </a:r>
          </a:p>
        </p:txBody>
      </p:sp>
      <p:cxnSp>
        <p:nvCxnSpPr>
          <p:cNvPr id="3" name="Straight Arrow Connector 2"/>
          <p:cNvCxnSpPr/>
          <p:nvPr/>
        </p:nvCxnSpPr>
        <p:spPr>
          <a:xfrm flipV="1">
            <a:off x="1835696" y="5777645"/>
            <a:ext cx="0" cy="36003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339752" y="5777645"/>
            <a:ext cx="0" cy="36003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47664" y="6165304"/>
            <a:ext cx="409086" cy="400110"/>
          </a:xfrm>
          <a:prstGeom prst="rect">
            <a:avLst/>
          </a:prstGeom>
          <a:noFill/>
        </p:spPr>
        <p:txBody>
          <a:bodyPr wrap="none" rtlCol="0">
            <a:spAutoFit/>
          </a:bodyPr>
          <a:lstStyle/>
          <a:p>
            <a:pPr fontAlgn="auto">
              <a:spcBef>
                <a:spcPts val="0"/>
              </a:spcBef>
              <a:spcAft>
                <a:spcPts val="0"/>
              </a:spcAft>
            </a:pPr>
            <a:r>
              <a:rPr lang="en-GB" sz="2000" dirty="0" smtClean="0">
                <a:solidFill>
                  <a:prstClr val="black"/>
                </a:solidFill>
                <a:latin typeface="Tw Cen MT"/>
              </a:rPr>
              <a:t>TF</a:t>
            </a:r>
            <a:endParaRPr lang="en-GB" sz="2000" dirty="0">
              <a:solidFill>
                <a:prstClr val="black"/>
              </a:solidFill>
              <a:latin typeface="Tw Cen MT"/>
            </a:endParaRPr>
          </a:p>
        </p:txBody>
      </p:sp>
      <p:sp>
        <p:nvSpPr>
          <p:cNvPr id="9" name="TextBox 8"/>
          <p:cNvSpPr txBox="1"/>
          <p:nvPr/>
        </p:nvSpPr>
        <p:spPr>
          <a:xfrm>
            <a:off x="2146430" y="6165304"/>
            <a:ext cx="593432" cy="400110"/>
          </a:xfrm>
          <a:prstGeom prst="rect">
            <a:avLst/>
          </a:prstGeom>
          <a:noFill/>
        </p:spPr>
        <p:txBody>
          <a:bodyPr wrap="none" rtlCol="0">
            <a:spAutoFit/>
          </a:bodyPr>
          <a:lstStyle/>
          <a:p>
            <a:pPr fontAlgn="auto">
              <a:spcBef>
                <a:spcPts val="0"/>
              </a:spcBef>
              <a:spcAft>
                <a:spcPts val="0"/>
              </a:spcAft>
            </a:pPr>
            <a:r>
              <a:rPr lang="en-GB" sz="2000" dirty="0" smtClean="0">
                <a:solidFill>
                  <a:prstClr val="black"/>
                </a:solidFill>
                <a:latin typeface="Tw Cen MT"/>
              </a:rPr>
              <a:t>Clot</a:t>
            </a:r>
            <a:endParaRPr lang="en-GB" sz="2000" dirty="0">
              <a:solidFill>
                <a:prstClr val="black"/>
              </a:solidFill>
              <a:latin typeface="Tw Cen MT"/>
            </a:endParaRPr>
          </a:p>
        </p:txBody>
      </p:sp>
    </p:spTree>
    <p:extLst>
      <p:ext uri="{BB962C8B-B14F-4D97-AF65-F5344CB8AC3E}">
        <p14:creationId xmlns:p14="http://schemas.microsoft.com/office/powerpoint/2010/main" val="136446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p:cNvSpPr>
            <a:spLocks noChangeArrowheads="1"/>
          </p:cNvSpPr>
          <p:nvPr/>
        </p:nvSpPr>
        <p:spPr bwMode="auto">
          <a:xfrm>
            <a:off x="284163" y="1125538"/>
            <a:ext cx="2943225" cy="574675"/>
          </a:xfrm>
          <a:prstGeom prst="rect">
            <a:avLst/>
          </a:prstGeom>
          <a:solidFill>
            <a:schemeClr val="bg1"/>
          </a:solidFill>
          <a:ln w="9525">
            <a:noFill/>
            <a:miter lim="800000"/>
            <a:headEnd/>
            <a:tailEnd/>
          </a:ln>
        </p:spPr>
        <p:txBody>
          <a:bodyPr wrap="none" anchor="ctr"/>
          <a:lstStyle/>
          <a:p>
            <a:endParaRPr lang="en-US"/>
          </a:p>
        </p:txBody>
      </p:sp>
      <p:graphicFrame>
        <p:nvGraphicFramePr>
          <p:cNvPr id="40963" name="Object 3"/>
          <p:cNvGraphicFramePr>
            <a:graphicFrameLocks noChangeAspect="1"/>
          </p:cNvGraphicFramePr>
          <p:nvPr/>
        </p:nvGraphicFramePr>
        <p:xfrm>
          <a:off x="2863850" y="304800"/>
          <a:ext cx="5997575" cy="3216275"/>
        </p:xfrm>
        <a:graphic>
          <a:graphicData uri="http://schemas.openxmlformats.org/presentationml/2006/ole">
            <mc:AlternateContent xmlns:mc="http://schemas.openxmlformats.org/markup-compatibility/2006">
              <mc:Choice xmlns:v="urn:schemas-microsoft-com:vml" Requires="v">
                <p:oleObj spid="_x0000_s40977" name="Chart" r:id="rId5" imgW="4867351" imgH="2610002" progId="Excel.Sheet.8">
                  <p:embed/>
                </p:oleObj>
              </mc:Choice>
              <mc:Fallback>
                <p:oleObj name="Chart" r:id="rId5" imgW="4867351" imgH="2610002" progId="Excel.Shee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3850" y="304800"/>
                        <a:ext cx="5997575"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4" name="Object 4"/>
          <p:cNvGraphicFramePr>
            <a:graphicFrameLocks noChangeAspect="1"/>
          </p:cNvGraphicFramePr>
          <p:nvPr/>
        </p:nvGraphicFramePr>
        <p:xfrm>
          <a:off x="2865438" y="3475038"/>
          <a:ext cx="6002337" cy="3230562"/>
        </p:xfrm>
        <a:graphic>
          <a:graphicData uri="http://schemas.openxmlformats.org/presentationml/2006/ole">
            <mc:AlternateContent xmlns:mc="http://schemas.openxmlformats.org/markup-compatibility/2006">
              <mc:Choice xmlns:v="urn:schemas-microsoft-com:vml" Requires="v">
                <p:oleObj spid="_x0000_s40978" name="Chart" r:id="rId8" imgW="4867351" imgH="2619451" progId="Excel.Sheet.8">
                  <p:embed/>
                </p:oleObj>
              </mc:Choice>
              <mc:Fallback>
                <p:oleObj name="Chart" r:id="rId8" imgW="4867351" imgH="2619451" progId="Excel.Sheet.8">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5438" y="3475038"/>
                        <a:ext cx="6002337" cy="323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Text Box 5"/>
          <p:cNvSpPr txBox="1">
            <a:spLocks noChangeArrowheads="1"/>
          </p:cNvSpPr>
          <p:nvPr/>
        </p:nvSpPr>
        <p:spPr bwMode="auto">
          <a:xfrm>
            <a:off x="412750" y="908050"/>
            <a:ext cx="3030538" cy="1373188"/>
          </a:xfrm>
          <a:prstGeom prst="rect">
            <a:avLst/>
          </a:prstGeom>
          <a:noFill/>
          <a:ln w="9525">
            <a:noFill/>
            <a:miter lim="800000"/>
            <a:headEnd/>
            <a:tailEnd/>
          </a:ln>
        </p:spPr>
        <p:txBody>
          <a:bodyPr>
            <a:spAutoFit/>
          </a:bodyPr>
          <a:lstStyle/>
          <a:p>
            <a:pPr eaLnBrk="0" hangingPunct="0"/>
            <a:r>
              <a:rPr lang="en-GB" sz="2800">
                <a:latin typeface="Arial" charset="0"/>
              </a:rPr>
              <a:t>Thrombin generation: titration of TF</a:t>
            </a:r>
          </a:p>
        </p:txBody>
      </p:sp>
      <p:sp>
        <p:nvSpPr>
          <p:cNvPr id="40967" name="Text Box 6"/>
          <p:cNvSpPr txBox="1">
            <a:spLocks noChangeArrowheads="1"/>
          </p:cNvSpPr>
          <p:nvPr/>
        </p:nvSpPr>
        <p:spPr bwMode="auto">
          <a:xfrm>
            <a:off x="696913" y="4868863"/>
            <a:ext cx="1944687" cy="519112"/>
          </a:xfrm>
          <a:prstGeom prst="rect">
            <a:avLst/>
          </a:prstGeom>
          <a:noFill/>
          <a:ln w="9525">
            <a:noFill/>
            <a:miter lim="800000"/>
            <a:headEnd/>
            <a:tailEnd/>
          </a:ln>
        </p:spPr>
        <p:txBody>
          <a:bodyPr>
            <a:spAutoFit/>
          </a:bodyPr>
          <a:lstStyle/>
          <a:p>
            <a:pPr eaLnBrk="0" hangingPunct="0">
              <a:spcBef>
                <a:spcPct val="50000"/>
              </a:spcBef>
            </a:pPr>
            <a:r>
              <a:rPr lang="en-GB" sz="2800">
                <a:latin typeface="Arial" charset="0"/>
              </a:rPr>
              <a:t>+10nM TM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4"/>
          <p:cNvPicPr>
            <a:picLocks noChangeAspect="1" noChangeArrowheads="1"/>
          </p:cNvPicPr>
          <p:nvPr/>
        </p:nvPicPr>
        <p:blipFill>
          <a:blip r:embed="rId3" cstate="print"/>
          <a:srcRect/>
          <a:stretch>
            <a:fillRect/>
          </a:stretch>
        </p:blipFill>
        <p:spPr bwMode="auto">
          <a:xfrm>
            <a:off x="468313" y="333375"/>
            <a:ext cx="4235450" cy="6191250"/>
          </a:xfrm>
          <a:prstGeom prst="rect">
            <a:avLst/>
          </a:prstGeom>
          <a:noFill/>
          <a:ln w="9525">
            <a:noFill/>
            <a:miter lim="800000"/>
            <a:headEnd/>
            <a:tailEnd/>
          </a:ln>
        </p:spPr>
      </p:pic>
      <p:sp>
        <p:nvSpPr>
          <p:cNvPr id="140290" name="Rectangle 5"/>
          <p:cNvSpPr>
            <a:spLocks noChangeArrowheads="1"/>
          </p:cNvSpPr>
          <p:nvPr/>
        </p:nvSpPr>
        <p:spPr bwMode="auto">
          <a:xfrm>
            <a:off x="4643438" y="1341438"/>
            <a:ext cx="3960812" cy="215900"/>
          </a:xfrm>
          <a:prstGeom prst="rect">
            <a:avLst/>
          </a:prstGeom>
          <a:solidFill>
            <a:schemeClr val="bg1"/>
          </a:solidFill>
          <a:ln w="9525">
            <a:noFill/>
            <a:miter lim="800000"/>
            <a:headEnd/>
            <a:tailEnd/>
          </a:ln>
        </p:spPr>
        <p:txBody>
          <a:bodyPr wrap="none" anchor="ctr"/>
          <a:lstStyle/>
          <a:p>
            <a:endParaRPr lang="en-US"/>
          </a:p>
        </p:txBody>
      </p:sp>
      <p:sp>
        <p:nvSpPr>
          <p:cNvPr id="140291" name="Text Box 6"/>
          <p:cNvSpPr txBox="1">
            <a:spLocks noChangeArrowheads="1"/>
          </p:cNvSpPr>
          <p:nvPr/>
        </p:nvSpPr>
        <p:spPr bwMode="auto">
          <a:xfrm>
            <a:off x="4716463" y="836613"/>
            <a:ext cx="3743325" cy="1311275"/>
          </a:xfrm>
          <a:prstGeom prst="rect">
            <a:avLst/>
          </a:prstGeom>
          <a:noFill/>
          <a:ln w="9525">
            <a:noFill/>
            <a:miter lim="800000"/>
            <a:headEnd/>
            <a:tailEnd/>
          </a:ln>
        </p:spPr>
        <p:txBody>
          <a:bodyPr>
            <a:spAutoFit/>
          </a:bodyPr>
          <a:lstStyle/>
          <a:p>
            <a:r>
              <a:rPr lang="en-GB" sz="2000" b="1">
                <a:solidFill>
                  <a:schemeClr val="bg2"/>
                </a:solidFill>
              </a:rPr>
              <a:t>ETP in patients heterozygous for the prothrombin G20210A polymorphism</a:t>
            </a:r>
          </a:p>
        </p:txBody>
      </p:sp>
      <p:sp>
        <p:nvSpPr>
          <p:cNvPr id="140292" name="Text Box 7"/>
          <p:cNvSpPr txBox="1">
            <a:spLocks noChangeArrowheads="1"/>
          </p:cNvSpPr>
          <p:nvPr/>
        </p:nvSpPr>
        <p:spPr bwMode="auto">
          <a:xfrm>
            <a:off x="6948488" y="6237288"/>
            <a:ext cx="1593850" cy="369887"/>
          </a:xfrm>
          <a:prstGeom prst="rect">
            <a:avLst/>
          </a:prstGeom>
          <a:noFill/>
          <a:ln w="9525">
            <a:noFill/>
            <a:miter lim="800000"/>
            <a:headEnd/>
            <a:tailEnd/>
          </a:ln>
        </p:spPr>
        <p:txBody>
          <a:bodyPr wrap="none">
            <a:spAutoFit/>
          </a:bodyPr>
          <a:lstStyle/>
          <a:p>
            <a:r>
              <a:rPr lang="en-GB" b="1"/>
              <a:t>Kyrle 1998</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TG and patient phenotype</a:t>
            </a:r>
            <a:endParaRPr lang="en-GB"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146394"/>
            <a:ext cx="4896544" cy="452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6296" y="6309320"/>
            <a:ext cx="1627882" cy="369332"/>
          </a:xfrm>
          <a:prstGeom prst="rect">
            <a:avLst/>
          </a:prstGeom>
          <a:noFill/>
        </p:spPr>
        <p:txBody>
          <a:bodyPr wrap="none" rtlCol="0">
            <a:spAutoFit/>
          </a:bodyPr>
          <a:lstStyle/>
          <a:p>
            <a:pPr fontAlgn="auto">
              <a:spcBef>
                <a:spcPts val="0"/>
              </a:spcBef>
              <a:spcAft>
                <a:spcPts val="0"/>
              </a:spcAft>
            </a:pPr>
            <a:r>
              <a:rPr lang="en-GB" dirty="0" smtClean="0">
                <a:solidFill>
                  <a:prstClr val="black"/>
                </a:solidFill>
                <a:latin typeface="Tw Cen MT"/>
              </a:rPr>
              <a:t>Van </a:t>
            </a:r>
            <a:r>
              <a:rPr lang="en-GB" dirty="0" err="1" smtClean="0">
                <a:solidFill>
                  <a:prstClr val="black"/>
                </a:solidFill>
                <a:latin typeface="Tw Cen MT"/>
              </a:rPr>
              <a:t>Veen</a:t>
            </a:r>
            <a:r>
              <a:rPr lang="en-GB" dirty="0" smtClean="0">
                <a:solidFill>
                  <a:prstClr val="black"/>
                </a:solidFill>
                <a:latin typeface="Tw Cen MT"/>
              </a:rPr>
              <a:t> 2008</a:t>
            </a:r>
            <a:endParaRPr lang="en-GB" dirty="0">
              <a:solidFill>
                <a:prstClr val="black"/>
              </a:solidFill>
              <a:latin typeface="Tw Cen MT"/>
            </a:endParaRPr>
          </a:p>
        </p:txBody>
      </p:sp>
      <p:sp>
        <p:nvSpPr>
          <p:cNvPr id="3" name="TextBox 2"/>
          <p:cNvSpPr txBox="1"/>
          <p:nvPr/>
        </p:nvSpPr>
        <p:spPr>
          <a:xfrm>
            <a:off x="4281639" y="1772816"/>
            <a:ext cx="2810641" cy="461665"/>
          </a:xfrm>
          <a:prstGeom prst="rect">
            <a:avLst/>
          </a:prstGeom>
          <a:noFill/>
        </p:spPr>
        <p:txBody>
          <a:bodyPr wrap="none" rtlCol="0">
            <a:spAutoFit/>
          </a:bodyPr>
          <a:lstStyle/>
          <a:p>
            <a:pPr fontAlgn="auto">
              <a:spcBef>
                <a:spcPts val="0"/>
              </a:spcBef>
              <a:spcAft>
                <a:spcPts val="0"/>
              </a:spcAft>
            </a:pPr>
            <a:r>
              <a:rPr lang="en-GB" sz="2400" dirty="0" err="1" smtClean="0">
                <a:solidFill>
                  <a:prstClr val="black"/>
                </a:solidFill>
                <a:latin typeface="Tw Cen MT"/>
              </a:rPr>
              <a:t>Cont</a:t>
            </a:r>
            <a:r>
              <a:rPr lang="en-GB" sz="2400" dirty="0" smtClean="0">
                <a:solidFill>
                  <a:prstClr val="black"/>
                </a:solidFill>
                <a:latin typeface="Tw Cen MT"/>
              </a:rPr>
              <a:t>    Mild   Severe</a:t>
            </a:r>
            <a:endParaRPr lang="en-GB" sz="2400" dirty="0">
              <a:solidFill>
                <a:prstClr val="black"/>
              </a:solidFill>
              <a:latin typeface="Tw Cen MT"/>
            </a:endParaRPr>
          </a:p>
        </p:txBody>
      </p:sp>
    </p:spTree>
    <p:extLst>
      <p:ext uri="{BB962C8B-B14F-4D97-AF65-F5344CB8AC3E}">
        <p14:creationId xmlns:p14="http://schemas.microsoft.com/office/powerpoint/2010/main" val="41655340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TG and bleeding phenotype in haemophilia A</a:t>
            </a:r>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129458"/>
            <a:ext cx="5976664" cy="411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56176" y="6453336"/>
            <a:ext cx="2475358" cy="369332"/>
          </a:xfrm>
          <a:prstGeom prst="rect">
            <a:avLst/>
          </a:prstGeom>
          <a:noFill/>
        </p:spPr>
        <p:txBody>
          <a:bodyPr wrap="none" rtlCol="0">
            <a:spAutoFit/>
          </a:bodyPr>
          <a:lstStyle/>
          <a:p>
            <a:pPr fontAlgn="auto">
              <a:spcBef>
                <a:spcPts val="0"/>
              </a:spcBef>
              <a:spcAft>
                <a:spcPts val="0"/>
              </a:spcAft>
            </a:pPr>
            <a:r>
              <a:rPr lang="en-GB" dirty="0" smtClean="0">
                <a:solidFill>
                  <a:prstClr val="black"/>
                </a:solidFill>
                <a:latin typeface="Tw Cen MT"/>
              </a:rPr>
              <a:t>BRUMMEL-ZIEDINS 2009</a:t>
            </a:r>
            <a:endParaRPr lang="en-GB" dirty="0">
              <a:solidFill>
                <a:prstClr val="black"/>
              </a:solidFill>
              <a:latin typeface="Tw Cen MT"/>
            </a:endParaRPr>
          </a:p>
        </p:txBody>
      </p:sp>
      <p:sp>
        <p:nvSpPr>
          <p:cNvPr id="5" name="TextBox 4"/>
          <p:cNvSpPr txBox="1"/>
          <p:nvPr/>
        </p:nvSpPr>
        <p:spPr>
          <a:xfrm>
            <a:off x="6948264" y="2378769"/>
            <a:ext cx="906210" cy="369332"/>
          </a:xfrm>
          <a:prstGeom prst="rect">
            <a:avLst/>
          </a:prstGeom>
          <a:noFill/>
        </p:spPr>
        <p:txBody>
          <a:bodyPr wrap="none" rtlCol="0">
            <a:spAutoFit/>
          </a:bodyPr>
          <a:lstStyle/>
          <a:p>
            <a:pPr fontAlgn="auto">
              <a:spcBef>
                <a:spcPts val="0"/>
              </a:spcBef>
              <a:spcAft>
                <a:spcPts val="0"/>
              </a:spcAft>
            </a:pPr>
            <a:r>
              <a:rPr lang="en-GB" dirty="0" smtClean="0">
                <a:solidFill>
                  <a:prstClr val="black"/>
                </a:solidFill>
                <a:latin typeface="Tw Cen MT"/>
              </a:rPr>
              <a:t>Control </a:t>
            </a:r>
            <a:endParaRPr lang="en-GB" dirty="0">
              <a:solidFill>
                <a:prstClr val="black"/>
              </a:solidFill>
              <a:latin typeface="Tw Cen MT"/>
            </a:endParaRPr>
          </a:p>
        </p:txBody>
      </p:sp>
      <p:sp>
        <p:nvSpPr>
          <p:cNvPr id="3" name="TextBox 2"/>
          <p:cNvSpPr txBox="1"/>
          <p:nvPr/>
        </p:nvSpPr>
        <p:spPr>
          <a:xfrm>
            <a:off x="6831957" y="4900518"/>
            <a:ext cx="2312043" cy="369332"/>
          </a:xfrm>
          <a:prstGeom prst="rect">
            <a:avLst/>
          </a:prstGeom>
          <a:noFill/>
        </p:spPr>
        <p:txBody>
          <a:bodyPr wrap="none" rtlCol="0">
            <a:spAutoFit/>
          </a:bodyPr>
          <a:lstStyle/>
          <a:p>
            <a:pPr fontAlgn="auto">
              <a:spcBef>
                <a:spcPts val="0"/>
              </a:spcBef>
              <a:spcAft>
                <a:spcPts val="0"/>
              </a:spcAft>
            </a:pPr>
            <a:r>
              <a:rPr lang="en-GB" dirty="0" smtClean="0">
                <a:solidFill>
                  <a:prstClr val="black"/>
                </a:solidFill>
                <a:latin typeface="Tw Cen MT"/>
              </a:rPr>
              <a:t>25% mod, 75% severe</a:t>
            </a:r>
            <a:endParaRPr lang="en-GB" dirty="0">
              <a:solidFill>
                <a:prstClr val="black"/>
              </a:solidFill>
              <a:latin typeface="Tw Cen MT"/>
            </a:endParaRPr>
          </a:p>
        </p:txBody>
      </p:sp>
    </p:spTree>
    <p:extLst>
      <p:ext uri="{BB962C8B-B14F-4D97-AF65-F5344CB8AC3E}">
        <p14:creationId xmlns:p14="http://schemas.microsoft.com/office/powerpoint/2010/main" val="1406971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GB" sz="4000" smtClean="0">
                <a:latin typeface="Franklin Gothic Book" pitchFamily="34" charset="0"/>
              </a:rPr>
              <a:t>Pros and cons of reductive approach</a:t>
            </a:r>
          </a:p>
        </p:txBody>
      </p:sp>
      <p:sp>
        <p:nvSpPr>
          <p:cNvPr id="74754" name="Rectangle 3"/>
          <p:cNvSpPr>
            <a:spLocks noGrp="1" noChangeArrowheads="1"/>
          </p:cNvSpPr>
          <p:nvPr>
            <p:ph type="body" idx="1"/>
          </p:nvPr>
        </p:nvSpPr>
        <p:spPr>
          <a:xfrm>
            <a:off x="457200" y="1600200"/>
            <a:ext cx="8229600" cy="5068888"/>
          </a:xfrm>
        </p:spPr>
        <p:txBody>
          <a:bodyPr/>
          <a:lstStyle/>
          <a:p>
            <a:pPr eaLnBrk="1" hangingPunct="1"/>
            <a:r>
              <a:rPr lang="en-GB" sz="2400" dirty="0" smtClean="0">
                <a:latin typeface="Franklin Gothic Book" pitchFamily="34" charset="0"/>
              </a:rPr>
              <a:t>Identifies major deficiencies or defects</a:t>
            </a:r>
          </a:p>
          <a:p>
            <a:pPr eaLnBrk="1" hangingPunct="1"/>
            <a:r>
              <a:rPr lang="en-GB" sz="2400" dirty="0" smtClean="0">
                <a:latin typeface="Franklin Gothic Book" pitchFamily="34" charset="0"/>
              </a:rPr>
              <a:t>Allows therapy targeted to the deficiency</a:t>
            </a:r>
          </a:p>
          <a:p>
            <a:pPr eaLnBrk="1" hangingPunct="1"/>
            <a:r>
              <a:rPr lang="en-GB" sz="2400" dirty="0" smtClean="0">
                <a:latin typeface="Franklin Gothic Book" pitchFamily="34" charset="0"/>
              </a:rPr>
              <a:t>Established, proven</a:t>
            </a:r>
          </a:p>
          <a:p>
            <a:pPr eaLnBrk="1" hangingPunct="1"/>
            <a:endParaRPr lang="en-GB" sz="2400" dirty="0" smtClean="0">
              <a:latin typeface="Franklin Gothic Book" pitchFamily="34" charset="0"/>
            </a:endParaRPr>
          </a:p>
          <a:p>
            <a:pPr eaLnBrk="1" hangingPunct="1"/>
            <a:r>
              <a:rPr lang="en-GB" sz="2400" dirty="0" smtClean="0">
                <a:latin typeface="Franklin Gothic Book" pitchFamily="34" charset="0"/>
              </a:rPr>
              <a:t>Less satisfactory for mild and complex disorders</a:t>
            </a:r>
          </a:p>
          <a:p>
            <a:pPr eaLnBrk="1" hangingPunct="1"/>
            <a:r>
              <a:rPr lang="en-GB" sz="2400" dirty="0" smtClean="0">
                <a:latin typeface="Franklin Gothic Book" pitchFamily="34" charset="0"/>
              </a:rPr>
              <a:t>Many clinical problems are not attributable to a single factor:</a:t>
            </a:r>
          </a:p>
          <a:p>
            <a:pPr lvl="1" eaLnBrk="1" hangingPunct="1"/>
            <a:r>
              <a:rPr lang="en-GB" sz="2000" dirty="0" err="1" smtClean="0">
                <a:latin typeface="Franklin Gothic Book" pitchFamily="34" charset="0"/>
              </a:rPr>
              <a:t>Eg</a:t>
            </a:r>
            <a:r>
              <a:rPr lang="en-GB" sz="2000" dirty="0" smtClean="0">
                <a:latin typeface="Franklin Gothic Book" pitchFamily="34" charset="0"/>
              </a:rPr>
              <a:t>: 50% of patients with thrombosis have no identifiable factor deficiency.</a:t>
            </a:r>
          </a:p>
          <a:p>
            <a:pPr lvl="1" eaLnBrk="1" hangingPunct="1"/>
            <a:r>
              <a:rPr lang="en-GB" sz="2000" dirty="0" smtClean="0">
                <a:latin typeface="Franklin Gothic Book" pitchFamily="34" charset="0"/>
              </a:rPr>
              <a:t>Easy bruising rarely associated with single factor deficiency</a:t>
            </a:r>
          </a:p>
          <a:p>
            <a:pPr lvl="1" eaLnBrk="1" hangingPunct="1"/>
            <a:r>
              <a:rPr lang="en-GB" sz="2000" dirty="0" smtClean="0">
                <a:latin typeface="Franklin Gothic Book" pitchFamily="34" charset="0"/>
              </a:rPr>
              <a:t>Individual problems associated with given deficiency vary</a:t>
            </a:r>
          </a:p>
          <a:p>
            <a:pPr lvl="1" eaLnBrk="1" hangingPunct="1"/>
            <a:r>
              <a:rPr lang="en-GB" sz="2000" dirty="0" smtClean="0">
                <a:latin typeface="Franklin Gothic Book" pitchFamily="34" charset="0"/>
              </a:rPr>
              <a:t>Individual therapeutic response varies.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5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75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75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754">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754">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475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TG and FXI deficiency</a:t>
            </a:r>
            <a:endParaRPr lang="en-GB"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564904"/>
            <a:ext cx="431482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378" y="3640997"/>
            <a:ext cx="441960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24328" y="3456331"/>
            <a:ext cx="1140056" cy="369332"/>
          </a:xfrm>
          <a:prstGeom prst="rect">
            <a:avLst/>
          </a:prstGeom>
          <a:noFill/>
          <a:ln>
            <a:solidFill>
              <a:srgbClr val="FF0000"/>
            </a:solidFill>
          </a:ln>
        </p:spPr>
        <p:txBody>
          <a:bodyPr wrap="none" rtlCol="0">
            <a:spAutoFit/>
          </a:bodyPr>
          <a:lstStyle/>
          <a:p>
            <a:pPr fontAlgn="auto">
              <a:spcBef>
                <a:spcPts val="0"/>
              </a:spcBef>
              <a:spcAft>
                <a:spcPts val="0"/>
              </a:spcAft>
            </a:pPr>
            <a:r>
              <a:rPr lang="en-GB" dirty="0" smtClean="0">
                <a:solidFill>
                  <a:srgbClr val="FF0000"/>
                </a:solidFill>
                <a:latin typeface="Tw Cen MT"/>
              </a:rPr>
              <a:t>FXI = 1%</a:t>
            </a:r>
            <a:endParaRPr lang="en-GB" dirty="0">
              <a:solidFill>
                <a:srgbClr val="FF0000"/>
              </a:solidFill>
              <a:latin typeface="Tw Cen MT"/>
            </a:endParaRPr>
          </a:p>
        </p:txBody>
      </p:sp>
      <p:sp>
        <p:nvSpPr>
          <p:cNvPr id="8" name="TextBox 7"/>
          <p:cNvSpPr txBox="1"/>
          <p:nvPr/>
        </p:nvSpPr>
        <p:spPr>
          <a:xfrm>
            <a:off x="3446819" y="6021288"/>
            <a:ext cx="1268296" cy="369332"/>
          </a:xfrm>
          <a:prstGeom prst="rect">
            <a:avLst/>
          </a:prstGeom>
          <a:noFill/>
          <a:ln>
            <a:solidFill>
              <a:srgbClr val="FF0000"/>
            </a:solidFill>
          </a:ln>
        </p:spPr>
        <p:txBody>
          <a:bodyPr wrap="none" rtlCol="0">
            <a:spAutoFit/>
          </a:bodyPr>
          <a:lstStyle/>
          <a:p>
            <a:pPr fontAlgn="auto">
              <a:spcBef>
                <a:spcPts val="0"/>
              </a:spcBef>
              <a:spcAft>
                <a:spcPts val="0"/>
              </a:spcAft>
            </a:pPr>
            <a:r>
              <a:rPr lang="en-GB" dirty="0" smtClean="0">
                <a:solidFill>
                  <a:srgbClr val="FF0000"/>
                </a:solidFill>
                <a:latin typeface="Tw Cen MT"/>
              </a:rPr>
              <a:t>FXI = 40%</a:t>
            </a:r>
            <a:endParaRPr lang="en-GB" dirty="0">
              <a:solidFill>
                <a:srgbClr val="FF0000"/>
              </a:solidFill>
              <a:latin typeface="Tw Cen MT"/>
            </a:endParaRPr>
          </a:p>
        </p:txBody>
      </p:sp>
      <p:sp>
        <p:nvSpPr>
          <p:cNvPr id="9" name="TextBox 8"/>
          <p:cNvSpPr txBox="1"/>
          <p:nvPr/>
        </p:nvSpPr>
        <p:spPr>
          <a:xfrm>
            <a:off x="3446819" y="2636912"/>
            <a:ext cx="1011815" cy="369332"/>
          </a:xfrm>
          <a:prstGeom prst="rect">
            <a:avLst/>
          </a:prstGeom>
          <a:noFill/>
          <a:ln>
            <a:solidFill>
              <a:srgbClr val="FF0000"/>
            </a:solidFill>
          </a:ln>
        </p:spPr>
        <p:txBody>
          <a:bodyPr wrap="none" rtlCol="0">
            <a:spAutoFit/>
          </a:bodyPr>
          <a:lstStyle/>
          <a:p>
            <a:pPr fontAlgn="auto">
              <a:spcBef>
                <a:spcPts val="0"/>
              </a:spcBef>
              <a:spcAft>
                <a:spcPts val="0"/>
              </a:spcAft>
            </a:pPr>
            <a:r>
              <a:rPr lang="en-GB" dirty="0" smtClean="0">
                <a:solidFill>
                  <a:srgbClr val="FF0000"/>
                </a:solidFill>
                <a:latin typeface="Tw Cen MT"/>
              </a:rPr>
              <a:t>FXI&lt;1%</a:t>
            </a:r>
            <a:endParaRPr lang="en-GB" dirty="0">
              <a:solidFill>
                <a:srgbClr val="FF0000"/>
              </a:solidFill>
              <a:latin typeface="Tw Cen MT"/>
            </a:endParaRPr>
          </a:p>
        </p:txBody>
      </p:sp>
      <p:sp>
        <p:nvSpPr>
          <p:cNvPr id="5" name="TextBox 4"/>
          <p:cNvSpPr txBox="1"/>
          <p:nvPr/>
        </p:nvSpPr>
        <p:spPr>
          <a:xfrm>
            <a:off x="1907704" y="1988840"/>
            <a:ext cx="1146468" cy="400110"/>
          </a:xfrm>
          <a:prstGeom prst="rect">
            <a:avLst/>
          </a:prstGeom>
          <a:noFill/>
          <a:ln>
            <a:solidFill>
              <a:srgbClr val="00B050"/>
            </a:solidFill>
          </a:ln>
        </p:spPr>
        <p:txBody>
          <a:bodyPr wrap="none" rtlCol="0">
            <a:spAutoFit/>
          </a:bodyPr>
          <a:lstStyle/>
          <a:p>
            <a:pPr fontAlgn="auto">
              <a:spcBef>
                <a:spcPts val="0"/>
              </a:spcBef>
              <a:spcAft>
                <a:spcPts val="0"/>
              </a:spcAft>
            </a:pPr>
            <a:r>
              <a:rPr lang="en-GB" sz="2000" dirty="0" smtClean="0">
                <a:solidFill>
                  <a:srgbClr val="FF0000"/>
                </a:solidFill>
                <a:latin typeface="Tw Cen MT"/>
              </a:rPr>
              <a:t>Bleeding </a:t>
            </a:r>
            <a:endParaRPr lang="en-GB" sz="2000" dirty="0">
              <a:solidFill>
                <a:srgbClr val="FF0000"/>
              </a:solidFill>
              <a:latin typeface="Tw Cen MT"/>
            </a:endParaRPr>
          </a:p>
        </p:txBody>
      </p:sp>
      <p:sp>
        <p:nvSpPr>
          <p:cNvPr id="11" name="TextBox 10"/>
          <p:cNvSpPr txBox="1"/>
          <p:nvPr/>
        </p:nvSpPr>
        <p:spPr>
          <a:xfrm>
            <a:off x="6228184" y="1988840"/>
            <a:ext cx="1726755" cy="400110"/>
          </a:xfrm>
          <a:prstGeom prst="rect">
            <a:avLst/>
          </a:prstGeom>
          <a:noFill/>
          <a:ln>
            <a:solidFill>
              <a:srgbClr val="00B050"/>
            </a:solidFill>
          </a:ln>
        </p:spPr>
        <p:txBody>
          <a:bodyPr wrap="none" rtlCol="0">
            <a:spAutoFit/>
          </a:bodyPr>
          <a:lstStyle/>
          <a:p>
            <a:pPr fontAlgn="auto">
              <a:spcBef>
                <a:spcPts val="0"/>
              </a:spcBef>
              <a:spcAft>
                <a:spcPts val="0"/>
              </a:spcAft>
            </a:pPr>
            <a:r>
              <a:rPr lang="en-GB" sz="2000" dirty="0" smtClean="0">
                <a:solidFill>
                  <a:srgbClr val="FF0000"/>
                </a:solidFill>
                <a:latin typeface="Tw Cen MT"/>
              </a:rPr>
              <a:t>Non -</a:t>
            </a:r>
            <a:r>
              <a:rPr lang="en-GB" sz="2000" dirty="0">
                <a:solidFill>
                  <a:srgbClr val="FF0000"/>
                </a:solidFill>
                <a:latin typeface="Tw Cen MT"/>
              </a:rPr>
              <a:t>b</a:t>
            </a:r>
            <a:r>
              <a:rPr lang="en-GB" sz="2000" dirty="0" smtClean="0">
                <a:solidFill>
                  <a:srgbClr val="FF0000"/>
                </a:solidFill>
                <a:latin typeface="Tw Cen MT"/>
              </a:rPr>
              <a:t>leeding </a:t>
            </a:r>
            <a:endParaRPr lang="en-GB" sz="2000" dirty="0">
              <a:solidFill>
                <a:srgbClr val="FF0000"/>
              </a:solidFill>
              <a:latin typeface="Tw Cen MT"/>
            </a:endParaRPr>
          </a:p>
        </p:txBody>
      </p:sp>
      <p:sp>
        <p:nvSpPr>
          <p:cNvPr id="6" name="TextBox 5"/>
          <p:cNvSpPr txBox="1"/>
          <p:nvPr/>
        </p:nvSpPr>
        <p:spPr>
          <a:xfrm>
            <a:off x="7235036" y="6381328"/>
            <a:ext cx="1441420" cy="369332"/>
          </a:xfrm>
          <a:prstGeom prst="rect">
            <a:avLst/>
          </a:prstGeom>
          <a:noFill/>
        </p:spPr>
        <p:txBody>
          <a:bodyPr wrap="none" rtlCol="0">
            <a:spAutoFit/>
          </a:bodyPr>
          <a:lstStyle/>
          <a:p>
            <a:pPr fontAlgn="auto">
              <a:spcBef>
                <a:spcPts val="0"/>
              </a:spcBef>
              <a:spcAft>
                <a:spcPts val="0"/>
              </a:spcAft>
            </a:pPr>
            <a:r>
              <a:rPr lang="en-GB" dirty="0" err="1" smtClean="0">
                <a:solidFill>
                  <a:prstClr val="black"/>
                </a:solidFill>
                <a:latin typeface="Tw Cen MT"/>
              </a:rPr>
              <a:t>Rugeri</a:t>
            </a:r>
            <a:r>
              <a:rPr lang="en-GB" dirty="0" smtClean="0">
                <a:solidFill>
                  <a:prstClr val="black"/>
                </a:solidFill>
                <a:latin typeface="Tw Cen MT"/>
              </a:rPr>
              <a:t> 2010</a:t>
            </a:r>
            <a:endParaRPr lang="en-GB" dirty="0">
              <a:solidFill>
                <a:prstClr val="black"/>
              </a:solidFill>
              <a:latin typeface="Tw Cen MT"/>
            </a:endParaRPr>
          </a:p>
        </p:txBody>
      </p:sp>
    </p:spTree>
    <p:extLst>
      <p:ext uri="{BB962C8B-B14F-4D97-AF65-F5344CB8AC3E}">
        <p14:creationId xmlns:p14="http://schemas.microsoft.com/office/powerpoint/2010/main" val="7432701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p:txBody>
          <a:bodyPr/>
          <a:lstStyle/>
          <a:p>
            <a:pPr eaLnBrk="1" hangingPunct="1"/>
            <a:r>
              <a:rPr lang="en-GB" smtClean="0">
                <a:latin typeface="Franklin Gothic Book" pitchFamily="34" charset="0"/>
              </a:rPr>
              <a:t>Haemophilia A: TG capacity of patient plasma</a:t>
            </a:r>
          </a:p>
        </p:txBody>
      </p:sp>
      <p:sp>
        <p:nvSpPr>
          <p:cNvPr id="145410" name="AutoShape 3"/>
          <p:cNvSpPr>
            <a:spLocks noChangeAspect="1" noChangeArrowheads="1" noTextEdit="1"/>
          </p:cNvSpPr>
          <p:nvPr/>
        </p:nvSpPr>
        <p:spPr bwMode="auto">
          <a:xfrm>
            <a:off x="684213" y="1844675"/>
            <a:ext cx="8280400" cy="4770438"/>
          </a:xfrm>
          <a:prstGeom prst="rect">
            <a:avLst/>
          </a:prstGeom>
          <a:noFill/>
          <a:ln w="9525">
            <a:noFill/>
            <a:miter lim="800000"/>
            <a:headEnd/>
            <a:tailEnd/>
          </a:ln>
        </p:spPr>
        <p:txBody>
          <a:bodyPr/>
          <a:lstStyle/>
          <a:p>
            <a:endParaRPr lang="en-US"/>
          </a:p>
        </p:txBody>
      </p:sp>
      <p:sp>
        <p:nvSpPr>
          <p:cNvPr id="145411" name="AutoShape 4"/>
          <p:cNvSpPr>
            <a:spLocks noChangeAspect="1" noChangeArrowheads="1" noTextEdit="1"/>
          </p:cNvSpPr>
          <p:nvPr/>
        </p:nvSpPr>
        <p:spPr bwMode="auto">
          <a:xfrm>
            <a:off x="395288" y="908050"/>
            <a:ext cx="8064500" cy="5700713"/>
          </a:xfrm>
          <a:prstGeom prst="rect">
            <a:avLst/>
          </a:prstGeom>
          <a:noFill/>
          <a:ln w="9525">
            <a:noFill/>
            <a:miter lim="800000"/>
            <a:headEnd/>
            <a:tailEnd/>
          </a:ln>
        </p:spPr>
        <p:txBody>
          <a:bodyPr/>
          <a:lstStyle/>
          <a:p>
            <a:endParaRPr lang="en-US"/>
          </a:p>
        </p:txBody>
      </p:sp>
      <p:sp>
        <p:nvSpPr>
          <p:cNvPr id="145412" name="Line 5"/>
          <p:cNvSpPr>
            <a:spLocks noChangeShapeType="1"/>
          </p:cNvSpPr>
          <p:nvPr/>
        </p:nvSpPr>
        <p:spPr bwMode="auto">
          <a:xfrm>
            <a:off x="1587500" y="2227263"/>
            <a:ext cx="1588" cy="3448050"/>
          </a:xfrm>
          <a:prstGeom prst="line">
            <a:avLst/>
          </a:prstGeom>
          <a:noFill/>
          <a:ln w="0">
            <a:solidFill>
              <a:srgbClr val="000000"/>
            </a:solidFill>
            <a:round/>
            <a:headEnd/>
            <a:tailEnd/>
          </a:ln>
        </p:spPr>
        <p:txBody>
          <a:bodyPr/>
          <a:lstStyle/>
          <a:p>
            <a:endParaRPr lang="en-US"/>
          </a:p>
        </p:txBody>
      </p:sp>
      <p:sp>
        <p:nvSpPr>
          <p:cNvPr id="145413" name="Line 6"/>
          <p:cNvSpPr>
            <a:spLocks noChangeShapeType="1"/>
          </p:cNvSpPr>
          <p:nvPr/>
        </p:nvSpPr>
        <p:spPr bwMode="auto">
          <a:xfrm>
            <a:off x="1522413" y="5675313"/>
            <a:ext cx="65087" cy="1587"/>
          </a:xfrm>
          <a:prstGeom prst="line">
            <a:avLst/>
          </a:prstGeom>
          <a:noFill/>
          <a:ln w="0">
            <a:solidFill>
              <a:srgbClr val="000000"/>
            </a:solidFill>
            <a:round/>
            <a:headEnd/>
            <a:tailEnd/>
          </a:ln>
        </p:spPr>
        <p:txBody>
          <a:bodyPr/>
          <a:lstStyle/>
          <a:p>
            <a:endParaRPr lang="en-US"/>
          </a:p>
        </p:txBody>
      </p:sp>
      <p:sp>
        <p:nvSpPr>
          <p:cNvPr id="145414" name="Line 7"/>
          <p:cNvSpPr>
            <a:spLocks noChangeShapeType="1"/>
          </p:cNvSpPr>
          <p:nvPr/>
        </p:nvSpPr>
        <p:spPr bwMode="auto">
          <a:xfrm>
            <a:off x="1522413" y="5289550"/>
            <a:ext cx="65087" cy="1588"/>
          </a:xfrm>
          <a:prstGeom prst="line">
            <a:avLst/>
          </a:prstGeom>
          <a:noFill/>
          <a:ln w="0">
            <a:solidFill>
              <a:srgbClr val="000000"/>
            </a:solidFill>
            <a:round/>
            <a:headEnd/>
            <a:tailEnd/>
          </a:ln>
        </p:spPr>
        <p:txBody>
          <a:bodyPr/>
          <a:lstStyle/>
          <a:p>
            <a:endParaRPr lang="en-US"/>
          </a:p>
        </p:txBody>
      </p:sp>
      <p:sp>
        <p:nvSpPr>
          <p:cNvPr id="145415" name="Line 8"/>
          <p:cNvSpPr>
            <a:spLocks noChangeShapeType="1"/>
          </p:cNvSpPr>
          <p:nvPr/>
        </p:nvSpPr>
        <p:spPr bwMode="auto">
          <a:xfrm>
            <a:off x="1522413" y="4905375"/>
            <a:ext cx="65087" cy="1588"/>
          </a:xfrm>
          <a:prstGeom prst="line">
            <a:avLst/>
          </a:prstGeom>
          <a:noFill/>
          <a:ln w="0">
            <a:solidFill>
              <a:srgbClr val="000000"/>
            </a:solidFill>
            <a:round/>
            <a:headEnd/>
            <a:tailEnd/>
          </a:ln>
        </p:spPr>
        <p:txBody>
          <a:bodyPr/>
          <a:lstStyle/>
          <a:p>
            <a:endParaRPr lang="en-US"/>
          </a:p>
        </p:txBody>
      </p:sp>
      <p:sp>
        <p:nvSpPr>
          <p:cNvPr id="145416" name="Line 9"/>
          <p:cNvSpPr>
            <a:spLocks noChangeShapeType="1"/>
          </p:cNvSpPr>
          <p:nvPr/>
        </p:nvSpPr>
        <p:spPr bwMode="auto">
          <a:xfrm>
            <a:off x="1522413" y="4519613"/>
            <a:ext cx="65087" cy="1587"/>
          </a:xfrm>
          <a:prstGeom prst="line">
            <a:avLst/>
          </a:prstGeom>
          <a:noFill/>
          <a:ln w="0">
            <a:solidFill>
              <a:srgbClr val="000000"/>
            </a:solidFill>
            <a:round/>
            <a:headEnd/>
            <a:tailEnd/>
          </a:ln>
        </p:spPr>
        <p:txBody>
          <a:bodyPr/>
          <a:lstStyle/>
          <a:p>
            <a:endParaRPr lang="en-US"/>
          </a:p>
        </p:txBody>
      </p:sp>
      <p:sp>
        <p:nvSpPr>
          <p:cNvPr id="145417" name="Line 10"/>
          <p:cNvSpPr>
            <a:spLocks noChangeShapeType="1"/>
          </p:cNvSpPr>
          <p:nvPr/>
        </p:nvSpPr>
        <p:spPr bwMode="auto">
          <a:xfrm>
            <a:off x="1522413" y="4133850"/>
            <a:ext cx="65087" cy="1588"/>
          </a:xfrm>
          <a:prstGeom prst="line">
            <a:avLst/>
          </a:prstGeom>
          <a:noFill/>
          <a:ln w="0">
            <a:solidFill>
              <a:srgbClr val="000000"/>
            </a:solidFill>
            <a:round/>
            <a:headEnd/>
            <a:tailEnd/>
          </a:ln>
        </p:spPr>
        <p:txBody>
          <a:bodyPr/>
          <a:lstStyle/>
          <a:p>
            <a:endParaRPr lang="en-US"/>
          </a:p>
        </p:txBody>
      </p:sp>
      <p:sp>
        <p:nvSpPr>
          <p:cNvPr id="145418" name="Line 11"/>
          <p:cNvSpPr>
            <a:spLocks noChangeShapeType="1"/>
          </p:cNvSpPr>
          <p:nvPr/>
        </p:nvSpPr>
        <p:spPr bwMode="auto">
          <a:xfrm>
            <a:off x="1522413" y="3768725"/>
            <a:ext cx="65087" cy="1588"/>
          </a:xfrm>
          <a:prstGeom prst="line">
            <a:avLst/>
          </a:prstGeom>
          <a:noFill/>
          <a:ln w="0">
            <a:solidFill>
              <a:srgbClr val="000000"/>
            </a:solidFill>
            <a:round/>
            <a:headEnd/>
            <a:tailEnd/>
          </a:ln>
        </p:spPr>
        <p:txBody>
          <a:bodyPr/>
          <a:lstStyle/>
          <a:p>
            <a:endParaRPr lang="en-US"/>
          </a:p>
        </p:txBody>
      </p:sp>
      <p:sp>
        <p:nvSpPr>
          <p:cNvPr id="145419" name="Line 12"/>
          <p:cNvSpPr>
            <a:spLocks noChangeShapeType="1"/>
          </p:cNvSpPr>
          <p:nvPr/>
        </p:nvSpPr>
        <p:spPr bwMode="auto">
          <a:xfrm>
            <a:off x="1522413" y="3382963"/>
            <a:ext cx="65087" cy="1587"/>
          </a:xfrm>
          <a:prstGeom prst="line">
            <a:avLst/>
          </a:prstGeom>
          <a:noFill/>
          <a:ln w="0">
            <a:solidFill>
              <a:srgbClr val="000000"/>
            </a:solidFill>
            <a:round/>
            <a:headEnd/>
            <a:tailEnd/>
          </a:ln>
        </p:spPr>
        <p:txBody>
          <a:bodyPr/>
          <a:lstStyle/>
          <a:p>
            <a:endParaRPr lang="en-US"/>
          </a:p>
        </p:txBody>
      </p:sp>
      <p:sp>
        <p:nvSpPr>
          <p:cNvPr id="145420" name="Line 13"/>
          <p:cNvSpPr>
            <a:spLocks noChangeShapeType="1"/>
          </p:cNvSpPr>
          <p:nvPr/>
        </p:nvSpPr>
        <p:spPr bwMode="auto">
          <a:xfrm>
            <a:off x="1522413" y="2997200"/>
            <a:ext cx="65087" cy="1588"/>
          </a:xfrm>
          <a:prstGeom prst="line">
            <a:avLst/>
          </a:prstGeom>
          <a:noFill/>
          <a:ln w="0">
            <a:solidFill>
              <a:srgbClr val="000000"/>
            </a:solidFill>
            <a:round/>
            <a:headEnd/>
            <a:tailEnd/>
          </a:ln>
        </p:spPr>
        <p:txBody>
          <a:bodyPr/>
          <a:lstStyle/>
          <a:p>
            <a:endParaRPr lang="en-US"/>
          </a:p>
        </p:txBody>
      </p:sp>
      <p:sp>
        <p:nvSpPr>
          <p:cNvPr id="145421" name="Line 14"/>
          <p:cNvSpPr>
            <a:spLocks noChangeShapeType="1"/>
          </p:cNvSpPr>
          <p:nvPr/>
        </p:nvSpPr>
        <p:spPr bwMode="auto">
          <a:xfrm>
            <a:off x="1522413" y="2611438"/>
            <a:ext cx="65087" cy="1587"/>
          </a:xfrm>
          <a:prstGeom prst="line">
            <a:avLst/>
          </a:prstGeom>
          <a:noFill/>
          <a:ln w="0">
            <a:solidFill>
              <a:srgbClr val="000000"/>
            </a:solidFill>
            <a:round/>
            <a:headEnd/>
            <a:tailEnd/>
          </a:ln>
        </p:spPr>
        <p:txBody>
          <a:bodyPr/>
          <a:lstStyle/>
          <a:p>
            <a:endParaRPr lang="en-US"/>
          </a:p>
        </p:txBody>
      </p:sp>
      <p:sp>
        <p:nvSpPr>
          <p:cNvPr id="145422" name="Line 15"/>
          <p:cNvSpPr>
            <a:spLocks noChangeShapeType="1"/>
          </p:cNvSpPr>
          <p:nvPr/>
        </p:nvSpPr>
        <p:spPr bwMode="auto">
          <a:xfrm>
            <a:off x="1522413" y="2227263"/>
            <a:ext cx="65087" cy="1587"/>
          </a:xfrm>
          <a:prstGeom prst="line">
            <a:avLst/>
          </a:prstGeom>
          <a:noFill/>
          <a:ln w="0">
            <a:solidFill>
              <a:srgbClr val="000000"/>
            </a:solidFill>
            <a:round/>
            <a:headEnd/>
            <a:tailEnd/>
          </a:ln>
        </p:spPr>
        <p:txBody>
          <a:bodyPr/>
          <a:lstStyle/>
          <a:p>
            <a:endParaRPr lang="en-US"/>
          </a:p>
        </p:txBody>
      </p:sp>
      <p:sp>
        <p:nvSpPr>
          <p:cNvPr id="145423" name="Line 16"/>
          <p:cNvSpPr>
            <a:spLocks noChangeShapeType="1"/>
          </p:cNvSpPr>
          <p:nvPr/>
        </p:nvSpPr>
        <p:spPr bwMode="auto">
          <a:xfrm>
            <a:off x="1587500" y="5675313"/>
            <a:ext cx="5665788" cy="1587"/>
          </a:xfrm>
          <a:prstGeom prst="line">
            <a:avLst/>
          </a:prstGeom>
          <a:noFill/>
          <a:ln w="0">
            <a:solidFill>
              <a:srgbClr val="000000"/>
            </a:solidFill>
            <a:round/>
            <a:headEnd/>
            <a:tailEnd/>
          </a:ln>
        </p:spPr>
        <p:txBody>
          <a:bodyPr/>
          <a:lstStyle/>
          <a:p>
            <a:endParaRPr lang="en-US"/>
          </a:p>
        </p:txBody>
      </p:sp>
      <p:sp>
        <p:nvSpPr>
          <p:cNvPr id="145424" name="Line 17"/>
          <p:cNvSpPr>
            <a:spLocks noChangeShapeType="1"/>
          </p:cNvSpPr>
          <p:nvPr/>
        </p:nvSpPr>
        <p:spPr bwMode="auto">
          <a:xfrm flipV="1">
            <a:off x="1587500" y="5675313"/>
            <a:ext cx="1588" cy="80962"/>
          </a:xfrm>
          <a:prstGeom prst="line">
            <a:avLst/>
          </a:prstGeom>
          <a:noFill/>
          <a:ln w="0">
            <a:solidFill>
              <a:srgbClr val="000000"/>
            </a:solidFill>
            <a:round/>
            <a:headEnd/>
            <a:tailEnd/>
          </a:ln>
        </p:spPr>
        <p:txBody>
          <a:bodyPr/>
          <a:lstStyle/>
          <a:p>
            <a:endParaRPr lang="en-US"/>
          </a:p>
        </p:txBody>
      </p:sp>
      <p:sp>
        <p:nvSpPr>
          <p:cNvPr id="145425" name="Line 18"/>
          <p:cNvSpPr>
            <a:spLocks noChangeShapeType="1"/>
          </p:cNvSpPr>
          <p:nvPr/>
        </p:nvSpPr>
        <p:spPr bwMode="auto">
          <a:xfrm flipV="1">
            <a:off x="2540000" y="5675313"/>
            <a:ext cx="1588" cy="80962"/>
          </a:xfrm>
          <a:prstGeom prst="line">
            <a:avLst/>
          </a:prstGeom>
          <a:noFill/>
          <a:ln w="0">
            <a:solidFill>
              <a:srgbClr val="000000"/>
            </a:solidFill>
            <a:round/>
            <a:headEnd/>
            <a:tailEnd/>
          </a:ln>
        </p:spPr>
        <p:txBody>
          <a:bodyPr/>
          <a:lstStyle/>
          <a:p>
            <a:endParaRPr lang="en-US"/>
          </a:p>
        </p:txBody>
      </p:sp>
      <p:sp>
        <p:nvSpPr>
          <p:cNvPr id="145426" name="Line 19"/>
          <p:cNvSpPr>
            <a:spLocks noChangeShapeType="1"/>
          </p:cNvSpPr>
          <p:nvPr/>
        </p:nvSpPr>
        <p:spPr bwMode="auto">
          <a:xfrm flipV="1">
            <a:off x="3476625" y="5675313"/>
            <a:ext cx="1588" cy="80962"/>
          </a:xfrm>
          <a:prstGeom prst="line">
            <a:avLst/>
          </a:prstGeom>
          <a:noFill/>
          <a:ln w="0">
            <a:solidFill>
              <a:srgbClr val="000000"/>
            </a:solidFill>
            <a:round/>
            <a:headEnd/>
            <a:tailEnd/>
          </a:ln>
        </p:spPr>
        <p:txBody>
          <a:bodyPr/>
          <a:lstStyle/>
          <a:p>
            <a:endParaRPr lang="en-US"/>
          </a:p>
        </p:txBody>
      </p:sp>
      <p:sp>
        <p:nvSpPr>
          <p:cNvPr id="145427" name="Line 20"/>
          <p:cNvSpPr>
            <a:spLocks noChangeShapeType="1"/>
          </p:cNvSpPr>
          <p:nvPr/>
        </p:nvSpPr>
        <p:spPr bwMode="auto">
          <a:xfrm flipV="1">
            <a:off x="4429125" y="5675313"/>
            <a:ext cx="1588" cy="80962"/>
          </a:xfrm>
          <a:prstGeom prst="line">
            <a:avLst/>
          </a:prstGeom>
          <a:noFill/>
          <a:ln w="0">
            <a:solidFill>
              <a:srgbClr val="000000"/>
            </a:solidFill>
            <a:round/>
            <a:headEnd/>
            <a:tailEnd/>
          </a:ln>
        </p:spPr>
        <p:txBody>
          <a:bodyPr/>
          <a:lstStyle/>
          <a:p>
            <a:endParaRPr lang="en-US"/>
          </a:p>
        </p:txBody>
      </p:sp>
      <p:sp>
        <p:nvSpPr>
          <p:cNvPr id="145428" name="Line 21"/>
          <p:cNvSpPr>
            <a:spLocks noChangeShapeType="1"/>
          </p:cNvSpPr>
          <p:nvPr/>
        </p:nvSpPr>
        <p:spPr bwMode="auto">
          <a:xfrm flipV="1">
            <a:off x="5365750" y="5675313"/>
            <a:ext cx="1588" cy="80962"/>
          </a:xfrm>
          <a:prstGeom prst="line">
            <a:avLst/>
          </a:prstGeom>
          <a:noFill/>
          <a:ln w="0">
            <a:solidFill>
              <a:srgbClr val="000000"/>
            </a:solidFill>
            <a:round/>
            <a:headEnd/>
            <a:tailEnd/>
          </a:ln>
        </p:spPr>
        <p:txBody>
          <a:bodyPr/>
          <a:lstStyle/>
          <a:p>
            <a:endParaRPr lang="en-US"/>
          </a:p>
        </p:txBody>
      </p:sp>
      <p:sp>
        <p:nvSpPr>
          <p:cNvPr id="145429" name="Line 22"/>
          <p:cNvSpPr>
            <a:spLocks noChangeShapeType="1"/>
          </p:cNvSpPr>
          <p:nvPr/>
        </p:nvSpPr>
        <p:spPr bwMode="auto">
          <a:xfrm flipV="1">
            <a:off x="6318250" y="5675313"/>
            <a:ext cx="1588" cy="80962"/>
          </a:xfrm>
          <a:prstGeom prst="line">
            <a:avLst/>
          </a:prstGeom>
          <a:noFill/>
          <a:ln w="0">
            <a:solidFill>
              <a:srgbClr val="000000"/>
            </a:solidFill>
            <a:round/>
            <a:headEnd/>
            <a:tailEnd/>
          </a:ln>
        </p:spPr>
        <p:txBody>
          <a:bodyPr/>
          <a:lstStyle/>
          <a:p>
            <a:endParaRPr lang="en-US"/>
          </a:p>
        </p:txBody>
      </p:sp>
      <p:sp>
        <p:nvSpPr>
          <p:cNvPr id="145430" name="Line 23"/>
          <p:cNvSpPr>
            <a:spLocks noChangeShapeType="1"/>
          </p:cNvSpPr>
          <p:nvPr/>
        </p:nvSpPr>
        <p:spPr bwMode="auto">
          <a:xfrm flipV="1">
            <a:off x="7253288" y="5675313"/>
            <a:ext cx="1587" cy="80962"/>
          </a:xfrm>
          <a:prstGeom prst="line">
            <a:avLst/>
          </a:prstGeom>
          <a:noFill/>
          <a:ln w="0">
            <a:solidFill>
              <a:srgbClr val="000000"/>
            </a:solidFill>
            <a:round/>
            <a:headEnd/>
            <a:tailEnd/>
          </a:ln>
        </p:spPr>
        <p:txBody>
          <a:bodyPr/>
          <a:lstStyle/>
          <a:p>
            <a:endParaRPr lang="en-US"/>
          </a:p>
        </p:txBody>
      </p:sp>
      <p:sp>
        <p:nvSpPr>
          <p:cNvPr id="145431" name="Freeform 24"/>
          <p:cNvSpPr>
            <a:spLocks/>
          </p:cNvSpPr>
          <p:nvPr/>
        </p:nvSpPr>
        <p:spPr bwMode="auto">
          <a:xfrm>
            <a:off x="1587500" y="4154488"/>
            <a:ext cx="2365375" cy="1358900"/>
          </a:xfrm>
          <a:custGeom>
            <a:avLst/>
            <a:gdLst>
              <a:gd name="T0" fmla="*/ 0 w 1490"/>
              <a:gd name="T1" fmla="*/ 856 h 856"/>
              <a:gd name="T2" fmla="*/ 186 w 1490"/>
              <a:gd name="T3" fmla="*/ 741 h 856"/>
              <a:gd name="T4" fmla="*/ 372 w 1490"/>
              <a:gd name="T5" fmla="*/ 626 h 856"/>
              <a:gd name="T6" fmla="*/ 745 w 1490"/>
              <a:gd name="T7" fmla="*/ 383 h 856"/>
              <a:gd name="T8" fmla="*/ 931 w 1490"/>
              <a:gd name="T9" fmla="*/ 281 h 856"/>
              <a:gd name="T10" fmla="*/ 1117 w 1490"/>
              <a:gd name="T11" fmla="*/ 166 h 856"/>
              <a:gd name="T12" fmla="*/ 1304 w 1490"/>
              <a:gd name="T13" fmla="*/ 76 h 856"/>
              <a:gd name="T14" fmla="*/ 1490 w 1490"/>
              <a:gd name="T15" fmla="*/ 0 h 856"/>
              <a:gd name="T16" fmla="*/ 0 60000 65536"/>
              <a:gd name="T17" fmla="*/ 0 60000 65536"/>
              <a:gd name="T18" fmla="*/ 0 60000 65536"/>
              <a:gd name="T19" fmla="*/ 0 60000 65536"/>
              <a:gd name="T20" fmla="*/ 0 60000 65536"/>
              <a:gd name="T21" fmla="*/ 0 60000 65536"/>
              <a:gd name="T22" fmla="*/ 0 60000 65536"/>
              <a:gd name="T23" fmla="*/ 0 60000 65536"/>
              <a:gd name="T24" fmla="*/ 0 w 1490"/>
              <a:gd name="T25" fmla="*/ 0 h 856"/>
              <a:gd name="T26" fmla="*/ 1490 w 1490"/>
              <a:gd name="T27" fmla="*/ 856 h 8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0" h="856">
                <a:moveTo>
                  <a:pt x="0" y="856"/>
                </a:moveTo>
                <a:lnTo>
                  <a:pt x="186" y="741"/>
                </a:lnTo>
                <a:lnTo>
                  <a:pt x="372" y="626"/>
                </a:lnTo>
                <a:lnTo>
                  <a:pt x="745" y="383"/>
                </a:lnTo>
                <a:lnTo>
                  <a:pt x="931" y="281"/>
                </a:lnTo>
                <a:lnTo>
                  <a:pt x="1117" y="166"/>
                </a:lnTo>
                <a:lnTo>
                  <a:pt x="1304" y="76"/>
                </a:lnTo>
                <a:lnTo>
                  <a:pt x="1490" y="0"/>
                </a:lnTo>
              </a:path>
            </a:pathLst>
          </a:custGeom>
          <a:noFill/>
          <a:ln w="15875">
            <a:solidFill>
              <a:srgbClr val="000080"/>
            </a:solidFill>
            <a:round/>
            <a:headEnd/>
            <a:tailEnd/>
          </a:ln>
        </p:spPr>
        <p:txBody>
          <a:bodyPr/>
          <a:lstStyle/>
          <a:p>
            <a:endParaRPr lang="en-US"/>
          </a:p>
        </p:txBody>
      </p:sp>
      <p:sp>
        <p:nvSpPr>
          <p:cNvPr id="145432" name="Freeform 25"/>
          <p:cNvSpPr>
            <a:spLocks/>
          </p:cNvSpPr>
          <p:nvPr/>
        </p:nvSpPr>
        <p:spPr bwMode="auto">
          <a:xfrm>
            <a:off x="3952875" y="3789363"/>
            <a:ext cx="2365375" cy="365125"/>
          </a:xfrm>
          <a:custGeom>
            <a:avLst/>
            <a:gdLst>
              <a:gd name="T0" fmla="*/ 0 w 1490"/>
              <a:gd name="T1" fmla="*/ 230 h 230"/>
              <a:gd name="T2" fmla="*/ 186 w 1490"/>
              <a:gd name="T3" fmla="*/ 166 h 230"/>
              <a:gd name="T4" fmla="*/ 372 w 1490"/>
              <a:gd name="T5" fmla="*/ 127 h 230"/>
              <a:gd name="T6" fmla="*/ 559 w 1490"/>
              <a:gd name="T7" fmla="*/ 102 h 230"/>
              <a:gd name="T8" fmla="*/ 745 w 1490"/>
              <a:gd name="T9" fmla="*/ 76 h 230"/>
              <a:gd name="T10" fmla="*/ 1117 w 1490"/>
              <a:gd name="T11" fmla="*/ 38 h 230"/>
              <a:gd name="T12" fmla="*/ 1303 w 1490"/>
              <a:gd name="T13" fmla="*/ 25 h 230"/>
              <a:gd name="T14" fmla="*/ 1490 w 1490"/>
              <a:gd name="T15" fmla="*/ 0 h 230"/>
              <a:gd name="T16" fmla="*/ 0 60000 65536"/>
              <a:gd name="T17" fmla="*/ 0 60000 65536"/>
              <a:gd name="T18" fmla="*/ 0 60000 65536"/>
              <a:gd name="T19" fmla="*/ 0 60000 65536"/>
              <a:gd name="T20" fmla="*/ 0 60000 65536"/>
              <a:gd name="T21" fmla="*/ 0 60000 65536"/>
              <a:gd name="T22" fmla="*/ 0 60000 65536"/>
              <a:gd name="T23" fmla="*/ 0 60000 65536"/>
              <a:gd name="T24" fmla="*/ 0 w 1490"/>
              <a:gd name="T25" fmla="*/ 0 h 230"/>
              <a:gd name="T26" fmla="*/ 1490 w 1490"/>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0" h="230">
                <a:moveTo>
                  <a:pt x="0" y="230"/>
                </a:moveTo>
                <a:lnTo>
                  <a:pt x="186" y="166"/>
                </a:lnTo>
                <a:lnTo>
                  <a:pt x="372" y="127"/>
                </a:lnTo>
                <a:lnTo>
                  <a:pt x="559" y="102"/>
                </a:lnTo>
                <a:lnTo>
                  <a:pt x="745" y="76"/>
                </a:lnTo>
                <a:lnTo>
                  <a:pt x="1117" y="38"/>
                </a:lnTo>
                <a:lnTo>
                  <a:pt x="1303" y="25"/>
                </a:lnTo>
                <a:lnTo>
                  <a:pt x="1490" y="0"/>
                </a:lnTo>
              </a:path>
            </a:pathLst>
          </a:custGeom>
          <a:noFill/>
          <a:ln w="15875">
            <a:solidFill>
              <a:srgbClr val="000080"/>
            </a:solidFill>
            <a:round/>
            <a:headEnd/>
            <a:tailEnd/>
          </a:ln>
        </p:spPr>
        <p:txBody>
          <a:bodyPr/>
          <a:lstStyle/>
          <a:p>
            <a:endParaRPr lang="en-US"/>
          </a:p>
        </p:txBody>
      </p:sp>
      <p:sp>
        <p:nvSpPr>
          <p:cNvPr id="145433" name="Freeform 26"/>
          <p:cNvSpPr>
            <a:spLocks/>
          </p:cNvSpPr>
          <p:nvPr/>
        </p:nvSpPr>
        <p:spPr bwMode="auto">
          <a:xfrm>
            <a:off x="1587500" y="2976563"/>
            <a:ext cx="2365375" cy="2557462"/>
          </a:xfrm>
          <a:custGeom>
            <a:avLst/>
            <a:gdLst>
              <a:gd name="T0" fmla="*/ 0 w 1490"/>
              <a:gd name="T1" fmla="*/ 1611 h 1611"/>
              <a:gd name="T2" fmla="*/ 186 w 1490"/>
              <a:gd name="T3" fmla="*/ 1393 h 1611"/>
              <a:gd name="T4" fmla="*/ 372 w 1490"/>
              <a:gd name="T5" fmla="*/ 1176 h 1611"/>
              <a:gd name="T6" fmla="*/ 559 w 1490"/>
              <a:gd name="T7" fmla="*/ 933 h 1611"/>
              <a:gd name="T8" fmla="*/ 745 w 1490"/>
              <a:gd name="T9" fmla="*/ 703 h 1611"/>
              <a:gd name="T10" fmla="*/ 931 w 1490"/>
              <a:gd name="T11" fmla="*/ 486 h 1611"/>
              <a:gd name="T12" fmla="*/ 1117 w 1490"/>
              <a:gd name="T13" fmla="*/ 294 h 1611"/>
              <a:gd name="T14" fmla="*/ 1211 w 1490"/>
              <a:gd name="T15" fmla="*/ 205 h 1611"/>
              <a:gd name="T16" fmla="*/ 1304 w 1490"/>
              <a:gd name="T17" fmla="*/ 128 h 1611"/>
              <a:gd name="T18" fmla="*/ 1397 w 1490"/>
              <a:gd name="T19" fmla="*/ 52 h 1611"/>
              <a:gd name="T20" fmla="*/ 1490 w 1490"/>
              <a:gd name="T21" fmla="*/ 0 h 1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0"/>
              <a:gd name="T34" fmla="*/ 0 h 1611"/>
              <a:gd name="T35" fmla="*/ 1490 w 1490"/>
              <a:gd name="T36" fmla="*/ 1611 h 16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0" h="1611">
                <a:moveTo>
                  <a:pt x="0" y="1611"/>
                </a:moveTo>
                <a:lnTo>
                  <a:pt x="186" y="1393"/>
                </a:lnTo>
                <a:lnTo>
                  <a:pt x="372" y="1176"/>
                </a:lnTo>
                <a:lnTo>
                  <a:pt x="559" y="933"/>
                </a:lnTo>
                <a:lnTo>
                  <a:pt x="745" y="703"/>
                </a:lnTo>
                <a:lnTo>
                  <a:pt x="931" y="486"/>
                </a:lnTo>
                <a:lnTo>
                  <a:pt x="1117" y="294"/>
                </a:lnTo>
                <a:lnTo>
                  <a:pt x="1211" y="205"/>
                </a:lnTo>
                <a:lnTo>
                  <a:pt x="1304" y="128"/>
                </a:lnTo>
                <a:lnTo>
                  <a:pt x="1397" y="52"/>
                </a:lnTo>
                <a:lnTo>
                  <a:pt x="1490" y="0"/>
                </a:lnTo>
              </a:path>
            </a:pathLst>
          </a:custGeom>
          <a:noFill/>
          <a:ln w="15875">
            <a:solidFill>
              <a:srgbClr val="FF0066"/>
            </a:solidFill>
            <a:round/>
            <a:headEnd/>
            <a:tailEnd/>
          </a:ln>
        </p:spPr>
        <p:txBody>
          <a:bodyPr/>
          <a:lstStyle/>
          <a:p>
            <a:endParaRPr lang="en-US"/>
          </a:p>
        </p:txBody>
      </p:sp>
      <p:sp>
        <p:nvSpPr>
          <p:cNvPr id="145434" name="Freeform 27"/>
          <p:cNvSpPr>
            <a:spLocks/>
          </p:cNvSpPr>
          <p:nvPr/>
        </p:nvSpPr>
        <p:spPr bwMode="auto">
          <a:xfrm>
            <a:off x="3952875" y="2774950"/>
            <a:ext cx="2365375" cy="201613"/>
          </a:xfrm>
          <a:custGeom>
            <a:avLst/>
            <a:gdLst>
              <a:gd name="T0" fmla="*/ 0 w 1490"/>
              <a:gd name="T1" fmla="*/ 127 h 127"/>
              <a:gd name="T2" fmla="*/ 93 w 1490"/>
              <a:gd name="T3" fmla="*/ 76 h 127"/>
              <a:gd name="T4" fmla="*/ 186 w 1490"/>
              <a:gd name="T5" fmla="*/ 51 h 127"/>
              <a:gd name="T6" fmla="*/ 279 w 1490"/>
              <a:gd name="T7" fmla="*/ 25 h 127"/>
              <a:gd name="T8" fmla="*/ 372 w 1490"/>
              <a:gd name="T9" fmla="*/ 12 h 127"/>
              <a:gd name="T10" fmla="*/ 559 w 1490"/>
              <a:gd name="T11" fmla="*/ 0 h 127"/>
              <a:gd name="T12" fmla="*/ 745 w 1490"/>
              <a:gd name="T13" fmla="*/ 12 h 127"/>
              <a:gd name="T14" fmla="*/ 931 w 1490"/>
              <a:gd name="T15" fmla="*/ 38 h 127"/>
              <a:gd name="T16" fmla="*/ 1117 w 1490"/>
              <a:gd name="T17" fmla="*/ 76 h 127"/>
              <a:gd name="T18" fmla="*/ 1303 w 1490"/>
              <a:gd name="T19" fmla="*/ 89 h 127"/>
              <a:gd name="T20" fmla="*/ 1490 w 1490"/>
              <a:gd name="T21" fmla="*/ 102 h 1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0"/>
              <a:gd name="T34" fmla="*/ 0 h 127"/>
              <a:gd name="T35" fmla="*/ 1490 w 1490"/>
              <a:gd name="T36" fmla="*/ 127 h 1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0" h="127">
                <a:moveTo>
                  <a:pt x="0" y="127"/>
                </a:moveTo>
                <a:lnTo>
                  <a:pt x="93" y="76"/>
                </a:lnTo>
                <a:lnTo>
                  <a:pt x="186" y="51"/>
                </a:lnTo>
                <a:lnTo>
                  <a:pt x="279" y="25"/>
                </a:lnTo>
                <a:lnTo>
                  <a:pt x="372" y="12"/>
                </a:lnTo>
                <a:lnTo>
                  <a:pt x="559" y="0"/>
                </a:lnTo>
                <a:lnTo>
                  <a:pt x="745" y="12"/>
                </a:lnTo>
                <a:lnTo>
                  <a:pt x="931" y="38"/>
                </a:lnTo>
                <a:lnTo>
                  <a:pt x="1117" y="76"/>
                </a:lnTo>
                <a:lnTo>
                  <a:pt x="1303" y="89"/>
                </a:lnTo>
                <a:lnTo>
                  <a:pt x="1490" y="102"/>
                </a:lnTo>
              </a:path>
            </a:pathLst>
          </a:custGeom>
          <a:noFill/>
          <a:ln w="15875">
            <a:solidFill>
              <a:srgbClr val="FF0066"/>
            </a:solidFill>
            <a:round/>
            <a:headEnd/>
            <a:tailEnd/>
          </a:ln>
        </p:spPr>
        <p:txBody>
          <a:bodyPr/>
          <a:lstStyle/>
          <a:p>
            <a:endParaRPr lang="en-US"/>
          </a:p>
        </p:txBody>
      </p:sp>
      <p:sp>
        <p:nvSpPr>
          <p:cNvPr id="145435" name="Freeform 28"/>
          <p:cNvSpPr>
            <a:spLocks/>
          </p:cNvSpPr>
          <p:nvPr/>
        </p:nvSpPr>
        <p:spPr bwMode="auto">
          <a:xfrm>
            <a:off x="1587500" y="2611438"/>
            <a:ext cx="2365375" cy="2597150"/>
          </a:xfrm>
          <a:custGeom>
            <a:avLst/>
            <a:gdLst>
              <a:gd name="T0" fmla="*/ 0 w 1490"/>
              <a:gd name="T1" fmla="*/ 1636 h 1636"/>
              <a:gd name="T2" fmla="*/ 186 w 1490"/>
              <a:gd name="T3" fmla="*/ 1419 h 1636"/>
              <a:gd name="T4" fmla="*/ 372 w 1490"/>
              <a:gd name="T5" fmla="*/ 1189 h 1636"/>
              <a:gd name="T6" fmla="*/ 559 w 1490"/>
              <a:gd name="T7" fmla="*/ 959 h 1636"/>
              <a:gd name="T8" fmla="*/ 745 w 1490"/>
              <a:gd name="T9" fmla="*/ 716 h 1636"/>
              <a:gd name="T10" fmla="*/ 931 w 1490"/>
              <a:gd name="T11" fmla="*/ 499 h 1636"/>
              <a:gd name="T12" fmla="*/ 1117 w 1490"/>
              <a:gd name="T13" fmla="*/ 294 h 1636"/>
              <a:gd name="T14" fmla="*/ 1211 w 1490"/>
              <a:gd name="T15" fmla="*/ 205 h 1636"/>
              <a:gd name="T16" fmla="*/ 1304 w 1490"/>
              <a:gd name="T17" fmla="*/ 128 h 1636"/>
              <a:gd name="T18" fmla="*/ 1397 w 1490"/>
              <a:gd name="T19" fmla="*/ 64 h 1636"/>
              <a:gd name="T20" fmla="*/ 1490 w 1490"/>
              <a:gd name="T21" fmla="*/ 0 h 16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0"/>
              <a:gd name="T34" fmla="*/ 0 h 1636"/>
              <a:gd name="T35" fmla="*/ 1490 w 1490"/>
              <a:gd name="T36" fmla="*/ 1636 h 16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0" h="1636">
                <a:moveTo>
                  <a:pt x="0" y="1636"/>
                </a:moveTo>
                <a:lnTo>
                  <a:pt x="186" y="1419"/>
                </a:lnTo>
                <a:lnTo>
                  <a:pt x="372" y="1189"/>
                </a:lnTo>
                <a:lnTo>
                  <a:pt x="559" y="959"/>
                </a:lnTo>
                <a:lnTo>
                  <a:pt x="745" y="716"/>
                </a:lnTo>
                <a:lnTo>
                  <a:pt x="931" y="499"/>
                </a:lnTo>
                <a:lnTo>
                  <a:pt x="1117" y="294"/>
                </a:lnTo>
                <a:lnTo>
                  <a:pt x="1211" y="205"/>
                </a:lnTo>
                <a:lnTo>
                  <a:pt x="1304" y="128"/>
                </a:lnTo>
                <a:lnTo>
                  <a:pt x="1397" y="64"/>
                </a:lnTo>
                <a:lnTo>
                  <a:pt x="1490" y="0"/>
                </a:lnTo>
              </a:path>
            </a:pathLst>
          </a:custGeom>
          <a:noFill/>
          <a:ln w="15875">
            <a:solidFill>
              <a:srgbClr val="00FFFF"/>
            </a:solidFill>
            <a:round/>
            <a:headEnd/>
            <a:tailEnd/>
          </a:ln>
        </p:spPr>
        <p:txBody>
          <a:bodyPr/>
          <a:lstStyle/>
          <a:p>
            <a:endParaRPr lang="en-US"/>
          </a:p>
        </p:txBody>
      </p:sp>
      <p:sp>
        <p:nvSpPr>
          <p:cNvPr id="145436" name="Freeform 29"/>
          <p:cNvSpPr>
            <a:spLocks/>
          </p:cNvSpPr>
          <p:nvPr/>
        </p:nvSpPr>
        <p:spPr bwMode="auto">
          <a:xfrm>
            <a:off x="3952875" y="2389188"/>
            <a:ext cx="2365375" cy="222250"/>
          </a:xfrm>
          <a:custGeom>
            <a:avLst/>
            <a:gdLst>
              <a:gd name="T0" fmla="*/ 0 w 1490"/>
              <a:gd name="T1" fmla="*/ 140 h 140"/>
              <a:gd name="T2" fmla="*/ 93 w 1490"/>
              <a:gd name="T3" fmla="*/ 89 h 140"/>
              <a:gd name="T4" fmla="*/ 186 w 1490"/>
              <a:gd name="T5" fmla="*/ 64 h 140"/>
              <a:gd name="T6" fmla="*/ 279 w 1490"/>
              <a:gd name="T7" fmla="*/ 25 h 140"/>
              <a:gd name="T8" fmla="*/ 372 w 1490"/>
              <a:gd name="T9" fmla="*/ 13 h 140"/>
              <a:gd name="T10" fmla="*/ 559 w 1490"/>
              <a:gd name="T11" fmla="*/ 0 h 140"/>
              <a:gd name="T12" fmla="*/ 745 w 1490"/>
              <a:gd name="T13" fmla="*/ 13 h 140"/>
              <a:gd name="T14" fmla="*/ 931 w 1490"/>
              <a:gd name="T15" fmla="*/ 25 h 140"/>
              <a:gd name="T16" fmla="*/ 1117 w 1490"/>
              <a:gd name="T17" fmla="*/ 51 h 140"/>
              <a:gd name="T18" fmla="*/ 1303 w 1490"/>
              <a:gd name="T19" fmla="*/ 77 h 140"/>
              <a:gd name="T20" fmla="*/ 1490 w 1490"/>
              <a:gd name="T21" fmla="*/ 77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0"/>
              <a:gd name="T34" fmla="*/ 0 h 140"/>
              <a:gd name="T35" fmla="*/ 1490 w 149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0" h="140">
                <a:moveTo>
                  <a:pt x="0" y="140"/>
                </a:moveTo>
                <a:lnTo>
                  <a:pt x="93" y="89"/>
                </a:lnTo>
                <a:lnTo>
                  <a:pt x="186" y="64"/>
                </a:lnTo>
                <a:lnTo>
                  <a:pt x="279" y="25"/>
                </a:lnTo>
                <a:lnTo>
                  <a:pt x="372" y="13"/>
                </a:lnTo>
                <a:lnTo>
                  <a:pt x="559" y="0"/>
                </a:lnTo>
                <a:lnTo>
                  <a:pt x="745" y="13"/>
                </a:lnTo>
                <a:lnTo>
                  <a:pt x="931" y="25"/>
                </a:lnTo>
                <a:lnTo>
                  <a:pt x="1117" y="51"/>
                </a:lnTo>
                <a:lnTo>
                  <a:pt x="1303" y="77"/>
                </a:lnTo>
                <a:lnTo>
                  <a:pt x="1490" y="77"/>
                </a:lnTo>
              </a:path>
            </a:pathLst>
          </a:custGeom>
          <a:noFill/>
          <a:ln w="15875">
            <a:solidFill>
              <a:srgbClr val="00FFFF"/>
            </a:solidFill>
            <a:round/>
            <a:headEnd/>
            <a:tailEnd/>
          </a:ln>
        </p:spPr>
        <p:txBody>
          <a:bodyPr/>
          <a:lstStyle/>
          <a:p>
            <a:endParaRPr lang="en-US"/>
          </a:p>
        </p:txBody>
      </p:sp>
      <p:sp>
        <p:nvSpPr>
          <p:cNvPr id="145437" name="Freeform 30"/>
          <p:cNvSpPr>
            <a:spLocks/>
          </p:cNvSpPr>
          <p:nvPr/>
        </p:nvSpPr>
        <p:spPr bwMode="auto">
          <a:xfrm>
            <a:off x="1587500" y="3708400"/>
            <a:ext cx="2365375" cy="1966913"/>
          </a:xfrm>
          <a:custGeom>
            <a:avLst/>
            <a:gdLst>
              <a:gd name="T0" fmla="*/ 0 w 1490"/>
              <a:gd name="T1" fmla="*/ 1239 h 1239"/>
              <a:gd name="T2" fmla="*/ 186 w 1490"/>
              <a:gd name="T3" fmla="*/ 1073 h 1239"/>
              <a:gd name="T4" fmla="*/ 372 w 1490"/>
              <a:gd name="T5" fmla="*/ 907 h 1239"/>
              <a:gd name="T6" fmla="*/ 745 w 1490"/>
              <a:gd name="T7" fmla="*/ 562 h 1239"/>
              <a:gd name="T8" fmla="*/ 931 w 1490"/>
              <a:gd name="T9" fmla="*/ 396 h 1239"/>
              <a:gd name="T10" fmla="*/ 1117 w 1490"/>
              <a:gd name="T11" fmla="*/ 242 h 1239"/>
              <a:gd name="T12" fmla="*/ 1304 w 1490"/>
              <a:gd name="T13" fmla="*/ 102 h 1239"/>
              <a:gd name="T14" fmla="*/ 1490 w 1490"/>
              <a:gd name="T15" fmla="*/ 0 h 1239"/>
              <a:gd name="T16" fmla="*/ 0 60000 65536"/>
              <a:gd name="T17" fmla="*/ 0 60000 65536"/>
              <a:gd name="T18" fmla="*/ 0 60000 65536"/>
              <a:gd name="T19" fmla="*/ 0 60000 65536"/>
              <a:gd name="T20" fmla="*/ 0 60000 65536"/>
              <a:gd name="T21" fmla="*/ 0 60000 65536"/>
              <a:gd name="T22" fmla="*/ 0 60000 65536"/>
              <a:gd name="T23" fmla="*/ 0 60000 65536"/>
              <a:gd name="T24" fmla="*/ 0 w 1490"/>
              <a:gd name="T25" fmla="*/ 0 h 1239"/>
              <a:gd name="T26" fmla="*/ 1490 w 1490"/>
              <a:gd name="T27" fmla="*/ 1239 h 12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0" h="1239">
                <a:moveTo>
                  <a:pt x="0" y="1239"/>
                </a:moveTo>
                <a:lnTo>
                  <a:pt x="186" y="1073"/>
                </a:lnTo>
                <a:lnTo>
                  <a:pt x="372" y="907"/>
                </a:lnTo>
                <a:lnTo>
                  <a:pt x="745" y="562"/>
                </a:lnTo>
                <a:lnTo>
                  <a:pt x="931" y="396"/>
                </a:lnTo>
                <a:lnTo>
                  <a:pt x="1117" y="242"/>
                </a:lnTo>
                <a:lnTo>
                  <a:pt x="1304" y="102"/>
                </a:lnTo>
                <a:lnTo>
                  <a:pt x="1490" y="0"/>
                </a:lnTo>
              </a:path>
            </a:pathLst>
          </a:custGeom>
          <a:noFill/>
          <a:ln w="15875">
            <a:solidFill>
              <a:srgbClr val="800080"/>
            </a:solidFill>
            <a:round/>
            <a:headEnd/>
            <a:tailEnd/>
          </a:ln>
        </p:spPr>
        <p:txBody>
          <a:bodyPr/>
          <a:lstStyle/>
          <a:p>
            <a:endParaRPr lang="en-US"/>
          </a:p>
        </p:txBody>
      </p:sp>
      <p:sp>
        <p:nvSpPr>
          <p:cNvPr id="145438" name="Freeform 31"/>
          <p:cNvSpPr>
            <a:spLocks/>
          </p:cNvSpPr>
          <p:nvPr/>
        </p:nvSpPr>
        <p:spPr bwMode="auto">
          <a:xfrm>
            <a:off x="3952875" y="3362325"/>
            <a:ext cx="2365375" cy="346075"/>
          </a:xfrm>
          <a:custGeom>
            <a:avLst/>
            <a:gdLst>
              <a:gd name="T0" fmla="*/ 0 w 1490"/>
              <a:gd name="T1" fmla="*/ 218 h 218"/>
              <a:gd name="T2" fmla="*/ 186 w 1490"/>
              <a:gd name="T3" fmla="*/ 141 h 218"/>
              <a:gd name="T4" fmla="*/ 372 w 1490"/>
              <a:gd name="T5" fmla="*/ 90 h 218"/>
              <a:gd name="T6" fmla="*/ 559 w 1490"/>
              <a:gd name="T7" fmla="*/ 64 h 218"/>
              <a:gd name="T8" fmla="*/ 745 w 1490"/>
              <a:gd name="T9" fmla="*/ 51 h 218"/>
              <a:gd name="T10" fmla="*/ 1117 w 1490"/>
              <a:gd name="T11" fmla="*/ 26 h 218"/>
              <a:gd name="T12" fmla="*/ 1303 w 1490"/>
              <a:gd name="T13" fmla="*/ 26 h 218"/>
              <a:gd name="T14" fmla="*/ 1490 w 1490"/>
              <a:gd name="T15" fmla="*/ 0 h 218"/>
              <a:gd name="T16" fmla="*/ 0 60000 65536"/>
              <a:gd name="T17" fmla="*/ 0 60000 65536"/>
              <a:gd name="T18" fmla="*/ 0 60000 65536"/>
              <a:gd name="T19" fmla="*/ 0 60000 65536"/>
              <a:gd name="T20" fmla="*/ 0 60000 65536"/>
              <a:gd name="T21" fmla="*/ 0 60000 65536"/>
              <a:gd name="T22" fmla="*/ 0 60000 65536"/>
              <a:gd name="T23" fmla="*/ 0 60000 65536"/>
              <a:gd name="T24" fmla="*/ 0 w 1490"/>
              <a:gd name="T25" fmla="*/ 0 h 218"/>
              <a:gd name="T26" fmla="*/ 1490 w 1490"/>
              <a:gd name="T27" fmla="*/ 218 h 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0" h="218">
                <a:moveTo>
                  <a:pt x="0" y="218"/>
                </a:moveTo>
                <a:lnTo>
                  <a:pt x="186" y="141"/>
                </a:lnTo>
                <a:lnTo>
                  <a:pt x="372" y="90"/>
                </a:lnTo>
                <a:lnTo>
                  <a:pt x="559" y="64"/>
                </a:lnTo>
                <a:lnTo>
                  <a:pt x="745" y="51"/>
                </a:lnTo>
                <a:lnTo>
                  <a:pt x="1117" y="26"/>
                </a:lnTo>
                <a:lnTo>
                  <a:pt x="1303" y="26"/>
                </a:lnTo>
                <a:lnTo>
                  <a:pt x="1490" y="0"/>
                </a:lnTo>
              </a:path>
            </a:pathLst>
          </a:custGeom>
          <a:noFill/>
          <a:ln w="15875">
            <a:solidFill>
              <a:srgbClr val="800080"/>
            </a:solidFill>
            <a:round/>
            <a:headEnd/>
            <a:tailEnd/>
          </a:ln>
        </p:spPr>
        <p:txBody>
          <a:bodyPr/>
          <a:lstStyle/>
          <a:p>
            <a:endParaRPr lang="en-US"/>
          </a:p>
        </p:txBody>
      </p:sp>
      <p:sp>
        <p:nvSpPr>
          <p:cNvPr id="145439" name="Freeform 32"/>
          <p:cNvSpPr>
            <a:spLocks/>
          </p:cNvSpPr>
          <p:nvPr/>
        </p:nvSpPr>
        <p:spPr bwMode="auto">
          <a:xfrm>
            <a:off x="1587500" y="4783138"/>
            <a:ext cx="2365375" cy="790575"/>
          </a:xfrm>
          <a:custGeom>
            <a:avLst/>
            <a:gdLst>
              <a:gd name="T0" fmla="*/ 0 w 1490"/>
              <a:gd name="T1" fmla="*/ 498 h 498"/>
              <a:gd name="T2" fmla="*/ 372 w 1490"/>
              <a:gd name="T3" fmla="*/ 370 h 498"/>
              <a:gd name="T4" fmla="*/ 745 w 1490"/>
              <a:gd name="T5" fmla="*/ 230 h 498"/>
              <a:gd name="T6" fmla="*/ 1117 w 1490"/>
              <a:gd name="T7" fmla="*/ 102 h 498"/>
              <a:gd name="T8" fmla="*/ 1490 w 1490"/>
              <a:gd name="T9" fmla="*/ 0 h 498"/>
              <a:gd name="T10" fmla="*/ 0 60000 65536"/>
              <a:gd name="T11" fmla="*/ 0 60000 65536"/>
              <a:gd name="T12" fmla="*/ 0 60000 65536"/>
              <a:gd name="T13" fmla="*/ 0 60000 65536"/>
              <a:gd name="T14" fmla="*/ 0 60000 65536"/>
              <a:gd name="T15" fmla="*/ 0 w 1490"/>
              <a:gd name="T16" fmla="*/ 0 h 498"/>
              <a:gd name="T17" fmla="*/ 1490 w 1490"/>
              <a:gd name="T18" fmla="*/ 498 h 498"/>
            </a:gdLst>
            <a:ahLst/>
            <a:cxnLst>
              <a:cxn ang="T10">
                <a:pos x="T0" y="T1"/>
              </a:cxn>
              <a:cxn ang="T11">
                <a:pos x="T2" y="T3"/>
              </a:cxn>
              <a:cxn ang="T12">
                <a:pos x="T4" y="T5"/>
              </a:cxn>
              <a:cxn ang="T13">
                <a:pos x="T6" y="T7"/>
              </a:cxn>
              <a:cxn ang="T14">
                <a:pos x="T8" y="T9"/>
              </a:cxn>
            </a:cxnLst>
            <a:rect l="T15" t="T16" r="T17" b="T18"/>
            <a:pathLst>
              <a:path w="1490" h="498">
                <a:moveTo>
                  <a:pt x="0" y="498"/>
                </a:moveTo>
                <a:lnTo>
                  <a:pt x="372" y="370"/>
                </a:lnTo>
                <a:lnTo>
                  <a:pt x="745" y="230"/>
                </a:lnTo>
                <a:lnTo>
                  <a:pt x="1117" y="102"/>
                </a:lnTo>
                <a:lnTo>
                  <a:pt x="1490" y="0"/>
                </a:lnTo>
              </a:path>
            </a:pathLst>
          </a:custGeom>
          <a:noFill/>
          <a:ln w="15875">
            <a:solidFill>
              <a:srgbClr val="800000"/>
            </a:solidFill>
            <a:round/>
            <a:headEnd/>
            <a:tailEnd/>
          </a:ln>
        </p:spPr>
        <p:txBody>
          <a:bodyPr/>
          <a:lstStyle/>
          <a:p>
            <a:endParaRPr lang="en-US"/>
          </a:p>
        </p:txBody>
      </p:sp>
      <p:sp>
        <p:nvSpPr>
          <p:cNvPr id="145440" name="Freeform 33"/>
          <p:cNvSpPr>
            <a:spLocks/>
          </p:cNvSpPr>
          <p:nvPr/>
        </p:nvSpPr>
        <p:spPr bwMode="auto">
          <a:xfrm>
            <a:off x="3952875" y="4376738"/>
            <a:ext cx="2365375" cy="406400"/>
          </a:xfrm>
          <a:custGeom>
            <a:avLst/>
            <a:gdLst>
              <a:gd name="T0" fmla="*/ 0 w 1490"/>
              <a:gd name="T1" fmla="*/ 256 h 256"/>
              <a:gd name="T2" fmla="*/ 372 w 1490"/>
              <a:gd name="T3" fmla="*/ 179 h 256"/>
              <a:gd name="T4" fmla="*/ 745 w 1490"/>
              <a:gd name="T5" fmla="*/ 115 h 256"/>
              <a:gd name="T6" fmla="*/ 1117 w 1490"/>
              <a:gd name="T7" fmla="*/ 64 h 256"/>
              <a:gd name="T8" fmla="*/ 1490 w 1490"/>
              <a:gd name="T9" fmla="*/ 0 h 256"/>
              <a:gd name="T10" fmla="*/ 0 60000 65536"/>
              <a:gd name="T11" fmla="*/ 0 60000 65536"/>
              <a:gd name="T12" fmla="*/ 0 60000 65536"/>
              <a:gd name="T13" fmla="*/ 0 60000 65536"/>
              <a:gd name="T14" fmla="*/ 0 60000 65536"/>
              <a:gd name="T15" fmla="*/ 0 w 1490"/>
              <a:gd name="T16" fmla="*/ 0 h 256"/>
              <a:gd name="T17" fmla="*/ 1490 w 1490"/>
              <a:gd name="T18" fmla="*/ 256 h 256"/>
            </a:gdLst>
            <a:ahLst/>
            <a:cxnLst>
              <a:cxn ang="T10">
                <a:pos x="T0" y="T1"/>
              </a:cxn>
              <a:cxn ang="T11">
                <a:pos x="T2" y="T3"/>
              </a:cxn>
              <a:cxn ang="T12">
                <a:pos x="T4" y="T5"/>
              </a:cxn>
              <a:cxn ang="T13">
                <a:pos x="T6" y="T7"/>
              </a:cxn>
              <a:cxn ang="T14">
                <a:pos x="T8" y="T9"/>
              </a:cxn>
            </a:cxnLst>
            <a:rect l="T15" t="T16" r="T17" b="T18"/>
            <a:pathLst>
              <a:path w="1490" h="256">
                <a:moveTo>
                  <a:pt x="0" y="256"/>
                </a:moveTo>
                <a:lnTo>
                  <a:pt x="372" y="179"/>
                </a:lnTo>
                <a:lnTo>
                  <a:pt x="745" y="115"/>
                </a:lnTo>
                <a:lnTo>
                  <a:pt x="1117" y="64"/>
                </a:lnTo>
                <a:lnTo>
                  <a:pt x="1490" y="0"/>
                </a:lnTo>
              </a:path>
            </a:pathLst>
          </a:custGeom>
          <a:noFill/>
          <a:ln w="15875">
            <a:solidFill>
              <a:srgbClr val="800000"/>
            </a:solidFill>
            <a:round/>
            <a:headEnd/>
            <a:tailEnd/>
          </a:ln>
        </p:spPr>
        <p:txBody>
          <a:bodyPr/>
          <a:lstStyle/>
          <a:p>
            <a:endParaRPr lang="en-US"/>
          </a:p>
        </p:txBody>
      </p:sp>
      <p:sp>
        <p:nvSpPr>
          <p:cNvPr id="145441" name="Freeform 34"/>
          <p:cNvSpPr>
            <a:spLocks/>
          </p:cNvSpPr>
          <p:nvPr/>
        </p:nvSpPr>
        <p:spPr bwMode="auto">
          <a:xfrm>
            <a:off x="1587500" y="3443288"/>
            <a:ext cx="2365375" cy="1785937"/>
          </a:xfrm>
          <a:custGeom>
            <a:avLst/>
            <a:gdLst>
              <a:gd name="T0" fmla="*/ 0 w 1490"/>
              <a:gd name="T1" fmla="*/ 1125 h 1125"/>
              <a:gd name="T2" fmla="*/ 186 w 1490"/>
              <a:gd name="T3" fmla="*/ 972 h 1125"/>
              <a:gd name="T4" fmla="*/ 372 w 1490"/>
              <a:gd name="T5" fmla="*/ 818 h 1125"/>
              <a:gd name="T6" fmla="*/ 745 w 1490"/>
              <a:gd name="T7" fmla="*/ 499 h 1125"/>
              <a:gd name="T8" fmla="*/ 931 w 1490"/>
              <a:gd name="T9" fmla="*/ 345 h 1125"/>
              <a:gd name="T10" fmla="*/ 1117 w 1490"/>
              <a:gd name="T11" fmla="*/ 218 h 1125"/>
              <a:gd name="T12" fmla="*/ 1304 w 1490"/>
              <a:gd name="T13" fmla="*/ 90 h 1125"/>
              <a:gd name="T14" fmla="*/ 1490 w 1490"/>
              <a:gd name="T15" fmla="*/ 0 h 1125"/>
              <a:gd name="T16" fmla="*/ 0 60000 65536"/>
              <a:gd name="T17" fmla="*/ 0 60000 65536"/>
              <a:gd name="T18" fmla="*/ 0 60000 65536"/>
              <a:gd name="T19" fmla="*/ 0 60000 65536"/>
              <a:gd name="T20" fmla="*/ 0 60000 65536"/>
              <a:gd name="T21" fmla="*/ 0 60000 65536"/>
              <a:gd name="T22" fmla="*/ 0 60000 65536"/>
              <a:gd name="T23" fmla="*/ 0 60000 65536"/>
              <a:gd name="T24" fmla="*/ 0 w 1490"/>
              <a:gd name="T25" fmla="*/ 0 h 1125"/>
              <a:gd name="T26" fmla="*/ 1490 w 1490"/>
              <a:gd name="T27" fmla="*/ 1125 h 1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0" h="1125">
                <a:moveTo>
                  <a:pt x="0" y="1125"/>
                </a:moveTo>
                <a:lnTo>
                  <a:pt x="186" y="972"/>
                </a:lnTo>
                <a:lnTo>
                  <a:pt x="372" y="818"/>
                </a:lnTo>
                <a:lnTo>
                  <a:pt x="745" y="499"/>
                </a:lnTo>
                <a:lnTo>
                  <a:pt x="931" y="345"/>
                </a:lnTo>
                <a:lnTo>
                  <a:pt x="1117" y="218"/>
                </a:lnTo>
                <a:lnTo>
                  <a:pt x="1304" y="90"/>
                </a:lnTo>
                <a:lnTo>
                  <a:pt x="1490" y="0"/>
                </a:lnTo>
              </a:path>
            </a:pathLst>
          </a:custGeom>
          <a:noFill/>
          <a:ln w="15875">
            <a:solidFill>
              <a:srgbClr val="008080"/>
            </a:solidFill>
            <a:round/>
            <a:headEnd/>
            <a:tailEnd/>
          </a:ln>
        </p:spPr>
        <p:txBody>
          <a:bodyPr/>
          <a:lstStyle/>
          <a:p>
            <a:endParaRPr lang="en-US"/>
          </a:p>
        </p:txBody>
      </p:sp>
      <p:sp>
        <p:nvSpPr>
          <p:cNvPr id="145442" name="Freeform 35"/>
          <p:cNvSpPr>
            <a:spLocks/>
          </p:cNvSpPr>
          <p:nvPr/>
        </p:nvSpPr>
        <p:spPr bwMode="auto">
          <a:xfrm>
            <a:off x="3952875" y="3221038"/>
            <a:ext cx="2365375" cy="222250"/>
          </a:xfrm>
          <a:custGeom>
            <a:avLst/>
            <a:gdLst>
              <a:gd name="T0" fmla="*/ 0 w 1490"/>
              <a:gd name="T1" fmla="*/ 140 h 140"/>
              <a:gd name="T2" fmla="*/ 186 w 1490"/>
              <a:gd name="T3" fmla="*/ 77 h 140"/>
              <a:gd name="T4" fmla="*/ 372 w 1490"/>
              <a:gd name="T5" fmla="*/ 38 h 140"/>
              <a:gd name="T6" fmla="*/ 559 w 1490"/>
              <a:gd name="T7" fmla="*/ 13 h 140"/>
              <a:gd name="T8" fmla="*/ 745 w 1490"/>
              <a:gd name="T9" fmla="*/ 13 h 140"/>
              <a:gd name="T10" fmla="*/ 1117 w 1490"/>
              <a:gd name="T11" fmla="*/ 13 h 140"/>
              <a:gd name="T12" fmla="*/ 1303 w 1490"/>
              <a:gd name="T13" fmla="*/ 13 h 140"/>
              <a:gd name="T14" fmla="*/ 1490 w 1490"/>
              <a:gd name="T15" fmla="*/ 0 h 140"/>
              <a:gd name="T16" fmla="*/ 0 60000 65536"/>
              <a:gd name="T17" fmla="*/ 0 60000 65536"/>
              <a:gd name="T18" fmla="*/ 0 60000 65536"/>
              <a:gd name="T19" fmla="*/ 0 60000 65536"/>
              <a:gd name="T20" fmla="*/ 0 60000 65536"/>
              <a:gd name="T21" fmla="*/ 0 60000 65536"/>
              <a:gd name="T22" fmla="*/ 0 60000 65536"/>
              <a:gd name="T23" fmla="*/ 0 60000 65536"/>
              <a:gd name="T24" fmla="*/ 0 w 1490"/>
              <a:gd name="T25" fmla="*/ 0 h 140"/>
              <a:gd name="T26" fmla="*/ 1490 w 1490"/>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0" h="140">
                <a:moveTo>
                  <a:pt x="0" y="140"/>
                </a:moveTo>
                <a:lnTo>
                  <a:pt x="186" y="77"/>
                </a:lnTo>
                <a:lnTo>
                  <a:pt x="372" y="38"/>
                </a:lnTo>
                <a:lnTo>
                  <a:pt x="559" y="13"/>
                </a:lnTo>
                <a:lnTo>
                  <a:pt x="745" y="13"/>
                </a:lnTo>
                <a:lnTo>
                  <a:pt x="1117" y="13"/>
                </a:lnTo>
                <a:lnTo>
                  <a:pt x="1303" y="13"/>
                </a:lnTo>
                <a:lnTo>
                  <a:pt x="1490" y="0"/>
                </a:lnTo>
              </a:path>
            </a:pathLst>
          </a:custGeom>
          <a:noFill/>
          <a:ln w="15875">
            <a:solidFill>
              <a:srgbClr val="008080"/>
            </a:solidFill>
            <a:round/>
            <a:headEnd/>
            <a:tailEnd/>
          </a:ln>
        </p:spPr>
        <p:txBody>
          <a:bodyPr/>
          <a:lstStyle/>
          <a:p>
            <a:endParaRPr lang="en-US"/>
          </a:p>
        </p:txBody>
      </p:sp>
      <p:sp>
        <p:nvSpPr>
          <p:cNvPr id="145443" name="Freeform 36"/>
          <p:cNvSpPr>
            <a:spLocks/>
          </p:cNvSpPr>
          <p:nvPr/>
        </p:nvSpPr>
        <p:spPr bwMode="auto">
          <a:xfrm>
            <a:off x="1587500" y="3179763"/>
            <a:ext cx="2365375" cy="2151062"/>
          </a:xfrm>
          <a:custGeom>
            <a:avLst/>
            <a:gdLst>
              <a:gd name="T0" fmla="*/ 0 w 1490"/>
              <a:gd name="T1" fmla="*/ 1355 h 1355"/>
              <a:gd name="T2" fmla="*/ 186 w 1490"/>
              <a:gd name="T3" fmla="*/ 1176 h 1355"/>
              <a:gd name="T4" fmla="*/ 372 w 1490"/>
              <a:gd name="T5" fmla="*/ 984 h 1355"/>
              <a:gd name="T6" fmla="*/ 745 w 1490"/>
              <a:gd name="T7" fmla="*/ 601 h 1355"/>
              <a:gd name="T8" fmla="*/ 931 w 1490"/>
              <a:gd name="T9" fmla="*/ 422 h 1355"/>
              <a:gd name="T10" fmla="*/ 1117 w 1490"/>
              <a:gd name="T11" fmla="*/ 256 h 1355"/>
              <a:gd name="T12" fmla="*/ 1304 w 1490"/>
              <a:gd name="T13" fmla="*/ 115 h 1355"/>
              <a:gd name="T14" fmla="*/ 1490 w 1490"/>
              <a:gd name="T15" fmla="*/ 0 h 1355"/>
              <a:gd name="T16" fmla="*/ 0 60000 65536"/>
              <a:gd name="T17" fmla="*/ 0 60000 65536"/>
              <a:gd name="T18" fmla="*/ 0 60000 65536"/>
              <a:gd name="T19" fmla="*/ 0 60000 65536"/>
              <a:gd name="T20" fmla="*/ 0 60000 65536"/>
              <a:gd name="T21" fmla="*/ 0 60000 65536"/>
              <a:gd name="T22" fmla="*/ 0 60000 65536"/>
              <a:gd name="T23" fmla="*/ 0 60000 65536"/>
              <a:gd name="T24" fmla="*/ 0 w 1490"/>
              <a:gd name="T25" fmla="*/ 0 h 1355"/>
              <a:gd name="T26" fmla="*/ 1490 w 1490"/>
              <a:gd name="T27" fmla="*/ 1355 h 13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0" h="1355">
                <a:moveTo>
                  <a:pt x="0" y="1355"/>
                </a:moveTo>
                <a:lnTo>
                  <a:pt x="186" y="1176"/>
                </a:lnTo>
                <a:lnTo>
                  <a:pt x="372" y="984"/>
                </a:lnTo>
                <a:lnTo>
                  <a:pt x="745" y="601"/>
                </a:lnTo>
                <a:lnTo>
                  <a:pt x="931" y="422"/>
                </a:lnTo>
                <a:lnTo>
                  <a:pt x="1117" y="256"/>
                </a:lnTo>
                <a:lnTo>
                  <a:pt x="1304" y="115"/>
                </a:lnTo>
                <a:lnTo>
                  <a:pt x="1490" y="0"/>
                </a:lnTo>
              </a:path>
            </a:pathLst>
          </a:custGeom>
          <a:noFill/>
          <a:ln w="15875">
            <a:solidFill>
              <a:srgbClr val="0000FF"/>
            </a:solidFill>
            <a:round/>
            <a:headEnd/>
            <a:tailEnd/>
          </a:ln>
        </p:spPr>
        <p:txBody>
          <a:bodyPr/>
          <a:lstStyle/>
          <a:p>
            <a:endParaRPr lang="en-US"/>
          </a:p>
        </p:txBody>
      </p:sp>
      <p:sp>
        <p:nvSpPr>
          <p:cNvPr id="145444" name="Freeform 37"/>
          <p:cNvSpPr>
            <a:spLocks/>
          </p:cNvSpPr>
          <p:nvPr/>
        </p:nvSpPr>
        <p:spPr bwMode="auto">
          <a:xfrm>
            <a:off x="3952875" y="2916238"/>
            <a:ext cx="2365375" cy="263525"/>
          </a:xfrm>
          <a:custGeom>
            <a:avLst/>
            <a:gdLst>
              <a:gd name="T0" fmla="*/ 0 w 1490"/>
              <a:gd name="T1" fmla="*/ 166 h 166"/>
              <a:gd name="T2" fmla="*/ 186 w 1490"/>
              <a:gd name="T3" fmla="*/ 90 h 166"/>
              <a:gd name="T4" fmla="*/ 372 w 1490"/>
              <a:gd name="T5" fmla="*/ 38 h 166"/>
              <a:gd name="T6" fmla="*/ 559 w 1490"/>
              <a:gd name="T7" fmla="*/ 13 h 166"/>
              <a:gd name="T8" fmla="*/ 745 w 1490"/>
              <a:gd name="T9" fmla="*/ 13 h 166"/>
              <a:gd name="T10" fmla="*/ 1117 w 1490"/>
              <a:gd name="T11" fmla="*/ 13 h 166"/>
              <a:gd name="T12" fmla="*/ 1303 w 1490"/>
              <a:gd name="T13" fmla="*/ 13 h 166"/>
              <a:gd name="T14" fmla="*/ 1490 w 1490"/>
              <a:gd name="T15" fmla="*/ 0 h 166"/>
              <a:gd name="T16" fmla="*/ 0 60000 65536"/>
              <a:gd name="T17" fmla="*/ 0 60000 65536"/>
              <a:gd name="T18" fmla="*/ 0 60000 65536"/>
              <a:gd name="T19" fmla="*/ 0 60000 65536"/>
              <a:gd name="T20" fmla="*/ 0 60000 65536"/>
              <a:gd name="T21" fmla="*/ 0 60000 65536"/>
              <a:gd name="T22" fmla="*/ 0 60000 65536"/>
              <a:gd name="T23" fmla="*/ 0 60000 65536"/>
              <a:gd name="T24" fmla="*/ 0 w 1490"/>
              <a:gd name="T25" fmla="*/ 0 h 166"/>
              <a:gd name="T26" fmla="*/ 1490 w 1490"/>
              <a:gd name="T27" fmla="*/ 166 h 1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0" h="166">
                <a:moveTo>
                  <a:pt x="0" y="166"/>
                </a:moveTo>
                <a:lnTo>
                  <a:pt x="186" y="90"/>
                </a:lnTo>
                <a:lnTo>
                  <a:pt x="372" y="38"/>
                </a:lnTo>
                <a:lnTo>
                  <a:pt x="559" y="13"/>
                </a:lnTo>
                <a:lnTo>
                  <a:pt x="745" y="13"/>
                </a:lnTo>
                <a:lnTo>
                  <a:pt x="1117" y="13"/>
                </a:lnTo>
                <a:lnTo>
                  <a:pt x="1303" y="13"/>
                </a:lnTo>
                <a:lnTo>
                  <a:pt x="1490" y="0"/>
                </a:lnTo>
              </a:path>
            </a:pathLst>
          </a:custGeom>
          <a:noFill/>
          <a:ln w="15875">
            <a:solidFill>
              <a:srgbClr val="0000FF"/>
            </a:solidFill>
            <a:round/>
            <a:headEnd/>
            <a:tailEnd/>
          </a:ln>
        </p:spPr>
        <p:txBody>
          <a:bodyPr/>
          <a:lstStyle/>
          <a:p>
            <a:endParaRPr lang="en-US"/>
          </a:p>
        </p:txBody>
      </p:sp>
      <p:sp>
        <p:nvSpPr>
          <p:cNvPr id="145445" name="Freeform 38"/>
          <p:cNvSpPr>
            <a:spLocks/>
          </p:cNvSpPr>
          <p:nvPr/>
        </p:nvSpPr>
        <p:spPr bwMode="auto">
          <a:xfrm>
            <a:off x="1587500" y="2835275"/>
            <a:ext cx="2365375" cy="2516188"/>
          </a:xfrm>
          <a:custGeom>
            <a:avLst/>
            <a:gdLst>
              <a:gd name="T0" fmla="*/ 0 w 1490"/>
              <a:gd name="T1" fmla="*/ 1585 h 1585"/>
              <a:gd name="T2" fmla="*/ 186 w 1490"/>
              <a:gd name="T3" fmla="*/ 1380 h 1585"/>
              <a:gd name="T4" fmla="*/ 372 w 1490"/>
              <a:gd name="T5" fmla="*/ 1150 h 1585"/>
              <a:gd name="T6" fmla="*/ 559 w 1490"/>
              <a:gd name="T7" fmla="*/ 920 h 1585"/>
              <a:gd name="T8" fmla="*/ 745 w 1490"/>
              <a:gd name="T9" fmla="*/ 703 h 1585"/>
              <a:gd name="T10" fmla="*/ 931 w 1490"/>
              <a:gd name="T11" fmla="*/ 486 h 1585"/>
              <a:gd name="T12" fmla="*/ 1117 w 1490"/>
              <a:gd name="T13" fmla="*/ 294 h 1585"/>
              <a:gd name="T14" fmla="*/ 1304 w 1490"/>
              <a:gd name="T15" fmla="*/ 128 h 1585"/>
              <a:gd name="T16" fmla="*/ 1397 w 1490"/>
              <a:gd name="T17" fmla="*/ 64 h 1585"/>
              <a:gd name="T18" fmla="*/ 1490 w 1490"/>
              <a:gd name="T19" fmla="*/ 0 h 15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0"/>
              <a:gd name="T31" fmla="*/ 0 h 1585"/>
              <a:gd name="T32" fmla="*/ 1490 w 1490"/>
              <a:gd name="T33" fmla="*/ 1585 h 15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0" h="1585">
                <a:moveTo>
                  <a:pt x="0" y="1585"/>
                </a:moveTo>
                <a:lnTo>
                  <a:pt x="186" y="1380"/>
                </a:lnTo>
                <a:lnTo>
                  <a:pt x="372" y="1150"/>
                </a:lnTo>
                <a:lnTo>
                  <a:pt x="559" y="920"/>
                </a:lnTo>
                <a:lnTo>
                  <a:pt x="745" y="703"/>
                </a:lnTo>
                <a:lnTo>
                  <a:pt x="931" y="486"/>
                </a:lnTo>
                <a:lnTo>
                  <a:pt x="1117" y="294"/>
                </a:lnTo>
                <a:lnTo>
                  <a:pt x="1304" y="128"/>
                </a:lnTo>
                <a:lnTo>
                  <a:pt x="1397" y="64"/>
                </a:lnTo>
                <a:lnTo>
                  <a:pt x="1490" y="0"/>
                </a:lnTo>
              </a:path>
            </a:pathLst>
          </a:custGeom>
          <a:noFill/>
          <a:ln w="15875">
            <a:solidFill>
              <a:srgbClr val="00CCFF"/>
            </a:solidFill>
            <a:round/>
            <a:headEnd/>
            <a:tailEnd/>
          </a:ln>
        </p:spPr>
        <p:txBody>
          <a:bodyPr/>
          <a:lstStyle/>
          <a:p>
            <a:endParaRPr lang="en-US"/>
          </a:p>
        </p:txBody>
      </p:sp>
      <p:sp>
        <p:nvSpPr>
          <p:cNvPr id="145446" name="Freeform 39"/>
          <p:cNvSpPr>
            <a:spLocks/>
          </p:cNvSpPr>
          <p:nvPr/>
        </p:nvSpPr>
        <p:spPr bwMode="auto">
          <a:xfrm>
            <a:off x="3952875" y="2592388"/>
            <a:ext cx="2365375" cy="242887"/>
          </a:xfrm>
          <a:custGeom>
            <a:avLst/>
            <a:gdLst>
              <a:gd name="T0" fmla="*/ 0 w 1490"/>
              <a:gd name="T1" fmla="*/ 153 h 153"/>
              <a:gd name="T2" fmla="*/ 93 w 1490"/>
              <a:gd name="T3" fmla="*/ 102 h 153"/>
              <a:gd name="T4" fmla="*/ 186 w 1490"/>
              <a:gd name="T5" fmla="*/ 64 h 153"/>
              <a:gd name="T6" fmla="*/ 372 w 1490"/>
              <a:gd name="T7" fmla="*/ 12 h 153"/>
              <a:gd name="T8" fmla="*/ 559 w 1490"/>
              <a:gd name="T9" fmla="*/ 0 h 153"/>
              <a:gd name="T10" fmla="*/ 745 w 1490"/>
              <a:gd name="T11" fmla="*/ 0 h 153"/>
              <a:gd name="T12" fmla="*/ 931 w 1490"/>
              <a:gd name="T13" fmla="*/ 12 h 153"/>
              <a:gd name="T14" fmla="*/ 1117 w 1490"/>
              <a:gd name="T15" fmla="*/ 25 h 153"/>
              <a:gd name="T16" fmla="*/ 1303 w 1490"/>
              <a:gd name="T17" fmla="*/ 25 h 153"/>
              <a:gd name="T18" fmla="*/ 1490 w 1490"/>
              <a:gd name="T19" fmla="*/ 25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0"/>
              <a:gd name="T31" fmla="*/ 0 h 153"/>
              <a:gd name="T32" fmla="*/ 1490 w 1490"/>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0" h="153">
                <a:moveTo>
                  <a:pt x="0" y="153"/>
                </a:moveTo>
                <a:lnTo>
                  <a:pt x="93" y="102"/>
                </a:lnTo>
                <a:lnTo>
                  <a:pt x="186" y="64"/>
                </a:lnTo>
                <a:lnTo>
                  <a:pt x="372" y="12"/>
                </a:lnTo>
                <a:lnTo>
                  <a:pt x="559" y="0"/>
                </a:lnTo>
                <a:lnTo>
                  <a:pt x="745" y="0"/>
                </a:lnTo>
                <a:lnTo>
                  <a:pt x="931" y="12"/>
                </a:lnTo>
                <a:lnTo>
                  <a:pt x="1117" y="25"/>
                </a:lnTo>
                <a:lnTo>
                  <a:pt x="1303" y="25"/>
                </a:lnTo>
                <a:lnTo>
                  <a:pt x="1490" y="25"/>
                </a:lnTo>
              </a:path>
            </a:pathLst>
          </a:custGeom>
          <a:noFill/>
          <a:ln w="15875">
            <a:solidFill>
              <a:srgbClr val="00CCFF"/>
            </a:solidFill>
            <a:round/>
            <a:headEnd/>
            <a:tailEnd/>
          </a:ln>
        </p:spPr>
        <p:txBody>
          <a:bodyPr/>
          <a:lstStyle/>
          <a:p>
            <a:endParaRPr lang="en-US"/>
          </a:p>
        </p:txBody>
      </p:sp>
      <p:sp>
        <p:nvSpPr>
          <p:cNvPr id="145447" name="Freeform 40"/>
          <p:cNvSpPr>
            <a:spLocks/>
          </p:cNvSpPr>
          <p:nvPr/>
        </p:nvSpPr>
        <p:spPr bwMode="auto">
          <a:xfrm>
            <a:off x="1587500" y="3667125"/>
            <a:ext cx="2365375" cy="2008188"/>
          </a:xfrm>
          <a:custGeom>
            <a:avLst/>
            <a:gdLst>
              <a:gd name="T0" fmla="*/ 0 w 1490"/>
              <a:gd name="T1" fmla="*/ 1265 h 1265"/>
              <a:gd name="T2" fmla="*/ 186 w 1490"/>
              <a:gd name="T3" fmla="*/ 1099 h 1265"/>
              <a:gd name="T4" fmla="*/ 372 w 1490"/>
              <a:gd name="T5" fmla="*/ 920 h 1265"/>
              <a:gd name="T6" fmla="*/ 745 w 1490"/>
              <a:gd name="T7" fmla="*/ 562 h 1265"/>
              <a:gd name="T8" fmla="*/ 931 w 1490"/>
              <a:gd name="T9" fmla="*/ 396 h 1265"/>
              <a:gd name="T10" fmla="*/ 1117 w 1490"/>
              <a:gd name="T11" fmla="*/ 243 h 1265"/>
              <a:gd name="T12" fmla="*/ 1304 w 1490"/>
              <a:gd name="T13" fmla="*/ 102 h 1265"/>
              <a:gd name="T14" fmla="*/ 1490 w 1490"/>
              <a:gd name="T15" fmla="*/ 0 h 1265"/>
              <a:gd name="T16" fmla="*/ 0 60000 65536"/>
              <a:gd name="T17" fmla="*/ 0 60000 65536"/>
              <a:gd name="T18" fmla="*/ 0 60000 65536"/>
              <a:gd name="T19" fmla="*/ 0 60000 65536"/>
              <a:gd name="T20" fmla="*/ 0 60000 65536"/>
              <a:gd name="T21" fmla="*/ 0 60000 65536"/>
              <a:gd name="T22" fmla="*/ 0 60000 65536"/>
              <a:gd name="T23" fmla="*/ 0 60000 65536"/>
              <a:gd name="T24" fmla="*/ 0 w 1490"/>
              <a:gd name="T25" fmla="*/ 0 h 1265"/>
              <a:gd name="T26" fmla="*/ 1490 w 1490"/>
              <a:gd name="T27" fmla="*/ 1265 h 12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0" h="1265">
                <a:moveTo>
                  <a:pt x="0" y="1265"/>
                </a:moveTo>
                <a:lnTo>
                  <a:pt x="186" y="1099"/>
                </a:lnTo>
                <a:lnTo>
                  <a:pt x="372" y="920"/>
                </a:lnTo>
                <a:lnTo>
                  <a:pt x="745" y="562"/>
                </a:lnTo>
                <a:lnTo>
                  <a:pt x="931" y="396"/>
                </a:lnTo>
                <a:lnTo>
                  <a:pt x="1117" y="243"/>
                </a:lnTo>
                <a:lnTo>
                  <a:pt x="1304" y="102"/>
                </a:lnTo>
                <a:lnTo>
                  <a:pt x="1490" y="0"/>
                </a:lnTo>
              </a:path>
            </a:pathLst>
          </a:custGeom>
          <a:noFill/>
          <a:ln w="15875">
            <a:solidFill>
              <a:srgbClr val="008000"/>
            </a:solidFill>
            <a:round/>
            <a:headEnd/>
            <a:tailEnd/>
          </a:ln>
        </p:spPr>
        <p:txBody>
          <a:bodyPr/>
          <a:lstStyle/>
          <a:p>
            <a:endParaRPr lang="en-US"/>
          </a:p>
        </p:txBody>
      </p:sp>
      <p:sp>
        <p:nvSpPr>
          <p:cNvPr id="145448" name="Freeform 41"/>
          <p:cNvSpPr>
            <a:spLocks/>
          </p:cNvSpPr>
          <p:nvPr/>
        </p:nvSpPr>
        <p:spPr bwMode="auto">
          <a:xfrm>
            <a:off x="3952875" y="3382963"/>
            <a:ext cx="2365375" cy="284162"/>
          </a:xfrm>
          <a:custGeom>
            <a:avLst/>
            <a:gdLst>
              <a:gd name="T0" fmla="*/ 0 w 1490"/>
              <a:gd name="T1" fmla="*/ 179 h 179"/>
              <a:gd name="T2" fmla="*/ 186 w 1490"/>
              <a:gd name="T3" fmla="*/ 102 h 179"/>
              <a:gd name="T4" fmla="*/ 372 w 1490"/>
              <a:gd name="T5" fmla="*/ 64 h 179"/>
              <a:gd name="T6" fmla="*/ 559 w 1490"/>
              <a:gd name="T7" fmla="*/ 38 h 179"/>
              <a:gd name="T8" fmla="*/ 745 w 1490"/>
              <a:gd name="T9" fmla="*/ 26 h 179"/>
              <a:gd name="T10" fmla="*/ 1117 w 1490"/>
              <a:gd name="T11" fmla="*/ 26 h 179"/>
              <a:gd name="T12" fmla="*/ 1303 w 1490"/>
              <a:gd name="T13" fmla="*/ 13 h 179"/>
              <a:gd name="T14" fmla="*/ 1490 w 1490"/>
              <a:gd name="T15" fmla="*/ 0 h 179"/>
              <a:gd name="T16" fmla="*/ 0 60000 65536"/>
              <a:gd name="T17" fmla="*/ 0 60000 65536"/>
              <a:gd name="T18" fmla="*/ 0 60000 65536"/>
              <a:gd name="T19" fmla="*/ 0 60000 65536"/>
              <a:gd name="T20" fmla="*/ 0 60000 65536"/>
              <a:gd name="T21" fmla="*/ 0 60000 65536"/>
              <a:gd name="T22" fmla="*/ 0 60000 65536"/>
              <a:gd name="T23" fmla="*/ 0 60000 65536"/>
              <a:gd name="T24" fmla="*/ 0 w 1490"/>
              <a:gd name="T25" fmla="*/ 0 h 179"/>
              <a:gd name="T26" fmla="*/ 1490 w 1490"/>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0" h="179">
                <a:moveTo>
                  <a:pt x="0" y="179"/>
                </a:moveTo>
                <a:lnTo>
                  <a:pt x="186" y="102"/>
                </a:lnTo>
                <a:lnTo>
                  <a:pt x="372" y="64"/>
                </a:lnTo>
                <a:lnTo>
                  <a:pt x="559" y="38"/>
                </a:lnTo>
                <a:lnTo>
                  <a:pt x="745" y="26"/>
                </a:lnTo>
                <a:lnTo>
                  <a:pt x="1117" y="26"/>
                </a:lnTo>
                <a:lnTo>
                  <a:pt x="1303" y="13"/>
                </a:lnTo>
                <a:lnTo>
                  <a:pt x="1490" y="0"/>
                </a:lnTo>
              </a:path>
            </a:pathLst>
          </a:custGeom>
          <a:noFill/>
          <a:ln w="15875">
            <a:solidFill>
              <a:srgbClr val="008000"/>
            </a:solidFill>
            <a:round/>
            <a:headEnd/>
            <a:tailEnd/>
          </a:ln>
        </p:spPr>
        <p:txBody>
          <a:bodyPr/>
          <a:lstStyle/>
          <a:p>
            <a:endParaRPr lang="en-US"/>
          </a:p>
        </p:txBody>
      </p:sp>
      <p:sp>
        <p:nvSpPr>
          <p:cNvPr id="145449" name="Freeform 42"/>
          <p:cNvSpPr>
            <a:spLocks/>
          </p:cNvSpPr>
          <p:nvPr/>
        </p:nvSpPr>
        <p:spPr bwMode="auto">
          <a:xfrm>
            <a:off x="1587500" y="2673350"/>
            <a:ext cx="2365375" cy="2860675"/>
          </a:xfrm>
          <a:custGeom>
            <a:avLst/>
            <a:gdLst>
              <a:gd name="T0" fmla="*/ 0 w 1490"/>
              <a:gd name="T1" fmla="*/ 1802 h 1802"/>
              <a:gd name="T2" fmla="*/ 186 w 1490"/>
              <a:gd name="T3" fmla="*/ 1559 h 1802"/>
              <a:gd name="T4" fmla="*/ 372 w 1490"/>
              <a:gd name="T5" fmla="*/ 1316 h 1802"/>
              <a:gd name="T6" fmla="*/ 559 w 1490"/>
              <a:gd name="T7" fmla="*/ 1048 h 1802"/>
              <a:gd name="T8" fmla="*/ 745 w 1490"/>
              <a:gd name="T9" fmla="*/ 792 h 1802"/>
              <a:gd name="T10" fmla="*/ 931 w 1490"/>
              <a:gd name="T11" fmla="*/ 549 h 1802"/>
              <a:gd name="T12" fmla="*/ 1117 w 1490"/>
              <a:gd name="T13" fmla="*/ 332 h 1802"/>
              <a:gd name="T14" fmla="*/ 1211 w 1490"/>
              <a:gd name="T15" fmla="*/ 230 h 1802"/>
              <a:gd name="T16" fmla="*/ 1304 w 1490"/>
              <a:gd name="T17" fmla="*/ 140 h 1802"/>
              <a:gd name="T18" fmla="*/ 1397 w 1490"/>
              <a:gd name="T19" fmla="*/ 64 h 1802"/>
              <a:gd name="T20" fmla="*/ 1490 w 1490"/>
              <a:gd name="T21" fmla="*/ 0 h 18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0"/>
              <a:gd name="T34" fmla="*/ 0 h 1802"/>
              <a:gd name="T35" fmla="*/ 1490 w 1490"/>
              <a:gd name="T36" fmla="*/ 1802 h 18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0" h="1802">
                <a:moveTo>
                  <a:pt x="0" y="1802"/>
                </a:moveTo>
                <a:lnTo>
                  <a:pt x="186" y="1559"/>
                </a:lnTo>
                <a:lnTo>
                  <a:pt x="372" y="1316"/>
                </a:lnTo>
                <a:lnTo>
                  <a:pt x="559" y="1048"/>
                </a:lnTo>
                <a:lnTo>
                  <a:pt x="745" y="792"/>
                </a:lnTo>
                <a:lnTo>
                  <a:pt x="931" y="549"/>
                </a:lnTo>
                <a:lnTo>
                  <a:pt x="1117" y="332"/>
                </a:lnTo>
                <a:lnTo>
                  <a:pt x="1211" y="230"/>
                </a:lnTo>
                <a:lnTo>
                  <a:pt x="1304" y="140"/>
                </a:lnTo>
                <a:lnTo>
                  <a:pt x="1397" y="64"/>
                </a:lnTo>
                <a:lnTo>
                  <a:pt x="1490" y="0"/>
                </a:lnTo>
              </a:path>
            </a:pathLst>
          </a:custGeom>
          <a:noFill/>
          <a:ln w="15875">
            <a:solidFill>
              <a:schemeClr val="tx2"/>
            </a:solidFill>
            <a:round/>
            <a:headEnd/>
            <a:tailEnd/>
          </a:ln>
        </p:spPr>
        <p:txBody>
          <a:bodyPr/>
          <a:lstStyle/>
          <a:p>
            <a:endParaRPr lang="en-US"/>
          </a:p>
        </p:txBody>
      </p:sp>
      <p:sp>
        <p:nvSpPr>
          <p:cNvPr id="145450" name="Freeform 43"/>
          <p:cNvSpPr>
            <a:spLocks/>
          </p:cNvSpPr>
          <p:nvPr/>
        </p:nvSpPr>
        <p:spPr bwMode="auto">
          <a:xfrm>
            <a:off x="3952875" y="2428875"/>
            <a:ext cx="2365375" cy="244475"/>
          </a:xfrm>
          <a:custGeom>
            <a:avLst/>
            <a:gdLst>
              <a:gd name="T0" fmla="*/ 0 w 1490"/>
              <a:gd name="T1" fmla="*/ 154 h 154"/>
              <a:gd name="T2" fmla="*/ 93 w 1490"/>
              <a:gd name="T3" fmla="*/ 103 h 154"/>
              <a:gd name="T4" fmla="*/ 186 w 1490"/>
              <a:gd name="T5" fmla="*/ 64 h 154"/>
              <a:gd name="T6" fmla="*/ 279 w 1490"/>
              <a:gd name="T7" fmla="*/ 39 h 154"/>
              <a:gd name="T8" fmla="*/ 372 w 1490"/>
              <a:gd name="T9" fmla="*/ 13 h 154"/>
              <a:gd name="T10" fmla="*/ 559 w 1490"/>
              <a:gd name="T11" fmla="*/ 0 h 154"/>
              <a:gd name="T12" fmla="*/ 745 w 1490"/>
              <a:gd name="T13" fmla="*/ 13 h 154"/>
              <a:gd name="T14" fmla="*/ 931 w 1490"/>
              <a:gd name="T15" fmla="*/ 39 h 154"/>
              <a:gd name="T16" fmla="*/ 1117 w 1490"/>
              <a:gd name="T17" fmla="*/ 64 h 154"/>
              <a:gd name="T18" fmla="*/ 1303 w 1490"/>
              <a:gd name="T19" fmla="*/ 90 h 154"/>
              <a:gd name="T20" fmla="*/ 1490 w 1490"/>
              <a:gd name="T21" fmla="*/ 90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0"/>
              <a:gd name="T34" fmla="*/ 0 h 154"/>
              <a:gd name="T35" fmla="*/ 1490 w 1490"/>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0" h="154">
                <a:moveTo>
                  <a:pt x="0" y="154"/>
                </a:moveTo>
                <a:lnTo>
                  <a:pt x="93" y="103"/>
                </a:lnTo>
                <a:lnTo>
                  <a:pt x="186" y="64"/>
                </a:lnTo>
                <a:lnTo>
                  <a:pt x="279" y="39"/>
                </a:lnTo>
                <a:lnTo>
                  <a:pt x="372" y="13"/>
                </a:lnTo>
                <a:lnTo>
                  <a:pt x="559" y="0"/>
                </a:lnTo>
                <a:lnTo>
                  <a:pt x="745" y="13"/>
                </a:lnTo>
                <a:lnTo>
                  <a:pt x="931" y="39"/>
                </a:lnTo>
                <a:lnTo>
                  <a:pt x="1117" y="64"/>
                </a:lnTo>
                <a:lnTo>
                  <a:pt x="1303" y="90"/>
                </a:lnTo>
                <a:lnTo>
                  <a:pt x="1490" y="90"/>
                </a:lnTo>
              </a:path>
            </a:pathLst>
          </a:custGeom>
          <a:noFill/>
          <a:ln w="15875">
            <a:solidFill>
              <a:schemeClr val="tx2"/>
            </a:solidFill>
            <a:round/>
            <a:headEnd/>
            <a:tailEnd/>
          </a:ln>
        </p:spPr>
        <p:txBody>
          <a:bodyPr/>
          <a:lstStyle/>
          <a:p>
            <a:endParaRPr lang="en-US"/>
          </a:p>
        </p:txBody>
      </p:sp>
      <p:sp>
        <p:nvSpPr>
          <p:cNvPr id="145451" name="Freeform 44"/>
          <p:cNvSpPr>
            <a:spLocks/>
          </p:cNvSpPr>
          <p:nvPr/>
        </p:nvSpPr>
        <p:spPr bwMode="auto">
          <a:xfrm>
            <a:off x="1587500" y="3241675"/>
            <a:ext cx="2365375" cy="2311400"/>
          </a:xfrm>
          <a:custGeom>
            <a:avLst/>
            <a:gdLst>
              <a:gd name="T0" fmla="*/ 0 w 1490"/>
              <a:gd name="T1" fmla="*/ 1456 h 1456"/>
              <a:gd name="T2" fmla="*/ 186 w 1490"/>
              <a:gd name="T3" fmla="*/ 1265 h 1456"/>
              <a:gd name="T4" fmla="*/ 372 w 1490"/>
              <a:gd name="T5" fmla="*/ 1060 h 1456"/>
              <a:gd name="T6" fmla="*/ 559 w 1490"/>
              <a:gd name="T7" fmla="*/ 843 h 1456"/>
              <a:gd name="T8" fmla="*/ 745 w 1490"/>
              <a:gd name="T9" fmla="*/ 639 h 1456"/>
              <a:gd name="T10" fmla="*/ 931 w 1490"/>
              <a:gd name="T11" fmla="*/ 434 h 1456"/>
              <a:gd name="T12" fmla="*/ 1117 w 1490"/>
              <a:gd name="T13" fmla="*/ 268 h 1456"/>
              <a:gd name="T14" fmla="*/ 1304 w 1490"/>
              <a:gd name="T15" fmla="*/ 115 h 1456"/>
              <a:gd name="T16" fmla="*/ 1397 w 1490"/>
              <a:gd name="T17" fmla="*/ 51 h 1456"/>
              <a:gd name="T18" fmla="*/ 1490 w 1490"/>
              <a:gd name="T19" fmla="*/ 0 h 14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0"/>
              <a:gd name="T31" fmla="*/ 0 h 1456"/>
              <a:gd name="T32" fmla="*/ 1490 w 1490"/>
              <a:gd name="T33" fmla="*/ 1456 h 14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0" h="1456">
                <a:moveTo>
                  <a:pt x="0" y="1456"/>
                </a:moveTo>
                <a:lnTo>
                  <a:pt x="186" y="1265"/>
                </a:lnTo>
                <a:lnTo>
                  <a:pt x="372" y="1060"/>
                </a:lnTo>
                <a:lnTo>
                  <a:pt x="559" y="843"/>
                </a:lnTo>
                <a:lnTo>
                  <a:pt x="745" y="639"/>
                </a:lnTo>
                <a:lnTo>
                  <a:pt x="931" y="434"/>
                </a:lnTo>
                <a:lnTo>
                  <a:pt x="1117" y="268"/>
                </a:lnTo>
                <a:lnTo>
                  <a:pt x="1304" y="115"/>
                </a:lnTo>
                <a:lnTo>
                  <a:pt x="1397" y="51"/>
                </a:lnTo>
                <a:lnTo>
                  <a:pt x="1490" y="0"/>
                </a:lnTo>
              </a:path>
            </a:pathLst>
          </a:custGeom>
          <a:noFill/>
          <a:ln w="15875">
            <a:solidFill>
              <a:schemeClr val="tx1"/>
            </a:solidFill>
            <a:round/>
            <a:headEnd/>
            <a:tailEnd/>
          </a:ln>
        </p:spPr>
        <p:txBody>
          <a:bodyPr/>
          <a:lstStyle/>
          <a:p>
            <a:endParaRPr lang="en-US"/>
          </a:p>
        </p:txBody>
      </p:sp>
      <p:sp>
        <p:nvSpPr>
          <p:cNvPr id="145452" name="Freeform 45"/>
          <p:cNvSpPr>
            <a:spLocks/>
          </p:cNvSpPr>
          <p:nvPr/>
        </p:nvSpPr>
        <p:spPr bwMode="auto">
          <a:xfrm>
            <a:off x="3952875" y="3059113"/>
            <a:ext cx="2365375" cy="182562"/>
          </a:xfrm>
          <a:custGeom>
            <a:avLst/>
            <a:gdLst>
              <a:gd name="T0" fmla="*/ 0 w 1490"/>
              <a:gd name="T1" fmla="*/ 115 h 115"/>
              <a:gd name="T2" fmla="*/ 93 w 1490"/>
              <a:gd name="T3" fmla="*/ 76 h 115"/>
              <a:gd name="T4" fmla="*/ 186 w 1490"/>
              <a:gd name="T5" fmla="*/ 38 h 115"/>
              <a:gd name="T6" fmla="*/ 372 w 1490"/>
              <a:gd name="T7" fmla="*/ 12 h 115"/>
              <a:gd name="T8" fmla="*/ 559 w 1490"/>
              <a:gd name="T9" fmla="*/ 0 h 115"/>
              <a:gd name="T10" fmla="*/ 745 w 1490"/>
              <a:gd name="T11" fmla="*/ 12 h 115"/>
              <a:gd name="T12" fmla="*/ 931 w 1490"/>
              <a:gd name="T13" fmla="*/ 38 h 115"/>
              <a:gd name="T14" fmla="*/ 1117 w 1490"/>
              <a:gd name="T15" fmla="*/ 76 h 115"/>
              <a:gd name="T16" fmla="*/ 1303 w 1490"/>
              <a:gd name="T17" fmla="*/ 89 h 115"/>
              <a:gd name="T18" fmla="*/ 1490 w 1490"/>
              <a:gd name="T19" fmla="*/ 102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0"/>
              <a:gd name="T31" fmla="*/ 0 h 115"/>
              <a:gd name="T32" fmla="*/ 1490 w 1490"/>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0" h="115">
                <a:moveTo>
                  <a:pt x="0" y="115"/>
                </a:moveTo>
                <a:lnTo>
                  <a:pt x="93" y="76"/>
                </a:lnTo>
                <a:lnTo>
                  <a:pt x="186" y="38"/>
                </a:lnTo>
                <a:lnTo>
                  <a:pt x="372" y="12"/>
                </a:lnTo>
                <a:lnTo>
                  <a:pt x="559" y="0"/>
                </a:lnTo>
                <a:lnTo>
                  <a:pt x="745" y="12"/>
                </a:lnTo>
                <a:lnTo>
                  <a:pt x="931" y="38"/>
                </a:lnTo>
                <a:lnTo>
                  <a:pt x="1117" y="76"/>
                </a:lnTo>
                <a:lnTo>
                  <a:pt x="1303" y="89"/>
                </a:lnTo>
                <a:lnTo>
                  <a:pt x="1490" y="102"/>
                </a:lnTo>
              </a:path>
            </a:pathLst>
          </a:custGeom>
          <a:noFill/>
          <a:ln w="15875">
            <a:solidFill>
              <a:schemeClr val="tx1"/>
            </a:solidFill>
            <a:round/>
            <a:headEnd/>
            <a:tailEnd/>
          </a:ln>
        </p:spPr>
        <p:txBody>
          <a:bodyPr/>
          <a:lstStyle/>
          <a:p>
            <a:endParaRPr lang="en-US"/>
          </a:p>
        </p:txBody>
      </p:sp>
      <p:sp>
        <p:nvSpPr>
          <p:cNvPr id="145453" name="Freeform 46"/>
          <p:cNvSpPr>
            <a:spLocks/>
          </p:cNvSpPr>
          <p:nvPr/>
        </p:nvSpPr>
        <p:spPr bwMode="auto">
          <a:xfrm>
            <a:off x="1538288" y="5453063"/>
            <a:ext cx="98425" cy="120650"/>
          </a:xfrm>
          <a:custGeom>
            <a:avLst/>
            <a:gdLst>
              <a:gd name="T0" fmla="*/ 31 w 62"/>
              <a:gd name="T1" fmla="*/ 0 h 76"/>
              <a:gd name="T2" fmla="*/ 62 w 62"/>
              <a:gd name="T3" fmla="*/ 38 h 76"/>
              <a:gd name="T4" fmla="*/ 31 w 62"/>
              <a:gd name="T5" fmla="*/ 76 h 76"/>
              <a:gd name="T6" fmla="*/ 0 w 62"/>
              <a:gd name="T7" fmla="*/ 38 h 76"/>
              <a:gd name="T8" fmla="*/ 31 w 62"/>
              <a:gd name="T9" fmla="*/ 0 h 76"/>
              <a:gd name="T10" fmla="*/ 0 60000 65536"/>
              <a:gd name="T11" fmla="*/ 0 60000 65536"/>
              <a:gd name="T12" fmla="*/ 0 60000 65536"/>
              <a:gd name="T13" fmla="*/ 0 60000 65536"/>
              <a:gd name="T14" fmla="*/ 0 60000 65536"/>
              <a:gd name="T15" fmla="*/ 0 w 62"/>
              <a:gd name="T16" fmla="*/ 0 h 76"/>
              <a:gd name="T17" fmla="*/ 62 w 62"/>
              <a:gd name="T18" fmla="*/ 76 h 76"/>
            </a:gdLst>
            <a:ahLst/>
            <a:cxnLst>
              <a:cxn ang="T10">
                <a:pos x="T0" y="T1"/>
              </a:cxn>
              <a:cxn ang="T11">
                <a:pos x="T2" y="T3"/>
              </a:cxn>
              <a:cxn ang="T12">
                <a:pos x="T4" y="T5"/>
              </a:cxn>
              <a:cxn ang="T13">
                <a:pos x="T6" y="T7"/>
              </a:cxn>
              <a:cxn ang="T14">
                <a:pos x="T8" y="T9"/>
              </a:cxn>
            </a:cxnLst>
            <a:rect l="T15" t="T16" r="T17" b="T18"/>
            <a:pathLst>
              <a:path w="62" h="76">
                <a:moveTo>
                  <a:pt x="31" y="0"/>
                </a:moveTo>
                <a:lnTo>
                  <a:pt x="62" y="38"/>
                </a:lnTo>
                <a:lnTo>
                  <a:pt x="31" y="76"/>
                </a:lnTo>
                <a:lnTo>
                  <a:pt x="0" y="38"/>
                </a:lnTo>
                <a:lnTo>
                  <a:pt x="31" y="0"/>
                </a:lnTo>
                <a:close/>
              </a:path>
            </a:pathLst>
          </a:custGeom>
          <a:solidFill>
            <a:srgbClr val="000080"/>
          </a:solidFill>
          <a:ln w="15875">
            <a:solidFill>
              <a:srgbClr val="000080"/>
            </a:solidFill>
            <a:round/>
            <a:headEnd/>
            <a:tailEnd/>
          </a:ln>
        </p:spPr>
        <p:txBody>
          <a:bodyPr/>
          <a:lstStyle/>
          <a:p>
            <a:endParaRPr lang="en-US"/>
          </a:p>
        </p:txBody>
      </p:sp>
      <p:sp>
        <p:nvSpPr>
          <p:cNvPr id="145454" name="Freeform 47"/>
          <p:cNvSpPr>
            <a:spLocks/>
          </p:cNvSpPr>
          <p:nvPr/>
        </p:nvSpPr>
        <p:spPr bwMode="auto">
          <a:xfrm>
            <a:off x="3903663" y="4092575"/>
            <a:ext cx="98425" cy="122238"/>
          </a:xfrm>
          <a:custGeom>
            <a:avLst/>
            <a:gdLst>
              <a:gd name="T0" fmla="*/ 31 w 62"/>
              <a:gd name="T1" fmla="*/ 0 h 77"/>
              <a:gd name="T2" fmla="*/ 62 w 62"/>
              <a:gd name="T3" fmla="*/ 39 h 77"/>
              <a:gd name="T4" fmla="*/ 31 w 62"/>
              <a:gd name="T5" fmla="*/ 77 h 77"/>
              <a:gd name="T6" fmla="*/ 0 w 62"/>
              <a:gd name="T7" fmla="*/ 39 h 77"/>
              <a:gd name="T8" fmla="*/ 31 w 62"/>
              <a:gd name="T9" fmla="*/ 0 h 77"/>
              <a:gd name="T10" fmla="*/ 0 60000 65536"/>
              <a:gd name="T11" fmla="*/ 0 60000 65536"/>
              <a:gd name="T12" fmla="*/ 0 60000 65536"/>
              <a:gd name="T13" fmla="*/ 0 60000 65536"/>
              <a:gd name="T14" fmla="*/ 0 60000 65536"/>
              <a:gd name="T15" fmla="*/ 0 w 62"/>
              <a:gd name="T16" fmla="*/ 0 h 77"/>
              <a:gd name="T17" fmla="*/ 62 w 62"/>
              <a:gd name="T18" fmla="*/ 77 h 77"/>
            </a:gdLst>
            <a:ahLst/>
            <a:cxnLst>
              <a:cxn ang="T10">
                <a:pos x="T0" y="T1"/>
              </a:cxn>
              <a:cxn ang="T11">
                <a:pos x="T2" y="T3"/>
              </a:cxn>
              <a:cxn ang="T12">
                <a:pos x="T4" y="T5"/>
              </a:cxn>
              <a:cxn ang="T13">
                <a:pos x="T6" y="T7"/>
              </a:cxn>
              <a:cxn ang="T14">
                <a:pos x="T8" y="T9"/>
              </a:cxn>
            </a:cxnLst>
            <a:rect l="T15" t="T16" r="T17" b="T18"/>
            <a:pathLst>
              <a:path w="62" h="77">
                <a:moveTo>
                  <a:pt x="31" y="0"/>
                </a:moveTo>
                <a:lnTo>
                  <a:pt x="62" y="39"/>
                </a:lnTo>
                <a:lnTo>
                  <a:pt x="31" y="77"/>
                </a:lnTo>
                <a:lnTo>
                  <a:pt x="0" y="39"/>
                </a:lnTo>
                <a:lnTo>
                  <a:pt x="31" y="0"/>
                </a:lnTo>
                <a:close/>
              </a:path>
            </a:pathLst>
          </a:custGeom>
          <a:solidFill>
            <a:srgbClr val="000080"/>
          </a:solidFill>
          <a:ln w="15875">
            <a:solidFill>
              <a:srgbClr val="000080"/>
            </a:solidFill>
            <a:round/>
            <a:headEnd/>
            <a:tailEnd/>
          </a:ln>
        </p:spPr>
        <p:txBody>
          <a:bodyPr/>
          <a:lstStyle/>
          <a:p>
            <a:endParaRPr lang="en-US"/>
          </a:p>
        </p:txBody>
      </p:sp>
      <p:sp>
        <p:nvSpPr>
          <p:cNvPr id="145455" name="Freeform 48"/>
          <p:cNvSpPr>
            <a:spLocks/>
          </p:cNvSpPr>
          <p:nvPr/>
        </p:nvSpPr>
        <p:spPr bwMode="auto">
          <a:xfrm>
            <a:off x="6269038" y="3727450"/>
            <a:ext cx="98425" cy="122238"/>
          </a:xfrm>
          <a:custGeom>
            <a:avLst/>
            <a:gdLst>
              <a:gd name="T0" fmla="*/ 31 w 62"/>
              <a:gd name="T1" fmla="*/ 0 h 77"/>
              <a:gd name="T2" fmla="*/ 62 w 62"/>
              <a:gd name="T3" fmla="*/ 39 h 77"/>
              <a:gd name="T4" fmla="*/ 31 w 62"/>
              <a:gd name="T5" fmla="*/ 77 h 77"/>
              <a:gd name="T6" fmla="*/ 0 w 62"/>
              <a:gd name="T7" fmla="*/ 39 h 77"/>
              <a:gd name="T8" fmla="*/ 31 w 62"/>
              <a:gd name="T9" fmla="*/ 0 h 77"/>
              <a:gd name="T10" fmla="*/ 0 60000 65536"/>
              <a:gd name="T11" fmla="*/ 0 60000 65536"/>
              <a:gd name="T12" fmla="*/ 0 60000 65536"/>
              <a:gd name="T13" fmla="*/ 0 60000 65536"/>
              <a:gd name="T14" fmla="*/ 0 60000 65536"/>
              <a:gd name="T15" fmla="*/ 0 w 62"/>
              <a:gd name="T16" fmla="*/ 0 h 77"/>
              <a:gd name="T17" fmla="*/ 62 w 62"/>
              <a:gd name="T18" fmla="*/ 77 h 77"/>
            </a:gdLst>
            <a:ahLst/>
            <a:cxnLst>
              <a:cxn ang="T10">
                <a:pos x="T0" y="T1"/>
              </a:cxn>
              <a:cxn ang="T11">
                <a:pos x="T2" y="T3"/>
              </a:cxn>
              <a:cxn ang="T12">
                <a:pos x="T4" y="T5"/>
              </a:cxn>
              <a:cxn ang="T13">
                <a:pos x="T6" y="T7"/>
              </a:cxn>
              <a:cxn ang="T14">
                <a:pos x="T8" y="T9"/>
              </a:cxn>
            </a:cxnLst>
            <a:rect l="T15" t="T16" r="T17" b="T18"/>
            <a:pathLst>
              <a:path w="62" h="77">
                <a:moveTo>
                  <a:pt x="31" y="0"/>
                </a:moveTo>
                <a:lnTo>
                  <a:pt x="62" y="39"/>
                </a:lnTo>
                <a:lnTo>
                  <a:pt x="31" y="77"/>
                </a:lnTo>
                <a:lnTo>
                  <a:pt x="0" y="39"/>
                </a:lnTo>
                <a:lnTo>
                  <a:pt x="31" y="0"/>
                </a:lnTo>
                <a:close/>
              </a:path>
            </a:pathLst>
          </a:custGeom>
          <a:solidFill>
            <a:srgbClr val="000080"/>
          </a:solidFill>
          <a:ln w="15875">
            <a:solidFill>
              <a:srgbClr val="000080"/>
            </a:solidFill>
            <a:round/>
            <a:headEnd/>
            <a:tailEnd/>
          </a:ln>
        </p:spPr>
        <p:txBody>
          <a:bodyPr/>
          <a:lstStyle/>
          <a:p>
            <a:endParaRPr lang="en-US"/>
          </a:p>
        </p:txBody>
      </p:sp>
      <p:sp>
        <p:nvSpPr>
          <p:cNvPr id="145456" name="Freeform 49"/>
          <p:cNvSpPr>
            <a:spLocks/>
          </p:cNvSpPr>
          <p:nvPr/>
        </p:nvSpPr>
        <p:spPr bwMode="auto">
          <a:xfrm>
            <a:off x="1538288" y="5472113"/>
            <a:ext cx="98425" cy="122237"/>
          </a:xfrm>
          <a:custGeom>
            <a:avLst/>
            <a:gdLst>
              <a:gd name="T0" fmla="*/ 31 w 62"/>
              <a:gd name="T1" fmla="*/ 0 h 77"/>
              <a:gd name="T2" fmla="*/ 62 w 62"/>
              <a:gd name="T3" fmla="*/ 77 h 77"/>
              <a:gd name="T4" fmla="*/ 0 w 62"/>
              <a:gd name="T5" fmla="*/ 77 h 77"/>
              <a:gd name="T6" fmla="*/ 31 w 62"/>
              <a:gd name="T7" fmla="*/ 0 h 77"/>
              <a:gd name="T8" fmla="*/ 0 60000 65536"/>
              <a:gd name="T9" fmla="*/ 0 60000 65536"/>
              <a:gd name="T10" fmla="*/ 0 60000 65536"/>
              <a:gd name="T11" fmla="*/ 0 60000 65536"/>
              <a:gd name="T12" fmla="*/ 0 w 62"/>
              <a:gd name="T13" fmla="*/ 0 h 77"/>
              <a:gd name="T14" fmla="*/ 62 w 62"/>
              <a:gd name="T15" fmla="*/ 77 h 77"/>
            </a:gdLst>
            <a:ahLst/>
            <a:cxnLst>
              <a:cxn ang="T8">
                <a:pos x="T0" y="T1"/>
              </a:cxn>
              <a:cxn ang="T9">
                <a:pos x="T2" y="T3"/>
              </a:cxn>
              <a:cxn ang="T10">
                <a:pos x="T4" y="T5"/>
              </a:cxn>
              <a:cxn ang="T11">
                <a:pos x="T6" y="T7"/>
              </a:cxn>
            </a:cxnLst>
            <a:rect l="T12" t="T13" r="T14" b="T15"/>
            <a:pathLst>
              <a:path w="62" h="77">
                <a:moveTo>
                  <a:pt x="31" y="0"/>
                </a:moveTo>
                <a:lnTo>
                  <a:pt x="62" y="77"/>
                </a:lnTo>
                <a:lnTo>
                  <a:pt x="0" y="77"/>
                </a:lnTo>
                <a:lnTo>
                  <a:pt x="31" y="0"/>
                </a:lnTo>
                <a:close/>
              </a:path>
            </a:pathLst>
          </a:custGeom>
          <a:solidFill>
            <a:srgbClr val="FFFF00"/>
          </a:solidFill>
          <a:ln w="15875">
            <a:solidFill>
              <a:srgbClr val="FFFF00"/>
            </a:solidFill>
            <a:round/>
            <a:headEnd/>
            <a:tailEnd/>
          </a:ln>
        </p:spPr>
        <p:txBody>
          <a:bodyPr/>
          <a:lstStyle/>
          <a:p>
            <a:endParaRPr lang="en-US"/>
          </a:p>
        </p:txBody>
      </p:sp>
      <p:sp>
        <p:nvSpPr>
          <p:cNvPr id="145457" name="Freeform 50"/>
          <p:cNvSpPr>
            <a:spLocks/>
          </p:cNvSpPr>
          <p:nvPr/>
        </p:nvSpPr>
        <p:spPr bwMode="auto">
          <a:xfrm>
            <a:off x="3903663" y="2916238"/>
            <a:ext cx="98425" cy="122237"/>
          </a:xfrm>
          <a:custGeom>
            <a:avLst/>
            <a:gdLst>
              <a:gd name="T0" fmla="*/ 31 w 62"/>
              <a:gd name="T1" fmla="*/ 0 h 77"/>
              <a:gd name="T2" fmla="*/ 62 w 62"/>
              <a:gd name="T3" fmla="*/ 77 h 77"/>
              <a:gd name="T4" fmla="*/ 0 w 62"/>
              <a:gd name="T5" fmla="*/ 77 h 77"/>
              <a:gd name="T6" fmla="*/ 31 w 62"/>
              <a:gd name="T7" fmla="*/ 0 h 77"/>
              <a:gd name="T8" fmla="*/ 0 60000 65536"/>
              <a:gd name="T9" fmla="*/ 0 60000 65536"/>
              <a:gd name="T10" fmla="*/ 0 60000 65536"/>
              <a:gd name="T11" fmla="*/ 0 60000 65536"/>
              <a:gd name="T12" fmla="*/ 0 w 62"/>
              <a:gd name="T13" fmla="*/ 0 h 77"/>
              <a:gd name="T14" fmla="*/ 62 w 62"/>
              <a:gd name="T15" fmla="*/ 77 h 77"/>
            </a:gdLst>
            <a:ahLst/>
            <a:cxnLst>
              <a:cxn ang="T8">
                <a:pos x="T0" y="T1"/>
              </a:cxn>
              <a:cxn ang="T9">
                <a:pos x="T2" y="T3"/>
              </a:cxn>
              <a:cxn ang="T10">
                <a:pos x="T4" y="T5"/>
              </a:cxn>
              <a:cxn ang="T11">
                <a:pos x="T6" y="T7"/>
              </a:cxn>
            </a:cxnLst>
            <a:rect l="T12" t="T13" r="T14" b="T15"/>
            <a:pathLst>
              <a:path w="62" h="77">
                <a:moveTo>
                  <a:pt x="31" y="0"/>
                </a:moveTo>
                <a:lnTo>
                  <a:pt x="62" y="77"/>
                </a:lnTo>
                <a:lnTo>
                  <a:pt x="0" y="77"/>
                </a:lnTo>
                <a:lnTo>
                  <a:pt x="31" y="0"/>
                </a:lnTo>
                <a:close/>
              </a:path>
            </a:pathLst>
          </a:custGeom>
          <a:solidFill>
            <a:srgbClr val="FF0066"/>
          </a:solidFill>
          <a:ln w="15875">
            <a:solidFill>
              <a:srgbClr val="FF0066"/>
            </a:solidFill>
            <a:round/>
            <a:headEnd/>
            <a:tailEnd/>
          </a:ln>
        </p:spPr>
        <p:txBody>
          <a:bodyPr/>
          <a:lstStyle/>
          <a:p>
            <a:endParaRPr lang="en-US"/>
          </a:p>
        </p:txBody>
      </p:sp>
      <p:sp>
        <p:nvSpPr>
          <p:cNvPr id="145458" name="Freeform 51"/>
          <p:cNvSpPr>
            <a:spLocks/>
          </p:cNvSpPr>
          <p:nvPr/>
        </p:nvSpPr>
        <p:spPr bwMode="auto">
          <a:xfrm>
            <a:off x="6300788" y="2852738"/>
            <a:ext cx="98425" cy="120650"/>
          </a:xfrm>
          <a:custGeom>
            <a:avLst/>
            <a:gdLst>
              <a:gd name="T0" fmla="*/ 31 w 62"/>
              <a:gd name="T1" fmla="*/ 0 h 76"/>
              <a:gd name="T2" fmla="*/ 62 w 62"/>
              <a:gd name="T3" fmla="*/ 76 h 76"/>
              <a:gd name="T4" fmla="*/ 0 w 62"/>
              <a:gd name="T5" fmla="*/ 76 h 76"/>
              <a:gd name="T6" fmla="*/ 31 w 62"/>
              <a:gd name="T7" fmla="*/ 0 h 76"/>
              <a:gd name="T8" fmla="*/ 0 60000 65536"/>
              <a:gd name="T9" fmla="*/ 0 60000 65536"/>
              <a:gd name="T10" fmla="*/ 0 60000 65536"/>
              <a:gd name="T11" fmla="*/ 0 60000 65536"/>
              <a:gd name="T12" fmla="*/ 0 w 62"/>
              <a:gd name="T13" fmla="*/ 0 h 76"/>
              <a:gd name="T14" fmla="*/ 62 w 62"/>
              <a:gd name="T15" fmla="*/ 76 h 76"/>
            </a:gdLst>
            <a:ahLst/>
            <a:cxnLst>
              <a:cxn ang="T8">
                <a:pos x="T0" y="T1"/>
              </a:cxn>
              <a:cxn ang="T9">
                <a:pos x="T2" y="T3"/>
              </a:cxn>
              <a:cxn ang="T10">
                <a:pos x="T4" y="T5"/>
              </a:cxn>
              <a:cxn ang="T11">
                <a:pos x="T6" y="T7"/>
              </a:cxn>
            </a:cxnLst>
            <a:rect l="T12" t="T13" r="T14" b="T15"/>
            <a:pathLst>
              <a:path w="62" h="76">
                <a:moveTo>
                  <a:pt x="31" y="0"/>
                </a:moveTo>
                <a:lnTo>
                  <a:pt x="62" y="76"/>
                </a:lnTo>
                <a:lnTo>
                  <a:pt x="0" y="76"/>
                </a:lnTo>
                <a:lnTo>
                  <a:pt x="31" y="0"/>
                </a:lnTo>
                <a:close/>
              </a:path>
            </a:pathLst>
          </a:custGeom>
          <a:solidFill>
            <a:srgbClr val="FF0066"/>
          </a:solidFill>
          <a:ln w="15875">
            <a:solidFill>
              <a:srgbClr val="FF0066"/>
            </a:solidFill>
            <a:round/>
            <a:headEnd/>
            <a:tailEnd/>
          </a:ln>
        </p:spPr>
        <p:txBody>
          <a:bodyPr/>
          <a:lstStyle/>
          <a:p>
            <a:endParaRPr lang="en-US"/>
          </a:p>
        </p:txBody>
      </p:sp>
      <p:sp>
        <p:nvSpPr>
          <p:cNvPr id="145459" name="Rectangle 52"/>
          <p:cNvSpPr>
            <a:spLocks noChangeArrowheads="1"/>
          </p:cNvSpPr>
          <p:nvPr/>
        </p:nvSpPr>
        <p:spPr bwMode="auto">
          <a:xfrm>
            <a:off x="1522413" y="5127625"/>
            <a:ext cx="147637" cy="182563"/>
          </a:xfrm>
          <a:prstGeom prst="rect">
            <a:avLst/>
          </a:prstGeom>
          <a:noFill/>
          <a:ln w="9525">
            <a:noFill/>
            <a:miter lim="800000"/>
            <a:headEnd/>
            <a:tailEnd/>
          </a:ln>
        </p:spPr>
        <p:txBody>
          <a:bodyPr/>
          <a:lstStyle/>
          <a:p>
            <a:endParaRPr lang="en-US"/>
          </a:p>
        </p:txBody>
      </p:sp>
      <p:sp>
        <p:nvSpPr>
          <p:cNvPr id="145460" name="Line 53"/>
          <p:cNvSpPr>
            <a:spLocks noChangeShapeType="1"/>
          </p:cNvSpPr>
          <p:nvPr/>
        </p:nvSpPr>
        <p:spPr bwMode="auto">
          <a:xfrm flipH="1" flipV="1">
            <a:off x="1538288" y="5148263"/>
            <a:ext cx="49212" cy="60325"/>
          </a:xfrm>
          <a:prstGeom prst="line">
            <a:avLst/>
          </a:prstGeom>
          <a:noFill/>
          <a:ln w="15875">
            <a:solidFill>
              <a:srgbClr val="00FFFF"/>
            </a:solidFill>
            <a:round/>
            <a:headEnd/>
            <a:tailEnd/>
          </a:ln>
        </p:spPr>
        <p:txBody>
          <a:bodyPr/>
          <a:lstStyle/>
          <a:p>
            <a:endParaRPr lang="en-US"/>
          </a:p>
        </p:txBody>
      </p:sp>
      <p:sp>
        <p:nvSpPr>
          <p:cNvPr id="145461" name="Line 54"/>
          <p:cNvSpPr>
            <a:spLocks noChangeShapeType="1"/>
          </p:cNvSpPr>
          <p:nvPr/>
        </p:nvSpPr>
        <p:spPr bwMode="auto">
          <a:xfrm>
            <a:off x="1587500" y="5208588"/>
            <a:ext cx="49213" cy="61912"/>
          </a:xfrm>
          <a:prstGeom prst="line">
            <a:avLst/>
          </a:prstGeom>
          <a:noFill/>
          <a:ln w="15875">
            <a:solidFill>
              <a:srgbClr val="00FFFF"/>
            </a:solidFill>
            <a:round/>
            <a:headEnd/>
            <a:tailEnd/>
          </a:ln>
        </p:spPr>
        <p:txBody>
          <a:bodyPr/>
          <a:lstStyle/>
          <a:p>
            <a:endParaRPr lang="en-US"/>
          </a:p>
        </p:txBody>
      </p:sp>
      <p:sp>
        <p:nvSpPr>
          <p:cNvPr id="145462" name="Line 55"/>
          <p:cNvSpPr>
            <a:spLocks noChangeShapeType="1"/>
          </p:cNvSpPr>
          <p:nvPr/>
        </p:nvSpPr>
        <p:spPr bwMode="auto">
          <a:xfrm flipH="1">
            <a:off x="1538288" y="5208588"/>
            <a:ext cx="49212" cy="61912"/>
          </a:xfrm>
          <a:prstGeom prst="line">
            <a:avLst/>
          </a:prstGeom>
          <a:noFill/>
          <a:ln w="15875">
            <a:solidFill>
              <a:srgbClr val="00FFFF"/>
            </a:solidFill>
            <a:round/>
            <a:headEnd/>
            <a:tailEnd/>
          </a:ln>
        </p:spPr>
        <p:txBody>
          <a:bodyPr/>
          <a:lstStyle/>
          <a:p>
            <a:endParaRPr lang="en-US"/>
          </a:p>
        </p:txBody>
      </p:sp>
      <p:sp>
        <p:nvSpPr>
          <p:cNvPr id="145463" name="Line 56"/>
          <p:cNvSpPr>
            <a:spLocks noChangeShapeType="1"/>
          </p:cNvSpPr>
          <p:nvPr/>
        </p:nvSpPr>
        <p:spPr bwMode="auto">
          <a:xfrm flipV="1">
            <a:off x="1587500" y="5148263"/>
            <a:ext cx="49213" cy="60325"/>
          </a:xfrm>
          <a:prstGeom prst="line">
            <a:avLst/>
          </a:prstGeom>
          <a:noFill/>
          <a:ln w="15875">
            <a:solidFill>
              <a:srgbClr val="00FFFF"/>
            </a:solidFill>
            <a:round/>
            <a:headEnd/>
            <a:tailEnd/>
          </a:ln>
        </p:spPr>
        <p:txBody>
          <a:bodyPr/>
          <a:lstStyle/>
          <a:p>
            <a:endParaRPr lang="en-US"/>
          </a:p>
        </p:txBody>
      </p:sp>
      <p:sp>
        <p:nvSpPr>
          <p:cNvPr id="145464" name="Rectangle 57"/>
          <p:cNvSpPr>
            <a:spLocks noChangeArrowheads="1"/>
          </p:cNvSpPr>
          <p:nvPr/>
        </p:nvSpPr>
        <p:spPr bwMode="auto">
          <a:xfrm>
            <a:off x="3886200" y="2530475"/>
            <a:ext cx="149225" cy="182563"/>
          </a:xfrm>
          <a:prstGeom prst="rect">
            <a:avLst/>
          </a:prstGeom>
          <a:noFill/>
          <a:ln w="9525">
            <a:noFill/>
            <a:miter lim="800000"/>
            <a:headEnd/>
            <a:tailEnd/>
          </a:ln>
        </p:spPr>
        <p:txBody>
          <a:bodyPr/>
          <a:lstStyle/>
          <a:p>
            <a:endParaRPr lang="en-US"/>
          </a:p>
        </p:txBody>
      </p:sp>
      <p:sp>
        <p:nvSpPr>
          <p:cNvPr id="145465" name="Line 58"/>
          <p:cNvSpPr>
            <a:spLocks noChangeShapeType="1"/>
          </p:cNvSpPr>
          <p:nvPr/>
        </p:nvSpPr>
        <p:spPr bwMode="auto">
          <a:xfrm flipH="1" flipV="1">
            <a:off x="3903663" y="2551113"/>
            <a:ext cx="49212" cy="60325"/>
          </a:xfrm>
          <a:prstGeom prst="line">
            <a:avLst/>
          </a:prstGeom>
          <a:noFill/>
          <a:ln w="15875">
            <a:solidFill>
              <a:srgbClr val="00FFFF"/>
            </a:solidFill>
            <a:round/>
            <a:headEnd/>
            <a:tailEnd/>
          </a:ln>
        </p:spPr>
        <p:txBody>
          <a:bodyPr/>
          <a:lstStyle/>
          <a:p>
            <a:endParaRPr lang="en-US"/>
          </a:p>
        </p:txBody>
      </p:sp>
      <p:sp>
        <p:nvSpPr>
          <p:cNvPr id="145466" name="Line 59"/>
          <p:cNvSpPr>
            <a:spLocks noChangeShapeType="1"/>
          </p:cNvSpPr>
          <p:nvPr/>
        </p:nvSpPr>
        <p:spPr bwMode="auto">
          <a:xfrm>
            <a:off x="3952875" y="2611438"/>
            <a:ext cx="49213" cy="61912"/>
          </a:xfrm>
          <a:prstGeom prst="line">
            <a:avLst/>
          </a:prstGeom>
          <a:noFill/>
          <a:ln w="15875">
            <a:solidFill>
              <a:srgbClr val="00FFFF"/>
            </a:solidFill>
            <a:round/>
            <a:headEnd/>
            <a:tailEnd/>
          </a:ln>
        </p:spPr>
        <p:txBody>
          <a:bodyPr/>
          <a:lstStyle/>
          <a:p>
            <a:endParaRPr lang="en-US"/>
          </a:p>
        </p:txBody>
      </p:sp>
      <p:sp>
        <p:nvSpPr>
          <p:cNvPr id="145467" name="Line 60"/>
          <p:cNvSpPr>
            <a:spLocks noChangeShapeType="1"/>
          </p:cNvSpPr>
          <p:nvPr/>
        </p:nvSpPr>
        <p:spPr bwMode="auto">
          <a:xfrm flipH="1">
            <a:off x="3903663" y="2611438"/>
            <a:ext cx="49212" cy="61912"/>
          </a:xfrm>
          <a:prstGeom prst="line">
            <a:avLst/>
          </a:prstGeom>
          <a:noFill/>
          <a:ln w="15875">
            <a:solidFill>
              <a:srgbClr val="00FFFF"/>
            </a:solidFill>
            <a:round/>
            <a:headEnd/>
            <a:tailEnd/>
          </a:ln>
        </p:spPr>
        <p:txBody>
          <a:bodyPr/>
          <a:lstStyle/>
          <a:p>
            <a:endParaRPr lang="en-US"/>
          </a:p>
        </p:txBody>
      </p:sp>
      <p:sp>
        <p:nvSpPr>
          <p:cNvPr id="145468" name="Line 61"/>
          <p:cNvSpPr>
            <a:spLocks noChangeShapeType="1"/>
          </p:cNvSpPr>
          <p:nvPr/>
        </p:nvSpPr>
        <p:spPr bwMode="auto">
          <a:xfrm flipV="1">
            <a:off x="3952875" y="2551113"/>
            <a:ext cx="49213" cy="60325"/>
          </a:xfrm>
          <a:prstGeom prst="line">
            <a:avLst/>
          </a:prstGeom>
          <a:noFill/>
          <a:ln w="15875">
            <a:solidFill>
              <a:srgbClr val="00FFFF"/>
            </a:solidFill>
            <a:round/>
            <a:headEnd/>
            <a:tailEnd/>
          </a:ln>
        </p:spPr>
        <p:txBody>
          <a:bodyPr/>
          <a:lstStyle/>
          <a:p>
            <a:endParaRPr lang="en-US"/>
          </a:p>
        </p:txBody>
      </p:sp>
      <p:sp>
        <p:nvSpPr>
          <p:cNvPr id="145469" name="Rectangle 62"/>
          <p:cNvSpPr>
            <a:spLocks noChangeArrowheads="1"/>
          </p:cNvSpPr>
          <p:nvPr/>
        </p:nvSpPr>
        <p:spPr bwMode="auto">
          <a:xfrm>
            <a:off x="6251575" y="2428875"/>
            <a:ext cx="147638" cy="182563"/>
          </a:xfrm>
          <a:prstGeom prst="rect">
            <a:avLst/>
          </a:prstGeom>
          <a:noFill/>
          <a:ln w="9525">
            <a:noFill/>
            <a:miter lim="800000"/>
            <a:headEnd/>
            <a:tailEnd/>
          </a:ln>
        </p:spPr>
        <p:txBody>
          <a:bodyPr/>
          <a:lstStyle/>
          <a:p>
            <a:endParaRPr lang="en-US"/>
          </a:p>
        </p:txBody>
      </p:sp>
      <p:sp>
        <p:nvSpPr>
          <p:cNvPr id="145470" name="Line 63"/>
          <p:cNvSpPr>
            <a:spLocks noChangeShapeType="1"/>
          </p:cNvSpPr>
          <p:nvPr/>
        </p:nvSpPr>
        <p:spPr bwMode="auto">
          <a:xfrm flipH="1" flipV="1">
            <a:off x="6269038" y="2449513"/>
            <a:ext cx="49212" cy="61912"/>
          </a:xfrm>
          <a:prstGeom prst="line">
            <a:avLst/>
          </a:prstGeom>
          <a:noFill/>
          <a:ln w="15875">
            <a:solidFill>
              <a:srgbClr val="00FFFF"/>
            </a:solidFill>
            <a:round/>
            <a:headEnd/>
            <a:tailEnd/>
          </a:ln>
        </p:spPr>
        <p:txBody>
          <a:bodyPr/>
          <a:lstStyle/>
          <a:p>
            <a:endParaRPr lang="en-US"/>
          </a:p>
        </p:txBody>
      </p:sp>
      <p:sp>
        <p:nvSpPr>
          <p:cNvPr id="145471" name="Line 64"/>
          <p:cNvSpPr>
            <a:spLocks noChangeShapeType="1"/>
          </p:cNvSpPr>
          <p:nvPr/>
        </p:nvSpPr>
        <p:spPr bwMode="auto">
          <a:xfrm>
            <a:off x="6318250" y="2511425"/>
            <a:ext cx="49213" cy="60325"/>
          </a:xfrm>
          <a:prstGeom prst="line">
            <a:avLst/>
          </a:prstGeom>
          <a:noFill/>
          <a:ln w="15875">
            <a:solidFill>
              <a:srgbClr val="00FFFF"/>
            </a:solidFill>
            <a:round/>
            <a:headEnd/>
            <a:tailEnd/>
          </a:ln>
        </p:spPr>
        <p:txBody>
          <a:bodyPr/>
          <a:lstStyle/>
          <a:p>
            <a:endParaRPr lang="en-US"/>
          </a:p>
        </p:txBody>
      </p:sp>
      <p:sp>
        <p:nvSpPr>
          <p:cNvPr id="145472" name="Line 65"/>
          <p:cNvSpPr>
            <a:spLocks noChangeShapeType="1"/>
          </p:cNvSpPr>
          <p:nvPr/>
        </p:nvSpPr>
        <p:spPr bwMode="auto">
          <a:xfrm flipH="1">
            <a:off x="6269038" y="2511425"/>
            <a:ext cx="49212" cy="60325"/>
          </a:xfrm>
          <a:prstGeom prst="line">
            <a:avLst/>
          </a:prstGeom>
          <a:noFill/>
          <a:ln w="15875">
            <a:solidFill>
              <a:srgbClr val="00FFFF"/>
            </a:solidFill>
            <a:round/>
            <a:headEnd/>
            <a:tailEnd/>
          </a:ln>
        </p:spPr>
        <p:txBody>
          <a:bodyPr/>
          <a:lstStyle/>
          <a:p>
            <a:endParaRPr lang="en-US"/>
          </a:p>
        </p:txBody>
      </p:sp>
      <p:sp>
        <p:nvSpPr>
          <p:cNvPr id="145473" name="Line 66"/>
          <p:cNvSpPr>
            <a:spLocks noChangeShapeType="1"/>
          </p:cNvSpPr>
          <p:nvPr/>
        </p:nvSpPr>
        <p:spPr bwMode="auto">
          <a:xfrm flipV="1">
            <a:off x="6318250" y="2449513"/>
            <a:ext cx="49213" cy="61912"/>
          </a:xfrm>
          <a:prstGeom prst="line">
            <a:avLst/>
          </a:prstGeom>
          <a:noFill/>
          <a:ln w="15875">
            <a:solidFill>
              <a:srgbClr val="00FFFF"/>
            </a:solidFill>
            <a:round/>
            <a:headEnd/>
            <a:tailEnd/>
          </a:ln>
        </p:spPr>
        <p:txBody>
          <a:bodyPr/>
          <a:lstStyle/>
          <a:p>
            <a:endParaRPr lang="en-US"/>
          </a:p>
        </p:txBody>
      </p:sp>
      <p:sp>
        <p:nvSpPr>
          <p:cNvPr id="145474" name="Rectangle 67"/>
          <p:cNvSpPr>
            <a:spLocks noChangeArrowheads="1"/>
          </p:cNvSpPr>
          <p:nvPr/>
        </p:nvSpPr>
        <p:spPr bwMode="auto">
          <a:xfrm>
            <a:off x="1522413" y="5594350"/>
            <a:ext cx="147637" cy="182563"/>
          </a:xfrm>
          <a:prstGeom prst="rect">
            <a:avLst/>
          </a:prstGeom>
          <a:noFill/>
          <a:ln w="9525">
            <a:noFill/>
            <a:miter lim="800000"/>
            <a:headEnd/>
            <a:tailEnd/>
          </a:ln>
        </p:spPr>
        <p:txBody>
          <a:bodyPr/>
          <a:lstStyle/>
          <a:p>
            <a:endParaRPr lang="en-US"/>
          </a:p>
        </p:txBody>
      </p:sp>
      <p:sp>
        <p:nvSpPr>
          <p:cNvPr id="145475" name="Line 68"/>
          <p:cNvSpPr>
            <a:spLocks noChangeShapeType="1"/>
          </p:cNvSpPr>
          <p:nvPr/>
        </p:nvSpPr>
        <p:spPr bwMode="auto">
          <a:xfrm flipH="1" flipV="1">
            <a:off x="1538288" y="5614988"/>
            <a:ext cx="49212" cy="60325"/>
          </a:xfrm>
          <a:prstGeom prst="line">
            <a:avLst/>
          </a:prstGeom>
          <a:noFill/>
          <a:ln w="15875">
            <a:solidFill>
              <a:srgbClr val="800080"/>
            </a:solidFill>
            <a:round/>
            <a:headEnd/>
            <a:tailEnd/>
          </a:ln>
        </p:spPr>
        <p:txBody>
          <a:bodyPr/>
          <a:lstStyle/>
          <a:p>
            <a:endParaRPr lang="en-US"/>
          </a:p>
        </p:txBody>
      </p:sp>
      <p:sp>
        <p:nvSpPr>
          <p:cNvPr id="145476" name="Line 69"/>
          <p:cNvSpPr>
            <a:spLocks noChangeShapeType="1"/>
          </p:cNvSpPr>
          <p:nvPr/>
        </p:nvSpPr>
        <p:spPr bwMode="auto">
          <a:xfrm>
            <a:off x="1587500" y="5675313"/>
            <a:ext cx="49213" cy="60325"/>
          </a:xfrm>
          <a:prstGeom prst="line">
            <a:avLst/>
          </a:prstGeom>
          <a:noFill/>
          <a:ln w="15875">
            <a:solidFill>
              <a:srgbClr val="800080"/>
            </a:solidFill>
            <a:round/>
            <a:headEnd/>
            <a:tailEnd/>
          </a:ln>
        </p:spPr>
        <p:txBody>
          <a:bodyPr/>
          <a:lstStyle/>
          <a:p>
            <a:endParaRPr lang="en-US"/>
          </a:p>
        </p:txBody>
      </p:sp>
      <p:sp>
        <p:nvSpPr>
          <p:cNvPr id="145477" name="Line 70"/>
          <p:cNvSpPr>
            <a:spLocks noChangeShapeType="1"/>
          </p:cNvSpPr>
          <p:nvPr/>
        </p:nvSpPr>
        <p:spPr bwMode="auto">
          <a:xfrm flipH="1">
            <a:off x="1538288" y="5675313"/>
            <a:ext cx="49212" cy="60325"/>
          </a:xfrm>
          <a:prstGeom prst="line">
            <a:avLst/>
          </a:prstGeom>
          <a:noFill/>
          <a:ln w="15875">
            <a:solidFill>
              <a:srgbClr val="800080"/>
            </a:solidFill>
            <a:round/>
            <a:headEnd/>
            <a:tailEnd/>
          </a:ln>
        </p:spPr>
        <p:txBody>
          <a:bodyPr/>
          <a:lstStyle/>
          <a:p>
            <a:endParaRPr lang="en-US"/>
          </a:p>
        </p:txBody>
      </p:sp>
      <p:sp>
        <p:nvSpPr>
          <p:cNvPr id="145478" name="Line 71"/>
          <p:cNvSpPr>
            <a:spLocks noChangeShapeType="1"/>
          </p:cNvSpPr>
          <p:nvPr/>
        </p:nvSpPr>
        <p:spPr bwMode="auto">
          <a:xfrm flipV="1">
            <a:off x="1587500" y="5614988"/>
            <a:ext cx="49213" cy="60325"/>
          </a:xfrm>
          <a:prstGeom prst="line">
            <a:avLst/>
          </a:prstGeom>
          <a:noFill/>
          <a:ln w="15875">
            <a:solidFill>
              <a:srgbClr val="800080"/>
            </a:solidFill>
            <a:round/>
            <a:headEnd/>
            <a:tailEnd/>
          </a:ln>
        </p:spPr>
        <p:txBody>
          <a:bodyPr/>
          <a:lstStyle/>
          <a:p>
            <a:endParaRPr lang="en-US"/>
          </a:p>
        </p:txBody>
      </p:sp>
      <p:sp>
        <p:nvSpPr>
          <p:cNvPr id="145479" name="Line 72"/>
          <p:cNvSpPr>
            <a:spLocks noChangeShapeType="1"/>
          </p:cNvSpPr>
          <p:nvPr/>
        </p:nvSpPr>
        <p:spPr bwMode="auto">
          <a:xfrm flipV="1">
            <a:off x="1587500" y="5614988"/>
            <a:ext cx="1588" cy="60325"/>
          </a:xfrm>
          <a:prstGeom prst="line">
            <a:avLst/>
          </a:prstGeom>
          <a:noFill/>
          <a:ln w="15875">
            <a:solidFill>
              <a:srgbClr val="800080"/>
            </a:solidFill>
            <a:round/>
            <a:headEnd/>
            <a:tailEnd/>
          </a:ln>
        </p:spPr>
        <p:txBody>
          <a:bodyPr/>
          <a:lstStyle/>
          <a:p>
            <a:endParaRPr lang="en-US"/>
          </a:p>
        </p:txBody>
      </p:sp>
      <p:sp>
        <p:nvSpPr>
          <p:cNvPr id="145480" name="Line 73"/>
          <p:cNvSpPr>
            <a:spLocks noChangeShapeType="1"/>
          </p:cNvSpPr>
          <p:nvPr/>
        </p:nvSpPr>
        <p:spPr bwMode="auto">
          <a:xfrm>
            <a:off x="1587500" y="5675313"/>
            <a:ext cx="1588" cy="60325"/>
          </a:xfrm>
          <a:prstGeom prst="line">
            <a:avLst/>
          </a:prstGeom>
          <a:noFill/>
          <a:ln w="15875">
            <a:solidFill>
              <a:srgbClr val="800080"/>
            </a:solidFill>
            <a:round/>
            <a:headEnd/>
            <a:tailEnd/>
          </a:ln>
        </p:spPr>
        <p:txBody>
          <a:bodyPr/>
          <a:lstStyle/>
          <a:p>
            <a:endParaRPr lang="en-US"/>
          </a:p>
        </p:txBody>
      </p:sp>
      <p:sp>
        <p:nvSpPr>
          <p:cNvPr id="145481" name="Rectangle 74"/>
          <p:cNvSpPr>
            <a:spLocks noChangeArrowheads="1"/>
          </p:cNvSpPr>
          <p:nvPr/>
        </p:nvSpPr>
        <p:spPr bwMode="auto">
          <a:xfrm>
            <a:off x="3886200" y="3625850"/>
            <a:ext cx="149225" cy="182563"/>
          </a:xfrm>
          <a:prstGeom prst="rect">
            <a:avLst/>
          </a:prstGeom>
          <a:noFill/>
          <a:ln w="9525">
            <a:noFill/>
            <a:miter lim="800000"/>
            <a:headEnd/>
            <a:tailEnd/>
          </a:ln>
        </p:spPr>
        <p:txBody>
          <a:bodyPr/>
          <a:lstStyle/>
          <a:p>
            <a:endParaRPr lang="en-US"/>
          </a:p>
        </p:txBody>
      </p:sp>
      <p:sp>
        <p:nvSpPr>
          <p:cNvPr id="145482" name="Line 75"/>
          <p:cNvSpPr>
            <a:spLocks noChangeShapeType="1"/>
          </p:cNvSpPr>
          <p:nvPr/>
        </p:nvSpPr>
        <p:spPr bwMode="auto">
          <a:xfrm flipH="1" flipV="1">
            <a:off x="3903663" y="3646488"/>
            <a:ext cx="49212" cy="61912"/>
          </a:xfrm>
          <a:prstGeom prst="line">
            <a:avLst/>
          </a:prstGeom>
          <a:noFill/>
          <a:ln w="15875">
            <a:solidFill>
              <a:srgbClr val="800080"/>
            </a:solidFill>
            <a:round/>
            <a:headEnd/>
            <a:tailEnd/>
          </a:ln>
        </p:spPr>
        <p:txBody>
          <a:bodyPr/>
          <a:lstStyle/>
          <a:p>
            <a:endParaRPr lang="en-US"/>
          </a:p>
        </p:txBody>
      </p:sp>
      <p:sp>
        <p:nvSpPr>
          <p:cNvPr id="145483" name="Line 76"/>
          <p:cNvSpPr>
            <a:spLocks noChangeShapeType="1"/>
          </p:cNvSpPr>
          <p:nvPr/>
        </p:nvSpPr>
        <p:spPr bwMode="auto">
          <a:xfrm>
            <a:off x="3952875" y="3708400"/>
            <a:ext cx="49213" cy="60325"/>
          </a:xfrm>
          <a:prstGeom prst="line">
            <a:avLst/>
          </a:prstGeom>
          <a:noFill/>
          <a:ln w="15875">
            <a:solidFill>
              <a:srgbClr val="800080"/>
            </a:solidFill>
            <a:round/>
            <a:headEnd/>
            <a:tailEnd/>
          </a:ln>
        </p:spPr>
        <p:txBody>
          <a:bodyPr/>
          <a:lstStyle/>
          <a:p>
            <a:endParaRPr lang="en-US"/>
          </a:p>
        </p:txBody>
      </p:sp>
      <p:sp>
        <p:nvSpPr>
          <p:cNvPr id="145484" name="Line 77"/>
          <p:cNvSpPr>
            <a:spLocks noChangeShapeType="1"/>
          </p:cNvSpPr>
          <p:nvPr/>
        </p:nvSpPr>
        <p:spPr bwMode="auto">
          <a:xfrm flipH="1">
            <a:off x="3903663" y="3708400"/>
            <a:ext cx="49212" cy="60325"/>
          </a:xfrm>
          <a:prstGeom prst="line">
            <a:avLst/>
          </a:prstGeom>
          <a:noFill/>
          <a:ln w="15875">
            <a:solidFill>
              <a:srgbClr val="800080"/>
            </a:solidFill>
            <a:round/>
            <a:headEnd/>
            <a:tailEnd/>
          </a:ln>
        </p:spPr>
        <p:txBody>
          <a:bodyPr/>
          <a:lstStyle/>
          <a:p>
            <a:endParaRPr lang="en-US"/>
          </a:p>
        </p:txBody>
      </p:sp>
      <p:sp>
        <p:nvSpPr>
          <p:cNvPr id="145485" name="Line 78"/>
          <p:cNvSpPr>
            <a:spLocks noChangeShapeType="1"/>
          </p:cNvSpPr>
          <p:nvPr/>
        </p:nvSpPr>
        <p:spPr bwMode="auto">
          <a:xfrm flipV="1">
            <a:off x="3952875" y="3646488"/>
            <a:ext cx="49213" cy="61912"/>
          </a:xfrm>
          <a:prstGeom prst="line">
            <a:avLst/>
          </a:prstGeom>
          <a:noFill/>
          <a:ln w="15875">
            <a:solidFill>
              <a:srgbClr val="800080"/>
            </a:solidFill>
            <a:round/>
            <a:headEnd/>
            <a:tailEnd/>
          </a:ln>
        </p:spPr>
        <p:txBody>
          <a:bodyPr/>
          <a:lstStyle/>
          <a:p>
            <a:endParaRPr lang="en-US"/>
          </a:p>
        </p:txBody>
      </p:sp>
      <p:sp>
        <p:nvSpPr>
          <p:cNvPr id="145486" name="Line 79"/>
          <p:cNvSpPr>
            <a:spLocks noChangeShapeType="1"/>
          </p:cNvSpPr>
          <p:nvPr/>
        </p:nvSpPr>
        <p:spPr bwMode="auto">
          <a:xfrm flipV="1">
            <a:off x="3952875" y="3646488"/>
            <a:ext cx="1588" cy="61912"/>
          </a:xfrm>
          <a:prstGeom prst="line">
            <a:avLst/>
          </a:prstGeom>
          <a:noFill/>
          <a:ln w="15875">
            <a:solidFill>
              <a:srgbClr val="800080"/>
            </a:solidFill>
            <a:round/>
            <a:headEnd/>
            <a:tailEnd/>
          </a:ln>
        </p:spPr>
        <p:txBody>
          <a:bodyPr/>
          <a:lstStyle/>
          <a:p>
            <a:endParaRPr lang="en-US"/>
          </a:p>
        </p:txBody>
      </p:sp>
      <p:sp>
        <p:nvSpPr>
          <p:cNvPr id="145487" name="Line 80"/>
          <p:cNvSpPr>
            <a:spLocks noChangeShapeType="1"/>
          </p:cNvSpPr>
          <p:nvPr/>
        </p:nvSpPr>
        <p:spPr bwMode="auto">
          <a:xfrm>
            <a:off x="3952875" y="3708400"/>
            <a:ext cx="1588" cy="60325"/>
          </a:xfrm>
          <a:prstGeom prst="line">
            <a:avLst/>
          </a:prstGeom>
          <a:noFill/>
          <a:ln w="15875">
            <a:solidFill>
              <a:srgbClr val="800080"/>
            </a:solidFill>
            <a:round/>
            <a:headEnd/>
            <a:tailEnd/>
          </a:ln>
        </p:spPr>
        <p:txBody>
          <a:bodyPr/>
          <a:lstStyle/>
          <a:p>
            <a:endParaRPr lang="en-US"/>
          </a:p>
        </p:txBody>
      </p:sp>
      <p:sp>
        <p:nvSpPr>
          <p:cNvPr id="145488" name="Rectangle 81"/>
          <p:cNvSpPr>
            <a:spLocks noChangeArrowheads="1"/>
          </p:cNvSpPr>
          <p:nvPr/>
        </p:nvSpPr>
        <p:spPr bwMode="auto">
          <a:xfrm>
            <a:off x="6251575" y="3281363"/>
            <a:ext cx="147638" cy="182562"/>
          </a:xfrm>
          <a:prstGeom prst="rect">
            <a:avLst/>
          </a:prstGeom>
          <a:noFill/>
          <a:ln w="9525">
            <a:noFill/>
            <a:miter lim="800000"/>
            <a:headEnd/>
            <a:tailEnd/>
          </a:ln>
        </p:spPr>
        <p:txBody>
          <a:bodyPr/>
          <a:lstStyle/>
          <a:p>
            <a:endParaRPr lang="en-US"/>
          </a:p>
        </p:txBody>
      </p:sp>
      <p:sp>
        <p:nvSpPr>
          <p:cNvPr id="145489" name="Line 82"/>
          <p:cNvSpPr>
            <a:spLocks noChangeShapeType="1"/>
          </p:cNvSpPr>
          <p:nvPr/>
        </p:nvSpPr>
        <p:spPr bwMode="auto">
          <a:xfrm flipH="1" flipV="1">
            <a:off x="6269038" y="3302000"/>
            <a:ext cx="49212" cy="60325"/>
          </a:xfrm>
          <a:prstGeom prst="line">
            <a:avLst/>
          </a:prstGeom>
          <a:noFill/>
          <a:ln w="15875">
            <a:solidFill>
              <a:srgbClr val="800080"/>
            </a:solidFill>
            <a:round/>
            <a:headEnd/>
            <a:tailEnd/>
          </a:ln>
        </p:spPr>
        <p:txBody>
          <a:bodyPr/>
          <a:lstStyle/>
          <a:p>
            <a:endParaRPr lang="en-US"/>
          </a:p>
        </p:txBody>
      </p:sp>
      <p:sp>
        <p:nvSpPr>
          <p:cNvPr id="145490" name="Line 83"/>
          <p:cNvSpPr>
            <a:spLocks noChangeShapeType="1"/>
          </p:cNvSpPr>
          <p:nvPr/>
        </p:nvSpPr>
        <p:spPr bwMode="auto">
          <a:xfrm>
            <a:off x="6318250" y="3362325"/>
            <a:ext cx="49213" cy="61913"/>
          </a:xfrm>
          <a:prstGeom prst="line">
            <a:avLst/>
          </a:prstGeom>
          <a:noFill/>
          <a:ln w="15875">
            <a:solidFill>
              <a:srgbClr val="800080"/>
            </a:solidFill>
            <a:round/>
            <a:headEnd/>
            <a:tailEnd/>
          </a:ln>
        </p:spPr>
        <p:txBody>
          <a:bodyPr/>
          <a:lstStyle/>
          <a:p>
            <a:endParaRPr lang="en-US"/>
          </a:p>
        </p:txBody>
      </p:sp>
      <p:sp>
        <p:nvSpPr>
          <p:cNvPr id="145491" name="Line 84"/>
          <p:cNvSpPr>
            <a:spLocks noChangeShapeType="1"/>
          </p:cNvSpPr>
          <p:nvPr/>
        </p:nvSpPr>
        <p:spPr bwMode="auto">
          <a:xfrm flipH="1">
            <a:off x="6269038" y="3362325"/>
            <a:ext cx="49212" cy="61913"/>
          </a:xfrm>
          <a:prstGeom prst="line">
            <a:avLst/>
          </a:prstGeom>
          <a:noFill/>
          <a:ln w="15875">
            <a:solidFill>
              <a:srgbClr val="800080"/>
            </a:solidFill>
            <a:round/>
            <a:headEnd/>
            <a:tailEnd/>
          </a:ln>
        </p:spPr>
        <p:txBody>
          <a:bodyPr/>
          <a:lstStyle/>
          <a:p>
            <a:endParaRPr lang="en-US"/>
          </a:p>
        </p:txBody>
      </p:sp>
      <p:sp>
        <p:nvSpPr>
          <p:cNvPr id="145492" name="Line 85"/>
          <p:cNvSpPr>
            <a:spLocks noChangeShapeType="1"/>
          </p:cNvSpPr>
          <p:nvPr/>
        </p:nvSpPr>
        <p:spPr bwMode="auto">
          <a:xfrm flipV="1">
            <a:off x="6318250" y="3302000"/>
            <a:ext cx="49213" cy="60325"/>
          </a:xfrm>
          <a:prstGeom prst="line">
            <a:avLst/>
          </a:prstGeom>
          <a:noFill/>
          <a:ln w="15875">
            <a:solidFill>
              <a:srgbClr val="800080"/>
            </a:solidFill>
            <a:round/>
            <a:headEnd/>
            <a:tailEnd/>
          </a:ln>
        </p:spPr>
        <p:txBody>
          <a:bodyPr/>
          <a:lstStyle/>
          <a:p>
            <a:endParaRPr lang="en-US"/>
          </a:p>
        </p:txBody>
      </p:sp>
      <p:sp>
        <p:nvSpPr>
          <p:cNvPr id="145493" name="Line 86"/>
          <p:cNvSpPr>
            <a:spLocks noChangeShapeType="1"/>
          </p:cNvSpPr>
          <p:nvPr/>
        </p:nvSpPr>
        <p:spPr bwMode="auto">
          <a:xfrm flipV="1">
            <a:off x="6318250" y="3302000"/>
            <a:ext cx="1588" cy="60325"/>
          </a:xfrm>
          <a:prstGeom prst="line">
            <a:avLst/>
          </a:prstGeom>
          <a:noFill/>
          <a:ln w="15875">
            <a:solidFill>
              <a:srgbClr val="800080"/>
            </a:solidFill>
            <a:round/>
            <a:headEnd/>
            <a:tailEnd/>
          </a:ln>
        </p:spPr>
        <p:txBody>
          <a:bodyPr/>
          <a:lstStyle/>
          <a:p>
            <a:endParaRPr lang="en-US"/>
          </a:p>
        </p:txBody>
      </p:sp>
      <p:sp>
        <p:nvSpPr>
          <p:cNvPr id="145494" name="Line 87"/>
          <p:cNvSpPr>
            <a:spLocks noChangeShapeType="1"/>
          </p:cNvSpPr>
          <p:nvPr/>
        </p:nvSpPr>
        <p:spPr bwMode="auto">
          <a:xfrm>
            <a:off x="6318250" y="3362325"/>
            <a:ext cx="1588" cy="61913"/>
          </a:xfrm>
          <a:prstGeom prst="line">
            <a:avLst/>
          </a:prstGeom>
          <a:noFill/>
          <a:ln w="15875">
            <a:solidFill>
              <a:srgbClr val="800080"/>
            </a:solidFill>
            <a:round/>
            <a:headEnd/>
            <a:tailEnd/>
          </a:ln>
        </p:spPr>
        <p:txBody>
          <a:bodyPr/>
          <a:lstStyle/>
          <a:p>
            <a:endParaRPr lang="en-US"/>
          </a:p>
        </p:txBody>
      </p:sp>
      <p:sp>
        <p:nvSpPr>
          <p:cNvPr id="145495" name="Oval 88"/>
          <p:cNvSpPr>
            <a:spLocks noChangeArrowheads="1"/>
          </p:cNvSpPr>
          <p:nvPr/>
        </p:nvSpPr>
        <p:spPr bwMode="auto">
          <a:xfrm>
            <a:off x="1538288" y="5513388"/>
            <a:ext cx="82550" cy="101600"/>
          </a:xfrm>
          <a:prstGeom prst="ellipse">
            <a:avLst/>
          </a:prstGeom>
          <a:solidFill>
            <a:srgbClr val="800000"/>
          </a:solidFill>
          <a:ln w="15875">
            <a:solidFill>
              <a:srgbClr val="800000"/>
            </a:solidFill>
            <a:round/>
            <a:headEnd/>
            <a:tailEnd/>
          </a:ln>
        </p:spPr>
        <p:txBody>
          <a:bodyPr/>
          <a:lstStyle/>
          <a:p>
            <a:endParaRPr lang="en-US"/>
          </a:p>
        </p:txBody>
      </p:sp>
      <p:sp>
        <p:nvSpPr>
          <p:cNvPr id="145496" name="Oval 89"/>
          <p:cNvSpPr>
            <a:spLocks noChangeArrowheads="1"/>
          </p:cNvSpPr>
          <p:nvPr/>
        </p:nvSpPr>
        <p:spPr bwMode="auto">
          <a:xfrm>
            <a:off x="3903663" y="4721225"/>
            <a:ext cx="82550" cy="101600"/>
          </a:xfrm>
          <a:prstGeom prst="ellipse">
            <a:avLst/>
          </a:prstGeom>
          <a:solidFill>
            <a:srgbClr val="800000"/>
          </a:solidFill>
          <a:ln w="15875">
            <a:solidFill>
              <a:srgbClr val="800000"/>
            </a:solidFill>
            <a:round/>
            <a:headEnd/>
            <a:tailEnd/>
          </a:ln>
        </p:spPr>
        <p:txBody>
          <a:bodyPr/>
          <a:lstStyle/>
          <a:p>
            <a:endParaRPr lang="en-US"/>
          </a:p>
        </p:txBody>
      </p:sp>
      <p:sp>
        <p:nvSpPr>
          <p:cNvPr id="145497" name="Oval 90"/>
          <p:cNvSpPr>
            <a:spLocks noChangeArrowheads="1"/>
          </p:cNvSpPr>
          <p:nvPr/>
        </p:nvSpPr>
        <p:spPr bwMode="auto">
          <a:xfrm>
            <a:off x="6269038" y="4316413"/>
            <a:ext cx="80962" cy="101600"/>
          </a:xfrm>
          <a:prstGeom prst="ellipse">
            <a:avLst/>
          </a:prstGeom>
          <a:solidFill>
            <a:srgbClr val="800000"/>
          </a:solidFill>
          <a:ln w="15875">
            <a:solidFill>
              <a:srgbClr val="800000"/>
            </a:solidFill>
            <a:round/>
            <a:headEnd/>
            <a:tailEnd/>
          </a:ln>
        </p:spPr>
        <p:txBody>
          <a:bodyPr/>
          <a:lstStyle/>
          <a:p>
            <a:endParaRPr lang="en-US"/>
          </a:p>
        </p:txBody>
      </p:sp>
      <p:sp>
        <p:nvSpPr>
          <p:cNvPr id="145498" name="Rectangle 91"/>
          <p:cNvSpPr>
            <a:spLocks noChangeArrowheads="1"/>
          </p:cNvSpPr>
          <p:nvPr/>
        </p:nvSpPr>
        <p:spPr bwMode="auto">
          <a:xfrm>
            <a:off x="1522413" y="5148263"/>
            <a:ext cx="147637" cy="182562"/>
          </a:xfrm>
          <a:prstGeom prst="rect">
            <a:avLst/>
          </a:prstGeom>
          <a:noFill/>
          <a:ln w="9525">
            <a:noFill/>
            <a:miter lim="800000"/>
            <a:headEnd/>
            <a:tailEnd/>
          </a:ln>
        </p:spPr>
        <p:txBody>
          <a:bodyPr/>
          <a:lstStyle/>
          <a:p>
            <a:endParaRPr lang="en-US"/>
          </a:p>
        </p:txBody>
      </p:sp>
      <p:sp>
        <p:nvSpPr>
          <p:cNvPr id="145499" name="Line 92"/>
          <p:cNvSpPr>
            <a:spLocks noChangeShapeType="1"/>
          </p:cNvSpPr>
          <p:nvPr/>
        </p:nvSpPr>
        <p:spPr bwMode="auto">
          <a:xfrm flipV="1">
            <a:off x="1587500" y="5168900"/>
            <a:ext cx="1588" cy="60325"/>
          </a:xfrm>
          <a:prstGeom prst="line">
            <a:avLst/>
          </a:prstGeom>
          <a:noFill/>
          <a:ln w="15875">
            <a:solidFill>
              <a:srgbClr val="008080"/>
            </a:solidFill>
            <a:round/>
            <a:headEnd/>
            <a:tailEnd/>
          </a:ln>
        </p:spPr>
        <p:txBody>
          <a:bodyPr/>
          <a:lstStyle/>
          <a:p>
            <a:endParaRPr lang="en-US"/>
          </a:p>
        </p:txBody>
      </p:sp>
      <p:sp>
        <p:nvSpPr>
          <p:cNvPr id="145500" name="Line 93"/>
          <p:cNvSpPr>
            <a:spLocks noChangeShapeType="1"/>
          </p:cNvSpPr>
          <p:nvPr/>
        </p:nvSpPr>
        <p:spPr bwMode="auto">
          <a:xfrm>
            <a:off x="1587500" y="5229225"/>
            <a:ext cx="1588" cy="60325"/>
          </a:xfrm>
          <a:prstGeom prst="line">
            <a:avLst/>
          </a:prstGeom>
          <a:noFill/>
          <a:ln w="15875">
            <a:solidFill>
              <a:srgbClr val="008080"/>
            </a:solidFill>
            <a:round/>
            <a:headEnd/>
            <a:tailEnd/>
          </a:ln>
        </p:spPr>
        <p:txBody>
          <a:bodyPr/>
          <a:lstStyle/>
          <a:p>
            <a:endParaRPr lang="en-US"/>
          </a:p>
        </p:txBody>
      </p:sp>
      <p:sp>
        <p:nvSpPr>
          <p:cNvPr id="145501" name="Line 94"/>
          <p:cNvSpPr>
            <a:spLocks noChangeShapeType="1"/>
          </p:cNvSpPr>
          <p:nvPr/>
        </p:nvSpPr>
        <p:spPr bwMode="auto">
          <a:xfrm flipH="1">
            <a:off x="1538288" y="5229225"/>
            <a:ext cx="49212" cy="1588"/>
          </a:xfrm>
          <a:prstGeom prst="line">
            <a:avLst/>
          </a:prstGeom>
          <a:noFill/>
          <a:ln w="15875">
            <a:solidFill>
              <a:srgbClr val="008080"/>
            </a:solidFill>
            <a:round/>
            <a:headEnd/>
            <a:tailEnd/>
          </a:ln>
        </p:spPr>
        <p:txBody>
          <a:bodyPr/>
          <a:lstStyle/>
          <a:p>
            <a:endParaRPr lang="en-US"/>
          </a:p>
        </p:txBody>
      </p:sp>
      <p:sp>
        <p:nvSpPr>
          <p:cNvPr id="145502" name="Line 95"/>
          <p:cNvSpPr>
            <a:spLocks noChangeShapeType="1"/>
          </p:cNvSpPr>
          <p:nvPr/>
        </p:nvSpPr>
        <p:spPr bwMode="auto">
          <a:xfrm>
            <a:off x="1587500" y="5229225"/>
            <a:ext cx="49213" cy="1588"/>
          </a:xfrm>
          <a:prstGeom prst="line">
            <a:avLst/>
          </a:prstGeom>
          <a:noFill/>
          <a:ln w="15875">
            <a:solidFill>
              <a:srgbClr val="008080"/>
            </a:solidFill>
            <a:round/>
            <a:headEnd/>
            <a:tailEnd/>
          </a:ln>
        </p:spPr>
        <p:txBody>
          <a:bodyPr/>
          <a:lstStyle/>
          <a:p>
            <a:endParaRPr lang="en-US"/>
          </a:p>
        </p:txBody>
      </p:sp>
      <p:sp>
        <p:nvSpPr>
          <p:cNvPr id="145503" name="Rectangle 96"/>
          <p:cNvSpPr>
            <a:spLocks noChangeArrowheads="1"/>
          </p:cNvSpPr>
          <p:nvPr/>
        </p:nvSpPr>
        <p:spPr bwMode="auto">
          <a:xfrm>
            <a:off x="3886200" y="3362325"/>
            <a:ext cx="149225" cy="182563"/>
          </a:xfrm>
          <a:prstGeom prst="rect">
            <a:avLst/>
          </a:prstGeom>
          <a:noFill/>
          <a:ln w="9525">
            <a:noFill/>
            <a:miter lim="800000"/>
            <a:headEnd/>
            <a:tailEnd/>
          </a:ln>
        </p:spPr>
        <p:txBody>
          <a:bodyPr/>
          <a:lstStyle/>
          <a:p>
            <a:endParaRPr lang="en-US"/>
          </a:p>
        </p:txBody>
      </p:sp>
      <p:sp>
        <p:nvSpPr>
          <p:cNvPr id="145504" name="Line 97"/>
          <p:cNvSpPr>
            <a:spLocks noChangeShapeType="1"/>
          </p:cNvSpPr>
          <p:nvPr/>
        </p:nvSpPr>
        <p:spPr bwMode="auto">
          <a:xfrm flipV="1">
            <a:off x="3952875" y="3382963"/>
            <a:ext cx="1588" cy="60325"/>
          </a:xfrm>
          <a:prstGeom prst="line">
            <a:avLst/>
          </a:prstGeom>
          <a:noFill/>
          <a:ln w="15875">
            <a:solidFill>
              <a:srgbClr val="008080"/>
            </a:solidFill>
            <a:round/>
            <a:headEnd/>
            <a:tailEnd/>
          </a:ln>
        </p:spPr>
        <p:txBody>
          <a:bodyPr/>
          <a:lstStyle/>
          <a:p>
            <a:endParaRPr lang="en-US"/>
          </a:p>
        </p:txBody>
      </p:sp>
      <p:sp>
        <p:nvSpPr>
          <p:cNvPr id="145505" name="Line 98"/>
          <p:cNvSpPr>
            <a:spLocks noChangeShapeType="1"/>
          </p:cNvSpPr>
          <p:nvPr/>
        </p:nvSpPr>
        <p:spPr bwMode="auto">
          <a:xfrm>
            <a:off x="3952875" y="3443288"/>
            <a:ext cx="1588" cy="61912"/>
          </a:xfrm>
          <a:prstGeom prst="line">
            <a:avLst/>
          </a:prstGeom>
          <a:noFill/>
          <a:ln w="15875">
            <a:solidFill>
              <a:srgbClr val="008080"/>
            </a:solidFill>
            <a:round/>
            <a:headEnd/>
            <a:tailEnd/>
          </a:ln>
        </p:spPr>
        <p:txBody>
          <a:bodyPr/>
          <a:lstStyle/>
          <a:p>
            <a:endParaRPr lang="en-US"/>
          </a:p>
        </p:txBody>
      </p:sp>
      <p:sp>
        <p:nvSpPr>
          <p:cNvPr id="145506" name="Line 99"/>
          <p:cNvSpPr>
            <a:spLocks noChangeShapeType="1"/>
          </p:cNvSpPr>
          <p:nvPr/>
        </p:nvSpPr>
        <p:spPr bwMode="auto">
          <a:xfrm flipH="1">
            <a:off x="3903663" y="3443288"/>
            <a:ext cx="49212" cy="1587"/>
          </a:xfrm>
          <a:prstGeom prst="line">
            <a:avLst/>
          </a:prstGeom>
          <a:noFill/>
          <a:ln w="15875">
            <a:solidFill>
              <a:srgbClr val="008080"/>
            </a:solidFill>
            <a:round/>
            <a:headEnd/>
            <a:tailEnd/>
          </a:ln>
        </p:spPr>
        <p:txBody>
          <a:bodyPr/>
          <a:lstStyle/>
          <a:p>
            <a:endParaRPr lang="en-US"/>
          </a:p>
        </p:txBody>
      </p:sp>
      <p:sp>
        <p:nvSpPr>
          <p:cNvPr id="145507" name="Line 100"/>
          <p:cNvSpPr>
            <a:spLocks noChangeShapeType="1"/>
          </p:cNvSpPr>
          <p:nvPr/>
        </p:nvSpPr>
        <p:spPr bwMode="auto">
          <a:xfrm>
            <a:off x="3952875" y="3443288"/>
            <a:ext cx="49213" cy="1587"/>
          </a:xfrm>
          <a:prstGeom prst="line">
            <a:avLst/>
          </a:prstGeom>
          <a:noFill/>
          <a:ln w="15875">
            <a:solidFill>
              <a:srgbClr val="008080"/>
            </a:solidFill>
            <a:round/>
            <a:headEnd/>
            <a:tailEnd/>
          </a:ln>
        </p:spPr>
        <p:txBody>
          <a:bodyPr/>
          <a:lstStyle/>
          <a:p>
            <a:endParaRPr lang="en-US"/>
          </a:p>
        </p:txBody>
      </p:sp>
      <p:sp>
        <p:nvSpPr>
          <p:cNvPr id="145508" name="Rectangle 101"/>
          <p:cNvSpPr>
            <a:spLocks noChangeArrowheads="1"/>
          </p:cNvSpPr>
          <p:nvPr/>
        </p:nvSpPr>
        <p:spPr bwMode="auto">
          <a:xfrm>
            <a:off x="6251575" y="3140075"/>
            <a:ext cx="147638" cy="182563"/>
          </a:xfrm>
          <a:prstGeom prst="rect">
            <a:avLst/>
          </a:prstGeom>
          <a:noFill/>
          <a:ln w="9525">
            <a:noFill/>
            <a:miter lim="800000"/>
            <a:headEnd/>
            <a:tailEnd/>
          </a:ln>
        </p:spPr>
        <p:txBody>
          <a:bodyPr/>
          <a:lstStyle/>
          <a:p>
            <a:endParaRPr lang="en-US"/>
          </a:p>
        </p:txBody>
      </p:sp>
      <p:sp>
        <p:nvSpPr>
          <p:cNvPr id="145509" name="Line 102"/>
          <p:cNvSpPr>
            <a:spLocks noChangeShapeType="1"/>
          </p:cNvSpPr>
          <p:nvPr/>
        </p:nvSpPr>
        <p:spPr bwMode="auto">
          <a:xfrm flipV="1">
            <a:off x="6318250" y="3159125"/>
            <a:ext cx="1588" cy="61913"/>
          </a:xfrm>
          <a:prstGeom prst="line">
            <a:avLst/>
          </a:prstGeom>
          <a:noFill/>
          <a:ln w="15875">
            <a:solidFill>
              <a:srgbClr val="008080"/>
            </a:solidFill>
            <a:round/>
            <a:headEnd/>
            <a:tailEnd/>
          </a:ln>
        </p:spPr>
        <p:txBody>
          <a:bodyPr/>
          <a:lstStyle/>
          <a:p>
            <a:endParaRPr lang="en-US"/>
          </a:p>
        </p:txBody>
      </p:sp>
      <p:sp>
        <p:nvSpPr>
          <p:cNvPr id="145510" name="Line 103"/>
          <p:cNvSpPr>
            <a:spLocks noChangeShapeType="1"/>
          </p:cNvSpPr>
          <p:nvPr/>
        </p:nvSpPr>
        <p:spPr bwMode="auto">
          <a:xfrm>
            <a:off x="6318250" y="3221038"/>
            <a:ext cx="1588" cy="60325"/>
          </a:xfrm>
          <a:prstGeom prst="line">
            <a:avLst/>
          </a:prstGeom>
          <a:noFill/>
          <a:ln w="15875">
            <a:solidFill>
              <a:srgbClr val="008080"/>
            </a:solidFill>
            <a:round/>
            <a:headEnd/>
            <a:tailEnd/>
          </a:ln>
        </p:spPr>
        <p:txBody>
          <a:bodyPr/>
          <a:lstStyle/>
          <a:p>
            <a:endParaRPr lang="en-US"/>
          </a:p>
        </p:txBody>
      </p:sp>
      <p:sp>
        <p:nvSpPr>
          <p:cNvPr id="145511" name="Line 104"/>
          <p:cNvSpPr>
            <a:spLocks noChangeShapeType="1"/>
          </p:cNvSpPr>
          <p:nvPr/>
        </p:nvSpPr>
        <p:spPr bwMode="auto">
          <a:xfrm flipH="1">
            <a:off x="6269038" y="3221038"/>
            <a:ext cx="49212" cy="1587"/>
          </a:xfrm>
          <a:prstGeom prst="line">
            <a:avLst/>
          </a:prstGeom>
          <a:noFill/>
          <a:ln w="15875">
            <a:solidFill>
              <a:srgbClr val="008080"/>
            </a:solidFill>
            <a:round/>
            <a:headEnd/>
            <a:tailEnd/>
          </a:ln>
        </p:spPr>
        <p:txBody>
          <a:bodyPr/>
          <a:lstStyle/>
          <a:p>
            <a:endParaRPr lang="en-US"/>
          </a:p>
        </p:txBody>
      </p:sp>
      <p:sp>
        <p:nvSpPr>
          <p:cNvPr id="145512" name="Line 105"/>
          <p:cNvSpPr>
            <a:spLocks noChangeShapeType="1"/>
          </p:cNvSpPr>
          <p:nvPr/>
        </p:nvSpPr>
        <p:spPr bwMode="auto">
          <a:xfrm>
            <a:off x="6318250" y="3221038"/>
            <a:ext cx="49213" cy="1587"/>
          </a:xfrm>
          <a:prstGeom prst="line">
            <a:avLst/>
          </a:prstGeom>
          <a:noFill/>
          <a:ln w="15875">
            <a:solidFill>
              <a:srgbClr val="008080"/>
            </a:solidFill>
            <a:round/>
            <a:headEnd/>
            <a:tailEnd/>
          </a:ln>
        </p:spPr>
        <p:txBody>
          <a:bodyPr/>
          <a:lstStyle/>
          <a:p>
            <a:endParaRPr lang="en-US"/>
          </a:p>
        </p:txBody>
      </p:sp>
      <p:sp>
        <p:nvSpPr>
          <p:cNvPr id="145513" name="Rectangle 106"/>
          <p:cNvSpPr>
            <a:spLocks noChangeArrowheads="1"/>
          </p:cNvSpPr>
          <p:nvPr/>
        </p:nvSpPr>
        <p:spPr bwMode="auto">
          <a:xfrm>
            <a:off x="1587500" y="5310188"/>
            <a:ext cx="49213" cy="20637"/>
          </a:xfrm>
          <a:prstGeom prst="rect">
            <a:avLst/>
          </a:prstGeom>
          <a:solidFill>
            <a:srgbClr val="0000FF"/>
          </a:solidFill>
          <a:ln w="15875">
            <a:solidFill>
              <a:srgbClr val="0000FF"/>
            </a:solidFill>
            <a:miter lim="800000"/>
            <a:headEnd/>
            <a:tailEnd/>
          </a:ln>
        </p:spPr>
        <p:txBody>
          <a:bodyPr/>
          <a:lstStyle/>
          <a:p>
            <a:endParaRPr lang="en-US"/>
          </a:p>
        </p:txBody>
      </p:sp>
      <p:sp>
        <p:nvSpPr>
          <p:cNvPr id="145514" name="Rectangle 107"/>
          <p:cNvSpPr>
            <a:spLocks noChangeArrowheads="1"/>
          </p:cNvSpPr>
          <p:nvPr/>
        </p:nvSpPr>
        <p:spPr bwMode="auto">
          <a:xfrm>
            <a:off x="3952875" y="3159125"/>
            <a:ext cx="49213" cy="20638"/>
          </a:xfrm>
          <a:prstGeom prst="rect">
            <a:avLst/>
          </a:prstGeom>
          <a:solidFill>
            <a:srgbClr val="0000FF"/>
          </a:solidFill>
          <a:ln w="15875">
            <a:solidFill>
              <a:srgbClr val="0000FF"/>
            </a:solidFill>
            <a:miter lim="800000"/>
            <a:headEnd/>
            <a:tailEnd/>
          </a:ln>
        </p:spPr>
        <p:txBody>
          <a:bodyPr/>
          <a:lstStyle/>
          <a:p>
            <a:endParaRPr lang="en-US"/>
          </a:p>
        </p:txBody>
      </p:sp>
      <p:sp>
        <p:nvSpPr>
          <p:cNvPr id="145515" name="Rectangle 108"/>
          <p:cNvSpPr>
            <a:spLocks noChangeArrowheads="1"/>
          </p:cNvSpPr>
          <p:nvPr/>
        </p:nvSpPr>
        <p:spPr bwMode="auto">
          <a:xfrm>
            <a:off x="6318250" y="2895600"/>
            <a:ext cx="49213" cy="20638"/>
          </a:xfrm>
          <a:prstGeom prst="rect">
            <a:avLst/>
          </a:prstGeom>
          <a:solidFill>
            <a:srgbClr val="0066FF"/>
          </a:solidFill>
          <a:ln w="15875">
            <a:solidFill>
              <a:schemeClr val="tx2"/>
            </a:solidFill>
            <a:miter lim="800000"/>
            <a:headEnd/>
            <a:tailEnd/>
          </a:ln>
        </p:spPr>
        <p:txBody>
          <a:bodyPr/>
          <a:lstStyle/>
          <a:p>
            <a:endParaRPr lang="en-US"/>
          </a:p>
        </p:txBody>
      </p:sp>
      <p:sp>
        <p:nvSpPr>
          <p:cNvPr id="145516" name="Rectangle 109"/>
          <p:cNvSpPr>
            <a:spLocks noChangeArrowheads="1"/>
          </p:cNvSpPr>
          <p:nvPr/>
        </p:nvSpPr>
        <p:spPr bwMode="auto">
          <a:xfrm>
            <a:off x="1538288" y="5330825"/>
            <a:ext cx="98425" cy="20638"/>
          </a:xfrm>
          <a:prstGeom prst="rect">
            <a:avLst/>
          </a:prstGeom>
          <a:solidFill>
            <a:srgbClr val="00CCFF"/>
          </a:solidFill>
          <a:ln w="15875">
            <a:solidFill>
              <a:srgbClr val="00CCFF"/>
            </a:solidFill>
            <a:miter lim="800000"/>
            <a:headEnd/>
            <a:tailEnd/>
          </a:ln>
        </p:spPr>
        <p:txBody>
          <a:bodyPr/>
          <a:lstStyle/>
          <a:p>
            <a:endParaRPr lang="en-US"/>
          </a:p>
        </p:txBody>
      </p:sp>
      <p:sp>
        <p:nvSpPr>
          <p:cNvPr id="145517" name="Rectangle 110"/>
          <p:cNvSpPr>
            <a:spLocks noChangeArrowheads="1"/>
          </p:cNvSpPr>
          <p:nvPr/>
        </p:nvSpPr>
        <p:spPr bwMode="auto">
          <a:xfrm>
            <a:off x="3903663" y="2814638"/>
            <a:ext cx="98425" cy="20637"/>
          </a:xfrm>
          <a:prstGeom prst="rect">
            <a:avLst/>
          </a:prstGeom>
          <a:solidFill>
            <a:srgbClr val="00CCFF"/>
          </a:solidFill>
          <a:ln w="15875">
            <a:solidFill>
              <a:srgbClr val="00CCFF"/>
            </a:solidFill>
            <a:miter lim="800000"/>
            <a:headEnd/>
            <a:tailEnd/>
          </a:ln>
        </p:spPr>
        <p:txBody>
          <a:bodyPr/>
          <a:lstStyle/>
          <a:p>
            <a:endParaRPr lang="en-US"/>
          </a:p>
        </p:txBody>
      </p:sp>
      <p:sp>
        <p:nvSpPr>
          <p:cNvPr id="145518" name="Rectangle 111"/>
          <p:cNvSpPr>
            <a:spLocks noChangeArrowheads="1"/>
          </p:cNvSpPr>
          <p:nvPr/>
        </p:nvSpPr>
        <p:spPr bwMode="auto">
          <a:xfrm>
            <a:off x="6269038" y="2611438"/>
            <a:ext cx="98425" cy="20637"/>
          </a:xfrm>
          <a:prstGeom prst="rect">
            <a:avLst/>
          </a:prstGeom>
          <a:solidFill>
            <a:srgbClr val="00CCFF"/>
          </a:solidFill>
          <a:ln w="15875">
            <a:solidFill>
              <a:srgbClr val="00CCFF"/>
            </a:solidFill>
            <a:miter lim="800000"/>
            <a:headEnd/>
            <a:tailEnd/>
          </a:ln>
        </p:spPr>
        <p:txBody>
          <a:bodyPr/>
          <a:lstStyle/>
          <a:p>
            <a:endParaRPr lang="en-US"/>
          </a:p>
        </p:txBody>
      </p:sp>
      <p:sp>
        <p:nvSpPr>
          <p:cNvPr id="145519" name="Freeform 112"/>
          <p:cNvSpPr>
            <a:spLocks/>
          </p:cNvSpPr>
          <p:nvPr/>
        </p:nvSpPr>
        <p:spPr bwMode="auto">
          <a:xfrm>
            <a:off x="1538288" y="5614988"/>
            <a:ext cx="98425" cy="120650"/>
          </a:xfrm>
          <a:custGeom>
            <a:avLst/>
            <a:gdLst>
              <a:gd name="T0" fmla="*/ 31 w 62"/>
              <a:gd name="T1" fmla="*/ 0 h 76"/>
              <a:gd name="T2" fmla="*/ 62 w 62"/>
              <a:gd name="T3" fmla="*/ 38 h 76"/>
              <a:gd name="T4" fmla="*/ 31 w 62"/>
              <a:gd name="T5" fmla="*/ 76 h 76"/>
              <a:gd name="T6" fmla="*/ 0 w 62"/>
              <a:gd name="T7" fmla="*/ 38 h 76"/>
              <a:gd name="T8" fmla="*/ 31 w 62"/>
              <a:gd name="T9" fmla="*/ 0 h 76"/>
              <a:gd name="T10" fmla="*/ 0 60000 65536"/>
              <a:gd name="T11" fmla="*/ 0 60000 65536"/>
              <a:gd name="T12" fmla="*/ 0 60000 65536"/>
              <a:gd name="T13" fmla="*/ 0 60000 65536"/>
              <a:gd name="T14" fmla="*/ 0 60000 65536"/>
              <a:gd name="T15" fmla="*/ 0 w 62"/>
              <a:gd name="T16" fmla="*/ 0 h 76"/>
              <a:gd name="T17" fmla="*/ 62 w 62"/>
              <a:gd name="T18" fmla="*/ 76 h 76"/>
            </a:gdLst>
            <a:ahLst/>
            <a:cxnLst>
              <a:cxn ang="T10">
                <a:pos x="T0" y="T1"/>
              </a:cxn>
              <a:cxn ang="T11">
                <a:pos x="T2" y="T3"/>
              </a:cxn>
              <a:cxn ang="T12">
                <a:pos x="T4" y="T5"/>
              </a:cxn>
              <a:cxn ang="T13">
                <a:pos x="T6" y="T7"/>
              </a:cxn>
              <a:cxn ang="T14">
                <a:pos x="T8" y="T9"/>
              </a:cxn>
            </a:cxnLst>
            <a:rect l="T15" t="T16" r="T17" b="T18"/>
            <a:pathLst>
              <a:path w="62" h="76">
                <a:moveTo>
                  <a:pt x="31" y="0"/>
                </a:moveTo>
                <a:lnTo>
                  <a:pt x="62" y="38"/>
                </a:lnTo>
                <a:lnTo>
                  <a:pt x="31" y="76"/>
                </a:lnTo>
                <a:lnTo>
                  <a:pt x="0" y="38"/>
                </a:lnTo>
                <a:lnTo>
                  <a:pt x="31" y="0"/>
                </a:lnTo>
                <a:close/>
              </a:path>
            </a:pathLst>
          </a:custGeom>
          <a:solidFill>
            <a:srgbClr val="008000"/>
          </a:solidFill>
          <a:ln w="15875">
            <a:solidFill>
              <a:srgbClr val="008000"/>
            </a:solidFill>
            <a:round/>
            <a:headEnd/>
            <a:tailEnd/>
          </a:ln>
        </p:spPr>
        <p:txBody>
          <a:bodyPr/>
          <a:lstStyle/>
          <a:p>
            <a:endParaRPr lang="en-US"/>
          </a:p>
        </p:txBody>
      </p:sp>
      <p:sp>
        <p:nvSpPr>
          <p:cNvPr id="145520" name="Freeform 113"/>
          <p:cNvSpPr>
            <a:spLocks/>
          </p:cNvSpPr>
          <p:nvPr/>
        </p:nvSpPr>
        <p:spPr bwMode="auto">
          <a:xfrm>
            <a:off x="3903663" y="3606800"/>
            <a:ext cx="98425" cy="120650"/>
          </a:xfrm>
          <a:custGeom>
            <a:avLst/>
            <a:gdLst>
              <a:gd name="T0" fmla="*/ 31 w 62"/>
              <a:gd name="T1" fmla="*/ 0 h 76"/>
              <a:gd name="T2" fmla="*/ 62 w 62"/>
              <a:gd name="T3" fmla="*/ 38 h 76"/>
              <a:gd name="T4" fmla="*/ 31 w 62"/>
              <a:gd name="T5" fmla="*/ 76 h 76"/>
              <a:gd name="T6" fmla="*/ 0 w 62"/>
              <a:gd name="T7" fmla="*/ 38 h 76"/>
              <a:gd name="T8" fmla="*/ 31 w 62"/>
              <a:gd name="T9" fmla="*/ 0 h 76"/>
              <a:gd name="T10" fmla="*/ 0 60000 65536"/>
              <a:gd name="T11" fmla="*/ 0 60000 65536"/>
              <a:gd name="T12" fmla="*/ 0 60000 65536"/>
              <a:gd name="T13" fmla="*/ 0 60000 65536"/>
              <a:gd name="T14" fmla="*/ 0 60000 65536"/>
              <a:gd name="T15" fmla="*/ 0 w 62"/>
              <a:gd name="T16" fmla="*/ 0 h 76"/>
              <a:gd name="T17" fmla="*/ 62 w 62"/>
              <a:gd name="T18" fmla="*/ 76 h 76"/>
            </a:gdLst>
            <a:ahLst/>
            <a:cxnLst>
              <a:cxn ang="T10">
                <a:pos x="T0" y="T1"/>
              </a:cxn>
              <a:cxn ang="T11">
                <a:pos x="T2" y="T3"/>
              </a:cxn>
              <a:cxn ang="T12">
                <a:pos x="T4" y="T5"/>
              </a:cxn>
              <a:cxn ang="T13">
                <a:pos x="T6" y="T7"/>
              </a:cxn>
              <a:cxn ang="T14">
                <a:pos x="T8" y="T9"/>
              </a:cxn>
            </a:cxnLst>
            <a:rect l="T15" t="T16" r="T17" b="T18"/>
            <a:pathLst>
              <a:path w="62" h="76">
                <a:moveTo>
                  <a:pt x="31" y="0"/>
                </a:moveTo>
                <a:lnTo>
                  <a:pt x="62" y="38"/>
                </a:lnTo>
                <a:lnTo>
                  <a:pt x="31" y="76"/>
                </a:lnTo>
                <a:lnTo>
                  <a:pt x="0" y="38"/>
                </a:lnTo>
                <a:lnTo>
                  <a:pt x="31" y="0"/>
                </a:lnTo>
                <a:close/>
              </a:path>
            </a:pathLst>
          </a:custGeom>
          <a:solidFill>
            <a:srgbClr val="008000"/>
          </a:solidFill>
          <a:ln w="15875">
            <a:solidFill>
              <a:srgbClr val="008000"/>
            </a:solidFill>
            <a:round/>
            <a:headEnd/>
            <a:tailEnd/>
          </a:ln>
        </p:spPr>
        <p:txBody>
          <a:bodyPr/>
          <a:lstStyle/>
          <a:p>
            <a:endParaRPr lang="en-US"/>
          </a:p>
        </p:txBody>
      </p:sp>
      <p:sp>
        <p:nvSpPr>
          <p:cNvPr id="145521" name="Freeform 114"/>
          <p:cNvSpPr>
            <a:spLocks/>
          </p:cNvSpPr>
          <p:nvPr/>
        </p:nvSpPr>
        <p:spPr bwMode="auto">
          <a:xfrm>
            <a:off x="6269038" y="3322638"/>
            <a:ext cx="98425" cy="120650"/>
          </a:xfrm>
          <a:custGeom>
            <a:avLst/>
            <a:gdLst>
              <a:gd name="T0" fmla="*/ 31 w 62"/>
              <a:gd name="T1" fmla="*/ 0 h 76"/>
              <a:gd name="T2" fmla="*/ 62 w 62"/>
              <a:gd name="T3" fmla="*/ 38 h 76"/>
              <a:gd name="T4" fmla="*/ 31 w 62"/>
              <a:gd name="T5" fmla="*/ 76 h 76"/>
              <a:gd name="T6" fmla="*/ 0 w 62"/>
              <a:gd name="T7" fmla="*/ 38 h 76"/>
              <a:gd name="T8" fmla="*/ 31 w 62"/>
              <a:gd name="T9" fmla="*/ 0 h 76"/>
              <a:gd name="T10" fmla="*/ 0 60000 65536"/>
              <a:gd name="T11" fmla="*/ 0 60000 65536"/>
              <a:gd name="T12" fmla="*/ 0 60000 65536"/>
              <a:gd name="T13" fmla="*/ 0 60000 65536"/>
              <a:gd name="T14" fmla="*/ 0 60000 65536"/>
              <a:gd name="T15" fmla="*/ 0 w 62"/>
              <a:gd name="T16" fmla="*/ 0 h 76"/>
              <a:gd name="T17" fmla="*/ 62 w 62"/>
              <a:gd name="T18" fmla="*/ 76 h 76"/>
            </a:gdLst>
            <a:ahLst/>
            <a:cxnLst>
              <a:cxn ang="T10">
                <a:pos x="T0" y="T1"/>
              </a:cxn>
              <a:cxn ang="T11">
                <a:pos x="T2" y="T3"/>
              </a:cxn>
              <a:cxn ang="T12">
                <a:pos x="T4" y="T5"/>
              </a:cxn>
              <a:cxn ang="T13">
                <a:pos x="T6" y="T7"/>
              </a:cxn>
              <a:cxn ang="T14">
                <a:pos x="T8" y="T9"/>
              </a:cxn>
            </a:cxnLst>
            <a:rect l="T15" t="T16" r="T17" b="T18"/>
            <a:pathLst>
              <a:path w="62" h="76">
                <a:moveTo>
                  <a:pt x="31" y="0"/>
                </a:moveTo>
                <a:lnTo>
                  <a:pt x="62" y="38"/>
                </a:lnTo>
                <a:lnTo>
                  <a:pt x="31" y="76"/>
                </a:lnTo>
                <a:lnTo>
                  <a:pt x="0" y="38"/>
                </a:lnTo>
                <a:lnTo>
                  <a:pt x="31" y="0"/>
                </a:lnTo>
                <a:close/>
              </a:path>
            </a:pathLst>
          </a:custGeom>
          <a:solidFill>
            <a:srgbClr val="008000"/>
          </a:solidFill>
          <a:ln w="15875">
            <a:solidFill>
              <a:srgbClr val="008000"/>
            </a:solidFill>
            <a:round/>
            <a:headEnd/>
            <a:tailEnd/>
          </a:ln>
        </p:spPr>
        <p:txBody>
          <a:bodyPr/>
          <a:lstStyle/>
          <a:p>
            <a:endParaRPr lang="en-US"/>
          </a:p>
        </p:txBody>
      </p:sp>
      <p:sp>
        <p:nvSpPr>
          <p:cNvPr id="145522" name="Rectangle 115"/>
          <p:cNvSpPr>
            <a:spLocks noChangeArrowheads="1"/>
          </p:cNvSpPr>
          <p:nvPr/>
        </p:nvSpPr>
        <p:spPr bwMode="auto">
          <a:xfrm>
            <a:off x="1538288" y="5472113"/>
            <a:ext cx="82550" cy="101600"/>
          </a:xfrm>
          <a:prstGeom prst="rect">
            <a:avLst/>
          </a:prstGeom>
          <a:solidFill>
            <a:srgbClr val="CCFFCC"/>
          </a:solidFill>
          <a:ln w="15875">
            <a:solidFill>
              <a:srgbClr val="CCFFCC"/>
            </a:solidFill>
            <a:miter lim="800000"/>
            <a:headEnd/>
            <a:tailEnd/>
          </a:ln>
        </p:spPr>
        <p:txBody>
          <a:bodyPr/>
          <a:lstStyle/>
          <a:p>
            <a:endParaRPr lang="en-US"/>
          </a:p>
        </p:txBody>
      </p:sp>
      <p:sp>
        <p:nvSpPr>
          <p:cNvPr id="145523" name="Rectangle 116"/>
          <p:cNvSpPr>
            <a:spLocks noChangeArrowheads="1"/>
          </p:cNvSpPr>
          <p:nvPr/>
        </p:nvSpPr>
        <p:spPr bwMode="auto">
          <a:xfrm>
            <a:off x="3903663" y="2611438"/>
            <a:ext cx="82550" cy="101600"/>
          </a:xfrm>
          <a:prstGeom prst="rect">
            <a:avLst/>
          </a:prstGeom>
          <a:solidFill>
            <a:srgbClr val="45008A"/>
          </a:solidFill>
          <a:ln w="15875">
            <a:solidFill>
              <a:schemeClr val="tx2"/>
            </a:solidFill>
            <a:miter lim="800000"/>
            <a:headEnd/>
            <a:tailEnd/>
          </a:ln>
        </p:spPr>
        <p:txBody>
          <a:bodyPr/>
          <a:lstStyle/>
          <a:p>
            <a:endParaRPr lang="en-US"/>
          </a:p>
        </p:txBody>
      </p:sp>
      <p:sp>
        <p:nvSpPr>
          <p:cNvPr id="145524" name="Rectangle 117"/>
          <p:cNvSpPr>
            <a:spLocks noChangeArrowheads="1"/>
          </p:cNvSpPr>
          <p:nvPr/>
        </p:nvSpPr>
        <p:spPr bwMode="auto">
          <a:xfrm>
            <a:off x="6269038" y="2511425"/>
            <a:ext cx="80962" cy="100013"/>
          </a:xfrm>
          <a:prstGeom prst="rect">
            <a:avLst/>
          </a:prstGeom>
          <a:solidFill>
            <a:srgbClr val="45008A"/>
          </a:solidFill>
          <a:ln w="15875">
            <a:solidFill>
              <a:schemeClr val="tx2"/>
            </a:solidFill>
            <a:miter lim="800000"/>
            <a:headEnd/>
            <a:tailEnd/>
          </a:ln>
        </p:spPr>
        <p:txBody>
          <a:bodyPr/>
          <a:lstStyle/>
          <a:p>
            <a:endParaRPr lang="en-US"/>
          </a:p>
        </p:txBody>
      </p:sp>
      <p:sp>
        <p:nvSpPr>
          <p:cNvPr id="145525" name="Freeform 118"/>
          <p:cNvSpPr>
            <a:spLocks/>
          </p:cNvSpPr>
          <p:nvPr/>
        </p:nvSpPr>
        <p:spPr bwMode="auto">
          <a:xfrm>
            <a:off x="1538288" y="5492750"/>
            <a:ext cx="98425" cy="122238"/>
          </a:xfrm>
          <a:custGeom>
            <a:avLst/>
            <a:gdLst>
              <a:gd name="T0" fmla="*/ 31 w 62"/>
              <a:gd name="T1" fmla="*/ 0 h 77"/>
              <a:gd name="T2" fmla="*/ 62 w 62"/>
              <a:gd name="T3" fmla="*/ 77 h 77"/>
              <a:gd name="T4" fmla="*/ 0 w 62"/>
              <a:gd name="T5" fmla="*/ 77 h 77"/>
              <a:gd name="T6" fmla="*/ 31 w 62"/>
              <a:gd name="T7" fmla="*/ 0 h 77"/>
              <a:gd name="T8" fmla="*/ 0 60000 65536"/>
              <a:gd name="T9" fmla="*/ 0 60000 65536"/>
              <a:gd name="T10" fmla="*/ 0 60000 65536"/>
              <a:gd name="T11" fmla="*/ 0 60000 65536"/>
              <a:gd name="T12" fmla="*/ 0 w 62"/>
              <a:gd name="T13" fmla="*/ 0 h 77"/>
              <a:gd name="T14" fmla="*/ 62 w 62"/>
              <a:gd name="T15" fmla="*/ 77 h 77"/>
            </a:gdLst>
            <a:ahLst/>
            <a:cxnLst>
              <a:cxn ang="T8">
                <a:pos x="T0" y="T1"/>
              </a:cxn>
              <a:cxn ang="T9">
                <a:pos x="T2" y="T3"/>
              </a:cxn>
              <a:cxn ang="T10">
                <a:pos x="T4" y="T5"/>
              </a:cxn>
              <a:cxn ang="T11">
                <a:pos x="T6" y="T7"/>
              </a:cxn>
            </a:cxnLst>
            <a:rect l="T12" t="T13" r="T14" b="T15"/>
            <a:pathLst>
              <a:path w="62" h="77">
                <a:moveTo>
                  <a:pt x="31" y="0"/>
                </a:moveTo>
                <a:lnTo>
                  <a:pt x="62" y="77"/>
                </a:lnTo>
                <a:lnTo>
                  <a:pt x="0" y="77"/>
                </a:lnTo>
                <a:lnTo>
                  <a:pt x="31" y="0"/>
                </a:lnTo>
                <a:close/>
              </a:path>
            </a:pathLst>
          </a:custGeom>
          <a:solidFill>
            <a:srgbClr val="FFFF99"/>
          </a:solidFill>
          <a:ln w="15875">
            <a:solidFill>
              <a:srgbClr val="FFFF99"/>
            </a:solidFill>
            <a:round/>
            <a:headEnd/>
            <a:tailEnd/>
          </a:ln>
        </p:spPr>
        <p:txBody>
          <a:bodyPr/>
          <a:lstStyle/>
          <a:p>
            <a:endParaRPr lang="en-US"/>
          </a:p>
        </p:txBody>
      </p:sp>
      <p:sp>
        <p:nvSpPr>
          <p:cNvPr id="145526" name="Freeform 119"/>
          <p:cNvSpPr>
            <a:spLocks/>
          </p:cNvSpPr>
          <p:nvPr/>
        </p:nvSpPr>
        <p:spPr bwMode="auto">
          <a:xfrm>
            <a:off x="3903663" y="3179763"/>
            <a:ext cx="98425" cy="122237"/>
          </a:xfrm>
          <a:custGeom>
            <a:avLst/>
            <a:gdLst>
              <a:gd name="T0" fmla="*/ 31 w 62"/>
              <a:gd name="T1" fmla="*/ 0 h 77"/>
              <a:gd name="T2" fmla="*/ 62 w 62"/>
              <a:gd name="T3" fmla="*/ 77 h 77"/>
              <a:gd name="T4" fmla="*/ 0 w 62"/>
              <a:gd name="T5" fmla="*/ 77 h 77"/>
              <a:gd name="T6" fmla="*/ 31 w 62"/>
              <a:gd name="T7" fmla="*/ 0 h 77"/>
              <a:gd name="T8" fmla="*/ 0 60000 65536"/>
              <a:gd name="T9" fmla="*/ 0 60000 65536"/>
              <a:gd name="T10" fmla="*/ 0 60000 65536"/>
              <a:gd name="T11" fmla="*/ 0 60000 65536"/>
              <a:gd name="T12" fmla="*/ 0 w 62"/>
              <a:gd name="T13" fmla="*/ 0 h 77"/>
              <a:gd name="T14" fmla="*/ 62 w 62"/>
              <a:gd name="T15" fmla="*/ 77 h 77"/>
            </a:gdLst>
            <a:ahLst/>
            <a:cxnLst>
              <a:cxn ang="T8">
                <a:pos x="T0" y="T1"/>
              </a:cxn>
              <a:cxn ang="T9">
                <a:pos x="T2" y="T3"/>
              </a:cxn>
              <a:cxn ang="T10">
                <a:pos x="T4" y="T5"/>
              </a:cxn>
              <a:cxn ang="T11">
                <a:pos x="T6" y="T7"/>
              </a:cxn>
            </a:cxnLst>
            <a:rect l="T12" t="T13" r="T14" b="T15"/>
            <a:pathLst>
              <a:path w="62" h="77">
                <a:moveTo>
                  <a:pt x="31" y="0"/>
                </a:moveTo>
                <a:lnTo>
                  <a:pt x="62" y="77"/>
                </a:lnTo>
                <a:lnTo>
                  <a:pt x="0" y="77"/>
                </a:lnTo>
                <a:lnTo>
                  <a:pt x="31" y="0"/>
                </a:lnTo>
                <a:close/>
              </a:path>
            </a:pathLst>
          </a:custGeom>
          <a:solidFill>
            <a:schemeClr val="tx1"/>
          </a:solidFill>
          <a:ln w="15875">
            <a:solidFill>
              <a:schemeClr val="tx1"/>
            </a:solidFill>
            <a:round/>
            <a:headEnd/>
            <a:tailEnd/>
          </a:ln>
        </p:spPr>
        <p:txBody>
          <a:bodyPr/>
          <a:lstStyle/>
          <a:p>
            <a:endParaRPr lang="en-US"/>
          </a:p>
        </p:txBody>
      </p:sp>
      <p:sp>
        <p:nvSpPr>
          <p:cNvPr id="145527" name="Freeform 120"/>
          <p:cNvSpPr>
            <a:spLocks/>
          </p:cNvSpPr>
          <p:nvPr/>
        </p:nvSpPr>
        <p:spPr bwMode="auto">
          <a:xfrm>
            <a:off x="6269038" y="3159125"/>
            <a:ext cx="98425" cy="122238"/>
          </a:xfrm>
          <a:custGeom>
            <a:avLst/>
            <a:gdLst>
              <a:gd name="T0" fmla="*/ 31 w 62"/>
              <a:gd name="T1" fmla="*/ 0 h 77"/>
              <a:gd name="T2" fmla="*/ 62 w 62"/>
              <a:gd name="T3" fmla="*/ 77 h 77"/>
              <a:gd name="T4" fmla="*/ 0 w 62"/>
              <a:gd name="T5" fmla="*/ 77 h 77"/>
              <a:gd name="T6" fmla="*/ 31 w 62"/>
              <a:gd name="T7" fmla="*/ 0 h 77"/>
              <a:gd name="T8" fmla="*/ 0 60000 65536"/>
              <a:gd name="T9" fmla="*/ 0 60000 65536"/>
              <a:gd name="T10" fmla="*/ 0 60000 65536"/>
              <a:gd name="T11" fmla="*/ 0 60000 65536"/>
              <a:gd name="T12" fmla="*/ 0 w 62"/>
              <a:gd name="T13" fmla="*/ 0 h 77"/>
              <a:gd name="T14" fmla="*/ 62 w 62"/>
              <a:gd name="T15" fmla="*/ 77 h 77"/>
            </a:gdLst>
            <a:ahLst/>
            <a:cxnLst>
              <a:cxn ang="T8">
                <a:pos x="T0" y="T1"/>
              </a:cxn>
              <a:cxn ang="T9">
                <a:pos x="T2" y="T3"/>
              </a:cxn>
              <a:cxn ang="T10">
                <a:pos x="T4" y="T5"/>
              </a:cxn>
              <a:cxn ang="T11">
                <a:pos x="T6" y="T7"/>
              </a:cxn>
            </a:cxnLst>
            <a:rect l="T12" t="T13" r="T14" b="T15"/>
            <a:pathLst>
              <a:path w="62" h="77">
                <a:moveTo>
                  <a:pt x="31" y="0"/>
                </a:moveTo>
                <a:lnTo>
                  <a:pt x="62" y="77"/>
                </a:lnTo>
                <a:lnTo>
                  <a:pt x="0" y="77"/>
                </a:lnTo>
                <a:lnTo>
                  <a:pt x="31" y="0"/>
                </a:lnTo>
                <a:close/>
              </a:path>
            </a:pathLst>
          </a:custGeom>
          <a:solidFill>
            <a:schemeClr val="tx1"/>
          </a:solidFill>
          <a:ln w="15875">
            <a:solidFill>
              <a:schemeClr val="tx1"/>
            </a:solidFill>
            <a:round/>
            <a:headEnd/>
            <a:tailEnd/>
          </a:ln>
        </p:spPr>
        <p:txBody>
          <a:bodyPr/>
          <a:lstStyle/>
          <a:p>
            <a:endParaRPr lang="en-US"/>
          </a:p>
        </p:txBody>
      </p:sp>
      <p:sp>
        <p:nvSpPr>
          <p:cNvPr id="145528" name="Rectangle 121"/>
          <p:cNvSpPr>
            <a:spLocks noChangeArrowheads="1"/>
          </p:cNvSpPr>
          <p:nvPr/>
        </p:nvSpPr>
        <p:spPr bwMode="auto">
          <a:xfrm>
            <a:off x="1308100" y="5513388"/>
            <a:ext cx="149225" cy="323850"/>
          </a:xfrm>
          <a:prstGeom prst="rect">
            <a:avLst/>
          </a:prstGeom>
          <a:noFill/>
          <a:ln w="9525">
            <a:noFill/>
            <a:miter lim="800000"/>
            <a:headEnd/>
            <a:tailEnd/>
          </a:ln>
        </p:spPr>
        <p:txBody>
          <a:bodyPr wrap="none" lIns="0" tIns="0" rIns="0" bIns="0">
            <a:spAutoFit/>
          </a:bodyPr>
          <a:lstStyle/>
          <a:p>
            <a:r>
              <a:rPr lang="en-GB" sz="2100">
                <a:solidFill>
                  <a:srgbClr val="000000"/>
                </a:solidFill>
                <a:latin typeface="Arial" charset="0"/>
              </a:rPr>
              <a:t>0</a:t>
            </a:r>
            <a:endParaRPr lang="en-GB">
              <a:latin typeface="Arial" charset="0"/>
            </a:endParaRPr>
          </a:p>
        </p:txBody>
      </p:sp>
      <p:sp>
        <p:nvSpPr>
          <p:cNvPr id="145529" name="Rectangle 122"/>
          <p:cNvSpPr>
            <a:spLocks noChangeArrowheads="1"/>
          </p:cNvSpPr>
          <p:nvPr/>
        </p:nvSpPr>
        <p:spPr bwMode="auto">
          <a:xfrm>
            <a:off x="1077913" y="5127625"/>
            <a:ext cx="447675" cy="323850"/>
          </a:xfrm>
          <a:prstGeom prst="rect">
            <a:avLst/>
          </a:prstGeom>
          <a:noFill/>
          <a:ln w="9525">
            <a:noFill/>
            <a:miter lim="800000"/>
            <a:headEnd/>
            <a:tailEnd/>
          </a:ln>
        </p:spPr>
        <p:txBody>
          <a:bodyPr wrap="none" lIns="0" tIns="0" rIns="0" bIns="0">
            <a:spAutoFit/>
          </a:bodyPr>
          <a:lstStyle/>
          <a:p>
            <a:r>
              <a:rPr lang="en-GB" sz="2100">
                <a:solidFill>
                  <a:srgbClr val="000000"/>
                </a:solidFill>
                <a:latin typeface="Arial" charset="0"/>
              </a:rPr>
              <a:t>200</a:t>
            </a:r>
            <a:endParaRPr lang="en-GB">
              <a:latin typeface="Arial" charset="0"/>
            </a:endParaRPr>
          </a:p>
        </p:txBody>
      </p:sp>
      <p:sp>
        <p:nvSpPr>
          <p:cNvPr id="145530" name="Rectangle 123"/>
          <p:cNvSpPr>
            <a:spLocks noChangeArrowheads="1"/>
          </p:cNvSpPr>
          <p:nvPr/>
        </p:nvSpPr>
        <p:spPr bwMode="auto">
          <a:xfrm>
            <a:off x="1077913" y="4741863"/>
            <a:ext cx="447675" cy="323850"/>
          </a:xfrm>
          <a:prstGeom prst="rect">
            <a:avLst/>
          </a:prstGeom>
          <a:noFill/>
          <a:ln w="9525">
            <a:noFill/>
            <a:miter lim="800000"/>
            <a:headEnd/>
            <a:tailEnd/>
          </a:ln>
        </p:spPr>
        <p:txBody>
          <a:bodyPr wrap="none" lIns="0" tIns="0" rIns="0" bIns="0">
            <a:spAutoFit/>
          </a:bodyPr>
          <a:lstStyle/>
          <a:p>
            <a:r>
              <a:rPr lang="en-GB" sz="2100">
                <a:solidFill>
                  <a:srgbClr val="000000"/>
                </a:solidFill>
                <a:latin typeface="Arial" charset="0"/>
              </a:rPr>
              <a:t>400</a:t>
            </a:r>
            <a:endParaRPr lang="en-GB">
              <a:latin typeface="Arial" charset="0"/>
            </a:endParaRPr>
          </a:p>
        </p:txBody>
      </p:sp>
      <p:sp>
        <p:nvSpPr>
          <p:cNvPr id="145531" name="Rectangle 124"/>
          <p:cNvSpPr>
            <a:spLocks noChangeArrowheads="1"/>
          </p:cNvSpPr>
          <p:nvPr/>
        </p:nvSpPr>
        <p:spPr bwMode="auto">
          <a:xfrm>
            <a:off x="1077913" y="4356100"/>
            <a:ext cx="447675" cy="323850"/>
          </a:xfrm>
          <a:prstGeom prst="rect">
            <a:avLst/>
          </a:prstGeom>
          <a:noFill/>
          <a:ln w="9525">
            <a:noFill/>
            <a:miter lim="800000"/>
            <a:headEnd/>
            <a:tailEnd/>
          </a:ln>
        </p:spPr>
        <p:txBody>
          <a:bodyPr wrap="none" lIns="0" tIns="0" rIns="0" bIns="0">
            <a:spAutoFit/>
          </a:bodyPr>
          <a:lstStyle/>
          <a:p>
            <a:r>
              <a:rPr lang="en-GB" sz="2100">
                <a:solidFill>
                  <a:srgbClr val="000000"/>
                </a:solidFill>
                <a:latin typeface="Arial" charset="0"/>
              </a:rPr>
              <a:t>600</a:t>
            </a:r>
            <a:endParaRPr lang="en-GB">
              <a:latin typeface="Arial" charset="0"/>
            </a:endParaRPr>
          </a:p>
        </p:txBody>
      </p:sp>
      <p:sp>
        <p:nvSpPr>
          <p:cNvPr id="145532" name="Rectangle 125"/>
          <p:cNvSpPr>
            <a:spLocks noChangeArrowheads="1"/>
          </p:cNvSpPr>
          <p:nvPr/>
        </p:nvSpPr>
        <p:spPr bwMode="auto">
          <a:xfrm>
            <a:off x="1077913" y="3971925"/>
            <a:ext cx="447675" cy="323850"/>
          </a:xfrm>
          <a:prstGeom prst="rect">
            <a:avLst/>
          </a:prstGeom>
          <a:noFill/>
          <a:ln w="9525">
            <a:noFill/>
            <a:miter lim="800000"/>
            <a:headEnd/>
            <a:tailEnd/>
          </a:ln>
        </p:spPr>
        <p:txBody>
          <a:bodyPr wrap="none" lIns="0" tIns="0" rIns="0" bIns="0">
            <a:spAutoFit/>
          </a:bodyPr>
          <a:lstStyle/>
          <a:p>
            <a:r>
              <a:rPr lang="en-GB" sz="2100">
                <a:solidFill>
                  <a:srgbClr val="000000"/>
                </a:solidFill>
                <a:latin typeface="Arial" charset="0"/>
              </a:rPr>
              <a:t>800</a:t>
            </a:r>
            <a:endParaRPr lang="en-GB">
              <a:latin typeface="Arial" charset="0"/>
            </a:endParaRPr>
          </a:p>
        </p:txBody>
      </p:sp>
      <p:sp>
        <p:nvSpPr>
          <p:cNvPr id="145533" name="Rectangle 126"/>
          <p:cNvSpPr>
            <a:spLocks noChangeArrowheads="1"/>
          </p:cNvSpPr>
          <p:nvPr/>
        </p:nvSpPr>
        <p:spPr bwMode="auto">
          <a:xfrm>
            <a:off x="963613" y="3606800"/>
            <a:ext cx="596900" cy="323850"/>
          </a:xfrm>
          <a:prstGeom prst="rect">
            <a:avLst/>
          </a:prstGeom>
          <a:noFill/>
          <a:ln w="9525">
            <a:noFill/>
            <a:miter lim="800000"/>
            <a:headEnd/>
            <a:tailEnd/>
          </a:ln>
        </p:spPr>
        <p:txBody>
          <a:bodyPr wrap="none" lIns="0" tIns="0" rIns="0" bIns="0">
            <a:spAutoFit/>
          </a:bodyPr>
          <a:lstStyle/>
          <a:p>
            <a:r>
              <a:rPr lang="en-GB" sz="2100">
                <a:solidFill>
                  <a:srgbClr val="000000"/>
                </a:solidFill>
                <a:latin typeface="Arial" charset="0"/>
              </a:rPr>
              <a:t>1000</a:t>
            </a:r>
            <a:endParaRPr lang="en-GB">
              <a:latin typeface="Arial" charset="0"/>
            </a:endParaRPr>
          </a:p>
        </p:txBody>
      </p:sp>
      <p:sp>
        <p:nvSpPr>
          <p:cNvPr id="145534" name="Rectangle 127"/>
          <p:cNvSpPr>
            <a:spLocks noChangeArrowheads="1"/>
          </p:cNvSpPr>
          <p:nvPr/>
        </p:nvSpPr>
        <p:spPr bwMode="auto">
          <a:xfrm>
            <a:off x="963613" y="3221038"/>
            <a:ext cx="596900" cy="323850"/>
          </a:xfrm>
          <a:prstGeom prst="rect">
            <a:avLst/>
          </a:prstGeom>
          <a:noFill/>
          <a:ln w="9525">
            <a:noFill/>
            <a:miter lim="800000"/>
            <a:headEnd/>
            <a:tailEnd/>
          </a:ln>
        </p:spPr>
        <p:txBody>
          <a:bodyPr wrap="none" lIns="0" tIns="0" rIns="0" bIns="0">
            <a:spAutoFit/>
          </a:bodyPr>
          <a:lstStyle/>
          <a:p>
            <a:r>
              <a:rPr lang="en-GB" sz="2100">
                <a:solidFill>
                  <a:srgbClr val="000000"/>
                </a:solidFill>
                <a:latin typeface="Arial" charset="0"/>
              </a:rPr>
              <a:t>1200</a:t>
            </a:r>
            <a:endParaRPr lang="en-GB">
              <a:latin typeface="Arial" charset="0"/>
            </a:endParaRPr>
          </a:p>
        </p:txBody>
      </p:sp>
      <p:sp>
        <p:nvSpPr>
          <p:cNvPr id="145535" name="Rectangle 128"/>
          <p:cNvSpPr>
            <a:spLocks noChangeArrowheads="1"/>
          </p:cNvSpPr>
          <p:nvPr/>
        </p:nvSpPr>
        <p:spPr bwMode="auto">
          <a:xfrm>
            <a:off x="963613" y="2835275"/>
            <a:ext cx="596900" cy="323850"/>
          </a:xfrm>
          <a:prstGeom prst="rect">
            <a:avLst/>
          </a:prstGeom>
          <a:noFill/>
          <a:ln w="9525">
            <a:noFill/>
            <a:miter lim="800000"/>
            <a:headEnd/>
            <a:tailEnd/>
          </a:ln>
        </p:spPr>
        <p:txBody>
          <a:bodyPr wrap="none" lIns="0" tIns="0" rIns="0" bIns="0">
            <a:spAutoFit/>
          </a:bodyPr>
          <a:lstStyle/>
          <a:p>
            <a:r>
              <a:rPr lang="en-GB" sz="2100">
                <a:solidFill>
                  <a:srgbClr val="000000"/>
                </a:solidFill>
                <a:latin typeface="Arial" charset="0"/>
              </a:rPr>
              <a:t>1400</a:t>
            </a:r>
            <a:endParaRPr lang="en-GB">
              <a:latin typeface="Arial" charset="0"/>
            </a:endParaRPr>
          </a:p>
        </p:txBody>
      </p:sp>
      <p:sp>
        <p:nvSpPr>
          <p:cNvPr id="145536" name="Rectangle 129"/>
          <p:cNvSpPr>
            <a:spLocks noChangeArrowheads="1"/>
          </p:cNvSpPr>
          <p:nvPr/>
        </p:nvSpPr>
        <p:spPr bwMode="auto">
          <a:xfrm>
            <a:off x="963613" y="2449513"/>
            <a:ext cx="596900" cy="323850"/>
          </a:xfrm>
          <a:prstGeom prst="rect">
            <a:avLst/>
          </a:prstGeom>
          <a:noFill/>
          <a:ln w="9525">
            <a:noFill/>
            <a:miter lim="800000"/>
            <a:headEnd/>
            <a:tailEnd/>
          </a:ln>
        </p:spPr>
        <p:txBody>
          <a:bodyPr wrap="none" lIns="0" tIns="0" rIns="0" bIns="0">
            <a:spAutoFit/>
          </a:bodyPr>
          <a:lstStyle/>
          <a:p>
            <a:r>
              <a:rPr lang="en-GB" sz="2100">
                <a:solidFill>
                  <a:srgbClr val="000000"/>
                </a:solidFill>
                <a:latin typeface="Arial" charset="0"/>
              </a:rPr>
              <a:t>1600</a:t>
            </a:r>
            <a:endParaRPr lang="en-GB">
              <a:latin typeface="Arial" charset="0"/>
            </a:endParaRPr>
          </a:p>
        </p:txBody>
      </p:sp>
      <p:sp>
        <p:nvSpPr>
          <p:cNvPr id="145537" name="Rectangle 130"/>
          <p:cNvSpPr>
            <a:spLocks noChangeArrowheads="1"/>
          </p:cNvSpPr>
          <p:nvPr/>
        </p:nvSpPr>
        <p:spPr bwMode="auto">
          <a:xfrm>
            <a:off x="963613" y="2063750"/>
            <a:ext cx="596900" cy="323850"/>
          </a:xfrm>
          <a:prstGeom prst="rect">
            <a:avLst/>
          </a:prstGeom>
          <a:noFill/>
          <a:ln w="9525">
            <a:noFill/>
            <a:miter lim="800000"/>
            <a:headEnd/>
            <a:tailEnd/>
          </a:ln>
        </p:spPr>
        <p:txBody>
          <a:bodyPr wrap="none" lIns="0" tIns="0" rIns="0" bIns="0">
            <a:spAutoFit/>
          </a:bodyPr>
          <a:lstStyle/>
          <a:p>
            <a:r>
              <a:rPr lang="en-GB" sz="2100">
                <a:solidFill>
                  <a:srgbClr val="000000"/>
                </a:solidFill>
                <a:latin typeface="Arial" charset="0"/>
              </a:rPr>
              <a:t>1800</a:t>
            </a:r>
            <a:endParaRPr lang="en-GB">
              <a:latin typeface="Arial" charset="0"/>
            </a:endParaRPr>
          </a:p>
        </p:txBody>
      </p:sp>
      <p:sp>
        <p:nvSpPr>
          <p:cNvPr id="145538" name="Rectangle 131"/>
          <p:cNvSpPr>
            <a:spLocks noChangeArrowheads="1"/>
          </p:cNvSpPr>
          <p:nvPr/>
        </p:nvSpPr>
        <p:spPr bwMode="auto">
          <a:xfrm>
            <a:off x="1439863" y="5899150"/>
            <a:ext cx="387350" cy="323850"/>
          </a:xfrm>
          <a:prstGeom prst="rect">
            <a:avLst/>
          </a:prstGeom>
          <a:noFill/>
          <a:ln w="9525">
            <a:noFill/>
            <a:miter lim="800000"/>
            <a:headEnd/>
            <a:tailEnd/>
          </a:ln>
        </p:spPr>
        <p:txBody>
          <a:bodyPr wrap="none" lIns="0" tIns="0" rIns="0" bIns="0">
            <a:spAutoFit/>
          </a:bodyPr>
          <a:lstStyle/>
          <a:p>
            <a:r>
              <a:rPr lang="en-GB" sz="2100">
                <a:solidFill>
                  <a:srgbClr val="000000"/>
                </a:solidFill>
                <a:latin typeface="Arial" charset="0"/>
              </a:rPr>
              <a:t>0%</a:t>
            </a:r>
            <a:endParaRPr lang="en-GB">
              <a:latin typeface="Arial" charset="0"/>
            </a:endParaRPr>
          </a:p>
        </p:txBody>
      </p:sp>
      <p:sp>
        <p:nvSpPr>
          <p:cNvPr id="145539" name="Rectangle 132"/>
          <p:cNvSpPr>
            <a:spLocks noChangeArrowheads="1"/>
          </p:cNvSpPr>
          <p:nvPr/>
        </p:nvSpPr>
        <p:spPr bwMode="auto">
          <a:xfrm>
            <a:off x="2327275" y="5899150"/>
            <a:ext cx="536575" cy="323850"/>
          </a:xfrm>
          <a:prstGeom prst="rect">
            <a:avLst/>
          </a:prstGeom>
          <a:noFill/>
          <a:ln w="9525">
            <a:noFill/>
            <a:miter lim="800000"/>
            <a:headEnd/>
            <a:tailEnd/>
          </a:ln>
        </p:spPr>
        <p:txBody>
          <a:bodyPr wrap="none" lIns="0" tIns="0" rIns="0" bIns="0">
            <a:spAutoFit/>
          </a:bodyPr>
          <a:lstStyle/>
          <a:p>
            <a:r>
              <a:rPr lang="en-GB" sz="2100">
                <a:solidFill>
                  <a:srgbClr val="000000"/>
                </a:solidFill>
                <a:latin typeface="Arial" charset="0"/>
              </a:rPr>
              <a:t>20%</a:t>
            </a:r>
            <a:endParaRPr lang="en-GB">
              <a:latin typeface="Arial" charset="0"/>
            </a:endParaRPr>
          </a:p>
        </p:txBody>
      </p:sp>
      <p:sp>
        <p:nvSpPr>
          <p:cNvPr id="145540" name="Rectangle 133"/>
          <p:cNvSpPr>
            <a:spLocks noChangeArrowheads="1"/>
          </p:cNvSpPr>
          <p:nvPr/>
        </p:nvSpPr>
        <p:spPr bwMode="auto">
          <a:xfrm>
            <a:off x="3262313" y="5899150"/>
            <a:ext cx="536575" cy="323850"/>
          </a:xfrm>
          <a:prstGeom prst="rect">
            <a:avLst/>
          </a:prstGeom>
          <a:noFill/>
          <a:ln w="9525">
            <a:noFill/>
            <a:miter lim="800000"/>
            <a:headEnd/>
            <a:tailEnd/>
          </a:ln>
        </p:spPr>
        <p:txBody>
          <a:bodyPr wrap="none" lIns="0" tIns="0" rIns="0" bIns="0">
            <a:spAutoFit/>
          </a:bodyPr>
          <a:lstStyle/>
          <a:p>
            <a:r>
              <a:rPr lang="en-GB" sz="2100">
                <a:solidFill>
                  <a:srgbClr val="000000"/>
                </a:solidFill>
                <a:latin typeface="Arial" charset="0"/>
              </a:rPr>
              <a:t>40%</a:t>
            </a:r>
            <a:endParaRPr lang="en-GB">
              <a:latin typeface="Arial" charset="0"/>
            </a:endParaRPr>
          </a:p>
        </p:txBody>
      </p:sp>
      <p:sp>
        <p:nvSpPr>
          <p:cNvPr id="145541" name="Rectangle 134"/>
          <p:cNvSpPr>
            <a:spLocks noChangeArrowheads="1"/>
          </p:cNvSpPr>
          <p:nvPr/>
        </p:nvSpPr>
        <p:spPr bwMode="auto">
          <a:xfrm>
            <a:off x="4214813" y="5899150"/>
            <a:ext cx="536575" cy="323850"/>
          </a:xfrm>
          <a:prstGeom prst="rect">
            <a:avLst/>
          </a:prstGeom>
          <a:noFill/>
          <a:ln w="9525">
            <a:noFill/>
            <a:miter lim="800000"/>
            <a:headEnd/>
            <a:tailEnd/>
          </a:ln>
        </p:spPr>
        <p:txBody>
          <a:bodyPr wrap="none" lIns="0" tIns="0" rIns="0" bIns="0">
            <a:spAutoFit/>
          </a:bodyPr>
          <a:lstStyle/>
          <a:p>
            <a:r>
              <a:rPr lang="en-GB" sz="2100">
                <a:solidFill>
                  <a:srgbClr val="000000"/>
                </a:solidFill>
                <a:latin typeface="Arial" charset="0"/>
              </a:rPr>
              <a:t>60%</a:t>
            </a:r>
            <a:endParaRPr lang="en-GB">
              <a:latin typeface="Arial" charset="0"/>
            </a:endParaRPr>
          </a:p>
        </p:txBody>
      </p:sp>
      <p:sp>
        <p:nvSpPr>
          <p:cNvPr id="145542" name="Rectangle 135"/>
          <p:cNvSpPr>
            <a:spLocks noChangeArrowheads="1"/>
          </p:cNvSpPr>
          <p:nvPr/>
        </p:nvSpPr>
        <p:spPr bwMode="auto">
          <a:xfrm>
            <a:off x="5151438" y="5899150"/>
            <a:ext cx="536575" cy="323850"/>
          </a:xfrm>
          <a:prstGeom prst="rect">
            <a:avLst/>
          </a:prstGeom>
          <a:noFill/>
          <a:ln w="9525">
            <a:noFill/>
            <a:miter lim="800000"/>
            <a:headEnd/>
            <a:tailEnd/>
          </a:ln>
        </p:spPr>
        <p:txBody>
          <a:bodyPr wrap="none" lIns="0" tIns="0" rIns="0" bIns="0">
            <a:spAutoFit/>
          </a:bodyPr>
          <a:lstStyle/>
          <a:p>
            <a:r>
              <a:rPr lang="en-GB" sz="2100">
                <a:solidFill>
                  <a:srgbClr val="000000"/>
                </a:solidFill>
                <a:latin typeface="Arial" charset="0"/>
              </a:rPr>
              <a:t>80%</a:t>
            </a:r>
            <a:endParaRPr lang="en-GB">
              <a:latin typeface="Arial" charset="0"/>
            </a:endParaRPr>
          </a:p>
        </p:txBody>
      </p:sp>
      <p:sp>
        <p:nvSpPr>
          <p:cNvPr id="145543" name="Rectangle 136"/>
          <p:cNvSpPr>
            <a:spLocks noChangeArrowheads="1"/>
          </p:cNvSpPr>
          <p:nvPr/>
        </p:nvSpPr>
        <p:spPr bwMode="auto">
          <a:xfrm>
            <a:off x="6054725" y="5899150"/>
            <a:ext cx="685800" cy="323850"/>
          </a:xfrm>
          <a:prstGeom prst="rect">
            <a:avLst/>
          </a:prstGeom>
          <a:noFill/>
          <a:ln w="9525">
            <a:noFill/>
            <a:miter lim="800000"/>
            <a:headEnd/>
            <a:tailEnd/>
          </a:ln>
        </p:spPr>
        <p:txBody>
          <a:bodyPr wrap="none" lIns="0" tIns="0" rIns="0" bIns="0">
            <a:spAutoFit/>
          </a:bodyPr>
          <a:lstStyle/>
          <a:p>
            <a:r>
              <a:rPr lang="en-GB" sz="2100">
                <a:solidFill>
                  <a:srgbClr val="000000"/>
                </a:solidFill>
                <a:latin typeface="Arial" charset="0"/>
              </a:rPr>
              <a:t>100%</a:t>
            </a:r>
            <a:endParaRPr lang="en-GB">
              <a:latin typeface="Arial" charset="0"/>
            </a:endParaRPr>
          </a:p>
        </p:txBody>
      </p:sp>
      <p:sp>
        <p:nvSpPr>
          <p:cNvPr id="145544" name="Rectangle 137"/>
          <p:cNvSpPr>
            <a:spLocks noChangeArrowheads="1"/>
          </p:cNvSpPr>
          <p:nvPr/>
        </p:nvSpPr>
        <p:spPr bwMode="auto">
          <a:xfrm>
            <a:off x="6991350" y="5899150"/>
            <a:ext cx="685800" cy="323850"/>
          </a:xfrm>
          <a:prstGeom prst="rect">
            <a:avLst/>
          </a:prstGeom>
          <a:noFill/>
          <a:ln w="9525">
            <a:noFill/>
            <a:miter lim="800000"/>
            <a:headEnd/>
            <a:tailEnd/>
          </a:ln>
        </p:spPr>
        <p:txBody>
          <a:bodyPr wrap="none" lIns="0" tIns="0" rIns="0" bIns="0">
            <a:spAutoFit/>
          </a:bodyPr>
          <a:lstStyle/>
          <a:p>
            <a:r>
              <a:rPr lang="en-GB" sz="2100">
                <a:solidFill>
                  <a:srgbClr val="000000"/>
                </a:solidFill>
                <a:latin typeface="Arial" charset="0"/>
              </a:rPr>
              <a:t>120%</a:t>
            </a:r>
            <a:endParaRPr lang="en-GB">
              <a:latin typeface="Arial" charset="0"/>
            </a:endParaRPr>
          </a:p>
        </p:txBody>
      </p:sp>
      <p:sp>
        <p:nvSpPr>
          <p:cNvPr id="145545" name="Text Box 138"/>
          <p:cNvSpPr txBox="1">
            <a:spLocks noChangeArrowheads="1"/>
          </p:cNvSpPr>
          <p:nvPr/>
        </p:nvSpPr>
        <p:spPr bwMode="auto">
          <a:xfrm>
            <a:off x="303213" y="3495675"/>
            <a:ext cx="684212" cy="400050"/>
          </a:xfrm>
          <a:prstGeom prst="rect">
            <a:avLst/>
          </a:prstGeom>
          <a:noFill/>
          <a:ln w="9525">
            <a:noFill/>
            <a:miter lim="800000"/>
            <a:headEnd/>
            <a:tailEnd/>
          </a:ln>
        </p:spPr>
        <p:txBody>
          <a:bodyPr wrap="none">
            <a:spAutoFit/>
          </a:bodyPr>
          <a:lstStyle/>
          <a:p>
            <a:r>
              <a:rPr lang="en-GB" sz="2000" b="1">
                <a:latin typeface="Arial" charset="0"/>
              </a:rPr>
              <a:t>ETP</a:t>
            </a:r>
          </a:p>
        </p:txBody>
      </p:sp>
      <p:sp>
        <p:nvSpPr>
          <p:cNvPr id="145546" name="Text Box 139"/>
          <p:cNvSpPr txBox="1">
            <a:spLocks noChangeArrowheads="1"/>
          </p:cNvSpPr>
          <p:nvPr/>
        </p:nvSpPr>
        <p:spPr bwMode="auto">
          <a:xfrm>
            <a:off x="4140200" y="6308725"/>
            <a:ext cx="725488" cy="400050"/>
          </a:xfrm>
          <a:prstGeom prst="rect">
            <a:avLst/>
          </a:prstGeom>
          <a:noFill/>
          <a:ln w="9525">
            <a:noFill/>
            <a:miter lim="800000"/>
            <a:headEnd/>
            <a:tailEnd/>
          </a:ln>
        </p:spPr>
        <p:txBody>
          <a:bodyPr wrap="none">
            <a:spAutoFit/>
          </a:bodyPr>
          <a:lstStyle/>
          <a:p>
            <a:r>
              <a:rPr lang="en-GB" sz="2000" b="1">
                <a:latin typeface="Arial" charset="0"/>
              </a:rPr>
              <a:t>FVIII</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Freeform 2"/>
          <p:cNvSpPr>
            <a:spLocks/>
          </p:cNvSpPr>
          <p:nvPr/>
        </p:nvSpPr>
        <p:spPr bwMode="auto">
          <a:xfrm>
            <a:off x="1884363" y="3462338"/>
            <a:ext cx="4564062" cy="71437"/>
          </a:xfrm>
          <a:custGeom>
            <a:avLst/>
            <a:gdLst>
              <a:gd name="T0" fmla="*/ 0 w 2875"/>
              <a:gd name="T1" fmla="*/ 45 h 45"/>
              <a:gd name="T2" fmla="*/ 137 w 2875"/>
              <a:gd name="T3" fmla="*/ 0 h 45"/>
              <a:gd name="T4" fmla="*/ 2875 w 2875"/>
              <a:gd name="T5" fmla="*/ 0 h 45"/>
              <a:gd name="T6" fmla="*/ 2738 w 2875"/>
              <a:gd name="T7" fmla="*/ 45 h 45"/>
              <a:gd name="T8" fmla="*/ 0 w 2875"/>
              <a:gd name="T9" fmla="*/ 45 h 45"/>
              <a:gd name="T10" fmla="*/ 0 60000 65536"/>
              <a:gd name="T11" fmla="*/ 0 60000 65536"/>
              <a:gd name="T12" fmla="*/ 0 60000 65536"/>
              <a:gd name="T13" fmla="*/ 0 60000 65536"/>
              <a:gd name="T14" fmla="*/ 0 60000 65536"/>
              <a:gd name="T15" fmla="*/ 0 w 2875"/>
              <a:gd name="T16" fmla="*/ 0 h 45"/>
              <a:gd name="T17" fmla="*/ 2875 w 2875"/>
              <a:gd name="T18" fmla="*/ 45 h 45"/>
            </a:gdLst>
            <a:ahLst/>
            <a:cxnLst>
              <a:cxn ang="T10">
                <a:pos x="T0" y="T1"/>
              </a:cxn>
              <a:cxn ang="T11">
                <a:pos x="T2" y="T3"/>
              </a:cxn>
              <a:cxn ang="T12">
                <a:pos x="T4" y="T5"/>
              </a:cxn>
              <a:cxn ang="T13">
                <a:pos x="T6" y="T7"/>
              </a:cxn>
              <a:cxn ang="T14">
                <a:pos x="T8" y="T9"/>
              </a:cxn>
            </a:cxnLst>
            <a:rect l="T15" t="T16" r="T17" b="T18"/>
            <a:pathLst>
              <a:path w="2875" h="45">
                <a:moveTo>
                  <a:pt x="0" y="45"/>
                </a:moveTo>
                <a:lnTo>
                  <a:pt x="137" y="0"/>
                </a:lnTo>
                <a:lnTo>
                  <a:pt x="2875" y="0"/>
                </a:lnTo>
                <a:lnTo>
                  <a:pt x="2738" y="45"/>
                </a:lnTo>
                <a:lnTo>
                  <a:pt x="0" y="45"/>
                </a:lnTo>
                <a:close/>
              </a:path>
            </a:pathLst>
          </a:custGeom>
          <a:solidFill>
            <a:srgbClr val="FFFFFF"/>
          </a:solidFill>
          <a:ln w="9525">
            <a:noFill/>
            <a:round/>
            <a:headEnd/>
            <a:tailEnd/>
          </a:ln>
        </p:spPr>
        <p:txBody>
          <a:bodyPr/>
          <a:lstStyle/>
          <a:p>
            <a:endParaRPr lang="en-US"/>
          </a:p>
        </p:txBody>
      </p:sp>
      <p:sp>
        <p:nvSpPr>
          <p:cNvPr id="150530" name="Freeform 3"/>
          <p:cNvSpPr>
            <a:spLocks/>
          </p:cNvSpPr>
          <p:nvPr/>
        </p:nvSpPr>
        <p:spPr bwMode="auto">
          <a:xfrm>
            <a:off x="1884363" y="2405063"/>
            <a:ext cx="217487" cy="1128712"/>
          </a:xfrm>
          <a:custGeom>
            <a:avLst/>
            <a:gdLst>
              <a:gd name="T0" fmla="*/ 0 w 137"/>
              <a:gd name="T1" fmla="*/ 711 h 711"/>
              <a:gd name="T2" fmla="*/ 0 w 137"/>
              <a:gd name="T3" fmla="*/ 45 h 711"/>
              <a:gd name="T4" fmla="*/ 137 w 137"/>
              <a:gd name="T5" fmla="*/ 0 h 711"/>
              <a:gd name="T6" fmla="*/ 137 w 137"/>
              <a:gd name="T7" fmla="*/ 666 h 711"/>
              <a:gd name="T8" fmla="*/ 0 w 137"/>
              <a:gd name="T9" fmla="*/ 711 h 711"/>
              <a:gd name="T10" fmla="*/ 0 60000 65536"/>
              <a:gd name="T11" fmla="*/ 0 60000 65536"/>
              <a:gd name="T12" fmla="*/ 0 60000 65536"/>
              <a:gd name="T13" fmla="*/ 0 60000 65536"/>
              <a:gd name="T14" fmla="*/ 0 60000 65536"/>
              <a:gd name="T15" fmla="*/ 0 w 137"/>
              <a:gd name="T16" fmla="*/ 0 h 711"/>
              <a:gd name="T17" fmla="*/ 137 w 137"/>
              <a:gd name="T18" fmla="*/ 711 h 711"/>
            </a:gdLst>
            <a:ahLst/>
            <a:cxnLst>
              <a:cxn ang="T10">
                <a:pos x="T0" y="T1"/>
              </a:cxn>
              <a:cxn ang="T11">
                <a:pos x="T2" y="T3"/>
              </a:cxn>
              <a:cxn ang="T12">
                <a:pos x="T4" y="T5"/>
              </a:cxn>
              <a:cxn ang="T13">
                <a:pos x="T6" y="T7"/>
              </a:cxn>
              <a:cxn ang="T14">
                <a:pos x="T8" y="T9"/>
              </a:cxn>
            </a:cxnLst>
            <a:rect l="T15" t="T16" r="T17" b="T18"/>
            <a:pathLst>
              <a:path w="137" h="711">
                <a:moveTo>
                  <a:pt x="0" y="711"/>
                </a:moveTo>
                <a:lnTo>
                  <a:pt x="0" y="45"/>
                </a:lnTo>
                <a:lnTo>
                  <a:pt x="137" y="0"/>
                </a:lnTo>
                <a:lnTo>
                  <a:pt x="137" y="666"/>
                </a:lnTo>
                <a:lnTo>
                  <a:pt x="0" y="711"/>
                </a:lnTo>
                <a:close/>
              </a:path>
            </a:pathLst>
          </a:custGeom>
          <a:noFill/>
          <a:ln w="9525">
            <a:noFill/>
            <a:round/>
            <a:headEnd/>
            <a:tailEnd/>
          </a:ln>
        </p:spPr>
        <p:txBody>
          <a:bodyPr/>
          <a:lstStyle/>
          <a:p>
            <a:endParaRPr lang="en-US"/>
          </a:p>
        </p:txBody>
      </p:sp>
      <p:sp>
        <p:nvSpPr>
          <p:cNvPr id="150531" name="Rectangle 4"/>
          <p:cNvSpPr>
            <a:spLocks noChangeArrowheads="1"/>
          </p:cNvSpPr>
          <p:nvPr/>
        </p:nvSpPr>
        <p:spPr bwMode="auto">
          <a:xfrm>
            <a:off x="2101850" y="2405063"/>
            <a:ext cx="4346575" cy="1057275"/>
          </a:xfrm>
          <a:prstGeom prst="rect">
            <a:avLst/>
          </a:prstGeom>
          <a:noFill/>
          <a:ln w="9525">
            <a:noFill/>
            <a:miter lim="800000"/>
            <a:headEnd/>
            <a:tailEnd/>
          </a:ln>
        </p:spPr>
        <p:txBody>
          <a:bodyPr/>
          <a:lstStyle/>
          <a:p>
            <a:endParaRPr lang="en-US"/>
          </a:p>
        </p:txBody>
      </p:sp>
      <p:sp>
        <p:nvSpPr>
          <p:cNvPr id="150532" name="Freeform 5"/>
          <p:cNvSpPr>
            <a:spLocks/>
          </p:cNvSpPr>
          <p:nvPr/>
        </p:nvSpPr>
        <p:spPr bwMode="auto">
          <a:xfrm>
            <a:off x="1884363" y="3462338"/>
            <a:ext cx="4564062" cy="71437"/>
          </a:xfrm>
          <a:custGeom>
            <a:avLst/>
            <a:gdLst>
              <a:gd name="T0" fmla="*/ 2875 w 2875"/>
              <a:gd name="T1" fmla="*/ 0 h 45"/>
              <a:gd name="T2" fmla="*/ 2738 w 2875"/>
              <a:gd name="T3" fmla="*/ 45 h 45"/>
              <a:gd name="T4" fmla="*/ 0 w 2875"/>
              <a:gd name="T5" fmla="*/ 45 h 45"/>
              <a:gd name="T6" fmla="*/ 137 w 2875"/>
              <a:gd name="T7" fmla="*/ 0 h 45"/>
              <a:gd name="T8" fmla="*/ 2875 w 2875"/>
              <a:gd name="T9" fmla="*/ 0 h 45"/>
              <a:gd name="T10" fmla="*/ 0 60000 65536"/>
              <a:gd name="T11" fmla="*/ 0 60000 65536"/>
              <a:gd name="T12" fmla="*/ 0 60000 65536"/>
              <a:gd name="T13" fmla="*/ 0 60000 65536"/>
              <a:gd name="T14" fmla="*/ 0 60000 65536"/>
              <a:gd name="T15" fmla="*/ 0 w 2875"/>
              <a:gd name="T16" fmla="*/ 0 h 45"/>
              <a:gd name="T17" fmla="*/ 2875 w 2875"/>
              <a:gd name="T18" fmla="*/ 45 h 45"/>
            </a:gdLst>
            <a:ahLst/>
            <a:cxnLst>
              <a:cxn ang="T10">
                <a:pos x="T0" y="T1"/>
              </a:cxn>
              <a:cxn ang="T11">
                <a:pos x="T2" y="T3"/>
              </a:cxn>
              <a:cxn ang="T12">
                <a:pos x="T4" y="T5"/>
              </a:cxn>
              <a:cxn ang="T13">
                <a:pos x="T6" y="T7"/>
              </a:cxn>
              <a:cxn ang="T14">
                <a:pos x="T8" y="T9"/>
              </a:cxn>
            </a:cxnLst>
            <a:rect l="T15" t="T16" r="T17" b="T18"/>
            <a:pathLst>
              <a:path w="2875" h="45">
                <a:moveTo>
                  <a:pt x="2875" y="0"/>
                </a:moveTo>
                <a:lnTo>
                  <a:pt x="2738" y="45"/>
                </a:lnTo>
                <a:lnTo>
                  <a:pt x="0" y="45"/>
                </a:lnTo>
                <a:lnTo>
                  <a:pt x="137" y="0"/>
                </a:lnTo>
                <a:lnTo>
                  <a:pt x="2875" y="0"/>
                </a:lnTo>
                <a:close/>
              </a:path>
            </a:pathLst>
          </a:custGeom>
          <a:noFill/>
          <a:ln w="0">
            <a:solidFill>
              <a:srgbClr val="000000"/>
            </a:solidFill>
            <a:round/>
            <a:headEnd/>
            <a:tailEnd/>
          </a:ln>
        </p:spPr>
        <p:txBody>
          <a:bodyPr/>
          <a:lstStyle/>
          <a:p>
            <a:endParaRPr lang="en-US"/>
          </a:p>
        </p:txBody>
      </p:sp>
      <p:sp>
        <p:nvSpPr>
          <p:cNvPr id="150533" name="Freeform 6"/>
          <p:cNvSpPr>
            <a:spLocks/>
          </p:cNvSpPr>
          <p:nvPr/>
        </p:nvSpPr>
        <p:spPr bwMode="auto">
          <a:xfrm>
            <a:off x="1884363" y="2405063"/>
            <a:ext cx="217487" cy="1128712"/>
          </a:xfrm>
          <a:custGeom>
            <a:avLst/>
            <a:gdLst>
              <a:gd name="T0" fmla="*/ 0 w 137"/>
              <a:gd name="T1" fmla="*/ 711 h 711"/>
              <a:gd name="T2" fmla="*/ 0 w 137"/>
              <a:gd name="T3" fmla="*/ 45 h 711"/>
              <a:gd name="T4" fmla="*/ 137 w 137"/>
              <a:gd name="T5" fmla="*/ 0 h 711"/>
              <a:gd name="T6" fmla="*/ 137 w 137"/>
              <a:gd name="T7" fmla="*/ 666 h 711"/>
              <a:gd name="T8" fmla="*/ 0 w 137"/>
              <a:gd name="T9" fmla="*/ 711 h 711"/>
              <a:gd name="T10" fmla="*/ 0 60000 65536"/>
              <a:gd name="T11" fmla="*/ 0 60000 65536"/>
              <a:gd name="T12" fmla="*/ 0 60000 65536"/>
              <a:gd name="T13" fmla="*/ 0 60000 65536"/>
              <a:gd name="T14" fmla="*/ 0 60000 65536"/>
              <a:gd name="T15" fmla="*/ 0 w 137"/>
              <a:gd name="T16" fmla="*/ 0 h 711"/>
              <a:gd name="T17" fmla="*/ 137 w 137"/>
              <a:gd name="T18" fmla="*/ 711 h 711"/>
            </a:gdLst>
            <a:ahLst/>
            <a:cxnLst>
              <a:cxn ang="T10">
                <a:pos x="T0" y="T1"/>
              </a:cxn>
              <a:cxn ang="T11">
                <a:pos x="T2" y="T3"/>
              </a:cxn>
              <a:cxn ang="T12">
                <a:pos x="T4" y="T5"/>
              </a:cxn>
              <a:cxn ang="T13">
                <a:pos x="T6" y="T7"/>
              </a:cxn>
              <a:cxn ang="T14">
                <a:pos x="T8" y="T9"/>
              </a:cxn>
            </a:cxnLst>
            <a:rect l="T15" t="T16" r="T17" b="T18"/>
            <a:pathLst>
              <a:path w="137" h="711">
                <a:moveTo>
                  <a:pt x="0" y="711"/>
                </a:moveTo>
                <a:lnTo>
                  <a:pt x="0" y="45"/>
                </a:lnTo>
                <a:lnTo>
                  <a:pt x="137" y="0"/>
                </a:lnTo>
                <a:lnTo>
                  <a:pt x="137" y="666"/>
                </a:lnTo>
                <a:lnTo>
                  <a:pt x="0" y="711"/>
                </a:lnTo>
                <a:close/>
              </a:path>
            </a:pathLst>
          </a:custGeom>
          <a:noFill/>
          <a:ln w="9525">
            <a:noFill/>
            <a:round/>
            <a:headEnd/>
            <a:tailEnd/>
          </a:ln>
        </p:spPr>
        <p:txBody>
          <a:bodyPr/>
          <a:lstStyle/>
          <a:p>
            <a:endParaRPr lang="en-US"/>
          </a:p>
        </p:txBody>
      </p:sp>
      <p:sp>
        <p:nvSpPr>
          <p:cNvPr id="150534" name="Rectangle 7"/>
          <p:cNvSpPr>
            <a:spLocks noChangeArrowheads="1"/>
          </p:cNvSpPr>
          <p:nvPr/>
        </p:nvSpPr>
        <p:spPr bwMode="auto">
          <a:xfrm>
            <a:off x="2101850" y="2405063"/>
            <a:ext cx="4346575" cy="1057275"/>
          </a:xfrm>
          <a:prstGeom prst="rect">
            <a:avLst/>
          </a:prstGeom>
          <a:noFill/>
          <a:ln w="9525">
            <a:noFill/>
            <a:miter lim="800000"/>
            <a:headEnd/>
            <a:tailEnd/>
          </a:ln>
        </p:spPr>
        <p:txBody>
          <a:bodyPr/>
          <a:lstStyle/>
          <a:p>
            <a:endParaRPr lang="en-US"/>
          </a:p>
        </p:txBody>
      </p:sp>
      <p:sp>
        <p:nvSpPr>
          <p:cNvPr id="150535" name="Freeform 8"/>
          <p:cNvSpPr>
            <a:spLocks/>
          </p:cNvSpPr>
          <p:nvPr/>
        </p:nvSpPr>
        <p:spPr bwMode="auto">
          <a:xfrm>
            <a:off x="2124075" y="3041650"/>
            <a:ext cx="33338" cy="430213"/>
          </a:xfrm>
          <a:custGeom>
            <a:avLst/>
            <a:gdLst>
              <a:gd name="T0" fmla="*/ 0 w 21"/>
              <a:gd name="T1" fmla="*/ 271 h 271"/>
              <a:gd name="T2" fmla="*/ 0 w 21"/>
              <a:gd name="T3" fmla="*/ 6 h 271"/>
              <a:gd name="T4" fmla="*/ 21 w 21"/>
              <a:gd name="T5" fmla="*/ 0 h 271"/>
              <a:gd name="T6" fmla="*/ 21 w 21"/>
              <a:gd name="T7" fmla="*/ 265 h 271"/>
              <a:gd name="T8" fmla="*/ 0 w 21"/>
              <a:gd name="T9" fmla="*/ 271 h 271"/>
              <a:gd name="T10" fmla="*/ 0 60000 65536"/>
              <a:gd name="T11" fmla="*/ 0 60000 65536"/>
              <a:gd name="T12" fmla="*/ 0 60000 65536"/>
              <a:gd name="T13" fmla="*/ 0 60000 65536"/>
              <a:gd name="T14" fmla="*/ 0 60000 65536"/>
              <a:gd name="T15" fmla="*/ 0 w 21"/>
              <a:gd name="T16" fmla="*/ 0 h 271"/>
              <a:gd name="T17" fmla="*/ 21 w 21"/>
              <a:gd name="T18" fmla="*/ 271 h 271"/>
            </a:gdLst>
            <a:ahLst/>
            <a:cxnLst>
              <a:cxn ang="T10">
                <a:pos x="T0" y="T1"/>
              </a:cxn>
              <a:cxn ang="T11">
                <a:pos x="T2" y="T3"/>
              </a:cxn>
              <a:cxn ang="T12">
                <a:pos x="T4" y="T5"/>
              </a:cxn>
              <a:cxn ang="T13">
                <a:pos x="T6" y="T7"/>
              </a:cxn>
              <a:cxn ang="T14">
                <a:pos x="T8" y="T9"/>
              </a:cxn>
            </a:cxnLst>
            <a:rect l="T15" t="T16" r="T17" b="T18"/>
            <a:pathLst>
              <a:path w="21" h="271">
                <a:moveTo>
                  <a:pt x="0" y="271"/>
                </a:moveTo>
                <a:lnTo>
                  <a:pt x="0" y="6"/>
                </a:lnTo>
                <a:lnTo>
                  <a:pt x="21" y="0"/>
                </a:lnTo>
                <a:lnTo>
                  <a:pt x="21" y="265"/>
                </a:lnTo>
                <a:lnTo>
                  <a:pt x="0" y="271"/>
                </a:lnTo>
                <a:close/>
              </a:path>
            </a:pathLst>
          </a:custGeom>
          <a:solidFill>
            <a:srgbClr val="80804D"/>
          </a:solidFill>
          <a:ln w="11113">
            <a:solidFill>
              <a:srgbClr val="000000"/>
            </a:solidFill>
            <a:round/>
            <a:headEnd/>
            <a:tailEnd/>
          </a:ln>
        </p:spPr>
        <p:txBody>
          <a:bodyPr/>
          <a:lstStyle/>
          <a:p>
            <a:endParaRPr lang="en-US"/>
          </a:p>
        </p:txBody>
      </p:sp>
      <p:sp>
        <p:nvSpPr>
          <p:cNvPr id="150536" name="Rectangle 9"/>
          <p:cNvSpPr>
            <a:spLocks noChangeArrowheads="1"/>
          </p:cNvSpPr>
          <p:nvPr/>
        </p:nvSpPr>
        <p:spPr bwMode="auto">
          <a:xfrm>
            <a:off x="2081213" y="3051175"/>
            <a:ext cx="42862" cy="420688"/>
          </a:xfrm>
          <a:prstGeom prst="rect">
            <a:avLst/>
          </a:prstGeom>
          <a:solidFill>
            <a:srgbClr val="FFFF99"/>
          </a:solidFill>
          <a:ln w="11113">
            <a:solidFill>
              <a:srgbClr val="000000"/>
            </a:solidFill>
            <a:miter lim="800000"/>
            <a:headEnd/>
            <a:tailEnd/>
          </a:ln>
        </p:spPr>
        <p:txBody>
          <a:bodyPr/>
          <a:lstStyle/>
          <a:p>
            <a:endParaRPr lang="en-US"/>
          </a:p>
        </p:txBody>
      </p:sp>
      <p:sp>
        <p:nvSpPr>
          <p:cNvPr id="150537" name="Freeform 10"/>
          <p:cNvSpPr>
            <a:spLocks/>
          </p:cNvSpPr>
          <p:nvPr/>
        </p:nvSpPr>
        <p:spPr bwMode="auto">
          <a:xfrm>
            <a:off x="2081213" y="3041650"/>
            <a:ext cx="76200" cy="9525"/>
          </a:xfrm>
          <a:custGeom>
            <a:avLst/>
            <a:gdLst>
              <a:gd name="T0" fmla="*/ 27 w 48"/>
              <a:gd name="T1" fmla="*/ 6 h 6"/>
              <a:gd name="T2" fmla="*/ 48 w 48"/>
              <a:gd name="T3" fmla="*/ 0 h 6"/>
              <a:gd name="T4" fmla="*/ 20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20" y="0"/>
                </a:lnTo>
                <a:lnTo>
                  <a:pt x="0" y="6"/>
                </a:lnTo>
                <a:lnTo>
                  <a:pt x="27" y="6"/>
                </a:lnTo>
                <a:close/>
              </a:path>
            </a:pathLst>
          </a:custGeom>
          <a:solidFill>
            <a:srgbClr val="BFBF73"/>
          </a:solidFill>
          <a:ln w="11113">
            <a:solidFill>
              <a:srgbClr val="000000"/>
            </a:solidFill>
            <a:round/>
            <a:headEnd/>
            <a:tailEnd/>
          </a:ln>
        </p:spPr>
        <p:txBody>
          <a:bodyPr/>
          <a:lstStyle/>
          <a:p>
            <a:endParaRPr lang="en-US"/>
          </a:p>
        </p:txBody>
      </p:sp>
      <p:sp>
        <p:nvSpPr>
          <p:cNvPr id="150538" name="Freeform 11"/>
          <p:cNvSpPr>
            <a:spLocks/>
          </p:cNvSpPr>
          <p:nvPr/>
        </p:nvSpPr>
        <p:spPr bwMode="auto">
          <a:xfrm>
            <a:off x="2233613" y="3430588"/>
            <a:ext cx="31750" cy="41275"/>
          </a:xfrm>
          <a:custGeom>
            <a:avLst/>
            <a:gdLst>
              <a:gd name="T0" fmla="*/ 0 w 20"/>
              <a:gd name="T1" fmla="*/ 26 h 26"/>
              <a:gd name="T2" fmla="*/ 0 w 20"/>
              <a:gd name="T3" fmla="*/ 7 h 26"/>
              <a:gd name="T4" fmla="*/ 20 w 20"/>
              <a:gd name="T5" fmla="*/ 0 h 26"/>
              <a:gd name="T6" fmla="*/ 20 w 20"/>
              <a:gd name="T7" fmla="*/ 20 h 26"/>
              <a:gd name="T8" fmla="*/ 0 w 20"/>
              <a:gd name="T9" fmla="*/ 26 h 26"/>
              <a:gd name="T10" fmla="*/ 0 60000 65536"/>
              <a:gd name="T11" fmla="*/ 0 60000 65536"/>
              <a:gd name="T12" fmla="*/ 0 60000 65536"/>
              <a:gd name="T13" fmla="*/ 0 60000 65536"/>
              <a:gd name="T14" fmla="*/ 0 60000 65536"/>
              <a:gd name="T15" fmla="*/ 0 w 20"/>
              <a:gd name="T16" fmla="*/ 0 h 26"/>
              <a:gd name="T17" fmla="*/ 20 w 20"/>
              <a:gd name="T18" fmla="*/ 26 h 26"/>
            </a:gdLst>
            <a:ahLst/>
            <a:cxnLst>
              <a:cxn ang="T10">
                <a:pos x="T0" y="T1"/>
              </a:cxn>
              <a:cxn ang="T11">
                <a:pos x="T2" y="T3"/>
              </a:cxn>
              <a:cxn ang="T12">
                <a:pos x="T4" y="T5"/>
              </a:cxn>
              <a:cxn ang="T13">
                <a:pos x="T6" y="T7"/>
              </a:cxn>
              <a:cxn ang="T14">
                <a:pos x="T8" y="T9"/>
              </a:cxn>
            </a:cxnLst>
            <a:rect l="T15" t="T16" r="T17" b="T18"/>
            <a:pathLst>
              <a:path w="20" h="26">
                <a:moveTo>
                  <a:pt x="0" y="26"/>
                </a:moveTo>
                <a:lnTo>
                  <a:pt x="0" y="7"/>
                </a:lnTo>
                <a:lnTo>
                  <a:pt x="20" y="0"/>
                </a:lnTo>
                <a:lnTo>
                  <a:pt x="20" y="20"/>
                </a:lnTo>
                <a:lnTo>
                  <a:pt x="0" y="26"/>
                </a:lnTo>
                <a:close/>
              </a:path>
            </a:pathLst>
          </a:custGeom>
          <a:solidFill>
            <a:srgbClr val="80804D"/>
          </a:solidFill>
          <a:ln w="11113">
            <a:solidFill>
              <a:srgbClr val="000000"/>
            </a:solidFill>
            <a:round/>
            <a:headEnd/>
            <a:tailEnd/>
          </a:ln>
        </p:spPr>
        <p:txBody>
          <a:bodyPr/>
          <a:lstStyle/>
          <a:p>
            <a:endParaRPr lang="en-US"/>
          </a:p>
        </p:txBody>
      </p:sp>
      <p:sp>
        <p:nvSpPr>
          <p:cNvPr id="150539" name="Rectangle 12"/>
          <p:cNvSpPr>
            <a:spLocks noChangeArrowheads="1"/>
          </p:cNvSpPr>
          <p:nvPr/>
        </p:nvSpPr>
        <p:spPr bwMode="auto">
          <a:xfrm>
            <a:off x="2189163" y="3441700"/>
            <a:ext cx="44450" cy="30163"/>
          </a:xfrm>
          <a:prstGeom prst="rect">
            <a:avLst/>
          </a:prstGeom>
          <a:solidFill>
            <a:srgbClr val="FFFF99"/>
          </a:solidFill>
          <a:ln w="11113">
            <a:solidFill>
              <a:srgbClr val="000000"/>
            </a:solidFill>
            <a:miter lim="800000"/>
            <a:headEnd/>
            <a:tailEnd/>
          </a:ln>
        </p:spPr>
        <p:txBody>
          <a:bodyPr/>
          <a:lstStyle/>
          <a:p>
            <a:endParaRPr lang="en-US"/>
          </a:p>
        </p:txBody>
      </p:sp>
      <p:sp>
        <p:nvSpPr>
          <p:cNvPr id="150540" name="Freeform 13"/>
          <p:cNvSpPr>
            <a:spLocks/>
          </p:cNvSpPr>
          <p:nvPr/>
        </p:nvSpPr>
        <p:spPr bwMode="auto">
          <a:xfrm>
            <a:off x="2189163" y="3430588"/>
            <a:ext cx="76200" cy="11112"/>
          </a:xfrm>
          <a:custGeom>
            <a:avLst/>
            <a:gdLst>
              <a:gd name="T0" fmla="*/ 28 w 48"/>
              <a:gd name="T1" fmla="*/ 7 h 7"/>
              <a:gd name="T2" fmla="*/ 48 w 48"/>
              <a:gd name="T3" fmla="*/ 0 h 7"/>
              <a:gd name="T4" fmla="*/ 21 w 48"/>
              <a:gd name="T5" fmla="*/ 0 h 7"/>
              <a:gd name="T6" fmla="*/ 0 w 48"/>
              <a:gd name="T7" fmla="*/ 7 h 7"/>
              <a:gd name="T8" fmla="*/ 28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8" y="7"/>
                </a:moveTo>
                <a:lnTo>
                  <a:pt x="48" y="0"/>
                </a:lnTo>
                <a:lnTo>
                  <a:pt x="21" y="0"/>
                </a:lnTo>
                <a:lnTo>
                  <a:pt x="0" y="7"/>
                </a:lnTo>
                <a:lnTo>
                  <a:pt x="28" y="7"/>
                </a:lnTo>
                <a:close/>
              </a:path>
            </a:pathLst>
          </a:custGeom>
          <a:solidFill>
            <a:srgbClr val="BFBF73"/>
          </a:solidFill>
          <a:ln w="11113">
            <a:solidFill>
              <a:srgbClr val="000000"/>
            </a:solidFill>
            <a:round/>
            <a:headEnd/>
            <a:tailEnd/>
          </a:ln>
        </p:spPr>
        <p:txBody>
          <a:bodyPr/>
          <a:lstStyle/>
          <a:p>
            <a:endParaRPr lang="en-US"/>
          </a:p>
        </p:txBody>
      </p:sp>
      <p:sp>
        <p:nvSpPr>
          <p:cNvPr id="150541" name="Freeform 14"/>
          <p:cNvSpPr>
            <a:spLocks/>
          </p:cNvSpPr>
          <p:nvPr/>
        </p:nvSpPr>
        <p:spPr bwMode="auto">
          <a:xfrm>
            <a:off x="2571750" y="2825750"/>
            <a:ext cx="33338" cy="646113"/>
          </a:xfrm>
          <a:custGeom>
            <a:avLst/>
            <a:gdLst>
              <a:gd name="T0" fmla="*/ 0 w 21"/>
              <a:gd name="T1" fmla="*/ 407 h 407"/>
              <a:gd name="T2" fmla="*/ 0 w 21"/>
              <a:gd name="T3" fmla="*/ 6 h 407"/>
              <a:gd name="T4" fmla="*/ 21 w 21"/>
              <a:gd name="T5" fmla="*/ 0 h 407"/>
              <a:gd name="T6" fmla="*/ 21 w 21"/>
              <a:gd name="T7" fmla="*/ 401 h 407"/>
              <a:gd name="T8" fmla="*/ 0 w 21"/>
              <a:gd name="T9" fmla="*/ 407 h 407"/>
              <a:gd name="T10" fmla="*/ 0 60000 65536"/>
              <a:gd name="T11" fmla="*/ 0 60000 65536"/>
              <a:gd name="T12" fmla="*/ 0 60000 65536"/>
              <a:gd name="T13" fmla="*/ 0 60000 65536"/>
              <a:gd name="T14" fmla="*/ 0 60000 65536"/>
              <a:gd name="T15" fmla="*/ 0 w 21"/>
              <a:gd name="T16" fmla="*/ 0 h 407"/>
              <a:gd name="T17" fmla="*/ 21 w 21"/>
              <a:gd name="T18" fmla="*/ 407 h 407"/>
            </a:gdLst>
            <a:ahLst/>
            <a:cxnLst>
              <a:cxn ang="T10">
                <a:pos x="T0" y="T1"/>
              </a:cxn>
              <a:cxn ang="T11">
                <a:pos x="T2" y="T3"/>
              </a:cxn>
              <a:cxn ang="T12">
                <a:pos x="T4" y="T5"/>
              </a:cxn>
              <a:cxn ang="T13">
                <a:pos x="T6" y="T7"/>
              </a:cxn>
              <a:cxn ang="T14">
                <a:pos x="T8" y="T9"/>
              </a:cxn>
            </a:cxnLst>
            <a:rect l="T15" t="T16" r="T17" b="T18"/>
            <a:pathLst>
              <a:path w="21" h="407">
                <a:moveTo>
                  <a:pt x="0" y="407"/>
                </a:moveTo>
                <a:lnTo>
                  <a:pt x="0" y="6"/>
                </a:lnTo>
                <a:lnTo>
                  <a:pt x="21" y="0"/>
                </a:lnTo>
                <a:lnTo>
                  <a:pt x="21" y="401"/>
                </a:lnTo>
                <a:lnTo>
                  <a:pt x="0" y="407"/>
                </a:lnTo>
                <a:close/>
              </a:path>
            </a:pathLst>
          </a:custGeom>
          <a:solidFill>
            <a:srgbClr val="80804D"/>
          </a:solidFill>
          <a:ln w="11113">
            <a:solidFill>
              <a:srgbClr val="000000"/>
            </a:solidFill>
            <a:round/>
            <a:headEnd/>
            <a:tailEnd/>
          </a:ln>
        </p:spPr>
        <p:txBody>
          <a:bodyPr/>
          <a:lstStyle/>
          <a:p>
            <a:endParaRPr lang="en-US"/>
          </a:p>
        </p:txBody>
      </p:sp>
      <p:sp>
        <p:nvSpPr>
          <p:cNvPr id="150542" name="Rectangle 15"/>
          <p:cNvSpPr>
            <a:spLocks noChangeArrowheads="1"/>
          </p:cNvSpPr>
          <p:nvPr/>
        </p:nvSpPr>
        <p:spPr bwMode="auto">
          <a:xfrm>
            <a:off x="2528888" y="2835275"/>
            <a:ext cx="42862" cy="636588"/>
          </a:xfrm>
          <a:prstGeom prst="rect">
            <a:avLst/>
          </a:prstGeom>
          <a:solidFill>
            <a:srgbClr val="FFFF99"/>
          </a:solidFill>
          <a:ln w="11113">
            <a:solidFill>
              <a:srgbClr val="000000"/>
            </a:solidFill>
            <a:miter lim="800000"/>
            <a:headEnd/>
            <a:tailEnd/>
          </a:ln>
        </p:spPr>
        <p:txBody>
          <a:bodyPr/>
          <a:lstStyle/>
          <a:p>
            <a:endParaRPr lang="en-US"/>
          </a:p>
        </p:txBody>
      </p:sp>
      <p:sp>
        <p:nvSpPr>
          <p:cNvPr id="150543" name="Freeform 16"/>
          <p:cNvSpPr>
            <a:spLocks/>
          </p:cNvSpPr>
          <p:nvPr/>
        </p:nvSpPr>
        <p:spPr bwMode="auto">
          <a:xfrm>
            <a:off x="2528888" y="2825750"/>
            <a:ext cx="76200" cy="9525"/>
          </a:xfrm>
          <a:custGeom>
            <a:avLst/>
            <a:gdLst>
              <a:gd name="T0" fmla="*/ 27 w 48"/>
              <a:gd name="T1" fmla="*/ 6 h 6"/>
              <a:gd name="T2" fmla="*/ 48 w 48"/>
              <a:gd name="T3" fmla="*/ 0 h 6"/>
              <a:gd name="T4" fmla="*/ 20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20" y="0"/>
                </a:lnTo>
                <a:lnTo>
                  <a:pt x="0" y="6"/>
                </a:lnTo>
                <a:lnTo>
                  <a:pt x="27" y="6"/>
                </a:lnTo>
                <a:close/>
              </a:path>
            </a:pathLst>
          </a:custGeom>
          <a:solidFill>
            <a:srgbClr val="BFBF73"/>
          </a:solidFill>
          <a:ln w="11113">
            <a:solidFill>
              <a:srgbClr val="000000"/>
            </a:solidFill>
            <a:round/>
            <a:headEnd/>
            <a:tailEnd/>
          </a:ln>
        </p:spPr>
        <p:txBody>
          <a:bodyPr/>
          <a:lstStyle/>
          <a:p>
            <a:endParaRPr lang="en-US"/>
          </a:p>
        </p:txBody>
      </p:sp>
      <p:sp>
        <p:nvSpPr>
          <p:cNvPr id="150544" name="Freeform 17"/>
          <p:cNvSpPr>
            <a:spLocks/>
          </p:cNvSpPr>
          <p:nvPr/>
        </p:nvSpPr>
        <p:spPr bwMode="auto">
          <a:xfrm>
            <a:off x="2681288" y="2773363"/>
            <a:ext cx="31750" cy="698500"/>
          </a:xfrm>
          <a:custGeom>
            <a:avLst/>
            <a:gdLst>
              <a:gd name="T0" fmla="*/ 0 w 20"/>
              <a:gd name="T1" fmla="*/ 440 h 440"/>
              <a:gd name="T2" fmla="*/ 0 w 20"/>
              <a:gd name="T3" fmla="*/ 7 h 440"/>
              <a:gd name="T4" fmla="*/ 20 w 20"/>
              <a:gd name="T5" fmla="*/ 0 h 440"/>
              <a:gd name="T6" fmla="*/ 20 w 20"/>
              <a:gd name="T7" fmla="*/ 434 h 440"/>
              <a:gd name="T8" fmla="*/ 0 w 20"/>
              <a:gd name="T9" fmla="*/ 440 h 440"/>
              <a:gd name="T10" fmla="*/ 0 60000 65536"/>
              <a:gd name="T11" fmla="*/ 0 60000 65536"/>
              <a:gd name="T12" fmla="*/ 0 60000 65536"/>
              <a:gd name="T13" fmla="*/ 0 60000 65536"/>
              <a:gd name="T14" fmla="*/ 0 60000 65536"/>
              <a:gd name="T15" fmla="*/ 0 w 20"/>
              <a:gd name="T16" fmla="*/ 0 h 440"/>
              <a:gd name="T17" fmla="*/ 20 w 20"/>
              <a:gd name="T18" fmla="*/ 440 h 440"/>
            </a:gdLst>
            <a:ahLst/>
            <a:cxnLst>
              <a:cxn ang="T10">
                <a:pos x="T0" y="T1"/>
              </a:cxn>
              <a:cxn ang="T11">
                <a:pos x="T2" y="T3"/>
              </a:cxn>
              <a:cxn ang="T12">
                <a:pos x="T4" y="T5"/>
              </a:cxn>
              <a:cxn ang="T13">
                <a:pos x="T6" y="T7"/>
              </a:cxn>
              <a:cxn ang="T14">
                <a:pos x="T8" y="T9"/>
              </a:cxn>
            </a:cxnLst>
            <a:rect l="T15" t="T16" r="T17" b="T18"/>
            <a:pathLst>
              <a:path w="20" h="440">
                <a:moveTo>
                  <a:pt x="0" y="440"/>
                </a:moveTo>
                <a:lnTo>
                  <a:pt x="0" y="7"/>
                </a:lnTo>
                <a:lnTo>
                  <a:pt x="20" y="0"/>
                </a:lnTo>
                <a:lnTo>
                  <a:pt x="20" y="434"/>
                </a:lnTo>
                <a:lnTo>
                  <a:pt x="0" y="440"/>
                </a:lnTo>
                <a:close/>
              </a:path>
            </a:pathLst>
          </a:custGeom>
          <a:solidFill>
            <a:srgbClr val="80804D"/>
          </a:solidFill>
          <a:ln w="11113">
            <a:solidFill>
              <a:srgbClr val="000000"/>
            </a:solidFill>
            <a:round/>
            <a:headEnd/>
            <a:tailEnd/>
          </a:ln>
        </p:spPr>
        <p:txBody>
          <a:bodyPr/>
          <a:lstStyle/>
          <a:p>
            <a:endParaRPr lang="en-US"/>
          </a:p>
        </p:txBody>
      </p:sp>
      <p:sp>
        <p:nvSpPr>
          <p:cNvPr id="150545" name="Rectangle 18"/>
          <p:cNvSpPr>
            <a:spLocks noChangeArrowheads="1"/>
          </p:cNvSpPr>
          <p:nvPr/>
        </p:nvSpPr>
        <p:spPr bwMode="auto">
          <a:xfrm>
            <a:off x="2636838" y="2784475"/>
            <a:ext cx="44450" cy="687388"/>
          </a:xfrm>
          <a:prstGeom prst="rect">
            <a:avLst/>
          </a:prstGeom>
          <a:solidFill>
            <a:srgbClr val="FFFF99"/>
          </a:solidFill>
          <a:ln w="11113">
            <a:solidFill>
              <a:srgbClr val="000000"/>
            </a:solidFill>
            <a:miter lim="800000"/>
            <a:headEnd/>
            <a:tailEnd/>
          </a:ln>
        </p:spPr>
        <p:txBody>
          <a:bodyPr/>
          <a:lstStyle/>
          <a:p>
            <a:endParaRPr lang="en-US"/>
          </a:p>
        </p:txBody>
      </p:sp>
      <p:sp>
        <p:nvSpPr>
          <p:cNvPr id="150546" name="Freeform 19"/>
          <p:cNvSpPr>
            <a:spLocks/>
          </p:cNvSpPr>
          <p:nvPr/>
        </p:nvSpPr>
        <p:spPr bwMode="auto">
          <a:xfrm>
            <a:off x="2636838" y="2773363"/>
            <a:ext cx="76200" cy="11112"/>
          </a:xfrm>
          <a:custGeom>
            <a:avLst/>
            <a:gdLst>
              <a:gd name="T0" fmla="*/ 28 w 48"/>
              <a:gd name="T1" fmla="*/ 7 h 7"/>
              <a:gd name="T2" fmla="*/ 48 w 48"/>
              <a:gd name="T3" fmla="*/ 0 h 7"/>
              <a:gd name="T4" fmla="*/ 21 w 48"/>
              <a:gd name="T5" fmla="*/ 0 h 7"/>
              <a:gd name="T6" fmla="*/ 0 w 48"/>
              <a:gd name="T7" fmla="*/ 7 h 7"/>
              <a:gd name="T8" fmla="*/ 28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8" y="7"/>
                </a:moveTo>
                <a:lnTo>
                  <a:pt x="48" y="0"/>
                </a:lnTo>
                <a:lnTo>
                  <a:pt x="21" y="0"/>
                </a:lnTo>
                <a:lnTo>
                  <a:pt x="0" y="7"/>
                </a:lnTo>
                <a:lnTo>
                  <a:pt x="28" y="7"/>
                </a:lnTo>
                <a:close/>
              </a:path>
            </a:pathLst>
          </a:custGeom>
          <a:solidFill>
            <a:srgbClr val="BFBF73"/>
          </a:solidFill>
          <a:ln w="11113">
            <a:solidFill>
              <a:srgbClr val="000000"/>
            </a:solidFill>
            <a:round/>
            <a:headEnd/>
            <a:tailEnd/>
          </a:ln>
        </p:spPr>
        <p:txBody>
          <a:bodyPr/>
          <a:lstStyle/>
          <a:p>
            <a:endParaRPr lang="en-US"/>
          </a:p>
        </p:txBody>
      </p:sp>
      <p:sp>
        <p:nvSpPr>
          <p:cNvPr id="150547" name="Freeform 20"/>
          <p:cNvSpPr>
            <a:spLocks/>
          </p:cNvSpPr>
          <p:nvPr/>
        </p:nvSpPr>
        <p:spPr bwMode="auto">
          <a:xfrm>
            <a:off x="3019425" y="2938463"/>
            <a:ext cx="33338" cy="533400"/>
          </a:xfrm>
          <a:custGeom>
            <a:avLst/>
            <a:gdLst>
              <a:gd name="T0" fmla="*/ 0 w 21"/>
              <a:gd name="T1" fmla="*/ 336 h 336"/>
              <a:gd name="T2" fmla="*/ 0 w 21"/>
              <a:gd name="T3" fmla="*/ 6 h 336"/>
              <a:gd name="T4" fmla="*/ 21 w 21"/>
              <a:gd name="T5" fmla="*/ 0 h 336"/>
              <a:gd name="T6" fmla="*/ 21 w 21"/>
              <a:gd name="T7" fmla="*/ 330 h 336"/>
              <a:gd name="T8" fmla="*/ 0 w 21"/>
              <a:gd name="T9" fmla="*/ 336 h 336"/>
              <a:gd name="T10" fmla="*/ 0 60000 65536"/>
              <a:gd name="T11" fmla="*/ 0 60000 65536"/>
              <a:gd name="T12" fmla="*/ 0 60000 65536"/>
              <a:gd name="T13" fmla="*/ 0 60000 65536"/>
              <a:gd name="T14" fmla="*/ 0 60000 65536"/>
              <a:gd name="T15" fmla="*/ 0 w 21"/>
              <a:gd name="T16" fmla="*/ 0 h 336"/>
              <a:gd name="T17" fmla="*/ 21 w 21"/>
              <a:gd name="T18" fmla="*/ 336 h 336"/>
            </a:gdLst>
            <a:ahLst/>
            <a:cxnLst>
              <a:cxn ang="T10">
                <a:pos x="T0" y="T1"/>
              </a:cxn>
              <a:cxn ang="T11">
                <a:pos x="T2" y="T3"/>
              </a:cxn>
              <a:cxn ang="T12">
                <a:pos x="T4" y="T5"/>
              </a:cxn>
              <a:cxn ang="T13">
                <a:pos x="T6" y="T7"/>
              </a:cxn>
              <a:cxn ang="T14">
                <a:pos x="T8" y="T9"/>
              </a:cxn>
            </a:cxnLst>
            <a:rect l="T15" t="T16" r="T17" b="T18"/>
            <a:pathLst>
              <a:path w="21" h="336">
                <a:moveTo>
                  <a:pt x="0" y="336"/>
                </a:moveTo>
                <a:lnTo>
                  <a:pt x="0" y="6"/>
                </a:lnTo>
                <a:lnTo>
                  <a:pt x="21" y="0"/>
                </a:lnTo>
                <a:lnTo>
                  <a:pt x="21" y="330"/>
                </a:lnTo>
                <a:lnTo>
                  <a:pt x="0" y="336"/>
                </a:lnTo>
                <a:close/>
              </a:path>
            </a:pathLst>
          </a:custGeom>
          <a:solidFill>
            <a:srgbClr val="80804D"/>
          </a:solidFill>
          <a:ln w="11113">
            <a:solidFill>
              <a:srgbClr val="000000"/>
            </a:solidFill>
            <a:round/>
            <a:headEnd/>
            <a:tailEnd/>
          </a:ln>
        </p:spPr>
        <p:txBody>
          <a:bodyPr/>
          <a:lstStyle/>
          <a:p>
            <a:endParaRPr lang="en-US"/>
          </a:p>
        </p:txBody>
      </p:sp>
      <p:sp>
        <p:nvSpPr>
          <p:cNvPr id="150548" name="Rectangle 21"/>
          <p:cNvSpPr>
            <a:spLocks noChangeArrowheads="1"/>
          </p:cNvSpPr>
          <p:nvPr/>
        </p:nvSpPr>
        <p:spPr bwMode="auto">
          <a:xfrm>
            <a:off x="2976563" y="2947988"/>
            <a:ext cx="42862" cy="523875"/>
          </a:xfrm>
          <a:prstGeom prst="rect">
            <a:avLst/>
          </a:prstGeom>
          <a:solidFill>
            <a:srgbClr val="FFFF99"/>
          </a:solidFill>
          <a:ln w="11113">
            <a:solidFill>
              <a:srgbClr val="000000"/>
            </a:solidFill>
            <a:miter lim="800000"/>
            <a:headEnd/>
            <a:tailEnd/>
          </a:ln>
        </p:spPr>
        <p:txBody>
          <a:bodyPr/>
          <a:lstStyle/>
          <a:p>
            <a:endParaRPr lang="en-US"/>
          </a:p>
        </p:txBody>
      </p:sp>
      <p:sp>
        <p:nvSpPr>
          <p:cNvPr id="150549" name="Freeform 22"/>
          <p:cNvSpPr>
            <a:spLocks/>
          </p:cNvSpPr>
          <p:nvPr/>
        </p:nvSpPr>
        <p:spPr bwMode="auto">
          <a:xfrm>
            <a:off x="2976563" y="2938463"/>
            <a:ext cx="76200" cy="9525"/>
          </a:xfrm>
          <a:custGeom>
            <a:avLst/>
            <a:gdLst>
              <a:gd name="T0" fmla="*/ 27 w 48"/>
              <a:gd name="T1" fmla="*/ 6 h 6"/>
              <a:gd name="T2" fmla="*/ 48 w 48"/>
              <a:gd name="T3" fmla="*/ 0 h 6"/>
              <a:gd name="T4" fmla="*/ 13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13" y="0"/>
                </a:lnTo>
                <a:lnTo>
                  <a:pt x="0" y="6"/>
                </a:lnTo>
                <a:lnTo>
                  <a:pt x="27" y="6"/>
                </a:lnTo>
                <a:close/>
              </a:path>
            </a:pathLst>
          </a:custGeom>
          <a:solidFill>
            <a:srgbClr val="BFBF73"/>
          </a:solidFill>
          <a:ln w="11113">
            <a:solidFill>
              <a:srgbClr val="000000"/>
            </a:solidFill>
            <a:round/>
            <a:headEnd/>
            <a:tailEnd/>
          </a:ln>
        </p:spPr>
        <p:txBody>
          <a:bodyPr/>
          <a:lstStyle/>
          <a:p>
            <a:endParaRPr lang="en-US"/>
          </a:p>
        </p:txBody>
      </p:sp>
      <p:sp>
        <p:nvSpPr>
          <p:cNvPr id="150550" name="Freeform 23"/>
          <p:cNvSpPr>
            <a:spLocks/>
          </p:cNvSpPr>
          <p:nvPr/>
        </p:nvSpPr>
        <p:spPr bwMode="auto">
          <a:xfrm>
            <a:off x="3128963" y="3122613"/>
            <a:ext cx="33337" cy="349250"/>
          </a:xfrm>
          <a:custGeom>
            <a:avLst/>
            <a:gdLst>
              <a:gd name="T0" fmla="*/ 0 w 21"/>
              <a:gd name="T1" fmla="*/ 220 h 220"/>
              <a:gd name="T2" fmla="*/ 0 w 21"/>
              <a:gd name="T3" fmla="*/ 7 h 220"/>
              <a:gd name="T4" fmla="*/ 21 w 21"/>
              <a:gd name="T5" fmla="*/ 0 h 220"/>
              <a:gd name="T6" fmla="*/ 21 w 21"/>
              <a:gd name="T7" fmla="*/ 214 h 220"/>
              <a:gd name="T8" fmla="*/ 0 w 21"/>
              <a:gd name="T9" fmla="*/ 220 h 220"/>
              <a:gd name="T10" fmla="*/ 0 60000 65536"/>
              <a:gd name="T11" fmla="*/ 0 60000 65536"/>
              <a:gd name="T12" fmla="*/ 0 60000 65536"/>
              <a:gd name="T13" fmla="*/ 0 60000 65536"/>
              <a:gd name="T14" fmla="*/ 0 60000 65536"/>
              <a:gd name="T15" fmla="*/ 0 w 21"/>
              <a:gd name="T16" fmla="*/ 0 h 220"/>
              <a:gd name="T17" fmla="*/ 21 w 21"/>
              <a:gd name="T18" fmla="*/ 220 h 220"/>
            </a:gdLst>
            <a:ahLst/>
            <a:cxnLst>
              <a:cxn ang="T10">
                <a:pos x="T0" y="T1"/>
              </a:cxn>
              <a:cxn ang="T11">
                <a:pos x="T2" y="T3"/>
              </a:cxn>
              <a:cxn ang="T12">
                <a:pos x="T4" y="T5"/>
              </a:cxn>
              <a:cxn ang="T13">
                <a:pos x="T6" y="T7"/>
              </a:cxn>
              <a:cxn ang="T14">
                <a:pos x="T8" y="T9"/>
              </a:cxn>
            </a:cxnLst>
            <a:rect l="T15" t="T16" r="T17" b="T18"/>
            <a:pathLst>
              <a:path w="21" h="220">
                <a:moveTo>
                  <a:pt x="0" y="220"/>
                </a:moveTo>
                <a:lnTo>
                  <a:pt x="0" y="7"/>
                </a:lnTo>
                <a:lnTo>
                  <a:pt x="21" y="0"/>
                </a:lnTo>
                <a:lnTo>
                  <a:pt x="21" y="214"/>
                </a:lnTo>
                <a:lnTo>
                  <a:pt x="0" y="220"/>
                </a:lnTo>
                <a:close/>
              </a:path>
            </a:pathLst>
          </a:custGeom>
          <a:solidFill>
            <a:srgbClr val="80804D"/>
          </a:solidFill>
          <a:ln w="11113">
            <a:solidFill>
              <a:srgbClr val="000000"/>
            </a:solidFill>
            <a:round/>
            <a:headEnd/>
            <a:tailEnd/>
          </a:ln>
        </p:spPr>
        <p:txBody>
          <a:bodyPr/>
          <a:lstStyle/>
          <a:p>
            <a:endParaRPr lang="en-US"/>
          </a:p>
        </p:txBody>
      </p:sp>
      <p:sp>
        <p:nvSpPr>
          <p:cNvPr id="150551" name="Rectangle 24"/>
          <p:cNvSpPr>
            <a:spLocks noChangeArrowheads="1"/>
          </p:cNvSpPr>
          <p:nvPr/>
        </p:nvSpPr>
        <p:spPr bwMode="auto">
          <a:xfrm>
            <a:off x="3084513" y="3133725"/>
            <a:ext cx="44450" cy="338138"/>
          </a:xfrm>
          <a:prstGeom prst="rect">
            <a:avLst/>
          </a:prstGeom>
          <a:solidFill>
            <a:srgbClr val="FFFF99"/>
          </a:solidFill>
          <a:ln w="11113">
            <a:solidFill>
              <a:srgbClr val="000000"/>
            </a:solidFill>
            <a:miter lim="800000"/>
            <a:headEnd/>
            <a:tailEnd/>
          </a:ln>
        </p:spPr>
        <p:txBody>
          <a:bodyPr/>
          <a:lstStyle/>
          <a:p>
            <a:endParaRPr lang="en-US"/>
          </a:p>
        </p:txBody>
      </p:sp>
      <p:sp>
        <p:nvSpPr>
          <p:cNvPr id="150552" name="Freeform 25"/>
          <p:cNvSpPr>
            <a:spLocks/>
          </p:cNvSpPr>
          <p:nvPr/>
        </p:nvSpPr>
        <p:spPr bwMode="auto">
          <a:xfrm>
            <a:off x="3084513" y="3122613"/>
            <a:ext cx="77787" cy="11112"/>
          </a:xfrm>
          <a:custGeom>
            <a:avLst/>
            <a:gdLst>
              <a:gd name="T0" fmla="*/ 28 w 49"/>
              <a:gd name="T1" fmla="*/ 7 h 7"/>
              <a:gd name="T2" fmla="*/ 49 w 49"/>
              <a:gd name="T3" fmla="*/ 0 h 7"/>
              <a:gd name="T4" fmla="*/ 21 w 49"/>
              <a:gd name="T5" fmla="*/ 0 h 7"/>
              <a:gd name="T6" fmla="*/ 0 w 49"/>
              <a:gd name="T7" fmla="*/ 7 h 7"/>
              <a:gd name="T8" fmla="*/ 28 w 49"/>
              <a:gd name="T9" fmla="*/ 7 h 7"/>
              <a:gd name="T10" fmla="*/ 0 60000 65536"/>
              <a:gd name="T11" fmla="*/ 0 60000 65536"/>
              <a:gd name="T12" fmla="*/ 0 60000 65536"/>
              <a:gd name="T13" fmla="*/ 0 60000 65536"/>
              <a:gd name="T14" fmla="*/ 0 60000 65536"/>
              <a:gd name="T15" fmla="*/ 0 w 49"/>
              <a:gd name="T16" fmla="*/ 0 h 7"/>
              <a:gd name="T17" fmla="*/ 49 w 49"/>
              <a:gd name="T18" fmla="*/ 7 h 7"/>
            </a:gdLst>
            <a:ahLst/>
            <a:cxnLst>
              <a:cxn ang="T10">
                <a:pos x="T0" y="T1"/>
              </a:cxn>
              <a:cxn ang="T11">
                <a:pos x="T2" y="T3"/>
              </a:cxn>
              <a:cxn ang="T12">
                <a:pos x="T4" y="T5"/>
              </a:cxn>
              <a:cxn ang="T13">
                <a:pos x="T6" y="T7"/>
              </a:cxn>
              <a:cxn ang="T14">
                <a:pos x="T8" y="T9"/>
              </a:cxn>
            </a:cxnLst>
            <a:rect l="T15" t="T16" r="T17" b="T18"/>
            <a:pathLst>
              <a:path w="49" h="7">
                <a:moveTo>
                  <a:pt x="28" y="7"/>
                </a:moveTo>
                <a:lnTo>
                  <a:pt x="49" y="0"/>
                </a:lnTo>
                <a:lnTo>
                  <a:pt x="21" y="0"/>
                </a:lnTo>
                <a:lnTo>
                  <a:pt x="0" y="7"/>
                </a:lnTo>
                <a:lnTo>
                  <a:pt x="28" y="7"/>
                </a:lnTo>
                <a:close/>
              </a:path>
            </a:pathLst>
          </a:custGeom>
          <a:solidFill>
            <a:srgbClr val="BFBF73"/>
          </a:solidFill>
          <a:ln w="11113">
            <a:solidFill>
              <a:srgbClr val="000000"/>
            </a:solidFill>
            <a:round/>
            <a:headEnd/>
            <a:tailEnd/>
          </a:ln>
        </p:spPr>
        <p:txBody>
          <a:bodyPr/>
          <a:lstStyle/>
          <a:p>
            <a:endParaRPr lang="en-US"/>
          </a:p>
        </p:txBody>
      </p:sp>
      <p:sp>
        <p:nvSpPr>
          <p:cNvPr id="150553" name="Freeform 26"/>
          <p:cNvSpPr>
            <a:spLocks/>
          </p:cNvSpPr>
          <p:nvPr/>
        </p:nvSpPr>
        <p:spPr bwMode="auto">
          <a:xfrm>
            <a:off x="3238500" y="3175000"/>
            <a:ext cx="31750" cy="296863"/>
          </a:xfrm>
          <a:custGeom>
            <a:avLst/>
            <a:gdLst>
              <a:gd name="T0" fmla="*/ 0 w 20"/>
              <a:gd name="T1" fmla="*/ 187 h 187"/>
              <a:gd name="T2" fmla="*/ 0 w 20"/>
              <a:gd name="T3" fmla="*/ 6 h 187"/>
              <a:gd name="T4" fmla="*/ 20 w 20"/>
              <a:gd name="T5" fmla="*/ 0 h 187"/>
              <a:gd name="T6" fmla="*/ 20 w 20"/>
              <a:gd name="T7" fmla="*/ 181 h 187"/>
              <a:gd name="T8" fmla="*/ 0 w 20"/>
              <a:gd name="T9" fmla="*/ 187 h 187"/>
              <a:gd name="T10" fmla="*/ 0 60000 65536"/>
              <a:gd name="T11" fmla="*/ 0 60000 65536"/>
              <a:gd name="T12" fmla="*/ 0 60000 65536"/>
              <a:gd name="T13" fmla="*/ 0 60000 65536"/>
              <a:gd name="T14" fmla="*/ 0 60000 65536"/>
              <a:gd name="T15" fmla="*/ 0 w 20"/>
              <a:gd name="T16" fmla="*/ 0 h 187"/>
              <a:gd name="T17" fmla="*/ 20 w 20"/>
              <a:gd name="T18" fmla="*/ 187 h 187"/>
            </a:gdLst>
            <a:ahLst/>
            <a:cxnLst>
              <a:cxn ang="T10">
                <a:pos x="T0" y="T1"/>
              </a:cxn>
              <a:cxn ang="T11">
                <a:pos x="T2" y="T3"/>
              </a:cxn>
              <a:cxn ang="T12">
                <a:pos x="T4" y="T5"/>
              </a:cxn>
              <a:cxn ang="T13">
                <a:pos x="T6" y="T7"/>
              </a:cxn>
              <a:cxn ang="T14">
                <a:pos x="T8" y="T9"/>
              </a:cxn>
            </a:cxnLst>
            <a:rect l="T15" t="T16" r="T17" b="T18"/>
            <a:pathLst>
              <a:path w="20" h="187">
                <a:moveTo>
                  <a:pt x="0" y="187"/>
                </a:moveTo>
                <a:lnTo>
                  <a:pt x="0" y="6"/>
                </a:lnTo>
                <a:lnTo>
                  <a:pt x="20" y="0"/>
                </a:lnTo>
                <a:lnTo>
                  <a:pt x="20" y="181"/>
                </a:lnTo>
                <a:lnTo>
                  <a:pt x="0" y="187"/>
                </a:lnTo>
                <a:close/>
              </a:path>
            </a:pathLst>
          </a:custGeom>
          <a:solidFill>
            <a:srgbClr val="80804D"/>
          </a:solidFill>
          <a:ln w="11113">
            <a:solidFill>
              <a:srgbClr val="000000"/>
            </a:solidFill>
            <a:round/>
            <a:headEnd/>
            <a:tailEnd/>
          </a:ln>
        </p:spPr>
        <p:txBody>
          <a:bodyPr/>
          <a:lstStyle/>
          <a:p>
            <a:endParaRPr lang="en-US"/>
          </a:p>
        </p:txBody>
      </p:sp>
      <p:sp>
        <p:nvSpPr>
          <p:cNvPr id="150554" name="Rectangle 27"/>
          <p:cNvSpPr>
            <a:spLocks noChangeArrowheads="1"/>
          </p:cNvSpPr>
          <p:nvPr/>
        </p:nvSpPr>
        <p:spPr bwMode="auto">
          <a:xfrm>
            <a:off x="3194050" y="3184525"/>
            <a:ext cx="44450" cy="287338"/>
          </a:xfrm>
          <a:prstGeom prst="rect">
            <a:avLst/>
          </a:prstGeom>
          <a:solidFill>
            <a:srgbClr val="FFFF99"/>
          </a:solidFill>
          <a:ln w="11113">
            <a:solidFill>
              <a:srgbClr val="000000"/>
            </a:solidFill>
            <a:miter lim="800000"/>
            <a:headEnd/>
            <a:tailEnd/>
          </a:ln>
        </p:spPr>
        <p:txBody>
          <a:bodyPr/>
          <a:lstStyle/>
          <a:p>
            <a:endParaRPr lang="en-US"/>
          </a:p>
        </p:txBody>
      </p:sp>
      <p:sp>
        <p:nvSpPr>
          <p:cNvPr id="150555" name="Freeform 28"/>
          <p:cNvSpPr>
            <a:spLocks/>
          </p:cNvSpPr>
          <p:nvPr/>
        </p:nvSpPr>
        <p:spPr bwMode="auto">
          <a:xfrm>
            <a:off x="3194050" y="3175000"/>
            <a:ext cx="76200" cy="9525"/>
          </a:xfrm>
          <a:custGeom>
            <a:avLst/>
            <a:gdLst>
              <a:gd name="T0" fmla="*/ 28 w 48"/>
              <a:gd name="T1" fmla="*/ 6 h 6"/>
              <a:gd name="T2" fmla="*/ 48 w 48"/>
              <a:gd name="T3" fmla="*/ 0 h 6"/>
              <a:gd name="T4" fmla="*/ 21 w 48"/>
              <a:gd name="T5" fmla="*/ 0 h 6"/>
              <a:gd name="T6" fmla="*/ 0 w 48"/>
              <a:gd name="T7" fmla="*/ 6 h 6"/>
              <a:gd name="T8" fmla="*/ 28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8" y="6"/>
                </a:moveTo>
                <a:lnTo>
                  <a:pt x="48" y="0"/>
                </a:lnTo>
                <a:lnTo>
                  <a:pt x="21" y="0"/>
                </a:lnTo>
                <a:lnTo>
                  <a:pt x="0" y="6"/>
                </a:lnTo>
                <a:lnTo>
                  <a:pt x="28" y="6"/>
                </a:lnTo>
                <a:close/>
              </a:path>
            </a:pathLst>
          </a:custGeom>
          <a:solidFill>
            <a:srgbClr val="BFBF73"/>
          </a:solidFill>
          <a:ln w="11113">
            <a:solidFill>
              <a:srgbClr val="000000"/>
            </a:solidFill>
            <a:round/>
            <a:headEnd/>
            <a:tailEnd/>
          </a:ln>
        </p:spPr>
        <p:txBody>
          <a:bodyPr/>
          <a:lstStyle/>
          <a:p>
            <a:endParaRPr lang="en-US"/>
          </a:p>
        </p:txBody>
      </p:sp>
      <p:sp>
        <p:nvSpPr>
          <p:cNvPr id="150556" name="Freeform 29"/>
          <p:cNvSpPr>
            <a:spLocks/>
          </p:cNvSpPr>
          <p:nvPr/>
        </p:nvSpPr>
        <p:spPr bwMode="auto">
          <a:xfrm>
            <a:off x="3576638" y="2906713"/>
            <a:ext cx="33337" cy="565150"/>
          </a:xfrm>
          <a:custGeom>
            <a:avLst/>
            <a:gdLst>
              <a:gd name="T0" fmla="*/ 0 w 21"/>
              <a:gd name="T1" fmla="*/ 356 h 356"/>
              <a:gd name="T2" fmla="*/ 0 w 21"/>
              <a:gd name="T3" fmla="*/ 7 h 356"/>
              <a:gd name="T4" fmla="*/ 21 w 21"/>
              <a:gd name="T5" fmla="*/ 0 h 356"/>
              <a:gd name="T6" fmla="*/ 21 w 21"/>
              <a:gd name="T7" fmla="*/ 350 h 356"/>
              <a:gd name="T8" fmla="*/ 0 w 21"/>
              <a:gd name="T9" fmla="*/ 356 h 356"/>
              <a:gd name="T10" fmla="*/ 0 60000 65536"/>
              <a:gd name="T11" fmla="*/ 0 60000 65536"/>
              <a:gd name="T12" fmla="*/ 0 60000 65536"/>
              <a:gd name="T13" fmla="*/ 0 60000 65536"/>
              <a:gd name="T14" fmla="*/ 0 60000 65536"/>
              <a:gd name="T15" fmla="*/ 0 w 21"/>
              <a:gd name="T16" fmla="*/ 0 h 356"/>
              <a:gd name="T17" fmla="*/ 21 w 21"/>
              <a:gd name="T18" fmla="*/ 356 h 356"/>
            </a:gdLst>
            <a:ahLst/>
            <a:cxnLst>
              <a:cxn ang="T10">
                <a:pos x="T0" y="T1"/>
              </a:cxn>
              <a:cxn ang="T11">
                <a:pos x="T2" y="T3"/>
              </a:cxn>
              <a:cxn ang="T12">
                <a:pos x="T4" y="T5"/>
              </a:cxn>
              <a:cxn ang="T13">
                <a:pos x="T6" y="T7"/>
              </a:cxn>
              <a:cxn ang="T14">
                <a:pos x="T8" y="T9"/>
              </a:cxn>
            </a:cxnLst>
            <a:rect l="T15" t="T16" r="T17" b="T18"/>
            <a:pathLst>
              <a:path w="21" h="356">
                <a:moveTo>
                  <a:pt x="0" y="356"/>
                </a:moveTo>
                <a:lnTo>
                  <a:pt x="0" y="7"/>
                </a:lnTo>
                <a:lnTo>
                  <a:pt x="21" y="0"/>
                </a:lnTo>
                <a:lnTo>
                  <a:pt x="21" y="350"/>
                </a:lnTo>
                <a:lnTo>
                  <a:pt x="0" y="356"/>
                </a:lnTo>
                <a:close/>
              </a:path>
            </a:pathLst>
          </a:custGeom>
          <a:solidFill>
            <a:srgbClr val="80804D"/>
          </a:solidFill>
          <a:ln w="11113">
            <a:solidFill>
              <a:srgbClr val="000000"/>
            </a:solidFill>
            <a:round/>
            <a:headEnd/>
            <a:tailEnd/>
          </a:ln>
        </p:spPr>
        <p:txBody>
          <a:bodyPr/>
          <a:lstStyle/>
          <a:p>
            <a:endParaRPr lang="en-US"/>
          </a:p>
        </p:txBody>
      </p:sp>
      <p:sp>
        <p:nvSpPr>
          <p:cNvPr id="150557" name="Rectangle 30"/>
          <p:cNvSpPr>
            <a:spLocks noChangeArrowheads="1"/>
          </p:cNvSpPr>
          <p:nvPr/>
        </p:nvSpPr>
        <p:spPr bwMode="auto">
          <a:xfrm>
            <a:off x="3532188" y="2917825"/>
            <a:ext cx="44450" cy="554038"/>
          </a:xfrm>
          <a:prstGeom prst="rect">
            <a:avLst/>
          </a:prstGeom>
          <a:solidFill>
            <a:srgbClr val="FFFF99"/>
          </a:solidFill>
          <a:ln w="11113">
            <a:solidFill>
              <a:srgbClr val="000000"/>
            </a:solidFill>
            <a:miter lim="800000"/>
            <a:headEnd/>
            <a:tailEnd/>
          </a:ln>
        </p:spPr>
        <p:txBody>
          <a:bodyPr/>
          <a:lstStyle/>
          <a:p>
            <a:endParaRPr lang="en-US"/>
          </a:p>
        </p:txBody>
      </p:sp>
      <p:sp>
        <p:nvSpPr>
          <p:cNvPr id="150558" name="Freeform 31"/>
          <p:cNvSpPr>
            <a:spLocks/>
          </p:cNvSpPr>
          <p:nvPr/>
        </p:nvSpPr>
        <p:spPr bwMode="auto">
          <a:xfrm>
            <a:off x="3532188" y="2906713"/>
            <a:ext cx="77787" cy="11112"/>
          </a:xfrm>
          <a:custGeom>
            <a:avLst/>
            <a:gdLst>
              <a:gd name="T0" fmla="*/ 28 w 49"/>
              <a:gd name="T1" fmla="*/ 7 h 7"/>
              <a:gd name="T2" fmla="*/ 49 w 49"/>
              <a:gd name="T3" fmla="*/ 0 h 7"/>
              <a:gd name="T4" fmla="*/ 21 w 49"/>
              <a:gd name="T5" fmla="*/ 0 h 7"/>
              <a:gd name="T6" fmla="*/ 0 w 49"/>
              <a:gd name="T7" fmla="*/ 7 h 7"/>
              <a:gd name="T8" fmla="*/ 28 w 49"/>
              <a:gd name="T9" fmla="*/ 7 h 7"/>
              <a:gd name="T10" fmla="*/ 0 60000 65536"/>
              <a:gd name="T11" fmla="*/ 0 60000 65536"/>
              <a:gd name="T12" fmla="*/ 0 60000 65536"/>
              <a:gd name="T13" fmla="*/ 0 60000 65536"/>
              <a:gd name="T14" fmla="*/ 0 60000 65536"/>
              <a:gd name="T15" fmla="*/ 0 w 49"/>
              <a:gd name="T16" fmla="*/ 0 h 7"/>
              <a:gd name="T17" fmla="*/ 49 w 49"/>
              <a:gd name="T18" fmla="*/ 7 h 7"/>
            </a:gdLst>
            <a:ahLst/>
            <a:cxnLst>
              <a:cxn ang="T10">
                <a:pos x="T0" y="T1"/>
              </a:cxn>
              <a:cxn ang="T11">
                <a:pos x="T2" y="T3"/>
              </a:cxn>
              <a:cxn ang="T12">
                <a:pos x="T4" y="T5"/>
              </a:cxn>
              <a:cxn ang="T13">
                <a:pos x="T6" y="T7"/>
              </a:cxn>
              <a:cxn ang="T14">
                <a:pos x="T8" y="T9"/>
              </a:cxn>
            </a:cxnLst>
            <a:rect l="T15" t="T16" r="T17" b="T18"/>
            <a:pathLst>
              <a:path w="49" h="7">
                <a:moveTo>
                  <a:pt x="28" y="7"/>
                </a:moveTo>
                <a:lnTo>
                  <a:pt x="49" y="0"/>
                </a:lnTo>
                <a:lnTo>
                  <a:pt x="21" y="0"/>
                </a:lnTo>
                <a:lnTo>
                  <a:pt x="0" y="7"/>
                </a:lnTo>
                <a:lnTo>
                  <a:pt x="28" y="7"/>
                </a:lnTo>
                <a:close/>
              </a:path>
            </a:pathLst>
          </a:custGeom>
          <a:solidFill>
            <a:srgbClr val="BFBF73"/>
          </a:solidFill>
          <a:ln w="11113">
            <a:solidFill>
              <a:srgbClr val="000000"/>
            </a:solidFill>
            <a:round/>
            <a:headEnd/>
            <a:tailEnd/>
          </a:ln>
        </p:spPr>
        <p:txBody>
          <a:bodyPr/>
          <a:lstStyle/>
          <a:p>
            <a:endParaRPr lang="en-US"/>
          </a:p>
        </p:txBody>
      </p:sp>
      <p:sp>
        <p:nvSpPr>
          <p:cNvPr id="150559" name="Freeform 32"/>
          <p:cNvSpPr>
            <a:spLocks/>
          </p:cNvSpPr>
          <p:nvPr/>
        </p:nvSpPr>
        <p:spPr bwMode="auto">
          <a:xfrm>
            <a:off x="3686175" y="2927350"/>
            <a:ext cx="31750" cy="544513"/>
          </a:xfrm>
          <a:custGeom>
            <a:avLst/>
            <a:gdLst>
              <a:gd name="T0" fmla="*/ 0 w 20"/>
              <a:gd name="T1" fmla="*/ 343 h 343"/>
              <a:gd name="T2" fmla="*/ 0 w 20"/>
              <a:gd name="T3" fmla="*/ 7 h 343"/>
              <a:gd name="T4" fmla="*/ 20 w 20"/>
              <a:gd name="T5" fmla="*/ 0 h 343"/>
              <a:gd name="T6" fmla="*/ 20 w 20"/>
              <a:gd name="T7" fmla="*/ 337 h 343"/>
              <a:gd name="T8" fmla="*/ 0 w 20"/>
              <a:gd name="T9" fmla="*/ 343 h 343"/>
              <a:gd name="T10" fmla="*/ 0 60000 65536"/>
              <a:gd name="T11" fmla="*/ 0 60000 65536"/>
              <a:gd name="T12" fmla="*/ 0 60000 65536"/>
              <a:gd name="T13" fmla="*/ 0 60000 65536"/>
              <a:gd name="T14" fmla="*/ 0 60000 65536"/>
              <a:gd name="T15" fmla="*/ 0 w 20"/>
              <a:gd name="T16" fmla="*/ 0 h 343"/>
              <a:gd name="T17" fmla="*/ 20 w 20"/>
              <a:gd name="T18" fmla="*/ 343 h 343"/>
            </a:gdLst>
            <a:ahLst/>
            <a:cxnLst>
              <a:cxn ang="T10">
                <a:pos x="T0" y="T1"/>
              </a:cxn>
              <a:cxn ang="T11">
                <a:pos x="T2" y="T3"/>
              </a:cxn>
              <a:cxn ang="T12">
                <a:pos x="T4" y="T5"/>
              </a:cxn>
              <a:cxn ang="T13">
                <a:pos x="T6" y="T7"/>
              </a:cxn>
              <a:cxn ang="T14">
                <a:pos x="T8" y="T9"/>
              </a:cxn>
            </a:cxnLst>
            <a:rect l="T15" t="T16" r="T17" b="T18"/>
            <a:pathLst>
              <a:path w="20" h="343">
                <a:moveTo>
                  <a:pt x="0" y="343"/>
                </a:moveTo>
                <a:lnTo>
                  <a:pt x="0" y="7"/>
                </a:lnTo>
                <a:lnTo>
                  <a:pt x="20" y="0"/>
                </a:lnTo>
                <a:lnTo>
                  <a:pt x="20" y="337"/>
                </a:lnTo>
                <a:lnTo>
                  <a:pt x="0" y="343"/>
                </a:lnTo>
                <a:close/>
              </a:path>
            </a:pathLst>
          </a:custGeom>
          <a:solidFill>
            <a:srgbClr val="80804D"/>
          </a:solidFill>
          <a:ln w="11113">
            <a:solidFill>
              <a:srgbClr val="000000"/>
            </a:solidFill>
            <a:round/>
            <a:headEnd/>
            <a:tailEnd/>
          </a:ln>
        </p:spPr>
        <p:txBody>
          <a:bodyPr/>
          <a:lstStyle/>
          <a:p>
            <a:endParaRPr lang="en-US"/>
          </a:p>
        </p:txBody>
      </p:sp>
      <p:sp>
        <p:nvSpPr>
          <p:cNvPr id="150560" name="Rectangle 33"/>
          <p:cNvSpPr>
            <a:spLocks noChangeArrowheads="1"/>
          </p:cNvSpPr>
          <p:nvPr/>
        </p:nvSpPr>
        <p:spPr bwMode="auto">
          <a:xfrm>
            <a:off x="3641725" y="2938463"/>
            <a:ext cx="44450" cy="533400"/>
          </a:xfrm>
          <a:prstGeom prst="rect">
            <a:avLst/>
          </a:prstGeom>
          <a:solidFill>
            <a:srgbClr val="FFFF99"/>
          </a:solidFill>
          <a:ln w="11113">
            <a:solidFill>
              <a:srgbClr val="000000"/>
            </a:solidFill>
            <a:miter lim="800000"/>
            <a:headEnd/>
            <a:tailEnd/>
          </a:ln>
        </p:spPr>
        <p:txBody>
          <a:bodyPr/>
          <a:lstStyle/>
          <a:p>
            <a:endParaRPr lang="en-US"/>
          </a:p>
        </p:txBody>
      </p:sp>
      <p:sp>
        <p:nvSpPr>
          <p:cNvPr id="150561" name="Freeform 34"/>
          <p:cNvSpPr>
            <a:spLocks/>
          </p:cNvSpPr>
          <p:nvPr/>
        </p:nvSpPr>
        <p:spPr bwMode="auto">
          <a:xfrm>
            <a:off x="3641725" y="2927350"/>
            <a:ext cx="76200" cy="11113"/>
          </a:xfrm>
          <a:custGeom>
            <a:avLst/>
            <a:gdLst>
              <a:gd name="T0" fmla="*/ 28 w 48"/>
              <a:gd name="T1" fmla="*/ 7 h 7"/>
              <a:gd name="T2" fmla="*/ 48 w 48"/>
              <a:gd name="T3" fmla="*/ 0 h 7"/>
              <a:gd name="T4" fmla="*/ 21 w 48"/>
              <a:gd name="T5" fmla="*/ 0 h 7"/>
              <a:gd name="T6" fmla="*/ 0 w 48"/>
              <a:gd name="T7" fmla="*/ 7 h 7"/>
              <a:gd name="T8" fmla="*/ 28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8" y="7"/>
                </a:moveTo>
                <a:lnTo>
                  <a:pt x="48" y="0"/>
                </a:lnTo>
                <a:lnTo>
                  <a:pt x="21" y="0"/>
                </a:lnTo>
                <a:lnTo>
                  <a:pt x="0" y="7"/>
                </a:lnTo>
                <a:lnTo>
                  <a:pt x="28" y="7"/>
                </a:lnTo>
                <a:close/>
              </a:path>
            </a:pathLst>
          </a:custGeom>
          <a:solidFill>
            <a:srgbClr val="BFBF73"/>
          </a:solidFill>
          <a:ln w="11113">
            <a:solidFill>
              <a:srgbClr val="000000"/>
            </a:solidFill>
            <a:round/>
            <a:headEnd/>
            <a:tailEnd/>
          </a:ln>
        </p:spPr>
        <p:txBody>
          <a:bodyPr/>
          <a:lstStyle/>
          <a:p>
            <a:endParaRPr lang="en-US"/>
          </a:p>
        </p:txBody>
      </p:sp>
      <p:sp>
        <p:nvSpPr>
          <p:cNvPr id="150562" name="Freeform 35"/>
          <p:cNvSpPr>
            <a:spLocks/>
          </p:cNvSpPr>
          <p:nvPr/>
        </p:nvSpPr>
        <p:spPr bwMode="auto">
          <a:xfrm>
            <a:off x="3795713" y="2867025"/>
            <a:ext cx="31750" cy="604838"/>
          </a:xfrm>
          <a:custGeom>
            <a:avLst/>
            <a:gdLst>
              <a:gd name="T0" fmla="*/ 0 w 20"/>
              <a:gd name="T1" fmla="*/ 381 h 381"/>
              <a:gd name="T2" fmla="*/ 0 w 20"/>
              <a:gd name="T3" fmla="*/ 6 h 381"/>
              <a:gd name="T4" fmla="*/ 20 w 20"/>
              <a:gd name="T5" fmla="*/ 0 h 381"/>
              <a:gd name="T6" fmla="*/ 20 w 20"/>
              <a:gd name="T7" fmla="*/ 375 h 381"/>
              <a:gd name="T8" fmla="*/ 0 w 20"/>
              <a:gd name="T9" fmla="*/ 381 h 381"/>
              <a:gd name="T10" fmla="*/ 0 60000 65536"/>
              <a:gd name="T11" fmla="*/ 0 60000 65536"/>
              <a:gd name="T12" fmla="*/ 0 60000 65536"/>
              <a:gd name="T13" fmla="*/ 0 60000 65536"/>
              <a:gd name="T14" fmla="*/ 0 60000 65536"/>
              <a:gd name="T15" fmla="*/ 0 w 20"/>
              <a:gd name="T16" fmla="*/ 0 h 381"/>
              <a:gd name="T17" fmla="*/ 20 w 20"/>
              <a:gd name="T18" fmla="*/ 381 h 381"/>
            </a:gdLst>
            <a:ahLst/>
            <a:cxnLst>
              <a:cxn ang="T10">
                <a:pos x="T0" y="T1"/>
              </a:cxn>
              <a:cxn ang="T11">
                <a:pos x="T2" y="T3"/>
              </a:cxn>
              <a:cxn ang="T12">
                <a:pos x="T4" y="T5"/>
              </a:cxn>
              <a:cxn ang="T13">
                <a:pos x="T6" y="T7"/>
              </a:cxn>
              <a:cxn ang="T14">
                <a:pos x="T8" y="T9"/>
              </a:cxn>
            </a:cxnLst>
            <a:rect l="T15" t="T16" r="T17" b="T18"/>
            <a:pathLst>
              <a:path w="20" h="381">
                <a:moveTo>
                  <a:pt x="0" y="381"/>
                </a:moveTo>
                <a:lnTo>
                  <a:pt x="0" y="6"/>
                </a:lnTo>
                <a:lnTo>
                  <a:pt x="20" y="0"/>
                </a:lnTo>
                <a:lnTo>
                  <a:pt x="20" y="375"/>
                </a:lnTo>
                <a:lnTo>
                  <a:pt x="0" y="381"/>
                </a:lnTo>
                <a:close/>
              </a:path>
            </a:pathLst>
          </a:custGeom>
          <a:solidFill>
            <a:srgbClr val="80804D"/>
          </a:solidFill>
          <a:ln w="11113">
            <a:solidFill>
              <a:srgbClr val="000000"/>
            </a:solidFill>
            <a:round/>
            <a:headEnd/>
            <a:tailEnd/>
          </a:ln>
        </p:spPr>
        <p:txBody>
          <a:bodyPr/>
          <a:lstStyle/>
          <a:p>
            <a:endParaRPr lang="en-US"/>
          </a:p>
        </p:txBody>
      </p:sp>
      <p:sp>
        <p:nvSpPr>
          <p:cNvPr id="150563" name="Rectangle 36"/>
          <p:cNvSpPr>
            <a:spLocks noChangeArrowheads="1"/>
          </p:cNvSpPr>
          <p:nvPr/>
        </p:nvSpPr>
        <p:spPr bwMode="auto">
          <a:xfrm>
            <a:off x="3751263" y="2876550"/>
            <a:ext cx="44450" cy="595313"/>
          </a:xfrm>
          <a:prstGeom prst="rect">
            <a:avLst/>
          </a:prstGeom>
          <a:solidFill>
            <a:srgbClr val="FFFF99"/>
          </a:solidFill>
          <a:ln w="11113">
            <a:solidFill>
              <a:srgbClr val="000000"/>
            </a:solidFill>
            <a:miter lim="800000"/>
            <a:headEnd/>
            <a:tailEnd/>
          </a:ln>
        </p:spPr>
        <p:txBody>
          <a:bodyPr/>
          <a:lstStyle/>
          <a:p>
            <a:endParaRPr lang="en-US"/>
          </a:p>
        </p:txBody>
      </p:sp>
      <p:sp>
        <p:nvSpPr>
          <p:cNvPr id="150564" name="Freeform 37"/>
          <p:cNvSpPr>
            <a:spLocks/>
          </p:cNvSpPr>
          <p:nvPr/>
        </p:nvSpPr>
        <p:spPr bwMode="auto">
          <a:xfrm>
            <a:off x="3751263" y="2867025"/>
            <a:ext cx="76200" cy="9525"/>
          </a:xfrm>
          <a:custGeom>
            <a:avLst/>
            <a:gdLst>
              <a:gd name="T0" fmla="*/ 28 w 48"/>
              <a:gd name="T1" fmla="*/ 6 h 6"/>
              <a:gd name="T2" fmla="*/ 48 w 48"/>
              <a:gd name="T3" fmla="*/ 0 h 6"/>
              <a:gd name="T4" fmla="*/ 21 w 48"/>
              <a:gd name="T5" fmla="*/ 0 h 6"/>
              <a:gd name="T6" fmla="*/ 0 w 48"/>
              <a:gd name="T7" fmla="*/ 6 h 6"/>
              <a:gd name="T8" fmla="*/ 28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8" y="6"/>
                </a:moveTo>
                <a:lnTo>
                  <a:pt x="48" y="0"/>
                </a:lnTo>
                <a:lnTo>
                  <a:pt x="21" y="0"/>
                </a:lnTo>
                <a:lnTo>
                  <a:pt x="0" y="6"/>
                </a:lnTo>
                <a:lnTo>
                  <a:pt x="28" y="6"/>
                </a:lnTo>
                <a:close/>
              </a:path>
            </a:pathLst>
          </a:custGeom>
          <a:solidFill>
            <a:srgbClr val="BFBF73"/>
          </a:solidFill>
          <a:ln w="11113">
            <a:solidFill>
              <a:srgbClr val="000000"/>
            </a:solidFill>
            <a:round/>
            <a:headEnd/>
            <a:tailEnd/>
          </a:ln>
        </p:spPr>
        <p:txBody>
          <a:bodyPr/>
          <a:lstStyle/>
          <a:p>
            <a:endParaRPr lang="en-US"/>
          </a:p>
        </p:txBody>
      </p:sp>
      <p:sp>
        <p:nvSpPr>
          <p:cNvPr id="150565" name="Freeform 38"/>
          <p:cNvSpPr>
            <a:spLocks/>
          </p:cNvSpPr>
          <p:nvPr/>
        </p:nvSpPr>
        <p:spPr bwMode="auto">
          <a:xfrm>
            <a:off x="4133850" y="2444750"/>
            <a:ext cx="31750" cy="1027113"/>
          </a:xfrm>
          <a:custGeom>
            <a:avLst/>
            <a:gdLst>
              <a:gd name="T0" fmla="*/ 0 w 20"/>
              <a:gd name="T1" fmla="*/ 647 h 647"/>
              <a:gd name="T2" fmla="*/ 0 w 20"/>
              <a:gd name="T3" fmla="*/ 7 h 647"/>
              <a:gd name="T4" fmla="*/ 20 w 20"/>
              <a:gd name="T5" fmla="*/ 0 h 647"/>
              <a:gd name="T6" fmla="*/ 20 w 20"/>
              <a:gd name="T7" fmla="*/ 641 h 647"/>
              <a:gd name="T8" fmla="*/ 0 w 20"/>
              <a:gd name="T9" fmla="*/ 647 h 647"/>
              <a:gd name="T10" fmla="*/ 0 60000 65536"/>
              <a:gd name="T11" fmla="*/ 0 60000 65536"/>
              <a:gd name="T12" fmla="*/ 0 60000 65536"/>
              <a:gd name="T13" fmla="*/ 0 60000 65536"/>
              <a:gd name="T14" fmla="*/ 0 60000 65536"/>
              <a:gd name="T15" fmla="*/ 0 w 20"/>
              <a:gd name="T16" fmla="*/ 0 h 647"/>
              <a:gd name="T17" fmla="*/ 20 w 20"/>
              <a:gd name="T18" fmla="*/ 647 h 647"/>
            </a:gdLst>
            <a:ahLst/>
            <a:cxnLst>
              <a:cxn ang="T10">
                <a:pos x="T0" y="T1"/>
              </a:cxn>
              <a:cxn ang="T11">
                <a:pos x="T2" y="T3"/>
              </a:cxn>
              <a:cxn ang="T12">
                <a:pos x="T4" y="T5"/>
              </a:cxn>
              <a:cxn ang="T13">
                <a:pos x="T6" y="T7"/>
              </a:cxn>
              <a:cxn ang="T14">
                <a:pos x="T8" y="T9"/>
              </a:cxn>
            </a:cxnLst>
            <a:rect l="T15" t="T16" r="T17" b="T18"/>
            <a:pathLst>
              <a:path w="20" h="647">
                <a:moveTo>
                  <a:pt x="0" y="647"/>
                </a:moveTo>
                <a:lnTo>
                  <a:pt x="0" y="7"/>
                </a:lnTo>
                <a:lnTo>
                  <a:pt x="20" y="0"/>
                </a:lnTo>
                <a:lnTo>
                  <a:pt x="20" y="641"/>
                </a:lnTo>
                <a:lnTo>
                  <a:pt x="0" y="647"/>
                </a:lnTo>
                <a:close/>
              </a:path>
            </a:pathLst>
          </a:custGeom>
          <a:solidFill>
            <a:srgbClr val="80804D"/>
          </a:solidFill>
          <a:ln w="11113">
            <a:solidFill>
              <a:srgbClr val="000000"/>
            </a:solidFill>
            <a:round/>
            <a:headEnd/>
            <a:tailEnd/>
          </a:ln>
        </p:spPr>
        <p:txBody>
          <a:bodyPr/>
          <a:lstStyle/>
          <a:p>
            <a:endParaRPr lang="en-US"/>
          </a:p>
        </p:txBody>
      </p:sp>
      <p:sp>
        <p:nvSpPr>
          <p:cNvPr id="150566" name="Rectangle 39"/>
          <p:cNvSpPr>
            <a:spLocks noChangeArrowheads="1"/>
          </p:cNvSpPr>
          <p:nvPr/>
        </p:nvSpPr>
        <p:spPr bwMode="auto">
          <a:xfrm>
            <a:off x="4089400" y="2455863"/>
            <a:ext cx="44450" cy="1016000"/>
          </a:xfrm>
          <a:prstGeom prst="rect">
            <a:avLst/>
          </a:prstGeom>
          <a:solidFill>
            <a:srgbClr val="FFFF99"/>
          </a:solidFill>
          <a:ln w="11113">
            <a:solidFill>
              <a:srgbClr val="000000"/>
            </a:solidFill>
            <a:miter lim="800000"/>
            <a:headEnd/>
            <a:tailEnd/>
          </a:ln>
        </p:spPr>
        <p:txBody>
          <a:bodyPr/>
          <a:lstStyle/>
          <a:p>
            <a:endParaRPr lang="en-US"/>
          </a:p>
        </p:txBody>
      </p:sp>
      <p:sp>
        <p:nvSpPr>
          <p:cNvPr id="150567" name="Freeform 40"/>
          <p:cNvSpPr>
            <a:spLocks/>
          </p:cNvSpPr>
          <p:nvPr/>
        </p:nvSpPr>
        <p:spPr bwMode="auto">
          <a:xfrm>
            <a:off x="4089400" y="2444750"/>
            <a:ext cx="76200" cy="11113"/>
          </a:xfrm>
          <a:custGeom>
            <a:avLst/>
            <a:gdLst>
              <a:gd name="T0" fmla="*/ 28 w 48"/>
              <a:gd name="T1" fmla="*/ 7 h 7"/>
              <a:gd name="T2" fmla="*/ 48 w 48"/>
              <a:gd name="T3" fmla="*/ 0 h 7"/>
              <a:gd name="T4" fmla="*/ 21 w 48"/>
              <a:gd name="T5" fmla="*/ 0 h 7"/>
              <a:gd name="T6" fmla="*/ 0 w 48"/>
              <a:gd name="T7" fmla="*/ 7 h 7"/>
              <a:gd name="T8" fmla="*/ 28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8" y="7"/>
                </a:moveTo>
                <a:lnTo>
                  <a:pt x="48" y="0"/>
                </a:lnTo>
                <a:lnTo>
                  <a:pt x="21" y="0"/>
                </a:lnTo>
                <a:lnTo>
                  <a:pt x="0" y="7"/>
                </a:lnTo>
                <a:lnTo>
                  <a:pt x="28" y="7"/>
                </a:lnTo>
                <a:close/>
              </a:path>
            </a:pathLst>
          </a:custGeom>
          <a:solidFill>
            <a:srgbClr val="BFBF73"/>
          </a:solidFill>
          <a:ln w="11113">
            <a:solidFill>
              <a:srgbClr val="000000"/>
            </a:solidFill>
            <a:round/>
            <a:headEnd/>
            <a:tailEnd/>
          </a:ln>
        </p:spPr>
        <p:txBody>
          <a:bodyPr/>
          <a:lstStyle/>
          <a:p>
            <a:endParaRPr lang="en-US"/>
          </a:p>
        </p:txBody>
      </p:sp>
      <p:sp>
        <p:nvSpPr>
          <p:cNvPr id="150568" name="Freeform 41"/>
          <p:cNvSpPr>
            <a:spLocks/>
          </p:cNvSpPr>
          <p:nvPr/>
        </p:nvSpPr>
        <p:spPr bwMode="auto">
          <a:xfrm>
            <a:off x="4243388" y="2598738"/>
            <a:ext cx="31750" cy="873125"/>
          </a:xfrm>
          <a:custGeom>
            <a:avLst/>
            <a:gdLst>
              <a:gd name="T0" fmla="*/ 0 w 20"/>
              <a:gd name="T1" fmla="*/ 550 h 550"/>
              <a:gd name="T2" fmla="*/ 0 w 20"/>
              <a:gd name="T3" fmla="*/ 7 h 550"/>
              <a:gd name="T4" fmla="*/ 20 w 20"/>
              <a:gd name="T5" fmla="*/ 0 h 550"/>
              <a:gd name="T6" fmla="*/ 20 w 20"/>
              <a:gd name="T7" fmla="*/ 544 h 550"/>
              <a:gd name="T8" fmla="*/ 0 w 20"/>
              <a:gd name="T9" fmla="*/ 550 h 550"/>
              <a:gd name="T10" fmla="*/ 0 60000 65536"/>
              <a:gd name="T11" fmla="*/ 0 60000 65536"/>
              <a:gd name="T12" fmla="*/ 0 60000 65536"/>
              <a:gd name="T13" fmla="*/ 0 60000 65536"/>
              <a:gd name="T14" fmla="*/ 0 60000 65536"/>
              <a:gd name="T15" fmla="*/ 0 w 20"/>
              <a:gd name="T16" fmla="*/ 0 h 550"/>
              <a:gd name="T17" fmla="*/ 20 w 20"/>
              <a:gd name="T18" fmla="*/ 550 h 550"/>
            </a:gdLst>
            <a:ahLst/>
            <a:cxnLst>
              <a:cxn ang="T10">
                <a:pos x="T0" y="T1"/>
              </a:cxn>
              <a:cxn ang="T11">
                <a:pos x="T2" y="T3"/>
              </a:cxn>
              <a:cxn ang="T12">
                <a:pos x="T4" y="T5"/>
              </a:cxn>
              <a:cxn ang="T13">
                <a:pos x="T6" y="T7"/>
              </a:cxn>
              <a:cxn ang="T14">
                <a:pos x="T8" y="T9"/>
              </a:cxn>
            </a:cxnLst>
            <a:rect l="T15" t="T16" r="T17" b="T18"/>
            <a:pathLst>
              <a:path w="20" h="550">
                <a:moveTo>
                  <a:pt x="0" y="550"/>
                </a:moveTo>
                <a:lnTo>
                  <a:pt x="0" y="7"/>
                </a:lnTo>
                <a:lnTo>
                  <a:pt x="20" y="0"/>
                </a:lnTo>
                <a:lnTo>
                  <a:pt x="20" y="544"/>
                </a:lnTo>
                <a:lnTo>
                  <a:pt x="0" y="550"/>
                </a:lnTo>
                <a:close/>
              </a:path>
            </a:pathLst>
          </a:custGeom>
          <a:solidFill>
            <a:srgbClr val="80804D"/>
          </a:solidFill>
          <a:ln w="11113">
            <a:solidFill>
              <a:srgbClr val="000000"/>
            </a:solidFill>
            <a:round/>
            <a:headEnd/>
            <a:tailEnd/>
          </a:ln>
        </p:spPr>
        <p:txBody>
          <a:bodyPr/>
          <a:lstStyle/>
          <a:p>
            <a:endParaRPr lang="en-US"/>
          </a:p>
        </p:txBody>
      </p:sp>
      <p:sp>
        <p:nvSpPr>
          <p:cNvPr id="150569" name="Rectangle 42"/>
          <p:cNvSpPr>
            <a:spLocks noChangeArrowheads="1"/>
          </p:cNvSpPr>
          <p:nvPr/>
        </p:nvSpPr>
        <p:spPr bwMode="auto">
          <a:xfrm>
            <a:off x="4198938" y="2609850"/>
            <a:ext cx="44450" cy="862013"/>
          </a:xfrm>
          <a:prstGeom prst="rect">
            <a:avLst/>
          </a:prstGeom>
          <a:solidFill>
            <a:srgbClr val="FFFF99"/>
          </a:solidFill>
          <a:ln w="11113">
            <a:solidFill>
              <a:srgbClr val="000000"/>
            </a:solidFill>
            <a:miter lim="800000"/>
            <a:headEnd/>
            <a:tailEnd/>
          </a:ln>
        </p:spPr>
        <p:txBody>
          <a:bodyPr/>
          <a:lstStyle/>
          <a:p>
            <a:endParaRPr lang="en-US"/>
          </a:p>
        </p:txBody>
      </p:sp>
      <p:sp>
        <p:nvSpPr>
          <p:cNvPr id="150570" name="Freeform 43"/>
          <p:cNvSpPr>
            <a:spLocks/>
          </p:cNvSpPr>
          <p:nvPr/>
        </p:nvSpPr>
        <p:spPr bwMode="auto">
          <a:xfrm>
            <a:off x="4198938" y="2598738"/>
            <a:ext cx="76200" cy="11112"/>
          </a:xfrm>
          <a:custGeom>
            <a:avLst/>
            <a:gdLst>
              <a:gd name="T0" fmla="*/ 28 w 48"/>
              <a:gd name="T1" fmla="*/ 7 h 7"/>
              <a:gd name="T2" fmla="*/ 48 w 48"/>
              <a:gd name="T3" fmla="*/ 0 h 7"/>
              <a:gd name="T4" fmla="*/ 21 w 48"/>
              <a:gd name="T5" fmla="*/ 0 h 7"/>
              <a:gd name="T6" fmla="*/ 0 w 48"/>
              <a:gd name="T7" fmla="*/ 7 h 7"/>
              <a:gd name="T8" fmla="*/ 28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8" y="7"/>
                </a:moveTo>
                <a:lnTo>
                  <a:pt x="48" y="0"/>
                </a:lnTo>
                <a:lnTo>
                  <a:pt x="21" y="0"/>
                </a:lnTo>
                <a:lnTo>
                  <a:pt x="0" y="7"/>
                </a:lnTo>
                <a:lnTo>
                  <a:pt x="28" y="7"/>
                </a:lnTo>
                <a:close/>
              </a:path>
            </a:pathLst>
          </a:custGeom>
          <a:solidFill>
            <a:srgbClr val="BFBF73"/>
          </a:solidFill>
          <a:ln w="11113">
            <a:solidFill>
              <a:srgbClr val="000000"/>
            </a:solidFill>
            <a:round/>
            <a:headEnd/>
            <a:tailEnd/>
          </a:ln>
        </p:spPr>
        <p:txBody>
          <a:bodyPr/>
          <a:lstStyle/>
          <a:p>
            <a:endParaRPr lang="en-US"/>
          </a:p>
        </p:txBody>
      </p:sp>
      <p:sp>
        <p:nvSpPr>
          <p:cNvPr id="150571" name="Freeform 44"/>
          <p:cNvSpPr>
            <a:spLocks/>
          </p:cNvSpPr>
          <p:nvPr/>
        </p:nvSpPr>
        <p:spPr bwMode="auto">
          <a:xfrm>
            <a:off x="4362450" y="2609850"/>
            <a:ext cx="22225" cy="862013"/>
          </a:xfrm>
          <a:custGeom>
            <a:avLst/>
            <a:gdLst>
              <a:gd name="T0" fmla="*/ 0 w 14"/>
              <a:gd name="T1" fmla="*/ 543 h 543"/>
              <a:gd name="T2" fmla="*/ 0 w 14"/>
              <a:gd name="T3" fmla="*/ 6 h 543"/>
              <a:gd name="T4" fmla="*/ 14 w 14"/>
              <a:gd name="T5" fmla="*/ 0 h 543"/>
              <a:gd name="T6" fmla="*/ 14 w 14"/>
              <a:gd name="T7" fmla="*/ 537 h 543"/>
              <a:gd name="T8" fmla="*/ 0 w 14"/>
              <a:gd name="T9" fmla="*/ 543 h 543"/>
              <a:gd name="T10" fmla="*/ 0 60000 65536"/>
              <a:gd name="T11" fmla="*/ 0 60000 65536"/>
              <a:gd name="T12" fmla="*/ 0 60000 65536"/>
              <a:gd name="T13" fmla="*/ 0 60000 65536"/>
              <a:gd name="T14" fmla="*/ 0 60000 65536"/>
              <a:gd name="T15" fmla="*/ 0 w 14"/>
              <a:gd name="T16" fmla="*/ 0 h 543"/>
              <a:gd name="T17" fmla="*/ 14 w 14"/>
              <a:gd name="T18" fmla="*/ 543 h 543"/>
            </a:gdLst>
            <a:ahLst/>
            <a:cxnLst>
              <a:cxn ang="T10">
                <a:pos x="T0" y="T1"/>
              </a:cxn>
              <a:cxn ang="T11">
                <a:pos x="T2" y="T3"/>
              </a:cxn>
              <a:cxn ang="T12">
                <a:pos x="T4" y="T5"/>
              </a:cxn>
              <a:cxn ang="T13">
                <a:pos x="T6" y="T7"/>
              </a:cxn>
              <a:cxn ang="T14">
                <a:pos x="T8" y="T9"/>
              </a:cxn>
            </a:cxnLst>
            <a:rect l="T15" t="T16" r="T17" b="T18"/>
            <a:pathLst>
              <a:path w="14" h="543">
                <a:moveTo>
                  <a:pt x="0" y="543"/>
                </a:moveTo>
                <a:lnTo>
                  <a:pt x="0" y="6"/>
                </a:lnTo>
                <a:lnTo>
                  <a:pt x="14" y="0"/>
                </a:lnTo>
                <a:lnTo>
                  <a:pt x="14" y="537"/>
                </a:lnTo>
                <a:lnTo>
                  <a:pt x="0" y="543"/>
                </a:lnTo>
                <a:close/>
              </a:path>
            </a:pathLst>
          </a:custGeom>
          <a:solidFill>
            <a:srgbClr val="80804D"/>
          </a:solidFill>
          <a:ln w="11113">
            <a:solidFill>
              <a:srgbClr val="000000"/>
            </a:solidFill>
            <a:round/>
            <a:headEnd/>
            <a:tailEnd/>
          </a:ln>
        </p:spPr>
        <p:txBody>
          <a:bodyPr/>
          <a:lstStyle/>
          <a:p>
            <a:endParaRPr lang="en-US"/>
          </a:p>
        </p:txBody>
      </p:sp>
      <p:sp>
        <p:nvSpPr>
          <p:cNvPr id="150572" name="Rectangle 45"/>
          <p:cNvSpPr>
            <a:spLocks noChangeArrowheads="1"/>
          </p:cNvSpPr>
          <p:nvPr/>
        </p:nvSpPr>
        <p:spPr bwMode="auto">
          <a:xfrm>
            <a:off x="4308475" y="2619375"/>
            <a:ext cx="53975" cy="852488"/>
          </a:xfrm>
          <a:prstGeom prst="rect">
            <a:avLst/>
          </a:prstGeom>
          <a:solidFill>
            <a:srgbClr val="FFFF99"/>
          </a:solidFill>
          <a:ln w="11113">
            <a:solidFill>
              <a:srgbClr val="000000"/>
            </a:solidFill>
            <a:miter lim="800000"/>
            <a:headEnd/>
            <a:tailEnd/>
          </a:ln>
        </p:spPr>
        <p:txBody>
          <a:bodyPr/>
          <a:lstStyle/>
          <a:p>
            <a:endParaRPr lang="en-US"/>
          </a:p>
        </p:txBody>
      </p:sp>
      <p:sp>
        <p:nvSpPr>
          <p:cNvPr id="150573" name="Freeform 46"/>
          <p:cNvSpPr>
            <a:spLocks/>
          </p:cNvSpPr>
          <p:nvPr/>
        </p:nvSpPr>
        <p:spPr bwMode="auto">
          <a:xfrm>
            <a:off x="4308475" y="2609850"/>
            <a:ext cx="76200" cy="9525"/>
          </a:xfrm>
          <a:custGeom>
            <a:avLst/>
            <a:gdLst>
              <a:gd name="T0" fmla="*/ 34 w 48"/>
              <a:gd name="T1" fmla="*/ 6 h 6"/>
              <a:gd name="T2" fmla="*/ 48 w 48"/>
              <a:gd name="T3" fmla="*/ 0 h 6"/>
              <a:gd name="T4" fmla="*/ 20 w 48"/>
              <a:gd name="T5" fmla="*/ 0 h 6"/>
              <a:gd name="T6" fmla="*/ 0 w 48"/>
              <a:gd name="T7" fmla="*/ 6 h 6"/>
              <a:gd name="T8" fmla="*/ 34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34" y="6"/>
                </a:moveTo>
                <a:lnTo>
                  <a:pt x="48" y="0"/>
                </a:lnTo>
                <a:lnTo>
                  <a:pt x="20" y="0"/>
                </a:lnTo>
                <a:lnTo>
                  <a:pt x="0" y="6"/>
                </a:lnTo>
                <a:lnTo>
                  <a:pt x="34" y="6"/>
                </a:lnTo>
                <a:close/>
              </a:path>
            </a:pathLst>
          </a:custGeom>
          <a:solidFill>
            <a:srgbClr val="BFBF73"/>
          </a:solidFill>
          <a:ln w="11113">
            <a:solidFill>
              <a:srgbClr val="000000"/>
            </a:solidFill>
            <a:round/>
            <a:headEnd/>
            <a:tailEnd/>
          </a:ln>
        </p:spPr>
        <p:txBody>
          <a:bodyPr/>
          <a:lstStyle/>
          <a:p>
            <a:endParaRPr lang="en-US"/>
          </a:p>
        </p:txBody>
      </p:sp>
      <p:sp>
        <p:nvSpPr>
          <p:cNvPr id="150574" name="Freeform 47"/>
          <p:cNvSpPr>
            <a:spLocks/>
          </p:cNvSpPr>
          <p:nvPr/>
        </p:nvSpPr>
        <p:spPr bwMode="auto">
          <a:xfrm>
            <a:off x="4691063" y="2784475"/>
            <a:ext cx="31750" cy="687388"/>
          </a:xfrm>
          <a:custGeom>
            <a:avLst/>
            <a:gdLst>
              <a:gd name="T0" fmla="*/ 0 w 20"/>
              <a:gd name="T1" fmla="*/ 433 h 433"/>
              <a:gd name="T2" fmla="*/ 0 w 20"/>
              <a:gd name="T3" fmla="*/ 6 h 433"/>
              <a:gd name="T4" fmla="*/ 20 w 20"/>
              <a:gd name="T5" fmla="*/ 0 h 433"/>
              <a:gd name="T6" fmla="*/ 20 w 20"/>
              <a:gd name="T7" fmla="*/ 427 h 433"/>
              <a:gd name="T8" fmla="*/ 0 w 20"/>
              <a:gd name="T9" fmla="*/ 433 h 433"/>
              <a:gd name="T10" fmla="*/ 0 60000 65536"/>
              <a:gd name="T11" fmla="*/ 0 60000 65536"/>
              <a:gd name="T12" fmla="*/ 0 60000 65536"/>
              <a:gd name="T13" fmla="*/ 0 60000 65536"/>
              <a:gd name="T14" fmla="*/ 0 60000 65536"/>
              <a:gd name="T15" fmla="*/ 0 w 20"/>
              <a:gd name="T16" fmla="*/ 0 h 433"/>
              <a:gd name="T17" fmla="*/ 20 w 20"/>
              <a:gd name="T18" fmla="*/ 433 h 433"/>
            </a:gdLst>
            <a:ahLst/>
            <a:cxnLst>
              <a:cxn ang="T10">
                <a:pos x="T0" y="T1"/>
              </a:cxn>
              <a:cxn ang="T11">
                <a:pos x="T2" y="T3"/>
              </a:cxn>
              <a:cxn ang="T12">
                <a:pos x="T4" y="T5"/>
              </a:cxn>
              <a:cxn ang="T13">
                <a:pos x="T6" y="T7"/>
              </a:cxn>
              <a:cxn ang="T14">
                <a:pos x="T8" y="T9"/>
              </a:cxn>
            </a:cxnLst>
            <a:rect l="T15" t="T16" r="T17" b="T18"/>
            <a:pathLst>
              <a:path w="20" h="433">
                <a:moveTo>
                  <a:pt x="0" y="433"/>
                </a:moveTo>
                <a:lnTo>
                  <a:pt x="0" y="6"/>
                </a:lnTo>
                <a:lnTo>
                  <a:pt x="20" y="0"/>
                </a:lnTo>
                <a:lnTo>
                  <a:pt x="20" y="427"/>
                </a:lnTo>
                <a:lnTo>
                  <a:pt x="0" y="433"/>
                </a:lnTo>
                <a:close/>
              </a:path>
            </a:pathLst>
          </a:custGeom>
          <a:solidFill>
            <a:srgbClr val="80804D"/>
          </a:solidFill>
          <a:ln w="11113">
            <a:solidFill>
              <a:srgbClr val="000000"/>
            </a:solidFill>
            <a:round/>
            <a:headEnd/>
            <a:tailEnd/>
          </a:ln>
        </p:spPr>
        <p:txBody>
          <a:bodyPr/>
          <a:lstStyle/>
          <a:p>
            <a:endParaRPr lang="en-US"/>
          </a:p>
        </p:txBody>
      </p:sp>
      <p:sp>
        <p:nvSpPr>
          <p:cNvPr id="150575" name="Rectangle 48"/>
          <p:cNvSpPr>
            <a:spLocks noChangeArrowheads="1"/>
          </p:cNvSpPr>
          <p:nvPr/>
        </p:nvSpPr>
        <p:spPr bwMode="auto">
          <a:xfrm>
            <a:off x="4646613" y="2794000"/>
            <a:ext cx="44450" cy="677863"/>
          </a:xfrm>
          <a:prstGeom prst="rect">
            <a:avLst/>
          </a:prstGeom>
          <a:solidFill>
            <a:srgbClr val="FFFF99"/>
          </a:solidFill>
          <a:ln w="11113">
            <a:solidFill>
              <a:srgbClr val="000000"/>
            </a:solidFill>
            <a:miter lim="800000"/>
            <a:headEnd/>
            <a:tailEnd/>
          </a:ln>
        </p:spPr>
        <p:txBody>
          <a:bodyPr/>
          <a:lstStyle/>
          <a:p>
            <a:endParaRPr lang="en-US"/>
          </a:p>
        </p:txBody>
      </p:sp>
      <p:sp>
        <p:nvSpPr>
          <p:cNvPr id="150576" name="Freeform 49"/>
          <p:cNvSpPr>
            <a:spLocks/>
          </p:cNvSpPr>
          <p:nvPr/>
        </p:nvSpPr>
        <p:spPr bwMode="auto">
          <a:xfrm>
            <a:off x="4646613" y="2784475"/>
            <a:ext cx="76200" cy="9525"/>
          </a:xfrm>
          <a:custGeom>
            <a:avLst/>
            <a:gdLst>
              <a:gd name="T0" fmla="*/ 28 w 48"/>
              <a:gd name="T1" fmla="*/ 6 h 6"/>
              <a:gd name="T2" fmla="*/ 48 w 48"/>
              <a:gd name="T3" fmla="*/ 0 h 6"/>
              <a:gd name="T4" fmla="*/ 21 w 48"/>
              <a:gd name="T5" fmla="*/ 0 h 6"/>
              <a:gd name="T6" fmla="*/ 0 w 48"/>
              <a:gd name="T7" fmla="*/ 6 h 6"/>
              <a:gd name="T8" fmla="*/ 28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8" y="6"/>
                </a:moveTo>
                <a:lnTo>
                  <a:pt x="48" y="0"/>
                </a:lnTo>
                <a:lnTo>
                  <a:pt x="21" y="0"/>
                </a:lnTo>
                <a:lnTo>
                  <a:pt x="0" y="6"/>
                </a:lnTo>
                <a:lnTo>
                  <a:pt x="28" y="6"/>
                </a:lnTo>
                <a:close/>
              </a:path>
            </a:pathLst>
          </a:custGeom>
          <a:solidFill>
            <a:srgbClr val="BFBF73"/>
          </a:solidFill>
          <a:ln w="11113">
            <a:solidFill>
              <a:srgbClr val="000000"/>
            </a:solidFill>
            <a:round/>
            <a:headEnd/>
            <a:tailEnd/>
          </a:ln>
        </p:spPr>
        <p:txBody>
          <a:bodyPr/>
          <a:lstStyle/>
          <a:p>
            <a:endParaRPr lang="en-US"/>
          </a:p>
        </p:txBody>
      </p:sp>
      <p:sp>
        <p:nvSpPr>
          <p:cNvPr id="150577" name="Freeform 50"/>
          <p:cNvSpPr>
            <a:spLocks/>
          </p:cNvSpPr>
          <p:nvPr/>
        </p:nvSpPr>
        <p:spPr bwMode="auto">
          <a:xfrm>
            <a:off x="4799013" y="2906713"/>
            <a:ext cx="33337" cy="565150"/>
          </a:xfrm>
          <a:custGeom>
            <a:avLst/>
            <a:gdLst>
              <a:gd name="T0" fmla="*/ 0 w 21"/>
              <a:gd name="T1" fmla="*/ 356 h 356"/>
              <a:gd name="T2" fmla="*/ 0 w 21"/>
              <a:gd name="T3" fmla="*/ 7 h 356"/>
              <a:gd name="T4" fmla="*/ 21 w 21"/>
              <a:gd name="T5" fmla="*/ 0 h 356"/>
              <a:gd name="T6" fmla="*/ 21 w 21"/>
              <a:gd name="T7" fmla="*/ 350 h 356"/>
              <a:gd name="T8" fmla="*/ 0 w 21"/>
              <a:gd name="T9" fmla="*/ 356 h 356"/>
              <a:gd name="T10" fmla="*/ 0 60000 65536"/>
              <a:gd name="T11" fmla="*/ 0 60000 65536"/>
              <a:gd name="T12" fmla="*/ 0 60000 65536"/>
              <a:gd name="T13" fmla="*/ 0 60000 65536"/>
              <a:gd name="T14" fmla="*/ 0 60000 65536"/>
              <a:gd name="T15" fmla="*/ 0 w 21"/>
              <a:gd name="T16" fmla="*/ 0 h 356"/>
              <a:gd name="T17" fmla="*/ 21 w 21"/>
              <a:gd name="T18" fmla="*/ 356 h 356"/>
            </a:gdLst>
            <a:ahLst/>
            <a:cxnLst>
              <a:cxn ang="T10">
                <a:pos x="T0" y="T1"/>
              </a:cxn>
              <a:cxn ang="T11">
                <a:pos x="T2" y="T3"/>
              </a:cxn>
              <a:cxn ang="T12">
                <a:pos x="T4" y="T5"/>
              </a:cxn>
              <a:cxn ang="T13">
                <a:pos x="T6" y="T7"/>
              </a:cxn>
              <a:cxn ang="T14">
                <a:pos x="T8" y="T9"/>
              </a:cxn>
            </a:cxnLst>
            <a:rect l="T15" t="T16" r="T17" b="T18"/>
            <a:pathLst>
              <a:path w="21" h="356">
                <a:moveTo>
                  <a:pt x="0" y="356"/>
                </a:moveTo>
                <a:lnTo>
                  <a:pt x="0" y="7"/>
                </a:lnTo>
                <a:lnTo>
                  <a:pt x="21" y="0"/>
                </a:lnTo>
                <a:lnTo>
                  <a:pt x="21" y="350"/>
                </a:lnTo>
                <a:lnTo>
                  <a:pt x="0" y="356"/>
                </a:lnTo>
                <a:close/>
              </a:path>
            </a:pathLst>
          </a:custGeom>
          <a:solidFill>
            <a:srgbClr val="80804D"/>
          </a:solidFill>
          <a:ln w="11113">
            <a:solidFill>
              <a:srgbClr val="000000"/>
            </a:solidFill>
            <a:round/>
            <a:headEnd/>
            <a:tailEnd/>
          </a:ln>
        </p:spPr>
        <p:txBody>
          <a:bodyPr/>
          <a:lstStyle/>
          <a:p>
            <a:endParaRPr lang="en-US"/>
          </a:p>
        </p:txBody>
      </p:sp>
      <p:sp>
        <p:nvSpPr>
          <p:cNvPr id="150578" name="Rectangle 51"/>
          <p:cNvSpPr>
            <a:spLocks noChangeArrowheads="1"/>
          </p:cNvSpPr>
          <p:nvPr/>
        </p:nvSpPr>
        <p:spPr bwMode="auto">
          <a:xfrm>
            <a:off x="4756150" y="2917825"/>
            <a:ext cx="42863" cy="554038"/>
          </a:xfrm>
          <a:prstGeom prst="rect">
            <a:avLst/>
          </a:prstGeom>
          <a:solidFill>
            <a:srgbClr val="FFFF99"/>
          </a:solidFill>
          <a:ln w="11113">
            <a:solidFill>
              <a:srgbClr val="000000"/>
            </a:solidFill>
            <a:miter lim="800000"/>
            <a:headEnd/>
            <a:tailEnd/>
          </a:ln>
        </p:spPr>
        <p:txBody>
          <a:bodyPr/>
          <a:lstStyle/>
          <a:p>
            <a:endParaRPr lang="en-US"/>
          </a:p>
        </p:txBody>
      </p:sp>
      <p:sp>
        <p:nvSpPr>
          <p:cNvPr id="150579" name="Freeform 52"/>
          <p:cNvSpPr>
            <a:spLocks/>
          </p:cNvSpPr>
          <p:nvPr/>
        </p:nvSpPr>
        <p:spPr bwMode="auto">
          <a:xfrm>
            <a:off x="4756150" y="2906713"/>
            <a:ext cx="76200" cy="11112"/>
          </a:xfrm>
          <a:custGeom>
            <a:avLst/>
            <a:gdLst>
              <a:gd name="T0" fmla="*/ 27 w 48"/>
              <a:gd name="T1" fmla="*/ 7 h 7"/>
              <a:gd name="T2" fmla="*/ 48 w 48"/>
              <a:gd name="T3" fmla="*/ 0 h 7"/>
              <a:gd name="T4" fmla="*/ 21 w 48"/>
              <a:gd name="T5" fmla="*/ 0 h 7"/>
              <a:gd name="T6" fmla="*/ 0 w 48"/>
              <a:gd name="T7" fmla="*/ 7 h 7"/>
              <a:gd name="T8" fmla="*/ 27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7" y="7"/>
                </a:moveTo>
                <a:lnTo>
                  <a:pt x="48" y="0"/>
                </a:lnTo>
                <a:lnTo>
                  <a:pt x="21" y="0"/>
                </a:lnTo>
                <a:lnTo>
                  <a:pt x="0" y="7"/>
                </a:lnTo>
                <a:lnTo>
                  <a:pt x="27" y="7"/>
                </a:lnTo>
                <a:close/>
              </a:path>
            </a:pathLst>
          </a:custGeom>
          <a:solidFill>
            <a:srgbClr val="BFBF73"/>
          </a:solidFill>
          <a:ln w="11113">
            <a:solidFill>
              <a:srgbClr val="000000"/>
            </a:solidFill>
            <a:round/>
            <a:headEnd/>
            <a:tailEnd/>
          </a:ln>
        </p:spPr>
        <p:txBody>
          <a:bodyPr/>
          <a:lstStyle/>
          <a:p>
            <a:endParaRPr lang="en-US"/>
          </a:p>
        </p:txBody>
      </p:sp>
      <p:sp>
        <p:nvSpPr>
          <p:cNvPr id="150580" name="Freeform 53"/>
          <p:cNvSpPr>
            <a:spLocks/>
          </p:cNvSpPr>
          <p:nvPr/>
        </p:nvSpPr>
        <p:spPr bwMode="auto">
          <a:xfrm>
            <a:off x="5138738" y="2814638"/>
            <a:ext cx="31750" cy="657225"/>
          </a:xfrm>
          <a:custGeom>
            <a:avLst/>
            <a:gdLst>
              <a:gd name="T0" fmla="*/ 0 w 20"/>
              <a:gd name="T1" fmla="*/ 414 h 414"/>
              <a:gd name="T2" fmla="*/ 0 w 20"/>
              <a:gd name="T3" fmla="*/ 7 h 414"/>
              <a:gd name="T4" fmla="*/ 20 w 20"/>
              <a:gd name="T5" fmla="*/ 0 h 414"/>
              <a:gd name="T6" fmla="*/ 20 w 20"/>
              <a:gd name="T7" fmla="*/ 408 h 414"/>
              <a:gd name="T8" fmla="*/ 0 w 20"/>
              <a:gd name="T9" fmla="*/ 414 h 414"/>
              <a:gd name="T10" fmla="*/ 0 60000 65536"/>
              <a:gd name="T11" fmla="*/ 0 60000 65536"/>
              <a:gd name="T12" fmla="*/ 0 60000 65536"/>
              <a:gd name="T13" fmla="*/ 0 60000 65536"/>
              <a:gd name="T14" fmla="*/ 0 60000 65536"/>
              <a:gd name="T15" fmla="*/ 0 w 20"/>
              <a:gd name="T16" fmla="*/ 0 h 414"/>
              <a:gd name="T17" fmla="*/ 20 w 20"/>
              <a:gd name="T18" fmla="*/ 414 h 414"/>
            </a:gdLst>
            <a:ahLst/>
            <a:cxnLst>
              <a:cxn ang="T10">
                <a:pos x="T0" y="T1"/>
              </a:cxn>
              <a:cxn ang="T11">
                <a:pos x="T2" y="T3"/>
              </a:cxn>
              <a:cxn ang="T12">
                <a:pos x="T4" y="T5"/>
              </a:cxn>
              <a:cxn ang="T13">
                <a:pos x="T6" y="T7"/>
              </a:cxn>
              <a:cxn ang="T14">
                <a:pos x="T8" y="T9"/>
              </a:cxn>
            </a:cxnLst>
            <a:rect l="T15" t="T16" r="T17" b="T18"/>
            <a:pathLst>
              <a:path w="20" h="414">
                <a:moveTo>
                  <a:pt x="0" y="414"/>
                </a:moveTo>
                <a:lnTo>
                  <a:pt x="0" y="7"/>
                </a:lnTo>
                <a:lnTo>
                  <a:pt x="20" y="0"/>
                </a:lnTo>
                <a:lnTo>
                  <a:pt x="20" y="408"/>
                </a:lnTo>
                <a:lnTo>
                  <a:pt x="0" y="414"/>
                </a:lnTo>
                <a:close/>
              </a:path>
            </a:pathLst>
          </a:custGeom>
          <a:solidFill>
            <a:srgbClr val="80804D"/>
          </a:solidFill>
          <a:ln w="11113">
            <a:solidFill>
              <a:srgbClr val="000000"/>
            </a:solidFill>
            <a:round/>
            <a:headEnd/>
            <a:tailEnd/>
          </a:ln>
        </p:spPr>
        <p:txBody>
          <a:bodyPr/>
          <a:lstStyle/>
          <a:p>
            <a:endParaRPr lang="en-US"/>
          </a:p>
        </p:txBody>
      </p:sp>
      <p:sp>
        <p:nvSpPr>
          <p:cNvPr id="150581" name="Rectangle 54"/>
          <p:cNvSpPr>
            <a:spLocks noChangeArrowheads="1"/>
          </p:cNvSpPr>
          <p:nvPr/>
        </p:nvSpPr>
        <p:spPr bwMode="auto">
          <a:xfrm>
            <a:off x="5094288" y="2825750"/>
            <a:ext cx="44450" cy="646113"/>
          </a:xfrm>
          <a:prstGeom prst="rect">
            <a:avLst/>
          </a:prstGeom>
          <a:solidFill>
            <a:srgbClr val="FFFF99"/>
          </a:solidFill>
          <a:ln w="11113">
            <a:solidFill>
              <a:srgbClr val="000000"/>
            </a:solidFill>
            <a:miter lim="800000"/>
            <a:headEnd/>
            <a:tailEnd/>
          </a:ln>
        </p:spPr>
        <p:txBody>
          <a:bodyPr/>
          <a:lstStyle/>
          <a:p>
            <a:endParaRPr lang="en-US"/>
          </a:p>
        </p:txBody>
      </p:sp>
      <p:sp>
        <p:nvSpPr>
          <p:cNvPr id="150582" name="Freeform 55"/>
          <p:cNvSpPr>
            <a:spLocks/>
          </p:cNvSpPr>
          <p:nvPr/>
        </p:nvSpPr>
        <p:spPr bwMode="auto">
          <a:xfrm>
            <a:off x="5094288" y="2814638"/>
            <a:ext cx="76200" cy="11112"/>
          </a:xfrm>
          <a:custGeom>
            <a:avLst/>
            <a:gdLst>
              <a:gd name="T0" fmla="*/ 28 w 48"/>
              <a:gd name="T1" fmla="*/ 7 h 7"/>
              <a:gd name="T2" fmla="*/ 48 w 48"/>
              <a:gd name="T3" fmla="*/ 0 h 7"/>
              <a:gd name="T4" fmla="*/ 21 w 48"/>
              <a:gd name="T5" fmla="*/ 0 h 7"/>
              <a:gd name="T6" fmla="*/ 0 w 48"/>
              <a:gd name="T7" fmla="*/ 7 h 7"/>
              <a:gd name="T8" fmla="*/ 28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8" y="7"/>
                </a:moveTo>
                <a:lnTo>
                  <a:pt x="48" y="0"/>
                </a:lnTo>
                <a:lnTo>
                  <a:pt x="21" y="0"/>
                </a:lnTo>
                <a:lnTo>
                  <a:pt x="0" y="7"/>
                </a:lnTo>
                <a:lnTo>
                  <a:pt x="28" y="7"/>
                </a:lnTo>
                <a:close/>
              </a:path>
            </a:pathLst>
          </a:custGeom>
          <a:solidFill>
            <a:srgbClr val="BFBF73"/>
          </a:solidFill>
          <a:ln w="11113">
            <a:solidFill>
              <a:srgbClr val="000000"/>
            </a:solidFill>
            <a:round/>
            <a:headEnd/>
            <a:tailEnd/>
          </a:ln>
        </p:spPr>
        <p:txBody>
          <a:bodyPr/>
          <a:lstStyle/>
          <a:p>
            <a:endParaRPr lang="en-US"/>
          </a:p>
        </p:txBody>
      </p:sp>
      <p:sp>
        <p:nvSpPr>
          <p:cNvPr id="150583" name="Freeform 56"/>
          <p:cNvSpPr>
            <a:spLocks/>
          </p:cNvSpPr>
          <p:nvPr/>
        </p:nvSpPr>
        <p:spPr bwMode="auto">
          <a:xfrm>
            <a:off x="5246688" y="2660650"/>
            <a:ext cx="33337" cy="811213"/>
          </a:xfrm>
          <a:custGeom>
            <a:avLst/>
            <a:gdLst>
              <a:gd name="T0" fmla="*/ 0 w 21"/>
              <a:gd name="T1" fmla="*/ 511 h 511"/>
              <a:gd name="T2" fmla="*/ 0 w 21"/>
              <a:gd name="T3" fmla="*/ 7 h 511"/>
              <a:gd name="T4" fmla="*/ 21 w 21"/>
              <a:gd name="T5" fmla="*/ 0 h 511"/>
              <a:gd name="T6" fmla="*/ 21 w 21"/>
              <a:gd name="T7" fmla="*/ 505 h 511"/>
              <a:gd name="T8" fmla="*/ 0 w 21"/>
              <a:gd name="T9" fmla="*/ 511 h 511"/>
              <a:gd name="T10" fmla="*/ 0 60000 65536"/>
              <a:gd name="T11" fmla="*/ 0 60000 65536"/>
              <a:gd name="T12" fmla="*/ 0 60000 65536"/>
              <a:gd name="T13" fmla="*/ 0 60000 65536"/>
              <a:gd name="T14" fmla="*/ 0 60000 65536"/>
              <a:gd name="T15" fmla="*/ 0 w 21"/>
              <a:gd name="T16" fmla="*/ 0 h 511"/>
              <a:gd name="T17" fmla="*/ 21 w 21"/>
              <a:gd name="T18" fmla="*/ 511 h 511"/>
            </a:gdLst>
            <a:ahLst/>
            <a:cxnLst>
              <a:cxn ang="T10">
                <a:pos x="T0" y="T1"/>
              </a:cxn>
              <a:cxn ang="T11">
                <a:pos x="T2" y="T3"/>
              </a:cxn>
              <a:cxn ang="T12">
                <a:pos x="T4" y="T5"/>
              </a:cxn>
              <a:cxn ang="T13">
                <a:pos x="T6" y="T7"/>
              </a:cxn>
              <a:cxn ang="T14">
                <a:pos x="T8" y="T9"/>
              </a:cxn>
            </a:cxnLst>
            <a:rect l="T15" t="T16" r="T17" b="T18"/>
            <a:pathLst>
              <a:path w="21" h="511">
                <a:moveTo>
                  <a:pt x="0" y="511"/>
                </a:moveTo>
                <a:lnTo>
                  <a:pt x="0" y="7"/>
                </a:lnTo>
                <a:lnTo>
                  <a:pt x="21" y="0"/>
                </a:lnTo>
                <a:lnTo>
                  <a:pt x="21" y="505"/>
                </a:lnTo>
                <a:lnTo>
                  <a:pt x="0" y="511"/>
                </a:lnTo>
                <a:close/>
              </a:path>
            </a:pathLst>
          </a:custGeom>
          <a:solidFill>
            <a:srgbClr val="80804D"/>
          </a:solidFill>
          <a:ln w="11113">
            <a:solidFill>
              <a:srgbClr val="000000"/>
            </a:solidFill>
            <a:round/>
            <a:headEnd/>
            <a:tailEnd/>
          </a:ln>
        </p:spPr>
        <p:txBody>
          <a:bodyPr/>
          <a:lstStyle/>
          <a:p>
            <a:endParaRPr lang="en-US"/>
          </a:p>
        </p:txBody>
      </p:sp>
      <p:sp>
        <p:nvSpPr>
          <p:cNvPr id="150584" name="Rectangle 57"/>
          <p:cNvSpPr>
            <a:spLocks noChangeArrowheads="1"/>
          </p:cNvSpPr>
          <p:nvPr/>
        </p:nvSpPr>
        <p:spPr bwMode="auto">
          <a:xfrm>
            <a:off x="5203825" y="2671763"/>
            <a:ext cx="42863" cy="800100"/>
          </a:xfrm>
          <a:prstGeom prst="rect">
            <a:avLst/>
          </a:prstGeom>
          <a:solidFill>
            <a:srgbClr val="FFFF99"/>
          </a:solidFill>
          <a:ln w="11113">
            <a:solidFill>
              <a:srgbClr val="000000"/>
            </a:solidFill>
            <a:miter lim="800000"/>
            <a:headEnd/>
            <a:tailEnd/>
          </a:ln>
        </p:spPr>
        <p:txBody>
          <a:bodyPr/>
          <a:lstStyle/>
          <a:p>
            <a:endParaRPr lang="en-US"/>
          </a:p>
        </p:txBody>
      </p:sp>
      <p:sp>
        <p:nvSpPr>
          <p:cNvPr id="150585" name="Freeform 58"/>
          <p:cNvSpPr>
            <a:spLocks/>
          </p:cNvSpPr>
          <p:nvPr/>
        </p:nvSpPr>
        <p:spPr bwMode="auto">
          <a:xfrm>
            <a:off x="5203825" y="2660650"/>
            <a:ext cx="76200" cy="11113"/>
          </a:xfrm>
          <a:custGeom>
            <a:avLst/>
            <a:gdLst>
              <a:gd name="T0" fmla="*/ 27 w 48"/>
              <a:gd name="T1" fmla="*/ 7 h 7"/>
              <a:gd name="T2" fmla="*/ 48 w 48"/>
              <a:gd name="T3" fmla="*/ 0 h 7"/>
              <a:gd name="T4" fmla="*/ 21 w 48"/>
              <a:gd name="T5" fmla="*/ 0 h 7"/>
              <a:gd name="T6" fmla="*/ 0 w 48"/>
              <a:gd name="T7" fmla="*/ 7 h 7"/>
              <a:gd name="T8" fmla="*/ 27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7" y="7"/>
                </a:moveTo>
                <a:lnTo>
                  <a:pt x="48" y="0"/>
                </a:lnTo>
                <a:lnTo>
                  <a:pt x="21" y="0"/>
                </a:lnTo>
                <a:lnTo>
                  <a:pt x="0" y="7"/>
                </a:lnTo>
                <a:lnTo>
                  <a:pt x="27" y="7"/>
                </a:lnTo>
                <a:close/>
              </a:path>
            </a:pathLst>
          </a:custGeom>
          <a:solidFill>
            <a:srgbClr val="BFBF73"/>
          </a:solidFill>
          <a:ln w="11113">
            <a:solidFill>
              <a:srgbClr val="000000"/>
            </a:solidFill>
            <a:round/>
            <a:headEnd/>
            <a:tailEnd/>
          </a:ln>
        </p:spPr>
        <p:txBody>
          <a:bodyPr/>
          <a:lstStyle/>
          <a:p>
            <a:endParaRPr lang="en-US"/>
          </a:p>
        </p:txBody>
      </p:sp>
      <p:sp>
        <p:nvSpPr>
          <p:cNvPr id="150586" name="Freeform 59"/>
          <p:cNvSpPr>
            <a:spLocks/>
          </p:cNvSpPr>
          <p:nvPr/>
        </p:nvSpPr>
        <p:spPr bwMode="auto">
          <a:xfrm>
            <a:off x="5586413" y="3009900"/>
            <a:ext cx="20637" cy="461963"/>
          </a:xfrm>
          <a:custGeom>
            <a:avLst/>
            <a:gdLst>
              <a:gd name="T0" fmla="*/ 0 w 13"/>
              <a:gd name="T1" fmla="*/ 291 h 291"/>
              <a:gd name="T2" fmla="*/ 0 w 13"/>
              <a:gd name="T3" fmla="*/ 7 h 291"/>
              <a:gd name="T4" fmla="*/ 13 w 13"/>
              <a:gd name="T5" fmla="*/ 0 h 291"/>
              <a:gd name="T6" fmla="*/ 13 w 13"/>
              <a:gd name="T7" fmla="*/ 285 h 291"/>
              <a:gd name="T8" fmla="*/ 0 w 13"/>
              <a:gd name="T9" fmla="*/ 291 h 291"/>
              <a:gd name="T10" fmla="*/ 0 60000 65536"/>
              <a:gd name="T11" fmla="*/ 0 60000 65536"/>
              <a:gd name="T12" fmla="*/ 0 60000 65536"/>
              <a:gd name="T13" fmla="*/ 0 60000 65536"/>
              <a:gd name="T14" fmla="*/ 0 60000 65536"/>
              <a:gd name="T15" fmla="*/ 0 w 13"/>
              <a:gd name="T16" fmla="*/ 0 h 291"/>
              <a:gd name="T17" fmla="*/ 13 w 13"/>
              <a:gd name="T18" fmla="*/ 291 h 291"/>
            </a:gdLst>
            <a:ahLst/>
            <a:cxnLst>
              <a:cxn ang="T10">
                <a:pos x="T0" y="T1"/>
              </a:cxn>
              <a:cxn ang="T11">
                <a:pos x="T2" y="T3"/>
              </a:cxn>
              <a:cxn ang="T12">
                <a:pos x="T4" y="T5"/>
              </a:cxn>
              <a:cxn ang="T13">
                <a:pos x="T6" y="T7"/>
              </a:cxn>
              <a:cxn ang="T14">
                <a:pos x="T8" y="T9"/>
              </a:cxn>
            </a:cxnLst>
            <a:rect l="T15" t="T16" r="T17" b="T18"/>
            <a:pathLst>
              <a:path w="13" h="291">
                <a:moveTo>
                  <a:pt x="0" y="291"/>
                </a:moveTo>
                <a:lnTo>
                  <a:pt x="0" y="7"/>
                </a:lnTo>
                <a:lnTo>
                  <a:pt x="13" y="0"/>
                </a:lnTo>
                <a:lnTo>
                  <a:pt x="13" y="285"/>
                </a:lnTo>
                <a:lnTo>
                  <a:pt x="0" y="291"/>
                </a:lnTo>
                <a:close/>
              </a:path>
            </a:pathLst>
          </a:custGeom>
          <a:solidFill>
            <a:srgbClr val="80804D"/>
          </a:solidFill>
          <a:ln w="11113">
            <a:solidFill>
              <a:srgbClr val="000000"/>
            </a:solidFill>
            <a:round/>
            <a:headEnd/>
            <a:tailEnd/>
          </a:ln>
        </p:spPr>
        <p:txBody>
          <a:bodyPr/>
          <a:lstStyle/>
          <a:p>
            <a:endParaRPr lang="en-US"/>
          </a:p>
        </p:txBody>
      </p:sp>
      <p:sp>
        <p:nvSpPr>
          <p:cNvPr id="150587" name="Rectangle 60"/>
          <p:cNvSpPr>
            <a:spLocks noChangeArrowheads="1"/>
          </p:cNvSpPr>
          <p:nvPr/>
        </p:nvSpPr>
        <p:spPr bwMode="auto">
          <a:xfrm>
            <a:off x="5541963" y="3021013"/>
            <a:ext cx="44450" cy="450850"/>
          </a:xfrm>
          <a:prstGeom prst="rect">
            <a:avLst/>
          </a:prstGeom>
          <a:solidFill>
            <a:srgbClr val="FFFF99"/>
          </a:solidFill>
          <a:ln w="11113">
            <a:solidFill>
              <a:srgbClr val="000000"/>
            </a:solidFill>
            <a:miter lim="800000"/>
            <a:headEnd/>
            <a:tailEnd/>
          </a:ln>
        </p:spPr>
        <p:txBody>
          <a:bodyPr/>
          <a:lstStyle/>
          <a:p>
            <a:endParaRPr lang="en-US"/>
          </a:p>
        </p:txBody>
      </p:sp>
      <p:sp>
        <p:nvSpPr>
          <p:cNvPr id="150588" name="Freeform 61"/>
          <p:cNvSpPr>
            <a:spLocks/>
          </p:cNvSpPr>
          <p:nvPr/>
        </p:nvSpPr>
        <p:spPr bwMode="auto">
          <a:xfrm>
            <a:off x="5541963" y="3009900"/>
            <a:ext cx="65087" cy="11113"/>
          </a:xfrm>
          <a:custGeom>
            <a:avLst/>
            <a:gdLst>
              <a:gd name="T0" fmla="*/ 28 w 41"/>
              <a:gd name="T1" fmla="*/ 7 h 7"/>
              <a:gd name="T2" fmla="*/ 41 w 41"/>
              <a:gd name="T3" fmla="*/ 0 h 7"/>
              <a:gd name="T4" fmla="*/ 14 w 41"/>
              <a:gd name="T5" fmla="*/ 0 h 7"/>
              <a:gd name="T6" fmla="*/ 0 w 41"/>
              <a:gd name="T7" fmla="*/ 7 h 7"/>
              <a:gd name="T8" fmla="*/ 28 w 41"/>
              <a:gd name="T9" fmla="*/ 7 h 7"/>
              <a:gd name="T10" fmla="*/ 0 60000 65536"/>
              <a:gd name="T11" fmla="*/ 0 60000 65536"/>
              <a:gd name="T12" fmla="*/ 0 60000 65536"/>
              <a:gd name="T13" fmla="*/ 0 60000 65536"/>
              <a:gd name="T14" fmla="*/ 0 60000 65536"/>
              <a:gd name="T15" fmla="*/ 0 w 41"/>
              <a:gd name="T16" fmla="*/ 0 h 7"/>
              <a:gd name="T17" fmla="*/ 41 w 41"/>
              <a:gd name="T18" fmla="*/ 7 h 7"/>
            </a:gdLst>
            <a:ahLst/>
            <a:cxnLst>
              <a:cxn ang="T10">
                <a:pos x="T0" y="T1"/>
              </a:cxn>
              <a:cxn ang="T11">
                <a:pos x="T2" y="T3"/>
              </a:cxn>
              <a:cxn ang="T12">
                <a:pos x="T4" y="T5"/>
              </a:cxn>
              <a:cxn ang="T13">
                <a:pos x="T6" y="T7"/>
              </a:cxn>
              <a:cxn ang="T14">
                <a:pos x="T8" y="T9"/>
              </a:cxn>
            </a:cxnLst>
            <a:rect l="T15" t="T16" r="T17" b="T18"/>
            <a:pathLst>
              <a:path w="41" h="7">
                <a:moveTo>
                  <a:pt x="28" y="7"/>
                </a:moveTo>
                <a:lnTo>
                  <a:pt x="41" y="0"/>
                </a:lnTo>
                <a:lnTo>
                  <a:pt x="14" y="0"/>
                </a:lnTo>
                <a:lnTo>
                  <a:pt x="0" y="7"/>
                </a:lnTo>
                <a:lnTo>
                  <a:pt x="28" y="7"/>
                </a:lnTo>
                <a:close/>
              </a:path>
            </a:pathLst>
          </a:custGeom>
          <a:solidFill>
            <a:srgbClr val="BFBF73"/>
          </a:solidFill>
          <a:ln w="11113">
            <a:solidFill>
              <a:srgbClr val="000000"/>
            </a:solidFill>
            <a:round/>
            <a:headEnd/>
            <a:tailEnd/>
          </a:ln>
        </p:spPr>
        <p:txBody>
          <a:bodyPr/>
          <a:lstStyle/>
          <a:p>
            <a:endParaRPr lang="en-US"/>
          </a:p>
        </p:txBody>
      </p:sp>
      <p:sp>
        <p:nvSpPr>
          <p:cNvPr id="150589" name="Freeform 62"/>
          <p:cNvSpPr>
            <a:spLocks/>
          </p:cNvSpPr>
          <p:nvPr/>
        </p:nvSpPr>
        <p:spPr bwMode="auto">
          <a:xfrm>
            <a:off x="5694363" y="2855913"/>
            <a:ext cx="33337" cy="615950"/>
          </a:xfrm>
          <a:custGeom>
            <a:avLst/>
            <a:gdLst>
              <a:gd name="T0" fmla="*/ 0 w 21"/>
              <a:gd name="T1" fmla="*/ 388 h 388"/>
              <a:gd name="T2" fmla="*/ 0 w 21"/>
              <a:gd name="T3" fmla="*/ 7 h 388"/>
              <a:gd name="T4" fmla="*/ 21 w 21"/>
              <a:gd name="T5" fmla="*/ 0 h 388"/>
              <a:gd name="T6" fmla="*/ 21 w 21"/>
              <a:gd name="T7" fmla="*/ 382 h 388"/>
              <a:gd name="T8" fmla="*/ 0 w 21"/>
              <a:gd name="T9" fmla="*/ 388 h 388"/>
              <a:gd name="T10" fmla="*/ 0 60000 65536"/>
              <a:gd name="T11" fmla="*/ 0 60000 65536"/>
              <a:gd name="T12" fmla="*/ 0 60000 65536"/>
              <a:gd name="T13" fmla="*/ 0 60000 65536"/>
              <a:gd name="T14" fmla="*/ 0 60000 65536"/>
              <a:gd name="T15" fmla="*/ 0 w 21"/>
              <a:gd name="T16" fmla="*/ 0 h 388"/>
              <a:gd name="T17" fmla="*/ 21 w 21"/>
              <a:gd name="T18" fmla="*/ 388 h 388"/>
            </a:gdLst>
            <a:ahLst/>
            <a:cxnLst>
              <a:cxn ang="T10">
                <a:pos x="T0" y="T1"/>
              </a:cxn>
              <a:cxn ang="T11">
                <a:pos x="T2" y="T3"/>
              </a:cxn>
              <a:cxn ang="T12">
                <a:pos x="T4" y="T5"/>
              </a:cxn>
              <a:cxn ang="T13">
                <a:pos x="T6" y="T7"/>
              </a:cxn>
              <a:cxn ang="T14">
                <a:pos x="T8" y="T9"/>
              </a:cxn>
            </a:cxnLst>
            <a:rect l="T15" t="T16" r="T17" b="T18"/>
            <a:pathLst>
              <a:path w="21" h="388">
                <a:moveTo>
                  <a:pt x="0" y="388"/>
                </a:moveTo>
                <a:lnTo>
                  <a:pt x="0" y="7"/>
                </a:lnTo>
                <a:lnTo>
                  <a:pt x="21" y="0"/>
                </a:lnTo>
                <a:lnTo>
                  <a:pt x="21" y="382"/>
                </a:lnTo>
                <a:lnTo>
                  <a:pt x="0" y="388"/>
                </a:lnTo>
                <a:close/>
              </a:path>
            </a:pathLst>
          </a:custGeom>
          <a:solidFill>
            <a:srgbClr val="80804D"/>
          </a:solidFill>
          <a:ln w="11113">
            <a:solidFill>
              <a:srgbClr val="000000"/>
            </a:solidFill>
            <a:round/>
            <a:headEnd/>
            <a:tailEnd/>
          </a:ln>
        </p:spPr>
        <p:txBody>
          <a:bodyPr/>
          <a:lstStyle/>
          <a:p>
            <a:endParaRPr lang="en-US"/>
          </a:p>
        </p:txBody>
      </p:sp>
      <p:sp>
        <p:nvSpPr>
          <p:cNvPr id="150590" name="Rectangle 63"/>
          <p:cNvSpPr>
            <a:spLocks noChangeArrowheads="1"/>
          </p:cNvSpPr>
          <p:nvPr/>
        </p:nvSpPr>
        <p:spPr bwMode="auto">
          <a:xfrm>
            <a:off x="5651500" y="2867025"/>
            <a:ext cx="42863" cy="604838"/>
          </a:xfrm>
          <a:prstGeom prst="rect">
            <a:avLst/>
          </a:prstGeom>
          <a:solidFill>
            <a:srgbClr val="FFFF99"/>
          </a:solidFill>
          <a:ln w="11113">
            <a:solidFill>
              <a:srgbClr val="000000"/>
            </a:solidFill>
            <a:miter lim="800000"/>
            <a:headEnd/>
            <a:tailEnd/>
          </a:ln>
        </p:spPr>
        <p:txBody>
          <a:bodyPr/>
          <a:lstStyle/>
          <a:p>
            <a:endParaRPr lang="en-US"/>
          </a:p>
        </p:txBody>
      </p:sp>
      <p:sp>
        <p:nvSpPr>
          <p:cNvPr id="150591" name="Freeform 64"/>
          <p:cNvSpPr>
            <a:spLocks/>
          </p:cNvSpPr>
          <p:nvPr/>
        </p:nvSpPr>
        <p:spPr bwMode="auto">
          <a:xfrm>
            <a:off x="5651500" y="2855913"/>
            <a:ext cx="76200" cy="11112"/>
          </a:xfrm>
          <a:custGeom>
            <a:avLst/>
            <a:gdLst>
              <a:gd name="T0" fmla="*/ 27 w 48"/>
              <a:gd name="T1" fmla="*/ 7 h 7"/>
              <a:gd name="T2" fmla="*/ 48 w 48"/>
              <a:gd name="T3" fmla="*/ 0 h 7"/>
              <a:gd name="T4" fmla="*/ 21 w 48"/>
              <a:gd name="T5" fmla="*/ 0 h 7"/>
              <a:gd name="T6" fmla="*/ 0 w 48"/>
              <a:gd name="T7" fmla="*/ 7 h 7"/>
              <a:gd name="T8" fmla="*/ 27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7" y="7"/>
                </a:moveTo>
                <a:lnTo>
                  <a:pt x="48" y="0"/>
                </a:lnTo>
                <a:lnTo>
                  <a:pt x="21" y="0"/>
                </a:lnTo>
                <a:lnTo>
                  <a:pt x="0" y="7"/>
                </a:lnTo>
                <a:lnTo>
                  <a:pt x="27" y="7"/>
                </a:lnTo>
                <a:close/>
              </a:path>
            </a:pathLst>
          </a:custGeom>
          <a:solidFill>
            <a:srgbClr val="BFBF73"/>
          </a:solidFill>
          <a:ln w="11113">
            <a:solidFill>
              <a:srgbClr val="000000"/>
            </a:solidFill>
            <a:round/>
            <a:headEnd/>
            <a:tailEnd/>
          </a:ln>
        </p:spPr>
        <p:txBody>
          <a:bodyPr/>
          <a:lstStyle/>
          <a:p>
            <a:endParaRPr lang="en-US"/>
          </a:p>
        </p:txBody>
      </p:sp>
      <p:sp>
        <p:nvSpPr>
          <p:cNvPr id="150592" name="Freeform 65"/>
          <p:cNvSpPr>
            <a:spLocks/>
          </p:cNvSpPr>
          <p:nvPr/>
        </p:nvSpPr>
        <p:spPr bwMode="auto">
          <a:xfrm>
            <a:off x="5803900" y="2773363"/>
            <a:ext cx="33338" cy="698500"/>
          </a:xfrm>
          <a:custGeom>
            <a:avLst/>
            <a:gdLst>
              <a:gd name="T0" fmla="*/ 0 w 21"/>
              <a:gd name="T1" fmla="*/ 440 h 440"/>
              <a:gd name="T2" fmla="*/ 0 w 21"/>
              <a:gd name="T3" fmla="*/ 7 h 440"/>
              <a:gd name="T4" fmla="*/ 21 w 21"/>
              <a:gd name="T5" fmla="*/ 0 h 440"/>
              <a:gd name="T6" fmla="*/ 21 w 21"/>
              <a:gd name="T7" fmla="*/ 434 h 440"/>
              <a:gd name="T8" fmla="*/ 0 w 21"/>
              <a:gd name="T9" fmla="*/ 440 h 440"/>
              <a:gd name="T10" fmla="*/ 0 60000 65536"/>
              <a:gd name="T11" fmla="*/ 0 60000 65536"/>
              <a:gd name="T12" fmla="*/ 0 60000 65536"/>
              <a:gd name="T13" fmla="*/ 0 60000 65536"/>
              <a:gd name="T14" fmla="*/ 0 60000 65536"/>
              <a:gd name="T15" fmla="*/ 0 w 21"/>
              <a:gd name="T16" fmla="*/ 0 h 440"/>
              <a:gd name="T17" fmla="*/ 21 w 21"/>
              <a:gd name="T18" fmla="*/ 440 h 440"/>
            </a:gdLst>
            <a:ahLst/>
            <a:cxnLst>
              <a:cxn ang="T10">
                <a:pos x="T0" y="T1"/>
              </a:cxn>
              <a:cxn ang="T11">
                <a:pos x="T2" y="T3"/>
              </a:cxn>
              <a:cxn ang="T12">
                <a:pos x="T4" y="T5"/>
              </a:cxn>
              <a:cxn ang="T13">
                <a:pos x="T6" y="T7"/>
              </a:cxn>
              <a:cxn ang="T14">
                <a:pos x="T8" y="T9"/>
              </a:cxn>
            </a:cxnLst>
            <a:rect l="T15" t="T16" r="T17" b="T18"/>
            <a:pathLst>
              <a:path w="21" h="440">
                <a:moveTo>
                  <a:pt x="0" y="440"/>
                </a:moveTo>
                <a:lnTo>
                  <a:pt x="0" y="7"/>
                </a:lnTo>
                <a:lnTo>
                  <a:pt x="21" y="0"/>
                </a:lnTo>
                <a:lnTo>
                  <a:pt x="21" y="434"/>
                </a:lnTo>
                <a:lnTo>
                  <a:pt x="0" y="440"/>
                </a:lnTo>
                <a:close/>
              </a:path>
            </a:pathLst>
          </a:custGeom>
          <a:solidFill>
            <a:srgbClr val="80804D"/>
          </a:solidFill>
          <a:ln w="11113">
            <a:solidFill>
              <a:srgbClr val="000000"/>
            </a:solidFill>
            <a:round/>
            <a:headEnd/>
            <a:tailEnd/>
          </a:ln>
        </p:spPr>
        <p:txBody>
          <a:bodyPr/>
          <a:lstStyle/>
          <a:p>
            <a:endParaRPr lang="en-US"/>
          </a:p>
        </p:txBody>
      </p:sp>
      <p:sp>
        <p:nvSpPr>
          <p:cNvPr id="150593" name="Rectangle 66"/>
          <p:cNvSpPr>
            <a:spLocks noChangeArrowheads="1"/>
          </p:cNvSpPr>
          <p:nvPr/>
        </p:nvSpPr>
        <p:spPr bwMode="auto">
          <a:xfrm>
            <a:off x="5761038" y="2784475"/>
            <a:ext cx="42862" cy="687388"/>
          </a:xfrm>
          <a:prstGeom prst="rect">
            <a:avLst/>
          </a:prstGeom>
          <a:solidFill>
            <a:srgbClr val="FFFF99"/>
          </a:solidFill>
          <a:ln w="11113">
            <a:solidFill>
              <a:srgbClr val="000000"/>
            </a:solidFill>
            <a:miter lim="800000"/>
            <a:headEnd/>
            <a:tailEnd/>
          </a:ln>
        </p:spPr>
        <p:txBody>
          <a:bodyPr/>
          <a:lstStyle/>
          <a:p>
            <a:endParaRPr lang="en-US"/>
          </a:p>
        </p:txBody>
      </p:sp>
      <p:sp>
        <p:nvSpPr>
          <p:cNvPr id="150594" name="Freeform 67"/>
          <p:cNvSpPr>
            <a:spLocks/>
          </p:cNvSpPr>
          <p:nvPr/>
        </p:nvSpPr>
        <p:spPr bwMode="auto">
          <a:xfrm>
            <a:off x="5761038" y="2773363"/>
            <a:ext cx="76200" cy="11112"/>
          </a:xfrm>
          <a:custGeom>
            <a:avLst/>
            <a:gdLst>
              <a:gd name="T0" fmla="*/ 27 w 48"/>
              <a:gd name="T1" fmla="*/ 7 h 7"/>
              <a:gd name="T2" fmla="*/ 48 w 48"/>
              <a:gd name="T3" fmla="*/ 0 h 7"/>
              <a:gd name="T4" fmla="*/ 20 w 48"/>
              <a:gd name="T5" fmla="*/ 0 h 7"/>
              <a:gd name="T6" fmla="*/ 0 w 48"/>
              <a:gd name="T7" fmla="*/ 7 h 7"/>
              <a:gd name="T8" fmla="*/ 27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7" y="7"/>
                </a:moveTo>
                <a:lnTo>
                  <a:pt x="48" y="0"/>
                </a:lnTo>
                <a:lnTo>
                  <a:pt x="20" y="0"/>
                </a:lnTo>
                <a:lnTo>
                  <a:pt x="0" y="7"/>
                </a:lnTo>
                <a:lnTo>
                  <a:pt x="27" y="7"/>
                </a:lnTo>
                <a:close/>
              </a:path>
            </a:pathLst>
          </a:custGeom>
          <a:solidFill>
            <a:srgbClr val="BFBF73"/>
          </a:solidFill>
          <a:ln w="11113">
            <a:solidFill>
              <a:srgbClr val="000000"/>
            </a:solidFill>
            <a:round/>
            <a:headEnd/>
            <a:tailEnd/>
          </a:ln>
        </p:spPr>
        <p:txBody>
          <a:bodyPr/>
          <a:lstStyle/>
          <a:p>
            <a:endParaRPr lang="en-US"/>
          </a:p>
        </p:txBody>
      </p:sp>
      <p:sp>
        <p:nvSpPr>
          <p:cNvPr id="150595" name="Freeform 68"/>
          <p:cNvSpPr>
            <a:spLocks/>
          </p:cNvSpPr>
          <p:nvPr/>
        </p:nvSpPr>
        <p:spPr bwMode="auto">
          <a:xfrm>
            <a:off x="6143625" y="2917825"/>
            <a:ext cx="31750" cy="554038"/>
          </a:xfrm>
          <a:custGeom>
            <a:avLst/>
            <a:gdLst>
              <a:gd name="T0" fmla="*/ 0 w 20"/>
              <a:gd name="T1" fmla="*/ 349 h 349"/>
              <a:gd name="T2" fmla="*/ 0 w 20"/>
              <a:gd name="T3" fmla="*/ 6 h 349"/>
              <a:gd name="T4" fmla="*/ 20 w 20"/>
              <a:gd name="T5" fmla="*/ 0 h 349"/>
              <a:gd name="T6" fmla="*/ 20 w 20"/>
              <a:gd name="T7" fmla="*/ 343 h 349"/>
              <a:gd name="T8" fmla="*/ 0 w 20"/>
              <a:gd name="T9" fmla="*/ 349 h 349"/>
              <a:gd name="T10" fmla="*/ 0 60000 65536"/>
              <a:gd name="T11" fmla="*/ 0 60000 65536"/>
              <a:gd name="T12" fmla="*/ 0 60000 65536"/>
              <a:gd name="T13" fmla="*/ 0 60000 65536"/>
              <a:gd name="T14" fmla="*/ 0 60000 65536"/>
              <a:gd name="T15" fmla="*/ 0 w 20"/>
              <a:gd name="T16" fmla="*/ 0 h 349"/>
              <a:gd name="T17" fmla="*/ 20 w 20"/>
              <a:gd name="T18" fmla="*/ 349 h 349"/>
            </a:gdLst>
            <a:ahLst/>
            <a:cxnLst>
              <a:cxn ang="T10">
                <a:pos x="T0" y="T1"/>
              </a:cxn>
              <a:cxn ang="T11">
                <a:pos x="T2" y="T3"/>
              </a:cxn>
              <a:cxn ang="T12">
                <a:pos x="T4" y="T5"/>
              </a:cxn>
              <a:cxn ang="T13">
                <a:pos x="T6" y="T7"/>
              </a:cxn>
              <a:cxn ang="T14">
                <a:pos x="T8" y="T9"/>
              </a:cxn>
            </a:cxnLst>
            <a:rect l="T15" t="T16" r="T17" b="T18"/>
            <a:pathLst>
              <a:path w="20" h="349">
                <a:moveTo>
                  <a:pt x="0" y="349"/>
                </a:moveTo>
                <a:lnTo>
                  <a:pt x="0" y="6"/>
                </a:lnTo>
                <a:lnTo>
                  <a:pt x="20" y="0"/>
                </a:lnTo>
                <a:lnTo>
                  <a:pt x="20" y="343"/>
                </a:lnTo>
                <a:lnTo>
                  <a:pt x="0" y="349"/>
                </a:lnTo>
                <a:close/>
              </a:path>
            </a:pathLst>
          </a:custGeom>
          <a:solidFill>
            <a:srgbClr val="80804D"/>
          </a:solidFill>
          <a:ln w="11113">
            <a:solidFill>
              <a:srgbClr val="000000"/>
            </a:solidFill>
            <a:round/>
            <a:headEnd/>
            <a:tailEnd/>
          </a:ln>
        </p:spPr>
        <p:txBody>
          <a:bodyPr/>
          <a:lstStyle/>
          <a:p>
            <a:endParaRPr lang="en-US"/>
          </a:p>
        </p:txBody>
      </p:sp>
      <p:sp>
        <p:nvSpPr>
          <p:cNvPr id="150596" name="Rectangle 69"/>
          <p:cNvSpPr>
            <a:spLocks noChangeArrowheads="1"/>
          </p:cNvSpPr>
          <p:nvPr/>
        </p:nvSpPr>
        <p:spPr bwMode="auto">
          <a:xfrm>
            <a:off x="6099175" y="2927350"/>
            <a:ext cx="44450" cy="544513"/>
          </a:xfrm>
          <a:prstGeom prst="rect">
            <a:avLst/>
          </a:prstGeom>
          <a:solidFill>
            <a:srgbClr val="FFFF99"/>
          </a:solidFill>
          <a:ln w="11113">
            <a:solidFill>
              <a:srgbClr val="000000"/>
            </a:solidFill>
            <a:miter lim="800000"/>
            <a:headEnd/>
            <a:tailEnd/>
          </a:ln>
        </p:spPr>
        <p:txBody>
          <a:bodyPr/>
          <a:lstStyle/>
          <a:p>
            <a:endParaRPr lang="en-US"/>
          </a:p>
        </p:txBody>
      </p:sp>
      <p:sp>
        <p:nvSpPr>
          <p:cNvPr id="150597" name="Freeform 70"/>
          <p:cNvSpPr>
            <a:spLocks/>
          </p:cNvSpPr>
          <p:nvPr/>
        </p:nvSpPr>
        <p:spPr bwMode="auto">
          <a:xfrm>
            <a:off x="6099175" y="2917825"/>
            <a:ext cx="76200" cy="9525"/>
          </a:xfrm>
          <a:custGeom>
            <a:avLst/>
            <a:gdLst>
              <a:gd name="T0" fmla="*/ 28 w 48"/>
              <a:gd name="T1" fmla="*/ 6 h 6"/>
              <a:gd name="T2" fmla="*/ 48 w 48"/>
              <a:gd name="T3" fmla="*/ 0 h 6"/>
              <a:gd name="T4" fmla="*/ 14 w 48"/>
              <a:gd name="T5" fmla="*/ 0 h 6"/>
              <a:gd name="T6" fmla="*/ 0 w 48"/>
              <a:gd name="T7" fmla="*/ 6 h 6"/>
              <a:gd name="T8" fmla="*/ 28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8" y="6"/>
                </a:moveTo>
                <a:lnTo>
                  <a:pt x="48" y="0"/>
                </a:lnTo>
                <a:lnTo>
                  <a:pt x="14" y="0"/>
                </a:lnTo>
                <a:lnTo>
                  <a:pt x="0" y="6"/>
                </a:lnTo>
                <a:lnTo>
                  <a:pt x="28" y="6"/>
                </a:lnTo>
                <a:close/>
              </a:path>
            </a:pathLst>
          </a:custGeom>
          <a:solidFill>
            <a:srgbClr val="BFBF73"/>
          </a:solidFill>
          <a:ln w="11113">
            <a:solidFill>
              <a:srgbClr val="000000"/>
            </a:solidFill>
            <a:round/>
            <a:headEnd/>
            <a:tailEnd/>
          </a:ln>
        </p:spPr>
        <p:txBody>
          <a:bodyPr/>
          <a:lstStyle/>
          <a:p>
            <a:endParaRPr lang="en-US"/>
          </a:p>
        </p:txBody>
      </p:sp>
      <p:sp>
        <p:nvSpPr>
          <p:cNvPr id="150598" name="Freeform 71"/>
          <p:cNvSpPr>
            <a:spLocks/>
          </p:cNvSpPr>
          <p:nvPr/>
        </p:nvSpPr>
        <p:spPr bwMode="auto">
          <a:xfrm>
            <a:off x="6251575" y="2763838"/>
            <a:ext cx="33338" cy="708025"/>
          </a:xfrm>
          <a:custGeom>
            <a:avLst/>
            <a:gdLst>
              <a:gd name="T0" fmla="*/ 0 w 21"/>
              <a:gd name="T1" fmla="*/ 446 h 446"/>
              <a:gd name="T2" fmla="*/ 0 w 21"/>
              <a:gd name="T3" fmla="*/ 6 h 446"/>
              <a:gd name="T4" fmla="*/ 21 w 21"/>
              <a:gd name="T5" fmla="*/ 0 h 446"/>
              <a:gd name="T6" fmla="*/ 21 w 21"/>
              <a:gd name="T7" fmla="*/ 440 h 446"/>
              <a:gd name="T8" fmla="*/ 0 w 21"/>
              <a:gd name="T9" fmla="*/ 446 h 446"/>
              <a:gd name="T10" fmla="*/ 0 60000 65536"/>
              <a:gd name="T11" fmla="*/ 0 60000 65536"/>
              <a:gd name="T12" fmla="*/ 0 60000 65536"/>
              <a:gd name="T13" fmla="*/ 0 60000 65536"/>
              <a:gd name="T14" fmla="*/ 0 60000 65536"/>
              <a:gd name="T15" fmla="*/ 0 w 21"/>
              <a:gd name="T16" fmla="*/ 0 h 446"/>
              <a:gd name="T17" fmla="*/ 21 w 21"/>
              <a:gd name="T18" fmla="*/ 446 h 446"/>
            </a:gdLst>
            <a:ahLst/>
            <a:cxnLst>
              <a:cxn ang="T10">
                <a:pos x="T0" y="T1"/>
              </a:cxn>
              <a:cxn ang="T11">
                <a:pos x="T2" y="T3"/>
              </a:cxn>
              <a:cxn ang="T12">
                <a:pos x="T4" y="T5"/>
              </a:cxn>
              <a:cxn ang="T13">
                <a:pos x="T6" y="T7"/>
              </a:cxn>
              <a:cxn ang="T14">
                <a:pos x="T8" y="T9"/>
              </a:cxn>
            </a:cxnLst>
            <a:rect l="T15" t="T16" r="T17" b="T18"/>
            <a:pathLst>
              <a:path w="21" h="446">
                <a:moveTo>
                  <a:pt x="0" y="446"/>
                </a:moveTo>
                <a:lnTo>
                  <a:pt x="0" y="6"/>
                </a:lnTo>
                <a:lnTo>
                  <a:pt x="21" y="0"/>
                </a:lnTo>
                <a:lnTo>
                  <a:pt x="21" y="440"/>
                </a:lnTo>
                <a:lnTo>
                  <a:pt x="0" y="446"/>
                </a:lnTo>
                <a:close/>
              </a:path>
            </a:pathLst>
          </a:custGeom>
          <a:solidFill>
            <a:srgbClr val="80804D"/>
          </a:solidFill>
          <a:ln w="11113">
            <a:solidFill>
              <a:srgbClr val="000000"/>
            </a:solidFill>
            <a:round/>
            <a:headEnd/>
            <a:tailEnd/>
          </a:ln>
        </p:spPr>
        <p:txBody>
          <a:bodyPr/>
          <a:lstStyle/>
          <a:p>
            <a:endParaRPr lang="en-US"/>
          </a:p>
        </p:txBody>
      </p:sp>
      <p:sp>
        <p:nvSpPr>
          <p:cNvPr id="150599" name="Rectangle 72"/>
          <p:cNvSpPr>
            <a:spLocks noChangeArrowheads="1"/>
          </p:cNvSpPr>
          <p:nvPr/>
        </p:nvSpPr>
        <p:spPr bwMode="auto">
          <a:xfrm>
            <a:off x="6208713" y="2773363"/>
            <a:ext cx="42862" cy="698500"/>
          </a:xfrm>
          <a:prstGeom prst="rect">
            <a:avLst/>
          </a:prstGeom>
          <a:solidFill>
            <a:srgbClr val="FFFF99"/>
          </a:solidFill>
          <a:ln w="11113">
            <a:solidFill>
              <a:srgbClr val="000000"/>
            </a:solidFill>
            <a:miter lim="800000"/>
            <a:headEnd/>
            <a:tailEnd/>
          </a:ln>
        </p:spPr>
        <p:txBody>
          <a:bodyPr/>
          <a:lstStyle/>
          <a:p>
            <a:endParaRPr lang="en-US"/>
          </a:p>
        </p:txBody>
      </p:sp>
      <p:sp>
        <p:nvSpPr>
          <p:cNvPr id="150600" name="Freeform 73"/>
          <p:cNvSpPr>
            <a:spLocks/>
          </p:cNvSpPr>
          <p:nvPr/>
        </p:nvSpPr>
        <p:spPr bwMode="auto">
          <a:xfrm>
            <a:off x="6208713" y="2763838"/>
            <a:ext cx="76200" cy="9525"/>
          </a:xfrm>
          <a:custGeom>
            <a:avLst/>
            <a:gdLst>
              <a:gd name="T0" fmla="*/ 27 w 48"/>
              <a:gd name="T1" fmla="*/ 6 h 6"/>
              <a:gd name="T2" fmla="*/ 48 w 48"/>
              <a:gd name="T3" fmla="*/ 0 h 6"/>
              <a:gd name="T4" fmla="*/ 20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20" y="0"/>
                </a:lnTo>
                <a:lnTo>
                  <a:pt x="0" y="6"/>
                </a:lnTo>
                <a:lnTo>
                  <a:pt x="27" y="6"/>
                </a:lnTo>
                <a:close/>
              </a:path>
            </a:pathLst>
          </a:custGeom>
          <a:solidFill>
            <a:srgbClr val="BFBF73"/>
          </a:solidFill>
          <a:ln w="11113">
            <a:solidFill>
              <a:srgbClr val="000000"/>
            </a:solidFill>
            <a:round/>
            <a:headEnd/>
            <a:tailEnd/>
          </a:ln>
        </p:spPr>
        <p:txBody>
          <a:bodyPr/>
          <a:lstStyle/>
          <a:p>
            <a:endParaRPr lang="en-US"/>
          </a:p>
        </p:txBody>
      </p:sp>
      <p:sp>
        <p:nvSpPr>
          <p:cNvPr id="150601" name="Freeform 74"/>
          <p:cNvSpPr>
            <a:spLocks/>
          </p:cNvSpPr>
          <p:nvPr/>
        </p:nvSpPr>
        <p:spPr bwMode="auto">
          <a:xfrm>
            <a:off x="6361113" y="2927350"/>
            <a:ext cx="33337" cy="544513"/>
          </a:xfrm>
          <a:custGeom>
            <a:avLst/>
            <a:gdLst>
              <a:gd name="T0" fmla="*/ 0 w 21"/>
              <a:gd name="T1" fmla="*/ 343 h 343"/>
              <a:gd name="T2" fmla="*/ 0 w 21"/>
              <a:gd name="T3" fmla="*/ 7 h 343"/>
              <a:gd name="T4" fmla="*/ 21 w 21"/>
              <a:gd name="T5" fmla="*/ 0 h 343"/>
              <a:gd name="T6" fmla="*/ 21 w 21"/>
              <a:gd name="T7" fmla="*/ 337 h 343"/>
              <a:gd name="T8" fmla="*/ 0 w 21"/>
              <a:gd name="T9" fmla="*/ 343 h 343"/>
              <a:gd name="T10" fmla="*/ 0 60000 65536"/>
              <a:gd name="T11" fmla="*/ 0 60000 65536"/>
              <a:gd name="T12" fmla="*/ 0 60000 65536"/>
              <a:gd name="T13" fmla="*/ 0 60000 65536"/>
              <a:gd name="T14" fmla="*/ 0 60000 65536"/>
              <a:gd name="T15" fmla="*/ 0 w 21"/>
              <a:gd name="T16" fmla="*/ 0 h 343"/>
              <a:gd name="T17" fmla="*/ 21 w 21"/>
              <a:gd name="T18" fmla="*/ 343 h 343"/>
            </a:gdLst>
            <a:ahLst/>
            <a:cxnLst>
              <a:cxn ang="T10">
                <a:pos x="T0" y="T1"/>
              </a:cxn>
              <a:cxn ang="T11">
                <a:pos x="T2" y="T3"/>
              </a:cxn>
              <a:cxn ang="T12">
                <a:pos x="T4" y="T5"/>
              </a:cxn>
              <a:cxn ang="T13">
                <a:pos x="T6" y="T7"/>
              </a:cxn>
              <a:cxn ang="T14">
                <a:pos x="T8" y="T9"/>
              </a:cxn>
            </a:cxnLst>
            <a:rect l="T15" t="T16" r="T17" b="T18"/>
            <a:pathLst>
              <a:path w="21" h="343">
                <a:moveTo>
                  <a:pt x="0" y="343"/>
                </a:moveTo>
                <a:lnTo>
                  <a:pt x="0" y="7"/>
                </a:lnTo>
                <a:lnTo>
                  <a:pt x="21" y="0"/>
                </a:lnTo>
                <a:lnTo>
                  <a:pt x="21" y="337"/>
                </a:lnTo>
                <a:lnTo>
                  <a:pt x="0" y="343"/>
                </a:lnTo>
                <a:close/>
              </a:path>
            </a:pathLst>
          </a:custGeom>
          <a:solidFill>
            <a:srgbClr val="80804D"/>
          </a:solidFill>
          <a:ln w="11113">
            <a:solidFill>
              <a:srgbClr val="000000"/>
            </a:solidFill>
            <a:round/>
            <a:headEnd/>
            <a:tailEnd/>
          </a:ln>
        </p:spPr>
        <p:txBody>
          <a:bodyPr/>
          <a:lstStyle/>
          <a:p>
            <a:endParaRPr lang="en-US"/>
          </a:p>
        </p:txBody>
      </p:sp>
      <p:sp>
        <p:nvSpPr>
          <p:cNvPr id="150602" name="Rectangle 75"/>
          <p:cNvSpPr>
            <a:spLocks noChangeArrowheads="1"/>
          </p:cNvSpPr>
          <p:nvPr/>
        </p:nvSpPr>
        <p:spPr bwMode="auto">
          <a:xfrm>
            <a:off x="6318250" y="2938463"/>
            <a:ext cx="42863" cy="533400"/>
          </a:xfrm>
          <a:prstGeom prst="rect">
            <a:avLst/>
          </a:prstGeom>
          <a:solidFill>
            <a:srgbClr val="FFFF99"/>
          </a:solidFill>
          <a:ln w="11113">
            <a:solidFill>
              <a:srgbClr val="000000"/>
            </a:solidFill>
            <a:miter lim="800000"/>
            <a:headEnd/>
            <a:tailEnd/>
          </a:ln>
        </p:spPr>
        <p:txBody>
          <a:bodyPr/>
          <a:lstStyle/>
          <a:p>
            <a:endParaRPr lang="en-US"/>
          </a:p>
        </p:txBody>
      </p:sp>
      <p:sp>
        <p:nvSpPr>
          <p:cNvPr id="150603" name="Freeform 76"/>
          <p:cNvSpPr>
            <a:spLocks/>
          </p:cNvSpPr>
          <p:nvPr/>
        </p:nvSpPr>
        <p:spPr bwMode="auto">
          <a:xfrm>
            <a:off x="6318250" y="2927350"/>
            <a:ext cx="76200" cy="11113"/>
          </a:xfrm>
          <a:custGeom>
            <a:avLst/>
            <a:gdLst>
              <a:gd name="T0" fmla="*/ 27 w 48"/>
              <a:gd name="T1" fmla="*/ 7 h 7"/>
              <a:gd name="T2" fmla="*/ 48 w 48"/>
              <a:gd name="T3" fmla="*/ 0 h 7"/>
              <a:gd name="T4" fmla="*/ 20 w 48"/>
              <a:gd name="T5" fmla="*/ 0 h 7"/>
              <a:gd name="T6" fmla="*/ 0 w 48"/>
              <a:gd name="T7" fmla="*/ 7 h 7"/>
              <a:gd name="T8" fmla="*/ 27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7" y="7"/>
                </a:moveTo>
                <a:lnTo>
                  <a:pt x="48" y="0"/>
                </a:lnTo>
                <a:lnTo>
                  <a:pt x="20" y="0"/>
                </a:lnTo>
                <a:lnTo>
                  <a:pt x="0" y="7"/>
                </a:lnTo>
                <a:lnTo>
                  <a:pt x="27" y="7"/>
                </a:lnTo>
                <a:close/>
              </a:path>
            </a:pathLst>
          </a:custGeom>
          <a:solidFill>
            <a:srgbClr val="BFBF73"/>
          </a:solidFill>
          <a:ln w="11113">
            <a:solidFill>
              <a:srgbClr val="000000"/>
            </a:solidFill>
            <a:round/>
            <a:headEnd/>
            <a:tailEnd/>
          </a:ln>
        </p:spPr>
        <p:txBody>
          <a:bodyPr/>
          <a:lstStyle/>
          <a:p>
            <a:endParaRPr lang="en-US"/>
          </a:p>
        </p:txBody>
      </p:sp>
      <p:sp>
        <p:nvSpPr>
          <p:cNvPr id="150604" name="Rectangle 77"/>
          <p:cNvSpPr>
            <a:spLocks noChangeArrowheads="1"/>
          </p:cNvSpPr>
          <p:nvPr/>
        </p:nvSpPr>
        <p:spPr bwMode="auto">
          <a:xfrm>
            <a:off x="2070100" y="3184525"/>
            <a:ext cx="1588" cy="307975"/>
          </a:xfrm>
          <a:prstGeom prst="rect">
            <a:avLst/>
          </a:prstGeom>
          <a:solidFill>
            <a:srgbClr val="913061"/>
          </a:solidFill>
          <a:ln w="9525">
            <a:noFill/>
            <a:miter lim="800000"/>
            <a:headEnd/>
            <a:tailEnd/>
          </a:ln>
        </p:spPr>
        <p:txBody>
          <a:bodyPr/>
          <a:lstStyle/>
          <a:p>
            <a:endParaRPr lang="en-US"/>
          </a:p>
        </p:txBody>
      </p:sp>
      <p:sp>
        <p:nvSpPr>
          <p:cNvPr id="150605" name="Rectangle 78"/>
          <p:cNvSpPr>
            <a:spLocks noChangeArrowheads="1"/>
          </p:cNvSpPr>
          <p:nvPr/>
        </p:nvSpPr>
        <p:spPr bwMode="auto">
          <a:xfrm>
            <a:off x="2058988" y="3184525"/>
            <a:ext cx="11112" cy="307975"/>
          </a:xfrm>
          <a:prstGeom prst="rect">
            <a:avLst/>
          </a:prstGeom>
          <a:solidFill>
            <a:srgbClr val="993366"/>
          </a:solidFill>
          <a:ln w="9525">
            <a:noFill/>
            <a:miter lim="800000"/>
            <a:headEnd/>
            <a:tailEnd/>
          </a:ln>
        </p:spPr>
        <p:txBody>
          <a:bodyPr/>
          <a:lstStyle/>
          <a:p>
            <a:endParaRPr lang="en-US"/>
          </a:p>
        </p:txBody>
      </p:sp>
      <p:sp>
        <p:nvSpPr>
          <p:cNvPr id="150606" name="Freeform 79"/>
          <p:cNvSpPr>
            <a:spLocks/>
          </p:cNvSpPr>
          <p:nvPr/>
        </p:nvSpPr>
        <p:spPr bwMode="auto">
          <a:xfrm>
            <a:off x="2047875" y="3184525"/>
            <a:ext cx="11113" cy="319088"/>
          </a:xfrm>
          <a:custGeom>
            <a:avLst/>
            <a:gdLst>
              <a:gd name="T0" fmla="*/ 7 w 7"/>
              <a:gd name="T1" fmla="*/ 194 h 201"/>
              <a:gd name="T2" fmla="*/ 0 w 7"/>
              <a:gd name="T3" fmla="*/ 201 h 201"/>
              <a:gd name="T4" fmla="*/ 0 w 7"/>
              <a:gd name="T5" fmla="*/ 7 h 201"/>
              <a:gd name="T6" fmla="*/ 7 w 7"/>
              <a:gd name="T7" fmla="*/ 0 h 201"/>
              <a:gd name="T8" fmla="*/ 7 w 7"/>
              <a:gd name="T9" fmla="*/ 194 h 201"/>
              <a:gd name="T10" fmla="*/ 0 60000 65536"/>
              <a:gd name="T11" fmla="*/ 0 60000 65536"/>
              <a:gd name="T12" fmla="*/ 0 60000 65536"/>
              <a:gd name="T13" fmla="*/ 0 60000 65536"/>
              <a:gd name="T14" fmla="*/ 0 60000 65536"/>
              <a:gd name="T15" fmla="*/ 0 w 7"/>
              <a:gd name="T16" fmla="*/ 0 h 201"/>
              <a:gd name="T17" fmla="*/ 7 w 7"/>
              <a:gd name="T18" fmla="*/ 201 h 201"/>
            </a:gdLst>
            <a:ahLst/>
            <a:cxnLst>
              <a:cxn ang="T10">
                <a:pos x="T0" y="T1"/>
              </a:cxn>
              <a:cxn ang="T11">
                <a:pos x="T2" y="T3"/>
              </a:cxn>
              <a:cxn ang="T12">
                <a:pos x="T4" y="T5"/>
              </a:cxn>
              <a:cxn ang="T13">
                <a:pos x="T6" y="T7"/>
              </a:cxn>
              <a:cxn ang="T14">
                <a:pos x="T8" y="T9"/>
              </a:cxn>
            </a:cxnLst>
            <a:rect l="T15" t="T16" r="T17" b="T18"/>
            <a:pathLst>
              <a:path w="7" h="201">
                <a:moveTo>
                  <a:pt x="7" y="194"/>
                </a:moveTo>
                <a:lnTo>
                  <a:pt x="0" y="201"/>
                </a:lnTo>
                <a:lnTo>
                  <a:pt x="0" y="7"/>
                </a:lnTo>
                <a:lnTo>
                  <a:pt x="7" y="0"/>
                </a:lnTo>
                <a:lnTo>
                  <a:pt x="7" y="194"/>
                </a:lnTo>
                <a:close/>
              </a:path>
            </a:pathLst>
          </a:custGeom>
          <a:solidFill>
            <a:srgbClr val="993366"/>
          </a:solidFill>
          <a:ln w="9525">
            <a:noFill/>
            <a:round/>
            <a:headEnd/>
            <a:tailEnd/>
          </a:ln>
        </p:spPr>
        <p:txBody>
          <a:bodyPr/>
          <a:lstStyle/>
          <a:p>
            <a:endParaRPr lang="en-US"/>
          </a:p>
        </p:txBody>
      </p:sp>
      <p:sp>
        <p:nvSpPr>
          <p:cNvPr id="150607" name="Rectangle 80"/>
          <p:cNvSpPr>
            <a:spLocks noChangeArrowheads="1"/>
          </p:cNvSpPr>
          <p:nvPr/>
        </p:nvSpPr>
        <p:spPr bwMode="auto">
          <a:xfrm>
            <a:off x="2036763" y="3195638"/>
            <a:ext cx="11112" cy="307975"/>
          </a:xfrm>
          <a:prstGeom prst="rect">
            <a:avLst/>
          </a:prstGeom>
          <a:solidFill>
            <a:srgbClr val="913061"/>
          </a:solidFill>
          <a:ln w="9525">
            <a:noFill/>
            <a:miter lim="800000"/>
            <a:headEnd/>
            <a:tailEnd/>
          </a:ln>
        </p:spPr>
        <p:txBody>
          <a:bodyPr/>
          <a:lstStyle/>
          <a:p>
            <a:endParaRPr lang="en-US"/>
          </a:p>
        </p:txBody>
      </p:sp>
      <p:sp>
        <p:nvSpPr>
          <p:cNvPr id="150608" name="Rectangle 81"/>
          <p:cNvSpPr>
            <a:spLocks noChangeArrowheads="1"/>
          </p:cNvSpPr>
          <p:nvPr/>
        </p:nvSpPr>
        <p:spPr bwMode="auto">
          <a:xfrm>
            <a:off x="2025650" y="3195638"/>
            <a:ext cx="11113" cy="307975"/>
          </a:xfrm>
          <a:prstGeom prst="rect">
            <a:avLst/>
          </a:prstGeom>
          <a:solidFill>
            <a:srgbClr val="8A2E5C"/>
          </a:solidFill>
          <a:ln w="9525">
            <a:noFill/>
            <a:miter lim="800000"/>
            <a:headEnd/>
            <a:tailEnd/>
          </a:ln>
        </p:spPr>
        <p:txBody>
          <a:bodyPr/>
          <a:lstStyle/>
          <a:p>
            <a:endParaRPr lang="en-US"/>
          </a:p>
        </p:txBody>
      </p:sp>
      <p:sp>
        <p:nvSpPr>
          <p:cNvPr id="150609" name="Rectangle 82"/>
          <p:cNvSpPr>
            <a:spLocks noChangeArrowheads="1"/>
          </p:cNvSpPr>
          <p:nvPr/>
        </p:nvSpPr>
        <p:spPr bwMode="auto">
          <a:xfrm>
            <a:off x="2025650" y="3195638"/>
            <a:ext cx="1588" cy="307975"/>
          </a:xfrm>
          <a:prstGeom prst="rect">
            <a:avLst/>
          </a:prstGeom>
          <a:solidFill>
            <a:srgbClr val="822B57"/>
          </a:solidFill>
          <a:ln w="9525">
            <a:noFill/>
            <a:miter lim="800000"/>
            <a:headEnd/>
            <a:tailEnd/>
          </a:ln>
        </p:spPr>
        <p:txBody>
          <a:bodyPr/>
          <a:lstStyle/>
          <a:p>
            <a:endParaRPr lang="en-US"/>
          </a:p>
        </p:txBody>
      </p:sp>
      <p:sp>
        <p:nvSpPr>
          <p:cNvPr id="150610" name="Freeform 83"/>
          <p:cNvSpPr>
            <a:spLocks/>
          </p:cNvSpPr>
          <p:nvPr/>
        </p:nvSpPr>
        <p:spPr bwMode="auto">
          <a:xfrm>
            <a:off x="2025650" y="3184525"/>
            <a:ext cx="44450" cy="11113"/>
          </a:xfrm>
          <a:custGeom>
            <a:avLst/>
            <a:gdLst>
              <a:gd name="T0" fmla="*/ 21 w 28"/>
              <a:gd name="T1" fmla="*/ 0 h 7"/>
              <a:gd name="T2" fmla="*/ 28 w 28"/>
              <a:gd name="T3" fmla="*/ 0 h 7"/>
              <a:gd name="T4" fmla="*/ 28 w 28"/>
              <a:gd name="T5" fmla="*/ 0 h 7"/>
              <a:gd name="T6" fmla="*/ 28 w 28"/>
              <a:gd name="T7" fmla="*/ 0 h 7"/>
              <a:gd name="T8" fmla="*/ 21 w 28"/>
              <a:gd name="T9" fmla="*/ 0 h 7"/>
              <a:gd name="T10" fmla="*/ 14 w 28"/>
              <a:gd name="T11" fmla="*/ 7 h 7"/>
              <a:gd name="T12" fmla="*/ 7 w 28"/>
              <a:gd name="T13" fmla="*/ 7 h 7"/>
              <a:gd name="T14" fmla="*/ 0 w 28"/>
              <a:gd name="T15" fmla="*/ 7 h 7"/>
              <a:gd name="T16" fmla="*/ 0 w 28"/>
              <a:gd name="T17" fmla="*/ 7 h 7"/>
              <a:gd name="T18" fmla="*/ 0 w 28"/>
              <a:gd name="T19" fmla="*/ 0 h 7"/>
              <a:gd name="T20" fmla="*/ 7 w 28"/>
              <a:gd name="T21" fmla="*/ 0 h 7"/>
              <a:gd name="T22" fmla="*/ 14 w 28"/>
              <a:gd name="T23" fmla="*/ 0 h 7"/>
              <a:gd name="T24" fmla="*/ 21 w 2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
              <a:gd name="T41" fmla="*/ 28 w 2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
                <a:moveTo>
                  <a:pt x="21" y="0"/>
                </a:moveTo>
                <a:lnTo>
                  <a:pt x="28" y="0"/>
                </a:lnTo>
                <a:lnTo>
                  <a:pt x="21" y="0"/>
                </a:lnTo>
                <a:lnTo>
                  <a:pt x="14" y="7"/>
                </a:lnTo>
                <a:lnTo>
                  <a:pt x="7" y="7"/>
                </a:lnTo>
                <a:lnTo>
                  <a:pt x="0" y="7"/>
                </a:lnTo>
                <a:lnTo>
                  <a:pt x="0" y="0"/>
                </a:lnTo>
                <a:lnTo>
                  <a:pt x="7" y="0"/>
                </a:lnTo>
                <a:lnTo>
                  <a:pt x="14" y="0"/>
                </a:lnTo>
                <a:lnTo>
                  <a:pt x="21" y="0"/>
                </a:lnTo>
                <a:close/>
              </a:path>
            </a:pathLst>
          </a:custGeom>
          <a:solidFill>
            <a:srgbClr val="73264D"/>
          </a:solidFill>
          <a:ln w="9525">
            <a:noFill/>
            <a:round/>
            <a:headEnd/>
            <a:tailEnd/>
          </a:ln>
        </p:spPr>
        <p:txBody>
          <a:bodyPr/>
          <a:lstStyle/>
          <a:p>
            <a:endParaRPr lang="en-US"/>
          </a:p>
        </p:txBody>
      </p:sp>
      <p:sp>
        <p:nvSpPr>
          <p:cNvPr id="150611" name="Freeform 84"/>
          <p:cNvSpPr>
            <a:spLocks/>
          </p:cNvSpPr>
          <p:nvPr/>
        </p:nvSpPr>
        <p:spPr bwMode="auto">
          <a:xfrm>
            <a:off x="2025650" y="3492500"/>
            <a:ext cx="44450" cy="11113"/>
          </a:xfrm>
          <a:custGeom>
            <a:avLst/>
            <a:gdLst>
              <a:gd name="T0" fmla="*/ 28 w 28"/>
              <a:gd name="T1" fmla="*/ 0 h 7"/>
              <a:gd name="T2" fmla="*/ 28 w 28"/>
              <a:gd name="T3" fmla="*/ 0 h 7"/>
              <a:gd name="T4" fmla="*/ 21 w 28"/>
              <a:gd name="T5" fmla="*/ 0 h 7"/>
              <a:gd name="T6" fmla="*/ 14 w 28"/>
              <a:gd name="T7" fmla="*/ 7 h 7"/>
              <a:gd name="T8" fmla="*/ 7 w 28"/>
              <a:gd name="T9" fmla="*/ 7 h 7"/>
              <a:gd name="T10" fmla="*/ 0 w 28"/>
              <a:gd name="T11" fmla="*/ 7 h 7"/>
              <a:gd name="T12" fmla="*/ 0 w 28"/>
              <a:gd name="T13" fmla="*/ 7 h 7"/>
              <a:gd name="T14" fmla="*/ 0 60000 65536"/>
              <a:gd name="T15" fmla="*/ 0 60000 65536"/>
              <a:gd name="T16" fmla="*/ 0 60000 65536"/>
              <a:gd name="T17" fmla="*/ 0 60000 65536"/>
              <a:gd name="T18" fmla="*/ 0 60000 65536"/>
              <a:gd name="T19" fmla="*/ 0 60000 65536"/>
              <a:gd name="T20" fmla="*/ 0 60000 65536"/>
              <a:gd name="T21" fmla="*/ 0 w 28"/>
              <a:gd name="T22" fmla="*/ 0 h 7"/>
              <a:gd name="T23" fmla="*/ 28 w 2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7">
                <a:moveTo>
                  <a:pt x="28" y="0"/>
                </a:moveTo>
                <a:lnTo>
                  <a:pt x="28" y="0"/>
                </a:lnTo>
                <a:lnTo>
                  <a:pt x="21" y="0"/>
                </a:lnTo>
                <a:lnTo>
                  <a:pt x="14" y="7"/>
                </a:lnTo>
                <a:lnTo>
                  <a:pt x="7" y="7"/>
                </a:lnTo>
                <a:lnTo>
                  <a:pt x="0" y="7"/>
                </a:lnTo>
              </a:path>
            </a:pathLst>
          </a:custGeom>
          <a:noFill/>
          <a:ln w="11113">
            <a:solidFill>
              <a:srgbClr val="000000"/>
            </a:solidFill>
            <a:round/>
            <a:headEnd/>
            <a:tailEnd/>
          </a:ln>
        </p:spPr>
        <p:txBody>
          <a:bodyPr/>
          <a:lstStyle/>
          <a:p>
            <a:endParaRPr lang="en-US"/>
          </a:p>
        </p:txBody>
      </p:sp>
      <p:sp>
        <p:nvSpPr>
          <p:cNvPr id="150612" name="Freeform 85"/>
          <p:cNvSpPr>
            <a:spLocks/>
          </p:cNvSpPr>
          <p:nvPr/>
        </p:nvSpPr>
        <p:spPr bwMode="auto">
          <a:xfrm>
            <a:off x="2025650" y="3184525"/>
            <a:ext cx="44450" cy="11113"/>
          </a:xfrm>
          <a:custGeom>
            <a:avLst/>
            <a:gdLst>
              <a:gd name="T0" fmla="*/ 21 w 28"/>
              <a:gd name="T1" fmla="*/ 0 h 7"/>
              <a:gd name="T2" fmla="*/ 28 w 28"/>
              <a:gd name="T3" fmla="*/ 0 h 7"/>
              <a:gd name="T4" fmla="*/ 28 w 28"/>
              <a:gd name="T5" fmla="*/ 0 h 7"/>
              <a:gd name="T6" fmla="*/ 28 w 28"/>
              <a:gd name="T7" fmla="*/ 0 h 7"/>
              <a:gd name="T8" fmla="*/ 21 w 28"/>
              <a:gd name="T9" fmla="*/ 0 h 7"/>
              <a:gd name="T10" fmla="*/ 14 w 28"/>
              <a:gd name="T11" fmla="*/ 7 h 7"/>
              <a:gd name="T12" fmla="*/ 7 w 28"/>
              <a:gd name="T13" fmla="*/ 7 h 7"/>
              <a:gd name="T14" fmla="*/ 0 w 28"/>
              <a:gd name="T15" fmla="*/ 7 h 7"/>
              <a:gd name="T16" fmla="*/ 0 w 28"/>
              <a:gd name="T17" fmla="*/ 7 h 7"/>
              <a:gd name="T18" fmla="*/ 0 w 28"/>
              <a:gd name="T19" fmla="*/ 0 h 7"/>
              <a:gd name="T20" fmla="*/ 7 w 28"/>
              <a:gd name="T21" fmla="*/ 0 h 7"/>
              <a:gd name="T22" fmla="*/ 14 w 28"/>
              <a:gd name="T23" fmla="*/ 0 h 7"/>
              <a:gd name="T24" fmla="*/ 21 w 2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
              <a:gd name="T41" fmla="*/ 28 w 2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
                <a:moveTo>
                  <a:pt x="21" y="0"/>
                </a:moveTo>
                <a:lnTo>
                  <a:pt x="28" y="0"/>
                </a:lnTo>
                <a:lnTo>
                  <a:pt x="21" y="0"/>
                </a:lnTo>
                <a:lnTo>
                  <a:pt x="14" y="7"/>
                </a:lnTo>
                <a:lnTo>
                  <a:pt x="7" y="7"/>
                </a:lnTo>
                <a:lnTo>
                  <a:pt x="0" y="7"/>
                </a:lnTo>
                <a:lnTo>
                  <a:pt x="0" y="0"/>
                </a:lnTo>
                <a:lnTo>
                  <a:pt x="7" y="0"/>
                </a:lnTo>
                <a:lnTo>
                  <a:pt x="14" y="0"/>
                </a:lnTo>
                <a:lnTo>
                  <a:pt x="21" y="0"/>
                </a:lnTo>
                <a:close/>
              </a:path>
            </a:pathLst>
          </a:custGeom>
          <a:noFill/>
          <a:ln w="11113">
            <a:solidFill>
              <a:srgbClr val="000000"/>
            </a:solidFill>
            <a:round/>
            <a:headEnd/>
            <a:tailEnd/>
          </a:ln>
        </p:spPr>
        <p:txBody>
          <a:bodyPr/>
          <a:lstStyle/>
          <a:p>
            <a:endParaRPr lang="en-US"/>
          </a:p>
        </p:txBody>
      </p:sp>
      <p:sp>
        <p:nvSpPr>
          <p:cNvPr id="150613" name="Line 86"/>
          <p:cNvSpPr>
            <a:spLocks noChangeShapeType="1"/>
          </p:cNvSpPr>
          <p:nvPr/>
        </p:nvSpPr>
        <p:spPr bwMode="auto">
          <a:xfrm flipV="1">
            <a:off x="2070100" y="3184525"/>
            <a:ext cx="1588" cy="307975"/>
          </a:xfrm>
          <a:prstGeom prst="line">
            <a:avLst/>
          </a:prstGeom>
          <a:noFill/>
          <a:ln w="11113">
            <a:solidFill>
              <a:srgbClr val="000000"/>
            </a:solidFill>
            <a:round/>
            <a:headEnd/>
            <a:tailEnd/>
          </a:ln>
        </p:spPr>
        <p:txBody>
          <a:bodyPr/>
          <a:lstStyle/>
          <a:p>
            <a:endParaRPr lang="en-US"/>
          </a:p>
        </p:txBody>
      </p:sp>
      <p:sp>
        <p:nvSpPr>
          <p:cNvPr id="150614" name="Line 87"/>
          <p:cNvSpPr>
            <a:spLocks noChangeShapeType="1"/>
          </p:cNvSpPr>
          <p:nvPr/>
        </p:nvSpPr>
        <p:spPr bwMode="auto">
          <a:xfrm flipV="1">
            <a:off x="2025650" y="3195638"/>
            <a:ext cx="1588" cy="307975"/>
          </a:xfrm>
          <a:prstGeom prst="line">
            <a:avLst/>
          </a:prstGeom>
          <a:noFill/>
          <a:ln w="11113">
            <a:solidFill>
              <a:srgbClr val="000000"/>
            </a:solidFill>
            <a:round/>
            <a:headEnd/>
            <a:tailEnd/>
          </a:ln>
        </p:spPr>
        <p:txBody>
          <a:bodyPr/>
          <a:lstStyle/>
          <a:p>
            <a:endParaRPr lang="en-US"/>
          </a:p>
        </p:txBody>
      </p:sp>
      <p:sp>
        <p:nvSpPr>
          <p:cNvPr id="150615" name="Freeform 88"/>
          <p:cNvSpPr>
            <a:spLocks/>
          </p:cNvSpPr>
          <p:nvPr/>
        </p:nvSpPr>
        <p:spPr bwMode="auto">
          <a:xfrm>
            <a:off x="2178050" y="3421063"/>
            <a:ext cx="11113" cy="71437"/>
          </a:xfrm>
          <a:custGeom>
            <a:avLst/>
            <a:gdLst>
              <a:gd name="T0" fmla="*/ 7 w 7"/>
              <a:gd name="T1" fmla="*/ 45 h 45"/>
              <a:gd name="T2" fmla="*/ 0 w 7"/>
              <a:gd name="T3" fmla="*/ 45 h 45"/>
              <a:gd name="T4" fmla="*/ 0 w 7"/>
              <a:gd name="T5" fmla="*/ 6 h 45"/>
              <a:gd name="T6" fmla="*/ 7 w 7"/>
              <a:gd name="T7" fmla="*/ 0 h 45"/>
              <a:gd name="T8" fmla="*/ 7 w 7"/>
              <a:gd name="T9" fmla="*/ 45 h 45"/>
              <a:gd name="T10" fmla="*/ 0 60000 65536"/>
              <a:gd name="T11" fmla="*/ 0 60000 65536"/>
              <a:gd name="T12" fmla="*/ 0 60000 65536"/>
              <a:gd name="T13" fmla="*/ 0 60000 65536"/>
              <a:gd name="T14" fmla="*/ 0 60000 65536"/>
              <a:gd name="T15" fmla="*/ 0 w 7"/>
              <a:gd name="T16" fmla="*/ 0 h 45"/>
              <a:gd name="T17" fmla="*/ 7 w 7"/>
              <a:gd name="T18" fmla="*/ 45 h 45"/>
            </a:gdLst>
            <a:ahLst/>
            <a:cxnLst>
              <a:cxn ang="T10">
                <a:pos x="T0" y="T1"/>
              </a:cxn>
              <a:cxn ang="T11">
                <a:pos x="T2" y="T3"/>
              </a:cxn>
              <a:cxn ang="T12">
                <a:pos x="T4" y="T5"/>
              </a:cxn>
              <a:cxn ang="T13">
                <a:pos x="T6" y="T7"/>
              </a:cxn>
              <a:cxn ang="T14">
                <a:pos x="T8" y="T9"/>
              </a:cxn>
            </a:cxnLst>
            <a:rect l="T15" t="T16" r="T17" b="T18"/>
            <a:pathLst>
              <a:path w="7" h="45">
                <a:moveTo>
                  <a:pt x="7" y="45"/>
                </a:moveTo>
                <a:lnTo>
                  <a:pt x="0" y="45"/>
                </a:lnTo>
                <a:lnTo>
                  <a:pt x="0" y="6"/>
                </a:lnTo>
                <a:lnTo>
                  <a:pt x="7" y="0"/>
                </a:lnTo>
                <a:lnTo>
                  <a:pt x="7" y="45"/>
                </a:lnTo>
                <a:close/>
              </a:path>
            </a:pathLst>
          </a:custGeom>
          <a:solidFill>
            <a:srgbClr val="913061"/>
          </a:solidFill>
          <a:ln w="9525">
            <a:noFill/>
            <a:round/>
            <a:headEnd/>
            <a:tailEnd/>
          </a:ln>
        </p:spPr>
        <p:txBody>
          <a:bodyPr/>
          <a:lstStyle/>
          <a:p>
            <a:endParaRPr lang="en-US"/>
          </a:p>
        </p:txBody>
      </p:sp>
      <p:sp>
        <p:nvSpPr>
          <p:cNvPr id="150616" name="Rectangle 89"/>
          <p:cNvSpPr>
            <a:spLocks noChangeArrowheads="1"/>
          </p:cNvSpPr>
          <p:nvPr/>
        </p:nvSpPr>
        <p:spPr bwMode="auto">
          <a:xfrm>
            <a:off x="2168525" y="3430588"/>
            <a:ext cx="9525" cy="61912"/>
          </a:xfrm>
          <a:prstGeom prst="rect">
            <a:avLst/>
          </a:prstGeom>
          <a:solidFill>
            <a:srgbClr val="993366"/>
          </a:solidFill>
          <a:ln w="9525">
            <a:noFill/>
            <a:miter lim="800000"/>
            <a:headEnd/>
            <a:tailEnd/>
          </a:ln>
        </p:spPr>
        <p:txBody>
          <a:bodyPr/>
          <a:lstStyle/>
          <a:p>
            <a:endParaRPr lang="en-US"/>
          </a:p>
        </p:txBody>
      </p:sp>
      <p:sp>
        <p:nvSpPr>
          <p:cNvPr id="150617" name="Freeform 90"/>
          <p:cNvSpPr>
            <a:spLocks/>
          </p:cNvSpPr>
          <p:nvPr/>
        </p:nvSpPr>
        <p:spPr bwMode="auto">
          <a:xfrm>
            <a:off x="2157413" y="3430588"/>
            <a:ext cx="11112" cy="73025"/>
          </a:xfrm>
          <a:custGeom>
            <a:avLst/>
            <a:gdLst>
              <a:gd name="T0" fmla="*/ 7 w 7"/>
              <a:gd name="T1" fmla="*/ 39 h 46"/>
              <a:gd name="T2" fmla="*/ 0 w 7"/>
              <a:gd name="T3" fmla="*/ 46 h 46"/>
              <a:gd name="T4" fmla="*/ 0 w 7"/>
              <a:gd name="T5" fmla="*/ 0 h 46"/>
              <a:gd name="T6" fmla="*/ 7 w 7"/>
              <a:gd name="T7" fmla="*/ 0 h 46"/>
              <a:gd name="T8" fmla="*/ 7 w 7"/>
              <a:gd name="T9" fmla="*/ 39 h 46"/>
              <a:gd name="T10" fmla="*/ 0 60000 65536"/>
              <a:gd name="T11" fmla="*/ 0 60000 65536"/>
              <a:gd name="T12" fmla="*/ 0 60000 65536"/>
              <a:gd name="T13" fmla="*/ 0 60000 65536"/>
              <a:gd name="T14" fmla="*/ 0 60000 65536"/>
              <a:gd name="T15" fmla="*/ 0 w 7"/>
              <a:gd name="T16" fmla="*/ 0 h 46"/>
              <a:gd name="T17" fmla="*/ 7 w 7"/>
              <a:gd name="T18" fmla="*/ 46 h 46"/>
            </a:gdLst>
            <a:ahLst/>
            <a:cxnLst>
              <a:cxn ang="T10">
                <a:pos x="T0" y="T1"/>
              </a:cxn>
              <a:cxn ang="T11">
                <a:pos x="T2" y="T3"/>
              </a:cxn>
              <a:cxn ang="T12">
                <a:pos x="T4" y="T5"/>
              </a:cxn>
              <a:cxn ang="T13">
                <a:pos x="T6" y="T7"/>
              </a:cxn>
              <a:cxn ang="T14">
                <a:pos x="T8" y="T9"/>
              </a:cxn>
            </a:cxnLst>
            <a:rect l="T15" t="T16" r="T17" b="T18"/>
            <a:pathLst>
              <a:path w="7" h="46">
                <a:moveTo>
                  <a:pt x="7" y="39"/>
                </a:moveTo>
                <a:lnTo>
                  <a:pt x="0" y="46"/>
                </a:lnTo>
                <a:lnTo>
                  <a:pt x="0" y="0"/>
                </a:lnTo>
                <a:lnTo>
                  <a:pt x="7" y="0"/>
                </a:lnTo>
                <a:lnTo>
                  <a:pt x="7" y="39"/>
                </a:lnTo>
                <a:close/>
              </a:path>
            </a:pathLst>
          </a:custGeom>
          <a:solidFill>
            <a:srgbClr val="993366"/>
          </a:solidFill>
          <a:ln w="9525">
            <a:noFill/>
            <a:round/>
            <a:headEnd/>
            <a:tailEnd/>
          </a:ln>
        </p:spPr>
        <p:txBody>
          <a:bodyPr/>
          <a:lstStyle/>
          <a:p>
            <a:endParaRPr lang="en-US"/>
          </a:p>
        </p:txBody>
      </p:sp>
      <p:sp>
        <p:nvSpPr>
          <p:cNvPr id="150618" name="Rectangle 91"/>
          <p:cNvSpPr>
            <a:spLocks noChangeArrowheads="1"/>
          </p:cNvSpPr>
          <p:nvPr/>
        </p:nvSpPr>
        <p:spPr bwMode="auto">
          <a:xfrm>
            <a:off x="2146300" y="3430588"/>
            <a:ext cx="11113" cy="73025"/>
          </a:xfrm>
          <a:prstGeom prst="rect">
            <a:avLst/>
          </a:prstGeom>
          <a:solidFill>
            <a:srgbClr val="913061"/>
          </a:solidFill>
          <a:ln w="9525">
            <a:noFill/>
            <a:miter lim="800000"/>
            <a:headEnd/>
            <a:tailEnd/>
          </a:ln>
        </p:spPr>
        <p:txBody>
          <a:bodyPr/>
          <a:lstStyle/>
          <a:p>
            <a:endParaRPr lang="en-US"/>
          </a:p>
        </p:txBody>
      </p:sp>
      <p:sp>
        <p:nvSpPr>
          <p:cNvPr id="150619" name="Rectangle 92"/>
          <p:cNvSpPr>
            <a:spLocks noChangeArrowheads="1"/>
          </p:cNvSpPr>
          <p:nvPr/>
        </p:nvSpPr>
        <p:spPr bwMode="auto">
          <a:xfrm>
            <a:off x="2135188" y="3430588"/>
            <a:ext cx="11112" cy="73025"/>
          </a:xfrm>
          <a:prstGeom prst="rect">
            <a:avLst/>
          </a:prstGeom>
          <a:solidFill>
            <a:srgbClr val="8A2E5C"/>
          </a:solidFill>
          <a:ln w="9525">
            <a:noFill/>
            <a:miter lim="800000"/>
            <a:headEnd/>
            <a:tailEnd/>
          </a:ln>
        </p:spPr>
        <p:txBody>
          <a:bodyPr/>
          <a:lstStyle/>
          <a:p>
            <a:endParaRPr lang="en-US"/>
          </a:p>
        </p:txBody>
      </p:sp>
      <p:sp>
        <p:nvSpPr>
          <p:cNvPr id="150620" name="Rectangle 93"/>
          <p:cNvSpPr>
            <a:spLocks noChangeArrowheads="1"/>
          </p:cNvSpPr>
          <p:nvPr/>
        </p:nvSpPr>
        <p:spPr bwMode="auto">
          <a:xfrm>
            <a:off x="2135188" y="3430588"/>
            <a:ext cx="1587" cy="73025"/>
          </a:xfrm>
          <a:prstGeom prst="rect">
            <a:avLst/>
          </a:prstGeom>
          <a:solidFill>
            <a:srgbClr val="822B57"/>
          </a:solidFill>
          <a:ln w="9525">
            <a:noFill/>
            <a:miter lim="800000"/>
            <a:headEnd/>
            <a:tailEnd/>
          </a:ln>
        </p:spPr>
        <p:txBody>
          <a:bodyPr/>
          <a:lstStyle/>
          <a:p>
            <a:endParaRPr lang="en-US"/>
          </a:p>
        </p:txBody>
      </p:sp>
      <p:sp>
        <p:nvSpPr>
          <p:cNvPr id="150621" name="Freeform 94"/>
          <p:cNvSpPr>
            <a:spLocks/>
          </p:cNvSpPr>
          <p:nvPr/>
        </p:nvSpPr>
        <p:spPr bwMode="auto">
          <a:xfrm>
            <a:off x="2135188" y="3421063"/>
            <a:ext cx="53975" cy="9525"/>
          </a:xfrm>
          <a:custGeom>
            <a:avLst/>
            <a:gdLst>
              <a:gd name="T0" fmla="*/ 21 w 34"/>
              <a:gd name="T1" fmla="*/ 0 h 6"/>
              <a:gd name="T2" fmla="*/ 27 w 34"/>
              <a:gd name="T3" fmla="*/ 0 h 6"/>
              <a:gd name="T4" fmla="*/ 34 w 34"/>
              <a:gd name="T5" fmla="*/ 0 h 6"/>
              <a:gd name="T6" fmla="*/ 27 w 34"/>
              <a:gd name="T7" fmla="*/ 6 h 6"/>
              <a:gd name="T8" fmla="*/ 21 w 34"/>
              <a:gd name="T9" fmla="*/ 6 h 6"/>
              <a:gd name="T10" fmla="*/ 14 w 34"/>
              <a:gd name="T11" fmla="*/ 6 h 6"/>
              <a:gd name="T12" fmla="*/ 7 w 34"/>
              <a:gd name="T13" fmla="*/ 6 h 6"/>
              <a:gd name="T14" fmla="*/ 0 w 34"/>
              <a:gd name="T15" fmla="*/ 6 h 6"/>
              <a:gd name="T16" fmla="*/ 0 w 34"/>
              <a:gd name="T17" fmla="*/ 6 h 6"/>
              <a:gd name="T18" fmla="*/ 0 w 34"/>
              <a:gd name="T19" fmla="*/ 6 h 6"/>
              <a:gd name="T20" fmla="*/ 7 w 34"/>
              <a:gd name="T21" fmla="*/ 6 h 6"/>
              <a:gd name="T22" fmla="*/ 14 w 34"/>
              <a:gd name="T23" fmla="*/ 0 h 6"/>
              <a:gd name="T24" fmla="*/ 21 w 34"/>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6"/>
              <a:gd name="T41" fmla="*/ 34 w 34"/>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6">
                <a:moveTo>
                  <a:pt x="21" y="0"/>
                </a:moveTo>
                <a:lnTo>
                  <a:pt x="27" y="0"/>
                </a:lnTo>
                <a:lnTo>
                  <a:pt x="34" y="0"/>
                </a:lnTo>
                <a:lnTo>
                  <a:pt x="27" y="6"/>
                </a:lnTo>
                <a:lnTo>
                  <a:pt x="21" y="6"/>
                </a:lnTo>
                <a:lnTo>
                  <a:pt x="14" y="6"/>
                </a:lnTo>
                <a:lnTo>
                  <a:pt x="7" y="6"/>
                </a:lnTo>
                <a:lnTo>
                  <a:pt x="0" y="6"/>
                </a:lnTo>
                <a:lnTo>
                  <a:pt x="7" y="6"/>
                </a:lnTo>
                <a:lnTo>
                  <a:pt x="14" y="0"/>
                </a:lnTo>
                <a:lnTo>
                  <a:pt x="21" y="0"/>
                </a:lnTo>
                <a:close/>
              </a:path>
            </a:pathLst>
          </a:custGeom>
          <a:solidFill>
            <a:srgbClr val="73264D"/>
          </a:solidFill>
          <a:ln w="9525">
            <a:noFill/>
            <a:round/>
            <a:headEnd/>
            <a:tailEnd/>
          </a:ln>
        </p:spPr>
        <p:txBody>
          <a:bodyPr/>
          <a:lstStyle/>
          <a:p>
            <a:endParaRPr lang="en-US"/>
          </a:p>
        </p:txBody>
      </p:sp>
      <p:sp>
        <p:nvSpPr>
          <p:cNvPr id="150622" name="Freeform 95"/>
          <p:cNvSpPr>
            <a:spLocks/>
          </p:cNvSpPr>
          <p:nvPr/>
        </p:nvSpPr>
        <p:spPr bwMode="auto">
          <a:xfrm>
            <a:off x="2135188" y="3492500"/>
            <a:ext cx="53975" cy="11113"/>
          </a:xfrm>
          <a:custGeom>
            <a:avLst/>
            <a:gdLst>
              <a:gd name="T0" fmla="*/ 34 w 34"/>
              <a:gd name="T1" fmla="*/ 0 h 7"/>
              <a:gd name="T2" fmla="*/ 27 w 34"/>
              <a:gd name="T3" fmla="*/ 0 h 7"/>
              <a:gd name="T4" fmla="*/ 21 w 34"/>
              <a:gd name="T5" fmla="*/ 0 h 7"/>
              <a:gd name="T6" fmla="*/ 14 w 34"/>
              <a:gd name="T7" fmla="*/ 7 h 7"/>
              <a:gd name="T8" fmla="*/ 7 w 34"/>
              <a:gd name="T9" fmla="*/ 7 h 7"/>
              <a:gd name="T10" fmla="*/ 0 w 34"/>
              <a:gd name="T11" fmla="*/ 7 h 7"/>
              <a:gd name="T12" fmla="*/ 0 w 34"/>
              <a:gd name="T13" fmla="*/ 7 h 7"/>
              <a:gd name="T14" fmla="*/ 0 60000 65536"/>
              <a:gd name="T15" fmla="*/ 0 60000 65536"/>
              <a:gd name="T16" fmla="*/ 0 60000 65536"/>
              <a:gd name="T17" fmla="*/ 0 60000 65536"/>
              <a:gd name="T18" fmla="*/ 0 60000 65536"/>
              <a:gd name="T19" fmla="*/ 0 60000 65536"/>
              <a:gd name="T20" fmla="*/ 0 60000 65536"/>
              <a:gd name="T21" fmla="*/ 0 w 34"/>
              <a:gd name="T22" fmla="*/ 0 h 7"/>
              <a:gd name="T23" fmla="*/ 34 w 3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7">
                <a:moveTo>
                  <a:pt x="34" y="0"/>
                </a:moveTo>
                <a:lnTo>
                  <a:pt x="27" y="0"/>
                </a:lnTo>
                <a:lnTo>
                  <a:pt x="21" y="0"/>
                </a:lnTo>
                <a:lnTo>
                  <a:pt x="14" y="7"/>
                </a:lnTo>
                <a:lnTo>
                  <a:pt x="7" y="7"/>
                </a:lnTo>
                <a:lnTo>
                  <a:pt x="0" y="7"/>
                </a:lnTo>
              </a:path>
            </a:pathLst>
          </a:custGeom>
          <a:noFill/>
          <a:ln w="11113">
            <a:solidFill>
              <a:srgbClr val="000000"/>
            </a:solidFill>
            <a:round/>
            <a:headEnd/>
            <a:tailEnd/>
          </a:ln>
        </p:spPr>
        <p:txBody>
          <a:bodyPr/>
          <a:lstStyle/>
          <a:p>
            <a:endParaRPr lang="en-US"/>
          </a:p>
        </p:txBody>
      </p:sp>
      <p:sp>
        <p:nvSpPr>
          <p:cNvPr id="150623" name="Freeform 96"/>
          <p:cNvSpPr>
            <a:spLocks/>
          </p:cNvSpPr>
          <p:nvPr/>
        </p:nvSpPr>
        <p:spPr bwMode="auto">
          <a:xfrm>
            <a:off x="2135188" y="3421063"/>
            <a:ext cx="53975" cy="9525"/>
          </a:xfrm>
          <a:custGeom>
            <a:avLst/>
            <a:gdLst>
              <a:gd name="T0" fmla="*/ 21 w 34"/>
              <a:gd name="T1" fmla="*/ 0 h 6"/>
              <a:gd name="T2" fmla="*/ 27 w 34"/>
              <a:gd name="T3" fmla="*/ 0 h 6"/>
              <a:gd name="T4" fmla="*/ 34 w 34"/>
              <a:gd name="T5" fmla="*/ 0 h 6"/>
              <a:gd name="T6" fmla="*/ 27 w 34"/>
              <a:gd name="T7" fmla="*/ 6 h 6"/>
              <a:gd name="T8" fmla="*/ 21 w 34"/>
              <a:gd name="T9" fmla="*/ 6 h 6"/>
              <a:gd name="T10" fmla="*/ 14 w 34"/>
              <a:gd name="T11" fmla="*/ 6 h 6"/>
              <a:gd name="T12" fmla="*/ 7 w 34"/>
              <a:gd name="T13" fmla="*/ 6 h 6"/>
              <a:gd name="T14" fmla="*/ 0 w 34"/>
              <a:gd name="T15" fmla="*/ 6 h 6"/>
              <a:gd name="T16" fmla="*/ 0 w 34"/>
              <a:gd name="T17" fmla="*/ 6 h 6"/>
              <a:gd name="T18" fmla="*/ 0 w 34"/>
              <a:gd name="T19" fmla="*/ 6 h 6"/>
              <a:gd name="T20" fmla="*/ 7 w 34"/>
              <a:gd name="T21" fmla="*/ 6 h 6"/>
              <a:gd name="T22" fmla="*/ 14 w 34"/>
              <a:gd name="T23" fmla="*/ 0 h 6"/>
              <a:gd name="T24" fmla="*/ 21 w 34"/>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6"/>
              <a:gd name="T41" fmla="*/ 34 w 34"/>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6">
                <a:moveTo>
                  <a:pt x="21" y="0"/>
                </a:moveTo>
                <a:lnTo>
                  <a:pt x="27" y="0"/>
                </a:lnTo>
                <a:lnTo>
                  <a:pt x="34" y="0"/>
                </a:lnTo>
                <a:lnTo>
                  <a:pt x="27" y="6"/>
                </a:lnTo>
                <a:lnTo>
                  <a:pt x="21" y="6"/>
                </a:lnTo>
                <a:lnTo>
                  <a:pt x="14" y="6"/>
                </a:lnTo>
                <a:lnTo>
                  <a:pt x="7" y="6"/>
                </a:lnTo>
                <a:lnTo>
                  <a:pt x="0" y="6"/>
                </a:lnTo>
                <a:lnTo>
                  <a:pt x="7" y="6"/>
                </a:lnTo>
                <a:lnTo>
                  <a:pt x="14" y="0"/>
                </a:lnTo>
                <a:lnTo>
                  <a:pt x="21" y="0"/>
                </a:lnTo>
                <a:close/>
              </a:path>
            </a:pathLst>
          </a:custGeom>
          <a:noFill/>
          <a:ln w="11113">
            <a:solidFill>
              <a:srgbClr val="000000"/>
            </a:solidFill>
            <a:round/>
            <a:headEnd/>
            <a:tailEnd/>
          </a:ln>
        </p:spPr>
        <p:txBody>
          <a:bodyPr/>
          <a:lstStyle/>
          <a:p>
            <a:endParaRPr lang="en-US"/>
          </a:p>
        </p:txBody>
      </p:sp>
      <p:sp>
        <p:nvSpPr>
          <p:cNvPr id="150624" name="Line 97"/>
          <p:cNvSpPr>
            <a:spLocks noChangeShapeType="1"/>
          </p:cNvSpPr>
          <p:nvPr/>
        </p:nvSpPr>
        <p:spPr bwMode="auto">
          <a:xfrm flipV="1">
            <a:off x="2189163" y="3421063"/>
            <a:ext cx="1587" cy="71437"/>
          </a:xfrm>
          <a:prstGeom prst="line">
            <a:avLst/>
          </a:prstGeom>
          <a:noFill/>
          <a:ln w="11113">
            <a:solidFill>
              <a:srgbClr val="000000"/>
            </a:solidFill>
            <a:round/>
            <a:headEnd/>
            <a:tailEnd/>
          </a:ln>
        </p:spPr>
        <p:txBody>
          <a:bodyPr/>
          <a:lstStyle/>
          <a:p>
            <a:endParaRPr lang="en-US"/>
          </a:p>
        </p:txBody>
      </p:sp>
      <p:sp>
        <p:nvSpPr>
          <p:cNvPr id="150625" name="Line 98"/>
          <p:cNvSpPr>
            <a:spLocks noChangeShapeType="1"/>
          </p:cNvSpPr>
          <p:nvPr/>
        </p:nvSpPr>
        <p:spPr bwMode="auto">
          <a:xfrm flipV="1">
            <a:off x="2135188" y="3430588"/>
            <a:ext cx="1587" cy="73025"/>
          </a:xfrm>
          <a:prstGeom prst="line">
            <a:avLst/>
          </a:prstGeom>
          <a:noFill/>
          <a:ln w="11113">
            <a:solidFill>
              <a:srgbClr val="000000"/>
            </a:solidFill>
            <a:round/>
            <a:headEnd/>
            <a:tailEnd/>
          </a:ln>
        </p:spPr>
        <p:txBody>
          <a:bodyPr/>
          <a:lstStyle/>
          <a:p>
            <a:endParaRPr lang="en-US"/>
          </a:p>
        </p:txBody>
      </p:sp>
      <p:sp>
        <p:nvSpPr>
          <p:cNvPr id="150626" name="Freeform 99"/>
          <p:cNvSpPr>
            <a:spLocks/>
          </p:cNvSpPr>
          <p:nvPr/>
        </p:nvSpPr>
        <p:spPr bwMode="auto">
          <a:xfrm>
            <a:off x="2517775" y="2887663"/>
            <a:ext cx="1588" cy="604837"/>
          </a:xfrm>
          <a:custGeom>
            <a:avLst/>
            <a:gdLst>
              <a:gd name="T0" fmla="*/ 0 w 1588"/>
              <a:gd name="T1" fmla="*/ 381 h 381"/>
              <a:gd name="T2" fmla="*/ 0 w 1588"/>
              <a:gd name="T3" fmla="*/ 381 h 381"/>
              <a:gd name="T4" fmla="*/ 0 w 1588"/>
              <a:gd name="T5" fmla="*/ 6 h 381"/>
              <a:gd name="T6" fmla="*/ 0 w 1588"/>
              <a:gd name="T7" fmla="*/ 0 h 381"/>
              <a:gd name="T8" fmla="*/ 0 w 1588"/>
              <a:gd name="T9" fmla="*/ 381 h 381"/>
              <a:gd name="T10" fmla="*/ 0 60000 65536"/>
              <a:gd name="T11" fmla="*/ 0 60000 65536"/>
              <a:gd name="T12" fmla="*/ 0 60000 65536"/>
              <a:gd name="T13" fmla="*/ 0 60000 65536"/>
              <a:gd name="T14" fmla="*/ 0 60000 65536"/>
              <a:gd name="T15" fmla="*/ 0 w 1588"/>
              <a:gd name="T16" fmla="*/ 0 h 381"/>
              <a:gd name="T17" fmla="*/ 1588 w 1588"/>
              <a:gd name="T18" fmla="*/ 381 h 381"/>
            </a:gdLst>
            <a:ahLst/>
            <a:cxnLst>
              <a:cxn ang="T10">
                <a:pos x="T0" y="T1"/>
              </a:cxn>
              <a:cxn ang="T11">
                <a:pos x="T2" y="T3"/>
              </a:cxn>
              <a:cxn ang="T12">
                <a:pos x="T4" y="T5"/>
              </a:cxn>
              <a:cxn ang="T13">
                <a:pos x="T6" y="T7"/>
              </a:cxn>
              <a:cxn ang="T14">
                <a:pos x="T8" y="T9"/>
              </a:cxn>
            </a:cxnLst>
            <a:rect l="T15" t="T16" r="T17" b="T18"/>
            <a:pathLst>
              <a:path w="1588" h="381">
                <a:moveTo>
                  <a:pt x="0" y="381"/>
                </a:moveTo>
                <a:lnTo>
                  <a:pt x="0" y="381"/>
                </a:lnTo>
                <a:lnTo>
                  <a:pt x="0" y="6"/>
                </a:lnTo>
                <a:lnTo>
                  <a:pt x="0" y="0"/>
                </a:lnTo>
                <a:lnTo>
                  <a:pt x="0" y="381"/>
                </a:lnTo>
                <a:close/>
              </a:path>
            </a:pathLst>
          </a:custGeom>
          <a:solidFill>
            <a:srgbClr val="913061"/>
          </a:solidFill>
          <a:ln w="9525">
            <a:noFill/>
            <a:round/>
            <a:headEnd/>
            <a:tailEnd/>
          </a:ln>
        </p:spPr>
        <p:txBody>
          <a:bodyPr/>
          <a:lstStyle/>
          <a:p>
            <a:endParaRPr lang="en-US"/>
          </a:p>
        </p:txBody>
      </p:sp>
      <p:sp>
        <p:nvSpPr>
          <p:cNvPr id="150627" name="Rectangle 100"/>
          <p:cNvSpPr>
            <a:spLocks noChangeArrowheads="1"/>
          </p:cNvSpPr>
          <p:nvPr/>
        </p:nvSpPr>
        <p:spPr bwMode="auto">
          <a:xfrm>
            <a:off x="2506663" y="2897188"/>
            <a:ext cx="11112" cy="595312"/>
          </a:xfrm>
          <a:prstGeom prst="rect">
            <a:avLst/>
          </a:prstGeom>
          <a:solidFill>
            <a:srgbClr val="993366"/>
          </a:solidFill>
          <a:ln w="9525">
            <a:noFill/>
            <a:miter lim="800000"/>
            <a:headEnd/>
            <a:tailEnd/>
          </a:ln>
        </p:spPr>
        <p:txBody>
          <a:bodyPr/>
          <a:lstStyle/>
          <a:p>
            <a:endParaRPr lang="en-US"/>
          </a:p>
        </p:txBody>
      </p:sp>
      <p:sp>
        <p:nvSpPr>
          <p:cNvPr id="150628" name="Freeform 101"/>
          <p:cNvSpPr>
            <a:spLocks/>
          </p:cNvSpPr>
          <p:nvPr/>
        </p:nvSpPr>
        <p:spPr bwMode="auto">
          <a:xfrm>
            <a:off x="2495550" y="2897188"/>
            <a:ext cx="11113" cy="606425"/>
          </a:xfrm>
          <a:custGeom>
            <a:avLst/>
            <a:gdLst>
              <a:gd name="T0" fmla="*/ 7 w 7"/>
              <a:gd name="T1" fmla="*/ 375 h 382"/>
              <a:gd name="T2" fmla="*/ 0 w 7"/>
              <a:gd name="T3" fmla="*/ 382 h 382"/>
              <a:gd name="T4" fmla="*/ 0 w 7"/>
              <a:gd name="T5" fmla="*/ 6 h 382"/>
              <a:gd name="T6" fmla="*/ 7 w 7"/>
              <a:gd name="T7" fmla="*/ 0 h 382"/>
              <a:gd name="T8" fmla="*/ 7 w 7"/>
              <a:gd name="T9" fmla="*/ 375 h 382"/>
              <a:gd name="T10" fmla="*/ 0 60000 65536"/>
              <a:gd name="T11" fmla="*/ 0 60000 65536"/>
              <a:gd name="T12" fmla="*/ 0 60000 65536"/>
              <a:gd name="T13" fmla="*/ 0 60000 65536"/>
              <a:gd name="T14" fmla="*/ 0 60000 65536"/>
              <a:gd name="T15" fmla="*/ 0 w 7"/>
              <a:gd name="T16" fmla="*/ 0 h 382"/>
              <a:gd name="T17" fmla="*/ 7 w 7"/>
              <a:gd name="T18" fmla="*/ 382 h 382"/>
            </a:gdLst>
            <a:ahLst/>
            <a:cxnLst>
              <a:cxn ang="T10">
                <a:pos x="T0" y="T1"/>
              </a:cxn>
              <a:cxn ang="T11">
                <a:pos x="T2" y="T3"/>
              </a:cxn>
              <a:cxn ang="T12">
                <a:pos x="T4" y="T5"/>
              </a:cxn>
              <a:cxn ang="T13">
                <a:pos x="T6" y="T7"/>
              </a:cxn>
              <a:cxn ang="T14">
                <a:pos x="T8" y="T9"/>
              </a:cxn>
            </a:cxnLst>
            <a:rect l="T15" t="T16" r="T17" b="T18"/>
            <a:pathLst>
              <a:path w="7" h="382">
                <a:moveTo>
                  <a:pt x="7" y="375"/>
                </a:moveTo>
                <a:lnTo>
                  <a:pt x="0" y="382"/>
                </a:lnTo>
                <a:lnTo>
                  <a:pt x="0" y="6"/>
                </a:lnTo>
                <a:lnTo>
                  <a:pt x="7" y="0"/>
                </a:lnTo>
                <a:lnTo>
                  <a:pt x="7" y="375"/>
                </a:lnTo>
                <a:close/>
              </a:path>
            </a:pathLst>
          </a:custGeom>
          <a:solidFill>
            <a:srgbClr val="993366"/>
          </a:solidFill>
          <a:ln w="9525">
            <a:noFill/>
            <a:round/>
            <a:headEnd/>
            <a:tailEnd/>
          </a:ln>
        </p:spPr>
        <p:txBody>
          <a:bodyPr/>
          <a:lstStyle/>
          <a:p>
            <a:endParaRPr lang="en-US"/>
          </a:p>
        </p:txBody>
      </p:sp>
      <p:sp>
        <p:nvSpPr>
          <p:cNvPr id="150629" name="Rectangle 102"/>
          <p:cNvSpPr>
            <a:spLocks noChangeArrowheads="1"/>
          </p:cNvSpPr>
          <p:nvPr/>
        </p:nvSpPr>
        <p:spPr bwMode="auto">
          <a:xfrm>
            <a:off x="2473325" y="2906713"/>
            <a:ext cx="22225" cy="596900"/>
          </a:xfrm>
          <a:prstGeom prst="rect">
            <a:avLst/>
          </a:prstGeom>
          <a:solidFill>
            <a:srgbClr val="913061"/>
          </a:solidFill>
          <a:ln w="9525">
            <a:noFill/>
            <a:miter lim="800000"/>
            <a:headEnd/>
            <a:tailEnd/>
          </a:ln>
        </p:spPr>
        <p:txBody>
          <a:bodyPr/>
          <a:lstStyle/>
          <a:p>
            <a:endParaRPr lang="en-US"/>
          </a:p>
        </p:txBody>
      </p:sp>
      <p:sp>
        <p:nvSpPr>
          <p:cNvPr id="150630" name="Rectangle 103"/>
          <p:cNvSpPr>
            <a:spLocks noChangeArrowheads="1"/>
          </p:cNvSpPr>
          <p:nvPr/>
        </p:nvSpPr>
        <p:spPr bwMode="auto">
          <a:xfrm>
            <a:off x="2462213" y="2906713"/>
            <a:ext cx="11112" cy="596900"/>
          </a:xfrm>
          <a:prstGeom prst="rect">
            <a:avLst/>
          </a:prstGeom>
          <a:solidFill>
            <a:srgbClr val="8A2E5C"/>
          </a:solidFill>
          <a:ln w="9525">
            <a:noFill/>
            <a:miter lim="800000"/>
            <a:headEnd/>
            <a:tailEnd/>
          </a:ln>
        </p:spPr>
        <p:txBody>
          <a:bodyPr/>
          <a:lstStyle/>
          <a:p>
            <a:endParaRPr lang="en-US"/>
          </a:p>
        </p:txBody>
      </p:sp>
      <p:sp>
        <p:nvSpPr>
          <p:cNvPr id="150631" name="Rectangle 104"/>
          <p:cNvSpPr>
            <a:spLocks noChangeArrowheads="1"/>
          </p:cNvSpPr>
          <p:nvPr/>
        </p:nvSpPr>
        <p:spPr bwMode="auto">
          <a:xfrm>
            <a:off x="2462213" y="2906713"/>
            <a:ext cx="1587" cy="596900"/>
          </a:xfrm>
          <a:prstGeom prst="rect">
            <a:avLst/>
          </a:prstGeom>
          <a:solidFill>
            <a:srgbClr val="822B57"/>
          </a:solidFill>
          <a:ln w="9525">
            <a:noFill/>
            <a:miter lim="800000"/>
            <a:headEnd/>
            <a:tailEnd/>
          </a:ln>
        </p:spPr>
        <p:txBody>
          <a:bodyPr/>
          <a:lstStyle/>
          <a:p>
            <a:endParaRPr lang="en-US"/>
          </a:p>
        </p:txBody>
      </p:sp>
      <p:sp>
        <p:nvSpPr>
          <p:cNvPr id="150632" name="Freeform 105"/>
          <p:cNvSpPr>
            <a:spLocks/>
          </p:cNvSpPr>
          <p:nvPr/>
        </p:nvSpPr>
        <p:spPr bwMode="auto">
          <a:xfrm>
            <a:off x="2462213" y="2887663"/>
            <a:ext cx="55562" cy="19050"/>
          </a:xfrm>
          <a:custGeom>
            <a:avLst/>
            <a:gdLst>
              <a:gd name="T0" fmla="*/ 28 w 35"/>
              <a:gd name="T1" fmla="*/ 0 h 12"/>
              <a:gd name="T2" fmla="*/ 35 w 35"/>
              <a:gd name="T3" fmla="*/ 0 h 12"/>
              <a:gd name="T4" fmla="*/ 35 w 35"/>
              <a:gd name="T5" fmla="*/ 0 h 12"/>
              <a:gd name="T6" fmla="*/ 35 w 35"/>
              <a:gd name="T7" fmla="*/ 6 h 12"/>
              <a:gd name="T8" fmla="*/ 28 w 35"/>
              <a:gd name="T9" fmla="*/ 6 h 12"/>
              <a:gd name="T10" fmla="*/ 21 w 35"/>
              <a:gd name="T11" fmla="*/ 12 h 12"/>
              <a:gd name="T12" fmla="*/ 7 w 35"/>
              <a:gd name="T13" fmla="*/ 12 h 12"/>
              <a:gd name="T14" fmla="*/ 0 w 35"/>
              <a:gd name="T15" fmla="*/ 12 h 12"/>
              <a:gd name="T16" fmla="*/ 0 w 35"/>
              <a:gd name="T17" fmla="*/ 12 h 12"/>
              <a:gd name="T18" fmla="*/ 7 w 35"/>
              <a:gd name="T19" fmla="*/ 6 h 12"/>
              <a:gd name="T20" fmla="*/ 14 w 35"/>
              <a:gd name="T21" fmla="*/ 6 h 12"/>
              <a:gd name="T22" fmla="*/ 21 w 35"/>
              <a:gd name="T23" fmla="*/ 0 h 12"/>
              <a:gd name="T24" fmla="*/ 28 w 35"/>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2"/>
              <a:gd name="T41" fmla="*/ 35 w 35"/>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2">
                <a:moveTo>
                  <a:pt x="28" y="0"/>
                </a:moveTo>
                <a:lnTo>
                  <a:pt x="35" y="0"/>
                </a:lnTo>
                <a:lnTo>
                  <a:pt x="35" y="6"/>
                </a:lnTo>
                <a:lnTo>
                  <a:pt x="28" y="6"/>
                </a:lnTo>
                <a:lnTo>
                  <a:pt x="21" y="12"/>
                </a:lnTo>
                <a:lnTo>
                  <a:pt x="7" y="12"/>
                </a:lnTo>
                <a:lnTo>
                  <a:pt x="0" y="12"/>
                </a:lnTo>
                <a:lnTo>
                  <a:pt x="7" y="6"/>
                </a:lnTo>
                <a:lnTo>
                  <a:pt x="14" y="6"/>
                </a:lnTo>
                <a:lnTo>
                  <a:pt x="21" y="0"/>
                </a:lnTo>
                <a:lnTo>
                  <a:pt x="28" y="0"/>
                </a:lnTo>
                <a:close/>
              </a:path>
            </a:pathLst>
          </a:custGeom>
          <a:solidFill>
            <a:srgbClr val="73264D"/>
          </a:solidFill>
          <a:ln w="9525">
            <a:noFill/>
            <a:round/>
            <a:headEnd/>
            <a:tailEnd/>
          </a:ln>
        </p:spPr>
        <p:txBody>
          <a:bodyPr/>
          <a:lstStyle/>
          <a:p>
            <a:endParaRPr lang="en-US"/>
          </a:p>
        </p:txBody>
      </p:sp>
      <p:sp>
        <p:nvSpPr>
          <p:cNvPr id="150633" name="Freeform 106"/>
          <p:cNvSpPr>
            <a:spLocks/>
          </p:cNvSpPr>
          <p:nvPr/>
        </p:nvSpPr>
        <p:spPr bwMode="auto">
          <a:xfrm>
            <a:off x="2462213" y="3492500"/>
            <a:ext cx="55562" cy="11113"/>
          </a:xfrm>
          <a:custGeom>
            <a:avLst/>
            <a:gdLst>
              <a:gd name="T0" fmla="*/ 35 w 35"/>
              <a:gd name="T1" fmla="*/ 0 h 7"/>
              <a:gd name="T2" fmla="*/ 35 w 35"/>
              <a:gd name="T3" fmla="*/ 0 h 7"/>
              <a:gd name="T4" fmla="*/ 28 w 35"/>
              <a:gd name="T5" fmla="*/ 0 h 7"/>
              <a:gd name="T6" fmla="*/ 21 w 35"/>
              <a:gd name="T7" fmla="*/ 7 h 7"/>
              <a:gd name="T8" fmla="*/ 7 w 35"/>
              <a:gd name="T9" fmla="*/ 7 h 7"/>
              <a:gd name="T10" fmla="*/ 0 w 35"/>
              <a:gd name="T11" fmla="*/ 7 h 7"/>
              <a:gd name="T12" fmla="*/ 0 w 35"/>
              <a:gd name="T13" fmla="*/ 7 h 7"/>
              <a:gd name="T14" fmla="*/ 0 60000 65536"/>
              <a:gd name="T15" fmla="*/ 0 60000 65536"/>
              <a:gd name="T16" fmla="*/ 0 60000 65536"/>
              <a:gd name="T17" fmla="*/ 0 60000 65536"/>
              <a:gd name="T18" fmla="*/ 0 60000 65536"/>
              <a:gd name="T19" fmla="*/ 0 60000 65536"/>
              <a:gd name="T20" fmla="*/ 0 60000 65536"/>
              <a:gd name="T21" fmla="*/ 0 w 35"/>
              <a:gd name="T22" fmla="*/ 0 h 7"/>
              <a:gd name="T23" fmla="*/ 35 w 3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7">
                <a:moveTo>
                  <a:pt x="35" y="0"/>
                </a:moveTo>
                <a:lnTo>
                  <a:pt x="35" y="0"/>
                </a:lnTo>
                <a:lnTo>
                  <a:pt x="28" y="0"/>
                </a:lnTo>
                <a:lnTo>
                  <a:pt x="21" y="7"/>
                </a:lnTo>
                <a:lnTo>
                  <a:pt x="7" y="7"/>
                </a:lnTo>
                <a:lnTo>
                  <a:pt x="0" y="7"/>
                </a:lnTo>
              </a:path>
            </a:pathLst>
          </a:custGeom>
          <a:noFill/>
          <a:ln w="11113">
            <a:solidFill>
              <a:srgbClr val="000000"/>
            </a:solidFill>
            <a:round/>
            <a:headEnd/>
            <a:tailEnd/>
          </a:ln>
        </p:spPr>
        <p:txBody>
          <a:bodyPr/>
          <a:lstStyle/>
          <a:p>
            <a:endParaRPr lang="en-US"/>
          </a:p>
        </p:txBody>
      </p:sp>
      <p:sp>
        <p:nvSpPr>
          <p:cNvPr id="150634" name="Freeform 107"/>
          <p:cNvSpPr>
            <a:spLocks/>
          </p:cNvSpPr>
          <p:nvPr/>
        </p:nvSpPr>
        <p:spPr bwMode="auto">
          <a:xfrm>
            <a:off x="2462213" y="2887663"/>
            <a:ext cx="55562" cy="19050"/>
          </a:xfrm>
          <a:custGeom>
            <a:avLst/>
            <a:gdLst>
              <a:gd name="T0" fmla="*/ 28 w 35"/>
              <a:gd name="T1" fmla="*/ 0 h 12"/>
              <a:gd name="T2" fmla="*/ 35 w 35"/>
              <a:gd name="T3" fmla="*/ 0 h 12"/>
              <a:gd name="T4" fmla="*/ 35 w 35"/>
              <a:gd name="T5" fmla="*/ 0 h 12"/>
              <a:gd name="T6" fmla="*/ 35 w 35"/>
              <a:gd name="T7" fmla="*/ 6 h 12"/>
              <a:gd name="T8" fmla="*/ 28 w 35"/>
              <a:gd name="T9" fmla="*/ 6 h 12"/>
              <a:gd name="T10" fmla="*/ 21 w 35"/>
              <a:gd name="T11" fmla="*/ 12 h 12"/>
              <a:gd name="T12" fmla="*/ 7 w 35"/>
              <a:gd name="T13" fmla="*/ 12 h 12"/>
              <a:gd name="T14" fmla="*/ 0 w 35"/>
              <a:gd name="T15" fmla="*/ 12 h 12"/>
              <a:gd name="T16" fmla="*/ 0 w 35"/>
              <a:gd name="T17" fmla="*/ 12 h 12"/>
              <a:gd name="T18" fmla="*/ 7 w 35"/>
              <a:gd name="T19" fmla="*/ 6 h 12"/>
              <a:gd name="T20" fmla="*/ 14 w 35"/>
              <a:gd name="T21" fmla="*/ 6 h 12"/>
              <a:gd name="T22" fmla="*/ 21 w 35"/>
              <a:gd name="T23" fmla="*/ 0 h 12"/>
              <a:gd name="T24" fmla="*/ 28 w 35"/>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2"/>
              <a:gd name="T41" fmla="*/ 35 w 35"/>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2">
                <a:moveTo>
                  <a:pt x="28" y="0"/>
                </a:moveTo>
                <a:lnTo>
                  <a:pt x="35" y="0"/>
                </a:lnTo>
                <a:lnTo>
                  <a:pt x="35" y="6"/>
                </a:lnTo>
                <a:lnTo>
                  <a:pt x="28" y="6"/>
                </a:lnTo>
                <a:lnTo>
                  <a:pt x="21" y="12"/>
                </a:lnTo>
                <a:lnTo>
                  <a:pt x="7" y="12"/>
                </a:lnTo>
                <a:lnTo>
                  <a:pt x="0" y="12"/>
                </a:lnTo>
                <a:lnTo>
                  <a:pt x="7" y="6"/>
                </a:lnTo>
                <a:lnTo>
                  <a:pt x="14" y="6"/>
                </a:lnTo>
                <a:lnTo>
                  <a:pt x="21" y="0"/>
                </a:lnTo>
                <a:lnTo>
                  <a:pt x="28" y="0"/>
                </a:lnTo>
                <a:close/>
              </a:path>
            </a:pathLst>
          </a:custGeom>
          <a:noFill/>
          <a:ln w="11113">
            <a:solidFill>
              <a:srgbClr val="000000"/>
            </a:solidFill>
            <a:round/>
            <a:headEnd/>
            <a:tailEnd/>
          </a:ln>
        </p:spPr>
        <p:txBody>
          <a:bodyPr/>
          <a:lstStyle/>
          <a:p>
            <a:endParaRPr lang="en-US"/>
          </a:p>
        </p:txBody>
      </p:sp>
      <p:sp>
        <p:nvSpPr>
          <p:cNvPr id="150635" name="Line 108"/>
          <p:cNvSpPr>
            <a:spLocks noChangeShapeType="1"/>
          </p:cNvSpPr>
          <p:nvPr/>
        </p:nvSpPr>
        <p:spPr bwMode="auto">
          <a:xfrm flipV="1">
            <a:off x="2517775" y="2887663"/>
            <a:ext cx="1588" cy="604837"/>
          </a:xfrm>
          <a:prstGeom prst="line">
            <a:avLst/>
          </a:prstGeom>
          <a:noFill/>
          <a:ln w="11113">
            <a:solidFill>
              <a:srgbClr val="000000"/>
            </a:solidFill>
            <a:round/>
            <a:headEnd/>
            <a:tailEnd/>
          </a:ln>
        </p:spPr>
        <p:txBody>
          <a:bodyPr/>
          <a:lstStyle/>
          <a:p>
            <a:endParaRPr lang="en-US"/>
          </a:p>
        </p:txBody>
      </p:sp>
      <p:sp>
        <p:nvSpPr>
          <p:cNvPr id="150636" name="Line 109"/>
          <p:cNvSpPr>
            <a:spLocks noChangeShapeType="1"/>
          </p:cNvSpPr>
          <p:nvPr/>
        </p:nvSpPr>
        <p:spPr bwMode="auto">
          <a:xfrm flipV="1">
            <a:off x="2462213" y="2906713"/>
            <a:ext cx="1587" cy="596900"/>
          </a:xfrm>
          <a:prstGeom prst="line">
            <a:avLst/>
          </a:prstGeom>
          <a:noFill/>
          <a:ln w="11113">
            <a:solidFill>
              <a:srgbClr val="000000"/>
            </a:solidFill>
            <a:round/>
            <a:headEnd/>
            <a:tailEnd/>
          </a:ln>
        </p:spPr>
        <p:txBody>
          <a:bodyPr/>
          <a:lstStyle/>
          <a:p>
            <a:endParaRPr lang="en-US"/>
          </a:p>
        </p:txBody>
      </p:sp>
      <p:sp>
        <p:nvSpPr>
          <p:cNvPr id="150637" name="Rectangle 110"/>
          <p:cNvSpPr>
            <a:spLocks noChangeArrowheads="1"/>
          </p:cNvSpPr>
          <p:nvPr/>
        </p:nvSpPr>
        <p:spPr bwMode="auto">
          <a:xfrm>
            <a:off x="2625725" y="2814638"/>
            <a:ext cx="1588" cy="677862"/>
          </a:xfrm>
          <a:prstGeom prst="rect">
            <a:avLst/>
          </a:prstGeom>
          <a:solidFill>
            <a:srgbClr val="913061"/>
          </a:solidFill>
          <a:ln w="9525">
            <a:noFill/>
            <a:miter lim="800000"/>
            <a:headEnd/>
            <a:tailEnd/>
          </a:ln>
        </p:spPr>
        <p:txBody>
          <a:bodyPr/>
          <a:lstStyle/>
          <a:p>
            <a:endParaRPr lang="en-US"/>
          </a:p>
        </p:txBody>
      </p:sp>
      <p:sp>
        <p:nvSpPr>
          <p:cNvPr id="150638" name="Rectangle 111"/>
          <p:cNvSpPr>
            <a:spLocks noChangeArrowheads="1"/>
          </p:cNvSpPr>
          <p:nvPr/>
        </p:nvSpPr>
        <p:spPr bwMode="auto">
          <a:xfrm>
            <a:off x="2616200" y="2814638"/>
            <a:ext cx="9525" cy="677862"/>
          </a:xfrm>
          <a:prstGeom prst="rect">
            <a:avLst/>
          </a:prstGeom>
          <a:solidFill>
            <a:srgbClr val="993366"/>
          </a:solidFill>
          <a:ln w="9525">
            <a:noFill/>
            <a:miter lim="800000"/>
            <a:headEnd/>
            <a:tailEnd/>
          </a:ln>
        </p:spPr>
        <p:txBody>
          <a:bodyPr/>
          <a:lstStyle/>
          <a:p>
            <a:endParaRPr lang="en-US"/>
          </a:p>
        </p:txBody>
      </p:sp>
      <p:sp>
        <p:nvSpPr>
          <p:cNvPr id="150639" name="Freeform 112"/>
          <p:cNvSpPr>
            <a:spLocks/>
          </p:cNvSpPr>
          <p:nvPr/>
        </p:nvSpPr>
        <p:spPr bwMode="auto">
          <a:xfrm>
            <a:off x="2605088" y="2814638"/>
            <a:ext cx="11112" cy="688975"/>
          </a:xfrm>
          <a:custGeom>
            <a:avLst/>
            <a:gdLst>
              <a:gd name="T0" fmla="*/ 7 w 7"/>
              <a:gd name="T1" fmla="*/ 427 h 434"/>
              <a:gd name="T2" fmla="*/ 0 w 7"/>
              <a:gd name="T3" fmla="*/ 434 h 434"/>
              <a:gd name="T4" fmla="*/ 0 w 7"/>
              <a:gd name="T5" fmla="*/ 7 h 434"/>
              <a:gd name="T6" fmla="*/ 7 w 7"/>
              <a:gd name="T7" fmla="*/ 0 h 434"/>
              <a:gd name="T8" fmla="*/ 7 w 7"/>
              <a:gd name="T9" fmla="*/ 427 h 434"/>
              <a:gd name="T10" fmla="*/ 0 60000 65536"/>
              <a:gd name="T11" fmla="*/ 0 60000 65536"/>
              <a:gd name="T12" fmla="*/ 0 60000 65536"/>
              <a:gd name="T13" fmla="*/ 0 60000 65536"/>
              <a:gd name="T14" fmla="*/ 0 60000 65536"/>
              <a:gd name="T15" fmla="*/ 0 w 7"/>
              <a:gd name="T16" fmla="*/ 0 h 434"/>
              <a:gd name="T17" fmla="*/ 7 w 7"/>
              <a:gd name="T18" fmla="*/ 434 h 434"/>
            </a:gdLst>
            <a:ahLst/>
            <a:cxnLst>
              <a:cxn ang="T10">
                <a:pos x="T0" y="T1"/>
              </a:cxn>
              <a:cxn ang="T11">
                <a:pos x="T2" y="T3"/>
              </a:cxn>
              <a:cxn ang="T12">
                <a:pos x="T4" y="T5"/>
              </a:cxn>
              <a:cxn ang="T13">
                <a:pos x="T6" y="T7"/>
              </a:cxn>
              <a:cxn ang="T14">
                <a:pos x="T8" y="T9"/>
              </a:cxn>
            </a:cxnLst>
            <a:rect l="T15" t="T16" r="T17" b="T18"/>
            <a:pathLst>
              <a:path w="7" h="434">
                <a:moveTo>
                  <a:pt x="7" y="427"/>
                </a:moveTo>
                <a:lnTo>
                  <a:pt x="0" y="434"/>
                </a:lnTo>
                <a:lnTo>
                  <a:pt x="0" y="7"/>
                </a:lnTo>
                <a:lnTo>
                  <a:pt x="7" y="0"/>
                </a:lnTo>
                <a:lnTo>
                  <a:pt x="7" y="427"/>
                </a:lnTo>
                <a:close/>
              </a:path>
            </a:pathLst>
          </a:custGeom>
          <a:solidFill>
            <a:srgbClr val="993366"/>
          </a:solidFill>
          <a:ln w="9525">
            <a:noFill/>
            <a:round/>
            <a:headEnd/>
            <a:tailEnd/>
          </a:ln>
        </p:spPr>
        <p:txBody>
          <a:bodyPr/>
          <a:lstStyle/>
          <a:p>
            <a:endParaRPr lang="en-US"/>
          </a:p>
        </p:txBody>
      </p:sp>
      <p:sp>
        <p:nvSpPr>
          <p:cNvPr id="150640" name="Rectangle 113"/>
          <p:cNvSpPr>
            <a:spLocks noChangeArrowheads="1"/>
          </p:cNvSpPr>
          <p:nvPr/>
        </p:nvSpPr>
        <p:spPr bwMode="auto">
          <a:xfrm>
            <a:off x="2593975" y="2825750"/>
            <a:ext cx="11113" cy="677863"/>
          </a:xfrm>
          <a:prstGeom prst="rect">
            <a:avLst/>
          </a:prstGeom>
          <a:solidFill>
            <a:srgbClr val="913061"/>
          </a:solidFill>
          <a:ln w="9525">
            <a:noFill/>
            <a:miter lim="800000"/>
            <a:headEnd/>
            <a:tailEnd/>
          </a:ln>
        </p:spPr>
        <p:txBody>
          <a:bodyPr/>
          <a:lstStyle/>
          <a:p>
            <a:endParaRPr lang="en-US"/>
          </a:p>
        </p:txBody>
      </p:sp>
      <p:sp>
        <p:nvSpPr>
          <p:cNvPr id="150641" name="Rectangle 114"/>
          <p:cNvSpPr>
            <a:spLocks noChangeArrowheads="1"/>
          </p:cNvSpPr>
          <p:nvPr/>
        </p:nvSpPr>
        <p:spPr bwMode="auto">
          <a:xfrm>
            <a:off x="2582863" y="2825750"/>
            <a:ext cx="11112" cy="677863"/>
          </a:xfrm>
          <a:prstGeom prst="rect">
            <a:avLst/>
          </a:prstGeom>
          <a:solidFill>
            <a:srgbClr val="8A2E5C"/>
          </a:solidFill>
          <a:ln w="9525">
            <a:noFill/>
            <a:miter lim="800000"/>
            <a:headEnd/>
            <a:tailEnd/>
          </a:ln>
        </p:spPr>
        <p:txBody>
          <a:bodyPr/>
          <a:lstStyle/>
          <a:p>
            <a:endParaRPr lang="en-US"/>
          </a:p>
        </p:txBody>
      </p:sp>
      <p:sp>
        <p:nvSpPr>
          <p:cNvPr id="150642" name="Rectangle 115"/>
          <p:cNvSpPr>
            <a:spLocks noChangeArrowheads="1"/>
          </p:cNvSpPr>
          <p:nvPr/>
        </p:nvSpPr>
        <p:spPr bwMode="auto">
          <a:xfrm>
            <a:off x="2582863" y="2825750"/>
            <a:ext cx="1587" cy="677863"/>
          </a:xfrm>
          <a:prstGeom prst="rect">
            <a:avLst/>
          </a:prstGeom>
          <a:solidFill>
            <a:srgbClr val="822B57"/>
          </a:solidFill>
          <a:ln w="9525">
            <a:noFill/>
            <a:miter lim="800000"/>
            <a:headEnd/>
            <a:tailEnd/>
          </a:ln>
        </p:spPr>
        <p:txBody>
          <a:bodyPr/>
          <a:lstStyle/>
          <a:p>
            <a:endParaRPr lang="en-US"/>
          </a:p>
        </p:txBody>
      </p:sp>
      <p:sp>
        <p:nvSpPr>
          <p:cNvPr id="150643" name="Freeform 116"/>
          <p:cNvSpPr>
            <a:spLocks/>
          </p:cNvSpPr>
          <p:nvPr/>
        </p:nvSpPr>
        <p:spPr bwMode="auto">
          <a:xfrm>
            <a:off x="2582863" y="2814638"/>
            <a:ext cx="42862" cy="11112"/>
          </a:xfrm>
          <a:custGeom>
            <a:avLst/>
            <a:gdLst>
              <a:gd name="T0" fmla="*/ 21 w 27"/>
              <a:gd name="T1" fmla="*/ 0 h 7"/>
              <a:gd name="T2" fmla="*/ 27 w 27"/>
              <a:gd name="T3" fmla="*/ 0 h 7"/>
              <a:gd name="T4" fmla="*/ 27 w 27"/>
              <a:gd name="T5" fmla="*/ 0 h 7"/>
              <a:gd name="T6" fmla="*/ 27 w 27"/>
              <a:gd name="T7" fmla="*/ 0 h 7"/>
              <a:gd name="T8" fmla="*/ 21 w 27"/>
              <a:gd name="T9" fmla="*/ 0 h 7"/>
              <a:gd name="T10" fmla="*/ 14 w 27"/>
              <a:gd name="T11" fmla="*/ 7 h 7"/>
              <a:gd name="T12" fmla="*/ 7 w 27"/>
              <a:gd name="T13" fmla="*/ 7 h 7"/>
              <a:gd name="T14" fmla="*/ 0 w 27"/>
              <a:gd name="T15" fmla="*/ 7 h 7"/>
              <a:gd name="T16" fmla="*/ 0 w 27"/>
              <a:gd name="T17" fmla="*/ 7 h 7"/>
              <a:gd name="T18" fmla="*/ 0 w 27"/>
              <a:gd name="T19" fmla="*/ 0 h 7"/>
              <a:gd name="T20" fmla="*/ 7 w 27"/>
              <a:gd name="T21" fmla="*/ 0 h 7"/>
              <a:gd name="T22" fmla="*/ 14 w 27"/>
              <a:gd name="T23" fmla="*/ 0 h 7"/>
              <a:gd name="T24" fmla="*/ 21 w 27"/>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7"/>
              <a:gd name="T41" fmla="*/ 27 w 27"/>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7">
                <a:moveTo>
                  <a:pt x="21" y="0"/>
                </a:moveTo>
                <a:lnTo>
                  <a:pt x="27" y="0"/>
                </a:lnTo>
                <a:lnTo>
                  <a:pt x="21" y="0"/>
                </a:lnTo>
                <a:lnTo>
                  <a:pt x="14" y="7"/>
                </a:lnTo>
                <a:lnTo>
                  <a:pt x="7" y="7"/>
                </a:lnTo>
                <a:lnTo>
                  <a:pt x="0" y="7"/>
                </a:lnTo>
                <a:lnTo>
                  <a:pt x="0" y="0"/>
                </a:lnTo>
                <a:lnTo>
                  <a:pt x="7" y="0"/>
                </a:lnTo>
                <a:lnTo>
                  <a:pt x="14" y="0"/>
                </a:lnTo>
                <a:lnTo>
                  <a:pt x="21" y="0"/>
                </a:lnTo>
                <a:close/>
              </a:path>
            </a:pathLst>
          </a:custGeom>
          <a:solidFill>
            <a:srgbClr val="73264D"/>
          </a:solidFill>
          <a:ln w="9525">
            <a:noFill/>
            <a:round/>
            <a:headEnd/>
            <a:tailEnd/>
          </a:ln>
        </p:spPr>
        <p:txBody>
          <a:bodyPr/>
          <a:lstStyle/>
          <a:p>
            <a:endParaRPr lang="en-US"/>
          </a:p>
        </p:txBody>
      </p:sp>
      <p:sp>
        <p:nvSpPr>
          <p:cNvPr id="150644" name="Freeform 117"/>
          <p:cNvSpPr>
            <a:spLocks/>
          </p:cNvSpPr>
          <p:nvPr/>
        </p:nvSpPr>
        <p:spPr bwMode="auto">
          <a:xfrm>
            <a:off x="2582863" y="3492500"/>
            <a:ext cx="42862" cy="11113"/>
          </a:xfrm>
          <a:custGeom>
            <a:avLst/>
            <a:gdLst>
              <a:gd name="T0" fmla="*/ 27 w 27"/>
              <a:gd name="T1" fmla="*/ 0 h 7"/>
              <a:gd name="T2" fmla="*/ 27 w 27"/>
              <a:gd name="T3" fmla="*/ 0 h 7"/>
              <a:gd name="T4" fmla="*/ 21 w 27"/>
              <a:gd name="T5" fmla="*/ 0 h 7"/>
              <a:gd name="T6" fmla="*/ 14 w 27"/>
              <a:gd name="T7" fmla="*/ 7 h 7"/>
              <a:gd name="T8" fmla="*/ 7 w 27"/>
              <a:gd name="T9" fmla="*/ 7 h 7"/>
              <a:gd name="T10" fmla="*/ 0 w 27"/>
              <a:gd name="T11" fmla="*/ 7 h 7"/>
              <a:gd name="T12" fmla="*/ 0 w 27"/>
              <a:gd name="T13" fmla="*/ 7 h 7"/>
              <a:gd name="T14" fmla="*/ 0 60000 65536"/>
              <a:gd name="T15" fmla="*/ 0 60000 65536"/>
              <a:gd name="T16" fmla="*/ 0 60000 65536"/>
              <a:gd name="T17" fmla="*/ 0 60000 65536"/>
              <a:gd name="T18" fmla="*/ 0 60000 65536"/>
              <a:gd name="T19" fmla="*/ 0 60000 65536"/>
              <a:gd name="T20" fmla="*/ 0 60000 65536"/>
              <a:gd name="T21" fmla="*/ 0 w 27"/>
              <a:gd name="T22" fmla="*/ 0 h 7"/>
              <a:gd name="T23" fmla="*/ 27 w 2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7">
                <a:moveTo>
                  <a:pt x="27" y="0"/>
                </a:moveTo>
                <a:lnTo>
                  <a:pt x="27" y="0"/>
                </a:lnTo>
                <a:lnTo>
                  <a:pt x="21" y="0"/>
                </a:lnTo>
                <a:lnTo>
                  <a:pt x="14" y="7"/>
                </a:lnTo>
                <a:lnTo>
                  <a:pt x="7" y="7"/>
                </a:lnTo>
                <a:lnTo>
                  <a:pt x="0" y="7"/>
                </a:lnTo>
              </a:path>
            </a:pathLst>
          </a:custGeom>
          <a:noFill/>
          <a:ln w="11113">
            <a:solidFill>
              <a:srgbClr val="000000"/>
            </a:solidFill>
            <a:round/>
            <a:headEnd/>
            <a:tailEnd/>
          </a:ln>
        </p:spPr>
        <p:txBody>
          <a:bodyPr/>
          <a:lstStyle/>
          <a:p>
            <a:endParaRPr lang="en-US"/>
          </a:p>
        </p:txBody>
      </p:sp>
      <p:sp>
        <p:nvSpPr>
          <p:cNvPr id="150645" name="Freeform 118"/>
          <p:cNvSpPr>
            <a:spLocks/>
          </p:cNvSpPr>
          <p:nvPr/>
        </p:nvSpPr>
        <p:spPr bwMode="auto">
          <a:xfrm>
            <a:off x="2582863" y="2814638"/>
            <a:ext cx="42862" cy="11112"/>
          </a:xfrm>
          <a:custGeom>
            <a:avLst/>
            <a:gdLst>
              <a:gd name="T0" fmla="*/ 21 w 27"/>
              <a:gd name="T1" fmla="*/ 0 h 7"/>
              <a:gd name="T2" fmla="*/ 27 w 27"/>
              <a:gd name="T3" fmla="*/ 0 h 7"/>
              <a:gd name="T4" fmla="*/ 27 w 27"/>
              <a:gd name="T5" fmla="*/ 0 h 7"/>
              <a:gd name="T6" fmla="*/ 27 w 27"/>
              <a:gd name="T7" fmla="*/ 0 h 7"/>
              <a:gd name="T8" fmla="*/ 21 w 27"/>
              <a:gd name="T9" fmla="*/ 0 h 7"/>
              <a:gd name="T10" fmla="*/ 14 w 27"/>
              <a:gd name="T11" fmla="*/ 7 h 7"/>
              <a:gd name="T12" fmla="*/ 7 w 27"/>
              <a:gd name="T13" fmla="*/ 7 h 7"/>
              <a:gd name="T14" fmla="*/ 0 w 27"/>
              <a:gd name="T15" fmla="*/ 7 h 7"/>
              <a:gd name="T16" fmla="*/ 0 w 27"/>
              <a:gd name="T17" fmla="*/ 7 h 7"/>
              <a:gd name="T18" fmla="*/ 0 w 27"/>
              <a:gd name="T19" fmla="*/ 0 h 7"/>
              <a:gd name="T20" fmla="*/ 7 w 27"/>
              <a:gd name="T21" fmla="*/ 0 h 7"/>
              <a:gd name="T22" fmla="*/ 14 w 27"/>
              <a:gd name="T23" fmla="*/ 0 h 7"/>
              <a:gd name="T24" fmla="*/ 21 w 27"/>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7"/>
              <a:gd name="T41" fmla="*/ 27 w 27"/>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7">
                <a:moveTo>
                  <a:pt x="21" y="0"/>
                </a:moveTo>
                <a:lnTo>
                  <a:pt x="27" y="0"/>
                </a:lnTo>
                <a:lnTo>
                  <a:pt x="21" y="0"/>
                </a:lnTo>
                <a:lnTo>
                  <a:pt x="14" y="7"/>
                </a:lnTo>
                <a:lnTo>
                  <a:pt x="7" y="7"/>
                </a:lnTo>
                <a:lnTo>
                  <a:pt x="0" y="7"/>
                </a:lnTo>
                <a:lnTo>
                  <a:pt x="0" y="0"/>
                </a:lnTo>
                <a:lnTo>
                  <a:pt x="7" y="0"/>
                </a:lnTo>
                <a:lnTo>
                  <a:pt x="14" y="0"/>
                </a:lnTo>
                <a:lnTo>
                  <a:pt x="21" y="0"/>
                </a:lnTo>
                <a:close/>
              </a:path>
            </a:pathLst>
          </a:custGeom>
          <a:noFill/>
          <a:ln w="11113">
            <a:solidFill>
              <a:srgbClr val="000000"/>
            </a:solidFill>
            <a:round/>
            <a:headEnd/>
            <a:tailEnd/>
          </a:ln>
        </p:spPr>
        <p:txBody>
          <a:bodyPr/>
          <a:lstStyle/>
          <a:p>
            <a:endParaRPr lang="en-US"/>
          </a:p>
        </p:txBody>
      </p:sp>
      <p:sp>
        <p:nvSpPr>
          <p:cNvPr id="150646" name="Line 119"/>
          <p:cNvSpPr>
            <a:spLocks noChangeShapeType="1"/>
          </p:cNvSpPr>
          <p:nvPr/>
        </p:nvSpPr>
        <p:spPr bwMode="auto">
          <a:xfrm flipV="1">
            <a:off x="2625725" y="2814638"/>
            <a:ext cx="1588" cy="677862"/>
          </a:xfrm>
          <a:prstGeom prst="line">
            <a:avLst/>
          </a:prstGeom>
          <a:noFill/>
          <a:ln w="11113">
            <a:solidFill>
              <a:srgbClr val="000000"/>
            </a:solidFill>
            <a:round/>
            <a:headEnd/>
            <a:tailEnd/>
          </a:ln>
        </p:spPr>
        <p:txBody>
          <a:bodyPr/>
          <a:lstStyle/>
          <a:p>
            <a:endParaRPr lang="en-US"/>
          </a:p>
        </p:txBody>
      </p:sp>
      <p:sp>
        <p:nvSpPr>
          <p:cNvPr id="150647" name="Line 120"/>
          <p:cNvSpPr>
            <a:spLocks noChangeShapeType="1"/>
          </p:cNvSpPr>
          <p:nvPr/>
        </p:nvSpPr>
        <p:spPr bwMode="auto">
          <a:xfrm flipV="1">
            <a:off x="2582863" y="2825750"/>
            <a:ext cx="1587" cy="677863"/>
          </a:xfrm>
          <a:prstGeom prst="line">
            <a:avLst/>
          </a:prstGeom>
          <a:noFill/>
          <a:ln w="11113">
            <a:solidFill>
              <a:srgbClr val="000000"/>
            </a:solidFill>
            <a:round/>
            <a:headEnd/>
            <a:tailEnd/>
          </a:ln>
        </p:spPr>
        <p:txBody>
          <a:bodyPr/>
          <a:lstStyle/>
          <a:p>
            <a:endParaRPr lang="en-US"/>
          </a:p>
        </p:txBody>
      </p:sp>
      <p:sp>
        <p:nvSpPr>
          <p:cNvPr id="150648" name="Freeform 121"/>
          <p:cNvSpPr>
            <a:spLocks/>
          </p:cNvSpPr>
          <p:nvPr/>
        </p:nvSpPr>
        <p:spPr bwMode="auto">
          <a:xfrm>
            <a:off x="2965450" y="3062288"/>
            <a:ext cx="1588" cy="430212"/>
          </a:xfrm>
          <a:custGeom>
            <a:avLst/>
            <a:gdLst>
              <a:gd name="T0" fmla="*/ 0 w 1588"/>
              <a:gd name="T1" fmla="*/ 271 h 271"/>
              <a:gd name="T2" fmla="*/ 0 w 1588"/>
              <a:gd name="T3" fmla="*/ 271 h 271"/>
              <a:gd name="T4" fmla="*/ 0 w 1588"/>
              <a:gd name="T5" fmla="*/ 6 h 271"/>
              <a:gd name="T6" fmla="*/ 0 w 1588"/>
              <a:gd name="T7" fmla="*/ 0 h 271"/>
              <a:gd name="T8" fmla="*/ 0 w 1588"/>
              <a:gd name="T9" fmla="*/ 271 h 271"/>
              <a:gd name="T10" fmla="*/ 0 60000 65536"/>
              <a:gd name="T11" fmla="*/ 0 60000 65536"/>
              <a:gd name="T12" fmla="*/ 0 60000 65536"/>
              <a:gd name="T13" fmla="*/ 0 60000 65536"/>
              <a:gd name="T14" fmla="*/ 0 60000 65536"/>
              <a:gd name="T15" fmla="*/ 0 w 1588"/>
              <a:gd name="T16" fmla="*/ 0 h 271"/>
              <a:gd name="T17" fmla="*/ 1588 w 1588"/>
              <a:gd name="T18" fmla="*/ 271 h 271"/>
            </a:gdLst>
            <a:ahLst/>
            <a:cxnLst>
              <a:cxn ang="T10">
                <a:pos x="T0" y="T1"/>
              </a:cxn>
              <a:cxn ang="T11">
                <a:pos x="T2" y="T3"/>
              </a:cxn>
              <a:cxn ang="T12">
                <a:pos x="T4" y="T5"/>
              </a:cxn>
              <a:cxn ang="T13">
                <a:pos x="T6" y="T7"/>
              </a:cxn>
              <a:cxn ang="T14">
                <a:pos x="T8" y="T9"/>
              </a:cxn>
            </a:cxnLst>
            <a:rect l="T15" t="T16" r="T17" b="T18"/>
            <a:pathLst>
              <a:path w="1588" h="271">
                <a:moveTo>
                  <a:pt x="0" y="271"/>
                </a:moveTo>
                <a:lnTo>
                  <a:pt x="0" y="271"/>
                </a:lnTo>
                <a:lnTo>
                  <a:pt x="0" y="6"/>
                </a:lnTo>
                <a:lnTo>
                  <a:pt x="0" y="0"/>
                </a:lnTo>
                <a:lnTo>
                  <a:pt x="0" y="271"/>
                </a:lnTo>
                <a:close/>
              </a:path>
            </a:pathLst>
          </a:custGeom>
          <a:solidFill>
            <a:srgbClr val="913061"/>
          </a:solidFill>
          <a:ln w="9525">
            <a:noFill/>
            <a:round/>
            <a:headEnd/>
            <a:tailEnd/>
          </a:ln>
        </p:spPr>
        <p:txBody>
          <a:bodyPr/>
          <a:lstStyle/>
          <a:p>
            <a:endParaRPr lang="en-US"/>
          </a:p>
        </p:txBody>
      </p:sp>
      <p:sp>
        <p:nvSpPr>
          <p:cNvPr id="150649" name="Rectangle 122"/>
          <p:cNvSpPr>
            <a:spLocks noChangeArrowheads="1"/>
          </p:cNvSpPr>
          <p:nvPr/>
        </p:nvSpPr>
        <p:spPr bwMode="auto">
          <a:xfrm>
            <a:off x="2954338" y="3071813"/>
            <a:ext cx="11112" cy="420687"/>
          </a:xfrm>
          <a:prstGeom prst="rect">
            <a:avLst/>
          </a:prstGeom>
          <a:solidFill>
            <a:srgbClr val="993366"/>
          </a:solidFill>
          <a:ln w="9525">
            <a:noFill/>
            <a:miter lim="800000"/>
            <a:headEnd/>
            <a:tailEnd/>
          </a:ln>
        </p:spPr>
        <p:txBody>
          <a:bodyPr/>
          <a:lstStyle/>
          <a:p>
            <a:endParaRPr lang="en-US"/>
          </a:p>
        </p:txBody>
      </p:sp>
      <p:sp>
        <p:nvSpPr>
          <p:cNvPr id="150650" name="Freeform 123"/>
          <p:cNvSpPr>
            <a:spLocks/>
          </p:cNvSpPr>
          <p:nvPr/>
        </p:nvSpPr>
        <p:spPr bwMode="auto">
          <a:xfrm>
            <a:off x="2932113" y="3071813"/>
            <a:ext cx="22225" cy="431800"/>
          </a:xfrm>
          <a:custGeom>
            <a:avLst/>
            <a:gdLst>
              <a:gd name="T0" fmla="*/ 14 w 14"/>
              <a:gd name="T1" fmla="*/ 265 h 272"/>
              <a:gd name="T2" fmla="*/ 0 w 14"/>
              <a:gd name="T3" fmla="*/ 272 h 272"/>
              <a:gd name="T4" fmla="*/ 0 w 14"/>
              <a:gd name="T5" fmla="*/ 6 h 272"/>
              <a:gd name="T6" fmla="*/ 14 w 14"/>
              <a:gd name="T7" fmla="*/ 0 h 272"/>
              <a:gd name="T8" fmla="*/ 14 w 14"/>
              <a:gd name="T9" fmla="*/ 265 h 272"/>
              <a:gd name="T10" fmla="*/ 0 60000 65536"/>
              <a:gd name="T11" fmla="*/ 0 60000 65536"/>
              <a:gd name="T12" fmla="*/ 0 60000 65536"/>
              <a:gd name="T13" fmla="*/ 0 60000 65536"/>
              <a:gd name="T14" fmla="*/ 0 60000 65536"/>
              <a:gd name="T15" fmla="*/ 0 w 14"/>
              <a:gd name="T16" fmla="*/ 0 h 272"/>
              <a:gd name="T17" fmla="*/ 14 w 14"/>
              <a:gd name="T18" fmla="*/ 272 h 272"/>
            </a:gdLst>
            <a:ahLst/>
            <a:cxnLst>
              <a:cxn ang="T10">
                <a:pos x="T0" y="T1"/>
              </a:cxn>
              <a:cxn ang="T11">
                <a:pos x="T2" y="T3"/>
              </a:cxn>
              <a:cxn ang="T12">
                <a:pos x="T4" y="T5"/>
              </a:cxn>
              <a:cxn ang="T13">
                <a:pos x="T6" y="T7"/>
              </a:cxn>
              <a:cxn ang="T14">
                <a:pos x="T8" y="T9"/>
              </a:cxn>
            </a:cxnLst>
            <a:rect l="T15" t="T16" r="T17" b="T18"/>
            <a:pathLst>
              <a:path w="14" h="272">
                <a:moveTo>
                  <a:pt x="14" y="265"/>
                </a:moveTo>
                <a:lnTo>
                  <a:pt x="0" y="272"/>
                </a:lnTo>
                <a:lnTo>
                  <a:pt x="0" y="6"/>
                </a:lnTo>
                <a:lnTo>
                  <a:pt x="14" y="0"/>
                </a:lnTo>
                <a:lnTo>
                  <a:pt x="14" y="265"/>
                </a:lnTo>
                <a:close/>
              </a:path>
            </a:pathLst>
          </a:custGeom>
          <a:solidFill>
            <a:srgbClr val="993366"/>
          </a:solidFill>
          <a:ln w="9525">
            <a:noFill/>
            <a:round/>
            <a:headEnd/>
            <a:tailEnd/>
          </a:ln>
        </p:spPr>
        <p:txBody>
          <a:bodyPr/>
          <a:lstStyle/>
          <a:p>
            <a:endParaRPr lang="en-US"/>
          </a:p>
        </p:txBody>
      </p:sp>
      <p:sp>
        <p:nvSpPr>
          <p:cNvPr id="150651" name="Rectangle 124"/>
          <p:cNvSpPr>
            <a:spLocks noChangeArrowheads="1"/>
          </p:cNvSpPr>
          <p:nvPr/>
        </p:nvSpPr>
        <p:spPr bwMode="auto">
          <a:xfrm>
            <a:off x="2921000" y="3081338"/>
            <a:ext cx="11113" cy="422275"/>
          </a:xfrm>
          <a:prstGeom prst="rect">
            <a:avLst/>
          </a:prstGeom>
          <a:solidFill>
            <a:srgbClr val="913061"/>
          </a:solidFill>
          <a:ln w="9525">
            <a:noFill/>
            <a:miter lim="800000"/>
            <a:headEnd/>
            <a:tailEnd/>
          </a:ln>
        </p:spPr>
        <p:txBody>
          <a:bodyPr/>
          <a:lstStyle/>
          <a:p>
            <a:endParaRPr lang="en-US"/>
          </a:p>
        </p:txBody>
      </p:sp>
      <p:sp>
        <p:nvSpPr>
          <p:cNvPr id="150652" name="Rectangle 125"/>
          <p:cNvSpPr>
            <a:spLocks noChangeArrowheads="1"/>
          </p:cNvSpPr>
          <p:nvPr/>
        </p:nvSpPr>
        <p:spPr bwMode="auto">
          <a:xfrm>
            <a:off x="2909888" y="3081338"/>
            <a:ext cx="11112" cy="422275"/>
          </a:xfrm>
          <a:prstGeom prst="rect">
            <a:avLst/>
          </a:prstGeom>
          <a:solidFill>
            <a:srgbClr val="8A2E5C"/>
          </a:solidFill>
          <a:ln w="9525">
            <a:noFill/>
            <a:miter lim="800000"/>
            <a:headEnd/>
            <a:tailEnd/>
          </a:ln>
        </p:spPr>
        <p:txBody>
          <a:bodyPr/>
          <a:lstStyle/>
          <a:p>
            <a:endParaRPr lang="en-US"/>
          </a:p>
        </p:txBody>
      </p:sp>
      <p:sp>
        <p:nvSpPr>
          <p:cNvPr id="150653" name="Rectangle 126"/>
          <p:cNvSpPr>
            <a:spLocks noChangeArrowheads="1"/>
          </p:cNvSpPr>
          <p:nvPr/>
        </p:nvSpPr>
        <p:spPr bwMode="auto">
          <a:xfrm>
            <a:off x="2909888" y="3081338"/>
            <a:ext cx="1587" cy="422275"/>
          </a:xfrm>
          <a:prstGeom prst="rect">
            <a:avLst/>
          </a:prstGeom>
          <a:solidFill>
            <a:srgbClr val="822B57"/>
          </a:solidFill>
          <a:ln w="9525">
            <a:noFill/>
            <a:miter lim="800000"/>
            <a:headEnd/>
            <a:tailEnd/>
          </a:ln>
        </p:spPr>
        <p:txBody>
          <a:bodyPr/>
          <a:lstStyle/>
          <a:p>
            <a:endParaRPr lang="en-US"/>
          </a:p>
        </p:txBody>
      </p:sp>
      <p:sp>
        <p:nvSpPr>
          <p:cNvPr id="150654" name="Freeform 127"/>
          <p:cNvSpPr>
            <a:spLocks/>
          </p:cNvSpPr>
          <p:nvPr/>
        </p:nvSpPr>
        <p:spPr bwMode="auto">
          <a:xfrm>
            <a:off x="2909888" y="3062288"/>
            <a:ext cx="55562" cy="19050"/>
          </a:xfrm>
          <a:custGeom>
            <a:avLst/>
            <a:gdLst>
              <a:gd name="T0" fmla="*/ 28 w 35"/>
              <a:gd name="T1" fmla="*/ 0 h 12"/>
              <a:gd name="T2" fmla="*/ 35 w 35"/>
              <a:gd name="T3" fmla="*/ 0 h 12"/>
              <a:gd name="T4" fmla="*/ 35 w 35"/>
              <a:gd name="T5" fmla="*/ 0 h 12"/>
              <a:gd name="T6" fmla="*/ 35 w 35"/>
              <a:gd name="T7" fmla="*/ 6 h 12"/>
              <a:gd name="T8" fmla="*/ 28 w 35"/>
              <a:gd name="T9" fmla="*/ 6 h 12"/>
              <a:gd name="T10" fmla="*/ 14 w 35"/>
              <a:gd name="T11" fmla="*/ 12 h 12"/>
              <a:gd name="T12" fmla="*/ 7 w 35"/>
              <a:gd name="T13" fmla="*/ 12 h 12"/>
              <a:gd name="T14" fmla="*/ 0 w 35"/>
              <a:gd name="T15" fmla="*/ 12 h 12"/>
              <a:gd name="T16" fmla="*/ 0 w 35"/>
              <a:gd name="T17" fmla="*/ 12 h 12"/>
              <a:gd name="T18" fmla="*/ 7 w 35"/>
              <a:gd name="T19" fmla="*/ 6 h 12"/>
              <a:gd name="T20" fmla="*/ 14 w 35"/>
              <a:gd name="T21" fmla="*/ 6 h 12"/>
              <a:gd name="T22" fmla="*/ 21 w 35"/>
              <a:gd name="T23" fmla="*/ 0 h 12"/>
              <a:gd name="T24" fmla="*/ 28 w 35"/>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2"/>
              <a:gd name="T41" fmla="*/ 35 w 35"/>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2">
                <a:moveTo>
                  <a:pt x="28" y="0"/>
                </a:moveTo>
                <a:lnTo>
                  <a:pt x="35" y="0"/>
                </a:lnTo>
                <a:lnTo>
                  <a:pt x="35" y="6"/>
                </a:lnTo>
                <a:lnTo>
                  <a:pt x="28" y="6"/>
                </a:lnTo>
                <a:lnTo>
                  <a:pt x="14" y="12"/>
                </a:lnTo>
                <a:lnTo>
                  <a:pt x="7" y="12"/>
                </a:lnTo>
                <a:lnTo>
                  <a:pt x="0" y="12"/>
                </a:lnTo>
                <a:lnTo>
                  <a:pt x="7" y="6"/>
                </a:lnTo>
                <a:lnTo>
                  <a:pt x="14" y="6"/>
                </a:lnTo>
                <a:lnTo>
                  <a:pt x="21" y="0"/>
                </a:lnTo>
                <a:lnTo>
                  <a:pt x="28" y="0"/>
                </a:lnTo>
                <a:close/>
              </a:path>
            </a:pathLst>
          </a:custGeom>
          <a:solidFill>
            <a:srgbClr val="73264D"/>
          </a:solidFill>
          <a:ln w="9525">
            <a:noFill/>
            <a:round/>
            <a:headEnd/>
            <a:tailEnd/>
          </a:ln>
        </p:spPr>
        <p:txBody>
          <a:bodyPr/>
          <a:lstStyle/>
          <a:p>
            <a:endParaRPr lang="en-US"/>
          </a:p>
        </p:txBody>
      </p:sp>
      <p:sp>
        <p:nvSpPr>
          <p:cNvPr id="150655" name="Freeform 128"/>
          <p:cNvSpPr>
            <a:spLocks/>
          </p:cNvSpPr>
          <p:nvPr/>
        </p:nvSpPr>
        <p:spPr bwMode="auto">
          <a:xfrm>
            <a:off x="2909888" y="3492500"/>
            <a:ext cx="55562" cy="11113"/>
          </a:xfrm>
          <a:custGeom>
            <a:avLst/>
            <a:gdLst>
              <a:gd name="T0" fmla="*/ 35 w 35"/>
              <a:gd name="T1" fmla="*/ 0 h 7"/>
              <a:gd name="T2" fmla="*/ 35 w 35"/>
              <a:gd name="T3" fmla="*/ 0 h 7"/>
              <a:gd name="T4" fmla="*/ 28 w 35"/>
              <a:gd name="T5" fmla="*/ 0 h 7"/>
              <a:gd name="T6" fmla="*/ 14 w 35"/>
              <a:gd name="T7" fmla="*/ 7 h 7"/>
              <a:gd name="T8" fmla="*/ 7 w 35"/>
              <a:gd name="T9" fmla="*/ 7 h 7"/>
              <a:gd name="T10" fmla="*/ 0 w 35"/>
              <a:gd name="T11" fmla="*/ 7 h 7"/>
              <a:gd name="T12" fmla="*/ 0 w 35"/>
              <a:gd name="T13" fmla="*/ 7 h 7"/>
              <a:gd name="T14" fmla="*/ 0 60000 65536"/>
              <a:gd name="T15" fmla="*/ 0 60000 65536"/>
              <a:gd name="T16" fmla="*/ 0 60000 65536"/>
              <a:gd name="T17" fmla="*/ 0 60000 65536"/>
              <a:gd name="T18" fmla="*/ 0 60000 65536"/>
              <a:gd name="T19" fmla="*/ 0 60000 65536"/>
              <a:gd name="T20" fmla="*/ 0 60000 65536"/>
              <a:gd name="T21" fmla="*/ 0 w 35"/>
              <a:gd name="T22" fmla="*/ 0 h 7"/>
              <a:gd name="T23" fmla="*/ 35 w 3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7">
                <a:moveTo>
                  <a:pt x="35" y="0"/>
                </a:moveTo>
                <a:lnTo>
                  <a:pt x="35" y="0"/>
                </a:lnTo>
                <a:lnTo>
                  <a:pt x="28" y="0"/>
                </a:lnTo>
                <a:lnTo>
                  <a:pt x="14" y="7"/>
                </a:lnTo>
                <a:lnTo>
                  <a:pt x="7" y="7"/>
                </a:lnTo>
                <a:lnTo>
                  <a:pt x="0" y="7"/>
                </a:lnTo>
              </a:path>
            </a:pathLst>
          </a:custGeom>
          <a:noFill/>
          <a:ln w="11113">
            <a:solidFill>
              <a:srgbClr val="000000"/>
            </a:solidFill>
            <a:round/>
            <a:headEnd/>
            <a:tailEnd/>
          </a:ln>
        </p:spPr>
        <p:txBody>
          <a:bodyPr/>
          <a:lstStyle/>
          <a:p>
            <a:endParaRPr lang="en-US"/>
          </a:p>
        </p:txBody>
      </p:sp>
      <p:sp>
        <p:nvSpPr>
          <p:cNvPr id="150656" name="Freeform 129"/>
          <p:cNvSpPr>
            <a:spLocks/>
          </p:cNvSpPr>
          <p:nvPr/>
        </p:nvSpPr>
        <p:spPr bwMode="auto">
          <a:xfrm>
            <a:off x="2909888" y="3062288"/>
            <a:ext cx="55562" cy="19050"/>
          </a:xfrm>
          <a:custGeom>
            <a:avLst/>
            <a:gdLst>
              <a:gd name="T0" fmla="*/ 28 w 35"/>
              <a:gd name="T1" fmla="*/ 0 h 12"/>
              <a:gd name="T2" fmla="*/ 35 w 35"/>
              <a:gd name="T3" fmla="*/ 0 h 12"/>
              <a:gd name="T4" fmla="*/ 35 w 35"/>
              <a:gd name="T5" fmla="*/ 0 h 12"/>
              <a:gd name="T6" fmla="*/ 35 w 35"/>
              <a:gd name="T7" fmla="*/ 6 h 12"/>
              <a:gd name="T8" fmla="*/ 28 w 35"/>
              <a:gd name="T9" fmla="*/ 6 h 12"/>
              <a:gd name="T10" fmla="*/ 14 w 35"/>
              <a:gd name="T11" fmla="*/ 12 h 12"/>
              <a:gd name="T12" fmla="*/ 7 w 35"/>
              <a:gd name="T13" fmla="*/ 12 h 12"/>
              <a:gd name="T14" fmla="*/ 0 w 35"/>
              <a:gd name="T15" fmla="*/ 12 h 12"/>
              <a:gd name="T16" fmla="*/ 0 w 35"/>
              <a:gd name="T17" fmla="*/ 12 h 12"/>
              <a:gd name="T18" fmla="*/ 7 w 35"/>
              <a:gd name="T19" fmla="*/ 6 h 12"/>
              <a:gd name="T20" fmla="*/ 14 w 35"/>
              <a:gd name="T21" fmla="*/ 6 h 12"/>
              <a:gd name="T22" fmla="*/ 21 w 35"/>
              <a:gd name="T23" fmla="*/ 0 h 12"/>
              <a:gd name="T24" fmla="*/ 28 w 35"/>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2"/>
              <a:gd name="T41" fmla="*/ 35 w 35"/>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2">
                <a:moveTo>
                  <a:pt x="28" y="0"/>
                </a:moveTo>
                <a:lnTo>
                  <a:pt x="35" y="0"/>
                </a:lnTo>
                <a:lnTo>
                  <a:pt x="35" y="6"/>
                </a:lnTo>
                <a:lnTo>
                  <a:pt x="28" y="6"/>
                </a:lnTo>
                <a:lnTo>
                  <a:pt x="14" y="12"/>
                </a:lnTo>
                <a:lnTo>
                  <a:pt x="7" y="12"/>
                </a:lnTo>
                <a:lnTo>
                  <a:pt x="0" y="12"/>
                </a:lnTo>
                <a:lnTo>
                  <a:pt x="7" y="6"/>
                </a:lnTo>
                <a:lnTo>
                  <a:pt x="14" y="6"/>
                </a:lnTo>
                <a:lnTo>
                  <a:pt x="21" y="0"/>
                </a:lnTo>
                <a:lnTo>
                  <a:pt x="28" y="0"/>
                </a:lnTo>
                <a:close/>
              </a:path>
            </a:pathLst>
          </a:custGeom>
          <a:noFill/>
          <a:ln w="11113">
            <a:solidFill>
              <a:srgbClr val="000000"/>
            </a:solidFill>
            <a:round/>
            <a:headEnd/>
            <a:tailEnd/>
          </a:ln>
        </p:spPr>
        <p:txBody>
          <a:bodyPr/>
          <a:lstStyle/>
          <a:p>
            <a:endParaRPr lang="en-US"/>
          </a:p>
        </p:txBody>
      </p:sp>
      <p:sp>
        <p:nvSpPr>
          <p:cNvPr id="150657" name="Line 130"/>
          <p:cNvSpPr>
            <a:spLocks noChangeShapeType="1"/>
          </p:cNvSpPr>
          <p:nvPr/>
        </p:nvSpPr>
        <p:spPr bwMode="auto">
          <a:xfrm flipV="1">
            <a:off x="2965450" y="3062288"/>
            <a:ext cx="1588" cy="430212"/>
          </a:xfrm>
          <a:prstGeom prst="line">
            <a:avLst/>
          </a:prstGeom>
          <a:noFill/>
          <a:ln w="11113">
            <a:solidFill>
              <a:srgbClr val="000000"/>
            </a:solidFill>
            <a:round/>
            <a:headEnd/>
            <a:tailEnd/>
          </a:ln>
        </p:spPr>
        <p:txBody>
          <a:bodyPr/>
          <a:lstStyle/>
          <a:p>
            <a:endParaRPr lang="en-US"/>
          </a:p>
        </p:txBody>
      </p:sp>
      <p:sp>
        <p:nvSpPr>
          <p:cNvPr id="150658" name="Line 131"/>
          <p:cNvSpPr>
            <a:spLocks noChangeShapeType="1"/>
          </p:cNvSpPr>
          <p:nvPr/>
        </p:nvSpPr>
        <p:spPr bwMode="auto">
          <a:xfrm flipV="1">
            <a:off x="2909888" y="3081338"/>
            <a:ext cx="1587" cy="422275"/>
          </a:xfrm>
          <a:prstGeom prst="line">
            <a:avLst/>
          </a:prstGeom>
          <a:noFill/>
          <a:ln w="11113">
            <a:solidFill>
              <a:srgbClr val="000000"/>
            </a:solidFill>
            <a:round/>
            <a:headEnd/>
            <a:tailEnd/>
          </a:ln>
        </p:spPr>
        <p:txBody>
          <a:bodyPr/>
          <a:lstStyle/>
          <a:p>
            <a:endParaRPr lang="en-US"/>
          </a:p>
        </p:txBody>
      </p:sp>
      <p:sp>
        <p:nvSpPr>
          <p:cNvPr id="150659" name="Rectangle 132"/>
          <p:cNvSpPr>
            <a:spLocks noChangeArrowheads="1"/>
          </p:cNvSpPr>
          <p:nvPr/>
        </p:nvSpPr>
        <p:spPr bwMode="auto">
          <a:xfrm>
            <a:off x="3074988" y="3163888"/>
            <a:ext cx="1587" cy="328612"/>
          </a:xfrm>
          <a:prstGeom prst="rect">
            <a:avLst/>
          </a:prstGeom>
          <a:solidFill>
            <a:srgbClr val="913061"/>
          </a:solidFill>
          <a:ln w="9525">
            <a:noFill/>
            <a:miter lim="800000"/>
            <a:headEnd/>
            <a:tailEnd/>
          </a:ln>
        </p:spPr>
        <p:txBody>
          <a:bodyPr/>
          <a:lstStyle/>
          <a:p>
            <a:endParaRPr lang="en-US"/>
          </a:p>
        </p:txBody>
      </p:sp>
      <p:sp>
        <p:nvSpPr>
          <p:cNvPr id="150660" name="Rectangle 133"/>
          <p:cNvSpPr>
            <a:spLocks noChangeArrowheads="1"/>
          </p:cNvSpPr>
          <p:nvPr/>
        </p:nvSpPr>
        <p:spPr bwMode="auto">
          <a:xfrm>
            <a:off x="3063875" y="3163888"/>
            <a:ext cx="11113" cy="328612"/>
          </a:xfrm>
          <a:prstGeom prst="rect">
            <a:avLst/>
          </a:prstGeom>
          <a:solidFill>
            <a:srgbClr val="993366"/>
          </a:solidFill>
          <a:ln w="9525">
            <a:noFill/>
            <a:miter lim="800000"/>
            <a:headEnd/>
            <a:tailEnd/>
          </a:ln>
        </p:spPr>
        <p:txBody>
          <a:bodyPr/>
          <a:lstStyle/>
          <a:p>
            <a:endParaRPr lang="en-US"/>
          </a:p>
        </p:txBody>
      </p:sp>
      <p:sp>
        <p:nvSpPr>
          <p:cNvPr id="150661" name="Freeform 134"/>
          <p:cNvSpPr>
            <a:spLocks/>
          </p:cNvSpPr>
          <p:nvPr/>
        </p:nvSpPr>
        <p:spPr bwMode="auto">
          <a:xfrm>
            <a:off x="3052763" y="3163888"/>
            <a:ext cx="11112" cy="339725"/>
          </a:xfrm>
          <a:custGeom>
            <a:avLst/>
            <a:gdLst>
              <a:gd name="T0" fmla="*/ 7 w 7"/>
              <a:gd name="T1" fmla="*/ 207 h 214"/>
              <a:gd name="T2" fmla="*/ 0 w 7"/>
              <a:gd name="T3" fmla="*/ 214 h 214"/>
              <a:gd name="T4" fmla="*/ 0 w 7"/>
              <a:gd name="T5" fmla="*/ 7 h 214"/>
              <a:gd name="T6" fmla="*/ 7 w 7"/>
              <a:gd name="T7" fmla="*/ 0 h 214"/>
              <a:gd name="T8" fmla="*/ 7 w 7"/>
              <a:gd name="T9" fmla="*/ 207 h 214"/>
              <a:gd name="T10" fmla="*/ 0 60000 65536"/>
              <a:gd name="T11" fmla="*/ 0 60000 65536"/>
              <a:gd name="T12" fmla="*/ 0 60000 65536"/>
              <a:gd name="T13" fmla="*/ 0 60000 65536"/>
              <a:gd name="T14" fmla="*/ 0 60000 65536"/>
              <a:gd name="T15" fmla="*/ 0 w 7"/>
              <a:gd name="T16" fmla="*/ 0 h 214"/>
              <a:gd name="T17" fmla="*/ 7 w 7"/>
              <a:gd name="T18" fmla="*/ 214 h 214"/>
            </a:gdLst>
            <a:ahLst/>
            <a:cxnLst>
              <a:cxn ang="T10">
                <a:pos x="T0" y="T1"/>
              </a:cxn>
              <a:cxn ang="T11">
                <a:pos x="T2" y="T3"/>
              </a:cxn>
              <a:cxn ang="T12">
                <a:pos x="T4" y="T5"/>
              </a:cxn>
              <a:cxn ang="T13">
                <a:pos x="T6" y="T7"/>
              </a:cxn>
              <a:cxn ang="T14">
                <a:pos x="T8" y="T9"/>
              </a:cxn>
            </a:cxnLst>
            <a:rect l="T15" t="T16" r="T17" b="T18"/>
            <a:pathLst>
              <a:path w="7" h="214">
                <a:moveTo>
                  <a:pt x="7" y="207"/>
                </a:moveTo>
                <a:lnTo>
                  <a:pt x="0" y="214"/>
                </a:lnTo>
                <a:lnTo>
                  <a:pt x="0" y="7"/>
                </a:lnTo>
                <a:lnTo>
                  <a:pt x="7" y="0"/>
                </a:lnTo>
                <a:lnTo>
                  <a:pt x="7" y="207"/>
                </a:lnTo>
                <a:close/>
              </a:path>
            </a:pathLst>
          </a:custGeom>
          <a:solidFill>
            <a:srgbClr val="993366"/>
          </a:solidFill>
          <a:ln w="9525">
            <a:noFill/>
            <a:round/>
            <a:headEnd/>
            <a:tailEnd/>
          </a:ln>
        </p:spPr>
        <p:txBody>
          <a:bodyPr/>
          <a:lstStyle/>
          <a:p>
            <a:endParaRPr lang="en-US"/>
          </a:p>
        </p:txBody>
      </p:sp>
      <p:sp>
        <p:nvSpPr>
          <p:cNvPr id="150662" name="Rectangle 135"/>
          <p:cNvSpPr>
            <a:spLocks noChangeArrowheads="1"/>
          </p:cNvSpPr>
          <p:nvPr/>
        </p:nvSpPr>
        <p:spPr bwMode="auto">
          <a:xfrm>
            <a:off x="3041650" y="3175000"/>
            <a:ext cx="11113" cy="328613"/>
          </a:xfrm>
          <a:prstGeom prst="rect">
            <a:avLst/>
          </a:prstGeom>
          <a:solidFill>
            <a:srgbClr val="913061"/>
          </a:solidFill>
          <a:ln w="9525">
            <a:noFill/>
            <a:miter lim="800000"/>
            <a:headEnd/>
            <a:tailEnd/>
          </a:ln>
        </p:spPr>
        <p:txBody>
          <a:bodyPr/>
          <a:lstStyle/>
          <a:p>
            <a:endParaRPr lang="en-US"/>
          </a:p>
        </p:txBody>
      </p:sp>
      <p:sp>
        <p:nvSpPr>
          <p:cNvPr id="150663" name="Rectangle 136"/>
          <p:cNvSpPr>
            <a:spLocks noChangeArrowheads="1"/>
          </p:cNvSpPr>
          <p:nvPr/>
        </p:nvSpPr>
        <p:spPr bwMode="auto">
          <a:xfrm>
            <a:off x="3030538" y="3175000"/>
            <a:ext cx="11112" cy="328613"/>
          </a:xfrm>
          <a:prstGeom prst="rect">
            <a:avLst/>
          </a:prstGeom>
          <a:solidFill>
            <a:srgbClr val="8A2E5C"/>
          </a:solidFill>
          <a:ln w="9525">
            <a:noFill/>
            <a:miter lim="800000"/>
            <a:headEnd/>
            <a:tailEnd/>
          </a:ln>
        </p:spPr>
        <p:txBody>
          <a:bodyPr/>
          <a:lstStyle/>
          <a:p>
            <a:endParaRPr lang="en-US"/>
          </a:p>
        </p:txBody>
      </p:sp>
      <p:sp>
        <p:nvSpPr>
          <p:cNvPr id="150664" name="Rectangle 137"/>
          <p:cNvSpPr>
            <a:spLocks noChangeArrowheads="1"/>
          </p:cNvSpPr>
          <p:nvPr/>
        </p:nvSpPr>
        <p:spPr bwMode="auto">
          <a:xfrm>
            <a:off x="3030538" y="3175000"/>
            <a:ext cx="1587" cy="328613"/>
          </a:xfrm>
          <a:prstGeom prst="rect">
            <a:avLst/>
          </a:prstGeom>
          <a:solidFill>
            <a:srgbClr val="822B57"/>
          </a:solidFill>
          <a:ln w="9525">
            <a:noFill/>
            <a:miter lim="800000"/>
            <a:headEnd/>
            <a:tailEnd/>
          </a:ln>
        </p:spPr>
        <p:txBody>
          <a:bodyPr/>
          <a:lstStyle/>
          <a:p>
            <a:endParaRPr lang="en-US"/>
          </a:p>
        </p:txBody>
      </p:sp>
      <p:sp>
        <p:nvSpPr>
          <p:cNvPr id="150665" name="Freeform 138"/>
          <p:cNvSpPr>
            <a:spLocks/>
          </p:cNvSpPr>
          <p:nvPr/>
        </p:nvSpPr>
        <p:spPr bwMode="auto">
          <a:xfrm>
            <a:off x="3030538" y="3163888"/>
            <a:ext cx="44450" cy="11112"/>
          </a:xfrm>
          <a:custGeom>
            <a:avLst/>
            <a:gdLst>
              <a:gd name="T0" fmla="*/ 21 w 28"/>
              <a:gd name="T1" fmla="*/ 0 h 7"/>
              <a:gd name="T2" fmla="*/ 28 w 28"/>
              <a:gd name="T3" fmla="*/ 0 h 7"/>
              <a:gd name="T4" fmla="*/ 28 w 28"/>
              <a:gd name="T5" fmla="*/ 0 h 7"/>
              <a:gd name="T6" fmla="*/ 28 w 28"/>
              <a:gd name="T7" fmla="*/ 0 h 7"/>
              <a:gd name="T8" fmla="*/ 21 w 28"/>
              <a:gd name="T9" fmla="*/ 0 h 7"/>
              <a:gd name="T10" fmla="*/ 14 w 28"/>
              <a:gd name="T11" fmla="*/ 7 h 7"/>
              <a:gd name="T12" fmla="*/ 7 w 28"/>
              <a:gd name="T13" fmla="*/ 7 h 7"/>
              <a:gd name="T14" fmla="*/ 0 w 28"/>
              <a:gd name="T15" fmla="*/ 7 h 7"/>
              <a:gd name="T16" fmla="*/ 0 w 28"/>
              <a:gd name="T17" fmla="*/ 7 h 7"/>
              <a:gd name="T18" fmla="*/ 0 w 28"/>
              <a:gd name="T19" fmla="*/ 0 h 7"/>
              <a:gd name="T20" fmla="*/ 7 w 28"/>
              <a:gd name="T21" fmla="*/ 0 h 7"/>
              <a:gd name="T22" fmla="*/ 14 w 28"/>
              <a:gd name="T23" fmla="*/ 0 h 7"/>
              <a:gd name="T24" fmla="*/ 21 w 2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
              <a:gd name="T41" fmla="*/ 28 w 2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
                <a:moveTo>
                  <a:pt x="21" y="0"/>
                </a:moveTo>
                <a:lnTo>
                  <a:pt x="28" y="0"/>
                </a:lnTo>
                <a:lnTo>
                  <a:pt x="21" y="0"/>
                </a:lnTo>
                <a:lnTo>
                  <a:pt x="14" y="7"/>
                </a:lnTo>
                <a:lnTo>
                  <a:pt x="7" y="7"/>
                </a:lnTo>
                <a:lnTo>
                  <a:pt x="0" y="7"/>
                </a:lnTo>
                <a:lnTo>
                  <a:pt x="0" y="0"/>
                </a:lnTo>
                <a:lnTo>
                  <a:pt x="7" y="0"/>
                </a:lnTo>
                <a:lnTo>
                  <a:pt x="14" y="0"/>
                </a:lnTo>
                <a:lnTo>
                  <a:pt x="21" y="0"/>
                </a:lnTo>
                <a:close/>
              </a:path>
            </a:pathLst>
          </a:custGeom>
          <a:solidFill>
            <a:srgbClr val="73264D"/>
          </a:solidFill>
          <a:ln w="9525">
            <a:noFill/>
            <a:round/>
            <a:headEnd/>
            <a:tailEnd/>
          </a:ln>
        </p:spPr>
        <p:txBody>
          <a:bodyPr/>
          <a:lstStyle/>
          <a:p>
            <a:endParaRPr lang="en-US"/>
          </a:p>
        </p:txBody>
      </p:sp>
      <p:sp>
        <p:nvSpPr>
          <p:cNvPr id="150666" name="Freeform 139"/>
          <p:cNvSpPr>
            <a:spLocks/>
          </p:cNvSpPr>
          <p:nvPr/>
        </p:nvSpPr>
        <p:spPr bwMode="auto">
          <a:xfrm>
            <a:off x="3030538" y="3492500"/>
            <a:ext cx="44450" cy="11113"/>
          </a:xfrm>
          <a:custGeom>
            <a:avLst/>
            <a:gdLst>
              <a:gd name="T0" fmla="*/ 28 w 28"/>
              <a:gd name="T1" fmla="*/ 0 h 7"/>
              <a:gd name="T2" fmla="*/ 28 w 28"/>
              <a:gd name="T3" fmla="*/ 0 h 7"/>
              <a:gd name="T4" fmla="*/ 21 w 28"/>
              <a:gd name="T5" fmla="*/ 0 h 7"/>
              <a:gd name="T6" fmla="*/ 14 w 28"/>
              <a:gd name="T7" fmla="*/ 7 h 7"/>
              <a:gd name="T8" fmla="*/ 7 w 28"/>
              <a:gd name="T9" fmla="*/ 7 h 7"/>
              <a:gd name="T10" fmla="*/ 0 w 28"/>
              <a:gd name="T11" fmla="*/ 7 h 7"/>
              <a:gd name="T12" fmla="*/ 0 w 28"/>
              <a:gd name="T13" fmla="*/ 7 h 7"/>
              <a:gd name="T14" fmla="*/ 0 60000 65536"/>
              <a:gd name="T15" fmla="*/ 0 60000 65536"/>
              <a:gd name="T16" fmla="*/ 0 60000 65536"/>
              <a:gd name="T17" fmla="*/ 0 60000 65536"/>
              <a:gd name="T18" fmla="*/ 0 60000 65536"/>
              <a:gd name="T19" fmla="*/ 0 60000 65536"/>
              <a:gd name="T20" fmla="*/ 0 60000 65536"/>
              <a:gd name="T21" fmla="*/ 0 w 28"/>
              <a:gd name="T22" fmla="*/ 0 h 7"/>
              <a:gd name="T23" fmla="*/ 28 w 2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7">
                <a:moveTo>
                  <a:pt x="28" y="0"/>
                </a:moveTo>
                <a:lnTo>
                  <a:pt x="28" y="0"/>
                </a:lnTo>
                <a:lnTo>
                  <a:pt x="21" y="0"/>
                </a:lnTo>
                <a:lnTo>
                  <a:pt x="14" y="7"/>
                </a:lnTo>
                <a:lnTo>
                  <a:pt x="7" y="7"/>
                </a:lnTo>
                <a:lnTo>
                  <a:pt x="0" y="7"/>
                </a:lnTo>
              </a:path>
            </a:pathLst>
          </a:custGeom>
          <a:noFill/>
          <a:ln w="11113">
            <a:solidFill>
              <a:srgbClr val="000000"/>
            </a:solidFill>
            <a:round/>
            <a:headEnd/>
            <a:tailEnd/>
          </a:ln>
        </p:spPr>
        <p:txBody>
          <a:bodyPr/>
          <a:lstStyle/>
          <a:p>
            <a:endParaRPr lang="en-US"/>
          </a:p>
        </p:txBody>
      </p:sp>
      <p:sp>
        <p:nvSpPr>
          <p:cNvPr id="150667" name="Freeform 140"/>
          <p:cNvSpPr>
            <a:spLocks/>
          </p:cNvSpPr>
          <p:nvPr/>
        </p:nvSpPr>
        <p:spPr bwMode="auto">
          <a:xfrm>
            <a:off x="3030538" y="3163888"/>
            <a:ext cx="44450" cy="11112"/>
          </a:xfrm>
          <a:custGeom>
            <a:avLst/>
            <a:gdLst>
              <a:gd name="T0" fmla="*/ 21 w 28"/>
              <a:gd name="T1" fmla="*/ 0 h 7"/>
              <a:gd name="T2" fmla="*/ 28 w 28"/>
              <a:gd name="T3" fmla="*/ 0 h 7"/>
              <a:gd name="T4" fmla="*/ 28 w 28"/>
              <a:gd name="T5" fmla="*/ 0 h 7"/>
              <a:gd name="T6" fmla="*/ 28 w 28"/>
              <a:gd name="T7" fmla="*/ 0 h 7"/>
              <a:gd name="T8" fmla="*/ 21 w 28"/>
              <a:gd name="T9" fmla="*/ 0 h 7"/>
              <a:gd name="T10" fmla="*/ 14 w 28"/>
              <a:gd name="T11" fmla="*/ 7 h 7"/>
              <a:gd name="T12" fmla="*/ 7 w 28"/>
              <a:gd name="T13" fmla="*/ 7 h 7"/>
              <a:gd name="T14" fmla="*/ 0 w 28"/>
              <a:gd name="T15" fmla="*/ 7 h 7"/>
              <a:gd name="T16" fmla="*/ 0 w 28"/>
              <a:gd name="T17" fmla="*/ 7 h 7"/>
              <a:gd name="T18" fmla="*/ 0 w 28"/>
              <a:gd name="T19" fmla="*/ 0 h 7"/>
              <a:gd name="T20" fmla="*/ 7 w 28"/>
              <a:gd name="T21" fmla="*/ 0 h 7"/>
              <a:gd name="T22" fmla="*/ 14 w 28"/>
              <a:gd name="T23" fmla="*/ 0 h 7"/>
              <a:gd name="T24" fmla="*/ 21 w 2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
              <a:gd name="T41" fmla="*/ 28 w 2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
                <a:moveTo>
                  <a:pt x="21" y="0"/>
                </a:moveTo>
                <a:lnTo>
                  <a:pt x="28" y="0"/>
                </a:lnTo>
                <a:lnTo>
                  <a:pt x="21" y="0"/>
                </a:lnTo>
                <a:lnTo>
                  <a:pt x="14" y="7"/>
                </a:lnTo>
                <a:lnTo>
                  <a:pt x="7" y="7"/>
                </a:lnTo>
                <a:lnTo>
                  <a:pt x="0" y="7"/>
                </a:lnTo>
                <a:lnTo>
                  <a:pt x="0" y="0"/>
                </a:lnTo>
                <a:lnTo>
                  <a:pt x="7" y="0"/>
                </a:lnTo>
                <a:lnTo>
                  <a:pt x="14" y="0"/>
                </a:lnTo>
                <a:lnTo>
                  <a:pt x="21" y="0"/>
                </a:lnTo>
                <a:close/>
              </a:path>
            </a:pathLst>
          </a:custGeom>
          <a:noFill/>
          <a:ln w="11113">
            <a:solidFill>
              <a:srgbClr val="000000"/>
            </a:solidFill>
            <a:round/>
            <a:headEnd/>
            <a:tailEnd/>
          </a:ln>
        </p:spPr>
        <p:txBody>
          <a:bodyPr/>
          <a:lstStyle/>
          <a:p>
            <a:endParaRPr lang="en-US"/>
          </a:p>
        </p:txBody>
      </p:sp>
      <p:sp>
        <p:nvSpPr>
          <p:cNvPr id="150668" name="Line 141"/>
          <p:cNvSpPr>
            <a:spLocks noChangeShapeType="1"/>
          </p:cNvSpPr>
          <p:nvPr/>
        </p:nvSpPr>
        <p:spPr bwMode="auto">
          <a:xfrm flipV="1">
            <a:off x="3074988" y="3163888"/>
            <a:ext cx="1587" cy="328612"/>
          </a:xfrm>
          <a:prstGeom prst="line">
            <a:avLst/>
          </a:prstGeom>
          <a:noFill/>
          <a:ln w="11113">
            <a:solidFill>
              <a:srgbClr val="000000"/>
            </a:solidFill>
            <a:round/>
            <a:headEnd/>
            <a:tailEnd/>
          </a:ln>
        </p:spPr>
        <p:txBody>
          <a:bodyPr/>
          <a:lstStyle/>
          <a:p>
            <a:endParaRPr lang="en-US"/>
          </a:p>
        </p:txBody>
      </p:sp>
      <p:sp>
        <p:nvSpPr>
          <p:cNvPr id="150669" name="Line 142"/>
          <p:cNvSpPr>
            <a:spLocks noChangeShapeType="1"/>
          </p:cNvSpPr>
          <p:nvPr/>
        </p:nvSpPr>
        <p:spPr bwMode="auto">
          <a:xfrm flipV="1">
            <a:off x="3030538" y="3175000"/>
            <a:ext cx="1587" cy="328613"/>
          </a:xfrm>
          <a:prstGeom prst="line">
            <a:avLst/>
          </a:prstGeom>
          <a:noFill/>
          <a:ln w="11113">
            <a:solidFill>
              <a:srgbClr val="000000"/>
            </a:solidFill>
            <a:round/>
            <a:headEnd/>
            <a:tailEnd/>
          </a:ln>
        </p:spPr>
        <p:txBody>
          <a:bodyPr/>
          <a:lstStyle/>
          <a:p>
            <a:endParaRPr lang="en-US"/>
          </a:p>
        </p:txBody>
      </p:sp>
      <p:sp>
        <p:nvSpPr>
          <p:cNvPr id="150670" name="Rectangle 143"/>
          <p:cNvSpPr>
            <a:spLocks noChangeArrowheads="1"/>
          </p:cNvSpPr>
          <p:nvPr/>
        </p:nvSpPr>
        <p:spPr bwMode="auto">
          <a:xfrm>
            <a:off x="3182938" y="3195638"/>
            <a:ext cx="1587" cy="296862"/>
          </a:xfrm>
          <a:prstGeom prst="rect">
            <a:avLst/>
          </a:prstGeom>
          <a:solidFill>
            <a:srgbClr val="913061"/>
          </a:solidFill>
          <a:ln w="9525">
            <a:noFill/>
            <a:miter lim="800000"/>
            <a:headEnd/>
            <a:tailEnd/>
          </a:ln>
        </p:spPr>
        <p:txBody>
          <a:bodyPr/>
          <a:lstStyle/>
          <a:p>
            <a:endParaRPr lang="en-US"/>
          </a:p>
        </p:txBody>
      </p:sp>
      <p:sp>
        <p:nvSpPr>
          <p:cNvPr id="150671" name="Rectangle 144"/>
          <p:cNvSpPr>
            <a:spLocks noChangeArrowheads="1"/>
          </p:cNvSpPr>
          <p:nvPr/>
        </p:nvSpPr>
        <p:spPr bwMode="auto">
          <a:xfrm>
            <a:off x="3171825" y="3195638"/>
            <a:ext cx="11113" cy="296862"/>
          </a:xfrm>
          <a:prstGeom prst="rect">
            <a:avLst/>
          </a:prstGeom>
          <a:solidFill>
            <a:srgbClr val="993366"/>
          </a:solidFill>
          <a:ln w="9525">
            <a:noFill/>
            <a:miter lim="800000"/>
            <a:headEnd/>
            <a:tailEnd/>
          </a:ln>
        </p:spPr>
        <p:txBody>
          <a:bodyPr/>
          <a:lstStyle/>
          <a:p>
            <a:endParaRPr lang="en-US"/>
          </a:p>
        </p:txBody>
      </p:sp>
      <p:sp>
        <p:nvSpPr>
          <p:cNvPr id="150672" name="Freeform 145"/>
          <p:cNvSpPr>
            <a:spLocks/>
          </p:cNvSpPr>
          <p:nvPr/>
        </p:nvSpPr>
        <p:spPr bwMode="auto">
          <a:xfrm>
            <a:off x="3162300" y="3195638"/>
            <a:ext cx="9525" cy="307975"/>
          </a:xfrm>
          <a:custGeom>
            <a:avLst/>
            <a:gdLst>
              <a:gd name="T0" fmla="*/ 6 w 6"/>
              <a:gd name="T1" fmla="*/ 187 h 194"/>
              <a:gd name="T2" fmla="*/ 0 w 6"/>
              <a:gd name="T3" fmla="*/ 194 h 194"/>
              <a:gd name="T4" fmla="*/ 0 w 6"/>
              <a:gd name="T5" fmla="*/ 6 h 194"/>
              <a:gd name="T6" fmla="*/ 6 w 6"/>
              <a:gd name="T7" fmla="*/ 0 h 194"/>
              <a:gd name="T8" fmla="*/ 6 w 6"/>
              <a:gd name="T9" fmla="*/ 187 h 194"/>
              <a:gd name="T10" fmla="*/ 0 60000 65536"/>
              <a:gd name="T11" fmla="*/ 0 60000 65536"/>
              <a:gd name="T12" fmla="*/ 0 60000 65536"/>
              <a:gd name="T13" fmla="*/ 0 60000 65536"/>
              <a:gd name="T14" fmla="*/ 0 60000 65536"/>
              <a:gd name="T15" fmla="*/ 0 w 6"/>
              <a:gd name="T16" fmla="*/ 0 h 194"/>
              <a:gd name="T17" fmla="*/ 6 w 6"/>
              <a:gd name="T18" fmla="*/ 194 h 194"/>
            </a:gdLst>
            <a:ahLst/>
            <a:cxnLst>
              <a:cxn ang="T10">
                <a:pos x="T0" y="T1"/>
              </a:cxn>
              <a:cxn ang="T11">
                <a:pos x="T2" y="T3"/>
              </a:cxn>
              <a:cxn ang="T12">
                <a:pos x="T4" y="T5"/>
              </a:cxn>
              <a:cxn ang="T13">
                <a:pos x="T6" y="T7"/>
              </a:cxn>
              <a:cxn ang="T14">
                <a:pos x="T8" y="T9"/>
              </a:cxn>
            </a:cxnLst>
            <a:rect l="T15" t="T16" r="T17" b="T18"/>
            <a:pathLst>
              <a:path w="6" h="194">
                <a:moveTo>
                  <a:pt x="6" y="187"/>
                </a:moveTo>
                <a:lnTo>
                  <a:pt x="0" y="194"/>
                </a:lnTo>
                <a:lnTo>
                  <a:pt x="0" y="6"/>
                </a:lnTo>
                <a:lnTo>
                  <a:pt x="6" y="0"/>
                </a:lnTo>
                <a:lnTo>
                  <a:pt x="6" y="187"/>
                </a:lnTo>
                <a:close/>
              </a:path>
            </a:pathLst>
          </a:custGeom>
          <a:solidFill>
            <a:srgbClr val="993366"/>
          </a:solidFill>
          <a:ln w="9525">
            <a:noFill/>
            <a:round/>
            <a:headEnd/>
            <a:tailEnd/>
          </a:ln>
        </p:spPr>
        <p:txBody>
          <a:bodyPr/>
          <a:lstStyle/>
          <a:p>
            <a:endParaRPr lang="en-US"/>
          </a:p>
        </p:txBody>
      </p:sp>
      <p:sp>
        <p:nvSpPr>
          <p:cNvPr id="150673" name="Rectangle 146"/>
          <p:cNvSpPr>
            <a:spLocks noChangeArrowheads="1"/>
          </p:cNvSpPr>
          <p:nvPr/>
        </p:nvSpPr>
        <p:spPr bwMode="auto">
          <a:xfrm>
            <a:off x="3151188" y="3205163"/>
            <a:ext cx="11112" cy="298450"/>
          </a:xfrm>
          <a:prstGeom prst="rect">
            <a:avLst/>
          </a:prstGeom>
          <a:solidFill>
            <a:srgbClr val="913061"/>
          </a:solidFill>
          <a:ln w="9525">
            <a:noFill/>
            <a:miter lim="800000"/>
            <a:headEnd/>
            <a:tailEnd/>
          </a:ln>
        </p:spPr>
        <p:txBody>
          <a:bodyPr/>
          <a:lstStyle/>
          <a:p>
            <a:endParaRPr lang="en-US"/>
          </a:p>
        </p:txBody>
      </p:sp>
      <p:sp>
        <p:nvSpPr>
          <p:cNvPr id="150674" name="Rectangle 147"/>
          <p:cNvSpPr>
            <a:spLocks noChangeArrowheads="1"/>
          </p:cNvSpPr>
          <p:nvPr/>
        </p:nvSpPr>
        <p:spPr bwMode="auto">
          <a:xfrm>
            <a:off x="3140075" y="3205163"/>
            <a:ext cx="11113" cy="298450"/>
          </a:xfrm>
          <a:prstGeom prst="rect">
            <a:avLst/>
          </a:prstGeom>
          <a:solidFill>
            <a:srgbClr val="8A2E5C"/>
          </a:solidFill>
          <a:ln w="9525">
            <a:noFill/>
            <a:miter lim="800000"/>
            <a:headEnd/>
            <a:tailEnd/>
          </a:ln>
        </p:spPr>
        <p:txBody>
          <a:bodyPr/>
          <a:lstStyle/>
          <a:p>
            <a:endParaRPr lang="en-US"/>
          </a:p>
        </p:txBody>
      </p:sp>
      <p:sp>
        <p:nvSpPr>
          <p:cNvPr id="150675" name="Rectangle 148"/>
          <p:cNvSpPr>
            <a:spLocks noChangeArrowheads="1"/>
          </p:cNvSpPr>
          <p:nvPr/>
        </p:nvSpPr>
        <p:spPr bwMode="auto">
          <a:xfrm>
            <a:off x="3140075" y="3205163"/>
            <a:ext cx="1588" cy="298450"/>
          </a:xfrm>
          <a:prstGeom prst="rect">
            <a:avLst/>
          </a:prstGeom>
          <a:solidFill>
            <a:srgbClr val="822B57"/>
          </a:solidFill>
          <a:ln w="9525">
            <a:noFill/>
            <a:miter lim="800000"/>
            <a:headEnd/>
            <a:tailEnd/>
          </a:ln>
        </p:spPr>
        <p:txBody>
          <a:bodyPr/>
          <a:lstStyle/>
          <a:p>
            <a:endParaRPr lang="en-US"/>
          </a:p>
        </p:txBody>
      </p:sp>
      <p:sp>
        <p:nvSpPr>
          <p:cNvPr id="150676" name="Freeform 149"/>
          <p:cNvSpPr>
            <a:spLocks/>
          </p:cNvSpPr>
          <p:nvPr/>
        </p:nvSpPr>
        <p:spPr bwMode="auto">
          <a:xfrm>
            <a:off x="3140075" y="3195638"/>
            <a:ext cx="42863" cy="9525"/>
          </a:xfrm>
          <a:custGeom>
            <a:avLst/>
            <a:gdLst>
              <a:gd name="T0" fmla="*/ 20 w 27"/>
              <a:gd name="T1" fmla="*/ 0 h 6"/>
              <a:gd name="T2" fmla="*/ 27 w 27"/>
              <a:gd name="T3" fmla="*/ 0 h 6"/>
              <a:gd name="T4" fmla="*/ 27 w 27"/>
              <a:gd name="T5" fmla="*/ 0 h 6"/>
              <a:gd name="T6" fmla="*/ 27 w 27"/>
              <a:gd name="T7" fmla="*/ 0 h 6"/>
              <a:gd name="T8" fmla="*/ 20 w 27"/>
              <a:gd name="T9" fmla="*/ 0 h 6"/>
              <a:gd name="T10" fmla="*/ 14 w 27"/>
              <a:gd name="T11" fmla="*/ 6 h 6"/>
              <a:gd name="T12" fmla="*/ 7 w 27"/>
              <a:gd name="T13" fmla="*/ 6 h 6"/>
              <a:gd name="T14" fmla="*/ 0 w 27"/>
              <a:gd name="T15" fmla="*/ 6 h 6"/>
              <a:gd name="T16" fmla="*/ 0 w 27"/>
              <a:gd name="T17" fmla="*/ 6 h 6"/>
              <a:gd name="T18" fmla="*/ 0 w 27"/>
              <a:gd name="T19" fmla="*/ 0 h 6"/>
              <a:gd name="T20" fmla="*/ 7 w 27"/>
              <a:gd name="T21" fmla="*/ 0 h 6"/>
              <a:gd name="T22" fmla="*/ 14 w 27"/>
              <a:gd name="T23" fmla="*/ 0 h 6"/>
              <a:gd name="T24" fmla="*/ 20 w 27"/>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6"/>
              <a:gd name="T41" fmla="*/ 27 w 27"/>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6">
                <a:moveTo>
                  <a:pt x="20" y="0"/>
                </a:moveTo>
                <a:lnTo>
                  <a:pt x="27" y="0"/>
                </a:lnTo>
                <a:lnTo>
                  <a:pt x="20" y="0"/>
                </a:lnTo>
                <a:lnTo>
                  <a:pt x="14" y="6"/>
                </a:lnTo>
                <a:lnTo>
                  <a:pt x="7" y="6"/>
                </a:lnTo>
                <a:lnTo>
                  <a:pt x="0" y="6"/>
                </a:lnTo>
                <a:lnTo>
                  <a:pt x="0" y="0"/>
                </a:lnTo>
                <a:lnTo>
                  <a:pt x="7" y="0"/>
                </a:lnTo>
                <a:lnTo>
                  <a:pt x="14" y="0"/>
                </a:lnTo>
                <a:lnTo>
                  <a:pt x="20" y="0"/>
                </a:lnTo>
                <a:close/>
              </a:path>
            </a:pathLst>
          </a:custGeom>
          <a:solidFill>
            <a:srgbClr val="73264D"/>
          </a:solidFill>
          <a:ln w="9525">
            <a:noFill/>
            <a:round/>
            <a:headEnd/>
            <a:tailEnd/>
          </a:ln>
        </p:spPr>
        <p:txBody>
          <a:bodyPr/>
          <a:lstStyle/>
          <a:p>
            <a:endParaRPr lang="en-US"/>
          </a:p>
        </p:txBody>
      </p:sp>
      <p:sp>
        <p:nvSpPr>
          <p:cNvPr id="150677" name="Freeform 150"/>
          <p:cNvSpPr>
            <a:spLocks/>
          </p:cNvSpPr>
          <p:nvPr/>
        </p:nvSpPr>
        <p:spPr bwMode="auto">
          <a:xfrm>
            <a:off x="3140075" y="3492500"/>
            <a:ext cx="42863" cy="11113"/>
          </a:xfrm>
          <a:custGeom>
            <a:avLst/>
            <a:gdLst>
              <a:gd name="T0" fmla="*/ 27 w 27"/>
              <a:gd name="T1" fmla="*/ 0 h 7"/>
              <a:gd name="T2" fmla="*/ 27 w 27"/>
              <a:gd name="T3" fmla="*/ 0 h 7"/>
              <a:gd name="T4" fmla="*/ 20 w 27"/>
              <a:gd name="T5" fmla="*/ 0 h 7"/>
              <a:gd name="T6" fmla="*/ 14 w 27"/>
              <a:gd name="T7" fmla="*/ 7 h 7"/>
              <a:gd name="T8" fmla="*/ 7 w 27"/>
              <a:gd name="T9" fmla="*/ 7 h 7"/>
              <a:gd name="T10" fmla="*/ 0 w 27"/>
              <a:gd name="T11" fmla="*/ 7 h 7"/>
              <a:gd name="T12" fmla="*/ 0 w 27"/>
              <a:gd name="T13" fmla="*/ 7 h 7"/>
              <a:gd name="T14" fmla="*/ 0 60000 65536"/>
              <a:gd name="T15" fmla="*/ 0 60000 65536"/>
              <a:gd name="T16" fmla="*/ 0 60000 65536"/>
              <a:gd name="T17" fmla="*/ 0 60000 65536"/>
              <a:gd name="T18" fmla="*/ 0 60000 65536"/>
              <a:gd name="T19" fmla="*/ 0 60000 65536"/>
              <a:gd name="T20" fmla="*/ 0 60000 65536"/>
              <a:gd name="T21" fmla="*/ 0 w 27"/>
              <a:gd name="T22" fmla="*/ 0 h 7"/>
              <a:gd name="T23" fmla="*/ 27 w 2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7">
                <a:moveTo>
                  <a:pt x="27" y="0"/>
                </a:moveTo>
                <a:lnTo>
                  <a:pt x="27" y="0"/>
                </a:lnTo>
                <a:lnTo>
                  <a:pt x="20" y="0"/>
                </a:lnTo>
                <a:lnTo>
                  <a:pt x="14" y="7"/>
                </a:lnTo>
                <a:lnTo>
                  <a:pt x="7" y="7"/>
                </a:lnTo>
                <a:lnTo>
                  <a:pt x="0" y="7"/>
                </a:lnTo>
              </a:path>
            </a:pathLst>
          </a:custGeom>
          <a:noFill/>
          <a:ln w="11113">
            <a:solidFill>
              <a:srgbClr val="000000"/>
            </a:solidFill>
            <a:round/>
            <a:headEnd/>
            <a:tailEnd/>
          </a:ln>
        </p:spPr>
        <p:txBody>
          <a:bodyPr/>
          <a:lstStyle/>
          <a:p>
            <a:endParaRPr lang="en-US"/>
          </a:p>
        </p:txBody>
      </p:sp>
      <p:sp>
        <p:nvSpPr>
          <p:cNvPr id="150678" name="Freeform 151"/>
          <p:cNvSpPr>
            <a:spLocks/>
          </p:cNvSpPr>
          <p:nvPr/>
        </p:nvSpPr>
        <p:spPr bwMode="auto">
          <a:xfrm>
            <a:off x="3140075" y="3195638"/>
            <a:ext cx="42863" cy="9525"/>
          </a:xfrm>
          <a:custGeom>
            <a:avLst/>
            <a:gdLst>
              <a:gd name="T0" fmla="*/ 20 w 27"/>
              <a:gd name="T1" fmla="*/ 0 h 6"/>
              <a:gd name="T2" fmla="*/ 27 w 27"/>
              <a:gd name="T3" fmla="*/ 0 h 6"/>
              <a:gd name="T4" fmla="*/ 27 w 27"/>
              <a:gd name="T5" fmla="*/ 0 h 6"/>
              <a:gd name="T6" fmla="*/ 27 w 27"/>
              <a:gd name="T7" fmla="*/ 0 h 6"/>
              <a:gd name="T8" fmla="*/ 20 w 27"/>
              <a:gd name="T9" fmla="*/ 0 h 6"/>
              <a:gd name="T10" fmla="*/ 14 w 27"/>
              <a:gd name="T11" fmla="*/ 6 h 6"/>
              <a:gd name="T12" fmla="*/ 7 w 27"/>
              <a:gd name="T13" fmla="*/ 6 h 6"/>
              <a:gd name="T14" fmla="*/ 0 w 27"/>
              <a:gd name="T15" fmla="*/ 6 h 6"/>
              <a:gd name="T16" fmla="*/ 0 w 27"/>
              <a:gd name="T17" fmla="*/ 6 h 6"/>
              <a:gd name="T18" fmla="*/ 0 w 27"/>
              <a:gd name="T19" fmla="*/ 0 h 6"/>
              <a:gd name="T20" fmla="*/ 7 w 27"/>
              <a:gd name="T21" fmla="*/ 0 h 6"/>
              <a:gd name="T22" fmla="*/ 14 w 27"/>
              <a:gd name="T23" fmla="*/ 0 h 6"/>
              <a:gd name="T24" fmla="*/ 20 w 27"/>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6"/>
              <a:gd name="T41" fmla="*/ 27 w 27"/>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6">
                <a:moveTo>
                  <a:pt x="20" y="0"/>
                </a:moveTo>
                <a:lnTo>
                  <a:pt x="27" y="0"/>
                </a:lnTo>
                <a:lnTo>
                  <a:pt x="20" y="0"/>
                </a:lnTo>
                <a:lnTo>
                  <a:pt x="14" y="6"/>
                </a:lnTo>
                <a:lnTo>
                  <a:pt x="7" y="6"/>
                </a:lnTo>
                <a:lnTo>
                  <a:pt x="0" y="6"/>
                </a:lnTo>
                <a:lnTo>
                  <a:pt x="0" y="0"/>
                </a:lnTo>
                <a:lnTo>
                  <a:pt x="7" y="0"/>
                </a:lnTo>
                <a:lnTo>
                  <a:pt x="14" y="0"/>
                </a:lnTo>
                <a:lnTo>
                  <a:pt x="20" y="0"/>
                </a:lnTo>
                <a:close/>
              </a:path>
            </a:pathLst>
          </a:custGeom>
          <a:noFill/>
          <a:ln w="11113">
            <a:solidFill>
              <a:srgbClr val="000000"/>
            </a:solidFill>
            <a:round/>
            <a:headEnd/>
            <a:tailEnd/>
          </a:ln>
        </p:spPr>
        <p:txBody>
          <a:bodyPr/>
          <a:lstStyle/>
          <a:p>
            <a:endParaRPr lang="en-US"/>
          </a:p>
        </p:txBody>
      </p:sp>
      <p:sp>
        <p:nvSpPr>
          <p:cNvPr id="150679" name="Line 152"/>
          <p:cNvSpPr>
            <a:spLocks noChangeShapeType="1"/>
          </p:cNvSpPr>
          <p:nvPr/>
        </p:nvSpPr>
        <p:spPr bwMode="auto">
          <a:xfrm flipV="1">
            <a:off x="3182938" y="3195638"/>
            <a:ext cx="1587" cy="296862"/>
          </a:xfrm>
          <a:prstGeom prst="line">
            <a:avLst/>
          </a:prstGeom>
          <a:noFill/>
          <a:ln w="11113">
            <a:solidFill>
              <a:srgbClr val="000000"/>
            </a:solidFill>
            <a:round/>
            <a:headEnd/>
            <a:tailEnd/>
          </a:ln>
        </p:spPr>
        <p:txBody>
          <a:bodyPr/>
          <a:lstStyle/>
          <a:p>
            <a:endParaRPr lang="en-US"/>
          </a:p>
        </p:txBody>
      </p:sp>
      <p:sp>
        <p:nvSpPr>
          <p:cNvPr id="150680" name="Line 153"/>
          <p:cNvSpPr>
            <a:spLocks noChangeShapeType="1"/>
          </p:cNvSpPr>
          <p:nvPr/>
        </p:nvSpPr>
        <p:spPr bwMode="auto">
          <a:xfrm flipV="1">
            <a:off x="3140075" y="3205163"/>
            <a:ext cx="1588" cy="298450"/>
          </a:xfrm>
          <a:prstGeom prst="line">
            <a:avLst/>
          </a:prstGeom>
          <a:noFill/>
          <a:ln w="11113">
            <a:solidFill>
              <a:srgbClr val="000000"/>
            </a:solidFill>
            <a:round/>
            <a:headEnd/>
            <a:tailEnd/>
          </a:ln>
        </p:spPr>
        <p:txBody>
          <a:bodyPr/>
          <a:lstStyle/>
          <a:p>
            <a:endParaRPr lang="en-US"/>
          </a:p>
        </p:txBody>
      </p:sp>
      <p:sp>
        <p:nvSpPr>
          <p:cNvPr id="150681" name="Freeform 154"/>
          <p:cNvSpPr>
            <a:spLocks/>
          </p:cNvSpPr>
          <p:nvPr/>
        </p:nvSpPr>
        <p:spPr bwMode="auto">
          <a:xfrm>
            <a:off x="3522663" y="3081338"/>
            <a:ext cx="1587" cy="411162"/>
          </a:xfrm>
          <a:custGeom>
            <a:avLst/>
            <a:gdLst>
              <a:gd name="T0" fmla="*/ 0 w 1587"/>
              <a:gd name="T1" fmla="*/ 259 h 259"/>
              <a:gd name="T2" fmla="*/ 0 w 1587"/>
              <a:gd name="T3" fmla="*/ 259 h 259"/>
              <a:gd name="T4" fmla="*/ 0 w 1587"/>
              <a:gd name="T5" fmla="*/ 7 h 259"/>
              <a:gd name="T6" fmla="*/ 0 w 1587"/>
              <a:gd name="T7" fmla="*/ 0 h 259"/>
              <a:gd name="T8" fmla="*/ 0 w 1587"/>
              <a:gd name="T9" fmla="*/ 259 h 259"/>
              <a:gd name="T10" fmla="*/ 0 60000 65536"/>
              <a:gd name="T11" fmla="*/ 0 60000 65536"/>
              <a:gd name="T12" fmla="*/ 0 60000 65536"/>
              <a:gd name="T13" fmla="*/ 0 60000 65536"/>
              <a:gd name="T14" fmla="*/ 0 60000 65536"/>
              <a:gd name="T15" fmla="*/ 0 w 1587"/>
              <a:gd name="T16" fmla="*/ 0 h 259"/>
              <a:gd name="T17" fmla="*/ 1587 w 1587"/>
              <a:gd name="T18" fmla="*/ 259 h 259"/>
            </a:gdLst>
            <a:ahLst/>
            <a:cxnLst>
              <a:cxn ang="T10">
                <a:pos x="T0" y="T1"/>
              </a:cxn>
              <a:cxn ang="T11">
                <a:pos x="T2" y="T3"/>
              </a:cxn>
              <a:cxn ang="T12">
                <a:pos x="T4" y="T5"/>
              </a:cxn>
              <a:cxn ang="T13">
                <a:pos x="T6" y="T7"/>
              </a:cxn>
              <a:cxn ang="T14">
                <a:pos x="T8" y="T9"/>
              </a:cxn>
            </a:cxnLst>
            <a:rect l="T15" t="T16" r="T17" b="T18"/>
            <a:pathLst>
              <a:path w="1587" h="259">
                <a:moveTo>
                  <a:pt x="0" y="259"/>
                </a:moveTo>
                <a:lnTo>
                  <a:pt x="0" y="259"/>
                </a:lnTo>
                <a:lnTo>
                  <a:pt x="0" y="7"/>
                </a:lnTo>
                <a:lnTo>
                  <a:pt x="0" y="0"/>
                </a:lnTo>
                <a:lnTo>
                  <a:pt x="0" y="259"/>
                </a:lnTo>
                <a:close/>
              </a:path>
            </a:pathLst>
          </a:custGeom>
          <a:solidFill>
            <a:srgbClr val="913061"/>
          </a:solidFill>
          <a:ln w="9525">
            <a:noFill/>
            <a:round/>
            <a:headEnd/>
            <a:tailEnd/>
          </a:ln>
        </p:spPr>
        <p:txBody>
          <a:bodyPr/>
          <a:lstStyle/>
          <a:p>
            <a:endParaRPr lang="en-US"/>
          </a:p>
        </p:txBody>
      </p:sp>
      <p:sp>
        <p:nvSpPr>
          <p:cNvPr id="150682" name="Rectangle 155"/>
          <p:cNvSpPr>
            <a:spLocks noChangeArrowheads="1"/>
          </p:cNvSpPr>
          <p:nvPr/>
        </p:nvSpPr>
        <p:spPr bwMode="auto">
          <a:xfrm>
            <a:off x="3511550" y="3092450"/>
            <a:ext cx="11113" cy="400050"/>
          </a:xfrm>
          <a:prstGeom prst="rect">
            <a:avLst/>
          </a:prstGeom>
          <a:solidFill>
            <a:srgbClr val="993366"/>
          </a:solidFill>
          <a:ln w="9525">
            <a:noFill/>
            <a:miter lim="800000"/>
            <a:headEnd/>
            <a:tailEnd/>
          </a:ln>
        </p:spPr>
        <p:txBody>
          <a:bodyPr/>
          <a:lstStyle/>
          <a:p>
            <a:endParaRPr lang="en-US"/>
          </a:p>
        </p:txBody>
      </p:sp>
      <p:sp>
        <p:nvSpPr>
          <p:cNvPr id="150683" name="Freeform 156"/>
          <p:cNvSpPr>
            <a:spLocks/>
          </p:cNvSpPr>
          <p:nvPr/>
        </p:nvSpPr>
        <p:spPr bwMode="auto">
          <a:xfrm>
            <a:off x="3489325" y="3092450"/>
            <a:ext cx="22225" cy="411163"/>
          </a:xfrm>
          <a:custGeom>
            <a:avLst/>
            <a:gdLst>
              <a:gd name="T0" fmla="*/ 14 w 14"/>
              <a:gd name="T1" fmla="*/ 252 h 259"/>
              <a:gd name="T2" fmla="*/ 0 w 14"/>
              <a:gd name="T3" fmla="*/ 259 h 259"/>
              <a:gd name="T4" fmla="*/ 0 w 14"/>
              <a:gd name="T5" fmla="*/ 6 h 259"/>
              <a:gd name="T6" fmla="*/ 14 w 14"/>
              <a:gd name="T7" fmla="*/ 0 h 259"/>
              <a:gd name="T8" fmla="*/ 14 w 14"/>
              <a:gd name="T9" fmla="*/ 252 h 259"/>
              <a:gd name="T10" fmla="*/ 0 60000 65536"/>
              <a:gd name="T11" fmla="*/ 0 60000 65536"/>
              <a:gd name="T12" fmla="*/ 0 60000 65536"/>
              <a:gd name="T13" fmla="*/ 0 60000 65536"/>
              <a:gd name="T14" fmla="*/ 0 60000 65536"/>
              <a:gd name="T15" fmla="*/ 0 w 14"/>
              <a:gd name="T16" fmla="*/ 0 h 259"/>
              <a:gd name="T17" fmla="*/ 14 w 14"/>
              <a:gd name="T18" fmla="*/ 259 h 259"/>
            </a:gdLst>
            <a:ahLst/>
            <a:cxnLst>
              <a:cxn ang="T10">
                <a:pos x="T0" y="T1"/>
              </a:cxn>
              <a:cxn ang="T11">
                <a:pos x="T2" y="T3"/>
              </a:cxn>
              <a:cxn ang="T12">
                <a:pos x="T4" y="T5"/>
              </a:cxn>
              <a:cxn ang="T13">
                <a:pos x="T6" y="T7"/>
              </a:cxn>
              <a:cxn ang="T14">
                <a:pos x="T8" y="T9"/>
              </a:cxn>
            </a:cxnLst>
            <a:rect l="T15" t="T16" r="T17" b="T18"/>
            <a:pathLst>
              <a:path w="14" h="259">
                <a:moveTo>
                  <a:pt x="14" y="252"/>
                </a:moveTo>
                <a:lnTo>
                  <a:pt x="0" y="259"/>
                </a:lnTo>
                <a:lnTo>
                  <a:pt x="0" y="6"/>
                </a:lnTo>
                <a:lnTo>
                  <a:pt x="14" y="0"/>
                </a:lnTo>
                <a:lnTo>
                  <a:pt x="14" y="252"/>
                </a:lnTo>
                <a:close/>
              </a:path>
            </a:pathLst>
          </a:custGeom>
          <a:solidFill>
            <a:srgbClr val="993366"/>
          </a:solidFill>
          <a:ln w="9525">
            <a:noFill/>
            <a:round/>
            <a:headEnd/>
            <a:tailEnd/>
          </a:ln>
        </p:spPr>
        <p:txBody>
          <a:bodyPr/>
          <a:lstStyle/>
          <a:p>
            <a:endParaRPr lang="en-US"/>
          </a:p>
        </p:txBody>
      </p:sp>
      <p:sp>
        <p:nvSpPr>
          <p:cNvPr id="150684" name="Rectangle 157"/>
          <p:cNvSpPr>
            <a:spLocks noChangeArrowheads="1"/>
          </p:cNvSpPr>
          <p:nvPr/>
        </p:nvSpPr>
        <p:spPr bwMode="auto">
          <a:xfrm>
            <a:off x="3478213" y="3101975"/>
            <a:ext cx="11112" cy="401638"/>
          </a:xfrm>
          <a:prstGeom prst="rect">
            <a:avLst/>
          </a:prstGeom>
          <a:solidFill>
            <a:srgbClr val="913061"/>
          </a:solidFill>
          <a:ln w="9525">
            <a:noFill/>
            <a:miter lim="800000"/>
            <a:headEnd/>
            <a:tailEnd/>
          </a:ln>
        </p:spPr>
        <p:txBody>
          <a:bodyPr/>
          <a:lstStyle/>
          <a:p>
            <a:endParaRPr lang="en-US"/>
          </a:p>
        </p:txBody>
      </p:sp>
      <p:sp>
        <p:nvSpPr>
          <p:cNvPr id="150685" name="Rectangle 158"/>
          <p:cNvSpPr>
            <a:spLocks noChangeArrowheads="1"/>
          </p:cNvSpPr>
          <p:nvPr/>
        </p:nvSpPr>
        <p:spPr bwMode="auto">
          <a:xfrm>
            <a:off x="3467100" y="3101975"/>
            <a:ext cx="11113" cy="401638"/>
          </a:xfrm>
          <a:prstGeom prst="rect">
            <a:avLst/>
          </a:prstGeom>
          <a:solidFill>
            <a:srgbClr val="8A2E5C"/>
          </a:solidFill>
          <a:ln w="9525">
            <a:noFill/>
            <a:miter lim="800000"/>
            <a:headEnd/>
            <a:tailEnd/>
          </a:ln>
        </p:spPr>
        <p:txBody>
          <a:bodyPr/>
          <a:lstStyle/>
          <a:p>
            <a:endParaRPr lang="en-US"/>
          </a:p>
        </p:txBody>
      </p:sp>
      <p:sp>
        <p:nvSpPr>
          <p:cNvPr id="150686" name="Rectangle 159"/>
          <p:cNvSpPr>
            <a:spLocks noChangeArrowheads="1"/>
          </p:cNvSpPr>
          <p:nvPr/>
        </p:nvSpPr>
        <p:spPr bwMode="auto">
          <a:xfrm>
            <a:off x="3467100" y="3101975"/>
            <a:ext cx="1588" cy="401638"/>
          </a:xfrm>
          <a:prstGeom prst="rect">
            <a:avLst/>
          </a:prstGeom>
          <a:solidFill>
            <a:srgbClr val="822B57"/>
          </a:solidFill>
          <a:ln w="9525">
            <a:noFill/>
            <a:miter lim="800000"/>
            <a:headEnd/>
            <a:tailEnd/>
          </a:ln>
        </p:spPr>
        <p:txBody>
          <a:bodyPr/>
          <a:lstStyle/>
          <a:p>
            <a:endParaRPr lang="en-US"/>
          </a:p>
        </p:txBody>
      </p:sp>
      <p:sp>
        <p:nvSpPr>
          <p:cNvPr id="150687" name="Freeform 160"/>
          <p:cNvSpPr>
            <a:spLocks/>
          </p:cNvSpPr>
          <p:nvPr/>
        </p:nvSpPr>
        <p:spPr bwMode="auto">
          <a:xfrm>
            <a:off x="3467100" y="3081338"/>
            <a:ext cx="55563" cy="20637"/>
          </a:xfrm>
          <a:custGeom>
            <a:avLst/>
            <a:gdLst>
              <a:gd name="T0" fmla="*/ 28 w 35"/>
              <a:gd name="T1" fmla="*/ 0 h 13"/>
              <a:gd name="T2" fmla="*/ 35 w 35"/>
              <a:gd name="T3" fmla="*/ 0 h 13"/>
              <a:gd name="T4" fmla="*/ 35 w 35"/>
              <a:gd name="T5" fmla="*/ 0 h 13"/>
              <a:gd name="T6" fmla="*/ 35 w 35"/>
              <a:gd name="T7" fmla="*/ 7 h 13"/>
              <a:gd name="T8" fmla="*/ 28 w 35"/>
              <a:gd name="T9" fmla="*/ 7 h 13"/>
              <a:gd name="T10" fmla="*/ 14 w 35"/>
              <a:gd name="T11" fmla="*/ 13 h 13"/>
              <a:gd name="T12" fmla="*/ 7 w 35"/>
              <a:gd name="T13" fmla="*/ 13 h 13"/>
              <a:gd name="T14" fmla="*/ 0 w 35"/>
              <a:gd name="T15" fmla="*/ 13 h 13"/>
              <a:gd name="T16" fmla="*/ 0 w 35"/>
              <a:gd name="T17" fmla="*/ 13 h 13"/>
              <a:gd name="T18" fmla="*/ 7 w 35"/>
              <a:gd name="T19" fmla="*/ 7 h 13"/>
              <a:gd name="T20" fmla="*/ 14 w 35"/>
              <a:gd name="T21" fmla="*/ 7 h 13"/>
              <a:gd name="T22" fmla="*/ 21 w 35"/>
              <a:gd name="T23" fmla="*/ 0 h 13"/>
              <a:gd name="T24" fmla="*/ 28 w 35"/>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3"/>
              <a:gd name="T41" fmla="*/ 35 w 3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3">
                <a:moveTo>
                  <a:pt x="28" y="0"/>
                </a:moveTo>
                <a:lnTo>
                  <a:pt x="35" y="0"/>
                </a:lnTo>
                <a:lnTo>
                  <a:pt x="35" y="7"/>
                </a:lnTo>
                <a:lnTo>
                  <a:pt x="28" y="7"/>
                </a:lnTo>
                <a:lnTo>
                  <a:pt x="14" y="13"/>
                </a:lnTo>
                <a:lnTo>
                  <a:pt x="7" y="13"/>
                </a:lnTo>
                <a:lnTo>
                  <a:pt x="0" y="13"/>
                </a:lnTo>
                <a:lnTo>
                  <a:pt x="7" y="7"/>
                </a:lnTo>
                <a:lnTo>
                  <a:pt x="14" y="7"/>
                </a:lnTo>
                <a:lnTo>
                  <a:pt x="21" y="0"/>
                </a:lnTo>
                <a:lnTo>
                  <a:pt x="28" y="0"/>
                </a:lnTo>
                <a:close/>
              </a:path>
            </a:pathLst>
          </a:custGeom>
          <a:solidFill>
            <a:srgbClr val="73264D"/>
          </a:solidFill>
          <a:ln w="9525">
            <a:noFill/>
            <a:round/>
            <a:headEnd/>
            <a:tailEnd/>
          </a:ln>
        </p:spPr>
        <p:txBody>
          <a:bodyPr/>
          <a:lstStyle/>
          <a:p>
            <a:endParaRPr lang="en-US"/>
          </a:p>
        </p:txBody>
      </p:sp>
      <p:sp>
        <p:nvSpPr>
          <p:cNvPr id="150688" name="Freeform 161"/>
          <p:cNvSpPr>
            <a:spLocks/>
          </p:cNvSpPr>
          <p:nvPr/>
        </p:nvSpPr>
        <p:spPr bwMode="auto">
          <a:xfrm>
            <a:off x="3467100" y="3492500"/>
            <a:ext cx="55563" cy="11113"/>
          </a:xfrm>
          <a:custGeom>
            <a:avLst/>
            <a:gdLst>
              <a:gd name="T0" fmla="*/ 35 w 35"/>
              <a:gd name="T1" fmla="*/ 0 h 7"/>
              <a:gd name="T2" fmla="*/ 35 w 35"/>
              <a:gd name="T3" fmla="*/ 0 h 7"/>
              <a:gd name="T4" fmla="*/ 28 w 35"/>
              <a:gd name="T5" fmla="*/ 0 h 7"/>
              <a:gd name="T6" fmla="*/ 14 w 35"/>
              <a:gd name="T7" fmla="*/ 7 h 7"/>
              <a:gd name="T8" fmla="*/ 7 w 35"/>
              <a:gd name="T9" fmla="*/ 7 h 7"/>
              <a:gd name="T10" fmla="*/ 0 w 35"/>
              <a:gd name="T11" fmla="*/ 7 h 7"/>
              <a:gd name="T12" fmla="*/ 0 w 35"/>
              <a:gd name="T13" fmla="*/ 7 h 7"/>
              <a:gd name="T14" fmla="*/ 0 60000 65536"/>
              <a:gd name="T15" fmla="*/ 0 60000 65536"/>
              <a:gd name="T16" fmla="*/ 0 60000 65536"/>
              <a:gd name="T17" fmla="*/ 0 60000 65536"/>
              <a:gd name="T18" fmla="*/ 0 60000 65536"/>
              <a:gd name="T19" fmla="*/ 0 60000 65536"/>
              <a:gd name="T20" fmla="*/ 0 60000 65536"/>
              <a:gd name="T21" fmla="*/ 0 w 35"/>
              <a:gd name="T22" fmla="*/ 0 h 7"/>
              <a:gd name="T23" fmla="*/ 35 w 3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7">
                <a:moveTo>
                  <a:pt x="35" y="0"/>
                </a:moveTo>
                <a:lnTo>
                  <a:pt x="35" y="0"/>
                </a:lnTo>
                <a:lnTo>
                  <a:pt x="28" y="0"/>
                </a:lnTo>
                <a:lnTo>
                  <a:pt x="14" y="7"/>
                </a:lnTo>
                <a:lnTo>
                  <a:pt x="7" y="7"/>
                </a:lnTo>
                <a:lnTo>
                  <a:pt x="0" y="7"/>
                </a:lnTo>
              </a:path>
            </a:pathLst>
          </a:custGeom>
          <a:noFill/>
          <a:ln w="11113">
            <a:solidFill>
              <a:srgbClr val="000000"/>
            </a:solidFill>
            <a:round/>
            <a:headEnd/>
            <a:tailEnd/>
          </a:ln>
        </p:spPr>
        <p:txBody>
          <a:bodyPr/>
          <a:lstStyle/>
          <a:p>
            <a:endParaRPr lang="en-US"/>
          </a:p>
        </p:txBody>
      </p:sp>
      <p:sp>
        <p:nvSpPr>
          <p:cNvPr id="150689" name="Freeform 162"/>
          <p:cNvSpPr>
            <a:spLocks/>
          </p:cNvSpPr>
          <p:nvPr/>
        </p:nvSpPr>
        <p:spPr bwMode="auto">
          <a:xfrm>
            <a:off x="3467100" y="3081338"/>
            <a:ext cx="55563" cy="20637"/>
          </a:xfrm>
          <a:custGeom>
            <a:avLst/>
            <a:gdLst>
              <a:gd name="T0" fmla="*/ 28 w 35"/>
              <a:gd name="T1" fmla="*/ 0 h 13"/>
              <a:gd name="T2" fmla="*/ 35 w 35"/>
              <a:gd name="T3" fmla="*/ 0 h 13"/>
              <a:gd name="T4" fmla="*/ 35 w 35"/>
              <a:gd name="T5" fmla="*/ 0 h 13"/>
              <a:gd name="T6" fmla="*/ 35 w 35"/>
              <a:gd name="T7" fmla="*/ 7 h 13"/>
              <a:gd name="T8" fmla="*/ 28 w 35"/>
              <a:gd name="T9" fmla="*/ 7 h 13"/>
              <a:gd name="T10" fmla="*/ 14 w 35"/>
              <a:gd name="T11" fmla="*/ 13 h 13"/>
              <a:gd name="T12" fmla="*/ 7 w 35"/>
              <a:gd name="T13" fmla="*/ 13 h 13"/>
              <a:gd name="T14" fmla="*/ 0 w 35"/>
              <a:gd name="T15" fmla="*/ 13 h 13"/>
              <a:gd name="T16" fmla="*/ 0 w 35"/>
              <a:gd name="T17" fmla="*/ 13 h 13"/>
              <a:gd name="T18" fmla="*/ 7 w 35"/>
              <a:gd name="T19" fmla="*/ 7 h 13"/>
              <a:gd name="T20" fmla="*/ 14 w 35"/>
              <a:gd name="T21" fmla="*/ 7 h 13"/>
              <a:gd name="T22" fmla="*/ 21 w 35"/>
              <a:gd name="T23" fmla="*/ 0 h 13"/>
              <a:gd name="T24" fmla="*/ 28 w 35"/>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3"/>
              <a:gd name="T41" fmla="*/ 35 w 3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3">
                <a:moveTo>
                  <a:pt x="28" y="0"/>
                </a:moveTo>
                <a:lnTo>
                  <a:pt x="35" y="0"/>
                </a:lnTo>
                <a:lnTo>
                  <a:pt x="35" y="7"/>
                </a:lnTo>
                <a:lnTo>
                  <a:pt x="28" y="7"/>
                </a:lnTo>
                <a:lnTo>
                  <a:pt x="14" y="13"/>
                </a:lnTo>
                <a:lnTo>
                  <a:pt x="7" y="13"/>
                </a:lnTo>
                <a:lnTo>
                  <a:pt x="0" y="13"/>
                </a:lnTo>
                <a:lnTo>
                  <a:pt x="7" y="7"/>
                </a:lnTo>
                <a:lnTo>
                  <a:pt x="14" y="7"/>
                </a:lnTo>
                <a:lnTo>
                  <a:pt x="21" y="0"/>
                </a:lnTo>
                <a:lnTo>
                  <a:pt x="28" y="0"/>
                </a:lnTo>
                <a:close/>
              </a:path>
            </a:pathLst>
          </a:custGeom>
          <a:noFill/>
          <a:ln w="11113">
            <a:solidFill>
              <a:srgbClr val="000000"/>
            </a:solidFill>
            <a:round/>
            <a:headEnd/>
            <a:tailEnd/>
          </a:ln>
        </p:spPr>
        <p:txBody>
          <a:bodyPr/>
          <a:lstStyle/>
          <a:p>
            <a:endParaRPr lang="en-US"/>
          </a:p>
        </p:txBody>
      </p:sp>
      <p:sp>
        <p:nvSpPr>
          <p:cNvPr id="150690" name="Line 163"/>
          <p:cNvSpPr>
            <a:spLocks noChangeShapeType="1"/>
          </p:cNvSpPr>
          <p:nvPr/>
        </p:nvSpPr>
        <p:spPr bwMode="auto">
          <a:xfrm flipV="1">
            <a:off x="3522663" y="3081338"/>
            <a:ext cx="1587" cy="411162"/>
          </a:xfrm>
          <a:prstGeom prst="line">
            <a:avLst/>
          </a:prstGeom>
          <a:noFill/>
          <a:ln w="11113">
            <a:solidFill>
              <a:srgbClr val="000000"/>
            </a:solidFill>
            <a:round/>
            <a:headEnd/>
            <a:tailEnd/>
          </a:ln>
        </p:spPr>
        <p:txBody>
          <a:bodyPr/>
          <a:lstStyle/>
          <a:p>
            <a:endParaRPr lang="en-US"/>
          </a:p>
        </p:txBody>
      </p:sp>
      <p:sp>
        <p:nvSpPr>
          <p:cNvPr id="150691" name="Line 164"/>
          <p:cNvSpPr>
            <a:spLocks noChangeShapeType="1"/>
          </p:cNvSpPr>
          <p:nvPr/>
        </p:nvSpPr>
        <p:spPr bwMode="auto">
          <a:xfrm flipV="1">
            <a:off x="3467100" y="3101975"/>
            <a:ext cx="1588" cy="401638"/>
          </a:xfrm>
          <a:prstGeom prst="line">
            <a:avLst/>
          </a:prstGeom>
          <a:noFill/>
          <a:ln w="11113">
            <a:solidFill>
              <a:srgbClr val="000000"/>
            </a:solidFill>
            <a:round/>
            <a:headEnd/>
            <a:tailEnd/>
          </a:ln>
        </p:spPr>
        <p:txBody>
          <a:bodyPr/>
          <a:lstStyle/>
          <a:p>
            <a:endParaRPr lang="en-US"/>
          </a:p>
        </p:txBody>
      </p:sp>
      <p:sp>
        <p:nvSpPr>
          <p:cNvPr id="150692" name="Freeform 165"/>
          <p:cNvSpPr>
            <a:spLocks/>
          </p:cNvSpPr>
          <p:nvPr/>
        </p:nvSpPr>
        <p:spPr bwMode="auto">
          <a:xfrm>
            <a:off x="3630613" y="3021013"/>
            <a:ext cx="1587" cy="471487"/>
          </a:xfrm>
          <a:custGeom>
            <a:avLst/>
            <a:gdLst>
              <a:gd name="T0" fmla="*/ 0 w 1587"/>
              <a:gd name="T1" fmla="*/ 297 h 297"/>
              <a:gd name="T2" fmla="*/ 0 w 1587"/>
              <a:gd name="T3" fmla="*/ 297 h 297"/>
              <a:gd name="T4" fmla="*/ 0 w 1587"/>
              <a:gd name="T5" fmla="*/ 6 h 297"/>
              <a:gd name="T6" fmla="*/ 0 w 1587"/>
              <a:gd name="T7" fmla="*/ 0 h 297"/>
              <a:gd name="T8" fmla="*/ 0 w 1587"/>
              <a:gd name="T9" fmla="*/ 297 h 297"/>
              <a:gd name="T10" fmla="*/ 0 60000 65536"/>
              <a:gd name="T11" fmla="*/ 0 60000 65536"/>
              <a:gd name="T12" fmla="*/ 0 60000 65536"/>
              <a:gd name="T13" fmla="*/ 0 60000 65536"/>
              <a:gd name="T14" fmla="*/ 0 60000 65536"/>
              <a:gd name="T15" fmla="*/ 0 w 1587"/>
              <a:gd name="T16" fmla="*/ 0 h 297"/>
              <a:gd name="T17" fmla="*/ 1587 w 1587"/>
              <a:gd name="T18" fmla="*/ 297 h 297"/>
            </a:gdLst>
            <a:ahLst/>
            <a:cxnLst>
              <a:cxn ang="T10">
                <a:pos x="T0" y="T1"/>
              </a:cxn>
              <a:cxn ang="T11">
                <a:pos x="T2" y="T3"/>
              </a:cxn>
              <a:cxn ang="T12">
                <a:pos x="T4" y="T5"/>
              </a:cxn>
              <a:cxn ang="T13">
                <a:pos x="T6" y="T7"/>
              </a:cxn>
              <a:cxn ang="T14">
                <a:pos x="T8" y="T9"/>
              </a:cxn>
            </a:cxnLst>
            <a:rect l="T15" t="T16" r="T17" b="T18"/>
            <a:pathLst>
              <a:path w="1587" h="297">
                <a:moveTo>
                  <a:pt x="0" y="297"/>
                </a:moveTo>
                <a:lnTo>
                  <a:pt x="0" y="297"/>
                </a:lnTo>
                <a:lnTo>
                  <a:pt x="0" y="6"/>
                </a:lnTo>
                <a:lnTo>
                  <a:pt x="0" y="0"/>
                </a:lnTo>
                <a:lnTo>
                  <a:pt x="0" y="297"/>
                </a:lnTo>
                <a:close/>
              </a:path>
            </a:pathLst>
          </a:custGeom>
          <a:solidFill>
            <a:srgbClr val="913061"/>
          </a:solidFill>
          <a:ln w="9525">
            <a:noFill/>
            <a:round/>
            <a:headEnd/>
            <a:tailEnd/>
          </a:ln>
        </p:spPr>
        <p:txBody>
          <a:bodyPr/>
          <a:lstStyle/>
          <a:p>
            <a:endParaRPr lang="en-US"/>
          </a:p>
        </p:txBody>
      </p:sp>
      <p:sp>
        <p:nvSpPr>
          <p:cNvPr id="150693" name="Rectangle 166"/>
          <p:cNvSpPr>
            <a:spLocks noChangeArrowheads="1"/>
          </p:cNvSpPr>
          <p:nvPr/>
        </p:nvSpPr>
        <p:spPr bwMode="auto">
          <a:xfrm>
            <a:off x="3619500" y="3030538"/>
            <a:ext cx="11113" cy="461962"/>
          </a:xfrm>
          <a:prstGeom prst="rect">
            <a:avLst/>
          </a:prstGeom>
          <a:solidFill>
            <a:srgbClr val="993366"/>
          </a:solidFill>
          <a:ln w="9525">
            <a:noFill/>
            <a:miter lim="800000"/>
            <a:headEnd/>
            <a:tailEnd/>
          </a:ln>
        </p:spPr>
        <p:txBody>
          <a:bodyPr/>
          <a:lstStyle/>
          <a:p>
            <a:endParaRPr lang="en-US"/>
          </a:p>
        </p:txBody>
      </p:sp>
      <p:sp>
        <p:nvSpPr>
          <p:cNvPr id="150694" name="Freeform 167"/>
          <p:cNvSpPr>
            <a:spLocks/>
          </p:cNvSpPr>
          <p:nvPr/>
        </p:nvSpPr>
        <p:spPr bwMode="auto">
          <a:xfrm>
            <a:off x="3609975" y="3030538"/>
            <a:ext cx="9525" cy="473075"/>
          </a:xfrm>
          <a:custGeom>
            <a:avLst/>
            <a:gdLst>
              <a:gd name="T0" fmla="*/ 6 w 6"/>
              <a:gd name="T1" fmla="*/ 291 h 298"/>
              <a:gd name="T2" fmla="*/ 0 w 6"/>
              <a:gd name="T3" fmla="*/ 298 h 298"/>
              <a:gd name="T4" fmla="*/ 0 w 6"/>
              <a:gd name="T5" fmla="*/ 0 h 298"/>
              <a:gd name="T6" fmla="*/ 6 w 6"/>
              <a:gd name="T7" fmla="*/ 0 h 298"/>
              <a:gd name="T8" fmla="*/ 6 w 6"/>
              <a:gd name="T9" fmla="*/ 291 h 298"/>
              <a:gd name="T10" fmla="*/ 0 60000 65536"/>
              <a:gd name="T11" fmla="*/ 0 60000 65536"/>
              <a:gd name="T12" fmla="*/ 0 60000 65536"/>
              <a:gd name="T13" fmla="*/ 0 60000 65536"/>
              <a:gd name="T14" fmla="*/ 0 60000 65536"/>
              <a:gd name="T15" fmla="*/ 0 w 6"/>
              <a:gd name="T16" fmla="*/ 0 h 298"/>
              <a:gd name="T17" fmla="*/ 6 w 6"/>
              <a:gd name="T18" fmla="*/ 298 h 298"/>
            </a:gdLst>
            <a:ahLst/>
            <a:cxnLst>
              <a:cxn ang="T10">
                <a:pos x="T0" y="T1"/>
              </a:cxn>
              <a:cxn ang="T11">
                <a:pos x="T2" y="T3"/>
              </a:cxn>
              <a:cxn ang="T12">
                <a:pos x="T4" y="T5"/>
              </a:cxn>
              <a:cxn ang="T13">
                <a:pos x="T6" y="T7"/>
              </a:cxn>
              <a:cxn ang="T14">
                <a:pos x="T8" y="T9"/>
              </a:cxn>
            </a:cxnLst>
            <a:rect l="T15" t="T16" r="T17" b="T18"/>
            <a:pathLst>
              <a:path w="6" h="298">
                <a:moveTo>
                  <a:pt x="6" y="291"/>
                </a:moveTo>
                <a:lnTo>
                  <a:pt x="0" y="298"/>
                </a:lnTo>
                <a:lnTo>
                  <a:pt x="0" y="0"/>
                </a:lnTo>
                <a:lnTo>
                  <a:pt x="6" y="0"/>
                </a:lnTo>
                <a:lnTo>
                  <a:pt x="6" y="291"/>
                </a:lnTo>
                <a:close/>
              </a:path>
            </a:pathLst>
          </a:custGeom>
          <a:solidFill>
            <a:srgbClr val="993366"/>
          </a:solidFill>
          <a:ln w="9525">
            <a:noFill/>
            <a:round/>
            <a:headEnd/>
            <a:tailEnd/>
          </a:ln>
        </p:spPr>
        <p:txBody>
          <a:bodyPr/>
          <a:lstStyle/>
          <a:p>
            <a:endParaRPr lang="en-US"/>
          </a:p>
        </p:txBody>
      </p:sp>
      <p:sp>
        <p:nvSpPr>
          <p:cNvPr id="150695" name="Rectangle 168"/>
          <p:cNvSpPr>
            <a:spLocks noChangeArrowheads="1"/>
          </p:cNvSpPr>
          <p:nvPr/>
        </p:nvSpPr>
        <p:spPr bwMode="auto">
          <a:xfrm>
            <a:off x="3598863" y="3030538"/>
            <a:ext cx="11112" cy="473075"/>
          </a:xfrm>
          <a:prstGeom prst="rect">
            <a:avLst/>
          </a:prstGeom>
          <a:solidFill>
            <a:srgbClr val="913061"/>
          </a:solidFill>
          <a:ln w="9525">
            <a:noFill/>
            <a:miter lim="800000"/>
            <a:headEnd/>
            <a:tailEnd/>
          </a:ln>
        </p:spPr>
        <p:txBody>
          <a:bodyPr/>
          <a:lstStyle/>
          <a:p>
            <a:endParaRPr lang="en-US"/>
          </a:p>
        </p:txBody>
      </p:sp>
      <p:sp>
        <p:nvSpPr>
          <p:cNvPr id="150696" name="Rectangle 169"/>
          <p:cNvSpPr>
            <a:spLocks noChangeArrowheads="1"/>
          </p:cNvSpPr>
          <p:nvPr/>
        </p:nvSpPr>
        <p:spPr bwMode="auto">
          <a:xfrm>
            <a:off x="3587750" y="3030538"/>
            <a:ext cx="11113" cy="473075"/>
          </a:xfrm>
          <a:prstGeom prst="rect">
            <a:avLst/>
          </a:prstGeom>
          <a:solidFill>
            <a:srgbClr val="8A2E5C"/>
          </a:solidFill>
          <a:ln w="9525">
            <a:noFill/>
            <a:miter lim="800000"/>
            <a:headEnd/>
            <a:tailEnd/>
          </a:ln>
        </p:spPr>
        <p:txBody>
          <a:bodyPr/>
          <a:lstStyle/>
          <a:p>
            <a:endParaRPr lang="en-US"/>
          </a:p>
        </p:txBody>
      </p:sp>
      <p:sp>
        <p:nvSpPr>
          <p:cNvPr id="150697" name="Rectangle 170"/>
          <p:cNvSpPr>
            <a:spLocks noChangeArrowheads="1"/>
          </p:cNvSpPr>
          <p:nvPr/>
        </p:nvSpPr>
        <p:spPr bwMode="auto">
          <a:xfrm>
            <a:off x="3587750" y="3030538"/>
            <a:ext cx="1588" cy="473075"/>
          </a:xfrm>
          <a:prstGeom prst="rect">
            <a:avLst/>
          </a:prstGeom>
          <a:solidFill>
            <a:srgbClr val="822B57"/>
          </a:solidFill>
          <a:ln w="9525">
            <a:noFill/>
            <a:miter lim="800000"/>
            <a:headEnd/>
            <a:tailEnd/>
          </a:ln>
        </p:spPr>
        <p:txBody>
          <a:bodyPr/>
          <a:lstStyle/>
          <a:p>
            <a:endParaRPr lang="en-US"/>
          </a:p>
        </p:txBody>
      </p:sp>
      <p:sp>
        <p:nvSpPr>
          <p:cNvPr id="150698" name="Freeform 171"/>
          <p:cNvSpPr>
            <a:spLocks/>
          </p:cNvSpPr>
          <p:nvPr/>
        </p:nvSpPr>
        <p:spPr bwMode="auto">
          <a:xfrm>
            <a:off x="3587750" y="3021013"/>
            <a:ext cx="42863" cy="9525"/>
          </a:xfrm>
          <a:custGeom>
            <a:avLst/>
            <a:gdLst>
              <a:gd name="T0" fmla="*/ 20 w 27"/>
              <a:gd name="T1" fmla="*/ 0 h 6"/>
              <a:gd name="T2" fmla="*/ 27 w 27"/>
              <a:gd name="T3" fmla="*/ 0 h 6"/>
              <a:gd name="T4" fmla="*/ 27 w 27"/>
              <a:gd name="T5" fmla="*/ 0 h 6"/>
              <a:gd name="T6" fmla="*/ 27 w 27"/>
              <a:gd name="T7" fmla="*/ 6 h 6"/>
              <a:gd name="T8" fmla="*/ 20 w 27"/>
              <a:gd name="T9" fmla="*/ 6 h 6"/>
              <a:gd name="T10" fmla="*/ 14 w 27"/>
              <a:gd name="T11" fmla="*/ 6 h 6"/>
              <a:gd name="T12" fmla="*/ 7 w 27"/>
              <a:gd name="T13" fmla="*/ 6 h 6"/>
              <a:gd name="T14" fmla="*/ 0 w 27"/>
              <a:gd name="T15" fmla="*/ 6 h 6"/>
              <a:gd name="T16" fmla="*/ 0 w 27"/>
              <a:gd name="T17" fmla="*/ 6 h 6"/>
              <a:gd name="T18" fmla="*/ 0 w 27"/>
              <a:gd name="T19" fmla="*/ 6 h 6"/>
              <a:gd name="T20" fmla="*/ 7 w 27"/>
              <a:gd name="T21" fmla="*/ 6 h 6"/>
              <a:gd name="T22" fmla="*/ 14 w 27"/>
              <a:gd name="T23" fmla="*/ 0 h 6"/>
              <a:gd name="T24" fmla="*/ 20 w 27"/>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6"/>
              <a:gd name="T41" fmla="*/ 27 w 27"/>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6">
                <a:moveTo>
                  <a:pt x="20" y="0"/>
                </a:moveTo>
                <a:lnTo>
                  <a:pt x="27" y="0"/>
                </a:lnTo>
                <a:lnTo>
                  <a:pt x="27" y="6"/>
                </a:lnTo>
                <a:lnTo>
                  <a:pt x="20" y="6"/>
                </a:lnTo>
                <a:lnTo>
                  <a:pt x="14" y="6"/>
                </a:lnTo>
                <a:lnTo>
                  <a:pt x="7" y="6"/>
                </a:lnTo>
                <a:lnTo>
                  <a:pt x="0" y="6"/>
                </a:lnTo>
                <a:lnTo>
                  <a:pt x="7" y="6"/>
                </a:lnTo>
                <a:lnTo>
                  <a:pt x="14" y="0"/>
                </a:lnTo>
                <a:lnTo>
                  <a:pt x="20" y="0"/>
                </a:lnTo>
                <a:close/>
              </a:path>
            </a:pathLst>
          </a:custGeom>
          <a:solidFill>
            <a:srgbClr val="73264D"/>
          </a:solidFill>
          <a:ln w="9525">
            <a:noFill/>
            <a:round/>
            <a:headEnd/>
            <a:tailEnd/>
          </a:ln>
        </p:spPr>
        <p:txBody>
          <a:bodyPr/>
          <a:lstStyle/>
          <a:p>
            <a:endParaRPr lang="en-US"/>
          </a:p>
        </p:txBody>
      </p:sp>
      <p:sp>
        <p:nvSpPr>
          <p:cNvPr id="150699" name="Freeform 172"/>
          <p:cNvSpPr>
            <a:spLocks/>
          </p:cNvSpPr>
          <p:nvPr/>
        </p:nvSpPr>
        <p:spPr bwMode="auto">
          <a:xfrm>
            <a:off x="3587750" y="3492500"/>
            <a:ext cx="42863" cy="11113"/>
          </a:xfrm>
          <a:custGeom>
            <a:avLst/>
            <a:gdLst>
              <a:gd name="T0" fmla="*/ 27 w 27"/>
              <a:gd name="T1" fmla="*/ 0 h 7"/>
              <a:gd name="T2" fmla="*/ 27 w 27"/>
              <a:gd name="T3" fmla="*/ 0 h 7"/>
              <a:gd name="T4" fmla="*/ 20 w 27"/>
              <a:gd name="T5" fmla="*/ 0 h 7"/>
              <a:gd name="T6" fmla="*/ 14 w 27"/>
              <a:gd name="T7" fmla="*/ 7 h 7"/>
              <a:gd name="T8" fmla="*/ 7 w 27"/>
              <a:gd name="T9" fmla="*/ 7 h 7"/>
              <a:gd name="T10" fmla="*/ 0 w 27"/>
              <a:gd name="T11" fmla="*/ 7 h 7"/>
              <a:gd name="T12" fmla="*/ 0 w 27"/>
              <a:gd name="T13" fmla="*/ 7 h 7"/>
              <a:gd name="T14" fmla="*/ 0 60000 65536"/>
              <a:gd name="T15" fmla="*/ 0 60000 65536"/>
              <a:gd name="T16" fmla="*/ 0 60000 65536"/>
              <a:gd name="T17" fmla="*/ 0 60000 65536"/>
              <a:gd name="T18" fmla="*/ 0 60000 65536"/>
              <a:gd name="T19" fmla="*/ 0 60000 65536"/>
              <a:gd name="T20" fmla="*/ 0 60000 65536"/>
              <a:gd name="T21" fmla="*/ 0 w 27"/>
              <a:gd name="T22" fmla="*/ 0 h 7"/>
              <a:gd name="T23" fmla="*/ 27 w 2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7">
                <a:moveTo>
                  <a:pt x="27" y="0"/>
                </a:moveTo>
                <a:lnTo>
                  <a:pt x="27" y="0"/>
                </a:lnTo>
                <a:lnTo>
                  <a:pt x="20" y="0"/>
                </a:lnTo>
                <a:lnTo>
                  <a:pt x="14" y="7"/>
                </a:lnTo>
                <a:lnTo>
                  <a:pt x="7" y="7"/>
                </a:lnTo>
                <a:lnTo>
                  <a:pt x="0" y="7"/>
                </a:lnTo>
              </a:path>
            </a:pathLst>
          </a:custGeom>
          <a:noFill/>
          <a:ln w="11113">
            <a:solidFill>
              <a:srgbClr val="000000"/>
            </a:solidFill>
            <a:round/>
            <a:headEnd/>
            <a:tailEnd/>
          </a:ln>
        </p:spPr>
        <p:txBody>
          <a:bodyPr/>
          <a:lstStyle/>
          <a:p>
            <a:endParaRPr lang="en-US"/>
          </a:p>
        </p:txBody>
      </p:sp>
      <p:sp>
        <p:nvSpPr>
          <p:cNvPr id="150700" name="Freeform 173"/>
          <p:cNvSpPr>
            <a:spLocks/>
          </p:cNvSpPr>
          <p:nvPr/>
        </p:nvSpPr>
        <p:spPr bwMode="auto">
          <a:xfrm>
            <a:off x="3587750" y="3021013"/>
            <a:ext cx="42863" cy="9525"/>
          </a:xfrm>
          <a:custGeom>
            <a:avLst/>
            <a:gdLst>
              <a:gd name="T0" fmla="*/ 20 w 27"/>
              <a:gd name="T1" fmla="*/ 0 h 6"/>
              <a:gd name="T2" fmla="*/ 27 w 27"/>
              <a:gd name="T3" fmla="*/ 0 h 6"/>
              <a:gd name="T4" fmla="*/ 27 w 27"/>
              <a:gd name="T5" fmla="*/ 0 h 6"/>
              <a:gd name="T6" fmla="*/ 27 w 27"/>
              <a:gd name="T7" fmla="*/ 6 h 6"/>
              <a:gd name="T8" fmla="*/ 20 w 27"/>
              <a:gd name="T9" fmla="*/ 6 h 6"/>
              <a:gd name="T10" fmla="*/ 14 w 27"/>
              <a:gd name="T11" fmla="*/ 6 h 6"/>
              <a:gd name="T12" fmla="*/ 7 w 27"/>
              <a:gd name="T13" fmla="*/ 6 h 6"/>
              <a:gd name="T14" fmla="*/ 0 w 27"/>
              <a:gd name="T15" fmla="*/ 6 h 6"/>
              <a:gd name="T16" fmla="*/ 0 w 27"/>
              <a:gd name="T17" fmla="*/ 6 h 6"/>
              <a:gd name="T18" fmla="*/ 0 w 27"/>
              <a:gd name="T19" fmla="*/ 6 h 6"/>
              <a:gd name="T20" fmla="*/ 7 w 27"/>
              <a:gd name="T21" fmla="*/ 6 h 6"/>
              <a:gd name="T22" fmla="*/ 14 w 27"/>
              <a:gd name="T23" fmla="*/ 0 h 6"/>
              <a:gd name="T24" fmla="*/ 20 w 27"/>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6"/>
              <a:gd name="T41" fmla="*/ 27 w 27"/>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6">
                <a:moveTo>
                  <a:pt x="20" y="0"/>
                </a:moveTo>
                <a:lnTo>
                  <a:pt x="27" y="0"/>
                </a:lnTo>
                <a:lnTo>
                  <a:pt x="27" y="6"/>
                </a:lnTo>
                <a:lnTo>
                  <a:pt x="20" y="6"/>
                </a:lnTo>
                <a:lnTo>
                  <a:pt x="14" y="6"/>
                </a:lnTo>
                <a:lnTo>
                  <a:pt x="7" y="6"/>
                </a:lnTo>
                <a:lnTo>
                  <a:pt x="0" y="6"/>
                </a:lnTo>
                <a:lnTo>
                  <a:pt x="7" y="6"/>
                </a:lnTo>
                <a:lnTo>
                  <a:pt x="14" y="0"/>
                </a:lnTo>
                <a:lnTo>
                  <a:pt x="20" y="0"/>
                </a:lnTo>
                <a:close/>
              </a:path>
            </a:pathLst>
          </a:custGeom>
          <a:noFill/>
          <a:ln w="11113">
            <a:solidFill>
              <a:srgbClr val="000000"/>
            </a:solidFill>
            <a:round/>
            <a:headEnd/>
            <a:tailEnd/>
          </a:ln>
        </p:spPr>
        <p:txBody>
          <a:bodyPr/>
          <a:lstStyle/>
          <a:p>
            <a:endParaRPr lang="en-US"/>
          </a:p>
        </p:txBody>
      </p:sp>
      <p:sp>
        <p:nvSpPr>
          <p:cNvPr id="150701" name="Line 174"/>
          <p:cNvSpPr>
            <a:spLocks noChangeShapeType="1"/>
          </p:cNvSpPr>
          <p:nvPr/>
        </p:nvSpPr>
        <p:spPr bwMode="auto">
          <a:xfrm flipV="1">
            <a:off x="3630613" y="3021013"/>
            <a:ext cx="1587" cy="471487"/>
          </a:xfrm>
          <a:prstGeom prst="line">
            <a:avLst/>
          </a:prstGeom>
          <a:noFill/>
          <a:ln w="11113">
            <a:solidFill>
              <a:srgbClr val="000000"/>
            </a:solidFill>
            <a:round/>
            <a:headEnd/>
            <a:tailEnd/>
          </a:ln>
        </p:spPr>
        <p:txBody>
          <a:bodyPr/>
          <a:lstStyle/>
          <a:p>
            <a:endParaRPr lang="en-US"/>
          </a:p>
        </p:txBody>
      </p:sp>
      <p:sp>
        <p:nvSpPr>
          <p:cNvPr id="150702" name="Line 175"/>
          <p:cNvSpPr>
            <a:spLocks noChangeShapeType="1"/>
          </p:cNvSpPr>
          <p:nvPr/>
        </p:nvSpPr>
        <p:spPr bwMode="auto">
          <a:xfrm flipV="1">
            <a:off x="3587750" y="3030538"/>
            <a:ext cx="1588" cy="473075"/>
          </a:xfrm>
          <a:prstGeom prst="line">
            <a:avLst/>
          </a:prstGeom>
          <a:noFill/>
          <a:ln w="11113">
            <a:solidFill>
              <a:srgbClr val="000000"/>
            </a:solidFill>
            <a:round/>
            <a:headEnd/>
            <a:tailEnd/>
          </a:ln>
        </p:spPr>
        <p:txBody>
          <a:bodyPr/>
          <a:lstStyle/>
          <a:p>
            <a:endParaRPr lang="en-US"/>
          </a:p>
        </p:txBody>
      </p:sp>
      <p:sp>
        <p:nvSpPr>
          <p:cNvPr id="150703" name="Freeform 176"/>
          <p:cNvSpPr>
            <a:spLocks/>
          </p:cNvSpPr>
          <p:nvPr/>
        </p:nvSpPr>
        <p:spPr bwMode="auto">
          <a:xfrm>
            <a:off x="3740150" y="2968625"/>
            <a:ext cx="11113" cy="523875"/>
          </a:xfrm>
          <a:custGeom>
            <a:avLst/>
            <a:gdLst>
              <a:gd name="T0" fmla="*/ 7 w 7"/>
              <a:gd name="T1" fmla="*/ 330 h 330"/>
              <a:gd name="T2" fmla="*/ 0 w 7"/>
              <a:gd name="T3" fmla="*/ 330 h 330"/>
              <a:gd name="T4" fmla="*/ 0 w 7"/>
              <a:gd name="T5" fmla="*/ 7 h 330"/>
              <a:gd name="T6" fmla="*/ 7 w 7"/>
              <a:gd name="T7" fmla="*/ 0 h 330"/>
              <a:gd name="T8" fmla="*/ 7 w 7"/>
              <a:gd name="T9" fmla="*/ 330 h 330"/>
              <a:gd name="T10" fmla="*/ 0 60000 65536"/>
              <a:gd name="T11" fmla="*/ 0 60000 65536"/>
              <a:gd name="T12" fmla="*/ 0 60000 65536"/>
              <a:gd name="T13" fmla="*/ 0 60000 65536"/>
              <a:gd name="T14" fmla="*/ 0 60000 65536"/>
              <a:gd name="T15" fmla="*/ 0 w 7"/>
              <a:gd name="T16" fmla="*/ 0 h 330"/>
              <a:gd name="T17" fmla="*/ 7 w 7"/>
              <a:gd name="T18" fmla="*/ 330 h 330"/>
            </a:gdLst>
            <a:ahLst/>
            <a:cxnLst>
              <a:cxn ang="T10">
                <a:pos x="T0" y="T1"/>
              </a:cxn>
              <a:cxn ang="T11">
                <a:pos x="T2" y="T3"/>
              </a:cxn>
              <a:cxn ang="T12">
                <a:pos x="T4" y="T5"/>
              </a:cxn>
              <a:cxn ang="T13">
                <a:pos x="T6" y="T7"/>
              </a:cxn>
              <a:cxn ang="T14">
                <a:pos x="T8" y="T9"/>
              </a:cxn>
            </a:cxnLst>
            <a:rect l="T15" t="T16" r="T17" b="T18"/>
            <a:pathLst>
              <a:path w="7" h="330">
                <a:moveTo>
                  <a:pt x="7" y="330"/>
                </a:moveTo>
                <a:lnTo>
                  <a:pt x="0" y="330"/>
                </a:lnTo>
                <a:lnTo>
                  <a:pt x="0" y="7"/>
                </a:lnTo>
                <a:lnTo>
                  <a:pt x="7" y="0"/>
                </a:lnTo>
                <a:lnTo>
                  <a:pt x="7" y="330"/>
                </a:lnTo>
                <a:close/>
              </a:path>
            </a:pathLst>
          </a:custGeom>
          <a:solidFill>
            <a:srgbClr val="913061"/>
          </a:solidFill>
          <a:ln w="9525">
            <a:noFill/>
            <a:round/>
            <a:headEnd/>
            <a:tailEnd/>
          </a:ln>
        </p:spPr>
        <p:txBody>
          <a:bodyPr/>
          <a:lstStyle/>
          <a:p>
            <a:endParaRPr lang="en-US"/>
          </a:p>
        </p:txBody>
      </p:sp>
      <p:sp>
        <p:nvSpPr>
          <p:cNvPr id="150704" name="Rectangle 177"/>
          <p:cNvSpPr>
            <a:spLocks noChangeArrowheads="1"/>
          </p:cNvSpPr>
          <p:nvPr/>
        </p:nvSpPr>
        <p:spPr bwMode="auto">
          <a:xfrm>
            <a:off x="3729038" y="2979738"/>
            <a:ext cx="11112" cy="512762"/>
          </a:xfrm>
          <a:prstGeom prst="rect">
            <a:avLst/>
          </a:prstGeom>
          <a:solidFill>
            <a:srgbClr val="993366"/>
          </a:solidFill>
          <a:ln w="9525">
            <a:noFill/>
            <a:miter lim="800000"/>
            <a:headEnd/>
            <a:tailEnd/>
          </a:ln>
        </p:spPr>
        <p:txBody>
          <a:bodyPr/>
          <a:lstStyle/>
          <a:p>
            <a:endParaRPr lang="en-US"/>
          </a:p>
        </p:txBody>
      </p:sp>
      <p:sp>
        <p:nvSpPr>
          <p:cNvPr id="150705" name="Freeform 178"/>
          <p:cNvSpPr>
            <a:spLocks/>
          </p:cNvSpPr>
          <p:nvPr/>
        </p:nvSpPr>
        <p:spPr bwMode="auto">
          <a:xfrm>
            <a:off x="3717925" y="2979738"/>
            <a:ext cx="11113" cy="523875"/>
          </a:xfrm>
          <a:custGeom>
            <a:avLst/>
            <a:gdLst>
              <a:gd name="T0" fmla="*/ 7 w 7"/>
              <a:gd name="T1" fmla="*/ 323 h 330"/>
              <a:gd name="T2" fmla="*/ 0 w 7"/>
              <a:gd name="T3" fmla="*/ 330 h 330"/>
              <a:gd name="T4" fmla="*/ 0 w 7"/>
              <a:gd name="T5" fmla="*/ 0 h 330"/>
              <a:gd name="T6" fmla="*/ 7 w 7"/>
              <a:gd name="T7" fmla="*/ 0 h 330"/>
              <a:gd name="T8" fmla="*/ 7 w 7"/>
              <a:gd name="T9" fmla="*/ 323 h 330"/>
              <a:gd name="T10" fmla="*/ 0 60000 65536"/>
              <a:gd name="T11" fmla="*/ 0 60000 65536"/>
              <a:gd name="T12" fmla="*/ 0 60000 65536"/>
              <a:gd name="T13" fmla="*/ 0 60000 65536"/>
              <a:gd name="T14" fmla="*/ 0 60000 65536"/>
              <a:gd name="T15" fmla="*/ 0 w 7"/>
              <a:gd name="T16" fmla="*/ 0 h 330"/>
              <a:gd name="T17" fmla="*/ 7 w 7"/>
              <a:gd name="T18" fmla="*/ 330 h 330"/>
            </a:gdLst>
            <a:ahLst/>
            <a:cxnLst>
              <a:cxn ang="T10">
                <a:pos x="T0" y="T1"/>
              </a:cxn>
              <a:cxn ang="T11">
                <a:pos x="T2" y="T3"/>
              </a:cxn>
              <a:cxn ang="T12">
                <a:pos x="T4" y="T5"/>
              </a:cxn>
              <a:cxn ang="T13">
                <a:pos x="T6" y="T7"/>
              </a:cxn>
              <a:cxn ang="T14">
                <a:pos x="T8" y="T9"/>
              </a:cxn>
            </a:cxnLst>
            <a:rect l="T15" t="T16" r="T17" b="T18"/>
            <a:pathLst>
              <a:path w="7" h="330">
                <a:moveTo>
                  <a:pt x="7" y="323"/>
                </a:moveTo>
                <a:lnTo>
                  <a:pt x="0" y="330"/>
                </a:lnTo>
                <a:lnTo>
                  <a:pt x="0" y="0"/>
                </a:lnTo>
                <a:lnTo>
                  <a:pt x="7" y="0"/>
                </a:lnTo>
                <a:lnTo>
                  <a:pt x="7" y="323"/>
                </a:lnTo>
                <a:close/>
              </a:path>
            </a:pathLst>
          </a:custGeom>
          <a:solidFill>
            <a:srgbClr val="993366"/>
          </a:solidFill>
          <a:ln w="9525">
            <a:noFill/>
            <a:round/>
            <a:headEnd/>
            <a:tailEnd/>
          </a:ln>
        </p:spPr>
        <p:txBody>
          <a:bodyPr/>
          <a:lstStyle/>
          <a:p>
            <a:endParaRPr lang="en-US"/>
          </a:p>
        </p:txBody>
      </p:sp>
      <p:sp>
        <p:nvSpPr>
          <p:cNvPr id="150706" name="Rectangle 179"/>
          <p:cNvSpPr>
            <a:spLocks noChangeArrowheads="1"/>
          </p:cNvSpPr>
          <p:nvPr/>
        </p:nvSpPr>
        <p:spPr bwMode="auto">
          <a:xfrm>
            <a:off x="3706813" y="2979738"/>
            <a:ext cx="11112" cy="523875"/>
          </a:xfrm>
          <a:prstGeom prst="rect">
            <a:avLst/>
          </a:prstGeom>
          <a:solidFill>
            <a:srgbClr val="913061"/>
          </a:solidFill>
          <a:ln w="9525">
            <a:noFill/>
            <a:miter lim="800000"/>
            <a:headEnd/>
            <a:tailEnd/>
          </a:ln>
        </p:spPr>
        <p:txBody>
          <a:bodyPr/>
          <a:lstStyle/>
          <a:p>
            <a:endParaRPr lang="en-US"/>
          </a:p>
        </p:txBody>
      </p:sp>
      <p:sp>
        <p:nvSpPr>
          <p:cNvPr id="150707" name="Rectangle 180"/>
          <p:cNvSpPr>
            <a:spLocks noChangeArrowheads="1"/>
          </p:cNvSpPr>
          <p:nvPr/>
        </p:nvSpPr>
        <p:spPr bwMode="auto">
          <a:xfrm>
            <a:off x="3697288" y="2979738"/>
            <a:ext cx="9525" cy="523875"/>
          </a:xfrm>
          <a:prstGeom prst="rect">
            <a:avLst/>
          </a:prstGeom>
          <a:solidFill>
            <a:srgbClr val="8A2E5C"/>
          </a:solidFill>
          <a:ln w="9525">
            <a:noFill/>
            <a:miter lim="800000"/>
            <a:headEnd/>
            <a:tailEnd/>
          </a:ln>
        </p:spPr>
        <p:txBody>
          <a:bodyPr/>
          <a:lstStyle/>
          <a:p>
            <a:endParaRPr lang="en-US"/>
          </a:p>
        </p:txBody>
      </p:sp>
      <p:sp>
        <p:nvSpPr>
          <p:cNvPr id="150708" name="Rectangle 181"/>
          <p:cNvSpPr>
            <a:spLocks noChangeArrowheads="1"/>
          </p:cNvSpPr>
          <p:nvPr/>
        </p:nvSpPr>
        <p:spPr bwMode="auto">
          <a:xfrm>
            <a:off x="3697288" y="2979738"/>
            <a:ext cx="1587" cy="523875"/>
          </a:xfrm>
          <a:prstGeom prst="rect">
            <a:avLst/>
          </a:prstGeom>
          <a:solidFill>
            <a:srgbClr val="822B57"/>
          </a:solidFill>
          <a:ln w="9525">
            <a:noFill/>
            <a:miter lim="800000"/>
            <a:headEnd/>
            <a:tailEnd/>
          </a:ln>
        </p:spPr>
        <p:txBody>
          <a:bodyPr/>
          <a:lstStyle/>
          <a:p>
            <a:endParaRPr lang="en-US"/>
          </a:p>
        </p:txBody>
      </p:sp>
      <p:sp>
        <p:nvSpPr>
          <p:cNvPr id="150709" name="Freeform 182"/>
          <p:cNvSpPr>
            <a:spLocks/>
          </p:cNvSpPr>
          <p:nvPr/>
        </p:nvSpPr>
        <p:spPr bwMode="auto">
          <a:xfrm>
            <a:off x="3697288" y="2968625"/>
            <a:ext cx="53975" cy="11113"/>
          </a:xfrm>
          <a:custGeom>
            <a:avLst/>
            <a:gdLst>
              <a:gd name="T0" fmla="*/ 20 w 34"/>
              <a:gd name="T1" fmla="*/ 0 h 7"/>
              <a:gd name="T2" fmla="*/ 27 w 34"/>
              <a:gd name="T3" fmla="*/ 0 h 7"/>
              <a:gd name="T4" fmla="*/ 34 w 34"/>
              <a:gd name="T5" fmla="*/ 0 h 7"/>
              <a:gd name="T6" fmla="*/ 27 w 34"/>
              <a:gd name="T7" fmla="*/ 7 h 7"/>
              <a:gd name="T8" fmla="*/ 20 w 34"/>
              <a:gd name="T9" fmla="*/ 7 h 7"/>
              <a:gd name="T10" fmla="*/ 13 w 34"/>
              <a:gd name="T11" fmla="*/ 7 h 7"/>
              <a:gd name="T12" fmla="*/ 6 w 34"/>
              <a:gd name="T13" fmla="*/ 7 h 7"/>
              <a:gd name="T14" fmla="*/ 0 w 34"/>
              <a:gd name="T15" fmla="*/ 7 h 7"/>
              <a:gd name="T16" fmla="*/ 0 w 34"/>
              <a:gd name="T17" fmla="*/ 7 h 7"/>
              <a:gd name="T18" fmla="*/ 0 w 34"/>
              <a:gd name="T19" fmla="*/ 7 h 7"/>
              <a:gd name="T20" fmla="*/ 6 w 34"/>
              <a:gd name="T21" fmla="*/ 7 h 7"/>
              <a:gd name="T22" fmla="*/ 13 w 34"/>
              <a:gd name="T23" fmla="*/ 0 h 7"/>
              <a:gd name="T24" fmla="*/ 20 w 3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7"/>
              <a:gd name="T41" fmla="*/ 34 w 34"/>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7">
                <a:moveTo>
                  <a:pt x="20" y="0"/>
                </a:moveTo>
                <a:lnTo>
                  <a:pt x="27" y="0"/>
                </a:lnTo>
                <a:lnTo>
                  <a:pt x="34" y="0"/>
                </a:lnTo>
                <a:lnTo>
                  <a:pt x="27" y="7"/>
                </a:lnTo>
                <a:lnTo>
                  <a:pt x="20" y="7"/>
                </a:lnTo>
                <a:lnTo>
                  <a:pt x="13" y="7"/>
                </a:lnTo>
                <a:lnTo>
                  <a:pt x="6" y="7"/>
                </a:lnTo>
                <a:lnTo>
                  <a:pt x="0" y="7"/>
                </a:lnTo>
                <a:lnTo>
                  <a:pt x="6" y="7"/>
                </a:lnTo>
                <a:lnTo>
                  <a:pt x="13" y="0"/>
                </a:lnTo>
                <a:lnTo>
                  <a:pt x="20" y="0"/>
                </a:lnTo>
                <a:close/>
              </a:path>
            </a:pathLst>
          </a:custGeom>
          <a:solidFill>
            <a:srgbClr val="73264D"/>
          </a:solidFill>
          <a:ln w="9525">
            <a:noFill/>
            <a:round/>
            <a:headEnd/>
            <a:tailEnd/>
          </a:ln>
        </p:spPr>
        <p:txBody>
          <a:bodyPr/>
          <a:lstStyle/>
          <a:p>
            <a:endParaRPr lang="en-US"/>
          </a:p>
        </p:txBody>
      </p:sp>
      <p:sp>
        <p:nvSpPr>
          <p:cNvPr id="150710" name="Freeform 183"/>
          <p:cNvSpPr>
            <a:spLocks/>
          </p:cNvSpPr>
          <p:nvPr/>
        </p:nvSpPr>
        <p:spPr bwMode="auto">
          <a:xfrm>
            <a:off x="3697288" y="3492500"/>
            <a:ext cx="53975" cy="11113"/>
          </a:xfrm>
          <a:custGeom>
            <a:avLst/>
            <a:gdLst>
              <a:gd name="T0" fmla="*/ 34 w 34"/>
              <a:gd name="T1" fmla="*/ 0 h 7"/>
              <a:gd name="T2" fmla="*/ 27 w 34"/>
              <a:gd name="T3" fmla="*/ 0 h 7"/>
              <a:gd name="T4" fmla="*/ 20 w 34"/>
              <a:gd name="T5" fmla="*/ 0 h 7"/>
              <a:gd name="T6" fmla="*/ 13 w 34"/>
              <a:gd name="T7" fmla="*/ 7 h 7"/>
              <a:gd name="T8" fmla="*/ 6 w 34"/>
              <a:gd name="T9" fmla="*/ 7 h 7"/>
              <a:gd name="T10" fmla="*/ 0 w 34"/>
              <a:gd name="T11" fmla="*/ 7 h 7"/>
              <a:gd name="T12" fmla="*/ 0 w 34"/>
              <a:gd name="T13" fmla="*/ 7 h 7"/>
              <a:gd name="T14" fmla="*/ 0 60000 65536"/>
              <a:gd name="T15" fmla="*/ 0 60000 65536"/>
              <a:gd name="T16" fmla="*/ 0 60000 65536"/>
              <a:gd name="T17" fmla="*/ 0 60000 65536"/>
              <a:gd name="T18" fmla="*/ 0 60000 65536"/>
              <a:gd name="T19" fmla="*/ 0 60000 65536"/>
              <a:gd name="T20" fmla="*/ 0 60000 65536"/>
              <a:gd name="T21" fmla="*/ 0 w 34"/>
              <a:gd name="T22" fmla="*/ 0 h 7"/>
              <a:gd name="T23" fmla="*/ 34 w 3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7">
                <a:moveTo>
                  <a:pt x="34" y="0"/>
                </a:moveTo>
                <a:lnTo>
                  <a:pt x="27" y="0"/>
                </a:lnTo>
                <a:lnTo>
                  <a:pt x="20" y="0"/>
                </a:lnTo>
                <a:lnTo>
                  <a:pt x="13" y="7"/>
                </a:lnTo>
                <a:lnTo>
                  <a:pt x="6" y="7"/>
                </a:lnTo>
                <a:lnTo>
                  <a:pt x="0" y="7"/>
                </a:lnTo>
              </a:path>
            </a:pathLst>
          </a:custGeom>
          <a:noFill/>
          <a:ln w="11113">
            <a:solidFill>
              <a:srgbClr val="000000"/>
            </a:solidFill>
            <a:round/>
            <a:headEnd/>
            <a:tailEnd/>
          </a:ln>
        </p:spPr>
        <p:txBody>
          <a:bodyPr/>
          <a:lstStyle/>
          <a:p>
            <a:endParaRPr lang="en-US"/>
          </a:p>
        </p:txBody>
      </p:sp>
      <p:sp>
        <p:nvSpPr>
          <p:cNvPr id="150711" name="Freeform 184"/>
          <p:cNvSpPr>
            <a:spLocks/>
          </p:cNvSpPr>
          <p:nvPr/>
        </p:nvSpPr>
        <p:spPr bwMode="auto">
          <a:xfrm>
            <a:off x="3697288" y="2968625"/>
            <a:ext cx="53975" cy="11113"/>
          </a:xfrm>
          <a:custGeom>
            <a:avLst/>
            <a:gdLst>
              <a:gd name="T0" fmla="*/ 20 w 34"/>
              <a:gd name="T1" fmla="*/ 0 h 7"/>
              <a:gd name="T2" fmla="*/ 27 w 34"/>
              <a:gd name="T3" fmla="*/ 0 h 7"/>
              <a:gd name="T4" fmla="*/ 34 w 34"/>
              <a:gd name="T5" fmla="*/ 0 h 7"/>
              <a:gd name="T6" fmla="*/ 27 w 34"/>
              <a:gd name="T7" fmla="*/ 7 h 7"/>
              <a:gd name="T8" fmla="*/ 20 w 34"/>
              <a:gd name="T9" fmla="*/ 7 h 7"/>
              <a:gd name="T10" fmla="*/ 13 w 34"/>
              <a:gd name="T11" fmla="*/ 7 h 7"/>
              <a:gd name="T12" fmla="*/ 6 w 34"/>
              <a:gd name="T13" fmla="*/ 7 h 7"/>
              <a:gd name="T14" fmla="*/ 0 w 34"/>
              <a:gd name="T15" fmla="*/ 7 h 7"/>
              <a:gd name="T16" fmla="*/ 0 w 34"/>
              <a:gd name="T17" fmla="*/ 7 h 7"/>
              <a:gd name="T18" fmla="*/ 0 w 34"/>
              <a:gd name="T19" fmla="*/ 7 h 7"/>
              <a:gd name="T20" fmla="*/ 6 w 34"/>
              <a:gd name="T21" fmla="*/ 7 h 7"/>
              <a:gd name="T22" fmla="*/ 13 w 34"/>
              <a:gd name="T23" fmla="*/ 0 h 7"/>
              <a:gd name="T24" fmla="*/ 20 w 3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7"/>
              <a:gd name="T41" fmla="*/ 34 w 34"/>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7">
                <a:moveTo>
                  <a:pt x="20" y="0"/>
                </a:moveTo>
                <a:lnTo>
                  <a:pt x="27" y="0"/>
                </a:lnTo>
                <a:lnTo>
                  <a:pt x="34" y="0"/>
                </a:lnTo>
                <a:lnTo>
                  <a:pt x="27" y="7"/>
                </a:lnTo>
                <a:lnTo>
                  <a:pt x="20" y="7"/>
                </a:lnTo>
                <a:lnTo>
                  <a:pt x="13" y="7"/>
                </a:lnTo>
                <a:lnTo>
                  <a:pt x="6" y="7"/>
                </a:lnTo>
                <a:lnTo>
                  <a:pt x="0" y="7"/>
                </a:lnTo>
                <a:lnTo>
                  <a:pt x="6" y="7"/>
                </a:lnTo>
                <a:lnTo>
                  <a:pt x="13" y="0"/>
                </a:lnTo>
                <a:lnTo>
                  <a:pt x="20" y="0"/>
                </a:lnTo>
                <a:close/>
              </a:path>
            </a:pathLst>
          </a:custGeom>
          <a:noFill/>
          <a:ln w="11113">
            <a:solidFill>
              <a:srgbClr val="000000"/>
            </a:solidFill>
            <a:round/>
            <a:headEnd/>
            <a:tailEnd/>
          </a:ln>
        </p:spPr>
        <p:txBody>
          <a:bodyPr/>
          <a:lstStyle/>
          <a:p>
            <a:endParaRPr lang="en-US"/>
          </a:p>
        </p:txBody>
      </p:sp>
      <p:sp>
        <p:nvSpPr>
          <p:cNvPr id="150712" name="Line 185"/>
          <p:cNvSpPr>
            <a:spLocks noChangeShapeType="1"/>
          </p:cNvSpPr>
          <p:nvPr/>
        </p:nvSpPr>
        <p:spPr bwMode="auto">
          <a:xfrm flipV="1">
            <a:off x="3751263" y="2968625"/>
            <a:ext cx="1587" cy="523875"/>
          </a:xfrm>
          <a:prstGeom prst="line">
            <a:avLst/>
          </a:prstGeom>
          <a:noFill/>
          <a:ln w="11113">
            <a:solidFill>
              <a:srgbClr val="000000"/>
            </a:solidFill>
            <a:round/>
            <a:headEnd/>
            <a:tailEnd/>
          </a:ln>
        </p:spPr>
        <p:txBody>
          <a:bodyPr/>
          <a:lstStyle/>
          <a:p>
            <a:endParaRPr lang="en-US"/>
          </a:p>
        </p:txBody>
      </p:sp>
      <p:sp>
        <p:nvSpPr>
          <p:cNvPr id="150713" name="Line 186"/>
          <p:cNvSpPr>
            <a:spLocks noChangeShapeType="1"/>
          </p:cNvSpPr>
          <p:nvPr/>
        </p:nvSpPr>
        <p:spPr bwMode="auto">
          <a:xfrm flipV="1">
            <a:off x="3697288" y="2979738"/>
            <a:ext cx="1587" cy="523875"/>
          </a:xfrm>
          <a:prstGeom prst="line">
            <a:avLst/>
          </a:prstGeom>
          <a:noFill/>
          <a:ln w="11113">
            <a:solidFill>
              <a:srgbClr val="000000"/>
            </a:solidFill>
            <a:round/>
            <a:headEnd/>
            <a:tailEnd/>
          </a:ln>
        </p:spPr>
        <p:txBody>
          <a:bodyPr/>
          <a:lstStyle/>
          <a:p>
            <a:endParaRPr lang="en-US"/>
          </a:p>
        </p:txBody>
      </p:sp>
      <p:sp>
        <p:nvSpPr>
          <p:cNvPr id="150714" name="Rectangle 187"/>
          <p:cNvSpPr>
            <a:spLocks noChangeArrowheads="1"/>
          </p:cNvSpPr>
          <p:nvPr/>
        </p:nvSpPr>
        <p:spPr bwMode="auto">
          <a:xfrm>
            <a:off x="4078288" y="2517775"/>
            <a:ext cx="1587" cy="974725"/>
          </a:xfrm>
          <a:prstGeom prst="rect">
            <a:avLst/>
          </a:prstGeom>
          <a:solidFill>
            <a:srgbClr val="913061"/>
          </a:solidFill>
          <a:ln w="9525">
            <a:noFill/>
            <a:miter lim="800000"/>
            <a:headEnd/>
            <a:tailEnd/>
          </a:ln>
        </p:spPr>
        <p:txBody>
          <a:bodyPr/>
          <a:lstStyle/>
          <a:p>
            <a:endParaRPr lang="en-US"/>
          </a:p>
        </p:txBody>
      </p:sp>
      <p:sp>
        <p:nvSpPr>
          <p:cNvPr id="150715" name="Rectangle 188"/>
          <p:cNvSpPr>
            <a:spLocks noChangeArrowheads="1"/>
          </p:cNvSpPr>
          <p:nvPr/>
        </p:nvSpPr>
        <p:spPr bwMode="auto">
          <a:xfrm>
            <a:off x="4068763" y="2517775"/>
            <a:ext cx="9525" cy="974725"/>
          </a:xfrm>
          <a:prstGeom prst="rect">
            <a:avLst/>
          </a:prstGeom>
          <a:solidFill>
            <a:srgbClr val="993366"/>
          </a:solidFill>
          <a:ln w="9525">
            <a:noFill/>
            <a:miter lim="800000"/>
            <a:headEnd/>
            <a:tailEnd/>
          </a:ln>
        </p:spPr>
        <p:txBody>
          <a:bodyPr/>
          <a:lstStyle/>
          <a:p>
            <a:endParaRPr lang="en-US"/>
          </a:p>
        </p:txBody>
      </p:sp>
      <p:sp>
        <p:nvSpPr>
          <p:cNvPr id="150716" name="Freeform 189"/>
          <p:cNvSpPr>
            <a:spLocks/>
          </p:cNvSpPr>
          <p:nvPr/>
        </p:nvSpPr>
        <p:spPr bwMode="auto">
          <a:xfrm>
            <a:off x="4057650" y="2517775"/>
            <a:ext cx="11113" cy="985838"/>
          </a:xfrm>
          <a:custGeom>
            <a:avLst/>
            <a:gdLst>
              <a:gd name="T0" fmla="*/ 7 w 7"/>
              <a:gd name="T1" fmla="*/ 614 h 621"/>
              <a:gd name="T2" fmla="*/ 0 w 7"/>
              <a:gd name="T3" fmla="*/ 621 h 621"/>
              <a:gd name="T4" fmla="*/ 0 w 7"/>
              <a:gd name="T5" fmla="*/ 6 h 621"/>
              <a:gd name="T6" fmla="*/ 7 w 7"/>
              <a:gd name="T7" fmla="*/ 0 h 621"/>
              <a:gd name="T8" fmla="*/ 7 w 7"/>
              <a:gd name="T9" fmla="*/ 614 h 621"/>
              <a:gd name="T10" fmla="*/ 0 60000 65536"/>
              <a:gd name="T11" fmla="*/ 0 60000 65536"/>
              <a:gd name="T12" fmla="*/ 0 60000 65536"/>
              <a:gd name="T13" fmla="*/ 0 60000 65536"/>
              <a:gd name="T14" fmla="*/ 0 60000 65536"/>
              <a:gd name="T15" fmla="*/ 0 w 7"/>
              <a:gd name="T16" fmla="*/ 0 h 621"/>
              <a:gd name="T17" fmla="*/ 7 w 7"/>
              <a:gd name="T18" fmla="*/ 621 h 621"/>
            </a:gdLst>
            <a:ahLst/>
            <a:cxnLst>
              <a:cxn ang="T10">
                <a:pos x="T0" y="T1"/>
              </a:cxn>
              <a:cxn ang="T11">
                <a:pos x="T2" y="T3"/>
              </a:cxn>
              <a:cxn ang="T12">
                <a:pos x="T4" y="T5"/>
              </a:cxn>
              <a:cxn ang="T13">
                <a:pos x="T6" y="T7"/>
              </a:cxn>
              <a:cxn ang="T14">
                <a:pos x="T8" y="T9"/>
              </a:cxn>
            </a:cxnLst>
            <a:rect l="T15" t="T16" r="T17" b="T18"/>
            <a:pathLst>
              <a:path w="7" h="621">
                <a:moveTo>
                  <a:pt x="7" y="614"/>
                </a:moveTo>
                <a:lnTo>
                  <a:pt x="0" y="621"/>
                </a:lnTo>
                <a:lnTo>
                  <a:pt x="0" y="6"/>
                </a:lnTo>
                <a:lnTo>
                  <a:pt x="7" y="0"/>
                </a:lnTo>
                <a:lnTo>
                  <a:pt x="7" y="614"/>
                </a:lnTo>
                <a:close/>
              </a:path>
            </a:pathLst>
          </a:custGeom>
          <a:solidFill>
            <a:srgbClr val="993366"/>
          </a:solidFill>
          <a:ln w="9525">
            <a:noFill/>
            <a:round/>
            <a:headEnd/>
            <a:tailEnd/>
          </a:ln>
        </p:spPr>
        <p:txBody>
          <a:bodyPr/>
          <a:lstStyle/>
          <a:p>
            <a:endParaRPr lang="en-US"/>
          </a:p>
        </p:txBody>
      </p:sp>
      <p:sp>
        <p:nvSpPr>
          <p:cNvPr id="150717" name="Rectangle 190"/>
          <p:cNvSpPr>
            <a:spLocks noChangeArrowheads="1"/>
          </p:cNvSpPr>
          <p:nvPr/>
        </p:nvSpPr>
        <p:spPr bwMode="auto">
          <a:xfrm>
            <a:off x="4035425" y="2527300"/>
            <a:ext cx="22225" cy="976313"/>
          </a:xfrm>
          <a:prstGeom prst="rect">
            <a:avLst/>
          </a:prstGeom>
          <a:solidFill>
            <a:srgbClr val="913061"/>
          </a:solidFill>
          <a:ln w="9525">
            <a:noFill/>
            <a:miter lim="800000"/>
            <a:headEnd/>
            <a:tailEnd/>
          </a:ln>
        </p:spPr>
        <p:txBody>
          <a:bodyPr/>
          <a:lstStyle/>
          <a:p>
            <a:endParaRPr lang="en-US"/>
          </a:p>
        </p:txBody>
      </p:sp>
      <p:sp>
        <p:nvSpPr>
          <p:cNvPr id="150718" name="Rectangle 191"/>
          <p:cNvSpPr>
            <a:spLocks noChangeArrowheads="1"/>
          </p:cNvSpPr>
          <p:nvPr/>
        </p:nvSpPr>
        <p:spPr bwMode="auto">
          <a:xfrm>
            <a:off x="4024313" y="2527300"/>
            <a:ext cx="11112" cy="976313"/>
          </a:xfrm>
          <a:prstGeom prst="rect">
            <a:avLst/>
          </a:prstGeom>
          <a:solidFill>
            <a:srgbClr val="8A2E5C"/>
          </a:solidFill>
          <a:ln w="9525">
            <a:noFill/>
            <a:miter lim="800000"/>
            <a:headEnd/>
            <a:tailEnd/>
          </a:ln>
        </p:spPr>
        <p:txBody>
          <a:bodyPr/>
          <a:lstStyle/>
          <a:p>
            <a:endParaRPr lang="en-US"/>
          </a:p>
        </p:txBody>
      </p:sp>
      <p:sp>
        <p:nvSpPr>
          <p:cNvPr id="150719" name="Rectangle 192"/>
          <p:cNvSpPr>
            <a:spLocks noChangeArrowheads="1"/>
          </p:cNvSpPr>
          <p:nvPr/>
        </p:nvSpPr>
        <p:spPr bwMode="auto">
          <a:xfrm>
            <a:off x="4024313" y="2527300"/>
            <a:ext cx="1587" cy="976313"/>
          </a:xfrm>
          <a:prstGeom prst="rect">
            <a:avLst/>
          </a:prstGeom>
          <a:solidFill>
            <a:srgbClr val="822B57"/>
          </a:solidFill>
          <a:ln w="9525">
            <a:noFill/>
            <a:miter lim="800000"/>
            <a:headEnd/>
            <a:tailEnd/>
          </a:ln>
        </p:spPr>
        <p:txBody>
          <a:bodyPr/>
          <a:lstStyle/>
          <a:p>
            <a:endParaRPr lang="en-US"/>
          </a:p>
        </p:txBody>
      </p:sp>
      <p:sp>
        <p:nvSpPr>
          <p:cNvPr id="150720" name="Freeform 193"/>
          <p:cNvSpPr>
            <a:spLocks/>
          </p:cNvSpPr>
          <p:nvPr/>
        </p:nvSpPr>
        <p:spPr bwMode="auto">
          <a:xfrm>
            <a:off x="4024313" y="2517775"/>
            <a:ext cx="53975" cy="9525"/>
          </a:xfrm>
          <a:custGeom>
            <a:avLst/>
            <a:gdLst>
              <a:gd name="T0" fmla="*/ 28 w 34"/>
              <a:gd name="T1" fmla="*/ 0 h 6"/>
              <a:gd name="T2" fmla="*/ 34 w 34"/>
              <a:gd name="T3" fmla="*/ 0 h 6"/>
              <a:gd name="T4" fmla="*/ 34 w 34"/>
              <a:gd name="T5" fmla="*/ 0 h 6"/>
              <a:gd name="T6" fmla="*/ 34 w 34"/>
              <a:gd name="T7" fmla="*/ 0 h 6"/>
              <a:gd name="T8" fmla="*/ 28 w 34"/>
              <a:gd name="T9" fmla="*/ 0 h 6"/>
              <a:gd name="T10" fmla="*/ 21 w 34"/>
              <a:gd name="T11" fmla="*/ 6 h 6"/>
              <a:gd name="T12" fmla="*/ 7 w 34"/>
              <a:gd name="T13" fmla="*/ 6 h 6"/>
              <a:gd name="T14" fmla="*/ 0 w 34"/>
              <a:gd name="T15" fmla="*/ 6 h 6"/>
              <a:gd name="T16" fmla="*/ 0 w 34"/>
              <a:gd name="T17" fmla="*/ 6 h 6"/>
              <a:gd name="T18" fmla="*/ 7 w 34"/>
              <a:gd name="T19" fmla="*/ 0 h 6"/>
              <a:gd name="T20" fmla="*/ 14 w 34"/>
              <a:gd name="T21" fmla="*/ 0 h 6"/>
              <a:gd name="T22" fmla="*/ 21 w 34"/>
              <a:gd name="T23" fmla="*/ 0 h 6"/>
              <a:gd name="T24" fmla="*/ 28 w 34"/>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6"/>
              <a:gd name="T41" fmla="*/ 34 w 34"/>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6">
                <a:moveTo>
                  <a:pt x="28" y="0"/>
                </a:moveTo>
                <a:lnTo>
                  <a:pt x="34" y="0"/>
                </a:lnTo>
                <a:lnTo>
                  <a:pt x="28" y="0"/>
                </a:lnTo>
                <a:lnTo>
                  <a:pt x="21" y="6"/>
                </a:lnTo>
                <a:lnTo>
                  <a:pt x="7" y="6"/>
                </a:lnTo>
                <a:lnTo>
                  <a:pt x="0" y="6"/>
                </a:lnTo>
                <a:lnTo>
                  <a:pt x="7" y="0"/>
                </a:lnTo>
                <a:lnTo>
                  <a:pt x="14" y="0"/>
                </a:lnTo>
                <a:lnTo>
                  <a:pt x="21" y="0"/>
                </a:lnTo>
                <a:lnTo>
                  <a:pt x="28" y="0"/>
                </a:lnTo>
                <a:close/>
              </a:path>
            </a:pathLst>
          </a:custGeom>
          <a:solidFill>
            <a:srgbClr val="73264D"/>
          </a:solidFill>
          <a:ln w="9525">
            <a:noFill/>
            <a:round/>
            <a:headEnd/>
            <a:tailEnd/>
          </a:ln>
        </p:spPr>
        <p:txBody>
          <a:bodyPr/>
          <a:lstStyle/>
          <a:p>
            <a:endParaRPr lang="en-US"/>
          </a:p>
        </p:txBody>
      </p:sp>
      <p:sp>
        <p:nvSpPr>
          <p:cNvPr id="150721" name="Freeform 194"/>
          <p:cNvSpPr>
            <a:spLocks/>
          </p:cNvSpPr>
          <p:nvPr/>
        </p:nvSpPr>
        <p:spPr bwMode="auto">
          <a:xfrm>
            <a:off x="4024313" y="3492500"/>
            <a:ext cx="53975" cy="11113"/>
          </a:xfrm>
          <a:custGeom>
            <a:avLst/>
            <a:gdLst>
              <a:gd name="T0" fmla="*/ 34 w 34"/>
              <a:gd name="T1" fmla="*/ 0 h 7"/>
              <a:gd name="T2" fmla="*/ 34 w 34"/>
              <a:gd name="T3" fmla="*/ 0 h 7"/>
              <a:gd name="T4" fmla="*/ 28 w 34"/>
              <a:gd name="T5" fmla="*/ 0 h 7"/>
              <a:gd name="T6" fmla="*/ 21 w 34"/>
              <a:gd name="T7" fmla="*/ 7 h 7"/>
              <a:gd name="T8" fmla="*/ 7 w 34"/>
              <a:gd name="T9" fmla="*/ 7 h 7"/>
              <a:gd name="T10" fmla="*/ 0 w 34"/>
              <a:gd name="T11" fmla="*/ 7 h 7"/>
              <a:gd name="T12" fmla="*/ 0 w 34"/>
              <a:gd name="T13" fmla="*/ 7 h 7"/>
              <a:gd name="T14" fmla="*/ 0 60000 65536"/>
              <a:gd name="T15" fmla="*/ 0 60000 65536"/>
              <a:gd name="T16" fmla="*/ 0 60000 65536"/>
              <a:gd name="T17" fmla="*/ 0 60000 65536"/>
              <a:gd name="T18" fmla="*/ 0 60000 65536"/>
              <a:gd name="T19" fmla="*/ 0 60000 65536"/>
              <a:gd name="T20" fmla="*/ 0 60000 65536"/>
              <a:gd name="T21" fmla="*/ 0 w 34"/>
              <a:gd name="T22" fmla="*/ 0 h 7"/>
              <a:gd name="T23" fmla="*/ 34 w 3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7">
                <a:moveTo>
                  <a:pt x="34" y="0"/>
                </a:moveTo>
                <a:lnTo>
                  <a:pt x="34" y="0"/>
                </a:lnTo>
                <a:lnTo>
                  <a:pt x="28" y="0"/>
                </a:lnTo>
                <a:lnTo>
                  <a:pt x="21" y="7"/>
                </a:lnTo>
                <a:lnTo>
                  <a:pt x="7" y="7"/>
                </a:lnTo>
                <a:lnTo>
                  <a:pt x="0" y="7"/>
                </a:lnTo>
              </a:path>
            </a:pathLst>
          </a:custGeom>
          <a:noFill/>
          <a:ln w="11113">
            <a:solidFill>
              <a:srgbClr val="000000"/>
            </a:solidFill>
            <a:round/>
            <a:headEnd/>
            <a:tailEnd/>
          </a:ln>
        </p:spPr>
        <p:txBody>
          <a:bodyPr/>
          <a:lstStyle/>
          <a:p>
            <a:endParaRPr lang="en-US"/>
          </a:p>
        </p:txBody>
      </p:sp>
      <p:sp>
        <p:nvSpPr>
          <p:cNvPr id="150722" name="Freeform 195"/>
          <p:cNvSpPr>
            <a:spLocks/>
          </p:cNvSpPr>
          <p:nvPr/>
        </p:nvSpPr>
        <p:spPr bwMode="auto">
          <a:xfrm>
            <a:off x="4024313" y="2517775"/>
            <a:ext cx="53975" cy="9525"/>
          </a:xfrm>
          <a:custGeom>
            <a:avLst/>
            <a:gdLst>
              <a:gd name="T0" fmla="*/ 28 w 34"/>
              <a:gd name="T1" fmla="*/ 0 h 6"/>
              <a:gd name="T2" fmla="*/ 34 w 34"/>
              <a:gd name="T3" fmla="*/ 0 h 6"/>
              <a:gd name="T4" fmla="*/ 34 w 34"/>
              <a:gd name="T5" fmla="*/ 0 h 6"/>
              <a:gd name="T6" fmla="*/ 34 w 34"/>
              <a:gd name="T7" fmla="*/ 0 h 6"/>
              <a:gd name="T8" fmla="*/ 28 w 34"/>
              <a:gd name="T9" fmla="*/ 0 h 6"/>
              <a:gd name="T10" fmla="*/ 21 w 34"/>
              <a:gd name="T11" fmla="*/ 6 h 6"/>
              <a:gd name="T12" fmla="*/ 7 w 34"/>
              <a:gd name="T13" fmla="*/ 6 h 6"/>
              <a:gd name="T14" fmla="*/ 0 w 34"/>
              <a:gd name="T15" fmla="*/ 6 h 6"/>
              <a:gd name="T16" fmla="*/ 0 w 34"/>
              <a:gd name="T17" fmla="*/ 6 h 6"/>
              <a:gd name="T18" fmla="*/ 7 w 34"/>
              <a:gd name="T19" fmla="*/ 0 h 6"/>
              <a:gd name="T20" fmla="*/ 14 w 34"/>
              <a:gd name="T21" fmla="*/ 0 h 6"/>
              <a:gd name="T22" fmla="*/ 21 w 34"/>
              <a:gd name="T23" fmla="*/ 0 h 6"/>
              <a:gd name="T24" fmla="*/ 28 w 34"/>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6"/>
              <a:gd name="T41" fmla="*/ 34 w 34"/>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6">
                <a:moveTo>
                  <a:pt x="28" y="0"/>
                </a:moveTo>
                <a:lnTo>
                  <a:pt x="34" y="0"/>
                </a:lnTo>
                <a:lnTo>
                  <a:pt x="28" y="0"/>
                </a:lnTo>
                <a:lnTo>
                  <a:pt x="21" y="6"/>
                </a:lnTo>
                <a:lnTo>
                  <a:pt x="7" y="6"/>
                </a:lnTo>
                <a:lnTo>
                  <a:pt x="0" y="6"/>
                </a:lnTo>
                <a:lnTo>
                  <a:pt x="7" y="0"/>
                </a:lnTo>
                <a:lnTo>
                  <a:pt x="14" y="0"/>
                </a:lnTo>
                <a:lnTo>
                  <a:pt x="21" y="0"/>
                </a:lnTo>
                <a:lnTo>
                  <a:pt x="28" y="0"/>
                </a:lnTo>
                <a:close/>
              </a:path>
            </a:pathLst>
          </a:custGeom>
          <a:noFill/>
          <a:ln w="11113">
            <a:solidFill>
              <a:srgbClr val="000000"/>
            </a:solidFill>
            <a:round/>
            <a:headEnd/>
            <a:tailEnd/>
          </a:ln>
        </p:spPr>
        <p:txBody>
          <a:bodyPr/>
          <a:lstStyle/>
          <a:p>
            <a:endParaRPr lang="en-US"/>
          </a:p>
        </p:txBody>
      </p:sp>
      <p:sp>
        <p:nvSpPr>
          <p:cNvPr id="150723" name="Line 196"/>
          <p:cNvSpPr>
            <a:spLocks noChangeShapeType="1"/>
          </p:cNvSpPr>
          <p:nvPr/>
        </p:nvSpPr>
        <p:spPr bwMode="auto">
          <a:xfrm flipV="1">
            <a:off x="4078288" y="2517775"/>
            <a:ext cx="1587" cy="974725"/>
          </a:xfrm>
          <a:prstGeom prst="line">
            <a:avLst/>
          </a:prstGeom>
          <a:noFill/>
          <a:ln w="11113">
            <a:solidFill>
              <a:srgbClr val="000000"/>
            </a:solidFill>
            <a:round/>
            <a:headEnd/>
            <a:tailEnd/>
          </a:ln>
        </p:spPr>
        <p:txBody>
          <a:bodyPr/>
          <a:lstStyle/>
          <a:p>
            <a:endParaRPr lang="en-US"/>
          </a:p>
        </p:txBody>
      </p:sp>
      <p:sp>
        <p:nvSpPr>
          <p:cNvPr id="150724" name="Line 197"/>
          <p:cNvSpPr>
            <a:spLocks noChangeShapeType="1"/>
          </p:cNvSpPr>
          <p:nvPr/>
        </p:nvSpPr>
        <p:spPr bwMode="auto">
          <a:xfrm flipV="1">
            <a:off x="4024313" y="2527300"/>
            <a:ext cx="1587" cy="976313"/>
          </a:xfrm>
          <a:prstGeom prst="line">
            <a:avLst/>
          </a:prstGeom>
          <a:noFill/>
          <a:ln w="11113">
            <a:solidFill>
              <a:srgbClr val="000000"/>
            </a:solidFill>
            <a:round/>
            <a:headEnd/>
            <a:tailEnd/>
          </a:ln>
        </p:spPr>
        <p:txBody>
          <a:bodyPr/>
          <a:lstStyle/>
          <a:p>
            <a:endParaRPr lang="en-US"/>
          </a:p>
        </p:txBody>
      </p:sp>
      <p:sp>
        <p:nvSpPr>
          <p:cNvPr id="150725" name="Rectangle 198"/>
          <p:cNvSpPr>
            <a:spLocks noChangeArrowheads="1"/>
          </p:cNvSpPr>
          <p:nvPr/>
        </p:nvSpPr>
        <p:spPr bwMode="auto">
          <a:xfrm>
            <a:off x="4187825" y="2651125"/>
            <a:ext cx="1588" cy="841375"/>
          </a:xfrm>
          <a:prstGeom prst="rect">
            <a:avLst/>
          </a:prstGeom>
          <a:solidFill>
            <a:srgbClr val="913061"/>
          </a:solidFill>
          <a:ln w="9525">
            <a:noFill/>
            <a:miter lim="800000"/>
            <a:headEnd/>
            <a:tailEnd/>
          </a:ln>
        </p:spPr>
        <p:txBody>
          <a:bodyPr/>
          <a:lstStyle/>
          <a:p>
            <a:endParaRPr lang="en-US"/>
          </a:p>
        </p:txBody>
      </p:sp>
      <p:sp>
        <p:nvSpPr>
          <p:cNvPr id="150726" name="Rectangle 199"/>
          <p:cNvSpPr>
            <a:spLocks noChangeArrowheads="1"/>
          </p:cNvSpPr>
          <p:nvPr/>
        </p:nvSpPr>
        <p:spPr bwMode="auto">
          <a:xfrm>
            <a:off x="4176713" y="2651125"/>
            <a:ext cx="11112" cy="841375"/>
          </a:xfrm>
          <a:prstGeom prst="rect">
            <a:avLst/>
          </a:prstGeom>
          <a:solidFill>
            <a:srgbClr val="993366"/>
          </a:solidFill>
          <a:ln w="9525">
            <a:noFill/>
            <a:miter lim="800000"/>
            <a:headEnd/>
            <a:tailEnd/>
          </a:ln>
        </p:spPr>
        <p:txBody>
          <a:bodyPr/>
          <a:lstStyle/>
          <a:p>
            <a:endParaRPr lang="en-US"/>
          </a:p>
        </p:txBody>
      </p:sp>
      <p:sp>
        <p:nvSpPr>
          <p:cNvPr id="150727" name="Freeform 200"/>
          <p:cNvSpPr>
            <a:spLocks/>
          </p:cNvSpPr>
          <p:nvPr/>
        </p:nvSpPr>
        <p:spPr bwMode="auto">
          <a:xfrm>
            <a:off x="4165600" y="2651125"/>
            <a:ext cx="11113" cy="852488"/>
          </a:xfrm>
          <a:custGeom>
            <a:avLst/>
            <a:gdLst>
              <a:gd name="T0" fmla="*/ 7 w 7"/>
              <a:gd name="T1" fmla="*/ 530 h 537"/>
              <a:gd name="T2" fmla="*/ 0 w 7"/>
              <a:gd name="T3" fmla="*/ 537 h 537"/>
              <a:gd name="T4" fmla="*/ 0 w 7"/>
              <a:gd name="T5" fmla="*/ 6 h 537"/>
              <a:gd name="T6" fmla="*/ 7 w 7"/>
              <a:gd name="T7" fmla="*/ 0 h 537"/>
              <a:gd name="T8" fmla="*/ 7 w 7"/>
              <a:gd name="T9" fmla="*/ 530 h 537"/>
              <a:gd name="T10" fmla="*/ 0 60000 65536"/>
              <a:gd name="T11" fmla="*/ 0 60000 65536"/>
              <a:gd name="T12" fmla="*/ 0 60000 65536"/>
              <a:gd name="T13" fmla="*/ 0 60000 65536"/>
              <a:gd name="T14" fmla="*/ 0 60000 65536"/>
              <a:gd name="T15" fmla="*/ 0 w 7"/>
              <a:gd name="T16" fmla="*/ 0 h 537"/>
              <a:gd name="T17" fmla="*/ 7 w 7"/>
              <a:gd name="T18" fmla="*/ 537 h 537"/>
            </a:gdLst>
            <a:ahLst/>
            <a:cxnLst>
              <a:cxn ang="T10">
                <a:pos x="T0" y="T1"/>
              </a:cxn>
              <a:cxn ang="T11">
                <a:pos x="T2" y="T3"/>
              </a:cxn>
              <a:cxn ang="T12">
                <a:pos x="T4" y="T5"/>
              </a:cxn>
              <a:cxn ang="T13">
                <a:pos x="T6" y="T7"/>
              </a:cxn>
              <a:cxn ang="T14">
                <a:pos x="T8" y="T9"/>
              </a:cxn>
            </a:cxnLst>
            <a:rect l="T15" t="T16" r="T17" b="T18"/>
            <a:pathLst>
              <a:path w="7" h="537">
                <a:moveTo>
                  <a:pt x="7" y="530"/>
                </a:moveTo>
                <a:lnTo>
                  <a:pt x="0" y="537"/>
                </a:lnTo>
                <a:lnTo>
                  <a:pt x="0" y="6"/>
                </a:lnTo>
                <a:lnTo>
                  <a:pt x="7" y="0"/>
                </a:lnTo>
                <a:lnTo>
                  <a:pt x="7" y="530"/>
                </a:lnTo>
                <a:close/>
              </a:path>
            </a:pathLst>
          </a:custGeom>
          <a:solidFill>
            <a:srgbClr val="993366"/>
          </a:solidFill>
          <a:ln w="9525">
            <a:noFill/>
            <a:round/>
            <a:headEnd/>
            <a:tailEnd/>
          </a:ln>
        </p:spPr>
        <p:txBody>
          <a:bodyPr/>
          <a:lstStyle/>
          <a:p>
            <a:endParaRPr lang="en-US"/>
          </a:p>
        </p:txBody>
      </p:sp>
      <p:sp>
        <p:nvSpPr>
          <p:cNvPr id="150728" name="Rectangle 201"/>
          <p:cNvSpPr>
            <a:spLocks noChangeArrowheads="1"/>
          </p:cNvSpPr>
          <p:nvPr/>
        </p:nvSpPr>
        <p:spPr bwMode="auto">
          <a:xfrm>
            <a:off x="4156075" y="2660650"/>
            <a:ext cx="9525" cy="842963"/>
          </a:xfrm>
          <a:prstGeom prst="rect">
            <a:avLst/>
          </a:prstGeom>
          <a:solidFill>
            <a:srgbClr val="913061"/>
          </a:solidFill>
          <a:ln w="9525">
            <a:noFill/>
            <a:miter lim="800000"/>
            <a:headEnd/>
            <a:tailEnd/>
          </a:ln>
        </p:spPr>
        <p:txBody>
          <a:bodyPr/>
          <a:lstStyle/>
          <a:p>
            <a:endParaRPr lang="en-US"/>
          </a:p>
        </p:txBody>
      </p:sp>
      <p:sp>
        <p:nvSpPr>
          <p:cNvPr id="150729" name="Rectangle 202"/>
          <p:cNvSpPr>
            <a:spLocks noChangeArrowheads="1"/>
          </p:cNvSpPr>
          <p:nvPr/>
        </p:nvSpPr>
        <p:spPr bwMode="auto">
          <a:xfrm>
            <a:off x="4144963" y="2660650"/>
            <a:ext cx="11112" cy="842963"/>
          </a:xfrm>
          <a:prstGeom prst="rect">
            <a:avLst/>
          </a:prstGeom>
          <a:solidFill>
            <a:srgbClr val="8A2E5C"/>
          </a:solidFill>
          <a:ln w="9525">
            <a:noFill/>
            <a:miter lim="800000"/>
            <a:headEnd/>
            <a:tailEnd/>
          </a:ln>
        </p:spPr>
        <p:txBody>
          <a:bodyPr/>
          <a:lstStyle/>
          <a:p>
            <a:endParaRPr lang="en-US"/>
          </a:p>
        </p:txBody>
      </p:sp>
      <p:sp>
        <p:nvSpPr>
          <p:cNvPr id="150730" name="Rectangle 203"/>
          <p:cNvSpPr>
            <a:spLocks noChangeArrowheads="1"/>
          </p:cNvSpPr>
          <p:nvPr/>
        </p:nvSpPr>
        <p:spPr bwMode="auto">
          <a:xfrm>
            <a:off x="4144963" y="2660650"/>
            <a:ext cx="1587" cy="842963"/>
          </a:xfrm>
          <a:prstGeom prst="rect">
            <a:avLst/>
          </a:prstGeom>
          <a:solidFill>
            <a:srgbClr val="822B57"/>
          </a:solidFill>
          <a:ln w="9525">
            <a:noFill/>
            <a:miter lim="800000"/>
            <a:headEnd/>
            <a:tailEnd/>
          </a:ln>
        </p:spPr>
        <p:txBody>
          <a:bodyPr/>
          <a:lstStyle/>
          <a:p>
            <a:endParaRPr lang="en-US"/>
          </a:p>
        </p:txBody>
      </p:sp>
      <p:sp>
        <p:nvSpPr>
          <p:cNvPr id="150731" name="Freeform 204"/>
          <p:cNvSpPr>
            <a:spLocks/>
          </p:cNvSpPr>
          <p:nvPr/>
        </p:nvSpPr>
        <p:spPr bwMode="auto">
          <a:xfrm>
            <a:off x="4144963" y="2651125"/>
            <a:ext cx="42862" cy="9525"/>
          </a:xfrm>
          <a:custGeom>
            <a:avLst/>
            <a:gdLst>
              <a:gd name="T0" fmla="*/ 20 w 27"/>
              <a:gd name="T1" fmla="*/ 0 h 6"/>
              <a:gd name="T2" fmla="*/ 27 w 27"/>
              <a:gd name="T3" fmla="*/ 0 h 6"/>
              <a:gd name="T4" fmla="*/ 27 w 27"/>
              <a:gd name="T5" fmla="*/ 0 h 6"/>
              <a:gd name="T6" fmla="*/ 27 w 27"/>
              <a:gd name="T7" fmla="*/ 0 h 6"/>
              <a:gd name="T8" fmla="*/ 20 w 27"/>
              <a:gd name="T9" fmla="*/ 0 h 6"/>
              <a:gd name="T10" fmla="*/ 13 w 27"/>
              <a:gd name="T11" fmla="*/ 6 h 6"/>
              <a:gd name="T12" fmla="*/ 7 w 27"/>
              <a:gd name="T13" fmla="*/ 6 h 6"/>
              <a:gd name="T14" fmla="*/ 0 w 27"/>
              <a:gd name="T15" fmla="*/ 6 h 6"/>
              <a:gd name="T16" fmla="*/ 0 w 27"/>
              <a:gd name="T17" fmla="*/ 6 h 6"/>
              <a:gd name="T18" fmla="*/ 0 w 27"/>
              <a:gd name="T19" fmla="*/ 0 h 6"/>
              <a:gd name="T20" fmla="*/ 7 w 27"/>
              <a:gd name="T21" fmla="*/ 0 h 6"/>
              <a:gd name="T22" fmla="*/ 13 w 27"/>
              <a:gd name="T23" fmla="*/ 0 h 6"/>
              <a:gd name="T24" fmla="*/ 20 w 27"/>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6"/>
              <a:gd name="T41" fmla="*/ 27 w 27"/>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6">
                <a:moveTo>
                  <a:pt x="20" y="0"/>
                </a:moveTo>
                <a:lnTo>
                  <a:pt x="27" y="0"/>
                </a:lnTo>
                <a:lnTo>
                  <a:pt x="20" y="0"/>
                </a:lnTo>
                <a:lnTo>
                  <a:pt x="13" y="6"/>
                </a:lnTo>
                <a:lnTo>
                  <a:pt x="7" y="6"/>
                </a:lnTo>
                <a:lnTo>
                  <a:pt x="0" y="6"/>
                </a:lnTo>
                <a:lnTo>
                  <a:pt x="0" y="0"/>
                </a:lnTo>
                <a:lnTo>
                  <a:pt x="7" y="0"/>
                </a:lnTo>
                <a:lnTo>
                  <a:pt x="13" y="0"/>
                </a:lnTo>
                <a:lnTo>
                  <a:pt x="20" y="0"/>
                </a:lnTo>
                <a:close/>
              </a:path>
            </a:pathLst>
          </a:custGeom>
          <a:solidFill>
            <a:srgbClr val="73264D"/>
          </a:solidFill>
          <a:ln w="9525">
            <a:noFill/>
            <a:round/>
            <a:headEnd/>
            <a:tailEnd/>
          </a:ln>
        </p:spPr>
        <p:txBody>
          <a:bodyPr/>
          <a:lstStyle/>
          <a:p>
            <a:endParaRPr lang="en-US"/>
          </a:p>
        </p:txBody>
      </p:sp>
      <p:sp>
        <p:nvSpPr>
          <p:cNvPr id="150732" name="Freeform 205"/>
          <p:cNvSpPr>
            <a:spLocks/>
          </p:cNvSpPr>
          <p:nvPr/>
        </p:nvSpPr>
        <p:spPr bwMode="auto">
          <a:xfrm>
            <a:off x="4144963" y="3492500"/>
            <a:ext cx="42862" cy="11113"/>
          </a:xfrm>
          <a:custGeom>
            <a:avLst/>
            <a:gdLst>
              <a:gd name="T0" fmla="*/ 27 w 27"/>
              <a:gd name="T1" fmla="*/ 0 h 7"/>
              <a:gd name="T2" fmla="*/ 27 w 27"/>
              <a:gd name="T3" fmla="*/ 0 h 7"/>
              <a:gd name="T4" fmla="*/ 20 w 27"/>
              <a:gd name="T5" fmla="*/ 0 h 7"/>
              <a:gd name="T6" fmla="*/ 13 w 27"/>
              <a:gd name="T7" fmla="*/ 7 h 7"/>
              <a:gd name="T8" fmla="*/ 7 w 27"/>
              <a:gd name="T9" fmla="*/ 7 h 7"/>
              <a:gd name="T10" fmla="*/ 0 w 27"/>
              <a:gd name="T11" fmla="*/ 7 h 7"/>
              <a:gd name="T12" fmla="*/ 0 w 27"/>
              <a:gd name="T13" fmla="*/ 7 h 7"/>
              <a:gd name="T14" fmla="*/ 0 60000 65536"/>
              <a:gd name="T15" fmla="*/ 0 60000 65536"/>
              <a:gd name="T16" fmla="*/ 0 60000 65536"/>
              <a:gd name="T17" fmla="*/ 0 60000 65536"/>
              <a:gd name="T18" fmla="*/ 0 60000 65536"/>
              <a:gd name="T19" fmla="*/ 0 60000 65536"/>
              <a:gd name="T20" fmla="*/ 0 60000 65536"/>
              <a:gd name="T21" fmla="*/ 0 w 27"/>
              <a:gd name="T22" fmla="*/ 0 h 7"/>
              <a:gd name="T23" fmla="*/ 27 w 2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7">
                <a:moveTo>
                  <a:pt x="27" y="0"/>
                </a:moveTo>
                <a:lnTo>
                  <a:pt x="27" y="0"/>
                </a:lnTo>
                <a:lnTo>
                  <a:pt x="20" y="0"/>
                </a:lnTo>
                <a:lnTo>
                  <a:pt x="13" y="7"/>
                </a:lnTo>
                <a:lnTo>
                  <a:pt x="7" y="7"/>
                </a:lnTo>
                <a:lnTo>
                  <a:pt x="0" y="7"/>
                </a:lnTo>
              </a:path>
            </a:pathLst>
          </a:custGeom>
          <a:noFill/>
          <a:ln w="11113">
            <a:solidFill>
              <a:srgbClr val="000000"/>
            </a:solidFill>
            <a:round/>
            <a:headEnd/>
            <a:tailEnd/>
          </a:ln>
        </p:spPr>
        <p:txBody>
          <a:bodyPr/>
          <a:lstStyle/>
          <a:p>
            <a:endParaRPr lang="en-US"/>
          </a:p>
        </p:txBody>
      </p:sp>
      <p:sp>
        <p:nvSpPr>
          <p:cNvPr id="150733" name="Freeform 206"/>
          <p:cNvSpPr>
            <a:spLocks/>
          </p:cNvSpPr>
          <p:nvPr/>
        </p:nvSpPr>
        <p:spPr bwMode="auto">
          <a:xfrm>
            <a:off x="4144963" y="2651125"/>
            <a:ext cx="42862" cy="9525"/>
          </a:xfrm>
          <a:custGeom>
            <a:avLst/>
            <a:gdLst>
              <a:gd name="T0" fmla="*/ 20 w 27"/>
              <a:gd name="T1" fmla="*/ 0 h 6"/>
              <a:gd name="T2" fmla="*/ 27 w 27"/>
              <a:gd name="T3" fmla="*/ 0 h 6"/>
              <a:gd name="T4" fmla="*/ 27 w 27"/>
              <a:gd name="T5" fmla="*/ 0 h 6"/>
              <a:gd name="T6" fmla="*/ 27 w 27"/>
              <a:gd name="T7" fmla="*/ 0 h 6"/>
              <a:gd name="T8" fmla="*/ 20 w 27"/>
              <a:gd name="T9" fmla="*/ 0 h 6"/>
              <a:gd name="T10" fmla="*/ 13 w 27"/>
              <a:gd name="T11" fmla="*/ 6 h 6"/>
              <a:gd name="T12" fmla="*/ 7 w 27"/>
              <a:gd name="T13" fmla="*/ 6 h 6"/>
              <a:gd name="T14" fmla="*/ 0 w 27"/>
              <a:gd name="T15" fmla="*/ 6 h 6"/>
              <a:gd name="T16" fmla="*/ 0 w 27"/>
              <a:gd name="T17" fmla="*/ 6 h 6"/>
              <a:gd name="T18" fmla="*/ 0 w 27"/>
              <a:gd name="T19" fmla="*/ 0 h 6"/>
              <a:gd name="T20" fmla="*/ 7 w 27"/>
              <a:gd name="T21" fmla="*/ 0 h 6"/>
              <a:gd name="T22" fmla="*/ 13 w 27"/>
              <a:gd name="T23" fmla="*/ 0 h 6"/>
              <a:gd name="T24" fmla="*/ 20 w 27"/>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6"/>
              <a:gd name="T41" fmla="*/ 27 w 27"/>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6">
                <a:moveTo>
                  <a:pt x="20" y="0"/>
                </a:moveTo>
                <a:lnTo>
                  <a:pt x="27" y="0"/>
                </a:lnTo>
                <a:lnTo>
                  <a:pt x="20" y="0"/>
                </a:lnTo>
                <a:lnTo>
                  <a:pt x="13" y="6"/>
                </a:lnTo>
                <a:lnTo>
                  <a:pt x="7" y="6"/>
                </a:lnTo>
                <a:lnTo>
                  <a:pt x="0" y="6"/>
                </a:lnTo>
                <a:lnTo>
                  <a:pt x="0" y="0"/>
                </a:lnTo>
                <a:lnTo>
                  <a:pt x="7" y="0"/>
                </a:lnTo>
                <a:lnTo>
                  <a:pt x="13" y="0"/>
                </a:lnTo>
                <a:lnTo>
                  <a:pt x="20" y="0"/>
                </a:lnTo>
                <a:close/>
              </a:path>
            </a:pathLst>
          </a:custGeom>
          <a:noFill/>
          <a:ln w="11113">
            <a:solidFill>
              <a:srgbClr val="000000"/>
            </a:solidFill>
            <a:round/>
            <a:headEnd/>
            <a:tailEnd/>
          </a:ln>
        </p:spPr>
        <p:txBody>
          <a:bodyPr/>
          <a:lstStyle/>
          <a:p>
            <a:endParaRPr lang="en-US"/>
          </a:p>
        </p:txBody>
      </p:sp>
      <p:sp>
        <p:nvSpPr>
          <p:cNvPr id="150734" name="Line 207"/>
          <p:cNvSpPr>
            <a:spLocks noChangeShapeType="1"/>
          </p:cNvSpPr>
          <p:nvPr/>
        </p:nvSpPr>
        <p:spPr bwMode="auto">
          <a:xfrm flipV="1">
            <a:off x="4187825" y="2651125"/>
            <a:ext cx="1588" cy="841375"/>
          </a:xfrm>
          <a:prstGeom prst="line">
            <a:avLst/>
          </a:prstGeom>
          <a:noFill/>
          <a:ln w="11113">
            <a:solidFill>
              <a:srgbClr val="000000"/>
            </a:solidFill>
            <a:round/>
            <a:headEnd/>
            <a:tailEnd/>
          </a:ln>
        </p:spPr>
        <p:txBody>
          <a:bodyPr/>
          <a:lstStyle/>
          <a:p>
            <a:endParaRPr lang="en-US"/>
          </a:p>
        </p:txBody>
      </p:sp>
      <p:sp>
        <p:nvSpPr>
          <p:cNvPr id="150735" name="Line 208"/>
          <p:cNvSpPr>
            <a:spLocks noChangeShapeType="1"/>
          </p:cNvSpPr>
          <p:nvPr/>
        </p:nvSpPr>
        <p:spPr bwMode="auto">
          <a:xfrm flipV="1">
            <a:off x="4144963" y="2660650"/>
            <a:ext cx="1587" cy="842963"/>
          </a:xfrm>
          <a:prstGeom prst="line">
            <a:avLst/>
          </a:prstGeom>
          <a:noFill/>
          <a:ln w="11113">
            <a:solidFill>
              <a:srgbClr val="000000"/>
            </a:solidFill>
            <a:round/>
            <a:headEnd/>
            <a:tailEnd/>
          </a:ln>
        </p:spPr>
        <p:txBody>
          <a:bodyPr/>
          <a:lstStyle/>
          <a:p>
            <a:endParaRPr lang="en-US"/>
          </a:p>
        </p:txBody>
      </p:sp>
      <p:sp>
        <p:nvSpPr>
          <p:cNvPr id="150736" name="Freeform 209"/>
          <p:cNvSpPr>
            <a:spLocks/>
          </p:cNvSpPr>
          <p:nvPr/>
        </p:nvSpPr>
        <p:spPr bwMode="auto">
          <a:xfrm>
            <a:off x="4297363" y="2701925"/>
            <a:ext cx="11112" cy="790575"/>
          </a:xfrm>
          <a:custGeom>
            <a:avLst/>
            <a:gdLst>
              <a:gd name="T0" fmla="*/ 7 w 7"/>
              <a:gd name="T1" fmla="*/ 498 h 498"/>
              <a:gd name="T2" fmla="*/ 0 w 7"/>
              <a:gd name="T3" fmla="*/ 498 h 498"/>
              <a:gd name="T4" fmla="*/ 0 w 7"/>
              <a:gd name="T5" fmla="*/ 7 h 498"/>
              <a:gd name="T6" fmla="*/ 7 w 7"/>
              <a:gd name="T7" fmla="*/ 0 h 498"/>
              <a:gd name="T8" fmla="*/ 7 w 7"/>
              <a:gd name="T9" fmla="*/ 498 h 498"/>
              <a:gd name="T10" fmla="*/ 0 60000 65536"/>
              <a:gd name="T11" fmla="*/ 0 60000 65536"/>
              <a:gd name="T12" fmla="*/ 0 60000 65536"/>
              <a:gd name="T13" fmla="*/ 0 60000 65536"/>
              <a:gd name="T14" fmla="*/ 0 60000 65536"/>
              <a:gd name="T15" fmla="*/ 0 w 7"/>
              <a:gd name="T16" fmla="*/ 0 h 498"/>
              <a:gd name="T17" fmla="*/ 7 w 7"/>
              <a:gd name="T18" fmla="*/ 498 h 498"/>
            </a:gdLst>
            <a:ahLst/>
            <a:cxnLst>
              <a:cxn ang="T10">
                <a:pos x="T0" y="T1"/>
              </a:cxn>
              <a:cxn ang="T11">
                <a:pos x="T2" y="T3"/>
              </a:cxn>
              <a:cxn ang="T12">
                <a:pos x="T4" y="T5"/>
              </a:cxn>
              <a:cxn ang="T13">
                <a:pos x="T6" y="T7"/>
              </a:cxn>
              <a:cxn ang="T14">
                <a:pos x="T8" y="T9"/>
              </a:cxn>
            </a:cxnLst>
            <a:rect l="T15" t="T16" r="T17" b="T18"/>
            <a:pathLst>
              <a:path w="7" h="498">
                <a:moveTo>
                  <a:pt x="7" y="498"/>
                </a:moveTo>
                <a:lnTo>
                  <a:pt x="0" y="498"/>
                </a:lnTo>
                <a:lnTo>
                  <a:pt x="0" y="7"/>
                </a:lnTo>
                <a:lnTo>
                  <a:pt x="7" y="0"/>
                </a:lnTo>
                <a:lnTo>
                  <a:pt x="7" y="498"/>
                </a:lnTo>
                <a:close/>
              </a:path>
            </a:pathLst>
          </a:custGeom>
          <a:solidFill>
            <a:srgbClr val="913061"/>
          </a:solidFill>
          <a:ln w="9525">
            <a:noFill/>
            <a:round/>
            <a:headEnd/>
            <a:tailEnd/>
          </a:ln>
        </p:spPr>
        <p:txBody>
          <a:bodyPr/>
          <a:lstStyle/>
          <a:p>
            <a:endParaRPr lang="en-US"/>
          </a:p>
        </p:txBody>
      </p:sp>
      <p:sp>
        <p:nvSpPr>
          <p:cNvPr id="150737" name="Rectangle 210"/>
          <p:cNvSpPr>
            <a:spLocks noChangeArrowheads="1"/>
          </p:cNvSpPr>
          <p:nvPr/>
        </p:nvSpPr>
        <p:spPr bwMode="auto">
          <a:xfrm>
            <a:off x="4286250" y="2713038"/>
            <a:ext cx="11113" cy="779462"/>
          </a:xfrm>
          <a:prstGeom prst="rect">
            <a:avLst/>
          </a:prstGeom>
          <a:solidFill>
            <a:srgbClr val="993366"/>
          </a:solidFill>
          <a:ln w="9525">
            <a:noFill/>
            <a:miter lim="800000"/>
            <a:headEnd/>
            <a:tailEnd/>
          </a:ln>
        </p:spPr>
        <p:txBody>
          <a:bodyPr/>
          <a:lstStyle/>
          <a:p>
            <a:endParaRPr lang="en-US"/>
          </a:p>
        </p:txBody>
      </p:sp>
      <p:sp>
        <p:nvSpPr>
          <p:cNvPr id="150738" name="Freeform 211"/>
          <p:cNvSpPr>
            <a:spLocks/>
          </p:cNvSpPr>
          <p:nvPr/>
        </p:nvSpPr>
        <p:spPr bwMode="auto">
          <a:xfrm>
            <a:off x="4275138" y="2713038"/>
            <a:ext cx="11112" cy="790575"/>
          </a:xfrm>
          <a:custGeom>
            <a:avLst/>
            <a:gdLst>
              <a:gd name="T0" fmla="*/ 7 w 7"/>
              <a:gd name="T1" fmla="*/ 491 h 498"/>
              <a:gd name="T2" fmla="*/ 0 w 7"/>
              <a:gd name="T3" fmla="*/ 498 h 498"/>
              <a:gd name="T4" fmla="*/ 0 w 7"/>
              <a:gd name="T5" fmla="*/ 0 h 498"/>
              <a:gd name="T6" fmla="*/ 7 w 7"/>
              <a:gd name="T7" fmla="*/ 0 h 498"/>
              <a:gd name="T8" fmla="*/ 7 w 7"/>
              <a:gd name="T9" fmla="*/ 491 h 498"/>
              <a:gd name="T10" fmla="*/ 0 60000 65536"/>
              <a:gd name="T11" fmla="*/ 0 60000 65536"/>
              <a:gd name="T12" fmla="*/ 0 60000 65536"/>
              <a:gd name="T13" fmla="*/ 0 60000 65536"/>
              <a:gd name="T14" fmla="*/ 0 60000 65536"/>
              <a:gd name="T15" fmla="*/ 0 w 7"/>
              <a:gd name="T16" fmla="*/ 0 h 498"/>
              <a:gd name="T17" fmla="*/ 7 w 7"/>
              <a:gd name="T18" fmla="*/ 498 h 498"/>
            </a:gdLst>
            <a:ahLst/>
            <a:cxnLst>
              <a:cxn ang="T10">
                <a:pos x="T0" y="T1"/>
              </a:cxn>
              <a:cxn ang="T11">
                <a:pos x="T2" y="T3"/>
              </a:cxn>
              <a:cxn ang="T12">
                <a:pos x="T4" y="T5"/>
              </a:cxn>
              <a:cxn ang="T13">
                <a:pos x="T6" y="T7"/>
              </a:cxn>
              <a:cxn ang="T14">
                <a:pos x="T8" y="T9"/>
              </a:cxn>
            </a:cxnLst>
            <a:rect l="T15" t="T16" r="T17" b="T18"/>
            <a:pathLst>
              <a:path w="7" h="498">
                <a:moveTo>
                  <a:pt x="7" y="491"/>
                </a:moveTo>
                <a:lnTo>
                  <a:pt x="0" y="498"/>
                </a:lnTo>
                <a:lnTo>
                  <a:pt x="0" y="0"/>
                </a:lnTo>
                <a:lnTo>
                  <a:pt x="7" y="0"/>
                </a:lnTo>
                <a:lnTo>
                  <a:pt x="7" y="491"/>
                </a:lnTo>
                <a:close/>
              </a:path>
            </a:pathLst>
          </a:custGeom>
          <a:solidFill>
            <a:srgbClr val="993366"/>
          </a:solidFill>
          <a:ln w="9525">
            <a:noFill/>
            <a:round/>
            <a:headEnd/>
            <a:tailEnd/>
          </a:ln>
        </p:spPr>
        <p:txBody>
          <a:bodyPr/>
          <a:lstStyle/>
          <a:p>
            <a:endParaRPr lang="en-US"/>
          </a:p>
        </p:txBody>
      </p:sp>
      <p:sp>
        <p:nvSpPr>
          <p:cNvPr id="150739" name="Rectangle 212"/>
          <p:cNvSpPr>
            <a:spLocks noChangeArrowheads="1"/>
          </p:cNvSpPr>
          <p:nvPr/>
        </p:nvSpPr>
        <p:spPr bwMode="auto">
          <a:xfrm>
            <a:off x="4264025" y="2713038"/>
            <a:ext cx="11113" cy="790575"/>
          </a:xfrm>
          <a:prstGeom prst="rect">
            <a:avLst/>
          </a:prstGeom>
          <a:solidFill>
            <a:srgbClr val="913061"/>
          </a:solidFill>
          <a:ln w="9525">
            <a:noFill/>
            <a:miter lim="800000"/>
            <a:headEnd/>
            <a:tailEnd/>
          </a:ln>
        </p:spPr>
        <p:txBody>
          <a:bodyPr/>
          <a:lstStyle/>
          <a:p>
            <a:endParaRPr lang="en-US"/>
          </a:p>
        </p:txBody>
      </p:sp>
      <p:sp>
        <p:nvSpPr>
          <p:cNvPr id="150740" name="Rectangle 213"/>
          <p:cNvSpPr>
            <a:spLocks noChangeArrowheads="1"/>
          </p:cNvSpPr>
          <p:nvPr/>
        </p:nvSpPr>
        <p:spPr bwMode="auto">
          <a:xfrm>
            <a:off x="4252913" y="2713038"/>
            <a:ext cx="11112" cy="790575"/>
          </a:xfrm>
          <a:prstGeom prst="rect">
            <a:avLst/>
          </a:prstGeom>
          <a:solidFill>
            <a:srgbClr val="8A2E5C"/>
          </a:solidFill>
          <a:ln w="9525">
            <a:noFill/>
            <a:miter lim="800000"/>
            <a:headEnd/>
            <a:tailEnd/>
          </a:ln>
        </p:spPr>
        <p:txBody>
          <a:bodyPr/>
          <a:lstStyle/>
          <a:p>
            <a:endParaRPr lang="en-US"/>
          </a:p>
        </p:txBody>
      </p:sp>
      <p:sp>
        <p:nvSpPr>
          <p:cNvPr id="150741" name="Rectangle 214"/>
          <p:cNvSpPr>
            <a:spLocks noChangeArrowheads="1"/>
          </p:cNvSpPr>
          <p:nvPr/>
        </p:nvSpPr>
        <p:spPr bwMode="auto">
          <a:xfrm>
            <a:off x="4252913" y="2713038"/>
            <a:ext cx="1587" cy="790575"/>
          </a:xfrm>
          <a:prstGeom prst="rect">
            <a:avLst/>
          </a:prstGeom>
          <a:solidFill>
            <a:srgbClr val="822B57"/>
          </a:solidFill>
          <a:ln w="9525">
            <a:noFill/>
            <a:miter lim="800000"/>
            <a:headEnd/>
            <a:tailEnd/>
          </a:ln>
        </p:spPr>
        <p:txBody>
          <a:bodyPr/>
          <a:lstStyle/>
          <a:p>
            <a:endParaRPr lang="en-US"/>
          </a:p>
        </p:txBody>
      </p:sp>
      <p:sp>
        <p:nvSpPr>
          <p:cNvPr id="150742" name="Freeform 215"/>
          <p:cNvSpPr>
            <a:spLocks/>
          </p:cNvSpPr>
          <p:nvPr/>
        </p:nvSpPr>
        <p:spPr bwMode="auto">
          <a:xfrm>
            <a:off x="4252913" y="2701925"/>
            <a:ext cx="55562" cy="11113"/>
          </a:xfrm>
          <a:custGeom>
            <a:avLst/>
            <a:gdLst>
              <a:gd name="T0" fmla="*/ 28 w 35"/>
              <a:gd name="T1" fmla="*/ 0 h 7"/>
              <a:gd name="T2" fmla="*/ 35 w 35"/>
              <a:gd name="T3" fmla="*/ 0 h 7"/>
              <a:gd name="T4" fmla="*/ 35 w 35"/>
              <a:gd name="T5" fmla="*/ 0 h 7"/>
              <a:gd name="T6" fmla="*/ 28 w 35"/>
              <a:gd name="T7" fmla="*/ 7 h 7"/>
              <a:gd name="T8" fmla="*/ 21 w 35"/>
              <a:gd name="T9" fmla="*/ 7 h 7"/>
              <a:gd name="T10" fmla="*/ 14 w 35"/>
              <a:gd name="T11" fmla="*/ 7 h 7"/>
              <a:gd name="T12" fmla="*/ 7 w 35"/>
              <a:gd name="T13" fmla="*/ 7 h 7"/>
              <a:gd name="T14" fmla="*/ 0 w 35"/>
              <a:gd name="T15" fmla="*/ 7 h 7"/>
              <a:gd name="T16" fmla="*/ 0 w 35"/>
              <a:gd name="T17" fmla="*/ 7 h 7"/>
              <a:gd name="T18" fmla="*/ 0 w 35"/>
              <a:gd name="T19" fmla="*/ 7 h 7"/>
              <a:gd name="T20" fmla="*/ 7 w 35"/>
              <a:gd name="T21" fmla="*/ 7 h 7"/>
              <a:gd name="T22" fmla="*/ 14 w 35"/>
              <a:gd name="T23" fmla="*/ 0 h 7"/>
              <a:gd name="T24" fmla="*/ 28 w 35"/>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7"/>
              <a:gd name="T41" fmla="*/ 35 w 35"/>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7">
                <a:moveTo>
                  <a:pt x="28" y="0"/>
                </a:moveTo>
                <a:lnTo>
                  <a:pt x="35" y="0"/>
                </a:lnTo>
                <a:lnTo>
                  <a:pt x="28" y="7"/>
                </a:lnTo>
                <a:lnTo>
                  <a:pt x="21" y="7"/>
                </a:lnTo>
                <a:lnTo>
                  <a:pt x="14" y="7"/>
                </a:lnTo>
                <a:lnTo>
                  <a:pt x="7" y="7"/>
                </a:lnTo>
                <a:lnTo>
                  <a:pt x="0" y="7"/>
                </a:lnTo>
                <a:lnTo>
                  <a:pt x="7" y="7"/>
                </a:lnTo>
                <a:lnTo>
                  <a:pt x="14" y="0"/>
                </a:lnTo>
                <a:lnTo>
                  <a:pt x="28" y="0"/>
                </a:lnTo>
                <a:close/>
              </a:path>
            </a:pathLst>
          </a:custGeom>
          <a:solidFill>
            <a:srgbClr val="73264D"/>
          </a:solidFill>
          <a:ln w="9525">
            <a:noFill/>
            <a:round/>
            <a:headEnd/>
            <a:tailEnd/>
          </a:ln>
        </p:spPr>
        <p:txBody>
          <a:bodyPr/>
          <a:lstStyle/>
          <a:p>
            <a:endParaRPr lang="en-US"/>
          </a:p>
        </p:txBody>
      </p:sp>
      <p:sp>
        <p:nvSpPr>
          <p:cNvPr id="150743" name="Freeform 216"/>
          <p:cNvSpPr>
            <a:spLocks/>
          </p:cNvSpPr>
          <p:nvPr/>
        </p:nvSpPr>
        <p:spPr bwMode="auto">
          <a:xfrm>
            <a:off x="4252913" y="3492500"/>
            <a:ext cx="55562" cy="11113"/>
          </a:xfrm>
          <a:custGeom>
            <a:avLst/>
            <a:gdLst>
              <a:gd name="T0" fmla="*/ 35 w 35"/>
              <a:gd name="T1" fmla="*/ 0 h 7"/>
              <a:gd name="T2" fmla="*/ 28 w 35"/>
              <a:gd name="T3" fmla="*/ 0 h 7"/>
              <a:gd name="T4" fmla="*/ 21 w 35"/>
              <a:gd name="T5" fmla="*/ 0 h 7"/>
              <a:gd name="T6" fmla="*/ 14 w 35"/>
              <a:gd name="T7" fmla="*/ 7 h 7"/>
              <a:gd name="T8" fmla="*/ 7 w 35"/>
              <a:gd name="T9" fmla="*/ 7 h 7"/>
              <a:gd name="T10" fmla="*/ 0 w 35"/>
              <a:gd name="T11" fmla="*/ 7 h 7"/>
              <a:gd name="T12" fmla="*/ 0 w 35"/>
              <a:gd name="T13" fmla="*/ 7 h 7"/>
              <a:gd name="T14" fmla="*/ 0 60000 65536"/>
              <a:gd name="T15" fmla="*/ 0 60000 65536"/>
              <a:gd name="T16" fmla="*/ 0 60000 65536"/>
              <a:gd name="T17" fmla="*/ 0 60000 65536"/>
              <a:gd name="T18" fmla="*/ 0 60000 65536"/>
              <a:gd name="T19" fmla="*/ 0 60000 65536"/>
              <a:gd name="T20" fmla="*/ 0 60000 65536"/>
              <a:gd name="T21" fmla="*/ 0 w 35"/>
              <a:gd name="T22" fmla="*/ 0 h 7"/>
              <a:gd name="T23" fmla="*/ 35 w 3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7">
                <a:moveTo>
                  <a:pt x="35" y="0"/>
                </a:moveTo>
                <a:lnTo>
                  <a:pt x="28" y="0"/>
                </a:lnTo>
                <a:lnTo>
                  <a:pt x="21" y="0"/>
                </a:lnTo>
                <a:lnTo>
                  <a:pt x="14" y="7"/>
                </a:lnTo>
                <a:lnTo>
                  <a:pt x="7" y="7"/>
                </a:lnTo>
                <a:lnTo>
                  <a:pt x="0" y="7"/>
                </a:lnTo>
              </a:path>
            </a:pathLst>
          </a:custGeom>
          <a:noFill/>
          <a:ln w="11113">
            <a:solidFill>
              <a:srgbClr val="000000"/>
            </a:solidFill>
            <a:round/>
            <a:headEnd/>
            <a:tailEnd/>
          </a:ln>
        </p:spPr>
        <p:txBody>
          <a:bodyPr/>
          <a:lstStyle/>
          <a:p>
            <a:endParaRPr lang="en-US"/>
          </a:p>
        </p:txBody>
      </p:sp>
      <p:sp>
        <p:nvSpPr>
          <p:cNvPr id="150744" name="Freeform 217"/>
          <p:cNvSpPr>
            <a:spLocks/>
          </p:cNvSpPr>
          <p:nvPr/>
        </p:nvSpPr>
        <p:spPr bwMode="auto">
          <a:xfrm>
            <a:off x="4252913" y="2701925"/>
            <a:ext cx="55562" cy="11113"/>
          </a:xfrm>
          <a:custGeom>
            <a:avLst/>
            <a:gdLst>
              <a:gd name="T0" fmla="*/ 28 w 35"/>
              <a:gd name="T1" fmla="*/ 0 h 7"/>
              <a:gd name="T2" fmla="*/ 35 w 35"/>
              <a:gd name="T3" fmla="*/ 0 h 7"/>
              <a:gd name="T4" fmla="*/ 35 w 35"/>
              <a:gd name="T5" fmla="*/ 0 h 7"/>
              <a:gd name="T6" fmla="*/ 28 w 35"/>
              <a:gd name="T7" fmla="*/ 7 h 7"/>
              <a:gd name="T8" fmla="*/ 21 w 35"/>
              <a:gd name="T9" fmla="*/ 7 h 7"/>
              <a:gd name="T10" fmla="*/ 14 w 35"/>
              <a:gd name="T11" fmla="*/ 7 h 7"/>
              <a:gd name="T12" fmla="*/ 7 w 35"/>
              <a:gd name="T13" fmla="*/ 7 h 7"/>
              <a:gd name="T14" fmla="*/ 0 w 35"/>
              <a:gd name="T15" fmla="*/ 7 h 7"/>
              <a:gd name="T16" fmla="*/ 0 w 35"/>
              <a:gd name="T17" fmla="*/ 7 h 7"/>
              <a:gd name="T18" fmla="*/ 0 w 35"/>
              <a:gd name="T19" fmla="*/ 7 h 7"/>
              <a:gd name="T20" fmla="*/ 7 w 35"/>
              <a:gd name="T21" fmla="*/ 7 h 7"/>
              <a:gd name="T22" fmla="*/ 14 w 35"/>
              <a:gd name="T23" fmla="*/ 0 h 7"/>
              <a:gd name="T24" fmla="*/ 28 w 35"/>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7"/>
              <a:gd name="T41" fmla="*/ 35 w 35"/>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7">
                <a:moveTo>
                  <a:pt x="28" y="0"/>
                </a:moveTo>
                <a:lnTo>
                  <a:pt x="35" y="0"/>
                </a:lnTo>
                <a:lnTo>
                  <a:pt x="28" y="7"/>
                </a:lnTo>
                <a:lnTo>
                  <a:pt x="21" y="7"/>
                </a:lnTo>
                <a:lnTo>
                  <a:pt x="14" y="7"/>
                </a:lnTo>
                <a:lnTo>
                  <a:pt x="7" y="7"/>
                </a:lnTo>
                <a:lnTo>
                  <a:pt x="0" y="7"/>
                </a:lnTo>
                <a:lnTo>
                  <a:pt x="7" y="7"/>
                </a:lnTo>
                <a:lnTo>
                  <a:pt x="14" y="0"/>
                </a:lnTo>
                <a:lnTo>
                  <a:pt x="28" y="0"/>
                </a:lnTo>
                <a:close/>
              </a:path>
            </a:pathLst>
          </a:custGeom>
          <a:noFill/>
          <a:ln w="11113">
            <a:solidFill>
              <a:srgbClr val="000000"/>
            </a:solidFill>
            <a:round/>
            <a:headEnd/>
            <a:tailEnd/>
          </a:ln>
        </p:spPr>
        <p:txBody>
          <a:bodyPr/>
          <a:lstStyle/>
          <a:p>
            <a:endParaRPr lang="en-US"/>
          </a:p>
        </p:txBody>
      </p:sp>
      <p:sp>
        <p:nvSpPr>
          <p:cNvPr id="150745" name="Line 218"/>
          <p:cNvSpPr>
            <a:spLocks noChangeShapeType="1"/>
          </p:cNvSpPr>
          <p:nvPr/>
        </p:nvSpPr>
        <p:spPr bwMode="auto">
          <a:xfrm flipV="1">
            <a:off x="4308475" y="2701925"/>
            <a:ext cx="1588" cy="790575"/>
          </a:xfrm>
          <a:prstGeom prst="line">
            <a:avLst/>
          </a:prstGeom>
          <a:noFill/>
          <a:ln w="11113">
            <a:solidFill>
              <a:srgbClr val="000000"/>
            </a:solidFill>
            <a:round/>
            <a:headEnd/>
            <a:tailEnd/>
          </a:ln>
        </p:spPr>
        <p:txBody>
          <a:bodyPr/>
          <a:lstStyle/>
          <a:p>
            <a:endParaRPr lang="en-US"/>
          </a:p>
        </p:txBody>
      </p:sp>
      <p:sp>
        <p:nvSpPr>
          <p:cNvPr id="150746" name="Line 219"/>
          <p:cNvSpPr>
            <a:spLocks noChangeShapeType="1"/>
          </p:cNvSpPr>
          <p:nvPr/>
        </p:nvSpPr>
        <p:spPr bwMode="auto">
          <a:xfrm flipV="1">
            <a:off x="4252913" y="2713038"/>
            <a:ext cx="1587" cy="790575"/>
          </a:xfrm>
          <a:prstGeom prst="line">
            <a:avLst/>
          </a:prstGeom>
          <a:noFill/>
          <a:ln w="11113">
            <a:solidFill>
              <a:srgbClr val="000000"/>
            </a:solidFill>
            <a:round/>
            <a:headEnd/>
            <a:tailEnd/>
          </a:ln>
        </p:spPr>
        <p:txBody>
          <a:bodyPr/>
          <a:lstStyle/>
          <a:p>
            <a:endParaRPr lang="en-US"/>
          </a:p>
        </p:txBody>
      </p:sp>
      <p:sp>
        <p:nvSpPr>
          <p:cNvPr id="150747" name="Rectangle 220"/>
          <p:cNvSpPr>
            <a:spLocks noChangeArrowheads="1"/>
          </p:cNvSpPr>
          <p:nvPr/>
        </p:nvSpPr>
        <p:spPr bwMode="auto">
          <a:xfrm>
            <a:off x="4635500" y="2867025"/>
            <a:ext cx="1588" cy="625475"/>
          </a:xfrm>
          <a:prstGeom prst="rect">
            <a:avLst/>
          </a:prstGeom>
          <a:solidFill>
            <a:srgbClr val="913061"/>
          </a:solidFill>
          <a:ln w="9525">
            <a:noFill/>
            <a:miter lim="800000"/>
            <a:headEnd/>
            <a:tailEnd/>
          </a:ln>
        </p:spPr>
        <p:txBody>
          <a:bodyPr/>
          <a:lstStyle/>
          <a:p>
            <a:endParaRPr lang="en-US"/>
          </a:p>
        </p:txBody>
      </p:sp>
      <p:sp>
        <p:nvSpPr>
          <p:cNvPr id="150748" name="Rectangle 221"/>
          <p:cNvSpPr>
            <a:spLocks noChangeArrowheads="1"/>
          </p:cNvSpPr>
          <p:nvPr/>
        </p:nvSpPr>
        <p:spPr bwMode="auto">
          <a:xfrm>
            <a:off x="4624388" y="2867025"/>
            <a:ext cx="11112" cy="625475"/>
          </a:xfrm>
          <a:prstGeom prst="rect">
            <a:avLst/>
          </a:prstGeom>
          <a:solidFill>
            <a:srgbClr val="993366"/>
          </a:solidFill>
          <a:ln w="9525">
            <a:noFill/>
            <a:miter lim="800000"/>
            <a:headEnd/>
            <a:tailEnd/>
          </a:ln>
        </p:spPr>
        <p:txBody>
          <a:bodyPr/>
          <a:lstStyle/>
          <a:p>
            <a:endParaRPr lang="en-US"/>
          </a:p>
        </p:txBody>
      </p:sp>
      <p:sp>
        <p:nvSpPr>
          <p:cNvPr id="150749" name="Freeform 222"/>
          <p:cNvSpPr>
            <a:spLocks/>
          </p:cNvSpPr>
          <p:nvPr/>
        </p:nvSpPr>
        <p:spPr bwMode="auto">
          <a:xfrm>
            <a:off x="4613275" y="2867025"/>
            <a:ext cx="11113" cy="636588"/>
          </a:xfrm>
          <a:custGeom>
            <a:avLst/>
            <a:gdLst>
              <a:gd name="T0" fmla="*/ 7 w 7"/>
              <a:gd name="T1" fmla="*/ 394 h 401"/>
              <a:gd name="T2" fmla="*/ 0 w 7"/>
              <a:gd name="T3" fmla="*/ 401 h 401"/>
              <a:gd name="T4" fmla="*/ 0 w 7"/>
              <a:gd name="T5" fmla="*/ 6 h 401"/>
              <a:gd name="T6" fmla="*/ 7 w 7"/>
              <a:gd name="T7" fmla="*/ 0 h 401"/>
              <a:gd name="T8" fmla="*/ 7 w 7"/>
              <a:gd name="T9" fmla="*/ 394 h 401"/>
              <a:gd name="T10" fmla="*/ 0 60000 65536"/>
              <a:gd name="T11" fmla="*/ 0 60000 65536"/>
              <a:gd name="T12" fmla="*/ 0 60000 65536"/>
              <a:gd name="T13" fmla="*/ 0 60000 65536"/>
              <a:gd name="T14" fmla="*/ 0 60000 65536"/>
              <a:gd name="T15" fmla="*/ 0 w 7"/>
              <a:gd name="T16" fmla="*/ 0 h 401"/>
              <a:gd name="T17" fmla="*/ 7 w 7"/>
              <a:gd name="T18" fmla="*/ 401 h 401"/>
            </a:gdLst>
            <a:ahLst/>
            <a:cxnLst>
              <a:cxn ang="T10">
                <a:pos x="T0" y="T1"/>
              </a:cxn>
              <a:cxn ang="T11">
                <a:pos x="T2" y="T3"/>
              </a:cxn>
              <a:cxn ang="T12">
                <a:pos x="T4" y="T5"/>
              </a:cxn>
              <a:cxn ang="T13">
                <a:pos x="T6" y="T7"/>
              </a:cxn>
              <a:cxn ang="T14">
                <a:pos x="T8" y="T9"/>
              </a:cxn>
            </a:cxnLst>
            <a:rect l="T15" t="T16" r="T17" b="T18"/>
            <a:pathLst>
              <a:path w="7" h="401">
                <a:moveTo>
                  <a:pt x="7" y="394"/>
                </a:moveTo>
                <a:lnTo>
                  <a:pt x="0" y="401"/>
                </a:lnTo>
                <a:lnTo>
                  <a:pt x="0" y="6"/>
                </a:lnTo>
                <a:lnTo>
                  <a:pt x="7" y="0"/>
                </a:lnTo>
                <a:lnTo>
                  <a:pt x="7" y="394"/>
                </a:lnTo>
                <a:close/>
              </a:path>
            </a:pathLst>
          </a:custGeom>
          <a:solidFill>
            <a:srgbClr val="993366"/>
          </a:solidFill>
          <a:ln w="9525">
            <a:noFill/>
            <a:round/>
            <a:headEnd/>
            <a:tailEnd/>
          </a:ln>
        </p:spPr>
        <p:txBody>
          <a:bodyPr/>
          <a:lstStyle/>
          <a:p>
            <a:endParaRPr lang="en-US"/>
          </a:p>
        </p:txBody>
      </p:sp>
      <p:sp>
        <p:nvSpPr>
          <p:cNvPr id="150750" name="Rectangle 223"/>
          <p:cNvSpPr>
            <a:spLocks noChangeArrowheads="1"/>
          </p:cNvSpPr>
          <p:nvPr/>
        </p:nvSpPr>
        <p:spPr bwMode="auto">
          <a:xfrm>
            <a:off x="4603750" y="2876550"/>
            <a:ext cx="9525" cy="627063"/>
          </a:xfrm>
          <a:prstGeom prst="rect">
            <a:avLst/>
          </a:prstGeom>
          <a:solidFill>
            <a:srgbClr val="913061"/>
          </a:solidFill>
          <a:ln w="9525">
            <a:noFill/>
            <a:miter lim="800000"/>
            <a:headEnd/>
            <a:tailEnd/>
          </a:ln>
        </p:spPr>
        <p:txBody>
          <a:bodyPr/>
          <a:lstStyle/>
          <a:p>
            <a:endParaRPr lang="en-US"/>
          </a:p>
        </p:txBody>
      </p:sp>
      <p:sp>
        <p:nvSpPr>
          <p:cNvPr id="150751" name="Rectangle 224"/>
          <p:cNvSpPr>
            <a:spLocks noChangeArrowheads="1"/>
          </p:cNvSpPr>
          <p:nvPr/>
        </p:nvSpPr>
        <p:spPr bwMode="auto">
          <a:xfrm>
            <a:off x="4592638" y="2876550"/>
            <a:ext cx="11112" cy="627063"/>
          </a:xfrm>
          <a:prstGeom prst="rect">
            <a:avLst/>
          </a:prstGeom>
          <a:solidFill>
            <a:srgbClr val="8A2E5C"/>
          </a:solidFill>
          <a:ln w="9525">
            <a:noFill/>
            <a:miter lim="800000"/>
            <a:headEnd/>
            <a:tailEnd/>
          </a:ln>
        </p:spPr>
        <p:txBody>
          <a:bodyPr/>
          <a:lstStyle/>
          <a:p>
            <a:endParaRPr lang="en-US"/>
          </a:p>
        </p:txBody>
      </p:sp>
      <p:sp>
        <p:nvSpPr>
          <p:cNvPr id="150752" name="Rectangle 225"/>
          <p:cNvSpPr>
            <a:spLocks noChangeArrowheads="1"/>
          </p:cNvSpPr>
          <p:nvPr/>
        </p:nvSpPr>
        <p:spPr bwMode="auto">
          <a:xfrm>
            <a:off x="4581525" y="2876550"/>
            <a:ext cx="11113" cy="627063"/>
          </a:xfrm>
          <a:prstGeom prst="rect">
            <a:avLst/>
          </a:prstGeom>
          <a:solidFill>
            <a:srgbClr val="822B57"/>
          </a:solidFill>
          <a:ln w="9525">
            <a:noFill/>
            <a:miter lim="800000"/>
            <a:headEnd/>
            <a:tailEnd/>
          </a:ln>
        </p:spPr>
        <p:txBody>
          <a:bodyPr/>
          <a:lstStyle/>
          <a:p>
            <a:endParaRPr lang="en-US"/>
          </a:p>
        </p:txBody>
      </p:sp>
      <p:sp>
        <p:nvSpPr>
          <p:cNvPr id="150753" name="Freeform 226"/>
          <p:cNvSpPr>
            <a:spLocks/>
          </p:cNvSpPr>
          <p:nvPr/>
        </p:nvSpPr>
        <p:spPr bwMode="auto">
          <a:xfrm>
            <a:off x="4581525" y="2867025"/>
            <a:ext cx="53975" cy="9525"/>
          </a:xfrm>
          <a:custGeom>
            <a:avLst/>
            <a:gdLst>
              <a:gd name="T0" fmla="*/ 27 w 34"/>
              <a:gd name="T1" fmla="*/ 0 h 6"/>
              <a:gd name="T2" fmla="*/ 34 w 34"/>
              <a:gd name="T3" fmla="*/ 0 h 6"/>
              <a:gd name="T4" fmla="*/ 34 w 34"/>
              <a:gd name="T5" fmla="*/ 0 h 6"/>
              <a:gd name="T6" fmla="*/ 34 w 34"/>
              <a:gd name="T7" fmla="*/ 0 h 6"/>
              <a:gd name="T8" fmla="*/ 27 w 34"/>
              <a:gd name="T9" fmla="*/ 0 h 6"/>
              <a:gd name="T10" fmla="*/ 20 w 34"/>
              <a:gd name="T11" fmla="*/ 6 h 6"/>
              <a:gd name="T12" fmla="*/ 14 w 34"/>
              <a:gd name="T13" fmla="*/ 6 h 6"/>
              <a:gd name="T14" fmla="*/ 7 w 34"/>
              <a:gd name="T15" fmla="*/ 6 h 6"/>
              <a:gd name="T16" fmla="*/ 0 w 34"/>
              <a:gd name="T17" fmla="*/ 6 h 6"/>
              <a:gd name="T18" fmla="*/ 7 w 34"/>
              <a:gd name="T19" fmla="*/ 0 h 6"/>
              <a:gd name="T20" fmla="*/ 14 w 34"/>
              <a:gd name="T21" fmla="*/ 0 h 6"/>
              <a:gd name="T22" fmla="*/ 20 w 34"/>
              <a:gd name="T23" fmla="*/ 0 h 6"/>
              <a:gd name="T24" fmla="*/ 27 w 34"/>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6"/>
              <a:gd name="T41" fmla="*/ 34 w 34"/>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6">
                <a:moveTo>
                  <a:pt x="27" y="0"/>
                </a:moveTo>
                <a:lnTo>
                  <a:pt x="34" y="0"/>
                </a:lnTo>
                <a:lnTo>
                  <a:pt x="27" y="0"/>
                </a:lnTo>
                <a:lnTo>
                  <a:pt x="20" y="6"/>
                </a:lnTo>
                <a:lnTo>
                  <a:pt x="14" y="6"/>
                </a:lnTo>
                <a:lnTo>
                  <a:pt x="7" y="6"/>
                </a:lnTo>
                <a:lnTo>
                  <a:pt x="0" y="6"/>
                </a:lnTo>
                <a:lnTo>
                  <a:pt x="7" y="0"/>
                </a:lnTo>
                <a:lnTo>
                  <a:pt x="14" y="0"/>
                </a:lnTo>
                <a:lnTo>
                  <a:pt x="20" y="0"/>
                </a:lnTo>
                <a:lnTo>
                  <a:pt x="27" y="0"/>
                </a:lnTo>
                <a:close/>
              </a:path>
            </a:pathLst>
          </a:custGeom>
          <a:solidFill>
            <a:srgbClr val="73264D"/>
          </a:solidFill>
          <a:ln w="9525">
            <a:noFill/>
            <a:round/>
            <a:headEnd/>
            <a:tailEnd/>
          </a:ln>
        </p:spPr>
        <p:txBody>
          <a:bodyPr/>
          <a:lstStyle/>
          <a:p>
            <a:endParaRPr lang="en-US"/>
          </a:p>
        </p:txBody>
      </p:sp>
      <p:sp>
        <p:nvSpPr>
          <p:cNvPr id="150754" name="Freeform 227"/>
          <p:cNvSpPr>
            <a:spLocks/>
          </p:cNvSpPr>
          <p:nvPr/>
        </p:nvSpPr>
        <p:spPr bwMode="auto">
          <a:xfrm>
            <a:off x="4581525" y="3492500"/>
            <a:ext cx="53975" cy="11113"/>
          </a:xfrm>
          <a:custGeom>
            <a:avLst/>
            <a:gdLst>
              <a:gd name="T0" fmla="*/ 34 w 34"/>
              <a:gd name="T1" fmla="*/ 0 h 7"/>
              <a:gd name="T2" fmla="*/ 34 w 34"/>
              <a:gd name="T3" fmla="*/ 0 h 7"/>
              <a:gd name="T4" fmla="*/ 27 w 34"/>
              <a:gd name="T5" fmla="*/ 0 h 7"/>
              <a:gd name="T6" fmla="*/ 20 w 34"/>
              <a:gd name="T7" fmla="*/ 7 h 7"/>
              <a:gd name="T8" fmla="*/ 14 w 34"/>
              <a:gd name="T9" fmla="*/ 7 h 7"/>
              <a:gd name="T10" fmla="*/ 7 w 34"/>
              <a:gd name="T11" fmla="*/ 7 h 7"/>
              <a:gd name="T12" fmla="*/ 0 w 34"/>
              <a:gd name="T13" fmla="*/ 7 h 7"/>
              <a:gd name="T14" fmla="*/ 0 60000 65536"/>
              <a:gd name="T15" fmla="*/ 0 60000 65536"/>
              <a:gd name="T16" fmla="*/ 0 60000 65536"/>
              <a:gd name="T17" fmla="*/ 0 60000 65536"/>
              <a:gd name="T18" fmla="*/ 0 60000 65536"/>
              <a:gd name="T19" fmla="*/ 0 60000 65536"/>
              <a:gd name="T20" fmla="*/ 0 60000 65536"/>
              <a:gd name="T21" fmla="*/ 0 w 34"/>
              <a:gd name="T22" fmla="*/ 0 h 7"/>
              <a:gd name="T23" fmla="*/ 34 w 3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7">
                <a:moveTo>
                  <a:pt x="34" y="0"/>
                </a:moveTo>
                <a:lnTo>
                  <a:pt x="34" y="0"/>
                </a:lnTo>
                <a:lnTo>
                  <a:pt x="27" y="0"/>
                </a:lnTo>
                <a:lnTo>
                  <a:pt x="20" y="7"/>
                </a:lnTo>
                <a:lnTo>
                  <a:pt x="14" y="7"/>
                </a:lnTo>
                <a:lnTo>
                  <a:pt x="7" y="7"/>
                </a:lnTo>
                <a:lnTo>
                  <a:pt x="0" y="7"/>
                </a:lnTo>
              </a:path>
            </a:pathLst>
          </a:custGeom>
          <a:noFill/>
          <a:ln w="11113">
            <a:solidFill>
              <a:srgbClr val="000000"/>
            </a:solidFill>
            <a:round/>
            <a:headEnd/>
            <a:tailEnd/>
          </a:ln>
        </p:spPr>
        <p:txBody>
          <a:bodyPr/>
          <a:lstStyle/>
          <a:p>
            <a:endParaRPr lang="en-US"/>
          </a:p>
        </p:txBody>
      </p:sp>
      <p:sp>
        <p:nvSpPr>
          <p:cNvPr id="150755" name="Freeform 228"/>
          <p:cNvSpPr>
            <a:spLocks/>
          </p:cNvSpPr>
          <p:nvPr/>
        </p:nvSpPr>
        <p:spPr bwMode="auto">
          <a:xfrm>
            <a:off x="4581525" y="2867025"/>
            <a:ext cx="53975" cy="9525"/>
          </a:xfrm>
          <a:custGeom>
            <a:avLst/>
            <a:gdLst>
              <a:gd name="T0" fmla="*/ 27 w 34"/>
              <a:gd name="T1" fmla="*/ 0 h 6"/>
              <a:gd name="T2" fmla="*/ 34 w 34"/>
              <a:gd name="T3" fmla="*/ 0 h 6"/>
              <a:gd name="T4" fmla="*/ 34 w 34"/>
              <a:gd name="T5" fmla="*/ 0 h 6"/>
              <a:gd name="T6" fmla="*/ 34 w 34"/>
              <a:gd name="T7" fmla="*/ 0 h 6"/>
              <a:gd name="T8" fmla="*/ 27 w 34"/>
              <a:gd name="T9" fmla="*/ 0 h 6"/>
              <a:gd name="T10" fmla="*/ 20 w 34"/>
              <a:gd name="T11" fmla="*/ 6 h 6"/>
              <a:gd name="T12" fmla="*/ 14 w 34"/>
              <a:gd name="T13" fmla="*/ 6 h 6"/>
              <a:gd name="T14" fmla="*/ 7 w 34"/>
              <a:gd name="T15" fmla="*/ 6 h 6"/>
              <a:gd name="T16" fmla="*/ 0 w 34"/>
              <a:gd name="T17" fmla="*/ 6 h 6"/>
              <a:gd name="T18" fmla="*/ 7 w 34"/>
              <a:gd name="T19" fmla="*/ 0 h 6"/>
              <a:gd name="T20" fmla="*/ 14 w 34"/>
              <a:gd name="T21" fmla="*/ 0 h 6"/>
              <a:gd name="T22" fmla="*/ 20 w 34"/>
              <a:gd name="T23" fmla="*/ 0 h 6"/>
              <a:gd name="T24" fmla="*/ 27 w 34"/>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6"/>
              <a:gd name="T41" fmla="*/ 34 w 34"/>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6">
                <a:moveTo>
                  <a:pt x="27" y="0"/>
                </a:moveTo>
                <a:lnTo>
                  <a:pt x="34" y="0"/>
                </a:lnTo>
                <a:lnTo>
                  <a:pt x="27" y="0"/>
                </a:lnTo>
                <a:lnTo>
                  <a:pt x="20" y="6"/>
                </a:lnTo>
                <a:lnTo>
                  <a:pt x="14" y="6"/>
                </a:lnTo>
                <a:lnTo>
                  <a:pt x="7" y="6"/>
                </a:lnTo>
                <a:lnTo>
                  <a:pt x="0" y="6"/>
                </a:lnTo>
                <a:lnTo>
                  <a:pt x="7" y="0"/>
                </a:lnTo>
                <a:lnTo>
                  <a:pt x="14" y="0"/>
                </a:lnTo>
                <a:lnTo>
                  <a:pt x="20" y="0"/>
                </a:lnTo>
                <a:lnTo>
                  <a:pt x="27" y="0"/>
                </a:lnTo>
                <a:close/>
              </a:path>
            </a:pathLst>
          </a:custGeom>
          <a:noFill/>
          <a:ln w="11113">
            <a:solidFill>
              <a:srgbClr val="000000"/>
            </a:solidFill>
            <a:round/>
            <a:headEnd/>
            <a:tailEnd/>
          </a:ln>
        </p:spPr>
        <p:txBody>
          <a:bodyPr/>
          <a:lstStyle/>
          <a:p>
            <a:endParaRPr lang="en-US"/>
          </a:p>
        </p:txBody>
      </p:sp>
      <p:sp>
        <p:nvSpPr>
          <p:cNvPr id="150756" name="Line 229"/>
          <p:cNvSpPr>
            <a:spLocks noChangeShapeType="1"/>
          </p:cNvSpPr>
          <p:nvPr/>
        </p:nvSpPr>
        <p:spPr bwMode="auto">
          <a:xfrm flipV="1">
            <a:off x="4635500" y="2867025"/>
            <a:ext cx="1588" cy="625475"/>
          </a:xfrm>
          <a:prstGeom prst="line">
            <a:avLst/>
          </a:prstGeom>
          <a:noFill/>
          <a:ln w="11113">
            <a:solidFill>
              <a:srgbClr val="000000"/>
            </a:solidFill>
            <a:round/>
            <a:headEnd/>
            <a:tailEnd/>
          </a:ln>
        </p:spPr>
        <p:txBody>
          <a:bodyPr/>
          <a:lstStyle/>
          <a:p>
            <a:endParaRPr lang="en-US"/>
          </a:p>
        </p:txBody>
      </p:sp>
      <p:sp>
        <p:nvSpPr>
          <p:cNvPr id="150757" name="Line 230"/>
          <p:cNvSpPr>
            <a:spLocks noChangeShapeType="1"/>
          </p:cNvSpPr>
          <p:nvPr/>
        </p:nvSpPr>
        <p:spPr bwMode="auto">
          <a:xfrm flipV="1">
            <a:off x="4581525" y="2876550"/>
            <a:ext cx="1588" cy="627063"/>
          </a:xfrm>
          <a:prstGeom prst="line">
            <a:avLst/>
          </a:prstGeom>
          <a:noFill/>
          <a:ln w="11113">
            <a:solidFill>
              <a:srgbClr val="000000"/>
            </a:solidFill>
            <a:round/>
            <a:headEnd/>
            <a:tailEnd/>
          </a:ln>
        </p:spPr>
        <p:txBody>
          <a:bodyPr/>
          <a:lstStyle/>
          <a:p>
            <a:endParaRPr lang="en-US"/>
          </a:p>
        </p:txBody>
      </p:sp>
      <p:sp>
        <p:nvSpPr>
          <p:cNvPr id="150758" name="Freeform 231"/>
          <p:cNvSpPr>
            <a:spLocks/>
          </p:cNvSpPr>
          <p:nvPr/>
        </p:nvSpPr>
        <p:spPr bwMode="auto">
          <a:xfrm>
            <a:off x="4745038" y="3030538"/>
            <a:ext cx="1587" cy="461962"/>
          </a:xfrm>
          <a:custGeom>
            <a:avLst/>
            <a:gdLst>
              <a:gd name="T0" fmla="*/ 0 w 1587"/>
              <a:gd name="T1" fmla="*/ 291 h 291"/>
              <a:gd name="T2" fmla="*/ 0 w 1587"/>
              <a:gd name="T3" fmla="*/ 291 h 291"/>
              <a:gd name="T4" fmla="*/ 0 w 1587"/>
              <a:gd name="T5" fmla="*/ 7 h 291"/>
              <a:gd name="T6" fmla="*/ 0 w 1587"/>
              <a:gd name="T7" fmla="*/ 0 h 291"/>
              <a:gd name="T8" fmla="*/ 0 w 1587"/>
              <a:gd name="T9" fmla="*/ 291 h 291"/>
              <a:gd name="T10" fmla="*/ 0 60000 65536"/>
              <a:gd name="T11" fmla="*/ 0 60000 65536"/>
              <a:gd name="T12" fmla="*/ 0 60000 65536"/>
              <a:gd name="T13" fmla="*/ 0 60000 65536"/>
              <a:gd name="T14" fmla="*/ 0 60000 65536"/>
              <a:gd name="T15" fmla="*/ 0 w 1587"/>
              <a:gd name="T16" fmla="*/ 0 h 291"/>
              <a:gd name="T17" fmla="*/ 1587 w 1587"/>
              <a:gd name="T18" fmla="*/ 291 h 291"/>
            </a:gdLst>
            <a:ahLst/>
            <a:cxnLst>
              <a:cxn ang="T10">
                <a:pos x="T0" y="T1"/>
              </a:cxn>
              <a:cxn ang="T11">
                <a:pos x="T2" y="T3"/>
              </a:cxn>
              <a:cxn ang="T12">
                <a:pos x="T4" y="T5"/>
              </a:cxn>
              <a:cxn ang="T13">
                <a:pos x="T6" y="T7"/>
              </a:cxn>
              <a:cxn ang="T14">
                <a:pos x="T8" y="T9"/>
              </a:cxn>
            </a:cxnLst>
            <a:rect l="T15" t="T16" r="T17" b="T18"/>
            <a:pathLst>
              <a:path w="1587" h="291">
                <a:moveTo>
                  <a:pt x="0" y="291"/>
                </a:moveTo>
                <a:lnTo>
                  <a:pt x="0" y="291"/>
                </a:lnTo>
                <a:lnTo>
                  <a:pt x="0" y="7"/>
                </a:lnTo>
                <a:lnTo>
                  <a:pt x="0" y="0"/>
                </a:lnTo>
                <a:lnTo>
                  <a:pt x="0" y="291"/>
                </a:lnTo>
                <a:close/>
              </a:path>
            </a:pathLst>
          </a:custGeom>
          <a:solidFill>
            <a:srgbClr val="913061"/>
          </a:solidFill>
          <a:ln w="9525">
            <a:noFill/>
            <a:round/>
            <a:headEnd/>
            <a:tailEnd/>
          </a:ln>
        </p:spPr>
        <p:txBody>
          <a:bodyPr/>
          <a:lstStyle/>
          <a:p>
            <a:endParaRPr lang="en-US"/>
          </a:p>
        </p:txBody>
      </p:sp>
      <p:sp>
        <p:nvSpPr>
          <p:cNvPr id="150759" name="Rectangle 232"/>
          <p:cNvSpPr>
            <a:spLocks noChangeArrowheads="1"/>
          </p:cNvSpPr>
          <p:nvPr/>
        </p:nvSpPr>
        <p:spPr bwMode="auto">
          <a:xfrm>
            <a:off x="4733925" y="3041650"/>
            <a:ext cx="11113" cy="450850"/>
          </a:xfrm>
          <a:prstGeom prst="rect">
            <a:avLst/>
          </a:prstGeom>
          <a:solidFill>
            <a:srgbClr val="993366"/>
          </a:solidFill>
          <a:ln w="9525">
            <a:noFill/>
            <a:miter lim="800000"/>
            <a:headEnd/>
            <a:tailEnd/>
          </a:ln>
        </p:spPr>
        <p:txBody>
          <a:bodyPr/>
          <a:lstStyle/>
          <a:p>
            <a:endParaRPr lang="en-US"/>
          </a:p>
        </p:txBody>
      </p:sp>
      <p:sp>
        <p:nvSpPr>
          <p:cNvPr id="150760" name="Freeform 233"/>
          <p:cNvSpPr>
            <a:spLocks/>
          </p:cNvSpPr>
          <p:nvPr/>
        </p:nvSpPr>
        <p:spPr bwMode="auto">
          <a:xfrm>
            <a:off x="4722813" y="3041650"/>
            <a:ext cx="11112" cy="461963"/>
          </a:xfrm>
          <a:custGeom>
            <a:avLst/>
            <a:gdLst>
              <a:gd name="T0" fmla="*/ 7 w 7"/>
              <a:gd name="T1" fmla="*/ 284 h 291"/>
              <a:gd name="T2" fmla="*/ 0 w 7"/>
              <a:gd name="T3" fmla="*/ 291 h 291"/>
              <a:gd name="T4" fmla="*/ 0 w 7"/>
              <a:gd name="T5" fmla="*/ 0 h 291"/>
              <a:gd name="T6" fmla="*/ 7 w 7"/>
              <a:gd name="T7" fmla="*/ 0 h 291"/>
              <a:gd name="T8" fmla="*/ 7 w 7"/>
              <a:gd name="T9" fmla="*/ 284 h 291"/>
              <a:gd name="T10" fmla="*/ 0 60000 65536"/>
              <a:gd name="T11" fmla="*/ 0 60000 65536"/>
              <a:gd name="T12" fmla="*/ 0 60000 65536"/>
              <a:gd name="T13" fmla="*/ 0 60000 65536"/>
              <a:gd name="T14" fmla="*/ 0 60000 65536"/>
              <a:gd name="T15" fmla="*/ 0 w 7"/>
              <a:gd name="T16" fmla="*/ 0 h 291"/>
              <a:gd name="T17" fmla="*/ 7 w 7"/>
              <a:gd name="T18" fmla="*/ 291 h 291"/>
            </a:gdLst>
            <a:ahLst/>
            <a:cxnLst>
              <a:cxn ang="T10">
                <a:pos x="T0" y="T1"/>
              </a:cxn>
              <a:cxn ang="T11">
                <a:pos x="T2" y="T3"/>
              </a:cxn>
              <a:cxn ang="T12">
                <a:pos x="T4" y="T5"/>
              </a:cxn>
              <a:cxn ang="T13">
                <a:pos x="T6" y="T7"/>
              </a:cxn>
              <a:cxn ang="T14">
                <a:pos x="T8" y="T9"/>
              </a:cxn>
            </a:cxnLst>
            <a:rect l="T15" t="T16" r="T17" b="T18"/>
            <a:pathLst>
              <a:path w="7" h="291">
                <a:moveTo>
                  <a:pt x="7" y="284"/>
                </a:moveTo>
                <a:lnTo>
                  <a:pt x="0" y="291"/>
                </a:lnTo>
                <a:lnTo>
                  <a:pt x="0" y="0"/>
                </a:lnTo>
                <a:lnTo>
                  <a:pt x="7" y="0"/>
                </a:lnTo>
                <a:lnTo>
                  <a:pt x="7" y="284"/>
                </a:lnTo>
                <a:close/>
              </a:path>
            </a:pathLst>
          </a:custGeom>
          <a:solidFill>
            <a:srgbClr val="993366"/>
          </a:solidFill>
          <a:ln w="9525">
            <a:noFill/>
            <a:round/>
            <a:headEnd/>
            <a:tailEnd/>
          </a:ln>
        </p:spPr>
        <p:txBody>
          <a:bodyPr/>
          <a:lstStyle/>
          <a:p>
            <a:endParaRPr lang="en-US"/>
          </a:p>
        </p:txBody>
      </p:sp>
      <p:sp>
        <p:nvSpPr>
          <p:cNvPr id="150761" name="Rectangle 234"/>
          <p:cNvSpPr>
            <a:spLocks noChangeArrowheads="1"/>
          </p:cNvSpPr>
          <p:nvPr/>
        </p:nvSpPr>
        <p:spPr bwMode="auto">
          <a:xfrm>
            <a:off x="4711700" y="3041650"/>
            <a:ext cx="11113" cy="461963"/>
          </a:xfrm>
          <a:prstGeom prst="rect">
            <a:avLst/>
          </a:prstGeom>
          <a:solidFill>
            <a:srgbClr val="913061"/>
          </a:solidFill>
          <a:ln w="9525">
            <a:noFill/>
            <a:miter lim="800000"/>
            <a:headEnd/>
            <a:tailEnd/>
          </a:ln>
        </p:spPr>
        <p:txBody>
          <a:bodyPr/>
          <a:lstStyle/>
          <a:p>
            <a:endParaRPr lang="en-US"/>
          </a:p>
        </p:txBody>
      </p:sp>
      <p:sp>
        <p:nvSpPr>
          <p:cNvPr id="150762" name="Rectangle 235"/>
          <p:cNvSpPr>
            <a:spLocks noChangeArrowheads="1"/>
          </p:cNvSpPr>
          <p:nvPr/>
        </p:nvSpPr>
        <p:spPr bwMode="auto">
          <a:xfrm>
            <a:off x="4700588" y="3041650"/>
            <a:ext cx="11112" cy="461963"/>
          </a:xfrm>
          <a:prstGeom prst="rect">
            <a:avLst/>
          </a:prstGeom>
          <a:solidFill>
            <a:srgbClr val="8A2E5C"/>
          </a:solidFill>
          <a:ln w="9525">
            <a:noFill/>
            <a:miter lim="800000"/>
            <a:headEnd/>
            <a:tailEnd/>
          </a:ln>
        </p:spPr>
        <p:txBody>
          <a:bodyPr/>
          <a:lstStyle/>
          <a:p>
            <a:endParaRPr lang="en-US"/>
          </a:p>
        </p:txBody>
      </p:sp>
      <p:sp>
        <p:nvSpPr>
          <p:cNvPr id="150763" name="Rectangle 236"/>
          <p:cNvSpPr>
            <a:spLocks noChangeArrowheads="1"/>
          </p:cNvSpPr>
          <p:nvPr/>
        </p:nvSpPr>
        <p:spPr bwMode="auto">
          <a:xfrm>
            <a:off x="4700588" y="3041650"/>
            <a:ext cx="1587" cy="461963"/>
          </a:xfrm>
          <a:prstGeom prst="rect">
            <a:avLst/>
          </a:prstGeom>
          <a:solidFill>
            <a:srgbClr val="822B57"/>
          </a:solidFill>
          <a:ln w="9525">
            <a:noFill/>
            <a:miter lim="800000"/>
            <a:headEnd/>
            <a:tailEnd/>
          </a:ln>
        </p:spPr>
        <p:txBody>
          <a:bodyPr/>
          <a:lstStyle/>
          <a:p>
            <a:endParaRPr lang="en-US"/>
          </a:p>
        </p:txBody>
      </p:sp>
      <p:sp>
        <p:nvSpPr>
          <p:cNvPr id="150764" name="Freeform 237"/>
          <p:cNvSpPr>
            <a:spLocks/>
          </p:cNvSpPr>
          <p:nvPr/>
        </p:nvSpPr>
        <p:spPr bwMode="auto">
          <a:xfrm>
            <a:off x="4700588" y="3030538"/>
            <a:ext cx="44450" cy="11112"/>
          </a:xfrm>
          <a:custGeom>
            <a:avLst/>
            <a:gdLst>
              <a:gd name="T0" fmla="*/ 21 w 28"/>
              <a:gd name="T1" fmla="*/ 0 h 7"/>
              <a:gd name="T2" fmla="*/ 28 w 28"/>
              <a:gd name="T3" fmla="*/ 0 h 7"/>
              <a:gd name="T4" fmla="*/ 28 w 28"/>
              <a:gd name="T5" fmla="*/ 0 h 7"/>
              <a:gd name="T6" fmla="*/ 28 w 28"/>
              <a:gd name="T7" fmla="*/ 7 h 7"/>
              <a:gd name="T8" fmla="*/ 21 w 28"/>
              <a:gd name="T9" fmla="*/ 7 h 7"/>
              <a:gd name="T10" fmla="*/ 14 w 28"/>
              <a:gd name="T11" fmla="*/ 7 h 7"/>
              <a:gd name="T12" fmla="*/ 7 w 28"/>
              <a:gd name="T13" fmla="*/ 7 h 7"/>
              <a:gd name="T14" fmla="*/ 0 w 28"/>
              <a:gd name="T15" fmla="*/ 7 h 7"/>
              <a:gd name="T16" fmla="*/ 0 w 28"/>
              <a:gd name="T17" fmla="*/ 7 h 7"/>
              <a:gd name="T18" fmla="*/ 0 w 28"/>
              <a:gd name="T19" fmla="*/ 7 h 7"/>
              <a:gd name="T20" fmla="*/ 7 w 28"/>
              <a:gd name="T21" fmla="*/ 7 h 7"/>
              <a:gd name="T22" fmla="*/ 14 w 28"/>
              <a:gd name="T23" fmla="*/ 0 h 7"/>
              <a:gd name="T24" fmla="*/ 21 w 2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
              <a:gd name="T41" fmla="*/ 28 w 2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
                <a:moveTo>
                  <a:pt x="21" y="0"/>
                </a:moveTo>
                <a:lnTo>
                  <a:pt x="28" y="0"/>
                </a:lnTo>
                <a:lnTo>
                  <a:pt x="28" y="7"/>
                </a:lnTo>
                <a:lnTo>
                  <a:pt x="21" y="7"/>
                </a:lnTo>
                <a:lnTo>
                  <a:pt x="14" y="7"/>
                </a:lnTo>
                <a:lnTo>
                  <a:pt x="7" y="7"/>
                </a:lnTo>
                <a:lnTo>
                  <a:pt x="0" y="7"/>
                </a:lnTo>
                <a:lnTo>
                  <a:pt x="7" y="7"/>
                </a:lnTo>
                <a:lnTo>
                  <a:pt x="14" y="0"/>
                </a:lnTo>
                <a:lnTo>
                  <a:pt x="21" y="0"/>
                </a:lnTo>
                <a:close/>
              </a:path>
            </a:pathLst>
          </a:custGeom>
          <a:solidFill>
            <a:srgbClr val="73264D"/>
          </a:solidFill>
          <a:ln w="9525">
            <a:noFill/>
            <a:round/>
            <a:headEnd/>
            <a:tailEnd/>
          </a:ln>
        </p:spPr>
        <p:txBody>
          <a:bodyPr/>
          <a:lstStyle/>
          <a:p>
            <a:endParaRPr lang="en-US"/>
          </a:p>
        </p:txBody>
      </p:sp>
      <p:sp>
        <p:nvSpPr>
          <p:cNvPr id="150765" name="Freeform 238"/>
          <p:cNvSpPr>
            <a:spLocks/>
          </p:cNvSpPr>
          <p:nvPr/>
        </p:nvSpPr>
        <p:spPr bwMode="auto">
          <a:xfrm>
            <a:off x="4700588" y="3492500"/>
            <a:ext cx="44450" cy="11113"/>
          </a:xfrm>
          <a:custGeom>
            <a:avLst/>
            <a:gdLst>
              <a:gd name="T0" fmla="*/ 28 w 28"/>
              <a:gd name="T1" fmla="*/ 0 h 7"/>
              <a:gd name="T2" fmla="*/ 28 w 28"/>
              <a:gd name="T3" fmla="*/ 0 h 7"/>
              <a:gd name="T4" fmla="*/ 21 w 28"/>
              <a:gd name="T5" fmla="*/ 0 h 7"/>
              <a:gd name="T6" fmla="*/ 14 w 28"/>
              <a:gd name="T7" fmla="*/ 7 h 7"/>
              <a:gd name="T8" fmla="*/ 7 w 28"/>
              <a:gd name="T9" fmla="*/ 7 h 7"/>
              <a:gd name="T10" fmla="*/ 0 w 28"/>
              <a:gd name="T11" fmla="*/ 7 h 7"/>
              <a:gd name="T12" fmla="*/ 0 w 28"/>
              <a:gd name="T13" fmla="*/ 7 h 7"/>
              <a:gd name="T14" fmla="*/ 0 60000 65536"/>
              <a:gd name="T15" fmla="*/ 0 60000 65536"/>
              <a:gd name="T16" fmla="*/ 0 60000 65536"/>
              <a:gd name="T17" fmla="*/ 0 60000 65536"/>
              <a:gd name="T18" fmla="*/ 0 60000 65536"/>
              <a:gd name="T19" fmla="*/ 0 60000 65536"/>
              <a:gd name="T20" fmla="*/ 0 60000 65536"/>
              <a:gd name="T21" fmla="*/ 0 w 28"/>
              <a:gd name="T22" fmla="*/ 0 h 7"/>
              <a:gd name="T23" fmla="*/ 28 w 2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7">
                <a:moveTo>
                  <a:pt x="28" y="0"/>
                </a:moveTo>
                <a:lnTo>
                  <a:pt x="28" y="0"/>
                </a:lnTo>
                <a:lnTo>
                  <a:pt x="21" y="0"/>
                </a:lnTo>
                <a:lnTo>
                  <a:pt x="14" y="7"/>
                </a:lnTo>
                <a:lnTo>
                  <a:pt x="7" y="7"/>
                </a:lnTo>
                <a:lnTo>
                  <a:pt x="0" y="7"/>
                </a:lnTo>
              </a:path>
            </a:pathLst>
          </a:custGeom>
          <a:noFill/>
          <a:ln w="11113">
            <a:solidFill>
              <a:srgbClr val="000000"/>
            </a:solidFill>
            <a:round/>
            <a:headEnd/>
            <a:tailEnd/>
          </a:ln>
        </p:spPr>
        <p:txBody>
          <a:bodyPr/>
          <a:lstStyle/>
          <a:p>
            <a:endParaRPr lang="en-US"/>
          </a:p>
        </p:txBody>
      </p:sp>
      <p:sp>
        <p:nvSpPr>
          <p:cNvPr id="150766" name="Freeform 239"/>
          <p:cNvSpPr>
            <a:spLocks/>
          </p:cNvSpPr>
          <p:nvPr/>
        </p:nvSpPr>
        <p:spPr bwMode="auto">
          <a:xfrm>
            <a:off x="4700588" y="3030538"/>
            <a:ext cx="44450" cy="11112"/>
          </a:xfrm>
          <a:custGeom>
            <a:avLst/>
            <a:gdLst>
              <a:gd name="T0" fmla="*/ 21 w 28"/>
              <a:gd name="T1" fmla="*/ 0 h 7"/>
              <a:gd name="T2" fmla="*/ 28 w 28"/>
              <a:gd name="T3" fmla="*/ 0 h 7"/>
              <a:gd name="T4" fmla="*/ 28 w 28"/>
              <a:gd name="T5" fmla="*/ 0 h 7"/>
              <a:gd name="T6" fmla="*/ 28 w 28"/>
              <a:gd name="T7" fmla="*/ 7 h 7"/>
              <a:gd name="T8" fmla="*/ 21 w 28"/>
              <a:gd name="T9" fmla="*/ 7 h 7"/>
              <a:gd name="T10" fmla="*/ 14 w 28"/>
              <a:gd name="T11" fmla="*/ 7 h 7"/>
              <a:gd name="T12" fmla="*/ 7 w 28"/>
              <a:gd name="T13" fmla="*/ 7 h 7"/>
              <a:gd name="T14" fmla="*/ 0 w 28"/>
              <a:gd name="T15" fmla="*/ 7 h 7"/>
              <a:gd name="T16" fmla="*/ 0 w 28"/>
              <a:gd name="T17" fmla="*/ 7 h 7"/>
              <a:gd name="T18" fmla="*/ 0 w 28"/>
              <a:gd name="T19" fmla="*/ 7 h 7"/>
              <a:gd name="T20" fmla="*/ 7 w 28"/>
              <a:gd name="T21" fmla="*/ 7 h 7"/>
              <a:gd name="T22" fmla="*/ 14 w 28"/>
              <a:gd name="T23" fmla="*/ 0 h 7"/>
              <a:gd name="T24" fmla="*/ 21 w 2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
              <a:gd name="T41" fmla="*/ 28 w 2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
                <a:moveTo>
                  <a:pt x="21" y="0"/>
                </a:moveTo>
                <a:lnTo>
                  <a:pt x="28" y="0"/>
                </a:lnTo>
                <a:lnTo>
                  <a:pt x="28" y="7"/>
                </a:lnTo>
                <a:lnTo>
                  <a:pt x="21" y="7"/>
                </a:lnTo>
                <a:lnTo>
                  <a:pt x="14" y="7"/>
                </a:lnTo>
                <a:lnTo>
                  <a:pt x="7" y="7"/>
                </a:lnTo>
                <a:lnTo>
                  <a:pt x="0" y="7"/>
                </a:lnTo>
                <a:lnTo>
                  <a:pt x="7" y="7"/>
                </a:lnTo>
                <a:lnTo>
                  <a:pt x="14" y="0"/>
                </a:lnTo>
                <a:lnTo>
                  <a:pt x="21" y="0"/>
                </a:lnTo>
                <a:close/>
              </a:path>
            </a:pathLst>
          </a:custGeom>
          <a:noFill/>
          <a:ln w="11113">
            <a:solidFill>
              <a:srgbClr val="000000"/>
            </a:solidFill>
            <a:round/>
            <a:headEnd/>
            <a:tailEnd/>
          </a:ln>
        </p:spPr>
        <p:txBody>
          <a:bodyPr/>
          <a:lstStyle/>
          <a:p>
            <a:endParaRPr lang="en-US"/>
          </a:p>
        </p:txBody>
      </p:sp>
      <p:sp>
        <p:nvSpPr>
          <p:cNvPr id="150767" name="Line 240"/>
          <p:cNvSpPr>
            <a:spLocks noChangeShapeType="1"/>
          </p:cNvSpPr>
          <p:nvPr/>
        </p:nvSpPr>
        <p:spPr bwMode="auto">
          <a:xfrm flipV="1">
            <a:off x="4745038" y="3030538"/>
            <a:ext cx="1587" cy="461962"/>
          </a:xfrm>
          <a:prstGeom prst="line">
            <a:avLst/>
          </a:prstGeom>
          <a:noFill/>
          <a:ln w="11113">
            <a:solidFill>
              <a:srgbClr val="000000"/>
            </a:solidFill>
            <a:round/>
            <a:headEnd/>
            <a:tailEnd/>
          </a:ln>
        </p:spPr>
        <p:txBody>
          <a:bodyPr/>
          <a:lstStyle/>
          <a:p>
            <a:endParaRPr lang="en-US"/>
          </a:p>
        </p:txBody>
      </p:sp>
      <p:sp>
        <p:nvSpPr>
          <p:cNvPr id="150768" name="Line 241"/>
          <p:cNvSpPr>
            <a:spLocks noChangeShapeType="1"/>
          </p:cNvSpPr>
          <p:nvPr/>
        </p:nvSpPr>
        <p:spPr bwMode="auto">
          <a:xfrm flipV="1">
            <a:off x="4700588" y="3041650"/>
            <a:ext cx="1587" cy="461963"/>
          </a:xfrm>
          <a:prstGeom prst="line">
            <a:avLst/>
          </a:prstGeom>
          <a:noFill/>
          <a:ln w="11113">
            <a:solidFill>
              <a:srgbClr val="000000"/>
            </a:solidFill>
            <a:round/>
            <a:headEnd/>
            <a:tailEnd/>
          </a:ln>
        </p:spPr>
        <p:txBody>
          <a:bodyPr/>
          <a:lstStyle/>
          <a:p>
            <a:endParaRPr lang="en-US"/>
          </a:p>
        </p:txBody>
      </p:sp>
      <p:sp>
        <p:nvSpPr>
          <p:cNvPr id="150769" name="Rectangle 242"/>
          <p:cNvSpPr>
            <a:spLocks noChangeArrowheads="1"/>
          </p:cNvSpPr>
          <p:nvPr/>
        </p:nvSpPr>
        <p:spPr bwMode="auto">
          <a:xfrm>
            <a:off x="5083175" y="2835275"/>
            <a:ext cx="1588" cy="657225"/>
          </a:xfrm>
          <a:prstGeom prst="rect">
            <a:avLst/>
          </a:prstGeom>
          <a:solidFill>
            <a:srgbClr val="913061"/>
          </a:solidFill>
          <a:ln w="9525">
            <a:noFill/>
            <a:miter lim="800000"/>
            <a:headEnd/>
            <a:tailEnd/>
          </a:ln>
        </p:spPr>
        <p:txBody>
          <a:bodyPr/>
          <a:lstStyle/>
          <a:p>
            <a:endParaRPr lang="en-US"/>
          </a:p>
        </p:txBody>
      </p:sp>
      <p:sp>
        <p:nvSpPr>
          <p:cNvPr id="150770" name="Rectangle 243"/>
          <p:cNvSpPr>
            <a:spLocks noChangeArrowheads="1"/>
          </p:cNvSpPr>
          <p:nvPr/>
        </p:nvSpPr>
        <p:spPr bwMode="auto">
          <a:xfrm>
            <a:off x="5072063" y="2835275"/>
            <a:ext cx="11112" cy="657225"/>
          </a:xfrm>
          <a:prstGeom prst="rect">
            <a:avLst/>
          </a:prstGeom>
          <a:solidFill>
            <a:srgbClr val="993366"/>
          </a:solidFill>
          <a:ln w="9525">
            <a:noFill/>
            <a:miter lim="800000"/>
            <a:headEnd/>
            <a:tailEnd/>
          </a:ln>
        </p:spPr>
        <p:txBody>
          <a:bodyPr/>
          <a:lstStyle/>
          <a:p>
            <a:endParaRPr lang="en-US"/>
          </a:p>
        </p:txBody>
      </p:sp>
      <p:sp>
        <p:nvSpPr>
          <p:cNvPr id="150771" name="Freeform 244"/>
          <p:cNvSpPr>
            <a:spLocks/>
          </p:cNvSpPr>
          <p:nvPr/>
        </p:nvSpPr>
        <p:spPr bwMode="auto">
          <a:xfrm>
            <a:off x="5051425" y="2835275"/>
            <a:ext cx="20638" cy="668338"/>
          </a:xfrm>
          <a:custGeom>
            <a:avLst/>
            <a:gdLst>
              <a:gd name="T0" fmla="*/ 13 w 13"/>
              <a:gd name="T1" fmla="*/ 414 h 421"/>
              <a:gd name="T2" fmla="*/ 0 w 13"/>
              <a:gd name="T3" fmla="*/ 421 h 421"/>
              <a:gd name="T4" fmla="*/ 0 w 13"/>
              <a:gd name="T5" fmla="*/ 7 h 421"/>
              <a:gd name="T6" fmla="*/ 13 w 13"/>
              <a:gd name="T7" fmla="*/ 0 h 421"/>
              <a:gd name="T8" fmla="*/ 13 w 13"/>
              <a:gd name="T9" fmla="*/ 414 h 421"/>
              <a:gd name="T10" fmla="*/ 0 60000 65536"/>
              <a:gd name="T11" fmla="*/ 0 60000 65536"/>
              <a:gd name="T12" fmla="*/ 0 60000 65536"/>
              <a:gd name="T13" fmla="*/ 0 60000 65536"/>
              <a:gd name="T14" fmla="*/ 0 60000 65536"/>
              <a:gd name="T15" fmla="*/ 0 w 13"/>
              <a:gd name="T16" fmla="*/ 0 h 421"/>
              <a:gd name="T17" fmla="*/ 13 w 13"/>
              <a:gd name="T18" fmla="*/ 421 h 421"/>
            </a:gdLst>
            <a:ahLst/>
            <a:cxnLst>
              <a:cxn ang="T10">
                <a:pos x="T0" y="T1"/>
              </a:cxn>
              <a:cxn ang="T11">
                <a:pos x="T2" y="T3"/>
              </a:cxn>
              <a:cxn ang="T12">
                <a:pos x="T4" y="T5"/>
              </a:cxn>
              <a:cxn ang="T13">
                <a:pos x="T6" y="T7"/>
              </a:cxn>
              <a:cxn ang="T14">
                <a:pos x="T8" y="T9"/>
              </a:cxn>
            </a:cxnLst>
            <a:rect l="T15" t="T16" r="T17" b="T18"/>
            <a:pathLst>
              <a:path w="13" h="421">
                <a:moveTo>
                  <a:pt x="13" y="414"/>
                </a:moveTo>
                <a:lnTo>
                  <a:pt x="0" y="421"/>
                </a:lnTo>
                <a:lnTo>
                  <a:pt x="0" y="7"/>
                </a:lnTo>
                <a:lnTo>
                  <a:pt x="13" y="0"/>
                </a:lnTo>
                <a:lnTo>
                  <a:pt x="13" y="414"/>
                </a:lnTo>
                <a:close/>
              </a:path>
            </a:pathLst>
          </a:custGeom>
          <a:solidFill>
            <a:srgbClr val="993366"/>
          </a:solidFill>
          <a:ln w="9525">
            <a:noFill/>
            <a:round/>
            <a:headEnd/>
            <a:tailEnd/>
          </a:ln>
        </p:spPr>
        <p:txBody>
          <a:bodyPr/>
          <a:lstStyle/>
          <a:p>
            <a:endParaRPr lang="en-US"/>
          </a:p>
        </p:txBody>
      </p:sp>
      <p:sp>
        <p:nvSpPr>
          <p:cNvPr id="150772" name="Rectangle 245"/>
          <p:cNvSpPr>
            <a:spLocks noChangeArrowheads="1"/>
          </p:cNvSpPr>
          <p:nvPr/>
        </p:nvSpPr>
        <p:spPr bwMode="auto">
          <a:xfrm>
            <a:off x="5040313" y="2846388"/>
            <a:ext cx="11112" cy="657225"/>
          </a:xfrm>
          <a:prstGeom prst="rect">
            <a:avLst/>
          </a:prstGeom>
          <a:solidFill>
            <a:srgbClr val="913061"/>
          </a:solidFill>
          <a:ln w="9525">
            <a:noFill/>
            <a:miter lim="800000"/>
            <a:headEnd/>
            <a:tailEnd/>
          </a:ln>
        </p:spPr>
        <p:txBody>
          <a:bodyPr/>
          <a:lstStyle/>
          <a:p>
            <a:endParaRPr lang="en-US"/>
          </a:p>
        </p:txBody>
      </p:sp>
      <p:sp>
        <p:nvSpPr>
          <p:cNvPr id="150773" name="Rectangle 246"/>
          <p:cNvSpPr>
            <a:spLocks noChangeArrowheads="1"/>
          </p:cNvSpPr>
          <p:nvPr/>
        </p:nvSpPr>
        <p:spPr bwMode="auto">
          <a:xfrm>
            <a:off x="5029200" y="2846388"/>
            <a:ext cx="11113" cy="657225"/>
          </a:xfrm>
          <a:prstGeom prst="rect">
            <a:avLst/>
          </a:prstGeom>
          <a:solidFill>
            <a:srgbClr val="8A2E5C"/>
          </a:solidFill>
          <a:ln w="9525">
            <a:noFill/>
            <a:miter lim="800000"/>
            <a:headEnd/>
            <a:tailEnd/>
          </a:ln>
        </p:spPr>
        <p:txBody>
          <a:bodyPr/>
          <a:lstStyle/>
          <a:p>
            <a:endParaRPr lang="en-US"/>
          </a:p>
        </p:txBody>
      </p:sp>
      <p:sp>
        <p:nvSpPr>
          <p:cNvPr id="150774" name="Rectangle 247"/>
          <p:cNvSpPr>
            <a:spLocks noChangeArrowheads="1"/>
          </p:cNvSpPr>
          <p:nvPr/>
        </p:nvSpPr>
        <p:spPr bwMode="auto">
          <a:xfrm>
            <a:off x="5029200" y="2846388"/>
            <a:ext cx="1588" cy="657225"/>
          </a:xfrm>
          <a:prstGeom prst="rect">
            <a:avLst/>
          </a:prstGeom>
          <a:solidFill>
            <a:srgbClr val="822B57"/>
          </a:solidFill>
          <a:ln w="9525">
            <a:noFill/>
            <a:miter lim="800000"/>
            <a:headEnd/>
            <a:tailEnd/>
          </a:ln>
        </p:spPr>
        <p:txBody>
          <a:bodyPr/>
          <a:lstStyle/>
          <a:p>
            <a:endParaRPr lang="en-US"/>
          </a:p>
        </p:txBody>
      </p:sp>
      <p:sp>
        <p:nvSpPr>
          <p:cNvPr id="150775" name="Freeform 248"/>
          <p:cNvSpPr>
            <a:spLocks/>
          </p:cNvSpPr>
          <p:nvPr/>
        </p:nvSpPr>
        <p:spPr bwMode="auto">
          <a:xfrm>
            <a:off x="5029200" y="2835275"/>
            <a:ext cx="53975" cy="11113"/>
          </a:xfrm>
          <a:custGeom>
            <a:avLst/>
            <a:gdLst>
              <a:gd name="T0" fmla="*/ 27 w 34"/>
              <a:gd name="T1" fmla="*/ 0 h 7"/>
              <a:gd name="T2" fmla="*/ 34 w 34"/>
              <a:gd name="T3" fmla="*/ 0 h 7"/>
              <a:gd name="T4" fmla="*/ 34 w 34"/>
              <a:gd name="T5" fmla="*/ 0 h 7"/>
              <a:gd name="T6" fmla="*/ 34 w 34"/>
              <a:gd name="T7" fmla="*/ 0 h 7"/>
              <a:gd name="T8" fmla="*/ 27 w 34"/>
              <a:gd name="T9" fmla="*/ 0 h 7"/>
              <a:gd name="T10" fmla="*/ 14 w 34"/>
              <a:gd name="T11" fmla="*/ 7 h 7"/>
              <a:gd name="T12" fmla="*/ 7 w 34"/>
              <a:gd name="T13" fmla="*/ 7 h 7"/>
              <a:gd name="T14" fmla="*/ 0 w 34"/>
              <a:gd name="T15" fmla="*/ 7 h 7"/>
              <a:gd name="T16" fmla="*/ 0 w 34"/>
              <a:gd name="T17" fmla="*/ 7 h 7"/>
              <a:gd name="T18" fmla="*/ 7 w 34"/>
              <a:gd name="T19" fmla="*/ 0 h 7"/>
              <a:gd name="T20" fmla="*/ 14 w 34"/>
              <a:gd name="T21" fmla="*/ 0 h 7"/>
              <a:gd name="T22" fmla="*/ 20 w 34"/>
              <a:gd name="T23" fmla="*/ 0 h 7"/>
              <a:gd name="T24" fmla="*/ 27 w 3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7"/>
              <a:gd name="T41" fmla="*/ 34 w 34"/>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7">
                <a:moveTo>
                  <a:pt x="27" y="0"/>
                </a:moveTo>
                <a:lnTo>
                  <a:pt x="34" y="0"/>
                </a:lnTo>
                <a:lnTo>
                  <a:pt x="27" y="0"/>
                </a:lnTo>
                <a:lnTo>
                  <a:pt x="14" y="7"/>
                </a:lnTo>
                <a:lnTo>
                  <a:pt x="7" y="7"/>
                </a:lnTo>
                <a:lnTo>
                  <a:pt x="0" y="7"/>
                </a:lnTo>
                <a:lnTo>
                  <a:pt x="7" y="0"/>
                </a:lnTo>
                <a:lnTo>
                  <a:pt x="14" y="0"/>
                </a:lnTo>
                <a:lnTo>
                  <a:pt x="20" y="0"/>
                </a:lnTo>
                <a:lnTo>
                  <a:pt x="27" y="0"/>
                </a:lnTo>
                <a:close/>
              </a:path>
            </a:pathLst>
          </a:custGeom>
          <a:solidFill>
            <a:srgbClr val="73264D"/>
          </a:solidFill>
          <a:ln w="9525">
            <a:noFill/>
            <a:round/>
            <a:headEnd/>
            <a:tailEnd/>
          </a:ln>
        </p:spPr>
        <p:txBody>
          <a:bodyPr/>
          <a:lstStyle/>
          <a:p>
            <a:endParaRPr lang="en-US"/>
          </a:p>
        </p:txBody>
      </p:sp>
      <p:sp>
        <p:nvSpPr>
          <p:cNvPr id="150776" name="Freeform 249"/>
          <p:cNvSpPr>
            <a:spLocks/>
          </p:cNvSpPr>
          <p:nvPr/>
        </p:nvSpPr>
        <p:spPr bwMode="auto">
          <a:xfrm>
            <a:off x="5029200" y="3492500"/>
            <a:ext cx="53975" cy="11113"/>
          </a:xfrm>
          <a:custGeom>
            <a:avLst/>
            <a:gdLst>
              <a:gd name="T0" fmla="*/ 34 w 34"/>
              <a:gd name="T1" fmla="*/ 0 h 7"/>
              <a:gd name="T2" fmla="*/ 34 w 34"/>
              <a:gd name="T3" fmla="*/ 0 h 7"/>
              <a:gd name="T4" fmla="*/ 27 w 34"/>
              <a:gd name="T5" fmla="*/ 0 h 7"/>
              <a:gd name="T6" fmla="*/ 14 w 34"/>
              <a:gd name="T7" fmla="*/ 7 h 7"/>
              <a:gd name="T8" fmla="*/ 7 w 34"/>
              <a:gd name="T9" fmla="*/ 7 h 7"/>
              <a:gd name="T10" fmla="*/ 0 w 34"/>
              <a:gd name="T11" fmla="*/ 7 h 7"/>
              <a:gd name="T12" fmla="*/ 0 w 34"/>
              <a:gd name="T13" fmla="*/ 7 h 7"/>
              <a:gd name="T14" fmla="*/ 0 60000 65536"/>
              <a:gd name="T15" fmla="*/ 0 60000 65536"/>
              <a:gd name="T16" fmla="*/ 0 60000 65536"/>
              <a:gd name="T17" fmla="*/ 0 60000 65536"/>
              <a:gd name="T18" fmla="*/ 0 60000 65536"/>
              <a:gd name="T19" fmla="*/ 0 60000 65536"/>
              <a:gd name="T20" fmla="*/ 0 60000 65536"/>
              <a:gd name="T21" fmla="*/ 0 w 34"/>
              <a:gd name="T22" fmla="*/ 0 h 7"/>
              <a:gd name="T23" fmla="*/ 34 w 3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7">
                <a:moveTo>
                  <a:pt x="34" y="0"/>
                </a:moveTo>
                <a:lnTo>
                  <a:pt x="34" y="0"/>
                </a:lnTo>
                <a:lnTo>
                  <a:pt x="27" y="0"/>
                </a:lnTo>
                <a:lnTo>
                  <a:pt x="14" y="7"/>
                </a:lnTo>
                <a:lnTo>
                  <a:pt x="7" y="7"/>
                </a:lnTo>
                <a:lnTo>
                  <a:pt x="0" y="7"/>
                </a:lnTo>
              </a:path>
            </a:pathLst>
          </a:custGeom>
          <a:noFill/>
          <a:ln w="11113">
            <a:solidFill>
              <a:srgbClr val="000000"/>
            </a:solidFill>
            <a:round/>
            <a:headEnd/>
            <a:tailEnd/>
          </a:ln>
        </p:spPr>
        <p:txBody>
          <a:bodyPr/>
          <a:lstStyle/>
          <a:p>
            <a:endParaRPr lang="en-US"/>
          </a:p>
        </p:txBody>
      </p:sp>
      <p:sp>
        <p:nvSpPr>
          <p:cNvPr id="150777" name="Freeform 250"/>
          <p:cNvSpPr>
            <a:spLocks/>
          </p:cNvSpPr>
          <p:nvPr/>
        </p:nvSpPr>
        <p:spPr bwMode="auto">
          <a:xfrm>
            <a:off x="5029200" y="2835275"/>
            <a:ext cx="53975" cy="11113"/>
          </a:xfrm>
          <a:custGeom>
            <a:avLst/>
            <a:gdLst>
              <a:gd name="T0" fmla="*/ 27 w 34"/>
              <a:gd name="T1" fmla="*/ 0 h 7"/>
              <a:gd name="T2" fmla="*/ 34 w 34"/>
              <a:gd name="T3" fmla="*/ 0 h 7"/>
              <a:gd name="T4" fmla="*/ 34 w 34"/>
              <a:gd name="T5" fmla="*/ 0 h 7"/>
              <a:gd name="T6" fmla="*/ 34 w 34"/>
              <a:gd name="T7" fmla="*/ 0 h 7"/>
              <a:gd name="T8" fmla="*/ 27 w 34"/>
              <a:gd name="T9" fmla="*/ 0 h 7"/>
              <a:gd name="T10" fmla="*/ 14 w 34"/>
              <a:gd name="T11" fmla="*/ 7 h 7"/>
              <a:gd name="T12" fmla="*/ 7 w 34"/>
              <a:gd name="T13" fmla="*/ 7 h 7"/>
              <a:gd name="T14" fmla="*/ 0 w 34"/>
              <a:gd name="T15" fmla="*/ 7 h 7"/>
              <a:gd name="T16" fmla="*/ 0 w 34"/>
              <a:gd name="T17" fmla="*/ 7 h 7"/>
              <a:gd name="T18" fmla="*/ 7 w 34"/>
              <a:gd name="T19" fmla="*/ 0 h 7"/>
              <a:gd name="T20" fmla="*/ 14 w 34"/>
              <a:gd name="T21" fmla="*/ 0 h 7"/>
              <a:gd name="T22" fmla="*/ 20 w 34"/>
              <a:gd name="T23" fmla="*/ 0 h 7"/>
              <a:gd name="T24" fmla="*/ 27 w 3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7"/>
              <a:gd name="T41" fmla="*/ 34 w 34"/>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7">
                <a:moveTo>
                  <a:pt x="27" y="0"/>
                </a:moveTo>
                <a:lnTo>
                  <a:pt x="34" y="0"/>
                </a:lnTo>
                <a:lnTo>
                  <a:pt x="27" y="0"/>
                </a:lnTo>
                <a:lnTo>
                  <a:pt x="14" y="7"/>
                </a:lnTo>
                <a:lnTo>
                  <a:pt x="7" y="7"/>
                </a:lnTo>
                <a:lnTo>
                  <a:pt x="0" y="7"/>
                </a:lnTo>
                <a:lnTo>
                  <a:pt x="7" y="0"/>
                </a:lnTo>
                <a:lnTo>
                  <a:pt x="14" y="0"/>
                </a:lnTo>
                <a:lnTo>
                  <a:pt x="20" y="0"/>
                </a:lnTo>
                <a:lnTo>
                  <a:pt x="27" y="0"/>
                </a:lnTo>
                <a:close/>
              </a:path>
            </a:pathLst>
          </a:custGeom>
          <a:noFill/>
          <a:ln w="11113">
            <a:solidFill>
              <a:srgbClr val="000000"/>
            </a:solidFill>
            <a:round/>
            <a:headEnd/>
            <a:tailEnd/>
          </a:ln>
        </p:spPr>
        <p:txBody>
          <a:bodyPr/>
          <a:lstStyle/>
          <a:p>
            <a:endParaRPr lang="en-US"/>
          </a:p>
        </p:txBody>
      </p:sp>
      <p:sp>
        <p:nvSpPr>
          <p:cNvPr id="150778" name="Line 251"/>
          <p:cNvSpPr>
            <a:spLocks noChangeShapeType="1"/>
          </p:cNvSpPr>
          <p:nvPr/>
        </p:nvSpPr>
        <p:spPr bwMode="auto">
          <a:xfrm flipV="1">
            <a:off x="5083175" y="2835275"/>
            <a:ext cx="1588" cy="657225"/>
          </a:xfrm>
          <a:prstGeom prst="line">
            <a:avLst/>
          </a:prstGeom>
          <a:noFill/>
          <a:ln w="11113">
            <a:solidFill>
              <a:srgbClr val="000000"/>
            </a:solidFill>
            <a:round/>
            <a:headEnd/>
            <a:tailEnd/>
          </a:ln>
        </p:spPr>
        <p:txBody>
          <a:bodyPr/>
          <a:lstStyle/>
          <a:p>
            <a:endParaRPr lang="en-US"/>
          </a:p>
        </p:txBody>
      </p:sp>
      <p:sp>
        <p:nvSpPr>
          <p:cNvPr id="150779" name="Line 252"/>
          <p:cNvSpPr>
            <a:spLocks noChangeShapeType="1"/>
          </p:cNvSpPr>
          <p:nvPr/>
        </p:nvSpPr>
        <p:spPr bwMode="auto">
          <a:xfrm flipV="1">
            <a:off x="5029200" y="2846388"/>
            <a:ext cx="1588" cy="657225"/>
          </a:xfrm>
          <a:prstGeom prst="line">
            <a:avLst/>
          </a:prstGeom>
          <a:noFill/>
          <a:ln w="11113">
            <a:solidFill>
              <a:srgbClr val="000000"/>
            </a:solidFill>
            <a:round/>
            <a:headEnd/>
            <a:tailEnd/>
          </a:ln>
        </p:spPr>
        <p:txBody>
          <a:bodyPr/>
          <a:lstStyle/>
          <a:p>
            <a:endParaRPr lang="en-US"/>
          </a:p>
        </p:txBody>
      </p:sp>
      <p:sp>
        <p:nvSpPr>
          <p:cNvPr id="150780" name="Freeform 253"/>
          <p:cNvSpPr>
            <a:spLocks/>
          </p:cNvSpPr>
          <p:nvPr/>
        </p:nvSpPr>
        <p:spPr bwMode="auto">
          <a:xfrm>
            <a:off x="5192713" y="2713038"/>
            <a:ext cx="1587" cy="779462"/>
          </a:xfrm>
          <a:custGeom>
            <a:avLst/>
            <a:gdLst>
              <a:gd name="T0" fmla="*/ 0 w 1587"/>
              <a:gd name="T1" fmla="*/ 491 h 491"/>
              <a:gd name="T2" fmla="*/ 0 w 1587"/>
              <a:gd name="T3" fmla="*/ 491 h 491"/>
              <a:gd name="T4" fmla="*/ 0 w 1587"/>
              <a:gd name="T5" fmla="*/ 6 h 491"/>
              <a:gd name="T6" fmla="*/ 0 w 1587"/>
              <a:gd name="T7" fmla="*/ 0 h 491"/>
              <a:gd name="T8" fmla="*/ 0 w 1587"/>
              <a:gd name="T9" fmla="*/ 491 h 491"/>
              <a:gd name="T10" fmla="*/ 0 60000 65536"/>
              <a:gd name="T11" fmla="*/ 0 60000 65536"/>
              <a:gd name="T12" fmla="*/ 0 60000 65536"/>
              <a:gd name="T13" fmla="*/ 0 60000 65536"/>
              <a:gd name="T14" fmla="*/ 0 60000 65536"/>
              <a:gd name="T15" fmla="*/ 0 w 1587"/>
              <a:gd name="T16" fmla="*/ 0 h 491"/>
              <a:gd name="T17" fmla="*/ 1587 w 1587"/>
              <a:gd name="T18" fmla="*/ 491 h 491"/>
            </a:gdLst>
            <a:ahLst/>
            <a:cxnLst>
              <a:cxn ang="T10">
                <a:pos x="T0" y="T1"/>
              </a:cxn>
              <a:cxn ang="T11">
                <a:pos x="T2" y="T3"/>
              </a:cxn>
              <a:cxn ang="T12">
                <a:pos x="T4" y="T5"/>
              </a:cxn>
              <a:cxn ang="T13">
                <a:pos x="T6" y="T7"/>
              </a:cxn>
              <a:cxn ang="T14">
                <a:pos x="T8" y="T9"/>
              </a:cxn>
            </a:cxnLst>
            <a:rect l="T15" t="T16" r="T17" b="T18"/>
            <a:pathLst>
              <a:path w="1587" h="491">
                <a:moveTo>
                  <a:pt x="0" y="491"/>
                </a:moveTo>
                <a:lnTo>
                  <a:pt x="0" y="491"/>
                </a:lnTo>
                <a:lnTo>
                  <a:pt x="0" y="6"/>
                </a:lnTo>
                <a:lnTo>
                  <a:pt x="0" y="0"/>
                </a:lnTo>
                <a:lnTo>
                  <a:pt x="0" y="491"/>
                </a:lnTo>
                <a:close/>
              </a:path>
            </a:pathLst>
          </a:custGeom>
          <a:solidFill>
            <a:srgbClr val="913061"/>
          </a:solidFill>
          <a:ln w="9525">
            <a:noFill/>
            <a:round/>
            <a:headEnd/>
            <a:tailEnd/>
          </a:ln>
        </p:spPr>
        <p:txBody>
          <a:bodyPr/>
          <a:lstStyle/>
          <a:p>
            <a:endParaRPr lang="en-US"/>
          </a:p>
        </p:txBody>
      </p:sp>
      <p:sp>
        <p:nvSpPr>
          <p:cNvPr id="150781" name="Rectangle 254"/>
          <p:cNvSpPr>
            <a:spLocks noChangeArrowheads="1"/>
          </p:cNvSpPr>
          <p:nvPr/>
        </p:nvSpPr>
        <p:spPr bwMode="auto">
          <a:xfrm>
            <a:off x="5181600" y="2722563"/>
            <a:ext cx="11113" cy="769937"/>
          </a:xfrm>
          <a:prstGeom prst="rect">
            <a:avLst/>
          </a:prstGeom>
          <a:solidFill>
            <a:srgbClr val="993366"/>
          </a:solidFill>
          <a:ln w="9525">
            <a:noFill/>
            <a:miter lim="800000"/>
            <a:headEnd/>
            <a:tailEnd/>
          </a:ln>
        </p:spPr>
        <p:txBody>
          <a:bodyPr/>
          <a:lstStyle/>
          <a:p>
            <a:endParaRPr lang="en-US"/>
          </a:p>
        </p:txBody>
      </p:sp>
      <p:sp>
        <p:nvSpPr>
          <p:cNvPr id="150782" name="Freeform 255"/>
          <p:cNvSpPr>
            <a:spLocks/>
          </p:cNvSpPr>
          <p:nvPr/>
        </p:nvSpPr>
        <p:spPr bwMode="auto">
          <a:xfrm>
            <a:off x="5170488" y="2722563"/>
            <a:ext cx="11112" cy="781050"/>
          </a:xfrm>
          <a:custGeom>
            <a:avLst/>
            <a:gdLst>
              <a:gd name="T0" fmla="*/ 7 w 7"/>
              <a:gd name="T1" fmla="*/ 485 h 492"/>
              <a:gd name="T2" fmla="*/ 0 w 7"/>
              <a:gd name="T3" fmla="*/ 492 h 492"/>
              <a:gd name="T4" fmla="*/ 0 w 7"/>
              <a:gd name="T5" fmla="*/ 0 h 492"/>
              <a:gd name="T6" fmla="*/ 7 w 7"/>
              <a:gd name="T7" fmla="*/ 0 h 492"/>
              <a:gd name="T8" fmla="*/ 7 w 7"/>
              <a:gd name="T9" fmla="*/ 485 h 492"/>
              <a:gd name="T10" fmla="*/ 0 60000 65536"/>
              <a:gd name="T11" fmla="*/ 0 60000 65536"/>
              <a:gd name="T12" fmla="*/ 0 60000 65536"/>
              <a:gd name="T13" fmla="*/ 0 60000 65536"/>
              <a:gd name="T14" fmla="*/ 0 60000 65536"/>
              <a:gd name="T15" fmla="*/ 0 w 7"/>
              <a:gd name="T16" fmla="*/ 0 h 492"/>
              <a:gd name="T17" fmla="*/ 7 w 7"/>
              <a:gd name="T18" fmla="*/ 492 h 492"/>
            </a:gdLst>
            <a:ahLst/>
            <a:cxnLst>
              <a:cxn ang="T10">
                <a:pos x="T0" y="T1"/>
              </a:cxn>
              <a:cxn ang="T11">
                <a:pos x="T2" y="T3"/>
              </a:cxn>
              <a:cxn ang="T12">
                <a:pos x="T4" y="T5"/>
              </a:cxn>
              <a:cxn ang="T13">
                <a:pos x="T6" y="T7"/>
              </a:cxn>
              <a:cxn ang="T14">
                <a:pos x="T8" y="T9"/>
              </a:cxn>
            </a:cxnLst>
            <a:rect l="T15" t="T16" r="T17" b="T18"/>
            <a:pathLst>
              <a:path w="7" h="492">
                <a:moveTo>
                  <a:pt x="7" y="485"/>
                </a:moveTo>
                <a:lnTo>
                  <a:pt x="0" y="492"/>
                </a:lnTo>
                <a:lnTo>
                  <a:pt x="0" y="0"/>
                </a:lnTo>
                <a:lnTo>
                  <a:pt x="7" y="0"/>
                </a:lnTo>
                <a:lnTo>
                  <a:pt x="7" y="485"/>
                </a:lnTo>
                <a:close/>
              </a:path>
            </a:pathLst>
          </a:custGeom>
          <a:solidFill>
            <a:srgbClr val="993366"/>
          </a:solidFill>
          <a:ln w="9525">
            <a:noFill/>
            <a:round/>
            <a:headEnd/>
            <a:tailEnd/>
          </a:ln>
        </p:spPr>
        <p:txBody>
          <a:bodyPr/>
          <a:lstStyle/>
          <a:p>
            <a:endParaRPr lang="en-US"/>
          </a:p>
        </p:txBody>
      </p:sp>
      <p:sp>
        <p:nvSpPr>
          <p:cNvPr id="150783" name="Rectangle 256"/>
          <p:cNvSpPr>
            <a:spLocks noChangeArrowheads="1"/>
          </p:cNvSpPr>
          <p:nvPr/>
        </p:nvSpPr>
        <p:spPr bwMode="auto">
          <a:xfrm>
            <a:off x="5159375" y="2722563"/>
            <a:ext cx="11113" cy="781050"/>
          </a:xfrm>
          <a:prstGeom prst="rect">
            <a:avLst/>
          </a:prstGeom>
          <a:solidFill>
            <a:srgbClr val="913061"/>
          </a:solidFill>
          <a:ln w="9525">
            <a:noFill/>
            <a:miter lim="800000"/>
            <a:headEnd/>
            <a:tailEnd/>
          </a:ln>
        </p:spPr>
        <p:txBody>
          <a:bodyPr/>
          <a:lstStyle/>
          <a:p>
            <a:endParaRPr lang="en-US"/>
          </a:p>
        </p:txBody>
      </p:sp>
      <p:sp>
        <p:nvSpPr>
          <p:cNvPr id="150784" name="Rectangle 257"/>
          <p:cNvSpPr>
            <a:spLocks noChangeArrowheads="1"/>
          </p:cNvSpPr>
          <p:nvPr/>
        </p:nvSpPr>
        <p:spPr bwMode="auto">
          <a:xfrm>
            <a:off x="5149850" y="2722563"/>
            <a:ext cx="9525" cy="781050"/>
          </a:xfrm>
          <a:prstGeom prst="rect">
            <a:avLst/>
          </a:prstGeom>
          <a:solidFill>
            <a:srgbClr val="8A2E5C"/>
          </a:solidFill>
          <a:ln w="9525">
            <a:noFill/>
            <a:miter lim="800000"/>
            <a:headEnd/>
            <a:tailEnd/>
          </a:ln>
        </p:spPr>
        <p:txBody>
          <a:bodyPr/>
          <a:lstStyle/>
          <a:p>
            <a:endParaRPr lang="en-US"/>
          </a:p>
        </p:txBody>
      </p:sp>
      <p:sp>
        <p:nvSpPr>
          <p:cNvPr id="150785" name="Rectangle 258"/>
          <p:cNvSpPr>
            <a:spLocks noChangeArrowheads="1"/>
          </p:cNvSpPr>
          <p:nvPr/>
        </p:nvSpPr>
        <p:spPr bwMode="auto">
          <a:xfrm>
            <a:off x="5149850" y="2722563"/>
            <a:ext cx="1588" cy="781050"/>
          </a:xfrm>
          <a:prstGeom prst="rect">
            <a:avLst/>
          </a:prstGeom>
          <a:solidFill>
            <a:srgbClr val="822B57"/>
          </a:solidFill>
          <a:ln w="9525">
            <a:noFill/>
            <a:miter lim="800000"/>
            <a:headEnd/>
            <a:tailEnd/>
          </a:ln>
        </p:spPr>
        <p:txBody>
          <a:bodyPr/>
          <a:lstStyle/>
          <a:p>
            <a:endParaRPr lang="en-US"/>
          </a:p>
        </p:txBody>
      </p:sp>
      <p:sp>
        <p:nvSpPr>
          <p:cNvPr id="150786" name="Freeform 259"/>
          <p:cNvSpPr>
            <a:spLocks/>
          </p:cNvSpPr>
          <p:nvPr/>
        </p:nvSpPr>
        <p:spPr bwMode="auto">
          <a:xfrm>
            <a:off x="5149850" y="2713038"/>
            <a:ext cx="42863" cy="9525"/>
          </a:xfrm>
          <a:custGeom>
            <a:avLst/>
            <a:gdLst>
              <a:gd name="T0" fmla="*/ 20 w 27"/>
              <a:gd name="T1" fmla="*/ 0 h 6"/>
              <a:gd name="T2" fmla="*/ 27 w 27"/>
              <a:gd name="T3" fmla="*/ 0 h 6"/>
              <a:gd name="T4" fmla="*/ 27 w 27"/>
              <a:gd name="T5" fmla="*/ 0 h 6"/>
              <a:gd name="T6" fmla="*/ 27 w 27"/>
              <a:gd name="T7" fmla="*/ 6 h 6"/>
              <a:gd name="T8" fmla="*/ 20 w 27"/>
              <a:gd name="T9" fmla="*/ 6 h 6"/>
              <a:gd name="T10" fmla="*/ 13 w 27"/>
              <a:gd name="T11" fmla="*/ 6 h 6"/>
              <a:gd name="T12" fmla="*/ 6 w 27"/>
              <a:gd name="T13" fmla="*/ 6 h 6"/>
              <a:gd name="T14" fmla="*/ 0 w 27"/>
              <a:gd name="T15" fmla="*/ 6 h 6"/>
              <a:gd name="T16" fmla="*/ 0 w 27"/>
              <a:gd name="T17" fmla="*/ 6 h 6"/>
              <a:gd name="T18" fmla="*/ 0 w 27"/>
              <a:gd name="T19" fmla="*/ 6 h 6"/>
              <a:gd name="T20" fmla="*/ 6 w 27"/>
              <a:gd name="T21" fmla="*/ 6 h 6"/>
              <a:gd name="T22" fmla="*/ 13 w 27"/>
              <a:gd name="T23" fmla="*/ 0 h 6"/>
              <a:gd name="T24" fmla="*/ 20 w 27"/>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6"/>
              <a:gd name="T41" fmla="*/ 27 w 27"/>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6">
                <a:moveTo>
                  <a:pt x="20" y="0"/>
                </a:moveTo>
                <a:lnTo>
                  <a:pt x="27" y="0"/>
                </a:lnTo>
                <a:lnTo>
                  <a:pt x="27" y="6"/>
                </a:lnTo>
                <a:lnTo>
                  <a:pt x="20" y="6"/>
                </a:lnTo>
                <a:lnTo>
                  <a:pt x="13" y="6"/>
                </a:lnTo>
                <a:lnTo>
                  <a:pt x="6" y="6"/>
                </a:lnTo>
                <a:lnTo>
                  <a:pt x="0" y="6"/>
                </a:lnTo>
                <a:lnTo>
                  <a:pt x="6" y="6"/>
                </a:lnTo>
                <a:lnTo>
                  <a:pt x="13" y="0"/>
                </a:lnTo>
                <a:lnTo>
                  <a:pt x="20" y="0"/>
                </a:lnTo>
                <a:close/>
              </a:path>
            </a:pathLst>
          </a:custGeom>
          <a:solidFill>
            <a:srgbClr val="73264D"/>
          </a:solidFill>
          <a:ln w="9525">
            <a:noFill/>
            <a:round/>
            <a:headEnd/>
            <a:tailEnd/>
          </a:ln>
        </p:spPr>
        <p:txBody>
          <a:bodyPr/>
          <a:lstStyle/>
          <a:p>
            <a:endParaRPr lang="en-US"/>
          </a:p>
        </p:txBody>
      </p:sp>
      <p:sp>
        <p:nvSpPr>
          <p:cNvPr id="150787" name="Freeform 260"/>
          <p:cNvSpPr>
            <a:spLocks/>
          </p:cNvSpPr>
          <p:nvPr/>
        </p:nvSpPr>
        <p:spPr bwMode="auto">
          <a:xfrm>
            <a:off x="5149850" y="3492500"/>
            <a:ext cx="42863" cy="11113"/>
          </a:xfrm>
          <a:custGeom>
            <a:avLst/>
            <a:gdLst>
              <a:gd name="T0" fmla="*/ 27 w 27"/>
              <a:gd name="T1" fmla="*/ 0 h 7"/>
              <a:gd name="T2" fmla="*/ 27 w 27"/>
              <a:gd name="T3" fmla="*/ 0 h 7"/>
              <a:gd name="T4" fmla="*/ 20 w 27"/>
              <a:gd name="T5" fmla="*/ 0 h 7"/>
              <a:gd name="T6" fmla="*/ 13 w 27"/>
              <a:gd name="T7" fmla="*/ 7 h 7"/>
              <a:gd name="T8" fmla="*/ 6 w 27"/>
              <a:gd name="T9" fmla="*/ 7 h 7"/>
              <a:gd name="T10" fmla="*/ 0 w 27"/>
              <a:gd name="T11" fmla="*/ 7 h 7"/>
              <a:gd name="T12" fmla="*/ 0 w 27"/>
              <a:gd name="T13" fmla="*/ 7 h 7"/>
              <a:gd name="T14" fmla="*/ 0 60000 65536"/>
              <a:gd name="T15" fmla="*/ 0 60000 65536"/>
              <a:gd name="T16" fmla="*/ 0 60000 65536"/>
              <a:gd name="T17" fmla="*/ 0 60000 65536"/>
              <a:gd name="T18" fmla="*/ 0 60000 65536"/>
              <a:gd name="T19" fmla="*/ 0 60000 65536"/>
              <a:gd name="T20" fmla="*/ 0 60000 65536"/>
              <a:gd name="T21" fmla="*/ 0 w 27"/>
              <a:gd name="T22" fmla="*/ 0 h 7"/>
              <a:gd name="T23" fmla="*/ 27 w 2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7">
                <a:moveTo>
                  <a:pt x="27" y="0"/>
                </a:moveTo>
                <a:lnTo>
                  <a:pt x="27" y="0"/>
                </a:lnTo>
                <a:lnTo>
                  <a:pt x="20" y="0"/>
                </a:lnTo>
                <a:lnTo>
                  <a:pt x="13" y="7"/>
                </a:lnTo>
                <a:lnTo>
                  <a:pt x="6" y="7"/>
                </a:lnTo>
                <a:lnTo>
                  <a:pt x="0" y="7"/>
                </a:lnTo>
              </a:path>
            </a:pathLst>
          </a:custGeom>
          <a:noFill/>
          <a:ln w="11113">
            <a:solidFill>
              <a:srgbClr val="000000"/>
            </a:solidFill>
            <a:round/>
            <a:headEnd/>
            <a:tailEnd/>
          </a:ln>
        </p:spPr>
        <p:txBody>
          <a:bodyPr/>
          <a:lstStyle/>
          <a:p>
            <a:endParaRPr lang="en-US"/>
          </a:p>
        </p:txBody>
      </p:sp>
      <p:sp>
        <p:nvSpPr>
          <p:cNvPr id="150788" name="Freeform 261"/>
          <p:cNvSpPr>
            <a:spLocks/>
          </p:cNvSpPr>
          <p:nvPr/>
        </p:nvSpPr>
        <p:spPr bwMode="auto">
          <a:xfrm>
            <a:off x="5149850" y="2713038"/>
            <a:ext cx="42863" cy="9525"/>
          </a:xfrm>
          <a:custGeom>
            <a:avLst/>
            <a:gdLst>
              <a:gd name="T0" fmla="*/ 20 w 27"/>
              <a:gd name="T1" fmla="*/ 0 h 6"/>
              <a:gd name="T2" fmla="*/ 27 w 27"/>
              <a:gd name="T3" fmla="*/ 0 h 6"/>
              <a:gd name="T4" fmla="*/ 27 w 27"/>
              <a:gd name="T5" fmla="*/ 0 h 6"/>
              <a:gd name="T6" fmla="*/ 27 w 27"/>
              <a:gd name="T7" fmla="*/ 6 h 6"/>
              <a:gd name="T8" fmla="*/ 20 w 27"/>
              <a:gd name="T9" fmla="*/ 6 h 6"/>
              <a:gd name="T10" fmla="*/ 13 w 27"/>
              <a:gd name="T11" fmla="*/ 6 h 6"/>
              <a:gd name="T12" fmla="*/ 6 w 27"/>
              <a:gd name="T13" fmla="*/ 6 h 6"/>
              <a:gd name="T14" fmla="*/ 0 w 27"/>
              <a:gd name="T15" fmla="*/ 6 h 6"/>
              <a:gd name="T16" fmla="*/ 0 w 27"/>
              <a:gd name="T17" fmla="*/ 6 h 6"/>
              <a:gd name="T18" fmla="*/ 0 w 27"/>
              <a:gd name="T19" fmla="*/ 6 h 6"/>
              <a:gd name="T20" fmla="*/ 6 w 27"/>
              <a:gd name="T21" fmla="*/ 6 h 6"/>
              <a:gd name="T22" fmla="*/ 13 w 27"/>
              <a:gd name="T23" fmla="*/ 0 h 6"/>
              <a:gd name="T24" fmla="*/ 20 w 27"/>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6"/>
              <a:gd name="T41" fmla="*/ 27 w 27"/>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6">
                <a:moveTo>
                  <a:pt x="20" y="0"/>
                </a:moveTo>
                <a:lnTo>
                  <a:pt x="27" y="0"/>
                </a:lnTo>
                <a:lnTo>
                  <a:pt x="27" y="6"/>
                </a:lnTo>
                <a:lnTo>
                  <a:pt x="20" y="6"/>
                </a:lnTo>
                <a:lnTo>
                  <a:pt x="13" y="6"/>
                </a:lnTo>
                <a:lnTo>
                  <a:pt x="6" y="6"/>
                </a:lnTo>
                <a:lnTo>
                  <a:pt x="0" y="6"/>
                </a:lnTo>
                <a:lnTo>
                  <a:pt x="6" y="6"/>
                </a:lnTo>
                <a:lnTo>
                  <a:pt x="13" y="0"/>
                </a:lnTo>
                <a:lnTo>
                  <a:pt x="20" y="0"/>
                </a:lnTo>
                <a:close/>
              </a:path>
            </a:pathLst>
          </a:custGeom>
          <a:noFill/>
          <a:ln w="11113">
            <a:solidFill>
              <a:srgbClr val="000000"/>
            </a:solidFill>
            <a:round/>
            <a:headEnd/>
            <a:tailEnd/>
          </a:ln>
        </p:spPr>
        <p:txBody>
          <a:bodyPr/>
          <a:lstStyle/>
          <a:p>
            <a:endParaRPr lang="en-US"/>
          </a:p>
        </p:txBody>
      </p:sp>
      <p:sp>
        <p:nvSpPr>
          <p:cNvPr id="150789" name="Line 262"/>
          <p:cNvSpPr>
            <a:spLocks noChangeShapeType="1"/>
          </p:cNvSpPr>
          <p:nvPr/>
        </p:nvSpPr>
        <p:spPr bwMode="auto">
          <a:xfrm flipV="1">
            <a:off x="5192713" y="2713038"/>
            <a:ext cx="1587" cy="779462"/>
          </a:xfrm>
          <a:prstGeom prst="line">
            <a:avLst/>
          </a:prstGeom>
          <a:noFill/>
          <a:ln w="11113">
            <a:solidFill>
              <a:srgbClr val="000000"/>
            </a:solidFill>
            <a:round/>
            <a:headEnd/>
            <a:tailEnd/>
          </a:ln>
        </p:spPr>
        <p:txBody>
          <a:bodyPr/>
          <a:lstStyle/>
          <a:p>
            <a:endParaRPr lang="en-US"/>
          </a:p>
        </p:txBody>
      </p:sp>
      <p:sp>
        <p:nvSpPr>
          <p:cNvPr id="150790" name="Line 263"/>
          <p:cNvSpPr>
            <a:spLocks noChangeShapeType="1"/>
          </p:cNvSpPr>
          <p:nvPr/>
        </p:nvSpPr>
        <p:spPr bwMode="auto">
          <a:xfrm flipV="1">
            <a:off x="5149850" y="2722563"/>
            <a:ext cx="1588" cy="781050"/>
          </a:xfrm>
          <a:prstGeom prst="line">
            <a:avLst/>
          </a:prstGeom>
          <a:noFill/>
          <a:ln w="11113">
            <a:solidFill>
              <a:srgbClr val="000000"/>
            </a:solidFill>
            <a:round/>
            <a:headEnd/>
            <a:tailEnd/>
          </a:ln>
        </p:spPr>
        <p:txBody>
          <a:bodyPr/>
          <a:lstStyle/>
          <a:p>
            <a:endParaRPr lang="en-US"/>
          </a:p>
        </p:txBody>
      </p:sp>
      <p:sp>
        <p:nvSpPr>
          <p:cNvPr id="150791" name="Rectangle 264"/>
          <p:cNvSpPr>
            <a:spLocks noChangeArrowheads="1"/>
          </p:cNvSpPr>
          <p:nvPr/>
        </p:nvSpPr>
        <p:spPr bwMode="auto">
          <a:xfrm>
            <a:off x="5530850" y="3041650"/>
            <a:ext cx="1588" cy="450850"/>
          </a:xfrm>
          <a:prstGeom prst="rect">
            <a:avLst/>
          </a:prstGeom>
          <a:solidFill>
            <a:srgbClr val="913061"/>
          </a:solidFill>
          <a:ln w="9525">
            <a:noFill/>
            <a:miter lim="800000"/>
            <a:headEnd/>
            <a:tailEnd/>
          </a:ln>
        </p:spPr>
        <p:txBody>
          <a:bodyPr/>
          <a:lstStyle/>
          <a:p>
            <a:endParaRPr lang="en-US"/>
          </a:p>
        </p:txBody>
      </p:sp>
      <p:sp>
        <p:nvSpPr>
          <p:cNvPr id="150792" name="Rectangle 265"/>
          <p:cNvSpPr>
            <a:spLocks noChangeArrowheads="1"/>
          </p:cNvSpPr>
          <p:nvPr/>
        </p:nvSpPr>
        <p:spPr bwMode="auto">
          <a:xfrm>
            <a:off x="5519738" y="3041650"/>
            <a:ext cx="11112" cy="450850"/>
          </a:xfrm>
          <a:prstGeom prst="rect">
            <a:avLst/>
          </a:prstGeom>
          <a:solidFill>
            <a:srgbClr val="993366"/>
          </a:solidFill>
          <a:ln w="9525">
            <a:noFill/>
            <a:miter lim="800000"/>
            <a:headEnd/>
            <a:tailEnd/>
          </a:ln>
        </p:spPr>
        <p:txBody>
          <a:bodyPr/>
          <a:lstStyle/>
          <a:p>
            <a:endParaRPr lang="en-US"/>
          </a:p>
        </p:txBody>
      </p:sp>
      <p:sp>
        <p:nvSpPr>
          <p:cNvPr id="150793" name="Freeform 266"/>
          <p:cNvSpPr>
            <a:spLocks/>
          </p:cNvSpPr>
          <p:nvPr/>
        </p:nvSpPr>
        <p:spPr bwMode="auto">
          <a:xfrm>
            <a:off x="5499100" y="3041650"/>
            <a:ext cx="20638" cy="461963"/>
          </a:xfrm>
          <a:custGeom>
            <a:avLst/>
            <a:gdLst>
              <a:gd name="T0" fmla="*/ 13 w 13"/>
              <a:gd name="T1" fmla="*/ 284 h 291"/>
              <a:gd name="T2" fmla="*/ 0 w 13"/>
              <a:gd name="T3" fmla="*/ 291 h 291"/>
              <a:gd name="T4" fmla="*/ 0 w 13"/>
              <a:gd name="T5" fmla="*/ 6 h 291"/>
              <a:gd name="T6" fmla="*/ 13 w 13"/>
              <a:gd name="T7" fmla="*/ 0 h 291"/>
              <a:gd name="T8" fmla="*/ 13 w 13"/>
              <a:gd name="T9" fmla="*/ 284 h 291"/>
              <a:gd name="T10" fmla="*/ 0 60000 65536"/>
              <a:gd name="T11" fmla="*/ 0 60000 65536"/>
              <a:gd name="T12" fmla="*/ 0 60000 65536"/>
              <a:gd name="T13" fmla="*/ 0 60000 65536"/>
              <a:gd name="T14" fmla="*/ 0 60000 65536"/>
              <a:gd name="T15" fmla="*/ 0 w 13"/>
              <a:gd name="T16" fmla="*/ 0 h 291"/>
              <a:gd name="T17" fmla="*/ 13 w 13"/>
              <a:gd name="T18" fmla="*/ 291 h 291"/>
            </a:gdLst>
            <a:ahLst/>
            <a:cxnLst>
              <a:cxn ang="T10">
                <a:pos x="T0" y="T1"/>
              </a:cxn>
              <a:cxn ang="T11">
                <a:pos x="T2" y="T3"/>
              </a:cxn>
              <a:cxn ang="T12">
                <a:pos x="T4" y="T5"/>
              </a:cxn>
              <a:cxn ang="T13">
                <a:pos x="T6" y="T7"/>
              </a:cxn>
              <a:cxn ang="T14">
                <a:pos x="T8" y="T9"/>
              </a:cxn>
            </a:cxnLst>
            <a:rect l="T15" t="T16" r="T17" b="T18"/>
            <a:pathLst>
              <a:path w="13" h="291">
                <a:moveTo>
                  <a:pt x="13" y="284"/>
                </a:moveTo>
                <a:lnTo>
                  <a:pt x="0" y="291"/>
                </a:lnTo>
                <a:lnTo>
                  <a:pt x="0" y="6"/>
                </a:lnTo>
                <a:lnTo>
                  <a:pt x="13" y="0"/>
                </a:lnTo>
                <a:lnTo>
                  <a:pt x="13" y="284"/>
                </a:lnTo>
                <a:close/>
              </a:path>
            </a:pathLst>
          </a:custGeom>
          <a:solidFill>
            <a:srgbClr val="993366"/>
          </a:solidFill>
          <a:ln w="9525">
            <a:noFill/>
            <a:round/>
            <a:headEnd/>
            <a:tailEnd/>
          </a:ln>
        </p:spPr>
        <p:txBody>
          <a:bodyPr/>
          <a:lstStyle/>
          <a:p>
            <a:endParaRPr lang="en-US"/>
          </a:p>
        </p:txBody>
      </p:sp>
      <p:sp>
        <p:nvSpPr>
          <p:cNvPr id="150794" name="Rectangle 267"/>
          <p:cNvSpPr>
            <a:spLocks noChangeArrowheads="1"/>
          </p:cNvSpPr>
          <p:nvPr/>
        </p:nvSpPr>
        <p:spPr bwMode="auto">
          <a:xfrm>
            <a:off x="5487988" y="3051175"/>
            <a:ext cx="11112" cy="452438"/>
          </a:xfrm>
          <a:prstGeom prst="rect">
            <a:avLst/>
          </a:prstGeom>
          <a:solidFill>
            <a:srgbClr val="913061"/>
          </a:solidFill>
          <a:ln w="9525">
            <a:noFill/>
            <a:miter lim="800000"/>
            <a:headEnd/>
            <a:tailEnd/>
          </a:ln>
        </p:spPr>
        <p:txBody>
          <a:bodyPr/>
          <a:lstStyle/>
          <a:p>
            <a:endParaRPr lang="en-US"/>
          </a:p>
        </p:txBody>
      </p:sp>
      <p:sp>
        <p:nvSpPr>
          <p:cNvPr id="150795" name="Rectangle 268"/>
          <p:cNvSpPr>
            <a:spLocks noChangeArrowheads="1"/>
          </p:cNvSpPr>
          <p:nvPr/>
        </p:nvSpPr>
        <p:spPr bwMode="auto">
          <a:xfrm>
            <a:off x="5476875" y="3051175"/>
            <a:ext cx="11113" cy="452438"/>
          </a:xfrm>
          <a:prstGeom prst="rect">
            <a:avLst/>
          </a:prstGeom>
          <a:solidFill>
            <a:srgbClr val="8A2E5C"/>
          </a:solidFill>
          <a:ln w="9525">
            <a:noFill/>
            <a:miter lim="800000"/>
            <a:headEnd/>
            <a:tailEnd/>
          </a:ln>
        </p:spPr>
        <p:txBody>
          <a:bodyPr/>
          <a:lstStyle/>
          <a:p>
            <a:endParaRPr lang="en-US"/>
          </a:p>
        </p:txBody>
      </p:sp>
      <p:sp>
        <p:nvSpPr>
          <p:cNvPr id="150796" name="Rectangle 269"/>
          <p:cNvSpPr>
            <a:spLocks noChangeArrowheads="1"/>
          </p:cNvSpPr>
          <p:nvPr/>
        </p:nvSpPr>
        <p:spPr bwMode="auto">
          <a:xfrm>
            <a:off x="5476875" y="3051175"/>
            <a:ext cx="1588" cy="452438"/>
          </a:xfrm>
          <a:prstGeom prst="rect">
            <a:avLst/>
          </a:prstGeom>
          <a:solidFill>
            <a:srgbClr val="822B57"/>
          </a:solidFill>
          <a:ln w="9525">
            <a:noFill/>
            <a:miter lim="800000"/>
            <a:headEnd/>
            <a:tailEnd/>
          </a:ln>
        </p:spPr>
        <p:txBody>
          <a:bodyPr/>
          <a:lstStyle/>
          <a:p>
            <a:endParaRPr lang="en-US"/>
          </a:p>
        </p:txBody>
      </p:sp>
      <p:sp>
        <p:nvSpPr>
          <p:cNvPr id="150797" name="Freeform 270"/>
          <p:cNvSpPr>
            <a:spLocks/>
          </p:cNvSpPr>
          <p:nvPr/>
        </p:nvSpPr>
        <p:spPr bwMode="auto">
          <a:xfrm>
            <a:off x="5476875" y="3041650"/>
            <a:ext cx="53975" cy="9525"/>
          </a:xfrm>
          <a:custGeom>
            <a:avLst/>
            <a:gdLst>
              <a:gd name="T0" fmla="*/ 27 w 34"/>
              <a:gd name="T1" fmla="*/ 0 h 6"/>
              <a:gd name="T2" fmla="*/ 34 w 34"/>
              <a:gd name="T3" fmla="*/ 0 h 6"/>
              <a:gd name="T4" fmla="*/ 34 w 34"/>
              <a:gd name="T5" fmla="*/ 0 h 6"/>
              <a:gd name="T6" fmla="*/ 34 w 34"/>
              <a:gd name="T7" fmla="*/ 0 h 6"/>
              <a:gd name="T8" fmla="*/ 27 w 34"/>
              <a:gd name="T9" fmla="*/ 0 h 6"/>
              <a:gd name="T10" fmla="*/ 14 w 34"/>
              <a:gd name="T11" fmla="*/ 6 h 6"/>
              <a:gd name="T12" fmla="*/ 7 w 34"/>
              <a:gd name="T13" fmla="*/ 6 h 6"/>
              <a:gd name="T14" fmla="*/ 0 w 34"/>
              <a:gd name="T15" fmla="*/ 6 h 6"/>
              <a:gd name="T16" fmla="*/ 0 w 34"/>
              <a:gd name="T17" fmla="*/ 6 h 6"/>
              <a:gd name="T18" fmla="*/ 7 w 34"/>
              <a:gd name="T19" fmla="*/ 0 h 6"/>
              <a:gd name="T20" fmla="*/ 14 w 34"/>
              <a:gd name="T21" fmla="*/ 0 h 6"/>
              <a:gd name="T22" fmla="*/ 21 w 34"/>
              <a:gd name="T23" fmla="*/ 0 h 6"/>
              <a:gd name="T24" fmla="*/ 27 w 34"/>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6"/>
              <a:gd name="T41" fmla="*/ 34 w 34"/>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6">
                <a:moveTo>
                  <a:pt x="27" y="0"/>
                </a:moveTo>
                <a:lnTo>
                  <a:pt x="34" y="0"/>
                </a:lnTo>
                <a:lnTo>
                  <a:pt x="27" y="0"/>
                </a:lnTo>
                <a:lnTo>
                  <a:pt x="14" y="6"/>
                </a:lnTo>
                <a:lnTo>
                  <a:pt x="7" y="6"/>
                </a:lnTo>
                <a:lnTo>
                  <a:pt x="0" y="6"/>
                </a:lnTo>
                <a:lnTo>
                  <a:pt x="7" y="0"/>
                </a:lnTo>
                <a:lnTo>
                  <a:pt x="14" y="0"/>
                </a:lnTo>
                <a:lnTo>
                  <a:pt x="21" y="0"/>
                </a:lnTo>
                <a:lnTo>
                  <a:pt x="27" y="0"/>
                </a:lnTo>
                <a:close/>
              </a:path>
            </a:pathLst>
          </a:custGeom>
          <a:solidFill>
            <a:srgbClr val="73264D"/>
          </a:solidFill>
          <a:ln w="9525">
            <a:noFill/>
            <a:round/>
            <a:headEnd/>
            <a:tailEnd/>
          </a:ln>
        </p:spPr>
        <p:txBody>
          <a:bodyPr/>
          <a:lstStyle/>
          <a:p>
            <a:endParaRPr lang="en-US"/>
          </a:p>
        </p:txBody>
      </p:sp>
      <p:sp>
        <p:nvSpPr>
          <p:cNvPr id="150798" name="Freeform 271"/>
          <p:cNvSpPr>
            <a:spLocks/>
          </p:cNvSpPr>
          <p:nvPr/>
        </p:nvSpPr>
        <p:spPr bwMode="auto">
          <a:xfrm>
            <a:off x="5476875" y="3492500"/>
            <a:ext cx="53975" cy="11113"/>
          </a:xfrm>
          <a:custGeom>
            <a:avLst/>
            <a:gdLst>
              <a:gd name="T0" fmla="*/ 34 w 34"/>
              <a:gd name="T1" fmla="*/ 0 h 7"/>
              <a:gd name="T2" fmla="*/ 34 w 34"/>
              <a:gd name="T3" fmla="*/ 0 h 7"/>
              <a:gd name="T4" fmla="*/ 27 w 34"/>
              <a:gd name="T5" fmla="*/ 0 h 7"/>
              <a:gd name="T6" fmla="*/ 14 w 34"/>
              <a:gd name="T7" fmla="*/ 7 h 7"/>
              <a:gd name="T8" fmla="*/ 7 w 34"/>
              <a:gd name="T9" fmla="*/ 7 h 7"/>
              <a:gd name="T10" fmla="*/ 0 w 34"/>
              <a:gd name="T11" fmla="*/ 7 h 7"/>
              <a:gd name="T12" fmla="*/ 0 w 34"/>
              <a:gd name="T13" fmla="*/ 7 h 7"/>
              <a:gd name="T14" fmla="*/ 0 60000 65536"/>
              <a:gd name="T15" fmla="*/ 0 60000 65536"/>
              <a:gd name="T16" fmla="*/ 0 60000 65536"/>
              <a:gd name="T17" fmla="*/ 0 60000 65536"/>
              <a:gd name="T18" fmla="*/ 0 60000 65536"/>
              <a:gd name="T19" fmla="*/ 0 60000 65536"/>
              <a:gd name="T20" fmla="*/ 0 60000 65536"/>
              <a:gd name="T21" fmla="*/ 0 w 34"/>
              <a:gd name="T22" fmla="*/ 0 h 7"/>
              <a:gd name="T23" fmla="*/ 34 w 3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7">
                <a:moveTo>
                  <a:pt x="34" y="0"/>
                </a:moveTo>
                <a:lnTo>
                  <a:pt x="34" y="0"/>
                </a:lnTo>
                <a:lnTo>
                  <a:pt x="27" y="0"/>
                </a:lnTo>
                <a:lnTo>
                  <a:pt x="14" y="7"/>
                </a:lnTo>
                <a:lnTo>
                  <a:pt x="7" y="7"/>
                </a:lnTo>
                <a:lnTo>
                  <a:pt x="0" y="7"/>
                </a:lnTo>
              </a:path>
            </a:pathLst>
          </a:custGeom>
          <a:noFill/>
          <a:ln w="11113">
            <a:solidFill>
              <a:srgbClr val="000000"/>
            </a:solidFill>
            <a:round/>
            <a:headEnd/>
            <a:tailEnd/>
          </a:ln>
        </p:spPr>
        <p:txBody>
          <a:bodyPr/>
          <a:lstStyle/>
          <a:p>
            <a:endParaRPr lang="en-US"/>
          </a:p>
        </p:txBody>
      </p:sp>
      <p:sp>
        <p:nvSpPr>
          <p:cNvPr id="150799" name="Freeform 272"/>
          <p:cNvSpPr>
            <a:spLocks/>
          </p:cNvSpPr>
          <p:nvPr/>
        </p:nvSpPr>
        <p:spPr bwMode="auto">
          <a:xfrm>
            <a:off x="5476875" y="3041650"/>
            <a:ext cx="53975" cy="9525"/>
          </a:xfrm>
          <a:custGeom>
            <a:avLst/>
            <a:gdLst>
              <a:gd name="T0" fmla="*/ 27 w 34"/>
              <a:gd name="T1" fmla="*/ 0 h 6"/>
              <a:gd name="T2" fmla="*/ 34 w 34"/>
              <a:gd name="T3" fmla="*/ 0 h 6"/>
              <a:gd name="T4" fmla="*/ 34 w 34"/>
              <a:gd name="T5" fmla="*/ 0 h 6"/>
              <a:gd name="T6" fmla="*/ 34 w 34"/>
              <a:gd name="T7" fmla="*/ 0 h 6"/>
              <a:gd name="T8" fmla="*/ 27 w 34"/>
              <a:gd name="T9" fmla="*/ 0 h 6"/>
              <a:gd name="T10" fmla="*/ 14 w 34"/>
              <a:gd name="T11" fmla="*/ 6 h 6"/>
              <a:gd name="T12" fmla="*/ 7 w 34"/>
              <a:gd name="T13" fmla="*/ 6 h 6"/>
              <a:gd name="T14" fmla="*/ 0 w 34"/>
              <a:gd name="T15" fmla="*/ 6 h 6"/>
              <a:gd name="T16" fmla="*/ 0 w 34"/>
              <a:gd name="T17" fmla="*/ 6 h 6"/>
              <a:gd name="T18" fmla="*/ 7 w 34"/>
              <a:gd name="T19" fmla="*/ 0 h 6"/>
              <a:gd name="T20" fmla="*/ 14 w 34"/>
              <a:gd name="T21" fmla="*/ 0 h 6"/>
              <a:gd name="T22" fmla="*/ 21 w 34"/>
              <a:gd name="T23" fmla="*/ 0 h 6"/>
              <a:gd name="T24" fmla="*/ 27 w 34"/>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6"/>
              <a:gd name="T41" fmla="*/ 34 w 34"/>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6">
                <a:moveTo>
                  <a:pt x="27" y="0"/>
                </a:moveTo>
                <a:lnTo>
                  <a:pt x="34" y="0"/>
                </a:lnTo>
                <a:lnTo>
                  <a:pt x="27" y="0"/>
                </a:lnTo>
                <a:lnTo>
                  <a:pt x="14" y="6"/>
                </a:lnTo>
                <a:lnTo>
                  <a:pt x="7" y="6"/>
                </a:lnTo>
                <a:lnTo>
                  <a:pt x="0" y="6"/>
                </a:lnTo>
                <a:lnTo>
                  <a:pt x="7" y="0"/>
                </a:lnTo>
                <a:lnTo>
                  <a:pt x="14" y="0"/>
                </a:lnTo>
                <a:lnTo>
                  <a:pt x="21" y="0"/>
                </a:lnTo>
                <a:lnTo>
                  <a:pt x="27" y="0"/>
                </a:lnTo>
                <a:close/>
              </a:path>
            </a:pathLst>
          </a:custGeom>
          <a:noFill/>
          <a:ln w="11113">
            <a:solidFill>
              <a:srgbClr val="000000"/>
            </a:solidFill>
            <a:round/>
            <a:headEnd/>
            <a:tailEnd/>
          </a:ln>
        </p:spPr>
        <p:txBody>
          <a:bodyPr/>
          <a:lstStyle/>
          <a:p>
            <a:endParaRPr lang="en-US"/>
          </a:p>
        </p:txBody>
      </p:sp>
      <p:sp>
        <p:nvSpPr>
          <p:cNvPr id="150800" name="Line 273"/>
          <p:cNvSpPr>
            <a:spLocks noChangeShapeType="1"/>
          </p:cNvSpPr>
          <p:nvPr/>
        </p:nvSpPr>
        <p:spPr bwMode="auto">
          <a:xfrm flipV="1">
            <a:off x="5530850" y="3041650"/>
            <a:ext cx="1588" cy="450850"/>
          </a:xfrm>
          <a:prstGeom prst="line">
            <a:avLst/>
          </a:prstGeom>
          <a:noFill/>
          <a:ln w="11113">
            <a:solidFill>
              <a:srgbClr val="000000"/>
            </a:solidFill>
            <a:round/>
            <a:headEnd/>
            <a:tailEnd/>
          </a:ln>
        </p:spPr>
        <p:txBody>
          <a:bodyPr/>
          <a:lstStyle/>
          <a:p>
            <a:endParaRPr lang="en-US"/>
          </a:p>
        </p:txBody>
      </p:sp>
      <p:sp>
        <p:nvSpPr>
          <p:cNvPr id="150801" name="Line 274"/>
          <p:cNvSpPr>
            <a:spLocks noChangeShapeType="1"/>
          </p:cNvSpPr>
          <p:nvPr/>
        </p:nvSpPr>
        <p:spPr bwMode="auto">
          <a:xfrm flipV="1">
            <a:off x="5476875" y="3051175"/>
            <a:ext cx="1588" cy="452438"/>
          </a:xfrm>
          <a:prstGeom prst="line">
            <a:avLst/>
          </a:prstGeom>
          <a:noFill/>
          <a:ln w="11113">
            <a:solidFill>
              <a:srgbClr val="000000"/>
            </a:solidFill>
            <a:round/>
            <a:headEnd/>
            <a:tailEnd/>
          </a:ln>
        </p:spPr>
        <p:txBody>
          <a:bodyPr/>
          <a:lstStyle/>
          <a:p>
            <a:endParaRPr lang="en-US"/>
          </a:p>
        </p:txBody>
      </p:sp>
      <p:sp>
        <p:nvSpPr>
          <p:cNvPr id="150802" name="Rectangle 275"/>
          <p:cNvSpPr>
            <a:spLocks noChangeArrowheads="1"/>
          </p:cNvSpPr>
          <p:nvPr/>
        </p:nvSpPr>
        <p:spPr bwMode="auto">
          <a:xfrm>
            <a:off x="5640388" y="2887663"/>
            <a:ext cx="1587" cy="604837"/>
          </a:xfrm>
          <a:prstGeom prst="rect">
            <a:avLst/>
          </a:prstGeom>
          <a:solidFill>
            <a:srgbClr val="913061"/>
          </a:solidFill>
          <a:ln w="9525">
            <a:noFill/>
            <a:miter lim="800000"/>
            <a:headEnd/>
            <a:tailEnd/>
          </a:ln>
        </p:spPr>
        <p:txBody>
          <a:bodyPr/>
          <a:lstStyle/>
          <a:p>
            <a:endParaRPr lang="en-US"/>
          </a:p>
        </p:txBody>
      </p:sp>
      <p:sp>
        <p:nvSpPr>
          <p:cNvPr id="150803" name="Rectangle 276"/>
          <p:cNvSpPr>
            <a:spLocks noChangeArrowheads="1"/>
          </p:cNvSpPr>
          <p:nvPr/>
        </p:nvSpPr>
        <p:spPr bwMode="auto">
          <a:xfrm>
            <a:off x="5629275" y="2887663"/>
            <a:ext cx="11113" cy="604837"/>
          </a:xfrm>
          <a:prstGeom prst="rect">
            <a:avLst/>
          </a:prstGeom>
          <a:solidFill>
            <a:srgbClr val="993366"/>
          </a:solidFill>
          <a:ln w="9525">
            <a:noFill/>
            <a:miter lim="800000"/>
            <a:headEnd/>
            <a:tailEnd/>
          </a:ln>
        </p:spPr>
        <p:txBody>
          <a:bodyPr/>
          <a:lstStyle/>
          <a:p>
            <a:endParaRPr lang="en-US"/>
          </a:p>
        </p:txBody>
      </p:sp>
      <p:sp>
        <p:nvSpPr>
          <p:cNvPr id="150804" name="Freeform 277"/>
          <p:cNvSpPr>
            <a:spLocks/>
          </p:cNvSpPr>
          <p:nvPr/>
        </p:nvSpPr>
        <p:spPr bwMode="auto">
          <a:xfrm>
            <a:off x="5607050" y="2887663"/>
            <a:ext cx="22225" cy="615950"/>
          </a:xfrm>
          <a:custGeom>
            <a:avLst/>
            <a:gdLst>
              <a:gd name="T0" fmla="*/ 14 w 14"/>
              <a:gd name="T1" fmla="*/ 381 h 388"/>
              <a:gd name="T2" fmla="*/ 0 w 14"/>
              <a:gd name="T3" fmla="*/ 388 h 388"/>
              <a:gd name="T4" fmla="*/ 0 w 14"/>
              <a:gd name="T5" fmla="*/ 6 h 388"/>
              <a:gd name="T6" fmla="*/ 14 w 14"/>
              <a:gd name="T7" fmla="*/ 0 h 388"/>
              <a:gd name="T8" fmla="*/ 14 w 14"/>
              <a:gd name="T9" fmla="*/ 381 h 388"/>
              <a:gd name="T10" fmla="*/ 0 60000 65536"/>
              <a:gd name="T11" fmla="*/ 0 60000 65536"/>
              <a:gd name="T12" fmla="*/ 0 60000 65536"/>
              <a:gd name="T13" fmla="*/ 0 60000 65536"/>
              <a:gd name="T14" fmla="*/ 0 60000 65536"/>
              <a:gd name="T15" fmla="*/ 0 w 14"/>
              <a:gd name="T16" fmla="*/ 0 h 388"/>
              <a:gd name="T17" fmla="*/ 14 w 14"/>
              <a:gd name="T18" fmla="*/ 388 h 388"/>
            </a:gdLst>
            <a:ahLst/>
            <a:cxnLst>
              <a:cxn ang="T10">
                <a:pos x="T0" y="T1"/>
              </a:cxn>
              <a:cxn ang="T11">
                <a:pos x="T2" y="T3"/>
              </a:cxn>
              <a:cxn ang="T12">
                <a:pos x="T4" y="T5"/>
              </a:cxn>
              <a:cxn ang="T13">
                <a:pos x="T6" y="T7"/>
              </a:cxn>
              <a:cxn ang="T14">
                <a:pos x="T8" y="T9"/>
              </a:cxn>
            </a:cxnLst>
            <a:rect l="T15" t="T16" r="T17" b="T18"/>
            <a:pathLst>
              <a:path w="14" h="388">
                <a:moveTo>
                  <a:pt x="14" y="381"/>
                </a:moveTo>
                <a:lnTo>
                  <a:pt x="0" y="388"/>
                </a:lnTo>
                <a:lnTo>
                  <a:pt x="0" y="6"/>
                </a:lnTo>
                <a:lnTo>
                  <a:pt x="14" y="0"/>
                </a:lnTo>
                <a:lnTo>
                  <a:pt x="14" y="381"/>
                </a:lnTo>
                <a:close/>
              </a:path>
            </a:pathLst>
          </a:custGeom>
          <a:solidFill>
            <a:srgbClr val="993366"/>
          </a:solidFill>
          <a:ln w="9525">
            <a:noFill/>
            <a:round/>
            <a:headEnd/>
            <a:tailEnd/>
          </a:ln>
        </p:spPr>
        <p:txBody>
          <a:bodyPr/>
          <a:lstStyle/>
          <a:p>
            <a:endParaRPr lang="en-US"/>
          </a:p>
        </p:txBody>
      </p:sp>
      <p:sp>
        <p:nvSpPr>
          <p:cNvPr id="150805" name="Rectangle 278"/>
          <p:cNvSpPr>
            <a:spLocks noChangeArrowheads="1"/>
          </p:cNvSpPr>
          <p:nvPr/>
        </p:nvSpPr>
        <p:spPr bwMode="auto">
          <a:xfrm>
            <a:off x="5597525" y="2897188"/>
            <a:ext cx="9525" cy="606425"/>
          </a:xfrm>
          <a:prstGeom prst="rect">
            <a:avLst/>
          </a:prstGeom>
          <a:solidFill>
            <a:srgbClr val="913061"/>
          </a:solidFill>
          <a:ln w="9525">
            <a:noFill/>
            <a:miter lim="800000"/>
            <a:headEnd/>
            <a:tailEnd/>
          </a:ln>
        </p:spPr>
        <p:txBody>
          <a:bodyPr/>
          <a:lstStyle/>
          <a:p>
            <a:endParaRPr lang="en-US"/>
          </a:p>
        </p:txBody>
      </p:sp>
      <p:sp>
        <p:nvSpPr>
          <p:cNvPr id="150806" name="Rectangle 279"/>
          <p:cNvSpPr>
            <a:spLocks noChangeArrowheads="1"/>
          </p:cNvSpPr>
          <p:nvPr/>
        </p:nvSpPr>
        <p:spPr bwMode="auto">
          <a:xfrm>
            <a:off x="5586413" y="2897188"/>
            <a:ext cx="11112" cy="606425"/>
          </a:xfrm>
          <a:prstGeom prst="rect">
            <a:avLst/>
          </a:prstGeom>
          <a:solidFill>
            <a:srgbClr val="8A2E5C"/>
          </a:solidFill>
          <a:ln w="9525">
            <a:noFill/>
            <a:miter lim="800000"/>
            <a:headEnd/>
            <a:tailEnd/>
          </a:ln>
        </p:spPr>
        <p:txBody>
          <a:bodyPr/>
          <a:lstStyle/>
          <a:p>
            <a:endParaRPr lang="en-US"/>
          </a:p>
        </p:txBody>
      </p:sp>
      <p:sp>
        <p:nvSpPr>
          <p:cNvPr id="150807" name="Rectangle 280"/>
          <p:cNvSpPr>
            <a:spLocks noChangeArrowheads="1"/>
          </p:cNvSpPr>
          <p:nvPr/>
        </p:nvSpPr>
        <p:spPr bwMode="auto">
          <a:xfrm>
            <a:off x="5586413" y="2897188"/>
            <a:ext cx="1587" cy="606425"/>
          </a:xfrm>
          <a:prstGeom prst="rect">
            <a:avLst/>
          </a:prstGeom>
          <a:solidFill>
            <a:srgbClr val="822B57"/>
          </a:solidFill>
          <a:ln w="9525">
            <a:noFill/>
            <a:miter lim="800000"/>
            <a:headEnd/>
            <a:tailEnd/>
          </a:ln>
        </p:spPr>
        <p:txBody>
          <a:bodyPr/>
          <a:lstStyle/>
          <a:p>
            <a:endParaRPr lang="en-US"/>
          </a:p>
        </p:txBody>
      </p:sp>
      <p:sp>
        <p:nvSpPr>
          <p:cNvPr id="150808" name="Freeform 281"/>
          <p:cNvSpPr>
            <a:spLocks/>
          </p:cNvSpPr>
          <p:nvPr/>
        </p:nvSpPr>
        <p:spPr bwMode="auto">
          <a:xfrm>
            <a:off x="5586413" y="2887663"/>
            <a:ext cx="53975" cy="9525"/>
          </a:xfrm>
          <a:custGeom>
            <a:avLst/>
            <a:gdLst>
              <a:gd name="T0" fmla="*/ 27 w 34"/>
              <a:gd name="T1" fmla="*/ 0 h 6"/>
              <a:gd name="T2" fmla="*/ 34 w 34"/>
              <a:gd name="T3" fmla="*/ 0 h 6"/>
              <a:gd name="T4" fmla="*/ 34 w 34"/>
              <a:gd name="T5" fmla="*/ 0 h 6"/>
              <a:gd name="T6" fmla="*/ 34 w 34"/>
              <a:gd name="T7" fmla="*/ 0 h 6"/>
              <a:gd name="T8" fmla="*/ 27 w 34"/>
              <a:gd name="T9" fmla="*/ 0 h 6"/>
              <a:gd name="T10" fmla="*/ 13 w 34"/>
              <a:gd name="T11" fmla="*/ 6 h 6"/>
              <a:gd name="T12" fmla="*/ 7 w 34"/>
              <a:gd name="T13" fmla="*/ 6 h 6"/>
              <a:gd name="T14" fmla="*/ 0 w 34"/>
              <a:gd name="T15" fmla="*/ 6 h 6"/>
              <a:gd name="T16" fmla="*/ 0 w 34"/>
              <a:gd name="T17" fmla="*/ 6 h 6"/>
              <a:gd name="T18" fmla="*/ 7 w 34"/>
              <a:gd name="T19" fmla="*/ 0 h 6"/>
              <a:gd name="T20" fmla="*/ 13 w 34"/>
              <a:gd name="T21" fmla="*/ 0 h 6"/>
              <a:gd name="T22" fmla="*/ 20 w 34"/>
              <a:gd name="T23" fmla="*/ 0 h 6"/>
              <a:gd name="T24" fmla="*/ 27 w 34"/>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6"/>
              <a:gd name="T41" fmla="*/ 34 w 34"/>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6">
                <a:moveTo>
                  <a:pt x="27" y="0"/>
                </a:moveTo>
                <a:lnTo>
                  <a:pt x="34" y="0"/>
                </a:lnTo>
                <a:lnTo>
                  <a:pt x="27" y="0"/>
                </a:lnTo>
                <a:lnTo>
                  <a:pt x="13" y="6"/>
                </a:lnTo>
                <a:lnTo>
                  <a:pt x="7" y="6"/>
                </a:lnTo>
                <a:lnTo>
                  <a:pt x="0" y="6"/>
                </a:lnTo>
                <a:lnTo>
                  <a:pt x="7" y="0"/>
                </a:lnTo>
                <a:lnTo>
                  <a:pt x="13" y="0"/>
                </a:lnTo>
                <a:lnTo>
                  <a:pt x="20" y="0"/>
                </a:lnTo>
                <a:lnTo>
                  <a:pt x="27" y="0"/>
                </a:lnTo>
                <a:close/>
              </a:path>
            </a:pathLst>
          </a:custGeom>
          <a:solidFill>
            <a:srgbClr val="73264D"/>
          </a:solidFill>
          <a:ln w="9525">
            <a:noFill/>
            <a:round/>
            <a:headEnd/>
            <a:tailEnd/>
          </a:ln>
        </p:spPr>
        <p:txBody>
          <a:bodyPr/>
          <a:lstStyle/>
          <a:p>
            <a:endParaRPr lang="en-US"/>
          </a:p>
        </p:txBody>
      </p:sp>
      <p:sp>
        <p:nvSpPr>
          <p:cNvPr id="150809" name="Freeform 282"/>
          <p:cNvSpPr>
            <a:spLocks/>
          </p:cNvSpPr>
          <p:nvPr/>
        </p:nvSpPr>
        <p:spPr bwMode="auto">
          <a:xfrm>
            <a:off x="5586413" y="3492500"/>
            <a:ext cx="53975" cy="11113"/>
          </a:xfrm>
          <a:custGeom>
            <a:avLst/>
            <a:gdLst>
              <a:gd name="T0" fmla="*/ 34 w 34"/>
              <a:gd name="T1" fmla="*/ 0 h 7"/>
              <a:gd name="T2" fmla="*/ 34 w 34"/>
              <a:gd name="T3" fmla="*/ 0 h 7"/>
              <a:gd name="T4" fmla="*/ 27 w 34"/>
              <a:gd name="T5" fmla="*/ 0 h 7"/>
              <a:gd name="T6" fmla="*/ 13 w 34"/>
              <a:gd name="T7" fmla="*/ 7 h 7"/>
              <a:gd name="T8" fmla="*/ 7 w 34"/>
              <a:gd name="T9" fmla="*/ 7 h 7"/>
              <a:gd name="T10" fmla="*/ 0 w 34"/>
              <a:gd name="T11" fmla="*/ 7 h 7"/>
              <a:gd name="T12" fmla="*/ 0 w 34"/>
              <a:gd name="T13" fmla="*/ 7 h 7"/>
              <a:gd name="T14" fmla="*/ 0 60000 65536"/>
              <a:gd name="T15" fmla="*/ 0 60000 65536"/>
              <a:gd name="T16" fmla="*/ 0 60000 65536"/>
              <a:gd name="T17" fmla="*/ 0 60000 65536"/>
              <a:gd name="T18" fmla="*/ 0 60000 65536"/>
              <a:gd name="T19" fmla="*/ 0 60000 65536"/>
              <a:gd name="T20" fmla="*/ 0 60000 65536"/>
              <a:gd name="T21" fmla="*/ 0 w 34"/>
              <a:gd name="T22" fmla="*/ 0 h 7"/>
              <a:gd name="T23" fmla="*/ 34 w 3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7">
                <a:moveTo>
                  <a:pt x="34" y="0"/>
                </a:moveTo>
                <a:lnTo>
                  <a:pt x="34" y="0"/>
                </a:lnTo>
                <a:lnTo>
                  <a:pt x="27" y="0"/>
                </a:lnTo>
                <a:lnTo>
                  <a:pt x="13" y="7"/>
                </a:lnTo>
                <a:lnTo>
                  <a:pt x="7" y="7"/>
                </a:lnTo>
                <a:lnTo>
                  <a:pt x="0" y="7"/>
                </a:lnTo>
              </a:path>
            </a:pathLst>
          </a:custGeom>
          <a:noFill/>
          <a:ln w="11113">
            <a:solidFill>
              <a:srgbClr val="000000"/>
            </a:solidFill>
            <a:round/>
            <a:headEnd/>
            <a:tailEnd/>
          </a:ln>
        </p:spPr>
        <p:txBody>
          <a:bodyPr/>
          <a:lstStyle/>
          <a:p>
            <a:endParaRPr lang="en-US"/>
          </a:p>
        </p:txBody>
      </p:sp>
      <p:sp>
        <p:nvSpPr>
          <p:cNvPr id="150810" name="Freeform 283"/>
          <p:cNvSpPr>
            <a:spLocks/>
          </p:cNvSpPr>
          <p:nvPr/>
        </p:nvSpPr>
        <p:spPr bwMode="auto">
          <a:xfrm>
            <a:off x="5586413" y="2887663"/>
            <a:ext cx="53975" cy="9525"/>
          </a:xfrm>
          <a:custGeom>
            <a:avLst/>
            <a:gdLst>
              <a:gd name="T0" fmla="*/ 27 w 34"/>
              <a:gd name="T1" fmla="*/ 0 h 6"/>
              <a:gd name="T2" fmla="*/ 34 w 34"/>
              <a:gd name="T3" fmla="*/ 0 h 6"/>
              <a:gd name="T4" fmla="*/ 34 w 34"/>
              <a:gd name="T5" fmla="*/ 0 h 6"/>
              <a:gd name="T6" fmla="*/ 34 w 34"/>
              <a:gd name="T7" fmla="*/ 0 h 6"/>
              <a:gd name="T8" fmla="*/ 27 w 34"/>
              <a:gd name="T9" fmla="*/ 0 h 6"/>
              <a:gd name="T10" fmla="*/ 13 w 34"/>
              <a:gd name="T11" fmla="*/ 6 h 6"/>
              <a:gd name="T12" fmla="*/ 7 w 34"/>
              <a:gd name="T13" fmla="*/ 6 h 6"/>
              <a:gd name="T14" fmla="*/ 0 w 34"/>
              <a:gd name="T15" fmla="*/ 6 h 6"/>
              <a:gd name="T16" fmla="*/ 0 w 34"/>
              <a:gd name="T17" fmla="*/ 6 h 6"/>
              <a:gd name="T18" fmla="*/ 7 w 34"/>
              <a:gd name="T19" fmla="*/ 0 h 6"/>
              <a:gd name="T20" fmla="*/ 13 w 34"/>
              <a:gd name="T21" fmla="*/ 0 h 6"/>
              <a:gd name="T22" fmla="*/ 20 w 34"/>
              <a:gd name="T23" fmla="*/ 0 h 6"/>
              <a:gd name="T24" fmla="*/ 27 w 34"/>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6"/>
              <a:gd name="T41" fmla="*/ 34 w 34"/>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6">
                <a:moveTo>
                  <a:pt x="27" y="0"/>
                </a:moveTo>
                <a:lnTo>
                  <a:pt x="34" y="0"/>
                </a:lnTo>
                <a:lnTo>
                  <a:pt x="27" y="0"/>
                </a:lnTo>
                <a:lnTo>
                  <a:pt x="13" y="6"/>
                </a:lnTo>
                <a:lnTo>
                  <a:pt x="7" y="6"/>
                </a:lnTo>
                <a:lnTo>
                  <a:pt x="0" y="6"/>
                </a:lnTo>
                <a:lnTo>
                  <a:pt x="7" y="0"/>
                </a:lnTo>
                <a:lnTo>
                  <a:pt x="13" y="0"/>
                </a:lnTo>
                <a:lnTo>
                  <a:pt x="20" y="0"/>
                </a:lnTo>
                <a:lnTo>
                  <a:pt x="27" y="0"/>
                </a:lnTo>
                <a:close/>
              </a:path>
            </a:pathLst>
          </a:custGeom>
          <a:noFill/>
          <a:ln w="11113">
            <a:solidFill>
              <a:srgbClr val="000000"/>
            </a:solidFill>
            <a:round/>
            <a:headEnd/>
            <a:tailEnd/>
          </a:ln>
        </p:spPr>
        <p:txBody>
          <a:bodyPr/>
          <a:lstStyle/>
          <a:p>
            <a:endParaRPr lang="en-US"/>
          </a:p>
        </p:txBody>
      </p:sp>
      <p:sp>
        <p:nvSpPr>
          <p:cNvPr id="150811" name="Line 284"/>
          <p:cNvSpPr>
            <a:spLocks noChangeShapeType="1"/>
          </p:cNvSpPr>
          <p:nvPr/>
        </p:nvSpPr>
        <p:spPr bwMode="auto">
          <a:xfrm flipV="1">
            <a:off x="5640388" y="2887663"/>
            <a:ext cx="1587" cy="604837"/>
          </a:xfrm>
          <a:prstGeom prst="line">
            <a:avLst/>
          </a:prstGeom>
          <a:noFill/>
          <a:ln w="11113">
            <a:solidFill>
              <a:srgbClr val="000000"/>
            </a:solidFill>
            <a:round/>
            <a:headEnd/>
            <a:tailEnd/>
          </a:ln>
        </p:spPr>
        <p:txBody>
          <a:bodyPr/>
          <a:lstStyle/>
          <a:p>
            <a:endParaRPr lang="en-US"/>
          </a:p>
        </p:txBody>
      </p:sp>
      <p:sp>
        <p:nvSpPr>
          <p:cNvPr id="150812" name="Line 285"/>
          <p:cNvSpPr>
            <a:spLocks noChangeShapeType="1"/>
          </p:cNvSpPr>
          <p:nvPr/>
        </p:nvSpPr>
        <p:spPr bwMode="auto">
          <a:xfrm flipV="1">
            <a:off x="5586413" y="2897188"/>
            <a:ext cx="1587" cy="606425"/>
          </a:xfrm>
          <a:prstGeom prst="line">
            <a:avLst/>
          </a:prstGeom>
          <a:noFill/>
          <a:ln w="11113">
            <a:solidFill>
              <a:srgbClr val="000000"/>
            </a:solidFill>
            <a:round/>
            <a:headEnd/>
            <a:tailEnd/>
          </a:ln>
        </p:spPr>
        <p:txBody>
          <a:bodyPr/>
          <a:lstStyle/>
          <a:p>
            <a:endParaRPr lang="en-US"/>
          </a:p>
        </p:txBody>
      </p:sp>
      <p:sp>
        <p:nvSpPr>
          <p:cNvPr id="150813" name="Rectangle 286"/>
          <p:cNvSpPr>
            <a:spLocks noChangeArrowheads="1"/>
          </p:cNvSpPr>
          <p:nvPr/>
        </p:nvSpPr>
        <p:spPr bwMode="auto">
          <a:xfrm>
            <a:off x="5749925" y="2814638"/>
            <a:ext cx="1588" cy="677862"/>
          </a:xfrm>
          <a:prstGeom prst="rect">
            <a:avLst/>
          </a:prstGeom>
          <a:solidFill>
            <a:srgbClr val="913061"/>
          </a:solidFill>
          <a:ln w="9525">
            <a:noFill/>
            <a:miter lim="800000"/>
            <a:headEnd/>
            <a:tailEnd/>
          </a:ln>
        </p:spPr>
        <p:txBody>
          <a:bodyPr/>
          <a:lstStyle/>
          <a:p>
            <a:endParaRPr lang="en-US"/>
          </a:p>
        </p:txBody>
      </p:sp>
      <p:sp>
        <p:nvSpPr>
          <p:cNvPr id="150814" name="Rectangle 287"/>
          <p:cNvSpPr>
            <a:spLocks noChangeArrowheads="1"/>
          </p:cNvSpPr>
          <p:nvPr/>
        </p:nvSpPr>
        <p:spPr bwMode="auto">
          <a:xfrm>
            <a:off x="5738813" y="2814638"/>
            <a:ext cx="11112" cy="677862"/>
          </a:xfrm>
          <a:prstGeom prst="rect">
            <a:avLst/>
          </a:prstGeom>
          <a:solidFill>
            <a:srgbClr val="993366"/>
          </a:solidFill>
          <a:ln w="9525">
            <a:noFill/>
            <a:miter lim="800000"/>
            <a:headEnd/>
            <a:tailEnd/>
          </a:ln>
        </p:spPr>
        <p:txBody>
          <a:bodyPr/>
          <a:lstStyle/>
          <a:p>
            <a:endParaRPr lang="en-US"/>
          </a:p>
        </p:txBody>
      </p:sp>
      <p:sp>
        <p:nvSpPr>
          <p:cNvPr id="150815" name="Freeform 288"/>
          <p:cNvSpPr>
            <a:spLocks/>
          </p:cNvSpPr>
          <p:nvPr/>
        </p:nvSpPr>
        <p:spPr bwMode="auto">
          <a:xfrm>
            <a:off x="5727700" y="2814638"/>
            <a:ext cx="11113" cy="688975"/>
          </a:xfrm>
          <a:custGeom>
            <a:avLst/>
            <a:gdLst>
              <a:gd name="T0" fmla="*/ 7 w 7"/>
              <a:gd name="T1" fmla="*/ 427 h 434"/>
              <a:gd name="T2" fmla="*/ 0 w 7"/>
              <a:gd name="T3" fmla="*/ 434 h 434"/>
              <a:gd name="T4" fmla="*/ 0 w 7"/>
              <a:gd name="T5" fmla="*/ 7 h 434"/>
              <a:gd name="T6" fmla="*/ 7 w 7"/>
              <a:gd name="T7" fmla="*/ 0 h 434"/>
              <a:gd name="T8" fmla="*/ 7 w 7"/>
              <a:gd name="T9" fmla="*/ 427 h 434"/>
              <a:gd name="T10" fmla="*/ 0 60000 65536"/>
              <a:gd name="T11" fmla="*/ 0 60000 65536"/>
              <a:gd name="T12" fmla="*/ 0 60000 65536"/>
              <a:gd name="T13" fmla="*/ 0 60000 65536"/>
              <a:gd name="T14" fmla="*/ 0 60000 65536"/>
              <a:gd name="T15" fmla="*/ 0 w 7"/>
              <a:gd name="T16" fmla="*/ 0 h 434"/>
              <a:gd name="T17" fmla="*/ 7 w 7"/>
              <a:gd name="T18" fmla="*/ 434 h 434"/>
            </a:gdLst>
            <a:ahLst/>
            <a:cxnLst>
              <a:cxn ang="T10">
                <a:pos x="T0" y="T1"/>
              </a:cxn>
              <a:cxn ang="T11">
                <a:pos x="T2" y="T3"/>
              </a:cxn>
              <a:cxn ang="T12">
                <a:pos x="T4" y="T5"/>
              </a:cxn>
              <a:cxn ang="T13">
                <a:pos x="T6" y="T7"/>
              </a:cxn>
              <a:cxn ang="T14">
                <a:pos x="T8" y="T9"/>
              </a:cxn>
            </a:cxnLst>
            <a:rect l="T15" t="T16" r="T17" b="T18"/>
            <a:pathLst>
              <a:path w="7" h="434">
                <a:moveTo>
                  <a:pt x="7" y="427"/>
                </a:moveTo>
                <a:lnTo>
                  <a:pt x="0" y="434"/>
                </a:lnTo>
                <a:lnTo>
                  <a:pt x="0" y="7"/>
                </a:lnTo>
                <a:lnTo>
                  <a:pt x="7" y="0"/>
                </a:lnTo>
                <a:lnTo>
                  <a:pt x="7" y="427"/>
                </a:lnTo>
                <a:close/>
              </a:path>
            </a:pathLst>
          </a:custGeom>
          <a:solidFill>
            <a:srgbClr val="993366"/>
          </a:solidFill>
          <a:ln w="9525">
            <a:noFill/>
            <a:round/>
            <a:headEnd/>
            <a:tailEnd/>
          </a:ln>
        </p:spPr>
        <p:txBody>
          <a:bodyPr/>
          <a:lstStyle/>
          <a:p>
            <a:endParaRPr lang="en-US"/>
          </a:p>
        </p:txBody>
      </p:sp>
      <p:sp>
        <p:nvSpPr>
          <p:cNvPr id="150816" name="Rectangle 289"/>
          <p:cNvSpPr>
            <a:spLocks noChangeArrowheads="1"/>
          </p:cNvSpPr>
          <p:nvPr/>
        </p:nvSpPr>
        <p:spPr bwMode="auto">
          <a:xfrm>
            <a:off x="5716588" y="2825750"/>
            <a:ext cx="11112" cy="677863"/>
          </a:xfrm>
          <a:prstGeom prst="rect">
            <a:avLst/>
          </a:prstGeom>
          <a:solidFill>
            <a:srgbClr val="913061"/>
          </a:solidFill>
          <a:ln w="9525">
            <a:noFill/>
            <a:miter lim="800000"/>
            <a:headEnd/>
            <a:tailEnd/>
          </a:ln>
        </p:spPr>
        <p:txBody>
          <a:bodyPr/>
          <a:lstStyle/>
          <a:p>
            <a:endParaRPr lang="en-US"/>
          </a:p>
        </p:txBody>
      </p:sp>
      <p:sp>
        <p:nvSpPr>
          <p:cNvPr id="150817" name="Rectangle 290"/>
          <p:cNvSpPr>
            <a:spLocks noChangeArrowheads="1"/>
          </p:cNvSpPr>
          <p:nvPr/>
        </p:nvSpPr>
        <p:spPr bwMode="auto">
          <a:xfrm>
            <a:off x="5705475" y="2825750"/>
            <a:ext cx="11113" cy="677863"/>
          </a:xfrm>
          <a:prstGeom prst="rect">
            <a:avLst/>
          </a:prstGeom>
          <a:solidFill>
            <a:srgbClr val="8A2E5C"/>
          </a:solidFill>
          <a:ln w="9525">
            <a:noFill/>
            <a:miter lim="800000"/>
            <a:headEnd/>
            <a:tailEnd/>
          </a:ln>
        </p:spPr>
        <p:txBody>
          <a:bodyPr/>
          <a:lstStyle/>
          <a:p>
            <a:endParaRPr lang="en-US"/>
          </a:p>
        </p:txBody>
      </p:sp>
      <p:sp>
        <p:nvSpPr>
          <p:cNvPr id="150818" name="Rectangle 291"/>
          <p:cNvSpPr>
            <a:spLocks noChangeArrowheads="1"/>
          </p:cNvSpPr>
          <p:nvPr/>
        </p:nvSpPr>
        <p:spPr bwMode="auto">
          <a:xfrm>
            <a:off x="5705475" y="2825750"/>
            <a:ext cx="1588" cy="677863"/>
          </a:xfrm>
          <a:prstGeom prst="rect">
            <a:avLst/>
          </a:prstGeom>
          <a:solidFill>
            <a:srgbClr val="822B57"/>
          </a:solidFill>
          <a:ln w="9525">
            <a:noFill/>
            <a:miter lim="800000"/>
            <a:headEnd/>
            <a:tailEnd/>
          </a:ln>
        </p:spPr>
        <p:txBody>
          <a:bodyPr/>
          <a:lstStyle/>
          <a:p>
            <a:endParaRPr lang="en-US"/>
          </a:p>
        </p:txBody>
      </p:sp>
      <p:sp>
        <p:nvSpPr>
          <p:cNvPr id="150819" name="Freeform 292"/>
          <p:cNvSpPr>
            <a:spLocks/>
          </p:cNvSpPr>
          <p:nvPr/>
        </p:nvSpPr>
        <p:spPr bwMode="auto">
          <a:xfrm>
            <a:off x="5705475" y="2814638"/>
            <a:ext cx="44450" cy="11112"/>
          </a:xfrm>
          <a:custGeom>
            <a:avLst/>
            <a:gdLst>
              <a:gd name="T0" fmla="*/ 21 w 28"/>
              <a:gd name="T1" fmla="*/ 0 h 7"/>
              <a:gd name="T2" fmla="*/ 28 w 28"/>
              <a:gd name="T3" fmla="*/ 0 h 7"/>
              <a:gd name="T4" fmla="*/ 28 w 28"/>
              <a:gd name="T5" fmla="*/ 0 h 7"/>
              <a:gd name="T6" fmla="*/ 28 w 28"/>
              <a:gd name="T7" fmla="*/ 0 h 7"/>
              <a:gd name="T8" fmla="*/ 21 w 28"/>
              <a:gd name="T9" fmla="*/ 0 h 7"/>
              <a:gd name="T10" fmla="*/ 14 w 28"/>
              <a:gd name="T11" fmla="*/ 7 h 7"/>
              <a:gd name="T12" fmla="*/ 7 w 28"/>
              <a:gd name="T13" fmla="*/ 7 h 7"/>
              <a:gd name="T14" fmla="*/ 0 w 28"/>
              <a:gd name="T15" fmla="*/ 7 h 7"/>
              <a:gd name="T16" fmla="*/ 0 w 28"/>
              <a:gd name="T17" fmla="*/ 7 h 7"/>
              <a:gd name="T18" fmla="*/ 0 w 28"/>
              <a:gd name="T19" fmla="*/ 0 h 7"/>
              <a:gd name="T20" fmla="*/ 7 w 28"/>
              <a:gd name="T21" fmla="*/ 0 h 7"/>
              <a:gd name="T22" fmla="*/ 14 w 28"/>
              <a:gd name="T23" fmla="*/ 0 h 7"/>
              <a:gd name="T24" fmla="*/ 21 w 2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
              <a:gd name="T41" fmla="*/ 28 w 2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
                <a:moveTo>
                  <a:pt x="21" y="0"/>
                </a:moveTo>
                <a:lnTo>
                  <a:pt x="28" y="0"/>
                </a:lnTo>
                <a:lnTo>
                  <a:pt x="21" y="0"/>
                </a:lnTo>
                <a:lnTo>
                  <a:pt x="14" y="7"/>
                </a:lnTo>
                <a:lnTo>
                  <a:pt x="7" y="7"/>
                </a:lnTo>
                <a:lnTo>
                  <a:pt x="0" y="7"/>
                </a:lnTo>
                <a:lnTo>
                  <a:pt x="0" y="0"/>
                </a:lnTo>
                <a:lnTo>
                  <a:pt x="7" y="0"/>
                </a:lnTo>
                <a:lnTo>
                  <a:pt x="14" y="0"/>
                </a:lnTo>
                <a:lnTo>
                  <a:pt x="21" y="0"/>
                </a:lnTo>
                <a:close/>
              </a:path>
            </a:pathLst>
          </a:custGeom>
          <a:solidFill>
            <a:srgbClr val="73264D"/>
          </a:solidFill>
          <a:ln w="9525">
            <a:noFill/>
            <a:round/>
            <a:headEnd/>
            <a:tailEnd/>
          </a:ln>
        </p:spPr>
        <p:txBody>
          <a:bodyPr/>
          <a:lstStyle/>
          <a:p>
            <a:endParaRPr lang="en-US"/>
          </a:p>
        </p:txBody>
      </p:sp>
      <p:sp>
        <p:nvSpPr>
          <p:cNvPr id="150820" name="Freeform 293"/>
          <p:cNvSpPr>
            <a:spLocks/>
          </p:cNvSpPr>
          <p:nvPr/>
        </p:nvSpPr>
        <p:spPr bwMode="auto">
          <a:xfrm>
            <a:off x="5705475" y="3492500"/>
            <a:ext cx="44450" cy="11113"/>
          </a:xfrm>
          <a:custGeom>
            <a:avLst/>
            <a:gdLst>
              <a:gd name="T0" fmla="*/ 28 w 28"/>
              <a:gd name="T1" fmla="*/ 0 h 7"/>
              <a:gd name="T2" fmla="*/ 28 w 28"/>
              <a:gd name="T3" fmla="*/ 0 h 7"/>
              <a:gd name="T4" fmla="*/ 21 w 28"/>
              <a:gd name="T5" fmla="*/ 0 h 7"/>
              <a:gd name="T6" fmla="*/ 14 w 28"/>
              <a:gd name="T7" fmla="*/ 7 h 7"/>
              <a:gd name="T8" fmla="*/ 7 w 28"/>
              <a:gd name="T9" fmla="*/ 7 h 7"/>
              <a:gd name="T10" fmla="*/ 0 w 28"/>
              <a:gd name="T11" fmla="*/ 7 h 7"/>
              <a:gd name="T12" fmla="*/ 0 w 28"/>
              <a:gd name="T13" fmla="*/ 7 h 7"/>
              <a:gd name="T14" fmla="*/ 0 60000 65536"/>
              <a:gd name="T15" fmla="*/ 0 60000 65536"/>
              <a:gd name="T16" fmla="*/ 0 60000 65536"/>
              <a:gd name="T17" fmla="*/ 0 60000 65536"/>
              <a:gd name="T18" fmla="*/ 0 60000 65536"/>
              <a:gd name="T19" fmla="*/ 0 60000 65536"/>
              <a:gd name="T20" fmla="*/ 0 60000 65536"/>
              <a:gd name="T21" fmla="*/ 0 w 28"/>
              <a:gd name="T22" fmla="*/ 0 h 7"/>
              <a:gd name="T23" fmla="*/ 28 w 2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7">
                <a:moveTo>
                  <a:pt x="28" y="0"/>
                </a:moveTo>
                <a:lnTo>
                  <a:pt x="28" y="0"/>
                </a:lnTo>
                <a:lnTo>
                  <a:pt x="21" y="0"/>
                </a:lnTo>
                <a:lnTo>
                  <a:pt x="14" y="7"/>
                </a:lnTo>
                <a:lnTo>
                  <a:pt x="7" y="7"/>
                </a:lnTo>
                <a:lnTo>
                  <a:pt x="0" y="7"/>
                </a:lnTo>
              </a:path>
            </a:pathLst>
          </a:custGeom>
          <a:noFill/>
          <a:ln w="11113">
            <a:solidFill>
              <a:srgbClr val="000000"/>
            </a:solidFill>
            <a:round/>
            <a:headEnd/>
            <a:tailEnd/>
          </a:ln>
        </p:spPr>
        <p:txBody>
          <a:bodyPr/>
          <a:lstStyle/>
          <a:p>
            <a:endParaRPr lang="en-US"/>
          </a:p>
        </p:txBody>
      </p:sp>
      <p:sp>
        <p:nvSpPr>
          <p:cNvPr id="150821" name="Freeform 294"/>
          <p:cNvSpPr>
            <a:spLocks/>
          </p:cNvSpPr>
          <p:nvPr/>
        </p:nvSpPr>
        <p:spPr bwMode="auto">
          <a:xfrm>
            <a:off x="5705475" y="2814638"/>
            <a:ext cx="44450" cy="11112"/>
          </a:xfrm>
          <a:custGeom>
            <a:avLst/>
            <a:gdLst>
              <a:gd name="T0" fmla="*/ 21 w 28"/>
              <a:gd name="T1" fmla="*/ 0 h 7"/>
              <a:gd name="T2" fmla="*/ 28 w 28"/>
              <a:gd name="T3" fmla="*/ 0 h 7"/>
              <a:gd name="T4" fmla="*/ 28 w 28"/>
              <a:gd name="T5" fmla="*/ 0 h 7"/>
              <a:gd name="T6" fmla="*/ 28 w 28"/>
              <a:gd name="T7" fmla="*/ 0 h 7"/>
              <a:gd name="T8" fmla="*/ 21 w 28"/>
              <a:gd name="T9" fmla="*/ 0 h 7"/>
              <a:gd name="T10" fmla="*/ 14 w 28"/>
              <a:gd name="T11" fmla="*/ 7 h 7"/>
              <a:gd name="T12" fmla="*/ 7 w 28"/>
              <a:gd name="T13" fmla="*/ 7 h 7"/>
              <a:gd name="T14" fmla="*/ 0 w 28"/>
              <a:gd name="T15" fmla="*/ 7 h 7"/>
              <a:gd name="T16" fmla="*/ 0 w 28"/>
              <a:gd name="T17" fmla="*/ 7 h 7"/>
              <a:gd name="T18" fmla="*/ 0 w 28"/>
              <a:gd name="T19" fmla="*/ 0 h 7"/>
              <a:gd name="T20" fmla="*/ 7 w 28"/>
              <a:gd name="T21" fmla="*/ 0 h 7"/>
              <a:gd name="T22" fmla="*/ 14 w 28"/>
              <a:gd name="T23" fmla="*/ 0 h 7"/>
              <a:gd name="T24" fmla="*/ 21 w 2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
              <a:gd name="T41" fmla="*/ 28 w 2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
                <a:moveTo>
                  <a:pt x="21" y="0"/>
                </a:moveTo>
                <a:lnTo>
                  <a:pt x="28" y="0"/>
                </a:lnTo>
                <a:lnTo>
                  <a:pt x="21" y="0"/>
                </a:lnTo>
                <a:lnTo>
                  <a:pt x="14" y="7"/>
                </a:lnTo>
                <a:lnTo>
                  <a:pt x="7" y="7"/>
                </a:lnTo>
                <a:lnTo>
                  <a:pt x="0" y="7"/>
                </a:lnTo>
                <a:lnTo>
                  <a:pt x="0" y="0"/>
                </a:lnTo>
                <a:lnTo>
                  <a:pt x="7" y="0"/>
                </a:lnTo>
                <a:lnTo>
                  <a:pt x="14" y="0"/>
                </a:lnTo>
                <a:lnTo>
                  <a:pt x="21" y="0"/>
                </a:lnTo>
                <a:close/>
              </a:path>
            </a:pathLst>
          </a:custGeom>
          <a:noFill/>
          <a:ln w="11113">
            <a:solidFill>
              <a:srgbClr val="000000"/>
            </a:solidFill>
            <a:round/>
            <a:headEnd/>
            <a:tailEnd/>
          </a:ln>
        </p:spPr>
        <p:txBody>
          <a:bodyPr/>
          <a:lstStyle/>
          <a:p>
            <a:endParaRPr lang="en-US"/>
          </a:p>
        </p:txBody>
      </p:sp>
      <p:sp>
        <p:nvSpPr>
          <p:cNvPr id="150822" name="Line 295"/>
          <p:cNvSpPr>
            <a:spLocks noChangeShapeType="1"/>
          </p:cNvSpPr>
          <p:nvPr/>
        </p:nvSpPr>
        <p:spPr bwMode="auto">
          <a:xfrm flipV="1">
            <a:off x="5749925" y="2814638"/>
            <a:ext cx="1588" cy="677862"/>
          </a:xfrm>
          <a:prstGeom prst="line">
            <a:avLst/>
          </a:prstGeom>
          <a:noFill/>
          <a:ln w="11113">
            <a:solidFill>
              <a:srgbClr val="000000"/>
            </a:solidFill>
            <a:round/>
            <a:headEnd/>
            <a:tailEnd/>
          </a:ln>
        </p:spPr>
        <p:txBody>
          <a:bodyPr/>
          <a:lstStyle/>
          <a:p>
            <a:endParaRPr lang="en-US"/>
          </a:p>
        </p:txBody>
      </p:sp>
      <p:sp>
        <p:nvSpPr>
          <p:cNvPr id="150823" name="Line 296"/>
          <p:cNvSpPr>
            <a:spLocks noChangeShapeType="1"/>
          </p:cNvSpPr>
          <p:nvPr/>
        </p:nvSpPr>
        <p:spPr bwMode="auto">
          <a:xfrm flipV="1">
            <a:off x="5705475" y="2825750"/>
            <a:ext cx="1588" cy="677863"/>
          </a:xfrm>
          <a:prstGeom prst="line">
            <a:avLst/>
          </a:prstGeom>
          <a:noFill/>
          <a:ln w="11113">
            <a:solidFill>
              <a:srgbClr val="000000"/>
            </a:solidFill>
            <a:round/>
            <a:headEnd/>
            <a:tailEnd/>
          </a:ln>
        </p:spPr>
        <p:txBody>
          <a:bodyPr/>
          <a:lstStyle/>
          <a:p>
            <a:endParaRPr lang="en-US"/>
          </a:p>
        </p:txBody>
      </p:sp>
      <p:sp>
        <p:nvSpPr>
          <p:cNvPr id="150824" name="Freeform 297"/>
          <p:cNvSpPr>
            <a:spLocks/>
          </p:cNvSpPr>
          <p:nvPr/>
        </p:nvSpPr>
        <p:spPr bwMode="auto">
          <a:xfrm>
            <a:off x="6088063" y="2989263"/>
            <a:ext cx="1587" cy="503237"/>
          </a:xfrm>
          <a:custGeom>
            <a:avLst/>
            <a:gdLst>
              <a:gd name="T0" fmla="*/ 0 w 1587"/>
              <a:gd name="T1" fmla="*/ 317 h 317"/>
              <a:gd name="T2" fmla="*/ 0 w 1587"/>
              <a:gd name="T3" fmla="*/ 317 h 317"/>
              <a:gd name="T4" fmla="*/ 0 w 1587"/>
              <a:gd name="T5" fmla="*/ 7 h 317"/>
              <a:gd name="T6" fmla="*/ 0 w 1587"/>
              <a:gd name="T7" fmla="*/ 0 h 317"/>
              <a:gd name="T8" fmla="*/ 0 w 1587"/>
              <a:gd name="T9" fmla="*/ 317 h 317"/>
              <a:gd name="T10" fmla="*/ 0 60000 65536"/>
              <a:gd name="T11" fmla="*/ 0 60000 65536"/>
              <a:gd name="T12" fmla="*/ 0 60000 65536"/>
              <a:gd name="T13" fmla="*/ 0 60000 65536"/>
              <a:gd name="T14" fmla="*/ 0 60000 65536"/>
              <a:gd name="T15" fmla="*/ 0 w 1587"/>
              <a:gd name="T16" fmla="*/ 0 h 317"/>
              <a:gd name="T17" fmla="*/ 1587 w 1587"/>
              <a:gd name="T18" fmla="*/ 317 h 317"/>
            </a:gdLst>
            <a:ahLst/>
            <a:cxnLst>
              <a:cxn ang="T10">
                <a:pos x="T0" y="T1"/>
              </a:cxn>
              <a:cxn ang="T11">
                <a:pos x="T2" y="T3"/>
              </a:cxn>
              <a:cxn ang="T12">
                <a:pos x="T4" y="T5"/>
              </a:cxn>
              <a:cxn ang="T13">
                <a:pos x="T6" y="T7"/>
              </a:cxn>
              <a:cxn ang="T14">
                <a:pos x="T8" y="T9"/>
              </a:cxn>
            </a:cxnLst>
            <a:rect l="T15" t="T16" r="T17" b="T18"/>
            <a:pathLst>
              <a:path w="1587" h="317">
                <a:moveTo>
                  <a:pt x="0" y="317"/>
                </a:moveTo>
                <a:lnTo>
                  <a:pt x="0" y="317"/>
                </a:lnTo>
                <a:lnTo>
                  <a:pt x="0" y="7"/>
                </a:lnTo>
                <a:lnTo>
                  <a:pt x="0" y="0"/>
                </a:lnTo>
                <a:lnTo>
                  <a:pt x="0" y="317"/>
                </a:lnTo>
                <a:close/>
              </a:path>
            </a:pathLst>
          </a:custGeom>
          <a:solidFill>
            <a:srgbClr val="913061"/>
          </a:solidFill>
          <a:ln w="9525">
            <a:noFill/>
            <a:round/>
            <a:headEnd/>
            <a:tailEnd/>
          </a:ln>
        </p:spPr>
        <p:txBody>
          <a:bodyPr/>
          <a:lstStyle/>
          <a:p>
            <a:endParaRPr lang="en-US"/>
          </a:p>
        </p:txBody>
      </p:sp>
      <p:sp>
        <p:nvSpPr>
          <p:cNvPr id="150825" name="Rectangle 298"/>
          <p:cNvSpPr>
            <a:spLocks noChangeArrowheads="1"/>
          </p:cNvSpPr>
          <p:nvPr/>
        </p:nvSpPr>
        <p:spPr bwMode="auto">
          <a:xfrm>
            <a:off x="6076950" y="3000375"/>
            <a:ext cx="11113" cy="492125"/>
          </a:xfrm>
          <a:prstGeom prst="rect">
            <a:avLst/>
          </a:prstGeom>
          <a:solidFill>
            <a:srgbClr val="993366"/>
          </a:solidFill>
          <a:ln w="9525">
            <a:noFill/>
            <a:miter lim="800000"/>
            <a:headEnd/>
            <a:tailEnd/>
          </a:ln>
        </p:spPr>
        <p:txBody>
          <a:bodyPr/>
          <a:lstStyle/>
          <a:p>
            <a:endParaRPr lang="en-US"/>
          </a:p>
        </p:txBody>
      </p:sp>
      <p:sp>
        <p:nvSpPr>
          <p:cNvPr id="150826" name="Freeform 299"/>
          <p:cNvSpPr>
            <a:spLocks/>
          </p:cNvSpPr>
          <p:nvPr/>
        </p:nvSpPr>
        <p:spPr bwMode="auto">
          <a:xfrm>
            <a:off x="6054725" y="3000375"/>
            <a:ext cx="22225" cy="503238"/>
          </a:xfrm>
          <a:custGeom>
            <a:avLst/>
            <a:gdLst>
              <a:gd name="T0" fmla="*/ 14 w 14"/>
              <a:gd name="T1" fmla="*/ 310 h 317"/>
              <a:gd name="T2" fmla="*/ 0 w 14"/>
              <a:gd name="T3" fmla="*/ 317 h 317"/>
              <a:gd name="T4" fmla="*/ 0 w 14"/>
              <a:gd name="T5" fmla="*/ 0 h 317"/>
              <a:gd name="T6" fmla="*/ 14 w 14"/>
              <a:gd name="T7" fmla="*/ 0 h 317"/>
              <a:gd name="T8" fmla="*/ 14 w 14"/>
              <a:gd name="T9" fmla="*/ 310 h 317"/>
              <a:gd name="T10" fmla="*/ 0 60000 65536"/>
              <a:gd name="T11" fmla="*/ 0 60000 65536"/>
              <a:gd name="T12" fmla="*/ 0 60000 65536"/>
              <a:gd name="T13" fmla="*/ 0 60000 65536"/>
              <a:gd name="T14" fmla="*/ 0 60000 65536"/>
              <a:gd name="T15" fmla="*/ 0 w 14"/>
              <a:gd name="T16" fmla="*/ 0 h 317"/>
              <a:gd name="T17" fmla="*/ 14 w 14"/>
              <a:gd name="T18" fmla="*/ 317 h 317"/>
            </a:gdLst>
            <a:ahLst/>
            <a:cxnLst>
              <a:cxn ang="T10">
                <a:pos x="T0" y="T1"/>
              </a:cxn>
              <a:cxn ang="T11">
                <a:pos x="T2" y="T3"/>
              </a:cxn>
              <a:cxn ang="T12">
                <a:pos x="T4" y="T5"/>
              </a:cxn>
              <a:cxn ang="T13">
                <a:pos x="T6" y="T7"/>
              </a:cxn>
              <a:cxn ang="T14">
                <a:pos x="T8" y="T9"/>
              </a:cxn>
            </a:cxnLst>
            <a:rect l="T15" t="T16" r="T17" b="T18"/>
            <a:pathLst>
              <a:path w="14" h="317">
                <a:moveTo>
                  <a:pt x="14" y="310"/>
                </a:moveTo>
                <a:lnTo>
                  <a:pt x="0" y="317"/>
                </a:lnTo>
                <a:lnTo>
                  <a:pt x="0" y="0"/>
                </a:lnTo>
                <a:lnTo>
                  <a:pt x="14" y="0"/>
                </a:lnTo>
                <a:lnTo>
                  <a:pt x="14" y="310"/>
                </a:lnTo>
                <a:close/>
              </a:path>
            </a:pathLst>
          </a:custGeom>
          <a:solidFill>
            <a:srgbClr val="993366"/>
          </a:solidFill>
          <a:ln w="9525">
            <a:noFill/>
            <a:round/>
            <a:headEnd/>
            <a:tailEnd/>
          </a:ln>
        </p:spPr>
        <p:txBody>
          <a:bodyPr/>
          <a:lstStyle/>
          <a:p>
            <a:endParaRPr lang="en-US"/>
          </a:p>
        </p:txBody>
      </p:sp>
      <p:sp>
        <p:nvSpPr>
          <p:cNvPr id="150827" name="Rectangle 300"/>
          <p:cNvSpPr>
            <a:spLocks noChangeArrowheads="1"/>
          </p:cNvSpPr>
          <p:nvPr/>
        </p:nvSpPr>
        <p:spPr bwMode="auto">
          <a:xfrm>
            <a:off x="6045200" y="3000375"/>
            <a:ext cx="9525" cy="503238"/>
          </a:xfrm>
          <a:prstGeom prst="rect">
            <a:avLst/>
          </a:prstGeom>
          <a:solidFill>
            <a:srgbClr val="913061"/>
          </a:solidFill>
          <a:ln w="9525">
            <a:noFill/>
            <a:miter lim="800000"/>
            <a:headEnd/>
            <a:tailEnd/>
          </a:ln>
        </p:spPr>
        <p:txBody>
          <a:bodyPr/>
          <a:lstStyle/>
          <a:p>
            <a:endParaRPr lang="en-US"/>
          </a:p>
        </p:txBody>
      </p:sp>
      <p:sp>
        <p:nvSpPr>
          <p:cNvPr id="150828" name="Rectangle 301"/>
          <p:cNvSpPr>
            <a:spLocks noChangeArrowheads="1"/>
          </p:cNvSpPr>
          <p:nvPr/>
        </p:nvSpPr>
        <p:spPr bwMode="auto">
          <a:xfrm>
            <a:off x="6034088" y="3000375"/>
            <a:ext cx="11112" cy="503238"/>
          </a:xfrm>
          <a:prstGeom prst="rect">
            <a:avLst/>
          </a:prstGeom>
          <a:solidFill>
            <a:srgbClr val="8A2E5C"/>
          </a:solidFill>
          <a:ln w="9525">
            <a:noFill/>
            <a:miter lim="800000"/>
            <a:headEnd/>
            <a:tailEnd/>
          </a:ln>
        </p:spPr>
        <p:txBody>
          <a:bodyPr/>
          <a:lstStyle/>
          <a:p>
            <a:endParaRPr lang="en-US"/>
          </a:p>
        </p:txBody>
      </p:sp>
      <p:sp>
        <p:nvSpPr>
          <p:cNvPr id="150829" name="Rectangle 302"/>
          <p:cNvSpPr>
            <a:spLocks noChangeArrowheads="1"/>
          </p:cNvSpPr>
          <p:nvPr/>
        </p:nvSpPr>
        <p:spPr bwMode="auto">
          <a:xfrm>
            <a:off x="6034088" y="3000375"/>
            <a:ext cx="1587" cy="503238"/>
          </a:xfrm>
          <a:prstGeom prst="rect">
            <a:avLst/>
          </a:prstGeom>
          <a:solidFill>
            <a:srgbClr val="822B57"/>
          </a:solidFill>
          <a:ln w="9525">
            <a:noFill/>
            <a:miter lim="800000"/>
            <a:headEnd/>
            <a:tailEnd/>
          </a:ln>
        </p:spPr>
        <p:txBody>
          <a:bodyPr/>
          <a:lstStyle/>
          <a:p>
            <a:endParaRPr lang="en-US"/>
          </a:p>
        </p:txBody>
      </p:sp>
      <p:sp>
        <p:nvSpPr>
          <p:cNvPr id="150830" name="Freeform 303"/>
          <p:cNvSpPr>
            <a:spLocks/>
          </p:cNvSpPr>
          <p:nvPr/>
        </p:nvSpPr>
        <p:spPr bwMode="auto">
          <a:xfrm>
            <a:off x="6034088" y="2989263"/>
            <a:ext cx="53975" cy="11112"/>
          </a:xfrm>
          <a:custGeom>
            <a:avLst/>
            <a:gdLst>
              <a:gd name="T0" fmla="*/ 27 w 34"/>
              <a:gd name="T1" fmla="*/ 0 h 7"/>
              <a:gd name="T2" fmla="*/ 34 w 34"/>
              <a:gd name="T3" fmla="*/ 0 h 7"/>
              <a:gd name="T4" fmla="*/ 34 w 34"/>
              <a:gd name="T5" fmla="*/ 0 h 7"/>
              <a:gd name="T6" fmla="*/ 34 w 34"/>
              <a:gd name="T7" fmla="*/ 7 h 7"/>
              <a:gd name="T8" fmla="*/ 27 w 34"/>
              <a:gd name="T9" fmla="*/ 7 h 7"/>
              <a:gd name="T10" fmla="*/ 13 w 34"/>
              <a:gd name="T11" fmla="*/ 7 h 7"/>
              <a:gd name="T12" fmla="*/ 7 w 34"/>
              <a:gd name="T13" fmla="*/ 7 h 7"/>
              <a:gd name="T14" fmla="*/ 0 w 34"/>
              <a:gd name="T15" fmla="*/ 7 h 7"/>
              <a:gd name="T16" fmla="*/ 0 w 34"/>
              <a:gd name="T17" fmla="*/ 7 h 7"/>
              <a:gd name="T18" fmla="*/ 7 w 34"/>
              <a:gd name="T19" fmla="*/ 7 h 7"/>
              <a:gd name="T20" fmla="*/ 13 w 34"/>
              <a:gd name="T21" fmla="*/ 7 h 7"/>
              <a:gd name="T22" fmla="*/ 20 w 34"/>
              <a:gd name="T23" fmla="*/ 0 h 7"/>
              <a:gd name="T24" fmla="*/ 27 w 3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7"/>
              <a:gd name="T41" fmla="*/ 34 w 34"/>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7">
                <a:moveTo>
                  <a:pt x="27" y="0"/>
                </a:moveTo>
                <a:lnTo>
                  <a:pt x="34" y="0"/>
                </a:lnTo>
                <a:lnTo>
                  <a:pt x="34" y="7"/>
                </a:lnTo>
                <a:lnTo>
                  <a:pt x="27" y="7"/>
                </a:lnTo>
                <a:lnTo>
                  <a:pt x="13" y="7"/>
                </a:lnTo>
                <a:lnTo>
                  <a:pt x="7" y="7"/>
                </a:lnTo>
                <a:lnTo>
                  <a:pt x="0" y="7"/>
                </a:lnTo>
                <a:lnTo>
                  <a:pt x="7" y="7"/>
                </a:lnTo>
                <a:lnTo>
                  <a:pt x="13" y="7"/>
                </a:lnTo>
                <a:lnTo>
                  <a:pt x="20" y="0"/>
                </a:lnTo>
                <a:lnTo>
                  <a:pt x="27" y="0"/>
                </a:lnTo>
                <a:close/>
              </a:path>
            </a:pathLst>
          </a:custGeom>
          <a:solidFill>
            <a:srgbClr val="73264D"/>
          </a:solidFill>
          <a:ln w="9525">
            <a:noFill/>
            <a:round/>
            <a:headEnd/>
            <a:tailEnd/>
          </a:ln>
        </p:spPr>
        <p:txBody>
          <a:bodyPr/>
          <a:lstStyle/>
          <a:p>
            <a:endParaRPr lang="en-US"/>
          </a:p>
        </p:txBody>
      </p:sp>
      <p:sp>
        <p:nvSpPr>
          <p:cNvPr id="150831" name="Freeform 304"/>
          <p:cNvSpPr>
            <a:spLocks/>
          </p:cNvSpPr>
          <p:nvPr/>
        </p:nvSpPr>
        <p:spPr bwMode="auto">
          <a:xfrm>
            <a:off x="6034088" y="3492500"/>
            <a:ext cx="53975" cy="11113"/>
          </a:xfrm>
          <a:custGeom>
            <a:avLst/>
            <a:gdLst>
              <a:gd name="T0" fmla="*/ 34 w 34"/>
              <a:gd name="T1" fmla="*/ 0 h 7"/>
              <a:gd name="T2" fmla="*/ 34 w 34"/>
              <a:gd name="T3" fmla="*/ 0 h 7"/>
              <a:gd name="T4" fmla="*/ 27 w 34"/>
              <a:gd name="T5" fmla="*/ 0 h 7"/>
              <a:gd name="T6" fmla="*/ 13 w 34"/>
              <a:gd name="T7" fmla="*/ 7 h 7"/>
              <a:gd name="T8" fmla="*/ 7 w 34"/>
              <a:gd name="T9" fmla="*/ 7 h 7"/>
              <a:gd name="T10" fmla="*/ 0 w 34"/>
              <a:gd name="T11" fmla="*/ 7 h 7"/>
              <a:gd name="T12" fmla="*/ 0 w 34"/>
              <a:gd name="T13" fmla="*/ 7 h 7"/>
              <a:gd name="T14" fmla="*/ 0 60000 65536"/>
              <a:gd name="T15" fmla="*/ 0 60000 65536"/>
              <a:gd name="T16" fmla="*/ 0 60000 65536"/>
              <a:gd name="T17" fmla="*/ 0 60000 65536"/>
              <a:gd name="T18" fmla="*/ 0 60000 65536"/>
              <a:gd name="T19" fmla="*/ 0 60000 65536"/>
              <a:gd name="T20" fmla="*/ 0 60000 65536"/>
              <a:gd name="T21" fmla="*/ 0 w 34"/>
              <a:gd name="T22" fmla="*/ 0 h 7"/>
              <a:gd name="T23" fmla="*/ 34 w 3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7">
                <a:moveTo>
                  <a:pt x="34" y="0"/>
                </a:moveTo>
                <a:lnTo>
                  <a:pt x="34" y="0"/>
                </a:lnTo>
                <a:lnTo>
                  <a:pt x="27" y="0"/>
                </a:lnTo>
                <a:lnTo>
                  <a:pt x="13" y="7"/>
                </a:lnTo>
                <a:lnTo>
                  <a:pt x="7" y="7"/>
                </a:lnTo>
                <a:lnTo>
                  <a:pt x="0" y="7"/>
                </a:lnTo>
              </a:path>
            </a:pathLst>
          </a:custGeom>
          <a:noFill/>
          <a:ln w="11113">
            <a:solidFill>
              <a:srgbClr val="000000"/>
            </a:solidFill>
            <a:round/>
            <a:headEnd/>
            <a:tailEnd/>
          </a:ln>
        </p:spPr>
        <p:txBody>
          <a:bodyPr/>
          <a:lstStyle/>
          <a:p>
            <a:endParaRPr lang="en-US"/>
          </a:p>
        </p:txBody>
      </p:sp>
      <p:sp>
        <p:nvSpPr>
          <p:cNvPr id="150832" name="Freeform 305"/>
          <p:cNvSpPr>
            <a:spLocks/>
          </p:cNvSpPr>
          <p:nvPr/>
        </p:nvSpPr>
        <p:spPr bwMode="auto">
          <a:xfrm>
            <a:off x="6034088" y="2989263"/>
            <a:ext cx="53975" cy="11112"/>
          </a:xfrm>
          <a:custGeom>
            <a:avLst/>
            <a:gdLst>
              <a:gd name="T0" fmla="*/ 27 w 34"/>
              <a:gd name="T1" fmla="*/ 0 h 7"/>
              <a:gd name="T2" fmla="*/ 34 w 34"/>
              <a:gd name="T3" fmla="*/ 0 h 7"/>
              <a:gd name="T4" fmla="*/ 34 w 34"/>
              <a:gd name="T5" fmla="*/ 0 h 7"/>
              <a:gd name="T6" fmla="*/ 34 w 34"/>
              <a:gd name="T7" fmla="*/ 7 h 7"/>
              <a:gd name="T8" fmla="*/ 27 w 34"/>
              <a:gd name="T9" fmla="*/ 7 h 7"/>
              <a:gd name="T10" fmla="*/ 13 w 34"/>
              <a:gd name="T11" fmla="*/ 7 h 7"/>
              <a:gd name="T12" fmla="*/ 7 w 34"/>
              <a:gd name="T13" fmla="*/ 7 h 7"/>
              <a:gd name="T14" fmla="*/ 0 w 34"/>
              <a:gd name="T15" fmla="*/ 7 h 7"/>
              <a:gd name="T16" fmla="*/ 0 w 34"/>
              <a:gd name="T17" fmla="*/ 7 h 7"/>
              <a:gd name="T18" fmla="*/ 7 w 34"/>
              <a:gd name="T19" fmla="*/ 7 h 7"/>
              <a:gd name="T20" fmla="*/ 13 w 34"/>
              <a:gd name="T21" fmla="*/ 7 h 7"/>
              <a:gd name="T22" fmla="*/ 20 w 34"/>
              <a:gd name="T23" fmla="*/ 0 h 7"/>
              <a:gd name="T24" fmla="*/ 27 w 3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7"/>
              <a:gd name="T41" fmla="*/ 34 w 34"/>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7">
                <a:moveTo>
                  <a:pt x="27" y="0"/>
                </a:moveTo>
                <a:lnTo>
                  <a:pt x="34" y="0"/>
                </a:lnTo>
                <a:lnTo>
                  <a:pt x="34" y="7"/>
                </a:lnTo>
                <a:lnTo>
                  <a:pt x="27" y="7"/>
                </a:lnTo>
                <a:lnTo>
                  <a:pt x="13" y="7"/>
                </a:lnTo>
                <a:lnTo>
                  <a:pt x="7" y="7"/>
                </a:lnTo>
                <a:lnTo>
                  <a:pt x="0" y="7"/>
                </a:lnTo>
                <a:lnTo>
                  <a:pt x="7" y="7"/>
                </a:lnTo>
                <a:lnTo>
                  <a:pt x="13" y="7"/>
                </a:lnTo>
                <a:lnTo>
                  <a:pt x="20" y="0"/>
                </a:lnTo>
                <a:lnTo>
                  <a:pt x="27" y="0"/>
                </a:lnTo>
                <a:close/>
              </a:path>
            </a:pathLst>
          </a:custGeom>
          <a:noFill/>
          <a:ln w="11113">
            <a:solidFill>
              <a:srgbClr val="000000"/>
            </a:solidFill>
            <a:round/>
            <a:headEnd/>
            <a:tailEnd/>
          </a:ln>
        </p:spPr>
        <p:txBody>
          <a:bodyPr/>
          <a:lstStyle/>
          <a:p>
            <a:endParaRPr lang="en-US"/>
          </a:p>
        </p:txBody>
      </p:sp>
      <p:sp>
        <p:nvSpPr>
          <p:cNvPr id="150833" name="Line 306"/>
          <p:cNvSpPr>
            <a:spLocks noChangeShapeType="1"/>
          </p:cNvSpPr>
          <p:nvPr/>
        </p:nvSpPr>
        <p:spPr bwMode="auto">
          <a:xfrm flipV="1">
            <a:off x="6088063" y="2989263"/>
            <a:ext cx="1587" cy="503237"/>
          </a:xfrm>
          <a:prstGeom prst="line">
            <a:avLst/>
          </a:prstGeom>
          <a:noFill/>
          <a:ln w="11113">
            <a:solidFill>
              <a:srgbClr val="000000"/>
            </a:solidFill>
            <a:round/>
            <a:headEnd/>
            <a:tailEnd/>
          </a:ln>
        </p:spPr>
        <p:txBody>
          <a:bodyPr/>
          <a:lstStyle/>
          <a:p>
            <a:endParaRPr lang="en-US"/>
          </a:p>
        </p:txBody>
      </p:sp>
      <p:sp>
        <p:nvSpPr>
          <p:cNvPr id="150834" name="Line 307"/>
          <p:cNvSpPr>
            <a:spLocks noChangeShapeType="1"/>
          </p:cNvSpPr>
          <p:nvPr/>
        </p:nvSpPr>
        <p:spPr bwMode="auto">
          <a:xfrm flipV="1">
            <a:off x="6034088" y="3000375"/>
            <a:ext cx="1587" cy="503238"/>
          </a:xfrm>
          <a:prstGeom prst="line">
            <a:avLst/>
          </a:prstGeom>
          <a:noFill/>
          <a:ln w="11113">
            <a:solidFill>
              <a:srgbClr val="000000"/>
            </a:solidFill>
            <a:round/>
            <a:headEnd/>
            <a:tailEnd/>
          </a:ln>
        </p:spPr>
        <p:txBody>
          <a:bodyPr/>
          <a:lstStyle/>
          <a:p>
            <a:endParaRPr lang="en-US"/>
          </a:p>
        </p:txBody>
      </p:sp>
      <p:sp>
        <p:nvSpPr>
          <p:cNvPr id="150835" name="Rectangle 308"/>
          <p:cNvSpPr>
            <a:spLocks noChangeArrowheads="1"/>
          </p:cNvSpPr>
          <p:nvPr/>
        </p:nvSpPr>
        <p:spPr bwMode="auto">
          <a:xfrm>
            <a:off x="6197600" y="2805113"/>
            <a:ext cx="1588" cy="687387"/>
          </a:xfrm>
          <a:prstGeom prst="rect">
            <a:avLst/>
          </a:prstGeom>
          <a:solidFill>
            <a:srgbClr val="913061"/>
          </a:solidFill>
          <a:ln w="9525">
            <a:noFill/>
            <a:miter lim="800000"/>
            <a:headEnd/>
            <a:tailEnd/>
          </a:ln>
        </p:spPr>
        <p:txBody>
          <a:bodyPr/>
          <a:lstStyle/>
          <a:p>
            <a:endParaRPr lang="en-US"/>
          </a:p>
        </p:txBody>
      </p:sp>
      <p:sp>
        <p:nvSpPr>
          <p:cNvPr id="150836" name="Rectangle 309"/>
          <p:cNvSpPr>
            <a:spLocks noChangeArrowheads="1"/>
          </p:cNvSpPr>
          <p:nvPr/>
        </p:nvSpPr>
        <p:spPr bwMode="auto">
          <a:xfrm>
            <a:off x="6186488" y="2805113"/>
            <a:ext cx="11112" cy="687387"/>
          </a:xfrm>
          <a:prstGeom prst="rect">
            <a:avLst/>
          </a:prstGeom>
          <a:solidFill>
            <a:srgbClr val="993366"/>
          </a:solidFill>
          <a:ln w="9525">
            <a:noFill/>
            <a:miter lim="800000"/>
            <a:headEnd/>
            <a:tailEnd/>
          </a:ln>
        </p:spPr>
        <p:txBody>
          <a:bodyPr/>
          <a:lstStyle/>
          <a:p>
            <a:endParaRPr lang="en-US"/>
          </a:p>
        </p:txBody>
      </p:sp>
      <p:sp>
        <p:nvSpPr>
          <p:cNvPr id="150837" name="Freeform 310"/>
          <p:cNvSpPr>
            <a:spLocks/>
          </p:cNvSpPr>
          <p:nvPr/>
        </p:nvSpPr>
        <p:spPr bwMode="auto">
          <a:xfrm>
            <a:off x="6175375" y="2805113"/>
            <a:ext cx="11113" cy="698500"/>
          </a:xfrm>
          <a:custGeom>
            <a:avLst/>
            <a:gdLst>
              <a:gd name="T0" fmla="*/ 7 w 7"/>
              <a:gd name="T1" fmla="*/ 433 h 440"/>
              <a:gd name="T2" fmla="*/ 0 w 7"/>
              <a:gd name="T3" fmla="*/ 440 h 440"/>
              <a:gd name="T4" fmla="*/ 0 w 7"/>
              <a:gd name="T5" fmla="*/ 6 h 440"/>
              <a:gd name="T6" fmla="*/ 7 w 7"/>
              <a:gd name="T7" fmla="*/ 0 h 440"/>
              <a:gd name="T8" fmla="*/ 7 w 7"/>
              <a:gd name="T9" fmla="*/ 433 h 440"/>
              <a:gd name="T10" fmla="*/ 0 60000 65536"/>
              <a:gd name="T11" fmla="*/ 0 60000 65536"/>
              <a:gd name="T12" fmla="*/ 0 60000 65536"/>
              <a:gd name="T13" fmla="*/ 0 60000 65536"/>
              <a:gd name="T14" fmla="*/ 0 60000 65536"/>
              <a:gd name="T15" fmla="*/ 0 w 7"/>
              <a:gd name="T16" fmla="*/ 0 h 440"/>
              <a:gd name="T17" fmla="*/ 7 w 7"/>
              <a:gd name="T18" fmla="*/ 440 h 440"/>
            </a:gdLst>
            <a:ahLst/>
            <a:cxnLst>
              <a:cxn ang="T10">
                <a:pos x="T0" y="T1"/>
              </a:cxn>
              <a:cxn ang="T11">
                <a:pos x="T2" y="T3"/>
              </a:cxn>
              <a:cxn ang="T12">
                <a:pos x="T4" y="T5"/>
              </a:cxn>
              <a:cxn ang="T13">
                <a:pos x="T6" y="T7"/>
              </a:cxn>
              <a:cxn ang="T14">
                <a:pos x="T8" y="T9"/>
              </a:cxn>
            </a:cxnLst>
            <a:rect l="T15" t="T16" r="T17" b="T18"/>
            <a:pathLst>
              <a:path w="7" h="440">
                <a:moveTo>
                  <a:pt x="7" y="433"/>
                </a:moveTo>
                <a:lnTo>
                  <a:pt x="0" y="440"/>
                </a:lnTo>
                <a:lnTo>
                  <a:pt x="0" y="6"/>
                </a:lnTo>
                <a:lnTo>
                  <a:pt x="7" y="0"/>
                </a:lnTo>
                <a:lnTo>
                  <a:pt x="7" y="433"/>
                </a:lnTo>
                <a:close/>
              </a:path>
            </a:pathLst>
          </a:custGeom>
          <a:solidFill>
            <a:srgbClr val="993366"/>
          </a:solidFill>
          <a:ln w="9525">
            <a:noFill/>
            <a:round/>
            <a:headEnd/>
            <a:tailEnd/>
          </a:ln>
        </p:spPr>
        <p:txBody>
          <a:bodyPr/>
          <a:lstStyle/>
          <a:p>
            <a:endParaRPr lang="en-US"/>
          </a:p>
        </p:txBody>
      </p:sp>
      <p:sp>
        <p:nvSpPr>
          <p:cNvPr id="150838" name="Rectangle 311"/>
          <p:cNvSpPr>
            <a:spLocks noChangeArrowheads="1"/>
          </p:cNvSpPr>
          <p:nvPr/>
        </p:nvSpPr>
        <p:spPr bwMode="auto">
          <a:xfrm>
            <a:off x="6164263" y="2814638"/>
            <a:ext cx="11112" cy="688975"/>
          </a:xfrm>
          <a:prstGeom prst="rect">
            <a:avLst/>
          </a:prstGeom>
          <a:solidFill>
            <a:srgbClr val="913061"/>
          </a:solidFill>
          <a:ln w="9525">
            <a:noFill/>
            <a:miter lim="800000"/>
            <a:headEnd/>
            <a:tailEnd/>
          </a:ln>
        </p:spPr>
        <p:txBody>
          <a:bodyPr/>
          <a:lstStyle/>
          <a:p>
            <a:endParaRPr lang="en-US"/>
          </a:p>
        </p:txBody>
      </p:sp>
      <p:sp>
        <p:nvSpPr>
          <p:cNvPr id="150839" name="Rectangle 312"/>
          <p:cNvSpPr>
            <a:spLocks noChangeArrowheads="1"/>
          </p:cNvSpPr>
          <p:nvPr/>
        </p:nvSpPr>
        <p:spPr bwMode="auto">
          <a:xfrm>
            <a:off x="6153150" y="2814638"/>
            <a:ext cx="11113" cy="688975"/>
          </a:xfrm>
          <a:prstGeom prst="rect">
            <a:avLst/>
          </a:prstGeom>
          <a:solidFill>
            <a:srgbClr val="8A2E5C"/>
          </a:solidFill>
          <a:ln w="9525">
            <a:noFill/>
            <a:miter lim="800000"/>
            <a:headEnd/>
            <a:tailEnd/>
          </a:ln>
        </p:spPr>
        <p:txBody>
          <a:bodyPr/>
          <a:lstStyle/>
          <a:p>
            <a:endParaRPr lang="en-US"/>
          </a:p>
        </p:txBody>
      </p:sp>
      <p:sp>
        <p:nvSpPr>
          <p:cNvPr id="150840" name="Rectangle 313"/>
          <p:cNvSpPr>
            <a:spLocks noChangeArrowheads="1"/>
          </p:cNvSpPr>
          <p:nvPr/>
        </p:nvSpPr>
        <p:spPr bwMode="auto">
          <a:xfrm>
            <a:off x="6143625" y="2814638"/>
            <a:ext cx="9525" cy="688975"/>
          </a:xfrm>
          <a:prstGeom prst="rect">
            <a:avLst/>
          </a:prstGeom>
          <a:solidFill>
            <a:srgbClr val="822B57"/>
          </a:solidFill>
          <a:ln w="9525">
            <a:noFill/>
            <a:miter lim="800000"/>
            <a:headEnd/>
            <a:tailEnd/>
          </a:ln>
        </p:spPr>
        <p:txBody>
          <a:bodyPr/>
          <a:lstStyle/>
          <a:p>
            <a:endParaRPr lang="en-US"/>
          </a:p>
        </p:txBody>
      </p:sp>
      <p:sp>
        <p:nvSpPr>
          <p:cNvPr id="150841" name="Freeform 314"/>
          <p:cNvSpPr>
            <a:spLocks/>
          </p:cNvSpPr>
          <p:nvPr/>
        </p:nvSpPr>
        <p:spPr bwMode="auto">
          <a:xfrm>
            <a:off x="6143625" y="2805113"/>
            <a:ext cx="53975" cy="9525"/>
          </a:xfrm>
          <a:custGeom>
            <a:avLst/>
            <a:gdLst>
              <a:gd name="T0" fmla="*/ 27 w 34"/>
              <a:gd name="T1" fmla="*/ 0 h 6"/>
              <a:gd name="T2" fmla="*/ 34 w 34"/>
              <a:gd name="T3" fmla="*/ 0 h 6"/>
              <a:gd name="T4" fmla="*/ 34 w 34"/>
              <a:gd name="T5" fmla="*/ 0 h 6"/>
              <a:gd name="T6" fmla="*/ 34 w 34"/>
              <a:gd name="T7" fmla="*/ 0 h 6"/>
              <a:gd name="T8" fmla="*/ 27 w 34"/>
              <a:gd name="T9" fmla="*/ 0 h 6"/>
              <a:gd name="T10" fmla="*/ 20 w 34"/>
              <a:gd name="T11" fmla="*/ 6 h 6"/>
              <a:gd name="T12" fmla="*/ 13 w 34"/>
              <a:gd name="T13" fmla="*/ 6 h 6"/>
              <a:gd name="T14" fmla="*/ 6 w 34"/>
              <a:gd name="T15" fmla="*/ 6 h 6"/>
              <a:gd name="T16" fmla="*/ 0 w 34"/>
              <a:gd name="T17" fmla="*/ 6 h 6"/>
              <a:gd name="T18" fmla="*/ 6 w 34"/>
              <a:gd name="T19" fmla="*/ 0 h 6"/>
              <a:gd name="T20" fmla="*/ 13 w 34"/>
              <a:gd name="T21" fmla="*/ 0 h 6"/>
              <a:gd name="T22" fmla="*/ 20 w 34"/>
              <a:gd name="T23" fmla="*/ 0 h 6"/>
              <a:gd name="T24" fmla="*/ 27 w 34"/>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6"/>
              <a:gd name="T41" fmla="*/ 34 w 34"/>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6">
                <a:moveTo>
                  <a:pt x="27" y="0"/>
                </a:moveTo>
                <a:lnTo>
                  <a:pt x="34" y="0"/>
                </a:lnTo>
                <a:lnTo>
                  <a:pt x="27" y="0"/>
                </a:lnTo>
                <a:lnTo>
                  <a:pt x="20" y="6"/>
                </a:lnTo>
                <a:lnTo>
                  <a:pt x="13" y="6"/>
                </a:lnTo>
                <a:lnTo>
                  <a:pt x="6" y="6"/>
                </a:lnTo>
                <a:lnTo>
                  <a:pt x="0" y="6"/>
                </a:lnTo>
                <a:lnTo>
                  <a:pt x="6" y="0"/>
                </a:lnTo>
                <a:lnTo>
                  <a:pt x="13" y="0"/>
                </a:lnTo>
                <a:lnTo>
                  <a:pt x="20" y="0"/>
                </a:lnTo>
                <a:lnTo>
                  <a:pt x="27" y="0"/>
                </a:lnTo>
                <a:close/>
              </a:path>
            </a:pathLst>
          </a:custGeom>
          <a:solidFill>
            <a:srgbClr val="73264D"/>
          </a:solidFill>
          <a:ln w="9525">
            <a:noFill/>
            <a:round/>
            <a:headEnd/>
            <a:tailEnd/>
          </a:ln>
        </p:spPr>
        <p:txBody>
          <a:bodyPr/>
          <a:lstStyle/>
          <a:p>
            <a:endParaRPr lang="en-US"/>
          </a:p>
        </p:txBody>
      </p:sp>
      <p:sp>
        <p:nvSpPr>
          <p:cNvPr id="150842" name="Freeform 315"/>
          <p:cNvSpPr>
            <a:spLocks/>
          </p:cNvSpPr>
          <p:nvPr/>
        </p:nvSpPr>
        <p:spPr bwMode="auto">
          <a:xfrm>
            <a:off x="6143625" y="3492500"/>
            <a:ext cx="53975" cy="11113"/>
          </a:xfrm>
          <a:custGeom>
            <a:avLst/>
            <a:gdLst>
              <a:gd name="T0" fmla="*/ 34 w 34"/>
              <a:gd name="T1" fmla="*/ 0 h 7"/>
              <a:gd name="T2" fmla="*/ 34 w 34"/>
              <a:gd name="T3" fmla="*/ 0 h 7"/>
              <a:gd name="T4" fmla="*/ 27 w 34"/>
              <a:gd name="T5" fmla="*/ 0 h 7"/>
              <a:gd name="T6" fmla="*/ 20 w 34"/>
              <a:gd name="T7" fmla="*/ 7 h 7"/>
              <a:gd name="T8" fmla="*/ 13 w 34"/>
              <a:gd name="T9" fmla="*/ 7 h 7"/>
              <a:gd name="T10" fmla="*/ 6 w 34"/>
              <a:gd name="T11" fmla="*/ 7 h 7"/>
              <a:gd name="T12" fmla="*/ 0 w 34"/>
              <a:gd name="T13" fmla="*/ 7 h 7"/>
              <a:gd name="T14" fmla="*/ 0 60000 65536"/>
              <a:gd name="T15" fmla="*/ 0 60000 65536"/>
              <a:gd name="T16" fmla="*/ 0 60000 65536"/>
              <a:gd name="T17" fmla="*/ 0 60000 65536"/>
              <a:gd name="T18" fmla="*/ 0 60000 65536"/>
              <a:gd name="T19" fmla="*/ 0 60000 65536"/>
              <a:gd name="T20" fmla="*/ 0 60000 65536"/>
              <a:gd name="T21" fmla="*/ 0 w 34"/>
              <a:gd name="T22" fmla="*/ 0 h 7"/>
              <a:gd name="T23" fmla="*/ 34 w 3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7">
                <a:moveTo>
                  <a:pt x="34" y="0"/>
                </a:moveTo>
                <a:lnTo>
                  <a:pt x="34" y="0"/>
                </a:lnTo>
                <a:lnTo>
                  <a:pt x="27" y="0"/>
                </a:lnTo>
                <a:lnTo>
                  <a:pt x="20" y="7"/>
                </a:lnTo>
                <a:lnTo>
                  <a:pt x="13" y="7"/>
                </a:lnTo>
                <a:lnTo>
                  <a:pt x="6" y="7"/>
                </a:lnTo>
                <a:lnTo>
                  <a:pt x="0" y="7"/>
                </a:lnTo>
              </a:path>
            </a:pathLst>
          </a:custGeom>
          <a:noFill/>
          <a:ln w="11113">
            <a:solidFill>
              <a:srgbClr val="000000"/>
            </a:solidFill>
            <a:round/>
            <a:headEnd/>
            <a:tailEnd/>
          </a:ln>
        </p:spPr>
        <p:txBody>
          <a:bodyPr/>
          <a:lstStyle/>
          <a:p>
            <a:endParaRPr lang="en-US"/>
          </a:p>
        </p:txBody>
      </p:sp>
      <p:sp>
        <p:nvSpPr>
          <p:cNvPr id="150843" name="Freeform 316"/>
          <p:cNvSpPr>
            <a:spLocks/>
          </p:cNvSpPr>
          <p:nvPr/>
        </p:nvSpPr>
        <p:spPr bwMode="auto">
          <a:xfrm>
            <a:off x="6143625" y="2805113"/>
            <a:ext cx="53975" cy="9525"/>
          </a:xfrm>
          <a:custGeom>
            <a:avLst/>
            <a:gdLst>
              <a:gd name="T0" fmla="*/ 27 w 34"/>
              <a:gd name="T1" fmla="*/ 0 h 6"/>
              <a:gd name="T2" fmla="*/ 34 w 34"/>
              <a:gd name="T3" fmla="*/ 0 h 6"/>
              <a:gd name="T4" fmla="*/ 34 w 34"/>
              <a:gd name="T5" fmla="*/ 0 h 6"/>
              <a:gd name="T6" fmla="*/ 34 w 34"/>
              <a:gd name="T7" fmla="*/ 0 h 6"/>
              <a:gd name="T8" fmla="*/ 27 w 34"/>
              <a:gd name="T9" fmla="*/ 0 h 6"/>
              <a:gd name="T10" fmla="*/ 20 w 34"/>
              <a:gd name="T11" fmla="*/ 6 h 6"/>
              <a:gd name="T12" fmla="*/ 13 w 34"/>
              <a:gd name="T13" fmla="*/ 6 h 6"/>
              <a:gd name="T14" fmla="*/ 6 w 34"/>
              <a:gd name="T15" fmla="*/ 6 h 6"/>
              <a:gd name="T16" fmla="*/ 0 w 34"/>
              <a:gd name="T17" fmla="*/ 6 h 6"/>
              <a:gd name="T18" fmla="*/ 6 w 34"/>
              <a:gd name="T19" fmla="*/ 0 h 6"/>
              <a:gd name="T20" fmla="*/ 13 w 34"/>
              <a:gd name="T21" fmla="*/ 0 h 6"/>
              <a:gd name="T22" fmla="*/ 20 w 34"/>
              <a:gd name="T23" fmla="*/ 0 h 6"/>
              <a:gd name="T24" fmla="*/ 27 w 34"/>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6"/>
              <a:gd name="T41" fmla="*/ 34 w 34"/>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6">
                <a:moveTo>
                  <a:pt x="27" y="0"/>
                </a:moveTo>
                <a:lnTo>
                  <a:pt x="34" y="0"/>
                </a:lnTo>
                <a:lnTo>
                  <a:pt x="27" y="0"/>
                </a:lnTo>
                <a:lnTo>
                  <a:pt x="20" y="6"/>
                </a:lnTo>
                <a:lnTo>
                  <a:pt x="13" y="6"/>
                </a:lnTo>
                <a:lnTo>
                  <a:pt x="6" y="6"/>
                </a:lnTo>
                <a:lnTo>
                  <a:pt x="0" y="6"/>
                </a:lnTo>
                <a:lnTo>
                  <a:pt x="6" y="0"/>
                </a:lnTo>
                <a:lnTo>
                  <a:pt x="13" y="0"/>
                </a:lnTo>
                <a:lnTo>
                  <a:pt x="20" y="0"/>
                </a:lnTo>
                <a:lnTo>
                  <a:pt x="27" y="0"/>
                </a:lnTo>
                <a:close/>
              </a:path>
            </a:pathLst>
          </a:custGeom>
          <a:noFill/>
          <a:ln w="11113">
            <a:solidFill>
              <a:srgbClr val="000000"/>
            </a:solidFill>
            <a:round/>
            <a:headEnd/>
            <a:tailEnd/>
          </a:ln>
        </p:spPr>
        <p:txBody>
          <a:bodyPr/>
          <a:lstStyle/>
          <a:p>
            <a:endParaRPr lang="en-US"/>
          </a:p>
        </p:txBody>
      </p:sp>
      <p:sp>
        <p:nvSpPr>
          <p:cNvPr id="150844" name="Line 317"/>
          <p:cNvSpPr>
            <a:spLocks noChangeShapeType="1"/>
          </p:cNvSpPr>
          <p:nvPr/>
        </p:nvSpPr>
        <p:spPr bwMode="auto">
          <a:xfrm flipV="1">
            <a:off x="6197600" y="2805113"/>
            <a:ext cx="1588" cy="687387"/>
          </a:xfrm>
          <a:prstGeom prst="line">
            <a:avLst/>
          </a:prstGeom>
          <a:noFill/>
          <a:ln w="11113">
            <a:solidFill>
              <a:srgbClr val="000000"/>
            </a:solidFill>
            <a:round/>
            <a:headEnd/>
            <a:tailEnd/>
          </a:ln>
        </p:spPr>
        <p:txBody>
          <a:bodyPr/>
          <a:lstStyle/>
          <a:p>
            <a:endParaRPr lang="en-US"/>
          </a:p>
        </p:txBody>
      </p:sp>
      <p:sp>
        <p:nvSpPr>
          <p:cNvPr id="150845" name="Line 318"/>
          <p:cNvSpPr>
            <a:spLocks noChangeShapeType="1"/>
          </p:cNvSpPr>
          <p:nvPr/>
        </p:nvSpPr>
        <p:spPr bwMode="auto">
          <a:xfrm flipV="1">
            <a:off x="6143625" y="2814638"/>
            <a:ext cx="1588" cy="688975"/>
          </a:xfrm>
          <a:prstGeom prst="line">
            <a:avLst/>
          </a:prstGeom>
          <a:noFill/>
          <a:ln w="11113">
            <a:solidFill>
              <a:srgbClr val="000000"/>
            </a:solidFill>
            <a:round/>
            <a:headEnd/>
            <a:tailEnd/>
          </a:ln>
        </p:spPr>
        <p:txBody>
          <a:bodyPr/>
          <a:lstStyle/>
          <a:p>
            <a:endParaRPr lang="en-US"/>
          </a:p>
        </p:txBody>
      </p:sp>
      <p:sp>
        <p:nvSpPr>
          <p:cNvPr id="150846" name="Freeform 319"/>
          <p:cNvSpPr>
            <a:spLocks/>
          </p:cNvSpPr>
          <p:nvPr/>
        </p:nvSpPr>
        <p:spPr bwMode="auto">
          <a:xfrm>
            <a:off x="6307138" y="2947988"/>
            <a:ext cx="1587" cy="544512"/>
          </a:xfrm>
          <a:custGeom>
            <a:avLst/>
            <a:gdLst>
              <a:gd name="T0" fmla="*/ 0 w 1587"/>
              <a:gd name="T1" fmla="*/ 343 h 343"/>
              <a:gd name="T2" fmla="*/ 0 w 1587"/>
              <a:gd name="T3" fmla="*/ 343 h 343"/>
              <a:gd name="T4" fmla="*/ 0 w 1587"/>
              <a:gd name="T5" fmla="*/ 7 h 343"/>
              <a:gd name="T6" fmla="*/ 0 w 1587"/>
              <a:gd name="T7" fmla="*/ 0 h 343"/>
              <a:gd name="T8" fmla="*/ 0 w 1587"/>
              <a:gd name="T9" fmla="*/ 343 h 343"/>
              <a:gd name="T10" fmla="*/ 0 60000 65536"/>
              <a:gd name="T11" fmla="*/ 0 60000 65536"/>
              <a:gd name="T12" fmla="*/ 0 60000 65536"/>
              <a:gd name="T13" fmla="*/ 0 60000 65536"/>
              <a:gd name="T14" fmla="*/ 0 60000 65536"/>
              <a:gd name="T15" fmla="*/ 0 w 1587"/>
              <a:gd name="T16" fmla="*/ 0 h 343"/>
              <a:gd name="T17" fmla="*/ 1587 w 1587"/>
              <a:gd name="T18" fmla="*/ 343 h 343"/>
            </a:gdLst>
            <a:ahLst/>
            <a:cxnLst>
              <a:cxn ang="T10">
                <a:pos x="T0" y="T1"/>
              </a:cxn>
              <a:cxn ang="T11">
                <a:pos x="T2" y="T3"/>
              </a:cxn>
              <a:cxn ang="T12">
                <a:pos x="T4" y="T5"/>
              </a:cxn>
              <a:cxn ang="T13">
                <a:pos x="T6" y="T7"/>
              </a:cxn>
              <a:cxn ang="T14">
                <a:pos x="T8" y="T9"/>
              </a:cxn>
            </a:cxnLst>
            <a:rect l="T15" t="T16" r="T17" b="T18"/>
            <a:pathLst>
              <a:path w="1587" h="343">
                <a:moveTo>
                  <a:pt x="0" y="343"/>
                </a:moveTo>
                <a:lnTo>
                  <a:pt x="0" y="343"/>
                </a:lnTo>
                <a:lnTo>
                  <a:pt x="0" y="7"/>
                </a:lnTo>
                <a:lnTo>
                  <a:pt x="0" y="0"/>
                </a:lnTo>
                <a:lnTo>
                  <a:pt x="0" y="343"/>
                </a:lnTo>
                <a:close/>
              </a:path>
            </a:pathLst>
          </a:custGeom>
          <a:solidFill>
            <a:srgbClr val="913061"/>
          </a:solidFill>
          <a:ln w="9525">
            <a:noFill/>
            <a:round/>
            <a:headEnd/>
            <a:tailEnd/>
          </a:ln>
        </p:spPr>
        <p:txBody>
          <a:bodyPr/>
          <a:lstStyle/>
          <a:p>
            <a:endParaRPr lang="en-US"/>
          </a:p>
        </p:txBody>
      </p:sp>
      <p:sp>
        <p:nvSpPr>
          <p:cNvPr id="150847" name="Rectangle 320"/>
          <p:cNvSpPr>
            <a:spLocks noChangeArrowheads="1"/>
          </p:cNvSpPr>
          <p:nvPr/>
        </p:nvSpPr>
        <p:spPr bwMode="auto">
          <a:xfrm>
            <a:off x="6296025" y="2959100"/>
            <a:ext cx="11113" cy="533400"/>
          </a:xfrm>
          <a:prstGeom prst="rect">
            <a:avLst/>
          </a:prstGeom>
          <a:solidFill>
            <a:srgbClr val="993366"/>
          </a:solidFill>
          <a:ln w="9525">
            <a:noFill/>
            <a:miter lim="800000"/>
            <a:headEnd/>
            <a:tailEnd/>
          </a:ln>
        </p:spPr>
        <p:txBody>
          <a:bodyPr/>
          <a:lstStyle/>
          <a:p>
            <a:endParaRPr lang="en-US"/>
          </a:p>
        </p:txBody>
      </p:sp>
      <p:sp>
        <p:nvSpPr>
          <p:cNvPr id="150848" name="Freeform 321"/>
          <p:cNvSpPr>
            <a:spLocks/>
          </p:cNvSpPr>
          <p:nvPr/>
        </p:nvSpPr>
        <p:spPr bwMode="auto">
          <a:xfrm>
            <a:off x="6284913" y="2959100"/>
            <a:ext cx="11112" cy="544513"/>
          </a:xfrm>
          <a:custGeom>
            <a:avLst/>
            <a:gdLst>
              <a:gd name="T0" fmla="*/ 7 w 7"/>
              <a:gd name="T1" fmla="*/ 336 h 343"/>
              <a:gd name="T2" fmla="*/ 0 w 7"/>
              <a:gd name="T3" fmla="*/ 343 h 343"/>
              <a:gd name="T4" fmla="*/ 0 w 7"/>
              <a:gd name="T5" fmla="*/ 0 h 343"/>
              <a:gd name="T6" fmla="*/ 7 w 7"/>
              <a:gd name="T7" fmla="*/ 0 h 343"/>
              <a:gd name="T8" fmla="*/ 7 w 7"/>
              <a:gd name="T9" fmla="*/ 336 h 343"/>
              <a:gd name="T10" fmla="*/ 0 60000 65536"/>
              <a:gd name="T11" fmla="*/ 0 60000 65536"/>
              <a:gd name="T12" fmla="*/ 0 60000 65536"/>
              <a:gd name="T13" fmla="*/ 0 60000 65536"/>
              <a:gd name="T14" fmla="*/ 0 60000 65536"/>
              <a:gd name="T15" fmla="*/ 0 w 7"/>
              <a:gd name="T16" fmla="*/ 0 h 343"/>
              <a:gd name="T17" fmla="*/ 7 w 7"/>
              <a:gd name="T18" fmla="*/ 343 h 343"/>
            </a:gdLst>
            <a:ahLst/>
            <a:cxnLst>
              <a:cxn ang="T10">
                <a:pos x="T0" y="T1"/>
              </a:cxn>
              <a:cxn ang="T11">
                <a:pos x="T2" y="T3"/>
              </a:cxn>
              <a:cxn ang="T12">
                <a:pos x="T4" y="T5"/>
              </a:cxn>
              <a:cxn ang="T13">
                <a:pos x="T6" y="T7"/>
              </a:cxn>
              <a:cxn ang="T14">
                <a:pos x="T8" y="T9"/>
              </a:cxn>
            </a:cxnLst>
            <a:rect l="T15" t="T16" r="T17" b="T18"/>
            <a:pathLst>
              <a:path w="7" h="343">
                <a:moveTo>
                  <a:pt x="7" y="336"/>
                </a:moveTo>
                <a:lnTo>
                  <a:pt x="0" y="343"/>
                </a:lnTo>
                <a:lnTo>
                  <a:pt x="0" y="0"/>
                </a:lnTo>
                <a:lnTo>
                  <a:pt x="7" y="0"/>
                </a:lnTo>
                <a:lnTo>
                  <a:pt x="7" y="336"/>
                </a:lnTo>
                <a:close/>
              </a:path>
            </a:pathLst>
          </a:custGeom>
          <a:solidFill>
            <a:srgbClr val="993366"/>
          </a:solidFill>
          <a:ln w="9525">
            <a:noFill/>
            <a:round/>
            <a:headEnd/>
            <a:tailEnd/>
          </a:ln>
        </p:spPr>
        <p:txBody>
          <a:bodyPr/>
          <a:lstStyle/>
          <a:p>
            <a:endParaRPr lang="en-US"/>
          </a:p>
        </p:txBody>
      </p:sp>
      <p:sp>
        <p:nvSpPr>
          <p:cNvPr id="150849" name="Rectangle 322"/>
          <p:cNvSpPr>
            <a:spLocks noChangeArrowheads="1"/>
          </p:cNvSpPr>
          <p:nvPr/>
        </p:nvSpPr>
        <p:spPr bwMode="auto">
          <a:xfrm>
            <a:off x="6273800" y="2959100"/>
            <a:ext cx="11113" cy="544513"/>
          </a:xfrm>
          <a:prstGeom prst="rect">
            <a:avLst/>
          </a:prstGeom>
          <a:solidFill>
            <a:srgbClr val="913061"/>
          </a:solidFill>
          <a:ln w="9525">
            <a:noFill/>
            <a:miter lim="800000"/>
            <a:headEnd/>
            <a:tailEnd/>
          </a:ln>
        </p:spPr>
        <p:txBody>
          <a:bodyPr/>
          <a:lstStyle/>
          <a:p>
            <a:endParaRPr lang="en-US"/>
          </a:p>
        </p:txBody>
      </p:sp>
      <p:sp>
        <p:nvSpPr>
          <p:cNvPr id="150850" name="Rectangle 323"/>
          <p:cNvSpPr>
            <a:spLocks noChangeArrowheads="1"/>
          </p:cNvSpPr>
          <p:nvPr/>
        </p:nvSpPr>
        <p:spPr bwMode="auto">
          <a:xfrm>
            <a:off x="6262688" y="2959100"/>
            <a:ext cx="11112" cy="544513"/>
          </a:xfrm>
          <a:prstGeom prst="rect">
            <a:avLst/>
          </a:prstGeom>
          <a:solidFill>
            <a:srgbClr val="8A2E5C"/>
          </a:solidFill>
          <a:ln w="9525">
            <a:noFill/>
            <a:miter lim="800000"/>
            <a:headEnd/>
            <a:tailEnd/>
          </a:ln>
        </p:spPr>
        <p:txBody>
          <a:bodyPr/>
          <a:lstStyle/>
          <a:p>
            <a:endParaRPr lang="en-US"/>
          </a:p>
        </p:txBody>
      </p:sp>
      <p:sp>
        <p:nvSpPr>
          <p:cNvPr id="150851" name="Rectangle 324"/>
          <p:cNvSpPr>
            <a:spLocks noChangeArrowheads="1"/>
          </p:cNvSpPr>
          <p:nvPr/>
        </p:nvSpPr>
        <p:spPr bwMode="auto">
          <a:xfrm>
            <a:off x="6262688" y="2959100"/>
            <a:ext cx="1587" cy="544513"/>
          </a:xfrm>
          <a:prstGeom prst="rect">
            <a:avLst/>
          </a:prstGeom>
          <a:solidFill>
            <a:srgbClr val="822B57"/>
          </a:solidFill>
          <a:ln w="9525">
            <a:noFill/>
            <a:miter lim="800000"/>
            <a:headEnd/>
            <a:tailEnd/>
          </a:ln>
        </p:spPr>
        <p:txBody>
          <a:bodyPr/>
          <a:lstStyle/>
          <a:p>
            <a:endParaRPr lang="en-US"/>
          </a:p>
        </p:txBody>
      </p:sp>
      <p:sp>
        <p:nvSpPr>
          <p:cNvPr id="150852" name="Freeform 325"/>
          <p:cNvSpPr>
            <a:spLocks/>
          </p:cNvSpPr>
          <p:nvPr/>
        </p:nvSpPr>
        <p:spPr bwMode="auto">
          <a:xfrm>
            <a:off x="6262688" y="2947988"/>
            <a:ext cx="44450" cy="11112"/>
          </a:xfrm>
          <a:custGeom>
            <a:avLst/>
            <a:gdLst>
              <a:gd name="T0" fmla="*/ 21 w 28"/>
              <a:gd name="T1" fmla="*/ 0 h 7"/>
              <a:gd name="T2" fmla="*/ 28 w 28"/>
              <a:gd name="T3" fmla="*/ 0 h 7"/>
              <a:gd name="T4" fmla="*/ 28 w 28"/>
              <a:gd name="T5" fmla="*/ 0 h 7"/>
              <a:gd name="T6" fmla="*/ 28 w 28"/>
              <a:gd name="T7" fmla="*/ 7 h 7"/>
              <a:gd name="T8" fmla="*/ 21 w 28"/>
              <a:gd name="T9" fmla="*/ 7 h 7"/>
              <a:gd name="T10" fmla="*/ 14 w 28"/>
              <a:gd name="T11" fmla="*/ 7 h 7"/>
              <a:gd name="T12" fmla="*/ 7 w 28"/>
              <a:gd name="T13" fmla="*/ 7 h 7"/>
              <a:gd name="T14" fmla="*/ 0 w 28"/>
              <a:gd name="T15" fmla="*/ 7 h 7"/>
              <a:gd name="T16" fmla="*/ 0 w 28"/>
              <a:gd name="T17" fmla="*/ 7 h 7"/>
              <a:gd name="T18" fmla="*/ 0 w 28"/>
              <a:gd name="T19" fmla="*/ 7 h 7"/>
              <a:gd name="T20" fmla="*/ 7 w 28"/>
              <a:gd name="T21" fmla="*/ 7 h 7"/>
              <a:gd name="T22" fmla="*/ 14 w 28"/>
              <a:gd name="T23" fmla="*/ 0 h 7"/>
              <a:gd name="T24" fmla="*/ 21 w 2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
              <a:gd name="T41" fmla="*/ 28 w 2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
                <a:moveTo>
                  <a:pt x="21" y="0"/>
                </a:moveTo>
                <a:lnTo>
                  <a:pt x="28" y="0"/>
                </a:lnTo>
                <a:lnTo>
                  <a:pt x="28" y="7"/>
                </a:lnTo>
                <a:lnTo>
                  <a:pt x="21" y="7"/>
                </a:lnTo>
                <a:lnTo>
                  <a:pt x="14" y="7"/>
                </a:lnTo>
                <a:lnTo>
                  <a:pt x="7" y="7"/>
                </a:lnTo>
                <a:lnTo>
                  <a:pt x="0" y="7"/>
                </a:lnTo>
                <a:lnTo>
                  <a:pt x="7" y="7"/>
                </a:lnTo>
                <a:lnTo>
                  <a:pt x="14" y="0"/>
                </a:lnTo>
                <a:lnTo>
                  <a:pt x="21" y="0"/>
                </a:lnTo>
                <a:close/>
              </a:path>
            </a:pathLst>
          </a:custGeom>
          <a:solidFill>
            <a:srgbClr val="73264D"/>
          </a:solidFill>
          <a:ln w="9525">
            <a:noFill/>
            <a:round/>
            <a:headEnd/>
            <a:tailEnd/>
          </a:ln>
        </p:spPr>
        <p:txBody>
          <a:bodyPr/>
          <a:lstStyle/>
          <a:p>
            <a:endParaRPr lang="en-US"/>
          </a:p>
        </p:txBody>
      </p:sp>
      <p:sp>
        <p:nvSpPr>
          <p:cNvPr id="150853" name="Freeform 326"/>
          <p:cNvSpPr>
            <a:spLocks/>
          </p:cNvSpPr>
          <p:nvPr/>
        </p:nvSpPr>
        <p:spPr bwMode="auto">
          <a:xfrm>
            <a:off x="6262688" y="3492500"/>
            <a:ext cx="44450" cy="11113"/>
          </a:xfrm>
          <a:custGeom>
            <a:avLst/>
            <a:gdLst>
              <a:gd name="T0" fmla="*/ 28 w 28"/>
              <a:gd name="T1" fmla="*/ 0 h 7"/>
              <a:gd name="T2" fmla="*/ 28 w 28"/>
              <a:gd name="T3" fmla="*/ 0 h 7"/>
              <a:gd name="T4" fmla="*/ 21 w 28"/>
              <a:gd name="T5" fmla="*/ 0 h 7"/>
              <a:gd name="T6" fmla="*/ 14 w 28"/>
              <a:gd name="T7" fmla="*/ 7 h 7"/>
              <a:gd name="T8" fmla="*/ 7 w 28"/>
              <a:gd name="T9" fmla="*/ 7 h 7"/>
              <a:gd name="T10" fmla="*/ 0 w 28"/>
              <a:gd name="T11" fmla="*/ 7 h 7"/>
              <a:gd name="T12" fmla="*/ 0 w 28"/>
              <a:gd name="T13" fmla="*/ 7 h 7"/>
              <a:gd name="T14" fmla="*/ 0 60000 65536"/>
              <a:gd name="T15" fmla="*/ 0 60000 65536"/>
              <a:gd name="T16" fmla="*/ 0 60000 65536"/>
              <a:gd name="T17" fmla="*/ 0 60000 65536"/>
              <a:gd name="T18" fmla="*/ 0 60000 65536"/>
              <a:gd name="T19" fmla="*/ 0 60000 65536"/>
              <a:gd name="T20" fmla="*/ 0 60000 65536"/>
              <a:gd name="T21" fmla="*/ 0 w 28"/>
              <a:gd name="T22" fmla="*/ 0 h 7"/>
              <a:gd name="T23" fmla="*/ 28 w 2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7">
                <a:moveTo>
                  <a:pt x="28" y="0"/>
                </a:moveTo>
                <a:lnTo>
                  <a:pt x="28" y="0"/>
                </a:lnTo>
                <a:lnTo>
                  <a:pt x="21" y="0"/>
                </a:lnTo>
                <a:lnTo>
                  <a:pt x="14" y="7"/>
                </a:lnTo>
                <a:lnTo>
                  <a:pt x="7" y="7"/>
                </a:lnTo>
                <a:lnTo>
                  <a:pt x="0" y="7"/>
                </a:lnTo>
              </a:path>
            </a:pathLst>
          </a:custGeom>
          <a:noFill/>
          <a:ln w="11113">
            <a:solidFill>
              <a:srgbClr val="000000"/>
            </a:solidFill>
            <a:round/>
            <a:headEnd/>
            <a:tailEnd/>
          </a:ln>
        </p:spPr>
        <p:txBody>
          <a:bodyPr/>
          <a:lstStyle/>
          <a:p>
            <a:endParaRPr lang="en-US"/>
          </a:p>
        </p:txBody>
      </p:sp>
      <p:sp>
        <p:nvSpPr>
          <p:cNvPr id="150854" name="Freeform 327"/>
          <p:cNvSpPr>
            <a:spLocks/>
          </p:cNvSpPr>
          <p:nvPr/>
        </p:nvSpPr>
        <p:spPr bwMode="auto">
          <a:xfrm>
            <a:off x="6262688" y="2947988"/>
            <a:ext cx="44450" cy="11112"/>
          </a:xfrm>
          <a:custGeom>
            <a:avLst/>
            <a:gdLst>
              <a:gd name="T0" fmla="*/ 21 w 28"/>
              <a:gd name="T1" fmla="*/ 0 h 7"/>
              <a:gd name="T2" fmla="*/ 28 w 28"/>
              <a:gd name="T3" fmla="*/ 0 h 7"/>
              <a:gd name="T4" fmla="*/ 28 w 28"/>
              <a:gd name="T5" fmla="*/ 0 h 7"/>
              <a:gd name="T6" fmla="*/ 28 w 28"/>
              <a:gd name="T7" fmla="*/ 7 h 7"/>
              <a:gd name="T8" fmla="*/ 21 w 28"/>
              <a:gd name="T9" fmla="*/ 7 h 7"/>
              <a:gd name="T10" fmla="*/ 14 w 28"/>
              <a:gd name="T11" fmla="*/ 7 h 7"/>
              <a:gd name="T12" fmla="*/ 7 w 28"/>
              <a:gd name="T13" fmla="*/ 7 h 7"/>
              <a:gd name="T14" fmla="*/ 0 w 28"/>
              <a:gd name="T15" fmla="*/ 7 h 7"/>
              <a:gd name="T16" fmla="*/ 0 w 28"/>
              <a:gd name="T17" fmla="*/ 7 h 7"/>
              <a:gd name="T18" fmla="*/ 0 w 28"/>
              <a:gd name="T19" fmla="*/ 7 h 7"/>
              <a:gd name="T20" fmla="*/ 7 w 28"/>
              <a:gd name="T21" fmla="*/ 7 h 7"/>
              <a:gd name="T22" fmla="*/ 14 w 28"/>
              <a:gd name="T23" fmla="*/ 0 h 7"/>
              <a:gd name="T24" fmla="*/ 21 w 2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
              <a:gd name="T41" fmla="*/ 28 w 2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
                <a:moveTo>
                  <a:pt x="21" y="0"/>
                </a:moveTo>
                <a:lnTo>
                  <a:pt x="28" y="0"/>
                </a:lnTo>
                <a:lnTo>
                  <a:pt x="28" y="7"/>
                </a:lnTo>
                <a:lnTo>
                  <a:pt x="21" y="7"/>
                </a:lnTo>
                <a:lnTo>
                  <a:pt x="14" y="7"/>
                </a:lnTo>
                <a:lnTo>
                  <a:pt x="7" y="7"/>
                </a:lnTo>
                <a:lnTo>
                  <a:pt x="0" y="7"/>
                </a:lnTo>
                <a:lnTo>
                  <a:pt x="7" y="7"/>
                </a:lnTo>
                <a:lnTo>
                  <a:pt x="14" y="0"/>
                </a:lnTo>
                <a:lnTo>
                  <a:pt x="21" y="0"/>
                </a:lnTo>
                <a:close/>
              </a:path>
            </a:pathLst>
          </a:custGeom>
          <a:noFill/>
          <a:ln w="11113">
            <a:solidFill>
              <a:srgbClr val="000000"/>
            </a:solidFill>
            <a:round/>
            <a:headEnd/>
            <a:tailEnd/>
          </a:ln>
        </p:spPr>
        <p:txBody>
          <a:bodyPr/>
          <a:lstStyle/>
          <a:p>
            <a:endParaRPr lang="en-US"/>
          </a:p>
        </p:txBody>
      </p:sp>
      <p:sp>
        <p:nvSpPr>
          <p:cNvPr id="150855" name="Line 328"/>
          <p:cNvSpPr>
            <a:spLocks noChangeShapeType="1"/>
          </p:cNvSpPr>
          <p:nvPr/>
        </p:nvSpPr>
        <p:spPr bwMode="auto">
          <a:xfrm flipV="1">
            <a:off x="6307138" y="2947988"/>
            <a:ext cx="1587" cy="544512"/>
          </a:xfrm>
          <a:prstGeom prst="line">
            <a:avLst/>
          </a:prstGeom>
          <a:noFill/>
          <a:ln w="11113">
            <a:solidFill>
              <a:srgbClr val="000000"/>
            </a:solidFill>
            <a:round/>
            <a:headEnd/>
            <a:tailEnd/>
          </a:ln>
        </p:spPr>
        <p:txBody>
          <a:bodyPr/>
          <a:lstStyle/>
          <a:p>
            <a:endParaRPr lang="en-US"/>
          </a:p>
        </p:txBody>
      </p:sp>
      <p:sp>
        <p:nvSpPr>
          <p:cNvPr id="150856" name="Line 329"/>
          <p:cNvSpPr>
            <a:spLocks noChangeShapeType="1"/>
          </p:cNvSpPr>
          <p:nvPr/>
        </p:nvSpPr>
        <p:spPr bwMode="auto">
          <a:xfrm flipV="1">
            <a:off x="6262688" y="2959100"/>
            <a:ext cx="1587" cy="544513"/>
          </a:xfrm>
          <a:prstGeom prst="line">
            <a:avLst/>
          </a:prstGeom>
          <a:noFill/>
          <a:ln w="11113">
            <a:solidFill>
              <a:srgbClr val="000000"/>
            </a:solidFill>
            <a:round/>
            <a:headEnd/>
            <a:tailEnd/>
          </a:ln>
        </p:spPr>
        <p:txBody>
          <a:bodyPr/>
          <a:lstStyle/>
          <a:p>
            <a:endParaRPr lang="en-US"/>
          </a:p>
        </p:txBody>
      </p:sp>
      <p:sp>
        <p:nvSpPr>
          <p:cNvPr id="150857" name="Freeform 330"/>
          <p:cNvSpPr>
            <a:spLocks/>
          </p:cNvSpPr>
          <p:nvPr/>
        </p:nvSpPr>
        <p:spPr bwMode="auto">
          <a:xfrm>
            <a:off x="1938338" y="3524250"/>
            <a:ext cx="76200" cy="9525"/>
          </a:xfrm>
          <a:custGeom>
            <a:avLst/>
            <a:gdLst>
              <a:gd name="T0" fmla="*/ 28 w 48"/>
              <a:gd name="T1" fmla="*/ 6 h 6"/>
              <a:gd name="T2" fmla="*/ 48 w 48"/>
              <a:gd name="T3" fmla="*/ 0 h 6"/>
              <a:gd name="T4" fmla="*/ 21 w 48"/>
              <a:gd name="T5" fmla="*/ 0 h 6"/>
              <a:gd name="T6" fmla="*/ 0 w 48"/>
              <a:gd name="T7" fmla="*/ 6 h 6"/>
              <a:gd name="T8" fmla="*/ 28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8" y="6"/>
                </a:moveTo>
                <a:lnTo>
                  <a:pt x="48" y="0"/>
                </a:lnTo>
                <a:lnTo>
                  <a:pt x="21" y="0"/>
                </a:lnTo>
                <a:lnTo>
                  <a:pt x="0" y="6"/>
                </a:lnTo>
                <a:lnTo>
                  <a:pt x="28" y="6"/>
                </a:lnTo>
                <a:close/>
              </a:path>
            </a:pathLst>
          </a:custGeom>
          <a:solidFill>
            <a:srgbClr val="00BFBF"/>
          </a:solidFill>
          <a:ln w="11113">
            <a:solidFill>
              <a:srgbClr val="000000"/>
            </a:solidFill>
            <a:round/>
            <a:headEnd/>
            <a:tailEnd/>
          </a:ln>
        </p:spPr>
        <p:txBody>
          <a:bodyPr/>
          <a:lstStyle/>
          <a:p>
            <a:endParaRPr lang="en-US"/>
          </a:p>
        </p:txBody>
      </p:sp>
      <p:sp>
        <p:nvSpPr>
          <p:cNvPr id="150858" name="Freeform 331"/>
          <p:cNvSpPr>
            <a:spLocks/>
          </p:cNvSpPr>
          <p:nvPr/>
        </p:nvSpPr>
        <p:spPr bwMode="auto">
          <a:xfrm>
            <a:off x="2047875" y="3524250"/>
            <a:ext cx="76200" cy="9525"/>
          </a:xfrm>
          <a:custGeom>
            <a:avLst/>
            <a:gdLst>
              <a:gd name="T0" fmla="*/ 27 w 48"/>
              <a:gd name="T1" fmla="*/ 6 h 6"/>
              <a:gd name="T2" fmla="*/ 48 w 48"/>
              <a:gd name="T3" fmla="*/ 0 h 6"/>
              <a:gd name="T4" fmla="*/ 21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21" y="0"/>
                </a:lnTo>
                <a:lnTo>
                  <a:pt x="0" y="6"/>
                </a:lnTo>
                <a:lnTo>
                  <a:pt x="27" y="6"/>
                </a:lnTo>
                <a:close/>
              </a:path>
            </a:pathLst>
          </a:custGeom>
          <a:solidFill>
            <a:srgbClr val="00BFBF"/>
          </a:solidFill>
          <a:ln w="11113">
            <a:solidFill>
              <a:srgbClr val="000000"/>
            </a:solidFill>
            <a:round/>
            <a:headEnd/>
            <a:tailEnd/>
          </a:ln>
        </p:spPr>
        <p:txBody>
          <a:bodyPr/>
          <a:lstStyle/>
          <a:p>
            <a:endParaRPr lang="en-US"/>
          </a:p>
        </p:txBody>
      </p:sp>
      <p:sp>
        <p:nvSpPr>
          <p:cNvPr id="150859" name="Freeform 332"/>
          <p:cNvSpPr>
            <a:spLocks/>
          </p:cNvSpPr>
          <p:nvPr/>
        </p:nvSpPr>
        <p:spPr bwMode="auto">
          <a:xfrm>
            <a:off x="2386013" y="3524250"/>
            <a:ext cx="76200" cy="9525"/>
          </a:xfrm>
          <a:custGeom>
            <a:avLst/>
            <a:gdLst>
              <a:gd name="T0" fmla="*/ 28 w 48"/>
              <a:gd name="T1" fmla="*/ 6 h 6"/>
              <a:gd name="T2" fmla="*/ 48 w 48"/>
              <a:gd name="T3" fmla="*/ 0 h 6"/>
              <a:gd name="T4" fmla="*/ 21 w 48"/>
              <a:gd name="T5" fmla="*/ 0 h 6"/>
              <a:gd name="T6" fmla="*/ 0 w 48"/>
              <a:gd name="T7" fmla="*/ 6 h 6"/>
              <a:gd name="T8" fmla="*/ 28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8" y="6"/>
                </a:moveTo>
                <a:lnTo>
                  <a:pt x="48" y="0"/>
                </a:lnTo>
                <a:lnTo>
                  <a:pt x="21" y="0"/>
                </a:lnTo>
                <a:lnTo>
                  <a:pt x="0" y="6"/>
                </a:lnTo>
                <a:lnTo>
                  <a:pt x="28" y="6"/>
                </a:lnTo>
                <a:close/>
              </a:path>
            </a:pathLst>
          </a:custGeom>
          <a:solidFill>
            <a:srgbClr val="00BFBF"/>
          </a:solidFill>
          <a:ln w="11113">
            <a:solidFill>
              <a:srgbClr val="000000"/>
            </a:solidFill>
            <a:round/>
            <a:headEnd/>
            <a:tailEnd/>
          </a:ln>
        </p:spPr>
        <p:txBody>
          <a:bodyPr/>
          <a:lstStyle/>
          <a:p>
            <a:endParaRPr lang="en-US"/>
          </a:p>
        </p:txBody>
      </p:sp>
      <p:sp>
        <p:nvSpPr>
          <p:cNvPr id="150860" name="Freeform 333"/>
          <p:cNvSpPr>
            <a:spLocks/>
          </p:cNvSpPr>
          <p:nvPr/>
        </p:nvSpPr>
        <p:spPr bwMode="auto">
          <a:xfrm>
            <a:off x="2495550" y="3524250"/>
            <a:ext cx="76200" cy="9525"/>
          </a:xfrm>
          <a:custGeom>
            <a:avLst/>
            <a:gdLst>
              <a:gd name="T0" fmla="*/ 27 w 48"/>
              <a:gd name="T1" fmla="*/ 6 h 6"/>
              <a:gd name="T2" fmla="*/ 48 w 48"/>
              <a:gd name="T3" fmla="*/ 0 h 6"/>
              <a:gd name="T4" fmla="*/ 21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21" y="0"/>
                </a:lnTo>
                <a:lnTo>
                  <a:pt x="0" y="6"/>
                </a:lnTo>
                <a:lnTo>
                  <a:pt x="27" y="6"/>
                </a:lnTo>
                <a:close/>
              </a:path>
            </a:pathLst>
          </a:custGeom>
          <a:solidFill>
            <a:srgbClr val="00BFBF"/>
          </a:solidFill>
          <a:ln w="11113">
            <a:solidFill>
              <a:srgbClr val="000000"/>
            </a:solidFill>
            <a:round/>
            <a:headEnd/>
            <a:tailEnd/>
          </a:ln>
        </p:spPr>
        <p:txBody>
          <a:bodyPr/>
          <a:lstStyle/>
          <a:p>
            <a:endParaRPr lang="en-US"/>
          </a:p>
        </p:txBody>
      </p:sp>
      <p:sp>
        <p:nvSpPr>
          <p:cNvPr id="150861" name="Freeform 334"/>
          <p:cNvSpPr>
            <a:spLocks/>
          </p:cNvSpPr>
          <p:nvPr/>
        </p:nvSpPr>
        <p:spPr bwMode="auto">
          <a:xfrm>
            <a:off x="2833688" y="3524250"/>
            <a:ext cx="65087" cy="9525"/>
          </a:xfrm>
          <a:custGeom>
            <a:avLst/>
            <a:gdLst>
              <a:gd name="T0" fmla="*/ 28 w 41"/>
              <a:gd name="T1" fmla="*/ 6 h 6"/>
              <a:gd name="T2" fmla="*/ 41 w 41"/>
              <a:gd name="T3" fmla="*/ 0 h 6"/>
              <a:gd name="T4" fmla="*/ 14 w 41"/>
              <a:gd name="T5" fmla="*/ 0 h 6"/>
              <a:gd name="T6" fmla="*/ 0 w 41"/>
              <a:gd name="T7" fmla="*/ 6 h 6"/>
              <a:gd name="T8" fmla="*/ 28 w 41"/>
              <a:gd name="T9" fmla="*/ 6 h 6"/>
              <a:gd name="T10" fmla="*/ 0 60000 65536"/>
              <a:gd name="T11" fmla="*/ 0 60000 65536"/>
              <a:gd name="T12" fmla="*/ 0 60000 65536"/>
              <a:gd name="T13" fmla="*/ 0 60000 65536"/>
              <a:gd name="T14" fmla="*/ 0 60000 65536"/>
              <a:gd name="T15" fmla="*/ 0 w 41"/>
              <a:gd name="T16" fmla="*/ 0 h 6"/>
              <a:gd name="T17" fmla="*/ 41 w 41"/>
              <a:gd name="T18" fmla="*/ 6 h 6"/>
            </a:gdLst>
            <a:ahLst/>
            <a:cxnLst>
              <a:cxn ang="T10">
                <a:pos x="T0" y="T1"/>
              </a:cxn>
              <a:cxn ang="T11">
                <a:pos x="T2" y="T3"/>
              </a:cxn>
              <a:cxn ang="T12">
                <a:pos x="T4" y="T5"/>
              </a:cxn>
              <a:cxn ang="T13">
                <a:pos x="T6" y="T7"/>
              </a:cxn>
              <a:cxn ang="T14">
                <a:pos x="T8" y="T9"/>
              </a:cxn>
            </a:cxnLst>
            <a:rect l="T15" t="T16" r="T17" b="T18"/>
            <a:pathLst>
              <a:path w="41" h="6">
                <a:moveTo>
                  <a:pt x="28" y="6"/>
                </a:moveTo>
                <a:lnTo>
                  <a:pt x="41" y="0"/>
                </a:lnTo>
                <a:lnTo>
                  <a:pt x="14" y="0"/>
                </a:lnTo>
                <a:lnTo>
                  <a:pt x="0" y="6"/>
                </a:lnTo>
                <a:lnTo>
                  <a:pt x="28" y="6"/>
                </a:lnTo>
                <a:close/>
              </a:path>
            </a:pathLst>
          </a:custGeom>
          <a:solidFill>
            <a:srgbClr val="00BFBF"/>
          </a:solidFill>
          <a:ln w="11113">
            <a:solidFill>
              <a:srgbClr val="000000"/>
            </a:solidFill>
            <a:round/>
            <a:headEnd/>
            <a:tailEnd/>
          </a:ln>
        </p:spPr>
        <p:txBody>
          <a:bodyPr/>
          <a:lstStyle/>
          <a:p>
            <a:endParaRPr lang="en-US"/>
          </a:p>
        </p:txBody>
      </p:sp>
      <p:sp>
        <p:nvSpPr>
          <p:cNvPr id="150862" name="Freeform 335"/>
          <p:cNvSpPr>
            <a:spLocks/>
          </p:cNvSpPr>
          <p:nvPr/>
        </p:nvSpPr>
        <p:spPr bwMode="auto">
          <a:xfrm>
            <a:off x="2986088" y="3492500"/>
            <a:ext cx="33337" cy="41275"/>
          </a:xfrm>
          <a:custGeom>
            <a:avLst/>
            <a:gdLst>
              <a:gd name="T0" fmla="*/ 0 w 21"/>
              <a:gd name="T1" fmla="*/ 26 h 26"/>
              <a:gd name="T2" fmla="*/ 0 w 21"/>
              <a:gd name="T3" fmla="*/ 7 h 26"/>
              <a:gd name="T4" fmla="*/ 21 w 21"/>
              <a:gd name="T5" fmla="*/ 0 h 26"/>
              <a:gd name="T6" fmla="*/ 21 w 21"/>
              <a:gd name="T7" fmla="*/ 20 h 26"/>
              <a:gd name="T8" fmla="*/ 0 w 21"/>
              <a:gd name="T9" fmla="*/ 26 h 26"/>
              <a:gd name="T10" fmla="*/ 0 60000 65536"/>
              <a:gd name="T11" fmla="*/ 0 60000 65536"/>
              <a:gd name="T12" fmla="*/ 0 60000 65536"/>
              <a:gd name="T13" fmla="*/ 0 60000 65536"/>
              <a:gd name="T14" fmla="*/ 0 60000 65536"/>
              <a:gd name="T15" fmla="*/ 0 w 21"/>
              <a:gd name="T16" fmla="*/ 0 h 26"/>
              <a:gd name="T17" fmla="*/ 21 w 21"/>
              <a:gd name="T18" fmla="*/ 26 h 26"/>
            </a:gdLst>
            <a:ahLst/>
            <a:cxnLst>
              <a:cxn ang="T10">
                <a:pos x="T0" y="T1"/>
              </a:cxn>
              <a:cxn ang="T11">
                <a:pos x="T2" y="T3"/>
              </a:cxn>
              <a:cxn ang="T12">
                <a:pos x="T4" y="T5"/>
              </a:cxn>
              <a:cxn ang="T13">
                <a:pos x="T6" y="T7"/>
              </a:cxn>
              <a:cxn ang="T14">
                <a:pos x="T8" y="T9"/>
              </a:cxn>
            </a:cxnLst>
            <a:rect l="T15" t="T16" r="T17" b="T18"/>
            <a:pathLst>
              <a:path w="21" h="26">
                <a:moveTo>
                  <a:pt x="0" y="26"/>
                </a:moveTo>
                <a:lnTo>
                  <a:pt x="0" y="7"/>
                </a:lnTo>
                <a:lnTo>
                  <a:pt x="21" y="0"/>
                </a:lnTo>
                <a:lnTo>
                  <a:pt x="21" y="20"/>
                </a:lnTo>
                <a:lnTo>
                  <a:pt x="0" y="26"/>
                </a:lnTo>
                <a:close/>
              </a:path>
            </a:pathLst>
          </a:custGeom>
          <a:solidFill>
            <a:srgbClr val="008080"/>
          </a:solidFill>
          <a:ln w="11113">
            <a:solidFill>
              <a:srgbClr val="000000"/>
            </a:solidFill>
            <a:round/>
            <a:headEnd/>
            <a:tailEnd/>
          </a:ln>
        </p:spPr>
        <p:txBody>
          <a:bodyPr/>
          <a:lstStyle/>
          <a:p>
            <a:endParaRPr lang="en-US"/>
          </a:p>
        </p:txBody>
      </p:sp>
      <p:sp>
        <p:nvSpPr>
          <p:cNvPr id="150863" name="Rectangle 336"/>
          <p:cNvSpPr>
            <a:spLocks noChangeArrowheads="1"/>
          </p:cNvSpPr>
          <p:nvPr/>
        </p:nvSpPr>
        <p:spPr bwMode="auto">
          <a:xfrm>
            <a:off x="2943225" y="3503613"/>
            <a:ext cx="42863" cy="30162"/>
          </a:xfrm>
          <a:prstGeom prst="rect">
            <a:avLst/>
          </a:prstGeom>
          <a:solidFill>
            <a:srgbClr val="00FFFF"/>
          </a:solidFill>
          <a:ln w="11113">
            <a:solidFill>
              <a:srgbClr val="000000"/>
            </a:solidFill>
            <a:miter lim="800000"/>
            <a:headEnd/>
            <a:tailEnd/>
          </a:ln>
        </p:spPr>
        <p:txBody>
          <a:bodyPr/>
          <a:lstStyle/>
          <a:p>
            <a:endParaRPr lang="en-US"/>
          </a:p>
        </p:txBody>
      </p:sp>
      <p:sp>
        <p:nvSpPr>
          <p:cNvPr id="150864" name="Freeform 337"/>
          <p:cNvSpPr>
            <a:spLocks/>
          </p:cNvSpPr>
          <p:nvPr/>
        </p:nvSpPr>
        <p:spPr bwMode="auto">
          <a:xfrm>
            <a:off x="2943225" y="3492500"/>
            <a:ext cx="76200" cy="11113"/>
          </a:xfrm>
          <a:custGeom>
            <a:avLst/>
            <a:gdLst>
              <a:gd name="T0" fmla="*/ 27 w 48"/>
              <a:gd name="T1" fmla="*/ 7 h 7"/>
              <a:gd name="T2" fmla="*/ 48 w 48"/>
              <a:gd name="T3" fmla="*/ 0 h 7"/>
              <a:gd name="T4" fmla="*/ 21 w 48"/>
              <a:gd name="T5" fmla="*/ 0 h 7"/>
              <a:gd name="T6" fmla="*/ 0 w 48"/>
              <a:gd name="T7" fmla="*/ 7 h 7"/>
              <a:gd name="T8" fmla="*/ 27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7" y="7"/>
                </a:moveTo>
                <a:lnTo>
                  <a:pt x="48" y="0"/>
                </a:lnTo>
                <a:lnTo>
                  <a:pt x="21" y="0"/>
                </a:lnTo>
                <a:lnTo>
                  <a:pt x="0" y="7"/>
                </a:lnTo>
                <a:lnTo>
                  <a:pt x="27" y="7"/>
                </a:lnTo>
                <a:close/>
              </a:path>
            </a:pathLst>
          </a:custGeom>
          <a:solidFill>
            <a:srgbClr val="00BFBF"/>
          </a:solidFill>
          <a:ln w="11113">
            <a:solidFill>
              <a:srgbClr val="000000"/>
            </a:solidFill>
            <a:round/>
            <a:headEnd/>
            <a:tailEnd/>
          </a:ln>
        </p:spPr>
        <p:txBody>
          <a:bodyPr/>
          <a:lstStyle/>
          <a:p>
            <a:endParaRPr lang="en-US"/>
          </a:p>
        </p:txBody>
      </p:sp>
      <p:sp>
        <p:nvSpPr>
          <p:cNvPr id="150865" name="Freeform 338"/>
          <p:cNvSpPr>
            <a:spLocks/>
          </p:cNvSpPr>
          <p:nvPr/>
        </p:nvSpPr>
        <p:spPr bwMode="auto">
          <a:xfrm>
            <a:off x="3052763" y="3524250"/>
            <a:ext cx="76200" cy="9525"/>
          </a:xfrm>
          <a:custGeom>
            <a:avLst/>
            <a:gdLst>
              <a:gd name="T0" fmla="*/ 27 w 48"/>
              <a:gd name="T1" fmla="*/ 6 h 6"/>
              <a:gd name="T2" fmla="*/ 48 w 48"/>
              <a:gd name="T3" fmla="*/ 0 h 6"/>
              <a:gd name="T4" fmla="*/ 20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20" y="0"/>
                </a:lnTo>
                <a:lnTo>
                  <a:pt x="0" y="6"/>
                </a:lnTo>
                <a:lnTo>
                  <a:pt x="27" y="6"/>
                </a:lnTo>
                <a:close/>
              </a:path>
            </a:pathLst>
          </a:custGeom>
          <a:solidFill>
            <a:srgbClr val="00BFBF"/>
          </a:solidFill>
          <a:ln w="11113">
            <a:solidFill>
              <a:srgbClr val="000000"/>
            </a:solidFill>
            <a:round/>
            <a:headEnd/>
            <a:tailEnd/>
          </a:ln>
        </p:spPr>
        <p:txBody>
          <a:bodyPr/>
          <a:lstStyle/>
          <a:p>
            <a:endParaRPr lang="en-US"/>
          </a:p>
        </p:txBody>
      </p:sp>
      <p:sp>
        <p:nvSpPr>
          <p:cNvPr id="150866" name="Freeform 339"/>
          <p:cNvSpPr>
            <a:spLocks/>
          </p:cNvSpPr>
          <p:nvPr/>
        </p:nvSpPr>
        <p:spPr bwMode="auto">
          <a:xfrm>
            <a:off x="3435350" y="3184525"/>
            <a:ext cx="31750" cy="349250"/>
          </a:xfrm>
          <a:custGeom>
            <a:avLst/>
            <a:gdLst>
              <a:gd name="T0" fmla="*/ 0 w 20"/>
              <a:gd name="T1" fmla="*/ 220 h 220"/>
              <a:gd name="T2" fmla="*/ 0 w 20"/>
              <a:gd name="T3" fmla="*/ 7 h 220"/>
              <a:gd name="T4" fmla="*/ 20 w 20"/>
              <a:gd name="T5" fmla="*/ 0 h 220"/>
              <a:gd name="T6" fmla="*/ 20 w 20"/>
              <a:gd name="T7" fmla="*/ 214 h 220"/>
              <a:gd name="T8" fmla="*/ 0 w 20"/>
              <a:gd name="T9" fmla="*/ 220 h 220"/>
              <a:gd name="T10" fmla="*/ 0 60000 65536"/>
              <a:gd name="T11" fmla="*/ 0 60000 65536"/>
              <a:gd name="T12" fmla="*/ 0 60000 65536"/>
              <a:gd name="T13" fmla="*/ 0 60000 65536"/>
              <a:gd name="T14" fmla="*/ 0 60000 65536"/>
              <a:gd name="T15" fmla="*/ 0 w 20"/>
              <a:gd name="T16" fmla="*/ 0 h 220"/>
              <a:gd name="T17" fmla="*/ 20 w 20"/>
              <a:gd name="T18" fmla="*/ 220 h 220"/>
            </a:gdLst>
            <a:ahLst/>
            <a:cxnLst>
              <a:cxn ang="T10">
                <a:pos x="T0" y="T1"/>
              </a:cxn>
              <a:cxn ang="T11">
                <a:pos x="T2" y="T3"/>
              </a:cxn>
              <a:cxn ang="T12">
                <a:pos x="T4" y="T5"/>
              </a:cxn>
              <a:cxn ang="T13">
                <a:pos x="T6" y="T7"/>
              </a:cxn>
              <a:cxn ang="T14">
                <a:pos x="T8" y="T9"/>
              </a:cxn>
            </a:cxnLst>
            <a:rect l="T15" t="T16" r="T17" b="T18"/>
            <a:pathLst>
              <a:path w="20" h="220">
                <a:moveTo>
                  <a:pt x="0" y="220"/>
                </a:moveTo>
                <a:lnTo>
                  <a:pt x="0" y="7"/>
                </a:lnTo>
                <a:lnTo>
                  <a:pt x="20" y="0"/>
                </a:lnTo>
                <a:lnTo>
                  <a:pt x="20" y="214"/>
                </a:lnTo>
                <a:lnTo>
                  <a:pt x="0" y="220"/>
                </a:lnTo>
                <a:close/>
              </a:path>
            </a:pathLst>
          </a:custGeom>
          <a:solidFill>
            <a:srgbClr val="008080"/>
          </a:solidFill>
          <a:ln w="11113">
            <a:solidFill>
              <a:srgbClr val="000000"/>
            </a:solidFill>
            <a:round/>
            <a:headEnd/>
            <a:tailEnd/>
          </a:ln>
        </p:spPr>
        <p:txBody>
          <a:bodyPr/>
          <a:lstStyle/>
          <a:p>
            <a:endParaRPr lang="en-US"/>
          </a:p>
        </p:txBody>
      </p:sp>
      <p:sp>
        <p:nvSpPr>
          <p:cNvPr id="150867" name="Rectangle 340"/>
          <p:cNvSpPr>
            <a:spLocks noChangeArrowheads="1"/>
          </p:cNvSpPr>
          <p:nvPr/>
        </p:nvSpPr>
        <p:spPr bwMode="auto">
          <a:xfrm>
            <a:off x="3390900" y="3195638"/>
            <a:ext cx="44450" cy="338137"/>
          </a:xfrm>
          <a:prstGeom prst="rect">
            <a:avLst/>
          </a:prstGeom>
          <a:solidFill>
            <a:srgbClr val="00FFFF"/>
          </a:solidFill>
          <a:ln w="11113">
            <a:solidFill>
              <a:srgbClr val="000000"/>
            </a:solidFill>
            <a:miter lim="800000"/>
            <a:headEnd/>
            <a:tailEnd/>
          </a:ln>
        </p:spPr>
        <p:txBody>
          <a:bodyPr/>
          <a:lstStyle/>
          <a:p>
            <a:endParaRPr lang="en-US"/>
          </a:p>
        </p:txBody>
      </p:sp>
      <p:sp>
        <p:nvSpPr>
          <p:cNvPr id="150868" name="Freeform 341"/>
          <p:cNvSpPr>
            <a:spLocks/>
          </p:cNvSpPr>
          <p:nvPr/>
        </p:nvSpPr>
        <p:spPr bwMode="auto">
          <a:xfrm>
            <a:off x="3390900" y="3184525"/>
            <a:ext cx="76200" cy="11113"/>
          </a:xfrm>
          <a:custGeom>
            <a:avLst/>
            <a:gdLst>
              <a:gd name="T0" fmla="*/ 28 w 48"/>
              <a:gd name="T1" fmla="*/ 7 h 7"/>
              <a:gd name="T2" fmla="*/ 48 w 48"/>
              <a:gd name="T3" fmla="*/ 0 h 7"/>
              <a:gd name="T4" fmla="*/ 14 w 48"/>
              <a:gd name="T5" fmla="*/ 0 h 7"/>
              <a:gd name="T6" fmla="*/ 0 w 48"/>
              <a:gd name="T7" fmla="*/ 7 h 7"/>
              <a:gd name="T8" fmla="*/ 28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8" y="7"/>
                </a:moveTo>
                <a:lnTo>
                  <a:pt x="48" y="0"/>
                </a:lnTo>
                <a:lnTo>
                  <a:pt x="14" y="0"/>
                </a:lnTo>
                <a:lnTo>
                  <a:pt x="0" y="7"/>
                </a:lnTo>
                <a:lnTo>
                  <a:pt x="28" y="7"/>
                </a:lnTo>
                <a:close/>
              </a:path>
            </a:pathLst>
          </a:custGeom>
          <a:solidFill>
            <a:srgbClr val="00BFBF"/>
          </a:solidFill>
          <a:ln w="11113">
            <a:solidFill>
              <a:srgbClr val="000000"/>
            </a:solidFill>
            <a:round/>
            <a:headEnd/>
            <a:tailEnd/>
          </a:ln>
        </p:spPr>
        <p:txBody>
          <a:bodyPr/>
          <a:lstStyle/>
          <a:p>
            <a:endParaRPr lang="en-US"/>
          </a:p>
        </p:txBody>
      </p:sp>
      <p:sp>
        <p:nvSpPr>
          <p:cNvPr id="150869" name="Freeform 342"/>
          <p:cNvSpPr>
            <a:spLocks/>
          </p:cNvSpPr>
          <p:nvPr/>
        </p:nvSpPr>
        <p:spPr bwMode="auto">
          <a:xfrm>
            <a:off x="3543300" y="3462338"/>
            <a:ext cx="33338" cy="71437"/>
          </a:xfrm>
          <a:custGeom>
            <a:avLst/>
            <a:gdLst>
              <a:gd name="T0" fmla="*/ 0 w 21"/>
              <a:gd name="T1" fmla="*/ 45 h 45"/>
              <a:gd name="T2" fmla="*/ 0 w 21"/>
              <a:gd name="T3" fmla="*/ 6 h 45"/>
              <a:gd name="T4" fmla="*/ 21 w 21"/>
              <a:gd name="T5" fmla="*/ 0 h 45"/>
              <a:gd name="T6" fmla="*/ 21 w 21"/>
              <a:gd name="T7" fmla="*/ 39 h 45"/>
              <a:gd name="T8" fmla="*/ 0 w 21"/>
              <a:gd name="T9" fmla="*/ 45 h 45"/>
              <a:gd name="T10" fmla="*/ 0 60000 65536"/>
              <a:gd name="T11" fmla="*/ 0 60000 65536"/>
              <a:gd name="T12" fmla="*/ 0 60000 65536"/>
              <a:gd name="T13" fmla="*/ 0 60000 65536"/>
              <a:gd name="T14" fmla="*/ 0 60000 65536"/>
              <a:gd name="T15" fmla="*/ 0 w 21"/>
              <a:gd name="T16" fmla="*/ 0 h 45"/>
              <a:gd name="T17" fmla="*/ 21 w 21"/>
              <a:gd name="T18" fmla="*/ 45 h 45"/>
            </a:gdLst>
            <a:ahLst/>
            <a:cxnLst>
              <a:cxn ang="T10">
                <a:pos x="T0" y="T1"/>
              </a:cxn>
              <a:cxn ang="T11">
                <a:pos x="T2" y="T3"/>
              </a:cxn>
              <a:cxn ang="T12">
                <a:pos x="T4" y="T5"/>
              </a:cxn>
              <a:cxn ang="T13">
                <a:pos x="T6" y="T7"/>
              </a:cxn>
              <a:cxn ang="T14">
                <a:pos x="T8" y="T9"/>
              </a:cxn>
            </a:cxnLst>
            <a:rect l="T15" t="T16" r="T17" b="T18"/>
            <a:pathLst>
              <a:path w="21" h="45">
                <a:moveTo>
                  <a:pt x="0" y="45"/>
                </a:moveTo>
                <a:lnTo>
                  <a:pt x="0" y="6"/>
                </a:lnTo>
                <a:lnTo>
                  <a:pt x="21" y="0"/>
                </a:lnTo>
                <a:lnTo>
                  <a:pt x="21" y="39"/>
                </a:lnTo>
                <a:lnTo>
                  <a:pt x="0" y="45"/>
                </a:lnTo>
                <a:close/>
              </a:path>
            </a:pathLst>
          </a:custGeom>
          <a:solidFill>
            <a:srgbClr val="008080"/>
          </a:solidFill>
          <a:ln w="11113">
            <a:solidFill>
              <a:srgbClr val="000000"/>
            </a:solidFill>
            <a:round/>
            <a:headEnd/>
            <a:tailEnd/>
          </a:ln>
        </p:spPr>
        <p:txBody>
          <a:bodyPr/>
          <a:lstStyle/>
          <a:p>
            <a:endParaRPr lang="en-US"/>
          </a:p>
        </p:txBody>
      </p:sp>
      <p:sp>
        <p:nvSpPr>
          <p:cNvPr id="150870" name="Rectangle 343"/>
          <p:cNvSpPr>
            <a:spLocks noChangeArrowheads="1"/>
          </p:cNvSpPr>
          <p:nvPr/>
        </p:nvSpPr>
        <p:spPr bwMode="auto">
          <a:xfrm>
            <a:off x="3500438" y="3471863"/>
            <a:ext cx="42862" cy="61912"/>
          </a:xfrm>
          <a:prstGeom prst="rect">
            <a:avLst/>
          </a:prstGeom>
          <a:solidFill>
            <a:srgbClr val="00FFFF"/>
          </a:solidFill>
          <a:ln w="11113">
            <a:solidFill>
              <a:srgbClr val="000000"/>
            </a:solidFill>
            <a:miter lim="800000"/>
            <a:headEnd/>
            <a:tailEnd/>
          </a:ln>
        </p:spPr>
        <p:txBody>
          <a:bodyPr/>
          <a:lstStyle/>
          <a:p>
            <a:endParaRPr lang="en-US"/>
          </a:p>
        </p:txBody>
      </p:sp>
      <p:sp>
        <p:nvSpPr>
          <p:cNvPr id="150871" name="Freeform 344"/>
          <p:cNvSpPr>
            <a:spLocks/>
          </p:cNvSpPr>
          <p:nvPr/>
        </p:nvSpPr>
        <p:spPr bwMode="auto">
          <a:xfrm>
            <a:off x="3500438" y="3462338"/>
            <a:ext cx="76200" cy="9525"/>
          </a:xfrm>
          <a:custGeom>
            <a:avLst/>
            <a:gdLst>
              <a:gd name="T0" fmla="*/ 27 w 48"/>
              <a:gd name="T1" fmla="*/ 6 h 6"/>
              <a:gd name="T2" fmla="*/ 48 w 48"/>
              <a:gd name="T3" fmla="*/ 0 h 6"/>
              <a:gd name="T4" fmla="*/ 20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20" y="0"/>
                </a:lnTo>
                <a:lnTo>
                  <a:pt x="0" y="6"/>
                </a:lnTo>
                <a:lnTo>
                  <a:pt x="27" y="6"/>
                </a:lnTo>
                <a:close/>
              </a:path>
            </a:pathLst>
          </a:custGeom>
          <a:solidFill>
            <a:srgbClr val="00BFBF"/>
          </a:solidFill>
          <a:ln w="11113">
            <a:solidFill>
              <a:srgbClr val="000000"/>
            </a:solidFill>
            <a:round/>
            <a:headEnd/>
            <a:tailEnd/>
          </a:ln>
        </p:spPr>
        <p:txBody>
          <a:bodyPr/>
          <a:lstStyle/>
          <a:p>
            <a:endParaRPr lang="en-US"/>
          </a:p>
        </p:txBody>
      </p:sp>
      <p:sp>
        <p:nvSpPr>
          <p:cNvPr id="150872" name="Freeform 345"/>
          <p:cNvSpPr>
            <a:spLocks/>
          </p:cNvSpPr>
          <p:nvPr/>
        </p:nvSpPr>
        <p:spPr bwMode="auto">
          <a:xfrm>
            <a:off x="3652838" y="3482975"/>
            <a:ext cx="33337" cy="50800"/>
          </a:xfrm>
          <a:custGeom>
            <a:avLst/>
            <a:gdLst>
              <a:gd name="T0" fmla="*/ 0 w 21"/>
              <a:gd name="T1" fmla="*/ 32 h 32"/>
              <a:gd name="T2" fmla="*/ 0 w 21"/>
              <a:gd name="T3" fmla="*/ 6 h 32"/>
              <a:gd name="T4" fmla="*/ 21 w 21"/>
              <a:gd name="T5" fmla="*/ 0 h 32"/>
              <a:gd name="T6" fmla="*/ 21 w 21"/>
              <a:gd name="T7" fmla="*/ 26 h 32"/>
              <a:gd name="T8" fmla="*/ 0 w 21"/>
              <a:gd name="T9" fmla="*/ 32 h 32"/>
              <a:gd name="T10" fmla="*/ 0 60000 65536"/>
              <a:gd name="T11" fmla="*/ 0 60000 65536"/>
              <a:gd name="T12" fmla="*/ 0 60000 65536"/>
              <a:gd name="T13" fmla="*/ 0 60000 65536"/>
              <a:gd name="T14" fmla="*/ 0 60000 65536"/>
              <a:gd name="T15" fmla="*/ 0 w 21"/>
              <a:gd name="T16" fmla="*/ 0 h 32"/>
              <a:gd name="T17" fmla="*/ 21 w 21"/>
              <a:gd name="T18" fmla="*/ 32 h 32"/>
            </a:gdLst>
            <a:ahLst/>
            <a:cxnLst>
              <a:cxn ang="T10">
                <a:pos x="T0" y="T1"/>
              </a:cxn>
              <a:cxn ang="T11">
                <a:pos x="T2" y="T3"/>
              </a:cxn>
              <a:cxn ang="T12">
                <a:pos x="T4" y="T5"/>
              </a:cxn>
              <a:cxn ang="T13">
                <a:pos x="T6" y="T7"/>
              </a:cxn>
              <a:cxn ang="T14">
                <a:pos x="T8" y="T9"/>
              </a:cxn>
            </a:cxnLst>
            <a:rect l="T15" t="T16" r="T17" b="T18"/>
            <a:pathLst>
              <a:path w="21" h="32">
                <a:moveTo>
                  <a:pt x="0" y="32"/>
                </a:moveTo>
                <a:lnTo>
                  <a:pt x="0" y="6"/>
                </a:lnTo>
                <a:lnTo>
                  <a:pt x="21" y="0"/>
                </a:lnTo>
                <a:lnTo>
                  <a:pt x="21" y="26"/>
                </a:lnTo>
                <a:lnTo>
                  <a:pt x="0" y="32"/>
                </a:lnTo>
                <a:close/>
              </a:path>
            </a:pathLst>
          </a:custGeom>
          <a:solidFill>
            <a:srgbClr val="008080"/>
          </a:solidFill>
          <a:ln w="11113">
            <a:solidFill>
              <a:srgbClr val="000000"/>
            </a:solidFill>
            <a:round/>
            <a:headEnd/>
            <a:tailEnd/>
          </a:ln>
        </p:spPr>
        <p:txBody>
          <a:bodyPr/>
          <a:lstStyle/>
          <a:p>
            <a:endParaRPr lang="en-US"/>
          </a:p>
        </p:txBody>
      </p:sp>
      <p:sp>
        <p:nvSpPr>
          <p:cNvPr id="150873" name="Rectangle 346"/>
          <p:cNvSpPr>
            <a:spLocks noChangeArrowheads="1"/>
          </p:cNvSpPr>
          <p:nvPr/>
        </p:nvSpPr>
        <p:spPr bwMode="auto">
          <a:xfrm>
            <a:off x="3609975" y="3492500"/>
            <a:ext cx="42863" cy="41275"/>
          </a:xfrm>
          <a:prstGeom prst="rect">
            <a:avLst/>
          </a:prstGeom>
          <a:solidFill>
            <a:srgbClr val="00FFFF"/>
          </a:solidFill>
          <a:ln w="11113">
            <a:solidFill>
              <a:srgbClr val="000000"/>
            </a:solidFill>
            <a:miter lim="800000"/>
            <a:headEnd/>
            <a:tailEnd/>
          </a:ln>
        </p:spPr>
        <p:txBody>
          <a:bodyPr/>
          <a:lstStyle/>
          <a:p>
            <a:endParaRPr lang="en-US"/>
          </a:p>
        </p:txBody>
      </p:sp>
      <p:sp>
        <p:nvSpPr>
          <p:cNvPr id="150874" name="Freeform 347"/>
          <p:cNvSpPr>
            <a:spLocks/>
          </p:cNvSpPr>
          <p:nvPr/>
        </p:nvSpPr>
        <p:spPr bwMode="auto">
          <a:xfrm>
            <a:off x="3609975" y="3482975"/>
            <a:ext cx="76200" cy="9525"/>
          </a:xfrm>
          <a:custGeom>
            <a:avLst/>
            <a:gdLst>
              <a:gd name="T0" fmla="*/ 27 w 48"/>
              <a:gd name="T1" fmla="*/ 6 h 6"/>
              <a:gd name="T2" fmla="*/ 48 w 48"/>
              <a:gd name="T3" fmla="*/ 0 h 6"/>
              <a:gd name="T4" fmla="*/ 20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20" y="0"/>
                </a:lnTo>
                <a:lnTo>
                  <a:pt x="0" y="6"/>
                </a:lnTo>
                <a:lnTo>
                  <a:pt x="27" y="6"/>
                </a:lnTo>
                <a:close/>
              </a:path>
            </a:pathLst>
          </a:custGeom>
          <a:solidFill>
            <a:srgbClr val="00BFBF"/>
          </a:solidFill>
          <a:ln w="11113">
            <a:solidFill>
              <a:srgbClr val="000000"/>
            </a:solidFill>
            <a:round/>
            <a:headEnd/>
            <a:tailEnd/>
          </a:ln>
        </p:spPr>
        <p:txBody>
          <a:bodyPr/>
          <a:lstStyle/>
          <a:p>
            <a:endParaRPr lang="en-US"/>
          </a:p>
        </p:txBody>
      </p:sp>
      <p:sp>
        <p:nvSpPr>
          <p:cNvPr id="150875" name="Freeform 348"/>
          <p:cNvSpPr>
            <a:spLocks/>
          </p:cNvSpPr>
          <p:nvPr/>
        </p:nvSpPr>
        <p:spPr bwMode="auto">
          <a:xfrm>
            <a:off x="3990975" y="2938463"/>
            <a:ext cx="33338" cy="595312"/>
          </a:xfrm>
          <a:custGeom>
            <a:avLst/>
            <a:gdLst>
              <a:gd name="T0" fmla="*/ 0 w 21"/>
              <a:gd name="T1" fmla="*/ 375 h 375"/>
              <a:gd name="T2" fmla="*/ 0 w 21"/>
              <a:gd name="T3" fmla="*/ 6 h 375"/>
              <a:gd name="T4" fmla="*/ 21 w 21"/>
              <a:gd name="T5" fmla="*/ 0 h 375"/>
              <a:gd name="T6" fmla="*/ 21 w 21"/>
              <a:gd name="T7" fmla="*/ 369 h 375"/>
              <a:gd name="T8" fmla="*/ 0 w 21"/>
              <a:gd name="T9" fmla="*/ 375 h 375"/>
              <a:gd name="T10" fmla="*/ 0 60000 65536"/>
              <a:gd name="T11" fmla="*/ 0 60000 65536"/>
              <a:gd name="T12" fmla="*/ 0 60000 65536"/>
              <a:gd name="T13" fmla="*/ 0 60000 65536"/>
              <a:gd name="T14" fmla="*/ 0 60000 65536"/>
              <a:gd name="T15" fmla="*/ 0 w 21"/>
              <a:gd name="T16" fmla="*/ 0 h 375"/>
              <a:gd name="T17" fmla="*/ 21 w 21"/>
              <a:gd name="T18" fmla="*/ 375 h 375"/>
            </a:gdLst>
            <a:ahLst/>
            <a:cxnLst>
              <a:cxn ang="T10">
                <a:pos x="T0" y="T1"/>
              </a:cxn>
              <a:cxn ang="T11">
                <a:pos x="T2" y="T3"/>
              </a:cxn>
              <a:cxn ang="T12">
                <a:pos x="T4" y="T5"/>
              </a:cxn>
              <a:cxn ang="T13">
                <a:pos x="T6" y="T7"/>
              </a:cxn>
              <a:cxn ang="T14">
                <a:pos x="T8" y="T9"/>
              </a:cxn>
            </a:cxnLst>
            <a:rect l="T15" t="T16" r="T17" b="T18"/>
            <a:pathLst>
              <a:path w="21" h="375">
                <a:moveTo>
                  <a:pt x="0" y="375"/>
                </a:moveTo>
                <a:lnTo>
                  <a:pt x="0" y="6"/>
                </a:lnTo>
                <a:lnTo>
                  <a:pt x="21" y="0"/>
                </a:lnTo>
                <a:lnTo>
                  <a:pt x="21" y="369"/>
                </a:lnTo>
                <a:lnTo>
                  <a:pt x="0" y="375"/>
                </a:lnTo>
                <a:close/>
              </a:path>
            </a:pathLst>
          </a:custGeom>
          <a:solidFill>
            <a:srgbClr val="008080"/>
          </a:solidFill>
          <a:ln w="11113">
            <a:solidFill>
              <a:srgbClr val="000000"/>
            </a:solidFill>
            <a:round/>
            <a:headEnd/>
            <a:tailEnd/>
          </a:ln>
        </p:spPr>
        <p:txBody>
          <a:bodyPr/>
          <a:lstStyle/>
          <a:p>
            <a:endParaRPr lang="en-US"/>
          </a:p>
        </p:txBody>
      </p:sp>
      <p:sp>
        <p:nvSpPr>
          <p:cNvPr id="150876" name="Rectangle 349"/>
          <p:cNvSpPr>
            <a:spLocks noChangeArrowheads="1"/>
          </p:cNvSpPr>
          <p:nvPr/>
        </p:nvSpPr>
        <p:spPr bwMode="auto">
          <a:xfrm>
            <a:off x="3948113" y="2947988"/>
            <a:ext cx="42862" cy="585787"/>
          </a:xfrm>
          <a:prstGeom prst="rect">
            <a:avLst/>
          </a:prstGeom>
          <a:solidFill>
            <a:srgbClr val="00FFFF"/>
          </a:solidFill>
          <a:ln w="11113">
            <a:solidFill>
              <a:srgbClr val="000000"/>
            </a:solidFill>
            <a:miter lim="800000"/>
            <a:headEnd/>
            <a:tailEnd/>
          </a:ln>
        </p:spPr>
        <p:txBody>
          <a:bodyPr/>
          <a:lstStyle/>
          <a:p>
            <a:endParaRPr lang="en-US"/>
          </a:p>
        </p:txBody>
      </p:sp>
      <p:sp>
        <p:nvSpPr>
          <p:cNvPr id="150877" name="Freeform 350"/>
          <p:cNvSpPr>
            <a:spLocks/>
          </p:cNvSpPr>
          <p:nvPr/>
        </p:nvSpPr>
        <p:spPr bwMode="auto">
          <a:xfrm>
            <a:off x="3948113" y="2938463"/>
            <a:ext cx="76200" cy="9525"/>
          </a:xfrm>
          <a:custGeom>
            <a:avLst/>
            <a:gdLst>
              <a:gd name="T0" fmla="*/ 27 w 48"/>
              <a:gd name="T1" fmla="*/ 6 h 6"/>
              <a:gd name="T2" fmla="*/ 48 w 48"/>
              <a:gd name="T3" fmla="*/ 0 h 6"/>
              <a:gd name="T4" fmla="*/ 14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14" y="0"/>
                </a:lnTo>
                <a:lnTo>
                  <a:pt x="0" y="6"/>
                </a:lnTo>
                <a:lnTo>
                  <a:pt x="27" y="6"/>
                </a:lnTo>
                <a:close/>
              </a:path>
            </a:pathLst>
          </a:custGeom>
          <a:solidFill>
            <a:srgbClr val="00BFBF"/>
          </a:solidFill>
          <a:ln w="11113">
            <a:solidFill>
              <a:srgbClr val="000000"/>
            </a:solidFill>
            <a:round/>
            <a:headEnd/>
            <a:tailEnd/>
          </a:ln>
        </p:spPr>
        <p:txBody>
          <a:bodyPr/>
          <a:lstStyle/>
          <a:p>
            <a:endParaRPr lang="en-US"/>
          </a:p>
        </p:txBody>
      </p:sp>
      <p:sp>
        <p:nvSpPr>
          <p:cNvPr id="150878" name="Freeform 351"/>
          <p:cNvSpPr>
            <a:spLocks/>
          </p:cNvSpPr>
          <p:nvPr/>
        </p:nvSpPr>
        <p:spPr bwMode="auto">
          <a:xfrm>
            <a:off x="4100513" y="3113088"/>
            <a:ext cx="33337" cy="420687"/>
          </a:xfrm>
          <a:custGeom>
            <a:avLst/>
            <a:gdLst>
              <a:gd name="T0" fmla="*/ 0 w 21"/>
              <a:gd name="T1" fmla="*/ 265 h 265"/>
              <a:gd name="T2" fmla="*/ 0 w 21"/>
              <a:gd name="T3" fmla="*/ 6 h 265"/>
              <a:gd name="T4" fmla="*/ 21 w 21"/>
              <a:gd name="T5" fmla="*/ 0 h 265"/>
              <a:gd name="T6" fmla="*/ 21 w 21"/>
              <a:gd name="T7" fmla="*/ 259 h 265"/>
              <a:gd name="T8" fmla="*/ 0 w 21"/>
              <a:gd name="T9" fmla="*/ 265 h 265"/>
              <a:gd name="T10" fmla="*/ 0 60000 65536"/>
              <a:gd name="T11" fmla="*/ 0 60000 65536"/>
              <a:gd name="T12" fmla="*/ 0 60000 65536"/>
              <a:gd name="T13" fmla="*/ 0 60000 65536"/>
              <a:gd name="T14" fmla="*/ 0 60000 65536"/>
              <a:gd name="T15" fmla="*/ 0 w 21"/>
              <a:gd name="T16" fmla="*/ 0 h 265"/>
              <a:gd name="T17" fmla="*/ 21 w 21"/>
              <a:gd name="T18" fmla="*/ 265 h 265"/>
            </a:gdLst>
            <a:ahLst/>
            <a:cxnLst>
              <a:cxn ang="T10">
                <a:pos x="T0" y="T1"/>
              </a:cxn>
              <a:cxn ang="T11">
                <a:pos x="T2" y="T3"/>
              </a:cxn>
              <a:cxn ang="T12">
                <a:pos x="T4" y="T5"/>
              </a:cxn>
              <a:cxn ang="T13">
                <a:pos x="T6" y="T7"/>
              </a:cxn>
              <a:cxn ang="T14">
                <a:pos x="T8" y="T9"/>
              </a:cxn>
            </a:cxnLst>
            <a:rect l="T15" t="T16" r="T17" b="T18"/>
            <a:pathLst>
              <a:path w="21" h="265">
                <a:moveTo>
                  <a:pt x="0" y="265"/>
                </a:moveTo>
                <a:lnTo>
                  <a:pt x="0" y="6"/>
                </a:lnTo>
                <a:lnTo>
                  <a:pt x="21" y="0"/>
                </a:lnTo>
                <a:lnTo>
                  <a:pt x="21" y="259"/>
                </a:lnTo>
                <a:lnTo>
                  <a:pt x="0" y="265"/>
                </a:lnTo>
                <a:close/>
              </a:path>
            </a:pathLst>
          </a:custGeom>
          <a:solidFill>
            <a:srgbClr val="008080"/>
          </a:solidFill>
          <a:ln w="11113">
            <a:solidFill>
              <a:srgbClr val="000000"/>
            </a:solidFill>
            <a:round/>
            <a:headEnd/>
            <a:tailEnd/>
          </a:ln>
        </p:spPr>
        <p:txBody>
          <a:bodyPr/>
          <a:lstStyle/>
          <a:p>
            <a:endParaRPr lang="en-US"/>
          </a:p>
        </p:txBody>
      </p:sp>
      <p:sp>
        <p:nvSpPr>
          <p:cNvPr id="150879" name="Rectangle 352"/>
          <p:cNvSpPr>
            <a:spLocks noChangeArrowheads="1"/>
          </p:cNvSpPr>
          <p:nvPr/>
        </p:nvSpPr>
        <p:spPr bwMode="auto">
          <a:xfrm>
            <a:off x="4057650" y="3122613"/>
            <a:ext cx="42863" cy="411162"/>
          </a:xfrm>
          <a:prstGeom prst="rect">
            <a:avLst/>
          </a:prstGeom>
          <a:solidFill>
            <a:srgbClr val="00FFFF"/>
          </a:solidFill>
          <a:ln w="11113">
            <a:solidFill>
              <a:srgbClr val="000000"/>
            </a:solidFill>
            <a:miter lim="800000"/>
            <a:headEnd/>
            <a:tailEnd/>
          </a:ln>
        </p:spPr>
        <p:txBody>
          <a:bodyPr/>
          <a:lstStyle/>
          <a:p>
            <a:endParaRPr lang="en-US"/>
          </a:p>
        </p:txBody>
      </p:sp>
      <p:sp>
        <p:nvSpPr>
          <p:cNvPr id="150880" name="Freeform 353"/>
          <p:cNvSpPr>
            <a:spLocks/>
          </p:cNvSpPr>
          <p:nvPr/>
        </p:nvSpPr>
        <p:spPr bwMode="auto">
          <a:xfrm>
            <a:off x="4057650" y="3113088"/>
            <a:ext cx="76200" cy="9525"/>
          </a:xfrm>
          <a:custGeom>
            <a:avLst/>
            <a:gdLst>
              <a:gd name="T0" fmla="*/ 27 w 48"/>
              <a:gd name="T1" fmla="*/ 6 h 6"/>
              <a:gd name="T2" fmla="*/ 48 w 48"/>
              <a:gd name="T3" fmla="*/ 0 h 6"/>
              <a:gd name="T4" fmla="*/ 20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20" y="0"/>
                </a:lnTo>
                <a:lnTo>
                  <a:pt x="0" y="6"/>
                </a:lnTo>
                <a:lnTo>
                  <a:pt x="27" y="6"/>
                </a:lnTo>
                <a:close/>
              </a:path>
            </a:pathLst>
          </a:custGeom>
          <a:solidFill>
            <a:srgbClr val="00BFBF"/>
          </a:solidFill>
          <a:ln w="11113">
            <a:solidFill>
              <a:srgbClr val="000000"/>
            </a:solidFill>
            <a:round/>
            <a:headEnd/>
            <a:tailEnd/>
          </a:ln>
        </p:spPr>
        <p:txBody>
          <a:bodyPr/>
          <a:lstStyle/>
          <a:p>
            <a:endParaRPr lang="en-US"/>
          </a:p>
        </p:txBody>
      </p:sp>
      <p:sp>
        <p:nvSpPr>
          <p:cNvPr id="150881" name="Freeform 354"/>
          <p:cNvSpPr>
            <a:spLocks/>
          </p:cNvSpPr>
          <p:nvPr/>
        </p:nvSpPr>
        <p:spPr bwMode="auto">
          <a:xfrm>
            <a:off x="4210050" y="2897188"/>
            <a:ext cx="33338" cy="636587"/>
          </a:xfrm>
          <a:custGeom>
            <a:avLst/>
            <a:gdLst>
              <a:gd name="T0" fmla="*/ 0 w 21"/>
              <a:gd name="T1" fmla="*/ 401 h 401"/>
              <a:gd name="T2" fmla="*/ 0 w 21"/>
              <a:gd name="T3" fmla="*/ 6 h 401"/>
              <a:gd name="T4" fmla="*/ 21 w 21"/>
              <a:gd name="T5" fmla="*/ 0 h 401"/>
              <a:gd name="T6" fmla="*/ 21 w 21"/>
              <a:gd name="T7" fmla="*/ 395 h 401"/>
              <a:gd name="T8" fmla="*/ 0 w 21"/>
              <a:gd name="T9" fmla="*/ 401 h 401"/>
              <a:gd name="T10" fmla="*/ 0 60000 65536"/>
              <a:gd name="T11" fmla="*/ 0 60000 65536"/>
              <a:gd name="T12" fmla="*/ 0 60000 65536"/>
              <a:gd name="T13" fmla="*/ 0 60000 65536"/>
              <a:gd name="T14" fmla="*/ 0 60000 65536"/>
              <a:gd name="T15" fmla="*/ 0 w 21"/>
              <a:gd name="T16" fmla="*/ 0 h 401"/>
              <a:gd name="T17" fmla="*/ 21 w 21"/>
              <a:gd name="T18" fmla="*/ 401 h 401"/>
            </a:gdLst>
            <a:ahLst/>
            <a:cxnLst>
              <a:cxn ang="T10">
                <a:pos x="T0" y="T1"/>
              </a:cxn>
              <a:cxn ang="T11">
                <a:pos x="T2" y="T3"/>
              </a:cxn>
              <a:cxn ang="T12">
                <a:pos x="T4" y="T5"/>
              </a:cxn>
              <a:cxn ang="T13">
                <a:pos x="T6" y="T7"/>
              </a:cxn>
              <a:cxn ang="T14">
                <a:pos x="T8" y="T9"/>
              </a:cxn>
            </a:cxnLst>
            <a:rect l="T15" t="T16" r="T17" b="T18"/>
            <a:pathLst>
              <a:path w="21" h="401">
                <a:moveTo>
                  <a:pt x="0" y="401"/>
                </a:moveTo>
                <a:lnTo>
                  <a:pt x="0" y="6"/>
                </a:lnTo>
                <a:lnTo>
                  <a:pt x="21" y="0"/>
                </a:lnTo>
                <a:lnTo>
                  <a:pt x="21" y="395"/>
                </a:lnTo>
                <a:lnTo>
                  <a:pt x="0" y="401"/>
                </a:lnTo>
                <a:close/>
              </a:path>
            </a:pathLst>
          </a:custGeom>
          <a:solidFill>
            <a:srgbClr val="008080"/>
          </a:solidFill>
          <a:ln w="11113">
            <a:solidFill>
              <a:srgbClr val="000000"/>
            </a:solidFill>
            <a:round/>
            <a:headEnd/>
            <a:tailEnd/>
          </a:ln>
        </p:spPr>
        <p:txBody>
          <a:bodyPr/>
          <a:lstStyle/>
          <a:p>
            <a:endParaRPr lang="en-US"/>
          </a:p>
        </p:txBody>
      </p:sp>
      <p:sp>
        <p:nvSpPr>
          <p:cNvPr id="150882" name="Rectangle 355"/>
          <p:cNvSpPr>
            <a:spLocks noChangeArrowheads="1"/>
          </p:cNvSpPr>
          <p:nvPr/>
        </p:nvSpPr>
        <p:spPr bwMode="auto">
          <a:xfrm>
            <a:off x="4165600" y="2906713"/>
            <a:ext cx="44450" cy="627062"/>
          </a:xfrm>
          <a:prstGeom prst="rect">
            <a:avLst/>
          </a:prstGeom>
          <a:solidFill>
            <a:srgbClr val="00FFFF"/>
          </a:solidFill>
          <a:ln w="11113">
            <a:solidFill>
              <a:srgbClr val="000000"/>
            </a:solidFill>
            <a:miter lim="800000"/>
            <a:headEnd/>
            <a:tailEnd/>
          </a:ln>
        </p:spPr>
        <p:txBody>
          <a:bodyPr/>
          <a:lstStyle/>
          <a:p>
            <a:endParaRPr lang="en-US"/>
          </a:p>
        </p:txBody>
      </p:sp>
      <p:sp>
        <p:nvSpPr>
          <p:cNvPr id="150883" name="Freeform 356"/>
          <p:cNvSpPr>
            <a:spLocks/>
          </p:cNvSpPr>
          <p:nvPr/>
        </p:nvSpPr>
        <p:spPr bwMode="auto">
          <a:xfrm>
            <a:off x="4165600" y="2897188"/>
            <a:ext cx="77788" cy="9525"/>
          </a:xfrm>
          <a:custGeom>
            <a:avLst/>
            <a:gdLst>
              <a:gd name="T0" fmla="*/ 28 w 49"/>
              <a:gd name="T1" fmla="*/ 6 h 6"/>
              <a:gd name="T2" fmla="*/ 49 w 49"/>
              <a:gd name="T3" fmla="*/ 0 h 6"/>
              <a:gd name="T4" fmla="*/ 21 w 49"/>
              <a:gd name="T5" fmla="*/ 0 h 6"/>
              <a:gd name="T6" fmla="*/ 0 w 49"/>
              <a:gd name="T7" fmla="*/ 6 h 6"/>
              <a:gd name="T8" fmla="*/ 28 w 49"/>
              <a:gd name="T9" fmla="*/ 6 h 6"/>
              <a:gd name="T10" fmla="*/ 0 60000 65536"/>
              <a:gd name="T11" fmla="*/ 0 60000 65536"/>
              <a:gd name="T12" fmla="*/ 0 60000 65536"/>
              <a:gd name="T13" fmla="*/ 0 60000 65536"/>
              <a:gd name="T14" fmla="*/ 0 60000 65536"/>
              <a:gd name="T15" fmla="*/ 0 w 49"/>
              <a:gd name="T16" fmla="*/ 0 h 6"/>
              <a:gd name="T17" fmla="*/ 49 w 49"/>
              <a:gd name="T18" fmla="*/ 6 h 6"/>
            </a:gdLst>
            <a:ahLst/>
            <a:cxnLst>
              <a:cxn ang="T10">
                <a:pos x="T0" y="T1"/>
              </a:cxn>
              <a:cxn ang="T11">
                <a:pos x="T2" y="T3"/>
              </a:cxn>
              <a:cxn ang="T12">
                <a:pos x="T4" y="T5"/>
              </a:cxn>
              <a:cxn ang="T13">
                <a:pos x="T6" y="T7"/>
              </a:cxn>
              <a:cxn ang="T14">
                <a:pos x="T8" y="T9"/>
              </a:cxn>
            </a:cxnLst>
            <a:rect l="T15" t="T16" r="T17" b="T18"/>
            <a:pathLst>
              <a:path w="49" h="6">
                <a:moveTo>
                  <a:pt x="28" y="6"/>
                </a:moveTo>
                <a:lnTo>
                  <a:pt x="49" y="0"/>
                </a:lnTo>
                <a:lnTo>
                  <a:pt x="21" y="0"/>
                </a:lnTo>
                <a:lnTo>
                  <a:pt x="0" y="6"/>
                </a:lnTo>
                <a:lnTo>
                  <a:pt x="28" y="6"/>
                </a:lnTo>
                <a:close/>
              </a:path>
            </a:pathLst>
          </a:custGeom>
          <a:solidFill>
            <a:srgbClr val="00BFBF"/>
          </a:solidFill>
          <a:ln w="11113">
            <a:solidFill>
              <a:srgbClr val="000000"/>
            </a:solidFill>
            <a:round/>
            <a:headEnd/>
            <a:tailEnd/>
          </a:ln>
        </p:spPr>
        <p:txBody>
          <a:bodyPr/>
          <a:lstStyle/>
          <a:p>
            <a:endParaRPr lang="en-US"/>
          </a:p>
        </p:txBody>
      </p:sp>
      <p:sp>
        <p:nvSpPr>
          <p:cNvPr id="150884" name="Freeform 357"/>
          <p:cNvSpPr>
            <a:spLocks/>
          </p:cNvSpPr>
          <p:nvPr/>
        </p:nvSpPr>
        <p:spPr bwMode="auto">
          <a:xfrm>
            <a:off x="4505325" y="3524250"/>
            <a:ext cx="76200" cy="9525"/>
          </a:xfrm>
          <a:custGeom>
            <a:avLst/>
            <a:gdLst>
              <a:gd name="T0" fmla="*/ 27 w 48"/>
              <a:gd name="T1" fmla="*/ 6 h 6"/>
              <a:gd name="T2" fmla="*/ 48 w 48"/>
              <a:gd name="T3" fmla="*/ 0 h 6"/>
              <a:gd name="T4" fmla="*/ 20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20" y="0"/>
                </a:lnTo>
                <a:lnTo>
                  <a:pt x="0" y="6"/>
                </a:lnTo>
                <a:lnTo>
                  <a:pt x="27" y="6"/>
                </a:lnTo>
                <a:close/>
              </a:path>
            </a:pathLst>
          </a:custGeom>
          <a:solidFill>
            <a:srgbClr val="00BFBF"/>
          </a:solidFill>
          <a:ln w="11113">
            <a:solidFill>
              <a:srgbClr val="000000"/>
            </a:solidFill>
            <a:round/>
            <a:headEnd/>
            <a:tailEnd/>
          </a:ln>
        </p:spPr>
        <p:txBody>
          <a:bodyPr/>
          <a:lstStyle/>
          <a:p>
            <a:endParaRPr lang="en-US"/>
          </a:p>
        </p:txBody>
      </p:sp>
      <p:sp>
        <p:nvSpPr>
          <p:cNvPr id="150885" name="Freeform 358"/>
          <p:cNvSpPr>
            <a:spLocks/>
          </p:cNvSpPr>
          <p:nvPr/>
        </p:nvSpPr>
        <p:spPr bwMode="auto">
          <a:xfrm>
            <a:off x="4613275" y="3524250"/>
            <a:ext cx="77788" cy="9525"/>
          </a:xfrm>
          <a:custGeom>
            <a:avLst/>
            <a:gdLst>
              <a:gd name="T0" fmla="*/ 28 w 49"/>
              <a:gd name="T1" fmla="*/ 6 h 6"/>
              <a:gd name="T2" fmla="*/ 49 w 49"/>
              <a:gd name="T3" fmla="*/ 0 h 6"/>
              <a:gd name="T4" fmla="*/ 21 w 49"/>
              <a:gd name="T5" fmla="*/ 0 h 6"/>
              <a:gd name="T6" fmla="*/ 0 w 49"/>
              <a:gd name="T7" fmla="*/ 6 h 6"/>
              <a:gd name="T8" fmla="*/ 28 w 49"/>
              <a:gd name="T9" fmla="*/ 6 h 6"/>
              <a:gd name="T10" fmla="*/ 0 60000 65536"/>
              <a:gd name="T11" fmla="*/ 0 60000 65536"/>
              <a:gd name="T12" fmla="*/ 0 60000 65536"/>
              <a:gd name="T13" fmla="*/ 0 60000 65536"/>
              <a:gd name="T14" fmla="*/ 0 60000 65536"/>
              <a:gd name="T15" fmla="*/ 0 w 49"/>
              <a:gd name="T16" fmla="*/ 0 h 6"/>
              <a:gd name="T17" fmla="*/ 49 w 49"/>
              <a:gd name="T18" fmla="*/ 6 h 6"/>
            </a:gdLst>
            <a:ahLst/>
            <a:cxnLst>
              <a:cxn ang="T10">
                <a:pos x="T0" y="T1"/>
              </a:cxn>
              <a:cxn ang="T11">
                <a:pos x="T2" y="T3"/>
              </a:cxn>
              <a:cxn ang="T12">
                <a:pos x="T4" y="T5"/>
              </a:cxn>
              <a:cxn ang="T13">
                <a:pos x="T6" y="T7"/>
              </a:cxn>
              <a:cxn ang="T14">
                <a:pos x="T8" y="T9"/>
              </a:cxn>
            </a:cxnLst>
            <a:rect l="T15" t="T16" r="T17" b="T18"/>
            <a:pathLst>
              <a:path w="49" h="6">
                <a:moveTo>
                  <a:pt x="28" y="6"/>
                </a:moveTo>
                <a:lnTo>
                  <a:pt x="49" y="0"/>
                </a:lnTo>
                <a:lnTo>
                  <a:pt x="21" y="0"/>
                </a:lnTo>
                <a:lnTo>
                  <a:pt x="0" y="6"/>
                </a:lnTo>
                <a:lnTo>
                  <a:pt x="28" y="6"/>
                </a:lnTo>
                <a:close/>
              </a:path>
            </a:pathLst>
          </a:custGeom>
          <a:solidFill>
            <a:srgbClr val="00BFBF"/>
          </a:solidFill>
          <a:ln w="11113">
            <a:solidFill>
              <a:srgbClr val="000000"/>
            </a:solidFill>
            <a:round/>
            <a:headEnd/>
            <a:tailEnd/>
          </a:ln>
        </p:spPr>
        <p:txBody>
          <a:bodyPr/>
          <a:lstStyle/>
          <a:p>
            <a:endParaRPr lang="en-US"/>
          </a:p>
        </p:txBody>
      </p:sp>
      <p:sp>
        <p:nvSpPr>
          <p:cNvPr id="150886" name="Freeform 359"/>
          <p:cNvSpPr>
            <a:spLocks/>
          </p:cNvSpPr>
          <p:nvPr/>
        </p:nvSpPr>
        <p:spPr bwMode="auto">
          <a:xfrm>
            <a:off x="4995863" y="2989263"/>
            <a:ext cx="22225" cy="544512"/>
          </a:xfrm>
          <a:custGeom>
            <a:avLst/>
            <a:gdLst>
              <a:gd name="T0" fmla="*/ 0 w 14"/>
              <a:gd name="T1" fmla="*/ 343 h 343"/>
              <a:gd name="T2" fmla="*/ 0 w 14"/>
              <a:gd name="T3" fmla="*/ 7 h 343"/>
              <a:gd name="T4" fmla="*/ 14 w 14"/>
              <a:gd name="T5" fmla="*/ 0 h 343"/>
              <a:gd name="T6" fmla="*/ 14 w 14"/>
              <a:gd name="T7" fmla="*/ 337 h 343"/>
              <a:gd name="T8" fmla="*/ 0 w 14"/>
              <a:gd name="T9" fmla="*/ 343 h 343"/>
              <a:gd name="T10" fmla="*/ 0 60000 65536"/>
              <a:gd name="T11" fmla="*/ 0 60000 65536"/>
              <a:gd name="T12" fmla="*/ 0 60000 65536"/>
              <a:gd name="T13" fmla="*/ 0 60000 65536"/>
              <a:gd name="T14" fmla="*/ 0 60000 65536"/>
              <a:gd name="T15" fmla="*/ 0 w 14"/>
              <a:gd name="T16" fmla="*/ 0 h 343"/>
              <a:gd name="T17" fmla="*/ 14 w 14"/>
              <a:gd name="T18" fmla="*/ 343 h 343"/>
            </a:gdLst>
            <a:ahLst/>
            <a:cxnLst>
              <a:cxn ang="T10">
                <a:pos x="T0" y="T1"/>
              </a:cxn>
              <a:cxn ang="T11">
                <a:pos x="T2" y="T3"/>
              </a:cxn>
              <a:cxn ang="T12">
                <a:pos x="T4" y="T5"/>
              </a:cxn>
              <a:cxn ang="T13">
                <a:pos x="T6" y="T7"/>
              </a:cxn>
              <a:cxn ang="T14">
                <a:pos x="T8" y="T9"/>
              </a:cxn>
            </a:cxnLst>
            <a:rect l="T15" t="T16" r="T17" b="T18"/>
            <a:pathLst>
              <a:path w="14" h="343">
                <a:moveTo>
                  <a:pt x="0" y="343"/>
                </a:moveTo>
                <a:lnTo>
                  <a:pt x="0" y="7"/>
                </a:lnTo>
                <a:lnTo>
                  <a:pt x="14" y="0"/>
                </a:lnTo>
                <a:lnTo>
                  <a:pt x="14" y="337"/>
                </a:lnTo>
                <a:lnTo>
                  <a:pt x="0" y="343"/>
                </a:lnTo>
                <a:close/>
              </a:path>
            </a:pathLst>
          </a:custGeom>
          <a:solidFill>
            <a:srgbClr val="008080"/>
          </a:solidFill>
          <a:ln w="11113">
            <a:solidFill>
              <a:srgbClr val="000000"/>
            </a:solidFill>
            <a:round/>
            <a:headEnd/>
            <a:tailEnd/>
          </a:ln>
        </p:spPr>
        <p:txBody>
          <a:bodyPr/>
          <a:lstStyle/>
          <a:p>
            <a:endParaRPr lang="en-US"/>
          </a:p>
        </p:txBody>
      </p:sp>
      <p:sp>
        <p:nvSpPr>
          <p:cNvPr id="150887" name="Rectangle 360"/>
          <p:cNvSpPr>
            <a:spLocks noChangeArrowheads="1"/>
          </p:cNvSpPr>
          <p:nvPr/>
        </p:nvSpPr>
        <p:spPr bwMode="auto">
          <a:xfrm>
            <a:off x="4953000" y="3000375"/>
            <a:ext cx="42863" cy="533400"/>
          </a:xfrm>
          <a:prstGeom prst="rect">
            <a:avLst/>
          </a:prstGeom>
          <a:solidFill>
            <a:srgbClr val="00FFFF"/>
          </a:solidFill>
          <a:ln w="11113">
            <a:solidFill>
              <a:srgbClr val="000000"/>
            </a:solidFill>
            <a:miter lim="800000"/>
            <a:headEnd/>
            <a:tailEnd/>
          </a:ln>
        </p:spPr>
        <p:txBody>
          <a:bodyPr/>
          <a:lstStyle/>
          <a:p>
            <a:endParaRPr lang="en-US"/>
          </a:p>
        </p:txBody>
      </p:sp>
      <p:sp>
        <p:nvSpPr>
          <p:cNvPr id="150888" name="Freeform 361"/>
          <p:cNvSpPr>
            <a:spLocks/>
          </p:cNvSpPr>
          <p:nvPr/>
        </p:nvSpPr>
        <p:spPr bwMode="auto">
          <a:xfrm>
            <a:off x="4953000" y="2989263"/>
            <a:ext cx="65088" cy="11112"/>
          </a:xfrm>
          <a:custGeom>
            <a:avLst/>
            <a:gdLst>
              <a:gd name="T0" fmla="*/ 27 w 41"/>
              <a:gd name="T1" fmla="*/ 7 h 7"/>
              <a:gd name="T2" fmla="*/ 41 w 41"/>
              <a:gd name="T3" fmla="*/ 0 h 7"/>
              <a:gd name="T4" fmla="*/ 13 w 41"/>
              <a:gd name="T5" fmla="*/ 0 h 7"/>
              <a:gd name="T6" fmla="*/ 0 w 41"/>
              <a:gd name="T7" fmla="*/ 7 h 7"/>
              <a:gd name="T8" fmla="*/ 27 w 41"/>
              <a:gd name="T9" fmla="*/ 7 h 7"/>
              <a:gd name="T10" fmla="*/ 0 60000 65536"/>
              <a:gd name="T11" fmla="*/ 0 60000 65536"/>
              <a:gd name="T12" fmla="*/ 0 60000 65536"/>
              <a:gd name="T13" fmla="*/ 0 60000 65536"/>
              <a:gd name="T14" fmla="*/ 0 60000 65536"/>
              <a:gd name="T15" fmla="*/ 0 w 41"/>
              <a:gd name="T16" fmla="*/ 0 h 7"/>
              <a:gd name="T17" fmla="*/ 41 w 41"/>
              <a:gd name="T18" fmla="*/ 7 h 7"/>
            </a:gdLst>
            <a:ahLst/>
            <a:cxnLst>
              <a:cxn ang="T10">
                <a:pos x="T0" y="T1"/>
              </a:cxn>
              <a:cxn ang="T11">
                <a:pos x="T2" y="T3"/>
              </a:cxn>
              <a:cxn ang="T12">
                <a:pos x="T4" y="T5"/>
              </a:cxn>
              <a:cxn ang="T13">
                <a:pos x="T6" y="T7"/>
              </a:cxn>
              <a:cxn ang="T14">
                <a:pos x="T8" y="T9"/>
              </a:cxn>
            </a:cxnLst>
            <a:rect l="T15" t="T16" r="T17" b="T18"/>
            <a:pathLst>
              <a:path w="41" h="7">
                <a:moveTo>
                  <a:pt x="27" y="7"/>
                </a:moveTo>
                <a:lnTo>
                  <a:pt x="41" y="0"/>
                </a:lnTo>
                <a:lnTo>
                  <a:pt x="13" y="0"/>
                </a:lnTo>
                <a:lnTo>
                  <a:pt x="0" y="7"/>
                </a:lnTo>
                <a:lnTo>
                  <a:pt x="27" y="7"/>
                </a:lnTo>
                <a:close/>
              </a:path>
            </a:pathLst>
          </a:custGeom>
          <a:solidFill>
            <a:srgbClr val="00BFBF"/>
          </a:solidFill>
          <a:ln w="11113">
            <a:solidFill>
              <a:srgbClr val="000000"/>
            </a:solidFill>
            <a:round/>
            <a:headEnd/>
            <a:tailEnd/>
          </a:ln>
        </p:spPr>
        <p:txBody>
          <a:bodyPr/>
          <a:lstStyle/>
          <a:p>
            <a:endParaRPr lang="en-US"/>
          </a:p>
        </p:txBody>
      </p:sp>
      <p:sp>
        <p:nvSpPr>
          <p:cNvPr id="150889" name="Freeform 362"/>
          <p:cNvSpPr>
            <a:spLocks/>
          </p:cNvSpPr>
          <p:nvPr/>
        </p:nvSpPr>
        <p:spPr bwMode="auto">
          <a:xfrm>
            <a:off x="5105400" y="3246438"/>
            <a:ext cx="33338" cy="287337"/>
          </a:xfrm>
          <a:custGeom>
            <a:avLst/>
            <a:gdLst>
              <a:gd name="T0" fmla="*/ 0 w 21"/>
              <a:gd name="T1" fmla="*/ 181 h 181"/>
              <a:gd name="T2" fmla="*/ 0 w 21"/>
              <a:gd name="T3" fmla="*/ 6 h 181"/>
              <a:gd name="T4" fmla="*/ 21 w 21"/>
              <a:gd name="T5" fmla="*/ 0 h 181"/>
              <a:gd name="T6" fmla="*/ 21 w 21"/>
              <a:gd name="T7" fmla="*/ 175 h 181"/>
              <a:gd name="T8" fmla="*/ 0 w 21"/>
              <a:gd name="T9" fmla="*/ 181 h 181"/>
              <a:gd name="T10" fmla="*/ 0 60000 65536"/>
              <a:gd name="T11" fmla="*/ 0 60000 65536"/>
              <a:gd name="T12" fmla="*/ 0 60000 65536"/>
              <a:gd name="T13" fmla="*/ 0 60000 65536"/>
              <a:gd name="T14" fmla="*/ 0 60000 65536"/>
              <a:gd name="T15" fmla="*/ 0 w 21"/>
              <a:gd name="T16" fmla="*/ 0 h 181"/>
              <a:gd name="T17" fmla="*/ 21 w 21"/>
              <a:gd name="T18" fmla="*/ 181 h 181"/>
            </a:gdLst>
            <a:ahLst/>
            <a:cxnLst>
              <a:cxn ang="T10">
                <a:pos x="T0" y="T1"/>
              </a:cxn>
              <a:cxn ang="T11">
                <a:pos x="T2" y="T3"/>
              </a:cxn>
              <a:cxn ang="T12">
                <a:pos x="T4" y="T5"/>
              </a:cxn>
              <a:cxn ang="T13">
                <a:pos x="T6" y="T7"/>
              </a:cxn>
              <a:cxn ang="T14">
                <a:pos x="T8" y="T9"/>
              </a:cxn>
            </a:cxnLst>
            <a:rect l="T15" t="T16" r="T17" b="T18"/>
            <a:pathLst>
              <a:path w="21" h="181">
                <a:moveTo>
                  <a:pt x="0" y="181"/>
                </a:moveTo>
                <a:lnTo>
                  <a:pt x="0" y="6"/>
                </a:lnTo>
                <a:lnTo>
                  <a:pt x="21" y="0"/>
                </a:lnTo>
                <a:lnTo>
                  <a:pt x="21" y="175"/>
                </a:lnTo>
                <a:lnTo>
                  <a:pt x="0" y="181"/>
                </a:lnTo>
                <a:close/>
              </a:path>
            </a:pathLst>
          </a:custGeom>
          <a:solidFill>
            <a:srgbClr val="008080"/>
          </a:solidFill>
          <a:ln w="11113">
            <a:solidFill>
              <a:srgbClr val="000000"/>
            </a:solidFill>
            <a:round/>
            <a:headEnd/>
            <a:tailEnd/>
          </a:ln>
        </p:spPr>
        <p:txBody>
          <a:bodyPr/>
          <a:lstStyle/>
          <a:p>
            <a:endParaRPr lang="en-US"/>
          </a:p>
        </p:txBody>
      </p:sp>
      <p:sp>
        <p:nvSpPr>
          <p:cNvPr id="150890" name="Rectangle 363"/>
          <p:cNvSpPr>
            <a:spLocks noChangeArrowheads="1"/>
          </p:cNvSpPr>
          <p:nvPr/>
        </p:nvSpPr>
        <p:spPr bwMode="auto">
          <a:xfrm>
            <a:off x="5060950" y="3255963"/>
            <a:ext cx="44450" cy="277812"/>
          </a:xfrm>
          <a:prstGeom prst="rect">
            <a:avLst/>
          </a:prstGeom>
          <a:solidFill>
            <a:srgbClr val="00FFFF"/>
          </a:solidFill>
          <a:ln w="11113">
            <a:solidFill>
              <a:srgbClr val="000000"/>
            </a:solidFill>
            <a:miter lim="800000"/>
            <a:headEnd/>
            <a:tailEnd/>
          </a:ln>
        </p:spPr>
        <p:txBody>
          <a:bodyPr/>
          <a:lstStyle/>
          <a:p>
            <a:endParaRPr lang="en-US"/>
          </a:p>
        </p:txBody>
      </p:sp>
      <p:sp>
        <p:nvSpPr>
          <p:cNvPr id="150891" name="Freeform 364"/>
          <p:cNvSpPr>
            <a:spLocks/>
          </p:cNvSpPr>
          <p:nvPr/>
        </p:nvSpPr>
        <p:spPr bwMode="auto">
          <a:xfrm>
            <a:off x="5060950" y="3246438"/>
            <a:ext cx="77788" cy="9525"/>
          </a:xfrm>
          <a:custGeom>
            <a:avLst/>
            <a:gdLst>
              <a:gd name="T0" fmla="*/ 28 w 49"/>
              <a:gd name="T1" fmla="*/ 6 h 6"/>
              <a:gd name="T2" fmla="*/ 49 w 49"/>
              <a:gd name="T3" fmla="*/ 0 h 6"/>
              <a:gd name="T4" fmla="*/ 21 w 49"/>
              <a:gd name="T5" fmla="*/ 0 h 6"/>
              <a:gd name="T6" fmla="*/ 0 w 49"/>
              <a:gd name="T7" fmla="*/ 6 h 6"/>
              <a:gd name="T8" fmla="*/ 28 w 49"/>
              <a:gd name="T9" fmla="*/ 6 h 6"/>
              <a:gd name="T10" fmla="*/ 0 60000 65536"/>
              <a:gd name="T11" fmla="*/ 0 60000 65536"/>
              <a:gd name="T12" fmla="*/ 0 60000 65536"/>
              <a:gd name="T13" fmla="*/ 0 60000 65536"/>
              <a:gd name="T14" fmla="*/ 0 60000 65536"/>
              <a:gd name="T15" fmla="*/ 0 w 49"/>
              <a:gd name="T16" fmla="*/ 0 h 6"/>
              <a:gd name="T17" fmla="*/ 49 w 49"/>
              <a:gd name="T18" fmla="*/ 6 h 6"/>
            </a:gdLst>
            <a:ahLst/>
            <a:cxnLst>
              <a:cxn ang="T10">
                <a:pos x="T0" y="T1"/>
              </a:cxn>
              <a:cxn ang="T11">
                <a:pos x="T2" y="T3"/>
              </a:cxn>
              <a:cxn ang="T12">
                <a:pos x="T4" y="T5"/>
              </a:cxn>
              <a:cxn ang="T13">
                <a:pos x="T6" y="T7"/>
              </a:cxn>
              <a:cxn ang="T14">
                <a:pos x="T8" y="T9"/>
              </a:cxn>
            </a:cxnLst>
            <a:rect l="T15" t="T16" r="T17" b="T18"/>
            <a:pathLst>
              <a:path w="49" h="6">
                <a:moveTo>
                  <a:pt x="28" y="6"/>
                </a:moveTo>
                <a:lnTo>
                  <a:pt x="49" y="0"/>
                </a:lnTo>
                <a:lnTo>
                  <a:pt x="21" y="0"/>
                </a:lnTo>
                <a:lnTo>
                  <a:pt x="0" y="6"/>
                </a:lnTo>
                <a:lnTo>
                  <a:pt x="28" y="6"/>
                </a:lnTo>
                <a:close/>
              </a:path>
            </a:pathLst>
          </a:custGeom>
          <a:solidFill>
            <a:srgbClr val="00BFBF"/>
          </a:solidFill>
          <a:ln w="11113">
            <a:solidFill>
              <a:srgbClr val="000000"/>
            </a:solidFill>
            <a:round/>
            <a:headEnd/>
            <a:tailEnd/>
          </a:ln>
        </p:spPr>
        <p:txBody>
          <a:bodyPr/>
          <a:lstStyle/>
          <a:p>
            <a:endParaRPr lang="en-US"/>
          </a:p>
        </p:txBody>
      </p:sp>
      <p:sp>
        <p:nvSpPr>
          <p:cNvPr id="150892" name="Freeform 365"/>
          <p:cNvSpPr>
            <a:spLocks/>
          </p:cNvSpPr>
          <p:nvPr/>
        </p:nvSpPr>
        <p:spPr bwMode="auto">
          <a:xfrm>
            <a:off x="5443538" y="3184525"/>
            <a:ext cx="22225" cy="349250"/>
          </a:xfrm>
          <a:custGeom>
            <a:avLst/>
            <a:gdLst>
              <a:gd name="T0" fmla="*/ 0 w 14"/>
              <a:gd name="T1" fmla="*/ 220 h 220"/>
              <a:gd name="T2" fmla="*/ 0 w 14"/>
              <a:gd name="T3" fmla="*/ 7 h 220"/>
              <a:gd name="T4" fmla="*/ 14 w 14"/>
              <a:gd name="T5" fmla="*/ 0 h 220"/>
              <a:gd name="T6" fmla="*/ 14 w 14"/>
              <a:gd name="T7" fmla="*/ 214 h 220"/>
              <a:gd name="T8" fmla="*/ 0 w 14"/>
              <a:gd name="T9" fmla="*/ 220 h 220"/>
              <a:gd name="T10" fmla="*/ 0 60000 65536"/>
              <a:gd name="T11" fmla="*/ 0 60000 65536"/>
              <a:gd name="T12" fmla="*/ 0 60000 65536"/>
              <a:gd name="T13" fmla="*/ 0 60000 65536"/>
              <a:gd name="T14" fmla="*/ 0 60000 65536"/>
              <a:gd name="T15" fmla="*/ 0 w 14"/>
              <a:gd name="T16" fmla="*/ 0 h 220"/>
              <a:gd name="T17" fmla="*/ 14 w 14"/>
              <a:gd name="T18" fmla="*/ 220 h 220"/>
            </a:gdLst>
            <a:ahLst/>
            <a:cxnLst>
              <a:cxn ang="T10">
                <a:pos x="T0" y="T1"/>
              </a:cxn>
              <a:cxn ang="T11">
                <a:pos x="T2" y="T3"/>
              </a:cxn>
              <a:cxn ang="T12">
                <a:pos x="T4" y="T5"/>
              </a:cxn>
              <a:cxn ang="T13">
                <a:pos x="T6" y="T7"/>
              </a:cxn>
              <a:cxn ang="T14">
                <a:pos x="T8" y="T9"/>
              </a:cxn>
            </a:cxnLst>
            <a:rect l="T15" t="T16" r="T17" b="T18"/>
            <a:pathLst>
              <a:path w="14" h="220">
                <a:moveTo>
                  <a:pt x="0" y="220"/>
                </a:moveTo>
                <a:lnTo>
                  <a:pt x="0" y="7"/>
                </a:lnTo>
                <a:lnTo>
                  <a:pt x="14" y="0"/>
                </a:lnTo>
                <a:lnTo>
                  <a:pt x="14" y="214"/>
                </a:lnTo>
                <a:lnTo>
                  <a:pt x="0" y="220"/>
                </a:lnTo>
                <a:close/>
              </a:path>
            </a:pathLst>
          </a:custGeom>
          <a:solidFill>
            <a:srgbClr val="008080"/>
          </a:solidFill>
          <a:ln w="11113">
            <a:solidFill>
              <a:srgbClr val="000000"/>
            </a:solidFill>
            <a:round/>
            <a:headEnd/>
            <a:tailEnd/>
          </a:ln>
        </p:spPr>
        <p:txBody>
          <a:bodyPr/>
          <a:lstStyle/>
          <a:p>
            <a:endParaRPr lang="en-US"/>
          </a:p>
        </p:txBody>
      </p:sp>
      <p:sp>
        <p:nvSpPr>
          <p:cNvPr id="150893" name="Rectangle 366"/>
          <p:cNvSpPr>
            <a:spLocks noChangeArrowheads="1"/>
          </p:cNvSpPr>
          <p:nvPr/>
        </p:nvSpPr>
        <p:spPr bwMode="auto">
          <a:xfrm>
            <a:off x="5400675" y="3195638"/>
            <a:ext cx="42863" cy="338137"/>
          </a:xfrm>
          <a:prstGeom prst="rect">
            <a:avLst/>
          </a:prstGeom>
          <a:solidFill>
            <a:srgbClr val="00FFFF"/>
          </a:solidFill>
          <a:ln w="11113">
            <a:solidFill>
              <a:srgbClr val="000000"/>
            </a:solidFill>
            <a:miter lim="800000"/>
            <a:headEnd/>
            <a:tailEnd/>
          </a:ln>
        </p:spPr>
        <p:txBody>
          <a:bodyPr/>
          <a:lstStyle/>
          <a:p>
            <a:endParaRPr lang="en-US"/>
          </a:p>
        </p:txBody>
      </p:sp>
      <p:sp>
        <p:nvSpPr>
          <p:cNvPr id="150894" name="Freeform 367"/>
          <p:cNvSpPr>
            <a:spLocks/>
          </p:cNvSpPr>
          <p:nvPr/>
        </p:nvSpPr>
        <p:spPr bwMode="auto">
          <a:xfrm>
            <a:off x="5400675" y="3184525"/>
            <a:ext cx="65088" cy="11113"/>
          </a:xfrm>
          <a:custGeom>
            <a:avLst/>
            <a:gdLst>
              <a:gd name="T0" fmla="*/ 27 w 41"/>
              <a:gd name="T1" fmla="*/ 7 h 7"/>
              <a:gd name="T2" fmla="*/ 41 w 41"/>
              <a:gd name="T3" fmla="*/ 0 h 7"/>
              <a:gd name="T4" fmla="*/ 14 w 41"/>
              <a:gd name="T5" fmla="*/ 0 h 7"/>
              <a:gd name="T6" fmla="*/ 0 w 41"/>
              <a:gd name="T7" fmla="*/ 7 h 7"/>
              <a:gd name="T8" fmla="*/ 27 w 41"/>
              <a:gd name="T9" fmla="*/ 7 h 7"/>
              <a:gd name="T10" fmla="*/ 0 60000 65536"/>
              <a:gd name="T11" fmla="*/ 0 60000 65536"/>
              <a:gd name="T12" fmla="*/ 0 60000 65536"/>
              <a:gd name="T13" fmla="*/ 0 60000 65536"/>
              <a:gd name="T14" fmla="*/ 0 60000 65536"/>
              <a:gd name="T15" fmla="*/ 0 w 41"/>
              <a:gd name="T16" fmla="*/ 0 h 7"/>
              <a:gd name="T17" fmla="*/ 41 w 41"/>
              <a:gd name="T18" fmla="*/ 7 h 7"/>
            </a:gdLst>
            <a:ahLst/>
            <a:cxnLst>
              <a:cxn ang="T10">
                <a:pos x="T0" y="T1"/>
              </a:cxn>
              <a:cxn ang="T11">
                <a:pos x="T2" y="T3"/>
              </a:cxn>
              <a:cxn ang="T12">
                <a:pos x="T4" y="T5"/>
              </a:cxn>
              <a:cxn ang="T13">
                <a:pos x="T6" y="T7"/>
              </a:cxn>
              <a:cxn ang="T14">
                <a:pos x="T8" y="T9"/>
              </a:cxn>
            </a:cxnLst>
            <a:rect l="T15" t="T16" r="T17" b="T18"/>
            <a:pathLst>
              <a:path w="41" h="7">
                <a:moveTo>
                  <a:pt x="27" y="7"/>
                </a:moveTo>
                <a:lnTo>
                  <a:pt x="41" y="0"/>
                </a:lnTo>
                <a:lnTo>
                  <a:pt x="14" y="0"/>
                </a:lnTo>
                <a:lnTo>
                  <a:pt x="0" y="7"/>
                </a:lnTo>
                <a:lnTo>
                  <a:pt x="27" y="7"/>
                </a:lnTo>
                <a:close/>
              </a:path>
            </a:pathLst>
          </a:custGeom>
          <a:solidFill>
            <a:srgbClr val="00BFBF"/>
          </a:solidFill>
          <a:ln w="11113">
            <a:solidFill>
              <a:srgbClr val="000000"/>
            </a:solidFill>
            <a:round/>
            <a:headEnd/>
            <a:tailEnd/>
          </a:ln>
        </p:spPr>
        <p:txBody>
          <a:bodyPr/>
          <a:lstStyle/>
          <a:p>
            <a:endParaRPr lang="en-US"/>
          </a:p>
        </p:txBody>
      </p:sp>
      <p:sp>
        <p:nvSpPr>
          <p:cNvPr id="150895" name="Freeform 368"/>
          <p:cNvSpPr>
            <a:spLocks/>
          </p:cNvSpPr>
          <p:nvPr/>
        </p:nvSpPr>
        <p:spPr bwMode="auto">
          <a:xfrm>
            <a:off x="5553075" y="3195638"/>
            <a:ext cx="33338" cy="338137"/>
          </a:xfrm>
          <a:custGeom>
            <a:avLst/>
            <a:gdLst>
              <a:gd name="T0" fmla="*/ 0 w 21"/>
              <a:gd name="T1" fmla="*/ 213 h 213"/>
              <a:gd name="T2" fmla="*/ 0 w 21"/>
              <a:gd name="T3" fmla="*/ 13 h 213"/>
              <a:gd name="T4" fmla="*/ 21 w 21"/>
              <a:gd name="T5" fmla="*/ 0 h 213"/>
              <a:gd name="T6" fmla="*/ 21 w 21"/>
              <a:gd name="T7" fmla="*/ 207 h 213"/>
              <a:gd name="T8" fmla="*/ 0 w 21"/>
              <a:gd name="T9" fmla="*/ 213 h 213"/>
              <a:gd name="T10" fmla="*/ 0 60000 65536"/>
              <a:gd name="T11" fmla="*/ 0 60000 65536"/>
              <a:gd name="T12" fmla="*/ 0 60000 65536"/>
              <a:gd name="T13" fmla="*/ 0 60000 65536"/>
              <a:gd name="T14" fmla="*/ 0 60000 65536"/>
              <a:gd name="T15" fmla="*/ 0 w 21"/>
              <a:gd name="T16" fmla="*/ 0 h 213"/>
              <a:gd name="T17" fmla="*/ 21 w 21"/>
              <a:gd name="T18" fmla="*/ 213 h 213"/>
            </a:gdLst>
            <a:ahLst/>
            <a:cxnLst>
              <a:cxn ang="T10">
                <a:pos x="T0" y="T1"/>
              </a:cxn>
              <a:cxn ang="T11">
                <a:pos x="T2" y="T3"/>
              </a:cxn>
              <a:cxn ang="T12">
                <a:pos x="T4" y="T5"/>
              </a:cxn>
              <a:cxn ang="T13">
                <a:pos x="T6" y="T7"/>
              </a:cxn>
              <a:cxn ang="T14">
                <a:pos x="T8" y="T9"/>
              </a:cxn>
            </a:cxnLst>
            <a:rect l="T15" t="T16" r="T17" b="T18"/>
            <a:pathLst>
              <a:path w="21" h="213">
                <a:moveTo>
                  <a:pt x="0" y="213"/>
                </a:moveTo>
                <a:lnTo>
                  <a:pt x="0" y="13"/>
                </a:lnTo>
                <a:lnTo>
                  <a:pt x="21" y="0"/>
                </a:lnTo>
                <a:lnTo>
                  <a:pt x="21" y="207"/>
                </a:lnTo>
                <a:lnTo>
                  <a:pt x="0" y="213"/>
                </a:lnTo>
                <a:close/>
              </a:path>
            </a:pathLst>
          </a:custGeom>
          <a:solidFill>
            <a:srgbClr val="008080"/>
          </a:solidFill>
          <a:ln w="11113">
            <a:solidFill>
              <a:srgbClr val="000000"/>
            </a:solidFill>
            <a:round/>
            <a:headEnd/>
            <a:tailEnd/>
          </a:ln>
        </p:spPr>
        <p:txBody>
          <a:bodyPr/>
          <a:lstStyle/>
          <a:p>
            <a:endParaRPr lang="en-US"/>
          </a:p>
        </p:txBody>
      </p:sp>
      <p:sp>
        <p:nvSpPr>
          <p:cNvPr id="150896" name="Rectangle 369"/>
          <p:cNvSpPr>
            <a:spLocks noChangeArrowheads="1"/>
          </p:cNvSpPr>
          <p:nvPr/>
        </p:nvSpPr>
        <p:spPr bwMode="auto">
          <a:xfrm>
            <a:off x="5510213" y="3216275"/>
            <a:ext cx="42862" cy="317500"/>
          </a:xfrm>
          <a:prstGeom prst="rect">
            <a:avLst/>
          </a:prstGeom>
          <a:solidFill>
            <a:srgbClr val="00FFFF"/>
          </a:solidFill>
          <a:ln w="11113">
            <a:solidFill>
              <a:srgbClr val="000000"/>
            </a:solidFill>
            <a:miter lim="800000"/>
            <a:headEnd/>
            <a:tailEnd/>
          </a:ln>
        </p:spPr>
        <p:txBody>
          <a:bodyPr/>
          <a:lstStyle/>
          <a:p>
            <a:endParaRPr lang="en-US"/>
          </a:p>
        </p:txBody>
      </p:sp>
      <p:sp>
        <p:nvSpPr>
          <p:cNvPr id="150897" name="Freeform 370"/>
          <p:cNvSpPr>
            <a:spLocks/>
          </p:cNvSpPr>
          <p:nvPr/>
        </p:nvSpPr>
        <p:spPr bwMode="auto">
          <a:xfrm>
            <a:off x="5510213" y="3195638"/>
            <a:ext cx="76200" cy="20637"/>
          </a:xfrm>
          <a:custGeom>
            <a:avLst/>
            <a:gdLst>
              <a:gd name="T0" fmla="*/ 27 w 48"/>
              <a:gd name="T1" fmla="*/ 13 h 13"/>
              <a:gd name="T2" fmla="*/ 48 w 48"/>
              <a:gd name="T3" fmla="*/ 0 h 13"/>
              <a:gd name="T4" fmla="*/ 13 w 48"/>
              <a:gd name="T5" fmla="*/ 0 h 13"/>
              <a:gd name="T6" fmla="*/ 0 w 48"/>
              <a:gd name="T7" fmla="*/ 13 h 13"/>
              <a:gd name="T8" fmla="*/ 27 w 48"/>
              <a:gd name="T9" fmla="*/ 13 h 13"/>
              <a:gd name="T10" fmla="*/ 0 60000 65536"/>
              <a:gd name="T11" fmla="*/ 0 60000 65536"/>
              <a:gd name="T12" fmla="*/ 0 60000 65536"/>
              <a:gd name="T13" fmla="*/ 0 60000 65536"/>
              <a:gd name="T14" fmla="*/ 0 60000 65536"/>
              <a:gd name="T15" fmla="*/ 0 w 48"/>
              <a:gd name="T16" fmla="*/ 0 h 13"/>
              <a:gd name="T17" fmla="*/ 48 w 48"/>
              <a:gd name="T18" fmla="*/ 13 h 13"/>
            </a:gdLst>
            <a:ahLst/>
            <a:cxnLst>
              <a:cxn ang="T10">
                <a:pos x="T0" y="T1"/>
              </a:cxn>
              <a:cxn ang="T11">
                <a:pos x="T2" y="T3"/>
              </a:cxn>
              <a:cxn ang="T12">
                <a:pos x="T4" y="T5"/>
              </a:cxn>
              <a:cxn ang="T13">
                <a:pos x="T6" y="T7"/>
              </a:cxn>
              <a:cxn ang="T14">
                <a:pos x="T8" y="T9"/>
              </a:cxn>
            </a:cxnLst>
            <a:rect l="T15" t="T16" r="T17" b="T18"/>
            <a:pathLst>
              <a:path w="48" h="13">
                <a:moveTo>
                  <a:pt x="27" y="13"/>
                </a:moveTo>
                <a:lnTo>
                  <a:pt x="48" y="0"/>
                </a:lnTo>
                <a:lnTo>
                  <a:pt x="13" y="0"/>
                </a:lnTo>
                <a:lnTo>
                  <a:pt x="0" y="13"/>
                </a:lnTo>
                <a:lnTo>
                  <a:pt x="27" y="13"/>
                </a:lnTo>
                <a:close/>
              </a:path>
            </a:pathLst>
          </a:custGeom>
          <a:solidFill>
            <a:srgbClr val="00BFBF"/>
          </a:solidFill>
          <a:ln w="11113">
            <a:solidFill>
              <a:srgbClr val="000000"/>
            </a:solidFill>
            <a:round/>
            <a:headEnd/>
            <a:tailEnd/>
          </a:ln>
        </p:spPr>
        <p:txBody>
          <a:bodyPr/>
          <a:lstStyle/>
          <a:p>
            <a:endParaRPr lang="en-US"/>
          </a:p>
        </p:txBody>
      </p:sp>
      <p:sp>
        <p:nvSpPr>
          <p:cNvPr id="150898" name="Freeform 371"/>
          <p:cNvSpPr>
            <a:spLocks/>
          </p:cNvSpPr>
          <p:nvPr/>
        </p:nvSpPr>
        <p:spPr bwMode="auto">
          <a:xfrm>
            <a:off x="5662613" y="3308350"/>
            <a:ext cx="31750" cy="225425"/>
          </a:xfrm>
          <a:custGeom>
            <a:avLst/>
            <a:gdLst>
              <a:gd name="T0" fmla="*/ 0 w 20"/>
              <a:gd name="T1" fmla="*/ 142 h 142"/>
              <a:gd name="T2" fmla="*/ 0 w 20"/>
              <a:gd name="T3" fmla="*/ 6 h 142"/>
              <a:gd name="T4" fmla="*/ 20 w 20"/>
              <a:gd name="T5" fmla="*/ 0 h 142"/>
              <a:gd name="T6" fmla="*/ 20 w 20"/>
              <a:gd name="T7" fmla="*/ 136 h 142"/>
              <a:gd name="T8" fmla="*/ 0 w 20"/>
              <a:gd name="T9" fmla="*/ 142 h 142"/>
              <a:gd name="T10" fmla="*/ 0 60000 65536"/>
              <a:gd name="T11" fmla="*/ 0 60000 65536"/>
              <a:gd name="T12" fmla="*/ 0 60000 65536"/>
              <a:gd name="T13" fmla="*/ 0 60000 65536"/>
              <a:gd name="T14" fmla="*/ 0 60000 65536"/>
              <a:gd name="T15" fmla="*/ 0 w 20"/>
              <a:gd name="T16" fmla="*/ 0 h 142"/>
              <a:gd name="T17" fmla="*/ 20 w 20"/>
              <a:gd name="T18" fmla="*/ 142 h 142"/>
            </a:gdLst>
            <a:ahLst/>
            <a:cxnLst>
              <a:cxn ang="T10">
                <a:pos x="T0" y="T1"/>
              </a:cxn>
              <a:cxn ang="T11">
                <a:pos x="T2" y="T3"/>
              </a:cxn>
              <a:cxn ang="T12">
                <a:pos x="T4" y="T5"/>
              </a:cxn>
              <a:cxn ang="T13">
                <a:pos x="T6" y="T7"/>
              </a:cxn>
              <a:cxn ang="T14">
                <a:pos x="T8" y="T9"/>
              </a:cxn>
            </a:cxnLst>
            <a:rect l="T15" t="T16" r="T17" b="T18"/>
            <a:pathLst>
              <a:path w="20" h="142">
                <a:moveTo>
                  <a:pt x="0" y="142"/>
                </a:moveTo>
                <a:lnTo>
                  <a:pt x="0" y="6"/>
                </a:lnTo>
                <a:lnTo>
                  <a:pt x="20" y="0"/>
                </a:lnTo>
                <a:lnTo>
                  <a:pt x="20" y="136"/>
                </a:lnTo>
                <a:lnTo>
                  <a:pt x="0" y="142"/>
                </a:lnTo>
                <a:close/>
              </a:path>
            </a:pathLst>
          </a:custGeom>
          <a:solidFill>
            <a:srgbClr val="008080"/>
          </a:solidFill>
          <a:ln w="11113">
            <a:solidFill>
              <a:srgbClr val="000000"/>
            </a:solidFill>
            <a:round/>
            <a:headEnd/>
            <a:tailEnd/>
          </a:ln>
        </p:spPr>
        <p:txBody>
          <a:bodyPr/>
          <a:lstStyle/>
          <a:p>
            <a:endParaRPr lang="en-US"/>
          </a:p>
        </p:txBody>
      </p:sp>
      <p:sp>
        <p:nvSpPr>
          <p:cNvPr id="150899" name="Rectangle 372"/>
          <p:cNvSpPr>
            <a:spLocks noChangeArrowheads="1"/>
          </p:cNvSpPr>
          <p:nvPr/>
        </p:nvSpPr>
        <p:spPr bwMode="auto">
          <a:xfrm>
            <a:off x="5618163" y="3317875"/>
            <a:ext cx="44450" cy="215900"/>
          </a:xfrm>
          <a:prstGeom prst="rect">
            <a:avLst/>
          </a:prstGeom>
          <a:solidFill>
            <a:srgbClr val="00FFFF"/>
          </a:solidFill>
          <a:ln w="11113">
            <a:solidFill>
              <a:srgbClr val="000000"/>
            </a:solidFill>
            <a:miter lim="800000"/>
            <a:headEnd/>
            <a:tailEnd/>
          </a:ln>
        </p:spPr>
        <p:txBody>
          <a:bodyPr/>
          <a:lstStyle/>
          <a:p>
            <a:endParaRPr lang="en-US"/>
          </a:p>
        </p:txBody>
      </p:sp>
      <p:sp>
        <p:nvSpPr>
          <p:cNvPr id="150900" name="Freeform 373"/>
          <p:cNvSpPr>
            <a:spLocks/>
          </p:cNvSpPr>
          <p:nvPr/>
        </p:nvSpPr>
        <p:spPr bwMode="auto">
          <a:xfrm>
            <a:off x="5618163" y="3308350"/>
            <a:ext cx="76200" cy="9525"/>
          </a:xfrm>
          <a:custGeom>
            <a:avLst/>
            <a:gdLst>
              <a:gd name="T0" fmla="*/ 28 w 48"/>
              <a:gd name="T1" fmla="*/ 6 h 6"/>
              <a:gd name="T2" fmla="*/ 48 w 48"/>
              <a:gd name="T3" fmla="*/ 0 h 6"/>
              <a:gd name="T4" fmla="*/ 21 w 48"/>
              <a:gd name="T5" fmla="*/ 0 h 6"/>
              <a:gd name="T6" fmla="*/ 0 w 48"/>
              <a:gd name="T7" fmla="*/ 6 h 6"/>
              <a:gd name="T8" fmla="*/ 28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8" y="6"/>
                </a:moveTo>
                <a:lnTo>
                  <a:pt x="48" y="0"/>
                </a:lnTo>
                <a:lnTo>
                  <a:pt x="21" y="0"/>
                </a:lnTo>
                <a:lnTo>
                  <a:pt x="0" y="6"/>
                </a:lnTo>
                <a:lnTo>
                  <a:pt x="28" y="6"/>
                </a:lnTo>
                <a:close/>
              </a:path>
            </a:pathLst>
          </a:custGeom>
          <a:solidFill>
            <a:srgbClr val="00BFBF"/>
          </a:solidFill>
          <a:ln w="11113">
            <a:solidFill>
              <a:srgbClr val="000000"/>
            </a:solidFill>
            <a:round/>
            <a:headEnd/>
            <a:tailEnd/>
          </a:ln>
        </p:spPr>
        <p:txBody>
          <a:bodyPr/>
          <a:lstStyle/>
          <a:p>
            <a:endParaRPr lang="en-US"/>
          </a:p>
        </p:txBody>
      </p:sp>
      <p:sp>
        <p:nvSpPr>
          <p:cNvPr id="150901" name="Freeform 374"/>
          <p:cNvSpPr>
            <a:spLocks/>
          </p:cNvSpPr>
          <p:nvPr/>
        </p:nvSpPr>
        <p:spPr bwMode="auto">
          <a:xfrm>
            <a:off x="5957888" y="3524250"/>
            <a:ext cx="65087" cy="9525"/>
          </a:xfrm>
          <a:custGeom>
            <a:avLst/>
            <a:gdLst>
              <a:gd name="T0" fmla="*/ 27 w 41"/>
              <a:gd name="T1" fmla="*/ 6 h 6"/>
              <a:gd name="T2" fmla="*/ 41 w 41"/>
              <a:gd name="T3" fmla="*/ 0 h 6"/>
              <a:gd name="T4" fmla="*/ 13 w 41"/>
              <a:gd name="T5" fmla="*/ 0 h 6"/>
              <a:gd name="T6" fmla="*/ 0 w 41"/>
              <a:gd name="T7" fmla="*/ 6 h 6"/>
              <a:gd name="T8" fmla="*/ 27 w 41"/>
              <a:gd name="T9" fmla="*/ 6 h 6"/>
              <a:gd name="T10" fmla="*/ 0 60000 65536"/>
              <a:gd name="T11" fmla="*/ 0 60000 65536"/>
              <a:gd name="T12" fmla="*/ 0 60000 65536"/>
              <a:gd name="T13" fmla="*/ 0 60000 65536"/>
              <a:gd name="T14" fmla="*/ 0 60000 65536"/>
              <a:gd name="T15" fmla="*/ 0 w 41"/>
              <a:gd name="T16" fmla="*/ 0 h 6"/>
              <a:gd name="T17" fmla="*/ 41 w 41"/>
              <a:gd name="T18" fmla="*/ 6 h 6"/>
            </a:gdLst>
            <a:ahLst/>
            <a:cxnLst>
              <a:cxn ang="T10">
                <a:pos x="T0" y="T1"/>
              </a:cxn>
              <a:cxn ang="T11">
                <a:pos x="T2" y="T3"/>
              </a:cxn>
              <a:cxn ang="T12">
                <a:pos x="T4" y="T5"/>
              </a:cxn>
              <a:cxn ang="T13">
                <a:pos x="T6" y="T7"/>
              </a:cxn>
              <a:cxn ang="T14">
                <a:pos x="T8" y="T9"/>
              </a:cxn>
            </a:cxnLst>
            <a:rect l="T15" t="T16" r="T17" b="T18"/>
            <a:pathLst>
              <a:path w="41" h="6">
                <a:moveTo>
                  <a:pt x="27" y="6"/>
                </a:moveTo>
                <a:lnTo>
                  <a:pt x="41" y="0"/>
                </a:lnTo>
                <a:lnTo>
                  <a:pt x="13" y="0"/>
                </a:lnTo>
                <a:lnTo>
                  <a:pt x="0" y="6"/>
                </a:lnTo>
                <a:lnTo>
                  <a:pt x="27" y="6"/>
                </a:lnTo>
                <a:close/>
              </a:path>
            </a:pathLst>
          </a:custGeom>
          <a:solidFill>
            <a:srgbClr val="00BFBF"/>
          </a:solidFill>
          <a:ln w="11113">
            <a:solidFill>
              <a:srgbClr val="000000"/>
            </a:solidFill>
            <a:round/>
            <a:headEnd/>
            <a:tailEnd/>
          </a:ln>
        </p:spPr>
        <p:txBody>
          <a:bodyPr/>
          <a:lstStyle/>
          <a:p>
            <a:endParaRPr lang="en-US"/>
          </a:p>
        </p:txBody>
      </p:sp>
      <p:sp>
        <p:nvSpPr>
          <p:cNvPr id="150902" name="Freeform 375"/>
          <p:cNvSpPr>
            <a:spLocks/>
          </p:cNvSpPr>
          <p:nvPr/>
        </p:nvSpPr>
        <p:spPr bwMode="auto">
          <a:xfrm>
            <a:off x="6065838" y="3524250"/>
            <a:ext cx="77787" cy="9525"/>
          </a:xfrm>
          <a:custGeom>
            <a:avLst/>
            <a:gdLst>
              <a:gd name="T0" fmla="*/ 28 w 49"/>
              <a:gd name="T1" fmla="*/ 6 h 6"/>
              <a:gd name="T2" fmla="*/ 49 w 49"/>
              <a:gd name="T3" fmla="*/ 0 h 6"/>
              <a:gd name="T4" fmla="*/ 21 w 49"/>
              <a:gd name="T5" fmla="*/ 0 h 6"/>
              <a:gd name="T6" fmla="*/ 0 w 49"/>
              <a:gd name="T7" fmla="*/ 6 h 6"/>
              <a:gd name="T8" fmla="*/ 28 w 49"/>
              <a:gd name="T9" fmla="*/ 6 h 6"/>
              <a:gd name="T10" fmla="*/ 0 60000 65536"/>
              <a:gd name="T11" fmla="*/ 0 60000 65536"/>
              <a:gd name="T12" fmla="*/ 0 60000 65536"/>
              <a:gd name="T13" fmla="*/ 0 60000 65536"/>
              <a:gd name="T14" fmla="*/ 0 60000 65536"/>
              <a:gd name="T15" fmla="*/ 0 w 49"/>
              <a:gd name="T16" fmla="*/ 0 h 6"/>
              <a:gd name="T17" fmla="*/ 49 w 49"/>
              <a:gd name="T18" fmla="*/ 6 h 6"/>
            </a:gdLst>
            <a:ahLst/>
            <a:cxnLst>
              <a:cxn ang="T10">
                <a:pos x="T0" y="T1"/>
              </a:cxn>
              <a:cxn ang="T11">
                <a:pos x="T2" y="T3"/>
              </a:cxn>
              <a:cxn ang="T12">
                <a:pos x="T4" y="T5"/>
              </a:cxn>
              <a:cxn ang="T13">
                <a:pos x="T6" y="T7"/>
              </a:cxn>
              <a:cxn ang="T14">
                <a:pos x="T8" y="T9"/>
              </a:cxn>
            </a:cxnLst>
            <a:rect l="T15" t="T16" r="T17" b="T18"/>
            <a:pathLst>
              <a:path w="49" h="6">
                <a:moveTo>
                  <a:pt x="28" y="6"/>
                </a:moveTo>
                <a:lnTo>
                  <a:pt x="49" y="0"/>
                </a:lnTo>
                <a:lnTo>
                  <a:pt x="21" y="0"/>
                </a:lnTo>
                <a:lnTo>
                  <a:pt x="0" y="6"/>
                </a:lnTo>
                <a:lnTo>
                  <a:pt x="28" y="6"/>
                </a:lnTo>
                <a:close/>
              </a:path>
            </a:pathLst>
          </a:custGeom>
          <a:solidFill>
            <a:srgbClr val="00BFBF"/>
          </a:solidFill>
          <a:ln w="11113">
            <a:solidFill>
              <a:srgbClr val="000000"/>
            </a:solidFill>
            <a:round/>
            <a:headEnd/>
            <a:tailEnd/>
          </a:ln>
        </p:spPr>
        <p:txBody>
          <a:bodyPr/>
          <a:lstStyle/>
          <a:p>
            <a:endParaRPr lang="en-US"/>
          </a:p>
        </p:txBody>
      </p:sp>
      <p:sp>
        <p:nvSpPr>
          <p:cNvPr id="150903" name="Freeform 376"/>
          <p:cNvSpPr>
            <a:spLocks/>
          </p:cNvSpPr>
          <p:nvPr/>
        </p:nvSpPr>
        <p:spPr bwMode="auto">
          <a:xfrm>
            <a:off x="6175375" y="3524250"/>
            <a:ext cx="76200" cy="9525"/>
          </a:xfrm>
          <a:custGeom>
            <a:avLst/>
            <a:gdLst>
              <a:gd name="T0" fmla="*/ 28 w 48"/>
              <a:gd name="T1" fmla="*/ 6 h 6"/>
              <a:gd name="T2" fmla="*/ 48 w 48"/>
              <a:gd name="T3" fmla="*/ 0 h 6"/>
              <a:gd name="T4" fmla="*/ 21 w 48"/>
              <a:gd name="T5" fmla="*/ 0 h 6"/>
              <a:gd name="T6" fmla="*/ 0 w 48"/>
              <a:gd name="T7" fmla="*/ 6 h 6"/>
              <a:gd name="T8" fmla="*/ 28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8" y="6"/>
                </a:moveTo>
                <a:lnTo>
                  <a:pt x="48" y="0"/>
                </a:lnTo>
                <a:lnTo>
                  <a:pt x="21" y="0"/>
                </a:lnTo>
                <a:lnTo>
                  <a:pt x="0" y="6"/>
                </a:lnTo>
                <a:lnTo>
                  <a:pt x="28" y="6"/>
                </a:lnTo>
                <a:close/>
              </a:path>
            </a:pathLst>
          </a:custGeom>
          <a:solidFill>
            <a:srgbClr val="00BFBF"/>
          </a:solidFill>
          <a:ln w="11113">
            <a:solidFill>
              <a:srgbClr val="000000"/>
            </a:solidFill>
            <a:round/>
            <a:headEnd/>
            <a:tailEnd/>
          </a:ln>
        </p:spPr>
        <p:txBody>
          <a:bodyPr/>
          <a:lstStyle/>
          <a:p>
            <a:endParaRPr lang="en-US"/>
          </a:p>
        </p:txBody>
      </p:sp>
      <p:sp>
        <p:nvSpPr>
          <p:cNvPr id="150904" name="Line 377"/>
          <p:cNvSpPr>
            <a:spLocks noChangeShapeType="1"/>
          </p:cNvSpPr>
          <p:nvPr/>
        </p:nvSpPr>
        <p:spPr bwMode="auto">
          <a:xfrm flipV="1">
            <a:off x="1884363" y="2476500"/>
            <a:ext cx="1587" cy="1057275"/>
          </a:xfrm>
          <a:prstGeom prst="line">
            <a:avLst/>
          </a:prstGeom>
          <a:noFill/>
          <a:ln w="0">
            <a:solidFill>
              <a:srgbClr val="000000"/>
            </a:solidFill>
            <a:round/>
            <a:headEnd/>
            <a:tailEnd/>
          </a:ln>
        </p:spPr>
        <p:txBody>
          <a:bodyPr/>
          <a:lstStyle/>
          <a:p>
            <a:endParaRPr lang="en-US"/>
          </a:p>
        </p:txBody>
      </p:sp>
      <p:sp>
        <p:nvSpPr>
          <p:cNvPr id="150905" name="Line 378"/>
          <p:cNvSpPr>
            <a:spLocks noChangeShapeType="1"/>
          </p:cNvSpPr>
          <p:nvPr/>
        </p:nvSpPr>
        <p:spPr bwMode="auto">
          <a:xfrm flipH="1">
            <a:off x="1851025" y="3533775"/>
            <a:ext cx="33338" cy="1588"/>
          </a:xfrm>
          <a:prstGeom prst="line">
            <a:avLst/>
          </a:prstGeom>
          <a:noFill/>
          <a:ln w="0">
            <a:solidFill>
              <a:srgbClr val="000000"/>
            </a:solidFill>
            <a:round/>
            <a:headEnd/>
            <a:tailEnd/>
          </a:ln>
        </p:spPr>
        <p:txBody>
          <a:bodyPr/>
          <a:lstStyle/>
          <a:p>
            <a:endParaRPr lang="en-US"/>
          </a:p>
        </p:txBody>
      </p:sp>
      <p:sp>
        <p:nvSpPr>
          <p:cNvPr id="150906" name="Line 379"/>
          <p:cNvSpPr>
            <a:spLocks noChangeShapeType="1"/>
          </p:cNvSpPr>
          <p:nvPr/>
        </p:nvSpPr>
        <p:spPr bwMode="auto">
          <a:xfrm flipH="1">
            <a:off x="1851025" y="3328988"/>
            <a:ext cx="33338" cy="1587"/>
          </a:xfrm>
          <a:prstGeom prst="line">
            <a:avLst/>
          </a:prstGeom>
          <a:noFill/>
          <a:ln w="0">
            <a:solidFill>
              <a:srgbClr val="000000"/>
            </a:solidFill>
            <a:round/>
            <a:headEnd/>
            <a:tailEnd/>
          </a:ln>
        </p:spPr>
        <p:txBody>
          <a:bodyPr/>
          <a:lstStyle/>
          <a:p>
            <a:endParaRPr lang="en-US"/>
          </a:p>
        </p:txBody>
      </p:sp>
      <p:sp>
        <p:nvSpPr>
          <p:cNvPr id="150907" name="Line 380"/>
          <p:cNvSpPr>
            <a:spLocks noChangeShapeType="1"/>
          </p:cNvSpPr>
          <p:nvPr/>
        </p:nvSpPr>
        <p:spPr bwMode="auto">
          <a:xfrm flipH="1">
            <a:off x="1851025" y="3113088"/>
            <a:ext cx="33338" cy="1587"/>
          </a:xfrm>
          <a:prstGeom prst="line">
            <a:avLst/>
          </a:prstGeom>
          <a:noFill/>
          <a:ln w="0">
            <a:solidFill>
              <a:srgbClr val="000000"/>
            </a:solidFill>
            <a:round/>
            <a:headEnd/>
            <a:tailEnd/>
          </a:ln>
        </p:spPr>
        <p:txBody>
          <a:bodyPr/>
          <a:lstStyle/>
          <a:p>
            <a:endParaRPr lang="en-US"/>
          </a:p>
        </p:txBody>
      </p:sp>
      <p:sp>
        <p:nvSpPr>
          <p:cNvPr id="150908" name="Line 381"/>
          <p:cNvSpPr>
            <a:spLocks noChangeShapeType="1"/>
          </p:cNvSpPr>
          <p:nvPr/>
        </p:nvSpPr>
        <p:spPr bwMode="auto">
          <a:xfrm flipH="1">
            <a:off x="1851025" y="2906713"/>
            <a:ext cx="33338" cy="1587"/>
          </a:xfrm>
          <a:prstGeom prst="line">
            <a:avLst/>
          </a:prstGeom>
          <a:noFill/>
          <a:ln w="0">
            <a:solidFill>
              <a:srgbClr val="000000"/>
            </a:solidFill>
            <a:round/>
            <a:headEnd/>
            <a:tailEnd/>
          </a:ln>
        </p:spPr>
        <p:txBody>
          <a:bodyPr/>
          <a:lstStyle/>
          <a:p>
            <a:endParaRPr lang="en-US"/>
          </a:p>
        </p:txBody>
      </p:sp>
      <p:sp>
        <p:nvSpPr>
          <p:cNvPr id="150909" name="Line 382"/>
          <p:cNvSpPr>
            <a:spLocks noChangeShapeType="1"/>
          </p:cNvSpPr>
          <p:nvPr/>
        </p:nvSpPr>
        <p:spPr bwMode="auto">
          <a:xfrm flipH="1">
            <a:off x="1851025" y="2692400"/>
            <a:ext cx="33338" cy="1588"/>
          </a:xfrm>
          <a:prstGeom prst="line">
            <a:avLst/>
          </a:prstGeom>
          <a:noFill/>
          <a:ln w="0">
            <a:solidFill>
              <a:srgbClr val="000000"/>
            </a:solidFill>
            <a:round/>
            <a:headEnd/>
            <a:tailEnd/>
          </a:ln>
        </p:spPr>
        <p:txBody>
          <a:bodyPr/>
          <a:lstStyle/>
          <a:p>
            <a:endParaRPr lang="en-US"/>
          </a:p>
        </p:txBody>
      </p:sp>
      <p:sp>
        <p:nvSpPr>
          <p:cNvPr id="150910" name="Line 383"/>
          <p:cNvSpPr>
            <a:spLocks noChangeShapeType="1"/>
          </p:cNvSpPr>
          <p:nvPr/>
        </p:nvSpPr>
        <p:spPr bwMode="auto">
          <a:xfrm flipH="1">
            <a:off x="1851025" y="2476500"/>
            <a:ext cx="33338" cy="1588"/>
          </a:xfrm>
          <a:prstGeom prst="line">
            <a:avLst/>
          </a:prstGeom>
          <a:noFill/>
          <a:ln w="0">
            <a:solidFill>
              <a:srgbClr val="000000"/>
            </a:solidFill>
            <a:round/>
            <a:headEnd/>
            <a:tailEnd/>
          </a:ln>
        </p:spPr>
        <p:txBody>
          <a:bodyPr/>
          <a:lstStyle/>
          <a:p>
            <a:endParaRPr lang="en-US"/>
          </a:p>
        </p:txBody>
      </p:sp>
      <p:sp>
        <p:nvSpPr>
          <p:cNvPr id="150911" name="Rectangle 384"/>
          <p:cNvSpPr>
            <a:spLocks noChangeArrowheads="1"/>
          </p:cNvSpPr>
          <p:nvPr/>
        </p:nvSpPr>
        <p:spPr bwMode="auto">
          <a:xfrm>
            <a:off x="1752600" y="3451225"/>
            <a:ext cx="69850" cy="153988"/>
          </a:xfrm>
          <a:prstGeom prst="rect">
            <a:avLst/>
          </a:prstGeom>
          <a:noFill/>
          <a:ln w="9525">
            <a:noFill/>
            <a:miter lim="800000"/>
            <a:headEnd/>
            <a:tailEnd/>
          </a:ln>
        </p:spPr>
        <p:txBody>
          <a:bodyPr wrap="none" lIns="0" tIns="0" rIns="0" bIns="0">
            <a:spAutoFit/>
          </a:bodyPr>
          <a:lstStyle/>
          <a:p>
            <a:r>
              <a:rPr lang="en-GB" sz="1000">
                <a:solidFill>
                  <a:srgbClr val="000000"/>
                </a:solidFill>
                <a:latin typeface="Arial" charset="0"/>
              </a:rPr>
              <a:t>0</a:t>
            </a:r>
            <a:endParaRPr lang="en-GB">
              <a:latin typeface="Arial" charset="0"/>
            </a:endParaRPr>
          </a:p>
        </p:txBody>
      </p:sp>
      <p:sp>
        <p:nvSpPr>
          <p:cNvPr id="150912" name="Rectangle 385"/>
          <p:cNvSpPr>
            <a:spLocks noChangeArrowheads="1"/>
          </p:cNvSpPr>
          <p:nvPr/>
        </p:nvSpPr>
        <p:spPr bwMode="auto">
          <a:xfrm>
            <a:off x="1600200" y="3246438"/>
            <a:ext cx="211138" cy="153987"/>
          </a:xfrm>
          <a:prstGeom prst="rect">
            <a:avLst/>
          </a:prstGeom>
          <a:noFill/>
          <a:ln w="9525">
            <a:noFill/>
            <a:miter lim="800000"/>
            <a:headEnd/>
            <a:tailEnd/>
          </a:ln>
        </p:spPr>
        <p:txBody>
          <a:bodyPr wrap="none" lIns="0" tIns="0" rIns="0" bIns="0">
            <a:spAutoFit/>
          </a:bodyPr>
          <a:lstStyle/>
          <a:p>
            <a:r>
              <a:rPr lang="en-GB" sz="1000">
                <a:solidFill>
                  <a:srgbClr val="000000"/>
                </a:solidFill>
                <a:latin typeface="Arial" charset="0"/>
              </a:rPr>
              <a:t>500</a:t>
            </a:r>
            <a:endParaRPr lang="en-GB">
              <a:latin typeface="Arial" charset="0"/>
            </a:endParaRPr>
          </a:p>
        </p:txBody>
      </p:sp>
      <p:sp>
        <p:nvSpPr>
          <p:cNvPr id="150913" name="Rectangle 386"/>
          <p:cNvSpPr>
            <a:spLocks noChangeArrowheads="1"/>
          </p:cNvSpPr>
          <p:nvPr/>
        </p:nvSpPr>
        <p:spPr bwMode="auto">
          <a:xfrm>
            <a:off x="1524000" y="3030538"/>
            <a:ext cx="282575" cy="153987"/>
          </a:xfrm>
          <a:prstGeom prst="rect">
            <a:avLst/>
          </a:prstGeom>
          <a:noFill/>
          <a:ln w="9525">
            <a:noFill/>
            <a:miter lim="800000"/>
            <a:headEnd/>
            <a:tailEnd/>
          </a:ln>
        </p:spPr>
        <p:txBody>
          <a:bodyPr wrap="none" lIns="0" tIns="0" rIns="0" bIns="0">
            <a:spAutoFit/>
          </a:bodyPr>
          <a:lstStyle/>
          <a:p>
            <a:r>
              <a:rPr lang="en-GB" sz="1000">
                <a:solidFill>
                  <a:srgbClr val="000000"/>
                </a:solidFill>
                <a:latin typeface="Arial" charset="0"/>
              </a:rPr>
              <a:t>1000</a:t>
            </a:r>
            <a:endParaRPr lang="en-GB">
              <a:latin typeface="Arial" charset="0"/>
            </a:endParaRPr>
          </a:p>
        </p:txBody>
      </p:sp>
      <p:sp>
        <p:nvSpPr>
          <p:cNvPr id="150914" name="Rectangle 387"/>
          <p:cNvSpPr>
            <a:spLocks noChangeArrowheads="1"/>
          </p:cNvSpPr>
          <p:nvPr/>
        </p:nvSpPr>
        <p:spPr bwMode="auto">
          <a:xfrm>
            <a:off x="1524000" y="2825750"/>
            <a:ext cx="282575" cy="153988"/>
          </a:xfrm>
          <a:prstGeom prst="rect">
            <a:avLst/>
          </a:prstGeom>
          <a:noFill/>
          <a:ln w="9525">
            <a:noFill/>
            <a:miter lim="800000"/>
            <a:headEnd/>
            <a:tailEnd/>
          </a:ln>
        </p:spPr>
        <p:txBody>
          <a:bodyPr wrap="none" lIns="0" tIns="0" rIns="0" bIns="0">
            <a:spAutoFit/>
          </a:bodyPr>
          <a:lstStyle/>
          <a:p>
            <a:r>
              <a:rPr lang="en-GB" sz="1000">
                <a:solidFill>
                  <a:srgbClr val="000000"/>
                </a:solidFill>
                <a:latin typeface="Arial" charset="0"/>
              </a:rPr>
              <a:t>1500</a:t>
            </a:r>
            <a:endParaRPr lang="en-GB">
              <a:latin typeface="Arial" charset="0"/>
            </a:endParaRPr>
          </a:p>
        </p:txBody>
      </p:sp>
      <p:sp>
        <p:nvSpPr>
          <p:cNvPr id="150915" name="Rectangle 388"/>
          <p:cNvSpPr>
            <a:spLocks noChangeArrowheads="1"/>
          </p:cNvSpPr>
          <p:nvPr/>
        </p:nvSpPr>
        <p:spPr bwMode="auto">
          <a:xfrm>
            <a:off x="1524000" y="2609850"/>
            <a:ext cx="282575" cy="153988"/>
          </a:xfrm>
          <a:prstGeom prst="rect">
            <a:avLst/>
          </a:prstGeom>
          <a:noFill/>
          <a:ln w="9525">
            <a:noFill/>
            <a:miter lim="800000"/>
            <a:headEnd/>
            <a:tailEnd/>
          </a:ln>
        </p:spPr>
        <p:txBody>
          <a:bodyPr wrap="none" lIns="0" tIns="0" rIns="0" bIns="0">
            <a:spAutoFit/>
          </a:bodyPr>
          <a:lstStyle/>
          <a:p>
            <a:r>
              <a:rPr lang="en-GB" sz="1000">
                <a:solidFill>
                  <a:srgbClr val="000000"/>
                </a:solidFill>
                <a:latin typeface="Arial" charset="0"/>
              </a:rPr>
              <a:t>2000</a:t>
            </a:r>
            <a:endParaRPr lang="en-GB">
              <a:latin typeface="Arial" charset="0"/>
            </a:endParaRPr>
          </a:p>
        </p:txBody>
      </p:sp>
      <p:sp>
        <p:nvSpPr>
          <p:cNvPr id="150916" name="Rectangle 389"/>
          <p:cNvSpPr>
            <a:spLocks noChangeArrowheads="1"/>
          </p:cNvSpPr>
          <p:nvPr/>
        </p:nvSpPr>
        <p:spPr bwMode="auto">
          <a:xfrm>
            <a:off x="1524000" y="2393950"/>
            <a:ext cx="282575" cy="153988"/>
          </a:xfrm>
          <a:prstGeom prst="rect">
            <a:avLst/>
          </a:prstGeom>
          <a:noFill/>
          <a:ln w="9525">
            <a:noFill/>
            <a:miter lim="800000"/>
            <a:headEnd/>
            <a:tailEnd/>
          </a:ln>
        </p:spPr>
        <p:txBody>
          <a:bodyPr wrap="none" lIns="0" tIns="0" rIns="0" bIns="0">
            <a:spAutoFit/>
          </a:bodyPr>
          <a:lstStyle/>
          <a:p>
            <a:r>
              <a:rPr lang="en-GB" sz="1000">
                <a:solidFill>
                  <a:srgbClr val="000000"/>
                </a:solidFill>
                <a:latin typeface="Arial" charset="0"/>
              </a:rPr>
              <a:t>2500</a:t>
            </a:r>
            <a:endParaRPr lang="en-GB">
              <a:latin typeface="Arial" charset="0"/>
            </a:endParaRPr>
          </a:p>
        </p:txBody>
      </p:sp>
      <p:sp>
        <p:nvSpPr>
          <p:cNvPr id="150917" name="Rectangle 390"/>
          <p:cNvSpPr>
            <a:spLocks noChangeArrowheads="1"/>
          </p:cNvSpPr>
          <p:nvPr/>
        </p:nvSpPr>
        <p:spPr bwMode="auto">
          <a:xfrm>
            <a:off x="3851275" y="1700213"/>
            <a:ext cx="425450" cy="261937"/>
          </a:xfrm>
          <a:prstGeom prst="rect">
            <a:avLst/>
          </a:prstGeom>
          <a:noFill/>
          <a:ln w="9525">
            <a:noFill/>
            <a:miter lim="800000"/>
            <a:headEnd/>
            <a:tailEnd/>
          </a:ln>
        </p:spPr>
        <p:txBody>
          <a:bodyPr wrap="none" lIns="0" tIns="0" rIns="0" bIns="0">
            <a:spAutoFit/>
          </a:bodyPr>
          <a:lstStyle/>
          <a:p>
            <a:r>
              <a:rPr lang="en-GB" sz="1700" b="1">
                <a:solidFill>
                  <a:srgbClr val="000000"/>
                </a:solidFill>
                <a:latin typeface="Arial" charset="0"/>
              </a:rPr>
              <a:t>ETP</a:t>
            </a:r>
            <a:endParaRPr lang="en-GB" sz="2400">
              <a:latin typeface="Arial" charset="0"/>
            </a:endParaRPr>
          </a:p>
        </p:txBody>
      </p:sp>
      <p:sp>
        <p:nvSpPr>
          <p:cNvPr id="150918" name="Rectangle 391"/>
          <p:cNvSpPr>
            <a:spLocks noChangeArrowheads="1"/>
          </p:cNvSpPr>
          <p:nvPr/>
        </p:nvSpPr>
        <p:spPr bwMode="auto">
          <a:xfrm>
            <a:off x="6623050" y="2343150"/>
            <a:ext cx="393700" cy="595313"/>
          </a:xfrm>
          <a:prstGeom prst="rect">
            <a:avLst/>
          </a:prstGeom>
          <a:solidFill>
            <a:srgbClr val="FFFFFF"/>
          </a:solidFill>
          <a:ln w="0">
            <a:solidFill>
              <a:srgbClr val="000000"/>
            </a:solidFill>
            <a:miter lim="800000"/>
            <a:headEnd/>
            <a:tailEnd/>
          </a:ln>
        </p:spPr>
        <p:txBody>
          <a:bodyPr/>
          <a:lstStyle/>
          <a:p>
            <a:endParaRPr lang="en-US"/>
          </a:p>
        </p:txBody>
      </p:sp>
      <p:sp>
        <p:nvSpPr>
          <p:cNvPr id="150919" name="Rectangle 392"/>
          <p:cNvSpPr>
            <a:spLocks noChangeArrowheads="1"/>
          </p:cNvSpPr>
          <p:nvPr/>
        </p:nvSpPr>
        <p:spPr bwMode="auto">
          <a:xfrm>
            <a:off x="6667500" y="2414588"/>
            <a:ext cx="76200" cy="71437"/>
          </a:xfrm>
          <a:prstGeom prst="rect">
            <a:avLst/>
          </a:prstGeom>
          <a:solidFill>
            <a:srgbClr val="00FFFF"/>
          </a:solidFill>
          <a:ln w="11113">
            <a:solidFill>
              <a:srgbClr val="000000"/>
            </a:solidFill>
            <a:miter lim="800000"/>
            <a:headEnd/>
            <a:tailEnd/>
          </a:ln>
        </p:spPr>
        <p:txBody>
          <a:bodyPr/>
          <a:lstStyle/>
          <a:p>
            <a:endParaRPr lang="en-US"/>
          </a:p>
        </p:txBody>
      </p:sp>
      <p:sp>
        <p:nvSpPr>
          <p:cNvPr id="150920" name="Rectangle 393"/>
          <p:cNvSpPr>
            <a:spLocks noChangeArrowheads="1"/>
          </p:cNvSpPr>
          <p:nvPr/>
        </p:nvSpPr>
        <p:spPr bwMode="auto">
          <a:xfrm>
            <a:off x="6777038" y="2373313"/>
            <a:ext cx="63500" cy="138112"/>
          </a:xfrm>
          <a:prstGeom prst="rect">
            <a:avLst/>
          </a:prstGeom>
          <a:noFill/>
          <a:ln w="9525">
            <a:noFill/>
            <a:miter lim="800000"/>
            <a:headEnd/>
            <a:tailEnd/>
          </a:ln>
        </p:spPr>
        <p:txBody>
          <a:bodyPr wrap="none" lIns="0" tIns="0" rIns="0" bIns="0">
            <a:spAutoFit/>
          </a:bodyPr>
          <a:lstStyle/>
          <a:p>
            <a:r>
              <a:rPr lang="en-GB" sz="900">
                <a:solidFill>
                  <a:srgbClr val="000000"/>
                </a:solidFill>
                <a:latin typeface="Arial" charset="0"/>
              </a:rPr>
              <a:t>0</a:t>
            </a:r>
            <a:endParaRPr lang="en-GB">
              <a:latin typeface="Arial" charset="0"/>
            </a:endParaRPr>
          </a:p>
        </p:txBody>
      </p:sp>
      <p:sp>
        <p:nvSpPr>
          <p:cNvPr id="150921" name="Rectangle 394"/>
          <p:cNvSpPr>
            <a:spLocks noChangeArrowheads="1"/>
          </p:cNvSpPr>
          <p:nvPr/>
        </p:nvSpPr>
        <p:spPr bwMode="auto">
          <a:xfrm>
            <a:off x="6667500" y="2609850"/>
            <a:ext cx="76200" cy="71438"/>
          </a:xfrm>
          <a:prstGeom prst="rect">
            <a:avLst/>
          </a:prstGeom>
          <a:solidFill>
            <a:srgbClr val="993366"/>
          </a:solidFill>
          <a:ln w="11113">
            <a:solidFill>
              <a:srgbClr val="000000"/>
            </a:solidFill>
            <a:miter lim="800000"/>
            <a:headEnd/>
            <a:tailEnd/>
          </a:ln>
        </p:spPr>
        <p:txBody>
          <a:bodyPr/>
          <a:lstStyle/>
          <a:p>
            <a:endParaRPr lang="en-US"/>
          </a:p>
        </p:txBody>
      </p:sp>
      <p:sp>
        <p:nvSpPr>
          <p:cNvPr id="150922" name="Rectangle 395"/>
          <p:cNvSpPr>
            <a:spLocks noChangeArrowheads="1"/>
          </p:cNvSpPr>
          <p:nvPr/>
        </p:nvSpPr>
        <p:spPr bwMode="auto">
          <a:xfrm>
            <a:off x="6777038" y="2568575"/>
            <a:ext cx="128587" cy="138113"/>
          </a:xfrm>
          <a:prstGeom prst="rect">
            <a:avLst/>
          </a:prstGeom>
          <a:noFill/>
          <a:ln w="9525">
            <a:noFill/>
            <a:miter lim="800000"/>
            <a:headEnd/>
            <a:tailEnd/>
          </a:ln>
        </p:spPr>
        <p:txBody>
          <a:bodyPr wrap="none" lIns="0" tIns="0" rIns="0" bIns="0">
            <a:spAutoFit/>
          </a:bodyPr>
          <a:lstStyle/>
          <a:p>
            <a:r>
              <a:rPr lang="en-GB" sz="900">
                <a:solidFill>
                  <a:srgbClr val="000000"/>
                </a:solidFill>
                <a:latin typeface="Arial" charset="0"/>
              </a:rPr>
              <a:t>50</a:t>
            </a:r>
            <a:endParaRPr lang="en-GB">
              <a:latin typeface="Arial" charset="0"/>
            </a:endParaRPr>
          </a:p>
        </p:txBody>
      </p:sp>
      <p:sp>
        <p:nvSpPr>
          <p:cNvPr id="150923" name="Rectangle 396"/>
          <p:cNvSpPr>
            <a:spLocks noChangeArrowheads="1"/>
          </p:cNvSpPr>
          <p:nvPr/>
        </p:nvSpPr>
        <p:spPr bwMode="auto">
          <a:xfrm>
            <a:off x="6667500" y="2805113"/>
            <a:ext cx="76200" cy="71437"/>
          </a:xfrm>
          <a:prstGeom prst="rect">
            <a:avLst/>
          </a:prstGeom>
          <a:solidFill>
            <a:srgbClr val="FFFF99"/>
          </a:solidFill>
          <a:ln w="11113">
            <a:solidFill>
              <a:srgbClr val="000000"/>
            </a:solidFill>
            <a:miter lim="800000"/>
            <a:headEnd/>
            <a:tailEnd/>
          </a:ln>
        </p:spPr>
        <p:txBody>
          <a:bodyPr/>
          <a:lstStyle/>
          <a:p>
            <a:endParaRPr lang="en-US"/>
          </a:p>
        </p:txBody>
      </p:sp>
      <p:sp>
        <p:nvSpPr>
          <p:cNvPr id="150924" name="Rectangle 397"/>
          <p:cNvSpPr>
            <a:spLocks noChangeArrowheads="1"/>
          </p:cNvSpPr>
          <p:nvPr/>
        </p:nvSpPr>
        <p:spPr bwMode="auto">
          <a:xfrm>
            <a:off x="6777038" y="2763838"/>
            <a:ext cx="192087" cy="138112"/>
          </a:xfrm>
          <a:prstGeom prst="rect">
            <a:avLst/>
          </a:prstGeom>
          <a:noFill/>
          <a:ln w="9525">
            <a:noFill/>
            <a:miter lim="800000"/>
            <a:headEnd/>
            <a:tailEnd/>
          </a:ln>
        </p:spPr>
        <p:txBody>
          <a:bodyPr wrap="none" lIns="0" tIns="0" rIns="0" bIns="0">
            <a:spAutoFit/>
          </a:bodyPr>
          <a:lstStyle/>
          <a:p>
            <a:r>
              <a:rPr lang="en-GB" sz="900">
                <a:solidFill>
                  <a:srgbClr val="000000"/>
                </a:solidFill>
                <a:latin typeface="Arial" charset="0"/>
              </a:rPr>
              <a:t>100</a:t>
            </a:r>
            <a:endParaRPr lang="en-GB">
              <a:latin typeface="Arial" charset="0"/>
            </a:endParaRPr>
          </a:p>
        </p:txBody>
      </p:sp>
      <p:sp>
        <p:nvSpPr>
          <p:cNvPr id="150925" name="Rectangle 398"/>
          <p:cNvSpPr>
            <a:spLocks noChangeArrowheads="1"/>
          </p:cNvSpPr>
          <p:nvPr/>
        </p:nvSpPr>
        <p:spPr bwMode="auto">
          <a:xfrm>
            <a:off x="1096963" y="1628775"/>
            <a:ext cx="5942012" cy="2447925"/>
          </a:xfrm>
          <a:prstGeom prst="rect">
            <a:avLst/>
          </a:prstGeom>
          <a:noFill/>
          <a:ln w="0">
            <a:solidFill>
              <a:srgbClr val="000000"/>
            </a:solidFill>
            <a:miter lim="800000"/>
            <a:headEnd/>
            <a:tailEnd/>
          </a:ln>
        </p:spPr>
        <p:txBody>
          <a:bodyPr/>
          <a:lstStyle/>
          <a:p>
            <a:endParaRPr lang="en-US"/>
          </a:p>
        </p:txBody>
      </p:sp>
      <p:sp>
        <p:nvSpPr>
          <p:cNvPr id="150926" name="Rectangle 399"/>
          <p:cNvSpPr>
            <a:spLocks noChangeArrowheads="1"/>
          </p:cNvSpPr>
          <p:nvPr/>
        </p:nvSpPr>
        <p:spPr bwMode="auto">
          <a:xfrm>
            <a:off x="1797050" y="3563938"/>
            <a:ext cx="4673600" cy="215900"/>
          </a:xfrm>
          <a:prstGeom prst="rect">
            <a:avLst/>
          </a:prstGeom>
          <a:noFill/>
          <a:ln w="9525">
            <a:noFill/>
            <a:miter lim="800000"/>
            <a:headEnd/>
            <a:tailEnd/>
          </a:ln>
        </p:spPr>
        <p:txBody>
          <a:bodyPr/>
          <a:lstStyle/>
          <a:p>
            <a:endParaRPr lang="en-US"/>
          </a:p>
        </p:txBody>
      </p:sp>
      <p:sp>
        <p:nvSpPr>
          <p:cNvPr id="150927" name="Rectangle 400"/>
          <p:cNvSpPr>
            <a:spLocks noChangeArrowheads="1"/>
          </p:cNvSpPr>
          <p:nvPr/>
        </p:nvSpPr>
        <p:spPr bwMode="auto">
          <a:xfrm>
            <a:off x="1828800" y="3575050"/>
            <a:ext cx="4632325" cy="153988"/>
          </a:xfrm>
          <a:prstGeom prst="rect">
            <a:avLst/>
          </a:prstGeom>
          <a:noFill/>
          <a:ln w="9525">
            <a:noFill/>
            <a:miter lim="800000"/>
            <a:headEnd/>
            <a:tailEnd/>
          </a:ln>
        </p:spPr>
        <p:txBody>
          <a:bodyPr wrap="none" lIns="0" tIns="0" rIns="0" bIns="0">
            <a:spAutoFit/>
          </a:bodyPr>
          <a:lstStyle/>
          <a:p>
            <a:r>
              <a:rPr lang="en-GB" sz="1000" i="1">
                <a:solidFill>
                  <a:srgbClr val="0000FF"/>
                </a:solidFill>
                <a:latin typeface="Arial" charset="0"/>
              </a:rPr>
              <a:t>S M         S L         S S S      S M S       L  L  L       S S     L  L       L M M       M S M </a:t>
            </a:r>
            <a:endParaRPr lang="en-GB" sz="2000">
              <a:latin typeface="Arial" charset="0"/>
            </a:endParaRPr>
          </a:p>
        </p:txBody>
      </p:sp>
      <p:sp>
        <p:nvSpPr>
          <p:cNvPr id="150928" name="Rectangle 401"/>
          <p:cNvSpPr>
            <a:spLocks noChangeArrowheads="1"/>
          </p:cNvSpPr>
          <p:nvPr/>
        </p:nvSpPr>
        <p:spPr bwMode="auto">
          <a:xfrm>
            <a:off x="1916113" y="2209800"/>
            <a:ext cx="4554537" cy="225425"/>
          </a:xfrm>
          <a:prstGeom prst="rect">
            <a:avLst/>
          </a:prstGeom>
          <a:noFill/>
          <a:ln w="9525">
            <a:noFill/>
            <a:miter lim="800000"/>
            <a:headEnd/>
            <a:tailEnd/>
          </a:ln>
        </p:spPr>
        <p:txBody>
          <a:bodyPr/>
          <a:lstStyle/>
          <a:p>
            <a:endParaRPr lang="en-US"/>
          </a:p>
        </p:txBody>
      </p:sp>
      <p:sp>
        <p:nvSpPr>
          <p:cNvPr id="150929" name="Rectangle 402"/>
          <p:cNvSpPr>
            <a:spLocks noChangeArrowheads="1"/>
          </p:cNvSpPr>
          <p:nvPr/>
        </p:nvSpPr>
        <p:spPr bwMode="auto">
          <a:xfrm>
            <a:off x="1949450" y="2219325"/>
            <a:ext cx="4654550" cy="153988"/>
          </a:xfrm>
          <a:prstGeom prst="rect">
            <a:avLst/>
          </a:prstGeom>
          <a:noFill/>
          <a:ln w="9525">
            <a:noFill/>
            <a:miter lim="800000"/>
            <a:headEnd/>
            <a:tailEnd/>
          </a:ln>
        </p:spPr>
        <p:txBody>
          <a:bodyPr wrap="none" lIns="0" tIns="0" rIns="0" bIns="0">
            <a:spAutoFit/>
          </a:bodyPr>
          <a:lstStyle/>
          <a:p>
            <a:r>
              <a:rPr lang="en-GB" sz="1000">
                <a:solidFill>
                  <a:srgbClr val="0000FF"/>
                </a:solidFill>
                <a:latin typeface="Arial" charset="0"/>
              </a:rPr>
              <a:t>1               2               3               4               5              6            7             8               9</a:t>
            </a:r>
            <a:endParaRPr lang="en-GB" sz="2000">
              <a:latin typeface="Arial" charset="0"/>
            </a:endParaRPr>
          </a:p>
        </p:txBody>
      </p:sp>
      <p:sp>
        <p:nvSpPr>
          <p:cNvPr id="150930" name="Rectangle 403"/>
          <p:cNvSpPr>
            <a:spLocks noChangeArrowheads="1"/>
          </p:cNvSpPr>
          <p:nvPr/>
        </p:nvSpPr>
        <p:spPr bwMode="auto">
          <a:xfrm>
            <a:off x="0" y="1887538"/>
            <a:ext cx="184150" cy="368300"/>
          </a:xfrm>
          <a:prstGeom prst="rect">
            <a:avLst/>
          </a:prstGeom>
          <a:noFill/>
          <a:ln w="9525">
            <a:noFill/>
            <a:miter lim="800000"/>
            <a:headEnd/>
            <a:tailEnd/>
          </a:ln>
        </p:spPr>
        <p:txBody>
          <a:bodyPr wrap="none" anchor="ctr">
            <a:spAutoFit/>
          </a:bodyPr>
          <a:lstStyle/>
          <a:p>
            <a:endParaRPr lang="en-US"/>
          </a:p>
        </p:txBody>
      </p:sp>
      <p:sp>
        <p:nvSpPr>
          <p:cNvPr id="150931" name="Freeform 404"/>
          <p:cNvSpPr>
            <a:spLocks/>
          </p:cNvSpPr>
          <p:nvPr/>
        </p:nvSpPr>
        <p:spPr bwMode="auto">
          <a:xfrm>
            <a:off x="1687513" y="5857875"/>
            <a:ext cx="4760912" cy="92075"/>
          </a:xfrm>
          <a:custGeom>
            <a:avLst/>
            <a:gdLst>
              <a:gd name="T0" fmla="*/ 0 w 2999"/>
              <a:gd name="T1" fmla="*/ 58 h 58"/>
              <a:gd name="T2" fmla="*/ 144 w 2999"/>
              <a:gd name="T3" fmla="*/ 0 h 58"/>
              <a:gd name="T4" fmla="*/ 2999 w 2999"/>
              <a:gd name="T5" fmla="*/ 0 h 58"/>
              <a:gd name="T6" fmla="*/ 2855 w 2999"/>
              <a:gd name="T7" fmla="*/ 58 h 58"/>
              <a:gd name="T8" fmla="*/ 0 w 2999"/>
              <a:gd name="T9" fmla="*/ 58 h 58"/>
              <a:gd name="T10" fmla="*/ 0 60000 65536"/>
              <a:gd name="T11" fmla="*/ 0 60000 65536"/>
              <a:gd name="T12" fmla="*/ 0 60000 65536"/>
              <a:gd name="T13" fmla="*/ 0 60000 65536"/>
              <a:gd name="T14" fmla="*/ 0 60000 65536"/>
              <a:gd name="T15" fmla="*/ 0 w 2999"/>
              <a:gd name="T16" fmla="*/ 0 h 58"/>
              <a:gd name="T17" fmla="*/ 2999 w 2999"/>
              <a:gd name="T18" fmla="*/ 58 h 58"/>
            </a:gdLst>
            <a:ahLst/>
            <a:cxnLst>
              <a:cxn ang="T10">
                <a:pos x="T0" y="T1"/>
              </a:cxn>
              <a:cxn ang="T11">
                <a:pos x="T2" y="T3"/>
              </a:cxn>
              <a:cxn ang="T12">
                <a:pos x="T4" y="T5"/>
              </a:cxn>
              <a:cxn ang="T13">
                <a:pos x="T6" y="T7"/>
              </a:cxn>
              <a:cxn ang="T14">
                <a:pos x="T8" y="T9"/>
              </a:cxn>
            </a:cxnLst>
            <a:rect l="T15" t="T16" r="T17" b="T18"/>
            <a:pathLst>
              <a:path w="2999" h="58">
                <a:moveTo>
                  <a:pt x="0" y="58"/>
                </a:moveTo>
                <a:lnTo>
                  <a:pt x="144" y="0"/>
                </a:lnTo>
                <a:lnTo>
                  <a:pt x="2999" y="0"/>
                </a:lnTo>
                <a:lnTo>
                  <a:pt x="2855" y="58"/>
                </a:lnTo>
                <a:lnTo>
                  <a:pt x="0" y="58"/>
                </a:lnTo>
                <a:close/>
              </a:path>
            </a:pathLst>
          </a:custGeom>
          <a:solidFill>
            <a:srgbClr val="FFFFFF"/>
          </a:solidFill>
          <a:ln w="9525">
            <a:noFill/>
            <a:round/>
            <a:headEnd/>
            <a:tailEnd/>
          </a:ln>
        </p:spPr>
        <p:txBody>
          <a:bodyPr/>
          <a:lstStyle/>
          <a:p>
            <a:endParaRPr lang="en-US"/>
          </a:p>
        </p:txBody>
      </p:sp>
      <p:sp>
        <p:nvSpPr>
          <p:cNvPr id="150932" name="Freeform 405"/>
          <p:cNvSpPr>
            <a:spLocks/>
          </p:cNvSpPr>
          <p:nvPr/>
        </p:nvSpPr>
        <p:spPr bwMode="auto">
          <a:xfrm>
            <a:off x="1687513" y="4799013"/>
            <a:ext cx="228600" cy="1150937"/>
          </a:xfrm>
          <a:custGeom>
            <a:avLst/>
            <a:gdLst>
              <a:gd name="T0" fmla="*/ 0 w 144"/>
              <a:gd name="T1" fmla="*/ 725 h 725"/>
              <a:gd name="T2" fmla="*/ 0 w 144"/>
              <a:gd name="T3" fmla="*/ 59 h 725"/>
              <a:gd name="T4" fmla="*/ 144 w 144"/>
              <a:gd name="T5" fmla="*/ 0 h 725"/>
              <a:gd name="T6" fmla="*/ 144 w 144"/>
              <a:gd name="T7" fmla="*/ 667 h 725"/>
              <a:gd name="T8" fmla="*/ 0 w 144"/>
              <a:gd name="T9" fmla="*/ 725 h 725"/>
              <a:gd name="T10" fmla="*/ 0 60000 65536"/>
              <a:gd name="T11" fmla="*/ 0 60000 65536"/>
              <a:gd name="T12" fmla="*/ 0 60000 65536"/>
              <a:gd name="T13" fmla="*/ 0 60000 65536"/>
              <a:gd name="T14" fmla="*/ 0 60000 65536"/>
              <a:gd name="T15" fmla="*/ 0 w 144"/>
              <a:gd name="T16" fmla="*/ 0 h 725"/>
              <a:gd name="T17" fmla="*/ 144 w 144"/>
              <a:gd name="T18" fmla="*/ 725 h 725"/>
            </a:gdLst>
            <a:ahLst/>
            <a:cxnLst>
              <a:cxn ang="T10">
                <a:pos x="T0" y="T1"/>
              </a:cxn>
              <a:cxn ang="T11">
                <a:pos x="T2" y="T3"/>
              </a:cxn>
              <a:cxn ang="T12">
                <a:pos x="T4" y="T5"/>
              </a:cxn>
              <a:cxn ang="T13">
                <a:pos x="T6" y="T7"/>
              </a:cxn>
              <a:cxn ang="T14">
                <a:pos x="T8" y="T9"/>
              </a:cxn>
            </a:cxnLst>
            <a:rect l="T15" t="T16" r="T17" b="T18"/>
            <a:pathLst>
              <a:path w="144" h="725">
                <a:moveTo>
                  <a:pt x="0" y="725"/>
                </a:moveTo>
                <a:lnTo>
                  <a:pt x="0" y="59"/>
                </a:lnTo>
                <a:lnTo>
                  <a:pt x="144" y="0"/>
                </a:lnTo>
                <a:lnTo>
                  <a:pt x="144" y="667"/>
                </a:lnTo>
                <a:lnTo>
                  <a:pt x="0" y="725"/>
                </a:lnTo>
                <a:close/>
              </a:path>
            </a:pathLst>
          </a:custGeom>
          <a:noFill/>
          <a:ln w="9525">
            <a:noFill/>
            <a:round/>
            <a:headEnd/>
            <a:tailEnd/>
          </a:ln>
        </p:spPr>
        <p:txBody>
          <a:bodyPr/>
          <a:lstStyle/>
          <a:p>
            <a:endParaRPr lang="en-US"/>
          </a:p>
        </p:txBody>
      </p:sp>
      <p:sp>
        <p:nvSpPr>
          <p:cNvPr id="150933" name="Rectangle 406"/>
          <p:cNvSpPr>
            <a:spLocks noChangeArrowheads="1"/>
          </p:cNvSpPr>
          <p:nvPr/>
        </p:nvSpPr>
        <p:spPr bwMode="auto">
          <a:xfrm>
            <a:off x="1916113" y="4799013"/>
            <a:ext cx="4532312" cy="1058862"/>
          </a:xfrm>
          <a:prstGeom prst="rect">
            <a:avLst/>
          </a:prstGeom>
          <a:noFill/>
          <a:ln w="9525">
            <a:noFill/>
            <a:miter lim="800000"/>
            <a:headEnd/>
            <a:tailEnd/>
          </a:ln>
        </p:spPr>
        <p:txBody>
          <a:bodyPr/>
          <a:lstStyle/>
          <a:p>
            <a:endParaRPr lang="en-US"/>
          </a:p>
        </p:txBody>
      </p:sp>
      <p:sp>
        <p:nvSpPr>
          <p:cNvPr id="150934" name="Freeform 407"/>
          <p:cNvSpPr>
            <a:spLocks/>
          </p:cNvSpPr>
          <p:nvPr/>
        </p:nvSpPr>
        <p:spPr bwMode="auto">
          <a:xfrm>
            <a:off x="1687513" y="5857875"/>
            <a:ext cx="4760912" cy="92075"/>
          </a:xfrm>
          <a:custGeom>
            <a:avLst/>
            <a:gdLst>
              <a:gd name="T0" fmla="*/ 2999 w 2999"/>
              <a:gd name="T1" fmla="*/ 0 h 58"/>
              <a:gd name="T2" fmla="*/ 2855 w 2999"/>
              <a:gd name="T3" fmla="*/ 58 h 58"/>
              <a:gd name="T4" fmla="*/ 0 w 2999"/>
              <a:gd name="T5" fmla="*/ 58 h 58"/>
              <a:gd name="T6" fmla="*/ 144 w 2999"/>
              <a:gd name="T7" fmla="*/ 0 h 58"/>
              <a:gd name="T8" fmla="*/ 2999 w 2999"/>
              <a:gd name="T9" fmla="*/ 0 h 58"/>
              <a:gd name="T10" fmla="*/ 0 60000 65536"/>
              <a:gd name="T11" fmla="*/ 0 60000 65536"/>
              <a:gd name="T12" fmla="*/ 0 60000 65536"/>
              <a:gd name="T13" fmla="*/ 0 60000 65536"/>
              <a:gd name="T14" fmla="*/ 0 60000 65536"/>
              <a:gd name="T15" fmla="*/ 0 w 2999"/>
              <a:gd name="T16" fmla="*/ 0 h 58"/>
              <a:gd name="T17" fmla="*/ 2999 w 2999"/>
              <a:gd name="T18" fmla="*/ 58 h 58"/>
            </a:gdLst>
            <a:ahLst/>
            <a:cxnLst>
              <a:cxn ang="T10">
                <a:pos x="T0" y="T1"/>
              </a:cxn>
              <a:cxn ang="T11">
                <a:pos x="T2" y="T3"/>
              </a:cxn>
              <a:cxn ang="T12">
                <a:pos x="T4" y="T5"/>
              </a:cxn>
              <a:cxn ang="T13">
                <a:pos x="T6" y="T7"/>
              </a:cxn>
              <a:cxn ang="T14">
                <a:pos x="T8" y="T9"/>
              </a:cxn>
            </a:cxnLst>
            <a:rect l="T15" t="T16" r="T17" b="T18"/>
            <a:pathLst>
              <a:path w="2999" h="58">
                <a:moveTo>
                  <a:pt x="2999" y="0"/>
                </a:moveTo>
                <a:lnTo>
                  <a:pt x="2855" y="58"/>
                </a:lnTo>
                <a:lnTo>
                  <a:pt x="0" y="58"/>
                </a:lnTo>
                <a:lnTo>
                  <a:pt x="144" y="0"/>
                </a:lnTo>
                <a:lnTo>
                  <a:pt x="2999" y="0"/>
                </a:lnTo>
                <a:close/>
              </a:path>
            </a:pathLst>
          </a:custGeom>
          <a:noFill/>
          <a:ln w="0">
            <a:solidFill>
              <a:srgbClr val="000000"/>
            </a:solidFill>
            <a:round/>
            <a:headEnd/>
            <a:tailEnd/>
          </a:ln>
        </p:spPr>
        <p:txBody>
          <a:bodyPr/>
          <a:lstStyle/>
          <a:p>
            <a:endParaRPr lang="en-US"/>
          </a:p>
        </p:txBody>
      </p:sp>
      <p:sp>
        <p:nvSpPr>
          <p:cNvPr id="150935" name="Freeform 408"/>
          <p:cNvSpPr>
            <a:spLocks/>
          </p:cNvSpPr>
          <p:nvPr/>
        </p:nvSpPr>
        <p:spPr bwMode="auto">
          <a:xfrm>
            <a:off x="1687513" y="4799013"/>
            <a:ext cx="228600" cy="1150937"/>
          </a:xfrm>
          <a:custGeom>
            <a:avLst/>
            <a:gdLst>
              <a:gd name="T0" fmla="*/ 0 w 144"/>
              <a:gd name="T1" fmla="*/ 725 h 725"/>
              <a:gd name="T2" fmla="*/ 0 w 144"/>
              <a:gd name="T3" fmla="*/ 59 h 725"/>
              <a:gd name="T4" fmla="*/ 144 w 144"/>
              <a:gd name="T5" fmla="*/ 0 h 725"/>
              <a:gd name="T6" fmla="*/ 144 w 144"/>
              <a:gd name="T7" fmla="*/ 667 h 725"/>
              <a:gd name="T8" fmla="*/ 0 w 144"/>
              <a:gd name="T9" fmla="*/ 725 h 725"/>
              <a:gd name="T10" fmla="*/ 0 60000 65536"/>
              <a:gd name="T11" fmla="*/ 0 60000 65536"/>
              <a:gd name="T12" fmla="*/ 0 60000 65536"/>
              <a:gd name="T13" fmla="*/ 0 60000 65536"/>
              <a:gd name="T14" fmla="*/ 0 60000 65536"/>
              <a:gd name="T15" fmla="*/ 0 w 144"/>
              <a:gd name="T16" fmla="*/ 0 h 725"/>
              <a:gd name="T17" fmla="*/ 144 w 144"/>
              <a:gd name="T18" fmla="*/ 725 h 725"/>
            </a:gdLst>
            <a:ahLst/>
            <a:cxnLst>
              <a:cxn ang="T10">
                <a:pos x="T0" y="T1"/>
              </a:cxn>
              <a:cxn ang="T11">
                <a:pos x="T2" y="T3"/>
              </a:cxn>
              <a:cxn ang="T12">
                <a:pos x="T4" y="T5"/>
              </a:cxn>
              <a:cxn ang="T13">
                <a:pos x="T6" y="T7"/>
              </a:cxn>
              <a:cxn ang="T14">
                <a:pos x="T8" y="T9"/>
              </a:cxn>
            </a:cxnLst>
            <a:rect l="T15" t="T16" r="T17" b="T18"/>
            <a:pathLst>
              <a:path w="144" h="725">
                <a:moveTo>
                  <a:pt x="0" y="725"/>
                </a:moveTo>
                <a:lnTo>
                  <a:pt x="0" y="59"/>
                </a:lnTo>
                <a:lnTo>
                  <a:pt x="144" y="0"/>
                </a:lnTo>
                <a:lnTo>
                  <a:pt x="144" y="667"/>
                </a:lnTo>
                <a:lnTo>
                  <a:pt x="0" y="725"/>
                </a:lnTo>
                <a:close/>
              </a:path>
            </a:pathLst>
          </a:custGeom>
          <a:noFill/>
          <a:ln w="9525">
            <a:noFill/>
            <a:round/>
            <a:headEnd/>
            <a:tailEnd/>
          </a:ln>
        </p:spPr>
        <p:txBody>
          <a:bodyPr/>
          <a:lstStyle/>
          <a:p>
            <a:endParaRPr lang="en-US"/>
          </a:p>
        </p:txBody>
      </p:sp>
      <p:sp>
        <p:nvSpPr>
          <p:cNvPr id="150936" name="Rectangle 409"/>
          <p:cNvSpPr>
            <a:spLocks noChangeArrowheads="1"/>
          </p:cNvSpPr>
          <p:nvPr/>
        </p:nvSpPr>
        <p:spPr bwMode="auto">
          <a:xfrm>
            <a:off x="1916113" y="4799013"/>
            <a:ext cx="4532312" cy="1058862"/>
          </a:xfrm>
          <a:prstGeom prst="rect">
            <a:avLst/>
          </a:prstGeom>
          <a:noFill/>
          <a:ln w="9525">
            <a:noFill/>
            <a:miter lim="800000"/>
            <a:headEnd/>
            <a:tailEnd/>
          </a:ln>
        </p:spPr>
        <p:txBody>
          <a:bodyPr/>
          <a:lstStyle/>
          <a:p>
            <a:endParaRPr lang="en-US"/>
          </a:p>
        </p:txBody>
      </p:sp>
      <p:sp>
        <p:nvSpPr>
          <p:cNvPr id="150937" name="Freeform 410"/>
          <p:cNvSpPr>
            <a:spLocks/>
          </p:cNvSpPr>
          <p:nvPr/>
        </p:nvSpPr>
        <p:spPr bwMode="auto">
          <a:xfrm>
            <a:off x="1938338" y="5529263"/>
            <a:ext cx="33337" cy="349250"/>
          </a:xfrm>
          <a:custGeom>
            <a:avLst/>
            <a:gdLst>
              <a:gd name="T0" fmla="*/ 0 w 21"/>
              <a:gd name="T1" fmla="*/ 220 h 220"/>
              <a:gd name="T2" fmla="*/ 0 w 21"/>
              <a:gd name="T3" fmla="*/ 6 h 220"/>
              <a:gd name="T4" fmla="*/ 21 w 21"/>
              <a:gd name="T5" fmla="*/ 0 h 220"/>
              <a:gd name="T6" fmla="*/ 21 w 21"/>
              <a:gd name="T7" fmla="*/ 213 h 220"/>
              <a:gd name="T8" fmla="*/ 0 w 21"/>
              <a:gd name="T9" fmla="*/ 220 h 220"/>
              <a:gd name="T10" fmla="*/ 0 60000 65536"/>
              <a:gd name="T11" fmla="*/ 0 60000 65536"/>
              <a:gd name="T12" fmla="*/ 0 60000 65536"/>
              <a:gd name="T13" fmla="*/ 0 60000 65536"/>
              <a:gd name="T14" fmla="*/ 0 60000 65536"/>
              <a:gd name="T15" fmla="*/ 0 w 21"/>
              <a:gd name="T16" fmla="*/ 0 h 220"/>
              <a:gd name="T17" fmla="*/ 21 w 21"/>
              <a:gd name="T18" fmla="*/ 220 h 220"/>
            </a:gdLst>
            <a:ahLst/>
            <a:cxnLst>
              <a:cxn ang="T10">
                <a:pos x="T0" y="T1"/>
              </a:cxn>
              <a:cxn ang="T11">
                <a:pos x="T2" y="T3"/>
              </a:cxn>
              <a:cxn ang="T12">
                <a:pos x="T4" y="T5"/>
              </a:cxn>
              <a:cxn ang="T13">
                <a:pos x="T6" y="T7"/>
              </a:cxn>
              <a:cxn ang="T14">
                <a:pos x="T8" y="T9"/>
              </a:cxn>
            </a:cxnLst>
            <a:rect l="T15" t="T16" r="T17" b="T18"/>
            <a:pathLst>
              <a:path w="21" h="220">
                <a:moveTo>
                  <a:pt x="0" y="220"/>
                </a:moveTo>
                <a:lnTo>
                  <a:pt x="0" y="6"/>
                </a:lnTo>
                <a:lnTo>
                  <a:pt x="21" y="0"/>
                </a:lnTo>
                <a:lnTo>
                  <a:pt x="21" y="213"/>
                </a:lnTo>
                <a:lnTo>
                  <a:pt x="0" y="220"/>
                </a:lnTo>
                <a:close/>
              </a:path>
            </a:pathLst>
          </a:custGeom>
          <a:solidFill>
            <a:srgbClr val="80804D"/>
          </a:solidFill>
          <a:ln w="11113">
            <a:solidFill>
              <a:srgbClr val="000000"/>
            </a:solidFill>
            <a:round/>
            <a:headEnd/>
            <a:tailEnd/>
          </a:ln>
        </p:spPr>
        <p:txBody>
          <a:bodyPr/>
          <a:lstStyle/>
          <a:p>
            <a:endParaRPr lang="en-US"/>
          </a:p>
        </p:txBody>
      </p:sp>
      <p:sp>
        <p:nvSpPr>
          <p:cNvPr id="150938" name="Rectangle 411"/>
          <p:cNvSpPr>
            <a:spLocks noChangeArrowheads="1"/>
          </p:cNvSpPr>
          <p:nvPr/>
        </p:nvSpPr>
        <p:spPr bwMode="auto">
          <a:xfrm>
            <a:off x="1895475" y="5538788"/>
            <a:ext cx="42863" cy="339725"/>
          </a:xfrm>
          <a:prstGeom prst="rect">
            <a:avLst/>
          </a:prstGeom>
          <a:solidFill>
            <a:srgbClr val="FFFF99"/>
          </a:solidFill>
          <a:ln w="11113">
            <a:solidFill>
              <a:srgbClr val="000000"/>
            </a:solidFill>
            <a:miter lim="800000"/>
            <a:headEnd/>
            <a:tailEnd/>
          </a:ln>
        </p:spPr>
        <p:txBody>
          <a:bodyPr/>
          <a:lstStyle/>
          <a:p>
            <a:endParaRPr lang="en-US"/>
          </a:p>
        </p:txBody>
      </p:sp>
      <p:sp>
        <p:nvSpPr>
          <p:cNvPr id="150939" name="Freeform 412"/>
          <p:cNvSpPr>
            <a:spLocks/>
          </p:cNvSpPr>
          <p:nvPr/>
        </p:nvSpPr>
        <p:spPr bwMode="auto">
          <a:xfrm>
            <a:off x="1895475" y="5529263"/>
            <a:ext cx="76200" cy="9525"/>
          </a:xfrm>
          <a:custGeom>
            <a:avLst/>
            <a:gdLst>
              <a:gd name="T0" fmla="*/ 27 w 48"/>
              <a:gd name="T1" fmla="*/ 6 h 6"/>
              <a:gd name="T2" fmla="*/ 48 w 48"/>
              <a:gd name="T3" fmla="*/ 0 h 6"/>
              <a:gd name="T4" fmla="*/ 20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20" y="0"/>
                </a:lnTo>
                <a:lnTo>
                  <a:pt x="0" y="6"/>
                </a:lnTo>
                <a:lnTo>
                  <a:pt x="27" y="6"/>
                </a:lnTo>
                <a:close/>
              </a:path>
            </a:pathLst>
          </a:custGeom>
          <a:solidFill>
            <a:srgbClr val="BFBF73"/>
          </a:solidFill>
          <a:ln w="11113">
            <a:solidFill>
              <a:srgbClr val="000000"/>
            </a:solidFill>
            <a:round/>
            <a:headEnd/>
            <a:tailEnd/>
          </a:ln>
        </p:spPr>
        <p:txBody>
          <a:bodyPr/>
          <a:lstStyle/>
          <a:p>
            <a:endParaRPr lang="en-US"/>
          </a:p>
        </p:txBody>
      </p:sp>
      <p:sp>
        <p:nvSpPr>
          <p:cNvPr id="150940" name="Freeform 413"/>
          <p:cNvSpPr>
            <a:spLocks/>
          </p:cNvSpPr>
          <p:nvPr/>
        </p:nvSpPr>
        <p:spPr bwMode="auto">
          <a:xfrm>
            <a:off x="2058988" y="5765800"/>
            <a:ext cx="31750" cy="112713"/>
          </a:xfrm>
          <a:custGeom>
            <a:avLst/>
            <a:gdLst>
              <a:gd name="T0" fmla="*/ 0 w 20"/>
              <a:gd name="T1" fmla="*/ 71 h 71"/>
              <a:gd name="T2" fmla="*/ 0 w 20"/>
              <a:gd name="T3" fmla="*/ 6 h 71"/>
              <a:gd name="T4" fmla="*/ 20 w 20"/>
              <a:gd name="T5" fmla="*/ 0 h 71"/>
              <a:gd name="T6" fmla="*/ 20 w 20"/>
              <a:gd name="T7" fmla="*/ 64 h 71"/>
              <a:gd name="T8" fmla="*/ 0 w 20"/>
              <a:gd name="T9" fmla="*/ 71 h 71"/>
              <a:gd name="T10" fmla="*/ 0 60000 65536"/>
              <a:gd name="T11" fmla="*/ 0 60000 65536"/>
              <a:gd name="T12" fmla="*/ 0 60000 65536"/>
              <a:gd name="T13" fmla="*/ 0 60000 65536"/>
              <a:gd name="T14" fmla="*/ 0 60000 65536"/>
              <a:gd name="T15" fmla="*/ 0 w 20"/>
              <a:gd name="T16" fmla="*/ 0 h 71"/>
              <a:gd name="T17" fmla="*/ 20 w 20"/>
              <a:gd name="T18" fmla="*/ 71 h 71"/>
            </a:gdLst>
            <a:ahLst/>
            <a:cxnLst>
              <a:cxn ang="T10">
                <a:pos x="T0" y="T1"/>
              </a:cxn>
              <a:cxn ang="T11">
                <a:pos x="T2" y="T3"/>
              </a:cxn>
              <a:cxn ang="T12">
                <a:pos x="T4" y="T5"/>
              </a:cxn>
              <a:cxn ang="T13">
                <a:pos x="T6" y="T7"/>
              </a:cxn>
              <a:cxn ang="T14">
                <a:pos x="T8" y="T9"/>
              </a:cxn>
            </a:cxnLst>
            <a:rect l="T15" t="T16" r="T17" b="T18"/>
            <a:pathLst>
              <a:path w="20" h="71">
                <a:moveTo>
                  <a:pt x="0" y="71"/>
                </a:moveTo>
                <a:lnTo>
                  <a:pt x="0" y="6"/>
                </a:lnTo>
                <a:lnTo>
                  <a:pt x="20" y="0"/>
                </a:lnTo>
                <a:lnTo>
                  <a:pt x="20" y="64"/>
                </a:lnTo>
                <a:lnTo>
                  <a:pt x="0" y="71"/>
                </a:lnTo>
                <a:close/>
              </a:path>
            </a:pathLst>
          </a:custGeom>
          <a:solidFill>
            <a:srgbClr val="80804D"/>
          </a:solidFill>
          <a:ln w="11113">
            <a:solidFill>
              <a:srgbClr val="000000"/>
            </a:solidFill>
            <a:round/>
            <a:headEnd/>
            <a:tailEnd/>
          </a:ln>
        </p:spPr>
        <p:txBody>
          <a:bodyPr/>
          <a:lstStyle/>
          <a:p>
            <a:endParaRPr lang="en-US"/>
          </a:p>
        </p:txBody>
      </p:sp>
      <p:sp>
        <p:nvSpPr>
          <p:cNvPr id="150941" name="Rectangle 414"/>
          <p:cNvSpPr>
            <a:spLocks noChangeArrowheads="1"/>
          </p:cNvSpPr>
          <p:nvPr/>
        </p:nvSpPr>
        <p:spPr bwMode="auto">
          <a:xfrm>
            <a:off x="2014538" y="5775325"/>
            <a:ext cx="44450" cy="103188"/>
          </a:xfrm>
          <a:prstGeom prst="rect">
            <a:avLst/>
          </a:prstGeom>
          <a:solidFill>
            <a:srgbClr val="FFFF99"/>
          </a:solidFill>
          <a:ln w="11113">
            <a:solidFill>
              <a:srgbClr val="000000"/>
            </a:solidFill>
            <a:miter lim="800000"/>
            <a:headEnd/>
            <a:tailEnd/>
          </a:ln>
        </p:spPr>
        <p:txBody>
          <a:bodyPr/>
          <a:lstStyle/>
          <a:p>
            <a:endParaRPr lang="en-US"/>
          </a:p>
        </p:txBody>
      </p:sp>
      <p:sp>
        <p:nvSpPr>
          <p:cNvPr id="150942" name="Freeform 415"/>
          <p:cNvSpPr>
            <a:spLocks/>
          </p:cNvSpPr>
          <p:nvPr/>
        </p:nvSpPr>
        <p:spPr bwMode="auto">
          <a:xfrm>
            <a:off x="2014538" y="5765800"/>
            <a:ext cx="76200" cy="9525"/>
          </a:xfrm>
          <a:custGeom>
            <a:avLst/>
            <a:gdLst>
              <a:gd name="T0" fmla="*/ 28 w 48"/>
              <a:gd name="T1" fmla="*/ 6 h 6"/>
              <a:gd name="T2" fmla="*/ 48 w 48"/>
              <a:gd name="T3" fmla="*/ 0 h 6"/>
              <a:gd name="T4" fmla="*/ 14 w 48"/>
              <a:gd name="T5" fmla="*/ 0 h 6"/>
              <a:gd name="T6" fmla="*/ 0 w 48"/>
              <a:gd name="T7" fmla="*/ 6 h 6"/>
              <a:gd name="T8" fmla="*/ 28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8" y="6"/>
                </a:moveTo>
                <a:lnTo>
                  <a:pt x="48" y="0"/>
                </a:lnTo>
                <a:lnTo>
                  <a:pt x="14" y="0"/>
                </a:lnTo>
                <a:lnTo>
                  <a:pt x="0" y="6"/>
                </a:lnTo>
                <a:lnTo>
                  <a:pt x="28" y="6"/>
                </a:lnTo>
                <a:close/>
              </a:path>
            </a:pathLst>
          </a:custGeom>
          <a:solidFill>
            <a:srgbClr val="BFBF73"/>
          </a:solidFill>
          <a:ln w="11113">
            <a:solidFill>
              <a:srgbClr val="000000"/>
            </a:solidFill>
            <a:round/>
            <a:headEnd/>
            <a:tailEnd/>
          </a:ln>
        </p:spPr>
        <p:txBody>
          <a:bodyPr/>
          <a:lstStyle/>
          <a:p>
            <a:endParaRPr lang="en-US"/>
          </a:p>
        </p:txBody>
      </p:sp>
      <p:sp>
        <p:nvSpPr>
          <p:cNvPr id="150943" name="Freeform 416"/>
          <p:cNvSpPr>
            <a:spLocks/>
          </p:cNvSpPr>
          <p:nvPr/>
        </p:nvSpPr>
        <p:spPr bwMode="auto">
          <a:xfrm>
            <a:off x="2408238" y="5138738"/>
            <a:ext cx="33337" cy="739775"/>
          </a:xfrm>
          <a:custGeom>
            <a:avLst/>
            <a:gdLst>
              <a:gd name="T0" fmla="*/ 0 w 21"/>
              <a:gd name="T1" fmla="*/ 466 h 466"/>
              <a:gd name="T2" fmla="*/ 0 w 21"/>
              <a:gd name="T3" fmla="*/ 6 h 466"/>
              <a:gd name="T4" fmla="*/ 21 w 21"/>
              <a:gd name="T5" fmla="*/ 0 h 466"/>
              <a:gd name="T6" fmla="*/ 21 w 21"/>
              <a:gd name="T7" fmla="*/ 459 h 466"/>
              <a:gd name="T8" fmla="*/ 0 w 21"/>
              <a:gd name="T9" fmla="*/ 466 h 466"/>
              <a:gd name="T10" fmla="*/ 0 60000 65536"/>
              <a:gd name="T11" fmla="*/ 0 60000 65536"/>
              <a:gd name="T12" fmla="*/ 0 60000 65536"/>
              <a:gd name="T13" fmla="*/ 0 60000 65536"/>
              <a:gd name="T14" fmla="*/ 0 60000 65536"/>
              <a:gd name="T15" fmla="*/ 0 w 21"/>
              <a:gd name="T16" fmla="*/ 0 h 466"/>
              <a:gd name="T17" fmla="*/ 21 w 21"/>
              <a:gd name="T18" fmla="*/ 466 h 466"/>
            </a:gdLst>
            <a:ahLst/>
            <a:cxnLst>
              <a:cxn ang="T10">
                <a:pos x="T0" y="T1"/>
              </a:cxn>
              <a:cxn ang="T11">
                <a:pos x="T2" y="T3"/>
              </a:cxn>
              <a:cxn ang="T12">
                <a:pos x="T4" y="T5"/>
              </a:cxn>
              <a:cxn ang="T13">
                <a:pos x="T6" y="T7"/>
              </a:cxn>
              <a:cxn ang="T14">
                <a:pos x="T8" y="T9"/>
              </a:cxn>
            </a:cxnLst>
            <a:rect l="T15" t="T16" r="T17" b="T18"/>
            <a:pathLst>
              <a:path w="21" h="466">
                <a:moveTo>
                  <a:pt x="0" y="466"/>
                </a:moveTo>
                <a:lnTo>
                  <a:pt x="0" y="6"/>
                </a:lnTo>
                <a:lnTo>
                  <a:pt x="21" y="0"/>
                </a:lnTo>
                <a:lnTo>
                  <a:pt x="21" y="459"/>
                </a:lnTo>
                <a:lnTo>
                  <a:pt x="0" y="466"/>
                </a:lnTo>
                <a:close/>
              </a:path>
            </a:pathLst>
          </a:custGeom>
          <a:solidFill>
            <a:srgbClr val="80804D"/>
          </a:solidFill>
          <a:ln w="11113">
            <a:solidFill>
              <a:srgbClr val="000000"/>
            </a:solidFill>
            <a:round/>
            <a:headEnd/>
            <a:tailEnd/>
          </a:ln>
        </p:spPr>
        <p:txBody>
          <a:bodyPr/>
          <a:lstStyle/>
          <a:p>
            <a:endParaRPr lang="en-US"/>
          </a:p>
        </p:txBody>
      </p:sp>
      <p:sp>
        <p:nvSpPr>
          <p:cNvPr id="150944" name="Rectangle 417"/>
          <p:cNvSpPr>
            <a:spLocks noChangeArrowheads="1"/>
          </p:cNvSpPr>
          <p:nvPr/>
        </p:nvSpPr>
        <p:spPr bwMode="auto">
          <a:xfrm>
            <a:off x="2363788" y="5148263"/>
            <a:ext cx="44450" cy="730250"/>
          </a:xfrm>
          <a:prstGeom prst="rect">
            <a:avLst/>
          </a:prstGeom>
          <a:solidFill>
            <a:srgbClr val="FFFF99"/>
          </a:solidFill>
          <a:ln w="11113">
            <a:solidFill>
              <a:srgbClr val="000000"/>
            </a:solidFill>
            <a:miter lim="800000"/>
            <a:headEnd/>
            <a:tailEnd/>
          </a:ln>
        </p:spPr>
        <p:txBody>
          <a:bodyPr/>
          <a:lstStyle/>
          <a:p>
            <a:endParaRPr lang="en-US"/>
          </a:p>
        </p:txBody>
      </p:sp>
      <p:sp>
        <p:nvSpPr>
          <p:cNvPr id="150945" name="Freeform 418"/>
          <p:cNvSpPr>
            <a:spLocks/>
          </p:cNvSpPr>
          <p:nvPr/>
        </p:nvSpPr>
        <p:spPr bwMode="auto">
          <a:xfrm>
            <a:off x="2363788" y="5138738"/>
            <a:ext cx="77787" cy="9525"/>
          </a:xfrm>
          <a:custGeom>
            <a:avLst/>
            <a:gdLst>
              <a:gd name="T0" fmla="*/ 28 w 49"/>
              <a:gd name="T1" fmla="*/ 6 h 6"/>
              <a:gd name="T2" fmla="*/ 49 w 49"/>
              <a:gd name="T3" fmla="*/ 0 h 6"/>
              <a:gd name="T4" fmla="*/ 14 w 49"/>
              <a:gd name="T5" fmla="*/ 0 h 6"/>
              <a:gd name="T6" fmla="*/ 0 w 49"/>
              <a:gd name="T7" fmla="*/ 6 h 6"/>
              <a:gd name="T8" fmla="*/ 28 w 49"/>
              <a:gd name="T9" fmla="*/ 6 h 6"/>
              <a:gd name="T10" fmla="*/ 0 60000 65536"/>
              <a:gd name="T11" fmla="*/ 0 60000 65536"/>
              <a:gd name="T12" fmla="*/ 0 60000 65536"/>
              <a:gd name="T13" fmla="*/ 0 60000 65536"/>
              <a:gd name="T14" fmla="*/ 0 60000 65536"/>
              <a:gd name="T15" fmla="*/ 0 w 49"/>
              <a:gd name="T16" fmla="*/ 0 h 6"/>
              <a:gd name="T17" fmla="*/ 49 w 49"/>
              <a:gd name="T18" fmla="*/ 6 h 6"/>
            </a:gdLst>
            <a:ahLst/>
            <a:cxnLst>
              <a:cxn ang="T10">
                <a:pos x="T0" y="T1"/>
              </a:cxn>
              <a:cxn ang="T11">
                <a:pos x="T2" y="T3"/>
              </a:cxn>
              <a:cxn ang="T12">
                <a:pos x="T4" y="T5"/>
              </a:cxn>
              <a:cxn ang="T13">
                <a:pos x="T6" y="T7"/>
              </a:cxn>
              <a:cxn ang="T14">
                <a:pos x="T8" y="T9"/>
              </a:cxn>
            </a:cxnLst>
            <a:rect l="T15" t="T16" r="T17" b="T18"/>
            <a:pathLst>
              <a:path w="49" h="6">
                <a:moveTo>
                  <a:pt x="28" y="6"/>
                </a:moveTo>
                <a:lnTo>
                  <a:pt x="49" y="0"/>
                </a:lnTo>
                <a:lnTo>
                  <a:pt x="14" y="0"/>
                </a:lnTo>
                <a:lnTo>
                  <a:pt x="0" y="6"/>
                </a:lnTo>
                <a:lnTo>
                  <a:pt x="28" y="6"/>
                </a:lnTo>
                <a:close/>
              </a:path>
            </a:pathLst>
          </a:custGeom>
          <a:solidFill>
            <a:srgbClr val="BFBF73"/>
          </a:solidFill>
          <a:ln w="11113">
            <a:solidFill>
              <a:srgbClr val="000000"/>
            </a:solidFill>
            <a:round/>
            <a:headEnd/>
            <a:tailEnd/>
          </a:ln>
        </p:spPr>
        <p:txBody>
          <a:bodyPr/>
          <a:lstStyle/>
          <a:p>
            <a:endParaRPr lang="en-US"/>
          </a:p>
        </p:txBody>
      </p:sp>
      <p:sp>
        <p:nvSpPr>
          <p:cNvPr id="150946" name="Freeform 419"/>
          <p:cNvSpPr>
            <a:spLocks/>
          </p:cNvSpPr>
          <p:nvPr/>
        </p:nvSpPr>
        <p:spPr bwMode="auto">
          <a:xfrm>
            <a:off x="2517775" y="5189538"/>
            <a:ext cx="31750" cy="688975"/>
          </a:xfrm>
          <a:custGeom>
            <a:avLst/>
            <a:gdLst>
              <a:gd name="T0" fmla="*/ 0 w 20"/>
              <a:gd name="T1" fmla="*/ 434 h 434"/>
              <a:gd name="T2" fmla="*/ 0 w 20"/>
              <a:gd name="T3" fmla="*/ 7 h 434"/>
              <a:gd name="T4" fmla="*/ 20 w 20"/>
              <a:gd name="T5" fmla="*/ 0 h 434"/>
              <a:gd name="T6" fmla="*/ 20 w 20"/>
              <a:gd name="T7" fmla="*/ 427 h 434"/>
              <a:gd name="T8" fmla="*/ 0 w 20"/>
              <a:gd name="T9" fmla="*/ 434 h 434"/>
              <a:gd name="T10" fmla="*/ 0 60000 65536"/>
              <a:gd name="T11" fmla="*/ 0 60000 65536"/>
              <a:gd name="T12" fmla="*/ 0 60000 65536"/>
              <a:gd name="T13" fmla="*/ 0 60000 65536"/>
              <a:gd name="T14" fmla="*/ 0 60000 65536"/>
              <a:gd name="T15" fmla="*/ 0 w 20"/>
              <a:gd name="T16" fmla="*/ 0 h 434"/>
              <a:gd name="T17" fmla="*/ 20 w 20"/>
              <a:gd name="T18" fmla="*/ 434 h 434"/>
            </a:gdLst>
            <a:ahLst/>
            <a:cxnLst>
              <a:cxn ang="T10">
                <a:pos x="T0" y="T1"/>
              </a:cxn>
              <a:cxn ang="T11">
                <a:pos x="T2" y="T3"/>
              </a:cxn>
              <a:cxn ang="T12">
                <a:pos x="T4" y="T5"/>
              </a:cxn>
              <a:cxn ang="T13">
                <a:pos x="T6" y="T7"/>
              </a:cxn>
              <a:cxn ang="T14">
                <a:pos x="T8" y="T9"/>
              </a:cxn>
            </a:cxnLst>
            <a:rect l="T15" t="T16" r="T17" b="T18"/>
            <a:pathLst>
              <a:path w="20" h="434">
                <a:moveTo>
                  <a:pt x="0" y="434"/>
                </a:moveTo>
                <a:lnTo>
                  <a:pt x="0" y="7"/>
                </a:lnTo>
                <a:lnTo>
                  <a:pt x="20" y="0"/>
                </a:lnTo>
                <a:lnTo>
                  <a:pt x="20" y="427"/>
                </a:lnTo>
                <a:lnTo>
                  <a:pt x="0" y="434"/>
                </a:lnTo>
                <a:close/>
              </a:path>
            </a:pathLst>
          </a:custGeom>
          <a:solidFill>
            <a:srgbClr val="80804D"/>
          </a:solidFill>
          <a:ln w="11113">
            <a:solidFill>
              <a:srgbClr val="000000"/>
            </a:solidFill>
            <a:round/>
            <a:headEnd/>
            <a:tailEnd/>
          </a:ln>
        </p:spPr>
        <p:txBody>
          <a:bodyPr/>
          <a:lstStyle/>
          <a:p>
            <a:endParaRPr lang="en-US"/>
          </a:p>
        </p:txBody>
      </p:sp>
      <p:sp>
        <p:nvSpPr>
          <p:cNvPr id="150947" name="Rectangle 420"/>
          <p:cNvSpPr>
            <a:spLocks noChangeArrowheads="1"/>
          </p:cNvSpPr>
          <p:nvPr/>
        </p:nvSpPr>
        <p:spPr bwMode="auto">
          <a:xfrm>
            <a:off x="2473325" y="5200650"/>
            <a:ext cx="44450" cy="677863"/>
          </a:xfrm>
          <a:prstGeom prst="rect">
            <a:avLst/>
          </a:prstGeom>
          <a:solidFill>
            <a:srgbClr val="FFFF99"/>
          </a:solidFill>
          <a:ln w="11113">
            <a:solidFill>
              <a:srgbClr val="000000"/>
            </a:solidFill>
            <a:miter lim="800000"/>
            <a:headEnd/>
            <a:tailEnd/>
          </a:ln>
        </p:spPr>
        <p:txBody>
          <a:bodyPr/>
          <a:lstStyle/>
          <a:p>
            <a:endParaRPr lang="en-US"/>
          </a:p>
        </p:txBody>
      </p:sp>
      <p:sp>
        <p:nvSpPr>
          <p:cNvPr id="150948" name="Freeform 421"/>
          <p:cNvSpPr>
            <a:spLocks/>
          </p:cNvSpPr>
          <p:nvPr/>
        </p:nvSpPr>
        <p:spPr bwMode="auto">
          <a:xfrm>
            <a:off x="2473325" y="5189538"/>
            <a:ext cx="76200" cy="11112"/>
          </a:xfrm>
          <a:custGeom>
            <a:avLst/>
            <a:gdLst>
              <a:gd name="T0" fmla="*/ 28 w 48"/>
              <a:gd name="T1" fmla="*/ 7 h 7"/>
              <a:gd name="T2" fmla="*/ 48 w 48"/>
              <a:gd name="T3" fmla="*/ 0 h 7"/>
              <a:gd name="T4" fmla="*/ 21 w 48"/>
              <a:gd name="T5" fmla="*/ 0 h 7"/>
              <a:gd name="T6" fmla="*/ 0 w 48"/>
              <a:gd name="T7" fmla="*/ 7 h 7"/>
              <a:gd name="T8" fmla="*/ 28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8" y="7"/>
                </a:moveTo>
                <a:lnTo>
                  <a:pt x="48" y="0"/>
                </a:lnTo>
                <a:lnTo>
                  <a:pt x="21" y="0"/>
                </a:lnTo>
                <a:lnTo>
                  <a:pt x="0" y="7"/>
                </a:lnTo>
                <a:lnTo>
                  <a:pt x="28" y="7"/>
                </a:lnTo>
                <a:close/>
              </a:path>
            </a:pathLst>
          </a:custGeom>
          <a:solidFill>
            <a:srgbClr val="BFBF73"/>
          </a:solidFill>
          <a:ln w="11113">
            <a:solidFill>
              <a:srgbClr val="000000"/>
            </a:solidFill>
            <a:round/>
            <a:headEnd/>
            <a:tailEnd/>
          </a:ln>
        </p:spPr>
        <p:txBody>
          <a:bodyPr/>
          <a:lstStyle/>
          <a:p>
            <a:endParaRPr lang="en-US"/>
          </a:p>
        </p:txBody>
      </p:sp>
      <p:sp>
        <p:nvSpPr>
          <p:cNvPr id="150949" name="Freeform 422"/>
          <p:cNvSpPr>
            <a:spLocks/>
          </p:cNvSpPr>
          <p:nvPr/>
        </p:nvSpPr>
        <p:spPr bwMode="auto">
          <a:xfrm>
            <a:off x="2867025" y="5476875"/>
            <a:ext cx="31750" cy="401638"/>
          </a:xfrm>
          <a:custGeom>
            <a:avLst/>
            <a:gdLst>
              <a:gd name="T0" fmla="*/ 0 w 20"/>
              <a:gd name="T1" fmla="*/ 253 h 253"/>
              <a:gd name="T2" fmla="*/ 0 w 20"/>
              <a:gd name="T3" fmla="*/ 7 h 253"/>
              <a:gd name="T4" fmla="*/ 20 w 20"/>
              <a:gd name="T5" fmla="*/ 0 h 253"/>
              <a:gd name="T6" fmla="*/ 20 w 20"/>
              <a:gd name="T7" fmla="*/ 246 h 253"/>
              <a:gd name="T8" fmla="*/ 0 w 20"/>
              <a:gd name="T9" fmla="*/ 253 h 253"/>
              <a:gd name="T10" fmla="*/ 0 60000 65536"/>
              <a:gd name="T11" fmla="*/ 0 60000 65536"/>
              <a:gd name="T12" fmla="*/ 0 60000 65536"/>
              <a:gd name="T13" fmla="*/ 0 60000 65536"/>
              <a:gd name="T14" fmla="*/ 0 60000 65536"/>
              <a:gd name="T15" fmla="*/ 0 w 20"/>
              <a:gd name="T16" fmla="*/ 0 h 253"/>
              <a:gd name="T17" fmla="*/ 20 w 20"/>
              <a:gd name="T18" fmla="*/ 253 h 253"/>
            </a:gdLst>
            <a:ahLst/>
            <a:cxnLst>
              <a:cxn ang="T10">
                <a:pos x="T0" y="T1"/>
              </a:cxn>
              <a:cxn ang="T11">
                <a:pos x="T2" y="T3"/>
              </a:cxn>
              <a:cxn ang="T12">
                <a:pos x="T4" y="T5"/>
              </a:cxn>
              <a:cxn ang="T13">
                <a:pos x="T6" y="T7"/>
              </a:cxn>
              <a:cxn ang="T14">
                <a:pos x="T8" y="T9"/>
              </a:cxn>
            </a:cxnLst>
            <a:rect l="T15" t="T16" r="T17" b="T18"/>
            <a:pathLst>
              <a:path w="20" h="253">
                <a:moveTo>
                  <a:pt x="0" y="253"/>
                </a:moveTo>
                <a:lnTo>
                  <a:pt x="0" y="7"/>
                </a:lnTo>
                <a:lnTo>
                  <a:pt x="20" y="0"/>
                </a:lnTo>
                <a:lnTo>
                  <a:pt x="20" y="246"/>
                </a:lnTo>
                <a:lnTo>
                  <a:pt x="0" y="253"/>
                </a:lnTo>
                <a:close/>
              </a:path>
            </a:pathLst>
          </a:custGeom>
          <a:solidFill>
            <a:srgbClr val="80804D"/>
          </a:solidFill>
          <a:ln w="11113">
            <a:solidFill>
              <a:srgbClr val="000000"/>
            </a:solidFill>
            <a:round/>
            <a:headEnd/>
            <a:tailEnd/>
          </a:ln>
        </p:spPr>
        <p:txBody>
          <a:bodyPr/>
          <a:lstStyle/>
          <a:p>
            <a:endParaRPr lang="en-US"/>
          </a:p>
        </p:txBody>
      </p:sp>
      <p:sp>
        <p:nvSpPr>
          <p:cNvPr id="150950" name="Rectangle 423"/>
          <p:cNvSpPr>
            <a:spLocks noChangeArrowheads="1"/>
          </p:cNvSpPr>
          <p:nvPr/>
        </p:nvSpPr>
        <p:spPr bwMode="auto">
          <a:xfrm>
            <a:off x="2822575" y="5487988"/>
            <a:ext cx="44450" cy="390525"/>
          </a:xfrm>
          <a:prstGeom prst="rect">
            <a:avLst/>
          </a:prstGeom>
          <a:solidFill>
            <a:srgbClr val="FFFF99"/>
          </a:solidFill>
          <a:ln w="11113">
            <a:solidFill>
              <a:srgbClr val="000000"/>
            </a:solidFill>
            <a:miter lim="800000"/>
            <a:headEnd/>
            <a:tailEnd/>
          </a:ln>
        </p:spPr>
        <p:txBody>
          <a:bodyPr/>
          <a:lstStyle/>
          <a:p>
            <a:endParaRPr lang="en-US"/>
          </a:p>
        </p:txBody>
      </p:sp>
      <p:sp>
        <p:nvSpPr>
          <p:cNvPr id="150951" name="Freeform 424"/>
          <p:cNvSpPr>
            <a:spLocks/>
          </p:cNvSpPr>
          <p:nvPr/>
        </p:nvSpPr>
        <p:spPr bwMode="auto">
          <a:xfrm>
            <a:off x="2822575" y="5476875"/>
            <a:ext cx="76200" cy="11113"/>
          </a:xfrm>
          <a:custGeom>
            <a:avLst/>
            <a:gdLst>
              <a:gd name="T0" fmla="*/ 28 w 48"/>
              <a:gd name="T1" fmla="*/ 7 h 7"/>
              <a:gd name="T2" fmla="*/ 48 w 48"/>
              <a:gd name="T3" fmla="*/ 0 h 7"/>
              <a:gd name="T4" fmla="*/ 21 w 48"/>
              <a:gd name="T5" fmla="*/ 0 h 7"/>
              <a:gd name="T6" fmla="*/ 0 w 48"/>
              <a:gd name="T7" fmla="*/ 7 h 7"/>
              <a:gd name="T8" fmla="*/ 28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8" y="7"/>
                </a:moveTo>
                <a:lnTo>
                  <a:pt x="48" y="0"/>
                </a:lnTo>
                <a:lnTo>
                  <a:pt x="21" y="0"/>
                </a:lnTo>
                <a:lnTo>
                  <a:pt x="0" y="7"/>
                </a:lnTo>
                <a:lnTo>
                  <a:pt x="28" y="7"/>
                </a:lnTo>
                <a:close/>
              </a:path>
            </a:pathLst>
          </a:custGeom>
          <a:solidFill>
            <a:srgbClr val="BFBF73"/>
          </a:solidFill>
          <a:ln w="11113">
            <a:solidFill>
              <a:srgbClr val="000000"/>
            </a:solidFill>
            <a:round/>
            <a:headEnd/>
            <a:tailEnd/>
          </a:ln>
        </p:spPr>
        <p:txBody>
          <a:bodyPr/>
          <a:lstStyle/>
          <a:p>
            <a:endParaRPr lang="en-US"/>
          </a:p>
        </p:txBody>
      </p:sp>
      <p:sp>
        <p:nvSpPr>
          <p:cNvPr id="150952" name="Freeform 425"/>
          <p:cNvSpPr>
            <a:spLocks/>
          </p:cNvSpPr>
          <p:nvPr/>
        </p:nvSpPr>
        <p:spPr bwMode="auto">
          <a:xfrm>
            <a:off x="2986088" y="5549900"/>
            <a:ext cx="33337" cy="328613"/>
          </a:xfrm>
          <a:custGeom>
            <a:avLst/>
            <a:gdLst>
              <a:gd name="T0" fmla="*/ 0 w 21"/>
              <a:gd name="T1" fmla="*/ 207 h 207"/>
              <a:gd name="T2" fmla="*/ 0 w 21"/>
              <a:gd name="T3" fmla="*/ 6 h 207"/>
              <a:gd name="T4" fmla="*/ 21 w 21"/>
              <a:gd name="T5" fmla="*/ 0 h 207"/>
              <a:gd name="T6" fmla="*/ 21 w 21"/>
              <a:gd name="T7" fmla="*/ 200 h 207"/>
              <a:gd name="T8" fmla="*/ 0 w 21"/>
              <a:gd name="T9" fmla="*/ 207 h 207"/>
              <a:gd name="T10" fmla="*/ 0 60000 65536"/>
              <a:gd name="T11" fmla="*/ 0 60000 65536"/>
              <a:gd name="T12" fmla="*/ 0 60000 65536"/>
              <a:gd name="T13" fmla="*/ 0 60000 65536"/>
              <a:gd name="T14" fmla="*/ 0 60000 65536"/>
              <a:gd name="T15" fmla="*/ 0 w 21"/>
              <a:gd name="T16" fmla="*/ 0 h 207"/>
              <a:gd name="T17" fmla="*/ 21 w 21"/>
              <a:gd name="T18" fmla="*/ 207 h 207"/>
            </a:gdLst>
            <a:ahLst/>
            <a:cxnLst>
              <a:cxn ang="T10">
                <a:pos x="T0" y="T1"/>
              </a:cxn>
              <a:cxn ang="T11">
                <a:pos x="T2" y="T3"/>
              </a:cxn>
              <a:cxn ang="T12">
                <a:pos x="T4" y="T5"/>
              </a:cxn>
              <a:cxn ang="T13">
                <a:pos x="T6" y="T7"/>
              </a:cxn>
              <a:cxn ang="T14">
                <a:pos x="T8" y="T9"/>
              </a:cxn>
            </a:cxnLst>
            <a:rect l="T15" t="T16" r="T17" b="T18"/>
            <a:pathLst>
              <a:path w="21" h="207">
                <a:moveTo>
                  <a:pt x="0" y="207"/>
                </a:moveTo>
                <a:lnTo>
                  <a:pt x="0" y="6"/>
                </a:lnTo>
                <a:lnTo>
                  <a:pt x="21" y="0"/>
                </a:lnTo>
                <a:lnTo>
                  <a:pt x="21" y="200"/>
                </a:lnTo>
                <a:lnTo>
                  <a:pt x="0" y="207"/>
                </a:lnTo>
                <a:close/>
              </a:path>
            </a:pathLst>
          </a:custGeom>
          <a:solidFill>
            <a:srgbClr val="80804D"/>
          </a:solidFill>
          <a:ln w="11113">
            <a:solidFill>
              <a:srgbClr val="000000"/>
            </a:solidFill>
            <a:round/>
            <a:headEnd/>
            <a:tailEnd/>
          </a:ln>
        </p:spPr>
        <p:txBody>
          <a:bodyPr/>
          <a:lstStyle/>
          <a:p>
            <a:endParaRPr lang="en-US"/>
          </a:p>
        </p:txBody>
      </p:sp>
      <p:sp>
        <p:nvSpPr>
          <p:cNvPr id="150953" name="Rectangle 426"/>
          <p:cNvSpPr>
            <a:spLocks noChangeArrowheads="1"/>
          </p:cNvSpPr>
          <p:nvPr/>
        </p:nvSpPr>
        <p:spPr bwMode="auto">
          <a:xfrm>
            <a:off x="2943225" y="5559425"/>
            <a:ext cx="42863" cy="319088"/>
          </a:xfrm>
          <a:prstGeom prst="rect">
            <a:avLst/>
          </a:prstGeom>
          <a:solidFill>
            <a:srgbClr val="FFFF99"/>
          </a:solidFill>
          <a:ln w="11113">
            <a:solidFill>
              <a:srgbClr val="000000"/>
            </a:solidFill>
            <a:miter lim="800000"/>
            <a:headEnd/>
            <a:tailEnd/>
          </a:ln>
        </p:spPr>
        <p:txBody>
          <a:bodyPr/>
          <a:lstStyle/>
          <a:p>
            <a:endParaRPr lang="en-US"/>
          </a:p>
        </p:txBody>
      </p:sp>
      <p:sp>
        <p:nvSpPr>
          <p:cNvPr id="150954" name="Freeform 427"/>
          <p:cNvSpPr>
            <a:spLocks/>
          </p:cNvSpPr>
          <p:nvPr/>
        </p:nvSpPr>
        <p:spPr bwMode="auto">
          <a:xfrm>
            <a:off x="2943225" y="5549900"/>
            <a:ext cx="76200" cy="9525"/>
          </a:xfrm>
          <a:custGeom>
            <a:avLst/>
            <a:gdLst>
              <a:gd name="T0" fmla="*/ 27 w 48"/>
              <a:gd name="T1" fmla="*/ 6 h 6"/>
              <a:gd name="T2" fmla="*/ 48 w 48"/>
              <a:gd name="T3" fmla="*/ 0 h 6"/>
              <a:gd name="T4" fmla="*/ 21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21" y="0"/>
                </a:lnTo>
                <a:lnTo>
                  <a:pt x="0" y="6"/>
                </a:lnTo>
                <a:lnTo>
                  <a:pt x="27" y="6"/>
                </a:lnTo>
                <a:close/>
              </a:path>
            </a:pathLst>
          </a:custGeom>
          <a:solidFill>
            <a:srgbClr val="BFBF73"/>
          </a:solidFill>
          <a:ln w="11113">
            <a:solidFill>
              <a:srgbClr val="000000"/>
            </a:solidFill>
            <a:round/>
            <a:headEnd/>
            <a:tailEnd/>
          </a:ln>
        </p:spPr>
        <p:txBody>
          <a:bodyPr/>
          <a:lstStyle/>
          <a:p>
            <a:endParaRPr lang="en-US"/>
          </a:p>
        </p:txBody>
      </p:sp>
      <p:sp>
        <p:nvSpPr>
          <p:cNvPr id="150955" name="Freeform 428"/>
          <p:cNvSpPr>
            <a:spLocks/>
          </p:cNvSpPr>
          <p:nvPr/>
        </p:nvSpPr>
        <p:spPr bwMode="auto">
          <a:xfrm>
            <a:off x="3106738" y="5497513"/>
            <a:ext cx="22225" cy="381000"/>
          </a:xfrm>
          <a:custGeom>
            <a:avLst/>
            <a:gdLst>
              <a:gd name="T0" fmla="*/ 0 w 14"/>
              <a:gd name="T1" fmla="*/ 240 h 240"/>
              <a:gd name="T2" fmla="*/ 0 w 14"/>
              <a:gd name="T3" fmla="*/ 7 h 240"/>
              <a:gd name="T4" fmla="*/ 14 w 14"/>
              <a:gd name="T5" fmla="*/ 0 h 240"/>
              <a:gd name="T6" fmla="*/ 14 w 14"/>
              <a:gd name="T7" fmla="*/ 233 h 240"/>
              <a:gd name="T8" fmla="*/ 0 w 14"/>
              <a:gd name="T9" fmla="*/ 240 h 240"/>
              <a:gd name="T10" fmla="*/ 0 60000 65536"/>
              <a:gd name="T11" fmla="*/ 0 60000 65536"/>
              <a:gd name="T12" fmla="*/ 0 60000 65536"/>
              <a:gd name="T13" fmla="*/ 0 60000 65536"/>
              <a:gd name="T14" fmla="*/ 0 60000 65536"/>
              <a:gd name="T15" fmla="*/ 0 w 14"/>
              <a:gd name="T16" fmla="*/ 0 h 240"/>
              <a:gd name="T17" fmla="*/ 14 w 14"/>
              <a:gd name="T18" fmla="*/ 240 h 240"/>
            </a:gdLst>
            <a:ahLst/>
            <a:cxnLst>
              <a:cxn ang="T10">
                <a:pos x="T0" y="T1"/>
              </a:cxn>
              <a:cxn ang="T11">
                <a:pos x="T2" y="T3"/>
              </a:cxn>
              <a:cxn ang="T12">
                <a:pos x="T4" y="T5"/>
              </a:cxn>
              <a:cxn ang="T13">
                <a:pos x="T6" y="T7"/>
              </a:cxn>
              <a:cxn ang="T14">
                <a:pos x="T8" y="T9"/>
              </a:cxn>
            </a:cxnLst>
            <a:rect l="T15" t="T16" r="T17" b="T18"/>
            <a:pathLst>
              <a:path w="14" h="240">
                <a:moveTo>
                  <a:pt x="0" y="240"/>
                </a:moveTo>
                <a:lnTo>
                  <a:pt x="0" y="7"/>
                </a:lnTo>
                <a:lnTo>
                  <a:pt x="14" y="0"/>
                </a:lnTo>
                <a:lnTo>
                  <a:pt x="14" y="233"/>
                </a:lnTo>
                <a:lnTo>
                  <a:pt x="0" y="240"/>
                </a:lnTo>
                <a:close/>
              </a:path>
            </a:pathLst>
          </a:custGeom>
          <a:solidFill>
            <a:srgbClr val="80804D"/>
          </a:solidFill>
          <a:ln w="11113">
            <a:solidFill>
              <a:srgbClr val="000000"/>
            </a:solidFill>
            <a:round/>
            <a:headEnd/>
            <a:tailEnd/>
          </a:ln>
        </p:spPr>
        <p:txBody>
          <a:bodyPr/>
          <a:lstStyle/>
          <a:p>
            <a:endParaRPr lang="en-US"/>
          </a:p>
        </p:txBody>
      </p:sp>
      <p:sp>
        <p:nvSpPr>
          <p:cNvPr id="150956" name="Rectangle 429"/>
          <p:cNvSpPr>
            <a:spLocks noChangeArrowheads="1"/>
          </p:cNvSpPr>
          <p:nvPr/>
        </p:nvSpPr>
        <p:spPr bwMode="auto">
          <a:xfrm>
            <a:off x="3052763" y="5508625"/>
            <a:ext cx="53975" cy="369888"/>
          </a:xfrm>
          <a:prstGeom prst="rect">
            <a:avLst/>
          </a:prstGeom>
          <a:solidFill>
            <a:srgbClr val="FFFF99"/>
          </a:solidFill>
          <a:ln w="11113">
            <a:solidFill>
              <a:srgbClr val="000000"/>
            </a:solidFill>
            <a:miter lim="800000"/>
            <a:headEnd/>
            <a:tailEnd/>
          </a:ln>
        </p:spPr>
        <p:txBody>
          <a:bodyPr/>
          <a:lstStyle/>
          <a:p>
            <a:endParaRPr lang="en-US"/>
          </a:p>
        </p:txBody>
      </p:sp>
      <p:sp>
        <p:nvSpPr>
          <p:cNvPr id="150957" name="Freeform 430"/>
          <p:cNvSpPr>
            <a:spLocks/>
          </p:cNvSpPr>
          <p:nvPr/>
        </p:nvSpPr>
        <p:spPr bwMode="auto">
          <a:xfrm>
            <a:off x="3052763" y="5497513"/>
            <a:ext cx="76200" cy="11112"/>
          </a:xfrm>
          <a:custGeom>
            <a:avLst/>
            <a:gdLst>
              <a:gd name="T0" fmla="*/ 34 w 48"/>
              <a:gd name="T1" fmla="*/ 7 h 7"/>
              <a:gd name="T2" fmla="*/ 48 w 48"/>
              <a:gd name="T3" fmla="*/ 0 h 7"/>
              <a:gd name="T4" fmla="*/ 20 w 48"/>
              <a:gd name="T5" fmla="*/ 0 h 7"/>
              <a:gd name="T6" fmla="*/ 0 w 48"/>
              <a:gd name="T7" fmla="*/ 7 h 7"/>
              <a:gd name="T8" fmla="*/ 34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34" y="7"/>
                </a:moveTo>
                <a:lnTo>
                  <a:pt x="48" y="0"/>
                </a:lnTo>
                <a:lnTo>
                  <a:pt x="20" y="0"/>
                </a:lnTo>
                <a:lnTo>
                  <a:pt x="0" y="7"/>
                </a:lnTo>
                <a:lnTo>
                  <a:pt x="34" y="7"/>
                </a:lnTo>
                <a:close/>
              </a:path>
            </a:pathLst>
          </a:custGeom>
          <a:solidFill>
            <a:srgbClr val="BFBF73"/>
          </a:solidFill>
          <a:ln w="11113">
            <a:solidFill>
              <a:srgbClr val="000000"/>
            </a:solidFill>
            <a:round/>
            <a:headEnd/>
            <a:tailEnd/>
          </a:ln>
        </p:spPr>
        <p:txBody>
          <a:bodyPr/>
          <a:lstStyle/>
          <a:p>
            <a:endParaRPr lang="en-US"/>
          </a:p>
        </p:txBody>
      </p:sp>
      <p:sp>
        <p:nvSpPr>
          <p:cNvPr id="150958" name="Freeform 431"/>
          <p:cNvSpPr>
            <a:spLocks/>
          </p:cNvSpPr>
          <p:nvPr/>
        </p:nvSpPr>
        <p:spPr bwMode="auto">
          <a:xfrm>
            <a:off x="3455988" y="5262563"/>
            <a:ext cx="22225" cy="615950"/>
          </a:xfrm>
          <a:custGeom>
            <a:avLst/>
            <a:gdLst>
              <a:gd name="T0" fmla="*/ 0 w 14"/>
              <a:gd name="T1" fmla="*/ 388 h 388"/>
              <a:gd name="T2" fmla="*/ 0 w 14"/>
              <a:gd name="T3" fmla="*/ 6 h 388"/>
              <a:gd name="T4" fmla="*/ 14 w 14"/>
              <a:gd name="T5" fmla="*/ 0 h 388"/>
              <a:gd name="T6" fmla="*/ 14 w 14"/>
              <a:gd name="T7" fmla="*/ 381 h 388"/>
              <a:gd name="T8" fmla="*/ 0 w 14"/>
              <a:gd name="T9" fmla="*/ 388 h 388"/>
              <a:gd name="T10" fmla="*/ 0 60000 65536"/>
              <a:gd name="T11" fmla="*/ 0 60000 65536"/>
              <a:gd name="T12" fmla="*/ 0 60000 65536"/>
              <a:gd name="T13" fmla="*/ 0 60000 65536"/>
              <a:gd name="T14" fmla="*/ 0 60000 65536"/>
              <a:gd name="T15" fmla="*/ 0 w 14"/>
              <a:gd name="T16" fmla="*/ 0 h 388"/>
              <a:gd name="T17" fmla="*/ 14 w 14"/>
              <a:gd name="T18" fmla="*/ 388 h 388"/>
            </a:gdLst>
            <a:ahLst/>
            <a:cxnLst>
              <a:cxn ang="T10">
                <a:pos x="T0" y="T1"/>
              </a:cxn>
              <a:cxn ang="T11">
                <a:pos x="T2" y="T3"/>
              </a:cxn>
              <a:cxn ang="T12">
                <a:pos x="T4" y="T5"/>
              </a:cxn>
              <a:cxn ang="T13">
                <a:pos x="T6" y="T7"/>
              </a:cxn>
              <a:cxn ang="T14">
                <a:pos x="T8" y="T9"/>
              </a:cxn>
            </a:cxnLst>
            <a:rect l="T15" t="T16" r="T17" b="T18"/>
            <a:pathLst>
              <a:path w="14" h="388">
                <a:moveTo>
                  <a:pt x="0" y="388"/>
                </a:moveTo>
                <a:lnTo>
                  <a:pt x="0" y="6"/>
                </a:lnTo>
                <a:lnTo>
                  <a:pt x="14" y="0"/>
                </a:lnTo>
                <a:lnTo>
                  <a:pt x="14" y="381"/>
                </a:lnTo>
                <a:lnTo>
                  <a:pt x="0" y="388"/>
                </a:lnTo>
                <a:close/>
              </a:path>
            </a:pathLst>
          </a:custGeom>
          <a:solidFill>
            <a:srgbClr val="80804D"/>
          </a:solidFill>
          <a:ln w="11113">
            <a:solidFill>
              <a:srgbClr val="000000"/>
            </a:solidFill>
            <a:round/>
            <a:headEnd/>
            <a:tailEnd/>
          </a:ln>
        </p:spPr>
        <p:txBody>
          <a:bodyPr/>
          <a:lstStyle/>
          <a:p>
            <a:endParaRPr lang="en-US"/>
          </a:p>
        </p:txBody>
      </p:sp>
      <p:sp>
        <p:nvSpPr>
          <p:cNvPr id="150959" name="Rectangle 432"/>
          <p:cNvSpPr>
            <a:spLocks noChangeArrowheads="1"/>
          </p:cNvSpPr>
          <p:nvPr/>
        </p:nvSpPr>
        <p:spPr bwMode="auto">
          <a:xfrm>
            <a:off x="3402013" y="5272088"/>
            <a:ext cx="53975" cy="606425"/>
          </a:xfrm>
          <a:prstGeom prst="rect">
            <a:avLst/>
          </a:prstGeom>
          <a:solidFill>
            <a:srgbClr val="FFFF99"/>
          </a:solidFill>
          <a:ln w="11113">
            <a:solidFill>
              <a:srgbClr val="000000"/>
            </a:solidFill>
            <a:miter lim="800000"/>
            <a:headEnd/>
            <a:tailEnd/>
          </a:ln>
        </p:spPr>
        <p:txBody>
          <a:bodyPr/>
          <a:lstStyle/>
          <a:p>
            <a:endParaRPr lang="en-US"/>
          </a:p>
        </p:txBody>
      </p:sp>
      <p:sp>
        <p:nvSpPr>
          <p:cNvPr id="150960" name="Freeform 433"/>
          <p:cNvSpPr>
            <a:spLocks/>
          </p:cNvSpPr>
          <p:nvPr/>
        </p:nvSpPr>
        <p:spPr bwMode="auto">
          <a:xfrm>
            <a:off x="3402013" y="5262563"/>
            <a:ext cx="76200" cy="9525"/>
          </a:xfrm>
          <a:custGeom>
            <a:avLst/>
            <a:gdLst>
              <a:gd name="T0" fmla="*/ 34 w 48"/>
              <a:gd name="T1" fmla="*/ 6 h 6"/>
              <a:gd name="T2" fmla="*/ 48 w 48"/>
              <a:gd name="T3" fmla="*/ 0 h 6"/>
              <a:gd name="T4" fmla="*/ 21 w 48"/>
              <a:gd name="T5" fmla="*/ 0 h 6"/>
              <a:gd name="T6" fmla="*/ 0 w 48"/>
              <a:gd name="T7" fmla="*/ 6 h 6"/>
              <a:gd name="T8" fmla="*/ 34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34" y="6"/>
                </a:moveTo>
                <a:lnTo>
                  <a:pt x="48" y="0"/>
                </a:lnTo>
                <a:lnTo>
                  <a:pt x="21" y="0"/>
                </a:lnTo>
                <a:lnTo>
                  <a:pt x="0" y="6"/>
                </a:lnTo>
                <a:lnTo>
                  <a:pt x="34" y="6"/>
                </a:lnTo>
                <a:close/>
              </a:path>
            </a:pathLst>
          </a:custGeom>
          <a:solidFill>
            <a:srgbClr val="BFBF73"/>
          </a:solidFill>
          <a:ln w="11113">
            <a:solidFill>
              <a:srgbClr val="000000"/>
            </a:solidFill>
            <a:round/>
            <a:headEnd/>
            <a:tailEnd/>
          </a:ln>
        </p:spPr>
        <p:txBody>
          <a:bodyPr/>
          <a:lstStyle/>
          <a:p>
            <a:endParaRPr lang="en-US"/>
          </a:p>
        </p:txBody>
      </p:sp>
      <p:sp>
        <p:nvSpPr>
          <p:cNvPr id="150961" name="Freeform 434"/>
          <p:cNvSpPr>
            <a:spLocks/>
          </p:cNvSpPr>
          <p:nvPr/>
        </p:nvSpPr>
        <p:spPr bwMode="auto">
          <a:xfrm>
            <a:off x="3565525" y="5272088"/>
            <a:ext cx="33338" cy="606425"/>
          </a:xfrm>
          <a:custGeom>
            <a:avLst/>
            <a:gdLst>
              <a:gd name="T0" fmla="*/ 0 w 21"/>
              <a:gd name="T1" fmla="*/ 382 h 382"/>
              <a:gd name="T2" fmla="*/ 0 w 21"/>
              <a:gd name="T3" fmla="*/ 7 h 382"/>
              <a:gd name="T4" fmla="*/ 21 w 21"/>
              <a:gd name="T5" fmla="*/ 0 h 382"/>
              <a:gd name="T6" fmla="*/ 21 w 21"/>
              <a:gd name="T7" fmla="*/ 375 h 382"/>
              <a:gd name="T8" fmla="*/ 0 w 21"/>
              <a:gd name="T9" fmla="*/ 382 h 382"/>
              <a:gd name="T10" fmla="*/ 0 60000 65536"/>
              <a:gd name="T11" fmla="*/ 0 60000 65536"/>
              <a:gd name="T12" fmla="*/ 0 60000 65536"/>
              <a:gd name="T13" fmla="*/ 0 60000 65536"/>
              <a:gd name="T14" fmla="*/ 0 60000 65536"/>
              <a:gd name="T15" fmla="*/ 0 w 21"/>
              <a:gd name="T16" fmla="*/ 0 h 382"/>
              <a:gd name="T17" fmla="*/ 21 w 21"/>
              <a:gd name="T18" fmla="*/ 382 h 382"/>
            </a:gdLst>
            <a:ahLst/>
            <a:cxnLst>
              <a:cxn ang="T10">
                <a:pos x="T0" y="T1"/>
              </a:cxn>
              <a:cxn ang="T11">
                <a:pos x="T2" y="T3"/>
              </a:cxn>
              <a:cxn ang="T12">
                <a:pos x="T4" y="T5"/>
              </a:cxn>
              <a:cxn ang="T13">
                <a:pos x="T6" y="T7"/>
              </a:cxn>
              <a:cxn ang="T14">
                <a:pos x="T8" y="T9"/>
              </a:cxn>
            </a:cxnLst>
            <a:rect l="T15" t="T16" r="T17" b="T18"/>
            <a:pathLst>
              <a:path w="21" h="382">
                <a:moveTo>
                  <a:pt x="0" y="382"/>
                </a:moveTo>
                <a:lnTo>
                  <a:pt x="0" y="7"/>
                </a:lnTo>
                <a:lnTo>
                  <a:pt x="21" y="0"/>
                </a:lnTo>
                <a:lnTo>
                  <a:pt x="21" y="375"/>
                </a:lnTo>
                <a:lnTo>
                  <a:pt x="0" y="382"/>
                </a:lnTo>
                <a:close/>
              </a:path>
            </a:pathLst>
          </a:custGeom>
          <a:solidFill>
            <a:srgbClr val="80804D"/>
          </a:solidFill>
          <a:ln w="11113">
            <a:solidFill>
              <a:srgbClr val="000000"/>
            </a:solidFill>
            <a:round/>
            <a:headEnd/>
            <a:tailEnd/>
          </a:ln>
        </p:spPr>
        <p:txBody>
          <a:bodyPr/>
          <a:lstStyle/>
          <a:p>
            <a:endParaRPr lang="en-US"/>
          </a:p>
        </p:txBody>
      </p:sp>
      <p:sp>
        <p:nvSpPr>
          <p:cNvPr id="150962" name="Rectangle 435"/>
          <p:cNvSpPr>
            <a:spLocks noChangeArrowheads="1"/>
          </p:cNvSpPr>
          <p:nvPr/>
        </p:nvSpPr>
        <p:spPr bwMode="auto">
          <a:xfrm>
            <a:off x="3522663" y="5283200"/>
            <a:ext cx="42862" cy="595313"/>
          </a:xfrm>
          <a:prstGeom prst="rect">
            <a:avLst/>
          </a:prstGeom>
          <a:solidFill>
            <a:srgbClr val="FFFF99"/>
          </a:solidFill>
          <a:ln w="11113">
            <a:solidFill>
              <a:srgbClr val="000000"/>
            </a:solidFill>
            <a:miter lim="800000"/>
            <a:headEnd/>
            <a:tailEnd/>
          </a:ln>
        </p:spPr>
        <p:txBody>
          <a:bodyPr/>
          <a:lstStyle/>
          <a:p>
            <a:endParaRPr lang="en-US"/>
          </a:p>
        </p:txBody>
      </p:sp>
      <p:sp>
        <p:nvSpPr>
          <p:cNvPr id="150963" name="Freeform 436"/>
          <p:cNvSpPr>
            <a:spLocks/>
          </p:cNvSpPr>
          <p:nvPr/>
        </p:nvSpPr>
        <p:spPr bwMode="auto">
          <a:xfrm>
            <a:off x="3522663" y="5272088"/>
            <a:ext cx="76200" cy="11112"/>
          </a:xfrm>
          <a:custGeom>
            <a:avLst/>
            <a:gdLst>
              <a:gd name="T0" fmla="*/ 27 w 48"/>
              <a:gd name="T1" fmla="*/ 7 h 7"/>
              <a:gd name="T2" fmla="*/ 48 w 48"/>
              <a:gd name="T3" fmla="*/ 0 h 7"/>
              <a:gd name="T4" fmla="*/ 20 w 48"/>
              <a:gd name="T5" fmla="*/ 0 h 7"/>
              <a:gd name="T6" fmla="*/ 0 w 48"/>
              <a:gd name="T7" fmla="*/ 7 h 7"/>
              <a:gd name="T8" fmla="*/ 27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7" y="7"/>
                </a:moveTo>
                <a:lnTo>
                  <a:pt x="48" y="0"/>
                </a:lnTo>
                <a:lnTo>
                  <a:pt x="20" y="0"/>
                </a:lnTo>
                <a:lnTo>
                  <a:pt x="0" y="7"/>
                </a:lnTo>
                <a:lnTo>
                  <a:pt x="27" y="7"/>
                </a:lnTo>
                <a:close/>
              </a:path>
            </a:pathLst>
          </a:custGeom>
          <a:solidFill>
            <a:srgbClr val="BFBF73"/>
          </a:solidFill>
          <a:ln w="11113">
            <a:solidFill>
              <a:srgbClr val="000000"/>
            </a:solidFill>
            <a:round/>
            <a:headEnd/>
            <a:tailEnd/>
          </a:ln>
        </p:spPr>
        <p:txBody>
          <a:bodyPr/>
          <a:lstStyle/>
          <a:p>
            <a:endParaRPr lang="en-US"/>
          </a:p>
        </p:txBody>
      </p:sp>
      <p:sp>
        <p:nvSpPr>
          <p:cNvPr id="150964" name="Freeform 437"/>
          <p:cNvSpPr>
            <a:spLocks/>
          </p:cNvSpPr>
          <p:nvPr/>
        </p:nvSpPr>
        <p:spPr bwMode="auto">
          <a:xfrm>
            <a:off x="3686175" y="5283200"/>
            <a:ext cx="31750" cy="595313"/>
          </a:xfrm>
          <a:custGeom>
            <a:avLst/>
            <a:gdLst>
              <a:gd name="T0" fmla="*/ 0 w 20"/>
              <a:gd name="T1" fmla="*/ 375 h 375"/>
              <a:gd name="T2" fmla="*/ 0 w 20"/>
              <a:gd name="T3" fmla="*/ 6 h 375"/>
              <a:gd name="T4" fmla="*/ 20 w 20"/>
              <a:gd name="T5" fmla="*/ 0 h 375"/>
              <a:gd name="T6" fmla="*/ 20 w 20"/>
              <a:gd name="T7" fmla="*/ 368 h 375"/>
              <a:gd name="T8" fmla="*/ 0 w 20"/>
              <a:gd name="T9" fmla="*/ 375 h 375"/>
              <a:gd name="T10" fmla="*/ 0 60000 65536"/>
              <a:gd name="T11" fmla="*/ 0 60000 65536"/>
              <a:gd name="T12" fmla="*/ 0 60000 65536"/>
              <a:gd name="T13" fmla="*/ 0 60000 65536"/>
              <a:gd name="T14" fmla="*/ 0 60000 65536"/>
              <a:gd name="T15" fmla="*/ 0 w 20"/>
              <a:gd name="T16" fmla="*/ 0 h 375"/>
              <a:gd name="T17" fmla="*/ 20 w 20"/>
              <a:gd name="T18" fmla="*/ 375 h 375"/>
            </a:gdLst>
            <a:ahLst/>
            <a:cxnLst>
              <a:cxn ang="T10">
                <a:pos x="T0" y="T1"/>
              </a:cxn>
              <a:cxn ang="T11">
                <a:pos x="T2" y="T3"/>
              </a:cxn>
              <a:cxn ang="T12">
                <a:pos x="T4" y="T5"/>
              </a:cxn>
              <a:cxn ang="T13">
                <a:pos x="T6" y="T7"/>
              </a:cxn>
              <a:cxn ang="T14">
                <a:pos x="T8" y="T9"/>
              </a:cxn>
            </a:cxnLst>
            <a:rect l="T15" t="T16" r="T17" b="T18"/>
            <a:pathLst>
              <a:path w="20" h="375">
                <a:moveTo>
                  <a:pt x="0" y="375"/>
                </a:moveTo>
                <a:lnTo>
                  <a:pt x="0" y="6"/>
                </a:lnTo>
                <a:lnTo>
                  <a:pt x="20" y="0"/>
                </a:lnTo>
                <a:lnTo>
                  <a:pt x="20" y="368"/>
                </a:lnTo>
                <a:lnTo>
                  <a:pt x="0" y="375"/>
                </a:lnTo>
                <a:close/>
              </a:path>
            </a:pathLst>
          </a:custGeom>
          <a:solidFill>
            <a:srgbClr val="80804D"/>
          </a:solidFill>
          <a:ln w="11113">
            <a:solidFill>
              <a:srgbClr val="000000"/>
            </a:solidFill>
            <a:round/>
            <a:headEnd/>
            <a:tailEnd/>
          </a:ln>
        </p:spPr>
        <p:txBody>
          <a:bodyPr/>
          <a:lstStyle/>
          <a:p>
            <a:endParaRPr lang="en-US"/>
          </a:p>
        </p:txBody>
      </p:sp>
      <p:sp>
        <p:nvSpPr>
          <p:cNvPr id="150965" name="Rectangle 438"/>
          <p:cNvSpPr>
            <a:spLocks noChangeArrowheads="1"/>
          </p:cNvSpPr>
          <p:nvPr/>
        </p:nvSpPr>
        <p:spPr bwMode="auto">
          <a:xfrm>
            <a:off x="3641725" y="5292725"/>
            <a:ext cx="44450" cy="585788"/>
          </a:xfrm>
          <a:prstGeom prst="rect">
            <a:avLst/>
          </a:prstGeom>
          <a:solidFill>
            <a:srgbClr val="FFFF99"/>
          </a:solidFill>
          <a:ln w="11113">
            <a:solidFill>
              <a:srgbClr val="000000"/>
            </a:solidFill>
            <a:miter lim="800000"/>
            <a:headEnd/>
            <a:tailEnd/>
          </a:ln>
        </p:spPr>
        <p:txBody>
          <a:bodyPr/>
          <a:lstStyle/>
          <a:p>
            <a:endParaRPr lang="en-US"/>
          </a:p>
        </p:txBody>
      </p:sp>
      <p:sp>
        <p:nvSpPr>
          <p:cNvPr id="150966" name="Freeform 439"/>
          <p:cNvSpPr>
            <a:spLocks/>
          </p:cNvSpPr>
          <p:nvPr/>
        </p:nvSpPr>
        <p:spPr bwMode="auto">
          <a:xfrm>
            <a:off x="3641725" y="5283200"/>
            <a:ext cx="76200" cy="9525"/>
          </a:xfrm>
          <a:custGeom>
            <a:avLst/>
            <a:gdLst>
              <a:gd name="T0" fmla="*/ 28 w 48"/>
              <a:gd name="T1" fmla="*/ 6 h 6"/>
              <a:gd name="T2" fmla="*/ 48 w 48"/>
              <a:gd name="T3" fmla="*/ 0 h 6"/>
              <a:gd name="T4" fmla="*/ 14 w 48"/>
              <a:gd name="T5" fmla="*/ 0 h 6"/>
              <a:gd name="T6" fmla="*/ 0 w 48"/>
              <a:gd name="T7" fmla="*/ 6 h 6"/>
              <a:gd name="T8" fmla="*/ 28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8" y="6"/>
                </a:moveTo>
                <a:lnTo>
                  <a:pt x="48" y="0"/>
                </a:lnTo>
                <a:lnTo>
                  <a:pt x="14" y="0"/>
                </a:lnTo>
                <a:lnTo>
                  <a:pt x="0" y="6"/>
                </a:lnTo>
                <a:lnTo>
                  <a:pt x="28" y="6"/>
                </a:lnTo>
                <a:close/>
              </a:path>
            </a:pathLst>
          </a:custGeom>
          <a:solidFill>
            <a:srgbClr val="BFBF73"/>
          </a:solidFill>
          <a:ln w="11113">
            <a:solidFill>
              <a:srgbClr val="000000"/>
            </a:solidFill>
            <a:round/>
            <a:headEnd/>
            <a:tailEnd/>
          </a:ln>
        </p:spPr>
        <p:txBody>
          <a:bodyPr/>
          <a:lstStyle/>
          <a:p>
            <a:endParaRPr lang="en-US"/>
          </a:p>
        </p:txBody>
      </p:sp>
      <p:sp>
        <p:nvSpPr>
          <p:cNvPr id="150967" name="Freeform 440"/>
          <p:cNvSpPr>
            <a:spLocks/>
          </p:cNvSpPr>
          <p:nvPr/>
        </p:nvSpPr>
        <p:spPr bwMode="auto">
          <a:xfrm>
            <a:off x="4035425" y="4943475"/>
            <a:ext cx="33338" cy="935038"/>
          </a:xfrm>
          <a:custGeom>
            <a:avLst/>
            <a:gdLst>
              <a:gd name="T0" fmla="*/ 0 w 21"/>
              <a:gd name="T1" fmla="*/ 589 h 589"/>
              <a:gd name="T2" fmla="*/ 0 w 21"/>
              <a:gd name="T3" fmla="*/ 6 h 589"/>
              <a:gd name="T4" fmla="*/ 21 w 21"/>
              <a:gd name="T5" fmla="*/ 0 h 589"/>
              <a:gd name="T6" fmla="*/ 21 w 21"/>
              <a:gd name="T7" fmla="*/ 582 h 589"/>
              <a:gd name="T8" fmla="*/ 0 w 21"/>
              <a:gd name="T9" fmla="*/ 589 h 589"/>
              <a:gd name="T10" fmla="*/ 0 60000 65536"/>
              <a:gd name="T11" fmla="*/ 0 60000 65536"/>
              <a:gd name="T12" fmla="*/ 0 60000 65536"/>
              <a:gd name="T13" fmla="*/ 0 60000 65536"/>
              <a:gd name="T14" fmla="*/ 0 60000 65536"/>
              <a:gd name="T15" fmla="*/ 0 w 21"/>
              <a:gd name="T16" fmla="*/ 0 h 589"/>
              <a:gd name="T17" fmla="*/ 21 w 21"/>
              <a:gd name="T18" fmla="*/ 589 h 589"/>
            </a:gdLst>
            <a:ahLst/>
            <a:cxnLst>
              <a:cxn ang="T10">
                <a:pos x="T0" y="T1"/>
              </a:cxn>
              <a:cxn ang="T11">
                <a:pos x="T2" y="T3"/>
              </a:cxn>
              <a:cxn ang="T12">
                <a:pos x="T4" y="T5"/>
              </a:cxn>
              <a:cxn ang="T13">
                <a:pos x="T6" y="T7"/>
              </a:cxn>
              <a:cxn ang="T14">
                <a:pos x="T8" y="T9"/>
              </a:cxn>
            </a:cxnLst>
            <a:rect l="T15" t="T16" r="T17" b="T18"/>
            <a:pathLst>
              <a:path w="21" h="589">
                <a:moveTo>
                  <a:pt x="0" y="589"/>
                </a:moveTo>
                <a:lnTo>
                  <a:pt x="0" y="6"/>
                </a:lnTo>
                <a:lnTo>
                  <a:pt x="21" y="0"/>
                </a:lnTo>
                <a:lnTo>
                  <a:pt x="21" y="582"/>
                </a:lnTo>
                <a:lnTo>
                  <a:pt x="0" y="589"/>
                </a:lnTo>
                <a:close/>
              </a:path>
            </a:pathLst>
          </a:custGeom>
          <a:solidFill>
            <a:srgbClr val="80804D"/>
          </a:solidFill>
          <a:ln w="11113">
            <a:solidFill>
              <a:srgbClr val="000000"/>
            </a:solidFill>
            <a:round/>
            <a:headEnd/>
            <a:tailEnd/>
          </a:ln>
        </p:spPr>
        <p:txBody>
          <a:bodyPr/>
          <a:lstStyle/>
          <a:p>
            <a:endParaRPr lang="en-US"/>
          </a:p>
        </p:txBody>
      </p:sp>
      <p:sp>
        <p:nvSpPr>
          <p:cNvPr id="150968" name="Rectangle 441"/>
          <p:cNvSpPr>
            <a:spLocks noChangeArrowheads="1"/>
          </p:cNvSpPr>
          <p:nvPr/>
        </p:nvSpPr>
        <p:spPr bwMode="auto">
          <a:xfrm>
            <a:off x="3990975" y="4953000"/>
            <a:ext cx="44450" cy="925513"/>
          </a:xfrm>
          <a:prstGeom prst="rect">
            <a:avLst/>
          </a:prstGeom>
          <a:solidFill>
            <a:srgbClr val="FFFF99"/>
          </a:solidFill>
          <a:ln w="11113">
            <a:solidFill>
              <a:srgbClr val="000000"/>
            </a:solidFill>
            <a:miter lim="800000"/>
            <a:headEnd/>
            <a:tailEnd/>
          </a:ln>
        </p:spPr>
        <p:txBody>
          <a:bodyPr/>
          <a:lstStyle/>
          <a:p>
            <a:endParaRPr lang="en-US"/>
          </a:p>
        </p:txBody>
      </p:sp>
      <p:sp>
        <p:nvSpPr>
          <p:cNvPr id="150969" name="Freeform 442"/>
          <p:cNvSpPr>
            <a:spLocks/>
          </p:cNvSpPr>
          <p:nvPr/>
        </p:nvSpPr>
        <p:spPr bwMode="auto">
          <a:xfrm>
            <a:off x="3990975" y="4943475"/>
            <a:ext cx="77788" cy="9525"/>
          </a:xfrm>
          <a:custGeom>
            <a:avLst/>
            <a:gdLst>
              <a:gd name="T0" fmla="*/ 28 w 49"/>
              <a:gd name="T1" fmla="*/ 6 h 6"/>
              <a:gd name="T2" fmla="*/ 49 w 49"/>
              <a:gd name="T3" fmla="*/ 0 h 6"/>
              <a:gd name="T4" fmla="*/ 14 w 49"/>
              <a:gd name="T5" fmla="*/ 0 h 6"/>
              <a:gd name="T6" fmla="*/ 0 w 49"/>
              <a:gd name="T7" fmla="*/ 6 h 6"/>
              <a:gd name="T8" fmla="*/ 28 w 49"/>
              <a:gd name="T9" fmla="*/ 6 h 6"/>
              <a:gd name="T10" fmla="*/ 0 60000 65536"/>
              <a:gd name="T11" fmla="*/ 0 60000 65536"/>
              <a:gd name="T12" fmla="*/ 0 60000 65536"/>
              <a:gd name="T13" fmla="*/ 0 60000 65536"/>
              <a:gd name="T14" fmla="*/ 0 60000 65536"/>
              <a:gd name="T15" fmla="*/ 0 w 49"/>
              <a:gd name="T16" fmla="*/ 0 h 6"/>
              <a:gd name="T17" fmla="*/ 49 w 49"/>
              <a:gd name="T18" fmla="*/ 6 h 6"/>
            </a:gdLst>
            <a:ahLst/>
            <a:cxnLst>
              <a:cxn ang="T10">
                <a:pos x="T0" y="T1"/>
              </a:cxn>
              <a:cxn ang="T11">
                <a:pos x="T2" y="T3"/>
              </a:cxn>
              <a:cxn ang="T12">
                <a:pos x="T4" y="T5"/>
              </a:cxn>
              <a:cxn ang="T13">
                <a:pos x="T6" y="T7"/>
              </a:cxn>
              <a:cxn ang="T14">
                <a:pos x="T8" y="T9"/>
              </a:cxn>
            </a:cxnLst>
            <a:rect l="T15" t="T16" r="T17" b="T18"/>
            <a:pathLst>
              <a:path w="49" h="6">
                <a:moveTo>
                  <a:pt x="28" y="6"/>
                </a:moveTo>
                <a:lnTo>
                  <a:pt x="49" y="0"/>
                </a:lnTo>
                <a:lnTo>
                  <a:pt x="14" y="0"/>
                </a:lnTo>
                <a:lnTo>
                  <a:pt x="0" y="6"/>
                </a:lnTo>
                <a:lnTo>
                  <a:pt x="28" y="6"/>
                </a:lnTo>
                <a:close/>
              </a:path>
            </a:pathLst>
          </a:custGeom>
          <a:solidFill>
            <a:srgbClr val="BFBF73"/>
          </a:solidFill>
          <a:ln w="11113">
            <a:solidFill>
              <a:srgbClr val="000000"/>
            </a:solidFill>
            <a:round/>
            <a:headEnd/>
            <a:tailEnd/>
          </a:ln>
        </p:spPr>
        <p:txBody>
          <a:bodyPr/>
          <a:lstStyle/>
          <a:p>
            <a:endParaRPr lang="en-US"/>
          </a:p>
        </p:txBody>
      </p:sp>
      <p:sp>
        <p:nvSpPr>
          <p:cNvPr id="150970" name="Freeform 443"/>
          <p:cNvSpPr>
            <a:spLocks/>
          </p:cNvSpPr>
          <p:nvPr/>
        </p:nvSpPr>
        <p:spPr bwMode="auto">
          <a:xfrm>
            <a:off x="4156075" y="5005388"/>
            <a:ext cx="20638" cy="873125"/>
          </a:xfrm>
          <a:custGeom>
            <a:avLst/>
            <a:gdLst>
              <a:gd name="T0" fmla="*/ 0 w 13"/>
              <a:gd name="T1" fmla="*/ 550 h 550"/>
              <a:gd name="T2" fmla="*/ 0 w 13"/>
              <a:gd name="T3" fmla="*/ 6 h 550"/>
              <a:gd name="T4" fmla="*/ 13 w 13"/>
              <a:gd name="T5" fmla="*/ 0 h 550"/>
              <a:gd name="T6" fmla="*/ 13 w 13"/>
              <a:gd name="T7" fmla="*/ 543 h 550"/>
              <a:gd name="T8" fmla="*/ 0 w 13"/>
              <a:gd name="T9" fmla="*/ 550 h 550"/>
              <a:gd name="T10" fmla="*/ 0 60000 65536"/>
              <a:gd name="T11" fmla="*/ 0 60000 65536"/>
              <a:gd name="T12" fmla="*/ 0 60000 65536"/>
              <a:gd name="T13" fmla="*/ 0 60000 65536"/>
              <a:gd name="T14" fmla="*/ 0 60000 65536"/>
              <a:gd name="T15" fmla="*/ 0 w 13"/>
              <a:gd name="T16" fmla="*/ 0 h 550"/>
              <a:gd name="T17" fmla="*/ 13 w 13"/>
              <a:gd name="T18" fmla="*/ 550 h 550"/>
            </a:gdLst>
            <a:ahLst/>
            <a:cxnLst>
              <a:cxn ang="T10">
                <a:pos x="T0" y="T1"/>
              </a:cxn>
              <a:cxn ang="T11">
                <a:pos x="T2" y="T3"/>
              </a:cxn>
              <a:cxn ang="T12">
                <a:pos x="T4" y="T5"/>
              </a:cxn>
              <a:cxn ang="T13">
                <a:pos x="T6" y="T7"/>
              </a:cxn>
              <a:cxn ang="T14">
                <a:pos x="T8" y="T9"/>
              </a:cxn>
            </a:cxnLst>
            <a:rect l="T15" t="T16" r="T17" b="T18"/>
            <a:pathLst>
              <a:path w="13" h="550">
                <a:moveTo>
                  <a:pt x="0" y="550"/>
                </a:moveTo>
                <a:lnTo>
                  <a:pt x="0" y="6"/>
                </a:lnTo>
                <a:lnTo>
                  <a:pt x="13" y="0"/>
                </a:lnTo>
                <a:lnTo>
                  <a:pt x="13" y="543"/>
                </a:lnTo>
                <a:lnTo>
                  <a:pt x="0" y="550"/>
                </a:lnTo>
                <a:close/>
              </a:path>
            </a:pathLst>
          </a:custGeom>
          <a:solidFill>
            <a:srgbClr val="80804D"/>
          </a:solidFill>
          <a:ln w="11113">
            <a:solidFill>
              <a:srgbClr val="000000"/>
            </a:solidFill>
            <a:round/>
            <a:headEnd/>
            <a:tailEnd/>
          </a:ln>
        </p:spPr>
        <p:txBody>
          <a:bodyPr/>
          <a:lstStyle/>
          <a:p>
            <a:endParaRPr lang="en-US"/>
          </a:p>
        </p:txBody>
      </p:sp>
      <p:sp>
        <p:nvSpPr>
          <p:cNvPr id="150971" name="Rectangle 444"/>
          <p:cNvSpPr>
            <a:spLocks noChangeArrowheads="1"/>
          </p:cNvSpPr>
          <p:nvPr/>
        </p:nvSpPr>
        <p:spPr bwMode="auto">
          <a:xfrm>
            <a:off x="4100513" y="5014913"/>
            <a:ext cx="55562" cy="863600"/>
          </a:xfrm>
          <a:prstGeom prst="rect">
            <a:avLst/>
          </a:prstGeom>
          <a:solidFill>
            <a:srgbClr val="FFFF99"/>
          </a:solidFill>
          <a:ln w="11113">
            <a:solidFill>
              <a:srgbClr val="000000"/>
            </a:solidFill>
            <a:miter lim="800000"/>
            <a:headEnd/>
            <a:tailEnd/>
          </a:ln>
        </p:spPr>
        <p:txBody>
          <a:bodyPr/>
          <a:lstStyle/>
          <a:p>
            <a:endParaRPr lang="en-US"/>
          </a:p>
        </p:txBody>
      </p:sp>
      <p:sp>
        <p:nvSpPr>
          <p:cNvPr id="150972" name="Freeform 445"/>
          <p:cNvSpPr>
            <a:spLocks/>
          </p:cNvSpPr>
          <p:nvPr/>
        </p:nvSpPr>
        <p:spPr bwMode="auto">
          <a:xfrm>
            <a:off x="4100513" y="5005388"/>
            <a:ext cx="76200" cy="9525"/>
          </a:xfrm>
          <a:custGeom>
            <a:avLst/>
            <a:gdLst>
              <a:gd name="T0" fmla="*/ 35 w 48"/>
              <a:gd name="T1" fmla="*/ 6 h 6"/>
              <a:gd name="T2" fmla="*/ 48 w 48"/>
              <a:gd name="T3" fmla="*/ 0 h 6"/>
              <a:gd name="T4" fmla="*/ 21 w 48"/>
              <a:gd name="T5" fmla="*/ 0 h 6"/>
              <a:gd name="T6" fmla="*/ 0 w 48"/>
              <a:gd name="T7" fmla="*/ 6 h 6"/>
              <a:gd name="T8" fmla="*/ 35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35" y="6"/>
                </a:moveTo>
                <a:lnTo>
                  <a:pt x="48" y="0"/>
                </a:lnTo>
                <a:lnTo>
                  <a:pt x="21" y="0"/>
                </a:lnTo>
                <a:lnTo>
                  <a:pt x="0" y="6"/>
                </a:lnTo>
                <a:lnTo>
                  <a:pt x="35" y="6"/>
                </a:lnTo>
                <a:close/>
              </a:path>
            </a:pathLst>
          </a:custGeom>
          <a:solidFill>
            <a:srgbClr val="BFBF73"/>
          </a:solidFill>
          <a:ln w="11113">
            <a:solidFill>
              <a:srgbClr val="000000"/>
            </a:solidFill>
            <a:round/>
            <a:headEnd/>
            <a:tailEnd/>
          </a:ln>
        </p:spPr>
        <p:txBody>
          <a:bodyPr/>
          <a:lstStyle/>
          <a:p>
            <a:endParaRPr lang="en-US"/>
          </a:p>
        </p:txBody>
      </p:sp>
      <p:sp>
        <p:nvSpPr>
          <p:cNvPr id="150973" name="Freeform 446"/>
          <p:cNvSpPr>
            <a:spLocks/>
          </p:cNvSpPr>
          <p:nvPr/>
        </p:nvSpPr>
        <p:spPr bwMode="auto">
          <a:xfrm>
            <a:off x="4264025" y="5005388"/>
            <a:ext cx="33338" cy="873125"/>
          </a:xfrm>
          <a:custGeom>
            <a:avLst/>
            <a:gdLst>
              <a:gd name="T0" fmla="*/ 0 w 21"/>
              <a:gd name="T1" fmla="*/ 550 h 550"/>
              <a:gd name="T2" fmla="*/ 0 w 21"/>
              <a:gd name="T3" fmla="*/ 6 h 550"/>
              <a:gd name="T4" fmla="*/ 21 w 21"/>
              <a:gd name="T5" fmla="*/ 0 h 550"/>
              <a:gd name="T6" fmla="*/ 21 w 21"/>
              <a:gd name="T7" fmla="*/ 543 h 550"/>
              <a:gd name="T8" fmla="*/ 0 w 21"/>
              <a:gd name="T9" fmla="*/ 550 h 550"/>
              <a:gd name="T10" fmla="*/ 0 60000 65536"/>
              <a:gd name="T11" fmla="*/ 0 60000 65536"/>
              <a:gd name="T12" fmla="*/ 0 60000 65536"/>
              <a:gd name="T13" fmla="*/ 0 60000 65536"/>
              <a:gd name="T14" fmla="*/ 0 60000 65536"/>
              <a:gd name="T15" fmla="*/ 0 w 21"/>
              <a:gd name="T16" fmla="*/ 0 h 550"/>
              <a:gd name="T17" fmla="*/ 21 w 21"/>
              <a:gd name="T18" fmla="*/ 550 h 550"/>
            </a:gdLst>
            <a:ahLst/>
            <a:cxnLst>
              <a:cxn ang="T10">
                <a:pos x="T0" y="T1"/>
              </a:cxn>
              <a:cxn ang="T11">
                <a:pos x="T2" y="T3"/>
              </a:cxn>
              <a:cxn ang="T12">
                <a:pos x="T4" y="T5"/>
              </a:cxn>
              <a:cxn ang="T13">
                <a:pos x="T6" y="T7"/>
              </a:cxn>
              <a:cxn ang="T14">
                <a:pos x="T8" y="T9"/>
              </a:cxn>
            </a:cxnLst>
            <a:rect l="T15" t="T16" r="T17" b="T18"/>
            <a:pathLst>
              <a:path w="21" h="550">
                <a:moveTo>
                  <a:pt x="0" y="550"/>
                </a:moveTo>
                <a:lnTo>
                  <a:pt x="0" y="6"/>
                </a:lnTo>
                <a:lnTo>
                  <a:pt x="21" y="0"/>
                </a:lnTo>
                <a:lnTo>
                  <a:pt x="21" y="543"/>
                </a:lnTo>
                <a:lnTo>
                  <a:pt x="0" y="550"/>
                </a:lnTo>
                <a:close/>
              </a:path>
            </a:pathLst>
          </a:custGeom>
          <a:solidFill>
            <a:srgbClr val="80804D"/>
          </a:solidFill>
          <a:ln w="11113">
            <a:solidFill>
              <a:srgbClr val="000000"/>
            </a:solidFill>
            <a:round/>
            <a:headEnd/>
            <a:tailEnd/>
          </a:ln>
        </p:spPr>
        <p:txBody>
          <a:bodyPr/>
          <a:lstStyle/>
          <a:p>
            <a:endParaRPr lang="en-US"/>
          </a:p>
        </p:txBody>
      </p:sp>
      <p:sp>
        <p:nvSpPr>
          <p:cNvPr id="150974" name="Rectangle 447"/>
          <p:cNvSpPr>
            <a:spLocks noChangeArrowheads="1"/>
          </p:cNvSpPr>
          <p:nvPr/>
        </p:nvSpPr>
        <p:spPr bwMode="auto">
          <a:xfrm>
            <a:off x="4221163" y="5014913"/>
            <a:ext cx="42862" cy="863600"/>
          </a:xfrm>
          <a:prstGeom prst="rect">
            <a:avLst/>
          </a:prstGeom>
          <a:solidFill>
            <a:srgbClr val="FFFF99"/>
          </a:solidFill>
          <a:ln w="11113">
            <a:solidFill>
              <a:srgbClr val="000000"/>
            </a:solidFill>
            <a:miter lim="800000"/>
            <a:headEnd/>
            <a:tailEnd/>
          </a:ln>
        </p:spPr>
        <p:txBody>
          <a:bodyPr/>
          <a:lstStyle/>
          <a:p>
            <a:endParaRPr lang="en-US"/>
          </a:p>
        </p:txBody>
      </p:sp>
      <p:sp>
        <p:nvSpPr>
          <p:cNvPr id="150975" name="Freeform 448"/>
          <p:cNvSpPr>
            <a:spLocks/>
          </p:cNvSpPr>
          <p:nvPr/>
        </p:nvSpPr>
        <p:spPr bwMode="auto">
          <a:xfrm>
            <a:off x="4221163" y="5005388"/>
            <a:ext cx="76200" cy="9525"/>
          </a:xfrm>
          <a:custGeom>
            <a:avLst/>
            <a:gdLst>
              <a:gd name="T0" fmla="*/ 27 w 48"/>
              <a:gd name="T1" fmla="*/ 6 h 6"/>
              <a:gd name="T2" fmla="*/ 48 w 48"/>
              <a:gd name="T3" fmla="*/ 0 h 6"/>
              <a:gd name="T4" fmla="*/ 20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20" y="0"/>
                </a:lnTo>
                <a:lnTo>
                  <a:pt x="0" y="6"/>
                </a:lnTo>
                <a:lnTo>
                  <a:pt x="27" y="6"/>
                </a:lnTo>
                <a:close/>
              </a:path>
            </a:pathLst>
          </a:custGeom>
          <a:solidFill>
            <a:srgbClr val="BFBF73"/>
          </a:solidFill>
          <a:ln w="11113">
            <a:solidFill>
              <a:srgbClr val="000000"/>
            </a:solidFill>
            <a:round/>
            <a:headEnd/>
            <a:tailEnd/>
          </a:ln>
        </p:spPr>
        <p:txBody>
          <a:bodyPr/>
          <a:lstStyle/>
          <a:p>
            <a:endParaRPr lang="en-US"/>
          </a:p>
        </p:txBody>
      </p:sp>
      <p:sp>
        <p:nvSpPr>
          <p:cNvPr id="150976" name="Freeform 449"/>
          <p:cNvSpPr>
            <a:spLocks/>
          </p:cNvSpPr>
          <p:nvPr/>
        </p:nvSpPr>
        <p:spPr bwMode="auto">
          <a:xfrm>
            <a:off x="4613275" y="5364163"/>
            <a:ext cx="33338" cy="514350"/>
          </a:xfrm>
          <a:custGeom>
            <a:avLst/>
            <a:gdLst>
              <a:gd name="T0" fmla="*/ 0 w 21"/>
              <a:gd name="T1" fmla="*/ 324 h 324"/>
              <a:gd name="T2" fmla="*/ 0 w 21"/>
              <a:gd name="T3" fmla="*/ 7 h 324"/>
              <a:gd name="T4" fmla="*/ 21 w 21"/>
              <a:gd name="T5" fmla="*/ 0 h 324"/>
              <a:gd name="T6" fmla="*/ 21 w 21"/>
              <a:gd name="T7" fmla="*/ 317 h 324"/>
              <a:gd name="T8" fmla="*/ 0 w 21"/>
              <a:gd name="T9" fmla="*/ 324 h 324"/>
              <a:gd name="T10" fmla="*/ 0 60000 65536"/>
              <a:gd name="T11" fmla="*/ 0 60000 65536"/>
              <a:gd name="T12" fmla="*/ 0 60000 65536"/>
              <a:gd name="T13" fmla="*/ 0 60000 65536"/>
              <a:gd name="T14" fmla="*/ 0 60000 65536"/>
              <a:gd name="T15" fmla="*/ 0 w 21"/>
              <a:gd name="T16" fmla="*/ 0 h 324"/>
              <a:gd name="T17" fmla="*/ 21 w 21"/>
              <a:gd name="T18" fmla="*/ 324 h 324"/>
            </a:gdLst>
            <a:ahLst/>
            <a:cxnLst>
              <a:cxn ang="T10">
                <a:pos x="T0" y="T1"/>
              </a:cxn>
              <a:cxn ang="T11">
                <a:pos x="T2" y="T3"/>
              </a:cxn>
              <a:cxn ang="T12">
                <a:pos x="T4" y="T5"/>
              </a:cxn>
              <a:cxn ang="T13">
                <a:pos x="T6" y="T7"/>
              </a:cxn>
              <a:cxn ang="T14">
                <a:pos x="T8" y="T9"/>
              </a:cxn>
            </a:cxnLst>
            <a:rect l="T15" t="T16" r="T17" b="T18"/>
            <a:pathLst>
              <a:path w="21" h="324">
                <a:moveTo>
                  <a:pt x="0" y="324"/>
                </a:moveTo>
                <a:lnTo>
                  <a:pt x="0" y="7"/>
                </a:lnTo>
                <a:lnTo>
                  <a:pt x="21" y="0"/>
                </a:lnTo>
                <a:lnTo>
                  <a:pt x="21" y="317"/>
                </a:lnTo>
                <a:lnTo>
                  <a:pt x="0" y="324"/>
                </a:lnTo>
                <a:close/>
              </a:path>
            </a:pathLst>
          </a:custGeom>
          <a:solidFill>
            <a:srgbClr val="80804D"/>
          </a:solidFill>
          <a:ln w="11113">
            <a:solidFill>
              <a:srgbClr val="000000"/>
            </a:solidFill>
            <a:round/>
            <a:headEnd/>
            <a:tailEnd/>
          </a:ln>
        </p:spPr>
        <p:txBody>
          <a:bodyPr/>
          <a:lstStyle/>
          <a:p>
            <a:endParaRPr lang="en-US"/>
          </a:p>
        </p:txBody>
      </p:sp>
      <p:sp>
        <p:nvSpPr>
          <p:cNvPr id="150977" name="Rectangle 450"/>
          <p:cNvSpPr>
            <a:spLocks noChangeArrowheads="1"/>
          </p:cNvSpPr>
          <p:nvPr/>
        </p:nvSpPr>
        <p:spPr bwMode="auto">
          <a:xfrm>
            <a:off x="4570413" y="5375275"/>
            <a:ext cx="42862" cy="503238"/>
          </a:xfrm>
          <a:prstGeom prst="rect">
            <a:avLst/>
          </a:prstGeom>
          <a:solidFill>
            <a:srgbClr val="FFFF99"/>
          </a:solidFill>
          <a:ln w="11113">
            <a:solidFill>
              <a:srgbClr val="000000"/>
            </a:solidFill>
            <a:miter lim="800000"/>
            <a:headEnd/>
            <a:tailEnd/>
          </a:ln>
        </p:spPr>
        <p:txBody>
          <a:bodyPr/>
          <a:lstStyle/>
          <a:p>
            <a:endParaRPr lang="en-US"/>
          </a:p>
        </p:txBody>
      </p:sp>
      <p:sp>
        <p:nvSpPr>
          <p:cNvPr id="150978" name="Freeform 451"/>
          <p:cNvSpPr>
            <a:spLocks/>
          </p:cNvSpPr>
          <p:nvPr/>
        </p:nvSpPr>
        <p:spPr bwMode="auto">
          <a:xfrm>
            <a:off x="4570413" y="5364163"/>
            <a:ext cx="76200" cy="11112"/>
          </a:xfrm>
          <a:custGeom>
            <a:avLst/>
            <a:gdLst>
              <a:gd name="T0" fmla="*/ 27 w 48"/>
              <a:gd name="T1" fmla="*/ 7 h 7"/>
              <a:gd name="T2" fmla="*/ 48 w 48"/>
              <a:gd name="T3" fmla="*/ 0 h 7"/>
              <a:gd name="T4" fmla="*/ 21 w 48"/>
              <a:gd name="T5" fmla="*/ 0 h 7"/>
              <a:gd name="T6" fmla="*/ 0 w 48"/>
              <a:gd name="T7" fmla="*/ 7 h 7"/>
              <a:gd name="T8" fmla="*/ 27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7" y="7"/>
                </a:moveTo>
                <a:lnTo>
                  <a:pt x="48" y="0"/>
                </a:lnTo>
                <a:lnTo>
                  <a:pt x="21" y="0"/>
                </a:lnTo>
                <a:lnTo>
                  <a:pt x="0" y="7"/>
                </a:lnTo>
                <a:lnTo>
                  <a:pt x="27" y="7"/>
                </a:lnTo>
                <a:close/>
              </a:path>
            </a:pathLst>
          </a:custGeom>
          <a:solidFill>
            <a:srgbClr val="BFBF73"/>
          </a:solidFill>
          <a:ln w="11113">
            <a:solidFill>
              <a:srgbClr val="000000"/>
            </a:solidFill>
            <a:round/>
            <a:headEnd/>
            <a:tailEnd/>
          </a:ln>
        </p:spPr>
        <p:txBody>
          <a:bodyPr/>
          <a:lstStyle/>
          <a:p>
            <a:endParaRPr lang="en-US"/>
          </a:p>
        </p:txBody>
      </p:sp>
      <p:sp>
        <p:nvSpPr>
          <p:cNvPr id="150979" name="Freeform 452"/>
          <p:cNvSpPr>
            <a:spLocks/>
          </p:cNvSpPr>
          <p:nvPr/>
        </p:nvSpPr>
        <p:spPr bwMode="auto">
          <a:xfrm>
            <a:off x="4733925" y="5549900"/>
            <a:ext cx="33338" cy="328613"/>
          </a:xfrm>
          <a:custGeom>
            <a:avLst/>
            <a:gdLst>
              <a:gd name="T0" fmla="*/ 0 w 21"/>
              <a:gd name="T1" fmla="*/ 207 h 207"/>
              <a:gd name="T2" fmla="*/ 0 w 21"/>
              <a:gd name="T3" fmla="*/ 6 h 207"/>
              <a:gd name="T4" fmla="*/ 21 w 21"/>
              <a:gd name="T5" fmla="*/ 0 h 207"/>
              <a:gd name="T6" fmla="*/ 21 w 21"/>
              <a:gd name="T7" fmla="*/ 200 h 207"/>
              <a:gd name="T8" fmla="*/ 0 w 21"/>
              <a:gd name="T9" fmla="*/ 207 h 207"/>
              <a:gd name="T10" fmla="*/ 0 60000 65536"/>
              <a:gd name="T11" fmla="*/ 0 60000 65536"/>
              <a:gd name="T12" fmla="*/ 0 60000 65536"/>
              <a:gd name="T13" fmla="*/ 0 60000 65536"/>
              <a:gd name="T14" fmla="*/ 0 60000 65536"/>
              <a:gd name="T15" fmla="*/ 0 w 21"/>
              <a:gd name="T16" fmla="*/ 0 h 207"/>
              <a:gd name="T17" fmla="*/ 21 w 21"/>
              <a:gd name="T18" fmla="*/ 207 h 207"/>
            </a:gdLst>
            <a:ahLst/>
            <a:cxnLst>
              <a:cxn ang="T10">
                <a:pos x="T0" y="T1"/>
              </a:cxn>
              <a:cxn ang="T11">
                <a:pos x="T2" y="T3"/>
              </a:cxn>
              <a:cxn ang="T12">
                <a:pos x="T4" y="T5"/>
              </a:cxn>
              <a:cxn ang="T13">
                <a:pos x="T6" y="T7"/>
              </a:cxn>
              <a:cxn ang="T14">
                <a:pos x="T8" y="T9"/>
              </a:cxn>
            </a:cxnLst>
            <a:rect l="T15" t="T16" r="T17" b="T18"/>
            <a:pathLst>
              <a:path w="21" h="207">
                <a:moveTo>
                  <a:pt x="0" y="207"/>
                </a:moveTo>
                <a:lnTo>
                  <a:pt x="0" y="6"/>
                </a:lnTo>
                <a:lnTo>
                  <a:pt x="21" y="0"/>
                </a:lnTo>
                <a:lnTo>
                  <a:pt x="21" y="200"/>
                </a:lnTo>
                <a:lnTo>
                  <a:pt x="0" y="207"/>
                </a:lnTo>
                <a:close/>
              </a:path>
            </a:pathLst>
          </a:custGeom>
          <a:solidFill>
            <a:srgbClr val="80804D"/>
          </a:solidFill>
          <a:ln w="11113">
            <a:solidFill>
              <a:srgbClr val="000000"/>
            </a:solidFill>
            <a:round/>
            <a:headEnd/>
            <a:tailEnd/>
          </a:ln>
        </p:spPr>
        <p:txBody>
          <a:bodyPr/>
          <a:lstStyle/>
          <a:p>
            <a:endParaRPr lang="en-US"/>
          </a:p>
        </p:txBody>
      </p:sp>
      <p:sp>
        <p:nvSpPr>
          <p:cNvPr id="150980" name="Rectangle 453"/>
          <p:cNvSpPr>
            <a:spLocks noChangeArrowheads="1"/>
          </p:cNvSpPr>
          <p:nvPr/>
        </p:nvSpPr>
        <p:spPr bwMode="auto">
          <a:xfrm>
            <a:off x="4691063" y="5559425"/>
            <a:ext cx="42862" cy="319088"/>
          </a:xfrm>
          <a:prstGeom prst="rect">
            <a:avLst/>
          </a:prstGeom>
          <a:solidFill>
            <a:srgbClr val="FFFF99"/>
          </a:solidFill>
          <a:ln w="11113">
            <a:solidFill>
              <a:srgbClr val="000000"/>
            </a:solidFill>
            <a:miter lim="800000"/>
            <a:headEnd/>
            <a:tailEnd/>
          </a:ln>
        </p:spPr>
        <p:txBody>
          <a:bodyPr/>
          <a:lstStyle/>
          <a:p>
            <a:endParaRPr lang="en-US"/>
          </a:p>
        </p:txBody>
      </p:sp>
      <p:sp>
        <p:nvSpPr>
          <p:cNvPr id="150981" name="Freeform 454"/>
          <p:cNvSpPr>
            <a:spLocks/>
          </p:cNvSpPr>
          <p:nvPr/>
        </p:nvSpPr>
        <p:spPr bwMode="auto">
          <a:xfrm>
            <a:off x="4691063" y="5549900"/>
            <a:ext cx="76200" cy="9525"/>
          </a:xfrm>
          <a:custGeom>
            <a:avLst/>
            <a:gdLst>
              <a:gd name="T0" fmla="*/ 27 w 48"/>
              <a:gd name="T1" fmla="*/ 6 h 6"/>
              <a:gd name="T2" fmla="*/ 48 w 48"/>
              <a:gd name="T3" fmla="*/ 0 h 6"/>
              <a:gd name="T4" fmla="*/ 13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13" y="0"/>
                </a:lnTo>
                <a:lnTo>
                  <a:pt x="0" y="6"/>
                </a:lnTo>
                <a:lnTo>
                  <a:pt x="27" y="6"/>
                </a:lnTo>
                <a:close/>
              </a:path>
            </a:pathLst>
          </a:custGeom>
          <a:solidFill>
            <a:srgbClr val="BFBF73"/>
          </a:solidFill>
          <a:ln w="11113">
            <a:solidFill>
              <a:srgbClr val="000000"/>
            </a:solidFill>
            <a:round/>
            <a:headEnd/>
            <a:tailEnd/>
          </a:ln>
        </p:spPr>
        <p:txBody>
          <a:bodyPr/>
          <a:lstStyle/>
          <a:p>
            <a:endParaRPr lang="en-US"/>
          </a:p>
        </p:txBody>
      </p:sp>
      <p:sp>
        <p:nvSpPr>
          <p:cNvPr id="150982" name="Freeform 455"/>
          <p:cNvSpPr>
            <a:spLocks/>
          </p:cNvSpPr>
          <p:nvPr/>
        </p:nvSpPr>
        <p:spPr bwMode="auto">
          <a:xfrm>
            <a:off x="5083175" y="5262563"/>
            <a:ext cx="33338" cy="615950"/>
          </a:xfrm>
          <a:custGeom>
            <a:avLst/>
            <a:gdLst>
              <a:gd name="T0" fmla="*/ 0 w 21"/>
              <a:gd name="T1" fmla="*/ 388 h 388"/>
              <a:gd name="T2" fmla="*/ 0 w 21"/>
              <a:gd name="T3" fmla="*/ 6 h 388"/>
              <a:gd name="T4" fmla="*/ 21 w 21"/>
              <a:gd name="T5" fmla="*/ 0 h 388"/>
              <a:gd name="T6" fmla="*/ 21 w 21"/>
              <a:gd name="T7" fmla="*/ 381 h 388"/>
              <a:gd name="T8" fmla="*/ 0 w 21"/>
              <a:gd name="T9" fmla="*/ 388 h 388"/>
              <a:gd name="T10" fmla="*/ 0 60000 65536"/>
              <a:gd name="T11" fmla="*/ 0 60000 65536"/>
              <a:gd name="T12" fmla="*/ 0 60000 65536"/>
              <a:gd name="T13" fmla="*/ 0 60000 65536"/>
              <a:gd name="T14" fmla="*/ 0 60000 65536"/>
              <a:gd name="T15" fmla="*/ 0 w 21"/>
              <a:gd name="T16" fmla="*/ 0 h 388"/>
              <a:gd name="T17" fmla="*/ 21 w 21"/>
              <a:gd name="T18" fmla="*/ 388 h 388"/>
            </a:gdLst>
            <a:ahLst/>
            <a:cxnLst>
              <a:cxn ang="T10">
                <a:pos x="T0" y="T1"/>
              </a:cxn>
              <a:cxn ang="T11">
                <a:pos x="T2" y="T3"/>
              </a:cxn>
              <a:cxn ang="T12">
                <a:pos x="T4" y="T5"/>
              </a:cxn>
              <a:cxn ang="T13">
                <a:pos x="T6" y="T7"/>
              </a:cxn>
              <a:cxn ang="T14">
                <a:pos x="T8" y="T9"/>
              </a:cxn>
            </a:cxnLst>
            <a:rect l="T15" t="T16" r="T17" b="T18"/>
            <a:pathLst>
              <a:path w="21" h="388">
                <a:moveTo>
                  <a:pt x="0" y="388"/>
                </a:moveTo>
                <a:lnTo>
                  <a:pt x="0" y="6"/>
                </a:lnTo>
                <a:lnTo>
                  <a:pt x="21" y="0"/>
                </a:lnTo>
                <a:lnTo>
                  <a:pt x="21" y="381"/>
                </a:lnTo>
                <a:lnTo>
                  <a:pt x="0" y="388"/>
                </a:lnTo>
                <a:close/>
              </a:path>
            </a:pathLst>
          </a:custGeom>
          <a:solidFill>
            <a:srgbClr val="80804D"/>
          </a:solidFill>
          <a:ln w="11113">
            <a:solidFill>
              <a:srgbClr val="000000"/>
            </a:solidFill>
            <a:round/>
            <a:headEnd/>
            <a:tailEnd/>
          </a:ln>
        </p:spPr>
        <p:txBody>
          <a:bodyPr/>
          <a:lstStyle/>
          <a:p>
            <a:endParaRPr lang="en-US"/>
          </a:p>
        </p:txBody>
      </p:sp>
      <p:sp>
        <p:nvSpPr>
          <p:cNvPr id="150983" name="Rectangle 456"/>
          <p:cNvSpPr>
            <a:spLocks noChangeArrowheads="1"/>
          </p:cNvSpPr>
          <p:nvPr/>
        </p:nvSpPr>
        <p:spPr bwMode="auto">
          <a:xfrm>
            <a:off x="5040313" y="5272088"/>
            <a:ext cx="42862" cy="606425"/>
          </a:xfrm>
          <a:prstGeom prst="rect">
            <a:avLst/>
          </a:prstGeom>
          <a:solidFill>
            <a:srgbClr val="FFFF99"/>
          </a:solidFill>
          <a:ln w="11113">
            <a:solidFill>
              <a:srgbClr val="000000"/>
            </a:solidFill>
            <a:miter lim="800000"/>
            <a:headEnd/>
            <a:tailEnd/>
          </a:ln>
        </p:spPr>
        <p:txBody>
          <a:bodyPr/>
          <a:lstStyle/>
          <a:p>
            <a:endParaRPr lang="en-US"/>
          </a:p>
        </p:txBody>
      </p:sp>
      <p:sp>
        <p:nvSpPr>
          <p:cNvPr id="150984" name="Freeform 457"/>
          <p:cNvSpPr>
            <a:spLocks/>
          </p:cNvSpPr>
          <p:nvPr/>
        </p:nvSpPr>
        <p:spPr bwMode="auto">
          <a:xfrm>
            <a:off x="5040313" y="5262563"/>
            <a:ext cx="76200" cy="9525"/>
          </a:xfrm>
          <a:custGeom>
            <a:avLst/>
            <a:gdLst>
              <a:gd name="T0" fmla="*/ 27 w 48"/>
              <a:gd name="T1" fmla="*/ 6 h 6"/>
              <a:gd name="T2" fmla="*/ 48 w 48"/>
              <a:gd name="T3" fmla="*/ 0 h 6"/>
              <a:gd name="T4" fmla="*/ 13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13" y="0"/>
                </a:lnTo>
                <a:lnTo>
                  <a:pt x="0" y="6"/>
                </a:lnTo>
                <a:lnTo>
                  <a:pt x="27" y="6"/>
                </a:lnTo>
                <a:close/>
              </a:path>
            </a:pathLst>
          </a:custGeom>
          <a:solidFill>
            <a:srgbClr val="BFBF73"/>
          </a:solidFill>
          <a:ln w="11113">
            <a:solidFill>
              <a:srgbClr val="000000"/>
            </a:solidFill>
            <a:round/>
            <a:headEnd/>
            <a:tailEnd/>
          </a:ln>
        </p:spPr>
        <p:txBody>
          <a:bodyPr/>
          <a:lstStyle/>
          <a:p>
            <a:endParaRPr lang="en-US"/>
          </a:p>
        </p:txBody>
      </p:sp>
      <p:sp>
        <p:nvSpPr>
          <p:cNvPr id="150985" name="Freeform 458"/>
          <p:cNvSpPr>
            <a:spLocks/>
          </p:cNvSpPr>
          <p:nvPr/>
        </p:nvSpPr>
        <p:spPr bwMode="auto">
          <a:xfrm>
            <a:off x="5192713" y="5148263"/>
            <a:ext cx="33337" cy="730250"/>
          </a:xfrm>
          <a:custGeom>
            <a:avLst/>
            <a:gdLst>
              <a:gd name="T0" fmla="*/ 0 w 21"/>
              <a:gd name="T1" fmla="*/ 460 h 460"/>
              <a:gd name="T2" fmla="*/ 0 w 21"/>
              <a:gd name="T3" fmla="*/ 7 h 460"/>
              <a:gd name="T4" fmla="*/ 21 w 21"/>
              <a:gd name="T5" fmla="*/ 0 h 460"/>
              <a:gd name="T6" fmla="*/ 21 w 21"/>
              <a:gd name="T7" fmla="*/ 453 h 460"/>
              <a:gd name="T8" fmla="*/ 0 w 21"/>
              <a:gd name="T9" fmla="*/ 460 h 460"/>
              <a:gd name="T10" fmla="*/ 0 60000 65536"/>
              <a:gd name="T11" fmla="*/ 0 60000 65536"/>
              <a:gd name="T12" fmla="*/ 0 60000 65536"/>
              <a:gd name="T13" fmla="*/ 0 60000 65536"/>
              <a:gd name="T14" fmla="*/ 0 60000 65536"/>
              <a:gd name="T15" fmla="*/ 0 w 21"/>
              <a:gd name="T16" fmla="*/ 0 h 460"/>
              <a:gd name="T17" fmla="*/ 21 w 21"/>
              <a:gd name="T18" fmla="*/ 460 h 460"/>
            </a:gdLst>
            <a:ahLst/>
            <a:cxnLst>
              <a:cxn ang="T10">
                <a:pos x="T0" y="T1"/>
              </a:cxn>
              <a:cxn ang="T11">
                <a:pos x="T2" y="T3"/>
              </a:cxn>
              <a:cxn ang="T12">
                <a:pos x="T4" y="T5"/>
              </a:cxn>
              <a:cxn ang="T13">
                <a:pos x="T6" y="T7"/>
              </a:cxn>
              <a:cxn ang="T14">
                <a:pos x="T8" y="T9"/>
              </a:cxn>
            </a:cxnLst>
            <a:rect l="T15" t="T16" r="T17" b="T18"/>
            <a:pathLst>
              <a:path w="21" h="460">
                <a:moveTo>
                  <a:pt x="0" y="460"/>
                </a:moveTo>
                <a:lnTo>
                  <a:pt x="0" y="7"/>
                </a:lnTo>
                <a:lnTo>
                  <a:pt x="21" y="0"/>
                </a:lnTo>
                <a:lnTo>
                  <a:pt x="21" y="453"/>
                </a:lnTo>
                <a:lnTo>
                  <a:pt x="0" y="460"/>
                </a:lnTo>
                <a:close/>
              </a:path>
            </a:pathLst>
          </a:custGeom>
          <a:solidFill>
            <a:srgbClr val="80804D"/>
          </a:solidFill>
          <a:ln w="11113">
            <a:solidFill>
              <a:srgbClr val="000000"/>
            </a:solidFill>
            <a:round/>
            <a:headEnd/>
            <a:tailEnd/>
          </a:ln>
        </p:spPr>
        <p:txBody>
          <a:bodyPr/>
          <a:lstStyle/>
          <a:p>
            <a:endParaRPr lang="en-US"/>
          </a:p>
        </p:txBody>
      </p:sp>
      <p:sp>
        <p:nvSpPr>
          <p:cNvPr id="150986" name="Rectangle 459"/>
          <p:cNvSpPr>
            <a:spLocks noChangeArrowheads="1"/>
          </p:cNvSpPr>
          <p:nvPr/>
        </p:nvSpPr>
        <p:spPr bwMode="auto">
          <a:xfrm>
            <a:off x="5149850" y="5159375"/>
            <a:ext cx="42863" cy="719138"/>
          </a:xfrm>
          <a:prstGeom prst="rect">
            <a:avLst/>
          </a:prstGeom>
          <a:solidFill>
            <a:srgbClr val="FFFF99"/>
          </a:solidFill>
          <a:ln w="11113">
            <a:solidFill>
              <a:srgbClr val="000000"/>
            </a:solidFill>
            <a:miter lim="800000"/>
            <a:headEnd/>
            <a:tailEnd/>
          </a:ln>
        </p:spPr>
        <p:txBody>
          <a:bodyPr/>
          <a:lstStyle/>
          <a:p>
            <a:endParaRPr lang="en-US"/>
          </a:p>
        </p:txBody>
      </p:sp>
      <p:sp>
        <p:nvSpPr>
          <p:cNvPr id="150987" name="Freeform 460"/>
          <p:cNvSpPr>
            <a:spLocks/>
          </p:cNvSpPr>
          <p:nvPr/>
        </p:nvSpPr>
        <p:spPr bwMode="auto">
          <a:xfrm>
            <a:off x="5149850" y="5148263"/>
            <a:ext cx="76200" cy="11112"/>
          </a:xfrm>
          <a:custGeom>
            <a:avLst/>
            <a:gdLst>
              <a:gd name="T0" fmla="*/ 27 w 48"/>
              <a:gd name="T1" fmla="*/ 7 h 7"/>
              <a:gd name="T2" fmla="*/ 48 w 48"/>
              <a:gd name="T3" fmla="*/ 0 h 7"/>
              <a:gd name="T4" fmla="*/ 20 w 48"/>
              <a:gd name="T5" fmla="*/ 0 h 7"/>
              <a:gd name="T6" fmla="*/ 0 w 48"/>
              <a:gd name="T7" fmla="*/ 7 h 7"/>
              <a:gd name="T8" fmla="*/ 27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7" y="7"/>
                </a:moveTo>
                <a:lnTo>
                  <a:pt x="48" y="0"/>
                </a:lnTo>
                <a:lnTo>
                  <a:pt x="20" y="0"/>
                </a:lnTo>
                <a:lnTo>
                  <a:pt x="0" y="7"/>
                </a:lnTo>
                <a:lnTo>
                  <a:pt x="27" y="7"/>
                </a:lnTo>
                <a:close/>
              </a:path>
            </a:pathLst>
          </a:custGeom>
          <a:solidFill>
            <a:srgbClr val="BFBF73"/>
          </a:solidFill>
          <a:ln w="11113">
            <a:solidFill>
              <a:srgbClr val="000000"/>
            </a:solidFill>
            <a:round/>
            <a:headEnd/>
            <a:tailEnd/>
          </a:ln>
        </p:spPr>
        <p:txBody>
          <a:bodyPr/>
          <a:lstStyle/>
          <a:p>
            <a:endParaRPr lang="en-US"/>
          </a:p>
        </p:txBody>
      </p:sp>
      <p:sp>
        <p:nvSpPr>
          <p:cNvPr id="150988" name="Freeform 461"/>
          <p:cNvSpPr>
            <a:spLocks/>
          </p:cNvSpPr>
          <p:nvPr/>
        </p:nvSpPr>
        <p:spPr bwMode="auto">
          <a:xfrm>
            <a:off x="5541963" y="5313363"/>
            <a:ext cx="33337" cy="565150"/>
          </a:xfrm>
          <a:custGeom>
            <a:avLst/>
            <a:gdLst>
              <a:gd name="T0" fmla="*/ 0 w 21"/>
              <a:gd name="T1" fmla="*/ 356 h 356"/>
              <a:gd name="T2" fmla="*/ 0 w 21"/>
              <a:gd name="T3" fmla="*/ 6 h 356"/>
              <a:gd name="T4" fmla="*/ 21 w 21"/>
              <a:gd name="T5" fmla="*/ 0 h 356"/>
              <a:gd name="T6" fmla="*/ 21 w 21"/>
              <a:gd name="T7" fmla="*/ 349 h 356"/>
              <a:gd name="T8" fmla="*/ 0 w 21"/>
              <a:gd name="T9" fmla="*/ 356 h 356"/>
              <a:gd name="T10" fmla="*/ 0 60000 65536"/>
              <a:gd name="T11" fmla="*/ 0 60000 65536"/>
              <a:gd name="T12" fmla="*/ 0 60000 65536"/>
              <a:gd name="T13" fmla="*/ 0 60000 65536"/>
              <a:gd name="T14" fmla="*/ 0 60000 65536"/>
              <a:gd name="T15" fmla="*/ 0 w 21"/>
              <a:gd name="T16" fmla="*/ 0 h 356"/>
              <a:gd name="T17" fmla="*/ 21 w 21"/>
              <a:gd name="T18" fmla="*/ 356 h 356"/>
            </a:gdLst>
            <a:ahLst/>
            <a:cxnLst>
              <a:cxn ang="T10">
                <a:pos x="T0" y="T1"/>
              </a:cxn>
              <a:cxn ang="T11">
                <a:pos x="T2" y="T3"/>
              </a:cxn>
              <a:cxn ang="T12">
                <a:pos x="T4" y="T5"/>
              </a:cxn>
              <a:cxn ang="T13">
                <a:pos x="T6" y="T7"/>
              </a:cxn>
              <a:cxn ang="T14">
                <a:pos x="T8" y="T9"/>
              </a:cxn>
            </a:cxnLst>
            <a:rect l="T15" t="T16" r="T17" b="T18"/>
            <a:pathLst>
              <a:path w="21" h="356">
                <a:moveTo>
                  <a:pt x="0" y="356"/>
                </a:moveTo>
                <a:lnTo>
                  <a:pt x="0" y="6"/>
                </a:lnTo>
                <a:lnTo>
                  <a:pt x="21" y="0"/>
                </a:lnTo>
                <a:lnTo>
                  <a:pt x="21" y="349"/>
                </a:lnTo>
                <a:lnTo>
                  <a:pt x="0" y="356"/>
                </a:lnTo>
                <a:close/>
              </a:path>
            </a:pathLst>
          </a:custGeom>
          <a:solidFill>
            <a:srgbClr val="80804D"/>
          </a:solidFill>
          <a:ln w="11113">
            <a:solidFill>
              <a:srgbClr val="000000"/>
            </a:solidFill>
            <a:round/>
            <a:headEnd/>
            <a:tailEnd/>
          </a:ln>
        </p:spPr>
        <p:txBody>
          <a:bodyPr/>
          <a:lstStyle/>
          <a:p>
            <a:endParaRPr lang="en-US"/>
          </a:p>
        </p:txBody>
      </p:sp>
      <p:sp>
        <p:nvSpPr>
          <p:cNvPr id="150989" name="Rectangle 462"/>
          <p:cNvSpPr>
            <a:spLocks noChangeArrowheads="1"/>
          </p:cNvSpPr>
          <p:nvPr/>
        </p:nvSpPr>
        <p:spPr bwMode="auto">
          <a:xfrm>
            <a:off x="5499100" y="5322888"/>
            <a:ext cx="42863" cy="555625"/>
          </a:xfrm>
          <a:prstGeom prst="rect">
            <a:avLst/>
          </a:prstGeom>
          <a:solidFill>
            <a:srgbClr val="FFFF99"/>
          </a:solidFill>
          <a:ln w="11113">
            <a:solidFill>
              <a:srgbClr val="000000"/>
            </a:solidFill>
            <a:miter lim="800000"/>
            <a:headEnd/>
            <a:tailEnd/>
          </a:ln>
        </p:spPr>
        <p:txBody>
          <a:bodyPr/>
          <a:lstStyle/>
          <a:p>
            <a:endParaRPr lang="en-US"/>
          </a:p>
        </p:txBody>
      </p:sp>
      <p:sp>
        <p:nvSpPr>
          <p:cNvPr id="150990" name="Freeform 463"/>
          <p:cNvSpPr>
            <a:spLocks/>
          </p:cNvSpPr>
          <p:nvPr/>
        </p:nvSpPr>
        <p:spPr bwMode="auto">
          <a:xfrm>
            <a:off x="5499100" y="5313363"/>
            <a:ext cx="76200" cy="9525"/>
          </a:xfrm>
          <a:custGeom>
            <a:avLst/>
            <a:gdLst>
              <a:gd name="T0" fmla="*/ 27 w 48"/>
              <a:gd name="T1" fmla="*/ 6 h 6"/>
              <a:gd name="T2" fmla="*/ 48 w 48"/>
              <a:gd name="T3" fmla="*/ 0 h 6"/>
              <a:gd name="T4" fmla="*/ 20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20" y="0"/>
                </a:lnTo>
                <a:lnTo>
                  <a:pt x="0" y="6"/>
                </a:lnTo>
                <a:lnTo>
                  <a:pt x="27" y="6"/>
                </a:lnTo>
                <a:close/>
              </a:path>
            </a:pathLst>
          </a:custGeom>
          <a:solidFill>
            <a:srgbClr val="BFBF73"/>
          </a:solidFill>
          <a:ln w="11113">
            <a:solidFill>
              <a:srgbClr val="000000"/>
            </a:solidFill>
            <a:round/>
            <a:headEnd/>
            <a:tailEnd/>
          </a:ln>
        </p:spPr>
        <p:txBody>
          <a:bodyPr/>
          <a:lstStyle/>
          <a:p>
            <a:endParaRPr lang="en-US"/>
          </a:p>
        </p:txBody>
      </p:sp>
      <p:sp>
        <p:nvSpPr>
          <p:cNvPr id="150991" name="Freeform 464"/>
          <p:cNvSpPr>
            <a:spLocks/>
          </p:cNvSpPr>
          <p:nvPr/>
        </p:nvSpPr>
        <p:spPr bwMode="auto">
          <a:xfrm>
            <a:off x="5662613" y="5343525"/>
            <a:ext cx="31750" cy="534988"/>
          </a:xfrm>
          <a:custGeom>
            <a:avLst/>
            <a:gdLst>
              <a:gd name="T0" fmla="*/ 0 w 20"/>
              <a:gd name="T1" fmla="*/ 337 h 337"/>
              <a:gd name="T2" fmla="*/ 0 w 20"/>
              <a:gd name="T3" fmla="*/ 7 h 337"/>
              <a:gd name="T4" fmla="*/ 20 w 20"/>
              <a:gd name="T5" fmla="*/ 0 h 337"/>
              <a:gd name="T6" fmla="*/ 20 w 20"/>
              <a:gd name="T7" fmla="*/ 330 h 337"/>
              <a:gd name="T8" fmla="*/ 0 w 20"/>
              <a:gd name="T9" fmla="*/ 337 h 337"/>
              <a:gd name="T10" fmla="*/ 0 60000 65536"/>
              <a:gd name="T11" fmla="*/ 0 60000 65536"/>
              <a:gd name="T12" fmla="*/ 0 60000 65536"/>
              <a:gd name="T13" fmla="*/ 0 60000 65536"/>
              <a:gd name="T14" fmla="*/ 0 60000 65536"/>
              <a:gd name="T15" fmla="*/ 0 w 20"/>
              <a:gd name="T16" fmla="*/ 0 h 337"/>
              <a:gd name="T17" fmla="*/ 20 w 20"/>
              <a:gd name="T18" fmla="*/ 337 h 337"/>
            </a:gdLst>
            <a:ahLst/>
            <a:cxnLst>
              <a:cxn ang="T10">
                <a:pos x="T0" y="T1"/>
              </a:cxn>
              <a:cxn ang="T11">
                <a:pos x="T2" y="T3"/>
              </a:cxn>
              <a:cxn ang="T12">
                <a:pos x="T4" y="T5"/>
              </a:cxn>
              <a:cxn ang="T13">
                <a:pos x="T6" y="T7"/>
              </a:cxn>
              <a:cxn ang="T14">
                <a:pos x="T8" y="T9"/>
              </a:cxn>
            </a:cxnLst>
            <a:rect l="T15" t="T16" r="T17" b="T18"/>
            <a:pathLst>
              <a:path w="20" h="337">
                <a:moveTo>
                  <a:pt x="0" y="337"/>
                </a:moveTo>
                <a:lnTo>
                  <a:pt x="0" y="7"/>
                </a:lnTo>
                <a:lnTo>
                  <a:pt x="20" y="0"/>
                </a:lnTo>
                <a:lnTo>
                  <a:pt x="20" y="330"/>
                </a:lnTo>
                <a:lnTo>
                  <a:pt x="0" y="337"/>
                </a:lnTo>
                <a:close/>
              </a:path>
            </a:pathLst>
          </a:custGeom>
          <a:solidFill>
            <a:srgbClr val="80804D"/>
          </a:solidFill>
          <a:ln w="11113">
            <a:solidFill>
              <a:srgbClr val="000000"/>
            </a:solidFill>
            <a:round/>
            <a:headEnd/>
            <a:tailEnd/>
          </a:ln>
        </p:spPr>
        <p:txBody>
          <a:bodyPr/>
          <a:lstStyle/>
          <a:p>
            <a:endParaRPr lang="en-US"/>
          </a:p>
        </p:txBody>
      </p:sp>
      <p:sp>
        <p:nvSpPr>
          <p:cNvPr id="150992" name="Rectangle 465"/>
          <p:cNvSpPr>
            <a:spLocks noChangeArrowheads="1"/>
          </p:cNvSpPr>
          <p:nvPr/>
        </p:nvSpPr>
        <p:spPr bwMode="auto">
          <a:xfrm>
            <a:off x="5618163" y="5354638"/>
            <a:ext cx="44450" cy="523875"/>
          </a:xfrm>
          <a:prstGeom prst="rect">
            <a:avLst/>
          </a:prstGeom>
          <a:solidFill>
            <a:srgbClr val="FFFF99"/>
          </a:solidFill>
          <a:ln w="11113">
            <a:solidFill>
              <a:srgbClr val="000000"/>
            </a:solidFill>
            <a:miter lim="800000"/>
            <a:headEnd/>
            <a:tailEnd/>
          </a:ln>
        </p:spPr>
        <p:txBody>
          <a:bodyPr/>
          <a:lstStyle/>
          <a:p>
            <a:endParaRPr lang="en-US"/>
          </a:p>
        </p:txBody>
      </p:sp>
      <p:sp>
        <p:nvSpPr>
          <p:cNvPr id="150993" name="Freeform 466"/>
          <p:cNvSpPr>
            <a:spLocks/>
          </p:cNvSpPr>
          <p:nvPr/>
        </p:nvSpPr>
        <p:spPr bwMode="auto">
          <a:xfrm>
            <a:off x="5618163" y="5343525"/>
            <a:ext cx="76200" cy="11113"/>
          </a:xfrm>
          <a:custGeom>
            <a:avLst/>
            <a:gdLst>
              <a:gd name="T0" fmla="*/ 28 w 48"/>
              <a:gd name="T1" fmla="*/ 7 h 7"/>
              <a:gd name="T2" fmla="*/ 48 w 48"/>
              <a:gd name="T3" fmla="*/ 0 h 7"/>
              <a:gd name="T4" fmla="*/ 21 w 48"/>
              <a:gd name="T5" fmla="*/ 0 h 7"/>
              <a:gd name="T6" fmla="*/ 0 w 48"/>
              <a:gd name="T7" fmla="*/ 7 h 7"/>
              <a:gd name="T8" fmla="*/ 28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8" y="7"/>
                </a:moveTo>
                <a:lnTo>
                  <a:pt x="48" y="0"/>
                </a:lnTo>
                <a:lnTo>
                  <a:pt x="21" y="0"/>
                </a:lnTo>
                <a:lnTo>
                  <a:pt x="0" y="7"/>
                </a:lnTo>
                <a:lnTo>
                  <a:pt x="28" y="7"/>
                </a:lnTo>
                <a:close/>
              </a:path>
            </a:pathLst>
          </a:custGeom>
          <a:solidFill>
            <a:srgbClr val="BFBF73"/>
          </a:solidFill>
          <a:ln w="11113">
            <a:solidFill>
              <a:srgbClr val="000000"/>
            </a:solidFill>
            <a:round/>
            <a:headEnd/>
            <a:tailEnd/>
          </a:ln>
        </p:spPr>
        <p:txBody>
          <a:bodyPr/>
          <a:lstStyle/>
          <a:p>
            <a:endParaRPr lang="en-US"/>
          </a:p>
        </p:txBody>
      </p:sp>
      <p:sp>
        <p:nvSpPr>
          <p:cNvPr id="150994" name="Freeform 467"/>
          <p:cNvSpPr>
            <a:spLocks/>
          </p:cNvSpPr>
          <p:nvPr/>
        </p:nvSpPr>
        <p:spPr bwMode="auto">
          <a:xfrm>
            <a:off x="5783263" y="5262563"/>
            <a:ext cx="20637" cy="615950"/>
          </a:xfrm>
          <a:custGeom>
            <a:avLst/>
            <a:gdLst>
              <a:gd name="T0" fmla="*/ 0 w 13"/>
              <a:gd name="T1" fmla="*/ 388 h 388"/>
              <a:gd name="T2" fmla="*/ 0 w 13"/>
              <a:gd name="T3" fmla="*/ 6 h 388"/>
              <a:gd name="T4" fmla="*/ 13 w 13"/>
              <a:gd name="T5" fmla="*/ 0 h 388"/>
              <a:gd name="T6" fmla="*/ 13 w 13"/>
              <a:gd name="T7" fmla="*/ 381 h 388"/>
              <a:gd name="T8" fmla="*/ 0 w 13"/>
              <a:gd name="T9" fmla="*/ 388 h 388"/>
              <a:gd name="T10" fmla="*/ 0 60000 65536"/>
              <a:gd name="T11" fmla="*/ 0 60000 65536"/>
              <a:gd name="T12" fmla="*/ 0 60000 65536"/>
              <a:gd name="T13" fmla="*/ 0 60000 65536"/>
              <a:gd name="T14" fmla="*/ 0 60000 65536"/>
              <a:gd name="T15" fmla="*/ 0 w 13"/>
              <a:gd name="T16" fmla="*/ 0 h 388"/>
              <a:gd name="T17" fmla="*/ 13 w 13"/>
              <a:gd name="T18" fmla="*/ 388 h 388"/>
            </a:gdLst>
            <a:ahLst/>
            <a:cxnLst>
              <a:cxn ang="T10">
                <a:pos x="T0" y="T1"/>
              </a:cxn>
              <a:cxn ang="T11">
                <a:pos x="T2" y="T3"/>
              </a:cxn>
              <a:cxn ang="T12">
                <a:pos x="T4" y="T5"/>
              </a:cxn>
              <a:cxn ang="T13">
                <a:pos x="T6" y="T7"/>
              </a:cxn>
              <a:cxn ang="T14">
                <a:pos x="T8" y="T9"/>
              </a:cxn>
            </a:cxnLst>
            <a:rect l="T15" t="T16" r="T17" b="T18"/>
            <a:pathLst>
              <a:path w="13" h="388">
                <a:moveTo>
                  <a:pt x="0" y="388"/>
                </a:moveTo>
                <a:lnTo>
                  <a:pt x="0" y="6"/>
                </a:lnTo>
                <a:lnTo>
                  <a:pt x="13" y="0"/>
                </a:lnTo>
                <a:lnTo>
                  <a:pt x="13" y="381"/>
                </a:lnTo>
                <a:lnTo>
                  <a:pt x="0" y="388"/>
                </a:lnTo>
                <a:close/>
              </a:path>
            </a:pathLst>
          </a:custGeom>
          <a:solidFill>
            <a:srgbClr val="80804D"/>
          </a:solidFill>
          <a:ln w="11113">
            <a:solidFill>
              <a:srgbClr val="000000"/>
            </a:solidFill>
            <a:round/>
            <a:headEnd/>
            <a:tailEnd/>
          </a:ln>
        </p:spPr>
        <p:txBody>
          <a:bodyPr/>
          <a:lstStyle/>
          <a:p>
            <a:endParaRPr lang="en-US"/>
          </a:p>
        </p:txBody>
      </p:sp>
      <p:sp>
        <p:nvSpPr>
          <p:cNvPr id="150995" name="Rectangle 468"/>
          <p:cNvSpPr>
            <a:spLocks noChangeArrowheads="1"/>
          </p:cNvSpPr>
          <p:nvPr/>
        </p:nvSpPr>
        <p:spPr bwMode="auto">
          <a:xfrm>
            <a:off x="5727700" y="5272088"/>
            <a:ext cx="55563" cy="606425"/>
          </a:xfrm>
          <a:prstGeom prst="rect">
            <a:avLst/>
          </a:prstGeom>
          <a:solidFill>
            <a:srgbClr val="FFFF99"/>
          </a:solidFill>
          <a:ln w="11113">
            <a:solidFill>
              <a:srgbClr val="000000"/>
            </a:solidFill>
            <a:miter lim="800000"/>
            <a:headEnd/>
            <a:tailEnd/>
          </a:ln>
        </p:spPr>
        <p:txBody>
          <a:bodyPr/>
          <a:lstStyle/>
          <a:p>
            <a:endParaRPr lang="en-US"/>
          </a:p>
        </p:txBody>
      </p:sp>
      <p:sp>
        <p:nvSpPr>
          <p:cNvPr id="150996" name="Freeform 469"/>
          <p:cNvSpPr>
            <a:spLocks/>
          </p:cNvSpPr>
          <p:nvPr/>
        </p:nvSpPr>
        <p:spPr bwMode="auto">
          <a:xfrm>
            <a:off x="5727700" y="5262563"/>
            <a:ext cx="76200" cy="9525"/>
          </a:xfrm>
          <a:custGeom>
            <a:avLst/>
            <a:gdLst>
              <a:gd name="T0" fmla="*/ 35 w 48"/>
              <a:gd name="T1" fmla="*/ 6 h 6"/>
              <a:gd name="T2" fmla="*/ 48 w 48"/>
              <a:gd name="T3" fmla="*/ 0 h 6"/>
              <a:gd name="T4" fmla="*/ 21 w 48"/>
              <a:gd name="T5" fmla="*/ 0 h 6"/>
              <a:gd name="T6" fmla="*/ 0 w 48"/>
              <a:gd name="T7" fmla="*/ 6 h 6"/>
              <a:gd name="T8" fmla="*/ 35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35" y="6"/>
                </a:moveTo>
                <a:lnTo>
                  <a:pt x="48" y="0"/>
                </a:lnTo>
                <a:lnTo>
                  <a:pt x="21" y="0"/>
                </a:lnTo>
                <a:lnTo>
                  <a:pt x="0" y="6"/>
                </a:lnTo>
                <a:lnTo>
                  <a:pt x="35" y="6"/>
                </a:lnTo>
                <a:close/>
              </a:path>
            </a:pathLst>
          </a:custGeom>
          <a:solidFill>
            <a:srgbClr val="BFBF73"/>
          </a:solidFill>
          <a:ln w="11113">
            <a:solidFill>
              <a:srgbClr val="000000"/>
            </a:solidFill>
            <a:round/>
            <a:headEnd/>
            <a:tailEnd/>
          </a:ln>
        </p:spPr>
        <p:txBody>
          <a:bodyPr/>
          <a:lstStyle/>
          <a:p>
            <a:endParaRPr lang="en-US"/>
          </a:p>
        </p:txBody>
      </p:sp>
      <p:sp>
        <p:nvSpPr>
          <p:cNvPr id="150997" name="Freeform 470"/>
          <p:cNvSpPr>
            <a:spLocks/>
          </p:cNvSpPr>
          <p:nvPr/>
        </p:nvSpPr>
        <p:spPr bwMode="auto">
          <a:xfrm>
            <a:off x="6132513" y="5457825"/>
            <a:ext cx="20637" cy="420688"/>
          </a:xfrm>
          <a:custGeom>
            <a:avLst/>
            <a:gdLst>
              <a:gd name="T0" fmla="*/ 0 w 13"/>
              <a:gd name="T1" fmla="*/ 265 h 265"/>
              <a:gd name="T2" fmla="*/ 0 w 13"/>
              <a:gd name="T3" fmla="*/ 6 h 265"/>
              <a:gd name="T4" fmla="*/ 13 w 13"/>
              <a:gd name="T5" fmla="*/ 0 h 265"/>
              <a:gd name="T6" fmla="*/ 13 w 13"/>
              <a:gd name="T7" fmla="*/ 258 h 265"/>
              <a:gd name="T8" fmla="*/ 0 w 13"/>
              <a:gd name="T9" fmla="*/ 265 h 265"/>
              <a:gd name="T10" fmla="*/ 0 60000 65536"/>
              <a:gd name="T11" fmla="*/ 0 60000 65536"/>
              <a:gd name="T12" fmla="*/ 0 60000 65536"/>
              <a:gd name="T13" fmla="*/ 0 60000 65536"/>
              <a:gd name="T14" fmla="*/ 0 60000 65536"/>
              <a:gd name="T15" fmla="*/ 0 w 13"/>
              <a:gd name="T16" fmla="*/ 0 h 265"/>
              <a:gd name="T17" fmla="*/ 13 w 13"/>
              <a:gd name="T18" fmla="*/ 265 h 265"/>
            </a:gdLst>
            <a:ahLst/>
            <a:cxnLst>
              <a:cxn ang="T10">
                <a:pos x="T0" y="T1"/>
              </a:cxn>
              <a:cxn ang="T11">
                <a:pos x="T2" y="T3"/>
              </a:cxn>
              <a:cxn ang="T12">
                <a:pos x="T4" y="T5"/>
              </a:cxn>
              <a:cxn ang="T13">
                <a:pos x="T6" y="T7"/>
              </a:cxn>
              <a:cxn ang="T14">
                <a:pos x="T8" y="T9"/>
              </a:cxn>
            </a:cxnLst>
            <a:rect l="T15" t="T16" r="T17" b="T18"/>
            <a:pathLst>
              <a:path w="13" h="265">
                <a:moveTo>
                  <a:pt x="0" y="265"/>
                </a:moveTo>
                <a:lnTo>
                  <a:pt x="0" y="6"/>
                </a:lnTo>
                <a:lnTo>
                  <a:pt x="13" y="0"/>
                </a:lnTo>
                <a:lnTo>
                  <a:pt x="13" y="258"/>
                </a:lnTo>
                <a:lnTo>
                  <a:pt x="0" y="265"/>
                </a:lnTo>
                <a:close/>
              </a:path>
            </a:pathLst>
          </a:custGeom>
          <a:solidFill>
            <a:srgbClr val="80804D"/>
          </a:solidFill>
          <a:ln w="11113">
            <a:solidFill>
              <a:srgbClr val="000000"/>
            </a:solidFill>
            <a:round/>
            <a:headEnd/>
            <a:tailEnd/>
          </a:ln>
        </p:spPr>
        <p:txBody>
          <a:bodyPr/>
          <a:lstStyle/>
          <a:p>
            <a:endParaRPr lang="en-US"/>
          </a:p>
        </p:txBody>
      </p:sp>
      <p:sp>
        <p:nvSpPr>
          <p:cNvPr id="150998" name="Rectangle 471"/>
          <p:cNvSpPr>
            <a:spLocks noChangeArrowheads="1"/>
          </p:cNvSpPr>
          <p:nvPr/>
        </p:nvSpPr>
        <p:spPr bwMode="auto">
          <a:xfrm>
            <a:off x="6076950" y="5467350"/>
            <a:ext cx="55563" cy="411163"/>
          </a:xfrm>
          <a:prstGeom prst="rect">
            <a:avLst/>
          </a:prstGeom>
          <a:solidFill>
            <a:srgbClr val="FFFF99"/>
          </a:solidFill>
          <a:ln w="11113">
            <a:solidFill>
              <a:srgbClr val="000000"/>
            </a:solidFill>
            <a:miter lim="800000"/>
            <a:headEnd/>
            <a:tailEnd/>
          </a:ln>
        </p:spPr>
        <p:txBody>
          <a:bodyPr/>
          <a:lstStyle/>
          <a:p>
            <a:endParaRPr lang="en-US"/>
          </a:p>
        </p:txBody>
      </p:sp>
      <p:sp>
        <p:nvSpPr>
          <p:cNvPr id="150999" name="Freeform 472"/>
          <p:cNvSpPr>
            <a:spLocks/>
          </p:cNvSpPr>
          <p:nvPr/>
        </p:nvSpPr>
        <p:spPr bwMode="auto">
          <a:xfrm>
            <a:off x="6076950" y="5457825"/>
            <a:ext cx="76200" cy="9525"/>
          </a:xfrm>
          <a:custGeom>
            <a:avLst/>
            <a:gdLst>
              <a:gd name="T0" fmla="*/ 35 w 48"/>
              <a:gd name="T1" fmla="*/ 6 h 6"/>
              <a:gd name="T2" fmla="*/ 48 w 48"/>
              <a:gd name="T3" fmla="*/ 0 h 6"/>
              <a:gd name="T4" fmla="*/ 21 w 48"/>
              <a:gd name="T5" fmla="*/ 0 h 6"/>
              <a:gd name="T6" fmla="*/ 0 w 48"/>
              <a:gd name="T7" fmla="*/ 6 h 6"/>
              <a:gd name="T8" fmla="*/ 35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35" y="6"/>
                </a:moveTo>
                <a:lnTo>
                  <a:pt x="48" y="0"/>
                </a:lnTo>
                <a:lnTo>
                  <a:pt x="21" y="0"/>
                </a:lnTo>
                <a:lnTo>
                  <a:pt x="0" y="6"/>
                </a:lnTo>
                <a:lnTo>
                  <a:pt x="35" y="6"/>
                </a:lnTo>
                <a:close/>
              </a:path>
            </a:pathLst>
          </a:custGeom>
          <a:solidFill>
            <a:srgbClr val="BFBF73"/>
          </a:solidFill>
          <a:ln w="11113">
            <a:solidFill>
              <a:srgbClr val="000000"/>
            </a:solidFill>
            <a:round/>
            <a:headEnd/>
            <a:tailEnd/>
          </a:ln>
        </p:spPr>
        <p:txBody>
          <a:bodyPr/>
          <a:lstStyle/>
          <a:p>
            <a:endParaRPr lang="en-US"/>
          </a:p>
        </p:txBody>
      </p:sp>
      <p:sp>
        <p:nvSpPr>
          <p:cNvPr id="151000" name="Freeform 473"/>
          <p:cNvSpPr>
            <a:spLocks/>
          </p:cNvSpPr>
          <p:nvPr/>
        </p:nvSpPr>
        <p:spPr bwMode="auto">
          <a:xfrm>
            <a:off x="6240463" y="5221288"/>
            <a:ext cx="33337" cy="657225"/>
          </a:xfrm>
          <a:custGeom>
            <a:avLst/>
            <a:gdLst>
              <a:gd name="T0" fmla="*/ 0 w 21"/>
              <a:gd name="T1" fmla="*/ 414 h 414"/>
              <a:gd name="T2" fmla="*/ 0 w 21"/>
              <a:gd name="T3" fmla="*/ 6 h 414"/>
              <a:gd name="T4" fmla="*/ 21 w 21"/>
              <a:gd name="T5" fmla="*/ 0 h 414"/>
              <a:gd name="T6" fmla="*/ 21 w 21"/>
              <a:gd name="T7" fmla="*/ 407 h 414"/>
              <a:gd name="T8" fmla="*/ 0 w 21"/>
              <a:gd name="T9" fmla="*/ 414 h 414"/>
              <a:gd name="T10" fmla="*/ 0 60000 65536"/>
              <a:gd name="T11" fmla="*/ 0 60000 65536"/>
              <a:gd name="T12" fmla="*/ 0 60000 65536"/>
              <a:gd name="T13" fmla="*/ 0 60000 65536"/>
              <a:gd name="T14" fmla="*/ 0 60000 65536"/>
              <a:gd name="T15" fmla="*/ 0 w 21"/>
              <a:gd name="T16" fmla="*/ 0 h 414"/>
              <a:gd name="T17" fmla="*/ 21 w 21"/>
              <a:gd name="T18" fmla="*/ 414 h 414"/>
            </a:gdLst>
            <a:ahLst/>
            <a:cxnLst>
              <a:cxn ang="T10">
                <a:pos x="T0" y="T1"/>
              </a:cxn>
              <a:cxn ang="T11">
                <a:pos x="T2" y="T3"/>
              </a:cxn>
              <a:cxn ang="T12">
                <a:pos x="T4" y="T5"/>
              </a:cxn>
              <a:cxn ang="T13">
                <a:pos x="T6" y="T7"/>
              </a:cxn>
              <a:cxn ang="T14">
                <a:pos x="T8" y="T9"/>
              </a:cxn>
            </a:cxnLst>
            <a:rect l="T15" t="T16" r="T17" b="T18"/>
            <a:pathLst>
              <a:path w="21" h="414">
                <a:moveTo>
                  <a:pt x="0" y="414"/>
                </a:moveTo>
                <a:lnTo>
                  <a:pt x="0" y="6"/>
                </a:lnTo>
                <a:lnTo>
                  <a:pt x="21" y="0"/>
                </a:lnTo>
                <a:lnTo>
                  <a:pt x="21" y="407"/>
                </a:lnTo>
                <a:lnTo>
                  <a:pt x="0" y="414"/>
                </a:lnTo>
                <a:close/>
              </a:path>
            </a:pathLst>
          </a:custGeom>
          <a:solidFill>
            <a:srgbClr val="80804D"/>
          </a:solidFill>
          <a:ln w="11113">
            <a:solidFill>
              <a:srgbClr val="000000"/>
            </a:solidFill>
            <a:round/>
            <a:headEnd/>
            <a:tailEnd/>
          </a:ln>
        </p:spPr>
        <p:txBody>
          <a:bodyPr/>
          <a:lstStyle/>
          <a:p>
            <a:endParaRPr lang="en-US"/>
          </a:p>
        </p:txBody>
      </p:sp>
      <p:sp>
        <p:nvSpPr>
          <p:cNvPr id="151001" name="Rectangle 474"/>
          <p:cNvSpPr>
            <a:spLocks noChangeArrowheads="1"/>
          </p:cNvSpPr>
          <p:nvPr/>
        </p:nvSpPr>
        <p:spPr bwMode="auto">
          <a:xfrm>
            <a:off x="6197600" y="5230813"/>
            <a:ext cx="42863" cy="647700"/>
          </a:xfrm>
          <a:prstGeom prst="rect">
            <a:avLst/>
          </a:prstGeom>
          <a:solidFill>
            <a:srgbClr val="FFFF99"/>
          </a:solidFill>
          <a:ln w="11113">
            <a:solidFill>
              <a:srgbClr val="000000"/>
            </a:solidFill>
            <a:miter lim="800000"/>
            <a:headEnd/>
            <a:tailEnd/>
          </a:ln>
        </p:spPr>
        <p:txBody>
          <a:bodyPr/>
          <a:lstStyle/>
          <a:p>
            <a:endParaRPr lang="en-US"/>
          </a:p>
        </p:txBody>
      </p:sp>
      <p:sp>
        <p:nvSpPr>
          <p:cNvPr id="151002" name="Freeform 475"/>
          <p:cNvSpPr>
            <a:spLocks/>
          </p:cNvSpPr>
          <p:nvPr/>
        </p:nvSpPr>
        <p:spPr bwMode="auto">
          <a:xfrm>
            <a:off x="6197600" y="5221288"/>
            <a:ext cx="76200" cy="9525"/>
          </a:xfrm>
          <a:custGeom>
            <a:avLst/>
            <a:gdLst>
              <a:gd name="T0" fmla="*/ 27 w 48"/>
              <a:gd name="T1" fmla="*/ 6 h 6"/>
              <a:gd name="T2" fmla="*/ 48 w 48"/>
              <a:gd name="T3" fmla="*/ 0 h 6"/>
              <a:gd name="T4" fmla="*/ 21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21" y="0"/>
                </a:lnTo>
                <a:lnTo>
                  <a:pt x="0" y="6"/>
                </a:lnTo>
                <a:lnTo>
                  <a:pt x="27" y="6"/>
                </a:lnTo>
                <a:close/>
              </a:path>
            </a:pathLst>
          </a:custGeom>
          <a:solidFill>
            <a:srgbClr val="BFBF73"/>
          </a:solidFill>
          <a:ln w="11113">
            <a:solidFill>
              <a:srgbClr val="000000"/>
            </a:solidFill>
            <a:round/>
            <a:headEnd/>
            <a:tailEnd/>
          </a:ln>
        </p:spPr>
        <p:txBody>
          <a:bodyPr/>
          <a:lstStyle/>
          <a:p>
            <a:endParaRPr lang="en-US"/>
          </a:p>
        </p:txBody>
      </p:sp>
      <p:sp>
        <p:nvSpPr>
          <p:cNvPr id="151003" name="Freeform 476"/>
          <p:cNvSpPr>
            <a:spLocks/>
          </p:cNvSpPr>
          <p:nvPr/>
        </p:nvSpPr>
        <p:spPr bwMode="auto">
          <a:xfrm>
            <a:off x="6361113" y="5364163"/>
            <a:ext cx="33337" cy="514350"/>
          </a:xfrm>
          <a:custGeom>
            <a:avLst/>
            <a:gdLst>
              <a:gd name="T0" fmla="*/ 0 w 21"/>
              <a:gd name="T1" fmla="*/ 324 h 324"/>
              <a:gd name="T2" fmla="*/ 0 w 21"/>
              <a:gd name="T3" fmla="*/ 7 h 324"/>
              <a:gd name="T4" fmla="*/ 21 w 21"/>
              <a:gd name="T5" fmla="*/ 0 h 324"/>
              <a:gd name="T6" fmla="*/ 21 w 21"/>
              <a:gd name="T7" fmla="*/ 317 h 324"/>
              <a:gd name="T8" fmla="*/ 0 w 21"/>
              <a:gd name="T9" fmla="*/ 324 h 324"/>
              <a:gd name="T10" fmla="*/ 0 60000 65536"/>
              <a:gd name="T11" fmla="*/ 0 60000 65536"/>
              <a:gd name="T12" fmla="*/ 0 60000 65536"/>
              <a:gd name="T13" fmla="*/ 0 60000 65536"/>
              <a:gd name="T14" fmla="*/ 0 60000 65536"/>
              <a:gd name="T15" fmla="*/ 0 w 21"/>
              <a:gd name="T16" fmla="*/ 0 h 324"/>
              <a:gd name="T17" fmla="*/ 21 w 21"/>
              <a:gd name="T18" fmla="*/ 324 h 324"/>
            </a:gdLst>
            <a:ahLst/>
            <a:cxnLst>
              <a:cxn ang="T10">
                <a:pos x="T0" y="T1"/>
              </a:cxn>
              <a:cxn ang="T11">
                <a:pos x="T2" y="T3"/>
              </a:cxn>
              <a:cxn ang="T12">
                <a:pos x="T4" y="T5"/>
              </a:cxn>
              <a:cxn ang="T13">
                <a:pos x="T6" y="T7"/>
              </a:cxn>
              <a:cxn ang="T14">
                <a:pos x="T8" y="T9"/>
              </a:cxn>
            </a:cxnLst>
            <a:rect l="T15" t="T16" r="T17" b="T18"/>
            <a:pathLst>
              <a:path w="21" h="324">
                <a:moveTo>
                  <a:pt x="0" y="324"/>
                </a:moveTo>
                <a:lnTo>
                  <a:pt x="0" y="7"/>
                </a:lnTo>
                <a:lnTo>
                  <a:pt x="21" y="0"/>
                </a:lnTo>
                <a:lnTo>
                  <a:pt x="21" y="317"/>
                </a:lnTo>
                <a:lnTo>
                  <a:pt x="0" y="324"/>
                </a:lnTo>
                <a:close/>
              </a:path>
            </a:pathLst>
          </a:custGeom>
          <a:solidFill>
            <a:srgbClr val="80804D"/>
          </a:solidFill>
          <a:ln w="11113">
            <a:solidFill>
              <a:srgbClr val="000000"/>
            </a:solidFill>
            <a:round/>
            <a:headEnd/>
            <a:tailEnd/>
          </a:ln>
        </p:spPr>
        <p:txBody>
          <a:bodyPr/>
          <a:lstStyle/>
          <a:p>
            <a:endParaRPr lang="en-US"/>
          </a:p>
        </p:txBody>
      </p:sp>
      <p:sp>
        <p:nvSpPr>
          <p:cNvPr id="151004" name="Rectangle 477"/>
          <p:cNvSpPr>
            <a:spLocks noChangeArrowheads="1"/>
          </p:cNvSpPr>
          <p:nvPr/>
        </p:nvSpPr>
        <p:spPr bwMode="auto">
          <a:xfrm>
            <a:off x="6318250" y="5375275"/>
            <a:ext cx="42863" cy="503238"/>
          </a:xfrm>
          <a:prstGeom prst="rect">
            <a:avLst/>
          </a:prstGeom>
          <a:solidFill>
            <a:srgbClr val="FFFF99"/>
          </a:solidFill>
          <a:ln w="11113">
            <a:solidFill>
              <a:srgbClr val="000000"/>
            </a:solidFill>
            <a:miter lim="800000"/>
            <a:headEnd/>
            <a:tailEnd/>
          </a:ln>
        </p:spPr>
        <p:txBody>
          <a:bodyPr/>
          <a:lstStyle/>
          <a:p>
            <a:endParaRPr lang="en-US"/>
          </a:p>
        </p:txBody>
      </p:sp>
      <p:sp>
        <p:nvSpPr>
          <p:cNvPr id="151005" name="Freeform 478"/>
          <p:cNvSpPr>
            <a:spLocks/>
          </p:cNvSpPr>
          <p:nvPr/>
        </p:nvSpPr>
        <p:spPr bwMode="auto">
          <a:xfrm>
            <a:off x="6318250" y="5364163"/>
            <a:ext cx="76200" cy="11112"/>
          </a:xfrm>
          <a:custGeom>
            <a:avLst/>
            <a:gdLst>
              <a:gd name="T0" fmla="*/ 27 w 48"/>
              <a:gd name="T1" fmla="*/ 7 h 7"/>
              <a:gd name="T2" fmla="*/ 48 w 48"/>
              <a:gd name="T3" fmla="*/ 0 h 7"/>
              <a:gd name="T4" fmla="*/ 13 w 48"/>
              <a:gd name="T5" fmla="*/ 0 h 7"/>
              <a:gd name="T6" fmla="*/ 0 w 48"/>
              <a:gd name="T7" fmla="*/ 7 h 7"/>
              <a:gd name="T8" fmla="*/ 27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7" y="7"/>
                </a:moveTo>
                <a:lnTo>
                  <a:pt x="48" y="0"/>
                </a:lnTo>
                <a:lnTo>
                  <a:pt x="13" y="0"/>
                </a:lnTo>
                <a:lnTo>
                  <a:pt x="0" y="7"/>
                </a:lnTo>
                <a:lnTo>
                  <a:pt x="27" y="7"/>
                </a:lnTo>
                <a:close/>
              </a:path>
            </a:pathLst>
          </a:custGeom>
          <a:solidFill>
            <a:srgbClr val="BFBF73"/>
          </a:solidFill>
          <a:ln w="11113">
            <a:solidFill>
              <a:srgbClr val="000000"/>
            </a:solidFill>
            <a:round/>
            <a:headEnd/>
            <a:tailEnd/>
          </a:ln>
        </p:spPr>
        <p:txBody>
          <a:bodyPr/>
          <a:lstStyle/>
          <a:p>
            <a:endParaRPr lang="en-US"/>
          </a:p>
        </p:txBody>
      </p:sp>
      <p:sp>
        <p:nvSpPr>
          <p:cNvPr id="151006" name="Freeform 479"/>
          <p:cNvSpPr>
            <a:spLocks/>
          </p:cNvSpPr>
          <p:nvPr/>
        </p:nvSpPr>
        <p:spPr bwMode="auto">
          <a:xfrm>
            <a:off x="1862138" y="5745163"/>
            <a:ext cx="33337" cy="163512"/>
          </a:xfrm>
          <a:custGeom>
            <a:avLst/>
            <a:gdLst>
              <a:gd name="T0" fmla="*/ 0 w 21"/>
              <a:gd name="T1" fmla="*/ 103 h 103"/>
              <a:gd name="T2" fmla="*/ 0 w 21"/>
              <a:gd name="T3" fmla="*/ 6 h 103"/>
              <a:gd name="T4" fmla="*/ 21 w 21"/>
              <a:gd name="T5" fmla="*/ 0 h 103"/>
              <a:gd name="T6" fmla="*/ 21 w 21"/>
              <a:gd name="T7" fmla="*/ 97 h 103"/>
              <a:gd name="T8" fmla="*/ 0 w 21"/>
              <a:gd name="T9" fmla="*/ 103 h 103"/>
              <a:gd name="T10" fmla="*/ 0 60000 65536"/>
              <a:gd name="T11" fmla="*/ 0 60000 65536"/>
              <a:gd name="T12" fmla="*/ 0 60000 65536"/>
              <a:gd name="T13" fmla="*/ 0 60000 65536"/>
              <a:gd name="T14" fmla="*/ 0 60000 65536"/>
              <a:gd name="T15" fmla="*/ 0 w 21"/>
              <a:gd name="T16" fmla="*/ 0 h 103"/>
              <a:gd name="T17" fmla="*/ 21 w 21"/>
              <a:gd name="T18" fmla="*/ 103 h 103"/>
            </a:gdLst>
            <a:ahLst/>
            <a:cxnLst>
              <a:cxn ang="T10">
                <a:pos x="T0" y="T1"/>
              </a:cxn>
              <a:cxn ang="T11">
                <a:pos x="T2" y="T3"/>
              </a:cxn>
              <a:cxn ang="T12">
                <a:pos x="T4" y="T5"/>
              </a:cxn>
              <a:cxn ang="T13">
                <a:pos x="T6" y="T7"/>
              </a:cxn>
              <a:cxn ang="T14">
                <a:pos x="T8" y="T9"/>
              </a:cxn>
            </a:cxnLst>
            <a:rect l="T15" t="T16" r="T17" b="T18"/>
            <a:pathLst>
              <a:path w="21" h="103">
                <a:moveTo>
                  <a:pt x="0" y="103"/>
                </a:moveTo>
                <a:lnTo>
                  <a:pt x="0" y="6"/>
                </a:lnTo>
                <a:lnTo>
                  <a:pt x="21" y="0"/>
                </a:lnTo>
                <a:lnTo>
                  <a:pt x="21" y="97"/>
                </a:lnTo>
                <a:lnTo>
                  <a:pt x="0" y="103"/>
                </a:lnTo>
                <a:close/>
              </a:path>
            </a:pathLst>
          </a:custGeom>
          <a:solidFill>
            <a:srgbClr val="4D1A33"/>
          </a:solidFill>
          <a:ln w="11113">
            <a:solidFill>
              <a:srgbClr val="000000"/>
            </a:solidFill>
            <a:round/>
            <a:headEnd/>
            <a:tailEnd/>
          </a:ln>
        </p:spPr>
        <p:txBody>
          <a:bodyPr/>
          <a:lstStyle/>
          <a:p>
            <a:endParaRPr lang="en-US"/>
          </a:p>
        </p:txBody>
      </p:sp>
      <p:sp>
        <p:nvSpPr>
          <p:cNvPr id="151007" name="Rectangle 480"/>
          <p:cNvSpPr>
            <a:spLocks noChangeArrowheads="1"/>
          </p:cNvSpPr>
          <p:nvPr/>
        </p:nvSpPr>
        <p:spPr bwMode="auto">
          <a:xfrm>
            <a:off x="1817688" y="5754688"/>
            <a:ext cx="44450" cy="153987"/>
          </a:xfrm>
          <a:prstGeom prst="rect">
            <a:avLst/>
          </a:prstGeom>
          <a:solidFill>
            <a:srgbClr val="993366"/>
          </a:solidFill>
          <a:ln w="11113">
            <a:solidFill>
              <a:srgbClr val="000000"/>
            </a:solidFill>
            <a:miter lim="800000"/>
            <a:headEnd/>
            <a:tailEnd/>
          </a:ln>
        </p:spPr>
        <p:txBody>
          <a:bodyPr/>
          <a:lstStyle/>
          <a:p>
            <a:endParaRPr lang="en-US"/>
          </a:p>
        </p:txBody>
      </p:sp>
      <p:sp>
        <p:nvSpPr>
          <p:cNvPr id="151008" name="Freeform 481"/>
          <p:cNvSpPr>
            <a:spLocks/>
          </p:cNvSpPr>
          <p:nvPr/>
        </p:nvSpPr>
        <p:spPr bwMode="auto">
          <a:xfrm>
            <a:off x="1817688" y="5745163"/>
            <a:ext cx="77787" cy="9525"/>
          </a:xfrm>
          <a:custGeom>
            <a:avLst/>
            <a:gdLst>
              <a:gd name="T0" fmla="*/ 28 w 49"/>
              <a:gd name="T1" fmla="*/ 6 h 6"/>
              <a:gd name="T2" fmla="*/ 49 w 49"/>
              <a:gd name="T3" fmla="*/ 0 h 6"/>
              <a:gd name="T4" fmla="*/ 21 w 49"/>
              <a:gd name="T5" fmla="*/ 0 h 6"/>
              <a:gd name="T6" fmla="*/ 0 w 49"/>
              <a:gd name="T7" fmla="*/ 6 h 6"/>
              <a:gd name="T8" fmla="*/ 28 w 49"/>
              <a:gd name="T9" fmla="*/ 6 h 6"/>
              <a:gd name="T10" fmla="*/ 0 60000 65536"/>
              <a:gd name="T11" fmla="*/ 0 60000 65536"/>
              <a:gd name="T12" fmla="*/ 0 60000 65536"/>
              <a:gd name="T13" fmla="*/ 0 60000 65536"/>
              <a:gd name="T14" fmla="*/ 0 60000 65536"/>
              <a:gd name="T15" fmla="*/ 0 w 49"/>
              <a:gd name="T16" fmla="*/ 0 h 6"/>
              <a:gd name="T17" fmla="*/ 49 w 49"/>
              <a:gd name="T18" fmla="*/ 6 h 6"/>
            </a:gdLst>
            <a:ahLst/>
            <a:cxnLst>
              <a:cxn ang="T10">
                <a:pos x="T0" y="T1"/>
              </a:cxn>
              <a:cxn ang="T11">
                <a:pos x="T2" y="T3"/>
              </a:cxn>
              <a:cxn ang="T12">
                <a:pos x="T4" y="T5"/>
              </a:cxn>
              <a:cxn ang="T13">
                <a:pos x="T6" y="T7"/>
              </a:cxn>
              <a:cxn ang="T14">
                <a:pos x="T8" y="T9"/>
              </a:cxn>
            </a:cxnLst>
            <a:rect l="T15" t="T16" r="T17" b="T18"/>
            <a:pathLst>
              <a:path w="49" h="6">
                <a:moveTo>
                  <a:pt x="28" y="6"/>
                </a:moveTo>
                <a:lnTo>
                  <a:pt x="49" y="0"/>
                </a:lnTo>
                <a:lnTo>
                  <a:pt x="21" y="0"/>
                </a:lnTo>
                <a:lnTo>
                  <a:pt x="0" y="6"/>
                </a:lnTo>
                <a:lnTo>
                  <a:pt x="28" y="6"/>
                </a:lnTo>
                <a:close/>
              </a:path>
            </a:pathLst>
          </a:custGeom>
          <a:solidFill>
            <a:srgbClr val="73264D"/>
          </a:solidFill>
          <a:ln w="11113">
            <a:solidFill>
              <a:srgbClr val="000000"/>
            </a:solidFill>
            <a:round/>
            <a:headEnd/>
            <a:tailEnd/>
          </a:ln>
        </p:spPr>
        <p:txBody>
          <a:bodyPr/>
          <a:lstStyle/>
          <a:p>
            <a:endParaRPr lang="en-US"/>
          </a:p>
        </p:txBody>
      </p:sp>
      <p:sp>
        <p:nvSpPr>
          <p:cNvPr id="151009" name="Freeform 482"/>
          <p:cNvSpPr>
            <a:spLocks/>
          </p:cNvSpPr>
          <p:nvPr/>
        </p:nvSpPr>
        <p:spPr bwMode="auto">
          <a:xfrm>
            <a:off x="1982788" y="5888038"/>
            <a:ext cx="31750" cy="20637"/>
          </a:xfrm>
          <a:custGeom>
            <a:avLst/>
            <a:gdLst>
              <a:gd name="T0" fmla="*/ 0 w 20"/>
              <a:gd name="T1" fmla="*/ 13 h 13"/>
              <a:gd name="T2" fmla="*/ 0 w 20"/>
              <a:gd name="T3" fmla="*/ 7 h 13"/>
              <a:gd name="T4" fmla="*/ 20 w 20"/>
              <a:gd name="T5" fmla="*/ 0 h 13"/>
              <a:gd name="T6" fmla="*/ 20 w 20"/>
              <a:gd name="T7" fmla="*/ 7 h 13"/>
              <a:gd name="T8" fmla="*/ 0 w 20"/>
              <a:gd name="T9" fmla="*/ 13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0" y="13"/>
                </a:moveTo>
                <a:lnTo>
                  <a:pt x="0" y="7"/>
                </a:lnTo>
                <a:lnTo>
                  <a:pt x="20" y="0"/>
                </a:lnTo>
                <a:lnTo>
                  <a:pt x="20" y="7"/>
                </a:lnTo>
                <a:lnTo>
                  <a:pt x="0" y="13"/>
                </a:lnTo>
                <a:close/>
              </a:path>
            </a:pathLst>
          </a:custGeom>
          <a:solidFill>
            <a:srgbClr val="4D1A33"/>
          </a:solidFill>
          <a:ln w="11113">
            <a:solidFill>
              <a:srgbClr val="000000"/>
            </a:solidFill>
            <a:round/>
            <a:headEnd/>
            <a:tailEnd/>
          </a:ln>
        </p:spPr>
        <p:txBody>
          <a:bodyPr/>
          <a:lstStyle/>
          <a:p>
            <a:endParaRPr lang="en-US"/>
          </a:p>
        </p:txBody>
      </p:sp>
      <p:sp>
        <p:nvSpPr>
          <p:cNvPr id="151010" name="Rectangle 483"/>
          <p:cNvSpPr>
            <a:spLocks noChangeArrowheads="1"/>
          </p:cNvSpPr>
          <p:nvPr/>
        </p:nvSpPr>
        <p:spPr bwMode="auto">
          <a:xfrm>
            <a:off x="1938338" y="5899150"/>
            <a:ext cx="44450" cy="9525"/>
          </a:xfrm>
          <a:prstGeom prst="rect">
            <a:avLst/>
          </a:prstGeom>
          <a:solidFill>
            <a:srgbClr val="993366"/>
          </a:solidFill>
          <a:ln w="11113">
            <a:solidFill>
              <a:srgbClr val="000000"/>
            </a:solidFill>
            <a:miter lim="800000"/>
            <a:headEnd/>
            <a:tailEnd/>
          </a:ln>
        </p:spPr>
        <p:txBody>
          <a:bodyPr/>
          <a:lstStyle/>
          <a:p>
            <a:endParaRPr lang="en-US"/>
          </a:p>
        </p:txBody>
      </p:sp>
      <p:sp>
        <p:nvSpPr>
          <p:cNvPr id="151011" name="Freeform 484"/>
          <p:cNvSpPr>
            <a:spLocks/>
          </p:cNvSpPr>
          <p:nvPr/>
        </p:nvSpPr>
        <p:spPr bwMode="auto">
          <a:xfrm>
            <a:off x="1938338" y="5888038"/>
            <a:ext cx="76200" cy="11112"/>
          </a:xfrm>
          <a:custGeom>
            <a:avLst/>
            <a:gdLst>
              <a:gd name="T0" fmla="*/ 28 w 48"/>
              <a:gd name="T1" fmla="*/ 7 h 7"/>
              <a:gd name="T2" fmla="*/ 48 w 48"/>
              <a:gd name="T3" fmla="*/ 0 h 7"/>
              <a:gd name="T4" fmla="*/ 14 w 48"/>
              <a:gd name="T5" fmla="*/ 0 h 7"/>
              <a:gd name="T6" fmla="*/ 0 w 48"/>
              <a:gd name="T7" fmla="*/ 7 h 7"/>
              <a:gd name="T8" fmla="*/ 28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8" y="7"/>
                </a:moveTo>
                <a:lnTo>
                  <a:pt x="48" y="0"/>
                </a:lnTo>
                <a:lnTo>
                  <a:pt x="14" y="0"/>
                </a:lnTo>
                <a:lnTo>
                  <a:pt x="0" y="7"/>
                </a:lnTo>
                <a:lnTo>
                  <a:pt x="28" y="7"/>
                </a:lnTo>
                <a:close/>
              </a:path>
            </a:pathLst>
          </a:custGeom>
          <a:solidFill>
            <a:srgbClr val="73264D"/>
          </a:solidFill>
          <a:ln w="11113">
            <a:solidFill>
              <a:srgbClr val="000000"/>
            </a:solidFill>
            <a:round/>
            <a:headEnd/>
            <a:tailEnd/>
          </a:ln>
        </p:spPr>
        <p:txBody>
          <a:bodyPr/>
          <a:lstStyle/>
          <a:p>
            <a:endParaRPr lang="en-US"/>
          </a:p>
        </p:txBody>
      </p:sp>
      <p:sp>
        <p:nvSpPr>
          <p:cNvPr id="151012" name="Freeform 485"/>
          <p:cNvSpPr>
            <a:spLocks/>
          </p:cNvSpPr>
          <p:nvPr/>
        </p:nvSpPr>
        <p:spPr bwMode="auto">
          <a:xfrm>
            <a:off x="2332038" y="5251450"/>
            <a:ext cx="31750" cy="657225"/>
          </a:xfrm>
          <a:custGeom>
            <a:avLst/>
            <a:gdLst>
              <a:gd name="T0" fmla="*/ 0 w 20"/>
              <a:gd name="T1" fmla="*/ 414 h 414"/>
              <a:gd name="T2" fmla="*/ 0 w 20"/>
              <a:gd name="T3" fmla="*/ 7 h 414"/>
              <a:gd name="T4" fmla="*/ 20 w 20"/>
              <a:gd name="T5" fmla="*/ 0 h 414"/>
              <a:gd name="T6" fmla="*/ 20 w 20"/>
              <a:gd name="T7" fmla="*/ 408 h 414"/>
              <a:gd name="T8" fmla="*/ 0 w 20"/>
              <a:gd name="T9" fmla="*/ 414 h 414"/>
              <a:gd name="T10" fmla="*/ 0 60000 65536"/>
              <a:gd name="T11" fmla="*/ 0 60000 65536"/>
              <a:gd name="T12" fmla="*/ 0 60000 65536"/>
              <a:gd name="T13" fmla="*/ 0 60000 65536"/>
              <a:gd name="T14" fmla="*/ 0 60000 65536"/>
              <a:gd name="T15" fmla="*/ 0 w 20"/>
              <a:gd name="T16" fmla="*/ 0 h 414"/>
              <a:gd name="T17" fmla="*/ 20 w 20"/>
              <a:gd name="T18" fmla="*/ 414 h 414"/>
            </a:gdLst>
            <a:ahLst/>
            <a:cxnLst>
              <a:cxn ang="T10">
                <a:pos x="T0" y="T1"/>
              </a:cxn>
              <a:cxn ang="T11">
                <a:pos x="T2" y="T3"/>
              </a:cxn>
              <a:cxn ang="T12">
                <a:pos x="T4" y="T5"/>
              </a:cxn>
              <a:cxn ang="T13">
                <a:pos x="T6" y="T7"/>
              </a:cxn>
              <a:cxn ang="T14">
                <a:pos x="T8" y="T9"/>
              </a:cxn>
            </a:cxnLst>
            <a:rect l="T15" t="T16" r="T17" b="T18"/>
            <a:pathLst>
              <a:path w="20" h="414">
                <a:moveTo>
                  <a:pt x="0" y="414"/>
                </a:moveTo>
                <a:lnTo>
                  <a:pt x="0" y="7"/>
                </a:lnTo>
                <a:lnTo>
                  <a:pt x="20" y="0"/>
                </a:lnTo>
                <a:lnTo>
                  <a:pt x="20" y="408"/>
                </a:lnTo>
                <a:lnTo>
                  <a:pt x="0" y="414"/>
                </a:lnTo>
                <a:close/>
              </a:path>
            </a:pathLst>
          </a:custGeom>
          <a:solidFill>
            <a:srgbClr val="4D1A33"/>
          </a:solidFill>
          <a:ln w="11113">
            <a:solidFill>
              <a:srgbClr val="000000"/>
            </a:solidFill>
            <a:round/>
            <a:headEnd/>
            <a:tailEnd/>
          </a:ln>
        </p:spPr>
        <p:txBody>
          <a:bodyPr/>
          <a:lstStyle/>
          <a:p>
            <a:endParaRPr lang="en-US"/>
          </a:p>
        </p:txBody>
      </p:sp>
      <p:sp>
        <p:nvSpPr>
          <p:cNvPr id="151013" name="Rectangle 486"/>
          <p:cNvSpPr>
            <a:spLocks noChangeArrowheads="1"/>
          </p:cNvSpPr>
          <p:nvPr/>
        </p:nvSpPr>
        <p:spPr bwMode="auto">
          <a:xfrm>
            <a:off x="2287588" y="5262563"/>
            <a:ext cx="44450" cy="646112"/>
          </a:xfrm>
          <a:prstGeom prst="rect">
            <a:avLst/>
          </a:prstGeom>
          <a:solidFill>
            <a:srgbClr val="993366"/>
          </a:solidFill>
          <a:ln w="11113">
            <a:solidFill>
              <a:srgbClr val="000000"/>
            </a:solidFill>
            <a:miter lim="800000"/>
            <a:headEnd/>
            <a:tailEnd/>
          </a:ln>
        </p:spPr>
        <p:txBody>
          <a:bodyPr/>
          <a:lstStyle/>
          <a:p>
            <a:endParaRPr lang="en-US"/>
          </a:p>
        </p:txBody>
      </p:sp>
      <p:sp>
        <p:nvSpPr>
          <p:cNvPr id="151014" name="Freeform 487"/>
          <p:cNvSpPr>
            <a:spLocks/>
          </p:cNvSpPr>
          <p:nvPr/>
        </p:nvSpPr>
        <p:spPr bwMode="auto">
          <a:xfrm>
            <a:off x="2287588" y="5251450"/>
            <a:ext cx="76200" cy="11113"/>
          </a:xfrm>
          <a:custGeom>
            <a:avLst/>
            <a:gdLst>
              <a:gd name="T0" fmla="*/ 28 w 48"/>
              <a:gd name="T1" fmla="*/ 7 h 7"/>
              <a:gd name="T2" fmla="*/ 48 w 48"/>
              <a:gd name="T3" fmla="*/ 0 h 7"/>
              <a:gd name="T4" fmla="*/ 14 w 48"/>
              <a:gd name="T5" fmla="*/ 0 h 7"/>
              <a:gd name="T6" fmla="*/ 0 w 48"/>
              <a:gd name="T7" fmla="*/ 7 h 7"/>
              <a:gd name="T8" fmla="*/ 28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8" y="7"/>
                </a:moveTo>
                <a:lnTo>
                  <a:pt x="48" y="0"/>
                </a:lnTo>
                <a:lnTo>
                  <a:pt x="14" y="0"/>
                </a:lnTo>
                <a:lnTo>
                  <a:pt x="0" y="7"/>
                </a:lnTo>
                <a:lnTo>
                  <a:pt x="28" y="7"/>
                </a:lnTo>
                <a:close/>
              </a:path>
            </a:pathLst>
          </a:custGeom>
          <a:solidFill>
            <a:srgbClr val="73264D"/>
          </a:solidFill>
          <a:ln w="11113">
            <a:solidFill>
              <a:srgbClr val="000000"/>
            </a:solidFill>
            <a:round/>
            <a:headEnd/>
            <a:tailEnd/>
          </a:ln>
        </p:spPr>
        <p:txBody>
          <a:bodyPr/>
          <a:lstStyle/>
          <a:p>
            <a:endParaRPr lang="en-US"/>
          </a:p>
        </p:txBody>
      </p:sp>
      <p:sp>
        <p:nvSpPr>
          <p:cNvPr id="151015" name="Freeform 488"/>
          <p:cNvSpPr>
            <a:spLocks/>
          </p:cNvSpPr>
          <p:nvPr/>
        </p:nvSpPr>
        <p:spPr bwMode="auto">
          <a:xfrm>
            <a:off x="2451100" y="5283200"/>
            <a:ext cx="22225" cy="625475"/>
          </a:xfrm>
          <a:custGeom>
            <a:avLst/>
            <a:gdLst>
              <a:gd name="T0" fmla="*/ 0 w 14"/>
              <a:gd name="T1" fmla="*/ 394 h 394"/>
              <a:gd name="T2" fmla="*/ 0 w 14"/>
              <a:gd name="T3" fmla="*/ 6 h 394"/>
              <a:gd name="T4" fmla="*/ 14 w 14"/>
              <a:gd name="T5" fmla="*/ 0 h 394"/>
              <a:gd name="T6" fmla="*/ 14 w 14"/>
              <a:gd name="T7" fmla="*/ 388 h 394"/>
              <a:gd name="T8" fmla="*/ 0 w 14"/>
              <a:gd name="T9" fmla="*/ 394 h 394"/>
              <a:gd name="T10" fmla="*/ 0 60000 65536"/>
              <a:gd name="T11" fmla="*/ 0 60000 65536"/>
              <a:gd name="T12" fmla="*/ 0 60000 65536"/>
              <a:gd name="T13" fmla="*/ 0 60000 65536"/>
              <a:gd name="T14" fmla="*/ 0 60000 65536"/>
              <a:gd name="T15" fmla="*/ 0 w 14"/>
              <a:gd name="T16" fmla="*/ 0 h 394"/>
              <a:gd name="T17" fmla="*/ 14 w 14"/>
              <a:gd name="T18" fmla="*/ 394 h 394"/>
            </a:gdLst>
            <a:ahLst/>
            <a:cxnLst>
              <a:cxn ang="T10">
                <a:pos x="T0" y="T1"/>
              </a:cxn>
              <a:cxn ang="T11">
                <a:pos x="T2" y="T3"/>
              </a:cxn>
              <a:cxn ang="T12">
                <a:pos x="T4" y="T5"/>
              </a:cxn>
              <a:cxn ang="T13">
                <a:pos x="T6" y="T7"/>
              </a:cxn>
              <a:cxn ang="T14">
                <a:pos x="T8" y="T9"/>
              </a:cxn>
            </a:cxnLst>
            <a:rect l="T15" t="T16" r="T17" b="T18"/>
            <a:pathLst>
              <a:path w="14" h="394">
                <a:moveTo>
                  <a:pt x="0" y="394"/>
                </a:moveTo>
                <a:lnTo>
                  <a:pt x="0" y="6"/>
                </a:lnTo>
                <a:lnTo>
                  <a:pt x="14" y="0"/>
                </a:lnTo>
                <a:lnTo>
                  <a:pt x="14" y="388"/>
                </a:lnTo>
                <a:lnTo>
                  <a:pt x="0" y="394"/>
                </a:lnTo>
                <a:close/>
              </a:path>
            </a:pathLst>
          </a:custGeom>
          <a:solidFill>
            <a:srgbClr val="4D1A33"/>
          </a:solidFill>
          <a:ln w="11113">
            <a:solidFill>
              <a:srgbClr val="000000"/>
            </a:solidFill>
            <a:round/>
            <a:headEnd/>
            <a:tailEnd/>
          </a:ln>
        </p:spPr>
        <p:txBody>
          <a:bodyPr/>
          <a:lstStyle/>
          <a:p>
            <a:endParaRPr lang="en-US"/>
          </a:p>
        </p:txBody>
      </p:sp>
      <p:sp>
        <p:nvSpPr>
          <p:cNvPr id="151016" name="Rectangle 489"/>
          <p:cNvSpPr>
            <a:spLocks noChangeArrowheads="1"/>
          </p:cNvSpPr>
          <p:nvPr/>
        </p:nvSpPr>
        <p:spPr bwMode="auto">
          <a:xfrm>
            <a:off x="2397125" y="5292725"/>
            <a:ext cx="53975" cy="615950"/>
          </a:xfrm>
          <a:prstGeom prst="rect">
            <a:avLst/>
          </a:prstGeom>
          <a:solidFill>
            <a:srgbClr val="993366"/>
          </a:solidFill>
          <a:ln w="11113">
            <a:solidFill>
              <a:srgbClr val="000000"/>
            </a:solidFill>
            <a:miter lim="800000"/>
            <a:headEnd/>
            <a:tailEnd/>
          </a:ln>
        </p:spPr>
        <p:txBody>
          <a:bodyPr/>
          <a:lstStyle/>
          <a:p>
            <a:endParaRPr lang="en-US"/>
          </a:p>
        </p:txBody>
      </p:sp>
      <p:sp>
        <p:nvSpPr>
          <p:cNvPr id="151017" name="Freeform 490"/>
          <p:cNvSpPr>
            <a:spLocks/>
          </p:cNvSpPr>
          <p:nvPr/>
        </p:nvSpPr>
        <p:spPr bwMode="auto">
          <a:xfrm>
            <a:off x="2397125" y="5283200"/>
            <a:ext cx="76200" cy="9525"/>
          </a:xfrm>
          <a:custGeom>
            <a:avLst/>
            <a:gdLst>
              <a:gd name="T0" fmla="*/ 34 w 48"/>
              <a:gd name="T1" fmla="*/ 6 h 6"/>
              <a:gd name="T2" fmla="*/ 48 w 48"/>
              <a:gd name="T3" fmla="*/ 0 h 6"/>
              <a:gd name="T4" fmla="*/ 21 w 48"/>
              <a:gd name="T5" fmla="*/ 0 h 6"/>
              <a:gd name="T6" fmla="*/ 0 w 48"/>
              <a:gd name="T7" fmla="*/ 6 h 6"/>
              <a:gd name="T8" fmla="*/ 34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34" y="6"/>
                </a:moveTo>
                <a:lnTo>
                  <a:pt x="48" y="0"/>
                </a:lnTo>
                <a:lnTo>
                  <a:pt x="21" y="0"/>
                </a:lnTo>
                <a:lnTo>
                  <a:pt x="0" y="6"/>
                </a:lnTo>
                <a:lnTo>
                  <a:pt x="34" y="6"/>
                </a:lnTo>
                <a:close/>
              </a:path>
            </a:pathLst>
          </a:custGeom>
          <a:solidFill>
            <a:srgbClr val="73264D"/>
          </a:solidFill>
          <a:ln w="11113">
            <a:solidFill>
              <a:srgbClr val="000000"/>
            </a:solidFill>
            <a:round/>
            <a:headEnd/>
            <a:tailEnd/>
          </a:ln>
        </p:spPr>
        <p:txBody>
          <a:bodyPr/>
          <a:lstStyle/>
          <a:p>
            <a:endParaRPr lang="en-US"/>
          </a:p>
        </p:txBody>
      </p:sp>
      <p:sp>
        <p:nvSpPr>
          <p:cNvPr id="151018" name="Freeform 491"/>
          <p:cNvSpPr>
            <a:spLocks/>
          </p:cNvSpPr>
          <p:nvPr/>
        </p:nvSpPr>
        <p:spPr bwMode="auto">
          <a:xfrm>
            <a:off x="2801938" y="5651500"/>
            <a:ext cx="20637" cy="257175"/>
          </a:xfrm>
          <a:custGeom>
            <a:avLst/>
            <a:gdLst>
              <a:gd name="T0" fmla="*/ 0 w 13"/>
              <a:gd name="T1" fmla="*/ 162 h 162"/>
              <a:gd name="T2" fmla="*/ 0 w 13"/>
              <a:gd name="T3" fmla="*/ 7 h 162"/>
              <a:gd name="T4" fmla="*/ 13 w 13"/>
              <a:gd name="T5" fmla="*/ 0 h 162"/>
              <a:gd name="T6" fmla="*/ 13 w 13"/>
              <a:gd name="T7" fmla="*/ 156 h 162"/>
              <a:gd name="T8" fmla="*/ 0 w 13"/>
              <a:gd name="T9" fmla="*/ 162 h 162"/>
              <a:gd name="T10" fmla="*/ 0 60000 65536"/>
              <a:gd name="T11" fmla="*/ 0 60000 65536"/>
              <a:gd name="T12" fmla="*/ 0 60000 65536"/>
              <a:gd name="T13" fmla="*/ 0 60000 65536"/>
              <a:gd name="T14" fmla="*/ 0 60000 65536"/>
              <a:gd name="T15" fmla="*/ 0 w 13"/>
              <a:gd name="T16" fmla="*/ 0 h 162"/>
              <a:gd name="T17" fmla="*/ 13 w 13"/>
              <a:gd name="T18" fmla="*/ 162 h 162"/>
            </a:gdLst>
            <a:ahLst/>
            <a:cxnLst>
              <a:cxn ang="T10">
                <a:pos x="T0" y="T1"/>
              </a:cxn>
              <a:cxn ang="T11">
                <a:pos x="T2" y="T3"/>
              </a:cxn>
              <a:cxn ang="T12">
                <a:pos x="T4" y="T5"/>
              </a:cxn>
              <a:cxn ang="T13">
                <a:pos x="T6" y="T7"/>
              </a:cxn>
              <a:cxn ang="T14">
                <a:pos x="T8" y="T9"/>
              </a:cxn>
            </a:cxnLst>
            <a:rect l="T15" t="T16" r="T17" b="T18"/>
            <a:pathLst>
              <a:path w="13" h="162">
                <a:moveTo>
                  <a:pt x="0" y="162"/>
                </a:moveTo>
                <a:lnTo>
                  <a:pt x="0" y="7"/>
                </a:lnTo>
                <a:lnTo>
                  <a:pt x="13" y="0"/>
                </a:lnTo>
                <a:lnTo>
                  <a:pt x="13" y="156"/>
                </a:lnTo>
                <a:lnTo>
                  <a:pt x="0" y="162"/>
                </a:lnTo>
                <a:close/>
              </a:path>
            </a:pathLst>
          </a:custGeom>
          <a:solidFill>
            <a:srgbClr val="4D1A33"/>
          </a:solidFill>
          <a:ln w="11113">
            <a:solidFill>
              <a:srgbClr val="000000"/>
            </a:solidFill>
            <a:round/>
            <a:headEnd/>
            <a:tailEnd/>
          </a:ln>
        </p:spPr>
        <p:txBody>
          <a:bodyPr/>
          <a:lstStyle/>
          <a:p>
            <a:endParaRPr lang="en-US"/>
          </a:p>
        </p:txBody>
      </p:sp>
      <p:sp>
        <p:nvSpPr>
          <p:cNvPr id="151019" name="Rectangle 492"/>
          <p:cNvSpPr>
            <a:spLocks noChangeArrowheads="1"/>
          </p:cNvSpPr>
          <p:nvPr/>
        </p:nvSpPr>
        <p:spPr bwMode="auto">
          <a:xfrm>
            <a:off x="2746375" y="5662613"/>
            <a:ext cx="55563" cy="246062"/>
          </a:xfrm>
          <a:prstGeom prst="rect">
            <a:avLst/>
          </a:prstGeom>
          <a:solidFill>
            <a:srgbClr val="993366"/>
          </a:solidFill>
          <a:ln w="11113">
            <a:solidFill>
              <a:srgbClr val="000000"/>
            </a:solidFill>
            <a:miter lim="800000"/>
            <a:headEnd/>
            <a:tailEnd/>
          </a:ln>
        </p:spPr>
        <p:txBody>
          <a:bodyPr/>
          <a:lstStyle/>
          <a:p>
            <a:endParaRPr lang="en-US"/>
          </a:p>
        </p:txBody>
      </p:sp>
      <p:sp>
        <p:nvSpPr>
          <p:cNvPr id="151020" name="Freeform 493"/>
          <p:cNvSpPr>
            <a:spLocks/>
          </p:cNvSpPr>
          <p:nvPr/>
        </p:nvSpPr>
        <p:spPr bwMode="auto">
          <a:xfrm>
            <a:off x="2746375" y="5651500"/>
            <a:ext cx="76200" cy="11113"/>
          </a:xfrm>
          <a:custGeom>
            <a:avLst/>
            <a:gdLst>
              <a:gd name="T0" fmla="*/ 35 w 48"/>
              <a:gd name="T1" fmla="*/ 7 h 7"/>
              <a:gd name="T2" fmla="*/ 48 w 48"/>
              <a:gd name="T3" fmla="*/ 0 h 7"/>
              <a:gd name="T4" fmla="*/ 21 w 48"/>
              <a:gd name="T5" fmla="*/ 0 h 7"/>
              <a:gd name="T6" fmla="*/ 0 w 48"/>
              <a:gd name="T7" fmla="*/ 7 h 7"/>
              <a:gd name="T8" fmla="*/ 35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35" y="7"/>
                </a:moveTo>
                <a:lnTo>
                  <a:pt x="48" y="0"/>
                </a:lnTo>
                <a:lnTo>
                  <a:pt x="21" y="0"/>
                </a:lnTo>
                <a:lnTo>
                  <a:pt x="0" y="7"/>
                </a:lnTo>
                <a:lnTo>
                  <a:pt x="35" y="7"/>
                </a:lnTo>
                <a:close/>
              </a:path>
            </a:pathLst>
          </a:custGeom>
          <a:solidFill>
            <a:srgbClr val="73264D"/>
          </a:solidFill>
          <a:ln w="11113">
            <a:solidFill>
              <a:srgbClr val="000000"/>
            </a:solidFill>
            <a:round/>
            <a:headEnd/>
            <a:tailEnd/>
          </a:ln>
        </p:spPr>
        <p:txBody>
          <a:bodyPr/>
          <a:lstStyle/>
          <a:p>
            <a:endParaRPr lang="en-US"/>
          </a:p>
        </p:txBody>
      </p:sp>
      <p:sp>
        <p:nvSpPr>
          <p:cNvPr id="151021" name="Freeform 494"/>
          <p:cNvSpPr>
            <a:spLocks/>
          </p:cNvSpPr>
          <p:nvPr/>
        </p:nvSpPr>
        <p:spPr bwMode="auto">
          <a:xfrm>
            <a:off x="2909888" y="5672138"/>
            <a:ext cx="33337" cy="236537"/>
          </a:xfrm>
          <a:custGeom>
            <a:avLst/>
            <a:gdLst>
              <a:gd name="T0" fmla="*/ 0 w 21"/>
              <a:gd name="T1" fmla="*/ 149 h 149"/>
              <a:gd name="T2" fmla="*/ 0 w 21"/>
              <a:gd name="T3" fmla="*/ 7 h 149"/>
              <a:gd name="T4" fmla="*/ 21 w 21"/>
              <a:gd name="T5" fmla="*/ 0 h 149"/>
              <a:gd name="T6" fmla="*/ 21 w 21"/>
              <a:gd name="T7" fmla="*/ 143 h 149"/>
              <a:gd name="T8" fmla="*/ 0 w 21"/>
              <a:gd name="T9" fmla="*/ 149 h 149"/>
              <a:gd name="T10" fmla="*/ 0 60000 65536"/>
              <a:gd name="T11" fmla="*/ 0 60000 65536"/>
              <a:gd name="T12" fmla="*/ 0 60000 65536"/>
              <a:gd name="T13" fmla="*/ 0 60000 65536"/>
              <a:gd name="T14" fmla="*/ 0 60000 65536"/>
              <a:gd name="T15" fmla="*/ 0 w 21"/>
              <a:gd name="T16" fmla="*/ 0 h 149"/>
              <a:gd name="T17" fmla="*/ 21 w 21"/>
              <a:gd name="T18" fmla="*/ 149 h 149"/>
            </a:gdLst>
            <a:ahLst/>
            <a:cxnLst>
              <a:cxn ang="T10">
                <a:pos x="T0" y="T1"/>
              </a:cxn>
              <a:cxn ang="T11">
                <a:pos x="T2" y="T3"/>
              </a:cxn>
              <a:cxn ang="T12">
                <a:pos x="T4" y="T5"/>
              </a:cxn>
              <a:cxn ang="T13">
                <a:pos x="T6" y="T7"/>
              </a:cxn>
              <a:cxn ang="T14">
                <a:pos x="T8" y="T9"/>
              </a:cxn>
            </a:cxnLst>
            <a:rect l="T15" t="T16" r="T17" b="T18"/>
            <a:pathLst>
              <a:path w="21" h="149">
                <a:moveTo>
                  <a:pt x="0" y="149"/>
                </a:moveTo>
                <a:lnTo>
                  <a:pt x="0" y="7"/>
                </a:lnTo>
                <a:lnTo>
                  <a:pt x="21" y="0"/>
                </a:lnTo>
                <a:lnTo>
                  <a:pt x="21" y="143"/>
                </a:lnTo>
                <a:lnTo>
                  <a:pt x="0" y="149"/>
                </a:lnTo>
                <a:close/>
              </a:path>
            </a:pathLst>
          </a:custGeom>
          <a:solidFill>
            <a:srgbClr val="4D1A33"/>
          </a:solidFill>
          <a:ln w="11113">
            <a:solidFill>
              <a:srgbClr val="000000"/>
            </a:solidFill>
            <a:round/>
            <a:headEnd/>
            <a:tailEnd/>
          </a:ln>
        </p:spPr>
        <p:txBody>
          <a:bodyPr/>
          <a:lstStyle/>
          <a:p>
            <a:endParaRPr lang="en-US"/>
          </a:p>
        </p:txBody>
      </p:sp>
      <p:sp>
        <p:nvSpPr>
          <p:cNvPr id="151022" name="Rectangle 495"/>
          <p:cNvSpPr>
            <a:spLocks noChangeArrowheads="1"/>
          </p:cNvSpPr>
          <p:nvPr/>
        </p:nvSpPr>
        <p:spPr bwMode="auto">
          <a:xfrm>
            <a:off x="2867025" y="5683250"/>
            <a:ext cx="42863" cy="225425"/>
          </a:xfrm>
          <a:prstGeom prst="rect">
            <a:avLst/>
          </a:prstGeom>
          <a:solidFill>
            <a:srgbClr val="993366"/>
          </a:solidFill>
          <a:ln w="11113">
            <a:solidFill>
              <a:srgbClr val="000000"/>
            </a:solidFill>
            <a:miter lim="800000"/>
            <a:headEnd/>
            <a:tailEnd/>
          </a:ln>
        </p:spPr>
        <p:txBody>
          <a:bodyPr/>
          <a:lstStyle/>
          <a:p>
            <a:endParaRPr lang="en-US"/>
          </a:p>
        </p:txBody>
      </p:sp>
      <p:sp>
        <p:nvSpPr>
          <p:cNvPr id="151023" name="Freeform 496"/>
          <p:cNvSpPr>
            <a:spLocks/>
          </p:cNvSpPr>
          <p:nvPr/>
        </p:nvSpPr>
        <p:spPr bwMode="auto">
          <a:xfrm>
            <a:off x="2867025" y="5672138"/>
            <a:ext cx="76200" cy="11112"/>
          </a:xfrm>
          <a:custGeom>
            <a:avLst/>
            <a:gdLst>
              <a:gd name="T0" fmla="*/ 27 w 48"/>
              <a:gd name="T1" fmla="*/ 7 h 7"/>
              <a:gd name="T2" fmla="*/ 48 w 48"/>
              <a:gd name="T3" fmla="*/ 0 h 7"/>
              <a:gd name="T4" fmla="*/ 20 w 48"/>
              <a:gd name="T5" fmla="*/ 0 h 7"/>
              <a:gd name="T6" fmla="*/ 0 w 48"/>
              <a:gd name="T7" fmla="*/ 7 h 7"/>
              <a:gd name="T8" fmla="*/ 27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7" y="7"/>
                </a:moveTo>
                <a:lnTo>
                  <a:pt x="48" y="0"/>
                </a:lnTo>
                <a:lnTo>
                  <a:pt x="20" y="0"/>
                </a:lnTo>
                <a:lnTo>
                  <a:pt x="0" y="7"/>
                </a:lnTo>
                <a:lnTo>
                  <a:pt x="27" y="7"/>
                </a:lnTo>
                <a:close/>
              </a:path>
            </a:pathLst>
          </a:custGeom>
          <a:solidFill>
            <a:srgbClr val="73264D"/>
          </a:solidFill>
          <a:ln w="11113">
            <a:solidFill>
              <a:srgbClr val="000000"/>
            </a:solidFill>
            <a:round/>
            <a:headEnd/>
            <a:tailEnd/>
          </a:ln>
        </p:spPr>
        <p:txBody>
          <a:bodyPr/>
          <a:lstStyle/>
          <a:p>
            <a:endParaRPr lang="en-US"/>
          </a:p>
        </p:txBody>
      </p:sp>
      <p:sp>
        <p:nvSpPr>
          <p:cNvPr id="151024" name="Freeform 497"/>
          <p:cNvSpPr>
            <a:spLocks/>
          </p:cNvSpPr>
          <p:nvPr/>
        </p:nvSpPr>
        <p:spPr bwMode="auto">
          <a:xfrm>
            <a:off x="3030538" y="5621338"/>
            <a:ext cx="33337" cy="287337"/>
          </a:xfrm>
          <a:custGeom>
            <a:avLst/>
            <a:gdLst>
              <a:gd name="T0" fmla="*/ 0 w 21"/>
              <a:gd name="T1" fmla="*/ 181 h 181"/>
              <a:gd name="T2" fmla="*/ 0 w 21"/>
              <a:gd name="T3" fmla="*/ 7 h 181"/>
              <a:gd name="T4" fmla="*/ 21 w 21"/>
              <a:gd name="T5" fmla="*/ 0 h 181"/>
              <a:gd name="T6" fmla="*/ 21 w 21"/>
              <a:gd name="T7" fmla="*/ 175 h 181"/>
              <a:gd name="T8" fmla="*/ 0 w 21"/>
              <a:gd name="T9" fmla="*/ 181 h 181"/>
              <a:gd name="T10" fmla="*/ 0 60000 65536"/>
              <a:gd name="T11" fmla="*/ 0 60000 65536"/>
              <a:gd name="T12" fmla="*/ 0 60000 65536"/>
              <a:gd name="T13" fmla="*/ 0 60000 65536"/>
              <a:gd name="T14" fmla="*/ 0 60000 65536"/>
              <a:gd name="T15" fmla="*/ 0 w 21"/>
              <a:gd name="T16" fmla="*/ 0 h 181"/>
              <a:gd name="T17" fmla="*/ 21 w 21"/>
              <a:gd name="T18" fmla="*/ 181 h 181"/>
            </a:gdLst>
            <a:ahLst/>
            <a:cxnLst>
              <a:cxn ang="T10">
                <a:pos x="T0" y="T1"/>
              </a:cxn>
              <a:cxn ang="T11">
                <a:pos x="T2" y="T3"/>
              </a:cxn>
              <a:cxn ang="T12">
                <a:pos x="T4" y="T5"/>
              </a:cxn>
              <a:cxn ang="T13">
                <a:pos x="T6" y="T7"/>
              </a:cxn>
              <a:cxn ang="T14">
                <a:pos x="T8" y="T9"/>
              </a:cxn>
            </a:cxnLst>
            <a:rect l="T15" t="T16" r="T17" b="T18"/>
            <a:pathLst>
              <a:path w="21" h="181">
                <a:moveTo>
                  <a:pt x="0" y="181"/>
                </a:moveTo>
                <a:lnTo>
                  <a:pt x="0" y="7"/>
                </a:lnTo>
                <a:lnTo>
                  <a:pt x="21" y="0"/>
                </a:lnTo>
                <a:lnTo>
                  <a:pt x="21" y="175"/>
                </a:lnTo>
                <a:lnTo>
                  <a:pt x="0" y="181"/>
                </a:lnTo>
                <a:close/>
              </a:path>
            </a:pathLst>
          </a:custGeom>
          <a:solidFill>
            <a:srgbClr val="4D1A33"/>
          </a:solidFill>
          <a:ln w="11113">
            <a:solidFill>
              <a:srgbClr val="000000"/>
            </a:solidFill>
            <a:round/>
            <a:headEnd/>
            <a:tailEnd/>
          </a:ln>
        </p:spPr>
        <p:txBody>
          <a:bodyPr/>
          <a:lstStyle/>
          <a:p>
            <a:endParaRPr lang="en-US"/>
          </a:p>
        </p:txBody>
      </p:sp>
      <p:sp>
        <p:nvSpPr>
          <p:cNvPr id="151025" name="Rectangle 498"/>
          <p:cNvSpPr>
            <a:spLocks noChangeArrowheads="1"/>
          </p:cNvSpPr>
          <p:nvPr/>
        </p:nvSpPr>
        <p:spPr bwMode="auto">
          <a:xfrm>
            <a:off x="2986088" y="5632450"/>
            <a:ext cx="44450" cy="276225"/>
          </a:xfrm>
          <a:prstGeom prst="rect">
            <a:avLst/>
          </a:prstGeom>
          <a:solidFill>
            <a:srgbClr val="993366"/>
          </a:solidFill>
          <a:ln w="11113">
            <a:solidFill>
              <a:srgbClr val="000000"/>
            </a:solidFill>
            <a:miter lim="800000"/>
            <a:headEnd/>
            <a:tailEnd/>
          </a:ln>
        </p:spPr>
        <p:txBody>
          <a:bodyPr/>
          <a:lstStyle/>
          <a:p>
            <a:endParaRPr lang="en-US"/>
          </a:p>
        </p:txBody>
      </p:sp>
      <p:sp>
        <p:nvSpPr>
          <p:cNvPr id="151026" name="Freeform 499"/>
          <p:cNvSpPr>
            <a:spLocks/>
          </p:cNvSpPr>
          <p:nvPr/>
        </p:nvSpPr>
        <p:spPr bwMode="auto">
          <a:xfrm>
            <a:off x="2986088" y="5621338"/>
            <a:ext cx="77787" cy="11112"/>
          </a:xfrm>
          <a:custGeom>
            <a:avLst/>
            <a:gdLst>
              <a:gd name="T0" fmla="*/ 28 w 49"/>
              <a:gd name="T1" fmla="*/ 7 h 7"/>
              <a:gd name="T2" fmla="*/ 49 w 49"/>
              <a:gd name="T3" fmla="*/ 0 h 7"/>
              <a:gd name="T4" fmla="*/ 14 w 49"/>
              <a:gd name="T5" fmla="*/ 0 h 7"/>
              <a:gd name="T6" fmla="*/ 0 w 49"/>
              <a:gd name="T7" fmla="*/ 7 h 7"/>
              <a:gd name="T8" fmla="*/ 28 w 49"/>
              <a:gd name="T9" fmla="*/ 7 h 7"/>
              <a:gd name="T10" fmla="*/ 0 60000 65536"/>
              <a:gd name="T11" fmla="*/ 0 60000 65536"/>
              <a:gd name="T12" fmla="*/ 0 60000 65536"/>
              <a:gd name="T13" fmla="*/ 0 60000 65536"/>
              <a:gd name="T14" fmla="*/ 0 60000 65536"/>
              <a:gd name="T15" fmla="*/ 0 w 49"/>
              <a:gd name="T16" fmla="*/ 0 h 7"/>
              <a:gd name="T17" fmla="*/ 49 w 49"/>
              <a:gd name="T18" fmla="*/ 7 h 7"/>
            </a:gdLst>
            <a:ahLst/>
            <a:cxnLst>
              <a:cxn ang="T10">
                <a:pos x="T0" y="T1"/>
              </a:cxn>
              <a:cxn ang="T11">
                <a:pos x="T2" y="T3"/>
              </a:cxn>
              <a:cxn ang="T12">
                <a:pos x="T4" y="T5"/>
              </a:cxn>
              <a:cxn ang="T13">
                <a:pos x="T6" y="T7"/>
              </a:cxn>
              <a:cxn ang="T14">
                <a:pos x="T8" y="T9"/>
              </a:cxn>
            </a:cxnLst>
            <a:rect l="T15" t="T16" r="T17" b="T18"/>
            <a:pathLst>
              <a:path w="49" h="7">
                <a:moveTo>
                  <a:pt x="28" y="7"/>
                </a:moveTo>
                <a:lnTo>
                  <a:pt x="49" y="0"/>
                </a:lnTo>
                <a:lnTo>
                  <a:pt x="14" y="0"/>
                </a:lnTo>
                <a:lnTo>
                  <a:pt x="0" y="7"/>
                </a:lnTo>
                <a:lnTo>
                  <a:pt x="28" y="7"/>
                </a:lnTo>
                <a:close/>
              </a:path>
            </a:pathLst>
          </a:custGeom>
          <a:solidFill>
            <a:srgbClr val="73264D"/>
          </a:solidFill>
          <a:ln w="11113">
            <a:solidFill>
              <a:srgbClr val="000000"/>
            </a:solidFill>
            <a:round/>
            <a:headEnd/>
            <a:tailEnd/>
          </a:ln>
        </p:spPr>
        <p:txBody>
          <a:bodyPr/>
          <a:lstStyle/>
          <a:p>
            <a:endParaRPr lang="en-US"/>
          </a:p>
        </p:txBody>
      </p:sp>
      <p:sp>
        <p:nvSpPr>
          <p:cNvPr id="151027" name="Freeform 500"/>
          <p:cNvSpPr>
            <a:spLocks/>
          </p:cNvSpPr>
          <p:nvPr/>
        </p:nvSpPr>
        <p:spPr bwMode="auto">
          <a:xfrm>
            <a:off x="3379788" y="5416550"/>
            <a:ext cx="33337" cy="492125"/>
          </a:xfrm>
          <a:custGeom>
            <a:avLst/>
            <a:gdLst>
              <a:gd name="T0" fmla="*/ 0 w 21"/>
              <a:gd name="T1" fmla="*/ 310 h 310"/>
              <a:gd name="T2" fmla="*/ 0 w 21"/>
              <a:gd name="T3" fmla="*/ 6 h 310"/>
              <a:gd name="T4" fmla="*/ 21 w 21"/>
              <a:gd name="T5" fmla="*/ 0 h 310"/>
              <a:gd name="T6" fmla="*/ 21 w 21"/>
              <a:gd name="T7" fmla="*/ 304 h 310"/>
              <a:gd name="T8" fmla="*/ 0 w 21"/>
              <a:gd name="T9" fmla="*/ 310 h 310"/>
              <a:gd name="T10" fmla="*/ 0 60000 65536"/>
              <a:gd name="T11" fmla="*/ 0 60000 65536"/>
              <a:gd name="T12" fmla="*/ 0 60000 65536"/>
              <a:gd name="T13" fmla="*/ 0 60000 65536"/>
              <a:gd name="T14" fmla="*/ 0 60000 65536"/>
              <a:gd name="T15" fmla="*/ 0 w 21"/>
              <a:gd name="T16" fmla="*/ 0 h 310"/>
              <a:gd name="T17" fmla="*/ 21 w 21"/>
              <a:gd name="T18" fmla="*/ 310 h 310"/>
            </a:gdLst>
            <a:ahLst/>
            <a:cxnLst>
              <a:cxn ang="T10">
                <a:pos x="T0" y="T1"/>
              </a:cxn>
              <a:cxn ang="T11">
                <a:pos x="T2" y="T3"/>
              </a:cxn>
              <a:cxn ang="T12">
                <a:pos x="T4" y="T5"/>
              </a:cxn>
              <a:cxn ang="T13">
                <a:pos x="T6" y="T7"/>
              </a:cxn>
              <a:cxn ang="T14">
                <a:pos x="T8" y="T9"/>
              </a:cxn>
            </a:cxnLst>
            <a:rect l="T15" t="T16" r="T17" b="T18"/>
            <a:pathLst>
              <a:path w="21" h="310">
                <a:moveTo>
                  <a:pt x="0" y="310"/>
                </a:moveTo>
                <a:lnTo>
                  <a:pt x="0" y="6"/>
                </a:lnTo>
                <a:lnTo>
                  <a:pt x="21" y="0"/>
                </a:lnTo>
                <a:lnTo>
                  <a:pt x="21" y="304"/>
                </a:lnTo>
                <a:lnTo>
                  <a:pt x="0" y="310"/>
                </a:lnTo>
                <a:close/>
              </a:path>
            </a:pathLst>
          </a:custGeom>
          <a:solidFill>
            <a:srgbClr val="4D1A33"/>
          </a:solidFill>
          <a:ln w="11113">
            <a:solidFill>
              <a:srgbClr val="000000"/>
            </a:solidFill>
            <a:round/>
            <a:headEnd/>
            <a:tailEnd/>
          </a:ln>
        </p:spPr>
        <p:txBody>
          <a:bodyPr/>
          <a:lstStyle/>
          <a:p>
            <a:endParaRPr lang="en-US"/>
          </a:p>
        </p:txBody>
      </p:sp>
      <p:sp>
        <p:nvSpPr>
          <p:cNvPr id="151028" name="Rectangle 501"/>
          <p:cNvSpPr>
            <a:spLocks noChangeArrowheads="1"/>
          </p:cNvSpPr>
          <p:nvPr/>
        </p:nvSpPr>
        <p:spPr bwMode="auto">
          <a:xfrm>
            <a:off x="3336925" y="5426075"/>
            <a:ext cx="42863" cy="482600"/>
          </a:xfrm>
          <a:prstGeom prst="rect">
            <a:avLst/>
          </a:prstGeom>
          <a:solidFill>
            <a:srgbClr val="993366"/>
          </a:solidFill>
          <a:ln w="11113">
            <a:solidFill>
              <a:srgbClr val="000000"/>
            </a:solidFill>
            <a:miter lim="800000"/>
            <a:headEnd/>
            <a:tailEnd/>
          </a:ln>
        </p:spPr>
        <p:txBody>
          <a:bodyPr/>
          <a:lstStyle/>
          <a:p>
            <a:endParaRPr lang="en-US"/>
          </a:p>
        </p:txBody>
      </p:sp>
      <p:sp>
        <p:nvSpPr>
          <p:cNvPr id="151029" name="Freeform 502"/>
          <p:cNvSpPr>
            <a:spLocks/>
          </p:cNvSpPr>
          <p:nvPr/>
        </p:nvSpPr>
        <p:spPr bwMode="auto">
          <a:xfrm>
            <a:off x="3336925" y="5416550"/>
            <a:ext cx="76200" cy="9525"/>
          </a:xfrm>
          <a:custGeom>
            <a:avLst/>
            <a:gdLst>
              <a:gd name="T0" fmla="*/ 27 w 48"/>
              <a:gd name="T1" fmla="*/ 6 h 6"/>
              <a:gd name="T2" fmla="*/ 48 w 48"/>
              <a:gd name="T3" fmla="*/ 0 h 6"/>
              <a:gd name="T4" fmla="*/ 13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13" y="0"/>
                </a:lnTo>
                <a:lnTo>
                  <a:pt x="0" y="6"/>
                </a:lnTo>
                <a:lnTo>
                  <a:pt x="27" y="6"/>
                </a:lnTo>
                <a:close/>
              </a:path>
            </a:pathLst>
          </a:custGeom>
          <a:solidFill>
            <a:srgbClr val="73264D"/>
          </a:solidFill>
          <a:ln w="11113">
            <a:solidFill>
              <a:srgbClr val="000000"/>
            </a:solidFill>
            <a:round/>
            <a:headEnd/>
            <a:tailEnd/>
          </a:ln>
        </p:spPr>
        <p:txBody>
          <a:bodyPr/>
          <a:lstStyle/>
          <a:p>
            <a:endParaRPr lang="en-US"/>
          </a:p>
        </p:txBody>
      </p:sp>
      <p:sp>
        <p:nvSpPr>
          <p:cNvPr id="151030" name="Freeform 503"/>
          <p:cNvSpPr>
            <a:spLocks/>
          </p:cNvSpPr>
          <p:nvPr/>
        </p:nvSpPr>
        <p:spPr bwMode="auto">
          <a:xfrm>
            <a:off x="3489325" y="5395913"/>
            <a:ext cx="33338" cy="512762"/>
          </a:xfrm>
          <a:custGeom>
            <a:avLst/>
            <a:gdLst>
              <a:gd name="T0" fmla="*/ 0 w 21"/>
              <a:gd name="T1" fmla="*/ 323 h 323"/>
              <a:gd name="T2" fmla="*/ 0 w 21"/>
              <a:gd name="T3" fmla="*/ 6 h 323"/>
              <a:gd name="T4" fmla="*/ 21 w 21"/>
              <a:gd name="T5" fmla="*/ 0 h 323"/>
              <a:gd name="T6" fmla="*/ 21 w 21"/>
              <a:gd name="T7" fmla="*/ 317 h 323"/>
              <a:gd name="T8" fmla="*/ 0 w 21"/>
              <a:gd name="T9" fmla="*/ 323 h 323"/>
              <a:gd name="T10" fmla="*/ 0 60000 65536"/>
              <a:gd name="T11" fmla="*/ 0 60000 65536"/>
              <a:gd name="T12" fmla="*/ 0 60000 65536"/>
              <a:gd name="T13" fmla="*/ 0 60000 65536"/>
              <a:gd name="T14" fmla="*/ 0 60000 65536"/>
              <a:gd name="T15" fmla="*/ 0 w 21"/>
              <a:gd name="T16" fmla="*/ 0 h 323"/>
              <a:gd name="T17" fmla="*/ 21 w 21"/>
              <a:gd name="T18" fmla="*/ 323 h 323"/>
            </a:gdLst>
            <a:ahLst/>
            <a:cxnLst>
              <a:cxn ang="T10">
                <a:pos x="T0" y="T1"/>
              </a:cxn>
              <a:cxn ang="T11">
                <a:pos x="T2" y="T3"/>
              </a:cxn>
              <a:cxn ang="T12">
                <a:pos x="T4" y="T5"/>
              </a:cxn>
              <a:cxn ang="T13">
                <a:pos x="T6" y="T7"/>
              </a:cxn>
              <a:cxn ang="T14">
                <a:pos x="T8" y="T9"/>
              </a:cxn>
            </a:cxnLst>
            <a:rect l="T15" t="T16" r="T17" b="T18"/>
            <a:pathLst>
              <a:path w="21" h="323">
                <a:moveTo>
                  <a:pt x="0" y="323"/>
                </a:moveTo>
                <a:lnTo>
                  <a:pt x="0" y="6"/>
                </a:lnTo>
                <a:lnTo>
                  <a:pt x="21" y="0"/>
                </a:lnTo>
                <a:lnTo>
                  <a:pt x="21" y="317"/>
                </a:lnTo>
                <a:lnTo>
                  <a:pt x="0" y="323"/>
                </a:lnTo>
                <a:close/>
              </a:path>
            </a:pathLst>
          </a:custGeom>
          <a:solidFill>
            <a:srgbClr val="4D1A33"/>
          </a:solidFill>
          <a:ln w="11113">
            <a:solidFill>
              <a:srgbClr val="000000"/>
            </a:solidFill>
            <a:round/>
            <a:headEnd/>
            <a:tailEnd/>
          </a:ln>
        </p:spPr>
        <p:txBody>
          <a:bodyPr/>
          <a:lstStyle/>
          <a:p>
            <a:endParaRPr lang="en-US"/>
          </a:p>
        </p:txBody>
      </p:sp>
      <p:sp>
        <p:nvSpPr>
          <p:cNvPr id="151031" name="Rectangle 504"/>
          <p:cNvSpPr>
            <a:spLocks noChangeArrowheads="1"/>
          </p:cNvSpPr>
          <p:nvPr/>
        </p:nvSpPr>
        <p:spPr bwMode="auto">
          <a:xfrm>
            <a:off x="3444875" y="5405438"/>
            <a:ext cx="44450" cy="503237"/>
          </a:xfrm>
          <a:prstGeom prst="rect">
            <a:avLst/>
          </a:prstGeom>
          <a:solidFill>
            <a:srgbClr val="993366"/>
          </a:solidFill>
          <a:ln w="11113">
            <a:solidFill>
              <a:srgbClr val="000000"/>
            </a:solidFill>
            <a:miter lim="800000"/>
            <a:headEnd/>
            <a:tailEnd/>
          </a:ln>
        </p:spPr>
        <p:txBody>
          <a:bodyPr/>
          <a:lstStyle/>
          <a:p>
            <a:endParaRPr lang="en-US"/>
          </a:p>
        </p:txBody>
      </p:sp>
      <p:sp>
        <p:nvSpPr>
          <p:cNvPr id="151032" name="Freeform 505"/>
          <p:cNvSpPr>
            <a:spLocks/>
          </p:cNvSpPr>
          <p:nvPr/>
        </p:nvSpPr>
        <p:spPr bwMode="auto">
          <a:xfrm>
            <a:off x="3444875" y="5395913"/>
            <a:ext cx="77788" cy="9525"/>
          </a:xfrm>
          <a:custGeom>
            <a:avLst/>
            <a:gdLst>
              <a:gd name="T0" fmla="*/ 28 w 49"/>
              <a:gd name="T1" fmla="*/ 6 h 6"/>
              <a:gd name="T2" fmla="*/ 49 w 49"/>
              <a:gd name="T3" fmla="*/ 0 h 6"/>
              <a:gd name="T4" fmla="*/ 21 w 49"/>
              <a:gd name="T5" fmla="*/ 0 h 6"/>
              <a:gd name="T6" fmla="*/ 0 w 49"/>
              <a:gd name="T7" fmla="*/ 6 h 6"/>
              <a:gd name="T8" fmla="*/ 28 w 49"/>
              <a:gd name="T9" fmla="*/ 6 h 6"/>
              <a:gd name="T10" fmla="*/ 0 60000 65536"/>
              <a:gd name="T11" fmla="*/ 0 60000 65536"/>
              <a:gd name="T12" fmla="*/ 0 60000 65536"/>
              <a:gd name="T13" fmla="*/ 0 60000 65536"/>
              <a:gd name="T14" fmla="*/ 0 60000 65536"/>
              <a:gd name="T15" fmla="*/ 0 w 49"/>
              <a:gd name="T16" fmla="*/ 0 h 6"/>
              <a:gd name="T17" fmla="*/ 49 w 49"/>
              <a:gd name="T18" fmla="*/ 6 h 6"/>
            </a:gdLst>
            <a:ahLst/>
            <a:cxnLst>
              <a:cxn ang="T10">
                <a:pos x="T0" y="T1"/>
              </a:cxn>
              <a:cxn ang="T11">
                <a:pos x="T2" y="T3"/>
              </a:cxn>
              <a:cxn ang="T12">
                <a:pos x="T4" y="T5"/>
              </a:cxn>
              <a:cxn ang="T13">
                <a:pos x="T6" y="T7"/>
              </a:cxn>
              <a:cxn ang="T14">
                <a:pos x="T8" y="T9"/>
              </a:cxn>
            </a:cxnLst>
            <a:rect l="T15" t="T16" r="T17" b="T18"/>
            <a:pathLst>
              <a:path w="49" h="6">
                <a:moveTo>
                  <a:pt x="28" y="6"/>
                </a:moveTo>
                <a:lnTo>
                  <a:pt x="49" y="0"/>
                </a:lnTo>
                <a:lnTo>
                  <a:pt x="21" y="0"/>
                </a:lnTo>
                <a:lnTo>
                  <a:pt x="0" y="6"/>
                </a:lnTo>
                <a:lnTo>
                  <a:pt x="28" y="6"/>
                </a:lnTo>
                <a:close/>
              </a:path>
            </a:pathLst>
          </a:custGeom>
          <a:solidFill>
            <a:srgbClr val="73264D"/>
          </a:solidFill>
          <a:ln w="11113">
            <a:solidFill>
              <a:srgbClr val="000000"/>
            </a:solidFill>
            <a:round/>
            <a:headEnd/>
            <a:tailEnd/>
          </a:ln>
        </p:spPr>
        <p:txBody>
          <a:bodyPr/>
          <a:lstStyle/>
          <a:p>
            <a:endParaRPr lang="en-US"/>
          </a:p>
        </p:txBody>
      </p:sp>
      <p:sp>
        <p:nvSpPr>
          <p:cNvPr id="151033" name="Freeform 506"/>
          <p:cNvSpPr>
            <a:spLocks/>
          </p:cNvSpPr>
          <p:nvPr/>
        </p:nvSpPr>
        <p:spPr bwMode="auto">
          <a:xfrm>
            <a:off x="3609975" y="5457825"/>
            <a:ext cx="31750" cy="450850"/>
          </a:xfrm>
          <a:custGeom>
            <a:avLst/>
            <a:gdLst>
              <a:gd name="T0" fmla="*/ 0 w 20"/>
              <a:gd name="T1" fmla="*/ 284 h 284"/>
              <a:gd name="T2" fmla="*/ 0 w 20"/>
              <a:gd name="T3" fmla="*/ 6 h 284"/>
              <a:gd name="T4" fmla="*/ 20 w 20"/>
              <a:gd name="T5" fmla="*/ 0 h 284"/>
              <a:gd name="T6" fmla="*/ 20 w 20"/>
              <a:gd name="T7" fmla="*/ 278 h 284"/>
              <a:gd name="T8" fmla="*/ 0 w 20"/>
              <a:gd name="T9" fmla="*/ 284 h 284"/>
              <a:gd name="T10" fmla="*/ 0 60000 65536"/>
              <a:gd name="T11" fmla="*/ 0 60000 65536"/>
              <a:gd name="T12" fmla="*/ 0 60000 65536"/>
              <a:gd name="T13" fmla="*/ 0 60000 65536"/>
              <a:gd name="T14" fmla="*/ 0 60000 65536"/>
              <a:gd name="T15" fmla="*/ 0 w 20"/>
              <a:gd name="T16" fmla="*/ 0 h 284"/>
              <a:gd name="T17" fmla="*/ 20 w 20"/>
              <a:gd name="T18" fmla="*/ 284 h 284"/>
            </a:gdLst>
            <a:ahLst/>
            <a:cxnLst>
              <a:cxn ang="T10">
                <a:pos x="T0" y="T1"/>
              </a:cxn>
              <a:cxn ang="T11">
                <a:pos x="T2" y="T3"/>
              </a:cxn>
              <a:cxn ang="T12">
                <a:pos x="T4" y="T5"/>
              </a:cxn>
              <a:cxn ang="T13">
                <a:pos x="T6" y="T7"/>
              </a:cxn>
              <a:cxn ang="T14">
                <a:pos x="T8" y="T9"/>
              </a:cxn>
            </a:cxnLst>
            <a:rect l="T15" t="T16" r="T17" b="T18"/>
            <a:pathLst>
              <a:path w="20" h="284">
                <a:moveTo>
                  <a:pt x="0" y="284"/>
                </a:moveTo>
                <a:lnTo>
                  <a:pt x="0" y="6"/>
                </a:lnTo>
                <a:lnTo>
                  <a:pt x="20" y="0"/>
                </a:lnTo>
                <a:lnTo>
                  <a:pt x="20" y="278"/>
                </a:lnTo>
                <a:lnTo>
                  <a:pt x="0" y="284"/>
                </a:lnTo>
                <a:close/>
              </a:path>
            </a:pathLst>
          </a:custGeom>
          <a:solidFill>
            <a:srgbClr val="4D1A33"/>
          </a:solidFill>
          <a:ln w="11113">
            <a:solidFill>
              <a:srgbClr val="000000"/>
            </a:solidFill>
            <a:round/>
            <a:headEnd/>
            <a:tailEnd/>
          </a:ln>
        </p:spPr>
        <p:txBody>
          <a:bodyPr/>
          <a:lstStyle/>
          <a:p>
            <a:endParaRPr lang="en-US"/>
          </a:p>
        </p:txBody>
      </p:sp>
      <p:sp>
        <p:nvSpPr>
          <p:cNvPr id="151034" name="Rectangle 507"/>
          <p:cNvSpPr>
            <a:spLocks noChangeArrowheads="1"/>
          </p:cNvSpPr>
          <p:nvPr/>
        </p:nvSpPr>
        <p:spPr bwMode="auto">
          <a:xfrm>
            <a:off x="3565525" y="5467350"/>
            <a:ext cx="44450" cy="441325"/>
          </a:xfrm>
          <a:prstGeom prst="rect">
            <a:avLst/>
          </a:prstGeom>
          <a:solidFill>
            <a:srgbClr val="993366"/>
          </a:solidFill>
          <a:ln w="11113">
            <a:solidFill>
              <a:srgbClr val="000000"/>
            </a:solidFill>
            <a:miter lim="800000"/>
            <a:headEnd/>
            <a:tailEnd/>
          </a:ln>
        </p:spPr>
        <p:txBody>
          <a:bodyPr/>
          <a:lstStyle/>
          <a:p>
            <a:endParaRPr lang="en-US"/>
          </a:p>
        </p:txBody>
      </p:sp>
      <p:sp>
        <p:nvSpPr>
          <p:cNvPr id="151035" name="Freeform 508"/>
          <p:cNvSpPr>
            <a:spLocks/>
          </p:cNvSpPr>
          <p:nvPr/>
        </p:nvSpPr>
        <p:spPr bwMode="auto">
          <a:xfrm>
            <a:off x="3565525" y="5457825"/>
            <a:ext cx="76200" cy="9525"/>
          </a:xfrm>
          <a:custGeom>
            <a:avLst/>
            <a:gdLst>
              <a:gd name="T0" fmla="*/ 28 w 48"/>
              <a:gd name="T1" fmla="*/ 6 h 6"/>
              <a:gd name="T2" fmla="*/ 48 w 48"/>
              <a:gd name="T3" fmla="*/ 0 h 6"/>
              <a:gd name="T4" fmla="*/ 21 w 48"/>
              <a:gd name="T5" fmla="*/ 0 h 6"/>
              <a:gd name="T6" fmla="*/ 0 w 48"/>
              <a:gd name="T7" fmla="*/ 6 h 6"/>
              <a:gd name="T8" fmla="*/ 28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8" y="6"/>
                </a:moveTo>
                <a:lnTo>
                  <a:pt x="48" y="0"/>
                </a:lnTo>
                <a:lnTo>
                  <a:pt x="21" y="0"/>
                </a:lnTo>
                <a:lnTo>
                  <a:pt x="0" y="6"/>
                </a:lnTo>
                <a:lnTo>
                  <a:pt x="28" y="6"/>
                </a:lnTo>
                <a:close/>
              </a:path>
            </a:pathLst>
          </a:custGeom>
          <a:solidFill>
            <a:srgbClr val="73264D"/>
          </a:solidFill>
          <a:ln w="11113">
            <a:solidFill>
              <a:srgbClr val="000000"/>
            </a:solidFill>
            <a:round/>
            <a:headEnd/>
            <a:tailEnd/>
          </a:ln>
        </p:spPr>
        <p:txBody>
          <a:bodyPr/>
          <a:lstStyle/>
          <a:p>
            <a:endParaRPr lang="en-US"/>
          </a:p>
        </p:txBody>
      </p:sp>
      <p:sp>
        <p:nvSpPr>
          <p:cNvPr id="151036" name="Freeform 509"/>
          <p:cNvSpPr>
            <a:spLocks/>
          </p:cNvSpPr>
          <p:nvPr/>
        </p:nvSpPr>
        <p:spPr bwMode="auto">
          <a:xfrm>
            <a:off x="3959225" y="5067300"/>
            <a:ext cx="31750" cy="841375"/>
          </a:xfrm>
          <a:custGeom>
            <a:avLst/>
            <a:gdLst>
              <a:gd name="T0" fmla="*/ 0 w 20"/>
              <a:gd name="T1" fmla="*/ 530 h 530"/>
              <a:gd name="T2" fmla="*/ 0 w 20"/>
              <a:gd name="T3" fmla="*/ 6 h 530"/>
              <a:gd name="T4" fmla="*/ 20 w 20"/>
              <a:gd name="T5" fmla="*/ 0 h 530"/>
              <a:gd name="T6" fmla="*/ 20 w 20"/>
              <a:gd name="T7" fmla="*/ 524 h 530"/>
              <a:gd name="T8" fmla="*/ 0 w 20"/>
              <a:gd name="T9" fmla="*/ 530 h 530"/>
              <a:gd name="T10" fmla="*/ 0 60000 65536"/>
              <a:gd name="T11" fmla="*/ 0 60000 65536"/>
              <a:gd name="T12" fmla="*/ 0 60000 65536"/>
              <a:gd name="T13" fmla="*/ 0 60000 65536"/>
              <a:gd name="T14" fmla="*/ 0 60000 65536"/>
              <a:gd name="T15" fmla="*/ 0 w 20"/>
              <a:gd name="T16" fmla="*/ 0 h 530"/>
              <a:gd name="T17" fmla="*/ 20 w 20"/>
              <a:gd name="T18" fmla="*/ 530 h 530"/>
            </a:gdLst>
            <a:ahLst/>
            <a:cxnLst>
              <a:cxn ang="T10">
                <a:pos x="T0" y="T1"/>
              </a:cxn>
              <a:cxn ang="T11">
                <a:pos x="T2" y="T3"/>
              </a:cxn>
              <a:cxn ang="T12">
                <a:pos x="T4" y="T5"/>
              </a:cxn>
              <a:cxn ang="T13">
                <a:pos x="T6" y="T7"/>
              </a:cxn>
              <a:cxn ang="T14">
                <a:pos x="T8" y="T9"/>
              </a:cxn>
            </a:cxnLst>
            <a:rect l="T15" t="T16" r="T17" b="T18"/>
            <a:pathLst>
              <a:path w="20" h="530">
                <a:moveTo>
                  <a:pt x="0" y="530"/>
                </a:moveTo>
                <a:lnTo>
                  <a:pt x="0" y="6"/>
                </a:lnTo>
                <a:lnTo>
                  <a:pt x="20" y="0"/>
                </a:lnTo>
                <a:lnTo>
                  <a:pt x="20" y="524"/>
                </a:lnTo>
                <a:lnTo>
                  <a:pt x="0" y="530"/>
                </a:lnTo>
                <a:close/>
              </a:path>
            </a:pathLst>
          </a:custGeom>
          <a:solidFill>
            <a:srgbClr val="4D1A33"/>
          </a:solidFill>
          <a:ln w="11113">
            <a:solidFill>
              <a:srgbClr val="000000"/>
            </a:solidFill>
            <a:round/>
            <a:headEnd/>
            <a:tailEnd/>
          </a:ln>
        </p:spPr>
        <p:txBody>
          <a:bodyPr/>
          <a:lstStyle/>
          <a:p>
            <a:endParaRPr lang="en-US"/>
          </a:p>
        </p:txBody>
      </p:sp>
      <p:sp>
        <p:nvSpPr>
          <p:cNvPr id="151037" name="Rectangle 510"/>
          <p:cNvSpPr>
            <a:spLocks noChangeArrowheads="1"/>
          </p:cNvSpPr>
          <p:nvPr/>
        </p:nvSpPr>
        <p:spPr bwMode="auto">
          <a:xfrm>
            <a:off x="3914775" y="5076825"/>
            <a:ext cx="44450" cy="831850"/>
          </a:xfrm>
          <a:prstGeom prst="rect">
            <a:avLst/>
          </a:prstGeom>
          <a:solidFill>
            <a:srgbClr val="993366"/>
          </a:solidFill>
          <a:ln w="11113">
            <a:solidFill>
              <a:srgbClr val="000000"/>
            </a:solidFill>
            <a:miter lim="800000"/>
            <a:headEnd/>
            <a:tailEnd/>
          </a:ln>
        </p:spPr>
        <p:txBody>
          <a:bodyPr/>
          <a:lstStyle/>
          <a:p>
            <a:endParaRPr lang="en-US"/>
          </a:p>
        </p:txBody>
      </p:sp>
      <p:sp>
        <p:nvSpPr>
          <p:cNvPr id="151038" name="Freeform 511"/>
          <p:cNvSpPr>
            <a:spLocks/>
          </p:cNvSpPr>
          <p:nvPr/>
        </p:nvSpPr>
        <p:spPr bwMode="auto">
          <a:xfrm>
            <a:off x="3914775" y="5067300"/>
            <a:ext cx="76200" cy="9525"/>
          </a:xfrm>
          <a:custGeom>
            <a:avLst/>
            <a:gdLst>
              <a:gd name="T0" fmla="*/ 28 w 48"/>
              <a:gd name="T1" fmla="*/ 6 h 6"/>
              <a:gd name="T2" fmla="*/ 48 w 48"/>
              <a:gd name="T3" fmla="*/ 0 h 6"/>
              <a:gd name="T4" fmla="*/ 21 w 48"/>
              <a:gd name="T5" fmla="*/ 0 h 6"/>
              <a:gd name="T6" fmla="*/ 0 w 48"/>
              <a:gd name="T7" fmla="*/ 6 h 6"/>
              <a:gd name="T8" fmla="*/ 28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8" y="6"/>
                </a:moveTo>
                <a:lnTo>
                  <a:pt x="48" y="0"/>
                </a:lnTo>
                <a:lnTo>
                  <a:pt x="21" y="0"/>
                </a:lnTo>
                <a:lnTo>
                  <a:pt x="0" y="6"/>
                </a:lnTo>
                <a:lnTo>
                  <a:pt x="28" y="6"/>
                </a:lnTo>
                <a:close/>
              </a:path>
            </a:pathLst>
          </a:custGeom>
          <a:solidFill>
            <a:srgbClr val="73264D"/>
          </a:solidFill>
          <a:ln w="11113">
            <a:solidFill>
              <a:srgbClr val="000000"/>
            </a:solidFill>
            <a:round/>
            <a:headEnd/>
            <a:tailEnd/>
          </a:ln>
        </p:spPr>
        <p:txBody>
          <a:bodyPr/>
          <a:lstStyle/>
          <a:p>
            <a:endParaRPr lang="en-US"/>
          </a:p>
        </p:txBody>
      </p:sp>
      <p:sp>
        <p:nvSpPr>
          <p:cNvPr id="151039" name="Freeform 512"/>
          <p:cNvSpPr>
            <a:spLocks/>
          </p:cNvSpPr>
          <p:nvPr/>
        </p:nvSpPr>
        <p:spPr bwMode="auto">
          <a:xfrm>
            <a:off x="4078288" y="5180013"/>
            <a:ext cx="22225" cy="728662"/>
          </a:xfrm>
          <a:custGeom>
            <a:avLst/>
            <a:gdLst>
              <a:gd name="T0" fmla="*/ 0 w 14"/>
              <a:gd name="T1" fmla="*/ 459 h 459"/>
              <a:gd name="T2" fmla="*/ 0 w 14"/>
              <a:gd name="T3" fmla="*/ 6 h 459"/>
              <a:gd name="T4" fmla="*/ 14 w 14"/>
              <a:gd name="T5" fmla="*/ 0 h 459"/>
              <a:gd name="T6" fmla="*/ 14 w 14"/>
              <a:gd name="T7" fmla="*/ 453 h 459"/>
              <a:gd name="T8" fmla="*/ 0 w 14"/>
              <a:gd name="T9" fmla="*/ 459 h 459"/>
              <a:gd name="T10" fmla="*/ 0 60000 65536"/>
              <a:gd name="T11" fmla="*/ 0 60000 65536"/>
              <a:gd name="T12" fmla="*/ 0 60000 65536"/>
              <a:gd name="T13" fmla="*/ 0 60000 65536"/>
              <a:gd name="T14" fmla="*/ 0 60000 65536"/>
              <a:gd name="T15" fmla="*/ 0 w 14"/>
              <a:gd name="T16" fmla="*/ 0 h 459"/>
              <a:gd name="T17" fmla="*/ 14 w 14"/>
              <a:gd name="T18" fmla="*/ 459 h 459"/>
            </a:gdLst>
            <a:ahLst/>
            <a:cxnLst>
              <a:cxn ang="T10">
                <a:pos x="T0" y="T1"/>
              </a:cxn>
              <a:cxn ang="T11">
                <a:pos x="T2" y="T3"/>
              </a:cxn>
              <a:cxn ang="T12">
                <a:pos x="T4" y="T5"/>
              </a:cxn>
              <a:cxn ang="T13">
                <a:pos x="T6" y="T7"/>
              </a:cxn>
              <a:cxn ang="T14">
                <a:pos x="T8" y="T9"/>
              </a:cxn>
            </a:cxnLst>
            <a:rect l="T15" t="T16" r="T17" b="T18"/>
            <a:pathLst>
              <a:path w="14" h="459">
                <a:moveTo>
                  <a:pt x="0" y="459"/>
                </a:moveTo>
                <a:lnTo>
                  <a:pt x="0" y="6"/>
                </a:lnTo>
                <a:lnTo>
                  <a:pt x="14" y="0"/>
                </a:lnTo>
                <a:lnTo>
                  <a:pt x="14" y="453"/>
                </a:lnTo>
                <a:lnTo>
                  <a:pt x="0" y="459"/>
                </a:lnTo>
                <a:close/>
              </a:path>
            </a:pathLst>
          </a:custGeom>
          <a:solidFill>
            <a:srgbClr val="4D1A33"/>
          </a:solidFill>
          <a:ln w="11113">
            <a:solidFill>
              <a:srgbClr val="000000"/>
            </a:solidFill>
            <a:round/>
            <a:headEnd/>
            <a:tailEnd/>
          </a:ln>
        </p:spPr>
        <p:txBody>
          <a:bodyPr/>
          <a:lstStyle/>
          <a:p>
            <a:endParaRPr lang="en-US"/>
          </a:p>
        </p:txBody>
      </p:sp>
      <p:sp>
        <p:nvSpPr>
          <p:cNvPr id="151040" name="Rectangle 513"/>
          <p:cNvSpPr>
            <a:spLocks noChangeArrowheads="1"/>
          </p:cNvSpPr>
          <p:nvPr/>
        </p:nvSpPr>
        <p:spPr bwMode="auto">
          <a:xfrm>
            <a:off x="4035425" y="5189538"/>
            <a:ext cx="42863" cy="719137"/>
          </a:xfrm>
          <a:prstGeom prst="rect">
            <a:avLst/>
          </a:prstGeom>
          <a:solidFill>
            <a:srgbClr val="993366"/>
          </a:solidFill>
          <a:ln w="11113">
            <a:solidFill>
              <a:srgbClr val="000000"/>
            </a:solidFill>
            <a:miter lim="800000"/>
            <a:headEnd/>
            <a:tailEnd/>
          </a:ln>
        </p:spPr>
        <p:txBody>
          <a:bodyPr/>
          <a:lstStyle/>
          <a:p>
            <a:endParaRPr lang="en-US"/>
          </a:p>
        </p:txBody>
      </p:sp>
      <p:sp>
        <p:nvSpPr>
          <p:cNvPr id="151041" name="Freeform 514"/>
          <p:cNvSpPr>
            <a:spLocks/>
          </p:cNvSpPr>
          <p:nvPr/>
        </p:nvSpPr>
        <p:spPr bwMode="auto">
          <a:xfrm>
            <a:off x="4035425" y="5180013"/>
            <a:ext cx="65088" cy="9525"/>
          </a:xfrm>
          <a:custGeom>
            <a:avLst/>
            <a:gdLst>
              <a:gd name="T0" fmla="*/ 27 w 41"/>
              <a:gd name="T1" fmla="*/ 6 h 6"/>
              <a:gd name="T2" fmla="*/ 41 w 41"/>
              <a:gd name="T3" fmla="*/ 0 h 6"/>
              <a:gd name="T4" fmla="*/ 14 w 41"/>
              <a:gd name="T5" fmla="*/ 0 h 6"/>
              <a:gd name="T6" fmla="*/ 0 w 41"/>
              <a:gd name="T7" fmla="*/ 6 h 6"/>
              <a:gd name="T8" fmla="*/ 27 w 41"/>
              <a:gd name="T9" fmla="*/ 6 h 6"/>
              <a:gd name="T10" fmla="*/ 0 60000 65536"/>
              <a:gd name="T11" fmla="*/ 0 60000 65536"/>
              <a:gd name="T12" fmla="*/ 0 60000 65536"/>
              <a:gd name="T13" fmla="*/ 0 60000 65536"/>
              <a:gd name="T14" fmla="*/ 0 60000 65536"/>
              <a:gd name="T15" fmla="*/ 0 w 41"/>
              <a:gd name="T16" fmla="*/ 0 h 6"/>
              <a:gd name="T17" fmla="*/ 41 w 41"/>
              <a:gd name="T18" fmla="*/ 6 h 6"/>
            </a:gdLst>
            <a:ahLst/>
            <a:cxnLst>
              <a:cxn ang="T10">
                <a:pos x="T0" y="T1"/>
              </a:cxn>
              <a:cxn ang="T11">
                <a:pos x="T2" y="T3"/>
              </a:cxn>
              <a:cxn ang="T12">
                <a:pos x="T4" y="T5"/>
              </a:cxn>
              <a:cxn ang="T13">
                <a:pos x="T6" y="T7"/>
              </a:cxn>
              <a:cxn ang="T14">
                <a:pos x="T8" y="T9"/>
              </a:cxn>
            </a:cxnLst>
            <a:rect l="T15" t="T16" r="T17" b="T18"/>
            <a:pathLst>
              <a:path w="41" h="6">
                <a:moveTo>
                  <a:pt x="27" y="6"/>
                </a:moveTo>
                <a:lnTo>
                  <a:pt x="41" y="0"/>
                </a:lnTo>
                <a:lnTo>
                  <a:pt x="14" y="0"/>
                </a:lnTo>
                <a:lnTo>
                  <a:pt x="0" y="6"/>
                </a:lnTo>
                <a:lnTo>
                  <a:pt x="27" y="6"/>
                </a:lnTo>
                <a:close/>
              </a:path>
            </a:pathLst>
          </a:custGeom>
          <a:solidFill>
            <a:srgbClr val="73264D"/>
          </a:solidFill>
          <a:ln w="11113">
            <a:solidFill>
              <a:srgbClr val="000000"/>
            </a:solidFill>
            <a:round/>
            <a:headEnd/>
            <a:tailEnd/>
          </a:ln>
        </p:spPr>
        <p:txBody>
          <a:bodyPr/>
          <a:lstStyle/>
          <a:p>
            <a:endParaRPr lang="en-US"/>
          </a:p>
        </p:txBody>
      </p:sp>
      <p:sp>
        <p:nvSpPr>
          <p:cNvPr id="151042" name="Freeform 515"/>
          <p:cNvSpPr>
            <a:spLocks/>
          </p:cNvSpPr>
          <p:nvPr/>
        </p:nvSpPr>
        <p:spPr bwMode="auto">
          <a:xfrm>
            <a:off x="4187825" y="5200650"/>
            <a:ext cx="33338" cy="708025"/>
          </a:xfrm>
          <a:custGeom>
            <a:avLst/>
            <a:gdLst>
              <a:gd name="T0" fmla="*/ 0 w 21"/>
              <a:gd name="T1" fmla="*/ 446 h 446"/>
              <a:gd name="T2" fmla="*/ 0 w 21"/>
              <a:gd name="T3" fmla="*/ 6 h 446"/>
              <a:gd name="T4" fmla="*/ 21 w 21"/>
              <a:gd name="T5" fmla="*/ 0 h 446"/>
              <a:gd name="T6" fmla="*/ 21 w 21"/>
              <a:gd name="T7" fmla="*/ 440 h 446"/>
              <a:gd name="T8" fmla="*/ 0 w 21"/>
              <a:gd name="T9" fmla="*/ 446 h 446"/>
              <a:gd name="T10" fmla="*/ 0 60000 65536"/>
              <a:gd name="T11" fmla="*/ 0 60000 65536"/>
              <a:gd name="T12" fmla="*/ 0 60000 65536"/>
              <a:gd name="T13" fmla="*/ 0 60000 65536"/>
              <a:gd name="T14" fmla="*/ 0 60000 65536"/>
              <a:gd name="T15" fmla="*/ 0 w 21"/>
              <a:gd name="T16" fmla="*/ 0 h 446"/>
              <a:gd name="T17" fmla="*/ 21 w 21"/>
              <a:gd name="T18" fmla="*/ 446 h 446"/>
            </a:gdLst>
            <a:ahLst/>
            <a:cxnLst>
              <a:cxn ang="T10">
                <a:pos x="T0" y="T1"/>
              </a:cxn>
              <a:cxn ang="T11">
                <a:pos x="T2" y="T3"/>
              </a:cxn>
              <a:cxn ang="T12">
                <a:pos x="T4" y="T5"/>
              </a:cxn>
              <a:cxn ang="T13">
                <a:pos x="T6" y="T7"/>
              </a:cxn>
              <a:cxn ang="T14">
                <a:pos x="T8" y="T9"/>
              </a:cxn>
            </a:cxnLst>
            <a:rect l="T15" t="T16" r="T17" b="T18"/>
            <a:pathLst>
              <a:path w="21" h="446">
                <a:moveTo>
                  <a:pt x="0" y="446"/>
                </a:moveTo>
                <a:lnTo>
                  <a:pt x="0" y="6"/>
                </a:lnTo>
                <a:lnTo>
                  <a:pt x="21" y="0"/>
                </a:lnTo>
                <a:lnTo>
                  <a:pt x="21" y="440"/>
                </a:lnTo>
                <a:lnTo>
                  <a:pt x="0" y="446"/>
                </a:lnTo>
                <a:close/>
              </a:path>
            </a:pathLst>
          </a:custGeom>
          <a:solidFill>
            <a:srgbClr val="4D1A33"/>
          </a:solidFill>
          <a:ln w="11113">
            <a:solidFill>
              <a:srgbClr val="000000"/>
            </a:solidFill>
            <a:round/>
            <a:headEnd/>
            <a:tailEnd/>
          </a:ln>
        </p:spPr>
        <p:txBody>
          <a:bodyPr/>
          <a:lstStyle/>
          <a:p>
            <a:endParaRPr lang="en-US"/>
          </a:p>
        </p:txBody>
      </p:sp>
      <p:sp>
        <p:nvSpPr>
          <p:cNvPr id="151043" name="Rectangle 516"/>
          <p:cNvSpPr>
            <a:spLocks noChangeArrowheads="1"/>
          </p:cNvSpPr>
          <p:nvPr/>
        </p:nvSpPr>
        <p:spPr bwMode="auto">
          <a:xfrm>
            <a:off x="4144963" y="5210175"/>
            <a:ext cx="42862" cy="698500"/>
          </a:xfrm>
          <a:prstGeom prst="rect">
            <a:avLst/>
          </a:prstGeom>
          <a:solidFill>
            <a:srgbClr val="993366"/>
          </a:solidFill>
          <a:ln w="11113">
            <a:solidFill>
              <a:srgbClr val="000000"/>
            </a:solidFill>
            <a:miter lim="800000"/>
            <a:headEnd/>
            <a:tailEnd/>
          </a:ln>
        </p:spPr>
        <p:txBody>
          <a:bodyPr/>
          <a:lstStyle/>
          <a:p>
            <a:endParaRPr lang="en-US"/>
          </a:p>
        </p:txBody>
      </p:sp>
      <p:sp>
        <p:nvSpPr>
          <p:cNvPr id="151044" name="Freeform 517"/>
          <p:cNvSpPr>
            <a:spLocks/>
          </p:cNvSpPr>
          <p:nvPr/>
        </p:nvSpPr>
        <p:spPr bwMode="auto">
          <a:xfrm>
            <a:off x="4144963" y="5200650"/>
            <a:ext cx="76200" cy="9525"/>
          </a:xfrm>
          <a:custGeom>
            <a:avLst/>
            <a:gdLst>
              <a:gd name="T0" fmla="*/ 27 w 48"/>
              <a:gd name="T1" fmla="*/ 6 h 6"/>
              <a:gd name="T2" fmla="*/ 48 w 48"/>
              <a:gd name="T3" fmla="*/ 0 h 6"/>
              <a:gd name="T4" fmla="*/ 20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20" y="0"/>
                </a:lnTo>
                <a:lnTo>
                  <a:pt x="0" y="6"/>
                </a:lnTo>
                <a:lnTo>
                  <a:pt x="27" y="6"/>
                </a:lnTo>
                <a:close/>
              </a:path>
            </a:pathLst>
          </a:custGeom>
          <a:solidFill>
            <a:srgbClr val="73264D"/>
          </a:solidFill>
          <a:ln w="11113">
            <a:solidFill>
              <a:srgbClr val="000000"/>
            </a:solidFill>
            <a:round/>
            <a:headEnd/>
            <a:tailEnd/>
          </a:ln>
        </p:spPr>
        <p:txBody>
          <a:bodyPr/>
          <a:lstStyle/>
          <a:p>
            <a:endParaRPr lang="en-US"/>
          </a:p>
        </p:txBody>
      </p:sp>
      <p:sp>
        <p:nvSpPr>
          <p:cNvPr id="151045" name="Freeform 518"/>
          <p:cNvSpPr>
            <a:spLocks/>
          </p:cNvSpPr>
          <p:nvPr/>
        </p:nvSpPr>
        <p:spPr bwMode="auto">
          <a:xfrm>
            <a:off x="4537075" y="5591175"/>
            <a:ext cx="33338" cy="317500"/>
          </a:xfrm>
          <a:custGeom>
            <a:avLst/>
            <a:gdLst>
              <a:gd name="T0" fmla="*/ 0 w 21"/>
              <a:gd name="T1" fmla="*/ 200 h 200"/>
              <a:gd name="T2" fmla="*/ 0 w 21"/>
              <a:gd name="T3" fmla="*/ 6 h 200"/>
              <a:gd name="T4" fmla="*/ 21 w 21"/>
              <a:gd name="T5" fmla="*/ 0 h 200"/>
              <a:gd name="T6" fmla="*/ 21 w 21"/>
              <a:gd name="T7" fmla="*/ 194 h 200"/>
              <a:gd name="T8" fmla="*/ 0 w 21"/>
              <a:gd name="T9" fmla="*/ 200 h 200"/>
              <a:gd name="T10" fmla="*/ 0 60000 65536"/>
              <a:gd name="T11" fmla="*/ 0 60000 65536"/>
              <a:gd name="T12" fmla="*/ 0 60000 65536"/>
              <a:gd name="T13" fmla="*/ 0 60000 65536"/>
              <a:gd name="T14" fmla="*/ 0 60000 65536"/>
              <a:gd name="T15" fmla="*/ 0 w 21"/>
              <a:gd name="T16" fmla="*/ 0 h 200"/>
              <a:gd name="T17" fmla="*/ 21 w 21"/>
              <a:gd name="T18" fmla="*/ 200 h 200"/>
            </a:gdLst>
            <a:ahLst/>
            <a:cxnLst>
              <a:cxn ang="T10">
                <a:pos x="T0" y="T1"/>
              </a:cxn>
              <a:cxn ang="T11">
                <a:pos x="T2" y="T3"/>
              </a:cxn>
              <a:cxn ang="T12">
                <a:pos x="T4" y="T5"/>
              </a:cxn>
              <a:cxn ang="T13">
                <a:pos x="T6" y="T7"/>
              </a:cxn>
              <a:cxn ang="T14">
                <a:pos x="T8" y="T9"/>
              </a:cxn>
            </a:cxnLst>
            <a:rect l="T15" t="T16" r="T17" b="T18"/>
            <a:pathLst>
              <a:path w="21" h="200">
                <a:moveTo>
                  <a:pt x="0" y="200"/>
                </a:moveTo>
                <a:lnTo>
                  <a:pt x="0" y="6"/>
                </a:lnTo>
                <a:lnTo>
                  <a:pt x="21" y="0"/>
                </a:lnTo>
                <a:lnTo>
                  <a:pt x="21" y="194"/>
                </a:lnTo>
                <a:lnTo>
                  <a:pt x="0" y="200"/>
                </a:lnTo>
                <a:close/>
              </a:path>
            </a:pathLst>
          </a:custGeom>
          <a:solidFill>
            <a:srgbClr val="4D1A33"/>
          </a:solidFill>
          <a:ln w="11113">
            <a:solidFill>
              <a:srgbClr val="000000"/>
            </a:solidFill>
            <a:round/>
            <a:headEnd/>
            <a:tailEnd/>
          </a:ln>
        </p:spPr>
        <p:txBody>
          <a:bodyPr/>
          <a:lstStyle/>
          <a:p>
            <a:endParaRPr lang="en-US"/>
          </a:p>
        </p:txBody>
      </p:sp>
      <p:sp>
        <p:nvSpPr>
          <p:cNvPr id="151046" name="Rectangle 519"/>
          <p:cNvSpPr>
            <a:spLocks noChangeArrowheads="1"/>
          </p:cNvSpPr>
          <p:nvPr/>
        </p:nvSpPr>
        <p:spPr bwMode="auto">
          <a:xfrm>
            <a:off x="4494213" y="5600700"/>
            <a:ext cx="42862" cy="307975"/>
          </a:xfrm>
          <a:prstGeom prst="rect">
            <a:avLst/>
          </a:prstGeom>
          <a:solidFill>
            <a:srgbClr val="993366"/>
          </a:solidFill>
          <a:ln w="11113">
            <a:solidFill>
              <a:srgbClr val="000000"/>
            </a:solidFill>
            <a:miter lim="800000"/>
            <a:headEnd/>
            <a:tailEnd/>
          </a:ln>
        </p:spPr>
        <p:txBody>
          <a:bodyPr/>
          <a:lstStyle/>
          <a:p>
            <a:endParaRPr lang="en-US"/>
          </a:p>
        </p:txBody>
      </p:sp>
      <p:sp>
        <p:nvSpPr>
          <p:cNvPr id="151047" name="Freeform 520"/>
          <p:cNvSpPr>
            <a:spLocks/>
          </p:cNvSpPr>
          <p:nvPr/>
        </p:nvSpPr>
        <p:spPr bwMode="auto">
          <a:xfrm>
            <a:off x="4494213" y="5591175"/>
            <a:ext cx="76200" cy="9525"/>
          </a:xfrm>
          <a:custGeom>
            <a:avLst/>
            <a:gdLst>
              <a:gd name="T0" fmla="*/ 27 w 48"/>
              <a:gd name="T1" fmla="*/ 6 h 6"/>
              <a:gd name="T2" fmla="*/ 48 w 48"/>
              <a:gd name="T3" fmla="*/ 0 h 6"/>
              <a:gd name="T4" fmla="*/ 20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20" y="0"/>
                </a:lnTo>
                <a:lnTo>
                  <a:pt x="0" y="6"/>
                </a:lnTo>
                <a:lnTo>
                  <a:pt x="27" y="6"/>
                </a:lnTo>
                <a:close/>
              </a:path>
            </a:pathLst>
          </a:custGeom>
          <a:solidFill>
            <a:srgbClr val="73264D"/>
          </a:solidFill>
          <a:ln w="11113">
            <a:solidFill>
              <a:srgbClr val="000000"/>
            </a:solidFill>
            <a:round/>
            <a:headEnd/>
            <a:tailEnd/>
          </a:ln>
        </p:spPr>
        <p:txBody>
          <a:bodyPr/>
          <a:lstStyle/>
          <a:p>
            <a:endParaRPr lang="en-US"/>
          </a:p>
        </p:txBody>
      </p:sp>
      <p:sp>
        <p:nvSpPr>
          <p:cNvPr id="151048" name="Freeform 521"/>
          <p:cNvSpPr>
            <a:spLocks/>
          </p:cNvSpPr>
          <p:nvPr/>
        </p:nvSpPr>
        <p:spPr bwMode="auto">
          <a:xfrm>
            <a:off x="4657725" y="5703888"/>
            <a:ext cx="33338" cy="204787"/>
          </a:xfrm>
          <a:custGeom>
            <a:avLst/>
            <a:gdLst>
              <a:gd name="T0" fmla="*/ 0 w 21"/>
              <a:gd name="T1" fmla="*/ 129 h 129"/>
              <a:gd name="T2" fmla="*/ 0 w 21"/>
              <a:gd name="T3" fmla="*/ 6 h 129"/>
              <a:gd name="T4" fmla="*/ 21 w 21"/>
              <a:gd name="T5" fmla="*/ 0 h 129"/>
              <a:gd name="T6" fmla="*/ 21 w 21"/>
              <a:gd name="T7" fmla="*/ 123 h 129"/>
              <a:gd name="T8" fmla="*/ 0 w 21"/>
              <a:gd name="T9" fmla="*/ 129 h 129"/>
              <a:gd name="T10" fmla="*/ 0 60000 65536"/>
              <a:gd name="T11" fmla="*/ 0 60000 65536"/>
              <a:gd name="T12" fmla="*/ 0 60000 65536"/>
              <a:gd name="T13" fmla="*/ 0 60000 65536"/>
              <a:gd name="T14" fmla="*/ 0 60000 65536"/>
              <a:gd name="T15" fmla="*/ 0 w 21"/>
              <a:gd name="T16" fmla="*/ 0 h 129"/>
              <a:gd name="T17" fmla="*/ 21 w 21"/>
              <a:gd name="T18" fmla="*/ 129 h 129"/>
            </a:gdLst>
            <a:ahLst/>
            <a:cxnLst>
              <a:cxn ang="T10">
                <a:pos x="T0" y="T1"/>
              </a:cxn>
              <a:cxn ang="T11">
                <a:pos x="T2" y="T3"/>
              </a:cxn>
              <a:cxn ang="T12">
                <a:pos x="T4" y="T5"/>
              </a:cxn>
              <a:cxn ang="T13">
                <a:pos x="T6" y="T7"/>
              </a:cxn>
              <a:cxn ang="T14">
                <a:pos x="T8" y="T9"/>
              </a:cxn>
            </a:cxnLst>
            <a:rect l="T15" t="T16" r="T17" b="T18"/>
            <a:pathLst>
              <a:path w="21" h="129">
                <a:moveTo>
                  <a:pt x="0" y="129"/>
                </a:moveTo>
                <a:lnTo>
                  <a:pt x="0" y="6"/>
                </a:lnTo>
                <a:lnTo>
                  <a:pt x="21" y="0"/>
                </a:lnTo>
                <a:lnTo>
                  <a:pt x="21" y="123"/>
                </a:lnTo>
                <a:lnTo>
                  <a:pt x="0" y="129"/>
                </a:lnTo>
                <a:close/>
              </a:path>
            </a:pathLst>
          </a:custGeom>
          <a:solidFill>
            <a:srgbClr val="4D1A33"/>
          </a:solidFill>
          <a:ln w="11113">
            <a:solidFill>
              <a:srgbClr val="000000"/>
            </a:solidFill>
            <a:round/>
            <a:headEnd/>
            <a:tailEnd/>
          </a:ln>
        </p:spPr>
        <p:txBody>
          <a:bodyPr/>
          <a:lstStyle/>
          <a:p>
            <a:endParaRPr lang="en-US"/>
          </a:p>
        </p:txBody>
      </p:sp>
      <p:sp>
        <p:nvSpPr>
          <p:cNvPr id="151049" name="Rectangle 522"/>
          <p:cNvSpPr>
            <a:spLocks noChangeArrowheads="1"/>
          </p:cNvSpPr>
          <p:nvPr/>
        </p:nvSpPr>
        <p:spPr bwMode="auto">
          <a:xfrm>
            <a:off x="4613275" y="5713413"/>
            <a:ext cx="44450" cy="195262"/>
          </a:xfrm>
          <a:prstGeom prst="rect">
            <a:avLst/>
          </a:prstGeom>
          <a:solidFill>
            <a:srgbClr val="993366"/>
          </a:solidFill>
          <a:ln w="11113">
            <a:solidFill>
              <a:srgbClr val="000000"/>
            </a:solidFill>
            <a:miter lim="800000"/>
            <a:headEnd/>
            <a:tailEnd/>
          </a:ln>
        </p:spPr>
        <p:txBody>
          <a:bodyPr/>
          <a:lstStyle/>
          <a:p>
            <a:endParaRPr lang="en-US"/>
          </a:p>
        </p:txBody>
      </p:sp>
      <p:sp>
        <p:nvSpPr>
          <p:cNvPr id="151050" name="Freeform 523"/>
          <p:cNvSpPr>
            <a:spLocks/>
          </p:cNvSpPr>
          <p:nvPr/>
        </p:nvSpPr>
        <p:spPr bwMode="auto">
          <a:xfrm>
            <a:off x="4613275" y="5703888"/>
            <a:ext cx="77788" cy="9525"/>
          </a:xfrm>
          <a:custGeom>
            <a:avLst/>
            <a:gdLst>
              <a:gd name="T0" fmla="*/ 28 w 49"/>
              <a:gd name="T1" fmla="*/ 6 h 6"/>
              <a:gd name="T2" fmla="*/ 49 w 49"/>
              <a:gd name="T3" fmla="*/ 0 h 6"/>
              <a:gd name="T4" fmla="*/ 21 w 49"/>
              <a:gd name="T5" fmla="*/ 0 h 6"/>
              <a:gd name="T6" fmla="*/ 0 w 49"/>
              <a:gd name="T7" fmla="*/ 6 h 6"/>
              <a:gd name="T8" fmla="*/ 28 w 49"/>
              <a:gd name="T9" fmla="*/ 6 h 6"/>
              <a:gd name="T10" fmla="*/ 0 60000 65536"/>
              <a:gd name="T11" fmla="*/ 0 60000 65536"/>
              <a:gd name="T12" fmla="*/ 0 60000 65536"/>
              <a:gd name="T13" fmla="*/ 0 60000 65536"/>
              <a:gd name="T14" fmla="*/ 0 60000 65536"/>
              <a:gd name="T15" fmla="*/ 0 w 49"/>
              <a:gd name="T16" fmla="*/ 0 h 6"/>
              <a:gd name="T17" fmla="*/ 49 w 49"/>
              <a:gd name="T18" fmla="*/ 6 h 6"/>
            </a:gdLst>
            <a:ahLst/>
            <a:cxnLst>
              <a:cxn ang="T10">
                <a:pos x="T0" y="T1"/>
              </a:cxn>
              <a:cxn ang="T11">
                <a:pos x="T2" y="T3"/>
              </a:cxn>
              <a:cxn ang="T12">
                <a:pos x="T4" y="T5"/>
              </a:cxn>
              <a:cxn ang="T13">
                <a:pos x="T6" y="T7"/>
              </a:cxn>
              <a:cxn ang="T14">
                <a:pos x="T8" y="T9"/>
              </a:cxn>
            </a:cxnLst>
            <a:rect l="T15" t="T16" r="T17" b="T18"/>
            <a:pathLst>
              <a:path w="49" h="6">
                <a:moveTo>
                  <a:pt x="28" y="6"/>
                </a:moveTo>
                <a:lnTo>
                  <a:pt x="49" y="0"/>
                </a:lnTo>
                <a:lnTo>
                  <a:pt x="21" y="0"/>
                </a:lnTo>
                <a:lnTo>
                  <a:pt x="0" y="6"/>
                </a:lnTo>
                <a:lnTo>
                  <a:pt x="28" y="6"/>
                </a:lnTo>
                <a:close/>
              </a:path>
            </a:pathLst>
          </a:custGeom>
          <a:solidFill>
            <a:srgbClr val="73264D"/>
          </a:solidFill>
          <a:ln w="11113">
            <a:solidFill>
              <a:srgbClr val="000000"/>
            </a:solidFill>
            <a:round/>
            <a:headEnd/>
            <a:tailEnd/>
          </a:ln>
        </p:spPr>
        <p:txBody>
          <a:bodyPr/>
          <a:lstStyle/>
          <a:p>
            <a:endParaRPr lang="en-US"/>
          </a:p>
        </p:txBody>
      </p:sp>
      <p:sp>
        <p:nvSpPr>
          <p:cNvPr id="151051" name="Freeform 524"/>
          <p:cNvSpPr>
            <a:spLocks/>
          </p:cNvSpPr>
          <p:nvPr/>
        </p:nvSpPr>
        <p:spPr bwMode="auto">
          <a:xfrm>
            <a:off x="5006975" y="5292725"/>
            <a:ext cx="33338" cy="615950"/>
          </a:xfrm>
          <a:custGeom>
            <a:avLst/>
            <a:gdLst>
              <a:gd name="T0" fmla="*/ 0 w 21"/>
              <a:gd name="T1" fmla="*/ 388 h 388"/>
              <a:gd name="T2" fmla="*/ 0 w 21"/>
              <a:gd name="T3" fmla="*/ 6 h 388"/>
              <a:gd name="T4" fmla="*/ 21 w 21"/>
              <a:gd name="T5" fmla="*/ 0 h 388"/>
              <a:gd name="T6" fmla="*/ 21 w 21"/>
              <a:gd name="T7" fmla="*/ 382 h 388"/>
              <a:gd name="T8" fmla="*/ 0 w 21"/>
              <a:gd name="T9" fmla="*/ 388 h 388"/>
              <a:gd name="T10" fmla="*/ 0 60000 65536"/>
              <a:gd name="T11" fmla="*/ 0 60000 65536"/>
              <a:gd name="T12" fmla="*/ 0 60000 65536"/>
              <a:gd name="T13" fmla="*/ 0 60000 65536"/>
              <a:gd name="T14" fmla="*/ 0 60000 65536"/>
              <a:gd name="T15" fmla="*/ 0 w 21"/>
              <a:gd name="T16" fmla="*/ 0 h 388"/>
              <a:gd name="T17" fmla="*/ 21 w 21"/>
              <a:gd name="T18" fmla="*/ 388 h 388"/>
            </a:gdLst>
            <a:ahLst/>
            <a:cxnLst>
              <a:cxn ang="T10">
                <a:pos x="T0" y="T1"/>
              </a:cxn>
              <a:cxn ang="T11">
                <a:pos x="T2" y="T3"/>
              </a:cxn>
              <a:cxn ang="T12">
                <a:pos x="T4" y="T5"/>
              </a:cxn>
              <a:cxn ang="T13">
                <a:pos x="T6" y="T7"/>
              </a:cxn>
              <a:cxn ang="T14">
                <a:pos x="T8" y="T9"/>
              </a:cxn>
            </a:cxnLst>
            <a:rect l="T15" t="T16" r="T17" b="T18"/>
            <a:pathLst>
              <a:path w="21" h="388">
                <a:moveTo>
                  <a:pt x="0" y="388"/>
                </a:moveTo>
                <a:lnTo>
                  <a:pt x="0" y="6"/>
                </a:lnTo>
                <a:lnTo>
                  <a:pt x="21" y="0"/>
                </a:lnTo>
                <a:lnTo>
                  <a:pt x="21" y="382"/>
                </a:lnTo>
                <a:lnTo>
                  <a:pt x="0" y="388"/>
                </a:lnTo>
                <a:close/>
              </a:path>
            </a:pathLst>
          </a:custGeom>
          <a:solidFill>
            <a:srgbClr val="4D1A33"/>
          </a:solidFill>
          <a:ln w="11113">
            <a:solidFill>
              <a:srgbClr val="000000"/>
            </a:solidFill>
            <a:round/>
            <a:headEnd/>
            <a:tailEnd/>
          </a:ln>
        </p:spPr>
        <p:txBody>
          <a:bodyPr/>
          <a:lstStyle/>
          <a:p>
            <a:endParaRPr lang="en-US"/>
          </a:p>
        </p:txBody>
      </p:sp>
      <p:sp>
        <p:nvSpPr>
          <p:cNvPr id="151052" name="Rectangle 525"/>
          <p:cNvSpPr>
            <a:spLocks noChangeArrowheads="1"/>
          </p:cNvSpPr>
          <p:nvPr/>
        </p:nvSpPr>
        <p:spPr bwMode="auto">
          <a:xfrm>
            <a:off x="4964113" y="5302250"/>
            <a:ext cx="42862" cy="606425"/>
          </a:xfrm>
          <a:prstGeom prst="rect">
            <a:avLst/>
          </a:prstGeom>
          <a:solidFill>
            <a:srgbClr val="993366"/>
          </a:solidFill>
          <a:ln w="11113">
            <a:solidFill>
              <a:srgbClr val="000000"/>
            </a:solidFill>
            <a:miter lim="800000"/>
            <a:headEnd/>
            <a:tailEnd/>
          </a:ln>
        </p:spPr>
        <p:txBody>
          <a:bodyPr/>
          <a:lstStyle/>
          <a:p>
            <a:endParaRPr lang="en-US"/>
          </a:p>
        </p:txBody>
      </p:sp>
      <p:sp>
        <p:nvSpPr>
          <p:cNvPr id="151053" name="Freeform 526"/>
          <p:cNvSpPr>
            <a:spLocks/>
          </p:cNvSpPr>
          <p:nvPr/>
        </p:nvSpPr>
        <p:spPr bwMode="auto">
          <a:xfrm>
            <a:off x="4964113" y="5292725"/>
            <a:ext cx="76200" cy="9525"/>
          </a:xfrm>
          <a:custGeom>
            <a:avLst/>
            <a:gdLst>
              <a:gd name="T0" fmla="*/ 27 w 48"/>
              <a:gd name="T1" fmla="*/ 6 h 6"/>
              <a:gd name="T2" fmla="*/ 48 w 48"/>
              <a:gd name="T3" fmla="*/ 0 h 6"/>
              <a:gd name="T4" fmla="*/ 13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13" y="0"/>
                </a:lnTo>
                <a:lnTo>
                  <a:pt x="0" y="6"/>
                </a:lnTo>
                <a:lnTo>
                  <a:pt x="27" y="6"/>
                </a:lnTo>
                <a:close/>
              </a:path>
            </a:pathLst>
          </a:custGeom>
          <a:solidFill>
            <a:srgbClr val="73264D"/>
          </a:solidFill>
          <a:ln w="11113">
            <a:solidFill>
              <a:srgbClr val="000000"/>
            </a:solidFill>
            <a:round/>
            <a:headEnd/>
            <a:tailEnd/>
          </a:ln>
        </p:spPr>
        <p:txBody>
          <a:bodyPr/>
          <a:lstStyle/>
          <a:p>
            <a:endParaRPr lang="en-US"/>
          </a:p>
        </p:txBody>
      </p:sp>
      <p:sp>
        <p:nvSpPr>
          <p:cNvPr id="151054" name="Freeform 527"/>
          <p:cNvSpPr>
            <a:spLocks/>
          </p:cNvSpPr>
          <p:nvPr/>
        </p:nvSpPr>
        <p:spPr bwMode="auto">
          <a:xfrm>
            <a:off x="5127625" y="5230813"/>
            <a:ext cx="22225" cy="677862"/>
          </a:xfrm>
          <a:custGeom>
            <a:avLst/>
            <a:gdLst>
              <a:gd name="T0" fmla="*/ 0 w 14"/>
              <a:gd name="T1" fmla="*/ 427 h 427"/>
              <a:gd name="T2" fmla="*/ 0 w 14"/>
              <a:gd name="T3" fmla="*/ 7 h 427"/>
              <a:gd name="T4" fmla="*/ 14 w 14"/>
              <a:gd name="T5" fmla="*/ 0 h 427"/>
              <a:gd name="T6" fmla="*/ 14 w 14"/>
              <a:gd name="T7" fmla="*/ 421 h 427"/>
              <a:gd name="T8" fmla="*/ 0 w 14"/>
              <a:gd name="T9" fmla="*/ 427 h 427"/>
              <a:gd name="T10" fmla="*/ 0 60000 65536"/>
              <a:gd name="T11" fmla="*/ 0 60000 65536"/>
              <a:gd name="T12" fmla="*/ 0 60000 65536"/>
              <a:gd name="T13" fmla="*/ 0 60000 65536"/>
              <a:gd name="T14" fmla="*/ 0 60000 65536"/>
              <a:gd name="T15" fmla="*/ 0 w 14"/>
              <a:gd name="T16" fmla="*/ 0 h 427"/>
              <a:gd name="T17" fmla="*/ 14 w 14"/>
              <a:gd name="T18" fmla="*/ 427 h 427"/>
            </a:gdLst>
            <a:ahLst/>
            <a:cxnLst>
              <a:cxn ang="T10">
                <a:pos x="T0" y="T1"/>
              </a:cxn>
              <a:cxn ang="T11">
                <a:pos x="T2" y="T3"/>
              </a:cxn>
              <a:cxn ang="T12">
                <a:pos x="T4" y="T5"/>
              </a:cxn>
              <a:cxn ang="T13">
                <a:pos x="T6" y="T7"/>
              </a:cxn>
              <a:cxn ang="T14">
                <a:pos x="T8" y="T9"/>
              </a:cxn>
            </a:cxnLst>
            <a:rect l="T15" t="T16" r="T17" b="T18"/>
            <a:pathLst>
              <a:path w="14" h="427">
                <a:moveTo>
                  <a:pt x="0" y="427"/>
                </a:moveTo>
                <a:lnTo>
                  <a:pt x="0" y="7"/>
                </a:lnTo>
                <a:lnTo>
                  <a:pt x="14" y="0"/>
                </a:lnTo>
                <a:lnTo>
                  <a:pt x="14" y="421"/>
                </a:lnTo>
                <a:lnTo>
                  <a:pt x="0" y="427"/>
                </a:lnTo>
                <a:close/>
              </a:path>
            </a:pathLst>
          </a:custGeom>
          <a:solidFill>
            <a:srgbClr val="4D1A33"/>
          </a:solidFill>
          <a:ln w="11113">
            <a:solidFill>
              <a:srgbClr val="000000"/>
            </a:solidFill>
            <a:round/>
            <a:headEnd/>
            <a:tailEnd/>
          </a:ln>
        </p:spPr>
        <p:txBody>
          <a:bodyPr/>
          <a:lstStyle/>
          <a:p>
            <a:endParaRPr lang="en-US"/>
          </a:p>
        </p:txBody>
      </p:sp>
      <p:sp>
        <p:nvSpPr>
          <p:cNvPr id="151055" name="Rectangle 528"/>
          <p:cNvSpPr>
            <a:spLocks noChangeArrowheads="1"/>
          </p:cNvSpPr>
          <p:nvPr/>
        </p:nvSpPr>
        <p:spPr bwMode="auto">
          <a:xfrm>
            <a:off x="5072063" y="5241925"/>
            <a:ext cx="55562" cy="666750"/>
          </a:xfrm>
          <a:prstGeom prst="rect">
            <a:avLst/>
          </a:prstGeom>
          <a:solidFill>
            <a:srgbClr val="993366"/>
          </a:solidFill>
          <a:ln w="11113">
            <a:solidFill>
              <a:srgbClr val="000000"/>
            </a:solidFill>
            <a:miter lim="800000"/>
            <a:headEnd/>
            <a:tailEnd/>
          </a:ln>
        </p:spPr>
        <p:txBody>
          <a:bodyPr/>
          <a:lstStyle/>
          <a:p>
            <a:endParaRPr lang="en-US"/>
          </a:p>
        </p:txBody>
      </p:sp>
      <p:sp>
        <p:nvSpPr>
          <p:cNvPr id="151056" name="Freeform 529"/>
          <p:cNvSpPr>
            <a:spLocks/>
          </p:cNvSpPr>
          <p:nvPr/>
        </p:nvSpPr>
        <p:spPr bwMode="auto">
          <a:xfrm>
            <a:off x="5072063" y="5230813"/>
            <a:ext cx="77787" cy="11112"/>
          </a:xfrm>
          <a:custGeom>
            <a:avLst/>
            <a:gdLst>
              <a:gd name="T0" fmla="*/ 35 w 49"/>
              <a:gd name="T1" fmla="*/ 7 h 7"/>
              <a:gd name="T2" fmla="*/ 49 w 49"/>
              <a:gd name="T3" fmla="*/ 0 h 7"/>
              <a:gd name="T4" fmla="*/ 21 w 49"/>
              <a:gd name="T5" fmla="*/ 0 h 7"/>
              <a:gd name="T6" fmla="*/ 0 w 49"/>
              <a:gd name="T7" fmla="*/ 7 h 7"/>
              <a:gd name="T8" fmla="*/ 35 w 49"/>
              <a:gd name="T9" fmla="*/ 7 h 7"/>
              <a:gd name="T10" fmla="*/ 0 60000 65536"/>
              <a:gd name="T11" fmla="*/ 0 60000 65536"/>
              <a:gd name="T12" fmla="*/ 0 60000 65536"/>
              <a:gd name="T13" fmla="*/ 0 60000 65536"/>
              <a:gd name="T14" fmla="*/ 0 60000 65536"/>
              <a:gd name="T15" fmla="*/ 0 w 49"/>
              <a:gd name="T16" fmla="*/ 0 h 7"/>
              <a:gd name="T17" fmla="*/ 49 w 49"/>
              <a:gd name="T18" fmla="*/ 7 h 7"/>
            </a:gdLst>
            <a:ahLst/>
            <a:cxnLst>
              <a:cxn ang="T10">
                <a:pos x="T0" y="T1"/>
              </a:cxn>
              <a:cxn ang="T11">
                <a:pos x="T2" y="T3"/>
              </a:cxn>
              <a:cxn ang="T12">
                <a:pos x="T4" y="T5"/>
              </a:cxn>
              <a:cxn ang="T13">
                <a:pos x="T6" y="T7"/>
              </a:cxn>
              <a:cxn ang="T14">
                <a:pos x="T8" y="T9"/>
              </a:cxn>
            </a:cxnLst>
            <a:rect l="T15" t="T16" r="T17" b="T18"/>
            <a:pathLst>
              <a:path w="49" h="7">
                <a:moveTo>
                  <a:pt x="35" y="7"/>
                </a:moveTo>
                <a:lnTo>
                  <a:pt x="49" y="0"/>
                </a:lnTo>
                <a:lnTo>
                  <a:pt x="21" y="0"/>
                </a:lnTo>
                <a:lnTo>
                  <a:pt x="0" y="7"/>
                </a:lnTo>
                <a:lnTo>
                  <a:pt x="35" y="7"/>
                </a:lnTo>
                <a:close/>
              </a:path>
            </a:pathLst>
          </a:custGeom>
          <a:solidFill>
            <a:srgbClr val="73264D"/>
          </a:solidFill>
          <a:ln w="11113">
            <a:solidFill>
              <a:srgbClr val="000000"/>
            </a:solidFill>
            <a:round/>
            <a:headEnd/>
            <a:tailEnd/>
          </a:ln>
        </p:spPr>
        <p:txBody>
          <a:bodyPr/>
          <a:lstStyle/>
          <a:p>
            <a:endParaRPr lang="en-US"/>
          </a:p>
        </p:txBody>
      </p:sp>
      <p:sp>
        <p:nvSpPr>
          <p:cNvPr id="151057" name="Freeform 530"/>
          <p:cNvSpPr>
            <a:spLocks/>
          </p:cNvSpPr>
          <p:nvPr/>
        </p:nvSpPr>
        <p:spPr bwMode="auto">
          <a:xfrm>
            <a:off x="5476875" y="5364163"/>
            <a:ext cx="22225" cy="544512"/>
          </a:xfrm>
          <a:custGeom>
            <a:avLst/>
            <a:gdLst>
              <a:gd name="T0" fmla="*/ 0 w 14"/>
              <a:gd name="T1" fmla="*/ 343 h 343"/>
              <a:gd name="T2" fmla="*/ 0 w 14"/>
              <a:gd name="T3" fmla="*/ 7 h 343"/>
              <a:gd name="T4" fmla="*/ 14 w 14"/>
              <a:gd name="T5" fmla="*/ 0 h 343"/>
              <a:gd name="T6" fmla="*/ 14 w 14"/>
              <a:gd name="T7" fmla="*/ 337 h 343"/>
              <a:gd name="T8" fmla="*/ 0 w 14"/>
              <a:gd name="T9" fmla="*/ 343 h 343"/>
              <a:gd name="T10" fmla="*/ 0 60000 65536"/>
              <a:gd name="T11" fmla="*/ 0 60000 65536"/>
              <a:gd name="T12" fmla="*/ 0 60000 65536"/>
              <a:gd name="T13" fmla="*/ 0 60000 65536"/>
              <a:gd name="T14" fmla="*/ 0 60000 65536"/>
              <a:gd name="T15" fmla="*/ 0 w 14"/>
              <a:gd name="T16" fmla="*/ 0 h 343"/>
              <a:gd name="T17" fmla="*/ 14 w 14"/>
              <a:gd name="T18" fmla="*/ 343 h 343"/>
            </a:gdLst>
            <a:ahLst/>
            <a:cxnLst>
              <a:cxn ang="T10">
                <a:pos x="T0" y="T1"/>
              </a:cxn>
              <a:cxn ang="T11">
                <a:pos x="T2" y="T3"/>
              </a:cxn>
              <a:cxn ang="T12">
                <a:pos x="T4" y="T5"/>
              </a:cxn>
              <a:cxn ang="T13">
                <a:pos x="T6" y="T7"/>
              </a:cxn>
              <a:cxn ang="T14">
                <a:pos x="T8" y="T9"/>
              </a:cxn>
            </a:cxnLst>
            <a:rect l="T15" t="T16" r="T17" b="T18"/>
            <a:pathLst>
              <a:path w="14" h="343">
                <a:moveTo>
                  <a:pt x="0" y="343"/>
                </a:moveTo>
                <a:lnTo>
                  <a:pt x="0" y="7"/>
                </a:lnTo>
                <a:lnTo>
                  <a:pt x="14" y="0"/>
                </a:lnTo>
                <a:lnTo>
                  <a:pt x="14" y="337"/>
                </a:lnTo>
                <a:lnTo>
                  <a:pt x="0" y="343"/>
                </a:lnTo>
                <a:close/>
              </a:path>
            </a:pathLst>
          </a:custGeom>
          <a:solidFill>
            <a:srgbClr val="4D1A33"/>
          </a:solidFill>
          <a:ln w="11113">
            <a:solidFill>
              <a:srgbClr val="000000"/>
            </a:solidFill>
            <a:round/>
            <a:headEnd/>
            <a:tailEnd/>
          </a:ln>
        </p:spPr>
        <p:txBody>
          <a:bodyPr/>
          <a:lstStyle/>
          <a:p>
            <a:endParaRPr lang="en-US"/>
          </a:p>
        </p:txBody>
      </p:sp>
      <p:sp>
        <p:nvSpPr>
          <p:cNvPr id="151058" name="Rectangle 531"/>
          <p:cNvSpPr>
            <a:spLocks noChangeArrowheads="1"/>
          </p:cNvSpPr>
          <p:nvPr/>
        </p:nvSpPr>
        <p:spPr bwMode="auto">
          <a:xfrm>
            <a:off x="5422900" y="5375275"/>
            <a:ext cx="53975" cy="533400"/>
          </a:xfrm>
          <a:prstGeom prst="rect">
            <a:avLst/>
          </a:prstGeom>
          <a:solidFill>
            <a:srgbClr val="993366"/>
          </a:solidFill>
          <a:ln w="11113">
            <a:solidFill>
              <a:srgbClr val="000000"/>
            </a:solidFill>
            <a:miter lim="800000"/>
            <a:headEnd/>
            <a:tailEnd/>
          </a:ln>
        </p:spPr>
        <p:txBody>
          <a:bodyPr/>
          <a:lstStyle/>
          <a:p>
            <a:endParaRPr lang="en-US"/>
          </a:p>
        </p:txBody>
      </p:sp>
      <p:sp>
        <p:nvSpPr>
          <p:cNvPr id="151059" name="Freeform 532"/>
          <p:cNvSpPr>
            <a:spLocks/>
          </p:cNvSpPr>
          <p:nvPr/>
        </p:nvSpPr>
        <p:spPr bwMode="auto">
          <a:xfrm>
            <a:off x="5422900" y="5364163"/>
            <a:ext cx="76200" cy="11112"/>
          </a:xfrm>
          <a:custGeom>
            <a:avLst/>
            <a:gdLst>
              <a:gd name="T0" fmla="*/ 34 w 48"/>
              <a:gd name="T1" fmla="*/ 7 h 7"/>
              <a:gd name="T2" fmla="*/ 48 w 48"/>
              <a:gd name="T3" fmla="*/ 0 h 7"/>
              <a:gd name="T4" fmla="*/ 20 w 48"/>
              <a:gd name="T5" fmla="*/ 0 h 7"/>
              <a:gd name="T6" fmla="*/ 0 w 48"/>
              <a:gd name="T7" fmla="*/ 7 h 7"/>
              <a:gd name="T8" fmla="*/ 34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34" y="7"/>
                </a:moveTo>
                <a:lnTo>
                  <a:pt x="48" y="0"/>
                </a:lnTo>
                <a:lnTo>
                  <a:pt x="20" y="0"/>
                </a:lnTo>
                <a:lnTo>
                  <a:pt x="0" y="7"/>
                </a:lnTo>
                <a:lnTo>
                  <a:pt x="34" y="7"/>
                </a:lnTo>
                <a:close/>
              </a:path>
            </a:pathLst>
          </a:custGeom>
          <a:solidFill>
            <a:srgbClr val="73264D"/>
          </a:solidFill>
          <a:ln w="11113">
            <a:solidFill>
              <a:srgbClr val="000000"/>
            </a:solidFill>
            <a:round/>
            <a:headEnd/>
            <a:tailEnd/>
          </a:ln>
        </p:spPr>
        <p:txBody>
          <a:bodyPr/>
          <a:lstStyle/>
          <a:p>
            <a:endParaRPr lang="en-US"/>
          </a:p>
        </p:txBody>
      </p:sp>
      <p:sp>
        <p:nvSpPr>
          <p:cNvPr id="151060" name="Freeform 533"/>
          <p:cNvSpPr>
            <a:spLocks/>
          </p:cNvSpPr>
          <p:nvPr/>
        </p:nvSpPr>
        <p:spPr bwMode="auto">
          <a:xfrm>
            <a:off x="5586413" y="5437188"/>
            <a:ext cx="31750" cy="471487"/>
          </a:xfrm>
          <a:custGeom>
            <a:avLst/>
            <a:gdLst>
              <a:gd name="T0" fmla="*/ 0 w 20"/>
              <a:gd name="T1" fmla="*/ 297 h 297"/>
              <a:gd name="T2" fmla="*/ 0 w 20"/>
              <a:gd name="T3" fmla="*/ 6 h 297"/>
              <a:gd name="T4" fmla="*/ 20 w 20"/>
              <a:gd name="T5" fmla="*/ 0 h 297"/>
              <a:gd name="T6" fmla="*/ 20 w 20"/>
              <a:gd name="T7" fmla="*/ 291 h 297"/>
              <a:gd name="T8" fmla="*/ 0 w 20"/>
              <a:gd name="T9" fmla="*/ 297 h 297"/>
              <a:gd name="T10" fmla="*/ 0 60000 65536"/>
              <a:gd name="T11" fmla="*/ 0 60000 65536"/>
              <a:gd name="T12" fmla="*/ 0 60000 65536"/>
              <a:gd name="T13" fmla="*/ 0 60000 65536"/>
              <a:gd name="T14" fmla="*/ 0 60000 65536"/>
              <a:gd name="T15" fmla="*/ 0 w 20"/>
              <a:gd name="T16" fmla="*/ 0 h 297"/>
              <a:gd name="T17" fmla="*/ 20 w 20"/>
              <a:gd name="T18" fmla="*/ 297 h 297"/>
            </a:gdLst>
            <a:ahLst/>
            <a:cxnLst>
              <a:cxn ang="T10">
                <a:pos x="T0" y="T1"/>
              </a:cxn>
              <a:cxn ang="T11">
                <a:pos x="T2" y="T3"/>
              </a:cxn>
              <a:cxn ang="T12">
                <a:pos x="T4" y="T5"/>
              </a:cxn>
              <a:cxn ang="T13">
                <a:pos x="T6" y="T7"/>
              </a:cxn>
              <a:cxn ang="T14">
                <a:pos x="T8" y="T9"/>
              </a:cxn>
            </a:cxnLst>
            <a:rect l="T15" t="T16" r="T17" b="T18"/>
            <a:pathLst>
              <a:path w="20" h="297">
                <a:moveTo>
                  <a:pt x="0" y="297"/>
                </a:moveTo>
                <a:lnTo>
                  <a:pt x="0" y="6"/>
                </a:lnTo>
                <a:lnTo>
                  <a:pt x="20" y="0"/>
                </a:lnTo>
                <a:lnTo>
                  <a:pt x="20" y="291"/>
                </a:lnTo>
                <a:lnTo>
                  <a:pt x="0" y="297"/>
                </a:lnTo>
                <a:close/>
              </a:path>
            </a:pathLst>
          </a:custGeom>
          <a:solidFill>
            <a:srgbClr val="4D1A33"/>
          </a:solidFill>
          <a:ln w="11113">
            <a:solidFill>
              <a:srgbClr val="000000"/>
            </a:solidFill>
            <a:round/>
            <a:headEnd/>
            <a:tailEnd/>
          </a:ln>
        </p:spPr>
        <p:txBody>
          <a:bodyPr/>
          <a:lstStyle/>
          <a:p>
            <a:endParaRPr lang="en-US"/>
          </a:p>
        </p:txBody>
      </p:sp>
      <p:sp>
        <p:nvSpPr>
          <p:cNvPr id="151061" name="Rectangle 534"/>
          <p:cNvSpPr>
            <a:spLocks noChangeArrowheads="1"/>
          </p:cNvSpPr>
          <p:nvPr/>
        </p:nvSpPr>
        <p:spPr bwMode="auto">
          <a:xfrm>
            <a:off x="5541963" y="5446713"/>
            <a:ext cx="44450" cy="461962"/>
          </a:xfrm>
          <a:prstGeom prst="rect">
            <a:avLst/>
          </a:prstGeom>
          <a:solidFill>
            <a:srgbClr val="993366"/>
          </a:solidFill>
          <a:ln w="11113">
            <a:solidFill>
              <a:srgbClr val="000000"/>
            </a:solidFill>
            <a:miter lim="800000"/>
            <a:headEnd/>
            <a:tailEnd/>
          </a:ln>
        </p:spPr>
        <p:txBody>
          <a:bodyPr/>
          <a:lstStyle/>
          <a:p>
            <a:endParaRPr lang="en-US"/>
          </a:p>
        </p:txBody>
      </p:sp>
      <p:sp>
        <p:nvSpPr>
          <p:cNvPr id="151062" name="Freeform 535"/>
          <p:cNvSpPr>
            <a:spLocks/>
          </p:cNvSpPr>
          <p:nvPr/>
        </p:nvSpPr>
        <p:spPr bwMode="auto">
          <a:xfrm>
            <a:off x="5541963" y="5437188"/>
            <a:ext cx="76200" cy="9525"/>
          </a:xfrm>
          <a:custGeom>
            <a:avLst/>
            <a:gdLst>
              <a:gd name="T0" fmla="*/ 28 w 48"/>
              <a:gd name="T1" fmla="*/ 6 h 6"/>
              <a:gd name="T2" fmla="*/ 48 w 48"/>
              <a:gd name="T3" fmla="*/ 0 h 6"/>
              <a:gd name="T4" fmla="*/ 21 w 48"/>
              <a:gd name="T5" fmla="*/ 0 h 6"/>
              <a:gd name="T6" fmla="*/ 0 w 48"/>
              <a:gd name="T7" fmla="*/ 6 h 6"/>
              <a:gd name="T8" fmla="*/ 28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8" y="6"/>
                </a:moveTo>
                <a:lnTo>
                  <a:pt x="48" y="0"/>
                </a:lnTo>
                <a:lnTo>
                  <a:pt x="21" y="0"/>
                </a:lnTo>
                <a:lnTo>
                  <a:pt x="0" y="6"/>
                </a:lnTo>
                <a:lnTo>
                  <a:pt x="28" y="6"/>
                </a:lnTo>
                <a:close/>
              </a:path>
            </a:pathLst>
          </a:custGeom>
          <a:solidFill>
            <a:srgbClr val="73264D"/>
          </a:solidFill>
          <a:ln w="11113">
            <a:solidFill>
              <a:srgbClr val="000000"/>
            </a:solidFill>
            <a:round/>
            <a:headEnd/>
            <a:tailEnd/>
          </a:ln>
        </p:spPr>
        <p:txBody>
          <a:bodyPr/>
          <a:lstStyle/>
          <a:p>
            <a:endParaRPr lang="en-US"/>
          </a:p>
        </p:txBody>
      </p:sp>
      <p:sp>
        <p:nvSpPr>
          <p:cNvPr id="151063" name="Freeform 536"/>
          <p:cNvSpPr>
            <a:spLocks/>
          </p:cNvSpPr>
          <p:nvPr/>
        </p:nvSpPr>
        <p:spPr bwMode="auto">
          <a:xfrm>
            <a:off x="5705475" y="5354638"/>
            <a:ext cx="33338" cy="554037"/>
          </a:xfrm>
          <a:custGeom>
            <a:avLst/>
            <a:gdLst>
              <a:gd name="T0" fmla="*/ 0 w 21"/>
              <a:gd name="T1" fmla="*/ 349 h 349"/>
              <a:gd name="T2" fmla="*/ 0 w 21"/>
              <a:gd name="T3" fmla="*/ 6 h 349"/>
              <a:gd name="T4" fmla="*/ 21 w 21"/>
              <a:gd name="T5" fmla="*/ 0 h 349"/>
              <a:gd name="T6" fmla="*/ 21 w 21"/>
              <a:gd name="T7" fmla="*/ 343 h 349"/>
              <a:gd name="T8" fmla="*/ 0 w 21"/>
              <a:gd name="T9" fmla="*/ 349 h 349"/>
              <a:gd name="T10" fmla="*/ 0 60000 65536"/>
              <a:gd name="T11" fmla="*/ 0 60000 65536"/>
              <a:gd name="T12" fmla="*/ 0 60000 65536"/>
              <a:gd name="T13" fmla="*/ 0 60000 65536"/>
              <a:gd name="T14" fmla="*/ 0 60000 65536"/>
              <a:gd name="T15" fmla="*/ 0 w 21"/>
              <a:gd name="T16" fmla="*/ 0 h 349"/>
              <a:gd name="T17" fmla="*/ 21 w 21"/>
              <a:gd name="T18" fmla="*/ 349 h 349"/>
            </a:gdLst>
            <a:ahLst/>
            <a:cxnLst>
              <a:cxn ang="T10">
                <a:pos x="T0" y="T1"/>
              </a:cxn>
              <a:cxn ang="T11">
                <a:pos x="T2" y="T3"/>
              </a:cxn>
              <a:cxn ang="T12">
                <a:pos x="T4" y="T5"/>
              </a:cxn>
              <a:cxn ang="T13">
                <a:pos x="T6" y="T7"/>
              </a:cxn>
              <a:cxn ang="T14">
                <a:pos x="T8" y="T9"/>
              </a:cxn>
            </a:cxnLst>
            <a:rect l="T15" t="T16" r="T17" b="T18"/>
            <a:pathLst>
              <a:path w="21" h="349">
                <a:moveTo>
                  <a:pt x="0" y="349"/>
                </a:moveTo>
                <a:lnTo>
                  <a:pt x="0" y="6"/>
                </a:lnTo>
                <a:lnTo>
                  <a:pt x="21" y="0"/>
                </a:lnTo>
                <a:lnTo>
                  <a:pt x="21" y="343"/>
                </a:lnTo>
                <a:lnTo>
                  <a:pt x="0" y="349"/>
                </a:lnTo>
                <a:close/>
              </a:path>
            </a:pathLst>
          </a:custGeom>
          <a:solidFill>
            <a:srgbClr val="4D1A33"/>
          </a:solidFill>
          <a:ln w="11113">
            <a:solidFill>
              <a:srgbClr val="000000"/>
            </a:solidFill>
            <a:round/>
            <a:headEnd/>
            <a:tailEnd/>
          </a:ln>
        </p:spPr>
        <p:txBody>
          <a:bodyPr/>
          <a:lstStyle/>
          <a:p>
            <a:endParaRPr lang="en-US"/>
          </a:p>
        </p:txBody>
      </p:sp>
      <p:sp>
        <p:nvSpPr>
          <p:cNvPr id="151064" name="Rectangle 537"/>
          <p:cNvSpPr>
            <a:spLocks noChangeArrowheads="1"/>
          </p:cNvSpPr>
          <p:nvPr/>
        </p:nvSpPr>
        <p:spPr bwMode="auto">
          <a:xfrm>
            <a:off x="5662613" y="5364163"/>
            <a:ext cx="42862" cy="544512"/>
          </a:xfrm>
          <a:prstGeom prst="rect">
            <a:avLst/>
          </a:prstGeom>
          <a:solidFill>
            <a:srgbClr val="993366"/>
          </a:solidFill>
          <a:ln w="11113">
            <a:solidFill>
              <a:srgbClr val="000000"/>
            </a:solidFill>
            <a:miter lim="800000"/>
            <a:headEnd/>
            <a:tailEnd/>
          </a:ln>
        </p:spPr>
        <p:txBody>
          <a:bodyPr/>
          <a:lstStyle/>
          <a:p>
            <a:endParaRPr lang="en-US"/>
          </a:p>
        </p:txBody>
      </p:sp>
      <p:sp>
        <p:nvSpPr>
          <p:cNvPr id="151065" name="Freeform 538"/>
          <p:cNvSpPr>
            <a:spLocks/>
          </p:cNvSpPr>
          <p:nvPr/>
        </p:nvSpPr>
        <p:spPr bwMode="auto">
          <a:xfrm>
            <a:off x="5662613" y="5354638"/>
            <a:ext cx="76200" cy="9525"/>
          </a:xfrm>
          <a:custGeom>
            <a:avLst/>
            <a:gdLst>
              <a:gd name="T0" fmla="*/ 27 w 48"/>
              <a:gd name="T1" fmla="*/ 6 h 6"/>
              <a:gd name="T2" fmla="*/ 48 w 48"/>
              <a:gd name="T3" fmla="*/ 0 h 6"/>
              <a:gd name="T4" fmla="*/ 14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14" y="0"/>
                </a:lnTo>
                <a:lnTo>
                  <a:pt x="0" y="6"/>
                </a:lnTo>
                <a:lnTo>
                  <a:pt x="27" y="6"/>
                </a:lnTo>
                <a:close/>
              </a:path>
            </a:pathLst>
          </a:custGeom>
          <a:solidFill>
            <a:srgbClr val="73264D"/>
          </a:solidFill>
          <a:ln w="11113">
            <a:solidFill>
              <a:srgbClr val="000000"/>
            </a:solidFill>
            <a:round/>
            <a:headEnd/>
            <a:tailEnd/>
          </a:ln>
        </p:spPr>
        <p:txBody>
          <a:bodyPr/>
          <a:lstStyle/>
          <a:p>
            <a:endParaRPr lang="en-US"/>
          </a:p>
        </p:txBody>
      </p:sp>
      <p:sp>
        <p:nvSpPr>
          <p:cNvPr id="151066" name="Freeform 539"/>
          <p:cNvSpPr>
            <a:spLocks/>
          </p:cNvSpPr>
          <p:nvPr/>
        </p:nvSpPr>
        <p:spPr bwMode="auto">
          <a:xfrm>
            <a:off x="6054725" y="5651500"/>
            <a:ext cx="33338" cy="257175"/>
          </a:xfrm>
          <a:custGeom>
            <a:avLst/>
            <a:gdLst>
              <a:gd name="T0" fmla="*/ 0 w 21"/>
              <a:gd name="T1" fmla="*/ 162 h 162"/>
              <a:gd name="T2" fmla="*/ 0 w 21"/>
              <a:gd name="T3" fmla="*/ 7 h 162"/>
              <a:gd name="T4" fmla="*/ 21 w 21"/>
              <a:gd name="T5" fmla="*/ 0 h 162"/>
              <a:gd name="T6" fmla="*/ 21 w 21"/>
              <a:gd name="T7" fmla="*/ 156 h 162"/>
              <a:gd name="T8" fmla="*/ 0 w 21"/>
              <a:gd name="T9" fmla="*/ 162 h 162"/>
              <a:gd name="T10" fmla="*/ 0 60000 65536"/>
              <a:gd name="T11" fmla="*/ 0 60000 65536"/>
              <a:gd name="T12" fmla="*/ 0 60000 65536"/>
              <a:gd name="T13" fmla="*/ 0 60000 65536"/>
              <a:gd name="T14" fmla="*/ 0 60000 65536"/>
              <a:gd name="T15" fmla="*/ 0 w 21"/>
              <a:gd name="T16" fmla="*/ 0 h 162"/>
              <a:gd name="T17" fmla="*/ 21 w 21"/>
              <a:gd name="T18" fmla="*/ 162 h 162"/>
            </a:gdLst>
            <a:ahLst/>
            <a:cxnLst>
              <a:cxn ang="T10">
                <a:pos x="T0" y="T1"/>
              </a:cxn>
              <a:cxn ang="T11">
                <a:pos x="T2" y="T3"/>
              </a:cxn>
              <a:cxn ang="T12">
                <a:pos x="T4" y="T5"/>
              </a:cxn>
              <a:cxn ang="T13">
                <a:pos x="T6" y="T7"/>
              </a:cxn>
              <a:cxn ang="T14">
                <a:pos x="T8" y="T9"/>
              </a:cxn>
            </a:cxnLst>
            <a:rect l="T15" t="T16" r="T17" b="T18"/>
            <a:pathLst>
              <a:path w="21" h="162">
                <a:moveTo>
                  <a:pt x="0" y="162"/>
                </a:moveTo>
                <a:lnTo>
                  <a:pt x="0" y="7"/>
                </a:lnTo>
                <a:lnTo>
                  <a:pt x="21" y="0"/>
                </a:lnTo>
                <a:lnTo>
                  <a:pt x="21" y="156"/>
                </a:lnTo>
                <a:lnTo>
                  <a:pt x="0" y="162"/>
                </a:lnTo>
                <a:close/>
              </a:path>
            </a:pathLst>
          </a:custGeom>
          <a:solidFill>
            <a:srgbClr val="4D1A33"/>
          </a:solidFill>
          <a:ln w="11113">
            <a:solidFill>
              <a:srgbClr val="000000"/>
            </a:solidFill>
            <a:round/>
            <a:headEnd/>
            <a:tailEnd/>
          </a:ln>
        </p:spPr>
        <p:txBody>
          <a:bodyPr/>
          <a:lstStyle/>
          <a:p>
            <a:endParaRPr lang="en-US"/>
          </a:p>
        </p:txBody>
      </p:sp>
      <p:sp>
        <p:nvSpPr>
          <p:cNvPr id="151067" name="Rectangle 540"/>
          <p:cNvSpPr>
            <a:spLocks noChangeArrowheads="1"/>
          </p:cNvSpPr>
          <p:nvPr/>
        </p:nvSpPr>
        <p:spPr bwMode="auto">
          <a:xfrm>
            <a:off x="6011863" y="5662613"/>
            <a:ext cx="42862" cy="246062"/>
          </a:xfrm>
          <a:prstGeom prst="rect">
            <a:avLst/>
          </a:prstGeom>
          <a:solidFill>
            <a:srgbClr val="993366"/>
          </a:solidFill>
          <a:ln w="11113">
            <a:solidFill>
              <a:srgbClr val="000000"/>
            </a:solidFill>
            <a:miter lim="800000"/>
            <a:headEnd/>
            <a:tailEnd/>
          </a:ln>
        </p:spPr>
        <p:txBody>
          <a:bodyPr/>
          <a:lstStyle/>
          <a:p>
            <a:endParaRPr lang="en-US"/>
          </a:p>
        </p:txBody>
      </p:sp>
      <p:sp>
        <p:nvSpPr>
          <p:cNvPr id="151068" name="Freeform 541"/>
          <p:cNvSpPr>
            <a:spLocks/>
          </p:cNvSpPr>
          <p:nvPr/>
        </p:nvSpPr>
        <p:spPr bwMode="auto">
          <a:xfrm>
            <a:off x="6011863" y="5651500"/>
            <a:ext cx="76200" cy="11113"/>
          </a:xfrm>
          <a:custGeom>
            <a:avLst/>
            <a:gdLst>
              <a:gd name="T0" fmla="*/ 27 w 48"/>
              <a:gd name="T1" fmla="*/ 7 h 7"/>
              <a:gd name="T2" fmla="*/ 48 w 48"/>
              <a:gd name="T3" fmla="*/ 0 h 7"/>
              <a:gd name="T4" fmla="*/ 14 w 48"/>
              <a:gd name="T5" fmla="*/ 0 h 7"/>
              <a:gd name="T6" fmla="*/ 0 w 48"/>
              <a:gd name="T7" fmla="*/ 7 h 7"/>
              <a:gd name="T8" fmla="*/ 27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7" y="7"/>
                </a:moveTo>
                <a:lnTo>
                  <a:pt x="48" y="0"/>
                </a:lnTo>
                <a:lnTo>
                  <a:pt x="14" y="0"/>
                </a:lnTo>
                <a:lnTo>
                  <a:pt x="0" y="7"/>
                </a:lnTo>
                <a:lnTo>
                  <a:pt x="27" y="7"/>
                </a:lnTo>
                <a:close/>
              </a:path>
            </a:pathLst>
          </a:custGeom>
          <a:solidFill>
            <a:srgbClr val="73264D"/>
          </a:solidFill>
          <a:ln w="11113">
            <a:solidFill>
              <a:srgbClr val="000000"/>
            </a:solidFill>
            <a:round/>
            <a:headEnd/>
            <a:tailEnd/>
          </a:ln>
        </p:spPr>
        <p:txBody>
          <a:bodyPr/>
          <a:lstStyle/>
          <a:p>
            <a:endParaRPr lang="en-US"/>
          </a:p>
        </p:txBody>
      </p:sp>
      <p:sp>
        <p:nvSpPr>
          <p:cNvPr id="151069" name="Freeform 542"/>
          <p:cNvSpPr>
            <a:spLocks/>
          </p:cNvSpPr>
          <p:nvPr/>
        </p:nvSpPr>
        <p:spPr bwMode="auto">
          <a:xfrm>
            <a:off x="6175375" y="5354638"/>
            <a:ext cx="22225" cy="554037"/>
          </a:xfrm>
          <a:custGeom>
            <a:avLst/>
            <a:gdLst>
              <a:gd name="T0" fmla="*/ 0 w 14"/>
              <a:gd name="T1" fmla="*/ 349 h 349"/>
              <a:gd name="T2" fmla="*/ 0 w 14"/>
              <a:gd name="T3" fmla="*/ 6 h 349"/>
              <a:gd name="T4" fmla="*/ 14 w 14"/>
              <a:gd name="T5" fmla="*/ 0 h 349"/>
              <a:gd name="T6" fmla="*/ 14 w 14"/>
              <a:gd name="T7" fmla="*/ 343 h 349"/>
              <a:gd name="T8" fmla="*/ 0 w 14"/>
              <a:gd name="T9" fmla="*/ 349 h 349"/>
              <a:gd name="T10" fmla="*/ 0 60000 65536"/>
              <a:gd name="T11" fmla="*/ 0 60000 65536"/>
              <a:gd name="T12" fmla="*/ 0 60000 65536"/>
              <a:gd name="T13" fmla="*/ 0 60000 65536"/>
              <a:gd name="T14" fmla="*/ 0 60000 65536"/>
              <a:gd name="T15" fmla="*/ 0 w 14"/>
              <a:gd name="T16" fmla="*/ 0 h 349"/>
              <a:gd name="T17" fmla="*/ 14 w 14"/>
              <a:gd name="T18" fmla="*/ 349 h 349"/>
            </a:gdLst>
            <a:ahLst/>
            <a:cxnLst>
              <a:cxn ang="T10">
                <a:pos x="T0" y="T1"/>
              </a:cxn>
              <a:cxn ang="T11">
                <a:pos x="T2" y="T3"/>
              </a:cxn>
              <a:cxn ang="T12">
                <a:pos x="T4" y="T5"/>
              </a:cxn>
              <a:cxn ang="T13">
                <a:pos x="T6" y="T7"/>
              </a:cxn>
              <a:cxn ang="T14">
                <a:pos x="T8" y="T9"/>
              </a:cxn>
            </a:cxnLst>
            <a:rect l="T15" t="T16" r="T17" b="T18"/>
            <a:pathLst>
              <a:path w="14" h="349">
                <a:moveTo>
                  <a:pt x="0" y="349"/>
                </a:moveTo>
                <a:lnTo>
                  <a:pt x="0" y="6"/>
                </a:lnTo>
                <a:lnTo>
                  <a:pt x="14" y="0"/>
                </a:lnTo>
                <a:lnTo>
                  <a:pt x="14" y="343"/>
                </a:lnTo>
                <a:lnTo>
                  <a:pt x="0" y="349"/>
                </a:lnTo>
                <a:close/>
              </a:path>
            </a:pathLst>
          </a:custGeom>
          <a:solidFill>
            <a:srgbClr val="4D1A33"/>
          </a:solidFill>
          <a:ln w="11113">
            <a:solidFill>
              <a:srgbClr val="000000"/>
            </a:solidFill>
            <a:round/>
            <a:headEnd/>
            <a:tailEnd/>
          </a:ln>
        </p:spPr>
        <p:txBody>
          <a:bodyPr/>
          <a:lstStyle/>
          <a:p>
            <a:endParaRPr lang="en-US"/>
          </a:p>
        </p:txBody>
      </p:sp>
      <p:sp>
        <p:nvSpPr>
          <p:cNvPr id="151070" name="Rectangle 543"/>
          <p:cNvSpPr>
            <a:spLocks noChangeArrowheads="1"/>
          </p:cNvSpPr>
          <p:nvPr/>
        </p:nvSpPr>
        <p:spPr bwMode="auto">
          <a:xfrm>
            <a:off x="6121400" y="5364163"/>
            <a:ext cx="53975" cy="544512"/>
          </a:xfrm>
          <a:prstGeom prst="rect">
            <a:avLst/>
          </a:prstGeom>
          <a:solidFill>
            <a:srgbClr val="993366"/>
          </a:solidFill>
          <a:ln w="11113">
            <a:solidFill>
              <a:srgbClr val="000000"/>
            </a:solidFill>
            <a:miter lim="800000"/>
            <a:headEnd/>
            <a:tailEnd/>
          </a:ln>
        </p:spPr>
        <p:txBody>
          <a:bodyPr/>
          <a:lstStyle/>
          <a:p>
            <a:endParaRPr lang="en-US"/>
          </a:p>
        </p:txBody>
      </p:sp>
      <p:sp>
        <p:nvSpPr>
          <p:cNvPr id="151071" name="Freeform 544"/>
          <p:cNvSpPr>
            <a:spLocks/>
          </p:cNvSpPr>
          <p:nvPr/>
        </p:nvSpPr>
        <p:spPr bwMode="auto">
          <a:xfrm>
            <a:off x="6121400" y="5354638"/>
            <a:ext cx="76200" cy="9525"/>
          </a:xfrm>
          <a:custGeom>
            <a:avLst/>
            <a:gdLst>
              <a:gd name="T0" fmla="*/ 34 w 48"/>
              <a:gd name="T1" fmla="*/ 6 h 6"/>
              <a:gd name="T2" fmla="*/ 48 w 48"/>
              <a:gd name="T3" fmla="*/ 0 h 6"/>
              <a:gd name="T4" fmla="*/ 20 w 48"/>
              <a:gd name="T5" fmla="*/ 0 h 6"/>
              <a:gd name="T6" fmla="*/ 0 w 48"/>
              <a:gd name="T7" fmla="*/ 6 h 6"/>
              <a:gd name="T8" fmla="*/ 34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34" y="6"/>
                </a:moveTo>
                <a:lnTo>
                  <a:pt x="48" y="0"/>
                </a:lnTo>
                <a:lnTo>
                  <a:pt x="20" y="0"/>
                </a:lnTo>
                <a:lnTo>
                  <a:pt x="0" y="6"/>
                </a:lnTo>
                <a:lnTo>
                  <a:pt x="34" y="6"/>
                </a:lnTo>
                <a:close/>
              </a:path>
            </a:pathLst>
          </a:custGeom>
          <a:solidFill>
            <a:srgbClr val="73264D"/>
          </a:solidFill>
          <a:ln w="11113">
            <a:solidFill>
              <a:srgbClr val="000000"/>
            </a:solidFill>
            <a:round/>
            <a:headEnd/>
            <a:tailEnd/>
          </a:ln>
        </p:spPr>
        <p:txBody>
          <a:bodyPr/>
          <a:lstStyle/>
          <a:p>
            <a:endParaRPr lang="en-US"/>
          </a:p>
        </p:txBody>
      </p:sp>
      <p:sp>
        <p:nvSpPr>
          <p:cNvPr id="151072" name="Freeform 545"/>
          <p:cNvSpPr>
            <a:spLocks/>
          </p:cNvSpPr>
          <p:nvPr/>
        </p:nvSpPr>
        <p:spPr bwMode="auto">
          <a:xfrm>
            <a:off x="6284913" y="5487988"/>
            <a:ext cx="33337" cy="420687"/>
          </a:xfrm>
          <a:custGeom>
            <a:avLst/>
            <a:gdLst>
              <a:gd name="T0" fmla="*/ 0 w 21"/>
              <a:gd name="T1" fmla="*/ 265 h 265"/>
              <a:gd name="T2" fmla="*/ 0 w 21"/>
              <a:gd name="T3" fmla="*/ 6 h 265"/>
              <a:gd name="T4" fmla="*/ 21 w 21"/>
              <a:gd name="T5" fmla="*/ 0 h 265"/>
              <a:gd name="T6" fmla="*/ 21 w 21"/>
              <a:gd name="T7" fmla="*/ 259 h 265"/>
              <a:gd name="T8" fmla="*/ 0 w 21"/>
              <a:gd name="T9" fmla="*/ 265 h 265"/>
              <a:gd name="T10" fmla="*/ 0 60000 65536"/>
              <a:gd name="T11" fmla="*/ 0 60000 65536"/>
              <a:gd name="T12" fmla="*/ 0 60000 65536"/>
              <a:gd name="T13" fmla="*/ 0 60000 65536"/>
              <a:gd name="T14" fmla="*/ 0 60000 65536"/>
              <a:gd name="T15" fmla="*/ 0 w 21"/>
              <a:gd name="T16" fmla="*/ 0 h 265"/>
              <a:gd name="T17" fmla="*/ 21 w 21"/>
              <a:gd name="T18" fmla="*/ 265 h 265"/>
            </a:gdLst>
            <a:ahLst/>
            <a:cxnLst>
              <a:cxn ang="T10">
                <a:pos x="T0" y="T1"/>
              </a:cxn>
              <a:cxn ang="T11">
                <a:pos x="T2" y="T3"/>
              </a:cxn>
              <a:cxn ang="T12">
                <a:pos x="T4" y="T5"/>
              </a:cxn>
              <a:cxn ang="T13">
                <a:pos x="T6" y="T7"/>
              </a:cxn>
              <a:cxn ang="T14">
                <a:pos x="T8" y="T9"/>
              </a:cxn>
            </a:cxnLst>
            <a:rect l="T15" t="T16" r="T17" b="T18"/>
            <a:pathLst>
              <a:path w="21" h="265">
                <a:moveTo>
                  <a:pt x="0" y="265"/>
                </a:moveTo>
                <a:lnTo>
                  <a:pt x="0" y="6"/>
                </a:lnTo>
                <a:lnTo>
                  <a:pt x="21" y="0"/>
                </a:lnTo>
                <a:lnTo>
                  <a:pt x="21" y="259"/>
                </a:lnTo>
                <a:lnTo>
                  <a:pt x="0" y="265"/>
                </a:lnTo>
                <a:close/>
              </a:path>
            </a:pathLst>
          </a:custGeom>
          <a:solidFill>
            <a:srgbClr val="4D1A33"/>
          </a:solidFill>
          <a:ln w="11113">
            <a:solidFill>
              <a:srgbClr val="000000"/>
            </a:solidFill>
            <a:round/>
            <a:headEnd/>
            <a:tailEnd/>
          </a:ln>
        </p:spPr>
        <p:txBody>
          <a:bodyPr/>
          <a:lstStyle/>
          <a:p>
            <a:endParaRPr lang="en-US"/>
          </a:p>
        </p:txBody>
      </p:sp>
      <p:sp>
        <p:nvSpPr>
          <p:cNvPr id="151073" name="Rectangle 546"/>
          <p:cNvSpPr>
            <a:spLocks noChangeArrowheads="1"/>
          </p:cNvSpPr>
          <p:nvPr/>
        </p:nvSpPr>
        <p:spPr bwMode="auto">
          <a:xfrm>
            <a:off x="6240463" y="5497513"/>
            <a:ext cx="44450" cy="411162"/>
          </a:xfrm>
          <a:prstGeom prst="rect">
            <a:avLst/>
          </a:prstGeom>
          <a:solidFill>
            <a:srgbClr val="993366"/>
          </a:solidFill>
          <a:ln w="11113">
            <a:solidFill>
              <a:srgbClr val="000000"/>
            </a:solidFill>
            <a:miter lim="800000"/>
            <a:headEnd/>
            <a:tailEnd/>
          </a:ln>
        </p:spPr>
        <p:txBody>
          <a:bodyPr/>
          <a:lstStyle/>
          <a:p>
            <a:endParaRPr lang="en-US"/>
          </a:p>
        </p:txBody>
      </p:sp>
      <p:sp>
        <p:nvSpPr>
          <p:cNvPr id="151074" name="Freeform 547"/>
          <p:cNvSpPr>
            <a:spLocks/>
          </p:cNvSpPr>
          <p:nvPr/>
        </p:nvSpPr>
        <p:spPr bwMode="auto">
          <a:xfrm>
            <a:off x="6240463" y="5487988"/>
            <a:ext cx="77787" cy="9525"/>
          </a:xfrm>
          <a:custGeom>
            <a:avLst/>
            <a:gdLst>
              <a:gd name="T0" fmla="*/ 28 w 49"/>
              <a:gd name="T1" fmla="*/ 6 h 6"/>
              <a:gd name="T2" fmla="*/ 49 w 49"/>
              <a:gd name="T3" fmla="*/ 0 h 6"/>
              <a:gd name="T4" fmla="*/ 21 w 49"/>
              <a:gd name="T5" fmla="*/ 0 h 6"/>
              <a:gd name="T6" fmla="*/ 0 w 49"/>
              <a:gd name="T7" fmla="*/ 6 h 6"/>
              <a:gd name="T8" fmla="*/ 28 w 49"/>
              <a:gd name="T9" fmla="*/ 6 h 6"/>
              <a:gd name="T10" fmla="*/ 0 60000 65536"/>
              <a:gd name="T11" fmla="*/ 0 60000 65536"/>
              <a:gd name="T12" fmla="*/ 0 60000 65536"/>
              <a:gd name="T13" fmla="*/ 0 60000 65536"/>
              <a:gd name="T14" fmla="*/ 0 60000 65536"/>
              <a:gd name="T15" fmla="*/ 0 w 49"/>
              <a:gd name="T16" fmla="*/ 0 h 6"/>
              <a:gd name="T17" fmla="*/ 49 w 49"/>
              <a:gd name="T18" fmla="*/ 6 h 6"/>
            </a:gdLst>
            <a:ahLst/>
            <a:cxnLst>
              <a:cxn ang="T10">
                <a:pos x="T0" y="T1"/>
              </a:cxn>
              <a:cxn ang="T11">
                <a:pos x="T2" y="T3"/>
              </a:cxn>
              <a:cxn ang="T12">
                <a:pos x="T4" y="T5"/>
              </a:cxn>
              <a:cxn ang="T13">
                <a:pos x="T6" y="T7"/>
              </a:cxn>
              <a:cxn ang="T14">
                <a:pos x="T8" y="T9"/>
              </a:cxn>
            </a:cxnLst>
            <a:rect l="T15" t="T16" r="T17" b="T18"/>
            <a:pathLst>
              <a:path w="49" h="6">
                <a:moveTo>
                  <a:pt x="28" y="6"/>
                </a:moveTo>
                <a:lnTo>
                  <a:pt x="49" y="0"/>
                </a:lnTo>
                <a:lnTo>
                  <a:pt x="21" y="0"/>
                </a:lnTo>
                <a:lnTo>
                  <a:pt x="0" y="6"/>
                </a:lnTo>
                <a:lnTo>
                  <a:pt x="28" y="6"/>
                </a:lnTo>
                <a:close/>
              </a:path>
            </a:pathLst>
          </a:custGeom>
          <a:solidFill>
            <a:srgbClr val="73264D"/>
          </a:solidFill>
          <a:ln w="11113">
            <a:solidFill>
              <a:srgbClr val="000000"/>
            </a:solidFill>
            <a:round/>
            <a:headEnd/>
            <a:tailEnd/>
          </a:ln>
        </p:spPr>
        <p:txBody>
          <a:bodyPr/>
          <a:lstStyle/>
          <a:p>
            <a:endParaRPr lang="en-US"/>
          </a:p>
        </p:txBody>
      </p:sp>
      <p:sp>
        <p:nvSpPr>
          <p:cNvPr id="151075" name="Freeform 548"/>
          <p:cNvSpPr>
            <a:spLocks/>
          </p:cNvSpPr>
          <p:nvPr/>
        </p:nvSpPr>
        <p:spPr bwMode="auto">
          <a:xfrm>
            <a:off x="1797050" y="5919788"/>
            <a:ext cx="20638" cy="20637"/>
          </a:xfrm>
          <a:custGeom>
            <a:avLst/>
            <a:gdLst>
              <a:gd name="T0" fmla="*/ 0 w 13"/>
              <a:gd name="T1" fmla="*/ 13 h 13"/>
              <a:gd name="T2" fmla="*/ 0 w 13"/>
              <a:gd name="T3" fmla="*/ 6 h 13"/>
              <a:gd name="T4" fmla="*/ 13 w 13"/>
              <a:gd name="T5" fmla="*/ 0 h 13"/>
              <a:gd name="T6" fmla="*/ 13 w 13"/>
              <a:gd name="T7" fmla="*/ 6 h 13"/>
              <a:gd name="T8" fmla="*/ 0 w 13"/>
              <a:gd name="T9" fmla="*/ 13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0" y="13"/>
                </a:moveTo>
                <a:lnTo>
                  <a:pt x="0" y="6"/>
                </a:lnTo>
                <a:lnTo>
                  <a:pt x="13" y="0"/>
                </a:lnTo>
                <a:lnTo>
                  <a:pt x="13" y="6"/>
                </a:lnTo>
                <a:lnTo>
                  <a:pt x="0" y="13"/>
                </a:lnTo>
                <a:close/>
              </a:path>
            </a:pathLst>
          </a:custGeom>
          <a:solidFill>
            <a:srgbClr val="008080"/>
          </a:solidFill>
          <a:ln w="11113">
            <a:solidFill>
              <a:srgbClr val="000000"/>
            </a:solidFill>
            <a:round/>
            <a:headEnd/>
            <a:tailEnd/>
          </a:ln>
        </p:spPr>
        <p:txBody>
          <a:bodyPr/>
          <a:lstStyle/>
          <a:p>
            <a:endParaRPr lang="en-US"/>
          </a:p>
        </p:txBody>
      </p:sp>
      <p:sp>
        <p:nvSpPr>
          <p:cNvPr id="151076" name="Rectangle 549"/>
          <p:cNvSpPr>
            <a:spLocks noChangeArrowheads="1"/>
          </p:cNvSpPr>
          <p:nvPr/>
        </p:nvSpPr>
        <p:spPr bwMode="auto">
          <a:xfrm>
            <a:off x="1741488" y="5929313"/>
            <a:ext cx="55562" cy="11112"/>
          </a:xfrm>
          <a:prstGeom prst="rect">
            <a:avLst/>
          </a:prstGeom>
          <a:solidFill>
            <a:srgbClr val="00FFFF"/>
          </a:solidFill>
          <a:ln w="11113">
            <a:solidFill>
              <a:srgbClr val="000000"/>
            </a:solidFill>
            <a:miter lim="800000"/>
            <a:headEnd/>
            <a:tailEnd/>
          </a:ln>
        </p:spPr>
        <p:txBody>
          <a:bodyPr/>
          <a:lstStyle/>
          <a:p>
            <a:endParaRPr lang="en-US"/>
          </a:p>
        </p:txBody>
      </p:sp>
      <p:sp>
        <p:nvSpPr>
          <p:cNvPr id="151077" name="Freeform 550"/>
          <p:cNvSpPr>
            <a:spLocks/>
          </p:cNvSpPr>
          <p:nvPr/>
        </p:nvSpPr>
        <p:spPr bwMode="auto">
          <a:xfrm>
            <a:off x="1741488" y="5919788"/>
            <a:ext cx="76200" cy="9525"/>
          </a:xfrm>
          <a:custGeom>
            <a:avLst/>
            <a:gdLst>
              <a:gd name="T0" fmla="*/ 35 w 48"/>
              <a:gd name="T1" fmla="*/ 6 h 6"/>
              <a:gd name="T2" fmla="*/ 48 w 48"/>
              <a:gd name="T3" fmla="*/ 0 h 6"/>
              <a:gd name="T4" fmla="*/ 21 w 48"/>
              <a:gd name="T5" fmla="*/ 0 h 6"/>
              <a:gd name="T6" fmla="*/ 0 w 48"/>
              <a:gd name="T7" fmla="*/ 6 h 6"/>
              <a:gd name="T8" fmla="*/ 35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35" y="6"/>
                </a:moveTo>
                <a:lnTo>
                  <a:pt x="48" y="0"/>
                </a:lnTo>
                <a:lnTo>
                  <a:pt x="21" y="0"/>
                </a:lnTo>
                <a:lnTo>
                  <a:pt x="0" y="6"/>
                </a:lnTo>
                <a:lnTo>
                  <a:pt x="35" y="6"/>
                </a:lnTo>
                <a:close/>
              </a:path>
            </a:pathLst>
          </a:custGeom>
          <a:solidFill>
            <a:srgbClr val="00BFBF"/>
          </a:solidFill>
          <a:ln w="11113">
            <a:solidFill>
              <a:srgbClr val="000000"/>
            </a:solidFill>
            <a:round/>
            <a:headEnd/>
            <a:tailEnd/>
          </a:ln>
        </p:spPr>
        <p:txBody>
          <a:bodyPr/>
          <a:lstStyle/>
          <a:p>
            <a:endParaRPr lang="en-US"/>
          </a:p>
        </p:txBody>
      </p:sp>
      <p:sp>
        <p:nvSpPr>
          <p:cNvPr id="151078" name="Freeform 551"/>
          <p:cNvSpPr>
            <a:spLocks/>
          </p:cNvSpPr>
          <p:nvPr/>
        </p:nvSpPr>
        <p:spPr bwMode="auto">
          <a:xfrm>
            <a:off x="1905000" y="5908675"/>
            <a:ext cx="33338" cy="31750"/>
          </a:xfrm>
          <a:custGeom>
            <a:avLst/>
            <a:gdLst>
              <a:gd name="T0" fmla="*/ 0 w 21"/>
              <a:gd name="T1" fmla="*/ 20 h 20"/>
              <a:gd name="T2" fmla="*/ 0 w 21"/>
              <a:gd name="T3" fmla="*/ 7 h 20"/>
              <a:gd name="T4" fmla="*/ 21 w 21"/>
              <a:gd name="T5" fmla="*/ 0 h 20"/>
              <a:gd name="T6" fmla="*/ 21 w 21"/>
              <a:gd name="T7" fmla="*/ 13 h 20"/>
              <a:gd name="T8" fmla="*/ 0 w 21"/>
              <a:gd name="T9" fmla="*/ 20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0" y="20"/>
                </a:moveTo>
                <a:lnTo>
                  <a:pt x="0" y="7"/>
                </a:lnTo>
                <a:lnTo>
                  <a:pt x="21" y="0"/>
                </a:lnTo>
                <a:lnTo>
                  <a:pt x="21" y="13"/>
                </a:lnTo>
                <a:lnTo>
                  <a:pt x="0" y="20"/>
                </a:lnTo>
                <a:close/>
              </a:path>
            </a:pathLst>
          </a:custGeom>
          <a:solidFill>
            <a:srgbClr val="008080"/>
          </a:solidFill>
          <a:ln w="11113">
            <a:solidFill>
              <a:srgbClr val="000000"/>
            </a:solidFill>
            <a:round/>
            <a:headEnd/>
            <a:tailEnd/>
          </a:ln>
        </p:spPr>
        <p:txBody>
          <a:bodyPr/>
          <a:lstStyle/>
          <a:p>
            <a:endParaRPr lang="en-US"/>
          </a:p>
        </p:txBody>
      </p:sp>
      <p:sp>
        <p:nvSpPr>
          <p:cNvPr id="151079" name="Rectangle 552"/>
          <p:cNvSpPr>
            <a:spLocks noChangeArrowheads="1"/>
          </p:cNvSpPr>
          <p:nvPr/>
        </p:nvSpPr>
        <p:spPr bwMode="auto">
          <a:xfrm>
            <a:off x="1862138" y="5919788"/>
            <a:ext cx="42862" cy="20637"/>
          </a:xfrm>
          <a:prstGeom prst="rect">
            <a:avLst/>
          </a:prstGeom>
          <a:solidFill>
            <a:srgbClr val="00FFFF"/>
          </a:solidFill>
          <a:ln w="11113">
            <a:solidFill>
              <a:srgbClr val="000000"/>
            </a:solidFill>
            <a:miter lim="800000"/>
            <a:headEnd/>
            <a:tailEnd/>
          </a:ln>
        </p:spPr>
        <p:txBody>
          <a:bodyPr/>
          <a:lstStyle/>
          <a:p>
            <a:endParaRPr lang="en-US"/>
          </a:p>
        </p:txBody>
      </p:sp>
      <p:sp>
        <p:nvSpPr>
          <p:cNvPr id="151080" name="Freeform 553"/>
          <p:cNvSpPr>
            <a:spLocks/>
          </p:cNvSpPr>
          <p:nvPr/>
        </p:nvSpPr>
        <p:spPr bwMode="auto">
          <a:xfrm>
            <a:off x="1862138" y="5908675"/>
            <a:ext cx="76200" cy="11113"/>
          </a:xfrm>
          <a:custGeom>
            <a:avLst/>
            <a:gdLst>
              <a:gd name="T0" fmla="*/ 27 w 48"/>
              <a:gd name="T1" fmla="*/ 7 h 7"/>
              <a:gd name="T2" fmla="*/ 48 w 48"/>
              <a:gd name="T3" fmla="*/ 0 h 7"/>
              <a:gd name="T4" fmla="*/ 21 w 48"/>
              <a:gd name="T5" fmla="*/ 0 h 7"/>
              <a:gd name="T6" fmla="*/ 0 w 48"/>
              <a:gd name="T7" fmla="*/ 7 h 7"/>
              <a:gd name="T8" fmla="*/ 27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7" y="7"/>
                </a:moveTo>
                <a:lnTo>
                  <a:pt x="48" y="0"/>
                </a:lnTo>
                <a:lnTo>
                  <a:pt x="21" y="0"/>
                </a:lnTo>
                <a:lnTo>
                  <a:pt x="0" y="7"/>
                </a:lnTo>
                <a:lnTo>
                  <a:pt x="27" y="7"/>
                </a:lnTo>
                <a:close/>
              </a:path>
            </a:pathLst>
          </a:custGeom>
          <a:solidFill>
            <a:srgbClr val="00BFBF"/>
          </a:solidFill>
          <a:ln w="11113">
            <a:solidFill>
              <a:srgbClr val="000000"/>
            </a:solidFill>
            <a:round/>
            <a:headEnd/>
            <a:tailEnd/>
          </a:ln>
        </p:spPr>
        <p:txBody>
          <a:bodyPr/>
          <a:lstStyle/>
          <a:p>
            <a:endParaRPr lang="en-US"/>
          </a:p>
        </p:txBody>
      </p:sp>
      <p:sp>
        <p:nvSpPr>
          <p:cNvPr id="151081" name="Freeform 554"/>
          <p:cNvSpPr>
            <a:spLocks/>
          </p:cNvSpPr>
          <p:nvPr/>
        </p:nvSpPr>
        <p:spPr bwMode="auto">
          <a:xfrm>
            <a:off x="2255838" y="5899150"/>
            <a:ext cx="31750" cy="41275"/>
          </a:xfrm>
          <a:custGeom>
            <a:avLst/>
            <a:gdLst>
              <a:gd name="T0" fmla="*/ 0 w 20"/>
              <a:gd name="T1" fmla="*/ 26 h 26"/>
              <a:gd name="T2" fmla="*/ 0 w 20"/>
              <a:gd name="T3" fmla="*/ 6 h 26"/>
              <a:gd name="T4" fmla="*/ 20 w 20"/>
              <a:gd name="T5" fmla="*/ 0 h 26"/>
              <a:gd name="T6" fmla="*/ 20 w 20"/>
              <a:gd name="T7" fmla="*/ 19 h 26"/>
              <a:gd name="T8" fmla="*/ 0 w 20"/>
              <a:gd name="T9" fmla="*/ 26 h 26"/>
              <a:gd name="T10" fmla="*/ 0 60000 65536"/>
              <a:gd name="T11" fmla="*/ 0 60000 65536"/>
              <a:gd name="T12" fmla="*/ 0 60000 65536"/>
              <a:gd name="T13" fmla="*/ 0 60000 65536"/>
              <a:gd name="T14" fmla="*/ 0 60000 65536"/>
              <a:gd name="T15" fmla="*/ 0 w 20"/>
              <a:gd name="T16" fmla="*/ 0 h 26"/>
              <a:gd name="T17" fmla="*/ 20 w 20"/>
              <a:gd name="T18" fmla="*/ 26 h 26"/>
            </a:gdLst>
            <a:ahLst/>
            <a:cxnLst>
              <a:cxn ang="T10">
                <a:pos x="T0" y="T1"/>
              </a:cxn>
              <a:cxn ang="T11">
                <a:pos x="T2" y="T3"/>
              </a:cxn>
              <a:cxn ang="T12">
                <a:pos x="T4" y="T5"/>
              </a:cxn>
              <a:cxn ang="T13">
                <a:pos x="T6" y="T7"/>
              </a:cxn>
              <a:cxn ang="T14">
                <a:pos x="T8" y="T9"/>
              </a:cxn>
            </a:cxnLst>
            <a:rect l="T15" t="T16" r="T17" b="T18"/>
            <a:pathLst>
              <a:path w="20" h="26">
                <a:moveTo>
                  <a:pt x="0" y="26"/>
                </a:moveTo>
                <a:lnTo>
                  <a:pt x="0" y="6"/>
                </a:lnTo>
                <a:lnTo>
                  <a:pt x="20" y="0"/>
                </a:lnTo>
                <a:lnTo>
                  <a:pt x="20" y="19"/>
                </a:lnTo>
                <a:lnTo>
                  <a:pt x="0" y="26"/>
                </a:lnTo>
                <a:close/>
              </a:path>
            </a:pathLst>
          </a:custGeom>
          <a:solidFill>
            <a:srgbClr val="008080"/>
          </a:solidFill>
          <a:ln w="11113">
            <a:solidFill>
              <a:srgbClr val="000000"/>
            </a:solidFill>
            <a:round/>
            <a:headEnd/>
            <a:tailEnd/>
          </a:ln>
        </p:spPr>
        <p:txBody>
          <a:bodyPr/>
          <a:lstStyle/>
          <a:p>
            <a:endParaRPr lang="en-US"/>
          </a:p>
        </p:txBody>
      </p:sp>
      <p:sp>
        <p:nvSpPr>
          <p:cNvPr id="151082" name="Rectangle 555"/>
          <p:cNvSpPr>
            <a:spLocks noChangeArrowheads="1"/>
          </p:cNvSpPr>
          <p:nvPr/>
        </p:nvSpPr>
        <p:spPr bwMode="auto">
          <a:xfrm>
            <a:off x="2211388" y="5908675"/>
            <a:ext cx="44450" cy="31750"/>
          </a:xfrm>
          <a:prstGeom prst="rect">
            <a:avLst/>
          </a:prstGeom>
          <a:solidFill>
            <a:srgbClr val="00FFFF"/>
          </a:solidFill>
          <a:ln w="11113">
            <a:solidFill>
              <a:srgbClr val="000000"/>
            </a:solidFill>
            <a:miter lim="800000"/>
            <a:headEnd/>
            <a:tailEnd/>
          </a:ln>
        </p:spPr>
        <p:txBody>
          <a:bodyPr/>
          <a:lstStyle/>
          <a:p>
            <a:endParaRPr lang="en-US"/>
          </a:p>
        </p:txBody>
      </p:sp>
      <p:sp>
        <p:nvSpPr>
          <p:cNvPr id="151083" name="Freeform 556"/>
          <p:cNvSpPr>
            <a:spLocks/>
          </p:cNvSpPr>
          <p:nvPr/>
        </p:nvSpPr>
        <p:spPr bwMode="auto">
          <a:xfrm>
            <a:off x="2211388" y="5899150"/>
            <a:ext cx="76200" cy="9525"/>
          </a:xfrm>
          <a:custGeom>
            <a:avLst/>
            <a:gdLst>
              <a:gd name="T0" fmla="*/ 28 w 48"/>
              <a:gd name="T1" fmla="*/ 6 h 6"/>
              <a:gd name="T2" fmla="*/ 48 w 48"/>
              <a:gd name="T3" fmla="*/ 0 h 6"/>
              <a:gd name="T4" fmla="*/ 21 w 48"/>
              <a:gd name="T5" fmla="*/ 0 h 6"/>
              <a:gd name="T6" fmla="*/ 0 w 48"/>
              <a:gd name="T7" fmla="*/ 6 h 6"/>
              <a:gd name="T8" fmla="*/ 28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8" y="6"/>
                </a:moveTo>
                <a:lnTo>
                  <a:pt x="48" y="0"/>
                </a:lnTo>
                <a:lnTo>
                  <a:pt x="21" y="0"/>
                </a:lnTo>
                <a:lnTo>
                  <a:pt x="0" y="6"/>
                </a:lnTo>
                <a:lnTo>
                  <a:pt x="28" y="6"/>
                </a:lnTo>
                <a:close/>
              </a:path>
            </a:pathLst>
          </a:custGeom>
          <a:solidFill>
            <a:srgbClr val="00BFBF"/>
          </a:solidFill>
          <a:ln w="11113">
            <a:solidFill>
              <a:srgbClr val="000000"/>
            </a:solidFill>
            <a:round/>
            <a:headEnd/>
            <a:tailEnd/>
          </a:ln>
        </p:spPr>
        <p:txBody>
          <a:bodyPr/>
          <a:lstStyle/>
          <a:p>
            <a:endParaRPr lang="en-US"/>
          </a:p>
        </p:txBody>
      </p:sp>
      <p:sp>
        <p:nvSpPr>
          <p:cNvPr id="151084" name="Freeform 557"/>
          <p:cNvSpPr>
            <a:spLocks/>
          </p:cNvSpPr>
          <p:nvPr/>
        </p:nvSpPr>
        <p:spPr bwMode="auto">
          <a:xfrm>
            <a:off x="2374900" y="5899150"/>
            <a:ext cx="33338" cy="41275"/>
          </a:xfrm>
          <a:custGeom>
            <a:avLst/>
            <a:gdLst>
              <a:gd name="T0" fmla="*/ 0 w 21"/>
              <a:gd name="T1" fmla="*/ 26 h 26"/>
              <a:gd name="T2" fmla="*/ 0 w 21"/>
              <a:gd name="T3" fmla="*/ 6 h 26"/>
              <a:gd name="T4" fmla="*/ 21 w 21"/>
              <a:gd name="T5" fmla="*/ 0 h 26"/>
              <a:gd name="T6" fmla="*/ 21 w 21"/>
              <a:gd name="T7" fmla="*/ 19 h 26"/>
              <a:gd name="T8" fmla="*/ 0 w 21"/>
              <a:gd name="T9" fmla="*/ 26 h 26"/>
              <a:gd name="T10" fmla="*/ 0 60000 65536"/>
              <a:gd name="T11" fmla="*/ 0 60000 65536"/>
              <a:gd name="T12" fmla="*/ 0 60000 65536"/>
              <a:gd name="T13" fmla="*/ 0 60000 65536"/>
              <a:gd name="T14" fmla="*/ 0 60000 65536"/>
              <a:gd name="T15" fmla="*/ 0 w 21"/>
              <a:gd name="T16" fmla="*/ 0 h 26"/>
              <a:gd name="T17" fmla="*/ 21 w 21"/>
              <a:gd name="T18" fmla="*/ 26 h 26"/>
            </a:gdLst>
            <a:ahLst/>
            <a:cxnLst>
              <a:cxn ang="T10">
                <a:pos x="T0" y="T1"/>
              </a:cxn>
              <a:cxn ang="T11">
                <a:pos x="T2" y="T3"/>
              </a:cxn>
              <a:cxn ang="T12">
                <a:pos x="T4" y="T5"/>
              </a:cxn>
              <a:cxn ang="T13">
                <a:pos x="T6" y="T7"/>
              </a:cxn>
              <a:cxn ang="T14">
                <a:pos x="T8" y="T9"/>
              </a:cxn>
            </a:cxnLst>
            <a:rect l="T15" t="T16" r="T17" b="T18"/>
            <a:pathLst>
              <a:path w="21" h="26">
                <a:moveTo>
                  <a:pt x="0" y="26"/>
                </a:moveTo>
                <a:lnTo>
                  <a:pt x="0" y="6"/>
                </a:lnTo>
                <a:lnTo>
                  <a:pt x="21" y="0"/>
                </a:lnTo>
                <a:lnTo>
                  <a:pt x="21" y="19"/>
                </a:lnTo>
                <a:lnTo>
                  <a:pt x="0" y="26"/>
                </a:lnTo>
                <a:close/>
              </a:path>
            </a:pathLst>
          </a:custGeom>
          <a:solidFill>
            <a:srgbClr val="008080"/>
          </a:solidFill>
          <a:ln w="11113">
            <a:solidFill>
              <a:srgbClr val="000000"/>
            </a:solidFill>
            <a:round/>
            <a:headEnd/>
            <a:tailEnd/>
          </a:ln>
        </p:spPr>
        <p:txBody>
          <a:bodyPr/>
          <a:lstStyle/>
          <a:p>
            <a:endParaRPr lang="en-US"/>
          </a:p>
        </p:txBody>
      </p:sp>
      <p:sp>
        <p:nvSpPr>
          <p:cNvPr id="151085" name="Rectangle 558"/>
          <p:cNvSpPr>
            <a:spLocks noChangeArrowheads="1"/>
          </p:cNvSpPr>
          <p:nvPr/>
        </p:nvSpPr>
        <p:spPr bwMode="auto">
          <a:xfrm>
            <a:off x="2332038" y="5908675"/>
            <a:ext cx="42862" cy="31750"/>
          </a:xfrm>
          <a:prstGeom prst="rect">
            <a:avLst/>
          </a:prstGeom>
          <a:solidFill>
            <a:srgbClr val="00FFFF"/>
          </a:solidFill>
          <a:ln w="11113">
            <a:solidFill>
              <a:srgbClr val="000000"/>
            </a:solidFill>
            <a:miter lim="800000"/>
            <a:headEnd/>
            <a:tailEnd/>
          </a:ln>
        </p:spPr>
        <p:txBody>
          <a:bodyPr/>
          <a:lstStyle/>
          <a:p>
            <a:endParaRPr lang="en-US"/>
          </a:p>
        </p:txBody>
      </p:sp>
      <p:sp>
        <p:nvSpPr>
          <p:cNvPr id="151086" name="Freeform 559"/>
          <p:cNvSpPr>
            <a:spLocks/>
          </p:cNvSpPr>
          <p:nvPr/>
        </p:nvSpPr>
        <p:spPr bwMode="auto">
          <a:xfrm>
            <a:off x="2332038" y="5899150"/>
            <a:ext cx="76200" cy="9525"/>
          </a:xfrm>
          <a:custGeom>
            <a:avLst/>
            <a:gdLst>
              <a:gd name="T0" fmla="*/ 27 w 48"/>
              <a:gd name="T1" fmla="*/ 6 h 6"/>
              <a:gd name="T2" fmla="*/ 48 w 48"/>
              <a:gd name="T3" fmla="*/ 0 h 6"/>
              <a:gd name="T4" fmla="*/ 13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13" y="0"/>
                </a:lnTo>
                <a:lnTo>
                  <a:pt x="0" y="6"/>
                </a:lnTo>
                <a:lnTo>
                  <a:pt x="27" y="6"/>
                </a:lnTo>
                <a:close/>
              </a:path>
            </a:pathLst>
          </a:custGeom>
          <a:solidFill>
            <a:srgbClr val="00BFBF"/>
          </a:solidFill>
          <a:ln w="11113">
            <a:solidFill>
              <a:srgbClr val="000000"/>
            </a:solidFill>
            <a:round/>
            <a:headEnd/>
            <a:tailEnd/>
          </a:ln>
        </p:spPr>
        <p:txBody>
          <a:bodyPr/>
          <a:lstStyle/>
          <a:p>
            <a:endParaRPr lang="en-US"/>
          </a:p>
        </p:txBody>
      </p:sp>
      <p:sp>
        <p:nvSpPr>
          <p:cNvPr id="151087" name="Freeform 560"/>
          <p:cNvSpPr>
            <a:spLocks/>
          </p:cNvSpPr>
          <p:nvPr/>
        </p:nvSpPr>
        <p:spPr bwMode="auto">
          <a:xfrm>
            <a:off x="2670175" y="5919788"/>
            <a:ext cx="76200" cy="20637"/>
          </a:xfrm>
          <a:custGeom>
            <a:avLst/>
            <a:gdLst>
              <a:gd name="T0" fmla="*/ 34 w 48"/>
              <a:gd name="T1" fmla="*/ 13 h 13"/>
              <a:gd name="T2" fmla="*/ 48 w 48"/>
              <a:gd name="T3" fmla="*/ 0 h 13"/>
              <a:gd name="T4" fmla="*/ 21 w 48"/>
              <a:gd name="T5" fmla="*/ 0 h 13"/>
              <a:gd name="T6" fmla="*/ 0 w 48"/>
              <a:gd name="T7" fmla="*/ 13 h 13"/>
              <a:gd name="T8" fmla="*/ 34 w 48"/>
              <a:gd name="T9" fmla="*/ 13 h 13"/>
              <a:gd name="T10" fmla="*/ 0 60000 65536"/>
              <a:gd name="T11" fmla="*/ 0 60000 65536"/>
              <a:gd name="T12" fmla="*/ 0 60000 65536"/>
              <a:gd name="T13" fmla="*/ 0 60000 65536"/>
              <a:gd name="T14" fmla="*/ 0 60000 65536"/>
              <a:gd name="T15" fmla="*/ 0 w 48"/>
              <a:gd name="T16" fmla="*/ 0 h 13"/>
              <a:gd name="T17" fmla="*/ 48 w 48"/>
              <a:gd name="T18" fmla="*/ 13 h 13"/>
            </a:gdLst>
            <a:ahLst/>
            <a:cxnLst>
              <a:cxn ang="T10">
                <a:pos x="T0" y="T1"/>
              </a:cxn>
              <a:cxn ang="T11">
                <a:pos x="T2" y="T3"/>
              </a:cxn>
              <a:cxn ang="T12">
                <a:pos x="T4" y="T5"/>
              </a:cxn>
              <a:cxn ang="T13">
                <a:pos x="T6" y="T7"/>
              </a:cxn>
              <a:cxn ang="T14">
                <a:pos x="T8" y="T9"/>
              </a:cxn>
            </a:cxnLst>
            <a:rect l="T15" t="T16" r="T17" b="T18"/>
            <a:pathLst>
              <a:path w="48" h="13">
                <a:moveTo>
                  <a:pt x="34" y="13"/>
                </a:moveTo>
                <a:lnTo>
                  <a:pt x="48" y="0"/>
                </a:lnTo>
                <a:lnTo>
                  <a:pt x="21" y="0"/>
                </a:lnTo>
                <a:lnTo>
                  <a:pt x="0" y="13"/>
                </a:lnTo>
                <a:lnTo>
                  <a:pt x="34" y="13"/>
                </a:lnTo>
                <a:close/>
              </a:path>
            </a:pathLst>
          </a:custGeom>
          <a:solidFill>
            <a:srgbClr val="00BFBF"/>
          </a:solidFill>
          <a:ln w="11113">
            <a:solidFill>
              <a:srgbClr val="000000"/>
            </a:solidFill>
            <a:round/>
            <a:headEnd/>
            <a:tailEnd/>
          </a:ln>
        </p:spPr>
        <p:txBody>
          <a:bodyPr/>
          <a:lstStyle/>
          <a:p>
            <a:endParaRPr lang="en-US"/>
          </a:p>
        </p:txBody>
      </p:sp>
      <p:sp>
        <p:nvSpPr>
          <p:cNvPr id="151088" name="Freeform 561"/>
          <p:cNvSpPr>
            <a:spLocks/>
          </p:cNvSpPr>
          <p:nvPr/>
        </p:nvSpPr>
        <p:spPr bwMode="auto">
          <a:xfrm>
            <a:off x="2833688" y="5919788"/>
            <a:ext cx="33337" cy="20637"/>
          </a:xfrm>
          <a:custGeom>
            <a:avLst/>
            <a:gdLst>
              <a:gd name="T0" fmla="*/ 0 w 21"/>
              <a:gd name="T1" fmla="*/ 13 h 13"/>
              <a:gd name="T2" fmla="*/ 0 w 21"/>
              <a:gd name="T3" fmla="*/ 6 h 13"/>
              <a:gd name="T4" fmla="*/ 21 w 21"/>
              <a:gd name="T5" fmla="*/ 0 h 13"/>
              <a:gd name="T6" fmla="*/ 21 w 21"/>
              <a:gd name="T7" fmla="*/ 6 h 13"/>
              <a:gd name="T8" fmla="*/ 0 w 21"/>
              <a:gd name="T9" fmla="*/ 13 h 13"/>
              <a:gd name="T10" fmla="*/ 0 60000 65536"/>
              <a:gd name="T11" fmla="*/ 0 60000 65536"/>
              <a:gd name="T12" fmla="*/ 0 60000 65536"/>
              <a:gd name="T13" fmla="*/ 0 60000 65536"/>
              <a:gd name="T14" fmla="*/ 0 60000 65536"/>
              <a:gd name="T15" fmla="*/ 0 w 21"/>
              <a:gd name="T16" fmla="*/ 0 h 13"/>
              <a:gd name="T17" fmla="*/ 21 w 21"/>
              <a:gd name="T18" fmla="*/ 13 h 13"/>
            </a:gdLst>
            <a:ahLst/>
            <a:cxnLst>
              <a:cxn ang="T10">
                <a:pos x="T0" y="T1"/>
              </a:cxn>
              <a:cxn ang="T11">
                <a:pos x="T2" y="T3"/>
              </a:cxn>
              <a:cxn ang="T12">
                <a:pos x="T4" y="T5"/>
              </a:cxn>
              <a:cxn ang="T13">
                <a:pos x="T6" y="T7"/>
              </a:cxn>
              <a:cxn ang="T14">
                <a:pos x="T8" y="T9"/>
              </a:cxn>
            </a:cxnLst>
            <a:rect l="T15" t="T16" r="T17" b="T18"/>
            <a:pathLst>
              <a:path w="21" h="13">
                <a:moveTo>
                  <a:pt x="0" y="13"/>
                </a:moveTo>
                <a:lnTo>
                  <a:pt x="0" y="6"/>
                </a:lnTo>
                <a:lnTo>
                  <a:pt x="21" y="0"/>
                </a:lnTo>
                <a:lnTo>
                  <a:pt x="21" y="6"/>
                </a:lnTo>
                <a:lnTo>
                  <a:pt x="0" y="13"/>
                </a:lnTo>
                <a:close/>
              </a:path>
            </a:pathLst>
          </a:custGeom>
          <a:solidFill>
            <a:srgbClr val="008080"/>
          </a:solidFill>
          <a:ln w="11113">
            <a:solidFill>
              <a:srgbClr val="000000"/>
            </a:solidFill>
            <a:round/>
            <a:headEnd/>
            <a:tailEnd/>
          </a:ln>
        </p:spPr>
        <p:txBody>
          <a:bodyPr/>
          <a:lstStyle/>
          <a:p>
            <a:endParaRPr lang="en-US"/>
          </a:p>
        </p:txBody>
      </p:sp>
      <p:sp>
        <p:nvSpPr>
          <p:cNvPr id="151089" name="Rectangle 562"/>
          <p:cNvSpPr>
            <a:spLocks noChangeArrowheads="1"/>
          </p:cNvSpPr>
          <p:nvPr/>
        </p:nvSpPr>
        <p:spPr bwMode="auto">
          <a:xfrm>
            <a:off x="2790825" y="5929313"/>
            <a:ext cx="42863" cy="11112"/>
          </a:xfrm>
          <a:prstGeom prst="rect">
            <a:avLst/>
          </a:prstGeom>
          <a:solidFill>
            <a:srgbClr val="00FFFF"/>
          </a:solidFill>
          <a:ln w="11113">
            <a:solidFill>
              <a:srgbClr val="000000"/>
            </a:solidFill>
            <a:miter lim="800000"/>
            <a:headEnd/>
            <a:tailEnd/>
          </a:ln>
        </p:spPr>
        <p:txBody>
          <a:bodyPr/>
          <a:lstStyle/>
          <a:p>
            <a:endParaRPr lang="en-US"/>
          </a:p>
        </p:txBody>
      </p:sp>
      <p:sp>
        <p:nvSpPr>
          <p:cNvPr id="151090" name="Freeform 563"/>
          <p:cNvSpPr>
            <a:spLocks/>
          </p:cNvSpPr>
          <p:nvPr/>
        </p:nvSpPr>
        <p:spPr bwMode="auto">
          <a:xfrm>
            <a:off x="2790825" y="5919788"/>
            <a:ext cx="76200" cy="9525"/>
          </a:xfrm>
          <a:custGeom>
            <a:avLst/>
            <a:gdLst>
              <a:gd name="T0" fmla="*/ 27 w 48"/>
              <a:gd name="T1" fmla="*/ 6 h 6"/>
              <a:gd name="T2" fmla="*/ 48 w 48"/>
              <a:gd name="T3" fmla="*/ 0 h 6"/>
              <a:gd name="T4" fmla="*/ 20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20" y="0"/>
                </a:lnTo>
                <a:lnTo>
                  <a:pt x="0" y="6"/>
                </a:lnTo>
                <a:lnTo>
                  <a:pt x="27" y="6"/>
                </a:lnTo>
                <a:close/>
              </a:path>
            </a:pathLst>
          </a:custGeom>
          <a:solidFill>
            <a:srgbClr val="00BFBF"/>
          </a:solidFill>
          <a:ln w="11113">
            <a:solidFill>
              <a:srgbClr val="000000"/>
            </a:solidFill>
            <a:round/>
            <a:headEnd/>
            <a:tailEnd/>
          </a:ln>
        </p:spPr>
        <p:txBody>
          <a:bodyPr/>
          <a:lstStyle/>
          <a:p>
            <a:endParaRPr lang="en-US"/>
          </a:p>
        </p:txBody>
      </p:sp>
      <p:sp>
        <p:nvSpPr>
          <p:cNvPr id="151091" name="Freeform 564"/>
          <p:cNvSpPr>
            <a:spLocks/>
          </p:cNvSpPr>
          <p:nvPr/>
        </p:nvSpPr>
        <p:spPr bwMode="auto">
          <a:xfrm>
            <a:off x="2954338" y="5919788"/>
            <a:ext cx="31750" cy="20637"/>
          </a:xfrm>
          <a:custGeom>
            <a:avLst/>
            <a:gdLst>
              <a:gd name="T0" fmla="*/ 0 w 20"/>
              <a:gd name="T1" fmla="*/ 13 h 13"/>
              <a:gd name="T2" fmla="*/ 0 w 20"/>
              <a:gd name="T3" fmla="*/ 6 h 13"/>
              <a:gd name="T4" fmla="*/ 20 w 20"/>
              <a:gd name="T5" fmla="*/ 0 h 13"/>
              <a:gd name="T6" fmla="*/ 20 w 20"/>
              <a:gd name="T7" fmla="*/ 6 h 13"/>
              <a:gd name="T8" fmla="*/ 0 w 20"/>
              <a:gd name="T9" fmla="*/ 13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0" y="13"/>
                </a:moveTo>
                <a:lnTo>
                  <a:pt x="0" y="6"/>
                </a:lnTo>
                <a:lnTo>
                  <a:pt x="20" y="0"/>
                </a:lnTo>
                <a:lnTo>
                  <a:pt x="20" y="6"/>
                </a:lnTo>
                <a:lnTo>
                  <a:pt x="0" y="13"/>
                </a:lnTo>
                <a:close/>
              </a:path>
            </a:pathLst>
          </a:custGeom>
          <a:solidFill>
            <a:srgbClr val="008080"/>
          </a:solidFill>
          <a:ln w="11113">
            <a:solidFill>
              <a:srgbClr val="000000"/>
            </a:solidFill>
            <a:round/>
            <a:headEnd/>
            <a:tailEnd/>
          </a:ln>
        </p:spPr>
        <p:txBody>
          <a:bodyPr/>
          <a:lstStyle/>
          <a:p>
            <a:endParaRPr lang="en-US"/>
          </a:p>
        </p:txBody>
      </p:sp>
      <p:sp>
        <p:nvSpPr>
          <p:cNvPr id="151092" name="Rectangle 565"/>
          <p:cNvSpPr>
            <a:spLocks noChangeArrowheads="1"/>
          </p:cNvSpPr>
          <p:nvPr/>
        </p:nvSpPr>
        <p:spPr bwMode="auto">
          <a:xfrm>
            <a:off x="2909888" y="5929313"/>
            <a:ext cx="44450" cy="11112"/>
          </a:xfrm>
          <a:prstGeom prst="rect">
            <a:avLst/>
          </a:prstGeom>
          <a:solidFill>
            <a:srgbClr val="00FFFF"/>
          </a:solidFill>
          <a:ln w="11113">
            <a:solidFill>
              <a:srgbClr val="000000"/>
            </a:solidFill>
            <a:miter lim="800000"/>
            <a:headEnd/>
            <a:tailEnd/>
          </a:ln>
        </p:spPr>
        <p:txBody>
          <a:bodyPr/>
          <a:lstStyle/>
          <a:p>
            <a:endParaRPr lang="en-US"/>
          </a:p>
        </p:txBody>
      </p:sp>
      <p:sp>
        <p:nvSpPr>
          <p:cNvPr id="151093" name="Freeform 566"/>
          <p:cNvSpPr>
            <a:spLocks/>
          </p:cNvSpPr>
          <p:nvPr/>
        </p:nvSpPr>
        <p:spPr bwMode="auto">
          <a:xfrm>
            <a:off x="2909888" y="5919788"/>
            <a:ext cx="76200" cy="9525"/>
          </a:xfrm>
          <a:custGeom>
            <a:avLst/>
            <a:gdLst>
              <a:gd name="T0" fmla="*/ 28 w 48"/>
              <a:gd name="T1" fmla="*/ 6 h 6"/>
              <a:gd name="T2" fmla="*/ 48 w 48"/>
              <a:gd name="T3" fmla="*/ 0 h 6"/>
              <a:gd name="T4" fmla="*/ 21 w 48"/>
              <a:gd name="T5" fmla="*/ 0 h 6"/>
              <a:gd name="T6" fmla="*/ 0 w 48"/>
              <a:gd name="T7" fmla="*/ 6 h 6"/>
              <a:gd name="T8" fmla="*/ 28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8" y="6"/>
                </a:moveTo>
                <a:lnTo>
                  <a:pt x="48" y="0"/>
                </a:lnTo>
                <a:lnTo>
                  <a:pt x="21" y="0"/>
                </a:lnTo>
                <a:lnTo>
                  <a:pt x="0" y="6"/>
                </a:lnTo>
                <a:lnTo>
                  <a:pt x="28" y="6"/>
                </a:lnTo>
                <a:close/>
              </a:path>
            </a:pathLst>
          </a:custGeom>
          <a:solidFill>
            <a:srgbClr val="00BFBF"/>
          </a:solidFill>
          <a:ln w="11113">
            <a:solidFill>
              <a:srgbClr val="000000"/>
            </a:solidFill>
            <a:round/>
            <a:headEnd/>
            <a:tailEnd/>
          </a:ln>
        </p:spPr>
        <p:txBody>
          <a:bodyPr/>
          <a:lstStyle/>
          <a:p>
            <a:endParaRPr lang="en-US"/>
          </a:p>
        </p:txBody>
      </p:sp>
      <p:sp>
        <p:nvSpPr>
          <p:cNvPr id="151094" name="Freeform 567"/>
          <p:cNvSpPr>
            <a:spLocks/>
          </p:cNvSpPr>
          <p:nvPr/>
        </p:nvSpPr>
        <p:spPr bwMode="auto">
          <a:xfrm>
            <a:off x="3303588" y="5775325"/>
            <a:ext cx="33337" cy="165100"/>
          </a:xfrm>
          <a:custGeom>
            <a:avLst/>
            <a:gdLst>
              <a:gd name="T0" fmla="*/ 0 w 21"/>
              <a:gd name="T1" fmla="*/ 104 h 104"/>
              <a:gd name="T2" fmla="*/ 0 w 21"/>
              <a:gd name="T3" fmla="*/ 7 h 104"/>
              <a:gd name="T4" fmla="*/ 21 w 21"/>
              <a:gd name="T5" fmla="*/ 0 h 104"/>
              <a:gd name="T6" fmla="*/ 21 w 21"/>
              <a:gd name="T7" fmla="*/ 97 h 104"/>
              <a:gd name="T8" fmla="*/ 0 w 21"/>
              <a:gd name="T9" fmla="*/ 104 h 104"/>
              <a:gd name="T10" fmla="*/ 0 60000 65536"/>
              <a:gd name="T11" fmla="*/ 0 60000 65536"/>
              <a:gd name="T12" fmla="*/ 0 60000 65536"/>
              <a:gd name="T13" fmla="*/ 0 60000 65536"/>
              <a:gd name="T14" fmla="*/ 0 60000 65536"/>
              <a:gd name="T15" fmla="*/ 0 w 21"/>
              <a:gd name="T16" fmla="*/ 0 h 104"/>
              <a:gd name="T17" fmla="*/ 21 w 21"/>
              <a:gd name="T18" fmla="*/ 104 h 104"/>
            </a:gdLst>
            <a:ahLst/>
            <a:cxnLst>
              <a:cxn ang="T10">
                <a:pos x="T0" y="T1"/>
              </a:cxn>
              <a:cxn ang="T11">
                <a:pos x="T2" y="T3"/>
              </a:cxn>
              <a:cxn ang="T12">
                <a:pos x="T4" y="T5"/>
              </a:cxn>
              <a:cxn ang="T13">
                <a:pos x="T6" y="T7"/>
              </a:cxn>
              <a:cxn ang="T14">
                <a:pos x="T8" y="T9"/>
              </a:cxn>
            </a:cxnLst>
            <a:rect l="T15" t="T16" r="T17" b="T18"/>
            <a:pathLst>
              <a:path w="21" h="104">
                <a:moveTo>
                  <a:pt x="0" y="104"/>
                </a:moveTo>
                <a:lnTo>
                  <a:pt x="0" y="7"/>
                </a:lnTo>
                <a:lnTo>
                  <a:pt x="21" y="0"/>
                </a:lnTo>
                <a:lnTo>
                  <a:pt x="21" y="97"/>
                </a:lnTo>
                <a:lnTo>
                  <a:pt x="0" y="104"/>
                </a:lnTo>
                <a:close/>
              </a:path>
            </a:pathLst>
          </a:custGeom>
          <a:solidFill>
            <a:srgbClr val="008080"/>
          </a:solidFill>
          <a:ln w="11113">
            <a:solidFill>
              <a:srgbClr val="000000"/>
            </a:solidFill>
            <a:round/>
            <a:headEnd/>
            <a:tailEnd/>
          </a:ln>
        </p:spPr>
        <p:txBody>
          <a:bodyPr/>
          <a:lstStyle/>
          <a:p>
            <a:endParaRPr lang="en-US"/>
          </a:p>
        </p:txBody>
      </p:sp>
      <p:sp>
        <p:nvSpPr>
          <p:cNvPr id="151095" name="Rectangle 568"/>
          <p:cNvSpPr>
            <a:spLocks noChangeArrowheads="1"/>
          </p:cNvSpPr>
          <p:nvPr/>
        </p:nvSpPr>
        <p:spPr bwMode="auto">
          <a:xfrm>
            <a:off x="3259138" y="5786438"/>
            <a:ext cx="44450" cy="153987"/>
          </a:xfrm>
          <a:prstGeom prst="rect">
            <a:avLst/>
          </a:prstGeom>
          <a:solidFill>
            <a:srgbClr val="00FFFF"/>
          </a:solidFill>
          <a:ln w="11113">
            <a:solidFill>
              <a:srgbClr val="000000"/>
            </a:solidFill>
            <a:miter lim="800000"/>
            <a:headEnd/>
            <a:tailEnd/>
          </a:ln>
        </p:spPr>
        <p:txBody>
          <a:bodyPr/>
          <a:lstStyle/>
          <a:p>
            <a:endParaRPr lang="en-US"/>
          </a:p>
        </p:txBody>
      </p:sp>
      <p:sp>
        <p:nvSpPr>
          <p:cNvPr id="151096" name="Freeform 569"/>
          <p:cNvSpPr>
            <a:spLocks/>
          </p:cNvSpPr>
          <p:nvPr/>
        </p:nvSpPr>
        <p:spPr bwMode="auto">
          <a:xfrm>
            <a:off x="3259138" y="5775325"/>
            <a:ext cx="77787" cy="11113"/>
          </a:xfrm>
          <a:custGeom>
            <a:avLst/>
            <a:gdLst>
              <a:gd name="T0" fmla="*/ 28 w 49"/>
              <a:gd name="T1" fmla="*/ 7 h 7"/>
              <a:gd name="T2" fmla="*/ 49 w 49"/>
              <a:gd name="T3" fmla="*/ 0 h 7"/>
              <a:gd name="T4" fmla="*/ 14 w 49"/>
              <a:gd name="T5" fmla="*/ 0 h 7"/>
              <a:gd name="T6" fmla="*/ 0 w 49"/>
              <a:gd name="T7" fmla="*/ 7 h 7"/>
              <a:gd name="T8" fmla="*/ 28 w 49"/>
              <a:gd name="T9" fmla="*/ 7 h 7"/>
              <a:gd name="T10" fmla="*/ 0 60000 65536"/>
              <a:gd name="T11" fmla="*/ 0 60000 65536"/>
              <a:gd name="T12" fmla="*/ 0 60000 65536"/>
              <a:gd name="T13" fmla="*/ 0 60000 65536"/>
              <a:gd name="T14" fmla="*/ 0 60000 65536"/>
              <a:gd name="T15" fmla="*/ 0 w 49"/>
              <a:gd name="T16" fmla="*/ 0 h 7"/>
              <a:gd name="T17" fmla="*/ 49 w 49"/>
              <a:gd name="T18" fmla="*/ 7 h 7"/>
            </a:gdLst>
            <a:ahLst/>
            <a:cxnLst>
              <a:cxn ang="T10">
                <a:pos x="T0" y="T1"/>
              </a:cxn>
              <a:cxn ang="T11">
                <a:pos x="T2" y="T3"/>
              </a:cxn>
              <a:cxn ang="T12">
                <a:pos x="T4" y="T5"/>
              </a:cxn>
              <a:cxn ang="T13">
                <a:pos x="T6" y="T7"/>
              </a:cxn>
              <a:cxn ang="T14">
                <a:pos x="T8" y="T9"/>
              </a:cxn>
            </a:cxnLst>
            <a:rect l="T15" t="T16" r="T17" b="T18"/>
            <a:pathLst>
              <a:path w="49" h="7">
                <a:moveTo>
                  <a:pt x="28" y="7"/>
                </a:moveTo>
                <a:lnTo>
                  <a:pt x="49" y="0"/>
                </a:lnTo>
                <a:lnTo>
                  <a:pt x="14" y="0"/>
                </a:lnTo>
                <a:lnTo>
                  <a:pt x="0" y="7"/>
                </a:lnTo>
                <a:lnTo>
                  <a:pt x="28" y="7"/>
                </a:lnTo>
                <a:close/>
              </a:path>
            </a:pathLst>
          </a:custGeom>
          <a:solidFill>
            <a:srgbClr val="00BFBF"/>
          </a:solidFill>
          <a:ln w="11113">
            <a:solidFill>
              <a:srgbClr val="000000"/>
            </a:solidFill>
            <a:round/>
            <a:headEnd/>
            <a:tailEnd/>
          </a:ln>
        </p:spPr>
        <p:txBody>
          <a:bodyPr/>
          <a:lstStyle/>
          <a:p>
            <a:endParaRPr lang="en-US"/>
          </a:p>
        </p:txBody>
      </p:sp>
      <p:sp>
        <p:nvSpPr>
          <p:cNvPr id="151097" name="Freeform 570"/>
          <p:cNvSpPr>
            <a:spLocks/>
          </p:cNvSpPr>
          <p:nvPr/>
        </p:nvSpPr>
        <p:spPr bwMode="auto">
          <a:xfrm>
            <a:off x="3424238" y="5908675"/>
            <a:ext cx="20637" cy="31750"/>
          </a:xfrm>
          <a:custGeom>
            <a:avLst/>
            <a:gdLst>
              <a:gd name="T0" fmla="*/ 0 w 13"/>
              <a:gd name="T1" fmla="*/ 20 h 20"/>
              <a:gd name="T2" fmla="*/ 0 w 13"/>
              <a:gd name="T3" fmla="*/ 7 h 20"/>
              <a:gd name="T4" fmla="*/ 13 w 13"/>
              <a:gd name="T5" fmla="*/ 0 h 20"/>
              <a:gd name="T6" fmla="*/ 13 w 13"/>
              <a:gd name="T7" fmla="*/ 13 h 20"/>
              <a:gd name="T8" fmla="*/ 0 w 13"/>
              <a:gd name="T9" fmla="*/ 20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0" y="20"/>
                </a:moveTo>
                <a:lnTo>
                  <a:pt x="0" y="7"/>
                </a:lnTo>
                <a:lnTo>
                  <a:pt x="13" y="0"/>
                </a:lnTo>
                <a:lnTo>
                  <a:pt x="13" y="13"/>
                </a:lnTo>
                <a:lnTo>
                  <a:pt x="0" y="20"/>
                </a:lnTo>
                <a:close/>
              </a:path>
            </a:pathLst>
          </a:custGeom>
          <a:solidFill>
            <a:srgbClr val="008080"/>
          </a:solidFill>
          <a:ln w="11113">
            <a:solidFill>
              <a:srgbClr val="000000"/>
            </a:solidFill>
            <a:round/>
            <a:headEnd/>
            <a:tailEnd/>
          </a:ln>
        </p:spPr>
        <p:txBody>
          <a:bodyPr/>
          <a:lstStyle/>
          <a:p>
            <a:endParaRPr lang="en-US"/>
          </a:p>
        </p:txBody>
      </p:sp>
      <p:sp>
        <p:nvSpPr>
          <p:cNvPr id="151098" name="Rectangle 571"/>
          <p:cNvSpPr>
            <a:spLocks noChangeArrowheads="1"/>
          </p:cNvSpPr>
          <p:nvPr/>
        </p:nvSpPr>
        <p:spPr bwMode="auto">
          <a:xfrm>
            <a:off x="3368675" y="5919788"/>
            <a:ext cx="55563" cy="20637"/>
          </a:xfrm>
          <a:prstGeom prst="rect">
            <a:avLst/>
          </a:prstGeom>
          <a:solidFill>
            <a:srgbClr val="00FFFF"/>
          </a:solidFill>
          <a:ln w="11113">
            <a:solidFill>
              <a:srgbClr val="000000"/>
            </a:solidFill>
            <a:miter lim="800000"/>
            <a:headEnd/>
            <a:tailEnd/>
          </a:ln>
        </p:spPr>
        <p:txBody>
          <a:bodyPr/>
          <a:lstStyle/>
          <a:p>
            <a:endParaRPr lang="en-US"/>
          </a:p>
        </p:txBody>
      </p:sp>
      <p:sp>
        <p:nvSpPr>
          <p:cNvPr id="151099" name="Freeform 572"/>
          <p:cNvSpPr>
            <a:spLocks/>
          </p:cNvSpPr>
          <p:nvPr/>
        </p:nvSpPr>
        <p:spPr bwMode="auto">
          <a:xfrm>
            <a:off x="3368675" y="5908675"/>
            <a:ext cx="76200" cy="11113"/>
          </a:xfrm>
          <a:custGeom>
            <a:avLst/>
            <a:gdLst>
              <a:gd name="T0" fmla="*/ 35 w 48"/>
              <a:gd name="T1" fmla="*/ 7 h 7"/>
              <a:gd name="T2" fmla="*/ 48 w 48"/>
              <a:gd name="T3" fmla="*/ 0 h 7"/>
              <a:gd name="T4" fmla="*/ 21 w 48"/>
              <a:gd name="T5" fmla="*/ 0 h 7"/>
              <a:gd name="T6" fmla="*/ 0 w 48"/>
              <a:gd name="T7" fmla="*/ 7 h 7"/>
              <a:gd name="T8" fmla="*/ 35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35" y="7"/>
                </a:moveTo>
                <a:lnTo>
                  <a:pt x="48" y="0"/>
                </a:lnTo>
                <a:lnTo>
                  <a:pt x="21" y="0"/>
                </a:lnTo>
                <a:lnTo>
                  <a:pt x="0" y="7"/>
                </a:lnTo>
                <a:lnTo>
                  <a:pt x="35" y="7"/>
                </a:lnTo>
                <a:close/>
              </a:path>
            </a:pathLst>
          </a:custGeom>
          <a:solidFill>
            <a:srgbClr val="00BFBF"/>
          </a:solidFill>
          <a:ln w="11113">
            <a:solidFill>
              <a:srgbClr val="000000"/>
            </a:solidFill>
            <a:round/>
            <a:headEnd/>
            <a:tailEnd/>
          </a:ln>
        </p:spPr>
        <p:txBody>
          <a:bodyPr/>
          <a:lstStyle/>
          <a:p>
            <a:endParaRPr lang="en-US"/>
          </a:p>
        </p:txBody>
      </p:sp>
      <p:sp>
        <p:nvSpPr>
          <p:cNvPr id="151100" name="Freeform 573"/>
          <p:cNvSpPr>
            <a:spLocks/>
          </p:cNvSpPr>
          <p:nvPr/>
        </p:nvSpPr>
        <p:spPr bwMode="auto">
          <a:xfrm>
            <a:off x="3532188" y="5919788"/>
            <a:ext cx="33337" cy="20637"/>
          </a:xfrm>
          <a:custGeom>
            <a:avLst/>
            <a:gdLst>
              <a:gd name="T0" fmla="*/ 0 w 21"/>
              <a:gd name="T1" fmla="*/ 13 h 13"/>
              <a:gd name="T2" fmla="*/ 0 w 21"/>
              <a:gd name="T3" fmla="*/ 6 h 13"/>
              <a:gd name="T4" fmla="*/ 21 w 21"/>
              <a:gd name="T5" fmla="*/ 0 h 13"/>
              <a:gd name="T6" fmla="*/ 21 w 21"/>
              <a:gd name="T7" fmla="*/ 6 h 13"/>
              <a:gd name="T8" fmla="*/ 0 w 21"/>
              <a:gd name="T9" fmla="*/ 13 h 13"/>
              <a:gd name="T10" fmla="*/ 0 60000 65536"/>
              <a:gd name="T11" fmla="*/ 0 60000 65536"/>
              <a:gd name="T12" fmla="*/ 0 60000 65536"/>
              <a:gd name="T13" fmla="*/ 0 60000 65536"/>
              <a:gd name="T14" fmla="*/ 0 60000 65536"/>
              <a:gd name="T15" fmla="*/ 0 w 21"/>
              <a:gd name="T16" fmla="*/ 0 h 13"/>
              <a:gd name="T17" fmla="*/ 21 w 21"/>
              <a:gd name="T18" fmla="*/ 13 h 13"/>
            </a:gdLst>
            <a:ahLst/>
            <a:cxnLst>
              <a:cxn ang="T10">
                <a:pos x="T0" y="T1"/>
              </a:cxn>
              <a:cxn ang="T11">
                <a:pos x="T2" y="T3"/>
              </a:cxn>
              <a:cxn ang="T12">
                <a:pos x="T4" y="T5"/>
              </a:cxn>
              <a:cxn ang="T13">
                <a:pos x="T6" y="T7"/>
              </a:cxn>
              <a:cxn ang="T14">
                <a:pos x="T8" y="T9"/>
              </a:cxn>
            </a:cxnLst>
            <a:rect l="T15" t="T16" r="T17" b="T18"/>
            <a:pathLst>
              <a:path w="21" h="13">
                <a:moveTo>
                  <a:pt x="0" y="13"/>
                </a:moveTo>
                <a:lnTo>
                  <a:pt x="0" y="6"/>
                </a:lnTo>
                <a:lnTo>
                  <a:pt x="21" y="0"/>
                </a:lnTo>
                <a:lnTo>
                  <a:pt x="21" y="6"/>
                </a:lnTo>
                <a:lnTo>
                  <a:pt x="0" y="13"/>
                </a:lnTo>
                <a:close/>
              </a:path>
            </a:pathLst>
          </a:custGeom>
          <a:solidFill>
            <a:srgbClr val="008080"/>
          </a:solidFill>
          <a:ln w="11113">
            <a:solidFill>
              <a:srgbClr val="000000"/>
            </a:solidFill>
            <a:round/>
            <a:headEnd/>
            <a:tailEnd/>
          </a:ln>
        </p:spPr>
        <p:txBody>
          <a:bodyPr/>
          <a:lstStyle/>
          <a:p>
            <a:endParaRPr lang="en-US"/>
          </a:p>
        </p:txBody>
      </p:sp>
      <p:sp>
        <p:nvSpPr>
          <p:cNvPr id="151101" name="Rectangle 574"/>
          <p:cNvSpPr>
            <a:spLocks noChangeArrowheads="1"/>
          </p:cNvSpPr>
          <p:nvPr/>
        </p:nvSpPr>
        <p:spPr bwMode="auto">
          <a:xfrm>
            <a:off x="3489325" y="5929313"/>
            <a:ext cx="42863" cy="11112"/>
          </a:xfrm>
          <a:prstGeom prst="rect">
            <a:avLst/>
          </a:prstGeom>
          <a:solidFill>
            <a:srgbClr val="00FFFF"/>
          </a:solidFill>
          <a:ln w="11113">
            <a:solidFill>
              <a:srgbClr val="000000"/>
            </a:solidFill>
            <a:miter lim="800000"/>
            <a:headEnd/>
            <a:tailEnd/>
          </a:ln>
        </p:spPr>
        <p:txBody>
          <a:bodyPr/>
          <a:lstStyle/>
          <a:p>
            <a:endParaRPr lang="en-US"/>
          </a:p>
        </p:txBody>
      </p:sp>
      <p:sp>
        <p:nvSpPr>
          <p:cNvPr id="151102" name="Freeform 575"/>
          <p:cNvSpPr>
            <a:spLocks/>
          </p:cNvSpPr>
          <p:nvPr/>
        </p:nvSpPr>
        <p:spPr bwMode="auto">
          <a:xfrm>
            <a:off x="3489325" y="5919788"/>
            <a:ext cx="76200" cy="9525"/>
          </a:xfrm>
          <a:custGeom>
            <a:avLst/>
            <a:gdLst>
              <a:gd name="T0" fmla="*/ 27 w 48"/>
              <a:gd name="T1" fmla="*/ 6 h 6"/>
              <a:gd name="T2" fmla="*/ 48 w 48"/>
              <a:gd name="T3" fmla="*/ 0 h 6"/>
              <a:gd name="T4" fmla="*/ 21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21" y="0"/>
                </a:lnTo>
                <a:lnTo>
                  <a:pt x="0" y="6"/>
                </a:lnTo>
                <a:lnTo>
                  <a:pt x="27" y="6"/>
                </a:lnTo>
                <a:close/>
              </a:path>
            </a:pathLst>
          </a:custGeom>
          <a:solidFill>
            <a:srgbClr val="00BFBF"/>
          </a:solidFill>
          <a:ln w="11113">
            <a:solidFill>
              <a:srgbClr val="000000"/>
            </a:solidFill>
            <a:round/>
            <a:headEnd/>
            <a:tailEnd/>
          </a:ln>
        </p:spPr>
        <p:txBody>
          <a:bodyPr/>
          <a:lstStyle/>
          <a:p>
            <a:endParaRPr lang="en-US"/>
          </a:p>
        </p:txBody>
      </p:sp>
      <p:sp>
        <p:nvSpPr>
          <p:cNvPr id="151103" name="Freeform 576"/>
          <p:cNvSpPr>
            <a:spLocks/>
          </p:cNvSpPr>
          <p:nvPr/>
        </p:nvSpPr>
        <p:spPr bwMode="auto">
          <a:xfrm>
            <a:off x="3883025" y="5621338"/>
            <a:ext cx="31750" cy="319087"/>
          </a:xfrm>
          <a:custGeom>
            <a:avLst/>
            <a:gdLst>
              <a:gd name="T0" fmla="*/ 0 w 20"/>
              <a:gd name="T1" fmla="*/ 201 h 201"/>
              <a:gd name="T2" fmla="*/ 0 w 20"/>
              <a:gd name="T3" fmla="*/ 7 h 201"/>
              <a:gd name="T4" fmla="*/ 20 w 20"/>
              <a:gd name="T5" fmla="*/ 0 h 201"/>
              <a:gd name="T6" fmla="*/ 20 w 20"/>
              <a:gd name="T7" fmla="*/ 194 h 201"/>
              <a:gd name="T8" fmla="*/ 0 w 20"/>
              <a:gd name="T9" fmla="*/ 201 h 201"/>
              <a:gd name="T10" fmla="*/ 0 60000 65536"/>
              <a:gd name="T11" fmla="*/ 0 60000 65536"/>
              <a:gd name="T12" fmla="*/ 0 60000 65536"/>
              <a:gd name="T13" fmla="*/ 0 60000 65536"/>
              <a:gd name="T14" fmla="*/ 0 60000 65536"/>
              <a:gd name="T15" fmla="*/ 0 w 20"/>
              <a:gd name="T16" fmla="*/ 0 h 201"/>
              <a:gd name="T17" fmla="*/ 20 w 20"/>
              <a:gd name="T18" fmla="*/ 201 h 201"/>
            </a:gdLst>
            <a:ahLst/>
            <a:cxnLst>
              <a:cxn ang="T10">
                <a:pos x="T0" y="T1"/>
              </a:cxn>
              <a:cxn ang="T11">
                <a:pos x="T2" y="T3"/>
              </a:cxn>
              <a:cxn ang="T12">
                <a:pos x="T4" y="T5"/>
              </a:cxn>
              <a:cxn ang="T13">
                <a:pos x="T6" y="T7"/>
              </a:cxn>
              <a:cxn ang="T14">
                <a:pos x="T8" y="T9"/>
              </a:cxn>
            </a:cxnLst>
            <a:rect l="T15" t="T16" r="T17" b="T18"/>
            <a:pathLst>
              <a:path w="20" h="201">
                <a:moveTo>
                  <a:pt x="0" y="201"/>
                </a:moveTo>
                <a:lnTo>
                  <a:pt x="0" y="7"/>
                </a:lnTo>
                <a:lnTo>
                  <a:pt x="20" y="0"/>
                </a:lnTo>
                <a:lnTo>
                  <a:pt x="20" y="194"/>
                </a:lnTo>
                <a:lnTo>
                  <a:pt x="0" y="201"/>
                </a:lnTo>
                <a:close/>
              </a:path>
            </a:pathLst>
          </a:custGeom>
          <a:solidFill>
            <a:srgbClr val="008080"/>
          </a:solidFill>
          <a:ln w="11113">
            <a:solidFill>
              <a:srgbClr val="000000"/>
            </a:solidFill>
            <a:round/>
            <a:headEnd/>
            <a:tailEnd/>
          </a:ln>
        </p:spPr>
        <p:txBody>
          <a:bodyPr/>
          <a:lstStyle/>
          <a:p>
            <a:endParaRPr lang="en-US"/>
          </a:p>
        </p:txBody>
      </p:sp>
      <p:sp>
        <p:nvSpPr>
          <p:cNvPr id="151104" name="Rectangle 577"/>
          <p:cNvSpPr>
            <a:spLocks noChangeArrowheads="1"/>
          </p:cNvSpPr>
          <p:nvPr/>
        </p:nvSpPr>
        <p:spPr bwMode="auto">
          <a:xfrm>
            <a:off x="3838575" y="5632450"/>
            <a:ext cx="44450" cy="307975"/>
          </a:xfrm>
          <a:prstGeom prst="rect">
            <a:avLst/>
          </a:prstGeom>
          <a:solidFill>
            <a:srgbClr val="00FFFF"/>
          </a:solidFill>
          <a:ln w="11113">
            <a:solidFill>
              <a:srgbClr val="000000"/>
            </a:solidFill>
            <a:miter lim="800000"/>
            <a:headEnd/>
            <a:tailEnd/>
          </a:ln>
        </p:spPr>
        <p:txBody>
          <a:bodyPr/>
          <a:lstStyle/>
          <a:p>
            <a:endParaRPr lang="en-US"/>
          </a:p>
        </p:txBody>
      </p:sp>
      <p:sp>
        <p:nvSpPr>
          <p:cNvPr id="151105" name="Freeform 578"/>
          <p:cNvSpPr>
            <a:spLocks/>
          </p:cNvSpPr>
          <p:nvPr/>
        </p:nvSpPr>
        <p:spPr bwMode="auto">
          <a:xfrm>
            <a:off x="3838575" y="5621338"/>
            <a:ext cx="76200" cy="11112"/>
          </a:xfrm>
          <a:custGeom>
            <a:avLst/>
            <a:gdLst>
              <a:gd name="T0" fmla="*/ 28 w 48"/>
              <a:gd name="T1" fmla="*/ 7 h 7"/>
              <a:gd name="T2" fmla="*/ 48 w 48"/>
              <a:gd name="T3" fmla="*/ 0 h 7"/>
              <a:gd name="T4" fmla="*/ 21 w 48"/>
              <a:gd name="T5" fmla="*/ 0 h 7"/>
              <a:gd name="T6" fmla="*/ 0 w 48"/>
              <a:gd name="T7" fmla="*/ 7 h 7"/>
              <a:gd name="T8" fmla="*/ 28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8" y="7"/>
                </a:moveTo>
                <a:lnTo>
                  <a:pt x="48" y="0"/>
                </a:lnTo>
                <a:lnTo>
                  <a:pt x="21" y="0"/>
                </a:lnTo>
                <a:lnTo>
                  <a:pt x="0" y="7"/>
                </a:lnTo>
                <a:lnTo>
                  <a:pt x="28" y="7"/>
                </a:lnTo>
                <a:close/>
              </a:path>
            </a:pathLst>
          </a:custGeom>
          <a:solidFill>
            <a:srgbClr val="00BFBF"/>
          </a:solidFill>
          <a:ln w="11113">
            <a:solidFill>
              <a:srgbClr val="000000"/>
            </a:solidFill>
            <a:round/>
            <a:headEnd/>
            <a:tailEnd/>
          </a:ln>
        </p:spPr>
        <p:txBody>
          <a:bodyPr/>
          <a:lstStyle/>
          <a:p>
            <a:endParaRPr lang="en-US"/>
          </a:p>
        </p:txBody>
      </p:sp>
      <p:sp>
        <p:nvSpPr>
          <p:cNvPr id="151106" name="Freeform 579"/>
          <p:cNvSpPr>
            <a:spLocks/>
          </p:cNvSpPr>
          <p:nvPr/>
        </p:nvSpPr>
        <p:spPr bwMode="auto">
          <a:xfrm>
            <a:off x="4002088" y="5745163"/>
            <a:ext cx="33337" cy="195262"/>
          </a:xfrm>
          <a:custGeom>
            <a:avLst/>
            <a:gdLst>
              <a:gd name="T0" fmla="*/ 0 w 21"/>
              <a:gd name="T1" fmla="*/ 123 h 123"/>
              <a:gd name="T2" fmla="*/ 0 w 21"/>
              <a:gd name="T3" fmla="*/ 6 h 123"/>
              <a:gd name="T4" fmla="*/ 21 w 21"/>
              <a:gd name="T5" fmla="*/ 0 h 123"/>
              <a:gd name="T6" fmla="*/ 21 w 21"/>
              <a:gd name="T7" fmla="*/ 116 h 123"/>
              <a:gd name="T8" fmla="*/ 0 w 21"/>
              <a:gd name="T9" fmla="*/ 123 h 123"/>
              <a:gd name="T10" fmla="*/ 0 60000 65536"/>
              <a:gd name="T11" fmla="*/ 0 60000 65536"/>
              <a:gd name="T12" fmla="*/ 0 60000 65536"/>
              <a:gd name="T13" fmla="*/ 0 60000 65536"/>
              <a:gd name="T14" fmla="*/ 0 60000 65536"/>
              <a:gd name="T15" fmla="*/ 0 w 21"/>
              <a:gd name="T16" fmla="*/ 0 h 123"/>
              <a:gd name="T17" fmla="*/ 21 w 21"/>
              <a:gd name="T18" fmla="*/ 123 h 123"/>
            </a:gdLst>
            <a:ahLst/>
            <a:cxnLst>
              <a:cxn ang="T10">
                <a:pos x="T0" y="T1"/>
              </a:cxn>
              <a:cxn ang="T11">
                <a:pos x="T2" y="T3"/>
              </a:cxn>
              <a:cxn ang="T12">
                <a:pos x="T4" y="T5"/>
              </a:cxn>
              <a:cxn ang="T13">
                <a:pos x="T6" y="T7"/>
              </a:cxn>
              <a:cxn ang="T14">
                <a:pos x="T8" y="T9"/>
              </a:cxn>
            </a:cxnLst>
            <a:rect l="T15" t="T16" r="T17" b="T18"/>
            <a:pathLst>
              <a:path w="21" h="123">
                <a:moveTo>
                  <a:pt x="0" y="123"/>
                </a:moveTo>
                <a:lnTo>
                  <a:pt x="0" y="6"/>
                </a:lnTo>
                <a:lnTo>
                  <a:pt x="21" y="0"/>
                </a:lnTo>
                <a:lnTo>
                  <a:pt x="21" y="116"/>
                </a:lnTo>
                <a:lnTo>
                  <a:pt x="0" y="123"/>
                </a:lnTo>
                <a:close/>
              </a:path>
            </a:pathLst>
          </a:custGeom>
          <a:solidFill>
            <a:srgbClr val="008080"/>
          </a:solidFill>
          <a:ln w="11113">
            <a:solidFill>
              <a:srgbClr val="000000"/>
            </a:solidFill>
            <a:round/>
            <a:headEnd/>
            <a:tailEnd/>
          </a:ln>
        </p:spPr>
        <p:txBody>
          <a:bodyPr/>
          <a:lstStyle/>
          <a:p>
            <a:endParaRPr lang="en-US"/>
          </a:p>
        </p:txBody>
      </p:sp>
      <p:sp>
        <p:nvSpPr>
          <p:cNvPr id="151107" name="Rectangle 580"/>
          <p:cNvSpPr>
            <a:spLocks noChangeArrowheads="1"/>
          </p:cNvSpPr>
          <p:nvPr/>
        </p:nvSpPr>
        <p:spPr bwMode="auto">
          <a:xfrm>
            <a:off x="3959225" y="5754688"/>
            <a:ext cx="42863" cy="185737"/>
          </a:xfrm>
          <a:prstGeom prst="rect">
            <a:avLst/>
          </a:prstGeom>
          <a:solidFill>
            <a:srgbClr val="00FFFF"/>
          </a:solidFill>
          <a:ln w="11113">
            <a:solidFill>
              <a:srgbClr val="000000"/>
            </a:solidFill>
            <a:miter lim="800000"/>
            <a:headEnd/>
            <a:tailEnd/>
          </a:ln>
        </p:spPr>
        <p:txBody>
          <a:bodyPr/>
          <a:lstStyle/>
          <a:p>
            <a:endParaRPr lang="en-US"/>
          </a:p>
        </p:txBody>
      </p:sp>
      <p:sp>
        <p:nvSpPr>
          <p:cNvPr id="151108" name="Freeform 581"/>
          <p:cNvSpPr>
            <a:spLocks/>
          </p:cNvSpPr>
          <p:nvPr/>
        </p:nvSpPr>
        <p:spPr bwMode="auto">
          <a:xfrm>
            <a:off x="3959225" y="5745163"/>
            <a:ext cx="76200" cy="9525"/>
          </a:xfrm>
          <a:custGeom>
            <a:avLst/>
            <a:gdLst>
              <a:gd name="T0" fmla="*/ 27 w 48"/>
              <a:gd name="T1" fmla="*/ 6 h 6"/>
              <a:gd name="T2" fmla="*/ 48 w 48"/>
              <a:gd name="T3" fmla="*/ 0 h 6"/>
              <a:gd name="T4" fmla="*/ 13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13" y="0"/>
                </a:lnTo>
                <a:lnTo>
                  <a:pt x="0" y="6"/>
                </a:lnTo>
                <a:lnTo>
                  <a:pt x="27" y="6"/>
                </a:lnTo>
                <a:close/>
              </a:path>
            </a:pathLst>
          </a:custGeom>
          <a:solidFill>
            <a:srgbClr val="00BFBF"/>
          </a:solidFill>
          <a:ln w="11113">
            <a:solidFill>
              <a:srgbClr val="000000"/>
            </a:solidFill>
            <a:round/>
            <a:headEnd/>
            <a:tailEnd/>
          </a:ln>
        </p:spPr>
        <p:txBody>
          <a:bodyPr/>
          <a:lstStyle/>
          <a:p>
            <a:endParaRPr lang="en-US"/>
          </a:p>
        </p:txBody>
      </p:sp>
      <p:sp>
        <p:nvSpPr>
          <p:cNvPr id="151109" name="Freeform 582"/>
          <p:cNvSpPr>
            <a:spLocks/>
          </p:cNvSpPr>
          <p:nvPr/>
        </p:nvSpPr>
        <p:spPr bwMode="auto">
          <a:xfrm>
            <a:off x="4122738" y="5580063"/>
            <a:ext cx="22225" cy="360362"/>
          </a:xfrm>
          <a:custGeom>
            <a:avLst/>
            <a:gdLst>
              <a:gd name="T0" fmla="*/ 0 w 14"/>
              <a:gd name="T1" fmla="*/ 227 h 227"/>
              <a:gd name="T2" fmla="*/ 0 w 14"/>
              <a:gd name="T3" fmla="*/ 7 h 227"/>
              <a:gd name="T4" fmla="*/ 14 w 14"/>
              <a:gd name="T5" fmla="*/ 0 h 227"/>
              <a:gd name="T6" fmla="*/ 14 w 14"/>
              <a:gd name="T7" fmla="*/ 220 h 227"/>
              <a:gd name="T8" fmla="*/ 0 w 14"/>
              <a:gd name="T9" fmla="*/ 227 h 227"/>
              <a:gd name="T10" fmla="*/ 0 60000 65536"/>
              <a:gd name="T11" fmla="*/ 0 60000 65536"/>
              <a:gd name="T12" fmla="*/ 0 60000 65536"/>
              <a:gd name="T13" fmla="*/ 0 60000 65536"/>
              <a:gd name="T14" fmla="*/ 0 60000 65536"/>
              <a:gd name="T15" fmla="*/ 0 w 14"/>
              <a:gd name="T16" fmla="*/ 0 h 227"/>
              <a:gd name="T17" fmla="*/ 14 w 14"/>
              <a:gd name="T18" fmla="*/ 227 h 227"/>
            </a:gdLst>
            <a:ahLst/>
            <a:cxnLst>
              <a:cxn ang="T10">
                <a:pos x="T0" y="T1"/>
              </a:cxn>
              <a:cxn ang="T11">
                <a:pos x="T2" y="T3"/>
              </a:cxn>
              <a:cxn ang="T12">
                <a:pos x="T4" y="T5"/>
              </a:cxn>
              <a:cxn ang="T13">
                <a:pos x="T6" y="T7"/>
              </a:cxn>
              <a:cxn ang="T14">
                <a:pos x="T8" y="T9"/>
              </a:cxn>
            </a:cxnLst>
            <a:rect l="T15" t="T16" r="T17" b="T18"/>
            <a:pathLst>
              <a:path w="14" h="227">
                <a:moveTo>
                  <a:pt x="0" y="227"/>
                </a:moveTo>
                <a:lnTo>
                  <a:pt x="0" y="7"/>
                </a:lnTo>
                <a:lnTo>
                  <a:pt x="14" y="0"/>
                </a:lnTo>
                <a:lnTo>
                  <a:pt x="14" y="220"/>
                </a:lnTo>
                <a:lnTo>
                  <a:pt x="0" y="227"/>
                </a:lnTo>
                <a:close/>
              </a:path>
            </a:pathLst>
          </a:custGeom>
          <a:solidFill>
            <a:srgbClr val="008080"/>
          </a:solidFill>
          <a:ln w="11113">
            <a:solidFill>
              <a:srgbClr val="000000"/>
            </a:solidFill>
            <a:round/>
            <a:headEnd/>
            <a:tailEnd/>
          </a:ln>
        </p:spPr>
        <p:txBody>
          <a:bodyPr/>
          <a:lstStyle/>
          <a:p>
            <a:endParaRPr lang="en-US"/>
          </a:p>
        </p:txBody>
      </p:sp>
      <p:sp>
        <p:nvSpPr>
          <p:cNvPr id="151110" name="Rectangle 583"/>
          <p:cNvSpPr>
            <a:spLocks noChangeArrowheads="1"/>
          </p:cNvSpPr>
          <p:nvPr/>
        </p:nvSpPr>
        <p:spPr bwMode="auto">
          <a:xfrm>
            <a:off x="4068763" y="5591175"/>
            <a:ext cx="53975" cy="349250"/>
          </a:xfrm>
          <a:prstGeom prst="rect">
            <a:avLst/>
          </a:prstGeom>
          <a:solidFill>
            <a:srgbClr val="00FFFF"/>
          </a:solidFill>
          <a:ln w="11113">
            <a:solidFill>
              <a:srgbClr val="000000"/>
            </a:solidFill>
            <a:miter lim="800000"/>
            <a:headEnd/>
            <a:tailEnd/>
          </a:ln>
        </p:spPr>
        <p:txBody>
          <a:bodyPr/>
          <a:lstStyle/>
          <a:p>
            <a:endParaRPr lang="en-US"/>
          </a:p>
        </p:txBody>
      </p:sp>
      <p:sp>
        <p:nvSpPr>
          <p:cNvPr id="151111" name="Freeform 584"/>
          <p:cNvSpPr>
            <a:spLocks/>
          </p:cNvSpPr>
          <p:nvPr/>
        </p:nvSpPr>
        <p:spPr bwMode="auto">
          <a:xfrm>
            <a:off x="4068763" y="5580063"/>
            <a:ext cx="76200" cy="11112"/>
          </a:xfrm>
          <a:custGeom>
            <a:avLst/>
            <a:gdLst>
              <a:gd name="T0" fmla="*/ 34 w 48"/>
              <a:gd name="T1" fmla="*/ 7 h 7"/>
              <a:gd name="T2" fmla="*/ 48 w 48"/>
              <a:gd name="T3" fmla="*/ 0 h 7"/>
              <a:gd name="T4" fmla="*/ 20 w 48"/>
              <a:gd name="T5" fmla="*/ 0 h 7"/>
              <a:gd name="T6" fmla="*/ 0 w 48"/>
              <a:gd name="T7" fmla="*/ 7 h 7"/>
              <a:gd name="T8" fmla="*/ 34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34" y="7"/>
                </a:moveTo>
                <a:lnTo>
                  <a:pt x="48" y="0"/>
                </a:lnTo>
                <a:lnTo>
                  <a:pt x="20" y="0"/>
                </a:lnTo>
                <a:lnTo>
                  <a:pt x="0" y="7"/>
                </a:lnTo>
                <a:lnTo>
                  <a:pt x="34" y="7"/>
                </a:lnTo>
                <a:close/>
              </a:path>
            </a:pathLst>
          </a:custGeom>
          <a:solidFill>
            <a:srgbClr val="00BFBF"/>
          </a:solidFill>
          <a:ln w="11113">
            <a:solidFill>
              <a:srgbClr val="000000"/>
            </a:solidFill>
            <a:round/>
            <a:headEnd/>
            <a:tailEnd/>
          </a:ln>
        </p:spPr>
        <p:txBody>
          <a:bodyPr/>
          <a:lstStyle/>
          <a:p>
            <a:endParaRPr lang="en-US"/>
          </a:p>
        </p:txBody>
      </p:sp>
      <p:sp>
        <p:nvSpPr>
          <p:cNvPr id="151112" name="Freeform 585"/>
          <p:cNvSpPr>
            <a:spLocks/>
          </p:cNvSpPr>
          <p:nvPr/>
        </p:nvSpPr>
        <p:spPr bwMode="auto">
          <a:xfrm>
            <a:off x="4471988" y="5908675"/>
            <a:ext cx="22225" cy="31750"/>
          </a:xfrm>
          <a:custGeom>
            <a:avLst/>
            <a:gdLst>
              <a:gd name="T0" fmla="*/ 0 w 14"/>
              <a:gd name="T1" fmla="*/ 20 h 20"/>
              <a:gd name="T2" fmla="*/ 0 w 14"/>
              <a:gd name="T3" fmla="*/ 13 h 20"/>
              <a:gd name="T4" fmla="*/ 14 w 14"/>
              <a:gd name="T5" fmla="*/ 0 h 20"/>
              <a:gd name="T6" fmla="*/ 14 w 14"/>
              <a:gd name="T7" fmla="*/ 13 h 20"/>
              <a:gd name="T8" fmla="*/ 0 w 14"/>
              <a:gd name="T9" fmla="*/ 20 h 20"/>
              <a:gd name="T10" fmla="*/ 0 60000 65536"/>
              <a:gd name="T11" fmla="*/ 0 60000 65536"/>
              <a:gd name="T12" fmla="*/ 0 60000 65536"/>
              <a:gd name="T13" fmla="*/ 0 60000 65536"/>
              <a:gd name="T14" fmla="*/ 0 60000 65536"/>
              <a:gd name="T15" fmla="*/ 0 w 14"/>
              <a:gd name="T16" fmla="*/ 0 h 20"/>
              <a:gd name="T17" fmla="*/ 14 w 14"/>
              <a:gd name="T18" fmla="*/ 20 h 20"/>
            </a:gdLst>
            <a:ahLst/>
            <a:cxnLst>
              <a:cxn ang="T10">
                <a:pos x="T0" y="T1"/>
              </a:cxn>
              <a:cxn ang="T11">
                <a:pos x="T2" y="T3"/>
              </a:cxn>
              <a:cxn ang="T12">
                <a:pos x="T4" y="T5"/>
              </a:cxn>
              <a:cxn ang="T13">
                <a:pos x="T6" y="T7"/>
              </a:cxn>
              <a:cxn ang="T14">
                <a:pos x="T8" y="T9"/>
              </a:cxn>
            </a:cxnLst>
            <a:rect l="T15" t="T16" r="T17" b="T18"/>
            <a:pathLst>
              <a:path w="14" h="20">
                <a:moveTo>
                  <a:pt x="0" y="20"/>
                </a:moveTo>
                <a:lnTo>
                  <a:pt x="0" y="13"/>
                </a:lnTo>
                <a:lnTo>
                  <a:pt x="14" y="0"/>
                </a:lnTo>
                <a:lnTo>
                  <a:pt x="14" y="13"/>
                </a:lnTo>
                <a:lnTo>
                  <a:pt x="0" y="20"/>
                </a:lnTo>
                <a:close/>
              </a:path>
            </a:pathLst>
          </a:custGeom>
          <a:solidFill>
            <a:srgbClr val="008080"/>
          </a:solidFill>
          <a:ln w="11113">
            <a:solidFill>
              <a:srgbClr val="000000"/>
            </a:solidFill>
            <a:round/>
            <a:headEnd/>
            <a:tailEnd/>
          </a:ln>
        </p:spPr>
        <p:txBody>
          <a:bodyPr/>
          <a:lstStyle/>
          <a:p>
            <a:endParaRPr lang="en-US"/>
          </a:p>
        </p:txBody>
      </p:sp>
      <p:sp>
        <p:nvSpPr>
          <p:cNvPr id="151113" name="Rectangle 586"/>
          <p:cNvSpPr>
            <a:spLocks noChangeArrowheads="1"/>
          </p:cNvSpPr>
          <p:nvPr/>
        </p:nvSpPr>
        <p:spPr bwMode="auto">
          <a:xfrm>
            <a:off x="4418013" y="5929313"/>
            <a:ext cx="53975" cy="11112"/>
          </a:xfrm>
          <a:prstGeom prst="rect">
            <a:avLst/>
          </a:prstGeom>
          <a:solidFill>
            <a:srgbClr val="00FFFF"/>
          </a:solidFill>
          <a:ln w="11113">
            <a:solidFill>
              <a:srgbClr val="000000"/>
            </a:solidFill>
            <a:miter lim="800000"/>
            <a:headEnd/>
            <a:tailEnd/>
          </a:ln>
        </p:spPr>
        <p:txBody>
          <a:bodyPr/>
          <a:lstStyle/>
          <a:p>
            <a:endParaRPr lang="en-US"/>
          </a:p>
        </p:txBody>
      </p:sp>
      <p:sp>
        <p:nvSpPr>
          <p:cNvPr id="151114" name="Freeform 587"/>
          <p:cNvSpPr>
            <a:spLocks/>
          </p:cNvSpPr>
          <p:nvPr/>
        </p:nvSpPr>
        <p:spPr bwMode="auto">
          <a:xfrm>
            <a:off x="4418013" y="5908675"/>
            <a:ext cx="76200" cy="20638"/>
          </a:xfrm>
          <a:custGeom>
            <a:avLst/>
            <a:gdLst>
              <a:gd name="T0" fmla="*/ 34 w 48"/>
              <a:gd name="T1" fmla="*/ 13 h 13"/>
              <a:gd name="T2" fmla="*/ 48 w 48"/>
              <a:gd name="T3" fmla="*/ 0 h 13"/>
              <a:gd name="T4" fmla="*/ 20 w 48"/>
              <a:gd name="T5" fmla="*/ 0 h 13"/>
              <a:gd name="T6" fmla="*/ 0 w 48"/>
              <a:gd name="T7" fmla="*/ 13 h 13"/>
              <a:gd name="T8" fmla="*/ 34 w 48"/>
              <a:gd name="T9" fmla="*/ 13 h 13"/>
              <a:gd name="T10" fmla="*/ 0 60000 65536"/>
              <a:gd name="T11" fmla="*/ 0 60000 65536"/>
              <a:gd name="T12" fmla="*/ 0 60000 65536"/>
              <a:gd name="T13" fmla="*/ 0 60000 65536"/>
              <a:gd name="T14" fmla="*/ 0 60000 65536"/>
              <a:gd name="T15" fmla="*/ 0 w 48"/>
              <a:gd name="T16" fmla="*/ 0 h 13"/>
              <a:gd name="T17" fmla="*/ 48 w 48"/>
              <a:gd name="T18" fmla="*/ 13 h 13"/>
            </a:gdLst>
            <a:ahLst/>
            <a:cxnLst>
              <a:cxn ang="T10">
                <a:pos x="T0" y="T1"/>
              </a:cxn>
              <a:cxn ang="T11">
                <a:pos x="T2" y="T3"/>
              </a:cxn>
              <a:cxn ang="T12">
                <a:pos x="T4" y="T5"/>
              </a:cxn>
              <a:cxn ang="T13">
                <a:pos x="T6" y="T7"/>
              </a:cxn>
              <a:cxn ang="T14">
                <a:pos x="T8" y="T9"/>
              </a:cxn>
            </a:cxnLst>
            <a:rect l="T15" t="T16" r="T17" b="T18"/>
            <a:pathLst>
              <a:path w="48" h="13">
                <a:moveTo>
                  <a:pt x="34" y="13"/>
                </a:moveTo>
                <a:lnTo>
                  <a:pt x="48" y="0"/>
                </a:lnTo>
                <a:lnTo>
                  <a:pt x="20" y="0"/>
                </a:lnTo>
                <a:lnTo>
                  <a:pt x="0" y="13"/>
                </a:lnTo>
                <a:lnTo>
                  <a:pt x="34" y="13"/>
                </a:lnTo>
                <a:close/>
              </a:path>
            </a:pathLst>
          </a:custGeom>
          <a:solidFill>
            <a:srgbClr val="00BFBF"/>
          </a:solidFill>
          <a:ln w="11113">
            <a:solidFill>
              <a:srgbClr val="000000"/>
            </a:solidFill>
            <a:round/>
            <a:headEnd/>
            <a:tailEnd/>
          </a:ln>
        </p:spPr>
        <p:txBody>
          <a:bodyPr/>
          <a:lstStyle/>
          <a:p>
            <a:endParaRPr lang="en-US"/>
          </a:p>
        </p:txBody>
      </p:sp>
      <p:sp>
        <p:nvSpPr>
          <p:cNvPr id="151115" name="Freeform 588"/>
          <p:cNvSpPr>
            <a:spLocks/>
          </p:cNvSpPr>
          <p:nvPr/>
        </p:nvSpPr>
        <p:spPr bwMode="auto">
          <a:xfrm>
            <a:off x="4581525" y="5919788"/>
            <a:ext cx="31750" cy="20637"/>
          </a:xfrm>
          <a:custGeom>
            <a:avLst/>
            <a:gdLst>
              <a:gd name="T0" fmla="*/ 0 w 20"/>
              <a:gd name="T1" fmla="*/ 13 h 13"/>
              <a:gd name="T2" fmla="*/ 0 w 20"/>
              <a:gd name="T3" fmla="*/ 6 h 13"/>
              <a:gd name="T4" fmla="*/ 20 w 20"/>
              <a:gd name="T5" fmla="*/ 0 h 13"/>
              <a:gd name="T6" fmla="*/ 20 w 20"/>
              <a:gd name="T7" fmla="*/ 6 h 13"/>
              <a:gd name="T8" fmla="*/ 0 w 20"/>
              <a:gd name="T9" fmla="*/ 13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0" y="13"/>
                </a:moveTo>
                <a:lnTo>
                  <a:pt x="0" y="6"/>
                </a:lnTo>
                <a:lnTo>
                  <a:pt x="20" y="0"/>
                </a:lnTo>
                <a:lnTo>
                  <a:pt x="20" y="6"/>
                </a:lnTo>
                <a:lnTo>
                  <a:pt x="0" y="13"/>
                </a:lnTo>
                <a:close/>
              </a:path>
            </a:pathLst>
          </a:custGeom>
          <a:solidFill>
            <a:srgbClr val="008080"/>
          </a:solidFill>
          <a:ln w="11113">
            <a:solidFill>
              <a:srgbClr val="000000"/>
            </a:solidFill>
            <a:round/>
            <a:headEnd/>
            <a:tailEnd/>
          </a:ln>
        </p:spPr>
        <p:txBody>
          <a:bodyPr/>
          <a:lstStyle/>
          <a:p>
            <a:endParaRPr lang="en-US"/>
          </a:p>
        </p:txBody>
      </p:sp>
      <p:sp>
        <p:nvSpPr>
          <p:cNvPr id="151116" name="Rectangle 589"/>
          <p:cNvSpPr>
            <a:spLocks noChangeArrowheads="1"/>
          </p:cNvSpPr>
          <p:nvPr/>
        </p:nvSpPr>
        <p:spPr bwMode="auto">
          <a:xfrm>
            <a:off x="4537075" y="5929313"/>
            <a:ext cx="44450" cy="11112"/>
          </a:xfrm>
          <a:prstGeom prst="rect">
            <a:avLst/>
          </a:prstGeom>
          <a:solidFill>
            <a:srgbClr val="00FFFF"/>
          </a:solidFill>
          <a:ln w="11113">
            <a:solidFill>
              <a:srgbClr val="000000"/>
            </a:solidFill>
            <a:miter lim="800000"/>
            <a:headEnd/>
            <a:tailEnd/>
          </a:ln>
        </p:spPr>
        <p:txBody>
          <a:bodyPr/>
          <a:lstStyle/>
          <a:p>
            <a:endParaRPr lang="en-US"/>
          </a:p>
        </p:txBody>
      </p:sp>
      <p:sp>
        <p:nvSpPr>
          <p:cNvPr id="151117" name="Freeform 590"/>
          <p:cNvSpPr>
            <a:spLocks/>
          </p:cNvSpPr>
          <p:nvPr/>
        </p:nvSpPr>
        <p:spPr bwMode="auto">
          <a:xfrm>
            <a:off x="4537075" y="5919788"/>
            <a:ext cx="76200" cy="9525"/>
          </a:xfrm>
          <a:custGeom>
            <a:avLst/>
            <a:gdLst>
              <a:gd name="T0" fmla="*/ 28 w 48"/>
              <a:gd name="T1" fmla="*/ 6 h 6"/>
              <a:gd name="T2" fmla="*/ 48 w 48"/>
              <a:gd name="T3" fmla="*/ 0 h 6"/>
              <a:gd name="T4" fmla="*/ 21 w 48"/>
              <a:gd name="T5" fmla="*/ 0 h 6"/>
              <a:gd name="T6" fmla="*/ 0 w 48"/>
              <a:gd name="T7" fmla="*/ 6 h 6"/>
              <a:gd name="T8" fmla="*/ 28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8" y="6"/>
                </a:moveTo>
                <a:lnTo>
                  <a:pt x="48" y="0"/>
                </a:lnTo>
                <a:lnTo>
                  <a:pt x="21" y="0"/>
                </a:lnTo>
                <a:lnTo>
                  <a:pt x="0" y="6"/>
                </a:lnTo>
                <a:lnTo>
                  <a:pt x="28" y="6"/>
                </a:lnTo>
                <a:close/>
              </a:path>
            </a:pathLst>
          </a:custGeom>
          <a:solidFill>
            <a:srgbClr val="00BFBF"/>
          </a:solidFill>
          <a:ln w="11113">
            <a:solidFill>
              <a:srgbClr val="000000"/>
            </a:solidFill>
            <a:round/>
            <a:headEnd/>
            <a:tailEnd/>
          </a:ln>
        </p:spPr>
        <p:txBody>
          <a:bodyPr/>
          <a:lstStyle/>
          <a:p>
            <a:endParaRPr lang="en-US"/>
          </a:p>
        </p:txBody>
      </p:sp>
      <p:sp>
        <p:nvSpPr>
          <p:cNvPr id="151118" name="Freeform 591"/>
          <p:cNvSpPr>
            <a:spLocks/>
          </p:cNvSpPr>
          <p:nvPr/>
        </p:nvSpPr>
        <p:spPr bwMode="auto">
          <a:xfrm>
            <a:off x="4930775" y="5662613"/>
            <a:ext cx="33338" cy="277812"/>
          </a:xfrm>
          <a:custGeom>
            <a:avLst/>
            <a:gdLst>
              <a:gd name="T0" fmla="*/ 0 w 21"/>
              <a:gd name="T1" fmla="*/ 175 h 175"/>
              <a:gd name="T2" fmla="*/ 0 w 21"/>
              <a:gd name="T3" fmla="*/ 6 h 175"/>
              <a:gd name="T4" fmla="*/ 21 w 21"/>
              <a:gd name="T5" fmla="*/ 0 h 175"/>
              <a:gd name="T6" fmla="*/ 21 w 21"/>
              <a:gd name="T7" fmla="*/ 168 h 175"/>
              <a:gd name="T8" fmla="*/ 0 w 21"/>
              <a:gd name="T9" fmla="*/ 175 h 175"/>
              <a:gd name="T10" fmla="*/ 0 60000 65536"/>
              <a:gd name="T11" fmla="*/ 0 60000 65536"/>
              <a:gd name="T12" fmla="*/ 0 60000 65536"/>
              <a:gd name="T13" fmla="*/ 0 60000 65536"/>
              <a:gd name="T14" fmla="*/ 0 60000 65536"/>
              <a:gd name="T15" fmla="*/ 0 w 21"/>
              <a:gd name="T16" fmla="*/ 0 h 175"/>
              <a:gd name="T17" fmla="*/ 21 w 21"/>
              <a:gd name="T18" fmla="*/ 175 h 175"/>
            </a:gdLst>
            <a:ahLst/>
            <a:cxnLst>
              <a:cxn ang="T10">
                <a:pos x="T0" y="T1"/>
              </a:cxn>
              <a:cxn ang="T11">
                <a:pos x="T2" y="T3"/>
              </a:cxn>
              <a:cxn ang="T12">
                <a:pos x="T4" y="T5"/>
              </a:cxn>
              <a:cxn ang="T13">
                <a:pos x="T6" y="T7"/>
              </a:cxn>
              <a:cxn ang="T14">
                <a:pos x="T8" y="T9"/>
              </a:cxn>
            </a:cxnLst>
            <a:rect l="T15" t="T16" r="T17" b="T18"/>
            <a:pathLst>
              <a:path w="21" h="175">
                <a:moveTo>
                  <a:pt x="0" y="175"/>
                </a:moveTo>
                <a:lnTo>
                  <a:pt x="0" y="6"/>
                </a:lnTo>
                <a:lnTo>
                  <a:pt x="21" y="0"/>
                </a:lnTo>
                <a:lnTo>
                  <a:pt x="21" y="168"/>
                </a:lnTo>
                <a:lnTo>
                  <a:pt x="0" y="175"/>
                </a:lnTo>
                <a:close/>
              </a:path>
            </a:pathLst>
          </a:custGeom>
          <a:solidFill>
            <a:srgbClr val="008080"/>
          </a:solidFill>
          <a:ln w="11113">
            <a:solidFill>
              <a:srgbClr val="000000"/>
            </a:solidFill>
            <a:round/>
            <a:headEnd/>
            <a:tailEnd/>
          </a:ln>
        </p:spPr>
        <p:txBody>
          <a:bodyPr/>
          <a:lstStyle/>
          <a:p>
            <a:endParaRPr lang="en-US"/>
          </a:p>
        </p:txBody>
      </p:sp>
      <p:sp>
        <p:nvSpPr>
          <p:cNvPr id="151119" name="Rectangle 592"/>
          <p:cNvSpPr>
            <a:spLocks noChangeArrowheads="1"/>
          </p:cNvSpPr>
          <p:nvPr/>
        </p:nvSpPr>
        <p:spPr bwMode="auto">
          <a:xfrm>
            <a:off x="4886325" y="5672138"/>
            <a:ext cx="44450" cy="268287"/>
          </a:xfrm>
          <a:prstGeom prst="rect">
            <a:avLst/>
          </a:prstGeom>
          <a:solidFill>
            <a:srgbClr val="00FFFF"/>
          </a:solidFill>
          <a:ln w="11113">
            <a:solidFill>
              <a:srgbClr val="000000"/>
            </a:solidFill>
            <a:miter lim="800000"/>
            <a:headEnd/>
            <a:tailEnd/>
          </a:ln>
        </p:spPr>
        <p:txBody>
          <a:bodyPr/>
          <a:lstStyle/>
          <a:p>
            <a:endParaRPr lang="en-US"/>
          </a:p>
        </p:txBody>
      </p:sp>
      <p:sp>
        <p:nvSpPr>
          <p:cNvPr id="151120" name="Freeform 593"/>
          <p:cNvSpPr>
            <a:spLocks/>
          </p:cNvSpPr>
          <p:nvPr/>
        </p:nvSpPr>
        <p:spPr bwMode="auto">
          <a:xfrm>
            <a:off x="4886325" y="5662613"/>
            <a:ext cx="77788" cy="9525"/>
          </a:xfrm>
          <a:custGeom>
            <a:avLst/>
            <a:gdLst>
              <a:gd name="T0" fmla="*/ 28 w 49"/>
              <a:gd name="T1" fmla="*/ 6 h 6"/>
              <a:gd name="T2" fmla="*/ 49 w 49"/>
              <a:gd name="T3" fmla="*/ 0 h 6"/>
              <a:gd name="T4" fmla="*/ 21 w 49"/>
              <a:gd name="T5" fmla="*/ 0 h 6"/>
              <a:gd name="T6" fmla="*/ 0 w 49"/>
              <a:gd name="T7" fmla="*/ 6 h 6"/>
              <a:gd name="T8" fmla="*/ 28 w 49"/>
              <a:gd name="T9" fmla="*/ 6 h 6"/>
              <a:gd name="T10" fmla="*/ 0 60000 65536"/>
              <a:gd name="T11" fmla="*/ 0 60000 65536"/>
              <a:gd name="T12" fmla="*/ 0 60000 65536"/>
              <a:gd name="T13" fmla="*/ 0 60000 65536"/>
              <a:gd name="T14" fmla="*/ 0 60000 65536"/>
              <a:gd name="T15" fmla="*/ 0 w 49"/>
              <a:gd name="T16" fmla="*/ 0 h 6"/>
              <a:gd name="T17" fmla="*/ 49 w 49"/>
              <a:gd name="T18" fmla="*/ 6 h 6"/>
            </a:gdLst>
            <a:ahLst/>
            <a:cxnLst>
              <a:cxn ang="T10">
                <a:pos x="T0" y="T1"/>
              </a:cxn>
              <a:cxn ang="T11">
                <a:pos x="T2" y="T3"/>
              </a:cxn>
              <a:cxn ang="T12">
                <a:pos x="T4" y="T5"/>
              </a:cxn>
              <a:cxn ang="T13">
                <a:pos x="T6" y="T7"/>
              </a:cxn>
              <a:cxn ang="T14">
                <a:pos x="T8" y="T9"/>
              </a:cxn>
            </a:cxnLst>
            <a:rect l="T15" t="T16" r="T17" b="T18"/>
            <a:pathLst>
              <a:path w="49" h="6">
                <a:moveTo>
                  <a:pt x="28" y="6"/>
                </a:moveTo>
                <a:lnTo>
                  <a:pt x="49" y="0"/>
                </a:lnTo>
                <a:lnTo>
                  <a:pt x="21" y="0"/>
                </a:lnTo>
                <a:lnTo>
                  <a:pt x="0" y="6"/>
                </a:lnTo>
                <a:lnTo>
                  <a:pt x="28" y="6"/>
                </a:lnTo>
                <a:close/>
              </a:path>
            </a:pathLst>
          </a:custGeom>
          <a:solidFill>
            <a:srgbClr val="00BFBF"/>
          </a:solidFill>
          <a:ln w="11113">
            <a:solidFill>
              <a:srgbClr val="000000"/>
            </a:solidFill>
            <a:round/>
            <a:headEnd/>
            <a:tailEnd/>
          </a:ln>
        </p:spPr>
        <p:txBody>
          <a:bodyPr/>
          <a:lstStyle/>
          <a:p>
            <a:endParaRPr lang="en-US"/>
          </a:p>
        </p:txBody>
      </p:sp>
      <p:sp>
        <p:nvSpPr>
          <p:cNvPr id="151121" name="Freeform 594"/>
          <p:cNvSpPr>
            <a:spLocks/>
          </p:cNvSpPr>
          <p:nvPr/>
        </p:nvSpPr>
        <p:spPr bwMode="auto">
          <a:xfrm>
            <a:off x="5051425" y="5826125"/>
            <a:ext cx="31750" cy="114300"/>
          </a:xfrm>
          <a:custGeom>
            <a:avLst/>
            <a:gdLst>
              <a:gd name="T0" fmla="*/ 0 w 20"/>
              <a:gd name="T1" fmla="*/ 72 h 72"/>
              <a:gd name="T2" fmla="*/ 0 w 20"/>
              <a:gd name="T3" fmla="*/ 7 h 72"/>
              <a:gd name="T4" fmla="*/ 20 w 20"/>
              <a:gd name="T5" fmla="*/ 0 h 72"/>
              <a:gd name="T6" fmla="*/ 20 w 20"/>
              <a:gd name="T7" fmla="*/ 65 h 72"/>
              <a:gd name="T8" fmla="*/ 0 w 20"/>
              <a:gd name="T9" fmla="*/ 72 h 72"/>
              <a:gd name="T10" fmla="*/ 0 60000 65536"/>
              <a:gd name="T11" fmla="*/ 0 60000 65536"/>
              <a:gd name="T12" fmla="*/ 0 60000 65536"/>
              <a:gd name="T13" fmla="*/ 0 60000 65536"/>
              <a:gd name="T14" fmla="*/ 0 60000 65536"/>
              <a:gd name="T15" fmla="*/ 0 w 20"/>
              <a:gd name="T16" fmla="*/ 0 h 72"/>
              <a:gd name="T17" fmla="*/ 20 w 20"/>
              <a:gd name="T18" fmla="*/ 72 h 72"/>
            </a:gdLst>
            <a:ahLst/>
            <a:cxnLst>
              <a:cxn ang="T10">
                <a:pos x="T0" y="T1"/>
              </a:cxn>
              <a:cxn ang="T11">
                <a:pos x="T2" y="T3"/>
              </a:cxn>
              <a:cxn ang="T12">
                <a:pos x="T4" y="T5"/>
              </a:cxn>
              <a:cxn ang="T13">
                <a:pos x="T6" y="T7"/>
              </a:cxn>
              <a:cxn ang="T14">
                <a:pos x="T8" y="T9"/>
              </a:cxn>
            </a:cxnLst>
            <a:rect l="T15" t="T16" r="T17" b="T18"/>
            <a:pathLst>
              <a:path w="20" h="72">
                <a:moveTo>
                  <a:pt x="0" y="72"/>
                </a:moveTo>
                <a:lnTo>
                  <a:pt x="0" y="7"/>
                </a:lnTo>
                <a:lnTo>
                  <a:pt x="20" y="0"/>
                </a:lnTo>
                <a:lnTo>
                  <a:pt x="20" y="65"/>
                </a:lnTo>
                <a:lnTo>
                  <a:pt x="0" y="72"/>
                </a:lnTo>
                <a:close/>
              </a:path>
            </a:pathLst>
          </a:custGeom>
          <a:solidFill>
            <a:srgbClr val="008080"/>
          </a:solidFill>
          <a:ln w="11113">
            <a:solidFill>
              <a:srgbClr val="000000"/>
            </a:solidFill>
            <a:round/>
            <a:headEnd/>
            <a:tailEnd/>
          </a:ln>
        </p:spPr>
        <p:txBody>
          <a:bodyPr/>
          <a:lstStyle/>
          <a:p>
            <a:endParaRPr lang="en-US"/>
          </a:p>
        </p:txBody>
      </p:sp>
      <p:sp>
        <p:nvSpPr>
          <p:cNvPr id="151122" name="Rectangle 595"/>
          <p:cNvSpPr>
            <a:spLocks noChangeArrowheads="1"/>
          </p:cNvSpPr>
          <p:nvPr/>
        </p:nvSpPr>
        <p:spPr bwMode="auto">
          <a:xfrm>
            <a:off x="5006975" y="5837238"/>
            <a:ext cx="44450" cy="103187"/>
          </a:xfrm>
          <a:prstGeom prst="rect">
            <a:avLst/>
          </a:prstGeom>
          <a:solidFill>
            <a:srgbClr val="00FFFF"/>
          </a:solidFill>
          <a:ln w="11113">
            <a:solidFill>
              <a:srgbClr val="000000"/>
            </a:solidFill>
            <a:miter lim="800000"/>
            <a:headEnd/>
            <a:tailEnd/>
          </a:ln>
        </p:spPr>
        <p:txBody>
          <a:bodyPr/>
          <a:lstStyle/>
          <a:p>
            <a:endParaRPr lang="en-US"/>
          </a:p>
        </p:txBody>
      </p:sp>
      <p:sp>
        <p:nvSpPr>
          <p:cNvPr id="151123" name="Freeform 596"/>
          <p:cNvSpPr>
            <a:spLocks/>
          </p:cNvSpPr>
          <p:nvPr/>
        </p:nvSpPr>
        <p:spPr bwMode="auto">
          <a:xfrm>
            <a:off x="5006975" y="5826125"/>
            <a:ext cx="76200" cy="11113"/>
          </a:xfrm>
          <a:custGeom>
            <a:avLst/>
            <a:gdLst>
              <a:gd name="T0" fmla="*/ 28 w 48"/>
              <a:gd name="T1" fmla="*/ 7 h 7"/>
              <a:gd name="T2" fmla="*/ 48 w 48"/>
              <a:gd name="T3" fmla="*/ 0 h 7"/>
              <a:gd name="T4" fmla="*/ 14 w 48"/>
              <a:gd name="T5" fmla="*/ 0 h 7"/>
              <a:gd name="T6" fmla="*/ 0 w 48"/>
              <a:gd name="T7" fmla="*/ 7 h 7"/>
              <a:gd name="T8" fmla="*/ 28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8" y="7"/>
                </a:moveTo>
                <a:lnTo>
                  <a:pt x="48" y="0"/>
                </a:lnTo>
                <a:lnTo>
                  <a:pt x="14" y="0"/>
                </a:lnTo>
                <a:lnTo>
                  <a:pt x="0" y="7"/>
                </a:lnTo>
                <a:lnTo>
                  <a:pt x="28" y="7"/>
                </a:lnTo>
                <a:close/>
              </a:path>
            </a:pathLst>
          </a:custGeom>
          <a:solidFill>
            <a:srgbClr val="00BFBF"/>
          </a:solidFill>
          <a:ln w="11113">
            <a:solidFill>
              <a:srgbClr val="000000"/>
            </a:solidFill>
            <a:round/>
            <a:headEnd/>
            <a:tailEnd/>
          </a:ln>
        </p:spPr>
        <p:txBody>
          <a:bodyPr/>
          <a:lstStyle/>
          <a:p>
            <a:endParaRPr lang="en-US"/>
          </a:p>
        </p:txBody>
      </p:sp>
      <p:sp>
        <p:nvSpPr>
          <p:cNvPr id="151124" name="Freeform 597"/>
          <p:cNvSpPr>
            <a:spLocks/>
          </p:cNvSpPr>
          <p:nvPr/>
        </p:nvSpPr>
        <p:spPr bwMode="auto">
          <a:xfrm>
            <a:off x="5400675" y="5775325"/>
            <a:ext cx="22225" cy="165100"/>
          </a:xfrm>
          <a:custGeom>
            <a:avLst/>
            <a:gdLst>
              <a:gd name="T0" fmla="*/ 0 w 14"/>
              <a:gd name="T1" fmla="*/ 104 h 104"/>
              <a:gd name="T2" fmla="*/ 0 w 14"/>
              <a:gd name="T3" fmla="*/ 13 h 104"/>
              <a:gd name="T4" fmla="*/ 14 w 14"/>
              <a:gd name="T5" fmla="*/ 0 h 104"/>
              <a:gd name="T6" fmla="*/ 14 w 14"/>
              <a:gd name="T7" fmla="*/ 97 h 104"/>
              <a:gd name="T8" fmla="*/ 0 w 14"/>
              <a:gd name="T9" fmla="*/ 104 h 104"/>
              <a:gd name="T10" fmla="*/ 0 60000 65536"/>
              <a:gd name="T11" fmla="*/ 0 60000 65536"/>
              <a:gd name="T12" fmla="*/ 0 60000 65536"/>
              <a:gd name="T13" fmla="*/ 0 60000 65536"/>
              <a:gd name="T14" fmla="*/ 0 60000 65536"/>
              <a:gd name="T15" fmla="*/ 0 w 14"/>
              <a:gd name="T16" fmla="*/ 0 h 104"/>
              <a:gd name="T17" fmla="*/ 14 w 14"/>
              <a:gd name="T18" fmla="*/ 104 h 104"/>
            </a:gdLst>
            <a:ahLst/>
            <a:cxnLst>
              <a:cxn ang="T10">
                <a:pos x="T0" y="T1"/>
              </a:cxn>
              <a:cxn ang="T11">
                <a:pos x="T2" y="T3"/>
              </a:cxn>
              <a:cxn ang="T12">
                <a:pos x="T4" y="T5"/>
              </a:cxn>
              <a:cxn ang="T13">
                <a:pos x="T6" y="T7"/>
              </a:cxn>
              <a:cxn ang="T14">
                <a:pos x="T8" y="T9"/>
              </a:cxn>
            </a:cxnLst>
            <a:rect l="T15" t="T16" r="T17" b="T18"/>
            <a:pathLst>
              <a:path w="14" h="104">
                <a:moveTo>
                  <a:pt x="0" y="104"/>
                </a:moveTo>
                <a:lnTo>
                  <a:pt x="0" y="13"/>
                </a:lnTo>
                <a:lnTo>
                  <a:pt x="14" y="0"/>
                </a:lnTo>
                <a:lnTo>
                  <a:pt x="14" y="97"/>
                </a:lnTo>
                <a:lnTo>
                  <a:pt x="0" y="104"/>
                </a:lnTo>
                <a:close/>
              </a:path>
            </a:pathLst>
          </a:custGeom>
          <a:solidFill>
            <a:srgbClr val="008080"/>
          </a:solidFill>
          <a:ln w="11113">
            <a:solidFill>
              <a:srgbClr val="000000"/>
            </a:solidFill>
            <a:round/>
            <a:headEnd/>
            <a:tailEnd/>
          </a:ln>
        </p:spPr>
        <p:txBody>
          <a:bodyPr/>
          <a:lstStyle/>
          <a:p>
            <a:endParaRPr lang="en-US"/>
          </a:p>
        </p:txBody>
      </p:sp>
      <p:sp>
        <p:nvSpPr>
          <p:cNvPr id="151125" name="Rectangle 598"/>
          <p:cNvSpPr>
            <a:spLocks noChangeArrowheads="1"/>
          </p:cNvSpPr>
          <p:nvPr/>
        </p:nvSpPr>
        <p:spPr bwMode="auto">
          <a:xfrm>
            <a:off x="5345113" y="5795963"/>
            <a:ext cx="55562" cy="144462"/>
          </a:xfrm>
          <a:prstGeom prst="rect">
            <a:avLst/>
          </a:prstGeom>
          <a:solidFill>
            <a:srgbClr val="00FFFF"/>
          </a:solidFill>
          <a:ln w="11113">
            <a:solidFill>
              <a:srgbClr val="000000"/>
            </a:solidFill>
            <a:miter lim="800000"/>
            <a:headEnd/>
            <a:tailEnd/>
          </a:ln>
        </p:spPr>
        <p:txBody>
          <a:bodyPr/>
          <a:lstStyle/>
          <a:p>
            <a:endParaRPr lang="en-US"/>
          </a:p>
        </p:txBody>
      </p:sp>
      <p:sp>
        <p:nvSpPr>
          <p:cNvPr id="151126" name="Freeform 599"/>
          <p:cNvSpPr>
            <a:spLocks/>
          </p:cNvSpPr>
          <p:nvPr/>
        </p:nvSpPr>
        <p:spPr bwMode="auto">
          <a:xfrm>
            <a:off x="5345113" y="5775325"/>
            <a:ext cx="77787" cy="20638"/>
          </a:xfrm>
          <a:custGeom>
            <a:avLst/>
            <a:gdLst>
              <a:gd name="T0" fmla="*/ 35 w 49"/>
              <a:gd name="T1" fmla="*/ 13 h 13"/>
              <a:gd name="T2" fmla="*/ 49 w 49"/>
              <a:gd name="T3" fmla="*/ 0 h 13"/>
              <a:gd name="T4" fmla="*/ 21 w 49"/>
              <a:gd name="T5" fmla="*/ 0 h 13"/>
              <a:gd name="T6" fmla="*/ 0 w 49"/>
              <a:gd name="T7" fmla="*/ 13 h 13"/>
              <a:gd name="T8" fmla="*/ 35 w 49"/>
              <a:gd name="T9" fmla="*/ 13 h 13"/>
              <a:gd name="T10" fmla="*/ 0 60000 65536"/>
              <a:gd name="T11" fmla="*/ 0 60000 65536"/>
              <a:gd name="T12" fmla="*/ 0 60000 65536"/>
              <a:gd name="T13" fmla="*/ 0 60000 65536"/>
              <a:gd name="T14" fmla="*/ 0 60000 65536"/>
              <a:gd name="T15" fmla="*/ 0 w 49"/>
              <a:gd name="T16" fmla="*/ 0 h 13"/>
              <a:gd name="T17" fmla="*/ 49 w 49"/>
              <a:gd name="T18" fmla="*/ 13 h 13"/>
            </a:gdLst>
            <a:ahLst/>
            <a:cxnLst>
              <a:cxn ang="T10">
                <a:pos x="T0" y="T1"/>
              </a:cxn>
              <a:cxn ang="T11">
                <a:pos x="T2" y="T3"/>
              </a:cxn>
              <a:cxn ang="T12">
                <a:pos x="T4" y="T5"/>
              </a:cxn>
              <a:cxn ang="T13">
                <a:pos x="T6" y="T7"/>
              </a:cxn>
              <a:cxn ang="T14">
                <a:pos x="T8" y="T9"/>
              </a:cxn>
            </a:cxnLst>
            <a:rect l="T15" t="T16" r="T17" b="T18"/>
            <a:pathLst>
              <a:path w="49" h="13">
                <a:moveTo>
                  <a:pt x="35" y="13"/>
                </a:moveTo>
                <a:lnTo>
                  <a:pt x="49" y="0"/>
                </a:lnTo>
                <a:lnTo>
                  <a:pt x="21" y="0"/>
                </a:lnTo>
                <a:lnTo>
                  <a:pt x="0" y="13"/>
                </a:lnTo>
                <a:lnTo>
                  <a:pt x="35" y="13"/>
                </a:lnTo>
                <a:close/>
              </a:path>
            </a:pathLst>
          </a:custGeom>
          <a:solidFill>
            <a:srgbClr val="00BFBF"/>
          </a:solidFill>
          <a:ln w="11113">
            <a:solidFill>
              <a:srgbClr val="000000"/>
            </a:solidFill>
            <a:round/>
            <a:headEnd/>
            <a:tailEnd/>
          </a:ln>
        </p:spPr>
        <p:txBody>
          <a:bodyPr/>
          <a:lstStyle/>
          <a:p>
            <a:endParaRPr lang="en-US"/>
          </a:p>
        </p:txBody>
      </p:sp>
      <p:sp>
        <p:nvSpPr>
          <p:cNvPr id="151127" name="Freeform 600"/>
          <p:cNvSpPr>
            <a:spLocks/>
          </p:cNvSpPr>
          <p:nvPr/>
        </p:nvSpPr>
        <p:spPr bwMode="auto">
          <a:xfrm>
            <a:off x="5510213" y="5846763"/>
            <a:ext cx="31750" cy="93662"/>
          </a:xfrm>
          <a:custGeom>
            <a:avLst/>
            <a:gdLst>
              <a:gd name="T0" fmla="*/ 0 w 20"/>
              <a:gd name="T1" fmla="*/ 59 h 59"/>
              <a:gd name="T2" fmla="*/ 0 w 20"/>
              <a:gd name="T3" fmla="*/ 7 h 59"/>
              <a:gd name="T4" fmla="*/ 20 w 20"/>
              <a:gd name="T5" fmla="*/ 0 h 59"/>
              <a:gd name="T6" fmla="*/ 20 w 20"/>
              <a:gd name="T7" fmla="*/ 52 h 59"/>
              <a:gd name="T8" fmla="*/ 0 w 20"/>
              <a:gd name="T9" fmla="*/ 59 h 59"/>
              <a:gd name="T10" fmla="*/ 0 60000 65536"/>
              <a:gd name="T11" fmla="*/ 0 60000 65536"/>
              <a:gd name="T12" fmla="*/ 0 60000 65536"/>
              <a:gd name="T13" fmla="*/ 0 60000 65536"/>
              <a:gd name="T14" fmla="*/ 0 60000 65536"/>
              <a:gd name="T15" fmla="*/ 0 w 20"/>
              <a:gd name="T16" fmla="*/ 0 h 59"/>
              <a:gd name="T17" fmla="*/ 20 w 20"/>
              <a:gd name="T18" fmla="*/ 59 h 59"/>
            </a:gdLst>
            <a:ahLst/>
            <a:cxnLst>
              <a:cxn ang="T10">
                <a:pos x="T0" y="T1"/>
              </a:cxn>
              <a:cxn ang="T11">
                <a:pos x="T2" y="T3"/>
              </a:cxn>
              <a:cxn ang="T12">
                <a:pos x="T4" y="T5"/>
              </a:cxn>
              <a:cxn ang="T13">
                <a:pos x="T6" y="T7"/>
              </a:cxn>
              <a:cxn ang="T14">
                <a:pos x="T8" y="T9"/>
              </a:cxn>
            </a:cxnLst>
            <a:rect l="T15" t="T16" r="T17" b="T18"/>
            <a:pathLst>
              <a:path w="20" h="59">
                <a:moveTo>
                  <a:pt x="0" y="59"/>
                </a:moveTo>
                <a:lnTo>
                  <a:pt x="0" y="7"/>
                </a:lnTo>
                <a:lnTo>
                  <a:pt x="20" y="0"/>
                </a:lnTo>
                <a:lnTo>
                  <a:pt x="20" y="52"/>
                </a:lnTo>
                <a:lnTo>
                  <a:pt x="0" y="59"/>
                </a:lnTo>
                <a:close/>
              </a:path>
            </a:pathLst>
          </a:custGeom>
          <a:solidFill>
            <a:srgbClr val="008080"/>
          </a:solidFill>
          <a:ln w="11113">
            <a:solidFill>
              <a:srgbClr val="000000"/>
            </a:solidFill>
            <a:round/>
            <a:headEnd/>
            <a:tailEnd/>
          </a:ln>
        </p:spPr>
        <p:txBody>
          <a:bodyPr/>
          <a:lstStyle/>
          <a:p>
            <a:endParaRPr lang="en-US"/>
          </a:p>
        </p:txBody>
      </p:sp>
      <p:sp>
        <p:nvSpPr>
          <p:cNvPr id="151128" name="Rectangle 601"/>
          <p:cNvSpPr>
            <a:spLocks noChangeArrowheads="1"/>
          </p:cNvSpPr>
          <p:nvPr/>
        </p:nvSpPr>
        <p:spPr bwMode="auto">
          <a:xfrm>
            <a:off x="5465763" y="5857875"/>
            <a:ext cx="44450" cy="82550"/>
          </a:xfrm>
          <a:prstGeom prst="rect">
            <a:avLst/>
          </a:prstGeom>
          <a:solidFill>
            <a:srgbClr val="00FFFF"/>
          </a:solidFill>
          <a:ln w="11113">
            <a:solidFill>
              <a:srgbClr val="000000"/>
            </a:solidFill>
            <a:miter lim="800000"/>
            <a:headEnd/>
            <a:tailEnd/>
          </a:ln>
        </p:spPr>
        <p:txBody>
          <a:bodyPr/>
          <a:lstStyle/>
          <a:p>
            <a:endParaRPr lang="en-US"/>
          </a:p>
        </p:txBody>
      </p:sp>
      <p:sp>
        <p:nvSpPr>
          <p:cNvPr id="151129" name="Freeform 602"/>
          <p:cNvSpPr>
            <a:spLocks/>
          </p:cNvSpPr>
          <p:nvPr/>
        </p:nvSpPr>
        <p:spPr bwMode="auto">
          <a:xfrm>
            <a:off x="5465763" y="5846763"/>
            <a:ext cx="76200" cy="11112"/>
          </a:xfrm>
          <a:custGeom>
            <a:avLst/>
            <a:gdLst>
              <a:gd name="T0" fmla="*/ 28 w 48"/>
              <a:gd name="T1" fmla="*/ 7 h 7"/>
              <a:gd name="T2" fmla="*/ 48 w 48"/>
              <a:gd name="T3" fmla="*/ 0 h 7"/>
              <a:gd name="T4" fmla="*/ 21 w 48"/>
              <a:gd name="T5" fmla="*/ 0 h 7"/>
              <a:gd name="T6" fmla="*/ 0 w 48"/>
              <a:gd name="T7" fmla="*/ 7 h 7"/>
              <a:gd name="T8" fmla="*/ 28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8" y="7"/>
                </a:moveTo>
                <a:lnTo>
                  <a:pt x="48" y="0"/>
                </a:lnTo>
                <a:lnTo>
                  <a:pt x="21" y="0"/>
                </a:lnTo>
                <a:lnTo>
                  <a:pt x="0" y="7"/>
                </a:lnTo>
                <a:lnTo>
                  <a:pt x="28" y="7"/>
                </a:lnTo>
                <a:close/>
              </a:path>
            </a:pathLst>
          </a:custGeom>
          <a:solidFill>
            <a:srgbClr val="00BFBF"/>
          </a:solidFill>
          <a:ln w="11113">
            <a:solidFill>
              <a:srgbClr val="000000"/>
            </a:solidFill>
            <a:round/>
            <a:headEnd/>
            <a:tailEnd/>
          </a:ln>
        </p:spPr>
        <p:txBody>
          <a:bodyPr/>
          <a:lstStyle/>
          <a:p>
            <a:endParaRPr lang="en-US"/>
          </a:p>
        </p:txBody>
      </p:sp>
      <p:sp>
        <p:nvSpPr>
          <p:cNvPr id="151130" name="Freeform 603"/>
          <p:cNvSpPr>
            <a:spLocks/>
          </p:cNvSpPr>
          <p:nvPr/>
        </p:nvSpPr>
        <p:spPr bwMode="auto">
          <a:xfrm>
            <a:off x="5629275" y="5867400"/>
            <a:ext cx="33338" cy="73025"/>
          </a:xfrm>
          <a:custGeom>
            <a:avLst/>
            <a:gdLst>
              <a:gd name="T0" fmla="*/ 0 w 21"/>
              <a:gd name="T1" fmla="*/ 46 h 46"/>
              <a:gd name="T2" fmla="*/ 0 w 21"/>
              <a:gd name="T3" fmla="*/ 7 h 46"/>
              <a:gd name="T4" fmla="*/ 21 w 21"/>
              <a:gd name="T5" fmla="*/ 0 h 46"/>
              <a:gd name="T6" fmla="*/ 21 w 21"/>
              <a:gd name="T7" fmla="*/ 39 h 46"/>
              <a:gd name="T8" fmla="*/ 0 w 21"/>
              <a:gd name="T9" fmla="*/ 46 h 46"/>
              <a:gd name="T10" fmla="*/ 0 60000 65536"/>
              <a:gd name="T11" fmla="*/ 0 60000 65536"/>
              <a:gd name="T12" fmla="*/ 0 60000 65536"/>
              <a:gd name="T13" fmla="*/ 0 60000 65536"/>
              <a:gd name="T14" fmla="*/ 0 60000 65536"/>
              <a:gd name="T15" fmla="*/ 0 w 21"/>
              <a:gd name="T16" fmla="*/ 0 h 46"/>
              <a:gd name="T17" fmla="*/ 21 w 21"/>
              <a:gd name="T18" fmla="*/ 46 h 46"/>
            </a:gdLst>
            <a:ahLst/>
            <a:cxnLst>
              <a:cxn ang="T10">
                <a:pos x="T0" y="T1"/>
              </a:cxn>
              <a:cxn ang="T11">
                <a:pos x="T2" y="T3"/>
              </a:cxn>
              <a:cxn ang="T12">
                <a:pos x="T4" y="T5"/>
              </a:cxn>
              <a:cxn ang="T13">
                <a:pos x="T6" y="T7"/>
              </a:cxn>
              <a:cxn ang="T14">
                <a:pos x="T8" y="T9"/>
              </a:cxn>
            </a:cxnLst>
            <a:rect l="T15" t="T16" r="T17" b="T18"/>
            <a:pathLst>
              <a:path w="21" h="46">
                <a:moveTo>
                  <a:pt x="0" y="46"/>
                </a:moveTo>
                <a:lnTo>
                  <a:pt x="0" y="7"/>
                </a:lnTo>
                <a:lnTo>
                  <a:pt x="21" y="0"/>
                </a:lnTo>
                <a:lnTo>
                  <a:pt x="21" y="39"/>
                </a:lnTo>
                <a:lnTo>
                  <a:pt x="0" y="46"/>
                </a:lnTo>
                <a:close/>
              </a:path>
            </a:pathLst>
          </a:custGeom>
          <a:solidFill>
            <a:srgbClr val="008080"/>
          </a:solidFill>
          <a:ln w="11113">
            <a:solidFill>
              <a:srgbClr val="000000"/>
            </a:solidFill>
            <a:round/>
            <a:headEnd/>
            <a:tailEnd/>
          </a:ln>
        </p:spPr>
        <p:txBody>
          <a:bodyPr/>
          <a:lstStyle/>
          <a:p>
            <a:endParaRPr lang="en-US"/>
          </a:p>
        </p:txBody>
      </p:sp>
      <p:sp>
        <p:nvSpPr>
          <p:cNvPr id="151131" name="Rectangle 604"/>
          <p:cNvSpPr>
            <a:spLocks noChangeArrowheads="1"/>
          </p:cNvSpPr>
          <p:nvPr/>
        </p:nvSpPr>
        <p:spPr bwMode="auto">
          <a:xfrm>
            <a:off x="5586413" y="5878513"/>
            <a:ext cx="42862" cy="61912"/>
          </a:xfrm>
          <a:prstGeom prst="rect">
            <a:avLst/>
          </a:prstGeom>
          <a:solidFill>
            <a:srgbClr val="00FFFF"/>
          </a:solidFill>
          <a:ln w="11113">
            <a:solidFill>
              <a:srgbClr val="000000"/>
            </a:solidFill>
            <a:miter lim="800000"/>
            <a:headEnd/>
            <a:tailEnd/>
          </a:ln>
        </p:spPr>
        <p:txBody>
          <a:bodyPr/>
          <a:lstStyle/>
          <a:p>
            <a:endParaRPr lang="en-US"/>
          </a:p>
        </p:txBody>
      </p:sp>
      <p:sp>
        <p:nvSpPr>
          <p:cNvPr id="151132" name="Freeform 605"/>
          <p:cNvSpPr>
            <a:spLocks/>
          </p:cNvSpPr>
          <p:nvPr/>
        </p:nvSpPr>
        <p:spPr bwMode="auto">
          <a:xfrm>
            <a:off x="5586413" y="5867400"/>
            <a:ext cx="76200" cy="11113"/>
          </a:xfrm>
          <a:custGeom>
            <a:avLst/>
            <a:gdLst>
              <a:gd name="T0" fmla="*/ 27 w 48"/>
              <a:gd name="T1" fmla="*/ 7 h 7"/>
              <a:gd name="T2" fmla="*/ 48 w 48"/>
              <a:gd name="T3" fmla="*/ 0 h 7"/>
              <a:gd name="T4" fmla="*/ 20 w 48"/>
              <a:gd name="T5" fmla="*/ 0 h 7"/>
              <a:gd name="T6" fmla="*/ 0 w 48"/>
              <a:gd name="T7" fmla="*/ 7 h 7"/>
              <a:gd name="T8" fmla="*/ 27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7" y="7"/>
                </a:moveTo>
                <a:lnTo>
                  <a:pt x="48" y="0"/>
                </a:lnTo>
                <a:lnTo>
                  <a:pt x="20" y="0"/>
                </a:lnTo>
                <a:lnTo>
                  <a:pt x="0" y="7"/>
                </a:lnTo>
                <a:lnTo>
                  <a:pt x="27" y="7"/>
                </a:lnTo>
                <a:close/>
              </a:path>
            </a:pathLst>
          </a:custGeom>
          <a:solidFill>
            <a:srgbClr val="00BFBF"/>
          </a:solidFill>
          <a:ln w="11113">
            <a:solidFill>
              <a:srgbClr val="000000"/>
            </a:solidFill>
            <a:round/>
            <a:headEnd/>
            <a:tailEnd/>
          </a:ln>
        </p:spPr>
        <p:txBody>
          <a:bodyPr/>
          <a:lstStyle/>
          <a:p>
            <a:endParaRPr lang="en-US"/>
          </a:p>
        </p:txBody>
      </p:sp>
      <p:sp>
        <p:nvSpPr>
          <p:cNvPr id="151133" name="Freeform 606"/>
          <p:cNvSpPr>
            <a:spLocks/>
          </p:cNvSpPr>
          <p:nvPr/>
        </p:nvSpPr>
        <p:spPr bwMode="auto">
          <a:xfrm>
            <a:off x="5978525" y="5899150"/>
            <a:ext cx="33338" cy="41275"/>
          </a:xfrm>
          <a:custGeom>
            <a:avLst/>
            <a:gdLst>
              <a:gd name="T0" fmla="*/ 0 w 21"/>
              <a:gd name="T1" fmla="*/ 26 h 26"/>
              <a:gd name="T2" fmla="*/ 0 w 21"/>
              <a:gd name="T3" fmla="*/ 6 h 26"/>
              <a:gd name="T4" fmla="*/ 21 w 21"/>
              <a:gd name="T5" fmla="*/ 0 h 26"/>
              <a:gd name="T6" fmla="*/ 21 w 21"/>
              <a:gd name="T7" fmla="*/ 19 h 26"/>
              <a:gd name="T8" fmla="*/ 0 w 21"/>
              <a:gd name="T9" fmla="*/ 26 h 26"/>
              <a:gd name="T10" fmla="*/ 0 60000 65536"/>
              <a:gd name="T11" fmla="*/ 0 60000 65536"/>
              <a:gd name="T12" fmla="*/ 0 60000 65536"/>
              <a:gd name="T13" fmla="*/ 0 60000 65536"/>
              <a:gd name="T14" fmla="*/ 0 60000 65536"/>
              <a:gd name="T15" fmla="*/ 0 w 21"/>
              <a:gd name="T16" fmla="*/ 0 h 26"/>
              <a:gd name="T17" fmla="*/ 21 w 21"/>
              <a:gd name="T18" fmla="*/ 26 h 26"/>
            </a:gdLst>
            <a:ahLst/>
            <a:cxnLst>
              <a:cxn ang="T10">
                <a:pos x="T0" y="T1"/>
              </a:cxn>
              <a:cxn ang="T11">
                <a:pos x="T2" y="T3"/>
              </a:cxn>
              <a:cxn ang="T12">
                <a:pos x="T4" y="T5"/>
              </a:cxn>
              <a:cxn ang="T13">
                <a:pos x="T6" y="T7"/>
              </a:cxn>
              <a:cxn ang="T14">
                <a:pos x="T8" y="T9"/>
              </a:cxn>
            </a:cxnLst>
            <a:rect l="T15" t="T16" r="T17" b="T18"/>
            <a:pathLst>
              <a:path w="21" h="26">
                <a:moveTo>
                  <a:pt x="0" y="26"/>
                </a:moveTo>
                <a:lnTo>
                  <a:pt x="0" y="6"/>
                </a:lnTo>
                <a:lnTo>
                  <a:pt x="21" y="0"/>
                </a:lnTo>
                <a:lnTo>
                  <a:pt x="21" y="19"/>
                </a:lnTo>
                <a:lnTo>
                  <a:pt x="0" y="26"/>
                </a:lnTo>
                <a:close/>
              </a:path>
            </a:pathLst>
          </a:custGeom>
          <a:solidFill>
            <a:srgbClr val="008080"/>
          </a:solidFill>
          <a:ln w="11113">
            <a:solidFill>
              <a:srgbClr val="000000"/>
            </a:solidFill>
            <a:round/>
            <a:headEnd/>
            <a:tailEnd/>
          </a:ln>
        </p:spPr>
        <p:txBody>
          <a:bodyPr/>
          <a:lstStyle/>
          <a:p>
            <a:endParaRPr lang="en-US"/>
          </a:p>
        </p:txBody>
      </p:sp>
      <p:sp>
        <p:nvSpPr>
          <p:cNvPr id="151134" name="Rectangle 607"/>
          <p:cNvSpPr>
            <a:spLocks noChangeArrowheads="1"/>
          </p:cNvSpPr>
          <p:nvPr/>
        </p:nvSpPr>
        <p:spPr bwMode="auto">
          <a:xfrm>
            <a:off x="5935663" y="5908675"/>
            <a:ext cx="42862" cy="31750"/>
          </a:xfrm>
          <a:prstGeom prst="rect">
            <a:avLst/>
          </a:prstGeom>
          <a:solidFill>
            <a:srgbClr val="00FFFF"/>
          </a:solidFill>
          <a:ln w="11113">
            <a:solidFill>
              <a:srgbClr val="000000"/>
            </a:solidFill>
            <a:miter lim="800000"/>
            <a:headEnd/>
            <a:tailEnd/>
          </a:ln>
        </p:spPr>
        <p:txBody>
          <a:bodyPr/>
          <a:lstStyle/>
          <a:p>
            <a:endParaRPr lang="en-US"/>
          </a:p>
        </p:txBody>
      </p:sp>
      <p:sp>
        <p:nvSpPr>
          <p:cNvPr id="151135" name="Freeform 608"/>
          <p:cNvSpPr>
            <a:spLocks/>
          </p:cNvSpPr>
          <p:nvPr/>
        </p:nvSpPr>
        <p:spPr bwMode="auto">
          <a:xfrm>
            <a:off x="5935663" y="5899150"/>
            <a:ext cx="76200" cy="9525"/>
          </a:xfrm>
          <a:custGeom>
            <a:avLst/>
            <a:gdLst>
              <a:gd name="T0" fmla="*/ 27 w 48"/>
              <a:gd name="T1" fmla="*/ 6 h 6"/>
              <a:gd name="T2" fmla="*/ 48 w 48"/>
              <a:gd name="T3" fmla="*/ 0 h 6"/>
              <a:gd name="T4" fmla="*/ 14 w 48"/>
              <a:gd name="T5" fmla="*/ 0 h 6"/>
              <a:gd name="T6" fmla="*/ 0 w 48"/>
              <a:gd name="T7" fmla="*/ 6 h 6"/>
              <a:gd name="T8" fmla="*/ 27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27" y="6"/>
                </a:moveTo>
                <a:lnTo>
                  <a:pt x="48" y="0"/>
                </a:lnTo>
                <a:lnTo>
                  <a:pt x="14" y="0"/>
                </a:lnTo>
                <a:lnTo>
                  <a:pt x="0" y="6"/>
                </a:lnTo>
                <a:lnTo>
                  <a:pt x="27" y="6"/>
                </a:lnTo>
                <a:close/>
              </a:path>
            </a:pathLst>
          </a:custGeom>
          <a:solidFill>
            <a:srgbClr val="00BFBF"/>
          </a:solidFill>
          <a:ln w="11113">
            <a:solidFill>
              <a:srgbClr val="000000"/>
            </a:solidFill>
            <a:round/>
            <a:headEnd/>
            <a:tailEnd/>
          </a:ln>
        </p:spPr>
        <p:txBody>
          <a:bodyPr/>
          <a:lstStyle/>
          <a:p>
            <a:endParaRPr lang="en-US"/>
          </a:p>
        </p:txBody>
      </p:sp>
      <p:sp>
        <p:nvSpPr>
          <p:cNvPr id="151136" name="Freeform 609"/>
          <p:cNvSpPr>
            <a:spLocks/>
          </p:cNvSpPr>
          <p:nvPr/>
        </p:nvSpPr>
        <p:spPr bwMode="auto">
          <a:xfrm>
            <a:off x="6099175" y="5919788"/>
            <a:ext cx="22225" cy="20637"/>
          </a:xfrm>
          <a:custGeom>
            <a:avLst/>
            <a:gdLst>
              <a:gd name="T0" fmla="*/ 0 w 14"/>
              <a:gd name="T1" fmla="*/ 13 h 13"/>
              <a:gd name="T2" fmla="*/ 0 w 14"/>
              <a:gd name="T3" fmla="*/ 6 h 13"/>
              <a:gd name="T4" fmla="*/ 14 w 14"/>
              <a:gd name="T5" fmla="*/ 0 h 13"/>
              <a:gd name="T6" fmla="*/ 14 w 14"/>
              <a:gd name="T7" fmla="*/ 6 h 13"/>
              <a:gd name="T8" fmla="*/ 0 w 14"/>
              <a:gd name="T9" fmla="*/ 13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0" y="13"/>
                </a:moveTo>
                <a:lnTo>
                  <a:pt x="0" y="6"/>
                </a:lnTo>
                <a:lnTo>
                  <a:pt x="14" y="0"/>
                </a:lnTo>
                <a:lnTo>
                  <a:pt x="14" y="6"/>
                </a:lnTo>
                <a:lnTo>
                  <a:pt x="0" y="13"/>
                </a:lnTo>
                <a:close/>
              </a:path>
            </a:pathLst>
          </a:custGeom>
          <a:solidFill>
            <a:srgbClr val="008080"/>
          </a:solidFill>
          <a:ln w="11113">
            <a:solidFill>
              <a:srgbClr val="000000"/>
            </a:solidFill>
            <a:round/>
            <a:headEnd/>
            <a:tailEnd/>
          </a:ln>
        </p:spPr>
        <p:txBody>
          <a:bodyPr/>
          <a:lstStyle/>
          <a:p>
            <a:endParaRPr lang="en-US"/>
          </a:p>
        </p:txBody>
      </p:sp>
      <p:sp>
        <p:nvSpPr>
          <p:cNvPr id="151137" name="Rectangle 610"/>
          <p:cNvSpPr>
            <a:spLocks noChangeArrowheads="1"/>
          </p:cNvSpPr>
          <p:nvPr/>
        </p:nvSpPr>
        <p:spPr bwMode="auto">
          <a:xfrm>
            <a:off x="6045200" y="5929313"/>
            <a:ext cx="53975" cy="11112"/>
          </a:xfrm>
          <a:prstGeom prst="rect">
            <a:avLst/>
          </a:prstGeom>
          <a:solidFill>
            <a:srgbClr val="00FFFF"/>
          </a:solidFill>
          <a:ln w="11113">
            <a:solidFill>
              <a:srgbClr val="000000"/>
            </a:solidFill>
            <a:miter lim="800000"/>
            <a:headEnd/>
            <a:tailEnd/>
          </a:ln>
        </p:spPr>
        <p:txBody>
          <a:bodyPr/>
          <a:lstStyle/>
          <a:p>
            <a:endParaRPr lang="en-US"/>
          </a:p>
        </p:txBody>
      </p:sp>
      <p:sp>
        <p:nvSpPr>
          <p:cNvPr id="151138" name="Freeform 611"/>
          <p:cNvSpPr>
            <a:spLocks/>
          </p:cNvSpPr>
          <p:nvPr/>
        </p:nvSpPr>
        <p:spPr bwMode="auto">
          <a:xfrm>
            <a:off x="6045200" y="5919788"/>
            <a:ext cx="76200" cy="9525"/>
          </a:xfrm>
          <a:custGeom>
            <a:avLst/>
            <a:gdLst>
              <a:gd name="T0" fmla="*/ 34 w 48"/>
              <a:gd name="T1" fmla="*/ 6 h 6"/>
              <a:gd name="T2" fmla="*/ 48 w 48"/>
              <a:gd name="T3" fmla="*/ 0 h 6"/>
              <a:gd name="T4" fmla="*/ 20 w 48"/>
              <a:gd name="T5" fmla="*/ 0 h 6"/>
              <a:gd name="T6" fmla="*/ 0 w 48"/>
              <a:gd name="T7" fmla="*/ 6 h 6"/>
              <a:gd name="T8" fmla="*/ 34 w 48"/>
              <a:gd name="T9" fmla="*/ 6 h 6"/>
              <a:gd name="T10" fmla="*/ 0 60000 65536"/>
              <a:gd name="T11" fmla="*/ 0 60000 65536"/>
              <a:gd name="T12" fmla="*/ 0 60000 65536"/>
              <a:gd name="T13" fmla="*/ 0 60000 65536"/>
              <a:gd name="T14" fmla="*/ 0 60000 65536"/>
              <a:gd name="T15" fmla="*/ 0 w 48"/>
              <a:gd name="T16" fmla="*/ 0 h 6"/>
              <a:gd name="T17" fmla="*/ 48 w 48"/>
              <a:gd name="T18" fmla="*/ 6 h 6"/>
            </a:gdLst>
            <a:ahLst/>
            <a:cxnLst>
              <a:cxn ang="T10">
                <a:pos x="T0" y="T1"/>
              </a:cxn>
              <a:cxn ang="T11">
                <a:pos x="T2" y="T3"/>
              </a:cxn>
              <a:cxn ang="T12">
                <a:pos x="T4" y="T5"/>
              </a:cxn>
              <a:cxn ang="T13">
                <a:pos x="T6" y="T7"/>
              </a:cxn>
              <a:cxn ang="T14">
                <a:pos x="T8" y="T9"/>
              </a:cxn>
            </a:cxnLst>
            <a:rect l="T15" t="T16" r="T17" b="T18"/>
            <a:pathLst>
              <a:path w="48" h="6">
                <a:moveTo>
                  <a:pt x="34" y="6"/>
                </a:moveTo>
                <a:lnTo>
                  <a:pt x="48" y="0"/>
                </a:lnTo>
                <a:lnTo>
                  <a:pt x="20" y="0"/>
                </a:lnTo>
                <a:lnTo>
                  <a:pt x="0" y="6"/>
                </a:lnTo>
                <a:lnTo>
                  <a:pt x="34" y="6"/>
                </a:lnTo>
                <a:close/>
              </a:path>
            </a:pathLst>
          </a:custGeom>
          <a:solidFill>
            <a:srgbClr val="00BFBF"/>
          </a:solidFill>
          <a:ln w="11113">
            <a:solidFill>
              <a:srgbClr val="000000"/>
            </a:solidFill>
            <a:round/>
            <a:headEnd/>
            <a:tailEnd/>
          </a:ln>
        </p:spPr>
        <p:txBody>
          <a:bodyPr/>
          <a:lstStyle/>
          <a:p>
            <a:endParaRPr lang="en-US"/>
          </a:p>
        </p:txBody>
      </p:sp>
      <p:sp>
        <p:nvSpPr>
          <p:cNvPr id="151139" name="Freeform 612"/>
          <p:cNvSpPr>
            <a:spLocks/>
          </p:cNvSpPr>
          <p:nvPr/>
        </p:nvSpPr>
        <p:spPr bwMode="auto">
          <a:xfrm>
            <a:off x="6208713" y="5908675"/>
            <a:ext cx="31750" cy="31750"/>
          </a:xfrm>
          <a:custGeom>
            <a:avLst/>
            <a:gdLst>
              <a:gd name="T0" fmla="*/ 0 w 20"/>
              <a:gd name="T1" fmla="*/ 20 h 20"/>
              <a:gd name="T2" fmla="*/ 0 w 20"/>
              <a:gd name="T3" fmla="*/ 7 h 20"/>
              <a:gd name="T4" fmla="*/ 20 w 20"/>
              <a:gd name="T5" fmla="*/ 0 h 20"/>
              <a:gd name="T6" fmla="*/ 20 w 20"/>
              <a:gd name="T7" fmla="*/ 13 h 20"/>
              <a:gd name="T8" fmla="*/ 0 w 20"/>
              <a:gd name="T9" fmla="*/ 2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20"/>
                </a:moveTo>
                <a:lnTo>
                  <a:pt x="0" y="7"/>
                </a:lnTo>
                <a:lnTo>
                  <a:pt x="20" y="0"/>
                </a:lnTo>
                <a:lnTo>
                  <a:pt x="20" y="13"/>
                </a:lnTo>
                <a:lnTo>
                  <a:pt x="0" y="20"/>
                </a:lnTo>
                <a:close/>
              </a:path>
            </a:pathLst>
          </a:custGeom>
          <a:solidFill>
            <a:srgbClr val="008080"/>
          </a:solidFill>
          <a:ln w="11113">
            <a:solidFill>
              <a:srgbClr val="000000"/>
            </a:solidFill>
            <a:round/>
            <a:headEnd/>
            <a:tailEnd/>
          </a:ln>
        </p:spPr>
        <p:txBody>
          <a:bodyPr/>
          <a:lstStyle/>
          <a:p>
            <a:endParaRPr lang="en-US"/>
          </a:p>
        </p:txBody>
      </p:sp>
      <p:sp>
        <p:nvSpPr>
          <p:cNvPr id="151140" name="Rectangle 613"/>
          <p:cNvSpPr>
            <a:spLocks noChangeArrowheads="1"/>
          </p:cNvSpPr>
          <p:nvPr/>
        </p:nvSpPr>
        <p:spPr bwMode="auto">
          <a:xfrm>
            <a:off x="6164263" y="5919788"/>
            <a:ext cx="44450" cy="20637"/>
          </a:xfrm>
          <a:prstGeom prst="rect">
            <a:avLst/>
          </a:prstGeom>
          <a:solidFill>
            <a:srgbClr val="00FFFF"/>
          </a:solidFill>
          <a:ln w="11113">
            <a:solidFill>
              <a:srgbClr val="000000"/>
            </a:solidFill>
            <a:miter lim="800000"/>
            <a:headEnd/>
            <a:tailEnd/>
          </a:ln>
        </p:spPr>
        <p:txBody>
          <a:bodyPr/>
          <a:lstStyle/>
          <a:p>
            <a:endParaRPr lang="en-US"/>
          </a:p>
        </p:txBody>
      </p:sp>
      <p:sp>
        <p:nvSpPr>
          <p:cNvPr id="151141" name="Freeform 614"/>
          <p:cNvSpPr>
            <a:spLocks/>
          </p:cNvSpPr>
          <p:nvPr/>
        </p:nvSpPr>
        <p:spPr bwMode="auto">
          <a:xfrm>
            <a:off x="6164263" y="5908675"/>
            <a:ext cx="76200" cy="11113"/>
          </a:xfrm>
          <a:custGeom>
            <a:avLst/>
            <a:gdLst>
              <a:gd name="T0" fmla="*/ 28 w 48"/>
              <a:gd name="T1" fmla="*/ 7 h 7"/>
              <a:gd name="T2" fmla="*/ 48 w 48"/>
              <a:gd name="T3" fmla="*/ 0 h 7"/>
              <a:gd name="T4" fmla="*/ 21 w 48"/>
              <a:gd name="T5" fmla="*/ 0 h 7"/>
              <a:gd name="T6" fmla="*/ 0 w 48"/>
              <a:gd name="T7" fmla="*/ 7 h 7"/>
              <a:gd name="T8" fmla="*/ 28 w 48"/>
              <a:gd name="T9" fmla="*/ 7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28" y="7"/>
                </a:moveTo>
                <a:lnTo>
                  <a:pt x="48" y="0"/>
                </a:lnTo>
                <a:lnTo>
                  <a:pt x="21" y="0"/>
                </a:lnTo>
                <a:lnTo>
                  <a:pt x="0" y="7"/>
                </a:lnTo>
                <a:lnTo>
                  <a:pt x="28" y="7"/>
                </a:lnTo>
                <a:close/>
              </a:path>
            </a:pathLst>
          </a:custGeom>
          <a:solidFill>
            <a:srgbClr val="00BFBF"/>
          </a:solidFill>
          <a:ln w="11113">
            <a:solidFill>
              <a:srgbClr val="000000"/>
            </a:solidFill>
            <a:round/>
            <a:headEnd/>
            <a:tailEnd/>
          </a:ln>
        </p:spPr>
        <p:txBody>
          <a:bodyPr/>
          <a:lstStyle/>
          <a:p>
            <a:endParaRPr lang="en-US"/>
          </a:p>
        </p:txBody>
      </p:sp>
      <p:sp>
        <p:nvSpPr>
          <p:cNvPr id="151142" name="Line 615"/>
          <p:cNvSpPr>
            <a:spLocks noChangeShapeType="1"/>
          </p:cNvSpPr>
          <p:nvPr/>
        </p:nvSpPr>
        <p:spPr bwMode="auto">
          <a:xfrm flipV="1">
            <a:off x="1687513" y="4892675"/>
            <a:ext cx="1587" cy="1057275"/>
          </a:xfrm>
          <a:prstGeom prst="line">
            <a:avLst/>
          </a:prstGeom>
          <a:noFill/>
          <a:ln w="0">
            <a:solidFill>
              <a:srgbClr val="000000"/>
            </a:solidFill>
            <a:round/>
            <a:headEnd/>
            <a:tailEnd/>
          </a:ln>
        </p:spPr>
        <p:txBody>
          <a:bodyPr/>
          <a:lstStyle/>
          <a:p>
            <a:endParaRPr lang="en-US"/>
          </a:p>
        </p:txBody>
      </p:sp>
      <p:sp>
        <p:nvSpPr>
          <p:cNvPr id="151143" name="Line 616"/>
          <p:cNvSpPr>
            <a:spLocks noChangeShapeType="1"/>
          </p:cNvSpPr>
          <p:nvPr/>
        </p:nvSpPr>
        <p:spPr bwMode="auto">
          <a:xfrm flipH="1">
            <a:off x="1654175" y="5949950"/>
            <a:ext cx="33338" cy="1588"/>
          </a:xfrm>
          <a:prstGeom prst="line">
            <a:avLst/>
          </a:prstGeom>
          <a:noFill/>
          <a:ln w="0">
            <a:solidFill>
              <a:srgbClr val="000000"/>
            </a:solidFill>
            <a:round/>
            <a:headEnd/>
            <a:tailEnd/>
          </a:ln>
        </p:spPr>
        <p:txBody>
          <a:bodyPr/>
          <a:lstStyle/>
          <a:p>
            <a:endParaRPr lang="en-US"/>
          </a:p>
        </p:txBody>
      </p:sp>
      <p:sp>
        <p:nvSpPr>
          <p:cNvPr id="151144" name="Line 617"/>
          <p:cNvSpPr>
            <a:spLocks noChangeShapeType="1"/>
          </p:cNvSpPr>
          <p:nvPr/>
        </p:nvSpPr>
        <p:spPr bwMode="auto">
          <a:xfrm flipH="1">
            <a:off x="1654175" y="5591175"/>
            <a:ext cx="33338" cy="1588"/>
          </a:xfrm>
          <a:prstGeom prst="line">
            <a:avLst/>
          </a:prstGeom>
          <a:noFill/>
          <a:ln w="0">
            <a:solidFill>
              <a:srgbClr val="000000"/>
            </a:solidFill>
            <a:round/>
            <a:headEnd/>
            <a:tailEnd/>
          </a:ln>
        </p:spPr>
        <p:txBody>
          <a:bodyPr/>
          <a:lstStyle/>
          <a:p>
            <a:endParaRPr lang="en-US"/>
          </a:p>
        </p:txBody>
      </p:sp>
      <p:sp>
        <p:nvSpPr>
          <p:cNvPr id="151145" name="Line 618"/>
          <p:cNvSpPr>
            <a:spLocks noChangeShapeType="1"/>
          </p:cNvSpPr>
          <p:nvPr/>
        </p:nvSpPr>
        <p:spPr bwMode="auto">
          <a:xfrm flipH="1">
            <a:off x="1654175" y="5241925"/>
            <a:ext cx="33338" cy="1588"/>
          </a:xfrm>
          <a:prstGeom prst="line">
            <a:avLst/>
          </a:prstGeom>
          <a:noFill/>
          <a:ln w="0">
            <a:solidFill>
              <a:srgbClr val="000000"/>
            </a:solidFill>
            <a:round/>
            <a:headEnd/>
            <a:tailEnd/>
          </a:ln>
        </p:spPr>
        <p:txBody>
          <a:bodyPr/>
          <a:lstStyle/>
          <a:p>
            <a:endParaRPr lang="en-US"/>
          </a:p>
        </p:txBody>
      </p:sp>
      <p:sp>
        <p:nvSpPr>
          <p:cNvPr id="151146" name="Line 619"/>
          <p:cNvSpPr>
            <a:spLocks noChangeShapeType="1"/>
          </p:cNvSpPr>
          <p:nvPr/>
        </p:nvSpPr>
        <p:spPr bwMode="auto">
          <a:xfrm flipH="1">
            <a:off x="1654175" y="4892675"/>
            <a:ext cx="33338" cy="1588"/>
          </a:xfrm>
          <a:prstGeom prst="line">
            <a:avLst/>
          </a:prstGeom>
          <a:noFill/>
          <a:ln w="0">
            <a:solidFill>
              <a:srgbClr val="000000"/>
            </a:solidFill>
            <a:round/>
            <a:headEnd/>
            <a:tailEnd/>
          </a:ln>
        </p:spPr>
        <p:txBody>
          <a:bodyPr/>
          <a:lstStyle/>
          <a:p>
            <a:endParaRPr lang="en-US"/>
          </a:p>
        </p:txBody>
      </p:sp>
      <p:sp>
        <p:nvSpPr>
          <p:cNvPr id="151147" name="Rectangle 620"/>
          <p:cNvSpPr>
            <a:spLocks noChangeArrowheads="1"/>
          </p:cNvSpPr>
          <p:nvPr/>
        </p:nvSpPr>
        <p:spPr bwMode="auto">
          <a:xfrm>
            <a:off x="1566863" y="5878513"/>
            <a:ext cx="63500" cy="138112"/>
          </a:xfrm>
          <a:prstGeom prst="rect">
            <a:avLst/>
          </a:prstGeom>
          <a:noFill/>
          <a:ln w="9525">
            <a:noFill/>
            <a:miter lim="800000"/>
            <a:headEnd/>
            <a:tailEnd/>
          </a:ln>
        </p:spPr>
        <p:txBody>
          <a:bodyPr wrap="none" lIns="0" tIns="0" rIns="0" bIns="0">
            <a:spAutoFit/>
          </a:bodyPr>
          <a:lstStyle/>
          <a:p>
            <a:r>
              <a:rPr lang="en-GB" sz="900">
                <a:solidFill>
                  <a:srgbClr val="000000"/>
                </a:solidFill>
                <a:latin typeface="Arial" charset="0"/>
              </a:rPr>
              <a:t>0</a:t>
            </a:r>
            <a:endParaRPr lang="en-GB">
              <a:latin typeface="Arial" charset="0"/>
            </a:endParaRPr>
          </a:p>
        </p:txBody>
      </p:sp>
      <p:sp>
        <p:nvSpPr>
          <p:cNvPr id="151148" name="Rectangle 621"/>
          <p:cNvSpPr>
            <a:spLocks noChangeArrowheads="1"/>
          </p:cNvSpPr>
          <p:nvPr/>
        </p:nvSpPr>
        <p:spPr bwMode="auto">
          <a:xfrm>
            <a:off x="1436688" y="5518150"/>
            <a:ext cx="192087" cy="138113"/>
          </a:xfrm>
          <a:prstGeom prst="rect">
            <a:avLst/>
          </a:prstGeom>
          <a:noFill/>
          <a:ln w="9525">
            <a:noFill/>
            <a:miter lim="800000"/>
            <a:headEnd/>
            <a:tailEnd/>
          </a:ln>
        </p:spPr>
        <p:txBody>
          <a:bodyPr wrap="none" lIns="0" tIns="0" rIns="0" bIns="0">
            <a:spAutoFit/>
          </a:bodyPr>
          <a:lstStyle/>
          <a:p>
            <a:r>
              <a:rPr lang="en-GB" sz="900">
                <a:solidFill>
                  <a:srgbClr val="000000"/>
                </a:solidFill>
                <a:latin typeface="Arial" charset="0"/>
              </a:rPr>
              <a:t>200</a:t>
            </a:r>
            <a:endParaRPr lang="en-GB">
              <a:latin typeface="Arial" charset="0"/>
            </a:endParaRPr>
          </a:p>
        </p:txBody>
      </p:sp>
      <p:sp>
        <p:nvSpPr>
          <p:cNvPr id="151149" name="Rectangle 622"/>
          <p:cNvSpPr>
            <a:spLocks noChangeArrowheads="1"/>
          </p:cNvSpPr>
          <p:nvPr/>
        </p:nvSpPr>
        <p:spPr bwMode="auto">
          <a:xfrm>
            <a:off x="1436688" y="5168900"/>
            <a:ext cx="192087" cy="138113"/>
          </a:xfrm>
          <a:prstGeom prst="rect">
            <a:avLst/>
          </a:prstGeom>
          <a:noFill/>
          <a:ln w="9525">
            <a:noFill/>
            <a:miter lim="800000"/>
            <a:headEnd/>
            <a:tailEnd/>
          </a:ln>
        </p:spPr>
        <p:txBody>
          <a:bodyPr wrap="none" lIns="0" tIns="0" rIns="0" bIns="0">
            <a:spAutoFit/>
          </a:bodyPr>
          <a:lstStyle/>
          <a:p>
            <a:r>
              <a:rPr lang="en-GB" sz="900">
                <a:solidFill>
                  <a:srgbClr val="000000"/>
                </a:solidFill>
                <a:latin typeface="Arial" charset="0"/>
              </a:rPr>
              <a:t>400</a:t>
            </a:r>
            <a:endParaRPr lang="en-GB">
              <a:latin typeface="Arial" charset="0"/>
            </a:endParaRPr>
          </a:p>
        </p:txBody>
      </p:sp>
      <p:sp>
        <p:nvSpPr>
          <p:cNvPr id="151150" name="Rectangle 623"/>
          <p:cNvSpPr>
            <a:spLocks noChangeArrowheads="1"/>
          </p:cNvSpPr>
          <p:nvPr/>
        </p:nvSpPr>
        <p:spPr bwMode="auto">
          <a:xfrm>
            <a:off x="1436688" y="4819650"/>
            <a:ext cx="192087" cy="138113"/>
          </a:xfrm>
          <a:prstGeom prst="rect">
            <a:avLst/>
          </a:prstGeom>
          <a:noFill/>
          <a:ln w="9525">
            <a:noFill/>
            <a:miter lim="800000"/>
            <a:headEnd/>
            <a:tailEnd/>
          </a:ln>
        </p:spPr>
        <p:txBody>
          <a:bodyPr wrap="none" lIns="0" tIns="0" rIns="0" bIns="0">
            <a:spAutoFit/>
          </a:bodyPr>
          <a:lstStyle/>
          <a:p>
            <a:r>
              <a:rPr lang="en-GB" sz="900">
                <a:solidFill>
                  <a:srgbClr val="000000"/>
                </a:solidFill>
                <a:latin typeface="Arial" charset="0"/>
              </a:rPr>
              <a:t>600</a:t>
            </a:r>
            <a:endParaRPr lang="en-GB">
              <a:latin typeface="Arial" charset="0"/>
            </a:endParaRPr>
          </a:p>
        </p:txBody>
      </p:sp>
      <p:sp>
        <p:nvSpPr>
          <p:cNvPr id="151151" name="Rectangle 624"/>
          <p:cNvSpPr>
            <a:spLocks noChangeArrowheads="1"/>
          </p:cNvSpPr>
          <p:nvPr/>
        </p:nvSpPr>
        <p:spPr bwMode="auto">
          <a:xfrm>
            <a:off x="3779838" y="4292600"/>
            <a:ext cx="606425" cy="261938"/>
          </a:xfrm>
          <a:prstGeom prst="rect">
            <a:avLst/>
          </a:prstGeom>
          <a:noFill/>
          <a:ln w="9525">
            <a:noFill/>
            <a:miter lim="800000"/>
            <a:headEnd/>
            <a:tailEnd/>
          </a:ln>
        </p:spPr>
        <p:txBody>
          <a:bodyPr wrap="none" lIns="0" tIns="0" rIns="0" bIns="0">
            <a:spAutoFit/>
          </a:bodyPr>
          <a:lstStyle/>
          <a:p>
            <a:r>
              <a:rPr lang="en-GB" sz="1700" b="1">
                <a:solidFill>
                  <a:srgbClr val="000000"/>
                </a:solidFill>
                <a:latin typeface="Arial" charset="0"/>
              </a:rPr>
              <a:t>PEAK</a:t>
            </a:r>
            <a:endParaRPr lang="en-GB" sz="2400">
              <a:latin typeface="Arial" charset="0"/>
            </a:endParaRPr>
          </a:p>
        </p:txBody>
      </p:sp>
      <p:sp>
        <p:nvSpPr>
          <p:cNvPr id="151152" name="Rectangle 625"/>
          <p:cNvSpPr>
            <a:spLocks noChangeArrowheads="1"/>
          </p:cNvSpPr>
          <p:nvPr/>
        </p:nvSpPr>
        <p:spPr bwMode="auto">
          <a:xfrm>
            <a:off x="6611938" y="4922838"/>
            <a:ext cx="393700" cy="595312"/>
          </a:xfrm>
          <a:prstGeom prst="rect">
            <a:avLst/>
          </a:prstGeom>
          <a:solidFill>
            <a:srgbClr val="FFFFFF"/>
          </a:solidFill>
          <a:ln w="0">
            <a:solidFill>
              <a:srgbClr val="000000"/>
            </a:solidFill>
            <a:miter lim="800000"/>
            <a:headEnd/>
            <a:tailEnd/>
          </a:ln>
        </p:spPr>
        <p:txBody>
          <a:bodyPr/>
          <a:lstStyle/>
          <a:p>
            <a:endParaRPr lang="en-US"/>
          </a:p>
        </p:txBody>
      </p:sp>
      <p:sp>
        <p:nvSpPr>
          <p:cNvPr id="151153" name="Rectangle 626"/>
          <p:cNvSpPr>
            <a:spLocks noChangeArrowheads="1"/>
          </p:cNvSpPr>
          <p:nvPr/>
        </p:nvSpPr>
        <p:spPr bwMode="auto">
          <a:xfrm>
            <a:off x="6656388" y="4994275"/>
            <a:ext cx="76200" cy="73025"/>
          </a:xfrm>
          <a:prstGeom prst="rect">
            <a:avLst/>
          </a:prstGeom>
          <a:solidFill>
            <a:srgbClr val="00FFFF"/>
          </a:solidFill>
          <a:ln w="11113">
            <a:solidFill>
              <a:srgbClr val="000000"/>
            </a:solidFill>
            <a:miter lim="800000"/>
            <a:headEnd/>
            <a:tailEnd/>
          </a:ln>
        </p:spPr>
        <p:txBody>
          <a:bodyPr/>
          <a:lstStyle/>
          <a:p>
            <a:endParaRPr lang="en-US"/>
          </a:p>
        </p:txBody>
      </p:sp>
      <p:sp>
        <p:nvSpPr>
          <p:cNvPr id="151154" name="Rectangle 627"/>
          <p:cNvSpPr>
            <a:spLocks noChangeArrowheads="1"/>
          </p:cNvSpPr>
          <p:nvPr/>
        </p:nvSpPr>
        <p:spPr bwMode="auto">
          <a:xfrm>
            <a:off x="6765925" y="4953000"/>
            <a:ext cx="63500" cy="138113"/>
          </a:xfrm>
          <a:prstGeom prst="rect">
            <a:avLst/>
          </a:prstGeom>
          <a:noFill/>
          <a:ln w="9525">
            <a:noFill/>
            <a:miter lim="800000"/>
            <a:headEnd/>
            <a:tailEnd/>
          </a:ln>
        </p:spPr>
        <p:txBody>
          <a:bodyPr wrap="none" lIns="0" tIns="0" rIns="0" bIns="0">
            <a:spAutoFit/>
          </a:bodyPr>
          <a:lstStyle/>
          <a:p>
            <a:r>
              <a:rPr lang="en-GB" sz="900">
                <a:solidFill>
                  <a:srgbClr val="000000"/>
                </a:solidFill>
                <a:latin typeface="Arial" charset="0"/>
              </a:rPr>
              <a:t>0</a:t>
            </a:r>
            <a:endParaRPr lang="en-GB">
              <a:latin typeface="Arial" charset="0"/>
            </a:endParaRPr>
          </a:p>
        </p:txBody>
      </p:sp>
      <p:sp>
        <p:nvSpPr>
          <p:cNvPr id="151155" name="Rectangle 628"/>
          <p:cNvSpPr>
            <a:spLocks noChangeArrowheads="1"/>
          </p:cNvSpPr>
          <p:nvPr/>
        </p:nvSpPr>
        <p:spPr bwMode="auto">
          <a:xfrm>
            <a:off x="6656388" y="5189538"/>
            <a:ext cx="76200" cy="73025"/>
          </a:xfrm>
          <a:prstGeom prst="rect">
            <a:avLst/>
          </a:prstGeom>
          <a:solidFill>
            <a:srgbClr val="993366"/>
          </a:solidFill>
          <a:ln w="11113">
            <a:solidFill>
              <a:srgbClr val="000000"/>
            </a:solidFill>
            <a:miter lim="800000"/>
            <a:headEnd/>
            <a:tailEnd/>
          </a:ln>
        </p:spPr>
        <p:txBody>
          <a:bodyPr/>
          <a:lstStyle/>
          <a:p>
            <a:endParaRPr lang="en-US"/>
          </a:p>
        </p:txBody>
      </p:sp>
      <p:sp>
        <p:nvSpPr>
          <p:cNvPr id="151156" name="Rectangle 629"/>
          <p:cNvSpPr>
            <a:spLocks noChangeArrowheads="1"/>
          </p:cNvSpPr>
          <p:nvPr/>
        </p:nvSpPr>
        <p:spPr bwMode="auto">
          <a:xfrm>
            <a:off x="6765925" y="5148263"/>
            <a:ext cx="128588" cy="138112"/>
          </a:xfrm>
          <a:prstGeom prst="rect">
            <a:avLst/>
          </a:prstGeom>
          <a:noFill/>
          <a:ln w="9525">
            <a:noFill/>
            <a:miter lim="800000"/>
            <a:headEnd/>
            <a:tailEnd/>
          </a:ln>
        </p:spPr>
        <p:txBody>
          <a:bodyPr wrap="none" lIns="0" tIns="0" rIns="0" bIns="0">
            <a:spAutoFit/>
          </a:bodyPr>
          <a:lstStyle/>
          <a:p>
            <a:r>
              <a:rPr lang="en-GB" sz="900">
                <a:solidFill>
                  <a:srgbClr val="000000"/>
                </a:solidFill>
                <a:latin typeface="Arial" charset="0"/>
              </a:rPr>
              <a:t>50</a:t>
            </a:r>
            <a:endParaRPr lang="en-GB">
              <a:latin typeface="Arial" charset="0"/>
            </a:endParaRPr>
          </a:p>
        </p:txBody>
      </p:sp>
      <p:sp>
        <p:nvSpPr>
          <p:cNvPr id="151157" name="Rectangle 630"/>
          <p:cNvSpPr>
            <a:spLocks noChangeArrowheads="1"/>
          </p:cNvSpPr>
          <p:nvPr/>
        </p:nvSpPr>
        <p:spPr bwMode="auto">
          <a:xfrm>
            <a:off x="6656388" y="5384800"/>
            <a:ext cx="76200" cy="73025"/>
          </a:xfrm>
          <a:prstGeom prst="rect">
            <a:avLst/>
          </a:prstGeom>
          <a:solidFill>
            <a:srgbClr val="FFFF99"/>
          </a:solidFill>
          <a:ln w="11113">
            <a:solidFill>
              <a:srgbClr val="000000"/>
            </a:solidFill>
            <a:miter lim="800000"/>
            <a:headEnd/>
            <a:tailEnd/>
          </a:ln>
        </p:spPr>
        <p:txBody>
          <a:bodyPr/>
          <a:lstStyle/>
          <a:p>
            <a:endParaRPr lang="en-US"/>
          </a:p>
        </p:txBody>
      </p:sp>
      <p:sp>
        <p:nvSpPr>
          <p:cNvPr id="151158" name="Rectangle 631"/>
          <p:cNvSpPr>
            <a:spLocks noChangeArrowheads="1"/>
          </p:cNvSpPr>
          <p:nvPr/>
        </p:nvSpPr>
        <p:spPr bwMode="auto">
          <a:xfrm>
            <a:off x="6765925" y="5343525"/>
            <a:ext cx="192088" cy="138113"/>
          </a:xfrm>
          <a:prstGeom prst="rect">
            <a:avLst/>
          </a:prstGeom>
          <a:noFill/>
          <a:ln w="9525">
            <a:noFill/>
            <a:miter lim="800000"/>
            <a:headEnd/>
            <a:tailEnd/>
          </a:ln>
        </p:spPr>
        <p:txBody>
          <a:bodyPr wrap="none" lIns="0" tIns="0" rIns="0" bIns="0">
            <a:spAutoFit/>
          </a:bodyPr>
          <a:lstStyle/>
          <a:p>
            <a:r>
              <a:rPr lang="en-GB" sz="900">
                <a:solidFill>
                  <a:srgbClr val="000000"/>
                </a:solidFill>
                <a:latin typeface="Arial" charset="0"/>
              </a:rPr>
              <a:t>100</a:t>
            </a:r>
            <a:endParaRPr lang="en-GB">
              <a:latin typeface="Arial" charset="0"/>
            </a:endParaRPr>
          </a:p>
        </p:txBody>
      </p:sp>
      <p:sp>
        <p:nvSpPr>
          <p:cNvPr id="151159" name="Rectangle 632"/>
          <p:cNvSpPr>
            <a:spLocks noChangeArrowheads="1"/>
          </p:cNvSpPr>
          <p:nvPr/>
        </p:nvSpPr>
        <p:spPr bwMode="auto">
          <a:xfrm>
            <a:off x="1096963" y="4221163"/>
            <a:ext cx="5942012" cy="2406650"/>
          </a:xfrm>
          <a:prstGeom prst="rect">
            <a:avLst/>
          </a:prstGeom>
          <a:noFill/>
          <a:ln w="0">
            <a:solidFill>
              <a:srgbClr val="000000"/>
            </a:solidFill>
            <a:miter lim="800000"/>
            <a:headEnd/>
            <a:tailEnd/>
          </a:ln>
        </p:spPr>
        <p:txBody>
          <a:bodyPr/>
          <a:lstStyle/>
          <a:p>
            <a:endParaRPr lang="en-US"/>
          </a:p>
        </p:txBody>
      </p:sp>
      <p:sp>
        <p:nvSpPr>
          <p:cNvPr id="151160" name="Rectangle 633"/>
          <p:cNvSpPr>
            <a:spLocks noChangeArrowheads="1"/>
          </p:cNvSpPr>
          <p:nvPr/>
        </p:nvSpPr>
        <p:spPr bwMode="auto">
          <a:xfrm>
            <a:off x="1873250" y="4573588"/>
            <a:ext cx="4586288" cy="174625"/>
          </a:xfrm>
          <a:prstGeom prst="rect">
            <a:avLst/>
          </a:prstGeom>
          <a:noFill/>
          <a:ln w="9525">
            <a:noFill/>
            <a:miter lim="800000"/>
            <a:headEnd/>
            <a:tailEnd/>
          </a:ln>
        </p:spPr>
        <p:txBody>
          <a:bodyPr/>
          <a:lstStyle/>
          <a:p>
            <a:endParaRPr lang="en-US"/>
          </a:p>
        </p:txBody>
      </p:sp>
      <p:sp>
        <p:nvSpPr>
          <p:cNvPr id="151161" name="Rectangle 634"/>
          <p:cNvSpPr>
            <a:spLocks noChangeArrowheads="1"/>
          </p:cNvSpPr>
          <p:nvPr/>
        </p:nvSpPr>
        <p:spPr bwMode="auto">
          <a:xfrm>
            <a:off x="1905000" y="4584700"/>
            <a:ext cx="4725988" cy="153988"/>
          </a:xfrm>
          <a:prstGeom prst="rect">
            <a:avLst/>
          </a:prstGeom>
          <a:noFill/>
          <a:ln w="9525">
            <a:noFill/>
            <a:miter lim="800000"/>
            <a:headEnd/>
            <a:tailEnd/>
          </a:ln>
        </p:spPr>
        <p:txBody>
          <a:bodyPr wrap="none" lIns="0" tIns="0" rIns="0" bIns="0">
            <a:spAutoFit/>
          </a:bodyPr>
          <a:lstStyle/>
          <a:p>
            <a:r>
              <a:rPr lang="en-GB" sz="1000">
                <a:solidFill>
                  <a:srgbClr val="0000FF"/>
                </a:solidFill>
                <a:latin typeface="Arial" charset="0"/>
              </a:rPr>
              <a:t>1              2              3                4               5               6             7              8               9</a:t>
            </a:r>
            <a:endParaRPr lang="en-GB" sz="2000">
              <a:latin typeface="Arial" charset="0"/>
            </a:endParaRPr>
          </a:p>
        </p:txBody>
      </p:sp>
      <p:sp>
        <p:nvSpPr>
          <p:cNvPr id="151162" name="Rectangle 635"/>
          <p:cNvSpPr>
            <a:spLocks noChangeArrowheads="1"/>
          </p:cNvSpPr>
          <p:nvPr/>
        </p:nvSpPr>
        <p:spPr bwMode="auto">
          <a:xfrm>
            <a:off x="1665288" y="5991225"/>
            <a:ext cx="4662487" cy="204788"/>
          </a:xfrm>
          <a:prstGeom prst="rect">
            <a:avLst/>
          </a:prstGeom>
          <a:noFill/>
          <a:ln w="9525">
            <a:noFill/>
            <a:miter lim="800000"/>
            <a:headEnd/>
            <a:tailEnd/>
          </a:ln>
        </p:spPr>
        <p:txBody>
          <a:bodyPr/>
          <a:lstStyle/>
          <a:p>
            <a:endParaRPr lang="en-US"/>
          </a:p>
        </p:txBody>
      </p:sp>
      <p:sp>
        <p:nvSpPr>
          <p:cNvPr id="151163" name="Rectangle 636"/>
          <p:cNvSpPr>
            <a:spLocks noChangeArrowheads="1"/>
          </p:cNvSpPr>
          <p:nvPr/>
        </p:nvSpPr>
        <p:spPr bwMode="auto">
          <a:xfrm>
            <a:off x="1698625" y="6000750"/>
            <a:ext cx="4632325" cy="153988"/>
          </a:xfrm>
          <a:prstGeom prst="rect">
            <a:avLst/>
          </a:prstGeom>
          <a:noFill/>
          <a:ln w="9525">
            <a:noFill/>
            <a:miter lim="800000"/>
            <a:headEnd/>
            <a:tailEnd/>
          </a:ln>
        </p:spPr>
        <p:txBody>
          <a:bodyPr wrap="none" lIns="0" tIns="0" rIns="0" bIns="0">
            <a:spAutoFit/>
          </a:bodyPr>
          <a:lstStyle/>
          <a:p>
            <a:r>
              <a:rPr lang="en-GB" sz="1000" i="1">
                <a:solidFill>
                  <a:srgbClr val="0000FF"/>
                </a:solidFill>
                <a:latin typeface="Arial" charset="0"/>
              </a:rPr>
              <a:t>S M        S L        S S S      S M S        L  L  L       S S       L  L      L M M       M S M </a:t>
            </a:r>
            <a:endParaRPr lang="en-GB" sz="2000">
              <a:latin typeface="Arial" charset="0"/>
            </a:endParaRPr>
          </a:p>
        </p:txBody>
      </p:sp>
      <p:sp>
        <p:nvSpPr>
          <p:cNvPr id="151164" name="Rectangle 637"/>
          <p:cNvSpPr>
            <a:spLocks noGrp="1" noChangeArrowheads="1"/>
          </p:cNvSpPr>
          <p:nvPr>
            <p:ph type="title"/>
          </p:nvPr>
        </p:nvSpPr>
        <p:spPr/>
        <p:txBody>
          <a:bodyPr/>
          <a:lstStyle/>
          <a:p>
            <a:pPr eaLnBrk="1" hangingPunct="1"/>
            <a:r>
              <a:rPr lang="en-GB" smtClean="0">
                <a:latin typeface="Franklin Gothic Book" pitchFamily="34" charset="0"/>
              </a:rPr>
              <a:t>Genotype-phenotype in families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TG and FEIBA by-pass therapy</a:t>
            </a:r>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640960" cy="440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83945" y="6093296"/>
            <a:ext cx="1640385" cy="369332"/>
          </a:xfrm>
          <a:prstGeom prst="rect">
            <a:avLst/>
          </a:prstGeom>
          <a:noFill/>
        </p:spPr>
        <p:txBody>
          <a:bodyPr wrap="none" rtlCol="0">
            <a:spAutoFit/>
          </a:bodyPr>
          <a:lstStyle/>
          <a:p>
            <a:pPr fontAlgn="auto">
              <a:spcBef>
                <a:spcPts val="0"/>
              </a:spcBef>
              <a:spcAft>
                <a:spcPts val="0"/>
              </a:spcAft>
            </a:pPr>
            <a:r>
              <a:rPr lang="en-GB" dirty="0" smtClean="0">
                <a:solidFill>
                  <a:srgbClr val="94B6D2">
                    <a:lumMod val="50000"/>
                  </a:srgbClr>
                </a:solidFill>
                <a:latin typeface="Tw Cen MT"/>
              </a:rPr>
              <a:t>100 u/kg FEIBA</a:t>
            </a:r>
            <a:endParaRPr lang="en-GB" dirty="0">
              <a:solidFill>
                <a:srgbClr val="94B6D2">
                  <a:lumMod val="50000"/>
                </a:srgbClr>
              </a:solidFill>
              <a:latin typeface="Tw Cen MT"/>
            </a:endParaRPr>
          </a:p>
        </p:txBody>
      </p:sp>
      <p:sp>
        <p:nvSpPr>
          <p:cNvPr id="6" name="TextBox 5"/>
          <p:cNvSpPr txBox="1"/>
          <p:nvPr/>
        </p:nvSpPr>
        <p:spPr>
          <a:xfrm>
            <a:off x="4064265" y="6093296"/>
            <a:ext cx="1513748" cy="369332"/>
          </a:xfrm>
          <a:prstGeom prst="rect">
            <a:avLst/>
          </a:prstGeom>
          <a:noFill/>
        </p:spPr>
        <p:txBody>
          <a:bodyPr wrap="none" rtlCol="0">
            <a:spAutoFit/>
          </a:bodyPr>
          <a:lstStyle/>
          <a:p>
            <a:pPr fontAlgn="auto">
              <a:spcBef>
                <a:spcPts val="0"/>
              </a:spcBef>
              <a:spcAft>
                <a:spcPts val="0"/>
              </a:spcAft>
            </a:pPr>
            <a:r>
              <a:rPr lang="en-GB" dirty="0" smtClean="0">
                <a:solidFill>
                  <a:srgbClr val="94B6D2">
                    <a:lumMod val="50000"/>
                  </a:srgbClr>
                </a:solidFill>
                <a:latin typeface="Tw Cen MT"/>
              </a:rPr>
              <a:t>80 u/kg FEIBA</a:t>
            </a:r>
            <a:endParaRPr lang="en-GB" dirty="0">
              <a:solidFill>
                <a:srgbClr val="94B6D2">
                  <a:lumMod val="50000"/>
                </a:srgbClr>
              </a:solidFill>
              <a:latin typeface="Tw Cen MT"/>
            </a:endParaRPr>
          </a:p>
        </p:txBody>
      </p:sp>
      <p:sp>
        <p:nvSpPr>
          <p:cNvPr id="7" name="TextBox 6"/>
          <p:cNvSpPr txBox="1"/>
          <p:nvPr/>
        </p:nvSpPr>
        <p:spPr>
          <a:xfrm>
            <a:off x="7160609" y="6093296"/>
            <a:ext cx="1513748" cy="369332"/>
          </a:xfrm>
          <a:prstGeom prst="rect">
            <a:avLst/>
          </a:prstGeom>
          <a:noFill/>
        </p:spPr>
        <p:txBody>
          <a:bodyPr wrap="none" rtlCol="0">
            <a:spAutoFit/>
          </a:bodyPr>
          <a:lstStyle/>
          <a:p>
            <a:pPr fontAlgn="auto">
              <a:spcBef>
                <a:spcPts val="0"/>
              </a:spcBef>
              <a:spcAft>
                <a:spcPts val="0"/>
              </a:spcAft>
            </a:pPr>
            <a:r>
              <a:rPr lang="en-GB" dirty="0" smtClean="0">
                <a:solidFill>
                  <a:srgbClr val="94B6D2">
                    <a:lumMod val="50000"/>
                  </a:srgbClr>
                </a:solidFill>
                <a:latin typeface="Tw Cen MT"/>
              </a:rPr>
              <a:t>65 u/kg FEIBA</a:t>
            </a:r>
            <a:endParaRPr lang="en-GB" dirty="0">
              <a:solidFill>
                <a:srgbClr val="94B6D2">
                  <a:lumMod val="50000"/>
                </a:srgbClr>
              </a:solidFill>
              <a:latin typeface="Tw Cen MT"/>
            </a:endParaRPr>
          </a:p>
        </p:txBody>
      </p:sp>
      <p:sp>
        <p:nvSpPr>
          <p:cNvPr id="5" name="TextBox 4"/>
          <p:cNvSpPr txBox="1"/>
          <p:nvPr/>
        </p:nvSpPr>
        <p:spPr>
          <a:xfrm>
            <a:off x="7524328" y="6453336"/>
            <a:ext cx="1384610" cy="369332"/>
          </a:xfrm>
          <a:prstGeom prst="rect">
            <a:avLst/>
          </a:prstGeom>
          <a:noFill/>
        </p:spPr>
        <p:txBody>
          <a:bodyPr wrap="none" rtlCol="0">
            <a:spAutoFit/>
          </a:bodyPr>
          <a:lstStyle/>
          <a:p>
            <a:pPr fontAlgn="auto">
              <a:spcBef>
                <a:spcPts val="0"/>
              </a:spcBef>
              <a:spcAft>
                <a:spcPts val="0"/>
              </a:spcAft>
            </a:pPr>
            <a:r>
              <a:rPr lang="en-GB" dirty="0" err="1" smtClean="0">
                <a:solidFill>
                  <a:prstClr val="black"/>
                </a:solidFill>
                <a:latin typeface="Tw Cen MT"/>
              </a:rPr>
              <a:t>Varadi</a:t>
            </a:r>
            <a:r>
              <a:rPr lang="en-GB" dirty="0" smtClean="0">
                <a:solidFill>
                  <a:prstClr val="black"/>
                </a:solidFill>
                <a:latin typeface="Tw Cen MT"/>
              </a:rPr>
              <a:t> 2003</a:t>
            </a:r>
            <a:endParaRPr lang="en-GB" dirty="0">
              <a:solidFill>
                <a:prstClr val="black"/>
              </a:solidFill>
              <a:latin typeface="Tw Cen MT"/>
            </a:endParaRPr>
          </a:p>
        </p:txBody>
      </p:sp>
    </p:spTree>
    <p:extLst>
      <p:ext uri="{BB962C8B-B14F-4D97-AF65-F5344CB8AC3E}">
        <p14:creationId xmlns:p14="http://schemas.microsoft.com/office/powerpoint/2010/main" val="24198540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4"/>
          <p:cNvPicPr>
            <a:picLocks noChangeAspect="1" noChangeArrowheads="1"/>
          </p:cNvPicPr>
          <p:nvPr/>
        </p:nvPicPr>
        <p:blipFill>
          <a:blip r:embed="rId3" cstate="print"/>
          <a:srcRect/>
          <a:stretch>
            <a:fillRect/>
          </a:stretch>
        </p:blipFill>
        <p:spPr bwMode="auto">
          <a:xfrm>
            <a:off x="755650" y="192088"/>
            <a:ext cx="3810000" cy="6477000"/>
          </a:xfrm>
          <a:prstGeom prst="rect">
            <a:avLst/>
          </a:prstGeom>
          <a:noFill/>
          <a:ln w="9525">
            <a:noFill/>
            <a:miter lim="800000"/>
            <a:headEnd/>
            <a:tailEnd/>
          </a:ln>
        </p:spPr>
      </p:pic>
      <p:sp>
        <p:nvSpPr>
          <p:cNvPr id="152578" name="Rectangle 5"/>
          <p:cNvSpPr>
            <a:spLocks noChangeArrowheads="1"/>
          </p:cNvSpPr>
          <p:nvPr/>
        </p:nvSpPr>
        <p:spPr bwMode="auto">
          <a:xfrm>
            <a:off x="323850" y="1268413"/>
            <a:ext cx="431800" cy="360362"/>
          </a:xfrm>
          <a:prstGeom prst="rect">
            <a:avLst/>
          </a:prstGeom>
          <a:solidFill>
            <a:schemeClr val="bg1"/>
          </a:solidFill>
          <a:ln w="9525">
            <a:noFill/>
            <a:miter lim="800000"/>
            <a:headEnd/>
            <a:tailEnd/>
          </a:ln>
        </p:spPr>
        <p:txBody>
          <a:bodyPr wrap="none" anchor="ctr"/>
          <a:lstStyle/>
          <a:p>
            <a:endParaRPr lang="en-US"/>
          </a:p>
        </p:txBody>
      </p:sp>
      <p:sp>
        <p:nvSpPr>
          <p:cNvPr id="152579" name="Rectangle 6"/>
          <p:cNvSpPr>
            <a:spLocks noChangeArrowheads="1"/>
          </p:cNvSpPr>
          <p:nvPr/>
        </p:nvSpPr>
        <p:spPr bwMode="auto">
          <a:xfrm>
            <a:off x="4572000" y="1268413"/>
            <a:ext cx="4176713" cy="431800"/>
          </a:xfrm>
          <a:prstGeom prst="rect">
            <a:avLst/>
          </a:prstGeom>
          <a:solidFill>
            <a:schemeClr val="bg1"/>
          </a:solidFill>
          <a:ln w="9525">
            <a:noFill/>
            <a:miter lim="800000"/>
            <a:headEnd/>
            <a:tailEnd/>
          </a:ln>
        </p:spPr>
        <p:txBody>
          <a:bodyPr wrap="none" anchor="ctr"/>
          <a:lstStyle/>
          <a:p>
            <a:endParaRPr lang="en-US"/>
          </a:p>
        </p:txBody>
      </p:sp>
      <p:sp>
        <p:nvSpPr>
          <p:cNvPr id="152580" name="Text Box 7"/>
          <p:cNvSpPr txBox="1">
            <a:spLocks noChangeArrowheads="1"/>
          </p:cNvSpPr>
          <p:nvPr/>
        </p:nvSpPr>
        <p:spPr bwMode="auto">
          <a:xfrm>
            <a:off x="4643438" y="1196975"/>
            <a:ext cx="4040187" cy="461963"/>
          </a:xfrm>
          <a:prstGeom prst="rect">
            <a:avLst/>
          </a:prstGeom>
          <a:noFill/>
          <a:ln w="9525">
            <a:noFill/>
            <a:miter lim="800000"/>
            <a:headEnd/>
            <a:tailEnd/>
          </a:ln>
        </p:spPr>
        <p:txBody>
          <a:bodyPr wrap="none">
            <a:spAutoFit/>
          </a:bodyPr>
          <a:lstStyle/>
          <a:p>
            <a:r>
              <a:rPr lang="en-GB" sz="2400">
                <a:solidFill>
                  <a:schemeClr val="bg2"/>
                </a:solidFill>
              </a:rPr>
              <a:t>ETP and Heparin therapy</a:t>
            </a:r>
          </a:p>
        </p:txBody>
      </p:sp>
      <p:sp>
        <p:nvSpPr>
          <p:cNvPr id="152581" name="Text Box 8"/>
          <p:cNvSpPr txBox="1">
            <a:spLocks noChangeArrowheads="1"/>
          </p:cNvSpPr>
          <p:nvPr/>
        </p:nvSpPr>
        <p:spPr bwMode="auto">
          <a:xfrm>
            <a:off x="6877050" y="6262688"/>
            <a:ext cx="1525588" cy="338137"/>
          </a:xfrm>
          <a:prstGeom prst="rect">
            <a:avLst/>
          </a:prstGeom>
          <a:noFill/>
          <a:ln w="9525">
            <a:noFill/>
            <a:miter lim="800000"/>
            <a:headEnd/>
            <a:tailEnd/>
          </a:ln>
        </p:spPr>
        <p:txBody>
          <a:bodyPr wrap="none">
            <a:spAutoFit/>
          </a:bodyPr>
          <a:lstStyle/>
          <a:p>
            <a:r>
              <a:rPr lang="en-GB" sz="1600"/>
              <a:t>Al Dieri 2004</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pPr eaLnBrk="1" hangingPunct="1"/>
            <a:r>
              <a:rPr lang="en-GB" dirty="0" smtClean="0">
                <a:latin typeface="Franklin Gothic Book" pitchFamily="34" charset="0"/>
              </a:rPr>
              <a:t>ETP and reversal of warfarin</a:t>
            </a:r>
            <a:endParaRPr lang="en-US" dirty="0" smtClean="0">
              <a:latin typeface="Franklin Gothic Book" pitchFamily="34" charset="0"/>
            </a:endParaRPr>
          </a:p>
        </p:txBody>
      </p:sp>
      <p:pic>
        <p:nvPicPr>
          <p:cNvPr id="154626" name="Picture 2"/>
          <p:cNvPicPr>
            <a:picLocks noGrp="1" noChangeAspect="1" noChangeArrowheads="1"/>
          </p:cNvPicPr>
          <p:nvPr>
            <p:ph idx="1"/>
          </p:nvPr>
        </p:nvPicPr>
        <p:blipFill>
          <a:blip r:embed="rId3" cstate="print"/>
          <a:srcRect/>
          <a:stretch>
            <a:fillRect/>
          </a:stretch>
        </p:blipFill>
        <p:spPr>
          <a:xfrm>
            <a:off x="785813" y="1785938"/>
            <a:ext cx="6643687" cy="4191000"/>
          </a:xfrm>
        </p:spPr>
      </p:pic>
      <p:sp>
        <p:nvSpPr>
          <p:cNvPr id="154627" name="TextBox 4"/>
          <p:cNvSpPr txBox="1">
            <a:spLocks noChangeArrowheads="1"/>
          </p:cNvSpPr>
          <p:nvPr/>
        </p:nvSpPr>
        <p:spPr bwMode="auto">
          <a:xfrm>
            <a:off x="6858000" y="6215063"/>
            <a:ext cx="1355725" cy="369887"/>
          </a:xfrm>
          <a:prstGeom prst="rect">
            <a:avLst/>
          </a:prstGeom>
          <a:noFill/>
          <a:ln w="9525">
            <a:noFill/>
            <a:miter lim="800000"/>
            <a:headEnd/>
            <a:tailEnd/>
          </a:ln>
        </p:spPr>
        <p:txBody>
          <a:bodyPr wrap="none">
            <a:spAutoFit/>
          </a:bodyPr>
          <a:lstStyle/>
          <a:p>
            <a:r>
              <a:rPr lang="en-GB"/>
              <a:t>Gatt 2009</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pPr eaLnBrk="1" hangingPunct="1"/>
            <a:r>
              <a:rPr lang="en-GB" dirty="0" smtClean="0">
                <a:latin typeface="Franklin Gothic Book" pitchFamily="34" charset="0"/>
              </a:rPr>
              <a:t>ETP and warfarin reversal </a:t>
            </a:r>
            <a:endParaRPr lang="en-US" dirty="0" smtClean="0">
              <a:latin typeface="Franklin Gothic Book" pitchFamily="34" charset="0"/>
            </a:endParaRPr>
          </a:p>
        </p:txBody>
      </p:sp>
      <p:pic>
        <p:nvPicPr>
          <p:cNvPr id="156674" name="Picture 2"/>
          <p:cNvPicPr>
            <a:picLocks noGrp="1" noChangeAspect="1" noChangeArrowheads="1"/>
          </p:cNvPicPr>
          <p:nvPr>
            <p:ph idx="1"/>
          </p:nvPr>
        </p:nvPicPr>
        <p:blipFill>
          <a:blip r:embed="rId3" cstate="print"/>
          <a:srcRect/>
          <a:stretch>
            <a:fillRect/>
          </a:stretch>
        </p:blipFill>
        <p:spPr>
          <a:xfrm>
            <a:off x="1000125" y="2000250"/>
            <a:ext cx="6215063" cy="4105275"/>
          </a:xfrm>
        </p:spPr>
      </p:pic>
      <p:sp>
        <p:nvSpPr>
          <p:cNvPr id="156675" name="TextBox 4"/>
          <p:cNvSpPr txBox="1">
            <a:spLocks noChangeArrowheads="1"/>
          </p:cNvSpPr>
          <p:nvPr/>
        </p:nvSpPr>
        <p:spPr bwMode="auto">
          <a:xfrm>
            <a:off x="7215188" y="6429375"/>
            <a:ext cx="1841500" cy="369888"/>
          </a:xfrm>
          <a:prstGeom prst="rect">
            <a:avLst/>
          </a:prstGeom>
          <a:noFill/>
          <a:ln w="9525">
            <a:noFill/>
            <a:miter lim="800000"/>
            <a:headEnd/>
            <a:tailEnd/>
          </a:ln>
        </p:spPr>
        <p:txBody>
          <a:bodyPr wrap="none">
            <a:spAutoFit/>
          </a:bodyPr>
          <a:lstStyle/>
          <a:p>
            <a:r>
              <a:rPr lang="en-GB"/>
              <a:t>Dargaud 2008</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p:txBody>
          <a:bodyPr/>
          <a:lstStyle/>
          <a:p>
            <a:pPr eaLnBrk="1" hangingPunct="1"/>
            <a:r>
              <a:rPr lang="en-GB" sz="4000" smtClean="0">
                <a:latin typeface="Franklin Gothic Book" pitchFamily="34" charset="0"/>
              </a:rPr>
              <a:t>ETP and risk of unprovoked VTE recurrence</a:t>
            </a:r>
            <a:endParaRPr lang="en-US" sz="4000" smtClean="0">
              <a:latin typeface="Franklin Gothic Book" pitchFamily="34" charset="0"/>
            </a:endParaRPr>
          </a:p>
        </p:txBody>
      </p:sp>
      <p:pic>
        <p:nvPicPr>
          <p:cNvPr id="158722" name="Picture 4"/>
          <p:cNvPicPr>
            <a:picLocks noChangeAspect="1" noChangeArrowheads="1"/>
          </p:cNvPicPr>
          <p:nvPr/>
        </p:nvPicPr>
        <p:blipFill>
          <a:blip r:embed="rId3" cstate="print"/>
          <a:srcRect/>
          <a:stretch>
            <a:fillRect/>
          </a:stretch>
        </p:blipFill>
        <p:spPr bwMode="auto">
          <a:xfrm>
            <a:off x="1381125" y="1557338"/>
            <a:ext cx="5649913" cy="4876800"/>
          </a:xfrm>
          <a:prstGeom prst="rect">
            <a:avLst/>
          </a:prstGeom>
          <a:noFill/>
          <a:ln w="9525">
            <a:noFill/>
            <a:miter lim="800000"/>
            <a:headEnd/>
            <a:tailEnd/>
          </a:ln>
        </p:spPr>
      </p:pic>
      <p:sp>
        <p:nvSpPr>
          <p:cNvPr id="158723" name="Text Box 5"/>
          <p:cNvSpPr txBox="1">
            <a:spLocks noChangeArrowheads="1"/>
          </p:cNvSpPr>
          <p:nvPr/>
        </p:nvSpPr>
        <p:spPr bwMode="auto">
          <a:xfrm>
            <a:off x="7308850" y="6308725"/>
            <a:ext cx="1628775" cy="369888"/>
          </a:xfrm>
          <a:prstGeom prst="rect">
            <a:avLst/>
          </a:prstGeom>
          <a:noFill/>
          <a:ln w="9525">
            <a:noFill/>
            <a:miter lim="800000"/>
            <a:headEnd/>
            <a:tailEnd/>
          </a:ln>
        </p:spPr>
        <p:txBody>
          <a:bodyPr wrap="none">
            <a:spAutoFit/>
          </a:bodyPr>
          <a:lstStyle/>
          <a:p>
            <a:r>
              <a:rPr lang="en-GB"/>
              <a:t>Besser 2008</a:t>
            </a:r>
            <a:endParaRPr lang="en-US"/>
          </a:p>
        </p:txBody>
      </p:sp>
      <p:sp>
        <p:nvSpPr>
          <p:cNvPr id="158724" name="Text Box 6"/>
          <p:cNvSpPr txBox="1">
            <a:spLocks noChangeArrowheads="1"/>
          </p:cNvSpPr>
          <p:nvPr/>
        </p:nvSpPr>
        <p:spPr bwMode="auto">
          <a:xfrm>
            <a:off x="6632575" y="2060575"/>
            <a:ext cx="2262188" cy="646113"/>
          </a:xfrm>
          <a:prstGeom prst="rect">
            <a:avLst/>
          </a:prstGeom>
          <a:noFill/>
          <a:ln w="9525">
            <a:noFill/>
            <a:miter lim="800000"/>
            <a:headEnd/>
            <a:tailEnd/>
          </a:ln>
        </p:spPr>
        <p:txBody>
          <a:bodyPr wrap="none">
            <a:spAutoFit/>
          </a:bodyPr>
          <a:lstStyle/>
          <a:p>
            <a:r>
              <a:rPr lang="en-GB"/>
              <a:t>ETP &gt; 50</a:t>
            </a:r>
            <a:r>
              <a:rPr lang="en-GB" baseline="30000"/>
              <a:t>th</a:t>
            </a:r>
            <a:r>
              <a:rPr lang="en-GB"/>
              <a:t> centile</a:t>
            </a:r>
            <a:endParaRPr lang="en-US"/>
          </a:p>
          <a:p>
            <a:r>
              <a:rPr lang="en-US"/>
              <a:t>HR 2.9 (1.3–6.6)</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Franklin Gothic Book" pitchFamily="34" charset="0"/>
              </a:rPr>
              <a:t>Thrombin generation: applications</a:t>
            </a:r>
            <a:endParaRPr lang="en-GB" dirty="0">
              <a:latin typeface="Franklin Gothic Book" pitchFamily="34" charset="0"/>
            </a:endParaRPr>
          </a:p>
        </p:txBody>
      </p:sp>
      <p:sp>
        <p:nvSpPr>
          <p:cNvPr id="3" name="Content Placeholder 2"/>
          <p:cNvSpPr>
            <a:spLocks noGrp="1"/>
          </p:cNvSpPr>
          <p:nvPr>
            <p:ph idx="1"/>
          </p:nvPr>
        </p:nvSpPr>
        <p:spPr/>
        <p:txBody>
          <a:bodyPr/>
          <a:lstStyle/>
          <a:p>
            <a:r>
              <a:rPr lang="en-GB" dirty="0" smtClean="0"/>
              <a:t>Primarily a research tool at present</a:t>
            </a:r>
          </a:p>
          <a:p>
            <a:r>
              <a:rPr lang="en-GB" dirty="0" smtClean="0"/>
              <a:t>Not yet standardised</a:t>
            </a:r>
          </a:p>
          <a:p>
            <a:r>
              <a:rPr lang="en-GB" dirty="0" smtClean="0"/>
              <a:t>May be useful for </a:t>
            </a:r>
          </a:p>
          <a:p>
            <a:pPr lvl="1"/>
            <a:r>
              <a:rPr lang="en-GB" dirty="0" smtClean="0"/>
              <a:t>Assessing response to coagulation factor therapy</a:t>
            </a:r>
          </a:p>
          <a:p>
            <a:pPr lvl="1"/>
            <a:r>
              <a:rPr lang="en-GB" dirty="0" smtClean="0"/>
              <a:t>Assessing response to by-pass therapy</a:t>
            </a:r>
          </a:p>
          <a:p>
            <a:pPr lvl="1"/>
            <a:r>
              <a:rPr lang="en-GB" dirty="0" smtClean="0"/>
              <a:t>Assessing response to novel agents</a:t>
            </a:r>
          </a:p>
          <a:p>
            <a:pPr lvl="1"/>
            <a:r>
              <a:rPr lang="en-GB" dirty="0" smtClean="0"/>
              <a:t>Titrating reversal of new anticoagulants</a:t>
            </a:r>
          </a:p>
          <a:p>
            <a:pPr lvl="1"/>
            <a:r>
              <a:rPr lang="en-GB" dirty="0" smtClean="0"/>
              <a:t>Predicting thrombosis recurrence</a:t>
            </a:r>
            <a:endParaRPr lang="en-GB" dirty="0"/>
          </a:p>
        </p:txBody>
      </p:sp>
    </p:spTree>
    <p:extLst>
      <p:ext uri="{BB962C8B-B14F-4D97-AF65-F5344CB8AC3E}">
        <p14:creationId xmlns:p14="http://schemas.microsoft.com/office/powerpoint/2010/main" val="142778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3"/>
          <p:cNvSpPr>
            <a:spLocks noGrp="1"/>
          </p:cNvSpPr>
          <p:nvPr>
            <p:ph type="ctrTitle"/>
          </p:nvPr>
        </p:nvSpPr>
        <p:spPr/>
        <p:txBody>
          <a:bodyPr/>
          <a:lstStyle/>
          <a:p>
            <a:pPr eaLnBrk="1" hangingPunct="1"/>
            <a:r>
              <a:rPr lang="en-GB" dirty="0" smtClean="0">
                <a:latin typeface="Franklin Gothic Book" pitchFamily="34" charset="0"/>
              </a:rPr>
              <a:t>Global assessment of primary haemostasis</a:t>
            </a:r>
          </a:p>
        </p:txBody>
      </p:sp>
      <p:sp>
        <p:nvSpPr>
          <p:cNvPr id="160770" name="Subtitle 4"/>
          <p:cNvSpPr>
            <a:spLocks noGrp="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468313" y="260350"/>
            <a:ext cx="8229600" cy="1139825"/>
          </a:xfrm>
        </p:spPr>
        <p:txBody>
          <a:bodyPr/>
          <a:lstStyle/>
          <a:p>
            <a:pPr eaLnBrk="1" hangingPunct="1"/>
            <a:r>
              <a:rPr lang="en-GB" smtClean="0">
                <a:latin typeface="Franklin Gothic Book" pitchFamily="34" charset="0"/>
              </a:rPr>
              <a:t>Global assays of haemostasis</a:t>
            </a:r>
          </a:p>
        </p:txBody>
      </p:sp>
      <p:sp>
        <p:nvSpPr>
          <p:cNvPr id="16387" name="Rectangle 3"/>
          <p:cNvSpPr>
            <a:spLocks noGrp="1" noChangeArrowheads="1"/>
          </p:cNvSpPr>
          <p:nvPr>
            <p:ph type="body" idx="1"/>
          </p:nvPr>
        </p:nvSpPr>
        <p:spPr>
          <a:xfrm>
            <a:off x="539750" y="1844675"/>
            <a:ext cx="8229600" cy="4530725"/>
          </a:xfrm>
        </p:spPr>
        <p:txBody>
          <a:bodyPr/>
          <a:lstStyle/>
          <a:p>
            <a:pPr eaLnBrk="1" hangingPunct="1"/>
            <a:r>
              <a:rPr lang="en-GB" smtClean="0"/>
              <a:t>Attractive because they assess the net function of many factors</a:t>
            </a:r>
          </a:p>
          <a:p>
            <a:pPr eaLnBrk="1" hangingPunct="1"/>
            <a:r>
              <a:rPr lang="en-GB" smtClean="0">
                <a:solidFill>
                  <a:srgbClr val="3333FF"/>
                </a:solidFill>
              </a:rPr>
              <a:t>Don’t identify a specific therapy</a:t>
            </a:r>
          </a:p>
          <a:p>
            <a:pPr eaLnBrk="1" hangingPunct="1"/>
            <a:r>
              <a:rPr lang="en-GB" smtClean="0"/>
              <a:t>Give a more relevant measure of haemostatic function.</a:t>
            </a:r>
          </a:p>
          <a:p>
            <a:pPr eaLnBrk="1" hangingPunct="1"/>
            <a:r>
              <a:rPr lang="en-GB" smtClean="0">
                <a:solidFill>
                  <a:srgbClr val="3333FF"/>
                </a:solidFill>
              </a:rPr>
              <a:t>Never completely physiological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3" name="Rectangle 2"/>
          <p:cNvSpPr>
            <a:spLocks noChangeArrowheads="1"/>
          </p:cNvSpPr>
          <p:nvPr/>
        </p:nvSpPr>
        <p:spPr bwMode="auto">
          <a:xfrm>
            <a:off x="755650" y="260350"/>
            <a:ext cx="6934200" cy="682625"/>
          </a:xfrm>
          <a:prstGeom prst="rect">
            <a:avLst/>
          </a:prstGeom>
          <a:noFill/>
          <a:ln w="9525">
            <a:noFill/>
            <a:miter lim="800000"/>
            <a:headEnd/>
            <a:tailEnd/>
          </a:ln>
        </p:spPr>
        <p:txBody>
          <a:bodyPr lIns="0" tIns="36512" rIns="0" bIns="36512">
            <a:spAutoFit/>
          </a:bodyPr>
          <a:lstStyle/>
          <a:p>
            <a:pPr eaLnBrk="0" hangingPunct="0"/>
            <a:r>
              <a:rPr lang="en-US" sz="4000">
                <a:solidFill>
                  <a:srgbClr val="666600"/>
                </a:solidFill>
                <a:latin typeface="Franklin Gothic Book" pitchFamily="34" charset="0"/>
              </a:rPr>
              <a:t>PFA-100</a:t>
            </a:r>
            <a:r>
              <a:rPr lang="en-US" sz="4000" baseline="30000">
                <a:solidFill>
                  <a:srgbClr val="666600"/>
                </a:solidFill>
                <a:latin typeface="Franklin Gothic Book" pitchFamily="34" charset="0"/>
              </a:rPr>
              <a:t>®</a:t>
            </a:r>
            <a:r>
              <a:rPr lang="en-US" sz="4000">
                <a:solidFill>
                  <a:srgbClr val="666600"/>
                </a:solidFill>
                <a:latin typeface="Franklin Gothic Book" pitchFamily="34" charset="0"/>
              </a:rPr>
              <a:t> Test Principle</a:t>
            </a:r>
          </a:p>
        </p:txBody>
      </p:sp>
      <p:sp>
        <p:nvSpPr>
          <p:cNvPr id="297987" name="Rectangle 3"/>
          <p:cNvSpPr>
            <a:spLocks noChangeArrowheads="1"/>
          </p:cNvSpPr>
          <p:nvPr/>
        </p:nvSpPr>
        <p:spPr bwMode="auto">
          <a:xfrm>
            <a:off x="4267200" y="1968500"/>
            <a:ext cx="3644900" cy="4343400"/>
          </a:xfrm>
          <a:prstGeom prst="rect">
            <a:avLst/>
          </a:prstGeom>
          <a:gradFill rotWithShape="0">
            <a:gsLst>
              <a:gs pos="0">
                <a:srgbClr val="FFFFFF">
                  <a:gamma/>
                  <a:shade val="80000"/>
                  <a:invGamma/>
                </a:srgbClr>
              </a:gs>
              <a:gs pos="100000">
                <a:srgbClr val="FFFFFF"/>
              </a:gs>
            </a:gsLst>
            <a:lin ang="18900000" scaled="1"/>
          </a:gradFill>
          <a:ln w="12700">
            <a:solidFill>
              <a:schemeClr val="tx1"/>
            </a:solidFill>
            <a:miter lim="800000"/>
            <a:headEnd/>
            <a:tailEnd/>
          </a:ln>
          <a:effectLst>
            <a:outerShdw dist="107763" dir="2700000" algn="ctr" rotWithShape="0">
              <a:schemeClr val="bg2"/>
            </a:outerShdw>
          </a:effectLst>
        </p:spPr>
        <p:txBody>
          <a:bodyPr wrap="none" anchor="ctr"/>
          <a:lstStyle/>
          <a:p>
            <a:pPr algn="ctr">
              <a:defRPr/>
            </a:pPr>
            <a:endParaRPr lang="en-GB" sz="2400">
              <a:solidFill>
                <a:srgbClr val="000000"/>
              </a:solidFill>
              <a:latin typeface="Times" charset="0"/>
            </a:endParaRPr>
          </a:p>
        </p:txBody>
      </p:sp>
      <p:sp>
        <p:nvSpPr>
          <p:cNvPr id="161795" name="Rectangle 4"/>
          <p:cNvSpPr>
            <a:spLocks noChangeArrowheads="1"/>
          </p:cNvSpPr>
          <p:nvPr/>
        </p:nvSpPr>
        <p:spPr bwMode="auto">
          <a:xfrm>
            <a:off x="903288" y="4329113"/>
            <a:ext cx="1819275" cy="1984375"/>
          </a:xfrm>
          <a:prstGeom prst="rect">
            <a:avLst/>
          </a:prstGeom>
          <a:solidFill>
            <a:srgbClr val="FFFFFF"/>
          </a:solidFill>
          <a:ln w="9525">
            <a:noFill/>
            <a:miter lim="800000"/>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297989" name="Rectangle 5"/>
          <p:cNvSpPr>
            <a:spLocks noChangeArrowheads="1"/>
          </p:cNvSpPr>
          <p:nvPr/>
        </p:nvSpPr>
        <p:spPr bwMode="auto">
          <a:xfrm>
            <a:off x="896938" y="1966913"/>
            <a:ext cx="3165475" cy="4343400"/>
          </a:xfrm>
          <a:prstGeom prst="rect">
            <a:avLst/>
          </a:prstGeom>
          <a:gradFill rotWithShape="0">
            <a:gsLst>
              <a:gs pos="0">
                <a:srgbClr val="FFFFFF">
                  <a:gamma/>
                  <a:shade val="80000"/>
                  <a:invGamma/>
                </a:srgbClr>
              </a:gs>
              <a:gs pos="100000">
                <a:srgbClr val="FFFFFF"/>
              </a:gs>
            </a:gsLst>
            <a:lin ang="18900000" scaled="1"/>
          </a:gradFill>
          <a:ln w="12700">
            <a:solidFill>
              <a:schemeClr val="tx1"/>
            </a:solidFill>
            <a:miter lim="800000"/>
            <a:headEnd/>
            <a:tailEnd/>
          </a:ln>
          <a:effectLst>
            <a:outerShdw dist="107763" dir="2700000" algn="ctr" rotWithShape="0">
              <a:schemeClr val="bg2"/>
            </a:outerShdw>
          </a:effectLst>
        </p:spPr>
        <p:txBody>
          <a:bodyPr wrap="none" anchor="ctr"/>
          <a:lstStyle/>
          <a:p>
            <a:pPr eaLnBrk="0" hangingPunct="0">
              <a:defRPr/>
            </a:pPr>
            <a:endParaRPr lang="en-GB" sz="2400">
              <a:solidFill>
                <a:srgbClr val="000000"/>
              </a:solidFill>
              <a:latin typeface="Franklin Gothic Book" pitchFamily="34" charset="0"/>
            </a:endParaRPr>
          </a:p>
        </p:txBody>
      </p:sp>
      <p:sp>
        <p:nvSpPr>
          <p:cNvPr id="161797" name="Rectangle 6"/>
          <p:cNvSpPr>
            <a:spLocks noChangeArrowheads="1"/>
          </p:cNvSpPr>
          <p:nvPr/>
        </p:nvSpPr>
        <p:spPr bwMode="auto">
          <a:xfrm>
            <a:off x="827088" y="1052513"/>
            <a:ext cx="3184525" cy="952500"/>
          </a:xfrm>
          <a:prstGeom prst="rect">
            <a:avLst/>
          </a:prstGeom>
          <a:noFill/>
          <a:ln w="9525">
            <a:noFill/>
            <a:miter lim="800000"/>
            <a:headEnd/>
            <a:tailEnd/>
          </a:ln>
        </p:spPr>
        <p:txBody>
          <a:bodyPr lIns="90488" tIns="44450" rIns="90488" bIns="44450">
            <a:spAutoFit/>
          </a:bodyPr>
          <a:lstStyle/>
          <a:p>
            <a:pPr eaLnBrk="0" hangingPunct="0"/>
            <a:r>
              <a:rPr lang="en-US" sz="2800" b="1" i="1">
                <a:latin typeface="Times"/>
              </a:rPr>
              <a:t>In Vivo </a:t>
            </a:r>
            <a:r>
              <a:rPr lang="en-US" sz="2800" b="1">
                <a:latin typeface="Times"/>
              </a:rPr>
              <a:t>Haemostasis</a:t>
            </a:r>
          </a:p>
        </p:txBody>
      </p:sp>
      <p:sp>
        <p:nvSpPr>
          <p:cNvPr id="161798" name="Rectangle 7"/>
          <p:cNvSpPr>
            <a:spLocks noChangeArrowheads="1"/>
          </p:cNvSpPr>
          <p:nvPr/>
        </p:nvSpPr>
        <p:spPr bwMode="auto">
          <a:xfrm>
            <a:off x="4552950" y="1374775"/>
            <a:ext cx="2439988" cy="515938"/>
          </a:xfrm>
          <a:prstGeom prst="rect">
            <a:avLst/>
          </a:prstGeom>
          <a:noFill/>
          <a:ln w="9525">
            <a:noFill/>
            <a:miter lim="800000"/>
            <a:headEnd/>
            <a:tailEnd/>
          </a:ln>
        </p:spPr>
        <p:txBody>
          <a:bodyPr lIns="90488" tIns="44450" rIns="90488" bIns="44450">
            <a:spAutoFit/>
          </a:bodyPr>
          <a:lstStyle/>
          <a:p>
            <a:pPr eaLnBrk="0" hangingPunct="0"/>
            <a:r>
              <a:rPr lang="en-US" sz="2800" b="1">
                <a:latin typeface="Times"/>
              </a:rPr>
              <a:t>PFA-100</a:t>
            </a:r>
            <a:r>
              <a:rPr lang="en-US" sz="2800" b="1" i="1" baseline="30000">
                <a:latin typeface="Times"/>
              </a:rPr>
              <a:t>®</a:t>
            </a:r>
            <a:r>
              <a:rPr lang="en-US" sz="2800" b="1">
                <a:latin typeface="Times"/>
              </a:rPr>
              <a:t> </a:t>
            </a:r>
          </a:p>
        </p:txBody>
      </p:sp>
      <p:sp>
        <p:nvSpPr>
          <p:cNvPr id="161799" name="Freeform 8"/>
          <p:cNvSpPr>
            <a:spLocks/>
          </p:cNvSpPr>
          <p:nvPr/>
        </p:nvSpPr>
        <p:spPr bwMode="auto">
          <a:xfrm>
            <a:off x="5072063" y="3136900"/>
            <a:ext cx="515937" cy="201613"/>
          </a:xfrm>
          <a:custGeom>
            <a:avLst/>
            <a:gdLst>
              <a:gd name="T0" fmla="*/ 0 w 367"/>
              <a:gd name="T1" fmla="*/ 120 h 127"/>
              <a:gd name="T2" fmla="*/ 103 w 367"/>
              <a:gd name="T3" fmla="*/ 105 h 127"/>
              <a:gd name="T4" fmla="*/ 153 w 367"/>
              <a:gd name="T5" fmla="*/ 111 h 127"/>
              <a:gd name="T6" fmla="*/ 228 w 367"/>
              <a:gd name="T7" fmla="*/ 102 h 127"/>
              <a:gd name="T8" fmla="*/ 266 w 367"/>
              <a:gd name="T9" fmla="*/ 6 h 127"/>
              <a:gd name="T10" fmla="*/ 306 w 367"/>
              <a:gd name="T11" fmla="*/ 21 h 127"/>
              <a:gd name="T12" fmla="*/ 278 w 367"/>
              <a:gd name="T13" fmla="*/ 108 h 127"/>
              <a:gd name="T14" fmla="*/ 313 w 367"/>
              <a:gd name="T15" fmla="*/ 126 h 127"/>
              <a:gd name="T16" fmla="*/ 348 w 367"/>
              <a:gd name="T17" fmla="*/ 105 h 127"/>
              <a:gd name="T18" fmla="*/ 366 w 367"/>
              <a:gd name="T19" fmla="*/ 57 h 127"/>
              <a:gd name="T20" fmla="*/ 301 w 367"/>
              <a:gd name="T21" fmla="*/ 0 h 127"/>
              <a:gd name="T22" fmla="*/ 301 w 367"/>
              <a:gd name="T23" fmla="*/ 18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7"/>
              <a:gd name="T37" fmla="*/ 0 h 127"/>
              <a:gd name="T38" fmla="*/ 367 w 367"/>
              <a:gd name="T39" fmla="*/ 127 h 1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7" h="127">
                <a:moveTo>
                  <a:pt x="0" y="120"/>
                </a:moveTo>
                <a:lnTo>
                  <a:pt x="103" y="105"/>
                </a:lnTo>
                <a:lnTo>
                  <a:pt x="153" y="111"/>
                </a:lnTo>
                <a:lnTo>
                  <a:pt x="228" y="102"/>
                </a:lnTo>
                <a:lnTo>
                  <a:pt x="266" y="6"/>
                </a:lnTo>
                <a:lnTo>
                  <a:pt x="306" y="21"/>
                </a:lnTo>
                <a:lnTo>
                  <a:pt x="278" y="108"/>
                </a:lnTo>
                <a:lnTo>
                  <a:pt x="313" y="126"/>
                </a:lnTo>
                <a:lnTo>
                  <a:pt x="348" y="105"/>
                </a:lnTo>
                <a:lnTo>
                  <a:pt x="366" y="57"/>
                </a:lnTo>
                <a:lnTo>
                  <a:pt x="301" y="0"/>
                </a:lnTo>
                <a:lnTo>
                  <a:pt x="301" y="18"/>
                </a:lnTo>
              </a:path>
            </a:pathLst>
          </a:custGeom>
          <a:noFill/>
          <a:ln w="12700" cap="rnd">
            <a:solidFill>
              <a:srgbClr val="FF0000"/>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800" name="Freeform 9"/>
          <p:cNvSpPr>
            <a:spLocks/>
          </p:cNvSpPr>
          <p:nvPr/>
        </p:nvSpPr>
        <p:spPr bwMode="auto">
          <a:xfrm>
            <a:off x="5340350" y="3228975"/>
            <a:ext cx="646113" cy="228600"/>
          </a:xfrm>
          <a:custGeom>
            <a:avLst/>
            <a:gdLst>
              <a:gd name="T0" fmla="*/ 45 w 458"/>
              <a:gd name="T1" fmla="*/ 69 h 144"/>
              <a:gd name="T2" fmla="*/ 0 w 458"/>
              <a:gd name="T3" fmla="*/ 128 h 144"/>
              <a:gd name="T4" fmla="*/ 28 w 458"/>
              <a:gd name="T5" fmla="*/ 134 h 144"/>
              <a:gd name="T6" fmla="*/ 75 w 458"/>
              <a:gd name="T7" fmla="*/ 66 h 144"/>
              <a:gd name="T8" fmla="*/ 100 w 458"/>
              <a:gd name="T9" fmla="*/ 140 h 144"/>
              <a:gd name="T10" fmla="*/ 131 w 458"/>
              <a:gd name="T11" fmla="*/ 134 h 144"/>
              <a:gd name="T12" fmla="*/ 133 w 458"/>
              <a:gd name="T13" fmla="*/ 83 h 144"/>
              <a:gd name="T14" fmla="*/ 156 w 458"/>
              <a:gd name="T15" fmla="*/ 83 h 144"/>
              <a:gd name="T16" fmla="*/ 161 w 458"/>
              <a:gd name="T17" fmla="*/ 143 h 144"/>
              <a:gd name="T18" fmla="*/ 234 w 458"/>
              <a:gd name="T19" fmla="*/ 134 h 144"/>
              <a:gd name="T20" fmla="*/ 218 w 458"/>
              <a:gd name="T21" fmla="*/ 104 h 144"/>
              <a:gd name="T22" fmla="*/ 168 w 458"/>
              <a:gd name="T23" fmla="*/ 77 h 144"/>
              <a:gd name="T24" fmla="*/ 178 w 458"/>
              <a:gd name="T25" fmla="*/ 60 h 144"/>
              <a:gd name="T26" fmla="*/ 218 w 458"/>
              <a:gd name="T27" fmla="*/ 0 h 144"/>
              <a:gd name="T28" fmla="*/ 251 w 458"/>
              <a:gd name="T29" fmla="*/ 63 h 144"/>
              <a:gd name="T30" fmla="*/ 239 w 458"/>
              <a:gd name="T31" fmla="*/ 95 h 144"/>
              <a:gd name="T32" fmla="*/ 256 w 458"/>
              <a:gd name="T33" fmla="*/ 119 h 144"/>
              <a:gd name="T34" fmla="*/ 339 w 458"/>
              <a:gd name="T35" fmla="*/ 42 h 144"/>
              <a:gd name="T36" fmla="*/ 457 w 458"/>
              <a:gd name="T37" fmla="*/ 45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8"/>
              <a:gd name="T58" fmla="*/ 0 h 144"/>
              <a:gd name="T59" fmla="*/ 458 w 458"/>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8" h="144">
                <a:moveTo>
                  <a:pt x="45" y="69"/>
                </a:moveTo>
                <a:lnTo>
                  <a:pt x="0" y="128"/>
                </a:lnTo>
                <a:lnTo>
                  <a:pt x="28" y="134"/>
                </a:lnTo>
                <a:lnTo>
                  <a:pt x="75" y="66"/>
                </a:lnTo>
                <a:lnTo>
                  <a:pt x="100" y="140"/>
                </a:lnTo>
                <a:lnTo>
                  <a:pt x="131" y="134"/>
                </a:lnTo>
                <a:lnTo>
                  <a:pt x="133" y="83"/>
                </a:lnTo>
                <a:lnTo>
                  <a:pt x="156" y="83"/>
                </a:lnTo>
                <a:lnTo>
                  <a:pt x="161" y="143"/>
                </a:lnTo>
                <a:lnTo>
                  <a:pt x="234" y="134"/>
                </a:lnTo>
                <a:lnTo>
                  <a:pt x="218" y="104"/>
                </a:lnTo>
                <a:lnTo>
                  <a:pt x="168" y="77"/>
                </a:lnTo>
                <a:lnTo>
                  <a:pt x="178" y="60"/>
                </a:lnTo>
                <a:lnTo>
                  <a:pt x="218" y="0"/>
                </a:lnTo>
                <a:lnTo>
                  <a:pt x="251" y="63"/>
                </a:lnTo>
                <a:lnTo>
                  <a:pt x="239" y="95"/>
                </a:lnTo>
                <a:lnTo>
                  <a:pt x="256" y="119"/>
                </a:lnTo>
                <a:lnTo>
                  <a:pt x="339" y="42"/>
                </a:lnTo>
                <a:lnTo>
                  <a:pt x="457" y="45"/>
                </a:lnTo>
              </a:path>
            </a:pathLst>
          </a:custGeom>
          <a:noFill/>
          <a:ln w="12700" cap="rnd">
            <a:solidFill>
              <a:srgbClr val="FF0000"/>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801" name="Rectangle 10"/>
          <p:cNvSpPr>
            <a:spLocks noChangeArrowheads="1"/>
          </p:cNvSpPr>
          <p:nvPr/>
        </p:nvSpPr>
        <p:spPr bwMode="auto">
          <a:xfrm>
            <a:off x="6888163" y="5235575"/>
            <a:ext cx="890587" cy="520700"/>
          </a:xfrm>
          <a:prstGeom prst="rect">
            <a:avLst/>
          </a:prstGeom>
          <a:noFill/>
          <a:ln w="9525">
            <a:noFill/>
            <a:miter lim="800000"/>
            <a:headEnd/>
            <a:tailEnd/>
          </a:ln>
        </p:spPr>
        <p:txBody>
          <a:bodyPr wrap="none" lIns="90488" tIns="44450" rIns="90488" bIns="44450">
            <a:spAutoFit/>
          </a:bodyPr>
          <a:lstStyle/>
          <a:p>
            <a:pPr eaLnBrk="0" hangingPunct="0"/>
            <a:r>
              <a:rPr lang="en-US" sz="1400">
                <a:solidFill>
                  <a:srgbClr val="000000"/>
                </a:solidFill>
                <a:latin typeface="Arial" charset="0"/>
              </a:rPr>
              <a:t>capillary </a:t>
            </a:r>
          </a:p>
          <a:p>
            <a:pPr eaLnBrk="0" hangingPunct="0"/>
            <a:r>
              <a:rPr lang="en-US" sz="1400">
                <a:solidFill>
                  <a:srgbClr val="000000"/>
                </a:solidFill>
                <a:latin typeface="Arial" charset="0"/>
              </a:rPr>
              <a:t>200µm</a:t>
            </a:r>
          </a:p>
        </p:txBody>
      </p:sp>
      <p:sp>
        <p:nvSpPr>
          <p:cNvPr id="161802" name="Rectangle 11"/>
          <p:cNvSpPr>
            <a:spLocks noChangeArrowheads="1"/>
          </p:cNvSpPr>
          <p:nvPr/>
        </p:nvSpPr>
        <p:spPr bwMode="auto">
          <a:xfrm>
            <a:off x="6888163" y="2043113"/>
            <a:ext cx="847725" cy="520700"/>
          </a:xfrm>
          <a:prstGeom prst="rect">
            <a:avLst/>
          </a:prstGeom>
          <a:noFill/>
          <a:ln w="9525">
            <a:noFill/>
            <a:miter lim="800000"/>
            <a:headEnd/>
            <a:tailEnd/>
          </a:ln>
        </p:spPr>
        <p:txBody>
          <a:bodyPr wrap="none" lIns="90488" tIns="44450" rIns="90488" bIns="44450">
            <a:spAutoFit/>
          </a:bodyPr>
          <a:lstStyle/>
          <a:p>
            <a:pPr eaLnBrk="0" hangingPunct="0"/>
            <a:r>
              <a:rPr lang="en-US" sz="1400">
                <a:solidFill>
                  <a:srgbClr val="000000"/>
                </a:solidFill>
                <a:latin typeface="Arial" charset="0"/>
              </a:rPr>
              <a:t>aperture</a:t>
            </a:r>
          </a:p>
          <a:p>
            <a:pPr eaLnBrk="0" hangingPunct="0"/>
            <a:r>
              <a:rPr lang="en-US" sz="1400">
                <a:solidFill>
                  <a:srgbClr val="000000"/>
                </a:solidFill>
                <a:latin typeface="Arial" charset="0"/>
              </a:rPr>
              <a:t>150µm</a:t>
            </a:r>
          </a:p>
        </p:txBody>
      </p:sp>
      <p:sp>
        <p:nvSpPr>
          <p:cNvPr id="161803" name="Line 12"/>
          <p:cNvSpPr>
            <a:spLocks noChangeShapeType="1"/>
          </p:cNvSpPr>
          <p:nvPr/>
        </p:nvSpPr>
        <p:spPr bwMode="auto">
          <a:xfrm>
            <a:off x="5229225" y="3287713"/>
            <a:ext cx="0" cy="9525"/>
          </a:xfrm>
          <a:prstGeom prst="line">
            <a:avLst/>
          </a:prstGeom>
          <a:noFill/>
          <a:ln w="25400">
            <a:solidFill>
              <a:srgbClr val="FF0000"/>
            </a:solidFill>
            <a:round/>
            <a:headEnd type="none" w="sm" len="sm"/>
            <a:tailEnd type="none" w="sm" len="sm"/>
          </a:ln>
        </p:spPr>
        <p:txBody>
          <a:bodyPr wrap="none" anchor="ctr"/>
          <a:lstStyle/>
          <a:p>
            <a:endParaRPr lang="en-US"/>
          </a:p>
        </p:txBody>
      </p:sp>
      <p:sp>
        <p:nvSpPr>
          <p:cNvPr id="161804" name="Rectangle 13" descr="Large confetti"/>
          <p:cNvSpPr>
            <a:spLocks noChangeArrowheads="1"/>
          </p:cNvSpPr>
          <p:nvPr/>
        </p:nvSpPr>
        <p:spPr bwMode="auto">
          <a:xfrm>
            <a:off x="4403725" y="2663825"/>
            <a:ext cx="952500" cy="520700"/>
          </a:xfrm>
          <a:prstGeom prst="rect">
            <a:avLst/>
          </a:prstGeom>
          <a:pattFill prst="lgConfetti">
            <a:fgClr>
              <a:schemeClr val="folHlink"/>
            </a:fgClr>
            <a:bgClr>
              <a:schemeClr val="tx1"/>
            </a:bgClr>
          </a:pattFill>
          <a:ln w="12700">
            <a:solidFill>
              <a:schemeClr val="tx1"/>
            </a:solidFill>
            <a:miter lim="800000"/>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05" name="Rectangle 14" descr="Large confetti"/>
          <p:cNvSpPr>
            <a:spLocks noChangeArrowheads="1"/>
          </p:cNvSpPr>
          <p:nvPr/>
        </p:nvSpPr>
        <p:spPr bwMode="auto">
          <a:xfrm>
            <a:off x="5753100" y="2663825"/>
            <a:ext cx="952500" cy="520700"/>
          </a:xfrm>
          <a:prstGeom prst="rect">
            <a:avLst/>
          </a:prstGeom>
          <a:pattFill prst="lgConfetti">
            <a:fgClr>
              <a:schemeClr val="folHlink"/>
            </a:fgClr>
            <a:bgClr>
              <a:schemeClr val="tx1"/>
            </a:bgClr>
          </a:pattFill>
          <a:ln w="12700">
            <a:solidFill>
              <a:schemeClr val="tx1"/>
            </a:solidFill>
            <a:miter lim="800000"/>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06" name="Freeform 15"/>
          <p:cNvSpPr>
            <a:spLocks/>
          </p:cNvSpPr>
          <p:nvPr/>
        </p:nvSpPr>
        <p:spPr bwMode="auto">
          <a:xfrm>
            <a:off x="4413250" y="2201863"/>
            <a:ext cx="957263" cy="3956050"/>
          </a:xfrm>
          <a:custGeom>
            <a:avLst/>
            <a:gdLst>
              <a:gd name="T0" fmla="*/ 0 w 679"/>
              <a:gd name="T1" fmla="*/ 0 h 2492"/>
              <a:gd name="T2" fmla="*/ 0 w 679"/>
              <a:gd name="T3" fmla="*/ 1033 h 2492"/>
              <a:gd name="T4" fmla="*/ 678 w 679"/>
              <a:gd name="T5" fmla="*/ 1033 h 2492"/>
              <a:gd name="T6" fmla="*/ 678 w 679"/>
              <a:gd name="T7" fmla="*/ 2491 h 2492"/>
              <a:gd name="T8" fmla="*/ 0 60000 65536"/>
              <a:gd name="T9" fmla="*/ 0 60000 65536"/>
              <a:gd name="T10" fmla="*/ 0 60000 65536"/>
              <a:gd name="T11" fmla="*/ 0 60000 65536"/>
              <a:gd name="T12" fmla="*/ 0 w 679"/>
              <a:gd name="T13" fmla="*/ 0 h 2492"/>
              <a:gd name="T14" fmla="*/ 679 w 679"/>
              <a:gd name="T15" fmla="*/ 2492 h 2492"/>
            </a:gdLst>
            <a:ahLst/>
            <a:cxnLst>
              <a:cxn ang="T8">
                <a:pos x="T0" y="T1"/>
              </a:cxn>
              <a:cxn ang="T9">
                <a:pos x="T2" y="T3"/>
              </a:cxn>
              <a:cxn ang="T10">
                <a:pos x="T4" y="T5"/>
              </a:cxn>
              <a:cxn ang="T11">
                <a:pos x="T6" y="T7"/>
              </a:cxn>
            </a:cxnLst>
            <a:rect l="T12" t="T13" r="T14" b="T15"/>
            <a:pathLst>
              <a:path w="679" h="2492">
                <a:moveTo>
                  <a:pt x="0" y="0"/>
                </a:moveTo>
                <a:lnTo>
                  <a:pt x="0" y="1033"/>
                </a:lnTo>
                <a:lnTo>
                  <a:pt x="678" y="1033"/>
                </a:lnTo>
                <a:lnTo>
                  <a:pt x="678" y="2491"/>
                </a:lnTo>
              </a:path>
            </a:pathLst>
          </a:custGeom>
          <a:noFill/>
          <a:ln w="50800" cap="rnd">
            <a:solidFill>
              <a:schemeClr val="tx1"/>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807" name="Freeform 16"/>
          <p:cNvSpPr>
            <a:spLocks/>
          </p:cNvSpPr>
          <p:nvPr/>
        </p:nvSpPr>
        <p:spPr bwMode="auto">
          <a:xfrm>
            <a:off x="5751513" y="2201863"/>
            <a:ext cx="955675" cy="3956050"/>
          </a:xfrm>
          <a:custGeom>
            <a:avLst/>
            <a:gdLst>
              <a:gd name="T0" fmla="*/ 677 w 678"/>
              <a:gd name="T1" fmla="*/ 0 h 2492"/>
              <a:gd name="T2" fmla="*/ 677 w 678"/>
              <a:gd name="T3" fmla="*/ 1033 h 2492"/>
              <a:gd name="T4" fmla="*/ 0 w 678"/>
              <a:gd name="T5" fmla="*/ 1033 h 2492"/>
              <a:gd name="T6" fmla="*/ 0 w 678"/>
              <a:gd name="T7" fmla="*/ 2491 h 2492"/>
              <a:gd name="T8" fmla="*/ 0 60000 65536"/>
              <a:gd name="T9" fmla="*/ 0 60000 65536"/>
              <a:gd name="T10" fmla="*/ 0 60000 65536"/>
              <a:gd name="T11" fmla="*/ 0 60000 65536"/>
              <a:gd name="T12" fmla="*/ 0 w 678"/>
              <a:gd name="T13" fmla="*/ 0 h 2492"/>
              <a:gd name="T14" fmla="*/ 678 w 678"/>
              <a:gd name="T15" fmla="*/ 2492 h 2492"/>
            </a:gdLst>
            <a:ahLst/>
            <a:cxnLst>
              <a:cxn ang="T8">
                <a:pos x="T0" y="T1"/>
              </a:cxn>
              <a:cxn ang="T9">
                <a:pos x="T2" y="T3"/>
              </a:cxn>
              <a:cxn ang="T10">
                <a:pos x="T4" y="T5"/>
              </a:cxn>
              <a:cxn ang="T11">
                <a:pos x="T6" y="T7"/>
              </a:cxn>
            </a:cxnLst>
            <a:rect l="T12" t="T13" r="T14" b="T15"/>
            <a:pathLst>
              <a:path w="678" h="2492">
                <a:moveTo>
                  <a:pt x="677" y="0"/>
                </a:moveTo>
                <a:lnTo>
                  <a:pt x="677" y="1033"/>
                </a:lnTo>
                <a:lnTo>
                  <a:pt x="0" y="1033"/>
                </a:lnTo>
                <a:lnTo>
                  <a:pt x="0" y="2491"/>
                </a:lnTo>
              </a:path>
            </a:pathLst>
          </a:custGeom>
          <a:noFill/>
          <a:ln w="50800" cap="rnd">
            <a:solidFill>
              <a:schemeClr val="tx1"/>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808" name="Freeform 17"/>
          <p:cNvSpPr>
            <a:spLocks/>
          </p:cNvSpPr>
          <p:nvPr/>
        </p:nvSpPr>
        <p:spPr bwMode="auto">
          <a:xfrm>
            <a:off x="4878388" y="2816225"/>
            <a:ext cx="498475" cy="395288"/>
          </a:xfrm>
          <a:custGeom>
            <a:avLst/>
            <a:gdLst>
              <a:gd name="T0" fmla="*/ 351 w 352"/>
              <a:gd name="T1" fmla="*/ 0 h 249"/>
              <a:gd name="T2" fmla="*/ 351 w 352"/>
              <a:gd name="T3" fmla="*/ 228 h 249"/>
              <a:gd name="T4" fmla="*/ 338 w 352"/>
              <a:gd name="T5" fmla="*/ 248 h 249"/>
              <a:gd name="T6" fmla="*/ 0 w 352"/>
              <a:gd name="T7" fmla="*/ 248 h 249"/>
              <a:gd name="T8" fmla="*/ 0 60000 65536"/>
              <a:gd name="T9" fmla="*/ 0 60000 65536"/>
              <a:gd name="T10" fmla="*/ 0 60000 65536"/>
              <a:gd name="T11" fmla="*/ 0 60000 65536"/>
              <a:gd name="T12" fmla="*/ 0 w 352"/>
              <a:gd name="T13" fmla="*/ 0 h 249"/>
              <a:gd name="T14" fmla="*/ 352 w 352"/>
              <a:gd name="T15" fmla="*/ 249 h 249"/>
            </a:gdLst>
            <a:ahLst/>
            <a:cxnLst>
              <a:cxn ang="T8">
                <a:pos x="T0" y="T1"/>
              </a:cxn>
              <a:cxn ang="T9">
                <a:pos x="T2" y="T3"/>
              </a:cxn>
              <a:cxn ang="T10">
                <a:pos x="T4" y="T5"/>
              </a:cxn>
              <a:cxn ang="T11">
                <a:pos x="T6" y="T7"/>
              </a:cxn>
            </a:cxnLst>
            <a:rect l="T12" t="T13" r="T14" b="T15"/>
            <a:pathLst>
              <a:path w="352" h="249">
                <a:moveTo>
                  <a:pt x="351" y="0"/>
                </a:moveTo>
                <a:lnTo>
                  <a:pt x="351" y="228"/>
                </a:lnTo>
                <a:lnTo>
                  <a:pt x="338" y="248"/>
                </a:lnTo>
                <a:lnTo>
                  <a:pt x="0" y="248"/>
                </a:lnTo>
              </a:path>
            </a:pathLst>
          </a:custGeom>
          <a:noFill/>
          <a:ln w="50800" cap="rnd">
            <a:solidFill>
              <a:srgbClr val="00FF00"/>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809" name="Freeform 18"/>
          <p:cNvSpPr>
            <a:spLocks/>
          </p:cNvSpPr>
          <p:nvPr/>
        </p:nvSpPr>
        <p:spPr bwMode="auto">
          <a:xfrm>
            <a:off x="5734050" y="2816225"/>
            <a:ext cx="498475" cy="395288"/>
          </a:xfrm>
          <a:custGeom>
            <a:avLst/>
            <a:gdLst>
              <a:gd name="T0" fmla="*/ 0 w 354"/>
              <a:gd name="T1" fmla="*/ 0 h 249"/>
              <a:gd name="T2" fmla="*/ 0 w 354"/>
              <a:gd name="T3" fmla="*/ 228 h 249"/>
              <a:gd name="T4" fmla="*/ 13 w 354"/>
              <a:gd name="T5" fmla="*/ 248 h 249"/>
              <a:gd name="T6" fmla="*/ 353 w 354"/>
              <a:gd name="T7" fmla="*/ 248 h 249"/>
              <a:gd name="T8" fmla="*/ 0 60000 65536"/>
              <a:gd name="T9" fmla="*/ 0 60000 65536"/>
              <a:gd name="T10" fmla="*/ 0 60000 65536"/>
              <a:gd name="T11" fmla="*/ 0 60000 65536"/>
              <a:gd name="T12" fmla="*/ 0 w 354"/>
              <a:gd name="T13" fmla="*/ 0 h 249"/>
              <a:gd name="T14" fmla="*/ 354 w 354"/>
              <a:gd name="T15" fmla="*/ 249 h 249"/>
            </a:gdLst>
            <a:ahLst/>
            <a:cxnLst>
              <a:cxn ang="T8">
                <a:pos x="T0" y="T1"/>
              </a:cxn>
              <a:cxn ang="T9">
                <a:pos x="T2" y="T3"/>
              </a:cxn>
              <a:cxn ang="T10">
                <a:pos x="T4" y="T5"/>
              </a:cxn>
              <a:cxn ang="T11">
                <a:pos x="T6" y="T7"/>
              </a:cxn>
            </a:cxnLst>
            <a:rect l="T12" t="T13" r="T14" b="T15"/>
            <a:pathLst>
              <a:path w="354" h="249">
                <a:moveTo>
                  <a:pt x="0" y="0"/>
                </a:moveTo>
                <a:lnTo>
                  <a:pt x="0" y="228"/>
                </a:lnTo>
                <a:lnTo>
                  <a:pt x="13" y="248"/>
                </a:lnTo>
                <a:lnTo>
                  <a:pt x="353" y="248"/>
                </a:lnTo>
              </a:path>
            </a:pathLst>
          </a:custGeom>
          <a:noFill/>
          <a:ln w="50800" cap="rnd">
            <a:solidFill>
              <a:srgbClr val="00FF00"/>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810" name="Oval 19"/>
          <p:cNvSpPr>
            <a:spLocks noChangeArrowheads="1"/>
          </p:cNvSpPr>
          <p:nvPr/>
        </p:nvSpPr>
        <p:spPr bwMode="auto">
          <a:xfrm>
            <a:off x="5011738" y="3251200"/>
            <a:ext cx="119062" cy="93663"/>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11" name="Oval 20"/>
          <p:cNvSpPr>
            <a:spLocks noChangeArrowheads="1"/>
          </p:cNvSpPr>
          <p:nvPr/>
        </p:nvSpPr>
        <p:spPr bwMode="auto">
          <a:xfrm rot="600000">
            <a:off x="5145088" y="3255963"/>
            <a:ext cx="184150" cy="85725"/>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12" name="Oval 21"/>
          <p:cNvSpPr>
            <a:spLocks noChangeArrowheads="1"/>
          </p:cNvSpPr>
          <p:nvPr/>
        </p:nvSpPr>
        <p:spPr bwMode="auto">
          <a:xfrm>
            <a:off x="5673725" y="3254375"/>
            <a:ext cx="203200" cy="88900"/>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13" name="Oval 22"/>
          <p:cNvSpPr>
            <a:spLocks noChangeArrowheads="1"/>
          </p:cNvSpPr>
          <p:nvPr/>
        </p:nvSpPr>
        <p:spPr bwMode="auto">
          <a:xfrm>
            <a:off x="5295900" y="3392488"/>
            <a:ext cx="131763" cy="101600"/>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14" name="Oval 23"/>
          <p:cNvSpPr>
            <a:spLocks noChangeArrowheads="1"/>
          </p:cNvSpPr>
          <p:nvPr/>
        </p:nvSpPr>
        <p:spPr bwMode="auto">
          <a:xfrm rot="1200000">
            <a:off x="5403850" y="3108325"/>
            <a:ext cx="119063" cy="95250"/>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15" name="Oval 24"/>
          <p:cNvSpPr>
            <a:spLocks noChangeArrowheads="1"/>
          </p:cNvSpPr>
          <p:nvPr/>
        </p:nvSpPr>
        <p:spPr bwMode="auto">
          <a:xfrm>
            <a:off x="5576888" y="3160713"/>
            <a:ext cx="120650" cy="95250"/>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16" name="Oval 25"/>
          <p:cNvSpPr>
            <a:spLocks noChangeArrowheads="1"/>
          </p:cNvSpPr>
          <p:nvPr/>
        </p:nvSpPr>
        <p:spPr bwMode="auto">
          <a:xfrm>
            <a:off x="5927725" y="3252788"/>
            <a:ext cx="180975" cy="82550"/>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17" name="Oval 26"/>
          <p:cNvSpPr>
            <a:spLocks noChangeArrowheads="1"/>
          </p:cNvSpPr>
          <p:nvPr/>
        </p:nvSpPr>
        <p:spPr bwMode="auto">
          <a:xfrm>
            <a:off x="5359400" y="3260725"/>
            <a:ext cx="120650" cy="95250"/>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18" name="Oval 27"/>
          <p:cNvSpPr>
            <a:spLocks noChangeArrowheads="1"/>
          </p:cNvSpPr>
          <p:nvPr/>
        </p:nvSpPr>
        <p:spPr bwMode="auto">
          <a:xfrm>
            <a:off x="5470525" y="3413125"/>
            <a:ext cx="117475" cy="95250"/>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19" name="Oval 28"/>
          <p:cNvSpPr>
            <a:spLocks noChangeArrowheads="1"/>
          </p:cNvSpPr>
          <p:nvPr/>
        </p:nvSpPr>
        <p:spPr bwMode="auto">
          <a:xfrm rot="1620000">
            <a:off x="5614988" y="3360738"/>
            <a:ext cx="119062" cy="95250"/>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20" name="Oval 29"/>
          <p:cNvSpPr>
            <a:spLocks noChangeArrowheads="1"/>
          </p:cNvSpPr>
          <p:nvPr/>
        </p:nvSpPr>
        <p:spPr bwMode="auto">
          <a:xfrm rot="-1080000">
            <a:off x="5494338" y="3286125"/>
            <a:ext cx="117475" cy="95250"/>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21" name="Oval 30"/>
          <p:cNvSpPr>
            <a:spLocks noChangeArrowheads="1"/>
          </p:cNvSpPr>
          <p:nvPr/>
        </p:nvSpPr>
        <p:spPr bwMode="auto">
          <a:xfrm rot="5940000">
            <a:off x="5488782" y="3586956"/>
            <a:ext cx="146050" cy="233363"/>
          </a:xfrm>
          <a:prstGeom prst="ellipse">
            <a:avLst/>
          </a:prstGeom>
          <a:gradFill rotWithShape="0">
            <a:gsLst>
              <a:gs pos="0">
                <a:srgbClr val="000000"/>
              </a:gs>
              <a:gs pos="100000">
                <a:srgbClr val="FF0000"/>
              </a:gs>
            </a:gsLst>
            <a:path path="shape">
              <a:fillToRect l="50000" t="50000" r="50000" b="50000"/>
            </a:path>
          </a:gradFill>
          <a:ln w="9525">
            <a:no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22" name="Oval 31"/>
          <p:cNvSpPr>
            <a:spLocks noChangeArrowheads="1"/>
          </p:cNvSpPr>
          <p:nvPr/>
        </p:nvSpPr>
        <p:spPr bwMode="auto">
          <a:xfrm rot="-420000">
            <a:off x="5499100" y="4025900"/>
            <a:ext cx="107950" cy="317500"/>
          </a:xfrm>
          <a:prstGeom prst="ellipse">
            <a:avLst/>
          </a:prstGeom>
          <a:gradFill rotWithShape="0">
            <a:gsLst>
              <a:gs pos="0">
                <a:srgbClr val="000000"/>
              </a:gs>
              <a:gs pos="100000">
                <a:srgbClr val="FF0000"/>
              </a:gs>
            </a:gsLst>
            <a:path path="shape">
              <a:fillToRect l="50000" t="50000" r="50000" b="50000"/>
            </a:path>
          </a:gradFill>
          <a:ln w="9525">
            <a:no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23" name="Oval 32"/>
          <p:cNvSpPr>
            <a:spLocks noChangeArrowheads="1"/>
          </p:cNvSpPr>
          <p:nvPr/>
        </p:nvSpPr>
        <p:spPr bwMode="auto">
          <a:xfrm>
            <a:off x="5597525" y="3994150"/>
            <a:ext cx="117475" cy="95250"/>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24" name="Oval 33"/>
          <p:cNvSpPr>
            <a:spLocks noChangeArrowheads="1"/>
          </p:cNvSpPr>
          <p:nvPr/>
        </p:nvSpPr>
        <p:spPr bwMode="auto">
          <a:xfrm>
            <a:off x="5427663" y="3868738"/>
            <a:ext cx="117475" cy="93662"/>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25" name="Oval 34"/>
          <p:cNvSpPr>
            <a:spLocks noChangeArrowheads="1"/>
          </p:cNvSpPr>
          <p:nvPr/>
        </p:nvSpPr>
        <p:spPr bwMode="auto">
          <a:xfrm>
            <a:off x="5568950" y="4446588"/>
            <a:ext cx="119063" cy="93662"/>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26" name="Rectangle 35"/>
          <p:cNvSpPr>
            <a:spLocks noChangeArrowheads="1"/>
          </p:cNvSpPr>
          <p:nvPr/>
        </p:nvSpPr>
        <p:spPr bwMode="auto">
          <a:xfrm>
            <a:off x="4465638" y="2728913"/>
            <a:ext cx="838200" cy="427037"/>
          </a:xfrm>
          <a:prstGeom prst="rect">
            <a:avLst/>
          </a:prstGeom>
          <a:solidFill>
            <a:srgbClr val="FFFFFF"/>
          </a:solidFill>
          <a:ln w="12700">
            <a:solidFill>
              <a:schemeClr val="tx1"/>
            </a:solidFill>
            <a:miter lim="800000"/>
            <a:headEnd/>
            <a:tailEnd/>
          </a:ln>
        </p:spPr>
        <p:txBody>
          <a:bodyPr wrap="none" lIns="0" tIns="36512" rIns="0" bIns="36512"/>
          <a:lstStyle/>
          <a:p>
            <a:pPr algn="ctr" eaLnBrk="0" hangingPunct="0">
              <a:lnSpc>
                <a:spcPct val="80000"/>
              </a:lnSpc>
            </a:pPr>
            <a:r>
              <a:rPr lang="en-US" sz="1000" b="1">
                <a:solidFill>
                  <a:srgbClr val="000000"/>
                </a:solidFill>
                <a:latin typeface="Arial" charset="0"/>
              </a:rPr>
              <a:t>epinephrine </a:t>
            </a:r>
          </a:p>
          <a:p>
            <a:pPr algn="ctr" eaLnBrk="0" hangingPunct="0">
              <a:lnSpc>
                <a:spcPct val="80000"/>
              </a:lnSpc>
            </a:pPr>
            <a:r>
              <a:rPr lang="en-US" sz="1000" b="1">
                <a:solidFill>
                  <a:srgbClr val="000000"/>
                </a:solidFill>
                <a:latin typeface="Arial" charset="0"/>
              </a:rPr>
              <a:t>or </a:t>
            </a:r>
          </a:p>
          <a:p>
            <a:pPr algn="ctr" eaLnBrk="0" hangingPunct="0">
              <a:lnSpc>
                <a:spcPct val="80000"/>
              </a:lnSpc>
            </a:pPr>
            <a:r>
              <a:rPr lang="en-US" sz="1000" b="1">
                <a:solidFill>
                  <a:srgbClr val="000000"/>
                </a:solidFill>
                <a:latin typeface="Arial" charset="0"/>
              </a:rPr>
              <a:t>ADP</a:t>
            </a:r>
          </a:p>
        </p:txBody>
      </p:sp>
      <p:sp>
        <p:nvSpPr>
          <p:cNvPr id="161827" name="Rectangle 36"/>
          <p:cNvSpPr>
            <a:spLocks noChangeArrowheads="1"/>
          </p:cNvSpPr>
          <p:nvPr/>
        </p:nvSpPr>
        <p:spPr bwMode="auto">
          <a:xfrm>
            <a:off x="6888163" y="4329113"/>
            <a:ext cx="760412" cy="304800"/>
          </a:xfrm>
          <a:prstGeom prst="rect">
            <a:avLst/>
          </a:prstGeom>
          <a:noFill/>
          <a:ln w="9525">
            <a:noFill/>
            <a:miter lim="800000"/>
            <a:headEnd/>
            <a:tailEnd/>
          </a:ln>
        </p:spPr>
        <p:txBody>
          <a:bodyPr wrap="none" lIns="90488" tIns="44450" rIns="90488" bIns="44450">
            <a:spAutoFit/>
          </a:bodyPr>
          <a:lstStyle/>
          <a:p>
            <a:pPr eaLnBrk="0" hangingPunct="0"/>
            <a:r>
              <a:rPr lang="en-US" sz="1400">
                <a:solidFill>
                  <a:srgbClr val="000000"/>
                </a:solidFill>
                <a:latin typeface="Arial" charset="0"/>
              </a:rPr>
              <a:t>platelet</a:t>
            </a:r>
          </a:p>
        </p:txBody>
      </p:sp>
      <p:sp>
        <p:nvSpPr>
          <p:cNvPr id="161828" name="Rectangle 37"/>
          <p:cNvSpPr>
            <a:spLocks noChangeArrowheads="1"/>
          </p:cNvSpPr>
          <p:nvPr/>
        </p:nvSpPr>
        <p:spPr bwMode="auto">
          <a:xfrm>
            <a:off x="6888163" y="3332163"/>
            <a:ext cx="550862" cy="304800"/>
          </a:xfrm>
          <a:prstGeom prst="rect">
            <a:avLst/>
          </a:prstGeom>
          <a:noFill/>
          <a:ln w="9525">
            <a:noFill/>
            <a:miter lim="800000"/>
            <a:headEnd/>
            <a:tailEnd/>
          </a:ln>
        </p:spPr>
        <p:txBody>
          <a:bodyPr wrap="none" lIns="90488" tIns="44450" rIns="90488" bIns="44450">
            <a:spAutoFit/>
          </a:bodyPr>
          <a:lstStyle/>
          <a:p>
            <a:pPr eaLnBrk="0" hangingPunct="0"/>
            <a:r>
              <a:rPr lang="en-US" sz="1400">
                <a:solidFill>
                  <a:srgbClr val="000000"/>
                </a:solidFill>
                <a:latin typeface="Arial" charset="0"/>
              </a:rPr>
              <a:t>vWF</a:t>
            </a:r>
          </a:p>
        </p:txBody>
      </p:sp>
      <p:sp>
        <p:nvSpPr>
          <p:cNvPr id="161829" name="Rectangle 38"/>
          <p:cNvSpPr>
            <a:spLocks noChangeArrowheads="1"/>
          </p:cNvSpPr>
          <p:nvPr/>
        </p:nvSpPr>
        <p:spPr bwMode="auto">
          <a:xfrm>
            <a:off x="6884988" y="3984625"/>
            <a:ext cx="1068387" cy="304800"/>
          </a:xfrm>
          <a:prstGeom prst="rect">
            <a:avLst/>
          </a:prstGeom>
          <a:noFill/>
          <a:ln w="9525">
            <a:noFill/>
            <a:miter lim="800000"/>
            <a:headEnd/>
            <a:tailEnd/>
          </a:ln>
        </p:spPr>
        <p:txBody>
          <a:bodyPr wrap="none" lIns="90488" tIns="44450" rIns="90488" bIns="44450">
            <a:spAutoFit/>
          </a:bodyPr>
          <a:lstStyle/>
          <a:p>
            <a:pPr eaLnBrk="0" hangingPunct="0"/>
            <a:r>
              <a:rPr lang="en-US" sz="1400">
                <a:solidFill>
                  <a:srgbClr val="000000"/>
                </a:solidFill>
                <a:latin typeface="Arial" charset="0"/>
              </a:rPr>
              <a:t>erythrocyte</a:t>
            </a:r>
          </a:p>
        </p:txBody>
      </p:sp>
      <p:sp>
        <p:nvSpPr>
          <p:cNvPr id="161830" name="Line 39"/>
          <p:cNvSpPr>
            <a:spLocks noChangeShapeType="1"/>
          </p:cNvSpPr>
          <p:nvPr/>
        </p:nvSpPr>
        <p:spPr bwMode="auto">
          <a:xfrm flipH="1">
            <a:off x="5713413" y="4495800"/>
            <a:ext cx="1195387"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61831" name="Line 40"/>
          <p:cNvSpPr>
            <a:spLocks noChangeShapeType="1"/>
          </p:cNvSpPr>
          <p:nvPr/>
        </p:nvSpPr>
        <p:spPr bwMode="auto">
          <a:xfrm flipH="1">
            <a:off x="5513388" y="4141788"/>
            <a:ext cx="1416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61832" name="Freeform 41"/>
          <p:cNvSpPr>
            <a:spLocks/>
          </p:cNvSpPr>
          <p:nvPr/>
        </p:nvSpPr>
        <p:spPr bwMode="auto">
          <a:xfrm>
            <a:off x="6110288" y="3238500"/>
            <a:ext cx="790575" cy="228600"/>
          </a:xfrm>
          <a:custGeom>
            <a:avLst/>
            <a:gdLst>
              <a:gd name="T0" fmla="*/ 558 w 559"/>
              <a:gd name="T1" fmla="*/ 143 h 144"/>
              <a:gd name="T2" fmla="*/ 90 w 559"/>
              <a:gd name="T3" fmla="*/ 143 h 144"/>
              <a:gd name="T4" fmla="*/ 0 w 559"/>
              <a:gd name="T5" fmla="*/ 0 h 144"/>
              <a:gd name="T6" fmla="*/ 0 60000 65536"/>
              <a:gd name="T7" fmla="*/ 0 60000 65536"/>
              <a:gd name="T8" fmla="*/ 0 60000 65536"/>
              <a:gd name="T9" fmla="*/ 0 w 559"/>
              <a:gd name="T10" fmla="*/ 0 h 144"/>
              <a:gd name="T11" fmla="*/ 559 w 559"/>
              <a:gd name="T12" fmla="*/ 144 h 144"/>
            </a:gdLst>
            <a:ahLst/>
            <a:cxnLst>
              <a:cxn ang="T6">
                <a:pos x="T0" y="T1"/>
              </a:cxn>
              <a:cxn ang="T7">
                <a:pos x="T2" y="T3"/>
              </a:cxn>
              <a:cxn ang="T8">
                <a:pos x="T4" y="T5"/>
              </a:cxn>
            </a:cxnLst>
            <a:rect l="T9" t="T10" r="T11" b="T12"/>
            <a:pathLst>
              <a:path w="559" h="144">
                <a:moveTo>
                  <a:pt x="558" y="143"/>
                </a:moveTo>
                <a:lnTo>
                  <a:pt x="90" y="143"/>
                </a:lnTo>
                <a:lnTo>
                  <a:pt x="0" y="0"/>
                </a:lnTo>
              </a:path>
            </a:pathLst>
          </a:custGeom>
          <a:noFill/>
          <a:ln w="12700" cap="rnd">
            <a:solidFill>
              <a:schemeClr val="tx1"/>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833" name="Freeform 42"/>
          <p:cNvSpPr>
            <a:spLocks/>
          </p:cNvSpPr>
          <p:nvPr/>
        </p:nvSpPr>
        <p:spPr bwMode="auto">
          <a:xfrm>
            <a:off x="5559425" y="2344738"/>
            <a:ext cx="1354138" cy="249237"/>
          </a:xfrm>
          <a:custGeom>
            <a:avLst/>
            <a:gdLst>
              <a:gd name="T0" fmla="*/ 958 w 959"/>
              <a:gd name="T1" fmla="*/ 0 h 157"/>
              <a:gd name="T2" fmla="*/ 0 w 959"/>
              <a:gd name="T3" fmla="*/ 0 h 157"/>
              <a:gd name="T4" fmla="*/ 0 w 959"/>
              <a:gd name="T5" fmla="*/ 156 h 157"/>
              <a:gd name="T6" fmla="*/ 0 60000 65536"/>
              <a:gd name="T7" fmla="*/ 0 60000 65536"/>
              <a:gd name="T8" fmla="*/ 0 60000 65536"/>
              <a:gd name="T9" fmla="*/ 0 w 959"/>
              <a:gd name="T10" fmla="*/ 0 h 157"/>
              <a:gd name="T11" fmla="*/ 959 w 959"/>
              <a:gd name="T12" fmla="*/ 157 h 157"/>
            </a:gdLst>
            <a:ahLst/>
            <a:cxnLst>
              <a:cxn ang="T6">
                <a:pos x="T0" y="T1"/>
              </a:cxn>
              <a:cxn ang="T7">
                <a:pos x="T2" y="T3"/>
              </a:cxn>
              <a:cxn ang="T8">
                <a:pos x="T4" y="T5"/>
              </a:cxn>
            </a:cxnLst>
            <a:rect l="T9" t="T10" r="T11" b="T12"/>
            <a:pathLst>
              <a:path w="959" h="157">
                <a:moveTo>
                  <a:pt x="958" y="0"/>
                </a:moveTo>
                <a:lnTo>
                  <a:pt x="0" y="0"/>
                </a:lnTo>
                <a:lnTo>
                  <a:pt x="0" y="156"/>
                </a:lnTo>
              </a:path>
            </a:pathLst>
          </a:custGeom>
          <a:noFill/>
          <a:ln w="12700" cap="rnd">
            <a:solidFill>
              <a:schemeClr val="tx1"/>
            </a:solidFill>
            <a:round/>
            <a:headEnd type="none" w="sm" len="sm"/>
            <a:tailEnd type="stealth" w="med" len="med"/>
          </a:ln>
        </p:spPr>
        <p:txBody>
          <a:bodyPr/>
          <a:lstStyle/>
          <a:p>
            <a:pPr eaLnBrk="0" hangingPunct="0"/>
            <a:endParaRPr lang="en-US" sz="2400">
              <a:solidFill>
                <a:srgbClr val="000000"/>
              </a:solidFill>
              <a:latin typeface="Franklin Gothic Book" pitchFamily="34" charset="0"/>
            </a:endParaRPr>
          </a:p>
        </p:txBody>
      </p:sp>
      <p:sp>
        <p:nvSpPr>
          <p:cNvPr id="161834" name="Line 43"/>
          <p:cNvSpPr>
            <a:spLocks noChangeShapeType="1"/>
          </p:cNvSpPr>
          <p:nvPr/>
        </p:nvSpPr>
        <p:spPr bwMode="auto">
          <a:xfrm flipH="1" flipV="1">
            <a:off x="5521325" y="5556250"/>
            <a:ext cx="1397000" cy="127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61835" name="Rectangle 44"/>
          <p:cNvSpPr>
            <a:spLocks noChangeArrowheads="1"/>
          </p:cNvSpPr>
          <p:nvPr/>
        </p:nvSpPr>
        <p:spPr bwMode="auto">
          <a:xfrm>
            <a:off x="4478338" y="4960938"/>
            <a:ext cx="704850" cy="304800"/>
          </a:xfrm>
          <a:prstGeom prst="rect">
            <a:avLst/>
          </a:prstGeom>
          <a:noFill/>
          <a:ln w="9525">
            <a:noFill/>
            <a:miter lim="800000"/>
            <a:headEnd/>
            <a:tailEnd/>
          </a:ln>
        </p:spPr>
        <p:txBody>
          <a:bodyPr wrap="none" lIns="90488" tIns="44450" rIns="90488" bIns="44450">
            <a:spAutoFit/>
          </a:bodyPr>
          <a:lstStyle/>
          <a:p>
            <a:pPr eaLnBrk="0" hangingPunct="0"/>
            <a:r>
              <a:rPr lang="en-US" sz="1400" b="1">
                <a:solidFill>
                  <a:srgbClr val="000000"/>
                </a:solidFill>
                <a:latin typeface="Arial Rounded MT Bold" pitchFamily="34" charset="0"/>
              </a:rPr>
              <a:t>FLOW</a:t>
            </a:r>
          </a:p>
        </p:txBody>
      </p:sp>
      <p:sp>
        <p:nvSpPr>
          <p:cNvPr id="161836" name="Line 45"/>
          <p:cNvSpPr>
            <a:spLocks noChangeShapeType="1"/>
          </p:cNvSpPr>
          <p:nvPr/>
        </p:nvSpPr>
        <p:spPr bwMode="auto">
          <a:xfrm>
            <a:off x="5106988" y="5122863"/>
            <a:ext cx="44291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61837" name="Line 46"/>
          <p:cNvSpPr>
            <a:spLocks noChangeShapeType="1"/>
          </p:cNvSpPr>
          <p:nvPr/>
        </p:nvSpPr>
        <p:spPr bwMode="auto">
          <a:xfrm flipH="1">
            <a:off x="6421438" y="2803525"/>
            <a:ext cx="5016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61838" name="Rectangle 47"/>
          <p:cNvSpPr>
            <a:spLocks noChangeArrowheads="1"/>
          </p:cNvSpPr>
          <p:nvPr/>
        </p:nvSpPr>
        <p:spPr bwMode="auto">
          <a:xfrm>
            <a:off x="4481513" y="2298700"/>
            <a:ext cx="763587" cy="215900"/>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Arial" charset="0"/>
              </a:rPr>
              <a:t>- 40 mbar</a:t>
            </a:r>
          </a:p>
        </p:txBody>
      </p:sp>
      <p:sp>
        <p:nvSpPr>
          <p:cNvPr id="161839" name="Freeform 48"/>
          <p:cNvSpPr>
            <a:spLocks/>
          </p:cNvSpPr>
          <p:nvPr/>
        </p:nvSpPr>
        <p:spPr bwMode="auto">
          <a:xfrm>
            <a:off x="5741988" y="3381375"/>
            <a:ext cx="495300" cy="85725"/>
          </a:xfrm>
          <a:custGeom>
            <a:avLst/>
            <a:gdLst>
              <a:gd name="T0" fmla="*/ 350 w 351"/>
              <a:gd name="T1" fmla="*/ 50 h 54"/>
              <a:gd name="T2" fmla="*/ 30 w 351"/>
              <a:gd name="T3" fmla="*/ 53 h 54"/>
              <a:gd name="T4" fmla="*/ 0 w 351"/>
              <a:gd name="T5" fmla="*/ 0 h 54"/>
              <a:gd name="T6" fmla="*/ 0 60000 65536"/>
              <a:gd name="T7" fmla="*/ 0 60000 65536"/>
              <a:gd name="T8" fmla="*/ 0 60000 65536"/>
              <a:gd name="T9" fmla="*/ 0 w 351"/>
              <a:gd name="T10" fmla="*/ 0 h 54"/>
              <a:gd name="T11" fmla="*/ 351 w 351"/>
              <a:gd name="T12" fmla="*/ 54 h 54"/>
            </a:gdLst>
            <a:ahLst/>
            <a:cxnLst>
              <a:cxn ang="T6">
                <a:pos x="T0" y="T1"/>
              </a:cxn>
              <a:cxn ang="T7">
                <a:pos x="T2" y="T3"/>
              </a:cxn>
              <a:cxn ang="T8">
                <a:pos x="T4" y="T5"/>
              </a:cxn>
            </a:cxnLst>
            <a:rect l="T9" t="T10" r="T11" b="T12"/>
            <a:pathLst>
              <a:path w="351" h="54">
                <a:moveTo>
                  <a:pt x="350" y="50"/>
                </a:moveTo>
                <a:lnTo>
                  <a:pt x="30" y="53"/>
                </a:lnTo>
                <a:lnTo>
                  <a:pt x="0" y="0"/>
                </a:lnTo>
              </a:path>
            </a:pathLst>
          </a:custGeom>
          <a:noFill/>
          <a:ln w="12700" cap="rnd">
            <a:solidFill>
              <a:schemeClr val="tx1"/>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840" name="Line 49"/>
          <p:cNvSpPr>
            <a:spLocks noChangeShapeType="1"/>
          </p:cNvSpPr>
          <p:nvPr/>
        </p:nvSpPr>
        <p:spPr bwMode="auto">
          <a:xfrm>
            <a:off x="6246813" y="3208338"/>
            <a:ext cx="63817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61841" name="Rectangle 50"/>
          <p:cNvSpPr>
            <a:spLocks noChangeArrowheads="1"/>
          </p:cNvSpPr>
          <p:nvPr/>
        </p:nvSpPr>
        <p:spPr bwMode="auto">
          <a:xfrm>
            <a:off x="6884988" y="3086100"/>
            <a:ext cx="900112" cy="261938"/>
          </a:xfrm>
          <a:prstGeom prst="rect">
            <a:avLst/>
          </a:prstGeom>
          <a:noFill/>
          <a:ln w="9525">
            <a:noFill/>
            <a:miter lim="800000"/>
            <a:headEnd/>
            <a:tailEnd/>
          </a:ln>
        </p:spPr>
        <p:txBody>
          <a:bodyPr wrap="none" lIns="90488" tIns="44450" rIns="90488" bIns="44450">
            <a:spAutoFit/>
          </a:bodyPr>
          <a:lstStyle/>
          <a:p>
            <a:pPr eaLnBrk="0" hangingPunct="0">
              <a:lnSpc>
                <a:spcPct val="80000"/>
              </a:lnSpc>
            </a:pPr>
            <a:r>
              <a:rPr lang="en-US" sz="1400">
                <a:solidFill>
                  <a:srgbClr val="000000"/>
                </a:solidFill>
                <a:latin typeface="Arial" charset="0"/>
              </a:rPr>
              <a:t>collagen </a:t>
            </a:r>
          </a:p>
        </p:txBody>
      </p:sp>
      <p:sp>
        <p:nvSpPr>
          <p:cNvPr id="161842" name="Rectangle 51"/>
          <p:cNvSpPr>
            <a:spLocks noChangeArrowheads="1"/>
          </p:cNvSpPr>
          <p:nvPr/>
        </p:nvSpPr>
        <p:spPr bwMode="auto">
          <a:xfrm>
            <a:off x="6904038" y="2628900"/>
            <a:ext cx="1036637" cy="304800"/>
          </a:xfrm>
          <a:prstGeom prst="rect">
            <a:avLst/>
          </a:prstGeom>
          <a:noFill/>
          <a:ln w="9525">
            <a:noFill/>
            <a:miter lim="800000"/>
            <a:headEnd/>
            <a:tailEnd/>
          </a:ln>
        </p:spPr>
        <p:txBody>
          <a:bodyPr wrap="none" lIns="90488" tIns="44450" rIns="90488" bIns="44450">
            <a:spAutoFit/>
          </a:bodyPr>
          <a:lstStyle/>
          <a:p>
            <a:pPr eaLnBrk="0" hangingPunct="0"/>
            <a:r>
              <a:rPr lang="en-US" sz="1400">
                <a:solidFill>
                  <a:srgbClr val="000000"/>
                </a:solidFill>
                <a:latin typeface="Arial" charset="0"/>
              </a:rPr>
              <a:t>membrane</a:t>
            </a:r>
          </a:p>
        </p:txBody>
      </p:sp>
      <p:sp>
        <p:nvSpPr>
          <p:cNvPr id="161843" name="Line 52"/>
          <p:cNvSpPr>
            <a:spLocks noChangeShapeType="1"/>
          </p:cNvSpPr>
          <p:nvPr/>
        </p:nvSpPr>
        <p:spPr bwMode="auto">
          <a:xfrm>
            <a:off x="5029200" y="3238500"/>
            <a:ext cx="84138" cy="0"/>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161844" name="Line 53"/>
          <p:cNvSpPr>
            <a:spLocks noChangeShapeType="1"/>
          </p:cNvSpPr>
          <p:nvPr/>
        </p:nvSpPr>
        <p:spPr bwMode="auto">
          <a:xfrm>
            <a:off x="5214938" y="3238500"/>
            <a:ext cx="80962" cy="0"/>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161845" name="Line 54"/>
          <p:cNvSpPr>
            <a:spLocks noChangeShapeType="1"/>
          </p:cNvSpPr>
          <p:nvPr/>
        </p:nvSpPr>
        <p:spPr bwMode="auto">
          <a:xfrm>
            <a:off x="5770563" y="3238500"/>
            <a:ext cx="84137" cy="0"/>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161846" name="Freeform 55"/>
          <p:cNvSpPr>
            <a:spLocks/>
          </p:cNvSpPr>
          <p:nvPr/>
        </p:nvSpPr>
        <p:spPr bwMode="auto">
          <a:xfrm>
            <a:off x="5988050" y="3238500"/>
            <a:ext cx="153988" cy="1588"/>
          </a:xfrm>
          <a:custGeom>
            <a:avLst/>
            <a:gdLst>
              <a:gd name="T0" fmla="*/ 0 w 109"/>
              <a:gd name="T1" fmla="*/ 0 h 1"/>
              <a:gd name="T2" fmla="*/ 108 w 109"/>
              <a:gd name="T3" fmla="*/ 0 h 1"/>
              <a:gd name="T4" fmla="*/ 0 60000 65536"/>
              <a:gd name="T5" fmla="*/ 0 60000 65536"/>
              <a:gd name="T6" fmla="*/ 0 w 109"/>
              <a:gd name="T7" fmla="*/ 0 h 1"/>
              <a:gd name="T8" fmla="*/ 109 w 109"/>
              <a:gd name="T9" fmla="*/ 1 h 1"/>
            </a:gdLst>
            <a:ahLst/>
            <a:cxnLst>
              <a:cxn ang="T4">
                <a:pos x="T0" y="T1"/>
              </a:cxn>
              <a:cxn ang="T5">
                <a:pos x="T2" y="T3"/>
              </a:cxn>
            </a:cxnLst>
            <a:rect l="T6" t="T7" r="T8" b="T9"/>
            <a:pathLst>
              <a:path w="109" h="1">
                <a:moveTo>
                  <a:pt x="0" y="0"/>
                </a:moveTo>
                <a:lnTo>
                  <a:pt x="108" y="0"/>
                </a:lnTo>
              </a:path>
            </a:pathLst>
          </a:custGeom>
          <a:noFill/>
          <a:ln w="12700" cap="rnd">
            <a:solidFill>
              <a:srgbClr val="FF0000"/>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847" name="Line 56"/>
          <p:cNvSpPr>
            <a:spLocks noChangeShapeType="1"/>
          </p:cNvSpPr>
          <p:nvPr/>
        </p:nvSpPr>
        <p:spPr bwMode="auto">
          <a:xfrm>
            <a:off x="5397500" y="3067050"/>
            <a:ext cx="0" cy="11271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161848" name="Line 57"/>
          <p:cNvSpPr>
            <a:spLocks noChangeShapeType="1"/>
          </p:cNvSpPr>
          <p:nvPr/>
        </p:nvSpPr>
        <p:spPr bwMode="auto">
          <a:xfrm>
            <a:off x="5703888" y="3090863"/>
            <a:ext cx="0" cy="112712"/>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161849" name="Line 58"/>
          <p:cNvSpPr>
            <a:spLocks noChangeShapeType="1"/>
          </p:cNvSpPr>
          <p:nvPr/>
        </p:nvSpPr>
        <p:spPr bwMode="auto">
          <a:xfrm flipV="1">
            <a:off x="5549900" y="4730750"/>
            <a:ext cx="0" cy="658813"/>
          </a:xfrm>
          <a:prstGeom prst="line">
            <a:avLst/>
          </a:prstGeom>
          <a:noFill/>
          <a:ln w="25400">
            <a:solidFill>
              <a:schemeClr val="tx1"/>
            </a:solidFill>
            <a:round/>
            <a:headEnd type="none" w="sm" len="sm"/>
            <a:tailEnd type="stealth" w="med" len="med"/>
          </a:ln>
        </p:spPr>
        <p:txBody>
          <a:bodyPr wrap="none" anchor="ctr"/>
          <a:lstStyle/>
          <a:p>
            <a:endParaRPr lang="en-US"/>
          </a:p>
        </p:txBody>
      </p:sp>
      <p:sp>
        <p:nvSpPr>
          <p:cNvPr id="161850" name="Rectangle 59"/>
          <p:cNvSpPr>
            <a:spLocks noChangeArrowheads="1"/>
          </p:cNvSpPr>
          <p:nvPr/>
        </p:nvSpPr>
        <p:spPr bwMode="auto">
          <a:xfrm>
            <a:off x="1554163" y="5470525"/>
            <a:ext cx="669925" cy="304800"/>
          </a:xfrm>
          <a:prstGeom prst="rect">
            <a:avLst/>
          </a:prstGeom>
          <a:noFill/>
          <a:ln w="9525">
            <a:noFill/>
            <a:miter lim="800000"/>
            <a:headEnd/>
            <a:tailEnd/>
          </a:ln>
        </p:spPr>
        <p:txBody>
          <a:bodyPr wrap="none" lIns="90488" tIns="44450" rIns="90488" bIns="44450">
            <a:spAutoFit/>
          </a:bodyPr>
          <a:lstStyle/>
          <a:p>
            <a:pPr algn="r" eaLnBrk="0" hangingPunct="0"/>
            <a:r>
              <a:rPr lang="en-US" sz="1400">
                <a:solidFill>
                  <a:srgbClr val="000000"/>
                </a:solidFill>
                <a:latin typeface="Arial" charset="0"/>
              </a:rPr>
              <a:t>lumen</a:t>
            </a:r>
          </a:p>
        </p:txBody>
      </p:sp>
      <p:sp>
        <p:nvSpPr>
          <p:cNvPr id="161851" name="Rectangle 60"/>
          <p:cNvSpPr>
            <a:spLocks noChangeArrowheads="1"/>
          </p:cNvSpPr>
          <p:nvPr/>
        </p:nvSpPr>
        <p:spPr bwMode="auto">
          <a:xfrm>
            <a:off x="1179513" y="4140200"/>
            <a:ext cx="1044575" cy="304800"/>
          </a:xfrm>
          <a:prstGeom prst="rect">
            <a:avLst/>
          </a:prstGeom>
          <a:noFill/>
          <a:ln w="9525">
            <a:noFill/>
            <a:miter lim="800000"/>
            <a:headEnd/>
            <a:tailEnd/>
          </a:ln>
        </p:spPr>
        <p:txBody>
          <a:bodyPr lIns="90488" tIns="44450" rIns="90488" bIns="44450">
            <a:spAutoFit/>
          </a:bodyPr>
          <a:lstStyle/>
          <a:p>
            <a:pPr algn="r" eaLnBrk="0" hangingPunct="0"/>
            <a:r>
              <a:rPr lang="en-US" sz="1400">
                <a:solidFill>
                  <a:srgbClr val="000000"/>
                </a:solidFill>
                <a:latin typeface="Arial" charset="0"/>
              </a:rPr>
              <a:t>fibrinogen</a:t>
            </a:r>
          </a:p>
        </p:txBody>
      </p:sp>
      <p:sp>
        <p:nvSpPr>
          <p:cNvPr id="161852" name="Rectangle 61"/>
          <p:cNvSpPr>
            <a:spLocks noChangeArrowheads="1"/>
          </p:cNvSpPr>
          <p:nvPr/>
        </p:nvSpPr>
        <p:spPr bwMode="auto">
          <a:xfrm>
            <a:off x="1465263" y="4654550"/>
            <a:ext cx="758825" cy="304800"/>
          </a:xfrm>
          <a:prstGeom prst="rect">
            <a:avLst/>
          </a:prstGeom>
          <a:noFill/>
          <a:ln w="9525">
            <a:noFill/>
            <a:miter lim="800000"/>
            <a:headEnd/>
            <a:tailEnd/>
          </a:ln>
        </p:spPr>
        <p:txBody>
          <a:bodyPr wrap="none" lIns="90488" tIns="44450" rIns="90488" bIns="44450">
            <a:spAutoFit/>
          </a:bodyPr>
          <a:lstStyle/>
          <a:p>
            <a:pPr algn="r" eaLnBrk="0" hangingPunct="0"/>
            <a:r>
              <a:rPr lang="en-US" sz="1400">
                <a:solidFill>
                  <a:srgbClr val="000000"/>
                </a:solidFill>
                <a:latin typeface="Arial" charset="0"/>
              </a:rPr>
              <a:t>platelet</a:t>
            </a:r>
          </a:p>
        </p:txBody>
      </p:sp>
      <p:sp>
        <p:nvSpPr>
          <p:cNvPr id="161853" name="Rectangle 62"/>
          <p:cNvSpPr>
            <a:spLocks noChangeArrowheads="1"/>
          </p:cNvSpPr>
          <p:nvPr/>
        </p:nvSpPr>
        <p:spPr bwMode="auto">
          <a:xfrm>
            <a:off x="906463" y="2654300"/>
            <a:ext cx="1317625" cy="304800"/>
          </a:xfrm>
          <a:prstGeom prst="rect">
            <a:avLst/>
          </a:prstGeom>
          <a:noFill/>
          <a:ln w="9525">
            <a:noFill/>
            <a:miter lim="800000"/>
            <a:headEnd/>
            <a:tailEnd/>
          </a:ln>
        </p:spPr>
        <p:txBody>
          <a:bodyPr wrap="none" lIns="90488" tIns="44450" rIns="90488" bIns="44450">
            <a:spAutoFit/>
          </a:bodyPr>
          <a:lstStyle/>
          <a:p>
            <a:pPr algn="r" eaLnBrk="0" hangingPunct="0"/>
            <a:r>
              <a:rPr lang="en-US" sz="1400">
                <a:solidFill>
                  <a:srgbClr val="000000"/>
                </a:solidFill>
                <a:latin typeface="Arial" charset="0"/>
              </a:rPr>
              <a:t>collagen fibrils</a:t>
            </a:r>
          </a:p>
        </p:txBody>
      </p:sp>
      <p:sp>
        <p:nvSpPr>
          <p:cNvPr id="161854" name="Rectangle 63"/>
          <p:cNvSpPr>
            <a:spLocks noChangeArrowheads="1"/>
          </p:cNvSpPr>
          <p:nvPr/>
        </p:nvSpPr>
        <p:spPr bwMode="auto">
          <a:xfrm>
            <a:off x="1157288" y="5183188"/>
            <a:ext cx="1066800" cy="304800"/>
          </a:xfrm>
          <a:prstGeom prst="rect">
            <a:avLst/>
          </a:prstGeom>
          <a:noFill/>
          <a:ln w="9525">
            <a:noFill/>
            <a:miter lim="800000"/>
            <a:headEnd/>
            <a:tailEnd/>
          </a:ln>
        </p:spPr>
        <p:txBody>
          <a:bodyPr wrap="none" lIns="90488" tIns="44450" rIns="90488" bIns="44450">
            <a:spAutoFit/>
          </a:bodyPr>
          <a:lstStyle/>
          <a:p>
            <a:pPr algn="r" eaLnBrk="0" hangingPunct="0"/>
            <a:r>
              <a:rPr lang="en-US" sz="1400">
                <a:solidFill>
                  <a:srgbClr val="000000"/>
                </a:solidFill>
                <a:latin typeface="Arial" charset="0"/>
              </a:rPr>
              <a:t>erythrocyte</a:t>
            </a:r>
          </a:p>
        </p:txBody>
      </p:sp>
      <p:sp>
        <p:nvSpPr>
          <p:cNvPr id="161855" name="Rectangle 64"/>
          <p:cNvSpPr>
            <a:spLocks noChangeArrowheads="1"/>
          </p:cNvSpPr>
          <p:nvPr/>
        </p:nvSpPr>
        <p:spPr bwMode="auto">
          <a:xfrm>
            <a:off x="857250" y="2324100"/>
            <a:ext cx="1366838" cy="304800"/>
          </a:xfrm>
          <a:prstGeom prst="rect">
            <a:avLst/>
          </a:prstGeom>
          <a:noFill/>
          <a:ln w="9525">
            <a:noFill/>
            <a:miter lim="800000"/>
            <a:headEnd/>
            <a:tailEnd/>
          </a:ln>
        </p:spPr>
        <p:txBody>
          <a:bodyPr wrap="none" lIns="90488" tIns="44450" rIns="90488" bIns="44450">
            <a:spAutoFit/>
          </a:bodyPr>
          <a:lstStyle/>
          <a:p>
            <a:pPr algn="r" eaLnBrk="0" hangingPunct="0"/>
            <a:r>
              <a:rPr lang="en-US" sz="1400">
                <a:solidFill>
                  <a:srgbClr val="000000"/>
                </a:solidFill>
                <a:latin typeface="Arial" charset="0"/>
              </a:rPr>
              <a:t>endothelial cell</a:t>
            </a:r>
          </a:p>
        </p:txBody>
      </p:sp>
      <p:sp>
        <p:nvSpPr>
          <p:cNvPr id="161856" name="Rectangle 65"/>
          <p:cNvSpPr>
            <a:spLocks noChangeArrowheads="1"/>
          </p:cNvSpPr>
          <p:nvPr/>
        </p:nvSpPr>
        <p:spPr bwMode="auto">
          <a:xfrm>
            <a:off x="1579563" y="3810000"/>
            <a:ext cx="644525" cy="304800"/>
          </a:xfrm>
          <a:prstGeom prst="rect">
            <a:avLst/>
          </a:prstGeom>
          <a:noFill/>
          <a:ln w="9525">
            <a:noFill/>
            <a:miter lim="800000"/>
            <a:headEnd/>
            <a:tailEnd/>
          </a:ln>
        </p:spPr>
        <p:txBody>
          <a:bodyPr lIns="90488" tIns="44450" rIns="90488" bIns="44450">
            <a:spAutoFit/>
          </a:bodyPr>
          <a:lstStyle/>
          <a:p>
            <a:pPr algn="r" eaLnBrk="0" hangingPunct="0"/>
            <a:r>
              <a:rPr lang="en-US" sz="1400">
                <a:solidFill>
                  <a:srgbClr val="000000"/>
                </a:solidFill>
                <a:latin typeface="Arial" charset="0"/>
              </a:rPr>
              <a:t>vWF</a:t>
            </a:r>
          </a:p>
        </p:txBody>
      </p:sp>
      <p:sp>
        <p:nvSpPr>
          <p:cNvPr id="161857" name="Freeform 66"/>
          <p:cNvSpPr>
            <a:spLocks/>
          </p:cNvSpPr>
          <p:nvPr/>
        </p:nvSpPr>
        <p:spPr bwMode="auto">
          <a:xfrm>
            <a:off x="2711450" y="3990975"/>
            <a:ext cx="322263" cy="558800"/>
          </a:xfrm>
          <a:custGeom>
            <a:avLst/>
            <a:gdLst>
              <a:gd name="T0" fmla="*/ 65 w 229"/>
              <a:gd name="T1" fmla="*/ 0 h 352"/>
              <a:gd name="T2" fmla="*/ 137 w 229"/>
              <a:gd name="T3" fmla="*/ 15 h 352"/>
              <a:gd name="T4" fmla="*/ 228 w 229"/>
              <a:gd name="T5" fmla="*/ 47 h 352"/>
              <a:gd name="T6" fmla="*/ 192 w 229"/>
              <a:gd name="T7" fmla="*/ 120 h 352"/>
              <a:gd name="T8" fmla="*/ 130 w 229"/>
              <a:gd name="T9" fmla="*/ 26 h 352"/>
              <a:gd name="T10" fmla="*/ 74 w 229"/>
              <a:gd name="T11" fmla="*/ 94 h 352"/>
              <a:gd name="T12" fmla="*/ 70 w 229"/>
              <a:gd name="T13" fmla="*/ 196 h 352"/>
              <a:gd name="T14" fmla="*/ 180 w 229"/>
              <a:gd name="T15" fmla="*/ 254 h 352"/>
              <a:gd name="T16" fmla="*/ 197 w 229"/>
              <a:gd name="T17" fmla="*/ 135 h 352"/>
              <a:gd name="T18" fmla="*/ 161 w 229"/>
              <a:gd name="T19" fmla="*/ 129 h 352"/>
              <a:gd name="T20" fmla="*/ 96 w 229"/>
              <a:gd name="T21" fmla="*/ 105 h 352"/>
              <a:gd name="T22" fmla="*/ 96 w 229"/>
              <a:gd name="T23" fmla="*/ 196 h 352"/>
              <a:gd name="T24" fmla="*/ 0 w 229"/>
              <a:gd name="T25" fmla="*/ 222 h 352"/>
              <a:gd name="T26" fmla="*/ 48 w 229"/>
              <a:gd name="T27" fmla="*/ 292 h 352"/>
              <a:gd name="T28" fmla="*/ 77 w 229"/>
              <a:gd name="T29" fmla="*/ 278 h 352"/>
              <a:gd name="T30" fmla="*/ 74 w 229"/>
              <a:gd name="T31" fmla="*/ 208 h 352"/>
              <a:gd name="T32" fmla="*/ 101 w 229"/>
              <a:gd name="T33" fmla="*/ 199 h 352"/>
              <a:gd name="T34" fmla="*/ 96 w 229"/>
              <a:gd name="T35" fmla="*/ 290 h 352"/>
              <a:gd name="T36" fmla="*/ 144 w 229"/>
              <a:gd name="T37" fmla="*/ 351 h 352"/>
              <a:gd name="T38" fmla="*/ 182 w 229"/>
              <a:gd name="T39" fmla="*/ 339 h 352"/>
              <a:gd name="T40" fmla="*/ 190 w 229"/>
              <a:gd name="T41" fmla="*/ 254 h 3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9"/>
              <a:gd name="T64" fmla="*/ 0 h 352"/>
              <a:gd name="T65" fmla="*/ 229 w 229"/>
              <a:gd name="T66" fmla="*/ 352 h 3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9" h="352">
                <a:moveTo>
                  <a:pt x="65" y="0"/>
                </a:moveTo>
                <a:lnTo>
                  <a:pt x="137" y="15"/>
                </a:lnTo>
                <a:lnTo>
                  <a:pt x="228" y="47"/>
                </a:lnTo>
                <a:lnTo>
                  <a:pt x="192" y="120"/>
                </a:lnTo>
                <a:lnTo>
                  <a:pt x="130" y="26"/>
                </a:lnTo>
                <a:lnTo>
                  <a:pt x="74" y="94"/>
                </a:lnTo>
                <a:lnTo>
                  <a:pt x="70" y="196"/>
                </a:lnTo>
                <a:lnTo>
                  <a:pt x="180" y="254"/>
                </a:lnTo>
                <a:lnTo>
                  <a:pt x="197" y="135"/>
                </a:lnTo>
                <a:lnTo>
                  <a:pt x="161" y="129"/>
                </a:lnTo>
                <a:lnTo>
                  <a:pt x="96" y="105"/>
                </a:lnTo>
                <a:lnTo>
                  <a:pt x="96" y="196"/>
                </a:lnTo>
                <a:lnTo>
                  <a:pt x="0" y="222"/>
                </a:lnTo>
                <a:lnTo>
                  <a:pt x="48" y="292"/>
                </a:lnTo>
                <a:lnTo>
                  <a:pt x="77" y="278"/>
                </a:lnTo>
                <a:lnTo>
                  <a:pt x="74" y="208"/>
                </a:lnTo>
                <a:lnTo>
                  <a:pt x="101" y="199"/>
                </a:lnTo>
                <a:lnTo>
                  <a:pt x="96" y="290"/>
                </a:lnTo>
                <a:lnTo>
                  <a:pt x="144" y="351"/>
                </a:lnTo>
                <a:lnTo>
                  <a:pt x="182" y="339"/>
                </a:lnTo>
                <a:lnTo>
                  <a:pt x="190" y="254"/>
                </a:lnTo>
              </a:path>
            </a:pathLst>
          </a:custGeom>
          <a:noFill/>
          <a:ln w="12700" cap="rnd">
            <a:solidFill>
              <a:schemeClr val="tx1"/>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858" name="Freeform 67" descr="Small confetti"/>
          <p:cNvSpPr>
            <a:spLocks/>
          </p:cNvSpPr>
          <p:nvPr/>
        </p:nvSpPr>
        <p:spPr bwMode="auto">
          <a:xfrm>
            <a:off x="2433638" y="2209800"/>
            <a:ext cx="360362" cy="3948113"/>
          </a:xfrm>
          <a:custGeom>
            <a:avLst/>
            <a:gdLst>
              <a:gd name="T0" fmla="*/ 0 w 257"/>
              <a:gd name="T1" fmla="*/ 0 h 2487"/>
              <a:gd name="T2" fmla="*/ 0 w 257"/>
              <a:gd name="T3" fmla="*/ 2486 h 2487"/>
              <a:gd name="T4" fmla="*/ 256 w 257"/>
              <a:gd name="T5" fmla="*/ 2486 h 2487"/>
              <a:gd name="T6" fmla="*/ 256 w 257"/>
              <a:gd name="T7" fmla="*/ 1459 h 2487"/>
              <a:gd name="T8" fmla="*/ 231 w 257"/>
              <a:gd name="T9" fmla="*/ 1490 h 2487"/>
              <a:gd name="T10" fmla="*/ 231 w 257"/>
              <a:gd name="T11" fmla="*/ 1443 h 2487"/>
              <a:gd name="T12" fmla="*/ 196 w 257"/>
              <a:gd name="T13" fmla="*/ 1465 h 2487"/>
              <a:gd name="T14" fmla="*/ 209 w 257"/>
              <a:gd name="T15" fmla="*/ 1418 h 2487"/>
              <a:gd name="T16" fmla="*/ 192 w 257"/>
              <a:gd name="T17" fmla="*/ 1418 h 2487"/>
              <a:gd name="T18" fmla="*/ 196 w 257"/>
              <a:gd name="T19" fmla="*/ 1381 h 2487"/>
              <a:gd name="T20" fmla="*/ 73 w 257"/>
              <a:gd name="T21" fmla="*/ 1381 h 2487"/>
              <a:gd name="T22" fmla="*/ 137 w 257"/>
              <a:gd name="T23" fmla="*/ 1318 h 2487"/>
              <a:gd name="T24" fmla="*/ 231 w 257"/>
              <a:gd name="T25" fmla="*/ 1298 h 2487"/>
              <a:gd name="T26" fmla="*/ 205 w 257"/>
              <a:gd name="T27" fmla="*/ 1262 h 2487"/>
              <a:gd name="T28" fmla="*/ 209 w 257"/>
              <a:gd name="T29" fmla="*/ 1204 h 2487"/>
              <a:gd name="T30" fmla="*/ 175 w 257"/>
              <a:gd name="T31" fmla="*/ 1193 h 2487"/>
              <a:gd name="T32" fmla="*/ 222 w 257"/>
              <a:gd name="T33" fmla="*/ 1157 h 2487"/>
              <a:gd name="T34" fmla="*/ 192 w 257"/>
              <a:gd name="T35" fmla="*/ 1121 h 2487"/>
              <a:gd name="T36" fmla="*/ 235 w 257"/>
              <a:gd name="T37" fmla="*/ 1090 h 2487"/>
              <a:gd name="T38" fmla="*/ 192 w 257"/>
              <a:gd name="T39" fmla="*/ 1068 h 2487"/>
              <a:gd name="T40" fmla="*/ 256 w 257"/>
              <a:gd name="T41" fmla="*/ 1016 h 2487"/>
              <a:gd name="T42" fmla="*/ 256 w 257"/>
              <a:gd name="T43" fmla="*/ 5 h 2487"/>
              <a:gd name="T44" fmla="*/ 0 w 257"/>
              <a:gd name="T45" fmla="*/ 0 h 2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7"/>
              <a:gd name="T70" fmla="*/ 0 h 2487"/>
              <a:gd name="T71" fmla="*/ 257 w 257"/>
              <a:gd name="T72" fmla="*/ 2487 h 24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7" h="2487">
                <a:moveTo>
                  <a:pt x="0" y="0"/>
                </a:moveTo>
                <a:lnTo>
                  <a:pt x="0" y="2486"/>
                </a:lnTo>
                <a:lnTo>
                  <a:pt x="256" y="2486"/>
                </a:lnTo>
                <a:lnTo>
                  <a:pt x="256" y="1459"/>
                </a:lnTo>
                <a:lnTo>
                  <a:pt x="231" y="1490"/>
                </a:lnTo>
                <a:lnTo>
                  <a:pt x="231" y="1443"/>
                </a:lnTo>
                <a:lnTo>
                  <a:pt x="196" y="1465"/>
                </a:lnTo>
                <a:lnTo>
                  <a:pt x="209" y="1418"/>
                </a:lnTo>
                <a:lnTo>
                  <a:pt x="192" y="1418"/>
                </a:lnTo>
                <a:lnTo>
                  <a:pt x="196" y="1381"/>
                </a:lnTo>
                <a:lnTo>
                  <a:pt x="73" y="1381"/>
                </a:lnTo>
                <a:lnTo>
                  <a:pt x="137" y="1318"/>
                </a:lnTo>
                <a:lnTo>
                  <a:pt x="231" y="1298"/>
                </a:lnTo>
                <a:lnTo>
                  <a:pt x="205" y="1262"/>
                </a:lnTo>
                <a:lnTo>
                  <a:pt x="209" y="1204"/>
                </a:lnTo>
                <a:lnTo>
                  <a:pt x="175" y="1193"/>
                </a:lnTo>
                <a:lnTo>
                  <a:pt x="222" y="1157"/>
                </a:lnTo>
                <a:lnTo>
                  <a:pt x="192" y="1121"/>
                </a:lnTo>
                <a:lnTo>
                  <a:pt x="235" y="1090"/>
                </a:lnTo>
                <a:lnTo>
                  <a:pt x="192" y="1068"/>
                </a:lnTo>
                <a:lnTo>
                  <a:pt x="256" y="1016"/>
                </a:lnTo>
                <a:lnTo>
                  <a:pt x="256" y="5"/>
                </a:lnTo>
                <a:lnTo>
                  <a:pt x="0" y="0"/>
                </a:lnTo>
              </a:path>
            </a:pathLst>
          </a:custGeom>
          <a:pattFill prst="smConfetti">
            <a:fgClr>
              <a:srgbClr val="FFFFFF"/>
            </a:fgClr>
            <a:bgClr>
              <a:schemeClr val="bg2"/>
            </a:bgClr>
          </a:pattFill>
          <a:ln w="9525" cap="rnd">
            <a:no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859" name="Oval 68"/>
          <p:cNvSpPr>
            <a:spLocks noChangeArrowheads="1"/>
          </p:cNvSpPr>
          <p:nvPr/>
        </p:nvSpPr>
        <p:spPr bwMode="auto">
          <a:xfrm rot="-420000">
            <a:off x="3281363" y="4210050"/>
            <a:ext cx="106362" cy="320675"/>
          </a:xfrm>
          <a:prstGeom prst="ellipse">
            <a:avLst/>
          </a:prstGeom>
          <a:gradFill rotWithShape="0">
            <a:gsLst>
              <a:gs pos="0">
                <a:srgbClr val="000000"/>
              </a:gs>
              <a:gs pos="100000">
                <a:srgbClr val="FF0000"/>
              </a:gs>
            </a:gsLst>
            <a:path path="shape">
              <a:fillToRect l="50000" t="50000" r="50000" b="50000"/>
            </a:path>
          </a:gradFill>
          <a:ln w="9525">
            <a:no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60" name="Oval 69"/>
          <p:cNvSpPr>
            <a:spLocks noChangeArrowheads="1"/>
          </p:cNvSpPr>
          <p:nvPr/>
        </p:nvSpPr>
        <p:spPr bwMode="auto">
          <a:xfrm rot="2580000">
            <a:off x="3263900" y="4754563"/>
            <a:ext cx="103188" cy="325437"/>
          </a:xfrm>
          <a:prstGeom prst="ellipse">
            <a:avLst/>
          </a:prstGeom>
          <a:gradFill rotWithShape="0">
            <a:gsLst>
              <a:gs pos="0">
                <a:srgbClr val="000000"/>
              </a:gs>
              <a:gs pos="100000">
                <a:srgbClr val="FF0000"/>
              </a:gs>
            </a:gsLst>
            <a:path path="shape">
              <a:fillToRect l="50000" t="50000" r="50000" b="50000"/>
            </a:path>
          </a:gradFill>
          <a:ln w="9525">
            <a:no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61" name="Oval 70"/>
          <p:cNvSpPr>
            <a:spLocks noChangeArrowheads="1"/>
          </p:cNvSpPr>
          <p:nvPr/>
        </p:nvSpPr>
        <p:spPr bwMode="auto">
          <a:xfrm rot="-3480000">
            <a:off x="3128169" y="3601244"/>
            <a:ext cx="144463" cy="231775"/>
          </a:xfrm>
          <a:prstGeom prst="ellipse">
            <a:avLst/>
          </a:prstGeom>
          <a:gradFill rotWithShape="0">
            <a:gsLst>
              <a:gs pos="0">
                <a:srgbClr val="000000"/>
              </a:gs>
              <a:gs pos="100000">
                <a:srgbClr val="FF0000"/>
              </a:gs>
            </a:gsLst>
            <a:path path="shape">
              <a:fillToRect l="50000" t="50000" r="50000" b="50000"/>
            </a:path>
          </a:gradFill>
          <a:ln w="9525">
            <a:no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62" name="Oval 71"/>
          <p:cNvSpPr>
            <a:spLocks noChangeArrowheads="1"/>
          </p:cNvSpPr>
          <p:nvPr/>
        </p:nvSpPr>
        <p:spPr bwMode="auto">
          <a:xfrm rot="-420000">
            <a:off x="3308350" y="2924175"/>
            <a:ext cx="104775" cy="323850"/>
          </a:xfrm>
          <a:prstGeom prst="ellipse">
            <a:avLst/>
          </a:prstGeom>
          <a:gradFill rotWithShape="0">
            <a:gsLst>
              <a:gs pos="0">
                <a:srgbClr val="000000"/>
              </a:gs>
              <a:gs pos="100000">
                <a:srgbClr val="FF0000"/>
              </a:gs>
            </a:gsLst>
            <a:path path="shape">
              <a:fillToRect l="50000" t="50000" r="50000" b="50000"/>
            </a:path>
          </a:gradFill>
          <a:ln w="9525">
            <a:no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63" name="Oval 72"/>
          <p:cNvSpPr>
            <a:spLocks noChangeArrowheads="1"/>
          </p:cNvSpPr>
          <p:nvPr/>
        </p:nvSpPr>
        <p:spPr bwMode="auto">
          <a:xfrm rot="-420000">
            <a:off x="3144838" y="5157788"/>
            <a:ext cx="106362" cy="323850"/>
          </a:xfrm>
          <a:prstGeom prst="ellipse">
            <a:avLst/>
          </a:prstGeom>
          <a:gradFill rotWithShape="0">
            <a:gsLst>
              <a:gs pos="0">
                <a:srgbClr val="000000"/>
              </a:gs>
              <a:gs pos="100000">
                <a:srgbClr val="FF0000"/>
              </a:gs>
            </a:gsLst>
            <a:path path="shape">
              <a:fillToRect l="50000" t="50000" r="50000" b="50000"/>
            </a:path>
          </a:gradFill>
          <a:ln w="9525">
            <a:no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64" name="Oval 73"/>
          <p:cNvSpPr>
            <a:spLocks noChangeArrowheads="1"/>
          </p:cNvSpPr>
          <p:nvPr/>
        </p:nvSpPr>
        <p:spPr bwMode="auto">
          <a:xfrm>
            <a:off x="2944813" y="5729288"/>
            <a:ext cx="111125" cy="96837"/>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65" name="Oval 74"/>
          <p:cNvSpPr>
            <a:spLocks noChangeArrowheads="1"/>
          </p:cNvSpPr>
          <p:nvPr/>
        </p:nvSpPr>
        <p:spPr bwMode="auto">
          <a:xfrm>
            <a:off x="3100388" y="4421188"/>
            <a:ext cx="112712" cy="95250"/>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66" name="Oval 75"/>
          <p:cNvSpPr>
            <a:spLocks noChangeArrowheads="1"/>
          </p:cNvSpPr>
          <p:nvPr/>
        </p:nvSpPr>
        <p:spPr bwMode="auto">
          <a:xfrm>
            <a:off x="2997200" y="3254375"/>
            <a:ext cx="114300" cy="95250"/>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67" name="Oval 76"/>
          <p:cNvSpPr>
            <a:spLocks noChangeArrowheads="1"/>
          </p:cNvSpPr>
          <p:nvPr/>
        </p:nvSpPr>
        <p:spPr bwMode="auto">
          <a:xfrm>
            <a:off x="3335338" y="3408363"/>
            <a:ext cx="112712" cy="95250"/>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68" name="Oval 77"/>
          <p:cNvSpPr>
            <a:spLocks noChangeArrowheads="1"/>
          </p:cNvSpPr>
          <p:nvPr/>
        </p:nvSpPr>
        <p:spPr bwMode="auto">
          <a:xfrm>
            <a:off x="3362325" y="3992563"/>
            <a:ext cx="112713" cy="95250"/>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69" name="Oval 78"/>
          <p:cNvSpPr>
            <a:spLocks noChangeArrowheads="1"/>
          </p:cNvSpPr>
          <p:nvPr/>
        </p:nvSpPr>
        <p:spPr bwMode="auto">
          <a:xfrm>
            <a:off x="3389313" y="2732088"/>
            <a:ext cx="112712" cy="95250"/>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70" name="Oval 79"/>
          <p:cNvSpPr>
            <a:spLocks noChangeArrowheads="1"/>
          </p:cNvSpPr>
          <p:nvPr/>
        </p:nvSpPr>
        <p:spPr bwMode="auto">
          <a:xfrm>
            <a:off x="3335338" y="5208588"/>
            <a:ext cx="112712" cy="96837"/>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71" name="Freeform 80"/>
          <p:cNvSpPr>
            <a:spLocks/>
          </p:cNvSpPr>
          <p:nvPr/>
        </p:nvSpPr>
        <p:spPr bwMode="auto">
          <a:xfrm>
            <a:off x="2789238" y="2230438"/>
            <a:ext cx="127000" cy="787400"/>
          </a:xfrm>
          <a:custGeom>
            <a:avLst/>
            <a:gdLst>
              <a:gd name="T0" fmla="*/ 6 w 90"/>
              <a:gd name="T1" fmla="*/ 0 h 496"/>
              <a:gd name="T2" fmla="*/ 6 w 90"/>
              <a:gd name="T3" fmla="*/ 495 h 496"/>
              <a:gd name="T4" fmla="*/ 25 w 90"/>
              <a:gd name="T5" fmla="*/ 495 h 496"/>
              <a:gd name="T6" fmla="*/ 45 w 90"/>
              <a:gd name="T7" fmla="*/ 478 h 496"/>
              <a:gd name="T8" fmla="*/ 57 w 90"/>
              <a:gd name="T9" fmla="*/ 454 h 496"/>
              <a:gd name="T10" fmla="*/ 70 w 90"/>
              <a:gd name="T11" fmla="*/ 431 h 496"/>
              <a:gd name="T12" fmla="*/ 76 w 90"/>
              <a:gd name="T13" fmla="*/ 406 h 496"/>
              <a:gd name="T14" fmla="*/ 83 w 90"/>
              <a:gd name="T15" fmla="*/ 382 h 496"/>
              <a:gd name="T16" fmla="*/ 83 w 90"/>
              <a:gd name="T17" fmla="*/ 357 h 496"/>
              <a:gd name="T18" fmla="*/ 83 w 90"/>
              <a:gd name="T19" fmla="*/ 333 h 496"/>
              <a:gd name="T20" fmla="*/ 89 w 90"/>
              <a:gd name="T21" fmla="*/ 309 h 496"/>
              <a:gd name="T22" fmla="*/ 89 w 90"/>
              <a:gd name="T23" fmla="*/ 284 h 496"/>
              <a:gd name="T24" fmla="*/ 89 w 90"/>
              <a:gd name="T25" fmla="*/ 260 h 496"/>
              <a:gd name="T26" fmla="*/ 89 w 90"/>
              <a:gd name="T27" fmla="*/ 235 h 496"/>
              <a:gd name="T28" fmla="*/ 89 w 90"/>
              <a:gd name="T29" fmla="*/ 211 h 496"/>
              <a:gd name="T30" fmla="*/ 89 w 90"/>
              <a:gd name="T31" fmla="*/ 186 h 496"/>
              <a:gd name="T32" fmla="*/ 89 w 90"/>
              <a:gd name="T33" fmla="*/ 162 h 496"/>
              <a:gd name="T34" fmla="*/ 83 w 90"/>
              <a:gd name="T35" fmla="*/ 138 h 496"/>
              <a:gd name="T36" fmla="*/ 83 w 90"/>
              <a:gd name="T37" fmla="*/ 113 h 496"/>
              <a:gd name="T38" fmla="*/ 83 w 90"/>
              <a:gd name="T39" fmla="*/ 89 h 496"/>
              <a:gd name="T40" fmla="*/ 83 w 90"/>
              <a:gd name="T41" fmla="*/ 64 h 496"/>
              <a:gd name="T42" fmla="*/ 70 w 90"/>
              <a:gd name="T43" fmla="*/ 41 h 496"/>
              <a:gd name="T44" fmla="*/ 57 w 90"/>
              <a:gd name="T45" fmla="*/ 17 h 496"/>
              <a:gd name="T46" fmla="*/ 38 w 90"/>
              <a:gd name="T47" fmla="*/ 8 h 496"/>
              <a:gd name="T48" fmla="*/ 19 w 90"/>
              <a:gd name="T49" fmla="*/ 0 h 496"/>
              <a:gd name="T50" fmla="*/ 0 w 90"/>
              <a:gd name="T51" fmla="*/ 0 h 496"/>
              <a:gd name="T52" fmla="*/ 6 w 90"/>
              <a:gd name="T53" fmla="*/ 0 h 4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0"/>
              <a:gd name="T82" fmla="*/ 0 h 496"/>
              <a:gd name="T83" fmla="*/ 90 w 90"/>
              <a:gd name="T84" fmla="*/ 496 h 4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0" h="496">
                <a:moveTo>
                  <a:pt x="6" y="0"/>
                </a:moveTo>
                <a:lnTo>
                  <a:pt x="6" y="495"/>
                </a:lnTo>
                <a:lnTo>
                  <a:pt x="25" y="495"/>
                </a:lnTo>
                <a:lnTo>
                  <a:pt x="45" y="478"/>
                </a:lnTo>
                <a:lnTo>
                  <a:pt x="57" y="454"/>
                </a:lnTo>
                <a:lnTo>
                  <a:pt x="70" y="431"/>
                </a:lnTo>
                <a:lnTo>
                  <a:pt x="76" y="406"/>
                </a:lnTo>
                <a:lnTo>
                  <a:pt x="83" y="382"/>
                </a:lnTo>
                <a:lnTo>
                  <a:pt x="83" y="357"/>
                </a:lnTo>
                <a:lnTo>
                  <a:pt x="83" y="333"/>
                </a:lnTo>
                <a:lnTo>
                  <a:pt x="89" y="309"/>
                </a:lnTo>
                <a:lnTo>
                  <a:pt x="89" y="284"/>
                </a:lnTo>
                <a:lnTo>
                  <a:pt x="89" y="260"/>
                </a:lnTo>
                <a:lnTo>
                  <a:pt x="89" y="235"/>
                </a:lnTo>
                <a:lnTo>
                  <a:pt x="89" y="211"/>
                </a:lnTo>
                <a:lnTo>
                  <a:pt x="89" y="186"/>
                </a:lnTo>
                <a:lnTo>
                  <a:pt x="89" y="162"/>
                </a:lnTo>
                <a:lnTo>
                  <a:pt x="83" y="138"/>
                </a:lnTo>
                <a:lnTo>
                  <a:pt x="83" y="113"/>
                </a:lnTo>
                <a:lnTo>
                  <a:pt x="83" y="89"/>
                </a:lnTo>
                <a:lnTo>
                  <a:pt x="83" y="64"/>
                </a:lnTo>
                <a:lnTo>
                  <a:pt x="70" y="41"/>
                </a:lnTo>
                <a:lnTo>
                  <a:pt x="57" y="17"/>
                </a:lnTo>
                <a:lnTo>
                  <a:pt x="38" y="8"/>
                </a:lnTo>
                <a:lnTo>
                  <a:pt x="19" y="0"/>
                </a:lnTo>
                <a:lnTo>
                  <a:pt x="0" y="0"/>
                </a:lnTo>
                <a:lnTo>
                  <a:pt x="6" y="0"/>
                </a:lnTo>
              </a:path>
            </a:pathLst>
          </a:custGeom>
          <a:gradFill rotWithShape="0">
            <a:gsLst>
              <a:gs pos="0">
                <a:srgbClr val="FFFFFF"/>
              </a:gs>
              <a:gs pos="100000">
                <a:srgbClr val="037C03"/>
              </a:gs>
            </a:gsLst>
            <a:path path="rect">
              <a:fillToRect l="50000" t="50000" r="50000" b="50000"/>
            </a:path>
          </a:gradFill>
          <a:ln w="12700" cap="rnd">
            <a:solidFill>
              <a:schemeClr val="tx1"/>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872" name="Freeform 81"/>
          <p:cNvSpPr>
            <a:spLocks/>
          </p:cNvSpPr>
          <p:nvPr/>
        </p:nvSpPr>
        <p:spPr bwMode="auto">
          <a:xfrm>
            <a:off x="2782888" y="4562475"/>
            <a:ext cx="130175" cy="788988"/>
          </a:xfrm>
          <a:custGeom>
            <a:avLst/>
            <a:gdLst>
              <a:gd name="T0" fmla="*/ 6 w 91"/>
              <a:gd name="T1" fmla="*/ 0 h 497"/>
              <a:gd name="T2" fmla="*/ 6 w 91"/>
              <a:gd name="T3" fmla="*/ 496 h 497"/>
              <a:gd name="T4" fmla="*/ 26 w 91"/>
              <a:gd name="T5" fmla="*/ 496 h 497"/>
              <a:gd name="T6" fmla="*/ 45 w 91"/>
              <a:gd name="T7" fmla="*/ 479 h 497"/>
              <a:gd name="T8" fmla="*/ 58 w 91"/>
              <a:gd name="T9" fmla="*/ 455 h 497"/>
              <a:gd name="T10" fmla="*/ 71 w 91"/>
              <a:gd name="T11" fmla="*/ 431 h 497"/>
              <a:gd name="T12" fmla="*/ 77 w 91"/>
              <a:gd name="T13" fmla="*/ 407 h 497"/>
              <a:gd name="T14" fmla="*/ 84 w 91"/>
              <a:gd name="T15" fmla="*/ 383 h 497"/>
              <a:gd name="T16" fmla="*/ 84 w 91"/>
              <a:gd name="T17" fmla="*/ 358 h 497"/>
              <a:gd name="T18" fmla="*/ 84 w 91"/>
              <a:gd name="T19" fmla="*/ 334 h 497"/>
              <a:gd name="T20" fmla="*/ 90 w 91"/>
              <a:gd name="T21" fmla="*/ 309 h 497"/>
              <a:gd name="T22" fmla="*/ 90 w 91"/>
              <a:gd name="T23" fmla="*/ 285 h 497"/>
              <a:gd name="T24" fmla="*/ 90 w 91"/>
              <a:gd name="T25" fmla="*/ 260 h 497"/>
              <a:gd name="T26" fmla="*/ 90 w 91"/>
              <a:gd name="T27" fmla="*/ 236 h 497"/>
              <a:gd name="T28" fmla="*/ 90 w 91"/>
              <a:gd name="T29" fmla="*/ 211 h 497"/>
              <a:gd name="T30" fmla="*/ 90 w 91"/>
              <a:gd name="T31" fmla="*/ 187 h 497"/>
              <a:gd name="T32" fmla="*/ 90 w 91"/>
              <a:gd name="T33" fmla="*/ 162 h 497"/>
              <a:gd name="T34" fmla="*/ 84 w 91"/>
              <a:gd name="T35" fmla="*/ 138 h 497"/>
              <a:gd name="T36" fmla="*/ 84 w 91"/>
              <a:gd name="T37" fmla="*/ 113 h 497"/>
              <a:gd name="T38" fmla="*/ 84 w 91"/>
              <a:gd name="T39" fmla="*/ 89 h 497"/>
              <a:gd name="T40" fmla="*/ 84 w 91"/>
              <a:gd name="T41" fmla="*/ 65 h 497"/>
              <a:gd name="T42" fmla="*/ 71 w 91"/>
              <a:gd name="T43" fmla="*/ 41 h 497"/>
              <a:gd name="T44" fmla="*/ 58 w 91"/>
              <a:gd name="T45" fmla="*/ 17 h 497"/>
              <a:gd name="T46" fmla="*/ 39 w 91"/>
              <a:gd name="T47" fmla="*/ 8 h 497"/>
              <a:gd name="T48" fmla="*/ 19 w 91"/>
              <a:gd name="T49" fmla="*/ 0 h 497"/>
              <a:gd name="T50" fmla="*/ 0 w 91"/>
              <a:gd name="T51" fmla="*/ 0 h 497"/>
              <a:gd name="T52" fmla="*/ 6 w 91"/>
              <a:gd name="T53" fmla="*/ 0 h 4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1"/>
              <a:gd name="T82" fmla="*/ 0 h 497"/>
              <a:gd name="T83" fmla="*/ 91 w 91"/>
              <a:gd name="T84" fmla="*/ 497 h 4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1" h="497">
                <a:moveTo>
                  <a:pt x="6" y="0"/>
                </a:moveTo>
                <a:lnTo>
                  <a:pt x="6" y="496"/>
                </a:lnTo>
                <a:lnTo>
                  <a:pt x="26" y="496"/>
                </a:lnTo>
                <a:lnTo>
                  <a:pt x="45" y="479"/>
                </a:lnTo>
                <a:lnTo>
                  <a:pt x="58" y="455"/>
                </a:lnTo>
                <a:lnTo>
                  <a:pt x="71" y="431"/>
                </a:lnTo>
                <a:lnTo>
                  <a:pt x="77" y="407"/>
                </a:lnTo>
                <a:lnTo>
                  <a:pt x="84" y="383"/>
                </a:lnTo>
                <a:lnTo>
                  <a:pt x="84" y="358"/>
                </a:lnTo>
                <a:lnTo>
                  <a:pt x="84" y="334"/>
                </a:lnTo>
                <a:lnTo>
                  <a:pt x="90" y="309"/>
                </a:lnTo>
                <a:lnTo>
                  <a:pt x="90" y="285"/>
                </a:lnTo>
                <a:lnTo>
                  <a:pt x="90" y="260"/>
                </a:lnTo>
                <a:lnTo>
                  <a:pt x="90" y="236"/>
                </a:lnTo>
                <a:lnTo>
                  <a:pt x="90" y="211"/>
                </a:lnTo>
                <a:lnTo>
                  <a:pt x="90" y="187"/>
                </a:lnTo>
                <a:lnTo>
                  <a:pt x="90" y="162"/>
                </a:lnTo>
                <a:lnTo>
                  <a:pt x="84" y="138"/>
                </a:lnTo>
                <a:lnTo>
                  <a:pt x="84" y="113"/>
                </a:lnTo>
                <a:lnTo>
                  <a:pt x="84" y="89"/>
                </a:lnTo>
                <a:lnTo>
                  <a:pt x="84" y="65"/>
                </a:lnTo>
                <a:lnTo>
                  <a:pt x="71" y="41"/>
                </a:lnTo>
                <a:lnTo>
                  <a:pt x="58" y="17"/>
                </a:lnTo>
                <a:lnTo>
                  <a:pt x="39" y="8"/>
                </a:lnTo>
                <a:lnTo>
                  <a:pt x="19" y="0"/>
                </a:lnTo>
                <a:lnTo>
                  <a:pt x="0" y="0"/>
                </a:lnTo>
                <a:lnTo>
                  <a:pt x="6" y="0"/>
                </a:lnTo>
              </a:path>
            </a:pathLst>
          </a:custGeom>
          <a:gradFill rotWithShape="0">
            <a:gsLst>
              <a:gs pos="0">
                <a:srgbClr val="FFFFFF"/>
              </a:gs>
              <a:gs pos="100000">
                <a:srgbClr val="037C03"/>
              </a:gs>
            </a:gsLst>
            <a:path path="rect">
              <a:fillToRect l="50000" t="50000" r="50000" b="50000"/>
            </a:path>
          </a:gradFill>
          <a:ln w="12700" cap="rnd">
            <a:solidFill>
              <a:schemeClr val="tx1"/>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873" name="Freeform 82"/>
          <p:cNvSpPr>
            <a:spLocks/>
          </p:cNvSpPr>
          <p:nvPr/>
        </p:nvSpPr>
        <p:spPr bwMode="auto">
          <a:xfrm>
            <a:off x="2789238" y="2998788"/>
            <a:ext cx="127000" cy="788987"/>
          </a:xfrm>
          <a:custGeom>
            <a:avLst/>
            <a:gdLst>
              <a:gd name="T0" fmla="*/ 6 w 90"/>
              <a:gd name="T1" fmla="*/ 0 h 497"/>
              <a:gd name="T2" fmla="*/ 6 w 90"/>
              <a:gd name="T3" fmla="*/ 496 h 497"/>
              <a:gd name="T4" fmla="*/ 25 w 90"/>
              <a:gd name="T5" fmla="*/ 496 h 497"/>
              <a:gd name="T6" fmla="*/ 45 w 90"/>
              <a:gd name="T7" fmla="*/ 479 h 497"/>
              <a:gd name="T8" fmla="*/ 57 w 90"/>
              <a:gd name="T9" fmla="*/ 455 h 497"/>
              <a:gd name="T10" fmla="*/ 70 w 90"/>
              <a:gd name="T11" fmla="*/ 431 h 497"/>
              <a:gd name="T12" fmla="*/ 76 w 90"/>
              <a:gd name="T13" fmla="*/ 407 h 497"/>
              <a:gd name="T14" fmla="*/ 83 w 90"/>
              <a:gd name="T15" fmla="*/ 383 h 497"/>
              <a:gd name="T16" fmla="*/ 83 w 90"/>
              <a:gd name="T17" fmla="*/ 358 h 497"/>
              <a:gd name="T18" fmla="*/ 83 w 90"/>
              <a:gd name="T19" fmla="*/ 334 h 497"/>
              <a:gd name="T20" fmla="*/ 89 w 90"/>
              <a:gd name="T21" fmla="*/ 309 h 497"/>
              <a:gd name="T22" fmla="*/ 89 w 90"/>
              <a:gd name="T23" fmla="*/ 285 h 497"/>
              <a:gd name="T24" fmla="*/ 89 w 90"/>
              <a:gd name="T25" fmla="*/ 260 h 497"/>
              <a:gd name="T26" fmla="*/ 89 w 90"/>
              <a:gd name="T27" fmla="*/ 236 h 497"/>
              <a:gd name="T28" fmla="*/ 89 w 90"/>
              <a:gd name="T29" fmla="*/ 211 h 497"/>
              <a:gd name="T30" fmla="*/ 89 w 90"/>
              <a:gd name="T31" fmla="*/ 187 h 497"/>
              <a:gd name="T32" fmla="*/ 89 w 90"/>
              <a:gd name="T33" fmla="*/ 162 h 497"/>
              <a:gd name="T34" fmla="*/ 83 w 90"/>
              <a:gd name="T35" fmla="*/ 138 h 497"/>
              <a:gd name="T36" fmla="*/ 83 w 90"/>
              <a:gd name="T37" fmla="*/ 113 h 497"/>
              <a:gd name="T38" fmla="*/ 83 w 90"/>
              <a:gd name="T39" fmla="*/ 89 h 497"/>
              <a:gd name="T40" fmla="*/ 83 w 90"/>
              <a:gd name="T41" fmla="*/ 65 h 497"/>
              <a:gd name="T42" fmla="*/ 70 w 90"/>
              <a:gd name="T43" fmla="*/ 41 h 497"/>
              <a:gd name="T44" fmla="*/ 57 w 90"/>
              <a:gd name="T45" fmla="*/ 17 h 497"/>
              <a:gd name="T46" fmla="*/ 38 w 90"/>
              <a:gd name="T47" fmla="*/ 8 h 497"/>
              <a:gd name="T48" fmla="*/ 19 w 90"/>
              <a:gd name="T49" fmla="*/ 0 h 497"/>
              <a:gd name="T50" fmla="*/ 0 w 90"/>
              <a:gd name="T51" fmla="*/ 0 h 497"/>
              <a:gd name="T52" fmla="*/ 6 w 90"/>
              <a:gd name="T53" fmla="*/ 0 h 4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0"/>
              <a:gd name="T82" fmla="*/ 0 h 497"/>
              <a:gd name="T83" fmla="*/ 90 w 90"/>
              <a:gd name="T84" fmla="*/ 497 h 4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0" h="497">
                <a:moveTo>
                  <a:pt x="6" y="0"/>
                </a:moveTo>
                <a:lnTo>
                  <a:pt x="6" y="496"/>
                </a:lnTo>
                <a:lnTo>
                  <a:pt x="25" y="496"/>
                </a:lnTo>
                <a:lnTo>
                  <a:pt x="45" y="479"/>
                </a:lnTo>
                <a:lnTo>
                  <a:pt x="57" y="455"/>
                </a:lnTo>
                <a:lnTo>
                  <a:pt x="70" y="431"/>
                </a:lnTo>
                <a:lnTo>
                  <a:pt x="76" y="407"/>
                </a:lnTo>
                <a:lnTo>
                  <a:pt x="83" y="383"/>
                </a:lnTo>
                <a:lnTo>
                  <a:pt x="83" y="358"/>
                </a:lnTo>
                <a:lnTo>
                  <a:pt x="83" y="334"/>
                </a:lnTo>
                <a:lnTo>
                  <a:pt x="89" y="309"/>
                </a:lnTo>
                <a:lnTo>
                  <a:pt x="89" y="285"/>
                </a:lnTo>
                <a:lnTo>
                  <a:pt x="89" y="260"/>
                </a:lnTo>
                <a:lnTo>
                  <a:pt x="89" y="236"/>
                </a:lnTo>
                <a:lnTo>
                  <a:pt x="89" y="211"/>
                </a:lnTo>
                <a:lnTo>
                  <a:pt x="89" y="187"/>
                </a:lnTo>
                <a:lnTo>
                  <a:pt x="89" y="162"/>
                </a:lnTo>
                <a:lnTo>
                  <a:pt x="83" y="138"/>
                </a:lnTo>
                <a:lnTo>
                  <a:pt x="83" y="113"/>
                </a:lnTo>
                <a:lnTo>
                  <a:pt x="83" y="89"/>
                </a:lnTo>
                <a:lnTo>
                  <a:pt x="83" y="65"/>
                </a:lnTo>
                <a:lnTo>
                  <a:pt x="70" y="41"/>
                </a:lnTo>
                <a:lnTo>
                  <a:pt x="57" y="17"/>
                </a:lnTo>
                <a:lnTo>
                  <a:pt x="38" y="8"/>
                </a:lnTo>
                <a:lnTo>
                  <a:pt x="19" y="0"/>
                </a:lnTo>
                <a:lnTo>
                  <a:pt x="0" y="0"/>
                </a:lnTo>
                <a:lnTo>
                  <a:pt x="6" y="0"/>
                </a:lnTo>
              </a:path>
            </a:pathLst>
          </a:custGeom>
          <a:gradFill rotWithShape="0">
            <a:gsLst>
              <a:gs pos="0">
                <a:srgbClr val="FFFFFF"/>
              </a:gs>
              <a:gs pos="100000">
                <a:srgbClr val="037C03"/>
              </a:gs>
            </a:gsLst>
            <a:path path="rect">
              <a:fillToRect l="50000" t="50000" r="50000" b="50000"/>
            </a:path>
          </a:gradFill>
          <a:ln w="12700" cap="rnd">
            <a:solidFill>
              <a:schemeClr val="tx1"/>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874" name="Freeform 83"/>
          <p:cNvSpPr>
            <a:spLocks/>
          </p:cNvSpPr>
          <p:nvPr/>
        </p:nvSpPr>
        <p:spPr bwMode="auto">
          <a:xfrm>
            <a:off x="2782888" y="5357813"/>
            <a:ext cx="130175" cy="785812"/>
          </a:xfrm>
          <a:custGeom>
            <a:avLst/>
            <a:gdLst>
              <a:gd name="T0" fmla="*/ 6 w 91"/>
              <a:gd name="T1" fmla="*/ 0 h 495"/>
              <a:gd name="T2" fmla="*/ 6 w 91"/>
              <a:gd name="T3" fmla="*/ 494 h 495"/>
              <a:gd name="T4" fmla="*/ 26 w 91"/>
              <a:gd name="T5" fmla="*/ 494 h 495"/>
              <a:gd name="T6" fmla="*/ 45 w 91"/>
              <a:gd name="T7" fmla="*/ 477 h 495"/>
              <a:gd name="T8" fmla="*/ 58 w 91"/>
              <a:gd name="T9" fmla="*/ 453 h 495"/>
              <a:gd name="T10" fmla="*/ 71 w 91"/>
              <a:gd name="T11" fmla="*/ 430 h 495"/>
              <a:gd name="T12" fmla="*/ 77 w 91"/>
              <a:gd name="T13" fmla="*/ 405 h 495"/>
              <a:gd name="T14" fmla="*/ 84 w 91"/>
              <a:gd name="T15" fmla="*/ 381 h 495"/>
              <a:gd name="T16" fmla="*/ 84 w 91"/>
              <a:gd name="T17" fmla="*/ 357 h 495"/>
              <a:gd name="T18" fmla="*/ 84 w 91"/>
              <a:gd name="T19" fmla="*/ 332 h 495"/>
              <a:gd name="T20" fmla="*/ 90 w 91"/>
              <a:gd name="T21" fmla="*/ 308 h 495"/>
              <a:gd name="T22" fmla="*/ 90 w 91"/>
              <a:gd name="T23" fmla="*/ 284 h 495"/>
              <a:gd name="T24" fmla="*/ 90 w 91"/>
              <a:gd name="T25" fmla="*/ 259 h 495"/>
              <a:gd name="T26" fmla="*/ 90 w 91"/>
              <a:gd name="T27" fmla="*/ 235 h 495"/>
              <a:gd name="T28" fmla="*/ 90 w 91"/>
              <a:gd name="T29" fmla="*/ 210 h 495"/>
              <a:gd name="T30" fmla="*/ 90 w 91"/>
              <a:gd name="T31" fmla="*/ 186 h 495"/>
              <a:gd name="T32" fmla="*/ 90 w 91"/>
              <a:gd name="T33" fmla="*/ 162 h 495"/>
              <a:gd name="T34" fmla="*/ 84 w 91"/>
              <a:gd name="T35" fmla="*/ 137 h 495"/>
              <a:gd name="T36" fmla="*/ 84 w 91"/>
              <a:gd name="T37" fmla="*/ 113 h 495"/>
              <a:gd name="T38" fmla="*/ 84 w 91"/>
              <a:gd name="T39" fmla="*/ 89 h 495"/>
              <a:gd name="T40" fmla="*/ 84 w 91"/>
              <a:gd name="T41" fmla="*/ 64 h 495"/>
              <a:gd name="T42" fmla="*/ 71 w 91"/>
              <a:gd name="T43" fmla="*/ 41 h 495"/>
              <a:gd name="T44" fmla="*/ 58 w 91"/>
              <a:gd name="T45" fmla="*/ 17 h 495"/>
              <a:gd name="T46" fmla="*/ 39 w 91"/>
              <a:gd name="T47" fmla="*/ 8 h 495"/>
              <a:gd name="T48" fmla="*/ 19 w 91"/>
              <a:gd name="T49" fmla="*/ 0 h 495"/>
              <a:gd name="T50" fmla="*/ 0 w 91"/>
              <a:gd name="T51" fmla="*/ 0 h 495"/>
              <a:gd name="T52" fmla="*/ 6 w 91"/>
              <a:gd name="T53" fmla="*/ 0 h 49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1"/>
              <a:gd name="T82" fmla="*/ 0 h 495"/>
              <a:gd name="T83" fmla="*/ 91 w 91"/>
              <a:gd name="T84" fmla="*/ 495 h 4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1" h="495">
                <a:moveTo>
                  <a:pt x="6" y="0"/>
                </a:moveTo>
                <a:lnTo>
                  <a:pt x="6" y="494"/>
                </a:lnTo>
                <a:lnTo>
                  <a:pt x="26" y="494"/>
                </a:lnTo>
                <a:lnTo>
                  <a:pt x="45" y="477"/>
                </a:lnTo>
                <a:lnTo>
                  <a:pt x="58" y="453"/>
                </a:lnTo>
                <a:lnTo>
                  <a:pt x="71" y="430"/>
                </a:lnTo>
                <a:lnTo>
                  <a:pt x="77" y="405"/>
                </a:lnTo>
                <a:lnTo>
                  <a:pt x="84" y="381"/>
                </a:lnTo>
                <a:lnTo>
                  <a:pt x="84" y="357"/>
                </a:lnTo>
                <a:lnTo>
                  <a:pt x="84" y="332"/>
                </a:lnTo>
                <a:lnTo>
                  <a:pt x="90" y="308"/>
                </a:lnTo>
                <a:lnTo>
                  <a:pt x="90" y="284"/>
                </a:lnTo>
                <a:lnTo>
                  <a:pt x="90" y="259"/>
                </a:lnTo>
                <a:lnTo>
                  <a:pt x="90" y="235"/>
                </a:lnTo>
                <a:lnTo>
                  <a:pt x="90" y="210"/>
                </a:lnTo>
                <a:lnTo>
                  <a:pt x="90" y="186"/>
                </a:lnTo>
                <a:lnTo>
                  <a:pt x="90" y="162"/>
                </a:lnTo>
                <a:lnTo>
                  <a:pt x="84" y="137"/>
                </a:lnTo>
                <a:lnTo>
                  <a:pt x="84" y="113"/>
                </a:lnTo>
                <a:lnTo>
                  <a:pt x="84" y="89"/>
                </a:lnTo>
                <a:lnTo>
                  <a:pt x="84" y="64"/>
                </a:lnTo>
                <a:lnTo>
                  <a:pt x="71" y="41"/>
                </a:lnTo>
                <a:lnTo>
                  <a:pt x="58" y="17"/>
                </a:lnTo>
                <a:lnTo>
                  <a:pt x="39" y="8"/>
                </a:lnTo>
                <a:lnTo>
                  <a:pt x="19" y="0"/>
                </a:lnTo>
                <a:lnTo>
                  <a:pt x="0" y="0"/>
                </a:lnTo>
                <a:lnTo>
                  <a:pt x="6" y="0"/>
                </a:lnTo>
              </a:path>
            </a:pathLst>
          </a:custGeom>
          <a:gradFill rotWithShape="0">
            <a:gsLst>
              <a:gs pos="0">
                <a:srgbClr val="FFFFFF"/>
              </a:gs>
              <a:gs pos="100000">
                <a:srgbClr val="037C03"/>
              </a:gs>
            </a:gsLst>
            <a:path path="rect">
              <a:fillToRect l="50000" t="50000" r="50000" b="50000"/>
            </a:path>
          </a:gradFill>
          <a:ln w="12700" cap="rnd">
            <a:solidFill>
              <a:schemeClr val="tx1"/>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875" name="Freeform 84"/>
          <p:cNvSpPr>
            <a:spLocks/>
          </p:cNvSpPr>
          <p:nvPr/>
        </p:nvSpPr>
        <p:spPr bwMode="auto">
          <a:xfrm>
            <a:off x="2603500" y="2403475"/>
            <a:ext cx="146050" cy="695325"/>
          </a:xfrm>
          <a:custGeom>
            <a:avLst/>
            <a:gdLst>
              <a:gd name="T0" fmla="*/ 90 w 102"/>
              <a:gd name="T1" fmla="*/ 0 h 438"/>
              <a:gd name="T2" fmla="*/ 67 w 102"/>
              <a:gd name="T3" fmla="*/ 30 h 438"/>
              <a:gd name="T4" fmla="*/ 56 w 102"/>
              <a:gd name="T5" fmla="*/ 61 h 438"/>
              <a:gd name="T6" fmla="*/ 56 w 102"/>
              <a:gd name="T7" fmla="*/ 92 h 438"/>
              <a:gd name="T8" fmla="*/ 79 w 102"/>
              <a:gd name="T9" fmla="*/ 132 h 438"/>
              <a:gd name="T10" fmla="*/ 90 w 102"/>
              <a:gd name="T11" fmla="*/ 163 h 438"/>
              <a:gd name="T12" fmla="*/ 90 w 102"/>
              <a:gd name="T13" fmla="*/ 193 h 438"/>
              <a:gd name="T14" fmla="*/ 101 w 102"/>
              <a:gd name="T15" fmla="*/ 223 h 438"/>
              <a:gd name="T16" fmla="*/ 101 w 102"/>
              <a:gd name="T17" fmla="*/ 254 h 438"/>
              <a:gd name="T18" fmla="*/ 101 w 102"/>
              <a:gd name="T19" fmla="*/ 285 h 438"/>
              <a:gd name="T20" fmla="*/ 67 w 102"/>
              <a:gd name="T21" fmla="*/ 315 h 438"/>
              <a:gd name="T22" fmla="*/ 45 w 102"/>
              <a:gd name="T23" fmla="*/ 345 h 438"/>
              <a:gd name="T24" fmla="*/ 11 w 102"/>
              <a:gd name="T25" fmla="*/ 376 h 438"/>
              <a:gd name="T26" fmla="*/ 0 w 102"/>
              <a:gd name="T27" fmla="*/ 407 h 438"/>
              <a:gd name="T28" fmla="*/ 0 w 102"/>
              <a:gd name="T29" fmla="*/ 437 h 4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438"/>
              <a:gd name="T47" fmla="*/ 102 w 102"/>
              <a:gd name="T48" fmla="*/ 438 h 4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438">
                <a:moveTo>
                  <a:pt x="90" y="0"/>
                </a:moveTo>
                <a:lnTo>
                  <a:pt x="67" y="30"/>
                </a:lnTo>
                <a:lnTo>
                  <a:pt x="56" y="61"/>
                </a:lnTo>
                <a:lnTo>
                  <a:pt x="56" y="92"/>
                </a:lnTo>
                <a:lnTo>
                  <a:pt x="79" y="132"/>
                </a:lnTo>
                <a:lnTo>
                  <a:pt x="90" y="163"/>
                </a:lnTo>
                <a:lnTo>
                  <a:pt x="90" y="193"/>
                </a:lnTo>
                <a:lnTo>
                  <a:pt x="101" y="223"/>
                </a:lnTo>
                <a:lnTo>
                  <a:pt x="101" y="254"/>
                </a:lnTo>
                <a:lnTo>
                  <a:pt x="101" y="285"/>
                </a:lnTo>
                <a:lnTo>
                  <a:pt x="67" y="315"/>
                </a:lnTo>
                <a:lnTo>
                  <a:pt x="45" y="345"/>
                </a:lnTo>
                <a:lnTo>
                  <a:pt x="11" y="376"/>
                </a:lnTo>
                <a:lnTo>
                  <a:pt x="0" y="407"/>
                </a:lnTo>
                <a:lnTo>
                  <a:pt x="0" y="437"/>
                </a:lnTo>
              </a:path>
            </a:pathLst>
          </a:custGeom>
          <a:noFill/>
          <a:ln w="25400" cap="rnd">
            <a:solidFill>
              <a:srgbClr val="00FF00"/>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876" name="Freeform 85"/>
          <p:cNvSpPr>
            <a:spLocks/>
          </p:cNvSpPr>
          <p:nvPr/>
        </p:nvSpPr>
        <p:spPr bwMode="auto">
          <a:xfrm>
            <a:off x="2659063" y="4364038"/>
            <a:ext cx="82550" cy="534987"/>
          </a:xfrm>
          <a:custGeom>
            <a:avLst/>
            <a:gdLst>
              <a:gd name="T0" fmla="*/ 52 w 59"/>
              <a:gd name="T1" fmla="*/ 0 h 337"/>
              <a:gd name="T2" fmla="*/ 39 w 59"/>
              <a:gd name="T3" fmla="*/ 23 h 337"/>
              <a:gd name="T4" fmla="*/ 32 w 59"/>
              <a:gd name="T5" fmla="*/ 47 h 337"/>
              <a:gd name="T6" fmla="*/ 32 w 59"/>
              <a:gd name="T7" fmla="*/ 70 h 337"/>
              <a:gd name="T8" fmla="*/ 45 w 59"/>
              <a:gd name="T9" fmla="*/ 102 h 337"/>
              <a:gd name="T10" fmla="*/ 52 w 59"/>
              <a:gd name="T11" fmla="*/ 125 h 337"/>
              <a:gd name="T12" fmla="*/ 52 w 59"/>
              <a:gd name="T13" fmla="*/ 148 h 337"/>
              <a:gd name="T14" fmla="*/ 58 w 59"/>
              <a:gd name="T15" fmla="*/ 172 h 337"/>
              <a:gd name="T16" fmla="*/ 58 w 59"/>
              <a:gd name="T17" fmla="*/ 195 h 337"/>
              <a:gd name="T18" fmla="*/ 58 w 59"/>
              <a:gd name="T19" fmla="*/ 219 h 337"/>
              <a:gd name="T20" fmla="*/ 39 w 59"/>
              <a:gd name="T21" fmla="*/ 242 h 337"/>
              <a:gd name="T22" fmla="*/ 26 w 59"/>
              <a:gd name="T23" fmla="*/ 266 h 337"/>
              <a:gd name="T24" fmla="*/ 6 w 59"/>
              <a:gd name="T25" fmla="*/ 289 h 337"/>
              <a:gd name="T26" fmla="*/ 0 w 59"/>
              <a:gd name="T27" fmla="*/ 313 h 337"/>
              <a:gd name="T28" fmla="*/ 0 w 59"/>
              <a:gd name="T29" fmla="*/ 336 h 3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337"/>
              <a:gd name="T47" fmla="*/ 59 w 59"/>
              <a:gd name="T48" fmla="*/ 337 h 3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337">
                <a:moveTo>
                  <a:pt x="52" y="0"/>
                </a:moveTo>
                <a:lnTo>
                  <a:pt x="39" y="23"/>
                </a:lnTo>
                <a:lnTo>
                  <a:pt x="32" y="47"/>
                </a:lnTo>
                <a:lnTo>
                  <a:pt x="32" y="70"/>
                </a:lnTo>
                <a:lnTo>
                  <a:pt x="45" y="102"/>
                </a:lnTo>
                <a:lnTo>
                  <a:pt x="52" y="125"/>
                </a:lnTo>
                <a:lnTo>
                  <a:pt x="52" y="148"/>
                </a:lnTo>
                <a:lnTo>
                  <a:pt x="58" y="172"/>
                </a:lnTo>
                <a:lnTo>
                  <a:pt x="58" y="195"/>
                </a:lnTo>
                <a:lnTo>
                  <a:pt x="58" y="219"/>
                </a:lnTo>
                <a:lnTo>
                  <a:pt x="39" y="242"/>
                </a:lnTo>
                <a:lnTo>
                  <a:pt x="26" y="266"/>
                </a:lnTo>
                <a:lnTo>
                  <a:pt x="6" y="289"/>
                </a:lnTo>
                <a:lnTo>
                  <a:pt x="0" y="313"/>
                </a:lnTo>
                <a:lnTo>
                  <a:pt x="0" y="336"/>
                </a:lnTo>
              </a:path>
            </a:pathLst>
          </a:custGeom>
          <a:noFill/>
          <a:ln w="25400" cap="rnd">
            <a:solidFill>
              <a:srgbClr val="00FF00"/>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877" name="Freeform 86"/>
          <p:cNvSpPr>
            <a:spLocks/>
          </p:cNvSpPr>
          <p:nvPr/>
        </p:nvSpPr>
        <p:spPr bwMode="auto">
          <a:xfrm>
            <a:off x="2630488" y="3767138"/>
            <a:ext cx="85725" cy="534987"/>
          </a:xfrm>
          <a:custGeom>
            <a:avLst/>
            <a:gdLst>
              <a:gd name="T0" fmla="*/ 53 w 60"/>
              <a:gd name="T1" fmla="*/ 0 h 337"/>
              <a:gd name="T2" fmla="*/ 39 w 60"/>
              <a:gd name="T3" fmla="*/ 23 h 337"/>
              <a:gd name="T4" fmla="*/ 33 w 60"/>
              <a:gd name="T5" fmla="*/ 47 h 337"/>
              <a:gd name="T6" fmla="*/ 33 w 60"/>
              <a:gd name="T7" fmla="*/ 70 h 337"/>
              <a:gd name="T8" fmla="*/ 46 w 60"/>
              <a:gd name="T9" fmla="*/ 102 h 337"/>
              <a:gd name="T10" fmla="*/ 53 w 60"/>
              <a:gd name="T11" fmla="*/ 125 h 337"/>
              <a:gd name="T12" fmla="*/ 53 w 60"/>
              <a:gd name="T13" fmla="*/ 148 h 337"/>
              <a:gd name="T14" fmla="*/ 59 w 60"/>
              <a:gd name="T15" fmla="*/ 172 h 337"/>
              <a:gd name="T16" fmla="*/ 59 w 60"/>
              <a:gd name="T17" fmla="*/ 195 h 337"/>
              <a:gd name="T18" fmla="*/ 59 w 60"/>
              <a:gd name="T19" fmla="*/ 219 h 337"/>
              <a:gd name="T20" fmla="*/ 39 w 60"/>
              <a:gd name="T21" fmla="*/ 242 h 337"/>
              <a:gd name="T22" fmla="*/ 26 w 60"/>
              <a:gd name="T23" fmla="*/ 266 h 337"/>
              <a:gd name="T24" fmla="*/ 7 w 60"/>
              <a:gd name="T25" fmla="*/ 289 h 337"/>
              <a:gd name="T26" fmla="*/ 0 w 60"/>
              <a:gd name="T27" fmla="*/ 313 h 337"/>
              <a:gd name="T28" fmla="*/ 0 w 60"/>
              <a:gd name="T29" fmla="*/ 336 h 3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337"/>
              <a:gd name="T47" fmla="*/ 60 w 60"/>
              <a:gd name="T48" fmla="*/ 337 h 3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337">
                <a:moveTo>
                  <a:pt x="53" y="0"/>
                </a:moveTo>
                <a:lnTo>
                  <a:pt x="39" y="23"/>
                </a:lnTo>
                <a:lnTo>
                  <a:pt x="33" y="47"/>
                </a:lnTo>
                <a:lnTo>
                  <a:pt x="33" y="70"/>
                </a:lnTo>
                <a:lnTo>
                  <a:pt x="46" y="102"/>
                </a:lnTo>
                <a:lnTo>
                  <a:pt x="53" y="125"/>
                </a:lnTo>
                <a:lnTo>
                  <a:pt x="53" y="148"/>
                </a:lnTo>
                <a:lnTo>
                  <a:pt x="59" y="172"/>
                </a:lnTo>
                <a:lnTo>
                  <a:pt x="59" y="195"/>
                </a:lnTo>
                <a:lnTo>
                  <a:pt x="59" y="219"/>
                </a:lnTo>
                <a:lnTo>
                  <a:pt x="39" y="242"/>
                </a:lnTo>
                <a:lnTo>
                  <a:pt x="26" y="266"/>
                </a:lnTo>
                <a:lnTo>
                  <a:pt x="7" y="289"/>
                </a:lnTo>
                <a:lnTo>
                  <a:pt x="0" y="313"/>
                </a:lnTo>
                <a:lnTo>
                  <a:pt x="0" y="336"/>
                </a:lnTo>
              </a:path>
            </a:pathLst>
          </a:custGeom>
          <a:noFill/>
          <a:ln w="25400" cap="rnd">
            <a:solidFill>
              <a:srgbClr val="00FF00"/>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878" name="Freeform 87"/>
          <p:cNvSpPr>
            <a:spLocks/>
          </p:cNvSpPr>
          <p:nvPr/>
        </p:nvSpPr>
        <p:spPr bwMode="auto">
          <a:xfrm>
            <a:off x="2686050" y="3171825"/>
            <a:ext cx="82550" cy="534988"/>
          </a:xfrm>
          <a:custGeom>
            <a:avLst/>
            <a:gdLst>
              <a:gd name="T0" fmla="*/ 52 w 59"/>
              <a:gd name="T1" fmla="*/ 0 h 337"/>
              <a:gd name="T2" fmla="*/ 39 w 59"/>
              <a:gd name="T3" fmla="*/ 23 h 337"/>
              <a:gd name="T4" fmla="*/ 32 w 59"/>
              <a:gd name="T5" fmla="*/ 47 h 337"/>
              <a:gd name="T6" fmla="*/ 32 w 59"/>
              <a:gd name="T7" fmla="*/ 70 h 337"/>
              <a:gd name="T8" fmla="*/ 45 w 59"/>
              <a:gd name="T9" fmla="*/ 102 h 337"/>
              <a:gd name="T10" fmla="*/ 52 w 59"/>
              <a:gd name="T11" fmla="*/ 125 h 337"/>
              <a:gd name="T12" fmla="*/ 52 w 59"/>
              <a:gd name="T13" fmla="*/ 148 h 337"/>
              <a:gd name="T14" fmla="*/ 58 w 59"/>
              <a:gd name="T15" fmla="*/ 172 h 337"/>
              <a:gd name="T16" fmla="*/ 58 w 59"/>
              <a:gd name="T17" fmla="*/ 195 h 337"/>
              <a:gd name="T18" fmla="*/ 58 w 59"/>
              <a:gd name="T19" fmla="*/ 219 h 337"/>
              <a:gd name="T20" fmla="*/ 39 w 59"/>
              <a:gd name="T21" fmla="*/ 242 h 337"/>
              <a:gd name="T22" fmla="*/ 26 w 59"/>
              <a:gd name="T23" fmla="*/ 266 h 337"/>
              <a:gd name="T24" fmla="*/ 6 w 59"/>
              <a:gd name="T25" fmla="*/ 289 h 337"/>
              <a:gd name="T26" fmla="*/ 0 w 59"/>
              <a:gd name="T27" fmla="*/ 313 h 337"/>
              <a:gd name="T28" fmla="*/ 0 w 59"/>
              <a:gd name="T29" fmla="*/ 336 h 3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337"/>
              <a:gd name="T47" fmla="*/ 59 w 59"/>
              <a:gd name="T48" fmla="*/ 337 h 3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337">
                <a:moveTo>
                  <a:pt x="52" y="0"/>
                </a:moveTo>
                <a:lnTo>
                  <a:pt x="39" y="23"/>
                </a:lnTo>
                <a:lnTo>
                  <a:pt x="32" y="47"/>
                </a:lnTo>
                <a:lnTo>
                  <a:pt x="32" y="70"/>
                </a:lnTo>
                <a:lnTo>
                  <a:pt x="45" y="102"/>
                </a:lnTo>
                <a:lnTo>
                  <a:pt x="52" y="125"/>
                </a:lnTo>
                <a:lnTo>
                  <a:pt x="52" y="148"/>
                </a:lnTo>
                <a:lnTo>
                  <a:pt x="58" y="172"/>
                </a:lnTo>
                <a:lnTo>
                  <a:pt x="58" y="195"/>
                </a:lnTo>
                <a:lnTo>
                  <a:pt x="58" y="219"/>
                </a:lnTo>
                <a:lnTo>
                  <a:pt x="39" y="242"/>
                </a:lnTo>
                <a:lnTo>
                  <a:pt x="26" y="266"/>
                </a:lnTo>
                <a:lnTo>
                  <a:pt x="6" y="289"/>
                </a:lnTo>
                <a:lnTo>
                  <a:pt x="0" y="313"/>
                </a:lnTo>
                <a:lnTo>
                  <a:pt x="0" y="336"/>
                </a:lnTo>
              </a:path>
            </a:pathLst>
          </a:custGeom>
          <a:noFill/>
          <a:ln w="25400" cap="rnd">
            <a:solidFill>
              <a:srgbClr val="00FF00"/>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879" name="Freeform 88"/>
          <p:cNvSpPr>
            <a:spLocks/>
          </p:cNvSpPr>
          <p:nvPr/>
        </p:nvSpPr>
        <p:spPr bwMode="auto">
          <a:xfrm>
            <a:off x="2693988" y="4948238"/>
            <a:ext cx="55562" cy="746125"/>
          </a:xfrm>
          <a:custGeom>
            <a:avLst/>
            <a:gdLst>
              <a:gd name="T0" fmla="*/ 33 w 38"/>
              <a:gd name="T1" fmla="*/ 0 h 470"/>
              <a:gd name="T2" fmla="*/ 25 w 38"/>
              <a:gd name="T3" fmla="*/ 32 h 470"/>
              <a:gd name="T4" fmla="*/ 21 w 38"/>
              <a:gd name="T5" fmla="*/ 65 h 470"/>
              <a:gd name="T6" fmla="*/ 21 w 38"/>
              <a:gd name="T7" fmla="*/ 98 h 470"/>
              <a:gd name="T8" fmla="*/ 29 w 38"/>
              <a:gd name="T9" fmla="*/ 142 h 470"/>
              <a:gd name="T10" fmla="*/ 33 w 38"/>
              <a:gd name="T11" fmla="*/ 175 h 470"/>
              <a:gd name="T12" fmla="*/ 33 w 38"/>
              <a:gd name="T13" fmla="*/ 207 h 470"/>
              <a:gd name="T14" fmla="*/ 37 w 38"/>
              <a:gd name="T15" fmla="*/ 240 h 470"/>
              <a:gd name="T16" fmla="*/ 37 w 38"/>
              <a:gd name="T17" fmla="*/ 273 h 470"/>
              <a:gd name="T18" fmla="*/ 37 w 38"/>
              <a:gd name="T19" fmla="*/ 306 h 470"/>
              <a:gd name="T20" fmla="*/ 25 w 38"/>
              <a:gd name="T21" fmla="*/ 338 h 470"/>
              <a:gd name="T22" fmla="*/ 16 w 38"/>
              <a:gd name="T23" fmla="*/ 371 h 470"/>
              <a:gd name="T24" fmla="*/ 4 w 38"/>
              <a:gd name="T25" fmla="*/ 404 h 470"/>
              <a:gd name="T26" fmla="*/ 0 w 38"/>
              <a:gd name="T27" fmla="*/ 437 h 470"/>
              <a:gd name="T28" fmla="*/ 0 w 38"/>
              <a:gd name="T29" fmla="*/ 469 h 4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470"/>
              <a:gd name="T47" fmla="*/ 38 w 38"/>
              <a:gd name="T48" fmla="*/ 470 h 4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470">
                <a:moveTo>
                  <a:pt x="33" y="0"/>
                </a:moveTo>
                <a:lnTo>
                  <a:pt x="25" y="32"/>
                </a:lnTo>
                <a:lnTo>
                  <a:pt x="21" y="65"/>
                </a:lnTo>
                <a:lnTo>
                  <a:pt x="21" y="98"/>
                </a:lnTo>
                <a:lnTo>
                  <a:pt x="29" y="142"/>
                </a:lnTo>
                <a:lnTo>
                  <a:pt x="33" y="175"/>
                </a:lnTo>
                <a:lnTo>
                  <a:pt x="33" y="207"/>
                </a:lnTo>
                <a:lnTo>
                  <a:pt x="37" y="240"/>
                </a:lnTo>
                <a:lnTo>
                  <a:pt x="37" y="273"/>
                </a:lnTo>
                <a:lnTo>
                  <a:pt x="37" y="306"/>
                </a:lnTo>
                <a:lnTo>
                  <a:pt x="25" y="338"/>
                </a:lnTo>
                <a:lnTo>
                  <a:pt x="16" y="371"/>
                </a:lnTo>
                <a:lnTo>
                  <a:pt x="4" y="404"/>
                </a:lnTo>
                <a:lnTo>
                  <a:pt x="0" y="437"/>
                </a:lnTo>
                <a:lnTo>
                  <a:pt x="0" y="469"/>
                </a:lnTo>
              </a:path>
            </a:pathLst>
          </a:custGeom>
          <a:noFill/>
          <a:ln w="25400" cap="rnd">
            <a:solidFill>
              <a:srgbClr val="00FF00"/>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880" name="Oval 89"/>
          <p:cNvSpPr>
            <a:spLocks noChangeArrowheads="1"/>
          </p:cNvSpPr>
          <p:nvPr/>
        </p:nvSpPr>
        <p:spPr bwMode="auto">
          <a:xfrm>
            <a:off x="3017838" y="4770438"/>
            <a:ext cx="112712" cy="96837"/>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81" name="Line 90"/>
          <p:cNvSpPr>
            <a:spLocks noChangeShapeType="1"/>
          </p:cNvSpPr>
          <p:nvPr/>
        </p:nvSpPr>
        <p:spPr bwMode="auto">
          <a:xfrm>
            <a:off x="2652713" y="4306888"/>
            <a:ext cx="1587" cy="1587"/>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1882" name="Line 91"/>
          <p:cNvSpPr>
            <a:spLocks noChangeShapeType="1"/>
          </p:cNvSpPr>
          <p:nvPr/>
        </p:nvSpPr>
        <p:spPr bwMode="auto">
          <a:xfrm>
            <a:off x="2732088" y="3994150"/>
            <a:ext cx="9525" cy="15875"/>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1883" name="Line 92"/>
          <p:cNvSpPr>
            <a:spLocks noChangeShapeType="1"/>
          </p:cNvSpPr>
          <p:nvPr/>
        </p:nvSpPr>
        <p:spPr bwMode="auto">
          <a:xfrm>
            <a:off x="2705100" y="4422775"/>
            <a:ext cx="0" cy="4763"/>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61884" name="Oval 93"/>
          <p:cNvSpPr>
            <a:spLocks noChangeArrowheads="1"/>
          </p:cNvSpPr>
          <p:nvPr/>
        </p:nvSpPr>
        <p:spPr bwMode="auto">
          <a:xfrm>
            <a:off x="2741613" y="3954463"/>
            <a:ext cx="111125" cy="96837"/>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85" name="Oval 94"/>
          <p:cNvSpPr>
            <a:spLocks noChangeArrowheads="1"/>
          </p:cNvSpPr>
          <p:nvPr/>
        </p:nvSpPr>
        <p:spPr bwMode="auto">
          <a:xfrm>
            <a:off x="2846388" y="3992563"/>
            <a:ext cx="112712" cy="69850"/>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86" name="Oval 95"/>
          <p:cNvSpPr>
            <a:spLocks noChangeArrowheads="1"/>
          </p:cNvSpPr>
          <p:nvPr/>
        </p:nvSpPr>
        <p:spPr bwMode="auto">
          <a:xfrm>
            <a:off x="2992438" y="4029075"/>
            <a:ext cx="114300" cy="95250"/>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87" name="Oval 96"/>
          <p:cNvSpPr>
            <a:spLocks noChangeArrowheads="1"/>
          </p:cNvSpPr>
          <p:nvPr/>
        </p:nvSpPr>
        <p:spPr bwMode="auto">
          <a:xfrm>
            <a:off x="2903538" y="4165600"/>
            <a:ext cx="111125" cy="71438"/>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88" name="Oval 97"/>
          <p:cNvSpPr>
            <a:spLocks noChangeArrowheads="1"/>
          </p:cNvSpPr>
          <p:nvPr/>
        </p:nvSpPr>
        <p:spPr bwMode="auto">
          <a:xfrm>
            <a:off x="2749550" y="4103688"/>
            <a:ext cx="112713" cy="96837"/>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89" name="Oval 98"/>
          <p:cNvSpPr>
            <a:spLocks noChangeArrowheads="1"/>
          </p:cNvSpPr>
          <p:nvPr/>
        </p:nvSpPr>
        <p:spPr bwMode="auto">
          <a:xfrm>
            <a:off x="2751138" y="4276725"/>
            <a:ext cx="114300" cy="73025"/>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90" name="Oval 99"/>
          <p:cNvSpPr>
            <a:spLocks noChangeArrowheads="1"/>
          </p:cNvSpPr>
          <p:nvPr/>
        </p:nvSpPr>
        <p:spPr bwMode="auto">
          <a:xfrm>
            <a:off x="2894013" y="4364038"/>
            <a:ext cx="112712" cy="73025"/>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91" name="Oval 100"/>
          <p:cNvSpPr>
            <a:spLocks noChangeArrowheads="1"/>
          </p:cNvSpPr>
          <p:nvPr/>
        </p:nvSpPr>
        <p:spPr bwMode="auto">
          <a:xfrm>
            <a:off x="2882900" y="4513263"/>
            <a:ext cx="114300" cy="69850"/>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92" name="Oval 101"/>
          <p:cNvSpPr>
            <a:spLocks noChangeArrowheads="1"/>
          </p:cNvSpPr>
          <p:nvPr/>
        </p:nvSpPr>
        <p:spPr bwMode="auto">
          <a:xfrm>
            <a:off x="2749550" y="4427538"/>
            <a:ext cx="112713" cy="71437"/>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93" name="Oval 102"/>
          <p:cNvSpPr>
            <a:spLocks noChangeArrowheads="1"/>
          </p:cNvSpPr>
          <p:nvPr/>
        </p:nvSpPr>
        <p:spPr bwMode="auto">
          <a:xfrm>
            <a:off x="2641600" y="4302125"/>
            <a:ext cx="112713" cy="73025"/>
          </a:xfrm>
          <a:prstGeom prst="ellipse">
            <a:avLst/>
          </a:prstGeom>
          <a:gradFill rotWithShape="0">
            <a:gsLst>
              <a:gs pos="0">
                <a:srgbClr val="FFFFFF"/>
              </a:gs>
              <a:gs pos="100000">
                <a:srgbClr val="CECECE"/>
              </a:gs>
            </a:gsLst>
            <a:path path="shape">
              <a:fillToRect l="50000" t="50000" r="50000" b="50000"/>
            </a:path>
          </a:gradFill>
          <a:ln w="12700">
            <a:solidFill>
              <a:schemeClr val="tx1"/>
            </a:solidFill>
            <a:round/>
            <a:headEnd/>
            <a:tailEnd/>
          </a:ln>
        </p:spPr>
        <p:txBody>
          <a:bodyPr wrap="none" anchor="ctr"/>
          <a:lstStyle/>
          <a:p>
            <a:pPr eaLnBrk="0" hangingPunct="0"/>
            <a:endParaRPr lang="en-US" sz="2400">
              <a:solidFill>
                <a:srgbClr val="000000"/>
              </a:solidFill>
              <a:latin typeface="Franklin Gothic Book" pitchFamily="34" charset="0"/>
            </a:endParaRPr>
          </a:p>
        </p:txBody>
      </p:sp>
      <p:sp>
        <p:nvSpPr>
          <p:cNvPr id="161894" name="Line 103"/>
          <p:cNvSpPr>
            <a:spLocks noChangeShapeType="1"/>
          </p:cNvSpPr>
          <p:nvPr/>
        </p:nvSpPr>
        <p:spPr bwMode="auto">
          <a:xfrm flipH="1">
            <a:off x="2774950" y="2487613"/>
            <a:ext cx="825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61895" name="Line 104"/>
          <p:cNvSpPr>
            <a:spLocks noChangeShapeType="1"/>
          </p:cNvSpPr>
          <p:nvPr/>
        </p:nvSpPr>
        <p:spPr bwMode="auto">
          <a:xfrm flipH="1">
            <a:off x="2422525" y="5640388"/>
            <a:ext cx="393700" cy="15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61896" name="Line 105"/>
          <p:cNvSpPr>
            <a:spLocks noChangeShapeType="1"/>
          </p:cNvSpPr>
          <p:nvPr/>
        </p:nvSpPr>
        <p:spPr bwMode="auto">
          <a:xfrm flipH="1">
            <a:off x="2419350" y="5335588"/>
            <a:ext cx="393700" cy="15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61897" name="Line 106"/>
          <p:cNvSpPr>
            <a:spLocks noChangeShapeType="1"/>
          </p:cNvSpPr>
          <p:nvPr/>
        </p:nvSpPr>
        <p:spPr bwMode="auto">
          <a:xfrm flipH="1">
            <a:off x="2419350" y="4822825"/>
            <a:ext cx="393700" cy="158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61898" name="Line 107"/>
          <p:cNvSpPr>
            <a:spLocks noChangeShapeType="1"/>
          </p:cNvSpPr>
          <p:nvPr/>
        </p:nvSpPr>
        <p:spPr bwMode="auto">
          <a:xfrm flipH="1">
            <a:off x="2413000" y="4300538"/>
            <a:ext cx="228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61899" name="Freeform 108" descr="Small confetti"/>
          <p:cNvSpPr>
            <a:spLocks/>
          </p:cNvSpPr>
          <p:nvPr/>
        </p:nvSpPr>
        <p:spPr bwMode="auto">
          <a:xfrm>
            <a:off x="3644900" y="2195513"/>
            <a:ext cx="373063" cy="3948112"/>
          </a:xfrm>
          <a:custGeom>
            <a:avLst/>
            <a:gdLst>
              <a:gd name="T0" fmla="*/ 262 w 263"/>
              <a:gd name="T1" fmla="*/ 0 h 2487"/>
              <a:gd name="T2" fmla="*/ 262 w 263"/>
              <a:gd name="T3" fmla="*/ 2486 h 2487"/>
              <a:gd name="T4" fmla="*/ 6 w 263"/>
              <a:gd name="T5" fmla="*/ 2486 h 2487"/>
              <a:gd name="T6" fmla="*/ 6 w 263"/>
              <a:gd name="T7" fmla="*/ 1459 h 2487"/>
              <a:gd name="T8" fmla="*/ 0 w 263"/>
              <a:gd name="T9" fmla="*/ 1389 h 2487"/>
              <a:gd name="T10" fmla="*/ 7 w 263"/>
              <a:gd name="T11" fmla="*/ 969 h 2487"/>
              <a:gd name="T12" fmla="*/ 10 w 263"/>
              <a:gd name="T13" fmla="*/ 1479 h 2487"/>
              <a:gd name="T14" fmla="*/ 7 w 263"/>
              <a:gd name="T15" fmla="*/ 1412 h 2487"/>
              <a:gd name="T16" fmla="*/ 10 w 263"/>
              <a:gd name="T17" fmla="*/ 1418 h 2487"/>
              <a:gd name="T18" fmla="*/ 2 w 263"/>
              <a:gd name="T19" fmla="*/ 1371 h 2487"/>
              <a:gd name="T20" fmla="*/ 7 w 263"/>
              <a:gd name="T21" fmla="*/ 1521 h 2487"/>
              <a:gd name="T22" fmla="*/ 5 w 263"/>
              <a:gd name="T23" fmla="*/ 1348 h 2487"/>
              <a:gd name="T24" fmla="*/ 5 w 263"/>
              <a:gd name="T25" fmla="*/ 1298 h 2487"/>
              <a:gd name="T26" fmla="*/ 7 w 263"/>
              <a:gd name="T27" fmla="*/ 1254 h 2487"/>
              <a:gd name="T28" fmla="*/ 7 w 263"/>
              <a:gd name="T29" fmla="*/ 1201 h 2487"/>
              <a:gd name="T30" fmla="*/ 2 w 263"/>
              <a:gd name="T31" fmla="*/ 1286 h 2487"/>
              <a:gd name="T32" fmla="*/ 10 w 263"/>
              <a:gd name="T33" fmla="*/ 1160 h 2487"/>
              <a:gd name="T34" fmla="*/ 7 w 263"/>
              <a:gd name="T35" fmla="*/ 1175 h 2487"/>
              <a:gd name="T36" fmla="*/ 7 w 263"/>
              <a:gd name="T37" fmla="*/ 1113 h 2487"/>
              <a:gd name="T38" fmla="*/ 10 w 263"/>
              <a:gd name="T39" fmla="*/ 1224 h 2487"/>
              <a:gd name="T40" fmla="*/ 6 w 263"/>
              <a:gd name="T41" fmla="*/ 1016 h 2487"/>
              <a:gd name="T42" fmla="*/ 6 w 263"/>
              <a:gd name="T43" fmla="*/ 5 h 2487"/>
              <a:gd name="T44" fmla="*/ 262 w 263"/>
              <a:gd name="T45" fmla="*/ 0 h 2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3"/>
              <a:gd name="T70" fmla="*/ 0 h 2487"/>
              <a:gd name="T71" fmla="*/ 263 w 263"/>
              <a:gd name="T72" fmla="*/ 2487 h 24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3" h="2487">
                <a:moveTo>
                  <a:pt x="262" y="0"/>
                </a:moveTo>
                <a:lnTo>
                  <a:pt x="262" y="2486"/>
                </a:lnTo>
                <a:lnTo>
                  <a:pt x="6" y="2486"/>
                </a:lnTo>
                <a:lnTo>
                  <a:pt x="6" y="1459"/>
                </a:lnTo>
                <a:lnTo>
                  <a:pt x="0" y="1389"/>
                </a:lnTo>
                <a:lnTo>
                  <a:pt x="7" y="969"/>
                </a:lnTo>
                <a:lnTo>
                  <a:pt x="10" y="1479"/>
                </a:lnTo>
                <a:lnTo>
                  <a:pt x="7" y="1412"/>
                </a:lnTo>
                <a:lnTo>
                  <a:pt x="10" y="1418"/>
                </a:lnTo>
                <a:lnTo>
                  <a:pt x="2" y="1371"/>
                </a:lnTo>
                <a:lnTo>
                  <a:pt x="7" y="1521"/>
                </a:lnTo>
                <a:lnTo>
                  <a:pt x="5" y="1348"/>
                </a:lnTo>
                <a:lnTo>
                  <a:pt x="5" y="1298"/>
                </a:lnTo>
                <a:lnTo>
                  <a:pt x="7" y="1254"/>
                </a:lnTo>
                <a:lnTo>
                  <a:pt x="7" y="1201"/>
                </a:lnTo>
                <a:lnTo>
                  <a:pt x="2" y="1286"/>
                </a:lnTo>
                <a:lnTo>
                  <a:pt x="10" y="1160"/>
                </a:lnTo>
                <a:lnTo>
                  <a:pt x="7" y="1175"/>
                </a:lnTo>
                <a:lnTo>
                  <a:pt x="7" y="1113"/>
                </a:lnTo>
                <a:lnTo>
                  <a:pt x="10" y="1224"/>
                </a:lnTo>
                <a:lnTo>
                  <a:pt x="6" y="1016"/>
                </a:lnTo>
                <a:lnTo>
                  <a:pt x="6" y="5"/>
                </a:lnTo>
                <a:lnTo>
                  <a:pt x="262" y="0"/>
                </a:lnTo>
              </a:path>
            </a:pathLst>
          </a:custGeom>
          <a:pattFill prst="smConfetti">
            <a:fgClr>
              <a:srgbClr val="FFFFFF"/>
            </a:fgClr>
            <a:bgClr>
              <a:schemeClr val="bg2"/>
            </a:bgClr>
          </a:pattFill>
          <a:ln w="9525" cap="rnd">
            <a:no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900" name="Freeform 109"/>
          <p:cNvSpPr>
            <a:spLocks/>
          </p:cNvSpPr>
          <p:nvPr/>
        </p:nvSpPr>
        <p:spPr bwMode="auto">
          <a:xfrm>
            <a:off x="3705225" y="2393950"/>
            <a:ext cx="142875" cy="696913"/>
          </a:xfrm>
          <a:custGeom>
            <a:avLst/>
            <a:gdLst>
              <a:gd name="T0" fmla="*/ 11 w 103"/>
              <a:gd name="T1" fmla="*/ 0 h 439"/>
              <a:gd name="T2" fmla="*/ 34 w 103"/>
              <a:gd name="T3" fmla="*/ 30 h 439"/>
              <a:gd name="T4" fmla="*/ 45 w 103"/>
              <a:gd name="T5" fmla="*/ 62 h 439"/>
              <a:gd name="T6" fmla="*/ 45 w 103"/>
              <a:gd name="T7" fmla="*/ 92 h 439"/>
              <a:gd name="T8" fmla="*/ 22 w 103"/>
              <a:gd name="T9" fmla="*/ 132 h 439"/>
              <a:gd name="T10" fmla="*/ 11 w 103"/>
              <a:gd name="T11" fmla="*/ 163 h 439"/>
              <a:gd name="T12" fmla="*/ 11 w 103"/>
              <a:gd name="T13" fmla="*/ 194 h 439"/>
              <a:gd name="T14" fmla="*/ 0 w 103"/>
              <a:gd name="T15" fmla="*/ 224 h 439"/>
              <a:gd name="T16" fmla="*/ 0 w 103"/>
              <a:gd name="T17" fmla="*/ 254 h 439"/>
              <a:gd name="T18" fmla="*/ 0 w 103"/>
              <a:gd name="T19" fmla="*/ 285 h 439"/>
              <a:gd name="T20" fmla="*/ 34 w 103"/>
              <a:gd name="T21" fmla="*/ 316 h 439"/>
              <a:gd name="T22" fmla="*/ 56 w 103"/>
              <a:gd name="T23" fmla="*/ 346 h 439"/>
              <a:gd name="T24" fmla="*/ 91 w 103"/>
              <a:gd name="T25" fmla="*/ 376 h 439"/>
              <a:gd name="T26" fmla="*/ 102 w 103"/>
              <a:gd name="T27" fmla="*/ 408 h 439"/>
              <a:gd name="T28" fmla="*/ 102 w 103"/>
              <a:gd name="T29" fmla="*/ 438 h 4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439"/>
              <a:gd name="T47" fmla="*/ 103 w 103"/>
              <a:gd name="T48" fmla="*/ 439 h 4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439">
                <a:moveTo>
                  <a:pt x="11" y="0"/>
                </a:moveTo>
                <a:lnTo>
                  <a:pt x="34" y="30"/>
                </a:lnTo>
                <a:lnTo>
                  <a:pt x="45" y="62"/>
                </a:lnTo>
                <a:lnTo>
                  <a:pt x="45" y="92"/>
                </a:lnTo>
                <a:lnTo>
                  <a:pt x="22" y="132"/>
                </a:lnTo>
                <a:lnTo>
                  <a:pt x="11" y="163"/>
                </a:lnTo>
                <a:lnTo>
                  <a:pt x="11" y="194"/>
                </a:lnTo>
                <a:lnTo>
                  <a:pt x="0" y="224"/>
                </a:lnTo>
                <a:lnTo>
                  <a:pt x="0" y="254"/>
                </a:lnTo>
                <a:lnTo>
                  <a:pt x="0" y="285"/>
                </a:lnTo>
                <a:lnTo>
                  <a:pt x="34" y="316"/>
                </a:lnTo>
                <a:lnTo>
                  <a:pt x="56" y="346"/>
                </a:lnTo>
                <a:lnTo>
                  <a:pt x="91" y="376"/>
                </a:lnTo>
                <a:lnTo>
                  <a:pt x="102" y="408"/>
                </a:lnTo>
                <a:lnTo>
                  <a:pt x="102" y="438"/>
                </a:lnTo>
              </a:path>
            </a:pathLst>
          </a:custGeom>
          <a:noFill/>
          <a:ln w="25400" cap="rnd">
            <a:solidFill>
              <a:srgbClr val="00FF00"/>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901" name="Freeform 110"/>
          <p:cNvSpPr>
            <a:spLocks/>
          </p:cNvSpPr>
          <p:nvPr/>
        </p:nvSpPr>
        <p:spPr bwMode="auto">
          <a:xfrm>
            <a:off x="3713163" y="4354513"/>
            <a:ext cx="82550" cy="534987"/>
          </a:xfrm>
          <a:custGeom>
            <a:avLst/>
            <a:gdLst>
              <a:gd name="T0" fmla="*/ 6 w 59"/>
              <a:gd name="T1" fmla="*/ 0 h 337"/>
              <a:gd name="T2" fmla="*/ 19 w 59"/>
              <a:gd name="T3" fmla="*/ 23 h 337"/>
              <a:gd name="T4" fmla="*/ 26 w 59"/>
              <a:gd name="T5" fmla="*/ 47 h 337"/>
              <a:gd name="T6" fmla="*/ 26 w 59"/>
              <a:gd name="T7" fmla="*/ 70 h 337"/>
              <a:gd name="T8" fmla="*/ 13 w 59"/>
              <a:gd name="T9" fmla="*/ 102 h 337"/>
              <a:gd name="T10" fmla="*/ 6 w 59"/>
              <a:gd name="T11" fmla="*/ 125 h 337"/>
              <a:gd name="T12" fmla="*/ 6 w 59"/>
              <a:gd name="T13" fmla="*/ 148 h 337"/>
              <a:gd name="T14" fmla="*/ 0 w 59"/>
              <a:gd name="T15" fmla="*/ 172 h 337"/>
              <a:gd name="T16" fmla="*/ 0 w 59"/>
              <a:gd name="T17" fmla="*/ 195 h 337"/>
              <a:gd name="T18" fmla="*/ 0 w 59"/>
              <a:gd name="T19" fmla="*/ 219 h 337"/>
              <a:gd name="T20" fmla="*/ 19 w 59"/>
              <a:gd name="T21" fmla="*/ 242 h 337"/>
              <a:gd name="T22" fmla="*/ 32 w 59"/>
              <a:gd name="T23" fmla="*/ 266 h 337"/>
              <a:gd name="T24" fmla="*/ 52 w 59"/>
              <a:gd name="T25" fmla="*/ 289 h 337"/>
              <a:gd name="T26" fmla="*/ 58 w 59"/>
              <a:gd name="T27" fmla="*/ 313 h 337"/>
              <a:gd name="T28" fmla="*/ 58 w 59"/>
              <a:gd name="T29" fmla="*/ 336 h 3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337"/>
              <a:gd name="T47" fmla="*/ 59 w 59"/>
              <a:gd name="T48" fmla="*/ 337 h 3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337">
                <a:moveTo>
                  <a:pt x="6" y="0"/>
                </a:moveTo>
                <a:lnTo>
                  <a:pt x="19" y="23"/>
                </a:lnTo>
                <a:lnTo>
                  <a:pt x="26" y="47"/>
                </a:lnTo>
                <a:lnTo>
                  <a:pt x="26" y="70"/>
                </a:lnTo>
                <a:lnTo>
                  <a:pt x="13" y="102"/>
                </a:lnTo>
                <a:lnTo>
                  <a:pt x="6" y="125"/>
                </a:lnTo>
                <a:lnTo>
                  <a:pt x="6" y="148"/>
                </a:lnTo>
                <a:lnTo>
                  <a:pt x="0" y="172"/>
                </a:lnTo>
                <a:lnTo>
                  <a:pt x="0" y="195"/>
                </a:lnTo>
                <a:lnTo>
                  <a:pt x="0" y="219"/>
                </a:lnTo>
                <a:lnTo>
                  <a:pt x="19" y="242"/>
                </a:lnTo>
                <a:lnTo>
                  <a:pt x="32" y="266"/>
                </a:lnTo>
                <a:lnTo>
                  <a:pt x="52" y="289"/>
                </a:lnTo>
                <a:lnTo>
                  <a:pt x="58" y="313"/>
                </a:lnTo>
                <a:lnTo>
                  <a:pt x="58" y="336"/>
                </a:lnTo>
              </a:path>
            </a:pathLst>
          </a:custGeom>
          <a:noFill/>
          <a:ln w="25400" cap="rnd">
            <a:solidFill>
              <a:srgbClr val="00FF00"/>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902" name="Freeform 111"/>
          <p:cNvSpPr>
            <a:spLocks/>
          </p:cNvSpPr>
          <p:nvPr/>
        </p:nvSpPr>
        <p:spPr bwMode="auto">
          <a:xfrm>
            <a:off x="3740150" y="3759200"/>
            <a:ext cx="82550" cy="534988"/>
          </a:xfrm>
          <a:custGeom>
            <a:avLst/>
            <a:gdLst>
              <a:gd name="T0" fmla="*/ 6 w 59"/>
              <a:gd name="T1" fmla="*/ 0 h 337"/>
              <a:gd name="T2" fmla="*/ 19 w 59"/>
              <a:gd name="T3" fmla="*/ 23 h 337"/>
              <a:gd name="T4" fmla="*/ 26 w 59"/>
              <a:gd name="T5" fmla="*/ 47 h 337"/>
              <a:gd name="T6" fmla="*/ 26 w 59"/>
              <a:gd name="T7" fmla="*/ 70 h 337"/>
              <a:gd name="T8" fmla="*/ 13 w 59"/>
              <a:gd name="T9" fmla="*/ 102 h 337"/>
              <a:gd name="T10" fmla="*/ 6 w 59"/>
              <a:gd name="T11" fmla="*/ 125 h 337"/>
              <a:gd name="T12" fmla="*/ 6 w 59"/>
              <a:gd name="T13" fmla="*/ 148 h 337"/>
              <a:gd name="T14" fmla="*/ 0 w 59"/>
              <a:gd name="T15" fmla="*/ 172 h 337"/>
              <a:gd name="T16" fmla="*/ 0 w 59"/>
              <a:gd name="T17" fmla="*/ 195 h 337"/>
              <a:gd name="T18" fmla="*/ 0 w 59"/>
              <a:gd name="T19" fmla="*/ 219 h 337"/>
              <a:gd name="T20" fmla="*/ 19 w 59"/>
              <a:gd name="T21" fmla="*/ 242 h 337"/>
              <a:gd name="T22" fmla="*/ 32 w 59"/>
              <a:gd name="T23" fmla="*/ 266 h 337"/>
              <a:gd name="T24" fmla="*/ 52 w 59"/>
              <a:gd name="T25" fmla="*/ 289 h 337"/>
              <a:gd name="T26" fmla="*/ 58 w 59"/>
              <a:gd name="T27" fmla="*/ 313 h 337"/>
              <a:gd name="T28" fmla="*/ 58 w 59"/>
              <a:gd name="T29" fmla="*/ 336 h 3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337"/>
              <a:gd name="T47" fmla="*/ 59 w 59"/>
              <a:gd name="T48" fmla="*/ 337 h 3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337">
                <a:moveTo>
                  <a:pt x="6" y="0"/>
                </a:moveTo>
                <a:lnTo>
                  <a:pt x="19" y="23"/>
                </a:lnTo>
                <a:lnTo>
                  <a:pt x="26" y="47"/>
                </a:lnTo>
                <a:lnTo>
                  <a:pt x="26" y="70"/>
                </a:lnTo>
                <a:lnTo>
                  <a:pt x="13" y="102"/>
                </a:lnTo>
                <a:lnTo>
                  <a:pt x="6" y="125"/>
                </a:lnTo>
                <a:lnTo>
                  <a:pt x="6" y="148"/>
                </a:lnTo>
                <a:lnTo>
                  <a:pt x="0" y="172"/>
                </a:lnTo>
                <a:lnTo>
                  <a:pt x="0" y="195"/>
                </a:lnTo>
                <a:lnTo>
                  <a:pt x="0" y="219"/>
                </a:lnTo>
                <a:lnTo>
                  <a:pt x="19" y="242"/>
                </a:lnTo>
                <a:lnTo>
                  <a:pt x="32" y="266"/>
                </a:lnTo>
                <a:lnTo>
                  <a:pt x="52" y="289"/>
                </a:lnTo>
                <a:lnTo>
                  <a:pt x="58" y="313"/>
                </a:lnTo>
                <a:lnTo>
                  <a:pt x="58" y="336"/>
                </a:lnTo>
              </a:path>
            </a:pathLst>
          </a:custGeom>
          <a:noFill/>
          <a:ln w="25400" cap="rnd">
            <a:solidFill>
              <a:srgbClr val="00FF00"/>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903" name="Freeform 112"/>
          <p:cNvSpPr>
            <a:spLocks/>
          </p:cNvSpPr>
          <p:nvPr/>
        </p:nvSpPr>
        <p:spPr bwMode="auto">
          <a:xfrm>
            <a:off x="3684588" y="3162300"/>
            <a:ext cx="84137" cy="534988"/>
          </a:xfrm>
          <a:custGeom>
            <a:avLst/>
            <a:gdLst>
              <a:gd name="T0" fmla="*/ 6 w 58"/>
              <a:gd name="T1" fmla="*/ 0 h 337"/>
              <a:gd name="T2" fmla="*/ 19 w 58"/>
              <a:gd name="T3" fmla="*/ 23 h 337"/>
              <a:gd name="T4" fmla="*/ 25 w 58"/>
              <a:gd name="T5" fmla="*/ 47 h 337"/>
              <a:gd name="T6" fmla="*/ 25 w 58"/>
              <a:gd name="T7" fmla="*/ 70 h 337"/>
              <a:gd name="T8" fmla="*/ 13 w 58"/>
              <a:gd name="T9" fmla="*/ 102 h 337"/>
              <a:gd name="T10" fmla="*/ 6 w 58"/>
              <a:gd name="T11" fmla="*/ 125 h 337"/>
              <a:gd name="T12" fmla="*/ 6 w 58"/>
              <a:gd name="T13" fmla="*/ 148 h 337"/>
              <a:gd name="T14" fmla="*/ 0 w 58"/>
              <a:gd name="T15" fmla="*/ 172 h 337"/>
              <a:gd name="T16" fmla="*/ 0 w 58"/>
              <a:gd name="T17" fmla="*/ 195 h 337"/>
              <a:gd name="T18" fmla="*/ 0 w 58"/>
              <a:gd name="T19" fmla="*/ 219 h 337"/>
              <a:gd name="T20" fmla="*/ 19 w 58"/>
              <a:gd name="T21" fmla="*/ 242 h 337"/>
              <a:gd name="T22" fmla="*/ 32 w 58"/>
              <a:gd name="T23" fmla="*/ 266 h 337"/>
              <a:gd name="T24" fmla="*/ 51 w 58"/>
              <a:gd name="T25" fmla="*/ 289 h 337"/>
              <a:gd name="T26" fmla="*/ 57 w 58"/>
              <a:gd name="T27" fmla="*/ 313 h 337"/>
              <a:gd name="T28" fmla="*/ 57 w 58"/>
              <a:gd name="T29" fmla="*/ 336 h 3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337"/>
              <a:gd name="T47" fmla="*/ 58 w 58"/>
              <a:gd name="T48" fmla="*/ 337 h 3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337">
                <a:moveTo>
                  <a:pt x="6" y="0"/>
                </a:moveTo>
                <a:lnTo>
                  <a:pt x="19" y="23"/>
                </a:lnTo>
                <a:lnTo>
                  <a:pt x="25" y="47"/>
                </a:lnTo>
                <a:lnTo>
                  <a:pt x="25" y="70"/>
                </a:lnTo>
                <a:lnTo>
                  <a:pt x="13" y="102"/>
                </a:lnTo>
                <a:lnTo>
                  <a:pt x="6" y="125"/>
                </a:lnTo>
                <a:lnTo>
                  <a:pt x="6" y="148"/>
                </a:lnTo>
                <a:lnTo>
                  <a:pt x="0" y="172"/>
                </a:lnTo>
                <a:lnTo>
                  <a:pt x="0" y="195"/>
                </a:lnTo>
                <a:lnTo>
                  <a:pt x="0" y="219"/>
                </a:lnTo>
                <a:lnTo>
                  <a:pt x="19" y="242"/>
                </a:lnTo>
                <a:lnTo>
                  <a:pt x="32" y="266"/>
                </a:lnTo>
                <a:lnTo>
                  <a:pt x="51" y="289"/>
                </a:lnTo>
                <a:lnTo>
                  <a:pt x="57" y="313"/>
                </a:lnTo>
                <a:lnTo>
                  <a:pt x="57" y="336"/>
                </a:lnTo>
              </a:path>
            </a:pathLst>
          </a:custGeom>
          <a:noFill/>
          <a:ln w="25400" cap="rnd">
            <a:solidFill>
              <a:srgbClr val="00FF00"/>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904" name="Freeform 113"/>
          <p:cNvSpPr>
            <a:spLocks/>
          </p:cNvSpPr>
          <p:nvPr/>
        </p:nvSpPr>
        <p:spPr bwMode="auto">
          <a:xfrm>
            <a:off x="3705225" y="4938713"/>
            <a:ext cx="53975" cy="746125"/>
          </a:xfrm>
          <a:custGeom>
            <a:avLst/>
            <a:gdLst>
              <a:gd name="T0" fmla="*/ 4 w 39"/>
              <a:gd name="T1" fmla="*/ 0 h 470"/>
              <a:gd name="T2" fmla="*/ 13 w 39"/>
              <a:gd name="T3" fmla="*/ 32 h 470"/>
              <a:gd name="T4" fmla="*/ 17 w 39"/>
              <a:gd name="T5" fmla="*/ 65 h 470"/>
              <a:gd name="T6" fmla="*/ 17 w 39"/>
              <a:gd name="T7" fmla="*/ 98 h 470"/>
              <a:gd name="T8" fmla="*/ 9 w 39"/>
              <a:gd name="T9" fmla="*/ 142 h 470"/>
              <a:gd name="T10" fmla="*/ 4 w 39"/>
              <a:gd name="T11" fmla="*/ 175 h 470"/>
              <a:gd name="T12" fmla="*/ 4 w 39"/>
              <a:gd name="T13" fmla="*/ 207 h 470"/>
              <a:gd name="T14" fmla="*/ 0 w 39"/>
              <a:gd name="T15" fmla="*/ 240 h 470"/>
              <a:gd name="T16" fmla="*/ 0 w 39"/>
              <a:gd name="T17" fmla="*/ 273 h 470"/>
              <a:gd name="T18" fmla="*/ 0 w 39"/>
              <a:gd name="T19" fmla="*/ 306 h 470"/>
              <a:gd name="T20" fmla="*/ 13 w 39"/>
              <a:gd name="T21" fmla="*/ 338 h 470"/>
              <a:gd name="T22" fmla="*/ 21 w 39"/>
              <a:gd name="T23" fmla="*/ 371 h 470"/>
              <a:gd name="T24" fmla="*/ 34 w 39"/>
              <a:gd name="T25" fmla="*/ 404 h 470"/>
              <a:gd name="T26" fmla="*/ 38 w 39"/>
              <a:gd name="T27" fmla="*/ 437 h 470"/>
              <a:gd name="T28" fmla="*/ 38 w 39"/>
              <a:gd name="T29" fmla="*/ 469 h 4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470"/>
              <a:gd name="T47" fmla="*/ 39 w 39"/>
              <a:gd name="T48" fmla="*/ 470 h 4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470">
                <a:moveTo>
                  <a:pt x="4" y="0"/>
                </a:moveTo>
                <a:lnTo>
                  <a:pt x="13" y="32"/>
                </a:lnTo>
                <a:lnTo>
                  <a:pt x="17" y="65"/>
                </a:lnTo>
                <a:lnTo>
                  <a:pt x="17" y="98"/>
                </a:lnTo>
                <a:lnTo>
                  <a:pt x="9" y="142"/>
                </a:lnTo>
                <a:lnTo>
                  <a:pt x="4" y="175"/>
                </a:lnTo>
                <a:lnTo>
                  <a:pt x="4" y="207"/>
                </a:lnTo>
                <a:lnTo>
                  <a:pt x="0" y="240"/>
                </a:lnTo>
                <a:lnTo>
                  <a:pt x="0" y="273"/>
                </a:lnTo>
                <a:lnTo>
                  <a:pt x="0" y="306"/>
                </a:lnTo>
                <a:lnTo>
                  <a:pt x="13" y="338"/>
                </a:lnTo>
                <a:lnTo>
                  <a:pt x="21" y="371"/>
                </a:lnTo>
                <a:lnTo>
                  <a:pt x="34" y="404"/>
                </a:lnTo>
                <a:lnTo>
                  <a:pt x="38" y="437"/>
                </a:lnTo>
                <a:lnTo>
                  <a:pt x="38" y="469"/>
                </a:lnTo>
              </a:path>
            </a:pathLst>
          </a:custGeom>
          <a:noFill/>
          <a:ln w="25400" cap="rnd">
            <a:solidFill>
              <a:srgbClr val="00FF00"/>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905" name="Line 114"/>
          <p:cNvSpPr>
            <a:spLocks noChangeShapeType="1"/>
          </p:cNvSpPr>
          <p:nvPr/>
        </p:nvSpPr>
        <p:spPr bwMode="auto">
          <a:xfrm>
            <a:off x="2652713" y="4389438"/>
            <a:ext cx="65087" cy="0"/>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161906" name="Line 115"/>
          <p:cNvSpPr>
            <a:spLocks noChangeShapeType="1"/>
          </p:cNvSpPr>
          <p:nvPr/>
        </p:nvSpPr>
        <p:spPr bwMode="auto">
          <a:xfrm>
            <a:off x="2692400" y="4186238"/>
            <a:ext cx="65088" cy="0"/>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161907" name="Line 116"/>
          <p:cNvSpPr>
            <a:spLocks noChangeShapeType="1"/>
          </p:cNvSpPr>
          <p:nvPr/>
        </p:nvSpPr>
        <p:spPr bwMode="auto">
          <a:xfrm flipV="1">
            <a:off x="2724150" y="4505325"/>
            <a:ext cx="63500" cy="12700"/>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161908" name="Line 117"/>
          <p:cNvSpPr>
            <a:spLocks noChangeShapeType="1"/>
          </p:cNvSpPr>
          <p:nvPr/>
        </p:nvSpPr>
        <p:spPr bwMode="auto">
          <a:xfrm>
            <a:off x="2711450" y="3970338"/>
            <a:ext cx="42863" cy="76200"/>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161909" name="Freeform 118"/>
          <p:cNvSpPr>
            <a:spLocks/>
          </p:cNvSpPr>
          <p:nvPr/>
        </p:nvSpPr>
        <p:spPr bwMode="auto">
          <a:xfrm>
            <a:off x="3532188" y="2216150"/>
            <a:ext cx="127000" cy="788988"/>
          </a:xfrm>
          <a:custGeom>
            <a:avLst/>
            <a:gdLst>
              <a:gd name="T0" fmla="*/ 83 w 90"/>
              <a:gd name="T1" fmla="*/ 0 h 497"/>
              <a:gd name="T2" fmla="*/ 83 w 90"/>
              <a:gd name="T3" fmla="*/ 496 h 497"/>
              <a:gd name="T4" fmla="*/ 64 w 90"/>
              <a:gd name="T5" fmla="*/ 496 h 497"/>
              <a:gd name="T6" fmla="*/ 45 w 90"/>
              <a:gd name="T7" fmla="*/ 479 h 497"/>
              <a:gd name="T8" fmla="*/ 32 w 90"/>
              <a:gd name="T9" fmla="*/ 455 h 497"/>
              <a:gd name="T10" fmla="*/ 19 w 90"/>
              <a:gd name="T11" fmla="*/ 431 h 497"/>
              <a:gd name="T12" fmla="*/ 13 w 90"/>
              <a:gd name="T13" fmla="*/ 407 h 497"/>
              <a:gd name="T14" fmla="*/ 6 w 90"/>
              <a:gd name="T15" fmla="*/ 383 h 497"/>
              <a:gd name="T16" fmla="*/ 6 w 90"/>
              <a:gd name="T17" fmla="*/ 358 h 497"/>
              <a:gd name="T18" fmla="*/ 6 w 90"/>
              <a:gd name="T19" fmla="*/ 334 h 497"/>
              <a:gd name="T20" fmla="*/ 0 w 90"/>
              <a:gd name="T21" fmla="*/ 309 h 497"/>
              <a:gd name="T22" fmla="*/ 0 w 90"/>
              <a:gd name="T23" fmla="*/ 285 h 497"/>
              <a:gd name="T24" fmla="*/ 0 w 90"/>
              <a:gd name="T25" fmla="*/ 260 h 497"/>
              <a:gd name="T26" fmla="*/ 0 w 90"/>
              <a:gd name="T27" fmla="*/ 236 h 497"/>
              <a:gd name="T28" fmla="*/ 0 w 90"/>
              <a:gd name="T29" fmla="*/ 211 h 497"/>
              <a:gd name="T30" fmla="*/ 0 w 90"/>
              <a:gd name="T31" fmla="*/ 187 h 497"/>
              <a:gd name="T32" fmla="*/ 0 w 90"/>
              <a:gd name="T33" fmla="*/ 162 h 497"/>
              <a:gd name="T34" fmla="*/ 6 w 90"/>
              <a:gd name="T35" fmla="*/ 138 h 497"/>
              <a:gd name="T36" fmla="*/ 6 w 90"/>
              <a:gd name="T37" fmla="*/ 113 h 497"/>
              <a:gd name="T38" fmla="*/ 6 w 90"/>
              <a:gd name="T39" fmla="*/ 89 h 497"/>
              <a:gd name="T40" fmla="*/ 6 w 90"/>
              <a:gd name="T41" fmla="*/ 65 h 497"/>
              <a:gd name="T42" fmla="*/ 19 w 90"/>
              <a:gd name="T43" fmla="*/ 41 h 497"/>
              <a:gd name="T44" fmla="*/ 32 w 90"/>
              <a:gd name="T45" fmla="*/ 17 h 497"/>
              <a:gd name="T46" fmla="*/ 51 w 90"/>
              <a:gd name="T47" fmla="*/ 8 h 497"/>
              <a:gd name="T48" fmla="*/ 70 w 90"/>
              <a:gd name="T49" fmla="*/ 0 h 497"/>
              <a:gd name="T50" fmla="*/ 89 w 90"/>
              <a:gd name="T51" fmla="*/ 0 h 497"/>
              <a:gd name="T52" fmla="*/ 83 w 90"/>
              <a:gd name="T53" fmla="*/ 0 h 4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0"/>
              <a:gd name="T82" fmla="*/ 0 h 497"/>
              <a:gd name="T83" fmla="*/ 90 w 90"/>
              <a:gd name="T84" fmla="*/ 497 h 4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0" h="497">
                <a:moveTo>
                  <a:pt x="83" y="0"/>
                </a:moveTo>
                <a:lnTo>
                  <a:pt x="83" y="496"/>
                </a:lnTo>
                <a:lnTo>
                  <a:pt x="64" y="496"/>
                </a:lnTo>
                <a:lnTo>
                  <a:pt x="45" y="479"/>
                </a:lnTo>
                <a:lnTo>
                  <a:pt x="32" y="455"/>
                </a:lnTo>
                <a:lnTo>
                  <a:pt x="19" y="431"/>
                </a:lnTo>
                <a:lnTo>
                  <a:pt x="13" y="407"/>
                </a:lnTo>
                <a:lnTo>
                  <a:pt x="6" y="383"/>
                </a:lnTo>
                <a:lnTo>
                  <a:pt x="6" y="358"/>
                </a:lnTo>
                <a:lnTo>
                  <a:pt x="6" y="334"/>
                </a:lnTo>
                <a:lnTo>
                  <a:pt x="0" y="309"/>
                </a:lnTo>
                <a:lnTo>
                  <a:pt x="0" y="285"/>
                </a:lnTo>
                <a:lnTo>
                  <a:pt x="0" y="260"/>
                </a:lnTo>
                <a:lnTo>
                  <a:pt x="0" y="236"/>
                </a:lnTo>
                <a:lnTo>
                  <a:pt x="0" y="211"/>
                </a:lnTo>
                <a:lnTo>
                  <a:pt x="0" y="187"/>
                </a:lnTo>
                <a:lnTo>
                  <a:pt x="0" y="162"/>
                </a:lnTo>
                <a:lnTo>
                  <a:pt x="6" y="138"/>
                </a:lnTo>
                <a:lnTo>
                  <a:pt x="6" y="113"/>
                </a:lnTo>
                <a:lnTo>
                  <a:pt x="6" y="89"/>
                </a:lnTo>
                <a:lnTo>
                  <a:pt x="6" y="65"/>
                </a:lnTo>
                <a:lnTo>
                  <a:pt x="19" y="41"/>
                </a:lnTo>
                <a:lnTo>
                  <a:pt x="32" y="17"/>
                </a:lnTo>
                <a:lnTo>
                  <a:pt x="51" y="8"/>
                </a:lnTo>
                <a:lnTo>
                  <a:pt x="70" y="0"/>
                </a:lnTo>
                <a:lnTo>
                  <a:pt x="89" y="0"/>
                </a:lnTo>
                <a:lnTo>
                  <a:pt x="83" y="0"/>
                </a:lnTo>
              </a:path>
            </a:pathLst>
          </a:custGeom>
          <a:gradFill rotWithShape="0">
            <a:gsLst>
              <a:gs pos="0">
                <a:srgbClr val="FFFFFF"/>
              </a:gs>
              <a:gs pos="100000">
                <a:srgbClr val="037C03"/>
              </a:gs>
            </a:gsLst>
            <a:path path="rect">
              <a:fillToRect l="50000" t="50000" r="50000" b="50000"/>
            </a:path>
          </a:gradFill>
          <a:ln w="12700" cap="rnd">
            <a:solidFill>
              <a:schemeClr val="tx1"/>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910" name="Freeform 119"/>
          <p:cNvSpPr>
            <a:spLocks/>
          </p:cNvSpPr>
          <p:nvPr/>
        </p:nvSpPr>
        <p:spPr bwMode="auto">
          <a:xfrm>
            <a:off x="3532188" y="4551363"/>
            <a:ext cx="127000" cy="785812"/>
          </a:xfrm>
          <a:custGeom>
            <a:avLst/>
            <a:gdLst>
              <a:gd name="T0" fmla="*/ 83 w 90"/>
              <a:gd name="T1" fmla="*/ 0 h 495"/>
              <a:gd name="T2" fmla="*/ 83 w 90"/>
              <a:gd name="T3" fmla="*/ 494 h 495"/>
              <a:gd name="T4" fmla="*/ 64 w 90"/>
              <a:gd name="T5" fmla="*/ 494 h 495"/>
              <a:gd name="T6" fmla="*/ 45 w 90"/>
              <a:gd name="T7" fmla="*/ 477 h 495"/>
              <a:gd name="T8" fmla="*/ 32 w 90"/>
              <a:gd name="T9" fmla="*/ 453 h 495"/>
              <a:gd name="T10" fmla="*/ 19 w 90"/>
              <a:gd name="T11" fmla="*/ 430 h 495"/>
              <a:gd name="T12" fmla="*/ 13 w 90"/>
              <a:gd name="T13" fmla="*/ 405 h 495"/>
              <a:gd name="T14" fmla="*/ 6 w 90"/>
              <a:gd name="T15" fmla="*/ 381 h 495"/>
              <a:gd name="T16" fmla="*/ 6 w 90"/>
              <a:gd name="T17" fmla="*/ 357 h 495"/>
              <a:gd name="T18" fmla="*/ 6 w 90"/>
              <a:gd name="T19" fmla="*/ 332 h 495"/>
              <a:gd name="T20" fmla="*/ 0 w 90"/>
              <a:gd name="T21" fmla="*/ 308 h 495"/>
              <a:gd name="T22" fmla="*/ 0 w 90"/>
              <a:gd name="T23" fmla="*/ 284 h 495"/>
              <a:gd name="T24" fmla="*/ 0 w 90"/>
              <a:gd name="T25" fmla="*/ 259 h 495"/>
              <a:gd name="T26" fmla="*/ 0 w 90"/>
              <a:gd name="T27" fmla="*/ 235 h 495"/>
              <a:gd name="T28" fmla="*/ 0 w 90"/>
              <a:gd name="T29" fmla="*/ 210 h 495"/>
              <a:gd name="T30" fmla="*/ 0 w 90"/>
              <a:gd name="T31" fmla="*/ 186 h 495"/>
              <a:gd name="T32" fmla="*/ 0 w 90"/>
              <a:gd name="T33" fmla="*/ 162 h 495"/>
              <a:gd name="T34" fmla="*/ 6 w 90"/>
              <a:gd name="T35" fmla="*/ 137 h 495"/>
              <a:gd name="T36" fmla="*/ 6 w 90"/>
              <a:gd name="T37" fmla="*/ 113 h 495"/>
              <a:gd name="T38" fmla="*/ 6 w 90"/>
              <a:gd name="T39" fmla="*/ 89 h 495"/>
              <a:gd name="T40" fmla="*/ 6 w 90"/>
              <a:gd name="T41" fmla="*/ 64 h 495"/>
              <a:gd name="T42" fmla="*/ 19 w 90"/>
              <a:gd name="T43" fmla="*/ 41 h 495"/>
              <a:gd name="T44" fmla="*/ 32 w 90"/>
              <a:gd name="T45" fmla="*/ 17 h 495"/>
              <a:gd name="T46" fmla="*/ 51 w 90"/>
              <a:gd name="T47" fmla="*/ 8 h 495"/>
              <a:gd name="T48" fmla="*/ 70 w 90"/>
              <a:gd name="T49" fmla="*/ 0 h 495"/>
              <a:gd name="T50" fmla="*/ 89 w 90"/>
              <a:gd name="T51" fmla="*/ 0 h 495"/>
              <a:gd name="T52" fmla="*/ 83 w 90"/>
              <a:gd name="T53" fmla="*/ 0 h 49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0"/>
              <a:gd name="T82" fmla="*/ 0 h 495"/>
              <a:gd name="T83" fmla="*/ 90 w 90"/>
              <a:gd name="T84" fmla="*/ 495 h 4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0" h="495">
                <a:moveTo>
                  <a:pt x="83" y="0"/>
                </a:moveTo>
                <a:lnTo>
                  <a:pt x="83" y="494"/>
                </a:lnTo>
                <a:lnTo>
                  <a:pt x="64" y="494"/>
                </a:lnTo>
                <a:lnTo>
                  <a:pt x="45" y="477"/>
                </a:lnTo>
                <a:lnTo>
                  <a:pt x="32" y="453"/>
                </a:lnTo>
                <a:lnTo>
                  <a:pt x="19" y="430"/>
                </a:lnTo>
                <a:lnTo>
                  <a:pt x="13" y="405"/>
                </a:lnTo>
                <a:lnTo>
                  <a:pt x="6" y="381"/>
                </a:lnTo>
                <a:lnTo>
                  <a:pt x="6" y="357"/>
                </a:lnTo>
                <a:lnTo>
                  <a:pt x="6" y="332"/>
                </a:lnTo>
                <a:lnTo>
                  <a:pt x="0" y="308"/>
                </a:lnTo>
                <a:lnTo>
                  <a:pt x="0" y="284"/>
                </a:lnTo>
                <a:lnTo>
                  <a:pt x="0" y="259"/>
                </a:lnTo>
                <a:lnTo>
                  <a:pt x="0" y="235"/>
                </a:lnTo>
                <a:lnTo>
                  <a:pt x="0" y="210"/>
                </a:lnTo>
                <a:lnTo>
                  <a:pt x="0" y="186"/>
                </a:lnTo>
                <a:lnTo>
                  <a:pt x="0" y="162"/>
                </a:lnTo>
                <a:lnTo>
                  <a:pt x="6" y="137"/>
                </a:lnTo>
                <a:lnTo>
                  <a:pt x="6" y="113"/>
                </a:lnTo>
                <a:lnTo>
                  <a:pt x="6" y="89"/>
                </a:lnTo>
                <a:lnTo>
                  <a:pt x="6" y="64"/>
                </a:lnTo>
                <a:lnTo>
                  <a:pt x="19" y="41"/>
                </a:lnTo>
                <a:lnTo>
                  <a:pt x="32" y="17"/>
                </a:lnTo>
                <a:lnTo>
                  <a:pt x="51" y="8"/>
                </a:lnTo>
                <a:lnTo>
                  <a:pt x="70" y="0"/>
                </a:lnTo>
                <a:lnTo>
                  <a:pt x="89" y="0"/>
                </a:lnTo>
                <a:lnTo>
                  <a:pt x="83" y="0"/>
                </a:lnTo>
              </a:path>
            </a:pathLst>
          </a:custGeom>
          <a:gradFill rotWithShape="0">
            <a:gsLst>
              <a:gs pos="0">
                <a:srgbClr val="FFFFFF"/>
              </a:gs>
              <a:gs pos="100000">
                <a:srgbClr val="037C03"/>
              </a:gs>
            </a:gsLst>
            <a:path path="rect">
              <a:fillToRect l="50000" t="50000" r="50000" b="50000"/>
            </a:path>
          </a:gradFill>
          <a:ln w="12700" cap="rnd">
            <a:solidFill>
              <a:schemeClr val="tx1"/>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911" name="Freeform 120"/>
          <p:cNvSpPr>
            <a:spLocks/>
          </p:cNvSpPr>
          <p:nvPr/>
        </p:nvSpPr>
        <p:spPr bwMode="auto">
          <a:xfrm>
            <a:off x="3532188" y="2986088"/>
            <a:ext cx="127000" cy="788987"/>
          </a:xfrm>
          <a:custGeom>
            <a:avLst/>
            <a:gdLst>
              <a:gd name="T0" fmla="*/ 83 w 90"/>
              <a:gd name="T1" fmla="*/ 0 h 497"/>
              <a:gd name="T2" fmla="*/ 83 w 90"/>
              <a:gd name="T3" fmla="*/ 496 h 497"/>
              <a:gd name="T4" fmla="*/ 64 w 90"/>
              <a:gd name="T5" fmla="*/ 496 h 497"/>
              <a:gd name="T6" fmla="*/ 45 w 90"/>
              <a:gd name="T7" fmla="*/ 479 h 497"/>
              <a:gd name="T8" fmla="*/ 32 w 90"/>
              <a:gd name="T9" fmla="*/ 455 h 497"/>
              <a:gd name="T10" fmla="*/ 19 w 90"/>
              <a:gd name="T11" fmla="*/ 431 h 497"/>
              <a:gd name="T12" fmla="*/ 13 w 90"/>
              <a:gd name="T13" fmla="*/ 407 h 497"/>
              <a:gd name="T14" fmla="*/ 6 w 90"/>
              <a:gd name="T15" fmla="*/ 383 h 497"/>
              <a:gd name="T16" fmla="*/ 6 w 90"/>
              <a:gd name="T17" fmla="*/ 358 h 497"/>
              <a:gd name="T18" fmla="*/ 6 w 90"/>
              <a:gd name="T19" fmla="*/ 334 h 497"/>
              <a:gd name="T20" fmla="*/ 0 w 90"/>
              <a:gd name="T21" fmla="*/ 309 h 497"/>
              <a:gd name="T22" fmla="*/ 0 w 90"/>
              <a:gd name="T23" fmla="*/ 285 h 497"/>
              <a:gd name="T24" fmla="*/ 0 w 90"/>
              <a:gd name="T25" fmla="*/ 260 h 497"/>
              <a:gd name="T26" fmla="*/ 0 w 90"/>
              <a:gd name="T27" fmla="*/ 236 h 497"/>
              <a:gd name="T28" fmla="*/ 0 w 90"/>
              <a:gd name="T29" fmla="*/ 211 h 497"/>
              <a:gd name="T30" fmla="*/ 0 w 90"/>
              <a:gd name="T31" fmla="*/ 187 h 497"/>
              <a:gd name="T32" fmla="*/ 0 w 90"/>
              <a:gd name="T33" fmla="*/ 162 h 497"/>
              <a:gd name="T34" fmla="*/ 6 w 90"/>
              <a:gd name="T35" fmla="*/ 138 h 497"/>
              <a:gd name="T36" fmla="*/ 6 w 90"/>
              <a:gd name="T37" fmla="*/ 113 h 497"/>
              <a:gd name="T38" fmla="*/ 6 w 90"/>
              <a:gd name="T39" fmla="*/ 89 h 497"/>
              <a:gd name="T40" fmla="*/ 6 w 90"/>
              <a:gd name="T41" fmla="*/ 65 h 497"/>
              <a:gd name="T42" fmla="*/ 19 w 90"/>
              <a:gd name="T43" fmla="*/ 41 h 497"/>
              <a:gd name="T44" fmla="*/ 32 w 90"/>
              <a:gd name="T45" fmla="*/ 17 h 497"/>
              <a:gd name="T46" fmla="*/ 51 w 90"/>
              <a:gd name="T47" fmla="*/ 8 h 497"/>
              <a:gd name="T48" fmla="*/ 70 w 90"/>
              <a:gd name="T49" fmla="*/ 0 h 497"/>
              <a:gd name="T50" fmla="*/ 89 w 90"/>
              <a:gd name="T51" fmla="*/ 0 h 497"/>
              <a:gd name="T52" fmla="*/ 83 w 90"/>
              <a:gd name="T53" fmla="*/ 0 h 4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0"/>
              <a:gd name="T82" fmla="*/ 0 h 497"/>
              <a:gd name="T83" fmla="*/ 90 w 90"/>
              <a:gd name="T84" fmla="*/ 497 h 4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0" h="497">
                <a:moveTo>
                  <a:pt x="83" y="0"/>
                </a:moveTo>
                <a:lnTo>
                  <a:pt x="83" y="496"/>
                </a:lnTo>
                <a:lnTo>
                  <a:pt x="64" y="496"/>
                </a:lnTo>
                <a:lnTo>
                  <a:pt x="45" y="479"/>
                </a:lnTo>
                <a:lnTo>
                  <a:pt x="32" y="455"/>
                </a:lnTo>
                <a:lnTo>
                  <a:pt x="19" y="431"/>
                </a:lnTo>
                <a:lnTo>
                  <a:pt x="13" y="407"/>
                </a:lnTo>
                <a:lnTo>
                  <a:pt x="6" y="383"/>
                </a:lnTo>
                <a:lnTo>
                  <a:pt x="6" y="358"/>
                </a:lnTo>
                <a:lnTo>
                  <a:pt x="6" y="334"/>
                </a:lnTo>
                <a:lnTo>
                  <a:pt x="0" y="309"/>
                </a:lnTo>
                <a:lnTo>
                  <a:pt x="0" y="285"/>
                </a:lnTo>
                <a:lnTo>
                  <a:pt x="0" y="260"/>
                </a:lnTo>
                <a:lnTo>
                  <a:pt x="0" y="236"/>
                </a:lnTo>
                <a:lnTo>
                  <a:pt x="0" y="211"/>
                </a:lnTo>
                <a:lnTo>
                  <a:pt x="0" y="187"/>
                </a:lnTo>
                <a:lnTo>
                  <a:pt x="0" y="162"/>
                </a:lnTo>
                <a:lnTo>
                  <a:pt x="6" y="138"/>
                </a:lnTo>
                <a:lnTo>
                  <a:pt x="6" y="113"/>
                </a:lnTo>
                <a:lnTo>
                  <a:pt x="6" y="89"/>
                </a:lnTo>
                <a:lnTo>
                  <a:pt x="6" y="65"/>
                </a:lnTo>
                <a:lnTo>
                  <a:pt x="19" y="41"/>
                </a:lnTo>
                <a:lnTo>
                  <a:pt x="32" y="17"/>
                </a:lnTo>
                <a:lnTo>
                  <a:pt x="51" y="8"/>
                </a:lnTo>
                <a:lnTo>
                  <a:pt x="70" y="0"/>
                </a:lnTo>
                <a:lnTo>
                  <a:pt x="89" y="0"/>
                </a:lnTo>
                <a:lnTo>
                  <a:pt x="83" y="0"/>
                </a:lnTo>
              </a:path>
            </a:pathLst>
          </a:custGeom>
          <a:gradFill rotWithShape="0">
            <a:gsLst>
              <a:gs pos="0">
                <a:srgbClr val="FFFFFF"/>
              </a:gs>
              <a:gs pos="100000">
                <a:srgbClr val="037C03"/>
              </a:gs>
            </a:gsLst>
            <a:path path="rect">
              <a:fillToRect l="50000" t="50000" r="50000" b="50000"/>
            </a:path>
          </a:gradFill>
          <a:ln w="12700" cap="rnd">
            <a:solidFill>
              <a:schemeClr val="tx1"/>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912" name="Freeform 121"/>
          <p:cNvSpPr>
            <a:spLocks/>
          </p:cNvSpPr>
          <p:nvPr/>
        </p:nvSpPr>
        <p:spPr bwMode="auto">
          <a:xfrm>
            <a:off x="3532188" y="5343525"/>
            <a:ext cx="127000" cy="788988"/>
          </a:xfrm>
          <a:custGeom>
            <a:avLst/>
            <a:gdLst>
              <a:gd name="T0" fmla="*/ 83 w 90"/>
              <a:gd name="T1" fmla="*/ 0 h 497"/>
              <a:gd name="T2" fmla="*/ 83 w 90"/>
              <a:gd name="T3" fmla="*/ 496 h 497"/>
              <a:gd name="T4" fmla="*/ 64 w 90"/>
              <a:gd name="T5" fmla="*/ 496 h 497"/>
              <a:gd name="T6" fmla="*/ 45 w 90"/>
              <a:gd name="T7" fmla="*/ 479 h 497"/>
              <a:gd name="T8" fmla="*/ 32 w 90"/>
              <a:gd name="T9" fmla="*/ 455 h 497"/>
              <a:gd name="T10" fmla="*/ 19 w 90"/>
              <a:gd name="T11" fmla="*/ 431 h 497"/>
              <a:gd name="T12" fmla="*/ 13 w 90"/>
              <a:gd name="T13" fmla="*/ 407 h 497"/>
              <a:gd name="T14" fmla="*/ 6 w 90"/>
              <a:gd name="T15" fmla="*/ 383 h 497"/>
              <a:gd name="T16" fmla="*/ 6 w 90"/>
              <a:gd name="T17" fmla="*/ 358 h 497"/>
              <a:gd name="T18" fmla="*/ 6 w 90"/>
              <a:gd name="T19" fmla="*/ 334 h 497"/>
              <a:gd name="T20" fmla="*/ 0 w 90"/>
              <a:gd name="T21" fmla="*/ 309 h 497"/>
              <a:gd name="T22" fmla="*/ 0 w 90"/>
              <a:gd name="T23" fmla="*/ 285 h 497"/>
              <a:gd name="T24" fmla="*/ 0 w 90"/>
              <a:gd name="T25" fmla="*/ 260 h 497"/>
              <a:gd name="T26" fmla="*/ 0 w 90"/>
              <a:gd name="T27" fmla="*/ 236 h 497"/>
              <a:gd name="T28" fmla="*/ 0 w 90"/>
              <a:gd name="T29" fmla="*/ 211 h 497"/>
              <a:gd name="T30" fmla="*/ 0 w 90"/>
              <a:gd name="T31" fmla="*/ 187 h 497"/>
              <a:gd name="T32" fmla="*/ 0 w 90"/>
              <a:gd name="T33" fmla="*/ 162 h 497"/>
              <a:gd name="T34" fmla="*/ 6 w 90"/>
              <a:gd name="T35" fmla="*/ 138 h 497"/>
              <a:gd name="T36" fmla="*/ 6 w 90"/>
              <a:gd name="T37" fmla="*/ 113 h 497"/>
              <a:gd name="T38" fmla="*/ 6 w 90"/>
              <a:gd name="T39" fmla="*/ 89 h 497"/>
              <a:gd name="T40" fmla="*/ 6 w 90"/>
              <a:gd name="T41" fmla="*/ 65 h 497"/>
              <a:gd name="T42" fmla="*/ 19 w 90"/>
              <a:gd name="T43" fmla="*/ 41 h 497"/>
              <a:gd name="T44" fmla="*/ 32 w 90"/>
              <a:gd name="T45" fmla="*/ 17 h 497"/>
              <a:gd name="T46" fmla="*/ 51 w 90"/>
              <a:gd name="T47" fmla="*/ 8 h 497"/>
              <a:gd name="T48" fmla="*/ 70 w 90"/>
              <a:gd name="T49" fmla="*/ 0 h 497"/>
              <a:gd name="T50" fmla="*/ 89 w 90"/>
              <a:gd name="T51" fmla="*/ 0 h 497"/>
              <a:gd name="T52" fmla="*/ 83 w 90"/>
              <a:gd name="T53" fmla="*/ 0 h 4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0"/>
              <a:gd name="T82" fmla="*/ 0 h 497"/>
              <a:gd name="T83" fmla="*/ 90 w 90"/>
              <a:gd name="T84" fmla="*/ 497 h 4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0" h="497">
                <a:moveTo>
                  <a:pt x="83" y="0"/>
                </a:moveTo>
                <a:lnTo>
                  <a:pt x="83" y="496"/>
                </a:lnTo>
                <a:lnTo>
                  <a:pt x="64" y="496"/>
                </a:lnTo>
                <a:lnTo>
                  <a:pt x="45" y="479"/>
                </a:lnTo>
                <a:lnTo>
                  <a:pt x="32" y="455"/>
                </a:lnTo>
                <a:lnTo>
                  <a:pt x="19" y="431"/>
                </a:lnTo>
                <a:lnTo>
                  <a:pt x="13" y="407"/>
                </a:lnTo>
                <a:lnTo>
                  <a:pt x="6" y="383"/>
                </a:lnTo>
                <a:lnTo>
                  <a:pt x="6" y="358"/>
                </a:lnTo>
                <a:lnTo>
                  <a:pt x="6" y="334"/>
                </a:lnTo>
                <a:lnTo>
                  <a:pt x="0" y="309"/>
                </a:lnTo>
                <a:lnTo>
                  <a:pt x="0" y="285"/>
                </a:lnTo>
                <a:lnTo>
                  <a:pt x="0" y="260"/>
                </a:lnTo>
                <a:lnTo>
                  <a:pt x="0" y="236"/>
                </a:lnTo>
                <a:lnTo>
                  <a:pt x="0" y="211"/>
                </a:lnTo>
                <a:lnTo>
                  <a:pt x="0" y="187"/>
                </a:lnTo>
                <a:lnTo>
                  <a:pt x="0" y="162"/>
                </a:lnTo>
                <a:lnTo>
                  <a:pt x="6" y="138"/>
                </a:lnTo>
                <a:lnTo>
                  <a:pt x="6" y="113"/>
                </a:lnTo>
                <a:lnTo>
                  <a:pt x="6" y="89"/>
                </a:lnTo>
                <a:lnTo>
                  <a:pt x="6" y="65"/>
                </a:lnTo>
                <a:lnTo>
                  <a:pt x="19" y="41"/>
                </a:lnTo>
                <a:lnTo>
                  <a:pt x="32" y="17"/>
                </a:lnTo>
                <a:lnTo>
                  <a:pt x="51" y="8"/>
                </a:lnTo>
                <a:lnTo>
                  <a:pt x="70" y="0"/>
                </a:lnTo>
                <a:lnTo>
                  <a:pt x="89" y="0"/>
                </a:lnTo>
                <a:lnTo>
                  <a:pt x="83" y="0"/>
                </a:lnTo>
              </a:path>
            </a:pathLst>
          </a:custGeom>
          <a:gradFill rotWithShape="0">
            <a:gsLst>
              <a:gs pos="0">
                <a:srgbClr val="FFFFFF"/>
              </a:gs>
              <a:gs pos="100000">
                <a:srgbClr val="037C03"/>
              </a:gs>
            </a:gsLst>
            <a:path path="rect">
              <a:fillToRect l="50000" t="50000" r="50000" b="50000"/>
            </a:path>
          </a:gradFill>
          <a:ln w="12700" cap="rnd">
            <a:solidFill>
              <a:schemeClr val="tx1"/>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913" name="Freeform 122"/>
          <p:cNvSpPr>
            <a:spLocks/>
          </p:cNvSpPr>
          <p:nvPr/>
        </p:nvSpPr>
        <p:spPr bwMode="auto">
          <a:xfrm>
            <a:off x="3538538" y="3767138"/>
            <a:ext cx="127000" cy="788987"/>
          </a:xfrm>
          <a:custGeom>
            <a:avLst/>
            <a:gdLst>
              <a:gd name="T0" fmla="*/ 83 w 90"/>
              <a:gd name="T1" fmla="*/ 0 h 497"/>
              <a:gd name="T2" fmla="*/ 83 w 90"/>
              <a:gd name="T3" fmla="*/ 496 h 497"/>
              <a:gd name="T4" fmla="*/ 64 w 90"/>
              <a:gd name="T5" fmla="*/ 496 h 497"/>
              <a:gd name="T6" fmla="*/ 45 w 90"/>
              <a:gd name="T7" fmla="*/ 479 h 497"/>
              <a:gd name="T8" fmla="*/ 32 w 90"/>
              <a:gd name="T9" fmla="*/ 455 h 497"/>
              <a:gd name="T10" fmla="*/ 19 w 90"/>
              <a:gd name="T11" fmla="*/ 431 h 497"/>
              <a:gd name="T12" fmla="*/ 13 w 90"/>
              <a:gd name="T13" fmla="*/ 407 h 497"/>
              <a:gd name="T14" fmla="*/ 6 w 90"/>
              <a:gd name="T15" fmla="*/ 383 h 497"/>
              <a:gd name="T16" fmla="*/ 6 w 90"/>
              <a:gd name="T17" fmla="*/ 358 h 497"/>
              <a:gd name="T18" fmla="*/ 6 w 90"/>
              <a:gd name="T19" fmla="*/ 334 h 497"/>
              <a:gd name="T20" fmla="*/ 0 w 90"/>
              <a:gd name="T21" fmla="*/ 309 h 497"/>
              <a:gd name="T22" fmla="*/ 0 w 90"/>
              <a:gd name="T23" fmla="*/ 285 h 497"/>
              <a:gd name="T24" fmla="*/ 0 w 90"/>
              <a:gd name="T25" fmla="*/ 260 h 497"/>
              <a:gd name="T26" fmla="*/ 0 w 90"/>
              <a:gd name="T27" fmla="*/ 236 h 497"/>
              <a:gd name="T28" fmla="*/ 0 w 90"/>
              <a:gd name="T29" fmla="*/ 211 h 497"/>
              <a:gd name="T30" fmla="*/ 0 w 90"/>
              <a:gd name="T31" fmla="*/ 187 h 497"/>
              <a:gd name="T32" fmla="*/ 0 w 90"/>
              <a:gd name="T33" fmla="*/ 162 h 497"/>
              <a:gd name="T34" fmla="*/ 6 w 90"/>
              <a:gd name="T35" fmla="*/ 138 h 497"/>
              <a:gd name="T36" fmla="*/ 6 w 90"/>
              <a:gd name="T37" fmla="*/ 113 h 497"/>
              <a:gd name="T38" fmla="*/ 6 w 90"/>
              <a:gd name="T39" fmla="*/ 89 h 497"/>
              <a:gd name="T40" fmla="*/ 6 w 90"/>
              <a:gd name="T41" fmla="*/ 65 h 497"/>
              <a:gd name="T42" fmla="*/ 19 w 90"/>
              <a:gd name="T43" fmla="*/ 41 h 497"/>
              <a:gd name="T44" fmla="*/ 32 w 90"/>
              <a:gd name="T45" fmla="*/ 17 h 497"/>
              <a:gd name="T46" fmla="*/ 51 w 90"/>
              <a:gd name="T47" fmla="*/ 8 h 497"/>
              <a:gd name="T48" fmla="*/ 70 w 90"/>
              <a:gd name="T49" fmla="*/ 0 h 497"/>
              <a:gd name="T50" fmla="*/ 89 w 90"/>
              <a:gd name="T51" fmla="*/ 0 h 497"/>
              <a:gd name="T52" fmla="*/ 83 w 90"/>
              <a:gd name="T53" fmla="*/ 0 h 4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0"/>
              <a:gd name="T82" fmla="*/ 0 h 497"/>
              <a:gd name="T83" fmla="*/ 90 w 90"/>
              <a:gd name="T84" fmla="*/ 497 h 4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0" h="497">
                <a:moveTo>
                  <a:pt x="83" y="0"/>
                </a:moveTo>
                <a:lnTo>
                  <a:pt x="83" y="496"/>
                </a:lnTo>
                <a:lnTo>
                  <a:pt x="64" y="496"/>
                </a:lnTo>
                <a:lnTo>
                  <a:pt x="45" y="479"/>
                </a:lnTo>
                <a:lnTo>
                  <a:pt x="32" y="455"/>
                </a:lnTo>
                <a:lnTo>
                  <a:pt x="19" y="431"/>
                </a:lnTo>
                <a:lnTo>
                  <a:pt x="13" y="407"/>
                </a:lnTo>
                <a:lnTo>
                  <a:pt x="6" y="383"/>
                </a:lnTo>
                <a:lnTo>
                  <a:pt x="6" y="358"/>
                </a:lnTo>
                <a:lnTo>
                  <a:pt x="6" y="334"/>
                </a:lnTo>
                <a:lnTo>
                  <a:pt x="0" y="309"/>
                </a:lnTo>
                <a:lnTo>
                  <a:pt x="0" y="285"/>
                </a:lnTo>
                <a:lnTo>
                  <a:pt x="0" y="260"/>
                </a:lnTo>
                <a:lnTo>
                  <a:pt x="0" y="236"/>
                </a:lnTo>
                <a:lnTo>
                  <a:pt x="0" y="211"/>
                </a:lnTo>
                <a:lnTo>
                  <a:pt x="0" y="187"/>
                </a:lnTo>
                <a:lnTo>
                  <a:pt x="0" y="162"/>
                </a:lnTo>
                <a:lnTo>
                  <a:pt x="6" y="138"/>
                </a:lnTo>
                <a:lnTo>
                  <a:pt x="6" y="113"/>
                </a:lnTo>
                <a:lnTo>
                  <a:pt x="6" y="89"/>
                </a:lnTo>
                <a:lnTo>
                  <a:pt x="6" y="65"/>
                </a:lnTo>
                <a:lnTo>
                  <a:pt x="19" y="41"/>
                </a:lnTo>
                <a:lnTo>
                  <a:pt x="32" y="17"/>
                </a:lnTo>
                <a:lnTo>
                  <a:pt x="51" y="8"/>
                </a:lnTo>
                <a:lnTo>
                  <a:pt x="70" y="0"/>
                </a:lnTo>
                <a:lnTo>
                  <a:pt x="89" y="0"/>
                </a:lnTo>
                <a:lnTo>
                  <a:pt x="83" y="0"/>
                </a:lnTo>
              </a:path>
            </a:pathLst>
          </a:custGeom>
          <a:gradFill rotWithShape="0">
            <a:gsLst>
              <a:gs pos="0">
                <a:srgbClr val="FFFFFF"/>
              </a:gs>
              <a:gs pos="100000">
                <a:srgbClr val="037C03"/>
              </a:gs>
            </a:gsLst>
            <a:path path="rect">
              <a:fillToRect l="50000" t="50000" r="50000" b="50000"/>
            </a:path>
          </a:gradFill>
          <a:ln w="12700" cap="rnd">
            <a:solidFill>
              <a:schemeClr val="tx1"/>
            </a:solidFill>
            <a:round/>
            <a:headEnd type="none" w="sm" len="sm"/>
            <a:tailEnd type="none" w="sm" len="sm"/>
          </a:ln>
        </p:spPr>
        <p:txBody>
          <a:bodyPr/>
          <a:lstStyle/>
          <a:p>
            <a:pPr eaLnBrk="0" hangingPunct="0"/>
            <a:endParaRPr lang="en-US" sz="2400">
              <a:solidFill>
                <a:srgbClr val="000000"/>
              </a:solidFill>
              <a:latin typeface="Franklin Gothic Book" pitchFamily="34" charset="0"/>
            </a:endParaRPr>
          </a:p>
        </p:txBody>
      </p:sp>
      <p:sp>
        <p:nvSpPr>
          <p:cNvPr id="161914" name="Line 123"/>
          <p:cNvSpPr>
            <a:spLocks noChangeShapeType="1"/>
          </p:cNvSpPr>
          <p:nvPr/>
        </p:nvSpPr>
        <p:spPr bwMode="auto">
          <a:xfrm flipH="1">
            <a:off x="2168525" y="5335588"/>
            <a:ext cx="1065213"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61915" name="Line 124"/>
          <p:cNvSpPr>
            <a:spLocks noChangeShapeType="1"/>
          </p:cNvSpPr>
          <p:nvPr/>
        </p:nvSpPr>
        <p:spPr bwMode="auto">
          <a:xfrm flipH="1">
            <a:off x="2168525" y="4824413"/>
            <a:ext cx="91122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61916" name="Line 125"/>
          <p:cNvSpPr>
            <a:spLocks noChangeShapeType="1"/>
          </p:cNvSpPr>
          <p:nvPr/>
        </p:nvSpPr>
        <p:spPr bwMode="auto">
          <a:xfrm flipH="1">
            <a:off x="2168525" y="4302125"/>
            <a:ext cx="8080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61917" name="Line 126"/>
          <p:cNvSpPr>
            <a:spLocks noChangeShapeType="1"/>
          </p:cNvSpPr>
          <p:nvPr/>
        </p:nvSpPr>
        <p:spPr bwMode="auto">
          <a:xfrm flipH="1">
            <a:off x="2168525" y="2817813"/>
            <a:ext cx="2873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61918" name="Line 127"/>
          <p:cNvSpPr>
            <a:spLocks noChangeShapeType="1"/>
          </p:cNvSpPr>
          <p:nvPr/>
        </p:nvSpPr>
        <p:spPr bwMode="auto">
          <a:xfrm flipH="1">
            <a:off x="2168525" y="2487613"/>
            <a:ext cx="2873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61919" name="Line 128"/>
          <p:cNvSpPr>
            <a:spLocks noChangeShapeType="1"/>
          </p:cNvSpPr>
          <p:nvPr/>
        </p:nvSpPr>
        <p:spPr bwMode="auto">
          <a:xfrm flipH="1">
            <a:off x="2405063" y="2817813"/>
            <a:ext cx="376237" cy="15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61920" name="Line 129"/>
          <p:cNvSpPr>
            <a:spLocks noChangeShapeType="1"/>
          </p:cNvSpPr>
          <p:nvPr/>
        </p:nvSpPr>
        <p:spPr bwMode="auto">
          <a:xfrm flipH="1">
            <a:off x="2422525" y="2489200"/>
            <a:ext cx="393700" cy="158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61921" name="Line 130"/>
          <p:cNvSpPr>
            <a:spLocks noChangeShapeType="1"/>
          </p:cNvSpPr>
          <p:nvPr/>
        </p:nvSpPr>
        <p:spPr bwMode="auto">
          <a:xfrm flipH="1">
            <a:off x="2168525" y="3998913"/>
            <a:ext cx="5715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61922" name="Line 131"/>
          <p:cNvSpPr>
            <a:spLocks noChangeShapeType="1"/>
          </p:cNvSpPr>
          <p:nvPr/>
        </p:nvSpPr>
        <p:spPr bwMode="auto">
          <a:xfrm flipH="1">
            <a:off x="2168525" y="5641975"/>
            <a:ext cx="1100138" cy="0"/>
          </a:xfrm>
          <a:prstGeom prst="line">
            <a:avLst/>
          </a:prstGeom>
          <a:noFill/>
          <a:ln w="12700">
            <a:solidFill>
              <a:schemeClr val="tx1"/>
            </a:solidFill>
            <a:round/>
            <a:headEnd type="none" w="sm" len="sm"/>
            <a:tailEnd type="none" w="sm" len="sm"/>
          </a:ln>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2" cstate="print"/>
          <a:srcRect/>
          <a:stretch>
            <a:fillRect/>
          </a:stretch>
        </p:blipFill>
        <p:spPr bwMode="auto">
          <a:xfrm>
            <a:off x="134938" y="381000"/>
            <a:ext cx="8874125" cy="4113213"/>
          </a:xfrm>
          <a:prstGeom prst="rect">
            <a:avLst/>
          </a:prstGeom>
          <a:noFill/>
          <a:ln w="9525">
            <a:noFill/>
            <a:miter lim="800000"/>
            <a:headEnd/>
            <a:tailEnd/>
          </a:ln>
        </p:spPr>
      </p:pic>
      <p:sp>
        <p:nvSpPr>
          <p:cNvPr id="163843" name="Rectangle 3"/>
          <p:cNvSpPr>
            <a:spLocks noChangeArrowheads="1"/>
          </p:cNvSpPr>
          <p:nvPr/>
        </p:nvSpPr>
        <p:spPr bwMode="auto">
          <a:xfrm>
            <a:off x="304800" y="4876800"/>
            <a:ext cx="8431213" cy="1314450"/>
          </a:xfrm>
          <a:prstGeom prst="rect">
            <a:avLst/>
          </a:prstGeom>
          <a:noFill/>
          <a:ln w="9525">
            <a:noFill/>
            <a:miter lim="800000"/>
            <a:headEnd/>
            <a:tailEnd/>
          </a:ln>
        </p:spPr>
        <p:txBody>
          <a:bodyPr>
            <a:spAutoFit/>
          </a:bodyPr>
          <a:lstStyle/>
          <a:p>
            <a:pPr eaLnBrk="0" hangingPunct="0"/>
            <a:r>
              <a:rPr lang="en-GB" altLang="en-GB" sz="1600" b="1">
                <a:solidFill>
                  <a:srgbClr val="000000"/>
                </a:solidFill>
                <a:latin typeface="Arial" charset="0"/>
              </a:rPr>
              <a:t>Measurement of CT with collagen-ADP cartridges in the PFA-100 in normal subjects and in patients withvWD. Each closed circle is the mean of duplicate testing in an individual. The solid line represents the mean value inthe normal subjects (89 seconds); the interrupted line across the figure represents the upper limit of normal (120 seconds), which was calculated as the mean (m) + 2 SD. </a:t>
            </a:r>
          </a:p>
        </p:txBody>
      </p:sp>
      <p:sp>
        <p:nvSpPr>
          <p:cNvPr id="163844" name="Text Box 4"/>
          <p:cNvSpPr txBox="1">
            <a:spLocks noChangeArrowheads="1"/>
          </p:cNvSpPr>
          <p:nvPr/>
        </p:nvSpPr>
        <p:spPr bwMode="auto">
          <a:xfrm>
            <a:off x="6948488" y="6381750"/>
            <a:ext cx="1903412" cy="368300"/>
          </a:xfrm>
          <a:prstGeom prst="rect">
            <a:avLst/>
          </a:prstGeom>
          <a:noFill/>
          <a:ln w="9525">
            <a:noFill/>
            <a:miter lim="800000"/>
            <a:headEnd/>
            <a:tailEnd/>
          </a:ln>
        </p:spPr>
        <p:txBody>
          <a:bodyPr wrap="none">
            <a:spAutoFit/>
          </a:bodyPr>
          <a:lstStyle/>
          <a:p>
            <a:pPr eaLnBrk="0" hangingPunct="0"/>
            <a:r>
              <a:rPr lang="en-GB">
                <a:solidFill>
                  <a:srgbClr val="000000"/>
                </a:solidFill>
                <a:latin typeface="Arial" charset="0"/>
              </a:rPr>
              <a:t>Fressinaud 1998</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67544" y="1628800"/>
          <a:ext cx="7992888" cy="4248473"/>
        </p:xfrm>
        <a:graphic>
          <a:graphicData uri="http://schemas.openxmlformats.org/drawingml/2006/table">
            <a:tbl>
              <a:tblPr>
                <a:tableStyleId>{284E427A-3D55-4303-BF80-6455036E1DE7}</a:tableStyleId>
              </a:tblPr>
              <a:tblGrid>
                <a:gridCol w="1998222"/>
                <a:gridCol w="1998222"/>
                <a:gridCol w="1998222"/>
                <a:gridCol w="1998222"/>
              </a:tblGrid>
              <a:tr h="277619">
                <a:tc rowSpan="2">
                  <a:txBody>
                    <a:bodyPr/>
                    <a:lstStyle/>
                    <a:p>
                      <a:pPr algn="l"/>
                      <a:r>
                        <a:rPr lang="en-GB" sz="1400" b="1" dirty="0">
                          <a:solidFill>
                            <a:schemeClr val="bg1"/>
                          </a:solidFill>
                          <a:latin typeface="Arial" pitchFamily="34" charset="0"/>
                          <a:cs typeface="Arial" pitchFamily="34" charset="0"/>
                        </a:rPr>
                        <a:t>Platelet Disorder </a:t>
                      </a:r>
                    </a:p>
                  </a:txBody>
                  <a:tcPr marL="44659" marR="44659" marT="22330" marB="22330" anchor="b"/>
                </a:tc>
                <a:tc rowSpan="2">
                  <a:txBody>
                    <a:bodyPr/>
                    <a:lstStyle/>
                    <a:p>
                      <a:pPr algn="ctr"/>
                      <a:r>
                        <a:rPr lang="en-GB" sz="1400" b="1">
                          <a:solidFill>
                            <a:schemeClr val="bg1"/>
                          </a:solidFill>
                          <a:latin typeface="Arial" pitchFamily="34" charset="0"/>
                          <a:cs typeface="Arial" pitchFamily="34" charset="0"/>
                        </a:rPr>
                        <a:t>Patients </a:t>
                      </a:r>
                    </a:p>
                  </a:txBody>
                  <a:tcPr marL="44659" marR="44659" marT="22330" marB="22330" anchor="b"/>
                </a:tc>
                <a:tc gridSpan="2">
                  <a:txBody>
                    <a:bodyPr/>
                    <a:lstStyle/>
                    <a:p>
                      <a:pPr algn="ctr"/>
                      <a:r>
                        <a:rPr lang="en-GB" sz="1400" b="1">
                          <a:solidFill>
                            <a:schemeClr val="bg1"/>
                          </a:solidFill>
                          <a:latin typeface="Arial" pitchFamily="34" charset="0"/>
                          <a:cs typeface="Arial" pitchFamily="34" charset="0"/>
                        </a:rPr>
                        <a:t>CT (sec) </a:t>
                      </a:r>
                    </a:p>
                  </a:txBody>
                  <a:tcPr marL="44659" marR="44659" marT="22330" marB="22330" anchor="b"/>
                </a:tc>
                <a:tc hMerge="1">
                  <a:txBody>
                    <a:bodyPr/>
                    <a:lstStyle/>
                    <a:p>
                      <a:endParaRPr lang="en-GB"/>
                    </a:p>
                  </a:txBody>
                  <a:tcPr/>
                </a:tc>
              </a:tr>
              <a:tr h="277619">
                <a:tc vMerge="1">
                  <a:txBody>
                    <a:bodyPr/>
                    <a:lstStyle/>
                    <a:p>
                      <a:endParaRPr lang="en-GB"/>
                    </a:p>
                  </a:txBody>
                  <a:tcPr/>
                </a:tc>
                <a:tc vMerge="1">
                  <a:txBody>
                    <a:bodyPr/>
                    <a:lstStyle/>
                    <a:p>
                      <a:endParaRPr lang="en-GB"/>
                    </a:p>
                  </a:txBody>
                  <a:tcPr/>
                </a:tc>
                <a:tc>
                  <a:txBody>
                    <a:bodyPr/>
                    <a:lstStyle/>
                    <a:p>
                      <a:pPr algn="ctr"/>
                      <a:r>
                        <a:rPr lang="en-GB" sz="1400" b="1" dirty="0">
                          <a:solidFill>
                            <a:schemeClr val="bg1"/>
                          </a:solidFill>
                          <a:latin typeface="Arial" pitchFamily="34" charset="0"/>
                          <a:cs typeface="Arial" pitchFamily="34" charset="0"/>
                        </a:rPr>
                        <a:t>ADP </a:t>
                      </a:r>
                      <a:r>
                        <a:rPr lang="en-GB" sz="1400" b="1" dirty="0" smtClean="0">
                          <a:solidFill>
                            <a:schemeClr val="bg1"/>
                          </a:solidFill>
                          <a:latin typeface="Arial" pitchFamily="34" charset="0"/>
                          <a:cs typeface="Arial" pitchFamily="34" charset="0"/>
                        </a:rPr>
                        <a:t>(&lt;120)</a:t>
                      </a:r>
                      <a:endParaRPr lang="en-GB" sz="1400" b="1" dirty="0">
                        <a:solidFill>
                          <a:schemeClr val="bg1"/>
                        </a:solidFill>
                        <a:latin typeface="Arial" pitchFamily="34" charset="0"/>
                        <a:cs typeface="Arial" pitchFamily="34" charset="0"/>
                      </a:endParaRPr>
                    </a:p>
                  </a:txBody>
                  <a:tcPr marL="44659" marR="44659" marT="22330" marB="22330" anchor="ctr"/>
                </a:tc>
                <a:tc>
                  <a:txBody>
                    <a:bodyPr/>
                    <a:lstStyle/>
                    <a:p>
                      <a:pPr algn="ctr"/>
                      <a:r>
                        <a:rPr lang="en-GB" sz="1400" b="1" dirty="0" err="1">
                          <a:solidFill>
                            <a:schemeClr val="bg1"/>
                          </a:solidFill>
                          <a:latin typeface="Arial" pitchFamily="34" charset="0"/>
                          <a:cs typeface="Arial" pitchFamily="34" charset="0"/>
                        </a:rPr>
                        <a:t>Epi</a:t>
                      </a:r>
                      <a:r>
                        <a:rPr lang="en-GB" sz="1400" b="1" dirty="0">
                          <a:solidFill>
                            <a:schemeClr val="bg1"/>
                          </a:solidFill>
                          <a:latin typeface="Arial" pitchFamily="34" charset="0"/>
                          <a:cs typeface="Arial" pitchFamily="34" charset="0"/>
                        </a:rPr>
                        <a:t> </a:t>
                      </a:r>
                      <a:r>
                        <a:rPr lang="en-GB" sz="1400" b="1" dirty="0" smtClean="0">
                          <a:solidFill>
                            <a:schemeClr val="bg1"/>
                          </a:solidFill>
                          <a:latin typeface="Arial" pitchFamily="34" charset="0"/>
                          <a:cs typeface="Arial" pitchFamily="34" charset="0"/>
                        </a:rPr>
                        <a:t> (&lt;165)</a:t>
                      </a:r>
                      <a:endParaRPr lang="en-GB" sz="1400" b="1" dirty="0">
                        <a:solidFill>
                          <a:schemeClr val="bg1"/>
                        </a:solidFill>
                        <a:latin typeface="Arial" pitchFamily="34" charset="0"/>
                        <a:cs typeface="Arial" pitchFamily="34" charset="0"/>
                      </a:endParaRPr>
                    </a:p>
                  </a:txBody>
                  <a:tcPr marL="44659" marR="44659" marT="22330" marB="22330" anchor="ctr"/>
                </a:tc>
              </a:tr>
              <a:tr h="277619">
                <a:tc gridSpan="4">
                  <a:txBody>
                    <a:bodyPr/>
                    <a:lstStyle/>
                    <a:p>
                      <a:pPr algn="ctr"/>
                      <a:endParaRPr lang="en-GB" sz="1400" b="1" dirty="0">
                        <a:solidFill>
                          <a:schemeClr val="bg1"/>
                        </a:solidFill>
                        <a:latin typeface="Arial" pitchFamily="34" charset="0"/>
                        <a:cs typeface="Arial" pitchFamily="34" charset="0"/>
                      </a:endParaRPr>
                    </a:p>
                  </a:txBody>
                  <a:tcPr marL="44659" marR="44659" marT="22330" marB="22330" anchor="ctr"/>
                </a:tc>
                <a:tc hMerge="1">
                  <a:txBody>
                    <a:bodyPr/>
                    <a:lstStyle/>
                    <a:p>
                      <a:endParaRPr lang="en-GB"/>
                    </a:p>
                  </a:txBody>
                  <a:tcPr/>
                </a:tc>
                <a:tc hMerge="1">
                  <a:txBody>
                    <a:bodyPr/>
                    <a:lstStyle/>
                    <a:p>
                      <a:endParaRPr lang="en-GB"/>
                    </a:p>
                  </a:txBody>
                  <a:tcPr/>
                </a:tc>
                <a:tc hMerge="1">
                  <a:txBody>
                    <a:bodyPr/>
                    <a:lstStyle/>
                    <a:p>
                      <a:endParaRPr lang="en-GB"/>
                    </a:p>
                  </a:txBody>
                  <a:tcPr/>
                </a:tc>
              </a:tr>
              <a:tr h="736752">
                <a:tc>
                  <a:txBody>
                    <a:bodyPr/>
                    <a:lstStyle/>
                    <a:p>
                      <a:pPr algn="l"/>
                      <a:r>
                        <a:rPr lang="en-GB" sz="1400" b="1">
                          <a:solidFill>
                            <a:schemeClr val="bg1"/>
                          </a:solidFill>
                          <a:latin typeface="Arial" pitchFamily="34" charset="0"/>
                          <a:cs typeface="Arial" pitchFamily="34" charset="0"/>
                        </a:rPr>
                        <a:t>Glanzmann thrombasthenia (n = 2) </a:t>
                      </a:r>
                    </a:p>
                  </a:txBody>
                  <a:tcPr marL="44659" marR="44659" marT="22330" marB="22330" anchor="b"/>
                </a:tc>
                <a:tc>
                  <a:txBody>
                    <a:bodyPr/>
                    <a:lstStyle/>
                    <a:p>
                      <a:pPr algn="ctr"/>
                      <a:r>
                        <a:rPr lang="en-GB" sz="1400" b="1">
                          <a:solidFill>
                            <a:schemeClr val="bg1"/>
                          </a:solidFill>
                          <a:latin typeface="Arial" pitchFamily="34" charset="0"/>
                          <a:cs typeface="Arial" pitchFamily="34" charset="0"/>
                        </a:rPr>
                        <a:t>   1 </a:t>
                      </a:r>
                    </a:p>
                  </a:txBody>
                  <a:tcPr marL="44659" marR="44659" marT="22330" marB="22330" anchor="b"/>
                </a:tc>
                <a:tc>
                  <a:txBody>
                    <a:bodyPr/>
                    <a:lstStyle/>
                    <a:p>
                      <a:pPr algn="ctr"/>
                      <a:r>
                        <a:rPr lang="en-GB" sz="1400" b="1">
                          <a:solidFill>
                            <a:schemeClr val="bg1"/>
                          </a:solidFill>
                          <a:latin typeface="Arial" pitchFamily="34" charset="0"/>
                          <a:cs typeface="Arial" pitchFamily="34" charset="0"/>
                        </a:rPr>
                        <a:t>   &gt;250 </a:t>
                      </a:r>
                    </a:p>
                  </a:txBody>
                  <a:tcPr marL="44659" marR="44659" marT="22330" marB="22330" anchor="b"/>
                </a:tc>
                <a:tc>
                  <a:txBody>
                    <a:bodyPr/>
                    <a:lstStyle/>
                    <a:p>
                      <a:pPr algn="ctr"/>
                      <a:r>
                        <a:rPr lang="en-GB" sz="1400" b="1" dirty="0">
                          <a:solidFill>
                            <a:schemeClr val="bg1"/>
                          </a:solidFill>
                          <a:latin typeface="Arial" pitchFamily="34" charset="0"/>
                          <a:cs typeface="Arial" pitchFamily="34" charset="0"/>
                        </a:rPr>
                        <a:t>   &gt;250 </a:t>
                      </a:r>
                    </a:p>
                  </a:txBody>
                  <a:tcPr marL="44659" marR="44659" marT="22330" marB="22330" anchor="b"/>
                </a:tc>
              </a:tr>
              <a:tr h="530601">
                <a:tc>
                  <a:txBody>
                    <a:bodyPr/>
                    <a:lstStyle/>
                    <a:p>
                      <a:pPr algn="l"/>
                      <a:r>
                        <a:rPr lang="pt-BR" sz="1400" b="1" dirty="0" smtClean="0">
                          <a:solidFill>
                            <a:schemeClr val="bg1"/>
                          </a:solidFill>
                          <a:latin typeface="Arial" pitchFamily="34" charset="0"/>
                          <a:cs typeface="Arial" pitchFamily="34" charset="0"/>
                        </a:rPr>
                        <a:t>Pseudo </a:t>
                      </a:r>
                      <a:r>
                        <a:rPr lang="pt-BR" sz="1400" b="1" dirty="0">
                          <a:solidFill>
                            <a:schemeClr val="bg1"/>
                          </a:solidFill>
                          <a:latin typeface="Arial" pitchFamily="34" charset="0"/>
                          <a:cs typeface="Arial" pitchFamily="34" charset="0"/>
                        </a:rPr>
                        <a:t>("platelet")-vWD   (n = 3) </a:t>
                      </a:r>
                    </a:p>
                  </a:txBody>
                  <a:tcPr marL="44659" marR="44659" marT="22330" marB="22330" anchor="b"/>
                </a:tc>
                <a:tc>
                  <a:txBody>
                    <a:bodyPr/>
                    <a:lstStyle/>
                    <a:p>
                      <a:pPr algn="ctr"/>
                      <a:r>
                        <a:rPr lang="en-GB" sz="1400" b="1">
                          <a:solidFill>
                            <a:schemeClr val="bg1"/>
                          </a:solidFill>
                          <a:latin typeface="Arial" pitchFamily="34" charset="0"/>
                          <a:cs typeface="Arial" pitchFamily="34" charset="0"/>
                        </a:rPr>
                        <a:t>2 1 2 3 </a:t>
                      </a:r>
                    </a:p>
                  </a:txBody>
                  <a:tcPr marL="44659" marR="44659" marT="22330" marB="22330" anchor="b"/>
                </a:tc>
                <a:tc>
                  <a:txBody>
                    <a:bodyPr/>
                    <a:lstStyle/>
                    <a:p>
                      <a:pPr algn="ctr"/>
                      <a:r>
                        <a:rPr lang="en-GB" sz="1400" b="1">
                          <a:solidFill>
                            <a:schemeClr val="bg1"/>
                          </a:solidFill>
                          <a:latin typeface="Arial" pitchFamily="34" charset="0"/>
                          <a:cs typeface="Arial" pitchFamily="34" charset="0"/>
                        </a:rPr>
                        <a:t>&gt;250 &gt;250 &gt;250 &gt;250 </a:t>
                      </a:r>
                    </a:p>
                  </a:txBody>
                  <a:tcPr marL="44659" marR="44659" marT="22330" marB="22330" anchor="b"/>
                </a:tc>
                <a:tc>
                  <a:txBody>
                    <a:bodyPr/>
                    <a:lstStyle/>
                    <a:p>
                      <a:pPr algn="ctr"/>
                      <a:r>
                        <a:rPr lang="en-GB" sz="1400" b="1" dirty="0">
                          <a:solidFill>
                            <a:schemeClr val="bg1"/>
                          </a:solidFill>
                          <a:latin typeface="Arial" pitchFamily="34" charset="0"/>
                          <a:cs typeface="Arial" pitchFamily="34" charset="0"/>
                        </a:rPr>
                        <a:t>&gt;250 &gt;250 &gt;250 &gt;250 </a:t>
                      </a:r>
                    </a:p>
                  </a:txBody>
                  <a:tcPr marL="44659" marR="44659" marT="22330" marB="22330" anchor="b"/>
                </a:tc>
              </a:tr>
              <a:tr h="530601">
                <a:tc>
                  <a:txBody>
                    <a:bodyPr/>
                    <a:lstStyle/>
                    <a:p>
                      <a:pPr algn="l"/>
                      <a:r>
                        <a:rPr lang="en-GB" sz="1400" b="1">
                          <a:solidFill>
                            <a:schemeClr val="bg1"/>
                          </a:solidFill>
                          <a:latin typeface="Arial" pitchFamily="34" charset="0"/>
                          <a:cs typeface="Arial" pitchFamily="34" charset="0"/>
                        </a:rPr>
                        <a:t>Storage pool disease (n = 4) </a:t>
                      </a:r>
                    </a:p>
                  </a:txBody>
                  <a:tcPr marL="44659" marR="44659" marT="22330" marB="22330" anchor="b"/>
                </a:tc>
                <a:tc>
                  <a:txBody>
                    <a:bodyPr/>
                    <a:lstStyle/>
                    <a:p>
                      <a:pPr algn="ctr"/>
                      <a:r>
                        <a:rPr lang="en-GB" sz="1400" b="1">
                          <a:solidFill>
                            <a:schemeClr val="bg1"/>
                          </a:solidFill>
                          <a:latin typeface="Arial" pitchFamily="34" charset="0"/>
                          <a:cs typeface="Arial" pitchFamily="34" charset="0"/>
                        </a:rPr>
                        <a:t>1 2 3 </a:t>
                      </a:r>
                    </a:p>
                  </a:txBody>
                  <a:tcPr marL="44659" marR="44659" marT="22330" marB="22330" anchor="b"/>
                </a:tc>
                <a:tc>
                  <a:txBody>
                    <a:bodyPr/>
                    <a:lstStyle/>
                    <a:p>
                      <a:pPr algn="ctr"/>
                      <a:r>
                        <a:rPr lang="en-GB" sz="1400" b="1">
                          <a:solidFill>
                            <a:schemeClr val="bg1"/>
                          </a:solidFill>
                          <a:latin typeface="Arial" pitchFamily="34" charset="0"/>
                          <a:cs typeface="Arial" pitchFamily="34" charset="0"/>
                        </a:rPr>
                        <a:t>&gt;250 &gt;250 &gt;250 </a:t>
                      </a:r>
                    </a:p>
                  </a:txBody>
                  <a:tcPr marL="44659" marR="44659" marT="22330" marB="22330" anchor="b"/>
                </a:tc>
                <a:tc>
                  <a:txBody>
                    <a:bodyPr/>
                    <a:lstStyle/>
                    <a:p>
                      <a:pPr algn="ctr"/>
                      <a:r>
                        <a:rPr lang="en-GB" sz="1400" b="1" dirty="0">
                          <a:solidFill>
                            <a:schemeClr val="bg1"/>
                          </a:solidFill>
                          <a:latin typeface="Arial" pitchFamily="34" charset="0"/>
                          <a:cs typeface="Arial" pitchFamily="34" charset="0"/>
                        </a:rPr>
                        <a:t>&gt;250 &gt;250 &gt;250 </a:t>
                      </a:r>
                    </a:p>
                  </a:txBody>
                  <a:tcPr marL="44659" marR="44659" marT="22330" marB="22330" anchor="b"/>
                </a:tc>
              </a:tr>
              <a:tr h="277619">
                <a:tc>
                  <a:txBody>
                    <a:bodyPr/>
                    <a:lstStyle/>
                    <a:p>
                      <a:pPr algn="l"/>
                      <a:endParaRPr lang="en-GB" sz="1400" b="1">
                        <a:solidFill>
                          <a:schemeClr val="bg1"/>
                        </a:solidFill>
                        <a:latin typeface="Arial" pitchFamily="34" charset="0"/>
                        <a:cs typeface="Arial" pitchFamily="34" charset="0"/>
                      </a:endParaRPr>
                    </a:p>
                  </a:txBody>
                  <a:tcPr marL="44659" marR="44659" marT="22330" marB="22330" anchor="b"/>
                </a:tc>
                <a:tc>
                  <a:txBody>
                    <a:bodyPr/>
                    <a:lstStyle/>
                    <a:p>
                      <a:pPr algn="ctr"/>
                      <a:r>
                        <a:rPr lang="en-GB" sz="1400" b="1">
                          <a:solidFill>
                            <a:schemeClr val="bg1"/>
                          </a:solidFill>
                          <a:latin typeface="Arial" pitchFamily="34" charset="0"/>
                          <a:cs typeface="Arial" pitchFamily="34" charset="0"/>
                        </a:rPr>
                        <a:t>4 </a:t>
                      </a:r>
                    </a:p>
                  </a:txBody>
                  <a:tcPr marL="44659" marR="44659" marT="22330" marB="22330" anchor="b"/>
                </a:tc>
                <a:tc>
                  <a:txBody>
                    <a:bodyPr/>
                    <a:lstStyle/>
                    <a:p>
                      <a:pPr algn="ctr"/>
                      <a:r>
                        <a:rPr lang="en-GB" sz="1400" b="1">
                          <a:solidFill>
                            <a:schemeClr val="bg1"/>
                          </a:solidFill>
                          <a:latin typeface="Arial" pitchFamily="34" charset="0"/>
                          <a:cs typeface="Arial" pitchFamily="34" charset="0"/>
                        </a:rPr>
                        <a:t>&gt;250 </a:t>
                      </a:r>
                    </a:p>
                  </a:txBody>
                  <a:tcPr marL="44659" marR="44659" marT="22330" marB="22330" anchor="b"/>
                </a:tc>
                <a:tc>
                  <a:txBody>
                    <a:bodyPr/>
                    <a:lstStyle/>
                    <a:p>
                      <a:pPr algn="ctr"/>
                      <a:r>
                        <a:rPr lang="en-GB" sz="1400" b="1" dirty="0">
                          <a:solidFill>
                            <a:schemeClr val="bg1"/>
                          </a:solidFill>
                          <a:latin typeface="Arial" pitchFamily="34" charset="0"/>
                          <a:cs typeface="Arial" pitchFamily="34" charset="0"/>
                        </a:rPr>
                        <a:t>&gt;250 </a:t>
                      </a:r>
                    </a:p>
                  </a:txBody>
                  <a:tcPr marL="44659" marR="44659" marT="22330" marB="22330" anchor="b"/>
                </a:tc>
              </a:tr>
              <a:tr h="507186">
                <a:tc>
                  <a:txBody>
                    <a:bodyPr/>
                    <a:lstStyle/>
                    <a:p>
                      <a:pPr algn="l"/>
                      <a:r>
                        <a:rPr lang="en-GB" sz="1400" b="1">
                          <a:solidFill>
                            <a:schemeClr val="bg1"/>
                          </a:solidFill>
                          <a:latin typeface="Arial" pitchFamily="34" charset="0"/>
                          <a:cs typeface="Arial" pitchFamily="34" charset="0"/>
                        </a:rPr>
                        <a:t>Aspirin-like defect (n = 6) </a:t>
                      </a:r>
                    </a:p>
                  </a:txBody>
                  <a:tcPr marL="44659" marR="44659" marT="22330" marB="22330" anchor="b"/>
                </a:tc>
                <a:tc>
                  <a:txBody>
                    <a:bodyPr/>
                    <a:lstStyle/>
                    <a:p>
                      <a:pPr algn="ctr"/>
                      <a:r>
                        <a:rPr lang="en-GB" sz="1400" b="1">
                          <a:solidFill>
                            <a:schemeClr val="bg1"/>
                          </a:solidFill>
                          <a:latin typeface="Arial" pitchFamily="34" charset="0"/>
                          <a:cs typeface="Arial" pitchFamily="34" charset="0"/>
                        </a:rPr>
                        <a:t>1 2 3 </a:t>
                      </a:r>
                    </a:p>
                  </a:txBody>
                  <a:tcPr marL="44659" marR="44659" marT="22330" marB="22330" anchor="b"/>
                </a:tc>
                <a:tc>
                  <a:txBody>
                    <a:bodyPr/>
                    <a:lstStyle/>
                    <a:p>
                      <a:pPr algn="ctr"/>
                      <a:r>
                        <a:rPr lang="en-GB" sz="1400" b="1">
                          <a:solidFill>
                            <a:schemeClr val="bg1"/>
                          </a:solidFill>
                          <a:latin typeface="Arial" pitchFamily="34" charset="0"/>
                          <a:cs typeface="Arial" pitchFamily="34" charset="0"/>
                        </a:rPr>
                        <a:t>150 130 121 </a:t>
                      </a:r>
                    </a:p>
                  </a:txBody>
                  <a:tcPr marL="44659" marR="44659" marT="22330" marB="22330" anchor="b"/>
                </a:tc>
                <a:tc>
                  <a:txBody>
                    <a:bodyPr/>
                    <a:lstStyle/>
                    <a:p>
                      <a:pPr algn="ctr"/>
                      <a:r>
                        <a:rPr lang="en-GB" sz="1400" b="1" dirty="0">
                          <a:solidFill>
                            <a:schemeClr val="bg1"/>
                          </a:solidFill>
                          <a:latin typeface="Arial" pitchFamily="34" charset="0"/>
                          <a:cs typeface="Arial" pitchFamily="34" charset="0"/>
                        </a:rPr>
                        <a:t>&gt;250 &gt;250 &gt;250 </a:t>
                      </a:r>
                    </a:p>
                  </a:txBody>
                  <a:tcPr marL="44659" marR="44659" marT="22330" marB="22330" anchor="b"/>
                </a:tc>
              </a:tr>
              <a:tr h="277619">
                <a:tc>
                  <a:txBody>
                    <a:bodyPr/>
                    <a:lstStyle/>
                    <a:p>
                      <a:pPr algn="l"/>
                      <a:endParaRPr lang="en-GB" sz="1400" b="1">
                        <a:solidFill>
                          <a:schemeClr val="bg1"/>
                        </a:solidFill>
                        <a:latin typeface="Arial" pitchFamily="34" charset="0"/>
                        <a:cs typeface="Arial" pitchFamily="34" charset="0"/>
                      </a:endParaRPr>
                    </a:p>
                  </a:txBody>
                  <a:tcPr marL="44659" marR="44659" marT="22330" marB="22330" anchor="b"/>
                </a:tc>
                <a:tc>
                  <a:txBody>
                    <a:bodyPr/>
                    <a:lstStyle/>
                    <a:p>
                      <a:pPr algn="ctr"/>
                      <a:r>
                        <a:rPr lang="en-GB" sz="1400" b="1">
                          <a:solidFill>
                            <a:schemeClr val="bg1"/>
                          </a:solidFill>
                          <a:latin typeface="Arial" pitchFamily="34" charset="0"/>
                          <a:cs typeface="Arial" pitchFamily="34" charset="0"/>
                        </a:rPr>
                        <a:t>4 </a:t>
                      </a:r>
                    </a:p>
                  </a:txBody>
                  <a:tcPr marL="44659" marR="44659" marT="22330" marB="22330" anchor="b"/>
                </a:tc>
                <a:tc>
                  <a:txBody>
                    <a:bodyPr/>
                    <a:lstStyle/>
                    <a:p>
                      <a:pPr algn="ctr"/>
                      <a:r>
                        <a:rPr lang="en-GB" sz="1400" b="1">
                          <a:solidFill>
                            <a:schemeClr val="bg1"/>
                          </a:solidFill>
                          <a:latin typeface="Arial" pitchFamily="34" charset="0"/>
                          <a:cs typeface="Arial" pitchFamily="34" charset="0"/>
                        </a:rPr>
                        <a:t>115 </a:t>
                      </a:r>
                    </a:p>
                  </a:txBody>
                  <a:tcPr marL="44659" marR="44659" marT="22330" marB="22330" anchor="b"/>
                </a:tc>
                <a:tc>
                  <a:txBody>
                    <a:bodyPr/>
                    <a:lstStyle/>
                    <a:p>
                      <a:pPr algn="ctr"/>
                      <a:r>
                        <a:rPr lang="en-GB" sz="1400" b="1" dirty="0">
                          <a:solidFill>
                            <a:schemeClr val="bg1"/>
                          </a:solidFill>
                          <a:latin typeface="Arial" pitchFamily="34" charset="0"/>
                          <a:cs typeface="Arial" pitchFamily="34" charset="0"/>
                        </a:rPr>
                        <a:t>228 </a:t>
                      </a:r>
                    </a:p>
                  </a:txBody>
                  <a:tcPr marL="44659" marR="44659" marT="22330" marB="22330" anchor="b"/>
                </a:tc>
              </a:tr>
              <a:tr h="277619">
                <a:tc>
                  <a:txBody>
                    <a:bodyPr/>
                    <a:lstStyle/>
                    <a:p>
                      <a:pPr algn="l"/>
                      <a:endParaRPr lang="en-GB" sz="1400" b="1">
                        <a:solidFill>
                          <a:schemeClr val="bg1"/>
                        </a:solidFill>
                        <a:latin typeface="Arial" pitchFamily="34" charset="0"/>
                        <a:cs typeface="Arial" pitchFamily="34" charset="0"/>
                      </a:endParaRPr>
                    </a:p>
                  </a:txBody>
                  <a:tcPr marL="44659" marR="44659" marT="22330" marB="22330" anchor="b"/>
                </a:tc>
                <a:tc>
                  <a:txBody>
                    <a:bodyPr/>
                    <a:lstStyle/>
                    <a:p>
                      <a:pPr algn="ctr"/>
                      <a:r>
                        <a:rPr lang="en-GB" sz="1400" b="1">
                          <a:solidFill>
                            <a:schemeClr val="bg1"/>
                          </a:solidFill>
                          <a:latin typeface="Arial" pitchFamily="34" charset="0"/>
                          <a:cs typeface="Arial" pitchFamily="34" charset="0"/>
                        </a:rPr>
                        <a:t>5 </a:t>
                      </a:r>
                    </a:p>
                  </a:txBody>
                  <a:tcPr marL="44659" marR="44659" marT="22330" marB="22330" anchor="b"/>
                </a:tc>
                <a:tc>
                  <a:txBody>
                    <a:bodyPr/>
                    <a:lstStyle/>
                    <a:p>
                      <a:pPr algn="ctr"/>
                      <a:r>
                        <a:rPr lang="en-GB" sz="1400" b="1">
                          <a:solidFill>
                            <a:schemeClr val="bg1"/>
                          </a:solidFill>
                          <a:latin typeface="Arial" pitchFamily="34" charset="0"/>
                          <a:cs typeface="Arial" pitchFamily="34" charset="0"/>
                        </a:rPr>
                        <a:t>104 </a:t>
                      </a:r>
                    </a:p>
                  </a:txBody>
                  <a:tcPr marL="44659" marR="44659" marT="22330" marB="22330" anchor="b"/>
                </a:tc>
                <a:tc>
                  <a:txBody>
                    <a:bodyPr/>
                    <a:lstStyle/>
                    <a:p>
                      <a:pPr algn="ctr"/>
                      <a:r>
                        <a:rPr lang="en-GB" sz="1400" b="1" dirty="0">
                          <a:solidFill>
                            <a:schemeClr val="bg1"/>
                          </a:solidFill>
                          <a:latin typeface="Arial" pitchFamily="34" charset="0"/>
                          <a:cs typeface="Arial" pitchFamily="34" charset="0"/>
                        </a:rPr>
                        <a:t>216 </a:t>
                      </a:r>
                    </a:p>
                  </a:txBody>
                  <a:tcPr marL="44659" marR="44659" marT="22330" marB="22330" anchor="b"/>
                </a:tc>
              </a:tr>
              <a:tr h="277619">
                <a:tc>
                  <a:txBody>
                    <a:bodyPr/>
                    <a:lstStyle/>
                    <a:p>
                      <a:pPr algn="l"/>
                      <a:endParaRPr lang="en-GB" sz="1400" b="1" dirty="0">
                        <a:solidFill>
                          <a:schemeClr val="bg1"/>
                        </a:solidFill>
                        <a:latin typeface="Arial" pitchFamily="34" charset="0"/>
                        <a:cs typeface="Arial" pitchFamily="34" charset="0"/>
                      </a:endParaRPr>
                    </a:p>
                  </a:txBody>
                  <a:tcPr marL="44659" marR="44659" marT="22330" marB="22330" anchor="b"/>
                </a:tc>
                <a:tc>
                  <a:txBody>
                    <a:bodyPr/>
                    <a:lstStyle/>
                    <a:p>
                      <a:pPr algn="ctr"/>
                      <a:r>
                        <a:rPr lang="en-GB" sz="1400" b="1">
                          <a:solidFill>
                            <a:schemeClr val="bg1"/>
                          </a:solidFill>
                          <a:latin typeface="Arial" pitchFamily="34" charset="0"/>
                          <a:cs typeface="Arial" pitchFamily="34" charset="0"/>
                        </a:rPr>
                        <a:t>6 </a:t>
                      </a:r>
                    </a:p>
                  </a:txBody>
                  <a:tcPr marL="44659" marR="44659" marT="22330" marB="22330" anchor="b"/>
                </a:tc>
                <a:tc>
                  <a:txBody>
                    <a:bodyPr/>
                    <a:lstStyle/>
                    <a:p>
                      <a:pPr algn="ctr"/>
                      <a:r>
                        <a:rPr lang="en-GB" sz="1400" b="1">
                          <a:solidFill>
                            <a:schemeClr val="bg1"/>
                          </a:solidFill>
                          <a:latin typeface="Arial" pitchFamily="34" charset="0"/>
                          <a:cs typeface="Arial" pitchFamily="34" charset="0"/>
                        </a:rPr>
                        <a:t>81 </a:t>
                      </a:r>
                    </a:p>
                  </a:txBody>
                  <a:tcPr marL="44659" marR="44659" marT="22330" marB="22330" anchor="b"/>
                </a:tc>
                <a:tc>
                  <a:txBody>
                    <a:bodyPr/>
                    <a:lstStyle/>
                    <a:p>
                      <a:pPr algn="ctr"/>
                      <a:r>
                        <a:rPr lang="en-GB" sz="1400" b="1" dirty="0">
                          <a:solidFill>
                            <a:schemeClr val="bg1"/>
                          </a:solidFill>
                          <a:latin typeface="Arial" pitchFamily="34" charset="0"/>
                          <a:cs typeface="Arial" pitchFamily="34" charset="0"/>
                        </a:rPr>
                        <a:t>210 </a:t>
                      </a:r>
                    </a:p>
                  </a:txBody>
                  <a:tcPr marL="44659" marR="44659" marT="22330" marB="22330" anchor="b"/>
                </a:tc>
              </a:tr>
            </a:tbl>
          </a:graphicData>
        </a:graphic>
      </p:graphicFrame>
      <p:sp>
        <p:nvSpPr>
          <p:cNvPr id="164867" name="Rectangle 1"/>
          <p:cNvSpPr>
            <a:spLocks noChangeArrowheads="1"/>
          </p:cNvSpPr>
          <p:nvPr/>
        </p:nvSpPr>
        <p:spPr bwMode="auto">
          <a:xfrm>
            <a:off x="0" y="0"/>
            <a:ext cx="9144000" cy="15875"/>
          </a:xfrm>
          <a:prstGeom prst="rect">
            <a:avLst/>
          </a:prstGeom>
          <a:solidFill>
            <a:srgbClr val="000000"/>
          </a:solidFill>
          <a:ln w="9525">
            <a:solidFill>
              <a:schemeClr val="tx1"/>
            </a:solidFill>
            <a:miter lim="800000"/>
            <a:headEnd/>
            <a:tailEnd/>
          </a:ln>
        </p:spPr>
        <p:txBody>
          <a:bodyPr anchor="ctr">
            <a:spAutoFit/>
          </a:bodyPr>
          <a:lstStyle/>
          <a:p>
            <a:endParaRPr lang="en-US">
              <a:latin typeface="Arial" charset="0"/>
              <a:cs typeface="Arial" charset="0"/>
            </a:endParaRPr>
          </a:p>
        </p:txBody>
      </p:sp>
      <p:sp>
        <p:nvSpPr>
          <p:cNvPr id="164868" name="Rectangle 2"/>
          <p:cNvSpPr>
            <a:spLocks noChangeArrowheads="1"/>
          </p:cNvSpPr>
          <p:nvPr/>
        </p:nvSpPr>
        <p:spPr bwMode="auto">
          <a:xfrm>
            <a:off x="0" y="15875"/>
            <a:ext cx="9144000" cy="0"/>
          </a:xfrm>
          <a:prstGeom prst="rect">
            <a:avLst/>
          </a:prstGeom>
          <a:noFill/>
          <a:ln w="9525">
            <a:noFill/>
            <a:miter lim="800000"/>
            <a:headEnd/>
            <a:tailEnd/>
          </a:ln>
        </p:spPr>
        <p:txBody>
          <a:bodyPr wrap="none" anchor="ctr">
            <a:spAutoFit/>
          </a:bodyPr>
          <a:lstStyle/>
          <a:p>
            <a:r>
              <a:rPr lang="en-US">
                <a:latin typeface="Arial" charset="0"/>
                <a:cs typeface="Arial" charset="0"/>
              </a:rPr>
              <a:t/>
            </a:r>
            <a:br>
              <a:rPr lang="en-US">
                <a:latin typeface="Arial" charset="0"/>
                <a:cs typeface="Arial" charset="0"/>
              </a:rPr>
            </a:br>
            <a:endParaRPr lang="en-US">
              <a:latin typeface="Arial" charset="0"/>
              <a:cs typeface="Arial" charset="0"/>
            </a:endParaRPr>
          </a:p>
        </p:txBody>
      </p:sp>
      <p:sp>
        <p:nvSpPr>
          <p:cNvPr id="164869" name="Title 6"/>
          <p:cNvSpPr>
            <a:spLocks noGrp="1"/>
          </p:cNvSpPr>
          <p:nvPr>
            <p:ph type="title"/>
          </p:nvPr>
        </p:nvSpPr>
        <p:spPr>
          <a:xfrm>
            <a:off x="611188" y="260350"/>
            <a:ext cx="7772400" cy="1143000"/>
          </a:xfrm>
        </p:spPr>
        <p:txBody>
          <a:bodyPr/>
          <a:lstStyle/>
          <a:p>
            <a:r>
              <a:rPr lang="en-GB" smtClean="0">
                <a:latin typeface="Arial" charset="0"/>
                <a:cs typeface="Arial" charset="0"/>
              </a:rPr>
              <a:t>PFA100: detection of platelet disorders</a:t>
            </a:r>
          </a:p>
        </p:txBody>
      </p:sp>
      <p:sp>
        <p:nvSpPr>
          <p:cNvPr id="164870" name="Text Box 4"/>
          <p:cNvSpPr txBox="1">
            <a:spLocks noChangeArrowheads="1"/>
          </p:cNvSpPr>
          <p:nvPr/>
        </p:nvSpPr>
        <p:spPr bwMode="auto">
          <a:xfrm>
            <a:off x="6804025" y="6308725"/>
            <a:ext cx="1903413" cy="369888"/>
          </a:xfrm>
          <a:prstGeom prst="rect">
            <a:avLst/>
          </a:prstGeom>
          <a:noFill/>
          <a:ln w="9525">
            <a:noFill/>
            <a:miter lim="800000"/>
            <a:headEnd/>
            <a:tailEnd/>
          </a:ln>
        </p:spPr>
        <p:txBody>
          <a:bodyPr wrap="none">
            <a:spAutoFit/>
          </a:bodyPr>
          <a:lstStyle/>
          <a:p>
            <a:pPr eaLnBrk="0" hangingPunct="0"/>
            <a:r>
              <a:rPr lang="en-GB">
                <a:solidFill>
                  <a:srgbClr val="000000"/>
                </a:solidFill>
                <a:latin typeface="Arial" charset="0"/>
              </a:rPr>
              <a:t>Fressinaud 1998</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412750" y="620713"/>
            <a:ext cx="4735513" cy="2303462"/>
          </a:xfrm>
          <a:solidFill>
            <a:schemeClr val="bg1"/>
          </a:solidFill>
        </p:spPr>
        <p:txBody>
          <a:bodyPr/>
          <a:lstStyle/>
          <a:p>
            <a:pPr eaLnBrk="1" hangingPunct="1"/>
            <a:r>
              <a:rPr lang="en-GB" sz="4000" smtClean="0">
                <a:solidFill>
                  <a:schemeClr val="tx1"/>
                </a:solidFill>
                <a:latin typeface="Verdana" pitchFamily="34" charset="0"/>
              </a:rPr>
              <a:t>PFA response to DDAVP in Type 1 VWD</a:t>
            </a:r>
          </a:p>
        </p:txBody>
      </p:sp>
      <p:pic>
        <p:nvPicPr>
          <p:cNvPr id="165890" name="Picture 3"/>
          <p:cNvPicPr>
            <a:picLocks noChangeAspect="1" noChangeArrowheads="1"/>
          </p:cNvPicPr>
          <p:nvPr/>
        </p:nvPicPr>
        <p:blipFill>
          <a:blip r:embed="rId3" cstate="print"/>
          <a:srcRect/>
          <a:stretch>
            <a:fillRect/>
          </a:stretch>
        </p:blipFill>
        <p:spPr bwMode="auto">
          <a:xfrm>
            <a:off x="5084763" y="180975"/>
            <a:ext cx="3811587" cy="6677025"/>
          </a:xfrm>
          <a:prstGeom prst="rect">
            <a:avLst/>
          </a:prstGeom>
          <a:noFill/>
          <a:ln w="9525">
            <a:noFill/>
            <a:miter lim="800000"/>
            <a:headEnd/>
            <a:tailEnd/>
          </a:ln>
        </p:spPr>
      </p:pic>
      <p:sp>
        <p:nvSpPr>
          <p:cNvPr id="165891" name="Text Box 4"/>
          <p:cNvSpPr txBox="1">
            <a:spLocks noChangeArrowheads="1"/>
          </p:cNvSpPr>
          <p:nvPr/>
        </p:nvSpPr>
        <p:spPr bwMode="auto">
          <a:xfrm>
            <a:off x="476250" y="6308725"/>
            <a:ext cx="1901825" cy="369888"/>
          </a:xfrm>
          <a:prstGeom prst="rect">
            <a:avLst/>
          </a:prstGeom>
          <a:noFill/>
          <a:ln w="9525">
            <a:noFill/>
            <a:miter lim="800000"/>
            <a:headEnd/>
            <a:tailEnd/>
          </a:ln>
        </p:spPr>
        <p:txBody>
          <a:bodyPr wrap="none">
            <a:spAutoFit/>
          </a:bodyPr>
          <a:lstStyle/>
          <a:p>
            <a:pPr eaLnBrk="0" hangingPunct="0"/>
            <a:r>
              <a:rPr lang="en-GB">
                <a:solidFill>
                  <a:srgbClr val="000000"/>
                </a:solidFill>
                <a:latin typeface="Arial" charset="0"/>
              </a:rPr>
              <a:t>Fressinaud 1999</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1" name="Title 1"/>
          <p:cNvSpPr>
            <a:spLocks noGrp="1"/>
          </p:cNvSpPr>
          <p:nvPr>
            <p:ph type="title"/>
          </p:nvPr>
        </p:nvSpPr>
        <p:spPr>
          <a:xfrm>
            <a:off x="395288" y="549275"/>
            <a:ext cx="8229600" cy="1139825"/>
          </a:xfrm>
        </p:spPr>
        <p:txBody>
          <a:bodyPr/>
          <a:lstStyle/>
          <a:p>
            <a:pPr eaLnBrk="1" hangingPunct="1"/>
            <a:r>
              <a:rPr lang="en-GB" smtClean="0">
                <a:latin typeface="Franklin Gothic Book" pitchFamily="34" charset="0"/>
              </a:rPr>
              <a:t>Flow based assessment of aspirin antiplatelet effect</a:t>
            </a:r>
          </a:p>
        </p:txBody>
      </p:sp>
      <p:pic>
        <p:nvPicPr>
          <p:cNvPr id="168962" name="Content Placeholder 3"/>
          <p:cNvPicPr>
            <a:picLocks noGrp="1"/>
          </p:cNvPicPr>
          <p:nvPr>
            <p:ph idx="1"/>
          </p:nvPr>
        </p:nvPicPr>
        <p:blipFill>
          <a:blip r:embed="rId2" cstate="print"/>
          <a:srcRect/>
          <a:stretch>
            <a:fillRect/>
          </a:stretch>
        </p:blipFill>
        <p:spPr>
          <a:xfrm>
            <a:off x="250825" y="2349500"/>
            <a:ext cx="8569325" cy="3167063"/>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9985" name="Content Placeholder 3"/>
          <p:cNvPicPr>
            <a:picLocks noGrp="1"/>
          </p:cNvPicPr>
          <p:nvPr>
            <p:ph idx="1"/>
          </p:nvPr>
        </p:nvPicPr>
        <p:blipFill>
          <a:blip r:embed="rId2" cstate="print"/>
          <a:srcRect/>
          <a:stretch>
            <a:fillRect/>
          </a:stretch>
        </p:blipFill>
        <p:spPr>
          <a:xfrm>
            <a:off x="1403350" y="2420938"/>
            <a:ext cx="5832475" cy="3240087"/>
          </a:xfrm>
        </p:spPr>
      </p:pic>
      <p:sp>
        <p:nvSpPr>
          <p:cNvPr id="5" name="Title 1"/>
          <p:cNvSpPr txBox="1">
            <a:spLocks/>
          </p:cNvSpPr>
          <p:nvPr/>
        </p:nvSpPr>
        <p:spPr bwMode="auto">
          <a:xfrm>
            <a:off x="250825" y="620713"/>
            <a:ext cx="8229600" cy="1139825"/>
          </a:xfrm>
          <a:prstGeom prst="rect">
            <a:avLst/>
          </a:prstGeom>
          <a:noFill/>
          <a:ln w="9525">
            <a:noFill/>
            <a:miter lim="800000"/>
            <a:headEnd/>
            <a:tailEnd/>
          </a:ln>
          <a:effectLst/>
        </p:spPr>
        <p:txBody>
          <a:bodyPr anchor="b"/>
          <a:lstStyle/>
          <a:p>
            <a:pPr>
              <a:defRPr/>
            </a:pPr>
            <a:r>
              <a:rPr lang="en-GB" sz="4400" kern="0" dirty="0">
                <a:solidFill>
                  <a:schemeClr val="tx2"/>
                </a:solidFill>
                <a:latin typeface="Franklin Gothic Book" pitchFamily="34" charset="0"/>
                <a:ea typeface="+mj-ea"/>
                <a:cs typeface="+mj-cs"/>
              </a:rPr>
              <a:t>Flow based assessment of clopidogrel </a:t>
            </a:r>
            <a:r>
              <a:rPr lang="en-GB" sz="4400" kern="0" dirty="0" err="1">
                <a:solidFill>
                  <a:schemeClr val="tx2"/>
                </a:solidFill>
                <a:latin typeface="Franklin Gothic Book" pitchFamily="34" charset="0"/>
                <a:ea typeface="+mj-ea"/>
                <a:cs typeface="+mj-cs"/>
              </a:rPr>
              <a:t>antiplatelet</a:t>
            </a:r>
            <a:r>
              <a:rPr lang="en-GB" sz="4400" kern="0" dirty="0">
                <a:solidFill>
                  <a:schemeClr val="tx2"/>
                </a:solidFill>
                <a:latin typeface="Franklin Gothic Book" pitchFamily="34" charset="0"/>
                <a:ea typeface="+mj-ea"/>
                <a:cs typeface="+mj-cs"/>
              </a:rPr>
              <a:t> effect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p:txBody>
          <a:bodyPr/>
          <a:lstStyle/>
          <a:p>
            <a:pPr eaLnBrk="1" hangingPunct="1"/>
            <a:r>
              <a:rPr lang="en-GB" smtClean="0">
                <a:latin typeface="Franklin Gothic Book" pitchFamily="34" charset="0"/>
              </a:rPr>
              <a:t>Global assays</a:t>
            </a:r>
          </a:p>
        </p:txBody>
      </p:sp>
      <p:sp>
        <p:nvSpPr>
          <p:cNvPr id="171010" name="Rectangle 3"/>
          <p:cNvSpPr>
            <a:spLocks noGrp="1" noChangeArrowheads="1"/>
          </p:cNvSpPr>
          <p:nvPr>
            <p:ph type="body" idx="1"/>
          </p:nvPr>
        </p:nvSpPr>
        <p:spPr/>
        <p:txBody>
          <a:bodyPr/>
          <a:lstStyle/>
          <a:p>
            <a:pPr eaLnBrk="1" hangingPunct="1">
              <a:lnSpc>
                <a:spcPct val="120000"/>
              </a:lnSpc>
            </a:pPr>
            <a:r>
              <a:rPr lang="en-GB" sz="2400" smtClean="0"/>
              <a:t>Attractive summation of numerous factors</a:t>
            </a:r>
          </a:p>
          <a:p>
            <a:pPr eaLnBrk="1" hangingPunct="1">
              <a:lnSpc>
                <a:spcPct val="120000"/>
              </a:lnSpc>
            </a:pPr>
            <a:r>
              <a:rPr lang="en-GB" sz="2400" smtClean="0"/>
              <a:t>Treat coagulation as integrated system</a:t>
            </a:r>
          </a:p>
          <a:p>
            <a:pPr eaLnBrk="1" hangingPunct="1">
              <a:lnSpc>
                <a:spcPct val="120000"/>
              </a:lnSpc>
            </a:pPr>
            <a:r>
              <a:rPr lang="en-GB" sz="2400" smtClean="0"/>
              <a:t>Few data on clinical correlation </a:t>
            </a:r>
          </a:p>
          <a:p>
            <a:pPr lvl="1" eaLnBrk="1" hangingPunct="1">
              <a:lnSpc>
                <a:spcPct val="120000"/>
              </a:lnSpc>
            </a:pPr>
            <a:r>
              <a:rPr lang="en-GB" sz="2000" smtClean="0"/>
              <a:t>Theoretically could be better than specific factor assays</a:t>
            </a:r>
          </a:p>
          <a:p>
            <a:pPr lvl="1" eaLnBrk="1" hangingPunct="1">
              <a:lnSpc>
                <a:spcPct val="120000"/>
              </a:lnSpc>
            </a:pPr>
            <a:r>
              <a:rPr lang="en-GB" sz="2000" smtClean="0"/>
              <a:t>Numerous new studies emerging</a:t>
            </a:r>
          </a:p>
          <a:p>
            <a:pPr eaLnBrk="1" hangingPunct="1">
              <a:lnSpc>
                <a:spcPct val="120000"/>
              </a:lnSpc>
            </a:pPr>
            <a:r>
              <a:rPr lang="en-GB" sz="2400" smtClean="0"/>
              <a:t>Some useful for NPT</a:t>
            </a:r>
          </a:p>
          <a:p>
            <a:pPr eaLnBrk="1" hangingPunct="1">
              <a:lnSpc>
                <a:spcPct val="120000"/>
              </a:lnSpc>
            </a:pPr>
            <a:r>
              <a:rPr lang="en-GB" sz="2400" smtClean="0"/>
              <a:t>D-dimer established use in thrombosis</a:t>
            </a:r>
          </a:p>
          <a:p>
            <a:pPr eaLnBrk="1" hangingPunct="1">
              <a:lnSpc>
                <a:spcPct val="120000"/>
              </a:lnSpc>
            </a:pPr>
            <a:r>
              <a:rPr lang="en-GB" sz="2400" smtClean="0"/>
              <a:t>May be useful in assessing therapeutic response</a:t>
            </a:r>
          </a:p>
          <a:p>
            <a:pPr eaLnBrk="1" hangingPunct="1">
              <a:lnSpc>
                <a:spcPct val="120000"/>
              </a:lnSpc>
            </a:pPr>
            <a:r>
              <a:rPr lang="en-GB" sz="2400" smtClean="0"/>
              <a:t>Limited ability to direct specific therapy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468313" y="260350"/>
            <a:ext cx="8229600" cy="1139825"/>
          </a:xfrm>
        </p:spPr>
        <p:txBody>
          <a:bodyPr/>
          <a:lstStyle/>
          <a:p>
            <a:pPr eaLnBrk="1" hangingPunct="1"/>
            <a:r>
              <a:rPr lang="en-GB" smtClean="0">
                <a:latin typeface="Franklin Gothic Book" pitchFamily="34" charset="0"/>
              </a:rPr>
              <a:t>Global assays of haemostasis</a:t>
            </a:r>
          </a:p>
        </p:txBody>
      </p:sp>
      <p:sp>
        <p:nvSpPr>
          <p:cNvPr id="78850" name="Rectangle 3"/>
          <p:cNvSpPr>
            <a:spLocks noGrp="1" noChangeArrowheads="1"/>
          </p:cNvSpPr>
          <p:nvPr>
            <p:ph type="body" idx="1"/>
          </p:nvPr>
        </p:nvSpPr>
        <p:spPr>
          <a:xfrm>
            <a:off x="683568" y="2132856"/>
            <a:ext cx="8229600" cy="2981325"/>
          </a:xfrm>
        </p:spPr>
        <p:txBody>
          <a:bodyPr/>
          <a:lstStyle/>
          <a:p>
            <a:pPr eaLnBrk="1" hangingPunct="1">
              <a:lnSpc>
                <a:spcPct val="90000"/>
              </a:lnSpc>
            </a:pPr>
            <a:r>
              <a:rPr lang="en-GB" sz="2400" dirty="0" smtClean="0"/>
              <a:t>Activation peptides</a:t>
            </a:r>
          </a:p>
          <a:p>
            <a:pPr eaLnBrk="1" hangingPunct="1">
              <a:lnSpc>
                <a:spcPct val="90000"/>
              </a:lnSpc>
            </a:pPr>
            <a:r>
              <a:rPr lang="en-GB" sz="2400" dirty="0" smtClean="0"/>
              <a:t>Enzyme-inhibitor complexes</a:t>
            </a:r>
          </a:p>
          <a:p>
            <a:pPr eaLnBrk="1" hangingPunct="1">
              <a:lnSpc>
                <a:spcPct val="90000"/>
              </a:lnSpc>
            </a:pPr>
            <a:r>
              <a:rPr lang="en-GB" sz="2400" dirty="0" smtClean="0"/>
              <a:t>D-dimer</a:t>
            </a:r>
          </a:p>
          <a:p>
            <a:pPr eaLnBrk="1" hangingPunct="1">
              <a:lnSpc>
                <a:spcPct val="90000"/>
              </a:lnSpc>
            </a:pPr>
            <a:r>
              <a:rPr lang="en-GB" sz="2400" dirty="0" smtClean="0"/>
              <a:t>The </a:t>
            </a:r>
            <a:r>
              <a:rPr lang="en-GB" sz="2400" dirty="0" err="1" smtClean="0"/>
              <a:t>thromboelastogram</a:t>
            </a:r>
            <a:r>
              <a:rPr lang="en-GB" sz="2400" dirty="0" smtClean="0"/>
              <a:t>/ROTEM</a:t>
            </a:r>
          </a:p>
          <a:p>
            <a:pPr eaLnBrk="1" hangingPunct="1">
              <a:lnSpc>
                <a:spcPct val="90000"/>
              </a:lnSpc>
            </a:pPr>
            <a:r>
              <a:rPr lang="en-GB" sz="2400" dirty="0" smtClean="0"/>
              <a:t>The endogenous thrombin potential</a:t>
            </a:r>
          </a:p>
          <a:p>
            <a:pPr eaLnBrk="1" hangingPunct="1">
              <a:lnSpc>
                <a:spcPct val="90000"/>
              </a:lnSpc>
            </a:pPr>
            <a:r>
              <a:rPr lang="en-GB" sz="2400" dirty="0" smtClean="0"/>
              <a:t>PFA and the bleeding time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468313" y="260350"/>
            <a:ext cx="8229600" cy="1139825"/>
          </a:xfrm>
        </p:spPr>
        <p:txBody>
          <a:bodyPr/>
          <a:lstStyle/>
          <a:p>
            <a:pPr eaLnBrk="1" hangingPunct="1"/>
            <a:r>
              <a:rPr lang="en-GB" smtClean="0">
                <a:latin typeface="Franklin Gothic Book" pitchFamily="34" charset="0"/>
              </a:rPr>
              <a:t>Measures of haemostatic activity</a:t>
            </a:r>
          </a:p>
        </p:txBody>
      </p:sp>
      <p:sp>
        <p:nvSpPr>
          <p:cNvPr id="80898" name="Rectangle 3"/>
          <p:cNvSpPr>
            <a:spLocks noGrp="1" noChangeArrowheads="1"/>
          </p:cNvSpPr>
          <p:nvPr>
            <p:ph type="body" idx="1"/>
          </p:nvPr>
        </p:nvSpPr>
        <p:spPr>
          <a:xfrm>
            <a:off x="468313" y="1989138"/>
            <a:ext cx="8229600" cy="3960812"/>
          </a:xfrm>
        </p:spPr>
        <p:txBody>
          <a:bodyPr/>
          <a:lstStyle/>
          <a:p>
            <a:pPr eaLnBrk="1" hangingPunct="1">
              <a:lnSpc>
                <a:spcPct val="90000"/>
              </a:lnSpc>
            </a:pPr>
            <a:r>
              <a:rPr lang="en-GB" dirty="0" smtClean="0"/>
              <a:t>Activation peptides</a:t>
            </a:r>
          </a:p>
          <a:p>
            <a:pPr lvl="1" eaLnBrk="1" hangingPunct="1">
              <a:lnSpc>
                <a:spcPct val="90000"/>
              </a:lnSpc>
            </a:pPr>
            <a:r>
              <a:rPr lang="en-GB" dirty="0" smtClean="0"/>
              <a:t>Many enzymes release an activation peptide as part of the activation process </a:t>
            </a:r>
          </a:p>
          <a:p>
            <a:pPr lvl="1" eaLnBrk="1" hangingPunct="1">
              <a:lnSpc>
                <a:spcPct val="90000"/>
              </a:lnSpc>
            </a:pPr>
            <a:r>
              <a:rPr lang="en-GB" dirty="0" smtClean="0"/>
              <a:t>Antibodies can distinguish this from the zymogen. </a:t>
            </a:r>
            <a:r>
              <a:rPr lang="en-GB" dirty="0" err="1" smtClean="0"/>
              <a:t>eg</a:t>
            </a:r>
            <a:r>
              <a:rPr lang="en-GB" dirty="0" smtClean="0"/>
              <a:t>: prothrombin F1+2</a:t>
            </a:r>
          </a:p>
          <a:p>
            <a:pPr lvl="1" eaLnBrk="1" hangingPunct="1">
              <a:lnSpc>
                <a:spcPct val="90000"/>
              </a:lnSpc>
            </a:pPr>
            <a:endParaRPr lang="en-GB" dirty="0" smtClean="0"/>
          </a:p>
          <a:p>
            <a:pPr eaLnBrk="1" hangingPunct="1">
              <a:lnSpc>
                <a:spcPct val="90000"/>
              </a:lnSpc>
            </a:pPr>
            <a:r>
              <a:rPr lang="en-GB" dirty="0" smtClean="0"/>
              <a:t>Enzyme-inhibitor complexes</a:t>
            </a:r>
          </a:p>
          <a:p>
            <a:pPr lvl="1" eaLnBrk="1" hangingPunct="1">
              <a:lnSpc>
                <a:spcPct val="90000"/>
              </a:lnSpc>
            </a:pPr>
            <a:r>
              <a:rPr lang="en-GB" dirty="0" smtClean="0"/>
              <a:t>Antibodies can recognise the combination of an enzyme with its inhibitor </a:t>
            </a:r>
            <a:r>
              <a:rPr lang="en-GB" dirty="0" err="1" smtClean="0"/>
              <a:t>eg</a:t>
            </a:r>
            <a:r>
              <a:rPr lang="en-GB" dirty="0" smtClean="0"/>
              <a:t>: </a:t>
            </a:r>
          </a:p>
          <a:p>
            <a:pPr lvl="2" eaLnBrk="1" hangingPunct="1">
              <a:lnSpc>
                <a:spcPct val="90000"/>
              </a:lnSpc>
            </a:pPr>
            <a:r>
              <a:rPr lang="en-GB" dirty="0" smtClean="0"/>
              <a:t>thrombin-</a:t>
            </a:r>
            <a:r>
              <a:rPr lang="en-GB" dirty="0" err="1" smtClean="0"/>
              <a:t>antithrombin</a:t>
            </a:r>
            <a:endParaRPr lang="en-GB" dirty="0" smtClean="0"/>
          </a:p>
          <a:p>
            <a:pPr lvl="2" eaLnBrk="1" hangingPunct="1">
              <a:lnSpc>
                <a:spcPct val="90000"/>
              </a:lnSpc>
            </a:pPr>
            <a:r>
              <a:rPr lang="en-GB" dirty="0" smtClean="0"/>
              <a:t>plasmin-antiplasmin.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89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89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89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89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Line 2"/>
          <p:cNvSpPr>
            <a:spLocks noChangeShapeType="1"/>
          </p:cNvSpPr>
          <p:nvPr/>
        </p:nvSpPr>
        <p:spPr bwMode="auto">
          <a:xfrm>
            <a:off x="1371600" y="2392363"/>
            <a:ext cx="1828800" cy="0"/>
          </a:xfrm>
          <a:prstGeom prst="line">
            <a:avLst/>
          </a:prstGeom>
          <a:noFill/>
          <a:ln w="9525">
            <a:solidFill>
              <a:schemeClr val="tx1"/>
            </a:solidFill>
            <a:round/>
            <a:headEnd/>
            <a:tailEnd/>
          </a:ln>
        </p:spPr>
        <p:txBody>
          <a:bodyPr/>
          <a:lstStyle/>
          <a:p>
            <a:endParaRPr lang="en-US"/>
          </a:p>
        </p:txBody>
      </p:sp>
      <p:sp>
        <p:nvSpPr>
          <p:cNvPr id="82946" name="AutoShape 3"/>
          <p:cNvSpPr>
            <a:spLocks noChangeArrowheads="1"/>
          </p:cNvSpPr>
          <p:nvPr/>
        </p:nvSpPr>
        <p:spPr bwMode="auto">
          <a:xfrm>
            <a:off x="1828800" y="2239963"/>
            <a:ext cx="381000" cy="304800"/>
          </a:xfrm>
          <a:prstGeom prst="hexagon">
            <a:avLst>
              <a:gd name="adj" fmla="val 3125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82947" name="Oval 4"/>
          <p:cNvSpPr>
            <a:spLocks noChangeArrowheads="1"/>
          </p:cNvSpPr>
          <p:nvPr/>
        </p:nvSpPr>
        <p:spPr bwMode="auto">
          <a:xfrm>
            <a:off x="2819400" y="2239963"/>
            <a:ext cx="533400" cy="381000"/>
          </a:xfrm>
          <a:prstGeom prst="ellipse">
            <a:avLst/>
          </a:prstGeom>
          <a:solidFill>
            <a:srgbClr val="FF0066"/>
          </a:solidFill>
          <a:ln w="9525">
            <a:solidFill>
              <a:schemeClr val="tx1"/>
            </a:solidFill>
            <a:round/>
            <a:headEnd/>
            <a:tailEnd/>
          </a:ln>
        </p:spPr>
        <p:txBody>
          <a:bodyPr wrap="none" anchor="ctr"/>
          <a:lstStyle/>
          <a:p>
            <a:endParaRPr lang="en-US"/>
          </a:p>
        </p:txBody>
      </p:sp>
      <p:sp>
        <p:nvSpPr>
          <p:cNvPr id="82948" name="AutoShape 5"/>
          <p:cNvSpPr>
            <a:spLocks noChangeArrowheads="1"/>
          </p:cNvSpPr>
          <p:nvPr/>
        </p:nvSpPr>
        <p:spPr bwMode="auto">
          <a:xfrm>
            <a:off x="1219200" y="2239963"/>
            <a:ext cx="304800" cy="304800"/>
          </a:xfrm>
          <a:prstGeom prst="triangle">
            <a:avLst>
              <a:gd name="adj" fmla="val 50000"/>
            </a:avLst>
          </a:prstGeom>
          <a:solidFill>
            <a:schemeClr val="accent2"/>
          </a:solidFill>
          <a:ln w="9525">
            <a:solidFill>
              <a:schemeClr val="tx1"/>
            </a:solidFill>
            <a:miter lim="800000"/>
            <a:headEnd/>
            <a:tailEnd/>
          </a:ln>
        </p:spPr>
        <p:txBody>
          <a:bodyPr wrap="none" anchor="ctr"/>
          <a:lstStyle/>
          <a:p>
            <a:endParaRPr lang="en-US"/>
          </a:p>
        </p:txBody>
      </p:sp>
      <p:sp>
        <p:nvSpPr>
          <p:cNvPr id="82949" name="AutoShape 6"/>
          <p:cNvSpPr>
            <a:spLocks noChangeArrowheads="1"/>
          </p:cNvSpPr>
          <p:nvPr/>
        </p:nvSpPr>
        <p:spPr bwMode="auto">
          <a:xfrm>
            <a:off x="2286000" y="2239963"/>
            <a:ext cx="381000" cy="304800"/>
          </a:xfrm>
          <a:prstGeom prst="hexagon">
            <a:avLst>
              <a:gd name="adj" fmla="val 3125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82950" name="Text Box 7"/>
          <p:cNvSpPr txBox="1">
            <a:spLocks noChangeArrowheads="1"/>
          </p:cNvSpPr>
          <p:nvPr/>
        </p:nvSpPr>
        <p:spPr bwMode="auto">
          <a:xfrm>
            <a:off x="5091113" y="2160588"/>
            <a:ext cx="2127250" cy="523875"/>
          </a:xfrm>
          <a:prstGeom prst="rect">
            <a:avLst/>
          </a:prstGeom>
          <a:noFill/>
          <a:ln w="9525">
            <a:noFill/>
            <a:miter lim="800000"/>
            <a:headEnd/>
            <a:tailEnd/>
          </a:ln>
        </p:spPr>
        <p:txBody>
          <a:bodyPr wrap="none">
            <a:spAutoFit/>
          </a:bodyPr>
          <a:lstStyle/>
          <a:p>
            <a:r>
              <a:rPr lang="en-GB" sz="2800" b="1">
                <a:latin typeface="Comic Sans MS" pitchFamily="66" charset="0"/>
              </a:rPr>
              <a:t>Factor IXa</a:t>
            </a:r>
            <a:endParaRPr lang="en-US" sz="2800" b="1">
              <a:latin typeface="Comic Sans MS" pitchFamily="66" charset="0"/>
            </a:endParaRPr>
          </a:p>
        </p:txBody>
      </p:sp>
      <p:sp>
        <p:nvSpPr>
          <p:cNvPr id="82951" name="Line 8"/>
          <p:cNvSpPr>
            <a:spLocks noChangeShapeType="1"/>
          </p:cNvSpPr>
          <p:nvPr/>
        </p:nvSpPr>
        <p:spPr bwMode="auto">
          <a:xfrm>
            <a:off x="1371600" y="3078163"/>
            <a:ext cx="1828800" cy="0"/>
          </a:xfrm>
          <a:prstGeom prst="line">
            <a:avLst/>
          </a:prstGeom>
          <a:noFill/>
          <a:ln w="9525">
            <a:solidFill>
              <a:schemeClr val="tx1"/>
            </a:solidFill>
            <a:round/>
            <a:headEnd/>
            <a:tailEnd/>
          </a:ln>
        </p:spPr>
        <p:txBody>
          <a:bodyPr/>
          <a:lstStyle/>
          <a:p>
            <a:endParaRPr lang="en-US"/>
          </a:p>
        </p:txBody>
      </p:sp>
      <p:sp>
        <p:nvSpPr>
          <p:cNvPr id="82952" name="AutoShape 9"/>
          <p:cNvSpPr>
            <a:spLocks noChangeArrowheads="1"/>
          </p:cNvSpPr>
          <p:nvPr/>
        </p:nvSpPr>
        <p:spPr bwMode="auto">
          <a:xfrm>
            <a:off x="1828800" y="2925763"/>
            <a:ext cx="381000" cy="304800"/>
          </a:xfrm>
          <a:prstGeom prst="hexagon">
            <a:avLst>
              <a:gd name="adj" fmla="val 3125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82953" name="Oval 10"/>
          <p:cNvSpPr>
            <a:spLocks noChangeArrowheads="1"/>
          </p:cNvSpPr>
          <p:nvPr/>
        </p:nvSpPr>
        <p:spPr bwMode="auto">
          <a:xfrm>
            <a:off x="2819400" y="2925763"/>
            <a:ext cx="533400" cy="381000"/>
          </a:xfrm>
          <a:prstGeom prst="ellipse">
            <a:avLst/>
          </a:prstGeom>
          <a:solidFill>
            <a:srgbClr val="FF0066"/>
          </a:solidFill>
          <a:ln w="9525">
            <a:solidFill>
              <a:schemeClr val="tx1"/>
            </a:solidFill>
            <a:round/>
            <a:headEnd/>
            <a:tailEnd/>
          </a:ln>
        </p:spPr>
        <p:txBody>
          <a:bodyPr wrap="none" anchor="ctr"/>
          <a:lstStyle/>
          <a:p>
            <a:endParaRPr lang="en-US"/>
          </a:p>
        </p:txBody>
      </p:sp>
      <p:sp>
        <p:nvSpPr>
          <p:cNvPr id="82954" name="AutoShape 11"/>
          <p:cNvSpPr>
            <a:spLocks noChangeArrowheads="1"/>
          </p:cNvSpPr>
          <p:nvPr/>
        </p:nvSpPr>
        <p:spPr bwMode="auto">
          <a:xfrm>
            <a:off x="1219200" y="2925763"/>
            <a:ext cx="304800" cy="304800"/>
          </a:xfrm>
          <a:prstGeom prst="triangle">
            <a:avLst>
              <a:gd name="adj" fmla="val 50000"/>
            </a:avLst>
          </a:prstGeom>
          <a:solidFill>
            <a:schemeClr val="accent2"/>
          </a:solidFill>
          <a:ln w="9525">
            <a:solidFill>
              <a:schemeClr val="tx1"/>
            </a:solidFill>
            <a:miter lim="800000"/>
            <a:headEnd/>
            <a:tailEnd/>
          </a:ln>
        </p:spPr>
        <p:txBody>
          <a:bodyPr wrap="none" anchor="ctr"/>
          <a:lstStyle/>
          <a:p>
            <a:endParaRPr lang="en-US"/>
          </a:p>
        </p:txBody>
      </p:sp>
      <p:sp>
        <p:nvSpPr>
          <p:cNvPr id="82955" name="AutoShape 12"/>
          <p:cNvSpPr>
            <a:spLocks noChangeArrowheads="1"/>
          </p:cNvSpPr>
          <p:nvPr/>
        </p:nvSpPr>
        <p:spPr bwMode="auto">
          <a:xfrm>
            <a:off x="2286000" y="2925763"/>
            <a:ext cx="381000" cy="304800"/>
          </a:xfrm>
          <a:prstGeom prst="hexagon">
            <a:avLst>
              <a:gd name="adj" fmla="val 3125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82956" name="Text Box 13"/>
          <p:cNvSpPr txBox="1">
            <a:spLocks noChangeArrowheads="1"/>
          </p:cNvSpPr>
          <p:nvPr/>
        </p:nvSpPr>
        <p:spPr bwMode="auto">
          <a:xfrm>
            <a:off x="5091113" y="2846388"/>
            <a:ext cx="1931987" cy="523875"/>
          </a:xfrm>
          <a:prstGeom prst="rect">
            <a:avLst/>
          </a:prstGeom>
          <a:noFill/>
          <a:ln w="9525">
            <a:noFill/>
            <a:miter lim="800000"/>
            <a:headEnd/>
            <a:tailEnd/>
          </a:ln>
        </p:spPr>
        <p:txBody>
          <a:bodyPr wrap="none">
            <a:spAutoFit/>
          </a:bodyPr>
          <a:lstStyle/>
          <a:p>
            <a:r>
              <a:rPr lang="en-GB" sz="2800" b="1">
                <a:latin typeface="Comic Sans MS" pitchFamily="66" charset="0"/>
              </a:rPr>
              <a:t>Factor Xa</a:t>
            </a:r>
            <a:endParaRPr lang="en-US" sz="2800" b="1">
              <a:latin typeface="Comic Sans MS" pitchFamily="66" charset="0"/>
            </a:endParaRPr>
          </a:p>
        </p:txBody>
      </p:sp>
      <p:sp>
        <p:nvSpPr>
          <p:cNvPr id="82957" name="Line 14"/>
          <p:cNvSpPr>
            <a:spLocks noChangeShapeType="1"/>
          </p:cNvSpPr>
          <p:nvPr/>
        </p:nvSpPr>
        <p:spPr bwMode="auto">
          <a:xfrm>
            <a:off x="1371600" y="3763963"/>
            <a:ext cx="1828800" cy="0"/>
          </a:xfrm>
          <a:prstGeom prst="line">
            <a:avLst/>
          </a:prstGeom>
          <a:noFill/>
          <a:ln w="9525">
            <a:solidFill>
              <a:schemeClr val="tx1"/>
            </a:solidFill>
            <a:round/>
            <a:headEnd/>
            <a:tailEnd/>
          </a:ln>
        </p:spPr>
        <p:txBody>
          <a:bodyPr/>
          <a:lstStyle/>
          <a:p>
            <a:endParaRPr lang="en-US"/>
          </a:p>
        </p:txBody>
      </p:sp>
      <p:sp>
        <p:nvSpPr>
          <p:cNvPr id="82958" name="AutoShape 15"/>
          <p:cNvSpPr>
            <a:spLocks noChangeArrowheads="1"/>
          </p:cNvSpPr>
          <p:nvPr/>
        </p:nvSpPr>
        <p:spPr bwMode="auto">
          <a:xfrm>
            <a:off x="1828800" y="3611563"/>
            <a:ext cx="381000" cy="304800"/>
          </a:xfrm>
          <a:prstGeom prst="hexagon">
            <a:avLst>
              <a:gd name="adj" fmla="val 3125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82959" name="Oval 16"/>
          <p:cNvSpPr>
            <a:spLocks noChangeArrowheads="1"/>
          </p:cNvSpPr>
          <p:nvPr/>
        </p:nvSpPr>
        <p:spPr bwMode="auto">
          <a:xfrm>
            <a:off x="2819400" y="3611563"/>
            <a:ext cx="533400" cy="381000"/>
          </a:xfrm>
          <a:prstGeom prst="ellipse">
            <a:avLst/>
          </a:prstGeom>
          <a:solidFill>
            <a:srgbClr val="FF0066"/>
          </a:solidFill>
          <a:ln w="9525">
            <a:solidFill>
              <a:schemeClr val="tx1"/>
            </a:solidFill>
            <a:round/>
            <a:headEnd/>
            <a:tailEnd/>
          </a:ln>
        </p:spPr>
        <p:txBody>
          <a:bodyPr wrap="none" anchor="ctr"/>
          <a:lstStyle/>
          <a:p>
            <a:endParaRPr lang="en-US"/>
          </a:p>
        </p:txBody>
      </p:sp>
      <p:sp>
        <p:nvSpPr>
          <p:cNvPr id="82960" name="AutoShape 17"/>
          <p:cNvSpPr>
            <a:spLocks noChangeArrowheads="1"/>
          </p:cNvSpPr>
          <p:nvPr/>
        </p:nvSpPr>
        <p:spPr bwMode="auto">
          <a:xfrm>
            <a:off x="1219200" y="3611563"/>
            <a:ext cx="304800" cy="304800"/>
          </a:xfrm>
          <a:prstGeom prst="triangle">
            <a:avLst>
              <a:gd name="adj" fmla="val 50000"/>
            </a:avLst>
          </a:prstGeom>
          <a:solidFill>
            <a:schemeClr val="accent2"/>
          </a:solidFill>
          <a:ln w="9525">
            <a:solidFill>
              <a:schemeClr val="tx1"/>
            </a:solidFill>
            <a:miter lim="800000"/>
            <a:headEnd/>
            <a:tailEnd/>
          </a:ln>
        </p:spPr>
        <p:txBody>
          <a:bodyPr wrap="none" anchor="ctr"/>
          <a:lstStyle/>
          <a:p>
            <a:endParaRPr lang="en-US"/>
          </a:p>
        </p:txBody>
      </p:sp>
      <p:sp>
        <p:nvSpPr>
          <p:cNvPr id="82961" name="AutoShape 18"/>
          <p:cNvSpPr>
            <a:spLocks noChangeArrowheads="1"/>
          </p:cNvSpPr>
          <p:nvPr/>
        </p:nvSpPr>
        <p:spPr bwMode="auto">
          <a:xfrm>
            <a:off x="2286000" y="3611563"/>
            <a:ext cx="381000" cy="304800"/>
          </a:xfrm>
          <a:prstGeom prst="hexagon">
            <a:avLst>
              <a:gd name="adj" fmla="val 3125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82962" name="Text Box 19"/>
          <p:cNvSpPr txBox="1">
            <a:spLocks noChangeArrowheads="1"/>
          </p:cNvSpPr>
          <p:nvPr/>
        </p:nvSpPr>
        <p:spPr bwMode="auto">
          <a:xfrm>
            <a:off x="5091113" y="3532188"/>
            <a:ext cx="2305050" cy="523875"/>
          </a:xfrm>
          <a:prstGeom prst="rect">
            <a:avLst/>
          </a:prstGeom>
          <a:noFill/>
          <a:ln w="9525">
            <a:noFill/>
            <a:miter lim="800000"/>
            <a:headEnd/>
            <a:tailEnd/>
          </a:ln>
        </p:spPr>
        <p:txBody>
          <a:bodyPr wrap="none">
            <a:spAutoFit/>
          </a:bodyPr>
          <a:lstStyle/>
          <a:p>
            <a:r>
              <a:rPr lang="en-GB" sz="2800" b="1">
                <a:latin typeface="Comic Sans MS" pitchFamily="66" charset="0"/>
              </a:rPr>
              <a:t>Factor VIIa</a:t>
            </a:r>
            <a:endParaRPr lang="en-US" sz="2800" b="1">
              <a:latin typeface="Comic Sans MS" pitchFamily="66" charset="0"/>
            </a:endParaRPr>
          </a:p>
        </p:txBody>
      </p:sp>
      <p:sp>
        <p:nvSpPr>
          <p:cNvPr id="82963" name="Oval 20"/>
          <p:cNvSpPr>
            <a:spLocks noChangeArrowheads="1"/>
          </p:cNvSpPr>
          <p:nvPr/>
        </p:nvSpPr>
        <p:spPr bwMode="auto">
          <a:xfrm>
            <a:off x="2819400" y="4830763"/>
            <a:ext cx="533400" cy="381000"/>
          </a:xfrm>
          <a:prstGeom prst="ellipse">
            <a:avLst/>
          </a:prstGeom>
          <a:solidFill>
            <a:srgbClr val="FF0066"/>
          </a:solidFill>
          <a:ln w="9525">
            <a:solidFill>
              <a:schemeClr val="tx1"/>
            </a:solidFill>
            <a:round/>
            <a:headEnd/>
            <a:tailEnd/>
          </a:ln>
        </p:spPr>
        <p:txBody>
          <a:bodyPr wrap="none" anchor="ctr"/>
          <a:lstStyle/>
          <a:p>
            <a:endParaRPr lang="en-US"/>
          </a:p>
        </p:txBody>
      </p:sp>
      <p:sp>
        <p:nvSpPr>
          <p:cNvPr id="82964" name="Text Box 21"/>
          <p:cNvSpPr txBox="1">
            <a:spLocks noChangeArrowheads="1"/>
          </p:cNvSpPr>
          <p:nvPr/>
        </p:nvSpPr>
        <p:spPr bwMode="auto">
          <a:xfrm>
            <a:off x="5091113" y="4751388"/>
            <a:ext cx="1784350" cy="523875"/>
          </a:xfrm>
          <a:prstGeom prst="rect">
            <a:avLst/>
          </a:prstGeom>
          <a:noFill/>
          <a:ln w="9525">
            <a:noFill/>
            <a:miter lim="800000"/>
            <a:headEnd/>
            <a:tailEnd/>
          </a:ln>
        </p:spPr>
        <p:txBody>
          <a:bodyPr wrap="none">
            <a:spAutoFit/>
          </a:bodyPr>
          <a:lstStyle/>
          <a:p>
            <a:r>
              <a:rPr lang="en-GB" sz="2800" b="1">
                <a:latin typeface="Comic Sans MS" pitchFamily="66" charset="0"/>
              </a:rPr>
              <a:t>Thrombin</a:t>
            </a:r>
            <a:endParaRPr lang="en-US" sz="2800" b="1">
              <a:latin typeface="Comic Sans MS" pitchFamily="66" charset="0"/>
            </a:endParaRPr>
          </a:p>
        </p:txBody>
      </p:sp>
      <p:sp>
        <p:nvSpPr>
          <p:cNvPr id="82965" name="Text Box 22"/>
          <p:cNvSpPr txBox="1">
            <a:spLocks noChangeArrowheads="1"/>
          </p:cNvSpPr>
          <p:nvPr/>
        </p:nvSpPr>
        <p:spPr bwMode="auto">
          <a:xfrm>
            <a:off x="76200" y="207963"/>
            <a:ext cx="8872538" cy="584200"/>
          </a:xfrm>
          <a:prstGeom prst="rect">
            <a:avLst/>
          </a:prstGeom>
          <a:noFill/>
          <a:ln w="9525">
            <a:noFill/>
            <a:miter lim="800000"/>
            <a:headEnd/>
            <a:tailEnd/>
          </a:ln>
        </p:spPr>
        <p:txBody>
          <a:bodyPr wrap="none">
            <a:spAutoFit/>
          </a:bodyPr>
          <a:lstStyle/>
          <a:p>
            <a:r>
              <a:rPr lang="en-GB" sz="3200" b="1">
                <a:latin typeface="Comic Sans MS" pitchFamily="66" charset="0"/>
              </a:rPr>
              <a:t>Structure of Activated Coagulation Factors</a:t>
            </a:r>
            <a:endParaRPr lang="en-US" sz="3200" b="1">
              <a:latin typeface="Comic Sans MS" pitchFamily="66" charset="0"/>
            </a:endParaRPr>
          </a:p>
        </p:txBody>
      </p:sp>
      <p:sp>
        <p:nvSpPr>
          <p:cNvPr id="82966" name="Line 23"/>
          <p:cNvSpPr>
            <a:spLocks noChangeShapeType="1"/>
          </p:cNvSpPr>
          <p:nvPr/>
        </p:nvSpPr>
        <p:spPr bwMode="auto">
          <a:xfrm>
            <a:off x="1371600" y="4343400"/>
            <a:ext cx="1828800" cy="0"/>
          </a:xfrm>
          <a:prstGeom prst="line">
            <a:avLst/>
          </a:prstGeom>
          <a:noFill/>
          <a:ln w="9525">
            <a:solidFill>
              <a:schemeClr val="tx1"/>
            </a:solidFill>
            <a:round/>
            <a:headEnd/>
            <a:tailEnd/>
          </a:ln>
        </p:spPr>
        <p:txBody>
          <a:bodyPr/>
          <a:lstStyle/>
          <a:p>
            <a:endParaRPr lang="en-US"/>
          </a:p>
        </p:txBody>
      </p:sp>
      <p:sp>
        <p:nvSpPr>
          <p:cNvPr id="82967" name="AutoShape 24"/>
          <p:cNvSpPr>
            <a:spLocks noChangeArrowheads="1"/>
          </p:cNvSpPr>
          <p:nvPr/>
        </p:nvSpPr>
        <p:spPr bwMode="auto">
          <a:xfrm>
            <a:off x="1828800" y="4191000"/>
            <a:ext cx="381000" cy="304800"/>
          </a:xfrm>
          <a:prstGeom prst="hexagon">
            <a:avLst>
              <a:gd name="adj" fmla="val 3125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82968" name="Oval 25"/>
          <p:cNvSpPr>
            <a:spLocks noChangeArrowheads="1"/>
          </p:cNvSpPr>
          <p:nvPr/>
        </p:nvSpPr>
        <p:spPr bwMode="auto">
          <a:xfrm>
            <a:off x="2819400" y="4191000"/>
            <a:ext cx="533400" cy="381000"/>
          </a:xfrm>
          <a:prstGeom prst="ellipse">
            <a:avLst/>
          </a:prstGeom>
          <a:solidFill>
            <a:srgbClr val="FF0066"/>
          </a:solidFill>
          <a:ln w="9525">
            <a:solidFill>
              <a:schemeClr val="tx1"/>
            </a:solidFill>
            <a:round/>
            <a:headEnd/>
            <a:tailEnd/>
          </a:ln>
        </p:spPr>
        <p:txBody>
          <a:bodyPr wrap="none" anchor="ctr"/>
          <a:lstStyle/>
          <a:p>
            <a:endParaRPr lang="en-US"/>
          </a:p>
        </p:txBody>
      </p:sp>
      <p:sp>
        <p:nvSpPr>
          <p:cNvPr id="82969" name="AutoShape 26"/>
          <p:cNvSpPr>
            <a:spLocks noChangeArrowheads="1"/>
          </p:cNvSpPr>
          <p:nvPr/>
        </p:nvSpPr>
        <p:spPr bwMode="auto">
          <a:xfrm>
            <a:off x="1219200" y="4191000"/>
            <a:ext cx="304800" cy="304800"/>
          </a:xfrm>
          <a:prstGeom prst="triangle">
            <a:avLst>
              <a:gd name="adj" fmla="val 50000"/>
            </a:avLst>
          </a:prstGeom>
          <a:solidFill>
            <a:schemeClr val="accent2"/>
          </a:solidFill>
          <a:ln w="9525">
            <a:solidFill>
              <a:schemeClr val="tx1"/>
            </a:solidFill>
            <a:miter lim="800000"/>
            <a:headEnd/>
            <a:tailEnd/>
          </a:ln>
        </p:spPr>
        <p:txBody>
          <a:bodyPr wrap="none" anchor="ctr"/>
          <a:lstStyle/>
          <a:p>
            <a:endParaRPr lang="en-US"/>
          </a:p>
        </p:txBody>
      </p:sp>
      <p:sp>
        <p:nvSpPr>
          <p:cNvPr id="82970" name="AutoShape 27"/>
          <p:cNvSpPr>
            <a:spLocks noChangeArrowheads="1"/>
          </p:cNvSpPr>
          <p:nvPr/>
        </p:nvSpPr>
        <p:spPr bwMode="auto">
          <a:xfrm>
            <a:off x="2286000" y="4191000"/>
            <a:ext cx="381000" cy="304800"/>
          </a:xfrm>
          <a:prstGeom prst="hexagon">
            <a:avLst>
              <a:gd name="adj" fmla="val 3125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82971" name="Text Box 28"/>
          <p:cNvSpPr txBox="1">
            <a:spLocks noChangeArrowheads="1"/>
          </p:cNvSpPr>
          <p:nvPr/>
        </p:nvSpPr>
        <p:spPr bwMode="auto">
          <a:xfrm>
            <a:off x="5106988" y="4141788"/>
            <a:ext cx="3603625" cy="523875"/>
          </a:xfrm>
          <a:prstGeom prst="rect">
            <a:avLst/>
          </a:prstGeom>
          <a:noFill/>
          <a:ln w="9525">
            <a:noFill/>
            <a:miter lim="800000"/>
            <a:headEnd/>
            <a:tailEnd/>
          </a:ln>
        </p:spPr>
        <p:txBody>
          <a:bodyPr wrap="none">
            <a:spAutoFit/>
          </a:bodyPr>
          <a:lstStyle/>
          <a:p>
            <a:r>
              <a:rPr lang="en-GB" sz="2800" b="1">
                <a:latin typeface="Comic Sans MS" pitchFamily="66" charset="0"/>
              </a:rPr>
              <a:t>Activated Protein C</a:t>
            </a:r>
            <a:endParaRPr lang="en-US" sz="2800" b="1">
              <a:latin typeface="Comic Sans MS" pitchFamily="66" charset="0"/>
            </a:endParaRPr>
          </a:p>
        </p:txBody>
      </p:sp>
      <p:sp>
        <p:nvSpPr>
          <p:cNvPr id="82972" name="AutoShape 29"/>
          <p:cNvSpPr>
            <a:spLocks noChangeArrowheads="1"/>
          </p:cNvSpPr>
          <p:nvPr/>
        </p:nvSpPr>
        <p:spPr bwMode="auto">
          <a:xfrm>
            <a:off x="3352800" y="2286000"/>
            <a:ext cx="152400" cy="381000"/>
          </a:xfrm>
          <a:prstGeom prst="curvedRightArrow">
            <a:avLst>
              <a:gd name="adj1" fmla="val 50000"/>
              <a:gd name="adj2" fmla="val 100000"/>
              <a:gd name="adj3" fmla="val 33333"/>
            </a:avLst>
          </a:prstGeom>
          <a:solidFill>
            <a:schemeClr val="tx1"/>
          </a:solidFill>
          <a:ln w="9525">
            <a:solidFill>
              <a:schemeClr val="tx1"/>
            </a:solidFill>
            <a:miter lim="800000"/>
            <a:headEnd/>
            <a:tailEnd/>
          </a:ln>
        </p:spPr>
        <p:txBody>
          <a:bodyPr wrap="none" anchor="ctr"/>
          <a:lstStyle/>
          <a:p>
            <a:endParaRPr lang="en-US"/>
          </a:p>
        </p:txBody>
      </p:sp>
      <p:sp>
        <p:nvSpPr>
          <p:cNvPr id="82973" name="AutoShape 30"/>
          <p:cNvSpPr>
            <a:spLocks noChangeArrowheads="1"/>
          </p:cNvSpPr>
          <p:nvPr/>
        </p:nvSpPr>
        <p:spPr bwMode="auto">
          <a:xfrm>
            <a:off x="3352800" y="2971800"/>
            <a:ext cx="152400" cy="381000"/>
          </a:xfrm>
          <a:prstGeom prst="curvedRightArrow">
            <a:avLst>
              <a:gd name="adj1" fmla="val 50000"/>
              <a:gd name="adj2" fmla="val 100000"/>
              <a:gd name="adj3" fmla="val 33333"/>
            </a:avLst>
          </a:prstGeom>
          <a:solidFill>
            <a:schemeClr val="tx1"/>
          </a:solidFill>
          <a:ln w="9525">
            <a:solidFill>
              <a:schemeClr val="tx1"/>
            </a:solidFill>
            <a:miter lim="800000"/>
            <a:headEnd/>
            <a:tailEnd/>
          </a:ln>
        </p:spPr>
        <p:txBody>
          <a:bodyPr wrap="none" anchor="ctr"/>
          <a:lstStyle/>
          <a:p>
            <a:endParaRPr lang="en-US"/>
          </a:p>
        </p:txBody>
      </p:sp>
      <p:sp>
        <p:nvSpPr>
          <p:cNvPr id="82974" name="AutoShape 31"/>
          <p:cNvSpPr>
            <a:spLocks noChangeArrowheads="1"/>
          </p:cNvSpPr>
          <p:nvPr/>
        </p:nvSpPr>
        <p:spPr bwMode="auto">
          <a:xfrm>
            <a:off x="3352800" y="4191000"/>
            <a:ext cx="152400" cy="381000"/>
          </a:xfrm>
          <a:prstGeom prst="curvedRightArrow">
            <a:avLst>
              <a:gd name="adj1" fmla="val 50000"/>
              <a:gd name="adj2" fmla="val 100000"/>
              <a:gd name="adj3" fmla="val 33333"/>
            </a:avLst>
          </a:prstGeom>
          <a:solidFill>
            <a:schemeClr val="tx1"/>
          </a:solidFill>
          <a:ln w="9525">
            <a:solidFill>
              <a:schemeClr val="tx1"/>
            </a:solidFill>
            <a:miter lim="800000"/>
            <a:headEnd/>
            <a:tailEnd/>
          </a:ln>
        </p:spPr>
        <p:txBody>
          <a:bodyPr wrap="none" anchor="ctr"/>
          <a:lstStyle/>
          <a:p>
            <a:endParaRPr lang="en-US"/>
          </a:p>
        </p:txBody>
      </p:sp>
      <p:sp>
        <p:nvSpPr>
          <p:cNvPr id="82975" name="Text Box 32"/>
          <p:cNvSpPr txBox="1">
            <a:spLocks noChangeArrowheads="1"/>
          </p:cNvSpPr>
          <p:nvPr/>
        </p:nvSpPr>
        <p:spPr bwMode="auto">
          <a:xfrm>
            <a:off x="3541713" y="2130425"/>
            <a:ext cx="1012825" cy="523875"/>
          </a:xfrm>
          <a:prstGeom prst="rect">
            <a:avLst/>
          </a:prstGeom>
          <a:noFill/>
          <a:ln w="9525">
            <a:noFill/>
            <a:miter lim="800000"/>
            <a:headEnd/>
            <a:tailEnd/>
          </a:ln>
        </p:spPr>
        <p:txBody>
          <a:bodyPr wrap="none">
            <a:spAutoFit/>
          </a:bodyPr>
          <a:lstStyle/>
          <a:p>
            <a:r>
              <a:rPr lang="en-GB" sz="2800" b="1">
                <a:latin typeface="Comic Sans MS" pitchFamily="66" charset="0"/>
              </a:rPr>
              <a:t>+ AP</a:t>
            </a:r>
            <a:endParaRPr lang="en-US" sz="2800" b="1">
              <a:latin typeface="Comic Sans MS" pitchFamily="66" charset="0"/>
            </a:endParaRPr>
          </a:p>
        </p:txBody>
      </p:sp>
      <p:sp>
        <p:nvSpPr>
          <p:cNvPr id="82976" name="Text Box 33"/>
          <p:cNvSpPr txBox="1">
            <a:spLocks noChangeArrowheads="1"/>
          </p:cNvSpPr>
          <p:nvPr/>
        </p:nvSpPr>
        <p:spPr bwMode="auto">
          <a:xfrm>
            <a:off x="3541713" y="2846388"/>
            <a:ext cx="1012825" cy="523875"/>
          </a:xfrm>
          <a:prstGeom prst="rect">
            <a:avLst/>
          </a:prstGeom>
          <a:noFill/>
          <a:ln w="9525">
            <a:noFill/>
            <a:miter lim="800000"/>
            <a:headEnd/>
            <a:tailEnd/>
          </a:ln>
        </p:spPr>
        <p:txBody>
          <a:bodyPr wrap="none">
            <a:spAutoFit/>
          </a:bodyPr>
          <a:lstStyle/>
          <a:p>
            <a:r>
              <a:rPr lang="en-GB" sz="2800" b="1">
                <a:latin typeface="Comic Sans MS" pitchFamily="66" charset="0"/>
              </a:rPr>
              <a:t>+ AP</a:t>
            </a:r>
            <a:endParaRPr lang="en-US" sz="2800" b="1">
              <a:latin typeface="Comic Sans MS" pitchFamily="66" charset="0"/>
            </a:endParaRPr>
          </a:p>
        </p:txBody>
      </p:sp>
      <p:sp>
        <p:nvSpPr>
          <p:cNvPr id="82977" name="Text Box 34"/>
          <p:cNvSpPr txBox="1">
            <a:spLocks noChangeArrowheads="1"/>
          </p:cNvSpPr>
          <p:nvPr/>
        </p:nvSpPr>
        <p:spPr bwMode="auto">
          <a:xfrm>
            <a:off x="3541713" y="4141788"/>
            <a:ext cx="1012825" cy="523875"/>
          </a:xfrm>
          <a:prstGeom prst="rect">
            <a:avLst/>
          </a:prstGeom>
          <a:noFill/>
          <a:ln w="9525">
            <a:noFill/>
            <a:miter lim="800000"/>
            <a:headEnd/>
            <a:tailEnd/>
          </a:ln>
        </p:spPr>
        <p:txBody>
          <a:bodyPr wrap="none">
            <a:spAutoFit/>
          </a:bodyPr>
          <a:lstStyle/>
          <a:p>
            <a:r>
              <a:rPr lang="en-GB" sz="2800" b="1">
                <a:latin typeface="Comic Sans MS" pitchFamily="66" charset="0"/>
              </a:rPr>
              <a:t>+ AP</a:t>
            </a:r>
            <a:endParaRPr lang="en-US" sz="2800" b="1">
              <a:latin typeface="Comic Sans MS" pitchFamily="66" charset="0"/>
            </a:endParaRPr>
          </a:p>
        </p:txBody>
      </p:sp>
      <p:sp>
        <p:nvSpPr>
          <p:cNvPr id="82978" name="AutoShape 35"/>
          <p:cNvSpPr>
            <a:spLocks noChangeArrowheads="1"/>
          </p:cNvSpPr>
          <p:nvPr/>
        </p:nvSpPr>
        <p:spPr bwMode="auto">
          <a:xfrm>
            <a:off x="3352800" y="3657600"/>
            <a:ext cx="152400" cy="381000"/>
          </a:xfrm>
          <a:prstGeom prst="curvedRightArrow">
            <a:avLst>
              <a:gd name="adj1" fmla="val 50000"/>
              <a:gd name="adj2" fmla="val 100000"/>
              <a:gd name="adj3" fmla="val 33333"/>
            </a:avLst>
          </a:prstGeom>
          <a:solidFill>
            <a:schemeClr val="tx1"/>
          </a:solidFill>
          <a:ln w="9525">
            <a:solidFill>
              <a:schemeClr val="tx1"/>
            </a:solidFill>
            <a:miter lim="800000"/>
            <a:headEnd/>
            <a:tailEnd/>
          </a:ln>
        </p:spPr>
        <p:txBody>
          <a:bodyPr wrap="none" anchor="ctr"/>
          <a:lstStyle/>
          <a:p>
            <a:endParaRPr lang="en-US"/>
          </a:p>
        </p:txBody>
      </p:sp>
      <p:grpSp>
        <p:nvGrpSpPr>
          <p:cNvPr id="82979" name="Group 36"/>
          <p:cNvGrpSpPr>
            <a:grpSpLocks/>
          </p:cNvGrpSpPr>
          <p:nvPr/>
        </p:nvGrpSpPr>
        <p:grpSpPr bwMode="auto">
          <a:xfrm rot="-1717877">
            <a:off x="685800" y="5197475"/>
            <a:ext cx="1219200" cy="365125"/>
            <a:chOff x="1056" y="3024"/>
            <a:chExt cx="768" cy="230"/>
          </a:xfrm>
        </p:grpSpPr>
        <p:sp>
          <p:nvSpPr>
            <p:cNvPr id="82983" name="AutoShape 37"/>
            <p:cNvSpPr>
              <a:spLocks noChangeArrowheads="1"/>
            </p:cNvSpPr>
            <p:nvPr/>
          </p:nvSpPr>
          <p:spPr bwMode="auto">
            <a:xfrm>
              <a:off x="1056" y="3024"/>
              <a:ext cx="192" cy="192"/>
            </a:xfrm>
            <a:prstGeom prst="triangle">
              <a:avLst>
                <a:gd name="adj" fmla="val 50000"/>
              </a:avLst>
            </a:prstGeom>
            <a:solidFill>
              <a:schemeClr val="accent2"/>
            </a:solidFill>
            <a:ln w="9525">
              <a:solidFill>
                <a:schemeClr val="tx1"/>
              </a:solidFill>
              <a:miter lim="800000"/>
              <a:headEnd/>
              <a:tailEnd/>
            </a:ln>
          </p:spPr>
          <p:txBody>
            <a:bodyPr wrap="none" anchor="ctr"/>
            <a:lstStyle/>
            <a:p>
              <a:endParaRPr lang="en-US"/>
            </a:p>
          </p:txBody>
        </p:sp>
        <p:grpSp>
          <p:nvGrpSpPr>
            <p:cNvPr id="82984" name="Group 38"/>
            <p:cNvGrpSpPr>
              <a:grpSpLocks/>
            </p:cNvGrpSpPr>
            <p:nvPr/>
          </p:nvGrpSpPr>
          <p:grpSpPr bwMode="auto">
            <a:xfrm>
              <a:off x="1152" y="3062"/>
              <a:ext cx="672" cy="192"/>
              <a:chOff x="1152" y="3062"/>
              <a:chExt cx="672" cy="192"/>
            </a:xfrm>
          </p:grpSpPr>
          <p:sp>
            <p:nvSpPr>
              <p:cNvPr id="82985" name="Line 39"/>
              <p:cNvSpPr>
                <a:spLocks noChangeShapeType="1"/>
              </p:cNvSpPr>
              <p:nvPr/>
            </p:nvSpPr>
            <p:spPr bwMode="auto">
              <a:xfrm>
                <a:off x="1152" y="3132"/>
                <a:ext cx="672" cy="0"/>
              </a:xfrm>
              <a:prstGeom prst="line">
                <a:avLst/>
              </a:prstGeom>
              <a:noFill/>
              <a:ln w="9525">
                <a:solidFill>
                  <a:schemeClr val="tx1"/>
                </a:solidFill>
                <a:round/>
                <a:headEnd/>
                <a:tailEnd/>
              </a:ln>
            </p:spPr>
            <p:txBody>
              <a:bodyPr/>
              <a:lstStyle/>
              <a:p>
                <a:endParaRPr lang="en-US"/>
              </a:p>
            </p:txBody>
          </p:sp>
          <p:sp>
            <p:nvSpPr>
              <p:cNvPr id="82986" name="Rectangle 40"/>
              <p:cNvSpPr>
                <a:spLocks noChangeArrowheads="1"/>
              </p:cNvSpPr>
              <p:nvPr/>
            </p:nvSpPr>
            <p:spPr bwMode="auto">
              <a:xfrm>
                <a:off x="1440" y="3062"/>
                <a:ext cx="144" cy="192"/>
              </a:xfrm>
              <a:prstGeom prst="rect">
                <a:avLst/>
              </a:prstGeom>
              <a:solidFill>
                <a:srgbClr val="00CCFF"/>
              </a:solidFill>
              <a:ln w="9525">
                <a:solidFill>
                  <a:schemeClr val="tx1"/>
                </a:solidFill>
                <a:miter lim="800000"/>
                <a:headEnd/>
                <a:tailEnd/>
              </a:ln>
            </p:spPr>
            <p:txBody>
              <a:bodyPr wrap="none" anchor="ctr"/>
              <a:lstStyle/>
              <a:p>
                <a:endParaRPr lang="en-US"/>
              </a:p>
            </p:txBody>
          </p:sp>
          <p:sp>
            <p:nvSpPr>
              <p:cNvPr id="82987" name="Rectangle 41"/>
              <p:cNvSpPr>
                <a:spLocks noChangeArrowheads="1"/>
              </p:cNvSpPr>
              <p:nvPr/>
            </p:nvSpPr>
            <p:spPr bwMode="auto">
              <a:xfrm>
                <a:off x="1680" y="3062"/>
                <a:ext cx="144" cy="192"/>
              </a:xfrm>
              <a:prstGeom prst="rect">
                <a:avLst/>
              </a:prstGeom>
              <a:solidFill>
                <a:srgbClr val="00CCFF"/>
              </a:solidFill>
              <a:ln w="9525">
                <a:solidFill>
                  <a:schemeClr val="tx1"/>
                </a:solidFill>
                <a:miter lim="800000"/>
                <a:headEnd/>
                <a:tailEnd/>
              </a:ln>
            </p:spPr>
            <p:txBody>
              <a:bodyPr wrap="none" anchor="ctr"/>
              <a:lstStyle/>
              <a:p>
                <a:endParaRPr lang="en-US"/>
              </a:p>
            </p:txBody>
          </p:sp>
        </p:grpSp>
      </p:grpSp>
      <p:sp>
        <p:nvSpPr>
          <p:cNvPr id="82980" name="Rectangle 42"/>
          <p:cNvSpPr>
            <a:spLocks noChangeArrowheads="1"/>
          </p:cNvSpPr>
          <p:nvPr/>
        </p:nvSpPr>
        <p:spPr bwMode="auto">
          <a:xfrm>
            <a:off x="2133600" y="4751388"/>
            <a:ext cx="404813" cy="523875"/>
          </a:xfrm>
          <a:prstGeom prst="rect">
            <a:avLst/>
          </a:prstGeom>
          <a:noFill/>
          <a:ln w="9525">
            <a:noFill/>
            <a:miter lim="800000"/>
            <a:headEnd/>
            <a:tailEnd/>
          </a:ln>
        </p:spPr>
        <p:txBody>
          <a:bodyPr wrap="none">
            <a:spAutoFit/>
          </a:bodyPr>
          <a:lstStyle/>
          <a:p>
            <a:r>
              <a:rPr lang="en-GB" sz="2800" b="1">
                <a:latin typeface="Comic Sans MS" pitchFamily="66" charset="0"/>
              </a:rPr>
              <a:t>+</a:t>
            </a:r>
          </a:p>
        </p:txBody>
      </p:sp>
      <p:sp>
        <p:nvSpPr>
          <p:cNvPr id="82981" name="Text Box 43"/>
          <p:cNvSpPr txBox="1">
            <a:spLocks noChangeArrowheads="1"/>
          </p:cNvSpPr>
          <p:nvPr/>
        </p:nvSpPr>
        <p:spPr bwMode="auto">
          <a:xfrm>
            <a:off x="3851275" y="6092825"/>
            <a:ext cx="1081088" cy="376238"/>
          </a:xfrm>
          <a:prstGeom prst="rect">
            <a:avLst/>
          </a:prstGeom>
          <a:noFill/>
          <a:ln w="9525">
            <a:solidFill>
              <a:srgbClr val="FF3300"/>
            </a:solidFill>
            <a:miter lim="800000"/>
            <a:headEnd/>
            <a:tailEnd/>
          </a:ln>
        </p:spPr>
        <p:txBody>
          <a:bodyPr>
            <a:spAutoFit/>
          </a:bodyPr>
          <a:lstStyle/>
          <a:p>
            <a:r>
              <a:rPr lang="en-GB" b="1">
                <a:solidFill>
                  <a:srgbClr val="FF3300"/>
                </a:solidFill>
              </a:rPr>
              <a:t>F1+2</a:t>
            </a:r>
          </a:p>
        </p:txBody>
      </p:sp>
      <p:sp>
        <p:nvSpPr>
          <p:cNvPr id="82982" name="Line 44"/>
          <p:cNvSpPr>
            <a:spLocks noChangeShapeType="1"/>
          </p:cNvSpPr>
          <p:nvPr/>
        </p:nvSpPr>
        <p:spPr bwMode="auto">
          <a:xfrm flipH="1" flipV="1">
            <a:off x="1835150" y="5516563"/>
            <a:ext cx="1873250" cy="720725"/>
          </a:xfrm>
          <a:prstGeom prst="line">
            <a:avLst/>
          </a:prstGeom>
          <a:noFill/>
          <a:ln w="38100">
            <a:solidFill>
              <a:srgbClr val="FF33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vel">
  <a:themeElements>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1_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Level">
  <a:themeElements>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1_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
      <a:dk1>
        <a:srgbClr val="808080"/>
      </a:dk1>
      <a:lt1>
        <a:srgbClr val="F2EC00"/>
      </a:lt1>
      <a:dk2>
        <a:srgbClr val="000048"/>
      </a:dk2>
      <a:lt2>
        <a:srgbClr val="000000"/>
      </a:lt2>
      <a:accent1>
        <a:srgbClr val="0066FF"/>
      </a:accent1>
      <a:accent2>
        <a:srgbClr val="3333CC"/>
      </a:accent2>
      <a:accent3>
        <a:srgbClr val="AAAAB1"/>
      </a:accent3>
      <a:accent4>
        <a:srgbClr val="CFC900"/>
      </a:accent4>
      <a:accent5>
        <a:srgbClr val="AAB8FF"/>
      </a:accent5>
      <a:accent6>
        <a:srgbClr val="2D2DB9"/>
      </a:accent6>
      <a:hlink>
        <a:srgbClr val="CCCCFF"/>
      </a:hlink>
      <a:folHlink>
        <a:srgbClr val="B2B2B2"/>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1679</TotalTime>
  <Words>1897</Words>
  <Application>Microsoft Office PowerPoint</Application>
  <PresentationFormat>On-screen Show (4:3)</PresentationFormat>
  <Paragraphs>411</Paragraphs>
  <Slides>66</Slides>
  <Notes>47</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66</vt:i4>
      </vt:variant>
    </vt:vector>
  </HeadingPairs>
  <TitlesOfParts>
    <vt:vector size="72" baseType="lpstr">
      <vt:lpstr>Level</vt:lpstr>
      <vt:lpstr>1_Level</vt:lpstr>
      <vt:lpstr>2_Level</vt:lpstr>
      <vt:lpstr>1_Default Design</vt:lpstr>
      <vt:lpstr>1_Median</vt:lpstr>
      <vt:lpstr>Chart</vt:lpstr>
      <vt:lpstr>Novel methods of assessing haemostatic function</vt:lpstr>
      <vt:lpstr>Learning objectives </vt:lpstr>
      <vt:lpstr>Classic reductive approach to haemostatic disorders</vt:lpstr>
      <vt:lpstr>Classic reductive approach to thrombophilic disorders</vt:lpstr>
      <vt:lpstr>Pros and cons of reductive approach</vt:lpstr>
      <vt:lpstr>Global assays of haemostasis</vt:lpstr>
      <vt:lpstr>Global assays of haemostasis</vt:lpstr>
      <vt:lpstr>Measures of haemostatic activity</vt:lpstr>
      <vt:lpstr>PowerPoint Presentation</vt:lpstr>
      <vt:lpstr>Measures of Coagulation Activity</vt:lpstr>
      <vt:lpstr>PowerPoint Presentation</vt:lpstr>
      <vt:lpstr>PowerPoint Presentation</vt:lpstr>
      <vt:lpstr>F1+2 and anticoagulation</vt:lpstr>
      <vt:lpstr>Problems with activation markers</vt:lpstr>
      <vt:lpstr>Characteristic degradation products of cross-linked fibrin (d-dimers)</vt:lpstr>
      <vt:lpstr>Applications of D-dimers</vt:lpstr>
      <vt:lpstr>Application of D-dimer tests to exclusion of DVT</vt:lpstr>
      <vt:lpstr>D-dimer and prediction of VTE recurrence</vt:lpstr>
      <vt:lpstr>D-dimers and Disseminated intravascular coagulation</vt:lpstr>
      <vt:lpstr>D-dimers</vt:lpstr>
      <vt:lpstr>Measures of coagulation potential</vt:lpstr>
      <vt:lpstr>The thromboelastogram (TEG)</vt:lpstr>
      <vt:lpstr>TEG sample cup design</vt:lpstr>
      <vt:lpstr>PowerPoint Presentation</vt:lpstr>
      <vt:lpstr>ROTEM</vt:lpstr>
      <vt:lpstr>RoTEM trace</vt:lpstr>
      <vt:lpstr>PowerPoint Presentation</vt:lpstr>
      <vt:lpstr>PowerPoint Presentation</vt:lpstr>
      <vt:lpstr>PowerPoint Presentation</vt:lpstr>
      <vt:lpstr>PowerPoint Presentation</vt:lpstr>
      <vt:lpstr>ROTEM Diagnosis: Normal</vt:lpstr>
      <vt:lpstr>ROTEM Diagnosis:  Platelet defect/deficiency</vt:lpstr>
      <vt:lpstr>ROTEM Diagnosis:  fibrinogen defic</vt:lpstr>
      <vt:lpstr>ROTEM Diagnosis: heparin</vt:lpstr>
      <vt:lpstr>ROTEM Diagnosis: fibrinolysis</vt:lpstr>
      <vt:lpstr>PowerPoint Presentation</vt:lpstr>
      <vt:lpstr>RoTEM - modifications</vt:lpstr>
      <vt:lpstr>A TEG-based protocol for management of bleeding</vt:lpstr>
      <vt:lpstr>PowerPoint Presentation</vt:lpstr>
      <vt:lpstr>TEG and VIIa therapy</vt:lpstr>
      <vt:lpstr>TEG and trauma patients</vt:lpstr>
      <vt:lpstr>TEG and trauma patients</vt:lpstr>
      <vt:lpstr>TEG/RoTEM </vt:lpstr>
      <vt:lpstr>The endogenous thrombin potential (ETP)</vt:lpstr>
      <vt:lpstr>PowerPoint Presentation</vt:lpstr>
      <vt:lpstr>PowerPoint Presentation</vt:lpstr>
      <vt:lpstr>PowerPoint Presentation</vt:lpstr>
      <vt:lpstr>TG and patient phenotype</vt:lpstr>
      <vt:lpstr>TG and bleeding phenotype in haemophilia A</vt:lpstr>
      <vt:lpstr>TG and FXI deficiency</vt:lpstr>
      <vt:lpstr>Haemophilia A: TG capacity of patient plasma</vt:lpstr>
      <vt:lpstr>Genotype-phenotype in families</vt:lpstr>
      <vt:lpstr>TG and FEIBA by-pass therapy</vt:lpstr>
      <vt:lpstr>PowerPoint Presentation</vt:lpstr>
      <vt:lpstr>ETP and reversal of warfarin</vt:lpstr>
      <vt:lpstr>ETP and warfarin reversal </vt:lpstr>
      <vt:lpstr>ETP and risk of unprovoked VTE recurrence</vt:lpstr>
      <vt:lpstr>Thrombin generation: applications</vt:lpstr>
      <vt:lpstr>Global assessment of primary haemostasis</vt:lpstr>
      <vt:lpstr>PowerPoint Presentation</vt:lpstr>
      <vt:lpstr>PowerPoint Presentation</vt:lpstr>
      <vt:lpstr>PFA100: detection of platelet disorders</vt:lpstr>
      <vt:lpstr>PFA response to DDAVP in Type 1 VWD</vt:lpstr>
      <vt:lpstr>Flow based assessment of aspirin antiplatelet effect</vt:lpstr>
      <vt:lpstr>PowerPoint Presentation</vt:lpstr>
      <vt:lpstr>Global assays</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ASSAYS IN COAGULATION</dc:title>
  <dc:creator>mike</dc:creator>
  <cp:lastModifiedBy>Shiel, Nuala</cp:lastModifiedBy>
  <cp:revision>22</cp:revision>
  <dcterms:created xsi:type="dcterms:W3CDTF">2005-11-08T22:20:04Z</dcterms:created>
  <dcterms:modified xsi:type="dcterms:W3CDTF">2012-10-19T15:30:15Z</dcterms:modified>
</cp:coreProperties>
</file>