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3" r:id="rId2"/>
    <p:sldMasterId id="2147483677" r:id="rId3"/>
    <p:sldMasterId id="2147483689" r:id="rId4"/>
    <p:sldMasterId id="2147483701" r:id="rId5"/>
    <p:sldMasterId id="2147483713" r:id="rId6"/>
    <p:sldMasterId id="2147483727" r:id="rId7"/>
    <p:sldMasterId id="2147483739" r:id="rId8"/>
    <p:sldMasterId id="2147483751" r:id="rId9"/>
  </p:sldMasterIdLst>
  <p:notesMasterIdLst>
    <p:notesMasterId r:id="rId111"/>
  </p:notesMasterIdLst>
  <p:sldIdLst>
    <p:sldId id="459" r:id="rId10"/>
    <p:sldId id="462" r:id="rId11"/>
    <p:sldId id="463" r:id="rId12"/>
    <p:sldId id="464" r:id="rId13"/>
    <p:sldId id="489" r:id="rId14"/>
    <p:sldId id="490" r:id="rId15"/>
    <p:sldId id="491" r:id="rId16"/>
    <p:sldId id="492" r:id="rId17"/>
    <p:sldId id="497" r:id="rId18"/>
    <p:sldId id="467" r:id="rId19"/>
    <p:sldId id="469" r:id="rId20"/>
    <p:sldId id="470" r:id="rId21"/>
    <p:sldId id="471" r:id="rId22"/>
    <p:sldId id="493" r:id="rId23"/>
    <p:sldId id="473" r:id="rId24"/>
    <p:sldId id="474" r:id="rId25"/>
    <p:sldId id="500" r:id="rId26"/>
    <p:sldId id="499" r:id="rId27"/>
    <p:sldId id="498" r:id="rId28"/>
    <p:sldId id="480" r:id="rId29"/>
    <p:sldId id="481" r:id="rId30"/>
    <p:sldId id="374" r:id="rId31"/>
    <p:sldId id="436" r:id="rId32"/>
    <p:sldId id="437" r:id="rId33"/>
    <p:sldId id="426" r:id="rId34"/>
    <p:sldId id="427" r:id="rId35"/>
    <p:sldId id="428" r:id="rId36"/>
    <p:sldId id="429" r:id="rId37"/>
    <p:sldId id="430" r:id="rId38"/>
    <p:sldId id="431" r:id="rId39"/>
    <p:sldId id="438" r:id="rId40"/>
    <p:sldId id="409" r:id="rId41"/>
    <p:sldId id="504" r:id="rId42"/>
    <p:sldId id="404" r:id="rId43"/>
    <p:sldId id="405" r:id="rId44"/>
    <p:sldId id="406" r:id="rId45"/>
    <p:sldId id="408" r:id="rId46"/>
    <p:sldId id="440" r:id="rId47"/>
    <p:sldId id="442" r:id="rId48"/>
    <p:sldId id="443" r:id="rId49"/>
    <p:sldId id="501" r:id="rId50"/>
    <p:sldId id="502" r:id="rId51"/>
    <p:sldId id="365" r:id="rId52"/>
    <p:sldId id="447" r:id="rId53"/>
    <p:sldId id="256" r:id="rId54"/>
    <p:sldId id="257" r:id="rId55"/>
    <p:sldId id="410" r:id="rId56"/>
    <p:sldId id="495" r:id="rId57"/>
    <p:sldId id="349" r:id="rId58"/>
    <p:sldId id="352" r:id="rId59"/>
    <p:sldId id="276" r:id="rId60"/>
    <p:sldId id="260" r:id="rId61"/>
    <p:sldId id="353" r:id="rId62"/>
    <p:sldId id="354" r:id="rId63"/>
    <p:sldId id="261" r:id="rId64"/>
    <p:sldId id="321" r:id="rId65"/>
    <p:sldId id="355" r:id="rId66"/>
    <p:sldId id="356" r:id="rId67"/>
    <p:sldId id="357" r:id="rId68"/>
    <p:sldId id="414" r:id="rId69"/>
    <p:sldId id="382" r:id="rId70"/>
    <p:sldId id="507" r:id="rId71"/>
    <p:sldId id="506" r:id="rId72"/>
    <p:sldId id="333" r:id="rId73"/>
    <p:sldId id="259" r:id="rId74"/>
    <p:sldId id="334" r:id="rId75"/>
    <p:sldId id="277" r:id="rId76"/>
    <p:sldId id="278" r:id="rId77"/>
    <p:sldId id="279" r:id="rId78"/>
    <p:sldId id="280" r:id="rId79"/>
    <p:sldId id="363" r:id="rId80"/>
    <p:sldId id="281" r:id="rId81"/>
    <p:sldId id="424" r:id="rId82"/>
    <p:sldId id="425" r:id="rId83"/>
    <p:sldId id="508" r:id="rId84"/>
    <p:sldId id="282" r:id="rId85"/>
    <p:sldId id="284" r:id="rId86"/>
    <p:sldId id="285" r:id="rId87"/>
    <p:sldId id="286" r:id="rId88"/>
    <p:sldId id="449" r:id="rId89"/>
    <p:sldId id="451" r:id="rId90"/>
    <p:sldId id="452" r:id="rId91"/>
    <p:sldId id="505" r:id="rId92"/>
    <p:sldId id="340" r:id="rId93"/>
    <p:sldId id="396" r:id="rId94"/>
    <p:sldId id="366" r:id="rId95"/>
    <p:sldId id="384" r:id="rId96"/>
    <p:sldId id="371" r:id="rId97"/>
    <p:sldId id="386" r:id="rId98"/>
    <p:sldId id="423" r:id="rId99"/>
    <p:sldId id="395" r:id="rId100"/>
    <p:sldId id="454" r:id="rId101"/>
    <p:sldId id="391" r:id="rId102"/>
    <p:sldId id="416" r:id="rId103"/>
    <p:sldId id="342" r:id="rId104"/>
    <p:sldId id="415" r:id="rId105"/>
    <p:sldId id="417" r:id="rId106"/>
    <p:sldId id="510" r:id="rId107"/>
    <p:sldId id="511" r:id="rId108"/>
    <p:sldId id="419" r:id="rId109"/>
    <p:sldId id="418" r:id="rId1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0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2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31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421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526" algn="l" defTabSz="91421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2630" algn="l" defTabSz="91421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99736" algn="l" defTabSz="91421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6841" algn="l" defTabSz="91421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2E"/>
    <a:srgbClr val="000048"/>
    <a:srgbClr val="A8A400"/>
    <a:srgbClr val="0033CC"/>
    <a:srgbClr val="0066FF"/>
    <a:srgbClr val="0066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72409" autoAdjust="0"/>
  </p:normalViewPr>
  <p:slideViewPr>
    <p:cSldViewPr>
      <p:cViewPr varScale="1">
        <p:scale>
          <a:sx n="37" d="100"/>
          <a:sy n="37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presProps" Target="presProps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102" Type="http://schemas.openxmlformats.org/officeDocument/2006/relationships/slide" Target="slides/slide93.xml"/><Relationship Id="rId110" Type="http://schemas.openxmlformats.org/officeDocument/2006/relationships/slide" Target="slides/slide101.xml"/><Relationship Id="rId11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1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14" Type="http://schemas.openxmlformats.org/officeDocument/2006/relationships/theme" Target="theme/theme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8255DE-77C0-4B60-811A-EE1DB8922528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430880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0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21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31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42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90A84-66B0-4481-A892-DEC0EC5D7433}" type="slidenum">
              <a:rPr lang="en-GB" altLang="en-GB"/>
              <a:pPr/>
              <a:t>1</a:t>
            </a:fld>
            <a:endParaRPr lang="en-GB" altLang="en-GB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B87AE-F7C4-4E75-A8F1-423A7449DB14}" type="slidenum">
              <a:rPr lang="en-GB" altLang="en-GB"/>
              <a:pPr/>
              <a:t>11</a:t>
            </a:fld>
            <a:endParaRPr lang="en-GB" altLang="en-GB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0DFF0-1AC4-4021-8F61-A7BD6D37FE56}" type="slidenum">
              <a:rPr lang="en-GB" altLang="en-GB"/>
              <a:pPr/>
              <a:t>12</a:t>
            </a:fld>
            <a:endParaRPr lang="en-GB" altLang="en-GB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CA43D-5390-4E93-9FDF-16385CFE2252}" type="slidenum">
              <a:rPr lang="en-GB" altLang="en-GB"/>
              <a:pPr/>
              <a:t>13</a:t>
            </a:fld>
            <a:endParaRPr lang="en-GB" altLang="en-GB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29B53-4648-4B2A-98D3-F04D05B21183}" type="slidenum">
              <a:rPr lang="en-GB" altLang="en-GB"/>
              <a:pPr/>
              <a:t>14</a:t>
            </a:fld>
            <a:endParaRPr lang="en-GB" altLang="en-GB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5129B-C2A0-445C-9B98-B3A9A7F31C7D}" type="slidenum">
              <a:rPr lang="en-GB" altLang="en-GB"/>
              <a:pPr/>
              <a:t>15</a:t>
            </a:fld>
            <a:endParaRPr lang="en-GB" altLang="en-GB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673C4-583D-41B9-89E3-8B10EFE4FF63}" type="slidenum">
              <a:rPr lang="en-GB" altLang="en-GB"/>
              <a:pPr/>
              <a:t>16</a:t>
            </a:fld>
            <a:endParaRPr lang="en-GB" altLang="en-GB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44ED9-6315-4BD4-8430-FA99F139C07D}" type="slidenum">
              <a:rPr lang="en-GB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lvl="1"/>
            <a:r>
              <a:rPr lang="en-GB" dirty="0" smtClean="0">
                <a:sym typeface="Symbol" pitchFamily="18" charset="2"/>
              </a:rPr>
              <a:t> </a:t>
            </a:r>
            <a:endParaRPr lang="en-GB" dirty="0">
              <a:solidFill>
                <a:schemeClr val="accent2"/>
              </a:solidFill>
              <a:sym typeface="Symbol" pitchFamily="18" charset="2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33418-587C-4BC1-BAA4-B631BDB38A65}" type="slidenum">
              <a:rPr lang="en-GB">
                <a:solidFill>
                  <a:prstClr val="black"/>
                </a:solidFill>
                <a:latin typeface="Times" charset="0"/>
              </a:rPr>
              <a:pPr/>
              <a:t>19</a:t>
            </a:fld>
            <a:endParaRPr lang="en-GB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D3D80-4622-4124-B529-158A15A95333}" type="slidenum">
              <a:rPr lang="en-GB" altLang="en-GB"/>
              <a:pPr/>
              <a:t>20</a:t>
            </a:fld>
            <a:endParaRPr lang="en-GB" altLang="en-GB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8FB30-718F-44A5-9AA6-6BC911A52E60}" type="slidenum">
              <a:rPr lang="en-GB" altLang="en-GB"/>
              <a:pPr/>
              <a:t>21</a:t>
            </a:fld>
            <a:endParaRPr lang="en-GB" altLang="en-GB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09E59-AC63-4114-BBA6-DBEE0B04A34C}" type="slidenum">
              <a:rPr lang="en-GB" altLang="en-GB"/>
              <a:pPr/>
              <a:t>2</a:t>
            </a:fld>
            <a:endParaRPr lang="en-GB" altLang="en-GB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5D4E8-A6F3-4856-BDC6-3FD0ED97BD76}" type="slidenum">
              <a:rPr lang="en-GB" altLang="en-GB"/>
              <a:pPr/>
              <a:t>22</a:t>
            </a:fld>
            <a:endParaRPr lang="en-GB" altLang="en-GB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F45ED-07E5-4D7F-BA93-D9E49625BAFA}" type="slidenum">
              <a:rPr lang="en-GB" altLang="en-GB"/>
              <a:pPr/>
              <a:t>23</a:t>
            </a:fld>
            <a:endParaRPr lang="en-GB" altLang="en-GB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563B1-E93B-4C0F-91AB-8DD9B9A9ACB1}" type="slidenum">
              <a:rPr lang="en-GB" altLang="en-GB"/>
              <a:pPr/>
              <a:t>24</a:t>
            </a:fld>
            <a:endParaRPr lang="en-GB" alt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B3C76-F76C-4CE2-BF23-6E5631FCD42B}" type="slidenum">
              <a:rPr lang="en-GB" altLang="en-GB"/>
              <a:pPr/>
              <a:t>25</a:t>
            </a:fld>
            <a:endParaRPr lang="en-GB" altLang="en-GB"/>
          </a:p>
        </p:txBody>
      </p:sp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GB" sz="1200"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0100"/>
            <a:ext cx="4265613" cy="3198813"/>
          </a:xfrm>
          <a:ln w="12700" cap="flat"/>
        </p:spPr>
      </p:sp>
      <p:sp>
        <p:nvSpPr>
          <p:cNvPr id="2887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95799-86C0-42D8-B1D3-24B61B216EEF}" type="slidenum">
              <a:rPr lang="en-GB" altLang="en-GB"/>
              <a:pPr/>
              <a:t>26</a:t>
            </a:fld>
            <a:endParaRPr lang="en-GB" altLang="en-GB"/>
          </a:p>
        </p:txBody>
      </p:sp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GB" sz="1200"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0100"/>
            <a:ext cx="4265613" cy="3198813"/>
          </a:xfrm>
          <a:ln w="12700" cap="flat"/>
        </p:spPr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FD204-FE77-4ABB-9BF4-C71AB7E64997}" type="slidenum">
              <a:rPr lang="en-GB" altLang="en-GB"/>
              <a:pPr/>
              <a:t>27</a:t>
            </a:fld>
            <a:endParaRPr lang="en-GB" altLang="en-GB"/>
          </a:p>
        </p:txBody>
      </p:sp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GB" sz="1200"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0100"/>
            <a:ext cx="4265613" cy="3198813"/>
          </a:xfrm>
          <a:ln w="12700" cap="flat"/>
        </p:spPr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EAF02-CEDD-4D37-8DD6-B2DCF65EC75D}" type="slidenum">
              <a:rPr lang="en-GB" altLang="en-GB"/>
              <a:pPr/>
              <a:t>28</a:t>
            </a:fld>
            <a:endParaRPr lang="en-GB" altLang="en-GB"/>
          </a:p>
        </p:txBody>
      </p:sp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GB" sz="1200"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0100"/>
            <a:ext cx="4265613" cy="3198813"/>
          </a:xfrm>
          <a:ln w="12700" cap="flat"/>
        </p:spPr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55F94-5963-45A4-9C60-17F981878141}" type="slidenum">
              <a:rPr lang="en-GB" altLang="en-GB"/>
              <a:pPr/>
              <a:t>29</a:t>
            </a:fld>
            <a:endParaRPr lang="en-GB" altLang="en-GB"/>
          </a:p>
        </p:txBody>
      </p:sp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GB" sz="1200"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0100"/>
            <a:ext cx="4265613" cy="3198813"/>
          </a:xfrm>
          <a:ln w="12700" cap="flat"/>
        </p:spPr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C82CC-EF23-40D3-B1BE-8FF3D40AC449}" type="slidenum">
              <a:rPr lang="en-GB" altLang="en-GB"/>
              <a:pPr/>
              <a:t>30</a:t>
            </a:fld>
            <a:endParaRPr lang="en-GB" altLang="en-GB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GB" sz="1200"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0100"/>
            <a:ext cx="4265613" cy="3198813"/>
          </a:xfrm>
          <a:ln w="12700" cap="flat"/>
        </p:spPr>
      </p:sp>
      <p:sp>
        <p:nvSpPr>
          <p:cNvPr id="2990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1D9B9-7A8D-4B3B-A313-5B4258A9AC9D}" type="slidenum">
              <a:rPr lang="en-GB" altLang="en-GB"/>
              <a:pPr/>
              <a:t>31</a:t>
            </a:fld>
            <a:endParaRPr lang="en-GB" altLang="en-GB"/>
          </a:p>
        </p:txBody>
      </p:sp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GB" sz="1200"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0100"/>
            <a:ext cx="4265613" cy="3198813"/>
          </a:xfrm>
          <a:ln w="12700" cap="flat"/>
        </p:spPr>
      </p:sp>
      <p:sp>
        <p:nvSpPr>
          <p:cNvPr id="3153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D403E-EA6A-4C90-A0CE-D9F6D0DF1FA3}" type="slidenum">
              <a:rPr lang="en-GB" altLang="en-GB"/>
              <a:pPr/>
              <a:t>3</a:t>
            </a:fld>
            <a:endParaRPr lang="en-GB" altLang="en-GB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59290-B870-41B5-9BD6-202E7AC0344E}" type="slidenum">
              <a:rPr lang="en-GB" altLang="en-GB"/>
              <a:pPr/>
              <a:t>32</a:t>
            </a:fld>
            <a:endParaRPr lang="en-GB" altLang="en-GB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12EA6-89C8-49AF-8017-FF00209AE99F}" type="slidenum">
              <a:rPr lang="en-GB" altLang="en-GB">
                <a:solidFill>
                  <a:prstClr val="black"/>
                </a:solidFill>
              </a:rPr>
              <a:pPr/>
              <a:t>33</a:t>
            </a:fld>
            <a:endParaRPr lang="en-GB" altLang="en-GB">
              <a:solidFill>
                <a:prstClr val="black"/>
              </a:solidFill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1C8B8-8230-4F54-8D80-02AF9C789163}" type="slidenum">
              <a:rPr lang="en-GB" altLang="en-GB"/>
              <a:pPr/>
              <a:t>34</a:t>
            </a:fld>
            <a:endParaRPr lang="en-GB" altLang="en-GB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B31C8-6228-4503-95C2-15EF9C68536D}" type="slidenum">
              <a:rPr lang="en-GB" altLang="en-GB"/>
              <a:pPr/>
              <a:t>35</a:t>
            </a:fld>
            <a:endParaRPr lang="en-GB" altLang="en-GB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0EEA7-BD56-4DE5-8B48-E471AFF9C727}" type="slidenum">
              <a:rPr lang="en-GB" altLang="en-GB"/>
              <a:pPr/>
              <a:t>36</a:t>
            </a:fld>
            <a:endParaRPr lang="en-GB" altLang="en-GB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669B5-F808-4D37-A531-8FF07D5FC796}" type="slidenum">
              <a:rPr lang="en-GB" altLang="en-GB"/>
              <a:pPr/>
              <a:t>37</a:t>
            </a:fld>
            <a:endParaRPr lang="en-GB" altLang="en-GB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239DF-E861-4096-B1FC-32B3C5546BBE}" type="slidenum">
              <a:rPr lang="en-GB" altLang="en-GB"/>
              <a:pPr/>
              <a:t>38</a:t>
            </a:fld>
            <a:endParaRPr lang="en-GB" alt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15E67-C880-4397-A3F6-7990CCAF937D}" type="slidenum">
              <a:rPr lang="en-GB" altLang="en-GB"/>
              <a:pPr/>
              <a:t>39</a:t>
            </a:fld>
            <a:endParaRPr lang="en-GB" altLang="en-GB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55DAF-FA1F-4C45-967E-FAA33749FF5D}" type="slidenum">
              <a:rPr lang="en-GB" altLang="en-GB"/>
              <a:pPr/>
              <a:t>40</a:t>
            </a:fld>
            <a:endParaRPr lang="en-GB" altLang="en-GB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 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2BD55-E24A-4D62-9D1F-103B27C58893}" type="slidenum">
              <a:rPr lang="en-GB">
                <a:solidFill>
                  <a:prstClr val="black"/>
                </a:solidFill>
                <a:latin typeface="Times" charset="0"/>
              </a:rPr>
              <a:pPr/>
              <a:t>41</a:t>
            </a:fld>
            <a:endParaRPr lang="en-GB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EB587-633D-41B2-AD53-9504F2B561E7}" type="slidenum">
              <a:rPr lang="en-GB" altLang="en-GB"/>
              <a:pPr/>
              <a:t>4</a:t>
            </a:fld>
            <a:endParaRPr lang="en-GB" altLang="en-GB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AA210-6B1D-43A5-B479-73F6614EC575}" type="slidenum">
              <a:rPr lang="en-GB" altLang="en-GB"/>
              <a:pPr/>
              <a:t>43</a:t>
            </a:fld>
            <a:endParaRPr lang="en-GB" altLang="en-GB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0B16B-8550-4536-BBE7-72D769849686}" type="slidenum">
              <a:rPr lang="en-GB" altLang="en-GB"/>
              <a:pPr/>
              <a:t>44</a:t>
            </a:fld>
            <a:endParaRPr lang="en-GB" alt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8688F-6F67-4E39-A06E-4E778E644C61}" type="slidenum">
              <a:rPr lang="en-GB" altLang="en-GB"/>
              <a:pPr/>
              <a:t>45</a:t>
            </a:fld>
            <a:endParaRPr lang="en-GB" altLang="en-GB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D0256-9B88-4F63-A2B0-521A99D1E37A}" type="slidenum">
              <a:rPr lang="en-GB" altLang="en-GB"/>
              <a:pPr/>
              <a:t>46</a:t>
            </a:fld>
            <a:endParaRPr lang="en-GB" altLang="en-GB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B3DC9-C519-4C2A-88BE-502938785194}" type="slidenum">
              <a:rPr lang="en-GB" altLang="en-GB"/>
              <a:pPr/>
              <a:t>47</a:t>
            </a:fld>
            <a:endParaRPr lang="en-GB" altLang="en-GB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703B1-9D87-4B97-BDED-E7FE5F7BED61}" type="slidenum">
              <a:rPr lang="en-GB" altLang="en-GB"/>
              <a:pPr/>
              <a:t>48</a:t>
            </a:fld>
            <a:endParaRPr lang="en-GB" altLang="en-GB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1A1AF-9CC4-451F-84BF-F61248776C5C}" type="slidenum">
              <a:rPr lang="en-GB" altLang="en-GB"/>
              <a:pPr/>
              <a:t>49</a:t>
            </a:fld>
            <a:endParaRPr lang="en-GB" altLang="en-GB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5146F-5B41-41AE-8456-BF96E98CC1B9}" type="slidenum">
              <a:rPr lang="en-GB" altLang="en-GB"/>
              <a:pPr/>
              <a:t>50</a:t>
            </a:fld>
            <a:endParaRPr lang="en-GB" altLang="en-GB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F34B6-5ADF-4AE6-BA19-E0CAC4B80953}" type="slidenum">
              <a:rPr lang="en-GB" altLang="en-GB"/>
              <a:pPr/>
              <a:t>51</a:t>
            </a:fld>
            <a:endParaRPr lang="en-GB" alt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AEDC0-615E-497D-8EFD-77EC02E1A4F3}" type="slidenum">
              <a:rPr lang="en-GB" altLang="en-GB"/>
              <a:pPr/>
              <a:t>52</a:t>
            </a:fld>
            <a:endParaRPr lang="en-GB" altLang="en-GB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B824D-0DF1-45D7-8127-8D7DF45FA0F2}" type="slidenum">
              <a:rPr lang="en-GB" altLang="en-GB"/>
              <a:pPr/>
              <a:t>5</a:t>
            </a:fld>
            <a:endParaRPr lang="en-GB" altLang="en-GB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CB2F6-1F59-44D1-8BA4-2D9D0CA391C8}" type="slidenum">
              <a:rPr lang="en-GB" altLang="en-GB"/>
              <a:pPr/>
              <a:t>53</a:t>
            </a:fld>
            <a:endParaRPr lang="en-GB" altLang="en-GB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C501F-81BD-4B7E-A696-B3A0F5741D3C}" type="slidenum">
              <a:rPr lang="en-GB" altLang="en-GB"/>
              <a:pPr/>
              <a:t>54</a:t>
            </a:fld>
            <a:endParaRPr lang="en-GB" altLang="en-GB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2C009-409D-4E69-9C16-2450E72CE687}" type="slidenum">
              <a:rPr lang="en-GB" altLang="en-GB"/>
              <a:pPr/>
              <a:t>55</a:t>
            </a:fld>
            <a:endParaRPr lang="en-GB" altLang="en-GB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62D4C-9D16-45D4-B410-BC445D801358}" type="slidenum">
              <a:rPr lang="en-GB" altLang="en-GB"/>
              <a:pPr/>
              <a:t>56</a:t>
            </a:fld>
            <a:endParaRPr lang="en-GB" altLang="en-GB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EC112-38B0-4170-8623-66B239B39F7B}" type="slidenum">
              <a:rPr lang="en-GB" altLang="en-GB"/>
              <a:pPr/>
              <a:t>57</a:t>
            </a:fld>
            <a:endParaRPr lang="en-GB" altLang="en-GB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6026F-3C18-4802-93E6-89E1F45216D4}" type="slidenum">
              <a:rPr lang="en-GB" altLang="en-GB"/>
              <a:pPr/>
              <a:t>58</a:t>
            </a:fld>
            <a:endParaRPr lang="en-GB" altLang="en-GB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130DA-1D55-4009-888A-3FD43E12B44D}" type="slidenum">
              <a:rPr lang="en-GB" altLang="en-GB"/>
              <a:pPr/>
              <a:t>59</a:t>
            </a:fld>
            <a:endParaRPr lang="en-GB" altLang="en-GB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6E9D9-658E-4795-88BE-0629A4C00524}" type="slidenum">
              <a:rPr lang="en-GB" altLang="en-GB"/>
              <a:pPr/>
              <a:t>60</a:t>
            </a:fld>
            <a:endParaRPr lang="en-GB" altLang="en-GB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5F306-366D-40EE-A7AC-1EAF797D6879}" type="slidenum">
              <a:rPr lang="en-GB" altLang="en-GB"/>
              <a:pPr/>
              <a:t>61</a:t>
            </a:fld>
            <a:endParaRPr lang="en-GB" altLang="en-GB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9AD87-16EB-4844-AA41-46CC7E0B2CB4}" type="slidenum">
              <a:rPr lang="en-GB" altLang="en-GB"/>
              <a:pPr/>
              <a:t>64</a:t>
            </a:fld>
            <a:endParaRPr lang="en-GB" alt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90DE7-0A05-4C63-A765-6424A20AC3DD}" type="slidenum">
              <a:rPr lang="en-GB" altLang="en-GB"/>
              <a:pPr/>
              <a:t>6</a:t>
            </a:fld>
            <a:endParaRPr lang="en-GB" altLang="en-GB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D1E-FB2D-4A2F-B638-62562F576F20}" type="slidenum">
              <a:rPr lang="en-GB" altLang="en-GB"/>
              <a:pPr/>
              <a:t>65</a:t>
            </a:fld>
            <a:endParaRPr lang="en-GB" altLang="en-GB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559DC-5066-4E0E-9900-EC30D4DCA6B4}" type="slidenum">
              <a:rPr lang="en-GB" altLang="en-GB"/>
              <a:pPr/>
              <a:t>66</a:t>
            </a:fld>
            <a:endParaRPr lang="en-GB" altLang="en-GB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37656-AD83-4906-B681-E7FECA2BAAE5}" type="slidenum">
              <a:rPr lang="en-GB" altLang="en-GB"/>
              <a:pPr/>
              <a:t>67</a:t>
            </a:fld>
            <a:endParaRPr lang="en-GB" altLang="en-GB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864A6-D5C6-4186-9ACD-84EA776C8848}" type="slidenum">
              <a:rPr lang="en-GB" altLang="en-GB"/>
              <a:pPr/>
              <a:t>68</a:t>
            </a:fld>
            <a:endParaRPr lang="en-GB" altLang="en-GB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8ECE2-4218-4FD7-9A56-62AFCF8E005F}" type="slidenum">
              <a:rPr lang="en-GB" altLang="en-GB"/>
              <a:pPr/>
              <a:t>69</a:t>
            </a:fld>
            <a:endParaRPr lang="en-GB" altLang="en-GB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B0A8A-62D7-4A03-AA31-40FE0B22FFB4}" type="slidenum">
              <a:rPr lang="en-GB" altLang="en-GB"/>
              <a:pPr/>
              <a:t>70</a:t>
            </a:fld>
            <a:endParaRPr lang="en-GB" altLang="en-GB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5ED7C-04DA-4376-9F33-883C6FBA5B87}" type="slidenum">
              <a:rPr lang="en-GB" altLang="en-GB"/>
              <a:pPr/>
              <a:t>71</a:t>
            </a:fld>
            <a:endParaRPr lang="en-GB" altLang="en-GB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D5783-3412-4C0F-B46E-B0CCEFB59DC1}" type="slidenum">
              <a:rPr lang="en-GB" altLang="en-GB"/>
              <a:pPr/>
              <a:t>72</a:t>
            </a:fld>
            <a:endParaRPr lang="en-GB" altLang="en-GB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8387-71E4-4E26-B682-241590AF8AA4}" type="slidenum">
              <a:rPr lang="en-GB" altLang="en-GB"/>
              <a:pPr/>
              <a:t>73</a:t>
            </a:fld>
            <a:endParaRPr lang="en-GB" altLang="en-GB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75491-72C1-415A-B649-0B1FD0A8D507}" type="slidenum">
              <a:rPr lang="en-GB" altLang="en-GB"/>
              <a:pPr/>
              <a:t>74</a:t>
            </a:fld>
            <a:endParaRPr lang="en-GB" altLang="en-GB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4AE01-D70C-4E35-92F7-032B370962DE}" type="slidenum">
              <a:rPr lang="en-GB" altLang="en-GB"/>
              <a:pPr/>
              <a:t>7</a:t>
            </a:fld>
            <a:endParaRPr lang="en-GB" altLang="en-GB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464AC-1B8D-4E22-93BD-0D7FA16A1A0B}" type="slidenum">
              <a:rPr lang="en-GB" altLang="en-GB"/>
              <a:pPr/>
              <a:t>76</a:t>
            </a:fld>
            <a:endParaRPr lang="en-GB" altLang="en-GB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A6A25-5BDF-4C48-964F-37C4111D9A48}" type="slidenum">
              <a:rPr lang="en-GB" altLang="en-GB"/>
              <a:pPr/>
              <a:t>77</a:t>
            </a:fld>
            <a:endParaRPr lang="en-GB" altLang="en-GB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C1628-54FE-40D2-93B2-9D6234768560}" type="slidenum">
              <a:rPr lang="en-GB" altLang="en-GB"/>
              <a:pPr/>
              <a:t>78</a:t>
            </a:fld>
            <a:endParaRPr lang="en-GB" alt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1F5CE-987D-471A-9D57-31CAB42B5F59}" type="slidenum">
              <a:rPr lang="en-GB" altLang="en-GB"/>
              <a:pPr/>
              <a:t>79</a:t>
            </a:fld>
            <a:endParaRPr lang="en-GB" altLang="en-GB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80C5-2B72-41DC-B604-5E1BAD848324}" type="slidenum">
              <a:rPr lang="en-GB" altLang="en-GB"/>
              <a:pPr/>
              <a:t>80</a:t>
            </a:fld>
            <a:endParaRPr lang="en-GB" alt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3D34E-E304-4A1B-9FF7-28A6C46C9D46}" type="slidenum">
              <a:rPr lang="en-GB" altLang="en-GB"/>
              <a:pPr/>
              <a:t>81</a:t>
            </a:fld>
            <a:endParaRPr lang="en-GB" altLang="en-GB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97AF4-C266-44A9-9686-4B0C0FC3A998}" type="slidenum">
              <a:rPr lang="en-GB" altLang="en-GB"/>
              <a:pPr/>
              <a:t>82</a:t>
            </a:fld>
            <a:endParaRPr lang="en-GB" altLang="en-GB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C03D2-0CE2-42FD-9BD9-6654AF77FBC7}" type="slidenum">
              <a:rPr lang="en-GB" altLang="en-GB"/>
              <a:pPr/>
              <a:t>84</a:t>
            </a:fld>
            <a:endParaRPr lang="en-GB" alt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C11A7-E71E-48B4-8584-4A4374B28BAF}" type="slidenum">
              <a:rPr lang="en-GB" altLang="en-GB"/>
              <a:pPr/>
              <a:t>85</a:t>
            </a:fld>
            <a:endParaRPr lang="en-GB" altLang="en-GB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0EF5F-D054-4F6C-AB23-D5ED028EC8D6}" type="slidenum">
              <a:rPr lang="en-GB" altLang="en-GB"/>
              <a:pPr/>
              <a:t>86</a:t>
            </a:fld>
            <a:endParaRPr lang="en-GB" alt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A7575-9DE9-47CC-9156-2191FA89678D}" type="slidenum">
              <a:rPr lang="en-GB" altLang="en-GB"/>
              <a:pPr/>
              <a:t>8</a:t>
            </a:fld>
            <a:endParaRPr lang="en-GB" altLang="en-GB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51515-165E-4AC5-A6D9-4EDE0E5CB065}" type="slidenum">
              <a:rPr lang="en-GB" altLang="en-GB"/>
              <a:pPr/>
              <a:t>87</a:t>
            </a:fld>
            <a:endParaRPr lang="en-GB" altLang="en-GB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F5469-830D-44A4-88EF-F5FA1C742D18}" type="slidenum">
              <a:rPr lang="en-GB" altLang="en-GB"/>
              <a:pPr/>
              <a:t>88</a:t>
            </a:fld>
            <a:endParaRPr lang="en-GB" altLang="en-GB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1F305-84EE-4768-88BB-496EF333EC33}" type="slidenum">
              <a:rPr lang="en-GB" altLang="en-GB"/>
              <a:pPr/>
              <a:t>89</a:t>
            </a:fld>
            <a:endParaRPr lang="en-GB" altLang="en-GB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AD727-40BC-4939-BF98-D9BFA424EF7F}" type="slidenum">
              <a:rPr lang="en-GB" altLang="en-GB"/>
              <a:pPr/>
              <a:t>90</a:t>
            </a:fld>
            <a:endParaRPr lang="en-GB" altLang="en-GB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C91D5-6255-4A06-8141-D5DD71ECD400}" type="slidenum">
              <a:rPr lang="en-GB" altLang="en-GB"/>
              <a:pPr/>
              <a:t>91</a:t>
            </a:fld>
            <a:endParaRPr lang="en-GB" alt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0445D-79D9-47A4-BEFC-A9E2C69AE2DE}" type="slidenum">
              <a:rPr lang="en-GB" altLang="en-GB"/>
              <a:pPr/>
              <a:t>92</a:t>
            </a:fld>
            <a:endParaRPr lang="en-GB" altLang="en-GB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E9725-CD9E-477D-8584-A4FBBFBD952B}" type="slidenum">
              <a:rPr lang="en-GB" altLang="en-GB"/>
              <a:pPr/>
              <a:t>93</a:t>
            </a:fld>
            <a:endParaRPr lang="en-GB" altLang="en-GB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3A200-12FE-4C8F-8C44-107677C967C7}" type="slidenum">
              <a:rPr lang="en-GB" altLang="en-GB"/>
              <a:pPr/>
              <a:t>94</a:t>
            </a:fld>
            <a:endParaRPr lang="en-GB" altLang="en-GB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537C7-88BB-45C0-BC4F-7C1AAC26D829}" type="slidenum">
              <a:rPr lang="en-GB" altLang="en-GB"/>
              <a:pPr/>
              <a:t>95</a:t>
            </a:fld>
            <a:endParaRPr lang="en-GB" alt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5FF13-F97F-4CE0-B11B-4224293161E4}" type="slidenum">
              <a:rPr lang="en-GB" altLang="en-GB"/>
              <a:pPr/>
              <a:t>96</a:t>
            </a:fld>
            <a:endParaRPr lang="en-GB" altLang="en-GB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E3E66-7B18-4133-8E63-1225B3D36E75}" type="slidenum">
              <a:rPr lang="en-GB" altLang="en-GB"/>
              <a:pPr/>
              <a:t>10</a:t>
            </a:fld>
            <a:endParaRPr lang="en-GB" altLang="en-GB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E32AE-2E19-4F2A-BBB2-84944047FD05}" type="slidenum">
              <a:rPr lang="en-GB" altLang="en-GB"/>
              <a:pPr/>
              <a:t>97</a:t>
            </a:fld>
            <a:endParaRPr lang="en-GB" altLang="en-GB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eaLnBrk="1">
              <a:lnSpc>
                <a:spcPct val="93000"/>
              </a:lnSpc>
              <a:buClr>
                <a:srgbClr val="000000"/>
              </a:buClr>
              <a:buSzPct val="45000"/>
            </a:pPr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Dose-dependent PK profiles and correlation of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rFIXFc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activity and Ag in plasma. (A) Plasma FIX activity and (B) plasma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rFIXFc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Ag levels over time after a single intravenous infusion of 12.5 (n = 1), 25 (n = 1), 50 (n = 5), or 100 (n = 5) IU/kg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rFIXFc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Results presented are group mean ± SEM. (C) Correlation between plasma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rFIXFc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activity and Ag levels in 12 subjects who received a single dose of 12.5-100 IU/kg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rFIXFc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Samples were collected up to 336 hours after dosing.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eaLnBrk="1">
              <a:lnSpc>
                <a:spcPct val="93000"/>
              </a:lnSpc>
              <a:buClr>
                <a:srgbClr val="000000"/>
              </a:buClr>
              <a:buSzPct val="45000"/>
            </a:pPr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Monte Carlo simulation for rFIXFc doses to achieve a trough of 1 IU/dL (1%) or 3 IU/dL (3%) above baseline. The rFIXFc dosing intervals considered were (A) weekly, (B) every 10 days, or (C) every 2 weeks. The mean population PK parameters and relevant intersubject and intrasubject variability were adopted from this phase1/2a study. On the basis of the simulated activity-time profiles, the mean and 95% CI of the activity-time profiles of the 1000 subjects was constructed graphically for different dosing regimens for a total of 5 dosing cycles when the steady state was achieved.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2B5E8-7CF7-4096-9372-C28A64623D4E}" type="slidenum">
              <a:rPr lang="en-GB" altLang="en-GB"/>
              <a:pPr/>
              <a:t>100</a:t>
            </a:fld>
            <a:endParaRPr lang="en-GB" altLang="en-GB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81F61-5CF4-46AD-9203-9CF966CDD677}" type="slidenum">
              <a:rPr lang="en-GB" altLang="en-GB"/>
              <a:pPr/>
              <a:t>101</a:t>
            </a:fld>
            <a:endParaRPr lang="en-GB" altLang="en-GB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7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5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C77F0A-D3A0-472C-AA5F-28E0608D7F74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37224" name="Group 8"/>
          <p:cNvGrpSpPr>
            <a:grpSpLocks/>
          </p:cNvGrpSpPr>
          <p:nvPr/>
        </p:nvGrpSpPr>
        <p:grpSpPr bwMode="auto">
          <a:xfrm>
            <a:off x="7493002" y="2992438"/>
            <a:ext cx="1338263" cy="2189162"/>
            <a:chOff x="4704" y="1885"/>
            <a:chExt cx="843" cy="1379"/>
          </a:xfrm>
        </p:grpSpPr>
        <p:sp>
          <p:nvSpPr>
            <p:cNvPr id="13722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56" name="Line 40"/>
          <p:cNvSpPr>
            <a:spLocks noChangeShapeType="1"/>
          </p:cNvSpPr>
          <p:nvPr/>
        </p:nvSpPr>
        <p:spPr bwMode="auto">
          <a:xfrm>
            <a:off x="304802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FCCD7-D28D-44C7-AFB1-0B24D4BF5BD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129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3416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372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57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22240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40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F96E4-100E-4E21-9DF7-F7C4380E989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2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7B32F8-E894-4CAD-88EA-82C60B266812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178183" name="Group 7"/>
          <p:cNvGrpSpPr>
            <a:grpSpLocks/>
          </p:cNvGrpSpPr>
          <p:nvPr/>
        </p:nvGrpSpPr>
        <p:grpSpPr bwMode="auto">
          <a:xfrm>
            <a:off x="228600" y="2889252"/>
            <a:ext cx="8610600" cy="201613"/>
            <a:chOff x="144" y="1680"/>
            <a:chExt cx="5424" cy="144"/>
          </a:xfrm>
        </p:grpSpPr>
        <p:sp>
          <p:nvSpPr>
            <p:cNvPr id="178184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85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86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C874-76AE-490B-8967-14FCF3DE0A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91E4D-6A06-4C1C-BFD7-2D0211D8BA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C637-C926-483C-B9BD-C7546CD42E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DC62-ADA9-4BA4-953D-44AEA42D4F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4B20E-67A7-41AE-8F31-8B68CF76B9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D6ECE-4E24-442A-B277-A99561A972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0708F-E347-4017-8E15-0BC2C4C69C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EA923-2EE8-4C50-A5E9-D90DC2ECAA2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3CFEB-AF1B-4FF9-A8AD-54992FA7F7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183F4-1175-43D2-8253-BE1907F987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F9054-CB54-43ED-BE87-5D6C4F3CF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76202B-122F-4269-8400-662AE6E47F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F3EA8C-D115-4A0C-B110-8D7D5C35EE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2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2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6C6061-205F-476A-95CF-16D111B5CF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85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829D-352F-4F01-BA76-202754A2C23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3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912F-CADC-4CC2-8CEC-E87EBF923C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65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26CE-11B8-4826-88D6-ECA85A0F84A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11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9B7C-65D6-488F-8093-7BAB4F3FA3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4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DF468-9915-4DAD-80A4-EF4E10CD5D6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3E95-070B-43D1-BFFC-B8D35099B6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39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12B7-D1E7-490D-A2E7-4ED34B5ED05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24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E485-927C-464C-9B2A-7D9460831E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00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105E-1781-4DF7-A857-C9A62C9CC5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52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2D1A-E754-4827-8463-3F7CB6005D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2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D02B5-E0DF-4484-B318-F1C670C394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00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2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4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DC78-BEAE-4513-84B9-370A1085F421}" type="slidenum">
              <a:rPr lang="en-GB" smtClean="0">
                <a:solidFill>
                  <a:srgbClr val="EBDDC3"/>
                </a:solidFill>
              </a:rPr>
              <a:pPr/>
              <a:t>‹#›</a:t>
            </a:fld>
            <a:endParaRPr lang="en-GB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57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213AF4-B0CF-4E30-99CA-E9985A7548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9789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1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2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58E0F8A-5A4C-4D1C-88CF-81D2CB99F5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37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F50F62-BF4B-40B1-A235-F1E373637E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2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929D4-285F-4C09-92F2-AC720CB9ED9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5C8DD3-9E58-4E92-A67C-6BCA8D49A7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37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A7BB4B-CB08-40AF-8D3C-75DB3DB88A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026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717070-375E-47B7-A312-7015DCCF3D5A}" type="slidenum">
              <a:rPr lang="en-GB" smtClean="0">
                <a:solidFill>
                  <a:srgbClr val="775F55"/>
                </a:solidFill>
              </a:rPr>
              <a:pPr/>
              <a:t>‹#›</a:t>
            </a:fld>
            <a:endParaRPr lang="en-GB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61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604E3-B49D-4866-878D-75112E6A66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31" tIns="182842" rIns="137131" bIns="9142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2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0443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8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1" y="2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6"/>
            <a:ext cx="2667000" cy="365125"/>
          </a:xfrm>
        </p:spPr>
        <p:txBody>
          <a:bodyPr rtlCol="0"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BA8866-D97E-4B84-A8D0-200B4974CD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12"/>
            <a:ext cx="4572000" cy="365125"/>
          </a:xfrm>
        </p:spPr>
        <p:txBody>
          <a:bodyPr rtlCol="0"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55468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4812-0C02-4D67-B2A8-8689175B6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57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2" y="609606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1" y="6248408"/>
            <a:ext cx="2209800" cy="365125"/>
          </a:xfrm>
        </p:spPr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3" y="6248213"/>
            <a:ext cx="5573483" cy="365125"/>
          </a:xfrm>
        </p:spPr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1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40" y="144464"/>
            <a:ext cx="533400" cy="244476"/>
          </a:xfrm>
        </p:spPr>
        <p:txBody>
          <a:bodyPr/>
          <a:lstStyle/>
          <a:p>
            <a:fld id="{265992EA-1728-4664-9034-501ACBA8D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16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2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2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6C6061-205F-476A-95CF-16D111B5CF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51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829D-352F-4F01-BA76-202754A2C23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00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912F-CADC-4CC2-8CEC-E87EBF923C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8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0A092-2119-4219-9F0A-D5FAD1DD943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26CE-11B8-4826-88D6-ECA85A0F84A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50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9B7C-65D6-488F-8093-7BAB4F3FA3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13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3E95-070B-43D1-BFFC-B8D35099B6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31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12B7-D1E7-490D-A2E7-4ED34B5ED05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3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E485-927C-464C-9B2A-7D9460831E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6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105E-1781-4DF7-A857-C9A62C9CC5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95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2D1A-E754-4827-8463-3F7CB6005D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63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D02B5-E0DF-4484-B318-F1C670C394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246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2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7B32F8-E894-4CAD-88EA-82C60B26681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78183" name="Group 7"/>
          <p:cNvGrpSpPr>
            <a:grpSpLocks/>
          </p:cNvGrpSpPr>
          <p:nvPr/>
        </p:nvGrpSpPr>
        <p:grpSpPr bwMode="auto">
          <a:xfrm>
            <a:off x="228600" y="2889252"/>
            <a:ext cx="8610600" cy="201613"/>
            <a:chOff x="144" y="1680"/>
            <a:chExt cx="5424" cy="144"/>
          </a:xfrm>
        </p:grpSpPr>
        <p:sp>
          <p:nvSpPr>
            <p:cNvPr id="178184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185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186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C874-76AE-490B-8967-14FCF3DE0A9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95236-F4B5-485B-BF39-2C701255895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91E4D-6A06-4C1C-BFD7-2D0211D8BA3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9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C637-C926-483C-B9BD-C7546CD42E2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87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DC62-ADA9-4BA4-953D-44AEA42D4F3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89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4B20E-67A7-41AE-8F31-8B68CF76B9A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23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D6ECE-4E24-442A-B277-A99561A9726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472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0708F-E347-4017-8E15-0BC2C4C69C7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89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3CFEB-AF1B-4FF9-A8AD-54992FA7F7B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363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183F4-1175-43D2-8253-BE1907F9874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900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F9054-CB54-43ED-BE87-5D6C4F3CFC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308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76202B-122F-4269-8400-662AE6E47F3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3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FCEFE-0E8D-4953-9E72-5C4D222BA49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F3EA8C-D115-4A0C-B110-8D7D5C35EE4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63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2EAF6-29C1-41B4-892F-6DEFEDC482A9}" type="slidenum">
              <a:rPr lang="en-US" altLang="en-GB">
                <a:solidFill>
                  <a:srgbClr val="FFCC00"/>
                </a:solidFill>
              </a:rPr>
              <a:pPr/>
              <a:t>‹#›</a:t>
            </a:fld>
            <a:endParaRPr lang="en-US" altLang="en-GB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12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6260C-1CD6-4518-96E4-DFC77F01A209}" type="slidenum">
              <a:rPr lang="en-US" altLang="en-GB">
                <a:solidFill>
                  <a:srgbClr val="FFCC00"/>
                </a:solidFill>
              </a:rPr>
              <a:pPr/>
              <a:t>‹#›</a:t>
            </a:fld>
            <a:endParaRPr lang="en-US" altLang="en-GB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762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AC53E-FEC3-4F57-A658-21C96EFEC22D}" type="slidenum">
              <a:rPr lang="en-US" altLang="en-GB">
                <a:solidFill>
                  <a:srgbClr val="FFCC00"/>
                </a:solidFill>
              </a:rPr>
              <a:pPr/>
              <a:t>‹#›</a:t>
            </a:fld>
            <a:endParaRPr lang="en-US" altLang="en-GB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533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C0862-AFDC-4FF8-8ADE-112DA0B5C945}" type="slidenum">
              <a:rPr lang="en-US" altLang="en-GB">
                <a:solidFill>
                  <a:srgbClr val="FFCC00"/>
                </a:solidFill>
              </a:rPr>
              <a:pPr/>
              <a:t>‹#›</a:t>
            </a:fld>
            <a:endParaRPr lang="en-US" altLang="en-GB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329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57DCB-DB11-4203-9CC9-7A81B47A240C}" type="slidenum">
              <a:rPr lang="en-US" altLang="en-GB">
                <a:solidFill>
                  <a:srgbClr val="FFCC00"/>
                </a:solidFill>
              </a:rPr>
              <a:pPr/>
              <a:t>‹#›</a:t>
            </a:fld>
            <a:endParaRPr lang="en-US" altLang="en-GB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437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8D76C-6F1B-486A-96FD-9B6C9E5A7AB3}" type="slidenum">
              <a:rPr lang="en-US" altLang="en-GB">
                <a:solidFill>
                  <a:srgbClr val="FFCC00"/>
                </a:solidFill>
              </a:rPr>
              <a:pPr/>
              <a:t>‹#›</a:t>
            </a:fld>
            <a:endParaRPr lang="en-US" altLang="en-GB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648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5C16F-84EB-4961-BD94-A14F704C5671}" type="slidenum">
              <a:rPr lang="en-US" altLang="en-GB">
                <a:solidFill>
                  <a:srgbClr val="FFCC00"/>
                </a:solidFill>
              </a:rPr>
              <a:pPr/>
              <a:t>‹#›</a:t>
            </a:fld>
            <a:endParaRPr lang="en-US" altLang="en-GB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625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ADBC7-CAD1-4E0B-8610-2D7EFF34B3FB}" type="slidenum">
              <a:rPr lang="en-US" altLang="en-GB">
                <a:solidFill>
                  <a:srgbClr val="FFCC00"/>
                </a:solidFill>
              </a:rPr>
              <a:pPr/>
              <a:t>‹#›</a:t>
            </a:fld>
            <a:endParaRPr lang="en-US" altLang="en-GB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894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63FD8-0C62-4BF3-BE5A-926A4B29FA72}" type="slidenum">
              <a:rPr lang="en-US" altLang="en-GB">
                <a:solidFill>
                  <a:srgbClr val="FFCC00"/>
                </a:solidFill>
              </a:rPr>
              <a:pPr/>
              <a:t>‹#›</a:t>
            </a:fld>
            <a:endParaRPr lang="en-US" altLang="en-GB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0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75B2B-FDA3-4027-8F33-DBB7B2A1970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1161C-0616-45D8-A0D9-D84DBCB8AB93}" type="slidenum">
              <a:rPr lang="en-US" altLang="en-GB">
                <a:solidFill>
                  <a:srgbClr val="FFCC00"/>
                </a:solidFill>
              </a:rPr>
              <a:pPr/>
              <a:t>‹#›</a:t>
            </a:fld>
            <a:endParaRPr lang="en-US" altLang="en-GB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453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87FB3-F369-4983-BDE3-BDB2BC044F3F}" type="slidenum">
              <a:rPr lang="en-US" altLang="en-GB">
                <a:solidFill>
                  <a:srgbClr val="FFCC00"/>
                </a:solidFill>
              </a:rPr>
              <a:pPr/>
              <a:t>‹#›</a:t>
            </a:fld>
            <a:endParaRPr lang="en-US" altLang="en-GB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748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441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765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9206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2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91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476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559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0942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43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D4482-F315-4251-B780-17F5421899B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4452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333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2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2159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300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017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6995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122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034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893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93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4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GB" alt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GB" alt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4886351-849F-46F7-9B0D-79E00851FF5F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36200" name="Group 8"/>
          <p:cNvGrpSpPr>
            <a:grpSpLocks/>
          </p:cNvGrpSpPr>
          <p:nvPr/>
        </p:nvGrpSpPr>
        <p:grpSpPr bwMode="auto">
          <a:xfrm>
            <a:off x="8153402" y="152402"/>
            <a:ext cx="792163" cy="1295400"/>
            <a:chOff x="5136" y="960"/>
            <a:chExt cx="528" cy="864"/>
          </a:xfrm>
        </p:grpSpPr>
        <p:sp>
          <p:nvSpPr>
            <p:cNvPr id="13620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21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316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421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829" indent="-342829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007" indent="-347591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221" indent="-2936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0847" indent="-29204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281" indent="-315848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387" indent="-315848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2492" indent="-315848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69597" indent="-315848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6702" indent="-315848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C8587304-A9D9-4CEA-8881-C6BA7A57809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endParaRPr lang="en-GB">
              <a:latin typeface="Times New Roman" pitchFamily="18" charset="0"/>
            </a:endParaRPr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endParaRPr lang="en-GB">
              <a:latin typeface="Times New Roman" pitchFamily="18" charset="0"/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endParaRPr lang="en-GB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21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31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421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829" indent="-342829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2764" indent="-228553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599868" indent="-22855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6974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eaLnBrk="1" hangingPunct="1">
              <a:defRPr/>
            </a:pPr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eaLnBrk="1" hangingPunct="1">
              <a:defRPr/>
            </a:pPr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eaLnBrk="1" hangingPunct="1">
              <a:defRPr/>
            </a:pPr>
            <a:fld id="{49667CBF-DF80-4DC9-B996-D9894B8AE56D}" type="slidenum">
              <a:rPr lang="en-GB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5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21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31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421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2" y="228600"/>
            <a:ext cx="8153400" cy="990600"/>
          </a:xfrm>
          <a:prstGeom prst="rect">
            <a:avLst/>
          </a:prstGeom>
        </p:spPr>
        <p:txBody>
          <a:bodyPr vert="horz" lIns="91420" tIns="45711" rIns="91420" bIns="4571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6"/>
            <a:ext cx="2667000" cy="365125"/>
          </a:xfrm>
          <a:prstGeom prst="rect">
            <a:avLst/>
          </a:prstGeom>
        </p:spPr>
        <p:txBody>
          <a:bodyPr vert="horz" lIns="91420" tIns="45711" rIns="91420" bIns="45711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775F55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6248212"/>
            <a:ext cx="5421083" cy="365125"/>
          </a:xfrm>
          <a:prstGeom prst="rect">
            <a:avLst/>
          </a:prstGeom>
        </p:spPr>
        <p:txBody>
          <a:bodyPr vert="horz" lIns="91420" tIns="45711" rIns="91420" bIns="45711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775F55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lIns="91420" tIns="45711" rIns="91420" bIns="45711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9DA6B6-280F-4214-886C-D60EF3612E95}" type="slidenum">
              <a:rPr lang="en-GB" smtClean="0">
                <a:latin typeface="Verdana" pitchFamily="34" charset="0"/>
                <a:cs typeface="Arial" charset="0"/>
              </a:rPr>
              <a:pPr/>
              <a:t>‹#›</a:t>
            </a:fld>
            <a:endParaRPr lang="en-GB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9974" indent="-319974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74263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28553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indent="-228553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indent="-228553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684" indent="-228553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6947" indent="-228553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210" indent="-228553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474" indent="-228553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eaLnBrk="1" hangingPunct="1">
              <a:defRPr/>
            </a:pPr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eaLnBrk="1" hangingPunct="1">
              <a:defRPr/>
            </a:pPr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eaLnBrk="1" hangingPunct="1">
              <a:defRPr/>
            </a:pPr>
            <a:fld id="{49667CBF-DF80-4DC9-B996-D9894B8AE56D}" type="slidenum">
              <a:rPr lang="en-GB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21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31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421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C8587304-A9D9-4CEA-8881-C6BA7A57809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0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21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31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421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829" indent="-342829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2764" indent="-228553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599868" indent="-22855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6974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90196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text styles</a:t>
            </a:r>
          </a:p>
          <a:p>
            <a:pPr lvl="1"/>
            <a:r>
              <a:rPr lang="en-US" altLang="en-GB" smtClean="0"/>
              <a:t>Second level</a:t>
            </a:r>
          </a:p>
          <a:p>
            <a:pPr lvl="2"/>
            <a:r>
              <a:rPr lang="en-US" altLang="en-GB" smtClean="0"/>
              <a:t>Third level</a:t>
            </a:r>
          </a:p>
          <a:p>
            <a:pPr lvl="3"/>
            <a:r>
              <a:rPr lang="en-US" altLang="en-GB" smtClean="0"/>
              <a:t>Fourth level</a:t>
            </a:r>
          </a:p>
          <a:p>
            <a:pPr lvl="4"/>
            <a:r>
              <a:rPr lang="en-US" alt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GB" smtClean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GB" smtClean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A29E2C-6663-4E46-915A-A2E3EBE58172}" type="slidenum">
              <a:rPr lang="en-US" altLang="en-GB" smtClean="0">
                <a:solidFill>
                  <a:srgbClr val="FFCC00"/>
                </a:solidFill>
                <a:latin typeface="Arial" charset="0"/>
              </a:rPr>
              <a:pPr/>
              <a:t>‹#›</a:t>
            </a:fld>
            <a:endParaRPr lang="en-US" altLang="en-GB" smtClean="0">
              <a:solidFill>
                <a:srgbClr val="FFCC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489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2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44945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1604" indent="-195803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marL="587407" indent="-195803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marL="783210" indent="-195803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marL="979011" indent="-195803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393651" indent="-195803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808293" indent="-195803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222931" indent="-195803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637573" indent="-195803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91604" indent="-293703" algn="l" defTabSz="414640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3210" indent="-260590" algn="l" defTabSz="414640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4813" indent="-195803" algn="l" defTabSz="414640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418" indent="-195803" algn="l" defTabSz="414640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023" indent="-195803" algn="l" defTabSz="41464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2663" indent="-195803" algn="l" defTabSz="41464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303" indent="-195803" algn="l" defTabSz="41464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1943" indent="-195803" algn="l" defTabSz="41464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6583" indent="-195803" algn="l" defTabSz="41464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39687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Microsoft_Excel_97-2003_Worksheet1.xls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Relationship Id="rId14" Type="http://schemas.openxmlformats.org/officeDocument/2006/relationships/oleObject" Target="../embeddings/Microsoft_Excel_97-2003_Worksheet4.xls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8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0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5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1225"/>
            <a:ext cx="7886728" cy="1652588"/>
          </a:xfrm>
        </p:spPr>
        <p:txBody>
          <a:bodyPr/>
          <a:lstStyle/>
          <a:p>
            <a:r>
              <a:rPr lang="en-GB" sz="5400" dirty="0">
                <a:latin typeface="Arial" pitchFamily="34" charset="0"/>
                <a:cs typeface="Arial" pitchFamily="34" charset="0"/>
              </a:rPr>
              <a:t>Why do patients bleed?</a:t>
            </a:r>
            <a:br>
              <a:rPr lang="en-GB" sz="5400" dirty="0">
                <a:latin typeface="Arial" pitchFamily="34" charset="0"/>
                <a:cs typeface="Arial" pitchFamily="34" charset="0"/>
              </a:rPr>
            </a:br>
            <a:r>
              <a:rPr lang="en-GB" sz="5400" dirty="0">
                <a:latin typeface="Arial" pitchFamily="34" charset="0"/>
                <a:cs typeface="Arial" pitchFamily="34" charset="0"/>
              </a:rPr>
              <a:t>Haemophilia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7422" y="3786191"/>
            <a:ext cx="5505074" cy="58477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GB" sz="3200" dirty="0">
                <a:cs typeface="Arial" pitchFamily="34" charset="0"/>
              </a:rPr>
              <a:t>Professor Mike Laffan</a:t>
            </a:r>
            <a:endParaRPr lang="en-US" sz="3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Coagulation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Generation of </a:t>
            </a:r>
            <a:r>
              <a:rPr lang="en-GB" dirty="0"/>
              <a:t>thrombin and hence the fibrin clot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8" y="1340770"/>
            <a:ext cx="8229600" cy="4530725"/>
          </a:xfrm>
        </p:spPr>
        <p:txBody>
          <a:bodyPr/>
          <a:lstStyle/>
          <a:p>
            <a:r>
              <a:rPr lang="en-GB" dirty="0"/>
              <a:t>Indirect effect on FVIII by prolonging half life of VWF</a:t>
            </a:r>
          </a:p>
          <a:p>
            <a:pPr lvl="1"/>
            <a:r>
              <a:rPr lang="en-GB" dirty="0" err="1"/>
              <a:t>Pegulation</a:t>
            </a:r>
            <a:endParaRPr lang="en-GB" dirty="0"/>
          </a:p>
          <a:p>
            <a:pPr lvl="1"/>
            <a:r>
              <a:rPr lang="en-GB" dirty="0" err="1"/>
              <a:t>Polysialylation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err="1"/>
              <a:t>Peptidomimetics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Non-peptide molecules with FIX cofactor activity</a:t>
            </a:r>
          </a:p>
          <a:p>
            <a:pPr lvl="1"/>
            <a:r>
              <a:rPr lang="en-GB" dirty="0"/>
              <a:t>Allow different routes of </a:t>
            </a:r>
            <a:r>
              <a:rPr lang="en-GB" dirty="0" smtClean="0"/>
              <a:t>administration</a:t>
            </a:r>
          </a:p>
          <a:p>
            <a:r>
              <a:rPr lang="en-GB" dirty="0" smtClean="0"/>
              <a:t>Antibody</a:t>
            </a:r>
          </a:p>
          <a:p>
            <a:pPr lvl="1"/>
            <a:r>
              <a:rPr lang="en-GB" dirty="0" smtClean="0"/>
              <a:t>binds FX and FIX</a:t>
            </a:r>
            <a:endParaRPr lang="en-GB" dirty="0"/>
          </a:p>
          <a:p>
            <a:endParaRPr lang="en-GB" dirty="0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20715"/>
            <a:ext cx="8229600" cy="1139825"/>
          </a:xfrm>
          <a:noFill/>
          <a:ln/>
        </p:spPr>
        <p:txBody>
          <a:bodyPr/>
          <a:lstStyle/>
          <a:p>
            <a:r>
              <a:rPr lang="en-GB">
                <a:latin typeface="Franklin Gothic Book" pitchFamily="34" charset="0"/>
              </a:rPr>
              <a:t>New approaches to haemophilia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Problems with new approaches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2" y="2133602"/>
            <a:ext cx="8229600" cy="4530725"/>
          </a:xfrm>
        </p:spPr>
        <p:txBody>
          <a:bodyPr/>
          <a:lstStyle/>
          <a:p>
            <a:r>
              <a:rPr lang="en-GB"/>
              <a:t>May increase immunogenicity (though could decrease too)</a:t>
            </a:r>
          </a:p>
          <a:p>
            <a:r>
              <a:rPr lang="en-GB"/>
              <a:t>May be thrombogenic.</a:t>
            </a:r>
          </a:p>
          <a:p>
            <a:r>
              <a:rPr lang="en-GB"/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7543800" cy="1295400"/>
          </a:xfrm>
        </p:spPr>
        <p:txBody>
          <a:bodyPr/>
          <a:lstStyle/>
          <a:p>
            <a:r>
              <a:rPr lang="en-GB">
                <a:latin typeface="Franklin Gothic Book" pitchFamily="34" charset="0"/>
              </a:rPr>
              <a:t>Thrombin cleaves fibrinogen:</a:t>
            </a:r>
            <a:br>
              <a:rPr lang="en-GB">
                <a:latin typeface="Franklin Gothic Book" pitchFamily="34" charset="0"/>
              </a:rPr>
            </a:br>
            <a:r>
              <a:rPr lang="en-GB">
                <a:latin typeface="Franklin Gothic Book" pitchFamily="34" charset="0"/>
              </a:rPr>
              <a:t>formation of the fibrin clot.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202" name="Group 2"/>
          <p:cNvGrpSpPr>
            <a:grpSpLocks/>
          </p:cNvGrpSpPr>
          <p:nvPr/>
        </p:nvGrpSpPr>
        <p:grpSpPr bwMode="auto">
          <a:xfrm>
            <a:off x="4068763" y="511175"/>
            <a:ext cx="2057400" cy="762000"/>
            <a:chOff x="2880" y="2688"/>
            <a:chExt cx="1296" cy="480"/>
          </a:xfrm>
        </p:grpSpPr>
        <p:sp>
          <p:nvSpPr>
            <p:cNvPr id="435203" name="Oval 3"/>
            <p:cNvSpPr>
              <a:spLocks noChangeArrowheads="1"/>
            </p:cNvSpPr>
            <p:nvPr/>
          </p:nvSpPr>
          <p:spPr bwMode="auto">
            <a:xfrm>
              <a:off x="2880" y="2784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5533">
                    <a:gamma/>
                    <a:shade val="46275"/>
                    <a:invGamma/>
                  </a:srgbClr>
                </a:gs>
                <a:gs pos="50000">
                  <a:srgbClr val="FF5533"/>
                </a:gs>
                <a:gs pos="100000">
                  <a:srgbClr val="FF55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2000" b="1">
                  <a:latin typeface="Comic Sans MS" pitchFamily="66" charset="0"/>
                </a:rPr>
                <a:t>T</a:t>
              </a:r>
            </a:p>
          </p:txBody>
        </p:sp>
        <p:sp>
          <p:nvSpPr>
            <p:cNvPr id="435204" name="Oval 4"/>
            <p:cNvSpPr>
              <a:spLocks noChangeArrowheads="1"/>
            </p:cNvSpPr>
            <p:nvPr/>
          </p:nvSpPr>
          <p:spPr bwMode="auto">
            <a:xfrm>
              <a:off x="3792" y="2688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5533">
                    <a:gamma/>
                    <a:shade val="46275"/>
                    <a:invGamma/>
                  </a:srgbClr>
                </a:gs>
                <a:gs pos="50000">
                  <a:srgbClr val="FF5533"/>
                </a:gs>
                <a:gs pos="100000">
                  <a:srgbClr val="FF55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2000" b="1">
                  <a:latin typeface="Comic Sans MS" pitchFamily="66" charset="0"/>
                </a:rPr>
                <a:t>T</a:t>
              </a:r>
            </a:p>
          </p:txBody>
        </p:sp>
      </p:grpSp>
      <p:grpSp>
        <p:nvGrpSpPr>
          <p:cNvPr id="435205" name="Group 5"/>
          <p:cNvGrpSpPr>
            <a:grpSpLocks/>
          </p:cNvGrpSpPr>
          <p:nvPr/>
        </p:nvGrpSpPr>
        <p:grpSpPr bwMode="auto">
          <a:xfrm>
            <a:off x="4906963" y="1654175"/>
            <a:ext cx="2667000" cy="838200"/>
            <a:chOff x="3408" y="3408"/>
            <a:chExt cx="1680" cy="528"/>
          </a:xfrm>
        </p:grpSpPr>
        <p:sp>
          <p:nvSpPr>
            <p:cNvPr id="435206" name="Oval 6"/>
            <p:cNvSpPr>
              <a:spLocks noChangeArrowheads="1"/>
            </p:cNvSpPr>
            <p:nvPr/>
          </p:nvSpPr>
          <p:spPr bwMode="auto">
            <a:xfrm>
              <a:off x="4704" y="3408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5533">
                    <a:gamma/>
                    <a:shade val="46275"/>
                    <a:invGamma/>
                  </a:srgbClr>
                </a:gs>
                <a:gs pos="50000">
                  <a:srgbClr val="FF5533"/>
                </a:gs>
                <a:gs pos="100000">
                  <a:srgbClr val="FF55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2000" b="1">
                  <a:latin typeface="Comic Sans MS" pitchFamily="66" charset="0"/>
                </a:rPr>
                <a:t>T</a:t>
              </a:r>
            </a:p>
          </p:txBody>
        </p:sp>
        <p:sp>
          <p:nvSpPr>
            <p:cNvPr id="435207" name="Oval 7"/>
            <p:cNvSpPr>
              <a:spLocks noChangeArrowheads="1"/>
            </p:cNvSpPr>
            <p:nvPr/>
          </p:nvSpPr>
          <p:spPr bwMode="auto">
            <a:xfrm>
              <a:off x="3408" y="3552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5533">
                    <a:gamma/>
                    <a:shade val="46275"/>
                    <a:invGamma/>
                  </a:srgbClr>
                </a:gs>
                <a:gs pos="50000">
                  <a:srgbClr val="FF5533"/>
                </a:gs>
                <a:gs pos="100000">
                  <a:srgbClr val="FF55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2000" b="1">
                  <a:latin typeface="Comic Sans MS" pitchFamily="66" charset="0"/>
                </a:rPr>
                <a:t>T</a:t>
              </a:r>
            </a:p>
          </p:txBody>
        </p:sp>
      </p:grpSp>
      <p:grpSp>
        <p:nvGrpSpPr>
          <p:cNvPr id="435208" name="Group 8"/>
          <p:cNvGrpSpPr>
            <a:grpSpLocks/>
          </p:cNvGrpSpPr>
          <p:nvPr/>
        </p:nvGrpSpPr>
        <p:grpSpPr bwMode="auto">
          <a:xfrm>
            <a:off x="4068763" y="1196975"/>
            <a:ext cx="2514600" cy="1295400"/>
            <a:chOff x="2880" y="3120"/>
            <a:chExt cx="1584" cy="816"/>
          </a:xfrm>
        </p:grpSpPr>
        <p:sp>
          <p:nvSpPr>
            <p:cNvPr id="435209" name="Oval 9"/>
            <p:cNvSpPr>
              <a:spLocks noChangeArrowheads="1"/>
            </p:cNvSpPr>
            <p:nvPr/>
          </p:nvSpPr>
          <p:spPr bwMode="auto">
            <a:xfrm>
              <a:off x="2880" y="3552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5533">
                    <a:gamma/>
                    <a:shade val="46275"/>
                    <a:invGamma/>
                  </a:srgbClr>
                </a:gs>
                <a:gs pos="50000">
                  <a:srgbClr val="FF5533"/>
                </a:gs>
                <a:gs pos="100000">
                  <a:srgbClr val="FF55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2000" b="1">
                  <a:latin typeface="Comic Sans MS" pitchFamily="66" charset="0"/>
                </a:rPr>
                <a:t>T</a:t>
              </a:r>
            </a:p>
          </p:txBody>
        </p:sp>
        <p:sp>
          <p:nvSpPr>
            <p:cNvPr id="435210" name="Oval 10"/>
            <p:cNvSpPr>
              <a:spLocks noChangeArrowheads="1"/>
            </p:cNvSpPr>
            <p:nvPr/>
          </p:nvSpPr>
          <p:spPr bwMode="auto">
            <a:xfrm>
              <a:off x="4080" y="312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5533">
                    <a:gamma/>
                    <a:shade val="46275"/>
                    <a:invGamma/>
                  </a:srgbClr>
                </a:gs>
                <a:gs pos="50000">
                  <a:srgbClr val="FF5533"/>
                </a:gs>
                <a:gs pos="100000">
                  <a:srgbClr val="FF55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2000" b="1">
                  <a:latin typeface="Comic Sans MS" pitchFamily="66" charset="0"/>
                </a:rPr>
                <a:t>T</a:t>
              </a:r>
            </a:p>
          </p:txBody>
        </p:sp>
      </p:grpSp>
      <p:grpSp>
        <p:nvGrpSpPr>
          <p:cNvPr id="435211" name="Group 11"/>
          <p:cNvGrpSpPr>
            <a:grpSpLocks/>
          </p:cNvGrpSpPr>
          <p:nvPr/>
        </p:nvGrpSpPr>
        <p:grpSpPr bwMode="auto">
          <a:xfrm>
            <a:off x="6126163" y="739776"/>
            <a:ext cx="1524000" cy="1752600"/>
            <a:chOff x="4176" y="2832"/>
            <a:chExt cx="960" cy="1104"/>
          </a:xfrm>
        </p:grpSpPr>
        <p:sp>
          <p:nvSpPr>
            <p:cNvPr id="435212" name="Oval 12"/>
            <p:cNvSpPr>
              <a:spLocks noChangeArrowheads="1"/>
            </p:cNvSpPr>
            <p:nvPr/>
          </p:nvSpPr>
          <p:spPr bwMode="auto">
            <a:xfrm>
              <a:off x="4176" y="3552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5533">
                    <a:gamma/>
                    <a:shade val="46275"/>
                    <a:invGamma/>
                  </a:srgbClr>
                </a:gs>
                <a:gs pos="50000">
                  <a:srgbClr val="FF5533"/>
                </a:gs>
                <a:gs pos="100000">
                  <a:srgbClr val="FF55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2000" b="1">
                  <a:latin typeface="Comic Sans MS" pitchFamily="66" charset="0"/>
                </a:rPr>
                <a:t>T</a:t>
              </a:r>
            </a:p>
          </p:txBody>
        </p:sp>
        <p:sp>
          <p:nvSpPr>
            <p:cNvPr id="435213" name="Oval 13"/>
            <p:cNvSpPr>
              <a:spLocks noChangeArrowheads="1"/>
            </p:cNvSpPr>
            <p:nvPr/>
          </p:nvSpPr>
          <p:spPr bwMode="auto">
            <a:xfrm>
              <a:off x="4752" y="2832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5533">
                    <a:gamma/>
                    <a:shade val="46275"/>
                    <a:invGamma/>
                  </a:srgbClr>
                </a:gs>
                <a:gs pos="50000">
                  <a:srgbClr val="FF5533"/>
                </a:gs>
                <a:gs pos="100000">
                  <a:srgbClr val="FF55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2000" b="1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435214" name="Rectangle 14"/>
          <p:cNvSpPr>
            <a:spLocks noChangeArrowheads="1"/>
          </p:cNvSpPr>
          <p:nvPr/>
        </p:nvSpPr>
        <p:spPr bwMode="auto">
          <a:xfrm>
            <a:off x="-287338" y="3998915"/>
            <a:ext cx="1584326" cy="198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35215" name="Oval 15"/>
          <p:cNvSpPr>
            <a:spLocks noChangeArrowheads="1"/>
          </p:cNvSpPr>
          <p:nvPr/>
        </p:nvSpPr>
        <p:spPr bwMode="auto">
          <a:xfrm>
            <a:off x="1906590" y="3132138"/>
            <a:ext cx="274637" cy="1446212"/>
          </a:xfrm>
          <a:prstGeom prst="ellipse">
            <a:avLst/>
          </a:prstGeom>
          <a:gradFill rotWithShape="0">
            <a:gsLst>
              <a:gs pos="0">
                <a:srgbClr val="66FFFF">
                  <a:gamma/>
                  <a:shade val="46275"/>
                  <a:invGamma/>
                </a:srgbClr>
              </a:gs>
              <a:gs pos="5000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35216" name="AutoShape 16"/>
          <p:cNvSpPr>
            <a:spLocks noChangeArrowheads="1"/>
          </p:cNvSpPr>
          <p:nvPr/>
        </p:nvSpPr>
        <p:spPr bwMode="auto">
          <a:xfrm rot="5257015">
            <a:off x="1750220" y="3874294"/>
            <a:ext cx="795338" cy="1778000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50000">
                <a:srgbClr val="99CC00">
                  <a:gamma/>
                  <a:shade val="63529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35217" name="Text Box 17"/>
          <p:cNvSpPr txBox="1">
            <a:spLocks noChangeArrowheads="1"/>
          </p:cNvSpPr>
          <p:nvPr/>
        </p:nvSpPr>
        <p:spPr bwMode="auto">
          <a:xfrm>
            <a:off x="34925" y="4076702"/>
            <a:ext cx="183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000" b="1">
                <a:solidFill>
                  <a:schemeClr val="tx2"/>
                </a:solidFill>
                <a:latin typeface="Comic Sans MS" pitchFamily="66" charset="0"/>
              </a:rPr>
              <a:t>Tissue factor</a:t>
            </a:r>
          </a:p>
        </p:txBody>
      </p:sp>
      <p:sp>
        <p:nvSpPr>
          <p:cNvPr id="435218" name="Oval 18"/>
          <p:cNvSpPr>
            <a:spLocks noChangeArrowheads="1"/>
          </p:cNvSpPr>
          <p:nvPr/>
        </p:nvSpPr>
        <p:spPr bwMode="auto">
          <a:xfrm>
            <a:off x="1546227" y="2740027"/>
            <a:ext cx="568325" cy="1279525"/>
          </a:xfrm>
          <a:prstGeom prst="ellipse">
            <a:avLst/>
          </a:prstGeom>
          <a:gradFill rotWithShape="0">
            <a:gsLst>
              <a:gs pos="0">
                <a:srgbClr val="54D454">
                  <a:gamma/>
                  <a:shade val="46275"/>
                  <a:invGamma/>
                </a:srgbClr>
              </a:gs>
              <a:gs pos="50000">
                <a:srgbClr val="54D454"/>
              </a:gs>
              <a:gs pos="100000">
                <a:srgbClr val="54D454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endParaRPr lang="en-GB" sz="2000" b="1">
              <a:latin typeface="Comic Sans MS" pitchFamily="66" charset="0"/>
            </a:endParaRPr>
          </a:p>
        </p:txBody>
      </p:sp>
      <p:sp>
        <p:nvSpPr>
          <p:cNvPr id="435219" name="Text Box 19"/>
          <p:cNvSpPr txBox="1">
            <a:spLocks noChangeArrowheads="1"/>
          </p:cNvSpPr>
          <p:nvPr/>
        </p:nvSpPr>
        <p:spPr bwMode="auto">
          <a:xfrm>
            <a:off x="1476377" y="3260727"/>
            <a:ext cx="77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000" b="1">
                <a:latin typeface="Comic Sans MS" pitchFamily="66" charset="0"/>
              </a:rPr>
              <a:t>VIIa</a:t>
            </a:r>
          </a:p>
        </p:txBody>
      </p:sp>
      <p:sp>
        <p:nvSpPr>
          <p:cNvPr id="435220" name="Line 20"/>
          <p:cNvSpPr>
            <a:spLocks noChangeShapeType="1"/>
          </p:cNvSpPr>
          <p:nvPr/>
        </p:nvSpPr>
        <p:spPr bwMode="auto">
          <a:xfrm flipV="1">
            <a:off x="2195513" y="1644650"/>
            <a:ext cx="1708150" cy="1423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35221" name="Line 21"/>
          <p:cNvSpPr>
            <a:spLocks noChangeShapeType="1"/>
          </p:cNvSpPr>
          <p:nvPr/>
        </p:nvSpPr>
        <p:spPr bwMode="auto">
          <a:xfrm>
            <a:off x="6084888" y="2636838"/>
            <a:ext cx="0" cy="186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grpSp>
        <p:nvGrpSpPr>
          <p:cNvPr id="435222" name="Group 22"/>
          <p:cNvGrpSpPr>
            <a:grpSpLocks/>
          </p:cNvGrpSpPr>
          <p:nvPr/>
        </p:nvGrpSpPr>
        <p:grpSpPr bwMode="auto">
          <a:xfrm>
            <a:off x="5532438" y="4935540"/>
            <a:ext cx="1143000" cy="227012"/>
            <a:chOff x="4752" y="1844"/>
            <a:chExt cx="720" cy="143"/>
          </a:xfrm>
        </p:grpSpPr>
        <p:grpSp>
          <p:nvGrpSpPr>
            <p:cNvPr id="435223" name="Group 23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5224" name="Oval 24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25" name="Line 25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26" name="Oval 26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27" name="Oval 27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5228" name="Freeform 28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229" name="Freeform 29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5230" name="Text Box 30"/>
          <p:cNvSpPr txBox="1">
            <a:spLocks noChangeArrowheads="1"/>
          </p:cNvSpPr>
          <p:nvPr/>
        </p:nvSpPr>
        <p:spPr bwMode="auto">
          <a:xfrm>
            <a:off x="7542213" y="1341440"/>
            <a:ext cx="1314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000" b="1">
                <a:latin typeface="Comic Sans MS" pitchFamily="66" charset="0"/>
              </a:rPr>
              <a:t>Thrombin</a:t>
            </a:r>
          </a:p>
        </p:txBody>
      </p:sp>
      <p:sp>
        <p:nvSpPr>
          <p:cNvPr id="435231" name="Text Box 31"/>
          <p:cNvSpPr txBox="1">
            <a:spLocks noChangeArrowheads="1"/>
          </p:cNvSpPr>
          <p:nvPr/>
        </p:nvSpPr>
        <p:spPr bwMode="auto">
          <a:xfrm>
            <a:off x="5122863" y="5435602"/>
            <a:ext cx="2454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000" b="1">
                <a:latin typeface="Comic Sans MS" pitchFamily="66" charset="0"/>
              </a:rPr>
              <a:t>Fibrin  - the ‘clot’</a:t>
            </a:r>
          </a:p>
        </p:txBody>
      </p:sp>
      <p:sp>
        <p:nvSpPr>
          <p:cNvPr id="435232" name="Text Box 32"/>
          <p:cNvSpPr txBox="1">
            <a:spLocks noChangeArrowheads="1"/>
          </p:cNvSpPr>
          <p:nvPr/>
        </p:nvSpPr>
        <p:spPr bwMode="auto">
          <a:xfrm>
            <a:off x="6877050" y="3141665"/>
            <a:ext cx="14303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000" b="1">
                <a:latin typeface="Comic Sans MS" pitchFamily="66" charset="0"/>
              </a:rPr>
              <a:t>Fibrinogen</a:t>
            </a:r>
          </a:p>
        </p:txBody>
      </p:sp>
      <p:grpSp>
        <p:nvGrpSpPr>
          <p:cNvPr id="435233" name="Group 33"/>
          <p:cNvGrpSpPr>
            <a:grpSpLocks/>
          </p:cNvGrpSpPr>
          <p:nvPr/>
        </p:nvGrpSpPr>
        <p:grpSpPr bwMode="auto">
          <a:xfrm>
            <a:off x="6189663" y="4768850"/>
            <a:ext cx="1143000" cy="227013"/>
            <a:chOff x="4752" y="1844"/>
            <a:chExt cx="720" cy="143"/>
          </a:xfrm>
        </p:grpSpPr>
        <p:grpSp>
          <p:nvGrpSpPr>
            <p:cNvPr id="435234" name="Group 3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5235" name="Oval 3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36" name="Line 3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7" name="Oval 3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38" name="Oval 3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5239" name="Freeform 3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240" name="Freeform 4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5241" name="Group 41"/>
          <p:cNvGrpSpPr>
            <a:grpSpLocks/>
          </p:cNvGrpSpPr>
          <p:nvPr/>
        </p:nvGrpSpPr>
        <p:grpSpPr bwMode="auto">
          <a:xfrm>
            <a:off x="4894263" y="4768850"/>
            <a:ext cx="1143000" cy="227013"/>
            <a:chOff x="4752" y="1844"/>
            <a:chExt cx="720" cy="143"/>
          </a:xfrm>
        </p:grpSpPr>
        <p:grpSp>
          <p:nvGrpSpPr>
            <p:cNvPr id="435242" name="Group 4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5243" name="Oval 4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44" name="Line 4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5" name="Oval 4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46" name="Oval 4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5247" name="Freeform 4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248" name="Freeform 4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5249" name="Group 49"/>
          <p:cNvGrpSpPr>
            <a:grpSpLocks/>
          </p:cNvGrpSpPr>
          <p:nvPr/>
        </p:nvGrpSpPr>
        <p:grpSpPr bwMode="auto">
          <a:xfrm>
            <a:off x="4932363" y="5073652"/>
            <a:ext cx="2400300" cy="238125"/>
            <a:chOff x="3288" y="3196"/>
            <a:chExt cx="1512" cy="150"/>
          </a:xfrm>
        </p:grpSpPr>
        <p:grpSp>
          <p:nvGrpSpPr>
            <p:cNvPr id="435250" name="Group 50"/>
            <p:cNvGrpSpPr>
              <a:grpSpLocks/>
            </p:cNvGrpSpPr>
            <p:nvPr/>
          </p:nvGrpSpPr>
          <p:grpSpPr bwMode="auto">
            <a:xfrm>
              <a:off x="4080" y="3196"/>
              <a:ext cx="720" cy="143"/>
              <a:chOff x="4752" y="1844"/>
              <a:chExt cx="720" cy="143"/>
            </a:xfrm>
          </p:grpSpPr>
          <p:grpSp>
            <p:nvGrpSpPr>
              <p:cNvPr id="435251" name="Group 51"/>
              <p:cNvGrpSpPr>
                <a:grpSpLocks/>
              </p:cNvGrpSpPr>
              <p:nvPr/>
            </p:nvGrpSpPr>
            <p:grpSpPr bwMode="auto">
              <a:xfrm>
                <a:off x="4752" y="1872"/>
                <a:ext cx="720" cy="115"/>
                <a:chOff x="3510" y="981"/>
                <a:chExt cx="720" cy="115"/>
              </a:xfrm>
            </p:grpSpPr>
            <p:sp>
              <p:nvSpPr>
                <p:cNvPr id="435252" name="Oval 52"/>
                <p:cNvSpPr>
                  <a:spLocks noChangeArrowheads="1"/>
                </p:cNvSpPr>
                <p:nvPr/>
              </p:nvSpPr>
              <p:spPr bwMode="auto">
                <a:xfrm>
                  <a:off x="3510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253" name="Line 53"/>
                <p:cNvSpPr>
                  <a:spLocks noChangeShapeType="1"/>
                </p:cNvSpPr>
                <p:nvPr/>
              </p:nvSpPr>
              <p:spPr bwMode="auto">
                <a:xfrm>
                  <a:off x="3625" y="1039"/>
                  <a:ext cx="5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254" name="Oval 54"/>
                <p:cNvSpPr>
                  <a:spLocks noChangeArrowheads="1"/>
                </p:cNvSpPr>
                <p:nvPr/>
              </p:nvSpPr>
              <p:spPr bwMode="auto">
                <a:xfrm>
                  <a:off x="3827" y="981"/>
                  <a:ext cx="86" cy="86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255" name="Oval 55"/>
                <p:cNvSpPr>
                  <a:spLocks noChangeArrowheads="1"/>
                </p:cNvSpPr>
                <p:nvPr/>
              </p:nvSpPr>
              <p:spPr bwMode="auto">
                <a:xfrm>
                  <a:off x="4115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5256" name="Freeform 56"/>
              <p:cNvSpPr>
                <a:spLocks/>
              </p:cNvSpPr>
              <p:nvPr/>
            </p:nvSpPr>
            <p:spPr bwMode="auto">
              <a:xfrm>
                <a:off x="5074" y="1847"/>
                <a:ext cx="16" cy="33"/>
              </a:xfrm>
              <a:custGeom>
                <a:avLst/>
                <a:gdLst/>
                <a:ahLst/>
                <a:cxnLst>
                  <a:cxn ang="0">
                    <a:pos x="16" y="33"/>
                  </a:cxn>
                  <a:cxn ang="0">
                    <a:pos x="10" y="31"/>
                  </a:cxn>
                  <a:cxn ang="0">
                    <a:pos x="4" y="9"/>
                  </a:cxn>
                  <a:cxn ang="0">
                    <a:pos x="0" y="1"/>
                  </a:cxn>
                </a:cxnLst>
                <a:rect l="0" t="0" r="r" b="b"/>
                <a:pathLst>
                  <a:path w="16" h="33">
                    <a:moveTo>
                      <a:pt x="16" y="33"/>
                    </a:moveTo>
                    <a:cubicBezTo>
                      <a:pt x="14" y="32"/>
                      <a:pt x="11" y="32"/>
                      <a:pt x="10" y="31"/>
                    </a:cubicBezTo>
                    <a:cubicBezTo>
                      <a:pt x="5" y="26"/>
                      <a:pt x="7" y="15"/>
                      <a:pt x="4" y="9"/>
                    </a:cubicBezTo>
                    <a:cubicBezTo>
                      <a:pt x="0" y="0"/>
                      <a:pt x="0" y="6"/>
                      <a:pt x="0" y="1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7" name="Freeform 57"/>
              <p:cNvSpPr>
                <a:spLocks/>
              </p:cNvSpPr>
              <p:nvPr/>
            </p:nvSpPr>
            <p:spPr bwMode="auto">
              <a:xfrm>
                <a:off x="5132" y="1844"/>
                <a:ext cx="26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6" y="0"/>
                  </a:cxn>
                </a:cxnLst>
                <a:rect l="0" t="0" r="r" b="b"/>
                <a:pathLst>
                  <a:path w="26" h="34">
                    <a:moveTo>
                      <a:pt x="0" y="34"/>
                    </a:moveTo>
                    <a:cubicBezTo>
                      <a:pt x="16" y="29"/>
                      <a:pt x="19" y="14"/>
                      <a:pt x="26" y="0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5258" name="Group 58"/>
            <p:cNvGrpSpPr>
              <a:grpSpLocks/>
            </p:cNvGrpSpPr>
            <p:nvPr/>
          </p:nvGrpSpPr>
          <p:grpSpPr bwMode="auto">
            <a:xfrm>
              <a:off x="3288" y="3203"/>
              <a:ext cx="720" cy="143"/>
              <a:chOff x="4752" y="1844"/>
              <a:chExt cx="720" cy="143"/>
            </a:xfrm>
          </p:grpSpPr>
          <p:grpSp>
            <p:nvGrpSpPr>
              <p:cNvPr id="435259" name="Group 59"/>
              <p:cNvGrpSpPr>
                <a:grpSpLocks/>
              </p:cNvGrpSpPr>
              <p:nvPr/>
            </p:nvGrpSpPr>
            <p:grpSpPr bwMode="auto">
              <a:xfrm>
                <a:off x="4752" y="1872"/>
                <a:ext cx="720" cy="115"/>
                <a:chOff x="3510" y="981"/>
                <a:chExt cx="720" cy="115"/>
              </a:xfrm>
            </p:grpSpPr>
            <p:sp>
              <p:nvSpPr>
                <p:cNvPr id="435260" name="Oval 60"/>
                <p:cNvSpPr>
                  <a:spLocks noChangeArrowheads="1"/>
                </p:cNvSpPr>
                <p:nvPr/>
              </p:nvSpPr>
              <p:spPr bwMode="auto">
                <a:xfrm>
                  <a:off x="3510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261" name="Line 61"/>
                <p:cNvSpPr>
                  <a:spLocks noChangeShapeType="1"/>
                </p:cNvSpPr>
                <p:nvPr/>
              </p:nvSpPr>
              <p:spPr bwMode="auto">
                <a:xfrm>
                  <a:off x="3625" y="1039"/>
                  <a:ext cx="5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262" name="Oval 62"/>
                <p:cNvSpPr>
                  <a:spLocks noChangeArrowheads="1"/>
                </p:cNvSpPr>
                <p:nvPr/>
              </p:nvSpPr>
              <p:spPr bwMode="auto">
                <a:xfrm>
                  <a:off x="3827" y="981"/>
                  <a:ext cx="86" cy="86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263" name="Oval 63"/>
                <p:cNvSpPr>
                  <a:spLocks noChangeArrowheads="1"/>
                </p:cNvSpPr>
                <p:nvPr/>
              </p:nvSpPr>
              <p:spPr bwMode="auto">
                <a:xfrm>
                  <a:off x="4115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5264" name="Freeform 64"/>
              <p:cNvSpPr>
                <a:spLocks/>
              </p:cNvSpPr>
              <p:nvPr/>
            </p:nvSpPr>
            <p:spPr bwMode="auto">
              <a:xfrm>
                <a:off x="5074" y="1847"/>
                <a:ext cx="16" cy="33"/>
              </a:xfrm>
              <a:custGeom>
                <a:avLst/>
                <a:gdLst/>
                <a:ahLst/>
                <a:cxnLst>
                  <a:cxn ang="0">
                    <a:pos x="16" y="33"/>
                  </a:cxn>
                  <a:cxn ang="0">
                    <a:pos x="10" y="31"/>
                  </a:cxn>
                  <a:cxn ang="0">
                    <a:pos x="4" y="9"/>
                  </a:cxn>
                  <a:cxn ang="0">
                    <a:pos x="0" y="1"/>
                  </a:cxn>
                </a:cxnLst>
                <a:rect l="0" t="0" r="r" b="b"/>
                <a:pathLst>
                  <a:path w="16" h="33">
                    <a:moveTo>
                      <a:pt x="16" y="33"/>
                    </a:moveTo>
                    <a:cubicBezTo>
                      <a:pt x="14" y="32"/>
                      <a:pt x="11" y="32"/>
                      <a:pt x="10" y="31"/>
                    </a:cubicBezTo>
                    <a:cubicBezTo>
                      <a:pt x="5" y="26"/>
                      <a:pt x="7" y="15"/>
                      <a:pt x="4" y="9"/>
                    </a:cubicBezTo>
                    <a:cubicBezTo>
                      <a:pt x="0" y="0"/>
                      <a:pt x="0" y="6"/>
                      <a:pt x="0" y="1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5" name="Freeform 65"/>
              <p:cNvSpPr>
                <a:spLocks/>
              </p:cNvSpPr>
              <p:nvPr/>
            </p:nvSpPr>
            <p:spPr bwMode="auto">
              <a:xfrm>
                <a:off x="5132" y="1844"/>
                <a:ext cx="26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6" y="0"/>
                  </a:cxn>
                </a:cxnLst>
                <a:rect l="0" t="0" r="r" b="b"/>
                <a:pathLst>
                  <a:path w="26" h="34">
                    <a:moveTo>
                      <a:pt x="0" y="34"/>
                    </a:moveTo>
                    <a:cubicBezTo>
                      <a:pt x="16" y="29"/>
                      <a:pt x="19" y="14"/>
                      <a:pt x="26" y="0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5266" name="Text Box 66"/>
          <p:cNvSpPr txBox="1">
            <a:spLocks noChangeArrowheads="1"/>
          </p:cNvSpPr>
          <p:nvPr/>
        </p:nvSpPr>
        <p:spPr bwMode="auto">
          <a:xfrm>
            <a:off x="1331915" y="6092825"/>
            <a:ext cx="5875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3200" b="1">
                <a:latin typeface="Comic Sans MS" pitchFamily="66" charset="0"/>
              </a:rPr>
              <a:t>Coagulation: fibrin formation</a:t>
            </a:r>
          </a:p>
        </p:txBody>
      </p:sp>
      <p:grpSp>
        <p:nvGrpSpPr>
          <p:cNvPr id="435267" name="Group 67"/>
          <p:cNvGrpSpPr>
            <a:grpSpLocks/>
          </p:cNvGrpSpPr>
          <p:nvPr/>
        </p:nvGrpSpPr>
        <p:grpSpPr bwMode="auto">
          <a:xfrm>
            <a:off x="4213225" y="4652964"/>
            <a:ext cx="1143000" cy="227012"/>
            <a:chOff x="4752" y="1844"/>
            <a:chExt cx="720" cy="143"/>
          </a:xfrm>
        </p:grpSpPr>
        <p:grpSp>
          <p:nvGrpSpPr>
            <p:cNvPr id="435268" name="Group 6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5269" name="Oval 6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70" name="Line 7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1" name="Oval 7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72" name="Oval 7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5273" name="Freeform 7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274" name="Freeform 7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5275" name="Group 75"/>
          <p:cNvGrpSpPr>
            <a:grpSpLocks/>
          </p:cNvGrpSpPr>
          <p:nvPr/>
        </p:nvGrpSpPr>
        <p:grpSpPr bwMode="auto">
          <a:xfrm>
            <a:off x="5580063" y="4581525"/>
            <a:ext cx="1143000" cy="227013"/>
            <a:chOff x="4752" y="1844"/>
            <a:chExt cx="720" cy="143"/>
          </a:xfrm>
        </p:grpSpPr>
        <p:grpSp>
          <p:nvGrpSpPr>
            <p:cNvPr id="435276" name="Group 7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5277" name="Oval 7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78" name="Line 7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9" name="Oval 7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80" name="Oval 8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5281" name="Freeform 8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282" name="Freeform 8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5283" name="Freeform 83"/>
          <p:cNvSpPr>
            <a:spLocks/>
          </p:cNvSpPr>
          <p:nvPr/>
        </p:nvSpPr>
        <p:spPr bwMode="auto">
          <a:xfrm>
            <a:off x="6084890" y="3213102"/>
            <a:ext cx="1368425" cy="792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408"/>
              </a:cxn>
              <a:cxn ang="0">
                <a:pos x="862" y="499"/>
              </a:cxn>
            </a:cxnLst>
            <a:rect l="0" t="0" r="r" b="b"/>
            <a:pathLst>
              <a:path w="862" h="499">
                <a:moveTo>
                  <a:pt x="0" y="0"/>
                </a:moveTo>
                <a:cubicBezTo>
                  <a:pt x="41" y="162"/>
                  <a:pt x="83" y="325"/>
                  <a:pt x="227" y="408"/>
                </a:cubicBezTo>
                <a:cubicBezTo>
                  <a:pt x="371" y="491"/>
                  <a:pt x="749" y="484"/>
                  <a:pt x="862" y="49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35284" name="Text Box 84"/>
          <p:cNvSpPr txBox="1">
            <a:spLocks noChangeArrowheads="1"/>
          </p:cNvSpPr>
          <p:nvPr/>
        </p:nvSpPr>
        <p:spPr bwMode="auto">
          <a:xfrm>
            <a:off x="7380288" y="3824290"/>
            <a:ext cx="14938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000" b="1">
                <a:latin typeface="Comic Sans MS" pitchFamily="66" charset="0"/>
              </a:rPr>
              <a:t>FPA &amp; FPB</a:t>
            </a:r>
          </a:p>
        </p:txBody>
      </p:sp>
      <p:sp>
        <p:nvSpPr>
          <p:cNvPr id="435285" name="Freeform 85"/>
          <p:cNvSpPr>
            <a:spLocks/>
          </p:cNvSpPr>
          <p:nvPr/>
        </p:nvSpPr>
        <p:spPr bwMode="auto">
          <a:xfrm>
            <a:off x="7451725" y="3716340"/>
            <a:ext cx="433388" cy="73025"/>
          </a:xfrm>
          <a:custGeom>
            <a:avLst/>
            <a:gdLst/>
            <a:ahLst/>
            <a:cxnLst>
              <a:cxn ang="0">
                <a:pos x="301" y="124"/>
              </a:cxn>
              <a:cxn ang="0">
                <a:pos x="274" y="27"/>
              </a:cxn>
              <a:cxn ang="0">
                <a:pos x="186" y="0"/>
              </a:cxn>
              <a:cxn ang="0">
                <a:pos x="17" y="27"/>
              </a:cxn>
              <a:cxn ang="0">
                <a:pos x="0" y="53"/>
              </a:cxn>
            </a:cxnLst>
            <a:rect l="0" t="0" r="r" b="b"/>
            <a:pathLst>
              <a:path w="301" h="124">
                <a:moveTo>
                  <a:pt x="301" y="124"/>
                </a:moveTo>
                <a:cubicBezTo>
                  <a:pt x="299" y="117"/>
                  <a:pt x="276" y="29"/>
                  <a:pt x="274" y="27"/>
                </a:cubicBezTo>
                <a:cubicBezTo>
                  <a:pt x="265" y="19"/>
                  <a:pt x="203" y="4"/>
                  <a:pt x="186" y="0"/>
                </a:cubicBezTo>
                <a:cubicBezTo>
                  <a:pt x="125" y="6"/>
                  <a:pt x="74" y="8"/>
                  <a:pt x="17" y="27"/>
                </a:cubicBezTo>
                <a:cubicBezTo>
                  <a:pt x="8" y="56"/>
                  <a:pt x="18" y="53"/>
                  <a:pt x="0" y="5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35286" name="Freeform 86"/>
          <p:cNvSpPr>
            <a:spLocks/>
          </p:cNvSpPr>
          <p:nvPr/>
        </p:nvSpPr>
        <p:spPr bwMode="auto">
          <a:xfrm flipH="1">
            <a:off x="8243888" y="3706813"/>
            <a:ext cx="431800" cy="82550"/>
          </a:xfrm>
          <a:custGeom>
            <a:avLst/>
            <a:gdLst/>
            <a:ahLst/>
            <a:cxnLst>
              <a:cxn ang="0">
                <a:pos x="301" y="124"/>
              </a:cxn>
              <a:cxn ang="0">
                <a:pos x="274" y="27"/>
              </a:cxn>
              <a:cxn ang="0">
                <a:pos x="186" y="0"/>
              </a:cxn>
              <a:cxn ang="0">
                <a:pos x="17" y="27"/>
              </a:cxn>
              <a:cxn ang="0">
                <a:pos x="0" y="53"/>
              </a:cxn>
            </a:cxnLst>
            <a:rect l="0" t="0" r="r" b="b"/>
            <a:pathLst>
              <a:path w="301" h="124">
                <a:moveTo>
                  <a:pt x="301" y="124"/>
                </a:moveTo>
                <a:cubicBezTo>
                  <a:pt x="299" y="117"/>
                  <a:pt x="276" y="29"/>
                  <a:pt x="274" y="27"/>
                </a:cubicBezTo>
                <a:cubicBezTo>
                  <a:pt x="265" y="19"/>
                  <a:pt x="203" y="4"/>
                  <a:pt x="186" y="0"/>
                </a:cubicBezTo>
                <a:cubicBezTo>
                  <a:pt x="125" y="6"/>
                  <a:pt x="74" y="8"/>
                  <a:pt x="17" y="27"/>
                </a:cubicBezTo>
                <a:cubicBezTo>
                  <a:pt x="8" y="56"/>
                  <a:pt x="18" y="53"/>
                  <a:pt x="0" y="5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grpSp>
        <p:nvGrpSpPr>
          <p:cNvPr id="435287" name="Group 87"/>
          <p:cNvGrpSpPr>
            <a:grpSpLocks/>
          </p:cNvGrpSpPr>
          <p:nvPr/>
        </p:nvGrpSpPr>
        <p:grpSpPr bwMode="auto">
          <a:xfrm>
            <a:off x="6740525" y="2590802"/>
            <a:ext cx="1143000" cy="379413"/>
            <a:chOff x="4246" y="1632"/>
            <a:chExt cx="720" cy="239"/>
          </a:xfrm>
        </p:grpSpPr>
        <p:sp>
          <p:nvSpPr>
            <p:cNvPr id="435288" name="Freeform 88"/>
            <p:cNvSpPr>
              <a:spLocks/>
            </p:cNvSpPr>
            <p:nvPr/>
          </p:nvSpPr>
          <p:spPr bwMode="auto">
            <a:xfrm>
              <a:off x="4298" y="1651"/>
              <a:ext cx="301" cy="124"/>
            </a:xfrm>
            <a:custGeom>
              <a:avLst/>
              <a:gdLst/>
              <a:ahLst/>
              <a:cxnLst>
                <a:cxn ang="0">
                  <a:pos x="301" y="124"/>
                </a:cxn>
                <a:cxn ang="0">
                  <a:pos x="274" y="27"/>
                </a:cxn>
                <a:cxn ang="0">
                  <a:pos x="186" y="0"/>
                </a:cxn>
                <a:cxn ang="0">
                  <a:pos x="17" y="27"/>
                </a:cxn>
                <a:cxn ang="0">
                  <a:pos x="0" y="53"/>
                </a:cxn>
              </a:cxnLst>
              <a:rect l="0" t="0" r="r" b="b"/>
              <a:pathLst>
                <a:path w="301" h="124">
                  <a:moveTo>
                    <a:pt x="301" y="124"/>
                  </a:moveTo>
                  <a:cubicBezTo>
                    <a:pt x="299" y="117"/>
                    <a:pt x="276" y="29"/>
                    <a:pt x="274" y="27"/>
                  </a:cubicBezTo>
                  <a:cubicBezTo>
                    <a:pt x="265" y="19"/>
                    <a:pt x="203" y="4"/>
                    <a:pt x="186" y="0"/>
                  </a:cubicBezTo>
                  <a:cubicBezTo>
                    <a:pt x="125" y="6"/>
                    <a:pt x="74" y="8"/>
                    <a:pt x="17" y="27"/>
                  </a:cubicBezTo>
                  <a:cubicBezTo>
                    <a:pt x="8" y="56"/>
                    <a:pt x="18" y="53"/>
                    <a:pt x="0" y="53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5289" name="Freeform 89"/>
            <p:cNvSpPr>
              <a:spLocks/>
            </p:cNvSpPr>
            <p:nvPr/>
          </p:nvSpPr>
          <p:spPr bwMode="auto">
            <a:xfrm>
              <a:off x="4608" y="1704"/>
              <a:ext cx="1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1" h="62">
                  <a:moveTo>
                    <a:pt x="0" y="62"/>
                  </a:moveTo>
                  <a:cubicBezTo>
                    <a:pt x="0" y="41"/>
                    <a:pt x="0" y="2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5290" name="Freeform 90"/>
            <p:cNvSpPr>
              <a:spLocks/>
            </p:cNvSpPr>
            <p:nvPr/>
          </p:nvSpPr>
          <p:spPr bwMode="auto">
            <a:xfrm flipH="1">
              <a:off x="4630" y="1632"/>
              <a:ext cx="301" cy="124"/>
            </a:xfrm>
            <a:custGeom>
              <a:avLst/>
              <a:gdLst/>
              <a:ahLst/>
              <a:cxnLst>
                <a:cxn ang="0">
                  <a:pos x="301" y="124"/>
                </a:cxn>
                <a:cxn ang="0">
                  <a:pos x="274" y="27"/>
                </a:cxn>
                <a:cxn ang="0">
                  <a:pos x="186" y="0"/>
                </a:cxn>
                <a:cxn ang="0">
                  <a:pos x="17" y="27"/>
                </a:cxn>
                <a:cxn ang="0">
                  <a:pos x="0" y="53"/>
                </a:cxn>
              </a:cxnLst>
              <a:rect l="0" t="0" r="r" b="b"/>
              <a:pathLst>
                <a:path w="301" h="124">
                  <a:moveTo>
                    <a:pt x="301" y="124"/>
                  </a:moveTo>
                  <a:cubicBezTo>
                    <a:pt x="299" y="117"/>
                    <a:pt x="276" y="29"/>
                    <a:pt x="274" y="27"/>
                  </a:cubicBezTo>
                  <a:cubicBezTo>
                    <a:pt x="265" y="19"/>
                    <a:pt x="203" y="4"/>
                    <a:pt x="186" y="0"/>
                  </a:cubicBezTo>
                  <a:cubicBezTo>
                    <a:pt x="125" y="6"/>
                    <a:pt x="74" y="8"/>
                    <a:pt x="17" y="27"/>
                  </a:cubicBezTo>
                  <a:cubicBezTo>
                    <a:pt x="8" y="56"/>
                    <a:pt x="18" y="53"/>
                    <a:pt x="0" y="53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5291" name="Freeform 91"/>
            <p:cNvSpPr>
              <a:spLocks/>
            </p:cNvSpPr>
            <p:nvPr/>
          </p:nvSpPr>
          <p:spPr bwMode="auto">
            <a:xfrm flipH="1">
              <a:off x="4630" y="1728"/>
              <a:ext cx="1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1" h="62">
                  <a:moveTo>
                    <a:pt x="0" y="62"/>
                  </a:moveTo>
                  <a:cubicBezTo>
                    <a:pt x="0" y="41"/>
                    <a:pt x="0" y="2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35292" name="Group 92"/>
            <p:cNvGrpSpPr>
              <a:grpSpLocks/>
            </p:cNvGrpSpPr>
            <p:nvPr/>
          </p:nvGrpSpPr>
          <p:grpSpPr bwMode="auto">
            <a:xfrm>
              <a:off x="4246" y="1756"/>
              <a:ext cx="720" cy="115"/>
              <a:chOff x="3510" y="981"/>
              <a:chExt cx="720" cy="115"/>
            </a:xfrm>
          </p:grpSpPr>
          <p:sp>
            <p:nvSpPr>
              <p:cNvPr id="435293" name="Oval 9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94" name="Line 9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95" name="Oval 9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96" name="Oval 9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sz="2800">
                <a:latin typeface="Tahoma" pitchFamily="34" charset="0"/>
              </a:rPr>
              <a:t>Fibrin mesh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107950" y="692152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07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82308" name="Group 4"/>
          <p:cNvGrpSpPr>
            <a:grpSpLocks/>
          </p:cNvGrpSpPr>
          <p:nvPr/>
        </p:nvGrpSpPr>
        <p:grpSpPr bwMode="auto">
          <a:xfrm>
            <a:off x="152402" y="4648200"/>
            <a:ext cx="1219200" cy="304800"/>
            <a:chOff x="560" y="1360"/>
            <a:chExt cx="454" cy="111"/>
          </a:xfrm>
        </p:grpSpPr>
        <p:sp>
          <p:nvSpPr>
            <p:cNvPr id="482309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10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2311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82312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13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2314" name="Line 10"/>
          <p:cNvSpPr>
            <a:spLocks noChangeShapeType="1"/>
          </p:cNvSpPr>
          <p:nvPr/>
        </p:nvSpPr>
        <p:spPr bwMode="auto">
          <a:xfrm>
            <a:off x="6381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15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>
            <a:off x="14763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19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21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22" name="Line 18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23" name="Line 19"/>
          <p:cNvSpPr>
            <a:spLocks noChangeShapeType="1"/>
          </p:cNvSpPr>
          <p:nvPr/>
        </p:nvSpPr>
        <p:spPr bwMode="auto">
          <a:xfrm>
            <a:off x="5029202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24" name="Line 20"/>
          <p:cNvSpPr>
            <a:spLocks noChangeShapeType="1"/>
          </p:cNvSpPr>
          <p:nvPr/>
        </p:nvSpPr>
        <p:spPr bwMode="auto">
          <a:xfrm>
            <a:off x="5715002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82325" name="Group 21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82326" name="Freeform 2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27" name="Oval 2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2328" name="Group 24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82329" name="Freeform 25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2330" name="Group 26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82331" name="Freeform 27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32" name="Oval 2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2333" name="Group 29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82334" name="Freeform 30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35" name="Oval 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2336" name="Line 32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37" name="Line 33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38" name="Line 34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39" name="Line 35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40" name="Line 36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41" name="Line 37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42" name="Line 38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43" name="Line 39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44" name="Freeform 40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2345" name="Group 41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82346" name="Freeform 4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47" name="Oval 4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2348" name="Group 44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82349" name="Freeform 45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50" name="Oval 4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2351" name="Group 47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82352" name="Freeform 4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53" name="Oval 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2354" name="Line 50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55" name="Line 51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56" name="Line 52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57" name="Line 53"/>
          <p:cNvSpPr>
            <a:spLocks noChangeShapeType="1"/>
          </p:cNvSpPr>
          <p:nvPr/>
        </p:nvSpPr>
        <p:spPr bwMode="auto">
          <a:xfrm>
            <a:off x="3276601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58" name="Line 54"/>
          <p:cNvSpPr>
            <a:spLocks noChangeShapeType="1"/>
          </p:cNvSpPr>
          <p:nvPr/>
        </p:nvSpPr>
        <p:spPr bwMode="auto">
          <a:xfrm>
            <a:off x="1371602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59" name="Line 55"/>
          <p:cNvSpPr>
            <a:spLocks noChangeShapeType="1"/>
          </p:cNvSpPr>
          <p:nvPr/>
        </p:nvSpPr>
        <p:spPr bwMode="auto">
          <a:xfrm>
            <a:off x="1828801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60" name="Line 56"/>
          <p:cNvSpPr>
            <a:spLocks noChangeShapeType="1"/>
          </p:cNvSpPr>
          <p:nvPr/>
        </p:nvSpPr>
        <p:spPr bwMode="auto">
          <a:xfrm>
            <a:off x="2514602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61" name="Line 57"/>
          <p:cNvSpPr>
            <a:spLocks noChangeShapeType="1"/>
          </p:cNvSpPr>
          <p:nvPr/>
        </p:nvSpPr>
        <p:spPr bwMode="auto">
          <a:xfrm>
            <a:off x="7315201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62" name="Line 58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63" name="Line 59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64" name="Line 60"/>
          <p:cNvSpPr>
            <a:spLocks noChangeShapeType="1"/>
          </p:cNvSpPr>
          <p:nvPr/>
        </p:nvSpPr>
        <p:spPr bwMode="auto">
          <a:xfrm>
            <a:off x="5334002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65" name="Line 61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66" name="Line 62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67" name="Line 63"/>
          <p:cNvSpPr>
            <a:spLocks noChangeShapeType="1"/>
          </p:cNvSpPr>
          <p:nvPr/>
        </p:nvSpPr>
        <p:spPr bwMode="auto">
          <a:xfrm>
            <a:off x="6477002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68" name="Line 64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69" name="Line 65"/>
          <p:cNvSpPr>
            <a:spLocks noChangeShapeType="1"/>
          </p:cNvSpPr>
          <p:nvPr/>
        </p:nvSpPr>
        <p:spPr bwMode="auto">
          <a:xfrm>
            <a:off x="50292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70" name="Line 66"/>
          <p:cNvSpPr>
            <a:spLocks noChangeShapeType="1"/>
          </p:cNvSpPr>
          <p:nvPr/>
        </p:nvSpPr>
        <p:spPr bwMode="auto">
          <a:xfrm>
            <a:off x="57150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82371" name="Group 67"/>
          <p:cNvGrpSpPr>
            <a:grpSpLocks/>
          </p:cNvGrpSpPr>
          <p:nvPr/>
        </p:nvGrpSpPr>
        <p:grpSpPr bwMode="auto">
          <a:xfrm>
            <a:off x="5497513" y="5083177"/>
            <a:ext cx="2874962" cy="55563"/>
            <a:chOff x="3463" y="3202"/>
            <a:chExt cx="1811" cy="35"/>
          </a:xfrm>
        </p:grpSpPr>
        <p:sp>
          <p:nvSpPr>
            <p:cNvPr id="482372" name="Line 68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73" name="Line 69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74" name="Line 70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2375" name="Group 71"/>
          <p:cNvGrpSpPr>
            <a:grpSpLocks/>
          </p:cNvGrpSpPr>
          <p:nvPr/>
        </p:nvGrpSpPr>
        <p:grpSpPr bwMode="auto">
          <a:xfrm>
            <a:off x="6372227" y="4724400"/>
            <a:ext cx="1219200" cy="685800"/>
            <a:chOff x="890" y="3072"/>
            <a:chExt cx="1072" cy="625"/>
          </a:xfrm>
        </p:grpSpPr>
        <p:sp>
          <p:nvSpPr>
            <p:cNvPr id="482376" name="Oval 72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77" name="AutoShape 73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99CC00">
                    <a:gamma/>
                    <a:shade val="63529"/>
                    <a:invGamma/>
                  </a:srgbClr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2378" name="Text Box 74"/>
          <p:cNvSpPr txBox="1">
            <a:spLocks noChangeArrowheads="1"/>
          </p:cNvSpPr>
          <p:nvPr/>
        </p:nvSpPr>
        <p:spPr bwMode="auto">
          <a:xfrm>
            <a:off x="663577" y="2613026"/>
            <a:ext cx="1138509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482379" name="Freeform 75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82380" name="Freeform 76"/>
          <p:cNvSpPr>
            <a:spLocks/>
          </p:cNvSpPr>
          <p:nvPr/>
        </p:nvSpPr>
        <p:spPr bwMode="auto">
          <a:xfrm>
            <a:off x="4716463" y="4797427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82381" name="Freeform 77"/>
          <p:cNvSpPr>
            <a:spLocks/>
          </p:cNvSpPr>
          <p:nvPr/>
        </p:nvSpPr>
        <p:spPr bwMode="auto">
          <a:xfrm>
            <a:off x="6732588" y="4010025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82382" name="Freeform 78"/>
          <p:cNvSpPr>
            <a:spLocks/>
          </p:cNvSpPr>
          <p:nvPr/>
        </p:nvSpPr>
        <p:spPr bwMode="auto">
          <a:xfrm>
            <a:off x="4859339" y="3938588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82383" name="AutoShape 79"/>
          <p:cNvSpPr>
            <a:spLocks noChangeArrowheads="1"/>
          </p:cNvSpPr>
          <p:nvPr/>
        </p:nvSpPr>
        <p:spPr bwMode="auto">
          <a:xfrm>
            <a:off x="4645027" y="3933826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84" name="AutoShape 80"/>
          <p:cNvSpPr>
            <a:spLocks noChangeArrowheads="1"/>
          </p:cNvSpPr>
          <p:nvPr/>
        </p:nvSpPr>
        <p:spPr bwMode="auto">
          <a:xfrm>
            <a:off x="5795963" y="3933826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85" name="AutoShape 81"/>
          <p:cNvSpPr>
            <a:spLocks noChangeArrowheads="1"/>
          </p:cNvSpPr>
          <p:nvPr/>
        </p:nvSpPr>
        <p:spPr bwMode="auto">
          <a:xfrm>
            <a:off x="6948490" y="40052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86" name="AutoShape 82"/>
          <p:cNvSpPr>
            <a:spLocks noChangeArrowheads="1"/>
          </p:cNvSpPr>
          <p:nvPr/>
        </p:nvSpPr>
        <p:spPr bwMode="auto">
          <a:xfrm>
            <a:off x="6877050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87" name="AutoShape 83"/>
          <p:cNvSpPr>
            <a:spLocks noChangeArrowheads="1"/>
          </p:cNvSpPr>
          <p:nvPr/>
        </p:nvSpPr>
        <p:spPr bwMode="auto">
          <a:xfrm>
            <a:off x="5724527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2388" name="Text Box 84"/>
          <p:cNvSpPr txBox="1">
            <a:spLocks noChangeArrowheads="1"/>
          </p:cNvSpPr>
          <p:nvPr/>
        </p:nvSpPr>
        <p:spPr bwMode="auto">
          <a:xfrm>
            <a:off x="216356" y="5517234"/>
            <a:ext cx="87485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11" rIns="91420" bIns="45711">
            <a:spAutoFit/>
          </a:bodyPr>
          <a:lstStyle/>
          <a:p>
            <a:pPr eaLnBrk="1" hangingPunct="1"/>
            <a:r>
              <a:rPr lang="en-GB" sz="3200" b="1" dirty="0">
                <a:solidFill>
                  <a:srgbClr val="FF0000"/>
                </a:solidFill>
                <a:latin typeface="Comic Sans MS" pitchFamily="66" charset="0"/>
              </a:rPr>
              <a:t>Haemophilia</a:t>
            </a:r>
            <a:r>
              <a:rPr lang="en-GB" sz="3200" b="1" dirty="0">
                <a:latin typeface="Comic Sans MS" pitchFamily="66" charset="0"/>
              </a:rPr>
              <a:t>: failure to generate thrombin and hence fibrin, to stabilise platelet plug</a:t>
            </a:r>
          </a:p>
        </p:txBody>
      </p:sp>
      <p:grpSp>
        <p:nvGrpSpPr>
          <p:cNvPr id="482389" name="Group 85"/>
          <p:cNvGrpSpPr>
            <a:grpSpLocks/>
          </p:cNvGrpSpPr>
          <p:nvPr/>
        </p:nvGrpSpPr>
        <p:grpSpPr bwMode="auto">
          <a:xfrm>
            <a:off x="4572002" y="3141663"/>
            <a:ext cx="1368425" cy="936625"/>
            <a:chOff x="2880" y="1979"/>
            <a:chExt cx="862" cy="590"/>
          </a:xfrm>
        </p:grpSpPr>
        <p:sp>
          <p:nvSpPr>
            <p:cNvPr id="482390" name="AutoShape 86"/>
            <p:cNvSpPr>
              <a:spLocks noChangeArrowheads="1"/>
            </p:cNvSpPr>
            <p:nvPr/>
          </p:nvSpPr>
          <p:spPr bwMode="auto">
            <a:xfrm>
              <a:off x="2880" y="1979"/>
              <a:ext cx="862" cy="590"/>
            </a:xfrm>
            <a:prstGeom prst="irregularSeal1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2391" name="Group 87"/>
            <p:cNvGrpSpPr>
              <a:grpSpLocks/>
            </p:cNvGrpSpPr>
            <p:nvPr/>
          </p:nvGrpSpPr>
          <p:grpSpPr bwMode="auto">
            <a:xfrm>
              <a:off x="2971" y="2387"/>
              <a:ext cx="720" cy="143"/>
              <a:chOff x="4752" y="1844"/>
              <a:chExt cx="720" cy="143"/>
            </a:xfrm>
          </p:grpSpPr>
          <p:grpSp>
            <p:nvGrpSpPr>
              <p:cNvPr id="482392" name="Group 88"/>
              <p:cNvGrpSpPr>
                <a:grpSpLocks/>
              </p:cNvGrpSpPr>
              <p:nvPr/>
            </p:nvGrpSpPr>
            <p:grpSpPr bwMode="auto">
              <a:xfrm>
                <a:off x="4752" y="1872"/>
                <a:ext cx="720" cy="115"/>
                <a:chOff x="3510" y="981"/>
                <a:chExt cx="720" cy="115"/>
              </a:xfrm>
            </p:grpSpPr>
            <p:sp>
              <p:nvSpPr>
                <p:cNvPr id="482393" name="Oval 89"/>
                <p:cNvSpPr>
                  <a:spLocks noChangeArrowheads="1"/>
                </p:cNvSpPr>
                <p:nvPr/>
              </p:nvSpPr>
              <p:spPr bwMode="auto">
                <a:xfrm>
                  <a:off x="3510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394" name="Line 90"/>
                <p:cNvSpPr>
                  <a:spLocks noChangeShapeType="1"/>
                </p:cNvSpPr>
                <p:nvPr/>
              </p:nvSpPr>
              <p:spPr bwMode="auto">
                <a:xfrm>
                  <a:off x="3625" y="1039"/>
                  <a:ext cx="5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395" name="Oval 91"/>
                <p:cNvSpPr>
                  <a:spLocks noChangeArrowheads="1"/>
                </p:cNvSpPr>
                <p:nvPr/>
              </p:nvSpPr>
              <p:spPr bwMode="auto">
                <a:xfrm>
                  <a:off x="3827" y="981"/>
                  <a:ext cx="86" cy="86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396" name="Oval 92"/>
                <p:cNvSpPr>
                  <a:spLocks noChangeArrowheads="1"/>
                </p:cNvSpPr>
                <p:nvPr/>
              </p:nvSpPr>
              <p:spPr bwMode="auto">
                <a:xfrm>
                  <a:off x="4115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2397" name="Freeform 93"/>
              <p:cNvSpPr>
                <a:spLocks/>
              </p:cNvSpPr>
              <p:nvPr/>
            </p:nvSpPr>
            <p:spPr bwMode="auto">
              <a:xfrm>
                <a:off x="5074" y="1847"/>
                <a:ext cx="16" cy="33"/>
              </a:xfrm>
              <a:custGeom>
                <a:avLst/>
                <a:gdLst/>
                <a:ahLst/>
                <a:cxnLst>
                  <a:cxn ang="0">
                    <a:pos x="16" y="33"/>
                  </a:cxn>
                  <a:cxn ang="0">
                    <a:pos x="10" y="31"/>
                  </a:cxn>
                  <a:cxn ang="0">
                    <a:pos x="4" y="9"/>
                  </a:cxn>
                  <a:cxn ang="0">
                    <a:pos x="0" y="1"/>
                  </a:cxn>
                </a:cxnLst>
                <a:rect l="0" t="0" r="r" b="b"/>
                <a:pathLst>
                  <a:path w="16" h="33">
                    <a:moveTo>
                      <a:pt x="16" y="33"/>
                    </a:moveTo>
                    <a:cubicBezTo>
                      <a:pt x="14" y="32"/>
                      <a:pt x="11" y="32"/>
                      <a:pt x="10" y="31"/>
                    </a:cubicBezTo>
                    <a:cubicBezTo>
                      <a:pt x="5" y="26"/>
                      <a:pt x="7" y="15"/>
                      <a:pt x="4" y="9"/>
                    </a:cubicBezTo>
                    <a:cubicBezTo>
                      <a:pt x="0" y="0"/>
                      <a:pt x="0" y="6"/>
                      <a:pt x="0" y="1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98" name="Freeform 94"/>
              <p:cNvSpPr>
                <a:spLocks/>
              </p:cNvSpPr>
              <p:nvPr/>
            </p:nvSpPr>
            <p:spPr bwMode="auto">
              <a:xfrm>
                <a:off x="5132" y="1844"/>
                <a:ext cx="26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6" y="0"/>
                  </a:cxn>
                </a:cxnLst>
                <a:rect l="0" t="0" r="r" b="b"/>
                <a:pathLst>
                  <a:path w="26" h="34">
                    <a:moveTo>
                      <a:pt x="0" y="34"/>
                    </a:moveTo>
                    <a:cubicBezTo>
                      <a:pt x="16" y="29"/>
                      <a:pt x="19" y="14"/>
                      <a:pt x="26" y="0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82399" name="Group 95"/>
          <p:cNvGrpSpPr>
            <a:grpSpLocks/>
          </p:cNvGrpSpPr>
          <p:nvPr/>
        </p:nvGrpSpPr>
        <p:grpSpPr bwMode="auto">
          <a:xfrm>
            <a:off x="6011863" y="3933825"/>
            <a:ext cx="1143000" cy="227013"/>
            <a:chOff x="4752" y="1844"/>
            <a:chExt cx="720" cy="143"/>
          </a:xfrm>
        </p:grpSpPr>
        <p:grpSp>
          <p:nvGrpSpPr>
            <p:cNvPr id="482400" name="Group 9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82401" name="Oval 9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02" name="Line 9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03" name="Oval 9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04" name="Oval 10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2405" name="Freeform 10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2406" name="Freeform 10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6735E-6 C -0.00521 -0.00902 -0.01129 -0.01896 -0.01736 -0.0266 C -0.0224 -0.04579 -0.04236 -0.05944 -0.05608 -0.06568 C -0.06111 -0.07077 -0.06389 -0.07123 -0.06927 -0.07447 C -0.07657 -0.07863 -0.08299 -0.08418 -0.09063 -0.08696 C -0.10209 -0.0969 -0.12136 -0.11078 -0.13473 -0.1154 C -0.14254 -0.12211 -0.15122 -0.12604 -0.16007 -0.12951 C -0.16493 -0.1339 -0.16893 -0.13668 -0.17466 -0.13853 C -0.18177 -0.14477 -0.18802 -0.15264 -0.19601 -0.15634 C -0.20243 -0.16466 -0.21233 -0.17091 -0.21736 -0.18108 C -0.21823 -0.18293 -0.21875 -0.18501 -0.21997 -0.1864 C -0.22101 -0.18756 -0.22396 -0.18825 -0.22396 -0.1882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482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3876E-7 C 0.00138 -0.03839 0.00312 -0.07979 -0.00521 -0.11725 C -0.0073 -0.1265 -0.01268 -0.13714 -0.01598 -0.1457 C -0.01789 -0.1568 -0.02275 -0.16744 -0.02657 -0.17761 C -0.03455 -0.19843 -0.03334 -0.20814 -0.04931 -0.22201 C -0.05278 -0.23751 -0.06129 -0.2493 -0.06129 -0.26642 " pathEditMode="relative" ptsTypes="fffffA">
                                      <p:cBhvr>
                                        <p:cTn id="9" dur="2000" fill="hold"/>
                                        <p:tgtEl>
                                          <p:spTgt spid="482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6735E-6 C 0.00104 -0.01364 0.00104 -0.01734 0.00538 -0.02845 C 0.00694 -0.03955 0.00868 -0.05203 0.01458 -0.06036 C 0.01666 -0.07331 0.02118 -0.08279 0.02656 -0.09413 C 0.02864 -0.09852 0.03333 -0.10661 0.03333 -0.10661 C 0.03368 -0.10846 0.03368 -0.11055 0.03455 -0.11193 C 0.03646 -0.11517 0.04132 -0.12072 0.04132 -0.12072 C 0.04462 -0.12951 0.04548 -0.13691 0.05069 -0.14385 C 0.05798 -0.16397 0.07118 -0.17946 0.08125 -0.19704 C 0.08611 -0.20583 0.09045 -0.21577 0.09722 -0.22202 C 0.10139 -0.23034 0.10451 -0.23797 0.10798 -0.24676 " pathEditMode="relative" ptsTypes="ffffffffffA">
                                      <p:cBhvr>
                                        <p:cTn id="12" dur="2000" fill="hold"/>
                                        <p:tgtEl>
                                          <p:spTgt spid="482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531E-6 C 0.00034 -0.03261 2.77778E-7 -0.06522 0.00121 -0.09782 C 0.00139 -0.10037 0.0059 -0.12026 0.00659 -0.12257 C 0.0085 -0.12858 0.01597 -0.12974 0.01597 -0.13691 " pathEditMode="relative" ptsTypes="fffA">
                                      <p:cBhvr>
                                        <p:cTn id="14" dur="2000" fill="hold"/>
                                        <p:tgtEl>
                                          <p:spTgt spid="482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1.40611E-6 C -0.00278 -0.01966 -0.01251 -0.04741 -0.02535 -0.05851 C -0.02709 -0.06614 -0.03178 -0.07239 -0.03594 -0.07817 C -0.03803 -0.08649 -0.05296 -0.10245 -0.0533 -0.11008 C -0.05417 -0.12951 -0.0533 -0.14917 -0.0533 -0.16859 " pathEditMode="relative" ptsTypes="ffffA">
                                      <p:cBhvr>
                                        <p:cTn id="17" dur="2000" fill="hold"/>
                                        <p:tgtEl>
                                          <p:spTgt spid="482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6735E-6 C -0.00711 -0.00277 -0.01406 -0.0037 -0.02135 -0.00532 C -0.03315 -0.00786 -0.04409 -0.01225 -0.05607 -0.0141 C -0.07656 -0.02174 -0.09809 -0.02289 -0.11875 -0.03006 C -0.14548 -0.02937 -0.17204 -0.02937 -0.19878 -0.02821 C -0.21215 -0.02775 -0.22534 -0.02012 -0.23871 -0.01942 C -0.24843 -0.01896 -0.25833 -0.01942 -0.26805 -0.01942 " pathEditMode="relative" ptsTypes="ffffffA">
                                      <p:cBhvr>
                                        <p:cTn id="19" dur="2000" fill="hold"/>
                                        <p:tgtEl>
                                          <p:spTgt spid="482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1841E-6 C 0.00469 -0.01272 0.00868 -0.01989 0.01875 -0.02497 C 0.0224 -0.03237 0.02708 -0.03654 0.03333 -0.03908 C 0.04236 -0.0518 0.02951 -0.03261 0.03733 -0.0481 C 0.0408 -0.05481 0.04184 -0.05296 0.0467 -0.05689 C 0.05434 -0.06313 0.05799 -0.07261 0.06667 -0.07655 C 0.07014 -0.08996 0.07587 -0.0888 0.08264 -0.09782 C 0.09201 -0.11031 0.08715 -0.10638 0.09601 -0.11193 C 0.10295 -0.12141 0.1026 -0.11679 0.1026 -0.12257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482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81" grpId="0" animBg="1"/>
      <p:bldP spid="482382" grpId="0" animBg="1"/>
      <p:bldP spid="482383" grpId="0" animBg="1"/>
      <p:bldP spid="482385" grpId="0" animBg="1"/>
      <p:bldP spid="482386" grpId="0" animBg="1"/>
      <p:bldP spid="4823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Termination of coagulation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Oval 2"/>
          <p:cNvSpPr>
            <a:spLocks noChangeArrowheads="1"/>
          </p:cNvSpPr>
          <p:nvPr/>
        </p:nvSpPr>
        <p:spPr bwMode="auto">
          <a:xfrm>
            <a:off x="1524000" y="35052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altLang="en-GB" sz="1600">
                <a:latin typeface="Comic Sans MS" pitchFamily="66" charset="0"/>
              </a:rPr>
              <a:t>T</a:t>
            </a:r>
          </a:p>
        </p:txBody>
      </p:sp>
      <p:sp>
        <p:nvSpPr>
          <p:cNvPr id="443395" name="Oval 3"/>
          <p:cNvSpPr>
            <a:spLocks noChangeArrowheads="1"/>
          </p:cNvSpPr>
          <p:nvPr/>
        </p:nvSpPr>
        <p:spPr bwMode="auto">
          <a:xfrm>
            <a:off x="7735888" y="3363913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altLang="en-GB" sz="1600">
                <a:latin typeface="Comic Sans MS" pitchFamily="66" charset="0"/>
              </a:rPr>
              <a:t>T</a:t>
            </a:r>
          </a:p>
        </p:txBody>
      </p:sp>
      <p:sp>
        <p:nvSpPr>
          <p:cNvPr id="443396" name="Oval 4"/>
          <p:cNvSpPr>
            <a:spLocks noChangeArrowheads="1"/>
          </p:cNvSpPr>
          <p:nvPr/>
        </p:nvSpPr>
        <p:spPr bwMode="auto">
          <a:xfrm>
            <a:off x="6343652" y="3363913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altLang="en-GB" sz="1600">
                <a:latin typeface="Comic Sans MS" pitchFamily="66" charset="0"/>
              </a:rPr>
              <a:t>T</a:t>
            </a:r>
          </a:p>
        </p:txBody>
      </p:sp>
      <p:sp>
        <p:nvSpPr>
          <p:cNvPr id="443397" name="Oval 5"/>
          <p:cNvSpPr>
            <a:spLocks noChangeArrowheads="1"/>
          </p:cNvSpPr>
          <p:nvPr/>
        </p:nvSpPr>
        <p:spPr bwMode="auto">
          <a:xfrm>
            <a:off x="5029201" y="41910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altLang="en-GB" sz="1600">
                <a:latin typeface="Comic Sans MS" pitchFamily="66" charset="0"/>
              </a:rPr>
              <a:t>T</a:t>
            </a:r>
          </a:p>
        </p:txBody>
      </p:sp>
      <p:sp>
        <p:nvSpPr>
          <p:cNvPr id="443398" name="Oval 6"/>
          <p:cNvSpPr>
            <a:spLocks noChangeArrowheads="1"/>
          </p:cNvSpPr>
          <p:nvPr/>
        </p:nvSpPr>
        <p:spPr bwMode="auto">
          <a:xfrm>
            <a:off x="4724400" y="32004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altLang="en-GB" sz="1600">
                <a:latin typeface="Comic Sans MS" pitchFamily="66" charset="0"/>
              </a:rPr>
              <a:t>T</a:t>
            </a:r>
          </a:p>
        </p:txBody>
      </p:sp>
      <p:sp>
        <p:nvSpPr>
          <p:cNvPr id="443399" name="Freeform 7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43400" name="Group 8"/>
          <p:cNvGrpSpPr>
            <a:grpSpLocks/>
          </p:cNvGrpSpPr>
          <p:nvPr/>
        </p:nvGrpSpPr>
        <p:grpSpPr bwMode="auto">
          <a:xfrm>
            <a:off x="152402" y="4648200"/>
            <a:ext cx="1219200" cy="304800"/>
            <a:chOff x="560" y="1360"/>
            <a:chExt cx="454" cy="111"/>
          </a:xfrm>
        </p:grpSpPr>
        <p:sp>
          <p:nvSpPr>
            <p:cNvPr id="443401" name="Freeform 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02" name="Oval 1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403" name="Group 11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43404" name="Freeform 1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05" name="Oval 1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3406" name="Line 14"/>
          <p:cNvSpPr>
            <a:spLocks noChangeShapeType="1"/>
          </p:cNvSpPr>
          <p:nvPr/>
        </p:nvSpPr>
        <p:spPr bwMode="auto">
          <a:xfrm>
            <a:off x="6381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07" name="Line 15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08" name="Line 16"/>
          <p:cNvSpPr>
            <a:spLocks noChangeShapeType="1"/>
          </p:cNvSpPr>
          <p:nvPr/>
        </p:nvSpPr>
        <p:spPr bwMode="auto">
          <a:xfrm>
            <a:off x="14763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09" name="Line 17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10" name="Line 18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11" name="Line 19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12" name="Line 20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13" name="Line 21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14" name="Freeform 22"/>
          <p:cNvSpPr>
            <a:spLocks/>
          </p:cNvSpPr>
          <p:nvPr/>
        </p:nvSpPr>
        <p:spPr bwMode="auto">
          <a:xfrm>
            <a:off x="4356100" y="49530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15" name="Line 23"/>
          <p:cNvSpPr>
            <a:spLocks noChangeShapeType="1"/>
          </p:cNvSpPr>
          <p:nvPr/>
        </p:nvSpPr>
        <p:spPr bwMode="auto">
          <a:xfrm>
            <a:off x="70104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16" name="Line 24"/>
          <p:cNvSpPr>
            <a:spLocks noChangeShapeType="1"/>
          </p:cNvSpPr>
          <p:nvPr/>
        </p:nvSpPr>
        <p:spPr bwMode="auto">
          <a:xfrm>
            <a:off x="6477002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17" name="Line 25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18" name="Line 26"/>
          <p:cNvSpPr>
            <a:spLocks noChangeShapeType="1"/>
          </p:cNvSpPr>
          <p:nvPr/>
        </p:nvSpPr>
        <p:spPr bwMode="auto">
          <a:xfrm>
            <a:off x="5029202" y="5181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419" name="Line 27"/>
          <p:cNvSpPr>
            <a:spLocks noChangeShapeType="1"/>
          </p:cNvSpPr>
          <p:nvPr/>
        </p:nvSpPr>
        <p:spPr bwMode="auto">
          <a:xfrm>
            <a:off x="5715002" y="5181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43420" name="Group 28"/>
          <p:cNvGrpSpPr>
            <a:grpSpLocks/>
          </p:cNvGrpSpPr>
          <p:nvPr/>
        </p:nvGrpSpPr>
        <p:grpSpPr bwMode="auto">
          <a:xfrm>
            <a:off x="5495925" y="4495800"/>
            <a:ext cx="2870200" cy="558800"/>
            <a:chOff x="3462" y="2832"/>
            <a:chExt cx="1808" cy="352"/>
          </a:xfrm>
        </p:grpSpPr>
        <p:grpSp>
          <p:nvGrpSpPr>
            <p:cNvPr id="443421" name="Group 29"/>
            <p:cNvGrpSpPr>
              <a:grpSpLocks/>
            </p:cNvGrpSpPr>
            <p:nvPr/>
          </p:nvGrpSpPr>
          <p:grpSpPr bwMode="auto">
            <a:xfrm rot="5593550">
              <a:off x="3494" y="2800"/>
              <a:ext cx="352" cy="416"/>
              <a:chOff x="2032" y="2704"/>
              <a:chExt cx="352" cy="416"/>
            </a:xfrm>
          </p:grpSpPr>
          <p:sp>
            <p:nvSpPr>
              <p:cNvPr id="443422" name="Freeform 30"/>
              <p:cNvSpPr>
                <a:spLocks/>
              </p:cNvSpPr>
              <p:nvPr/>
            </p:nvSpPr>
            <p:spPr bwMode="auto">
              <a:xfrm>
                <a:off x="2032" y="2704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23" name="Freeform 31"/>
              <p:cNvSpPr>
                <a:spLocks/>
              </p:cNvSpPr>
              <p:nvPr/>
            </p:nvSpPr>
            <p:spPr bwMode="auto">
              <a:xfrm>
                <a:off x="2064" y="2784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24" name="Freeform 32"/>
              <p:cNvSpPr>
                <a:spLocks/>
              </p:cNvSpPr>
              <p:nvPr/>
            </p:nvSpPr>
            <p:spPr bwMode="auto">
              <a:xfrm>
                <a:off x="2064" y="2880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25" name="Freeform 33"/>
              <p:cNvSpPr>
                <a:spLocks/>
              </p:cNvSpPr>
              <p:nvPr/>
            </p:nvSpPr>
            <p:spPr bwMode="auto">
              <a:xfrm>
                <a:off x="2064" y="2976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26" name="Freeform 34"/>
              <p:cNvSpPr>
                <a:spLocks/>
              </p:cNvSpPr>
              <p:nvPr/>
            </p:nvSpPr>
            <p:spPr bwMode="auto">
              <a:xfrm>
                <a:off x="2064" y="3072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27" name="Line 35"/>
              <p:cNvSpPr>
                <a:spLocks noChangeShapeType="1"/>
              </p:cNvSpPr>
              <p:nvPr/>
            </p:nvSpPr>
            <p:spPr bwMode="auto">
              <a:xfrm>
                <a:off x="2208" y="2736"/>
                <a:ext cx="0" cy="3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3428" name="Group 36"/>
            <p:cNvGrpSpPr>
              <a:grpSpLocks/>
            </p:cNvGrpSpPr>
            <p:nvPr/>
          </p:nvGrpSpPr>
          <p:grpSpPr bwMode="auto">
            <a:xfrm rot="5645154">
              <a:off x="4886" y="2800"/>
              <a:ext cx="352" cy="416"/>
              <a:chOff x="2032" y="2704"/>
              <a:chExt cx="352" cy="416"/>
            </a:xfrm>
          </p:grpSpPr>
          <p:sp>
            <p:nvSpPr>
              <p:cNvPr id="443429" name="Freeform 37"/>
              <p:cNvSpPr>
                <a:spLocks/>
              </p:cNvSpPr>
              <p:nvPr/>
            </p:nvSpPr>
            <p:spPr bwMode="auto">
              <a:xfrm>
                <a:off x="2032" y="2704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30" name="Freeform 38"/>
              <p:cNvSpPr>
                <a:spLocks/>
              </p:cNvSpPr>
              <p:nvPr/>
            </p:nvSpPr>
            <p:spPr bwMode="auto">
              <a:xfrm>
                <a:off x="2064" y="2784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31" name="Freeform 39"/>
              <p:cNvSpPr>
                <a:spLocks/>
              </p:cNvSpPr>
              <p:nvPr/>
            </p:nvSpPr>
            <p:spPr bwMode="auto">
              <a:xfrm>
                <a:off x="2064" y="2880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32" name="Freeform 40"/>
              <p:cNvSpPr>
                <a:spLocks/>
              </p:cNvSpPr>
              <p:nvPr/>
            </p:nvSpPr>
            <p:spPr bwMode="auto">
              <a:xfrm>
                <a:off x="2064" y="2976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33" name="Freeform 41"/>
              <p:cNvSpPr>
                <a:spLocks/>
              </p:cNvSpPr>
              <p:nvPr/>
            </p:nvSpPr>
            <p:spPr bwMode="auto">
              <a:xfrm>
                <a:off x="2064" y="3072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34" name="Line 42"/>
              <p:cNvSpPr>
                <a:spLocks noChangeShapeType="1"/>
              </p:cNvSpPr>
              <p:nvPr/>
            </p:nvSpPr>
            <p:spPr bwMode="auto">
              <a:xfrm>
                <a:off x="2208" y="2736"/>
                <a:ext cx="0" cy="3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3435" name="Group 43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43436" name="Freeform 44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37" name="Oval 45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438" name="Group 46"/>
          <p:cNvGrpSpPr>
            <a:grpSpLocks/>
          </p:cNvGrpSpPr>
          <p:nvPr/>
        </p:nvGrpSpPr>
        <p:grpSpPr bwMode="auto">
          <a:xfrm>
            <a:off x="4572000" y="3532188"/>
            <a:ext cx="3571875" cy="1147762"/>
            <a:chOff x="2880" y="2225"/>
            <a:chExt cx="2250" cy="723"/>
          </a:xfrm>
        </p:grpSpPr>
        <p:grpSp>
          <p:nvGrpSpPr>
            <p:cNvPr id="443439" name="Group 47"/>
            <p:cNvGrpSpPr>
              <a:grpSpLocks/>
            </p:cNvGrpSpPr>
            <p:nvPr/>
          </p:nvGrpSpPr>
          <p:grpSpPr bwMode="auto">
            <a:xfrm>
              <a:off x="2880" y="2225"/>
              <a:ext cx="818" cy="655"/>
              <a:chOff x="2880" y="2225"/>
              <a:chExt cx="818" cy="655"/>
            </a:xfrm>
          </p:grpSpPr>
          <p:sp>
            <p:nvSpPr>
              <p:cNvPr id="443440" name="Freeform 48"/>
              <p:cNvSpPr>
                <a:spLocks/>
              </p:cNvSpPr>
              <p:nvPr/>
            </p:nvSpPr>
            <p:spPr bwMode="auto">
              <a:xfrm>
                <a:off x="3174" y="2736"/>
                <a:ext cx="3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48"/>
                  </a:cxn>
                  <a:cxn ang="0">
                    <a:pos x="280" y="112"/>
                  </a:cxn>
                </a:cxnLst>
                <a:rect l="0" t="0" r="r" b="b"/>
                <a:pathLst>
                  <a:path w="280" h="112">
                    <a:moveTo>
                      <a:pt x="0" y="0"/>
                    </a:moveTo>
                    <a:cubicBezTo>
                      <a:pt x="31" y="10"/>
                      <a:pt x="43" y="35"/>
                      <a:pt x="72" y="48"/>
                    </a:cubicBezTo>
                    <a:cubicBezTo>
                      <a:pt x="138" y="77"/>
                      <a:pt x="206" y="112"/>
                      <a:pt x="280" y="11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41" name="Oval 49"/>
              <p:cNvSpPr>
                <a:spLocks noChangeArrowheads="1"/>
              </p:cNvSpPr>
              <p:nvPr/>
            </p:nvSpPr>
            <p:spPr bwMode="auto">
              <a:xfrm>
                <a:off x="2884" y="2225"/>
                <a:ext cx="480" cy="528"/>
              </a:xfrm>
              <a:prstGeom prst="ellipse">
                <a:avLst/>
              </a:prstGeom>
              <a:solidFill>
                <a:srgbClr val="CC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42" name="Freeform 50"/>
              <p:cNvSpPr>
                <a:spLocks/>
              </p:cNvSpPr>
              <p:nvPr/>
            </p:nvSpPr>
            <p:spPr bwMode="auto">
              <a:xfrm>
                <a:off x="3298" y="2306"/>
                <a:ext cx="400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64"/>
                  </a:cxn>
                  <a:cxn ang="0">
                    <a:pos x="400" y="55"/>
                  </a:cxn>
                </a:cxnLst>
                <a:rect l="0" t="0" r="r" b="b"/>
                <a:pathLst>
                  <a:path w="400" h="64">
                    <a:moveTo>
                      <a:pt x="0" y="0"/>
                    </a:moveTo>
                    <a:cubicBezTo>
                      <a:pt x="63" y="63"/>
                      <a:pt x="52" y="51"/>
                      <a:pt x="146" y="64"/>
                    </a:cubicBezTo>
                    <a:cubicBezTo>
                      <a:pt x="394" y="55"/>
                      <a:pt x="309" y="55"/>
                      <a:pt x="400" y="5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43" name="Text Box 51"/>
              <p:cNvSpPr txBox="1">
                <a:spLocks noChangeArrowheads="1"/>
              </p:cNvSpPr>
              <p:nvPr/>
            </p:nvSpPr>
            <p:spPr bwMode="auto">
              <a:xfrm>
                <a:off x="2880" y="2390"/>
                <a:ext cx="532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Comic Sans MS" pitchFamily="66" charset="0"/>
                  </a:rPr>
                  <a:t>platelet</a:t>
                </a:r>
              </a:p>
            </p:txBody>
          </p:sp>
        </p:grpSp>
        <p:grpSp>
          <p:nvGrpSpPr>
            <p:cNvPr id="443444" name="Group 52"/>
            <p:cNvGrpSpPr>
              <a:grpSpLocks/>
            </p:cNvGrpSpPr>
            <p:nvPr/>
          </p:nvGrpSpPr>
          <p:grpSpPr bwMode="auto">
            <a:xfrm>
              <a:off x="3985" y="2263"/>
              <a:ext cx="1145" cy="685"/>
              <a:chOff x="3985" y="2263"/>
              <a:chExt cx="1145" cy="685"/>
            </a:xfrm>
          </p:grpSpPr>
          <p:sp>
            <p:nvSpPr>
              <p:cNvPr id="443445" name="Oval 53"/>
              <p:cNvSpPr>
                <a:spLocks noChangeArrowheads="1"/>
              </p:cNvSpPr>
              <p:nvPr/>
            </p:nvSpPr>
            <p:spPr bwMode="auto">
              <a:xfrm>
                <a:off x="4220" y="2263"/>
                <a:ext cx="608" cy="528"/>
              </a:xfrm>
              <a:prstGeom prst="ellipse">
                <a:avLst/>
              </a:prstGeom>
              <a:solidFill>
                <a:srgbClr val="CC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46" name="Freeform 54"/>
              <p:cNvSpPr>
                <a:spLocks/>
              </p:cNvSpPr>
              <p:nvPr/>
            </p:nvSpPr>
            <p:spPr bwMode="auto">
              <a:xfrm>
                <a:off x="3985" y="2291"/>
                <a:ext cx="400" cy="63"/>
              </a:xfrm>
              <a:custGeom>
                <a:avLst/>
                <a:gdLst/>
                <a:ahLst/>
                <a:cxnLst>
                  <a:cxn ang="0">
                    <a:pos x="400" y="0"/>
                  </a:cxn>
                  <a:cxn ang="0">
                    <a:pos x="345" y="27"/>
                  </a:cxn>
                  <a:cxn ang="0">
                    <a:pos x="318" y="54"/>
                  </a:cxn>
                  <a:cxn ang="0">
                    <a:pos x="0" y="63"/>
                  </a:cxn>
                </a:cxnLst>
                <a:rect l="0" t="0" r="r" b="b"/>
                <a:pathLst>
                  <a:path w="400" h="63">
                    <a:moveTo>
                      <a:pt x="400" y="0"/>
                    </a:moveTo>
                    <a:cubicBezTo>
                      <a:pt x="383" y="11"/>
                      <a:pt x="362" y="16"/>
                      <a:pt x="345" y="27"/>
                    </a:cubicBezTo>
                    <a:cubicBezTo>
                      <a:pt x="334" y="34"/>
                      <a:pt x="331" y="52"/>
                      <a:pt x="318" y="54"/>
                    </a:cubicBezTo>
                    <a:cubicBezTo>
                      <a:pt x="239" y="63"/>
                      <a:pt x="102" y="63"/>
                      <a:pt x="0" y="6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47" name="Text Box 55"/>
              <p:cNvSpPr txBox="1">
                <a:spLocks noChangeArrowheads="1"/>
              </p:cNvSpPr>
              <p:nvPr/>
            </p:nvSpPr>
            <p:spPr bwMode="auto">
              <a:xfrm>
                <a:off x="4312" y="2422"/>
                <a:ext cx="532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Comic Sans MS" pitchFamily="66" charset="0"/>
                  </a:rPr>
                  <a:t>platelet</a:t>
                </a:r>
              </a:p>
            </p:txBody>
          </p:sp>
          <p:sp>
            <p:nvSpPr>
              <p:cNvPr id="443448" name="Freeform 56"/>
              <p:cNvSpPr>
                <a:spLocks/>
              </p:cNvSpPr>
              <p:nvPr/>
            </p:nvSpPr>
            <p:spPr bwMode="auto">
              <a:xfrm>
                <a:off x="4730" y="2338"/>
                <a:ext cx="400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64"/>
                  </a:cxn>
                  <a:cxn ang="0">
                    <a:pos x="400" y="55"/>
                  </a:cxn>
                </a:cxnLst>
                <a:rect l="0" t="0" r="r" b="b"/>
                <a:pathLst>
                  <a:path w="400" h="64">
                    <a:moveTo>
                      <a:pt x="0" y="0"/>
                    </a:moveTo>
                    <a:cubicBezTo>
                      <a:pt x="63" y="63"/>
                      <a:pt x="52" y="51"/>
                      <a:pt x="146" y="64"/>
                    </a:cubicBezTo>
                    <a:cubicBezTo>
                      <a:pt x="394" y="55"/>
                      <a:pt x="309" y="55"/>
                      <a:pt x="400" y="5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49" name="Freeform 57"/>
              <p:cNvSpPr>
                <a:spLocks/>
              </p:cNvSpPr>
              <p:nvPr/>
            </p:nvSpPr>
            <p:spPr bwMode="auto">
              <a:xfrm>
                <a:off x="4542" y="2804"/>
                <a:ext cx="3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48"/>
                  </a:cxn>
                  <a:cxn ang="0">
                    <a:pos x="280" y="112"/>
                  </a:cxn>
                </a:cxnLst>
                <a:rect l="0" t="0" r="r" b="b"/>
                <a:pathLst>
                  <a:path w="280" h="112">
                    <a:moveTo>
                      <a:pt x="0" y="0"/>
                    </a:moveTo>
                    <a:cubicBezTo>
                      <a:pt x="31" y="10"/>
                      <a:pt x="43" y="35"/>
                      <a:pt x="72" y="48"/>
                    </a:cubicBezTo>
                    <a:cubicBezTo>
                      <a:pt x="138" y="77"/>
                      <a:pt x="206" y="112"/>
                      <a:pt x="280" y="11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3450" name="Group 58"/>
          <p:cNvGrpSpPr>
            <a:grpSpLocks/>
          </p:cNvGrpSpPr>
          <p:nvPr/>
        </p:nvGrpSpPr>
        <p:grpSpPr bwMode="auto">
          <a:xfrm>
            <a:off x="5495925" y="3703639"/>
            <a:ext cx="1143000" cy="182562"/>
            <a:chOff x="2112" y="864"/>
            <a:chExt cx="1200" cy="192"/>
          </a:xfrm>
        </p:grpSpPr>
        <p:sp>
          <p:nvSpPr>
            <p:cNvPr id="443451" name="Oval 59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52" name="Line 60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453" name="Oval 61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54" name="Oval 62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455" name="Group 63"/>
          <p:cNvGrpSpPr>
            <a:grpSpLocks/>
          </p:cNvGrpSpPr>
          <p:nvPr/>
        </p:nvGrpSpPr>
        <p:grpSpPr bwMode="auto">
          <a:xfrm>
            <a:off x="7924800" y="3767139"/>
            <a:ext cx="1143000" cy="182562"/>
            <a:chOff x="2112" y="864"/>
            <a:chExt cx="1200" cy="192"/>
          </a:xfrm>
        </p:grpSpPr>
        <p:sp>
          <p:nvSpPr>
            <p:cNvPr id="443456" name="Oval 64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57" name="Line 65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458" name="Oval 66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59" name="Oval 67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460" name="Group 68"/>
          <p:cNvGrpSpPr>
            <a:grpSpLocks/>
          </p:cNvGrpSpPr>
          <p:nvPr/>
        </p:nvGrpSpPr>
        <p:grpSpPr bwMode="auto">
          <a:xfrm>
            <a:off x="7391400" y="3657600"/>
            <a:ext cx="1143000" cy="182563"/>
            <a:chOff x="3510" y="981"/>
            <a:chExt cx="720" cy="115"/>
          </a:xfrm>
        </p:grpSpPr>
        <p:sp>
          <p:nvSpPr>
            <p:cNvPr id="443461" name="Oval 69"/>
            <p:cNvSpPr>
              <a:spLocks noChangeArrowheads="1"/>
            </p:cNvSpPr>
            <p:nvPr/>
          </p:nvSpPr>
          <p:spPr bwMode="auto">
            <a:xfrm>
              <a:off x="3510" y="981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62" name="Line 70"/>
            <p:cNvSpPr>
              <a:spLocks noChangeShapeType="1"/>
            </p:cNvSpPr>
            <p:nvPr/>
          </p:nvSpPr>
          <p:spPr bwMode="auto">
            <a:xfrm>
              <a:off x="3625" y="1039"/>
              <a:ext cx="5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463" name="Oval 71"/>
            <p:cNvSpPr>
              <a:spLocks noChangeArrowheads="1"/>
            </p:cNvSpPr>
            <p:nvPr/>
          </p:nvSpPr>
          <p:spPr bwMode="auto">
            <a:xfrm>
              <a:off x="3827" y="981"/>
              <a:ext cx="86" cy="86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64" name="Oval 72"/>
            <p:cNvSpPr>
              <a:spLocks noChangeArrowheads="1"/>
            </p:cNvSpPr>
            <p:nvPr/>
          </p:nvSpPr>
          <p:spPr bwMode="auto">
            <a:xfrm>
              <a:off x="4115" y="981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465" name="Group 73"/>
          <p:cNvGrpSpPr>
            <a:grpSpLocks/>
          </p:cNvGrpSpPr>
          <p:nvPr/>
        </p:nvGrpSpPr>
        <p:grpSpPr bwMode="auto">
          <a:xfrm>
            <a:off x="5029200" y="3581402"/>
            <a:ext cx="1143000" cy="182563"/>
            <a:chOff x="3510" y="981"/>
            <a:chExt cx="720" cy="115"/>
          </a:xfrm>
        </p:grpSpPr>
        <p:sp>
          <p:nvSpPr>
            <p:cNvPr id="443466" name="Oval 74"/>
            <p:cNvSpPr>
              <a:spLocks noChangeArrowheads="1"/>
            </p:cNvSpPr>
            <p:nvPr/>
          </p:nvSpPr>
          <p:spPr bwMode="auto">
            <a:xfrm>
              <a:off x="3510" y="981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67" name="Line 75"/>
            <p:cNvSpPr>
              <a:spLocks noChangeShapeType="1"/>
            </p:cNvSpPr>
            <p:nvPr/>
          </p:nvSpPr>
          <p:spPr bwMode="auto">
            <a:xfrm>
              <a:off x="3625" y="1039"/>
              <a:ext cx="5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468" name="Oval 76"/>
            <p:cNvSpPr>
              <a:spLocks noChangeArrowheads="1"/>
            </p:cNvSpPr>
            <p:nvPr/>
          </p:nvSpPr>
          <p:spPr bwMode="auto">
            <a:xfrm>
              <a:off x="3827" y="981"/>
              <a:ext cx="86" cy="86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69" name="Oval 77"/>
            <p:cNvSpPr>
              <a:spLocks noChangeArrowheads="1"/>
            </p:cNvSpPr>
            <p:nvPr/>
          </p:nvSpPr>
          <p:spPr bwMode="auto">
            <a:xfrm>
              <a:off x="4115" y="981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470" name="Group 78"/>
          <p:cNvGrpSpPr>
            <a:grpSpLocks/>
          </p:cNvGrpSpPr>
          <p:nvPr/>
        </p:nvGrpSpPr>
        <p:grpSpPr bwMode="auto">
          <a:xfrm>
            <a:off x="4495800" y="3429001"/>
            <a:ext cx="1143000" cy="227013"/>
            <a:chOff x="4752" y="1844"/>
            <a:chExt cx="720" cy="143"/>
          </a:xfrm>
        </p:grpSpPr>
        <p:grpSp>
          <p:nvGrpSpPr>
            <p:cNvPr id="443471" name="Group 79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43472" name="Oval 80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73" name="Line 81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74" name="Oval 82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75" name="Oval 83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3476" name="Freeform 84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477" name="Freeform 85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3478" name="Group 86"/>
          <p:cNvGrpSpPr>
            <a:grpSpLocks/>
          </p:cNvGrpSpPr>
          <p:nvPr/>
        </p:nvGrpSpPr>
        <p:grpSpPr bwMode="auto">
          <a:xfrm>
            <a:off x="6096000" y="3657600"/>
            <a:ext cx="1143000" cy="182563"/>
            <a:chOff x="3510" y="981"/>
            <a:chExt cx="720" cy="115"/>
          </a:xfrm>
        </p:grpSpPr>
        <p:sp>
          <p:nvSpPr>
            <p:cNvPr id="443479" name="Oval 87"/>
            <p:cNvSpPr>
              <a:spLocks noChangeArrowheads="1"/>
            </p:cNvSpPr>
            <p:nvPr/>
          </p:nvSpPr>
          <p:spPr bwMode="auto">
            <a:xfrm>
              <a:off x="3510" y="981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80" name="Line 88"/>
            <p:cNvSpPr>
              <a:spLocks noChangeShapeType="1"/>
            </p:cNvSpPr>
            <p:nvPr/>
          </p:nvSpPr>
          <p:spPr bwMode="auto">
            <a:xfrm>
              <a:off x="3625" y="1039"/>
              <a:ext cx="5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481" name="Oval 89"/>
            <p:cNvSpPr>
              <a:spLocks noChangeArrowheads="1"/>
            </p:cNvSpPr>
            <p:nvPr/>
          </p:nvSpPr>
          <p:spPr bwMode="auto">
            <a:xfrm>
              <a:off x="3827" y="981"/>
              <a:ext cx="86" cy="86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82" name="Oval 90"/>
            <p:cNvSpPr>
              <a:spLocks noChangeArrowheads="1"/>
            </p:cNvSpPr>
            <p:nvPr/>
          </p:nvSpPr>
          <p:spPr bwMode="auto">
            <a:xfrm>
              <a:off x="4115" y="981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483" name="Group 91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43484" name="Freeform 92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3485" name="Group 93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43486" name="Freeform 9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87" name="Oval 9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3488" name="Group 96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43489" name="Freeform 97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90" name="Oval 9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3491" name="Line 99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92" name="Line 100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93" name="Line 101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94" name="Line 102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95" name="Line 103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96" name="Line 104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97" name="Line 105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98" name="Line 106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499" name="Freeform 107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3500" name="Group 108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43501" name="Freeform 10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02" name="Oval 1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3503" name="Group 111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43504" name="Freeform 11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05" name="Oval 11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3506" name="Group 114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43507" name="Freeform 115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08" name="Oval 11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3509" name="Line 117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10" name="Line 118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11" name="Line 119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12" name="Line 120"/>
          <p:cNvSpPr>
            <a:spLocks noChangeShapeType="1"/>
          </p:cNvSpPr>
          <p:nvPr/>
        </p:nvSpPr>
        <p:spPr bwMode="auto">
          <a:xfrm>
            <a:off x="3276601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13" name="Line 121"/>
          <p:cNvSpPr>
            <a:spLocks noChangeShapeType="1"/>
          </p:cNvSpPr>
          <p:nvPr/>
        </p:nvSpPr>
        <p:spPr bwMode="auto">
          <a:xfrm>
            <a:off x="1371602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14" name="Line 122"/>
          <p:cNvSpPr>
            <a:spLocks noChangeShapeType="1"/>
          </p:cNvSpPr>
          <p:nvPr/>
        </p:nvSpPr>
        <p:spPr bwMode="auto">
          <a:xfrm>
            <a:off x="1828801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15" name="Line 123"/>
          <p:cNvSpPr>
            <a:spLocks noChangeShapeType="1"/>
          </p:cNvSpPr>
          <p:nvPr/>
        </p:nvSpPr>
        <p:spPr bwMode="auto">
          <a:xfrm>
            <a:off x="2514602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16" name="Line 124"/>
          <p:cNvSpPr>
            <a:spLocks noChangeShapeType="1"/>
          </p:cNvSpPr>
          <p:nvPr/>
        </p:nvSpPr>
        <p:spPr bwMode="auto">
          <a:xfrm>
            <a:off x="7315201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17" name="Line 125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18" name="Line 126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19" name="Line 127"/>
          <p:cNvSpPr>
            <a:spLocks noChangeShapeType="1"/>
          </p:cNvSpPr>
          <p:nvPr/>
        </p:nvSpPr>
        <p:spPr bwMode="auto">
          <a:xfrm>
            <a:off x="5334002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20" name="Line 128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21" name="Line 129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22" name="Line 130"/>
          <p:cNvSpPr>
            <a:spLocks noChangeShapeType="1"/>
          </p:cNvSpPr>
          <p:nvPr/>
        </p:nvSpPr>
        <p:spPr bwMode="auto">
          <a:xfrm>
            <a:off x="6477002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23" name="Line 131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24" name="Line 132"/>
          <p:cNvSpPr>
            <a:spLocks noChangeShapeType="1"/>
          </p:cNvSpPr>
          <p:nvPr/>
        </p:nvSpPr>
        <p:spPr bwMode="auto">
          <a:xfrm>
            <a:off x="50292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25" name="Line 133"/>
          <p:cNvSpPr>
            <a:spLocks noChangeShapeType="1"/>
          </p:cNvSpPr>
          <p:nvPr/>
        </p:nvSpPr>
        <p:spPr bwMode="auto">
          <a:xfrm>
            <a:off x="57150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26" name="Oval 134"/>
          <p:cNvSpPr>
            <a:spLocks noChangeArrowheads="1"/>
          </p:cNvSpPr>
          <p:nvPr/>
        </p:nvSpPr>
        <p:spPr bwMode="auto">
          <a:xfrm>
            <a:off x="6569076" y="4572002"/>
            <a:ext cx="158750" cy="741363"/>
          </a:xfrm>
          <a:prstGeom prst="ellipse">
            <a:avLst/>
          </a:prstGeom>
          <a:solidFill>
            <a:srgbClr val="00FF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27" name="AutoShape 135"/>
          <p:cNvSpPr>
            <a:spLocks noChangeArrowheads="1"/>
          </p:cNvSpPr>
          <p:nvPr/>
        </p:nvSpPr>
        <p:spPr bwMode="auto">
          <a:xfrm rot="5257015">
            <a:off x="6569869" y="5010946"/>
            <a:ext cx="244475" cy="735013"/>
          </a:xfrm>
          <a:prstGeom prst="moon">
            <a:avLst>
              <a:gd name="adj" fmla="val 50000"/>
            </a:avLst>
          </a:prstGeom>
          <a:solidFill>
            <a:srgbClr val="02CA7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43528" name="Group 136"/>
          <p:cNvGrpSpPr>
            <a:grpSpLocks/>
          </p:cNvGrpSpPr>
          <p:nvPr/>
        </p:nvGrpSpPr>
        <p:grpSpPr bwMode="auto">
          <a:xfrm>
            <a:off x="6191252" y="4438650"/>
            <a:ext cx="447675" cy="514350"/>
            <a:chOff x="3900" y="2796"/>
            <a:chExt cx="282" cy="324"/>
          </a:xfrm>
        </p:grpSpPr>
        <p:sp>
          <p:nvSpPr>
            <p:cNvPr id="443529" name="Oval 137"/>
            <p:cNvSpPr>
              <a:spLocks noChangeArrowheads="1"/>
            </p:cNvSpPr>
            <p:nvPr/>
          </p:nvSpPr>
          <p:spPr bwMode="auto">
            <a:xfrm>
              <a:off x="3948" y="2808"/>
              <a:ext cx="234" cy="3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30" name="Oval 138"/>
            <p:cNvSpPr>
              <a:spLocks noChangeArrowheads="1"/>
            </p:cNvSpPr>
            <p:nvPr/>
          </p:nvSpPr>
          <p:spPr bwMode="auto">
            <a:xfrm>
              <a:off x="3900" y="2796"/>
              <a:ext cx="264" cy="3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1000" b="1">
                  <a:latin typeface="Comic Sans MS" pitchFamily="66" charset="0"/>
                </a:rPr>
                <a:t>VIIa</a:t>
              </a:r>
            </a:p>
          </p:txBody>
        </p:sp>
      </p:grpSp>
      <p:sp>
        <p:nvSpPr>
          <p:cNvPr id="443531" name="Oval 139"/>
          <p:cNvSpPr>
            <a:spLocks noChangeArrowheads="1"/>
          </p:cNvSpPr>
          <p:nvPr/>
        </p:nvSpPr>
        <p:spPr bwMode="auto">
          <a:xfrm>
            <a:off x="6400802" y="20574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altLang="en-GB" sz="1600">
                <a:latin typeface="Comic Sans MS" pitchFamily="66" charset="0"/>
              </a:rPr>
              <a:t>T</a:t>
            </a:r>
          </a:p>
        </p:txBody>
      </p:sp>
      <p:sp>
        <p:nvSpPr>
          <p:cNvPr id="443532" name="Oval 140"/>
          <p:cNvSpPr>
            <a:spLocks noChangeArrowheads="1"/>
          </p:cNvSpPr>
          <p:nvPr/>
        </p:nvSpPr>
        <p:spPr bwMode="auto">
          <a:xfrm>
            <a:off x="5807075" y="2424113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altLang="en-GB" sz="1600">
                <a:latin typeface="Comic Sans MS" pitchFamily="66" charset="0"/>
              </a:rPr>
              <a:t>T</a:t>
            </a:r>
          </a:p>
        </p:txBody>
      </p:sp>
      <p:sp>
        <p:nvSpPr>
          <p:cNvPr id="443533" name="Oval 141"/>
          <p:cNvSpPr>
            <a:spLocks noChangeArrowheads="1"/>
          </p:cNvSpPr>
          <p:nvPr/>
        </p:nvSpPr>
        <p:spPr bwMode="auto">
          <a:xfrm>
            <a:off x="7097715" y="2365375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altLang="en-GB" sz="1600">
                <a:latin typeface="Comic Sans MS" pitchFamily="66" charset="0"/>
              </a:rPr>
              <a:t>T</a:t>
            </a:r>
          </a:p>
        </p:txBody>
      </p:sp>
      <p:grpSp>
        <p:nvGrpSpPr>
          <p:cNvPr id="443534" name="Group 142"/>
          <p:cNvGrpSpPr>
            <a:grpSpLocks/>
          </p:cNvGrpSpPr>
          <p:nvPr/>
        </p:nvGrpSpPr>
        <p:grpSpPr bwMode="auto">
          <a:xfrm>
            <a:off x="5497513" y="5083177"/>
            <a:ext cx="2874962" cy="55563"/>
            <a:chOff x="3463" y="3202"/>
            <a:chExt cx="1811" cy="35"/>
          </a:xfrm>
        </p:grpSpPr>
        <p:sp>
          <p:nvSpPr>
            <p:cNvPr id="443535" name="Line 143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36" name="Line 144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37" name="Line 145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538" name="Group 146"/>
          <p:cNvGrpSpPr>
            <a:grpSpLocks/>
          </p:cNvGrpSpPr>
          <p:nvPr/>
        </p:nvGrpSpPr>
        <p:grpSpPr bwMode="auto">
          <a:xfrm>
            <a:off x="4419600" y="3886200"/>
            <a:ext cx="1143000" cy="182563"/>
            <a:chOff x="2112" y="864"/>
            <a:chExt cx="1200" cy="192"/>
          </a:xfrm>
        </p:grpSpPr>
        <p:sp>
          <p:nvSpPr>
            <p:cNvPr id="443539" name="Oval 147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40" name="Line 148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541" name="Oval 149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42" name="Oval 150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543" name="Group 151"/>
          <p:cNvGrpSpPr>
            <a:grpSpLocks/>
          </p:cNvGrpSpPr>
          <p:nvPr/>
        </p:nvGrpSpPr>
        <p:grpSpPr bwMode="auto">
          <a:xfrm>
            <a:off x="4114800" y="4114802"/>
            <a:ext cx="1143000" cy="182563"/>
            <a:chOff x="2112" y="864"/>
            <a:chExt cx="1200" cy="192"/>
          </a:xfrm>
        </p:grpSpPr>
        <p:sp>
          <p:nvSpPr>
            <p:cNvPr id="443544" name="Oval 152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45" name="Line 153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546" name="Oval 154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47" name="Oval 155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548" name="Group 156"/>
          <p:cNvGrpSpPr>
            <a:grpSpLocks/>
          </p:cNvGrpSpPr>
          <p:nvPr/>
        </p:nvGrpSpPr>
        <p:grpSpPr bwMode="auto">
          <a:xfrm>
            <a:off x="7620000" y="3962402"/>
            <a:ext cx="1143000" cy="182563"/>
            <a:chOff x="2112" y="864"/>
            <a:chExt cx="1200" cy="192"/>
          </a:xfrm>
        </p:grpSpPr>
        <p:sp>
          <p:nvSpPr>
            <p:cNvPr id="443549" name="Oval 157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50" name="Line 158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551" name="Oval 159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52" name="Oval 160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553" name="Group 161"/>
          <p:cNvGrpSpPr>
            <a:grpSpLocks/>
          </p:cNvGrpSpPr>
          <p:nvPr/>
        </p:nvGrpSpPr>
        <p:grpSpPr bwMode="auto">
          <a:xfrm>
            <a:off x="5715000" y="3962402"/>
            <a:ext cx="1143000" cy="182563"/>
            <a:chOff x="2112" y="864"/>
            <a:chExt cx="1200" cy="192"/>
          </a:xfrm>
        </p:grpSpPr>
        <p:sp>
          <p:nvSpPr>
            <p:cNvPr id="443554" name="Oval 162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55" name="Line 163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556" name="Oval 164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57" name="Oval 165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558" name="Group 166"/>
          <p:cNvGrpSpPr>
            <a:grpSpLocks/>
          </p:cNvGrpSpPr>
          <p:nvPr/>
        </p:nvGrpSpPr>
        <p:grpSpPr bwMode="auto">
          <a:xfrm>
            <a:off x="5334000" y="4114802"/>
            <a:ext cx="1143000" cy="182563"/>
            <a:chOff x="2112" y="864"/>
            <a:chExt cx="1200" cy="192"/>
          </a:xfrm>
        </p:grpSpPr>
        <p:sp>
          <p:nvSpPr>
            <p:cNvPr id="443559" name="Oval 167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60" name="Line 168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561" name="Oval 169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62" name="Oval 170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563" name="Group 171"/>
          <p:cNvGrpSpPr>
            <a:grpSpLocks/>
          </p:cNvGrpSpPr>
          <p:nvPr/>
        </p:nvGrpSpPr>
        <p:grpSpPr bwMode="auto">
          <a:xfrm>
            <a:off x="6324600" y="4267200"/>
            <a:ext cx="1143000" cy="182563"/>
            <a:chOff x="2112" y="864"/>
            <a:chExt cx="1200" cy="192"/>
          </a:xfrm>
        </p:grpSpPr>
        <p:sp>
          <p:nvSpPr>
            <p:cNvPr id="443564" name="Oval 172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65" name="Line 173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566" name="Oval 174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67" name="Oval 175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3568" name="Group 176"/>
          <p:cNvGrpSpPr>
            <a:grpSpLocks/>
          </p:cNvGrpSpPr>
          <p:nvPr/>
        </p:nvGrpSpPr>
        <p:grpSpPr bwMode="auto">
          <a:xfrm>
            <a:off x="7239000" y="4191002"/>
            <a:ext cx="1143000" cy="182563"/>
            <a:chOff x="2112" y="864"/>
            <a:chExt cx="1200" cy="192"/>
          </a:xfrm>
        </p:grpSpPr>
        <p:sp>
          <p:nvSpPr>
            <p:cNvPr id="443569" name="Oval 177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70" name="Line 178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571" name="Oval 179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572" name="Oval 180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3573" name="Line 181"/>
          <p:cNvSpPr>
            <a:spLocks noChangeShapeType="1"/>
          </p:cNvSpPr>
          <p:nvPr/>
        </p:nvSpPr>
        <p:spPr bwMode="auto">
          <a:xfrm>
            <a:off x="4908550" y="530225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43574" name="Oval 182"/>
          <p:cNvSpPr>
            <a:spLocks noChangeArrowheads="1"/>
          </p:cNvSpPr>
          <p:nvPr/>
        </p:nvSpPr>
        <p:spPr bwMode="auto">
          <a:xfrm>
            <a:off x="2971800" y="415925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r" eaLnBrk="1" hangingPunct="1"/>
            <a:r>
              <a:rPr lang="en-GB" altLang="en-GB" sz="1600">
                <a:solidFill>
                  <a:schemeClr val="bg1"/>
                </a:solidFill>
                <a:latin typeface="Comic Sans MS" pitchFamily="66" charset="0"/>
              </a:rPr>
              <a:t>T </a:t>
            </a:r>
            <a:r>
              <a:rPr lang="en-GB" altLang="en-GB" sz="1600">
                <a:latin typeface="Comic Sans MS" pitchFamily="66" charset="0"/>
              </a:rPr>
              <a:t>T</a:t>
            </a:r>
          </a:p>
        </p:txBody>
      </p:sp>
      <p:grpSp>
        <p:nvGrpSpPr>
          <p:cNvPr id="443575" name="Group 183"/>
          <p:cNvGrpSpPr>
            <a:grpSpLocks/>
          </p:cNvGrpSpPr>
          <p:nvPr/>
        </p:nvGrpSpPr>
        <p:grpSpPr bwMode="auto">
          <a:xfrm>
            <a:off x="2157415" y="2209802"/>
            <a:ext cx="1274762" cy="2536825"/>
            <a:chOff x="1359" y="1392"/>
            <a:chExt cx="803" cy="1598"/>
          </a:xfrm>
        </p:grpSpPr>
        <p:grpSp>
          <p:nvGrpSpPr>
            <p:cNvPr id="443576" name="Group 184"/>
            <p:cNvGrpSpPr>
              <a:grpSpLocks/>
            </p:cNvGrpSpPr>
            <p:nvPr/>
          </p:nvGrpSpPr>
          <p:grpSpPr bwMode="auto">
            <a:xfrm>
              <a:off x="1681" y="1506"/>
              <a:ext cx="481" cy="1484"/>
              <a:chOff x="1632" y="1200"/>
              <a:chExt cx="358" cy="1138"/>
            </a:xfrm>
          </p:grpSpPr>
          <p:sp>
            <p:nvSpPr>
              <p:cNvPr id="443577" name="Oval 185"/>
              <p:cNvSpPr>
                <a:spLocks noChangeAspect="1" noChangeArrowheads="1"/>
              </p:cNvSpPr>
              <p:nvPr/>
            </p:nvSpPr>
            <p:spPr bwMode="auto">
              <a:xfrm>
                <a:off x="1744" y="2132"/>
                <a:ext cx="62" cy="98"/>
              </a:xfrm>
              <a:prstGeom prst="ellipse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78" name="Oval 186"/>
              <p:cNvSpPr>
                <a:spLocks noChangeAspect="1" noChangeArrowheads="1"/>
              </p:cNvSpPr>
              <p:nvPr/>
            </p:nvSpPr>
            <p:spPr bwMode="auto">
              <a:xfrm>
                <a:off x="1744" y="2031"/>
                <a:ext cx="62" cy="99"/>
              </a:xfrm>
              <a:prstGeom prst="ellipse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79" name="Oval 187"/>
              <p:cNvSpPr>
                <a:spLocks noChangeAspect="1" noChangeArrowheads="1"/>
              </p:cNvSpPr>
              <p:nvPr/>
            </p:nvSpPr>
            <p:spPr bwMode="auto">
              <a:xfrm>
                <a:off x="1744" y="1932"/>
                <a:ext cx="62" cy="99"/>
              </a:xfrm>
              <a:prstGeom prst="ellipse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80" name="Oval 188"/>
              <p:cNvSpPr>
                <a:spLocks noChangeAspect="1" noChangeArrowheads="1"/>
              </p:cNvSpPr>
              <p:nvPr/>
            </p:nvSpPr>
            <p:spPr bwMode="auto">
              <a:xfrm>
                <a:off x="1744" y="1833"/>
                <a:ext cx="62" cy="99"/>
              </a:xfrm>
              <a:prstGeom prst="ellipse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81" name="Oval 189"/>
              <p:cNvSpPr>
                <a:spLocks noChangeAspect="1" noChangeArrowheads="1"/>
              </p:cNvSpPr>
              <p:nvPr/>
            </p:nvSpPr>
            <p:spPr bwMode="auto">
              <a:xfrm>
                <a:off x="1744" y="1736"/>
                <a:ext cx="62" cy="98"/>
              </a:xfrm>
              <a:prstGeom prst="ellipse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82" name="Oval 190"/>
              <p:cNvSpPr>
                <a:spLocks noChangeAspect="1" noChangeArrowheads="1"/>
              </p:cNvSpPr>
              <p:nvPr/>
            </p:nvSpPr>
            <p:spPr bwMode="auto">
              <a:xfrm>
                <a:off x="1744" y="1636"/>
                <a:ext cx="62" cy="100"/>
              </a:xfrm>
              <a:prstGeom prst="ellipse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83" name="Rectangle 191"/>
              <p:cNvSpPr>
                <a:spLocks noChangeAspect="1" noChangeArrowheads="1"/>
              </p:cNvSpPr>
              <p:nvPr/>
            </p:nvSpPr>
            <p:spPr bwMode="auto">
              <a:xfrm>
                <a:off x="1731" y="1490"/>
                <a:ext cx="87" cy="148"/>
              </a:xfrm>
              <a:prstGeom prst="rect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84" name="Oval 192"/>
              <p:cNvSpPr>
                <a:spLocks noChangeAspect="1" noChangeArrowheads="1"/>
              </p:cNvSpPr>
              <p:nvPr/>
            </p:nvSpPr>
            <p:spPr bwMode="auto">
              <a:xfrm>
                <a:off x="1632" y="1200"/>
                <a:ext cx="285" cy="284"/>
              </a:xfrm>
              <a:prstGeom prst="ellipse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85" name="Line 193"/>
              <p:cNvSpPr>
                <a:spLocks noChangeAspect="1" noChangeShapeType="1"/>
              </p:cNvSpPr>
              <p:nvPr/>
            </p:nvSpPr>
            <p:spPr bwMode="auto">
              <a:xfrm>
                <a:off x="1777" y="2231"/>
                <a:ext cx="0" cy="1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86" name="Line 194"/>
              <p:cNvSpPr>
                <a:spLocks noChangeAspect="1" noChangeShapeType="1"/>
              </p:cNvSpPr>
              <p:nvPr/>
            </p:nvSpPr>
            <p:spPr bwMode="auto">
              <a:xfrm>
                <a:off x="1777" y="2243"/>
                <a:ext cx="11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3587" name="Group 195"/>
              <p:cNvGrpSpPr>
                <a:grpSpLocks/>
              </p:cNvGrpSpPr>
              <p:nvPr/>
            </p:nvGrpSpPr>
            <p:grpSpPr bwMode="auto">
              <a:xfrm>
                <a:off x="1887" y="2139"/>
                <a:ext cx="103" cy="105"/>
                <a:chOff x="2321" y="3460"/>
                <a:chExt cx="186" cy="189"/>
              </a:xfrm>
            </p:grpSpPr>
            <p:sp>
              <p:nvSpPr>
                <p:cNvPr id="443588" name="Line 1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23" y="3632"/>
                  <a:ext cx="0" cy="1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89" name="Line 197"/>
                <p:cNvSpPr>
                  <a:spLocks noChangeAspect="1" noChangeShapeType="1"/>
                </p:cNvSpPr>
                <p:nvPr/>
              </p:nvSpPr>
              <p:spPr bwMode="auto">
                <a:xfrm>
                  <a:off x="2321" y="3633"/>
                  <a:ext cx="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90" name="Line 1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47" y="3620"/>
                  <a:ext cx="0" cy="1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91" name="Line 199"/>
                <p:cNvSpPr>
                  <a:spLocks noChangeAspect="1" noChangeShapeType="1"/>
                </p:cNvSpPr>
                <p:nvPr/>
              </p:nvSpPr>
              <p:spPr bwMode="auto">
                <a:xfrm>
                  <a:off x="2345" y="3615"/>
                  <a:ext cx="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92" name="Line 20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66" y="3594"/>
                  <a:ext cx="0" cy="1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93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2361" y="3590"/>
                  <a:ext cx="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94" name="Line 20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84" y="3573"/>
                  <a:ext cx="0" cy="1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95" name="Line 203"/>
                <p:cNvSpPr>
                  <a:spLocks noChangeAspect="1" noChangeShapeType="1"/>
                </p:cNvSpPr>
                <p:nvPr/>
              </p:nvSpPr>
              <p:spPr bwMode="auto">
                <a:xfrm>
                  <a:off x="2378" y="3572"/>
                  <a:ext cx="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96" name="Line 2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01" y="3554"/>
                  <a:ext cx="0" cy="1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97" name="Line 205"/>
                <p:cNvSpPr>
                  <a:spLocks noChangeAspect="1" noChangeShapeType="1"/>
                </p:cNvSpPr>
                <p:nvPr/>
              </p:nvSpPr>
              <p:spPr bwMode="auto">
                <a:xfrm>
                  <a:off x="2396" y="3553"/>
                  <a:ext cx="2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98" name="Line 20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19" y="3534"/>
                  <a:ext cx="0" cy="1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99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2413" y="3534"/>
                  <a:ext cx="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00" name="Line 2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35" y="3516"/>
                  <a:ext cx="0" cy="1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01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2431" y="3516"/>
                  <a:ext cx="2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02" name="Line 2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52" y="3499"/>
                  <a:ext cx="0" cy="1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03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2447" y="3498"/>
                  <a:ext cx="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04" name="Line 2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70" y="3479"/>
                  <a:ext cx="0" cy="1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05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2464" y="3479"/>
                  <a:ext cx="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06" name="Line 2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86" y="3460"/>
                  <a:ext cx="0" cy="1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07" name="Line 215"/>
                <p:cNvSpPr>
                  <a:spLocks noChangeAspect="1" noChangeShapeType="1"/>
                </p:cNvSpPr>
                <p:nvPr/>
              </p:nvSpPr>
              <p:spPr bwMode="auto">
                <a:xfrm>
                  <a:off x="2482" y="3460"/>
                  <a:ext cx="2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43608" name="Text Box 216"/>
            <p:cNvSpPr txBox="1">
              <a:spLocks noChangeArrowheads="1"/>
            </p:cNvSpPr>
            <p:nvPr/>
          </p:nvSpPr>
          <p:spPr bwMode="auto">
            <a:xfrm>
              <a:off x="1359" y="1392"/>
              <a:ext cx="29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GB" sz="1400" b="1">
                  <a:latin typeface="Comic Sans MS" pitchFamily="66" charset="0"/>
                </a:rPr>
                <a:t>TM</a:t>
              </a:r>
            </a:p>
          </p:txBody>
        </p:sp>
      </p:grpSp>
      <p:grpSp>
        <p:nvGrpSpPr>
          <p:cNvPr id="443609" name="Group 217"/>
          <p:cNvGrpSpPr>
            <a:grpSpLocks/>
          </p:cNvGrpSpPr>
          <p:nvPr/>
        </p:nvGrpSpPr>
        <p:grpSpPr bwMode="auto">
          <a:xfrm>
            <a:off x="1846263" y="4330700"/>
            <a:ext cx="909637" cy="519113"/>
            <a:chOff x="1163" y="2728"/>
            <a:chExt cx="573" cy="327"/>
          </a:xfrm>
        </p:grpSpPr>
        <p:grpSp>
          <p:nvGrpSpPr>
            <p:cNvPr id="443610" name="Group 218"/>
            <p:cNvGrpSpPr>
              <a:grpSpLocks/>
            </p:cNvGrpSpPr>
            <p:nvPr/>
          </p:nvGrpSpPr>
          <p:grpSpPr bwMode="auto">
            <a:xfrm>
              <a:off x="1582" y="2736"/>
              <a:ext cx="154" cy="319"/>
              <a:chOff x="1590" y="1951"/>
              <a:chExt cx="227" cy="470"/>
            </a:xfrm>
          </p:grpSpPr>
          <p:sp>
            <p:nvSpPr>
              <p:cNvPr id="443611" name="Line 219"/>
              <p:cNvSpPr>
                <a:spLocks noChangeAspect="1" noChangeShapeType="1"/>
              </p:cNvSpPr>
              <p:nvPr/>
            </p:nvSpPr>
            <p:spPr bwMode="auto">
              <a:xfrm>
                <a:off x="1703" y="2092"/>
                <a:ext cx="0" cy="3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12" name="Rectangle 220"/>
              <p:cNvSpPr>
                <a:spLocks noChangeAspect="1" noChangeArrowheads="1"/>
              </p:cNvSpPr>
              <p:nvPr/>
            </p:nvSpPr>
            <p:spPr bwMode="auto">
              <a:xfrm>
                <a:off x="1683" y="2089"/>
                <a:ext cx="36" cy="11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13" name="Rectangle 221"/>
              <p:cNvSpPr>
                <a:spLocks noChangeAspect="1" noChangeArrowheads="1"/>
              </p:cNvSpPr>
              <p:nvPr/>
            </p:nvSpPr>
            <p:spPr bwMode="auto">
              <a:xfrm>
                <a:off x="1590" y="1951"/>
                <a:ext cx="93" cy="25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14" name="Rectangle 222"/>
              <p:cNvSpPr>
                <a:spLocks noChangeAspect="1" noChangeArrowheads="1"/>
              </p:cNvSpPr>
              <p:nvPr/>
            </p:nvSpPr>
            <p:spPr bwMode="auto">
              <a:xfrm>
                <a:off x="1724" y="1951"/>
                <a:ext cx="93" cy="25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3615" name="Text Box 223"/>
            <p:cNvSpPr txBox="1">
              <a:spLocks noChangeAspect="1" noChangeArrowheads="1"/>
            </p:cNvSpPr>
            <p:nvPr/>
          </p:nvSpPr>
          <p:spPr bwMode="auto">
            <a:xfrm>
              <a:off x="1163" y="2728"/>
              <a:ext cx="390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GB" sz="1400" b="1">
                  <a:latin typeface="Comic Sans MS" pitchFamily="66" charset="0"/>
                </a:rPr>
                <a:t>EPCR</a:t>
              </a:r>
            </a:p>
          </p:txBody>
        </p:sp>
      </p:grpSp>
      <p:grpSp>
        <p:nvGrpSpPr>
          <p:cNvPr id="443616" name="Group 224"/>
          <p:cNvGrpSpPr>
            <a:grpSpLocks/>
          </p:cNvGrpSpPr>
          <p:nvPr/>
        </p:nvGrpSpPr>
        <p:grpSpPr bwMode="auto">
          <a:xfrm>
            <a:off x="2382838" y="3794125"/>
            <a:ext cx="977900" cy="590550"/>
            <a:chOff x="1501" y="2390"/>
            <a:chExt cx="616" cy="372"/>
          </a:xfrm>
        </p:grpSpPr>
        <p:grpSp>
          <p:nvGrpSpPr>
            <p:cNvPr id="443617" name="Group 225"/>
            <p:cNvGrpSpPr>
              <a:grpSpLocks/>
            </p:cNvGrpSpPr>
            <p:nvPr/>
          </p:nvGrpSpPr>
          <p:grpSpPr bwMode="auto">
            <a:xfrm>
              <a:off x="1588" y="2428"/>
              <a:ext cx="529" cy="334"/>
              <a:chOff x="1588" y="2428"/>
              <a:chExt cx="529" cy="334"/>
            </a:xfrm>
          </p:grpSpPr>
          <p:sp>
            <p:nvSpPr>
              <p:cNvPr id="443618" name="Oval 226"/>
              <p:cNvSpPr>
                <a:spLocks noChangeAspect="1" noChangeArrowheads="1"/>
              </p:cNvSpPr>
              <p:nvPr/>
            </p:nvSpPr>
            <p:spPr bwMode="auto">
              <a:xfrm rot="4016938" flipH="1">
                <a:off x="1657" y="2582"/>
                <a:ext cx="56" cy="11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3619" name="Group 227"/>
              <p:cNvGrpSpPr>
                <a:grpSpLocks/>
              </p:cNvGrpSpPr>
              <p:nvPr/>
            </p:nvGrpSpPr>
            <p:grpSpPr bwMode="auto">
              <a:xfrm>
                <a:off x="1588" y="2428"/>
                <a:ext cx="529" cy="334"/>
                <a:chOff x="1588" y="2428"/>
                <a:chExt cx="529" cy="334"/>
              </a:xfrm>
            </p:grpSpPr>
            <p:sp>
              <p:nvSpPr>
                <p:cNvPr id="443620" name="Oval 228"/>
                <p:cNvSpPr>
                  <a:spLocks noChangeAspect="1" noChangeArrowheads="1"/>
                </p:cNvSpPr>
                <p:nvPr/>
              </p:nvSpPr>
              <p:spPr bwMode="auto">
                <a:xfrm rot="20781012" flipH="1">
                  <a:off x="1844" y="2428"/>
                  <a:ext cx="273" cy="18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621" name="Oval 229"/>
                <p:cNvSpPr>
                  <a:spLocks noChangeAspect="1" noChangeArrowheads="1"/>
                </p:cNvSpPr>
                <p:nvPr/>
              </p:nvSpPr>
              <p:spPr bwMode="auto">
                <a:xfrm rot="3797826" flipH="1">
                  <a:off x="1770" y="2529"/>
                  <a:ext cx="55" cy="1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622" name="AutoShape 230"/>
                <p:cNvSpPr>
                  <a:spLocks noChangeAspect="1" noChangeArrowheads="1"/>
                </p:cNvSpPr>
                <p:nvPr/>
              </p:nvSpPr>
              <p:spPr bwMode="auto">
                <a:xfrm rot="12647734" flipH="1">
                  <a:off x="1588" y="2669"/>
                  <a:ext cx="92" cy="93"/>
                </a:xfrm>
                <a:prstGeom prst="rtTriangle">
                  <a:avLst/>
                </a:prstGeom>
                <a:solidFill>
                  <a:schemeClr val="folHlink"/>
                </a:solidFill>
                <a:ln w="12700">
                  <a:solidFill>
                    <a:srgbClr val="0000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3623" name="Text Box 231"/>
            <p:cNvSpPr txBox="1">
              <a:spLocks noChangeArrowheads="1"/>
            </p:cNvSpPr>
            <p:nvPr/>
          </p:nvSpPr>
          <p:spPr bwMode="auto">
            <a:xfrm>
              <a:off x="1501" y="2390"/>
              <a:ext cx="2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GB" sz="1400" b="1">
                  <a:latin typeface="Comic Sans MS" pitchFamily="66" charset="0"/>
                </a:rPr>
                <a:t>PC</a:t>
              </a:r>
            </a:p>
          </p:txBody>
        </p:sp>
      </p:grpSp>
      <p:sp>
        <p:nvSpPr>
          <p:cNvPr id="443624" name="Arc 232"/>
          <p:cNvSpPr>
            <a:spLocks/>
          </p:cNvSpPr>
          <p:nvPr/>
        </p:nvSpPr>
        <p:spPr bwMode="auto">
          <a:xfrm rot="1076857" flipH="1">
            <a:off x="3397252" y="2830513"/>
            <a:ext cx="411163" cy="1060450"/>
          </a:xfrm>
          <a:custGeom>
            <a:avLst/>
            <a:gdLst>
              <a:gd name="G0" fmla="+- 665 0 0"/>
              <a:gd name="G1" fmla="+- 21600 0 0"/>
              <a:gd name="G2" fmla="+- 21600 0 0"/>
              <a:gd name="T0" fmla="*/ 0 w 22265"/>
              <a:gd name="T1" fmla="*/ 10 h 28751"/>
              <a:gd name="T2" fmla="*/ 21047 w 22265"/>
              <a:gd name="T3" fmla="*/ 28751 h 28751"/>
              <a:gd name="T4" fmla="*/ 665 w 22265"/>
              <a:gd name="T5" fmla="*/ 21600 h 28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65" h="28751" fill="none" extrusionOk="0">
                <a:moveTo>
                  <a:pt x="0" y="10"/>
                </a:moveTo>
                <a:cubicBezTo>
                  <a:pt x="221" y="3"/>
                  <a:pt x="443" y="-1"/>
                  <a:pt x="665" y="0"/>
                </a:cubicBezTo>
                <a:cubicBezTo>
                  <a:pt x="12594" y="0"/>
                  <a:pt x="22265" y="9670"/>
                  <a:pt x="22265" y="21600"/>
                </a:cubicBezTo>
                <a:cubicBezTo>
                  <a:pt x="22265" y="24035"/>
                  <a:pt x="21853" y="26453"/>
                  <a:pt x="21046" y="28750"/>
                </a:cubicBezTo>
              </a:path>
              <a:path w="22265" h="28751" stroke="0" extrusionOk="0">
                <a:moveTo>
                  <a:pt x="0" y="10"/>
                </a:moveTo>
                <a:cubicBezTo>
                  <a:pt x="221" y="3"/>
                  <a:pt x="443" y="-1"/>
                  <a:pt x="665" y="0"/>
                </a:cubicBezTo>
                <a:cubicBezTo>
                  <a:pt x="12594" y="0"/>
                  <a:pt x="22265" y="9670"/>
                  <a:pt x="22265" y="21600"/>
                </a:cubicBezTo>
                <a:cubicBezTo>
                  <a:pt x="22265" y="24035"/>
                  <a:pt x="21853" y="26453"/>
                  <a:pt x="21046" y="28750"/>
                </a:cubicBezTo>
                <a:lnTo>
                  <a:pt x="66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43625" name="Group 233"/>
          <p:cNvGrpSpPr>
            <a:grpSpLocks/>
          </p:cNvGrpSpPr>
          <p:nvPr/>
        </p:nvGrpSpPr>
        <p:grpSpPr bwMode="auto">
          <a:xfrm>
            <a:off x="4103688" y="2495552"/>
            <a:ext cx="1154112" cy="517525"/>
            <a:chOff x="2585" y="1572"/>
            <a:chExt cx="727" cy="326"/>
          </a:xfrm>
        </p:grpSpPr>
        <p:sp>
          <p:nvSpPr>
            <p:cNvPr id="443626" name="Oval 234"/>
            <p:cNvSpPr>
              <a:spLocks noChangeAspect="1" noChangeArrowheads="1"/>
            </p:cNvSpPr>
            <p:nvPr/>
          </p:nvSpPr>
          <p:spPr bwMode="auto">
            <a:xfrm rot="20781012" flipH="1">
              <a:off x="2585" y="1716"/>
              <a:ext cx="273" cy="18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627" name="Text Box 235"/>
            <p:cNvSpPr txBox="1">
              <a:spLocks noChangeArrowheads="1"/>
            </p:cNvSpPr>
            <p:nvPr/>
          </p:nvSpPr>
          <p:spPr bwMode="auto">
            <a:xfrm>
              <a:off x="2925" y="1572"/>
              <a:ext cx="3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GB" sz="1800" b="1">
                  <a:latin typeface="Comic Sans MS" pitchFamily="66" charset="0"/>
                </a:rPr>
                <a:t>APC</a:t>
              </a:r>
            </a:p>
          </p:txBody>
        </p:sp>
      </p:grpSp>
      <p:grpSp>
        <p:nvGrpSpPr>
          <p:cNvPr id="443628" name="Group 236"/>
          <p:cNvGrpSpPr>
            <a:grpSpLocks/>
          </p:cNvGrpSpPr>
          <p:nvPr/>
        </p:nvGrpSpPr>
        <p:grpSpPr bwMode="auto">
          <a:xfrm>
            <a:off x="685800" y="3683000"/>
            <a:ext cx="1104900" cy="1041400"/>
            <a:chOff x="432" y="2320"/>
            <a:chExt cx="696" cy="656"/>
          </a:xfrm>
        </p:grpSpPr>
        <p:grpSp>
          <p:nvGrpSpPr>
            <p:cNvPr id="443629" name="Group 237"/>
            <p:cNvGrpSpPr>
              <a:grpSpLocks/>
            </p:cNvGrpSpPr>
            <p:nvPr/>
          </p:nvGrpSpPr>
          <p:grpSpPr bwMode="auto">
            <a:xfrm>
              <a:off x="432" y="2592"/>
              <a:ext cx="602" cy="384"/>
              <a:chOff x="432" y="2592"/>
              <a:chExt cx="602" cy="384"/>
            </a:xfrm>
          </p:grpSpPr>
          <p:sp>
            <p:nvSpPr>
              <p:cNvPr id="443630" name="Rectangle 238"/>
              <p:cNvSpPr>
                <a:spLocks noChangeArrowheads="1"/>
              </p:cNvSpPr>
              <p:nvPr/>
            </p:nvSpPr>
            <p:spPr bwMode="auto">
              <a:xfrm flipH="1">
                <a:off x="432" y="2592"/>
                <a:ext cx="48" cy="384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31" name="Freeform 239"/>
              <p:cNvSpPr>
                <a:spLocks/>
              </p:cNvSpPr>
              <p:nvPr/>
            </p:nvSpPr>
            <p:spPr bwMode="auto">
              <a:xfrm>
                <a:off x="488" y="2638"/>
                <a:ext cx="546" cy="12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80" y="98"/>
                  </a:cxn>
                  <a:cxn ang="0">
                    <a:pos x="136" y="106"/>
                  </a:cxn>
                  <a:cxn ang="0">
                    <a:pos x="184" y="98"/>
                  </a:cxn>
                  <a:cxn ang="0">
                    <a:pos x="208" y="90"/>
                  </a:cxn>
                  <a:cxn ang="0">
                    <a:pos x="216" y="114"/>
                  </a:cxn>
                  <a:cxn ang="0">
                    <a:pos x="328" y="18"/>
                  </a:cxn>
                  <a:cxn ang="0">
                    <a:pos x="360" y="50"/>
                  </a:cxn>
                  <a:cxn ang="0">
                    <a:pos x="448" y="42"/>
                  </a:cxn>
                  <a:cxn ang="0">
                    <a:pos x="520" y="34"/>
                  </a:cxn>
                  <a:cxn ang="0">
                    <a:pos x="544" y="18"/>
                  </a:cxn>
                  <a:cxn ang="0">
                    <a:pos x="536" y="18"/>
                  </a:cxn>
                </a:cxnLst>
                <a:rect l="0" t="0" r="r" b="b"/>
                <a:pathLst>
                  <a:path w="546" h="128">
                    <a:moveTo>
                      <a:pt x="0" y="98"/>
                    </a:moveTo>
                    <a:cubicBezTo>
                      <a:pt x="42" y="88"/>
                      <a:pt x="44" y="74"/>
                      <a:pt x="80" y="98"/>
                    </a:cubicBezTo>
                    <a:cubicBezTo>
                      <a:pt x="136" y="79"/>
                      <a:pt x="123" y="66"/>
                      <a:pt x="136" y="106"/>
                    </a:cubicBezTo>
                    <a:cubicBezTo>
                      <a:pt x="152" y="103"/>
                      <a:pt x="168" y="102"/>
                      <a:pt x="184" y="98"/>
                    </a:cubicBezTo>
                    <a:cubicBezTo>
                      <a:pt x="192" y="96"/>
                      <a:pt x="200" y="86"/>
                      <a:pt x="208" y="90"/>
                    </a:cubicBezTo>
                    <a:cubicBezTo>
                      <a:pt x="216" y="94"/>
                      <a:pt x="213" y="106"/>
                      <a:pt x="216" y="114"/>
                    </a:cubicBezTo>
                    <a:cubicBezTo>
                      <a:pt x="282" y="92"/>
                      <a:pt x="288" y="77"/>
                      <a:pt x="328" y="18"/>
                    </a:cubicBezTo>
                    <a:cubicBezTo>
                      <a:pt x="344" y="128"/>
                      <a:pt x="319" y="62"/>
                      <a:pt x="360" y="50"/>
                    </a:cubicBezTo>
                    <a:cubicBezTo>
                      <a:pt x="388" y="42"/>
                      <a:pt x="419" y="45"/>
                      <a:pt x="448" y="42"/>
                    </a:cubicBezTo>
                    <a:cubicBezTo>
                      <a:pt x="531" y="0"/>
                      <a:pt x="424" y="46"/>
                      <a:pt x="520" y="34"/>
                    </a:cubicBezTo>
                    <a:cubicBezTo>
                      <a:pt x="530" y="33"/>
                      <a:pt x="537" y="25"/>
                      <a:pt x="544" y="18"/>
                    </a:cubicBezTo>
                    <a:cubicBezTo>
                      <a:pt x="546" y="16"/>
                      <a:pt x="539" y="18"/>
                      <a:pt x="536" y="1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3632" name="Group 240"/>
            <p:cNvGrpSpPr>
              <a:grpSpLocks/>
            </p:cNvGrpSpPr>
            <p:nvPr/>
          </p:nvGrpSpPr>
          <p:grpSpPr bwMode="auto">
            <a:xfrm>
              <a:off x="672" y="2320"/>
              <a:ext cx="456" cy="320"/>
              <a:chOff x="672" y="2320"/>
              <a:chExt cx="456" cy="320"/>
            </a:xfrm>
          </p:grpSpPr>
          <p:sp>
            <p:nvSpPr>
              <p:cNvPr id="443633" name="Oval 241"/>
              <p:cNvSpPr>
                <a:spLocks noChangeArrowheads="1"/>
              </p:cNvSpPr>
              <p:nvPr/>
            </p:nvSpPr>
            <p:spPr bwMode="auto">
              <a:xfrm rot="-1338928">
                <a:off x="672" y="2448"/>
                <a:ext cx="384" cy="192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GB" altLang="en-GB" sz="1600">
                    <a:solidFill>
                      <a:srgbClr val="FFFFFF"/>
                    </a:solidFill>
                    <a:latin typeface="Comic Sans MS" pitchFamily="66" charset="0"/>
                  </a:rPr>
                  <a:t>AT</a:t>
                </a:r>
              </a:p>
            </p:txBody>
          </p:sp>
          <p:sp>
            <p:nvSpPr>
              <p:cNvPr id="443634" name="Freeform 242"/>
              <p:cNvSpPr>
                <a:spLocks/>
              </p:cNvSpPr>
              <p:nvPr/>
            </p:nvSpPr>
            <p:spPr bwMode="auto">
              <a:xfrm>
                <a:off x="960" y="2320"/>
                <a:ext cx="168" cy="196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72" y="0"/>
                  </a:cxn>
                  <a:cxn ang="0">
                    <a:pos x="120" y="24"/>
                  </a:cxn>
                  <a:cxn ang="0">
                    <a:pos x="120" y="48"/>
                  </a:cxn>
                  <a:cxn ang="0">
                    <a:pos x="168" y="104"/>
                  </a:cxn>
                  <a:cxn ang="0">
                    <a:pos x="88" y="160"/>
                  </a:cxn>
                </a:cxnLst>
                <a:rect l="0" t="0" r="r" b="b"/>
                <a:pathLst>
                  <a:path w="168" h="196">
                    <a:moveTo>
                      <a:pt x="0" y="112"/>
                    </a:moveTo>
                    <a:cubicBezTo>
                      <a:pt x="12" y="65"/>
                      <a:pt x="22" y="17"/>
                      <a:pt x="72" y="0"/>
                    </a:cubicBezTo>
                    <a:cubicBezTo>
                      <a:pt x="80" y="3"/>
                      <a:pt x="117" y="13"/>
                      <a:pt x="120" y="24"/>
                    </a:cubicBezTo>
                    <a:cubicBezTo>
                      <a:pt x="124" y="40"/>
                      <a:pt x="100" y="108"/>
                      <a:pt x="120" y="48"/>
                    </a:cubicBezTo>
                    <a:cubicBezTo>
                      <a:pt x="157" y="60"/>
                      <a:pt x="147" y="72"/>
                      <a:pt x="168" y="104"/>
                    </a:cubicBezTo>
                    <a:cubicBezTo>
                      <a:pt x="159" y="132"/>
                      <a:pt x="124" y="196"/>
                      <a:pt x="88" y="16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3635" name="Group 243"/>
          <p:cNvGrpSpPr>
            <a:grpSpLocks/>
          </p:cNvGrpSpPr>
          <p:nvPr/>
        </p:nvGrpSpPr>
        <p:grpSpPr bwMode="auto">
          <a:xfrm rot="3946546">
            <a:off x="5378450" y="2165351"/>
            <a:ext cx="723900" cy="508000"/>
            <a:chOff x="3168" y="1008"/>
            <a:chExt cx="456" cy="320"/>
          </a:xfrm>
        </p:grpSpPr>
        <p:sp>
          <p:nvSpPr>
            <p:cNvPr id="443636" name="Oval 244"/>
            <p:cNvSpPr>
              <a:spLocks noChangeArrowheads="1"/>
            </p:cNvSpPr>
            <p:nvPr/>
          </p:nvSpPr>
          <p:spPr bwMode="auto">
            <a:xfrm rot="-1338928">
              <a:off x="3168" y="1136"/>
              <a:ext cx="384" cy="192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altLang="en-GB" sz="1600">
                  <a:solidFill>
                    <a:srgbClr val="FFFFFF"/>
                  </a:solidFill>
                  <a:latin typeface="Comic Sans MS" pitchFamily="66" charset="0"/>
                </a:rPr>
                <a:t>AT</a:t>
              </a:r>
            </a:p>
          </p:txBody>
        </p:sp>
        <p:sp>
          <p:nvSpPr>
            <p:cNvPr id="443637" name="Freeform 245"/>
            <p:cNvSpPr>
              <a:spLocks/>
            </p:cNvSpPr>
            <p:nvPr/>
          </p:nvSpPr>
          <p:spPr bwMode="auto">
            <a:xfrm>
              <a:off x="3456" y="1008"/>
              <a:ext cx="168" cy="196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72" y="0"/>
                </a:cxn>
                <a:cxn ang="0">
                  <a:pos x="120" y="24"/>
                </a:cxn>
                <a:cxn ang="0">
                  <a:pos x="120" y="48"/>
                </a:cxn>
                <a:cxn ang="0">
                  <a:pos x="168" y="104"/>
                </a:cxn>
                <a:cxn ang="0">
                  <a:pos x="88" y="160"/>
                </a:cxn>
              </a:cxnLst>
              <a:rect l="0" t="0" r="r" b="b"/>
              <a:pathLst>
                <a:path w="168" h="196">
                  <a:moveTo>
                    <a:pt x="0" y="112"/>
                  </a:moveTo>
                  <a:cubicBezTo>
                    <a:pt x="12" y="65"/>
                    <a:pt x="22" y="17"/>
                    <a:pt x="72" y="0"/>
                  </a:cubicBezTo>
                  <a:cubicBezTo>
                    <a:pt x="80" y="3"/>
                    <a:pt x="117" y="13"/>
                    <a:pt x="120" y="24"/>
                  </a:cubicBezTo>
                  <a:cubicBezTo>
                    <a:pt x="124" y="40"/>
                    <a:pt x="100" y="108"/>
                    <a:pt x="120" y="48"/>
                  </a:cubicBezTo>
                  <a:cubicBezTo>
                    <a:pt x="157" y="60"/>
                    <a:pt x="147" y="72"/>
                    <a:pt x="168" y="104"/>
                  </a:cubicBezTo>
                  <a:cubicBezTo>
                    <a:pt x="159" y="132"/>
                    <a:pt x="124" y="196"/>
                    <a:pt x="88" y="16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3638" name="Group 246"/>
          <p:cNvGrpSpPr>
            <a:grpSpLocks/>
          </p:cNvGrpSpPr>
          <p:nvPr/>
        </p:nvGrpSpPr>
        <p:grpSpPr bwMode="auto">
          <a:xfrm rot="7384766" flipV="1">
            <a:off x="7283450" y="2089150"/>
            <a:ext cx="723900" cy="508000"/>
            <a:chOff x="4848" y="1056"/>
            <a:chExt cx="456" cy="320"/>
          </a:xfrm>
        </p:grpSpPr>
        <p:sp>
          <p:nvSpPr>
            <p:cNvPr id="443639" name="Oval 247"/>
            <p:cNvSpPr>
              <a:spLocks noChangeArrowheads="1"/>
            </p:cNvSpPr>
            <p:nvPr/>
          </p:nvSpPr>
          <p:spPr bwMode="auto">
            <a:xfrm rot="-1338928">
              <a:off x="4848" y="1184"/>
              <a:ext cx="384" cy="192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altLang="en-GB" sz="1600">
                  <a:solidFill>
                    <a:srgbClr val="FFFFFF"/>
                  </a:solidFill>
                  <a:latin typeface="Comic Sans MS" pitchFamily="66" charset="0"/>
                </a:rPr>
                <a:t>AT</a:t>
              </a:r>
            </a:p>
          </p:txBody>
        </p:sp>
        <p:sp>
          <p:nvSpPr>
            <p:cNvPr id="443640" name="Freeform 248"/>
            <p:cNvSpPr>
              <a:spLocks/>
            </p:cNvSpPr>
            <p:nvPr/>
          </p:nvSpPr>
          <p:spPr bwMode="auto">
            <a:xfrm>
              <a:off x="5136" y="1056"/>
              <a:ext cx="168" cy="196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72" y="0"/>
                </a:cxn>
                <a:cxn ang="0">
                  <a:pos x="120" y="24"/>
                </a:cxn>
                <a:cxn ang="0">
                  <a:pos x="120" y="48"/>
                </a:cxn>
                <a:cxn ang="0">
                  <a:pos x="168" y="104"/>
                </a:cxn>
                <a:cxn ang="0">
                  <a:pos x="88" y="160"/>
                </a:cxn>
              </a:cxnLst>
              <a:rect l="0" t="0" r="r" b="b"/>
              <a:pathLst>
                <a:path w="168" h="196">
                  <a:moveTo>
                    <a:pt x="0" y="112"/>
                  </a:moveTo>
                  <a:cubicBezTo>
                    <a:pt x="12" y="65"/>
                    <a:pt x="22" y="17"/>
                    <a:pt x="72" y="0"/>
                  </a:cubicBezTo>
                  <a:cubicBezTo>
                    <a:pt x="80" y="3"/>
                    <a:pt x="117" y="13"/>
                    <a:pt x="120" y="24"/>
                  </a:cubicBezTo>
                  <a:cubicBezTo>
                    <a:pt x="124" y="40"/>
                    <a:pt x="100" y="108"/>
                    <a:pt x="120" y="48"/>
                  </a:cubicBezTo>
                  <a:cubicBezTo>
                    <a:pt x="157" y="60"/>
                    <a:pt x="147" y="72"/>
                    <a:pt x="168" y="104"/>
                  </a:cubicBezTo>
                  <a:cubicBezTo>
                    <a:pt x="159" y="132"/>
                    <a:pt x="124" y="196"/>
                    <a:pt x="88" y="16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3641" name="Group 249"/>
          <p:cNvGrpSpPr>
            <a:grpSpLocks/>
          </p:cNvGrpSpPr>
          <p:nvPr/>
        </p:nvGrpSpPr>
        <p:grpSpPr bwMode="auto">
          <a:xfrm rot="7062832" flipV="1">
            <a:off x="6521450" y="1860550"/>
            <a:ext cx="723900" cy="508000"/>
            <a:chOff x="4848" y="1056"/>
            <a:chExt cx="456" cy="320"/>
          </a:xfrm>
        </p:grpSpPr>
        <p:sp>
          <p:nvSpPr>
            <p:cNvPr id="443642" name="Oval 250"/>
            <p:cNvSpPr>
              <a:spLocks noChangeArrowheads="1"/>
            </p:cNvSpPr>
            <p:nvPr/>
          </p:nvSpPr>
          <p:spPr bwMode="auto">
            <a:xfrm rot="-1338928">
              <a:off x="4848" y="1184"/>
              <a:ext cx="384" cy="192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altLang="en-GB" sz="1600">
                  <a:solidFill>
                    <a:srgbClr val="FFFFFF"/>
                  </a:solidFill>
                  <a:latin typeface="Comic Sans MS" pitchFamily="66" charset="0"/>
                </a:rPr>
                <a:t>AT</a:t>
              </a:r>
            </a:p>
          </p:txBody>
        </p:sp>
        <p:sp>
          <p:nvSpPr>
            <p:cNvPr id="443643" name="Freeform 251"/>
            <p:cNvSpPr>
              <a:spLocks/>
            </p:cNvSpPr>
            <p:nvPr/>
          </p:nvSpPr>
          <p:spPr bwMode="auto">
            <a:xfrm>
              <a:off x="5136" y="1056"/>
              <a:ext cx="168" cy="196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72" y="0"/>
                </a:cxn>
                <a:cxn ang="0">
                  <a:pos x="120" y="24"/>
                </a:cxn>
                <a:cxn ang="0">
                  <a:pos x="120" y="48"/>
                </a:cxn>
                <a:cxn ang="0">
                  <a:pos x="168" y="104"/>
                </a:cxn>
                <a:cxn ang="0">
                  <a:pos x="88" y="160"/>
                </a:cxn>
              </a:cxnLst>
              <a:rect l="0" t="0" r="r" b="b"/>
              <a:pathLst>
                <a:path w="168" h="196">
                  <a:moveTo>
                    <a:pt x="0" y="112"/>
                  </a:moveTo>
                  <a:cubicBezTo>
                    <a:pt x="12" y="65"/>
                    <a:pt x="22" y="17"/>
                    <a:pt x="72" y="0"/>
                  </a:cubicBezTo>
                  <a:cubicBezTo>
                    <a:pt x="80" y="3"/>
                    <a:pt x="117" y="13"/>
                    <a:pt x="120" y="24"/>
                  </a:cubicBezTo>
                  <a:cubicBezTo>
                    <a:pt x="124" y="40"/>
                    <a:pt x="100" y="108"/>
                    <a:pt x="120" y="48"/>
                  </a:cubicBezTo>
                  <a:cubicBezTo>
                    <a:pt x="157" y="60"/>
                    <a:pt x="147" y="72"/>
                    <a:pt x="168" y="104"/>
                  </a:cubicBezTo>
                  <a:cubicBezTo>
                    <a:pt x="159" y="132"/>
                    <a:pt x="124" y="196"/>
                    <a:pt x="88" y="16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3644" name="Text Box 252"/>
          <p:cNvSpPr txBox="1">
            <a:spLocks noChangeArrowheads="1"/>
          </p:cNvSpPr>
          <p:nvPr/>
        </p:nvSpPr>
        <p:spPr bwMode="auto">
          <a:xfrm>
            <a:off x="1752602" y="5867400"/>
            <a:ext cx="5451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altLang="en-GB" sz="3200" b="1">
                <a:latin typeface="Comic Sans MS" pitchFamily="66" charset="0"/>
              </a:rPr>
              <a:t>Termination of Coagulation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Franklin Gothic Book" pitchFamily="34" charset="0"/>
              </a:rPr>
              <a:t>Bleeding and excess anticoagulant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Naturally occurring is rare</a:t>
            </a:r>
          </a:p>
          <a:p>
            <a:pPr lvl="1"/>
            <a:r>
              <a:rPr lang="en-GB" dirty="0" smtClean="0"/>
              <a:t>AT Pittsburgh (actually an anti-trypsin)</a:t>
            </a:r>
          </a:p>
          <a:p>
            <a:pPr lvl="1"/>
            <a:endParaRPr lang="en-GB" dirty="0"/>
          </a:p>
          <a:p>
            <a:r>
              <a:rPr lang="en-GB" dirty="0" smtClean="0"/>
              <a:t>Therapeutic</a:t>
            </a:r>
          </a:p>
          <a:p>
            <a:pPr lvl="1"/>
            <a:r>
              <a:rPr lang="en-GB" dirty="0" smtClean="0"/>
              <a:t>Heparin </a:t>
            </a:r>
          </a:p>
          <a:p>
            <a:pPr lvl="1"/>
            <a:r>
              <a:rPr lang="en-GB" dirty="0" err="1" smtClean="0"/>
              <a:t>Hirudin</a:t>
            </a:r>
            <a:endParaRPr lang="en-GB" dirty="0" smtClean="0"/>
          </a:p>
          <a:p>
            <a:pPr lvl="1"/>
            <a:r>
              <a:rPr lang="en-GB" dirty="0" smtClean="0"/>
              <a:t>Activated protein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0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6564313" y="3852864"/>
            <a:ext cx="1143000" cy="182562"/>
            <a:chOff x="2112" y="864"/>
            <a:chExt cx="1200" cy="192"/>
          </a:xfrm>
        </p:grpSpPr>
        <p:sp>
          <p:nvSpPr>
            <p:cNvPr id="62467" name="Oval 3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468" name="Line 4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469" name="Oval 5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470" name="Oval 6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7370763" y="4005265"/>
            <a:ext cx="1143000" cy="182562"/>
            <a:chOff x="2112" y="864"/>
            <a:chExt cx="1200" cy="192"/>
          </a:xfrm>
        </p:grpSpPr>
        <p:sp>
          <p:nvSpPr>
            <p:cNvPr id="62472" name="Oval 8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473" name="Line 9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474" name="Oval 10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475" name="Oval 11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7021515" y="39624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altLang="en-GB" sz="16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</a:t>
            </a:r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4278313" y="41910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altLang="en-GB" sz="16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</a:t>
            </a:r>
          </a:p>
        </p:txBody>
      </p:sp>
      <p:sp>
        <p:nvSpPr>
          <p:cNvPr id="62478" name="Freeform 14"/>
          <p:cNvSpPr>
            <a:spLocks/>
          </p:cNvSpPr>
          <p:nvPr/>
        </p:nvSpPr>
        <p:spPr bwMode="auto">
          <a:xfrm>
            <a:off x="-252409" y="4953000"/>
            <a:ext cx="3721101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2479" name="Group 15"/>
          <p:cNvGrpSpPr>
            <a:grpSpLocks/>
          </p:cNvGrpSpPr>
          <p:nvPr/>
        </p:nvGrpSpPr>
        <p:grpSpPr bwMode="auto">
          <a:xfrm flipV="1">
            <a:off x="696913" y="4648200"/>
            <a:ext cx="1828800" cy="304800"/>
            <a:chOff x="560" y="1360"/>
            <a:chExt cx="454" cy="111"/>
          </a:xfrm>
        </p:grpSpPr>
        <p:sp>
          <p:nvSpPr>
            <p:cNvPr id="62480" name="Freeform 1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481" name="Oval 1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-112711" y="5105400"/>
            <a:ext cx="30480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344488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>
            <a:off x="725488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>
            <a:off x="1258888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86" name="Line 22"/>
          <p:cNvSpPr>
            <a:spLocks noChangeShapeType="1"/>
          </p:cNvSpPr>
          <p:nvPr/>
        </p:nvSpPr>
        <p:spPr bwMode="auto">
          <a:xfrm>
            <a:off x="1868488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>
            <a:off x="2325688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88" name="Line 24"/>
          <p:cNvSpPr>
            <a:spLocks noChangeShapeType="1"/>
          </p:cNvSpPr>
          <p:nvPr/>
        </p:nvSpPr>
        <p:spPr bwMode="auto">
          <a:xfrm>
            <a:off x="2706688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89" name="Line 25"/>
          <p:cNvSpPr>
            <a:spLocks noChangeShapeType="1"/>
          </p:cNvSpPr>
          <p:nvPr/>
        </p:nvSpPr>
        <p:spPr bwMode="auto">
          <a:xfrm>
            <a:off x="3163888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90" name="Freeform 26"/>
          <p:cNvSpPr>
            <a:spLocks/>
          </p:cNvSpPr>
          <p:nvPr/>
        </p:nvSpPr>
        <p:spPr bwMode="auto">
          <a:xfrm>
            <a:off x="3605213" y="49530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>
            <a:off x="6259513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92" name="Line 28"/>
          <p:cNvSpPr>
            <a:spLocks noChangeShapeType="1"/>
          </p:cNvSpPr>
          <p:nvPr/>
        </p:nvSpPr>
        <p:spPr bwMode="auto">
          <a:xfrm>
            <a:off x="5726114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93" name="Line 29"/>
          <p:cNvSpPr>
            <a:spLocks noChangeShapeType="1"/>
          </p:cNvSpPr>
          <p:nvPr/>
        </p:nvSpPr>
        <p:spPr bwMode="auto">
          <a:xfrm>
            <a:off x="382111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94" name="Line 30"/>
          <p:cNvSpPr>
            <a:spLocks noChangeShapeType="1"/>
          </p:cNvSpPr>
          <p:nvPr/>
        </p:nvSpPr>
        <p:spPr bwMode="auto">
          <a:xfrm>
            <a:off x="4278314" y="5181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495" name="Line 31"/>
          <p:cNvSpPr>
            <a:spLocks noChangeShapeType="1"/>
          </p:cNvSpPr>
          <p:nvPr/>
        </p:nvSpPr>
        <p:spPr bwMode="auto">
          <a:xfrm>
            <a:off x="4964115" y="5181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2496" name="Group 32"/>
          <p:cNvGrpSpPr>
            <a:grpSpLocks/>
          </p:cNvGrpSpPr>
          <p:nvPr/>
        </p:nvGrpSpPr>
        <p:grpSpPr bwMode="auto">
          <a:xfrm>
            <a:off x="4745038" y="4495800"/>
            <a:ext cx="2870200" cy="558800"/>
            <a:chOff x="3462" y="2832"/>
            <a:chExt cx="1808" cy="352"/>
          </a:xfrm>
        </p:grpSpPr>
        <p:grpSp>
          <p:nvGrpSpPr>
            <p:cNvPr id="62497" name="Group 33"/>
            <p:cNvGrpSpPr>
              <a:grpSpLocks/>
            </p:cNvGrpSpPr>
            <p:nvPr/>
          </p:nvGrpSpPr>
          <p:grpSpPr bwMode="auto">
            <a:xfrm rot="5593550">
              <a:off x="3494" y="2800"/>
              <a:ext cx="352" cy="416"/>
              <a:chOff x="2032" y="2704"/>
              <a:chExt cx="352" cy="416"/>
            </a:xfrm>
          </p:grpSpPr>
          <p:sp>
            <p:nvSpPr>
              <p:cNvPr id="62498" name="Freeform 34"/>
              <p:cNvSpPr>
                <a:spLocks/>
              </p:cNvSpPr>
              <p:nvPr/>
            </p:nvSpPr>
            <p:spPr bwMode="auto">
              <a:xfrm>
                <a:off x="2032" y="2704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499" name="Freeform 35"/>
              <p:cNvSpPr>
                <a:spLocks/>
              </p:cNvSpPr>
              <p:nvPr/>
            </p:nvSpPr>
            <p:spPr bwMode="auto">
              <a:xfrm>
                <a:off x="2064" y="2784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00" name="Freeform 36"/>
              <p:cNvSpPr>
                <a:spLocks/>
              </p:cNvSpPr>
              <p:nvPr/>
            </p:nvSpPr>
            <p:spPr bwMode="auto">
              <a:xfrm>
                <a:off x="2064" y="2880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01" name="Freeform 37"/>
              <p:cNvSpPr>
                <a:spLocks/>
              </p:cNvSpPr>
              <p:nvPr/>
            </p:nvSpPr>
            <p:spPr bwMode="auto">
              <a:xfrm>
                <a:off x="2064" y="2976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02" name="Freeform 38"/>
              <p:cNvSpPr>
                <a:spLocks/>
              </p:cNvSpPr>
              <p:nvPr/>
            </p:nvSpPr>
            <p:spPr bwMode="auto">
              <a:xfrm>
                <a:off x="2064" y="3072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03" name="Line 39"/>
              <p:cNvSpPr>
                <a:spLocks noChangeShapeType="1"/>
              </p:cNvSpPr>
              <p:nvPr/>
            </p:nvSpPr>
            <p:spPr bwMode="auto">
              <a:xfrm>
                <a:off x="2208" y="2736"/>
                <a:ext cx="0" cy="3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62504" name="Group 40"/>
            <p:cNvGrpSpPr>
              <a:grpSpLocks/>
            </p:cNvGrpSpPr>
            <p:nvPr/>
          </p:nvGrpSpPr>
          <p:grpSpPr bwMode="auto">
            <a:xfrm rot="5645154">
              <a:off x="4886" y="2800"/>
              <a:ext cx="352" cy="416"/>
              <a:chOff x="2032" y="2704"/>
              <a:chExt cx="352" cy="416"/>
            </a:xfrm>
          </p:grpSpPr>
          <p:sp>
            <p:nvSpPr>
              <p:cNvPr id="62505" name="Freeform 41"/>
              <p:cNvSpPr>
                <a:spLocks/>
              </p:cNvSpPr>
              <p:nvPr/>
            </p:nvSpPr>
            <p:spPr bwMode="auto">
              <a:xfrm>
                <a:off x="2032" y="2704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06" name="Freeform 42"/>
              <p:cNvSpPr>
                <a:spLocks/>
              </p:cNvSpPr>
              <p:nvPr/>
            </p:nvSpPr>
            <p:spPr bwMode="auto">
              <a:xfrm>
                <a:off x="2064" y="2784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07" name="Freeform 43"/>
              <p:cNvSpPr>
                <a:spLocks/>
              </p:cNvSpPr>
              <p:nvPr/>
            </p:nvSpPr>
            <p:spPr bwMode="auto">
              <a:xfrm>
                <a:off x="2064" y="2880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08" name="Freeform 44"/>
              <p:cNvSpPr>
                <a:spLocks/>
              </p:cNvSpPr>
              <p:nvPr/>
            </p:nvSpPr>
            <p:spPr bwMode="auto">
              <a:xfrm>
                <a:off x="2064" y="2976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09" name="Freeform 45"/>
              <p:cNvSpPr>
                <a:spLocks/>
              </p:cNvSpPr>
              <p:nvPr/>
            </p:nvSpPr>
            <p:spPr bwMode="auto">
              <a:xfrm>
                <a:off x="2064" y="3072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10" name="Line 46"/>
              <p:cNvSpPr>
                <a:spLocks noChangeShapeType="1"/>
              </p:cNvSpPr>
              <p:nvPr/>
            </p:nvSpPr>
            <p:spPr bwMode="auto">
              <a:xfrm>
                <a:off x="2208" y="2736"/>
                <a:ext cx="0" cy="3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62511" name="Group 47"/>
          <p:cNvGrpSpPr>
            <a:grpSpLocks/>
          </p:cNvGrpSpPr>
          <p:nvPr/>
        </p:nvGrpSpPr>
        <p:grpSpPr bwMode="auto">
          <a:xfrm flipV="1">
            <a:off x="2525713" y="4572000"/>
            <a:ext cx="1905000" cy="381000"/>
            <a:chOff x="560" y="1360"/>
            <a:chExt cx="454" cy="111"/>
          </a:xfrm>
        </p:grpSpPr>
        <p:sp>
          <p:nvSpPr>
            <p:cNvPr id="62512" name="Freeform 4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13" name="Oval 4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514" name="Group 50"/>
          <p:cNvGrpSpPr>
            <a:grpSpLocks/>
          </p:cNvGrpSpPr>
          <p:nvPr/>
        </p:nvGrpSpPr>
        <p:grpSpPr bwMode="auto">
          <a:xfrm>
            <a:off x="3821117" y="3532188"/>
            <a:ext cx="3571875" cy="1147762"/>
            <a:chOff x="2880" y="2225"/>
            <a:chExt cx="2250" cy="723"/>
          </a:xfrm>
        </p:grpSpPr>
        <p:grpSp>
          <p:nvGrpSpPr>
            <p:cNvPr id="62515" name="Group 51"/>
            <p:cNvGrpSpPr>
              <a:grpSpLocks/>
            </p:cNvGrpSpPr>
            <p:nvPr/>
          </p:nvGrpSpPr>
          <p:grpSpPr bwMode="auto">
            <a:xfrm>
              <a:off x="2880" y="2225"/>
              <a:ext cx="818" cy="655"/>
              <a:chOff x="2880" y="2225"/>
              <a:chExt cx="818" cy="655"/>
            </a:xfrm>
          </p:grpSpPr>
          <p:sp>
            <p:nvSpPr>
              <p:cNvPr id="62516" name="Freeform 52"/>
              <p:cNvSpPr>
                <a:spLocks/>
              </p:cNvSpPr>
              <p:nvPr/>
            </p:nvSpPr>
            <p:spPr bwMode="auto">
              <a:xfrm>
                <a:off x="3174" y="2736"/>
                <a:ext cx="3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48"/>
                  </a:cxn>
                  <a:cxn ang="0">
                    <a:pos x="280" y="112"/>
                  </a:cxn>
                </a:cxnLst>
                <a:rect l="0" t="0" r="r" b="b"/>
                <a:pathLst>
                  <a:path w="280" h="112">
                    <a:moveTo>
                      <a:pt x="0" y="0"/>
                    </a:moveTo>
                    <a:cubicBezTo>
                      <a:pt x="31" y="10"/>
                      <a:pt x="43" y="35"/>
                      <a:pt x="72" y="48"/>
                    </a:cubicBezTo>
                    <a:cubicBezTo>
                      <a:pt x="138" y="77"/>
                      <a:pt x="206" y="112"/>
                      <a:pt x="280" y="11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17" name="Oval 53"/>
              <p:cNvSpPr>
                <a:spLocks noChangeArrowheads="1"/>
              </p:cNvSpPr>
              <p:nvPr/>
            </p:nvSpPr>
            <p:spPr bwMode="auto">
              <a:xfrm>
                <a:off x="2884" y="2225"/>
                <a:ext cx="480" cy="528"/>
              </a:xfrm>
              <a:prstGeom prst="ellipse">
                <a:avLst/>
              </a:prstGeom>
              <a:solidFill>
                <a:srgbClr val="CC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18" name="Freeform 54"/>
              <p:cNvSpPr>
                <a:spLocks/>
              </p:cNvSpPr>
              <p:nvPr/>
            </p:nvSpPr>
            <p:spPr bwMode="auto">
              <a:xfrm>
                <a:off x="3298" y="2306"/>
                <a:ext cx="400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64"/>
                  </a:cxn>
                  <a:cxn ang="0">
                    <a:pos x="400" y="55"/>
                  </a:cxn>
                </a:cxnLst>
                <a:rect l="0" t="0" r="r" b="b"/>
                <a:pathLst>
                  <a:path w="400" h="64">
                    <a:moveTo>
                      <a:pt x="0" y="0"/>
                    </a:moveTo>
                    <a:cubicBezTo>
                      <a:pt x="63" y="63"/>
                      <a:pt x="52" y="51"/>
                      <a:pt x="146" y="64"/>
                    </a:cubicBezTo>
                    <a:cubicBezTo>
                      <a:pt x="394" y="55"/>
                      <a:pt x="309" y="55"/>
                      <a:pt x="400" y="5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19" name="Text Box 55"/>
              <p:cNvSpPr txBox="1">
                <a:spLocks noChangeArrowheads="1"/>
              </p:cNvSpPr>
              <p:nvPr/>
            </p:nvSpPr>
            <p:spPr bwMode="auto">
              <a:xfrm>
                <a:off x="2880" y="2390"/>
                <a:ext cx="536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prstClr val="black"/>
                    </a:solidFill>
                    <a:latin typeface="Comic Sans MS" pitchFamily="66" charset="0"/>
                    <a:cs typeface="Arial" charset="0"/>
                  </a:rPr>
                  <a:t>platelet</a:t>
                </a:r>
              </a:p>
            </p:txBody>
          </p:sp>
        </p:grpSp>
        <p:grpSp>
          <p:nvGrpSpPr>
            <p:cNvPr id="62520" name="Group 56"/>
            <p:cNvGrpSpPr>
              <a:grpSpLocks/>
            </p:cNvGrpSpPr>
            <p:nvPr/>
          </p:nvGrpSpPr>
          <p:grpSpPr bwMode="auto">
            <a:xfrm>
              <a:off x="3985" y="2263"/>
              <a:ext cx="1145" cy="685"/>
              <a:chOff x="3985" y="2263"/>
              <a:chExt cx="1145" cy="685"/>
            </a:xfrm>
          </p:grpSpPr>
          <p:sp>
            <p:nvSpPr>
              <p:cNvPr id="62521" name="Oval 57"/>
              <p:cNvSpPr>
                <a:spLocks noChangeArrowheads="1"/>
              </p:cNvSpPr>
              <p:nvPr/>
            </p:nvSpPr>
            <p:spPr bwMode="auto">
              <a:xfrm>
                <a:off x="4220" y="2263"/>
                <a:ext cx="608" cy="528"/>
              </a:xfrm>
              <a:prstGeom prst="ellipse">
                <a:avLst/>
              </a:prstGeom>
              <a:solidFill>
                <a:srgbClr val="CC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22" name="Freeform 58"/>
              <p:cNvSpPr>
                <a:spLocks/>
              </p:cNvSpPr>
              <p:nvPr/>
            </p:nvSpPr>
            <p:spPr bwMode="auto">
              <a:xfrm>
                <a:off x="3985" y="2291"/>
                <a:ext cx="400" cy="63"/>
              </a:xfrm>
              <a:custGeom>
                <a:avLst/>
                <a:gdLst/>
                <a:ahLst/>
                <a:cxnLst>
                  <a:cxn ang="0">
                    <a:pos x="400" y="0"/>
                  </a:cxn>
                  <a:cxn ang="0">
                    <a:pos x="345" y="27"/>
                  </a:cxn>
                  <a:cxn ang="0">
                    <a:pos x="318" y="54"/>
                  </a:cxn>
                  <a:cxn ang="0">
                    <a:pos x="0" y="63"/>
                  </a:cxn>
                </a:cxnLst>
                <a:rect l="0" t="0" r="r" b="b"/>
                <a:pathLst>
                  <a:path w="400" h="63">
                    <a:moveTo>
                      <a:pt x="400" y="0"/>
                    </a:moveTo>
                    <a:cubicBezTo>
                      <a:pt x="383" y="11"/>
                      <a:pt x="362" y="16"/>
                      <a:pt x="345" y="27"/>
                    </a:cubicBezTo>
                    <a:cubicBezTo>
                      <a:pt x="334" y="34"/>
                      <a:pt x="331" y="52"/>
                      <a:pt x="318" y="54"/>
                    </a:cubicBezTo>
                    <a:cubicBezTo>
                      <a:pt x="239" y="63"/>
                      <a:pt x="102" y="63"/>
                      <a:pt x="0" y="6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23" name="Text Box 59"/>
              <p:cNvSpPr txBox="1">
                <a:spLocks noChangeArrowheads="1"/>
              </p:cNvSpPr>
              <p:nvPr/>
            </p:nvSpPr>
            <p:spPr bwMode="auto">
              <a:xfrm>
                <a:off x="4312" y="2422"/>
                <a:ext cx="536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prstClr val="black"/>
                    </a:solidFill>
                    <a:latin typeface="Comic Sans MS" pitchFamily="66" charset="0"/>
                    <a:cs typeface="Arial" charset="0"/>
                  </a:rPr>
                  <a:t>platelet</a:t>
                </a:r>
              </a:p>
            </p:txBody>
          </p:sp>
          <p:sp>
            <p:nvSpPr>
              <p:cNvPr id="62524" name="Freeform 60"/>
              <p:cNvSpPr>
                <a:spLocks/>
              </p:cNvSpPr>
              <p:nvPr/>
            </p:nvSpPr>
            <p:spPr bwMode="auto">
              <a:xfrm>
                <a:off x="4730" y="2338"/>
                <a:ext cx="400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64"/>
                  </a:cxn>
                  <a:cxn ang="0">
                    <a:pos x="400" y="55"/>
                  </a:cxn>
                </a:cxnLst>
                <a:rect l="0" t="0" r="r" b="b"/>
                <a:pathLst>
                  <a:path w="400" h="64">
                    <a:moveTo>
                      <a:pt x="0" y="0"/>
                    </a:moveTo>
                    <a:cubicBezTo>
                      <a:pt x="63" y="63"/>
                      <a:pt x="52" y="51"/>
                      <a:pt x="146" y="64"/>
                    </a:cubicBezTo>
                    <a:cubicBezTo>
                      <a:pt x="394" y="55"/>
                      <a:pt x="309" y="55"/>
                      <a:pt x="400" y="5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25" name="Freeform 61"/>
              <p:cNvSpPr>
                <a:spLocks/>
              </p:cNvSpPr>
              <p:nvPr/>
            </p:nvSpPr>
            <p:spPr bwMode="auto">
              <a:xfrm>
                <a:off x="4542" y="2804"/>
                <a:ext cx="3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48"/>
                  </a:cxn>
                  <a:cxn ang="0">
                    <a:pos x="280" y="112"/>
                  </a:cxn>
                </a:cxnLst>
                <a:rect l="0" t="0" r="r" b="b"/>
                <a:pathLst>
                  <a:path w="280" h="112">
                    <a:moveTo>
                      <a:pt x="0" y="0"/>
                    </a:moveTo>
                    <a:cubicBezTo>
                      <a:pt x="31" y="10"/>
                      <a:pt x="43" y="35"/>
                      <a:pt x="72" y="48"/>
                    </a:cubicBezTo>
                    <a:cubicBezTo>
                      <a:pt x="138" y="77"/>
                      <a:pt x="206" y="112"/>
                      <a:pt x="280" y="11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62526" name="Group 62"/>
          <p:cNvGrpSpPr>
            <a:grpSpLocks/>
          </p:cNvGrpSpPr>
          <p:nvPr/>
        </p:nvGrpSpPr>
        <p:grpSpPr bwMode="auto">
          <a:xfrm>
            <a:off x="4745038" y="3703639"/>
            <a:ext cx="1143000" cy="182562"/>
            <a:chOff x="2112" y="864"/>
            <a:chExt cx="1200" cy="192"/>
          </a:xfrm>
        </p:grpSpPr>
        <p:sp>
          <p:nvSpPr>
            <p:cNvPr id="62527" name="Oval 63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28" name="Line 64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29" name="Oval 65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30" name="Oval 66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531" name="Group 67"/>
          <p:cNvGrpSpPr>
            <a:grpSpLocks/>
          </p:cNvGrpSpPr>
          <p:nvPr/>
        </p:nvGrpSpPr>
        <p:grpSpPr bwMode="auto">
          <a:xfrm>
            <a:off x="6640513" y="3657601"/>
            <a:ext cx="1143000" cy="182563"/>
            <a:chOff x="3510" y="981"/>
            <a:chExt cx="720" cy="115"/>
          </a:xfrm>
        </p:grpSpPr>
        <p:sp>
          <p:nvSpPr>
            <p:cNvPr id="62532" name="Oval 68"/>
            <p:cNvSpPr>
              <a:spLocks noChangeArrowheads="1"/>
            </p:cNvSpPr>
            <p:nvPr/>
          </p:nvSpPr>
          <p:spPr bwMode="auto">
            <a:xfrm>
              <a:off x="3510" y="981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33" name="Line 69"/>
            <p:cNvSpPr>
              <a:spLocks noChangeShapeType="1"/>
            </p:cNvSpPr>
            <p:nvPr/>
          </p:nvSpPr>
          <p:spPr bwMode="auto">
            <a:xfrm>
              <a:off x="3625" y="1039"/>
              <a:ext cx="5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34" name="Oval 70"/>
            <p:cNvSpPr>
              <a:spLocks noChangeArrowheads="1"/>
            </p:cNvSpPr>
            <p:nvPr/>
          </p:nvSpPr>
          <p:spPr bwMode="auto">
            <a:xfrm>
              <a:off x="3827" y="981"/>
              <a:ext cx="86" cy="86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35" name="Oval 71"/>
            <p:cNvSpPr>
              <a:spLocks noChangeArrowheads="1"/>
            </p:cNvSpPr>
            <p:nvPr/>
          </p:nvSpPr>
          <p:spPr bwMode="auto">
            <a:xfrm>
              <a:off x="4115" y="981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536" name="Group 72"/>
          <p:cNvGrpSpPr>
            <a:grpSpLocks/>
          </p:cNvGrpSpPr>
          <p:nvPr/>
        </p:nvGrpSpPr>
        <p:grpSpPr bwMode="auto">
          <a:xfrm>
            <a:off x="4278313" y="3581404"/>
            <a:ext cx="1143000" cy="182563"/>
            <a:chOff x="3510" y="981"/>
            <a:chExt cx="720" cy="115"/>
          </a:xfrm>
        </p:grpSpPr>
        <p:sp>
          <p:nvSpPr>
            <p:cNvPr id="62537" name="Oval 73"/>
            <p:cNvSpPr>
              <a:spLocks noChangeArrowheads="1"/>
            </p:cNvSpPr>
            <p:nvPr/>
          </p:nvSpPr>
          <p:spPr bwMode="auto">
            <a:xfrm>
              <a:off x="3510" y="981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38" name="Line 74"/>
            <p:cNvSpPr>
              <a:spLocks noChangeShapeType="1"/>
            </p:cNvSpPr>
            <p:nvPr/>
          </p:nvSpPr>
          <p:spPr bwMode="auto">
            <a:xfrm>
              <a:off x="3625" y="1039"/>
              <a:ext cx="5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39" name="Oval 75"/>
            <p:cNvSpPr>
              <a:spLocks noChangeArrowheads="1"/>
            </p:cNvSpPr>
            <p:nvPr/>
          </p:nvSpPr>
          <p:spPr bwMode="auto">
            <a:xfrm>
              <a:off x="3827" y="981"/>
              <a:ext cx="86" cy="86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40" name="Oval 76"/>
            <p:cNvSpPr>
              <a:spLocks noChangeArrowheads="1"/>
            </p:cNvSpPr>
            <p:nvPr/>
          </p:nvSpPr>
          <p:spPr bwMode="auto">
            <a:xfrm>
              <a:off x="4115" y="981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541" name="Group 77"/>
          <p:cNvGrpSpPr>
            <a:grpSpLocks/>
          </p:cNvGrpSpPr>
          <p:nvPr/>
        </p:nvGrpSpPr>
        <p:grpSpPr bwMode="auto">
          <a:xfrm>
            <a:off x="3744913" y="3429004"/>
            <a:ext cx="1143000" cy="227013"/>
            <a:chOff x="4752" y="1844"/>
            <a:chExt cx="720" cy="143"/>
          </a:xfrm>
        </p:grpSpPr>
        <p:grpSp>
          <p:nvGrpSpPr>
            <p:cNvPr id="62542" name="Group 7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62543" name="Oval 7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44" name="Line 8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45" name="Oval 8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46" name="Oval 8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62547" name="Freeform 8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48" name="Freeform 8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549" name="Group 85"/>
          <p:cNvGrpSpPr>
            <a:grpSpLocks/>
          </p:cNvGrpSpPr>
          <p:nvPr/>
        </p:nvGrpSpPr>
        <p:grpSpPr bwMode="auto">
          <a:xfrm>
            <a:off x="5345113" y="3657601"/>
            <a:ext cx="1143000" cy="182563"/>
            <a:chOff x="3510" y="981"/>
            <a:chExt cx="720" cy="115"/>
          </a:xfrm>
        </p:grpSpPr>
        <p:sp>
          <p:nvSpPr>
            <p:cNvPr id="62550" name="Oval 86"/>
            <p:cNvSpPr>
              <a:spLocks noChangeArrowheads="1"/>
            </p:cNvSpPr>
            <p:nvPr/>
          </p:nvSpPr>
          <p:spPr bwMode="auto">
            <a:xfrm>
              <a:off x="3510" y="981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51" name="Line 87"/>
            <p:cNvSpPr>
              <a:spLocks noChangeShapeType="1"/>
            </p:cNvSpPr>
            <p:nvPr/>
          </p:nvSpPr>
          <p:spPr bwMode="auto">
            <a:xfrm>
              <a:off x="3625" y="1039"/>
              <a:ext cx="5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52" name="Oval 88"/>
            <p:cNvSpPr>
              <a:spLocks noChangeArrowheads="1"/>
            </p:cNvSpPr>
            <p:nvPr/>
          </p:nvSpPr>
          <p:spPr bwMode="auto">
            <a:xfrm>
              <a:off x="3827" y="981"/>
              <a:ext cx="86" cy="86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53" name="Oval 89"/>
            <p:cNvSpPr>
              <a:spLocks noChangeArrowheads="1"/>
            </p:cNvSpPr>
            <p:nvPr/>
          </p:nvSpPr>
          <p:spPr bwMode="auto">
            <a:xfrm>
              <a:off x="4115" y="981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554" name="Group 90"/>
          <p:cNvGrpSpPr>
            <a:grpSpLocks/>
          </p:cNvGrpSpPr>
          <p:nvPr/>
        </p:nvGrpSpPr>
        <p:grpSpPr bwMode="auto">
          <a:xfrm rot="-10781071">
            <a:off x="-1586" y="1023938"/>
            <a:ext cx="8001001" cy="457200"/>
            <a:chOff x="96" y="2928"/>
            <a:chExt cx="5088" cy="288"/>
          </a:xfrm>
        </p:grpSpPr>
        <p:sp>
          <p:nvSpPr>
            <p:cNvPr id="62555" name="Freeform 91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62556" name="Group 92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62557" name="Freeform 93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58" name="Oval 94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62559" name="Group 95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62560" name="Freeform 9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61" name="Oval 9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62562" name="Line 98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63" name="Line 99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64" name="Line 100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65" name="Line 101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66" name="Line 102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67" name="Line 103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68" name="Line 104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69" name="Line 105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570" name="Freeform 106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62571" name="Group 107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62572" name="Freeform 10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73" name="Oval 10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62574" name="Group 110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62575" name="Freeform 11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76" name="Oval 11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62577" name="Group 113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62578" name="Freeform 11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2579" name="Oval 11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</p:grpSp>
      <p:sp>
        <p:nvSpPr>
          <p:cNvPr id="62580" name="Line 116"/>
          <p:cNvSpPr>
            <a:spLocks noChangeShapeType="1"/>
          </p:cNvSpPr>
          <p:nvPr/>
        </p:nvSpPr>
        <p:spPr bwMode="auto">
          <a:xfrm>
            <a:off x="1600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81" name="Line 117"/>
          <p:cNvSpPr>
            <a:spLocks noChangeShapeType="1"/>
          </p:cNvSpPr>
          <p:nvPr/>
        </p:nvSpPr>
        <p:spPr bwMode="auto">
          <a:xfrm>
            <a:off x="2286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82" name="Line 118"/>
          <p:cNvSpPr>
            <a:spLocks noChangeShapeType="1"/>
          </p:cNvSpPr>
          <p:nvPr/>
        </p:nvSpPr>
        <p:spPr bwMode="auto">
          <a:xfrm>
            <a:off x="3429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83" name="Line 119"/>
          <p:cNvSpPr>
            <a:spLocks noChangeShapeType="1"/>
          </p:cNvSpPr>
          <p:nvPr/>
        </p:nvSpPr>
        <p:spPr bwMode="auto">
          <a:xfrm>
            <a:off x="2895602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84" name="Line 120"/>
          <p:cNvSpPr>
            <a:spLocks noChangeShapeType="1"/>
          </p:cNvSpPr>
          <p:nvPr/>
        </p:nvSpPr>
        <p:spPr bwMode="auto">
          <a:xfrm>
            <a:off x="990602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85" name="Line 121"/>
          <p:cNvSpPr>
            <a:spLocks noChangeShapeType="1"/>
          </p:cNvSpPr>
          <p:nvPr/>
        </p:nvSpPr>
        <p:spPr bwMode="auto">
          <a:xfrm>
            <a:off x="1447801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86" name="Line 122"/>
          <p:cNvSpPr>
            <a:spLocks noChangeShapeType="1"/>
          </p:cNvSpPr>
          <p:nvPr/>
        </p:nvSpPr>
        <p:spPr bwMode="auto">
          <a:xfrm>
            <a:off x="2133602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87" name="Line 123"/>
          <p:cNvSpPr>
            <a:spLocks noChangeShapeType="1"/>
          </p:cNvSpPr>
          <p:nvPr/>
        </p:nvSpPr>
        <p:spPr bwMode="auto">
          <a:xfrm>
            <a:off x="6934201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88" name="Line 124"/>
          <p:cNvSpPr>
            <a:spLocks noChangeShapeType="1"/>
          </p:cNvSpPr>
          <p:nvPr/>
        </p:nvSpPr>
        <p:spPr bwMode="auto">
          <a:xfrm>
            <a:off x="6400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89" name="Line 125"/>
          <p:cNvSpPr>
            <a:spLocks noChangeShapeType="1"/>
          </p:cNvSpPr>
          <p:nvPr/>
        </p:nvSpPr>
        <p:spPr bwMode="auto">
          <a:xfrm>
            <a:off x="4495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90" name="Line 126"/>
          <p:cNvSpPr>
            <a:spLocks noChangeShapeType="1"/>
          </p:cNvSpPr>
          <p:nvPr/>
        </p:nvSpPr>
        <p:spPr bwMode="auto">
          <a:xfrm>
            <a:off x="4953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91" name="Line 127"/>
          <p:cNvSpPr>
            <a:spLocks noChangeShapeType="1"/>
          </p:cNvSpPr>
          <p:nvPr/>
        </p:nvSpPr>
        <p:spPr bwMode="auto">
          <a:xfrm>
            <a:off x="5638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92" name="Line 128"/>
          <p:cNvSpPr>
            <a:spLocks noChangeShapeType="1"/>
          </p:cNvSpPr>
          <p:nvPr/>
        </p:nvSpPr>
        <p:spPr bwMode="auto">
          <a:xfrm>
            <a:off x="6629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93" name="Line 129"/>
          <p:cNvSpPr>
            <a:spLocks noChangeShapeType="1"/>
          </p:cNvSpPr>
          <p:nvPr/>
        </p:nvSpPr>
        <p:spPr bwMode="auto">
          <a:xfrm>
            <a:off x="6096002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94" name="Line 130"/>
          <p:cNvSpPr>
            <a:spLocks noChangeShapeType="1"/>
          </p:cNvSpPr>
          <p:nvPr/>
        </p:nvSpPr>
        <p:spPr bwMode="auto">
          <a:xfrm>
            <a:off x="4191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95" name="Line 131"/>
          <p:cNvSpPr>
            <a:spLocks noChangeShapeType="1"/>
          </p:cNvSpPr>
          <p:nvPr/>
        </p:nvSpPr>
        <p:spPr bwMode="auto">
          <a:xfrm>
            <a:off x="46482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96" name="Line 132"/>
          <p:cNvSpPr>
            <a:spLocks noChangeShapeType="1"/>
          </p:cNvSpPr>
          <p:nvPr/>
        </p:nvSpPr>
        <p:spPr bwMode="auto">
          <a:xfrm>
            <a:off x="53340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97" name="Oval 133"/>
          <p:cNvSpPr>
            <a:spLocks noChangeArrowheads="1"/>
          </p:cNvSpPr>
          <p:nvPr/>
        </p:nvSpPr>
        <p:spPr bwMode="auto">
          <a:xfrm>
            <a:off x="5818188" y="4572006"/>
            <a:ext cx="158750" cy="741363"/>
          </a:xfrm>
          <a:prstGeom prst="ellipse">
            <a:avLst/>
          </a:prstGeom>
          <a:solidFill>
            <a:srgbClr val="00FF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598" name="AutoShape 134"/>
          <p:cNvSpPr>
            <a:spLocks noChangeArrowheads="1"/>
          </p:cNvSpPr>
          <p:nvPr/>
        </p:nvSpPr>
        <p:spPr bwMode="auto">
          <a:xfrm rot="5257015">
            <a:off x="5818985" y="5010947"/>
            <a:ext cx="244475" cy="735012"/>
          </a:xfrm>
          <a:prstGeom prst="moon">
            <a:avLst>
              <a:gd name="adj" fmla="val 50000"/>
            </a:avLst>
          </a:prstGeom>
          <a:solidFill>
            <a:srgbClr val="02CA7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2599" name="Group 135"/>
          <p:cNvGrpSpPr>
            <a:grpSpLocks/>
          </p:cNvGrpSpPr>
          <p:nvPr/>
        </p:nvGrpSpPr>
        <p:grpSpPr bwMode="auto">
          <a:xfrm>
            <a:off x="5440367" y="4438650"/>
            <a:ext cx="447675" cy="514350"/>
            <a:chOff x="3900" y="2796"/>
            <a:chExt cx="282" cy="324"/>
          </a:xfrm>
        </p:grpSpPr>
        <p:sp>
          <p:nvSpPr>
            <p:cNvPr id="62600" name="Oval 136"/>
            <p:cNvSpPr>
              <a:spLocks noChangeArrowheads="1"/>
            </p:cNvSpPr>
            <p:nvPr/>
          </p:nvSpPr>
          <p:spPr bwMode="auto">
            <a:xfrm>
              <a:off x="3948" y="2808"/>
              <a:ext cx="234" cy="3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01" name="Oval 137"/>
            <p:cNvSpPr>
              <a:spLocks noChangeArrowheads="1"/>
            </p:cNvSpPr>
            <p:nvPr/>
          </p:nvSpPr>
          <p:spPr bwMode="auto">
            <a:xfrm>
              <a:off x="3900" y="2796"/>
              <a:ext cx="264" cy="3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1000" b="1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VIIa</a:t>
              </a:r>
            </a:p>
          </p:txBody>
        </p:sp>
      </p:grpSp>
      <p:sp>
        <p:nvSpPr>
          <p:cNvPr id="62602" name="Text Box 138"/>
          <p:cNvSpPr txBox="1">
            <a:spLocks noChangeArrowheads="1"/>
          </p:cNvSpPr>
          <p:nvPr/>
        </p:nvSpPr>
        <p:spPr bwMode="auto">
          <a:xfrm>
            <a:off x="3048003" y="5715003"/>
            <a:ext cx="2392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altLang="en-GB" sz="32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Fibrinolysis</a:t>
            </a:r>
          </a:p>
        </p:txBody>
      </p:sp>
      <p:grpSp>
        <p:nvGrpSpPr>
          <p:cNvPr id="62603" name="Group 139"/>
          <p:cNvGrpSpPr>
            <a:grpSpLocks/>
          </p:cNvGrpSpPr>
          <p:nvPr/>
        </p:nvGrpSpPr>
        <p:grpSpPr bwMode="auto">
          <a:xfrm>
            <a:off x="4746629" y="5083179"/>
            <a:ext cx="2874963" cy="55563"/>
            <a:chOff x="3463" y="3202"/>
            <a:chExt cx="1811" cy="35"/>
          </a:xfrm>
        </p:grpSpPr>
        <p:sp>
          <p:nvSpPr>
            <p:cNvPr id="62604" name="Line 140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05" name="Line 141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06" name="Line 142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607" name="Group 143"/>
          <p:cNvGrpSpPr>
            <a:grpSpLocks/>
          </p:cNvGrpSpPr>
          <p:nvPr/>
        </p:nvGrpSpPr>
        <p:grpSpPr bwMode="auto">
          <a:xfrm>
            <a:off x="3668713" y="3886201"/>
            <a:ext cx="1143000" cy="182563"/>
            <a:chOff x="2112" y="864"/>
            <a:chExt cx="1200" cy="192"/>
          </a:xfrm>
        </p:grpSpPr>
        <p:sp>
          <p:nvSpPr>
            <p:cNvPr id="62608" name="Oval 144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09" name="Line 145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10" name="Oval 146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11" name="Oval 147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612" name="Group 148"/>
          <p:cNvGrpSpPr>
            <a:grpSpLocks/>
          </p:cNvGrpSpPr>
          <p:nvPr/>
        </p:nvGrpSpPr>
        <p:grpSpPr bwMode="auto">
          <a:xfrm>
            <a:off x="3363913" y="4114805"/>
            <a:ext cx="1143000" cy="182563"/>
            <a:chOff x="2112" y="864"/>
            <a:chExt cx="1200" cy="192"/>
          </a:xfrm>
        </p:grpSpPr>
        <p:sp>
          <p:nvSpPr>
            <p:cNvPr id="62613" name="Oval 149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14" name="Line 150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15" name="Oval 151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16" name="Oval 152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617" name="Group 153"/>
          <p:cNvGrpSpPr>
            <a:grpSpLocks/>
          </p:cNvGrpSpPr>
          <p:nvPr/>
        </p:nvGrpSpPr>
        <p:grpSpPr bwMode="auto">
          <a:xfrm>
            <a:off x="4964113" y="3962404"/>
            <a:ext cx="1143000" cy="182563"/>
            <a:chOff x="2112" y="864"/>
            <a:chExt cx="1200" cy="192"/>
          </a:xfrm>
        </p:grpSpPr>
        <p:sp>
          <p:nvSpPr>
            <p:cNvPr id="62618" name="Oval 154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19" name="Line 155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20" name="Oval 156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21" name="Oval 157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622" name="Group 158"/>
          <p:cNvGrpSpPr>
            <a:grpSpLocks/>
          </p:cNvGrpSpPr>
          <p:nvPr/>
        </p:nvGrpSpPr>
        <p:grpSpPr bwMode="auto">
          <a:xfrm>
            <a:off x="4583113" y="4114805"/>
            <a:ext cx="1143000" cy="182563"/>
            <a:chOff x="2112" y="864"/>
            <a:chExt cx="1200" cy="192"/>
          </a:xfrm>
        </p:grpSpPr>
        <p:sp>
          <p:nvSpPr>
            <p:cNvPr id="62623" name="Oval 159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24" name="Line 160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25" name="Oval 161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26" name="Oval 162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627" name="Group 163"/>
          <p:cNvGrpSpPr>
            <a:grpSpLocks/>
          </p:cNvGrpSpPr>
          <p:nvPr/>
        </p:nvGrpSpPr>
        <p:grpSpPr bwMode="auto">
          <a:xfrm>
            <a:off x="5573713" y="4267206"/>
            <a:ext cx="1143000" cy="182563"/>
            <a:chOff x="2112" y="864"/>
            <a:chExt cx="1200" cy="192"/>
          </a:xfrm>
        </p:grpSpPr>
        <p:sp>
          <p:nvSpPr>
            <p:cNvPr id="62628" name="Oval 164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29" name="Line 165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30" name="Oval 166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31" name="Oval 167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632" name="Group 168"/>
          <p:cNvGrpSpPr>
            <a:grpSpLocks/>
          </p:cNvGrpSpPr>
          <p:nvPr/>
        </p:nvGrpSpPr>
        <p:grpSpPr bwMode="auto">
          <a:xfrm>
            <a:off x="6488113" y="4191004"/>
            <a:ext cx="1143000" cy="182563"/>
            <a:chOff x="2112" y="864"/>
            <a:chExt cx="1200" cy="192"/>
          </a:xfrm>
        </p:grpSpPr>
        <p:sp>
          <p:nvSpPr>
            <p:cNvPr id="62633" name="Oval 169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34" name="Line 170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35" name="Oval 171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36" name="Oval 172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2637" name="Oval 173"/>
          <p:cNvSpPr>
            <a:spLocks noChangeArrowheads="1"/>
          </p:cNvSpPr>
          <p:nvPr/>
        </p:nvSpPr>
        <p:spPr bwMode="auto">
          <a:xfrm>
            <a:off x="5421313" y="37338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altLang="en-GB" sz="16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</a:t>
            </a:r>
          </a:p>
        </p:txBody>
      </p:sp>
      <p:sp>
        <p:nvSpPr>
          <p:cNvPr id="62638" name="Oval 174"/>
          <p:cNvSpPr>
            <a:spLocks noChangeArrowheads="1"/>
          </p:cNvSpPr>
          <p:nvPr/>
        </p:nvSpPr>
        <p:spPr bwMode="auto">
          <a:xfrm>
            <a:off x="5076829" y="1700213"/>
            <a:ext cx="620713" cy="569912"/>
          </a:xfrm>
          <a:prstGeom prst="ellipse">
            <a:avLst/>
          </a:prstGeom>
          <a:solidFill>
            <a:srgbClr val="F3DF1F"/>
          </a:solidFill>
          <a:ln w="9525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sz="20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Pgn</a:t>
            </a:r>
          </a:p>
        </p:txBody>
      </p:sp>
      <p:sp>
        <p:nvSpPr>
          <p:cNvPr id="62639" name="Oval 175"/>
          <p:cNvSpPr>
            <a:spLocks noChangeArrowheads="1"/>
          </p:cNvSpPr>
          <p:nvPr/>
        </p:nvSpPr>
        <p:spPr bwMode="auto">
          <a:xfrm>
            <a:off x="1619254" y="1773238"/>
            <a:ext cx="620713" cy="5699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 eaLnBrk="1" hangingPunct="1"/>
            <a:r>
              <a:rPr lang="en-GB" sz="2000" b="1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tPA</a:t>
            </a:r>
          </a:p>
        </p:txBody>
      </p:sp>
      <p:sp>
        <p:nvSpPr>
          <p:cNvPr id="62640" name="Arc 176"/>
          <p:cNvSpPr>
            <a:spLocks/>
          </p:cNvSpPr>
          <p:nvPr/>
        </p:nvSpPr>
        <p:spPr bwMode="auto">
          <a:xfrm rot="5836980" flipH="1" flipV="1">
            <a:off x="4359279" y="2806701"/>
            <a:ext cx="1743075" cy="762000"/>
          </a:xfrm>
          <a:custGeom>
            <a:avLst/>
            <a:gdLst>
              <a:gd name="G0" fmla="+- 0 0 0"/>
              <a:gd name="G1" fmla="+- 17648 0 0"/>
              <a:gd name="G2" fmla="+- 21600 0 0"/>
              <a:gd name="T0" fmla="*/ 12454 w 21600"/>
              <a:gd name="T1" fmla="*/ 0 h 17648"/>
              <a:gd name="T2" fmla="*/ 21600 w 21600"/>
              <a:gd name="T3" fmla="*/ 17648 h 17648"/>
              <a:gd name="T4" fmla="*/ 0 w 21600"/>
              <a:gd name="T5" fmla="*/ 17648 h 17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648" fill="none" extrusionOk="0">
                <a:moveTo>
                  <a:pt x="12454" y="-1"/>
                </a:moveTo>
                <a:cubicBezTo>
                  <a:pt x="18189" y="4047"/>
                  <a:pt x="21600" y="10628"/>
                  <a:pt x="21600" y="17648"/>
                </a:cubicBezTo>
              </a:path>
              <a:path w="21600" h="17648" stroke="0" extrusionOk="0">
                <a:moveTo>
                  <a:pt x="12454" y="-1"/>
                </a:moveTo>
                <a:cubicBezTo>
                  <a:pt x="18189" y="4047"/>
                  <a:pt x="21600" y="10628"/>
                  <a:pt x="21600" y="17648"/>
                </a:cubicBezTo>
                <a:lnTo>
                  <a:pt x="0" y="1764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2641" name="Group 177"/>
          <p:cNvGrpSpPr>
            <a:grpSpLocks/>
          </p:cNvGrpSpPr>
          <p:nvPr/>
        </p:nvGrpSpPr>
        <p:grpSpPr bwMode="auto">
          <a:xfrm>
            <a:off x="5807079" y="2060575"/>
            <a:ext cx="620713" cy="641350"/>
            <a:chOff x="4736" y="1228"/>
            <a:chExt cx="391" cy="404"/>
          </a:xfrm>
        </p:grpSpPr>
        <p:sp>
          <p:nvSpPr>
            <p:cNvPr id="62642" name="Oval 178"/>
            <p:cNvSpPr>
              <a:spLocks noChangeArrowheads="1"/>
            </p:cNvSpPr>
            <p:nvPr/>
          </p:nvSpPr>
          <p:spPr bwMode="auto">
            <a:xfrm>
              <a:off x="4736" y="1228"/>
              <a:ext cx="391" cy="35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2800" b="1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P</a:t>
              </a:r>
            </a:p>
          </p:txBody>
        </p:sp>
        <p:sp>
          <p:nvSpPr>
            <p:cNvPr id="62643" name="Freeform 179"/>
            <p:cNvSpPr>
              <a:spLocks/>
            </p:cNvSpPr>
            <p:nvPr/>
          </p:nvSpPr>
          <p:spPr bwMode="auto">
            <a:xfrm>
              <a:off x="4932" y="1428"/>
              <a:ext cx="174" cy="204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6" y="0"/>
                </a:cxn>
                <a:cxn ang="0">
                  <a:pos x="174" y="156"/>
                </a:cxn>
                <a:cxn ang="0">
                  <a:pos x="0" y="204"/>
                </a:cxn>
              </a:cxnLst>
              <a:rect l="0" t="0" r="r" b="b"/>
              <a:pathLst>
                <a:path w="174" h="204">
                  <a:moveTo>
                    <a:pt x="0" y="204"/>
                  </a:moveTo>
                  <a:lnTo>
                    <a:pt x="6" y="0"/>
                  </a:lnTo>
                  <a:lnTo>
                    <a:pt x="174" y="156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644" name="Group 180"/>
          <p:cNvGrpSpPr>
            <a:grpSpLocks/>
          </p:cNvGrpSpPr>
          <p:nvPr/>
        </p:nvGrpSpPr>
        <p:grpSpPr bwMode="auto">
          <a:xfrm>
            <a:off x="5281615" y="2492375"/>
            <a:ext cx="2986087" cy="1943100"/>
            <a:chOff x="3789" y="1586"/>
            <a:chExt cx="1881" cy="1224"/>
          </a:xfrm>
        </p:grpSpPr>
        <p:sp>
          <p:nvSpPr>
            <p:cNvPr id="62645" name="Arc 181"/>
            <p:cNvSpPr>
              <a:spLocks/>
            </p:cNvSpPr>
            <p:nvPr/>
          </p:nvSpPr>
          <p:spPr bwMode="auto">
            <a:xfrm rot="12075988" flipH="1" flipV="1">
              <a:off x="3789" y="1642"/>
              <a:ext cx="1098" cy="480"/>
            </a:xfrm>
            <a:custGeom>
              <a:avLst/>
              <a:gdLst>
                <a:gd name="G0" fmla="+- 0 0 0"/>
                <a:gd name="G1" fmla="+- 17648 0 0"/>
                <a:gd name="G2" fmla="+- 21600 0 0"/>
                <a:gd name="T0" fmla="*/ 12454 w 21600"/>
                <a:gd name="T1" fmla="*/ 0 h 17648"/>
                <a:gd name="T2" fmla="*/ 21600 w 21600"/>
                <a:gd name="T3" fmla="*/ 17648 h 17648"/>
                <a:gd name="T4" fmla="*/ 0 w 21600"/>
                <a:gd name="T5" fmla="*/ 17648 h 17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648" fill="none" extrusionOk="0">
                  <a:moveTo>
                    <a:pt x="12454" y="-1"/>
                  </a:moveTo>
                  <a:cubicBezTo>
                    <a:pt x="18189" y="4047"/>
                    <a:pt x="21600" y="10628"/>
                    <a:pt x="21600" y="17648"/>
                  </a:cubicBezTo>
                </a:path>
                <a:path w="21600" h="17648" stroke="0" extrusionOk="0">
                  <a:moveTo>
                    <a:pt x="12454" y="-1"/>
                  </a:moveTo>
                  <a:cubicBezTo>
                    <a:pt x="18189" y="4047"/>
                    <a:pt x="21600" y="10628"/>
                    <a:pt x="21600" y="17648"/>
                  </a:cubicBezTo>
                  <a:lnTo>
                    <a:pt x="0" y="1764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46" name="Arc 182"/>
            <p:cNvSpPr>
              <a:spLocks/>
            </p:cNvSpPr>
            <p:nvPr/>
          </p:nvSpPr>
          <p:spPr bwMode="auto">
            <a:xfrm rot="14804371">
              <a:off x="4595" y="2021"/>
              <a:ext cx="1098" cy="480"/>
            </a:xfrm>
            <a:custGeom>
              <a:avLst/>
              <a:gdLst>
                <a:gd name="G0" fmla="+- 0 0 0"/>
                <a:gd name="G1" fmla="+- 17648 0 0"/>
                <a:gd name="G2" fmla="+- 21600 0 0"/>
                <a:gd name="T0" fmla="*/ 12454 w 21600"/>
                <a:gd name="T1" fmla="*/ 0 h 17648"/>
                <a:gd name="T2" fmla="*/ 21600 w 21600"/>
                <a:gd name="T3" fmla="*/ 17648 h 17648"/>
                <a:gd name="T4" fmla="*/ 0 w 21600"/>
                <a:gd name="T5" fmla="*/ 17648 h 17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648" fill="none" extrusionOk="0">
                  <a:moveTo>
                    <a:pt x="12454" y="-1"/>
                  </a:moveTo>
                  <a:cubicBezTo>
                    <a:pt x="18189" y="4047"/>
                    <a:pt x="21600" y="10628"/>
                    <a:pt x="21600" y="17648"/>
                  </a:cubicBezTo>
                </a:path>
                <a:path w="21600" h="17648" stroke="0" extrusionOk="0">
                  <a:moveTo>
                    <a:pt x="12454" y="-1"/>
                  </a:moveTo>
                  <a:cubicBezTo>
                    <a:pt x="18189" y="4047"/>
                    <a:pt x="21600" y="10628"/>
                    <a:pt x="21600" y="17648"/>
                  </a:cubicBezTo>
                  <a:lnTo>
                    <a:pt x="0" y="1764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47" name="Text Box 183"/>
            <p:cNvSpPr txBox="1">
              <a:spLocks noChangeArrowheads="1"/>
            </p:cNvSpPr>
            <p:nvPr/>
          </p:nvSpPr>
          <p:spPr bwMode="auto">
            <a:xfrm>
              <a:off x="5175" y="1586"/>
              <a:ext cx="495" cy="252"/>
            </a:xfrm>
            <a:prstGeom prst="rect">
              <a:avLst/>
            </a:prstGeom>
            <a:solidFill>
              <a:srgbClr val="FCD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FDPs</a:t>
              </a:r>
            </a:p>
          </p:txBody>
        </p:sp>
      </p:grpSp>
      <p:grpSp>
        <p:nvGrpSpPr>
          <p:cNvPr id="62648" name="Group 184"/>
          <p:cNvGrpSpPr>
            <a:grpSpLocks/>
          </p:cNvGrpSpPr>
          <p:nvPr/>
        </p:nvGrpSpPr>
        <p:grpSpPr bwMode="auto">
          <a:xfrm>
            <a:off x="1106488" y="2332044"/>
            <a:ext cx="1274762" cy="2536825"/>
            <a:chOff x="930" y="1469"/>
            <a:chExt cx="803" cy="1598"/>
          </a:xfrm>
        </p:grpSpPr>
        <p:sp>
          <p:nvSpPr>
            <p:cNvPr id="62649" name="Oval 185"/>
            <p:cNvSpPr>
              <a:spLocks noChangeArrowheads="1"/>
            </p:cNvSpPr>
            <p:nvPr/>
          </p:nvSpPr>
          <p:spPr bwMode="auto">
            <a:xfrm>
              <a:off x="1425" y="2620"/>
              <a:ext cx="288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/>
              <a:r>
                <a:rPr lang="en-GB" altLang="en-GB" sz="1600">
                  <a:solidFill>
                    <a:prstClr val="white"/>
                  </a:solidFill>
                  <a:latin typeface="Comic Sans MS" pitchFamily="66" charset="0"/>
                  <a:cs typeface="Arial" charset="0"/>
                </a:rPr>
                <a:t>T </a:t>
              </a:r>
              <a:r>
                <a:rPr lang="en-GB" altLang="en-GB" sz="160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T</a:t>
              </a:r>
            </a:p>
          </p:txBody>
        </p:sp>
        <p:grpSp>
          <p:nvGrpSpPr>
            <p:cNvPr id="62650" name="Group 186"/>
            <p:cNvGrpSpPr>
              <a:grpSpLocks/>
            </p:cNvGrpSpPr>
            <p:nvPr/>
          </p:nvGrpSpPr>
          <p:grpSpPr bwMode="auto">
            <a:xfrm>
              <a:off x="930" y="1469"/>
              <a:ext cx="803" cy="1598"/>
              <a:chOff x="1359" y="1392"/>
              <a:chExt cx="803" cy="1598"/>
            </a:xfrm>
          </p:grpSpPr>
          <p:grpSp>
            <p:nvGrpSpPr>
              <p:cNvPr id="62651" name="Group 187"/>
              <p:cNvGrpSpPr>
                <a:grpSpLocks/>
              </p:cNvGrpSpPr>
              <p:nvPr/>
            </p:nvGrpSpPr>
            <p:grpSpPr bwMode="auto">
              <a:xfrm>
                <a:off x="1681" y="1506"/>
                <a:ext cx="481" cy="1484"/>
                <a:chOff x="1632" y="1200"/>
                <a:chExt cx="358" cy="1138"/>
              </a:xfrm>
            </p:grpSpPr>
            <p:sp>
              <p:nvSpPr>
                <p:cNvPr id="62652" name="Oval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4" y="2132"/>
                  <a:ext cx="62" cy="98"/>
                </a:xfrm>
                <a:prstGeom prst="ellipse">
                  <a:avLst/>
                </a:prstGeom>
                <a:solidFill>
                  <a:srgbClr val="FF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prstClr val="black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2653" name="Oval 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4" y="2031"/>
                  <a:ext cx="62" cy="99"/>
                </a:xfrm>
                <a:prstGeom prst="ellipse">
                  <a:avLst/>
                </a:prstGeom>
                <a:solidFill>
                  <a:srgbClr val="FF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prstClr val="black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2654" name="Oval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4" y="1932"/>
                  <a:ext cx="62" cy="99"/>
                </a:xfrm>
                <a:prstGeom prst="ellipse">
                  <a:avLst/>
                </a:prstGeom>
                <a:solidFill>
                  <a:srgbClr val="FF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prstClr val="black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2655" name="Oval 191"/>
                <p:cNvSpPr>
                  <a:spLocks noChangeAspect="1" noChangeArrowheads="1"/>
                </p:cNvSpPr>
                <p:nvPr/>
              </p:nvSpPr>
              <p:spPr bwMode="auto">
                <a:xfrm>
                  <a:off x="1744" y="1833"/>
                  <a:ext cx="62" cy="99"/>
                </a:xfrm>
                <a:prstGeom prst="ellipse">
                  <a:avLst/>
                </a:prstGeom>
                <a:solidFill>
                  <a:srgbClr val="FF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prstClr val="black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2656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4" y="1736"/>
                  <a:ext cx="62" cy="98"/>
                </a:xfrm>
                <a:prstGeom prst="ellipse">
                  <a:avLst/>
                </a:prstGeom>
                <a:solidFill>
                  <a:srgbClr val="FF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prstClr val="black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2657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4" y="1636"/>
                  <a:ext cx="62" cy="100"/>
                </a:xfrm>
                <a:prstGeom prst="ellipse">
                  <a:avLst/>
                </a:prstGeom>
                <a:solidFill>
                  <a:srgbClr val="FF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prstClr val="black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2658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31" y="1490"/>
                  <a:ext cx="87" cy="148"/>
                </a:xfrm>
                <a:prstGeom prst="rect">
                  <a:avLst/>
                </a:prstGeom>
                <a:solidFill>
                  <a:srgbClr val="FF0066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prstClr val="black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2659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1200"/>
                  <a:ext cx="285" cy="284"/>
                </a:xfrm>
                <a:prstGeom prst="ellipse">
                  <a:avLst/>
                </a:prstGeom>
                <a:solidFill>
                  <a:srgbClr val="FF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prstClr val="black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2660" name="Line 196"/>
                <p:cNvSpPr>
                  <a:spLocks noChangeAspect="1" noChangeShapeType="1"/>
                </p:cNvSpPr>
                <p:nvPr/>
              </p:nvSpPr>
              <p:spPr bwMode="auto">
                <a:xfrm>
                  <a:off x="1777" y="2231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sz="1800">
                    <a:solidFill>
                      <a:prstClr val="black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2661" name="Line 197"/>
                <p:cNvSpPr>
                  <a:spLocks noChangeAspect="1" noChangeShapeType="1"/>
                </p:cNvSpPr>
                <p:nvPr/>
              </p:nvSpPr>
              <p:spPr bwMode="auto">
                <a:xfrm>
                  <a:off x="1777" y="2243"/>
                  <a:ext cx="11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sz="1800">
                    <a:solidFill>
                      <a:prstClr val="black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grpSp>
              <p:nvGrpSpPr>
                <p:cNvPr id="62662" name="Group 198"/>
                <p:cNvGrpSpPr>
                  <a:grpSpLocks/>
                </p:cNvGrpSpPr>
                <p:nvPr/>
              </p:nvGrpSpPr>
              <p:grpSpPr bwMode="auto">
                <a:xfrm>
                  <a:off x="1887" y="2139"/>
                  <a:ext cx="103" cy="105"/>
                  <a:chOff x="2321" y="3460"/>
                  <a:chExt cx="186" cy="189"/>
                </a:xfrm>
              </p:grpSpPr>
              <p:sp>
                <p:nvSpPr>
                  <p:cNvPr id="62663" name="Line 19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23" y="3632"/>
                    <a:ext cx="0" cy="1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64" name="Line 2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21" y="3633"/>
                    <a:ext cx="2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65" name="Line 20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47" y="3620"/>
                    <a:ext cx="0" cy="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66" name="Line 2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45" y="3615"/>
                    <a:ext cx="2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67" name="Line 2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66" y="3594"/>
                    <a:ext cx="0" cy="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68" name="Line 2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61" y="3590"/>
                    <a:ext cx="2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69" name="Line 20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84" y="3573"/>
                    <a:ext cx="0" cy="1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70" name="Line 2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78" y="3572"/>
                    <a:ext cx="2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71" name="Line 20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401" y="3554"/>
                    <a:ext cx="0" cy="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72" name="Line 2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96" y="3553"/>
                    <a:ext cx="2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73" name="Line 20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419" y="3534"/>
                    <a:ext cx="0" cy="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74" name="Line 2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13" y="3534"/>
                    <a:ext cx="2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75" name="Line 21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435" y="3516"/>
                    <a:ext cx="0" cy="1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76" name="Line 2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31" y="3516"/>
                    <a:ext cx="2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77" name="Line 2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452" y="3499"/>
                    <a:ext cx="0" cy="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78" name="Line 2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47" y="3498"/>
                    <a:ext cx="2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79" name="Line 21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470" y="3479"/>
                    <a:ext cx="0" cy="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80" name="Line 2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64" y="3479"/>
                    <a:ext cx="2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81" name="Line 21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486" y="3460"/>
                    <a:ext cx="0" cy="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2682" name="Line 2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82" y="3460"/>
                    <a:ext cx="2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solidFill>
                        <a:prstClr val="black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62683" name="Text Box 219"/>
              <p:cNvSpPr txBox="1">
                <a:spLocks noChangeArrowheads="1"/>
              </p:cNvSpPr>
              <p:nvPr/>
            </p:nvSpPr>
            <p:spPr bwMode="auto">
              <a:xfrm>
                <a:off x="1359" y="1392"/>
                <a:ext cx="2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altLang="en-GB" sz="1400" b="1">
                    <a:solidFill>
                      <a:prstClr val="black"/>
                    </a:solidFill>
                    <a:latin typeface="Comic Sans MS" pitchFamily="66" charset="0"/>
                    <a:cs typeface="Arial" charset="0"/>
                  </a:rPr>
                  <a:t>TM</a:t>
                </a:r>
              </a:p>
            </p:txBody>
          </p:sp>
        </p:grpSp>
      </p:grpSp>
      <p:sp>
        <p:nvSpPr>
          <p:cNvPr id="62684" name="Arc 220"/>
          <p:cNvSpPr>
            <a:spLocks/>
          </p:cNvSpPr>
          <p:nvPr/>
        </p:nvSpPr>
        <p:spPr bwMode="auto">
          <a:xfrm rot="4531573" flipH="1" flipV="1">
            <a:off x="1903510" y="3296660"/>
            <a:ext cx="1204127" cy="563256"/>
          </a:xfrm>
          <a:custGeom>
            <a:avLst/>
            <a:gdLst>
              <a:gd name="G0" fmla="+- 0 0 0"/>
              <a:gd name="G1" fmla="+- 21432 0 0"/>
              <a:gd name="G2" fmla="+- 21600 0 0"/>
              <a:gd name="T0" fmla="*/ 2686 w 20007"/>
              <a:gd name="T1" fmla="*/ 0 h 21432"/>
              <a:gd name="T2" fmla="*/ 20007 w 20007"/>
              <a:gd name="T3" fmla="*/ 13290 h 21432"/>
              <a:gd name="T4" fmla="*/ 0 w 20007"/>
              <a:gd name="T5" fmla="*/ 21432 h 21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07" h="21432" fill="none" extrusionOk="0">
                <a:moveTo>
                  <a:pt x="2686" y="-1"/>
                </a:moveTo>
                <a:cubicBezTo>
                  <a:pt x="10438" y="971"/>
                  <a:pt x="17061" y="6053"/>
                  <a:pt x="20006" y="13290"/>
                </a:cubicBezTo>
              </a:path>
              <a:path w="20007" h="21432" stroke="0" extrusionOk="0">
                <a:moveTo>
                  <a:pt x="2686" y="-1"/>
                </a:moveTo>
                <a:cubicBezTo>
                  <a:pt x="10438" y="971"/>
                  <a:pt x="17061" y="6053"/>
                  <a:pt x="20006" y="13290"/>
                </a:cubicBezTo>
                <a:lnTo>
                  <a:pt x="0" y="21432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685" name="Text Box 221"/>
          <p:cNvSpPr txBox="1">
            <a:spLocks noChangeArrowheads="1"/>
          </p:cNvSpPr>
          <p:nvPr/>
        </p:nvSpPr>
        <p:spPr bwMode="auto">
          <a:xfrm>
            <a:off x="2143817" y="2607297"/>
            <a:ext cx="1132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dirty="0" err="1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TAFIa</a:t>
            </a:r>
            <a:endParaRPr lang="en-GB" dirty="0">
              <a:solidFill>
                <a:srgbClr val="0000CC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62686" name="Arc 222"/>
          <p:cNvSpPr>
            <a:spLocks/>
          </p:cNvSpPr>
          <p:nvPr/>
        </p:nvSpPr>
        <p:spPr bwMode="auto">
          <a:xfrm rot="9788883" flipH="1" flipV="1">
            <a:off x="2595180" y="2855730"/>
            <a:ext cx="1277351" cy="543810"/>
          </a:xfrm>
          <a:custGeom>
            <a:avLst/>
            <a:gdLst>
              <a:gd name="G0" fmla="+- 0 0 0"/>
              <a:gd name="G1" fmla="+- 17648 0 0"/>
              <a:gd name="G2" fmla="+- 21600 0 0"/>
              <a:gd name="T0" fmla="*/ 12454 w 21600"/>
              <a:gd name="T1" fmla="*/ 0 h 17648"/>
              <a:gd name="T2" fmla="*/ 21600 w 21600"/>
              <a:gd name="T3" fmla="*/ 17648 h 17648"/>
              <a:gd name="T4" fmla="*/ 0 w 21600"/>
              <a:gd name="T5" fmla="*/ 17648 h 17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648" fill="none" extrusionOk="0">
                <a:moveTo>
                  <a:pt x="12454" y="-1"/>
                </a:moveTo>
                <a:cubicBezTo>
                  <a:pt x="18189" y="4047"/>
                  <a:pt x="21600" y="10628"/>
                  <a:pt x="21600" y="17648"/>
                </a:cubicBezTo>
              </a:path>
              <a:path w="21600" h="17648" stroke="0" extrusionOk="0">
                <a:moveTo>
                  <a:pt x="12454" y="-1"/>
                </a:moveTo>
                <a:cubicBezTo>
                  <a:pt x="18189" y="4047"/>
                  <a:pt x="21600" y="10628"/>
                  <a:pt x="21600" y="17648"/>
                </a:cubicBezTo>
                <a:lnTo>
                  <a:pt x="0" y="17648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2687" name="Oval 223"/>
          <p:cNvSpPr>
            <a:spLocks noChangeArrowheads="1"/>
          </p:cNvSpPr>
          <p:nvPr/>
        </p:nvSpPr>
        <p:spPr bwMode="auto">
          <a:xfrm>
            <a:off x="3419872" y="2348880"/>
            <a:ext cx="5334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/>
            <a:r>
              <a:rPr lang="en-US" b="1">
                <a:solidFill>
                  <a:srgbClr val="0000CC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2688" name="Text Box 224"/>
          <p:cNvSpPr txBox="1">
            <a:spLocks noChangeArrowheads="1"/>
          </p:cNvSpPr>
          <p:nvPr/>
        </p:nvSpPr>
        <p:spPr bwMode="auto">
          <a:xfrm>
            <a:off x="2222499" y="4000503"/>
            <a:ext cx="106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TAFI </a:t>
            </a:r>
          </a:p>
        </p:txBody>
      </p:sp>
      <p:grpSp>
        <p:nvGrpSpPr>
          <p:cNvPr id="62689" name="Group 225"/>
          <p:cNvGrpSpPr>
            <a:grpSpLocks/>
          </p:cNvGrpSpPr>
          <p:nvPr/>
        </p:nvGrpSpPr>
        <p:grpSpPr bwMode="auto">
          <a:xfrm>
            <a:off x="7554913" y="3767139"/>
            <a:ext cx="1143000" cy="182562"/>
            <a:chOff x="2112" y="864"/>
            <a:chExt cx="1200" cy="192"/>
          </a:xfrm>
        </p:grpSpPr>
        <p:sp>
          <p:nvSpPr>
            <p:cNvPr id="62690" name="Oval 226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91" name="Line 227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92" name="Oval 228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93" name="Oval 229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694" name="Group 230"/>
          <p:cNvGrpSpPr>
            <a:grpSpLocks/>
          </p:cNvGrpSpPr>
          <p:nvPr/>
        </p:nvGrpSpPr>
        <p:grpSpPr bwMode="auto">
          <a:xfrm>
            <a:off x="7935913" y="2209804"/>
            <a:ext cx="533400" cy="182563"/>
            <a:chOff x="4032" y="3840"/>
            <a:chExt cx="336" cy="115"/>
          </a:xfrm>
        </p:grpSpPr>
        <p:sp>
          <p:nvSpPr>
            <p:cNvPr id="62695" name="Line 231"/>
            <p:cNvSpPr>
              <a:spLocks noChangeShapeType="1"/>
            </p:cNvSpPr>
            <p:nvPr/>
          </p:nvSpPr>
          <p:spPr bwMode="auto">
            <a:xfrm>
              <a:off x="4032" y="388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96" name="Oval 232"/>
            <p:cNvSpPr>
              <a:spLocks noChangeArrowheads="1"/>
            </p:cNvSpPr>
            <p:nvPr/>
          </p:nvSpPr>
          <p:spPr bwMode="auto">
            <a:xfrm>
              <a:off x="4128" y="3840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697" name="Group 233"/>
          <p:cNvGrpSpPr>
            <a:grpSpLocks/>
          </p:cNvGrpSpPr>
          <p:nvPr/>
        </p:nvGrpSpPr>
        <p:grpSpPr bwMode="auto">
          <a:xfrm>
            <a:off x="7173913" y="2286004"/>
            <a:ext cx="533400" cy="136525"/>
            <a:chOff x="4752" y="1440"/>
            <a:chExt cx="336" cy="86"/>
          </a:xfrm>
        </p:grpSpPr>
        <p:sp>
          <p:nvSpPr>
            <p:cNvPr id="62698" name="Line 234"/>
            <p:cNvSpPr>
              <a:spLocks noChangeShapeType="1"/>
            </p:cNvSpPr>
            <p:nvPr/>
          </p:nvSpPr>
          <p:spPr bwMode="auto">
            <a:xfrm>
              <a:off x="4752" y="148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699" name="Oval 235"/>
            <p:cNvSpPr>
              <a:spLocks noChangeArrowheads="1"/>
            </p:cNvSpPr>
            <p:nvPr/>
          </p:nvSpPr>
          <p:spPr bwMode="auto">
            <a:xfrm>
              <a:off x="4896" y="1440"/>
              <a:ext cx="86" cy="86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700" name="Group 236"/>
          <p:cNvGrpSpPr>
            <a:grpSpLocks/>
          </p:cNvGrpSpPr>
          <p:nvPr/>
        </p:nvGrpSpPr>
        <p:grpSpPr bwMode="auto">
          <a:xfrm>
            <a:off x="8012113" y="2971804"/>
            <a:ext cx="533400" cy="182563"/>
            <a:chOff x="4608" y="3840"/>
            <a:chExt cx="336" cy="115"/>
          </a:xfrm>
        </p:grpSpPr>
        <p:sp>
          <p:nvSpPr>
            <p:cNvPr id="62701" name="Line 237"/>
            <p:cNvSpPr>
              <a:spLocks noChangeShapeType="1"/>
            </p:cNvSpPr>
            <p:nvPr/>
          </p:nvSpPr>
          <p:spPr bwMode="auto">
            <a:xfrm>
              <a:off x="4608" y="388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702" name="Oval 238"/>
            <p:cNvSpPr>
              <a:spLocks noChangeArrowheads="1"/>
            </p:cNvSpPr>
            <p:nvPr/>
          </p:nvSpPr>
          <p:spPr bwMode="auto">
            <a:xfrm>
              <a:off x="4733" y="3840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703" name="Group 239"/>
          <p:cNvGrpSpPr>
            <a:grpSpLocks/>
          </p:cNvGrpSpPr>
          <p:nvPr/>
        </p:nvGrpSpPr>
        <p:grpSpPr bwMode="auto">
          <a:xfrm>
            <a:off x="6865938" y="3644904"/>
            <a:ext cx="1143000" cy="182563"/>
            <a:chOff x="2112" y="864"/>
            <a:chExt cx="1200" cy="192"/>
          </a:xfrm>
        </p:grpSpPr>
        <p:sp>
          <p:nvSpPr>
            <p:cNvPr id="62704" name="Oval 240"/>
            <p:cNvSpPr>
              <a:spLocks noChangeArrowheads="1"/>
            </p:cNvSpPr>
            <p:nvPr/>
          </p:nvSpPr>
          <p:spPr bwMode="auto">
            <a:xfrm>
              <a:off x="2112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705" name="Line 241"/>
            <p:cNvSpPr>
              <a:spLocks noChangeShapeType="1"/>
            </p:cNvSpPr>
            <p:nvPr/>
          </p:nvSpPr>
          <p:spPr bwMode="auto">
            <a:xfrm>
              <a:off x="2304" y="96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706" name="Oval 242"/>
            <p:cNvSpPr>
              <a:spLocks noChangeArrowheads="1"/>
            </p:cNvSpPr>
            <p:nvPr/>
          </p:nvSpPr>
          <p:spPr bwMode="auto">
            <a:xfrm>
              <a:off x="2640" y="864"/>
              <a:ext cx="144" cy="144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707" name="Oval 243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2708" name="Group 244"/>
          <p:cNvGrpSpPr>
            <a:grpSpLocks/>
          </p:cNvGrpSpPr>
          <p:nvPr/>
        </p:nvGrpSpPr>
        <p:grpSpPr bwMode="auto">
          <a:xfrm rot="7384766" flipV="1">
            <a:off x="6148391" y="1747838"/>
            <a:ext cx="866775" cy="508000"/>
            <a:chOff x="4848" y="1056"/>
            <a:chExt cx="456" cy="320"/>
          </a:xfrm>
        </p:grpSpPr>
        <p:sp>
          <p:nvSpPr>
            <p:cNvPr id="62709" name="Oval 245"/>
            <p:cNvSpPr>
              <a:spLocks noChangeArrowheads="1"/>
            </p:cNvSpPr>
            <p:nvPr/>
          </p:nvSpPr>
          <p:spPr bwMode="auto">
            <a:xfrm rot="-1338928">
              <a:off x="4848" y="1184"/>
              <a:ext cx="384" cy="192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altLang="en-GB" sz="1600">
                  <a:solidFill>
                    <a:srgbClr val="FFFFFF"/>
                  </a:solidFill>
                  <a:latin typeface="Comic Sans MS" pitchFamily="66" charset="0"/>
                  <a:cs typeface="Arial" charset="0"/>
                </a:rPr>
                <a:t>AP</a:t>
              </a:r>
            </a:p>
          </p:txBody>
        </p:sp>
        <p:sp>
          <p:nvSpPr>
            <p:cNvPr id="62710" name="Freeform 246"/>
            <p:cNvSpPr>
              <a:spLocks/>
            </p:cNvSpPr>
            <p:nvPr/>
          </p:nvSpPr>
          <p:spPr bwMode="auto">
            <a:xfrm>
              <a:off x="5136" y="1056"/>
              <a:ext cx="168" cy="196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72" y="0"/>
                </a:cxn>
                <a:cxn ang="0">
                  <a:pos x="120" y="24"/>
                </a:cxn>
                <a:cxn ang="0">
                  <a:pos x="120" y="48"/>
                </a:cxn>
                <a:cxn ang="0">
                  <a:pos x="168" y="104"/>
                </a:cxn>
                <a:cxn ang="0">
                  <a:pos x="88" y="160"/>
                </a:cxn>
              </a:cxnLst>
              <a:rect l="0" t="0" r="r" b="b"/>
              <a:pathLst>
                <a:path w="168" h="196">
                  <a:moveTo>
                    <a:pt x="0" y="112"/>
                  </a:moveTo>
                  <a:cubicBezTo>
                    <a:pt x="12" y="65"/>
                    <a:pt x="22" y="17"/>
                    <a:pt x="72" y="0"/>
                  </a:cubicBezTo>
                  <a:cubicBezTo>
                    <a:pt x="80" y="3"/>
                    <a:pt x="117" y="13"/>
                    <a:pt x="120" y="24"/>
                  </a:cubicBezTo>
                  <a:cubicBezTo>
                    <a:pt x="124" y="40"/>
                    <a:pt x="100" y="108"/>
                    <a:pt x="120" y="48"/>
                  </a:cubicBezTo>
                  <a:cubicBezTo>
                    <a:pt x="157" y="60"/>
                    <a:pt x="147" y="72"/>
                    <a:pt x="168" y="104"/>
                  </a:cubicBezTo>
                  <a:cubicBezTo>
                    <a:pt x="159" y="132"/>
                    <a:pt x="124" y="196"/>
                    <a:pt x="88" y="16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247" name="Group 236"/>
          <p:cNvGrpSpPr>
            <a:grpSpLocks/>
          </p:cNvGrpSpPr>
          <p:nvPr/>
        </p:nvGrpSpPr>
        <p:grpSpPr bwMode="auto">
          <a:xfrm>
            <a:off x="7308304" y="3068962"/>
            <a:ext cx="533400" cy="182563"/>
            <a:chOff x="4608" y="3840"/>
            <a:chExt cx="336" cy="115"/>
          </a:xfrm>
        </p:grpSpPr>
        <p:sp>
          <p:nvSpPr>
            <p:cNvPr id="248" name="Line 237"/>
            <p:cNvSpPr>
              <a:spLocks noChangeShapeType="1"/>
            </p:cNvSpPr>
            <p:nvPr/>
          </p:nvSpPr>
          <p:spPr bwMode="auto">
            <a:xfrm>
              <a:off x="4608" y="388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49" name="Oval 238"/>
            <p:cNvSpPr>
              <a:spLocks noChangeArrowheads="1"/>
            </p:cNvSpPr>
            <p:nvPr/>
          </p:nvSpPr>
          <p:spPr bwMode="auto">
            <a:xfrm>
              <a:off x="4733" y="3840"/>
              <a:ext cx="115" cy="115"/>
            </a:xfrm>
            <a:prstGeom prst="ellipse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0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17919E-6 L 0.24409 0.209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5896E-6 L -0.07326 0.220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2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2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2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38" grpId="0" animBg="1"/>
      <p:bldP spid="62639" grpId="0" animBg="1"/>
      <p:bldP spid="62640" grpId="0" animBg="1"/>
      <p:bldP spid="62684" grpId="0" animBg="1"/>
      <p:bldP spid="62685" grpId="0" autoUpdateAnimBg="0"/>
      <p:bldP spid="62686" grpId="0" animBg="1"/>
      <p:bldP spid="62687" grpId="0" animBg="1" autoUpdateAnimBg="0"/>
      <p:bldP spid="6268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6" y="476672"/>
            <a:ext cx="8229600" cy="11398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Franklin Gothic Book" pitchFamily="34" charset="0"/>
              </a:rPr>
              <a:t>Bleeding and disorders of Fibrinolysis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2" y="1916115"/>
            <a:ext cx="8229600" cy="2981325"/>
          </a:xfrm>
        </p:spPr>
        <p:txBody>
          <a:bodyPr/>
          <a:lstStyle/>
          <a:p>
            <a:pPr eaLnBrk="1" hangingPunct="1"/>
            <a:r>
              <a:rPr lang="en-GB" sz="2400" dirty="0"/>
              <a:t>Disorders of fibrinolysis can cause abnormal bleeding but are rare</a:t>
            </a:r>
          </a:p>
          <a:p>
            <a:pPr lvl="1" eaLnBrk="1" hangingPunct="1"/>
            <a:r>
              <a:rPr lang="en-GB" sz="2000" dirty="0"/>
              <a:t>Hereditary  </a:t>
            </a:r>
          </a:p>
          <a:p>
            <a:pPr lvl="2" eaLnBrk="1" hangingPunct="1"/>
            <a:r>
              <a:rPr lang="en-GB" sz="1800" dirty="0">
                <a:solidFill>
                  <a:srgbClr val="CC0000"/>
                </a:solidFill>
              </a:rPr>
              <a:t>Antiplasmin deficiency</a:t>
            </a:r>
          </a:p>
          <a:p>
            <a:pPr lvl="2" eaLnBrk="1" hangingPunct="1"/>
            <a:r>
              <a:rPr lang="en-GB" sz="1800" dirty="0">
                <a:solidFill>
                  <a:srgbClr val="CC0000"/>
                </a:solidFill>
              </a:rPr>
              <a:t>PAI-1 deficiency</a:t>
            </a:r>
          </a:p>
          <a:p>
            <a:pPr lvl="1" eaLnBrk="1" hangingPunct="1"/>
            <a:endParaRPr lang="en-GB" sz="2000" dirty="0"/>
          </a:p>
          <a:p>
            <a:pPr lvl="1" eaLnBrk="1" hangingPunct="1"/>
            <a:r>
              <a:rPr lang="en-GB" sz="2000" dirty="0"/>
              <a:t>Acquired  </a:t>
            </a:r>
          </a:p>
          <a:p>
            <a:pPr lvl="2" eaLnBrk="1" hangingPunct="1"/>
            <a:r>
              <a:rPr lang="en-GB" sz="1800" dirty="0">
                <a:solidFill>
                  <a:srgbClr val="CC0000"/>
                </a:solidFill>
              </a:rPr>
              <a:t>Drugs such as </a:t>
            </a:r>
            <a:r>
              <a:rPr lang="en-GB" sz="1800" dirty="0" err="1">
                <a:solidFill>
                  <a:srgbClr val="CC0000"/>
                </a:solidFill>
              </a:rPr>
              <a:t>tPA</a:t>
            </a:r>
            <a:endParaRPr lang="en-GB" sz="1800" dirty="0">
              <a:solidFill>
                <a:srgbClr val="CC0000"/>
              </a:solidFill>
            </a:endParaRPr>
          </a:p>
          <a:p>
            <a:pPr lvl="2" eaLnBrk="1" hangingPunct="1"/>
            <a:r>
              <a:rPr lang="en-GB" sz="1800" dirty="0">
                <a:solidFill>
                  <a:srgbClr val="CC0000"/>
                </a:solidFill>
              </a:rPr>
              <a:t>Disseminated intravascular coagulation</a:t>
            </a:r>
          </a:p>
          <a:p>
            <a:pPr lvl="2" eaLnBrk="1" hangingPunct="1"/>
            <a:r>
              <a:rPr lang="en-GB" sz="1800" dirty="0">
                <a:solidFill>
                  <a:srgbClr val="CC0000"/>
                </a:solidFill>
              </a:rPr>
              <a:t>Some tumours precipitate primary </a:t>
            </a:r>
            <a:r>
              <a:rPr lang="en-GB" sz="1800" dirty="0" err="1">
                <a:solidFill>
                  <a:srgbClr val="CC0000"/>
                </a:solidFill>
              </a:rPr>
              <a:t>fibrinogenolysis</a:t>
            </a:r>
            <a:endParaRPr lang="en-GB" sz="18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What can go wrong with haemostasis?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682" name="Group 2"/>
          <p:cNvGrpSpPr>
            <a:grpSpLocks/>
          </p:cNvGrpSpPr>
          <p:nvPr/>
        </p:nvGrpSpPr>
        <p:grpSpPr bwMode="auto">
          <a:xfrm>
            <a:off x="2686050" y="2268540"/>
            <a:ext cx="3795713" cy="2816225"/>
            <a:chOff x="1446" y="1546"/>
            <a:chExt cx="2391" cy="1774"/>
          </a:xfrm>
        </p:grpSpPr>
        <p:sp>
          <p:nvSpPr>
            <p:cNvPr id="455683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84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304802" y="1524002"/>
            <a:ext cx="7643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3200" b="1">
                <a:solidFill>
                  <a:schemeClr val="accent1"/>
                </a:solidFill>
                <a:latin typeface="Times New Roman" pitchFamily="18" charset="0"/>
              </a:rPr>
              <a:t>Normal haemostasis: a state of equilibrium</a:t>
            </a:r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5043489" y="3759202"/>
            <a:ext cx="2852043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>
                <a:latin typeface="Times New Roman" pitchFamily="18" charset="0"/>
              </a:rPr>
              <a:t>Coagulation factors,</a:t>
            </a:r>
          </a:p>
          <a:p>
            <a:r>
              <a:rPr lang="en-US" altLang="en-GB" b="1">
                <a:latin typeface="Times New Roman" pitchFamily="18" charset="0"/>
              </a:rPr>
              <a:t>platelets</a:t>
            </a:r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1071564" y="3724277"/>
            <a:ext cx="3128593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>
                <a:latin typeface="Times New Roman" pitchFamily="18" charset="0"/>
              </a:rPr>
              <a:t>Fibrinolytic factors,</a:t>
            </a:r>
          </a:p>
          <a:p>
            <a:r>
              <a:rPr lang="en-US" altLang="en-GB" b="1">
                <a:latin typeface="Times New Roman" pitchFamily="18" charset="0"/>
              </a:rPr>
              <a:t>anticoagulant proteins</a:t>
            </a:r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381001" y="304802"/>
            <a:ext cx="7207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3200" b="1">
                <a:latin typeface="Times New Roman" pitchFamily="18" charset="0"/>
              </a:rPr>
              <a:t>Haemostasis and Thrombosis: a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730" name="Group 2"/>
          <p:cNvGrpSpPr>
            <a:grpSpLocks/>
          </p:cNvGrpSpPr>
          <p:nvPr/>
        </p:nvGrpSpPr>
        <p:grpSpPr bwMode="auto">
          <a:xfrm>
            <a:off x="2686050" y="2268540"/>
            <a:ext cx="3795713" cy="2816225"/>
            <a:chOff x="1446" y="1546"/>
            <a:chExt cx="2391" cy="1774"/>
          </a:xfrm>
        </p:grpSpPr>
        <p:sp>
          <p:nvSpPr>
            <p:cNvPr id="457731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2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1639890" y="1395414"/>
            <a:ext cx="1697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3200" b="1">
                <a:solidFill>
                  <a:srgbClr val="CC0066"/>
                </a:solidFill>
                <a:latin typeface="Times New Roman" pitchFamily="18" charset="0"/>
              </a:rPr>
              <a:t>Bleeding</a:t>
            </a:r>
          </a:p>
        </p:txBody>
      </p:sp>
      <p:grpSp>
        <p:nvGrpSpPr>
          <p:cNvPr id="457734" name="Group 6"/>
          <p:cNvGrpSpPr>
            <a:grpSpLocks/>
          </p:cNvGrpSpPr>
          <p:nvPr/>
        </p:nvGrpSpPr>
        <p:grpSpPr bwMode="auto">
          <a:xfrm rot="-1571430">
            <a:off x="2103438" y="2435227"/>
            <a:ext cx="3795712" cy="2816225"/>
            <a:chOff x="1446" y="1546"/>
            <a:chExt cx="2391" cy="1774"/>
          </a:xfrm>
        </p:grpSpPr>
        <p:sp>
          <p:nvSpPr>
            <p:cNvPr id="457735" name="AutoShape 7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6" name="Rectangle 8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447676" y="4792663"/>
            <a:ext cx="2056953" cy="15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>
                <a:latin typeface="Times New Roman" pitchFamily="18" charset="0"/>
              </a:rPr>
              <a:t>Fibrinolytic </a:t>
            </a:r>
          </a:p>
          <a:p>
            <a:r>
              <a:rPr lang="en-US" altLang="en-GB" b="1">
                <a:latin typeface="Times New Roman" pitchFamily="18" charset="0"/>
              </a:rPr>
              <a:t>factors,</a:t>
            </a:r>
          </a:p>
          <a:p>
            <a:r>
              <a:rPr lang="en-US" altLang="en-GB" b="1">
                <a:latin typeface="Times New Roman" pitchFamily="18" charset="0"/>
              </a:rPr>
              <a:t>anticoagulant </a:t>
            </a:r>
          </a:p>
          <a:p>
            <a:r>
              <a:rPr lang="en-US" altLang="en-GB" b="1">
                <a:latin typeface="Times New Roman" pitchFamily="18" charset="0"/>
              </a:rPr>
              <a:t>proteins</a:t>
            </a:r>
          </a:p>
        </p:txBody>
      </p:sp>
      <p:sp>
        <p:nvSpPr>
          <p:cNvPr id="457738" name="Text Box 10"/>
          <p:cNvSpPr txBox="1">
            <a:spLocks noChangeArrowheads="1"/>
          </p:cNvSpPr>
          <p:nvPr/>
        </p:nvSpPr>
        <p:spPr bwMode="auto">
          <a:xfrm>
            <a:off x="4725990" y="3340102"/>
            <a:ext cx="2852043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>
                <a:latin typeface="Times New Roman" pitchFamily="18" charset="0"/>
              </a:rPr>
              <a:t>Coagulation factors,</a:t>
            </a:r>
          </a:p>
          <a:p>
            <a:r>
              <a:rPr lang="en-US" altLang="en-GB" b="1">
                <a:latin typeface="Times New Roman" pitchFamily="18" charset="0"/>
              </a:rPr>
              <a:t>platelets</a:t>
            </a:r>
          </a:p>
        </p:txBody>
      </p:sp>
      <p:sp>
        <p:nvSpPr>
          <p:cNvPr id="457739" name="Arc 11"/>
          <p:cNvSpPr>
            <a:spLocks/>
          </p:cNvSpPr>
          <p:nvPr/>
        </p:nvSpPr>
        <p:spPr bwMode="auto">
          <a:xfrm flipH="1">
            <a:off x="3592513" y="2136775"/>
            <a:ext cx="722312" cy="2587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57740" name="Line 12"/>
          <p:cNvSpPr>
            <a:spLocks noChangeShapeType="1"/>
          </p:cNvSpPr>
          <p:nvPr/>
        </p:nvSpPr>
        <p:spPr bwMode="auto">
          <a:xfrm>
            <a:off x="7648575" y="3521075"/>
            <a:ext cx="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57741" name="Line 13"/>
          <p:cNvSpPr>
            <a:spLocks noChangeShapeType="1"/>
          </p:cNvSpPr>
          <p:nvPr/>
        </p:nvSpPr>
        <p:spPr bwMode="auto">
          <a:xfrm flipV="1">
            <a:off x="303213" y="4878388"/>
            <a:ext cx="0" cy="461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2"/>
                </a:solidFill>
                <a:latin typeface="Franklin Gothic Book" pitchFamily="34" charset="0"/>
              </a:rPr>
              <a:t>Why patients bleed: Haemophilia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420042"/>
                </a:solidFill>
              </a:rPr>
              <a:t>Understand the coagulation defect in haemophilia</a:t>
            </a:r>
          </a:p>
          <a:p>
            <a:r>
              <a:rPr lang="en-GB">
                <a:solidFill>
                  <a:srgbClr val="420042"/>
                </a:solidFill>
              </a:rPr>
              <a:t>Understand the pattern of bleeding in haemophilia (and other coagulation disorders)</a:t>
            </a:r>
          </a:p>
          <a:p>
            <a:r>
              <a:rPr lang="en-GB">
                <a:solidFill>
                  <a:srgbClr val="420042"/>
                </a:solidFill>
              </a:rPr>
              <a:t>Understand diagnosis and treatment and complications of treatment</a:t>
            </a:r>
          </a:p>
          <a:p>
            <a:r>
              <a:rPr lang="en-GB">
                <a:solidFill>
                  <a:srgbClr val="420042"/>
                </a:solidFill>
              </a:rPr>
              <a:t> Understand the inheritance and molecular genetics of haemophilia</a:t>
            </a:r>
          </a:p>
          <a:p>
            <a:endParaRPr lang="en-GB">
              <a:solidFill>
                <a:srgbClr val="4200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107950" y="692152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275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310276" name="Group 4"/>
          <p:cNvGrpSpPr>
            <a:grpSpLocks/>
          </p:cNvGrpSpPr>
          <p:nvPr/>
        </p:nvGrpSpPr>
        <p:grpSpPr bwMode="auto">
          <a:xfrm>
            <a:off x="152402" y="4648200"/>
            <a:ext cx="1219200" cy="304800"/>
            <a:chOff x="560" y="1360"/>
            <a:chExt cx="454" cy="111"/>
          </a:xfrm>
        </p:grpSpPr>
        <p:sp>
          <p:nvSpPr>
            <p:cNvPr id="310277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78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279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310280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81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6381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283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14763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>
            <a:off x="5029202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>
            <a:off x="5715002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310293" name="Group 21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310294" name="Freeform 2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95" name="Oval 2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296" name="Group 24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310297" name="Freeform 25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0298" name="Group 26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310299" name="Freeform 27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00" name="Oval 2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0301" name="Group 29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310302" name="Freeform 30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03" name="Oval 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304" name="Line 32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05" name="Line 33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06" name="Line 34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07" name="Line 35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08" name="Line 36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09" name="Line 37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10" name="Line 38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11" name="Line 39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12" name="Freeform 40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0313" name="Group 41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310314" name="Freeform 4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15" name="Oval 4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0316" name="Group 44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310317" name="Freeform 45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18" name="Oval 4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0319" name="Group 47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310320" name="Freeform 4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21" name="Oval 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0322" name="Line 50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24" name="Line 52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3276601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26" name="Line 54"/>
          <p:cNvSpPr>
            <a:spLocks noChangeShapeType="1"/>
          </p:cNvSpPr>
          <p:nvPr/>
        </p:nvSpPr>
        <p:spPr bwMode="auto">
          <a:xfrm>
            <a:off x="1371602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27" name="Line 55"/>
          <p:cNvSpPr>
            <a:spLocks noChangeShapeType="1"/>
          </p:cNvSpPr>
          <p:nvPr/>
        </p:nvSpPr>
        <p:spPr bwMode="auto">
          <a:xfrm>
            <a:off x="1828801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28" name="Line 56"/>
          <p:cNvSpPr>
            <a:spLocks noChangeShapeType="1"/>
          </p:cNvSpPr>
          <p:nvPr/>
        </p:nvSpPr>
        <p:spPr bwMode="auto">
          <a:xfrm>
            <a:off x="2514602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29" name="Line 57"/>
          <p:cNvSpPr>
            <a:spLocks noChangeShapeType="1"/>
          </p:cNvSpPr>
          <p:nvPr/>
        </p:nvSpPr>
        <p:spPr bwMode="auto">
          <a:xfrm>
            <a:off x="7315201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30" name="Line 58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31" name="Line 59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32" name="Line 60"/>
          <p:cNvSpPr>
            <a:spLocks noChangeShapeType="1"/>
          </p:cNvSpPr>
          <p:nvPr/>
        </p:nvSpPr>
        <p:spPr bwMode="auto">
          <a:xfrm>
            <a:off x="5334002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33" name="Line 61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34" name="Line 62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35" name="Line 63"/>
          <p:cNvSpPr>
            <a:spLocks noChangeShapeType="1"/>
          </p:cNvSpPr>
          <p:nvPr/>
        </p:nvSpPr>
        <p:spPr bwMode="auto">
          <a:xfrm>
            <a:off x="6477002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36" name="Line 64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37" name="Line 65"/>
          <p:cNvSpPr>
            <a:spLocks noChangeShapeType="1"/>
          </p:cNvSpPr>
          <p:nvPr/>
        </p:nvSpPr>
        <p:spPr bwMode="auto">
          <a:xfrm>
            <a:off x="50292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38" name="Line 66"/>
          <p:cNvSpPr>
            <a:spLocks noChangeShapeType="1"/>
          </p:cNvSpPr>
          <p:nvPr/>
        </p:nvSpPr>
        <p:spPr bwMode="auto">
          <a:xfrm>
            <a:off x="57150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310339" name="Group 67"/>
          <p:cNvGrpSpPr>
            <a:grpSpLocks/>
          </p:cNvGrpSpPr>
          <p:nvPr/>
        </p:nvGrpSpPr>
        <p:grpSpPr bwMode="auto">
          <a:xfrm>
            <a:off x="5497513" y="5083177"/>
            <a:ext cx="2874962" cy="55563"/>
            <a:chOff x="3463" y="3202"/>
            <a:chExt cx="1811" cy="35"/>
          </a:xfrm>
        </p:grpSpPr>
        <p:sp>
          <p:nvSpPr>
            <p:cNvPr id="310340" name="Line 68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41" name="Line 69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42" name="Line 70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343" name="Group 71"/>
          <p:cNvGrpSpPr>
            <a:grpSpLocks/>
          </p:cNvGrpSpPr>
          <p:nvPr/>
        </p:nvGrpSpPr>
        <p:grpSpPr bwMode="auto">
          <a:xfrm>
            <a:off x="6372227" y="4724400"/>
            <a:ext cx="1219200" cy="685800"/>
            <a:chOff x="890" y="3072"/>
            <a:chExt cx="1072" cy="625"/>
          </a:xfrm>
        </p:grpSpPr>
        <p:sp>
          <p:nvSpPr>
            <p:cNvPr id="310344" name="Oval 72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45" name="AutoShape 73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99CC00">
                    <a:gamma/>
                    <a:shade val="63529"/>
                    <a:invGamma/>
                  </a:srgbClr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346" name="Text Box 74"/>
          <p:cNvSpPr txBox="1">
            <a:spLocks noChangeArrowheads="1"/>
          </p:cNvSpPr>
          <p:nvPr/>
        </p:nvSpPr>
        <p:spPr bwMode="auto">
          <a:xfrm>
            <a:off x="663577" y="2613026"/>
            <a:ext cx="1138509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310347" name="Freeform 75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310348" name="Freeform 76"/>
          <p:cNvSpPr>
            <a:spLocks/>
          </p:cNvSpPr>
          <p:nvPr/>
        </p:nvSpPr>
        <p:spPr bwMode="auto">
          <a:xfrm>
            <a:off x="4716463" y="4797427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310349" name="Freeform 77"/>
          <p:cNvSpPr>
            <a:spLocks/>
          </p:cNvSpPr>
          <p:nvPr/>
        </p:nvSpPr>
        <p:spPr bwMode="auto">
          <a:xfrm>
            <a:off x="6732588" y="4010025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310350" name="Freeform 78"/>
          <p:cNvSpPr>
            <a:spLocks/>
          </p:cNvSpPr>
          <p:nvPr/>
        </p:nvSpPr>
        <p:spPr bwMode="auto">
          <a:xfrm>
            <a:off x="4859339" y="3938588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310351" name="AutoShape 79"/>
          <p:cNvSpPr>
            <a:spLocks noChangeArrowheads="1"/>
          </p:cNvSpPr>
          <p:nvPr/>
        </p:nvSpPr>
        <p:spPr bwMode="auto">
          <a:xfrm>
            <a:off x="4645027" y="3933826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52" name="AutoShape 80"/>
          <p:cNvSpPr>
            <a:spLocks noChangeArrowheads="1"/>
          </p:cNvSpPr>
          <p:nvPr/>
        </p:nvSpPr>
        <p:spPr bwMode="auto">
          <a:xfrm>
            <a:off x="5795963" y="3933826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53" name="AutoShape 81"/>
          <p:cNvSpPr>
            <a:spLocks noChangeArrowheads="1"/>
          </p:cNvSpPr>
          <p:nvPr/>
        </p:nvSpPr>
        <p:spPr bwMode="auto">
          <a:xfrm>
            <a:off x="6948490" y="40052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54" name="AutoShape 82"/>
          <p:cNvSpPr>
            <a:spLocks noChangeArrowheads="1"/>
          </p:cNvSpPr>
          <p:nvPr/>
        </p:nvSpPr>
        <p:spPr bwMode="auto">
          <a:xfrm>
            <a:off x="6877050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55" name="AutoShape 83"/>
          <p:cNvSpPr>
            <a:spLocks noChangeArrowheads="1"/>
          </p:cNvSpPr>
          <p:nvPr/>
        </p:nvSpPr>
        <p:spPr bwMode="auto">
          <a:xfrm>
            <a:off x="5724527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0356" name="Text Box 84"/>
          <p:cNvSpPr txBox="1">
            <a:spLocks noChangeArrowheads="1"/>
          </p:cNvSpPr>
          <p:nvPr/>
        </p:nvSpPr>
        <p:spPr bwMode="auto">
          <a:xfrm>
            <a:off x="539750" y="5589589"/>
            <a:ext cx="8208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eaLnBrk="1" hangingPunct="1"/>
            <a:r>
              <a:rPr lang="en-GB" sz="3200" b="1">
                <a:solidFill>
                  <a:srgbClr val="FF0000"/>
                </a:solidFill>
                <a:latin typeface="Comic Sans MS" pitchFamily="66" charset="0"/>
              </a:rPr>
              <a:t>Haemophilia</a:t>
            </a:r>
            <a:r>
              <a:rPr lang="en-GB" sz="3200" b="1">
                <a:latin typeface="Comic Sans MS" pitchFamily="66" charset="0"/>
              </a:rPr>
              <a:t>: failure to generate fibrin to stabilise platelet plug</a:t>
            </a:r>
          </a:p>
        </p:txBody>
      </p:sp>
      <p:grpSp>
        <p:nvGrpSpPr>
          <p:cNvPr id="310357" name="Group 85"/>
          <p:cNvGrpSpPr>
            <a:grpSpLocks/>
          </p:cNvGrpSpPr>
          <p:nvPr/>
        </p:nvGrpSpPr>
        <p:grpSpPr bwMode="auto">
          <a:xfrm>
            <a:off x="4572002" y="3141663"/>
            <a:ext cx="1368425" cy="936625"/>
            <a:chOff x="2880" y="1979"/>
            <a:chExt cx="862" cy="590"/>
          </a:xfrm>
        </p:grpSpPr>
        <p:sp>
          <p:nvSpPr>
            <p:cNvPr id="310358" name="AutoShape 86"/>
            <p:cNvSpPr>
              <a:spLocks noChangeArrowheads="1"/>
            </p:cNvSpPr>
            <p:nvPr/>
          </p:nvSpPr>
          <p:spPr bwMode="auto">
            <a:xfrm>
              <a:off x="2880" y="1979"/>
              <a:ext cx="862" cy="590"/>
            </a:xfrm>
            <a:prstGeom prst="irregularSeal1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0359" name="Group 87"/>
            <p:cNvGrpSpPr>
              <a:grpSpLocks/>
            </p:cNvGrpSpPr>
            <p:nvPr/>
          </p:nvGrpSpPr>
          <p:grpSpPr bwMode="auto">
            <a:xfrm>
              <a:off x="2971" y="2387"/>
              <a:ext cx="720" cy="143"/>
              <a:chOff x="4752" y="1844"/>
              <a:chExt cx="720" cy="143"/>
            </a:xfrm>
          </p:grpSpPr>
          <p:grpSp>
            <p:nvGrpSpPr>
              <p:cNvPr id="310360" name="Group 88"/>
              <p:cNvGrpSpPr>
                <a:grpSpLocks/>
              </p:cNvGrpSpPr>
              <p:nvPr/>
            </p:nvGrpSpPr>
            <p:grpSpPr bwMode="auto">
              <a:xfrm>
                <a:off x="4752" y="1872"/>
                <a:ext cx="720" cy="115"/>
                <a:chOff x="3510" y="981"/>
                <a:chExt cx="720" cy="115"/>
              </a:xfrm>
            </p:grpSpPr>
            <p:sp>
              <p:nvSpPr>
                <p:cNvPr id="310361" name="Oval 89"/>
                <p:cNvSpPr>
                  <a:spLocks noChangeArrowheads="1"/>
                </p:cNvSpPr>
                <p:nvPr/>
              </p:nvSpPr>
              <p:spPr bwMode="auto">
                <a:xfrm>
                  <a:off x="3510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362" name="Line 90"/>
                <p:cNvSpPr>
                  <a:spLocks noChangeShapeType="1"/>
                </p:cNvSpPr>
                <p:nvPr/>
              </p:nvSpPr>
              <p:spPr bwMode="auto">
                <a:xfrm>
                  <a:off x="3625" y="1039"/>
                  <a:ext cx="5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363" name="Oval 91"/>
                <p:cNvSpPr>
                  <a:spLocks noChangeArrowheads="1"/>
                </p:cNvSpPr>
                <p:nvPr/>
              </p:nvSpPr>
              <p:spPr bwMode="auto">
                <a:xfrm>
                  <a:off x="3827" y="981"/>
                  <a:ext cx="86" cy="86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364" name="Oval 92"/>
                <p:cNvSpPr>
                  <a:spLocks noChangeArrowheads="1"/>
                </p:cNvSpPr>
                <p:nvPr/>
              </p:nvSpPr>
              <p:spPr bwMode="auto">
                <a:xfrm>
                  <a:off x="4115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0365" name="Freeform 93"/>
              <p:cNvSpPr>
                <a:spLocks/>
              </p:cNvSpPr>
              <p:nvPr/>
            </p:nvSpPr>
            <p:spPr bwMode="auto">
              <a:xfrm>
                <a:off x="5074" y="1847"/>
                <a:ext cx="16" cy="33"/>
              </a:xfrm>
              <a:custGeom>
                <a:avLst/>
                <a:gdLst/>
                <a:ahLst/>
                <a:cxnLst>
                  <a:cxn ang="0">
                    <a:pos x="16" y="33"/>
                  </a:cxn>
                  <a:cxn ang="0">
                    <a:pos x="10" y="31"/>
                  </a:cxn>
                  <a:cxn ang="0">
                    <a:pos x="4" y="9"/>
                  </a:cxn>
                  <a:cxn ang="0">
                    <a:pos x="0" y="1"/>
                  </a:cxn>
                </a:cxnLst>
                <a:rect l="0" t="0" r="r" b="b"/>
                <a:pathLst>
                  <a:path w="16" h="33">
                    <a:moveTo>
                      <a:pt x="16" y="33"/>
                    </a:moveTo>
                    <a:cubicBezTo>
                      <a:pt x="14" y="32"/>
                      <a:pt x="11" y="32"/>
                      <a:pt x="10" y="31"/>
                    </a:cubicBezTo>
                    <a:cubicBezTo>
                      <a:pt x="5" y="26"/>
                      <a:pt x="7" y="15"/>
                      <a:pt x="4" y="9"/>
                    </a:cubicBezTo>
                    <a:cubicBezTo>
                      <a:pt x="0" y="0"/>
                      <a:pt x="0" y="6"/>
                      <a:pt x="0" y="1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6" name="Freeform 94"/>
              <p:cNvSpPr>
                <a:spLocks/>
              </p:cNvSpPr>
              <p:nvPr/>
            </p:nvSpPr>
            <p:spPr bwMode="auto">
              <a:xfrm>
                <a:off x="5132" y="1844"/>
                <a:ext cx="26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6" y="0"/>
                  </a:cxn>
                </a:cxnLst>
                <a:rect l="0" t="0" r="r" b="b"/>
                <a:pathLst>
                  <a:path w="26" h="34">
                    <a:moveTo>
                      <a:pt x="0" y="34"/>
                    </a:moveTo>
                    <a:cubicBezTo>
                      <a:pt x="16" y="29"/>
                      <a:pt x="19" y="14"/>
                      <a:pt x="26" y="0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0367" name="Group 95"/>
          <p:cNvGrpSpPr>
            <a:grpSpLocks/>
          </p:cNvGrpSpPr>
          <p:nvPr/>
        </p:nvGrpSpPr>
        <p:grpSpPr bwMode="auto">
          <a:xfrm>
            <a:off x="6011863" y="3933825"/>
            <a:ext cx="1143000" cy="227013"/>
            <a:chOff x="4752" y="1844"/>
            <a:chExt cx="720" cy="143"/>
          </a:xfrm>
        </p:grpSpPr>
        <p:grpSp>
          <p:nvGrpSpPr>
            <p:cNvPr id="310368" name="Group 9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10369" name="Oval 9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70" name="Line 9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1" name="Oval 9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72" name="Oval 10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373" name="Freeform 10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374" name="Freeform 10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6735E-6 C -0.00521 -0.00902 -0.01129 -0.01896 -0.01736 -0.0266 C -0.0224 -0.04579 -0.04236 -0.05944 -0.05608 -0.06568 C -0.06111 -0.07077 -0.06389 -0.07123 -0.06927 -0.07447 C -0.07657 -0.07863 -0.08299 -0.08418 -0.09063 -0.08696 C -0.10209 -0.0969 -0.12136 -0.11078 -0.13473 -0.1154 C -0.14254 -0.12211 -0.15122 -0.12604 -0.16007 -0.12951 C -0.16493 -0.1339 -0.16893 -0.13668 -0.17466 -0.13853 C -0.18177 -0.14477 -0.18802 -0.15264 -0.19601 -0.15634 C -0.20243 -0.16466 -0.21233 -0.17091 -0.21736 -0.18108 C -0.21823 -0.18293 -0.21875 -0.18501 -0.21997 -0.1864 C -0.22101 -0.18756 -0.22396 -0.18825 -0.22396 -0.1882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310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3876E-7 C 0.00138 -0.03839 0.00312 -0.07979 -0.00521 -0.11725 C -0.0073 -0.1265 -0.01268 -0.13714 -0.01598 -0.1457 C -0.01789 -0.1568 -0.02275 -0.16744 -0.02657 -0.17761 C -0.03455 -0.19843 -0.03334 -0.20814 -0.04931 -0.22201 C -0.05278 -0.23751 -0.06129 -0.2493 -0.06129 -0.26642 " pathEditMode="relative" ptsTypes="fffffA">
                                      <p:cBhvr>
                                        <p:cTn id="9" dur="2000" fill="hold"/>
                                        <p:tgtEl>
                                          <p:spTgt spid="31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6735E-6 C 0.00104 -0.01364 0.00104 -0.01734 0.00538 -0.02845 C 0.00694 -0.03955 0.00868 -0.05203 0.01458 -0.06036 C 0.01666 -0.07331 0.02118 -0.08279 0.02656 -0.09413 C 0.02864 -0.09852 0.03333 -0.10661 0.03333 -0.10661 C 0.03368 -0.10846 0.03368 -0.11055 0.03455 -0.11193 C 0.03646 -0.11517 0.04132 -0.12072 0.04132 -0.12072 C 0.04462 -0.12951 0.04548 -0.13691 0.05069 -0.14385 C 0.05798 -0.16397 0.07118 -0.17946 0.08125 -0.19704 C 0.08611 -0.20583 0.09045 -0.21577 0.09722 -0.22202 C 0.10139 -0.23034 0.10451 -0.23797 0.10798 -0.24676 " pathEditMode="relative" ptsTypes="ffffffffffA">
                                      <p:cBhvr>
                                        <p:cTn id="12" dur="2000" fill="hold"/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531E-6 C 0.00034 -0.03261 2.77778E-7 -0.06522 0.00121 -0.09782 C 0.00139 -0.10037 0.0059 -0.12026 0.00659 -0.12257 C 0.0085 -0.12858 0.01597 -0.12974 0.01597 -0.13691 " pathEditMode="relative" ptsTypes="fffA">
                                      <p:cBhvr>
                                        <p:cTn id="14" dur="2000" fill="hold"/>
                                        <p:tgtEl>
                                          <p:spTgt spid="310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1.40611E-6 C -0.00278 -0.01966 -0.01251 -0.04741 -0.02535 -0.05851 C -0.02709 -0.06614 -0.03178 -0.07239 -0.03594 -0.07817 C -0.03803 -0.08649 -0.05296 -0.10245 -0.0533 -0.11008 C -0.05417 -0.12951 -0.0533 -0.14917 -0.0533 -0.16859 " pathEditMode="relative" ptsTypes="ffffA">
                                      <p:cBhvr>
                                        <p:cTn id="17" dur="2000" fill="hold"/>
                                        <p:tgtEl>
                                          <p:spTgt spid="310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6735E-6 C -0.00711 -0.00277 -0.01406 -0.0037 -0.02135 -0.00532 C -0.03315 -0.00786 -0.04409 -0.01225 -0.05607 -0.0141 C -0.07656 -0.02174 -0.09809 -0.02289 -0.11875 -0.03006 C -0.14548 -0.02937 -0.17204 -0.02937 -0.19878 -0.02821 C -0.21215 -0.02775 -0.22534 -0.02012 -0.23871 -0.01942 C -0.24843 -0.01896 -0.25833 -0.01942 -0.26805 -0.01942 " pathEditMode="relative" ptsTypes="ffffffA">
                                      <p:cBhvr>
                                        <p:cTn id="19" dur="2000" fill="hold"/>
                                        <p:tgtEl>
                                          <p:spTgt spid="310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1841E-6 C 0.00469 -0.01272 0.00868 -0.01989 0.01875 -0.02497 C 0.0224 -0.03237 0.02708 -0.03654 0.03333 -0.03908 C 0.04236 -0.0518 0.02951 -0.03261 0.03733 -0.0481 C 0.0408 -0.05481 0.04184 -0.05296 0.0467 -0.05689 C 0.05434 -0.06313 0.05799 -0.07261 0.06667 -0.07655 C 0.07014 -0.08996 0.07587 -0.0888 0.08264 -0.09782 C 0.09201 -0.11031 0.08715 -0.10638 0.09601 -0.11193 C 0.10295 -0.12141 0.1026 -0.11679 0.1026 -0.12257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310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49" grpId="0" animBg="1"/>
      <p:bldP spid="310350" grpId="0" animBg="1"/>
      <p:bldP spid="310351" grpId="0" animBg="1"/>
      <p:bldP spid="310353" grpId="0" animBg="1"/>
      <p:bldP spid="310354" grpId="0" animBg="1"/>
      <p:bldP spid="3103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40"/>
            <a:ext cx="7543800" cy="2730500"/>
          </a:xfrm>
        </p:spPr>
        <p:txBody>
          <a:bodyPr/>
          <a:lstStyle/>
          <a:p>
            <a:r>
              <a:rPr lang="en-GB"/>
              <a:t>Why is there a failure of fibrin formation in haemophilia?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1252539" y="4410077"/>
            <a:ext cx="40713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FVII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525464" y="44100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87750" name="Group 6"/>
          <p:cNvGrpSpPr>
            <a:grpSpLocks/>
          </p:cNvGrpSpPr>
          <p:nvPr/>
        </p:nvGrpSpPr>
        <p:grpSpPr bwMode="auto">
          <a:xfrm>
            <a:off x="947740" y="3867152"/>
            <a:ext cx="136525" cy="485775"/>
            <a:chOff x="597" y="2436"/>
            <a:chExt cx="86" cy="306"/>
          </a:xfrm>
        </p:grpSpPr>
        <p:sp>
          <p:nvSpPr>
            <p:cNvPr id="287751" name="Freeform 7"/>
            <p:cNvSpPr>
              <a:spLocks/>
            </p:cNvSpPr>
            <p:nvPr/>
          </p:nvSpPr>
          <p:spPr bwMode="auto">
            <a:xfrm>
              <a:off x="597" y="2436"/>
              <a:ext cx="86" cy="11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114"/>
                </a:cxn>
                <a:cxn ang="0">
                  <a:pos x="43" y="114"/>
                </a:cxn>
                <a:cxn ang="0">
                  <a:pos x="0" y="114"/>
                </a:cxn>
                <a:cxn ang="0">
                  <a:pos x="43" y="0"/>
                </a:cxn>
              </a:cxnLst>
              <a:rect l="0" t="0" r="r" b="b"/>
              <a:pathLst>
                <a:path w="86" h="114">
                  <a:moveTo>
                    <a:pt x="43" y="0"/>
                  </a:moveTo>
                  <a:lnTo>
                    <a:pt x="86" y="114"/>
                  </a:lnTo>
                  <a:lnTo>
                    <a:pt x="43" y="114"/>
                  </a:lnTo>
                  <a:lnTo>
                    <a:pt x="0" y="114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2" name="Line 8"/>
            <p:cNvSpPr>
              <a:spLocks noChangeShapeType="1"/>
            </p:cNvSpPr>
            <p:nvPr/>
          </p:nvSpPr>
          <p:spPr bwMode="auto">
            <a:xfrm flipV="1">
              <a:off x="640" y="2550"/>
              <a:ext cx="1" cy="19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322265" y="4752977"/>
            <a:ext cx="2624137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338138" y="4733926"/>
            <a:ext cx="2014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2000" b="1">
                <a:solidFill>
                  <a:srgbClr val="000000"/>
                </a:solidFill>
                <a:latin typeface="Times"/>
                <a:cs typeface="Arial" pitchFamily="34" charset="0"/>
              </a:rPr>
              <a:t>Extrinsic Pathway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87755" name="Group 11"/>
          <p:cNvGrpSpPr>
            <a:grpSpLocks/>
          </p:cNvGrpSpPr>
          <p:nvPr/>
        </p:nvGrpSpPr>
        <p:grpSpPr bwMode="auto">
          <a:xfrm>
            <a:off x="660400" y="3695706"/>
            <a:ext cx="822326" cy="250825"/>
            <a:chOff x="416" y="2328"/>
            <a:chExt cx="518" cy="158"/>
          </a:xfrm>
        </p:grpSpPr>
        <p:sp>
          <p:nvSpPr>
            <p:cNvPr id="287756" name="Rectangle 12"/>
            <p:cNvSpPr>
              <a:spLocks noChangeArrowheads="1"/>
            </p:cNvSpPr>
            <p:nvPr/>
          </p:nvSpPr>
          <p:spPr bwMode="auto">
            <a:xfrm>
              <a:off x="619" y="2328"/>
              <a:ext cx="3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FVIIa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7757" name="Rectangle 13"/>
            <p:cNvSpPr>
              <a:spLocks noChangeArrowheads="1"/>
            </p:cNvSpPr>
            <p:nvPr/>
          </p:nvSpPr>
          <p:spPr bwMode="auto">
            <a:xfrm>
              <a:off x="416" y="2328"/>
              <a:ext cx="19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TF-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87758" name="Rectangle 14"/>
          <p:cNvSpPr>
            <a:spLocks noChangeArrowheads="1"/>
          </p:cNvSpPr>
          <p:nvPr/>
        </p:nvSpPr>
        <p:spPr bwMode="auto">
          <a:xfrm>
            <a:off x="931864" y="4419601"/>
            <a:ext cx="122141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Geneva" charset="0"/>
                <a:cs typeface="Arial" pitchFamily="34" charset="0"/>
              </a:rPr>
              <a:t>+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3606802" y="3552826"/>
            <a:ext cx="26754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2522540" y="2819401"/>
            <a:ext cx="33734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FIX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1252539" y="4410077"/>
            <a:ext cx="40713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FVII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4521202" y="4276726"/>
            <a:ext cx="255915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9800" name="Rectangle 8"/>
          <p:cNvSpPr>
            <a:spLocks noChangeArrowheads="1"/>
          </p:cNvSpPr>
          <p:nvPr/>
        </p:nvSpPr>
        <p:spPr bwMode="auto">
          <a:xfrm>
            <a:off x="5299075" y="3552826"/>
            <a:ext cx="36060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9801" name="Rectangle 9"/>
          <p:cNvSpPr>
            <a:spLocks noChangeArrowheads="1"/>
          </p:cNvSpPr>
          <p:nvPr/>
        </p:nvSpPr>
        <p:spPr bwMode="auto">
          <a:xfrm>
            <a:off x="5926140" y="4257677"/>
            <a:ext cx="1250494" cy="2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700" b="1">
                <a:solidFill>
                  <a:srgbClr val="000000"/>
                </a:solidFill>
                <a:latin typeface="Times"/>
                <a:cs typeface="Arial" pitchFamily="34" charset="0"/>
              </a:rPr>
              <a:t>THROMBIN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6705600" y="4800601"/>
            <a:ext cx="567084" cy="2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800">
                <a:solidFill>
                  <a:srgbClr val="000000"/>
                </a:solidFill>
                <a:latin typeface="Times"/>
                <a:cs typeface="Arial" pitchFamily="34" charset="0"/>
              </a:rPr>
              <a:t>Fibrin</a:t>
            </a:r>
            <a:endParaRPr lang="en-GB" sz="4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4419600" y="4810127"/>
            <a:ext cx="91896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Fibrinogen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9804" name="Rectangle 12"/>
          <p:cNvSpPr>
            <a:spLocks noChangeArrowheads="1"/>
          </p:cNvSpPr>
          <p:nvPr/>
        </p:nvSpPr>
        <p:spPr bwMode="auto">
          <a:xfrm>
            <a:off x="525464" y="44100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5994400" y="33813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PL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89806" name="Group 14"/>
          <p:cNvGrpSpPr>
            <a:grpSpLocks/>
          </p:cNvGrpSpPr>
          <p:nvPr/>
        </p:nvGrpSpPr>
        <p:grpSpPr bwMode="auto">
          <a:xfrm>
            <a:off x="3962402" y="3581402"/>
            <a:ext cx="1133475" cy="95250"/>
            <a:chOff x="2496" y="2256"/>
            <a:chExt cx="714" cy="60"/>
          </a:xfrm>
        </p:grpSpPr>
        <p:sp>
          <p:nvSpPr>
            <p:cNvPr id="289807" name="Freeform 15"/>
            <p:cNvSpPr>
              <a:spLocks/>
            </p:cNvSpPr>
            <p:nvPr/>
          </p:nvSpPr>
          <p:spPr bwMode="auto">
            <a:xfrm>
              <a:off x="3018" y="2256"/>
              <a:ext cx="192" cy="60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0" y="6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92" y="30"/>
                </a:cxn>
              </a:cxnLst>
              <a:rect l="0" t="0" r="r" b="b"/>
              <a:pathLst>
                <a:path w="192" h="60">
                  <a:moveTo>
                    <a:pt x="192" y="30"/>
                  </a:moveTo>
                  <a:lnTo>
                    <a:pt x="0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2496" y="2286"/>
              <a:ext cx="52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809" name="Group 17"/>
          <p:cNvGrpSpPr>
            <a:grpSpLocks/>
          </p:cNvGrpSpPr>
          <p:nvPr/>
        </p:nvGrpSpPr>
        <p:grpSpPr bwMode="auto">
          <a:xfrm>
            <a:off x="3098802" y="2857500"/>
            <a:ext cx="863600" cy="85725"/>
            <a:chOff x="1952" y="1800"/>
            <a:chExt cx="544" cy="54"/>
          </a:xfrm>
        </p:grpSpPr>
        <p:sp>
          <p:nvSpPr>
            <p:cNvPr id="289810" name="Freeform 18"/>
            <p:cNvSpPr>
              <a:spLocks/>
            </p:cNvSpPr>
            <p:nvPr/>
          </p:nvSpPr>
          <p:spPr bwMode="auto">
            <a:xfrm>
              <a:off x="2304" y="1800"/>
              <a:ext cx="192" cy="54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0" y="54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92" y="30"/>
                </a:cxn>
              </a:cxnLst>
              <a:rect l="0" t="0" r="r" b="b"/>
              <a:pathLst>
                <a:path w="192" h="54">
                  <a:moveTo>
                    <a:pt x="192" y="30"/>
                  </a:moveTo>
                  <a:lnTo>
                    <a:pt x="0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1952" y="1830"/>
              <a:ext cx="35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812" name="Group 20"/>
          <p:cNvGrpSpPr>
            <a:grpSpLocks/>
          </p:cNvGrpSpPr>
          <p:nvPr/>
        </p:nvGrpSpPr>
        <p:grpSpPr bwMode="auto">
          <a:xfrm>
            <a:off x="4841875" y="4305300"/>
            <a:ext cx="1016000" cy="76200"/>
            <a:chOff x="3050" y="2712"/>
            <a:chExt cx="640" cy="48"/>
          </a:xfrm>
        </p:grpSpPr>
        <p:sp>
          <p:nvSpPr>
            <p:cNvPr id="289813" name="Freeform 21"/>
            <p:cNvSpPr>
              <a:spLocks/>
            </p:cNvSpPr>
            <p:nvPr/>
          </p:nvSpPr>
          <p:spPr bwMode="auto">
            <a:xfrm>
              <a:off x="3488" y="2712"/>
              <a:ext cx="202" cy="48"/>
            </a:xfrm>
            <a:custGeom>
              <a:avLst/>
              <a:gdLst/>
              <a:ahLst/>
              <a:cxnLst>
                <a:cxn ang="0">
                  <a:pos x="202" y="24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02" y="24"/>
                </a:cxn>
              </a:cxnLst>
              <a:rect l="0" t="0" r="r" b="b"/>
              <a:pathLst>
                <a:path w="202" h="48">
                  <a:moveTo>
                    <a:pt x="202" y="24"/>
                  </a:moveTo>
                  <a:lnTo>
                    <a:pt x="0" y="48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>
              <a:off x="3050" y="2736"/>
              <a:ext cx="438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815" name="Group 23"/>
          <p:cNvGrpSpPr>
            <a:grpSpLocks/>
          </p:cNvGrpSpPr>
          <p:nvPr/>
        </p:nvGrpSpPr>
        <p:grpSpPr bwMode="auto">
          <a:xfrm>
            <a:off x="5689601" y="4848227"/>
            <a:ext cx="863600" cy="85725"/>
            <a:chOff x="3584" y="3054"/>
            <a:chExt cx="544" cy="54"/>
          </a:xfrm>
        </p:grpSpPr>
        <p:sp>
          <p:nvSpPr>
            <p:cNvPr id="289816" name="Freeform 24"/>
            <p:cNvSpPr>
              <a:spLocks/>
            </p:cNvSpPr>
            <p:nvPr/>
          </p:nvSpPr>
          <p:spPr bwMode="auto">
            <a:xfrm>
              <a:off x="3925" y="3054"/>
              <a:ext cx="203" cy="54"/>
            </a:xfrm>
            <a:custGeom>
              <a:avLst/>
              <a:gdLst/>
              <a:ahLst/>
              <a:cxnLst>
                <a:cxn ang="0">
                  <a:pos x="203" y="24"/>
                </a:cxn>
                <a:cxn ang="0">
                  <a:pos x="0" y="5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03" y="24"/>
                </a:cxn>
              </a:cxnLst>
              <a:rect l="0" t="0" r="r" b="b"/>
              <a:pathLst>
                <a:path w="203" h="54">
                  <a:moveTo>
                    <a:pt x="203" y="24"/>
                  </a:moveTo>
                  <a:lnTo>
                    <a:pt x="0" y="5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0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>
              <a:off x="3584" y="3078"/>
              <a:ext cx="341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818" name="Group 26"/>
          <p:cNvGrpSpPr>
            <a:grpSpLocks/>
          </p:cNvGrpSpPr>
          <p:nvPr/>
        </p:nvGrpSpPr>
        <p:grpSpPr bwMode="auto">
          <a:xfrm>
            <a:off x="947740" y="3867152"/>
            <a:ext cx="136525" cy="485775"/>
            <a:chOff x="597" y="2436"/>
            <a:chExt cx="86" cy="306"/>
          </a:xfrm>
        </p:grpSpPr>
        <p:sp>
          <p:nvSpPr>
            <p:cNvPr id="289819" name="Freeform 27"/>
            <p:cNvSpPr>
              <a:spLocks/>
            </p:cNvSpPr>
            <p:nvPr/>
          </p:nvSpPr>
          <p:spPr bwMode="auto">
            <a:xfrm>
              <a:off x="597" y="2436"/>
              <a:ext cx="86" cy="11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114"/>
                </a:cxn>
                <a:cxn ang="0">
                  <a:pos x="43" y="114"/>
                </a:cxn>
                <a:cxn ang="0">
                  <a:pos x="0" y="114"/>
                </a:cxn>
                <a:cxn ang="0">
                  <a:pos x="43" y="0"/>
                </a:cxn>
              </a:cxnLst>
              <a:rect l="0" t="0" r="r" b="b"/>
              <a:pathLst>
                <a:path w="86" h="114">
                  <a:moveTo>
                    <a:pt x="43" y="0"/>
                  </a:moveTo>
                  <a:lnTo>
                    <a:pt x="86" y="114"/>
                  </a:lnTo>
                  <a:lnTo>
                    <a:pt x="43" y="114"/>
                  </a:lnTo>
                  <a:lnTo>
                    <a:pt x="0" y="114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20" name="Line 28"/>
            <p:cNvSpPr>
              <a:spLocks noChangeShapeType="1"/>
            </p:cNvSpPr>
            <p:nvPr/>
          </p:nvSpPr>
          <p:spPr bwMode="auto">
            <a:xfrm flipV="1">
              <a:off x="640" y="2550"/>
              <a:ext cx="1" cy="19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821" name="Group 29"/>
          <p:cNvGrpSpPr>
            <a:grpSpLocks/>
          </p:cNvGrpSpPr>
          <p:nvPr/>
        </p:nvGrpSpPr>
        <p:grpSpPr bwMode="auto">
          <a:xfrm>
            <a:off x="5451477" y="3867150"/>
            <a:ext cx="136525" cy="381000"/>
            <a:chOff x="3434" y="2436"/>
            <a:chExt cx="86" cy="240"/>
          </a:xfrm>
        </p:grpSpPr>
        <p:sp>
          <p:nvSpPr>
            <p:cNvPr id="289822" name="Freeform 30"/>
            <p:cNvSpPr>
              <a:spLocks/>
            </p:cNvSpPr>
            <p:nvPr/>
          </p:nvSpPr>
          <p:spPr bwMode="auto">
            <a:xfrm>
              <a:off x="3434" y="2568"/>
              <a:ext cx="86" cy="108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86" y="0"/>
                </a:cxn>
                <a:cxn ang="0">
                  <a:pos x="43" y="108"/>
                </a:cxn>
              </a:cxnLst>
              <a:rect l="0" t="0" r="r" b="b"/>
              <a:pathLst>
                <a:path w="86" h="108">
                  <a:moveTo>
                    <a:pt x="43" y="108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6" y="0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23" name="Line 31"/>
            <p:cNvSpPr>
              <a:spLocks noChangeShapeType="1"/>
            </p:cNvSpPr>
            <p:nvPr/>
          </p:nvSpPr>
          <p:spPr bwMode="auto">
            <a:xfrm>
              <a:off x="3477" y="2436"/>
              <a:ext cx="1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824" name="Group 32"/>
          <p:cNvGrpSpPr>
            <a:grpSpLocks/>
          </p:cNvGrpSpPr>
          <p:nvPr/>
        </p:nvGrpSpPr>
        <p:grpSpPr bwMode="auto">
          <a:xfrm>
            <a:off x="6045200" y="4467225"/>
            <a:ext cx="152400" cy="381000"/>
            <a:chOff x="3808" y="2814"/>
            <a:chExt cx="96" cy="240"/>
          </a:xfrm>
        </p:grpSpPr>
        <p:sp>
          <p:nvSpPr>
            <p:cNvPr id="289825" name="Freeform 33"/>
            <p:cNvSpPr>
              <a:spLocks/>
            </p:cNvSpPr>
            <p:nvPr/>
          </p:nvSpPr>
          <p:spPr bwMode="auto">
            <a:xfrm>
              <a:off x="3808" y="2946"/>
              <a:ext cx="96" cy="108"/>
            </a:xfrm>
            <a:custGeom>
              <a:avLst/>
              <a:gdLst/>
              <a:ahLst/>
              <a:cxnLst>
                <a:cxn ang="0">
                  <a:pos x="53" y="108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96" y="0"/>
                </a:cxn>
                <a:cxn ang="0">
                  <a:pos x="53" y="108"/>
                </a:cxn>
              </a:cxnLst>
              <a:rect l="0" t="0" r="r" b="b"/>
              <a:pathLst>
                <a:path w="96" h="108">
                  <a:moveTo>
                    <a:pt x="53" y="108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96" y="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26" name="Line 34"/>
            <p:cNvSpPr>
              <a:spLocks noChangeShapeType="1"/>
            </p:cNvSpPr>
            <p:nvPr/>
          </p:nvSpPr>
          <p:spPr bwMode="auto">
            <a:xfrm>
              <a:off x="3861" y="2814"/>
              <a:ext cx="1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827" name="Group 35"/>
          <p:cNvGrpSpPr>
            <a:grpSpLocks/>
          </p:cNvGrpSpPr>
          <p:nvPr/>
        </p:nvGrpSpPr>
        <p:grpSpPr bwMode="auto">
          <a:xfrm>
            <a:off x="5113340" y="3305175"/>
            <a:ext cx="1355725" cy="477838"/>
            <a:chOff x="3221" y="2082"/>
            <a:chExt cx="854" cy="301"/>
          </a:xfrm>
        </p:grpSpPr>
        <p:grpSp>
          <p:nvGrpSpPr>
            <p:cNvPr id="289828" name="Group 36"/>
            <p:cNvGrpSpPr>
              <a:grpSpLocks/>
            </p:cNvGrpSpPr>
            <p:nvPr/>
          </p:nvGrpSpPr>
          <p:grpSpPr bwMode="auto">
            <a:xfrm>
              <a:off x="3221" y="2082"/>
              <a:ext cx="843" cy="1"/>
              <a:chOff x="3221" y="2082"/>
              <a:chExt cx="843" cy="1"/>
            </a:xfrm>
          </p:grpSpPr>
          <p:sp>
            <p:nvSpPr>
              <p:cNvPr id="289829" name="Line 37"/>
              <p:cNvSpPr>
                <a:spLocks noChangeShapeType="1"/>
              </p:cNvSpPr>
              <p:nvPr/>
            </p:nvSpPr>
            <p:spPr bwMode="auto">
              <a:xfrm>
                <a:off x="3221" y="20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0" name="Line 38"/>
              <p:cNvSpPr>
                <a:spLocks noChangeShapeType="1"/>
              </p:cNvSpPr>
              <p:nvPr/>
            </p:nvSpPr>
            <p:spPr bwMode="auto">
              <a:xfrm>
                <a:off x="3434" y="20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1" name="Line 39"/>
              <p:cNvSpPr>
                <a:spLocks noChangeShapeType="1"/>
              </p:cNvSpPr>
              <p:nvPr/>
            </p:nvSpPr>
            <p:spPr bwMode="auto">
              <a:xfrm>
                <a:off x="3637" y="20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2" name="Line 40"/>
              <p:cNvSpPr>
                <a:spLocks noChangeShapeType="1"/>
              </p:cNvSpPr>
              <p:nvPr/>
            </p:nvSpPr>
            <p:spPr bwMode="auto">
              <a:xfrm>
                <a:off x="3850" y="20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3" name="Line 41"/>
              <p:cNvSpPr>
                <a:spLocks noChangeShapeType="1"/>
              </p:cNvSpPr>
              <p:nvPr/>
            </p:nvSpPr>
            <p:spPr bwMode="auto">
              <a:xfrm>
                <a:off x="4053" y="208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9834" name="Group 42"/>
            <p:cNvGrpSpPr>
              <a:grpSpLocks/>
            </p:cNvGrpSpPr>
            <p:nvPr/>
          </p:nvGrpSpPr>
          <p:grpSpPr bwMode="auto">
            <a:xfrm>
              <a:off x="4074" y="2082"/>
              <a:ext cx="1" cy="282"/>
              <a:chOff x="4074" y="2082"/>
              <a:chExt cx="1" cy="282"/>
            </a:xfrm>
          </p:grpSpPr>
          <p:sp>
            <p:nvSpPr>
              <p:cNvPr id="289835" name="Line 43"/>
              <p:cNvSpPr>
                <a:spLocks noChangeShapeType="1"/>
              </p:cNvSpPr>
              <p:nvPr/>
            </p:nvSpPr>
            <p:spPr bwMode="auto">
              <a:xfrm>
                <a:off x="4074" y="2082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6" name="Line 44"/>
              <p:cNvSpPr>
                <a:spLocks noChangeShapeType="1"/>
              </p:cNvSpPr>
              <p:nvPr/>
            </p:nvSpPr>
            <p:spPr bwMode="auto">
              <a:xfrm>
                <a:off x="4074" y="2196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7" name="Line 45"/>
              <p:cNvSpPr>
                <a:spLocks noChangeShapeType="1"/>
              </p:cNvSpPr>
              <p:nvPr/>
            </p:nvSpPr>
            <p:spPr bwMode="auto">
              <a:xfrm>
                <a:off x="4074" y="2316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9838" name="Group 46"/>
            <p:cNvGrpSpPr>
              <a:grpSpLocks/>
            </p:cNvGrpSpPr>
            <p:nvPr/>
          </p:nvGrpSpPr>
          <p:grpSpPr bwMode="auto">
            <a:xfrm>
              <a:off x="3221" y="2088"/>
              <a:ext cx="1" cy="282"/>
              <a:chOff x="3221" y="2088"/>
              <a:chExt cx="1" cy="282"/>
            </a:xfrm>
          </p:grpSpPr>
          <p:sp>
            <p:nvSpPr>
              <p:cNvPr id="289839" name="Line 47"/>
              <p:cNvSpPr>
                <a:spLocks noChangeShapeType="1"/>
              </p:cNvSpPr>
              <p:nvPr/>
            </p:nvSpPr>
            <p:spPr bwMode="auto">
              <a:xfrm>
                <a:off x="3221" y="2088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0" name="Line 48"/>
              <p:cNvSpPr>
                <a:spLocks noChangeShapeType="1"/>
              </p:cNvSpPr>
              <p:nvPr/>
            </p:nvSpPr>
            <p:spPr bwMode="auto">
              <a:xfrm>
                <a:off x="3221" y="220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1" name="Line 49"/>
              <p:cNvSpPr>
                <a:spLocks noChangeShapeType="1"/>
              </p:cNvSpPr>
              <p:nvPr/>
            </p:nvSpPr>
            <p:spPr bwMode="auto">
              <a:xfrm>
                <a:off x="3221" y="2322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9842" name="Group 50"/>
            <p:cNvGrpSpPr>
              <a:grpSpLocks/>
            </p:cNvGrpSpPr>
            <p:nvPr/>
          </p:nvGrpSpPr>
          <p:grpSpPr bwMode="auto">
            <a:xfrm>
              <a:off x="3221" y="2382"/>
              <a:ext cx="843" cy="1"/>
              <a:chOff x="3221" y="2382"/>
              <a:chExt cx="843" cy="1"/>
            </a:xfrm>
          </p:grpSpPr>
          <p:sp>
            <p:nvSpPr>
              <p:cNvPr id="289843" name="Line 51"/>
              <p:cNvSpPr>
                <a:spLocks noChangeShapeType="1"/>
              </p:cNvSpPr>
              <p:nvPr/>
            </p:nvSpPr>
            <p:spPr bwMode="auto">
              <a:xfrm>
                <a:off x="3221" y="23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4" name="Line 52"/>
              <p:cNvSpPr>
                <a:spLocks noChangeShapeType="1"/>
              </p:cNvSpPr>
              <p:nvPr/>
            </p:nvSpPr>
            <p:spPr bwMode="auto">
              <a:xfrm>
                <a:off x="3434" y="23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5" name="Line 53"/>
              <p:cNvSpPr>
                <a:spLocks noChangeShapeType="1"/>
              </p:cNvSpPr>
              <p:nvPr/>
            </p:nvSpPr>
            <p:spPr bwMode="auto">
              <a:xfrm>
                <a:off x="3637" y="23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6" name="Line 54"/>
              <p:cNvSpPr>
                <a:spLocks noChangeShapeType="1"/>
              </p:cNvSpPr>
              <p:nvPr/>
            </p:nvSpPr>
            <p:spPr bwMode="auto">
              <a:xfrm>
                <a:off x="3850" y="23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7" name="Line 55"/>
              <p:cNvSpPr>
                <a:spLocks noChangeShapeType="1"/>
              </p:cNvSpPr>
              <p:nvPr/>
            </p:nvSpPr>
            <p:spPr bwMode="auto">
              <a:xfrm>
                <a:off x="4053" y="238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9848" name="Arc 56"/>
          <p:cNvSpPr>
            <a:spLocks/>
          </p:cNvSpPr>
          <p:nvPr/>
        </p:nvSpPr>
        <p:spPr bwMode="auto">
          <a:xfrm>
            <a:off x="2828925" y="2578101"/>
            <a:ext cx="476250" cy="146050"/>
          </a:xfrm>
          <a:custGeom>
            <a:avLst/>
            <a:gdLst>
              <a:gd name="G0" fmla="+- 19 0 0"/>
              <a:gd name="G1" fmla="+- 21600 0 0"/>
              <a:gd name="G2" fmla="+- 21600 0 0"/>
              <a:gd name="T0" fmla="*/ 0 w 21619"/>
              <a:gd name="T1" fmla="*/ 0 h 21600"/>
              <a:gd name="T2" fmla="*/ 21619 w 21619"/>
              <a:gd name="T3" fmla="*/ 21600 h 21600"/>
              <a:gd name="T4" fmla="*/ 19 w 216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9" h="21600" fill="none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</a:path>
              <a:path w="21619" h="21600" stroke="0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  <a:lnTo>
                  <a:pt x="19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89849" name="Arc 57"/>
          <p:cNvSpPr>
            <a:spLocks/>
          </p:cNvSpPr>
          <p:nvPr/>
        </p:nvSpPr>
        <p:spPr bwMode="auto">
          <a:xfrm>
            <a:off x="1049340" y="2578100"/>
            <a:ext cx="1779587" cy="10223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89850" name="Arc 58"/>
          <p:cNvSpPr>
            <a:spLocks/>
          </p:cNvSpPr>
          <p:nvPr/>
        </p:nvSpPr>
        <p:spPr bwMode="auto">
          <a:xfrm>
            <a:off x="1050926" y="3235325"/>
            <a:ext cx="2209800" cy="350838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21598"/>
              <a:gd name="T1" fmla="*/ 21307 h 21600"/>
              <a:gd name="T2" fmla="*/ 21509 w 21598"/>
              <a:gd name="T3" fmla="*/ 0 h 21600"/>
              <a:gd name="T4" fmla="*/ 21598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-1" y="21306"/>
                </a:moveTo>
                <a:cubicBezTo>
                  <a:pt x="159" y="9527"/>
                  <a:pt x="9728" y="48"/>
                  <a:pt x="21509" y="0"/>
                </a:cubicBezTo>
              </a:path>
              <a:path w="21598" h="21600" stroke="0" extrusionOk="0">
                <a:moveTo>
                  <a:pt x="-1" y="21306"/>
                </a:moveTo>
                <a:cubicBezTo>
                  <a:pt x="159" y="9527"/>
                  <a:pt x="9728" y="48"/>
                  <a:pt x="21509" y="0"/>
                </a:cubicBezTo>
                <a:lnTo>
                  <a:pt x="21598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89851" name="Arc 59"/>
          <p:cNvSpPr>
            <a:spLocks/>
          </p:cNvSpPr>
          <p:nvPr/>
        </p:nvSpPr>
        <p:spPr bwMode="auto">
          <a:xfrm>
            <a:off x="3254375" y="3235325"/>
            <a:ext cx="1098550" cy="241300"/>
          </a:xfrm>
          <a:custGeom>
            <a:avLst/>
            <a:gdLst>
              <a:gd name="G0" fmla="+- 116 0 0"/>
              <a:gd name="G1" fmla="+- 21600 0 0"/>
              <a:gd name="G2" fmla="+- 21600 0 0"/>
              <a:gd name="T0" fmla="*/ 0 w 21716"/>
              <a:gd name="T1" fmla="*/ 0 h 21600"/>
              <a:gd name="T2" fmla="*/ 21716 w 21716"/>
              <a:gd name="T3" fmla="*/ 21600 h 21600"/>
              <a:gd name="T4" fmla="*/ 116 w 217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6" h="21600" fill="none" extrusionOk="0">
                <a:moveTo>
                  <a:pt x="0" y="0"/>
                </a:moveTo>
                <a:cubicBezTo>
                  <a:pt x="38" y="0"/>
                  <a:pt x="77" y="-1"/>
                  <a:pt x="116" y="0"/>
                </a:cubicBezTo>
                <a:cubicBezTo>
                  <a:pt x="12045" y="0"/>
                  <a:pt x="21716" y="9670"/>
                  <a:pt x="21716" y="21600"/>
                </a:cubicBezTo>
              </a:path>
              <a:path w="21716" h="21600" stroke="0" extrusionOk="0">
                <a:moveTo>
                  <a:pt x="0" y="0"/>
                </a:moveTo>
                <a:cubicBezTo>
                  <a:pt x="38" y="0"/>
                  <a:pt x="77" y="-1"/>
                  <a:pt x="116" y="0"/>
                </a:cubicBezTo>
                <a:cubicBezTo>
                  <a:pt x="12045" y="0"/>
                  <a:pt x="21716" y="9670"/>
                  <a:pt x="21716" y="21600"/>
                </a:cubicBezTo>
                <a:lnTo>
                  <a:pt x="116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grpSp>
        <p:nvGrpSpPr>
          <p:cNvPr id="289852" name="Group 60"/>
          <p:cNvGrpSpPr>
            <a:grpSpLocks/>
          </p:cNvGrpSpPr>
          <p:nvPr/>
        </p:nvGrpSpPr>
        <p:grpSpPr bwMode="auto">
          <a:xfrm>
            <a:off x="4284664" y="3467102"/>
            <a:ext cx="117475" cy="142875"/>
            <a:chOff x="2699" y="2184"/>
            <a:chExt cx="74" cy="90"/>
          </a:xfrm>
        </p:grpSpPr>
        <p:sp>
          <p:nvSpPr>
            <p:cNvPr id="289853" name="Freeform 61"/>
            <p:cNvSpPr>
              <a:spLocks/>
            </p:cNvSpPr>
            <p:nvPr/>
          </p:nvSpPr>
          <p:spPr bwMode="auto">
            <a:xfrm>
              <a:off x="2699" y="2184"/>
              <a:ext cx="74" cy="90"/>
            </a:xfrm>
            <a:custGeom>
              <a:avLst/>
              <a:gdLst/>
              <a:ahLst/>
              <a:cxnLst>
                <a:cxn ang="0">
                  <a:pos x="42" y="90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74" y="0"/>
                </a:cxn>
                <a:cxn ang="0">
                  <a:pos x="42" y="90"/>
                </a:cxn>
              </a:cxnLst>
              <a:rect l="0" t="0" r="r" b="b"/>
              <a:pathLst>
                <a:path w="74" h="90">
                  <a:moveTo>
                    <a:pt x="42" y="90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74" y="0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54" name="Line 62"/>
            <p:cNvSpPr>
              <a:spLocks noChangeShapeType="1"/>
            </p:cNvSpPr>
            <p:nvPr/>
          </p:nvSpPr>
          <p:spPr bwMode="auto">
            <a:xfrm flipV="1">
              <a:off x="2741" y="2184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855" name="Group 63"/>
          <p:cNvGrpSpPr>
            <a:grpSpLocks/>
          </p:cNvGrpSpPr>
          <p:nvPr/>
        </p:nvGrpSpPr>
        <p:grpSpPr bwMode="auto">
          <a:xfrm>
            <a:off x="3233738" y="2714627"/>
            <a:ext cx="152400" cy="142875"/>
            <a:chOff x="2037" y="1710"/>
            <a:chExt cx="96" cy="90"/>
          </a:xfrm>
        </p:grpSpPr>
        <p:sp>
          <p:nvSpPr>
            <p:cNvPr id="289856" name="Freeform 64"/>
            <p:cNvSpPr>
              <a:spLocks/>
            </p:cNvSpPr>
            <p:nvPr/>
          </p:nvSpPr>
          <p:spPr bwMode="auto">
            <a:xfrm>
              <a:off x="2037" y="1710"/>
              <a:ext cx="96" cy="90"/>
            </a:xfrm>
            <a:custGeom>
              <a:avLst/>
              <a:gdLst/>
              <a:ahLst/>
              <a:cxnLst>
                <a:cxn ang="0">
                  <a:pos x="43" y="90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96" y="0"/>
                </a:cxn>
                <a:cxn ang="0">
                  <a:pos x="43" y="90"/>
                </a:cxn>
              </a:cxnLst>
              <a:rect l="0" t="0" r="r" b="b"/>
              <a:pathLst>
                <a:path w="96" h="90">
                  <a:moveTo>
                    <a:pt x="43" y="9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96" y="0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57" name="Line 65"/>
            <p:cNvSpPr>
              <a:spLocks noChangeShapeType="1"/>
            </p:cNvSpPr>
            <p:nvPr/>
          </p:nvSpPr>
          <p:spPr bwMode="auto">
            <a:xfrm flipV="1">
              <a:off x="2080" y="1710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58" name="Rectangle 66"/>
          <p:cNvSpPr>
            <a:spLocks noChangeArrowheads="1"/>
          </p:cNvSpPr>
          <p:nvPr/>
        </p:nvSpPr>
        <p:spPr bwMode="auto">
          <a:xfrm>
            <a:off x="322265" y="4752977"/>
            <a:ext cx="2624137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89859" name="Rectangle 67"/>
          <p:cNvSpPr>
            <a:spLocks noChangeArrowheads="1"/>
          </p:cNvSpPr>
          <p:nvPr/>
        </p:nvSpPr>
        <p:spPr bwMode="auto">
          <a:xfrm>
            <a:off x="338138" y="4733926"/>
            <a:ext cx="2014975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2000" b="1">
                <a:solidFill>
                  <a:srgbClr val="000000"/>
                </a:solidFill>
                <a:latin typeface="Times"/>
                <a:cs typeface="Arial" pitchFamily="34" charset="0"/>
              </a:rPr>
              <a:t>Extrinsic Pathway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89860" name="Group 68"/>
          <p:cNvGrpSpPr>
            <a:grpSpLocks/>
          </p:cNvGrpSpPr>
          <p:nvPr/>
        </p:nvGrpSpPr>
        <p:grpSpPr bwMode="auto">
          <a:xfrm>
            <a:off x="660400" y="3695706"/>
            <a:ext cx="822326" cy="250825"/>
            <a:chOff x="416" y="2328"/>
            <a:chExt cx="518" cy="158"/>
          </a:xfrm>
        </p:grpSpPr>
        <p:sp>
          <p:nvSpPr>
            <p:cNvPr id="289861" name="Rectangle 69"/>
            <p:cNvSpPr>
              <a:spLocks noChangeArrowheads="1"/>
            </p:cNvSpPr>
            <p:nvPr/>
          </p:nvSpPr>
          <p:spPr bwMode="auto">
            <a:xfrm>
              <a:off x="619" y="2328"/>
              <a:ext cx="3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FVIIa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9862" name="Rectangle 70"/>
            <p:cNvSpPr>
              <a:spLocks noChangeArrowheads="1"/>
            </p:cNvSpPr>
            <p:nvPr/>
          </p:nvSpPr>
          <p:spPr bwMode="auto">
            <a:xfrm>
              <a:off x="416" y="2328"/>
              <a:ext cx="19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TF-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89863" name="Rectangle 71"/>
          <p:cNvSpPr>
            <a:spLocks noChangeArrowheads="1"/>
          </p:cNvSpPr>
          <p:nvPr/>
        </p:nvSpPr>
        <p:spPr bwMode="auto">
          <a:xfrm>
            <a:off x="931864" y="4419601"/>
            <a:ext cx="122141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Geneva" charset="0"/>
                <a:cs typeface="Arial" pitchFamily="34" charset="0"/>
              </a:rPr>
              <a:t>+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89864" name="Group 72"/>
          <p:cNvGrpSpPr>
            <a:grpSpLocks/>
          </p:cNvGrpSpPr>
          <p:nvPr/>
        </p:nvGrpSpPr>
        <p:grpSpPr bwMode="auto">
          <a:xfrm>
            <a:off x="5299083" y="3343278"/>
            <a:ext cx="411163" cy="288926"/>
            <a:chOff x="3338" y="2106"/>
            <a:chExt cx="259" cy="182"/>
          </a:xfrm>
        </p:grpSpPr>
        <p:sp>
          <p:nvSpPr>
            <p:cNvPr id="289865" name="Rectangle 73"/>
            <p:cNvSpPr>
              <a:spLocks noChangeArrowheads="1"/>
            </p:cNvSpPr>
            <p:nvPr/>
          </p:nvSpPr>
          <p:spPr bwMode="auto">
            <a:xfrm>
              <a:off x="3338" y="2130"/>
              <a:ext cx="14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Ca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9866" name="Rectangle 74"/>
            <p:cNvSpPr>
              <a:spLocks noChangeArrowheads="1"/>
            </p:cNvSpPr>
            <p:nvPr/>
          </p:nvSpPr>
          <p:spPr bwMode="auto">
            <a:xfrm>
              <a:off x="3488" y="2106"/>
              <a:ext cx="1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2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++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89867" name="Rectangle 75"/>
          <p:cNvSpPr>
            <a:spLocks noChangeArrowheads="1"/>
          </p:cNvSpPr>
          <p:nvPr/>
        </p:nvSpPr>
        <p:spPr bwMode="auto">
          <a:xfrm>
            <a:off x="6477002" y="1066800"/>
            <a:ext cx="1938338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2000" b="1">
                <a:solidFill>
                  <a:srgbClr val="000000"/>
                </a:solidFill>
                <a:latin typeface="Times"/>
                <a:cs typeface="Arial" pitchFamily="34" charset="0"/>
              </a:rPr>
              <a:t>Intrinsic Pathway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9868" name="Rectangle 76"/>
          <p:cNvSpPr>
            <a:spLocks noChangeArrowheads="1"/>
          </p:cNvSpPr>
          <p:nvPr/>
        </p:nvSpPr>
        <p:spPr bwMode="auto">
          <a:xfrm>
            <a:off x="3962401" y="2743202"/>
            <a:ext cx="43040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3606802" y="3552826"/>
            <a:ext cx="26754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2522540" y="2819401"/>
            <a:ext cx="33734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FIX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1252539" y="4410077"/>
            <a:ext cx="40713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FVII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auto">
          <a:xfrm>
            <a:off x="4521202" y="4276726"/>
            <a:ext cx="255915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5299075" y="3552826"/>
            <a:ext cx="36060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49" name="Rectangle 9"/>
          <p:cNvSpPr>
            <a:spLocks noChangeArrowheads="1"/>
          </p:cNvSpPr>
          <p:nvPr/>
        </p:nvSpPr>
        <p:spPr bwMode="auto">
          <a:xfrm>
            <a:off x="5926140" y="4257677"/>
            <a:ext cx="1250494" cy="2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700" b="1">
                <a:solidFill>
                  <a:srgbClr val="000000"/>
                </a:solidFill>
                <a:latin typeface="Times"/>
                <a:cs typeface="Arial" pitchFamily="34" charset="0"/>
              </a:rPr>
              <a:t>THROMBIN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50" name="Rectangle 10"/>
          <p:cNvSpPr>
            <a:spLocks noChangeArrowheads="1"/>
          </p:cNvSpPr>
          <p:nvPr/>
        </p:nvSpPr>
        <p:spPr bwMode="auto">
          <a:xfrm>
            <a:off x="6705600" y="4800601"/>
            <a:ext cx="567084" cy="2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800">
                <a:solidFill>
                  <a:srgbClr val="000000"/>
                </a:solidFill>
                <a:latin typeface="Times"/>
                <a:cs typeface="Arial" pitchFamily="34" charset="0"/>
              </a:rPr>
              <a:t>Fibrin</a:t>
            </a:r>
            <a:endParaRPr lang="en-GB" sz="4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51" name="Rectangle 11"/>
          <p:cNvSpPr>
            <a:spLocks noChangeArrowheads="1"/>
          </p:cNvSpPr>
          <p:nvPr/>
        </p:nvSpPr>
        <p:spPr bwMode="auto">
          <a:xfrm>
            <a:off x="4419600" y="4810127"/>
            <a:ext cx="91896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Fibrinogen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52" name="Rectangle 12"/>
          <p:cNvSpPr>
            <a:spLocks noChangeArrowheads="1"/>
          </p:cNvSpPr>
          <p:nvPr/>
        </p:nvSpPr>
        <p:spPr bwMode="auto">
          <a:xfrm>
            <a:off x="525464" y="44100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4216402" y="2819401"/>
            <a:ext cx="43040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1854" name="Group 14"/>
          <p:cNvGrpSpPr>
            <a:grpSpLocks/>
          </p:cNvGrpSpPr>
          <p:nvPr/>
        </p:nvGrpSpPr>
        <p:grpSpPr bwMode="auto">
          <a:xfrm>
            <a:off x="3962402" y="3581402"/>
            <a:ext cx="1133475" cy="95250"/>
            <a:chOff x="2496" y="2256"/>
            <a:chExt cx="714" cy="60"/>
          </a:xfrm>
        </p:grpSpPr>
        <p:sp>
          <p:nvSpPr>
            <p:cNvPr id="291855" name="Freeform 15"/>
            <p:cNvSpPr>
              <a:spLocks/>
            </p:cNvSpPr>
            <p:nvPr/>
          </p:nvSpPr>
          <p:spPr bwMode="auto">
            <a:xfrm>
              <a:off x="3018" y="2256"/>
              <a:ext cx="192" cy="60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0" y="6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92" y="30"/>
                </a:cxn>
              </a:cxnLst>
              <a:rect l="0" t="0" r="r" b="b"/>
              <a:pathLst>
                <a:path w="192" h="60">
                  <a:moveTo>
                    <a:pt x="192" y="30"/>
                  </a:moveTo>
                  <a:lnTo>
                    <a:pt x="0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56" name="Line 16"/>
            <p:cNvSpPr>
              <a:spLocks noChangeShapeType="1"/>
            </p:cNvSpPr>
            <p:nvPr/>
          </p:nvSpPr>
          <p:spPr bwMode="auto">
            <a:xfrm>
              <a:off x="2496" y="2286"/>
              <a:ext cx="52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857" name="Group 17"/>
          <p:cNvGrpSpPr>
            <a:grpSpLocks/>
          </p:cNvGrpSpPr>
          <p:nvPr/>
        </p:nvGrpSpPr>
        <p:grpSpPr bwMode="auto">
          <a:xfrm>
            <a:off x="3098802" y="2857500"/>
            <a:ext cx="863600" cy="85725"/>
            <a:chOff x="1952" y="1800"/>
            <a:chExt cx="544" cy="54"/>
          </a:xfrm>
        </p:grpSpPr>
        <p:sp>
          <p:nvSpPr>
            <p:cNvPr id="291858" name="Freeform 18"/>
            <p:cNvSpPr>
              <a:spLocks/>
            </p:cNvSpPr>
            <p:nvPr/>
          </p:nvSpPr>
          <p:spPr bwMode="auto">
            <a:xfrm>
              <a:off x="2304" y="1800"/>
              <a:ext cx="192" cy="54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0" y="54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92" y="30"/>
                </a:cxn>
              </a:cxnLst>
              <a:rect l="0" t="0" r="r" b="b"/>
              <a:pathLst>
                <a:path w="192" h="54">
                  <a:moveTo>
                    <a:pt x="192" y="30"/>
                  </a:moveTo>
                  <a:lnTo>
                    <a:pt x="0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59" name="Line 19"/>
            <p:cNvSpPr>
              <a:spLocks noChangeShapeType="1"/>
            </p:cNvSpPr>
            <p:nvPr/>
          </p:nvSpPr>
          <p:spPr bwMode="auto">
            <a:xfrm>
              <a:off x="1952" y="1830"/>
              <a:ext cx="35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860" name="Group 20"/>
          <p:cNvGrpSpPr>
            <a:grpSpLocks/>
          </p:cNvGrpSpPr>
          <p:nvPr/>
        </p:nvGrpSpPr>
        <p:grpSpPr bwMode="auto">
          <a:xfrm>
            <a:off x="4841875" y="4305300"/>
            <a:ext cx="1016000" cy="76200"/>
            <a:chOff x="3050" y="2712"/>
            <a:chExt cx="640" cy="48"/>
          </a:xfrm>
        </p:grpSpPr>
        <p:sp>
          <p:nvSpPr>
            <p:cNvPr id="291861" name="Freeform 21"/>
            <p:cNvSpPr>
              <a:spLocks/>
            </p:cNvSpPr>
            <p:nvPr/>
          </p:nvSpPr>
          <p:spPr bwMode="auto">
            <a:xfrm>
              <a:off x="3488" y="2712"/>
              <a:ext cx="202" cy="48"/>
            </a:xfrm>
            <a:custGeom>
              <a:avLst/>
              <a:gdLst/>
              <a:ahLst/>
              <a:cxnLst>
                <a:cxn ang="0">
                  <a:pos x="202" y="24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02" y="24"/>
                </a:cxn>
              </a:cxnLst>
              <a:rect l="0" t="0" r="r" b="b"/>
              <a:pathLst>
                <a:path w="202" h="48">
                  <a:moveTo>
                    <a:pt x="202" y="24"/>
                  </a:moveTo>
                  <a:lnTo>
                    <a:pt x="0" y="48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62" name="Line 22"/>
            <p:cNvSpPr>
              <a:spLocks noChangeShapeType="1"/>
            </p:cNvSpPr>
            <p:nvPr/>
          </p:nvSpPr>
          <p:spPr bwMode="auto">
            <a:xfrm>
              <a:off x="3050" y="2736"/>
              <a:ext cx="438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863" name="Group 23"/>
          <p:cNvGrpSpPr>
            <a:grpSpLocks/>
          </p:cNvGrpSpPr>
          <p:nvPr/>
        </p:nvGrpSpPr>
        <p:grpSpPr bwMode="auto">
          <a:xfrm>
            <a:off x="5689601" y="4848227"/>
            <a:ext cx="863600" cy="85725"/>
            <a:chOff x="3584" y="3054"/>
            <a:chExt cx="544" cy="54"/>
          </a:xfrm>
        </p:grpSpPr>
        <p:sp>
          <p:nvSpPr>
            <p:cNvPr id="291864" name="Freeform 24"/>
            <p:cNvSpPr>
              <a:spLocks/>
            </p:cNvSpPr>
            <p:nvPr/>
          </p:nvSpPr>
          <p:spPr bwMode="auto">
            <a:xfrm>
              <a:off x="3925" y="3054"/>
              <a:ext cx="203" cy="54"/>
            </a:xfrm>
            <a:custGeom>
              <a:avLst/>
              <a:gdLst/>
              <a:ahLst/>
              <a:cxnLst>
                <a:cxn ang="0">
                  <a:pos x="203" y="24"/>
                </a:cxn>
                <a:cxn ang="0">
                  <a:pos x="0" y="5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03" y="24"/>
                </a:cxn>
              </a:cxnLst>
              <a:rect l="0" t="0" r="r" b="b"/>
              <a:pathLst>
                <a:path w="203" h="54">
                  <a:moveTo>
                    <a:pt x="203" y="24"/>
                  </a:moveTo>
                  <a:lnTo>
                    <a:pt x="0" y="5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0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65" name="Line 25"/>
            <p:cNvSpPr>
              <a:spLocks noChangeShapeType="1"/>
            </p:cNvSpPr>
            <p:nvPr/>
          </p:nvSpPr>
          <p:spPr bwMode="auto">
            <a:xfrm>
              <a:off x="3584" y="3078"/>
              <a:ext cx="341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866" name="Group 26"/>
          <p:cNvGrpSpPr>
            <a:grpSpLocks/>
          </p:cNvGrpSpPr>
          <p:nvPr/>
        </p:nvGrpSpPr>
        <p:grpSpPr bwMode="auto">
          <a:xfrm>
            <a:off x="947740" y="3867152"/>
            <a:ext cx="136525" cy="485775"/>
            <a:chOff x="597" y="2436"/>
            <a:chExt cx="86" cy="306"/>
          </a:xfrm>
        </p:grpSpPr>
        <p:sp>
          <p:nvSpPr>
            <p:cNvPr id="291867" name="Freeform 27"/>
            <p:cNvSpPr>
              <a:spLocks/>
            </p:cNvSpPr>
            <p:nvPr/>
          </p:nvSpPr>
          <p:spPr bwMode="auto">
            <a:xfrm>
              <a:off x="597" y="2436"/>
              <a:ext cx="86" cy="11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114"/>
                </a:cxn>
                <a:cxn ang="0">
                  <a:pos x="43" y="114"/>
                </a:cxn>
                <a:cxn ang="0">
                  <a:pos x="0" y="114"/>
                </a:cxn>
                <a:cxn ang="0">
                  <a:pos x="43" y="0"/>
                </a:cxn>
              </a:cxnLst>
              <a:rect l="0" t="0" r="r" b="b"/>
              <a:pathLst>
                <a:path w="86" h="114">
                  <a:moveTo>
                    <a:pt x="43" y="0"/>
                  </a:moveTo>
                  <a:lnTo>
                    <a:pt x="86" y="114"/>
                  </a:lnTo>
                  <a:lnTo>
                    <a:pt x="43" y="114"/>
                  </a:lnTo>
                  <a:lnTo>
                    <a:pt x="0" y="114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68" name="Line 28"/>
            <p:cNvSpPr>
              <a:spLocks noChangeShapeType="1"/>
            </p:cNvSpPr>
            <p:nvPr/>
          </p:nvSpPr>
          <p:spPr bwMode="auto">
            <a:xfrm flipV="1">
              <a:off x="640" y="2550"/>
              <a:ext cx="1" cy="19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869" name="Group 29"/>
          <p:cNvGrpSpPr>
            <a:grpSpLocks/>
          </p:cNvGrpSpPr>
          <p:nvPr/>
        </p:nvGrpSpPr>
        <p:grpSpPr bwMode="auto">
          <a:xfrm>
            <a:off x="5451477" y="3867150"/>
            <a:ext cx="136525" cy="381000"/>
            <a:chOff x="3434" y="2436"/>
            <a:chExt cx="86" cy="240"/>
          </a:xfrm>
        </p:grpSpPr>
        <p:sp>
          <p:nvSpPr>
            <p:cNvPr id="291870" name="Freeform 30"/>
            <p:cNvSpPr>
              <a:spLocks/>
            </p:cNvSpPr>
            <p:nvPr/>
          </p:nvSpPr>
          <p:spPr bwMode="auto">
            <a:xfrm>
              <a:off x="3434" y="2568"/>
              <a:ext cx="86" cy="108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86" y="0"/>
                </a:cxn>
                <a:cxn ang="0">
                  <a:pos x="43" y="108"/>
                </a:cxn>
              </a:cxnLst>
              <a:rect l="0" t="0" r="r" b="b"/>
              <a:pathLst>
                <a:path w="86" h="108">
                  <a:moveTo>
                    <a:pt x="43" y="108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6" y="0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1" name="Line 31"/>
            <p:cNvSpPr>
              <a:spLocks noChangeShapeType="1"/>
            </p:cNvSpPr>
            <p:nvPr/>
          </p:nvSpPr>
          <p:spPr bwMode="auto">
            <a:xfrm>
              <a:off x="3477" y="2436"/>
              <a:ext cx="1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872" name="Group 32"/>
          <p:cNvGrpSpPr>
            <a:grpSpLocks/>
          </p:cNvGrpSpPr>
          <p:nvPr/>
        </p:nvGrpSpPr>
        <p:grpSpPr bwMode="auto">
          <a:xfrm>
            <a:off x="6045200" y="4467225"/>
            <a:ext cx="152400" cy="381000"/>
            <a:chOff x="3808" y="2814"/>
            <a:chExt cx="96" cy="240"/>
          </a:xfrm>
        </p:grpSpPr>
        <p:sp>
          <p:nvSpPr>
            <p:cNvPr id="291873" name="Freeform 33"/>
            <p:cNvSpPr>
              <a:spLocks/>
            </p:cNvSpPr>
            <p:nvPr/>
          </p:nvSpPr>
          <p:spPr bwMode="auto">
            <a:xfrm>
              <a:off x="3808" y="2946"/>
              <a:ext cx="96" cy="108"/>
            </a:xfrm>
            <a:custGeom>
              <a:avLst/>
              <a:gdLst/>
              <a:ahLst/>
              <a:cxnLst>
                <a:cxn ang="0">
                  <a:pos x="53" y="108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96" y="0"/>
                </a:cxn>
                <a:cxn ang="0">
                  <a:pos x="53" y="108"/>
                </a:cxn>
              </a:cxnLst>
              <a:rect l="0" t="0" r="r" b="b"/>
              <a:pathLst>
                <a:path w="96" h="108">
                  <a:moveTo>
                    <a:pt x="53" y="108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96" y="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4" name="Line 34"/>
            <p:cNvSpPr>
              <a:spLocks noChangeShapeType="1"/>
            </p:cNvSpPr>
            <p:nvPr/>
          </p:nvSpPr>
          <p:spPr bwMode="auto">
            <a:xfrm>
              <a:off x="3861" y="2814"/>
              <a:ext cx="1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1875" name="Arc 35"/>
          <p:cNvSpPr>
            <a:spLocks/>
          </p:cNvSpPr>
          <p:nvPr/>
        </p:nvSpPr>
        <p:spPr bwMode="auto">
          <a:xfrm>
            <a:off x="2828925" y="2578101"/>
            <a:ext cx="476250" cy="146050"/>
          </a:xfrm>
          <a:custGeom>
            <a:avLst/>
            <a:gdLst>
              <a:gd name="G0" fmla="+- 19 0 0"/>
              <a:gd name="G1" fmla="+- 21600 0 0"/>
              <a:gd name="G2" fmla="+- 21600 0 0"/>
              <a:gd name="T0" fmla="*/ 0 w 21619"/>
              <a:gd name="T1" fmla="*/ 0 h 21600"/>
              <a:gd name="T2" fmla="*/ 21619 w 21619"/>
              <a:gd name="T3" fmla="*/ 21600 h 21600"/>
              <a:gd name="T4" fmla="*/ 19 w 216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9" h="21600" fill="none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</a:path>
              <a:path w="21619" h="21600" stroke="0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  <a:lnTo>
                  <a:pt x="19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1876" name="Arc 36"/>
          <p:cNvSpPr>
            <a:spLocks/>
          </p:cNvSpPr>
          <p:nvPr/>
        </p:nvSpPr>
        <p:spPr bwMode="auto">
          <a:xfrm>
            <a:off x="1049340" y="2578100"/>
            <a:ext cx="1779587" cy="10223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1877" name="Arc 37"/>
          <p:cNvSpPr>
            <a:spLocks/>
          </p:cNvSpPr>
          <p:nvPr/>
        </p:nvSpPr>
        <p:spPr bwMode="auto">
          <a:xfrm>
            <a:off x="1050926" y="3235325"/>
            <a:ext cx="2209800" cy="350838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21598"/>
              <a:gd name="T1" fmla="*/ 21307 h 21600"/>
              <a:gd name="T2" fmla="*/ 21509 w 21598"/>
              <a:gd name="T3" fmla="*/ 0 h 21600"/>
              <a:gd name="T4" fmla="*/ 21598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-1" y="21306"/>
                </a:moveTo>
                <a:cubicBezTo>
                  <a:pt x="159" y="9527"/>
                  <a:pt x="9728" y="48"/>
                  <a:pt x="21509" y="0"/>
                </a:cubicBezTo>
              </a:path>
              <a:path w="21598" h="21600" stroke="0" extrusionOk="0">
                <a:moveTo>
                  <a:pt x="-1" y="21306"/>
                </a:moveTo>
                <a:cubicBezTo>
                  <a:pt x="159" y="9527"/>
                  <a:pt x="9728" y="48"/>
                  <a:pt x="21509" y="0"/>
                </a:cubicBezTo>
                <a:lnTo>
                  <a:pt x="21598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1878" name="Arc 38"/>
          <p:cNvSpPr>
            <a:spLocks/>
          </p:cNvSpPr>
          <p:nvPr/>
        </p:nvSpPr>
        <p:spPr bwMode="auto">
          <a:xfrm>
            <a:off x="3254375" y="3235325"/>
            <a:ext cx="1098550" cy="241300"/>
          </a:xfrm>
          <a:custGeom>
            <a:avLst/>
            <a:gdLst>
              <a:gd name="G0" fmla="+- 116 0 0"/>
              <a:gd name="G1" fmla="+- 21600 0 0"/>
              <a:gd name="G2" fmla="+- 21600 0 0"/>
              <a:gd name="T0" fmla="*/ 0 w 21716"/>
              <a:gd name="T1" fmla="*/ 0 h 21600"/>
              <a:gd name="T2" fmla="*/ 21716 w 21716"/>
              <a:gd name="T3" fmla="*/ 21600 h 21600"/>
              <a:gd name="T4" fmla="*/ 116 w 217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6" h="21600" fill="none" extrusionOk="0">
                <a:moveTo>
                  <a:pt x="0" y="0"/>
                </a:moveTo>
                <a:cubicBezTo>
                  <a:pt x="38" y="0"/>
                  <a:pt x="77" y="-1"/>
                  <a:pt x="116" y="0"/>
                </a:cubicBezTo>
                <a:cubicBezTo>
                  <a:pt x="12045" y="0"/>
                  <a:pt x="21716" y="9670"/>
                  <a:pt x="21716" y="21600"/>
                </a:cubicBezTo>
              </a:path>
              <a:path w="21716" h="21600" stroke="0" extrusionOk="0">
                <a:moveTo>
                  <a:pt x="0" y="0"/>
                </a:moveTo>
                <a:cubicBezTo>
                  <a:pt x="38" y="0"/>
                  <a:pt x="77" y="-1"/>
                  <a:pt x="116" y="0"/>
                </a:cubicBezTo>
                <a:cubicBezTo>
                  <a:pt x="12045" y="0"/>
                  <a:pt x="21716" y="9670"/>
                  <a:pt x="21716" y="21600"/>
                </a:cubicBezTo>
                <a:lnTo>
                  <a:pt x="116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grpSp>
        <p:nvGrpSpPr>
          <p:cNvPr id="291879" name="Group 39"/>
          <p:cNvGrpSpPr>
            <a:grpSpLocks/>
          </p:cNvGrpSpPr>
          <p:nvPr/>
        </p:nvGrpSpPr>
        <p:grpSpPr bwMode="auto">
          <a:xfrm>
            <a:off x="4284664" y="3467102"/>
            <a:ext cx="117475" cy="142875"/>
            <a:chOff x="2699" y="2184"/>
            <a:chExt cx="74" cy="90"/>
          </a:xfrm>
        </p:grpSpPr>
        <p:sp>
          <p:nvSpPr>
            <p:cNvPr id="291880" name="Freeform 40"/>
            <p:cNvSpPr>
              <a:spLocks/>
            </p:cNvSpPr>
            <p:nvPr/>
          </p:nvSpPr>
          <p:spPr bwMode="auto">
            <a:xfrm>
              <a:off x="2699" y="2184"/>
              <a:ext cx="74" cy="90"/>
            </a:xfrm>
            <a:custGeom>
              <a:avLst/>
              <a:gdLst/>
              <a:ahLst/>
              <a:cxnLst>
                <a:cxn ang="0">
                  <a:pos x="42" y="90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74" y="0"/>
                </a:cxn>
                <a:cxn ang="0">
                  <a:pos x="42" y="90"/>
                </a:cxn>
              </a:cxnLst>
              <a:rect l="0" t="0" r="r" b="b"/>
              <a:pathLst>
                <a:path w="74" h="90">
                  <a:moveTo>
                    <a:pt x="42" y="90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74" y="0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1" name="Line 41"/>
            <p:cNvSpPr>
              <a:spLocks noChangeShapeType="1"/>
            </p:cNvSpPr>
            <p:nvPr/>
          </p:nvSpPr>
          <p:spPr bwMode="auto">
            <a:xfrm flipV="1">
              <a:off x="2741" y="2184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882" name="Group 42"/>
          <p:cNvGrpSpPr>
            <a:grpSpLocks/>
          </p:cNvGrpSpPr>
          <p:nvPr/>
        </p:nvGrpSpPr>
        <p:grpSpPr bwMode="auto">
          <a:xfrm>
            <a:off x="3233738" y="2714627"/>
            <a:ext cx="152400" cy="142875"/>
            <a:chOff x="2037" y="1710"/>
            <a:chExt cx="96" cy="90"/>
          </a:xfrm>
        </p:grpSpPr>
        <p:sp>
          <p:nvSpPr>
            <p:cNvPr id="291883" name="Freeform 43"/>
            <p:cNvSpPr>
              <a:spLocks/>
            </p:cNvSpPr>
            <p:nvPr/>
          </p:nvSpPr>
          <p:spPr bwMode="auto">
            <a:xfrm>
              <a:off x="2037" y="1710"/>
              <a:ext cx="96" cy="90"/>
            </a:xfrm>
            <a:custGeom>
              <a:avLst/>
              <a:gdLst/>
              <a:ahLst/>
              <a:cxnLst>
                <a:cxn ang="0">
                  <a:pos x="43" y="90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96" y="0"/>
                </a:cxn>
                <a:cxn ang="0">
                  <a:pos x="43" y="90"/>
                </a:cxn>
              </a:cxnLst>
              <a:rect l="0" t="0" r="r" b="b"/>
              <a:pathLst>
                <a:path w="96" h="90">
                  <a:moveTo>
                    <a:pt x="43" y="9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96" y="0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4" name="Line 44"/>
            <p:cNvSpPr>
              <a:spLocks noChangeShapeType="1"/>
            </p:cNvSpPr>
            <p:nvPr/>
          </p:nvSpPr>
          <p:spPr bwMode="auto">
            <a:xfrm flipV="1">
              <a:off x="2080" y="1710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1885" name="Rectangle 45"/>
          <p:cNvSpPr>
            <a:spLocks noChangeArrowheads="1"/>
          </p:cNvSpPr>
          <p:nvPr/>
        </p:nvSpPr>
        <p:spPr bwMode="auto">
          <a:xfrm>
            <a:off x="322265" y="4752977"/>
            <a:ext cx="2624137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1886" name="Rectangle 46"/>
          <p:cNvSpPr>
            <a:spLocks noChangeArrowheads="1"/>
          </p:cNvSpPr>
          <p:nvPr/>
        </p:nvSpPr>
        <p:spPr bwMode="auto">
          <a:xfrm>
            <a:off x="338138" y="4733926"/>
            <a:ext cx="2014975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2000" b="1">
                <a:solidFill>
                  <a:srgbClr val="000000"/>
                </a:solidFill>
                <a:latin typeface="Times"/>
                <a:cs typeface="Arial" pitchFamily="34" charset="0"/>
              </a:rPr>
              <a:t>Extrinsic Pathway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1887" name="Group 47"/>
          <p:cNvGrpSpPr>
            <a:grpSpLocks/>
          </p:cNvGrpSpPr>
          <p:nvPr/>
        </p:nvGrpSpPr>
        <p:grpSpPr bwMode="auto">
          <a:xfrm>
            <a:off x="660400" y="3695706"/>
            <a:ext cx="822326" cy="250825"/>
            <a:chOff x="416" y="2328"/>
            <a:chExt cx="518" cy="158"/>
          </a:xfrm>
        </p:grpSpPr>
        <p:sp>
          <p:nvSpPr>
            <p:cNvPr id="291888" name="Rectangle 48"/>
            <p:cNvSpPr>
              <a:spLocks noChangeArrowheads="1"/>
            </p:cNvSpPr>
            <p:nvPr/>
          </p:nvSpPr>
          <p:spPr bwMode="auto">
            <a:xfrm>
              <a:off x="619" y="2328"/>
              <a:ext cx="3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FVIIa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1889" name="Rectangle 49"/>
            <p:cNvSpPr>
              <a:spLocks noChangeArrowheads="1"/>
            </p:cNvSpPr>
            <p:nvPr/>
          </p:nvSpPr>
          <p:spPr bwMode="auto">
            <a:xfrm>
              <a:off x="416" y="2328"/>
              <a:ext cx="19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TF-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91890" name="Rectangle 50"/>
          <p:cNvSpPr>
            <a:spLocks noChangeArrowheads="1"/>
          </p:cNvSpPr>
          <p:nvPr/>
        </p:nvSpPr>
        <p:spPr bwMode="auto">
          <a:xfrm>
            <a:off x="931864" y="4419601"/>
            <a:ext cx="122141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Geneva" charset="0"/>
                <a:cs typeface="Arial" pitchFamily="34" charset="0"/>
              </a:rPr>
              <a:t>+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91" name="Arc 51"/>
          <p:cNvSpPr>
            <a:spLocks/>
          </p:cNvSpPr>
          <p:nvPr/>
        </p:nvSpPr>
        <p:spPr bwMode="auto">
          <a:xfrm>
            <a:off x="3863975" y="3676650"/>
            <a:ext cx="490538" cy="641350"/>
          </a:xfrm>
          <a:custGeom>
            <a:avLst/>
            <a:gdLst>
              <a:gd name="G0" fmla="+- 289 0 0"/>
              <a:gd name="G1" fmla="+- 0 0 0"/>
              <a:gd name="G2" fmla="+- 21600 0 0"/>
              <a:gd name="T0" fmla="*/ 21889 w 21889"/>
              <a:gd name="T1" fmla="*/ 0 h 21600"/>
              <a:gd name="T2" fmla="*/ 0 w 21889"/>
              <a:gd name="T3" fmla="*/ 21598 h 21600"/>
              <a:gd name="T4" fmla="*/ 289 w 2188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89" h="21600" fill="none" extrusionOk="0">
                <a:moveTo>
                  <a:pt x="21889" y="0"/>
                </a:moveTo>
                <a:cubicBezTo>
                  <a:pt x="21889" y="11929"/>
                  <a:pt x="12218" y="21600"/>
                  <a:pt x="289" y="21600"/>
                </a:cubicBezTo>
                <a:cubicBezTo>
                  <a:pt x="192" y="21600"/>
                  <a:pt x="96" y="21599"/>
                  <a:pt x="-1" y="21598"/>
                </a:cubicBezTo>
              </a:path>
              <a:path w="21889" h="21600" stroke="0" extrusionOk="0">
                <a:moveTo>
                  <a:pt x="21889" y="0"/>
                </a:moveTo>
                <a:cubicBezTo>
                  <a:pt x="21889" y="11929"/>
                  <a:pt x="12218" y="21600"/>
                  <a:pt x="289" y="21600"/>
                </a:cubicBezTo>
                <a:cubicBezTo>
                  <a:pt x="192" y="21600"/>
                  <a:pt x="96" y="21599"/>
                  <a:pt x="-1" y="21598"/>
                </a:cubicBezTo>
                <a:lnTo>
                  <a:pt x="289" y="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1892" name="Rectangle 52"/>
          <p:cNvSpPr>
            <a:spLocks noChangeArrowheads="1"/>
          </p:cNvSpPr>
          <p:nvPr/>
        </p:nvSpPr>
        <p:spPr bwMode="auto">
          <a:xfrm>
            <a:off x="2362200" y="4114801"/>
            <a:ext cx="1143000" cy="533400"/>
          </a:xfrm>
          <a:prstGeom prst="rect">
            <a:avLst/>
          </a:prstGeom>
          <a:solidFill>
            <a:srgbClr val="FF7C80"/>
          </a:solidFill>
          <a:ln w="17463">
            <a:solidFill>
              <a:srgbClr val="FF7C80"/>
            </a:solidFill>
            <a:miter lim="800000"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1893" name="Rectangle 53"/>
          <p:cNvSpPr>
            <a:spLocks noChangeArrowheads="1"/>
          </p:cNvSpPr>
          <p:nvPr/>
        </p:nvSpPr>
        <p:spPr bwMode="auto">
          <a:xfrm>
            <a:off x="2827340" y="4191001"/>
            <a:ext cx="500197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FVIIa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94" name="Rectangle 54"/>
          <p:cNvSpPr>
            <a:spLocks noChangeArrowheads="1"/>
          </p:cNvSpPr>
          <p:nvPr/>
        </p:nvSpPr>
        <p:spPr bwMode="auto">
          <a:xfrm>
            <a:off x="2420938" y="4191001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95" name="Rectangle 55"/>
          <p:cNvSpPr>
            <a:spLocks noChangeArrowheads="1"/>
          </p:cNvSpPr>
          <p:nvPr/>
        </p:nvSpPr>
        <p:spPr bwMode="auto">
          <a:xfrm>
            <a:off x="2438402" y="4403726"/>
            <a:ext cx="36060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96" name="Rectangle 56"/>
          <p:cNvSpPr>
            <a:spLocks noChangeArrowheads="1"/>
          </p:cNvSpPr>
          <p:nvPr/>
        </p:nvSpPr>
        <p:spPr bwMode="auto">
          <a:xfrm>
            <a:off x="2928939" y="4403726"/>
            <a:ext cx="43040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TFPI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97" name="Rectangle 57"/>
          <p:cNvSpPr>
            <a:spLocks noChangeArrowheads="1"/>
          </p:cNvSpPr>
          <p:nvPr/>
        </p:nvSpPr>
        <p:spPr bwMode="auto">
          <a:xfrm>
            <a:off x="2608263" y="3676650"/>
            <a:ext cx="456576" cy="2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700">
                <a:solidFill>
                  <a:srgbClr val="000000"/>
                </a:solidFill>
                <a:latin typeface="Times"/>
                <a:cs typeface="Arial" pitchFamily="34" charset="0"/>
              </a:rPr>
              <a:t>TFPI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1898" name="Group 58"/>
          <p:cNvGrpSpPr>
            <a:grpSpLocks/>
          </p:cNvGrpSpPr>
          <p:nvPr/>
        </p:nvGrpSpPr>
        <p:grpSpPr bwMode="auto">
          <a:xfrm>
            <a:off x="3284538" y="3810002"/>
            <a:ext cx="830262" cy="266700"/>
            <a:chOff x="2069" y="2400"/>
            <a:chExt cx="523" cy="168"/>
          </a:xfrm>
        </p:grpSpPr>
        <p:sp>
          <p:nvSpPr>
            <p:cNvPr id="291899" name="Freeform 59"/>
            <p:cNvSpPr>
              <a:spLocks/>
            </p:cNvSpPr>
            <p:nvPr/>
          </p:nvSpPr>
          <p:spPr bwMode="auto">
            <a:xfrm>
              <a:off x="2389" y="2490"/>
              <a:ext cx="203" cy="78"/>
            </a:xfrm>
            <a:custGeom>
              <a:avLst/>
              <a:gdLst/>
              <a:ahLst/>
              <a:cxnLst>
                <a:cxn ang="0">
                  <a:pos x="203" y="78"/>
                </a:cxn>
                <a:cxn ang="0">
                  <a:pos x="0" y="48"/>
                </a:cxn>
                <a:cxn ang="0">
                  <a:pos x="32" y="24"/>
                </a:cxn>
                <a:cxn ang="0">
                  <a:pos x="64" y="0"/>
                </a:cxn>
                <a:cxn ang="0">
                  <a:pos x="203" y="78"/>
                </a:cxn>
              </a:cxnLst>
              <a:rect l="0" t="0" r="r" b="b"/>
              <a:pathLst>
                <a:path w="203" h="78">
                  <a:moveTo>
                    <a:pt x="203" y="78"/>
                  </a:moveTo>
                  <a:lnTo>
                    <a:pt x="0" y="48"/>
                  </a:lnTo>
                  <a:lnTo>
                    <a:pt x="32" y="24"/>
                  </a:lnTo>
                  <a:lnTo>
                    <a:pt x="64" y="0"/>
                  </a:lnTo>
                  <a:lnTo>
                    <a:pt x="203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00" name="Line 60"/>
            <p:cNvSpPr>
              <a:spLocks noChangeShapeType="1"/>
            </p:cNvSpPr>
            <p:nvPr/>
          </p:nvSpPr>
          <p:spPr bwMode="auto">
            <a:xfrm>
              <a:off x="2069" y="2400"/>
              <a:ext cx="352" cy="1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901" name="Group 61"/>
          <p:cNvGrpSpPr>
            <a:grpSpLocks/>
          </p:cNvGrpSpPr>
          <p:nvPr/>
        </p:nvGrpSpPr>
        <p:grpSpPr bwMode="auto">
          <a:xfrm>
            <a:off x="3505200" y="4267200"/>
            <a:ext cx="355600" cy="95250"/>
            <a:chOff x="2208" y="2688"/>
            <a:chExt cx="224" cy="60"/>
          </a:xfrm>
        </p:grpSpPr>
        <p:sp>
          <p:nvSpPr>
            <p:cNvPr id="291902" name="Freeform 62"/>
            <p:cNvSpPr>
              <a:spLocks/>
            </p:cNvSpPr>
            <p:nvPr/>
          </p:nvSpPr>
          <p:spPr bwMode="auto">
            <a:xfrm>
              <a:off x="2208" y="2688"/>
              <a:ext cx="181" cy="6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81" y="0"/>
                </a:cxn>
                <a:cxn ang="0">
                  <a:pos x="181" y="36"/>
                </a:cxn>
                <a:cxn ang="0">
                  <a:pos x="181" y="60"/>
                </a:cxn>
                <a:cxn ang="0">
                  <a:pos x="0" y="36"/>
                </a:cxn>
              </a:cxnLst>
              <a:rect l="0" t="0" r="r" b="b"/>
              <a:pathLst>
                <a:path w="181" h="60">
                  <a:moveTo>
                    <a:pt x="0" y="36"/>
                  </a:moveTo>
                  <a:lnTo>
                    <a:pt x="181" y="0"/>
                  </a:lnTo>
                  <a:lnTo>
                    <a:pt x="181" y="36"/>
                  </a:lnTo>
                  <a:lnTo>
                    <a:pt x="181" y="6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03" name="Line 63"/>
            <p:cNvSpPr>
              <a:spLocks noChangeShapeType="1"/>
            </p:cNvSpPr>
            <p:nvPr/>
          </p:nvSpPr>
          <p:spPr bwMode="auto">
            <a:xfrm flipH="1">
              <a:off x="2389" y="2724"/>
              <a:ext cx="4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1904" name="Rectangle 64"/>
          <p:cNvSpPr>
            <a:spLocks noChangeArrowheads="1"/>
          </p:cNvSpPr>
          <p:nvPr/>
        </p:nvSpPr>
        <p:spPr bwMode="auto">
          <a:xfrm>
            <a:off x="6477000" y="1066802"/>
            <a:ext cx="2166966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61842"/>
            <a:r>
              <a:rPr lang="en-GB" sz="2000" b="1" dirty="0">
                <a:solidFill>
                  <a:srgbClr val="000000"/>
                </a:solidFill>
                <a:latin typeface="Times"/>
                <a:cs typeface="Arial" pitchFamily="34" charset="0"/>
              </a:rPr>
              <a:t>Intrinsic Pathway</a:t>
            </a:r>
            <a:endParaRPr lang="en-GB" sz="3600" dirty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3606802" y="3552826"/>
            <a:ext cx="26754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2522540" y="2819401"/>
            <a:ext cx="33734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FIX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1252539" y="4410077"/>
            <a:ext cx="40713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969696"/>
                </a:solidFill>
                <a:latin typeface="Times"/>
                <a:cs typeface="Arial" pitchFamily="34" charset="0"/>
              </a:rPr>
              <a:t>FVII</a:t>
            </a:r>
            <a:endParaRPr lang="en-GB" sz="3600">
              <a:solidFill>
                <a:srgbClr val="96969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4521202" y="4276726"/>
            <a:ext cx="255915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5299075" y="3552826"/>
            <a:ext cx="36060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5926140" y="4257677"/>
            <a:ext cx="1250494" cy="2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700" b="1">
                <a:solidFill>
                  <a:srgbClr val="000000"/>
                </a:solidFill>
                <a:latin typeface="Times"/>
                <a:cs typeface="Arial" pitchFamily="34" charset="0"/>
              </a:rPr>
              <a:t>THROMBIN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898" name="Rectangle 10"/>
          <p:cNvSpPr>
            <a:spLocks noChangeArrowheads="1"/>
          </p:cNvSpPr>
          <p:nvPr/>
        </p:nvSpPr>
        <p:spPr bwMode="auto">
          <a:xfrm>
            <a:off x="6705600" y="4800601"/>
            <a:ext cx="567084" cy="2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800">
                <a:solidFill>
                  <a:srgbClr val="000000"/>
                </a:solidFill>
                <a:latin typeface="Times"/>
                <a:cs typeface="Arial" pitchFamily="34" charset="0"/>
              </a:rPr>
              <a:t>Fibrin</a:t>
            </a:r>
            <a:endParaRPr lang="en-GB" sz="4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899" name="Rectangle 11"/>
          <p:cNvSpPr>
            <a:spLocks noChangeArrowheads="1"/>
          </p:cNvSpPr>
          <p:nvPr/>
        </p:nvSpPr>
        <p:spPr bwMode="auto">
          <a:xfrm>
            <a:off x="4419600" y="4810127"/>
            <a:ext cx="91896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Fibrinogen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900" name="Rectangle 12"/>
          <p:cNvSpPr>
            <a:spLocks noChangeArrowheads="1"/>
          </p:cNvSpPr>
          <p:nvPr/>
        </p:nvSpPr>
        <p:spPr bwMode="auto">
          <a:xfrm>
            <a:off x="525464" y="44100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969696"/>
                </a:solidFill>
                <a:latin typeface="Times"/>
                <a:cs typeface="Arial" pitchFamily="34" charset="0"/>
              </a:rPr>
              <a:t>TF</a:t>
            </a:r>
            <a:endParaRPr lang="en-GB" sz="3600">
              <a:solidFill>
                <a:srgbClr val="96969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4216402" y="2819401"/>
            <a:ext cx="43040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3902" name="Group 14"/>
          <p:cNvGrpSpPr>
            <a:grpSpLocks/>
          </p:cNvGrpSpPr>
          <p:nvPr/>
        </p:nvGrpSpPr>
        <p:grpSpPr bwMode="auto">
          <a:xfrm>
            <a:off x="3962402" y="3581402"/>
            <a:ext cx="1133475" cy="95250"/>
            <a:chOff x="2496" y="2256"/>
            <a:chExt cx="714" cy="60"/>
          </a:xfrm>
        </p:grpSpPr>
        <p:sp>
          <p:nvSpPr>
            <p:cNvPr id="293903" name="Freeform 15"/>
            <p:cNvSpPr>
              <a:spLocks/>
            </p:cNvSpPr>
            <p:nvPr/>
          </p:nvSpPr>
          <p:spPr bwMode="auto">
            <a:xfrm>
              <a:off x="3018" y="2256"/>
              <a:ext cx="192" cy="60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0" y="6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92" y="30"/>
                </a:cxn>
              </a:cxnLst>
              <a:rect l="0" t="0" r="r" b="b"/>
              <a:pathLst>
                <a:path w="192" h="60">
                  <a:moveTo>
                    <a:pt x="192" y="30"/>
                  </a:moveTo>
                  <a:lnTo>
                    <a:pt x="0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04" name="Line 16"/>
            <p:cNvSpPr>
              <a:spLocks noChangeShapeType="1"/>
            </p:cNvSpPr>
            <p:nvPr/>
          </p:nvSpPr>
          <p:spPr bwMode="auto">
            <a:xfrm>
              <a:off x="2496" y="2286"/>
              <a:ext cx="52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05" name="Group 17"/>
          <p:cNvGrpSpPr>
            <a:grpSpLocks/>
          </p:cNvGrpSpPr>
          <p:nvPr/>
        </p:nvGrpSpPr>
        <p:grpSpPr bwMode="auto">
          <a:xfrm>
            <a:off x="3098802" y="2857500"/>
            <a:ext cx="863600" cy="85725"/>
            <a:chOff x="1952" y="1800"/>
            <a:chExt cx="544" cy="54"/>
          </a:xfrm>
        </p:grpSpPr>
        <p:sp>
          <p:nvSpPr>
            <p:cNvPr id="293906" name="Freeform 18"/>
            <p:cNvSpPr>
              <a:spLocks/>
            </p:cNvSpPr>
            <p:nvPr/>
          </p:nvSpPr>
          <p:spPr bwMode="auto">
            <a:xfrm>
              <a:off x="2304" y="1800"/>
              <a:ext cx="192" cy="54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0" y="54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92" y="30"/>
                </a:cxn>
              </a:cxnLst>
              <a:rect l="0" t="0" r="r" b="b"/>
              <a:pathLst>
                <a:path w="192" h="54">
                  <a:moveTo>
                    <a:pt x="192" y="30"/>
                  </a:moveTo>
                  <a:lnTo>
                    <a:pt x="0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07" name="Line 19"/>
            <p:cNvSpPr>
              <a:spLocks noChangeShapeType="1"/>
            </p:cNvSpPr>
            <p:nvPr/>
          </p:nvSpPr>
          <p:spPr bwMode="auto">
            <a:xfrm>
              <a:off x="1952" y="1830"/>
              <a:ext cx="35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08" name="Group 20"/>
          <p:cNvGrpSpPr>
            <a:grpSpLocks/>
          </p:cNvGrpSpPr>
          <p:nvPr/>
        </p:nvGrpSpPr>
        <p:grpSpPr bwMode="auto">
          <a:xfrm>
            <a:off x="4841875" y="4305300"/>
            <a:ext cx="1016000" cy="76200"/>
            <a:chOff x="3050" y="2712"/>
            <a:chExt cx="640" cy="48"/>
          </a:xfrm>
        </p:grpSpPr>
        <p:sp>
          <p:nvSpPr>
            <p:cNvPr id="293909" name="Freeform 21"/>
            <p:cNvSpPr>
              <a:spLocks/>
            </p:cNvSpPr>
            <p:nvPr/>
          </p:nvSpPr>
          <p:spPr bwMode="auto">
            <a:xfrm>
              <a:off x="3488" y="2712"/>
              <a:ext cx="202" cy="48"/>
            </a:xfrm>
            <a:custGeom>
              <a:avLst/>
              <a:gdLst/>
              <a:ahLst/>
              <a:cxnLst>
                <a:cxn ang="0">
                  <a:pos x="202" y="24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02" y="24"/>
                </a:cxn>
              </a:cxnLst>
              <a:rect l="0" t="0" r="r" b="b"/>
              <a:pathLst>
                <a:path w="202" h="48">
                  <a:moveTo>
                    <a:pt x="202" y="24"/>
                  </a:moveTo>
                  <a:lnTo>
                    <a:pt x="0" y="48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10" name="Line 22"/>
            <p:cNvSpPr>
              <a:spLocks noChangeShapeType="1"/>
            </p:cNvSpPr>
            <p:nvPr/>
          </p:nvSpPr>
          <p:spPr bwMode="auto">
            <a:xfrm>
              <a:off x="3050" y="2736"/>
              <a:ext cx="438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11" name="Group 23"/>
          <p:cNvGrpSpPr>
            <a:grpSpLocks/>
          </p:cNvGrpSpPr>
          <p:nvPr/>
        </p:nvGrpSpPr>
        <p:grpSpPr bwMode="auto">
          <a:xfrm>
            <a:off x="5689601" y="4848227"/>
            <a:ext cx="863600" cy="85725"/>
            <a:chOff x="3584" y="3054"/>
            <a:chExt cx="544" cy="54"/>
          </a:xfrm>
        </p:grpSpPr>
        <p:sp>
          <p:nvSpPr>
            <p:cNvPr id="293912" name="Freeform 24"/>
            <p:cNvSpPr>
              <a:spLocks/>
            </p:cNvSpPr>
            <p:nvPr/>
          </p:nvSpPr>
          <p:spPr bwMode="auto">
            <a:xfrm>
              <a:off x="3925" y="3054"/>
              <a:ext cx="203" cy="54"/>
            </a:xfrm>
            <a:custGeom>
              <a:avLst/>
              <a:gdLst/>
              <a:ahLst/>
              <a:cxnLst>
                <a:cxn ang="0">
                  <a:pos x="203" y="24"/>
                </a:cxn>
                <a:cxn ang="0">
                  <a:pos x="0" y="5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03" y="24"/>
                </a:cxn>
              </a:cxnLst>
              <a:rect l="0" t="0" r="r" b="b"/>
              <a:pathLst>
                <a:path w="203" h="54">
                  <a:moveTo>
                    <a:pt x="203" y="24"/>
                  </a:moveTo>
                  <a:lnTo>
                    <a:pt x="0" y="5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0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13" name="Line 25"/>
            <p:cNvSpPr>
              <a:spLocks noChangeShapeType="1"/>
            </p:cNvSpPr>
            <p:nvPr/>
          </p:nvSpPr>
          <p:spPr bwMode="auto">
            <a:xfrm>
              <a:off x="3584" y="3078"/>
              <a:ext cx="341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14" name="Group 26"/>
          <p:cNvGrpSpPr>
            <a:grpSpLocks/>
          </p:cNvGrpSpPr>
          <p:nvPr/>
        </p:nvGrpSpPr>
        <p:grpSpPr bwMode="auto">
          <a:xfrm>
            <a:off x="947740" y="3867152"/>
            <a:ext cx="136525" cy="485775"/>
            <a:chOff x="597" y="2436"/>
            <a:chExt cx="86" cy="306"/>
          </a:xfrm>
        </p:grpSpPr>
        <p:sp>
          <p:nvSpPr>
            <p:cNvPr id="293915" name="Freeform 27"/>
            <p:cNvSpPr>
              <a:spLocks/>
            </p:cNvSpPr>
            <p:nvPr/>
          </p:nvSpPr>
          <p:spPr bwMode="auto">
            <a:xfrm>
              <a:off x="597" y="2436"/>
              <a:ext cx="86" cy="11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114"/>
                </a:cxn>
                <a:cxn ang="0">
                  <a:pos x="43" y="114"/>
                </a:cxn>
                <a:cxn ang="0">
                  <a:pos x="0" y="114"/>
                </a:cxn>
                <a:cxn ang="0">
                  <a:pos x="43" y="0"/>
                </a:cxn>
              </a:cxnLst>
              <a:rect l="0" t="0" r="r" b="b"/>
              <a:pathLst>
                <a:path w="86" h="114">
                  <a:moveTo>
                    <a:pt x="43" y="0"/>
                  </a:moveTo>
                  <a:lnTo>
                    <a:pt x="86" y="114"/>
                  </a:lnTo>
                  <a:lnTo>
                    <a:pt x="43" y="114"/>
                  </a:lnTo>
                  <a:lnTo>
                    <a:pt x="0" y="114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16" name="Line 28"/>
            <p:cNvSpPr>
              <a:spLocks noChangeShapeType="1"/>
            </p:cNvSpPr>
            <p:nvPr/>
          </p:nvSpPr>
          <p:spPr bwMode="auto">
            <a:xfrm flipV="1">
              <a:off x="640" y="2550"/>
              <a:ext cx="1" cy="19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17" name="Group 29"/>
          <p:cNvGrpSpPr>
            <a:grpSpLocks/>
          </p:cNvGrpSpPr>
          <p:nvPr/>
        </p:nvGrpSpPr>
        <p:grpSpPr bwMode="auto">
          <a:xfrm>
            <a:off x="5451477" y="3867150"/>
            <a:ext cx="136525" cy="381000"/>
            <a:chOff x="3434" y="2436"/>
            <a:chExt cx="86" cy="240"/>
          </a:xfrm>
        </p:grpSpPr>
        <p:sp>
          <p:nvSpPr>
            <p:cNvPr id="293918" name="Freeform 30"/>
            <p:cNvSpPr>
              <a:spLocks/>
            </p:cNvSpPr>
            <p:nvPr/>
          </p:nvSpPr>
          <p:spPr bwMode="auto">
            <a:xfrm>
              <a:off x="3434" y="2568"/>
              <a:ext cx="86" cy="108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86" y="0"/>
                </a:cxn>
                <a:cxn ang="0">
                  <a:pos x="43" y="108"/>
                </a:cxn>
              </a:cxnLst>
              <a:rect l="0" t="0" r="r" b="b"/>
              <a:pathLst>
                <a:path w="86" h="108">
                  <a:moveTo>
                    <a:pt x="43" y="108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6" y="0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19" name="Line 31"/>
            <p:cNvSpPr>
              <a:spLocks noChangeShapeType="1"/>
            </p:cNvSpPr>
            <p:nvPr/>
          </p:nvSpPr>
          <p:spPr bwMode="auto">
            <a:xfrm>
              <a:off x="3477" y="2436"/>
              <a:ext cx="1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20" name="Group 32"/>
          <p:cNvGrpSpPr>
            <a:grpSpLocks/>
          </p:cNvGrpSpPr>
          <p:nvPr/>
        </p:nvGrpSpPr>
        <p:grpSpPr bwMode="auto">
          <a:xfrm>
            <a:off x="6045200" y="4467225"/>
            <a:ext cx="152400" cy="381000"/>
            <a:chOff x="3808" y="2814"/>
            <a:chExt cx="96" cy="240"/>
          </a:xfrm>
        </p:grpSpPr>
        <p:sp>
          <p:nvSpPr>
            <p:cNvPr id="293921" name="Freeform 33"/>
            <p:cNvSpPr>
              <a:spLocks/>
            </p:cNvSpPr>
            <p:nvPr/>
          </p:nvSpPr>
          <p:spPr bwMode="auto">
            <a:xfrm>
              <a:off x="3808" y="2946"/>
              <a:ext cx="96" cy="108"/>
            </a:xfrm>
            <a:custGeom>
              <a:avLst/>
              <a:gdLst/>
              <a:ahLst/>
              <a:cxnLst>
                <a:cxn ang="0">
                  <a:pos x="53" y="108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96" y="0"/>
                </a:cxn>
                <a:cxn ang="0">
                  <a:pos x="53" y="108"/>
                </a:cxn>
              </a:cxnLst>
              <a:rect l="0" t="0" r="r" b="b"/>
              <a:pathLst>
                <a:path w="96" h="108">
                  <a:moveTo>
                    <a:pt x="53" y="108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96" y="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22" name="Line 34"/>
            <p:cNvSpPr>
              <a:spLocks noChangeShapeType="1"/>
            </p:cNvSpPr>
            <p:nvPr/>
          </p:nvSpPr>
          <p:spPr bwMode="auto">
            <a:xfrm>
              <a:off x="3861" y="2814"/>
              <a:ext cx="1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3923" name="Arc 35"/>
          <p:cNvSpPr>
            <a:spLocks/>
          </p:cNvSpPr>
          <p:nvPr/>
        </p:nvSpPr>
        <p:spPr bwMode="auto">
          <a:xfrm>
            <a:off x="2828925" y="2578101"/>
            <a:ext cx="476250" cy="146050"/>
          </a:xfrm>
          <a:custGeom>
            <a:avLst/>
            <a:gdLst>
              <a:gd name="G0" fmla="+- 19 0 0"/>
              <a:gd name="G1" fmla="+- 21600 0 0"/>
              <a:gd name="G2" fmla="+- 21600 0 0"/>
              <a:gd name="T0" fmla="*/ 0 w 21619"/>
              <a:gd name="T1" fmla="*/ 0 h 21600"/>
              <a:gd name="T2" fmla="*/ 21619 w 21619"/>
              <a:gd name="T3" fmla="*/ 21600 h 21600"/>
              <a:gd name="T4" fmla="*/ 19 w 216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9" h="21600" fill="none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</a:path>
              <a:path w="21619" h="21600" stroke="0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  <a:lnTo>
                  <a:pt x="19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3924" name="Arc 36"/>
          <p:cNvSpPr>
            <a:spLocks/>
          </p:cNvSpPr>
          <p:nvPr/>
        </p:nvSpPr>
        <p:spPr bwMode="auto">
          <a:xfrm>
            <a:off x="1049340" y="2578100"/>
            <a:ext cx="1779587" cy="10223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3925" name="Arc 37"/>
          <p:cNvSpPr>
            <a:spLocks/>
          </p:cNvSpPr>
          <p:nvPr/>
        </p:nvSpPr>
        <p:spPr bwMode="auto">
          <a:xfrm>
            <a:off x="1050926" y="3235325"/>
            <a:ext cx="2209800" cy="350838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21598"/>
              <a:gd name="T1" fmla="*/ 21307 h 21600"/>
              <a:gd name="T2" fmla="*/ 21509 w 21598"/>
              <a:gd name="T3" fmla="*/ 0 h 21600"/>
              <a:gd name="T4" fmla="*/ 21598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-1" y="21306"/>
                </a:moveTo>
                <a:cubicBezTo>
                  <a:pt x="159" y="9527"/>
                  <a:pt x="9728" y="48"/>
                  <a:pt x="21509" y="0"/>
                </a:cubicBezTo>
              </a:path>
              <a:path w="21598" h="21600" stroke="0" extrusionOk="0">
                <a:moveTo>
                  <a:pt x="-1" y="21306"/>
                </a:moveTo>
                <a:cubicBezTo>
                  <a:pt x="159" y="9527"/>
                  <a:pt x="9728" y="48"/>
                  <a:pt x="21509" y="0"/>
                </a:cubicBezTo>
                <a:lnTo>
                  <a:pt x="21598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3926" name="Arc 38"/>
          <p:cNvSpPr>
            <a:spLocks/>
          </p:cNvSpPr>
          <p:nvPr/>
        </p:nvSpPr>
        <p:spPr bwMode="auto">
          <a:xfrm>
            <a:off x="3254375" y="3235325"/>
            <a:ext cx="1098550" cy="241300"/>
          </a:xfrm>
          <a:custGeom>
            <a:avLst/>
            <a:gdLst>
              <a:gd name="G0" fmla="+- 116 0 0"/>
              <a:gd name="G1" fmla="+- 21600 0 0"/>
              <a:gd name="G2" fmla="+- 21600 0 0"/>
              <a:gd name="T0" fmla="*/ 0 w 21716"/>
              <a:gd name="T1" fmla="*/ 0 h 21600"/>
              <a:gd name="T2" fmla="*/ 21716 w 21716"/>
              <a:gd name="T3" fmla="*/ 21600 h 21600"/>
              <a:gd name="T4" fmla="*/ 116 w 217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6" h="21600" fill="none" extrusionOk="0">
                <a:moveTo>
                  <a:pt x="0" y="0"/>
                </a:moveTo>
                <a:cubicBezTo>
                  <a:pt x="38" y="0"/>
                  <a:pt x="77" y="-1"/>
                  <a:pt x="116" y="0"/>
                </a:cubicBezTo>
                <a:cubicBezTo>
                  <a:pt x="12045" y="0"/>
                  <a:pt x="21716" y="9670"/>
                  <a:pt x="21716" y="21600"/>
                </a:cubicBezTo>
              </a:path>
              <a:path w="21716" h="21600" stroke="0" extrusionOk="0">
                <a:moveTo>
                  <a:pt x="0" y="0"/>
                </a:moveTo>
                <a:cubicBezTo>
                  <a:pt x="38" y="0"/>
                  <a:pt x="77" y="-1"/>
                  <a:pt x="116" y="0"/>
                </a:cubicBezTo>
                <a:cubicBezTo>
                  <a:pt x="12045" y="0"/>
                  <a:pt x="21716" y="9670"/>
                  <a:pt x="21716" y="21600"/>
                </a:cubicBezTo>
                <a:lnTo>
                  <a:pt x="116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grpSp>
        <p:nvGrpSpPr>
          <p:cNvPr id="293927" name="Group 39"/>
          <p:cNvGrpSpPr>
            <a:grpSpLocks/>
          </p:cNvGrpSpPr>
          <p:nvPr/>
        </p:nvGrpSpPr>
        <p:grpSpPr bwMode="auto">
          <a:xfrm>
            <a:off x="4284664" y="3467102"/>
            <a:ext cx="117475" cy="142875"/>
            <a:chOff x="2699" y="2184"/>
            <a:chExt cx="74" cy="90"/>
          </a:xfrm>
        </p:grpSpPr>
        <p:sp>
          <p:nvSpPr>
            <p:cNvPr id="293928" name="Freeform 40"/>
            <p:cNvSpPr>
              <a:spLocks/>
            </p:cNvSpPr>
            <p:nvPr/>
          </p:nvSpPr>
          <p:spPr bwMode="auto">
            <a:xfrm>
              <a:off x="2699" y="2184"/>
              <a:ext cx="74" cy="90"/>
            </a:xfrm>
            <a:custGeom>
              <a:avLst/>
              <a:gdLst/>
              <a:ahLst/>
              <a:cxnLst>
                <a:cxn ang="0">
                  <a:pos x="42" y="90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74" y="0"/>
                </a:cxn>
                <a:cxn ang="0">
                  <a:pos x="42" y="90"/>
                </a:cxn>
              </a:cxnLst>
              <a:rect l="0" t="0" r="r" b="b"/>
              <a:pathLst>
                <a:path w="74" h="90">
                  <a:moveTo>
                    <a:pt x="42" y="90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74" y="0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29" name="Line 41"/>
            <p:cNvSpPr>
              <a:spLocks noChangeShapeType="1"/>
            </p:cNvSpPr>
            <p:nvPr/>
          </p:nvSpPr>
          <p:spPr bwMode="auto">
            <a:xfrm flipV="1">
              <a:off x="2741" y="2184"/>
              <a:ext cx="1" cy="6"/>
            </a:xfrm>
            <a:prstGeom prst="line">
              <a:avLst/>
            </a:prstGeom>
            <a:noFill/>
            <a:ln w="17463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30" name="Group 42"/>
          <p:cNvGrpSpPr>
            <a:grpSpLocks/>
          </p:cNvGrpSpPr>
          <p:nvPr/>
        </p:nvGrpSpPr>
        <p:grpSpPr bwMode="auto">
          <a:xfrm>
            <a:off x="3233738" y="2714627"/>
            <a:ext cx="152400" cy="142875"/>
            <a:chOff x="2037" y="1710"/>
            <a:chExt cx="96" cy="90"/>
          </a:xfrm>
        </p:grpSpPr>
        <p:sp>
          <p:nvSpPr>
            <p:cNvPr id="293931" name="Freeform 43"/>
            <p:cNvSpPr>
              <a:spLocks/>
            </p:cNvSpPr>
            <p:nvPr/>
          </p:nvSpPr>
          <p:spPr bwMode="auto">
            <a:xfrm>
              <a:off x="2037" y="1710"/>
              <a:ext cx="96" cy="90"/>
            </a:xfrm>
            <a:custGeom>
              <a:avLst/>
              <a:gdLst/>
              <a:ahLst/>
              <a:cxnLst>
                <a:cxn ang="0">
                  <a:pos x="43" y="90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96" y="0"/>
                </a:cxn>
                <a:cxn ang="0">
                  <a:pos x="43" y="90"/>
                </a:cxn>
              </a:cxnLst>
              <a:rect l="0" t="0" r="r" b="b"/>
              <a:pathLst>
                <a:path w="96" h="90">
                  <a:moveTo>
                    <a:pt x="43" y="9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96" y="0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32" name="Line 44"/>
            <p:cNvSpPr>
              <a:spLocks noChangeShapeType="1"/>
            </p:cNvSpPr>
            <p:nvPr/>
          </p:nvSpPr>
          <p:spPr bwMode="auto">
            <a:xfrm flipV="1">
              <a:off x="2080" y="1710"/>
              <a:ext cx="1" cy="6"/>
            </a:xfrm>
            <a:prstGeom prst="line">
              <a:avLst/>
            </a:prstGeom>
            <a:noFill/>
            <a:ln w="17463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3933" name="Rectangle 45"/>
          <p:cNvSpPr>
            <a:spLocks noChangeArrowheads="1"/>
          </p:cNvSpPr>
          <p:nvPr/>
        </p:nvSpPr>
        <p:spPr bwMode="auto">
          <a:xfrm>
            <a:off x="322265" y="4752977"/>
            <a:ext cx="2624137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3934" name="Rectangle 46"/>
          <p:cNvSpPr>
            <a:spLocks noChangeArrowheads="1"/>
          </p:cNvSpPr>
          <p:nvPr/>
        </p:nvSpPr>
        <p:spPr bwMode="auto">
          <a:xfrm>
            <a:off x="338138" y="4733926"/>
            <a:ext cx="2014975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2000" b="1">
                <a:solidFill>
                  <a:srgbClr val="000000"/>
                </a:solidFill>
                <a:latin typeface="Times"/>
                <a:cs typeface="Arial" pitchFamily="34" charset="0"/>
              </a:rPr>
              <a:t>Extrinsic Pathway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3935" name="Group 47"/>
          <p:cNvGrpSpPr>
            <a:grpSpLocks/>
          </p:cNvGrpSpPr>
          <p:nvPr/>
        </p:nvGrpSpPr>
        <p:grpSpPr bwMode="auto">
          <a:xfrm>
            <a:off x="660400" y="3695706"/>
            <a:ext cx="822326" cy="250825"/>
            <a:chOff x="416" y="2328"/>
            <a:chExt cx="518" cy="158"/>
          </a:xfrm>
        </p:grpSpPr>
        <p:sp>
          <p:nvSpPr>
            <p:cNvPr id="293936" name="Rectangle 48"/>
            <p:cNvSpPr>
              <a:spLocks noChangeArrowheads="1"/>
            </p:cNvSpPr>
            <p:nvPr/>
          </p:nvSpPr>
          <p:spPr bwMode="auto">
            <a:xfrm>
              <a:off x="619" y="2328"/>
              <a:ext cx="3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969696"/>
                  </a:solidFill>
                  <a:latin typeface="Times"/>
                  <a:cs typeface="Arial" pitchFamily="34" charset="0"/>
                </a:rPr>
                <a:t>FVIIa</a:t>
              </a:r>
              <a:endParaRPr lang="en-GB" sz="3600">
                <a:solidFill>
                  <a:srgbClr val="969696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3937" name="Rectangle 49"/>
            <p:cNvSpPr>
              <a:spLocks noChangeArrowheads="1"/>
            </p:cNvSpPr>
            <p:nvPr/>
          </p:nvSpPr>
          <p:spPr bwMode="auto">
            <a:xfrm>
              <a:off x="416" y="2328"/>
              <a:ext cx="19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969696"/>
                  </a:solidFill>
                  <a:latin typeface="Times"/>
                  <a:cs typeface="Arial" pitchFamily="34" charset="0"/>
                </a:rPr>
                <a:t>TF-</a:t>
              </a:r>
              <a:endParaRPr lang="en-GB" sz="3600">
                <a:solidFill>
                  <a:srgbClr val="969696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93938" name="Rectangle 50"/>
          <p:cNvSpPr>
            <a:spLocks noChangeArrowheads="1"/>
          </p:cNvSpPr>
          <p:nvPr/>
        </p:nvSpPr>
        <p:spPr bwMode="auto">
          <a:xfrm>
            <a:off x="931864" y="4419601"/>
            <a:ext cx="122141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969696"/>
                </a:solidFill>
                <a:latin typeface="Geneva" charset="0"/>
                <a:cs typeface="Arial" pitchFamily="34" charset="0"/>
              </a:rPr>
              <a:t>+</a:t>
            </a:r>
            <a:endParaRPr lang="en-GB" sz="3600">
              <a:solidFill>
                <a:srgbClr val="96969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939" name="Arc 51"/>
          <p:cNvSpPr>
            <a:spLocks/>
          </p:cNvSpPr>
          <p:nvPr/>
        </p:nvSpPr>
        <p:spPr bwMode="auto">
          <a:xfrm>
            <a:off x="3863975" y="3676650"/>
            <a:ext cx="490538" cy="641350"/>
          </a:xfrm>
          <a:custGeom>
            <a:avLst/>
            <a:gdLst>
              <a:gd name="G0" fmla="+- 289 0 0"/>
              <a:gd name="G1" fmla="+- 0 0 0"/>
              <a:gd name="G2" fmla="+- 21600 0 0"/>
              <a:gd name="T0" fmla="*/ 21889 w 21889"/>
              <a:gd name="T1" fmla="*/ 0 h 21600"/>
              <a:gd name="T2" fmla="*/ 0 w 21889"/>
              <a:gd name="T3" fmla="*/ 21598 h 21600"/>
              <a:gd name="T4" fmla="*/ 289 w 2188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89" h="21600" fill="none" extrusionOk="0">
                <a:moveTo>
                  <a:pt x="21889" y="0"/>
                </a:moveTo>
                <a:cubicBezTo>
                  <a:pt x="21889" y="11929"/>
                  <a:pt x="12218" y="21600"/>
                  <a:pt x="289" y="21600"/>
                </a:cubicBezTo>
                <a:cubicBezTo>
                  <a:pt x="192" y="21600"/>
                  <a:pt x="96" y="21599"/>
                  <a:pt x="-1" y="21598"/>
                </a:cubicBezTo>
              </a:path>
              <a:path w="21889" h="21600" stroke="0" extrusionOk="0">
                <a:moveTo>
                  <a:pt x="21889" y="0"/>
                </a:moveTo>
                <a:cubicBezTo>
                  <a:pt x="21889" y="11929"/>
                  <a:pt x="12218" y="21600"/>
                  <a:pt x="289" y="21600"/>
                </a:cubicBezTo>
                <a:cubicBezTo>
                  <a:pt x="192" y="21600"/>
                  <a:pt x="96" y="21599"/>
                  <a:pt x="-1" y="21598"/>
                </a:cubicBezTo>
                <a:lnTo>
                  <a:pt x="289" y="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3940" name="Rectangle 52"/>
          <p:cNvSpPr>
            <a:spLocks noChangeArrowheads="1"/>
          </p:cNvSpPr>
          <p:nvPr/>
        </p:nvSpPr>
        <p:spPr bwMode="auto">
          <a:xfrm>
            <a:off x="2362200" y="4114801"/>
            <a:ext cx="1143000" cy="533400"/>
          </a:xfrm>
          <a:prstGeom prst="rect">
            <a:avLst/>
          </a:prstGeom>
          <a:solidFill>
            <a:srgbClr val="FF7C80"/>
          </a:solidFill>
          <a:ln w="17463">
            <a:solidFill>
              <a:srgbClr val="FF7C80"/>
            </a:solidFill>
            <a:miter lim="800000"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3941" name="Rectangle 53"/>
          <p:cNvSpPr>
            <a:spLocks noChangeArrowheads="1"/>
          </p:cNvSpPr>
          <p:nvPr/>
        </p:nvSpPr>
        <p:spPr bwMode="auto">
          <a:xfrm>
            <a:off x="2827340" y="4191001"/>
            <a:ext cx="500197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FVIIa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942" name="Rectangle 54"/>
          <p:cNvSpPr>
            <a:spLocks noChangeArrowheads="1"/>
          </p:cNvSpPr>
          <p:nvPr/>
        </p:nvSpPr>
        <p:spPr bwMode="auto">
          <a:xfrm>
            <a:off x="2420938" y="4191001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943" name="Rectangle 55"/>
          <p:cNvSpPr>
            <a:spLocks noChangeArrowheads="1"/>
          </p:cNvSpPr>
          <p:nvPr/>
        </p:nvSpPr>
        <p:spPr bwMode="auto">
          <a:xfrm>
            <a:off x="2438402" y="4403726"/>
            <a:ext cx="36060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2928939" y="4403726"/>
            <a:ext cx="43040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TFPI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3945" name="Rectangle 57"/>
          <p:cNvSpPr>
            <a:spLocks noChangeArrowheads="1"/>
          </p:cNvSpPr>
          <p:nvPr/>
        </p:nvSpPr>
        <p:spPr bwMode="auto">
          <a:xfrm>
            <a:off x="2608263" y="3676650"/>
            <a:ext cx="456576" cy="2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700">
                <a:solidFill>
                  <a:srgbClr val="000000"/>
                </a:solidFill>
                <a:latin typeface="Times"/>
                <a:cs typeface="Arial" pitchFamily="34" charset="0"/>
              </a:rPr>
              <a:t>TFPI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3946" name="Group 58"/>
          <p:cNvGrpSpPr>
            <a:grpSpLocks/>
          </p:cNvGrpSpPr>
          <p:nvPr/>
        </p:nvGrpSpPr>
        <p:grpSpPr bwMode="auto">
          <a:xfrm>
            <a:off x="3284538" y="3810002"/>
            <a:ext cx="830262" cy="266700"/>
            <a:chOff x="2069" y="2400"/>
            <a:chExt cx="523" cy="168"/>
          </a:xfrm>
        </p:grpSpPr>
        <p:sp>
          <p:nvSpPr>
            <p:cNvPr id="293947" name="Freeform 59"/>
            <p:cNvSpPr>
              <a:spLocks/>
            </p:cNvSpPr>
            <p:nvPr/>
          </p:nvSpPr>
          <p:spPr bwMode="auto">
            <a:xfrm>
              <a:off x="2389" y="2490"/>
              <a:ext cx="203" cy="78"/>
            </a:xfrm>
            <a:custGeom>
              <a:avLst/>
              <a:gdLst/>
              <a:ahLst/>
              <a:cxnLst>
                <a:cxn ang="0">
                  <a:pos x="203" y="78"/>
                </a:cxn>
                <a:cxn ang="0">
                  <a:pos x="0" y="48"/>
                </a:cxn>
                <a:cxn ang="0">
                  <a:pos x="32" y="24"/>
                </a:cxn>
                <a:cxn ang="0">
                  <a:pos x="64" y="0"/>
                </a:cxn>
                <a:cxn ang="0">
                  <a:pos x="203" y="78"/>
                </a:cxn>
              </a:cxnLst>
              <a:rect l="0" t="0" r="r" b="b"/>
              <a:pathLst>
                <a:path w="203" h="78">
                  <a:moveTo>
                    <a:pt x="203" y="78"/>
                  </a:moveTo>
                  <a:lnTo>
                    <a:pt x="0" y="48"/>
                  </a:lnTo>
                  <a:lnTo>
                    <a:pt x="32" y="24"/>
                  </a:lnTo>
                  <a:lnTo>
                    <a:pt x="64" y="0"/>
                  </a:lnTo>
                  <a:lnTo>
                    <a:pt x="203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48" name="Line 60"/>
            <p:cNvSpPr>
              <a:spLocks noChangeShapeType="1"/>
            </p:cNvSpPr>
            <p:nvPr/>
          </p:nvSpPr>
          <p:spPr bwMode="auto">
            <a:xfrm>
              <a:off x="2069" y="2400"/>
              <a:ext cx="352" cy="1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49" name="Group 61"/>
          <p:cNvGrpSpPr>
            <a:grpSpLocks/>
          </p:cNvGrpSpPr>
          <p:nvPr/>
        </p:nvGrpSpPr>
        <p:grpSpPr bwMode="auto">
          <a:xfrm>
            <a:off x="3505200" y="4267200"/>
            <a:ext cx="355600" cy="95250"/>
            <a:chOff x="2208" y="2688"/>
            <a:chExt cx="224" cy="60"/>
          </a:xfrm>
        </p:grpSpPr>
        <p:sp>
          <p:nvSpPr>
            <p:cNvPr id="293950" name="Freeform 62"/>
            <p:cNvSpPr>
              <a:spLocks/>
            </p:cNvSpPr>
            <p:nvPr/>
          </p:nvSpPr>
          <p:spPr bwMode="auto">
            <a:xfrm>
              <a:off x="2208" y="2688"/>
              <a:ext cx="181" cy="6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81" y="0"/>
                </a:cxn>
                <a:cxn ang="0">
                  <a:pos x="181" y="36"/>
                </a:cxn>
                <a:cxn ang="0">
                  <a:pos x="181" y="60"/>
                </a:cxn>
                <a:cxn ang="0">
                  <a:pos x="0" y="36"/>
                </a:cxn>
              </a:cxnLst>
              <a:rect l="0" t="0" r="r" b="b"/>
              <a:pathLst>
                <a:path w="181" h="60">
                  <a:moveTo>
                    <a:pt x="0" y="36"/>
                  </a:moveTo>
                  <a:lnTo>
                    <a:pt x="181" y="0"/>
                  </a:lnTo>
                  <a:lnTo>
                    <a:pt x="181" y="36"/>
                  </a:lnTo>
                  <a:lnTo>
                    <a:pt x="181" y="6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51" name="Line 63"/>
            <p:cNvSpPr>
              <a:spLocks noChangeShapeType="1"/>
            </p:cNvSpPr>
            <p:nvPr/>
          </p:nvSpPr>
          <p:spPr bwMode="auto">
            <a:xfrm flipH="1">
              <a:off x="2389" y="2724"/>
              <a:ext cx="4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3952" name="Rectangle 64"/>
          <p:cNvSpPr>
            <a:spLocks noChangeArrowheads="1"/>
          </p:cNvSpPr>
          <p:nvPr/>
        </p:nvSpPr>
        <p:spPr bwMode="auto">
          <a:xfrm>
            <a:off x="6477000" y="1066802"/>
            <a:ext cx="2166966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61842"/>
            <a:r>
              <a:rPr lang="en-GB" sz="2000" b="1" dirty="0">
                <a:solidFill>
                  <a:srgbClr val="000000"/>
                </a:solidFill>
                <a:latin typeface="Times"/>
                <a:cs typeface="Arial" pitchFamily="34" charset="0"/>
              </a:rPr>
              <a:t>Intrinsic Pathway</a:t>
            </a:r>
            <a:endParaRPr lang="en-GB" sz="3600" dirty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3606802" y="3552826"/>
            <a:ext cx="26754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2522540" y="2819401"/>
            <a:ext cx="33734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FIX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1252539" y="4410077"/>
            <a:ext cx="40713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969696"/>
                </a:solidFill>
                <a:latin typeface="Times"/>
                <a:cs typeface="Arial" pitchFamily="34" charset="0"/>
              </a:rPr>
              <a:t>FVII</a:t>
            </a:r>
            <a:endParaRPr lang="en-GB" sz="3600">
              <a:solidFill>
                <a:srgbClr val="96969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4521202" y="4276726"/>
            <a:ext cx="255915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44" name="Rectangle 8"/>
          <p:cNvSpPr>
            <a:spLocks noChangeArrowheads="1"/>
          </p:cNvSpPr>
          <p:nvPr/>
        </p:nvSpPr>
        <p:spPr bwMode="auto">
          <a:xfrm>
            <a:off x="5299075" y="3552826"/>
            <a:ext cx="36060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5926140" y="4257677"/>
            <a:ext cx="1250494" cy="2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700" b="1">
                <a:solidFill>
                  <a:srgbClr val="000000"/>
                </a:solidFill>
                <a:latin typeface="Times"/>
                <a:cs typeface="Arial" pitchFamily="34" charset="0"/>
              </a:rPr>
              <a:t>THROMBIN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6705600" y="4800601"/>
            <a:ext cx="567084" cy="2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800">
                <a:solidFill>
                  <a:srgbClr val="000000"/>
                </a:solidFill>
                <a:latin typeface="Times"/>
                <a:cs typeface="Arial" pitchFamily="34" charset="0"/>
              </a:rPr>
              <a:t>Fibrin</a:t>
            </a:r>
            <a:endParaRPr lang="en-GB" sz="4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4419600" y="4810127"/>
            <a:ext cx="91896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Fibrinogen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48" name="Rectangle 12"/>
          <p:cNvSpPr>
            <a:spLocks noChangeArrowheads="1"/>
          </p:cNvSpPr>
          <p:nvPr/>
        </p:nvSpPr>
        <p:spPr bwMode="auto">
          <a:xfrm>
            <a:off x="525464" y="44100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969696"/>
                </a:solidFill>
                <a:latin typeface="Times"/>
                <a:cs typeface="Arial" pitchFamily="34" charset="0"/>
              </a:rPr>
              <a:t>TF</a:t>
            </a:r>
            <a:endParaRPr lang="en-GB" sz="3600">
              <a:solidFill>
                <a:srgbClr val="96969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49" name="Rectangle 13"/>
          <p:cNvSpPr>
            <a:spLocks noChangeArrowheads="1"/>
          </p:cNvSpPr>
          <p:nvPr/>
        </p:nvSpPr>
        <p:spPr bwMode="auto">
          <a:xfrm>
            <a:off x="5994400" y="33813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PL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4216402" y="2819401"/>
            <a:ext cx="43040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4859340" y="2819401"/>
            <a:ext cx="56999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FVIIIa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52" name="Rectangle 16"/>
          <p:cNvSpPr>
            <a:spLocks noChangeArrowheads="1"/>
          </p:cNvSpPr>
          <p:nvPr/>
        </p:nvSpPr>
        <p:spPr bwMode="auto">
          <a:xfrm>
            <a:off x="5011738" y="26193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PL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5959476" y="3552826"/>
            <a:ext cx="337401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5954" name="Group 18"/>
          <p:cNvGrpSpPr>
            <a:grpSpLocks/>
          </p:cNvGrpSpPr>
          <p:nvPr/>
        </p:nvGrpSpPr>
        <p:grpSpPr bwMode="auto">
          <a:xfrm>
            <a:off x="3962402" y="3581402"/>
            <a:ext cx="1133475" cy="95250"/>
            <a:chOff x="2496" y="2256"/>
            <a:chExt cx="714" cy="60"/>
          </a:xfrm>
        </p:grpSpPr>
        <p:sp>
          <p:nvSpPr>
            <p:cNvPr id="295955" name="Freeform 19"/>
            <p:cNvSpPr>
              <a:spLocks/>
            </p:cNvSpPr>
            <p:nvPr/>
          </p:nvSpPr>
          <p:spPr bwMode="auto">
            <a:xfrm>
              <a:off x="3018" y="2256"/>
              <a:ext cx="192" cy="60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0" y="6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92" y="30"/>
                </a:cxn>
              </a:cxnLst>
              <a:rect l="0" t="0" r="r" b="b"/>
              <a:pathLst>
                <a:path w="192" h="60">
                  <a:moveTo>
                    <a:pt x="192" y="30"/>
                  </a:moveTo>
                  <a:lnTo>
                    <a:pt x="0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956" name="Line 20"/>
            <p:cNvSpPr>
              <a:spLocks noChangeShapeType="1"/>
            </p:cNvSpPr>
            <p:nvPr/>
          </p:nvSpPr>
          <p:spPr bwMode="auto">
            <a:xfrm>
              <a:off x="2496" y="2286"/>
              <a:ext cx="52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957" name="Group 21"/>
          <p:cNvGrpSpPr>
            <a:grpSpLocks/>
          </p:cNvGrpSpPr>
          <p:nvPr/>
        </p:nvGrpSpPr>
        <p:grpSpPr bwMode="auto">
          <a:xfrm>
            <a:off x="3098802" y="2857500"/>
            <a:ext cx="863600" cy="85725"/>
            <a:chOff x="1952" y="1800"/>
            <a:chExt cx="544" cy="54"/>
          </a:xfrm>
        </p:grpSpPr>
        <p:sp>
          <p:nvSpPr>
            <p:cNvPr id="295958" name="Freeform 22"/>
            <p:cNvSpPr>
              <a:spLocks/>
            </p:cNvSpPr>
            <p:nvPr/>
          </p:nvSpPr>
          <p:spPr bwMode="auto">
            <a:xfrm>
              <a:off x="2304" y="1800"/>
              <a:ext cx="192" cy="54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0" y="54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92" y="30"/>
                </a:cxn>
              </a:cxnLst>
              <a:rect l="0" t="0" r="r" b="b"/>
              <a:pathLst>
                <a:path w="192" h="54">
                  <a:moveTo>
                    <a:pt x="192" y="30"/>
                  </a:moveTo>
                  <a:lnTo>
                    <a:pt x="0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959" name="Line 23"/>
            <p:cNvSpPr>
              <a:spLocks noChangeShapeType="1"/>
            </p:cNvSpPr>
            <p:nvPr/>
          </p:nvSpPr>
          <p:spPr bwMode="auto">
            <a:xfrm>
              <a:off x="1952" y="1830"/>
              <a:ext cx="35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960" name="Group 24"/>
          <p:cNvGrpSpPr>
            <a:grpSpLocks/>
          </p:cNvGrpSpPr>
          <p:nvPr/>
        </p:nvGrpSpPr>
        <p:grpSpPr bwMode="auto">
          <a:xfrm>
            <a:off x="4841875" y="4305300"/>
            <a:ext cx="1016000" cy="76200"/>
            <a:chOff x="3050" y="2712"/>
            <a:chExt cx="640" cy="48"/>
          </a:xfrm>
        </p:grpSpPr>
        <p:sp>
          <p:nvSpPr>
            <p:cNvPr id="295961" name="Freeform 25"/>
            <p:cNvSpPr>
              <a:spLocks/>
            </p:cNvSpPr>
            <p:nvPr/>
          </p:nvSpPr>
          <p:spPr bwMode="auto">
            <a:xfrm>
              <a:off x="3488" y="2712"/>
              <a:ext cx="202" cy="48"/>
            </a:xfrm>
            <a:custGeom>
              <a:avLst/>
              <a:gdLst/>
              <a:ahLst/>
              <a:cxnLst>
                <a:cxn ang="0">
                  <a:pos x="202" y="24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02" y="24"/>
                </a:cxn>
              </a:cxnLst>
              <a:rect l="0" t="0" r="r" b="b"/>
              <a:pathLst>
                <a:path w="202" h="48">
                  <a:moveTo>
                    <a:pt x="202" y="24"/>
                  </a:moveTo>
                  <a:lnTo>
                    <a:pt x="0" y="48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962" name="Line 26"/>
            <p:cNvSpPr>
              <a:spLocks noChangeShapeType="1"/>
            </p:cNvSpPr>
            <p:nvPr/>
          </p:nvSpPr>
          <p:spPr bwMode="auto">
            <a:xfrm>
              <a:off x="3050" y="2736"/>
              <a:ext cx="438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963" name="Group 27"/>
          <p:cNvGrpSpPr>
            <a:grpSpLocks/>
          </p:cNvGrpSpPr>
          <p:nvPr/>
        </p:nvGrpSpPr>
        <p:grpSpPr bwMode="auto">
          <a:xfrm>
            <a:off x="5689601" y="4848227"/>
            <a:ext cx="863600" cy="85725"/>
            <a:chOff x="3584" y="3054"/>
            <a:chExt cx="544" cy="54"/>
          </a:xfrm>
        </p:grpSpPr>
        <p:sp>
          <p:nvSpPr>
            <p:cNvPr id="295964" name="Freeform 28"/>
            <p:cNvSpPr>
              <a:spLocks/>
            </p:cNvSpPr>
            <p:nvPr/>
          </p:nvSpPr>
          <p:spPr bwMode="auto">
            <a:xfrm>
              <a:off x="3925" y="3054"/>
              <a:ext cx="203" cy="54"/>
            </a:xfrm>
            <a:custGeom>
              <a:avLst/>
              <a:gdLst/>
              <a:ahLst/>
              <a:cxnLst>
                <a:cxn ang="0">
                  <a:pos x="203" y="24"/>
                </a:cxn>
                <a:cxn ang="0">
                  <a:pos x="0" y="5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03" y="24"/>
                </a:cxn>
              </a:cxnLst>
              <a:rect l="0" t="0" r="r" b="b"/>
              <a:pathLst>
                <a:path w="203" h="54">
                  <a:moveTo>
                    <a:pt x="203" y="24"/>
                  </a:moveTo>
                  <a:lnTo>
                    <a:pt x="0" y="5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0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965" name="Line 29"/>
            <p:cNvSpPr>
              <a:spLocks noChangeShapeType="1"/>
            </p:cNvSpPr>
            <p:nvPr/>
          </p:nvSpPr>
          <p:spPr bwMode="auto">
            <a:xfrm>
              <a:off x="3584" y="3078"/>
              <a:ext cx="341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966" name="Group 30"/>
          <p:cNvGrpSpPr>
            <a:grpSpLocks/>
          </p:cNvGrpSpPr>
          <p:nvPr/>
        </p:nvGrpSpPr>
        <p:grpSpPr bwMode="auto">
          <a:xfrm>
            <a:off x="947740" y="3867152"/>
            <a:ext cx="136525" cy="485775"/>
            <a:chOff x="597" y="2436"/>
            <a:chExt cx="86" cy="306"/>
          </a:xfrm>
        </p:grpSpPr>
        <p:sp>
          <p:nvSpPr>
            <p:cNvPr id="295967" name="Freeform 31"/>
            <p:cNvSpPr>
              <a:spLocks/>
            </p:cNvSpPr>
            <p:nvPr/>
          </p:nvSpPr>
          <p:spPr bwMode="auto">
            <a:xfrm>
              <a:off x="597" y="2436"/>
              <a:ext cx="86" cy="11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114"/>
                </a:cxn>
                <a:cxn ang="0">
                  <a:pos x="43" y="114"/>
                </a:cxn>
                <a:cxn ang="0">
                  <a:pos x="0" y="114"/>
                </a:cxn>
                <a:cxn ang="0">
                  <a:pos x="43" y="0"/>
                </a:cxn>
              </a:cxnLst>
              <a:rect l="0" t="0" r="r" b="b"/>
              <a:pathLst>
                <a:path w="86" h="114">
                  <a:moveTo>
                    <a:pt x="43" y="0"/>
                  </a:moveTo>
                  <a:lnTo>
                    <a:pt x="86" y="114"/>
                  </a:lnTo>
                  <a:lnTo>
                    <a:pt x="43" y="114"/>
                  </a:lnTo>
                  <a:lnTo>
                    <a:pt x="0" y="1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968" name="Line 32"/>
            <p:cNvSpPr>
              <a:spLocks noChangeShapeType="1"/>
            </p:cNvSpPr>
            <p:nvPr/>
          </p:nvSpPr>
          <p:spPr bwMode="auto">
            <a:xfrm flipV="1">
              <a:off x="640" y="2550"/>
              <a:ext cx="1" cy="192"/>
            </a:xfrm>
            <a:prstGeom prst="line">
              <a:avLst/>
            </a:prstGeom>
            <a:noFill/>
            <a:ln w="333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969" name="Group 33"/>
          <p:cNvGrpSpPr>
            <a:grpSpLocks/>
          </p:cNvGrpSpPr>
          <p:nvPr/>
        </p:nvGrpSpPr>
        <p:grpSpPr bwMode="auto">
          <a:xfrm>
            <a:off x="6535740" y="3590925"/>
            <a:ext cx="846137" cy="76200"/>
            <a:chOff x="4117" y="2262"/>
            <a:chExt cx="533" cy="48"/>
          </a:xfrm>
        </p:grpSpPr>
        <p:sp>
          <p:nvSpPr>
            <p:cNvPr id="295970" name="Freeform 34"/>
            <p:cNvSpPr>
              <a:spLocks/>
            </p:cNvSpPr>
            <p:nvPr/>
          </p:nvSpPr>
          <p:spPr bwMode="auto">
            <a:xfrm>
              <a:off x="4117" y="2262"/>
              <a:ext cx="160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0" y="0"/>
                </a:cxn>
                <a:cxn ang="0">
                  <a:pos x="160" y="24"/>
                </a:cxn>
                <a:cxn ang="0">
                  <a:pos x="160" y="48"/>
                </a:cxn>
                <a:cxn ang="0">
                  <a:pos x="0" y="24"/>
                </a:cxn>
              </a:cxnLst>
              <a:rect l="0" t="0" r="r" b="b"/>
              <a:pathLst>
                <a:path w="160" h="48">
                  <a:moveTo>
                    <a:pt x="0" y="24"/>
                  </a:moveTo>
                  <a:lnTo>
                    <a:pt x="160" y="0"/>
                  </a:lnTo>
                  <a:lnTo>
                    <a:pt x="160" y="24"/>
                  </a:lnTo>
                  <a:lnTo>
                    <a:pt x="160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971" name="Line 35"/>
            <p:cNvSpPr>
              <a:spLocks noChangeShapeType="1"/>
            </p:cNvSpPr>
            <p:nvPr/>
          </p:nvSpPr>
          <p:spPr bwMode="auto">
            <a:xfrm flipH="1">
              <a:off x="4277" y="2286"/>
              <a:ext cx="37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972" name="Group 36"/>
          <p:cNvGrpSpPr>
            <a:grpSpLocks/>
          </p:cNvGrpSpPr>
          <p:nvPr/>
        </p:nvGrpSpPr>
        <p:grpSpPr bwMode="auto">
          <a:xfrm>
            <a:off x="5588000" y="2857500"/>
            <a:ext cx="1049338" cy="85725"/>
            <a:chOff x="3520" y="1800"/>
            <a:chExt cx="661" cy="54"/>
          </a:xfrm>
        </p:grpSpPr>
        <p:sp>
          <p:nvSpPr>
            <p:cNvPr id="295973" name="Freeform 37"/>
            <p:cNvSpPr>
              <a:spLocks/>
            </p:cNvSpPr>
            <p:nvPr/>
          </p:nvSpPr>
          <p:spPr bwMode="auto">
            <a:xfrm>
              <a:off x="3520" y="1800"/>
              <a:ext cx="170" cy="5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0" y="0"/>
                </a:cxn>
                <a:cxn ang="0">
                  <a:pos x="170" y="30"/>
                </a:cxn>
                <a:cxn ang="0">
                  <a:pos x="170" y="54"/>
                </a:cxn>
                <a:cxn ang="0">
                  <a:pos x="0" y="30"/>
                </a:cxn>
              </a:cxnLst>
              <a:rect l="0" t="0" r="r" b="b"/>
              <a:pathLst>
                <a:path w="170" h="54">
                  <a:moveTo>
                    <a:pt x="0" y="30"/>
                  </a:moveTo>
                  <a:lnTo>
                    <a:pt x="170" y="0"/>
                  </a:lnTo>
                  <a:lnTo>
                    <a:pt x="170" y="30"/>
                  </a:lnTo>
                  <a:lnTo>
                    <a:pt x="170" y="5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974" name="Line 38"/>
            <p:cNvSpPr>
              <a:spLocks noChangeShapeType="1"/>
            </p:cNvSpPr>
            <p:nvPr/>
          </p:nvSpPr>
          <p:spPr bwMode="auto">
            <a:xfrm flipH="1">
              <a:off x="3690" y="1830"/>
              <a:ext cx="49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975" name="Group 39"/>
          <p:cNvGrpSpPr>
            <a:grpSpLocks/>
          </p:cNvGrpSpPr>
          <p:nvPr/>
        </p:nvGrpSpPr>
        <p:grpSpPr bwMode="auto">
          <a:xfrm>
            <a:off x="4572000" y="3086102"/>
            <a:ext cx="152400" cy="533400"/>
            <a:chOff x="2880" y="1944"/>
            <a:chExt cx="96" cy="336"/>
          </a:xfrm>
        </p:grpSpPr>
        <p:sp>
          <p:nvSpPr>
            <p:cNvPr id="295976" name="Freeform 40"/>
            <p:cNvSpPr>
              <a:spLocks/>
            </p:cNvSpPr>
            <p:nvPr/>
          </p:nvSpPr>
          <p:spPr bwMode="auto">
            <a:xfrm>
              <a:off x="2880" y="2172"/>
              <a:ext cx="96" cy="108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96" y="0"/>
                </a:cxn>
                <a:cxn ang="0">
                  <a:pos x="43" y="108"/>
                </a:cxn>
              </a:cxnLst>
              <a:rect l="0" t="0" r="r" b="b"/>
              <a:pathLst>
                <a:path w="96" h="108">
                  <a:moveTo>
                    <a:pt x="43" y="108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96" y="0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977" name="Line 41"/>
            <p:cNvSpPr>
              <a:spLocks noChangeShapeType="1"/>
            </p:cNvSpPr>
            <p:nvPr/>
          </p:nvSpPr>
          <p:spPr bwMode="auto">
            <a:xfrm>
              <a:off x="2923" y="1944"/>
              <a:ext cx="1" cy="2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978" name="Group 42"/>
          <p:cNvGrpSpPr>
            <a:grpSpLocks/>
          </p:cNvGrpSpPr>
          <p:nvPr/>
        </p:nvGrpSpPr>
        <p:grpSpPr bwMode="auto">
          <a:xfrm>
            <a:off x="5451477" y="3867150"/>
            <a:ext cx="136525" cy="381000"/>
            <a:chOff x="3434" y="2436"/>
            <a:chExt cx="86" cy="240"/>
          </a:xfrm>
        </p:grpSpPr>
        <p:sp>
          <p:nvSpPr>
            <p:cNvPr id="295979" name="Freeform 43"/>
            <p:cNvSpPr>
              <a:spLocks/>
            </p:cNvSpPr>
            <p:nvPr/>
          </p:nvSpPr>
          <p:spPr bwMode="auto">
            <a:xfrm>
              <a:off x="3434" y="2568"/>
              <a:ext cx="86" cy="108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86" y="0"/>
                </a:cxn>
                <a:cxn ang="0">
                  <a:pos x="43" y="108"/>
                </a:cxn>
              </a:cxnLst>
              <a:rect l="0" t="0" r="r" b="b"/>
              <a:pathLst>
                <a:path w="86" h="108">
                  <a:moveTo>
                    <a:pt x="43" y="108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6" y="0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000000"/>
            </a:solidFill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980" name="Line 44"/>
            <p:cNvSpPr>
              <a:spLocks noChangeShapeType="1"/>
            </p:cNvSpPr>
            <p:nvPr/>
          </p:nvSpPr>
          <p:spPr bwMode="auto">
            <a:xfrm>
              <a:off x="3477" y="2436"/>
              <a:ext cx="1" cy="1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981" name="Group 45"/>
          <p:cNvGrpSpPr>
            <a:grpSpLocks/>
          </p:cNvGrpSpPr>
          <p:nvPr/>
        </p:nvGrpSpPr>
        <p:grpSpPr bwMode="auto">
          <a:xfrm>
            <a:off x="6045200" y="4467225"/>
            <a:ext cx="152400" cy="381000"/>
            <a:chOff x="3808" y="2814"/>
            <a:chExt cx="96" cy="240"/>
          </a:xfrm>
        </p:grpSpPr>
        <p:sp>
          <p:nvSpPr>
            <p:cNvPr id="295982" name="Freeform 46"/>
            <p:cNvSpPr>
              <a:spLocks/>
            </p:cNvSpPr>
            <p:nvPr/>
          </p:nvSpPr>
          <p:spPr bwMode="auto">
            <a:xfrm>
              <a:off x="3808" y="2946"/>
              <a:ext cx="96" cy="108"/>
            </a:xfrm>
            <a:custGeom>
              <a:avLst/>
              <a:gdLst/>
              <a:ahLst/>
              <a:cxnLst>
                <a:cxn ang="0">
                  <a:pos x="53" y="108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96" y="0"/>
                </a:cxn>
                <a:cxn ang="0">
                  <a:pos x="53" y="108"/>
                </a:cxn>
              </a:cxnLst>
              <a:rect l="0" t="0" r="r" b="b"/>
              <a:pathLst>
                <a:path w="96" h="108">
                  <a:moveTo>
                    <a:pt x="53" y="108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96" y="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0000"/>
            </a:solidFill>
            <a:ln w="762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983" name="Line 47"/>
            <p:cNvSpPr>
              <a:spLocks noChangeShapeType="1"/>
            </p:cNvSpPr>
            <p:nvPr/>
          </p:nvSpPr>
          <p:spPr bwMode="auto">
            <a:xfrm>
              <a:off x="3861" y="2814"/>
              <a:ext cx="1" cy="13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984" name="Group 48"/>
          <p:cNvGrpSpPr>
            <a:grpSpLocks/>
          </p:cNvGrpSpPr>
          <p:nvPr/>
        </p:nvGrpSpPr>
        <p:grpSpPr bwMode="auto">
          <a:xfrm>
            <a:off x="4148140" y="2543175"/>
            <a:ext cx="1355725" cy="477838"/>
            <a:chOff x="2613" y="1602"/>
            <a:chExt cx="854" cy="301"/>
          </a:xfrm>
        </p:grpSpPr>
        <p:grpSp>
          <p:nvGrpSpPr>
            <p:cNvPr id="295985" name="Group 49"/>
            <p:cNvGrpSpPr>
              <a:grpSpLocks/>
            </p:cNvGrpSpPr>
            <p:nvPr/>
          </p:nvGrpSpPr>
          <p:grpSpPr bwMode="auto">
            <a:xfrm>
              <a:off x="2613" y="1602"/>
              <a:ext cx="843" cy="1"/>
              <a:chOff x="2613" y="1602"/>
              <a:chExt cx="843" cy="1"/>
            </a:xfrm>
          </p:grpSpPr>
          <p:sp>
            <p:nvSpPr>
              <p:cNvPr id="295986" name="Line 50"/>
              <p:cNvSpPr>
                <a:spLocks noChangeShapeType="1"/>
              </p:cNvSpPr>
              <p:nvPr/>
            </p:nvSpPr>
            <p:spPr bwMode="auto">
              <a:xfrm>
                <a:off x="2613" y="16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87" name="Line 51"/>
              <p:cNvSpPr>
                <a:spLocks noChangeShapeType="1"/>
              </p:cNvSpPr>
              <p:nvPr/>
            </p:nvSpPr>
            <p:spPr bwMode="auto">
              <a:xfrm>
                <a:off x="2816" y="16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88" name="Line 52"/>
              <p:cNvSpPr>
                <a:spLocks noChangeShapeType="1"/>
              </p:cNvSpPr>
              <p:nvPr/>
            </p:nvSpPr>
            <p:spPr bwMode="auto">
              <a:xfrm>
                <a:off x="3029" y="16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89" name="Line 53"/>
              <p:cNvSpPr>
                <a:spLocks noChangeShapeType="1"/>
              </p:cNvSpPr>
              <p:nvPr/>
            </p:nvSpPr>
            <p:spPr bwMode="auto">
              <a:xfrm>
                <a:off x="3232" y="16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90" name="Line 54"/>
              <p:cNvSpPr>
                <a:spLocks noChangeShapeType="1"/>
              </p:cNvSpPr>
              <p:nvPr/>
            </p:nvSpPr>
            <p:spPr bwMode="auto">
              <a:xfrm>
                <a:off x="3445" y="160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5991" name="Group 55"/>
            <p:cNvGrpSpPr>
              <a:grpSpLocks/>
            </p:cNvGrpSpPr>
            <p:nvPr/>
          </p:nvGrpSpPr>
          <p:grpSpPr bwMode="auto">
            <a:xfrm>
              <a:off x="3466" y="1602"/>
              <a:ext cx="1" cy="282"/>
              <a:chOff x="3466" y="1602"/>
              <a:chExt cx="1" cy="282"/>
            </a:xfrm>
          </p:grpSpPr>
          <p:sp>
            <p:nvSpPr>
              <p:cNvPr id="295992" name="Line 56"/>
              <p:cNvSpPr>
                <a:spLocks noChangeShapeType="1"/>
              </p:cNvSpPr>
              <p:nvPr/>
            </p:nvSpPr>
            <p:spPr bwMode="auto">
              <a:xfrm>
                <a:off x="3466" y="160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93" name="Line 57"/>
              <p:cNvSpPr>
                <a:spLocks noChangeShapeType="1"/>
              </p:cNvSpPr>
              <p:nvPr/>
            </p:nvSpPr>
            <p:spPr bwMode="auto">
              <a:xfrm>
                <a:off x="3466" y="1716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94" name="Line 58"/>
              <p:cNvSpPr>
                <a:spLocks noChangeShapeType="1"/>
              </p:cNvSpPr>
              <p:nvPr/>
            </p:nvSpPr>
            <p:spPr bwMode="auto">
              <a:xfrm>
                <a:off x="3466" y="1836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5995" name="Group 59"/>
            <p:cNvGrpSpPr>
              <a:grpSpLocks/>
            </p:cNvGrpSpPr>
            <p:nvPr/>
          </p:nvGrpSpPr>
          <p:grpSpPr bwMode="auto">
            <a:xfrm>
              <a:off x="2613" y="1608"/>
              <a:ext cx="1" cy="288"/>
              <a:chOff x="2613" y="1608"/>
              <a:chExt cx="1" cy="288"/>
            </a:xfrm>
          </p:grpSpPr>
          <p:sp>
            <p:nvSpPr>
              <p:cNvPr id="295996" name="Line 60"/>
              <p:cNvSpPr>
                <a:spLocks noChangeShapeType="1"/>
              </p:cNvSpPr>
              <p:nvPr/>
            </p:nvSpPr>
            <p:spPr bwMode="auto">
              <a:xfrm>
                <a:off x="2613" y="1608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97" name="Line 61"/>
              <p:cNvSpPr>
                <a:spLocks noChangeShapeType="1"/>
              </p:cNvSpPr>
              <p:nvPr/>
            </p:nvSpPr>
            <p:spPr bwMode="auto">
              <a:xfrm>
                <a:off x="2613" y="172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98" name="Line 62"/>
              <p:cNvSpPr>
                <a:spLocks noChangeShapeType="1"/>
              </p:cNvSpPr>
              <p:nvPr/>
            </p:nvSpPr>
            <p:spPr bwMode="auto">
              <a:xfrm>
                <a:off x="2613" y="184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5999" name="Group 63"/>
            <p:cNvGrpSpPr>
              <a:grpSpLocks/>
            </p:cNvGrpSpPr>
            <p:nvPr/>
          </p:nvGrpSpPr>
          <p:grpSpPr bwMode="auto">
            <a:xfrm>
              <a:off x="2613" y="1902"/>
              <a:ext cx="843" cy="1"/>
              <a:chOff x="2613" y="1902"/>
              <a:chExt cx="843" cy="1"/>
            </a:xfrm>
          </p:grpSpPr>
          <p:sp>
            <p:nvSpPr>
              <p:cNvPr id="296000" name="Line 64"/>
              <p:cNvSpPr>
                <a:spLocks noChangeShapeType="1"/>
              </p:cNvSpPr>
              <p:nvPr/>
            </p:nvSpPr>
            <p:spPr bwMode="auto">
              <a:xfrm>
                <a:off x="2613" y="19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1" name="Line 65"/>
              <p:cNvSpPr>
                <a:spLocks noChangeShapeType="1"/>
              </p:cNvSpPr>
              <p:nvPr/>
            </p:nvSpPr>
            <p:spPr bwMode="auto">
              <a:xfrm>
                <a:off x="2816" y="19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2" name="Line 66"/>
              <p:cNvSpPr>
                <a:spLocks noChangeShapeType="1"/>
              </p:cNvSpPr>
              <p:nvPr/>
            </p:nvSpPr>
            <p:spPr bwMode="auto">
              <a:xfrm>
                <a:off x="3029" y="19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3" name="Line 67"/>
              <p:cNvSpPr>
                <a:spLocks noChangeShapeType="1"/>
              </p:cNvSpPr>
              <p:nvPr/>
            </p:nvSpPr>
            <p:spPr bwMode="auto">
              <a:xfrm>
                <a:off x="3232" y="19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4" name="Line 68"/>
              <p:cNvSpPr>
                <a:spLocks noChangeShapeType="1"/>
              </p:cNvSpPr>
              <p:nvPr/>
            </p:nvSpPr>
            <p:spPr bwMode="auto">
              <a:xfrm>
                <a:off x="3445" y="190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6005" name="Group 69"/>
          <p:cNvGrpSpPr>
            <a:grpSpLocks/>
          </p:cNvGrpSpPr>
          <p:nvPr/>
        </p:nvGrpSpPr>
        <p:grpSpPr bwMode="auto">
          <a:xfrm>
            <a:off x="5113340" y="3305175"/>
            <a:ext cx="1355725" cy="477838"/>
            <a:chOff x="3221" y="2082"/>
            <a:chExt cx="854" cy="301"/>
          </a:xfrm>
        </p:grpSpPr>
        <p:grpSp>
          <p:nvGrpSpPr>
            <p:cNvPr id="296006" name="Group 70"/>
            <p:cNvGrpSpPr>
              <a:grpSpLocks/>
            </p:cNvGrpSpPr>
            <p:nvPr/>
          </p:nvGrpSpPr>
          <p:grpSpPr bwMode="auto">
            <a:xfrm>
              <a:off x="3221" y="2082"/>
              <a:ext cx="843" cy="1"/>
              <a:chOff x="3221" y="2082"/>
              <a:chExt cx="843" cy="1"/>
            </a:xfrm>
          </p:grpSpPr>
          <p:sp>
            <p:nvSpPr>
              <p:cNvPr id="296007" name="Line 71"/>
              <p:cNvSpPr>
                <a:spLocks noChangeShapeType="1"/>
              </p:cNvSpPr>
              <p:nvPr/>
            </p:nvSpPr>
            <p:spPr bwMode="auto">
              <a:xfrm>
                <a:off x="3221" y="20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8" name="Line 72"/>
              <p:cNvSpPr>
                <a:spLocks noChangeShapeType="1"/>
              </p:cNvSpPr>
              <p:nvPr/>
            </p:nvSpPr>
            <p:spPr bwMode="auto">
              <a:xfrm>
                <a:off x="3434" y="20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9" name="Line 73"/>
              <p:cNvSpPr>
                <a:spLocks noChangeShapeType="1"/>
              </p:cNvSpPr>
              <p:nvPr/>
            </p:nvSpPr>
            <p:spPr bwMode="auto">
              <a:xfrm>
                <a:off x="3637" y="20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0" name="Line 74"/>
              <p:cNvSpPr>
                <a:spLocks noChangeShapeType="1"/>
              </p:cNvSpPr>
              <p:nvPr/>
            </p:nvSpPr>
            <p:spPr bwMode="auto">
              <a:xfrm>
                <a:off x="3850" y="20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1" name="Line 75"/>
              <p:cNvSpPr>
                <a:spLocks noChangeShapeType="1"/>
              </p:cNvSpPr>
              <p:nvPr/>
            </p:nvSpPr>
            <p:spPr bwMode="auto">
              <a:xfrm>
                <a:off x="4053" y="208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6012" name="Group 76"/>
            <p:cNvGrpSpPr>
              <a:grpSpLocks/>
            </p:cNvGrpSpPr>
            <p:nvPr/>
          </p:nvGrpSpPr>
          <p:grpSpPr bwMode="auto">
            <a:xfrm>
              <a:off x="4074" y="2082"/>
              <a:ext cx="1" cy="282"/>
              <a:chOff x="4074" y="2082"/>
              <a:chExt cx="1" cy="282"/>
            </a:xfrm>
          </p:grpSpPr>
          <p:sp>
            <p:nvSpPr>
              <p:cNvPr id="296013" name="Line 77"/>
              <p:cNvSpPr>
                <a:spLocks noChangeShapeType="1"/>
              </p:cNvSpPr>
              <p:nvPr/>
            </p:nvSpPr>
            <p:spPr bwMode="auto">
              <a:xfrm>
                <a:off x="4074" y="2082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4" name="Line 78"/>
              <p:cNvSpPr>
                <a:spLocks noChangeShapeType="1"/>
              </p:cNvSpPr>
              <p:nvPr/>
            </p:nvSpPr>
            <p:spPr bwMode="auto">
              <a:xfrm>
                <a:off x="4074" y="2196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5" name="Line 79"/>
              <p:cNvSpPr>
                <a:spLocks noChangeShapeType="1"/>
              </p:cNvSpPr>
              <p:nvPr/>
            </p:nvSpPr>
            <p:spPr bwMode="auto">
              <a:xfrm>
                <a:off x="4074" y="2316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6016" name="Group 80"/>
            <p:cNvGrpSpPr>
              <a:grpSpLocks/>
            </p:cNvGrpSpPr>
            <p:nvPr/>
          </p:nvGrpSpPr>
          <p:grpSpPr bwMode="auto">
            <a:xfrm>
              <a:off x="3221" y="2088"/>
              <a:ext cx="1" cy="282"/>
              <a:chOff x="3221" y="2088"/>
              <a:chExt cx="1" cy="282"/>
            </a:xfrm>
          </p:grpSpPr>
          <p:sp>
            <p:nvSpPr>
              <p:cNvPr id="296017" name="Line 81"/>
              <p:cNvSpPr>
                <a:spLocks noChangeShapeType="1"/>
              </p:cNvSpPr>
              <p:nvPr/>
            </p:nvSpPr>
            <p:spPr bwMode="auto">
              <a:xfrm>
                <a:off x="3221" y="2088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8" name="Line 82"/>
              <p:cNvSpPr>
                <a:spLocks noChangeShapeType="1"/>
              </p:cNvSpPr>
              <p:nvPr/>
            </p:nvSpPr>
            <p:spPr bwMode="auto">
              <a:xfrm>
                <a:off x="3221" y="220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9" name="Line 83"/>
              <p:cNvSpPr>
                <a:spLocks noChangeShapeType="1"/>
              </p:cNvSpPr>
              <p:nvPr/>
            </p:nvSpPr>
            <p:spPr bwMode="auto">
              <a:xfrm>
                <a:off x="3221" y="2322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6020" name="Group 84"/>
            <p:cNvGrpSpPr>
              <a:grpSpLocks/>
            </p:cNvGrpSpPr>
            <p:nvPr/>
          </p:nvGrpSpPr>
          <p:grpSpPr bwMode="auto">
            <a:xfrm>
              <a:off x="3221" y="2382"/>
              <a:ext cx="843" cy="1"/>
              <a:chOff x="3221" y="2382"/>
              <a:chExt cx="843" cy="1"/>
            </a:xfrm>
          </p:grpSpPr>
          <p:sp>
            <p:nvSpPr>
              <p:cNvPr id="296021" name="Line 85"/>
              <p:cNvSpPr>
                <a:spLocks noChangeShapeType="1"/>
              </p:cNvSpPr>
              <p:nvPr/>
            </p:nvSpPr>
            <p:spPr bwMode="auto">
              <a:xfrm>
                <a:off x="3221" y="23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2" name="Line 86"/>
              <p:cNvSpPr>
                <a:spLocks noChangeShapeType="1"/>
              </p:cNvSpPr>
              <p:nvPr/>
            </p:nvSpPr>
            <p:spPr bwMode="auto">
              <a:xfrm>
                <a:off x="3434" y="23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3" name="Line 87"/>
              <p:cNvSpPr>
                <a:spLocks noChangeShapeType="1"/>
              </p:cNvSpPr>
              <p:nvPr/>
            </p:nvSpPr>
            <p:spPr bwMode="auto">
              <a:xfrm>
                <a:off x="3637" y="23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4" name="Line 88"/>
              <p:cNvSpPr>
                <a:spLocks noChangeShapeType="1"/>
              </p:cNvSpPr>
              <p:nvPr/>
            </p:nvSpPr>
            <p:spPr bwMode="auto">
              <a:xfrm>
                <a:off x="3850" y="23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5" name="Line 89"/>
              <p:cNvSpPr>
                <a:spLocks noChangeShapeType="1"/>
              </p:cNvSpPr>
              <p:nvPr/>
            </p:nvSpPr>
            <p:spPr bwMode="auto">
              <a:xfrm>
                <a:off x="4053" y="238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6026" name="Arc 90"/>
          <p:cNvSpPr>
            <a:spLocks/>
          </p:cNvSpPr>
          <p:nvPr/>
        </p:nvSpPr>
        <p:spPr bwMode="auto">
          <a:xfrm>
            <a:off x="6332538" y="2416175"/>
            <a:ext cx="931862" cy="331788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21599"/>
              <a:gd name="T1" fmla="*/ 21428 h 21600"/>
              <a:gd name="T2" fmla="*/ 21599 w 21599"/>
              <a:gd name="T3" fmla="*/ 0 h 21600"/>
              <a:gd name="T4" fmla="*/ 21599 w 215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600" fill="none" extrusionOk="0">
                <a:moveTo>
                  <a:pt x="-1" y="21427"/>
                </a:moveTo>
                <a:cubicBezTo>
                  <a:pt x="94" y="9566"/>
                  <a:pt x="9736" y="0"/>
                  <a:pt x="21598" y="0"/>
                </a:cubicBezTo>
              </a:path>
              <a:path w="21599" h="21600" stroke="0" extrusionOk="0">
                <a:moveTo>
                  <a:pt x="-1" y="21427"/>
                </a:moveTo>
                <a:cubicBezTo>
                  <a:pt x="94" y="9566"/>
                  <a:pt x="9736" y="0"/>
                  <a:pt x="21598" y="0"/>
                </a:cubicBezTo>
                <a:lnTo>
                  <a:pt x="21599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6027" name="Arc 91"/>
          <p:cNvSpPr>
            <a:spLocks/>
          </p:cNvSpPr>
          <p:nvPr/>
        </p:nvSpPr>
        <p:spPr bwMode="auto">
          <a:xfrm>
            <a:off x="7246938" y="2416177"/>
            <a:ext cx="1389062" cy="1117600"/>
          </a:xfrm>
          <a:custGeom>
            <a:avLst/>
            <a:gdLst>
              <a:gd name="G0" fmla="+- 122 0 0"/>
              <a:gd name="G1" fmla="+- 21600 0 0"/>
              <a:gd name="G2" fmla="+- 21600 0 0"/>
              <a:gd name="T0" fmla="*/ 0 w 21722"/>
              <a:gd name="T1" fmla="*/ 0 h 21600"/>
              <a:gd name="T2" fmla="*/ 21722 w 21722"/>
              <a:gd name="T3" fmla="*/ 21600 h 21600"/>
              <a:gd name="T4" fmla="*/ 122 w 217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2" h="21600" fill="none" extrusionOk="0">
                <a:moveTo>
                  <a:pt x="0" y="0"/>
                </a:moveTo>
                <a:cubicBezTo>
                  <a:pt x="40" y="0"/>
                  <a:pt x="81" y="-1"/>
                  <a:pt x="122" y="0"/>
                </a:cubicBezTo>
                <a:cubicBezTo>
                  <a:pt x="12051" y="0"/>
                  <a:pt x="21722" y="9670"/>
                  <a:pt x="21722" y="21600"/>
                </a:cubicBezTo>
              </a:path>
              <a:path w="21722" h="21600" stroke="0" extrusionOk="0">
                <a:moveTo>
                  <a:pt x="0" y="0"/>
                </a:moveTo>
                <a:cubicBezTo>
                  <a:pt x="40" y="0"/>
                  <a:pt x="81" y="-1"/>
                  <a:pt x="122" y="0"/>
                </a:cubicBezTo>
                <a:cubicBezTo>
                  <a:pt x="12051" y="0"/>
                  <a:pt x="21722" y="9670"/>
                  <a:pt x="21722" y="21600"/>
                </a:cubicBezTo>
                <a:lnTo>
                  <a:pt x="122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6028" name="Arc 92"/>
          <p:cNvSpPr>
            <a:spLocks/>
          </p:cNvSpPr>
          <p:nvPr/>
        </p:nvSpPr>
        <p:spPr bwMode="auto">
          <a:xfrm>
            <a:off x="7059615" y="3168652"/>
            <a:ext cx="992187" cy="279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8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17"/>
                  <a:pt x="9598" y="65"/>
                  <a:pt x="2148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17"/>
                  <a:pt x="9598" y="65"/>
                  <a:pt x="214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6029" name="Arc 93"/>
          <p:cNvSpPr>
            <a:spLocks/>
          </p:cNvSpPr>
          <p:nvPr/>
        </p:nvSpPr>
        <p:spPr bwMode="auto">
          <a:xfrm>
            <a:off x="8048627" y="3168650"/>
            <a:ext cx="588963" cy="350838"/>
          </a:xfrm>
          <a:custGeom>
            <a:avLst/>
            <a:gdLst>
              <a:gd name="G0" fmla="+- 129 0 0"/>
              <a:gd name="G1" fmla="+- 21600 0 0"/>
              <a:gd name="G2" fmla="+- 21600 0 0"/>
              <a:gd name="T0" fmla="*/ 0 w 21729"/>
              <a:gd name="T1" fmla="*/ 0 h 21600"/>
              <a:gd name="T2" fmla="*/ 21729 w 21729"/>
              <a:gd name="T3" fmla="*/ 21488 h 21600"/>
              <a:gd name="T4" fmla="*/ 129 w 2172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9" h="21600" fill="none" extrusionOk="0">
                <a:moveTo>
                  <a:pt x="0" y="0"/>
                </a:moveTo>
                <a:cubicBezTo>
                  <a:pt x="43" y="0"/>
                  <a:pt x="86" y="-1"/>
                  <a:pt x="129" y="0"/>
                </a:cubicBezTo>
                <a:cubicBezTo>
                  <a:pt x="12014" y="0"/>
                  <a:pt x="21667" y="9602"/>
                  <a:pt x="21728" y="21488"/>
                </a:cubicBezTo>
              </a:path>
              <a:path w="21729" h="21600" stroke="0" extrusionOk="0">
                <a:moveTo>
                  <a:pt x="0" y="0"/>
                </a:moveTo>
                <a:cubicBezTo>
                  <a:pt x="43" y="0"/>
                  <a:pt x="86" y="-1"/>
                  <a:pt x="129" y="0"/>
                </a:cubicBezTo>
                <a:cubicBezTo>
                  <a:pt x="12014" y="0"/>
                  <a:pt x="21667" y="9602"/>
                  <a:pt x="21728" y="21488"/>
                </a:cubicBezTo>
                <a:lnTo>
                  <a:pt x="129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6030" name="Arc 94"/>
          <p:cNvSpPr>
            <a:spLocks/>
          </p:cNvSpPr>
          <p:nvPr/>
        </p:nvSpPr>
        <p:spPr bwMode="auto">
          <a:xfrm>
            <a:off x="7434263" y="3524252"/>
            <a:ext cx="1201737" cy="784225"/>
          </a:xfrm>
          <a:custGeom>
            <a:avLst/>
            <a:gdLst>
              <a:gd name="G0" fmla="+- 143 0 0"/>
              <a:gd name="G1" fmla="+- 112 0 0"/>
              <a:gd name="G2" fmla="+- 21600 0 0"/>
              <a:gd name="T0" fmla="*/ 21743 w 21743"/>
              <a:gd name="T1" fmla="*/ 0 h 21712"/>
              <a:gd name="T2" fmla="*/ 0 w 21743"/>
              <a:gd name="T3" fmla="*/ 21712 h 21712"/>
              <a:gd name="T4" fmla="*/ 143 w 21743"/>
              <a:gd name="T5" fmla="*/ 112 h 2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43" h="21712" fill="none" extrusionOk="0">
                <a:moveTo>
                  <a:pt x="21742" y="0"/>
                </a:moveTo>
                <a:cubicBezTo>
                  <a:pt x="21742" y="37"/>
                  <a:pt x="21743" y="74"/>
                  <a:pt x="21743" y="112"/>
                </a:cubicBezTo>
                <a:cubicBezTo>
                  <a:pt x="21743" y="12041"/>
                  <a:pt x="12072" y="21712"/>
                  <a:pt x="143" y="21712"/>
                </a:cubicBezTo>
                <a:cubicBezTo>
                  <a:pt x="95" y="21712"/>
                  <a:pt x="47" y="21711"/>
                  <a:pt x="0" y="21711"/>
                </a:cubicBezTo>
              </a:path>
              <a:path w="21743" h="21712" stroke="0" extrusionOk="0">
                <a:moveTo>
                  <a:pt x="21742" y="0"/>
                </a:moveTo>
                <a:cubicBezTo>
                  <a:pt x="21742" y="37"/>
                  <a:pt x="21743" y="74"/>
                  <a:pt x="21743" y="112"/>
                </a:cubicBezTo>
                <a:cubicBezTo>
                  <a:pt x="21743" y="12041"/>
                  <a:pt x="12072" y="21712"/>
                  <a:pt x="143" y="21712"/>
                </a:cubicBezTo>
                <a:cubicBezTo>
                  <a:pt x="95" y="21712"/>
                  <a:pt x="47" y="21711"/>
                  <a:pt x="0" y="21711"/>
                </a:cubicBezTo>
                <a:lnTo>
                  <a:pt x="143" y="112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6031" name="Arc 95"/>
          <p:cNvSpPr>
            <a:spLocks/>
          </p:cNvSpPr>
          <p:nvPr/>
        </p:nvSpPr>
        <p:spPr bwMode="auto">
          <a:xfrm>
            <a:off x="2828925" y="2578101"/>
            <a:ext cx="476250" cy="146050"/>
          </a:xfrm>
          <a:custGeom>
            <a:avLst/>
            <a:gdLst>
              <a:gd name="G0" fmla="+- 19 0 0"/>
              <a:gd name="G1" fmla="+- 21600 0 0"/>
              <a:gd name="G2" fmla="+- 21600 0 0"/>
              <a:gd name="T0" fmla="*/ 0 w 21619"/>
              <a:gd name="T1" fmla="*/ 0 h 21600"/>
              <a:gd name="T2" fmla="*/ 21619 w 21619"/>
              <a:gd name="T3" fmla="*/ 21600 h 21600"/>
              <a:gd name="T4" fmla="*/ 19 w 216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9" h="21600" fill="none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</a:path>
              <a:path w="21619" h="21600" stroke="0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  <a:lnTo>
                  <a:pt x="19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6032" name="Arc 96"/>
          <p:cNvSpPr>
            <a:spLocks/>
          </p:cNvSpPr>
          <p:nvPr/>
        </p:nvSpPr>
        <p:spPr bwMode="auto">
          <a:xfrm>
            <a:off x="1049340" y="2578100"/>
            <a:ext cx="1779587" cy="10223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6033" name="Arc 97"/>
          <p:cNvSpPr>
            <a:spLocks/>
          </p:cNvSpPr>
          <p:nvPr/>
        </p:nvSpPr>
        <p:spPr bwMode="auto">
          <a:xfrm>
            <a:off x="1050926" y="3235325"/>
            <a:ext cx="2209800" cy="350838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21598"/>
              <a:gd name="T1" fmla="*/ 21307 h 21600"/>
              <a:gd name="T2" fmla="*/ 21509 w 21598"/>
              <a:gd name="T3" fmla="*/ 0 h 21600"/>
              <a:gd name="T4" fmla="*/ 21598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-1" y="21306"/>
                </a:moveTo>
                <a:cubicBezTo>
                  <a:pt x="159" y="9527"/>
                  <a:pt x="9728" y="48"/>
                  <a:pt x="21509" y="0"/>
                </a:cubicBezTo>
              </a:path>
              <a:path w="21598" h="21600" stroke="0" extrusionOk="0">
                <a:moveTo>
                  <a:pt x="-1" y="21306"/>
                </a:moveTo>
                <a:cubicBezTo>
                  <a:pt x="159" y="9527"/>
                  <a:pt x="9728" y="48"/>
                  <a:pt x="21509" y="0"/>
                </a:cubicBezTo>
                <a:lnTo>
                  <a:pt x="21598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6034" name="Arc 98"/>
          <p:cNvSpPr>
            <a:spLocks/>
          </p:cNvSpPr>
          <p:nvPr/>
        </p:nvSpPr>
        <p:spPr bwMode="auto">
          <a:xfrm>
            <a:off x="3254375" y="3235325"/>
            <a:ext cx="1098550" cy="241300"/>
          </a:xfrm>
          <a:custGeom>
            <a:avLst/>
            <a:gdLst>
              <a:gd name="G0" fmla="+- 116 0 0"/>
              <a:gd name="G1" fmla="+- 21600 0 0"/>
              <a:gd name="G2" fmla="+- 21600 0 0"/>
              <a:gd name="T0" fmla="*/ 0 w 21716"/>
              <a:gd name="T1" fmla="*/ 0 h 21600"/>
              <a:gd name="T2" fmla="*/ 21716 w 21716"/>
              <a:gd name="T3" fmla="*/ 21600 h 21600"/>
              <a:gd name="T4" fmla="*/ 116 w 217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6" h="21600" fill="none" extrusionOk="0">
                <a:moveTo>
                  <a:pt x="0" y="0"/>
                </a:moveTo>
                <a:cubicBezTo>
                  <a:pt x="38" y="0"/>
                  <a:pt x="77" y="-1"/>
                  <a:pt x="116" y="0"/>
                </a:cubicBezTo>
                <a:cubicBezTo>
                  <a:pt x="12045" y="0"/>
                  <a:pt x="21716" y="9670"/>
                  <a:pt x="21716" y="21600"/>
                </a:cubicBezTo>
              </a:path>
              <a:path w="21716" h="21600" stroke="0" extrusionOk="0">
                <a:moveTo>
                  <a:pt x="0" y="0"/>
                </a:moveTo>
                <a:cubicBezTo>
                  <a:pt x="38" y="0"/>
                  <a:pt x="77" y="-1"/>
                  <a:pt x="116" y="0"/>
                </a:cubicBezTo>
                <a:cubicBezTo>
                  <a:pt x="12045" y="0"/>
                  <a:pt x="21716" y="9670"/>
                  <a:pt x="21716" y="21600"/>
                </a:cubicBezTo>
                <a:lnTo>
                  <a:pt x="116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grpSp>
        <p:nvGrpSpPr>
          <p:cNvPr id="296035" name="Group 99"/>
          <p:cNvGrpSpPr>
            <a:grpSpLocks/>
          </p:cNvGrpSpPr>
          <p:nvPr/>
        </p:nvGrpSpPr>
        <p:grpSpPr bwMode="auto">
          <a:xfrm>
            <a:off x="4284664" y="3467102"/>
            <a:ext cx="117475" cy="142875"/>
            <a:chOff x="2699" y="2184"/>
            <a:chExt cx="74" cy="90"/>
          </a:xfrm>
        </p:grpSpPr>
        <p:sp>
          <p:nvSpPr>
            <p:cNvPr id="296036" name="Freeform 100"/>
            <p:cNvSpPr>
              <a:spLocks/>
            </p:cNvSpPr>
            <p:nvPr/>
          </p:nvSpPr>
          <p:spPr bwMode="auto">
            <a:xfrm>
              <a:off x="2699" y="2184"/>
              <a:ext cx="74" cy="90"/>
            </a:xfrm>
            <a:custGeom>
              <a:avLst/>
              <a:gdLst/>
              <a:ahLst/>
              <a:cxnLst>
                <a:cxn ang="0">
                  <a:pos x="42" y="90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74" y="0"/>
                </a:cxn>
                <a:cxn ang="0">
                  <a:pos x="42" y="90"/>
                </a:cxn>
              </a:cxnLst>
              <a:rect l="0" t="0" r="r" b="b"/>
              <a:pathLst>
                <a:path w="74" h="90">
                  <a:moveTo>
                    <a:pt x="42" y="90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74" y="0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037" name="Line 101"/>
            <p:cNvSpPr>
              <a:spLocks noChangeShapeType="1"/>
            </p:cNvSpPr>
            <p:nvPr/>
          </p:nvSpPr>
          <p:spPr bwMode="auto">
            <a:xfrm flipV="1">
              <a:off x="2741" y="2184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6038" name="Group 102"/>
          <p:cNvGrpSpPr>
            <a:grpSpLocks/>
          </p:cNvGrpSpPr>
          <p:nvPr/>
        </p:nvGrpSpPr>
        <p:grpSpPr bwMode="auto">
          <a:xfrm>
            <a:off x="3233738" y="2714627"/>
            <a:ext cx="152400" cy="142875"/>
            <a:chOff x="2037" y="1710"/>
            <a:chExt cx="96" cy="90"/>
          </a:xfrm>
        </p:grpSpPr>
        <p:sp>
          <p:nvSpPr>
            <p:cNvPr id="296039" name="Freeform 103"/>
            <p:cNvSpPr>
              <a:spLocks/>
            </p:cNvSpPr>
            <p:nvPr/>
          </p:nvSpPr>
          <p:spPr bwMode="auto">
            <a:xfrm>
              <a:off x="2037" y="1710"/>
              <a:ext cx="96" cy="90"/>
            </a:xfrm>
            <a:custGeom>
              <a:avLst/>
              <a:gdLst/>
              <a:ahLst/>
              <a:cxnLst>
                <a:cxn ang="0">
                  <a:pos x="43" y="90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96" y="0"/>
                </a:cxn>
                <a:cxn ang="0">
                  <a:pos x="43" y="90"/>
                </a:cxn>
              </a:cxnLst>
              <a:rect l="0" t="0" r="r" b="b"/>
              <a:pathLst>
                <a:path w="96" h="90">
                  <a:moveTo>
                    <a:pt x="43" y="9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96" y="0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040" name="Line 104"/>
            <p:cNvSpPr>
              <a:spLocks noChangeShapeType="1"/>
            </p:cNvSpPr>
            <p:nvPr/>
          </p:nvSpPr>
          <p:spPr bwMode="auto">
            <a:xfrm flipV="1">
              <a:off x="2080" y="1710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6041" name="Group 105"/>
          <p:cNvGrpSpPr>
            <a:grpSpLocks/>
          </p:cNvGrpSpPr>
          <p:nvPr/>
        </p:nvGrpSpPr>
        <p:grpSpPr bwMode="auto">
          <a:xfrm>
            <a:off x="6248400" y="2724152"/>
            <a:ext cx="152400" cy="142875"/>
            <a:chOff x="3936" y="1716"/>
            <a:chExt cx="96" cy="90"/>
          </a:xfrm>
        </p:grpSpPr>
        <p:sp>
          <p:nvSpPr>
            <p:cNvPr id="296042" name="Freeform 106"/>
            <p:cNvSpPr>
              <a:spLocks/>
            </p:cNvSpPr>
            <p:nvPr/>
          </p:nvSpPr>
          <p:spPr bwMode="auto">
            <a:xfrm>
              <a:off x="3936" y="1716"/>
              <a:ext cx="96" cy="90"/>
            </a:xfrm>
            <a:custGeom>
              <a:avLst/>
              <a:gdLst/>
              <a:ahLst/>
              <a:cxnLst>
                <a:cxn ang="0">
                  <a:pos x="53" y="90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96" y="0"/>
                </a:cxn>
                <a:cxn ang="0">
                  <a:pos x="53" y="90"/>
                </a:cxn>
              </a:cxnLst>
              <a:rect l="0" t="0" r="r" b="b"/>
              <a:pathLst>
                <a:path w="96" h="90">
                  <a:moveTo>
                    <a:pt x="53" y="90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96" y="0"/>
                  </a:lnTo>
                  <a:lnTo>
                    <a:pt x="53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043" name="Line 107"/>
            <p:cNvSpPr>
              <a:spLocks noChangeShapeType="1"/>
            </p:cNvSpPr>
            <p:nvPr/>
          </p:nvSpPr>
          <p:spPr bwMode="auto">
            <a:xfrm>
              <a:off x="3989" y="1716"/>
              <a:ext cx="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6044" name="Group 108"/>
          <p:cNvGrpSpPr>
            <a:grpSpLocks/>
          </p:cNvGrpSpPr>
          <p:nvPr/>
        </p:nvGrpSpPr>
        <p:grpSpPr bwMode="auto">
          <a:xfrm>
            <a:off x="6992940" y="3429000"/>
            <a:ext cx="134937" cy="161925"/>
            <a:chOff x="4405" y="2160"/>
            <a:chExt cx="85" cy="102"/>
          </a:xfrm>
        </p:grpSpPr>
        <p:sp>
          <p:nvSpPr>
            <p:cNvPr id="296045" name="Freeform 109"/>
            <p:cNvSpPr>
              <a:spLocks/>
            </p:cNvSpPr>
            <p:nvPr/>
          </p:nvSpPr>
          <p:spPr bwMode="auto">
            <a:xfrm>
              <a:off x="4405" y="2172"/>
              <a:ext cx="85" cy="90"/>
            </a:xfrm>
            <a:custGeom>
              <a:avLst/>
              <a:gdLst/>
              <a:ahLst/>
              <a:cxnLst>
                <a:cxn ang="0">
                  <a:pos x="43" y="90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85" y="0"/>
                </a:cxn>
                <a:cxn ang="0">
                  <a:pos x="43" y="90"/>
                </a:cxn>
              </a:cxnLst>
              <a:rect l="0" t="0" r="r" b="b"/>
              <a:pathLst>
                <a:path w="85" h="90">
                  <a:moveTo>
                    <a:pt x="43" y="9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046" name="Line 110"/>
            <p:cNvSpPr>
              <a:spLocks noChangeShapeType="1"/>
            </p:cNvSpPr>
            <p:nvPr/>
          </p:nvSpPr>
          <p:spPr bwMode="auto">
            <a:xfrm>
              <a:off x="4448" y="2160"/>
              <a:ext cx="1" cy="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6047" name="Rectangle 111"/>
          <p:cNvSpPr>
            <a:spLocks noChangeArrowheads="1"/>
          </p:cNvSpPr>
          <p:nvPr/>
        </p:nvSpPr>
        <p:spPr bwMode="auto">
          <a:xfrm>
            <a:off x="322265" y="4752977"/>
            <a:ext cx="2624137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6048" name="Rectangle 112"/>
          <p:cNvSpPr>
            <a:spLocks noChangeArrowheads="1"/>
          </p:cNvSpPr>
          <p:nvPr/>
        </p:nvSpPr>
        <p:spPr bwMode="auto">
          <a:xfrm>
            <a:off x="338138" y="4733926"/>
            <a:ext cx="2014975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2000" b="1">
                <a:solidFill>
                  <a:srgbClr val="000000"/>
                </a:solidFill>
                <a:latin typeface="Times"/>
                <a:cs typeface="Arial" pitchFamily="34" charset="0"/>
              </a:rPr>
              <a:t>Extrinsic Pathway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6049" name="Group 113"/>
          <p:cNvGrpSpPr>
            <a:grpSpLocks/>
          </p:cNvGrpSpPr>
          <p:nvPr/>
        </p:nvGrpSpPr>
        <p:grpSpPr bwMode="auto">
          <a:xfrm>
            <a:off x="660400" y="3695706"/>
            <a:ext cx="822326" cy="250825"/>
            <a:chOff x="416" y="2328"/>
            <a:chExt cx="518" cy="158"/>
          </a:xfrm>
        </p:grpSpPr>
        <p:sp>
          <p:nvSpPr>
            <p:cNvPr id="296050" name="Rectangle 114"/>
            <p:cNvSpPr>
              <a:spLocks noChangeArrowheads="1"/>
            </p:cNvSpPr>
            <p:nvPr/>
          </p:nvSpPr>
          <p:spPr bwMode="auto">
            <a:xfrm>
              <a:off x="619" y="2328"/>
              <a:ext cx="3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969696"/>
                  </a:solidFill>
                  <a:latin typeface="Times"/>
                  <a:cs typeface="Arial" pitchFamily="34" charset="0"/>
                </a:rPr>
                <a:t>FVIIa</a:t>
              </a:r>
              <a:endParaRPr lang="en-GB" sz="3600">
                <a:solidFill>
                  <a:srgbClr val="969696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6051" name="Rectangle 115"/>
            <p:cNvSpPr>
              <a:spLocks noChangeArrowheads="1"/>
            </p:cNvSpPr>
            <p:nvPr/>
          </p:nvSpPr>
          <p:spPr bwMode="auto">
            <a:xfrm>
              <a:off x="416" y="2328"/>
              <a:ext cx="19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969696"/>
                  </a:solidFill>
                  <a:latin typeface="Times"/>
                  <a:cs typeface="Arial" pitchFamily="34" charset="0"/>
                </a:rPr>
                <a:t>TF-</a:t>
              </a:r>
              <a:endParaRPr lang="en-GB" sz="3600">
                <a:solidFill>
                  <a:srgbClr val="969696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96052" name="Rectangle 116"/>
          <p:cNvSpPr>
            <a:spLocks noChangeArrowheads="1"/>
          </p:cNvSpPr>
          <p:nvPr/>
        </p:nvSpPr>
        <p:spPr bwMode="auto">
          <a:xfrm>
            <a:off x="931864" y="4419601"/>
            <a:ext cx="122141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969696"/>
                </a:solidFill>
                <a:latin typeface="Geneva" charset="0"/>
                <a:cs typeface="Arial" pitchFamily="34" charset="0"/>
              </a:rPr>
              <a:t>+</a:t>
            </a:r>
            <a:endParaRPr lang="en-GB" sz="3600">
              <a:solidFill>
                <a:srgbClr val="969696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6053" name="Group 117"/>
          <p:cNvGrpSpPr>
            <a:grpSpLocks/>
          </p:cNvGrpSpPr>
          <p:nvPr/>
        </p:nvGrpSpPr>
        <p:grpSpPr bwMode="auto">
          <a:xfrm>
            <a:off x="5299083" y="3343278"/>
            <a:ext cx="411163" cy="288926"/>
            <a:chOff x="3338" y="2106"/>
            <a:chExt cx="259" cy="182"/>
          </a:xfrm>
        </p:grpSpPr>
        <p:sp>
          <p:nvSpPr>
            <p:cNvPr id="296054" name="Rectangle 118"/>
            <p:cNvSpPr>
              <a:spLocks noChangeArrowheads="1"/>
            </p:cNvSpPr>
            <p:nvPr/>
          </p:nvSpPr>
          <p:spPr bwMode="auto">
            <a:xfrm>
              <a:off x="3338" y="2130"/>
              <a:ext cx="14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Ca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6055" name="Rectangle 119"/>
            <p:cNvSpPr>
              <a:spLocks noChangeArrowheads="1"/>
            </p:cNvSpPr>
            <p:nvPr/>
          </p:nvSpPr>
          <p:spPr bwMode="auto">
            <a:xfrm>
              <a:off x="3488" y="2106"/>
              <a:ext cx="1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2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++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96056" name="Group 120"/>
          <p:cNvGrpSpPr>
            <a:grpSpLocks/>
          </p:cNvGrpSpPr>
          <p:nvPr/>
        </p:nvGrpSpPr>
        <p:grpSpPr bwMode="auto">
          <a:xfrm>
            <a:off x="4233859" y="2581278"/>
            <a:ext cx="409574" cy="288926"/>
            <a:chOff x="2667" y="1626"/>
            <a:chExt cx="258" cy="182"/>
          </a:xfrm>
        </p:grpSpPr>
        <p:sp>
          <p:nvSpPr>
            <p:cNvPr id="296057" name="Rectangle 121"/>
            <p:cNvSpPr>
              <a:spLocks noChangeArrowheads="1"/>
            </p:cNvSpPr>
            <p:nvPr/>
          </p:nvSpPr>
          <p:spPr bwMode="auto">
            <a:xfrm>
              <a:off x="2667" y="1650"/>
              <a:ext cx="14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Ca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6058" name="Rectangle 122"/>
            <p:cNvSpPr>
              <a:spLocks noChangeArrowheads="1"/>
            </p:cNvSpPr>
            <p:nvPr/>
          </p:nvSpPr>
          <p:spPr bwMode="auto">
            <a:xfrm>
              <a:off x="2816" y="1626"/>
              <a:ext cx="1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2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++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96059" name="Arc 123"/>
          <p:cNvSpPr>
            <a:spLocks/>
          </p:cNvSpPr>
          <p:nvPr/>
        </p:nvSpPr>
        <p:spPr bwMode="auto">
          <a:xfrm>
            <a:off x="3863975" y="3676650"/>
            <a:ext cx="490538" cy="641350"/>
          </a:xfrm>
          <a:custGeom>
            <a:avLst/>
            <a:gdLst>
              <a:gd name="G0" fmla="+- 289 0 0"/>
              <a:gd name="G1" fmla="+- 0 0 0"/>
              <a:gd name="G2" fmla="+- 21600 0 0"/>
              <a:gd name="T0" fmla="*/ 21889 w 21889"/>
              <a:gd name="T1" fmla="*/ 0 h 21600"/>
              <a:gd name="T2" fmla="*/ 0 w 21889"/>
              <a:gd name="T3" fmla="*/ 21598 h 21600"/>
              <a:gd name="T4" fmla="*/ 289 w 2188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89" h="21600" fill="none" extrusionOk="0">
                <a:moveTo>
                  <a:pt x="21889" y="0"/>
                </a:moveTo>
                <a:cubicBezTo>
                  <a:pt x="21889" y="11929"/>
                  <a:pt x="12218" y="21600"/>
                  <a:pt x="289" y="21600"/>
                </a:cubicBezTo>
                <a:cubicBezTo>
                  <a:pt x="192" y="21600"/>
                  <a:pt x="96" y="21599"/>
                  <a:pt x="-1" y="21598"/>
                </a:cubicBezTo>
              </a:path>
              <a:path w="21889" h="21600" stroke="0" extrusionOk="0">
                <a:moveTo>
                  <a:pt x="21889" y="0"/>
                </a:moveTo>
                <a:cubicBezTo>
                  <a:pt x="21889" y="11929"/>
                  <a:pt x="12218" y="21600"/>
                  <a:pt x="289" y="21600"/>
                </a:cubicBezTo>
                <a:cubicBezTo>
                  <a:pt x="192" y="21600"/>
                  <a:pt x="96" y="21599"/>
                  <a:pt x="-1" y="21598"/>
                </a:cubicBezTo>
                <a:lnTo>
                  <a:pt x="289" y="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6060" name="Rectangle 124"/>
          <p:cNvSpPr>
            <a:spLocks noChangeArrowheads="1"/>
          </p:cNvSpPr>
          <p:nvPr/>
        </p:nvSpPr>
        <p:spPr bwMode="auto">
          <a:xfrm>
            <a:off x="2362200" y="4114801"/>
            <a:ext cx="1143000" cy="533400"/>
          </a:xfrm>
          <a:prstGeom prst="rect">
            <a:avLst/>
          </a:prstGeom>
          <a:solidFill>
            <a:srgbClr val="FF7C80"/>
          </a:solidFill>
          <a:ln w="17463">
            <a:solidFill>
              <a:srgbClr val="FF7C80"/>
            </a:solidFill>
            <a:miter lim="800000"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6061" name="Rectangle 125"/>
          <p:cNvSpPr>
            <a:spLocks noChangeArrowheads="1"/>
          </p:cNvSpPr>
          <p:nvPr/>
        </p:nvSpPr>
        <p:spPr bwMode="auto">
          <a:xfrm>
            <a:off x="2827340" y="4191001"/>
            <a:ext cx="500197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FVIIa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6062" name="Rectangle 126"/>
          <p:cNvSpPr>
            <a:spLocks noChangeArrowheads="1"/>
          </p:cNvSpPr>
          <p:nvPr/>
        </p:nvSpPr>
        <p:spPr bwMode="auto">
          <a:xfrm>
            <a:off x="2420938" y="4191001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6063" name="Rectangle 127"/>
          <p:cNvSpPr>
            <a:spLocks noChangeArrowheads="1"/>
          </p:cNvSpPr>
          <p:nvPr/>
        </p:nvSpPr>
        <p:spPr bwMode="auto">
          <a:xfrm>
            <a:off x="2438402" y="4403726"/>
            <a:ext cx="36060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6064" name="Rectangle 128"/>
          <p:cNvSpPr>
            <a:spLocks noChangeArrowheads="1"/>
          </p:cNvSpPr>
          <p:nvPr/>
        </p:nvSpPr>
        <p:spPr bwMode="auto">
          <a:xfrm>
            <a:off x="2928939" y="4403726"/>
            <a:ext cx="43040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TFPI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6065" name="Rectangle 129"/>
          <p:cNvSpPr>
            <a:spLocks noChangeArrowheads="1"/>
          </p:cNvSpPr>
          <p:nvPr/>
        </p:nvSpPr>
        <p:spPr bwMode="auto">
          <a:xfrm>
            <a:off x="2608263" y="3676650"/>
            <a:ext cx="456576" cy="2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700">
                <a:solidFill>
                  <a:srgbClr val="000000"/>
                </a:solidFill>
                <a:latin typeface="Times"/>
                <a:cs typeface="Arial" pitchFamily="34" charset="0"/>
              </a:rPr>
              <a:t>TFPI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6066" name="Group 130"/>
          <p:cNvGrpSpPr>
            <a:grpSpLocks/>
          </p:cNvGrpSpPr>
          <p:nvPr/>
        </p:nvGrpSpPr>
        <p:grpSpPr bwMode="auto">
          <a:xfrm>
            <a:off x="3284538" y="3810002"/>
            <a:ext cx="830262" cy="266700"/>
            <a:chOff x="2069" y="2400"/>
            <a:chExt cx="523" cy="168"/>
          </a:xfrm>
        </p:grpSpPr>
        <p:sp>
          <p:nvSpPr>
            <p:cNvPr id="296067" name="Freeform 131"/>
            <p:cNvSpPr>
              <a:spLocks/>
            </p:cNvSpPr>
            <p:nvPr/>
          </p:nvSpPr>
          <p:spPr bwMode="auto">
            <a:xfrm>
              <a:off x="2389" y="2490"/>
              <a:ext cx="203" cy="78"/>
            </a:xfrm>
            <a:custGeom>
              <a:avLst/>
              <a:gdLst/>
              <a:ahLst/>
              <a:cxnLst>
                <a:cxn ang="0">
                  <a:pos x="203" y="78"/>
                </a:cxn>
                <a:cxn ang="0">
                  <a:pos x="0" y="48"/>
                </a:cxn>
                <a:cxn ang="0">
                  <a:pos x="32" y="24"/>
                </a:cxn>
                <a:cxn ang="0">
                  <a:pos x="64" y="0"/>
                </a:cxn>
                <a:cxn ang="0">
                  <a:pos x="203" y="78"/>
                </a:cxn>
              </a:cxnLst>
              <a:rect l="0" t="0" r="r" b="b"/>
              <a:pathLst>
                <a:path w="203" h="78">
                  <a:moveTo>
                    <a:pt x="203" y="78"/>
                  </a:moveTo>
                  <a:lnTo>
                    <a:pt x="0" y="48"/>
                  </a:lnTo>
                  <a:lnTo>
                    <a:pt x="32" y="24"/>
                  </a:lnTo>
                  <a:lnTo>
                    <a:pt x="64" y="0"/>
                  </a:lnTo>
                  <a:lnTo>
                    <a:pt x="203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068" name="Line 132"/>
            <p:cNvSpPr>
              <a:spLocks noChangeShapeType="1"/>
            </p:cNvSpPr>
            <p:nvPr/>
          </p:nvSpPr>
          <p:spPr bwMode="auto">
            <a:xfrm>
              <a:off x="2069" y="2400"/>
              <a:ext cx="352" cy="1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6069" name="Group 133"/>
          <p:cNvGrpSpPr>
            <a:grpSpLocks/>
          </p:cNvGrpSpPr>
          <p:nvPr/>
        </p:nvGrpSpPr>
        <p:grpSpPr bwMode="auto">
          <a:xfrm>
            <a:off x="3505200" y="4267200"/>
            <a:ext cx="355600" cy="95250"/>
            <a:chOff x="2208" y="2688"/>
            <a:chExt cx="224" cy="60"/>
          </a:xfrm>
        </p:grpSpPr>
        <p:sp>
          <p:nvSpPr>
            <p:cNvPr id="296070" name="Freeform 134"/>
            <p:cNvSpPr>
              <a:spLocks/>
            </p:cNvSpPr>
            <p:nvPr/>
          </p:nvSpPr>
          <p:spPr bwMode="auto">
            <a:xfrm>
              <a:off x="2208" y="2688"/>
              <a:ext cx="181" cy="6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81" y="0"/>
                </a:cxn>
                <a:cxn ang="0">
                  <a:pos x="181" y="36"/>
                </a:cxn>
                <a:cxn ang="0">
                  <a:pos x="181" y="60"/>
                </a:cxn>
                <a:cxn ang="0">
                  <a:pos x="0" y="36"/>
                </a:cxn>
              </a:cxnLst>
              <a:rect l="0" t="0" r="r" b="b"/>
              <a:pathLst>
                <a:path w="181" h="60">
                  <a:moveTo>
                    <a:pt x="0" y="36"/>
                  </a:moveTo>
                  <a:lnTo>
                    <a:pt x="181" y="0"/>
                  </a:lnTo>
                  <a:lnTo>
                    <a:pt x="181" y="36"/>
                  </a:lnTo>
                  <a:lnTo>
                    <a:pt x="181" y="6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071" name="Line 135"/>
            <p:cNvSpPr>
              <a:spLocks noChangeShapeType="1"/>
            </p:cNvSpPr>
            <p:nvPr/>
          </p:nvSpPr>
          <p:spPr bwMode="auto">
            <a:xfrm flipH="1">
              <a:off x="2389" y="2724"/>
              <a:ext cx="4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6072" name="Rectangle 136"/>
          <p:cNvSpPr>
            <a:spLocks noChangeArrowheads="1"/>
          </p:cNvSpPr>
          <p:nvPr/>
        </p:nvSpPr>
        <p:spPr bwMode="auto">
          <a:xfrm>
            <a:off x="6477000" y="1066802"/>
            <a:ext cx="2166966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61842"/>
            <a:r>
              <a:rPr lang="en-GB" sz="2000" b="1" dirty="0">
                <a:solidFill>
                  <a:srgbClr val="000000"/>
                </a:solidFill>
                <a:latin typeface="Times"/>
                <a:cs typeface="Arial" pitchFamily="34" charset="0"/>
              </a:rPr>
              <a:t>Intrinsic Pathway</a:t>
            </a:r>
            <a:endParaRPr lang="en-GB" sz="36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6073" name="Rectangle 137"/>
          <p:cNvSpPr>
            <a:spLocks noChangeArrowheads="1"/>
          </p:cNvSpPr>
          <p:nvPr/>
        </p:nvSpPr>
        <p:spPr bwMode="auto">
          <a:xfrm>
            <a:off x="6772276" y="2733676"/>
            <a:ext cx="581625" cy="2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800" b="1">
                <a:solidFill>
                  <a:srgbClr val="FF0000"/>
                </a:solidFill>
                <a:latin typeface="Times"/>
                <a:cs typeface="Arial" pitchFamily="34" charset="0"/>
              </a:rPr>
              <a:t>FVIII</a:t>
            </a:r>
            <a:endParaRPr lang="en-GB" sz="4000" b="1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6074" name="Rectangle 138"/>
          <p:cNvSpPr>
            <a:spLocks noChangeArrowheads="1"/>
          </p:cNvSpPr>
          <p:nvPr/>
        </p:nvSpPr>
        <p:spPr bwMode="auto">
          <a:xfrm>
            <a:off x="7620000" y="3476625"/>
            <a:ext cx="311170" cy="2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800" b="1">
                <a:solidFill>
                  <a:srgbClr val="FF0000"/>
                </a:solidFill>
                <a:latin typeface="Times"/>
                <a:cs typeface="Arial" pitchFamily="34" charset="0"/>
              </a:rPr>
              <a:t>FV</a:t>
            </a:r>
            <a:endParaRPr lang="en-GB" sz="4000" b="1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357160" y="357168"/>
            <a:ext cx="7731125" cy="588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3200" b="1">
                <a:latin typeface="Times New Roman" pitchFamily="18" charset="0"/>
              </a:rPr>
              <a:t>Haemostatic Plug Formation: An Overview</a:t>
            </a: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1637476" y="1296990"/>
            <a:ext cx="5219678" cy="526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>
                <a:latin typeface="Times New Roman" pitchFamily="18" charset="0"/>
              </a:rPr>
              <a:t>Vessel constriction</a:t>
            </a:r>
          </a:p>
          <a:p>
            <a:endParaRPr lang="en-US" altLang="en-GB" b="1">
              <a:latin typeface="Times New Roman" pitchFamily="18" charset="0"/>
            </a:endParaRPr>
          </a:p>
          <a:p>
            <a:endParaRPr lang="en-US" altLang="en-GB" b="1">
              <a:latin typeface="Times New Roman" pitchFamily="18" charset="0"/>
            </a:endParaRPr>
          </a:p>
          <a:p>
            <a:r>
              <a:rPr lang="en-US" altLang="en-GB" b="1">
                <a:latin typeface="Times New Roman" pitchFamily="18" charset="0"/>
              </a:rPr>
              <a:t>Formation of an unstable platelet plug</a:t>
            </a:r>
          </a:p>
          <a:p>
            <a:r>
              <a:rPr lang="en-US" altLang="en-GB" b="1">
                <a:latin typeface="Times New Roman" pitchFamily="18" charset="0"/>
              </a:rPr>
              <a:t>	</a:t>
            </a:r>
            <a:r>
              <a:rPr lang="en-US" altLang="en-GB" b="1">
                <a:solidFill>
                  <a:schemeClr val="accent2"/>
                </a:solidFill>
                <a:latin typeface="Times New Roman" pitchFamily="18" charset="0"/>
              </a:rPr>
              <a:t>-platelet adhesion</a:t>
            </a:r>
          </a:p>
          <a:p>
            <a:r>
              <a:rPr lang="en-US" altLang="en-GB" b="1">
                <a:solidFill>
                  <a:schemeClr val="accent2"/>
                </a:solidFill>
                <a:latin typeface="Times New Roman" pitchFamily="18" charset="0"/>
              </a:rPr>
              <a:t>	-platelet aggregation</a:t>
            </a:r>
          </a:p>
          <a:p>
            <a:endParaRPr lang="en-US" altLang="en-GB" b="1">
              <a:latin typeface="Times New Roman" pitchFamily="18" charset="0"/>
            </a:endParaRPr>
          </a:p>
          <a:p>
            <a:endParaRPr lang="en-US" altLang="en-GB" b="1">
              <a:latin typeface="Times New Roman" pitchFamily="18" charset="0"/>
            </a:endParaRPr>
          </a:p>
          <a:p>
            <a:r>
              <a:rPr lang="en-US" altLang="en-GB" b="1">
                <a:latin typeface="Times New Roman" pitchFamily="18" charset="0"/>
              </a:rPr>
              <a:t>Stabilisation of the plug with fibrin</a:t>
            </a:r>
          </a:p>
          <a:p>
            <a:r>
              <a:rPr lang="en-US" altLang="en-GB" b="1">
                <a:latin typeface="Times New Roman" pitchFamily="18" charset="0"/>
              </a:rPr>
              <a:t>	</a:t>
            </a:r>
            <a:r>
              <a:rPr lang="en-US" altLang="en-GB" b="1">
                <a:solidFill>
                  <a:schemeClr val="accent2"/>
                </a:solidFill>
                <a:latin typeface="Times New Roman" pitchFamily="18" charset="0"/>
              </a:rPr>
              <a:t>-blood coagulation</a:t>
            </a:r>
          </a:p>
          <a:p>
            <a:endParaRPr lang="en-US" altLang="en-GB" b="1">
              <a:latin typeface="Times New Roman" pitchFamily="18" charset="0"/>
            </a:endParaRPr>
          </a:p>
          <a:p>
            <a:endParaRPr lang="en-US" altLang="en-GB" b="1">
              <a:latin typeface="Times New Roman" pitchFamily="18" charset="0"/>
            </a:endParaRPr>
          </a:p>
          <a:p>
            <a:r>
              <a:rPr lang="en-US" altLang="en-GB" b="1">
                <a:latin typeface="Times New Roman" pitchFamily="18" charset="0"/>
              </a:rPr>
              <a:t>Dissolution of clot and vessel repair</a:t>
            </a:r>
          </a:p>
          <a:p>
            <a:r>
              <a:rPr lang="en-US" altLang="en-GB" b="1">
                <a:latin typeface="Times New Roman" pitchFamily="18" charset="0"/>
              </a:rPr>
              <a:t>	</a:t>
            </a:r>
            <a:r>
              <a:rPr lang="en-US" altLang="en-GB" b="1">
                <a:solidFill>
                  <a:schemeClr val="accent2"/>
                </a:solidFill>
                <a:latin typeface="Times New Roman" pitchFamily="18" charset="0"/>
              </a:rPr>
              <a:t>-fibrinolysis</a:t>
            </a:r>
          </a:p>
        </p:txBody>
      </p:sp>
      <p:sp>
        <p:nvSpPr>
          <p:cNvPr id="420868" name="Line 4"/>
          <p:cNvSpPr>
            <a:spLocks noChangeShapeType="1"/>
          </p:cNvSpPr>
          <p:nvPr/>
        </p:nvSpPr>
        <p:spPr bwMode="auto">
          <a:xfrm>
            <a:off x="4222720" y="19113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20869" name="Line 5"/>
          <p:cNvSpPr>
            <a:spLocks noChangeShapeType="1"/>
          </p:cNvSpPr>
          <p:nvPr/>
        </p:nvSpPr>
        <p:spPr bwMode="auto">
          <a:xfrm>
            <a:off x="4222720" y="3665540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4222720" y="510222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1760540" y="2247901"/>
            <a:ext cx="33734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3606802" y="3552826"/>
            <a:ext cx="26754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2522540" y="2819401"/>
            <a:ext cx="33734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FIX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6772276" y="2733676"/>
            <a:ext cx="581625" cy="2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800" b="1">
                <a:solidFill>
                  <a:srgbClr val="FF0000"/>
                </a:solidFill>
                <a:latin typeface="Times"/>
                <a:cs typeface="Arial" pitchFamily="34" charset="0"/>
              </a:rPr>
              <a:t>FVIII</a:t>
            </a:r>
            <a:endParaRPr lang="en-GB" sz="4000" b="1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1252539" y="4410077"/>
            <a:ext cx="40713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969696"/>
                </a:solidFill>
                <a:latin typeface="Times"/>
                <a:cs typeface="Arial" pitchFamily="34" charset="0"/>
              </a:rPr>
              <a:t>FVII</a:t>
            </a:r>
            <a:endParaRPr lang="en-GB" sz="3600">
              <a:solidFill>
                <a:srgbClr val="96969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4521202" y="4276726"/>
            <a:ext cx="255915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3" name="Rectangle 9"/>
          <p:cNvSpPr>
            <a:spLocks noChangeArrowheads="1"/>
          </p:cNvSpPr>
          <p:nvPr/>
        </p:nvSpPr>
        <p:spPr bwMode="auto">
          <a:xfrm>
            <a:off x="3370264" y="2247901"/>
            <a:ext cx="43040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FXIa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5299075" y="3552826"/>
            <a:ext cx="36060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5926140" y="4257677"/>
            <a:ext cx="1250494" cy="2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700" b="1">
                <a:solidFill>
                  <a:srgbClr val="000000"/>
                </a:solidFill>
                <a:latin typeface="Times"/>
                <a:cs typeface="Arial" pitchFamily="34" charset="0"/>
              </a:rPr>
              <a:t>THROMBIN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6705600" y="4800601"/>
            <a:ext cx="567084" cy="2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800">
                <a:solidFill>
                  <a:srgbClr val="000000"/>
                </a:solidFill>
                <a:latin typeface="Times"/>
                <a:cs typeface="Arial" pitchFamily="34" charset="0"/>
              </a:rPr>
              <a:t>Fibrin</a:t>
            </a:r>
            <a:endParaRPr lang="en-GB" sz="4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7" name="Rectangle 13"/>
          <p:cNvSpPr>
            <a:spLocks noChangeArrowheads="1"/>
          </p:cNvSpPr>
          <p:nvPr/>
        </p:nvSpPr>
        <p:spPr bwMode="auto">
          <a:xfrm>
            <a:off x="4419600" y="4810127"/>
            <a:ext cx="91896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Fibrinogen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8" name="Rectangle 14"/>
          <p:cNvSpPr>
            <a:spLocks noChangeArrowheads="1"/>
          </p:cNvSpPr>
          <p:nvPr/>
        </p:nvSpPr>
        <p:spPr bwMode="auto">
          <a:xfrm>
            <a:off x="525464" y="44100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969696"/>
                </a:solidFill>
                <a:latin typeface="Times"/>
                <a:cs typeface="Arial" pitchFamily="34" charset="0"/>
              </a:rPr>
              <a:t>TF</a:t>
            </a:r>
            <a:endParaRPr lang="en-GB" sz="3600">
              <a:solidFill>
                <a:srgbClr val="96969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999" name="Rectangle 15"/>
          <p:cNvSpPr>
            <a:spLocks noChangeArrowheads="1"/>
          </p:cNvSpPr>
          <p:nvPr/>
        </p:nvSpPr>
        <p:spPr bwMode="auto">
          <a:xfrm>
            <a:off x="5994400" y="33813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PL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8000" name="Rectangle 16"/>
          <p:cNvSpPr>
            <a:spLocks noChangeArrowheads="1"/>
          </p:cNvSpPr>
          <p:nvPr/>
        </p:nvSpPr>
        <p:spPr bwMode="auto">
          <a:xfrm>
            <a:off x="4216402" y="2819401"/>
            <a:ext cx="43040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8001" name="Rectangle 17"/>
          <p:cNvSpPr>
            <a:spLocks noChangeArrowheads="1"/>
          </p:cNvSpPr>
          <p:nvPr/>
        </p:nvSpPr>
        <p:spPr bwMode="auto">
          <a:xfrm>
            <a:off x="4859340" y="2819401"/>
            <a:ext cx="56999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FVIIIa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8002" name="Rectangle 18"/>
          <p:cNvSpPr>
            <a:spLocks noChangeArrowheads="1"/>
          </p:cNvSpPr>
          <p:nvPr/>
        </p:nvSpPr>
        <p:spPr bwMode="auto">
          <a:xfrm>
            <a:off x="5011738" y="26193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PL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8003" name="Rectangle 19"/>
          <p:cNvSpPr>
            <a:spLocks noChangeArrowheads="1"/>
          </p:cNvSpPr>
          <p:nvPr/>
        </p:nvSpPr>
        <p:spPr bwMode="auto">
          <a:xfrm>
            <a:off x="5959476" y="3552826"/>
            <a:ext cx="337401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8004" name="Rectangle 20"/>
          <p:cNvSpPr>
            <a:spLocks noChangeArrowheads="1"/>
          </p:cNvSpPr>
          <p:nvPr/>
        </p:nvSpPr>
        <p:spPr bwMode="auto">
          <a:xfrm>
            <a:off x="7620000" y="3476625"/>
            <a:ext cx="311170" cy="2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800" b="1">
                <a:solidFill>
                  <a:srgbClr val="FF0000"/>
                </a:solidFill>
                <a:latin typeface="Times"/>
                <a:cs typeface="Arial" pitchFamily="34" charset="0"/>
              </a:rPr>
              <a:t>FV</a:t>
            </a:r>
            <a:endParaRPr lang="en-GB" sz="4000" b="1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8005" name="Group 21"/>
          <p:cNvGrpSpPr>
            <a:grpSpLocks/>
          </p:cNvGrpSpPr>
          <p:nvPr/>
        </p:nvGrpSpPr>
        <p:grpSpPr bwMode="auto">
          <a:xfrm>
            <a:off x="3962402" y="3581402"/>
            <a:ext cx="1133475" cy="95250"/>
            <a:chOff x="2496" y="2256"/>
            <a:chExt cx="714" cy="60"/>
          </a:xfrm>
        </p:grpSpPr>
        <p:sp>
          <p:nvSpPr>
            <p:cNvPr id="298006" name="Freeform 22"/>
            <p:cNvSpPr>
              <a:spLocks/>
            </p:cNvSpPr>
            <p:nvPr/>
          </p:nvSpPr>
          <p:spPr bwMode="auto">
            <a:xfrm>
              <a:off x="3018" y="2256"/>
              <a:ext cx="192" cy="60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0" y="6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92" y="30"/>
                </a:cxn>
              </a:cxnLst>
              <a:rect l="0" t="0" r="r" b="b"/>
              <a:pathLst>
                <a:path w="192" h="60">
                  <a:moveTo>
                    <a:pt x="192" y="30"/>
                  </a:moveTo>
                  <a:lnTo>
                    <a:pt x="0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07" name="Line 23"/>
            <p:cNvSpPr>
              <a:spLocks noChangeShapeType="1"/>
            </p:cNvSpPr>
            <p:nvPr/>
          </p:nvSpPr>
          <p:spPr bwMode="auto">
            <a:xfrm>
              <a:off x="2496" y="2286"/>
              <a:ext cx="52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08" name="Group 24"/>
          <p:cNvGrpSpPr>
            <a:grpSpLocks/>
          </p:cNvGrpSpPr>
          <p:nvPr/>
        </p:nvGrpSpPr>
        <p:grpSpPr bwMode="auto">
          <a:xfrm>
            <a:off x="3098802" y="2857500"/>
            <a:ext cx="863600" cy="85725"/>
            <a:chOff x="1952" y="1800"/>
            <a:chExt cx="544" cy="54"/>
          </a:xfrm>
        </p:grpSpPr>
        <p:sp>
          <p:nvSpPr>
            <p:cNvPr id="298009" name="Freeform 25"/>
            <p:cNvSpPr>
              <a:spLocks/>
            </p:cNvSpPr>
            <p:nvPr/>
          </p:nvSpPr>
          <p:spPr bwMode="auto">
            <a:xfrm>
              <a:off x="2304" y="1800"/>
              <a:ext cx="192" cy="54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0" y="54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92" y="30"/>
                </a:cxn>
              </a:cxnLst>
              <a:rect l="0" t="0" r="r" b="b"/>
              <a:pathLst>
                <a:path w="192" h="54">
                  <a:moveTo>
                    <a:pt x="192" y="30"/>
                  </a:moveTo>
                  <a:lnTo>
                    <a:pt x="0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10" name="Line 26"/>
            <p:cNvSpPr>
              <a:spLocks noChangeShapeType="1"/>
            </p:cNvSpPr>
            <p:nvPr/>
          </p:nvSpPr>
          <p:spPr bwMode="auto">
            <a:xfrm>
              <a:off x="1952" y="1830"/>
              <a:ext cx="35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11" name="Group 27"/>
          <p:cNvGrpSpPr>
            <a:grpSpLocks/>
          </p:cNvGrpSpPr>
          <p:nvPr/>
        </p:nvGrpSpPr>
        <p:grpSpPr bwMode="auto">
          <a:xfrm>
            <a:off x="2184400" y="2295527"/>
            <a:ext cx="1100138" cy="85725"/>
            <a:chOff x="1376" y="1446"/>
            <a:chExt cx="693" cy="54"/>
          </a:xfrm>
        </p:grpSpPr>
        <p:sp>
          <p:nvSpPr>
            <p:cNvPr id="298012" name="Freeform 28"/>
            <p:cNvSpPr>
              <a:spLocks/>
            </p:cNvSpPr>
            <p:nvPr/>
          </p:nvSpPr>
          <p:spPr bwMode="auto">
            <a:xfrm>
              <a:off x="1899" y="1446"/>
              <a:ext cx="170" cy="54"/>
            </a:xfrm>
            <a:custGeom>
              <a:avLst/>
              <a:gdLst/>
              <a:ahLst/>
              <a:cxnLst>
                <a:cxn ang="0">
                  <a:pos x="170" y="24"/>
                </a:cxn>
                <a:cxn ang="0">
                  <a:pos x="0" y="5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70" y="24"/>
                </a:cxn>
              </a:cxnLst>
              <a:rect l="0" t="0" r="r" b="b"/>
              <a:pathLst>
                <a:path w="170" h="54">
                  <a:moveTo>
                    <a:pt x="170" y="24"/>
                  </a:moveTo>
                  <a:lnTo>
                    <a:pt x="0" y="5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13" name="Line 29"/>
            <p:cNvSpPr>
              <a:spLocks noChangeShapeType="1"/>
            </p:cNvSpPr>
            <p:nvPr/>
          </p:nvSpPr>
          <p:spPr bwMode="auto">
            <a:xfrm>
              <a:off x="1376" y="1470"/>
              <a:ext cx="52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14" name="Group 30"/>
          <p:cNvGrpSpPr>
            <a:grpSpLocks/>
          </p:cNvGrpSpPr>
          <p:nvPr/>
        </p:nvGrpSpPr>
        <p:grpSpPr bwMode="auto">
          <a:xfrm>
            <a:off x="4841875" y="4305300"/>
            <a:ext cx="1016000" cy="76200"/>
            <a:chOff x="3050" y="2712"/>
            <a:chExt cx="640" cy="48"/>
          </a:xfrm>
        </p:grpSpPr>
        <p:sp>
          <p:nvSpPr>
            <p:cNvPr id="298015" name="Freeform 31"/>
            <p:cNvSpPr>
              <a:spLocks/>
            </p:cNvSpPr>
            <p:nvPr/>
          </p:nvSpPr>
          <p:spPr bwMode="auto">
            <a:xfrm>
              <a:off x="3488" y="2712"/>
              <a:ext cx="202" cy="48"/>
            </a:xfrm>
            <a:custGeom>
              <a:avLst/>
              <a:gdLst/>
              <a:ahLst/>
              <a:cxnLst>
                <a:cxn ang="0">
                  <a:pos x="202" y="24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02" y="24"/>
                </a:cxn>
              </a:cxnLst>
              <a:rect l="0" t="0" r="r" b="b"/>
              <a:pathLst>
                <a:path w="202" h="48">
                  <a:moveTo>
                    <a:pt x="202" y="24"/>
                  </a:moveTo>
                  <a:lnTo>
                    <a:pt x="0" y="48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16" name="Line 32"/>
            <p:cNvSpPr>
              <a:spLocks noChangeShapeType="1"/>
            </p:cNvSpPr>
            <p:nvPr/>
          </p:nvSpPr>
          <p:spPr bwMode="auto">
            <a:xfrm>
              <a:off x="3050" y="2736"/>
              <a:ext cx="438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17" name="Group 33"/>
          <p:cNvGrpSpPr>
            <a:grpSpLocks/>
          </p:cNvGrpSpPr>
          <p:nvPr/>
        </p:nvGrpSpPr>
        <p:grpSpPr bwMode="auto">
          <a:xfrm>
            <a:off x="5689601" y="4848227"/>
            <a:ext cx="863600" cy="85725"/>
            <a:chOff x="3584" y="3054"/>
            <a:chExt cx="544" cy="54"/>
          </a:xfrm>
        </p:grpSpPr>
        <p:sp>
          <p:nvSpPr>
            <p:cNvPr id="298018" name="Freeform 34"/>
            <p:cNvSpPr>
              <a:spLocks/>
            </p:cNvSpPr>
            <p:nvPr/>
          </p:nvSpPr>
          <p:spPr bwMode="auto">
            <a:xfrm>
              <a:off x="3925" y="3054"/>
              <a:ext cx="203" cy="54"/>
            </a:xfrm>
            <a:custGeom>
              <a:avLst/>
              <a:gdLst/>
              <a:ahLst/>
              <a:cxnLst>
                <a:cxn ang="0">
                  <a:pos x="203" y="24"/>
                </a:cxn>
                <a:cxn ang="0">
                  <a:pos x="0" y="5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03" y="24"/>
                </a:cxn>
              </a:cxnLst>
              <a:rect l="0" t="0" r="r" b="b"/>
              <a:pathLst>
                <a:path w="203" h="54">
                  <a:moveTo>
                    <a:pt x="203" y="24"/>
                  </a:moveTo>
                  <a:lnTo>
                    <a:pt x="0" y="5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0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19" name="Line 35"/>
            <p:cNvSpPr>
              <a:spLocks noChangeShapeType="1"/>
            </p:cNvSpPr>
            <p:nvPr/>
          </p:nvSpPr>
          <p:spPr bwMode="auto">
            <a:xfrm>
              <a:off x="3584" y="3078"/>
              <a:ext cx="341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20" name="Group 36"/>
          <p:cNvGrpSpPr>
            <a:grpSpLocks/>
          </p:cNvGrpSpPr>
          <p:nvPr/>
        </p:nvGrpSpPr>
        <p:grpSpPr bwMode="auto">
          <a:xfrm>
            <a:off x="947740" y="3911602"/>
            <a:ext cx="136525" cy="485775"/>
            <a:chOff x="597" y="2436"/>
            <a:chExt cx="86" cy="306"/>
          </a:xfrm>
        </p:grpSpPr>
        <p:sp>
          <p:nvSpPr>
            <p:cNvPr id="298021" name="Freeform 37"/>
            <p:cNvSpPr>
              <a:spLocks/>
            </p:cNvSpPr>
            <p:nvPr/>
          </p:nvSpPr>
          <p:spPr bwMode="auto">
            <a:xfrm>
              <a:off x="597" y="2436"/>
              <a:ext cx="86" cy="11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114"/>
                </a:cxn>
                <a:cxn ang="0">
                  <a:pos x="43" y="114"/>
                </a:cxn>
                <a:cxn ang="0">
                  <a:pos x="0" y="114"/>
                </a:cxn>
                <a:cxn ang="0">
                  <a:pos x="43" y="0"/>
                </a:cxn>
              </a:cxnLst>
              <a:rect l="0" t="0" r="r" b="b"/>
              <a:pathLst>
                <a:path w="86" h="114">
                  <a:moveTo>
                    <a:pt x="43" y="0"/>
                  </a:moveTo>
                  <a:lnTo>
                    <a:pt x="86" y="114"/>
                  </a:lnTo>
                  <a:lnTo>
                    <a:pt x="43" y="114"/>
                  </a:lnTo>
                  <a:lnTo>
                    <a:pt x="0" y="1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22" name="Line 38"/>
            <p:cNvSpPr>
              <a:spLocks noChangeShapeType="1"/>
            </p:cNvSpPr>
            <p:nvPr/>
          </p:nvSpPr>
          <p:spPr bwMode="auto">
            <a:xfrm flipV="1">
              <a:off x="640" y="2550"/>
              <a:ext cx="1" cy="192"/>
            </a:xfrm>
            <a:prstGeom prst="line">
              <a:avLst/>
            </a:prstGeom>
            <a:noFill/>
            <a:ln w="333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23" name="Group 39"/>
          <p:cNvGrpSpPr>
            <a:grpSpLocks/>
          </p:cNvGrpSpPr>
          <p:nvPr/>
        </p:nvGrpSpPr>
        <p:grpSpPr bwMode="auto">
          <a:xfrm>
            <a:off x="6535740" y="3590925"/>
            <a:ext cx="846137" cy="76200"/>
            <a:chOff x="4117" y="2262"/>
            <a:chExt cx="533" cy="48"/>
          </a:xfrm>
        </p:grpSpPr>
        <p:sp>
          <p:nvSpPr>
            <p:cNvPr id="298024" name="Freeform 40"/>
            <p:cNvSpPr>
              <a:spLocks/>
            </p:cNvSpPr>
            <p:nvPr/>
          </p:nvSpPr>
          <p:spPr bwMode="auto">
            <a:xfrm>
              <a:off x="4117" y="2262"/>
              <a:ext cx="160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0" y="0"/>
                </a:cxn>
                <a:cxn ang="0">
                  <a:pos x="160" y="24"/>
                </a:cxn>
                <a:cxn ang="0">
                  <a:pos x="160" y="48"/>
                </a:cxn>
                <a:cxn ang="0">
                  <a:pos x="0" y="24"/>
                </a:cxn>
              </a:cxnLst>
              <a:rect l="0" t="0" r="r" b="b"/>
              <a:pathLst>
                <a:path w="160" h="48">
                  <a:moveTo>
                    <a:pt x="0" y="24"/>
                  </a:moveTo>
                  <a:lnTo>
                    <a:pt x="160" y="0"/>
                  </a:lnTo>
                  <a:lnTo>
                    <a:pt x="160" y="24"/>
                  </a:lnTo>
                  <a:lnTo>
                    <a:pt x="160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25" name="Line 41"/>
            <p:cNvSpPr>
              <a:spLocks noChangeShapeType="1"/>
            </p:cNvSpPr>
            <p:nvPr/>
          </p:nvSpPr>
          <p:spPr bwMode="auto">
            <a:xfrm flipH="1">
              <a:off x="4277" y="2286"/>
              <a:ext cx="37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26" name="Group 42"/>
          <p:cNvGrpSpPr>
            <a:grpSpLocks/>
          </p:cNvGrpSpPr>
          <p:nvPr/>
        </p:nvGrpSpPr>
        <p:grpSpPr bwMode="auto">
          <a:xfrm>
            <a:off x="5588000" y="2857500"/>
            <a:ext cx="1049338" cy="85725"/>
            <a:chOff x="3520" y="1800"/>
            <a:chExt cx="661" cy="54"/>
          </a:xfrm>
        </p:grpSpPr>
        <p:sp>
          <p:nvSpPr>
            <p:cNvPr id="298027" name="Freeform 43"/>
            <p:cNvSpPr>
              <a:spLocks/>
            </p:cNvSpPr>
            <p:nvPr/>
          </p:nvSpPr>
          <p:spPr bwMode="auto">
            <a:xfrm>
              <a:off x="3520" y="1800"/>
              <a:ext cx="170" cy="5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0" y="0"/>
                </a:cxn>
                <a:cxn ang="0">
                  <a:pos x="170" y="30"/>
                </a:cxn>
                <a:cxn ang="0">
                  <a:pos x="170" y="54"/>
                </a:cxn>
                <a:cxn ang="0">
                  <a:pos x="0" y="30"/>
                </a:cxn>
              </a:cxnLst>
              <a:rect l="0" t="0" r="r" b="b"/>
              <a:pathLst>
                <a:path w="170" h="54">
                  <a:moveTo>
                    <a:pt x="0" y="30"/>
                  </a:moveTo>
                  <a:lnTo>
                    <a:pt x="170" y="0"/>
                  </a:lnTo>
                  <a:lnTo>
                    <a:pt x="170" y="30"/>
                  </a:lnTo>
                  <a:lnTo>
                    <a:pt x="170" y="5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28" name="Line 44"/>
            <p:cNvSpPr>
              <a:spLocks noChangeShapeType="1"/>
            </p:cNvSpPr>
            <p:nvPr/>
          </p:nvSpPr>
          <p:spPr bwMode="auto">
            <a:xfrm flipH="1">
              <a:off x="3690" y="1830"/>
              <a:ext cx="49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29" name="Group 45"/>
          <p:cNvGrpSpPr>
            <a:grpSpLocks/>
          </p:cNvGrpSpPr>
          <p:nvPr/>
        </p:nvGrpSpPr>
        <p:grpSpPr bwMode="auto">
          <a:xfrm>
            <a:off x="3436938" y="2419352"/>
            <a:ext cx="152400" cy="447675"/>
            <a:chOff x="2165" y="1524"/>
            <a:chExt cx="96" cy="282"/>
          </a:xfrm>
        </p:grpSpPr>
        <p:sp>
          <p:nvSpPr>
            <p:cNvPr id="298030" name="Freeform 46"/>
            <p:cNvSpPr>
              <a:spLocks/>
            </p:cNvSpPr>
            <p:nvPr/>
          </p:nvSpPr>
          <p:spPr bwMode="auto">
            <a:xfrm>
              <a:off x="2165" y="1698"/>
              <a:ext cx="96" cy="108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96" y="0"/>
                </a:cxn>
                <a:cxn ang="0">
                  <a:pos x="43" y="108"/>
                </a:cxn>
              </a:cxnLst>
              <a:rect l="0" t="0" r="r" b="b"/>
              <a:pathLst>
                <a:path w="96" h="108">
                  <a:moveTo>
                    <a:pt x="43" y="108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96" y="0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31" name="Line 47"/>
            <p:cNvSpPr>
              <a:spLocks noChangeShapeType="1"/>
            </p:cNvSpPr>
            <p:nvPr/>
          </p:nvSpPr>
          <p:spPr bwMode="auto">
            <a:xfrm>
              <a:off x="2208" y="1524"/>
              <a:ext cx="1" cy="17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32" name="Group 48"/>
          <p:cNvGrpSpPr>
            <a:grpSpLocks/>
          </p:cNvGrpSpPr>
          <p:nvPr/>
        </p:nvGrpSpPr>
        <p:grpSpPr bwMode="auto">
          <a:xfrm>
            <a:off x="4572000" y="3086102"/>
            <a:ext cx="152400" cy="533400"/>
            <a:chOff x="2880" y="1944"/>
            <a:chExt cx="96" cy="336"/>
          </a:xfrm>
        </p:grpSpPr>
        <p:sp>
          <p:nvSpPr>
            <p:cNvPr id="298033" name="Freeform 49"/>
            <p:cNvSpPr>
              <a:spLocks/>
            </p:cNvSpPr>
            <p:nvPr/>
          </p:nvSpPr>
          <p:spPr bwMode="auto">
            <a:xfrm>
              <a:off x="2880" y="2172"/>
              <a:ext cx="96" cy="108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96" y="0"/>
                </a:cxn>
                <a:cxn ang="0">
                  <a:pos x="43" y="108"/>
                </a:cxn>
              </a:cxnLst>
              <a:rect l="0" t="0" r="r" b="b"/>
              <a:pathLst>
                <a:path w="96" h="108">
                  <a:moveTo>
                    <a:pt x="43" y="108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96" y="0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34" name="Line 50"/>
            <p:cNvSpPr>
              <a:spLocks noChangeShapeType="1"/>
            </p:cNvSpPr>
            <p:nvPr/>
          </p:nvSpPr>
          <p:spPr bwMode="auto">
            <a:xfrm>
              <a:off x="2923" y="1944"/>
              <a:ext cx="1" cy="2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35" name="Group 51"/>
          <p:cNvGrpSpPr>
            <a:grpSpLocks/>
          </p:cNvGrpSpPr>
          <p:nvPr/>
        </p:nvGrpSpPr>
        <p:grpSpPr bwMode="auto">
          <a:xfrm>
            <a:off x="5451477" y="3867150"/>
            <a:ext cx="136525" cy="381000"/>
            <a:chOff x="3434" y="2436"/>
            <a:chExt cx="86" cy="240"/>
          </a:xfrm>
        </p:grpSpPr>
        <p:sp>
          <p:nvSpPr>
            <p:cNvPr id="298036" name="Freeform 52"/>
            <p:cNvSpPr>
              <a:spLocks/>
            </p:cNvSpPr>
            <p:nvPr/>
          </p:nvSpPr>
          <p:spPr bwMode="auto">
            <a:xfrm>
              <a:off x="3434" y="2568"/>
              <a:ext cx="86" cy="108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86" y="0"/>
                </a:cxn>
                <a:cxn ang="0">
                  <a:pos x="43" y="108"/>
                </a:cxn>
              </a:cxnLst>
              <a:rect l="0" t="0" r="r" b="b"/>
              <a:pathLst>
                <a:path w="86" h="108">
                  <a:moveTo>
                    <a:pt x="43" y="108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6" y="0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000000"/>
            </a:solidFill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37" name="Line 53"/>
            <p:cNvSpPr>
              <a:spLocks noChangeShapeType="1"/>
            </p:cNvSpPr>
            <p:nvPr/>
          </p:nvSpPr>
          <p:spPr bwMode="auto">
            <a:xfrm>
              <a:off x="3477" y="2436"/>
              <a:ext cx="1" cy="1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38" name="Group 54"/>
          <p:cNvGrpSpPr>
            <a:grpSpLocks/>
          </p:cNvGrpSpPr>
          <p:nvPr/>
        </p:nvGrpSpPr>
        <p:grpSpPr bwMode="auto">
          <a:xfrm>
            <a:off x="6045200" y="4467225"/>
            <a:ext cx="152400" cy="381000"/>
            <a:chOff x="3808" y="2814"/>
            <a:chExt cx="96" cy="240"/>
          </a:xfrm>
        </p:grpSpPr>
        <p:sp>
          <p:nvSpPr>
            <p:cNvPr id="298039" name="Freeform 55"/>
            <p:cNvSpPr>
              <a:spLocks/>
            </p:cNvSpPr>
            <p:nvPr/>
          </p:nvSpPr>
          <p:spPr bwMode="auto">
            <a:xfrm>
              <a:off x="3808" y="2946"/>
              <a:ext cx="96" cy="108"/>
            </a:xfrm>
            <a:custGeom>
              <a:avLst/>
              <a:gdLst/>
              <a:ahLst/>
              <a:cxnLst>
                <a:cxn ang="0">
                  <a:pos x="53" y="108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96" y="0"/>
                </a:cxn>
                <a:cxn ang="0">
                  <a:pos x="53" y="108"/>
                </a:cxn>
              </a:cxnLst>
              <a:rect l="0" t="0" r="r" b="b"/>
              <a:pathLst>
                <a:path w="96" h="108">
                  <a:moveTo>
                    <a:pt x="53" y="108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96" y="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0000"/>
            </a:solidFill>
            <a:ln w="762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40" name="Line 56"/>
            <p:cNvSpPr>
              <a:spLocks noChangeShapeType="1"/>
            </p:cNvSpPr>
            <p:nvPr/>
          </p:nvSpPr>
          <p:spPr bwMode="auto">
            <a:xfrm>
              <a:off x="3861" y="2814"/>
              <a:ext cx="1" cy="13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41" name="Group 57"/>
          <p:cNvGrpSpPr>
            <a:grpSpLocks/>
          </p:cNvGrpSpPr>
          <p:nvPr/>
        </p:nvGrpSpPr>
        <p:grpSpPr bwMode="auto">
          <a:xfrm>
            <a:off x="4148140" y="2543175"/>
            <a:ext cx="1355725" cy="477838"/>
            <a:chOff x="2613" y="1602"/>
            <a:chExt cx="854" cy="301"/>
          </a:xfrm>
        </p:grpSpPr>
        <p:grpSp>
          <p:nvGrpSpPr>
            <p:cNvPr id="298042" name="Group 58"/>
            <p:cNvGrpSpPr>
              <a:grpSpLocks/>
            </p:cNvGrpSpPr>
            <p:nvPr/>
          </p:nvGrpSpPr>
          <p:grpSpPr bwMode="auto">
            <a:xfrm>
              <a:off x="2613" y="1602"/>
              <a:ext cx="843" cy="1"/>
              <a:chOff x="2613" y="1602"/>
              <a:chExt cx="843" cy="1"/>
            </a:xfrm>
          </p:grpSpPr>
          <p:sp>
            <p:nvSpPr>
              <p:cNvPr id="298043" name="Line 59"/>
              <p:cNvSpPr>
                <a:spLocks noChangeShapeType="1"/>
              </p:cNvSpPr>
              <p:nvPr/>
            </p:nvSpPr>
            <p:spPr bwMode="auto">
              <a:xfrm>
                <a:off x="2613" y="16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44" name="Line 60"/>
              <p:cNvSpPr>
                <a:spLocks noChangeShapeType="1"/>
              </p:cNvSpPr>
              <p:nvPr/>
            </p:nvSpPr>
            <p:spPr bwMode="auto">
              <a:xfrm>
                <a:off x="2816" y="16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45" name="Line 61"/>
              <p:cNvSpPr>
                <a:spLocks noChangeShapeType="1"/>
              </p:cNvSpPr>
              <p:nvPr/>
            </p:nvSpPr>
            <p:spPr bwMode="auto">
              <a:xfrm>
                <a:off x="3029" y="16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46" name="Line 62"/>
              <p:cNvSpPr>
                <a:spLocks noChangeShapeType="1"/>
              </p:cNvSpPr>
              <p:nvPr/>
            </p:nvSpPr>
            <p:spPr bwMode="auto">
              <a:xfrm>
                <a:off x="3232" y="16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47" name="Line 63"/>
              <p:cNvSpPr>
                <a:spLocks noChangeShapeType="1"/>
              </p:cNvSpPr>
              <p:nvPr/>
            </p:nvSpPr>
            <p:spPr bwMode="auto">
              <a:xfrm>
                <a:off x="3445" y="160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048" name="Group 64"/>
            <p:cNvGrpSpPr>
              <a:grpSpLocks/>
            </p:cNvGrpSpPr>
            <p:nvPr/>
          </p:nvGrpSpPr>
          <p:grpSpPr bwMode="auto">
            <a:xfrm>
              <a:off x="3466" y="1602"/>
              <a:ext cx="1" cy="282"/>
              <a:chOff x="3466" y="1602"/>
              <a:chExt cx="1" cy="282"/>
            </a:xfrm>
          </p:grpSpPr>
          <p:sp>
            <p:nvSpPr>
              <p:cNvPr id="298049" name="Line 65"/>
              <p:cNvSpPr>
                <a:spLocks noChangeShapeType="1"/>
              </p:cNvSpPr>
              <p:nvPr/>
            </p:nvSpPr>
            <p:spPr bwMode="auto">
              <a:xfrm>
                <a:off x="3466" y="160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0" name="Line 66"/>
              <p:cNvSpPr>
                <a:spLocks noChangeShapeType="1"/>
              </p:cNvSpPr>
              <p:nvPr/>
            </p:nvSpPr>
            <p:spPr bwMode="auto">
              <a:xfrm>
                <a:off x="3466" y="1716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1" name="Line 67"/>
              <p:cNvSpPr>
                <a:spLocks noChangeShapeType="1"/>
              </p:cNvSpPr>
              <p:nvPr/>
            </p:nvSpPr>
            <p:spPr bwMode="auto">
              <a:xfrm>
                <a:off x="3466" y="1836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052" name="Group 68"/>
            <p:cNvGrpSpPr>
              <a:grpSpLocks/>
            </p:cNvGrpSpPr>
            <p:nvPr/>
          </p:nvGrpSpPr>
          <p:grpSpPr bwMode="auto">
            <a:xfrm>
              <a:off x="2613" y="1608"/>
              <a:ext cx="1" cy="288"/>
              <a:chOff x="2613" y="1608"/>
              <a:chExt cx="1" cy="288"/>
            </a:xfrm>
          </p:grpSpPr>
          <p:sp>
            <p:nvSpPr>
              <p:cNvPr id="298053" name="Line 69"/>
              <p:cNvSpPr>
                <a:spLocks noChangeShapeType="1"/>
              </p:cNvSpPr>
              <p:nvPr/>
            </p:nvSpPr>
            <p:spPr bwMode="auto">
              <a:xfrm>
                <a:off x="2613" y="1608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4" name="Line 70"/>
              <p:cNvSpPr>
                <a:spLocks noChangeShapeType="1"/>
              </p:cNvSpPr>
              <p:nvPr/>
            </p:nvSpPr>
            <p:spPr bwMode="auto">
              <a:xfrm>
                <a:off x="2613" y="172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5" name="Line 71"/>
              <p:cNvSpPr>
                <a:spLocks noChangeShapeType="1"/>
              </p:cNvSpPr>
              <p:nvPr/>
            </p:nvSpPr>
            <p:spPr bwMode="auto">
              <a:xfrm>
                <a:off x="2613" y="184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056" name="Group 72"/>
            <p:cNvGrpSpPr>
              <a:grpSpLocks/>
            </p:cNvGrpSpPr>
            <p:nvPr/>
          </p:nvGrpSpPr>
          <p:grpSpPr bwMode="auto">
            <a:xfrm>
              <a:off x="2613" y="1902"/>
              <a:ext cx="843" cy="1"/>
              <a:chOff x="2613" y="1902"/>
              <a:chExt cx="843" cy="1"/>
            </a:xfrm>
          </p:grpSpPr>
          <p:sp>
            <p:nvSpPr>
              <p:cNvPr id="298057" name="Line 73"/>
              <p:cNvSpPr>
                <a:spLocks noChangeShapeType="1"/>
              </p:cNvSpPr>
              <p:nvPr/>
            </p:nvSpPr>
            <p:spPr bwMode="auto">
              <a:xfrm>
                <a:off x="2613" y="19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8" name="Line 74"/>
              <p:cNvSpPr>
                <a:spLocks noChangeShapeType="1"/>
              </p:cNvSpPr>
              <p:nvPr/>
            </p:nvSpPr>
            <p:spPr bwMode="auto">
              <a:xfrm>
                <a:off x="2816" y="19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9" name="Line 75"/>
              <p:cNvSpPr>
                <a:spLocks noChangeShapeType="1"/>
              </p:cNvSpPr>
              <p:nvPr/>
            </p:nvSpPr>
            <p:spPr bwMode="auto">
              <a:xfrm>
                <a:off x="3029" y="19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60" name="Line 76"/>
              <p:cNvSpPr>
                <a:spLocks noChangeShapeType="1"/>
              </p:cNvSpPr>
              <p:nvPr/>
            </p:nvSpPr>
            <p:spPr bwMode="auto">
              <a:xfrm>
                <a:off x="3232" y="19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61" name="Line 77"/>
              <p:cNvSpPr>
                <a:spLocks noChangeShapeType="1"/>
              </p:cNvSpPr>
              <p:nvPr/>
            </p:nvSpPr>
            <p:spPr bwMode="auto">
              <a:xfrm>
                <a:off x="3445" y="190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8062" name="Group 78"/>
          <p:cNvGrpSpPr>
            <a:grpSpLocks/>
          </p:cNvGrpSpPr>
          <p:nvPr/>
        </p:nvGrpSpPr>
        <p:grpSpPr bwMode="auto">
          <a:xfrm>
            <a:off x="5113340" y="3305175"/>
            <a:ext cx="1355725" cy="477838"/>
            <a:chOff x="3221" y="2082"/>
            <a:chExt cx="854" cy="301"/>
          </a:xfrm>
        </p:grpSpPr>
        <p:grpSp>
          <p:nvGrpSpPr>
            <p:cNvPr id="298063" name="Group 79"/>
            <p:cNvGrpSpPr>
              <a:grpSpLocks/>
            </p:cNvGrpSpPr>
            <p:nvPr/>
          </p:nvGrpSpPr>
          <p:grpSpPr bwMode="auto">
            <a:xfrm>
              <a:off x="3221" y="2082"/>
              <a:ext cx="843" cy="1"/>
              <a:chOff x="3221" y="2082"/>
              <a:chExt cx="843" cy="1"/>
            </a:xfrm>
          </p:grpSpPr>
          <p:sp>
            <p:nvSpPr>
              <p:cNvPr id="298064" name="Line 80"/>
              <p:cNvSpPr>
                <a:spLocks noChangeShapeType="1"/>
              </p:cNvSpPr>
              <p:nvPr/>
            </p:nvSpPr>
            <p:spPr bwMode="auto">
              <a:xfrm>
                <a:off x="3221" y="20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65" name="Line 81"/>
              <p:cNvSpPr>
                <a:spLocks noChangeShapeType="1"/>
              </p:cNvSpPr>
              <p:nvPr/>
            </p:nvSpPr>
            <p:spPr bwMode="auto">
              <a:xfrm>
                <a:off x="3434" y="20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66" name="Line 82"/>
              <p:cNvSpPr>
                <a:spLocks noChangeShapeType="1"/>
              </p:cNvSpPr>
              <p:nvPr/>
            </p:nvSpPr>
            <p:spPr bwMode="auto">
              <a:xfrm>
                <a:off x="3637" y="20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67" name="Line 83"/>
              <p:cNvSpPr>
                <a:spLocks noChangeShapeType="1"/>
              </p:cNvSpPr>
              <p:nvPr/>
            </p:nvSpPr>
            <p:spPr bwMode="auto">
              <a:xfrm>
                <a:off x="3850" y="20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68" name="Line 84"/>
              <p:cNvSpPr>
                <a:spLocks noChangeShapeType="1"/>
              </p:cNvSpPr>
              <p:nvPr/>
            </p:nvSpPr>
            <p:spPr bwMode="auto">
              <a:xfrm>
                <a:off x="4053" y="208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069" name="Group 85"/>
            <p:cNvGrpSpPr>
              <a:grpSpLocks/>
            </p:cNvGrpSpPr>
            <p:nvPr/>
          </p:nvGrpSpPr>
          <p:grpSpPr bwMode="auto">
            <a:xfrm>
              <a:off x="4074" y="2082"/>
              <a:ext cx="1" cy="282"/>
              <a:chOff x="4074" y="2082"/>
              <a:chExt cx="1" cy="282"/>
            </a:xfrm>
          </p:grpSpPr>
          <p:sp>
            <p:nvSpPr>
              <p:cNvPr id="298070" name="Line 86"/>
              <p:cNvSpPr>
                <a:spLocks noChangeShapeType="1"/>
              </p:cNvSpPr>
              <p:nvPr/>
            </p:nvSpPr>
            <p:spPr bwMode="auto">
              <a:xfrm>
                <a:off x="4074" y="2082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1" name="Line 87"/>
              <p:cNvSpPr>
                <a:spLocks noChangeShapeType="1"/>
              </p:cNvSpPr>
              <p:nvPr/>
            </p:nvSpPr>
            <p:spPr bwMode="auto">
              <a:xfrm>
                <a:off x="4074" y="2196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2" name="Line 88"/>
              <p:cNvSpPr>
                <a:spLocks noChangeShapeType="1"/>
              </p:cNvSpPr>
              <p:nvPr/>
            </p:nvSpPr>
            <p:spPr bwMode="auto">
              <a:xfrm>
                <a:off x="4074" y="2316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073" name="Group 89"/>
            <p:cNvGrpSpPr>
              <a:grpSpLocks/>
            </p:cNvGrpSpPr>
            <p:nvPr/>
          </p:nvGrpSpPr>
          <p:grpSpPr bwMode="auto">
            <a:xfrm>
              <a:off x="3221" y="2088"/>
              <a:ext cx="1" cy="282"/>
              <a:chOff x="3221" y="2088"/>
              <a:chExt cx="1" cy="282"/>
            </a:xfrm>
          </p:grpSpPr>
          <p:sp>
            <p:nvSpPr>
              <p:cNvPr id="298074" name="Line 90"/>
              <p:cNvSpPr>
                <a:spLocks noChangeShapeType="1"/>
              </p:cNvSpPr>
              <p:nvPr/>
            </p:nvSpPr>
            <p:spPr bwMode="auto">
              <a:xfrm>
                <a:off x="3221" y="2088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5" name="Line 91"/>
              <p:cNvSpPr>
                <a:spLocks noChangeShapeType="1"/>
              </p:cNvSpPr>
              <p:nvPr/>
            </p:nvSpPr>
            <p:spPr bwMode="auto">
              <a:xfrm>
                <a:off x="3221" y="220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6" name="Line 92"/>
              <p:cNvSpPr>
                <a:spLocks noChangeShapeType="1"/>
              </p:cNvSpPr>
              <p:nvPr/>
            </p:nvSpPr>
            <p:spPr bwMode="auto">
              <a:xfrm>
                <a:off x="3221" y="2322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077" name="Group 93"/>
            <p:cNvGrpSpPr>
              <a:grpSpLocks/>
            </p:cNvGrpSpPr>
            <p:nvPr/>
          </p:nvGrpSpPr>
          <p:grpSpPr bwMode="auto">
            <a:xfrm>
              <a:off x="3221" y="2382"/>
              <a:ext cx="843" cy="1"/>
              <a:chOff x="3221" y="2382"/>
              <a:chExt cx="843" cy="1"/>
            </a:xfrm>
          </p:grpSpPr>
          <p:sp>
            <p:nvSpPr>
              <p:cNvPr id="298078" name="Line 94"/>
              <p:cNvSpPr>
                <a:spLocks noChangeShapeType="1"/>
              </p:cNvSpPr>
              <p:nvPr/>
            </p:nvSpPr>
            <p:spPr bwMode="auto">
              <a:xfrm>
                <a:off x="3221" y="23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9" name="Line 95"/>
              <p:cNvSpPr>
                <a:spLocks noChangeShapeType="1"/>
              </p:cNvSpPr>
              <p:nvPr/>
            </p:nvSpPr>
            <p:spPr bwMode="auto">
              <a:xfrm>
                <a:off x="3434" y="23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0" name="Line 96"/>
              <p:cNvSpPr>
                <a:spLocks noChangeShapeType="1"/>
              </p:cNvSpPr>
              <p:nvPr/>
            </p:nvSpPr>
            <p:spPr bwMode="auto">
              <a:xfrm>
                <a:off x="3637" y="23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1" name="Line 97"/>
              <p:cNvSpPr>
                <a:spLocks noChangeShapeType="1"/>
              </p:cNvSpPr>
              <p:nvPr/>
            </p:nvSpPr>
            <p:spPr bwMode="auto">
              <a:xfrm>
                <a:off x="3850" y="23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2" name="Line 98"/>
              <p:cNvSpPr>
                <a:spLocks noChangeShapeType="1"/>
              </p:cNvSpPr>
              <p:nvPr/>
            </p:nvSpPr>
            <p:spPr bwMode="auto">
              <a:xfrm>
                <a:off x="4053" y="238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8083" name="Arc 99"/>
          <p:cNvSpPr>
            <a:spLocks/>
          </p:cNvSpPr>
          <p:nvPr/>
        </p:nvSpPr>
        <p:spPr bwMode="auto">
          <a:xfrm>
            <a:off x="2879725" y="1797050"/>
            <a:ext cx="2565400" cy="274638"/>
          </a:xfrm>
          <a:custGeom>
            <a:avLst/>
            <a:gdLst>
              <a:gd name="G0" fmla="+- 21597 0 0"/>
              <a:gd name="G1" fmla="+- 21600 0 0"/>
              <a:gd name="G2" fmla="+- 21600 0 0"/>
              <a:gd name="T0" fmla="*/ 0 w 21597"/>
              <a:gd name="T1" fmla="*/ 21226 h 21600"/>
              <a:gd name="T2" fmla="*/ 21521 w 21597"/>
              <a:gd name="T3" fmla="*/ 0 h 21600"/>
              <a:gd name="T4" fmla="*/ 21597 w 215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600" fill="none" extrusionOk="0">
                <a:moveTo>
                  <a:pt x="0" y="21226"/>
                </a:moveTo>
                <a:cubicBezTo>
                  <a:pt x="203" y="9473"/>
                  <a:pt x="9767" y="41"/>
                  <a:pt x="21521" y="0"/>
                </a:cubicBezTo>
              </a:path>
              <a:path w="21597" h="21600" stroke="0" extrusionOk="0">
                <a:moveTo>
                  <a:pt x="0" y="21226"/>
                </a:moveTo>
                <a:cubicBezTo>
                  <a:pt x="203" y="9473"/>
                  <a:pt x="9767" y="41"/>
                  <a:pt x="21521" y="0"/>
                </a:cubicBezTo>
                <a:lnTo>
                  <a:pt x="21597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084" name="Arc 100"/>
          <p:cNvSpPr>
            <a:spLocks/>
          </p:cNvSpPr>
          <p:nvPr/>
        </p:nvSpPr>
        <p:spPr bwMode="auto">
          <a:xfrm>
            <a:off x="5299077" y="1797052"/>
            <a:ext cx="3336925" cy="1670050"/>
          </a:xfrm>
          <a:custGeom>
            <a:avLst/>
            <a:gdLst>
              <a:gd name="G0" fmla="+- 10 0 0"/>
              <a:gd name="G1" fmla="+- 21600 0 0"/>
              <a:gd name="G2" fmla="+- 21600 0 0"/>
              <a:gd name="T0" fmla="*/ 0 w 21610"/>
              <a:gd name="T1" fmla="*/ 0 h 21600"/>
              <a:gd name="T2" fmla="*/ 21610 w 21610"/>
              <a:gd name="T3" fmla="*/ 21600 h 21600"/>
              <a:gd name="T4" fmla="*/ 10 w 216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0" h="21600" fill="none" extrusionOk="0">
                <a:moveTo>
                  <a:pt x="0" y="0"/>
                </a:moveTo>
                <a:cubicBezTo>
                  <a:pt x="3" y="0"/>
                  <a:pt x="6" y="-1"/>
                  <a:pt x="10" y="0"/>
                </a:cubicBezTo>
                <a:cubicBezTo>
                  <a:pt x="11939" y="0"/>
                  <a:pt x="21610" y="9670"/>
                  <a:pt x="21610" y="21600"/>
                </a:cubicBezTo>
              </a:path>
              <a:path w="21610" h="21600" stroke="0" extrusionOk="0">
                <a:moveTo>
                  <a:pt x="0" y="0"/>
                </a:moveTo>
                <a:cubicBezTo>
                  <a:pt x="3" y="0"/>
                  <a:pt x="6" y="-1"/>
                  <a:pt x="10" y="0"/>
                </a:cubicBezTo>
                <a:cubicBezTo>
                  <a:pt x="11939" y="0"/>
                  <a:pt x="21610" y="9670"/>
                  <a:pt x="21610" y="21600"/>
                </a:cubicBezTo>
                <a:lnTo>
                  <a:pt x="10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085" name="Arc 101"/>
          <p:cNvSpPr>
            <a:spLocks/>
          </p:cNvSpPr>
          <p:nvPr/>
        </p:nvSpPr>
        <p:spPr bwMode="auto">
          <a:xfrm>
            <a:off x="6332538" y="2416175"/>
            <a:ext cx="931862" cy="331788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21599"/>
              <a:gd name="T1" fmla="*/ 21428 h 21600"/>
              <a:gd name="T2" fmla="*/ 21599 w 21599"/>
              <a:gd name="T3" fmla="*/ 0 h 21600"/>
              <a:gd name="T4" fmla="*/ 21599 w 215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600" fill="none" extrusionOk="0">
                <a:moveTo>
                  <a:pt x="-1" y="21427"/>
                </a:moveTo>
                <a:cubicBezTo>
                  <a:pt x="94" y="9566"/>
                  <a:pt x="9736" y="0"/>
                  <a:pt x="21598" y="0"/>
                </a:cubicBezTo>
              </a:path>
              <a:path w="21599" h="21600" stroke="0" extrusionOk="0">
                <a:moveTo>
                  <a:pt x="-1" y="21427"/>
                </a:moveTo>
                <a:cubicBezTo>
                  <a:pt x="94" y="9566"/>
                  <a:pt x="9736" y="0"/>
                  <a:pt x="21598" y="0"/>
                </a:cubicBezTo>
                <a:lnTo>
                  <a:pt x="21599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086" name="Arc 102"/>
          <p:cNvSpPr>
            <a:spLocks/>
          </p:cNvSpPr>
          <p:nvPr/>
        </p:nvSpPr>
        <p:spPr bwMode="auto">
          <a:xfrm>
            <a:off x="7246938" y="2416177"/>
            <a:ext cx="1389062" cy="1117600"/>
          </a:xfrm>
          <a:custGeom>
            <a:avLst/>
            <a:gdLst>
              <a:gd name="G0" fmla="+- 122 0 0"/>
              <a:gd name="G1" fmla="+- 21600 0 0"/>
              <a:gd name="G2" fmla="+- 21600 0 0"/>
              <a:gd name="T0" fmla="*/ 0 w 21722"/>
              <a:gd name="T1" fmla="*/ 0 h 21600"/>
              <a:gd name="T2" fmla="*/ 21722 w 21722"/>
              <a:gd name="T3" fmla="*/ 21600 h 21600"/>
              <a:gd name="T4" fmla="*/ 122 w 217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2" h="21600" fill="none" extrusionOk="0">
                <a:moveTo>
                  <a:pt x="0" y="0"/>
                </a:moveTo>
                <a:cubicBezTo>
                  <a:pt x="40" y="0"/>
                  <a:pt x="81" y="-1"/>
                  <a:pt x="122" y="0"/>
                </a:cubicBezTo>
                <a:cubicBezTo>
                  <a:pt x="12051" y="0"/>
                  <a:pt x="21722" y="9670"/>
                  <a:pt x="21722" y="21600"/>
                </a:cubicBezTo>
              </a:path>
              <a:path w="21722" h="21600" stroke="0" extrusionOk="0">
                <a:moveTo>
                  <a:pt x="0" y="0"/>
                </a:moveTo>
                <a:cubicBezTo>
                  <a:pt x="40" y="0"/>
                  <a:pt x="81" y="-1"/>
                  <a:pt x="122" y="0"/>
                </a:cubicBezTo>
                <a:cubicBezTo>
                  <a:pt x="12051" y="0"/>
                  <a:pt x="21722" y="9670"/>
                  <a:pt x="21722" y="21600"/>
                </a:cubicBezTo>
                <a:lnTo>
                  <a:pt x="122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087" name="Arc 103"/>
          <p:cNvSpPr>
            <a:spLocks/>
          </p:cNvSpPr>
          <p:nvPr/>
        </p:nvSpPr>
        <p:spPr bwMode="auto">
          <a:xfrm>
            <a:off x="7059615" y="3168652"/>
            <a:ext cx="992187" cy="279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8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17"/>
                  <a:pt x="9598" y="65"/>
                  <a:pt x="2148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17"/>
                  <a:pt x="9598" y="65"/>
                  <a:pt x="214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088" name="Arc 104"/>
          <p:cNvSpPr>
            <a:spLocks/>
          </p:cNvSpPr>
          <p:nvPr/>
        </p:nvSpPr>
        <p:spPr bwMode="auto">
          <a:xfrm>
            <a:off x="8048627" y="3168650"/>
            <a:ext cx="588963" cy="350838"/>
          </a:xfrm>
          <a:custGeom>
            <a:avLst/>
            <a:gdLst>
              <a:gd name="G0" fmla="+- 129 0 0"/>
              <a:gd name="G1" fmla="+- 21600 0 0"/>
              <a:gd name="G2" fmla="+- 21600 0 0"/>
              <a:gd name="T0" fmla="*/ 0 w 21729"/>
              <a:gd name="T1" fmla="*/ 0 h 21600"/>
              <a:gd name="T2" fmla="*/ 21729 w 21729"/>
              <a:gd name="T3" fmla="*/ 21488 h 21600"/>
              <a:gd name="T4" fmla="*/ 129 w 2172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9" h="21600" fill="none" extrusionOk="0">
                <a:moveTo>
                  <a:pt x="0" y="0"/>
                </a:moveTo>
                <a:cubicBezTo>
                  <a:pt x="43" y="0"/>
                  <a:pt x="86" y="-1"/>
                  <a:pt x="129" y="0"/>
                </a:cubicBezTo>
                <a:cubicBezTo>
                  <a:pt x="12014" y="0"/>
                  <a:pt x="21667" y="9602"/>
                  <a:pt x="21728" y="21488"/>
                </a:cubicBezTo>
              </a:path>
              <a:path w="21729" h="21600" stroke="0" extrusionOk="0">
                <a:moveTo>
                  <a:pt x="0" y="0"/>
                </a:moveTo>
                <a:cubicBezTo>
                  <a:pt x="43" y="0"/>
                  <a:pt x="86" y="-1"/>
                  <a:pt x="129" y="0"/>
                </a:cubicBezTo>
                <a:cubicBezTo>
                  <a:pt x="12014" y="0"/>
                  <a:pt x="21667" y="9602"/>
                  <a:pt x="21728" y="21488"/>
                </a:cubicBezTo>
                <a:lnTo>
                  <a:pt x="129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089" name="Arc 105"/>
          <p:cNvSpPr>
            <a:spLocks/>
          </p:cNvSpPr>
          <p:nvPr/>
        </p:nvSpPr>
        <p:spPr bwMode="auto">
          <a:xfrm>
            <a:off x="7434263" y="3524252"/>
            <a:ext cx="1201737" cy="784225"/>
          </a:xfrm>
          <a:custGeom>
            <a:avLst/>
            <a:gdLst>
              <a:gd name="G0" fmla="+- 143 0 0"/>
              <a:gd name="G1" fmla="+- 112 0 0"/>
              <a:gd name="G2" fmla="+- 21600 0 0"/>
              <a:gd name="T0" fmla="*/ 21743 w 21743"/>
              <a:gd name="T1" fmla="*/ 0 h 21712"/>
              <a:gd name="T2" fmla="*/ 0 w 21743"/>
              <a:gd name="T3" fmla="*/ 21712 h 21712"/>
              <a:gd name="T4" fmla="*/ 143 w 21743"/>
              <a:gd name="T5" fmla="*/ 112 h 2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43" h="21712" fill="none" extrusionOk="0">
                <a:moveTo>
                  <a:pt x="21742" y="0"/>
                </a:moveTo>
                <a:cubicBezTo>
                  <a:pt x="21742" y="37"/>
                  <a:pt x="21743" y="74"/>
                  <a:pt x="21743" y="112"/>
                </a:cubicBezTo>
                <a:cubicBezTo>
                  <a:pt x="21743" y="12041"/>
                  <a:pt x="12072" y="21712"/>
                  <a:pt x="143" y="21712"/>
                </a:cubicBezTo>
                <a:cubicBezTo>
                  <a:pt x="95" y="21712"/>
                  <a:pt x="47" y="21711"/>
                  <a:pt x="0" y="21711"/>
                </a:cubicBezTo>
              </a:path>
              <a:path w="21743" h="21712" stroke="0" extrusionOk="0">
                <a:moveTo>
                  <a:pt x="21742" y="0"/>
                </a:moveTo>
                <a:cubicBezTo>
                  <a:pt x="21742" y="37"/>
                  <a:pt x="21743" y="74"/>
                  <a:pt x="21743" y="112"/>
                </a:cubicBezTo>
                <a:cubicBezTo>
                  <a:pt x="21743" y="12041"/>
                  <a:pt x="12072" y="21712"/>
                  <a:pt x="143" y="21712"/>
                </a:cubicBezTo>
                <a:cubicBezTo>
                  <a:pt x="95" y="21712"/>
                  <a:pt x="47" y="21711"/>
                  <a:pt x="0" y="21711"/>
                </a:cubicBezTo>
                <a:lnTo>
                  <a:pt x="143" y="112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090" name="Arc 106"/>
          <p:cNvSpPr>
            <a:spLocks/>
          </p:cNvSpPr>
          <p:nvPr/>
        </p:nvSpPr>
        <p:spPr bwMode="auto">
          <a:xfrm>
            <a:off x="2828925" y="2578101"/>
            <a:ext cx="476250" cy="146050"/>
          </a:xfrm>
          <a:custGeom>
            <a:avLst/>
            <a:gdLst>
              <a:gd name="G0" fmla="+- 19 0 0"/>
              <a:gd name="G1" fmla="+- 21600 0 0"/>
              <a:gd name="G2" fmla="+- 21600 0 0"/>
              <a:gd name="T0" fmla="*/ 0 w 21619"/>
              <a:gd name="T1" fmla="*/ 0 h 21600"/>
              <a:gd name="T2" fmla="*/ 21619 w 21619"/>
              <a:gd name="T3" fmla="*/ 21600 h 21600"/>
              <a:gd name="T4" fmla="*/ 19 w 216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9" h="21600" fill="none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</a:path>
              <a:path w="21619" h="21600" stroke="0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  <a:lnTo>
                  <a:pt x="19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091" name="Arc 107"/>
          <p:cNvSpPr>
            <a:spLocks/>
          </p:cNvSpPr>
          <p:nvPr/>
        </p:nvSpPr>
        <p:spPr bwMode="auto">
          <a:xfrm>
            <a:off x="1049340" y="2578100"/>
            <a:ext cx="1779587" cy="10223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092" name="Arc 108"/>
          <p:cNvSpPr>
            <a:spLocks/>
          </p:cNvSpPr>
          <p:nvPr/>
        </p:nvSpPr>
        <p:spPr bwMode="auto">
          <a:xfrm>
            <a:off x="1050926" y="3235325"/>
            <a:ext cx="2209800" cy="350838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21598"/>
              <a:gd name="T1" fmla="*/ 21307 h 21600"/>
              <a:gd name="T2" fmla="*/ 21509 w 21598"/>
              <a:gd name="T3" fmla="*/ 0 h 21600"/>
              <a:gd name="T4" fmla="*/ 21598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-1" y="21306"/>
                </a:moveTo>
                <a:cubicBezTo>
                  <a:pt x="159" y="9527"/>
                  <a:pt x="9728" y="48"/>
                  <a:pt x="21509" y="0"/>
                </a:cubicBezTo>
              </a:path>
              <a:path w="21598" h="21600" stroke="0" extrusionOk="0">
                <a:moveTo>
                  <a:pt x="-1" y="21306"/>
                </a:moveTo>
                <a:cubicBezTo>
                  <a:pt x="159" y="9527"/>
                  <a:pt x="9728" y="48"/>
                  <a:pt x="21509" y="0"/>
                </a:cubicBezTo>
                <a:lnTo>
                  <a:pt x="21598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093" name="Arc 109"/>
          <p:cNvSpPr>
            <a:spLocks/>
          </p:cNvSpPr>
          <p:nvPr/>
        </p:nvSpPr>
        <p:spPr bwMode="auto">
          <a:xfrm>
            <a:off x="3254375" y="3235325"/>
            <a:ext cx="1098550" cy="241300"/>
          </a:xfrm>
          <a:custGeom>
            <a:avLst/>
            <a:gdLst>
              <a:gd name="G0" fmla="+- 116 0 0"/>
              <a:gd name="G1" fmla="+- 21600 0 0"/>
              <a:gd name="G2" fmla="+- 21600 0 0"/>
              <a:gd name="T0" fmla="*/ 0 w 21716"/>
              <a:gd name="T1" fmla="*/ 0 h 21600"/>
              <a:gd name="T2" fmla="*/ 21716 w 21716"/>
              <a:gd name="T3" fmla="*/ 21600 h 21600"/>
              <a:gd name="T4" fmla="*/ 116 w 217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6" h="21600" fill="none" extrusionOk="0">
                <a:moveTo>
                  <a:pt x="0" y="0"/>
                </a:moveTo>
                <a:cubicBezTo>
                  <a:pt x="38" y="0"/>
                  <a:pt x="77" y="-1"/>
                  <a:pt x="116" y="0"/>
                </a:cubicBezTo>
                <a:cubicBezTo>
                  <a:pt x="12045" y="0"/>
                  <a:pt x="21716" y="9670"/>
                  <a:pt x="21716" y="21600"/>
                </a:cubicBezTo>
              </a:path>
              <a:path w="21716" h="21600" stroke="0" extrusionOk="0">
                <a:moveTo>
                  <a:pt x="0" y="0"/>
                </a:moveTo>
                <a:cubicBezTo>
                  <a:pt x="38" y="0"/>
                  <a:pt x="77" y="-1"/>
                  <a:pt x="116" y="0"/>
                </a:cubicBezTo>
                <a:cubicBezTo>
                  <a:pt x="12045" y="0"/>
                  <a:pt x="21716" y="9670"/>
                  <a:pt x="21716" y="21600"/>
                </a:cubicBezTo>
                <a:lnTo>
                  <a:pt x="116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grpSp>
        <p:nvGrpSpPr>
          <p:cNvPr id="298094" name="Group 110"/>
          <p:cNvGrpSpPr>
            <a:grpSpLocks/>
          </p:cNvGrpSpPr>
          <p:nvPr/>
        </p:nvGrpSpPr>
        <p:grpSpPr bwMode="auto">
          <a:xfrm>
            <a:off x="4284664" y="3467102"/>
            <a:ext cx="117475" cy="142875"/>
            <a:chOff x="2699" y="2184"/>
            <a:chExt cx="74" cy="90"/>
          </a:xfrm>
        </p:grpSpPr>
        <p:sp>
          <p:nvSpPr>
            <p:cNvPr id="298095" name="Freeform 111"/>
            <p:cNvSpPr>
              <a:spLocks/>
            </p:cNvSpPr>
            <p:nvPr/>
          </p:nvSpPr>
          <p:spPr bwMode="auto">
            <a:xfrm>
              <a:off x="2699" y="2184"/>
              <a:ext cx="74" cy="90"/>
            </a:xfrm>
            <a:custGeom>
              <a:avLst/>
              <a:gdLst/>
              <a:ahLst/>
              <a:cxnLst>
                <a:cxn ang="0">
                  <a:pos x="42" y="90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74" y="0"/>
                </a:cxn>
                <a:cxn ang="0">
                  <a:pos x="42" y="90"/>
                </a:cxn>
              </a:cxnLst>
              <a:rect l="0" t="0" r="r" b="b"/>
              <a:pathLst>
                <a:path w="74" h="90">
                  <a:moveTo>
                    <a:pt x="42" y="90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74" y="0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96" name="Line 112"/>
            <p:cNvSpPr>
              <a:spLocks noChangeShapeType="1"/>
            </p:cNvSpPr>
            <p:nvPr/>
          </p:nvSpPr>
          <p:spPr bwMode="auto">
            <a:xfrm flipV="1">
              <a:off x="2741" y="2184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97" name="Group 113"/>
          <p:cNvGrpSpPr>
            <a:grpSpLocks/>
          </p:cNvGrpSpPr>
          <p:nvPr/>
        </p:nvGrpSpPr>
        <p:grpSpPr bwMode="auto">
          <a:xfrm>
            <a:off x="3233738" y="2714627"/>
            <a:ext cx="152400" cy="142875"/>
            <a:chOff x="2037" y="1710"/>
            <a:chExt cx="96" cy="90"/>
          </a:xfrm>
        </p:grpSpPr>
        <p:sp>
          <p:nvSpPr>
            <p:cNvPr id="298098" name="Freeform 114"/>
            <p:cNvSpPr>
              <a:spLocks/>
            </p:cNvSpPr>
            <p:nvPr/>
          </p:nvSpPr>
          <p:spPr bwMode="auto">
            <a:xfrm>
              <a:off x="2037" y="1710"/>
              <a:ext cx="96" cy="90"/>
            </a:xfrm>
            <a:custGeom>
              <a:avLst/>
              <a:gdLst/>
              <a:ahLst/>
              <a:cxnLst>
                <a:cxn ang="0">
                  <a:pos x="43" y="90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96" y="0"/>
                </a:cxn>
                <a:cxn ang="0">
                  <a:pos x="43" y="90"/>
                </a:cxn>
              </a:cxnLst>
              <a:rect l="0" t="0" r="r" b="b"/>
              <a:pathLst>
                <a:path w="96" h="90">
                  <a:moveTo>
                    <a:pt x="43" y="9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96" y="0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99" name="Line 115"/>
            <p:cNvSpPr>
              <a:spLocks noChangeShapeType="1"/>
            </p:cNvSpPr>
            <p:nvPr/>
          </p:nvSpPr>
          <p:spPr bwMode="auto">
            <a:xfrm flipV="1">
              <a:off x="2080" y="1710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100" name="Group 116"/>
          <p:cNvGrpSpPr>
            <a:grpSpLocks/>
          </p:cNvGrpSpPr>
          <p:nvPr/>
        </p:nvGrpSpPr>
        <p:grpSpPr bwMode="auto">
          <a:xfrm>
            <a:off x="6248400" y="2724152"/>
            <a:ext cx="152400" cy="142875"/>
            <a:chOff x="3936" y="1716"/>
            <a:chExt cx="96" cy="90"/>
          </a:xfrm>
        </p:grpSpPr>
        <p:sp>
          <p:nvSpPr>
            <p:cNvPr id="298101" name="Freeform 117"/>
            <p:cNvSpPr>
              <a:spLocks/>
            </p:cNvSpPr>
            <p:nvPr/>
          </p:nvSpPr>
          <p:spPr bwMode="auto">
            <a:xfrm>
              <a:off x="3936" y="1716"/>
              <a:ext cx="96" cy="90"/>
            </a:xfrm>
            <a:custGeom>
              <a:avLst/>
              <a:gdLst/>
              <a:ahLst/>
              <a:cxnLst>
                <a:cxn ang="0">
                  <a:pos x="53" y="90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96" y="0"/>
                </a:cxn>
                <a:cxn ang="0">
                  <a:pos x="53" y="90"/>
                </a:cxn>
              </a:cxnLst>
              <a:rect l="0" t="0" r="r" b="b"/>
              <a:pathLst>
                <a:path w="96" h="90">
                  <a:moveTo>
                    <a:pt x="53" y="90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96" y="0"/>
                  </a:lnTo>
                  <a:lnTo>
                    <a:pt x="53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02" name="Line 118"/>
            <p:cNvSpPr>
              <a:spLocks noChangeShapeType="1"/>
            </p:cNvSpPr>
            <p:nvPr/>
          </p:nvSpPr>
          <p:spPr bwMode="auto">
            <a:xfrm>
              <a:off x="3989" y="1716"/>
              <a:ext cx="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103" name="Group 119"/>
          <p:cNvGrpSpPr>
            <a:grpSpLocks/>
          </p:cNvGrpSpPr>
          <p:nvPr/>
        </p:nvGrpSpPr>
        <p:grpSpPr bwMode="auto">
          <a:xfrm>
            <a:off x="2811463" y="2066926"/>
            <a:ext cx="152400" cy="152400"/>
            <a:chOff x="1771" y="1302"/>
            <a:chExt cx="96" cy="96"/>
          </a:xfrm>
        </p:grpSpPr>
        <p:sp>
          <p:nvSpPr>
            <p:cNvPr id="298104" name="Freeform 120"/>
            <p:cNvSpPr>
              <a:spLocks/>
            </p:cNvSpPr>
            <p:nvPr/>
          </p:nvSpPr>
          <p:spPr bwMode="auto">
            <a:xfrm>
              <a:off x="1771" y="1302"/>
              <a:ext cx="96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96" y="0"/>
                </a:cxn>
                <a:cxn ang="0">
                  <a:pos x="42" y="96"/>
                </a:cxn>
              </a:cxnLst>
              <a:rect l="0" t="0" r="r" b="b"/>
              <a:pathLst>
                <a:path w="96" h="96">
                  <a:moveTo>
                    <a:pt x="42" y="9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96" y="0"/>
                  </a:lnTo>
                  <a:lnTo>
                    <a:pt x="42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05" name="Line 121"/>
            <p:cNvSpPr>
              <a:spLocks noChangeShapeType="1"/>
            </p:cNvSpPr>
            <p:nvPr/>
          </p:nvSpPr>
          <p:spPr bwMode="auto">
            <a:xfrm>
              <a:off x="1813" y="1302"/>
              <a:ext cx="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106" name="Group 122"/>
          <p:cNvGrpSpPr>
            <a:grpSpLocks/>
          </p:cNvGrpSpPr>
          <p:nvPr/>
        </p:nvGrpSpPr>
        <p:grpSpPr bwMode="auto">
          <a:xfrm>
            <a:off x="6992940" y="3429000"/>
            <a:ext cx="134937" cy="161925"/>
            <a:chOff x="4405" y="2160"/>
            <a:chExt cx="85" cy="102"/>
          </a:xfrm>
        </p:grpSpPr>
        <p:sp>
          <p:nvSpPr>
            <p:cNvPr id="298107" name="Freeform 123"/>
            <p:cNvSpPr>
              <a:spLocks/>
            </p:cNvSpPr>
            <p:nvPr/>
          </p:nvSpPr>
          <p:spPr bwMode="auto">
            <a:xfrm>
              <a:off x="4405" y="2172"/>
              <a:ext cx="85" cy="90"/>
            </a:xfrm>
            <a:custGeom>
              <a:avLst/>
              <a:gdLst/>
              <a:ahLst/>
              <a:cxnLst>
                <a:cxn ang="0">
                  <a:pos x="43" y="90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85" y="0"/>
                </a:cxn>
                <a:cxn ang="0">
                  <a:pos x="43" y="90"/>
                </a:cxn>
              </a:cxnLst>
              <a:rect l="0" t="0" r="r" b="b"/>
              <a:pathLst>
                <a:path w="85" h="90">
                  <a:moveTo>
                    <a:pt x="43" y="9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08" name="Line 124"/>
            <p:cNvSpPr>
              <a:spLocks noChangeShapeType="1"/>
            </p:cNvSpPr>
            <p:nvPr/>
          </p:nvSpPr>
          <p:spPr bwMode="auto">
            <a:xfrm>
              <a:off x="4448" y="2160"/>
              <a:ext cx="1" cy="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109" name="Rectangle 125"/>
          <p:cNvSpPr>
            <a:spLocks noChangeArrowheads="1"/>
          </p:cNvSpPr>
          <p:nvPr/>
        </p:nvSpPr>
        <p:spPr bwMode="auto">
          <a:xfrm>
            <a:off x="322265" y="4752977"/>
            <a:ext cx="2624137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110" name="Rectangle 126"/>
          <p:cNvSpPr>
            <a:spLocks noChangeArrowheads="1"/>
          </p:cNvSpPr>
          <p:nvPr/>
        </p:nvSpPr>
        <p:spPr bwMode="auto">
          <a:xfrm>
            <a:off x="338138" y="4733926"/>
            <a:ext cx="2014975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2000" b="1">
                <a:solidFill>
                  <a:srgbClr val="000000"/>
                </a:solidFill>
                <a:latin typeface="Times"/>
                <a:cs typeface="Arial" pitchFamily="34" charset="0"/>
              </a:rPr>
              <a:t>Extrinsic Pathway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8111" name="Group 127"/>
          <p:cNvGrpSpPr>
            <a:grpSpLocks/>
          </p:cNvGrpSpPr>
          <p:nvPr/>
        </p:nvGrpSpPr>
        <p:grpSpPr bwMode="auto">
          <a:xfrm>
            <a:off x="660400" y="3695706"/>
            <a:ext cx="822326" cy="250825"/>
            <a:chOff x="416" y="2328"/>
            <a:chExt cx="518" cy="158"/>
          </a:xfrm>
        </p:grpSpPr>
        <p:sp>
          <p:nvSpPr>
            <p:cNvPr id="298112" name="Rectangle 128"/>
            <p:cNvSpPr>
              <a:spLocks noChangeArrowheads="1"/>
            </p:cNvSpPr>
            <p:nvPr/>
          </p:nvSpPr>
          <p:spPr bwMode="auto">
            <a:xfrm>
              <a:off x="619" y="2328"/>
              <a:ext cx="3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969696"/>
                  </a:solidFill>
                  <a:latin typeface="Times"/>
                  <a:cs typeface="Arial" pitchFamily="34" charset="0"/>
                </a:rPr>
                <a:t>FVIIa</a:t>
              </a:r>
              <a:endParaRPr lang="en-GB" sz="3600">
                <a:solidFill>
                  <a:srgbClr val="969696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8113" name="Rectangle 129"/>
            <p:cNvSpPr>
              <a:spLocks noChangeArrowheads="1"/>
            </p:cNvSpPr>
            <p:nvPr/>
          </p:nvSpPr>
          <p:spPr bwMode="auto">
            <a:xfrm>
              <a:off x="416" y="2328"/>
              <a:ext cx="19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969696"/>
                  </a:solidFill>
                  <a:latin typeface="Times"/>
                  <a:cs typeface="Arial" pitchFamily="34" charset="0"/>
                </a:rPr>
                <a:t>TF-</a:t>
              </a:r>
              <a:endParaRPr lang="en-GB" sz="3600">
                <a:solidFill>
                  <a:srgbClr val="969696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98114" name="Rectangle 130"/>
          <p:cNvSpPr>
            <a:spLocks noChangeArrowheads="1"/>
          </p:cNvSpPr>
          <p:nvPr/>
        </p:nvSpPr>
        <p:spPr bwMode="auto">
          <a:xfrm>
            <a:off x="931864" y="4419601"/>
            <a:ext cx="122141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969696"/>
                </a:solidFill>
                <a:latin typeface="Geneva" charset="0"/>
                <a:cs typeface="Arial" pitchFamily="34" charset="0"/>
              </a:rPr>
              <a:t>+</a:t>
            </a:r>
            <a:endParaRPr lang="en-GB" sz="3600">
              <a:solidFill>
                <a:srgbClr val="969696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8115" name="Group 131"/>
          <p:cNvGrpSpPr>
            <a:grpSpLocks/>
          </p:cNvGrpSpPr>
          <p:nvPr/>
        </p:nvGrpSpPr>
        <p:grpSpPr bwMode="auto">
          <a:xfrm>
            <a:off x="5299083" y="3343278"/>
            <a:ext cx="411163" cy="288926"/>
            <a:chOff x="3338" y="2106"/>
            <a:chExt cx="259" cy="182"/>
          </a:xfrm>
        </p:grpSpPr>
        <p:sp>
          <p:nvSpPr>
            <p:cNvPr id="298116" name="Rectangle 132"/>
            <p:cNvSpPr>
              <a:spLocks noChangeArrowheads="1"/>
            </p:cNvSpPr>
            <p:nvPr/>
          </p:nvSpPr>
          <p:spPr bwMode="auto">
            <a:xfrm>
              <a:off x="3338" y="2130"/>
              <a:ext cx="14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Ca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8117" name="Rectangle 133"/>
            <p:cNvSpPr>
              <a:spLocks noChangeArrowheads="1"/>
            </p:cNvSpPr>
            <p:nvPr/>
          </p:nvSpPr>
          <p:spPr bwMode="auto">
            <a:xfrm>
              <a:off x="3488" y="2106"/>
              <a:ext cx="1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2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++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98118" name="Group 134"/>
          <p:cNvGrpSpPr>
            <a:grpSpLocks/>
          </p:cNvGrpSpPr>
          <p:nvPr/>
        </p:nvGrpSpPr>
        <p:grpSpPr bwMode="auto">
          <a:xfrm>
            <a:off x="4233859" y="2581278"/>
            <a:ext cx="409574" cy="288926"/>
            <a:chOff x="2667" y="1626"/>
            <a:chExt cx="258" cy="182"/>
          </a:xfrm>
        </p:grpSpPr>
        <p:sp>
          <p:nvSpPr>
            <p:cNvPr id="298119" name="Rectangle 135"/>
            <p:cNvSpPr>
              <a:spLocks noChangeArrowheads="1"/>
            </p:cNvSpPr>
            <p:nvPr/>
          </p:nvSpPr>
          <p:spPr bwMode="auto">
            <a:xfrm>
              <a:off x="2667" y="1650"/>
              <a:ext cx="14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Ca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8120" name="Rectangle 136"/>
            <p:cNvSpPr>
              <a:spLocks noChangeArrowheads="1"/>
            </p:cNvSpPr>
            <p:nvPr/>
          </p:nvSpPr>
          <p:spPr bwMode="auto">
            <a:xfrm>
              <a:off x="2816" y="1626"/>
              <a:ext cx="1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2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++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98121" name="Arc 137"/>
          <p:cNvSpPr>
            <a:spLocks/>
          </p:cNvSpPr>
          <p:nvPr/>
        </p:nvSpPr>
        <p:spPr bwMode="auto">
          <a:xfrm>
            <a:off x="3863975" y="3676650"/>
            <a:ext cx="490538" cy="641350"/>
          </a:xfrm>
          <a:custGeom>
            <a:avLst/>
            <a:gdLst>
              <a:gd name="G0" fmla="+- 289 0 0"/>
              <a:gd name="G1" fmla="+- 0 0 0"/>
              <a:gd name="G2" fmla="+- 21600 0 0"/>
              <a:gd name="T0" fmla="*/ 21889 w 21889"/>
              <a:gd name="T1" fmla="*/ 0 h 21600"/>
              <a:gd name="T2" fmla="*/ 0 w 21889"/>
              <a:gd name="T3" fmla="*/ 21598 h 21600"/>
              <a:gd name="T4" fmla="*/ 289 w 2188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89" h="21600" fill="none" extrusionOk="0">
                <a:moveTo>
                  <a:pt x="21889" y="0"/>
                </a:moveTo>
                <a:cubicBezTo>
                  <a:pt x="21889" y="11929"/>
                  <a:pt x="12218" y="21600"/>
                  <a:pt x="289" y="21600"/>
                </a:cubicBezTo>
                <a:cubicBezTo>
                  <a:pt x="192" y="21600"/>
                  <a:pt x="96" y="21599"/>
                  <a:pt x="-1" y="21598"/>
                </a:cubicBezTo>
              </a:path>
              <a:path w="21889" h="21600" stroke="0" extrusionOk="0">
                <a:moveTo>
                  <a:pt x="21889" y="0"/>
                </a:moveTo>
                <a:cubicBezTo>
                  <a:pt x="21889" y="11929"/>
                  <a:pt x="12218" y="21600"/>
                  <a:pt x="289" y="21600"/>
                </a:cubicBezTo>
                <a:cubicBezTo>
                  <a:pt x="192" y="21600"/>
                  <a:pt x="96" y="21599"/>
                  <a:pt x="-1" y="21598"/>
                </a:cubicBezTo>
                <a:lnTo>
                  <a:pt x="289" y="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122" name="Rectangle 138"/>
          <p:cNvSpPr>
            <a:spLocks noChangeArrowheads="1"/>
          </p:cNvSpPr>
          <p:nvPr/>
        </p:nvSpPr>
        <p:spPr bwMode="auto">
          <a:xfrm>
            <a:off x="2362200" y="4114801"/>
            <a:ext cx="1143000" cy="533400"/>
          </a:xfrm>
          <a:prstGeom prst="rect">
            <a:avLst/>
          </a:prstGeom>
          <a:solidFill>
            <a:srgbClr val="FF9999"/>
          </a:solidFill>
          <a:ln w="17463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98123" name="Rectangle 139"/>
          <p:cNvSpPr>
            <a:spLocks noChangeArrowheads="1"/>
          </p:cNvSpPr>
          <p:nvPr/>
        </p:nvSpPr>
        <p:spPr bwMode="auto">
          <a:xfrm>
            <a:off x="2827340" y="4191001"/>
            <a:ext cx="500197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FVIIa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8124" name="Rectangle 140"/>
          <p:cNvSpPr>
            <a:spLocks noChangeArrowheads="1"/>
          </p:cNvSpPr>
          <p:nvPr/>
        </p:nvSpPr>
        <p:spPr bwMode="auto">
          <a:xfrm>
            <a:off x="2420938" y="4191001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8125" name="Rectangle 141"/>
          <p:cNvSpPr>
            <a:spLocks noChangeArrowheads="1"/>
          </p:cNvSpPr>
          <p:nvPr/>
        </p:nvSpPr>
        <p:spPr bwMode="auto">
          <a:xfrm>
            <a:off x="2438402" y="4403726"/>
            <a:ext cx="36060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8126" name="Rectangle 142"/>
          <p:cNvSpPr>
            <a:spLocks noChangeArrowheads="1"/>
          </p:cNvSpPr>
          <p:nvPr/>
        </p:nvSpPr>
        <p:spPr bwMode="auto">
          <a:xfrm>
            <a:off x="2928939" y="4403726"/>
            <a:ext cx="43040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TFPI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8127" name="Rectangle 143"/>
          <p:cNvSpPr>
            <a:spLocks noChangeArrowheads="1"/>
          </p:cNvSpPr>
          <p:nvPr/>
        </p:nvSpPr>
        <p:spPr bwMode="auto">
          <a:xfrm>
            <a:off x="2608263" y="3676650"/>
            <a:ext cx="456576" cy="2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700">
                <a:solidFill>
                  <a:srgbClr val="000000"/>
                </a:solidFill>
                <a:latin typeface="Times"/>
                <a:cs typeface="Arial" pitchFamily="34" charset="0"/>
              </a:rPr>
              <a:t>TFPI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8128" name="Group 144"/>
          <p:cNvGrpSpPr>
            <a:grpSpLocks/>
          </p:cNvGrpSpPr>
          <p:nvPr/>
        </p:nvGrpSpPr>
        <p:grpSpPr bwMode="auto">
          <a:xfrm>
            <a:off x="3284538" y="3810002"/>
            <a:ext cx="830262" cy="266700"/>
            <a:chOff x="2069" y="2400"/>
            <a:chExt cx="523" cy="168"/>
          </a:xfrm>
        </p:grpSpPr>
        <p:sp>
          <p:nvSpPr>
            <p:cNvPr id="298129" name="Freeform 145"/>
            <p:cNvSpPr>
              <a:spLocks/>
            </p:cNvSpPr>
            <p:nvPr/>
          </p:nvSpPr>
          <p:spPr bwMode="auto">
            <a:xfrm>
              <a:off x="2389" y="2490"/>
              <a:ext cx="203" cy="78"/>
            </a:xfrm>
            <a:custGeom>
              <a:avLst/>
              <a:gdLst/>
              <a:ahLst/>
              <a:cxnLst>
                <a:cxn ang="0">
                  <a:pos x="203" y="78"/>
                </a:cxn>
                <a:cxn ang="0">
                  <a:pos x="0" y="48"/>
                </a:cxn>
                <a:cxn ang="0">
                  <a:pos x="32" y="24"/>
                </a:cxn>
                <a:cxn ang="0">
                  <a:pos x="64" y="0"/>
                </a:cxn>
                <a:cxn ang="0">
                  <a:pos x="203" y="78"/>
                </a:cxn>
              </a:cxnLst>
              <a:rect l="0" t="0" r="r" b="b"/>
              <a:pathLst>
                <a:path w="203" h="78">
                  <a:moveTo>
                    <a:pt x="203" y="78"/>
                  </a:moveTo>
                  <a:lnTo>
                    <a:pt x="0" y="48"/>
                  </a:lnTo>
                  <a:lnTo>
                    <a:pt x="32" y="24"/>
                  </a:lnTo>
                  <a:lnTo>
                    <a:pt x="64" y="0"/>
                  </a:lnTo>
                  <a:lnTo>
                    <a:pt x="203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30" name="Line 146"/>
            <p:cNvSpPr>
              <a:spLocks noChangeShapeType="1"/>
            </p:cNvSpPr>
            <p:nvPr/>
          </p:nvSpPr>
          <p:spPr bwMode="auto">
            <a:xfrm>
              <a:off x="2069" y="2400"/>
              <a:ext cx="352" cy="1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131" name="Group 147"/>
          <p:cNvGrpSpPr>
            <a:grpSpLocks/>
          </p:cNvGrpSpPr>
          <p:nvPr/>
        </p:nvGrpSpPr>
        <p:grpSpPr bwMode="auto">
          <a:xfrm>
            <a:off x="3505200" y="4267200"/>
            <a:ext cx="355600" cy="95250"/>
            <a:chOff x="2208" y="2688"/>
            <a:chExt cx="224" cy="60"/>
          </a:xfrm>
        </p:grpSpPr>
        <p:sp>
          <p:nvSpPr>
            <p:cNvPr id="298132" name="Freeform 148"/>
            <p:cNvSpPr>
              <a:spLocks/>
            </p:cNvSpPr>
            <p:nvPr/>
          </p:nvSpPr>
          <p:spPr bwMode="auto">
            <a:xfrm>
              <a:off x="2208" y="2688"/>
              <a:ext cx="181" cy="6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81" y="0"/>
                </a:cxn>
                <a:cxn ang="0">
                  <a:pos x="181" y="36"/>
                </a:cxn>
                <a:cxn ang="0">
                  <a:pos x="181" y="60"/>
                </a:cxn>
                <a:cxn ang="0">
                  <a:pos x="0" y="36"/>
                </a:cxn>
              </a:cxnLst>
              <a:rect l="0" t="0" r="r" b="b"/>
              <a:pathLst>
                <a:path w="181" h="60">
                  <a:moveTo>
                    <a:pt x="0" y="36"/>
                  </a:moveTo>
                  <a:lnTo>
                    <a:pt x="181" y="0"/>
                  </a:lnTo>
                  <a:lnTo>
                    <a:pt x="181" y="36"/>
                  </a:lnTo>
                  <a:lnTo>
                    <a:pt x="181" y="6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33" name="Line 149"/>
            <p:cNvSpPr>
              <a:spLocks noChangeShapeType="1"/>
            </p:cNvSpPr>
            <p:nvPr/>
          </p:nvSpPr>
          <p:spPr bwMode="auto">
            <a:xfrm flipH="1">
              <a:off x="2389" y="2724"/>
              <a:ext cx="4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134" name="Rectangle 150"/>
          <p:cNvSpPr>
            <a:spLocks noChangeArrowheads="1"/>
          </p:cNvSpPr>
          <p:nvPr/>
        </p:nvSpPr>
        <p:spPr bwMode="auto">
          <a:xfrm>
            <a:off x="6477000" y="1066802"/>
            <a:ext cx="2166966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61842"/>
            <a:r>
              <a:rPr lang="en-GB" sz="2000" b="1" dirty="0">
                <a:solidFill>
                  <a:srgbClr val="000000"/>
                </a:solidFill>
                <a:latin typeface="Times"/>
                <a:cs typeface="Arial" pitchFamily="34" charset="0"/>
              </a:rPr>
              <a:t>Intrinsic Pathway</a:t>
            </a:r>
            <a:endParaRPr lang="en-GB" sz="3600" dirty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1760540" y="2247901"/>
            <a:ext cx="33734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3606802" y="3552826"/>
            <a:ext cx="26754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2522540" y="2819401"/>
            <a:ext cx="33734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FIX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1252539" y="4410077"/>
            <a:ext cx="40713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969696"/>
                </a:solidFill>
                <a:latin typeface="Times"/>
                <a:cs typeface="Arial" pitchFamily="34" charset="0"/>
              </a:rPr>
              <a:t>FVII</a:t>
            </a:r>
            <a:endParaRPr lang="en-GB" sz="3600">
              <a:solidFill>
                <a:srgbClr val="96969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ChangeArrowheads="1"/>
          </p:cNvSpPr>
          <p:nvPr/>
        </p:nvSpPr>
        <p:spPr bwMode="auto">
          <a:xfrm>
            <a:off x="4521202" y="4276726"/>
            <a:ext cx="255915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3370264" y="2247901"/>
            <a:ext cx="43040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FXIa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5299075" y="3552826"/>
            <a:ext cx="36060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5926140" y="4257677"/>
            <a:ext cx="1250494" cy="2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700" b="1">
                <a:solidFill>
                  <a:srgbClr val="000000"/>
                </a:solidFill>
                <a:latin typeface="Times"/>
                <a:cs typeface="Arial" pitchFamily="34" charset="0"/>
              </a:rPr>
              <a:t>THROMBIN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6705600" y="4800601"/>
            <a:ext cx="567084" cy="2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800">
                <a:solidFill>
                  <a:srgbClr val="000000"/>
                </a:solidFill>
                <a:latin typeface="Times"/>
                <a:cs typeface="Arial" pitchFamily="34" charset="0"/>
              </a:rPr>
              <a:t>Fibrin</a:t>
            </a:r>
            <a:endParaRPr lang="en-GB" sz="4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81" name="Rectangle 13"/>
          <p:cNvSpPr>
            <a:spLocks noChangeArrowheads="1"/>
          </p:cNvSpPr>
          <p:nvPr/>
        </p:nvSpPr>
        <p:spPr bwMode="auto">
          <a:xfrm>
            <a:off x="4419600" y="4810127"/>
            <a:ext cx="91896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Fibrinogen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82" name="Rectangle 14"/>
          <p:cNvSpPr>
            <a:spLocks noChangeArrowheads="1"/>
          </p:cNvSpPr>
          <p:nvPr/>
        </p:nvSpPr>
        <p:spPr bwMode="auto">
          <a:xfrm>
            <a:off x="525464" y="44100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969696"/>
                </a:solidFill>
                <a:latin typeface="Times"/>
                <a:cs typeface="Arial" pitchFamily="34" charset="0"/>
              </a:rPr>
              <a:t>TF</a:t>
            </a:r>
            <a:endParaRPr lang="en-GB" sz="3600">
              <a:solidFill>
                <a:srgbClr val="96969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83" name="Rectangle 15"/>
          <p:cNvSpPr>
            <a:spLocks noChangeArrowheads="1"/>
          </p:cNvSpPr>
          <p:nvPr/>
        </p:nvSpPr>
        <p:spPr bwMode="auto">
          <a:xfrm>
            <a:off x="5994400" y="3381377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PL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87" name="Rectangle 19"/>
          <p:cNvSpPr>
            <a:spLocks noChangeArrowheads="1"/>
          </p:cNvSpPr>
          <p:nvPr/>
        </p:nvSpPr>
        <p:spPr bwMode="auto">
          <a:xfrm>
            <a:off x="5959476" y="3552826"/>
            <a:ext cx="337401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388" name="Rectangle 20"/>
          <p:cNvSpPr>
            <a:spLocks noChangeArrowheads="1"/>
          </p:cNvSpPr>
          <p:nvPr/>
        </p:nvSpPr>
        <p:spPr bwMode="auto">
          <a:xfrm>
            <a:off x="7620000" y="3476625"/>
            <a:ext cx="311170" cy="2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800" b="1">
                <a:solidFill>
                  <a:srgbClr val="FF0000"/>
                </a:solidFill>
                <a:latin typeface="Times"/>
                <a:cs typeface="Arial" pitchFamily="34" charset="0"/>
              </a:rPr>
              <a:t>FV</a:t>
            </a:r>
            <a:endParaRPr lang="en-GB" sz="4000" b="1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314389" name="Group 21"/>
          <p:cNvGrpSpPr>
            <a:grpSpLocks/>
          </p:cNvGrpSpPr>
          <p:nvPr/>
        </p:nvGrpSpPr>
        <p:grpSpPr bwMode="auto">
          <a:xfrm>
            <a:off x="3995740" y="3573463"/>
            <a:ext cx="1133475" cy="95250"/>
            <a:chOff x="2496" y="2256"/>
            <a:chExt cx="714" cy="60"/>
          </a:xfrm>
        </p:grpSpPr>
        <p:sp>
          <p:nvSpPr>
            <p:cNvPr id="314390" name="Freeform 22"/>
            <p:cNvSpPr>
              <a:spLocks/>
            </p:cNvSpPr>
            <p:nvPr/>
          </p:nvSpPr>
          <p:spPr bwMode="auto">
            <a:xfrm>
              <a:off x="3018" y="2256"/>
              <a:ext cx="192" cy="60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0" y="6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92" y="30"/>
                </a:cxn>
              </a:cxnLst>
              <a:rect l="0" t="0" r="r" b="b"/>
              <a:pathLst>
                <a:path w="192" h="60">
                  <a:moveTo>
                    <a:pt x="192" y="30"/>
                  </a:moveTo>
                  <a:lnTo>
                    <a:pt x="0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91" name="Line 23"/>
            <p:cNvSpPr>
              <a:spLocks noChangeShapeType="1"/>
            </p:cNvSpPr>
            <p:nvPr/>
          </p:nvSpPr>
          <p:spPr bwMode="auto">
            <a:xfrm>
              <a:off x="2496" y="2286"/>
              <a:ext cx="52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392" name="Group 24"/>
          <p:cNvGrpSpPr>
            <a:grpSpLocks/>
          </p:cNvGrpSpPr>
          <p:nvPr/>
        </p:nvGrpSpPr>
        <p:grpSpPr bwMode="auto">
          <a:xfrm>
            <a:off x="3098802" y="2857500"/>
            <a:ext cx="863600" cy="85725"/>
            <a:chOff x="1952" y="1800"/>
            <a:chExt cx="544" cy="54"/>
          </a:xfrm>
        </p:grpSpPr>
        <p:sp>
          <p:nvSpPr>
            <p:cNvPr id="314393" name="Freeform 25"/>
            <p:cNvSpPr>
              <a:spLocks/>
            </p:cNvSpPr>
            <p:nvPr/>
          </p:nvSpPr>
          <p:spPr bwMode="auto">
            <a:xfrm>
              <a:off x="2304" y="1800"/>
              <a:ext cx="192" cy="54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0" y="54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92" y="30"/>
                </a:cxn>
              </a:cxnLst>
              <a:rect l="0" t="0" r="r" b="b"/>
              <a:pathLst>
                <a:path w="192" h="54">
                  <a:moveTo>
                    <a:pt x="192" y="30"/>
                  </a:moveTo>
                  <a:lnTo>
                    <a:pt x="0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94" name="Line 26"/>
            <p:cNvSpPr>
              <a:spLocks noChangeShapeType="1"/>
            </p:cNvSpPr>
            <p:nvPr/>
          </p:nvSpPr>
          <p:spPr bwMode="auto">
            <a:xfrm>
              <a:off x="1952" y="1830"/>
              <a:ext cx="35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395" name="Group 27"/>
          <p:cNvGrpSpPr>
            <a:grpSpLocks/>
          </p:cNvGrpSpPr>
          <p:nvPr/>
        </p:nvGrpSpPr>
        <p:grpSpPr bwMode="auto">
          <a:xfrm>
            <a:off x="2184400" y="2295527"/>
            <a:ext cx="1100138" cy="85725"/>
            <a:chOff x="1376" y="1446"/>
            <a:chExt cx="693" cy="54"/>
          </a:xfrm>
        </p:grpSpPr>
        <p:sp>
          <p:nvSpPr>
            <p:cNvPr id="314396" name="Freeform 28"/>
            <p:cNvSpPr>
              <a:spLocks/>
            </p:cNvSpPr>
            <p:nvPr/>
          </p:nvSpPr>
          <p:spPr bwMode="auto">
            <a:xfrm>
              <a:off x="1899" y="1446"/>
              <a:ext cx="170" cy="54"/>
            </a:xfrm>
            <a:custGeom>
              <a:avLst/>
              <a:gdLst/>
              <a:ahLst/>
              <a:cxnLst>
                <a:cxn ang="0">
                  <a:pos x="170" y="24"/>
                </a:cxn>
                <a:cxn ang="0">
                  <a:pos x="0" y="5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70" y="24"/>
                </a:cxn>
              </a:cxnLst>
              <a:rect l="0" t="0" r="r" b="b"/>
              <a:pathLst>
                <a:path w="170" h="54">
                  <a:moveTo>
                    <a:pt x="170" y="24"/>
                  </a:moveTo>
                  <a:lnTo>
                    <a:pt x="0" y="5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97" name="Line 29"/>
            <p:cNvSpPr>
              <a:spLocks noChangeShapeType="1"/>
            </p:cNvSpPr>
            <p:nvPr/>
          </p:nvSpPr>
          <p:spPr bwMode="auto">
            <a:xfrm>
              <a:off x="1376" y="1470"/>
              <a:ext cx="52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398" name="Group 30"/>
          <p:cNvGrpSpPr>
            <a:grpSpLocks/>
          </p:cNvGrpSpPr>
          <p:nvPr/>
        </p:nvGrpSpPr>
        <p:grpSpPr bwMode="auto">
          <a:xfrm>
            <a:off x="4841875" y="4305300"/>
            <a:ext cx="1016000" cy="76200"/>
            <a:chOff x="3050" y="2712"/>
            <a:chExt cx="640" cy="48"/>
          </a:xfrm>
        </p:grpSpPr>
        <p:sp>
          <p:nvSpPr>
            <p:cNvPr id="314399" name="Freeform 31"/>
            <p:cNvSpPr>
              <a:spLocks/>
            </p:cNvSpPr>
            <p:nvPr/>
          </p:nvSpPr>
          <p:spPr bwMode="auto">
            <a:xfrm>
              <a:off x="3488" y="2712"/>
              <a:ext cx="202" cy="48"/>
            </a:xfrm>
            <a:custGeom>
              <a:avLst/>
              <a:gdLst/>
              <a:ahLst/>
              <a:cxnLst>
                <a:cxn ang="0">
                  <a:pos x="202" y="24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02" y="24"/>
                </a:cxn>
              </a:cxnLst>
              <a:rect l="0" t="0" r="r" b="b"/>
              <a:pathLst>
                <a:path w="202" h="48">
                  <a:moveTo>
                    <a:pt x="202" y="24"/>
                  </a:moveTo>
                  <a:lnTo>
                    <a:pt x="0" y="48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00" name="Line 32"/>
            <p:cNvSpPr>
              <a:spLocks noChangeShapeType="1"/>
            </p:cNvSpPr>
            <p:nvPr/>
          </p:nvSpPr>
          <p:spPr bwMode="auto">
            <a:xfrm>
              <a:off x="3050" y="2736"/>
              <a:ext cx="438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401" name="Group 33"/>
          <p:cNvGrpSpPr>
            <a:grpSpLocks/>
          </p:cNvGrpSpPr>
          <p:nvPr/>
        </p:nvGrpSpPr>
        <p:grpSpPr bwMode="auto">
          <a:xfrm>
            <a:off x="5689601" y="4848227"/>
            <a:ext cx="863600" cy="85725"/>
            <a:chOff x="3584" y="3054"/>
            <a:chExt cx="544" cy="54"/>
          </a:xfrm>
        </p:grpSpPr>
        <p:sp>
          <p:nvSpPr>
            <p:cNvPr id="314402" name="Freeform 34"/>
            <p:cNvSpPr>
              <a:spLocks/>
            </p:cNvSpPr>
            <p:nvPr/>
          </p:nvSpPr>
          <p:spPr bwMode="auto">
            <a:xfrm>
              <a:off x="3925" y="3054"/>
              <a:ext cx="203" cy="54"/>
            </a:xfrm>
            <a:custGeom>
              <a:avLst/>
              <a:gdLst/>
              <a:ahLst/>
              <a:cxnLst>
                <a:cxn ang="0">
                  <a:pos x="203" y="24"/>
                </a:cxn>
                <a:cxn ang="0">
                  <a:pos x="0" y="5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03" y="24"/>
                </a:cxn>
              </a:cxnLst>
              <a:rect l="0" t="0" r="r" b="b"/>
              <a:pathLst>
                <a:path w="203" h="54">
                  <a:moveTo>
                    <a:pt x="203" y="24"/>
                  </a:moveTo>
                  <a:lnTo>
                    <a:pt x="0" y="5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0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03" name="Line 35"/>
            <p:cNvSpPr>
              <a:spLocks noChangeShapeType="1"/>
            </p:cNvSpPr>
            <p:nvPr/>
          </p:nvSpPr>
          <p:spPr bwMode="auto">
            <a:xfrm>
              <a:off x="3584" y="3078"/>
              <a:ext cx="341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404" name="Group 36"/>
          <p:cNvGrpSpPr>
            <a:grpSpLocks/>
          </p:cNvGrpSpPr>
          <p:nvPr/>
        </p:nvGrpSpPr>
        <p:grpSpPr bwMode="auto">
          <a:xfrm>
            <a:off x="947740" y="3911602"/>
            <a:ext cx="136525" cy="485775"/>
            <a:chOff x="597" y="2436"/>
            <a:chExt cx="86" cy="306"/>
          </a:xfrm>
        </p:grpSpPr>
        <p:sp>
          <p:nvSpPr>
            <p:cNvPr id="314405" name="Freeform 37"/>
            <p:cNvSpPr>
              <a:spLocks/>
            </p:cNvSpPr>
            <p:nvPr/>
          </p:nvSpPr>
          <p:spPr bwMode="auto">
            <a:xfrm>
              <a:off x="597" y="2436"/>
              <a:ext cx="86" cy="11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114"/>
                </a:cxn>
                <a:cxn ang="0">
                  <a:pos x="43" y="114"/>
                </a:cxn>
                <a:cxn ang="0">
                  <a:pos x="0" y="114"/>
                </a:cxn>
                <a:cxn ang="0">
                  <a:pos x="43" y="0"/>
                </a:cxn>
              </a:cxnLst>
              <a:rect l="0" t="0" r="r" b="b"/>
              <a:pathLst>
                <a:path w="86" h="114">
                  <a:moveTo>
                    <a:pt x="43" y="0"/>
                  </a:moveTo>
                  <a:lnTo>
                    <a:pt x="86" y="114"/>
                  </a:lnTo>
                  <a:lnTo>
                    <a:pt x="43" y="114"/>
                  </a:lnTo>
                  <a:lnTo>
                    <a:pt x="0" y="1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06" name="Line 38"/>
            <p:cNvSpPr>
              <a:spLocks noChangeShapeType="1"/>
            </p:cNvSpPr>
            <p:nvPr/>
          </p:nvSpPr>
          <p:spPr bwMode="auto">
            <a:xfrm flipV="1">
              <a:off x="640" y="2550"/>
              <a:ext cx="1" cy="192"/>
            </a:xfrm>
            <a:prstGeom prst="line">
              <a:avLst/>
            </a:prstGeom>
            <a:noFill/>
            <a:ln w="333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407" name="Group 39"/>
          <p:cNvGrpSpPr>
            <a:grpSpLocks/>
          </p:cNvGrpSpPr>
          <p:nvPr/>
        </p:nvGrpSpPr>
        <p:grpSpPr bwMode="auto">
          <a:xfrm>
            <a:off x="6535740" y="3590925"/>
            <a:ext cx="846137" cy="76200"/>
            <a:chOff x="4117" y="2262"/>
            <a:chExt cx="533" cy="48"/>
          </a:xfrm>
        </p:grpSpPr>
        <p:sp>
          <p:nvSpPr>
            <p:cNvPr id="314408" name="Freeform 40"/>
            <p:cNvSpPr>
              <a:spLocks/>
            </p:cNvSpPr>
            <p:nvPr/>
          </p:nvSpPr>
          <p:spPr bwMode="auto">
            <a:xfrm>
              <a:off x="4117" y="2262"/>
              <a:ext cx="160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0" y="0"/>
                </a:cxn>
                <a:cxn ang="0">
                  <a:pos x="160" y="24"/>
                </a:cxn>
                <a:cxn ang="0">
                  <a:pos x="160" y="48"/>
                </a:cxn>
                <a:cxn ang="0">
                  <a:pos x="0" y="24"/>
                </a:cxn>
              </a:cxnLst>
              <a:rect l="0" t="0" r="r" b="b"/>
              <a:pathLst>
                <a:path w="160" h="48">
                  <a:moveTo>
                    <a:pt x="0" y="24"/>
                  </a:moveTo>
                  <a:lnTo>
                    <a:pt x="160" y="0"/>
                  </a:lnTo>
                  <a:lnTo>
                    <a:pt x="160" y="24"/>
                  </a:lnTo>
                  <a:lnTo>
                    <a:pt x="160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09" name="Line 41"/>
            <p:cNvSpPr>
              <a:spLocks noChangeShapeType="1"/>
            </p:cNvSpPr>
            <p:nvPr/>
          </p:nvSpPr>
          <p:spPr bwMode="auto">
            <a:xfrm flipH="1">
              <a:off x="4277" y="2286"/>
              <a:ext cx="37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413" name="Group 45"/>
          <p:cNvGrpSpPr>
            <a:grpSpLocks/>
          </p:cNvGrpSpPr>
          <p:nvPr/>
        </p:nvGrpSpPr>
        <p:grpSpPr bwMode="auto">
          <a:xfrm>
            <a:off x="3436938" y="2419352"/>
            <a:ext cx="152400" cy="447675"/>
            <a:chOff x="2165" y="1524"/>
            <a:chExt cx="96" cy="282"/>
          </a:xfrm>
        </p:grpSpPr>
        <p:sp>
          <p:nvSpPr>
            <p:cNvPr id="314414" name="Freeform 46"/>
            <p:cNvSpPr>
              <a:spLocks/>
            </p:cNvSpPr>
            <p:nvPr/>
          </p:nvSpPr>
          <p:spPr bwMode="auto">
            <a:xfrm>
              <a:off x="2165" y="1698"/>
              <a:ext cx="96" cy="108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96" y="0"/>
                </a:cxn>
                <a:cxn ang="0">
                  <a:pos x="43" y="108"/>
                </a:cxn>
              </a:cxnLst>
              <a:rect l="0" t="0" r="r" b="b"/>
              <a:pathLst>
                <a:path w="96" h="108">
                  <a:moveTo>
                    <a:pt x="43" y="108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96" y="0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15" name="Line 47"/>
            <p:cNvSpPr>
              <a:spLocks noChangeShapeType="1"/>
            </p:cNvSpPr>
            <p:nvPr/>
          </p:nvSpPr>
          <p:spPr bwMode="auto">
            <a:xfrm>
              <a:off x="2208" y="1524"/>
              <a:ext cx="1" cy="17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419" name="Group 51"/>
          <p:cNvGrpSpPr>
            <a:grpSpLocks/>
          </p:cNvGrpSpPr>
          <p:nvPr/>
        </p:nvGrpSpPr>
        <p:grpSpPr bwMode="auto">
          <a:xfrm>
            <a:off x="5451477" y="3867150"/>
            <a:ext cx="136525" cy="381000"/>
            <a:chOff x="3434" y="2436"/>
            <a:chExt cx="86" cy="240"/>
          </a:xfrm>
        </p:grpSpPr>
        <p:sp>
          <p:nvSpPr>
            <p:cNvPr id="314420" name="Freeform 52"/>
            <p:cNvSpPr>
              <a:spLocks/>
            </p:cNvSpPr>
            <p:nvPr/>
          </p:nvSpPr>
          <p:spPr bwMode="auto">
            <a:xfrm>
              <a:off x="3434" y="2568"/>
              <a:ext cx="86" cy="108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86" y="0"/>
                </a:cxn>
                <a:cxn ang="0">
                  <a:pos x="43" y="108"/>
                </a:cxn>
              </a:cxnLst>
              <a:rect l="0" t="0" r="r" b="b"/>
              <a:pathLst>
                <a:path w="86" h="108">
                  <a:moveTo>
                    <a:pt x="43" y="108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6" y="0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000000"/>
            </a:solidFill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21" name="Line 53"/>
            <p:cNvSpPr>
              <a:spLocks noChangeShapeType="1"/>
            </p:cNvSpPr>
            <p:nvPr/>
          </p:nvSpPr>
          <p:spPr bwMode="auto">
            <a:xfrm>
              <a:off x="3477" y="2436"/>
              <a:ext cx="1" cy="1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422" name="Group 54"/>
          <p:cNvGrpSpPr>
            <a:grpSpLocks/>
          </p:cNvGrpSpPr>
          <p:nvPr/>
        </p:nvGrpSpPr>
        <p:grpSpPr bwMode="auto">
          <a:xfrm>
            <a:off x="6045200" y="4467225"/>
            <a:ext cx="152400" cy="381000"/>
            <a:chOff x="3808" y="2814"/>
            <a:chExt cx="96" cy="240"/>
          </a:xfrm>
        </p:grpSpPr>
        <p:sp>
          <p:nvSpPr>
            <p:cNvPr id="314423" name="Freeform 55"/>
            <p:cNvSpPr>
              <a:spLocks/>
            </p:cNvSpPr>
            <p:nvPr/>
          </p:nvSpPr>
          <p:spPr bwMode="auto">
            <a:xfrm>
              <a:off x="3808" y="2946"/>
              <a:ext cx="96" cy="108"/>
            </a:xfrm>
            <a:custGeom>
              <a:avLst/>
              <a:gdLst/>
              <a:ahLst/>
              <a:cxnLst>
                <a:cxn ang="0">
                  <a:pos x="53" y="108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96" y="0"/>
                </a:cxn>
                <a:cxn ang="0">
                  <a:pos x="53" y="108"/>
                </a:cxn>
              </a:cxnLst>
              <a:rect l="0" t="0" r="r" b="b"/>
              <a:pathLst>
                <a:path w="96" h="108">
                  <a:moveTo>
                    <a:pt x="53" y="108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96" y="0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000000"/>
            </a:solidFill>
            <a:ln w="762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24" name="Line 56"/>
            <p:cNvSpPr>
              <a:spLocks noChangeShapeType="1"/>
            </p:cNvSpPr>
            <p:nvPr/>
          </p:nvSpPr>
          <p:spPr bwMode="auto">
            <a:xfrm>
              <a:off x="3861" y="2814"/>
              <a:ext cx="1" cy="13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425" name="Group 57"/>
          <p:cNvGrpSpPr>
            <a:grpSpLocks/>
          </p:cNvGrpSpPr>
          <p:nvPr/>
        </p:nvGrpSpPr>
        <p:grpSpPr bwMode="auto">
          <a:xfrm>
            <a:off x="4140202" y="2565400"/>
            <a:ext cx="1355725" cy="477838"/>
            <a:chOff x="2613" y="1602"/>
            <a:chExt cx="854" cy="301"/>
          </a:xfrm>
        </p:grpSpPr>
        <p:grpSp>
          <p:nvGrpSpPr>
            <p:cNvPr id="314426" name="Group 58"/>
            <p:cNvGrpSpPr>
              <a:grpSpLocks/>
            </p:cNvGrpSpPr>
            <p:nvPr/>
          </p:nvGrpSpPr>
          <p:grpSpPr bwMode="auto">
            <a:xfrm>
              <a:off x="2613" y="1602"/>
              <a:ext cx="843" cy="1"/>
              <a:chOff x="2613" y="1602"/>
              <a:chExt cx="843" cy="1"/>
            </a:xfrm>
          </p:grpSpPr>
          <p:sp>
            <p:nvSpPr>
              <p:cNvPr id="314427" name="Line 59"/>
              <p:cNvSpPr>
                <a:spLocks noChangeShapeType="1"/>
              </p:cNvSpPr>
              <p:nvPr/>
            </p:nvSpPr>
            <p:spPr bwMode="auto">
              <a:xfrm>
                <a:off x="2613" y="16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28" name="Line 60"/>
              <p:cNvSpPr>
                <a:spLocks noChangeShapeType="1"/>
              </p:cNvSpPr>
              <p:nvPr/>
            </p:nvSpPr>
            <p:spPr bwMode="auto">
              <a:xfrm>
                <a:off x="2816" y="16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29" name="Line 61"/>
              <p:cNvSpPr>
                <a:spLocks noChangeShapeType="1"/>
              </p:cNvSpPr>
              <p:nvPr/>
            </p:nvSpPr>
            <p:spPr bwMode="auto">
              <a:xfrm>
                <a:off x="3029" y="16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30" name="Line 62"/>
              <p:cNvSpPr>
                <a:spLocks noChangeShapeType="1"/>
              </p:cNvSpPr>
              <p:nvPr/>
            </p:nvSpPr>
            <p:spPr bwMode="auto">
              <a:xfrm>
                <a:off x="3232" y="16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31" name="Line 63"/>
              <p:cNvSpPr>
                <a:spLocks noChangeShapeType="1"/>
              </p:cNvSpPr>
              <p:nvPr/>
            </p:nvSpPr>
            <p:spPr bwMode="auto">
              <a:xfrm>
                <a:off x="3445" y="160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4432" name="Group 64"/>
            <p:cNvGrpSpPr>
              <a:grpSpLocks/>
            </p:cNvGrpSpPr>
            <p:nvPr/>
          </p:nvGrpSpPr>
          <p:grpSpPr bwMode="auto">
            <a:xfrm>
              <a:off x="3466" y="1602"/>
              <a:ext cx="1" cy="282"/>
              <a:chOff x="3466" y="1602"/>
              <a:chExt cx="1" cy="282"/>
            </a:xfrm>
          </p:grpSpPr>
          <p:sp>
            <p:nvSpPr>
              <p:cNvPr id="314433" name="Line 65"/>
              <p:cNvSpPr>
                <a:spLocks noChangeShapeType="1"/>
              </p:cNvSpPr>
              <p:nvPr/>
            </p:nvSpPr>
            <p:spPr bwMode="auto">
              <a:xfrm>
                <a:off x="3466" y="160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34" name="Line 66"/>
              <p:cNvSpPr>
                <a:spLocks noChangeShapeType="1"/>
              </p:cNvSpPr>
              <p:nvPr/>
            </p:nvSpPr>
            <p:spPr bwMode="auto">
              <a:xfrm>
                <a:off x="3466" y="1716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35" name="Line 67"/>
              <p:cNvSpPr>
                <a:spLocks noChangeShapeType="1"/>
              </p:cNvSpPr>
              <p:nvPr/>
            </p:nvSpPr>
            <p:spPr bwMode="auto">
              <a:xfrm>
                <a:off x="3466" y="1836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4436" name="Group 68"/>
            <p:cNvGrpSpPr>
              <a:grpSpLocks/>
            </p:cNvGrpSpPr>
            <p:nvPr/>
          </p:nvGrpSpPr>
          <p:grpSpPr bwMode="auto">
            <a:xfrm>
              <a:off x="2613" y="1608"/>
              <a:ext cx="1" cy="288"/>
              <a:chOff x="2613" y="1608"/>
              <a:chExt cx="1" cy="288"/>
            </a:xfrm>
          </p:grpSpPr>
          <p:sp>
            <p:nvSpPr>
              <p:cNvPr id="314437" name="Line 69"/>
              <p:cNvSpPr>
                <a:spLocks noChangeShapeType="1"/>
              </p:cNvSpPr>
              <p:nvPr/>
            </p:nvSpPr>
            <p:spPr bwMode="auto">
              <a:xfrm>
                <a:off x="2613" y="1608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38" name="Line 70"/>
              <p:cNvSpPr>
                <a:spLocks noChangeShapeType="1"/>
              </p:cNvSpPr>
              <p:nvPr/>
            </p:nvSpPr>
            <p:spPr bwMode="auto">
              <a:xfrm>
                <a:off x="2613" y="172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39" name="Line 71"/>
              <p:cNvSpPr>
                <a:spLocks noChangeShapeType="1"/>
              </p:cNvSpPr>
              <p:nvPr/>
            </p:nvSpPr>
            <p:spPr bwMode="auto">
              <a:xfrm>
                <a:off x="2613" y="184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4440" name="Group 72"/>
            <p:cNvGrpSpPr>
              <a:grpSpLocks/>
            </p:cNvGrpSpPr>
            <p:nvPr/>
          </p:nvGrpSpPr>
          <p:grpSpPr bwMode="auto">
            <a:xfrm>
              <a:off x="2613" y="1902"/>
              <a:ext cx="843" cy="1"/>
              <a:chOff x="2613" y="1902"/>
              <a:chExt cx="843" cy="1"/>
            </a:xfrm>
          </p:grpSpPr>
          <p:sp>
            <p:nvSpPr>
              <p:cNvPr id="314441" name="Line 73"/>
              <p:cNvSpPr>
                <a:spLocks noChangeShapeType="1"/>
              </p:cNvSpPr>
              <p:nvPr/>
            </p:nvSpPr>
            <p:spPr bwMode="auto">
              <a:xfrm>
                <a:off x="2613" y="19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42" name="Line 74"/>
              <p:cNvSpPr>
                <a:spLocks noChangeShapeType="1"/>
              </p:cNvSpPr>
              <p:nvPr/>
            </p:nvSpPr>
            <p:spPr bwMode="auto">
              <a:xfrm>
                <a:off x="2816" y="19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43" name="Line 75"/>
              <p:cNvSpPr>
                <a:spLocks noChangeShapeType="1"/>
              </p:cNvSpPr>
              <p:nvPr/>
            </p:nvSpPr>
            <p:spPr bwMode="auto">
              <a:xfrm>
                <a:off x="3029" y="19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44" name="Line 76"/>
              <p:cNvSpPr>
                <a:spLocks noChangeShapeType="1"/>
              </p:cNvSpPr>
              <p:nvPr/>
            </p:nvSpPr>
            <p:spPr bwMode="auto">
              <a:xfrm>
                <a:off x="3232" y="190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45" name="Line 77"/>
              <p:cNvSpPr>
                <a:spLocks noChangeShapeType="1"/>
              </p:cNvSpPr>
              <p:nvPr/>
            </p:nvSpPr>
            <p:spPr bwMode="auto">
              <a:xfrm>
                <a:off x="3445" y="190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4446" name="Group 78"/>
          <p:cNvGrpSpPr>
            <a:grpSpLocks/>
          </p:cNvGrpSpPr>
          <p:nvPr/>
        </p:nvGrpSpPr>
        <p:grpSpPr bwMode="auto">
          <a:xfrm>
            <a:off x="5113340" y="3305175"/>
            <a:ext cx="1355725" cy="477838"/>
            <a:chOff x="3221" y="2082"/>
            <a:chExt cx="854" cy="301"/>
          </a:xfrm>
        </p:grpSpPr>
        <p:grpSp>
          <p:nvGrpSpPr>
            <p:cNvPr id="314447" name="Group 79"/>
            <p:cNvGrpSpPr>
              <a:grpSpLocks/>
            </p:cNvGrpSpPr>
            <p:nvPr/>
          </p:nvGrpSpPr>
          <p:grpSpPr bwMode="auto">
            <a:xfrm>
              <a:off x="3221" y="2082"/>
              <a:ext cx="843" cy="1"/>
              <a:chOff x="3221" y="2082"/>
              <a:chExt cx="843" cy="1"/>
            </a:xfrm>
          </p:grpSpPr>
          <p:sp>
            <p:nvSpPr>
              <p:cNvPr id="314448" name="Line 80"/>
              <p:cNvSpPr>
                <a:spLocks noChangeShapeType="1"/>
              </p:cNvSpPr>
              <p:nvPr/>
            </p:nvSpPr>
            <p:spPr bwMode="auto">
              <a:xfrm>
                <a:off x="3221" y="20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49" name="Line 81"/>
              <p:cNvSpPr>
                <a:spLocks noChangeShapeType="1"/>
              </p:cNvSpPr>
              <p:nvPr/>
            </p:nvSpPr>
            <p:spPr bwMode="auto">
              <a:xfrm>
                <a:off x="3434" y="20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50" name="Line 82"/>
              <p:cNvSpPr>
                <a:spLocks noChangeShapeType="1"/>
              </p:cNvSpPr>
              <p:nvPr/>
            </p:nvSpPr>
            <p:spPr bwMode="auto">
              <a:xfrm>
                <a:off x="3637" y="20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51" name="Line 83"/>
              <p:cNvSpPr>
                <a:spLocks noChangeShapeType="1"/>
              </p:cNvSpPr>
              <p:nvPr/>
            </p:nvSpPr>
            <p:spPr bwMode="auto">
              <a:xfrm>
                <a:off x="3850" y="20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52" name="Line 84"/>
              <p:cNvSpPr>
                <a:spLocks noChangeShapeType="1"/>
              </p:cNvSpPr>
              <p:nvPr/>
            </p:nvSpPr>
            <p:spPr bwMode="auto">
              <a:xfrm>
                <a:off x="4053" y="208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4453" name="Group 85"/>
            <p:cNvGrpSpPr>
              <a:grpSpLocks/>
            </p:cNvGrpSpPr>
            <p:nvPr/>
          </p:nvGrpSpPr>
          <p:grpSpPr bwMode="auto">
            <a:xfrm>
              <a:off x="4074" y="2082"/>
              <a:ext cx="1" cy="282"/>
              <a:chOff x="4074" y="2082"/>
              <a:chExt cx="1" cy="282"/>
            </a:xfrm>
          </p:grpSpPr>
          <p:sp>
            <p:nvSpPr>
              <p:cNvPr id="314454" name="Line 86"/>
              <p:cNvSpPr>
                <a:spLocks noChangeShapeType="1"/>
              </p:cNvSpPr>
              <p:nvPr/>
            </p:nvSpPr>
            <p:spPr bwMode="auto">
              <a:xfrm>
                <a:off x="4074" y="2082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55" name="Line 87"/>
              <p:cNvSpPr>
                <a:spLocks noChangeShapeType="1"/>
              </p:cNvSpPr>
              <p:nvPr/>
            </p:nvSpPr>
            <p:spPr bwMode="auto">
              <a:xfrm>
                <a:off x="4074" y="2196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56" name="Line 88"/>
              <p:cNvSpPr>
                <a:spLocks noChangeShapeType="1"/>
              </p:cNvSpPr>
              <p:nvPr/>
            </p:nvSpPr>
            <p:spPr bwMode="auto">
              <a:xfrm>
                <a:off x="4074" y="2316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4457" name="Group 89"/>
            <p:cNvGrpSpPr>
              <a:grpSpLocks/>
            </p:cNvGrpSpPr>
            <p:nvPr/>
          </p:nvGrpSpPr>
          <p:grpSpPr bwMode="auto">
            <a:xfrm>
              <a:off x="3221" y="2088"/>
              <a:ext cx="1" cy="282"/>
              <a:chOff x="3221" y="2088"/>
              <a:chExt cx="1" cy="282"/>
            </a:xfrm>
          </p:grpSpPr>
          <p:sp>
            <p:nvSpPr>
              <p:cNvPr id="314458" name="Line 90"/>
              <p:cNvSpPr>
                <a:spLocks noChangeShapeType="1"/>
              </p:cNvSpPr>
              <p:nvPr/>
            </p:nvSpPr>
            <p:spPr bwMode="auto">
              <a:xfrm>
                <a:off x="3221" y="2088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59" name="Line 91"/>
              <p:cNvSpPr>
                <a:spLocks noChangeShapeType="1"/>
              </p:cNvSpPr>
              <p:nvPr/>
            </p:nvSpPr>
            <p:spPr bwMode="auto">
              <a:xfrm>
                <a:off x="3221" y="2202"/>
                <a:ext cx="1" cy="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60" name="Line 92"/>
              <p:cNvSpPr>
                <a:spLocks noChangeShapeType="1"/>
              </p:cNvSpPr>
              <p:nvPr/>
            </p:nvSpPr>
            <p:spPr bwMode="auto">
              <a:xfrm>
                <a:off x="3221" y="2322"/>
                <a:ext cx="1" cy="4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4461" name="Group 93"/>
            <p:cNvGrpSpPr>
              <a:grpSpLocks/>
            </p:cNvGrpSpPr>
            <p:nvPr/>
          </p:nvGrpSpPr>
          <p:grpSpPr bwMode="auto">
            <a:xfrm>
              <a:off x="3221" y="2382"/>
              <a:ext cx="843" cy="1"/>
              <a:chOff x="3221" y="2382"/>
              <a:chExt cx="843" cy="1"/>
            </a:xfrm>
          </p:grpSpPr>
          <p:sp>
            <p:nvSpPr>
              <p:cNvPr id="314462" name="Line 94"/>
              <p:cNvSpPr>
                <a:spLocks noChangeShapeType="1"/>
              </p:cNvSpPr>
              <p:nvPr/>
            </p:nvSpPr>
            <p:spPr bwMode="auto">
              <a:xfrm>
                <a:off x="3221" y="23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63" name="Line 95"/>
              <p:cNvSpPr>
                <a:spLocks noChangeShapeType="1"/>
              </p:cNvSpPr>
              <p:nvPr/>
            </p:nvSpPr>
            <p:spPr bwMode="auto">
              <a:xfrm>
                <a:off x="3434" y="23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64" name="Line 96"/>
              <p:cNvSpPr>
                <a:spLocks noChangeShapeType="1"/>
              </p:cNvSpPr>
              <p:nvPr/>
            </p:nvSpPr>
            <p:spPr bwMode="auto">
              <a:xfrm>
                <a:off x="3637" y="2382"/>
                <a:ext cx="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65" name="Line 97"/>
              <p:cNvSpPr>
                <a:spLocks noChangeShapeType="1"/>
              </p:cNvSpPr>
              <p:nvPr/>
            </p:nvSpPr>
            <p:spPr bwMode="auto">
              <a:xfrm>
                <a:off x="3850" y="2382"/>
                <a:ext cx="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66" name="Line 98"/>
              <p:cNvSpPr>
                <a:spLocks noChangeShapeType="1"/>
              </p:cNvSpPr>
              <p:nvPr/>
            </p:nvSpPr>
            <p:spPr bwMode="auto">
              <a:xfrm>
                <a:off x="4053" y="2382"/>
                <a:ext cx="1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4467" name="Arc 99"/>
          <p:cNvSpPr>
            <a:spLocks/>
          </p:cNvSpPr>
          <p:nvPr/>
        </p:nvSpPr>
        <p:spPr bwMode="auto">
          <a:xfrm>
            <a:off x="2879725" y="1797050"/>
            <a:ext cx="2565400" cy="274638"/>
          </a:xfrm>
          <a:custGeom>
            <a:avLst/>
            <a:gdLst>
              <a:gd name="G0" fmla="+- 21597 0 0"/>
              <a:gd name="G1" fmla="+- 21600 0 0"/>
              <a:gd name="G2" fmla="+- 21600 0 0"/>
              <a:gd name="T0" fmla="*/ 0 w 21597"/>
              <a:gd name="T1" fmla="*/ 21226 h 21600"/>
              <a:gd name="T2" fmla="*/ 21521 w 21597"/>
              <a:gd name="T3" fmla="*/ 0 h 21600"/>
              <a:gd name="T4" fmla="*/ 21597 w 215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600" fill="none" extrusionOk="0">
                <a:moveTo>
                  <a:pt x="0" y="21226"/>
                </a:moveTo>
                <a:cubicBezTo>
                  <a:pt x="203" y="9473"/>
                  <a:pt x="9767" y="41"/>
                  <a:pt x="21521" y="0"/>
                </a:cubicBezTo>
              </a:path>
              <a:path w="21597" h="21600" stroke="0" extrusionOk="0">
                <a:moveTo>
                  <a:pt x="0" y="21226"/>
                </a:moveTo>
                <a:cubicBezTo>
                  <a:pt x="203" y="9473"/>
                  <a:pt x="9767" y="41"/>
                  <a:pt x="21521" y="0"/>
                </a:cubicBezTo>
                <a:lnTo>
                  <a:pt x="21597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314468" name="Arc 100"/>
          <p:cNvSpPr>
            <a:spLocks/>
          </p:cNvSpPr>
          <p:nvPr/>
        </p:nvSpPr>
        <p:spPr bwMode="auto">
          <a:xfrm>
            <a:off x="5299077" y="1797052"/>
            <a:ext cx="3336925" cy="1670050"/>
          </a:xfrm>
          <a:custGeom>
            <a:avLst/>
            <a:gdLst>
              <a:gd name="G0" fmla="+- 10 0 0"/>
              <a:gd name="G1" fmla="+- 21600 0 0"/>
              <a:gd name="G2" fmla="+- 21600 0 0"/>
              <a:gd name="T0" fmla="*/ 0 w 21610"/>
              <a:gd name="T1" fmla="*/ 0 h 21600"/>
              <a:gd name="T2" fmla="*/ 21610 w 21610"/>
              <a:gd name="T3" fmla="*/ 21600 h 21600"/>
              <a:gd name="T4" fmla="*/ 10 w 216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0" h="21600" fill="none" extrusionOk="0">
                <a:moveTo>
                  <a:pt x="0" y="0"/>
                </a:moveTo>
                <a:cubicBezTo>
                  <a:pt x="3" y="0"/>
                  <a:pt x="6" y="-1"/>
                  <a:pt x="10" y="0"/>
                </a:cubicBezTo>
                <a:cubicBezTo>
                  <a:pt x="11939" y="0"/>
                  <a:pt x="21610" y="9670"/>
                  <a:pt x="21610" y="21600"/>
                </a:cubicBezTo>
              </a:path>
              <a:path w="21610" h="21600" stroke="0" extrusionOk="0">
                <a:moveTo>
                  <a:pt x="0" y="0"/>
                </a:moveTo>
                <a:cubicBezTo>
                  <a:pt x="3" y="0"/>
                  <a:pt x="6" y="-1"/>
                  <a:pt x="10" y="0"/>
                </a:cubicBezTo>
                <a:cubicBezTo>
                  <a:pt x="11939" y="0"/>
                  <a:pt x="21610" y="9670"/>
                  <a:pt x="21610" y="21600"/>
                </a:cubicBezTo>
                <a:lnTo>
                  <a:pt x="10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314471" name="Arc 103"/>
          <p:cNvSpPr>
            <a:spLocks/>
          </p:cNvSpPr>
          <p:nvPr/>
        </p:nvSpPr>
        <p:spPr bwMode="auto">
          <a:xfrm>
            <a:off x="7059615" y="3168652"/>
            <a:ext cx="992187" cy="279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8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17"/>
                  <a:pt x="9598" y="65"/>
                  <a:pt x="2148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17"/>
                  <a:pt x="9598" y="65"/>
                  <a:pt x="214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314472" name="Arc 104"/>
          <p:cNvSpPr>
            <a:spLocks/>
          </p:cNvSpPr>
          <p:nvPr/>
        </p:nvSpPr>
        <p:spPr bwMode="auto">
          <a:xfrm>
            <a:off x="8048627" y="3168650"/>
            <a:ext cx="588963" cy="350838"/>
          </a:xfrm>
          <a:custGeom>
            <a:avLst/>
            <a:gdLst>
              <a:gd name="G0" fmla="+- 129 0 0"/>
              <a:gd name="G1" fmla="+- 21600 0 0"/>
              <a:gd name="G2" fmla="+- 21600 0 0"/>
              <a:gd name="T0" fmla="*/ 0 w 21729"/>
              <a:gd name="T1" fmla="*/ 0 h 21600"/>
              <a:gd name="T2" fmla="*/ 21729 w 21729"/>
              <a:gd name="T3" fmla="*/ 21488 h 21600"/>
              <a:gd name="T4" fmla="*/ 129 w 2172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9" h="21600" fill="none" extrusionOk="0">
                <a:moveTo>
                  <a:pt x="0" y="0"/>
                </a:moveTo>
                <a:cubicBezTo>
                  <a:pt x="43" y="0"/>
                  <a:pt x="86" y="-1"/>
                  <a:pt x="129" y="0"/>
                </a:cubicBezTo>
                <a:cubicBezTo>
                  <a:pt x="12014" y="0"/>
                  <a:pt x="21667" y="9602"/>
                  <a:pt x="21728" y="21488"/>
                </a:cubicBezTo>
              </a:path>
              <a:path w="21729" h="21600" stroke="0" extrusionOk="0">
                <a:moveTo>
                  <a:pt x="0" y="0"/>
                </a:moveTo>
                <a:cubicBezTo>
                  <a:pt x="43" y="0"/>
                  <a:pt x="86" y="-1"/>
                  <a:pt x="129" y="0"/>
                </a:cubicBezTo>
                <a:cubicBezTo>
                  <a:pt x="12014" y="0"/>
                  <a:pt x="21667" y="9602"/>
                  <a:pt x="21728" y="21488"/>
                </a:cubicBezTo>
                <a:lnTo>
                  <a:pt x="129" y="2160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314473" name="Arc 105"/>
          <p:cNvSpPr>
            <a:spLocks/>
          </p:cNvSpPr>
          <p:nvPr/>
        </p:nvSpPr>
        <p:spPr bwMode="auto">
          <a:xfrm>
            <a:off x="7434263" y="3524252"/>
            <a:ext cx="1201737" cy="784225"/>
          </a:xfrm>
          <a:custGeom>
            <a:avLst/>
            <a:gdLst>
              <a:gd name="G0" fmla="+- 143 0 0"/>
              <a:gd name="G1" fmla="+- 112 0 0"/>
              <a:gd name="G2" fmla="+- 21600 0 0"/>
              <a:gd name="T0" fmla="*/ 21743 w 21743"/>
              <a:gd name="T1" fmla="*/ 0 h 21712"/>
              <a:gd name="T2" fmla="*/ 0 w 21743"/>
              <a:gd name="T3" fmla="*/ 21712 h 21712"/>
              <a:gd name="T4" fmla="*/ 143 w 21743"/>
              <a:gd name="T5" fmla="*/ 112 h 2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43" h="21712" fill="none" extrusionOk="0">
                <a:moveTo>
                  <a:pt x="21742" y="0"/>
                </a:moveTo>
                <a:cubicBezTo>
                  <a:pt x="21742" y="37"/>
                  <a:pt x="21743" y="74"/>
                  <a:pt x="21743" y="112"/>
                </a:cubicBezTo>
                <a:cubicBezTo>
                  <a:pt x="21743" y="12041"/>
                  <a:pt x="12072" y="21712"/>
                  <a:pt x="143" y="21712"/>
                </a:cubicBezTo>
                <a:cubicBezTo>
                  <a:pt x="95" y="21712"/>
                  <a:pt x="47" y="21711"/>
                  <a:pt x="0" y="21711"/>
                </a:cubicBezTo>
              </a:path>
              <a:path w="21743" h="21712" stroke="0" extrusionOk="0">
                <a:moveTo>
                  <a:pt x="21742" y="0"/>
                </a:moveTo>
                <a:cubicBezTo>
                  <a:pt x="21742" y="37"/>
                  <a:pt x="21743" y="74"/>
                  <a:pt x="21743" y="112"/>
                </a:cubicBezTo>
                <a:cubicBezTo>
                  <a:pt x="21743" y="12041"/>
                  <a:pt x="12072" y="21712"/>
                  <a:pt x="143" y="21712"/>
                </a:cubicBezTo>
                <a:cubicBezTo>
                  <a:pt x="95" y="21712"/>
                  <a:pt x="47" y="21711"/>
                  <a:pt x="0" y="21711"/>
                </a:cubicBezTo>
                <a:lnTo>
                  <a:pt x="143" y="112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314474" name="Arc 106"/>
          <p:cNvSpPr>
            <a:spLocks/>
          </p:cNvSpPr>
          <p:nvPr/>
        </p:nvSpPr>
        <p:spPr bwMode="auto">
          <a:xfrm>
            <a:off x="2828925" y="2578101"/>
            <a:ext cx="476250" cy="146050"/>
          </a:xfrm>
          <a:custGeom>
            <a:avLst/>
            <a:gdLst>
              <a:gd name="G0" fmla="+- 19 0 0"/>
              <a:gd name="G1" fmla="+- 21600 0 0"/>
              <a:gd name="G2" fmla="+- 21600 0 0"/>
              <a:gd name="T0" fmla="*/ 0 w 21619"/>
              <a:gd name="T1" fmla="*/ 0 h 21600"/>
              <a:gd name="T2" fmla="*/ 21619 w 21619"/>
              <a:gd name="T3" fmla="*/ 21600 h 21600"/>
              <a:gd name="T4" fmla="*/ 19 w 216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9" h="21600" fill="none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</a:path>
              <a:path w="21619" h="21600" stroke="0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  <a:lnTo>
                  <a:pt x="19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314475" name="Arc 107"/>
          <p:cNvSpPr>
            <a:spLocks/>
          </p:cNvSpPr>
          <p:nvPr/>
        </p:nvSpPr>
        <p:spPr bwMode="auto">
          <a:xfrm>
            <a:off x="1049340" y="2578100"/>
            <a:ext cx="1779587" cy="10223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314476" name="Arc 108"/>
          <p:cNvSpPr>
            <a:spLocks/>
          </p:cNvSpPr>
          <p:nvPr/>
        </p:nvSpPr>
        <p:spPr bwMode="auto">
          <a:xfrm>
            <a:off x="1050926" y="3235325"/>
            <a:ext cx="2209800" cy="350838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21598"/>
              <a:gd name="T1" fmla="*/ 21307 h 21600"/>
              <a:gd name="T2" fmla="*/ 21509 w 21598"/>
              <a:gd name="T3" fmla="*/ 0 h 21600"/>
              <a:gd name="T4" fmla="*/ 21598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-1" y="21306"/>
                </a:moveTo>
                <a:cubicBezTo>
                  <a:pt x="159" y="9527"/>
                  <a:pt x="9728" y="48"/>
                  <a:pt x="21509" y="0"/>
                </a:cubicBezTo>
              </a:path>
              <a:path w="21598" h="21600" stroke="0" extrusionOk="0">
                <a:moveTo>
                  <a:pt x="-1" y="21306"/>
                </a:moveTo>
                <a:cubicBezTo>
                  <a:pt x="159" y="9527"/>
                  <a:pt x="9728" y="48"/>
                  <a:pt x="21509" y="0"/>
                </a:cubicBezTo>
                <a:lnTo>
                  <a:pt x="21598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314477" name="Arc 109"/>
          <p:cNvSpPr>
            <a:spLocks/>
          </p:cNvSpPr>
          <p:nvPr/>
        </p:nvSpPr>
        <p:spPr bwMode="auto">
          <a:xfrm>
            <a:off x="3254375" y="3235325"/>
            <a:ext cx="1098550" cy="241300"/>
          </a:xfrm>
          <a:custGeom>
            <a:avLst/>
            <a:gdLst>
              <a:gd name="G0" fmla="+- 116 0 0"/>
              <a:gd name="G1" fmla="+- 21600 0 0"/>
              <a:gd name="G2" fmla="+- 21600 0 0"/>
              <a:gd name="T0" fmla="*/ 0 w 21716"/>
              <a:gd name="T1" fmla="*/ 0 h 21600"/>
              <a:gd name="T2" fmla="*/ 21716 w 21716"/>
              <a:gd name="T3" fmla="*/ 21600 h 21600"/>
              <a:gd name="T4" fmla="*/ 116 w 217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6" h="21600" fill="none" extrusionOk="0">
                <a:moveTo>
                  <a:pt x="0" y="0"/>
                </a:moveTo>
                <a:cubicBezTo>
                  <a:pt x="38" y="0"/>
                  <a:pt x="77" y="-1"/>
                  <a:pt x="116" y="0"/>
                </a:cubicBezTo>
                <a:cubicBezTo>
                  <a:pt x="12045" y="0"/>
                  <a:pt x="21716" y="9670"/>
                  <a:pt x="21716" y="21600"/>
                </a:cubicBezTo>
              </a:path>
              <a:path w="21716" h="21600" stroke="0" extrusionOk="0">
                <a:moveTo>
                  <a:pt x="0" y="0"/>
                </a:moveTo>
                <a:cubicBezTo>
                  <a:pt x="38" y="0"/>
                  <a:pt x="77" y="-1"/>
                  <a:pt x="116" y="0"/>
                </a:cubicBezTo>
                <a:cubicBezTo>
                  <a:pt x="12045" y="0"/>
                  <a:pt x="21716" y="9670"/>
                  <a:pt x="21716" y="21600"/>
                </a:cubicBezTo>
                <a:lnTo>
                  <a:pt x="116" y="21600"/>
                </a:lnTo>
                <a:close/>
              </a:path>
            </a:pathLst>
          </a:custGeom>
          <a:noFill/>
          <a:ln w="33338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grpSp>
        <p:nvGrpSpPr>
          <p:cNvPr id="314478" name="Group 110"/>
          <p:cNvGrpSpPr>
            <a:grpSpLocks/>
          </p:cNvGrpSpPr>
          <p:nvPr/>
        </p:nvGrpSpPr>
        <p:grpSpPr bwMode="auto">
          <a:xfrm>
            <a:off x="4284664" y="3467102"/>
            <a:ext cx="117475" cy="142875"/>
            <a:chOff x="2699" y="2184"/>
            <a:chExt cx="74" cy="90"/>
          </a:xfrm>
        </p:grpSpPr>
        <p:sp>
          <p:nvSpPr>
            <p:cNvPr id="314479" name="Freeform 111"/>
            <p:cNvSpPr>
              <a:spLocks/>
            </p:cNvSpPr>
            <p:nvPr/>
          </p:nvSpPr>
          <p:spPr bwMode="auto">
            <a:xfrm>
              <a:off x="2699" y="2184"/>
              <a:ext cx="74" cy="90"/>
            </a:xfrm>
            <a:custGeom>
              <a:avLst/>
              <a:gdLst/>
              <a:ahLst/>
              <a:cxnLst>
                <a:cxn ang="0">
                  <a:pos x="42" y="90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74" y="0"/>
                </a:cxn>
                <a:cxn ang="0">
                  <a:pos x="42" y="90"/>
                </a:cxn>
              </a:cxnLst>
              <a:rect l="0" t="0" r="r" b="b"/>
              <a:pathLst>
                <a:path w="74" h="90">
                  <a:moveTo>
                    <a:pt x="42" y="90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74" y="0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80" name="Line 112"/>
            <p:cNvSpPr>
              <a:spLocks noChangeShapeType="1"/>
            </p:cNvSpPr>
            <p:nvPr/>
          </p:nvSpPr>
          <p:spPr bwMode="auto">
            <a:xfrm flipV="1">
              <a:off x="2741" y="2184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481" name="Group 113"/>
          <p:cNvGrpSpPr>
            <a:grpSpLocks/>
          </p:cNvGrpSpPr>
          <p:nvPr/>
        </p:nvGrpSpPr>
        <p:grpSpPr bwMode="auto">
          <a:xfrm>
            <a:off x="3233738" y="2714627"/>
            <a:ext cx="152400" cy="142875"/>
            <a:chOff x="2037" y="1710"/>
            <a:chExt cx="96" cy="90"/>
          </a:xfrm>
        </p:grpSpPr>
        <p:sp>
          <p:nvSpPr>
            <p:cNvPr id="314482" name="Freeform 114"/>
            <p:cNvSpPr>
              <a:spLocks/>
            </p:cNvSpPr>
            <p:nvPr/>
          </p:nvSpPr>
          <p:spPr bwMode="auto">
            <a:xfrm>
              <a:off x="2037" y="1710"/>
              <a:ext cx="96" cy="90"/>
            </a:xfrm>
            <a:custGeom>
              <a:avLst/>
              <a:gdLst/>
              <a:ahLst/>
              <a:cxnLst>
                <a:cxn ang="0">
                  <a:pos x="43" y="90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96" y="0"/>
                </a:cxn>
                <a:cxn ang="0">
                  <a:pos x="43" y="90"/>
                </a:cxn>
              </a:cxnLst>
              <a:rect l="0" t="0" r="r" b="b"/>
              <a:pathLst>
                <a:path w="96" h="90">
                  <a:moveTo>
                    <a:pt x="43" y="9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96" y="0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83" name="Line 115"/>
            <p:cNvSpPr>
              <a:spLocks noChangeShapeType="1"/>
            </p:cNvSpPr>
            <p:nvPr/>
          </p:nvSpPr>
          <p:spPr bwMode="auto">
            <a:xfrm flipV="1">
              <a:off x="2080" y="1710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487" name="Group 119"/>
          <p:cNvGrpSpPr>
            <a:grpSpLocks/>
          </p:cNvGrpSpPr>
          <p:nvPr/>
        </p:nvGrpSpPr>
        <p:grpSpPr bwMode="auto">
          <a:xfrm>
            <a:off x="2811463" y="2066926"/>
            <a:ext cx="152400" cy="152400"/>
            <a:chOff x="1771" y="1302"/>
            <a:chExt cx="96" cy="96"/>
          </a:xfrm>
        </p:grpSpPr>
        <p:sp>
          <p:nvSpPr>
            <p:cNvPr id="314488" name="Freeform 120"/>
            <p:cNvSpPr>
              <a:spLocks/>
            </p:cNvSpPr>
            <p:nvPr/>
          </p:nvSpPr>
          <p:spPr bwMode="auto">
            <a:xfrm>
              <a:off x="1771" y="1302"/>
              <a:ext cx="96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96" y="0"/>
                </a:cxn>
                <a:cxn ang="0">
                  <a:pos x="42" y="96"/>
                </a:cxn>
              </a:cxnLst>
              <a:rect l="0" t="0" r="r" b="b"/>
              <a:pathLst>
                <a:path w="96" h="96">
                  <a:moveTo>
                    <a:pt x="42" y="9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96" y="0"/>
                  </a:lnTo>
                  <a:lnTo>
                    <a:pt x="42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89" name="Line 121"/>
            <p:cNvSpPr>
              <a:spLocks noChangeShapeType="1"/>
            </p:cNvSpPr>
            <p:nvPr/>
          </p:nvSpPr>
          <p:spPr bwMode="auto">
            <a:xfrm>
              <a:off x="1813" y="1302"/>
              <a:ext cx="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490" name="Group 122"/>
          <p:cNvGrpSpPr>
            <a:grpSpLocks/>
          </p:cNvGrpSpPr>
          <p:nvPr/>
        </p:nvGrpSpPr>
        <p:grpSpPr bwMode="auto">
          <a:xfrm>
            <a:off x="6992940" y="3429000"/>
            <a:ext cx="134937" cy="161925"/>
            <a:chOff x="4405" y="2160"/>
            <a:chExt cx="85" cy="102"/>
          </a:xfrm>
        </p:grpSpPr>
        <p:sp>
          <p:nvSpPr>
            <p:cNvPr id="314491" name="Freeform 123"/>
            <p:cNvSpPr>
              <a:spLocks/>
            </p:cNvSpPr>
            <p:nvPr/>
          </p:nvSpPr>
          <p:spPr bwMode="auto">
            <a:xfrm>
              <a:off x="4405" y="2172"/>
              <a:ext cx="85" cy="90"/>
            </a:xfrm>
            <a:custGeom>
              <a:avLst/>
              <a:gdLst/>
              <a:ahLst/>
              <a:cxnLst>
                <a:cxn ang="0">
                  <a:pos x="43" y="90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85" y="0"/>
                </a:cxn>
                <a:cxn ang="0">
                  <a:pos x="43" y="90"/>
                </a:cxn>
              </a:cxnLst>
              <a:rect l="0" t="0" r="r" b="b"/>
              <a:pathLst>
                <a:path w="85" h="90">
                  <a:moveTo>
                    <a:pt x="43" y="9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92" name="Line 124"/>
            <p:cNvSpPr>
              <a:spLocks noChangeShapeType="1"/>
            </p:cNvSpPr>
            <p:nvPr/>
          </p:nvSpPr>
          <p:spPr bwMode="auto">
            <a:xfrm>
              <a:off x="4448" y="2160"/>
              <a:ext cx="1" cy="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4493" name="Rectangle 125"/>
          <p:cNvSpPr>
            <a:spLocks noChangeArrowheads="1"/>
          </p:cNvSpPr>
          <p:nvPr/>
        </p:nvSpPr>
        <p:spPr bwMode="auto">
          <a:xfrm>
            <a:off x="322265" y="4752977"/>
            <a:ext cx="2624137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314494" name="Rectangle 126"/>
          <p:cNvSpPr>
            <a:spLocks noChangeArrowheads="1"/>
          </p:cNvSpPr>
          <p:nvPr/>
        </p:nvSpPr>
        <p:spPr bwMode="auto">
          <a:xfrm>
            <a:off x="338138" y="4733926"/>
            <a:ext cx="2014975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2000" b="1">
                <a:solidFill>
                  <a:srgbClr val="000000"/>
                </a:solidFill>
                <a:latin typeface="Times"/>
                <a:cs typeface="Arial" pitchFamily="34" charset="0"/>
              </a:rPr>
              <a:t>Extrinsic Pathway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314495" name="Group 127"/>
          <p:cNvGrpSpPr>
            <a:grpSpLocks/>
          </p:cNvGrpSpPr>
          <p:nvPr/>
        </p:nvGrpSpPr>
        <p:grpSpPr bwMode="auto">
          <a:xfrm>
            <a:off x="660400" y="3695706"/>
            <a:ext cx="822326" cy="250825"/>
            <a:chOff x="416" y="2328"/>
            <a:chExt cx="518" cy="158"/>
          </a:xfrm>
        </p:grpSpPr>
        <p:sp>
          <p:nvSpPr>
            <p:cNvPr id="314496" name="Rectangle 128"/>
            <p:cNvSpPr>
              <a:spLocks noChangeArrowheads="1"/>
            </p:cNvSpPr>
            <p:nvPr/>
          </p:nvSpPr>
          <p:spPr bwMode="auto">
            <a:xfrm>
              <a:off x="619" y="2328"/>
              <a:ext cx="3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969696"/>
                  </a:solidFill>
                  <a:latin typeface="Times"/>
                  <a:cs typeface="Arial" pitchFamily="34" charset="0"/>
                </a:rPr>
                <a:t>FVIIa</a:t>
              </a:r>
              <a:endParaRPr lang="en-GB" sz="3600">
                <a:solidFill>
                  <a:srgbClr val="969696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4497" name="Rectangle 129"/>
            <p:cNvSpPr>
              <a:spLocks noChangeArrowheads="1"/>
            </p:cNvSpPr>
            <p:nvPr/>
          </p:nvSpPr>
          <p:spPr bwMode="auto">
            <a:xfrm>
              <a:off x="416" y="2328"/>
              <a:ext cx="19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969696"/>
                  </a:solidFill>
                  <a:latin typeface="Times"/>
                  <a:cs typeface="Arial" pitchFamily="34" charset="0"/>
                </a:rPr>
                <a:t>TF-</a:t>
              </a:r>
              <a:endParaRPr lang="en-GB" sz="3600">
                <a:solidFill>
                  <a:srgbClr val="969696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314498" name="Rectangle 130"/>
          <p:cNvSpPr>
            <a:spLocks noChangeArrowheads="1"/>
          </p:cNvSpPr>
          <p:nvPr/>
        </p:nvSpPr>
        <p:spPr bwMode="auto">
          <a:xfrm>
            <a:off x="931864" y="4419601"/>
            <a:ext cx="122141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969696"/>
                </a:solidFill>
                <a:latin typeface="Geneva" charset="0"/>
                <a:cs typeface="Arial" pitchFamily="34" charset="0"/>
              </a:rPr>
              <a:t>+</a:t>
            </a:r>
            <a:endParaRPr lang="en-GB" sz="3600">
              <a:solidFill>
                <a:srgbClr val="969696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314499" name="Group 131"/>
          <p:cNvGrpSpPr>
            <a:grpSpLocks/>
          </p:cNvGrpSpPr>
          <p:nvPr/>
        </p:nvGrpSpPr>
        <p:grpSpPr bwMode="auto">
          <a:xfrm>
            <a:off x="5299083" y="3343278"/>
            <a:ext cx="411163" cy="288926"/>
            <a:chOff x="3338" y="2106"/>
            <a:chExt cx="259" cy="182"/>
          </a:xfrm>
        </p:grpSpPr>
        <p:sp>
          <p:nvSpPr>
            <p:cNvPr id="314500" name="Rectangle 132"/>
            <p:cNvSpPr>
              <a:spLocks noChangeArrowheads="1"/>
            </p:cNvSpPr>
            <p:nvPr/>
          </p:nvSpPr>
          <p:spPr bwMode="auto">
            <a:xfrm>
              <a:off x="3338" y="2130"/>
              <a:ext cx="14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6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Ca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4501" name="Rectangle 133"/>
            <p:cNvSpPr>
              <a:spLocks noChangeArrowheads="1"/>
            </p:cNvSpPr>
            <p:nvPr/>
          </p:nvSpPr>
          <p:spPr bwMode="auto">
            <a:xfrm>
              <a:off x="3488" y="2106"/>
              <a:ext cx="1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200">
                  <a:solidFill>
                    <a:srgbClr val="000000"/>
                  </a:solidFill>
                  <a:latin typeface="Times"/>
                  <a:cs typeface="Arial" pitchFamily="34" charset="0"/>
                </a:rPr>
                <a:t>++</a:t>
              </a:r>
              <a:endParaRPr lang="en-GB" sz="360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314522" name="Group 154"/>
          <p:cNvGrpSpPr>
            <a:grpSpLocks/>
          </p:cNvGrpSpPr>
          <p:nvPr/>
        </p:nvGrpSpPr>
        <p:grpSpPr bwMode="auto">
          <a:xfrm>
            <a:off x="4211638" y="2400302"/>
            <a:ext cx="4424362" cy="1203325"/>
            <a:chOff x="2653" y="1512"/>
            <a:chExt cx="2787" cy="758"/>
          </a:xfrm>
        </p:grpSpPr>
        <p:sp>
          <p:nvSpPr>
            <p:cNvPr id="314374" name="Rectangle 6"/>
            <p:cNvSpPr>
              <a:spLocks noChangeArrowheads="1"/>
            </p:cNvSpPr>
            <p:nvPr/>
          </p:nvSpPr>
          <p:spPr bwMode="auto">
            <a:xfrm>
              <a:off x="4266" y="1712"/>
              <a:ext cx="36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1842"/>
              <a:r>
                <a:rPr lang="en-GB" sz="1800" b="1">
                  <a:solidFill>
                    <a:srgbClr val="FF0000"/>
                  </a:solidFill>
                  <a:latin typeface="Times"/>
                  <a:cs typeface="Arial" pitchFamily="34" charset="0"/>
                </a:rPr>
                <a:t>FVIII</a:t>
              </a:r>
              <a:endParaRPr lang="en-GB" sz="40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14416" name="Group 48"/>
            <p:cNvGrpSpPr>
              <a:grpSpLocks/>
            </p:cNvGrpSpPr>
            <p:nvPr/>
          </p:nvGrpSpPr>
          <p:grpSpPr bwMode="auto">
            <a:xfrm>
              <a:off x="2880" y="1934"/>
              <a:ext cx="96" cy="336"/>
              <a:chOff x="2880" y="1944"/>
              <a:chExt cx="96" cy="336"/>
            </a:xfrm>
          </p:grpSpPr>
          <p:sp>
            <p:nvSpPr>
              <p:cNvPr id="314417" name="Freeform 49"/>
              <p:cNvSpPr>
                <a:spLocks/>
              </p:cNvSpPr>
              <p:nvPr/>
            </p:nvSpPr>
            <p:spPr bwMode="auto">
              <a:xfrm>
                <a:off x="2880" y="2172"/>
                <a:ext cx="96" cy="108"/>
              </a:xfrm>
              <a:custGeom>
                <a:avLst/>
                <a:gdLst/>
                <a:ahLst/>
                <a:cxnLst>
                  <a:cxn ang="0">
                    <a:pos x="43" y="108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96" y="0"/>
                  </a:cxn>
                  <a:cxn ang="0">
                    <a:pos x="43" y="108"/>
                  </a:cxn>
                </a:cxnLst>
                <a:rect l="0" t="0" r="r" b="b"/>
                <a:pathLst>
                  <a:path w="96" h="108">
                    <a:moveTo>
                      <a:pt x="43" y="108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96" y="0"/>
                    </a:lnTo>
                    <a:lnTo>
                      <a:pt x="43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18" name="Line 50"/>
              <p:cNvSpPr>
                <a:spLocks noChangeShapeType="1"/>
              </p:cNvSpPr>
              <p:nvPr/>
            </p:nvSpPr>
            <p:spPr bwMode="auto">
              <a:xfrm>
                <a:off x="2923" y="1944"/>
                <a:ext cx="1" cy="2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4469" name="Arc 101"/>
            <p:cNvSpPr>
              <a:spLocks/>
            </p:cNvSpPr>
            <p:nvPr/>
          </p:nvSpPr>
          <p:spPr bwMode="auto">
            <a:xfrm>
              <a:off x="3989" y="1512"/>
              <a:ext cx="587" cy="209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21599"/>
                <a:gd name="T1" fmla="*/ 21428 h 21600"/>
                <a:gd name="T2" fmla="*/ 21599 w 21599"/>
                <a:gd name="T3" fmla="*/ 0 h 21600"/>
                <a:gd name="T4" fmla="*/ 21599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-1" y="21427"/>
                  </a:moveTo>
                  <a:cubicBezTo>
                    <a:pt x="94" y="9566"/>
                    <a:pt x="9736" y="0"/>
                    <a:pt x="21598" y="0"/>
                  </a:cubicBezTo>
                </a:path>
                <a:path w="21599" h="21600" stroke="0" extrusionOk="0">
                  <a:moveTo>
                    <a:pt x="-1" y="21427"/>
                  </a:moveTo>
                  <a:cubicBezTo>
                    <a:pt x="94" y="9566"/>
                    <a:pt x="9736" y="0"/>
                    <a:pt x="21598" y="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70" name="Arc 102"/>
            <p:cNvSpPr>
              <a:spLocks/>
            </p:cNvSpPr>
            <p:nvPr/>
          </p:nvSpPr>
          <p:spPr bwMode="auto">
            <a:xfrm>
              <a:off x="4565" y="1512"/>
              <a:ext cx="875" cy="704"/>
            </a:xfrm>
            <a:custGeom>
              <a:avLst/>
              <a:gdLst>
                <a:gd name="G0" fmla="+- 122 0 0"/>
                <a:gd name="G1" fmla="+- 21600 0 0"/>
                <a:gd name="G2" fmla="+- 21600 0 0"/>
                <a:gd name="T0" fmla="*/ 0 w 21722"/>
                <a:gd name="T1" fmla="*/ 0 h 21600"/>
                <a:gd name="T2" fmla="*/ 21722 w 21722"/>
                <a:gd name="T3" fmla="*/ 21600 h 21600"/>
                <a:gd name="T4" fmla="*/ 122 w 217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22" h="21600" fill="none" extrusionOk="0">
                  <a:moveTo>
                    <a:pt x="0" y="0"/>
                  </a:moveTo>
                  <a:cubicBezTo>
                    <a:pt x="40" y="0"/>
                    <a:pt x="81" y="-1"/>
                    <a:pt x="122" y="0"/>
                  </a:cubicBezTo>
                  <a:cubicBezTo>
                    <a:pt x="12051" y="0"/>
                    <a:pt x="21722" y="9670"/>
                    <a:pt x="21722" y="21600"/>
                  </a:cubicBezTo>
                </a:path>
                <a:path w="21722" h="21600" stroke="0" extrusionOk="0">
                  <a:moveTo>
                    <a:pt x="0" y="0"/>
                  </a:moveTo>
                  <a:cubicBezTo>
                    <a:pt x="40" y="0"/>
                    <a:pt x="81" y="-1"/>
                    <a:pt x="122" y="0"/>
                  </a:cubicBezTo>
                  <a:cubicBezTo>
                    <a:pt x="12051" y="0"/>
                    <a:pt x="21722" y="9670"/>
                    <a:pt x="21722" y="21600"/>
                  </a:cubicBezTo>
                  <a:lnTo>
                    <a:pt x="122" y="21600"/>
                  </a:lnTo>
                  <a:close/>
                </a:path>
              </a:pathLst>
            </a:cu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4484" name="Group 116"/>
            <p:cNvGrpSpPr>
              <a:grpSpLocks/>
            </p:cNvGrpSpPr>
            <p:nvPr/>
          </p:nvGrpSpPr>
          <p:grpSpPr bwMode="auto">
            <a:xfrm>
              <a:off x="3936" y="1706"/>
              <a:ext cx="96" cy="90"/>
              <a:chOff x="3936" y="1716"/>
              <a:chExt cx="96" cy="90"/>
            </a:xfrm>
          </p:grpSpPr>
          <p:sp>
            <p:nvSpPr>
              <p:cNvPr id="314485" name="Freeform 117"/>
              <p:cNvSpPr>
                <a:spLocks/>
              </p:cNvSpPr>
              <p:nvPr/>
            </p:nvSpPr>
            <p:spPr bwMode="auto">
              <a:xfrm>
                <a:off x="3936" y="1716"/>
                <a:ext cx="96" cy="90"/>
              </a:xfrm>
              <a:custGeom>
                <a:avLst/>
                <a:gdLst/>
                <a:ahLst/>
                <a:cxnLst>
                  <a:cxn ang="0">
                    <a:pos x="53" y="90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96" y="0"/>
                  </a:cxn>
                  <a:cxn ang="0">
                    <a:pos x="53" y="90"/>
                  </a:cxn>
                </a:cxnLst>
                <a:rect l="0" t="0" r="r" b="b"/>
                <a:pathLst>
                  <a:path w="96" h="90">
                    <a:moveTo>
                      <a:pt x="53" y="90"/>
                    </a:moveTo>
                    <a:lnTo>
                      <a:pt x="0" y="0"/>
                    </a:lnTo>
                    <a:lnTo>
                      <a:pt x="53" y="0"/>
                    </a:lnTo>
                    <a:lnTo>
                      <a:pt x="96" y="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86" name="Line 118"/>
              <p:cNvSpPr>
                <a:spLocks noChangeShapeType="1"/>
              </p:cNvSpPr>
              <p:nvPr/>
            </p:nvSpPr>
            <p:spPr bwMode="auto">
              <a:xfrm>
                <a:off x="3989" y="1716"/>
                <a:ext cx="1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4521" name="Group 153"/>
            <p:cNvGrpSpPr>
              <a:grpSpLocks/>
            </p:cNvGrpSpPr>
            <p:nvPr/>
          </p:nvGrpSpPr>
          <p:grpSpPr bwMode="auto">
            <a:xfrm>
              <a:off x="2653" y="1616"/>
              <a:ext cx="1520" cy="308"/>
              <a:chOff x="2656" y="1626"/>
              <a:chExt cx="1520" cy="308"/>
            </a:xfrm>
          </p:grpSpPr>
          <p:grpSp>
            <p:nvGrpSpPr>
              <p:cNvPr id="314410" name="Group 42"/>
              <p:cNvGrpSpPr>
                <a:grpSpLocks/>
              </p:cNvGrpSpPr>
              <p:nvPr/>
            </p:nvGrpSpPr>
            <p:grpSpPr bwMode="auto">
              <a:xfrm>
                <a:off x="3515" y="1797"/>
                <a:ext cx="661" cy="54"/>
                <a:chOff x="3520" y="1800"/>
                <a:chExt cx="661" cy="54"/>
              </a:xfrm>
            </p:grpSpPr>
            <p:sp>
              <p:nvSpPr>
                <p:cNvPr id="314411" name="Freeform 43"/>
                <p:cNvSpPr>
                  <a:spLocks/>
                </p:cNvSpPr>
                <p:nvPr/>
              </p:nvSpPr>
              <p:spPr bwMode="auto">
                <a:xfrm>
                  <a:off x="3520" y="1800"/>
                  <a:ext cx="170" cy="54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170" y="0"/>
                    </a:cxn>
                    <a:cxn ang="0">
                      <a:pos x="170" y="30"/>
                    </a:cxn>
                    <a:cxn ang="0">
                      <a:pos x="170" y="54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70" h="54">
                      <a:moveTo>
                        <a:pt x="0" y="30"/>
                      </a:moveTo>
                      <a:lnTo>
                        <a:pt x="170" y="0"/>
                      </a:lnTo>
                      <a:lnTo>
                        <a:pt x="170" y="30"/>
                      </a:lnTo>
                      <a:lnTo>
                        <a:pt x="170" y="54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1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3690" y="1830"/>
                  <a:ext cx="491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4520" name="Group 152"/>
              <p:cNvGrpSpPr>
                <a:grpSpLocks/>
              </p:cNvGrpSpPr>
              <p:nvPr/>
            </p:nvGrpSpPr>
            <p:grpSpPr bwMode="auto">
              <a:xfrm>
                <a:off x="2656" y="1626"/>
                <a:ext cx="764" cy="308"/>
                <a:chOff x="2656" y="1626"/>
                <a:chExt cx="764" cy="308"/>
              </a:xfrm>
            </p:grpSpPr>
            <p:sp>
              <p:nvSpPr>
                <p:cNvPr id="314384" name="Rectangle 16"/>
                <p:cNvSpPr>
                  <a:spLocks noChangeArrowheads="1"/>
                </p:cNvSpPr>
                <p:nvPr/>
              </p:nvSpPr>
              <p:spPr bwMode="auto">
                <a:xfrm>
                  <a:off x="2656" y="1776"/>
                  <a:ext cx="271" cy="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1842"/>
                  <a:r>
                    <a:rPr lang="en-GB" sz="1600">
                      <a:solidFill>
                        <a:srgbClr val="000000"/>
                      </a:solidFill>
                      <a:latin typeface="Times"/>
                      <a:cs typeface="Arial" pitchFamily="34" charset="0"/>
                    </a:rPr>
                    <a:t>FIXa</a:t>
                  </a:r>
                  <a:endParaRPr lang="en-GB" sz="36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14385" name="Rectangle 17"/>
                <p:cNvSpPr>
                  <a:spLocks noChangeArrowheads="1"/>
                </p:cNvSpPr>
                <p:nvPr/>
              </p:nvSpPr>
              <p:spPr bwMode="auto">
                <a:xfrm>
                  <a:off x="3061" y="1776"/>
                  <a:ext cx="359" cy="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1842"/>
                  <a:r>
                    <a:rPr lang="en-GB" sz="1600">
                      <a:solidFill>
                        <a:srgbClr val="000000"/>
                      </a:solidFill>
                      <a:latin typeface="Times"/>
                      <a:cs typeface="Arial" pitchFamily="34" charset="0"/>
                    </a:rPr>
                    <a:t>FVIIIa</a:t>
                  </a:r>
                  <a:endParaRPr lang="en-GB" sz="36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14386" name="Rectangle 18"/>
                <p:cNvSpPr>
                  <a:spLocks noChangeArrowheads="1"/>
                </p:cNvSpPr>
                <p:nvPr/>
              </p:nvSpPr>
              <p:spPr bwMode="auto">
                <a:xfrm>
                  <a:off x="3157" y="1650"/>
                  <a:ext cx="154" cy="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1842"/>
                  <a:r>
                    <a:rPr lang="en-GB" sz="1600">
                      <a:solidFill>
                        <a:srgbClr val="000000"/>
                      </a:solidFill>
                      <a:latin typeface="Times"/>
                      <a:cs typeface="Arial" pitchFamily="34" charset="0"/>
                    </a:rPr>
                    <a:t>PL</a:t>
                  </a:r>
                  <a:endParaRPr lang="en-GB" sz="36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314502" name="Group 134"/>
                <p:cNvGrpSpPr>
                  <a:grpSpLocks/>
                </p:cNvGrpSpPr>
                <p:nvPr/>
              </p:nvGrpSpPr>
              <p:grpSpPr bwMode="auto">
                <a:xfrm>
                  <a:off x="2667" y="1626"/>
                  <a:ext cx="258" cy="182"/>
                  <a:chOff x="2667" y="1626"/>
                  <a:chExt cx="258" cy="182"/>
                </a:xfrm>
              </p:grpSpPr>
              <p:sp>
                <p:nvSpPr>
                  <p:cNvPr id="314503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667" y="1650"/>
                    <a:ext cx="147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761842"/>
                    <a:r>
                      <a:rPr lang="en-GB" sz="1600">
                        <a:solidFill>
                          <a:srgbClr val="000000"/>
                        </a:solidFill>
                        <a:latin typeface="Times"/>
                        <a:cs typeface="Arial" pitchFamily="34" charset="0"/>
                      </a:rPr>
                      <a:t>Ca</a:t>
                    </a:r>
                    <a:endParaRPr lang="en-GB" sz="36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4504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816" y="1626"/>
                    <a:ext cx="109" cy="1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761842"/>
                    <a:r>
                      <a:rPr lang="en-GB" sz="1200">
                        <a:solidFill>
                          <a:srgbClr val="000000"/>
                        </a:solidFill>
                        <a:latin typeface="Times"/>
                        <a:cs typeface="Arial" pitchFamily="34" charset="0"/>
                      </a:rPr>
                      <a:t>++</a:t>
                    </a:r>
                    <a:endParaRPr lang="en-GB" sz="36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sp>
        <p:nvSpPr>
          <p:cNvPr id="314505" name="Arc 137"/>
          <p:cNvSpPr>
            <a:spLocks/>
          </p:cNvSpPr>
          <p:nvPr/>
        </p:nvSpPr>
        <p:spPr bwMode="auto">
          <a:xfrm>
            <a:off x="3863975" y="3676650"/>
            <a:ext cx="490538" cy="641350"/>
          </a:xfrm>
          <a:custGeom>
            <a:avLst/>
            <a:gdLst>
              <a:gd name="G0" fmla="+- 289 0 0"/>
              <a:gd name="G1" fmla="+- 0 0 0"/>
              <a:gd name="G2" fmla="+- 21600 0 0"/>
              <a:gd name="T0" fmla="*/ 21889 w 21889"/>
              <a:gd name="T1" fmla="*/ 0 h 21600"/>
              <a:gd name="T2" fmla="*/ 0 w 21889"/>
              <a:gd name="T3" fmla="*/ 21598 h 21600"/>
              <a:gd name="T4" fmla="*/ 289 w 2188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89" h="21600" fill="none" extrusionOk="0">
                <a:moveTo>
                  <a:pt x="21889" y="0"/>
                </a:moveTo>
                <a:cubicBezTo>
                  <a:pt x="21889" y="11929"/>
                  <a:pt x="12218" y="21600"/>
                  <a:pt x="289" y="21600"/>
                </a:cubicBezTo>
                <a:cubicBezTo>
                  <a:pt x="192" y="21600"/>
                  <a:pt x="96" y="21599"/>
                  <a:pt x="-1" y="21598"/>
                </a:cubicBezTo>
              </a:path>
              <a:path w="21889" h="21600" stroke="0" extrusionOk="0">
                <a:moveTo>
                  <a:pt x="21889" y="0"/>
                </a:moveTo>
                <a:cubicBezTo>
                  <a:pt x="21889" y="11929"/>
                  <a:pt x="12218" y="21600"/>
                  <a:pt x="289" y="21600"/>
                </a:cubicBezTo>
                <a:cubicBezTo>
                  <a:pt x="192" y="21600"/>
                  <a:pt x="96" y="21599"/>
                  <a:pt x="-1" y="21598"/>
                </a:cubicBezTo>
                <a:lnTo>
                  <a:pt x="289" y="0"/>
                </a:lnTo>
                <a:close/>
              </a:path>
            </a:pathLst>
          </a:cu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314506" name="Rectangle 138"/>
          <p:cNvSpPr>
            <a:spLocks noChangeArrowheads="1"/>
          </p:cNvSpPr>
          <p:nvPr/>
        </p:nvSpPr>
        <p:spPr bwMode="auto">
          <a:xfrm>
            <a:off x="2362200" y="4114801"/>
            <a:ext cx="1143000" cy="533400"/>
          </a:xfrm>
          <a:prstGeom prst="rect">
            <a:avLst/>
          </a:prstGeom>
          <a:solidFill>
            <a:srgbClr val="FF9999"/>
          </a:solidFill>
          <a:ln w="17463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314507" name="Rectangle 139"/>
          <p:cNvSpPr>
            <a:spLocks noChangeArrowheads="1"/>
          </p:cNvSpPr>
          <p:nvPr/>
        </p:nvSpPr>
        <p:spPr bwMode="auto">
          <a:xfrm>
            <a:off x="2827340" y="4191001"/>
            <a:ext cx="500197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FVIIa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508" name="Rectangle 140"/>
          <p:cNvSpPr>
            <a:spLocks noChangeArrowheads="1"/>
          </p:cNvSpPr>
          <p:nvPr/>
        </p:nvSpPr>
        <p:spPr bwMode="auto">
          <a:xfrm>
            <a:off x="2420938" y="4191001"/>
            <a:ext cx="244282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509" name="Rectangle 141"/>
          <p:cNvSpPr>
            <a:spLocks noChangeArrowheads="1"/>
          </p:cNvSpPr>
          <p:nvPr/>
        </p:nvSpPr>
        <p:spPr bwMode="auto">
          <a:xfrm>
            <a:off x="2438402" y="4403726"/>
            <a:ext cx="360608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FXa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510" name="Rectangle 142"/>
          <p:cNvSpPr>
            <a:spLocks noChangeArrowheads="1"/>
          </p:cNvSpPr>
          <p:nvPr/>
        </p:nvSpPr>
        <p:spPr bwMode="auto">
          <a:xfrm>
            <a:off x="2928939" y="4403726"/>
            <a:ext cx="430403" cy="2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600">
                <a:solidFill>
                  <a:srgbClr val="000000"/>
                </a:solidFill>
                <a:latin typeface="Times"/>
                <a:cs typeface="Arial" pitchFamily="34" charset="0"/>
              </a:rPr>
              <a:t>TFPI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511" name="Rectangle 143"/>
          <p:cNvSpPr>
            <a:spLocks noChangeArrowheads="1"/>
          </p:cNvSpPr>
          <p:nvPr/>
        </p:nvSpPr>
        <p:spPr bwMode="auto">
          <a:xfrm>
            <a:off x="2608263" y="3676650"/>
            <a:ext cx="456576" cy="2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1700">
                <a:solidFill>
                  <a:srgbClr val="000000"/>
                </a:solidFill>
                <a:latin typeface="Times"/>
                <a:cs typeface="Arial" pitchFamily="34" charset="0"/>
              </a:rPr>
              <a:t>TFPI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314512" name="Group 144"/>
          <p:cNvGrpSpPr>
            <a:grpSpLocks/>
          </p:cNvGrpSpPr>
          <p:nvPr/>
        </p:nvGrpSpPr>
        <p:grpSpPr bwMode="auto">
          <a:xfrm>
            <a:off x="3284538" y="3810002"/>
            <a:ext cx="830262" cy="266700"/>
            <a:chOff x="2069" y="2400"/>
            <a:chExt cx="523" cy="168"/>
          </a:xfrm>
        </p:grpSpPr>
        <p:sp>
          <p:nvSpPr>
            <p:cNvPr id="314513" name="Freeform 145"/>
            <p:cNvSpPr>
              <a:spLocks/>
            </p:cNvSpPr>
            <p:nvPr/>
          </p:nvSpPr>
          <p:spPr bwMode="auto">
            <a:xfrm>
              <a:off x="2389" y="2490"/>
              <a:ext cx="203" cy="78"/>
            </a:xfrm>
            <a:custGeom>
              <a:avLst/>
              <a:gdLst/>
              <a:ahLst/>
              <a:cxnLst>
                <a:cxn ang="0">
                  <a:pos x="203" y="78"/>
                </a:cxn>
                <a:cxn ang="0">
                  <a:pos x="0" y="48"/>
                </a:cxn>
                <a:cxn ang="0">
                  <a:pos x="32" y="24"/>
                </a:cxn>
                <a:cxn ang="0">
                  <a:pos x="64" y="0"/>
                </a:cxn>
                <a:cxn ang="0">
                  <a:pos x="203" y="78"/>
                </a:cxn>
              </a:cxnLst>
              <a:rect l="0" t="0" r="r" b="b"/>
              <a:pathLst>
                <a:path w="203" h="78">
                  <a:moveTo>
                    <a:pt x="203" y="78"/>
                  </a:moveTo>
                  <a:lnTo>
                    <a:pt x="0" y="48"/>
                  </a:lnTo>
                  <a:lnTo>
                    <a:pt x="32" y="24"/>
                  </a:lnTo>
                  <a:lnTo>
                    <a:pt x="64" y="0"/>
                  </a:lnTo>
                  <a:lnTo>
                    <a:pt x="203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14" name="Line 146"/>
            <p:cNvSpPr>
              <a:spLocks noChangeShapeType="1"/>
            </p:cNvSpPr>
            <p:nvPr/>
          </p:nvSpPr>
          <p:spPr bwMode="auto">
            <a:xfrm>
              <a:off x="2069" y="2400"/>
              <a:ext cx="352" cy="1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515" name="Group 147"/>
          <p:cNvGrpSpPr>
            <a:grpSpLocks/>
          </p:cNvGrpSpPr>
          <p:nvPr/>
        </p:nvGrpSpPr>
        <p:grpSpPr bwMode="auto">
          <a:xfrm>
            <a:off x="3505200" y="4267200"/>
            <a:ext cx="355600" cy="95250"/>
            <a:chOff x="2208" y="2688"/>
            <a:chExt cx="224" cy="60"/>
          </a:xfrm>
        </p:grpSpPr>
        <p:sp>
          <p:nvSpPr>
            <p:cNvPr id="314516" name="Freeform 148"/>
            <p:cNvSpPr>
              <a:spLocks/>
            </p:cNvSpPr>
            <p:nvPr/>
          </p:nvSpPr>
          <p:spPr bwMode="auto">
            <a:xfrm>
              <a:off x="2208" y="2688"/>
              <a:ext cx="181" cy="6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81" y="0"/>
                </a:cxn>
                <a:cxn ang="0">
                  <a:pos x="181" y="36"/>
                </a:cxn>
                <a:cxn ang="0">
                  <a:pos x="181" y="60"/>
                </a:cxn>
                <a:cxn ang="0">
                  <a:pos x="0" y="36"/>
                </a:cxn>
              </a:cxnLst>
              <a:rect l="0" t="0" r="r" b="b"/>
              <a:pathLst>
                <a:path w="181" h="60">
                  <a:moveTo>
                    <a:pt x="0" y="36"/>
                  </a:moveTo>
                  <a:lnTo>
                    <a:pt x="181" y="0"/>
                  </a:lnTo>
                  <a:lnTo>
                    <a:pt x="181" y="36"/>
                  </a:lnTo>
                  <a:lnTo>
                    <a:pt x="181" y="6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17" name="Line 149"/>
            <p:cNvSpPr>
              <a:spLocks noChangeShapeType="1"/>
            </p:cNvSpPr>
            <p:nvPr/>
          </p:nvSpPr>
          <p:spPr bwMode="auto">
            <a:xfrm flipH="1">
              <a:off x="2389" y="2724"/>
              <a:ext cx="4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4518" name="Rectangle 150"/>
          <p:cNvSpPr>
            <a:spLocks noChangeArrowheads="1"/>
          </p:cNvSpPr>
          <p:nvPr/>
        </p:nvSpPr>
        <p:spPr bwMode="auto">
          <a:xfrm>
            <a:off x="6477002" y="1066800"/>
            <a:ext cx="1938338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842"/>
            <a:r>
              <a:rPr lang="en-GB" sz="2000" b="1">
                <a:solidFill>
                  <a:srgbClr val="000000"/>
                </a:solidFill>
                <a:latin typeface="Times"/>
                <a:cs typeface="Arial" pitchFamily="34" charset="0"/>
              </a:rPr>
              <a:t>Intrinsic Pathway</a:t>
            </a:r>
            <a:endParaRPr lang="en-GB" sz="3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4519" name="Text Box 151"/>
          <p:cNvSpPr txBox="1">
            <a:spLocks noChangeArrowheads="1"/>
          </p:cNvSpPr>
          <p:nvPr/>
        </p:nvSpPr>
        <p:spPr bwMode="auto">
          <a:xfrm>
            <a:off x="2771776" y="471488"/>
            <a:ext cx="2950270" cy="6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sz="3600" b="1">
                <a:solidFill>
                  <a:srgbClr val="A8A400"/>
                </a:solidFill>
              </a:rPr>
              <a:t>Haemophilia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4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14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144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3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144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58" name="Object 2"/>
          <p:cNvGraphicFramePr>
            <a:graphicFrameLocks noChangeAspect="1"/>
          </p:cNvGraphicFramePr>
          <p:nvPr/>
        </p:nvGraphicFramePr>
        <p:xfrm>
          <a:off x="539752" y="1096963"/>
          <a:ext cx="800100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9" name="Photo Editor Photo" r:id="rId4" imgW="9000000" imgH="5571429" progId="">
                  <p:embed/>
                </p:oleObj>
              </mc:Choice>
              <mc:Fallback>
                <p:oleObj name="Photo Editor Photo" r:id="rId4" imgW="9000000" imgH="5571429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2" y="1096963"/>
                        <a:ext cx="8001000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8059738" y="381000"/>
            <a:ext cx="881062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947739" y="228601"/>
            <a:ext cx="7223760" cy="58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sz="3200" b="1">
                <a:solidFill>
                  <a:schemeClr val="bg2"/>
                </a:solidFill>
              </a:rPr>
              <a:t>Thrombin generation in haemophilia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412750" y="1268413"/>
            <a:ext cx="2540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964490" y="1773238"/>
            <a:ext cx="255587" cy="1943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354" name="Group 2"/>
          <p:cNvGrpSpPr>
            <a:grpSpLocks/>
          </p:cNvGrpSpPr>
          <p:nvPr/>
        </p:nvGrpSpPr>
        <p:grpSpPr bwMode="auto">
          <a:xfrm>
            <a:off x="923927" y="1936752"/>
            <a:ext cx="7497763" cy="4195763"/>
            <a:chOff x="548" y="1219"/>
            <a:chExt cx="5313" cy="2643"/>
          </a:xfrm>
        </p:grpSpPr>
        <p:graphicFrame>
          <p:nvGraphicFramePr>
            <p:cNvPr id="484355" name="Object 3"/>
            <p:cNvGraphicFramePr>
              <a:graphicFrameLocks noChangeAspect="1"/>
            </p:cNvGraphicFramePr>
            <p:nvPr/>
          </p:nvGraphicFramePr>
          <p:xfrm>
            <a:off x="548" y="1219"/>
            <a:ext cx="5313" cy="2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410" name="Chart" r:id="rId5" imgW="4686414" imgH="2629014" progId="Excel.Sheet.8">
                    <p:embed followColorScheme="full"/>
                  </p:oleObj>
                </mc:Choice>
                <mc:Fallback>
                  <p:oleObj name="Chart" r:id="rId5" imgW="4686414" imgH="2629014" progId="Excel.Sheet.8">
                    <p:embed followColorScheme="full"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" y="1219"/>
                          <a:ext cx="5313" cy="26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4356" name="Rectangle 4"/>
            <p:cNvSpPr>
              <a:spLocks noChangeArrowheads="1"/>
            </p:cNvSpPr>
            <p:nvPr/>
          </p:nvSpPr>
          <p:spPr bwMode="auto">
            <a:xfrm>
              <a:off x="4861" y="2314"/>
              <a:ext cx="919" cy="6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4357" name="Group 5"/>
          <p:cNvGrpSpPr>
            <a:grpSpLocks/>
          </p:cNvGrpSpPr>
          <p:nvPr/>
        </p:nvGrpSpPr>
        <p:grpSpPr bwMode="auto">
          <a:xfrm>
            <a:off x="920752" y="1943100"/>
            <a:ext cx="7504113" cy="4184650"/>
            <a:chOff x="551" y="1223"/>
            <a:chExt cx="5317" cy="2636"/>
          </a:xfrm>
        </p:grpSpPr>
        <p:graphicFrame>
          <p:nvGraphicFramePr>
            <p:cNvPr id="484358" name="Object 6"/>
            <p:cNvGraphicFramePr>
              <a:graphicFrameLocks noChangeAspect="1"/>
            </p:cNvGraphicFramePr>
            <p:nvPr/>
          </p:nvGraphicFramePr>
          <p:xfrm>
            <a:off x="551" y="1223"/>
            <a:ext cx="5317" cy="2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411" name="Chart" r:id="rId8" imgW="4676813" imgH="2629014" progId="Excel.Sheet.8">
                    <p:embed followColorScheme="full"/>
                  </p:oleObj>
                </mc:Choice>
                <mc:Fallback>
                  <p:oleObj name="Chart" r:id="rId8" imgW="4676813" imgH="2629014" progId="Excel.Sheet.8">
                    <p:embed followColorScheme="full"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" y="1223"/>
                          <a:ext cx="5317" cy="2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4359" name="Rectangle 7"/>
            <p:cNvSpPr>
              <a:spLocks noChangeArrowheads="1"/>
            </p:cNvSpPr>
            <p:nvPr/>
          </p:nvSpPr>
          <p:spPr bwMode="auto">
            <a:xfrm>
              <a:off x="4851" y="2324"/>
              <a:ext cx="919" cy="6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84360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Thrombin generation and FVIII</a:t>
            </a:r>
          </a:p>
        </p:txBody>
      </p:sp>
      <p:grpSp>
        <p:nvGrpSpPr>
          <p:cNvPr id="484361" name="Group 9"/>
          <p:cNvGrpSpPr>
            <a:grpSpLocks/>
          </p:cNvGrpSpPr>
          <p:nvPr/>
        </p:nvGrpSpPr>
        <p:grpSpPr bwMode="auto">
          <a:xfrm>
            <a:off x="895352" y="1944688"/>
            <a:ext cx="7553325" cy="4176712"/>
            <a:chOff x="528" y="1224"/>
            <a:chExt cx="5352" cy="2631"/>
          </a:xfrm>
        </p:grpSpPr>
        <p:graphicFrame>
          <p:nvGraphicFramePr>
            <p:cNvPr id="484362" name="Object 10"/>
            <p:cNvGraphicFramePr>
              <a:graphicFrameLocks noChangeAspect="1"/>
            </p:cNvGraphicFramePr>
            <p:nvPr/>
          </p:nvGraphicFramePr>
          <p:xfrm>
            <a:off x="528" y="1224"/>
            <a:ext cx="5352" cy="2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412" name="Chart" r:id="rId11" imgW="4676813" imgH="2629014" progId="Excel.Sheet.8">
                    <p:embed followColorScheme="full"/>
                  </p:oleObj>
                </mc:Choice>
                <mc:Fallback>
                  <p:oleObj name="Chart" r:id="rId11" imgW="4676813" imgH="2629014" progId="Excel.Sheet.8">
                    <p:embed followColorScheme="full"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224"/>
                          <a:ext cx="5352" cy="26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4363" name="Rectangle 11"/>
            <p:cNvSpPr>
              <a:spLocks noChangeArrowheads="1"/>
            </p:cNvSpPr>
            <p:nvPr/>
          </p:nvSpPr>
          <p:spPr bwMode="auto">
            <a:xfrm>
              <a:off x="4830" y="2304"/>
              <a:ext cx="950" cy="6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4364" name="Group 12"/>
          <p:cNvGrpSpPr>
            <a:grpSpLocks/>
          </p:cNvGrpSpPr>
          <p:nvPr/>
        </p:nvGrpSpPr>
        <p:grpSpPr bwMode="auto">
          <a:xfrm>
            <a:off x="892177" y="1911350"/>
            <a:ext cx="7561263" cy="4249738"/>
            <a:chOff x="531" y="1207"/>
            <a:chExt cx="5359" cy="2677"/>
          </a:xfrm>
        </p:grpSpPr>
        <p:graphicFrame>
          <p:nvGraphicFramePr>
            <p:cNvPr id="484365" name="Object 13"/>
            <p:cNvGraphicFramePr>
              <a:graphicFrameLocks noChangeAspect="1"/>
            </p:cNvGraphicFramePr>
            <p:nvPr/>
          </p:nvGraphicFramePr>
          <p:xfrm>
            <a:off x="531" y="1207"/>
            <a:ext cx="5359" cy="2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413" name="Chart" r:id="rId14" imgW="4676813" imgH="2629014" progId="Excel.Sheet.8">
                    <p:embed followColorScheme="full"/>
                  </p:oleObj>
                </mc:Choice>
                <mc:Fallback>
                  <p:oleObj name="Chart" r:id="rId14" imgW="4676813" imgH="2629014" progId="Excel.Sheet.8">
                    <p:embed followColorScheme="full"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" y="1207"/>
                          <a:ext cx="5359" cy="26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4366" name="Rectangle 14"/>
            <p:cNvSpPr>
              <a:spLocks noChangeArrowheads="1"/>
            </p:cNvSpPr>
            <p:nvPr/>
          </p:nvSpPr>
          <p:spPr bwMode="auto">
            <a:xfrm>
              <a:off x="4871" y="2294"/>
              <a:ext cx="919" cy="6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2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331913" y="620713"/>
            <a:ext cx="6077029" cy="6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3600" b="1">
                <a:solidFill>
                  <a:schemeClr val="tx2"/>
                </a:solidFill>
              </a:rPr>
              <a:t>Why a ‘burst’ of thrombin?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971552" y="1930402"/>
            <a:ext cx="7294563" cy="346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GB" sz="2800"/>
              <a:t> Clot formation occurs at end of initiation phase, but,</a:t>
            </a:r>
            <a:endParaRPr lang="en-GB" sz="2800">
              <a:solidFill>
                <a:srgbClr val="996600"/>
              </a:solidFill>
            </a:endParaRPr>
          </a:p>
          <a:p>
            <a:pPr lvl="1" eaLnBrk="1" hangingPunct="1">
              <a:lnSpc>
                <a:spcPct val="130000"/>
              </a:lnSpc>
              <a:buFontTx/>
              <a:buChar char="•"/>
            </a:pPr>
            <a:r>
              <a:rPr lang="en-GB" sz="2800">
                <a:solidFill>
                  <a:srgbClr val="996600"/>
                </a:solidFill>
              </a:rPr>
              <a:t> Rapid thrombin generation produces a stronger, denser clot</a:t>
            </a:r>
          </a:p>
          <a:p>
            <a:pPr lvl="1" eaLnBrk="1" hangingPunct="1">
              <a:lnSpc>
                <a:spcPct val="130000"/>
              </a:lnSpc>
              <a:buFontTx/>
              <a:buChar char="•"/>
            </a:pPr>
            <a:r>
              <a:rPr lang="en-GB" sz="2800">
                <a:solidFill>
                  <a:srgbClr val="996600"/>
                </a:solidFill>
              </a:rPr>
              <a:t> A large amount of thrombin is required to inhibit fibrinolysis (activation of TAFI) 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971552" y="5487988"/>
            <a:ext cx="7294563" cy="965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eaLnBrk="1" hangingPunct="1">
              <a:buFontTx/>
              <a:buChar char="•"/>
            </a:pPr>
            <a:r>
              <a:rPr lang="en-GB" sz="2800"/>
              <a:t> Coagulation defects are characterised by a failure of thrombin burst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2"/>
            <a:ext cx="8675688" cy="1139825"/>
          </a:xfrm>
        </p:spPr>
        <p:txBody>
          <a:bodyPr/>
          <a:lstStyle/>
          <a:p>
            <a:r>
              <a:rPr lang="en-GB" sz="3500">
                <a:latin typeface="Franklin Gothic Book" pitchFamily="34" charset="0"/>
              </a:rPr>
              <a:t>Secondary events securing </a:t>
            </a:r>
            <a:br>
              <a:rPr lang="en-GB" sz="3500">
                <a:latin typeface="Franklin Gothic Book" pitchFamily="34" charset="0"/>
              </a:rPr>
            </a:br>
            <a:r>
              <a:rPr lang="en-GB" sz="3500">
                <a:latin typeface="Franklin Gothic Book" pitchFamily="34" charset="0"/>
              </a:rPr>
              <a:t>haemostasis (1)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3124200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GB" dirty="0"/>
              <a:t>Factor XIII is activated by thrombin</a:t>
            </a:r>
          </a:p>
          <a:p>
            <a:pPr>
              <a:lnSpc>
                <a:spcPct val="135000"/>
              </a:lnSpc>
            </a:pPr>
            <a:r>
              <a:rPr lang="en-GB" dirty="0"/>
              <a:t>FXIII </a:t>
            </a:r>
            <a:endParaRPr lang="en-GB" dirty="0" smtClean="0"/>
          </a:p>
          <a:p>
            <a:pPr lvl="1">
              <a:lnSpc>
                <a:spcPct val="135000"/>
              </a:lnSpc>
            </a:pPr>
            <a:r>
              <a:rPr lang="en-GB" dirty="0" smtClean="0"/>
              <a:t>Cross </a:t>
            </a:r>
            <a:r>
              <a:rPr lang="en-GB" dirty="0"/>
              <a:t>links fibrin </a:t>
            </a:r>
            <a:r>
              <a:rPr lang="en-GB" dirty="0" smtClean="0"/>
              <a:t>monomers</a:t>
            </a:r>
          </a:p>
          <a:p>
            <a:pPr lvl="1">
              <a:lnSpc>
                <a:spcPct val="135000"/>
              </a:lnSpc>
            </a:pPr>
            <a:r>
              <a:rPr lang="en-GB" dirty="0" smtClean="0"/>
              <a:t>Cross links </a:t>
            </a:r>
            <a:r>
              <a:rPr lang="en-GB" dirty="0" smtClean="0">
                <a:latin typeface="Symbol" pitchFamily="18" charset="2"/>
              </a:rPr>
              <a:t>a</a:t>
            </a:r>
            <a:r>
              <a:rPr lang="en-GB" dirty="0" smtClean="0"/>
              <a:t>2AP to fibrin</a:t>
            </a:r>
            <a:endParaRPr lang="en-GB" dirty="0"/>
          </a:p>
          <a:p>
            <a:pPr lvl="1">
              <a:lnSpc>
                <a:spcPct val="135000"/>
              </a:lnSpc>
            </a:pPr>
            <a:r>
              <a:rPr lang="en-GB" dirty="0"/>
              <a:t>Prevents dissolution of clot</a:t>
            </a:r>
          </a:p>
          <a:p>
            <a:pPr lvl="1">
              <a:lnSpc>
                <a:spcPct val="135000"/>
              </a:lnSpc>
            </a:pPr>
            <a:r>
              <a:rPr lang="en-GB" dirty="0"/>
              <a:t>Inhibits fibrinolysis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>
                <a:latin typeface="Franklin Gothic Book" pitchFamily="34" charset="0"/>
              </a:rPr>
              <a:t>Secondary events securing haemostasis (2)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5"/>
            <a:ext cx="8229600" cy="45307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sz="2600"/>
              <a:t>Further thrombin is generated via FXI.</a:t>
            </a:r>
          </a:p>
          <a:p>
            <a:pPr>
              <a:lnSpc>
                <a:spcPct val="140000"/>
              </a:lnSpc>
            </a:pPr>
            <a:r>
              <a:rPr lang="en-GB" sz="2600"/>
              <a:t>This thrombin appears to be important in activating TAFI (thrombin activatable fibrinolysis inhibitor).</a:t>
            </a:r>
          </a:p>
          <a:p>
            <a:pPr>
              <a:lnSpc>
                <a:spcPct val="140000"/>
              </a:lnSpc>
            </a:pPr>
            <a:r>
              <a:rPr lang="en-GB" sz="2600"/>
              <a:t>Inhibits fibrinolysis by removing lysine binding sites for plasminogen on fibrin.</a:t>
            </a:r>
          </a:p>
          <a:p>
            <a:pPr>
              <a:lnSpc>
                <a:spcPct val="140000"/>
              </a:lnSpc>
            </a:pPr>
            <a:r>
              <a:rPr lang="en-GB" sz="2600"/>
              <a:t>Depends on FVIII, IX as well as XI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Coagulation in haemophilia	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Absence of thrombin burst results in:</a:t>
            </a:r>
          </a:p>
          <a:p>
            <a:pPr lvl="1"/>
            <a:r>
              <a:rPr lang="en-GB" dirty="0"/>
              <a:t>Unstable platelet aggregate</a:t>
            </a:r>
          </a:p>
          <a:p>
            <a:pPr lvl="1"/>
            <a:r>
              <a:rPr lang="en-GB" dirty="0"/>
              <a:t>Loose fibrin clot </a:t>
            </a:r>
          </a:p>
          <a:p>
            <a:pPr lvl="2"/>
            <a:r>
              <a:rPr lang="en-GB" dirty="0" smtClean="0"/>
              <a:t>Susceptible </a:t>
            </a:r>
            <a:r>
              <a:rPr lang="en-GB" dirty="0"/>
              <a:t>to fibrinolysis</a:t>
            </a:r>
          </a:p>
          <a:p>
            <a:pPr lvl="2"/>
            <a:r>
              <a:rPr lang="en-GB" dirty="0"/>
              <a:t>Insecure</a:t>
            </a:r>
          </a:p>
          <a:p>
            <a:pPr lvl="1"/>
            <a:r>
              <a:rPr lang="en-GB" dirty="0"/>
              <a:t>Failure to activate TAFI</a:t>
            </a:r>
          </a:p>
          <a:p>
            <a:pPr lvl="2"/>
            <a:r>
              <a:rPr lang="en-GB" dirty="0"/>
              <a:t>Fibrinolysis not inhibited</a:t>
            </a:r>
          </a:p>
          <a:p>
            <a:pPr lvl="2"/>
            <a:endParaRPr lang="en-GB" dirty="0"/>
          </a:p>
          <a:p>
            <a:r>
              <a:rPr lang="en-GB" dirty="0"/>
              <a:t>Delayed bleeding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Disorders of coagulation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Failure of thrombin generation may result from deficiency of any coagulation factor</a:t>
            </a:r>
          </a:p>
          <a:p>
            <a:pPr>
              <a:lnSpc>
                <a:spcPct val="90000"/>
              </a:lnSpc>
            </a:pPr>
            <a:r>
              <a:rPr lang="en-GB"/>
              <a:t>May be quantitative or qualitative</a:t>
            </a:r>
          </a:p>
          <a:p>
            <a:pPr>
              <a:lnSpc>
                <a:spcPct val="90000"/>
              </a:lnSpc>
            </a:pPr>
            <a:r>
              <a:rPr lang="en-GB"/>
              <a:t>Severity depends on degree of deficiency and position in network </a:t>
            </a:r>
          </a:p>
          <a:p>
            <a:pPr>
              <a:lnSpc>
                <a:spcPct val="90000"/>
              </a:lnSpc>
            </a:pPr>
            <a:r>
              <a:rPr lang="en-GB"/>
              <a:t>40% of most factors is sufficient for haemostasis</a:t>
            </a:r>
          </a:p>
          <a:p>
            <a:pPr>
              <a:lnSpc>
                <a:spcPct val="90000"/>
              </a:lnSpc>
            </a:pPr>
            <a:r>
              <a:rPr lang="en-GB"/>
              <a:t> One functional allele is sufficient</a:t>
            </a:r>
          </a:p>
          <a:p>
            <a:pPr>
              <a:lnSpc>
                <a:spcPct val="90000"/>
              </a:lnSpc>
            </a:pPr>
            <a:r>
              <a:rPr lang="en-GB"/>
              <a:t> Haemophilias are common because X linked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</a:pP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4"/>
            <a:ext cx="7543800" cy="1295400"/>
          </a:xfrm>
        </p:spPr>
        <p:txBody>
          <a:bodyPr/>
          <a:lstStyle/>
          <a:p>
            <a:r>
              <a:rPr lang="en-GB" sz="3500"/>
              <a:t>Disorders of coagulation: bleeding pattern</a:t>
            </a:r>
            <a:br>
              <a:rPr lang="en-GB" sz="3500"/>
            </a:br>
            <a:endParaRPr lang="en-GB" sz="350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Bleeding often delayed (primary haemostasis normal)</a:t>
            </a:r>
          </a:p>
          <a:p>
            <a:r>
              <a:rPr lang="en-GB"/>
              <a:t>Typically from deep structures</a:t>
            </a:r>
          </a:p>
          <a:p>
            <a:pPr lvl="1"/>
            <a:r>
              <a:rPr lang="en-GB"/>
              <a:t>Eg muscles and joints</a:t>
            </a:r>
          </a:p>
          <a:p>
            <a:r>
              <a:rPr lang="en-GB"/>
              <a:t>Pattern varies with different deficiencies.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Primary haemostasis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Formation of the platelet plug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179388" y="476250"/>
            <a:ext cx="70596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/>
            <a:r>
              <a:rPr lang="en-GB" altLang="en-US" sz="4000" b="1"/>
              <a:t>Factor VIII Deficiency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0" y="1524000"/>
            <a:ext cx="990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r>
              <a:rPr lang="en-GB" altLang="en-US" sz="2300" b="1"/>
              <a:t>100</a:t>
            </a:r>
          </a:p>
          <a:p>
            <a:r>
              <a:rPr lang="en-GB" altLang="en-US" sz="2300" b="1"/>
              <a:t>  90</a:t>
            </a:r>
          </a:p>
          <a:p>
            <a:r>
              <a:rPr lang="en-GB" altLang="en-US" sz="2300" b="1"/>
              <a:t>  80</a:t>
            </a:r>
          </a:p>
          <a:p>
            <a:r>
              <a:rPr lang="en-GB" altLang="en-US" sz="2300" b="1"/>
              <a:t>  70</a:t>
            </a:r>
          </a:p>
          <a:p>
            <a:r>
              <a:rPr lang="en-GB" altLang="en-US" sz="2300" b="1"/>
              <a:t>  60</a:t>
            </a:r>
          </a:p>
          <a:p>
            <a:r>
              <a:rPr lang="en-GB" altLang="en-US" sz="2300" b="1"/>
              <a:t>  50</a:t>
            </a:r>
          </a:p>
          <a:p>
            <a:r>
              <a:rPr lang="en-GB" altLang="en-US" sz="2300" b="1"/>
              <a:t>  40</a:t>
            </a:r>
          </a:p>
          <a:p>
            <a:r>
              <a:rPr lang="en-GB" altLang="en-US" sz="2300" b="1"/>
              <a:t>  30</a:t>
            </a:r>
          </a:p>
          <a:p>
            <a:r>
              <a:rPr lang="en-GB" altLang="en-US" sz="2300" b="1"/>
              <a:t>  20</a:t>
            </a:r>
          </a:p>
          <a:p>
            <a:r>
              <a:rPr lang="en-GB" altLang="en-US" sz="2300" b="1"/>
              <a:t>  10</a:t>
            </a:r>
          </a:p>
          <a:p>
            <a:r>
              <a:rPr lang="en-GB" altLang="en-US" sz="2300" b="1"/>
              <a:t>    0</a:t>
            </a:r>
          </a:p>
          <a:p>
            <a:endParaRPr lang="en-GB" altLang="en-US" sz="2300" b="1"/>
          </a:p>
        </p:txBody>
      </p:sp>
      <p:sp>
        <p:nvSpPr>
          <p:cNvPr id="324612" name="Line 4"/>
          <p:cNvSpPr>
            <a:spLocks noChangeShapeType="1"/>
          </p:cNvSpPr>
          <p:nvPr/>
        </p:nvSpPr>
        <p:spPr bwMode="auto">
          <a:xfrm flipV="1">
            <a:off x="685800" y="1600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24613" name="Line 5"/>
          <p:cNvSpPr>
            <a:spLocks noChangeShapeType="1"/>
          </p:cNvSpPr>
          <p:nvPr/>
        </p:nvSpPr>
        <p:spPr bwMode="auto">
          <a:xfrm>
            <a:off x="685802" y="54102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0" y="5257801"/>
            <a:ext cx="9144000" cy="16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r>
              <a:rPr lang="en-GB" altLang="en-US" sz="4000"/>
              <a:t>    </a:t>
            </a:r>
            <a:r>
              <a:rPr lang="en-GB" altLang="en-US" sz="2000" b="1"/>
              <a:t>Nose</a:t>
            </a:r>
            <a:r>
              <a:rPr lang="en-GB" altLang="en-US" sz="2000"/>
              <a:t>   </a:t>
            </a:r>
            <a:r>
              <a:rPr lang="en-GB" altLang="en-US" sz="2000" b="1"/>
              <a:t>Uterus</a:t>
            </a:r>
            <a:r>
              <a:rPr lang="en-GB" altLang="en-US" sz="2000"/>
              <a:t>  </a:t>
            </a:r>
            <a:r>
              <a:rPr lang="en-GB" altLang="en-US" sz="2000" b="1"/>
              <a:t>Haem-</a:t>
            </a:r>
            <a:r>
              <a:rPr lang="en-GB" altLang="en-US" sz="2000"/>
              <a:t>   </a:t>
            </a:r>
            <a:r>
              <a:rPr lang="en-GB" altLang="en-US" sz="2000" b="1"/>
              <a:t> GI</a:t>
            </a:r>
            <a:r>
              <a:rPr lang="en-GB" altLang="en-US" sz="2000"/>
              <a:t>      </a:t>
            </a:r>
            <a:r>
              <a:rPr lang="en-GB" altLang="en-US" sz="2000" b="1"/>
              <a:t>Joint</a:t>
            </a:r>
            <a:r>
              <a:rPr lang="en-GB" altLang="en-US" sz="2000"/>
              <a:t>   </a:t>
            </a:r>
            <a:r>
              <a:rPr lang="en-GB" altLang="en-US" sz="2000" b="1"/>
              <a:t>Muscle  CNS   Cord  Postop/  Oral</a:t>
            </a:r>
            <a:endParaRPr lang="en-GB" altLang="en-US" sz="2000"/>
          </a:p>
          <a:p>
            <a:r>
              <a:rPr lang="en-GB" altLang="en-US" sz="2000"/>
              <a:t>		      </a:t>
            </a:r>
            <a:r>
              <a:rPr lang="en-GB" altLang="en-US" sz="2000" b="1"/>
              <a:t>aturia</a:t>
            </a:r>
            <a:r>
              <a:rPr lang="en-GB" altLang="en-US" sz="2000"/>
              <a:t>      				            	</a:t>
            </a:r>
            <a:r>
              <a:rPr lang="en-GB" altLang="en-US" sz="2000" b="1"/>
              <a:t>part      cavity</a:t>
            </a:r>
            <a:endParaRPr lang="en-GB" altLang="en-US" sz="2000"/>
          </a:p>
          <a:p>
            <a:r>
              <a:rPr lang="en-GB" altLang="en-US" sz="2000"/>
              <a:t>							             	               			</a:t>
            </a:r>
            <a:endParaRPr lang="en-GB" altLang="en-US" sz="4000"/>
          </a:p>
        </p:txBody>
      </p:sp>
      <p:sp>
        <p:nvSpPr>
          <p:cNvPr id="324615" name="Line 7"/>
          <p:cNvSpPr>
            <a:spLocks noChangeShapeType="1"/>
          </p:cNvSpPr>
          <p:nvPr/>
        </p:nvSpPr>
        <p:spPr bwMode="auto">
          <a:xfrm>
            <a:off x="86868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762000" y="4724400"/>
            <a:ext cx="533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1600200" y="3276602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endParaRPr lang="en-GB" sz="4000"/>
          </a:p>
        </p:txBody>
      </p:sp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4191002" y="2590800"/>
            <a:ext cx="457200" cy="274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24619" name="Rectangle 11"/>
          <p:cNvSpPr>
            <a:spLocks noChangeArrowheads="1"/>
          </p:cNvSpPr>
          <p:nvPr/>
        </p:nvSpPr>
        <p:spPr bwMode="auto">
          <a:xfrm>
            <a:off x="3276600" y="4800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/>
            <a:endParaRPr lang="en-GB"/>
          </a:p>
        </p:txBody>
      </p:sp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5029201" y="2362200"/>
            <a:ext cx="4572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/>
            <a:endParaRPr lang="en-GB"/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5867400" y="4724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24622" name="Text Box 14"/>
          <p:cNvSpPr txBox="1">
            <a:spLocks noChangeArrowheads="1"/>
          </p:cNvSpPr>
          <p:nvPr/>
        </p:nvSpPr>
        <p:spPr bwMode="auto">
          <a:xfrm>
            <a:off x="609600" y="42672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r>
              <a:rPr lang="en-GB" altLang="en-US"/>
              <a:t>15%</a:t>
            </a:r>
          </a:p>
        </p:txBody>
      </p:sp>
      <p:sp>
        <p:nvSpPr>
          <p:cNvPr id="324623" name="Text Box 15"/>
          <p:cNvSpPr txBox="1">
            <a:spLocks noChangeArrowheads="1"/>
          </p:cNvSpPr>
          <p:nvPr/>
        </p:nvSpPr>
        <p:spPr bwMode="auto">
          <a:xfrm>
            <a:off x="5715001" y="43434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r>
              <a:rPr lang="en-GB" altLang="en-US"/>
              <a:t>16%</a:t>
            </a:r>
          </a:p>
        </p:txBody>
      </p:sp>
      <p:sp>
        <p:nvSpPr>
          <p:cNvPr id="324624" name="Text Box 16"/>
          <p:cNvSpPr txBox="1">
            <a:spLocks noChangeArrowheads="1"/>
          </p:cNvSpPr>
          <p:nvPr/>
        </p:nvSpPr>
        <p:spPr bwMode="auto">
          <a:xfrm>
            <a:off x="7375526" y="4916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endParaRPr lang="en-GB"/>
          </a:p>
        </p:txBody>
      </p:sp>
      <p:sp>
        <p:nvSpPr>
          <p:cNvPr id="324625" name="Rectangle 17"/>
          <p:cNvSpPr>
            <a:spLocks noChangeArrowheads="1"/>
          </p:cNvSpPr>
          <p:nvPr/>
        </p:nvSpPr>
        <p:spPr bwMode="auto">
          <a:xfrm>
            <a:off x="2362202" y="4343400"/>
            <a:ext cx="457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24626" name="Text Box 18"/>
          <p:cNvSpPr txBox="1">
            <a:spLocks noChangeArrowheads="1"/>
          </p:cNvSpPr>
          <p:nvPr/>
        </p:nvSpPr>
        <p:spPr bwMode="auto">
          <a:xfrm>
            <a:off x="2209800" y="3962400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r>
              <a:rPr lang="en-GB" altLang="en-US"/>
              <a:t>25%</a:t>
            </a:r>
          </a:p>
        </p:txBody>
      </p:sp>
      <p:sp>
        <p:nvSpPr>
          <p:cNvPr id="324627" name="Text Box 19"/>
          <p:cNvSpPr txBox="1">
            <a:spLocks noChangeArrowheads="1"/>
          </p:cNvSpPr>
          <p:nvPr/>
        </p:nvSpPr>
        <p:spPr bwMode="auto">
          <a:xfrm>
            <a:off x="4098925" y="2133600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r>
              <a:rPr lang="en-GB" altLang="en-US"/>
              <a:t>75%</a:t>
            </a:r>
          </a:p>
        </p:txBody>
      </p:sp>
      <p:sp>
        <p:nvSpPr>
          <p:cNvPr id="324628" name="Text Box 20"/>
          <p:cNvSpPr txBox="1">
            <a:spLocks noChangeArrowheads="1"/>
          </p:cNvSpPr>
          <p:nvPr/>
        </p:nvSpPr>
        <p:spPr bwMode="auto">
          <a:xfrm>
            <a:off x="4953000" y="1905000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r>
              <a:rPr lang="en-GB" altLang="en-US"/>
              <a:t>81%</a:t>
            </a:r>
          </a:p>
        </p:txBody>
      </p:sp>
      <p:sp>
        <p:nvSpPr>
          <p:cNvPr id="324629" name="Text Box 21"/>
          <p:cNvSpPr txBox="1">
            <a:spLocks noChangeArrowheads="1"/>
          </p:cNvSpPr>
          <p:nvPr/>
        </p:nvSpPr>
        <p:spPr bwMode="auto">
          <a:xfrm>
            <a:off x="8213725" y="4916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endParaRPr lang="en-GB"/>
          </a:p>
        </p:txBody>
      </p:sp>
      <p:sp>
        <p:nvSpPr>
          <p:cNvPr id="324630" name="Text Box 22"/>
          <p:cNvSpPr txBox="1">
            <a:spLocks noChangeArrowheads="1"/>
          </p:cNvSpPr>
          <p:nvPr/>
        </p:nvSpPr>
        <p:spPr bwMode="auto">
          <a:xfrm>
            <a:off x="1431925" y="4916488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US"/>
              <a:t>N.A</a:t>
            </a:r>
          </a:p>
        </p:txBody>
      </p:sp>
      <p:sp>
        <p:nvSpPr>
          <p:cNvPr id="324631" name="Text Box 23"/>
          <p:cNvSpPr txBox="1">
            <a:spLocks noChangeArrowheads="1"/>
          </p:cNvSpPr>
          <p:nvPr/>
        </p:nvSpPr>
        <p:spPr bwMode="auto">
          <a:xfrm>
            <a:off x="3184527" y="4383088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US"/>
              <a:t>13%</a:t>
            </a:r>
          </a:p>
        </p:txBody>
      </p:sp>
      <p:sp>
        <p:nvSpPr>
          <p:cNvPr id="324632" name="Text Box 24"/>
          <p:cNvSpPr txBox="1">
            <a:spLocks noChangeArrowheads="1"/>
          </p:cNvSpPr>
          <p:nvPr/>
        </p:nvSpPr>
        <p:spPr bwMode="auto">
          <a:xfrm>
            <a:off x="6613527" y="4992688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US"/>
              <a:t>0%</a:t>
            </a:r>
          </a:p>
        </p:txBody>
      </p:sp>
      <p:sp>
        <p:nvSpPr>
          <p:cNvPr id="324633" name="Rectangle 25"/>
          <p:cNvSpPr>
            <a:spLocks noChangeArrowheads="1"/>
          </p:cNvSpPr>
          <p:nvPr/>
        </p:nvSpPr>
        <p:spPr bwMode="auto">
          <a:xfrm>
            <a:off x="7391400" y="2667000"/>
            <a:ext cx="4572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24634" name="Text Box 26"/>
          <p:cNvSpPr txBox="1">
            <a:spLocks noChangeArrowheads="1"/>
          </p:cNvSpPr>
          <p:nvPr/>
        </p:nvSpPr>
        <p:spPr bwMode="auto">
          <a:xfrm>
            <a:off x="7315202" y="2209800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r>
              <a:rPr lang="en-GB" altLang="en-US"/>
              <a:t>75%</a:t>
            </a:r>
          </a:p>
        </p:txBody>
      </p:sp>
      <p:sp>
        <p:nvSpPr>
          <p:cNvPr id="324635" name="Rectangle 27"/>
          <p:cNvSpPr>
            <a:spLocks noChangeArrowheads="1"/>
          </p:cNvSpPr>
          <p:nvPr/>
        </p:nvSpPr>
        <p:spPr bwMode="auto">
          <a:xfrm>
            <a:off x="8305802" y="2057400"/>
            <a:ext cx="4572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24636" name="Text Box 28"/>
          <p:cNvSpPr txBox="1">
            <a:spLocks noChangeArrowheads="1"/>
          </p:cNvSpPr>
          <p:nvPr/>
        </p:nvSpPr>
        <p:spPr bwMode="auto">
          <a:xfrm>
            <a:off x="8213725" y="1639888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US"/>
              <a:t>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620715"/>
            <a:ext cx="9005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US" altLang="en-US" sz="3200" b="1">
                <a:solidFill>
                  <a:srgbClr val="999900"/>
                </a:solidFill>
                <a:latin typeface="Franklin Gothic Book" pitchFamily="34" charset="0"/>
              </a:rPr>
              <a:t>Coagulation factor deficiencies are not all the same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5"/>
            <a:ext cx="8229600" cy="4530725"/>
          </a:xfrm>
        </p:spPr>
        <p:txBody>
          <a:bodyPr/>
          <a:lstStyle/>
          <a:p>
            <a:pPr eaLnBrk="1" hangingPunct="1"/>
            <a:r>
              <a:rPr lang="en-GB" smtClean="0"/>
              <a:t>Factor VIII and IX (Haemophilia)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Severe but compatible with life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Spontaneous joint and muscle bleeding</a:t>
            </a:r>
          </a:p>
          <a:p>
            <a:pPr eaLnBrk="1" hangingPunct="1"/>
            <a:r>
              <a:rPr lang="en-GB" smtClean="0"/>
              <a:t>Prothrombin (Factor II)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Lethal</a:t>
            </a:r>
          </a:p>
          <a:p>
            <a:pPr eaLnBrk="1" hangingPunct="1"/>
            <a:r>
              <a:rPr lang="en-GB" smtClean="0"/>
              <a:t>Factor XI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Bleed after trauma but not spontaneously</a:t>
            </a:r>
          </a:p>
          <a:p>
            <a:pPr eaLnBrk="1" hangingPunct="1"/>
            <a:r>
              <a:rPr lang="en-GB" smtClean="0"/>
              <a:t>Factor XII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No excess bleeding at all</a:t>
            </a:r>
          </a:p>
        </p:txBody>
      </p:sp>
    </p:spTree>
    <p:extLst>
      <p:ext uri="{BB962C8B-B14F-4D97-AF65-F5344CB8AC3E}">
        <p14:creationId xmlns:p14="http://schemas.microsoft.com/office/powerpoint/2010/main" val="33415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66865" y="3365502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47202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203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3624263" y="3365502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Xa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7111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47200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201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7112" name="Rectangle 12"/>
          <p:cNvSpPr>
            <a:spLocks noChangeArrowheads="1"/>
          </p:cNvSpPr>
          <p:nvPr/>
        </p:nvSpPr>
        <p:spPr bwMode="auto">
          <a:xfrm>
            <a:off x="5834063" y="3365502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13" name="Rectangle 13"/>
          <p:cNvSpPr>
            <a:spLocks noChangeArrowheads="1"/>
          </p:cNvSpPr>
          <p:nvPr/>
        </p:nvSpPr>
        <p:spPr bwMode="auto">
          <a:xfrm>
            <a:off x="5924552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7114" name="Group 14"/>
          <p:cNvGrpSpPr>
            <a:grpSpLocks/>
          </p:cNvGrpSpPr>
          <p:nvPr/>
        </p:nvGrpSpPr>
        <p:grpSpPr bwMode="auto">
          <a:xfrm>
            <a:off x="6327776" y="5737225"/>
            <a:ext cx="106363" cy="520700"/>
            <a:chOff x="3590" y="3632"/>
            <a:chExt cx="67" cy="328"/>
          </a:xfrm>
        </p:grpSpPr>
        <p:sp>
          <p:nvSpPr>
            <p:cNvPr id="47198" name="Line 15"/>
            <p:cNvSpPr>
              <a:spLocks noChangeShapeType="1"/>
            </p:cNvSpPr>
            <p:nvPr/>
          </p:nvSpPr>
          <p:spPr bwMode="auto">
            <a:xfrm>
              <a:off x="3624" y="3632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99" name="Freeform 16"/>
            <p:cNvSpPr>
              <a:spLocks/>
            </p:cNvSpPr>
            <p:nvPr/>
          </p:nvSpPr>
          <p:spPr bwMode="auto">
            <a:xfrm>
              <a:off x="3590" y="389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7115" name="Group 17"/>
          <p:cNvGrpSpPr>
            <a:grpSpLocks/>
          </p:cNvGrpSpPr>
          <p:nvPr/>
        </p:nvGrpSpPr>
        <p:grpSpPr bwMode="auto">
          <a:xfrm>
            <a:off x="4559300" y="5468938"/>
            <a:ext cx="1435100" cy="106362"/>
            <a:chOff x="2476" y="3355"/>
            <a:chExt cx="904" cy="67"/>
          </a:xfrm>
        </p:grpSpPr>
        <p:sp>
          <p:nvSpPr>
            <p:cNvPr id="47196" name="Line 18"/>
            <p:cNvSpPr>
              <a:spLocks noChangeShapeType="1"/>
            </p:cNvSpPr>
            <p:nvPr/>
          </p:nvSpPr>
          <p:spPr bwMode="auto">
            <a:xfrm>
              <a:off x="2476" y="3388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97" name="Freeform 19"/>
            <p:cNvSpPr>
              <a:spLocks/>
            </p:cNvSpPr>
            <p:nvPr/>
          </p:nvSpPr>
          <p:spPr bwMode="auto">
            <a:xfrm>
              <a:off x="3313" y="3355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7116" name="Rectangle 20"/>
          <p:cNvSpPr>
            <a:spLocks noChangeArrowheads="1"/>
          </p:cNvSpPr>
          <p:nvPr/>
        </p:nvSpPr>
        <p:spPr bwMode="auto">
          <a:xfrm>
            <a:off x="3243263" y="5346702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17" name="Rectangle 21"/>
          <p:cNvSpPr>
            <a:spLocks noChangeArrowheads="1"/>
          </p:cNvSpPr>
          <p:nvPr/>
        </p:nvSpPr>
        <p:spPr bwMode="auto">
          <a:xfrm>
            <a:off x="3333752" y="540702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Fibrinogen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18" name="Rectangle 22"/>
          <p:cNvSpPr>
            <a:spLocks noChangeArrowheads="1"/>
          </p:cNvSpPr>
          <p:nvPr/>
        </p:nvSpPr>
        <p:spPr bwMode="auto">
          <a:xfrm>
            <a:off x="6062663" y="5346702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19" name="Rectangle 23"/>
          <p:cNvSpPr>
            <a:spLocks noChangeArrowheads="1"/>
          </p:cNvSpPr>
          <p:nvPr/>
        </p:nvSpPr>
        <p:spPr bwMode="auto">
          <a:xfrm>
            <a:off x="6153152" y="5407025"/>
            <a:ext cx="697950" cy="3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Fibrin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20" name="Rectangle 24"/>
          <p:cNvSpPr>
            <a:spLocks noChangeArrowheads="1"/>
          </p:cNvSpPr>
          <p:nvPr/>
        </p:nvSpPr>
        <p:spPr bwMode="auto">
          <a:xfrm>
            <a:off x="5605465" y="6318252"/>
            <a:ext cx="1839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21" name="Rectangle 25"/>
          <p:cNvSpPr>
            <a:spLocks noChangeArrowheads="1"/>
          </p:cNvSpPr>
          <p:nvPr/>
        </p:nvSpPr>
        <p:spPr bwMode="auto">
          <a:xfrm>
            <a:off x="5695950" y="63785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Crosslinked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22" name="Rectangle 26"/>
          <p:cNvSpPr>
            <a:spLocks noChangeArrowheads="1"/>
          </p:cNvSpPr>
          <p:nvPr/>
        </p:nvSpPr>
        <p:spPr bwMode="auto">
          <a:xfrm>
            <a:off x="6973889" y="6378574"/>
            <a:ext cx="690680" cy="3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 fibrin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23" name="Rectangle 27"/>
          <p:cNvSpPr>
            <a:spLocks noChangeArrowheads="1"/>
          </p:cNvSpPr>
          <p:nvPr/>
        </p:nvSpPr>
        <p:spPr bwMode="auto">
          <a:xfrm>
            <a:off x="6519863" y="5861052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24" name="Rectangle 28"/>
          <p:cNvSpPr>
            <a:spLocks noChangeArrowheads="1"/>
          </p:cNvSpPr>
          <p:nvPr/>
        </p:nvSpPr>
        <p:spPr bwMode="auto">
          <a:xfrm>
            <a:off x="6610352" y="59213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XIIIa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7125" name="Group 29"/>
          <p:cNvGrpSpPr>
            <a:grpSpLocks/>
          </p:cNvGrpSpPr>
          <p:nvPr/>
        </p:nvGrpSpPr>
        <p:grpSpPr bwMode="auto">
          <a:xfrm>
            <a:off x="7213600" y="5981702"/>
            <a:ext cx="469900" cy="106363"/>
            <a:chOff x="4148" y="3786"/>
            <a:chExt cx="296" cy="67"/>
          </a:xfrm>
        </p:grpSpPr>
        <p:sp>
          <p:nvSpPr>
            <p:cNvPr id="47194" name="Line 30"/>
            <p:cNvSpPr>
              <a:spLocks noChangeShapeType="1"/>
            </p:cNvSpPr>
            <p:nvPr/>
          </p:nvSpPr>
          <p:spPr bwMode="auto">
            <a:xfrm flipH="1">
              <a:off x="4213" y="3820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95" name="Freeform 31"/>
            <p:cNvSpPr>
              <a:spLocks/>
            </p:cNvSpPr>
            <p:nvPr/>
          </p:nvSpPr>
          <p:spPr bwMode="auto">
            <a:xfrm>
              <a:off x="4148" y="378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7126" name="Rectangle 32"/>
          <p:cNvSpPr>
            <a:spLocks noChangeArrowheads="1"/>
          </p:cNvSpPr>
          <p:nvPr/>
        </p:nvSpPr>
        <p:spPr bwMode="auto">
          <a:xfrm>
            <a:off x="7739063" y="5861052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27" name="Rectangle 33"/>
          <p:cNvSpPr>
            <a:spLocks noChangeArrowheads="1"/>
          </p:cNvSpPr>
          <p:nvPr/>
        </p:nvSpPr>
        <p:spPr bwMode="auto">
          <a:xfrm>
            <a:off x="7829552" y="5921375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XIII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7128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47192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93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7129" name="Rectangle 37"/>
          <p:cNvSpPr>
            <a:spLocks noChangeArrowheads="1"/>
          </p:cNvSpPr>
          <p:nvPr/>
        </p:nvSpPr>
        <p:spPr bwMode="auto">
          <a:xfrm>
            <a:off x="1795463" y="4279902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30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Prothrombin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31" name="Rectangle 39"/>
          <p:cNvSpPr>
            <a:spLocks noChangeArrowheads="1"/>
          </p:cNvSpPr>
          <p:nvPr/>
        </p:nvSpPr>
        <p:spPr bwMode="auto">
          <a:xfrm>
            <a:off x="4767263" y="4279902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32" name="Rectangle 40"/>
          <p:cNvSpPr>
            <a:spLocks noChangeArrowheads="1"/>
          </p:cNvSpPr>
          <p:nvPr/>
        </p:nvSpPr>
        <p:spPr bwMode="auto">
          <a:xfrm>
            <a:off x="4857752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thrombin (IIa)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7133" name="Group 41"/>
          <p:cNvGrpSpPr>
            <a:grpSpLocks/>
          </p:cNvGrpSpPr>
          <p:nvPr/>
        </p:nvGrpSpPr>
        <p:grpSpPr bwMode="auto">
          <a:xfrm>
            <a:off x="5108577" y="4613275"/>
            <a:ext cx="106363" cy="825500"/>
            <a:chOff x="2822" y="2816"/>
            <a:chExt cx="67" cy="520"/>
          </a:xfrm>
        </p:grpSpPr>
        <p:sp>
          <p:nvSpPr>
            <p:cNvPr id="47190" name="Line 42"/>
            <p:cNvSpPr>
              <a:spLocks noChangeShapeType="1"/>
            </p:cNvSpPr>
            <p:nvPr/>
          </p:nvSpPr>
          <p:spPr bwMode="auto">
            <a:xfrm>
              <a:off x="2856" y="2816"/>
              <a:ext cx="1" cy="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91" name="Freeform 43"/>
            <p:cNvSpPr>
              <a:spLocks/>
            </p:cNvSpPr>
            <p:nvPr/>
          </p:nvSpPr>
          <p:spPr bwMode="auto">
            <a:xfrm>
              <a:off x="2822" y="3269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7134" name="Group 44"/>
          <p:cNvGrpSpPr>
            <a:grpSpLocks/>
          </p:cNvGrpSpPr>
          <p:nvPr/>
        </p:nvGrpSpPr>
        <p:grpSpPr bwMode="auto">
          <a:xfrm>
            <a:off x="3032127" y="2174875"/>
            <a:ext cx="106363" cy="1282700"/>
            <a:chOff x="2918" y="1280"/>
            <a:chExt cx="67" cy="808"/>
          </a:xfrm>
        </p:grpSpPr>
        <p:sp>
          <p:nvSpPr>
            <p:cNvPr id="47188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89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7135" name="Rectangle 47"/>
          <p:cNvSpPr>
            <a:spLocks noChangeArrowheads="1"/>
          </p:cNvSpPr>
          <p:nvPr/>
        </p:nvSpPr>
        <p:spPr bwMode="auto">
          <a:xfrm>
            <a:off x="4995863" y="1765302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36" name="Rectangle 48"/>
          <p:cNvSpPr>
            <a:spLocks noChangeArrowheads="1"/>
          </p:cNvSpPr>
          <p:nvPr/>
        </p:nvSpPr>
        <p:spPr bwMode="auto">
          <a:xfrm>
            <a:off x="2919415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  <a:latin typeface="Times" charset="0"/>
              </a:rPr>
              <a:t>IXa</a:t>
            </a:r>
            <a:endParaRPr lang="en-US" altLang="en-US" sz="2800" b="1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47137" name="Rectangle 49"/>
          <p:cNvSpPr>
            <a:spLocks noChangeArrowheads="1"/>
          </p:cNvSpPr>
          <p:nvPr/>
        </p:nvSpPr>
        <p:spPr bwMode="auto">
          <a:xfrm>
            <a:off x="6672263" y="1765302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38" name="Rectangle 50"/>
          <p:cNvSpPr>
            <a:spLocks noChangeArrowheads="1"/>
          </p:cNvSpPr>
          <p:nvPr/>
        </p:nvSpPr>
        <p:spPr bwMode="auto">
          <a:xfrm>
            <a:off x="1133477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IX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39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40" name="Rectangle 52"/>
          <p:cNvSpPr>
            <a:spLocks noChangeArrowheads="1"/>
          </p:cNvSpPr>
          <p:nvPr/>
        </p:nvSpPr>
        <p:spPr bwMode="auto">
          <a:xfrm>
            <a:off x="2424115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  <a:latin typeface="Times" charset="0"/>
              </a:rPr>
              <a:t>VIIIa</a:t>
            </a:r>
            <a:endParaRPr lang="en-US" altLang="en-US" sz="2800" b="1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47141" name="Rectangle 53"/>
          <p:cNvSpPr>
            <a:spLocks noChangeArrowheads="1"/>
          </p:cNvSpPr>
          <p:nvPr/>
        </p:nvSpPr>
        <p:spPr bwMode="auto">
          <a:xfrm>
            <a:off x="2424114" y="2557463"/>
            <a:ext cx="228288" cy="3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Pl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42" name="Rectangle 54"/>
          <p:cNvSpPr>
            <a:spLocks noChangeArrowheads="1"/>
          </p:cNvSpPr>
          <p:nvPr/>
        </p:nvSpPr>
        <p:spPr bwMode="auto">
          <a:xfrm>
            <a:off x="2424114" y="2832100"/>
            <a:ext cx="559815" cy="3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r>
              <a:rPr lang="en-US" altLang="en-US" sz="2000" b="1" baseline="30000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0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7143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47186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87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7144" name="Rectangle 58"/>
          <p:cNvSpPr>
            <a:spLocks noChangeArrowheads="1"/>
          </p:cNvSpPr>
          <p:nvPr/>
        </p:nvSpPr>
        <p:spPr bwMode="auto">
          <a:xfrm>
            <a:off x="6062663" y="1003302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45" name="Rectangle 59"/>
          <p:cNvSpPr>
            <a:spLocks noChangeArrowheads="1"/>
          </p:cNvSpPr>
          <p:nvPr/>
        </p:nvSpPr>
        <p:spPr bwMode="auto">
          <a:xfrm>
            <a:off x="1852615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XIa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46" name="Rectangle 60"/>
          <p:cNvSpPr>
            <a:spLocks noChangeArrowheads="1"/>
          </p:cNvSpPr>
          <p:nvPr/>
        </p:nvSpPr>
        <p:spPr bwMode="auto">
          <a:xfrm>
            <a:off x="7739063" y="1003302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47" name="Rectangle 61"/>
          <p:cNvSpPr>
            <a:spLocks noChangeArrowheads="1"/>
          </p:cNvSpPr>
          <p:nvPr/>
        </p:nvSpPr>
        <p:spPr bwMode="auto">
          <a:xfrm>
            <a:off x="874715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7148" name="Group 62"/>
          <p:cNvGrpSpPr>
            <a:grpSpLocks/>
          </p:cNvGrpSpPr>
          <p:nvPr/>
        </p:nvGrpSpPr>
        <p:grpSpPr bwMode="auto">
          <a:xfrm>
            <a:off x="1427163" y="679452"/>
            <a:ext cx="106362" cy="444500"/>
            <a:chOff x="4358" y="320"/>
            <a:chExt cx="67" cy="280"/>
          </a:xfrm>
        </p:grpSpPr>
        <p:sp>
          <p:nvSpPr>
            <p:cNvPr id="47184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85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7149" name="Rectangle 65"/>
          <p:cNvSpPr>
            <a:spLocks noChangeArrowheads="1"/>
          </p:cNvSpPr>
          <p:nvPr/>
        </p:nvSpPr>
        <p:spPr bwMode="auto">
          <a:xfrm>
            <a:off x="1373189" y="446090"/>
            <a:ext cx="3606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XIIa</a:t>
            </a:r>
            <a:endParaRPr lang="en-US" altLang="en-US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50" name="Rectangle 66"/>
          <p:cNvSpPr>
            <a:spLocks noChangeArrowheads="1"/>
          </p:cNvSpPr>
          <p:nvPr/>
        </p:nvSpPr>
        <p:spPr bwMode="auto">
          <a:xfrm>
            <a:off x="820739" y="446090"/>
            <a:ext cx="2709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XII</a:t>
            </a:r>
            <a:endParaRPr lang="en-US" altLang="en-US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51" name="Rectangle 67"/>
          <p:cNvSpPr>
            <a:spLocks noChangeArrowheads="1"/>
          </p:cNvSpPr>
          <p:nvPr/>
        </p:nvSpPr>
        <p:spPr bwMode="auto">
          <a:xfrm>
            <a:off x="3700463" y="1155702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52" name="Rectangle 68"/>
          <p:cNvSpPr>
            <a:spLocks noChangeArrowheads="1"/>
          </p:cNvSpPr>
          <p:nvPr/>
        </p:nvSpPr>
        <p:spPr bwMode="auto">
          <a:xfrm>
            <a:off x="7285038" y="4179890"/>
            <a:ext cx="1328737" cy="609600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COMMON </a:t>
            </a:r>
          </a:p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53" name="Rectangle 69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54" name="Rectangle 70"/>
          <p:cNvSpPr>
            <a:spLocks noChangeArrowheads="1"/>
          </p:cNvSpPr>
          <p:nvPr/>
        </p:nvSpPr>
        <p:spPr bwMode="auto">
          <a:xfrm>
            <a:off x="4132264" y="3619500"/>
            <a:ext cx="289127" cy="3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Va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55" name="Rectangle 71"/>
          <p:cNvSpPr>
            <a:spLocks noChangeArrowheads="1"/>
          </p:cNvSpPr>
          <p:nvPr/>
        </p:nvSpPr>
        <p:spPr bwMode="auto">
          <a:xfrm>
            <a:off x="4132264" y="3894138"/>
            <a:ext cx="228288" cy="3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Pl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56" name="Rectangle 72"/>
          <p:cNvSpPr>
            <a:spLocks noChangeArrowheads="1"/>
          </p:cNvSpPr>
          <p:nvPr/>
        </p:nvSpPr>
        <p:spPr bwMode="auto">
          <a:xfrm>
            <a:off x="4132263" y="416877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57" name="Rectangle 73"/>
          <p:cNvSpPr>
            <a:spLocks noChangeArrowheads="1"/>
          </p:cNvSpPr>
          <p:nvPr/>
        </p:nvSpPr>
        <p:spPr bwMode="auto">
          <a:xfrm>
            <a:off x="4443413" y="4173539"/>
            <a:ext cx="1923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58" name="Rectangle 74"/>
          <p:cNvSpPr>
            <a:spLocks noChangeArrowheads="1"/>
          </p:cNvSpPr>
          <p:nvPr/>
        </p:nvSpPr>
        <p:spPr bwMode="auto">
          <a:xfrm>
            <a:off x="6977065" y="5803902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59" name="Rectangle 75"/>
          <p:cNvSpPr>
            <a:spLocks noChangeArrowheads="1"/>
          </p:cNvSpPr>
          <p:nvPr/>
        </p:nvSpPr>
        <p:spPr bwMode="auto">
          <a:xfrm>
            <a:off x="7067550" y="56927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thrombin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60" name="Text Box 76"/>
          <p:cNvSpPr txBox="1">
            <a:spLocks noChangeArrowheads="1"/>
          </p:cNvSpPr>
          <p:nvPr/>
        </p:nvSpPr>
        <p:spPr bwMode="auto">
          <a:xfrm>
            <a:off x="4805363" y="307977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r>
              <a:rPr lang="en-US" altLang="en-US" b="1">
                <a:solidFill>
                  <a:srgbClr val="FFFFFF"/>
                </a:solidFill>
                <a:latin typeface="Times" charset="0"/>
              </a:rPr>
              <a:t>Blood coagulation</a:t>
            </a:r>
          </a:p>
        </p:txBody>
      </p:sp>
      <p:sp>
        <p:nvSpPr>
          <p:cNvPr id="47161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20" tIns="45711" rIns="91420" bIns="45711" anchor="ctr"/>
          <a:lstStyle/>
          <a:p>
            <a:pPr eaLnBrk="1" hangingPunct="1"/>
            <a:endParaRPr lang="en-GB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62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20" tIns="45711" rIns="91420" bIns="45711" anchor="ctr"/>
          <a:lstStyle/>
          <a:p>
            <a:pPr eaLnBrk="1" hangingPunct="1"/>
            <a:endParaRPr lang="en-GB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63" name="Line 79"/>
          <p:cNvSpPr>
            <a:spLocks noChangeShapeType="1"/>
          </p:cNvSpPr>
          <p:nvPr/>
        </p:nvSpPr>
        <p:spPr bwMode="auto">
          <a:xfrm>
            <a:off x="1076327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20" tIns="45711" rIns="91420" bIns="45711" anchor="ctr"/>
          <a:lstStyle/>
          <a:p>
            <a:pPr eaLnBrk="1" hangingPunct="1"/>
            <a:endParaRPr lang="en-GB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64" name="Rectangle 80"/>
          <p:cNvSpPr>
            <a:spLocks noChangeArrowheads="1"/>
          </p:cNvSpPr>
          <p:nvPr/>
        </p:nvSpPr>
        <p:spPr bwMode="auto">
          <a:xfrm>
            <a:off x="6875465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Tissue factor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65" name="Rectangle 81"/>
          <p:cNvSpPr>
            <a:spLocks noChangeArrowheads="1"/>
          </p:cNvSpPr>
          <p:nvPr/>
        </p:nvSpPr>
        <p:spPr bwMode="auto">
          <a:xfrm>
            <a:off x="6875465" y="1384301"/>
            <a:ext cx="17136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(vessel damage)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7166" name="Group 82"/>
          <p:cNvGrpSpPr>
            <a:grpSpLocks/>
          </p:cNvGrpSpPr>
          <p:nvPr/>
        </p:nvGrpSpPr>
        <p:grpSpPr bwMode="auto">
          <a:xfrm>
            <a:off x="5345115" y="2032002"/>
            <a:ext cx="508000" cy="579438"/>
            <a:chOff x="3214" y="1280"/>
            <a:chExt cx="320" cy="365"/>
          </a:xfrm>
        </p:grpSpPr>
        <p:sp>
          <p:nvSpPr>
            <p:cNvPr id="47181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000000"/>
                  </a:solidFill>
                  <a:latin typeface="Times" charset="0"/>
                </a:rPr>
                <a:t>VIIa</a:t>
              </a:r>
              <a:endParaRPr lang="en-US" altLang="en-US" sz="28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47182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000000"/>
                  </a:solidFill>
                  <a:latin typeface="Times" charset="0"/>
                </a:rPr>
                <a:t>Ca </a:t>
              </a:r>
              <a:endParaRPr lang="en-US" altLang="en-US" sz="28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47183" name="Rectangle 85"/>
            <p:cNvSpPr>
              <a:spLocks noChangeArrowheads="1"/>
            </p:cNvSpPr>
            <p:nvPr/>
          </p:nvSpPr>
          <p:spPr bwMode="auto">
            <a:xfrm>
              <a:off x="3410" y="1456"/>
              <a:ext cx="12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Times" charset="0"/>
                </a:rPr>
                <a:t>2+</a:t>
              </a:r>
              <a:endParaRPr lang="en-US" altLang="en-US" sz="2800" b="1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47167" name="Rectangle 86"/>
          <p:cNvSpPr>
            <a:spLocks noChangeArrowheads="1"/>
          </p:cNvSpPr>
          <p:nvPr/>
        </p:nvSpPr>
        <p:spPr bwMode="auto">
          <a:xfrm>
            <a:off x="7539039" y="1984376"/>
            <a:ext cx="1492396" cy="615553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EXTRINSIC </a:t>
            </a:r>
          </a:p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68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>
              <a:gd name="T0" fmla="*/ 86 w 713"/>
              <a:gd name="T1" fmla="*/ 727 h 727"/>
              <a:gd name="T2" fmla="*/ 104 w 713"/>
              <a:gd name="T3" fmla="*/ 236 h 727"/>
              <a:gd name="T4" fmla="*/ 713 w 713"/>
              <a:gd name="T5" fmla="*/ 0 h 727"/>
              <a:gd name="T6" fmla="*/ 0 60000 65536"/>
              <a:gd name="T7" fmla="*/ 0 60000 65536"/>
              <a:gd name="T8" fmla="*/ 0 60000 65536"/>
              <a:gd name="T9" fmla="*/ 0 w 713"/>
              <a:gd name="T10" fmla="*/ 0 h 727"/>
              <a:gd name="T11" fmla="*/ 713 w 713"/>
              <a:gd name="T12" fmla="*/ 727 h 7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69" name="Freeform 88"/>
          <p:cNvSpPr>
            <a:spLocks/>
          </p:cNvSpPr>
          <p:nvPr/>
        </p:nvSpPr>
        <p:spPr bwMode="auto">
          <a:xfrm>
            <a:off x="2422525" y="1338265"/>
            <a:ext cx="4546600" cy="523875"/>
          </a:xfrm>
          <a:custGeom>
            <a:avLst/>
            <a:gdLst>
              <a:gd name="T0" fmla="*/ 0 w 2864"/>
              <a:gd name="T1" fmla="*/ 330 h 330"/>
              <a:gd name="T2" fmla="*/ 509 w 2864"/>
              <a:gd name="T3" fmla="*/ 75 h 330"/>
              <a:gd name="T4" fmla="*/ 2508 w 2864"/>
              <a:gd name="T5" fmla="*/ 12 h 330"/>
              <a:gd name="T6" fmla="*/ 2645 w 2864"/>
              <a:gd name="T7" fmla="*/ 3 h 330"/>
              <a:gd name="T8" fmla="*/ 0 60000 65536"/>
              <a:gd name="T9" fmla="*/ 0 60000 65536"/>
              <a:gd name="T10" fmla="*/ 0 60000 65536"/>
              <a:gd name="T11" fmla="*/ 0 60000 65536"/>
              <a:gd name="T12" fmla="*/ 0 w 2864"/>
              <a:gd name="T13" fmla="*/ 0 h 330"/>
              <a:gd name="T14" fmla="*/ 2864 w 2864"/>
              <a:gd name="T15" fmla="*/ 330 h 3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4" h="330">
                <a:moveTo>
                  <a:pt x="0" y="330"/>
                </a:moveTo>
                <a:cubicBezTo>
                  <a:pt x="45" y="229"/>
                  <a:pt x="91" y="128"/>
                  <a:pt x="509" y="75"/>
                </a:cubicBezTo>
                <a:cubicBezTo>
                  <a:pt x="927" y="22"/>
                  <a:pt x="2152" y="24"/>
                  <a:pt x="2508" y="12"/>
                </a:cubicBezTo>
                <a:cubicBezTo>
                  <a:pt x="2864" y="0"/>
                  <a:pt x="2622" y="4"/>
                  <a:pt x="2645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91420" tIns="45711" rIns="91420" bIns="45711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70" name="Rectangle 89"/>
          <p:cNvSpPr>
            <a:spLocks noChangeArrowheads="1"/>
          </p:cNvSpPr>
          <p:nvPr/>
        </p:nvSpPr>
        <p:spPr bwMode="auto">
          <a:xfrm>
            <a:off x="4594226" y="1397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VIIa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71" name="Rectangle 90"/>
          <p:cNvSpPr>
            <a:spLocks noChangeArrowheads="1"/>
          </p:cNvSpPr>
          <p:nvPr/>
        </p:nvSpPr>
        <p:spPr bwMode="auto">
          <a:xfrm>
            <a:off x="4594225" y="1671638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172" name="Rectangle 91"/>
          <p:cNvSpPr>
            <a:spLocks noChangeArrowheads="1"/>
          </p:cNvSpPr>
          <p:nvPr/>
        </p:nvSpPr>
        <p:spPr bwMode="auto">
          <a:xfrm>
            <a:off x="4905375" y="1676401"/>
            <a:ext cx="1923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7173" name="Group 92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47179" name="Line 93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180" name="Freeform 94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7174" name="Rectangle 95"/>
          <p:cNvSpPr>
            <a:spLocks noChangeArrowheads="1"/>
          </p:cNvSpPr>
          <p:nvPr/>
        </p:nvSpPr>
        <p:spPr bwMode="auto">
          <a:xfrm>
            <a:off x="296863" y="2236790"/>
            <a:ext cx="1406525" cy="609600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INTRINSIC </a:t>
            </a:r>
          </a:p>
          <a:p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31168" name="Oval 96"/>
          <p:cNvSpPr>
            <a:spLocks noChangeArrowheads="1"/>
          </p:cNvSpPr>
          <p:nvPr/>
        </p:nvSpPr>
        <p:spPr bwMode="auto">
          <a:xfrm>
            <a:off x="2051051" y="2123197"/>
            <a:ext cx="259726" cy="52245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lIns="91420" tIns="45711" rIns="91420" bIns="45711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1169" name="Oval 97"/>
          <p:cNvSpPr>
            <a:spLocks noChangeArrowheads="1"/>
          </p:cNvSpPr>
          <p:nvPr/>
        </p:nvSpPr>
        <p:spPr bwMode="auto">
          <a:xfrm>
            <a:off x="5508627" y="4320298"/>
            <a:ext cx="1296988" cy="52245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91420" tIns="45711" rIns="91420" bIns="45711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1170" name="Oval 98"/>
          <p:cNvSpPr>
            <a:spLocks noChangeArrowheads="1"/>
          </p:cNvSpPr>
          <p:nvPr/>
        </p:nvSpPr>
        <p:spPr bwMode="auto">
          <a:xfrm>
            <a:off x="1619250" y="1007980"/>
            <a:ext cx="935038" cy="52245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91420" tIns="45711" rIns="91420" bIns="45711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1171" name="Oval 99"/>
          <p:cNvSpPr>
            <a:spLocks noChangeArrowheads="1"/>
          </p:cNvSpPr>
          <p:nvPr/>
        </p:nvSpPr>
        <p:spPr bwMode="auto">
          <a:xfrm>
            <a:off x="1187450" y="337259"/>
            <a:ext cx="935038" cy="52245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91420" tIns="45711" rIns="91420" bIns="45711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68" grpId="0" animBg="1"/>
      <p:bldP spid="131169" grpId="0" animBg="1"/>
      <p:bldP spid="131170" grpId="0" animBg="1"/>
      <p:bldP spid="13117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Haemophilia A and B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2" y="1844677"/>
            <a:ext cx="8229600" cy="4530725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GB"/>
              <a:t>Factor VIII and Factor IX deficiency are clinically indistinguishable</a:t>
            </a:r>
          </a:p>
          <a:p>
            <a:pPr lvl="1">
              <a:lnSpc>
                <a:spcPct val="135000"/>
              </a:lnSpc>
            </a:pPr>
            <a:r>
              <a:rPr lang="en-GB"/>
              <a:t> pattern of bleeding </a:t>
            </a:r>
          </a:p>
          <a:p>
            <a:pPr lvl="1">
              <a:lnSpc>
                <a:spcPct val="135000"/>
              </a:lnSpc>
            </a:pPr>
            <a:r>
              <a:rPr lang="en-GB"/>
              <a:t> severity</a:t>
            </a:r>
          </a:p>
          <a:p>
            <a:pPr lvl="1">
              <a:lnSpc>
                <a:spcPct val="135000"/>
              </a:lnSpc>
            </a:pPr>
            <a:r>
              <a:rPr lang="en-GB"/>
              <a:t> coagulation screen results</a:t>
            </a:r>
          </a:p>
          <a:p>
            <a:pPr lvl="1">
              <a:lnSpc>
                <a:spcPct val="135000"/>
              </a:lnSpc>
            </a:pPr>
            <a:r>
              <a:rPr lang="en-GB"/>
              <a:t> mode of 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 descr="50%"/>
          <p:cNvSpPr>
            <a:spLocks noChangeArrowheads="1"/>
          </p:cNvSpPr>
          <p:nvPr/>
        </p:nvSpPr>
        <p:spPr bwMode="auto">
          <a:xfrm>
            <a:off x="2774952" y="882651"/>
            <a:ext cx="3111500" cy="3238500"/>
          </a:xfrm>
          <a:prstGeom prst="rect">
            <a:avLst/>
          </a:prstGeom>
          <a:pattFill prst="pct50">
            <a:fgClr>
              <a:srgbClr val="3365FB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32803" name="Rectangle 3" descr="50%"/>
          <p:cNvSpPr>
            <a:spLocks noChangeArrowheads="1"/>
          </p:cNvSpPr>
          <p:nvPr/>
        </p:nvSpPr>
        <p:spPr bwMode="auto">
          <a:xfrm>
            <a:off x="311152" y="3559175"/>
            <a:ext cx="733425" cy="376238"/>
          </a:xfrm>
          <a:prstGeom prst="rect">
            <a:avLst/>
          </a:prstGeom>
          <a:pattFill prst="pct50">
            <a:fgClr>
              <a:srgbClr val="F95AB7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4760915" y="2600325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4335464" y="3457576"/>
            <a:ext cx="522971" cy="52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sz="2800" b="1"/>
              <a:t>IX</a:t>
            </a: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2655889" y="5135565"/>
            <a:ext cx="383381" cy="52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sz="2800" b="1"/>
              <a:t>II</a:t>
            </a:r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698502" y="5867402"/>
            <a:ext cx="2042466" cy="52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sz="2800" b="1"/>
              <a:t>Fibrinogen</a:t>
            </a:r>
          </a:p>
        </p:txBody>
      </p:sp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3452812" y="5867402"/>
            <a:ext cx="1183115" cy="52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sz="2800" b="1"/>
              <a:t>Fibrin</a:t>
            </a:r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3409952" y="1781177"/>
            <a:ext cx="682917" cy="52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sz="2800" b="1"/>
              <a:t>PK</a:t>
            </a:r>
          </a:p>
        </p:txBody>
      </p:sp>
      <p:sp>
        <p:nvSpPr>
          <p:cNvPr id="332810" name="Oval 10"/>
          <p:cNvSpPr>
            <a:spLocks noChangeArrowheads="1"/>
          </p:cNvSpPr>
          <p:nvPr/>
        </p:nvSpPr>
        <p:spPr bwMode="auto">
          <a:xfrm>
            <a:off x="3381377" y="984252"/>
            <a:ext cx="1509713" cy="4762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32811" name="Rectangle 11"/>
          <p:cNvSpPr>
            <a:spLocks noChangeArrowheads="1"/>
          </p:cNvSpPr>
          <p:nvPr/>
        </p:nvSpPr>
        <p:spPr bwMode="auto">
          <a:xfrm>
            <a:off x="3413125" y="1009651"/>
            <a:ext cx="1576388" cy="52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9" tIns="44441" rIns="90469" bIns="44441">
            <a:spAutoFit/>
          </a:bodyPr>
          <a:lstStyle/>
          <a:p>
            <a:r>
              <a:rPr lang="en-GB" altLang="en-GB" sz="2800" b="1">
                <a:solidFill>
                  <a:srgbClr val="000000"/>
                </a:solidFill>
              </a:rPr>
              <a:t>HMWK</a:t>
            </a:r>
          </a:p>
        </p:txBody>
      </p:sp>
      <p:sp>
        <p:nvSpPr>
          <p:cNvPr id="332812" name="Rectangle 12"/>
          <p:cNvSpPr>
            <a:spLocks noChangeArrowheads="1"/>
          </p:cNvSpPr>
          <p:nvPr/>
        </p:nvSpPr>
        <p:spPr bwMode="auto">
          <a:xfrm>
            <a:off x="4113215" y="2582865"/>
            <a:ext cx="522971" cy="52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sz="2800" b="1"/>
              <a:t>XI</a:t>
            </a:r>
          </a:p>
        </p:txBody>
      </p:sp>
      <p:sp>
        <p:nvSpPr>
          <p:cNvPr id="332813" name="Rectangle 13"/>
          <p:cNvSpPr>
            <a:spLocks noChangeArrowheads="1"/>
          </p:cNvSpPr>
          <p:nvPr/>
        </p:nvSpPr>
        <p:spPr bwMode="auto">
          <a:xfrm>
            <a:off x="4068765" y="1795465"/>
            <a:ext cx="623302" cy="52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sz="2800" b="1"/>
              <a:t>XII</a:t>
            </a:r>
          </a:p>
        </p:txBody>
      </p:sp>
      <p:sp>
        <p:nvSpPr>
          <p:cNvPr id="332814" name="Line 14"/>
          <p:cNvSpPr>
            <a:spLocks noChangeShapeType="1"/>
          </p:cNvSpPr>
          <p:nvPr/>
        </p:nvSpPr>
        <p:spPr bwMode="auto">
          <a:xfrm>
            <a:off x="2532063" y="6084888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32815" name="Line 15"/>
          <p:cNvSpPr>
            <a:spLocks noChangeShapeType="1"/>
          </p:cNvSpPr>
          <p:nvPr/>
        </p:nvSpPr>
        <p:spPr bwMode="auto">
          <a:xfrm>
            <a:off x="2863852" y="5670550"/>
            <a:ext cx="4763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32816" name="Line 16"/>
          <p:cNvSpPr>
            <a:spLocks noChangeShapeType="1"/>
          </p:cNvSpPr>
          <p:nvPr/>
        </p:nvSpPr>
        <p:spPr bwMode="auto">
          <a:xfrm>
            <a:off x="4341813" y="3068640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32817" name="Line 17"/>
          <p:cNvSpPr>
            <a:spLocks noChangeShapeType="1"/>
          </p:cNvSpPr>
          <p:nvPr/>
        </p:nvSpPr>
        <p:spPr bwMode="auto">
          <a:xfrm flipH="1">
            <a:off x="3155952" y="3881438"/>
            <a:ext cx="995363" cy="446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32818" name="Line 18"/>
          <p:cNvSpPr>
            <a:spLocks noChangeShapeType="1"/>
          </p:cNvSpPr>
          <p:nvPr/>
        </p:nvSpPr>
        <p:spPr bwMode="auto">
          <a:xfrm>
            <a:off x="4360863" y="2228850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319089" y="3140076"/>
            <a:ext cx="823962" cy="52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sz="2800" b="1"/>
              <a:t>VIIa</a:t>
            </a:r>
          </a:p>
        </p:txBody>
      </p:sp>
      <p:sp>
        <p:nvSpPr>
          <p:cNvPr id="332820" name="Rectangle 20"/>
          <p:cNvSpPr>
            <a:spLocks noChangeArrowheads="1"/>
          </p:cNvSpPr>
          <p:nvPr/>
        </p:nvSpPr>
        <p:spPr bwMode="auto">
          <a:xfrm>
            <a:off x="358777" y="3509965"/>
            <a:ext cx="621847" cy="52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sz="2800" b="1"/>
              <a:t>TF</a:t>
            </a:r>
          </a:p>
        </p:txBody>
      </p:sp>
      <p:sp>
        <p:nvSpPr>
          <p:cNvPr id="332821" name="Rectangle 21"/>
          <p:cNvSpPr>
            <a:spLocks noChangeArrowheads="1"/>
          </p:cNvSpPr>
          <p:nvPr/>
        </p:nvSpPr>
        <p:spPr bwMode="auto">
          <a:xfrm>
            <a:off x="3576639" y="3457576"/>
            <a:ext cx="723631" cy="52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sz="2800" b="1"/>
              <a:t>VIII</a:t>
            </a:r>
          </a:p>
        </p:txBody>
      </p:sp>
      <p:sp>
        <p:nvSpPr>
          <p:cNvPr id="332822" name="Line 22"/>
          <p:cNvSpPr>
            <a:spLocks noChangeShapeType="1"/>
          </p:cNvSpPr>
          <p:nvPr/>
        </p:nvSpPr>
        <p:spPr bwMode="auto">
          <a:xfrm>
            <a:off x="1084265" y="3676652"/>
            <a:ext cx="1828800" cy="671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332823" name="Group 23"/>
          <p:cNvGrpSpPr>
            <a:grpSpLocks/>
          </p:cNvGrpSpPr>
          <p:nvPr/>
        </p:nvGrpSpPr>
        <p:grpSpPr bwMode="auto">
          <a:xfrm>
            <a:off x="2452689" y="4371972"/>
            <a:ext cx="835025" cy="520699"/>
            <a:chOff x="1545" y="2754"/>
            <a:chExt cx="526" cy="328"/>
          </a:xfrm>
        </p:grpSpPr>
        <p:sp>
          <p:nvSpPr>
            <p:cNvPr id="332824" name="Rectangle 24"/>
            <p:cNvSpPr>
              <a:spLocks noChangeArrowheads="1"/>
            </p:cNvSpPr>
            <p:nvPr/>
          </p:nvSpPr>
          <p:spPr bwMode="auto">
            <a:xfrm>
              <a:off x="1805" y="2754"/>
              <a:ext cx="26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altLang="en-GB" sz="2800" b="1"/>
                <a:t>X</a:t>
              </a:r>
            </a:p>
          </p:txBody>
        </p:sp>
        <p:sp>
          <p:nvSpPr>
            <p:cNvPr id="332825" name="Rectangle 25"/>
            <p:cNvSpPr>
              <a:spLocks noChangeArrowheads="1"/>
            </p:cNvSpPr>
            <p:nvPr/>
          </p:nvSpPr>
          <p:spPr bwMode="auto">
            <a:xfrm>
              <a:off x="1545" y="2754"/>
              <a:ext cx="26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altLang="en-GB" sz="2800" b="1"/>
                <a:t>V</a:t>
              </a:r>
            </a:p>
          </p:txBody>
        </p:sp>
      </p:grpSp>
      <p:sp>
        <p:nvSpPr>
          <p:cNvPr id="332826" name="Line 26"/>
          <p:cNvSpPr>
            <a:spLocks noChangeShapeType="1"/>
          </p:cNvSpPr>
          <p:nvPr/>
        </p:nvSpPr>
        <p:spPr bwMode="auto">
          <a:xfrm>
            <a:off x="2844802" y="4787902"/>
            <a:ext cx="4763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32827" name="Rectangle 27" descr="50%"/>
          <p:cNvSpPr>
            <a:spLocks noChangeArrowheads="1"/>
          </p:cNvSpPr>
          <p:nvPr/>
        </p:nvSpPr>
        <p:spPr bwMode="auto">
          <a:xfrm>
            <a:off x="3175000" y="1463677"/>
            <a:ext cx="1862138" cy="396875"/>
          </a:xfrm>
          <a:prstGeom prst="rect">
            <a:avLst/>
          </a:prstGeom>
          <a:pattFill prst="pct50">
            <a:fgClr>
              <a:srgbClr val="F95AB7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32828" name="Rectangle 28"/>
          <p:cNvSpPr>
            <a:spLocks noChangeArrowheads="1"/>
          </p:cNvSpPr>
          <p:nvPr/>
        </p:nvSpPr>
        <p:spPr bwMode="auto">
          <a:xfrm>
            <a:off x="3230564" y="1452565"/>
            <a:ext cx="1665117" cy="459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b="1"/>
              <a:t>CONTACT</a:t>
            </a:r>
          </a:p>
        </p:txBody>
      </p:sp>
      <p:sp>
        <p:nvSpPr>
          <p:cNvPr id="332829" name="Rectangle 29"/>
          <p:cNvSpPr>
            <a:spLocks noChangeArrowheads="1"/>
          </p:cNvSpPr>
          <p:nvPr/>
        </p:nvSpPr>
        <p:spPr bwMode="auto">
          <a:xfrm>
            <a:off x="4953002" y="4446590"/>
            <a:ext cx="3997325" cy="22367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0469" tIns="44441" rIns="90469" bIns="44441">
            <a:spAutoFit/>
          </a:bodyPr>
          <a:lstStyle/>
          <a:p>
            <a:r>
              <a:rPr lang="en-GB" altLang="en-GB" sz="2800" b="1">
                <a:solidFill>
                  <a:srgbClr val="000000"/>
                </a:solidFill>
              </a:rPr>
              <a:t>PT 	  10.6 (9.6-11.6)</a:t>
            </a:r>
          </a:p>
          <a:p>
            <a:endParaRPr lang="en-GB" altLang="en-GB" sz="2800" b="1">
              <a:solidFill>
                <a:srgbClr val="000000"/>
              </a:solidFill>
            </a:endParaRPr>
          </a:p>
          <a:p>
            <a:r>
              <a:rPr lang="en-GB" altLang="en-GB" sz="2800" b="1">
                <a:solidFill>
                  <a:srgbClr val="000000"/>
                </a:solidFill>
              </a:rPr>
              <a:t>APTT   85 	(26-32)</a:t>
            </a:r>
          </a:p>
          <a:p>
            <a:endParaRPr lang="en-GB" altLang="en-GB" sz="2800" b="1">
              <a:solidFill>
                <a:srgbClr val="000000"/>
              </a:solidFill>
            </a:endParaRPr>
          </a:p>
          <a:p>
            <a:r>
              <a:rPr lang="en-GB" altLang="en-GB" sz="2800" b="1">
                <a:solidFill>
                  <a:srgbClr val="000000"/>
                </a:solidFill>
              </a:rPr>
              <a:t>TT 	  16 	(15-19)</a:t>
            </a:r>
          </a:p>
        </p:txBody>
      </p:sp>
      <p:sp>
        <p:nvSpPr>
          <p:cNvPr id="332830" name="Rectangle 30"/>
          <p:cNvSpPr>
            <a:spLocks noChangeArrowheads="1"/>
          </p:cNvSpPr>
          <p:nvPr/>
        </p:nvSpPr>
        <p:spPr bwMode="auto">
          <a:xfrm>
            <a:off x="339726" y="166689"/>
            <a:ext cx="8565595" cy="58220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sz="3200" b="1"/>
              <a:t>Diagnosis of haemophilia: prolonged APTT</a:t>
            </a:r>
          </a:p>
        </p:txBody>
      </p:sp>
      <p:sp>
        <p:nvSpPr>
          <p:cNvPr id="332831" name="Rectangle 31"/>
          <p:cNvSpPr>
            <a:spLocks noChangeArrowheads="1"/>
          </p:cNvSpPr>
          <p:nvPr/>
        </p:nvSpPr>
        <p:spPr bwMode="auto">
          <a:xfrm>
            <a:off x="381000" y="2362202"/>
            <a:ext cx="838200" cy="58896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69" tIns="44441" rIns="90469" bIns="44441">
            <a:spAutoFit/>
          </a:bodyPr>
          <a:lstStyle/>
          <a:p>
            <a:r>
              <a:rPr lang="en-GB" altLang="en-GB" sz="3200" b="1">
                <a:solidFill>
                  <a:schemeClr val="bg1"/>
                </a:solidFill>
              </a:rPr>
              <a:t>PT</a:t>
            </a:r>
          </a:p>
        </p:txBody>
      </p:sp>
      <p:sp>
        <p:nvSpPr>
          <p:cNvPr id="332832" name="Rectangle 32"/>
          <p:cNvSpPr>
            <a:spLocks noChangeArrowheads="1"/>
          </p:cNvSpPr>
          <p:nvPr/>
        </p:nvSpPr>
        <p:spPr bwMode="auto">
          <a:xfrm>
            <a:off x="6096000" y="914402"/>
            <a:ext cx="1254125" cy="58896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69" tIns="44441" rIns="90469" bIns="44441">
            <a:spAutoFit/>
          </a:bodyPr>
          <a:lstStyle/>
          <a:p>
            <a:r>
              <a:rPr lang="en-GB" altLang="en-GB" sz="3200" b="1">
                <a:solidFill>
                  <a:schemeClr val="bg1"/>
                </a:solidFill>
              </a:rPr>
              <a:t>APTT</a:t>
            </a:r>
          </a:p>
        </p:txBody>
      </p:sp>
      <p:sp>
        <p:nvSpPr>
          <p:cNvPr id="332833" name="Rectangle 33"/>
          <p:cNvSpPr>
            <a:spLocks noChangeArrowheads="1"/>
          </p:cNvSpPr>
          <p:nvPr/>
        </p:nvSpPr>
        <p:spPr bwMode="auto">
          <a:xfrm>
            <a:off x="1371600" y="5181602"/>
            <a:ext cx="850900" cy="58896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69" tIns="44441" rIns="90469" bIns="44441">
            <a:spAutoFit/>
          </a:bodyPr>
          <a:lstStyle/>
          <a:p>
            <a:r>
              <a:rPr lang="en-GB" altLang="en-GB" sz="3200" b="1">
                <a:solidFill>
                  <a:schemeClr val="bg1"/>
                </a:solidFill>
              </a:rPr>
              <a:t>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898527" y="549275"/>
            <a:ext cx="584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3200" b="1">
                <a:solidFill>
                  <a:srgbClr val="420042"/>
                </a:solidFill>
              </a:rPr>
              <a:t>Classification of Haemophilia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371601" y="1716089"/>
            <a:ext cx="5259733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>
                <a:solidFill>
                  <a:srgbClr val="4200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	</a:t>
            </a:r>
            <a:r>
              <a:rPr lang="en-US" altLang="en-GB" b="1">
                <a:solidFill>
                  <a:srgbClr val="420042"/>
                </a:solidFill>
              </a:rPr>
              <a:t>		         Deficiency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2" y="4038600"/>
            <a:ext cx="5429651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>
                <a:solidFill>
                  <a:srgbClr val="420042"/>
                </a:solidFill>
              </a:rPr>
              <a:t>Severity		         Factor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371601" y="2286002"/>
            <a:ext cx="5363929" cy="147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/>
              <a:t>Haemophilia	A	 	Factor VIII</a:t>
            </a:r>
          </a:p>
          <a:p>
            <a:endParaRPr lang="en-US" altLang="en-GB" b="1"/>
          </a:p>
          <a:p>
            <a:r>
              <a:rPr lang="en-US" altLang="en-GB" b="1"/>
              <a:t>Haemophilia B		Factor IX</a:t>
            </a:r>
          </a:p>
          <a:p>
            <a:r>
              <a:rPr lang="en-US" altLang="en-GB" sz="1800" b="1"/>
              <a:t>(Christmas disease)</a:t>
            </a:r>
            <a:endParaRPr lang="en-US" altLang="en-GB" b="1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371600" y="4648200"/>
            <a:ext cx="5112257" cy="156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/>
              <a:t>Severe 			≤1%</a:t>
            </a:r>
          </a:p>
          <a:p>
            <a:r>
              <a:rPr lang="en-US" altLang="en-GB" b="1"/>
              <a:t>Moderate			2-5%</a:t>
            </a:r>
          </a:p>
          <a:p>
            <a:r>
              <a:rPr lang="en-US" altLang="en-GB" b="1"/>
              <a:t>Mild				6-40%</a:t>
            </a:r>
          </a:p>
          <a:p>
            <a:r>
              <a:rPr lang="en-US" altLang="en-GB" b="1"/>
              <a:t>Normal			40-150%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371600" y="22098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371600" y="45720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371600" y="5791200"/>
            <a:ext cx="5410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8100" y="3876675"/>
            <a:ext cx="90932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6876" y="612775"/>
            <a:ext cx="5532685" cy="6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3600" b="1">
                <a:solidFill>
                  <a:schemeClr val="bg2"/>
                </a:solidFill>
              </a:rPr>
              <a:t>Bleeding in haemophilia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1" y="1371601"/>
            <a:ext cx="2530047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2800" b="1"/>
              <a:t>Severe (≤1%)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1" y="3808413"/>
            <a:ext cx="2973535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2800" b="1"/>
              <a:t>Moderate (2-5%)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1000" y="5281613"/>
            <a:ext cx="2291580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2800" b="1"/>
              <a:t>Mild (6-40%)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30276" y="1905002"/>
            <a:ext cx="5785538" cy="193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/>
              <a:t>‘spontaneous’ bleeds</a:t>
            </a:r>
          </a:p>
          <a:p>
            <a:r>
              <a:rPr lang="en-US" altLang="en-GB" b="1"/>
              <a:t>Joints and muscle</a:t>
            </a:r>
          </a:p>
          <a:p>
            <a:r>
              <a:rPr lang="en-US" altLang="en-GB" b="1"/>
              <a:t>Easy bruising</a:t>
            </a:r>
          </a:p>
          <a:p>
            <a:r>
              <a:rPr lang="en-US" altLang="en-GB" b="1"/>
              <a:t>Bleeding often delayed, but prolonged</a:t>
            </a:r>
          </a:p>
          <a:p>
            <a:r>
              <a:rPr lang="en-US" altLang="en-GB" b="1"/>
              <a:t>Bleeding time normal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30276" y="4392615"/>
            <a:ext cx="7792498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/>
              <a:t>Prolonged or excessive bleeding after minor trauma</a:t>
            </a:r>
          </a:p>
          <a:p>
            <a:r>
              <a:rPr lang="en-US" altLang="en-GB" b="1"/>
              <a:t>Rarely bleeds into joints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30277" y="5867400"/>
            <a:ext cx="805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/>
              <a:t>Excessive bleeding only after major trauma or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Thrombin generation and FVIII</a:t>
            </a:r>
          </a:p>
        </p:txBody>
      </p:sp>
      <p:grpSp>
        <p:nvGrpSpPr>
          <p:cNvPr id="174083" name="Group 3"/>
          <p:cNvGrpSpPr>
            <a:grpSpLocks noChangeAspect="1"/>
          </p:cNvGrpSpPr>
          <p:nvPr/>
        </p:nvGrpSpPr>
        <p:grpSpPr bwMode="auto">
          <a:xfrm>
            <a:off x="611188" y="1844677"/>
            <a:ext cx="7561262" cy="4365625"/>
            <a:chOff x="0" y="0"/>
            <a:chExt cx="7380" cy="4260"/>
          </a:xfrm>
        </p:grpSpPr>
        <p:sp>
          <p:nvSpPr>
            <p:cNvPr id="174084" name="AutoShape 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7380" cy="4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85" name="Rectangle 5"/>
            <p:cNvSpPr>
              <a:spLocks noChangeArrowheads="1"/>
            </p:cNvSpPr>
            <p:nvPr/>
          </p:nvSpPr>
          <p:spPr bwMode="auto">
            <a:xfrm>
              <a:off x="75" y="75"/>
              <a:ext cx="7215" cy="40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86" name="Line 6"/>
            <p:cNvSpPr>
              <a:spLocks noChangeShapeType="1"/>
            </p:cNvSpPr>
            <p:nvPr/>
          </p:nvSpPr>
          <p:spPr bwMode="auto">
            <a:xfrm>
              <a:off x="1185" y="2927"/>
              <a:ext cx="58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87" name="Line 7"/>
            <p:cNvSpPr>
              <a:spLocks noChangeShapeType="1"/>
            </p:cNvSpPr>
            <p:nvPr/>
          </p:nvSpPr>
          <p:spPr bwMode="auto">
            <a:xfrm>
              <a:off x="1185" y="2642"/>
              <a:ext cx="58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88" name="Line 8"/>
            <p:cNvSpPr>
              <a:spLocks noChangeShapeType="1"/>
            </p:cNvSpPr>
            <p:nvPr/>
          </p:nvSpPr>
          <p:spPr bwMode="auto">
            <a:xfrm>
              <a:off x="1185" y="2372"/>
              <a:ext cx="58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89" name="Line 9"/>
            <p:cNvSpPr>
              <a:spLocks noChangeShapeType="1"/>
            </p:cNvSpPr>
            <p:nvPr/>
          </p:nvSpPr>
          <p:spPr bwMode="auto">
            <a:xfrm>
              <a:off x="1185" y="2101"/>
              <a:ext cx="58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0" name="Line 10"/>
            <p:cNvSpPr>
              <a:spLocks noChangeShapeType="1"/>
            </p:cNvSpPr>
            <p:nvPr/>
          </p:nvSpPr>
          <p:spPr bwMode="auto">
            <a:xfrm>
              <a:off x="1185" y="1816"/>
              <a:ext cx="58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1" name="Line 11"/>
            <p:cNvSpPr>
              <a:spLocks noChangeShapeType="1"/>
            </p:cNvSpPr>
            <p:nvPr/>
          </p:nvSpPr>
          <p:spPr bwMode="auto">
            <a:xfrm>
              <a:off x="1185" y="1546"/>
              <a:ext cx="58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2" name="Line 12"/>
            <p:cNvSpPr>
              <a:spLocks noChangeShapeType="1"/>
            </p:cNvSpPr>
            <p:nvPr/>
          </p:nvSpPr>
          <p:spPr bwMode="auto">
            <a:xfrm>
              <a:off x="1185" y="1261"/>
              <a:ext cx="58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3" name="Line 13"/>
            <p:cNvSpPr>
              <a:spLocks noChangeShapeType="1"/>
            </p:cNvSpPr>
            <p:nvPr/>
          </p:nvSpPr>
          <p:spPr bwMode="auto">
            <a:xfrm>
              <a:off x="1185" y="991"/>
              <a:ext cx="58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4" name="Line 14"/>
            <p:cNvSpPr>
              <a:spLocks noChangeShapeType="1"/>
            </p:cNvSpPr>
            <p:nvPr/>
          </p:nvSpPr>
          <p:spPr bwMode="auto">
            <a:xfrm>
              <a:off x="1185" y="991"/>
              <a:ext cx="1" cy="22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5" name="Line 15"/>
            <p:cNvSpPr>
              <a:spLocks noChangeShapeType="1"/>
            </p:cNvSpPr>
            <p:nvPr/>
          </p:nvSpPr>
          <p:spPr bwMode="auto">
            <a:xfrm>
              <a:off x="1125" y="3197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6" name="Line 16"/>
            <p:cNvSpPr>
              <a:spLocks noChangeShapeType="1"/>
            </p:cNvSpPr>
            <p:nvPr/>
          </p:nvSpPr>
          <p:spPr bwMode="auto">
            <a:xfrm>
              <a:off x="1125" y="2927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7" name="Line 17"/>
            <p:cNvSpPr>
              <a:spLocks noChangeShapeType="1"/>
            </p:cNvSpPr>
            <p:nvPr/>
          </p:nvSpPr>
          <p:spPr bwMode="auto">
            <a:xfrm>
              <a:off x="1125" y="2642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8" name="Line 18"/>
            <p:cNvSpPr>
              <a:spLocks noChangeShapeType="1"/>
            </p:cNvSpPr>
            <p:nvPr/>
          </p:nvSpPr>
          <p:spPr bwMode="auto">
            <a:xfrm>
              <a:off x="1125" y="2372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9" name="Line 19"/>
            <p:cNvSpPr>
              <a:spLocks noChangeShapeType="1"/>
            </p:cNvSpPr>
            <p:nvPr/>
          </p:nvSpPr>
          <p:spPr bwMode="auto">
            <a:xfrm>
              <a:off x="1125" y="2101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0" name="Line 20"/>
            <p:cNvSpPr>
              <a:spLocks noChangeShapeType="1"/>
            </p:cNvSpPr>
            <p:nvPr/>
          </p:nvSpPr>
          <p:spPr bwMode="auto">
            <a:xfrm>
              <a:off x="1125" y="1816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1" name="Line 21"/>
            <p:cNvSpPr>
              <a:spLocks noChangeShapeType="1"/>
            </p:cNvSpPr>
            <p:nvPr/>
          </p:nvSpPr>
          <p:spPr bwMode="auto">
            <a:xfrm>
              <a:off x="1125" y="1546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2" name="Line 22"/>
            <p:cNvSpPr>
              <a:spLocks noChangeShapeType="1"/>
            </p:cNvSpPr>
            <p:nvPr/>
          </p:nvSpPr>
          <p:spPr bwMode="auto">
            <a:xfrm>
              <a:off x="1125" y="1261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3" name="Line 23"/>
            <p:cNvSpPr>
              <a:spLocks noChangeShapeType="1"/>
            </p:cNvSpPr>
            <p:nvPr/>
          </p:nvSpPr>
          <p:spPr bwMode="auto">
            <a:xfrm>
              <a:off x="1125" y="991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4" name="Line 24"/>
            <p:cNvSpPr>
              <a:spLocks noChangeShapeType="1"/>
            </p:cNvSpPr>
            <p:nvPr/>
          </p:nvSpPr>
          <p:spPr bwMode="auto">
            <a:xfrm>
              <a:off x="1185" y="3197"/>
              <a:ext cx="58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5" name="Line 25"/>
            <p:cNvSpPr>
              <a:spLocks noChangeShapeType="1"/>
            </p:cNvSpPr>
            <p:nvPr/>
          </p:nvSpPr>
          <p:spPr bwMode="auto">
            <a:xfrm flipV="1">
              <a:off x="1185" y="3197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6" name="Line 26"/>
            <p:cNvSpPr>
              <a:spLocks noChangeShapeType="1"/>
            </p:cNvSpPr>
            <p:nvPr/>
          </p:nvSpPr>
          <p:spPr bwMode="auto">
            <a:xfrm flipV="1">
              <a:off x="2160" y="3197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7" name="Line 27"/>
            <p:cNvSpPr>
              <a:spLocks noChangeShapeType="1"/>
            </p:cNvSpPr>
            <p:nvPr/>
          </p:nvSpPr>
          <p:spPr bwMode="auto">
            <a:xfrm flipV="1">
              <a:off x="3135" y="3197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8" name="Line 28"/>
            <p:cNvSpPr>
              <a:spLocks noChangeShapeType="1"/>
            </p:cNvSpPr>
            <p:nvPr/>
          </p:nvSpPr>
          <p:spPr bwMode="auto">
            <a:xfrm flipV="1">
              <a:off x="4110" y="3197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9" name="Line 29"/>
            <p:cNvSpPr>
              <a:spLocks noChangeShapeType="1"/>
            </p:cNvSpPr>
            <p:nvPr/>
          </p:nvSpPr>
          <p:spPr bwMode="auto">
            <a:xfrm flipV="1">
              <a:off x="5070" y="3197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0" name="Line 30"/>
            <p:cNvSpPr>
              <a:spLocks noChangeShapeType="1"/>
            </p:cNvSpPr>
            <p:nvPr/>
          </p:nvSpPr>
          <p:spPr bwMode="auto">
            <a:xfrm flipV="1">
              <a:off x="6045" y="3197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1" name="Line 31"/>
            <p:cNvSpPr>
              <a:spLocks noChangeShapeType="1"/>
            </p:cNvSpPr>
            <p:nvPr/>
          </p:nvSpPr>
          <p:spPr bwMode="auto">
            <a:xfrm flipV="1">
              <a:off x="7020" y="3197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2" name="Freeform 32"/>
            <p:cNvSpPr>
              <a:spLocks/>
            </p:cNvSpPr>
            <p:nvPr/>
          </p:nvSpPr>
          <p:spPr bwMode="auto">
            <a:xfrm>
              <a:off x="1185" y="2702"/>
              <a:ext cx="90" cy="495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45" y="240"/>
                </a:cxn>
                <a:cxn ang="0">
                  <a:pos x="60" y="105"/>
                </a:cxn>
                <a:cxn ang="0">
                  <a:pos x="90" y="0"/>
                </a:cxn>
              </a:cxnLst>
              <a:rect l="0" t="0" r="r" b="b"/>
              <a:pathLst>
                <a:path w="90" h="495">
                  <a:moveTo>
                    <a:pt x="0" y="495"/>
                  </a:moveTo>
                  <a:lnTo>
                    <a:pt x="45" y="240"/>
                  </a:lnTo>
                  <a:lnTo>
                    <a:pt x="60" y="105"/>
                  </a:lnTo>
                  <a:lnTo>
                    <a:pt x="9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3" name="Freeform 33"/>
            <p:cNvSpPr>
              <a:spLocks/>
            </p:cNvSpPr>
            <p:nvPr/>
          </p:nvSpPr>
          <p:spPr bwMode="auto">
            <a:xfrm>
              <a:off x="1275" y="2372"/>
              <a:ext cx="150" cy="330"/>
            </a:xfrm>
            <a:custGeom>
              <a:avLst/>
              <a:gdLst/>
              <a:ahLst/>
              <a:cxnLst>
                <a:cxn ang="0">
                  <a:pos x="0" y="330"/>
                </a:cxn>
                <a:cxn ang="0">
                  <a:pos x="30" y="240"/>
                </a:cxn>
                <a:cxn ang="0">
                  <a:pos x="60" y="150"/>
                </a:cxn>
                <a:cxn ang="0">
                  <a:pos x="150" y="0"/>
                </a:cxn>
              </a:cxnLst>
              <a:rect l="0" t="0" r="r" b="b"/>
              <a:pathLst>
                <a:path w="150" h="330">
                  <a:moveTo>
                    <a:pt x="0" y="330"/>
                  </a:moveTo>
                  <a:lnTo>
                    <a:pt x="30" y="240"/>
                  </a:lnTo>
                  <a:lnTo>
                    <a:pt x="60" y="150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Freeform 34"/>
            <p:cNvSpPr>
              <a:spLocks/>
            </p:cNvSpPr>
            <p:nvPr/>
          </p:nvSpPr>
          <p:spPr bwMode="auto">
            <a:xfrm>
              <a:off x="1425" y="2041"/>
              <a:ext cx="240" cy="331"/>
            </a:xfrm>
            <a:custGeom>
              <a:avLst/>
              <a:gdLst/>
              <a:ahLst/>
              <a:cxnLst>
                <a:cxn ang="0">
                  <a:pos x="0" y="331"/>
                </a:cxn>
                <a:cxn ang="0">
                  <a:pos x="105" y="165"/>
                </a:cxn>
                <a:cxn ang="0">
                  <a:pos x="165" y="75"/>
                </a:cxn>
                <a:cxn ang="0">
                  <a:pos x="240" y="0"/>
                </a:cxn>
              </a:cxnLst>
              <a:rect l="0" t="0" r="r" b="b"/>
              <a:pathLst>
                <a:path w="240" h="331">
                  <a:moveTo>
                    <a:pt x="0" y="331"/>
                  </a:moveTo>
                  <a:lnTo>
                    <a:pt x="105" y="165"/>
                  </a:lnTo>
                  <a:lnTo>
                    <a:pt x="165" y="75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5" name="Freeform 35"/>
            <p:cNvSpPr>
              <a:spLocks/>
            </p:cNvSpPr>
            <p:nvPr/>
          </p:nvSpPr>
          <p:spPr bwMode="auto">
            <a:xfrm>
              <a:off x="1665" y="1816"/>
              <a:ext cx="495" cy="22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30" y="210"/>
                </a:cxn>
                <a:cxn ang="0">
                  <a:pos x="60" y="180"/>
                </a:cxn>
                <a:cxn ang="0">
                  <a:pos x="105" y="150"/>
                </a:cxn>
                <a:cxn ang="0">
                  <a:pos x="165" y="120"/>
                </a:cxn>
                <a:cxn ang="0">
                  <a:pos x="315" y="45"/>
                </a:cxn>
                <a:cxn ang="0">
                  <a:pos x="495" y="0"/>
                </a:cxn>
              </a:cxnLst>
              <a:rect l="0" t="0" r="r" b="b"/>
              <a:pathLst>
                <a:path w="495" h="225">
                  <a:moveTo>
                    <a:pt x="0" y="225"/>
                  </a:moveTo>
                  <a:lnTo>
                    <a:pt x="30" y="210"/>
                  </a:lnTo>
                  <a:lnTo>
                    <a:pt x="60" y="180"/>
                  </a:lnTo>
                  <a:lnTo>
                    <a:pt x="105" y="150"/>
                  </a:lnTo>
                  <a:lnTo>
                    <a:pt x="165" y="120"/>
                  </a:lnTo>
                  <a:lnTo>
                    <a:pt x="315" y="45"/>
                  </a:lnTo>
                  <a:lnTo>
                    <a:pt x="495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6" name="Freeform 36"/>
            <p:cNvSpPr>
              <a:spLocks/>
            </p:cNvSpPr>
            <p:nvPr/>
          </p:nvSpPr>
          <p:spPr bwMode="auto">
            <a:xfrm>
              <a:off x="2160" y="1351"/>
              <a:ext cx="3885" cy="465"/>
            </a:xfrm>
            <a:custGeom>
              <a:avLst/>
              <a:gdLst/>
              <a:ahLst/>
              <a:cxnLst>
                <a:cxn ang="0">
                  <a:pos x="0" y="465"/>
                </a:cxn>
                <a:cxn ang="0">
                  <a:pos x="150" y="450"/>
                </a:cxn>
                <a:cxn ang="0">
                  <a:pos x="330" y="420"/>
                </a:cxn>
                <a:cxn ang="0">
                  <a:pos x="525" y="390"/>
                </a:cxn>
                <a:cxn ang="0">
                  <a:pos x="735" y="360"/>
                </a:cxn>
                <a:cxn ang="0">
                  <a:pos x="960" y="345"/>
                </a:cxn>
                <a:cxn ang="0">
                  <a:pos x="1215" y="315"/>
                </a:cxn>
                <a:cxn ang="0">
                  <a:pos x="1470" y="285"/>
                </a:cxn>
                <a:cxn ang="0">
                  <a:pos x="1725" y="255"/>
                </a:cxn>
                <a:cxn ang="0">
                  <a:pos x="2280" y="180"/>
                </a:cxn>
                <a:cxn ang="0">
                  <a:pos x="2835" y="120"/>
                </a:cxn>
                <a:cxn ang="0">
                  <a:pos x="3375" y="60"/>
                </a:cxn>
                <a:cxn ang="0">
                  <a:pos x="3630" y="30"/>
                </a:cxn>
                <a:cxn ang="0">
                  <a:pos x="3885" y="0"/>
                </a:cxn>
              </a:cxnLst>
              <a:rect l="0" t="0" r="r" b="b"/>
              <a:pathLst>
                <a:path w="3885" h="465">
                  <a:moveTo>
                    <a:pt x="0" y="465"/>
                  </a:moveTo>
                  <a:lnTo>
                    <a:pt x="150" y="450"/>
                  </a:lnTo>
                  <a:lnTo>
                    <a:pt x="330" y="420"/>
                  </a:lnTo>
                  <a:lnTo>
                    <a:pt x="525" y="390"/>
                  </a:lnTo>
                  <a:lnTo>
                    <a:pt x="735" y="360"/>
                  </a:lnTo>
                  <a:lnTo>
                    <a:pt x="960" y="345"/>
                  </a:lnTo>
                  <a:lnTo>
                    <a:pt x="1215" y="315"/>
                  </a:lnTo>
                  <a:lnTo>
                    <a:pt x="1470" y="285"/>
                  </a:lnTo>
                  <a:lnTo>
                    <a:pt x="1725" y="255"/>
                  </a:lnTo>
                  <a:lnTo>
                    <a:pt x="2280" y="180"/>
                  </a:lnTo>
                  <a:lnTo>
                    <a:pt x="2835" y="120"/>
                  </a:lnTo>
                  <a:lnTo>
                    <a:pt x="3375" y="60"/>
                  </a:lnTo>
                  <a:lnTo>
                    <a:pt x="3630" y="30"/>
                  </a:lnTo>
                  <a:lnTo>
                    <a:pt x="3885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7" name="Line 37"/>
            <p:cNvSpPr>
              <a:spLocks noChangeShapeType="1"/>
            </p:cNvSpPr>
            <p:nvPr/>
          </p:nvSpPr>
          <p:spPr bwMode="auto">
            <a:xfrm>
              <a:off x="1185" y="31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8" name="Line 38"/>
            <p:cNvSpPr>
              <a:spLocks noChangeShapeType="1"/>
            </p:cNvSpPr>
            <p:nvPr/>
          </p:nvSpPr>
          <p:spPr bwMode="auto">
            <a:xfrm flipV="1">
              <a:off x="1275" y="2567"/>
              <a:ext cx="1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9" name="Line 39"/>
            <p:cNvSpPr>
              <a:spLocks noChangeShapeType="1"/>
            </p:cNvSpPr>
            <p:nvPr/>
          </p:nvSpPr>
          <p:spPr bwMode="auto">
            <a:xfrm flipV="1">
              <a:off x="1425" y="2222"/>
              <a:ext cx="1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0" name="Line 40"/>
            <p:cNvSpPr>
              <a:spLocks noChangeShapeType="1"/>
            </p:cNvSpPr>
            <p:nvPr/>
          </p:nvSpPr>
          <p:spPr bwMode="auto">
            <a:xfrm flipV="1">
              <a:off x="1665" y="1891"/>
              <a:ext cx="1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1" name="Line 41"/>
            <p:cNvSpPr>
              <a:spLocks noChangeShapeType="1"/>
            </p:cNvSpPr>
            <p:nvPr/>
          </p:nvSpPr>
          <p:spPr bwMode="auto">
            <a:xfrm flipV="1">
              <a:off x="2160" y="1696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2" name="Line 42"/>
            <p:cNvSpPr>
              <a:spLocks noChangeShapeType="1"/>
            </p:cNvSpPr>
            <p:nvPr/>
          </p:nvSpPr>
          <p:spPr bwMode="auto">
            <a:xfrm flipV="1">
              <a:off x="6045" y="1276"/>
              <a:ext cx="1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3" name="Line 43"/>
            <p:cNvSpPr>
              <a:spLocks noChangeShapeType="1"/>
            </p:cNvSpPr>
            <p:nvPr/>
          </p:nvSpPr>
          <p:spPr bwMode="auto">
            <a:xfrm>
              <a:off x="1185" y="31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4" name="Line 44"/>
            <p:cNvSpPr>
              <a:spLocks noChangeShapeType="1"/>
            </p:cNvSpPr>
            <p:nvPr/>
          </p:nvSpPr>
          <p:spPr bwMode="auto">
            <a:xfrm>
              <a:off x="1140" y="3197"/>
              <a:ext cx="10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5" name="Line 45"/>
            <p:cNvSpPr>
              <a:spLocks noChangeShapeType="1"/>
            </p:cNvSpPr>
            <p:nvPr/>
          </p:nvSpPr>
          <p:spPr bwMode="auto">
            <a:xfrm>
              <a:off x="1275" y="2702"/>
              <a:ext cx="1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6" name="Line 46"/>
            <p:cNvSpPr>
              <a:spLocks noChangeShapeType="1"/>
            </p:cNvSpPr>
            <p:nvPr/>
          </p:nvSpPr>
          <p:spPr bwMode="auto">
            <a:xfrm>
              <a:off x="1230" y="2852"/>
              <a:ext cx="10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7" name="Line 47"/>
            <p:cNvSpPr>
              <a:spLocks noChangeShapeType="1"/>
            </p:cNvSpPr>
            <p:nvPr/>
          </p:nvSpPr>
          <p:spPr bwMode="auto">
            <a:xfrm>
              <a:off x="1425" y="2372"/>
              <a:ext cx="1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8" name="Line 48"/>
            <p:cNvSpPr>
              <a:spLocks noChangeShapeType="1"/>
            </p:cNvSpPr>
            <p:nvPr/>
          </p:nvSpPr>
          <p:spPr bwMode="auto">
            <a:xfrm>
              <a:off x="1380" y="2507"/>
              <a:ext cx="10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9" name="Line 49"/>
            <p:cNvSpPr>
              <a:spLocks noChangeShapeType="1"/>
            </p:cNvSpPr>
            <p:nvPr/>
          </p:nvSpPr>
          <p:spPr bwMode="auto">
            <a:xfrm>
              <a:off x="1665" y="2041"/>
              <a:ext cx="1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0" name="Line 50"/>
            <p:cNvSpPr>
              <a:spLocks noChangeShapeType="1"/>
            </p:cNvSpPr>
            <p:nvPr/>
          </p:nvSpPr>
          <p:spPr bwMode="auto">
            <a:xfrm>
              <a:off x="1620" y="2206"/>
              <a:ext cx="10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1" name="Line 51"/>
            <p:cNvSpPr>
              <a:spLocks noChangeShapeType="1"/>
            </p:cNvSpPr>
            <p:nvPr/>
          </p:nvSpPr>
          <p:spPr bwMode="auto">
            <a:xfrm>
              <a:off x="2160" y="1816"/>
              <a:ext cx="1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2" name="Line 52"/>
            <p:cNvSpPr>
              <a:spLocks noChangeShapeType="1"/>
            </p:cNvSpPr>
            <p:nvPr/>
          </p:nvSpPr>
          <p:spPr bwMode="auto">
            <a:xfrm>
              <a:off x="2115" y="1921"/>
              <a:ext cx="10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3" name="Line 53"/>
            <p:cNvSpPr>
              <a:spLocks noChangeShapeType="1"/>
            </p:cNvSpPr>
            <p:nvPr/>
          </p:nvSpPr>
          <p:spPr bwMode="auto">
            <a:xfrm>
              <a:off x="6045" y="1351"/>
              <a:ext cx="1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4" name="Line 54"/>
            <p:cNvSpPr>
              <a:spLocks noChangeShapeType="1"/>
            </p:cNvSpPr>
            <p:nvPr/>
          </p:nvSpPr>
          <p:spPr bwMode="auto">
            <a:xfrm>
              <a:off x="6000" y="1426"/>
              <a:ext cx="10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5" name="Freeform 55"/>
            <p:cNvSpPr>
              <a:spLocks/>
            </p:cNvSpPr>
            <p:nvPr/>
          </p:nvSpPr>
          <p:spPr bwMode="auto">
            <a:xfrm>
              <a:off x="1140" y="3152"/>
              <a:ext cx="90" cy="9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6" name="Freeform 56"/>
            <p:cNvSpPr>
              <a:spLocks/>
            </p:cNvSpPr>
            <p:nvPr/>
          </p:nvSpPr>
          <p:spPr bwMode="auto">
            <a:xfrm>
              <a:off x="1230" y="2657"/>
              <a:ext cx="90" cy="9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7" name="Freeform 57"/>
            <p:cNvSpPr>
              <a:spLocks/>
            </p:cNvSpPr>
            <p:nvPr/>
          </p:nvSpPr>
          <p:spPr bwMode="auto">
            <a:xfrm>
              <a:off x="1380" y="2327"/>
              <a:ext cx="90" cy="9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8" name="Freeform 58"/>
            <p:cNvSpPr>
              <a:spLocks/>
            </p:cNvSpPr>
            <p:nvPr/>
          </p:nvSpPr>
          <p:spPr bwMode="auto">
            <a:xfrm>
              <a:off x="1620" y="1996"/>
              <a:ext cx="90" cy="9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9" name="Freeform 59"/>
            <p:cNvSpPr>
              <a:spLocks/>
            </p:cNvSpPr>
            <p:nvPr/>
          </p:nvSpPr>
          <p:spPr bwMode="auto">
            <a:xfrm>
              <a:off x="2115" y="1771"/>
              <a:ext cx="90" cy="9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0" name="Freeform 60"/>
            <p:cNvSpPr>
              <a:spLocks/>
            </p:cNvSpPr>
            <p:nvPr/>
          </p:nvSpPr>
          <p:spPr bwMode="auto">
            <a:xfrm>
              <a:off x="6000" y="1306"/>
              <a:ext cx="90" cy="9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90" y="45"/>
                </a:cxn>
                <a:cxn ang="0">
                  <a:pos x="45" y="90"/>
                </a:cxn>
                <a:cxn ang="0">
                  <a:pos x="0" y="45"/>
                </a:cxn>
                <a:cxn ang="0">
                  <a:pos x="45" y="0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1" name="Rectangle 61"/>
            <p:cNvSpPr>
              <a:spLocks noChangeArrowheads="1"/>
            </p:cNvSpPr>
            <p:nvPr/>
          </p:nvSpPr>
          <p:spPr bwMode="auto">
            <a:xfrm>
              <a:off x="3060" y="225"/>
              <a:ext cx="96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</a:rPr>
                <a:t>FEDP 1 pMTF</a:t>
              </a:r>
              <a:endParaRPr lang="en-GB"/>
            </a:p>
          </p:txBody>
        </p:sp>
        <p:sp>
          <p:nvSpPr>
            <p:cNvPr id="174142" name="Rectangle 62"/>
            <p:cNvSpPr>
              <a:spLocks noChangeArrowheads="1"/>
            </p:cNvSpPr>
            <p:nvPr/>
          </p:nvSpPr>
          <p:spPr bwMode="auto">
            <a:xfrm>
              <a:off x="1319" y="3080"/>
              <a:ext cx="8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0</a:t>
              </a:r>
              <a:endParaRPr lang="en-GB"/>
            </a:p>
          </p:txBody>
        </p:sp>
        <p:sp>
          <p:nvSpPr>
            <p:cNvPr id="174143" name="Rectangle 63"/>
            <p:cNvSpPr>
              <a:spLocks noChangeArrowheads="1"/>
            </p:cNvSpPr>
            <p:nvPr/>
          </p:nvSpPr>
          <p:spPr bwMode="auto">
            <a:xfrm>
              <a:off x="1410" y="2584"/>
              <a:ext cx="8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1</a:t>
              </a:r>
              <a:endParaRPr lang="en-GB"/>
            </a:p>
          </p:txBody>
        </p:sp>
        <p:sp>
          <p:nvSpPr>
            <p:cNvPr id="174144" name="Rectangle 64"/>
            <p:cNvSpPr>
              <a:spLocks noChangeArrowheads="1"/>
            </p:cNvSpPr>
            <p:nvPr/>
          </p:nvSpPr>
          <p:spPr bwMode="auto">
            <a:xfrm>
              <a:off x="1560" y="2252"/>
              <a:ext cx="20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2.5</a:t>
              </a:r>
              <a:endParaRPr lang="en-GB"/>
            </a:p>
          </p:txBody>
        </p:sp>
        <p:sp>
          <p:nvSpPr>
            <p:cNvPr id="174145" name="Rectangle 65"/>
            <p:cNvSpPr>
              <a:spLocks noChangeArrowheads="1"/>
            </p:cNvSpPr>
            <p:nvPr/>
          </p:nvSpPr>
          <p:spPr bwMode="auto">
            <a:xfrm>
              <a:off x="1800" y="1919"/>
              <a:ext cx="8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5</a:t>
              </a:r>
              <a:endParaRPr lang="en-GB"/>
            </a:p>
          </p:txBody>
        </p:sp>
        <p:sp>
          <p:nvSpPr>
            <p:cNvPr id="174146" name="Rectangle 66"/>
            <p:cNvSpPr>
              <a:spLocks noChangeArrowheads="1"/>
            </p:cNvSpPr>
            <p:nvPr/>
          </p:nvSpPr>
          <p:spPr bwMode="auto">
            <a:xfrm>
              <a:off x="2296" y="1696"/>
              <a:ext cx="16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10</a:t>
              </a:r>
              <a:endParaRPr lang="en-GB"/>
            </a:p>
          </p:txBody>
        </p:sp>
        <p:sp>
          <p:nvSpPr>
            <p:cNvPr id="174147" name="Rectangle 67"/>
            <p:cNvSpPr>
              <a:spLocks noChangeArrowheads="1"/>
            </p:cNvSpPr>
            <p:nvPr/>
          </p:nvSpPr>
          <p:spPr bwMode="auto">
            <a:xfrm>
              <a:off x="6179" y="1232"/>
              <a:ext cx="16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50</a:t>
              </a:r>
              <a:endParaRPr lang="en-GB"/>
            </a:p>
          </p:txBody>
        </p:sp>
        <p:sp>
          <p:nvSpPr>
            <p:cNvPr id="174148" name="Rectangle 68"/>
            <p:cNvSpPr>
              <a:spLocks noChangeArrowheads="1"/>
            </p:cNvSpPr>
            <p:nvPr/>
          </p:nvSpPr>
          <p:spPr bwMode="auto">
            <a:xfrm>
              <a:off x="930" y="3080"/>
              <a:ext cx="8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0</a:t>
              </a:r>
              <a:endParaRPr lang="en-GB"/>
            </a:p>
          </p:txBody>
        </p:sp>
        <p:sp>
          <p:nvSpPr>
            <p:cNvPr id="174149" name="Rectangle 69"/>
            <p:cNvSpPr>
              <a:spLocks noChangeArrowheads="1"/>
            </p:cNvSpPr>
            <p:nvPr/>
          </p:nvSpPr>
          <p:spPr bwMode="auto">
            <a:xfrm>
              <a:off x="720" y="2805"/>
              <a:ext cx="247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200</a:t>
              </a:r>
              <a:endParaRPr lang="en-GB"/>
            </a:p>
          </p:txBody>
        </p:sp>
        <p:sp>
          <p:nvSpPr>
            <p:cNvPr id="174150" name="Rectangle 70"/>
            <p:cNvSpPr>
              <a:spLocks noChangeArrowheads="1"/>
            </p:cNvSpPr>
            <p:nvPr/>
          </p:nvSpPr>
          <p:spPr bwMode="auto">
            <a:xfrm>
              <a:off x="720" y="2522"/>
              <a:ext cx="24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400</a:t>
              </a:r>
              <a:endParaRPr lang="en-GB"/>
            </a:p>
          </p:txBody>
        </p:sp>
        <p:sp>
          <p:nvSpPr>
            <p:cNvPr id="174151" name="Rectangle 71"/>
            <p:cNvSpPr>
              <a:spLocks noChangeArrowheads="1"/>
            </p:cNvSpPr>
            <p:nvPr/>
          </p:nvSpPr>
          <p:spPr bwMode="auto">
            <a:xfrm>
              <a:off x="720" y="2252"/>
              <a:ext cx="247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600</a:t>
              </a:r>
              <a:endParaRPr lang="en-GB"/>
            </a:p>
          </p:txBody>
        </p:sp>
        <p:sp>
          <p:nvSpPr>
            <p:cNvPr id="174152" name="Rectangle 72"/>
            <p:cNvSpPr>
              <a:spLocks noChangeArrowheads="1"/>
            </p:cNvSpPr>
            <p:nvPr/>
          </p:nvSpPr>
          <p:spPr bwMode="auto">
            <a:xfrm>
              <a:off x="720" y="1981"/>
              <a:ext cx="24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800</a:t>
              </a:r>
              <a:endParaRPr lang="en-GB"/>
            </a:p>
          </p:txBody>
        </p:sp>
        <p:sp>
          <p:nvSpPr>
            <p:cNvPr id="174153" name="Rectangle 73"/>
            <p:cNvSpPr>
              <a:spLocks noChangeArrowheads="1"/>
            </p:cNvSpPr>
            <p:nvPr/>
          </p:nvSpPr>
          <p:spPr bwMode="auto">
            <a:xfrm>
              <a:off x="615" y="1696"/>
              <a:ext cx="33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1000</a:t>
              </a:r>
              <a:endParaRPr lang="en-GB"/>
            </a:p>
          </p:txBody>
        </p:sp>
        <p:sp>
          <p:nvSpPr>
            <p:cNvPr id="174154" name="Rectangle 74"/>
            <p:cNvSpPr>
              <a:spLocks noChangeArrowheads="1"/>
            </p:cNvSpPr>
            <p:nvPr/>
          </p:nvSpPr>
          <p:spPr bwMode="auto">
            <a:xfrm>
              <a:off x="615" y="1425"/>
              <a:ext cx="33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1200</a:t>
              </a:r>
              <a:endParaRPr lang="en-GB"/>
            </a:p>
          </p:txBody>
        </p:sp>
        <p:sp>
          <p:nvSpPr>
            <p:cNvPr id="174155" name="Rectangle 75"/>
            <p:cNvSpPr>
              <a:spLocks noChangeArrowheads="1"/>
            </p:cNvSpPr>
            <p:nvPr/>
          </p:nvSpPr>
          <p:spPr bwMode="auto">
            <a:xfrm>
              <a:off x="615" y="1139"/>
              <a:ext cx="33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1400</a:t>
              </a:r>
              <a:endParaRPr lang="en-GB"/>
            </a:p>
          </p:txBody>
        </p:sp>
        <p:sp>
          <p:nvSpPr>
            <p:cNvPr id="174156" name="Rectangle 76"/>
            <p:cNvSpPr>
              <a:spLocks noChangeArrowheads="1"/>
            </p:cNvSpPr>
            <p:nvPr/>
          </p:nvSpPr>
          <p:spPr bwMode="auto">
            <a:xfrm>
              <a:off x="615" y="871"/>
              <a:ext cx="33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1600</a:t>
              </a:r>
              <a:endParaRPr lang="en-GB"/>
            </a:p>
          </p:txBody>
        </p:sp>
        <p:sp>
          <p:nvSpPr>
            <p:cNvPr id="174157" name="Rectangle 77"/>
            <p:cNvSpPr>
              <a:spLocks noChangeArrowheads="1"/>
            </p:cNvSpPr>
            <p:nvPr/>
          </p:nvSpPr>
          <p:spPr bwMode="auto">
            <a:xfrm>
              <a:off x="1140" y="3363"/>
              <a:ext cx="8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0</a:t>
              </a:r>
              <a:endParaRPr lang="en-GB"/>
            </a:p>
          </p:txBody>
        </p:sp>
        <p:sp>
          <p:nvSpPr>
            <p:cNvPr id="174158" name="Rectangle 78"/>
            <p:cNvSpPr>
              <a:spLocks noChangeArrowheads="1"/>
            </p:cNvSpPr>
            <p:nvPr/>
          </p:nvSpPr>
          <p:spPr bwMode="auto">
            <a:xfrm>
              <a:off x="2053" y="3363"/>
              <a:ext cx="16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10</a:t>
              </a:r>
              <a:endParaRPr lang="en-GB"/>
            </a:p>
          </p:txBody>
        </p:sp>
        <p:sp>
          <p:nvSpPr>
            <p:cNvPr id="174159" name="Rectangle 79"/>
            <p:cNvSpPr>
              <a:spLocks noChangeArrowheads="1"/>
            </p:cNvSpPr>
            <p:nvPr/>
          </p:nvSpPr>
          <p:spPr bwMode="auto">
            <a:xfrm>
              <a:off x="3031" y="3363"/>
              <a:ext cx="16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20</a:t>
              </a:r>
              <a:endParaRPr lang="en-GB"/>
            </a:p>
          </p:txBody>
        </p:sp>
        <p:sp>
          <p:nvSpPr>
            <p:cNvPr id="174160" name="Rectangle 80"/>
            <p:cNvSpPr>
              <a:spLocks noChangeArrowheads="1"/>
            </p:cNvSpPr>
            <p:nvPr/>
          </p:nvSpPr>
          <p:spPr bwMode="auto">
            <a:xfrm>
              <a:off x="4005" y="3363"/>
              <a:ext cx="16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30</a:t>
              </a:r>
              <a:endParaRPr lang="en-GB"/>
            </a:p>
          </p:txBody>
        </p:sp>
        <p:sp>
          <p:nvSpPr>
            <p:cNvPr id="174161" name="Rectangle 81"/>
            <p:cNvSpPr>
              <a:spLocks noChangeArrowheads="1"/>
            </p:cNvSpPr>
            <p:nvPr/>
          </p:nvSpPr>
          <p:spPr bwMode="auto">
            <a:xfrm>
              <a:off x="4964" y="3363"/>
              <a:ext cx="16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40</a:t>
              </a:r>
              <a:endParaRPr lang="en-GB"/>
            </a:p>
          </p:txBody>
        </p:sp>
        <p:sp>
          <p:nvSpPr>
            <p:cNvPr id="174162" name="Rectangle 82"/>
            <p:cNvSpPr>
              <a:spLocks noChangeArrowheads="1"/>
            </p:cNvSpPr>
            <p:nvPr/>
          </p:nvSpPr>
          <p:spPr bwMode="auto">
            <a:xfrm>
              <a:off x="5939" y="3363"/>
              <a:ext cx="16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50</a:t>
              </a:r>
              <a:endParaRPr lang="en-GB"/>
            </a:p>
          </p:txBody>
        </p:sp>
        <p:sp>
          <p:nvSpPr>
            <p:cNvPr id="174163" name="Rectangle 83"/>
            <p:cNvSpPr>
              <a:spLocks noChangeArrowheads="1"/>
            </p:cNvSpPr>
            <p:nvPr/>
          </p:nvSpPr>
          <p:spPr bwMode="auto">
            <a:xfrm>
              <a:off x="6917" y="3363"/>
              <a:ext cx="16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60</a:t>
              </a:r>
              <a:endParaRPr lang="en-GB"/>
            </a:p>
          </p:txBody>
        </p:sp>
        <p:sp>
          <p:nvSpPr>
            <p:cNvPr id="174164" name="Rectangle 84"/>
            <p:cNvSpPr>
              <a:spLocks noChangeArrowheads="1"/>
            </p:cNvSpPr>
            <p:nvPr/>
          </p:nvSpPr>
          <p:spPr bwMode="auto">
            <a:xfrm>
              <a:off x="3420" y="3600"/>
              <a:ext cx="49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</a:rPr>
                <a:t>FVIII %</a:t>
              </a:r>
              <a:endParaRPr lang="en-GB"/>
            </a:p>
          </p:txBody>
        </p:sp>
        <p:sp>
          <p:nvSpPr>
            <p:cNvPr id="174165" name="Rectangle 85"/>
            <p:cNvSpPr>
              <a:spLocks noChangeArrowheads="1"/>
            </p:cNvSpPr>
            <p:nvPr/>
          </p:nvSpPr>
          <p:spPr bwMode="auto">
            <a:xfrm rot="16200000">
              <a:off x="258" y="2015"/>
              <a:ext cx="29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</a:rPr>
                <a:t>ETP</a:t>
              </a:r>
              <a:endParaRPr lang="en-GB"/>
            </a:p>
          </p:txBody>
        </p:sp>
        <p:sp>
          <p:nvSpPr>
            <p:cNvPr id="174166" name="Rectangle 86"/>
            <p:cNvSpPr>
              <a:spLocks noChangeArrowheads="1"/>
            </p:cNvSpPr>
            <p:nvPr/>
          </p:nvSpPr>
          <p:spPr bwMode="auto">
            <a:xfrm>
              <a:off x="75" y="75"/>
              <a:ext cx="7215" cy="40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2" y="1916115"/>
            <a:ext cx="8229600" cy="45307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/>
              <a:t>Deep; muscle and joint</a:t>
            </a:r>
          </a:p>
          <a:p>
            <a:pPr>
              <a:lnSpc>
                <a:spcPct val="130000"/>
              </a:lnSpc>
            </a:pPr>
            <a:r>
              <a:rPr lang="en-GB"/>
              <a:t>Delayed</a:t>
            </a:r>
          </a:p>
          <a:p>
            <a:pPr>
              <a:lnSpc>
                <a:spcPct val="130000"/>
              </a:lnSpc>
            </a:pPr>
            <a:r>
              <a:rPr lang="en-GB"/>
              <a:t>Not from superficial cuts or small vessels (eg nosebleeds)</a:t>
            </a:r>
            <a:endParaRPr lang="en-US"/>
          </a:p>
        </p:txBody>
      </p:sp>
      <p:sp>
        <p:nvSpPr>
          <p:cNvPr id="48640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  <a:noFill/>
          <a:ln/>
        </p:spPr>
        <p:txBody>
          <a:bodyPr/>
          <a:lstStyle/>
          <a:p>
            <a:pPr eaLnBrk="0" hangingPunct="0"/>
            <a:r>
              <a:rPr lang="en-US" altLang="en-GB" b="1">
                <a:latin typeface="Franklin Gothic Book" pitchFamily="34" charset="0"/>
              </a:rPr>
              <a:t>Bleeding in haemophilia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2987675" y="260352"/>
          <a:ext cx="5943600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CorelPhotoPaint.Image.8" r:id="rId4" imgW="828382" imgH="772913" progId="">
                  <p:embed/>
                </p:oleObj>
              </mc:Choice>
              <mc:Fallback>
                <p:oleObj name="CorelPhotoPaint.Image.8" r:id="rId4" imgW="828382" imgH="772913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60352"/>
                        <a:ext cx="5943600" cy="555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65127" y="6211888"/>
            <a:ext cx="515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Taking blood samples is </a:t>
            </a:r>
            <a:r>
              <a:rPr lang="en-GB" i="1">
                <a:solidFill>
                  <a:schemeClr val="bg1"/>
                </a:solidFill>
              </a:rPr>
              <a:t>usually </a:t>
            </a:r>
            <a:r>
              <a:rPr lang="en-GB">
                <a:solidFill>
                  <a:schemeClr val="bg1"/>
                </a:solidFill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107950" y="692152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15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74116" name="Group 4"/>
          <p:cNvGrpSpPr>
            <a:grpSpLocks/>
          </p:cNvGrpSpPr>
          <p:nvPr/>
        </p:nvGrpSpPr>
        <p:grpSpPr bwMode="auto">
          <a:xfrm>
            <a:off x="152402" y="4648200"/>
            <a:ext cx="1219200" cy="304800"/>
            <a:chOff x="560" y="1360"/>
            <a:chExt cx="454" cy="111"/>
          </a:xfrm>
        </p:grpSpPr>
        <p:sp>
          <p:nvSpPr>
            <p:cNvPr id="474117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18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4119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74120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21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4122" name="Line 10"/>
          <p:cNvSpPr>
            <a:spLocks noChangeShapeType="1"/>
          </p:cNvSpPr>
          <p:nvPr/>
        </p:nvSpPr>
        <p:spPr bwMode="auto">
          <a:xfrm>
            <a:off x="6381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23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24" name="Line 12"/>
          <p:cNvSpPr>
            <a:spLocks noChangeShapeType="1"/>
          </p:cNvSpPr>
          <p:nvPr/>
        </p:nvSpPr>
        <p:spPr bwMode="auto">
          <a:xfrm>
            <a:off x="14763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25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26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27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28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29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30" name="Freeform 18"/>
          <p:cNvSpPr>
            <a:spLocks/>
          </p:cNvSpPr>
          <p:nvPr/>
        </p:nvSpPr>
        <p:spPr bwMode="auto">
          <a:xfrm>
            <a:off x="4356100" y="49530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31" name="Line 19"/>
          <p:cNvSpPr>
            <a:spLocks noChangeShapeType="1"/>
          </p:cNvSpPr>
          <p:nvPr/>
        </p:nvSpPr>
        <p:spPr bwMode="auto">
          <a:xfrm>
            <a:off x="7010400" y="5105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32" name="Line 20"/>
          <p:cNvSpPr>
            <a:spLocks noChangeShapeType="1"/>
          </p:cNvSpPr>
          <p:nvPr/>
        </p:nvSpPr>
        <p:spPr bwMode="auto">
          <a:xfrm>
            <a:off x="6477002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33" name="Line 21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34" name="Line 22"/>
          <p:cNvSpPr>
            <a:spLocks noChangeShapeType="1"/>
          </p:cNvSpPr>
          <p:nvPr/>
        </p:nvSpPr>
        <p:spPr bwMode="auto">
          <a:xfrm>
            <a:off x="5029202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35" name="Line 23"/>
          <p:cNvSpPr>
            <a:spLocks noChangeShapeType="1"/>
          </p:cNvSpPr>
          <p:nvPr/>
        </p:nvSpPr>
        <p:spPr bwMode="auto">
          <a:xfrm>
            <a:off x="5715002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74136" name="Group 24"/>
          <p:cNvGrpSpPr>
            <a:grpSpLocks/>
          </p:cNvGrpSpPr>
          <p:nvPr/>
        </p:nvGrpSpPr>
        <p:grpSpPr bwMode="auto">
          <a:xfrm>
            <a:off x="4572002" y="3532188"/>
            <a:ext cx="1298575" cy="1039812"/>
            <a:chOff x="2880" y="2225"/>
            <a:chExt cx="818" cy="655"/>
          </a:xfrm>
        </p:grpSpPr>
        <p:sp>
          <p:nvSpPr>
            <p:cNvPr id="474137" name="Freeform 25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8"/>
                </a:cxn>
                <a:cxn ang="0">
                  <a:pos x="280" y="112"/>
                </a:cxn>
              </a:cxnLst>
              <a:rect l="0" t="0" r="r" b="b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38" name="Oval 26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39" name="Freeform 27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64"/>
                </a:cxn>
                <a:cxn ang="0">
                  <a:pos x="400" y="55"/>
                </a:cxn>
              </a:cxnLst>
              <a:rect l="0" t="0" r="r" b="b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40" name="Text Box 28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474141" name="Group 29"/>
          <p:cNvGrpSpPr>
            <a:grpSpLocks/>
          </p:cNvGrpSpPr>
          <p:nvPr/>
        </p:nvGrpSpPr>
        <p:grpSpPr bwMode="auto">
          <a:xfrm>
            <a:off x="6326188" y="3592515"/>
            <a:ext cx="1817687" cy="1087437"/>
            <a:chOff x="3985" y="2263"/>
            <a:chExt cx="1145" cy="685"/>
          </a:xfrm>
        </p:grpSpPr>
        <p:sp>
          <p:nvSpPr>
            <p:cNvPr id="474142" name="Oval 30"/>
            <p:cNvSpPr>
              <a:spLocks noChangeArrowheads="1"/>
            </p:cNvSpPr>
            <p:nvPr/>
          </p:nvSpPr>
          <p:spPr bwMode="auto">
            <a:xfrm>
              <a:off x="4220" y="2263"/>
              <a:ext cx="608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43" name="Freeform 31"/>
            <p:cNvSpPr>
              <a:spLocks/>
            </p:cNvSpPr>
            <p:nvPr/>
          </p:nvSpPr>
          <p:spPr bwMode="auto">
            <a:xfrm>
              <a:off x="3985" y="2291"/>
              <a:ext cx="400" cy="63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345" y="27"/>
                </a:cxn>
                <a:cxn ang="0">
                  <a:pos x="318" y="54"/>
                </a:cxn>
                <a:cxn ang="0">
                  <a:pos x="0" y="63"/>
                </a:cxn>
              </a:cxnLst>
              <a:rect l="0" t="0" r="r" b="b"/>
              <a:pathLst>
                <a:path w="400" h="63">
                  <a:moveTo>
                    <a:pt x="400" y="0"/>
                  </a:moveTo>
                  <a:cubicBezTo>
                    <a:pt x="383" y="11"/>
                    <a:pt x="362" y="16"/>
                    <a:pt x="345" y="27"/>
                  </a:cubicBezTo>
                  <a:cubicBezTo>
                    <a:pt x="334" y="34"/>
                    <a:pt x="331" y="52"/>
                    <a:pt x="318" y="54"/>
                  </a:cubicBezTo>
                  <a:cubicBezTo>
                    <a:pt x="239" y="63"/>
                    <a:pt x="102" y="63"/>
                    <a:pt x="0" y="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44" name="Text Box 32"/>
            <p:cNvSpPr txBox="1">
              <a:spLocks noChangeArrowheads="1"/>
            </p:cNvSpPr>
            <p:nvPr/>
          </p:nvSpPr>
          <p:spPr bwMode="auto">
            <a:xfrm>
              <a:off x="4312" y="2422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  <p:sp>
          <p:nvSpPr>
            <p:cNvPr id="474145" name="Freeform 33"/>
            <p:cNvSpPr>
              <a:spLocks/>
            </p:cNvSpPr>
            <p:nvPr/>
          </p:nvSpPr>
          <p:spPr bwMode="auto">
            <a:xfrm>
              <a:off x="4730" y="2338"/>
              <a:ext cx="40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64"/>
                </a:cxn>
                <a:cxn ang="0">
                  <a:pos x="400" y="55"/>
                </a:cxn>
              </a:cxnLst>
              <a:rect l="0" t="0" r="r" b="b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46" name="Freeform 34"/>
            <p:cNvSpPr>
              <a:spLocks/>
            </p:cNvSpPr>
            <p:nvPr/>
          </p:nvSpPr>
          <p:spPr bwMode="auto">
            <a:xfrm>
              <a:off x="4542" y="2804"/>
              <a:ext cx="31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8"/>
                </a:cxn>
                <a:cxn ang="0">
                  <a:pos x="280" y="112"/>
                </a:cxn>
              </a:cxnLst>
              <a:rect l="0" t="0" r="r" b="b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4147" name="Group 35"/>
          <p:cNvGrpSpPr>
            <a:grpSpLocks/>
          </p:cNvGrpSpPr>
          <p:nvPr/>
        </p:nvGrpSpPr>
        <p:grpSpPr bwMode="auto">
          <a:xfrm>
            <a:off x="5495925" y="3670301"/>
            <a:ext cx="3571875" cy="279400"/>
            <a:chOff x="3462" y="2312"/>
            <a:chExt cx="2250" cy="176"/>
          </a:xfrm>
        </p:grpSpPr>
        <p:grpSp>
          <p:nvGrpSpPr>
            <p:cNvPr id="474148" name="Group 36"/>
            <p:cNvGrpSpPr>
              <a:grpSpLocks/>
            </p:cNvGrpSpPr>
            <p:nvPr/>
          </p:nvGrpSpPr>
          <p:grpSpPr bwMode="auto">
            <a:xfrm>
              <a:off x="3462" y="2312"/>
              <a:ext cx="720" cy="136"/>
              <a:chOff x="3600" y="2312"/>
              <a:chExt cx="720" cy="136"/>
            </a:xfrm>
          </p:grpSpPr>
          <p:grpSp>
            <p:nvGrpSpPr>
              <p:cNvPr id="474149" name="Group 37"/>
              <p:cNvGrpSpPr>
                <a:grpSpLocks/>
              </p:cNvGrpSpPr>
              <p:nvPr/>
            </p:nvGrpSpPr>
            <p:grpSpPr bwMode="auto">
              <a:xfrm>
                <a:off x="3600" y="2333"/>
                <a:ext cx="720" cy="115"/>
                <a:chOff x="2112" y="864"/>
                <a:chExt cx="1200" cy="192"/>
              </a:xfrm>
            </p:grpSpPr>
            <p:sp>
              <p:nvSpPr>
                <p:cNvPr id="474150" name="Oval 38"/>
                <p:cNvSpPr>
                  <a:spLocks noChangeArrowheads="1"/>
                </p:cNvSpPr>
                <p:nvPr/>
              </p:nvSpPr>
              <p:spPr bwMode="auto">
                <a:xfrm>
                  <a:off x="2112" y="864"/>
                  <a:ext cx="192" cy="192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4151" name="Line 39"/>
                <p:cNvSpPr>
                  <a:spLocks noChangeShapeType="1"/>
                </p:cNvSpPr>
                <p:nvPr/>
              </p:nvSpPr>
              <p:spPr bwMode="auto">
                <a:xfrm>
                  <a:off x="2304" y="960"/>
                  <a:ext cx="86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52" name="Oval 40"/>
                <p:cNvSpPr>
                  <a:spLocks noChangeArrowheads="1"/>
                </p:cNvSpPr>
                <p:nvPr/>
              </p:nvSpPr>
              <p:spPr bwMode="auto">
                <a:xfrm>
                  <a:off x="2640" y="864"/>
                  <a:ext cx="144" cy="144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4153" name="Oval 41"/>
                <p:cNvSpPr>
                  <a:spLocks noChangeArrowheads="1"/>
                </p:cNvSpPr>
                <p:nvPr/>
              </p:nvSpPr>
              <p:spPr bwMode="auto">
                <a:xfrm>
                  <a:off x="3120" y="864"/>
                  <a:ext cx="192" cy="192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4154" name="Freeform 42"/>
              <p:cNvSpPr>
                <a:spLocks/>
              </p:cNvSpPr>
              <p:nvPr/>
            </p:nvSpPr>
            <p:spPr bwMode="auto">
              <a:xfrm>
                <a:off x="3926" y="2312"/>
                <a:ext cx="22" cy="26"/>
              </a:xfrm>
              <a:custGeom>
                <a:avLst/>
                <a:gdLst/>
                <a:ahLst/>
                <a:cxnLst>
                  <a:cxn ang="0">
                    <a:pos x="22" y="26"/>
                  </a:cxn>
                  <a:cxn ang="0">
                    <a:pos x="12" y="10"/>
                  </a:cxn>
                  <a:cxn ang="0">
                    <a:pos x="0" y="0"/>
                  </a:cxn>
                </a:cxnLst>
                <a:rect l="0" t="0" r="r" b="b"/>
                <a:pathLst>
                  <a:path w="22" h="26">
                    <a:moveTo>
                      <a:pt x="22" y="26"/>
                    </a:moveTo>
                    <a:cubicBezTo>
                      <a:pt x="17" y="12"/>
                      <a:pt x="22" y="16"/>
                      <a:pt x="12" y="10"/>
                    </a:cubicBezTo>
                    <a:cubicBezTo>
                      <a:pt x="9" y="2"/>
                      <a:pt x="7" y="3"/>
                      <a:pt x="0" y="0"/>
                    </a:cubicBezTo>
                  </a:path>
                </a:pathLst>
              </a:custGeom>
              <a:solidFill>
                <a:srgbClr val="FF66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155" name="Freeform 43"/>
              <p:cNvSpPr>
                <a:spLocks/>
              </p:cNvSpPr>
              <p:nvPr/>
            </p:nvSpPr>
            <p:spPr bwMode="auto">
              <a:xfrm>
                <a:off x="3978" y="2316"/>
                <a:ext cx="12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0" y="6"/>
                  </a:cxn>
                  <a:cxn ang="0">
                    <a:pos x="12" y="0"/>
                  </a:cxn>
                </a:cxnLst>
                <a:rect l="0" t="0" r="r" b="b"/>
                <a:pathLst>
                  <a:path w="12" h="22">
                    <a:moveTo>
                      <a:pt x="0" y="22"/>
                    </a:moveTo>
                    <a:cubicBezTo>
                      <a:pt x="10" y="16"/>
                      <a:pt x="5" y="20"/>
                      <a:pt x="10" y="6"/>
                    </a:cubicBezTo>
                    <a:cubicBezTo>
                      <a:pt x="11" y="4"/>
                      <a:pt x="12" y="0"/>
                      <a:pt x="12" y="0"/>
                    </a:cubicBezTo>
                  </a:path>
                </a:pathLst>
              </a:custGeom>
              <a:solidFill>
                <a:srgbClr val="FF66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4156" name="Group 44"/>
            <p:cNvGrpSpPr>
              <a:grpSpLocks/>
            </p:cNvGrpSpPr>
            <p:nvPr/>
          </p:nvGrpSpPr>
          <p:grpSpPr bwMode="auto">
            <a:xfrm>
              <a:off x="4992" y="2352"/>
              <a:ext cx="720" cy="136"/>
              <a:chOff x="3600" y="2312"/>
              <a:chExt cx="720" cy="136"/>
            </a:xfrm>
          </p:grpSpPr>
          <p:grpSp>
            <p:nvGrpSpPr>
              <p:cNvPr id="474157" name="Group 45"/>
              <p:cNvGrpSpPr>
                <a:grpSpLocks/>
              </p:cNvGrpSpPr>
              <p:nvPr/>
            </p:nvGrpSpPr>
            <p:grpSpPr bwMode="auto">
              <a:xfrm>
                <a:off x="3600" y="2333"/>
                <a:ext cx="720" cy="115"/>
                <a:chOff x="2112" y="864"/>
                <a:chExt cx="1200" cy="192"/>
              </a:xfrm>
            </p:grpSpPr>
            <p:sp>
              <p:nvSpPr>
                <p:cNvPr id="474158" name="Oval 46"/>
                <p:cNvSpPr>
                  <a:spLocks noChangeArrowheads="1"/>
                </p:cNvSpPr>
                <p:nvPr/>
              </p:nvSpPr>
              <p:spPr bwMode="auto">
                <a:xfrm>
                  <a:off x="2112" y="864"/>
                  <a:ext cx="192" cy="192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4159" name="Line 47"/>
                <p:cNvSpPr>
                  <a:spLocks noChangeShapeType="1"/>
                </p:cNvSpPr>
                <p:nvPr/>
              </p:nvSpPr>
              <p:spPr bwMode="auto">
                <a:xfrm>
                  <a:off x="2304" y="960"/>
                  <a:ext cx="86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60" name="Oval 48"/>
                <p:cNvSpPr>
                  <a:spLocks noChangeArrowheads="1"/>
                </p:cNvSpPr>
                <p:nvPr/>
              </p:nvSpPr>
              <p:spPr bwMode="auto">
                <a:xfrm>
                  <a:off x="2640" y="864"/>
                  <a:ext cx="144" cy="144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4161" name="Oval 49"/>
                <p:cNvSpPr>
                  <a:spLocks noChangeArrowheads="1"/>
                </p:cNvSpPr>
                <p:nvPr/>
              </p:nvSpPr>
              <p:spPr bwMode="auto">
                <a:xfrm>
                  <a:off x="3120" y="864"/>
                  <a:ext cx="192" cy="192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4162" name="Freeform 50"/>
              <p:cNvSpPr>
                <a:spLocks/>
              </p:cNvSpPr>
              <p:nvPr/>
            </p:nvSpPr>
            <p:spPr bwMode="auto">
              <a:xfrm>
                <a:off x="3926" y="2312"/>
                <a:ext cx="22" cy="26"/>
              </a:xfrm>
              <a:custGeom>
                <a:avLst/>
                <a:gdLst/>
                <a:ahLst/>
                <a:cxnLst>
                  <a:cxn ang="0">
                    <a:pos x="22" y="26"/>
                  </a:cxn>
                  <a:cxn ang="0">
                    <a:pos x="12" y="10"/>
                  </a:cxn>
                  <a:cxn ang="0">
                    <a:pos x="0" y="0"/>
                  </a:cxn>
                </a:cxnLst>
                <a:rect l="0" t="0" r="r" b="b"/>
                <a:pathLst>
                  <a:path w="22" h="26">
                    <a:moveTo>
                      <a:pt x="22" y="26"/>
                    </a:moveTo>
                    <a:cubicBezTo>
                      <a:pt x="17" y="12"/>
                      <a:pt x="22" y="16"/>
                      <a:pt x="12" y="10"/>
                    </a:cubicBezTo>
                    <a:cubicBezTo>
                      <a:pt x="9" y="2"/>
                      <a:pt x="7" y="3"/>
                      <a:pt x="0" y="0"/>
                    </a:cubicBezTo>
                  </a:path>
                </a:pathLst>
              </a:custGeom>
              <a:solidFill>
                <a:srgbClr val="FF66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163" name="Freeform 51"/>
              <p:cNvSpPr>
                <a:spLocks/>
              </p:cNvSpPr>
              <p:nvPr/>
            </p:nvSpPr>
            <p:spPr bwMode="auto">
              <a:xfrm>
                <a:off x="3978" y="2316"/>
                <a:ext cx="12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0" y="6"/>
                  </a:cxn>
                  <a:cxn ang="0">
                    <a:pos x="12" y="0"/>
                  </a:cxn>
                </a:cxnLst>
                <a:rect l="0" t="0" r="r" b="b"/>
                <a:pathLst>
                  <a:path w="12" h="22">
                    <a:moveTo>
                      <a:pt x="0" y="22"/>
                    </a:moveTo>
                    <a:cubicBezTo>
                      <a:pt x="10" y="16"/>
                      <a:pt x="5" y="20"/>
                      <a:pt x="10" y="6"/>
                    </a:cubicBezTo>
                    <a:cubicBezTo>
                      <a:pt x="11" y="4"/>
                      <a:pt x="12" y="0"/>
                      <a:pt x="12" y="0"/>
                    </a:cubicBezTo>
                  </a:path>
                </a:pathLst>
              </a:custGeom>
              <a:solidFill>
                <a:srgbClr val="FF66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4164" name="Group 52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74165" name="Freeform 53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66" name="Oval 54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4167" name="Group 55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74168" name="Freeform 56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4169" name="Group 57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74170" name="Freeform 5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171" name="Oval 5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4172" name="Group 60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74173" name="Freeform 6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174" name="Oval 6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4175" name="Line 63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76" name="Line 64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77" name="Line 65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78" name="Line 66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79" name="Line 67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80" name="Line 68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81" name="Line 69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82" name="Line 70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83" name="Freeform 71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4184" name="Group 72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74185" name="Freeform 73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186" name="Oval 74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4187" name="Group 75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74188" name="Freeform 7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189" name="Oval 7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4190" name="Group 78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74191" name="Freeform 7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192" name="Oval 8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4193" name="Line 81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94" name="Line 82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95" name="Line 83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96" name="Line 84"/>
          <p:cNvSpPr>
            <a:spLocks noChangeShapeType="1"/>
          </p:cNvSpPr>
          <p:nvPr/>
        </p:nvSpPr>
        <p:spPr bwMode="auto">
          <a:xfrm>
            <a:off x="3276601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97" name="Line 85"/>
          <p:cNvSpPr>
            <a:spLocks noChangeShapeType="1"/>
          </p:cNvSpPr>
          <p:nvPr/>
        </p:nvSpPr>
        <p:spPr bwMode="auto">
          <a:xfrm>
            <a:off x="1371602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98" name="Line 86"/>
          <p:cNvSpPr>
            <a:spLocks noChangeShapeType="1"/>
          </p:cNvSpPr>
          <p:nvPr/>
        </p:nvSpPr>
        <p:spPr bwMode="auto">
          <a:xfrm>
            <a:off x="1828801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199" name="Line 87"/>
          <p:cNvSpPr>
            <a:spLocks noChangeShapeType="1"/>
          </p:cNvSpPr>
          <p:nvPr/>
        </p:nvSpPr>
        <p:spPr bwMode="auto">
          <a:xfrm>
            <a:off x="2514602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200" name="Line 88"/>
          <p:cNvSpPr>
            <a:spLocks noChangeShapeType="1"/>
          </p:cNvSpPr>
          <p:nvPr/>
        </p:nvSpPr>
        <p:spPr bwMode="auto">
          <a:xfrm>
            <a:off x="7315201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201" name="Line 89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202" name="Line 90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203" name="Line 91"/>
          <p:cNvSpPr>
            <a:spLocks noChangeShapeType="1"/>
          </p:cNvSpPr>
          <p:nvPr/>
        </p:nvSpPr>
        <p:spPr bwMode="auto">
          <a:xfrm>
            <a:off x="5334002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204" name="Line 92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205" name="Line 93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206" name="Line 94"/>
          <p:cNvSpPr>
            <a:spLocks noChangeShapeType="1"/>
          </p:cNvSpPr>
          <p:nvPr/>
        </p:nvSpPr>
        <p:spPr bwMode="auto">
          <a:xfrm>
            <a:off x="6477002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207" name="Line 95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208" name="Line 96"/>
          <p:cNvSpPr>
            <a:spLocks noChangeShapeType="1"/>
          </p:cNvSpPr>
          <p:nvPr/>
        </p:nvSpPr>
        <p:spPr bwMode="auto">
          <a:xfrm>
            <a:off x="50292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209" name="Line 97"/>
          <p:cNvSpPr>
            <a:spLocks noChangeShapeType="1"/>
          </p:cNvSpPr>
          <p:nvPr/>
        </p:nvSpPr>
        <p:spPr bwMode="auto">
          <a:xfrm>
            <a:off x="57150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4210" name="Text Box 98"/>
          <p:cNvSpPr txBox="1">
            <a:spLocks noChangeArrowheads="1"/>
          </p:cNvSpPr>
          <p:nvPr/>
        </p:nvSpPr>
        <p:spPr bwMode="auto">
          <a:xfrm>
            <a:off x="2481265" y="5827714"/>
            <a:ext cx="4270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altLang="en-GB" sz="3200" b="1">
                <a:latin typeface="Comic Sans MS" pitchFamily="66" charset="0"/>
              </a:rPr>
              <a:t>Primary Haemostasis</a:t>
            </a:r>
          </a:p>
        </p:txBody>
      </p:sp>
      <p:sp>
        <p:nvSpPr>
          <p:cNvPr id="474211" name="Text Box 99"/>
          <p:cNvSpPr txBox="1">
            <a:spLocks noChangeArrowheads="1"/>
          </p:cNvSpPr>
          <p:nvPr/>
        </p:nvSpPr>
        <p:spPr bwMode="auto">
          <a:xfrm>
            <a:off x="4344989" y="5313365"/>
            <a:ext cx="116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altLang="en-GB" sz="2000" b="1">
                <a:latin typeface="Comic Sans MS" pitchFamily="66" charset="0"/>
              </a:rPr>
              <a:t>Collagen</a:t>
            </a:r>
          </a:p>
        </p:txBody>
      </p:sp>
      <p:sp>
        <p:nvSpPr>
          <p:cNvPr id="474212" name="Text Box 100"/>
          <p:cNvSpPr txBox="1">
            <a:spLocks noChangeArrowheads="1"/>
          </p:cNvSpPr>
          <p:nvPr/>
        </p:nvSpPr>
        <p:spPr bwMode="auto">
          <a:xfrm>
            <a:off x="6559550" y="5421315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altLang="en-GB" sz="2000" b="1">
                <a:latin typeface="Comic Sans MS" pitchFamily="66" charset="0"/>
              </a:rPr>
              <a:t>Tissue Factor</a:t>
            </a:r>
          </a:p>
        </p:txBody>
      </p:sp>
      <p:grpSp>
        <p:nvGrpSpPr>
          <p:cNvPr id="474213" name="Group 101"/>
          <p:cNvGrpSpPr>
            <a:grpSpLocks/>
          </p:cNvGrpSpPr>
          <p:nvPr/>
        </p:nvGrpSpPr>
        <p:grpSpPr bwMode="auto">
          <a:xfrm rot="5593550">
            <a:off x="5546725" y="4445000"/>
            <a:ext cx="558800" cy="660400"/>
            <a:chOff x="2032" y="2704"/>
            <a:chExt cx="352" cy="416"/>
          </a:xfrm>
        </p:grpSpPr>
        <p:sp>
          <p:nvSpPr>
            <p:cNvPr id="474214" name="Freeform 102"/>
            <p:cNvSpPr>
              <a:spLocks/>
            </p:cNvSpPr>
            <p:nvPr/>
          </p:nvSpPr>
          <p:spPr bwMode="auto">
            <a:xfrm>
              <a:off x="2032" y="2704"/>
              <a:ext cx="320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2"/>
                </a:cxn>
                <a:cxn ang="0">
                  <a:pos x="296" y="24"/>
                </a:cxn>
                <a:cxn ang="0">
                  <a:pos x="320" y="16"/>
                </a:cxn>
              </a:cxnLst>
              <a:rect l="0" t="0" r="r" b="b"/>
              <a:pathLst>
                <a:path w="320" h="32">
                  <a:moveTo>
                    <a:pt x="0" y="0"/>
                  </a:moveTo>
                  <a:cubicBezTo>
                    <a:pt x="38" y="9"/>
                    <a:pt x="74" y="23"/>
                    <a:pt x="112" y="32"/>
                  </a:cubicBezTo>
                  <a:cubicBezTo>
                    <a:pt x="173" y="29"/>
                    <a:pt x="235" y="29"/>
                    <a:pt x="296" y="24"/>
                  </a:cubicBezTo>
                  <a:cubicBezTo>
                    <a:pt x="304" y="23"/>
                    <a:pt x="320" y="16"/>
                    <a:pt x="320" y="1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215" name="Freeform 103"/>
            <p:cNvSpPr>
              <a:spLocks/>
            </p:cNvSpPr>
            <p:nvPr/>
          </p:nvSpPr>
          <p:spPr bwMode="auto">
            <a:xfrm>
              <a:off x="2064" y="2784"/>
              <a:ext cx="320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2"/>
                </a:cxn>
                <a:cxn ang="0">
                  <a:pos x="296" y="24"/>
                </a:cxn>
                <a:cxn ang="0">
                  <a:pos x="320" y="16"/>
                </a:cxn>
              </a:cxnLst>
              <a:rect l="0" t="0" r="r" b="b"/>
              <a:pathLst>
                <a:path w="320" h="32">
                  <a:moveTo>
                    <a:pt x="0" y="0"/>
                  </a:moveTo>
                  <a:cubicBezTo>
                    <a:pt x="38" y="9"/>
                    <a:pt x="74" y="23"/>
                    <a:pt x="112" y="32"/>
                  </a:cubicBezTo>
                  <a:cubicBezTo>
                    <a:pt x="173" y="29"/>
                    <a:pt x="235" y="29"/>
                    <a:pt x="296" y="24"/>
                  </a:cubicBezTo>
                  <a:cubicBezTo>
                    <a:pt x="304" y="23"/>
                    <a:pt x="320" y="16"/>
                    <a:pt x="320" y="1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216" name="Freeform 104"/>
            <p:cNvSpPr>
              <a:spLocks/>
            </p:cNvSpPr>
            <p:nvPr/>
          </p:nvSpPr>
          <p:spPr bwMode="auto">
            <a:xfrm>
              <a:off x="2064" y="2880"/>
              <a:ext cx="320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2"/>
                </a:cxn>
                <a:cxn ang="0">
                  <a:pos x="296" y="24"/>
                </a:cxn>
                <a:cxn ang="0">
                  <a:pos x="320" y="16"/>
                </a:cxn>
              </a:cxnLst>
              <a:rect l="0" t="0" r="r" b="b"/>
              <a:pathLst>
                <a:path w="320" h="32">
                  <a:moveTo>
                    <a:pt x="0" y="0"/>
                  </a:moveTo>
                  <a:cubicBezTo>
                    <a:pt x="38" y="9"/>
                    <a:pt x="74" y="23"/>
                    <a:pt x="112" y="32"/>
                  </a:cubicBezTo>
                  <a:cubicBezTo>
                    <a:pt x="173" y="29"/>
                    <a:pt x="235" y="29"/>
                    <a:pt x="296" y="24"/>
                  </a:cubicBezTo>
                  <a:cubicBezTo>
                    <a:pt x="304" y="23"/>
                    <a:pt x="320" y="16"/>
                    <a:pt x="320" y="1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217" name="Freeform 105"/>
            <p:cNvSpPr>
              <a:spLocks/>
            </p:cNvSpPr>
            <p:nvPr/>
          </p:nvSpPr>
          <p:spPr bwMode="auto">
            <a:xfrm>
              <a:off x="2064" y="2976"/>
              <a:ext cx="320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2"/>
                </a:cxn>
                <a:cxn ang="0">
                  <a:pos x="296" y="24"/>
                </a:cxn>
                <a:cxn ang="0">
                  <a:pos x="320" y="16"/>
                </a:cxn>
              </a:cxnLst>
              <a:rect l="0" t="0" r="r" b="b"/>
              <a:pathLst>
                <a:path w="320" h="32">
                  <a:moveTo>
                    <a:pt x="0" y="0"/>
                  </a:moveTo>
                  <a:cubicBezTo>
                    <a:pt x="38" y="9"/>
                    <a:pt x="74" y="23"/>
                    <a:pt x="112" y="32"/>
                  </a:cubicBezTo>
                  <a:cubicBezTo>
                    <a:pt x="173" y="29"/>
                    <a:pt x="235" y="29"/>
                    <a:pt x="296" y="24"/>
                  </a:cubicBezTo>
                  <a:cubicBezTo>
                    <a:pt x="304" y="23"/>
                    <a:pt x="320" y="16"/>
                    <a:pt x="320" y="1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218" name="Freeform 106"/>
            <p:cNvSpPr>
              <a:spLocks/>
            </p:cNvSpPr>
            <p:nvPr/>
          </p:nvSpPr>
          <p:spPr bwMode="auto">
            <a:xfrm>
              <a:off x="2064" y="3072"/>
              <a:ext cx="320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2"/>
                </a:cxn>
                <a:cxn ang="0">
                  <a:pos x="296" y="24"/>
                </a:cxn>
                <a:cxn ang="0">
                  <a:pos x="320" y="16"/>
                </a:cxn>
              </a:cxnLst>
              <a:rect l="0" t="0" r="r" b="b"/>
              <a:pathLst>
                <a:path w="320" h="32">
                  <a:moveTo>
                    <a:pt x="0" y="0"/>
                  </a:moveTo>
                  <a:cubicBezTo>
                    <a:pt x="38" y="9"/>
                    <a:pt x="74" y="23"/>
                    <a:pt x="112" y="32"/>
                  </a:cubicBezTo>
                  <a:cubicBezTo>
                    <a:pt x="173" y="29"/>
                    <a:pt x="235" y="29"/>
                    <a:pt x="296" y="24"/>
                  </a:cubicBezTo>
                  <a:cubicBezTo>
                    <a:pt x="304" y="23"/>
                    <a:pt x="320" y="16"/>
                    <a:pt x="320" y="1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219" name="Line 107"/>
            <p:cNvSpPr>
              <a:spLocks noChangeShapeType="1"/>
            </p:cNvSpPr>
            <p:nvPr/>
          </p:nvSpPr>
          <p:spPr bwMode="auto">
            <a:xfrm>
              <a:off x="2208" y="2736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4220" name="Group 108"/>
          <p:cNvGrpSpPr>
            <a:grpSpLocks/>
          </p:cNvGrpSpPr>
          <p:nvPr/>
        </p:nvGrpSpPr>
        <p:grpSpPr bwMode="auto">
          <a:xfrm>
            <a:off x="7705724" y="4494215"/>
            <a:ext cx="1282700" cy="560387"/>
            <a:chOff x="4854" y="2831"/>
            <a:chExt cx="808" cy="353"/>
          </a:xfrm>
        </p:grpSpPr>
        <p:grpSp>
          <p:nvGrpSpPr>
            <p:cNvPr id="474221" name="Group 109"/>
            <p:cNvGrpSpPr>
              <a:grpSpLocks/>
            </p:cNvGrpSpPr>
            <p:nvPr/>
          </p:nvGrpSpPr>
          <p:grpSpPr bwMode="auto">
            <a:xfrm rot="5645154">
              <a:off x="4886" y="2800"/>
              <a:ext cx="352" cy="416"/>
              <a:chOff x="2032" y="2704"/>
              <a:chExt cx="352" cy="416"/>
            </a:xfrm>
          </p:grpSpPr>
          <p:sp>
            <p:nvSpPr>
              <p:cNvPr id="474222" name="Freeform 110"/>
              <p:cNvSpPr>
                <a:spLocks/>
              </p:cNvSpPr>
              <p:nvPr/>
            </p:nvSpPr>
            <p:spPr bwMode="auto">
              <a:xfrm>
                <a:off x="2032" y="2704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223" name="Freeform 111"/>
              <p:cNvSpPr>
                <a:spLocks/>
              </p:cNvSpPr>
              <p:nvPr/>
            </p:nvSpPr>
            <p:spPr bwMode="auto">
              <a:xfrm>
                <a:off x="2064" y="2784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224" name="Freeform 112"/>
              <p:cNvSpPr>
                <a:spLocks/>
              </p:cNvSpPr>
              <p:nvPr/>
            </p:nvSpPr>
            <p:spPr bwMode="auto">
              <a:xfrm>
                <a:off x="2064" y="2880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225" name="Freeform 113"/>
              <p:cNvSpPr>
                <a:spLocks/>
              </p:cNvSpPr>
              <p:nvPr/>
            </p:nvSpPr>
            <p:spPr bwMode="auto">
              <a:xfrm>
                <a:off x="2064" y="2976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226" name="Freeform 114"/>
              <p:cNvSpPr>
                <a:spLocks/>
              </p:cNvSpPr>
              <p:nvPr/>
            </p:nvSpPr>
            <p:spPr bwMode="auto">
              <a:xfrm>
                <a:off x="2064" y="3072"/>
                <a:ext cx="3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2"/>
                  </a:cxn>
                  <a:cxn ang="0">
                    <a:pos x="296" y="24"/>
                  </a:cxn>
                  <a:cxn ang="0">
                    <a:pos x="320" y="16"/>
                  </a:cxn>
                </a:cxnLst>
                <a:rect l="0" t="0" r="r" b="b"/>
                <a:pathLst>
                  <a:path w="320" h="32">
                    <a:moveTo>
                      <a:pt x="0" y="0"/>
                    </a:moveTo>
                    <a:cubicBezTo>
                      <a:pt x="38" y="9"/>
                      <a:pt x="74" y="23"/>
                      <a:pt x="112" y="32"/>
                    </a:cubicBezTo>
                    <a:cubicBezTo>
                      <a:pt x="173" y="29"/>
                      <a:pt x="235" y="29"/>
                      <a:pt x="296" y="24"/>
                    </a:cubicBezTo>
                    <a:cubicBezTo>
                      <a:pt x="304" y="23"/>
                      <a:pt x="320" y="16"/>
                      <a:pt x="320" y="1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227" name="Line 115"/>
              <p:cNvSpPr>
                <a:spLocks noChangeShapeType="1"/>
              </p:cNvSpPr>
              <p:nvPr/>
            </p:nvSpPr>
            <p:spPr bwMode="auto">
              <a:xfrm>
                <a:off x="2208" y="2736"/>
                <a:ext cx="0" cy="3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4228" name="Text Box 116"/>
            <p:cNvSpPr txBox="1">
              <a:spLocks noChangeArrowheads="1"/>
            </p:cNvSpPr>
            <p:nvPr/>
          </p:nvSpPr>
          <p:spPr bwMode="auto">
            <a:xfrm>
              <a:off x="5283" y="2831"/>
              <a:ext cx="379" cy="19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 b="1">
                  <a:solidFill>
                    <a:schemeClr val="bg1"/>
                  </a:solidFill>
                  <a:latin typeface="Comic Sans MS" pitchFamily="66" charset="0"/>
                </a:rPr>
                <a:t>VWF</a:t>
              </a:r>
            </a:p>
          </p:txBody>
        </p:sp>
      </p:grpSp>
      <p:grpSp>
        <p:nvGrpSpPr>
          <p:cNvPr id="474229" name="Group 117"/>
          <p:cNvGrpSpPr>
            <a:grpSpLocks/>
          </p:cNvGrpSpPr>
          <p:nvPr/>
        </p:nvGrpSpPr>
        <p:grpSpPr bwMode="auto">
          <a:xfrm>
            <a:off x="5497513" y="5083177"/>
            <a:ext cx="2874962" cy="55563"/>
            <a:chOff x="3463" y="3202"/>
            <a:chExt cx="1811" cy="35"/>
          </a:xfrm>
        </p:grpSpPr>
        <p:sp>
          <p:nvSpPr>
            <p:cNvPr id="474230" name="Line 118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231" name="Line 119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232" name="Line 120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4233" name="Group 121"/>
          <p:cNvGrpSpPr>
            <a:grpSpLocks/>
          </p:cNvGrpSpPr>
          <p:nvPr/>
        </p:nvGrpSpPr>
        <p:grpSpPr bwMode="auto">
          <a:xfrm>
            <a:off x="6400802" y="4724400"/>
            <a:ext cx="1219200" cy="685800"/>
            <a:chOff x="890" y="3072"/>
            <a:chExt cx="1072" cy="625"/>
          </a:xfrm>
        </p:grpSpPr>
        <p:sp>
          <p:nvSpPr>
            <p:cNvPr id="474234" name="Oval 122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235" name="AutoShape 123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99CC00">
                    <a:gamma/>
                    <a:shade val="63529"/>
                    <a:invGamma/>
                  </a:srgbClr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4236" name="Text Box 124"/>
          <p:cNvSpPr txBox="1">
            <a:spLocks noChangeArrowheads="1"/>
          </p:cNvSpPr>
          <p:nvPr/>
        </p:nvSpPr>
        <p:spPr bwMode="auto">
          <a:xfrm>
            <a:off x="663577" y="2613026"/>
            <a:ext cx="1138509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800">
                <a:latin typeface="Comic Sans MS" pitchFamily="66" charset="0"/>
              </a:rPr>
              <a:t>lumen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395288" y="190500"/>
          <a:ext cx="8515350" cy="588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2" name="CorelPhotoPaint.Image.8" r:id="rId4" imgW="1119200" imgH="772913" progId="">
                  <p:embed/>
                </p:oleObj>
              </mc:Choice>
              <mc:Fallback>
                <p:oleObj name="CorelPhotoPaint.Image.8" r:id="rId4" imgW="1119200" imgH="772913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0500"/>
                        <a:ext cx="8515350" cy="588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657227" y="6172200"/>
            <a:ext cx="498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Do not mistake haemophilia for 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6" name="Rectangle 620"/>
          <p:cNvSpPr>
            <a:spLocks noChangeArrowheads="1"/>
          </p:cNvSpPr>
          <p:nvPr/>
        </p:nvSpPr>
        <p:spPr bwMode="auto">
          <a:xfrm>
            <a:off x="395288" y="1341438"/>
            <a:ext cx="82804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90" y="333375"/>
            <a:ext cx="8534400" cy="914400"/>
          </a:xfrm>
        </p:spPr>
        <p:txBody>
          <a:bodyPr/>
          <a:lstStyle/>
          <a:p>
            <a:r>
              <a:rPr lang="en-GB" altLang="en-US" sz="3800">
                <a:solidFill>
                  <a:schemeClr val="bg2"/>
                </a:solidFill>
                <a:latin typeface="Franklin Gothic Book" pitchFamily="34" charset="0"/>
              </a:rPr>
              <a:t>Cause of death recorded for 113 cases of Haemophilia</a:t>
            </a:r>
            <a:endParaRPr lang="en-GB" altLang="en-US" sz="540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990602" y="1143002"/>
          <a:ext cx="7124700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Worksheet" r:id="rId5" imgW="7244640" imgH="5261400" progId="Excel.Sheet.8">
                  <p:embed/>
                </p:oleObj>
              </mc:Choice>
              <mc:Fallback>
                <p:oleObj name="Worksheet" r:id="rId5" imgW="7244640" imgH="5261400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2" y="1143002"/>
                        <a:ext cx="7124700" cy="518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934200" y="6400801"/>
            <a:ext cx="2209800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schemeClr val="bg2"/>
                </a:solidFill>
              </a:rPr>
              <a:t>Carol Birch 1937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27088" y="692150"/>
            <a:ext cx="4849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3200" b="1">
                <a:solidFill>
                  <a:schemeClr val="bg2"/>
                </a:solidFill>
              </a:rPr>
              <a:t>Bleeding in haemophilia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4213" y="1773237"/>
            <a:ext cx="3113126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2800" b="1"/>
              <a:t>1. Haemarthrosis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35151" y="2781301"/>
            <a:ext cx="6256821" cy="304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>
              <a:buFontTx/>
              <a:buChar char="•"/>
            </a:pPr>
            <a:r>
              <a:rPr lang="en-US" altLang="en-GB" b="1"/>
              <a:t> begin</a:t>
            </a:r>
            <a:r>
              <a:rPr lang="en-GB" altLang="en-GB" b="1"/>
              <a:t> at age approx 1 year</a:t>
            </a:r>
            <a:r>
              <a:rPr lang="en-US" altLang="en-GB" b="1"/>
              <a:t> </a:t>
            </a:r>
          </a:p>
          <a:p>
            <a:pPr>
              <a:buFontTx/>
              <a:buChar char="•"/>
            </a:pPr>
            <a:r>
              <a:rPr lang="en-US" altLang="en-GB" b="1"/>
              <a:t> apparently spontaneous</a:t>
            </a:r>
          </a:p>
          <a:p>
            <a:pPr>
              <a:buFontTx/>
              <a:buChar char="•"/>
            </a:pPr>
            <a:r>
              <a:rPr lang="en-US" altLang="en-GB" b="1"/>
              <a:t> may be preceded by ‘tingling’</a:t>
            </a:r>
          </a:p>
          <a:p>
            <a:pPr>
              <a:buFontTx/>
              <a:buChar char="•"/>
            </a:pPr>
            <a:r>
              <a:rPr lang="en-US" altLang="en-GB" b="1"/>
              <a:t> blood fills joint cavity</a:t>
            </a:r>
          </a:p>
          <a:p>
            <a:pPr>
              <a:buFontTx/>
              <a:buChar char="•"/>
            </a:pPr>
            <a:r>
              <a:rPr lang="en-US" altLang="en-GB" b="1"/>
              <a:t> rise in pressure is excruciatingly painful</a:t>
            </a:r>
          </a:p>
          <a:p>
            <a:pPr>
              <a:buFontTx/>
              <a:buChar char="•"/>
            </a:pPr>
            <a:r>
              <a:rPr lang="en-US" altLang="en-GB" b="1"/>
              <a:t> pressure eventually stop bleeding</a:t>
            </a:r>
          </a:p>
          <a:p>
            <a:pPr>
              <a:buFontTx/>
              <a:buChar char="•"/>
            </a:pPr>
            <a:r>
              <a:rPr lang="en-US" altLang="en-GB" b="1"/>
              <a:t> blood damages cartilage</a:t>
            </a:r>
          </a:p>
          <a:p>
            <a:pPr>
              <a:buFontTx/>
              <a:buChar char="•"/>
            </a:pPr>
            <a:r>
              <a:rPr lang="en-US" altLang="en-GB" b="1"/>
              <a:t> joint becomes prone to recurrent bleeds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1085850" y="22227"/>
          <a:ext cx="5837238" cy="614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5" name="CorelPhotoPaint.Image.8" r:id="rId4" imgW="772913" imgH="814342" progId="">
                  <p:embed/>
                </p:oleObj>
              </mc:Choice>
              <mc:Fallback>
                <p:oleObj name="CorelPhotoPaint.Image.8" r:id="rId4" imgW="772913" imgH="814342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22227"/>
                        <a:ext cx="5837238" cy="614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819152" y="6191250"/>
            <a:ext cx="7802477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Haemarthrosis: the hallmark of haemophilia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830265" y="31750"/>
          <a:ext cx="7337425" cy="675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9" name="CorelPhotoPaint.Image.8" r:id="rId4" imgW="836629" imgH="770024" progId="">
                  <p:embed/>
                </p:oleObj>
              </mc:Choice>
              <mc:Fallback>
                <p:oleObj name="CorelPhotoPaint.Image.8" r:id="rId4" imgW="836629" imgH="770024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5" y="31750"/>
                        <a:ext cx="7337425" cy="675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58890" y="1557338"/>
            <a:ext cx="572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3200" b="1">
                <a:solidFill>
                  <a:schemeClr val="bg2"/>
                </a:solidFill>
              </a:rPr>
              <a:t>Target joints: a </a:t>
            </a:r>
            <a:r>
              <a:rPr lang="en-GB" altLang="en-GB" sz="3200" b="1">
                <a:solidFill>
                  <a:schemeClr val="bg2"/>
                </a:solidFill>
              </a:rPr>
              <a:t>vicious cycle</a:t>
            </a:r>
            <a:endParaRPr lang="en-US" altLang="en-GB" sz="3200" b="1">
              <a:solidFill>
                <a:schemeClr val="bg2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60727" y="2173288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/>
              <a:t>Bleeding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10202" y="4495800"/>
            <a:ext cx="329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/>
              <a:t>Synovial hypertrophy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1" y="4495802"/>
            <a:ext cx="3345768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/>
              <a:t>Friable and expanded</a:t>
            </a:r>
          </a:p>
          <a:p>
            <a:r>
              <a:rPr lang="en-US" altLang="en-GB" b="1"/>
              <a:t>synovium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2" y="2743200"/>
            <a:ext cx="16002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2133602" y="2667000"/>
            <a:ext cx="1447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3733800" y="4724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4724400" y="2438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613527" y="2173288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b="1"/>
              <a:t>Arthritis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13" y="533402"/>
            <a:ext cx="39497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57200" y="1524002"/>
            <a:ext cx="3657600" cy="267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Joint deformation</a:t>
            </a:r>
          </a:p>
          <a:p>
            <a:r>
              <a:rPr lang="en-US">
                <a:solidFill>
                  <a:schemeClr val="bg1"/>
                </a:solidFill>
              </a:rPr>
              <a:t>caused by haemophilia A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Scar on right lower </a:t>
            </a:r>
          </a:p>
          <a:p>
            <a:r>
              <a:rPr lang="en-US">
                <a:solidFill>
                  <a:schemeClr val="bg1"/>
                </a:solidFill>
              </a:rPr>
              <a:t>thigh is site of</a:t>
            </a:r>
          </a:p>
          <a:p>
            <a:r>
              <a:rPr lang="en-US">
                <a:solidFill>
                  <a:schemeClr val="bg1"/>
                </a:solidFill>
              </a:rPr>
              <a:t>previously excised</a:t>
            </a:r>
          </a:p>
          <a:p>
            <a:r>
              <a:rPr lang="en-US">
                <a:solidFill>
                  <a:schemeClr val="bg1"/>
                </a:solidFill>
              </a:rPr>
              <a:t>pseudotumour.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995738" y="6237290"/>
            <a:ext cx="4248150" cy="144462"/>
          </a:xfrm>
          <a:prstGeom prst="rect">
            <a:avLst/>
          </a:prstGeom>
          <a:solidFill>
            <a:srgbClr val="0000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0" y="90488"/>
          <a:ext cx="9144000" cy="589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CorelPhotoPaint.Image.8" r:id="rId4" imgW="1296698" imgH="836629" progId="">
                  <p:embed/>
                </p:oleObj>
              </mc:Choice>
              <mc:Fallback>
                <p:oleObj name="CorelPhotoPaint.Image.8" r:id="rId4" imgW="1296698" imgH="836629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488"/>
                        <a:ext cx="9144000" cy="589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4289427" y="47625"/>
          <a:ext cx="4333875" cy="680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7" name="CorelPhotoPaint.Image.8" r:id="rId4" imgW="803510" imgH="1260679" progId="">
                  <p:embed/>
                </p:oleObj>
              </mc:Choice>
              <mc:Fallback>
                <p:oleObj name="CorelPhotoPaint.Image.8" r:id="rId4" imgW="803510" imgH="1260679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7" y="47625"/>
                        <a:ext cx="4333875" cy="680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93725" y="1951038"/>
            <a:ext cx="2417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Haemophilic</a:t>
            </a:r>
          </a:p>
          <a:p>
            <a:r>
              <a:rPr lang="en-US" sz="3200">
                <a:solidFill>
                  <a:srgbClr val="FFFFFF"/>
                </a:solidFill>
              </a:rPr>
              <a:t>arthropathy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968500" y="0"/>
          <a:ext cx="47371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1" name="CorelPhotoPaint.Image.8" r:id="rId4" imgW="772913" imgH="1119200" progId="">
                  <p:embed/>
                </p:oleObj>
              </mc:Choice>
              <mc:Fallback>
                <p:oleObj name="CorelPhotoPaint.Image.8" r:id="rId4" imgW="772913" imgH="1119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0"/>
                        <a:ext cx="47371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107950" y="692152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63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76164" name="Group 4"/>
          <p:cNvGrpSpPr>
            <a:grpSpLocks/>
          </p:cNvGrpSpPr>
          <p:nvPr/>
        </p:nvGrpSpPr>
        <p:grpSpPr bwMode="auto">
          <a:xfrm>
            <a:off x="152402" y="4648200"/>
            <a:ext cx="1219200" cy="304800"/>
            <a:chOff x="560" y="1360"/>
            <a:chExt cx="454" cy="111"/>
          </a:xfrm>
        </p:grpSpPr>
        <p:sp>
          <p:nvSpPr>
            <p:cNvPr id="476165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166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6167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76168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169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6381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71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72" name="Line 12"/>
          <p:cNvSpPr>
            <a:spLocks noChangeShapeType="1"/>
          </p:cNvSpPr>
          <p:nvPr/>
        </p:nvSpPr>
        <p:spPr bwMode="auto">
          <a:xfrm>
            <a:off x="14763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73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74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75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76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78" name="Freeform 18"/>
          <p:cNvSpPr>
            <a:spLocks/>
          </p:cNvSpPr>
          <p:nvPr/>
        </p:nvSpPr>
        <p:spPr bwMode="auto">
          <a:xfrm>
            <a:off x="4356100" y="49530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79" name="Line 19"/>
          <p:cNvSpPr>
            <a:spLocks noChangeShapeType="1"/>
          </p:cNvSpPr>
          <p:nvPr/>
        </p:nvSpPr>
        <p:spPr bwMode="auto">
          <a:xfrm>
            <a:off x="7010400" y="5105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80" name="Line 20"/>
          <p:cNvSpPr>
            <a:spLocks noChangeShapeType="1"/>
          </p:cNvSpPr>
          <p:nvPr/>
        </p:nvSpPr>
        <p:spPr bwMode="auto">
          <a:xfrm>
            <a:off x="6477002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81" name="Line 21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82" name="Line 22"/>
          <p:cNvSpPr>
            <a:spLocks noChangeShapeType="1"/>
          </p:cNvSpPr>
          <p:nvPr/>
        </p:nvSpPr>
        <p:spPr bwMode="auto">
          <a:xfrm>
            <a:off x="5029202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183" name="Line 23"/>
          <p:cNvSpPr>
            <a:spLocks noChangeShapeType="1"/>
          </p:cNvSpPr>
          <p:nvPr/>
        </p:nvSpPr>
        <p:spPr bwMode="auto">
          <a:xfrm>
            <a:off x="5715002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76184" name="Group 24"/>
          <p:cNvGrpSpPr>
            <a:grpSpLocks/>
          </p:cNvGrpSpPr>
          <p:nvPr/>
        </p:nvGrpSpPr>
        <p:grpSpPr bwMode="auto">
          <a:xfrm>
            <a:off x="4932365" y="3716338"/>
            <a:ext cx="1298575" cy="1039812"/>
            <a:chOff x="2880" y="2225"/>
            <a:chExt cx="818" cy="655"/>
          </a:xfrm>
        </p:grpSpPr>
        <p:sp>
          <p:nvSpPr>
            <p:cNvPr id="476185" name="Freeform 25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8"/>
                </a:cxn>
                <a:cxn ang="0">
                  <a:pos x="280" y="112"/>
                </a:cxn>
              </a:cxnLst>
              <a:rect l="0" t="0" r="r" b="b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186" name="Oval 26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187" name="Freeform 27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64"/>
                </a:cxn>
                <a:cxn ang="0">
                  <a:pos x="400" y="55"/>
                </a:cxn>
              </a:cxnLst>
              <a:rect l="0" t="0" r="r" b="b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188" name="Text Box 28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476189" name="Group 29"/>
          <p:cNvGrpSpPr>
            <a:grpSpLocks/>
          </p:cNvGrpSpPr>
          <p:nvPr/>
        </p:nvGrpSpPr>
        <p:grpSpPr bwMode="auto">
          <a:xfrm>
            <a:off x="6732588" y="3716339"/>
            <a:ext cx="1817687" cy="1087437"/>
            <a:chOff x="3985" y="2263"/>
            <a:chExt cx="1145" cy="685"/>
          </a:xfrm>
        </p:grpSpPr>
        <p:sp>
          <p:nvSpPr>
            <p:cNvPr id="476190" name="Oval 30"/>
            <p:cNvSpPr>
              <a:spLocks noChangeArrowheads="1"/>
            </p:cNvSpPr>
            <p:nvPr/>
          </p:nvSpPr>
          <p:spPr bwMode="auto">
            <a:xfrm>
              <a:off x="4220" y="2263"/>
              <a:ext cx="608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191" name="Freeform 31"/>
            <p:cNvSpPr>
              <a:spLocks/>
            </p:cNvSpPr>
            <p:nvPr/>
          </p:nvSpPr>
          <p:spPr bwMode="auto">
            <a:xfrm>
              <a:off x="3985" y="2291"/>
              <a:ext cx="400" cy="63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345" y="27"/>
                </a:cxn>
                <a:cxn ang="0">
                  <a:pos x="318" y="54"/>
                </a:cxn>
                <a:cxn ang="0">
                  <a:pos x="0" y="63"/>
                </a:cxn>
              </a:cxnLst>
              <a:rect l="0" t="0" r="r" b="b"/>
              <a:pathLst>
                <a:path w="400" h="63">
                  <a:moveTo>
                    <a:pt x="400" y="0"/>
                  </a:moveTo>
                  <a:cubicBezTo>
                    <a:pt x="383" y="11"/>
                    <a:pt x="362" y="16"/>
                    <a:pt x="345" y="27"/>
                  </a:cubicBezTo>
                  <a:cubicBezTo>
                    <a:pt x="334" y="34"/>
                    <a:pt x="331" y="52"/>
                    <a:pt x="318" y="54"/>
                  </a:cubicBezTo>
                  <a:cubicBezTo>
                    <a:pt x="239" y="63"/>
                    <a:pt x="102" y="63"/>
                    <a:pt x="0" y="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192" name="Text Box 32"/>
            <p:cNvSpPr txBox="1">
              <a:spLocks noChangeArrowheads="1"/>
            </p:cNvSpPr>
            <p:nvPr/>
          </p:nvSpPr>
          <p:spPr bwMode="auto">
            <a:xfrm>
              <a:off x="4312" y="2422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  <p:sp>
          <p:nvSpPr>
            <p:cNvPr id="476193" name="Freeform 33"/>
            <p:cNvSpPr>
              <a:spLocks/>
            </p:cNvSpPr>
            <p:nvPr/>
          </p:nvSpPr>
          <p:spPr bwMode="auto">
            <a:xfrm>
              <a:off x="4730" y="2338"/>
              <a:ext cx="40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64"/>
                </a:cxn>
                <a:cxn ang="0">
                  <a:pos x="400" y="55"/>
                </a:cxn>
              </a:cxnLst>
              <a:rect l="0" t="0" r="r" b="b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194" name="Freeform 34"/>
            <p:cNvSpPr>
              <a:spLocks/>
            </p:cNvSpPr>
            <p:nvPr/>
          </p:nvSpPr>
          <p:spPr bwMode="auto">
            <a:xfrm>
              <a:off x="4542" y="2804"/>
              <a:ext cx="31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8"/>
                </a:cxn>
                <a:cxn ang="0">
                  <a:pos x="280" y="112"/>
                </a:cxn>
              </a:cxnLst>
              <a:rect l="0" t="0" r="r" b="b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6195" name="Group 35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76196" name="Freeform 3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197" name="Oval 3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6198" name="Group 38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76199" name="Freeform 39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6200" name="Group 40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76201" name="Freeform 4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202" name="Oval 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6203" name="Group 43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76204" name="Freeform 4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205" name="Oval 4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6206" name="Line 46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07" name="Line 47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08" name="Line 48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09" name="Line 49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10" name="Line 50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11" name="Line 51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12" name="Line 52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13" name="Line 53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14" name="Freeform 54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6215" name="Group 55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76216" name="Freeform 5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217" name="Oval 5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6218" name="Group 58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76219" name="Freeform 5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220" name="Oval 6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6221" name="Group 61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76222" name="Freeform 6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223" name="Oval 6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6224" name="Line 64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25" name="Line 65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26" name="Line 66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27" name="Line 67"/>
          <p:cNvSpPr>
            <a:spLocks noChangeShapeType="1"/>
          </p:cNvSpPr>
          <p:nvPr/>
        </p:nvSpPr>
        <p:spPr bwMode="auto">
          <a:xfrm>
            <a:off x="3276601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28" name="Line 68"/>
          <p:cNvSpPr>
            <a:spLocks noChangeShapeType="1"/>
          </p:cNvSpPr>
          <p:nvPr/>
        </p:nvSpPr>
        <p:spPr bwMode="auto">
          <a:xfrm>
            <a:off x="1371602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29" name="Line 69"/>
          <p:cNvSpPr>
            <a:spLocks noChangeShapeType="1"/>
          </p:cNvSpPr>
          <p:nvPr/>
        </p:nvSpPr>
        <p:spPr bwMode="auto">
          <a:xfrm>
            <a:off x="1828801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30" name="Line 70"/>
          <p:cNvSpPr>
            <a:spLocks noChangeShapeType="1"/>
          </p:cNvSpPr>
          <p:nvPr/>
        </p:nvSpPr>
        <p:spPr bwMode="auto">
          <a:xfrm>
            <a:off x="2514602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31" name="Line 71"/>
          <p:cNvSpPr>
            <a:spLocks noChangeShapeType="1"/>
          </p:cNvSpPr>
          <p:nvPr/>
        </p:nvSpPr>
        <p:spPr bwMode="auto">
          <a:xfrm>
            <a:off x="7315201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32" name="Line 72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33" name="Line 73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34" name="Line 74"/>
          <p:cNvSpPr>
            <a:spLocks noChangeShapeType="1"/>
          </p:cNvSpPr>
          <p:nvPr/>
        </p:nvSpPr>
        <p:spPr bwMode="auto">
          <a:xfrm>
            <a:off x="5334002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35" name="Line 75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36" name="Line 76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37" name="Line 77"/>
          <p:cNvSpPr>
            <a:spLocks noChangeShapeType="1"/>
          </p:cNvSpPr>
          <p:nvPr/>
        </p:nvSpPr>
        <p:spPr bwMode="auto">
          <a:xfrm>
            <a:off x="6477002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38" name="Line 78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39" name="Line 79"/>
          <p:cNvSpPr>
            <a:spLocks noChangeShapeType="1"/>
          </p:cNvSpPr>
          <p:nvPr/>
        </p:nvSpPr>
        <p:spPr bwMode="auto">
          <a:xfrm>
            <a:off x="50292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40" name="Line 80"/>
          <p:cNvSpPr>
            <a:spLocks noChangeShapeType="1"/>
          </p:cNvSpPr>
          <p:nvPr/>
        </p:nvSpPr>
        <p:spPr bwMode="auto">
          <a:xfrm>
            <a:off x="57150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41" name="Text Box 81"/>
          <p:cNvSpPr txBox="1">
            <a:spLocks noChangeArrowheads="1"/>
          </p:cNvSpPr>
          <p:nvPr/>
        </p:nvSpPr>
        <p:spPr bwMode="auto">
          <a:xfrm>
            <a:off x="1331913" y="5827714"/>
            <a:ext cx="7058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3200" b="1">
                <a:latin typeface="Comic Sans MS" pitchFamily="66" charset="0"/>
              </a:rPr>
              <a:t>Primary Haemostasis: platelet plug</a:t>
            </a:r>
          </a:p>
        </p:txBody>
      </p:sp>
      <p:sp>
        <p:nvSpPr>
          <p:cNvPr id="476242" name="Text Box 82"/>
          <p:cNvSpPr txBox="1">
            <a:spLocks noChangeArrowheads="1"/>
          </p:cNvSpPr>
          <p:nvPr/>
        </p:nvSpPr>
        <p:spPr bwMode="auto">
          <a:xfrm>
            <a:off x="4716463" y="5300665"/>
            <a:ext cx="116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000" b="1">
                <a:latin typeface="Comic Sans MS" pitchFamily="66" charset="0"/>
              </a:rPr>
              <a:t>Collagen</a:t>
            </a:r>
          </a:p>
        </p:txBody>
      </p:sp>
      <p:sp>
        <p:nvSpPr>
          <p:cNvPr id="476243" name="Text Box 83"/>
          <p:cNvSpPr txBox="1">
            <a:spLocks noChangeArrowheads="1"/>
          </p:cNvSpPr>
          <p:nvPr/>
        </p:nvSpPr>
        <p:spPr bwMode="auto">
          <a:xfrm>
            <a:off x="6559550" y="5421315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000" b="1">
                <a:latin typeface="Comic Sans MS" pitchFamily="66" charset="0"/>
              </a:rPr>
              <a:t>Tissue Factor</a:t>
            </a:r>
          </a:p>
        </p:txBody>
      </p:sp>
      <p:grpSp>
        <p:nvGrpSpPr>
          <p:cNvPr id="476244" name="Group 84"/>
          <p:cNvGrpSpPr>
            <a:grpSpLocks/>
          </p:cNvGrpSpPr>
          <p:nvPr/>
        </p:nvGrpSpPr>
        <p:grpSpPr bwMode="auto">
          <a:xfrm>
            <a:off x="5497513" y="5083177"/>
            <a:ext cx="2874962" cy="55563"/>
            <a:chOff x="3463" y="3202"/>
            <a:chExt cx="1811" cy="35"/>
          </a:xfrm>
        </p:grpSpPr>
        <p:sp>
          <p:nvSpPr>
            <p:cNvPr id="476245" name="Line 85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46" name="Line 86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47" name="Line 87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6248" name="Group 88"/>
          <p:cNvGrpSpPr>
            <a:grpSpLocks/>
          </p:cNvGrpSpPr>
          <p:nvPr/>
        </p:nvGrpSpPr>
        <p:grpSpPr bwMode="auto">
          <a:xfrm>
            <a:off x="6372227" y="4724400"/>
            <a:ext cx="1219200" cy="685800"/>
            <a:chOff x="890" y="3072"/>
            <a:chExt cx="1072" cy="625"/>
          </a:xfrm>
        </p:grpSpPr>
        <p:sp>
          <p:nvSpPr>
            <p:cNvPr id="476249" name="Oval 89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50" name="AutoShape 90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99CC00">
                    <a:gamma/>
                    <a:shade val="63529"/>
                    <a:invGamma/>
                  </a:srgbClr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6251" name="Text Box 91"/>
          <p:cNvSpPr txBox="1">
            <a:spLocks noChangeArrowheads="1"/>
          </p:cNvSpPr>
          <p:nvPr/>
        </p:nvSpPr>
        <p:spPr bwMode="auto">
          <a:xfrm>
            <a:off x="663577" y="2613026"/>
            <a:ext cx="1138509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476252" name="Freeform 92"/>
          <p:cNvSpPr>
            <a:spLocks/>
          </p:cNvSpPr>
          <p:nvPr/>
        </p:nvSpPr>
        <p:spPr bwMode="auto">
          <a:xfrm>
            <a:off x="7596188" y="4652963"/>
            <a:ext cx="555625" cy="220662"/>
          </a:xfrm>
          <a:custGeom>
            <a:avLst/>
            <a:gdLst/>
            <a:ahLst/>
            <a:cxnLst>
              <a:cxn ang="0">
                <a:pos x="348" y="25"/>
              </a:cxn>
              <a:cxn ang="0">
                <a:pos x="282" y="79"/>
              </a:cxn>
              <a:cxn ang="0">
                <a:pos x="246" y="91"/>
              </a:cxn>
              <a:cxn ang="0">
                <a:pos x="228" y="97"/>
              </a:cxn>
              <a:cxn ang="0">
                <a:pos x="210" y="91"/>
              </a:cxn>
              <a:cxn ang="0">
                <a:pos x="222" y="19"/>
              </a:cxn>
              <a:cxn ang="0">
                <a:pos x="258" y="7"/>
              </a:cxn>
              <a:cxn ang="0">
                <a:pos x="276" y="1"/>
              </a:cxn>
              <a:cxn ang="0">
                <a:pos x="318" y="7"/>
              </a:cxn>
              <a:cxn ang="0">
                <a:pos x="306" y="91"/>
              </a:cxn>
              <a:cxn ang="0">
                <a:pos x="216" y="121"/>
              </a:cxn>
              <a:cxn ang="0">
                <a:pos x="144" y="55"/>
              </a:cxn>
              <a:cxn ang="0">
                <a:pos x="246" y="25"/>
              </a:cxn>
              <a:cxn ang="0">
                <a:pos x="216" y="109"/>
              </a:cxn>
              <a:cxn ang="0">
                <a:pos x="126" y="115"/>
              </a:cxn>
              <a:cxn ang="0">
                <a:pos x="114" y="37"/>
              </a:cxn>
              <a:cxn ang="0">
                <a:pos x="162" y="7"/>
              </a:cxn>
              <a:cxn ang="0">
                <a:pos x="234" y="19"/>
              </a:cxn>
              <a:cxn ang="0">
                <a:pos x="258" y="55"/>
              </a:cxn>
              <a:cxn ang="0">
                <a:pos x="252" y="85"/>
              </a:cxn>
              <a:cxn ang="0">
                <a:pos x="144" y="121"/>
              </a:cxn>
              <a:cxn ang="0">
                <a:pos x="66" y="85"/>
              </a:cxn>
              <a:cxn ang="0">
                <a:pos x="150" y="43"/>
              </a:cxn>
              <a:cxn ang="0">
                <a:pos x="144" y="127"/>
              </a:cxn>
              <a:cxn ang="0">
                <a:pos x="54" y="121"/>
              </a:cxn>
              <a:cxn ang="0">
                <a:pos x="42" y="55"/>
              </a:cxn>
              <a:cxn ang="0">
                <a:pos x="138" y="19"/>
              </a:cxn>
              <a:cxn ang="0">
                <a:pos x="174" y="43"/>
              </a:cxn>
              <a:cxn ang="0">
                <a:pos x="186" y="79"/>
              </a:cxn>
              <a:cxn ang="0">
                <a:pos x="54" y="139"/>
              </a:cxn>
              <a:cxn ang="0">
                <a:pos x="0" y="91"/>
              </a:cxn>
            </a:cxnLst>
            <a:rect l="0" t="0" r="r" b="b"/>
            <a:pathLst>
              <a:path w="350" h="139">
                <a:moveTo>
                  <a:pt x="348" y="25"/>
                </a:moveTo>
                <a:cubicBezTo>
                  <a:pt x="329" y="41"/>
                  <a:pt x="305" y="69"/>
                  <a:pt x="282" y="79"/>
                </a:cubicBezTo>
                <a:cubicBezTo>
                  <a:pt x="270" y="84"/>
                  <a:pt x="258" y="87"/>
                  <a:pt x="246" y="91"/>
                </a:cubicBezTo>
                <a:cubicBezTo>
                  <a:pt x="240" y="93"/>
                  <a:pt x="228" y="97"/>
                  <a:pt x="228" y="97"/>
                </a:cubicBezTo>
                <a:cubicBezTo>
                  <a:pt x="222" y="95"/>
                  <a:pt x="214" y="95"/>
                  <a:pt x="210" y="91"/>
                </a:cubicBezTo>
                <a:cubicBezTo>
                  <a:pt x="195" y="76"/>
                  <a:pt x="205" y="30"/>
                  <a:pt x="222" y="19"/>
                </a:cubicBezTo>
                <a:cubicBezTo>
                  <a:pt x="233" y="12"/>
                  <a:pt x="246" y="11"/>
                  <a:pt x="258" y="7"/>
                </a:cubicBezTo>
                <a:cubicBezTo>
                  <a:pt x="264" y="5"/>
                  <a:pt x="276" y="1"/>
                  <a:pt x="276" y="1"/>
                </a:cubicBezTo>
                <a:cubicBezTo>
                  <a:pt x="290" y="3"/>
                  <a:pt x="306" y="0"/>
                  <a:pt x="318" y="7"/>
                </a:cubicBezTo>
                <a:cubicBezTo>
                  <a:pt x="350" y="25"/>
                  <a:pt x="325" y="75"/>
                  <a:pt x="306" y="91"/>
                </a:cubicBezTo>
                <a:cubicBezTo>
                  <a:pt x="281" y="112"/>
                  <a:pt x="246" y="115"/>
                  <a:pt x="216" y="121"/>
                </a:cubicBezTo>
                <a:cubicBezTo>
                  <a:pt x="156" y="112"/>
                  <a:pt x="157" y="108"/>
                  <a:pt x="144" y="55"/>
                </a:cubicBezTo>
                <a:cubicBezTo>
                  <a:pt x="158" y="0"/>
                  <a:pt x="187" y="20"/>
                  <a:pt x="246" y="25"/>
                </a:cubicBezTo>
                <a:cubicBezTo>
                  <a:pt x="291" y="70"/>
                  <a:pt x="263" y="97"/>
                  <a:pt x="216" y="109"/>
                </a:cubicBezTo>
                <a:cubicBezTo>
                  <a:pt x="182" y="132"/>
                  <a:pt x="166" y="126"/>
                  <a:pt x="126" y="115"/>
                </a:cubicBezTo>
                <a:cubicBezTo>
                  <a:pt x="107" y="87"/>
                  <a:pt x="103" y="74"/>
                  <a:pt x="114" y="37"/>
                </a:cubicBezTo>
                <a:cubicBezTo>
                  <a:pt x="119" y="19"/>
                  <a:pt x="162" y="7"/>
                  <a:pt x="162" y="7"/>
                </a:cubicBezTo>
                <a:cubicBezTo>
                  <a:pt x="186" y="10"/>
                  <a:pt x="217" y="2"/>
                  <a:pt x="234" y="19"/>
                </a:cubicBezTo>
                <a:cubicBezTo>
                  <a:pt x="244" y="29"/>
                  <a:pt x="258" y="55"/>
                  <a:pt x="258" y="55"/>
                </a:cubicBezTo>
                <a:cubicBezTo>
                  <a:pt x="256" y="65"/>
                  <a:pt x="258" y="77"/>
                  <a:pt x="252" y="85"/>
                </a:cubicBezTo>
                <a:cubicBezTo>
                  <a:pt x="235" y="108"/>
                  <a:pt x="169" y="116"/>
                  <a:pt x="144" y="121"/>
                </a:cubicBezTo>
                <a:cubicBezTo>
                  <a:pt x="103" y="116"/>
                  <a:pt x="79" y="124"/>
                  <a:pt x="66" y="85"/>
                </a:cubicBezTo>
                <a:cubicBezTo>
                  <a:pt x="78" y="25"/>
                  <a:pt x="80" y="37"/>
                  <a:pt x="150" y="43"/>
                </a:cubicBezTo>
                <a:cubicBezTo>
                  <a:pt x="170" y="73"/>
                  <a:pt x="179" y="104"/>
                  <a:pt x="144" y="127"/>
                </a:cubicBezTo>
                <a:cubicBezTo>
                  <a:pt x="114" y="125"/>
                  <a:pt x="83" y="128"/>
                  <a:pt x="54" y="121"/>
                </a:cubicBezTo>
                <a:cubicBezTo>
                  <a:pt x="24" y="114"/>
                  <a:pt x="37" y="68"/>
                  <a:pt x="42" y="55"/>
                </a:cubicBezTo>
                <a:cubicBezTo>
                  <a:pt x="52" y="30"/>
                  <a:pt x="118" y="22"/>
                  <a:pt x="138" y="19"/>
                </a:cubicBezTo>
                <a:cubicBezTo>
                  <a:pt x="155" y="25"/>
                  <a:pt x="164" y="25"/>
                  <a:pt x="174" y="43"/>
                </a:cubicBezTo>
                <a:cubicBezTo>
                  <a:pt x="180" y="54"/>
                  <a:pt x="186" y="79"/>
                  <a:pt x="186" y="79"/>
                </a:cubicBezTo>
                <a:cubicBezTo>
                  <a:pt x="170" y="126"/>
                  <a:pt x="96" y="128"/>
                  <a:pt x="54" y="139"/>
                </a:cubicBezTo>
                <a:cubicBezTo>
                  <a:pt x="2" y="132"/>
                  <a:pt x="0" y="138"/>
                  <a:pt x="0" y="9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76253" name="Freeform 93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76254" name="Freeform 94"/>
          <p:cNvSpPr>
            <a:spLocks/>
          </p:cNvSpPr>
          <p:nvPr/>
        </p:nvSpPr>
        <p:spPr bwMode="auto">
          <a:xfrm>
            <a:off x="6156325" y="4724402"/>
            <a:ext cx="555625" cy="220663"/>
          </a:xfrm>
          <a:custGeom>
            <a:avLst/>
            <a:gdLst/>
            <a:ahLst/>
            <a:cxnLst>
              <a:cxn ang="0">
                <a:pos x="348" y="25"/>
              </a:cxn>
              <a:cxn ang="0">
                <a:pos x="282" y="79"/>
              </a:cxn>
              <a:cxn ang="0">
                <a:pos x="246" y="91"/>
              </a:cxn>
              <a:cxn ang="0">
                <a:pos x="228" y="97"/>
              </a:cxn>
              <a:cxn ang="0">
                <a:pos x="210" y="91"/>
              </a:cxn>
              <a:cxn ang="0">
                <a:pos x="222" y="19"/>
              </a:cxn>
              <a:cxn ang="0">
                <a:pos x="258" y="7"/>
              </a:cxn>
              <a:cxn ang="0">
                <a:pos x="276" y="1"/>
              </a:cxn>
              <a:cxn ang="0">
                <a:pos x="318" y="7"/>
              </a:cxn>
              <a:cxn ang="0">
                <a:pos x="306" y="91"/>
              </a:cxn>
              <a:cxn ang="0">
                <a:pos x="216" y="121"/>
              </a:cxn>
              <a:cxn ang="0">
                <a:pos x="144" y="55"/>
              </a:cxn>
              <a:cxn ang="0">
                <a:pos x="246" y="25"/>
              </a:cxn>
              <a:cxn ang="0">
                <a:pos x="216" y="109"/>
              </a:cxn>
              <a:cxn ang="0">
                <a:pos x="126" y="115"/>
              </a:cxn>
              <a:cxn ang="0">
                <a:pos x="114" y="37"/>
              </a:cxn>
              <a:cxn ang="0">
                <a:pos x="162" y="7"/>
              </a:cxn>
              <a:cxn ang="0">
                <a:pos x="234" y="19"/>
              </a:cxn>
              <a:cxn ang="0">
                <a:pos x="258" y="55"/>
              </a:cxn>
              <a:cxn ang="0">
                <a:pos x="252" y="85"/>
              </a:cxn>
              <a:cxn ang="0">
                <a:pos x="144" y="121"/>
              </a:cxn>
              <a:cxn ang="0">
                <a:pos x="66" y="85"/>
              </a:cxn>
              <a:cxn ang="0">
                <a:pos x="150" y="43"/>
              </a:cxn>
              <a:cxn ang="0">
                <a:pos x="144" y="127"/>
              </a:cxn>
              <a:cxn ang="0">
                <a:pos x="54" y="121"/>
              </a:cxn>
              <a:cxn ang="0">
                <a:pos x="42" y="55"/>
              </a:cxn>
              <a:cxn ang="0">
                <a:pos x="138" y="19"/>
              </a:cxn>
              <a:cxn ang="0">
                <a:pos x="174" y="43"/>
              </a:cxn>
              <a:cxn ang="0">
                <a:pos x="186" y="79"/>
              </a:cxn>
              <a:cxn ang="0">
                <a:pos x="54" y="139"/>
              </a:cxn>
              <a:cxn ang="0">
                <a:pos x="0" y="91"/>
              </a:cxn>
            </a:cxnLst>
            <a:rect l="0" t="0" r="r" b="b"/>
            <a:pathLst>
              <a:path w="350" h="139">
                <a:moveTo>
                  <a:pt x="348" y="25"/>
                </a:moveTo>
                <a:cubicBezTo>
                  <a:pt x="329" y="41"/>
                  <a:pt x="305" y="69"/>
                  <a:pt x="282" y="79"/>
                </a:cubicBezTo>
                <a:cubicBezTo>
                  <a:pt x="270" y="84"/>
                  <a:pt x="258" y="87"/>
                  <a:pt x="246" y="91"/>
                </a:cubicBezTo>
                <a:cubicBezTo>
                  <a:pt x="240" y="93"/>
                  <a:pt x="228" y="97"/>
                  <a:pt x="228" y="97"/>
                </a:cubicBezTo>
                <a:cubicBezTo>
                  <a:pt x="222" y="95"/>
                  <a:pt x="214" y="95"/>
                  <a:pt x="210" y="91"/>
                </a:cubicBezTo>
                <a:cubicBezTo>
                  <a:pt x="195" y="76"/>
                  <a:pt x="205" y="30"/>
                  <a:pt x="222" y="19"/>
                </a:cubicBezTo>
                <a:cubicBezTo>
                  <a:pt x="233" y="12"/>
                  <a:pt x="246" y="11"/>
                  <a:pt x="258" y="7"/>
                </a:cubicBezTo>
                <a:cubicBezTo>
                  <a:pt x="264" y="5"/>
                  <a:pt x="276" y="1"/>
                  <a:pt x="276" y="1"/>
                </a:cubicBezTo>
                <a:cubicBezTo>
                  <a:pt x="290" y="3"/>
                  <a:pt x="306" y="0"/>
                  <a:pt x="318" y="7"/>
                </a:cubicBezTo>
                <a:cubicBezTo>
                  <a:pt x="350" y="25"/>
                  <a:pt x="325" y="75"/>
                  <a:pt x="306" y="91"/>
                </a:cubicBezTo>
                <a:cubicBezTo>
                  <a:pt x="281" y="112"/>
                  <a:pt x="246" y="115"/>
                  <a:pt x="216" y="121"/>
                </a:cubicBezTo>
                <a:cubicBezTo>
                  <a:pt x="156" y="112"/>
                  <a:pt x="157" y="108"/>
                  <a:pt x="144" y="55"/>
                </a:cubicBezTo>
                <a:cubicBezTo>
                  <a:pt x="158" y="0"/>
                  <a:pt x="187" y="20"/>
                  <a:pt x="246" y="25"/>
                </a:cubicBezTo>
                <a:cubicBezTo>
                  <a:pt x="291" y="70"/>
                  <a:pt x="263" y="97"/>
                  <a:pt x="216" y="109"/>
                </a:cubicBezTo>
                <a:cubicBezTo>
                  <a:pt x="182" y="132"/>
                  <a:pt x="166" y="126"/>
                  <a:pt x="126" y="115"/>
                </a:cubicBezTo>
                <a:cubicBezTo>
                  <a:pt x="107" y="87"/>
                  <a:pt x="103" y="74"/>
                  <a:pt x="114" y="37"/>
                </a:cubicBezTo>
                <a:cubicBezTo>
                  <a:pt x="119" y="19"/>
                  <a:pt x="162" y="7"/>
                  <a:pt x="162" y="7"/>
                </a:cubicBezTo>
                <a:cubicBezTo>
                  <a:pt x="186" y="10"/>
                  <a:pt x="217" y="2"/>
                  <a:pt x="234" y="19"/>
                </a:cubicBezTo>
                <a:cubicBezTo>
                  <a:pt x="244" y="29"/>
                  <a:pt x="258" y="55"/>
                  <a:pt x="258" y="55"/>
                </a:cubicBezTo>
                <a:cubicBezTo>
                  <a:pt x="256" y="65"/>
                  <a:pt x="258" y="77"/>
                  <a:pt x="252" y="85"/>
                </a:cubicBezTo>
                <a:cubicBezTo>
                  <a:pt x="235" y="108"/>
                  <a:pt x="169" y="116"/>
                  <a:pt x="144" y="121"/>
                </a:cubicBezTo>
                <a:cubicBezTo>
                  <a:pt x="103" y="116"/>
                  <a:pt x="79" y="124"/>
                  <a:pt x="66" y="85"/>
                </a:cubicBezTo>
                <a:cubicBezTo>
                  <a:pt x="78" y="25"/>
                  <a:pt x="80" y="37"/>
                  <a:pt x="150" y="43"/>
                </a:cubicBezTo>
                <a:cubicBezTo>
                  <a:pt x="170" y="73"/>
                  <a:pt x="179" y="104"/>
                  <a:pt x="144" y="127"/>
                </a:cubicBezTo>
                <a:cubicBezTo>
                  <a:pt x="114" y="125"/>
                  <a:pt x="83" y="128"/>
                  <a:pt x="54" y="121"/>
                </a:cubicBezTo>
                <a:cubicBezTo>
                  <a:pt x="24" y="114"/>
                  <a:pt x="37" y="68"/>
                  <a:pt x="42" y="55"/>
                </a:cubicBezTo>
                <a:cubicBezTo>
                  <a:pt x="52" y="30"/>
                  <a:pt x="118" y="22"/>
                  <a:pt x="138" y="19"/>
                </a:cubicBezTo>
                <a:cubicBezTo>
                  <a:pt x="155" y="25"/>
                  <a:pt x="164" y="25"/>
                  <a:pt x="174" y="43"/>
                </a:cubicBezTo>
                <a:cubicBezTo>
                  <a:pt x="180" y="54"/>
                  <a:pt x="186" y="79"/>
                  <a:pt x="186" y="79"/>
                </a:cubicBezTo>
                <a:cubicBezTo>
                  <a:pt x="170" y="126"/>
                  <a:pt x="96" y="128"/>
                  <a:pt x="54" y="139"/>
                </a:cubicBezTo>
                <a:cubicBezTo>
                  <a:pt x="2" y="132"/>
                  <a:pt x="0" y="138"/>
                  <a:pt x="0" y="9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76255" name="Freeform 95"/>
          <p:cNvSpPr>
            <a:spLocks/>
          </p:cNvSpPr>
          <p:nvPr/>
        </p:nvSpPr>
        <p:spPr bwMode="auto">
          <a:xfrm>
            <a:off x="4716463" y="4652963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grpSp>
        <p:nvGrpSpPr>
          <p:cNvPr id="476256" name="Group 96"/>
          <p:cNvGrpSpPr>
            <a:grpSpLocks/>
          </p:cNvGrpSpPr>
          <p:nvPr/>
        </p:nvGrpSpPr>
        <p:grpSpPr bwMode="auto">
          <a:xfrm>
            <a:off x="5867402" y="3860802"/>
            <a:ext cx="1298575" cy="1039813"/>
            <a:chOff x="2880" y="2225"/>
            <a:chExt cx="818" cy="655"/>
          </a:xfrm>
        </p:grpSpPr>
        <p:sp>
          <p:nvSpPr>
            <p:cNvPr id="476257" name="Freeform 97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8"/>
                </a:cxn>
                <a:cxn ang="0">
                  <a:pos x="280" y="112"/>
                </a:cxn>
              </a:cxnLst>
              <a:rect l="0" t="0" r="r" b="b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58" name="Oval 98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59" name="Freeform 99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64"/>
                </a:cxn>
                <a:cxn ang="0">
                  <a:pos x="400" y="55"/>
                </a:cxn>
              </a:cxnLst>
              <a:rect l="0" t="0" r="r" b="b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60" name="Text Box 100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sp>
        <p:nvSpPr>
          <p:cNvPr id="476261" name="Freeform 101"/>
          <p:cNvSpPr>
            <a:spLocks/>
          </p:cNvSpPr>
          <p:nvPr/>
        </p:nvSpPr>
        <p:spPr bwMode="auto">
          <a:xfrm>
            <a:off x="6732588" y="3865565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76262" name="Freeform 102"/>
          <p:cNvSpPr>
            <a:spLocks/>
          </p:cNvSpPr>
          <p:nvPr/>
        </p:nvSpPr>
        <p:spPr bwMode="auto">
          <a:xfrm>
            <a:off x="4859339" y="3794125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grpSp>
        <p:nvGrpSpPr>
          <p:cNvPr id="476263" name="Group 103"/>
          <p:cNvGrpSpPr>
            <a:grpSpLocks/>
          </p:cNvGrpSpPr>
          <p:nvPr/>
        </p:nvGrpSpPr>
        <p:grpSpPr bwMode="auto">
          <a:xfrm>
            <a:off x="4716465" y="2930527"/>
            <a:ext cx="1298575" cy="1039813"/>
            <a:chOff x="2880" y="2225"/>
            <a:chExt cx="818" cy="655"/>
          </a:xfrm>
        </p:grpSpPr>
        <p:sp>
          <p:nvSpPr>
            <p:cNvPr id="476264" name="Freeform 104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8"/>
                </a:cxn>
                <a:cxn ang="0">
                  <a:pos x="280" y="112"/>
                </a:cxn>
              </a:cxnLst>
              <a:rect l="0" t="0" r="r" b="b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65" name="Oval 105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66" name="Freeform 106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64"/>
                </a:cxn>
                <a:cxn ang="0">
                  <a:pos x="400" y="55"/>
                </a:cxn>
              </a:cxnLst>
              <a:rect l="0" t="0" r="r" b="b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67" name="Text Box 107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476268" name="Group 108"/>
          <p:cNvGrpSpPr>
            <a:grpSpLocks/>
          </p:cNvGrpSpPr>
          <p:nvPr/>
        </p:nvGrpSpPr>
        <p:grpSpPr bwMode="auto">
          <a:xfrm>
            <a:off x="5867402" y="2781302"/>
            <a:ext cx="1298575" cy="1039813"/>
            <a:chOff x="2880" y="2225"/>
            <a:chExt cx="818" cy="655"/>
          </a:xfrm>
        </p:grpSpPr>
        <p:sp>
          <p:nvSpPr>
            <p:cNvPr id="476269" name="Freeform 109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8"/>
                </a:cxn>
                <a:cxn ang="0">
                  <a:pos x="280" y="112"/>
                </a:cxn>
              </a:cxnLst>
              <a:rect l="0" t="0" r="r" b="b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70" name="Oval 110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71" name="Freeform 111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64"/>
                </a:cxn>
                <a:cxn ang="0">
                  <a:pos x="400" y="55"/>
                </a:cxn>
              </a:cxnLst>
              <a:rect l="0" t="0" r="r" b="b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72" name="Text Box 112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476273" name="Group 113"/>
          <p:cNvGrpSpPr>
            <a:grpSpLocks/>
          </p:cNvGrpSpPr>
          <p:nvPr/>
        </p:nvGrpSpPr>
        <p:grpSpPr bwMode="auto">
          <a:xfrm>
            <a:off x="7451727" y="2852738"/>
            <a:ext cx="1298575" cy="1039812"/>
            <a:chOff x="2880" y="2225"/>
            <a:chExt cx="818" cy="655"/>
          </a:xfrm>
        </p:grpSpPr>
        <p:sp>
          <p:nvSpPr>
            <p:cNvPr id="476274" name="Freeform 114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8"/>
                </a:cxn>
                <a:cxn ang="0">
                  <a:pos x="280" y="112"/>
                </a:cxn>
              </a:cxnLst>
              <a:rect l="0" t="0" r="r" b="b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75" name="Oval 115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76" name="Freeform 116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64"/>
                </a:cxn>
                <a:cxn ang="0">
                  <a:pos x="400" y="55"/>
                </a:cxn>
              </a:cxnLst>
              <a:rect l="0" t="0" r="r" b="b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77" name="Text Box 117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sp>
        <p:nvSpPr>
          <p:cNvPr id="476278" name="AutoShape 118"/>
          <p:cNvSpPr>
            <a:spLocks noChangeArrowheads="1"/>
          </p:cNvSpPr>
          <p:nvPr/>
        </p:nvSpPr>
        <p:spPr bwMode="auto">
          <a:xfrm>
            <a:off x="4645027" y="37893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79" name="AutoShape 119"/>
          <p:cNvSpPr>
            <a:spLocks noChangeArrowheads="1"/>
          </p:cNvSpPr>
          <p:nvPr/>
        </p:nvSpPr>
        <p:spPr bwMode="auto">
          <a:xfrm>
            <a:off x="5795963" y="37893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80" name="AutoShape 120"/>
          <p:cNvSpPr>
            <a:spLocks noChangeArrowheads="1"/>
          </p:cNvSpPr>
          <p:nvPr/>
        </p:nvSpPr>
        <p:spPr bwMode="auto">
          <a:xfrm>
            <a:off x="6948490" y="38608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81" name="AutoShape 121"/>
          <p:cNvSpPr>
            <a:spLocks noChangeArrowheads="1"/>
          </p:cNvSpPr>
          <p:nvPr/>
        </p:nvSpPr>
        <p:spPr bwMode="auto">
          <a:xfrm>
            <a:off x="4572002" y="29257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6282" name="AutoShape 122"/>
          <p:cNvSpPr>
            <a:spLocks noChangeArrowheads="1"/>
          </p:cNvSpPr>
          <p:nvPr/>
        </p:nvSpPr>
        <p:spPr bwMode="auto">
          <a:xfrm>
            <a:off x="6877050" y="29972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76283" name="Group 123"/>
          <p:cNvGrpSpPr>
            <a:grpSpLocks/>
          </p:cNvGrpSpPr>
          <p:nvPr/>
        </p:nvGrpSpPr>
        <p:grpSpPr bwMode="auto">
          <a:xfrm>
            <a:off x="7380288" y="4289427"/>
            <a:ext cx="431800" cy="142875"/>
            <a:chOff x="4649" y="2614"/>
            <a:chExt cx="272" cy="90"/>
          </a:xfrm>
        </p:grpSpPr>
        <p:sp>
          <p:nvSpPr>
            <p:cNvPr id="476284" name="Oval 124"/>
            <p:cNvSpPr>
              <a:spLocks noChangeArrowheads="1"/>
            </p:cNvSpPr>
            <p:nvPr/>
          </p:nvSpPr>
          <p:spPr bwMode="auto">
            <a:xfrm>
              <a:off x="4785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85" name="Oval 125"/>
            <p:cNvSpPr>
              <a:spLocks noChangeArrowheads="1"/>
            </p:cNvSpPr>
            <p:nvPr/>
          </p:nvSpPr>
          <p:spPr bwMode="auto">
            <a:xfrm>
              <a:off x="4649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86" name="Oval 126"/>
            <p:cNvSpPr>
              <a:spLocks noChangeArrowheads="1"/>
            </p:cNvSpPr>
            <p:nvPr/>
          </p:nvSpPr>
          <p:spPr bwMode="auto">
            <a:xfrm>
              <a:off x="4876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6287" name="Group 127"/>
          <p:cNvGrpSpPr>
            <a:grpSpLocks/>
          </p:cNvGrpSpPr>
          <p:nvPr/>
        </p:nvGrpSpPr>
        <p:grpSpPr bwMode="auto">
          <a:xfrm rot="-719700">
            <a:off x="5940427" y="4005265"/>
            <a:ext cx="576263" cy="142875"/>
            <a:chOff x="3923" y="2614"/>
            <a:chExt cx="363" cy="90"/>
          </a:xfrm>
        </p:grpSpPr>
        <p:sp>
          <p:nvSpPr>
            <p:cNvPr id="476288" name="Oval 128"/>
            <p:cNvSpPr>
              <a:spLocks noChangeArrowheads="1"/>
            </p:cNvSpPr>
            <p:nvPr/>
          </p:nvSpPr>
          <p:spPr bwMode="auto">
            <a:xfrm>
              <a:off x="4059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89" name="Oval 129"/>
            <p:cNvSpPr>
              <a:spLocks noChangeArrowheads="1"/>
            </p:cNvSpPr>
            <p:nvPr/>
          </p:nvSpPr>
          <p:spPr bwMode="auto">
            <a:xfrm>
              <a:off x="3923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90" name="Oval 130"/>
            <p:cNvSpPr>
              <a:spLocks noChangeArrowheads="1"/>
            </p:cNvSpPr>
            <p:nvPr/>
          </p:nvSpPr>
          <p:spPr bwMode="auto">
            <a:xfrm>
              <a:off x="4241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6291" name="Group 131"/>
          <p:cNvGrpSpPr>
            <a:grpSpLocks/>
          </p:cNvGrpSpPr>
          <p:nvPr/>
        </p:nvGrpSpPr>
        <p:grpSpPr bwMode="auto">
          <a:xfrm>
            <a:off x="5114927" y="4214815"/>
            <a:ext cx="503238" cy="144462"/>
            <a:chOff x="3243" y="2568"/>
            <a:chExt cx="317" cy="91"/>
          </a:xfrm>
        </p:grpSpPr>
        <p:sp>
          <p:nvSpPr>
            <p:cNvPr id="476292" name="Oval 132"/>
            <p:cNvSpPr>
              <a:spLocks noChangeArrowheads="1"/>
            </p:cNvSpPr>
            <p:nvPr/>
          </p:nvSpPr>
          <p:spPr bwMode="auto">
            <a:xfrm>
              <a:off x="3243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93" name="Oval 133"/>
            <p:cNvSpPr>
              <a:spLocks noChangeArrowheads="1"/>
            </p:cNvSpPr>
            <p:nvPr/>
          </p:nvSpPr>
          <p:spPr bwMode="auto">
            <a:xfrm>
              <a:off x="3424" y="256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294" name="Oval 134"/>
            <p:cNvSpPr>
              <a:spLocks noChangeArrowheads="1"/>
            </p:cNvSpPr>
            <p:nvPr/>
          </p:nvSpPr>
          <p:spPr bwMode="auto">
            <a:xfrm>
              <a:off x="3515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6295" name="AutoShape 135"/>
          <p:cNvSpPr>
            <a:spLocks noChangeArrowheads="1"/>
          </p:cNvSpPr>
          <p:nvPr/>
        </p:nvSpPr>
        <p:spPr bwMode="auto">
          <a:xfrm>
            <a:off x="5724527" y="29972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76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76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6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7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6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6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76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7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6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6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7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6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6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76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7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7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7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7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7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76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76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76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6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6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76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76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76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76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6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6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7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6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6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7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6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6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7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7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7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7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7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7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76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7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7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476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241" grpId="0" autoUpdateAnimBg="0"/>
      <p:bldP spid="476243" grpId="0"/>
      <p:bldP spid="476252" grpId="0" animBg="1"/>
      <p:bldP spid="476252" grpId="1" animBg="1"/>
      <p:bldP spid="476253" grpId="0" animBg="1"/>
      <p:bldP spid="476254" grpId="0" animBg="1"/>
      <p:bldP spid="476254" grpId="1" animBg="1"/>
      <p:bldP spid="476255" grpId="0" animBg="1"/>
      <p:bldP spid="476261" grpId="0" animBg="1"/>
      <p:bldP spid="476262" grpId="0" animBg="1"/>
      <p:bldP spid="476278" grpId="0" animBg="1"/>
      <p:bldP spid="476279" grpId="0" animBg="1"/>
      <p:bldP spid="476280" grpId="0" animBg="1"/>
      <p:bldP spid="476281" grpId="0" animBg="1"/>
      <p:bldP spid="476282" grpId="0" animBg="1"/>
      <p:bldP spid="47629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827088" y="692150"/>
            <a:ext cx="4849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3200" b="1">
                <a:solidFill>
                  <a:schemeClr val="bg2"/>
                </a:solidFill>
              </a:rPr>
              <a:t>Bleeding in haemophilia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684214" y="1773237"/>
            <a:ext cx="3050601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2800" b="1"/>
              <a:t>2. Muscle bleeds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835151" y="2781300"/>
            <a:ext cx="6631924" cy="267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>
              <a:buFontTx/>
              <a:buChar char="•"/>
            </a:pPr>
            <a:r>
              <a:rPr lang="en-US" altLang="en-GB" b="1"/>
              <a:t> often apparently spontaneous</a:t>
            </a:r>
          </a:p>
          <a:p>
            <a:pPr>
              <a:buFontTx/>
              <a:buChar char="•"/>
            </a:pPr>
            <a:r>
              <a:rPr lang="en-US" altLang="en-GB" b="1"/>
              <a:t> may result from exertion</a:t>
            </a:r>
          </a:p>
          <a:p>
            <a:pPr>
              <a:buFontTx/>
              <a:buChar char="•"/>
            </a:pPr>
            <a:r>
              <a:rPr lang="en-US" altLang="en-GB" b="1"/>
              <a:t> blood fills musc</a:t>
            </a:r>
            <a:r>
              <a:rPr lang="en-GB" altLang="en-GB" b="1"/>
              <a:t>le capsule or compartment</a:t>
            </a:r>
            <a:endParaRPr lang="en-US" altLang="en-GB" b="1"/>
          </a:p>
          <a:p>
            <a:pPr>
              <a:buFontTx/>
              <a:buChar char="•"/>
            </a:pPr>
            <a:r>
              <a:rPr lang="en-US" altLang="en-GB" b="1"/>
              <a:t> ‘c</a:t>
            </a:r>
            <a:r>
              <a:rPr lang="en-GB" altLang="en-GB" b="1"/>
              <a:t>ompartment sydrome’ may result</a:t>
            </a:r>
            <a:endParaRPr lang="en-US" altLang="en-GB" b="1"/>
          </a:p>
          <a:p>
            <a:pPr>
              <a:buFontTx/>
              <a:buChar char="•"/>
            </a:pPr>
            <a:r>
              <a:rPr lang="en-US" altLang="en-GB" b="1"/>
              <a:t> pressure eventually stops bleeding</a:t>
            </a:r>
          </a:p>
          <a:p>
            <a:r>
              <a:rPr lang="en-US" altLang="en-GB" b="1"/>
              <a:t> </a:t>
            </a:r>
            <a:endParaRPr lang="en-GB" altLang="en-GB" b="1"/>
          </a:p>
          <a:p>
            <a:pPr>
              <a:buFontTx/>
              <a:buChar char="•"/>
            </a:pPr>
            <a:r>
              <a:rPr lang="en-GB" altLang="en-GB" b="1"/>
              <a:t> Psoas bleed is typical example</a:t>
            </a:r>
            <a:endParaRPr lang="en-US" alt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90540"/>
            <a:ext cx="3810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908177" y="6400800"/>
            <a:ext cx="595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Intramuscular injections should be avoided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390527" y="222251"/>
          <a:ext cx="8499475" cy="58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31" name="CorelPhotoPaint.Image.8" r:id="rId3" imgW="1119200" imgH="772913" progId="CorelPhotoPaint.Image.8">
                  <p:embed/>
                </p:oleObj>
              </mc:Choice>
              <mc:Fallback>
                <p:oleObj name="CorelPhotoPaint.Image.8" r:id="rId3" imgW="1119200" imgH="772913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7" y="222251"/>
                        <a:ext cx="8499475" cy="587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93727" y="6288088"/>
            <a:ext cx="506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/>
          <a:p>
            <a:r>
              <a:rPr lang="en-US" smtClean="0">
                <a:solidFill>
                  <a:srgbClr val="FFCC00"/>
                </a:solidFill>
                <a:latin typeface="Arial" charset="0"/>
              </a:rPr>
              <a:t>Bleeding into muscle: a psoas bleed</a:t>
            </a:r>
          </a:p>
        </p:txBody>
      </p:sp>
    </p:spTree>
    <p:extLst>
      <p:ext uri="{BB962C8B-B14F-4D97-AF65-F5344CB8AC3E}">
        <p14:creationId xmlns:p14="http://schemas.microsoft.com/office/powerpoint/2010/main" val="25056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70"/>
            <a:ext cx="8229600" cy="1139825"/>
          </a:xfrm>
        </p:spPr>
        <p:txBody>
          <a:bodyPr/>
          <a:lstStyle/>
          <a:p>
            <a:r>
              <a:rPr lang="en-GB" dirty="0" smtClean="0">
                <a:latin typeface="Franklin Gothic Book" pitchFamily="34" charset="0"/>
              </a:rPr>
              <a:t>Psoas haematoma</a:t>
            </a:r>
            <a:endParaRPr lang="en-GB" dirty="0">
              <a:latin typeface="Franklin Gothic Book" pitchFamily="34" charset="0"/>
            </a:endParaRPr>
          </a:p>
        </p:txBody>
      </p:sp>
      <p:pic>
        <p:nvPicPr>
          <p:cNvPr id="486402" name="Picture 1" descr="JOLCTwitharr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70"/>
            <a:ext cx="6192688" cy="485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8344" y="6322037"/>
            <a:ext cx="1159228" cy="36933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en-GB" sz="1800" dirty="0"/>
              <a:t>JOL 2011</a:t>
            </a:r>
          </a:p>
        </p:txBody>
      </p:sp>
    </p:spTree>
    <p:extLst>
      <p:ext uri="{BB962C8B-B14F-4D97-AF65-F5344CB8AC3E}">
        <p14:creationId xmlns:p14="http://schemas.microsoft.com/office/powerpoint/2010/main" val="20400108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2"/>
                </a:solidFill>
                <a:latin typeface="Franklin Gothic Book" pitchFamily="34" charset="0"/>
              </a:rPr>
              <a:t>Treatment for haemophilia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03327" y="777875"/>
            <a:ext cx="651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3200" b="1">
                <a:solidFill>
                  <a:schemeClr val="bg2"/>
                </a:solidFill>
              </a:rPr>
              <a:t>History of haemophilia treatment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84325" y="1870076"/>
            <a:ext cx="64833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en-GB"/>
              <a:t>pre 1940		snake venom</a:t>
            </a:r>
          </a:p>
          <a:p>
            <a:pPr>
              <a:lnSpc>
                <a:spcPct val="125000"/>
              </a:lnSpc>
            </a:pPr>
            <a:r>
              <a:rPr lang="en-US" altLang="en-GB"/>
              <a:t>1950’s			whole blood, plasma</a:t>
            </a:r>
          </a:p>
          <a:p>
            <a:pPr>
              <a:lnSpc>
                <a:spcPct val="125000"/>
              </a:lnSpc>
            </a:pPr>
            <a:r>
              <a:rPr lang="en-US" altLang="en-GB"/>
              <a:t>1960’s			cryoprecipitate</a:t>
            </a:r>
          </a:p>
          <a:p>
            <a:pPr>
              <a:lnSpc>
                <a:spcPct val="125000"/>
              </a:lnSpc>
            </a:pPr>
            <a:r>
              <a:rPr lang="en-US" altLang="en-GB"/>
              <a:t>1970’s			factor concentrates</a:t>
            </a:r>
          </a:p>
          <a:p>
            <a:pPr>
              <a:lnSpc>
                <a:spcPct val="125000"/>
              </a:lnSpc>
            </a:pPr>
            <a:r>
              <a:rPr lang="en-US" altLang="en-GB"/>
              <a:t>1984			factor VIII cloned</a:t>
            </a:r>
          </a:p>
          <a:p>
            <a:pPr>
              <a:lnSpc>
                <a:spcPct val="125000"/>
              </a:lnSpc>
            </a:pPr>
            <a:r>
              <a:rPr lang="en-US" altLang="en-GB"/>
              <a:t>1990’s 		recombinant FVIII and FIX</a:t>
            </a:r>
          </a:p>
          <a:p>
            <a:pPr>
              <a:lnSpc>
                <a:spcPct val="125000"/>
              </a:lnSpc>
            </a:pPr>
            <a:r>
              <a:rPr lang="en-US" altLang="en-GB"/>
              <a:t>2000			protein free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990600" y="685802"/>
            <a:ext cx="7104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sz="4000">
                <a:solidFill>
                  <a:schemeClr val="bg2"/>
                </a:solidFill>
              </a:rPr>
              <a:t>Factor replacement – half lives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752601" y="2844801"/>
            <a:ext cx="4876616" cy="138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sz="2800"/>
              <a:t>Factor VIII		8-12 hours</a:t>
            </a:r>
          </a:p>
          <a:p>
            <a:endParaRPr lang="en-GB" sz="2800"/>
          </a:p>
          <a:p>
            <a:r>
              <a:rPr lang="en-GB" sz="2800"/>
              <a:t>Factor IX		18-24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00202" y="106363"/>
            <a:ext cx="6716713" cy="5889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r>
              <a:rPr lang="en-GB" altLang="en-GB" sz="3200" b="1">
                <a:solidFill>
                  <a:schemeClr val="bg1"/>
                </a:solidFill>
              </a:rPr>
              <a:t>Using factor replacement therapy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209800" y="838200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2133602" y="54102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343400" y="6324600"/>
            <a:ext cx="1811338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>
                <a:solidFill>
                  <a:schemeClr val="bg1"/>
                </a:solidFill>
              </a:rPr>
              <a:t>time (hours)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66688" y="784227"/>
            <a:ext cx="1383692" cy="8309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>
                <a:solidFill>
                  <a:schemeClr val="bg1"/>
                </a:solidFill>
              </a:rPr>
              <a:t>factor</a:t>
            </a:r>
          </a:p>
          <a:p>
            <a:r>
              <a:rPr lang="en-GB" altLang="en-GB">
                <a:solidFill>
                  <a:schemeClr val="bg1"/>
                </a:solidFill>
              </a:rPr>
              <a:t>level (%)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981200" y="20764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981200" y="3162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981200" y="42481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19812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981200" y="990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431925" y="5089526"/>
            <a:ext cx="35616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0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431925" y="4038601"/>
            <a:ext cx="52768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25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431925" y="1905001"/>
            <a:ext cx="52768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75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431925" y="762001"/>
            <a:ext cx="69921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100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447800" y="2895601"/>
            <a:ext cx="52768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50</a:t>
            </a: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2514600" y="5410202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702050" y="5410202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4891088" y="5410202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6080125" y="5410202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7269163" y="5410202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8458200" y="5410202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24384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2579688" y="91440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5380038" y="448468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3013075" y="1970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3616325" y="312420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4173538" y="37290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4811713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5995988" y="47307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8364538" y="510540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7180263" y="50355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2344739" y="5610226"/>
            <a:ext cx="35616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0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5867400" y="5610226"/>
            <a:ext cx="52768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36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4724400" y="5610226"/>
            <a:ext cx="52768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24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3505202" y="5610227"/>
            <a:ext cx="527688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12</a:t>
            </a:r>
          </a:p>
          <a:p>
            <a:r>
              <a:rPr lang="en-GB" altLang="en-GB"/>
              <a:t>24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7086602" y="5610227"/>
            <a:ext cx="527688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48</a:t>
            </a:r>
          </a:p>
          <a:p>
            <a:r>
              <a:rPr lang="en-GB" altLang="en-GB"/>
              <a:t>96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8305801" y="5610226"/>
            <a:ext cx="52768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60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6562725" y="491807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55" name="Text Box 55"/>
          <p:cNvSpPr txBox="1">
            <a:spLocks noChangeArrowheads="1"/>
          </p:cNvSpPr>
          <p:nvPr/>
        </p:nvSpPr>
        <p:spPr bwMode="auto">
          <a:xfrm>
            <a:off x="685801" y="5597527"/>
            <a:ext cx="644708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VIII</a:t>
            </a:r>
          </a:p>
          <a:p>
            <a:r>
              <a:rPr lang="en-GB" altLang="en-GB"/>
              <a:t>IX</a:t>
            </a:r>
          </a:p>
        </p:txBody>
      </p:sp>
      <p:sp>
        <p:nvSpPr>
          <p:cNvPr id="25657" name="AutoShape 57"/>
          <p:cNvSpPr>
            <a:spLocks noChangeArrowheads="1"/>
          </p:cNvSpPr>
          <p:nvPr/>
        </p:nvSpPr>
        <p:spPr bwMode="auto">
          <a:xfrm flipV="1">
            <a:off x="2438402" y="38100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660066"/>
          </a:solidFill>
          <a:ln w="9525">
            <a:solidFill>
              <a:srgbClr val="500050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7813675" y="510540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95402" y="381000"/>
            <a:ext cx="6970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3200" b="1">
                <a:solidFill>
                  <a:schemeClr val="bg2"/>
                </a:solidFill>
              </a:rPr>
              <a:t>Using factor replacement therapy 2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1868489"/>
            <a:ext cx="8584361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>
                <a:solidFill>
                  <a:schemeClr val="bg2"/>
                </a:solidFill>
              </a:rPr>
              <a:t>1: Treat bleeds </a:t>
            </a:r>
            <a:r>
              <a:rPr lang="en-GB" altLang="en-GB" i="1">
                <a:solidFill>
                  <a:schemeClr val="bg2"/>
                </a:solidFill>
              </a:rPr>
              <a:t>as</a:t>
            </a:r>
            <a:r>
              <a:rPr lang="en-GB" altLang="en-GB">
                <a:solidFill>
                  <a:schemeClr val="bg2"/>
                </a:solidFill>
              </a:rPr>
              <a:t> they occur		“on demand” therapy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2" y="3468689"/>
            <a:ext cx="8686953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>
                <a:solidFill>
                  <a:schemeClr val="bg2"/>
                </a:solidFill>
              </a:rPr>
              <a:t>2: Treat </a:t>
            </a:r>
            <a:r>
              <a:rPr lang="en-GB" altLang="en-GB" i="1">
                <a:solidFill>
                  <a:schemeClr val="bg2"/>
                </a:solidFill>
              </a:rPr>
              <a:t>before</a:t>
            </a:r>
            <a:r>
              <a:rPr lang="en-GB" altLang="en-GB">
                <a:solidFill>
                  <a:schemeClr val="bg2"/>
                </a:solidFill>
              </a:rPr>
              <a:t> bleeds occur		“prophylactic”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19201" y="304800"/>
            <a:ext cx="6314971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 b="1">
                <a:solidFill>
                  <a:schemeClr val="bg2"/>
                </a:solidFill>
              </a:rPr>
              <a:t>Advantages of prophylactic therapy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01900" y="1093789"/>
            <a:ext cx="5546691" cy="23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>
              <a:buFontTx/>
              <a:buChar char="•"/>
            </a:pPr>
            <a:r>
              <a:rPr lang="en-GB" altLang="en-GB"/>
              <a:t> no painful bleeds</a:t>
            </a:r>
          </a:p>
          <a:p>
            <a:pPr>
              <a:buFontTx/>
              <a:buChar char="•"/>
            </a:pPr>
            <a:r>
              <a:rPr lang="en-GB" altLang="en-GB"/>
              <a:t> treat when well and not in pain</a:t>
            </a:r>
          </a:p>
          <a:p>
            <a:pPr>
              <a:buFontTx/>
              <a:buChar char="•"/>
            </a:pPr>
            <a:r>
              <a:rPr lang="en-GB" altLang="en-GB"/>
              <a:t> no haemophilic arthropathy</a:t>
            </a:r>
          </a:p>
          <a:p>
            <a:pPr>
              <a:buFontTx/>
              <a:buChar char="•"/>
            </a:pPr>
            <a:r>
              <a:rPr lang="en-GB" altLang="en-GB"/>
              <a:t> less concern re-activity</a:t>
            </a:r>
          </a:p>
          <a:p>
            <a:pPr>
              <a:buFontTx/>
              <a:buChar char="•"/>
            </a:pPr>
            <a:r>
              <a:rPr lang="en-GB" altLang="en-GB"/>
              <a:t> less need to carry concentrate around</a:t>
            </a:r>
          </a:p>
          <a:p>
            <a:pPr>
              <a:buFontTx/>
              <a:buChar char="•"/>
            </a:pPr>
            <a:r>
              <a:rPr lang="en-GB" altLang="en-GB"/>
              <a:t> life approaches 'normal'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19201" y="3684588"/>
            <a:ext cx="6816623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 b="1">
                <a:solidFill>
                  <a:schemeClr val="bg2"/>
                </a:solidFill>
              </a:rPr>
              <a:t>Disadvantages of prophylactic therapy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01901" y="4430714"/>
            <a:ext cx="3866744" cy="193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>
              <a:buFontTx/>
              <a:buChar char="•"/>
            </a:pPr>
            <a:r>
              <a:rPr lang="en-GB" altLang="en-GB"/>
              <a:t>  regular injections</a:t>
            </a:r>
          </a:p>
          <a:p>
            <a:pPr>
              <a:buFontTx/>
              <a:buChar char="•"/>
            </a:pPr>
            <a:r>
              <a:rPr lang="en-GB" altLang="en-GB"/>
              <a:t>  need to start at early age</a:t>
            </a:r>
          </a:p>
          <a:p>
            <a:pPr>
              <a:buFontTx/>
              <a:buChar char="•"/>
            </a:pPr>
            <a:r>
              <a:rPr lang="en-GB" altLang="en-GB"/>
              <a:t>  difficult in young children</a:t>
            </a:r>
          </a:p>
          <a:p>
            <a:pPr>
              <a:buFontTx/>
              <a:buChar char="•"/>
            </a:pPr>
            <a:r>
              <a:rPr lang="en-GB" altLang="en-GB"/>
              <a:t>  may need portacath</a:t>
            </a:r>
          </a:p>
          <a:p>
            <a:pPr>
              <a:buFontTx/>
              <a:buChar char="•"/>
            </a:pPr>
            <a:r>
              <a:rPr lang="en-GB" altLang="en-GB"/>
              <a:t>  relatively expensive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107950" y="692152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11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78212" name="Group 4"/>
          <p:cNvGrpSpPr>
            <a:grpSpLocks/>
          </p:cNvGrpSpPr>
          <p:nvPr/>
        </p:nvGrpSpPr>
        <p:grpSpPr bwMode="auto">
          <a:xfrm>
            <a:off x="152402" y="4648200"/>
            <a:ext cx="1219200" cy="304800"/>
            <a:chOff x="560" y="1360"/>
            <a:chExt cx="454" cy="111"/>
          </a:xfrm>
        </p:grpSpPr>
        <p:sp>
          <p:nvSpPr>
            <p:cNvPr id="478213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14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215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78216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17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8218" name="Line 10"/>
          <p:cNvSpPr>
            <a:spLocks noChangeShapeType="1"/>
          </p:cNvSpPr>
          <p:nvPr/>
        </p:nvSpPr>
        <p:spPr bwMode="auto">
          <a:xfrm>
            <a:off x="6381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19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20" name="Line 12"/>
          <p:cNvSpPr>
            <a:spLocks noChangeShapeType="1"/>
          </p:cNvSpPr>
          <p:nvPr/>
        </p:nvSpPr>
        <p:spPr bwMode="auto">
          <a:xfrm>
            <a:off x="14763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22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23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24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25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26" name="Line 18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27" name="Line 19"/>
          <p:cNvSpPr>
            <a:spLocks noChangeShapeType="1"/>
          </p:cNvSpPr>
          <p:nvPr/>
        </p:nvSpPr>
        <p:spPr bwMode="auto">
          <a:xfrm>
            <a:off x="5029202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28" name="Line 20"/>
          <p:cNvSpPr>
            <a:spLocks noChangeShapeType="1"/>
          </p:cNvSpPr>
          <p:nvPr/>
        </p:nvSpPr>
        <p:spPr bwMode="auto">
          <a:xfrm>
            <a:off x="5715002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78229" name="Group 21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78230" name="Freeform 2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31" name="Oval 2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232" name="Group 24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78233" name="Freeform 25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8234" name="Group 26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78235" name="Freeform 27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236" name="Oval 2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8237" name="Group 29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78238" name="Freeform 30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239" name="Oval 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240" name="Line 32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41" name="Line 33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42" name="Line 34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43" name="Line 35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44" name="Line 36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45" name="Line 37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46" name="Line 38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47" name="Line 39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48" name="Freeform 40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8249" name="Group 41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78250" name="Freeform 4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251" name="Oval 4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8252" name="Group 44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78253" name="Freeform 45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254" name="Oval 4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8255" name="Group 47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78256" name="Freeform 4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257" name="Oval 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8258" name="Line 50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59" name="Line 51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60" name="Line 52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61" name="Line 53"/>
          <p:cNvSpPr>
            <a:spLocks noChangeShapeType="1"/>
          </p:cNvSpPr>
          <p:nvPr/>
        </p:nvSpPr>
        <p:spPr bwMode="auto">
          <a:xfrm>
            <a:off x="3276601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62" name="Line 54"/>
          <p:cNvSpPr>
            <a:spLocks noChangeShapeType="1"/>
          </p:cNvSpPr>
          <p:nvPr/>
        </p:nvSpPr>
        <p:spPr bwMode="auto">
          <a:xfrm>
            <a:off x="1371602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63" name="Line 55"/>
          <p:cNvSpPr>
            <a:spLocks noChangeShapeType="1"/>
          </p:cNvSpPr>
          <p:nvPr/>
        </p:nvSpPr>
        <p:spPr bwMode="auto">
          <a:xfrm>
            <a:off x="1828801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64" name="Line 56"/>
          <p:cNvSpPr>
            <a:spLocks noChangeShapeType="1"/>
          </p:cNvSpPr>
          <p:nvPr/>
        </p:nvSpPr>
        <p:spPr bwMode="auto">
          <a:xfrm>
            <a:off x="2514602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65" name="Line 57"/>
          <p:cNvSpPr>
            <a:spLocks noChangeShapeType="1"/>
          </p:cNvSpPr>
          <p:nvPr/>
        </p:nvSpPr>
        <p:spPr bwMode="auto">
          <a:xfrm>
            <a:off x="7315201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66" name="Line 58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67" name="Line 59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68" name="Line 60"/>
          <p:cNvSpPr>
            <a:spLocks noChangeShapeType="1"/>
          </p:cNvSpPr>
          <p:nvPr/>
        </p:nvSpPr>
        <p:spPr bwMode="auto">
          <a:xfrm>
            <a:off x="5334002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69" name="Line 61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70" name="Line 62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71" name="Line 63"/>
          <p:cNvSpPr>
            <a:spLocks noChangeShapeType="1"/>
          </p:cNvSpPr>
          <p:nvPr/>
        </p:nvSpPr>
        <p:spPr bwMode="auto">
          <a:xfrm>
            <a:off x="6477002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72" name="Line 64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73" name="Line 65"/>
          <p:cNvSpPr>
            <a:spLocks noChangeShapeType="1"/>
          </p:cNvSpPr>
          <p:nvPr/>
        </p:nvSpPr>
        <p:spPr bwMode="auto">
          <a:xfrm>
            <a:off x="50292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74" name="Line 66"/>
          <p:cNvSpPr>
            <a:spLocks noChangeShapeType="1"/>
          </p:cNvSpPr>
          <p:nvPr/>
        </p:nvSpPr>
        <p:spPr bwMode="auto">
          <a:xfrm>
            <a:off x="57150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78275" name="Group 67"/>
          <p:cNvGrpSpPr>
            <a:grpSpLocks/>
          </p:cNvGrpSpPr>
          <p:nvPr/>
        </p:nvGrpSpPr>
        <p:grpSpPr bwMode="auto">
          <a:xfrm>
            <a:off x="5497513" y="5083177"/>
            <a:ext cx="2874962" cy="55563"/>
            <a:chOff x="3463" y="3202"/>
            <a:chExt cx="1811" cy="35"/>
          </a:xfrm>
        </p:grpSpPr>
        <p:sp>
          <p:nvSpPr>
            <p:cNvPr id="478276" name="Line 68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77" name="Line 69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78" name="Line 70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279" name="Group 71"/>
          <p:cNvGrpSpPr>
            <a:grpSpLocks/>
          </p:cNvGrpSpPr>
          <p:nvPr/>
        </p:nvGrpSpPr>
        <p:grpSpPr bwMode="auto">
          <a:xfrm>
            <a:off x="6372227" y="4724400"/>
            <a:ext cx="1219200" cy="685800"/>
            <a:chOff x="890" y="3072"/>
            <a:chExt cx="1072" cy="625"/>
          </a:xfrm>
        </p:grpSpPr>
        <p:sp>
          <p:nvSpPr>
            <p:cNvPr id="478280" name="Oval 72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81" name="AutoShape 73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99CC00">
                    <a:gamma/>
                    <a:shade val="63529"/>
                    <a:invGamma/>
                  </a:srgbClr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8282" name="Text Box 74"/>
          <p:cNvSpPr txBox="1">
            <a:spLocks noChangeArrowheads="1"/>
          </p:cNvSpPr>
          <p:nvPr/>
        </p:nvSpPr>
        <p:spPr bwMode="auto">
          <a:xfrm>
            <a:off x="663577" y="2613026"/>
            <a:ext cx="1138509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478283" name="Freeform 75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78284" name="Freeform 76"/>
          <p:cNvSpPr>
            <a:spLocks/>
          </p:cNvSpPr>
          <p:nvPr/>
        </p:nvSpPr>
        <p:spPr bwMode="auto">
          <a:xfrm>
            <a:off x="4716463" y="4797427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78285" name="Freeform 77"/>
          <p:cNvSpPr>
            <a:spLocks/>
          </p:cNvSpPr>
          <p:nvPr/>
        </p:nvSpPr>
        <p:spPr bwMode="auto">
          <a:xfrm>
            <a:off x="6732588" y="4010025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78286" name="Freeform 78"/>
          <p:cNvSpPr>
            <a:spLocks/>
          </p:cNvSpPr>
          <p:nvPr/>
        </p:nvSpPr>
        <p:spPr bwMode="auto">
          <a:xfrm>
            <a:off x="4859339" y="3938588"/>
            <a:ext cx="1814512" cy="139700"/>
          </a:xfrm>
          <a:custGeom>
            <a:avLst/>
            <a:gdLst/>
            <a:ahLst/>
            <a:cxnLst>
              <a:cxn ang="0">
                <a:pos x="1143" y="88"/>
              </a:cxn>
              <a:cxn ang="0">
                <a:pos x="951" y="44"/>
              </a:cxn>
              <a:cxn ang="0">
                <a:pos x="776" y="70"/>
              </a:cxn>
              <a:cxn ang="0">
                <a:pos x="331" y="0"/>
              </a:cxn>
              <a:cxn ang="0">
                <a:pos x="0" y="35"/>
              </a:cxn>
            </a:cxnLst>
            <a:rect l="0" t="0" r="r" b="b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0" tIns="45711" rIns="91420" bIns="45711"/>
          <a:lstStyle/>
          <a:p>
            <a:endParaRPr lang="en-US"/>
          </a:p>
        </p:txBody>
      </p:sp>
      <p:sp>
        <p:nvSpPr>
          <p:cNvPr id="478287" name="AutoShape 79"/>
          <p:cNvSpPr>
            <a:spLocks noChangeArrowheads="1"/>
          </p:cNvSpPr>
          <p:nvPr/>
        </p:nvSpPr>
        <p:spPr bwMode="auto">
          <a:xfrm>
            <a:off x="4645027" y="3933826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88" name="AutoShape 80"/>
          <p:cNvSpPr>
            <a:spLocks noChangeArrowheads="1"/>
          </p:cNvSpPr>
          <p:nvPr/>
        </p:nvSpPr>
        <p:spPr bwMode="auto">
          <a:xfrm>
            <a:off x="5795963" y="3933826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89" name="AutoShape 81"/>
          <p:cNvSpPr>
            <a:spLocks noChangeArrowheads="1"/>
          </p:cNvSpPr>
          <p:nvPr/>
        </p:nvSpPr>
        <p:spPr bwMode="auto">
          <a:xfrm>
            <a:off x="6948490" y="40052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90" name="AutoShape 82"/>
          <p:cNvSpPr>
            <a:spLocks noChangeArrowheads="1"/>
          </p:cNvSpPr>
          <p:nvPr/>
        </p:nvSpPr>
        <p:spPr bwMode="auto">
          <a:xfrm>
            <a:off x="4572002" y="3070227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91" name="AutoShape 83"/>
          <p:cNvSpPr>
            <a:spLocks noChangeArrowheads="1"/>
          </p:cNvSpPr>
          <p:nvPr/>
        </p:nvSpPr>
        <p:spPr bwMode="auto">
          <a:xfrm>
            <a:off x="6877050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78292" name="AutoShape 84"/>
          <p:cNvSpPr>
            <a:spLocks noChangeArrowheads="1"/>
          </p:cNvSpPr>
          <p:nvPr/>
        </p:nvSpPr>
        <p:spPr bwMode="auto">
          <a:xfrm>
            <a:off x="5724527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78293" name="Group 85"/>
          <p:cNvGrpSpPr>
            <a:grpSpLocks/>
          </p:cNvGrpSpPr>
          <p:nvPr/>
        </p:nvGrpSpPr>
        <p:grpSpPr bwMode="auto">
          <a:xfrm>
            <a:off x="5219700" y="3213100"/>
            <a:ext cx="1143000" cy="227013"/>
            <a:chOff x="4752" y="1844"/>
            <a:chExt cx="720" cy="143"/>
          </a:xfrm>
        </p:grpSpPr>
        <p:grpSp>
          <p:nvGrpSpPr>
            <p:cNvPr id="478294" name="Group 8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295" name="Oval 8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296" name="Line 8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297" name="Oval 8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298" name="Oval 9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299" name="Freeform 9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00" name="Freeform 9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01" name="Group 93"/>
          <p:cNvGrpSpPr>
            <a:grpSpLocks/>
          </p:cNvGrpSpPr>
          <p:nvPr/>
        </p:nvGrpSpPr>
        <p:grpSpPr bwMode="auto">
          <a:xfrm>
            <a:off x="5435600" y="3429001"/>
            <a:ext cx="1143000" cy="227013"/>
            <a:chOff x="4752" y="1844"/>
            <a:chExt cx="720" cy="143"/>
          </a:xfrm>
        </p:grpSpPr>
        <p:grpSp>
          <p:nvGrpSpPr>
            <p:cNvPr id="478302" name="Group 9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03" name="Oval 9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04" name="Line 9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05" name="Oval 9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06" name="Oval 9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307" name="Freeform 9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08" name="Freeform 10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09" name="Group 101"/>
          <p:cNvGrpSpPr>
            <a:grpSpLocks/>
          </p:cNvGrpSpPr>
          <p:nvPr/>
        </p:nvGrpSpPr>
        <p:grpSpPr bwMode="auto">
          <a:xfrm>
            <a:off x="5651500" y="3644902"/>
            <a:ext cx="1143000" cy="227013"/>
            <a:chOff x="4752" y="1844"/>
            <a:chExt cx="720" cy="143"/>
          </a:xfrm>
        </p:grpSpPr>
        <p:grpSp>
          <p:nvGrpSpPr>
            <p:cNvPr id="478310" name="Group 10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11" name="Oval 10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12" name="Line 10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13" name="Oval 10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14" name="Oval 10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315" name="Freeform 10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16" name="Freeform 10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17" name="Group 109"/>
          <p:cNvGrpSpPr>
            <a:grpSpLocks/>
          </p:cNvGrpSpPr>
          <p:nvPr/>
        </p:nvGrpSpPr>
        <p:grpSpPr bwMode="auto">
          <a:xfrm>
            <a:off x="5867400" y="3860800"/>
            <a:ext cx="1143000" cy="227013"/>
            <a:chOff x="4752" y="1844"/>
            <a:chExt cx="720" cy="143"/>
          </a:xfrm>
        </p:grpSpPr>
        <p:grpSp>
          <p:nvGrpSpPr>
            <p:cNvPr id="478318" name="Group 11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19" name="Oval 11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20" name="Line 11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21" name="Oval 11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22" name="Oval 11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323" name="Freeform 11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24" name="Freeform 11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25" name="Group 117"/>
          <p:cNvGrpSpPr>
            <a:grpSpLocks/>
          </p:cNvGrpSpPr>
          <p:nvPr/>
        </p:nvGrpSpPr>
        <p:grpSpPr bwMode="auto">
          <a:xfrm>
            <a:off x="6083300" y="4076700"/>
            <a:ext cx="1143000" cy="227013"/>
            <a:chOff x="4752" y="1844"/>
            <a:chExt cx="720" cy="143"/>
          </a:xfrm>
        </p:grpSpPr>
        <p:grpSp>
          <p:nvGrpSpPr>
            <p:cNvPr id="478326" name="Group 11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27" name="Oval 11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28" name="Line 12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29" name="Oval 12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30" name="Oval 12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331" name="Freeform 12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32" name="Freeform 12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33" name="Group 125"/>
          <p:cNvGrpSpPr>
            <a:grpSpLocks/>
          </p:cNvGrpSpPr>
          <p:nvPr/>
        </p:nvGrpSpPr>
        <p:grpSpPr bwMode="auto">
          <a:xfrm>
            <a:off x="6299200" y="4292600"/>
            <a:ext cx="1143000" cy="227013"/>
            <a:chOff x="4752" y="1844"/>
            <a:chExt cx="720" cy="143"/>
          </a:xfrm>
        </p:grpSpPr>
        <p:grpSp>
          <p:nvGrpSpPr>
            <p:cNvPr id="478334" name="Group 12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35" name="Oval 12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36" name="Line 12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37" name="Oval 12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38" name="Oval 13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339" name="Freeform 13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40" name="Freeform 13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41" name="Group 133"/>
          <p:cNvGrpSpPr>
            <a:grpSpLocks/>
          </p:cNvGrpSpPr>
          <p:nvPr/>
        </p:nvGrpSpPr>
        <p:grpSpPr bwMode="auto">
          <a:xfrm>
            <a:off x="6597650" y="3429001"/>
            <a:ext cx="1143000" cy="227013"/>
            <a:chOff x="4752" y="1844"/>
            <a:chExt cx="720" cy="143"/>
          </a:xfrm>
        </p:grpSpPr>
        <p:grpSp>
          <p:nvGrpSpPr>
            <p:cNvPr id="478342" name="Group 13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43" name="Oval 13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44" name="Line 13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45" name="Oval 13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46" name="Oval 13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347" name="Freeform 13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48" name="Freeform 14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49" name="Group 141"/>
          <p:cNvGrpSpPr>
            <a:grpSpLocks/>
          </p:cNvGrpSpPr>
          <p:nvPr/>
        </p:nvGrpSpPr>
        <p:grpSpPr bwMode="auto">
          <a:xfrm>
            <a:off x="6813550" y="3644902"/>
            <a:ext cx="1143000" cy="227013"/>
            <a:chOff x="4752" y="1844"/>
            <a:chExt cx="720" cy="143"/>
          </a:xfrm>
        </p:grpSpPr>
        <p:grpSp>
          <p:nvGrpSpPr>
            <p:cNvPr id="478350" name="Group 14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51" name="Oval 14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52" name="Line 14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53" name="Oval 14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54" name="Oval 14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355" name="Freeform 14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56" name="Freeform 14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57" name="Group 149"/>
          <p:cNvGrpSpPr>
            <a:grpSpLocks/>
          </p:cNvGrpSpPr>
          <p:nvPr/>
        </p:nvGrpSpPr>
        <p:grpSpPr bwMode="auto">
          <a:xfrm>
            <a:off x="7029450" y="3860800"/>
            <a:ext cx="1143000" cy="227013"/>
            <a:chOff x="4752" y="1844"/>
            <a:chExt cx="720" cy="143"/>
          </a:xfrm>
        </p:grpSpPr>
        <p:grpSp>
          <p:nvGrpSpPr>
            <p:cNvPr id="478358" name="Group 15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59" name="Oval 15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60" name="Line 15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61" name="Oval 15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62" name="Oval 15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363" name="Freeform 15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64" name="Freeform 15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65" name="Group 157"/>
          <p:cNvGrpSpPr>
            <a:grpSpLocks/>
          </p:cNvGrpSpPr>
          <p:nvPr/>
        </p:nvGrpSpPr>
        <p:grpSpPr bwMode="auto">
          <a:xfrm>
            <a:off x="7245350" y="4076700"/>
            <a:ext cx="1143000" cy="227013"/>
            <a:chOff x="4752" y="1844"/>
            <a:chExt cx="720" cy="143"/>
          </a:xfrm>
        </p:grpSpPr>
        <p:grpSp>
          <p:nvGrpSpPr>
            <p:cNvPr id="478366" name="Group 15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67" name="Oval 15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68" name="Line 16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69" name="Oval 16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70" name="Oval 16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371" name="Freeform 16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72" name="Freeform 16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73" name="Group 165"/>
          <p:cNvGrpSpPr>
            <a:grpSpLocks/>
          </p:cNvGrpSpPr>
          <p:nvPr/>
        </p:nvGrpSpPr>
        <p:grpSpPr bwMode="auto">
          <a:xfrm>
            <a:off x="7461250" y="4292600"/>
            <a:ext cx="1143000" cy="227013"/>
            <a:chOff x="4752" y="1844"/>
            <a:chExt cx="720" cy="143"/>
          </a:xfrm>
        </p:grpSpPr>
        <p:grpSp>
          <p:nvGrpSpPr>
            <p:cNvPr id="478374" name="Group 16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75" name="Oval 16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76" name="Line 16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77" name="Oval 16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78" name="Oval 17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379" name="Freeform 17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80" name="Freeform 17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81" name="Group 173"/>
          <p:cNvGrpSpPr>
            <a:grpSpLocks/>
          </p:cNvGrpSpPr>
          <p:nvPr/>
        </p:nvGrpSpPr>
        <p:grpSpPr bwMode="auto">
          <a:xfrm>
            <a:off x="7677150" y="4508502"/>
            <a:ext cx="1143000" cy="227013"/>
            <a:chOff x="4752" y="1844"/>
            <a:chExt cx="720" cy="143"/>
          </a:xfrm>
        </p:grpSpPr>
        <p:grpSp>
          <p:nvGrpSpPr>
            <p:cNvPr id="478382" name="Group 17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83" name="Oval 17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84" name="Line 17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85" name="Oval 17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86" name="Oval 17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387" name="Freeform 17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88" name="Freeform 18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89" name="Group 181"/>
          <p:cNvGrpSpPr>
            <a:grpSpLocks/>
          </p:cNvGrpSpPr>
          <p:nvPr/>
        </p:nvGrpSpPr>
        <p:grpSpPr bwMode="auto">
          <a:xfrm>
            <a:off x="4067175" y="3357563"/>
            <a:ext cx="1143000" cy="227012"/>
            <a:chOff x="4752" y="1844"/>
            <a:chExt cx="720" cy="143"/>
          </a:xfrm>
        </p:grpSpPr>
        <p:grpSp>
          <p:nvGrpSpPr>
            <p:cNvPr id="478390" name="Group 18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91" name="Oval 18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92" name="Line 18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93" name="Oval 18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94" name="Oval 18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395" name="Freeform 18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396" name="Freeform 18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397" name="Group 189"/>
          <p:cNvGrpSpPr>
            <a:grpSpLocks/>
          </p:cNvGrpSpPr>
          <p:nvPr/>
        </p:nvGrpSpPr>
        <p:grpSpPr bwMode="auto">
          <a:xfrm>
            <a:off x="4283075" y="3573463"/>
            <a:ext cx="1143000" cy="227012"/>
            <a:chOff x="4752" y="1844"/>
            <a:chExt cx="720" cy="143"/>
          </a:xfrm>
        </p:grpSpPr>
        <p:grpSp>
          <p:nvGrpSpPr>
            <p:cNvPr id="478398" name="Group 19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399" name="Oval 19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00" name="Line 19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401" name="Oval 19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02" name="Oval 19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403" name="Freeform 19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404" name="Freeform 19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405" name="Group 197"/>
          <p:cNvGrpSpPr>
            <a:grpSpLocks/>
          </p:cNvGrpSpPr>
          <p:nvPr/>
        </p:nvGrpSpPr>
        <p:grpSpPr bwMode="auto">
          <a:xfrm>
            <a:off x="4498975" y="3789365"/>
            <a:ext cx="1143000" cy="227012"/>
            <a:chOff x="4752" y="1844"/>
            <a:chExt cx="720" cy="143"/>
          </a:xfrm>
        </p:grpSpPr>
        <p:grpSp>
          <p:nvGrpSpPr>
            <p:cNvPr id="478406" name="Group 19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407" name="Oval 19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08" name="Line 20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409" name="Oval 20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10" name="Oval 20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411" name="Freeform 20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412" name="Freeform 20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413" name="Group 205"/>
          <p:cNvGrpSpPr>
            <a:grpSpLocks/>
          </p:cNvGrpSpPr>
          <p:nvPr/>
        </p:nvGrpSpPr>
        <p:grpSpPr bwMode="auto">
          <a:xfrm>
            <a:off x="4714875" y="4005265"/>
            <a:ext cx="1143000" cy="227012"/>
            <a:chOff x="4752" y="1844"/>
            <a:chExt cx="720" cy="143"/>
          </a:xfrm>
        </p:grpSpPr>
        <p:grpSp>
          <p:nvGrpSpPr>
            <p:cNvPr id="478414" name="Group 20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415" name="Oval 20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16" name="Line 20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417" name="Oval 20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18" name="Oval 21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419" name="Freeform 21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420" name="Freeform 21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421" name="Group 213"/>
          <p:cNvGrpSpPr>
            <a:grpSpLocks/>
          </p:cNvGrpSpPr>
          <p:nvPr/>
        </p:nvGrpSpPr>
        <p:grpSpPr bwMode="auto">
          <a:xfrm>
            <a:off x="4930775" y="4221163"/>
            <a:ext cx="1143000" cy="227012"/>
            <a:chOff x="4752" y="1844"/>
            <a:chExt cx="720" cy="143"/>
          </a:xfrm>
        </p:grpSpPr>
        <p:grpSp>
          <p:nvGrpSpPr>
            <p:cNvPr id="478422" name="Group 21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423" name="Oval 21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24" name="Line 21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425" name="Oval 21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26" name="Oval 21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427" name="Freeform 21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428" name="Freeform 22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429" name="Group 221"/>
          <p:cNvGrpSpPr>
            <a:grpSpLocks/>
          </p:cNvGrpSpPr>
          <p:nvPr/>
        </p:nvGrpSpPr>
        <p:grpSpPr bwMode="auto">
          <a:xfrm>
            <a:off x="5146675" y="4437063"/>
            <a:ext cx="1143000" cy="227012"/>
            <a:chOff x="4752" y="1844"/>
            <a:chExt cx="720" cy="143"/>
          </a:xfrm>
        </p:grpSpPr>
        <p:grpSp>
          <p:nvGrpSpPr>
            <p:cNvPr id="478430" name="Group 22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431" name="Oval 22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32" name="Line 22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433" name="Oval 22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34" name="Oval 22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435" name="Freeform 22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436" name="Freeform 22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437" name="Group 229"/>
          <p:cNvGrpSpPr>
            <a:grpSpLocks/>
          </p:cNvGrpSpPr>
          <p:nvPr/>
        </p:nvGrpSpPr>
        <p:grpSpPr bwMode="auto">
          <a:xfrm>
            <a:off x="6669088" y="3201990"/>
            <a:ext cx="1143000" cy="227012"/>
            <a:chOff x="4752" y="1844"/>
            <a:chExt cx="720" cy="143"/>
          </a:xfrm>
        </p:grpSpPr>
        <p:grpSp>
          <p:nvGrpSpPr>
            <p:cNvPr id="478438" name="Group 23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8439" name="Oval 23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40" name="Line 23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441" name="Oval 23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42" name="Oval 23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8443" name="Freeform 23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444" name="Freeform 23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8445" name="Text Box 237"/>
          <p:cNvSpPr txBox="1">
            <a:spLocks noChangeArrowheads="1"/>
          </p:cNvSpPr>
          <p:nvPr/>
        </p:nvSpPr>
        <p:spPr bwMode="auto">
          <a:xfrm>
            <a:off x="539750" y="5589589"/>
            <a:ext cx="8208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eaLnBrk="1" hangingPunct="1"/>
            <a:r>
              <a:rPr lang="en-GB" sz="3200" b="1">
                <a:latin typeface="Comic Sans MS" pitchFamily="66" charset="0"/>
              </a:rPr>
              <a:t>Haemostasis: fibrin clot stabilising platelet plug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58877" y="696913"/>
            <a:ext cx="453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3200" b="1">
                <a:solidFill>
                  <a:schemeClr val="bg2"/>
                </a:solidFill>
              </a:rPr>
              <a:t>Prophylactic regimens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616077" y="3140076"/>
            <a:ext cx="5673308" cy="138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/>
              <a:t>Factor VIII 		3 times per week</a:t>
            </a:r>
          </a:p>
          <a:p>
            <a:endParaRPr lang="en-GB" altLang="en-GB" sz="2800"/>
          </a:p>
          <a:p>
            <a:r>
              <a:rPr lang="en-GB" altLang="en-GB" sz="2800"/>
              <a:t>Factor IX		2 times per week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616076" y="1905000"/>
            <a:ext cx="2324442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/>
              <a:t>25-40u/kg i.v.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1298577" y="34925"/>
          <a:ext cx="6248400" cy="679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5" name="CorelPhotoPaint.Image.8" r:id="rId4" imgW="772913" imgH="842040" progId="">
                  <p:embed/>
                </p:oleObj>
              </mc:Choice>
              <mc:Fallback>
                <p:oleObj name="CorelPhotoPaint.Image.8" r:id="rId4" imgW="772913" imgH="8420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7" y="34925"/>
                        <a:ext cx="6248400" cy="679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616075" y="609600"/>
            <a:ext cx="0" cy="521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378075" y="3292477"/>
            <a:ext cx="381000" cy="2530475"/>
          </a:xfrm>
          <a:prstGeom prst="rect">
            <a:avLst/>
          </a:prstGeom>
          <a:solidFill>
            <a:srgbClr val="5F5F5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987675" y="549277"/>
            <a:ext cx="381000" cy="5273675"/>
          </a:xfrm>
          <a:prstGeom prst="rect">
            <a:avLst/>
          </a:prstGeom>
          <a:solidFill>
            <a:srgbClr val="BBBB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844675" y="1844677"/>
            <a:ext cx="381000" cy="39782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359275" y="2378077"/>
            <a:ext cx="381000" cy="3444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892675" y="3902077"/>
            <a:ext cx="381000" cy="1920875"/>
          </a:xfrm>
          <a:prstGeom prst="rect">
            <a:avLst/>
          </a:prstGeom>
          <a:solidFill>
            <a:srgbClr val="5F5F5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426075" y="3825877"/>
            <a:ext cx="381000" cy="1997075"/>
          </a:xfrm>
          <a:prstGeom prst="rect">
            <a:avLst/>
          </a:prstGeom>
          <a:solidFill>
            <a:srgbClr val="BBBB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7940675" y="4968877"/>
            <a:ext cx="381000" cy="854075"/>
          </a:xfrm>
          <a:prstGeom prst="rect">
            <a:avLst/>
          </a:prstGeom>
          <a:solidFill>
            <a:srgbClr val="BBBB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331075" y="4206877"/>
            <a:ext cx="381000" cy="1616075"/>
          </a:xfrm>
          <a:prstGeom prst="rect">
            <a:avLst/>
          </a:prstGeom>
          <a:solidFill>
            <a:srgbClr val="5F5F5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797675" y="2530477"/>
            <a:ext cx="381000" cy="3292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311277" y="3673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1311277" y="4098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1311277" y="4522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311277" y="49482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1311277" y="58197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1311277" y="53721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1311277" y="28241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62000" y="5578476"/>
            <a:ext cx="35616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b="1"/>
              <a:t>0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762000" y="3025776"/>
            <a:ext cx="35616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b="1"/>
              <a:t>3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762000" y="4727576"/>
            <a:ext cx="35616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b="1"/>
              <a:t>1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62000" y="3876676"/>
            <a:ext cx="35616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b="1"/>
              <a:t>2</a:t>
            </a: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1311277" y="3249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1311277" y="24003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62000" y="2174876"/>
            <a:ext cx="35616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b="1"/>
              <a:t>4</a:t>
            </a: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1311277" y="11255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1311277" y="15509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762000" y="1323976"/>
            <a:ext cx="35616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b="1"/>
              <a:t>5</a:t>
            </a:r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1311277" y="19748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1311277" y="701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762000" y="473076"/>
            <a:ext cx="35616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b="1"/>
              <a:t>6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3521075" y="4143375"/>
            <a:ext cx="398463" cy="1679575"/>
          </a:xfrm>
          <a:prstGeom prst="rect">
            <a:avLst/>
          </a:prstGeom>
          <a:solidFill>
            <a:srgbClr val="73FF7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5959477" y="5051427"/>
            <a:ext cx="398463" cy="771525"/>
          </a:xfrm>
          <a:prstGeom prst="rect">
            <a:avLst/>
          </a:prstGeom>
          <a:solidFill>
            <a:srgbClr val="73FF7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8474077" y="5730877"/>
            <a:ext cx="398463" cy="92075"/>
          </a:xfrm>
          <a:prstGeom prst="rect">
            <a:avLst/>
          </a:prstGeom>
          <a:solidFill>
            <a:srgbClr val="73FF7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1624015" y="5822950"/>
            <a:ext cx="7285037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2057400" y="5937252"/>
            <a:ext cx="1297130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Group 1</a:t>
            </a:r>
          </a:p>
          <a:p>
            <a:r>
              <a:rPr lang="en-GB" altLang="en-GB"/>
              <a:t>1974-9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4648200" y="5937252"/>
            <a:ext cx="1297130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Group 2</a:t>
            </a:r>
          </a:p>
          <a:p>
            <a:r>
              <a:rPr lang="en-GB" altLang="en-GB"/>
              <a:t>1980-5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7010400" y="5937252"/>
            <a:ext cx="1487888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Group 3 </a:t>
            </a:r>
          </a:p>
          <a:p>
            <a:r>
              <a:rPr lang="en-GB" altLang="en-GB"/>
              <a:t>1986-990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3886200" y="632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endParaRPr lang="en-GB" altLang="en-GB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 rot="-5400000">
            <a:off x="-417821" y="2703720"/>
            <a:ext cx="1967530" cy="52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 b="1"/>
              <a:t>Score/Age</a:t>
            </a:r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 rot="5397979">
            <a:off x="4148138" y="284164"/>
            <a:ext cx="381000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vert="eaVert" wrap="none" lIns="91420" tIns="45711" rIns="91420" bIns="45711" anchor="ctr"/>
          <a:lstStyle/>
          <a:p>
            <a:pPr algn="ctr"/>
            <a:endParaRPr lang="en-GB" altLang="en-GB"/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 rot="5397979">
            <a:off x="4148138" y="757239"/>
            <a:ext cx="381000" cy="314325"/>
          </a:xfrm>
          <a:prstGeom prst="rect">
            <a:avLst/>
          </a:prstGeom>
          <a:solidFill>
            <a:srgbClr val="5F5F5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 rot="5397979">
            <a:off x="4141790" y="1217613"/>
            <a:ext cx="400050" cy="323850"/>
          </a:xfrm>
          <a:prstGeom prst="rect">
            <a:avLst/>
          </a:prstGeom>
          <a:solidFill>
            <a:srgbClr val="BBBB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 rot="5397979">
            <a:off x="4148138" y="1671639"/>
            <a:ext cx="381000" cy="314325"/>
          </a:xfrm>
          <a:prstGeom prst="rect">
            <a:avLst/>
          </a:prstGeom>
          <a:solidFill>
            <a:srgbClr val="73FF7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4632326" y="212725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Age at start of prophylaxis</a:t>
            </a:r>
          </a:p>
        </p:txBody>
      </p: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4632325" y="685800"/>
            <a:ext cx="435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Time from bleed to prophylaxis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4632327" y="1143000"/>
            <a:ext cx="191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X-Ray Score</a:t>
            </a:r>
          </a:p>
        </p:txBody>
      </p:sp>
      <p:sp>
        <p:nvSpPr>
          <p:cNvPr id="29749" name="Text Box 53"/>
          <p:cNvSpPr txBox="1">
            <a:spLocks noChangeArrowheads="1"/>
          </p:cNvSpPr>
          <p:nvPr/>
        </p:nvSpPr>
        <p:spPr bwMode="auto">
          <a:xfrm>
            <a:off x="4632327" y="1600200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/>
              <a:t>Orthopaedic score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7870827" y="449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endParaRPr lang="en-GB" altLang="en-GB"/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3962400" y="76200"/>
            <a:ext cx="5029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2" y="881063"/>
            <a:ext cx="451326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6891338" y="6515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6762750" y="6491289"/>
            <a:ext cx="2420991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sz="1800"/>
              <a:t>Manco-Johnson 2007</a:t>
            </a: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203201" y="333376"/>
            <a:ext cx="8859290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sz="2800">
                <a:solidFill>
                  <a:schemeClr val="bg2"/>
                </a:solidFill>
                <a:latin typeface="Franklin Gothic Book" pitchFamily="34" charset="0"/>
              </a:rPr>
              <a:t>Prophylaxis versus on demand treatment for haemophilia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MRI score and joint bleeds</a:t>
            </a:r>
          </a:p>
        </p:txBody>
      </p:sp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7" y="1538290"/>
            <a:ext cx="5400675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6762750" y="6491289"/>
            <a:ext cx="2420991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sz="1800"/>
              <a:t>Manco-Johnson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Franklin Gothic Book" pitchFamily="34" charset="0"/>
              </a:rPr>
              <a:t>Secondary prophylaxis in adults</a:t>
            </a:r>
            <a:endParaRPr lang="en-GB" dirty="0">
              <a:latin typeface="Franklin Gothic Boo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610468"/>
              </p:ext>
            </p:extLst>
          </p:nvPr>
        </p:nvGraphicFramePr>
        <p:xfrm>
          <a:off x="395536" y="2492896"/>
          <a:ext cx="8280920" cy="29289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75970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On demand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Prophylaxis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</a:t>
                      </a:r>
                      <a:endParaRPr lang="en-GB" sz="1800" dirty="0"/>
                    </a:p>
                  </a:txBody>
                  <a:tcPr/>
                </a:tc>
              </a:tr>
              <a:tr h="44014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All bleeds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20.5 (14-37)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0 (0-3)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&lt;0.001</a:t>
                      </a:r>
                      <a:endParaRPr lang="en-GB" sz="1800" dirty="0"/>
                    </a:p>
                  </a:txBody>
                  <a:tcPr/>
                </a:tc>
              </a:tr>
              <a:tr h="44014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Joint</a:t>
                      </a:r>
                      <a:r>
                        <a:rPr lang="en-GB" sz="1800" baseline="0" dirty="0" smtClean="0"/>
                        <a:t> bleeds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15.0 (11-26)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 (0-3)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 &lt;0.001</a:t>
                      </a:r>
                      <a:endParaRPr lang="en-GB" sz="18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Spontaneous</a:t>
                      </a:r>
                      <a:r>
                        <a:rPr lang="en-GB" sz="1800" baseline="0" dirty="0" smtClean="0"/>
                        <a:t> bleeds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13.5 (7-29)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 (0-1)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&lt;0.001</a:t>
                      </a:r>
                      <a:endParaRPr lang="en-GB" sz="18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Traumatic bleeds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2.5 (0-9)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0 (0)</a:t>
                      </a:r>
                    </a:p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&lt;0.001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6237312"/>
            <a:ext cx="1941557" cy="36933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en-GB" sz="1800" dirty="0"/>
              <a:t>Collins JTH 2009</a:t>
            </a:r>
          </a:p>
        </p:txBody>
      </p:sp>
    </p:spTree>
    <p:extLst>
      <p:ext uri="{BB962C8B-B14F-4D97-AF65-F5344CB8AC3E}">
        <p14:creationId xmlns:p14="http://schemas.microsoft.com/office/powerpoint/2010/main" val="34277119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00115" y="620715"/>
            <a:ext cx="6961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4000" b="1">
                <a:solidFill>
                  <a:schemeClr val="bg2"/>
                </a:solidFill>
              </a:rPr>
              <a:t>Non-concentrate treatments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590800" y="2355850"/>
            <a:ext cx="350678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GB" altLang="en-GB" sz="3200" b="1"/>
              <a:t> local measures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GB" altLang="en-GB" sz="3200" b="1"/>
              <a:t> tranexamic acid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GB" altLang="en-GB" sz="3200" b="1"/>
              <a:t> DDAVP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26"/>
          <p:cNvSpPr txBox="1">
            <a:spLocks noChangeArrowheads="1"/>
          </p:cNvSpPr>
          <p:nvPr/>
        </p:nvSpPr>
        <p:spPr bwMode="auto">
          <a:xfrm>
            <a:off x="755652" y="476252"/>
            <a:ext cx="416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4000" b="1">
                <a:solidFill>
                  <a:schemeClr val="bg2"/>
                </a:solidFill>
                <a:latin typeface="Helvetica" charset="0"/>
              </a:rPr>
              <a:t>Tranexamic acid</a:t>
            </a:r>
          </a:p>
        </p:txBody>
      </p:sp>
      <p:sp>
        <p:nvSpPr>
          <p:cNvPr id="32771" name="Text Box 1027"/>
          <p:cNvSpPr txBox="1">
            <a:spLocks noChangeArrowheads="1"/>
          </p:cNvSpPr>
          <p:nvPr/>
        </p:nvSpPr>
        <p:spPr bwMode="auto">
          <a:xfrm>
            <a:off x="2133601" y="1752600"/>
            <a:ext cx="3793627" cy="268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>
                <a:latin typeface="Helvetica" charset="0"/>
              </a:rPr>
              <a:t>Lysine derivative</a:t>
            </a:r>
          </a:p>
          <a:p>
            <a:r>
              <a:rPr lang="en-GB" altLang="en-GB" sz="2800">
                <a:latin typeface="Helvetica" charset="0"/>
              </a:rPr>
              <a:t>Binds to plasminogen </a:t>
            </a:r>
          </a:p>
          <a:p>
            <a:r>
              <a:rPr lang="en-GB" altLang="en-GB" sz="2800">
                <a:latin typeface="Helvetica" charset="0"/>
              </a:rPr>
              <a:t>Blocks binding to fibrin</a:t>
            </a:r>
          </a:p>
          <a:p>
            <a:r>
              <a:rPr lang="en-GB" altLang="en-GB" sz="2800">
                <a:latin typeface="Helvetica" charset="0"/>
              </a:rPr>
              <a:t>Clot lysis is reduced</a:t>
            </a:r>
          </a:p>
          <a:p>
            <a:r>
              <a:rPr lang="en-GB" altLang="en-GB" sz="2800">
                <a:latin typeface="Helvetica" charset="0"/>
              </a:rPr>
              <a:t>Widely distributed</a:t>
            </a:r>
          </a:p>
          <a:p>
            <a:r>
              <a:rPr lang="en-GB" altLang="en-GB" sz="2800">
                <a:latin typeface="Helvetica" charset="0"/>
              </a:rPr>
              <a:t>Teratogenic</a:t>
            </a:r>
          </a:p>
        </p:txBody>
      </p:sp>
      <p:sp>
        <p:nvSpPr>
          <p:cNvPr id="32772" name="Text Box 1028"/>
          <p:cNvSpPr txBox="1">
            <a:spLocks noChangeArrowheads="1"/>
          </p:cNvSpPr>
          <p:nvPr/>
        </p:nvSpPr>
        <p:spPr bwMode="auto">
          <a:xfrm>
            <a:off x="1066802" y="4953002"/>
            <a:ext cx="6898002" cy="138497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>
                <a:solidFill>
                  <a:schemeClr val="bg2"/>
                </a:solidFill>
                <a:latin typeface="Helvetica" charset="0"/>
              </a:rPr>
              <a:t>Intravenous:		0.5g tds</a:t>
            </a:r>
          </a:p>
          <a:p>
            <a:r>
              <a:rPr lang="en-GB" altLang="en-GB" sz="2800">
                <a:solidFill>
                  <a:schemeClr val="bg2"/>
                </a:solidFill>
                <a:latin typeface="Helvetica" charset="0"/>
              </a:rPr>
              <a:t>Oral:				1.5g tds</a:t>
            </a:r>
          </a:p>
          <a:p>
            <a:r>
              <a:rPr lang="en-GB" altLang="en-GB" sz="2800">
                <a:solidFill>
                  <a:schemeClr val="bg2"/>
                </a:solidFill>
                <a:latin typeface="Helvetica" charset="0"/>
              </a:rPr>
              <a:t>Mouthwash:		1g (10ml 10%) qds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ChangeArrowheads="1"/>
          </p:cNvSpPr>
          <p:nvPr/>
        </p:nvSpPr>
        <p:spPr bwMode="auto">
          <a:xfrm>
            <a:off x="1387475" y="3705225"/>
            <a:ext cx="6172200" cy="251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33795" name="Text Box 1027"/>
          <p:cNvSpPr txBox="1">
            <a:spLocks noChangeArrowheads="1"/>
          </p:cNvSpPr>
          <p:nvPr/>
        </p:nvSpPr>
        <p:spPr bwMode="auto">
          <a:xfrm>
            <a:off x="1203327" y="428627"/>
            <a:ext cx="6602759" cy="77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4400" b="1">
                <a:solidFill>
                  <a:schemeClr val="bg2"/>
                </a:solidFill>
                <a:latin typeface="Helvetica" charset="0"/>
              </a:rPr>
              <a:t>Desmopressin (DDAVP)</a:t>
            </a:r>
          </a:p>
        </p:txBody>
      </p:sp>
      <p:sp>
        <p:nvSpPr>
          <p:cNvPr id="33796" name="Text Box 1028"/>
          <p:cNvSpPr txBox="1">
            <a:spLocks noChangeArrowheads="1"/>
          </p:cNvSpPr>
          <p:nvPr/>
        </p:nvSpPr>
        <p:spPr bwMode="auto">
          <a:xfrm>
            <a:off x="1295400" y="1524002"/>
            <a:ext cx="6608692" cy="18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>
                <a:latin typeface="Helvetica" charset="0"/>
              </a:rPr>
              <a:t>Vasopressin derivative</a:t>
            </a:r>
          </a:p>
          <a:p>
            <a:r>
              <a:rPr lang="en-GB" altLang="en-GB" sz="2800">
                <a:latin typeface="Helvetica" charset="0"/>
              </a:rPr>
              <a:t>Acts via V2 receptors</a:t>
            </a:r>
          </a:p>
          <a:p>
            <a:endParaRPr lang="en-GB" altLang="en-GB" sz="2800">
              <a:latin typeface="Helvetica" charset="0"/>
            </a:endParaRPr>
          </a:p>
          <a:p>
            <a:r>
              <a:rPr lang="en-GB" altLang="en-GB" sz="2800">
                <a:latin typeface="Helvetica" charset="0"/>
              </a:rPr>
              <a:t>2-5 fold rise in VWF-VIII        (VIII&gt;VWF)</a:t>
            </a:r>
            <a:endParaRPr lang="en-GB" altLang="en-GB" sz="2800" b="1">
              <a:latin typeface="Helvetica" charset="0"/>
            </a:endParaRPr>
          </a:p>
        </p:txBody>
      </p:sp>
      <p:sp>
        <p:nvSpPr>
          <p:cNvPr id="33797" name="Text Box 1029"/>
          <p:cNvSpPr txBox="1">
            <a:spLocks noChangeArrowheads="1"/>
          </p:cNvSpPr>
          <p:nvPr/>
        </p:nvSpPr>
        <p:spPr bwMode="auto">
          <a:xfrm>
            <a:off x="1905002" y="3810000"/>
            <a:ext cx="1768475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r>
              <a:rPr lang="en-GB" altLang="en-GB" sz="2800">
                <a:solidFill>
                  <a:schemeClr val="bg2"/>
                </a:solidFill>
                <a:latin typeface="Helvetica" charset="0"/>
              </a:rPr>
              <a:t>Dose </a:t>
            </a:r>
          </a:p>
        </p:txBody>
      </p:sp>
      <p:sp>
        <p:nvSpPr>
          <p:cNvPr id="33798" name="Text Box 1030"/>
          <p:cNvSpPr txBox="1">
            <a:spLocks noChangeArrowheads="1"/>
          </p:cNvSpPr>
          <p:nvPr/>
        </p:nvSpPr>
        <p:spPr bwMode="auto">
          <a:xfrm>
            <a:off x="1905002" y="4473576"/>
            <a:ext cx="2037119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>
                <a:solidFill>
                  <a:schemeClr val="bg2"/>
                </a:solidFill>
                <a:latin typeface="Helvetica" charset="0"/>
              </a:rPr>
              <a:t>0.3µg/kg i.v</a:t>
            </a:r>
          </a:p>
        </p:txBody>
      </p:sp>
      <p:sp>
        <p:nvSpPr>
          <p:cNvPr id="33799" name="Text Box 1031"/>
          <p:cNvSpPr txBox="1">
            <a:spLocks noChangeArrowheads="1"/>
          </p:cNvSpPr>
          <p:nvPr/>
        </p:nvSpPr>
        <p:spPr bwMode="auto">
          <a:xfrm>
            <a:off x="1905001" y="5105401"/>
            <a:ext cx="1776842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>
                <a:solidFill>
                  <a:schemeClr val="bg2"/>
                </a:solidFill>
                <a:latin typeface="Helvetica" charset="0"/>
              </a:rPr>
              <a:t>300µg i.n.</a:t>
            </a:r>
          </a:p>
        </p:txBody>
      </p:sp>
      <p:sp>
        <p:nvSpPr>
          <p:cNvPr id="33800" name="Text Box 1032"/>
          <p:cNvSpPr txBox="1">
            <a:spLocks noChangeArrowheads="1"/>
          </p:cNvSpPr>
          <p:nvPr/>
        </p:nvSpPr>
        <p:spPr bwMode="auto">
          <a:xfrm>
            <a:off x="4495801" y="3810000"/>
            <a:ext cx="2591117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>
                <a:solidFill>
                  <a:schemeClr val="bg2"/>
                </a:solidFill>
                <a:latin typeface="Helvetica" charset="0"/>
              </a:rPr>
              <a:t>Peak response</a:t>
            </a:r>
          </a:p>
        </p:txBody>
      </p:sp>
      <p:sp>
        <p:nvSpPr>
          <p:cNvPr id="33801" name="Text Box 1033"/>
          <p:cNvSpPr txBox="1">
            <a:spLocks noChangeArrowheads="1"/>
          </p:cNvSpPr>
          <p:nvPr/>
        </p:nvSpPr>
        <p:spPr bwMode="auto">
          <a:xfrm>
            <a:off x="4495801" y="4473576"/>
            <a:ext cx="1970232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>
                <a:solidFill>
                  <a:schemeClr val="bg2"/>
                </a:solidFill>
                <a:latin typeface="Helvetica" charset="0"/>
              </a:rPr>
              <a:t>30-60 mins</a:t>
            </a:r>
          </a:p>
        </p:txBody>
      </p:sp>
      <p:sp>
        <p:nvSpPr>
          <p:cNvPr id="33802" name="Text Box 1034"/>
          <p:cNvSpPr txBox="1">
            <a:spLocks noChangeArrowheads="1"/>
          </p:cNvSpPr>
          <p:nvPr/>
        </p:nvSpPr>
        <p:spPr bwMode="auto">
          <a:xfrm>
            <a:off x="4495801" y="5105401"/>
            <a:ext cx="1970232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>
                <a:solidFill>
                  <a:schemeClr val="bg2"/>
                </a:solidFill>
                <a:latin typeface="Helvetica" charset="0"/>
              </a:rPr>
              <a:t>60-90 mins</a:t>
            </a:r>
          </a:p>
        </p:txBody>
      </p:sp>
      <p:sp>
        <p:nvSpPr>
          <p:cNvPr id="33803" name="Line 1035"/>
          <p:cNvSpPr>
            <a:spLocks noChangeShapeType="1"/>
          </p:cNvSpPr>
          <p:nvPr/>
        </p:nvSpPr>
        <p:spPr bwMode="auto">
          <a:xfrm>
            <a:off x="1371600" y="4343400"/>
            <a:ext cx="6172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ik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233363"/>
            <a:ext cx="6832600" cy="607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154863" y="6330952"/>
            <a:ext cx="1906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000"/>
              <a:t>Mannucci 1981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107950" y="692152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59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80260" name="Group 4"/>
          <p:cNvGrpSpPr>
            <a:grpSpLocks/>
          </p:cNvGrpSpPr>
          <p:nvPr/>
        </p:nvGrpSpPr>
        <p:grpSpPr bwMode="auto">
          <a:xfrm>
            <a:off x="152402" y="4648200"/>
            <a:ext cx="1219200" cy="304800"/>
            <a:chOff x="560" y="1360"/>
            <a:chExt cx="454" cy="111"/>
          </a:xfrm>
        </p:grpSpPr>
        <p:sp>
          <p:nvSpPr>
            <p:cNvPr id="480261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62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0263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80264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65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0266" name="Line 10"/>
          <p:cNvSpPr>
            <a:spLocks noChangeShapeType="1"/>
          </p:cNvSpPr>
          <p:nvPr/>
        </p:nvSpPr>
        <p:spPr bwMode="auto">
          <a:xfrm>
            <a:off x="6381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67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68" name="Line 12"/>
          <p:cNvSpPr>
            <a:spLocks noChangeShapeType="1"/>
          </p:cNvSpPr>
          <p:nvPr/>
        </p:nvSpPr>
        <p:spPr bwMode="auto">
          <a:xfrm>
            <a:off x="1476377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69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71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74" name="Freeform 18"/>
          <p:cNvSpPr>
            <a:spLocks/>
          </p:cNvSpPr>
          <p:nvPr/>
        </p:nvSpPr>
        <p:spPr bwMode="auto">
          <a:xfrm>
            <a:off x="4356100" y="49530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75" name="Line 19"/>
          <p:cNvSpPr>
            <a:spLocks noChangeShapeType="1"/>
          </p:cNvSpPr>
          <p:nvPr/>
        </p:nvSpPr>
        <p:spPr bwMode="auto">
          <a:xfrm>
            <a:off x="7010400" y="5105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76" name="Line 20"/>
          <p:cNvSpPr>
            <a:spLocks noChangeShapeType="1"/>
          </p:cNvSpPr>
          <p:nvPr/>
        </p:nvSpPr>
        <p:spPr bwMode="auto">
          <a:xfrm>
            <a:off x="6477002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77" name="Line 21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78" name="Line 22"/>
          <p:cNvSpPr>
            <a:spLocks noChangeShapeType="1"/>
          </p:cNvSpPr>
          <p:nvPr/>
        </p:nvSpPr>
        <p:spPr bwMode="auto">
          <a:xfrm>
            <a:off x="5029202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279" name="Line 23"/>
          <p:cNvSpPr>
            <a:spLocks noChangeShapeType="1"/>
          </p:cNvSpPr>
          <p:nvPr/>
        </p:nvSpPr>
        <p:spPr bwMode="auto">
          <a:xfrm>
            <a:off x="5715002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480280" name="Group 24"/>
          <p:cNvGrpSpPr>
            <a:grpSpLocks/>
          </p:cNvGrpSpPr>
          <p:nvPr/>
        </p:nvGrpSpPr>
        <p:grpSpPr bwMode="auto">
          <a:xfrm>
            <a:off x="-3852861" y="3716338"/>
            <a:ext cx="1298575" cy="1039812"/>
            <a:chOff x="2880" y="2225"/>
            <a:chExt cx="818" cy="655"/>
          </a:xfrm>
        </p:grpSpPr>
        <p:sp>
          <p:nvSpPr>
            <p:cNvPr id="480281" name="Freeform 25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8"/>
                </a:cxn>
                <a:cxn ang="0">
                  <a:pos x="280" y="112"/>
                </a:cxn>
              </a:cxnLst>
              <a:rect l="0" t="0" r="r" b="b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2" name="Oval 26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3" name="Freeform 27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64"/>
                </a:cxn>
                <a:cxn ang="0">
                  <a:pos x="400" y="55"/>
                </a:cxn>
              </a:cxnLst>
              <a:rect l="0" t="0" r="r" b="b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4" name="Text Box 28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480285" name="Group 29"/>
          <p:cNvGrpSpPr>
            <a:grpSpLocks/>
          </p:cNvGrpSpPr>
          <p:nvPr/>
        </p:nvGrpSpPr>
        <p:grpSpPr bwMode="auto">
          <a:xfrm>
            <a:off x="4859338" y="3933827"/>
            <a:ext cx="1817687" cy="1087438"/>
            <a:chOff x="3985" y="2263"/>
            <a:chExt cx="1145" cy="685"/>
          </a:xfrm>
        </p:grpSpPr>
        <p:sp>
          <p:nvSpPr>
            <p:cNvPr id="480286" name="Oval 30"/>
            <p:cNvSpPr>
              <a:spLocks noChangeArrowheads="1"/>
            </p:cNvSpPr>
            <p:nvPr/>
          </p:nvSpPr>
          <p:spPr bwMode="auto">
            <a:xfrm>
              <a:off x="4220" y="2263"/>
              <a:ext cx="608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7" name="Freeform 31"/>
            <p:cNvSpPr>
              <a:spLocks/>
            </p:cNvSpPr>
            <p:nvPr/>
          </p:nvSpPr>
          <p:spPr bwMode="auto">
            <a:xfrm>
              <a:off x="3985" y="2291"/>
              <a:ext cx="400" cy="63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345" y="27"/>
                </a:cxn>
                <a:cxn ang="0">
                  <a:pos x="318" y="54"/>
                </a:cxn>
                <a:cxn ang="0">
                  <a:pos x="0" y="63"/>
                </a:cxn>
              </a:cxnLst>
              <a:rect l="0" t="0" r="r" b="b"/>
              <a:pathLst>
                <a:path w="400" h="63">
                  <a:moveTo>
                    <a:pt x="400" y="0"/>
                  </a:moveTo>
                  <a:cubicBezTo>
                    <a:pt x="383" y="11"/>
                    <a:pt x="362" y="16"/>
                    <a:pt x="345" y="27"/>
                  </a:cubicBezTo>
                  <a:cubicBezTo>
                    <a:pt x="334" y="34"/>
                    <a:pt x="331" y="52"/>
                    <a:pt x="318" y="54"/>
                  </a:cubicBezTo>
                  <a:cubicBezTo>
                    <a:pt x="239" y="63"/>
                    <a:pt x="102" y="63"/>
                    <a:pt x="0" y="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8" name="Text Box 32"/>
            <p:cNvSpPr txBox="1">
              <a:spLocks noChangeArrowheads="1"/>
            </p:cNvSpPr>
            <p:nvPr/>
          </p:nvSpPr>
          <p:spPr bwMode="auto">
            <a:xfrm>
              <a:off x="4312" y="2422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  <p:sp>
          <p:nvSpPr>
            <p:cNvPr id="480289" name="Freeform 33"/>
            <p:cNvSpPr>
              <a:spLocks/>
            </p:cNvSpPr>
            <p:nvPr/>
          </p:nvSpPr>
          <p:spPr bwMode="auto">
            <a:xfrm>
              <a:off x="4730" y="2338"/>
              <a:ext cx="40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64"/>
                </a:cxn>
                <a:cxn ang="0">
                  <a:pos x="400" y="55"/>
                </a:cxn>
              </a:cxnLst>
              <a:rect l="0" t="0" r="r" b="b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90" name="Freeform 34"/>
            <p:cNvSpPr>
              <a:spLocks/>
            </p:cNvSpPr>
            <p:nvPr/>
          </p:nvSpPr>
          <p:spPr bwMode="auto">
            <a:xfrm>
              <a:off x="4542" y="2804"/>
              <a:ext cx="31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8"/>
                </a:cxn>
                <a:cxn ang="0">
                  <a:pos x="280" y="112"/>
                </a:cxn>
              </a:cxnLst>
              <a:rect l="0" t="0" r="r" b="b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0291" name="Group 35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80292" name="Freeform 3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93" name="Oval 3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0294" name="Group 38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80295" name="Freeform 39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0296" name="Group 40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80297" name="Freeform 4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298" name="Oval 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0299" name="Group 43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80300" name="Freeform 4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301" name="Oval 4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0302" name="Line 46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03" name="Line 47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04" name="Line 48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05" name="Line 49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06" name="Line 50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07" name="Line 51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08" name="Line 52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09" name="Line 53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10" name="Freeform 54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4" y="40"/>
                </a:cxn>
                <a:cxn ang="0">
                  <a:pos x="872" y="32"/>
                </a:cxn>
                <a:cxn ang="0">
                  <a:pos x="936" y="16"/>
                </a:cxn>
                <a:cxn ang="0">
                  <a:pos x="1568" y="0"/>
                </a:cxn>
                <a:cxn ang="0">
                  <a:pos x="1928" y="16"/>
                </a:cxn>
                <a:cxn ang="0">
                  <a:pos x="2024" y="8"/>
                </a:cxn>
              </a:cxnLst>
              <a:rect l="0" t="0" r="r" b="b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0311" name="Group 55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80312" name="Freeform 5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313" name="Oval 5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0314" name="Group 58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80315" name="Freeform 5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316" name="Oval 6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0317" name="Group 61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80318" name="Freeform 6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/>
                <a:ahLst/>
                <a:cxnLst>
                  <a:cxn ang="0">
                    <a:pos x="376" y="104"/>
                  </a:cxn>
                  <a:cxn ang="0">
                    <a:pos x="0" y="80"/>
                  </a:cxn>
                  <a:cxn ang="0">
                    <a:pos x="24" y="32"/>
                  </a:cxn>
                  <a:cxn ang="0">
                    <a:pos x="104" y="0"/>
                  </a:cxn>
                  <a:cxn ang="0">
                    <a:pos x="384" y="8"/>
                  </a:cxn>
                  <a:cxn ang="0">
                    <a:pos x="448" y="24"/>
                  </a:cxn>
                  <a:cxn ang="0">
                    <a:pos x="416" y="80"/>
                  </a:cxn>
                  <a:cxn ang="0">
                    <a:pos x="376" y="104"/>
                  </a:cxn>
                </a:cxnLst>
                <a:rect l="0" t="0" r="r" b="b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319" name="Oval 6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0320" name="Line 64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21" name="Line 65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22" name="Line 66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23" name="Line 67"/>
          <p:cNvSpPr>
            <a:spLocks noChangeShapeType="1"/>
          </p:cNvSpPr>
          <p:nvPr/>
        </p:nvSpPr>
        <p:spPr bwMode="auto">
          <a:xfrm>
            <a:off x="3276601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24" name="Line 68"/>
          <p:cNvSpPr>
            <a:spLocks noChangeShapeType="1"/>
          </p:cNvSpPr>
          <p:nvPr/>
        </p:nvSpPr>
        <p:spPr bwMode="auto">
          <a:xfrm>
            <a:off x="1371602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25" name="Line 69"/>
          <p:cNvSpPr>
            <a:spLocks noChangeShapeType="1"/>
          </p:cNvSpPr>
          <p:nvPr/>
        </p:nvSpPr>
        <p:spPr bwMode="auto">
          <a:xfrm>
            <a:off x="1828801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26" name="Line 70"/>
          <p:cNvSpPr>
            <a:spLocks noChangeShapeType="1"/>
          </p:cNvSpPr>
          <p:nvPr/>
        </p:nvSpPr>
        <p:spPr bwMode="auto">
          <a:xfrm>
            <a:off x="2514602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27" name="Line 71"/>
          <p:cNvSpPr>
            <a:spLocks noChangeShapeType="1"/>
          </p:cNvSpPr>
          <p:nvPr/>
        </p:nvSpPr>
        <p:spPr bwMode="auto">
          <a:xfrm>
            <a:off x="7315201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28" name="Line 72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29" name="Line 73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30" name="Line 74"/>
          <p:cNvSpPr>
            <a:spLocks noChangeShapeType="1"/>
          </p:cNvSpPr>
          <p:nvPr/>
        </p:nvSpPr>
        <p:spPr bwMode="auto">
          <a:xfrm>
            <a:off x="5334002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31" name="Line 75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32" name="Line 76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33" name="Line 77"/>
          <p:cNvSpPr>
            <a:spLocks noChangeShapeType="1"/>
          </p:cNvSpPr>
          <p:nvPr/>
        </p:nvSpPr>
        <p:spPr bwMode="auto">
          <a:xfrm>
            <a:off x="6477002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34" name="Line 78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35" name="Line 79"/>
          <p:cNvSpPr>
            <a:spLocks noChangeShapeType="1"/>
          </p:cNvSpPr>
          <p:nvPr/>
        </p:nvSpPr>
        <p:spPr bwMode="auto">
          <a:xfrm>
            <a:off x="50292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36" name="Line 80"/>
          <p:cNvSpPr>
            <a:spLocks noChangeShapeType="1"/>
          </p:cNvSpPr>
          <p:nvPr/>
        </p:nvSpPr>
        <p:spPr bwMode="auto">
          <a:xfrm>
            <a:off x="5715002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480337" name="Text Box 81"/>
          <p:cNvSpPr txBox="1">
            <a:spLocks noChangeArrowheads="1"/>
          </p:cNvSpPr>
          <p:nvPr/>
        </p:nvSpPr>
        <p:spPr bwMode="auto">
          <a:xfrm>
            <a:off x="684213" y="5876927"/>
            <a:ext cx="760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3200" b="1">
                <a:solidFill>
                  <a:srgbClr val="FF0000"/>
                </a:solidFill>
                <a:latin typeface="Comic Sans MS" pitchFamily="66" charset="0"/>
              </a:rPr>
              <a:t>VWD</a:t>
            </a:r>
            <a:r>
              <a:rPr lang="en-GB" sz="3200" b="1">
                <a:latin typeface="Comic Sans MS" pitchFamily="66" charset="0"/>
              </a:rPr>
              <a:t>: failure of primary haemostasis</a:t>
            </a:r>
          </a:p>
        </p:txBody>
      </p:sp>
      <p:sp>
        <p:nvSpPr>
          <p:cNvPr id="480338" name="Text Box 82"/>
          <p:cNvSpPr txBox="1">
            <a:spLocks noChangeArrowheads="1"/>
          </p:cNvSpPr>
          <p:nvPr/>
        </p:nvSpPr>
        <p:spPr bwMode="auto">
          <a:xfrm>
            <a:off x="4716463" y="5300665"/>
            <a:ext cx="116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000" b="1">
                <a:latin typeface="Comic Sans MS" pitchFamily="66" charset="0"/>
              </a:rPr>
              <a:t>Collagen</a:t>
            </a:r>
          </a:p>
        </p:txBody>
      </p:sp>
      <p:sp>
        <p:nvSpPr>
          <p:cNvPr id="480339" name="Text Box 83"/>
          <p:cNvSpPr txBox="1">
            <a:spLocks noChangeArrowheads="1"/>
          </p:cNvSpPr>
          <p:nvPr/>
        </p:nvSpPr>
        <p:spPr bwMode="auto">
          <a:xfrm>
            <a:off x="6559550" y="5421315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000" b="1">
                <a:latin typeface="Comic Sans MS" pitchFamily="66" charset="0"/>
              </a:rPr>
              <a:t>Tissue Factor</a:t>
            </a:r>
          </a:p>
        </p:txBody>
      </p:sp>
      <p:grpSp>
        <p:nvGrpSpPr>
          <p:cNvPr id="480340" name="Group 84"/>
          <p:cNvGrpSpPr>
            <a:grpSpLocks/>
          </p:cNvGrpSpPr>
          <p:nvPr/>
        </p:nvGrpSpPr>
        <p:grpSpPr bwMode="auto">
          <a:xfrm>
            <a:off x="5497513" y="5083177"/>
            <a:ext cx="2874962" cy="55563"/>
            <a:chOff x="3463" y="3202"/>
            <a:chExt cx="1811" cy="35"/>
          </a:xfrm>
        </p:grpSpPr>
        <p:sp>
          <p:nvSpPr>
            <p:cNvPr id="480341" name="Line 85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42" name="Line 86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43" name="Line 87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0344" name="Group 88"/>
          <p:cNvGrpSpPr>
            <a:grpSpLocks/>
          </p:cNvGrpSpPr>
          <p:nvPr/>
        </p:nvGrpSpPr>
        <p:grpSpPr bwMode="auto">
          <a:xfrm>
            <a:off x="6372227" y="4724400"/>
            <a:ext cx="1219200" cy="685800"/>
            <a:chOff x="890" y="3072"/>
            <a:chExt cx="1072" cy="625"/>
          </a:xfrm>
        </p:grpSpPr>
        <p:sp>
          <p:nvSpPr>
            <p:cNvPr id="480345" name="Oval 89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46" name="AutoShape 90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99CC00">
                    <a:gamma/>
                    <a:shade val="63529"/>
                    <a:invGamma/>
                  </a:srgbClr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0347" name="Text Box 91"/>
          <p:cNvSpPr txBox="1">
            <a:spLocks noChangeArrowheads="1"/>
          </p:cNvSpPr>
          <p:nvPr/>
        </p:nvSpPr>
        <p:spPr bwMode="auto">
          <a:xfrm>
            <a:off x="663577" y="2613026"/>
            <a:ext cx="1138509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eaLnBrk="1" hangingPunct="1"/>
            <a:r>
              <a:rPr lang="en-GB" sz="2800">
                <a:latin typeface="Comic Sans MS" pitchFamily="66" charset="0"/>
              </a:rPr>
              <a:t>lumen</a:t>
            </a:r>
          </a:p>
        </p:txBody>
      </p:sp>
      <p:grpSp>
        <p:nvGrpSpPr>
          <p:cNvPr id="480348" name="Group 92"/>
          <p:cNvGrpSpPr>
            <a:grpSpLocks/>
          </p:cNvGrpSpPr>
          <p:nvPr/>
        </p:nvGrpSpPr>
        <p:grpSpPr bwMode="auto">
          <a:xfrm>
            <a:off x="-2917823" y="3860802"/>
            <a:ext cx="1298575" cy="1039813"/>
            <a:chOff x="2880" y="2225"/>
            <a:chExt cx="818" cy="655"/>
          </a:xfrm>
        </p:grpSpPr>
        <p:sp>
          <p:nvSpPr>
            <p:cNvPr id="480349" name="Freeform 93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8"/>
                </a:cxn>
                <a:cxn ang="0">
                  <a:pos x="280" y="112"/>
                </a:cxn>
              </a:cxnLst>
              <a:rect l="0" t="0" r="r" b="b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50" name="Oval 94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51" name="Freeform 95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64"/>
                </a:cxn>
                <a:cxn ang="0">
                  <a:pos x="400" y="55"/>
                </a:cxn>
              </a:cxnLst>
              <a:rect l="0" t="0" r="r" b="b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352" name="Text Box 96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480353" name="Group 97"/>
          <p:cNvGrpSpPr>
            <a:grpSpLocks/>
          </p:cNvGrpSpPr>
          <p:nvPr/>
        </p:nvGrpSpPr>
        <p:grpSpPr bwMode="auto">
          <a:xfrm>
            <a:off x="5580063" y="3789365"/>
            <a:ext cx="1143000" cy="227012"/>
            <a:chOff x="4752" y="1844"/>
            <a:chExt cx="720" cy="143"/>
          </a:xfrm>
        </p:grpSpPr>
        <p:grpSp>
          <p:nvGrpSpPr>
            <p:cNvPr id="480354" name="Group 9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80355" name="Oval 9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356" name="Line 10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57" name="Oval 10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358" name="Oval 10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0359" name="Freeform 10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0360" name="Freeform 10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0361" name="Group 105"/>
          <p:cNvGrpSpPr>
            <a:grpSpLocks/>
          </p:cNvGrpSpPr>
          <p:nvPr/>
        </p:nvGrpSpPr>
        <p:grpSpPr bwMode="auto">
          <a:xfrm>
            <a:off x="3635375" y="2852738"/>
            <a:ext cx="1143000" cy="227012"/>
            <a:chOff x="4752" y="1844"/>
            <a:chExt cx="720" cy="143"/>
          </a:xfrm>
        </p:grpSpPr>
        <p:grpSp>
          <p:nvGrpSpPr>
            <p:cNvPr id="480362" name="Group 10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80363" name="Oval 10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364" name="Line 10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65" name="Oval 10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366" name="Oval 11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0367" name="Freeform 11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0368" name="Freeform 11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0369" name="Group 113"/>
          <p:cNvGrpSpPr>
            <a:grpSpLocks/>
          </p:cNvGrpSpPr>
          <p:nvPr/>
        </p:nvGrpSpPr>
        <p:grpSpPr bwMode="auto">
          <a:xfrm>
            <a:off x="7164388" y="3068638"/>
            <a:ext cx="1143000" cy="227012"/>
            <a:chOff x="4752" y="1844"/>
            <a:chExt cx="720" cy="143"/>
          </a:xfrm>
        </p:grpSpPr>
        <p:grpSp>
          <p:nvGrpSpPr>
            <p:cNvPr id="480370" name="Group 11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80371" name="Oval 11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372" name="Line 11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73" name="Oval 11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374" name="Oval 11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0375" name="Freeform 11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0" y="31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0376" name="Freeform 12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80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80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8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8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337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900114" y="620713"/>
            <a:ext cx="5563221" cy="650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3600" b="1">
                <a:solidFill>
                  <a:schemeClr val="bg2"/>
                </a:solidFill>
              </a:rPr>
              <a:t>Mortality in Haemophilia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228600" y="304800"/>
            <a:ext cx="8610600" cy="6324600"/>
          </a:xfrm>
          <a:prstGeom prst="rect">
            <a:avLst/>
          </a:prstGeom>
          <a:solidFill>
            <a:srgbClr val="00004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/>
            <a:endParaRPr lang="en-GB" altLang="en-GB"/>
          </a:p>
        </p:txBody>
      </p:sp>
      <p:sp>
        <p:nvSpPr>
          <p:cNvPr id="340995" name="Line 3"/>
          <p:cNvSpPr>
            <a:spLocks noChangeShapeType="1"/>
          </p:cNvSpPr>
          <p:nvPr/>
        </p:nvSpPr>
        <p:spPr bwMode="auto">
          <a:xfrm flipH="1">
            <a:off x="1830389" y="1498600"/>
            <a:ext cx="1587" cy="3733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 flipV="1">
            <a:off x="1830390" y="5227639"/>
            <a:ext cx="6654800" cy="47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0997" name="Freeform 5"/>
          <p:cNvSpPr>
            <a:spLocks/>
          </p:cNvSpPr>
          <p:nvPr/>
        </p:nvSpPr>
        <p:spPr bwMode="auto">
          <a:xfrm>
            <a:off x="2287590" y="5003800"/>
            <a:ext cx="2438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0"/>
              </a:cxn>
              <a:cxn ang="0">
                <a:pos x="1008" y="0"/>
              </a:cxn>
              <a:cxn ang="0">
                <a:pos x="1536" y="0"/>
              </a:cxn>
            </a:cxnLst>
            <a:rect l="0" t="0" r="r" b="b"/>
            <a:pathLst>
              <a:path w="1536" h="1">
                <a:moveTo>
                  <a:pt x="0" y="0"/>
                </a:moveTo>
                <a:lnTo>
                  <a:pt x="528" y="0"/>
                </a:lnTo>
                <a:lnTo>
                  <a:pt x="1008" y="0"/>
                </a:lnTo>
                <a:lnTo>
                  <a:pt x="1536" y="0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0998" name="Freeform 6"/>
          <p:cNvSpPr>
            <a:spLocks/>
          </p:cNvSpPr>
          <p:nvPr/>
        </p:nvSpPr>
        <p:spPr bwMode="auto">
          <a:xfrm>
            <a:off x="5564188" y="2717800"/>
            <a:ext cx="2514600" cy="1752600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528" y="768"/>
              </a:cxn>
              <a:cxn ang="0">
                <a:pos x="1056" y="480"/>
              </a:cxn>
              <a:cxn ang="0">
                <a:pos x="1584" y="0"/>
              </a:cxn>
            </a:cxnLst>
            <a:rect l="0" t="0" r="r" b="b"/>
            <a:pathLst>
              <a:path w="1584" h="1104">
                <a:moveTo>
                  <a:pt x="0" y="1104"/>
                </a:moveTo>
                <a:lnTo>
                  <a:pt x="528" y="768"/>
                </a:lnTo>
                <a:lnTo>
                  <a:pt x="1056" y="480"/>
                </a:lnTo>
                <a:lnTo>
                  <a:pt x="1584" y="0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0999" name="Freeform 7"/>
          <p:cNvSpPr>
            <a:spLocks/>
          </p:cNvSpPr>
          <p:nvPr/>
        </p:nvSpPr>
        <p:spPr bwMode="auto">
          <a:xfrm>
            <a:off x="5564188" y="4927600"/>
            <a:ext cx="2514600" cy="152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528" y="0"/>
              </a:cxn>
              <a:cxn ang="0">
                <a:pos x="1056" y="0"/>
              </a:cxn>
              <a:cxn ang="0">
                <a:pos x="1584" y="96"/>
              </a:cxn>
            </a:cxnLst>
            <a:rect l="0" t="0" r="r" b="b"/>
            <a:pathLst>
              <a:path w="1584" h="96">
                <a:moveTo>
                  <a:pt x="0" y="48"/>
                </a:moveTo>
                <a:lnTo>
                  <a:pt x="528" y="0"/>
                </a:lnTo>
                <a:lnTo>
                  <a:pt x="1056" y="0"/>
                </a:lnTo>
                <a:lnTo>
                  <a:pt x="1584" y="96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2217738" y="4959350"/>
            <a:ext cx="76200" cy="76200"/>
          </a:xfrm>
          <a:prstGeom prst="rect">
            <a:avLst/>
          </a:prstGeom>
          <a:solidFill>
            <a:srgbClr val="D6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3049588" y="4959350"/>
            <a:ext cx="76200" cy="76200"/>
          </a:xfrm>
          <a:prstGeom prst="rect">
            <a:avLst/>
          </a:prstGeom>
          <a:solidFill>
            <a:srgbClr val="D6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3887788" y="4959350"/>
            <a:ext cx="76200" cy="76200"/>
          </a:xfrm>
          <a:prstGeom prst="rect">
            <a:avLst/>
          </a:prstGeom>
          <a:solidFill>
            <a:srgbClr val="D6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4725990" y="4959350"/>
            <a:ext cx="76200" cy="76200"/>
          </a:xfrm>
          <a:prstGeom prst="rect">
            <a:avLst/>
          </a:prstGeom>
          <a:solidFill>
            <a:srgbClr val="D6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5564188" y="4959350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6396040" y="4895850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7240590" y="4895850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07" name="Rectangle 15"/>
          <p:cNvSpPr>
            <a:spLocks noChangeArrowheads="1"/>
          </p:cNvSpPr>
          <p:nvPr/>
        </p:nvSpPr>
        <p:spPr bwMode="auto">
          <a:xfrm>
            <a:off x="8078789" y="5041900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08" name="Rectangle 16"/>
          <p:cNvSpPr>
            <a:spLocks noChangeArrowheads="1"/>
          </p:cNvSpPr>
          <p:nvPr/>
        </p:nvSpPr>
        <p:spPr bwMode="auto">
          <a:xfrm>
            <a:off x="5532438" y="4425952"/>
            <a:ext cx="95250" cy="74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09" name="Rectangle 17"/>
          <p:cNvSpPr>
            <a:spLocks noChangeArrowheads="1"/>
          </p:cNvSpPr>
          <p:nvPr/>
        </p:nvSpPr>
        <p:spPr bwMode="auto">
          <a:xfrm>
            <a:off x="6383340" y="3875088"/>
            <a:ext cx="95250" cy="746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10" name="Rectangle 18"/>
          <p:cNvSpPr>
            <a:spLocks noChangeArrowheads="1"/>
          </p:cNvSpPr>
          <p:nvPr/>
        </p:nvSpPr>
        <p:spPr bwMode="auto">
          <a:xfrm>
            <a:off x="7240588" y="3403602"/>
            <a:ext cx="95250" cy="74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8027988" y="2679702"/>
            <a:ext cx="95250" cy="74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12" name="Text Box 20"/>
          <p:cNvSpPr txBox="1">
            <a:spLocks noChangeArrowheads="1"/>
          </p:cNvSpPr>
          <p:nvPr/>
        </p:nvSpPr>
        <p:spPr bwMode="auto">
          <a:xfrm>
            <a:off x="2590800" y="609600"/>
            <a:ext cx="3995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3200" b="1">
                <a:solidFill>
                  <a:schemeClr val="bg1"/>
                </a:solidFill>
              </a:rPr>
              <a:t>Severe haemophilia</a:t>
            </a:r>
          </a:p>
        </p:txBody>
      </p:sp>
      <p:sp>
        <p:nvSpPr>
          <p:cNvPr id="341013" name="Rectangle 21"/>
          <p:cNvSpPr>
            <a:spLocks noChangeArrowheads="1"/>
          </p:cNvSpPr>
          <p:nvPr/>
        </p:nvSpPr>
        <p:spPr bwMode="auto">
          <a:xfrm>
            <a:off x="2606675" y="2133600"/>
            <a:ext cx="127000" cy="109538"/>
          </a:xfrm>
          <a:prstGeom prst="rect">
            <a:avLst/>
          </a:prstGeom>
          <a:solidFill>
            <a:srgbClr val="D6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2613025" y="2886075"/>
            <a:ext cx="127000" cy="1095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15" name="Rectangle 23"/>
          <p:cNvSpPr>
            <a:spLocks noChangeArrowheads="1"/>
          </p:cNvSpPr>
          <p:nvPr/>
        </p:nvSpPr>
        <p:spPr bwMode="auto">
          <a:xfrm>
            <a:off x="2606675" y="2497140"/>
            <a:ext cx="127000" cy="10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2895601" y="1981200"/>
            <a:ext cx="1691468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>
                <a:solidFill>
                  <a:schemeClr val="bg1"/>
                </a:solidFill>
              </a:rPr>
              <a:t>All patients</a:t>
            </a:r>
          </a:p>
          <a:p>
            <a:r>
              <a:rPr lang="en-GB" altLang="en-GB">
                <a:solidFill>
                  <a:schemeClr val="bg1"/>
                </a:solidFill>
              </a:rPr>
              <a:t>HIV +ve</a:t>
            </a:r>
          </a:p>
          <a:p>
            <a:r>
              <a:rPr lang="en-GB" altLang="en-GB">
                <a:solidFill>
                  <a:schemeClr val="bg1"/>
                </a:solidFill>
              </a:rPr>
              <a:t>HIV -ve</a:t>
            </a:r>
          </a:p>
        </p:txBody>
      </p:sp>
      <p:sp>
        <p:nvSpPr>
          <p:cNvPr id="341017" name="Text Box 25"/>
          <p:cNvSpPr txBox="1">
            <a:spLocks noChangeArrowheads="1"/>
          </p:cNvSpPr>
          <p:nvPr/>
        </p:nvSpPr>
        <p:spPr bwMode="auto">
          <a:xfrm>
            <a:off x="1585914" y="5348289"/>
            <a:ext cx="7245854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>
                <a:solidFill>
                  <a:schemeClr val="bg1"/>
                </a:solidFill>
              </a:rPr>
              <a:t>77      79      81      83     85	      87	     89	    91	   93</a:t>
            </a:r>
          </a:p>
        </p:txBody>
      </p: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1143000" y="1276350"/>
            <a:ext cx="693738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>
              <a:lnSpc>
                <a:spcPct val="85000"/>
              </a:lnSpc>
            </a:pPr>
            <a:r>
              <a:rPr lang="en-GB" altLang="en-GB">
                <a:solidFill>
                  <a:schemeClr val="bg1"/>
                </a:solidFill>
              </a:rPr>
              <a:t>120</a:t>
            </a:r>
          </a:p>
          <a:p>
            <a:pPr>
              <a:lnSpc>
                <a:spcPct val="85000"/>
              </a:lnSpc>
            </a:pPr>
            <a:endParaRPr lang="en-GB" altLang="en-GB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en-GB" altLang="en-GB">
                <a:solidFill>
                  <a:schemeClr val="bg1"/>
                </a:solidFill>
              </a:rPr>
              <a:t>100</a:t>
            </a:r>
          </a:p>
          <a:p>
            <a:pPr>
              <a:lnSpc>
                <a:spcPct val="85000"/>
              </a:lnSpc>
            </a:pPr>
            <a:endParaRPr lang="en-GB" altLang="en-GB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en-GB" altLang="en-GB">
                <a:solidFill>
                  <a:schemeClr val="bg1"/>
                </a:solidFill>
              </a:rPr>
              <a:t>80</a:t>
            </a:r>
          </a:p>
          <a:p>
            <a:pPr>
              <a:lnSpc>
                <a:spcPct val="85000"/>
              </a:lnSpc>
            </a:pPr>
            <a:endParaRPr lang="en-GB" altLang="en-GB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en-GB" altLang="en-GB">
                <a:solidFill>
                  <a:schemeClr val="bg1"/>
                </a:solidFill>
              </a:rPr>
              <a:t>60</a:t>
            </a:r>
          </a:p>
          <a:p>
            <a:pPr>
              <a:lnSpc>
                <a:spcPct val="85000"/>
              </a:lnSpc>
            </a:pPr>
            <a:endParaRPr lang="en-GB" altLang="en-GB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en-GB" altLang="en-GB">
                <a:solidFill>
                  <a:schemeClr val="bg1"/>
                </a:solidFill>
              </a:rPr>
              <a:t>40</a:t>
            </a:r>
          </a:p>
          <a:p>
            <a:pPr>
              <a:lnSpc>
                <a:spcPct val="85000"/>
              </a:lnSpc>
            </a:pPr>
            <a:endParaRPr lang="en-GB" altLang="en-GB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en-GB" altLang="en-GB">
                <a:solidFill>
                  <a:schemeClr val="bg1"/>
                </a:solidFill>
              </a:rPr>
              <a:t>20</a:t>
            </a:r>
          </a:p>
          <a:p>
            <a:pPr>
              <a:lnSpc>
                <a:spcPct val="85000"/>
              </a:lnSpc>
            </a:pPr>
            <a:endParaRPr lang="en-GB" altLang="en-GB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en-GB" altLang="en-GB">
                <a:solidFill>
                  <a:schemeClr val="bg1"/>
                </a:solidFill>
              </a:rPr>
              <a:t>0</a:t>
            </a:r>
          </a:p>
          <a:p>
            <a:pPr>
              <a:lnSpc>
                <a:spcPct val="85000"/>
              </a:lnSpc>
            </a:pPr>
            <a:endParaRPr lang="en-GB" altLang="en-GB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endParaRPr lang="en-GB" altLang="en-GB">
              <a:solidFill>
                <a:schemeClr val="bg1"/>
              </a:solidFill>
            </a:endParaRPr>
          </a:p>
        </p:txBody>
      </p:sp>
      <p:sp>
        <p:nvSpPr>
          <p:cNvPr id="341019" name="Text Box 27"/>
          <p:cNvSpPr txBox="1">
            <a:spLocks noChangeArrowheads="1"/>
          </p:cNvSpPr>
          <p:nvPr/>
        </p:nvSpPr>
        <p:spPr bwMode="auto">
          <a:xfrm rot="-5400000">
            <a:off x="-1602579" y="2972594"/>
            <a:ext cx="4729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>
                <a:solidFill>
                  <a:schemeClr val="bg1"/>
                </a:solidFill>
              </a:rPr>
              <a:t>Standardized death rate per 1000</a:t>
            </a:r>
          </a:p>
        </p:txBody>
      </p:sp>
      <p:sp>
        <p:nvSpPr>
          <p:cNvPr id="341020" name="Text Box 28"/>
          <p:cNvSpPr txBox="1">
            <a:spLocks noChangeArrowheads="1"/>
          </p:cNvSpPr>
          <p:nvPr/>
        </p:nvSpPr>
        <p:spPr bwMode="auto">
          <a:xfrm>
            <a:off x="4497391" y="5791200"/>
            <a:ext cx="947037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2800" b="1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341021" name="Text Box 29"/>
          <p:cNvSpPr txBox="1">
            <a:spLocks noChangeArrowheads="1"/>
          </p:cNvSpPr>
          <p:nvPr/>
        </p:nvSpPr>
        <p:spPr bwMode="auto">
          <a:xfrm>
            <a:off x="7435851" y="6169027"/>
            <a:ext cx="1426413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1800" b="1">
                <a:solidFill>
                  <a:schemeClr val="bg1"/>
                </a:solidFill>
              </a:rPr>
              <a:t>Darby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latin typeface="Franklin Gothic Book" pitchFamily="34" charset="0"/>
              </a:rPr>
              <a:t>Survival of UK men with haemophilia (no HIV) in 1999.</a:t>
            </a:r>
            <a:r>
              <a:rPr lang="en-GB" sz="3200">
                <a:latin typeface="Franklin Gothic Book" pitchFamily="34" charset="0"/>
              </a:rPr>
              <a:t> </a:t>
            </a:r>
          </a:p>
        </p:txBody>
      </p:sp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5" y="1557340"/>
            <a:ext cx="60499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7380288" y="6237290"/>
            <a:ext cx="1497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sz="2000"/>
              <a:t>Darby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2" y="980728"/>
            <a:ext cx="8875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88" y="188640"/>
            <a:ext cx="8229600" cy="723666"/>
          </a:xfrm>
        </p:spPr>
        <p:txBody>
          <a:bodyPr/>
          <a:lstStyle/>
          <a:p>
            <a:r>
              <a:rPr lang="en-GB" sz="3200" dirty="0">
                <a:latin typeface="Franklin Gothic Book" pitchFamily="34" charset="0"/>
              </a:rPr>
              <a:t>Factor VIII usage by UK centres 1989-2010</a:t>
            </a:r>
          </a:p>
        </p:txBody>
      </p:sp>
    </p:spTree>
    <p:extLst>
      <p:ext uri="{BB962C8B-B14F-4D97-AF65-F5344CB8AC3E}">
        <p14:creationId xmlns:p14="http://schemas.microsoft.com/office/powerpoint/2010/main" val="17515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16015" y="549275"/>
            <a:ext cx="5437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altLang="en-GB" sz="3200" b="1">
                <a:solidFill>
                  <a:schemeClr val="bg2"/>
                </a:solidFill>
              </a:rPr>
              <a:t>Complications of treatment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393826" y="1600201"/>
            <a:ext cx="2800726" cy="267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GB" b="1"/>
              <a:t>1. Infection</a:t>
            </a:r>
          </a:p>
          <a:p>
            <a:pPr>
              <a:spcBef>
                <a:spcPct val="50000"/>
              </a:spcBef>
            </a:pPr>
            <a:r>
              <a:rPr lang="en-US" altLang="en-GB" b="1"/>
              <a:t>	 Hepatitis B</a:t>
            </a:r>
          </a:p>
          <a:p>
            <a:pPr>
              <a:spcBef>
                <a:spcPct val="50000"/>
              </a:spcBef>
            </a:pPr>
            <a:r>
              <a:rPr lang="en-US" altLang="en-GB" b="1"/>
              <a:t>	 Hepatitis C</a:t>
            </a:r>
          </a:p>
          <a:p>
            <a:pPr>
              <a:spcBef>
                <a:spcPct val="50000"/>
              </a:spcBef>
            </a:pPr>
            <a:r>
              <a:rPr lang="en-US" altLang="en-GB" b="1"/>
              <a:t>	 HIV</a:t>
            </a:r>
          </a:p>
          <a:p>
            <a:pPr>
              <a:spcBef>
                <a:spcPct val="50000"/>
              </a:spcBef>
            </a:pPr>
            <a:r>
              <a:rPr lang="en-US" altLang="en-GB" b="1"/>
              <a:t>	 Prions?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393826" y="4513264"/>
            <a:ext cx="5006975" cy="167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altLang="en-GB" sz="2800" b="1"/>
              <a:t>2. Immune</a:t>
            </a:r>
            <a:endParaRPr lang="en-US" altLang="en-GB" b="1"/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altLang="en-GB" b="1"/>
              <a:t>	 Antibody production</a:t>
            </a:r>
          </a:p>
          <a:p>
            <a:pPr>
              <a:spcBef>
                <a:spcPct val="50000"/>
              </a:spcBef>
            </a:pPr>
            <a:r>
              <a:rPr lang="en-US" altLang="en-GB" b="1"/>
              <a:t> 	(inhibitors)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en-GB">
                <a:latin typeface="Franklin Gothic Book" pitchFamily="34" charset="0"/>
              </a:rPr>
              <a:t>Haemophilia A: genetics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781300"/>
            <a:ext cx="7772400" cy="1727200"/>
          </a:xfrm>
        </p:spPr>
        <p:txBody>
          <a:bodyPr/>
          <a:lstStyle/>
          <a:p>
            <a:r>
              <a:rPr lang="en-GB" sz="3200"/>
              <a:t>Factor VIII and IX are both on the X chromosome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43" name="Line 59"/>
          <p:cNvSpPr>
            <a:spLocks noChangeShapeType="1"/>
          </p:cNvSpPr>
          <p:nvPr/>
        </p:nvSpPr>
        <p:spPr bwMode="auto">
          <a:xfrm>
            <a:off x="6588125" y="2565402"/>
            <a:ext cx="0" cy="57626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786" name="Line 2"/>
          <p:cNvSpPr>
            <a:spLocks noChangeShapeType="1"/>
          </p:cNvSpPr>
          <p:nvPr/>
        </p:nvSpPr>
        <p:spPr bwMode="auto">
          <a:xfrm>
            <a:off x="6880225" y="3440113"/>
            <a:ext cx="12192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787" name="Line 3"/>
          <p:cNvSpPr>
            <a:spLocks noChangeShapeType="1"/>
          </p:cNvSpPr>
          <p:nvPr/>
        </p:nvSpPr>
        <p:spPr bwMode="auto">
          <a:xfrm>
            <a:off x="3048002" y="1662113"/>
            <a:ext cx="12192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447800" y="395288"/>
            <a:ext cx="4751854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Inheritance of haemophilia</a:t>
            </a:r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4219577" y="1219200"/>
            <a:ext cx="885825" cy="88741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286000" y="1277938"/>
            <a:ext cx="781050" cy="76835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118791" name="Group 7"/>
          <p:cNvGrpSpPr>
            <a:grpSpLocks/>
          </p:cNvGrpSpPr>
          <p:nvPr/>
        </p:nvGrpSpPr>
        <p:grpSpPr bwMode="auto">
          <a:xfrm>
            <a:off x="2341561" y="1433516"/>
            <a:ext cx="674685" cy="461964"/>
            <a:chOff x="2971" y="903"/>
            <a:chExt cx="425" cy="291"/>
          </a:xfrm>
        </p:grpSpPr>
        <p:sp>
          <p:nvSpPr>
            <p:cNvPr id="118792" name="Text Box 8"/>
            <p:cNvSpPr txBox="1">
              <a:spLocks noChangeArrowheads="1"/>
            </p:cNvSpPr>
            <p:nvPr/>
          </p:nvSpPr>
          <p:spPr bwMode="auto">
            <a:xfrm>
              <a:off x="3150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Y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8793" name="Text Box 9"/>
            <p:cNvSpPr txBox="1">
              <a:spLocks noChangeArrowheads="1"/>
            </p:cNvSpPr>
            <p:nvPr/>
          </p:nvSpPr>
          <p:spPr bwMode="auto">
            <a:xfrm>
              <a:off x="2971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118794" name="Oval 10"/>
          <p:cNvSpPr>
            <a:spLocks noChangeArrowheads="1"/>
          </p:cNvSpPr>
          <p:nvPr/>
        </p:nvSpPr>
        <p:spPr bwMode="auto">
          <a:xfrm>
            <a:off x="4171952" y="2998790"/>
            <a:ext cx="885825" cy="887412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795" name="Oval 11"/>
          <p:cNvSpPr>
            <a:spLocks noChangeArrowheads="1"/>
          </p:cNvSpPr>
          <p:nvPr/>
        </p:nvSpPr>
        <p:spPr bwMode="auto">
          <a:xfrm>
            <a:off x="6172202" y="2998790"/>
            <a:ext cx="885825" cy="887412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5486402" y="5181600"/>
            <a:ext cx="885825" cy="88741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797" name="Oval 13"/>
          <p:cNvSpPr>
            <a:spLocks noChangeArrowheads="1"/>
          </p:cNvSpPr>
          <p:nvPr/>
        </p:nvSpPr>
        <p:spPr bwMode="auto">
          <a:xfrm>
            <a:off x="7315202" y="5181600"/>
            <a:ext cx="885825" cy="88741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381000" y="3059113"/>
            <a:ext cx="781050" cy="76835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2276477" y="3059113"/>
            <a:ext cx="781050" cy="76835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3657600" y="5241925"/>
            <a:ext cx="781050" cy="76835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7848602" y="3059113"/>
            <a:ext cx="781050" cy="76835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1600202" y="5241925"/>
            <a:ext cx="781050" cy="76835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118803" name="Group 19"/>
          <p:cNvGrpSpPr>
            <a:grpSpLocks/>
          </p:cNvGrpSpPr>
          <p:nvPr/>
        </p:nvGrpSpPr>
        <p:grpSpPr bwMode="auto">
          <a:xfrm>
            <a:off x="4316412" y="1435102"/>
            <a:ext cx="695323" cy="461964"/>
            <a:chOff x="1694" y="903"/>
            <a:chExt cx="438" cy="291"/>
          </a:xfrm>
        </p:grpSpPr>
        <p:sp>
          <p:nvSpPr>
            <p:cNvPr id="118804" name="Text Box 20"/>
            <p:cNvSpPr txBox="1">
              <a:spLocks noChangeArrowheads="1"/>
            </p:cNvSpPr>
            <p:nvPr/>
          </p:nvSpPr>
          <p:spPr bwMode="auto">
            <a:xfrm>
              <a:off x="1694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18805" name="Text Box 21"/>
            <p:cNvSpPr txBox="1">
              <a:spLocks noChangeArrowheads="1"/>
            </p:cNvSpPr>
            <p:nvPr/>
          </p:nvSpPr>
          <p:spPr bwMode="auto">
            <a:xfrm>
              <a:off x="1886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5583238" y="5397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5888038" y="5397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118808" name="Group 24"/>
          <p:cNvGrpSpPr>
            <a:grpSpLocks/>
          </p:cNvGrpSpPr>
          <p:nvPr/>
        </p:nvGrpSpPr>
        <p:grpSpPr bwMode="auto">
          <a:xfrm>
            <a:off x="1655761" y="5397502"/>
            <a:ext cx="674685" cy="461964"/>
            <a:chOff x="2971" y="903"/>
            <a:chExt cx="425" cy="291"/>
          </a:xfrm>
        </p:grpSpPr>
        <p:sp>
          <p:nvSpPr>
            <p:cNvPr id="118809" name="Text Box 25"/>
            <p:cNvSpPr txBox="1">
              <a:spLocks noChangeArrowheads="1"/>
            </p:cNvSpPr>
            <p:nvPr/>
          </p:nvSpPr>
          <p:spPr bwMode="auto">
            <a:xfrm>
              <a:off x="3150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Y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8810" name="Text Box 26"/>
            <p:cNvSpPr txBox="1">
              <a:spLocks noChangeArrowheads="1"/>
            </p:cNvSpPr>
            <p:nvPr/>
          </p:nvSpPr>
          <p:spPr bwMode="auto">
            <a:xfrm>
              <a:off x="2971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118811" name="Group 27"/>
          <p:cNvGrpSpPr>
            <a:grpSpLocks/>
          </p:cNvGrpSpPr>
          <p:nvPr/>
        </p:nvGrpSpPr>
        <p:grpSpPr bwMode="auto">
          <a:xfrm>
            <a:off x="7412037" y="5397502"/>
            <a:ext cx="695323" cy="461964"/>
            <a:chOff x="1694" y="903"/>
            <a:chExt cx="438" cy="291"/>
          </a:xfrm>
        </p:grpSpPr>
        <p:sp>
          <p:nvSpPr>
            <p:cNvPr id="118812" name="Text Box 28"/>
            <p:cNvSpPr txBox="1">
              <a:spLocks noChangeArrowheads="1"/>
            </p:cNvSpPr>
            <p:nvPr/>
          </p:nvSpPr>
          <p:spPr bwMode="auto">
            <a:xfrm>
              <a:off x="1694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18813" name="Text Box 29"/>
            <p:cNvSpPr txBox="1">
              <a:spLocks noChangeArrowheads="1"/>
            </p:cNvSpPr>
            <p:nvPr/>
          </p:nvSpPr>
          <p:spPr bwMode="auto">
            <a:xfrm>
              <a:off x="1886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118814" name="Group 30"/>
          <p:cNvGrpSpPr>
            <a:grpSpLocks/>
          </p:cNvGrpSpPr>
          <p:nvPr/>
        </p:nvGrpSpPr>
        <p:grpSpPr bwMode="auto">
          <a:xfrm>
            <a:off x="436563" y="3214693"/>
            <a:ext cx="674685" cy="461964"/>
            <a:chOff x="528" y="1881"/>
            <a:chExt cx="425" cy="291"/>
          </a:xfrm>
        </p:grpSpPr>
        <p:sp>
          <p:nvSpPr>
            <p:cNvPr id="118815" name="Text Box 31"/>
            <p:cNvSpPr txBox="1">
              <a:spLocks noChangeArrowheads="1"/>
            </p:cNvSpPr>
            <p:nvPr/>
          </p:nvSpPr>
          <p:spPr bwMode="auto">
            <a:xfrm>
              <a:off x="707" y="1881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Y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8816" name="Text Box 32"/>
            <p:cNvSpPr txBox="1">
              <a:spLocks noChangeArrowheads="1"/>
            </p:cNvSpPr>
            <p:nvPr/>
          </p:nvSpPr>
          <p:spPr bwMode="auto">
            <a:xfrm>
              <a:off x="528" y="1881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118817" name="Group 33"/>
          <p:cNvGrpSpPr>
            <a:grpSpLocks/>
          </p:cNvGrpSpPr>
          <p:nvPr/>
        </p:nvGrpSpPr>
        <p:grpSpPr bwMode="auto">
          <a:xfrm>
            <a:off x="2330458" y="3214693"/>
            <a:ext cx="674689" cy="461964"/>
            <a:chOff x="1680" y="1881"/>
            <a:chExt cx="425" cy="291"/>
          </a:xfrm>
        </p:grpSpPr>
        <p:sp>
          <p:nvSpPr>
            <p:cNvPr id="118818" name="Text Box 34"/>
            <p:cNvSpPr txBox="1">
              <a:spLocks noChangeArrowheads="1"/>
            </p:cNvSpPr>
            <p:nvPr/>
          </p:nvSpPr>
          <p:spPr bwMode="auto">
            <a:xfrm>
              <a:off x="1859" y="1881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Y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8819" name="Text Box 35"/>
            <p:cNvSpPr txBox="1">
              <a:spLocks noChangeArrowheads="1"/>
            </p:cNvSpPr>
            <p:nvPr/>
          </p:nvSpPr>
          <p:spPr bwMode="auto">
            <a:xfrm>
              <a:off x="1680" y="1881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X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8820" name="Group 36"/>
          <p:cNvGrpSpPr>
            <a:grpSpLocks/>
          </p:cNvGrpSpPr>
          <p:nvPr/>
        </p:nvGrpSpPr>
        <p:grpSpPr bwMode="auto">
          <a:xfrm>
            <a:off x="4268786" y="3213102"/>
            <a:ext cx="695323" cy="461964"/>
            <a:chOff x="1694" y="903"/>
            <a:chExt cx="438" cy="291"/>
          </a:xfrm>
        </p:grpSpPr>
        <p:sp>
          <p:nvSpPr>
            <p:cNvPr id="118821" name="Text Box 37"/>
            <p:cNvSpPr txBox="1">
              <a:spLocks noChangeArrowheads="1"/>
            </p:cNvSpPr>
            <p:nvPr/>
          </p:nvSpPr>
          <p:spPr bwMode="auto">
            <a:xfrm>
              <a:off x="1694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X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822" name="Text Box 38"/>
            <p:cNvSpPr txBox="1">
              <a:spLocks noChangeArrowheads="1"/>
            </p:cNvSpPr>
            <p:nvPr/>
          </p:nvSpPr>
          <p:spPr bwMode="auto">
            <a:xfrm>
              <a:off x="1886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118823" name="Group 39"/>
          <p:cNvGrpSpPr>
            <a:grpSpLocks/>
          </p:cNvGrpSpPr>
          <p:nvPr/>
        </p:nvGrpSpPr>
        <p:grpSpPr bwMode="auto">
          <a:xfrm>
            <a:off x="6269037" y="3214690"/>
            <a:ext cx="695323" cy="461964"/>
            <a:chOff x="1694" y="903"/>
            <a:chExt cx="438" cy="291"/>
          </a:xfrm>
        </p:grpSpPr>
        <p:sp>
          <p:nvSpPr>
            <p:cNvPr id="118824" name="Text Box 40"/>
            <p:cNvSpPr txBox="1">
              <a:spLocks noChangeArrowheads="1"/>
            </p:cNvSpPr>
            <p:nvPr/>
          </p:nvSpPr>
          <p:spPr bwMode="auto">
            <a:xfrm>
              <a:off x="1694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X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825" name="Text Box 41"/>
            <p:cNvSpPr txBox="1">
              <a:spLocks noChangeArrowheads="1"/>
            </p:cNvSpPr>
            <p:nvPr/>
          </p:nvSpPr>
          <p:spPr bwMode="auto">
            <a:xfrm>
              <a:off x="1886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118826" name="Group 42"/>
          <p:cNvGrpSpPr>
            <a:grpSpLocks/>
          </p:cNvGrpSpPr>
          <p:nvPr/>
        </p:nvGrpSpPr>
        <p:grpSpPr bwMode="auto">
          <a:xfrm>
            <a:off x="7902585" y="3227391"/>
            <a:ext cx="674689" cy="461964"/>
            <a:chOff x="2971" y="903"/>
            <a:chExt cx="425" cy="291"/>
          </a:xfrm>
        </p:grpSpPr>
        <p:sp>
          <p:nvSpPr>
            <p:cNvPr id="118827" name="Text Box 43"/>
            <p:cNvSpPr txBox="1">
              <a:spLocks noChangeArrowheads="1"/>
            </p:cNvSpPr>
            <p:nvPr/>
          </p:nvSpPr>
          <p:spPr bwMode="auto">
            <a:xfrm>
              <a:off x="3150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Y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8828" name="Text Box 44"/>
            <p:cNvSpPr txBox="1">
              <a:spLocks noChangeArrowheads="1"/>
            </p:cNvSpPr>
            <p:nvPr/>
          </p:nvSpPr>
          <p:spPr bwMode="auto">
            <a:xfrm>
              <a:off x="2971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X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8829" name="Group 45"/>
          <p:cNvGrpSpPr>
            <a:grpSpLocks/>
          </p:cNvGrpSpPr>
          <p:nvPr/>
        </p:nvGrpSpPr>
        <p:grpSpPr bwMode="auto">
          <a:xfrm>
            <a:off x="3713161" y="5397502"/>
            <a:ext cx="674685" cy="461964"/>
            <a:chOff x="2971" y="903"/>
            <a:chExt cx="425" cy="291"/>
          </a:xfrm>
        </p:grpSpPr>
        <p:sp>
          <p:nvSpPr>
            <p:cNvPr id="118830" name="Text Box 46"/>
            <p:cNvSpPr txBox="1">
              <a:spLocks noChangeArrowheads="1"/>
            </p:cNvSpPr>
            <p:nvPr/>
          </p:nvSpPr>
          <p:spPr bwMode="auto">
            <a:xfrm>
              <a:off x="3150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Y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8831" name="Text Box 47"/>
            <p:cNvSpPr txBox="1">
              <a:spLocks noChangeArrowheads="1"/>
            </p:cNvSpPr>
            <p:nvPr/>
          </p:nvSpPr>
          <p:spPr bwMode="auto">
            <a:xfrm>
              <a:off x="2971" y="903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X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18832" name="Line 48"/>
          <p:cNvSpPr>
            <a:spLocks noChangeShapeType="1"/>
          </p:cNvSpPr>
          <p:nvPr/>
        </p:nvSpPr>
        <p:spPr bwMode="auto">
          <a:xfrm>
            <a:off x="755652" y="2565401"/>
            <a:ext cx="5827713" cy="111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33" name="Line 49"/>
          <p:cNvSpPr>
            <a:spLocks noChangeShapeType="1"/>
          </p:cNvSpPr>
          <p:nvPr/>
        </p:nvSpPr>
        <p:spPr bwMode="auto">
          <a:xfrm>
            <a:off x="1981200" y="4572000"/>
            <a:ext cx="5797550" cy="158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34" name="Line 50"/>
          <p:cNvSpPr>
            <a:spLocks noChangeShapeType="1"/>
          </p:cNvSpPr>
          <p:nvPr/>
        </p:nvSpPr>
        <p:spPr bwMode="auto">
          <a:xfrm>
            <a:off x="3657600" y="1676402"/>
            <a:ext cx="0" cy="90487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35" name="Line 51"/>
          <p:cNvSpPr>
            <a:spLocks noChangeShapeType="1"/>
          </p:cNvSpPr>
          <p:nvPr/>
        </p:nvSpPr>
        <p:spPr bwMode="auto">
          <a:xfrm>
            <a:off x="7391400" y="3440114"/>
            <a:ext cx="0" cy="113188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36" name="Line 52"/>
          <p:cNvSpPr>
            <a:spLocks noChangeShapeType="1"/>
          </p:cNvSpPr>
          <p:nvPr/>
        </p:nvSpPr>
        <p:spPr bwMode="auto">
          <a:xfrm>
            <a:off x="1981200" y="4565650"/>
            <a:ext cx="0" cy="68103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37" name="Line 53"/>
          <p:cNvSpPr>
            <a:spLocks noChangeShapeType="1"/>
          </p:cNvSpPr>
          <p:nvPr/>
        </p:nvSpPr>
        <p:spPr bwMode="auto">
          <a:xfrm>
            <a:off x="5895975" y="4587875"/>
            <a:ext cx="0" cy="59848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38" name="Line 54"/>
          <p:cNvSpPr>
            <a:spLocks noChangeShapeType="1"/>
          </p:cNvSpPr>
          <p:nvPr/>
        </p:nvSpPr>
        <p:spPr bwMode="auto">
          <a:xfrm>
            <a:off x="4038600" y="4572000"/>
            <a:ext cx="0" cy="68103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39" name="Line 55"/>
          <p:cNvSpPr>
            <a:spLocks noChangeShapeType="1"/>
          </p:cNvSpPr>
          <p:nvPr/>
        </p:nvSpPr>
        <p:spPr bwMode="auto">
          <a:xfrm flipH="1">
            <a:off x="7770813" y="4572000"/>
            <a:ext cx="1587" cy="6223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40" name="Line 56"/>
          <p:cNvSpPr>
            <a:spLocks noChangeShapeType="1"/>
          </p:cNvSpPr>
          <p:nvPr/>
        </p:nvSpPr>
        <p:spPr bwMode="auto">
          <a:xfrm flipH="1">
            <a:off x="730252" y="2581277"/>
            <a:ext cx="11113" cy="4937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41" name="Line 57"/>
          <p:cNvSpPr>
            <a:spLocks noChangeShapeType="1"/>
          </p:cNvSpPr>
          <p:nvPr/>
        </p:nvSpPr>
        <p:spPr bwMode="auto">
          <a:xfrm>
            <a:off x="2667001" y="2590802"/>
            <a:ext cx="3175" cy="4794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118842" name="Line 58"/>
          <p:cNvSpPr>
            <a:spLocks noChangeShapeType="1"/>
          </p:cNvSpPr>
          <p:nvPr/>
        </p:nvSpPr>
        <p:spPr bwMode="auto">
          <a:xfrm>
            <a:off x="4611688" y="2578100"/>
            <a:ext cx="1587" cy="3937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 Inheritance of haemophilia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/>
              <a:t>For a female heterozygote (carrier)</a:t>
            </a:r>
          </a:p>
          <a:p>
            <a:pPr lvl="1"/>
            <a:r>
              <a:rPr lang="en-GB"/>
              <a:t>Half of sons are affected</a:t>
            </a:r>
          </a:p>
          <a:p>
            <a:pPr lvl="1"/>
            <a:r>
              <a:rPr lang="en-GB"/>
              <a:t>Half of daughters are carriers</a:t>
            </a:r>
          </a:p>
          <a:p>
            <a:r>
              <a:rPr lang="en-GB" sz="3200"/>
              <a:t>For a male haemophiliac:</a:t>
            </a:r>
          </a:p>
          <a:p>
            <a:pPr lvl="1"/>
            <a:r>
              <a:rPr lang="en-GB"/>
              <a:t>All daughters are heterozygotes</a:t>
            </a:r>
          </a:p>
          <a:p>
            <a:pPr lvl="1"/>
            <a:r>
              <a:rPr lang="en-GB"/>
              <a:t>All sons are unaffected </a:t>
            </a:r>
          </a:p>
          <a:p>
            <a:r>
              <a:rPr lang="en-GB"/>
              <a:t> Approx one third are new mutations</a:t>
            </a:r>
          </a:p>
          <a:p>
            <a:pPr lvl="1">
              <a:buFont typeface="Wingdings" pitchFamily="2" charset="2"/>
              <a:buNone/>
            </a:pPr>
            <a:endParaRPr lang="en-GB"/>
          </a:p>
          <a:p>
            <a:pPr lvl="1">
              <a:buFont typeface="Wingdings" pitchFamily="2" charset="2"/>
              <a:buNone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611188" y="620715"/>
            <a:ext cx="6164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sz="4000" b="1">
                <a:solidFill>
                  <a:schemeClr val="bg2"/>
                </a:solidFill>
              </a:rPr>
              <a:t>Women and haemophilia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900113" y="1989139"/>
            <a:ext cx="7543800" cy="366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lnSpc>
                <a:spcPct val="145000"/>
              </a:lnSpc>
              <a:buFontTx/>
              <a:buChar char="•"/>
            </a:pPr>
            <a:r>
              <a:rPr lang="en-GB" sz="3200"/>
              <a:t> sex linked recessive</a:t>
            </a:r>
          </a:p>
          <a:p>
            <a:pPr>
              <a:lnSpc>
                <a:spcPct val="145000"/>
              </a:lnSpc>
              <a:buFontTx/>
              <a:buChar char="•"/>
            </a:pPr>
            <a:r>
              <a:rPr lang="en-GB" sz="3200"/>
              <a:t> level in males is consistent</a:t>
            </a:r>
          </a:p>
          <a:p>
            <a:pPr>
              <a:lnSpc>
                <a:spcPct val="145000"/>
              </a:lnSpc>
              <a:buFontTx/>
              <a:buChar char="•"/>
            </a:pPr>
            <a:r>
              <a:rPr lang="en-GB" sz="3200"/>
              <a:t> levels in heterozygotes is extremely variable</a:t>
            </a:r>
          </a:p>
          <a:p>
            <a:pPr>
              <a:lnSpc>
                <a:spcPct val="145000"/>
              </a:lnSpc>
            </a:pPr>
            <a:r>
              <a:rPr lang="en-GB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762000" y="509589"/>
            <a:ext cx="6496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US" sz="3200" b="1">
                <a:solidFill>
                  <a:schemeClr val="bg2"/>
                </a:solidFill>
              </a:rPr>
              <a:t>Factor VIII level in heterozygotes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187451" y="2133600"/>
            <a:ext cx="6580607" cy="3785634"/>
          </a:xfrm>
          <a:prstGeom prst="rect">
            <a:avLst/>
          </a:prstGeom>
          <a:noFill/>
          <a:ln w="9525">
            <a:solidFill>
              <a:srgbClr val="420042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/>
              <a:t>	</a:t>
            </a:r>
            <a:r>
              <a:rPr lang="en-US" sz="2800" b="1"/>
              <a:t>Allele usage			 FVIII</a:t>
            </a:r>
          </a:p>
          <a:p>
            <a:pPr>
              <a:lnSpc>
                <a:spcPct val="120000"/>
              </a:lnSpc>
            </a:pPr>
            <a:endParaRPr lang="en-US" sz="2800" b="1"/>
          </a:p>
          <a:p>
            <a:pPr>
              <a:lnSpc>
                <a:spcPct val="120000"/>
              </a:lnSpc>
            </a:pPr>
            <a:r>
              <a:rPr lang="en-US" b="1"/>
              <a:t>Normal 	 	Deficient		</a:t>
            </a:r>
          </a:p>
          <a:p>
            <a:pPr>
              <a:lnSpc>
                <a:spcPct val="120000"/>
              </a:lnSpc>
            </a:pPr>
            <a:r>
              <a:rPr lang="en-US"/>
              <a:t>50			50			50%</a:t>
            </a:r>
          </a:p>
          <a:p>
            <a:pPr>
              <a:lnSpc>
                <a:spcPct val="120000"/>
              </a:lnSpc>
            </a:pPr>
            <a:r>
              <a:rPr lang="en-US"/>
              <a:t>10			90			10%</a:t>
            </a:r>
          </a:p>
          <a:p>
            <a:pPr>
              <a:lnSpc>
                <a:spcPct val="120000"/>
              </a:lnSpc>
            </a:pPr>
            <a:r>
              <a:rPr lang="en-US"/>
              <a:t>20			80			20%</a:t>
            </a:r>
          </a:p>
          <a:p>
            <a:pPr>
              <a:lnSpc>
                <a:spcPct val="120000"/>
              </a:lnSpc>
            </a:pPr>
            <a:r>
              <a:rPr lang="en-US"/>
              <a:t>60			40			60%</a:t>
            </a:r>
          </a:p>
          <a:p>
            <a:pPr>
              <a:lnSpc>
                <a:spcPct val="120000"/>
              </a:lnSpc>
            </a:pPr>
            <a:r>
              <a:rPr lang="en-US"/>
              <a:t>80			20			80%</a:t>
            </a:r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>
            <a:off x="1258888" y="2997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Franklin Gothic Book" pitchFamily="34" charset="0"/>
              </a:rPr>
              <a:t>Primary haemostasis failure</a:t>
            </a:r>
            <a:endParaRPr lang="en-GB" dirty="0">
              <a:latin typeface="Franklin Gothic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4" y="1988841"/>
            <a:ext cx="6912768" cy="43204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Number or function of platelets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Quantity or function of VWF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Defects in Collagen or vessel wall</a:t>
            </a:r>
          </a:p>
        </p:txBody>
      </p:sp>
    </p:spTree>
    <p:extLst>
      <p:ext uri="{BB962C8B-B14F-4D97-AF65-F5344CB8AC3E}">
        <p14:creationId xmlns:p14="http://schemas.microsoft.com/office/powerpoint/2010/main" val="440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Franklin Gothic Book" pitchFamily="34" charset="0"/>
              </a:rPr>
              <a:t>Factor levels in haemophilia carriers</a:t>
            </a:r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2" y="1844675"/>
            <a:ext cx="42894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7380290" y="6256338"/>
            <a:ext cx="155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/>
              <a:t>Plug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2238"/>
            <a:ext cx="729615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7812090" y="6280151"/>
            <a:ext cx="1231569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sz="1600" b="1"/>
              <a:t>Graw 2005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7453313" y="409577"/>
            <a:ext cx="1331912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</a:rPr>
              <a:t>Severe 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7451727" y="2674940"/>
            <a:ext cx="1331913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</a:rPr>
              <a:t>15%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7451727" y="1666877"/>
            <a:ext cx="1190625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</a:rPr>
              <a:t>45%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Line 2"/>
          <p:cNvSpPr>
            <a:spLocks noChangeShapeType="1"/>
          </p:cNvSpPr>
          <p:nvPr/>
        </p:nvSpPr>
        <p:spPr bwMode="auto">
          <a:xfrm>
            <a:off x="2879727" y="3375025"/>
            <a:ext cx="241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6400802" y="4267202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1-22</a:t>
            </a: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2936875" y="4267202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26-23</a:t>
            </a:r>
            <a:endParaRPr lang="en-GB" b="1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7421565" y="2057402"/>
            <a:ext cx="83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Xqter</a:t>
            </a:r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>
            <a:off x="2857502" y="2262188"/>
            <a:ext cx="4335463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3186114" y="2157413"/>
            <a:ext cx="352425" cy="201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4040188" y="2157413"/>
            <a:ext cx="266700" cy="201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2079627" y="2273300"/>
            <a:ext cx="7588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 flipH="1">
            <a:off x="1947864" y="2271713"/>
            <a:ext cx="8731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1219200" y="2057402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cen</a:t>
            </a:r>
          </a:p>
        </p:txBody>
      </p:sp>
      <p:sp>
        <p:nvSpPr>
          <p:cNvPr id="349196" name="AutoShape 12"/>
          <p:cNvSpPr>
            <a:spLocks noChangeArrowheads="1"/>
          </p:cNvSpPr>
          <p:nvPr/>
        </p:nvSpPr>
        <p:spPr bwMode="auto">
          <a:xfrm flipH="1">
            <a:off x="3708400" y="2136775"/>
            <a:ext cx="223838" cy="244475"/>
          </a:xfrm>
          <a:prstGeom prst="rightArrow">
            <a:avLst>
              <a:gd name="adj1" fmla="val 69435"/>
              <a:gd name="adj2" fmla="val 58009"/>
            </a:avLst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197" name="AutoShape 13"/>
          <p:cNvSpPr>
            <a:spLocks noChangeArrowheads="1"/>
          </p:cNvSpPr>
          <p:nvPr/>
        </p:nvSpPr>
        <p:spPr bwMode="auto">
          <a:xfrm>
            <a:off x="6084888" y="2133602"/>
            <a:ext cx="228600" cy="244475"/>
          </a:xfrm>
          <a:prstGeom prst="rightArrow">
            <a:avLst>
              <a:gd name="adj1" fmla="val 69435"/>
              <a:gd name="adj2" fmla="val 58009"/>
            </a:avLst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198" name="AutoShape 14"/>
          <p:cNvSpPr>
            <a:spLocks noChangeArrowheads="1"/>
          </p:cNvSpPr>
          <p:nvPr/>
        </p:nvSpPr>
        <p:spPr bwMode="auto">
          <a:xfrm>
            <a:off x="6804025" y="2128838"/>
            <a:ext cx="260350" cy="244475"/>
          </a:xfrm>
          <a:prstGeom prst="rightArrow">
            <a:avLst>
              <a:gd name="adj1" fmla="val 69435"/>
              <a:gd name="adj2" fmla="val 61776"/>
            </a:avLst>
          </a:prstGeom>
          <a:solidFill>
            <a:srgbClr val="FF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199" name="AutoShape 15"/>
          <p:cNvSpPr>
            <a:spLocks noChangeArrowheads="1"/>
          </p:cNvSpPr>
          <p:nvPr/>
        </p:nvSpPr>
        <p:spPr bwMode="auto">
          <a:xfrm>
            <a:off x="4697413" y="2716215"/>
            <a:ext cx="220662" cy="282575"/>
          </a:xfrm>
          <a:prstGeom prst="downArrow">
            <a:avLst>
              <a:gd name="adj1" fmla="val 20000"/>
              <a:gd name="adj2" fmla="val 5364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00" name="Rectangle 16"/>
          <p:cNvSpPr>
            <a:spLocks noChangeArrowheads="1"/>
          </p:cNvSpPr>
          <p:nvPr/>
        </p:nvSpPr>
        <p:spPr bwMode="auto">
          <a:xfrm>
            <a:off x="3195640" y="3270252"/>
            <a:ext cx="352425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01" name="Rectangle 17"/>
          <p:cNvSpPr>
            <a:spLocks noChangeArrowheads="1"/>
          </p:cNvSpPr>
          <p:nvPr/>
        </p:nvSpPr>
        <p:spPr bwMode="auto">
          <a:xfrm>
            <a:off x="4049713" y="3270252"/>
            <a:ext cx="266700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>
            <a:off x="2089150" y="3375025"/>
            <a:ext cx="7572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 flipH="1">
            <a:off x="1957390" y="3384550"/>
            <a:ext cx="8731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04" name="Text Box 20"/>
          <p:cNvSpPr txBox="1">
            <a:spLocks noChangeArrowheads="1"/>
          </p:cNvSpPr>
          <p:nvPr/>
        </p:nvSpPr>
        <p:spPr bwMode="auto">
          <a:xfrm>
            <a:off x="1219200" y="3276602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cen</a:t>
            </a:r>
          </a:p>
        </p:txBody>
      </p:sp>
      <p:sp>
        <p:nvSpPr>
          <p:cNvPr id="349205" name="Text Box 21"/>
          <p:cNvSpPr txBox="1">
            <a:spLocks noChangeArrowheads="1"/>
          </p:cNvSpPr>
          <p:nvPr/>
        </p:nvSpPr>
        <p:spPr bwMode="auto">
          <a:xfrm>
            <a:off x="2590800" y="3657602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Xqter</a:t>
            </a:r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>
            <a:off x="3768727" y="3509963"/>
            <a:ext cx="10477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07" name="Line 23"/>
          <p:cNvSpPr>
            <a:spLocks noChangeShapeType="1"/>
          </p:cNvSpPr>
          <p:nvPr/>
        </p:nvSpPr>
        <p:spPr bwMode="auto">
          <a:xfrm>
            <a:off x="3883025" y="3509963"/>
            <a:ext cx="60325" cy="17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>
            <a:off x="3948115" y="3683000"/>
            <a:ext cx="10477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>
            <a:off x="3954465" y="3509963"/>
            <a:ext cx="10636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10" name="Line 26"/>
          <p:cNvSpPr>
            <a:spLocks noChangeShapeType="1"/>
          </p:cNvSpPr>
          <p:nvPr/>
        </p:nvSpPr>
        <p:spPr bwMode="auto">
          <a:xfrm flipH="1">
            <a:off x="3884613" y="3509963"/>
            <a:ext cx="61912" cy="17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11" name="Line 27"/>
          <p:cNvSpPr>
            <a:spLocks noChangeShapeType="1"/>
          </p:cNvSpPr>
          <p:nvPr/>
        </p:nvSpPr>
        <p:spPr bwMode="auto">
          <a:xfrm flipH="1">
            <a:off x="3775077" y="3683000"/>
            <a:ext cx="10477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12" name="Text Box 28"/>
          <p:cNvSpPr txBox="1">
            <a:spLocks noChangeArrowheads="1"/>
          </p:cNvSpPr>
          <p:nvPr/>
        </p:nvSpPr>
        <p:spPr bwMode="auto">
          <a:xfrm>
            <a:off x="5686425" y="3260727"/>
            <a:ext cx="1933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Homologous</a:t>
            </a:r>
          </a:p>
          <a:p>
            <a:pPr algn="ctr"/>
            <a:r>
              <a:rPr lang="en-GB" sz="2000" b="1"/>
              <a:t>recombination</a:t>
            </a:r>
          </a:p>
        </p:txBody>
      </p:sp>
      <p:sp>
        <p:nvSpPr>
          <p:cNvPr id="349213" name="Line 29"/>
          <p:cNvSpPr>
            <a:spLocks noChangeShapeType="1"/>
          </p:cNvSpPr>
          <p:nvPr/>
        </p:nvSpPr>
        <p:spPr bwMode="auto">
          <a:xfrm>
            <a:off x="3554415" y="3816350"/>
            <a:ext cx="1749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14" name="Line 30"/>
          <p:cNvSpPr>
            <a:spLocks noChangeShapeType="1"/>
          </p:cNvSpPr>
          <p:nvPr/>
        </p:nvSpPr>
        <p:spPr bwMode="auto">
          <a:xfrm>
            <a:off x="2857502" y="4878390"/>
            <a:ext cx="4335463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15" name="Rectangle 31"/>
          <p:cNvSpPr>
            <a:spLocks noChangeArrowheads="1"/>
          </p:cNvSpPr>
          <p:nvPr/>
        </p:nvSpPr>
        <p:spPr bwMode="auto">
          <a:xfrm>
            <a:off x="3186114" y="4773613"/>
            <a:ext cx="352425" cy="201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16" name="Rectangle 32"/>
          <p:cNvSpPr>
            <a:spLocks noChangeArrowheads="1"/>
          </p:cNvSpPr>
          <p:nvPr/>
        </p:nvSpPr>
        <p:spPr bwMode="auto">
          <a:xfrm>
            <a:off x="6615113" y="4786315"/>
            <a:ext cx="266700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4725988" y="507524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endParaRPr lang="en-GB" sz="2000" b="1" i="1">
              <a:solidFill>
                <a:srgbClr val="FFCC00"/>
              </a:solidFill>
            </a:endParaRPr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3708400" y="507524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endParaRPr lang="en-GB" sz="2000" b="1" i="1">
              <a:solidFill>
                <a:srgbClr val="FFCC00"/>
              </a:solidFill>
            </a:endParaRPr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7421565" y="4648202"/>
            <a:ext cx="83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Xqter</a:t>
            </a:r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>
            <a:off x="2079627" y="4891088"/>
            <a:ext cx="758825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21" name="Line 37"/>
          <p:cNvSpPr>
            <a:spLocks noChangeShapeType="1"/>
          </p:cNvSpPr>
          <p:nvPr/>
        </p:nvSpPr>
        <p:spPr bwMode="auto">
          <a:xfrm flipH="1">
            <a:off x="1947864" y="4887913"/>
            <a:ext cx="8731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1219200" y="4648202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cen</a:t>
            </a:r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>
            <a:off x="4697415" y="4203702"/>
            <a:ext cx="222250" cy="282575"/>
          </a:xfrm>
          <a:prstGeom prst="downArrow">
            <a:avLst>
              <a:gd name="adj1" fmla="val 20000"/>
              <a:gd name="adj2" fmla="val 5325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2716215" y="5081590"/>
            <a:ext cx="134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disrupted</a:t>
            </a:r>
          </a:p>
          <a:p>
            <a:pPr algn="ctr"/>
            <a:r>
              <a:rPr lang="en-GB" sz="2000" b="1"/>
              <a:t>F8 gene</a:t>
            </a:r>
            <a:endParaRPr lang="en-GB" b="1"/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2051052" y="1562102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Exons 26-23</a:t>
            </a:r>
            <a:endParaRPr lang="en-GB" b="1"/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2936875" y="2667002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26-23</a:t>
            </a:r>
            <a:endParaRPr lang="en-GB" b="1"/>
          </a:p>
        </p:txBody>
      </p:sp>
      <p:sp>
        <p:nvSpPr>
          <p:cNvPr id="349227" name="Text Box 43"/>
          <p:cNvSpPr txBox="1">
            <a:spLocks noChangeArrowheads="1"/>
          </p:cNvSpPr>
          <p:nvPr/>
        </p:nvSpPr>
        <p:spPr bwMode="auto">
          <a:xfrm>
            <a:off x="3848100" y="2667002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22-1</a:t>
            </a:r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3848100" y="1562102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22-1</a:t>
            </a:r>
          </a:p>
        </p:txBody>
      </p:sp>
      <p:sp>
        <p:nvSpPr>
          <p:cNvPr id="349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Flipping the tip</a:t>
            </a:r>
          </a:p>
        </p:txBody>
      </p:sp>
      <p:sp>
        <p:nvSpPr>
          <p:cNvPr id="349230" name="Text Box 46"/>
          <p:cNvSpPr txBox="1">
            <a:spLocks noChangeArrowheads="1"/>
          </p:cNvSpPr>
          <p:nvPr/>
        </p:nvSpPr>
        <p:spPr bwMode="auto">
          <a:xfrm>
            <a:off x="4572002" y="1562102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en-GB" sz="2000" b="1"/>
              <a:t>F8</a:t>
            </a:r>
          </a:p>
        </p:txBody>
      </p:sp>
      <p:sp>
        <p:nvSpPr>
          <p:cNvPr id="349231" name="AutoShape 47"/>
          <p:cNvSpPr>
            <a:spLocks noChangeArrowheads="1"/>
          </p:cNvSpPr>
          <p:nvPr/>
        </p:nvSpPr>
        <p:spPr bwMode="auto">
          <a:xfrm rot="5400000">
            <a:off x="4178301" y="2554289"/>
            <a:ext cx="684212" cy="2081213"/>
          </a:xfrm>
          <a:custGeom>
            <a:avLst/>
            <a:gdLst>
              <a:gd name="G0" fmla="+- 10389 0 0"/>
              <a:gd name="G1" fmla="+- -8608247 0 0"/>
              <a:gd name="G2" fmla="+- 0 0 -8608247"/>
              <a:gd name="T0" fmla="*/ 0 256 1"/>
              <a:gd name="T1" fmla="*/ 180 256 1"/>
              <a:gd name="G3" fmla="+- -8608247 T0 T1"/>
              <a:gd name="T2" fmla="*/ 0 256 1"/>
              <a:gd name="T3" fmla="*/ 90 256 1"/>
              <a:gd name="G4" fmla="+- -8608247 T2 T3"/>
              <a:gd name="G5" fmla="*/ G4 2 1"/>
              <a:gd name="T4" fmla="*/ 90 256 1"/>
              <a:gd name="T5" fmla="*/ 0 256 1"/>
              <a:gd name="G6" fmla="+- -8608247 T4 T5"/>
              <a:gd name="G7" fmla="*/ G6 2 1"/>
              <a:gd name="G8" fmla="abs -860824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389"/>
              <a:gd name="G18" fmla="*/ 10389 1 2"/>
              <a:gd name="G19" fmla="+- G18 5400 0"/>
              <a:gd name="G20" fmla="cos G19 -8608247"/>
              <a:gd name="G21" fmla="sin G19 -8608247"/>
              <a:gd name="G22" fmla="+- G20 10800 0"/>
              <a:gd name="G23" fmla="+- G21 10800 0"/>
              <a:gd name="G24" fmla="+- 10800 0 G20"/>
              <a:gd name="G25" fmla="+- 10389 10800 0"/>
              <a:gd name="G26" fmla="?: G9 G17 G25"/>
              <a:gd name="G27" fmla="?: G9 0 21600"/>
              <a:gd name="G28" fmla="cos 10800 -8608247"/>
              <a:gd name="G29" fmla="sin 10800 -8608247"/>
              <a:gd name="G30" fmla="sin 10389 -8608247"/>
              <a:gd name="G31" fmla="+- G28 10800 0"/>
              <a:gd name="G32" fmla="+- G29 10800 0"/>
              <a:gd name="G33" fmla="+- G30 10800 0"/>
              <a:gd name="G34" fmla="?: G4 0 G31"/>
              <a:gd name="G35" fmla="?: -8608247 G34 0"/>
              <a:gd name="G36" fmla="?: G6 G35 G31"/>
              <a:gd name="G37" fmla="+- 21600 0 G36"/>
              <a:gd name="G38" fmla="?: G4 0 G33"/>
              <a:gd name="G39" fmla="?: -860824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800 w 21600"/>
              <a:gd name="T15" fmla="*/ 2846 h 21600"/>
              <a:gd name="T16" fmla="*/ 10800 w 21600"/>
              <a:gd name="T17" fmla="*/ 411 h 21600"/>
              <a:gd name="T18" fmla="*/ 17800 w 21600"/>
              <a:gd name="T19" fmla="*/ 284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936" y="3001"/>
                </a:moveTo>
                <a:cubicBezTo>
                  <a:pt x="5833" y="1331"/>
                  <a:pt x="8273" y="410"/>
                  <a:pt x="10800" y="411"/>
                </a:cubicBezTo>
                <a:cubicBezTo>
                  <a:pt x="13326" y="411"/>
                  <a:pt x="15766" y="1331"/>
                  <a:pt x="17663" y="3001"/>
                </a:cubicBezTo>
                <a:lnTo>
                  <a:pt x="17935" y="2692"/>
                </a:lnTo>
                <a:cubicBezTo>
                  <a:pt x="15963" y="957"/>
                  <a:pt x="13426" y="-1"/>
                  <a:pt x="10799" y="0"/>
                </a:cubicBezTo>
                <a:cubicBezTo>
                  <a:pt x="8173" y="0"/>
                  <a:pt x="5636" y="957"/>
                  <a:pt x="3664" y="2692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32" name="AutoShape 48"/>
          <p:cNvSpPr>
            <a:spLocks noChangeArrowheads="1"/>
          </p:cNvSpPr>
          <p:nvPr/>
        </p:nvSpPr>
        <p:spPr bwMode="auto">
          <a:xfrm flipH="1">
            <a:off x="3771900" y="3255963"/>
            <a:ext cx="223838" cy="244475"/>
          </a:xfrm>
          <a:prstGeom prst="rightArrow">
            <a:avLst>
              <a:gd name="adj1" fmla="val 69435"/>
              <a:gd name="adj2" fmla="val 58009"/>
            </a:avLst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33" name="AutoShape 49"/>
          <p:cNvSpPr>
            <a:spLocks noChangeArrowheads="1"/>
          </p:cNvSpPr>
          <p:nvPr/>
        </p:nvSpPr>
        <p:spPr bwMode="auto">
          <a:xfrm rot="-10800000">
            <a:off x="3779838" y="3694113"/>
            <a:ext cx="260350" cy="244475"/>
          </a:xfrm>
          <a:prstGeom prst="rightArrow">
            <a:avLst>
              <a:gd name="adj1" fmla="val 69435"/>
              <a:gd name="adj2" fmla="val 61776"/>
            </a:avLst>
          </a:prstGeom>
          <a:solidFill>
            <a:srgbClr val="FF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34" name="AutoShape 50"/>
          <p:cNvSpPr>
            <a:spLocks noChangeArrowheads="1"/>
          </p:cNvSpPr>
          <p:nvPr/>
        </p:nvSpPr>
        <p:spPr bwMode="auto">
          <a:xfrm rot="-10800000">
            <a:off x="4572000" y="3694113"/>
            <a:ext cx="228600" cy="244475"/>
          </a:xfrm>
          <a:prstGeom prst="rightArrow">
            <a:avLst>
              <a:gd name="adj1" fmla="val 69435"/>
              <a:gd name="adj2" fmla="val 58009"/>
            </a:avLst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35" name="AutoShape 51"/>
          <p:cNvSpPr>
            <a:spLocks noChangeArrowheads="1"/>
          </p:cNvSpPr>
          <p:nvPr/>
        </p:nvSpPr>
        <p:spPr bwMode="auto">
          <a:xfrm rot="-10800000">
            <a:off x="3795713" y="4754564"/>
            <a:ext cx="260350" cy="244475"/>
          </a:xfrm>
          <a:prstGeom prst="rightArrow">
            <a:avLst>
              <a:gd name="adj1" fmla="val 69435"/>
              <a:gd name="adj2" fmla="val 61776"/>
            </a:avLst>
          </a:prstGeom>
          <a:solidFill>
            <a:srgbClr val="FF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36" name="AutoShape 52"/>
          <p:cNvSpPr>
            <a:spLocks noChangeArrowheads="1"/>
          </p:cNvSpPr>
          <p:nvPr/>
        </p:nvSpPr>
        <p:spPr bwMode="auto">
          <a:xfrm rot="-10800000">
            <a:off x="4587875" y="4754564"/>
            <a:ext cx="228600" cy="244475"/>
          </a:xfrm>
          <a:prstGeom prst="rightArrow">
            <a:avLst>
              <a:gd name="adj1" fmla="val 69435"/>
              <a:gd name="adj2" fmla="val 58009"/>
            </a:avLst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37" name="AutoShape 53"/>
          <p:cNvSpPr>
            <a:spLocks noChangeArrowheads="1"/>
          </p:cNvSpPr>
          <p:nvPr/>
        </p:nvSpPr>
        <p:spPr bwMode="auto">
          <a:xfrm rot="10800000" flipH="1">
            <a:off x="6948490" y="4757740"/>
            <a:ext cx="223837" cy="244475"/>
          </a:xfrm>
          <a:prstGeom prst="rightArrow">
            <a:avLst>
              <a:gd name="adj1" fmla="val 69435"/>
              <a:gd name="adj2" fmla="val 58009"/>
            </a:avLst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349238" name="Text Box 54"/>
          <p:cNvSpPr txBox="1">
            <a:spLocks noChangeArrowheads="1"/>
          </p:cNvSpPr>
          <p:nvPr/>
        </p:nvSpPr>
        <p:spPr bwMode="auto">
          <a:xfrm>
            <a:off x="3779838" y="5949950"/>
            <a:ext cx="486568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sz="2000"/>
              <a:t>Nearly always occurs in spermatogenesis</a:t>
            </a:r>
          </a:p>
          <a:p>
            <a:r>
              <a:rPr lang="en-GB" sz="2000"/>
              <a:t>Similar mechanism in intron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772400" cy="990600"/>
          </a:xfrm>
        </p:spPr>
        <p:txBody>
          <a:bodyPr/>
          <a:lstStyle/>
          <a:p>
            <a:r>
              <a:rPr lang="en-GB" altLang="en-US">
                <a:latin typeface="Franklin Gothic Book" pitchFamily="34" charset="0"/>
              </a:rPr>
              <a:t>Haemophilia A Mutations </a:t>
            </a:r>
            <a:br>
              <a:rPr lang="en-GB" altLang="en-US">
                <a:latin typeface="Franklin Gothic Book" pitchFamily="34" charset="0"/>
              </a:rPr>
            </a:br>
            <a:r>
              <a:rPr lang="en-GB" altLang="en-US">
                <a:latin typeface="Franklin Gothic Book" pitchFamily="34" charset="0"/>
              </a:rPr>
              <a:t>(excluding inversions)</a:t>
            </a:r>
            <a:endParaRPr lang="en-US">
              <a:latin typeface="Franklin Gothic Book" pitchFamily="34" charset="0"/>
            </a:endParaRPr>
          </a:p>
        </p:txBody>
      </p:sp>
      <p:graphicFrame>
        <p:nvGraphicFramePr>
          <p:cNvPr id="152604" name="Group 28"/>
          <p:cNvGraphicFramePr>
            <a:graphicFrameLocks noGrp="1"/>
          </p:cNvGraphicFramePr>
          <p:nvPr>
            <p:ph type="tbl" idx="1"/>
          </p:nvPr>
        </p:nvGraphicFramePr>
        <p:xfrm>
          <a:off x="1187450" y="1916115"/>
          <a:ext cx="6781800" cy="4134767"/>
        </p:xfrm>
        <a:graphic>
          <a:graphicData uri="http://schemas.openxmlformats.org/drawingml/2006/table">
            <a:tbl>
              <a:tblPr/>
              <a:tblGrid>
                <a:gridCol w="4721225"/>
                <a:gridCol w="2060575"/>
              </a:tblGrid>
              <a:tr h="520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Reports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1104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Unique mutations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622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Unique Deletions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Unique Insertions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Unique Splice variants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Unique Point mutations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(mis-sense + stop)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Factor IX genetics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40"/>
            <a:ext cx="8229600" cy="36004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/>
              <a:t>Factor IX deficiency is one-fifth as common as FVIII</a:t>
            </a:r>
          </a:p>
          <a:p>
            <a:pPr>
              <a:lnSpc>
                <a:spcPct val="130000"/>
              </a:lnSpc>
            </a:pPr>
            <a:r>
              <a:rPr lang="en-GB"/>
              <a:t>No inversions</a:t>
            </a:r>
          </a:p>
          <a:p>
            <a:pPr>
              <a:lnSpc>
                <a:spcPct val="130000"/>
              </a:lnSpc>
            </a:pPr>
            <a:r>
              <a:rPr lang="en-GB"/>
              <a:t>Otherwise the same range of mutations is seen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539751" y="620713"/>
            <a:ext cx="2303213" cy="6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r>
              <a:rPr lang="en-GB" altLang="en-GB" sz="3600" b="1" dirty="0">
                <a:solidFill>
                  <a:schemeClr val="bg2"/>
                </a:solidFill>
              </a:rPr>
              <a:t>Inhibitors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115618" y="1628801"/>
            <a:ext cx="7441461" cy="416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dirty="0"/>
              <a:t> antibodies to factor VIII/FIX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dirty="0"/>
              <a:t> ‘foreign’ molecule to severe patients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dirty="0"/>
              <a:t> 40-50% of severe haemophilia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dirty="0"/>
              <a:t> ~10-15% are persistent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dirty="0"/>
              <a:t> High titre render FVIII/FIX treatment useless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dirty="0"/>
              <a:t> Require by-pass therapy – partially effective</a:t>
            </a:r>
          </a:p>
          <a:p>
            <a:pPr>
              <a:lnSpc>
                <a:spcPct val="135000"/>
              </a:lnSpc>
            </a:pPr>
            <a:endParaRPr lang="en-GB" alt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Developments in haemophilia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7"/>
            <a:ext cx="8229600" cy="4530725"/>
          </a:xfrm>
        </p:spPr>
        <p:txBody>
          <a:bodyPr/>
          <a:lstStyle/>
          <a:p>
            <a:r>
              <a:rPr lang="en-GB"/>
              <a:t>Antenatal diagnosis</a:t>
            </a:r>
          </a:p>
          <a:p>
            <a:r>
              <a:rPr lang="en-GB"/>
              <a:t>Preimplantation genetic diagnosis (PIGD)</a:t>
            </a:r>
          </a:p>
          <a:p>
            <a:r>
              <a:rPr lang="en-GB"/>
              <a:t>New delivery systems – infusion</a:t>
            </a:r>
          </a:p>
          <a:p>
            <a:r>
              <a:rPr lang="en-GB"/>
              <a:t>‘Designer molecules’ rFVIII</a:t>
            </a:r>
          </a:p>
          <a:p>
            <a:pPr lvl="1"/>
            <a:r>
              <a:rPr lang="en-GB"/>
              <a:t>Longer half life</a:t>
            </a:r>
          </a:p>
          <a:p>
            <a:pPr lvl="1"/>
            <a:r>
              <a:rPr lang="en-GB"/>
              <a:t>Low immunogenicity/reactivity</a:t>
            </a:r>
          </a:p>
          <a:p>
            <a:r>
              <a:rPr lang="en-GB"/>
              <a:t>Gene therapy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5"/>
            <a:ext cx="8229600" cy="1139825"/>
          </a:xfrm>
        </p:spPr>
        <p:txBody>
          <a:bodyPr/>
          <a:lstStyle/>
          <a:p>
            <a:r>
              <a:rPr lang="en-GB">
                <a:latin typeface="Franklin Gothic Book" pitchFamily="34" charset="0"/>
              </a:rPr>
              <a:t>New approaches to haemophilia	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FVIII molecules with increased activity/stability</a:t>
            </a:r>
          </a:p>
          <a:p>
            <a:pPr lvl="1"/>
            <a:r>
              <a:rPr lang="en-GB" dirty="0" err="1"/>
              <a:t>Eg</a:t>
            </a:r>
            <a:r>
              <a:rPr lang="en-GB" dirty="0"/>
              <a:t> by linking A1 and A2 domains</a:t>
            </a:r>
          </a:p>
          <a:p>
            <a:pPr lvl="1"/>
            <a:endParaRPr lang="en-GB" dirty="0"/>
          </a:p>
          <a:p>
            <a:r>
              <a:rPr lang="en-GB" dirty="0"/>
              <a:t>Prolonging half life of </a:t>
            </a:r>
            <a:r>
              <a:rPr lang="en-GB" dirty="0" smtClean="0"/>
              <a:t>FVIII or IX</a:t>
            </a:r>
            <a:endParaRPr lang="en-GB" dirty="0"/>
          </a:p>
          <a:p>
            <a:pPr lvl="1"/>
            <a:r>
              <a:rPr lang="en-GB" dirty="0"/>
              <a:t>Couple to liposomes</a:t>
            </a:r>
          </a:p>
          <a:p>
            <a:pPr lvl="1"/>
            <a:r>
              <a:rPr lang="en-GB" dirty="0"/>
              <a:t>Couple to PEG</a:t>
            </a:r>
          </a:p>
          <a:p>
            <a:pPr lvl="1"/>
            <a:r>
              <a:rPr lang="en-GB" dirty="0" err="1" smtClean="0"/>
              <a:t>Polysialylation</a:t>
            </a:r>
            <a:endParaRPr lang="en-GB" dirty="0" smtClean="0"/>
          </a:p>
          <a:p>
            <a:pPr lvl="1"/>
            <a:r>
              <a:rPr lang="en-GB" dirty="0" smtClean="0"/>
              <a:t>Couple to albumin</a:t>
            </a:r>
          </a:p>
          <a:p>
            <a:pPr lvl="1"/>
            <a:r>
              <a:rPr lang="en-GB" dirty="0" smtClean="0"/>
              <a:t>Couple to Fc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07535" y="21021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ctr" defTabSz="414597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4000" b="1" dirty="0">
                <a:latin typeface="Arial" charset="0"/>
              </a:rPr>
              <a:t>FIX-Fc pharmacokinetics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79516" cy="537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588224" y="6522324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597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100" b="1" dirty="0">
                <a:latin typeface="Arial" charset="0"/>
              </a:rPr>
              <a:t>Shapiro Blood 2012;119:666-672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0291" y="4530105"/>
            <a:ext cx="1984839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lIns="91420" tIns="45711" rIns="91420" bIns="45711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T1/2 = 60 hours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(</a:t>
            </a:r>
            <a:r>
              <a:rPr lang="en-GB" sz="2000" dirty="0" err="1">
                <a:solidFill>
                  <a:srgbClr val="0070C0"/>
                </a:solidFill>
              </a:rPr>
              <a:t>cf</a:t>
            </a:r>
            <a:r>
              <a:rPr lang="en-GB" sz="2000" dirty="0">
                <a:solidFill>
                  <a:srgbClr val="0070C0"/>
                </a:solidFill>
              </a:rPr>
              <a:t> 20)</a:t>
            </a:r>
          </a:p>
        </p:txBody>
      </p:sp>
    </p:spTree>
    <p:extLst>
      <p:ext uri="{BB962C8B-B14F-4D97-AF65-F5344CB8AC3E}">
        <p14:creationId xmlns:p14="http://schemas.microsoft.com/office/powerpoint/2010/main" val="258650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ctr" defTabSz="414683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3200" b="1" dirty="0" smtClean="0">
                <a:latin typeface="Arial" charset="0"/>
              </a:rPr>
              <a:t>Dosing models for prophylaxis with </a:t>
            </a:r>
            <a:r>
              <a:rPr lang="en-GB" sz="3200" b="1" dirty="0" err="1" smtClean="0">
                <a:latin typeface="Arial" charset="0"/>
              </a:rPr>
              <a:t>rFIXFc</a:t>
            </a:r>
            <a:r>
              <a:rPr lang="en-GB" sz="3200" b="1" dirty="0" smtClean="0">
                <a:latin typeface="Arial" charset="0"/>
              </a:rPr>
              <a:t>  </a:t>
            </a:r>
            <a:endParaRPr lang="en-GB" sz="3200" b="1" dirty="0"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175540" cy="530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84168" y="6549852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683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100" b="1" dirty="0">
                <a:latin typeface="Arial" charset="0"/>
              </a:rPr>
              <a:t>Shapiro </a:t>
            </a:r>
            <a:r>
              <a:rPr lang="en-GB" sz="1100" b="1" dirty="0" smtClean="0">
                <a:latin typeface="Arial" charset="0"/>
              </a:rPr>
              <a:t>Blood </a:t>
            </a:r>
            <a:r>
              <a:rPr lang="en-GB" sz="1100" b="1" dirty="0">
                <a:latin typeface="Arial" charset="0"/>
              </a:rPr>
              <a:t>2012;119:666-672</a:t>
            </a:r>
          </a:p>
        </p:txBody>
      </p:sp>
    </p:spTree>
    <p:extLst>
      <p:ext uri="{BB962C8B-B14F-4D97-AF65-F5344CB8AC3E}">
        <p14:creationId xmlns:p14="http://schemas.microsoft.com/office/powerpoint/2010/main" val="1178570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808080"/>
        </a:dk1>
        <a:lt1>
          <a:srgbClr val="FFCC00"/>
        </a:lt1>
        <a:dk2>
          <a:srgbClr val="000040"/>
        </a:dk2>
        <a:lt2>
          <a:srgbClr val="FFFFCC"/>
        </a:lt2>
        <a:accent1>
          <a:srgbClr val="FF9933"/>
        </a:accent1>
        <a:accent2>
          <a:srgbClr val="3333CC"/>
        </a:accent2>
        <a:accent3>
          <a:srgbClr val="AAAAAF"/>
        </a:accent3>
        <a:accent4>
          <a:srgbClr val="DAAE00"/>
        </a:accent4>
        <a:accent5>
          <a:srgbClr val="FFCAAD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CC00"/>
      </a:lt1>
      <a:dk2>
        <a:srgbClr val="000040"/>
      </a:dk2>
      <a:lt2>
        <a:srgbClr val="FFFFCC"/>
      </a:lt2>
      <a:accent1>
        <a:srgbClr val="FF9933"/>
      </a:accent1>
      <a:accent2>
        <a:srgbClr val="3333CC"/>
      </a:accent2>
      <a:accent3>
        <a:srgbClr val="AAAAAF"/>
      </a:accent3>
      <a:accent4>
        <a:srgbClr val="DAAE00"/>
      </a:accent4>
      <a:accent5>
        <a:srgbClr val="FFCAAD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CC00"/>
        </a:lt1>
        <a:dk2>
          <a:srgbClr val="000040"/>
        </a:dk2>
        <a:lt2>
          <a:srgbClr val="FFFFCC"/>
        </a:lt2>
        <a:accent1>
          <a:srgbClr val="FF9933"/>
        </a:accent1>
        <a:accent2>
          <a:srgbClr val="3333CC"/>
        </a:accent2>
        <a:accent3>
          <a:srgbClr val="AAAAAF"/>
        </a:accent3>
        <a:accent4>
          <a:srgbClr val="DAAE00"/>
        </a:accent4>
        <a:accent5>
          <a:srgbClr val="FFCAAD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2335</Words>
  <Application>Microsoft Office PowerPoint</Application>
  <PresentationFormat>On-screen Show (4:3)</PresentationFormat>
  <Paragraphs>952</Paragraphs>
  <Slides>101</Slides>
  <Notes>94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101</vt:i4>
      </vt:variant>
    </vt:vector>
  </HeadingPairs>
  <TitlesOfParts>
    <vt:vector size="114" baseType="lpstr">
      <vt:lpstr>Network</vt:lpstr>
      <vt:lpstr>Level</vt:lpstr>
      <vt:lpstr>1_Level</vt:lpstr>
      <vt:lpstr>Median</vt:lpstr>
      <vt:lpstr>2_Level</vt:lpstr>
      <vt:lpstr>3_Level</vt:lpstr>
      <vt:lpstr>Default Design</vt:lpstr>
      <vt:lpstr>Office Theme</vt:lpstr>
      <vt:lpstr>1_Office Theme</vt:lpstr>
      <vt:lpstr>Photo Editor Photo</vt:lpstr>
      <vt:lpstr>Chart</vt:lpstr>
      <vt:lpstr>CorelPhotoPaint.Image.8</vt:lpstr>
      <vt:lpstr>Worksheet</vt:lpstr>
      <vt:lpstr>Why do patients bleed? Haemophilia</vt:lpstr>
      <vt:lpstr>What can go wrong with haemostasis?</vt:lpstr>
      <vt:lpstr>PowerPoint Presentation</vt:lpstr>
      <vt:lpstr>Primary haemostasis</vt:lpstr>
      <vt:lpstr>PowerPoint Presentation</vt:lpstr>
      <vt:lpstr>PowerPoint Presentation</vt:lpstr>
      <vt:lpstr>PowerPoint Presentation</vt:lpstr>
      <vt:lpstr>PowerPoint Presentation</vt:lpstr>
      <vt:lpstr>Primary haemostasis failure</vt:lpstr>
      <vt:lpstr>Coagulation</vt:lpstr>
      <vt:lpstr>Thrombin cleaves fibrinogen: formation of the fibrin clot.</vt:lpstr>
      <vt:lpstr>PowerPoint Presentation</vt:lpstr>
      <vt:lpstr>PowerPoint Presentation</vt:lpstr>
      <vt:lpstr>PowerPoint Presentation</vt:lpstr>
      <vt:lpstr>Termination of coagulation</vt:lpstr>
      <vt:lpstr>PowerPoint Presentation</vt:lpstr>
      <vt:lpstr>Bleeding and excess anticoagulant function</vt:lpstr>
      <vt:lpstr>PowerPoint Presentation</vt:lpstr>
      <vt:lpstr>Bleeding and disorders of Fibrinolysis</vt:lpstr>
      <vt:lpstr>PowerPoint Presentation</vt:lpstr>
      <vt:lpstr>PowerPoint Presentation</vt:lpstr>
      <vt:lpstr>Why patients bleed: Haemophilia</vt:lpstr>
      <vt:lpstr>PowerPoint Presentation</vt:lpstr>
      <vt:lpstr>Why is there a failure of fibrin formation in haemophilia?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Thrombin generation and FVIII</vt:lpstr>
      <vt:lpstr>PowerPoint Presentation</vt:lpstr>
      <vt:lpstr>Secondary events securing  haemostasis (1)</vt:lpstr>
      <vt:lpstr>Secondary events securing haemostasis (2)</vt:lpstr>
      <vt:lpstr>Coagulation in haemophilia </vt:lpstr>
      <vt:lpstr>Disorders of coagulation</vt:lpstr>
      <vt:lpstr>Disorders of coagulation: bleeding pattern </vt:lpstr>
      <vt:lpstr>PowerPoint Presentation</vt:lpstr>
      <vt:lpstr>PowerPoint Presentation</vt:lpstr>
      <vt:lpstr>PowerPoint Presentation</vt:lpstr>
      <vt:lpstr>Haemophilia A and B</vt:lpstr>
      <vt:lpstr>PowerPoint Presentation</vt:lpstr>
      <vt:lpstr>PowerPoint Presentation</vt:lpstr>
      <vt:lpstr>PowerPoint Presentation</vt:lpstr>
      <vt:lpstr>Thrombin generation and FVIII</vt:lpstr>
      <vt:lpstr>Bleeding in haemophilia</vt:lpstr>
      <vt:lpstr>PowerPoint Presentation</vt:lpstr>
      <vt:lpstr>PowerPoint Presentation</vt:lpstr>
      <vt:lpstr>Cause of death recorded for 113 cases of Haemophilia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Psoas haematoma</vt:lpstr>
      <vt:lpstr>Treatment for haemophilia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 score and joint bleeds</vt:lpstr>
      <vt:lpstr>Secondary prophylaxis in adults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Survival of UK men with haemophilia (no HIV) in 1999. </vt:lpstr>
      <vt:lpstr>Factor VIII usage by UK centres 1989-2010</vt:lpstr>
      <vt:lpstr>PowerPoint Presentation</vt:lpstr>
      <vt:lpstr>Haemophilia A: genetics</vt:lpstr>
      <vt:lpstr>PowerPoint Presentation</vt:lpstr>
      <vt:lpstr> Inheritance of haemophilia</vt:lpstr>
      <vt:lpstr>PowerPoint Presentation</vt:lpstr>
      <vt:lpstr>PowerPoint Presentation</vt:lpstr>
      <vt:lpstr>Factor levels in haemophilia carriers</vt:lpstr>
      <vt:lpstr>PowerPoint Presentation</vt:lpstr>
      <vt:lpstr>Flipping the tip</vt:lpstr>
      <vt:lpstr>Haemophilia A Mutations  (excluding inversions)</vt:lpstr>
      <vt:lpstr>Factor IX genetics</vt:lpstr>
      <vt:lpstr>PowerPoint Presentation</vt:lpstr>
      <vt:lpstr>Developments in haemophilia</vt:lpstr>
      <vt:lpstr>New approaches to haemophilia </vt:lpstr>
      <vt:lpstr>PowerPoint Presentation</vt:lpstr>
      <vt:lpstr>PowerPoint Presentation</vt:lpstr>
      <vt:lpstr>New approaches to haemophilia </vt:lpstr>
      <vt:lpstr>Problems with new approaches</vt:lpstr>
    </vt:vector>
  </TitlesOfParts>
  <Company>icsm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mike laffan</dc:creator>
  <cp:lastModifiedBy>Shiel, Nuala</cp:lastModifiedBy>
  <cp:revision>71</cp:revision>
  <dcterms:created xsi:type="dcterms:W3CDTF">2001-06-25T21:27:50Z</dcterms:created>
  <dcterms:modified xsi:type="dcterms:W3CDTF">2012-10-12T15:01:22Z</dcterms:modified>
</cp:coreProperties>
</file>