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Lst>
  <p:notesMasterIdLst>
    <p:notesMasterId r:id="rId47"/>
  </p:notesMasterIdLst>
  <p:handoutMasterIdLst>
    <p:handoutMasterId r:id="rId48"/>
  </p:handoutMasterIdLst>
  <p:sldIdLst>
    <p:sldId id="257" r:id="rId5"/>
    <p:sldId id="381" r:id="rId6"/>
    <p:sldId id="259" r:id="rId7"/>
    <p:sldId id="261" r:id="rId8"/>
    <p:sldId id="415" r:id="rId9"/>
    <p:sldId id="336" r:id="rId10"/>
    <p:sldId id="338" r:id="rId11"/>
    <p:sldId id="339" r:id="rId12"/>
    <p:sldId id="357" r:id="rId13"/>
    <p:sldId id="419" r:id="rId14"/>
    <p:sldId id="416" r:id="rId15"/>
    <p:sldId id="361" r:id="rId16"/>
    <p:sldId id="365" r:id="rId17"/>
    <p:sldId id="399" r:id="rId18"/>
    <p:sldId id="400" r:id="rId19"/>
    <p:sldId id="401" r:id="rId20"/>
    <p:sldId id="420" r:id="rId21"/>
    <p:sldId id="421" r:id="rId22"/>
    <p:sldId id="389" r:id="rId23"/>
    <p:sldId id="404" r:id="rId24"/>
    <p:sldId id="422" r:id="rId25"/>
    <p:sldId id="408" r:id="rId26"/>
    <p:sldId id="409" r:id="rId27"/>
    <p:sldId id="394" r:id="rId28"/>
    <p:sldId id="395" r:id="rId29"/>
    <p:sldId id="410" r:id="rId30"/>
    <p:sldId id="423" r:id="rId31"/>
    <p:sldId id="424" r:id="rId32"/>
    <p:sldId id="425" r:id="rId33"/>
    <p:sldId id="427" r:id="rId34"/>
    <p:sldId id="428" r:id="rId35"/>
    <p:sldId id="429" r:id="rId36"/>
    <p:sldId id="430" r:id="rId37"/>
    <p:sldId id="431" r:id="rId38"/>
    <p:sldId id="432" r:id="rId39"/>
    <p:sldId id="438" r:id="rId40"/>
    <p:sldId id="439" r:id="rId41"/>
    <p:sldId id="444" r:id="rId42"/>
    <p:sldId id="440" r:id="rId43"/>
    <p:sldId id="441" r:id="rId44"/>
    <p:sldId id="414" r:id="rId45"/>
    <p:sldId id="443" r:id="rId46"/>
  </p:sldIdLst>
  <p:sldSz cx="9144000" cy="6858000" type="screen4x3"/>
  <p:notesSz cx="6794500" cy="99314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9BE"/>
    <a:srgbClr val="0000CC"/>
    <a:srgbClr val="800000"/>
    <a:srgbClr val="66CCFF"/>
    <a:srgbClr val="DB89A6"/>
    <a:srgbClr val="0033CC"/>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9" autoAdjust="0"/>
    <p:restoredTop sz="92586" autoAdjust="0"/>
  </p:normalViewPr>
  <p:slideViewPr>
    <p:cSldViewPr snapToGrid="0">
      <p:cViewPr>
        <p:scale>
          <a:sx n="50" d="100"/>
          <a:sy n="50" d="100"/>
        </p:scale>
        <p:origin x="-1032" y="-192"/>
      </p:cViewPr>
      <p:guideLst>
        <p:guide orient="horz" pos="486"/>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smtClean="0"/>
            </a:lvl1pPr>
          </a:lstStyle>
          <a:p>
            <a:pPr>
              <a:defRPr/>
            </a:pPr>
            <a:fld id="{83B288FF-F894-41C9-AC14-B7907F50DAFC}" type="datetimeFigureOut">
              <a:rPr lang="en-GB"/>
              <a:pPr>
                <a:defRPr/>
              </a:pPr>
              <a:t>05/11/2012</a:t>
            </a:fld>
            <a:endParaRPr lang="en-GB"/>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smtClean="0"/>
            </a:lvl1pPr>
          </a:lstStyle>
          <a:p>
            <a:pPr>
              <a:defRPr/>
            </a:pPr>
            <a:endParaRPr lang="en-GB"/>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smtClean="0"/>
            </a:lvl1pPr>
          </a:lstStyle>
          <a:p>
            <a:pPr>
              <a:defRPr/>
            </a:pPr>
            <a:fld id="{113E1E22-AAD8-4565-99B7-458E0B5659A0}" type="slidenum">
              <a:rPr lang="en-GB"/>
              <a:pPr>
                <a:defRPr/>
              </a:pPr>
              <a:t>‹#›</a:t>
            </a:fld>
            <a:endParaRPr lang="en-GB"/>
          </a:p>
        </p:txBody>
      </p:sp>
    </p:spTree>
    <p:extLst>
      <p:ext uri="{BB962C8B-B14F-4D97-AF65-F5344CB8AC3E}">
        <p14:creationId xmlns:p14="http://schemas.microsoft.com/office/powerpoint/2010/main" val="19209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GB"/>
          </a:p>
        </p:txBody>
      </p:sp>
      <p:sp>
        <p:nvSpPr>
          <p:cNvPr id="8195"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5837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GB"/>
          </a:p>
        </p:txBody>
      </p:sp>
      <p:sp>
        <p:nvSpPr>
          <p:cNvPr id="8199"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22E6D6B-2621-4856-8573-C116F838B020}" type="slidenum">
              <a:rPr lang="en-GB"/>
              <a:pPr>
                <a:defRPr/>
              </a:pPr>
              <a:t>‹#›</a:t>
            </a:fld>
            <a:endParaRPr lang="en-GB"/>
          </a:p>
        </p:txBody>
      </p:sp>
    </p:spTree>
    <p:extLst>
      <p:ext uri="{BB962C8B-B14F-4D97-AF65-F5344CB8AC3E}">
        <p14:creationId xmlns:p14="http://schemas.microsoft.com/office/powerpoint/2010/main" val="2786410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91BC0A-1971-40DF-A6AC-3F5BEDDDC619}" type="slidenum">
              <a:rPr lang="en-GB" smtClean="0"/>
              <a:pPr eaLnBrk="1" hangingPunct="1"/>
              <a:t>1</a:t>
            </a:fld>
            <a:endParaRPr lang="en-GB"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10482A-D27B-4B32-951F-1A3D7A31066B}" type="slidenum">
              <a:rPr lang="en-GB" smtClean="0"/>
              <a:pPr eaLnBrk="1" hangingPunct="1"/>
              <a:t>11</a:t>
            </a:fld>
            <a:endParaRPr lang="en-GB"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marL="228600" indent="-228600"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3C19FE-4E4E-48D6-8623-20E0C9297702}" type="slidenum">
              <a:rPr lang="en-GB" smtClean="0"/>
              <a:pPr eaLnBrk="1" hangingPunct="1"/>
              <a:t>12</a:t>
            </a:fld>
            <a:endParaRPr lang="en-GB" smtClean="0"/>
          </a:p>
        </p:txBody>
      </p:sp>
      <p:sp>
        <p:nvSpPr>
          <p:cNvPr id="69635" name="Rectangle 2"/>
          <p:cNvSpPr>
            <a:spLocks noGrp="1" noRot="1" noChangeAspect="1" noChangeArrowheads="1" noTextEdit="1"/>
          </p:cNvSpPr>
          <p:nvPr>
            <p:ph type="sldImg"/>
          </p:nvPr>
        </p:nvSpPr>
        <p:spPr>
          <a:xfrm>
            <a:off x="915988" y="744538"/>
            <a:ext cx="4965700" cy="3724275"/>
          </a:xfrm>
          <a:ln/>
        </p:spPr>
      </p:sp>
      <p:sp>
        <p:nvSpPr>
          <p:cNvPr id="69636" name="Rectangle 3"/>
          <p:cNvSpPr>
            <a:spLocks noGrp="1" noChangeArrowheads="1"/>
          </p:cNvSpPr>
          <p:nvPr>
            <p:ph type="body" idx="1"/>
          </p:nvPr>
        </p:nvSpPr>
        <p:spPr>
          <a:noFill/>
        </p:spPr>
        <p:txBody>
          <a:bodyPr/>
          <a:lstStyle/>
          <a:p>
            <a:pPr marL="228600" indent="-228600" eaLnBrk="1" hangingPunct="1">
              <a:lnSpc>
                <a:spcPct val="90000"/>
              </a:lnSpc>
              <a:buFontTx/>
              <a:buAutoNum type="arabicPeriod"/>
            </a:pPr>
            <a:r>
              <a:rPr lang="en-GB" smtClean="0">
                <a:latin typeface="Arial" charset="0"/>
              </a:rPr>
              <a:t>There is currently a great deal of interest in AAV vectors which is in part due to its great safety profile. </a:t>
            </a:r>
          </a:p>
          <a:p>
            <a:pPr marL="228600" indent="-228600" eaLnBrk="1" hangingPunct="1">
              <a:lnSpc>
                <a:spcPct val="90000"/>
              </a:lnSpc>
              <a:buFontTx/>
              <a:buAutoNum type="arabicPeriod"/>
            </a:pPr>
            <a:r>
              <a:rPr lang="en-GB" smtClean="0">
                <a:latin typeface="Arial" charset="0"/>
              </a:rPr>
              <a:t>AAV is a small non-pathogenic single stranded DNA parvovirus that is endemic in humans but does not cause disease</a:t>
            </a:r>
          </a:p>
          <a:p>
            <a:pPr marL="228600" indent="-228600" eaLnBrk="1" hangingPunct="1">
              <a:lnSpc>
                <a:spcPct val="90000"/>
              </a:lnSpc>
              <a:buFontTx/>
              <a:buAutoNum type="arabicPeriod"/>
            </a:pPr>
            <a:r>
              <a:rPr lang="en-US" smtClean="0">
                <a:latin typeface="Arial" charset="0"/>
              </a:rPr>
              <a:t>An additional measure of safety is afforded by the fact that this virus cannot replicate unless the target cell si also infected with a helper virus such as adenovirus. </a:t>
            </a:r>
          </a:p>
          <a:p>
            <a:pPr marL="228600" indent="-228600" eaLnBrk="1" hangingPunct="1">
              <a:lnSpc>
                <a:spcPct val="90000"/>
              </a:lnSpc>
              <a:buFontTx/>
              <a:buAutoNum type="arabicPeriod"/>
            </a:pPr>
            <a:r>
              <a:rPr lang="en-US" smtClean="0">
                <a:latin typeface="Arial" charset="0"/>
              </a:rPr>
              <a:t>Therefore amongst vectors of viral origin, rAAV have the best safety profile</a:t>
            </a:r>
          </a:p>
          <a:p>
            <a:pPr marL="228600" indent="-228600" eaLnBrk="1" hangingPunct="1">
              <a:lnSpc>
                <a:spcPct val="90000"/>
              </a:lnSpc>
              <a:buFontTx/>
              <a:buAutoNum type="arabicPeriod"/>
            </a:pPr>
            <a:r>
              <a:rPr lang="en-US" smtClean="0">
                <a:latin typeface="Arial" charset="0"/>
              </a:rPr>
              <a:t>Equally important is the fact that rAAV can transduce a variety of cell types and it is in particular able to mediate stable long term transgene expression </a:t>
            </a:r>
            <a:r>
              <a:rPr lang="en-GB" smtClean="0">
                <a:latin typeface="Arial" charset="0"/>
              </a:rPr>
              <a:t>at </a:t>
            </a:r>
            <a:r>
              <a:rPr lang="en-US" smtClean="0">
                <a:latin typeface="Arial" charset="0"/>
              </a:rPr>
              <a:t>following a single administration of the vector into a variety of from post mitotic tissues: </a:t>
            </a:r>
            <a:r>
              <a:rPr lang="en-US" smtClean="0">
                <a:latin typeface="Arial" charset="0"/>
                <a:sym typeface="Symbol" pitchFamily="18" charset="2"/>
              </a:rPr>
              <a:t> </a:t>
            </a:r>
            <a:r>
              <a:rPr lang="en-GB" smtClean="0">
                <a:latin typeface="Arial" charset="0"/>
              </a:rPr>
              <a:t>Muscle, Liver, Retina, Brain</a:t>
            </a:r>
          </a:p>
          <a:p>
            <a:pPr marL="228600" indent="-228600" eaLnBrk="1" hangingPunct="1">
              <a:lnSpc>
                <a:spcPct val="90000"/>
              </a:lnSpc>
              <a:buFontTx/>
              <a:buAutoNum type="arabicPeriod"/>
            </a:pPr>
            <a:r>
              <a:rPr lang="en-US" sz="1000" smtClean="0">
                <a:latin typeface="Arial" charset="0"/>
              </a:rPr>
              <a:t>This expression in large is mediated by episomally retained copies as rAAV integrates infrequently and at a rate comparable to that of DNA. Consequently the risk of vector mediated oncogenesis with this vector is low.</a:t>
            </a:r>
          </a:p>
          <a:p>
            <a:pPr marL="228600" indent="-228600" eaLnBrk="1" hangingPunct="1">
              <a:lnSpc>
                <a:spcPct val="90000"/>
              </a:lnSpc>
              <a:buFontTx/>
              <a:buAutoNum type="arabicPeriod"/>
            </a:pPr>
            <a:r>
              <a:rPr lang="en-US" sz="1000" smtClean="0">
                <a:latin typeface="Arial" charset="0"/>
              </a:rPr>
              <a:t>Multiple serotypes of AAV derived a variety of animal species have been isolated and characterized especially by Jim Wilson’s group who will be speaking latter today. These novel serotypes have distinct biological properties that have broadened the scope for this vector system</a:t>
            </a:r>
          </a:p>
          <a:p>
            <a:pPr marL="228600" indent="-228600" eaLnBrk="1" hangingPunct="1">
              <a:lnSpc>
                <a:spcPct val="90000"/>
              </a:lnSpc>
              <a:buFontTx/>
              <a:buAutoNum type="arabicPeriod"/>
            </a:pPr>
            <a:r>
              <a:rPr lang="en-GB" smtClean="0">
                <a:latin typeface="Arial" charset="0"/>
              </a:rPr>
              <a:t>As with most vector systems rAAV has several disadvantages. Foremost amongst these is its small packaging capacity of 4.6kb which significantly limits the potential disease targets </a:t>
            </a:r>
          </a:p>
          <a:p>
            <a:pPr marL="228600" indent="-228600" eaLnBrk="1" hangingPunct="1">
              <a:lnSpc>
                <a:spcPct val="90000"/>
              </a:lnSpc>
              <a:buFontTx/>
              <a:buAutoNum type="arabicPeriod"/>
            </a:pPr>
            <a:r>
              <a:rPr lang="en-GB" smtClean="0">
                <a:latin typeface="Arial" charset="0"/>
              </a:rPr>
              <a:t>Additionally the majority of us have been infected with wt-AAV2, especially serotype 2 which results in long-lasting humoral and cellular immunity that has the potential to limit efficient transduction with this vector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9DD556-7D7A-48BB-B214-EC381CA66A2F}" type="slidenum">
              <a:rPr lang="en-GB" smtClean="0"/>
              <a:pPr eaLnBrk="1" hangingPunct="1"/>
              <a:t>13</a:t>
            </a:fld>
            <a:endParaRPr lang="en-GB" smtClean="0"/>
          </a:p>
        </p:txBody>
      </p:sp>
      <p:sp>
        <p:nvSpPr>
          <p:cNvPr id="70659" name="Rectangle 2"/>
          <p:cNvSpPr>
            <a:spLocks noGrp="1" noRot="1" noChangeAspect="1" noChangeArrowheads="1" noTextEdit="1"/>
          </p:cNvSpPr>
          <p:nvPr>
            <p:ph type="sldImg"/>
          </p:nvPr>
        </p:nvSpPr>
        <p:spPr>
          <a:xfrm>
            <a:off x="915988" y="744538"/>
            <a:ext cx="4965700" cy="3724275"/>
          </a:xfrm>
          <a:ln/>
        </p:spPr>
      </p:sp>
      <p:sp>
        <p:nvSpPr>
          <p:cNvPr id="70660" name="Rectangle 3"/>
          <p:cNvSpPr>
            <a:spLocks noGrp="1" noChangeArrowheads="1"/>
          </p:cNvSpPr>
          <p:nvPr>
            <p:ph type="body" idx="1"/>
          </p:nvPr>
        </p:nvSpPr>
        <p:spPr>
          <a:noFill/>
        </p:spPr>
        <p:txBody>
          <a:bodyPr/>
          <a:lstStyle/>
          <a:p>
            <a:pPr marL="228600" indent="-228600" eaLnBrk="1" hangingPunct="1">
              <a:buFontTx/>
              <a:buAutoNum type="arabicPeriod"/>
            </a:pPr>
            <a:r>
              <a:rPr lang="en-GB" smtClean="0">
                <a:latin typeface="Arial" charset="0"/>
              </a:rPr>
              <a:t>Last year we heard about the remarkable success of rAAV serotype 2 vectors in the treatment of LCA following s single administration of a small quantity of vector in the subretinal space of 3 individual with a severe retinal dystrophy</a:t>
            </a:r>
          </a:p>
          <a:p>
            <a:pPr marL="228600" indent="-228600" eaLnBrk="1" hangingPunct="1">
              <a:buFontTx/>
              <a:buAutoNum type="arabicPeriod"/>
            </a:pPr>
            <a:r>
              <a:rPr lang="en-GB" smtClean="0">
                <a:latin typeface="Arial" charset="0"/>
              </a:rPr>
              <a:t>The vector was delivered in conjunction with steroids to limit inflammation associated with vector admnistration in this closed space</a:t>
            </a:r>
          </a:p>
          <a:p>
            <a:pPr marL="228600" indent="-228600" eaLnBrk="1" hangingPunct="1">
              <a:buFontTx/>
              <a:buAutoNum type="arabicPeriod"/>
            </a:pPr>
            <a:r>
              <a:rPr lang="en-GB" smtClean="0">
                <a:latin typeface="Arial" charset="0"/>
              </a:rPr>
              <a:t>No adverse effects were seen and in one patient there was objective as well as subjective improvement in visual function.</a:t>
            </a:r>
          </a:p>
          <a:p>
            <a:pPr marL="228600" indent="-228600" eaLnBrk="1" hangingPunct="1">
              <a:buFontTx/>
              <a:buAutoNum type="arabicPeriod"/>
            </a:pPr>
            <a:r>
              <a:rPr lang="en-GB" smtClean="0">
                <a:latin typeface="Arial" charset="0"/>
              </a:rPr>
              <a:t>We will hear more about this from Robin Ali but the last two studies suggest that gene delivery …….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3B014C-24C0-4D41-BDA2-085F9F37E02C}" type="slidenum">
              <a:rPr lang="en-GB" smtClean="0"/>
              <a:pPr eaLnBrk="1" hangingPunct="1"/>
              <a:t>14</a:t>
            </a:fld>
            <a:endParaRPr lang="en-GB" smtClean="0"/>
          </a:p>
        </p:txBody>
      </p:sp>
      <p:sp>
        <p:nvSpPr>
          <p:cNvPr id="71683" name="Rectangle 2"/>
          <p:cNvSpPr>
            <a:spLocks noGrp="1" noRot="1" noChangeAspect="1" noChangeArrowheads="1" noTextEdit="1"/>
          </p:cNvSpPr>
          <p:nvPr>
            <p:ph type="sldImg"/>
          </p:nvPr>
        </p:nvSpPr>
        <p:spPr>
          <a:xfrm>
            <a:off x="915988" y="744538"/>
            <a:ext cx="4965700" cy="3724275"/>
          </a:xfrm>
          <a:ln/>
        </p:spPr>
      </p:sp>
      <p:sp>
        <p:nvSpPr>
          <p:cNvPr id="71684" name="Rectangle 3"/>
          <p:cNvSpPr>
            <a:spLocks noGrp="1" noChangeArrowheads="1"/>
          </p:cNvSpPr>
          <p:nvPr>
            <p:ph type="body" idx="1"/>
          </p:nvPr>
        </p:nvSpPr>
        <p:spPr>
          <a:noFill/>
        </p:spPr>
        <p:txBody>
          <a:bodyPr/>
          <a:lstStyle/>
          <a:p>
            <a:pPr marL="228600" indent="-228600" eaLnBrk="1" hangingPunct="1"/>
            <a:endParaRPr lang="en-US" sz="1000" smtClean="0">
              <a:latin typeface="Arial Narrow"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661D67-C0E8-4823-9B83-F187802C5F54}" type="slidenum">
              <a:rPr lang="en-GB" smtClean="0"/>
              <a:pPr eaLnBrk="1" hangingPunct="1"/>
              <a:t>15</a:t>
            </a:fld>
            <a:endParaRPr lang="en-GB" smtClean="0"/>
          </a:p>
        </p:txBody>
      </p:sp>
      <p:sp>
        <p:nvSpPr>
          <p:cNvPr id="72707" name="Rectangle 2"/>
          <p:cNvSpPr>
            <a:spLocks noGrp="1" noRot="1" noChangeAspect="1" noChangeArrowheads="1" noTextEdit="1"/>
          </p:cNvSpPr>
          <p:nvPr>
            <p:ph type="sldImg"/>
          </p:nvPr>
        </p:nvSpPr>
        <p:spPr>
          <a:xfrm>
            <a:off x="915988" y="744538"/>
            <a:ext cx="4965700" cy="3724275"/>
          </a:xfrm>
          <a:ln/>
        </p:spPr>
      </p:sp>
      <p:sp>
        <p:nvSpPr>
          <p:cNvPr id="72708" name="Rectangle 3"/>
          <p:cNvSpPr>
            <a:spLocks noGrp="1" noChangeArrowheads="1"/>
          </p:cNvSpPr>
          <p:nvPr>
            <p:ph type="body" idx="1"/>
          </p:nvPr>
        </p:nvSpPr>
        <p:spPr>
          <a:noFill/>
        </p:spPr>
        <p:txBody>
          <a:bodyPr/>
          <a:lstStyle/>
          <a:p>
            <a:pPr marL="228600" indent="-228600" eaLnBrk="1" hangingPunct="1"/>
            <a:endParaRPr lang="en-US" sz="1000" smtClean="0">
              <a:latin typeface="Arial Narrow"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661695-1817-4039-8DDC-0D7F8D3957AF}" type="slidenum">
              <a:rPr lang="en-GB" smtClean="0">
                <a:solidFill>
                  <a:srgbClr val="000000"/>
                </a:solidFill>
              </a:rPr>
              <a:pPr eaLnBrk="1" hangingPunct="1"/>
              <a:t>18</a:t>
            </a:fld>
            <a:endParaRPr lang="en-GB" smtClean="0">
              <a:solidFill>
                <a:srgbClr val="000000"/>
              </a:solidFill>
            </a:endParaRPr>
          </a:p>
        </p:txBody>
      </p:sp>
      <p:sp>
        <p:nvSpPr>
          <p:cNvPr id="73731" name="Rectangle 2"/>
          <p:cNvSpPr>
            <a:spLocks noGrp="1" noRot="1" noChangeAspect="1" noChangeArrowheads="1" noTextEdit="1"/>
          </p:cNvSpPr>
          <p:nvPr>
            <p:ph type="sldImg"/>
          </p:nvPr>
        </p:nvSpPr>
        <p:spPr>
          <a:xfrm>
            <a:off x="915988" y="744538"/>
            <a:ext cx="4965700" cy="3724275"/>
          </a:xfrm>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lnSpc>
                <a:spcPct val="90000"/>
              </a:lnSpc>
              <a:buFontTx/>
              <a:buAutoNum type="arabicPeriod"/>
            </a:pPr>
            <a:r>
              <a:rPr lang="en-GB" smtClean="0">
                <a:latin typeface="Arial Narrow" pitchFamily="34" charset="0"/>
              </a:rPr>
              <a:t>We are not the first to attempt gene therapy for haemophilia B</a:t>
            </a:r>
          </a:p>
          <a:p>
            <a:pPr marL="227013" indent="-227013" eaLnBrk="1" hangingPunct="1">
              <a:lnSpc>
                <a:spcPct val="90000"/>
              </a:lnSpc>
              <a:buFontTx/>
              <a:buAutoNum type="arabicPeriod"/>
            </a:pPr>
            <a:r>
              <a:rPr lang="en-GB" smtClean="0">
                <a:latin typeface="Arial Narrow" pitchFamily="34" charset="0"/>
              </a:rPr>
              <a:t>Based on this impressive preclinical data 15 patients have received rAAV-2 vector encoding hFIX in the context of two phase I studies</a:t>
            </a:r>
          </a:p>
          <a:p>
            <a:pPr marL="227013" indent="-227013" eaLnBrk="1" hangingPunct="1">
              <a:lnSpc>
                <a:spcPct val="90000"/>
              </a:lnSpc>
              <a:buFontTx/>
              <a:buAutoNum type="arabicPeriod"/>
            </a:pPr>
            <a:r>
              <a:rPr lang="en-GB" smtClean="0">
                <a:latin typeface="Arial" charset="0"/>
              </a:rPr>
              <a:t>The first study focused on intramuscular delivery of a rAAV2 in 8 patients with severe HB at 3 different dose levels</a:t>
            </a:r>
          </a:p>
          <a:p>
            <a:pPr marL="227013" indent="-227013" eaLnBrk="1" hangingPunct="1">
              <a:lnSpc>
                <a:spcPct val="90000"/>
              </a:lnSpc>
              <a:buFontTx/>
              <a:buAutoNum type="arabicPeriod"/>
            </a:pPr>
            <a:r>
              <a:rPr lang="en-GB" smtClean="0">
                <a:latin typeface="Arial" charset="0"/>
              </a:rPr>
              <a:t>Intramuscular administration of vector was well tolerated with no major side effects and t</a:t>
            </a:r>
            <a:r>
              <a:rPr lang="en-GB" smtClean="0">
                <a:latin typeface="Arial Narrow" pitchFamily="34" charset="0"/>
              </a:rPr>
              <a:t>ransduction of muscle was demonstrated in all patients by IHC or molecular analysis however therapeutic levels of hFIX were detectable transiently in the plasma of only one patient given the lowest dose.</a:t>
            </a:r>
          </a:p>
          <a:p>
            <a:pPr marL="227013" indent="-227013" eaLnBrk="1" hangingPunct="1">
              <a:lnSpc>
                <a:spcPct val="90000"/>
              </a:lnSpc>
              <a:buFontTx/>
              <a:buAutoNum type="arabicPeriod"/>
            </a:pPr>
            <a:r>
              <a:rPr lang="en-GB" smtClean="0">
                <a:latin typeface="Arial" charset="0"/>
              </a:rPr>
              <a:t>The second study focused on liver targeted delivery of vector in 7 patients.</a:t>
            </a:r>
          </a:p>
          <a:p>
            <a:pPr marL="227013" indent="-227013" eaLnBrk="1" hangingPunct="1">
              <a:lnSpc>
                <a:spcPct val="90000"/>
              </a:lnSpc>
              <a:buFontTx/>
              <a:buAutoNum type="arabicPeriod"/>
            </a:pPr>
            <a:r>
              <a:rPr lang="en-GB" smtClean="0">
                <a:latin typeface="Arial" charset="0"/>
              </a:rPr>
              <a:t>The low and intermediate dose of rAAV-2 vector proved to be subtherapeutic, but expression within the therapeutic range was observed in the two patients in the highest dose cohort of 5x1012 vg/kg</a:t>
            </a:r>
          </a:p>
          <a:p>
            <a:pPr marL="227013" indent="-227013" eaLnBrk="1" hangingPunct="1">
              <a:lnSpc>
                <a:spcPct val="90000"/>
              </a:lnSpc>
              <a:buFontTx/>
              <a:buAutoNum type="arabicPeriod"/>
            </a:pPr>
            <a:r>
              <a:rPr lang="en-GB" smtClean="0">
                <a:latin typeface="Arial" charset="0"/>
              </a:rPr>
              <a:t>Expression declined in both subjects in a matter of weeks and in one of these subjects this was due to a memory cytotoxic T cell response to the AAV2 capsid expressed by hepatocytes after gene transfer. This was also observed in one of three patients treated at the intermediate dose level. Both this patients where HLA B072 positive </a:t>
            </a:r>
          </a:p>
          <a:p>
            <a:pPr marL="227013" indent="-227013" eaLnBrk="1" hangingPunct="1">
              <a:lnSpc>
                <a:spcPct val="90000"/>
              </a:lnSpc>
              <a:buFontTx/>
              <a:buAutoNum type="arabicPeriod"/>
            </a:pPr>
            <a:r>
              <a:rPr lang="en-GB" smtClean="0">
                <a:latin typeface="Arial" charset="0"/>
              </a:rPr>
              <a:t>Additionally vector genomes were detected in the semen of all participants. However there was no evidence to support germ-line transmission of the rAAV2 genome. </a:t>
            </a:r>
          </a:p>
          <a:p>
            <a:pPr marL="227013" indent="-227013" eaLnBrk="1" hangingPunct="1">
              <a:lnSpc>
                <a:spcPct val="90000"/>
              </a:lnSpc>
              <a:buFontTx/>
              <a:buAutoNum type="arabicPeriod"/>
            </a:pPr>
            <a:r>
              <a:rPr lang="en-GB" smtClean="0">
                <a:latin typeface="Arial" charset="0"/>
              </a:rPr>
              <a:t>These unexpected adverse events </a:t>
            </a:r>
            <a:r>
              <a:rPr lang="en-GB" smtClean="0">
                <a:latin typeface="Arial Narrow" pitchFamily="34" charset="0"/>
              </a:rPr>
              <a:t>were not observed in murine or canine modells given a log higher vector particles calling into question the value of safety data generated in these animals which unlike humans are not natural host for AAV.</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4B34F0-A967-4E77-80E2-CABAE3F7F0F8}" type="slidenum">
              <a:rPr lang="en-GB" smtClean="0"/>
              <a:pPr eaLnBrk="1" hangingPunct="1"/>
              <a:t>19</a:t>
            </a:fld>
            <a:endParaRPr lang="en-GB" smtClean="0"/>
          </a:p>
        </p:txBody>
      </p:sp>
      <p:sp>
        <p:nvSpPr>
          <p:cNvPr id="74755" name="Rectangle 2"/>
          <p:cNvSpPr>
            <a:spLocks noGrp="1" noRot="1" noChangeAspect="1" noChangeArrowheads="1" noTextEdit="1"/>
          </p:cNvSpPr>
          <p:nvPr>
            <p:ph type="sldImg"/>
          </p:nvPr>
        </p:nvSpPr>
        <p:spPr>
          <a:xfrm>
            <a:off x="915988" y="744538"/>
            <a:ext cx="4965700" cy="3724275"/>
          </a:xfrm>
          <a:ln/>
        </p:spPr>
      </p:sp>
      <p:sp>
        <p:nvSpPr>
          <p:cNvPr id="74756" name="Rectangle 3"/>
          <p:cNvSpPr>
            <a:spLocks noGrp="1" noChangeArrowheads="1"/>
          </p:cNvSpPr>
          <p:nvPr>
            <p:ph type="body" idx="1"/>
          </p:nvPr>
        </p:nvSpPr>
        <p:spPr>
          <a:xfrm>
            <a:off x="904875" y="4718050"/>
            <a:ext cx="4984750" cy="4468813"/>
          </a:xfrm>
          <a:noFill/>
        </p:spPr>
        <p:txBody>
          <a:bodyPr/>
          <a:lstStyle/>
          <a:p>
            <a:pPr marL="228600" indent="-228600" eaLnBrk="1" hangingPunct="1">
              <a:buFontTx/>
              <a:buAutoNum type="arabicPeriod"/>
            </a:pPr>
            <a:r>
              <a:rPr lang="en-GB" altLang="ko-KR" smtClean="0">
                <a:latin typeface="Arial" charset="0"/>
                <a:ea typeface="Gulim" pitchFamily="34" charset="-127"/>
              </a:rPr>
              <a:t>The second important part of our strategy is that we have focused on AAV8 pseudotyped vectors instead of AAV2 primarily because of the substantially lower prevalence of pre-existing humoral immunity to this AAV serotype </a:t>
            </a:r>
            <a:r>
              <a:rPr lang="en-US" smtClean="0">
                <a:latin typeface="Arial Narrow" pitchFamily="34" charset="0"/>
              </a:rPr>
              <a:t>both in the general population as well as Haemophilia B patients</a:t>
            </a:r>
            <a:r>
              <a:rPr lang="en-GB" altLang="ko-KR" smtClean="0">
                <a:latin typeface="Arial" charset="0"/>
                <a:ea typeface="Gulim" pitchFamily="34" charset="-127"/>
              </a:rPr>
              <a:t> as illustrated here by the results of our in-vitro and in-vivo transduction inhibition assays</a:t>
            </a:r>
            <a:endParaRPr lang="en-US" smtClean="0">
              <a:latin typeface="Arial Narrow" pitchFamily="34" charset="0"/>
            </a:endParaRPr>
          </a:p>
          <a:p>
            <a:pPr marL="228600" indent="-228600" eaLnBrk="1" hangingPunct="1">
              <a:buFontTx/>
              <a:buAutoNum type="arabicPeriod"/>
            </a:pPr>
            <a:r>
              <a:rPr lang="en-US" smtClean="0">
                <a:latin typeface="Arial Narrow" pitchFamily="34" charset="0"/>
              </a:rPr>
              <a:t>This low seroprevalance rate offers us the luxury of excluding subjects with pre-existing immunity thereby reducing the potential for cellular immune response to the capsid of the type observed in the last clinical trial. </a:t>
            </a:r>
          </a:p>
          <a:p>
            <a:pPr marL="228600" indent="-228600" eaLnBrk="1" hangingPunct="1">
              <a:buFontTx/>
              <a:buAutoNum type="arabicPeriod"/>
            </a:pPr>
            <a:r>
              <a:rPr lang="en-US" smtClean="0">
                <a:latin typeface="Arial Narrow" pitchFamily="34" charset="0"/>
              </a:rPr>
              <a:t>An additional potential advantage of AAV8 is that it has distinct biological properties which includes its ability to uncoat more rapidly than other serotypes leading to higher levels of hFIX expression in mice</a:t>
            </a:r>
          </a:p>
          <a:p>
            <a:pPr marL="228600" indent="-228600" eaLnBrk="1" hangingPunct="1">
              <a:buFontTx/>
              <a:buAutoNum type="arabicPeriod"/>
            </a:pPr>
            <a:r>
              <a:rPr lang="en-US" smtClean="0">
                <a:latin typeface="Arial Narrow" pitchFamily="34" charset="0"/>
              </a:rPr>
              <a:t>More importantly AAV8 appears incapable of transducing </a:t>
            </a:r>
            <a:r>
              <a:rPr lang="en-GB" smtClean="0">
                <a:latin typeface="Arial Narrow" pitchFamily="34" charset="0"/>
              </a:rPr>
              <a:t>human monocyte derived DC ex-vivo, unlike AAV2 vectors which are almost as efficient as adenovirus in transducing antigen presenting which further reduces the potential to evoke an immune response. </a:t>
            </a:r>
            <a:endParaRPr lang="en-US" smtClean="0">
              <a:latin typeface="Arial Narrow"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C62BEE-8B43-488F-A568-D99E82A831A4}" type="slidenum">
              <a:rPr lang="en-GB" smtClean="0"/>
              <a:pPr eaLnBrk="1" hangingPunct="1"/>
              <a:t>20</a:t>
            </a:fld>
            <a:endParaRPr lang="en-GB" smtClean="0"/>
          </a:p>
        </p:txBody>
      </p:sp>
      <p:sp>
        <p:nvSpPr>
          <p:cNvPr id="75779" name="Rectangle 2"/>
          <p:cNvSpPr>
            <a:spLocks noGrp="1" noRot="1" noChangeAspect="1" noChangeArrowheads="1" noTextEdit="1"/>
          </p:cNvSpPr>
          <p:nvPr>
            <p:ph type="sldImg"/>
          </p:nvPr>
        </p:nvSpPr>
        <p:spPr>
          <a:xfrm>
            <a:off x="915988" y="744538"/>
            <a:ext cx="4965700" cy="3724275"/>
          </a:xfrm>
          <a:ln/>
        </p:spPr>
      </p:sp>
      <p:sp>
        <p:nvSpPr>
          <p:cNvPr id="75780" name="Rectangle 3"/>
          <p:cNvSpPr>
            <a:spLocks noGrp="1" noChangeArrowheads="1"/>
          </p:cNvSpPr>
          <p:nvPr>
            <p:ph type="body" idx="1"/>
          </p:nvPr>
        </p:nvSpPr>
        <p:spPr>
          <a:noFill/>
        </p:spPr>
        <p:txBody>
          <a:bodyPr/>
          <a:lstStyle/>
          <a:p>
            <a:pPr marL="228600" indent="-228600" eaLnBrk="1" hangingPunct="1"/>
            <a:endParaRPr lang="en-US" sz="900" smtClean="0">
              <a:latin typeface="Arial Narrow"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1E0C99-A1BA-4DD8-912D-FE2E6364F4FB}" type="slidenum">
              <a:rPr lang="en-GB" smtClean="0">
                <a:solidFill>
                  <a:srgbClr val="000000"/>
                </a:solidFill>
              </a:rPr>
              <a:pPr eaLnBrk="1" hangingPunct="1"/>
              <a:t>21</a:t>
            </a:fld>
            <a:endParaRPr lang="en-GB" smtClean="0">
              <a:solidFill>
                <a:srgbClr val="000000"/>
              </a:solidFill>
            </a:endParaRPr>
          </a:p>
        </p:txBody>
      </p:sp>
      <p:sp>
        <p:nvSpPr>
          <p:cNvPr id="76803" name="Rectangle 2"/>
          <p:cNvSpPr>
            <a:spLocks noGrp="1" noRot="1" noChangeAspect="1" noChangeArrowheads="1" noTextEdit="1"/>
          </p:cNvSpPr>
          <p:nvPr>
            <p:ph type="sldImg"/>
          </p:nvPr>
        </p:nvSpPr>
        <p:spPr>
          <a:xfrm>
            <a:off x="915988" y="744538"/>
            <a:ext cx="4965700" cy="3724275"/>
          </a:xfrm>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FF433D-E114-466A-8A0B-075B36DB8766}" type="slidenum">
              <a:rPr lang="en-GB" smtClean="0"/>
              <a:pPr eaLnBrk="1" hangingPunct="1"/>
              <a:t>24</a:t>
            </a:fld>
            <a:endParaRPr lang="en-GB" smtClean="0"/>
          </a:p>
        </p:txBody>
      </p:sp>
      <p:sp>
        <p:nvSpPr>
          <p:cNvPr id="77827" name="Rectangle 2"/>
          <p:cNvSpPr>
            <a:spLocks noGrp="1" noRot="1" noChangeAspect="1" noChangeArrowheads="1" noTextEdit="1"/>
          </p:cNvSpPr>
          <p:nvPr>
            <p:ph type="sldImg"/>
          </p:nvPr>
        </p:nvSpPr>
        <p:spPr>
          <a:xfrm>
            <a:off x="915988" y="744538"/>
            <a:ext cx="4967287" cy="3725862"/>
          </a:xfrm>
          <a:ln/>
        </p:spPr>
      </p:sp>
      <p:sp>
        <p:nvSpPr>
          <p:cNvPr id="77828" name="Rectangle 3"/>
          <p:cNvSpPr>
            <a:spLocks noGrp="1" noChangeArrowheads="1"/>
          </p:cNvSpPr>
          <p:nvPr>
            <p:ph type="body" idx="1"/>
          </p:nvPr>
        </p:nvSpPr>
        <p:spPr>
          <a:xfrm>
            <a:off x="677863" y="4718050"/>
            <a:ext cx="5438775" cy="4468813"/>
          </a:xfrm>
          <a:noFill/>
        </p:spPr>
        <p:txBody>
          <a:bodyPr/>
          <a:lstStyle/>
          <a:p>
            <a:pPr marL="228600" indent="-228600" eaLnBrk="1" hangingPunct="1">
              <a:buFontTx/>
              <a:buAutoNum type="arabicPeriod"/>
            </a:pPr>
            <a:r>
              <a:rPr lang="en-GB" smtClean="0">
                <a:latin typeface="Arial" charset="0"/>
              </a:rPr>
              <a:t>Now I would like to briefly outline the key aspects of our upcoming clinical trial </a:t>
            </a:r>
          </a:p>
          <a:p>
            <a:pPr marL="228600" indent="-228600" eaLnBrk="1" hangingPunct="1">
              <a:buFontTx/>
              <a:buAutoNum type="arabicPeriod"/>
            </a:pPr>
            <a:r>
              <a:rPr lang="en-GB" smtClean="0">
                <a:latin typeface="Arial" charset="0"/>
              </a:rPr>
              <a:t>The primary objective of this study is to assess the safety of systemic administration of a novel self complementary AAV (scAAV-LP1-hFIXco) vector in adults with severe haemophilia B over three different dosage levels, starting with the lowest dose of 2x1010vg/kg and then progressing to the intermediate and high dose levels</a:t>
            </a:r>
          </a:p>
          <a:p>
            <a:pPr marL="228600" indent="-228600" eaLnBrk="1" hangingPunct="1">
              <a:buFontTx/>
              <a:buAutoNum type="arabicPeriod"/>
            </a:pPr>
            <a:r>
              <a:rPr lang="en-GB" smtClean="0">
                <a:latin typeface="Arial" charset="0"/>
              </a:rPr>
              <a:t>To minimise risk enrolment will be gradual with one patient being recruited at a time and monitored for a minimum of 6 weeks prior to recruiting the next patients. We plan to recruit a minimum of 2 patients at each of the dose levels with the possibility of expanding a group depending on depending on toxicity or efficacy</a:t>
            </a:r>
          </a:p>
          <a:p>
            <a:pPr marL="228600" indent="-228600" eaLnBrk="1" hangingPunct="1">
              <a:buFontTx/>
              <a:buAutoNum type="arabicPeriod"/>
            </a:pPr>
            <a:r>
              <a:rPr lang="en-GB" smtClean="0">
                <a:latin typeface="Arial" charset="0"/>
              </a:rPr>
              <a:t>The secondary objective to establish the dose of vector required to achieve stable hFIX expression at levels in excess of 3% which would significantl ameliorate the bleeding diathesis in patients with severe HB</a:t>
            </a:r>
          </a:p>
          <a:p>
            <a:pPr marL="228600" indent="-228600" eaLnBrk="1" hangingPunct="1">
              <a:buFontTx/>
              <a:buAutoNum type="arabicPeriod"/>
            </a:pPr>
            <a:r>
              <a:rPr lang="en-GB" smtClean="0">
                <a:latin typeface="Arial" charset="0"/>
              </a:rPr>
              <a:t>This study will involve three sites: that are listed here  and will be sponsored by St Jude</a:t>
            </a:r>
          </a:p>
          <a:p>
            <a:pPr marL="228600" indent="-228600" eaLnBrk="1" hangingPunct="1">
              <a:buFontTx/>
              <a:buAutoNum type="arabicPeriod"/>
            </a:pPr>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2E52BB-0D02-4BD1-B06B-03C80495EC20}" type="slidenum">
              <a:rPr lang="en-GB" smtClean="0"/>
              <a:pPr eaLnBrk="1" hangingPunct="1"/>
              <a:t>2</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228600" indent="-228600"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2BA980-D29E-441A-BCFF-2B71FA1E988E}" type="slidenum">
              <a:rPr lang="en-GB" smtClean="0"/>
              <a:pPr eaLnBrk="1" hangingPunct="1"/>
              <a:t>25</a:t>
            </a:fld>
            <a:endParaRPr lang="en-GB" smtClean="0"/>
          </a:p>
        </p:txBody>
      </p:sp>
      <p:sp>
        <p:nvSpPr>
          <p:cNvPr id="78851" name="Rectangle 2"/>
          <p:cNvSpPr>
            <a:spLocks noGrp="1" noRot="1" noChangeAspect="1" noChangeArrowheads="1" noTextEdit="1"/>
          </p:cNvSpPr>
          <p:nvPr>
            <p:ph type="sldImg"/>
          </p:nvPr>
        </p:nvSpPr>
        <p:spPr>
          <a:xfrm>
            <a:off x="915988" y="744538"/>
            <a:ext cx="4967287" cy="3725862"/>
          </a:xfrm>
          <a:ln/>
        </p:spPr>
      </p:sp>
      <p:sp>
        <p:nvSpPr>
          <p:cNvPr id="78852" name="Rectangle 3"/>
          <p:cNvSpPr>
            <a:spLocks noGrp="1" noChangeArrowheads="1"/>
          </p:cNvSpPr>
          <p:nvPr>
            <p:ph type="body" idx="1"/>
          </p:nvPr>
        </p:nvSpPr>
        <p:spPr>
          <a:xfrm>
            <a:off x="677863" y="4718050"/>
            <a:ext cx="5438775" cy="4468813"/>
          </a:xfrm>
          <a:noFill/>
        </p:spPr>
        <p:txBody>
          <a:bodyPr/>
          <a:lstStyle/>
          <a:p>
            <a:pPr marL="228600" indent="-228600" eaLnBrk="1" hangingPunct="1">
              <a:buFontTx/>
              <a:buAutoNum type="arabicPeriod"/>
            </a:pPr>
            <a:r>
              <a:rPr lang="en-GB" altLang="ko-KR" smtClean="0">
                <a:latin typeface="Arial" charset="0"/>
                <a:ea typeface="Gulim" pitchFamily="34" charset="-127"/>
              </a:rPr>
              <a:t>Recruitment will be limited to adults (≥ 18 years) with a confirmed diagnosis of hemophilia B (HB), resulting from a missense mutation </a:t>
            </a:r>
          </a:p>
          <a:p>
            <a:pPr marL="228600" indent="-228600" eaLnBrk="1" hangingPunct="1">
              <a:buFontTx/>
              <a:buAutoNum type="arabicPeriod"/>
            </a:pPr>
            <a:r>
              <a:rPr lang="en-GB" altLang="ko-KR" smtClean="0">
                <a:latin typeface="Arial" charset="0"/>
                <a:ea typeface="Gulim" pitchFamily="34" charset="-127"/>
              </a:rPr>
              <a:t>Subjects with evidence of active hepatitis or anti-hFIX antibodies will be excluded as will those with evidence of previous exposure to AAV8 or abnormal liver chemistry. </a:t>
            </a:r>
            <a:endParaRPr lang="en-GB"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600629-07DC-4F5F-8173-E6566CA01421}" type="slidenum">
              <a:rPr lang="en-GB" smtClean="0"/>
              <a:pPr eaLnBrk="1" hangingPunct="1"/>
              <a:t>26</a:t>
            </a:fld>
            <a:endParaRPr lang="en-GB" smtClean="0"/>
          </a:p>
        </p:txBody>
      </p:sp>
      <p:sp>
        <p:nvSpPr>
          <p:cNvPr id="79875" name="Rectangle 2"/>
          <p:cNvSpPr>
            <a:spLocks noGrp="1" noRot="1" noChangeAspect="1" noChangeArrowheads="1" noTextEdit="1"/>
          </p:cNvSpPr>
          <p:nvPr>
            <p:ph type="sldImg"/>
          </p:nvPr>
        </p:nvSpPr>
        <p:spPr>
          <a:xfrm>
            <a:off x="915988" y="744538"/>
            <a:ext cx="4967287" cy="3725862"/>
          </a:xfrm>
          <a:ln/>
        </p:spPr>
      </p:sp>
      <p:sp>
        <p:nvSpPr>
          <p:cNvPr id="79876" name="Rectangle 3"/>
          <p:cNvSpPr>
            <a:spLocks noGrp="1" noChangeArrowheads="1"/>
          </p:cNvSpPr>
          <p:nvPr>
            <p:ph type="body" idx="1"/>
          </p:nvPr>
        </p:nvSpPr>
        <p:spPr>
          <a:xfrm>
            <a:off x="677863" y="4718050"/>
            <a:ext cx="5438775" cy="4468813"/>
          </a:xfrm>
          <a:noFill/>
        </p:spPr>
        <p:txBody>
          <a:bodyPr/>
          <a:lstStyle/>
          <a:p>
            <a:pPr marL="228600" indent="-228600" eaLnBrk="1" hangingPunct="1">
              <a:lnSpc>
                <a:spcPct val="90000"/>
              </a:lnSpc>
              <a:buFontTx/>
              <a:buAutoNum type="arabicPeriod"/>
            </a:pPr>
            <a:r>
              <a:rPr lang="en-GB" sz="800" smtClean="0">
                <a:latin typeface="Arial Narrow" pitchFamily="34" charset="0"/>
              </a:rPr>
              <a:t>Our extensive preclinical data suggests that the risks associated with this study are small how as with previous clinical trial there are several theoretical risks which will be carefully explained to the participants</a:t>
            </a:r>
          </a:p>
          <a:p>
            <a:pPr marL="228600" indent="-228600" eaLnBrk="1" hangingPunct="1">
              <a:lnSpc>
                <a:spcPct val="90000"/>
              </a:lnSpc>
              <a:buFontTx/>
              <a:buAutoNum type="arabicPeriod"/>
            </a:pPr>
            <a:r>
              <a:rPr lang="en-GB" sz="800" smtClean="0">
                <a:latin typeface="Arial Narrow" pitchFamily="34" charset="0"/>
              </a:rPr>
              <a:t>Therefore though because of the potential for germ line and horizontal transmission we will limit recruitment to subjects willing to practice barrier contraception  and will offer sperm-banking as a safe guard which can be used for artificial insemination  in the event of germ line transmission.</a:t>
            </a:r>
          </a:p>
          <a:p>
            <a:pPr marL="228600" indent="-228600" eaLnBrk="1" hangingPunct="1">
              <a:lnSpc>
                <a:spcPct val="90000"/>
              </a:lnSpc>
              <a:buFontTx/>
              <a:buAutoNum type="arabicPeriod"/>
            </a:pPr>
            <a:r>
              <a:rPr lang="en-GB" sz="800" smtClean="0">
                <a:latin typeface="Arial Narrow" pitchFamily="34" charset="0"/>
              </a:rPr>
              <a:t>Addition we plan to put the study on hold if vector genomes are detected in the semen of participants for &gt;16 weeks.</a:t>
            </a:r>
          </a:p>
          <a:p>
            <a:pPr marL="228600" indent="-228600" eaLnBrk="1" hangingPunct="1">
              <a:lnSpc>
                <a:spcPct val="90000"/>
              </a:lnSpc>
              <a:buFontTx/>
              <a:buAutoNum type="arabicPeriod"/>
            </a:pPr>
            <a:r>
              <a:rPr lang="en-GB" sz="800" smtClean="0">
                <a:latin typeface="Arial Narrow" pitchFamily="34" charset="0"/>
              </a:rPr>
              <a:t>latter in the have carefully explained the potential risks in the patient information brochure so that subjects who choose to participate do so in the full knowledge of known risk </a:t>
            </a:r>
          </a:p>
          <a:p>
            <a:pPr marL="228600" indent="-228600" eaLnBrk="1" hangingPunct="1">
              <a:lnSpc>
                <a:spcPct val="90000"/>
              </a:lnSpc>
              <a:buFontTx/>
              <a:buAutoNum type="arabicPeriod"/>
            </a:pPr>
            <a:r>
              <a:rPr lang="en-GB" sz="800" smtClean="0">
                <a:latin typeface="Arial Narrow" pitchFamily="34" charset="0"/>
              </a:rPr>
              <a:t>A significant concern of this study, as with previous protocols, is that research subjects may develop an inhibitor to human FIX following administration of scAAV.</a:t>
            </a:r>
          </a:p>
          <a:p>
            <a:pPr marL="228600" indent="-228600" eaLnBrk="1" hangingPunct="1">
              <a:lnSpc>
                <a:spcPct val="90000"/>
              </a:lnSpc>
              <a:buFontTx/>
              <a:buAutoNum type="arabicPeriod"/>
            </a:pPr>
            <a:r>
              <a:rPr lang="en-GB" sz="800" smtClean="0">
                <a:latin typeface="Arial Narrow" pitchFamily="34" charset="0"/>
              </a:rPr>
              <a:t>This complication occurs in a small number of HB patients on protein replacement therapy but has not yet been observed in humans in the context of gene therapy perhaps because of poor transduction efficiency</a:t>
            </a:r>
          </a:p>
          <a:p>
            <a:pPr marL="228600" indent="-228600" eaLnBrk="1" hangingPunct="1">
              <a:lnSpc>
                <a:spcPct val="90000"/>
              </a:lnSpc>
              <a:buFontTx/>
              <a:buAutoNum type="arabicPeriod"/>
            </a:pPr>
            <a:r>
              <a:rPr lang="en-GB" sz="800" smtClean="0">
                <a:latin typeface="Arial Narrow" pitchFamily="34" charset="0"/>
              </a:rPr>
              <a:t>Despite the knowledge that most patients eligible for this study will have received numerous exposures to factor concentrates and are less likely to develop inhibitors we believe that it is prudent to </a:t>
            </a:r>
          </a:p>
          <a:p>
            <a:pPr marL="228600" indent="-228600" eaLnBrk="1" hangingPunct="1">
              <a:lnSpc>
                <a:spcPct val="90000"/>
              </a:lnSpc>
              <a:buFontTx/>
              <a:buAutoNum type="arabicPeriod"/>
            </a:pPr>
            <a:r>
              <a:rPr lang="en-GB" sz="800" smtClean="0">
                <a:latin typeface="Arial Narrow" pitchFamily="34" charset="0"/>
              </a:rPr>
              <a:t>Exclude patients who have an inhibitor or a history of inhibitor after protein replacement therapy</a:t>
            </a:r>
          </a:p>
          <a:p>
            <a:pPr marL="228600" indent="-228600" eaLnBrk="1" hangingPunct="1">
              <a:lnSpc>
                <a:spcPct val="90000"/>
              </a:lnSpc>
              <a:buFontTx/>
              <a:buAutoNum type="arabicPeriod"/>
            </a:pPr>
            <a:r>
              <a:rPr lang="en-GB" sz="800" smtClean="0">
                <a:latin typeface="Arial Narrow" pitchFamily="34" charset="0"/>
              </a:rPr>
              <a:t>In the event that an inhibitor develops in one subject after gene transfer the trial will be placed on hold </a:t>
            </a:r>
          </a:p>
          <a:p>
            <a:pPr marL="228600" indent="-228600" eaLnBrk="1" hangingPunct="1">
              <a:lnSpc>
                <a:spcPct val="90000"/>
              </a:lnSpc>
              <a:buFontTx/>
              <a:buAutoNum type="arabicPeriod"/>
            </a:pPr>
            <a:r>
              <a:rPr lang="en-GB" sz="800" smtClean="0">
                <a:latin typeface="Arial Narrow" pitchFamily="34" charset="0"/>
              </a:rPr>
              <a:t>Treatment of bleeding episodes in this patient will be according to standard protocols involve infusion of high concentration of FIX or activated FVII</a:t>
            </a:r>
          </a:p>
          <a:p>
            <a:pPr marL="228600" indent="-228600" eaLnBrk="1" hangingPunct="1">
              <a:lnSpc>
                <a:spcPct val="90000"/>
              </a:lnSpc>
              <a:buFontTx/>
              <a:buAutoNum type="arabicPeriod"/>
            </a:pPr>
            <a:r>
              <a:rPr lang="en-GB" sz="800" smtClean="0">
                <a:latin typeface="Arial Narrow" pitchFamily="34" charset="0"/>
              </a:rPr>
              <a:t>Insertional mutagenesis is a significant issue for all gene transfer strategies</a:t>
            </a:r>
          </a:p>
          <a:p>
            <a:pPr marL="228600" indent="-228600" eaLnBrk="1" hangingPunct="1">
              <a:lnSpc>
                <a:spcPct val="90000"/>
              </a:lnSpc>
              <a:buFontTx/>
              <a:buAutoNum type="arabicPeriod"/>
            </a:pPr>
            <a:r>
              <a:rPr lang="en-GB" sz="800" smtClean="0">
                <a:latin typeface="Arial Narrow" pitchFamily="34" charset="0"/>
              </a:rPr>
              <a:t>Recently Mark Sands group has demonstrated that AAV can predispose to a malignant transformation</a:t>
            </a:r>
          </a:p>
          <a:p>
            <a:pPr marL="228600" indent="-228600" eaLnBrk="1" hangingPunct="1">
              <a:lnSpc>
                <a:spcPct val="90000"/>
              </a:lnSpc>
              <a:buFontTx/>
              <a:buAutoNum type="arabicPeriod"/>
            </a:pPr>
            <a:r>
              <a:rPr lang="en-GB" sz="800" smtClean="0">
                <a:latin typeface="Arial Narrow" pitchFamily="34" charset="0"/>
              </a:rPr>
              <a:t>We believe this is mouse model specific and have not seen an increase in the incidence of tumours in our cohort of mice and nonhuman primate including mice that received LP1 in-utero and have been followed up for 2 years. </a:t>
            </a:r>
          </a:p>
          <a:p>
            <a:pPr marL="228600" indent="-228600" eaLnBrk="1" hangingPunct="1">
              <a:lnSpc>
                <a:spcPct val="90000"/>
              </a:lnSpc>
              <a:buFontTx/>
              <a:buAutoNum type="arabicPeriod"/>
            </a:pPr>
            <a:r>
              <a:rPr lang="en-GB" sz="800" smtClean="0">
                <a:latin typeface="Arial Narrow" pitchFamily="34" charset="0"/>
              </a:rPr>
              <a:t>THE RAC suggested that participants be made aware of the reecnt death that occurred in the targted genetic trial although this death in an immunocompromised patient was due to histioplasmosis and not due to AAV administration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40A0BD-E6E1-4F85-AB90-13452DE7D4A3}" type="slidenum">
              <a:rPr lang="en-GB" smtClean="0">
                <a:solidFill>
                  <a:srgbClr val="000000"/>
                </a:solidFill>
              </a:rPr>
              <a:pPr eaLnBrk="1" hangingPunct="1"/>
              <a:t>36</a:t>
            </a:fld>
            <a:endParaRPr lang="en-GB" smtClean="0">
              <a:solidFill>
                <a:srgbClr val="000000"/>
              </a:solidFill>
            </a:endParaRPr>
          </a:p>
        </p:txBody>
      </p:sp>
      <p:sp>
        <p:nvSpPr>
          <p:cNvPr id="80899" name="Rectangle 2"/>
          <p:cNvSpPr>
            <a:spLocks noGrp="1" noRot="1" noChangeAspect="1" noChangeArrowheads="1" noTextEdit="1"/>
          </p:cNvSpPr>
          <p:nvPr>
            <p:ph type="sldImg"/>
          </p:nvPr>
        </p:nvSpPr>
        <p:spPr>
          <a:xfrm>
            <a:off x="915988" y="744538"/>
            <a:ext cx="4965700" cy="3724275"/>
          </a:xfrm>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7F2EA5-7484-4048-B8AE-910B0804D39E}" type="slidenum">
              <a:rPr lang="en-GB" smtClean="0">
                <a:solidFill>
                  <a:srgbClr val="000000"/>
                </a:solidFill>
              </a:rPr>
              <a:pPr eaLnBrk="1" hangingPunct="1"/>
              <a:t>37</a:t>
            </a:fld>
            <a:endParaRPr lang="en-GB" smtClean="0">
              <a:solidFill>
                <a:srgbClr val="000000"/>
              </a:solidFill>
            </a:endParaRPr>
          </a:p>
        </p:txBody>
      </p:sp>
      <p:sp>
        <p:nvSpPr>
          <p:cNvPr id="81923" name="Rectangle 2"/>
          <p:cNvSpPr>
            <a:spLocks noGrp="1" noRot="1" noChangeAspect="1" noChangeArrowheads="1" noTextEdit="1"/>
          </p:cNvSpPr>
          <p:nvPr>
            <p:ph type="sldImg"/>
          </p:nvPr>
        </p:nvSpPr>
        <p:spPr>
          <a:xfrm>
            <a:off x="915988" y="744538"/>
            <a:ext cx="4965700" cy="3724275"/>
          </a:xfrm>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eaLnBrk="1" hangingPunct="1"/>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CFF4BB-782C-45EF-AC84-C0314EE5E489}" type="slidenum">
              <a:rPr lang="en-GB" smtClean="0"/>
              <a:pPr eaLnBrk="1" hangingPunct="1"/>
              <a:t>39</a:t>
            </a:fld>
            <a:endParaRPr lang="en-GB"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latin typeface="Arial" charset="0"/>
              </a:rPr>
              <a:t>Cellular processing of the wild type full length FVIII molecule is highly complex and expression is confounded by mRNA instability, interaction with endoplasmic reticulum (ER) chaperones, and a requirement for facilitated ER to Golgi transport through interaction with the mannose-binding lectin LMAN1.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8A0875-D8F0-4137-8E52-C87D4E794A81}" type="slidenum">
              <a:rPr lang="en-GB" smtClean="0"/>
              <a:pPr eaLnBrk="1" hangingPunct="1"/>
              <a:t>3</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04875" y="4718050"/>
            <a:ext cx="4984750" cy="4468813"/>
          </a:xfrm>
          <a:noFill/>
        </p:spPr>
        <p:txBody>
          <a:bodyPr/>
          <a:lstStyle/>
          <a:p>
            <a:pPr marL="228600" indent="-228600" eaLnBrk="1" hangingPunct="1"/>
            <a:endParaRPr lang="en-US" sz="1000" smtClean="0">
              <a:solidFill>
                <a:srgbClr val="408080"/>
              </a:solidFill>
              <a:latin typeface="Arial" charset="0"/>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D25275-11D0-464D-BFCA-94BEB0019044}" type="slidenum">
              <a:rPr lang="en-GB" smtClean="0"/>
              <a:pPr eaLnBrk="1" hangingPunct="1"/>
              <a:t>4</a:t>
            </a:fld>
            <a:endParaRPr lang="en-GB"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04875" y="4718050"/>
            <a:ext cx="4984750" cy="4468813"/>
          </a:xfrm>
          <a:noFill/>
        </p:spPr>
        <p:txBody>
          <a:bodyPr/>
          <a:lstStyle/>
          <a:p>
            <a:pPr marL="228600" indent="-228600"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9B04B6-9FB2-4179-8150-7138FCBC6F06}" type="slidenum">
              <a:rPr lang="en-GB" smtClean="0"/>
              <a:pPr eaLnBrk="1" hangingPunct="1"/>
              <a:t>5</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228600" indent="-228600"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A9B7E0-CC26-4BA0-A980-AA2AEAF5B3FD}" type="slidenum">
              <a:rPr lang="en-GB" smtClean="0"/>
              <a:pPr eaLnBrk="1" hangingPunct="1"/>
              <a:t>6</a:t>
            </a:fld>
            <a:endParaRPr lang="en-GB"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06463" y="4718050"/>
            <a:ext cx="4981575" cy="4468813"/>
          </a:xfrm>
          <a:noFill/>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C6F6B4B-BD5D-4D1A-A415-F19D780A37A3}" type="slidenum">
              <a:rPr lang="en-GB" smtClean="0"/>
              <a:pPr eaLnBrk="1" hangingPunct="1"/>
              <a:t>7</a:t>
            </a:fld>
            <a:endParaRPr lang="en-GB"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5982DD-DF8C-4234-872A-8EC0E32CFB9B}" type="slidenum">
              <a:rPr lang="en-GB" smtClean="0"/>
              <a:pPr eaLnBrk="1" hangingPunct="1"/>
              <a:t>8</a:t>
            </a:fld>
            <a:endParaRPr lang="en-GB"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08392F-5E68-477A-BC97-14547DC3DB2A}" type="slidenum">
              <a:rPr lang="en-GB" smtClean="0"/>
              <a:pPr eaLnBrk="1" hangingPunct="1"/>
              <a:t>9</a:t>
            </a:fld>
            <a:endParaRPr lang="en-GB"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marL="228600" indent="-228600" eaLnBrk="1" hangingPunct="1">
              <a:buFontTx/>
              <a:buAutoNum type="arabicPeriod"/>
            </a:pPr>
            <a:r>
              <a:rPr lang="en-GB" smtClean="0">
                <a:latin typeface="Arial" charset="0"/>
              </a:rPr>
              <a:t>To extend this approach further as TIL can only be isolated from 50% of the patients, this group has isolated the alpha and beta chains of the T cell receptor from patient with highly avid melanoma specific T cells and cloned these into a retroviral vectors which is used to transduce T cells from patients with refractory disease. </a:t>
            </a:r>
          </a:p>
          <a:p>
            <a:pPr marL="228600" indent="-228600" eaLnBrk="1" hangingPunct="1">
              <a:buFontTx/>
              <a:buAutoNum type="arabicPeriod"/>
            </a:pPr>
            <a:r>
              <a:rPr lang="en-GB" smtClean="0">
                <a:latin typeface="Arial" charset="0"/>
              </a:rPr>
              <a:t>These T cells demonstrated appropriate MHC restricted killing of tumour targets in vitro and in in-vivo they have generated promising results. </a:t>
            </a:r>
          </a:p>
          <a:p>
            <a:pPr marL="228600" indent="-228600" eaLnBrk="1" hangingPunct="1">
              <a:buFontTx/>
              <a:buAutoNum type="arabicPeriod"/>
            </a:pPr>
            <a:r>
              <a:rPr lang="en-GB" smtClean="0">
                <a:latin typeface="Arial" charset="0"/>
              </a:rPr>
              <a:t>In this example a single infusion of these gene modified autologous T cells resulted in a substantial reduction in size of tumour in multiple different sites that is sustained for a period of at least a year.  </a:t>
            </a:r>
          </a:p>
          <a:p>
            <a:pPr marL="228600" indent="-228600" eaLnBrk="1" hangingPunct="1">
              <a:buFontTx/>
              <a:buAutoNum type="arabicPeriod"/>
            </a:pPr>
            <a:r>
              <a:rPr lang="en-GB" smtClean="0">
                <a:latin typeface="Arial" charset="0"/>
              </a:rPr>
              <a:t>Over all objective responses were seen in 13% of patients. </a:t>
            </a:r>
          </a:p>
          <a:p>
            <a:pPr marL="228600" indent="-228600" eaLnBrk="1" hangingPunct="1">
              <a:buFontTx/>
              <a:buAutoNum type="arabicPeriod"/>
            </a:pPr>
            <a:r>
              <a:rPr lang="en-GB" smtClean="0">
                <a:latin typeface="Arial" charset="0"/>
              </a:rPr>
              <a:t>This is lower than that observed after TIL infusion but highlights the difficulties associated with isolation of T cells that express TCR with high affinities and formation of mispaired matched heterdimers with the endogenous T cell receptor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MidBlue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smtClean="0"/>
              <a:t>Click to edit Master subtitle style</a:t>
            </a:r>
          </a:p>
        </p:txBody>
      </p:sp>
      <p:sp>
        <p:nvSpPr>
          <p:cNvPr id="5" name="Footer Placeholder 4"/>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atin typeface="Arial" pitchFamily="34" charset="0"/>
              </a:defRPr>
            </a:lvl1pPr>
          </a:lstStyle>
          <a:p>
            <a:pPr>
              <a:defRPr/>
            </a:pPr>
            <a:endParaRPr lang="en-US"/>
          </a:p>
        </p:txBody>
      </p:sp>
    </p:spTree>
    <p:extLst>
      <p:ext uri="{BB962C8B-B14F-4D97-AF65-F5344CB8AC3E}">
        <p14:creationId xmlns:p14="http://schemas.microsoft.com/office/powerpoint/2010/main" val="171662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05F4B105-35FA-49C1-86AD-14B442A31C08}" type="slidenum">
              <a:rPr lang="en-US"/>
              <a:pPr>
                <a:defRPr/>
              </a:pPr>
              <a:t>‹#›</a:t>
            </a:fld>
            <a:endParaRPr lang="en-US"/>
          </a:p>
        </p:txBody>
      </p:sp>
    </p:spTree>
    <p:extLst>
      <p:ext uri="{BB962C8B-B14F-4D97-AF65-F5344CB8AC3E}">
        <p14:creationId xmlns:p14="http://schemas.microsoft.com/office/powerpoint/2010/main" val="29072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FEBED54C-C278-41C9-A83C-F5E877FF724B}" type="slidenum">
              <a:rPr lang="en-US"/>
              <a:pPr>
                <a:defRPr/>
              </a:pPr>
              <a:t>‹#›</a:t>
            </a:fld>
            <a:endParaRPr lang="en-US"/>
          </a:p>
        </p:txBody>
      </p:sp>
    </p:spTree>
    <p:extLst>
      <p:ext uri="{BB962C8B-B14F-4D97-AF65-F5344CB8AC3E}">
        <p14:creationId xmlns:p14="http://schemas.microsoft.com/office/powerpoint/2010/main" val="3363805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MidBlue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66675" y="66675"/>
            <a:ext cx="4522788" cy="369888"/>
          </a:xfrm>
          <a:prstGeom prst="rect">
            <a:avLst/>
          </a:prstGeom>
          <a:noFill/>
          <a:ln>
            <a:noFill/>
          </a:ln>
          <a:effectLst/>
          <a:extLst>
            <a:ext uri="{909E8E84-426E-40DD-AFC4-6F175D3DCCD1}">
              <a14:hiddenFill xmlns:a14="http://schemas.microsoft.com/office/drawing/2010/main">
                <a:solidFill>
                  <a:schemeClr val="bg1">
                    <a:alpha val="70195"/>
                  </a:schemeClr>
                </a:solidFill>
              </a14:hiddenFill>
            </a:ext>
            <a:ext uri="{91240B29-F687-4F45-9708-019B960494DF}">
              <a14:hiddenLine xmlns:a14="http://schemas.microsoft.com/office/drawing/2010/main" w="317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mtClean="0">
                <a:solidFill>
                  <a:schemeClr val="bg1"/>
                </a:solidFill>
              </a:rPr>
              <a:t>U C L   C a n c e r   I n s t i t u t e</a:t>
            </a:r>
          </a:p>
        </p:txBody>
      </p:sp>
      <p:sp>
        <p:nvSpPr>
          <p:cNvPr id="154626"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smtClean="0"/>
              <a:t>Click to edit Master title style</a:t>
            </a:r>
          </a:p>
        </p:txBody>
      </p:sp>
      <p:sp>
        <p:nvSpPr>
          <p:cNvPr id="154627"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smtClean="0"/>
              <a:t>Click to edit Master subtitle style</a:t>
            </a:r>
          </a:p>
        </p:txBody>
      </p:sp>
      <p:sp>
        <p:nvSpPr>
          <p:cNvPr id="6" name="Rectangle 4"/>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atin typeface="Arial" pitchFamily="34" charset="0"/>
              </a:defRPr>
            </a:lvl1pPr>
          </a:lstStyle>
          <a:p>
            <a:pPr>
              <a:defRPr/>
            </a:pPr>
            <a:endParaRPr lang="en-US"/>
          </a:p>
        </p:txBody>
      </p:sp>
    </p:spTree>
    <p:extLst>
      <p:ext uri="{BB962C8B-B14F-4D97-AF65-F5344CB8AC3E}">
        <p14:creationId xmlns:p14="http://schemas.microsoft.com/office/powerpoint/2010/main" val="815922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0445606-FE47-4E09-8228-36F7D9B39541}" type="slidenum">
              <a:rPr lang="en-US"/>
              <a:pPr>
                <a:defRPr/>
              </a:pPr>
              <a:t>‹#›</a:t>
            </a:fld>
            <a:endParaRPr lang="en-US"/>
          </a:p>
        </p:txBody>
      </p:sp>
    </p:spTree>
    <p:extLst>
      <p:ext uri="{BB962C8B-B14F-4D97-AF65-F5344CB8AC3E}">
        <p14:creationId xmlns:p14="http://schemas.microsoft.com/office/powerpoint/2010/main" val="1113245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527D931-19CE-4ED3-8A93-EDDF4620463A}" type="slidenum">
              <a:rPr lang="en-US"/>
              <a:pPr>
                <a:defRPr/>
              </a:pPr>
              <a:t>‹#›</a:t>
            </a:fld>
            <a:endParaRPr lang="en-US"/>
          </a:p>
        </p:txBody>
      </p:sp>
    </p:spTree>
    <p:extLst>
      <p:ext uri="{BB962C8B-B14F-4D97-AF65-F5344CB8AC3E}">
        <p14:creationId xmlns:p14="http://schemas.microsoft.com/office/powerpoint/2010/main" val="3681038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06BD2696-1FFB-4938-BF94-415C366219AE}" type="slidenum">
              <a:rPr lang="en-US"/>
              <a:pPr>
                <a:defRPr/>
              </a:pPr>
              <a:t>‹#›</a:t>
            </a:fld>
            <a:endParaRPr lang="en-US"/>
          </a:p>
        </p:txBody>
      </p:sp>
    </p:spTree>
    <p:extLst>
      <p:ext uri="{BB962C8B-B14F-4D97-AF65-F5344CB8AC3E}">
        <p14:creationId xmlns:p14="http://schemas.microsoft.com/office/powerpoint/2010/main" val="362680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4EB96FF8-9AEE-4193-AEAB-D7AB010DD65C}" type="slidenum">
              <a:rPr lang="en-US"/>
              <a:pPr>
                <a:defRPr/>
              </a:pPr>
              <a:t>‹#›</a:t>
            </a:fld>
            <a:endParaRPr lang="en-US"/>
          </a:p>
        </p:txBody>
      </p:sp>
    </p:spTree>
    <p:extLst>
      <p:ext uri="{BB962C8B-B14F-4D97-AF65-F5344CB8AC3E}">
        <p14:creationId xmlns:p14="http://schemas.microsoft.com/office/powerpoint/2010/main" val="207294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62012AAF-FCD1-456C-B245-B750D84EEBC0}" type="slidenum">
              <a:rPr lang="en-US"/>
              <a:pPr>
                <a:defRPr/>
              </a:pPr>
              <a:t>‹#›</a:t>
            </a:fld>
            <a:endParaRPr lang="en-US"/>
          </a:p>
        </p:txBody>
      </p:sp>
    </p:spTree>
    <p:extLst>
      <p:ext uri="{BB962C8B-B14F-4D97-AF65-F5344CB8AC3E}">
        <p14:creationId xmlns:p14="http://schemas.microsoft.com/office/powerpoint/2010/main" val="2015733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56611B8-036C-4A11-A8C0-56FE224E96E3}" type="slidenum">
              <a:rPr lang="en-US"/>
              <a:pPr>
                <a:defRPr/>
              </a:pPr>
              <a:t>‹#›</a:t>
            </a:fld>
            <a:endParaRPr lang="en-US"/>
          </a:p>
        </p:txBody>
      </p:sp>
    </p:spTree>
    <p:extLst>
      <p:ext uri="{BB962C8B-B14F-4D97-AF65-F5344CB8AC3E}">
        <p14:creationId xmlns:p14="http://schemas.microsoft.com/office/powerpoint/2010/main" val="691683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15A9F8B-6DA9-4631-AFF7-4614A3702523}" type="slidenum">
              <a:rPr lang="en-US"/>
              <a:pPr>
                <a:defRPr/>
              </a:pPr>
              <a:t>‹#›</a:t>
            </a:fld>
            <a:endParaRPr lang="en-US"/>
          </a:p>
        </p:txBody>
      </p:sp>
    </p:spTree>
    <p:extLst>
      <p:ext uri="{BB962C8B-B14F-4D97-AF65-F5344CB8AC3E}">
        <p14:creationId xmlns:p14="http://schemas.microsoft.com/office/powerpoint/2010/main" val="413024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03754D81-78A3-4622-A4FB-8DF3F093B273}" type="slidenum">
              <a:rPr lang="en-US"/>
              <a:pPr>
                <a:defRPr/>
              </a:pPr>
              <a:t>‹#›</a:t>
            </a:fld>
            <a:endParaRPr lang="en-US"/>
          </a:p>
        </p:txBody>
      </p:sp>
    </p:spTree>
    <p:extLst>
      <p:ext uri="{BB962C8B-B14F-4D97-AF65-F5344CB8AC3E}">
        <p14:creationId xmlns:p14="http://schemas.microsoft.com/office/powerpoint/2010/main" val="3238487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F8C872E-3F4B-4398-BF4C-BED817938474}" type="slidenum">
              <a:rPr lang="en-US"/>
              <a:pPr>
                <a:defRPr/>
              </a:pPr>
              <a:t>‹#›</a:t>
            </a:fld>
            <a:endParaRPr lang="en-US"/>
          </a:p>
        </p:txBody>
      </p:sp>
    </p:spTree>
    <p:extLst>
      <p:ext uri="{BB962C8B-B14F-4D97-AF65-F5344CB8AC3E}">
        <p14:creationId xmlns:p14="http://schemas.microsoft.com/office/powerpoint/2010/main" val="2234440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C4509B67-874B-4478-B527-0B518CEAD7CC}" type="slidenum">
              <a:rPr lang="en-US"/>
              <a:pPr>
                <a:defRPr/>
              </a:pPr>
              <a:t>‹#›</a:t>
            </a:fld>
            <a:endParaRPr lang="en-US"/>
          </a:p>
        </p:txBody>
      </p:sp>
    </p:spTree>
    <p:extLst>
      <p:ext uri="{BB962C8B-B14F-4D97-AF65-F5344CB8AC3E}">
        <p14:creationId xmlns:p14="http://schemas.microsoft.com/office/powerpoint/2010/main" val="4205233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40698445-AB7D-4D44-ACE4-3D8C57943D32}" type="slidenum">
              <a:rPr lang="en-US"/>
              <a:pPr>
                <a:defRPr/>
              </a:pPr>
              <a:t>‹#›</a:t>
            </a:fld>
            <a:endParaRPr lang="en-US"/>
          </a:p>
        </p:txBody>
      </p:sp>
    </p:spTree>
    <p:extLst>
      <p:ext uri="{BB962C8B-B14F-4D97-AF65-F5344CB8AC3E}">
        <p14:creationId xmlns:p14="http://schemas.microsoft.com/office/powerpoint/2010/main" val="83048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nk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8"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smtClean="0"/>
              <a:t>Click to edit Master title style</a:t>
            </a:r>
          </a:p>
        </p:txBody>
      </p:sp>
      <p:sp>
        <p:nvSpPr>
          <p:cNvPr id="24473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smtClean="0"/>
              <a:t>Click to edit Master subtitle style</a:t>
            </a:r>
          </a:p>
        </p:txBody>
      </p:sp>
      <p:sp>
        <p:nvSpPr>
          <p:cNvPr id="5" name="Footer Placeholder 4"/>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atin typeface="Arial" pitchFamily="34" charset="0"/>
              </a:defRPr>
            </a:lvl1pPr>
          </a:lstStyle>
          <a:p>
            <a:pPr>
              <a:defRPr/>
            </a:pPr>
            <a:endParaRPr lang="en-US"/>
          </a:p>
        </p:txBody>
      </p:sp>
    </p:spTree>
    <p:extLst>
      <p:ext uri="{BB962C8B-B14F-4D97-AF65-F5344CB8AC3E}">
        <p14:creationId xmlns:p14="http://schemas.microsoft.com/office/powerpoint/2010/main" val="1170401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4F200EF9-9883-42D3-9668-B07C19A5CE49}" type="slidenum">
              <a:rPr lang="en-US"/>
              <a:pPr>
                <a:defRPr/>
              </a:pPr>
              <a:t>‹#›</a:t>
            </a:fld>
            <a:endParaRPr lang="en-US"/>
          </a:p>
        </p:txBody>
      </p:sp>
    </p:spTree>
    <p:extLst>
      <p:ext uri="{BB962C8B-B14F-4D97-AF65-F5344CB8AC3E}">
        <p14:creationId xmlns:p14="http://schemas.microsoft.com/office/powerpoint/2010/main" val="730229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F29B11B-5E09-404A-9A59-53AEB1B2FBA6}" type="slidenum">
              <a:rPr lang="en-US"/>
              <a:pPr>
                <a:defRPr/>
              </a:pPr>
              <a:t>‹#›</a:t>
            </a:fld>
            <a:endParaRPr lang="en-US"/>
          </a:p>
        </p:txBody>
      </p:sp>
    </p:spTree>
    <p:extLst>
      <p:ext uri="{BB962C8B-B14F-4D97-AF65-F5344CB8AC3E}">
        <p14:creationId xmlns:p14="http://schemas.microsoft.com/office/powerpoint/2010/main" val="1041185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CB8C80CD-9B98-4E23-9AD2-DE080D705A61}" type="slidenum">
              <a:rPr lang="en-US"/>
              <a:pPr>
                <a:defRPr/>
              </a:pPr>
              <a:t>‹#›</a:t>
            </a:fld>
            <a:endParaRPr lang="en-US"/>
          </a:p>
        </p:txBody>
      </p:sp>
    </p:spTree>
    <p:extLst>
      <p:ext uri="{BB962C8B-B14F-4D97-AF65-F5344CB8AC3E}">
        <p14:creationId xmlns:p14="http://schemas.microsoft.com/office/powerpoint/2010/main" val="2750144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417E88D3-EBC7-4C90-8EB5-F60CD0F23EFE}" type="slidenum">
              <a:rPr lang="en-US"/>
              <a:pPr>
                <a:defRPr/>
              </a:pPr>
              <a:t>‹#›</a:t>
            </a:fld>
            <a:endParaRPr lang="en-US"/>
          </a:p>
        </p:txBody>
      </p:sp>
    </p:spTree>
    <p:extLst>
      <p:ext uri="{BB962C8B-B14F-4D97-AF65-F5344CB8AC3E}">
        <p14:creationId xmlns:p14="http://schemas.microsoft.com/office/powerpoint/2010/main" val="2179042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6737EC57-526B-4F20-BC2E-45125860CBF0}" type="slidenum">
              <a:rPr lang="en-US"/>
              <a:pPr>
                <a:defRPr/>
              </a:pPr>
              <a:t>‹#›</a:t>
            </a:fld>
            <a:endParaRPr lang="en-US"/>
          </a:p>
        </p:txBody>
      </p:sp>
    </p:spTree>
    <p:extLst>
      <p:ext uri="{BB962C8B-B14F-4D97-AF65-F5344CB8AC3E}">
        <p14:creationId xmlns:p14="http://schemas.microsoft.com/office/powerpoint/2010/main" val="4101233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0C3842C-810C-40AA-9BE5-EA19C9196B77}" type="slidenum">
              <a:rPr lang="en-US"/>
              <a:pPr>
                <a:defRPr/>
              </a:pPr>
              <a:t>‹#›</a:t>
            </a:fld>
            <a:endParaRPr lang="en-US"/>
          </a:p>
        </p:txBody>
      </p:sp>
    </p:spTree>
    <p:extLst>
      <p:ext uri="{BB962C8B-B14F-4D97-AF65-F5344CB8AC3E}">
        <p14:creationId xmlns:p14="http://schemas.microsoft.com/office/powerpoint/2010/main" val="298206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3D4864C-3C67-4DF5-94B5-B5111E9D9841}" type="slidenum">
              <a:rPr lang="en-US"/>
              <a:pPr>
                <a:defRPr/>
              </a:pPr>
              <a:t>‹#›</a:t>
            </a:fld>
            <a:endParaRPr lang="en-US"/>
          </a:p>
        </p:txBody>
      </p:sp>
    </p:spTree>
    <p:extLst>
      <p:ext uri="{BB962C8B-B14F-4D97-AF65-F5344CB8AC3E}">
        <p14:creationId xmlns:p14="http://schemas.microsoft.com/office/powerpoint/2010/main" val="3402550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5F28A16-EC98-4CAF-832C-B4997CC34502}" type="slidenum">
              <a:rPr lang="en-US"/>
              <a:pPr>
                <a:defRPr/>
              </a:pPr>
              <a:t>‹#›</a:t>
            </a:fld>
            <a:endParaRPr lang="en-US"/>
          </a:p>
        </p:txBody>
      </p:sp>
    </p:spTree>
    <p:extLst>
      <p:ext uri="{BB962C8B-B14F-4D97-AF65-F5344CB8AC3E}">
        <p14:creationId xmlns:p14="http://schemas.microsoft.com/office/powerpoint/2010/main" val="3549055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E44381D-20B3-421B-886A-AC10F85E0554}" type="slidenum">
              <a:rPr lang="en-US"/>
              <a:pPr>
                <a:defRPr/>
              </a:pPr>
              <a:t>‹#›</a:t>
            </a:fld>
            <a:endParaRPr lang="en-US"/>
          </a:p>
        </p:txBody>
      </p:sp>
    </p:spTree>
    <p:extLst>
      <p:ext uri="{BB962C8B-B14F-4D97-AF65-F5344CB8AC3E}">
        <p14:creationId xmlns:p14="http://schemas.microsoft.com/office/powerpoint/2010/main" val="1005943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6E7145B1-4BD1-479D-9D0B-B232832EE910}" type="slidenum">
              <a:rPr lang="en-US"/>
              <a:pPr>
                <a:defRPr/>
              </a:pPr>
              <a:t>‹#›</a:t>
            </a:fld>
            <a:endParaRPr lang="en-US"/>
          </a:p>
        </p:txBody>
      </p:sp>
    </p:spTree>
    <p:extLst>
      <p:ext uri="{BB962C8B-B14F-4D97-AF65-F5344CB8AC3E}">
        <p14:creationId xmlns:p14="http://schemas.microsoft.com/office/powerpoint/2010/main" val="3434470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A4CA9AB5-60B8-4EA5-971C-99505B2B9EC2}" type="slidenum">
              <a:rPr lang="en-US"/>
              <a:pPr>
                <a:defRPr/>
              </a:pPr>
              <a:t>‹#›</a:t>
            </a:fld>
            <a:endParaRPr lang="en-US"/>
          </a:p>
        </p:txBody>
      </p:sp>
    </p:spTree>
    <p:extLst>
      <p:ext uri="{BB962C8B-B14F-4D97-AF65-F5344CB8AC3E}">
        <p14:creationId xmlns:p14="http://schemas.microsoft.com/office/powerpoint/2010/main" val="1353943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ink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0" name="Rectangle 2"/>
          <p:cNvSpPr>
            <a:spLocks noGrp="1" noChangeArrowheads="1"/>
          </p:cNvSpPr>
          <p:nvPr>
            <p:ph type="ctrTitle"/>
          </p:nvPr>
        </p:nvSpPr>
        <p:spPr>
          <a:xfrm>
            <a:off x="323850" y="1484313"/>
            <a:ext cx="8496300" cy="1368425"/>
          </a:xfrm>
        </p:spPr>
        <p:txBody>
          <a:bodyPr/>
          <a:lstStyle>
            <a:lvl1pPr>
              <a:defRPr/>
            </a:lvl1pPr>
          </a:lstStyle>
          <a:p>
            <a:pPr lvl="0"/>
            <a:r>
              <a:rPr lang="en-US" noProof="0" smtClean="0"/>
              <a:t>Click to edit Master title style</a:t>
            </a:r>
          </a:p>
        </p:txBody>
      </p:sp>
      <p:sp>
        <p:nvSpPr>
          <p:cNvPr id="247811"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noProof="0" smtClean="0"/>
              <a:t>Click to edit Master subtitle style</a:t>
            </a:r>
          </a:p>
        </p:txBody>
      </p:sp>
      <p:sp>
        <p:nvSpPr>
          <p:cNvPr id="5" name="Footer Placeholder 4"/>
          <p:cNvSpPr>
            <a:spLocks noGrp="1" noChangeArrowheads="1"/>
          </p:cNvSpPr>
          <p:nvPr>
            <p:ph type="ftr" sz="quarter" idx="10"/>
          </p:nvPr>
        </p:nvSpPr>
        <p:spPr bwMode="auto">
          <a:xfrm>
            <a:off x="323850" y="6245225"/>
            <a:ext cx="84963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atin typeface="Arial" pitchFamily="34" charset="0"/>
              </a:defRPr>
            </a:lvl1pPr>
          </a:lstStyle>
          <a:p>
            <a:pPr>
              <a:defRPr/>
            </a:pPr>
            <a:endParaRPr lang="en-US"/>
          </a:p>
        </p:txBody>
      </p:sp>
    </p:spTree>
    <p:extLst>
      <p:ext uri="{BB962C8B-B14F-4D97-AF65-F5344CB8AC3E}">
        <p14:creationId xmlns:p14="http://schemas.microsoft.com/office/powerpoint/2010/main" val="94082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39183CE4-B9BF-4357-9E2E-3D253EE76BAD}" type="slidenum">
              <a:rPr lang="en-US"/>
              <a:pPr>
                <a:defRPr/>
              </a:pPr>
              <a:t>‹#›</a:t>
            </a:fld>
            <a:endParaRPr lang="en-US"/>
          </a:p>
        </p:txBody>
      </p:sp>
    </p:spTree>
    <p:extLst>
      <p:ext uri="{BB962C8B-B14F-4D97-AF65-F5344CB8AC3E}">
        <p14:creationId xmlns:p14="http://schemas.microsoft.com/office/powerpoint/2010/main" val="15872718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4CEAA19-5C04-4D2C-8771-5BE1F22EE1FC}" type="slidenum">
              <a:rPr lang="en-US"/>
              <a:pPr>
                <a:defRPr/>
              </a:pPr>
              <a:t>‹#›</a:t>
            </a:fld>
            <a:endParaRPr lang="en-US"/>
          </a:p>
        </p:txBody>
      </p:sp>
    </p:spTree>
    <p:extLst>
      <p:ext uri="{BB962C8B-B14F-4D97-AF65-F5344CB8AC3E}">
        <p14:creationId xmlns:p14="http://schemas.microsoft.com/office/powerpoint/2010/main" val="9728119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FC4770D4-8975-4C4E-81D1-4E8DD2789A93}" type="slidenum">
              <a:rPr lang="en-US"/>
              <a:pPr>
                <a:defRPr/>
              </a:pPr>
              <a:t>‹#›</a:t>
            </a:fld>
            <a:endParaRPr lang="en-US"/>
          </a:p>
        </p:txBody>
      </p:sp>
    </p:spTree>
    <p:extLst>
      <p:ext uri="{BB962C8B-B14F-4D97-AF65-F5344CB8AC3E}">
        <p14:creationId xmlns:p14="http://schemas.microsoft.com/office/powerpoint/2010/main" val="2937805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1513C523-D72A-4B34-820E-0B0B5246FCC9}" type="slidenum">
              <a:rPr lang="en-US"/>
              <a:pPr>
                <a:defRPr/>
              </a:pPr>
              <a:t>‹#›</a:t>
            </a:fld>
            <a:endParaRPr lang="en-US"/>
          </a:p>
        </p:txBody>
      </p:sp>
    </p:spTree>
    <p:extLst>
      <p:ext uri="{BB962C8B-B14F-4D97-AF65-F5344CB8AC3E}">
        <p14:creationId xmlns:p14="http://schemas.microsoft.com/office/powerpoint/2010/main" val="1849331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ADB91B78-3157-4B03-BE5A-9A9BCC19D963}" type="slidenum">
              <a:rPr lang="en-US"/>
              <a:pPr>
                <a:defRPr/>
              </a:pPr>
              <a:t>‹#›</a:t>
            </a:fld>
            <a:endParaRPr lang="en-US"/>
          </a:p>
        </p:txBody>
      </p:sp>
    </p:spTree>
    <p:extLst>
      <p:ext uri="{BB962C8B-B14F-4D97-AF65-F5344CB8AC3E}">
        <p14:creationId xmlns:p14="http://schemas.microsoft.com/office/powerpoint/2010/main" val="26648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C12D141-3C39-4D4B-91AD-17517C3E1484}" type="slidenum">
              <a:rPr lang="en-US"/>
              <a:pPr>
                <a:defRPr/>
              </a:pPr>
              <a:t>‹#›</a:t>
            </a:fld>
            <a:endParaRPr lang="en-US"/>
          </a:p>
        </p:txBody>
      </p:sp>
    </p:spTree>
    <p:extLst>
      <p:ext uri="{BB962C8B-B14F-4D97-AF65-F5344CB8AC3E}">
        <p14:creationId xmlns:p14="http://schemas.microsoft.com/office/powerpoint/2010/main" val="2751447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30637F8-DFD7-4A73-87BA-5EE6F96EC6D4}" type="slidenum">
              <a:rPr lang="en-US"/>
              <a:pPr>
                <a:defRPr/>
              </a:pPr>
              <a:t>‹#›</a:t>
            </a:fld>
            <a:endParaRPr lang="en-US"/>
          </a:p>
        </p:txBody>
      </p:sp>
    </p:spTree>
    <p:extLst>
      <p:ext uri="{BB962C8B-B14F-4D97-AF65-F5344CB8AC3E}">
        <p14:creationId xmlns:p14="http://schemas.microsoft.com/office/powerpoint/2010/main" val="22213500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82C22BE-20CA-427D-99F2-5DFDC27C743C}" type="slidenum">
              <a:rPr lang="en-US"/>
              <a:pPr>
                <a:defRPr/>
              </a:pPr>
              <a:t>‹#›</a:t>
            </a:fld>
            <a:endParaRPr lang="en-US"/>
          </a:p>
        </p:txBody>
      </p:sp>
    </p:spTree>
    <p:extLst>
      <p:ext uri="{BB962C8B-B14F-4D97-AF65-F5344CB8AC3E}">
        <p14:creationId xmlns:p14="http://schemas.microsoft.com/office/powerpoint/2010/main" val="1335577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A5944B7D-98E4-4F57-8316-DECCDF505265}" type="slidenum">
              <a:rPr lang="en-US"/>
              <a:pPr>
                <a:defRPr/>
              </a:pPr>
              <a:t>‹#›</a:t>
            </a:fld>
            <a:endParaRPr lang="en-US"/>
          </a:p>
        </p:txBody>
      </p:sp>
    </p:spTree>
    <p:extLst>
      <p:ext uri="{BB962C8B-B14F-4D97-AF65-F5344CB8AC3E}">
        <p14:creationId xmlns:p14="http://schemas.microsoft.com/office/powerpoint/2010/main" val="4036058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449FC6B-C284-451C-A5A0-19D3ED2CC623}" type="slidenum">
              <a:rPr lang="en-US"/>
              <a:pPr>
                <a:defRPr/>
              </a:pPr>
              <a:t>‹#›</a:t>
            </a:fld>
            <a:endParaRPr lang="en-US"/>
          </a:p>
        </p:txBody>
      </p:sp>
    </p:spTree>
    <p:extLst>
      <p:ext uri="{BB962C8B-B14F-4D97-AF65-F5344CB8AC3E}">
        <p14:creationId xmlns:p14="http://schemas.microsoft.com/office/powerpoint/2010/main" val="209213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E35DE217-2228-426B-8152-706E09E974C7}" type="slidenum">
              <a:rPr lang="en-US"/>
              <a:pPr>
                <a:defRPr/>
              </a:pPr>
              <a:t>‹#›</a:t>
            </a:fld>
            <a:endParaRPr lang="en-US"/>
          </a:p>
        </p:txBody>
      </p:sp>
    </p:spTree>
    <p:extLst>
      <p:ext uri="{BB962C8B-B14F-4D97-AF65-F5344CB8AC3E}">
        <p14:creationId xmlns:p14="http://schemas.microsoft.com/office/powerpoint/2010/main" val="3005804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0200" y="908050"/>
            <a:ext cx="848995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40581A5A-7A0F-496B-967C-4AFA39252B0F}" type="slidenum">
              <a:rPr lang="en-US"/>
              <a:pPr>
                <a:defRPr/>
              </a:pPr>
              <a:t>‹#›</a:t>
            </a:fld>
            <a:endParaRPr lang="en-US"/>
          </a:p>
        </p:txBody>
      </p:sp>
    </p:spTree>
    <p:extLst>
      <p:ext uri="{BB962C8B-B14F-4D97-AF65-F5344CB8AC3E}">
        <p14:creationId xmlns:p14="http://schemas.microsoft.com/office/powerpoint/2010/main" val="128859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6AACCD05-CF86-4032-AB14-B0F8D4DDC519}" type="slidenum">
              <a:rPr lang="en-US"/>
              <a:pPr>
                <a:defRPr/>
              </a:pPr>
              <a:t>‹#›</a:t>
            </a:fld>
            <a:endParaRPr lang="en-US"/>
          </a:p>
        </p:txBody>
      </p:sp>
    </p:spTree>
    <p:extLst>
      <p:ext uri="{BB962C8B-B14F-4D97-AF65-F5344CB8AC3E}">
        <p14:creationId xmlns:p14="http://schemas.microsoft.com/office/powerpoint/2010/main" val="109586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C42C7198-9A45-43EB-9BF5-850C280B2A0A}" type="slidenum">
              <a:rPr lang="en-US"/>
              <a:pPr>
                <a:defRPr/>
              </a:pPr>
              <a:t>‹#›</a:t>
            </a:fld>
            <a:endParaRPr lang="en-US"/>
          </a:p>
        </p:txBody>
      </p:sp>
    </p:spTree>
    <p:extLst>
      <p:ext uri="{BB962C8B-B14F-4D97-AF65-F5344CB8AC3E}">
        <p14:creationId xmlns:p14="http://schemas.microsoft.com/office/powerpoint/2010/main" val="407404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3108B8C-75FF-408E-BA9A-73F56D6B3E41}" type="slidenum">
              <a:rPr lang="en-US"/>
              <a:pPr>
                <a:defRPr/>
              </a:pPr>
              <a:t>‹#›</a:t>
            </a:fld>
            <a:endParaRPr lang="en-US"/>
          </a:p>
        </p:txBody>
      </p:sp>
    </p:spTree>
    <p:extLst>
      <p:ext uri="{BB962C8B-B14F-4D97-AF65-F5344CB8AC3E}">
        <p14:creationId xmlns:p14="http://schemas.microsoft.com/office/powerpoint/2010/main" val="1368208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E20C7FA-DBE6-4A07-AE61-49C60DEBCF1C}" type="slidenum">
              <a:rPr lang="en-US"/>
              <a:pPr>
                <a:defRPr/>
              </a:pPr>
              <a:t>‹#›</a:t>
            </a:fld>
            <a:endParaRPr lang="en-US"/>
          </a:p>
        </p:txBody>
      </p:sp>
    </p:spTree>
    <p:extLst>
      <p:ext uri="{BB962C8B-B14F-4D97-AF65-F5344CB8AC3E}">
        <p14:creationId xmlns:p14="http://schemas.microsoft.com/office/powerpoint/2010/main" val="82331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B1DA99B-78D9-4182-8650-FCBCCA1DE31C}" type="slidenum">
              <a:rPr lang="en-US"/>
              <a:pPr>
                <a:defRPr/>
              </a:pPr>
              <a:t>‹#›</a:t>
            </a:fld>
            <a:endParaRPr lang="en-US"/>
          </a:p>
        </p:txBody>
      </p:sp>
    </p:spTree>
    <p:extLst>
      <p:ext uri="{BB962C8B-B14F-4D97-AF65-F5344CB8AC3E}">
        <p14:creationId xmlns:p14="http://schemas.microsoft.com/office/powerpoint/2010/main" val="38482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Rectangle 4"/>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3446F3B-805B-4E88-858B-9DA709AEC737}" type="slidenum">
              <a:rPr lang="en-US"/>
              <a:pPr>
                <a:defRPr/>
              </a:pPr>
              <a:t>‹#›</a:t>
            </a:fld>
            <a:endParaRPr lang="en-US"/>
          </a:p>
        </p:txBody>
      </p:sp>
      <p:pic>
        <p:nvPicPr>
          <p:cNvPr id="1029" name="Picture 5" descr="MidBlue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2"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53604" name="Rectangle 4"/>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D37ED306-758B-48BD-B181-5CA85D91BFA8}" type="slidenum">
              <a:rPr lang="en-US"/>
              <a:pPr>
                <a:defRPr/>
              </a:pPr>
              <a:t>‹#›</a:t>
            </a:fld>
            <a:endParaRPr lang="en-US"/>
          </a:p>
        </p:txBody>
      </p:sp>
      <p:pic>
        <p:nvPicPr>
          <p:cNvPr id="2053" name="Picture 5" descr="MidBlue10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4" name="Group 6"/>
          <p:cNvGrpSpPr>
            <a:grpSpLocks/>
          </p:cNvGrpSpPr>
          <p:nvPr/>
        </p:nvGrpSpPr>
        <p:grpSpPr bwMode="auto">
          <a:xfrm>
            <a:off x="66675" y="220663"/>
            <a:ext cx="5146675" cy="795337"/>
            <a:chOff x="42" y="139"/>
            <a:chExt cx="3242" cy="501"/>
          </a:xfrm>
        </p:grpSpPr>
        <p:sp>
          <p:nvSpPr>
            <p:cNvPr id="2055" name="Text Box 7"/>
            <p:cNvSpPr txBox="1">
              <a:spLocks noChangeArrowheads="1"/>
            </p:cNvSpPr>
            <p:nvPr/>
          </p:nvSpPr>
          <p:spPr bwMode="auto">
            <a:xfrm>
              <a:off x="42" y="139"/>
              <a:ext cx="32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2400" smtClean="0">
                  <a:solidFill>
                    <a:schemeClr val="bg1"/>
                  </a:solidFill>
                  <a:latin typeface="Tahoma" pitchFamily="34" charset="0"/>
                  <a:cs typeface="Arial" charset="0"/>
                </a:rPr>
                <a:t>U C L  C A N C E R  I N S T I T U T E</a:t>
              </a:r>
              <a:endParaRPr lang="en-US" sz="2400" smtClean="0">
                <a:solidFill>
                  <a:schemeClr val="bg1"/>
                </a:solidFill>
                <a:latin typeface="Tahoma" pitchFamily="34" charset="0"/>
                <a:cs typeface="Arial" charset="0"/>
              </a:endParaRPr>
            </a:p>
          </p:txBody>
        </p:sp>
        <p:sp>
          <p:nvSpPr>
            <p:cNvPr id="2056" name="Text Box 8"/>
            <p:cNvSpPr txBox="1">
              <a:spLocks noChangeArrowheads="1"/>
            </p:cNvSpPr>
            <p:nvPr/>
          </p:nvSpPr>
          <p:spPr bwMode="auto">
            <a:xfrm>
              <a:off x="42" y="419"/>
              <a:ext cx="2262"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1700" smtClean="0">
                  <a:solidFill>
                    <a:schemeClr val="bg1"/>
                  </a:solidFill>
                </a:rPr>
                <a:t>P a u l  O’ G o r m a n  B u i l d i n g</a:t>
              </a:r>
              <a:endParaRPr lang="en-US" sz="1700" smtClean="0">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793"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43716" name="Rectangle 4"/>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DE20F6A-CA3A-40B6-8076-FB103BF793DB}" type="slidenum">
              <a:rPr lang="en-US"/>
              <a:pPr>
                <a:defRPr/>
              </a:pPr>
              <a:t>‹#›</a:t>
            </a:fld>
            <a:endParaRPr lang="en-US"/>
          </a:p>
        </p:txBody>
      </p:sp>
      <p:pic>
        <p:nvPicPr>
          <p:cNvPr id="3077" name="Picture 5" descr="Pink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4"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9D1DD"/>
            </a:gs>
            <a:gs pos="100000">
              <a:schemeClr val="bg1"/>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46788" name="Rectangle 4"/>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FBD20241-5A7B-49C8-9A45-1928E70AEE12}" type="slidenum">
              <a:rPr lang="en-US"/>
              <a:pPr>
                <a:defRPr/>
              </a:pPr>
              <a:t>‹#›</a:t>
            </a:fld>
            <a:endParaRPr lang="en-US"/>
          </a:p>
        </p:txBody>
      </p:sp>
      <p:pic>
        <p:nvPicPr>
          <p:cNvPr id="4101" name="Picture 5" descr="Pink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5"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hsbt.nhs.uk/contact/contact.html" TargetMode="External"/><Relationship Id="rId3" Type="http://schemas.openxmlformats.org/officeDocument/2006/relationships/hyperlink" Target="http://www.nhsbt.nhs.uk/" TargetMode="External"/><Relationship Id="rId7" Type="http://schemas.openxmlformats.org/officeDocument/2006/relationships/hyperlink" Target="http://www.nhsbt.nhs.uk/current_issues/index.html"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hyperlink" Target="http://www.nhsbt.nhs.uk/news/news.html" TargetMode="External"/><Relationship Id="rId11" Type="http://schemas.openxmlformats.org/officeDocument/2006/relationships/image" Target="../media/image5.png"/><Relationship Id="rId5" Type="http://schemas.openxmlformats.org/officeDocument/2006/relationships/hyperlink" Target="http://www.nhsbt.nhs.uk/about/index.html" TargetMode="External"/><Relationship Id="rId10" Type="http://schemas.openxmlformats.org/officeDocument/2006/relationships/hyperlink" Target="http://www.nhsbt.nhs.uk/sitemap/sitemap.html" TargetMode="External"/><Relationship Id="rId4" Type="http://schemas.openxmlformats.org/officeDocument/2006/relationships/hyperlink" Target="http://www.nhsbt.nhs.uk/index.html" TargetMode="External"/><Relationship Id="rId9" Type="http://schemas.openxmlformats.org/officeDocument/2006/relationships/hyperlink" Target="http://www.nhsbt.nhs.uk/disclaimers/accessibility.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5.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1.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5.xml"/><Relationship Id="rId1" Type="http://schemas.openxmlformats.org/officeDocument/2006/relationships/tags" Target="../tags/tag5.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7.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3.bin"/><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35.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oleObject5.bin"/><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0.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8.bin"/><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9.emf"/><Relationship Id="rId2" Type="http://schemas.openxmlformats.org/officeDocument/2006/relationships/slideLayout" Target="../slideLayouts/slideLayout39.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8.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emf"/><Relationship Id="rId2" Type="http://schemas.openxmlformats.org/officeDocument/2006/relationships/slideLayout" Target="../slideLayouts/slideLayout40.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31.e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9.xml"/><Relationship Id="rId1" Type="http://schemas.openxmlformats.org/officeDocument/2006/relationships/vmlDrawing" Target="../drawings/vmlDrawing7.v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40.xml"/><Relationship Id="rId1" Type="http://schemas.openxmlformats.org/officeDocument/2006/relationships/vmlDrawing" Target="../drawings/vmlDrawing8.vml"/><Relationship Id="rId6" Type="http://schemas.openxmlformats.org/officeDocument/2006/relationships/image" Target="../media/image35.emf"/><Relationship Id="rId5" Type="http://schemas.openxmlformats.org/officeDocument/2006/relationships/oleObject" Target="../embeddings/oleObject15.bin"/><Relationship Id="rId10" Type="http://schemas.openxmlformats.org/officeDocument/2006/relationships/image" Target="../media/image37.emf"/><Relationship Id="rId4" Type="http://schemas.openxmlformats.org/officeDocument/2006/relationships/image" Target="../media/image34.emf"/><Relationship Id="rId9"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5.xml"/><Relationship Id="rId1" Type="http://schemas.openxmlformats.org/officeDocument/2006/relationships/tags" Target="../tags/tag8.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9.xml"/><Relationship Id="rId1" Type="http://schemas.openxmlformats.org/officeDocument/2006/relationships/vmlDrawing" Target="../drawings/vmlDrawing9.vml"/><Relationship Id="rId6" Type="http://schemas.openxmlformats.org/officeDocument/2006/relationships/image" Target="../media/image40.emf"/><Relationship Id="rId5" Type="http://schemas.openxmlformats.org/officeDocument/2006/relationships/oleObject" Target="../embeddings/oleObject19.bin"/><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hyperlink" Target="http://branding.mrc.ac.uk/imagebank-mrc/action/viewHome" TargetMode="External"/><Relationship Id="rId1" Type="http://schemas.openxmlformats.org/officeDocument/2006/relationships/slideLayout" Target="../slideLayouts/slideLayout35.xml"/><Relationship Id="rId6" Type="http://schemas.openxmlformats.org/officeDocument/2006/relationships/hyperlink" Target="http://www.dh.gov.uk/en/index.htm" TargetMode="External"/><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7.jpeg"/><Relationship Id="rId4" Type="http://schemas.openxmlformats.org/officeDocument/2006/relationships/hyperlink" Target="http://www.openthefuture.com/images/retrovirus.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ntent.nejm.org/content/vol348/issue3/images/large/03f1.jpeg" TargetMode="External"/><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9.xml"/><Relationship Id="rId1" Type="http://schemas.openxmlformats.org/officeDocument/2006/relationships/tags" Target="../tags/tag1.xml"/><Relationship Id="rId5" Type="http://schemas.openxmlformats.org/officeDocument/2006/relationships/image" Target="../media/image10.w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defRPr/>
            </a:pPr>
            <a:r>
              <a:rPr lang="en-GB" sz="3600" b="0" dirty="0" smtClean="0">
                <a:solidFill>
                  <a:schemeClr val="tx1"/>
                </a:solidFill>
              </a:rPr>
              <a:t>Gene therapy: progress and prospects</a:t>
            </a:r>
            <a:endParaRPr lang="en-GB" sz="3600" b="0" dirty="0" smtClean="0">
              <a:solidFill>
                <a:schemeClr val="tx1"/>
              </a:solidFill>
            </a:endParaRPr>
          </a:p>
        </p:txBody>
      </p:sp>
      <p:sp>
        <p:nvSpPr>
          <p:cNvPr id="9219" name="Rectangle 3"/>
          <p:cNvSpPr>
            <a:spLocks noGrp="1" noChangeArrowheads="1"/>
          </p:cNvSpPr>
          <p:nvPr>
            <p:ph type="subTitle" idx="1"/>
          </p:nvPr>
        </p:nvSpPr>
        <p:spPr/>
        <p:txBody>
          <a:bodyPr/>
          <a:lstStyle/>
          <a:p>
            <a:pPr eaLnBrk="1" hangingPunct="1"/>
            <a:r>
              <a:rPr lang="en-GB" sz="3200" dirty="0" err="1" smtClean="0"/>
              <a:t>Amit</a:t>
            </a:r>
            <a:r>
              <a:rPr lang="en-GB" sz="3200" dirty="0" smtClean="0"/>
              <a:t> </a:t>
            </a:r>
            <a:r>
              <a:rPr lang="en-GB" sz="3200" dirty="0" smtClean="0"/>
              <a:t>C </a:t>
            </a:r>
            <a:r>
              <a:rPr lang="en-GB" sz="3200" dirty="0" err="1" smtClean="0"/>
              <a:t>Nathwani</a:t>
            </a:r>
            <a:endParaRPr lang="en-GB" sz="3200" dirty="0" smtClean="0"/>
          </a:p>
          <a:p>
            <a:pPr eaLnBrk="1" hangingPunct="1"/>
            <a:r>
              <a:rPr lang="en-GB" dirty="0" smtClean="0"/>
              <a:t>UCL Cancer Institute and NHSBT</a:t>
            </a:r>
          </a:p>
          <a:p>
            <a:pPr eaLnBrk="1" hangingPunct="1"/>
            <a:r>
              <a:rPr lang="en-GB" dirty="0" smtClean="0"/>
              <a:t> </a:t>
            </a:r>
          </a:p>
        </p:txBody>
      </p:sp>
      <p:sp>
        <p:nvSpPr>
          <p:cNvPr id="9220" name="Rectangle 4"/>
          <p:cNvSpPr>
            <a:spLocks noChangeArrowheads="1"/>
          </p:cNvSpPr>
          <p:nvPr/>
        </p:nvSpPr>
        <p:spPr bwMode="auto">
          <a:xfrm>
            <a:off x="0" y="-701952813"/>
            <a:ext cx="9144000"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8700" tIns="0" rIns="0" bIns="158700" anchor="ctr">
            <a:spAutoFit/>
          </a:bodyPr>
          <a:lstStyle/>
          <a:p>
            <a:r>
              <a:rPr lang="en-GB">
                <a:hlinkClick r:id="rId3"/>
              </a:rPr>
              <a:t>  </a:t>
            </a:r>
            <a:r>
              <a:rPr lang="en-GB" sz="2800"/>
              <a:t> </a:t>
            </a:r>
            <a:r>
              <a:rPr lang="en-GB"/>
              <a:t>                               </a:t>
            </a:r>
          </a:p>
          <a:p>
            <a:pPr eaLnBrk="0" hangingPunct="0">
              <a:buFontTx/>
              <a:buChar char="•"/>
            </a:pPr>
            <a:r>
              <a:rPr lang="en-GB">
                <a:solidFill>
                  <a:srgbClr val="0072C5"/>
                </a:solidFill>
                <a:hlinkClick r:id="rId4"/>
              </a:rPr>
              <a:t>Home</a:t>
            </a:r>
            <a:r>
              <a:rPr lang="en-GB"/>
              <a:t> </a:t>
            </a:r>
          </a:p>
          <a:p>
            <a:pPr eaLnBrk="0" hangingPunct="0">
              <a:buFontTx/>
              <a:buChar char="•"/>
            </a:pPr>
            <a:r>
              <a:rPr lang="en-GB">
                <a:solidFill>
                  <a:srgbClr val="0072C5"/>
                </a:solidFill>
                <a:hlinkClick r:id="rId5"/>
              </a:rPr>
              <a:t>About NHSBT</a:t>
            </a:r>
            <a:r>
              <a:rPr lang="en-GB"/>
              <a:t> </a:t>
            </a:r>
          </a:p>
          <a:p>
            <a:pPr eaLnBrk="0" hangingPunct="0">
              <a:buFontTx/>
              <a:buChar char="•"/>
            </a:pPr>
            <a:r>
              <a:rPr lang="en-GB">
                <a:solidFill>
                  <a:srgbClr val="0072C5"/>
                </a:solidFill>
                <a:hlinkClick r:id="rId6"/>
              </a:rPr>
              <a:t>News</a:t>
            </a:r>
            <a:r>
              <a:rPr lang="en-GB"/>
              <a:t> </a:t>
            </a:r>
          </a:p>
          <a:p>
            <a:pPr eaLnBrk="0" hangingPunct="0">
              <a:buFontTx/>
              <a:buChar char="•"/>
            </a:pPr>
            <a:r>
              <a:rPr lang="en-GB">
                <a:solidFill>
                  <a:srgbClr val="0072C5"/>
                </a:solidFill>
                <a:hlinkClick r:id="rId7"/>
              </a:rPr>
              <a:t>Current Issues</a:t>
            </a:r>
            <a:r>
              <a:rPr lang="en-GB"/>
              <a:t> </a:t>
            </a:r>
          </a:p>
          <a:p>
            <a:pPr eaLnBrk="0" hangingPunct="0">
              <a:buFontTx/>
              <a:buChar char="•"/>
            </a:pPr>
            <a:r>
              <a:rPr lang="en-GB">
                <a:solidFill>
                  <a:srgbClr val="0072C5"/>
                </a:solidFill>
                <a:hlinkClick r:id="rId8"/>
              </a:rPr>
              <a:t>Contact</a:t>
            </a:r>
            <a:r>
              <a:rPr lang="en-GB"/>
              <a:t> </a:t>
            </a:r>
          </a:p>
          <a:p>
            <a:pPr eaLnBrk="0" hangingPunct="0"/>
            <a:endParaRPr lang="en-GB"/>
          </a:p>
        </p:txBody>
      </p:sp>
      <p:sp>
        <p:nvSpPr>
          <p:cNvPr id="9221" name="Rectangle 6"/>
          <p:cNvSpPr>
            <a:spLocks noChangeArrowheads="1"/>
          </p:cNvSpPr>
          <p:nvPr/>
        </p:nvSpPr>
        <p:spPr bwMode="auto">
          <a:xfrm>
            <a:off x="0" y="-699719200"/>
            <a:ext cx="9144000" cy="1587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22" name="Rectangle 8"/>
          <p:cNvSpPr>
            <a:spLocks noChangeArrowheads="1"/>
          </p:cNvSpPr>
          <p:nvPr/>
        </p:nvSpPr>
        <p:spPr bwMode="auto">
          <a:xfrm>
            <a:off x="0" y="707331263"/>
            <a:ext cx="9144000" cy="15875"/>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223" name="Rectangle 9"/>
          <p:cNvSpPr>
            <a:spLocks noChangeArrowheads="1"/>
          </p:cNvSpPr>
          <p:nvPr/>
        </p:nvSpPr>
        <p:spPr bwMode="auto">
          <a:xfrm>
            <a:off x="0" y="707347138"/>
            <a:ext cx="38481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a:p>
            <a:pPr eaLnBrk="0" hangingPunct="0">
              <a:buFontTx/>
              <a:buChar char="•"/>
            </a:pPr>
            <a:r>
              <a:rPr lang="en-GB"/>
              <a:t>© NHS Blood and Transplant 2009 </a:t>
            </a:r>
          </a:p>
          <a:p>
            <a:pPr eaLnBrk="0" hangingPunct="0">
              <a:buFontTx/>
              <a:buChar char="•"/>
            </a:pPr>
            <a:r>
              <a:rPr lang="en-GB">
                <a:hlinkClick r:id="rId9"/>
              </a:rPr>
              <a:t>Accessibility</a:t>
            </a:r>
            <a:r>
              <a:rPr lang="en-GB"/>
              <a:t> </a:t>
            </a:r>
          </a:p>
          <a:p>
            <a:pPr eaLnBrk="0" hangingPunct="0">
              <a:buFontTx/>
              <a:buChar char="•"/>
            </a:pPr>
            <a:r>
              <a:rPr lang="en-GB">
                <a:hlinkClick r:id="rId10"/>
              </a:rPr>
              <a:t>Site map</a:t>
            </a:r>
            <a:r>
              <a:rPr lang="en-GB"/>
              <a:t> </a:t>
            </a:r>
          </a:p>
          <a:p>
            <a:pPr eaLnBrk="0" hangingPunct="0"/>
            <a:endParaRPr lang="en-GB"/>
          </a:p>
        </p:txBody>
      </p:sp>
      <p:pic>
        <p:nvPicPr>
          <p:cNvPr id="9224" name="Picture 5" descr="NHS Blood and Transplant">
            <a:hlinkClick r:id="rId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250" y="-7019528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p:nvPr>
        </p:nvSpPr>
        <p:spPr/>
        <p:txBody>
          <a:bodyPr/>
          <a:lstStyle/>
          <a:p>
            <a:r>
              <a:rPr lang="en-GB" sz="2400" smtClean="0"/>
              <a:t>B-cell neoplasms have CD19 an attractive therapeutic target</a:t>
            </a:r>
          </a:p>
          <a:p>
            <a:r>
              <a:rPr lang="en-GB" sz="2400" smtClean="0"/>
              <a:t>Lentivirus vector designed to express a Chimeric Antigen Receptor with specific affinity for CD 19 (B-cell antigen), CD137 (costimulatory receptor in T cells) and CD3-zeta (signal transducer)</a:t>
            </a:r>
          </a:p>
          <a:p>
            <a:r>
              <a:rPr lang="en-GB" sz="2400" smtClean="0"/>
              <a:t>3 patients with advanced, chemo-resistant CLL selected- T cells removed by apheresis and induced with vector</a:t>
            </a:r>
          </a:p>
          <a:p>
            <a:r>
              <a:rPr lang="en-GB" sz="2400" smtClean="0"/>
              <a:t>Cells returned- one patient suffered tumour lysis</a:t>
            </a:r>
          </a:p>
          <a:p>
            <a:r>
              <a:rPr lang="en-GB" sz="2400" smtClean="0"/>
              <a:t>At 10 months patients remain in CR or PR</a:t>
            </a:r>
          </a:p>
          <a:p>
            <a:r>
              <a:rPr lang="en-GB" sz="2400" smtClean="0"/>
              <a:t>Used also in other lymphomas and ALL</a:t>
            </a:r>
          </a:p>
        </p:txBody>
      </p:sp>
      <p:sp>
        <p:nvSpPr>
          <p:cNvPr id="3" name="Title 1"/>
          <p:cNvSpPr txBox="1">
            <a:spLocks/>
          </p:cNvSpPr>
          <p:nvPr/>
        </p:nvSpPr>
        <p:spPr bwMode="auto">
          <a:xfrm>
            <a:off x="0" y="0"/>
            <a:ext cx="84899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GB" sz="2600" b="1" dirty="0" smtClean="0">
                <a:latin typeface="+mj-lt"/>
              </a:rPr>
              <a:t>CARs in CLL</a:t>
            </a:r>
            <a:endParaRPr lang="en-GB" sz="26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8489950" cy="1296988"/>
          </a:xfrm>
        </p:spPr>
        <p:txBody>
          <a:bodyPr/>
          <a:lstStyle/>
          <a:p>
            <a:pPr eaLnBrk="1" hangingPunct="1"/>
            <a:r>
              <a:rPr lang="en-GB" smtClean="0">
                <a:solidFill>
                  <a:schemeClr val="tx1"/>
                </a:solidFill>
              </a:rPr>
              <a:t>Gene therapy: Overview</a:t>
            </a:r>
          </a:p>
        </p:txBody>
      </p:sp>
      <p:sp>
        <p:nvSpPr>
          <p:cNvPr id="19459" name="Rectangle 3"/>
          <p:cNvSpPr>
            <a:spLocks noGrp="1" noChangeArrowheads="1"/>
          </p:cNvSpPr>
          <p:nvPr>
            <p:ph type="body" idx="1"/>
          </p:nvPr>
        </p:nvSpPr>
        <p:spPr>
          <a:xfrm>
            <a:off x="250825" y="981075"/>
            <a:ext cx="8489950" cy="5400675"/>
          </a:xfrm>
        </p:spPr>
        <p:txBody>
          <a:bodyPr/>
          <a:lstStyle/>
          <a:p>
            <a:pPr eaLnBrk="1" hangingPunct="1">
              <a:lnSpc>
                <a:spcPct val="80000"/>
              </a:lnSpc>
              <a:defRPr/>
            </a:pPr>
            <a:r>
              <a:rPr lang="en-GB" sz="2400" b="1" dirty="0" smtClean="0">
                <a:solidFill>
                  <a:srgbClr val="E5A9BE"/>
                </a:solidFill>
              </a:rPr>
              <a:t>Definition and introduction to vectors</a:t>
            </a:r>
            <a:endParaRPr lang="en-GB" sz="2400" dirty="0" smtClean="0">
              <a:latin typeface="Microsoft Sans Serif" pitchFamily="34" charset="0"/>
            </a:endParaRPr>
          </a:p>
          <a:p>
            <a:pPr eaLnBrk="1" hangingPunct="1">
              <a:lnSpc>
                <a:spcPct val="80000"/>
              </a:lnSpc>
              <a:defRPr/>
            </a:pPr>
            <a:r>
              <a:rPr lang="en-GB" sz="2400" dirty="0" smtClean="0">
                <a:solidFill>
                  <a:srgbClr val="99CCFF"/>
                </a:solidFill>
                <a:latin typeface="Microsoft Sans Serif" pitchFamily="34" charset="0"/>
              </a:rPr>
              <a:t>Retroviral vectors (Integrating vectors)</a:t>
            </a:r>
          </a:p>
          <a:p>
            <a:pPr lvl="1" eaLnBrk="1" hangingPunct="1">
              <a:lnSpc>
                <a:spcPct val="80000"/>
              </a:lnSpc>
              <a:defRPr/>
            </a:pPr>
            <a:r>
              <a:rPr lang="en-GB" sz="2000" dirty="0" smtClean="0">
                <a:solidFill>
                  <a:srgbClr val="99CCFF"/>
                </a:solidFill>
                <a:latin typeface="Microsoft Sans Serif" pitchFamily="34" charset="0"/>
              </a:rPr>
              <a:t>Immunodeficiency syndromes</a:t>
            </a:r>
            <a:endParaRPr lang="en-GB" sz="2000" dirty="0" smtClean="0">
              <a:solidFill>
                <a:srgbClr val="99CCFF"/>
              </a:solidFill>
            </a:endParaRPr>
          </a:p>
          <a:p>
            <a:pPr lvl="2" eaLnBrk="1" hangingPunct="1">
              <a:lnSpc>
                <a:spcPct val="80000"/>
              </a:lnSpc>
              <a:defRPr/>
            </a:pPr>
            <a:r>
              <a:rPr lang="en-GB" sz="1800" dirty="0" smtClean="0">
                <a:solidFill>
                  <a:srgbClr val="99CCFF"/>
                </a:solidFill>
              </a:rPr>
              <a:t>SCID-XI</a:t>
            </a:r>
          </a:p>
          <a:p>
            <a:pPr lvl="2" eaLnBrk="1" hangingPunct="1">
              <a:lnSpc>
                <a:spcPct val="80000"/>
              </a:lnSpc>
              <a:defRPr/>
            </a:pPr>
            <a:r>
              <a:rPr lang="en-GB" sz="1800" dirty="0" smtClean="0">
                <a:solidFill>
                  <a:srgbClr val="99CCFF"/>
                </a:solidFill>
              </a:rPr>
              <a:t>ADA deficiency</a:t>
            </a:r>
          </a:p>
          <a:p>
            <a:pPr lvl="1" eaLnBrk="1" hangingPunct="1">
              <a:lnSpc>
                <a:spcPct val="80000"/>
              </a:lnSpc>
              <a:defRPr/>
            </a:pPr>
            <a:r>
              <a:rPr lang="en-US" sz="2000" dirty="0" smtClean="0">
                <a:solidFill>
                  <a:srgbClr val="99CCFF"/>
                </a:solidFill>
                <a:latin typeface="Microsoft Sans Serif" pitchFamily="34" charset="0"/>
              </a:rPr>
              <a:t>Malignancies</a:t>
            </a:r>
          </a:p>
          <a:p>
            <a:pPr lvl="2" eaLnBrk="1" hangingPunct="1">
              <a:lnSpc>
                <a:spcPct val="80000"/>
              </a:lnSpc>
              <a:defRPr/>
            </a:pPr>
            <a:r>
              <a:rPr lang="en-US" sz="1800" dirty="0" smtClean="0">
                <a:solidFill>
                  <a:srgbClr val="99CCFF"/>
                </a:solidFill>
                <a:latin typeface="Microsoft Sans Serif" pitchFamily="34" charset="0"/>
              </a:rPr>
              <a:t>e.g. melanoma</a:t>
            </a:r>
            <a:r>
              <a:rPr lang="en-US" sz="1800" dirty="0" smtClean="0">
                <a:latin typeface="Microsoft Sans Serif" pitchFamily="34" charset="0"/>
              </a:rPr>
              <a:t> </a:t>
            </a:r>
            <a:r>
              <a:rPr lang="en-GB" sz="1800" dirty="0" smtClean="0"/>
              <a:t> </a:t>
            </a:r>
          </a:p>
          <a:p>
            <a:pPr lvl="1" eaLnBrk="1" hangingPunct="1">
              <a:lnSpc>
                <a:spcPct val="80000"/>
              </a:lnSpc>
              <a:defRPr/>
            </a:pPr>
            <a:r>
              <a:rPr lang="en-US" sz="2000" dirty="0" smtClean="0">
                <a:solidFill>
                  <a:srgbClr val="99CCFF"/>
                </a:solidFill>
                <a:latin typeface="Microsoft Sans Serif" pitchFamily="34" charset="0"/>
              </a:rPr>
              <a:t>CARs </a:t>
            </a:r>
            <a:r>
              <a:rPr lang="en-GB" sz="2000" dirty="0" smtClean="0">
                <a:solidFill>
                  <a:srgbClr val="99CCFF"/>
                </a:solidFill>
                <a:latin typeface="Microsoft Sans Serif" pitchFamily="34" charset="0"/>
              </a:rPr>
              <a:t>(chimeric antigen receptors)</a:t>
            </a:r>
          </a:p>
          <a:p>
            <a:pPr lvl="2" eaLnBrk="1" hangingPunct="1">
              <a:lnSpc>
                <a:spcPct val="80000"/>
              </a:lnSpc>
              <a:defRPr/>
            </a:pPr>
            <a:r>
              <a:rPr lang="en-GB" sz="1800" dirty="0" smtClean="0">
                <a:solidFill>
                  <a:srgbClr val="99CCFF"/>
                </a:solidFill>
                <a:latin typeface="Microsoft Sans Serif" pitchFamily="34" charset="0"/>
              </a:rPr>
              <a:t>e.g. CLL, ALL</a:t>
            </a:r>
          </a:p>
          <a:p>
            <a:pPr marL="914400" lvl="2" indent="0" eaLnBrk="1" hangingPunct="1">
              <a:lnSpc>
                <a:spcPct val="80000"/>
              </a:lnSpc>
              <a:buFontTx/>
              <a:buNone/>
              <a:defRPr/>
            </a:pPr>
            <a:endParaRPr lang="en-GB" sz="2400" dirty="0" smtClean="0"/>
          </a:p>
          <a:p>
            <a:pPr eaLnBrk="1" hangingPunct="1">
              <a:lnSpc>
                <a:spcPct val="80000"/>
              </a:lnSpc>
              <a:defRPr/>
            </a:pPr>
            <a:r>
              <a:rPr lang="en-GB" sz="2400" b="1" dirty="0" err="1" smtClean="0">
                <a:solidFill>
                  <a:srgbClr val="800000"/>
                </a:solidFill>
              </a:rPr>
              <a:t>rAAV</a:t>
            </a:r>
            <a:r>
              <a:rPr lang="en-GB" sz="2400" b="1" dirty="0" smtClean="0">
                <a:solidFill>
                  <a:srgbClr val="800000"/>
                </a:solidFill>
              </a:rPr>
              <a:t> vectors (non-integrating vectors)</a:t>
            </a:r>
          </a:p>
          <a:p>
            <a:pPr lvl="2" eaLnBrk="1" hangingPunct="1">
              <a:lnSpc>
                <a:spcPct val="80000"/>
              </a:lnSpc>
              <a:defRPr/>
            </a:pPr>
            <a:r>
              <a:rPr lang="en-GB" sz="1800" b="1" dirty="0" smtClean="0">
                <a:solidFill>
                  <a:srgbClr val="800000"/>
                </a:solidFill>
              </a:rPr>
              <a:t>Congenital blindness</a:t>
            </a:r>
          </a:p>
          <a:p>
            <a:pPr lvl="2" eaLnBrk="1" hangingPunct="1">
              <a:lnSpc>
                <a:spcPct val="80000"/>
              </a:lnSpc>
              <a:defRPr/>
            </a:pPr>
            <a:r>
              <a:rPr lang="en-GB" sz="1800" b="1" dirty="0" smtClean="0">
                <a:solidFill>
                  <a:srgbClr val="800000"/>
                </a:solidFill>
              </a:rPr>
              <a:t>Parkinson’s disease</a:t>
            </a:r>
          </a:p>
          <a:p>
            <a:pPr lvl="2" eaLnBrk="1" hangingPunct="1">
              <a:lnSpc>
                <a:spcPct val="80000"/>
              </a:lnSpc>
              <a:defRPr/>
            </a:pPr>
            <a:r>
              <a:rPr lang="en-GB" sz="1800" b="1" dirty="0" smtClean="0">
                <a:solidFill>
                  <a:srgbClr val="800000"/>
                </a:solidFill>
              </a:rPr>
              <a:t>Lipoprotein lipase deficiency</a:t>
            </a:r>
          </a:p>
          <a:p>
            <a:pPr lvl="2" eaLnBrk="1" hangingPunct="1">
              <a:lnSpc>
                <a:spcPct val="80000"/>
              </a:lnSpc>
              <a:buFontTx/>
              <a:buNone/>
              <a:defRPr/>
            </a:pPr>
            <a:endParaRPr lang="en-GB" sz="1800" b="1" dirty="0" smtClean="0">
              <a:solidFill>
                <a:srgbClr val="800000"/>
              </a:solidFill>
            </a:endParaRPr>
          </a:p>
          <a:p>
            <a:pPr lvl="2" eaLnBrk="1" hangingPunct="1">
              <a:lnSpc>
                <a:spcPct val="80000"/>
              </a:lnSpc>
              <a:buFontTx/>
              <a:buNone/>
              <a:defRPr/>
            </a:pPr>
            <a:endParaRPr lang="en-GB" sz="1800" dirty="0" smtClean="0"/>
          </a:p>
          <a:p>
            <a:pPr eaLnBrk="1" hangingPunct="1">
              <a:lnSpc>
                <a:spcPct val="80000"/>
              </a:lnSpc>
              <a:buFontTx/>
              <a:buNone/>
              <a:defRPr/>
            </a:pPr>
            <a:r>
              <a:rPr lang="en-GB" sz="2400" b="1" dirty="0" smtClean="0">
                <a:solidFill>
                  <a:srgbClr val="800000"/>
                </a:solidFill>
              </a:rPr>
              <a:t>Haemophilia B gene therapy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8489950" cy="1296988"/>
          </a:xfrm>
        </p:spPr>
        <p:txBody>
          <a:bodyPr/>
          <a:lstStyle/>
          <a:p>
            <a:pPr eaLnBrk="1" hangingPunct="1">
              <a:defRPr/>
            </a:pPr>
            <a:r>
              <a:rPr lang="en-US" sz="2700" smtClean="0">
                <a:solidFill>
                  <a:schemeClr val="tx1"/>
                </a:solidFill>
                <a:effectLst>
                  <a:outerShdw blurRad="38100" dist="38100" dir="2700000" algn="tl">
                    <a:srgbClr val="C0C0C0"/>
                  </a:outerShdw>
                </a:effectLst>
              </a:rPr>
              <a:t>Recombinant adeno-associated viral vectors</a:t>
            </a:r>
            <a:endParaRPr lang="en-GB" sz="2700" smtClean="0">
              <a:solidFill>
                <a:schemeClr val="tx1"/>
              </a:solidFill>
              <a:effectLst>
                <a:outerShdw blurRad="38100" dist="38100" dir="2700000" algn="tl">
                  <a:srgbClr val="C0C0C0"/>
                </a:outerShdw>
              </a:effectLst>
            </a:endParaRPr>
          </a:p>
        </p:txBody>
      </p:sp>
      <p:sp>
        <p:nvSpPr>
          <p:cNvPr id="206851" name="Rectangle 3"/>
          <p:cNvSpPr>
            <a:spLocks noGrp="1" noChangeArrowheads="1"/>
          </p:cNvSpPr>
          <p:nvPr>
            <p:ph type="body" idx="1"/>
          </p:nvPr>
        </p:nvSpPr>
        <p:spPr>
          <a:xfrm>
            <a:off x="395288" y="784225"/>
            <a:ext cx="8291512" cy="5703888"/>
          </a:xfrm>
        </p:spPr>
        <p:txBody>
          <a:bodyPr/>
          <a:lstStyle/>
          <a:p>
            <a:pPr eaLnBrk="1" hangingPunct="1">
              <a:lnSpc>
                <a:spcPct val="130000"/>
              </a:lnSpc>
            </a:pPr>
            <a:r>
              <a:rPr lang="en-US" sz="2000" b="1" smtClean="0"/>
              <a:t>Advantages:</a:t>
            </a:r>
          </a:p>
          <a:p>
            <a:pPr lvl="1" eaLnBrk="1" hangingPunct="1">
              <a:lnSpc>
                <a:spcPct val="130000"/>
              </a:lnSpc>
              <a:spcBef>
                <a:spcPct val="15000"/>
              </a:spcBef>
            </a:pPr>
            <a:r>
              <a:rPr lang="en-US" sz="1800" smtClean="0"/>
              <a:t>Non-pathogenic single stranded DNA based parvovirus</a:t>
            </a:r>
          </a:p>
          <a:p>
            <a:pPr lvl="1" eaLnBrk="1" hangingPunct="1">
              <a:lnSpc>
                <a:spcPct val="130000"/>
              </a:lnSpc>
              <a:spcBef>
                <a:spcPct val="15000"/>
              </a:spcBef>
            </a:pPr>
            <a:r>
              <a:rPr lang="en-US" sz="1800" smtClean="0"/>
              <a:t>Replicates only in the presence of Helper virus</a:t>
            </a:r>
          </a:p>
          <a:p>
            <a:pPr lvl="1" eaLnBrk="1" hangingPunct="1">
              <a:lnSpc>
                <a:spcPct val="130000"/>
              </a:lnSpc>
              <a:spcBef>
                <a:spcPct val="15000"/>
              </a:spcBef>
              <a:spcAft>
                <a:spcPct val="5000"/>
              </a:spcAft>
            </a:pPr>
            <a:r>
              <a:rPr lang="en-US" sz="1800" smtClean="0"/>
              <a:t>Easy rendered “Gutless” </a:t>
            </a:r>
            <a:r>
              <a:rPr lang="en-US" sz="1800" smtClean="0">
                <a:sym typeface="Symbol" pitchFamily="18" charset="2"/>
              </a:rPr>
              <a:t> </a:t>
            </a:r>
            <a:r>
              <a:rPr lang="en-US" sz="1800" smtClean="0"/>
              <a:t>reduced risk of immune response to viral proteins</a:t>
            </a:r>
          </a:p>
          <a:p>
            <a:pPr lvl="1" eaLnBrk="1" hangingPunct="1">
              <a:lnSpc>
                <a:spcPct val="130000"/>
              </a:lnSpc>
              <a:spcBef>
                <a:spcPct val="15000"/>
              </a:spcBef>
              <a:spcAft>
                <a:spcPct val="5000"/>
              </a:spcAft>
            </a:pPr>
            <a:r>
              <a:rPr lang="en-US" sz="1800" smtClean="0"/>
              <a:t>Mediate stable long term transgene expression following a single administration of the vector into: </a:t>
            </a:r>
            <a:r>
              <a:rPr lang="en-US" sz="1800" smtClean="0">
                <a:sym typeface="Symbol" pitchFamily="18" charset="2"/>
              </a:rPr>
              <a:t> </a:t>
            </a:r>
            <a:r>
              <a:rPr lang="en-GB" sz="1800" smtClean="0"/>
              <a:t>Muscle, Liver, Retina, Brain</a:t>
            </a:r>
            <a:endParaRPr lang="en-US" sz="1600" smtClean="0"/>
          </a:p>
          <a:p>
            <a:pPr lvl="3" eaLnBrk="1" hangingPunct="1">
              <a:lnSpc>
                <a:spcPct val="130000"/>
              </a:lnSpc>
              <a:spcBef>
                <a:spcPct val="15000"/>
              </a:spcBef>
            </a:pPr>
            <a:r>
              <a:rPr lang="en-US" sz="1600" smtClean="0"/>
              <a:t>Episomal copies; Integration rare</a:t>
            </a:r>
          </a:p>
          <a:p>
            <a:pPr lvl="1" eaLnBrk="1" hangingPunct="1">
              <a:lnSpc>
                <a:spcPct val="130000"/>
              </a:lnSpc>
              <a:spcBef>
                <a:spcPct val="15000"/>
              </a:spcBef>
            </a:pPr>
            <a:r>
              <a:rPr lang="en-US" sz="1800" smtClean="0"/>
              <a:t>Multiple serotypes </a:t>
            </a:r>
            <a:r>
              <a:rPr lang="en-GB" sz="1800" smtClean="0"/>
              <a:t>from different animal species </a:t>
            </a:r>
            <a:r>
              <a:rPr lang="en-US" sz="1800" smtClean="0"/>
              <a:t>: distinct tissue tropism and immunology</a:t>
            </a:r>
          </a:p>
          <a:p>
            <a:pPr eaLnBrk="1" hangingPunct="1">
              <a:lnSpc>
                <a:spcPct val="130000"/>
              </a:lnSpc>
              <a:spcBef>
                <a:spcPct val="10000"/>
              </a:spcBef>
            </a:pPr>
            <a:endParaRPr lang="en-US" sz="2000" b="1" smtClean="0"/>
          </a:p>
          <a:p>
            <a:pPr eaLnBrk="1" hangingPunct="1">
              <a:lnSpc>
                <a:spcPct val="130000"/>
              </a:lnSpc>
              <a:spcBef>
                <a:spcPct val="10000"/>
              </a:spcBef>
            </a:pPr>
            <a:r>
              <a:rPr lang="en-US" sz="2000" b="1" smtClean="0"/>
              <a:t>Disadvantages:</a:t>
            </a:r>
          </a:p>
          <a:p>
            <a:pPr lvl="1" eaLnBrk="1" hangingPunct="1">
              <a:lnSpc>
                <a:spcPct val="130000"/>
              </a:lnSpc>
              <a:spcBef>
                <a:spcPct val="10000"/>
              </a:spcBef>
            </a:pPr>
            <a:r>
              <a:rPr lang="en-US" sz="1800" smtClean="0"/>
              <a:t>Small packaging capacity (4.6 kb)</a:t>
            </a:r>
          </a:p>
          <a:p>
            <a:pPr lvl="1" eaLnBrk="1" hangingPunct="1">
              <a:lnSpc>
                <a:spcPct val="130000"/>
              </a:lnSpc>
              <a:spcBef>
                <a:spcPct val="10000"/>
              </a:spcBef>
            </a:pPr>
            <a:r>
              <a:rPr lang="en-US" sz="1800" smtClean="0"/>
              <a:t>Wt AAV-2 endemic in humans</a:t>
            </a:r>
            <a:endParaRPr lang="en-GB" sz="1800" smtClean="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247775"/>
            <a:ext cx="7429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685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85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68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0"/>
            <a:ext cx="8489950" cy="1296988"/>
          </a:xfrm>
        </p:spPr>
        <p:txBody>
          <a:bodyPr/>
          <a:lstStyle/>
          <a:p>
            <a:pPr eaLnBrk="1" hangingPunct="1">
              <a:defRPr/>
            </a:pPr>
            <a:r>
              <a:rPr lang="en-GB" sz="2600" smtClean="0">
                <a:solidFill>
                  <a:schemeClr val="tx1"/>
                </a:solidFill>
                <a:effectLst>
                  <a:outerShdw blurRad="38100" dist="38100" dir="2700000" algn="tl">
                    <a:srgbClr val="C0C0C0"/>
                  </a:outerShdw>
                </a:effectLst>
              </a:rPr>
              <a:t>rAAV-2 and Leber's congenital amaurosis</a:t>
            </a:r>
            <a:r>
              <a:rPr lang="en-GB" sz="2600" smtClean="0"/>
              <a:t> </a:t>
            </a:r>
          </a:p>
        </p:txBody>
      </p:sp>
      <p:sp>
        <p:nvSpPr>
          <p:cNvPr id="215043" name="Rectangle 3"/>
          <p:cNvSpPr>
            <a:spLocks noGrp="1" noChangeArrowheads="1"/>
          </p:cNvSpPr>
          <p:nvPr>
            <p:ph type="body" idx="1"/>
          </p:nvPr>
        </p:nvSpPr>
        <p:spPr>
          <a:xfrm>
            <a:off x="173038" y="2881313"/>
            <a:ext cx="8489950" cy="3784600"/>
          </a:xfrm>
        </p:spPr>
        <p:txBody>
          <a:bodyPr/>
          <a:lstStyle/>
          <a:p>
            <a:pPr eaLnBrk="1" hangingPunct="1"/>
            <a:r>
              <a:rPr lang="en-GB" sz="2400" smtClean="0"/>
              <a:t>Unilateral subretinal injections of 1x10</a:t>
            </a:r>
            <a:r>
              <a:rPr lang="en-GB" sz="2400" baseline="30000" smtClean="0"/>
              <a:t>11</a:t>
            </a:r>
            <a:r>
              <a:rPr lang="en-GB" sz="2400" smtClean="0"/>
              <a:t>vg of rAAV-</a:t>
            </a:r>
            <a:r>
              <a:rPr lang="en-GB" sz="2400" i="1" smtClean="0"/>
              <a:t>RPE65</a:t>
            </a:r>
            <a:r>
              <a:rPr lang="en-GB" sz="2400" smtClean="0"/>
              <a:t>  in 3 young adults with severe retinal dystrophy </a:t>
            </a:r>
          </a:p>
          <a:p>
            <a:pPr lvl="1" eaLnBrk="1" hangingPunct="1"/>
            <a:r>
              <a:rPr lang="en-GB" sz="2000" smtClean="0"/>
              <a:t>No serious adverse events </a:t>
            </a:r>
          </a:p>
          <a:p>
            <a:pPr eaLnBrk="1" hangingPunct="1"/>
            <a:r>
              <a:rPr lang="en-GB" sz="2400" b="1" smtClean="0"/>
              <a:t>Significant improvement in visual function</a:t>
            </a:r>
            <a:r>
              <a:rPr lang="en-GB" sz="2400" smtClean="0"/>
              <a:t>:</a:t>
            </a:r>
          </a:p>
          <a:p>
            <a:pPr lvl="1" eaLnBrk="1" hangingPunct="1"/>
            <a:r>
              <a:rPr lang="en-GB" sz="2000" smtClean="0"/>
              <a:t>Microperimetry, </a:t>
            </a:r>
          </a:p>
          <a:p>
            <a:pPr lvl="1" eaLnBrk="1" hangingPunct="1"/>
            <a:r>
              <a:rPr lang="en-GB" sz="2000" smtClean="0"/>
              <a:t>Dark-adapted perimetry and </a:t>
            </a:r>
          </a:p>
          <a:p>
            <a:pPr lvl="1" eaLnBrk="1" hangingPunct="1"/>
            <a:r>
              <a:rPr lang="en-GB" sz="2000" smtClean="0"/>
              <a:t>Visual mobility in one patient</a:t>
            </a:r>
          </a:p>
          <a:p>
            <a:pPr eaLnBrk="1" hangingPunct="1"/>
            <a:r>
              <a:rPr lang="en-GB" sz="2400" b="1" smtClean="0"/>
              <a:t>Similar encouraging results in Lipoprotein lipase deficiency, Parkinson’s disease and myopathies</a:t>
            </a:r>
          </a:p>
        </p:txBody>
      </p:sp>
      <p:pic>
        <p:nvPicPr>
          <p:cNvPr id="21508" name="Picture 7" descr="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2450"/>
            <a:ext cx="849471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4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4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150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55563" y="0"/>
            <a:ext cx="8326437" cy="1100138"/>
          </a:xfrm>
        </p:spPr>
        <p:txBody>
          <a:bodyPr/>
          <a:lstStyle/>
          <a:p>
            <a:pPr eaLnBrk="1" hangingPunct="1">
              <a:defRPr/>
            </a:pPr>
            <a:r>
              <a:rPr lang="en-GB" sz="3200" smtClean="0">
                <a:solidFill>
                  <a:schemeClr val="tx1"/>
                </a:solidFill>
                <a:effectLst>
                  <a:outerShdw blurRad="38100" dist="38100" dir="2700000" algn="tl">
                    <a:srgbClr val="C0C0C0"/>
                  </a:outerShdw>
                </a:effectLst>
              </a:rPr>
              <a:t>Haemophilia B</a:t>
            </a:r>
          </a:p>
        </p:txBody>
      </p:sp>
      <p:sp>
        <p:nvSpPr>
          <p:cNvPr id="291843" name="Rectangle 3"/>
          <p:cNvSpPr>
            <a:spLocks noGrp="1" noChangeArrowheads="1"/>
          </p:cNvSpPr>
          <p:nvPr>
            <p:ph type="body" idx="1"/>
          </p:nvPr>
        </p:nvSpPr>
        <p:spPr>
          <a:xfrm>
            <a:off x="457200" y="1187450"/>
            <a:ext cx="8345488" cy="5453063"/>
          </a:xfrm>
        </p:spPr>
        <p:txBody>
          <a:bodyPr/>
          <a:lstStyle/>
          <a:p>
            <a:pPr eaLnBrk="1" hangingPunct="1"/>
            <a:r>
              <a:rPr lang="en-US" smtClean="0"/>
              <a:t>X linked recessive bleeding disorder </a:t>
            </a:r>
            <a:r>
              <a:rPr lang="en-US" smtClean="0">
                <a:latin typeface="Garamond" pitchFamily="18" charset="0"/>
              </a:rPr>
              <a:t>→ </a:t>
            </a:r>
            <a:r>
              <a:rPr lang="en-US" smtClean="0"/>
              <a:t>1:30,000 males</a:t>
            </a:r>
            <a:r>
              <a:rPr lang="en-US" smtClean="0">
                <a:latin typeface="Garamond" pitchFamily="18" charset="0"/>
              </a:rPr>
              <a:t> </a:t>
            </a:r>
          </a:p>
          <a:p>
            <a:pPr eaLnBrk="1" hangingPunct="1"/>
            <a:r>
              <a:rPr lang="en-US" smtClean="0"/>
              <a:t>Mutations in FIX gene </a:t>
            </a:r>
            <a:r>
              <a:rPr lang="en-US" smtClean="0">
                <a:latin typeface="Garamond" pitchFamily="18" charset="0"/>
              </a:rPr>
              <a:t>→ </a:t>
            </a:r>
            <a:r>
              <a:rPr lang="en-US" smtClean="0"/>
              <a:t>Serine </a:t>
            </a:r>
            <a:r>
              <a:rPr lang="en-GB" smtClean="0"/>
              <a:t>protease</a:t>
            </a:r>
            <a:r>
              <a:rPr lang="en-US" smtClean="0"/>
              <a:t> critical for blood coagulation</a:t>
            </a:r>
            <a:endParaRPr lang="en-US" smtClean="0">
              <a:ea typeface="MS Mincho" pitchFamily="49" charset="-128"/>
            </a:endParaRPr>
          </a:p>
          <a:p>
            <a:pPr eaLnBrk="1" hangingPunct="1"/>
            <a:r>
              <a:rPr lang="en-US" smtClean="0"/>
              <a:t>Clinical manifestation:</a:t>
            </a:r>
          </a:p>
          <a:p>
            <a:pPr lvl="1" eaLnBrk="1" hangingPunct="1"/>
            <a:r>
              <a:rPr lang="en-US" smtClean="0"/>
              <a:t>Frequent spontaneous </a:t>
            </a:r>
            <a:r>
              <a:rPr lang="en-GB" smtClean="0"/>
              <a:t>haemorrhages</a:t>
            </a:r>
          </a:p>
          <a:p>
            <a:pPr lvl="2" eaLnBrk="1" hangingPunct="1"/>
            <a:r>
              <a:rPr lang="en-US" smtClean="0"/>
              <a:t>Joints </a:t>
            </a:r>
            <a:r>
              <a:rPr lang="en-US" smtClean="0">
                <a:latin typeface="Garamond" pitchFamily="18" charset="0"/>
              </a:rPr>
              <a:t>→ </a:t>
            </a:r>
            <a:r>
              <a:rPr lang="en-US" smtClean="0"/>
              <a:t>Chronic</a:t>
            </a:r>
            <a:r>
              <a:rPr lang="en-US" smtClean="0">
                <a:latin typeface="Garamond" pitchFamily="18" charset="0"/>
              </a:rPr>
              <a:t> </a:t>
            </a:r>
            <a:r>
              <a:rPr lang="en-US" smtClean="0"/>
              <a:t>debilitating athropathy</a:t>
            </a:r>
          </a:p>
          <a:p>
            <a:pPr lvl="2" eaLnBrk="1" hangingPunct="1"/>
            <a:r>
              <a:rPr lang="en-US" smtClean="0"/>
              <a:t>Closed spaces </a:t>
            </a:r>
            <a:r>
              <a:rPr lang="en-US" smtClean="0">
                <a:latin typeface="Garamond" pitchFamily="18" charset="0"/>
              </a:rPr>
              <a:t>→</a:t>
            </a:r>
            <a:r>
              <a:rPr lang="en-US" smtClean="0"/>
              <a:t>Fatal</a:t>
            </a:r>
          </a:p>
          <a:p>
            <a:pPr eaLnBrk="1" hangingPunct="1"/>
            <a:r>
              <a:rPr lang="en-GB" smtClean="0"/>
              <a:t>Classified as severe, moderate or mild depending on levels of Factor IX</a:t>
            </a:r>
          </a:p>
          <a:p>
            <a:pPr lvl="2" eaLnBrk="1" hangingPunct="1"/>
            <a:endParaRPr lang="en-US" smtClean="0"/>
          </a:p>
        </p:txBody>
      </p:sp>
    </p:spTree>
  </p:cSld>
  <p:clrMapOvr>
    <a:masterClrMapping/>
  </p:clrMapOvr>
  <p:transition advTm="1627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184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18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184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18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18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1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55563" y="12700"/>
            <a:ext cx="8326437" cy="1100138"/>
          </a:xfrm>
        </p:spPr>
        <p:txBody>
          <a:bodyPr/>
          <a:lstStyle/>
          <a:p>
            <a:pPr eaLnBrk="1" hangingPunct="1">
              <a:defRPr/>
            </a:pPr>
            <a:r>
              <a:rPr lang="en-GB" sz="2800" smtClean="0">
                <a:solidFill>
                  <a:schemeClr val="tx1"/>
                </a:solidFill>
                <a:effectLst>
                  <a:outerShdw blurRad="38100" dist="38100" dir="2700000" algn="tl">
                    <a:srgbClr val="C0C0C0"/>
                  </a:outerShdw>
                </a:effectLst>
              </a:rPr>
              <a:t>Haemophilia B : Current therapy</a:t>
            </a:r>
            <a:r>
              <a:rPr lang="en-GB" sz="2100" smtClean="0"/>
              <a:t> </a:t>
            </a:r>
          </a:p>
        </p:txBody>
      </p:sp>
      <p:sp>
        <p:nvSpPr>
          <p:cNvPr id="293891" name="Rectangle 3"/>
          <p:cNvSpPr>
            <a:spLocks noGrp="1" noChangeArrowheads="1"/>
          </p:cNvSpPr>
          <p:nvPr>
            <p:ph type="body" idx="1"/>
          </p:nvPr>
        </p:nvSpPr>
        <p:spPr>
          <a:xfrm>
            <a:off x="457200" y="1187450"/>
            <a:ext cx="8345488" cy="5453063"/>
          </a:xfrm>
        </p:spPr>
        <p:txBody>
          <a:bodyPr/>
          <a:lstStyle/>
          <a:p>
            <a:pPr eaLnBrk="1" hangingPunct="1"/>
            <a:r>
              <a:rPr lang="en-US" smtClean="0"/>
              <a:t>Plasma or Recomb FIX concentrates</a:t>
            </a:r>
          </a:p>
          <a:p>
            <a:pPr lvl="1" eaLnBrk="1" hangingPunct="1"/>
            <a:r>
              <a:rPr lang="en-US" smtClean="0"/>
              <a:t>On demand or prophylactic </a:t>
            </a:r>
            <a:r>
              <a:rPr lang="en-US" smtClean="0">
                <a:latin typeface="Garamond" pitchFamily="18" charset="0"/>
              </a:rPr>
              <a:t>→ </a:t>
            </a:r>
            <a:r>
              <a:rPr lang="en-US" smtClean="0"/>
              <a:t>Highly effective </a:t>
            </a:r>
          </a:p>
          <a:p>
            <a:pPr lvl="1" eaLnBrk="1" hangingPunct="1">
              <a:buFontTx/>
              <a:buNone/>
            </a:pPr>
            <a:endParaRPr lang="en-US" b="1" smtClean="0"/>
          </a:p>
          <a:p>
            <a:pPr lvl="1" eaLnBrk="1" hangingPunct="1">
              <a:buFontTx/>
              <a:buNone/>
            </a:pPr>
            <a:r>
              <a:rPr lang="en-US" b="1" smtClean="0"/>
              <a:t>Downside:</a:t>
            </a:r>
          </a:p>
          <a:p>
            <a:pPr lvl="1" eaLnBrk="1" hangingPunct="1"/>
            <a:r>
              <a:rPr lang="en-US" smtClean="0"/>
              <a:t>Frequent IV administration because of short half life (every 3 days)</a:t>
            </a:r>
          </a:p>
          <a:p>
            <a:pPr lvl="2" eaLnBrk="1" hangingPunct="1"/>
            <a:r>
              <a:rPr lang="en-US" smtClean="0"/>
              <a:t>Invasive and inconvenient</a:t>
            </a:r>
          </a:p>
          <a:p>
            <a:pPr lvl="3" eaLnBrk="1" hangingPunct="1"/>
            <a:r>
              <a:rPr lang="en-US" smtClean="0"/>
              <a:t>Requires insertion of portacaths in children</a:t>
            </a:r>
          </a:p>
          <a:p>
            <a:pPr lvl="1" eaLnBrk="1" hangingPunct="1"/>
            <a:r>
              <a:rPr lang="en-US" smtClean="0"/>
              <a:t>Expensive, £100,000/pt/year for prophylaxis</a:t>
            </a:r>
          </a:p>
          <a:p>
            <a:pPr lvl="1" eaLnBrk="1" hangingPunct="1"/>
            <a:r>
              <a:rPr lang="en-GB" smtClean="0"/>
              <a:t>Risk of bleeding not completely eliminated by prophylaxis </a:t>
            </a:r>
            <a:r>
              <a:rPr lang="en-GB" sz="1600" smtClean="0"/>
              <a:t>(Rosendaal et al, 2004 and 2005)</a:t>
            </a:r>
            <a:endParaRPr lang="en-US" smtClean="0"/>
          </a:p>
        </p:txBody>
      </p:sp>
    </p:spTree>
  </p:cSld>
  <p:clrMapOvr>
    <a:masterClrMapping/>
  </p:clrMapOvr>
  <p:transition advTm="1627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389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38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38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38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389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389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3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78" name="Picture 3"/>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1420813" y="1773238"/>
            <a:ext cx="5448300" cy="3413125"/>
          </a:xfrm>
        </p:spPr>
      </p:pic>
      <p:sp>
        <p:nvSpPr>
          <p:cNvPr id="24579" name="Text Box 4"/>
          <p:cNvSpPr txBox="1">
            <a:spLocks noChangeArrowheads="1"/>
          </p:cNvSpPr>
          <p:nvPr/>
        </p:nvSpPr>
        <p:spPr bwMode="auto">
          <a:xfrm>
            <a:off x="633413" y="771525"/>
            <a:ext cx="69707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latin typeface="Times New Roman" pitchFamily="18" charset="0"/>
              </a:rPr>
              <a:t>Darby, SC et al. Blood 110:815, 2007, Reduced life expectancy in HIV negative severe haemophilia patients</a:t>
            </a:r>
          </a:p>
        </p:txBody>
      </p:sp>
      <p:sp>
        <p:nvSpPr>
          <p:cNvPr id="24580" name="Rectangle 5"/>
          <p:cNvSpPr>
            <a:spLocks noChangeArrowheads="1"/>
          </p:cNvSpPr>
          <p:nvPr/>
        </p:nvSpPr>
        <p:spPr bwMode="auto">
          <a:xfrm>
            <a:off x="2459038" y="4097338"/>
            <a:ext cx="1452562" cy="487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1" name="Line 6"/>
          <p:cNvSpPr>
            <a:spLocks noChangeShapeType="1"/>
          </p:cNvSpPr>
          <p:nvPr/>
        </p:nvSpPr>
        <p:spPr bwMode="auto">
          <a:xfrm flipV="1">
            <a:off x="5781675" y="3327400"/>
            <a:ext cx="727075" cy="14288"/>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2" name="Line 7"/>
          <p:cNvSpPr>
            <a:spLocks noChangeShapeType="1"/>
          </p:cNvSpPr>
          <p:nvPr/>
        </p:nvSpPr>
        <p:spPr bwMode="auto">
          <a:xfrm flipV="1">
            <a:off x="5926138" y="4179888"/>
            <a:ext cx="725487" cy="14287"/>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3" name="Line 8"/>
          <p:cNvSpPr>
            <a:spLocks noChangeShapeType="1"/>
          </p:cNvSpPr>
          <p:nvPr/>
        </p:nvSpPr>
        <p:spPr bwMode="auto">
          <a:xfrm flipV="1">
            <a:off x="5170488" y="2286000"/>
            <a:ext cx="727075" cy="14288"/>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84" name="Text Box 9"/>
          <p:cNvSpPr txBox="1">
            <a:spLocks noChangeArrowheads="1"/>
          </p:cNvSpPr>
          <p:nvPr/>
        </p:nvSpPr>
        <p:spPr bwMode="auto">
          <a:xfrm>
            <a:off x="5881688" y="2027238"/>
            <a:ext cx="113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Mild (UK)</a:t>
            </a:r>
          </a:p>
        </p:txBody>
      </p:sp>
      <p:sp>
        <p:nvSpPr>
          <p:cNvPr id="24585" name="Text Box 10"/>
          <p:cNvSpPr txBox="1">
            <a:spLocks noChangeArrowheads="1"/>
          </p:cNvSpPr>
          <p:nvPr/>
        </p:nvSpPr>
        <p:spPr bwMode="auto">
          <a:xfrm>
            <a:off x="6530975" y="3082925"/>
            <a:ext cx="1976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Normal UK males</a:t>
            </a:r>
          </a:p>
        </p:txBody>
      </p:sp>
      <p:sp>
        <p:nvSpPr>
          <p:cNvPr id="24586" name="Text Box 11"/>
          <p:cNvSpPr txBox="1">
            <a:spLocks noChangeArrowheads="1"/>
          </p:cNvSpPr>
          <p:nvPr/>
        </p:nvSpPr>
        <p:spPr bwMode="auto">
          <a:xfrm>
            <a:off x="6675438" y="39624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Severe (UK)</a:t>
            </a:r>
          </a:p>
        </p:txBody>
      </p:sp>
      <p:sp>
        <p:nvSpPr>
          <p:cNvPr id="295948" name="Rectangle 12"/>
          <p:cNvSpPr>
            <a:spLocks noGrp="1" noChangeArrowheads="1"/>
          </p:cNvSpPr>
          <p:nvPr>
            <p:ph type="title" idx="4294967295"/>
          </p:nvPr>
        </p:nvSpPr>
        <p:spPr>
          <a:xfrm>
            <a:off x="0" y="0"/>
            <a:ext cx="8229600" cy="1143000"/>
          </a:xfrm>
        </p:spPr>
        <p:txBody>
          <a:bodyPr/>
          <a:lstStyle/>
          <a:p>
            <a:pPr eaLnBrk="1" hangingPunct="1">
              <a:defRPr/>
            </a:pPr>
            <a:r>
              <a:rPr lang="en-US" sz="2800" smtClean="0">
                <a:solidFill>
                  <a:schemeClr val="tx1"/>
                </a:solidFill>
                <a:effectLst>
                  <a:outerShdw blurRad="38100" dist="38100" dir="2700000" algn="tl">
                    <a:srgbClr val="C0C0C0"/>
                  </a:outerShdw>
                </a:effectLst>
              </a:rPr>
              <a:t>Reduced life expectancy</a:t>
            </a:r>
          </a:p>
        </p:txBody>
      </p:sp>
      <p:sp>
        <p:nvSpPr>
          <p:cNvPr id="295949" name="Rectangle 13"/>
          <p:cNvSpPr>
            <a:spLocks noChangeArrowheads="1"/>
          </p:cNvSpPr>
          <p:nvPr/>
        </p:nvSpPr>
        <p:spPr bwMode="auto">
          <a:xfrm>
            <a:off x="282575" y="5757863"/>
            <a:ext cx="847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a:t>80% of haemophiliacs have no or limited access to FIX concs</a:t>
            </a:r>
          </a:p>
        </p:txBody>
      </p:sp>
      <p:grpSp>
        <p:nvGrpSpPr>
          <p:cNvPr id="295950" name="Group 14"/>
          <p:cNvGrpSpPr>
            <a:grpSpLocks/>
          </p:cNvGrpSpPr>
          <p:nvPr/>
        </p:nvGrpSpPr>
        <p:grpSpPr bwMode="auto">
          <a:xfrm>
            <a:off x="-88900" y="1981200"/>
            <a:ext cx="3086100" cy="2794000"/>
            <a:chOff x="86" y="1048"/>
            <a:chExt cx="1914" cy="1808"/>
          </a:xfrm>
        </p:grpSpPr>
        <p:sp>
          <p:nvSpPr>
            <p:cNvPr id="24590" name="Text Box 15"/>
            <p:cNvSpPr txBox="1">
              <a:spLocks noChangeArrowheads="1"/>
            </p:cNvSpPr>
            <p:nvPr/>
          </p:nvSpPr>
          <p:spPr bwMode="auto">
            <a:xfrm>
              <a:off x="86" y="2487"/>
              <a:ext cx="1193"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Severe (Uganda)</a:t>
              </a:r>
            </a:p>
          </p:txBody>
        </p:sp>
        <p:sp>
          <p:nvSpPr>
            <p:cNvPr id="24591" name="Freeform 16"/>
            <p:cNvSpPr>
              <a:spLocks/>
            </p:cNvSpPr>
            <p:nvPr/>
          </p:nvSpPr>
          <p:spPr bwMode="auto">
            <a:xfrm>
              <a:off x="1608" y="1048"/>
              <a:ext cx="392" cy="1808"/>
            </a:xfrm>
            <a:custGeom>
              <a:avLst/>
              <a:gdLst>
                <a:gd name="T0" fmla="*/ 0 w 552"/>
                <a:gd name="T1" fmla="*/ 0 h 1608"/>
                <a:gd name="T2" fmla="*/ 69 w 552"/>
                <a:gd name="T3" fmla="*/ 1669 h 1608"/>
                <a:gd name="T4" fmla="*/ 278 w 552"/>
                <a:gd name="T5" fmla="*/ 2033 h 1608"/>
                <a:gd name="T6" fmla="*/ 0 60000 65536"/>
                <a:gd name="T7" fmla="*/ 0 60000 65536"/>
                <a:gd name="T8" fmla="*/ 0 60000 65536"/>
              </a:gdLst>
              <a:ahLst/>
              <a:cxnLst>
                <a:cxn ang="T6">
                  <a:pos x="T0" y="T1"/>
                </a:cxn>
                <a:cxn ang="T7">
                  <a:pos x="T2" y="T3"/>
                </a:cxn>
                <a:cxn ang="T8">
                  <a:pos x="T4" y="T5"/>
                </a:cxn>
              </a:cxnLst>
              <a:rect l="0" t="0" r="r" b="b"/>
              <a:pathLst>
                <a:path w="552" h="1608">
                  <a:moveTo>
                    <a:pt x="0" y="0"/>
                  </a:moveTo>
                  <a:cubicBezTo>
                    <a:pt x="22" y="526"/>
                    <a:pt x="44" y="1052"/>
                    <a:pt x="136" y="1320"/>
                  </a:cubicBezTo>
                  <a:cubicBezTo>
                    <a:pt x="228" y="1588"/>
                    <a:pt x="483" y="1559"/>
                    <a:pt x="552" y="1608"/>
                  </a:cubicBezTo>
                </a:path>
              </a:pathLst>
            </a:custGeom>
            <a:noFill/>
            <a:ln w="254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92" name="Line 17"/>
            <p:cNvSpPr>
              <a:spLocks noChangeShapeType="1"/>
            </p:cNvSpPr>
            <p:nvPr/>
          </p:nvSpPr>
          <p:spPr bwMode="auto">
            <a:xfrm flipV="1">
              <a:off x="1256" y="2600"/>
              <a:ext cx="448" cy="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5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923925"/>
            <a:ext cx="8489950" cy="5241925"/>
          </a:xfrm>
        </p:spPr>
        <p:txBody>
          <a:bodyPr/>
          <a:lstStyle/>
          <a:p>
            <a:pPr marL="0" lvl="1" indent="0">
              <a:lnSpc>
                <a:spcPct val="120000"/>
              </a:lnSpc>
              <a:spcAft>
                <a:spcPts val="600"/>
              </a:spcAft>
              <a:buFontTx/>
              <a:buNone/>
              <a:defRPr/>
            </a:pPr>
            <a:r>
              <a:rPr lang="en-US" sz="2000" b="1" i="1" dirty="0" smtClean="0">
                <a:solidFill>
                  <a:srgbClr val="C00000"/>
                </a:solidFill>
                <a:cs typeface="Arial" charset="0"/>
              </a:rPr>
              <a:t>Offers the potential for a cure</a:t>
            </a:r>
            <a:endParaRPr lang="en-GB" sz="2000" dirty="0" smtClean="0">
              <a:cs typeface="Aparajita" pitchFamily="34" charset="0"/>
            </a:endParaRPr>
          </a:p>
          <a:p>
            <a:pPr marL="342900" lvl="1" indent="-342900">
              <a:lnSpc>
                <a:spcPct val="120000"/>
              </a:lnSpc>
              <a:spcAft>
                <a:spcPts val="600"/>
              </a:spcAft>
              <a:buFont typeface="Arial" pitchFamily="34" charset="0"/>
              <a:buChar char="•"/>
              <a:defRPr/>
            </a:pPr>
            <a:r>
              <a:rPr lang="en-GB" sz="2000" dirty="0" smtClean="0">
                <a:cs typeface="Aparajita" pitchFamily="34" charset="0"/>
              </a:rPr>
              <a:t>Continuous, 24/7, endogenous expression of FIX protein at therapeutic levels following a </a:t>
            </a:r>
            <a:r>
              <a:rPr lang="en-GB" sz="2000" dirty="0" smtClean="0"/>
              <a:t>single gene transfer manoeuvre </a:t>
            </a:r>
          </a:p>
          <a:p>
            <a:pPr marL="0" lvl="1" indent="0">
              <a:lnSpc>
                <a:spcPct val="120000"/>
              </a:lnSpc>
              <a:spcAft>
                <a:spcPts val="600"/>
              </a:spcAft>
              <a:buFontTx/>
              <a:buNone/>
              <a:defRPr/>
            </a:pPr>
            <a:r>
              <a:rPr lang="en-GB" sz="2000" b="1" i="1" dirty="0" smtClean="0">
                <a:solidFill>
                  <a:srgbClr val="C00000"/>
                </a:solidFill>
              </a:rPr>
              <a:t>Excellent model for gene therapy approaches </a:t>
            </a:r>
            <a:endParaRPr lang="en-GB" sz="2000" dirty="0" smtClean="0"/>
          </a:p>
          <a:p>
            <a:pPr>
              <a:lnSpc>
                <a:spcPct val="120000"/>
              </a:lnSpc>
              <a:defRPr/>
            </a:pPr>
            <a:r>
              <a:rPr lang="en-GB" sz="2000" dirty="0" smtClean="0"/>
              <a:t>Single gene defect (deficiency of FIX gene) </a:t>
            </a:r>
          </a:p>
          <a:p>
            <a:pPr>
              <a:lnSpc>
                <a:spcPct val="120000"/>
              </a:lnSpc>
              <a:defRPr/>
            </a:pPr>
            <a:r>
              <a:rPr lang="en-GB" sz="2000" dirty="0" smtClean="0"/>
              <a:t>Therapeutic goal modest;  An increase in plasma FIX levels above 1% would be sufficient ameliorate the bleeding phenotype</a:t>
            </a:r>
          </a:p>
          <a:p>
            <a:pPr>
              <a:lnSpc>
                <a:spcPct val="120000"/>
              </a:lnSpc>
              <a:defRPr/>
            </a:pPr>
            <a:r>
              <a:rPr lang="en-GB" sz="2000" dirty="0" smtClean="0"/>
              <a:t>Efficacy can be assessed by validated routine laboratory assay</a:t>
            </a:r>
          </a:p>
          <a:p>
            <a:pPr>
              <a:lnSpc>
                <a:spcPct val="120000"/>
              </a:lnSpc>
              <a:defRPr/>
            </a:pPr>
            <a:r>
              <a:rPr lang="en-US" sz="2000" dirty="0" smtClean="0"/>
              <a:t>Tight regulation not required</a:t>
            </a:r>
          </a:p>
          <a:p>
            <a:pPr lvl="2">
              <a:lnSpc>
                <a:spcPct val="120000"/>
              </a:lnSpc>
              <a:defRPr/>
            </a:pPr>
            <a:r>
              <a:rPr lang="en-GB" dirty="0" smtClean="0"/>
              <a:t>Wide range of FIX levels are likely to be efficacious and non-toxic</a:t>
            </a:r>
          </a:p>
          <a:p>
            <a:pPr>
              <a:defRPr/>
            </a:pPr>
            <a:endParaRPr lang="en-GB" dirty="0"/>
          </a:p>
        </p:txBody>
      </p:sp>
      <p:sp>
        <p:nvSpPr>
          <p:cNvPr id="4" name="Rectangle 2"/>
          <p:cNvSpPr>
            <a:spLocks noGrp="1" noChangeArrowheads="1"/>
          </p:cNvSpPr>
          <p:nvPr>
            <p:ph type="title"/>
          </p:nvPr>
        </p:nvSpPr>
        <p:spPr>
          <a:xfrm>
            <a:off x="9525" y="0"/>
            <a:ext cx="8489950" cy="625475"/>
          </a:xfrm>
        </p:spPr>
        <p:txBody>
          <a:bodyPr/>
          <a:lstStyle/>
          <a:p>
            <a:pPr eaLnBrk="1" hangingPunct="1">
              <a:defRPr/>
            </a:pPr>
            <a:r>
              <a:rPr lang="en-GB" sz="3200" dirty="0" smtClean="0">
                <a:solidFill>
                  <a:schemeClr val="tx1"/>
                </a:solidFill>
                <a:effectLst>
                  <a:outerShdw blurRad="38100" dist="38100" dir="2700000" algn="tl">
                    <a:srgbClr val="C0C0C0"/>
                  </a:outerShdw>
                </a:effectLst>
              </a:rPr>
              <a:t>Haemophilia B- gene therapy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idx="1"/>
          </p:nvPr>
        </p:nvSpPr>
        <p:spPr>
          <a:xfrm>
            <a:off x="468313" y="779463"/>
            <a:ext cx="8229600" cy="2808287"/>
          </a:xfrm>
        </p:spPr>
        <p:txBody>
          <a:bodyPr/>
          <a:lstStyle/>
          <a:p>
            <a:pPr eaLnBrk="1" hangingPunct="1">
              <a:lnSpc>
                <a:spcPct val="85000"/>
              </a:lnSpc>
              <a:buFontTx/>
              <a:buNone/>
            </a:pPr>
            <a:r>
              <a:rPr lang="en-US" sz="2000" b="1" smtClean="0"/>
              <a:t>1</a:t>
            </a:r>
            <a:r>
              <a:rPr lang="en-US" sz="2000" b="1" baseline="30000" smtClean="0"/>
              <a:t>st</a:t>
            </a:r>
            <a:r>
              <a:rPr lang="en-US" sz="2000" b="1" smtClean="0"/>
              <a:t> study</a:t>
            </a:r>
            <a:r>
              <a:rPr lang="en-US" sz="2000" smtClean="0"/>
              <a:t> </a:t>
            </a:r>
            <a:r>
              <a:rPr lang="en-US" sz="1600" smtClean="0"/>
              <a:t>(High et al. </a:t>
            </a:r>
            <a:r>
              <a:rPr lang="en-US" sz="1600" i="1" u="sng" smtClean="0"/>
              <a:t>Blood</a:t>
            </a:r>
            <a:r>
              <a:rPr lang="en-US" sz="1600" u="sng" smtClean="0"/>
              <a:t>, 2003)</a:t>
            </a:r>
            <a:r>
              <a:rPr lang="en-US" sz="1600" b="1" smtClean="0"/>
              <a:t> IM delivery of vector:-No toxicity and no efficacy</a:t>
            </a:r>
          </a:p>
          <a:p>
            <a:pPr eaLnBrk="1" hangingPunct="1">
              <a:lnSpc>
                <a:spcPct val="85000"/>
              </a:lnSpc>
              <a:buFontTx/>
              <a:buNone/>
            </a:pPr>
            <a:r>
              <a:rPr lang="en-US" sz="2000" smtClean="0"/>
              <a:t>	</a:t>
            </a:r>
            <a:endParaRPr lang="en-US" sz="1400" smtClean="0"/>
          </a:p>
          <a:p>
            <a:pPr eaLnBrk="1" hangingPunct="1">
              <a:lnSpc>
                <a:spcPct val="85000"/>
              </a:lnSpc>
              <a:buFontTx/>
              <a:buNone/>
            </a:pPr>
            <a:r>
              <a:rPr lang="en-US" sz="2000" b="1" smtClean="0"/>
              <a:t>2</a:t>
            </a:r>
            <a:r>
              <a:rPr lang="en-US" sz="2000" b="1" baseline="30000" smtClean="0"/>
              <a:t>nd</a:t>
            </a:r>
            <a:r>
              <a:rPr lang="en-US" sz="2000" b="1" smtClean="0"/>
              <a:t> study</a:t>
            </a:r>
            <a:r>
              <a:rPr lang="en-US" sz="2000" smtClean="0"/>
              <a:t> </a:t>
            </a:r>
            <a:r>
              <a:rPr lang="en-US" sz="1600" smtClean="0"/>
              <a:t>(High et al. </a:t>
            </a:r>
            <a:r>
              <a:rPr lang="en-US" sz="1600" i="1" u="sng" smtClean="0"/>
              <a:t>Nat Med 2006) </a:t>
            </a:r>
          </a:p>
          <a:p>
            <a:pPr eaLnBrk="1" hangingPunct="1">
              <a:lnSpc>
                <a:spcPct val="85000"/>
              </a:lnSpc>
              <a:buFontTx/>
              <a:buNone/>
            </a:pPr>
            <a:r>
              <a:rPr lang="en-US" sz="2000" smtClean="0"/>
              <a:t>	Intrahepatic artery delivery of AAV2 in 7 severe HB patient</a:t>
            </a:r>
          </a:p>
          <a:p>
            <a:pPr eaLnBrk="1" hangingPunct="1">
              <a:lnSpc>
                <a:spcPct val="85000"/>
              </a:lnSpc>
              <a:buFontTx/>
              <a:buNone/>
            </a:pPr>
            <a:r>
              <a:rPr lang="en-US" sz="2000" smtClean="0"/>
              <a:t>	Lower doses safe but not efficacious </a:t>
            </a:r>
          </a:p>
          <a:p>
            <a:pPr eaLnBrk="1" hangingPunct="1">
              <a:lnSpc>
                <a:spcPct val="85000"/>
              </a:lnSpc>
              <a:buFontTx/>
              <a:buNone/>
            </a:pPr>
            <a:r>
              <a:rPr lang="en-US" sz="2000" smtClean="0"/>
              <a:t>	</a:t>
            </a:r>
            <a:endParaRPr lang="en-GB" sz="2000" smtClean="0"/>
          </a:p>
        </p:txBody>
      </p:sp>
      <p:sp>
        <p:nvSpPr>
          <p:cNvPr id="266244" name="Rectangle 4"/>
          <p:cNvSpPr>
            <a:spLocks noChangeArrowheads="1"/>
          </p:cNvSpPr>
          <p:nvPr/>
        </p:nvSpPr>
        <p:spPr bwMode="auto">
          <a:xfrm>
            <a:off x="323850" y="5507038"/>
            <a:ext cx="8072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00"/>
                </a:solidFill>
                <a:cs typeface="Arial" charset="0"/>
              </a:rPr>
              <a:t>FIX decline→ memory T </a:t>
            </a:r>
            <a:r>
              <a:rPr lang="en-GB" b="1">
                <a:solidFill>
                  <a:srgbClr val="000000"/>
                </a:solidFill>
                <a:cs typeface="Arial" charset="0"/>
              </a:rPr>
              <a:t>cell mediated immune response to AAV2 capsid </a:t>
            </a:r>
            <a:r>
              <a:rPr lang="en-US" b="1">
                <a:solidFill>
                  <a:srgbClr val="000000"/>
                </a:solidFill>
                <a:cs typeface="Arial" charset="0"/>
              </a:rPr>
              <a:t>→delayed subclinical hepatocellular toxicity</a:t>
            </a:r>
            <a:endParaRPr lang="en-GB" b="1">
              <a:solidFill>
                <a:srgbClr val="000000"/>
              </a:solidFill>
              <a:cs typeface="Arial" charset="0"/>
            </a:endParaRPr>
          </a:p>
        </p:txBody>
      </p:sp>
      <p:pic>
        <p:nvPicPr>
          <p:cNvPr id="27654" name="Picture 6"/>
          <p:cNvPicPr>
            <a:picLocks noChangeAspect="1" noChangeArrowheads="1"/>
          </p:cNvPicPr>
          <p:nvPr/>
        </p:nvPicPr>
        <p:blipFill>
          <a:blip r:embed="rId4">
            <a:extLst>
              <a:ext uri="{28A0092B-C50C-407E-A947-70E740481C1C}">
                <a14:useLocalDpi xmlns:a14="http://schemas.microsoft.com/office/drawing/2010/main" val="0"/>
              </a:ext>
            </a:extLst>
          </a:blip>
          <a:srcRect l="2692" r="887"/>
          <a:stretch>
            <a:fillRect/>
          </a:stretch>
        </p:blipFill>
        <p:spPr bwMode="auto">
          <a:xfrm>
            <a:off x="468313" y="3040063"/>
            <a:ext cx="53292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8" descr="Picture 50"/>
          <p:cNvPicPr>
            <a:picLocks noChangeAspect="1" noChangeArrowheads="1"/>
          </p:cNvPicPr>
          <p:nvPr/>
        </p:nvPicPr>
        <p:blipFill>
          <a:blip r:embed="rId5">
            <a:extLst>
              <a:ext uri="{28A0092B-C50C-407E-A947-70E740481C1C}">
                <a14:useLocalDpi xmlns:a14="http://schemas.microsoft.com/office/drawing/2010/main" val="0"/>
              </a:ext>
            </a:extLst>
          </a:blip>
          <a:srcRect l="52847"/>
          <a:stretch>
            <a:fillRect/>
          </a:stretch>
        </p:blipFill>
        <p:spPr bwMode="auto">
          <a:xfrm>
            <a:off x="7019925" y="2230438"/>
            <a:ext cx="18700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827088" y="2479675"/>
            <a:ext cx="338613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t>High dose </a:t>
            </a:r>
            <a:r>
              <a:rPr lang="en-US" sz="2000"/>
              <a:t>(2x10</a:t>
            </a:r>
            <a:r>
              <a:rPr lang="en-US" sz="2000" baseline="30000"/>
              <a:t>12</a:t>
            </a:r>
            <a:r>
              <a:rPr lang="en-US" sz="2000"/>
              <a:t> vg/kg) </a:t>
            </a:r>
            <a:endParaRPr lang="en-GB" sz="2000"/>
          </a:p>
          <a:p>
            <a:pPr eaLnBrk="1" hangingPunct="1"/>
            <a:endParaRPr lang="en-GB"/>
          </a:p>
        </p:txBody>
      </p:sp>
      <p:sp>
        <p:nvSpPr>
          <p:cNvPr id="10" name="Rectangle 2"/>
          <p:cNvSpPr txBox="1">
            <a:spLocks noChangeArrowheads="1"/>
          </p:cNvSpPr>
          <p:nvPr/>
        </p:nvSpPr>
        <p:spPr bwMode="auto">
          <a:xfrm>
            <a:off x="-31750" y="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pitchFamily="34" charset="0"/>
              </a:defRPr>
            </a:lvl2pPr>
            <a:lvl3pPr algn="l" rtl="0" eaLnBrk="0" fontAlgn="base" hangingPunct="0">
              <a:spcBef>
                <a:spcPct val="0"/>
              </a:spcBef>
              <a:spcAft>
                <a:spcPct val="0"/>
              </a:spcAft>
              <a:defRPr sz="3000" b="1">
                <a:solidFill>
                  <a:schemeClr val="tx2"/>
                </a:solidFill>
                <a:latin typeface="Arial" pitchFamily="34" charset="0"/>
              </a:defRPr>
            </a:lvl3pPr>
            <a:lvl4pPr algn="l" rtl="0" eaLnBrk="0" fontAlgn="base" hangingPunct="0">
              <a:spcBef>
                <a:spcPct val="0"/>
              </a:spcBef>
              <a:spcAft>
                <a:spcPct val="0"/>
              </a:spcAft>
              <a:defRPr sz="3000" b="1">
                <a:solidFill>
                  <a:schemeClr val="tx2"/>
                </a:solidFill>
                <a:latin typeface="Arial" pitchFamily="34" charset="0"/>
              </a:defRPr>
            </a:lvl4pPr>
            <a:lvl5pPr algn="l" rtl="0" eaLnBrk="0" fontAlgn="base" hangingPunct="0">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pPr eaLnBrk="1" hangingPunct="1">
              <a:defRPr/>
            </a:pPr>
            <a:r>
              <a:rPr lang="en-GB" sz="2400" dirty="0" smtClean="0">
                <a:solidFill>
                  <a:schemeClr val="tx1"/>
                </a:solidFill>
                <a:effectLst>
                  <a:outerShdw blurRad="38100" dist="38100" dir="2700000" algn="tl">
                    <a:srgbClr val="C0C0C0"/>
                  </a:outerShdw>
                </a:effectLst>
              </a:rPr>
              <a:t>Previous haemophilia-B clinical trials with </a:t>
            </a:r>
            <a:r>
              <a:rPr lang="en-GB" sz="2400" u="sng" dirty="0" smtClean="0">
                <a:solidFill>
                  <a:schemeClr val="tx1"/>
                </a:solidFill>
                <a:effectLst>
                  <a:outerShdw blurRad="38100" dist="38100" dir="2700000" algn="tl">
                    <a:srgbClr val="C0C0C0"/>
                  </a:outerShdw>
                </a:effectLst>
              </a:rPr>
              <a:t>AAV2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4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27654"/>
                                        </p:tgtEl>
                                        <p:attrNameLst>
                                          <p:attrName>style.visibility</p:attrName>
                                        </p:attrNameLst>
                                      </p:cBhvr>
                                      <p:to>
                                        <p:strVal val="visible"/>
                                      </p:to>
                                    </p:set>
                                    <p:animEffect transition="in" filter="fade">
                                      <p:cBhvr>
                                        <p:cTn id="14" dur="500"/>
                                        <p:tgtEl>
                                          <p:spTgt spid="276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6244"/>
                                        </p:tgtEl>
                                        <p:attrNameLst>
                                          <p:attrName>style.visibility</p:attrName>
                                        </p:attrNameLst>
                                      </p:cBhvr>
                                      <p:to>
                                        <p:strVal val="visible"/>
                                      </p:to>
                                    </p:set>
                                    <p:animEffect transition="in" filter="fade">
                                      <p:cBhvr>
                                        <p:cTn id="19" dur="500"/>
                                        <p:tgtEl>
                                          <p:spTgt spid="266244"/>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0" y="0"/>
            <a:ext cx="8229600" cy="701675"/>
          </a:xfrm>
        </p:spPr>
        <p:txBody>
          <a:bodyPr/>
          <a:lstStyle/>
          <a:p>
            <a:pPr eaLnBrk="1" hangingPunct="1">
              <a:defRPr/>
            </a:pPr>
            <a:r>
              <a:rPr lang="en-US" sz="2800" dirty="0" smtClean="0">
                <a:solidFill>
                  <a:schemeClr val="tx1"/>
                </a:solidFill>
                <a:effectLst>
                  <a:outerShdw blurRad="38100" dist="38100" dir="2700000" algn="tl">
                    <a:srgbClr val="C0C0C0"/>
                  </a:outerShdw>
                </a:effectLst>
              </a:rPr>
              <a:t>Our strategy:-1</a:t>
            </a:r>
          </a:p>
        </p:txBody>
      </p:sp>
      <p:sp>
        <p:nvSpPr>
          <p:cNvPr id="270339" name="Rectangle 3"/>
          <p:cNvSpPr>
            <a:spLocks noGrp="1" noChangeArrowheads="1"/>
          </p:cNvSpPr>
          <p:nvPr>
            <p:ph type="body" idx="1"/>
          </p:nvPr>
        </p:nvSpPr>
        <p:spPr>
          <a:xfrm>
            <a:off x="501650" y="808038"/>
            <a:ext cx="8229600" cy="4525962"/>
          </a:xfrm>
        </p:spPr>
        <p:txBody>
          <a:bodyPr/>
          <a:lstStyle/>
          <a:p>
            <a:pPr eaLnBrk="1" hangingPunct="1">
              <a:buFontTx/>
              <a:buNone/>
            </a:pPr>
            <a:r>
              <a:rPr lang="en-US" sz="2400" b="1" i="1" smtClean="0"/>
              <a:t>Avoid immune response</a:t>
            </a:r>
          </a:p>
          <a:p>
            <a:pPr lvl="1" eaLnBrk="1" hangingPunct="1">
              <a:buFontTx/>
              <a:buNone/>
            </a:pPr>
            <a:r>
              <a:rPr lang="en-GB" sz="2000" smtClean="0"/>
              <a:t>Focus on AAV-8 vectors</a:t>
            </a:r>
            <a:r>
              <a:rPr lang="en-GB" smtClean="0"/>
              <a:t> </a:t>
            </a:r>
          </a:p>
          <a:p>
            <a:pPr lvl="1" eaLnBrk="1" hangingPunct="1"/>
            <a:r>
              <a:rPr lang="en-GB" sz="1800" smtClean="0"/>
              <a:t>Low pre-existing immunity in humans</a:t>
            </a:r>
          </a:p>
          <a:p>
            <a:pPr lvl="2" eaLnBrk="1" hangingPunct="1"/>
            <a:r>
              <a:rPr lang="en-GB" sz="1600" smtClean="0"/>
              <a:t>~2.5% in NBS Blood donor (70% for AAV2)</a:t>
            </a:r>
          </a:p>
          <a:p>
            <a:pPr lvl="2" eaLnBrk="1" hangingPunct="1"/>
            <a:r>
              <a:rPr lang="en-GB" sz="1600" smtClean="0"/>
              <a:t>~4.5% in adult HB patients at KD Haemophilia centre (59% for AAV2) </a:t>
            </a:r>
          </a:p>
          <a:p>
            <a:pPr lvl="1" eaLnBrk="1" hangingPunct="1"/>
            <a:r>
              <a:rPr lang="en-GB" sz="1800" smtClean="0"/>
              <a:t>Distinct biology</a:t>
            </a:r>
          </a:p>
          <a:p>
            <a:pPr lvl="2" eaLnBrk="1" hangingPunct="1">
              <a:buFontTx/>
              <a:buNone/>
            </a:pPr>
            <a:endParaRPr lang="en-GB" smtClean="0"/>
          </a:p>
        </p:txBody>
      </p:sp>
      <p:graphicFrame>
        <p:nvGraphicFramePr>
          <p:cNvPr id="270340" name="Object 4"/>
          <p:cNvGraphicFramePr>
            <a:graphicFrameLocks noChangeAspect="1"/>
          </p:cNvGraphicFramePr>
          <p:nvPr/>
        </p:nvGraphicFramePr>
        <p:xfrm>
          <a:off x="1835150" y="3289300"/>
          <a:ext cx="4392613" cy="3217863"/>
        </p:xfrm>
        <a:graphic>
          <a:graphicData uri="http://schemas.openxmlformats.org/presentationml/2006/ole">
            <mc:AlternateContent xmlns:mc="http://schemas.openxmlformats.org/markup-compatibility/2006">
              <mc:Choice xmlns:v="urn:schemas-microsoft-com:vml" Requires="v">
                <p:oleObj spid="_x0000_s27661" name="Prism Project" r:id="rId5" imgW="3963924" imgH="2947416" progId="Prism4.Document">
                  <p:embed/>
                </p:oleObj>
              </mc:Choice>
              <mc:Fallback>
                <p:oleObj name="Prism Project" r:id="rId5" imgW="3963924" imgH="2947416" progId="Prism4.Document">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b="9059"/>
                      <a:stretch>
                        <a:fillRect/>
                      </a:stretch>
                    </p:blipFill>
                    <p:spPr bwMode="auto">
                      <a:xfrm>
                        <a:off x="1835150" y="3289300"/>
                        <a:ext cx="4392613" cy="321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3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0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0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7033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0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489950" cy="1296988"/>
          </a:xfrm>
        </p:spPr>
        <p:txBody>
          <a:bodyPr/>
          <a:lstStyle/>
          <a:p>
            <a:pPr eaLnBrk="1" hangingPunct="1"/>
            <a:r>
              <a:rPr lang="en-GB" smtClean="0">
                <a:solidFill>
                  <a:schemeClr val="tx1"/>
                </a:solidFill>
              </a:rPr>
              <a:t>Gene therapy: Overview</a:t>
            </a:r>
          </a:p>
        </p:txBody>
      </p:sp>
      <p:sp>
        <p:nvSpPr>
          <p:cNvPr id="253955" name="Rectangle 3"/>
          <p:cNvSpPr>
            <a:spLocks noGrp="1" noChangeArrowheads="1"/>
          </p:cNvSpPr>
          <p:nvPr>
            <p:ph type="body" idx="1"/>
          </p:nvPr>
        </p:nvSpPr>
        <p:spPr>
          <a:xfrm>
            <a:off x="250825" y="981075"/>
            <a:ext cx="8489950" cy="5400675"/>
          </a:xfrm>
        </p:spPr>
        <p:txBody>
          <a:bodyPr/>
          <a:lstStyle/>
          <a:p>
            <a:pPr eaLnBrk="1" hangingPunct="1">
              <a:lnSpc>
                <a:spcPct val="80000"/>
              </a:lnSpc>
            </a:pPr>
            <a:r>
              <a:rPr lang="en-GB" sz="2400" b="1" smtClean="0">
                <a:solidFill>
                  <a:schemeClr val="tx2"/>
                </a:solidFill>
              </a:rPr>
              <a:t>Definition and introduction to vectors</a:t>
            </a:r>
          </a:p>
          <a:p>
            <a:pPr eaLnBrk="1" hangingPunct="1">
              <a:lnSpc>
                <a:spcPct val="80000"/>
              </a:lnSpc>
            </a:pPr>
            <a:endParaRPr lang="en-GB" sz="2400" smtClean="0">
              <a:latin typeface="Microsoft Sans Serif" pitchFamily="34" charset="0"/>
            </a:endParaRPr>
          </a:p>
          <a:p>
            <a:pPr eaLnBrk="1" hangingPunct="1">
              <a:lnSpc>
                <a:spcPct val="80000"/>
              </a:lnSpc>
            </a:pPr>
            <a:r>
              <a:rPr lang="en-GB" sz="2400" smtClean="0">
                <a:latin typeface="Microsoft Sans Serif" pitchFamily="34" charset="0"/>
              </a:rPr>
              <a:t>Retroviral vectors (Integrating vectors)</a:t>
            </a:r>
          </a:p>
          <a:p>
            <a:pPr lvl="1" eaLnBrk="1" hangingPunct="1">
              <a:lnSpc>
                <a:spcPct val="80000"/>
              </a:lnSpc>
            </a:pPr>
            <a:r>
              <a:rPr lang="en-GB" sz="2000" smtClean="0">
                <a:latin typeface="Microsoft Sans Serif" pitchFamily="34" charset="0"/>
              </a:rPr>
              <a:t>Immunodeficiency syndromes</a:t>
            </a:r>
            <a:endParaRPr lang="en-GB" sz="2000" smtClean="0"/>
          </a:p>
          <a:p>
            <a:pPr lvl="2" eaLnBrk="1" hangingPunct="1">
              <a:lnSpc>
                <a:spcPct val="80000"/>
              </a:lnSpc>
            </a:pPr>
            <a:r>
              <a:rPr lang="en-GB" sz="1800" smtClean="0"/>
              <a:t>SCID-XI</a:t>
            </a:r>
          </a:p>
          <a:p>
            <a:pPr lvl="2" eaLnBrk="1" hangingPunct="1">
              <a:lnSpc>
                <a:spcPct val="80000"/>
              </a:lnSpc>
            </a:pPr>
            <a:r>
              <a:rPr lang="en-GB" sz="1800" smtClean="0"/>
              <a:t>ADA deficiency</a:t>
            </a:r>
          </a:p>
          <a:p>
            <a:pPr lvl="1" eaLnBrk="1" hangingPunct="1">
              <a:lnSpc>
                <a:spcPct val="80000"/>
              </a:lnSpc>
            </a:pPr>
            <a:r>
              <a:rPr lang="en-US" sz="2000" smtClean="0">
                <a:latin typeface="Microsoft Sans Serif" pitchFamily="34" charset="0"/>
              </a:rPr>
              <a:t>Malignancies</a:t>
            </a:r>
          </a:p>
          <a:p>
            <a:pPr lvl="2" eaLnBrk="1" hangingPunct="1">
              <a:lnSpc>
                <a:spcPct val="80000"/>
              </a:lnSpc>
            </a:pPr>
            <a:r>
              <a:rPr lang="en-US" sz="1800" smtClean="0">
                <a:latin typeface="Microsoft Sans Serif" pitchFamily="34" charset="0"/>
              </a:rPr>
              <a:t>e.g. melanoma</a:t>
            </a:r>
          </a:p>
          <a:p>
            <a:pPr lvl="1" eaLnBrk="1" hangingPunct="1">
              <a:lnSpc>
                <a:spcPct val="80000"/>
              </a:lnSpc>
            </a:pPr>
            <a:r>
              <a:rPr lang="en-GB" sz="2000" smtClean="0"/>
              <a:t>CARs (chimeric antigen receptors)</a:t>
            </a:r>
          </a:p>
          <a:p>
            <a:pPr lvl="2" eaLnBrk="1" hangingPunct="1">
              <a:lnSpc>
                <a:spcPct val="80000"/>
              </a:lnSpc>
            </a:pPr>
            <a:r>
              <a:rPr lang="en-GB" sz="1800" smtClean="0"/>
              <a:t>e.g. CLL, ALL</a:t>
            </a:r>
          </a:p>
          <a:p>
            <a:pPr eaLnBrk="1" hangingPunct="1">
              <a:lnSpc>
                <a:spcPct val="80000"/>
              </a:lnSpc>
            </a:pPr>
            <a:endParaRPr lang="en-GB" sz="2400" smtClean="0"/>
          </a:p>
          <a:p>
            <a:pPr eaLnBrk="1" hangingPunct="1">
              <a:lnSpc>
                <a:spcPct val="80000"/>
              </a:lnSpc>
            </a:pPr>
            <a:r>
              <a:rPr lang="en-GB" sz="2400" smtClean="0"/>
              <a:t>rAAV vectors (non-integrating vectors)</a:t>
            </a:r>
          </a:p>
          <a:p>
            <a:pPr lvl="2" eaLnBrk="1" hangingPunct="1">
              <a:lnSpc>
                <a:spcPct val="80000"/>
              </a:lnSpc>
            </a:pPr>
            <a:r>
              <a:rPr lang="en-GB" sz="1800" smtClean="0"/>
              <a:t>Congenital blindness</a:t>
            </a:r>
          </a:p>
          <a:p>
            <a:pPr lvl="2" eaLnBrk="1" hangingPunct="1">
              <a:lnSpc>
                <a:spcPct val="80000"/>
              </a:lnSpc>
            </a:pPr>
            <a:r>
              <a:rPr lang="en-GB" sz="1800" smtClean="0"/>
              <a:t>Parkinson’s disease</a:t>
            </a:r>
          </a:p>
          <a:p>
            <a:pPr lvl="2" eaLnBrk="1" hangingPunct="1">
              <a:lnSpc>
                <a:spcPct val="80000"/>
              </a:lnSpc>
            </a:pPr>
            <a:r>
              <a:rPr lang="en-GB" sz="1800" smtClean="0"/>
              <a:t>Lipoprotein lipase deficiency</a:t>
            </a:r>
          </a:p>
          <a:p>
            <a:pPr lvl="2" eaLnBrk="1" hangingPunct="1">
              <a:lnSpc>
                <a:spcPct val="80000"/>
              </a:lnSpc>
            </a:pPr>
            <a:endParaRPr lang="en-GB" sz="1800" smtClean="0"/>
          </a:p>
          <a:p>
            <a:pPr eaLnBrk="1" hangingPunct="1">
              <a:lnSpc>
                <a:spcPct val="80000"/>
              </a:lnSpc>
            </a:pPr>
            <a:r>
              <a:rPr lang="en-GB" sz="2400" smtClean="0"/>
              <a:t>Haemophilia B gene therapy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9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39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39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395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395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395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395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395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395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395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3955">
                                            <p:txEl>
                                              <p:pRg st="14" end="1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5395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12700" y="-39688"/>
            <a:ext cx="8229600" cy="757238"/>
          </a:xfrm>
        </p:spPr>
        <p:txBody>
          <a:bodyPr/>
          <a:lstStyle/>
          <a:p>
            <a:pPr eaLnBrk="1" hangingPunct="1">
              <a:defRPr/>
            </a:pPr>
            <a:r>
              <a:rPr lang="en-US" sz="3200" dirty="0" smtClean="0">
                <a:solidFill>
                  <a:schemeClr val="tx1"/>
                </a:solidFill>
                <a:effectLst>
                  <a:outerShdw blurRad="38100" dist="38100" dir="2700000" algn="tl">
                    <a:srgbClr val="C0C0C0"/>
                  </a:outerShdw>
                </a:effectLst>
              </a:rPr>
              <a:t>Our strategy:-2</a:t>
            </a:r>
            <a:endParaRPr lang="en-GB" sz="3200" dirty="0" smtClean="0">
              <a:solidFill>
                <a:schemeClr val="tx1"/>
              </a:solidFill>
              <a:effectLst>
                <a:outerShdw blurRad="38100" dist="38100" dir="2700000" algn="tl">
                  <a:srgbClr val="C0C0C0"/>
                </a:outerShdw>
              </a:effectLst>
            </a:endParaRPr>
          </a:p>
        </p:txBody>
      </p:sp>
      <p:sp>
        <p:nvSpPr>
          <p:cNvPr id="28675" name="Rectangle 3"/>
          <p:cNvSpPr>
            <a:spLocks noGrp="1" noChangeArrowheads="1"/>
          </p:cNvSpPr>
          <p:nvPr>
            <p:ph type="body" idx="1"/>
          </p:nvPr>
        </p:nvSpPr>
        <p:spPr>
          <a:xfrm>
            <a:off x="457200" y="703263"/>
            <a:ext cx="7931150" cy="884237"/>
          </a:xfrm>
        </p:spPr>
        <p:txBody>
          <a:bodyPr/>
          <a:lstStyle/>
          <a:p>
            <a:pPr marL="609600" indent="-609600" eaLnBrk="1" hangingPunct="1">
              <a:buFontTx/>
              <a:buNone/>
            </a:pPr>
            <a:r>
              <a:rPr lang="en-GB" sz="1800" b="1" smtClean="0"/>
              <a:t>Develop more potent vector systems by overcome limitation of AAV</a:t>
            </a:r>
            <a:r>
              <a:rPr lang="en-GB" sz="1600" b="1" smtClean="0"/>
              <a:t> </a:t>
            </a:r>
          </a:p>
        </p:txBody>
      </p:sp>
      <p:grpSp>
        <p:nvGrpSpPr>
          <p:cNvPr id="300036" name="Group 4"/>
          <p:cNvGrpSpPr>
            <a:grpSpLocks/>
          </p:cNvGrpSpPr>
          <p:nvPr/>
        </p:nvGrpSpPr>
        <p:grpSpPr bwMode="auto">
          <a:xfrm>
            <a:off x="1438275" y="5360988"/>
            <a:ext cx="2049463" cy="1317625"/>
            <a:chOff x="1066" y="3385"/>
            <a:chExt cx="1291" cy="830"/>
          </a:xfrm>
        </p:grpSpPr>
        <p:sp>
          <p:nvSpPr>
            <p:cNvPr id="28838" name="AutoShape 5"/>
            <p:cNvSpPr>
              <a:spLocks noChangeAspect="1" noChangeArrowheads="1"/>
            </p:cNvSpPr>
            <p:nvPr/>
          </p:nvSpPr>
          <p:spPr bwMode="auto">
            <a:xfrm rot="-14814">
              <a:off x="1244" y="3505"/>
              <a:ext cx="923" cy="579"/>
            </a:xfrm>
            <a:prstGeom prst="octagon">
              <a:avLst>
                <a:gd name="adj" fmla="val 29287"/>
              </a:avLst>
            </a:prstGeom>
            <a:noFill/>
            <a:ln w="25400">
              <a:solidFill>
                <a:srgbClr val="000000"/>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839" name="Group 6"/>
            <p:cNvGrpSpPr>
              <a:grpSpLocks noChangeAspect="1"/>
            </p:cNvGrpSpPr>
            <p:nvPr/>
          </p:nvGrpSpPr>
          <p:grpSpPr bwMode="auto">
            <a:xfrm rot="-14814">
              <a:off x="1422" y="4084"/>
              <a:ext cx="128" cy="131"/>
              <a:chOff x="731" y="3127"/>
              <a:chExt cx="74" cy="264"/>
            </a:xfrm>
          </p:grpSpPr>
          <p:sp>
            <p:nvSpPr>
              <p:cNvPr id="28861" name="Line 7"/>
              <p:cNvSpPr>
                <a:spLocks noChangeAspect="1" noChangeShapeType="1"/>
              </p:cNvSpPr>
              <p:nvPr/>
            </p:nvSpPr>
            <p:spPr bwMode="auto">
              <a:xfrm>
                <a:off x="768" y="3127"/>
                <a:ext cx="0" cy="201"/>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62" name="Oval 8"/>
              <p:cNvSpPr>
                <a:spLocks noChangeAspect="1" noChangeArrowheads="1"/>
              </p:cNvSpPr>
              <p:nvPr/>
            </p:nvSpPr>
            <p:spPr bwMode="auto">
              <a:xfrm>
                <a:off x="731" y="3327"/>
                <a:ext cx="74" cy="6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40" name="Group 9"/>
            <p:cNvGrpSpPr>
              <a:grpSpLocks noChangeAspect="1"/>
            </p:cNvGrpSpPr>
            <p:nvPr/>
          </p:nvGrpSpPr>
          <p:grpSpPr bwMode="auto">
            <a:xfrm rot="-14814">
              <a:off x="1856" y="4079"/>
              <a:ext cx="133" cy="128"/>
              <a:chOff x="731" y="3127"/>
              <a:chExt cx="74" cy="264"/>
            </a:xfrm>
          </p:grpSpPr>
          <p:sp>
            <p:nvSpPr>
              <p:cNvPr id="28859" name="Line 10"/>
              <p:cNvSpPr>
                <a:spLocks noChangeAspect="1" noChangeShapeType="1"/>
              </p:cNvSpPr>
              <p:nvPr/>
            </p:nvSpPr>
            <p:spPr bwMode="auto">
              <a:xfrm>
                <a:off x="768" y="3127"/>
                <a:ext cx="0" cy="201"/>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60" name="Oval 11"/>
              <p:cNvSpPr>
                <a:spLocks noChangeAspect="1" noChangeArrowheads="1"/>
              </p:cNvSpPr>
              <p:nvPr/>
            </p:nvSpPr>
            <p:spPr bwMode="auto">
              <a:xfrm>
                <a:off x="731" y="3327"/>
                <a:ext cx="74" cy="6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41" name="Group 12"/>
            <p:cNvGrpSpPr>
              <a:grpSpLocks noChangeAspect="1"/>
            </p:cNvGrpSpPr>
            <p:nvPr/>
          </p:nvGrpSpPr>
          <p:grpSpPr bwMode="auto">
            <a:xfrm rot="-5414814">
              <a:off x="2216" y="3580"/>
              <a:ext cx="92" cy="190"/>
              <a:chOff x="731" y="3127"/>
              <a:chExt cx="74" cy="264"/>
            </a:xfrm>
          </p:grpSpPr>
          <p:sp>
            <p:nvSpPr>
              <p:cNvPr id="28857" name="Line 13"/>
              <p:cNvSpPr>
                <a:spLocks noChangeAspect="1" noChangeShapeType="1"/>
              </p:cNvSpPr>
              <p:nvPr/>
            </p:nvSpPr>
            <p:spPr bwMode="auto">
              <a:xfrm>
                <a:off x="768" y="3127"/>
                <a:ext cx="0" cy="201"/>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58" name="Oval 14"/>
              <p:cNvSpPr>
                <a:spLocks noChangeAspect="1" noChangeArrowheads="1"/>
              </p:cNvSpPr>
              <p:nvPr/>
            </p:nvSpPr>
            <p:spPr bwMode="auto">
              <a:xfrm>
                <a:off x="731" y="3327"/>
                <a:ext cx="74" cy="6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42" name="Group 15"/>
            <p:cNvGrpSpPr>
              <a:grpSpLocks noChangeAspect="1"/>
            </p:cNvGrpSpPr>
            <p:nvPr/>
          </p:nvGrpSpPr>
          <p:grpSpPr bwMode="auto">
            <a:xfrm rot="-5414814">
              <a:off x="2216" y="3823"/>
              <a:ext cx="91" cy="190"/>
              <a:chOff x="731" y="3127"/>
              <a:chExt cx="74" cy="264"/>
            </a:xfrm>
          </p:grpSpPr>
          <p:sp>
            <p:nvSpPr>
              <p:cNvPr id="28855" name="Line 16"/>
              <p:cNvSpPr>
                <a:spLocks noChangeAspect="1" noChangeShapeType="1"/>
              </p:cNvSpPr>
              <p:nvPr/>
            </p:nvSpPr>
            <p:spPr bwMode="auto">
              <a:xfrm>
                <a:off x="768" y="3127"/>
                <a:ext cx="0" cy="201"/>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56" name="Oval 17"/>
              <p:cNvSpPr>
                <a:spLocks noChangeAspect="1" noChangeArrowheads="1"/>
              </p:cNvSpPr>
              <p:nvPr/>
            </p:nvSpPr>
            <p:spPr bwMode="auto">
              <a:xfrm>
                <a:off x="731" y="3327"/>
                <a:ext cx="74" cy="6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43" name="Group 18"/>
            <p:cNvGrpSpPr>
              <a:grpSpLocks noChangeAspect="1"/>
            </p:cNvGrpSpPr>
            <p:nvPr/>
          </p:nvGrpSpPr>
          <p:grpSpPr bwMode="auto">
            <a:xfrm rot="21585186" flipV="1">
              <a:off x="1422" y="3385"/>
              <a:ext cx="132" cy="128"/>
              <a:chOff x="731" y="3127"/>
              <a:chExt cx="74" cy="264"/>
            </a:xfrm>
          </p:grpSpPr>
          <p:sp>
            <p:nvSpPr>
              <p:cNvPr id="28853" name="Line 19"/>
              <p:cNvSpPr>
                <a:spLocks noChangeAspect="1" noChangeShapeType="1"/>
              </p:cNvSpPr>
              <p:nvPr/>
            </p:nvSpPr>
            <p:spPr bwMode="auto">
              <a:xfrm>
                <a:off x="768" y="3127"/>
                <a:ext cx="0" cy="201"/>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54" name="Oval 20"/>
              <p:cNvSpPr>
                <a:spLocks noChangeAspect="1" noChangeArrowheads="1"/>
              </p:cNvSpPr>
              <p:nvPr/>
            </p:nvSpPr>
            <p:spPr bwMode="auto">
              <a:xfrm>
                <a:off x="731" y="3327"/>
                <a:ext cx="74" cy="6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44" name="Group 21"/>
            <p:cNvGrpSpPr>
              <a:grpSpLocks noChangeAspect="1"/>
            </p:cNvGrpSpPr>
            <p:nvPr/>
          </p:nvGrpSpPr>
          <p:grpSpPr bwMode="auto">
            <a:xfrm rot="21585186" flipV="1">
              <a:off x="1860" y="3386"/>
              <a:ext cx="133" cy="131"/>
              <a:chOff x="731" y="3127"/>
              <a:chExt cx="74" cy="264"/>
            </a:xfrm>
          </p:grpSpPr>
          <p:sp>
            <p:nvSpPr>
              <p:cNvPr id="28851" name="Line 22"/>
              <p:cNvSpPr>
                <a:spLocks noChangeAspect="1" noChangeShapeType="1"/>
              </p:cNvSpPr>
              <p:nvPr/>
            </p:nvSpPr>
            <p:spPr bwMode="auto">
              <a:xfrm>
                <a:off x="768" y="3127"/>
                <a:ext cx="0" cy="201"/>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52" name="Oval 23"/>
              <p:cNvSpPr>
                <a:spLocks noChangeAspect="1" noChangeArrowheads="1"/>
              </p:cNvSpPr>
              <p:nvPr/>
            </p:nvSpPr>
            <p:spPr bwMode="auto">
              <a:xfrm>
                <a:off x="731" y="3327"/>
                <a:ext cx="74" cy="6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45" name="Group 24"/>
            <p:cNvGrpSpPr>
              <a:grpSpLocks noChangeAspect="1"/>
            </p:cNvGrpSpPr>
            <p:nvPr/>
          </p:nvGrpSpPr>
          <p:grpSpPr bwMode="auto">
            <a:xfrm rot="5385186">
              <a:off x="1115" y="3587"/>
              <a:ext cx="92" cy="190"/>
              <a:chOff x="731" y="3127"/>
              <a:chExt cx="74" cy="264"/>
            </a:xfrm>
          </p:grpSpPr>
          <p:sp>
            <p:nvSpPr>
              <p:cNvPr id="28849" name="Line 25"/>
              <p:cNvSpPr>
                <a:spLocks noChangeAspect="1" noChangeShapeType="1"/>
              </p:cNvSpPr>
              <p:nvPr/>
            </p:nvSpPr>
            <p:spPr bwMode="auto">
              <a:xfrm>
                <a:off x="768" y="3127"/>
                <a:ext cx="0" cy="201"/>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50" name="Oval 26"/>
              <p:cNvSpPr>
                <a:spLocks noChangeAspect="1" noChangeArrowheads="1"/>
              </p:cNvSpPr>
              <p:nvPr/>
            </p:nvSpPr>
            <p:spPr bwMode="auto">
              <a:xfrm>
                <a:off x="731" y="3327"/>
                <a:ext cx="74" cy="6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46" name="Group 27"/>
            <p:cNvGrpSpPr>
              <a:grpSpLocks noChangeAspect="1"/>
            </p:cNvGrpSpPr>
            <p:nvPr/>
          </p:nvGrpSpPr>
          <p:grpSpPr bwMode="auto">
            <a:xfrm rot="5385186">
              <a:off x="1120" y="3830"/>
              <a:ext cx="92" cy="191"/>
              <a:chOff x="731" y="3127"/>
              <a:chExt cx="74" cy="264"/>
            </a:xfrm>
          </p:grpSpPr>
          <p:sp>
            <p:nvSpPr>
              <p:cNvPr id="28847" name="Line 28"/>
              <p:cNvSpPr>
                <a:spLocks noChangeAspect="1" noChangeShapeType="1"/>
              </p:cNvSpPr>
              <p:nvPr/>
            </p:nvSpPr>
            <p:spPr bwMode="auto">
              <a:xfrm>
                <a:off x="768" y="3127"/>
                <a:ext cx="0" cy="201"/>
              </a:xfrm>
              <a:prstGeom prst="line">
                <a:avLst/>
              </a:prstGeom>
              <a:noFill/>
              <a:ln w="222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48" name="Oval 29"/>
              <p:cNvSpPr>
                <a:spLocks noChangeAspect="1" noChangeArrowheads="1"/>
              </p:cNvSpPr>
              <p:nvPr/>
            </p:nvSpPr>
            <p:spPr bwMode="auto">
              <a:xfrm>
                <a:off x="731" y="3327"/>
                <a:ext cx="74" cy="6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0062" name="Line 30"/>
          <p:cNvSpPr>
            <a:spLocks noChangeShapeType="1"/>
          </p:cNvSpPr>
          <p:nvPr/>
        </p:nvSpPr>
        <p:spPr bwMode="auto">
          <a:xfrm flipV="1">
            <a:off x="3608388" y="6007100"/>
            <a:ext cx="528637"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63" name="Line 31"/>
          <p:cNvSpPr>
            <a:spLocks noChangeShapeType="1"/>
          </p:cNvSpPr>
          <p:nvPr/>
        </p:nvSpPr>
        <p:spPr bwMode="auto">
          <a:xfrm>
            <a:off x="5584825" y="6021388"/>
            <a:ext cx="669925"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64" name="Text Box 32"/>
          <p:cNvSpPr txBox="1">
            <a:spLocks noChangeArrowheads="1"/>
          </p:cNvSpPr>
          <p:nvPr/>
        </p:nvSpPr>
        <p:spPr bwMode="auto">
          <a:xfrm>
            <a:off x="6408738" y="5661025"/>
            <a:ext cx="2771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Transcriptionally active and stably retained</a:t>
            </a:r>
          </a:p>
        </p:txBody>
      </p:sp>
      <p:sp>
        <p:nvSpPr>
          <p:cNvPr id="300065" name="Line 33"/>
          <p:cNvSpPr>
            <a:spLocks noChangeShapeType="1"/>
          </p:cNvSpPr>
          <p:nvPr/>
        </p:nvSpPr>
        <p:spPr bwMode="auto">
          <a:xfrm>
            <a:off x="3243263" y="2552700"/>
            <a:ext cx="392112" cy="1984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0066" name="Text Box 34"/>
          <p:cNvSpPr txBox="1">
            <a:spLocks noChangeArrowheads="1"/>
          </p:cNvSpPr>
          <p:nvPr/>
        </p:nvSpPr>
        <p:spPr bwMode="auto">
          <a:xfrm>
            <a:off x="3633788" y="2651125"/>
            <a:ext cx="1298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b="1">
                <a:solidFill>
                  <a:srgbClr val="990000"/>
                </a:solidFill>
              </a:rPr>
              <a:t>Degraded</a:t>
            </a:r>
          </a:p>
        </p:txBody>
      </p:sp>
      <p:sp>
        <p:nvSpPr>
          <p:cNvPr id="300067" name="Text Box 35"/>
          <p:cNvSpPr txBox="1">
            <a:spLocks noChangeArrowheads="1"/>
          </p:cNvSpPr>
          <p:nvPr/>
        </p:nvSpPr>
        <p:spPr bwMode="auto">
          <a:xfrm>
            <a:off x="3689350" y="1866900"/>
            <a:ext cx="13954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1400"/>
              <a:t>Rate limiting</a:t>
            </a:r>
          </a:p>
        </p:txBody>
      </p:sp>
      <p:grpSp>
        <p:nvGrpSpPr>
          <p:cNvPr id="300068" name="Group 36"/>
          <p:cNvGrpSpPr>
            <a:grpSpLocks/>
          </p:cNvGrpSpPr>
          <p:nvPr/>
        </p:nvGrpSpPr>
        <p:grpSpPr bwMode="auto">
          <a:xfrm>
            <a:off x="1692275" y="1308100"/>
            <a:ext cx="5980113" cy="1733550"/>
            <a:chOff x="1066" y="824"/>
            <a:chExt cx="3767" cy="1092"/>
          </a:xfrm>
        </p:grpSpPr>
        <p:grpSp>
          <p:nvGrpSpPr>
            <p:cNvPr id="28772" name="Group 37"/>
            <p:cNvGrpSpPr>
              <a:grpSpLocks/>
            </p:cNvGrpSpPr>
            <p:nvPr/>
          </p:nvGrpSpPr>
          <p:grpSpPr bwMode="auto">
            <a:xfrm>
              <a:off x="1066" y="1313"/>
              <a:ext cx="1090" cy="292"/>
              <a:chOff x="476" y="3043"/>
              <a:chExt cx="2404" cy="837"/>
            </a:xfrm>
          </p:grpSpPr>
          <p:sp>
            <p:nvSpPr>
              <p:cNvPr id="28825" name="Rectangle 38"/>
              <p:cNvSpPr>
                <a:spLocks noChangeArrowheads="1"/>
              </p:cNvSpPr>
              <p:nvPr/>
            </p:nvSpPr>
            <p:spPr bwMode="auto">
              <a:xfrm>
                <a:off x="2713" y="3045"/>
                <a:ext cx="16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826" name="Rectangle 39"/>
              <p:cNvSpPr>
                <a:spLocks noChangeArrowheads="1"/>
              </p:cNvSpPr>
              <p:nvPr/>
            </p:nvSpPr>
            <p:spPr bwMode="auto">
              <a:xfrm>
                <a:off x="612" y="3043"/>
                <a:ext cx="16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827" name="Freeform 40"/>
              <p:cNvSpPr>
                <a:spLocks/>
              </p:cNvSpPr>
              <p:nvPr/>
            </p:nvSpPr>
            <p:spPr bwMode="auto">
              <a:xfrm>
                <a:off x="476" y="3119"/>
                <a:ext cx="431" cy="752"/>
              </a:xfrm>
              <a:custGeom>
                <a:avLst/>
                <a:gdLst>
                  <a:gd name="T0" fmla="*/ 146 w 348"/>
                  <a:gd name="T1" fmla="*/ 988 h 252"/>
                  <a:gd name="T2" fmla="*/ 102 w 348"/>
                  <a:gd name="T3" fmla="*/ 988 h 252"/>
                  <a:gd name="T4" fmla="*/ 89 w 348"/>
                  <a:gd name="T5" fmla="*/ 997 h 252"/>
                  <a:gd name="T6" fmla="*/ 77 w 348"/>
                  <a:gd name="T7" fmla="*/ 1050 h 252"/>
                  <a:gd name="T8" fmla="*/ 79 w 348"/>
                  <a:gd name="T9" fmla="*/ 988 h 252"/>
                  <a:gd name="T10" fmla="*/ 78 w 348"/>
                  <a:gd name="T11" fmla="*/ 988 h 252"/>
                  <a:gd name="T12" fmla="*/ 77 w 348"/>
                  <a:gd name="T13" fmla="*/ 934 h 252"/>
                  <a:gd name="T14" fmla="*/ 77 w 348"/>
                  <a:gd name="T15" fmla="*/ 642 h 252"/>
                  <a:gd name="T16" fmla="*/ 76 w 348"/>
                  <a:gd name="T17" fmla="*/ 310 h 252"/>
                  <a:gd name="T18" fmla="*/ 72 w 348"/>
                  <a:gd name="T19" fmla="*/ 197 h 252"/>
                  <a:gd name="T20" fmla="*/ 51 w 348"/>
                  <a:gd name="T21" fmla="*/ 27 h 252"/>
                  <a:gd name="T22" fmla="*/ 32 w 348"/>
                  <a:gd name="T23" fmla="*/ 9 h 252"/>
                  <a:gd name="T24" fmla="*/ 12 w 348"/>
                  <a:gd name="T25" fmla="*/ 90 h 252"/>
                  <a:gd name="T26" fmla="*/ 0 w 348"/>
                  <a:gd name="T27" fmla="*/ 337 h 252"/>
                  <a:gd name="T28" fmla="*/ 0 w 348"/>
                  <a:gd name="T29" fmla="*/ 794 h 252"/>
                  <a:gd name="T30" fmla="*/ 0 w 348"/>
                  <a:gd name="T31" fmla="*/ 1373 h 252"/>
                  <a:gd name="T32" fmla="*/ 0 w 348"/>
                  <a:gd name="T33" fmla="*/ 1835 h 252"/>
                  <a:gd name="T34" fmla="*/ 2 w 348"/>
                  <a:gd name="T35" fmla="*/ 2083 h 252"/>
                  <a:gd name="T36" fmla="*/ 24 w 348"/>
                  <a:gd name="T37" fmla="*/ 2226 h 252"/>
                  <a:gd name="T38" fmla="*/ 50 w 348"/>
                  <a:gd name="T39" fmla="*/ 2226 h 252"/>
                  <a:gd name="T40" fmla="*/ 69 w 348"/>
                  <a:gd name="T41" fmla="*/ 2083 h 252"/>
                  <a:gd name="T42" fmla="*/ 72 w 348"/>
                  <a:gd name="T43" fmla="*/ 1799 h 252"/>
                  <a:gd name="T44" fmla="*/ 59 w 348"/>
                  <a:gd name="T45" fmla="*/ 1558 h 252"/>
                  <a:gd name="T46" fmla="*/ 82 w 348"/>
                  <a:gd name="T47" fmla="*/ 1373 h 252"/>
                  <a:gd name="T48" fmla="*/ 76 w 348"/>
                  <a:gd name="T49" fmla="*/ 1310 h 252"/>
                  <a:gd name="T50" fmla="*/ 89 w 348"/>
                  <a:gd name="T51" fmla="*/ 1373 h 252"/>
                  <a:gd name="T52" fmla="*/ 126 w 348"/>
                  <a:gd name="T53" fmla="*/ 1373 h 252"/>
                  <a:gd name="T54" fmla="*/ 245 w 348"/>
                  <a:gd name="T55" fmla="*/ 1373 h 252"/>
                  <a:gd name="T56" fmla="*/ 426 w 348"/>
                  <a:gd name="T57" fmla="*/ 1373 h 252"/>
                  <a:gd name="T58" fmla="*/ 534 w 348"/>
                  <a:gd name="T59" fmla="*/ 1373 h 252"/>
                  <a:gd name="T60" fmla="*/ 458 w 348"/>
                  <a:gd name="T61" fmla="*/ 1229 h 252"/>
                  <a:gd name="T62" fmla="*/ 281 w 348"/>
                  <a:gd name="T63" fmla="*/ 1229 h 252"/>
                  <a:gd name="T64" fmla="*/ 150 w 348"/>
                  <a:gd name="T65" fmla="*/ 1229 h 252"/>
                  <a:gd name="T66" fmla="*/ 92 w 348"/>
                  <a:gd name="T67" fmla="*/ 1229 h 252"/>
                  <a:gd name="T68" fmla="*/ 71 w 348"/>
                  <a:gd name="T69" fmla="*/ 1247 h 252"/>
                  <a:gd name="T70" fmla="*/ 56 w 348"/>
                  <a:gd name="T71" fmla="*/ 1373 h 252"/>
                  <a:gd name="T72" fmla="*/ 47 w 348"/>
                  <a:gd name="T73" fmla="*/ 1558 h 252"/>
                  <a:gd name="T74" fmla="*/ 47 w 348"/>
                  <a:gd name="T75" fmla="*/ 1889 h 252"/>
                  <a:gd name="T76" fmla="*/ 46 w 348"/>
                  <a:gd name="T77" fmla="*/ 2029 h 252"/>
                  <a:gd name="T78" fmla="*/ 37 w 348"/>
                  <a:gd name="T79" fmla="*/ 2110 h 252"/>
                  <a:gd name="T80" fmla="*/ 37 w 348"/>
                  <a:gd name="T81" fmla="*/ 2101 h 252"/>
                  <a:gd name="T82" fmla="*/ 37 w 348"/>
                  <a:gd name="T83" fmla="*/ 2110 h 252"/>
                  <a:gd name="T84" fmla="*/ 26 w 348"/>
                  <a:gd name="T85" fmla="*/ 2029 h 252"/>
                  <a:gd name="T86" fmla="*/ 12 w 348"/>
                  <a:gd name="T87" fmla="*/ 1984 h 252"/>
                  <a:gd name="T88" fmla="*/ 25 w 348"/>
                  <a:gd name="T89" fmla="*/ 1576 h 252"/>
                  <a:gd name="T90" fmla="*/ 25 w 348"/>
                  <a:gd name="T91" fmla="*/ 1122 h 252"/>
                  <a:gd name="T92" fmla="*/ 25 w 348"/>
                  <a:gd name="T93" fmla="*/ 588 h 252"/>
                  <a:gd name="T94" fmla="*/ 14 w 348"/>
                  <a:gd name="T95" fmla="*/ 224 h 252"/>
                  <a:gd name="T96" fmla="*/ 30 w 348"/>
                  <a:gd name="T97" fmla="*/ 188 h 252"/>
                  <a:gd name="T98" fmla="*/ 37 w 348"/>
                  <a:gd name="T99" fmla="*/ 143 h 252"/>
                  <a:gd name="T100" fmla="*/ 41 w 348"/>
                  <a:gd name="T101" fmla="*/ 152 h 252"/>
                  <a:gd name="T102" fmla="*/ 46 w 348"/>
                  <a:gd name="T103" fmla="*/ 90 h 252"/>
                  <a:gd name="T104" fmla="*/ 43 w 348"/>
                  <a:gd name="T105" fmla="*/ 170 h 252"/>
                  <a:gd name="T106" fmla="*/ 51 w 348"/>
                  <a:gd name="T107" fmla="*/ 319 h 252"/>
                  <a:gd name="T108" fmla="*/ 52 w 348"/>
                  <a:gd name="T109" fmla="*/ 552 h 252"/>
                  <a:gd name="T110" fmla="*/ 52 w 348"/>
                  <a:gd name="T111" fmla="*/ 889 h 252"/>
                  <a:gd name="T112" fmla="*/ 56 w 348"/>
                  <a:gd name="T113" fmla="*/ 1041 h 252"/>
                  <a:gd name="T114" fmla="*/ 66 w 348"/>
                  <a:gd name="T115" fmla="*/ 1104 h 252"/>
                  <a:gd name="T116" fmla="*/ 79 w 348"/>
                  <a:gd name="T117" fmla="*/ 1050 h 252"/>
                  <a:gd name="T118" fmla="*/ 92 w 348"/>
                  <a:gd name="T119" fmla="*/ 1131 h 252"/>
                  <a:gd name="T120" fmla="*/ 135 w 348"/>
                  <a:gd name="T121" fmla="*/ 1131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chemeClr val="tx1"/>
              </a:solidFill>
              <a:ln w="9525">
                <a:solidFill>
                  <a:schemeClr val="tx1"/>
                </a:solidFill>
                <a:round/>
                <a:headEnd/>
                <a:tailEnd/>
              </a:ln>
            </p:spPr>
            <p:txBody>
              <a:bodyPr/>
              <a:lstStyle/>
              <a:p>
                <a:endParaRPr lang="en-GB"/>
              </a:p>
            </p:txBody>
          </p:sp>
          <p:grpSp>
            <p:nvGrpSpPr>
              <p:cNvPr id="28828" name="Group 41"/>
              <p:cNvGrpSpPr>
                <a:grpSpLocks/>
              </p:cNvGrpSpPr>
              <p:nvPr/>
            </p:nvGrpSpPr>
            <p:grpSpPr bwMode="auto">
              <a:xfrm>
                <a:off x="702" y="3527"/>
                <a:ext cx="333" cy="82"/>
                <a:chOff x="1231" y="1817"/>
                <a:chExt cx="581" cy="63"/>
              </a:xfrm>
            </p:grpSpPr>
            <p:sp>
              <p:nvSpPr>
                <p:cNvPr id="28836" name="Rectangle 42" descr="Wave"/>
                <p:cNvSpPr>
                  <a:spLocks noChangeArrowheads="1"/>
                </p:cNvSpPr>
                <p:nvPr/>
              </p:nvSpPr>
              <p:spPr bwMode="auto">
                <a:xfrm>
                  <a:off x="1231" y="1817"/>
                  <a:ext cx="288" cy="63"/>
                </a:xfrm>
                <a:prstGeom prst="rect">
                  <a:avLst/>
                </a:prstGeom>
                <a:pattFill prst="wave">
                  <a:fgClr>
                    <a:schemeClr val="tx1"/>
                  </a:fgClr>
                  <a:bgClr>
                    <a:srgbClr val="FFFFFF"/>
                  </a:bgClr>
                </a:pattFill>
                <a:ln w="9525">
                  <a:solidFill>
                    <a:srgbClr val="000000"/>
                  </a:solidFill>
                  <a:miter lim="800000"/>
                  <a:headEnd/>
                  <a:tailEnd/>
                </a:ln>
              </p:spPr>
              <p:txBody>
                <a:bodyPr/>
                <a:lstStyle/>
                <a:p>
                  <a:endParaRPr lang="en-US"/>
                </a:p>
              </p:txBody>
            </p:sp>
            <p:sp>
              <p:nvSpPr>
                <p:cNvPr id="28837" name="AutoShape 43"/>
                <p:cNvSpPr>
                  <a:spLocks noChangeArrowheads="1"/>
                </p:cNvSpPr>
                <p:nvPr/>
              </p:nvSpPr>
              <p:spPr bwMode="auto">
                <a:xfrm>
                  <a:off x="1524" y="1817"/>
                  <a:ext cx="288" cy="63"/>
                </a:xfrm>
                <a:prstGeom prst="homePlate">
                  <a:avLst>
                    <a:gd name="adj" fmla="val 11428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29" name="Group 44"/>
              <p:cNvGrpSpPr>
                <a:grpSpLocks/>
              </p:cNvGrpSpPr>
              <p:nvPr/>
            </p:nvGrpSpPr>
            <p:grpSpPr bwMode="auto">
              <a:xfrm>
                <a:off x="1011" y="3554"/>
                <a:ext cx="588" cy="248"/>
                <a:chOff x="1675" y="423"/>
                <a:chExt cx="1070" cy="122"/>
              </a:xfrm>
            </p:grpSpPr>
            <p:sp>
              <p:nvSpPr>
                <p:cNvPr id="28834" name="Freeform 45"/>
                <p:cNvSpPr>
                  <a:spLocks/>
                </p:cNvSpPr>
                <p:nvPr/>
              </p:nvSpPr>
              <p:spPr bwMode="auto">
                <a:xfrm>
                  <a:off x="1675" y="424"/>
                  <a:ext cx="541" cy="121"/>
                </a:xfrm>
                <a:custGeom>
                  <a:avLst/>
                  <a:gdLst>
                    <a:gd name="T0" fmla="*/ 7 w 646"/>
                    <a:gd name="T1" fmla="*/ 0 h 203"/>
                    <a:gd name="T2" fmla="*/ 0 w 646"/>
                    <a:gd name="T3" fmla="*/ 14 h 203"/>
                    <a:gd name="T4" fmla="*/ 446 w 646"/>
                    <a:gd name="T5" fmla="*/ 72 h 203"/>
                    <a:gd name="T6" fmla="*/ 453 w 646"/>
                    <a:gd name="T7" fmla="*/ 58 h 203"/>
                    <a:gd name="T8" fmla="*/ 7 w 646"/>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203">
                      <a:moveTo>
                        <a:pt x="10" y="0"/>
                      </a:moveTo>
                      <a:lnTo>
                        <a:pt x="0" y="38"/>
                      </a:lnTo>
                      <a:lnTo>
                        <a:pt x="636" y="203"/>
                      </a:lnTo>
                      <a:lnTo>
                        <a:pt x="646" y="165"/>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35" name="Freeform 46"/>
                <p:cNvSpPr>
                  <a:spLocks/>
                </p:cNvSpPr>
                <p:nvPr/>
              </p:nvSpPr>
              <p:spPr bwMode="auto">
                <a:xfrm flipH="1">
                  <a:off x="2204" y="423"/>
                  <a:ext cx="541" cy="121"/>
                </a:xfrm>
                <a:custGeom>
                  <a:avLst/>
                  <a:gdLst>
                    <a:gd name="T0" fmla="*/ 7 w 646"/>
                    <a:gd name="T1" fmla="*/ 0 h 203"/>
                    <a:gd name="T2" fmla="*/ 0 w 646"/>
                    <a:gd name="T3" fmla="*/ 14 h 203"/>
                    <a:gd name="T4" fmla="*/ 446 w 646"/>
                    <a:gd name="T5" fmla="*/ 72 h 203"/>
                    <a:gd name="T6" fmla="*/ 453 w 646"/>
                    <a:gd name="T7" fmla="*/ 58 h 203"/>
                    <a:gd name="T8" fmla="*/ 7 w 646"/>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203">
                      <a:moveTo>
                        <a:pt x="10" y="0"/>
                      </a:moveTo>
                      <a:lnTo>
                        <a:pt x="0" y="38"/>
                      </a:lnTo>
                      <a:lnTo>
                        <a:pt x="636" y="203"/>
                      </a:lnTo>
                      <a:lnTo>
                        <a:pt x="646" y="165"/>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8830" name="Freeform 47"/>
              <p:cNvSpPr>
                <a:spLocks/>
              </p:cNvSpPr>
              <p:nvPr/>
            </p:nvSpPr>
            <p:spPr bwMode="auto">
              <a:xfrm>
                <a:off x="2391" y="3111"/>
                <a:ext cx="398" cy="769"/>
              </a:xfrm>
              <a:custGeom>
                <a:avLst/>
                <a:gdLst>
                  <a:gd name="T0" fmla="*/ 331 w 348"/>
                  <a:gd name="T1" fmla="*/ 1184 h 252"/>
                  <a:gd name="T2" fmla="*/ 369 w 348"/>
                  <a:gd name="T3" fmla="*/ 1184 h 252"/>
                  <a:gd name="T4" fmla="*/ 384 w 348"/>
                  <a:gd name="T5" fmla="*/ 1184 h 252"/>
                  <a:gd name="T6" fmla="*/ 390 w 348"/>
                  <a:gd name="T7" fmla="*/ 1175 h 252"/>
                  <a:gd name="T8" fmla="*/ 404 w 348"/>
                  <a:gd name="T9" fmla="*/ 1126 h 252"/>
                  <a:gd name="T10" fmla="*/ 411 w 348"/>
                  <a:gd name="T11" fmla="*/ 1007 h 252"/>
                  <a:gd name="T12" fmla="*/ 411 w 348"/>
                  <a:gd name="T13" fmla="*/ 763 h 252"/>
                  <a:gd name="T14" fmla="*/ 411 w 348"/>
                  <a:gd name="T15" fmla="*/ 400 h 252"/>
                  <a:gd name="T16" fmla="*/ 403 w 348"/>
                  <a:gd name="T17" fmla="*/ 232 h 252"/>
                  <a:gd name="T18" fmla="*/ 416 w 348"/>
                  <a:gd name="T19" fmla="*/ 204 h 252"/>
                  <a:gd name="T20" fmla="*/ 424 w 348"/>
                  <a:gd name="T21" fmla="*/ 150 h 252"/>
                  <a:gd name="T22" fmla="*/ 428 w 348"/>
                  <a:gd name="T23" fmla="*/ 159 h 252"/>
                  <a:gd name="T24" fmla="*/ 431 w 348"/>
                  <a:gd name="T25" fmla="*/ 95 h 252"/>
                  <a:gd name="T26" fmla="*/ 429 w 348"/>
                  <a:gd name="T27" fmla="*/ 177 h 252"/>
                  <a:gd name="T28" fmla="*/ 435 w 348"/>
                  <a:gd name="T29" fmla="*/ 354 h 252"/>
                  <a:gd name="T30" fmla="*/ 435 w 348"/>
                  <a:gd name="T31" fmla="*/ 830 h 252"/>
                  <a:gd name="T32" fmla="*/ 435 w 348"/>
                  <a:gd name="T33" fmla="*/ 1434 h 252"/>
                  <a:gd name="T34" fmla="*/ 435 w 348"/>
                  <a:gd name="T35" fmla="*/ 1919 h 252"/>
                  <a:gd name="T36" fmla="*/ 431 w 348"/>
                  <a:gd name="T37" fmla="*/ 2151 h 252"/>
                  <a:gd name="T38" fmla="*/ 438 w 348"/>
                  <a:gd name="T39" fmla="*/ 2215 h 252"/>
                  <a:gd name="T40" fmla="*/ 428 w 348"/>
                  <a:gd name="T41" fmla="*/ 2188 h 252"/>
                  <a:gd name="T42" fmla="*/ 417 w 348"/>
                  <a:gd name="T43" fmla="*/ 2252 h 252"/>
                  <a:gd name="T44" fmla="*/ 411 w 348"/>
                  <a:gd name="T45" fmla="*/ 2215 h 252"/>
                  <a:gd name="T46" fmla="*/ 416 w 348"/>
                  <a:gd name="T47" fmla="*/ 2151 h 252"/>
                  <a:gd name="T48" fmla="*/ 415 w 348"/>
                  <a:gd name="T49" fmla="*/ 1807 h 252"/>
                  <a:gd name="T50" fmla="*/ 412 w 348"/>
                  <a:gd name="T51" fmla="*/ 1517 h 252"/>
                  <a:gd name="T52" fmla="*/ 398 w 348"/>
                  <a:gd name="T53" fmla="*/ 1321 h 252"/>
                  <a:gd name="T54" fmla="*/ 380 w 348"/>
                  <a:gd name="T55" fmla="*/ 1285 h 252"/>
                  <a:gd name="T56" fmla="*/ 348 w 348"/>
                  <a:gd name="T57" fmla="*/ 1285 h 252"/>
                  <a:gd name="T58" fmla="*/ 246 w 348"/>
                  <a:gd name="T59" fmla="*/ 1285 h 252"/>
                  <a:gd name="T60" fmla="*/ 91 w 348"/>
                  <a:gd name="T61" fmla="*/ 1285 h 252"/>
                  <a:gd name="T62" fmla="*/ 0 w 348"/>
                  <a:gd name="T63" fmla="*/ 1285 h 252"/>
                  <a:gd name="T64" fmla="*/ 64 w 348"/>
                  <a:gd name="T65" fmla="*/ 1434 h 252"/>
                  <a:gd name="T66" fmla="*/ 216 w 348"/>
                  <a:gd name="T67" fmla="*/ 1434 h 252"/>
                  <a:gd name="T68" fmla="*/ 327 w 348"/>
                  <a:gd name="T69" fmla="*/ 1434 h 252"/>
                  <a:gd name="T70" fmla="*/ 376 w 348"/>
                  <a:gd name="T71" fmla="*/ 1434 h 252"/>
                  <a:gd name="T72" fmla="*/ 385 w 348"/>
                  <a:gd name="T73" fmla="*/ 1443 h 252"/>
                  <a:gd name="T74" fmla="*/ 397 w 348"/>
                  <a:gd name="T75" fmla="*/ 1407 h 252"/>
                  <a:gd name="T76" fmla="*/ 393 w 348"/>
                  <a:gd name="T77" fmla="*/ 1657 h 252"/>
                  <a:gd name="T78" fmla="*/ 393 w 348"/>
                  <a:gd name="T79" fmla="*/ 1807 h 252"/>
                  <a:gd name="T80" fmla="*/ 395 w 348"/>
                  <a:gd name="T81" fmla="*/ 2151 h 252"/>
                  <a:gd name="T82" fmla="*/ 409 w 348"/>
                  <a:gd name="T83" fmla="*/ 2310 h 252"/>
                  <a:gd name="T84" fmla="*/ 431 w 348"/>
                  <a:gd name="T85" fmla="*/ 2328 h 252"/>
                  <a:gd name="T86" fmla="*/ 447 w 348"/>
                  <a:gd name="T87" fmla="*/ 2243 h 252"/>
                  <a:gd name="T88" fmla="*/ 455 w 348"/>
                  <a:gd name="T89" fmla="*/ 2087 h 252"/>
                  <a:gd name="T90" fmla="*/ 455 w 348"/>
                  <a:gd name="T91" fmla="*/ 1648 h 252"/>
                  <a:gd name="T92" fmla="*/ 455 w 348"/>
                  <a:gd name="T93" fmla="*/ 1175 h 252"/>
                  <a:gd name="T94" fmla="*/ 455 w 348"/>
                  <a:gd name="T95" fmla="*/ 613 h 252"/>
                  <a:gd name="T96" fmla="*/ 453 w 348"/>
                  <a:gd name="T97" fmla="*/ 204 h 252"/>
                  <a:gd name="T98" fmla="*/ 436 w 348"/>
                  <a:gd name="T99" fmla="*/ 27 h 252"/>
                  <a:gd name="T100" fmla="*/ 420 w 348"/>
                  <a:gd name="T101" fmla="*/ 9 h 252"/>
                  <a:gd name="T102" fmla="*/ 401 w 348"/>
                  <a:gd name="T103" fmla="*/ 104 h 252"/>
                  <a:gd name="T104" fmla="*/ 392 w 348"/>
                  <a:gd name="T105" fmla="*/ 232 h 252"/>
                  <a:gd name="T106" fmla="*/ 390 w 348"/>
                  <a:gd name="T107" fmla="*/ 400 h 252"/>
                  <a:gd name="T108" fmla="*/ 390 w 348"/>
                  <a:gd name="T109" fmla="*/ 763 h 252"/>
                  <a:gd name="T110" fmla="*/ 400 w 348"/>
                  <a:gd name="T111" fmla="*/ 986 h 252"/>
                  <a:gd name="T112" fmla="*/ 388 w 348"/>
                  <a:gd name="T113" fmla="*/ 1053 h 252"/>
                  <a:gd name="T114" fmla="*/ 395 w 348"/>
                  <a:gd name="T115" fmla="*/ 1089 h 252"/>
                  <a:gd name="T116" fmla="*/ 390 w 348"/>
                  <a:gd name="T117" fmla="*/ 1025 h 252"/>
                  <a:gd name="T118" fmla="*/ 382 w 348"/>
                  <a:gd name="T119" fmla="*/ 1108 h 252"/>
                  <a:gd name="T120" fmla="*/ 360 w 348"/>
                  <a:gd name="T121" fmla="*/ 1034 h 252"/>
                  <a:gd name="T122" fmla="*/ 323 w 348"/>
                  <a:gd name="T123" fmla="*/ 1034 h 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8" h="252">
                    <a:moveTo>
                      <a:pt x="242" y="111"/>
                    </a:moveTo>
                    <a:lnTo>
                      <a:pt x="244" y="127"/>
                    </a:lnTo>
                    <a:lnTo>
                      <a:pt x="247" y="127"/>
                    </a:lnTo>
                    <a:lnTo>
                      <a:pt x="253" y="127"/>
                    </a:lnTo>
                    <a:lnTo>
                      <a:pt x="260" y="127"/>
                    </a:lnTo>
                    <a:lnTo>
                      <a:pt x="268" y="127"/>
                    </a:lnTo>
                    <a:lnTo>
                      <a:pt x="275" y="127"/>
                    </a:lnTo>
                    <a:lnTo>
                      <a:pt x="282" y="127"/>
                    </a:lnTo>
                    <a:lnTo>
                      <a:pt x="288" y="127"/>
                    </a:lnTo>
                    <a:lnTo>
                      <a:pt x="292" y="127"/>
                    </a:lnTo>
                    <a:lnTo>
                      <a:pt x="294" y="127"/>
                    </a:lnTo>
                    <a:lnTo>
                      <a:pt x="299" y="126"/>
                    </a:lnTo>
                    <a:lnTo>
                      <a:pt x="296" y="118"/>
                    </a:lnTo>
                    <a:lnTo>
                      <a:pt x="296" y="126"/>
                    </a:lnTo>
                    <a:lnTo>
                      <a:pt x="298" y="126"/>
                    </a:lnTo>
                    <a:lnTo>
                      <a:pt x="301" y="125"/>
                    </a:lnTo>
                    <a:lnTo>
                      <a:pt x="305" y="124"/>
                    </a:lnTo>
                    <a:lnTo>
                      <a:pt x="308" y="122"/>
                    </a:lnTo>
                    <a:lnTo>
                      <a:pt x="309" y="121"/>
                    </a:lnTo>
                    <a:lnTo>
                      <a:pt x="311" y="119"/>
                    </a:lnTo>
                    <a:lnTo>
                      <a:pt x="312" y="117"/>
                    </a:lnTo>
                    <a:lnTo>
                      <a:pt x="313" y="113"/>
                    </a:lnTo>
                    <a:lnTo>
                      <a:pt x="314" y="108"/>
                    </a:lnTo>
                    <a:lnTo>
                      <a:pt x="314" y="107"/>
                    </a:lnTo>
                    <a:lnTo>
                      <a:pt x="315" y="100"/>
                    </a:lnTo>
                    <a:lnTo>
                      <a:pt x="315" y="91"/>
                    </a:lnTo>
                    <a:lnTo>
                      <a:pt x="314" y="82"/>
                    </a:lnTo>
                    <a:lnTo>
                      <a:pt x="314" y="72"/>
                    </a:lnTo>
                    <a:lnTo>
                      <a:pt x="314" y="62"/>
                    </a:lnTo>
                    <a:lnTo>
                      <a:pt x="314" y="52"/>
                    </a:lnTo>
                    <a:lnTo>
                      <a:pt x="314" y="43"/>
                    </a:lnTo>
                    <a:lnTo>
                      <a:pt x="315" y="38"/>
                    </a:lnTo>
                    <a:lnTo>
                      <a:pt x="315" y="36"/>
                    </a:lnTo>
                    <a:lnTo>
                      <a:pt x="316" y="25"/>
                    </a:lnTo>
                    <a:lnTo>
                      <a:pt x="308" y="25"/>
                    </a:lnTo>
                    <a:lnTo>
                      <a:pt x="316" y="28"/>
                    </a:lnTo>
                    <a:lnTo>
                      <a:pt x="320" y="19"/>
                    </a:lnTo>
                    <a:lnTo>
                      <a:pt x="312" y="16"/>
                    </a:lnTo>
                    <a:lnTo>
                      <a:pt x="318" y="22"/>
                    </a:lnTo>
                    <a:lnTo>
                      <a:pt x="323" y="16"/>
                    </a:lnTo>
                    <a:lnTo>
                      <a:pt x="318" y="10"/>
                    </a:lnTo>
                    <a:lnTo>
                      <a:pt x="321" y="18"/>
                    </a:lnTo>
                    <a:lnTo>
                      <a:pt x="324" y="16"/>
                    </a:lnTo>
                    <a:lnTo>
                      <a:pt x="321" y="9"/>
                    </a:lnTo>
                    <a:lnTo>
                      <a:pt x="321" y="17"/>
                    </a:lnTo>
                    <a:lnTo>
                      <a:pt x="324" y="16"/>
                    </a:lnTo>
                    <a:lnTo>
                      <a:pt x="327" y="17"/>
                    </a:lnTo>
                    <a:lnTo>
                      <a:pt x="327" y="9"/>
                    </a:lnTo>
                    <a:lnTo>
                      <a:pt x="324" y="16"/>
                    </a:lnTo>
                    <a:lnTo>
                      <a:pt x="327" y="18"/>
                    </a:lnTo>
                    <a:lnTo>
                      <a:pt x="330" y="10"/>
                    </a:lnTo>
                    <a:lnTo>
                      <a:pt x="324" y="16"/>
                    </a:lnTo>
                    <a:lnTo>
                      <a:pt x="330" y="21"/>
                    </a:lnTo>
                    <a:lnTo>
                      <a:pt x="335" y="16"/>
                    </a:lnTo>
                    <a:lnTo>
                      <a:pt x="328" y="19"/>
                    </a:lnTo>
                    <a:lnTo>
                      <a:pt x="331" y="28"/>
                    </a:lnTo>
                    <a:lnTo>
                      <a:pt x="339" y="25"/>
                    </a:lnTo>
                    <a:lnTo>
                      <a:pt x="331" y="25"/>
                    </a:lnTo>
                    <a:lnTo>
                      <a:pt x="332" y="38"/>
                    </a:lnTo>
                    <a:lnTo>
                      <a:pt x="332" y="53"/>
                    </a:lnTo>
                    <a:lnTo>
                      <a:pt x="332" y="66"/>
                    </a:lnTo>
                    <a:lnTo>
                      <a:pt x="332" y="78"/>
                    </a:lnTo>
                    <a:lnTo>
                      <a:pt x="332" y="89"/>
                    </a:lnTo>
                    <a:lnTo>
                      <a:pt x="332" y="108"/>
                    </a:lnTo>
                    <a:lnTo>
                      <a:pt x="332" y="126"/>
                    </a:lnTo>
                    <a:lnTo>
                      <a:pt x="332" y="144"/>
                    </a:lnTo>
                    <a:lnTo>
                      <a:pt x="332" y="154"/>
                    </a:lnTo>
                    <a:lnTo>
                      <a:pt x="332" y="165"/>
                    </a:lnTo>
                    <a:lnTo>
                      <a:pt x="332" y="177"/>
                    </a:lnTo>
                    <a:lnTo>
                      <a:pt x="332" y="190"/>
                    </a:lnTo>
                    <a:lnTo>
                      <a:pt x="332" y="206"/>
                    </a:lnTo>
                    <a:lnTo>
                      <a:pt x="332" y="223"/>
                    </a:lnTo>
                    <a:lnTo>
                      <a:pt x="340" y="223"/>
                    </a:lnTo>
                    <a:lnTo>
                      <a:pt x="332" y="223"/>
                    </a:lnTo>
                    <a:lnTo>
                      <a:pt x="330" y="231"/>
                    </a:lnTo>
                    <a:lnTo>
                      <a:pt x="338" y="231"/>
                    </a:lnTo>
                    <a:lnTo>
                      <a:pt x="331" y="228"/>
                    </a:lnTo>
                    <a:lnTo>
                      <a:pt x="327" y="235"/>
                    </a:lnTo>
                    <a:lnTo>
                      <a:pt x="335" y="238"/>
                    </a:lnTo>
                    <a:lnTo>
                      <a:pt x="329" y="233"/>
                    </a:lnTo>
                    <a:lnTo>
                      <a:pt x="324" y="237"/>
                    </a:lnTo>
                    <a:lnTo>
                      <a:pt x="330" y="242"/>
                    </a:lnTo>
                    <a:lnTo>
                      <a:pt x="327" y="235"/>
                    </a:lnTo>
                    <a:lnTo>
                      <a:pt x="330" y="234"/>
                    </a:lnTo>
                    <a:lnTo>
                      <a:pt x="324" y="236"/>
                    </a:lnTo>
                    <a:lnTo>
                      <a:pt x="319" y="234"/>
                    </a:lnTo>
                    <a:lnTo>
                      <a:pt x="319" y="242"/>
                    </a:lnTo>
                    <a:lnTo>
                      <a:pt x="322" y="235"/>
                    </a:lnTo>
                    <a:lnTo>
                      <a:pt x="324" y="237"/>
                    </a:lnTo>
                    <a:lnTo>
                      <a:pt x="319" y="233"/>
                    </a:lnTo>
                    <a:lnTo>
                      <a:pt x="314" y="238"/>
                    </a:lnTo>
                    <a:lnTo>
                      <a:pt x="321" y="235"/>
                    </a:lnTo>
                    <a:lnTo>
                      <a:pt x="318" y="228"/>
                    </a:lnTo>
                    <a:lnTo>
                      <a:pt x="310" y="231"/>
                    </a:lnTo>
                    <a:lnTo>
                      <a:pt x="318" y="231"/>
                    </a:lnTo>
                    <a:lnTo>
                      <a:pt x="317" y="223"/>
                    </a:lnTo>
                    <a:lnTo>
                      <a:pt x="317" y="212"/>
                    </a:lnTo>
                    <a:lnTo>
                      <a:pt x="317" y="202"/>
                    </a:lnTo>
                    <a:lnTo>
                      <a:pt x="317" y="194"/>
                    </a:lnTo>
                    <a:lnTo>
                      <a:pt x="317" y="187"/>
                    </a:lnTo>
                    <a:lnTo>
                      <a:pt x="317" y="175"/>
                    </a:lnTo>
                    <a:lnTo>
                      <a:pt x="316" y="172"/>
                    </a:lnTo>
                    <a:lnTo>
                      <a:pt x="315" y="163"/>
                    </a:lnTo>
                    <a:lnTo>
                      <a:pt x="312" y="154"/>
                    </a:lnTo>
                    <a:lnTo>
                      <a:pt x="310" y="148"/>
                    </a:lnTo>
                    <a:lnTo>
                      <a:pt x="308" y="146"/>
                    </a:lnTo>
                    <a:lnTo>
                      <a:pt x="304" y="142"/>
                    </a:lnTo>
                    <a:lnTo>
                      <a:pt x="302" y="140"/>
                    </a:lnTo>
                    <a:lnTo>
                      <a:pt x="299" y="139"/>
                    </a:lnTo>
                    <a:lnTo>
                      <a:pt x="292" y="138"/>
                    </a:lnTo>
                    <a:lnTo>
                      <a:pt x="290" y="138"/>
                    </a:lnTo>
                    <a:lnTo>
                      <a:pt x="288" y="138"/>
                    </a:lnTo>
                    <a:lnTo>
                      <a:pt x="284" y="138"/>
                    </a:lnTo>
                    <a:lnTo>
                      <a:pt x="279" y="138"/>
                    </a:lnTo>
                    <a:lnTo>
                      <a:pt x="266" y="138"/>
                    </a:lnTo>
                    <a:lnTo>
                      <a:pt x="250" y="138"/>
                    </a:lnTo>
                    <a:lnTo>
                      <a:pt x="232" y="138"/>
                    </a:lnTo>
                    <a:lnTo>
                      <a:pt x="211" y="138"/>
                    </a:lnTo>
                    <a:lnTo>
                      <a:pt x="188" y="138"/>
                    </a:lnTo>
                    <a:lnTo>
                      <a:pt x="165" y="138"/>
                    </a:lnTo>
                    <a:lnTo>
                      <a:pt x="116" y="138"/>
                    </a:lnTo>
                    <a:lnTo>
                      <a:pt x="93" y="138"/>
                    </a:lnTo>
                    <a:lnTo>
                      <a:pt x="70" y="138"/>
                    </a:lnTo>
                    <a:lnTo>
                      <a:pt x="49" y="138"/>
                    </a:lnTo>
                    <a:lnTo>
                      <a:pt x="30" y="138"/>
                    </a:lnTo>
                    <a:lnTo>
                      <a:pt x="13" y="138"/>
                    </a:lnTo>
                    <a:lnTo>
                      <a:pt x="0" y="138"/>
                    </a:lnTo>
                    <a:lnTo>
                      <a:pt x="0" y="154"/>
                    </a:lnTo>
                    <a:lnTo>
                      <a:pt x="13" y="154"/>
                    </a:lnTo>
                    <a:lnTo>
                      <a:pt x="30" y="154"/>
                    </a:lnTo>
                    <a:lnTo>
                      <a:pt x="49" y="154"/>
                    </a:lnTo>
                    <a:lnTo>
                      <a:pt x="70" y="154"/>
                    </a:lnTo>
                    <a:lnTo>
                      <a:pt x="93" y="154"/>
                    </a:lnTo>
                    <a:lnTo>
                      <a:pt x="116" y="154"/>
                    </a:lnTo>
                    <a:lnTo>
                      <a:pt x="165" y="154"/>
                    </a:lnTo>
                    <a:lnTo>
                      <a:pt x="188" y="154"/>
                    </a:lnTo>
                    <a:lnTo>
                      <a:pt x="211" y="154"/>
                    </a:lnTo>
                    <a:lnTo>
                      <a:pt x="232" y="154"/>
                    </a:lnTo>
                    <a:lnTo>
                      <a:pt x="250" y="154"/>
                    </a:lnTo>
                    <a:lnTo>
                      <a:pt x="266" y="154"/>
                    </a:lnTo>
                    <a:lnTo>
                      <a:pt x="279" y="154"/>
                    </a:lnTo>
                    <a:lnTo>
                      <a:pt x="284" y="154"/>
                    </a:lnTo>
                    <a:lnTo>
                      <a:pt x="288" y="154"/>
                    </a:lnTo>
                    <a:lnTo>
                      <a:pt x="290" y="154"/>
                    </a:lnTo>
                    <a:lnTo>
                      <a:pt x="292" y="154"/>
                    </a:lnTo>
                    <a:lnTo>
                      <a:pt x="299" y="155"/>
                    </a:lnTo>
                    <a:lnTo>
                      <a:pt x="295" y="155"/>
                    </a:lnTo>
                    <a:lnTo>
                      <a:pt x="299" y="147"/>
                    </a:lnTo>
                    <a:lnTo>
                      <a:pt x="293" y="153"/>
                    </a:lnTo>
                    <a:lnTo>
                      <a:pt x="297" y="157"/>
                    </a:lnTo>
                    <a:lnTo>
                      <a:pt x="303" y="151"/>
                    </a:lnTo>
                    <a:lnTo>
                      <a:pt x="295" y="154"/>
                    </a:lnTo>
                    <a:lnTo>
                      <a:pt x="297" y="160"/>
                    </a:lnTo>
                    <a:lnTo>
                      <a:pt x="300" y="167"/>
                    </a:lnTo>
                    <a:lnTo>
                      <a:pt x="301" y="178"/>
                    </a:lnTo>
                    <a:lnTo>
                      <a:pt x="309" y="175"/>
                    </a:lnTo>
                    <a:lnTo>
                      <a:pt x="301" y="175"/>
                    </a:lnTo>
                    <a:lnTo>
                      <a:pt x="301" y="187"/>
                    </a:lnTo>
                    <a:lnTo>
                      <a:pt x="301" y="194"/>
                    </a:lnTo>
                    <a:lnTo>
                      <a:pt x="301" y="202"/>
                    </a:lnTo>
                    <a:lnTo>
                      <a:pt x="301" y="212"/>
                    </a:lnTo>
                    <a:lnTo>
                      <a:pt x="301" y="223"/>
                    </a:lnTo>
                    <a:lnTo>
                      <a:pt x="302" y="231"/>
                    </a:lnTo>
                    <a:lnTo>
                      <a:pt x="303" y="234"/>
                    </a:lnTo>
                    <a:lnTo>
                      <a:pt x="306" y="241"/>
                    </a:lnTo>
                    <a:lnTo>
                      <a:pt x="308" y="244"/>
                    </a:lnTo>
                    <a:lnTo>
                      <a:pt x="313" y="248"/>
                    </a:lnTo>
                    <a:lnTo>
                      <a:pt x="316" y="250"/>
                    </a:lnTo>
                    <a:lnTo>
                      <a:pt x="319" y="250"/>
                    </a:lnTo>
                    <a:lnTo>
                      <a:pt x="324" y="252"/>
                    </a:lnTo>
                    <a:lnTo>
                      <a:pt x="330" y="250"/>
                    </a:lnTo>
                    <a:lnTo>
                      <a:pt x="333" y="250"/>
                    </a:lnTo>
                    <a:lnTo>
                      <a:pt x="335" y="248"/>
                    </a:lnTo>
                    <a:lnTo>
                      <a:pt x="340" y="244"/>
                    </a:lnTo>
                    <a:lnTo>
                      <a:pt x="342" y="241"/>
                    </a:lnTo>
                    <a:lnTo>
                      <a:pt x="346" y="234"/>
                    </a:lnTo>
                    <a:lnTo>
                      <a:pt x="346" y="231"/>
                    </a:lnTo>
                    <a:lnTo>
                      <a:pt x="348" y="224"/>
                    </a:lnTo>
                    <a:lnTo>
                      <a:pt x="348" y="223"/>
                    </a:lnTo>
                    <a:lnTo>
                      <a:pt x="348" y="206"/>
                    </a:lnTo>
                    <a:lnTo>
                      <a:pt x="348" y="190"/>
                    </a:lnTo>
                    <a:lnTo>
                      <a:pt x="348" y="177"/>
                    </a:lnTo>
                    <a:lnTo>
                      <a:pt x="348" y="165"/>
                    </a:lnTo>
                    <a:lnTo>
                      <a:pt x="348" y="154"/>
                    </a:lnTo>
                    <a:lnTo>
                      <a:pt x="348" y="144"/>
                    </a:lnTo>
                    <a:lnTo>
                      <a:pt x="348" y="126"/>
                    </a:lnTo>
                    <a:lnTo>
                      <a:pt x="348" y="108"/>
                    </a:lnTo>
                    <a:lnTo>
                      <a:pt x="348" y="89"/>
                    </a:lnTo>
                    <a:lnTo>
                      <a:pt x="348" y="78"/>
                    </a:lnTo>
                    <a:lnTo>
                      <a:pt x="348" y="66"/>
                    </a:lnTo>
                    <a:lnTo>
                      <a:pt x="348" y="53"/>
                    </a:lnTo>
                    <a:lnTo>
                      <a:pt x="348" y="38"/>
                    </a:lnTo>
                    <a:lnTo>
                      <a:pt x="347" y="25"/>
                    </a:lnTo>
                    <a:lnTo>
                      <a:pt x="346" y="22"/>
                    </a:lnTo>
                    <a:lnTo>
                      <a:pt x="343" y="13"/>
                    </a:lnTo>
                    <a:lnTo>
                      <a:pt x="341" y="10"/>
                    </a:lnTo>
                    <a:lnTo>
                      <a:pt x="335" y="5"/>
                    </a:lnTo>
                    <a:lnTo>
                      <a:pt x="333" y="3"/>
                    </a:lnTo>
                    <a:lnTo>
                      <a:pt x="330" y="1"/>
                    </a:lnTo>
                    <a:lnTo>
                      <a:pt x="327" y="1"/>
                    </a:lnTo>
                    <a:lnTo>
                      <a:pt x="324" y="0"/>
                    </a:lnTo>
                    <a:lnTo>
                      <a:pt x="321" y="1"/>
                    </a:lnTo>
                    <a:lnTo>
                      <a:pt x="318" y="1"/>
                    </a:lnTo>
                    <a:lnTo>
                      <a:pt x="315" y="3"/>
                    </a:lnTo>
                    <a:lnTo>
                      <a:pt x="312" y="5"/>
                    </a:lnTo>
                    <a:lnTo>
                      <a:pt x="307" y="11"/>
                    </a:lnTo>
                    <a:lnTo>
                      <a:pt x="305" y="13"/>
                    </a:lnTo>
                    <a:lnTo>
                      <a:pt x="301" y="22"/>
                    </a:lnTo>
                    <a:lnTo>
                      <a:pt x="300" y="25"/>
                    </a:lnTo>
                    <a:lnTo>
                      <a:pt x="299" y="36"/>
                    </a:lnTo>
                    <a:lnTo>
                      <a:pt x="307" y="36"/>
                    </a:lnTo>
                    <a:lnTo>
                      <a:pt x="300" y="35"/>
                    </a:lnTo>
                    <a:lnTo>
                      <a:pt x="298" y="43"/>
                    </a:lnTo>
                    <a:lnTo>
                      <a:pt x="298" y="52"/>
                    </a:lnTo>
                    <a:lnTo>
                      <a:pt x="298" y="62"/>
                    </a:lnTo>
                    <a:lnTo>
                      <a:pt x="298" y="72"/>
                    </a:lnTo>
                    <a:lnTo>
                      <a:pt x="298" y="82"/>
                    </a:lnTo>
                    <a:lnTo>
                      <a:pt x="299" y="91"/>
                    </a:lnTo>
                    <a:lnTo>
                      <a:pt x="299" y="100"/>
                    </a:lnTo>
                    <a:lnTo>
                      <a:pt x="299" y="105"/>
                    </a:lnTo>
                    <a:lnTo>
                      <a:pt x="306" y="106"/>
                    </a:lnTo>
                    <a:lnTo>
                      <a:pt x="299" y="105"/>
                    </a:lnTo>
                    <a:lnTo>
                      <a:pt x="298" y="107"/>
                    </a:lnTo>
                    <a:lnTo>
                      <a:pt x="297" y="111"/>
                    </a:lnTo>
                    <a:lnTo>
                      <a:pt x="296" y="113"/>
                    </a:lnTo>
                    <a:lnTo>
                      <a:pt x="303" y="116"/>
                    </a:lnTo>
                    <a:lnTo>
                      <a:pt x="298" y="110"/>
                    </a:lnTo>
                    <a:lnTo>
                      <a:pt x="297" y="111"/>
                    </a:lnTo>
                    <a:lnTo>
                      <a:pt x="302" y="117"/>
                    </a:lnTo>
                    <a:lnTo>
                      <a:pt x="299" y="109"/>
                    </a:lnTo>
                    <a:lnTo>
                      <a:pt x="295" y="110"/>
                    </a:lnTo>
                    <a:lnTo>
                      <a:pt x="298" y="118"/>
                    </a:lnTo>
                    <a:lnTo>
                      <a:pt x="298" y="110"/>
                    </a:lnTo>
                    <a:lnTo>
                      <a:pt x="296" y="110"/>
                    </a:lnTo>
                    <a:lnTo>
                      <a:pt x="293" y="111"/>
                    </a:lnTo>
                    <a:lnTo>
                      <a:pt x="290" y="112"/>
                    </a:lnTo>
                    <a:lnTo>
                      <a:pt x="292" y="119"/>
                    </a:lnTo>
                    <a:lnTo>
                      <a:pt x="292" y="111"/>
                    </a:lnTo>
                    <a:lnTo>
                      <a:pt x="288" y="111"/>
                    </a:lnTo>
                    <a:lnTo>
                      <a:pt x="282" y="111"/>
                    </a:lnTo>
                    <a:lnTo>
                      <a:pt x="275" y="111"/>
                    </a:lnTo>
                    <a:lnTo>
                      <a:pt x="268" y="111"/>
                    </a:lnTo>
                    <a:lnTo>
                      <a:pt x="260" y="111"/>
                    </a:lnTo>
                    <a:lnTo>
                      <a:pt x="253" y="111"/>
                    </a:lnTo>
                    <a:lnTo>
                      <a:pt x="247" y="111"/>
                    </a:lnTo>
                    <a:lnTo>
                      <a:pt x="242" y="111"/>
                    </a:lnTo>
                    <a:close/>
                  </a:path>
                </a:pathLst>
              </a:custGeom>
              <a:solidFill>
                <a:schemeClr val="tx1"/>
              </a:solidFill>
              <a:ln w="9525">
                <a:solidFill>
                  <a:schemeClr val="tx1"/>
                </a:solidFill>
                <a:round/>
                <a:headEnd/>
                <a:tailEnd/>
              </a:ln>
            </p:spPr>
            <p:txBody>
              <a:bodyPr/>
              <a:lstStyle/>
              <a:p>
                <a:endParaRPr lang="en-GB"/>
              </a:p>
            </p:txBody>
          </p:sp>
          <p:sp>
            <p:nvSpPr>
              <p:cNvPr id="28831" name="Line 48"/>
              <p:cNvSpPr>
                <a:spLocks noChangeShapeType="1"/>
              </p:cNvSpPr>
              <p:nvPr/>
            </p:nvSpPr>
            <p:spPr bwMode="auto">
              <a:xfrm>
                <a:off x="2404" y="3606"/>
                <a:ext cx="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32" name="Rectangle 49"/>
              <p:cNvSpPr>
                <a:spLocks noChangeArrowheads="1"/>
              </p:cNvSpPr>
              <p:nvPr/>
            </p:nvSpPr>
            <p:spPr bwMode="auto">
              <a:xfrm>
                <a:off x="2409" y="3527"/>
                <a:ext cx="197" cy="82"/>
              </a:xfrm>
              <a:prstGeom prst="rect">
                <a:avLst/>
              </a:prstGeom>
              <a:solidFill>
                <a:schemeClr val="bg1"/>
              </a:solidFill>
              <a:ln w="9525">
                <a:solidFill>
                  <a:srgbClr val="000000"/>
                </a:solidFill>
                <a:miter lim="800000"/>
                <a:headEnd/>
                <a:tailEnd/>
              </a:ln>
            </p:spPr>
            <p:txBody>
              <a:bodyPr/>
              <a:lstStyle/>
              <a:p>
                <a:endParaRPr lang="en-US"/>
              </a:p>
            </p:txBody>
          </p:sp>
          <p:sp>
            <p:nvSpPr>
              <p:cNvPr id="28833" name="AutoShape 50"/>
              <p:cNvSpPr>
                <a:spLocks noChangeArrowheads="1"/>
              </p:cNvSpPr>
              <p:nvPr/>
            </p:nvSpPr>
            <p:spPr bwMode="auto">
              <a:xfrm>
                <a:off x="1602" y="3527"/>
                <a:ext cx="802" cy="82"/>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73" name="Group 51"/>
            <p:cNvGrpSpPr>
              <a:grpSpLocks/>
            </p:cNvGrpSpPr>
            <p:nvPr/>
          </p:nvGrpSpPr>
          <p:grpSpPr bwMode="auto">
            <a:xfrm>
              <a:off x="3505" y="1167"/>
              <a:ext cx="1091" cy="292"/>
              <a:chOff x="3587" y="3011"/>
              <a:chExt cx="1407" cy="426"/>
            </a:xfrm>
          </p:grpSpPr>
          <p:grpSp>
            <p:nvGrpSpPr>
              <p:cNvPr id="28797" name="Group 52"/>
              <p:cNvGrpSpPr>
                <a:grpSpLocks/>
              </p:cNvGrpSpPr>
              <p:nvPr/>
            </p:nvGrpSpPr>
            <p:grpSpPr bwMode="auto">
              <a:xfrm>
                <a:off x="3588" y="3011"/>
                <a:ext cx="1406" cy="426"/>
                <a:chOff x="476" y="3043"/>
                <a:chExt cx="2404" cy="837"/>
              </a:xfrm>
            </p:grpSpPr>
            <p:sp>
              <p:nvSpPr>
                <p:cNvPr id="28812" name="Rectangle 53"/>
                <p:cNvSpPr>
                  <a:spLocks noChangeArrowheads="1"/>
                </p:cNvSpPr>
                <p:nvPr/>
              </p:nvSpPr>
              <p:spPr bwMode="auto">
                <a:xfrm>
                  <a:off x="2713" y="3045"/>
                  <a:ext cx="16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813" name="Rectangle 54"/>
                <p:cNvSpPr>
                  <a:spLocks noChangeArrowheads="1"/>
                </p:cNvSpPr>
                <p:nvPr/>
              </p:nvSpPr>
              <p:spPr bwMode="auto">
                <a:xfrm>
                  <a:off x="612" y="3043"/>
                  <a:ext cx="16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814" name="Freeform 55"/>
                <p:cNvSpPr>
                  <a:spLocks/>
                </p:cNvSpPr>
                <p:nvPr/>
              </p:nvSpPr>
              <p:spPr bwMode="auto">
                <a:xfrm>
                  <a:off x="476" y="3119"/>
                  <a:ext cx="431" cy="752"/>
                </a:xfrm>
                <a:custGeom>
                  <a:avLst/>
                  <a:gdLst>
                    <a:gd name="T0" fmla="*/ 146 w 348"/>
                    <a:gd name="T1" fmla="*/ 988 h 252"/>
                    <a:gd name="T2" fmla="*/ 102 w 348"/>
                    <a:gd name="T3" fmla="*/ 988 h 252"/>
                    <a:gd name="T4" fmla="*/ 89 w 348"/>
                    <a:gd name="T5" fmla="*/ 997 h 252"/>
                    <a:gd name="T6" fmla="*/ 77 w 348"/>
                    <a:gd name="T7" fmla="*/ 1050 h 252"/>
                    <a:gd name="T8" fmla="*/ 79 w 348"/>
                    <a:gd name="T9" fmla="*/ 988 h 252"/>
                    <a:gd name="T10" fmla="*/ 78 w 348"/>
                    <a:gd name="T11" fmla="*/ 988 h 252"/>
                    <a:gd name="T12" fmla="*/ 77 w 348"/>
                    <a:gd name="T13" fmla="*/ 934 h 252"/>
                    <a:gd name="T14" fmla="*/ 77 w 348"/>
                    <a:gd name="T15" fmla="*/ 642 h 252"/>
                    <a:gd name="T16" fmla="*/ 76 w 348"/>
                    <a:gd name="T17" fmla="*/ 310 h 252"/>
                    <a:gd name="T18" fmla="*/ 72 w 348"/>
                    <a:gd name="T19" fmla="*/ 197 h 252"/>
                    <a:gd name="T20" fmla="*/ 51 w 348"/>
                    <a:gd name="T21" fmla="*/ 27 h 252"/>
                    <a:gd name="T22" fmla="*/ 32 w 348"/>
                    <a:gd name="T23" fmla="*/ 9 h 252"/>
                    <a:gd name="T24" fmla="*/ 12 w 348"/>
                    <a:gd name="T25" fmla="*/ 90 h 252"/>
                    <a:gd name="T26" fmla="*/ 0 w 348"/>
                    <a:gd name="T27" fmla="*/ 337 h 252"/>
                    <a:gd name="T28" fmla="*/ 0 w 348"/>
                    <a:gd name="T29" fmla="*/ 794 h 252"/>
                    <a:gd name="T30" fmla="*/ 0 w 348"/>
                    <a:gd name="T31" fmla="*/ 1373 h 252"/>
                    <a:gd name="T32" fmla="*/ 0 w 348"/>
                    <a:gd name="T33" fmla="*/ 1835 h 252"/>
                    <a:gd name="T34" fmla="*/ 2 w 348"/>
                    <a:gd name="T35" fmla="*/ 2083 h 252"/>
                    <a:gd name="T36" fmla="*/ 24 w 348"/>
                    <a:gd name="T37" fmla="*/ 2226 h 252"/>
                    <a:gd name="T38" fmla="*/ 50 w 348"/>
                    <a:gd name="T39" fmla="*/ 2226 h 252"/>
                    <a:gd name="T40" fmla="*/ 69 w 348"/>
                    <a:gd name="T41" fmla="*/ 2083 h 252"/>
                    <a:gd name="T42" fmla="*/ 72 w 348"/>
                    <a:gd name="T43" fmla="*/ 1799 h 252"/>
                    <a:gd name="T44" fmla="*/ 59 w 348"/>
                    <a:gd name="T45" fmla="*/ 1558 h 252"/>
                    <a:gd name="T46" fmla="*/ 82 w 348"/>
                    <a:gd name="T47" fmla="*/ 1373 h 252"/>
                    <a:gd name="T48" fmla="*/ 76 w 348"/>
                    <a:gd name="T49" fmla="*/ 1310 h 252"/>
                    <a:gd name="T50" fmla="*/ 89 w 348"/>
                    <a:gd name="T51" fmla="*/ 1373 h 252"/>
                    <a:gd name="T52" fmla="*/ 126 w 348"/>
                    <a:gd name="T53" fmla="*/ 1373 h 252"/>
                    <a:gd name="T54" fmla="*/ 245 w 348"/>
                    <a:gd name="T55" fmla="*/ 1373 h 252"/>
                    <a:gd name="T56" fmla="*/ 426 w 348"/>
                    <a:gd name="T57" fmla="*/ 1373 h 252"/>
                    <a:gd name="T58" fmla="*/ 534 w 348"/>
                    <a:gd name="T59" fmla="*/ 1373 h 252"/>
                    <a:gd name="T60" fmla="*/ 458 w 348"/>
                    <a:gd name="T61" fmla="*/ 1229 h 252"/>
                    <a:gd name="T62" fmla="*/ 281 w 348"/>
                    <a:gd name="T63" fmla="*/ 1229 h 252"/>
                    <a:gd name="T64" fmla="*/ 150 w 348"/>
                    <a:gd name="T65" fmla="*/ 1229 h 252"/>
                    <a:gd name="T66" fmla="*/ 92 w 348"/>
                    <a:gd name="T67" fmla="*/ 1229 h 252"/>
                    <a:gd name="T68" fmla="*/ 71 w 348"/>
                    <a:gd name="T69" fmla="*/ 1247 h 252"/>
                    <a:gd name="T70" fmla="*/ 56 w 348"/>
                    <a:gd name="T71" fmla="*/ 1373 h 252"/>
                    <a:gd name="T72" fmla="*/ 47 w 348"/>
                    <a:gd name="T73" fmla="*/ 1558 h 252"/>
                    <a:gd name="T74" fmla="*/ 47 w 348"/>
                    <a:gd name="T75" fmla="*/ 1889 h 252"/>
                    <a:gd name="T76" fmla="*/ 46 w 348"/>
                    <a:gd name="T77" fmla="*/ 2029 h 252"/>
                    <a:gd name="T78" fmla="*/ 37 w 348"/>
                    <a:gd name="T79" fmla="*/ 2110 h 252"/>
                    <a:gd name="T80" fmla="*/ 37 w 348"/>
                    <a:gd name="T81" fmla="*/ 2101 h 252"/>
                    <a:gd name="T82" fmla="*/ 37 w 348"/>
                    <a:gd name="T83" fmla="*/ 2110 h 252"/>
                    <a:gd name="T84" fmla="*/ 26 w 348"/>
                    <a:gd name="T85" fmla="*/ 2029 h 252"/>
                    <a:gd name="T86" fmla="*/ 12 w 348"/>
                    <a:gd name="T87" fmla="*/ 1984 h 252"/>
                    <a:gd name="T88" fmla="*/ 25 w 348"/>
                    <a:gd name="T89" fmla="*/ 1576 h 252"/>
                    <a:gd name="T90" fmla="*/ 25 w 348"/>
                    <a:gd name="T91" fmla="*/ 1122 h 252"/>
                    <a:gd name="T92" fmla="*/ 25 w 348"/>
                    <a:gd name="T93" fmla="*/ 588 h 252"/>
                    <a:gd name="T94" fmla="*/ 14 w 348"/>
                    <a:gd name="T95" fmla="*/ 224 h 252"/>
                    <a:gd name="T96" fmla="*/ 30 w 348"/>
                    <a:gd name="T97" fmla="*/ 188 h 252"/>
                    <a:gd name="T98" fmla="*/ 37 w 348"/>
                    <a:gd name="T99" fmla="*/ 143 h 252"/>
                    <a:gd name="T100" fmla="*/ 41 w 348"/>
                    <a:gd name="T101" fmla="*/ 152 h 252"/>
                    <a:gd name="T102" fmla="*/ 46 w 348"/>
                    <a:gd name="T103" fmla="*/ 90 h 252"/>
                    <a:gd name="T104" fmla="*/ 43 w 348"/>
                    <a:gd name="T105" fmla="*/ 170 h 252"/>
                    <a:gd name="T106" fmla="*/ 51 w 348"/>
                    <a:gd name="T107" fmla="*/ 319 h 252"/>
                    <a:gd name="T108" fmla="*/ 52 w 348"/>
                    <a:gd name="T109" fmla="*/ 552 h 252"/>
                    <a:gd name="T110" fmla="*/ 52 w 348"/>
                    <a:gd name="T111" fmla="*/ 889 h 252"/>
                    <a:gd name="T112" fmla="*/ 56 w 348"/>
                    <a:gd name="T113" fmla="*/ 1041 h 252"/>
                    <a:gd name="T114" fmla="*/ 66 w 348"/>
                    <a:gd name="T115" fmla="*/ 1104 h 252"/>
                    <a:gd name="T116" fmla="*/ 79 w 348"/>
                    <a:gd name="T117" fmla="*/ 1050 h 252"/>
                    <a:gd name="T118" fmla="*/ 92 w 348"/>
                    <a:gd name="T119" fmla="*/ 1131 h 252"/>
                    <a:gd name="T120" fmla="*/ 135 w 348"/>
                    <a:gd name="T121" fmla="*/ 1131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chemeClr val="tx1"/>
                </a:solidFill>
                <a:ln w="9525">
                  <a:solidFill>
                    <a:schemeClr val="tx1"/>
                  </a:solidFill>
                  <a:round/>
                  <a:headEnd/>
                  <a:tailEnd/>
                </a:ln>
              </p:spPr>
              <p:txBody>
                <a:bodyPr/>
                <a:lstStyle/>
                <a:p>
                  <a:endParaRPr lang="en-GB"/>
                </a:p>
              </p:txBody>
            </p:sp>
            <p:grpSp>
              <p:nvGrpSpPr>
                <p:cNvPr id="28815" name="Group 56"/>
                <p:cNvGrpSpPr>
                  <a:grpSpLocks/>
                </p:cNvGrpSpPr>
                <p:nvPr/>
              </p:nvGrpSpPr>
              <p:grpSpPr bwMode="auto">
                <a:xfrm>
                  <a:off x="702" y="3527"/>
                  <a:ext cx="333" cy="82"/>
                  <a:chOff x="1231" y="1817"/>
                  <a:chExt cx="581" cy="63"/>
                </a:xfrm>
              </p:grpSpPr>
              <p:sp>
                <p:nvSpPr>
                  <p:cNvPr id="28823" name="Rectangle 57" descr="Wave"/>
                  <p:cNvSpPr>
                    <a:spLocks noChangeArrowheads="1"/>
                  </p:cNvSpPr>
                  <p:nvPr/>
                </p:nvSpPr>
                <p:spPr bwMode="auto">
                  <a:xfrm>
                    <a:off x="1231" y="1817"/>
                    <a:ext cx="288" cy="63"/>
                  </a:xfrm>
                  <a:prstGeom prst="rect">
                    <a:avLst/>
                  </a:prstGeom>
                  <a:pattFill prst="wave">
                    <a:fgClr>
                      <a:schemeClr val="tx1"/>
                    </a:fgClr>
                    <a:bgClr>
                      <a:srgbClr val="FFFFFF"/>
                    </a:bgClr>
                  </a:pattFill>
                  <a:ln w="9525">
                    <a:solidFill>
                      <a:srgbClr val="000000"/>
                    </a:solidFill>
                    <a:miter lim="800000"/>
                    <a:headEnd/>
                    <a:tailEnd/>
                  </a:ln>
                </p:spPr>
                <p:txBody>
                  <a:bodyPr/>
                  <a:lstStyle/>
                  <a:p>
                    <a:endParaRPr lang="en-US"/>
                  </a:p>
                </p:txBody>
              </p:sp>
              <p:sp>
                <p:nvSpPr>
                  <p:cNvPr id="28824" name="AutoShape 58"/>
                  <p:cNvSpPr>
                    <a:spLocks noChangeArrowheads="1"/>
                  </p:cNvSpPr>
                  <p:nvPr/>
                </p:nvSpPr>
                <p:spPr bwMode="auto">
                  <a:xfrm>
                    <a:off x="1524" y="1817"/>
                    <a:ext cx="288" cy="63"/>
                  </a:xfrm>
                  <a:prstGeom prst="homePlate">
                    <a:avLst>
                      <a:gd name="adj" fmla="val 11428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16" name="Group 59"/>
                <p:cNvGrpSpPr>
                  <a:grpSpLocks/>
                </p:cNvGrpSpPr>
                <p:nvPr/>
              </p:nvGrpSpPr>
              <p:grpSpPr bwMode="auto">
                <a:xfrm>
                  <a:off x="1011" y="3554"/>
                  <a:ext cx="588" cy="248"/>
                  <a:chOff x="1675" y="423"/>
                  <a:chExt cx="1070" cy="122"/>
                </a:xfrm>
              </p:grpSpPr>
              <p:sp>
                <p:nvSpPr>
                  <p:cNvPr id="28821" name="Freeform 60"/>
                  <p:cNvSpPr>
                    <a:spLocks/>
                  </p:cNvSpPr>
                  <p:nvPr/>
                </p:nvSpPr>
                <p:spPr bwMode="auto">
                  <a:xfrm>
                    <a:off x="1675" y="424"/>
                    <a:ext cx="541" cy="121"/>
                  </a:xfrm>
                  <a:custGeom>
                    <a:avLst/>
                    <a:gdLst>
                      <a:gd name="T0" fmla="*/ 7 w 646"/>
                      <a:gd name="T1" fmla="*/ 0 h 203"/>
                      <a:gd name="T2" fmla="*/ 0 w 646"/>
                      <a:gd name="T3" fmla="*/ 14 h 203"/>
                      <a:gd name="T4" fmla="*/ 446 w 646"/>
                      <a:gd name="T5" fmla="*/ 72 h 203"/>
                      <a:gd name="T6" fmla="*/ 453 w 646"/>
                      <a:gd name="T7" fmla="*/ 58 h 203"/>
                      <a:gd name="T8" fmla="*/ 7 w 646"/>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203">
                        <a:moveTo>
                          <a:pt x="10" y="0"/>
                        </a:moveTo>
                        <a:lnTo>
                          <a:pt x="0" y="38"/>
                        </a:lnTo>
                        <a:lnTo>
                          <a:pt x="636" y="203"/>
                        </a:lnTo>
                        <a:lnTo>
                          <a:pt x="646" y="165"/>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22" name="Freeform 61"/>
                  <p:cNvSpPr>
                    <a:spLocks/>
                  </p:cNvSpPr>
                  <p:nvPr/>
                </p:nvSpPr>
                <p:spPr bwMode="auto">
                  <a:xfrm flipH="1">
                    <a:off x="2204" y="423"/>
                    <a:ext cx="541" cy="121"/>
                  </a:xfrm>
                  <a:custGeom>
                    <a:avLst/>
                    <a:gdLst>
                      <a:gd name="T0" fmla="*/ 7 w 646"/>
                      <a:gd name="T1" fmla="*/ 0 h 203"/>
                      <a:gd name="T2" fmla="*/ 0 w 646"/>
                      <a:gd name="T3" fmla="*/ 14 h 203"/>
                      <a:gd name="T4" fmla="*/ 446 w 646"/>
                      <a:gd name="T5" fmla="*/ 72 h 203"/>
                      <a:gd name="T6" fmla="*/ 453 w 646"/>
                      <a:gd name="T7" fmla="*/ 58 h 203"/>
                      <a:gd name="T8" fmla="*/ 7 w 646"/>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203">
                        <a:moveTo>
                          <a:pt x="10" y="0"/>
                        </a:moveTo>
                        <a:lnTo>
                          <a:pt x="0" y="38"/>
                        </a:lnTo>
                        <a:lnTo>
                          <a:pt x="636" y="203"/>
                        </a:lnTo>
                        <a:lnTo>
                          <a:pt x="646" y="165"/>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8817" name="Freeform 62"/>
                <p:cNvSpPr>
                  <a:spLocks/>
                </p:cNvSpPr>
                <p:nvPr/>
              </p:nvSpPr>
              <p:spPr bwMode="auto">
                <a:xfrm>
                  <a:off x="2391" y="3111"/>
                  <a:ext cx="398" cy="769"/>
                </a:xfrm>
                <a:custGeom>
                  <a:avLst/>
                  <a:gdLst>
                    <a:gd name="T0" fmla="*/ 331 w 348"/>
                    <a:gd name="T1" fmla="*/ 1184 h 252"/>
                    <a:gd name="T2" fmla="*/ 369 w 348"/>
                    <a:gd name="T3" fmla="*/ 1184 h 252"/>
                    <a:gd name="T4" fmla="*/ 384 w 348"/>
                    <a:gd name="T5" fmla="*/ 1184 h 252"/>
                    <a:gd name="T6" fmla="*/ 390 w 348"/>
                    <a:gd name="T7" fmla="*/ 1175 h 252"/>
                    <a:gd name="T8" fmla="*/ 404 w 348"/>
                    <a:gd name="T9" fmla="*/ 1126 h 252"/>
                    <a:gd name="T10" fmla="*/ 411 w 348"/>
                    <a:gd name="T11" fmla="*/ 1007 h 252"/>
                    <a:gd name="T12" fmla="*/ 411 w 348"/>
                    <a:gd name="T13" fmla="*/ 763 h 252"/>
                    <a:gd name="T14" fmla="*/ 411 w 348"/>
                    <a:gd name="T15" fmla="*/ 400 h 252"/>
                    <a:gd name="T16" fmla="*/ 403 w 348"/>
                    <a:gd name="T17" fmla="*/ 232 h 252"/>
                    <a:gd name="T18" fmla="*/ 416 w 348"/>
                    <a:gd name="T19" fmla="*/ 204 h 252"/>
                    <a:gd name="T20" fmla="*/ 424 w 348"/>
                    <a:gd name="T21" fmla="*/ 150 h 252"/>
                    <a:gd name="T22" fmla="*/ 428 w 348"/>
                    <a:gd name="T23" fmla="*/ 159 h 252"/>
                    <a:gd name="T24" fmla="*/ 431 w 348"/>
                    <a:gd name="T25" fmla="*/ 95 h 252"/>
                    <a:gd name="T26" fmla="*/ 429 w 348"/>
                    <a:gd name="T27" fmla="*/ 177 h 252"/>
                    <a:gd name="T28" fmla="*/ 435 w 348"/>
                    <a:gd name="T29" fmla="*/ 354 h 252"/>
                    <a:gd name="T30" fmla="*/ 435 w 348"/>
                    <a:gd name="T31" fmla="*/ 830 h 252"/>
                    <a:gd name="T32" fmla="*/ 435 w 348"/>
                    <a:gd name="T33" fmla="*/ 1434 h 252"/>
                    <a:gd name="T34" fmla="*/ 435 w 348"/>
                    <a:gd name="T35" fmla="*/ 1919 h 252"/>
                    <a:gd name="T36" fmla="*/ 431 w 348"/>
                    <a:gd name="T37" fmla="*/ 2151 h 252"/>
                    <a:gd name="T38" fmla="*/ 438 w 348"/>
                    <a:gd name="T39" fmla="*/ 2215 h 252"/>
                    <a:gd name="T40" fmla="*/ 428 w 348"/>
                    <a:gd name="T41" fmla="*/ 2188 h 252"/>
                    <a:gd name="T42" fmla="*/ 417 w 348"/>
                    <a:gd name="T43" fmla="*/ 2252 h 252"/>
                    <a:gd name="T44" fmla="*/ 411 w 348"/>
                    <a:gd name="T45" fmla="*/ 2215 h 252"/>
                    <a:gd name="T46" fmla="*/ 416 w 348"/>
                    <a:gd name="T47" fmla="*/ 2151 h 252"/>
                    <a:gd name="T48" fmla="*/ 415 w 348"/>
                    <a:gd name="T49" fmla="*/ 1807 h 252"/>
                    <a:gd name="T50" fmla="*/ 412 w 348"/>
                    <a:gd name="T51" fmla="*/ 1517 h 252"/>
                    <a:gd name="T52" fmla="*/ 398 w 348"/>
                    <a:gd name="T53" fmla="*/ 1321 h 252"/>
                    <a:gd name="T54" fmla="*/ 380 w 348"/>
                    <a:gd name="T55" fmla="*/ 1285 h 252"/>
                    <a:gd name="T56" fmla="*/ 348 w 348"/>
                    <a:gd name="T57" fmla="*/ 1285 h 252"/>
                    <a:gd name="T58" fmla="*/ 246 w 348"/>
                    <a:gd name="T59" fmla="*/ 1285 h 252"/>
                    <a:gd name="T60" fmla="*/ 91 w 348"/>
                    <a:gd name="T61" fmla="*/ 1285 h 252"/>
                    <a:gd name="T62" fmla="*/ 0 w 348"/>
                    <a:gd name="T63" fmla="*/ 1285 h 252"/>
                    <a:gd name="T64" fmla="*/ 64 w 348"/>
                    <a:gd name="T65" fmla="*/ 1434 h 252"/>
                    <a:gd name="T66" fmla="*/ 216 w 348"/>
                    <a:gd name="T67" fmla="*/ 1434 h 252"/>
                    <a:gd name="T68" fmla="*/ 327 w 348"/>
                    <a:gd name="T69" fmla="*/ 1434 h 252"/>
                    <a:gd name="T70" fmla="*/ 376 w 348"/>
                    <a:gd name="T71" fmla="*/ 1434 h 252"/>
                    <a:gd name="T72" fmla="*/ 385 w 348"/>
                    <a:gd name="T73" fmla="*/ 1443 h 252"/>
                    <a:gd name="T74" fmla="*/ 397 w 348"/>
                    <a:gd name="T75" fmla="*/ 1407 h 252"/>
                    <a:gd name="T76" fmla="*/ 393 w 348"/>
                    <a:gd name="T77" fmla="*/ 1657 h 252"/>
                    <a:gd name="T78" fmla="*/ 393 w 348"/>
                    <a:gd name="T79" fmla="*/ 1807 h 252"/>
                    <a:gd name="T80" fmla="*/ 395 w 348"/>
                    <a:gd name="T81" fmla="*/ 2151 h 252"/>
                    <a:gd name="T82" fmla="*/ 409 w 348"/>
                    <a:gd name="T83" fmla="*/ 2310 h 252"/>
                    <a:gd name="T84" fmla="*/ 431 w 348"/>
                    <a:gd name="T85" fmla="*/ 2328 h 252"/>
                    <a:gd name="T86" fmla="*/ 447 w 348"/>
                    <a:gd name="T87" fmla="*/ 2243 h 252"/>
                    <a:gd name="T88" fmla="*/ 455 w 348"/>
                    <a:gd name="T89" fmla="*/ 2087 h 252"/>
                    <a:gd name="T90" fmla="*/ 455 w 348"/>
                    <a:gd name="T91" fmla="*/ 1648 h 252"/>
                    <a:gd name="T92" fmla="*/ 455 w 348"/>
                    <a:gd name="T93" fmla="*/ 1175 h 252"/>
                    <a:gd name="T94" fmla="*/ 455 w 348"/>
                    <a:gd name="T95" fmla="*/ 613 h 252"/>
                    <a:gd name="T96" fmla="*/ 453 w 348"/>
                    <a:gd name="T97" fmla="*/ 204 h 252"/>
                    <a:gd name="T98" fmla="*/ 436 w 348"/>
                    <a:gd name="T99" fmla="*/ 27 h 252"/>
                    <a:gd name="T100" fmla="*/ 420 w 348"/>
                    <a:gd name="T101" fmla="*/ 9 h 252"/>
                    <a:gd name="T102" fmla="*/ 401 w 348"/>
                    <a:gd name="T103" fmla="*/ 104 h 252"/>
                    <a:gd name="T104" fmla="*/ 392 w 348"/>
                    <a:gd name="T105" fmla="*/ 232 h 252"/>
                    <a:gd name="T106" fmla="*/ 390 w 348"/>
                    <a:gd name="T107" fmla="*/ 400 h 252"/>
                    <a:gd name="T108" fmla="*/ 390 w 348"/>
                    <a:gd name="T109" fmla="*/ 763 h 252"/>
                    <a:gd name="T110" fmla="*/ 400 w 348"/>
                    <a:gd name="T111" fmla="*/ 986 h 252"/>
                    <a:gd name="T112" fmla="*/ 388 w 348"/>
                    <a:gd name="T113" fmla="*/ 1053 h 252"/>
                    <a:gd name="T114" fmla="*/ 395 w 348"/>
                    <a:gd name="T115" fmla="*/ 1089 h 252"/>
                    <a:gd name="T116" fmla="*/ 390 w 348"/>
                    <a:gd name="T117" fmla="*/ 1025 h 252"/>
                    <a:gd name="T118" fmla="*/ 382 w 348"/>
                    <a:gd name="T119" fmla="*/ 1108 h 252"/>
                    <a:gd name="T120" fmla="*/ 360 w 348"/>
                    <a:gd name="T121" fmla="*/ 1034 h 252"/>
                    <a:gd name="T122" fmla="*/ 323 w 348"/>
                    <a:gd name="T123" fmla="*/ 1034 h 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8" h="252">
                      <a:moveTo>
                        <a:pt x="242" y="111"/>
                      </a:moveTo>
                      <a:lnTo>
                        <a:pt x="244" y="127"/>
                      </a:lnTo>
                      <a:lnTo>
                        <a:pt x="247" y="127"/>
                      </a:lnTo>
                      <a:lnTo>
                        <a:pt x="253" y="127"/>
                      </a:lnTo>
                      <a:lnTo>
                        <a:pt x="260" y="127"/>
                      </a:lnTo>
                      <a:lnTo>
                        <a:pt x="268" y="127"/>
                      </a:lnTo>
                      <a:lnTo>
                        <a:pt x="275" y="127"/>
                      </a:lnTo>
                      <a:lnTo>
                        <a:pt x="282" y="127"/>
                      </a:lnTo>
                      <a:lnTo>
                        <a:pt x="288" y="127"/>
                      </a:lnTo>
                      <a:lnTo>
                        <a:pt x="292" y="127"/>
                      </a:lnTo>
                      <a:lnTo>
                        <a:pt x="294" y="127"/>
                      </a:lnTo>
                      <a:lnTo>
                        <a:pt x="299" y="126"/>
                      </a:lnTo>
                      <a:lnTo>
                        <a:pt x="296" y="118"/>
                      </a:lnTo>
                      <a:lnTo>
                        <a:pt x="296" y="126"/>
                      </a:lnTo>
                      <a:lnTo>
                        <a:pt x="298" y="126"/>
                      </a:lnTo>
                      <a:lnTo>
                        <a:pt x="301" y="125"/>
                      </a:lnTo>
                      <a:lnTo>
                        <a:pt x="305" y="124"/>
                      </a:lnTo>
                      <a:lnTo>
                        <a:pt x="308" y="122"/>
                      </a:lnTo>
                      <a:lnTo>
                        <a:pt x="309" y="121"/>
                      </a:lnTo>
                      <a:lnTo>
                        <a:pt x="311" y="119"/>
                      </a:lnTo>
                      <a:lnTo>
                        <a:pt x="312" y="117"/>
                      </a:lnTo>
                      <a:lnTo>
                        <a:pt x="313" y="113"/>
                      </a:lnTo>
                      <a:lnTo>
                        <a:pt x="314" y="108"/>
                      </a:lnTo>
                      <a:lnTo>
                        <a:pt x="314" y="107"/>
                      </a:lnTo>
                      <a:lnTo>
                        <a:pt x="315" y="100"/>
                      </a:lnTo>
                      <a:lnTo>
                        <a:pt x="315" y="91"/>
                      </a:lnTo>
                      <a:lnTo>
                        <a:pt x="314" y="82"/>
                      </a:lnTo>
                      <a:lnTo>
                        <a:pt x="314" y="72"/>
                      </a:lnTo>
                      <a:lnTo>
                        <a:pt x="314" y="62"/>
                      </a:lnTo>
                      <a:lnTo>
                        <a:pt x="314" y="52"/>
                      </a:lnTo>
                      <a:lnTo>
                        <a:pt x="314" y="43"/>
                      </a:lnTo>
                      <a:lnTo>
                        <a:pt x="315" y="38"/>
                      </a:lnTo>
                      <a:lnTo>
                        <a:pt x="315" y="36"/>
                      </a:lnTo>
                      <a:lnTo>
                        <a:pt x="316" y="25"/>
                      </a:lnTo>
                      <a:lnTo>
                        <a:pt x="308" y="25"/>
                      </a:lnTo>
                      <a:lnTo>
                        <a:pt x="316" y="28"/>
                      </a:lnTo>
                      <a:lnTo>
                        <a:pt x="320" y="19"/>
                      </a:lnTo>
                      <a:lnTo>
                        <a:pt x="312" y="16"/>
                      </a:lnTo>
                      <a:lnTo>
                        <a:pt x="318" y="22"/>
                      </a:lnTo>
                      <a:lnTo>
                        <a:pt x="323" y="16"/>
                      </a:lnTo>
                      <a:lnTo>
                        <a:pt x="318" y="10"/>
                      </a:lnTo>
                      <a:lnTo>
                        <a:pt x="321" y="18"/>
                      </a:lnTo>
                      <a:lnTo>
                        <a:pt x="324" y="16"/>
                      </a:lnTo>
                      <a:lnTo>
                        <a:pt x="321" y="9"/>
                      </a:lnTo>
                      <a:lnTo>
                        <a:pt x="321" y="17"/>
                      </a:lnTo>
                      <a:lnTo>
                        <a:pt x="324" y="16"/>
                      </a:lnTo>
                      <a:lnTo>
                        <a:pt x="327" y="17"/>
                      </a:lnTo>
                      <a:lnTo>
                        <a:pt x="327" y="9"/>
                      </a:lnTo>
                      <a:lnTo>
                        <a:pt x="324" y="16"/>
                      </a:lnTo>
                      <a:lnTo>
                        <a:pt x="327" y="18"/>
                      </a:lnTo>
                      <a:lnTo>
                        <a:pt x="330" y="10"/>
                      </a:lnTo>
                      <a:lnTo>
                        <a:pt x="324" y="16"/>
                      </a:lnTo>
                      <a:lnTo>
                        <a:pt x="330" y="21"/>
                      </a:lnTo>
                      <a:lnTo>
                        <a:pt x="335" y="16"/>
                      </a:lnTo>
                      <a:lnTo>
                        <a:pt x="328" y="19"/>
                      </a:lnTo>
                      <a:lnTo>
                        <a:pt x="331" y="28"/>
                      </a:lnTo>
                      <a:lnTo>
                        <a:pt x="339" y="25"/>
                      </a:lnTo>
                      <a:lnTo>
                        <a:pt x="331" y="25"/>
                      </a:lnTo>
                      <a:lnTo>
                        <a:pt x="332" y="38"/>
                      </a:lnTo>
                      <a:lnTo>
                        <a:pt x="332" y="53"/>
                      </a:lnTo>
                      <a:lnTo>
                        <a:pt x="332" y="66"/>
                      </a:lnTo>
                      <a:lnTo>
                        <a:pt x="332" y="78"/>
                      </a:lnTo>
                      <a:lnTo>
                        <a:pt x="332" y="89"/>
                      </a:lnTo>
                      <a:lnTo>
                        <a:pt x="332" y="108"/>
                      </a:lnTo>
                      <a:lnTo>
                        <a:pt x="332" y="126"/>
                      </a:lnTo>
                      <a:lnTo>
                        <a:pt x="332" y="144"/>
                      </a:lnTo>
                      <a:lnTo>
                        <a:pt x="332" y="154"/>
                      </a:lnTo>
                      <a:lnTo>
                        <a:pt x="332" y="165"/>
                      </a:lnTo>
                      <a:lnTo>
                        <a:pt x="332" y="177"/>
                      </a:lnTo>
                      <a:lnTo>
                        <a:pt x="332" y="190"/>
                      </a:lnTo>
                      <a:lnTo>
                        <a:pt x="332" y="206"/>
                      </a:lnTo>
                      <a:lnTo>
                        <a:pt x="332" y="223"/>
                      </a:lnTo>
                      <a:lnTo>
                        <a:pt x="340" y="223"/>
                      </a:lnTo>
                      <a:lnTo>
                        <a:pt x="332" y="223"/>
                      </a:lnTo>
                      <a:lnTo>
                        <a:pt x="330" y="231"/>
                      </a:lnTo>
                      <a:lnTo>
                        <a:pt x="338" y="231"/>
                      </a:lnTo>
                      <a:lnTo>
                        <a:pt x="331" y="228"/>
                      </a:lnTo>
                      <a:lnTo>
                        <a:pt x="327" y="235"/>
                      </a:lnTo>
                      <a:lnTo>
                        <a:pt x="335" y="238"/>
                      </a:lnTo>
                      <a:lnTo>
                        <a:pt x="329" y="233"/>
                      </a:lnTo>
                      <a:lnTo>
                        <a:pt x="324" y="237"/>
                      </a:lnTo>
                      <a:lnTo>
                        <a:pt x="330" y="242"/>
                      </a:lnTo>
                      <a:lnTo>
                        <a:pt x="327" y="235"/>
                      </a:lnTo>
                      <a:lnTo>
                        <a:pt x="330" y="234"/>
                      </a:lnTo>
                      <a:lnTo>
                        <a:pt x="324" y="236"/>
                      </a:lnTo>
                      <a:lnTo>
                        <a:pt x="319" y="234"/>
                      </a:lnTo>
                      <a:lnTo>
                        <a:pt x="319" y="242"/>
                      </a:lnTo>
                      <a:lnTo>
                        <a:pt x="322" y="235"/>
                      </a:lnTo>
                      <a:lnTo>
                        <a:pt x="324" y="237"/>
                      </a:lnTo>
                      <a:lnTo>
                        <a:pt x="319" y="233"/>
                      </a:lnTo>
                      <a:lnTo>
                        <a:pt x="314" y="238"/>
                      </a:lnTo>
                      <a:lnTo>
                        <a:pt x="321" y="235"/>
                      </a:lnTo>
                      <a:lnTo>
                        <a:pt x="318" y="228"/>
                      </a:lnTo>
                      <a:lnTo>
                        <a:pt x="310" y="231"/>
                      </a:lnTo>
                      <a:lnTo>
                        <a:pt x="318" y="231"/>
                      </a:lnTo>
                      <a:lnTo>
                        <a:pt x="317" y="223"/>
                      </a:lnTo>
                      <a:lnTo>
                        <a:pt x="317" y="212"/>
                      </a:lnTo>
                      <a:lnTo>
                        <a:pt x="317" y="202"/>
                      </a:lnTo>
                      <a:lnTo>
                        <a:pt x="317" y="194"/>
                      </a:lnTo>
                      <a:lnTo>
                        <a:pt x="317" y="187"/>
                      </a:lnTo>
                      <a:lnTo>
                        <a:pt x="317" y="175"/>
                      </a:lnTo>
                      <a:lnTo>
                        <a:pt x="316" y="172"/>
                      </a:lnTo>
                      <a:lnTo>
                        <a:pt x="315" y="163"/>
                      </a:lnTo>
                      <a:lnTo>
                        <a:pt x="312" y="154"/>
                      </a:lnTo>
                      <a:lnTo>
                        <a:pt x="310" y="148"/>
                      </a:lnTo>
                      <a:lnTo>
                        <a:pt x="308" y="146"/>
                      </a:lnTo>
                      <a:lnTo>
                        <a:pt x="304" y="142"/>
                      </a:lnTo>
                      <a:lnTo>
                        <a:pt x="302" y="140"/>
                      </a:lnTo>
                      <a:lnTo>
                        <a:pt x="299" y="139"/>
                      </a:lnTo>
                      <a:lnTo>
                        <a:pt x="292" y="138"/>
                      </a:lnTo>
                      <a:lnTo>
                        <a:pt x="290" y="138"/>
                      </a:lnTo>
                      <a:lnTo>
                        <a:pt x="288" y="138"/>
                      </a:lnTo>
                      <a:lnTo>
                        <a:pt x="284" y="138"/>
                      </a:lnTo>
                      <a:lnTo>
                        <a:pt x="279" y="138"/>
                      </a:lnTo>
                      <a:lnTo>
                        <a:pt x="266" y="138"/>
                      </a:lnTo>
                      <a:lnTo>
                        <a:pt x="250" y="138"/>
                      </a:lnTo>
                      <a:lnTo>
                        <a:pt x="232" y="138"/>
                      </a:lnTo>
                      <a:lnTo>
                        <a:pt x="211" y="138"/>
                      </a:lnTo>
                      <a:lnTo>
                        <a:pt x="188" y="138"/>
                      </a:lnTo>
                      <a:lnTo>
                        <a:pt x="165" y="138"/>
                      </a:lnTo>
                      <a:lnTo>
                        <a:pt x="116" y="138"/>
                      </a:lnTo>
                      <a:lnTo>
                        <a:pt x="93" y="138"/>
                      </a:lnTo>
                      <a:lnTo>
                        <a:pt x="70" y="138"/>
                      </a:lnTo>
                      <a:lnTo>
                        <a:pt x="49" y="138"/>
                      </a:lnTo>
                      <a:lnTo>
                        <a:pt x="30" y="138"/>
                      </a:lnTo>
                      <a:lnTo>
                        <a:pt x="13" y="138"/>
                      </a:lnTo>
                      <a:lnTo>
                        <a:pt x="0" y="138"/>
                      </a:lnTo>
                      <a:lnTo>
                        <a:pt x="0" y="154"/>
                      </a:lnTo>
                      <a:lnTo>
                        <a:pt x="13" y="154"/>
                      </a:lnTo>
                      <a:lnTo>
                        <a:pt x="30" y="154"/>
                      </a:lnTo>
                      <a:lnTo>
                        <a:pt x="49" y="154"/>
                      </a:lnTo>
                      <a:lnTo>
                        <a:pt x="70" y="154"/>
                      </a:lnTo>
                      <a:lnTo>
                        <a:pt x="93" y="154"/>
                      </a:lnTo>
                      <a:lnTo>
                        <a:pt x="116" y="154"/>
                      </a:lnTo>
                      <a:lnTo>
                        <a:pt x="165" y="154"/>
                      </a:lnTo>
                      <a:lnTo>
                        <a:pt x="188" y="154"/>
                      </a:lnTo>
                      <a:lnTo>
                        <a:pt x="211" y="154"/>
                      </a:lnTo>
                      <a:lnTo>
                        <a:pt x="232" y="154"/>
                      </a:lnTo>
                      <a:lnTo>
                        <a:pt x="250" y="154"/>
                      </a:lnTo>
                      <a:lnTo>
                        <a:pt x="266" y="154"/>
                      </a:lnTo>
                      <a:lnTo>
                        <a:pt x="279" y="154"/>
                      </a:lnTo>
                      <a:lnTo>
                        <a:pt x="284" y="154"/>
                      </a:lnTo>
                      <a:lnTo>
                        <a:pt x="288" y="154"/>
                      </a:lnTo>
                      <a:lnTo>
                        <a:pt x="290" y="154"/>
                      </a:lnTo>
                      <a:lnTo>
                        <a:pt x="292" y="154"/>
                      </a:lnTo>
                      <a:lnTo>
                        <a:pt x="299" y="155"/>
                      </a:lnTo>
                      <a:lnTo>
                        <a:pt x="295" y="155"/>
                      </a:lnTo>
                      <a:lnTo>
                        <a:pt x="299" y="147"/>
                      </a:lnTo>
                      <a:lnTo>
                        <a:pt x="293" y="153"/>
                      </a:lnTo>
                      <a:lnTo>
                        <a:pt x="297" y="157"/>
                      </a:lnTo>
                      <a:lnTo>
                        <a:pt x="303" y="151"/>
                      </a:lnTo>
                      <a:lnTo>
                        <a:pt x="295" y="154"/>
                      </a:lnTo>
                      <a:lnTo>
                        <a:pt x="297" y="160"/>
                      </a:lnTo>
                      <a:lnTo>
                        <a:pt x="300" y="167"/>
                      </a:lnTo>
                      <a:lnTo>
                        <a:pt x="301" y="178"/>
                      </a:lnTo>
                      <a:lnTo>
                        <a:pt x="309" y="175"/>
                      </a:lnTo>
                      <a:lnTo>
                        <a:pt x="301" y="175"/>
                      </a:lnTo>
                      <a:lnTo>
                        <a:pt x="301" y="187"/>
                      </a:lnTo>
                      <a:lnTo>
                        <a:pt x="301" y="194"/>
                      </a:lnTo>
                      <a:lnTo>
                        <a:pt x="301" y="202"/>
                      </a:lnTo>
                      <a:lnTo>
                        <a:pt x="301" y="212"/>
                      </a:lnTo>
                      <a:lnTo>
                        <a:pt x="301" y="223"/>
                      </a:lnTo>
                      <a:lnTo>
                        <a:pt x="302" y="231"/>
                      </a:lnTo>
                      <a:lnTo>
                        <a:pt x="303" y="234"/>
                      </a:lnTo>
                      <a:lnTo>
                        <a:pt x="306" y="241"/>
                      </a:lnTo>
                      <a:lnTo>
                        <a:pt x="308" y="244"/>
                      </a:lnTo>
                      <a:lnTo>
                        <a:pt x="313" y="248"/>
                      </a:lnTo>
                      <a:lnTo>
                        <a:pt x="316" y="250"/>
                      </a:lnTo>
                      <a:lnTo>
                        <a:pt x="319" y="250"/>
                      </a:lnTo>
                      <a:lnTo>
                        <a:pt x="324" y="252"/>
                      </a:lnTo>
                      <a:lnTo>
                        <a:pt x="330" y="250"/>
                      </a:lnTo>
                      <a:lnTo>
                        <a:pt x="333" y="250"/>
                      </a:lnTo>
                      <a:lnTo>
                        <a:pt x="335" y="248"/>
                      </a:lnTo>
                      <a:lnTo>
                        <a:pt x="340" y="244"/>
                      </a:lnTo>
                      <a:lnTo>
                        <a:pt x="342" y="241"/>
                      </a:lnTo>
                      <a:lnTo>
                        <a:pt x="346" y="234"/>
                      </a:lnTo>
                      <a:lnTo>
                        <a:pt x="346" y="231"/>
                      </a:lnTo>
                      <a:lnTo>
                        <a:pt x="348" y="224"/>
                      </a:lnTo>
                      <a:lnTo>
                        <a:pt x="348" y="223"/>
                      </a:lnTo>
                      <a:lnTo>
                        <a:pt x="348" y="206"/>
                      </a:lnTo>
                      <a:lnTo>
                        <a:pt x="348" y="190"/>
                      </a:lnTo>
                      <a:lnTo>
                        <a:pt x="348" y="177"/>
                      </a:lnTo>
                      <a:lnTo>
                        <a:pt x="348" y="165"/>
                      </a:lnTo>
                      <a:lnTo>
                        <a:pt x="348" y="154"/>
                      </a:lnTo>
                      <a:lnTo>
                        <a:pt x="348" y="144"/>
                      </a:lnTo>
                      <a:lnTo>
                        <a:pt x="348" y="126"/>
                      </a:lnTo>
                      <a:lnTo>
                        <a:pt x="348" y="108"/>
                      </a:lnTo>
                      <a:lnTo>
                        <a:pt x="348" y="89"/>
                      </a:lnTo>
                      <a:lnTo>
                        <a:pt x="348" y="78"/>
                      </a:lnTo>
                      <a:lnTo>
                        <a:pt x="348" y="66"/>
                      </a:lnTo>
                      <a:lnTo>
                        <a:pt x="348" y="53"/>
                      </a:lnTo>
                      <a:lnTo>
                        <a:pt x="348" y="38"/>
                      </a:lnTo>
                      <a:lnTo>
                        <a:pt x="347" y="25"/>
                      </a:lnTo>
                      <a:lnTo>
                        <a:pt x="346" y="22"/>
                      </a:lnTo>
                      <a:lnTo>
                        <a:pt x="343" y="13"/>
                      </a:lnTo>
                      <a:lnTo>
                        <a:pt x="341" y="10"/>
                      </a:lnTo>
                      <a:lnTo>
                        <a:pt x="335" y="5"/>
                      </a:lnTo>
                      <a:lnTo>
                        <a:pt x="333" y="3"/>
                      </a:lnTo>
                      <a:lnTo>
                        <a:pt x="330" y="1"/>
                      </a:lnTo>
                      <a:lnTo>
                        <a:pt x="327" y="1"/>
                      </a:lnTo>
                      <a:lnTo>
                        <a:pt x="324" y="0"/>
                      </a:lnTo>
                      <a:lnTo>
                        <a:pt x="321" y="1"/>
                      </a:lnTo>
                      <a:lnTo>
                        <a:pt x="318" y="1"/>
                      </a:lnTo>
                      <a:lnTo>
                        <a:pt x="315" y="3"/>
                      </a:lnTo>
                      <a:lnTo>
                        <a:pt x="312" y="5"/>
                      </a:lnTo>
                      <a:lnTo>
                        <a:pt x="307" y="11"/>
                      </a:lnTo>
                      <a:lnTo>
                        <a:pt x="305" y="13"/>
                      </a:lnTo>
                      <a:lnTo>
                        <a:pt x="301" y="22"/>
                      </a:lnTo>
                      <a:lnTo>
                        <a:pt x="300" y="25"/>
                      </a:lnTo>
                      <a:lnTo>
                        <a:pt x="299" y="36"/>
                      </a:lnTo>
                      <a:lnTo>
                        <a:pt x="307" y="36"/>
                      </a:lnTo>
                      <a:lnTo>
                        <a:pt x="300" y="35"/>
                      </a:lnTo>
                      <a:lnTo>
                        <a:pt x="298" y="43"/>
                      </a:lnTo>
                      <a:lnTo>
                        <a:pt x="298" y="52"/>
                      </a:lnTo>
                      <a:lnTo>
                        <a:pt x="298" y="62"/>
                      </a:lnTo>
                      <a:lnTo>
                        <a:pt x="298" y="72"/>
                      </a:lnTo>
                      <a:lnTo>
                        <a:pt x="298" y="82"/>
                      </a:lnTo>
                      <a:lnTo>
                        <a:pt x="299" y="91"/>
                      </a:lnTo>
                      <a:lnTo>
                        <a:pt x="299" y="100"/>
                      </a:lnTo>
                      <a:lnTo>
                        <a:pt x="299" y="105"/>
                      </a:lnTo>
                      <a:lnTo>
                        <a:pt x="306" y="106"/>
                      </a:lnTo>
                      <a:lnTo>
                        <a:pt x="299" y="105"/>
                      </a:lnTo>
                      <a:lnTo>
                        <a:pt x="298" y="107"/>
                      </a:lnTo>
                      <a:lnTo>
                        <a:pt x="297" y="111"/>
                      </a:lnTo>
                      <a:lnTo>
                        <a:pt x="296" y="113"/>
                      </a:lnTo>
                      <a:lnTo>
                        <a:pt x="303" y="116"/>
                      </a:lnTo>
                      <a:lnTo>
                        <a:pt x="298" y="110"/>
                      </a:lnTo>
                      <a:lnTo>
                        <a:pt x="297" y="111"/>
                      </a:lnTo>
                      <a:lnTo>
                        <a:pt x="302" y="117"/>
                      </a:lnTo>
                      <a:lnTo>
                        <a:pt x="299" y="109"/>
                      </a:lnTo>
                      <a:lnTo>
                        <a:pt x="295" y="110"/>
                      </a:lnTo>
                      <a:lnTo>
                        <a:pt x="298" y="118"/>
                      </a:lnTo>
                      <a:lnTo>
                        <a:pt x="298" y="110"/>
                      </a:lnTo>
                      <a:lnTo>
                        <a:pt x="296" y="110"/>
                      </a:lnTo>
                      <a:lnTo>
                        <a:pt x="293" y="111"/>
                      </a:lnTo>
                      <a:lnTo>
                        <a:pt x="290" y="112"/>
                      </a:lnTo>
                      <a:lnTo>
                        <a:pt x="292" y="119"/>
                      </a:lnTo>
                      <a:lnTo>
                        <a:pt x="292" y="111"/>
                      </a:lnTo>
                      <a:lnTo>
                        <a:pt x="288" y="111"/>
                      </a:lnTo>
                      <a:lnTo>
                        <a:pt x="282" y="111"/>
                      </a:lnTo>
                      <a:lnTo>
                        <a:pt x="275" y="111"/>
                      </a:lnTo>
                      <a:lnTo>
                        <a:pt x="268" y="111"/>
                      </a:lnTo>
                      <a:lnTo>
                        <a:pt x="260" y="111"/>
                      </a:lnTo>
                      <a:lnTo>
                        <a:pt x="253" y="111"/>
                      </a:lnTo>
                      <a:lnTo>
                        <a:pt x="247" y="111"/>
                      </a:lnTo>
                      <a:lnTo>
                        <a:pt x="242" y="111"/>
                      </a:lnTo>
                      <a:close/>
                    </a:path>
                  </a:pathLst>
                </a:custGeom>
                <a:solidFill>
                  <a:schemeClr val="tx1"/>
                </a:solidFill>
                <a:ln w="9525">
                  <a:solidFill>
                    <a:schemeClr val="tx1"/>
                  </a:solidFill>
                  <a:round/>
                  <a:headEnd/>
                  <a:tailEnd/>
                </a:ln>
              </p:spPr>
              <p:txBody>
                <a:bodyPr/>
                <a:lstStyle/>
                <a:p>
                  <a:endParaRPr lang="en-GB"/>
                </a:p>
              </p:txBody>
            </p:sp>
            <p:sp>
              <p:nvSpPr>
                <p:cNvPr id="28818" name="Line 63"/>
                <p:cNvSpPr>
                  <a:spLocks noChangeShapeType="1"/>
                </p:cNvSpPr>
                <p:nvPr/>
              </p:nvSpPr>
              <p:spPr bwMode="auto">
                <a:xfrm>
                  <a:off x="2404" y="3606"/>
                  <a:ext cx="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19" name="Rectangle 64"/>
                <p:cNvSpPr>
                  <a:spLocks noChangeArrowheads="1"/>
                </p:cNvSpPr>
                <p:nvPr/>
              </p:nvSpPr>
              <p:spPr bwMode="auto">
                <a:xfrm>
                  <a:off x="2409" y="3527"/>
                  <a:ext cx="197" cy="82"/>
                </a:xfrm>
                <a:prstGeom prst="rect">
                  <a:avLst/>
                </a:prstGeom>
                <a:solidFill>
                  <a:schemeClr val="bg1"/>
                </a:solidFill>
                <a:ln w="9525">
                  <a:solidFill>
                    <a:srgbClr val="000000"/>
                  </a:solidFill>
                  <a:miter lim="800000"/>
                  <a:headEnd/>
                  <a:tailEnd/>
                </a:ln>
              </p:spPr>
              <p:txBody>
                <a:bodyPr/>
                <a:lstStyle/>
                <a:p>
                  <a:endParaRPr lang="en-US"/>
                </a:p>
              </p:txBody>
            </p:sp>
            <p:sp>
              <p:nvSpPr>
                <p:cNvPr id="28820" name="AutoShape 65"/>
                <p:cNvSpPr>
                  <a:spLocks noChangeArrowheads="1"/>
                </p:cNvSpPr>
                <p:nvPr/>
              </p:nvSpPr>
              <p:spPr bwMode="auto">
                <a:xfrm>
                  <a:off x="1602" y="3527"/>
                  <a:ext cx="802" cy="82"/>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98" name="Group 66"/>
              <p:cNvGrpSpPr>
                <a:grpSpLocks/>
              </p:cNvGrpSpPr>
              <p:nvPr/>
            </p:nvGrpSpPr>
            <p:grpSpPr bwMode="auto">
              <a:xfrm flipV="1">
                <a:off x="3587" y="3011"/>
                <a:ext cx="1406" cy="426"/>
                <a:chOff x="476" y="3043"/>
                <a:chExt cx="2404" cy="837"/>
              </a:xfrm>
            </p:grpSpPr>
            <p:sp>
              <p:nvSpPr>
                <p:cNvPr id="28799" name="Rectangle 67"/>
                <p:cNvSpPr>
                  <a:spLocks noChangeArrowheads="1"/>
                </p:cNvSpPr>
                <p:nvPr/>
              </p:nvSpPr>
              <p:spPr bwMode="auto">
                <a:xfrm>
                  <a:off x="2713" y="3045"/>
                  <a:ext cx="16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800" name="Rectangle 68"/>
                <p:cNvSpPr>
                  <a:spLocks noChangeArrowheads="1"/>
                </p:cNvSpPr>
                <p:nvPr/>
              </p:nvSpPr>
              <p:spPr bwMode="auto">
                <a:xfrm>
                  <a:off x="612" y="3043"/>
                  <a:ext cx="16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801" name="Freeform 69"/>
                <p:cNvSpPr>
                  <a:spLocks/>
                </p:cNvSpPr>
                <p:nvPr/>
              </p:nvSpPr>
              <p:spPr bwMode="auto">
                <a:xfrm>
                  <a:off x="476" y="3119"/>
                  <a:ext cx="431" cy="752"/>
                </a:xfrm>
                <a:custGeom>
                  <a:avLst/>
                  <a:gdLst>
                    <a:gd name="T0" fmla="*/ 146 w 348"/>
                    <a:gd name="T1" fmla="*/ 988 h 252"/>
                    <a:gd name="T2" fmla="*/ 102 w 348"/>
                    <a:gd name="T3" fmla="*/ 988 h 252"/>
                    <a:gd name="T4" fmla="*/ 89 w 348"/>
                    <a:gd name="T5" fmla="*/ 997 h 252"/>
                    <a:gd name="T6" fmla="*/ 77 w 348"/>
                    <a:gd name="T7" fmla="*/ 1050 h 252"/>
                    <a:gd name="T8" fmla="*/ 79 w 348"/>
                    <a:gd name="T9" fmla="*/ 988 h 252"/>
                    <a:gd name="T10" fmla="*/ 78 w 348"/>
                    <a:gd name="T11" fmla="*/ 988 h 252"/>
                    <a:gd name="T12" fmla="*/ 77 w 348"/>
                    <a:gd name="T13" fmla="*/ 934 h 252"/>
                    <a:gd name="T14" fmla="*/ 77 w 348"/>
                    <a:gd name="T15" fmla="*/ 642 h 252"/>
                    <a:gd name="T16" fmla="*/ 76 w 348"/>
                    <a:gd name="T17" fmla="*/ 310 h 252"/>
                    <a:gd name="T18" fmla="*/ 72 w 348"/>
                    <a:gd name="T19" fmla="*/ 197 h 252"/>
                    <a:gd name="T20" fmla="*/ 51 w 348"/>
                    <a:gd name="T21" fmla="*/ 27 h 252"/>
                    <a:gd name="T22" fmla="*/ 32 w 348"/>
                    <a:gd name="T23" fmla="*/ 9 h 252"/>
                    <a:gd name="T24" fmla="*/ 12 w 348"/>
                    <a:gd name="T25" fmla="*/ 90 h 252"/>
                    <a:gd name="T26" fmla="*/ 0 w 348"/>
                    <a:gd name="T27" fmla="*/ 337 h 252"/>
                    <a:gd name="T28" fmla="*/ 0 w 348"/>
                    <a:gd name="T29" fmla="*/ 794 h 252"/>
                    <a:gd name="T30" fmla="*/ 0 w 348"/>
                    <a:gd name="T31" fmla="*/ 1373 h 252"/>
                    <a:gd name="T32" fmla="*/ 0 w 348"/>
                    <a:gd name="T33" fmla="*/ 1835 h 252"/>
                    <a:gd name="T34" fmla="*/ 2 w 348"/>
                    <a:gd name="T35" fmla="*/ 2083 h 252"/>
                    <a:gd name="T36" fmla="*/ 24 w 348"/>
                    <a:gd name="T37" fmla="*/ 2226 h 252"/>
                    <a:gd name="T38" fmla="*/ 50 w 348"/>
                    <a:gd name="T39" fmla="*/ 2226 h 252"/>
                    <a:gd name="T40" fmla="*/ 69 w 348"/>
                    <a:gd name="T41" fmla="*/ 2083 h 252"/>
                    <a:gd name="T42" fmla="*/ 72 w 348"/>
                    <a:gd name="T43" fmla="*/ 1799 h 252"/>
                    <a:gd name="T44" fmla="*/ 59 w 348"/>
                    <a:gd name="T45" fmla="*/ 1558 h 252"/>
                    <a:gd name="T46" fmla="*/ 82 w 348"/>
                    <a:gd name="T47" fmla="*/ 1373 h 252"/>
                    <a:gd name="T48" fmla="*/ 76 w 348"/>
                    <a:gd name="T49" fmla="*/ 1310 h 252"/>
                    <a:gd name="T50" fmla="*/ 89 w 348"/>
                    <a:gd name="T51" fmla="*/ 1373 h 252"/>
                    <a:gd name="T52" fmla="*/ 126 w 348"/>
                    <a:gd name="T53" fmla="*/ 1373 h 252"/>
                    <a:gd name="T54" fmla="*/ 245 w 348"/>
                    <a:gd name="T55" fmla="*/ 1373 h 252"/>
                    <a:gd name="T56" fmla="*/ 426 w 348"/>
                    <a:gd name="T57" fmla="*/ 1373 h 252"/>
                    <a:gd name="T58" fmla="*/ 534 w 348"/>
                    <a:gd name="T59" fmla="*/ 1373 h 252"/>
                    <a:gd name="T60" fmla="*/ 458 w 348"/>
                    <a:gd name="T61" fmla="*/ 1229 h 252"/>
                    <a:gd name="T62" fmla="*/ 281 w 348"/>
                    <a:gd name="T63" fmla="*/ 1229 h 252"/>
                    <a:gd name="T64" fmla="*/ 150 w 348"/>
                    <a:gd name="T65" fmla="*/ 1229 h 252"/>
                    <a:gd name="T66" fmla="*/ 92 w 348"/>
                    <a:gd name="T67" fmla="*/ 1229 h 252"/>
                    <a:gd name="T68" fmla="*/ 71 w 348"/>
                    <a:gd name="T69" fmla="*/ 1247 h 252"/>
                    <a:gd name="T70" fmla="*/ 56 w 348"/>
                    <a:gd name="T71" fmla="*/ 1373 h 252"/>
                    <a:gd name="T72" fmla="*/ 47 w 348"/>
                    <a:gd name="T73" fmla="*/ 1558 h 252"/>
                    <a:gd name="T74" fmla="*/ 47 w 348"/>
                    <a:gd name="T75" fmla="*/ 1889 h 252"/>
                    <a:gd name="T76" fmla="*/ 46 w 348"/>
                    <a:gd name="T77" fmla="*/ 2029 h 252"/>
                    <a:gd name="T78" fmla="*/ 37 w 348"/>
                    <a:gd name="T79" fmla="*/ 2110 h 252"/>
                    <a:gd name="T80" fmla="*/ 37 w 348"/>
                    <a:gd name="T81" fmla="*/ 2101 h 252"/>
                    <a:gd name="T82" fmla="*/ 37 w 348"/>
                    <a:gd name="T83" fmla="*/ 2110 h 252"/>
                    <a:gd name="T84" fmla="*/ 26 w 348"/>
                    <a:gd name="T85" fmla="*/ 2029 h 252"/>
                    <a:gd name="T86" fmla="*/ 12 w 348"/>
                    <a:gd name="T87" fmla="*/ 1984 h 252"/>
                    <a:gd name="T88" fmla="*/ 25 w 348"/>
                    <a:gd name="T89" fmla="*/ 1576 h 252"/>
                    <a:gd name="T90" fmla="*/ 25 w 348"/>
                    <a:gd name="T91" fmla="*/ 1122 h 252"/>
                    <a:gd name="T92" fmla="*/ 25 w 348"/>
                    <a:gd name="T93" fmla="*/ 588 h 252"/>
                    <a:gd name="T94" fmla="*/ 14 w 348"/>
                    <a:gd name="T95" fmla="*/ 224 h 252"/>
                    <a:gd name="T96" fmla="*/ 30 w 348"/>
                    <a:gd name="T97" fmla="*/ 188 h 252"/>
                    <a:gd name="T98" fmla="*/ 37 w 348"/>
                    <a:gd name="T99" fmla="*/ 143 h 252"/>
                    <a:gd name="T100" fmla="*/ 41 w 348"/>
                    <a:gd name="T101" fmla="*/ 152 h 252"/>
                    <a:gd name="T102" fmla="*/ 46 w 348"/>
                    <a:gd name="T103" fmla="*/ 90 h 252"/>
                    <a:gd name="T104" fmla="*/ 43 w 348"/>
                    <a:gd name="T105" fmla="*/ 170 h 252"/>
                    <a:gd name="T106" fmla="*/ 51 w 348"/>
                    <a:gd name="T107" fmla="*/ 319 h 252"/>
                    <a:gd name="T108" fmla="*/ 52 w 348"/>
                    <a:gd name="T109" fmla="*/ 552 h 252"/>
                    <a:gd name="T110" fmla="*/ 52 w 348"/>
                    <a:gd name="T111" fmla="*/ 889 h 252"/>
                    <a:gd name="T112" fmla="*/ 56 w 348"/>
                    <a:gd name="T113" fmla="*/ 1041 h 252"/>
                    <a:gd name="T114" fmla="*/ 66 w 348"/>
                    <a:gd name="T115" fmla="*/ 1104 h 252"/>
                    <a:gd name="T116" fmla="*/ 79 w 348"/>
                    <a:gd name="T117" fmla="*/ 1050 h 252"/>
                    <a:gd name="T118" fmla="*/ 92 w 348"/>
                    <a:gd name="T119" fmla="*/ 1131 h 252"/>
                    <a:gd name="T120" fmla="*/ 135 w 348"/>
                    <a:gd name="T121" fmla="*/ 1131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chemeClr val="tx1"/>
                </a:solidFill>
                <a:ln w="9525">
                  <a:solidFill>
                    <a:schemeClr val="tx1"/>
                  </a:solidFill>
                  <a:round/>
                  <a:headEnd/>
                  <a:tailEnd/>
                </a:ln>
              </p:spPr>
              <p:txBody>
                <a:bodyPr/>
                <a:lstStyle/>
                <a:p>
                  <a:endParaRPr lang="en-GB"/>
                </a:p>
              </p:txBody>
            </p:sp>
            <p:grpSp>
              <p:nvGrpSpPr>
                <p:cNvPr id="28802" name="Group 70"/>
                <p:cNvGrpSpPr>
                  <a:grpSpLocks/>
                </p:cNvGrpSpPr>
                <p:nvPr/>
              </p:nvGrpSpPr>
              <p:grpSpPr bwMode="auto">
                <a:xfrm>
                  <a:off x="702" y="3527"/>
                  <a:ext cx="333" cy="82"/>
                  <a:chOff x="1231" y="1817"/>
                  <a:chExt cx="581" cy="63"/>
                </a:xfrm>
              </p:grpSpPr>
              <p:sp>
                <p:nvSpPr>
                  <p:cNvPr id="28810" name="Rectangle 71" descr="Wave"/>
                  <p:cNvSpPr>
                    <a:spLocks noChangeArrowheads="1"/>
                  </p:cNvSpPr>
                  <p:nvPr/>
                </p:nvSpPr>
                <p:spPr bwMode="auto">
                  <a:xfrm>
                    <a:off x="1231" y="1817"/>
                    <a:ext cx="288" cy="63"/>
                  </a:xfrm>
                  <a:prstGeom prst="rect">
                    <a:avLst/>
                  </a:prstGeom>
                  <a:pattFill prst="wave">
                    <a:fgClr>
                      <a:schemeClr val="tx1"/>
                    </a:fgClr>
                    <a:bgClr>
                      <a:srgbClr val="FFFFFF"/>
                    </a:bgClr>
                  </a:pattFill>
                  <a:ln w="9525">
                    <a:solidFill>
                      <a:srgbClr val="000000"/>
                    </a:solidFill>
                    <a:miter lim="800000"/>
                    <a:headEnd/>
                    <a:tailEnd/>
                  </a:ln>
                </p:spPr>
                <p:txBody>
                  <a:bodyPr/>
                  <a:lstStyle/>
                  <a:p>
                    <a:endParaRPr lang="en-US"/>
                  </a:p>
                </p:txBody>
              </p:sp>
              <p:sp>
                <p:nvSpPr>
                  <p:cNvPr id="28811" name="AutoShape 72"/>
                  <p:cNvSpPr>
                    <a:spLocks noChangeArrowheads="1"/>
                  </p:cNvSpPr>
                  <p:nvPr/>
                </p:nvSpPr>
                <p:spPr bwMode="auto">
                  <a:xfrm>
                    <a:off x="1524" y="1817"/>
                    <a:ext cx="288" cy="63"/>
                  </a:xfrm>
                  <a:prstGeom prst="homePlate">
                    <a:avLst>
                      <a:gd name="adj" fmla="val 11428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03" name="Group 73"/>
                <p:cNvGrpSpPr>
                  <a:grpSpLocks/>
                </p:cNvGrpSpPr>
                <p:nvPr/>
              </p:nvGrpSpPr>
              <p:grpSpPr bwMode="auto">
                <a:xfrm>
                  <a:off x="1011" y="3554"/>
                  <a:ext cx="588" cy="248"/>
                  <a:chOff x="1675" y="423"/>
                  <a:chExt cx="1070" cy="122"/>
                </a:xfrm>
              </p:grpSpPr>
              <p:sp>
                <p:nvSpPr>
                  <p:cNvPr id="28808" name="Freeform 74"/>
                  <p:cNvSpPr>
                    <a:spLocks/>
                  </p:cNvSpPr>
                  <p:nvPr/>
                </p:nvSpPr>
                <p:spPr bwMode="auto">
                  <a:xfrm>
                    <a:off x="1675" y="424"/>
                    <a:ext cx="541" cy="121"/>
                  </a:xfrm>
                  <a:custGeom>
                    <a:avLst/>
                    <a:gdLst>
                      <a:gd name="T0" fmla="*/ 7 w 646"/>
                      <a:gd name="T1" fmla="*/ 0 h 203"/>
                      <a:gd name="T2" fmla="*/ 0 w 646"/>
                      <a:gd name="T3" fmla="*/ 14 h 203"/>
                      <a:gd name="T4" fmla="*/ 446 w 646"/>
                      <a:gd name="T5" fmla="*/ 72 h 203"/>
                      <a:gd name="T6" fmla="*/ 453 w 646"/>
                      <a:gd name="T7" fmla="*/ 58 h 203"/>
                      <a:gd name="T8" fmla="*/ 7 w 646"/>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203">
                        <a:moveTo>
                          <a:pt x="10" y="0"/>
                        </a:moveTo>
                        <a:lnTo>
                          <a:pt x="0" y="38"/>
                        </a:lnTo>
                        <a:lnTo>
                          <a:pt x="636" y="203"/>
                        </a:lnTo>
                        <a:lnTo>
                          <a:pt x="646" y="165"/>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809" name="Freeform 75"/>
                  <p:cNvSpPr>
                    <a:spLocks/>
                  </p:cNvSpPr>
                  <p:nvPr/>
                </p:nvSpPr>
                <p:spPr bwMode="auto">
                  <a:xfrm flipH="1">
                    <a:off x="2204" y="423"/>
                    <a:ext cx="541" cy="121"/>
                  </a:xfrm>
                  <a:custGeom>
                    <a:avLst/>
                    <a:gdLst>
                      <a:gd name="T0" fmla="*/ 7 w 646"/>
                      <a:gd name="T1" fmla="*/ 0 h 203"/>
                      <a:gd name="T2" fmla="*/ 0 w 646"/>
                      <a:gd name="T3" fmla="*/ 14 h 203"/>
                      <a:gd name="T4" fmla="*/ 446 w 646"/>
                      <a:gd name="T5" fmla="*/ 72 h 203"/>
                      <a:gd name="T6" fmla="*/ 453 w 646"/>
                      <a:gd name="T7" fmla="*/ 58 h 203"/>
                      <a:gd name="T8" fmla="*/ 7 w 646"/>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203">
                        <a:moveTo>
                          <a:pt x="10" y="0"/>
                        </a:moveTo>
                        <a:lnTo>
                          <a:pt x="0" y="38"/>
                        </a:lnTo>
                        <a:lnTo>
                          <a:pt x="636" y="203"/>
                        </a:lnTo>
                        <a:lnTo>
                          <a:pt x="646" y="165"/>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8804" name="Freeform 76"/>
                <p:cNvSpPr>
                  <a:spLocks/>
                </p:cNvSpPr>
                <p:nvPr/>
              </p:nvSpPr>
              <p:spPr bwMode="auto">
                <a:xfrm>
                  <a:off x="2391" y="3111"/>
                  <a:ext cx="398" cy="769"/>
                </a:xfrm>
                <a:custGeom>
                  <a:avLst/>
                  <a:gdLst>
                    <a:gd name="T0" fmla="*/ 331 w 348"/>
                    <a:gd name="T1" fmla="*/ 1184 h 252"/>
                    <a:gd name="T2" fmla="*/ 369 w 348"/>
                    <a:gd name="T3" fmla="*/ 1184 h 252"/>
                    <a:gd name="T4" fmla="*/ 384 w 348"/>
                    <a:gd name="T5" fmla="*/ 1184 h 252"/>
                    <a:gd name="T6" fmla="*/ 390 w 348"/>
                    <a:gd name="T7" fmla="*/ 1175 h 252"/>
                    <a:gd name="T8" fmla="*/ 404 w 348"/>
                    <a:gd name="T9" fmla="*/ 1126 h 252"/>
                    <a:gd name="T10" fmla="*/ 411 w 348"/>
                    <a:gd name="T11" fmla="*/ 1007 h 252"/>
                    <a:gd name="T12" fmla="*/ 411 w 348"/>
                    <a:gd name="T13" fmla="*/ 763 h 252"/>
                    <a:gd name="T14" fmla="*/ 411 w 348"/>
                    <a:gd name="T15" fmla="*/ 400 h 252"/>
                    <a:gd name="T16" fmla="*/ 403 w 348"/>
                    <a:gd name="T17" fmla="*/ 232 h 252"/>
                    <a:gd name="T18" fmla="*/ 416 w 348"/>
                    <a:gd name="T19" fmla="*/ 204 h 252"/>
                    <a:gd name="T20" fmla="*/ 424 w 348"/>
                    <a:gd name="T21" fmla="*/ 150 h 252"/>
                    <a:gd name="T22" fmla="*/ 428 w 348"/>
                    <a:gd name="T23" fmla="*/ 159 h 252"/>
                    <a:gd name="T24" fmla="*/ 431 w 348"/>
                    <a:gd name="T25" fmla="*/ 95 h 252"/>
                    <a:gd name="T26" fmla="*/ 429 w 348"/>
                    <a:gd name="T27" fmla="*/ 177 h 252"/>
                    <a:gd name="T28" fmla="*/ 435 w 348"/>
                    <a:gd name="T29" fmla="*/ 354 h 252"/>
                    <a:gd name="T30" fmla="*/ 435 w 348"/>
                    <a:gd name="T31" fmla="*/ 830 h 252"/>
                    <a:gd name="T32" fmla="*/ 435 w 348"/>
                    <a:gd name="T33" fmla="*/ 1434 h 252"/>
                    <a:gd name="T34" fmla="*/ 435 w 348"/>
                    <a:gd name="T35" fmla="*/ 1919 h 252"/>
                    <a:gd name="T36" fmla="*/ 431 w 348"/>
                    <a:gd name="T37" fmla="*/ 2151 h 252"/>
                    <a:gd name="T38" fmla="*/ 438 w 348"/>
                    <a:gd name="T39" fmla="*/ 2215 h 252"/>
                    <a:gd name="T40" fmla="*/ 428 w 348"/>
                    <a:gd name="T41" fmla="*/ 2188 h 252"/>
                    <a:gd name="T42" fmla="*/ 417 w 348"/>
                    <a:gd name="T43" fmla="*/ 2252 h 252"/>
                    <a:gd name="T44" fmla="*/ 411 w 348"/>
                    <a:gd name="T45" fmla="*/ 2215 h 252"/>
                    <a:gd name="T46" fmla="*/ 416 w 348"/>
                    <a:gd name="T47" fmla="*/ 2151 h 252"/>
                    <a:gd name="T48" fmla="*/ 415 w 348"/>
                    <a:gd name="T49" fmla="*/ 1807 h 252"/>
                    <a:gd name="T50" fmla="*/ 412 w 348"/>
                    <a:gd name="T51" fmla="*/ 1517 h 252"/>
                    <a:gd name="T52" fmla="*/ 398 w 348"/>
                    <a:gd name="T53" fmla="*/ 1321 h 252"/>
                    <a:gd name="T54" fmla="*/ 380 w 348"/>
                    <a:gd name="T55" fmla="*/ 1285 h 252"/>
                    <a:gd name="T56" fmla="*/ 348 w 348"/>
                    <a:gd name="T57" fmla="*/ 1285 h 252"/>
                    <a:gd name="T58" fmla="*/ 246 w 348"/>
                    <a:gd name="T59" fmla="*/ 1285 h 252"/>
                    <a:gd name="T60" fmla="*/ 91 w 348"/>
                    <a:gd name="T61" fmla="*/ 1285 h 252"/>
                    <a:gd name="T62" fmla="*/ 0 w 348"/>
                    <a:gd name="T63" fmla="*/ 1285 h 252"/>
                    <a:gd name="T64" fmla="*/ 64 w 348"/>
                    <a:gd name="T65" fmla="*/ 1434 h 252"/>
                    <a:gd name="T66" fmla="*/ 216 w 348"/>
                    <a:gd name="T67" fmla="*/ 1434 h 252"/>
                    <a:gd name="T68" fmla="*/ 327 w 348"/>
                    <a:gd name="T69" fmla="*/ 1434 h 252"/>
                    <a:gd name="T70" fmla="*/ 376 w 348"/>
                    <a:gd name="T71" fmla="*/ 1434 h 252"/>
                    <a:gd name="T72" fmla="*/ 385 w 348"/>
                    <a:gd name="T73" fmla="*/ 1443 h 252"/>
                    <a:gd name="T74" fmla="*/ 397 w 348"/>
                    <a:gd name="T75" fmla="*/ 1407 h 252"/>
                    <a:gd name="T76" fmla="*/ 393 w 348"/>
                    <a:gd name="T77" fmla="*/ 1657 h 252"/>
                    <a:gd name="T78" fmla="*/ 393 w 348"/>
                    <a:gd name="T79" fmla="*/ 1807 h 252"/>
                    <a:gd name="T80" fmla="*/ 395 w 348"/>
                    <a:gd name="T81" fmla="*/ 2151 h 252"/>
                    <a:gd name="T82" fmla="*/ 409 w 348"/>
                    <a:gd name="T83" fmla="*/ 2310 h 252"/>
                    <a:gd name="T84" fmla="*/ 431 w 348"/>
                    <a:gd name="T85" fmla="*/ 2328 h 252"/>
                    <a:gd name="T86" fmla="*/ 447 w 348"/>
                    <a:gd name="T87" fmla="*/ 2243 h 252"/>
                    <a:gd name="T88" fmla="*/ 455 w 348"/>
                    <a:gd name="T89" fmla="*/ 2087 h 252"/>
                    <a:gd name="T90" fmla="*/ 455 w 348"/>
                    <a:gd name="T91" fmla="*/ 1648 h 252"/>
                    <a:gd name="T92" fmla="*/ 455 w 348"/>
                    <a:gd name="T93" fmla="*/ 1175 h 252"/>
                    <a:gd name="T94" fmla="*/ 455 w 348"/>
                    <a:gd name="T95" fmla="*/ 613 h 252"/>
                    <a:gd name="T96" fmla="*/ 453 w 348"/>
                    <a:gd name="T97" fmla="*/ 204 h 252"/>
                    <a:gd name="T98" fmla="*/ 436 w 348"/>
                    <a:gd name="T99" fmla="*/ 27 h 252"/>
                    <a:gd name="T100" fmla="*/ 420 w 348"/>
                    <a:gd name="T101" fmla="*/ 9 h 252"/>
                    <a:gd name="T102" fmla="*/ 401 w 348"/>
                    <a:gd name="T103" fmla="*/ 104 h 252"/>
                    <a:gd name="T104" fmla="*/ 392 w 348"/>
                    <a:gd name="T105" fmla="*/ 232 h 252"/>
                    <a:gd name="T106" fmla="*/ 390 w 348"/>
                    <a:gd name="T107" fmla="*/ 400 h 252"/>
                    <a:gd name="T108" fmla="*/ 390 w 348"/>
                    <a:gd name="T109" fmla="*/ 763 h 252"/>
                    <a:gd name="T110" fmla="*/ 400 w 348"/>
                    <a:gd name="T111" fmla="*/ 986 h 252"/>
                    <a:gd name="T112" fmla="*/ 388 w 348"/>
                    <a:gd name="T113" fmla="*/ 1053 h 252"/>
                    <a:gd name="T114" fmla="*/ 395 w 348"/>
                    <a:gd name="T115" fmla="*/ 1089 h 252"/>
                    <a:gd name="T116" fmla="*/ 390 w 348"/>
                    <a:gd name="T117" fmla="*/ 1025 h 252"/>
                    <a:gd name="T118" fmla="*/ 382 w 348"/>
                    <a:gd name="T119" fmla="*/ 1108 h 252"/>
                    <a:gd name="T120" fmla="*/ 360 w 348"/>
                    <a:gd name="T121" fmla="*/ 1034 h 252"/>
                    <a:gd name="T122" fmla="*/ 323 w 348"/>
                    <a:gd name="T123" fmla="*/ 1034 h 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8" h="252">
                      <a:moveTo>
                        <a:pt x="242" y="111"/>
                      </a:moveTo>
                      <a:lnTo>
                        <a:pt x="244" y="127"/>
                      </a:lnTo>
                      <a:lnTo>
                        <a:pt x="247" y="127"/>
                      </a:lnTo>
                      <a:lnTo>
                        <a:pt x="253" y="127"/>
                      </a:lnTo>
                      <a:lnTo>
                        <a:pt x="260" y="127"/>
                      </a:lnTo>
                      <a:lnTo>
                        <a:pt x="268" y="127"/>
                      </a:lnTo>
                      <a:lnTo>
                        <a:pt x="275" y="127"/>
                      </a:lnTo>
                      <a:lnTo>
                        <a:pt x="282" y="127"/>
                      </a:lnTo>
                      <a:lnTo>
                        <a:pt x="288" y="127"/>
                      </a:lnTo>
                      <a:lnTo>
                        <a:pt x="292" y="127"/>
                      </a:lnTo>
                      <a:lnTo>
                        <a:pt x="294" y="127"/>
                      </a:lnTo>
                      <a:lnTo>
                        <a:pt x="299" y="126"/>
                      </a:lnTo>
                      <a:lnTo>
                        <a:pt x="296" y="118"/>
                      </a:lnTo>
                      <a:lnTo>
                        <a:pt x="296" y="126"/>
                      </a:lnTo>
                      <a:lnTo>
                        <a:pt x="298" y="126"/>
                      </a:lnTo>
                      <a:lnTo>
                        <a:pt x="301" y="125"/>
                      </a:lnTo>
                      <a:lnTo>
                        <a:pt x="305" y="124"/>
                      </a:lnTo>
                      <a:lnTo>
                        <a:pt x="308" y="122"/>
                      </a:lnTo>
                      <a:lnTo>
                        <a:pt x="309" y="121"/>
                      </a:lnTo>
                      <a:lnTo>
                        <a:pt x="311" y="119"/>
                      </a:lnTo>
                      <a:lnTo>
                        <a:pt x="312" y="117"/>
                      </a:lnTo>
                      <a:lnTo>
                        <a:pt x="313" y="113"/>
                      </a:lnTo>
                      <a:lnTo>
                        <a:pt x="314" y="108"/>
                      </a:lnTo>
                      <a:lnTo>
                        <a:pt x="314" y="107"/>
                      </a:lnTo>
                      <a:lnTo>
                        <a:pt x="315" y="100"/>
                      </a:lnTo>
                      <a:lnTo>
                        <a:pt x="315" y="91"/>
                      </a:lnTo>
                      <a:lnTo>
                        <a:pt x="314" y="82"/>
                      </a:lnTo>
                      <a:lnTo>
                        <a:pt x="314" y="72"/>
                      </a:lnTo>
                      <a:lnTo>
                        <a:pt x="314" y="62"/>
                      </a:lnTo>
                      <a:lnTo>
                        <a:pt x="314" y="52"/>
                      </a:lnTo>
                      <a:lnTo>
                        <a:pt x="314" y="43"/>
                      </a:lnTo>
                      <a:lnTo>
                        <a:pt x="315" y="38"/>
                      </a:lnTo>
                      <a:lnTo>
                        <a:pt x="315" y="36"/>
                      </a:lnTo>
                      <a:lnTo>
                        <a:pt x="316" y="25"/>
                      </a:lnTo>
                      <a:lnTo>
                        <a:pt x="308" y="25"/>
                      </a:lnTo>
                      <a:lnTo>
                        <a:pt x="316" y="28"/>
                      </a:lnTo>
                      <a:lnTo>
                        <a:pt x="320" y="19"/>
                      </a:lnTo>
                      <a:lnTo>
                        <a:pt x="312" y="16"/>
                      </a:lnTo>
                      <a:lnTo>
                        <a:pt x="318" y="22"/>
                      </a:lnTo>
                      <a:lnTo>
                        <a:pt x="323" y="16"/>
                      </a:lnTo>
                      <a:lnTo>
                        <a:pt x="318" y="10"/>
                      </a:lnTo>
                      <a:lnTo>
                        <a:pt x="321" y="18"/>
                      </a:lnTo>
                      <a:lnTo>
                        <a:pt x="324" y="16"/>
                      </a:lnTo>
                      <a:lnTo>
                        <a:pt x="321" y="9"/>
                      </a:lnTo>
                      <a:lnTo>
                        <a:pt x="321" y="17"/>
                      </a:lnTo>
                      <a:lnTo>
                        <a:pt x="324" y="16"/>
                      </a:lnTo>
                      <a:lnTo>
                        <a:pt x="327" y="17"/>
                      </a:lnTo>
                      <a:lnTo>
                        <a:pt x="327" y="9"/>
                      </a:lnTo>
                      <a:lnTo>
                        <a:pt x="324" y="16"/>
                      </a:lnTo>
                      <a:lnTo>
                        <a:pt x="327" y="18"/>
                      </a:lnTo>
                      <a:lnTo>
                        <a:pt x="330" y="10"/>
                      </a:lnTo>
                      <a:lnTo>
                        <a:pt x="324" y="16"/>
                      </a:lnTo>
                      <a:lnTo>
                        <a:pt x="330" y="21"/>
                      </a:lnTo>
                      <a:lnTo>
                        <a:pt x="335" y="16"/>
                      </a:lnTo>
                      <a:lnTo>
                        <a:pt x="328" y="19"/>
                      </a:lnTo>
                      <a:lnTo>
                        <a:pt x="331" y="28"/>
                      </a:lnTo>
                      <a:lnTo>
                        <a:pt x="339" y="25"/>
                      </a:lnTo>
                      <a:lnTo>
                        <a:pt x="331" y="25"/>
                      </a:lnTo>
                      <a:lnTo>
                        <a:pt x="332" y="38"/>
                      </a:lnTo>
                      <a:lnTo>
                        <a:pt x="332" y="53"/>
                      </a:lnTo>
                      <a:lnTo>
                        <a:pt x="332" y="66"/>
                      </a:lnTo>
                      <a:lnTo>
                        <a:pt x="332" y="78"/>
                      </a:lnTo>
                      <a:lnTo>
                        <a:pt x="332" y="89"/>
                      </a:lnTo>
                      <a:lnTo>
                        <a:pt x="332" y="108"/>
                      </a:lnTo>
                      <a:lnTo>
                        <a:pt x="332" y="126"/>
                      </a:lnTo>
                      <a:lnTo>
                        <a:pt x="332" y="144"/>
                      </a:lnTo>
                      <a:lnTo>
                        <a:pt x="332" y="154"/>
                      </a:lnTo>
                      <a:lnTo>
                        <a:pt x="332" y="165"/>
                      </a:lnTo>
                      <a:lnTo>
                        <a:pt x="332" y="177"/>
                      </a:lnTo>
                      <a:lnTo>
                        <a:pt x="332" y="190"/>
                      </a:lnTo>
                      <a:lnTo>
                        <a:pt x="332" y="206"/>
                      </a:lnTo>
                      <a:lnTo>
                        <a:pt x="332" y="223"/>
                      </a:lnTo>
                      <a:lnTo>
                        <a:pt x="340" y="223"/>
                      </a:lnTo>
                      <a:lnTo>
                        <a:pt x="332" y="223"/>
                      </a:lnTo>
                      <a:lnTo>
                        <a:pt x="330" y="231"/>
                      </a:lnTo>
                      <a:lnTo>
                        <a:pt x="338" y="231"/>
                      </a:lnTo>
                      <a:lnTo>
                        <a:pt x="331" y="228"/>
                      </a:lnTo>
                      <a:lnTo>
                        <a:pt x="327" y="235"/>
                      </a:lnTo>
                      <a:lnTo>
                        <a:pt x="335" y="238"/>
                      </a:lnTo>
                      <a:lnTo>
                        <a:pt x="329" y="233"/>
                      </a:lnTo>
                      <a:lnTo>
                        <a:pt x="324" y="237"/>
                      </a:lnTo>
                      <a:lnTo>
                        <a:pt x="330" y="242"/>
                      </a:lnTo>
                      <a:lnTo>
                        <a:pt x="327" y="235"/>
                      </a:lnTo>
                      <a:lnTo>
                        <a:pt x="330" y="234"/>
                      </a:lnTo>
                      <a:lnTo>
                        <a:pt x="324" y="236"/>
                      </a:lnTo>
                      <a:lnTo>
                        <a:pt x="319" y="234"/>
                      </a:lnTo>
                      <a:lnTo>
                        <a:pt x="319" y="242"/>
                      </a:lnTo>
                      <a:lnTo>
                        <a:pt x="322" y="235"/>
                      </a:lnTo>
                      <a:lnTo>
                        <a:pt x="324" y="237"/>
                      </a:lnTo>
                      <a:lnTo>
                        <a:pt x="319" y="233"/>
                      </a:lnTo>
                      <a:lnTo>
                        <a:pt x="314" y="238"/>
                      </a:lnTo>
                      <a:lnTo>
                        <a:pt x="321" y="235"/>
                      </a:lnTo>
                      <a:lnTo>
                        <a:pt x="318" y="228"/>
                      </a:lnTo>
                      <a:lnTo>
                        <a:pt x="310" y="231"/>
                      </a:lnTo>
                      <a:lnTo>
                        <a:pt x="318" y="231"/>
                      </a:lnTo>
                      <a:lnTo>
                        <a:pt x="317" y="223"/>
                      </a:lnTo>
                      <a:lnTo>
                        <a:pt x="317" y="212"/>
                      </a:lnTo>
                      <a:lnTo>
                        <a:pt x="317" y="202"/>
                      </a:lnTo>
                      <a:lnTo>
                        <a:pt x="317" y="194"/>
                      </a:lnTo>
                      <a:lnTo>
                        <a:pt x="317" y="187"/>
                      </a:lnTo>
                      <a:lnTo>
                        <a:pt x="317" y="175"/>
                      </a:lnTo>
                      <a:lnTo>
                        <a:pt x="316" y="172"/>
                      </a:lnTo>
                      <a:lnTo>
                        <a:pt x="315" y="163"/>
                      </a:lnTo>
                      <a:lnTo>
                        <a:pt x="312" y="154"/>
                      </a:lnTo>
                      <a:lnTo>
                        <a:pt x="310" y="148"/>
                      </a:lnTo>
                      <a:lnTo>
                        <a:pt x="308" y="146"/>
                      </a:lnTo>
                      <a:lnTo>
                        <a:pt x="304" y="142"/>
                      </a:lnTo>
                      <a:lnTo>
                        <a:pt x="302" y="140"/>
                      </a:lnTo>
                      <a:lnTo>
                        <a:pt x="299" y="139"/>
                      </a:lnTo>
                      <a:lnTo>
                        <a:pt x="292" y="138"/>
                      </a:lnTo>
                      <a:lnTo>
                        <a:pt x="290" y="138"/>
                      </a:lnTo>
                      <a:lnTo>
                        <a:pt x="288" y="138"/>
                      </a:lnTo>
                      <a:lnTo>
                        <a:pt x="284" y="138"/>
                      </a:lnTo>
                      <a:lnTo>
                        <a:pt x="279" y="138"/>
                      </a:lnTo>
                      <a:lnTo>
                        <a:pt x="266" y="138"/>
                      </a:lnTo>
                      <a:lnTo>
                        <a:pt x="250" y="138"/>
                      </a:lnTo>
                      <a:lnTo>
                        <a:pt x="232" y="138"/>
                      </a:lnTo>
                      <a:lnTo>
                        <a:pt x="211" y="138"/>
                      </a:lnTo>
                      <a:lnTo>
                        <a:pt x="188" y="138"/>
                      </a:lnTo>
                      <a:lnTo>
                        <a:pt x="165" y="138"/>
                      </a:lnTo>
                      <a:lnTo>
                        <a:pt x="116" y="138"/>
                      </a:lnTo>
                      <a:lnTo>
                        <a:pt x="93" y="138"/>
                      </a:lnTo>
                      <a:lnTo>
                        <a:pt x="70" y="138"/>
                      </a:lnTo>
                      <a:lnTo>
                        <a:pt x="49" y="138"/>
                      </a:lnTo>
                      <a:lnTo>
                        <a:pt x="30" y="138"/>
                      </a:lnTo>
                      <a:lnTo>
                        <a:pt x="13" y="138"/>
                      </a:lnTo>
                      <a:lnTo>
                        <a:pt x="0" y="138"/>
                      </a:lnTo>
                      <a:lnTo>
                        <a:pt x="0" y="154"/>
                      </a:lnTo>
                      <a:lnTo>
                        <a:pt x="13" y="154"/>
                      </a:lnTo>
                      <a:lnTo>
                        <a:pt x="30" y="154"/>
                      </a:lnTo>
                      <a:lnTo>
                        <a:pt x="49" y="154"/>
                      </a:lnTo>
                      <a:lnTo>
                        <a:pt x="70" y="154"/>
                      </a:lnTo>
                      <a:lnTo>
                        <a:pt x="93" y="154"/>
                      </a:lnTo>
                      <a:lnTo>
                        <a:pt x="116" y="154"/>
                      </a:lnTo>
                      <a:lnTo>
                        <a:pt x="165" y="154"/>
                      </a:lnTo>
                      <a:lnTo>
                        <a:pt x="188" y="154"/>
                      </a:lnTo>
                      <a:lnTo>
                        <a:pt x="211" y="154"/>
                      </a:lnTo>
                      <a:lnTo>
                        <a:pt x="232" y="154"/>
                      </a:lnTo>
                      <a:lnTo>
                        <a:pt x="250" y="154"/>
                      </a:lnTo>
                      <a:lnTo>
                        <a:pt x="266" y="154"/>
                      </a:lnTo>
                      <a:lnTo>
                        <a:pt x="279" y="154"/>
                      </a:lnTo>
                      <a:lnTo>
                        <a:pt x="284" y="154"/>
                      </a:lnTo>
                      <a:lnTo>
                        <a:pt x="288" y="154"/>
                      </a:lnTo>
                      <a:lnTo>
                        <a:pt x="290" y="154"/>
                      </a:lnTo>
                      <a:lnTo>
                        <a:pt x="292" y="154"/>
                      </a:lnTo>
                      <a:lnTo>
                        <a:pt x="299" y="155"/>
                      </a:lnTo>
                      <a:lnTo>
                        <a:pt x="295" y="155"/>
                      </a:lnTo>
                      <a:lnTo>
                        <a:pt x="299" y="147"/>
                      </a:lnTo>
                      <a:lnTo>
                        <a:pt x="293" y="153"/>
                      </a:lnTo>
                      <a:lnTo>
                        <a:pt x="297" y="157"/>
                      </a:lnTo>
                      <a:lnTo>
                        <a:pt x="303" y="151"/>
                      </a:lnTo>
                      <a:lnTo>
                        <a:pt x="295" y="154"/>
                      </a:lnTo>
                      <a:lnTo>
                        <a:pt x="297" y="160"/>
                      </a:lnTo>
                      <a:lnTo>
                        <a:pt x="300" y="167"/>
                      </a:lnTo>
                      <a:lnTo>
                        <a:pt x="301" y="178"/>
                      </a:lnTo>
                      <a:lnTo>
                        <a:pt x="309" y="175"/>
                      </a:lnTo>
                      <a:lnTo>
                        <a:pt x="301" y="175"/>
                      </a:lnTo>
                      <a:lnTo>
                        <a:pt x="301" y="187"/>
                      </a:lnTo>
                      <a:lnTo>
                        <a:pt x="301" y="194"/>
                      </a:lnTo>
                      <a:lnTo>
                        <a:pt x="301" y="202"/>
                      </a:lnTo>
                      <a:lnTo>
                        <a:pt x="301" y="212"/>
                      </a:lnTo>
                      <a:lnTo>
                        <a:pt x="301" y="223"/>
                      </a:lnTo>
                      <a:lnTo>
                        <a:pt x="302" y="231"/>
                      </a:lnTo>
                      <a:lnTo>
                        <a:pt x="303" y="234"/>
                      </a:lnTo>
                      <a:lnTo>
                        <a:pt x="306" y="241"/>
                      </a:lnTo>
                      <a:lnTo>
                        <a:pt x="308" y="244"/>
                      </a:lnTo>
                      <a:lnTo>
                        <a:pt x="313" y="248"/>
                      </a:lnTo>
                      <a:lnTo>
                        <a:pt x="316" y="250"/>
                      </a:lnTo>
                      <a:lnTo>
                        <a:pt x="319" y="250"/>
                      </a:lnTo>
                      <a:lnTo>
                        <a:pt x="324" y="252"/>
                      </a:lnTo>
                      <a:lnTo>
                        <a:pt x="330" y="250"/>
                      </a:lnTo>
                      <a:lnTo>
                        <a:pt x="333" y="250"/>
                      </a:lnTo>
                      <a:lnTo>
                        <a:pt x="335" y="248"/>
                      </a:lnTo>
                      <a:lnTo>
                        <a:pt x="340" y="244"/>
                      </a:lnTo>
                      <a:lnTo>
                        <a:pt x="342" y="241"/>
                      </a:lnTo>
                      <a:lnTo>
                        <a:pt x="346" y="234"/>
                      </a:lnTo>
                      <a:lnTo>
                        <a:pt x="346" y="231"/>
                      </a:lnTo>
                      <a:lnTo>
                        <a:pt x="348" y="224"/>
                      </a:lnTo>
                      <a:lnTo>
                        <a:pt x="348" y="223"/>
                      </a:lnTo>
                      <a:lnTo>
                        <a:pt x="348" y="206"/>
                      </a:lnTo>
                      <a:lnTo>
                        <a:pt x="348" y="190"/>
                      </a:lnTo>
                      <a:lnTo>
                        <a:pt x="348" y="177"/>
                      </a:lnTo>
                      <a:lnTo>
                        <a:pt x="348" y="165"/>
                      </a:lnTo>
                      <a:lnTo>
                        <a:pt x="348" y="154"/>
                      </a:lnTo>
                      <a:lnTo>
                        <a:pt x="348" y="144"/>
                      </a:lnTo>
                      <a:lnTo>
                        <a:pt x="348" y="126"/>
                      </a:lnTo>
                      <a:lnTo>
                        <a:pt x="348" y="108"/>
                      </a:lnTo>
                      <a:lnTo>
                        <a:pt x="348" y="89"/>
                      </a:lnTo>
                      <a:lnTo>
                        <a:pt x="348" y="78"/>
                      </a:lnTo>
                      <a:lnTo>
                        <a:pt x="348" y="66"/>
                      </a:lnTo>
                      <a:lnTo>
                        <a:pt x="348" y="53"/>
                      </a:lnTo>
                      <a:lnTo>
                        <a:pt x="348" y="38"/>
                      </a:lnTo>
                      <a:lnTo>
                        <a:pt x="347" y="25"/>
                      </a:lnTo>
                      <a:lnTo>
                        <a:pt x="346" y="22"/>
                      </a:lnTo>
                      <a:lnTo>
                        <a:pt x="343" y="13"/>
                      </a:lnTo>
                      <a:lnTo>
                        <a:pt x="341" y="10"/>
                      </a:lnTo>
                      <a:lnTo>
                        <a:pt x="335" y="5"/>
                      </a:lnTo>
                      <a:lnTo>
                        <a:pt x="333" y="3"/>
                      </a:lnTo>
                      <a:lnTo>
                        <a:pt x="330" y="1"/>
                      </a:lnTo>
                      <a:lnTo>
                        <a:pt x="327" y="1"/>
                      </a:lnTo>
                      <a:lnTo>
                        <a:pt x="324" y="0"/>
                      </a:lnTo>
                      <a:lnTo>
                        <a:pt x="321" y="1"/>
                      </a:lnTo>
                      <a:lnTo>
                        <a:pt x="318" y="1"/>
                      </a:lnTo>
                      <a:lnTo>
                        <a:pt x="315" y="3"/>
                      </a:lnTo>
                      <a:lnTo>
                        <a:pt x="312" y="5"/>
                      </a:lnTo>
                      <a:lnTo>
                        <a:pt x="307" y="11"/>
                      </a:lnTo>
                      <a:lnTo>
                        <a:pt x="305" y="13"/>
                      </a:lnTo>
                      <a:lnTo>
                        <a:pt x="301" y="22"/>
                      </a:lnTo>
                      <a:lnTo>
                        <a:pt x="300" y="25"/>
                      </a:lnTo>
                      <a:lnTo>
                        <a:pt x="299" y="36"/>
                      </a:lnTo>
                      <a:lnTo>
                        <a:pt x="307" y="36"/>
                      </a:lnTo>
                      <a:lnTo>
                        <a:pt x="300" y="35"/>
                      </a:lnTo>
                      <a:lnTo>
                        <a:pt x="298" y="43"/>
                      </a:lnTo>
                      <a:lnTo>
                        <a:pt x="298" y="52"/>
                      </a:lnTo>
                      <a:lnTo>
                        <a:pt x="298" y="62"/>
                      </a:lnTo>
                      <a:lnTo>
                        <a:pt x="298" y="72"/>
                      </a:lnTo>
                      <a:lnTo>
                        <a:pt x="298" y="82"/>
                      </a:lnTo>
                      <a:lnTo>
                        <a:pt x="299" y="91"/>
                      </a:lnTo>
                      <a:lnTo>
                        <a:pt x="299" y="100"/>
                      </a:lnTo>
                      <a:lnTo>
                        <a:pt x="299" y="105"/>
                      </a:lnTo>
                      <a:lnTo>
                        <a:pt x="306" y="106"/>
                      </a:lnTo>
                      <a:lnTo>
                        <a:pt x="299" y="105"/>
                      </a:lnTo>
                      <a:lnTo>
                        <a:pt x="298" y="107"/>
                      </a:lnTo>
                      <a:lnTo>
                        <a:pt x="297" y="111"/>
                      </a:lnTo>
                      <a:lnTo>
                        <a:pt x="296" y="113"/>
                      </a:lnTo>
                      <a:lnTo>
                        <a:pt x="303" y="116"/>
                      </a:lnTo>
                      <a:lnTo>
                        <a:pt x="298" y="110"/>
                      </a:lnTo>
                      <a:lnTo>
                        <a:pt x="297" y="111"/>
                      </a:lnTo>
                      <a:lnTo>
                        <a:pt x="302" y="117"/>
                      </a:lnTo>
                      <a:lnTo>
                        <a:pt x="299" y="109"/>
                      </a:lnTo>
                      <a:lnTo>
                        <a:pt x="295" y="110"/>
                      </a:lnTo>
                      <a:lnTo>
                        <a:pt x="298" y="118"/>
                      </a:lnTo>
                      <a:lnTo>
                        <a:pt x="298" y="110"/>
                      </a:lnTo>
                      <a:lnTo>
                        <a:pt x="296" y="110"/>
                      </a:lnTo>
                      <a:lnTo>
                        <a:pt x="293" y="111"/>
                      </a:lnTo>
                      <a:lnTo>
                        <a:pt x="290" y="112"/>
                      </a:lnTo>
                      <a:lnTo>
                        <a:pt x="292" y="119"/>
                      </a:lnTo>
                      <a:lnTo>
                        <a:pt x="292" y="111"/>
                      </a:lnTo>
                      <a:lnTo>
                        <a:pt x="288" y="111"/>
                      </a:lnTo>
                      <a:lnTo>
                        <a:pt x="282" y="111"/>
                      </a:lnTo>
                      <a:lnTo>
                        <a:pt x="275" y="111"/>
                      </a:lnTo>
                      <a:lnTo>
                        <a:pt x="268" y="111"/>
                      </a:lnTo>
                      <a:lnTo>
                        <a:pt x="260" y="111"/>
                      </a:lnTo>
                      <a:lnTo>
                        <a:pt x="253" y="111"/>
                      </a:lnTo>
                      <a:lnTo>
                        <a:pt x="247" y="111"/>
                      </a:lnTo>
                      <a:lnTo>
                        <a:pt x="242" y="111"/>
                      </a:lnTo>
                      <a:close/>
                    </a:path>
                  </a:pathLst>
                </a:custGeom>
                <a:solidFill>
                  <a:schemeClr val="tx1"/>
                </a:solidFill>
                <a:ln w="9525">
                  <a:solidFill>
                    <a:schemeClr val="tx1"/>
                  </a:solidFill>
                  <a:round/>
                  <a:headEnd/>
                  <a:tailEnd/>
                </a:ln>
              </p:spPr>
              <p:txBody>
                <a:bodyPr/>
                <a:lstStyle/>
                <a:p>
                  <a:endParaRPr lang="en-GB"/>
                </a:p>
              </p:txBody>
            </p:sp>
            <p:sp>
              <p:nvSpPr>
                <p:cNvPr id="28805" name="Line 77"/>
                <p:cNvSpPr>
                  <a:spLocks noChangeShapeType="1"/>
                </p:cNvSpPr>
                <p:nvPr/>
              </p:nvSpPr>
              <p:spPr bwMode="auto">
                <a:xfrm>
                  <a:off x="2404" y="3606"/>
                  <a:ext cx="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806" name="Rectangle 78"/>
                <p:cNvSpPr>
                  <a:spLocks noChangeArrowheads="1"/>
                </p:cNvSpPr>
                <p:nvPr/>
              </p:nvSpPr>
              <p:spPr bwMode="auto">
                <a:xfrm>
                  <a:off x="2409" y="3527"/>
                  <a:ext cx="197" cy="82"/>
                </a:xfrm>
                <a:prstGeom prst="rect">
                  <a:avLst/>
                </a:prstGeom>
                <a:solidFill>
                  <a:schemeClr val="bg1"/>
                </a:solidFill>
                <a:ln w="9525">
                  <a:solidFill>
                    <a:srgbClr val="000000"/>
                  </a:solidFill>
                  <a:miter lim="800000"/>
                  <a:headEnd/>
                  <a:tailEnd/>
                </a:ln>
              </p:spPr>
              <p:txBody>
                <a:bodyPr/>
                <a:lstStyle/>
                <a:p>
                  <a:endParaRPr lang="en-US"/>
                </a:p>
              </p:txBody>
            </p:sp>
            <p:sp>
              <p:nvSpPr>
                <p:cNvPr id="28807" name="AutoShape 79"/>
                <p:cNvSpPr>
                  <a:spLocks noChangeArrowheads="1"/>
                </p:cNvSpPr>
                <p:nvPr/>
              </p:nvSpPr>
              <p:spPr bwMode="auto">
                <a:xfrm>
                  <a:off x="1602" y="3527"/>
                  <a:ext cx="802" cy="82"/>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8774" name="Group 80"/>
            <p:cNvGrpSpPr>
              <a:grpSpLocks/>
            </p:cNvGrpSpPr>
            <p:nvPr/>
          </p:nvGrpSpPr>
          <p:grpSpPr bwMode="auto">
            <a:xfrm>
              <a:off x="3524" y="1624"/>
              <a:ext cx="1090" cy="292"/>
              <a:chOff x="3611" y="3678"/>
              <a:chExt cx="1406" cy="426"/>
            </a:xfrm>
          </p:grpSpPr>
          <p:sp>
            <p:nvSpPr>
              <p:cNvPr id="28782" name="Line 81"/>
              <p:cNvSpPr>
                <a:spLocks noChangeShapeType="1"/>
              </p:cNvSpPr>
              <p:nvPr/>
            </p:nvSpPr>
            <p:spPr bwMode="auto">
              <a:xfrm>
                <a:off x="3692" y="3894"/>
                <a:ext cx="879" cy="6"/>
              </a:xfrm>
              <a:prstGeom prst="line">
                <a:avLst/>
              </a:prstGeom>
              <a:noFill/>
              <a:ln w="412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8783" name="Group 82"/>
              <p:cNvGrpSpPr>
                <a:grpSpLocks/>
              </p:cNvGrpSpPr>
              <p:nvPr/>
            </p:nvGrpSpPr>
            <p:grpSpPr bwMode="auto">
              <a:xfrm>
                <a:off x="3611" y="3678"/>
                <a:ext cx="1406" cy="426"/>
                <a:chOff x="476" y="3043"/>
                <a:chExt cx="2404" cy="837"/>
              </a:xfrm>
            </p:grpSpPr>
            <p:sp>
              <p:nvSpPr>
                <p:cNvPr id="28784" name="Rectangle 83"/>
                <p:cNvSpPr>
                  <a:spLocks noChangeArrowheads="1"/>
                </p:cNvSpPr>
                <p:nvPr/>
              </p:nvSpPr>
              <p:spPr bwMode="auto">
                <a:xfrm>
                  <a:off x="2713" y="3045"/>
                  <a:ext cx="16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85" name="Rectangle 84"/>
                <p:cNvSpPr>
                  <a:spLocks noChangeArrowheads="1"/>
                </p:cNvSpPr>
                <p:nvPr/>
              </p:nvSpPr>
              <p:spPr bwMode="auto">
                <a:xfrm>
                  <a:off x="612" y="3043"/>
                  <a:ext cx="16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786" name="Freeform 85"/>
                <p:cNvSpPr>
                  <a:spLocks/>
                </p:cNvSpPr>
                <p:nvPr/>
              </p:nvSpPr>
              <p:spPr bwMode="auto">
                <a:xfrm>
                  <a:off x="476" y="3119"/>
                  <a:ext cx="431" cy="752"/>
                </a:xfrm>
                <a:custGeom>
                  <a:avLst/>
                  <a:gdLst>
                    <a:gd name="T0" fmla="*/ 146 w 348"/>
                    <a:gd name="T1" fmla="*/ 988 h 252"/>
                    <a:gd name="T2" fmla="*/ 102 w 348"/>
                    <a:gd name="T3" fmla="*/ 988 h 252"/>
                    <a:gd name="T4" fmla="*/ 89 w 348"/>
                    <a:gd name="T5" fmla="*/ 997 h 252"/>
                    <a:gd name="T6" fmla="*/ 77 w 348"/>
                    <a:gd name="T7" fmla="*/ 1050 h 252"/>
                    <a:gd name="T8" fmla="*/ 79 w 348"/>
                    <a:gd name="T9" fmla="*/ 988 h 252"/>
                    <a:gd name="T10" fmla="*/ 78 w 348"/>
                    <a:gd name="T11" fmla="*/ 988 h 252"/>
                    <a:gd name="T12" fmla="*/ 77 w 348"/>
                    <a:gd name="T13" fmla="*/ 934 h 252"/>
                    <a:gd name="T14" fmla="*/ 77 w 348"/>
                    <a:gd name="T15" fmla="*/ 642 h 252"/>
                    <a:gd name="T16" fmla="*/ 76 w 348"/>
                    <a:gd name="T17" fmla="*/ 310 h 252"/>
                    <a:gd name="T18" fmla="*/ 72 w 348"/>
                    <a:gd name="T19" fmla="*/ 197 h 252"/>
                    <a:gd name="T20" fmla="*/ 51 w 348"/>
                    <a:gd name="T21" fmla="*/ 27 h 252"/>
                    <a:gd name="T22" fmla="*/ 32 w 348"/>
                    <a:gd name="T23" fmla="*/ 9 h 252"/>
                    <a:gd name="T24" fmla="*/ 12 w 348"/>
                    <a:gd name="T25" fmla="*/ 90 h 252"/>
                    <a:gd name="T26" fmla="*/ 0 w 348"/>
                    <a:gd name="T27" fmla="*/ 337 h 252"/>
                    <a:gd name="T28" fmla="*/ 0 w 348"/>
                    <a:gd name="T29" fmla="*/ 794 h 252"/>
                    <a:gd name="T30" fmla="*/ 0 w 348"/>
                    <a:gd name="T31" fmla="*/ 1373 h 252"/>
                    <a:gd name="T32" fmla="*/ 0 w 348"/>
                    <a:gd name="T33" fmla="*/ 1835 h 252"/>
                    <a:gd name="T34" fmla="*/ 2 w 348"/>
                    <a:gd name="T35" fmla="*/ 2083 h 252"/>
                    <a:gd name="T36" fmla="*/ 24 w 348"/>
                    <a:gd name="T37" fmla="*/ 2226 h 252"/>
                    <a:gd name="T38" fmla="*/ 50 w 348"/>
                    <a:gd name="T39" fmla="*/ 2226 h 252"/>
                    <a:gd name="T40" fmla="*/ 69 w 348"/>
                    <a:gd name="T41" fmla="*/ 2083 h 252"/>
                    <a:gd name="T42" fmla="*/ 72 w 348"/>
                    <a:gd name="T43" fmla="*/ 1799 h 252"/>
                    <a:gd name="T44" fmla="*/ 59 w 348"/>
                    <a:gd name="T45" fmla="*/ 1558 h 252"/>
                    <a:gd name="T46" fmla="*/ 82 w 348"/>
                    <a:gd name="T47" fmla="*/ 1373 h 252"/>
                    <a:gd name="T48" fmla="*/ 76 w 348"/>
                    <a:gd name="T49" fmla="*/ 1310 h 252"/>
                    <a:gd name="T50" fmla="*/ 89 w 348"/>
                    <a:gd name="T51" fmla="*/ 1373 h 252"/>
                    <a:gd name="T52" fmla="*/ 126 w 348"/>
                    <a:gd name="T53" fmla="*/ 1373 h 252"/>
                    <a:gd name="T54" fmla="*/ 245 w 348"/>
                    <a:gd name="T55" fmla="*/ 1373 h 252"/>
                    <a:gd name="T56" fmla="*/ 426 w 348"/>
                    <a:gd name="T57" fmla="*/ 1373 h 252"/>
                    <a:gd name="T58" fmla="*/ 534 w 348"/>
                    <a:gd name="T59" fmla="*/ 1373 h 252"/>
                    <a:gd name="T60" fmla="*/ 458 w 348"/>
                    <a:gd name="T61" fmla="*/ 1229 h 252"/>
                    <a:gd name="T62" fmla="*/ 281 w 348"/>
                    <a:gd name="T63" fmla="*/ 1229 h 252"/>
                    <a:gd name="T64" fmla="*/ 150 w 348"/>
                    <a:gd name="T65" fmla="*/ 1229 h 252"/>
                    <a:gd name="T66" fmla="*/ 92 w 348"/>
                    <a:gd name="T67" fmla="*/ 1229 h 252"/>
                    <a:gd name="T68" fmla="*/ 71 w 348"/>
                    <a:gd name="T69" fmla="*/ 1247 h 252"/>
                    <a:gd name="T70" fmla="*/ 56 w 348"/>
                    <a:gd name="T71" fmla="*/ 1373 h 252"/>
                    <a:gd name="T72" fmla="*/ 47 w 348"/>
                    <a:gd name="T73" fmla="*/ 1558 h 252"/>
                    <a:gd name="T74" fmla="*/ 47 w 348"/>
                    <a:gd name="T75" fmla="*/ 1889 h 252"/>
                    <a:gd name="T76" fmla="*/ 46 w 348"/>
                    <a:gd name="T77" fmla="*/ 2029 h 252"/>
                    <a:gd name="T78" fmla="*/ 37 w 348"/>
                    <a:gd name="T79" fmla="*/ 2110 h 252"/>
                    <a:gd name="T80" fmla="*/ 37 w 348"/>
                    <a:gd name="T81" fmla="*/ 2101 h 252"/>
                    <a:gd name="T82" fmla="*/ 37 w 348"/>
                    <a:gd name="T83" fmla="*/ 2110 h 252"/>
                    <a:gd name="T84" fmla="*/ 26 w 348"/>
                    <a:gd name="T85" fmla="*/ 2029 h 252"/>
                    <a:gd name="T86" fmla="*/ 12 w 348"/>
                    <a:gd name="T87" fmla="*/ 1984 h 252"/>
                    <a:gd name="T88" fmla="*/ 25 w 348"/>
                    <a:gd name="T89" fmla="*/ 1576 h 252"/>
                    <a:gd name="T90" fmla="*/ 25 w 348"/>
                    <a:gd name="T91" fmla="*/ 1122 h 252"/>
                    <a:gd name="T92" fmla="*/ 25 w 348"/>
                    <a:gd name="T93" fmla="*/ 588 h 252"/>
                    <a:gd name="T94" fmla="*/ 14 w 348"/>
                    <a:gd name="T95" fmla="*/ 224 h 252"/>
                    <a:gd name="T96" fmla="*/ 30 w 348"/>
                    <a:gd name="T97" fmla="*/ 188 h 252"/>
                    <a:gd name="T98" fmla="*/ 37 w 348"/>
                    <a:gd name="T99" fmla="*/ 143 h 252"/>
                    <a:gd name="T100" fmla="*/ 41 w 348"/>
                    <a:gd name="T101" fmla="*/ 152 h 252"/>
                    <a:gd name="T102" fmla="*/ 46 w 348"/>
                    <a:gd name="T103" fmla="*/ 90 h 252"/>
                    <a:gd name="T104" fmla="*/ 43 w 348"/>
                    <a:gd name="T105" fmla="*/ 170 h 252"/>
                    <a:gd name="T106" fmla="*/ 51 w 348"/>
                    <a:gd name="T107" fmla="*/ 319 h 252"/>
                    <a:gd name="T108" fmla="*/ 52 w 348"/>
                    <a:gd name="T109" fmla="*/ 552 h 252"/>
                    <a:gd name="T110" fmla="*/ 52 w 348"/>
                    <a:gd name="T111" fmla="*/ 889 h 252"/>
                    <a:gd name="T112" fmla="*/ 56 w 348"/>
                    <a:gd name="T113" fmla="*/ 1041 h 252"/>
                    <a:gd name="T114" fmla="*/ 66 w 348"/>
                    <a:gd name="T115" fmla="*/ 1104 h 252"/>
                    <a:gd name="T116" fmla="*/ 79 w 348"/>
                    <a:gd name="T117" fmla="*/ 1050 h 252"/>
                    <a:gd name="T118" fmla="*/ 92 w 348"/>
                    <a:gd name="T119" fmla="*/ 1131 h 252"/>
                    <a:gd name="T120" fmla="*/ 135 w 348"/>
                    <a:gd name="T121" fmla="*/ 1131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chemeClr val="tx1"/>
                </a:solidFill>
                <a:ln w="9525">
                  <a:solidFill>
                    <a:schemeClr val="tx1"/>
                  </a:solidFill>
                  <a:round/>
                  <a:headEnd/>
                  <a:tailEnd/>
                </a:ln>
              </p:spPr>
              <p:txBody>
                <a:bodyPr/>
                <a:lstStyle/>
                <a:p>
                  <a:endParaRPr lang="en-GB"/>
                </a:p>
              </p:txBody>
            </p:sp>
            <p:grpSp>
              <p:nvGrpSpPr>
                <p:cNvPr id="28787" name="Group 86"/>
                <p:cNvGrpSpPr>
                  <a:grpSpLocks/>
                </p:cNvGrpSpPr>
                <p:nvPr/>
              </p:nvGrpSpPr>
              <p:grpSpPr bwMode="auto">
                <a:xfrm>
                  <a:off x="702" y="3527"/>
                  <a:ext cx="333" cy="82"/>
                  <a:chOff x="1231" y="1817"/>
                  <a:chExt cx="581" cy="63"/>
                </a:xfrm>
              </p:grpSpPr>
              <p:sp>
                <p:nvSpPr>
                  <p:cNvPr id="28795" name="Rectangle 87" descr="Wave"/>
                  <p:cNvSpPr>
                    <a:spLocks noChangeArrowheads="1"/>
                  </p:cNvSpPr>
                  <p:nvPr/>
                </p:nvSpPr>
                <p:spPr bwMode="auto">
                  <a:xfrm>
                    <a:off x="1231" y="1817"/>
                    <a:ext cx="288" cy="63"/>
                  </a:xfrm>
                  <a:prstGeom prst="rect">
                    <a:avLst/>
                  </a:prstGeom>
                  <a:pattFill prst="wave">
                    <a:fgClr>
                      <a:schemeClr val="tx1"/>
                    </a:fgClr>
                    <a:bgClr>
                      <a:srgbClr val="FFFFFF"/>
                    </a:bgClr>
                  </a:pattFill>
                  <a:ln w="9525">
                    <a:solidFill>
                      <a:srgbClr val="000000"/>
                    </a:solidFill>
                    <a:miter lim="800000"/>
                    <a:headEnd/>
                    <a:tailEnd/>
                  </a:ln>
                </p:spPr>
                <p:txBody>
                  <a:bodyPr/>
                  <a:lstStyle/>
                  <a:p>
                    <a:endParaRPr lang="en-US"/>
                  </a:p>
                </p:txBody>
              </p:sp>
              <p:sp>
                <p:nvSpPr>
                  <p:cNvPr id="28796" name="AutoShape 88"/>
                  <p:cNvSpPr>
                    <a:spLocks noChangeArrowheads="1"/>
                  </p:cNvSpPr>
                  <p:nvPr/>
                </p:nvSpPr>
                <p:spPr bwMode="auto">
                  <a:xfrm>
                    <a:off x="1524" y="1817"/>
                    <a:ext cx="288" cy="63"/>
                  </a:xfrm>
                  <a:prstGeom prst="homePlate">
                    <a:avLst>
                      <a:gd name="adj" fmla="val 11428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788" name="Group 89"/>
                <p:cNvGrpSpPr>
                  <a:grpSpLocks/>
                </p:cNvGrpSpPr>
                <p:nvPr/>
              </p:nvGrpSpPr>
              <p:grpSpPr bwMode="auto">
                <a:xfrm>
                  <a:off x="1011" y="3554"/>
                  <a:ext cx="588" cy="248"/>
                  <a:chOff x="1675" y="423"/>
                  <a:chExt cx="1070" cy="122"/>
                </a:xfrm>
              </p:grpSpPr>
              <p:sp>
                <p:nvSpPr>
                  <p:cNvPr id="28793" name="Freeform 90"/>
                  <p:cNvSpPr>
                    <a:spLocks/>
                  </p:cNvSpPr>
                  <p:nvPr/>
                </p:nvSpPr>
                <p:spPr bwMode="auto">
                  <a:xfrm>
                    <a:off x="1675" y="424"/>
                    <a:ext cx="541" cy="121"/>
                  </a:xfrm>
                  <a:custGeom>
                    <a:avLst/>
                    <a:gdLst>
                      <a:gd name="T0" fmla="*/ 7 w 646"/>
                      <a:gd name="T1" fmla="*/ 0 h 203"/>
                      <a:gd name="T2" fmla="*/ 0 w 646"/>
                      <a:gd name="T3" fmla="*/ 14 h 203"/>
                      <a:gd name="T4" fmla="*/ 446 w 646"/>
                      <a:gd name="T5" fmla="*/ 72 h 203"/>
                      <a:gd name="T6" fmla="*/ 453 w 646"/>
                      <a:gd name="T7" fmla="*/ 58 h 203"/>
                      <a:gd name="T8" fmla="*/ 7 w 646"/>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203">
                        <a:moveTo>
                          <a:pt x="10" y="0"/>
                        </a:moveTo>
                        <a:lnTo>
                          <a:pt x="0" y="38"/>
                        </a:lnTo>
                        <a:lnTo>
                          <a:pt x="636" y="203"/>
                        </a:lnTo>
                        <a:lnTo>
                          <a:pt x="646" y="165"/>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94" name="Freeform 91"/>
                  <p:cNvSpPr>
                    <a:spLocks/>
                  </p:cNvSpPr>
                  <p:nvPr/>
                </p:nvSpPr>
                <p:spPr bwMode="auto">
                  <a:xfrm flipH="1">
                    <a:off x="2204" y="423"/>
                    <a:ext cx="541" cy="121"/>
                  </a:xfrm>
                  <a:custGeom>
                    <a:avLst/>
                    <a:gdLst>
                      <a:gd name="T0" fmla="*/ 7 w 646"/>
                      <a:gd name="T1" fmla="*/ 0 h 203"/>
                      <a:gd name="T2" fmla="*/ 0 w 646"/>
                      <a:gd name="T3" fmla="*/ 14 h 203"/>
                      <a:gd name="T4" fmla="*/ 446 w 646"/>
                      <a:gd name="T5" fmla="*/ 72 h 203"/>
                      <a:gd name="T6" fmla="*/ 453 w 646"/>
                      <a:gd name="T7" fmla="*/ 58 h 203"/>
                      <a:gd name="T8" fmla="*/ 7 w 646"/>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6" h="203">
                        <a:moveTo>
                          <a:pt x="10" y="0"/>
                        </a:moveTo>
                        <a:lnTo>
                          <a:pt x="0" y="38"/>
                        </a:lnTo>
                        <a:lnTo>
                          <a:pt x="636" y="203"/>
                        </a:lnTo>
                        <a:lnTo>
                          <a:pt x="646" y="165"/>
                        </a:lnTo>
                        <a:lnTo>
                          <a:pt x="1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8789" name="Freeform 92"/>
                <p:cNvSpPr>
                  <a:spLocks/>
                </p:cNvSpPr>
                <p:nvPr/>
              </p:nvSpPr>
              <p:spPr bwMode="auto">
                <a:xfrm>
                  <a:off x="2391" y="3111"/>
                  <a:ext cx="398" cy="769"/>
                </a:xfrm>
                <a:custGeom>
                  <a:avLst/>
                  <a:gdLst>
                    <a:gd name="T0" fmla="*/ 331 w 348"/>
                    <a:gd name="T1" fmla="*/ 1184 h 252"/>
                    <a:gd name="T2" fmla="*/ 369 w 348"/>
                    <a:gd name="T3" fmla="*/ 1184 h 252"/>
                    <a:gd name="T4" fmla="*/ 384 w 348"/>
                    <a:gd name="T5" fmla="*/ 1184 h 252"/>
                    <a:gd name="T6" fmla="*/ 390 w 348"/>
                    <a:gd name="T7" fmla="*/ 1175 h 252"/>
                    <a:gd name="T8" fmla="*/ 404 w 348"/>
                    <a:gd name="T9" fmla="*/ 1126 h 252"/>
                    <a:gd name="T10" fmla="*/ 411 w 348"/>
                    <a:gd name="T11" fmla="*/ 1007 h 252"/>
                    <a:gd name="T12" fmla="*/ 411 w 348"/>
                    <a:gd name="T13" fmla="*/ 763 h 252"/>
                    <a:gd name="T14" fmla="*/ 411 w 348"/>
                    <a:gd name="T15" fmla="*/ 400 h 252"/>
                    <a:gd name="T16" fmla="*/ 403 w 348"/>
                    <a:gd name="T17" fmla="*/ 232 h 252"/>
                    <a:gd name="T18" fmla="*/ 416 w 348"/>
                    <a:gd name="T19" fmla="*/ 204 h 252"/>
                    <a:gd name="T20" fmla="*/ 424 w 348"/>
                    <a:gd name="T21" fmla="*/ 150 h 252"/>
                    <a:gd name="T22" fmla="*/ 428 w 348"/>
                    <a:gd name="T23" fmla="*/ 159 h 252"/>
                    <a:gd name="T24" fmla="*/ 431 w 348"/>
                    <a:gd name="T25" fmla="*/ 95 h 252"/>
                    <a:gd name="T26" fmla="*/ 429 w 348"/>
                    <a:gd name="T27" fmla="*/ 177 h 252"/>
                    <a:gd name="T28" fmla="*/ 435 w 348"/>
                    <a:gd name="T29" fmla="*/ 354 h 252"/>
                    <a:gd name="T30" fmla="*/ 435 w 348"/>
                    <a:gd name="T31" fmla="*/ 830 h 252"/>
                    <a:gd name="T32" fmla="*/ 435 w 348"/>
                    <a:gd name="T33" fmla="*/ 1434 h 252"/>
                    <a:gd name="T34" fmla="*/ 435 w 348"/>
                    <a:gd name="T35" fmla="*/ 1919 h 252"/>
                    <a:gd name="T36" fmla="*/ 431 w 348"/>
                    <a:gd name="T37" fmla="*/ 2151 h 252"/>
                    <a:gd name="T38" fmla="*/ 438 w 348"/>
                    <a:gd name="T39" fmla="*/ 2215 h 252"/>
                    <a:gd name="T40" fmla="*/ 428 w 348"/>
                    <a:gd name="T41" fmla="*/ 2188 h 252"/>
                    <a:gd name="T42" fmla="*/ 417 w 348"/>
                    <a:gd name="T43" fmla="*/ 2252 h 252"/>
                    <a:gd name="T44" fmla="*/ 411 w 348"/>
                    <a:gd name="T45" fmla="*/ 2215 h 252"/>
                    <a:gd name="T46" fmla="*/ 416 w 348"/>
                    <a:gd name="T47" fmla="*/ 2151 h 252"/>
                    <a:gd name="T48" fmla="*/ 415 w 348"/>
                    <a:gd name="T49" fmla="*/ 1807 h 252"/>
                    <a:gd name="T50" fmla="*/ 412 w 348"/>
                    <a:gd name="T51" fmla="*/ 1517 h 252"/>
                    <a:gd name="T52" fmla="*/ 398 w 348"/>
                    <a:gd name="T53" fmla="*/ 1321 h 252"/>
                    <a:gd name="T54" fmla="*/ 380 w 348"/>
                    <a:gd name="T55" fmla="*/ 1285 h 252"/>
                    <a:gd name="T56" fmla="*/ 348 w 348"/>
                    <a:gd name="T57" fmla="*/ 1285 h 252"/>
                    <a:gd name="T58" fmla="*/ 246 w 348"/>
                    <a:gd name="T59" fmla="*/ 1285 h 252"/>
                    <a:gd name="T60" fmla="*/ 91 w 348"/>
                    <a:gd name="T61" fmla="*/ 1285 h 252"/>
                    <a:gd name="T62" fmla="*/ 0 w 348"/>
                    <a:gd name="T63" fmla="*/ 1285 h 252"/>
                    <a:gd name="T64" fmla="*/ 64 w 348"/>
                    <a:gd name="T65" fmla="*/ 1434 h 252"/>
                    <a:gd name="T66" fmla="*/ 216 w 348"/>
                    <a:gd name="T67" fmla="*/ 1434 h 252"/>
                    <a:gd name="T68" fmla="*/ 327 w 348"/>
                    <a:gd name="T69" fmla="*/ 1434 h 252"/>
                    <a:gd name="T70" fmla="*/ 376 w 348"/>
                    <a:gd name="T71" fmla="*/ 1434 h 252"/>
                    <a:gd name="T72" fmla="*/ 385 w 348"/>
                    <a:gd name="T73" fmla="*/ 1443 h 252"/>
                    <a:gd name="T74" fmla="*/ 397 w 348"/>
                    <a:gd name="T75" fmla="*/ 1407 h 252"/>
                    <a:gd name="T76" fmla="*/ 393 w 348"/>
                    <a:gd name="T77" fmla="*/ 1657 h 252"/>
                    <a:gd name="T78" fmla="*/ 393 w 348"/>
                    <a:gd name="T79" fmla="*/ 1807 h 252"/>
                    <a:gd name="T80" fmla="*/ 395 w 348"/>
                    <a:gd name="T81" fmla="*/ 2151 h 252"/>
                    <a:gd name="T82" fmla="*/ 409 w 348"/>
                    <a:gd name="T83" fmla="*/ 2310 h 252"/>
                    <a:gd name="T84" fmla="*/ 431 w 348"/>
                    <a:gd name="T85" fmla="*/ 2328 h 252"/>
                    <a:gd name="T86" fmla="*/ 447 w 348"/>
                    <a:gd name="T87" fmla="*/ 2243 h 252"/>
                    <a:gd name="T88" fmla="*/ 455 w 348"/>
                    <a:gd name="T89" fmla="*/ 2087 h 252"/>
                    <a:gd name="T90" fmla="*/ 455 w 348"/>
                    <a:gd name="T91" fmla="*/ 1648 h 252"/>
                    <a:gd name="T92" fmla="*/ 455 w 348"/>
                    <a:gd name="T93" fmla="*/ 1175 h 252"/>
                    <a:gd name="T94" fmla="*/ 455 w 348"/>
                    <a:gd name="T95" fmla="*/ 613 h 252"/>
                    <a:gd name="T96" fmla="*/ 453 w 348"/>
                    <a:gd name="T97" fmla="*/ 204 h 252"/>
                    <a:gd name="T98" fmla="*/ 436 w 348"/>
                    <a:gd name="T99" fmla="*/ 27 h 252"/>
                    <a:gd name="T100" fmla="*/ 420 w 348"/>
                    <a:gd name="T101" fmla="*/ 9 h 252"/>
                    <a:gd name="T102" fmla="*/ 401 w 348"/>
                    <a:gd name="T103" fmla="*/ 104 h 252"/>
                    <a:gd name="T104" fmla="*/ 392 w 348"/>
                    <a:gd name="T105" fmla="*/ 232 h 252"/>
                    <a:gd name="T106" fmla="*/ 390 w 348"/>
                    <a:gd name="T107" fmla="*/ 400 h 252"/>
                    <a:gd name="T108" fmla="*/ 390 w 348"/>
                    <a:gd name="T109" fmla="*/ 763 h 252"/>
                    <a:gd name="T110" fmla="*/ 400 w 348"/>
                    <a:gd name="T111" fmla="*/ 986 h 252"/>
                    <a:gd name="T112" fmla="*/ 388 w 348"/>
                    <a:gd name="T113" fmla="*/ 1053 h 252"/>
                    <a:gd name="T114" fmla="*/ 395 w 348"/>
                    <a:gd name="T115" fmla="*/ 1089 h 252"/>
                    <a:gd name="T116" fmla="*/ 390 w 348"/>
                    <a:gd name="T117" fmla="*/ 1025 h 252"/>
                    <a:gd name="T118" fmla="*/ 382 w 348"/>
                    <a:gd name="T119" fmla="*/ 1108 h 252"/>
                    <a:gd name="T120" fmla="*/ 360 w 348"/>
                    <a:gd name="T121" fmla="*/ 1034 h 252"/>
                    <a:gd name="T122" fmla="*/ 323 w 348"/>
                    <a:gd name="T123" fmla="*/ 1034 h 2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48" h="252">
                      <a:moveTo>
                        <a:pt x="242" y="111"/>
                      </a:moveTo>
                      <a:lnTo>
                        <a:pt x="244" y="127"/>
                      </a:lnTo>
                      <a:lnTo>
                        <a:pt x="247" y="127"/>
                      </a:lnTo>
                      <a:lnTo>
                        <a:pt x="253" y="127"/>
                      </a:lnTo>
                      <a:lnTo>
                        <a:pt x="260" y="127"/>
                      </a:lnTo>
                      <a:lnTo>
                        <a:pt x="268" y="127"/>
                      </a:lnTo>
                      <a:lnTo>
                        <a:pt x="275" y="127"/>
                      </a:lnTo>
                      <a:lnTo>
                        <a:pt x="282" y="127"/>
                      </a:lnTo>
                      <a:lnTo>
                        <a:pt x="288" y="127"/>
                      </a:lnTo>
                      <a:lnTo>
                        <a:pt x="292" y="127"/>
                      </a:lnTo>
                      <a:lnTo>
                        <a:pt x="294" y="127"/>
                      </a:lnTo>
                      <a:lnTo>
                        <a:pt x="299" y="126"/>
                      </a:lnTo>
                      <a:lnTo>
                        <a:pt x="296" y="118"/>
                      </a:lnTo>
                      <a:lnTo>
                        <a:pt x="296" y="126"/>
                      </a:lnTo>
                      <a:lnTo>
                        <a:pt x="298" y="126"/>
                      </a:lnTo>
                      <a:lnTo>
                        <a:pt x="301" y="125"/>
                      </a:lnTo>
                      <a:lnTo>
                        <a:pt x="305" y="124"/>
                      </a:lnTo>
                      <a:lnTo>
                        <a:pt x="308" y="122"/>
                      </a:lnTo>
                      <a:lnTo>
                        <a:pt x="309" y="121"/>
                      </a:lnTo>
                      <a:lnTo>
                        <a:pt x="311" y="119"/>
                      </a:lnTo>
                      <a:lnTo>
                        <a:pt x="312" y="117"/>
                      </a:lnTo>
                      <a:lnTo>
                        <a:pt x="313" y="113"/>
                      </a:lnTo>
                      <a:lnTo>
                        <a:pt x="314" y="108"/>
                      </a:lnTo>
                      <a:lnTo>
                        <a:pt x="314" y="107"/>
                      </a:lnTo>
                      <a:lnTo>
                        <a:pt x="315" y="100"/>
                      </a:lnTo>
                      <a:lnTo>
                        <a:pt x="315" y="91"/>
                      </a:lnTo>
                      <a:lnTo>
                        <a:pt x="314" y="82"/>
                      </a:lnTo>
                      <a:lnTo>
                        <a:pt x="314" y="72"/>
                      </a:lnTo>
                      <a:lnTo>
                        <a:pt x="314" y="62"/>
                      </a:lnTo>
                      <a:lnTo>
                        <a:pt x="314" y="52"/>
                      </a:lnTo>
                      <a:lnTo>
                        <a:pt x="314" y="43"/>
                      </a:lnTo>
                      <a:lnTo>
                        <a:pt x="315" y="38"/>
                      </a:lnTo>
                      <a:lnTo>
                        <a:pt x="315" y="36"/>
                      </a:lnTo>
                      <a:lnTo>
                        <a:pt x="316" y="25"/>
                      </a:lnTo>
                      <a:lnTo>
                        <a:pt x="308" y="25"/>
                      </a:lnTo>
                      <a:lnTo>
                        <a:pt x="316" y="28"/>
                      </a:lnTo>
                      <a:lnTo>
                        <a:pt x="320" y="19"/>
                      </a:lnTo>
                      <a:lnTo>
                        <a:pt x="312" y="16"/>
                      </a:lnTo>
                      <a:lnTo>
                        <a:pt x="318" y="22"/>
                      </a:lnTo>
                      <a:lnTo>
                        <a:pt x="323" y="16"/>
                      </a:lnTo>
                      <a:lnTo>
                        <a:pt x="318" y="10"/>
                      </a:lnTo>
                      <a:lnTo>
                        <a:pt x="321" y="18"/>
                      </a:lnTo>
                      <a:lnTo>
                        <a:pt x="324" y="16"/>
                      </a:lnTo>
                      <a:lnTo>
                        <a:pt x="321" y="9"/>
                      </a:lnTo>
                      <a:lnTo>
                        <a:pt x="321" y="17"/>
                      </a:lnTo>
                      <a:lnTo>
                        <a:pt x="324" y="16"/>
                      </a:lnTo>
                      <a:lnTo>
                        <a:pt x="327" y="17"/>
                      </a:lnTo>
                      <a:lnTo>
                        <a:pt x="327" y="9"/>
                      </a:lnTo>
                      <a:lnTo>
                        <a:pt x="324" y="16"/>
                      </a:lnTo>
                      <a:lnTo>
                        <a:pt x="327" y="18"/>
                      </a:lnTo>
                      <a:lnTo>
                        <a:pt x="330" y="10"/>
                      </a:lnTo>
                      <a:lnTo>
                        <a:pt x="324" y="16"/>
                      </a:lnTo>
                      <a:lnTo>
                        <a:pt x="330" y="21"/>
                      </a:lnTo>
                      <a:lnTo>
                        <a:pt x="335" y="16"/>
                      </a:lnTo>
                      <a:lnTo>
                        <a:pt x="328" y="19"/>
                      </a:lnTo>
                      <a:lnTo>
                        <a:pt x="331" y="28"/>
                      </a:lnTo>
                      <a:lnTo>
                        <a:pt x="339" y="25"/>
                      </a:lnTo>
                      <a:lnTo>
                        <a:pt x="331" y="25"/>
                      </a:lnTo>
                      <a:lnTo>
                        <a:pt x="332" y="38"/>
                      </a:lnTo>
                      <a:lnTo>
                        <a:pt x="332" y="53"/>
                      </a:lnTo>
                      <a:lnTo>
                        <a:pt x="332" y="66"/>
                      </a:lnTo>
                      <a:lnTo>
                        <a:pt x="332" y="78"/>
                      </a:lnTo>
                      <a:lnTo>
                        <a:pt x="332" y="89"/>
                      </a:lnTo>
                      <a:lnTo>
                        <a:pt x="332" y="108"/>
                      </a:lnTo>
                      <a:lnTo>
                        <a:pt x="332" y="126"/>
                      </a:lnTo>
                      <a:lnTo>
                        <a:pt x="332" y="144"/>
                      </a:lnTo>
                      <a:lnTo>
                        <a:pt x="332" y="154"/>
                      </a:lnTo>
                      <a:lnTo>
                        <a:pt x="332" y="165"/>
                      </a:lnTo>
                      <a:lnTo>
                        <a:pt x="332" y="177"/>
                      </a:lnTo>
                      <a:lnTo>
                        <a:pt x="332" y="190"/>
                      </a:lnTo>
                      <a:lnTo>
                        <a:pt x="332" y="206"/>
                      </a:lnTo>
                      <a:lnTo>
                        <a:pt x="332" y="223"/>
                      </a:lnTo>
                      <a:lnTo>
                        <a:pt x="340" y="223"/>
                      </a:lnTo>
                      <a:lnTo>
                        <a:pt x="332" y="223"/>
                      </a:lnTo>
                      <a:lnTo>
                        <a:pt x="330" y="231"/>
                      </a:lnTo>
                      <a:lnTo>
                        <a:pt x="338" y="231"/>
                      </a:lnTo>
                      <a:lnTo>
                        <a:pt x="331" y="228"/>
                      </a:lnTo>
                      <a:lnTo>
                        <a:pt x="327" y="235"/>
                      </a:lnTo>
                      <a:lnTo>
                        <a:pt x="335" y="238"/>
                      </a:lnTo>
                      <a:lnTo>
                        <a:pt x="329" y="233"/>
                      </a:lnTo>
                      <a:lnTo>
                        <a:pt x="324" y="237"/>
                      </a:lnTo>
                      <a:lnTo>
                        <a:pt x="330" y="242"/>
                      </a:lnTo>
                      <a:lnTo>
                        <a:pt x="327" y="235"/>
                      </a:lnTo>
                      <a:lnTo>
                        <a:pt x="330" y="234"/>
                      </a:lnTo>
                      <a:lnTo>
                        <a:pt x="324" y="236"/>
                      </a:lnTo>
                      <a:lnTo>
                        <a:pt x="319" y="234"/>
                      </a:lnTo>
                      <a:lnTo>
                        <a:pt x="319" y="242"/>
                      </a:lnTo>
                      <a:lnTo>
                        <a:pt x="322" y="235"/>
                      </a:lnTo>
                      <a:lnTo>
                        <a:pt x="324" y="237"/>
                      </a:lnTo>
                      <a:lnTo>
                        <a:pt x="319" y="233"/>
                      </a:lnTo>
                      <a:lnTo>
                        <a:pt x="314" y="238"/>
                      </a:lnTo>
                      <a:lnTo>
                        <a:pt x="321" y="235"/>
                      </a:lnTo>
                      <a:lnTo>
                        <a:pt x="318" y="228"/>
                      </a:lnTo>
                      <a:lnTo>
                        <a:pt x="310" y="231"/>
                      </a:lnTo>
                      <a:lnTo>
                        <a:pt x="318" y="231"/>
                      </a:lnTo>
                      <a:lnTo>
                        <a:pt x="317" y="223"/>
                      </a:lnTo>
                      <a:lnTo>
                        <a:pt x="317" y="212"/>
                      </a:lnTo>
                      <a:lnTo>
                        <a:pt x="317" y="202"/>
                      </a:lnTo>
                      <a:lnTo>
                        <a:pt x="317" y="194"/>
                      </a:lnTo>
                      <a:lnTo>
                        <a:pt x="317" y="187"/>
                      </a:lnTo>
                      <a:lnTo>
                        <a:pt x="317" y="175"/>
                      </a:lnTo>
                      <a:lnTo>
                        <a:pt x="316" y="172"/>
                      </a:lnTo>
                      <a:lnTo>
                        <a:pt x="315" y="163"/>
                      </a:lnTo>
                      <a:lnTo>
                        <a:pt x="312" y="154"/>
                      </a:lnTo>
                      <a:lnTo>
                        <a:pt x="310" y="148"/>
                      </a:lnTo>
                      <a:lnTo>
                        <a:pt x="308" y="146"/>
                      </a:lnTo>
                      <a:lnTo>
                        <a:pt x="304" y="142"/>
                      </a:lnTo>
                      <a:lnTo>
                        <a:pt x="302" y="140"/>
                      </a:lnTo>
                      <a:lnTo>
                        <a:pt x="299" y="139"/>
                      </a:lnTo>
                      <a:lnTo>
                        <a:pt x="292" y="138"/>
                      </a:lnTo>
                      <a:lnTo>
                        <a:pt x="290" y="138"/>
                      </a:lnTo>
                      <a:lnTo>
                        <a:pt x="288" y="138"/>
                      </a:lnTo>
                      <a:lnTo>
                        <a:pt x="284" y="138"/>
                      </a:lnTo>
                      <a:lnTo>
                        <a:pt x="279" y="138"/>
                      </a:lnTo>
                      <a:lnTo>
                        <a:pt x="266" y="138"/>
                      </a:lnTo>
                      <a:lnTo>
                        <a:pt x="250" y="138"/>
                      </a:lnTo>
                      <a:lnTo>
                        <a:pt x="232" y="138"/>
                      </a:lnTo>
                      <a:lnTo>
                        <a:pt x="211" y="138"/>
                      </a:lnTo>
                      <a:lnTo>
                        <a:pt x="188" y="138"/>
                      </a:lnTo>
                      <a:lnTo>
                        <a:pt x="165" y="138"/>
                      </a:lnTo>
                      <a:lnTo>
                        <a:pt x="116" y="138"/>
                      </a:lnTo>
                      <a:lnTo>
                        <a:pt x="93" y="138"/>
                      </a:lnTo>
                      <a:lnTo>
                        <a:pt x="70" y="138"/>
                      </a:lnTo>
                      <a:lnTo>
                        <a:pt x="49" y="138"/>
                      </a:lnTo>
                      <a:lnTo>
                        <a:pt x="30" y="138"/>
                      </a:lnTo>
                      <a:lnTo>
                        <a:pt x="13" y="138"/>
                      </a:lnTo>
                      <a:lnTo>
                        <a:pt x="0" y="138"/>
                      </a:lnTo>
                      <a:lnTo>
                        <a:pt x="0" y="154"/>
                      </a:lnTo>
                      <a:lnTo>
                        <a:pt x="13" y="154"/>
                      </a:lnTo>
                      <a:lnTo>
                        <a:pt x="30" y="154"/>
                      </a:lnTo>
                      <a:lnTo>
                        <a:pt x="49" y="154"/>
                      </a:lnTo>
                      <a:lnTo>
                        <a:pt x="70" y="154"/>
                      </a:lnTo>
                      <a:lnTo>
                        <a:pt x="93" y="154"/>
                      </a:lnTo>
                      <a:lnTo>
                        <a:pt x="116" y="154"/>
                      </a:lnTo>
                      <a:lnTo>
                        <a:pt x="165" y="154"/>
                      </a:lnTo>
                      <a:lnTo>
                        <a:pt x="188" y="154"/>
                      </a:lnTo>
                      <a:lnTo>
                        <a:pt x="211" y="154"/>
                      </a:lnTo>
                      <a:lnTo>
                        <a:pt x="232" y="154"/>
                      </a:lnTo>
                      <a:lnTo>
                        <a:pt x="250" y="154"/>
                      </a:lnTo>
                      <a:lnTo>
                        <a:pt x="266" y="154"/>
                      </a:lnTo>
                      <a:lnTo>
                        <a:pt x="279" y="154"/>
                      </a:lnTo>
                      <a:lnTo>
                        <a:pt x="284" y="154"/>
                      </a:lnTo>
                      <a:lnTo>
                        <a:pt x="288" y="154"/>
                      </a:lnTo>
                      <a:lnTo>
                        <a:pt x="290" y="154"/>
                      </a:lnTo>
                      <a:lnTo>
                        <a:pt x="292" y="154"/>
                      </a:lnTo>
                      <a:lnTo>
                        <a:pt x="299" y="155"/>
                      </a:lnTo>
                      <a:lnTo>
                        <a:pt x="295" y="155"/>
                      </a:lnTo>
                      <a:lnTo>
                        <a:pt x="299" y="147"/>
                      </a:lnTo>
                      <a:lnTo>
                        <a:pt x="293" y="153"/>
                      </a:lnTo>
                      <a:lnTo>
                        <a:pt x="297" y="157"/>
                      </a:lnTo>
                      <a:lnTo>
                        <a:pt x="303" y="151"/>
                      </a:lnTo>
                      <a:lnTo>
                        <a:pt x="295" y="154"/>
                      </a:lnTo>
                      <a:lnTo>
                        <a:pt x="297" y="160"/>
                      </a:lnTo>
                      <a:lnTo>
                        <a:pt x="300" y="167"/>
                      </a:lnTo>
                      <a:lnTo>
                        <a:pt x="301" y="178"/>
                      </a:lnTo>
                      <a:lnTo>
                        <a:pt x="309" y="175"/>
                      </a:lnTo>
                      <a:lnTo>
                        <a:pt x="301" y="175"/>
                      </a:lnTo>
                      <a:lnTo>
                        <a:pt x="301" y="187"/>
                      </a:lnTo>
                      <a:lnTo>
                        <a:pt x="301" y="194"/>
                      </a:lnTo>
                      <a:lnTo>
                        <a:pt x="301" y="202"/>
                      </a:lnTo>
                      <a:lnTo>
                        <a:pt x="301" y="212"/>
                      </a:lnTo>
                      <a:lnTo>
                        <a:pt x="301" y="223"/>
                      </a:lnTo>
                      <a:lnTo>
                        <a:pt x="302" y="231"/>
                      </a:lnTo>
                      <a:lnTo>
                        <a:pt x="303" y="234"/>
                      </a:lnTo>
                      <a:lnTo>
                        <a:pt x="306" y="241"/>
                      </a:lnTo>
                      <a:lnTo>
                        <a:pt x="308" y="244"/>
                      </a:lnTo>
                      <a:lnTo>
                        <a:pt x="313" y="248"/>
                      </a:lnTo>
                      <a:lnTo>
                        <a:pt x="316" y="250"/>
                      </a:lnTo>
                      <a:lnTo>
                        <a:pt x="319" y="250"/>
                      </a:lnTo>
                      <a:lnTo>
                        <a:pt x="324" y="252"/>
                      </a:lnTo>
                      <a:lnTo>
                        <a:pt x="330" y="250"/>
                      </a:lnTo>
                      <a:lnTo>
                        <a:pt x="333" y="250"/>
                      </a:lnTo>
                      <a:lnTo>
                        <a:pt x="335" y="248"/>
                      </a:lnTo>
                      <a:lnTo>
                        <a:pt x="340" y="244"/>
                      </a:lnTo>
                      <a:lnTo>
                        <a:pt x="342" y="241"/>
                      </a:lnTo>
                      <a:lnTo>
                        <a:pt x="346" y="234"/>
                      </a:lnTo>
                      <a:lnTo>
                        <a:pt x="346" y="231"/>
                      </a:lnTo>
                      <a:lnTo>
                        <a:pt x="348" y="224"/>
                      </a:lnTo>
                      <a:lnTo>
                        <a:pt x="348" y="223"/>
                      </a:lnTo>
                      <a:lnTo>
                        <a:pt x="348" y="206"/>
                      </a:lnTo>
                      <a:lnTo>
                        <a:pt x="348" y="190"/>
                      </a:lnTo>
                      <a:lnTo>
                        <a:pt x="348" y="177"/>
                      </a:lnTo>
                      <a:lnTo>
                        <a:pt x="348" y="165"/>
                      </a:lnTo>
                      <a:lnTo>
                        <a:pt x="348" y="154"/>
                      </a:lnTo>
                      <a:lnTo>
                        <a:pt x="348" y="144"/>
                      </a:lnTo>
                      <a:lnTo>
                        <a:pt x="348" y="126"/>
                      </a:lnTo>
                      <a:lnTo>
                        <a:pt x="348" y="108"/>
                      </a:lnTo>
                      <a:lnTo>
                        <a:pt x="348" y="89"/>
                      </a:lnTo>
                      <a:lnTo>
                        <a:pt x="348" y="78"/>
                      </a:lnTo>
                      <a:lnTo>
                        <a:pt x="348" y="66"/>
                      </a:lnTo>
                      <a:lnTo>
                        <a:pt x="348" y="53"/>
                      </a:lnTo>
                      <a:lnTo>
                        <a:pt x="348" y="38"/>
                      </a:lnTo>
                      <a:lnTo>
                        <a:pt x="347" y="25"/>
                      </a:lnTo>
                      <a:lnTo>
                        <a:pt x="346" y="22"/>
                      </a:lnTo>
                      <a:lnTo>
                        <a:pt x="343" y="13"/>
                      </a:lnTo>
                      <a:lnTo>
                        <a:pt x="341" y="10"/>
                      </a:lnTo>
                      <a:lnTo>
                        <a:pt x="335" y="5"/>
                      </a:lnTo>
                      <a:lnTo>
                        <a:pt x="333" y="3"/>
                      </a:lnTo>
                      <a:lnTo>
                        <a:pt x="330" y="1"/>
                      </a:lnTo>
                      <a:lnTo>
                        <a:pt x="327" y="1"/>
                      </a:lnTo>
                      <a:lnTo>
                        <a:pt x="324" y="0"/>
                      </a:lnTo>
                      <a:lnTo>
                        <a:pt x="321" y="1"/>
                      </a:lnTo>
                      <a:lnTo>
                        <a:pt x="318" y="1"/>
                      </a:lnTo>
                      <a:lnTo>
                        <a:pt x="315" y="3"/>
                      </a:lnTo>
                      <a:lnTo>
                        <a:pt x="312" y="5"/>
                      </a:lnTo>
                      <a:lnTo>
                        <a:pt x="307" y="11"/>
                      </a:lnTo>
                      <a:lnTo>
                        <a:pt x="305" y="13"/>
                      </a:lnTo>
                      <a:lnTo>
                        <a:pt x="301" y="22"/>
                      </a:lnTo>
                      <a:lnTo>
                        <a:pt x="300" y="25"/>
                      </a:lnTo>
                      <a:lnTo>
                        <a:pt x="299" y="36"/>
                      </a:lnTo>
                      <a:lnTo>
                        <a:pt x="307" y="36"/>
                      </a:lnTo>
                      <a:lnTo>
                        <a:pt x="300" y="35"/>
                      </a:lnTo>
                      <a:lnTo>
                        <a:pt x="298" y="43"/>
                      </a:lnTo>
                      <a:lnTo>
                        <a:pt x="298" y="52"/>
                      </a:lnTo>
                      <a:lnTo>
                        <a:pt x="298" y="62"/>
                      </a:lnTo>
                      <a:lnTo>
                        <a:pt x="298" y="72"/>
                      </a:lnTo>
                      <a:lnTo>
                        <a:pt x="298" y="82"/>
                      </a:lnTo>
                      <a:lnTo>
                        <a:pt x="299" y="91"/>
                      </a:lnTo>
                      <a:lnTo>
                        <a:pt x="299" y="100"/>
                      </a:lnTo>
                      <a:lnTo>
                        <a:pt x="299" y="105"/>
                      </a:lnTo>
                      <a:lnTo>
                        <a:pt x="306" y="106"/>
                      </a:lnTo>
                      <a:lnTo>
                        <a:pt x="299" y="105"/>
                      </a:lnTo>
                      <a:lnTo>
                        <a:pt x="298" y="107"/>
                      </a:lnTo>
                      <a:lnTo>
                        <a:pt x="297" y="111"/>
                      </a:lnTo>
                      <a:lnTo>
                        <a:pt x="296" y="113"/>
                      </a:lnTo>
                      <a:lnTo>
                        <a:pt x="303" y="116"/>
                      </a:lnTo>
                      <a:lnTo>
                        <a:pt x="298" y="110"/>
                      </a:lnTo>
                      <a:lnTo>
                        <a:pt x="297" y="111"/>
                      </a:lnTo>
                      <a:lnTo>
                        <a:pt x="302" y="117"/>
                      </a:lnTo>
                      <a:lnTo>
                        <a:pt x="299" y="109"/>
                      </a:lnTo>
                      <a:lnTo>
                        <a:pt x="295" y="110"/>
                      </a:lnTo>
                      <a:lnTo>
                        <a:pt x="298" y="118"/>
                      </a:lnTo>
                      <a:lnTo>
                        <a:pt x="298" y="110"/>
                      </a:lnTo>
                      <a:lnTo>
                        <a:pt x="296" y="110"/>
                      </a:lnTo>
                      <a:lnTo>
                        <a:pt x="293" y="111"/>
                      </a:lnTo>
                      <a:lnTo>
                        <a:pt x="290" y="112"/>
                      </a:lnTo>
                      <a:lnTo>
                        <a:pt x="292" y="119"/>
                      </a:lnTo>
                      <a:lnTo>
                        <a:pt x="292" y="111"/>
                      </a:lnTo>
                      <a:lnTo>
                        <a:pt x="288" y="111"/>
                      </a:lnTo>
                      <a:lnTo>
                        <a:pt x="282" y="111"/>
                      </a:lnTo>
                      <a:lnTo>
                        <a:pt x="275" y="111"/>
                      </a:lnTo>
                      <a:lnTo>
                        <a:pt x="268" y="111"/>
                      </a:lnTo>
                      <a:lnTo>
                        <a:pt x="260" y="111"/>
                      </a:lnTo>
                      <a:lnTo>
                        <a:pt x="253" y="111"/>
                      </a:lnTo>
                      <a:lnTo>
                        <a:pt x="247" y="111"/>
                      </a:lnTo>
                      <a:lnTo>
                        <a:pt x="242" y="111"/>
                      </a:lnTo>
                      <a:close/>
                    </a:path>
                  </a:pathLst>
                </a:custGeom>
                <a:solidFill>
                  <a:schemeClr val="tx1"/>
                </a:solidFill>
                <a:ln w="9525">
                  <a:solidFill>
                    <a:schemeClr val="tx1"/>
                  </a:solidFill>
                  <a:round/>
                  <a:headEnd/>
                  <a:tailEnd/>
                </a:ln>
              </p:spPr>
              <p:txBody>
                <a:bodyPr/>
                <a:lstStyle/>
                <a:p>
                  <a:endParaRPr lang="en-GB"/>
                </a:p>
              </p:txBody>
            </p:sp>
            <p:sp>
              <p:nvSpPr>
                <p:cNvPr id="28790" name="Line 93"/>
                <p:cNvSpPr>
                  <a:spLocks noChangeShapeType="1"/>
                </p:cNvSpPr>
                <p:nvPr/>
              </p:nvSpPr>
              <p:spPr bwMode="auto">
                <a:xfrm>
                  <a:off x="2404" y="3606"/>
                  <a:ext cx="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791" name="Rectangle 94"/>
                <p:cNvSpPr>
                  <a:spLocks noChangeArrowheads="1"/>
                </p:cNvSpPr>
                <p:nvPr/>
              </p:nvSpPr>
              <p:spPr bwMode="auto">
                <a:xfrm>
                  <a:off x="2409" y="3527"/>
                  <a:ext cx="197" cy="82"/>
                </a:xfrm>
                <a:prstGeom prst="rect">
                  <a:avLst/>
                </a:prstGeom>
                <a:solidFill>
                  <a:schemeClr val="bg1"/>
                </a:solidFill>
                <a:ln w="9525">
                  <a:solidFill>
                    <a:srgbClr val="000000"/>
                  </a:solidFill>
                  <a:miter lim="800000"/>
                  <a:headEnd/>
                  <a:tailEnd/>
                </a:ln>
              </p:spPr>
              <p:txBody>
                <a:bodyPr/>
                <a:lstStyle/>
                <a:p>
                  <a:endParaRPr lang="en-US"/>
                </a:p>
              </p:txBody>
            </p:sp>
            <p:sp>
              <p:nvSpPr>
                <p:cNvPr id="28792" name="AutoShape 95"/>
                <p:cNvSpPr>
                  <a:spLocks noChangeArrowheads="1"/>
                </p:cNvSpPr>
                <p:nvPr/>
              </p:nvSpPr>
              <p:spPr bwMode="auto">
                <a:xfrm>
                  <a:off x="1602" y="3527"/>
                  <a:ext cx="802" cy="82"/>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8775" name="Line 96"/>
            <p:cNvSpPr>
              <a:spLocks noChangeShapeType="1"/>
            </p:cNvSpPr>
            <p:nvPr/>
          </p:nvSpPr>
          <p:spPr bwMode="auto">
            <a:xfrm>
              <a:off x="2263" y="1459"/>
              <a:ext cx="774" cy="0"/>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 name="Text Box 97"/>
            <p:cNvSpPr txBox="1">
              <a:spLocks noChangeArrowheads="1"/>
            </p:cNvSpPr>
            <p:nvPr/>
          </p:nvSpPr>
          <p:spPr bwMode="auto">
            <a:xfrm>
              <a:off x="1073" y="960"/>
              <a:ext cx="95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t>ss rAAV genome</a:t>
              </a:r>
            </a:p>
          </p:txBody>
        </p:sp>
        <p:sp>
          <p:nvSpPr>
            <p:cNvPr id="28777" name="Text Box 98"/>
            <p:cNvSpPr txBox="1">
              <a:spLocks noChangeArrowheads="1"/>
            </p:cNvSpPr>
            <p:nvPr/>
          </p:nvSpPr>
          <p:spPr bwMode="auto">
            <a:xfrm>
              <a:off x="3469" y="824"/>
              <a:ext cx="136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t>ds transcriptionally active</a:t>
              </a:r>
            </a:p>
            <a:p>
              <a:pPr eaLnBrk="1" hangingPunct="1"/>
              <a:r>
                <a:rPr lang="en-GB" sz="1400"/>
                <a:t>rAAV genome</a:t>
              </a:r>
            </a:p>
          </p:txBody>
        </p:sp>
        <p:sp>
          <p:nvSpPr>
            <p:cNvPr id="28778" name="Line 99"/>
            <p:cNvSpPr>
              <a:spLocks noChangeShapeType="1"/>
            </p:cNvSpPr>
            <p:nvPr/>
          </p:nvSpPr>
          <p:spPr bwMode="auto">
            <a:xfrm>
              <a:off x="1128" y="1639"/>
              <a:ext cx="91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9" name="Text Box 100"/>
            <p:cNvSpPr txBox="1">
              <a:spLocks noChangeArrowheads="1"/>
            </p:cNvSpPr>
            <p:nvPr/>
          </p:nvSpPr>
          <p:spPr bwMode="auto">
            <a:xfrm>
              <a:off x="1435" y="1639"/>
              <a:ext cx="4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t>4.6 kb</a:t>
              </a:r>
            </a:p>
          </p:txBody>
        </p:sp>
        <p:sp>
          <p:nvSpPr>
            <p:cNvPr id="28780" name="Text Box 101"/>
            <p:cNvSpPr txBox="1">
              <a:spLocks noChangeArrowheads="1"/>
            </p:cNvSpPr>
            <p:nvPr/>
          </p:nvSpPr>
          <p:spPr bwMode="auto">
            <a:xfrm>
              <a:off x="4092" y="1092"/>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solidFill>
                    <a:srgbClr val="FF0066"/>
                  </a:solidFill>
                </a:rPr>
                <a:t>+</a:t>
              </a:r>
            </a:p>
          </p:txBody>
        </p:sp>
        <p:sp>
          <p:nvSpPr>
            <p:cNvPr id="28781" name="Text Box 102"/>
            <p:cNvSpPr txBox="1">
              <a:spLocks noChangeArrowheads="1"/>
            </p:cNvSpPr>
            <p:nvPr/>
          </p:nvSpPr>
          <p:spPr bwMode="auto">
            <a:xfrm>
              <a:off x="4105" y="1278"/>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solidFill>
                    <a:srgbClr val="FF0066"/>
                  </a:solidFill>
                </a:rPr>
                <a:t>-</a:t>
              </a:r>
            </a:p>
          </p:txBody>
        </p:sp>
      </p:grpSp>
      <p:grpSp>
        <p:nvGrpSpPr>
          <p:cNvPr id="300135" name="Group 103"/>
          <p:cNvGrpSpPr>
            <a:grpSpLocks/>
          </p:cNvGrpSpPr>
          <p:nvPr/>
        </p:nvGrpSpPr>
        <p:grpSpPr bwMode="auto">
          <a:xfrm>
            <a:off x="395288" y="3338513"/>
            <a:ext cx="6723062" cy="1301750"/>
            <a:chOff x="249" y="2103"/>
            <a:chExt cx="4235" cy="820"/>
          </a:xfrm>
        </p:grpSpPr>
        <p:sp>
          <p:nvSpPr>
            <p:cNvPr id="28731" name="Text Box 104"/>
            <p:cNvSpPr txBox="1">
              <a:spLocks noChangeArrowheads="1"/>
            </p:cNvSpPr>
            <p:nvPr/>
          </p:nvSpPr>
          <p:spPr bwMode="auto">
            <a:xfrm>
              <a:off x="1439" y="2103"/>
              <a:ext cx="320" cy="1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800" b="1"/>
                <a:t>448 bp</a:t>
              </a:r>
            </a:p>
          </p:txBody>
        </p:sp>
        <p:sp>
          <p:nvSpPr>
            <p:cNvPr id="28732" name="Text Box 105"/>
            <p:cNvSpPr txBox="1">
              <a:spLocks noChangeArrowheads="1"/>
            </p:cNvSpPr>
            <p:nvPr/>
          </p:nvSpPr>
          <p:spPr bwMode="auto">
            <a:xfrm>
              <a:off x="1210" y="2162"/>
              <a:ext cx="21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t>ITR</a:t>
              </a:r>
            </a:p>
          </p:txBody>
        </p:sp>
        <p:sp>
          <p:nvSpPr>
            <p:cNvPr id="28733" name="Text Box 106"/>
            <p:cNvSpPr txBox="1">
              <a:spLocks noChangeArrowheads="1"/>
            </p:cNvSpPr>
            <p:nvPr/>
          </p:nvSpPr>
          <p:spPr bwMode="auto">
            <a:xfrm>
              <a:off x="2911" y="2530"/>
              <a:ext cx="24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t>pA</a:t>
              </a:r>
              <a:endParaRPr lang="en-US" sz="800"/>
            </a:p>
          </p:txBody>
        </p:sp>
        <p:sp>
          <p:nvSpPr>
            <p:cNvPr id="28734" name="Text Box 107"/>
            <p:cNvSpPr txBox="1">
              <a:spLocks noChangeArrowheads="1"/>
            </p:cNvSpPr>
            <p:nvPr/>
          </p:nvSpPr>
          <p:spPr bwMode="auto">
            <a:xfrm>
              <a:off x="1603" y="2535"/>
              <a:ext cx="29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t>Intron</a:t>
              </a:r>
            </a:p>
          </p:txBody>
        </p:sp>
        <p:sp>
          <p:nvSpPr>
            <p:cNvPr id="28735" name="Text Box 108"/>
            <p:cNvSpPr txBox="1">
              <a:spLocks noChangeArrowheads="1"/>
            </p:cNvSpPr>
            <p:nvPr/>
          </p:nvSpPr>
          <p:spPr bwMode="auto">
            <a:xfrm>
              <a:off x="1402" y="2507"/>
              <a:ext cx="23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t>LP1</a:t>
              </a:r>
            </a:p>
          </p:txBody>
        </p:sp>
        <p:sp>
          <p:nvSpPr>
            <p:cNvPr id="28736" name="Text Box 109"/>
            <p:cNvSpPr txBox="1">
              <a:spLocks noChangeArrowheads="1"/>
            </p:cNvSpPr>
            <p:nvPr/>
          </p:nvSpPr>
          <p:spPr bwMode="auto">
            <a:xfrm>
              <a:off x="1859" y="2204"/>
              <a:ext cx="64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co hFIX cDNA</a:t>
              </a:r>
            </a:p>
          </p:txBody>
        </p:sp>
        <p:sp>
          <p:nvSpPr>
            <p:cNvPr id="28737" name="Text Box 110"/>
            <p:cNvSpPr txBox="1">
              <a:spLocks noChangeArrowheads="1"/>
            </p:cNvSpPr>
            <p:nvPr/>
          </p:nvSpPr>
          <p:spPr bwMode="auto">
            <a:xfrm>
              <a:off x="2516" y="2521"/>
              <a:ext cx="201"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t>pA</a:t>
              </a:r>
            </a:p>
          </p:txBody>
        </p:sp>
        <p:sp>
          <p:nvSpPr>
            <p:cNvPr id="28738" name="Text Box 111"/>
            <p:cNvSpPr txBox="1">
              <a:spLocks noChangeArrowheads="1"/>
            </p:cNvSpPr>
            <p:nvPr/>
          </p:nvSpPr>
          <p:spPr bwMode="auto">
            <a:xfrm>
              <a:off x="3257" y="2195"/>
              <a:ext cx="8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t>co hFIX cDNA</a:t>
              </a:r>
            </a:p>
          </p:txBody>
        </p:sp>
        <p:sp>
          <p:nvSpPr>
            <p:cNvPr id="28739" name="Text Box 112"/>
            <p:cNvSpPr txBox="1">
              <a:spLocks noChangeArrowheads="1"/>
            </p:cNvSpPr>
            <p:nvPr/>
          </p:nvSpPr>
          <p:spPr bwMode="auto">
            <a:xfrm>
              <a:off x="3819" y="2539"/>
              <a:ext cx="297"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t>Intron</a:t>
              </a:r>
            </a:p>
          </p:txBody>
        </p:sp>
        <p:sp>
          <p:nvSpPr>
            <p:cNvPr id="28740" name="Text Box 113"/>
            <p:cNvSpPr txBox="1">
              <a:spLocks noChangeArrowheads="1"/>
            </p:cNvSpPr>
            <p:nvPr/>
          </p:nvSpPr>
          <p:spPr bwMode="auto">
            <a:xfrm>
              <a:off x="4004" y="2457"/>
              <a:ext cx="23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t>LP1</a:t>
              </a:r>
            </a:p>
          </p:txBody>
        </p:sp>
        <p:sp>
          <p:nvSpPr>
            <p:cNvPr id="28741" name="Text Box 114"/>
            <p:cNvSpPr txBox="1">
              <a:spLocks noChangeArrowheads="1"/>
            </p:cNvSpPr>
            <p:nvPr/>
          </p:nvSpPr>
          <p:spPr bwMode="auto">
            <a:xfrm>
              <a:off x="4265" y="2160"/>
              <a:ext cx="21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t>ITR</a:t>
              </a:r>
            </a:p>
          </p:txBody>
        </p:sp>
        <p:sp>
          <p:nvSpPr>
            <p:cNvPr id="28742" name="Line 115"/>
            <p:cNvSpPr>
              <a:spLocks noChangeShapeType="1"/>
            </p:cNvSpPr>
            <p:nvPr/>
          </p:nvSpPr>
          <p:spPr bwMode="auto">
            <a:xfrm>
              <a:off x="1403" y="2240"/>
              <a:ext cx="30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43" name="Rectangle 116"/>
            <p:cNvSpPr>
              <a:spLocks noChangeArrowheads="1"/>
            </p:cNvSpPr>
            <p:nvPr/>
          </p:nvSpPr>
          <p:spPr bwMode="auto">
            <a:xfrm>
              <a:off x="249" y="2341"/>
              <a:ext cx="68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b="1">
                  <a:solidFill>
                    <a:srgbClr val="000000"/>
                  </a:solidFill>
                  <a:latin typeface="Arial Narrow" pitchFamily="34" charset="0"/>
                </a:rPr>
                <a:t> scAAV LP1-FIXco</a:t>
              </a:r>
              <a:endParaRPr lang="en-US" sz="1200">
                <a:latin typeface="Times New Roman" pitchFamily="18" charset="0"/>
              </a:endParaRPr>
            </a:p>
          </p:txBody>
        </p:sp>
        <p:sp>
          <p:nvSpPr>
            <p:cNvPr id="28744" name="Rectangle 117"/>
            <p:cNvSpPr>
              <a:spLocks noChangeArrowheads="1"/>
            </p:cNvSpPr>
            <p:nvPr/>
          </p:nvSpPr>
          <p:spPr bwMode="auto">
            <a:xfrm>
              <a:off x="2771" y="2451"/>
              <a:ext cx="117" cy="2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45" name="Text Box 118"/>
            <p:cNvSpPr txBox="1">
              <a:spLocks noChangeArrowheads="1"/>
            </p:cNvSpPr>
            <p:nvPr/>
          </p:nvSpPr>
          <p:spPr bwMode="auto">
            <a:xfrm>
              <a:off x="2727" y="2430"/>
              <a:ext cx="24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800" b="1">
                  <a:cs typeface="Arial" charset="0"/>
                </a:rPr>
                <a:t>Δ</a:t>
              </a:r>
              <a:r>
                <a:rPr lang="en-US" sz="800" b="1" i="1"/>
                <a:t>trs</a:t>
              </a:r>
            </a:p>
          </p:txBody>
        </p:sp>
        <p:sp>
          <p:nvSpPr>
            <p:cNvPr id="28746" name="AutoShape 119"/>
            <p:cNvSpPr>
              <a:spLocks noChangeArrowheads="1"/>
            </p:cNvSpPr>
            <p:nvPr/>
          </p:nvSpPr>
          <p:spPr bwMode="auto">
            <a:xfrm>
              <a:off x="1347" y="2682"/>
              <a:ext cx="1424" cy="241"/>
            </a:xfrm>
            <a:prstGeom prst="rightArrow">
              <a:avLst>
                <a:gd name="adj1" fmla="val 45454"/>
                <a:gd name="adj2" fmla="val 4872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900" b="1"/>
                <a:t>2150 bp</a:t>
              </a:r>
            </a:p>
          </p:txBody>
        </p:sp>
        <p:sp>
          <p:nvSpPr>
            <p:cNvPr id="28747" name="AutoShape 120"/>
            <p:cNvSpPr>
              <a:spLocks noChangeArrowheads="1"/>
            </p:cNvSpPr>
            <p:nvPr/>
          </p:nvSpPr>
          <p:spPr bwMode="auto">
            <a:xfrm flipH="1">
              <a:off x="2876" y="2679"/>
              <a:ext cx="1425" cy="242"/>
            </a:xfrm>
            <a:prstGeom prst="rightArrow">
              <a:avLst>
                <a:gd name="adj1" fmla="val 45454"/>
                <a:gd name="adj2" fmla="val 4855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900" b="1"/>
                <a:t>2150 bp</a:t>
              </a:r>
            </a:p>
          </p:txBody>
        </p:sp>
        <p:grpSp>
          <p:nvGrpSpPr>
            <p:cNvPr id="28748" name="Group 121"/>
            <p:cNvGrpSpPr>
              <a:grpSpLocks/>
            </p:cNvGrpSpPr>
            <p:nvPr/>
          </p:nvGrpSpPr>
          <p:grpSpPr bwMode="auto">
            <a:xfrm>
              <a:off x="1274" y="2307"/>
              <a:ext cx="3093" cy="259"/>
              <a:chOff x="1274" y="2307"/>
              <a:chExt cx="3093" cy="259"/>
            </a:xfrm>
          </p:grpSpPr>
          <p:sp>
            <p:nvSpPr>
              <p:cNvPr id="28749" name="Line 122"/>
              <p:cNvSpPr>
                <a:spLocks noChangeShapeType="1"/>
              </p:cNvSpPr>
              <p:nvPr/>
            </p:nvSpPr>
            <p:spPr bwMode="auto">
              <a:xfrm>
                <a:off x="1669" y="2462"/>
                <a:ext cx="59" cy="1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0" name="Line 123"/>
              <p:cNvSpPr>
                <a:spLocks noChangeShapeType="1"/>
              </p:cNvSpPr>
              <p:nvPr/>
            </p:nvSpPr>
            <p:spPr bwMode="auto">
              <a:xfrm flipH="1">
                <a:off x="1733" y="2463"/>
                <a:ext cx="59" cy="103"/>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8751" name="Group 124"/>
              <p:cNvGrpSpPr>
                <a:grpSpLocks/>
              </p:cNvGrpSpPr>
              <p:nvPr/>
            </p:nvGrpSpPr>
            <p:grpSpPr bwMode="auto">
              <a:xfrm>
                <a:off x="1274" y="2307"/>
                <a:ext cx="3093" cy="249"/>
                <a:chOff x="1274" y="2307"/>
                <a:chExt cx="3093" cy="249"/>
              </a:xfrm>
            </p:grpSpPr>
            <p:sp>
              <p:nvSpPr>
                <p:cNvPr id="28752" name="Line 125"/>
                <p:cNvSpPr>
                  <a:spLocks noChangeShapeType="1"/>
                </p:cNvSpPr>
                <p:nvPr/>
              </p:nvSpPr>
              <p:spPr bwMode="auto">
                <a:xfrm>
                  <a:off x="2728" y="2437"/>
                  <a:ext cx="8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3" name="Rectangle 126" descr="Small grid"/>
                <p:cNvSpPr>
                  <a:spLocks noChangeArrowheads="1"/>
                </p:cNvSpPr>
                <p:nvPr/>
              </p:nvSpPr>
              <p:spPr bwMode="auto">
                <a:xfrm rot="10800000">
                  <a:off x="3195" y="2365"/>
                  <a:ext cx="649" cy="133"/>
                </a:xfrm>
                <a:prstGeom prst="rect">
                  <a:avLst/>
                </a:prstGeom>
                <a:pattFill prst="smGrid">
                  <a:fgClr>
                    <a:schemeClr val="accent1"/>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4" name="Line 127"/>
                <p:cNvSpPr>
                  <a:spLocks noChangeShapeType="1"/>
                </p:cNvSpPr>
                <p:nvPr/>
              </p:nvSpPr>
              <p:spPr bwMode="auto">
                <a:xfrm rot="10800000">
                  <a:off x="3113" y="2435"/>
                  <a:ext cx="8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5" name="Rectangle 128"/>
                <p:cNvSpPr>
                  <a:spLocks noChangeArrowheads="1"/>
                </p:cNvSpPr>
                <p:nvPr/>
              </p:nvSpPr>
              <p:spPr bwMode="auto">
                <a:xfrm rot="10800000">
                  <a:off x="2910" y="2362"/>
                  <a:ext cx="203" cy="136"/>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6" name="Line 129"/>
                <p:cNvSpPr>
                  <a:spLocks noChangeShapeType="1"/>
                </p:cNvSpPr>
                <p:nvPr/>
              </p:nvSpPr>
              <p:spPr bwMode="auto">
                <a:xfrm rot="10800000">
                  <a:off x="2829" y="2435"/>
                  <a:ext cx="8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7" name="Rectangle 130" descr="Small grid"/>
                <p:cNvSpPr>
                  <a:spLocks noChangeArrowheads="1"/>
                </p:cNvSpPr>
                <p:nvPr/>
              </p:nvSpPr>
              <p:spPr bwMode="auto">
                <a:xfrm>
                  <a:off x="1795" y="2373"/>
                  <a:ext cx="649" cy="134"/>
                </a:xfrm>
                <a:prstGeom prst="rect">
                  <a:avLst/>
                </a:prstGeom>
                <a:pattFill prst="smGrid">
                  <a:fgClr>
                    <a:schemeClr val="accent1"/>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58" name="Line 131"/>
                <p:cNvSpPr>
                  <a:spLocks noChangeShapeType="1"/>
                </p:cNvSpPr>
                <p:nvPr/>
              </p:nvSpPr>
              <p:spPr bwMode="auto">
                <a:xfrm>
                  <a:off x="2444" y="2437"/>
                  <a:ext cx="8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59" name="Rectangle 132"/>
                <p:cNvSpPr>
                  <a:spLocks noChangeArrowheads="1"/>
                </p:cNvSpPr>
                <p:nvPr/>
              </p:nvSpPr>
              <p:spPr bwMode="auto">
                <a:xfrm>
                  <a:off x="2525" y="2373"/>
                  <a:ext cx="203" cy="136"/>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0" name="Freeform 133"/>
                <p:cNvSpPr>
                  <a:spLocks/>
                </p:cNvSpPr>
                <p:nvPr/>
              </p:nvSpPr>
              <p:spPr bwMode="auto">
                <a:xfrm>
                  <a:off x="1274" y="2322"/>
                  <a:ext cx="206" cy="226"/>
                </a:xfrm>
                <a:custGeom>
                  <a:avLst/>
                  <a:gdLst>
                    <a:gd name="T0" fmla="*/ 33 w 348"/>
                    <a:gd name="T1" fmla="*/ 90 h 252"/>
                    <a:gd name="T2" fmla="*/ 23 w 348"/>
                    <a:gd name="T3" fmla="*/ 90 h 252"/>
                    <a:gd name="T4" fmla="*/ 20 w 348"/>
                    <a:gd name="T5" fmla="*/ 90 h 252"/>
                    <a:gd name="T6" fmla="*/ 18 w 348"/>
                    <a:gd name="T7" fmla="*/ 95 h 252"/>
                    <a:gd name="T8" fmla="*/ 18 w 348"/>
                    <a:gd name="T9" fmla="*/ 90 h 252"/>
                    <a:gd name="T10" fmla="*/ 18 w 348"/>
                    <a:gd name="T11" fmla="*/ 90 h 252"/>
                    <a:gd name="T12" fmla="*/ 18 w 348"/>
                    <a:gd name="T13" fmla="*/ 84 h 252"/>
                    <a:gd name="T14" fmla="*/ 18 w 348"/>
                    <a:gd name="T15" fmla="*/ 58 h 252"/>
                    <a:gd name="T16" fmla="*/ 17 w 348"/>
                    <a:gd name="T17" fmla="*/ 28 h 252"/>
                    <a:gd name="T18" fmla="*/ 17 w 348"/>
                    <a:gd name="T19" fmla="*/ 18 h 252"/>
                    <a:gd name="T20" fmla="*/ 12 w 348"/>
                    <a:gd name="T21" fmla="*/ 3 h 252"/>
                    <a:gd name="T22" fmla="*/ 7 w 348"/>
                    <a:gd name="T23" fmla="*/ 1 h 252"/>
                    <a:gd name="T24" fmla="*/ 3 w 348"/>
                    <a:gd name="T25" fmla="*/ 8 h 252"/>
                    <a:gd name="T26" fmla="*/ 0 w 348"/>
                    <a:gd name="T27" fmla="*/ 30 h 252"/>
                    <a:gd name="T28" fmla="*/ 0 w 348"/>
                    <a:gd name="T29" fmla="*/ 72 h 252"/>
                    <a:gd name="T30" fmla="*/ 0 w 348"/>
                    <a:gd name="T31" fmla="*/ 124 h 252"/>
                    <a:gd name="T32" fmla="*/ 0 w 348"/>
                    <a:gd name="T33" fmla="*/ 166 h 252"/>
                    <a:gd name="T34" fmla="*/ 1 w 348"/>
                    <a:gd name="T35" fmla="*/ 188 h 252"/>
                    <a:gd name="T36" fmla="*/ 5 w 348"/>
                    <a:gd name="T37" fmla="*/ 201 h 252"/>
                    <a:gd name="T38" fmla="*/ 11 w 348"/>
                    <a:gd name="T39" fmla="*/ 201 h 252"/>
                    <a:gd name="T40" fmla="*/ 16 w 348"/>
                    <a:gd name="T41" fmla="*/ 188 h 252"/>
                    <a:gd name="T42" fmla="*/ 17 w 348"/>
                    <a:gd name="T43" fmla="*/ 162 h 252"/>
                    <a:gd name="T44" fmla="*/ 14 w 348"/>
                    <a:gd name="T45" fmla="*/ 141 h 252"/>
                    <a:gd name="T46" fmla="*/ 18 w 348"/>
                    <a:gd name="T47" fmla="*/ 124 h 252"/>
                    <a:gd name="T48" fmla="*/ 17 w 348"/>
                    <a:gd name="T49" fmla="*/ 118 h 252"/>
                    <a:gd name="T50" fmla="*/ 20 w 348"/>
                    <a:gd name="T51" fmla="*/ 124 h 252"/>
                    <a:gd name="T52" fmla="*/ 29 w 348"/>
                    <a:gd name="T53" fmla="*/ 124 h 252"/>
                    <a:gd name="T54" fmla="*/ 56 w 348"/>
                    <a:gd name="T55" fmla="*/ 124 h 252"/>
                    <a:gd name="T56" fmla="*/ 98 w 348"/>
                    <a:gd name="T57" fmla="*/ 124 h 252"/>
                    <a:gd name="T58" fmla="*/ 122 w 348"/>
                    <a:gd name="T59" fmla="*/ 124 h 252"/>
                    <a:gd name="T60" fmla="*/ 105 w 348"/>
                    <a:gd name="T61" fmla="*/ 111 h 252"/>
                    <a:gd name="T62" fmla="*/ 64 w 348"/>
                    <a:gd name="T63" fmla="*/ 111 h 252"/>
                    <a:gd name="T64" fmla="*/ 34 w 348"/>
                    <a:gd name="T65" fmla="*/ 111 h 252"/>
                    <a:gd name="T66" fmla="*/ 21 w 348"/>
                    <a:gd name="T67" fmla="*/ 111 h 252"/>
                    <a:gd name="T68" fmla="*/ 16 w 348"/>
                    <a:gd name="T69" fmla="*/ 113 h 252"/>
                    <a:gd name="T70" fmla="*/ 12 w 348"/>
                    <a:gd name="T71" fmla="*/ 124 h 252"/>
                    <a:gd name="T72" fmla="*/ 11 w 348"/>
                    <a:gd name="T73" fmla="*/ 141 h 252"/>
                    <a:gd name="T74" fmla="*/ 11 w 348"/>
                    <a:gd name="T75" fmla="*/ 170 h 252"/>
                    <a:gd name="T76" fmla="*/ 11 w 348"/>
                    <a:gd name="T77" fmla="*/ 183 h 252"/>
                    <a:gd name="T78" fmla="*/ 8 w 348"/>
                    <a:gd name="T79" fmla="*/ 191 h 252"/>
                    <a:gd name="T80" fmla="*/ 8 w 348"/>
                    <a:gd name="T81" fmla="*/ 190 h 252"/>
                    <a:gd name="T82" fmla="*/ 8 w 348"/>
                    <a:gd name="T83" fmla="*/ 191 h 252"/>
                    <a:gd name="T84" fmla="*/ 6 w 348"/>
                    <a:gd name="T85" fmla="*/ 183 h 252"/>
                    <a:gd name="T86" fmla="*/ 3 w 348"/>
                    <a:gd name="T87" fmla="*/ 179 h 252"/>
                    <a:gd name="T88" fmla="*/ 5 w 348"/>
                    <a:gd name="T89" fmla="*/ 143 h 252"/>
                    <a:gd name="T90" fmla="*/ 5 w 348"/>
                    <a:gd name="T91" fmla="*/ 101 h 252"/>
                    <a:gd name="T92" fmla="*/ 5 w 348"/>
                    <a:gd name="T93" fmla="*/ 53 h 252"/>
                    <a:gd name="T94" fmla="*/ 3 w 348"/>
                    <a:gd name="T95" fmla="*/ 20 h 252"/>
                    <a:gd name="T96" fmla="*/ 7 w 348"/>
                    <a:gd name="T97" fmla="*/ 17 h 252"/>
                    <a:gd name="T98" fmla="*/ 8 w 348"/>
                    <a:gd name="T99" fmla="*/ 13 h 252"/>
                    <a:gd name="T100" fmla="*/ 9 w 348"/>
                    <a:gd name="T101" fmla="*/ 13 h 252"/>
                    <a:gd name="T102" fmla="*/ 11 w 348"/>
                    <a:gd name="T103" fmla="*/ 8 h 252"/>
                    <a:gd name="T104" fmla="*/ 10 w 348"/>
                    <a:gd name="T105" fmla="*/ 15 h 252"/>
                    <a:gd name="T106" fmla="*/ 12 w 348"/>
                    <a:gd name="T107" fmla="*/ 29 h 252"/>
                    <a:gd name="T108" fmla="*/ 12 w 348"/>
                    <a:gd name="T109" fmla="*/ 50 h 252"/>
                    <a:gd name="T110" fmla="*/ 12 w 348"/>
                    <a:gd name="T111" fmla="*/ 81 h 252"/>
                    <a:gd name="T112" fmla="*/ 12 w 348"/>
                    <a:gd name="T113" fmla="*/ 94 h 252"/>
                    <a:gd name="T114" fmla="*/ 15 w 348"/>
                    <a:gd name="T115" fmla="*/ 100 h 252"/>
                    <a:gd name="T116" fmla="*/ 18 w 348"/>
                    <a:gd name="T117" fmla="*/ 95 h 252"/>
                    <a:gd name="T118" fmla="*/ 21 w 348"/>
                    <a:gd name="T119" fmla="*/ 102 h 252"/>
                    <a:gd name="T120" fmla="*/ 31 w 348"/>
                    <a:gd name="T121" fmla="*/ 102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1" name="Rectangle 134"/>
                <p:cNvSpPr>
                  <a:spLocks noChangeArrowheads="1"/>
                </p:cNvSpPr>
                <p:nvPr/>
              </p:nvSpPr>
              <p:spPr bwMode="auto">
                <a:xfrm>
                  <a:off x="1392" y="2384"/>
                  <a:ext cx="139" cy="132"/>
                </a:xfrm>
                <a:prstGeom prst="rect">
                  <a:avLst/>
                </a:prstGeom>
                <a:solidFill>
                  <a:srgbClr val="FF9900"/>
                </a:solidFill>
                <a:ln w="9525">
                  <a:solidFill>
                    <a:srgbClr val="000000"/>
                  </a:solidFill>
                  <a:miter lim="800000"/>
                  <a:headEnd/>
                  <a:tailEnd/>
                </a:ln>
              </p:spPr>
              <p:txBody>
                <a:bodyPr/>
                <a:lstStyle/>
                <a:p>
                  <a:endParaRPr lang="en-US"/>
                </a:p>
              </p:txBody>
            </p:sp>
            <p:sp>
              <p:nvSpPr>
                <p:cNvPr id="28762" name="AutoShape 135" descr="10%"/>
                <p:cNvSpPr>
                  <a:spLocks noChangeArrowheads="1"/>
                </p:cNvSpPr>
                <p:nvPr/>
              </p:nvSpPr>
              <p:spPr bwMode="auto">
                <a:xfrm>
                  <a:off x="1530" y="2384"/>
                  <a:ext cx="139" cy="132"/>
                </a:xfrm>
                <a:prstGeom prst="homePlate">
                  <a:avLst>
                    <a:gd name="adj" fmla="val 26326"/>
                  </a:avLst>
                </a:prstGeom>
                <a:pattFill prst="pct10">
                  <a:fgClr>
                    <a:srgbClr val="0000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63" name="Freeform 136"/>
                <p:cNvSpPr>
                  <a:spLocks/>
                </p:cNvSpPr>
                <p:nvPr/>
              </p:nvSpPr>
              <p:spPr bwMode="auto">
                <a:xfrm flipH="1" flipV="1">
                  <a:off x="4161" y="2307"/>
                  <a:ext cx="206" cy="226"/>
                </a:xfrm>
                <a:custGeom>
                  <a:avLst/>
                  <a:gdLst>
                    <a:gd name="T0" fmla="*/ 33 w 348"/>
                    <a:gd name="T1" fmla="*/ 90 h 252"/>
                    <a:gd name="T2" fmla="*/ 23 w 348"/>
                    <a:gd name="T3" fmla="*/ 90 h 252"/>
                    <a:gd name="T4" fmla="*/ 20 w 348"/>
                    <a:gd name="T5" fmla="*/ 90 h 252"/>
                    <a:gd name="T6" fmla="*/ 18 w 348"/>
                    <a:gd name="T7" fmla="*/ 95 h 252"/>
                    <a:gd name="T8" fmla="*/ 18 w 348"/>
                    <a:gd name="T9" fmla="*/ 90 h 252"/>
                    <a:gd name="T10" fmla="*/ 18 w 348"/>
                    <a:gd name="T11" fmla="*/ 90 h 252"/>
                    <a:gd name="T12" fmla="*/ 18 w 348"/>
                    <a:gd name="T13" fmla="*/ 84 h 252"/>
                    <a:gd name="T14" fmla="*/ 18 w 348"/>
                    <a:gd name="T15" fmla="*/ 58 h 252"/>
                    <a:gd name="T16" fmla="*/ 17 w 348"/>
                    <a:gd name="T17" fmla="*/ 28 h 252"/>
                    <a:gd name="T18" fmla="*/ 17 w 348"/>
                    <a:gd name="T19" fmla="*/ 18 h 252"/>
                    <a:gd name="T20" fmla="*/ 12 w 348"/>
                    <a:gd name="T21" fmla="*/ 3 h 252"/>
                    <a:gd name="T22" fmla="*/ 7 w 348"/>
                    <a:gd name="T23" fmla="*/ 1 h 252"/>
                    <a:gd name="T24" fmla="*/ 3 w 348"/>
                    <a:gd name="T25" fmla="*/ 8 h 252"/>
                    <a:gd name="T26" fmla="*/ 0 w 348"/>
                    <a:gd name="T27" fmla="*/ 30 h 252"/>
                    <a:gd name="T28" fmla="*/ 0 w 348"/>
                    <a:gd name="T29" fmla="*/ 72 h 252"/>
                    <a:gd name="T30" fmla="*/ 0 w 348"/>
                    <a:gd name="T31" fmla="*/ 124 h 252"/>
                    <a:gd name="T32" fmla="*/ 0 w 348"/>
                    <a:gd name="T33" fmla="*/ 166 h 252"/>
                    <a:gd name="T34" fmla="*/ 1 w 348"/>
                    <a:gd name="T35" fmla="*/ 188 h 252"/>
                    <a:gd name="T36" fmla="*/ 5 w 348"/>
                    <a:gd name="T37" fmla="*/ 201 h 252"/>
                    <a:gd name="T38" fmla="*/ 11 w 348"/>
                    <a:gd name="T39" fmla="*/ 201 h 252"/>
                    <a:gd name="T40" fmla="*/ 16 w 348"/>
                    <a:gd name="T41" fmla="*/ 188 h 252"/>
                    <a:gd name="T42" fmla="*/ 17 w 348"/>
                    <a:gd name="T43" fmla="*/ 162 h 252"/>
                    <a:gd name="T44" fmla="*/ 14 w 348"/>
                    <a:gd name="T45" fmla="*/ 141 h 252"/>
                    <a:gd name="T46" fmla="*/ 18 w 348"/>
                    <a:gd name="T47" fmla="*/ 124 h 252"/>
                    <a:gd name="T48" fmla="*/ 17 w 348"/>
                    <a:gd name="T49" fmla="*/ 118 h 252"/>
                    <a:gd name="T50" fmla="*/ 20 w 348"/>
                    <a:gd name="T51" fmla="*/ 124 h 252"/>
                    <a:gd name="T52" fmla="*/ 29 w 348"/>
                    <a:gd name="T53" fmla="*/ 124 h 252"/>
                    <a:gd name="T54" fmla="*/ 56 w 348"/>
                    <a:gd name="T55" fmla="*/ 124 h 252"/>
                    <a:gd name="T56" fmla="*/ 98 w 348"/>
                    <a:gd name="T57" fmla="*/ 124 h 252"/>
                    <a:gd name="T58" fmla="*/ 122 w 348"/>
                    <a:gd name="T59" fmla="*/ 124 h 252"/>
                    <a:gd name="T60" fmla="*/ 105 w 348"/>
                    <a:gd name="T61" fmla="*/ 111 h 252"/>
                    <a:gd name="T62" fmla="*/ 64 w 348"/>
                    <a:gd name="T63" fmla="*/ 111 h 252"/>
                    <a:gd name="T64" fmla="*/ 34 w 348"/>
                    <a:gd name="T65" fmla="*/ 111 h 252"/>
                    <a:gd name="T66" fmla="*/ 21 w 348"/>
                    <a:gd name="T67" fmla="*/ 111 h 252"/>
                    <a:gd name="T68" fmla="*/ 16 w 348"/>
                    <a:gd name="T69" fmla="*/ 113 h 252"/>
                    <a:gd name="T70" fmla="*/ 12 w 348"/>
                    <a:gd name="T71" fmla="*/ 124 h 252"/>
                    <a:gd name="T72" fmla="*/ 11 w 348"/>
                    <a:gd name="T73" fmla="*/ 141 h 252"/>
                    <a:gd name="T74" fmla="*/ 11 w 348"/>
                    <a:gd name="T75" fmla="*/ 170 h 252"/>
                    <a:gd name="T76" fmla="*/ 11 w 348"/>
                    <a:gd name="T77" fmla="*/ 183 h 252"/>
                    <a:gd name="T78" fmla="*/ 8 w 348"/>
                    <a:gd name="T79" fmla="*/ 191 h 252"/>
                    <a:gd name="T80" fmla="*/ 8 w 348"/>
                    <a:gd name="T81" fmla="*/ 190 h 252"/>
                    <a:gd name="T82" fmla="*/ 8 w 348"/>
                    <a:gd name="T83" fmla="*/ 191 h 252"/>
                    <a:gd name="T84" fmla="*/ 6 w 348"/>
                    <a:gd name="T85" fmla="*/ 183 h 252"/>
                    <a:gd name="T86" fmla="*/ 3 w 348"/>
                    <a:gd name="T87" fmla="*/ 179 h 252"/>
                    <a:gd name="T88" fmla="*/ 5 w 348"/>
                    <a:gd name="T89" fmla="*/ 143 h 252"/>
                    <a:gd name="T90" fmla="*/ 5 w 348"/>
                    <a:gd name="T91" fmla="*/ 101 h 252"/>
                    <a:gd name="T92" fmla="*/ 5 w 348"/>
                    <a:gd name="T93" fmla="*/ 53 h 252"/>
                    <a:gd name="T94" fmla="*/ 3 w 348"/>
                    <a:gd name="T95" fmla="*/ 20 h 252"/>
                    <a:gd name="T96" fmla="*/ 7 w 348"/>
                    <a:gd name="T97" fmla="*/ 17 h 252"/>
                    <a:gd name="T98" fmla="*/ 8 w 348"/>
                    <a:gd name="T99" fmla="*/ 13 h 252"/>
                    <a:gd name="T100" fmla="*/ 9 w 348"/>
                    <a:gd name="T101" fmla="*/ 13 h 252"/>
                    <a:gd name="T102" fmla="*/ 11 w 348"/>
                    <a:gd name="T103" fmla="*/ 8 h 252"/>
                    <a:gd name="T104" fmla="*/ 10 w 348"/>
                    <a:gd name="T105" fmla="*/ 15 h 252"/>
                    <a:gd name="T106" fmla="*/ 12 w 348"/>
                    <a:gd name="T107" fmla="*/ 29 h 252"/>
                    <a:gd name="T108" fmla="*/ 12 w 348"/>
                    <a:gd name="T109" fmla="*/ 50 h 252"/>
                    <a:gd name="T110" fmla="*/ 12 w 348"/>
                    <a:gd name="T111" fmla="*/ 81 h 252"/>
                    <a:gd name="T112" fmla="*/ 12 w 348"/>
                    <a:gd name="T113" fmla="*/ 94 h 252"/>
                    <a:gd name="T114" fmla="*/ 15 w 348"/>
                    <a:gd name="T115" fmla="*/ 100 h 252"/>
                    <a:gd name="T116" fmla="*/ 18 w 348"/>
                    <a:gd name="T117" fmla="*/ 95 h 252"/>
                    <a:gd name="T118" fmla="*/ 21 w 348"/>
                    <a:gd name="T119" fmla="*/ 102 h 252"/>
                    <a:gd name="T120" fmla="*/ 31 w 348"/>
                    <a:gd name="T121" fmla="*/ 102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4" name="Rectangle 137"/>
                <p:cNvSpPr>
                  <a:spLocks noChangeArrowheads="1"/>
                </p:cNvSpPr>
                <p:nvPr/>
              </p:nvSpPr>
              <p:spPr bwMode="auto">
                <a:xfrm flipH="1" flipV="1">
                  <a:off x="4111" y="2341"/>
                  <a:ext cx="138" cy="132"/>
                </a:xfrm>
                <a:prstGeom prst="rect">
                  <a:avLst/>
                </a:prstGeom>
                <a:solidFill>
                  <a:srgbClr val="FF9900"/>
                </a:solidFill>
                <a:ln w="9525">
                  <a:solidFill>
                    <a:srgbClr val="000000"/>
                  </a:solidFill>
                  <a:miter lim="800000"/>
                  <a:headEnd/>
                  <a:tailEnd/>
                </a:ln>
              </p:spPr>
              <p:txBody>
                <a:bodyPr/>
                <a:lstStyle/>
                <a:p>
                  <a:endParaRPr lang="en-US"/>
                </a:p>
              </p:txBody>
            </p:sp>
            <p:sp>
              <p:nvSpPr>
                <p:cNvPr id="28765" name="AutoShape 138" descr="10%"/>
                <p:cNvSpPr>
                  <a:spLocks noChangeArrowheads="1"/>
                </p:cNvSpPr>
                <p:nvPr/>
              </p:nvSpPr>
              <p:spPr bwMode="auto">
                <a:xfrm flipH="1" flipV="1">
                  <a:off x="3972" y="2341"/>
                  <a:ext cx="139" cy="132"/>
                </a:xfrm>
                <a:prstGeom prst="homePlate">
                  <a:avLst>
                    <a:gd name="adj" fmla="val 26326"/>
                  </a:avLst>
                </a:prstGeom>
                <a:pattFill prst="pct10">
                  <a:fgClr>
                    <a:srgbClr val="0000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66" name="Group 139"/>
                <p:cNvGrpSpPr>
                  <a:grpSpLocks/>
                </p:cNvGrpSpPr>
                <p:nvPr/>
              </p:nvGrpSpPr>
              <p:grpSpPr bwMode="auto">
                <a:xfrm>
                  <a:off x="3852" y="2426"/>
                  <a:ext cx="123" cy="104"/>
                  <a:chOff x="1758" y="2296"/>
                  <a:chExt cx="146" cy="75"/>
                </a:xfrm>
              </p:grpSpPr>
              <p:sp>
                <p:nvSpPr>
                  <p:cNvPr id="28770" name="Line 140"/>
                  <p:cNvSpPr>
                    <a:spLocks noChangeShapeType="1"/>
                  </p:cNvSpPr>
                  <p:nvPr/>
                </p:nvSpPr>
                <p:spPr bwMode="auto">
                  <a:xfrm>
                    <a:off x="1758" y="2296"/>
                    <a:ext cx="70" cy="7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1" name="Line 141"/>
                  <p:cNvSpPr>
                    <a:spLocks noChangeShapeType="1"/>
                  </p:cNvSpPr>
                  <p:nvPr/>
                </p:nvSpPr>
                <p:spPr bwMode="auto">
                  <a:xfrm flipH="1">
                    <a:off x="1834" y="2297"/>
                    <a:ext cx="70" cy="7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8767" name="Freeform 142"/>
                <p:cNvSpPr>
                  <a:spLocks/>
                </p:cNvSpPr>
                <p:nvPr/>
              </p:nvSpPr>
              <p:spPr bwMode="auto">
                <a:xfrm rot="5400000">
                  <a:off x="2763" y="2323"/>
                  <a:ext cx="124" cy="138"/>
                </a:xfrm>
                <a:custGeom>
                  <a:avLst/>
                  <a:gdLst>
                    <a:gd name="T0" fmla="*/ 12 w 348"/>
                    <a:gd name="T1" fmla="*/ 33 h 252"/>
                    <a:gd name="T2" fmla="*/ 9 w 348"/>
                    <a:gd name="T3" fmla="*/ 33 h 252"/>
                    <a:gd name="T4" fmla="*/ 7 w 348"/>
                    <a:gd name="T5" fmla="*/ 33 h 252"/>
                    <a:gd name="T6" fmla="*/ 6 w 348"/>
                    <a:gd name="T7" fmla="*/ 36 h 252"/>
                    <a:gd name="T8" fmla="*/ 7 w 348"/>
                    <a:gd name="T9" fmla="*/ 33 h 252"/>
                    <a:gd name="T10" fmla="*/ 6 w 348"/>
                    <a:gd name="T11" fmla="*/ 33 h 252"/>
                    <a:gd name="T12" fmla="*/ 6 w 348"/>
                    <a:gd name="T13" fmla="*/ 32 h 252"/>
                    <a:gd name="T14" fmla="*/ 6 w 348"/>
                    <a:gd name="T15" fmla="*/ 21 h 252"/>
                    <a:gd name="T16" fmla="*/ 6 w 348"/>
                    <a:gd name="T17" fmla="*/ 10 h 252"/>
                    <a:gd name="T18" fmla="*/ 6 w 348"/>
                    <a:gd name="T19" fmla="*/ 7 h 252"/>
                    <a:gd name="T20" fmla="*/ 4 w 348"/>
                    <a:gd name="T21" fmla="*/ 1 h 252"/>
                    <a:gd name="T22" fmla="*/ 2 w 348"/>
                    <a:gd name="T23" fmla="*/ 1 h 252"/>
                    <a:gd name="T24" fmla="*/ 1 w 348"/>
                    <a:gd name="T25" fmla="*/ 3 h 252"/>
                    <a:gd name="T26" fmla="*/ 0 w 348"/>
                    <a:gd name="T27" fmla="*/ 12 h 252"/>
                    <a:gd name="T28" fmla="*/ 0 w 348"/>
                    <a:gd name="T29" fmla="*/ 27 h 252"/>
                    <a:gd name="T30" fmla="*/ 0 w 348"/>
                    <a:gd name="T31" fmla="*/ 46 h 252"/>
                    <a:gd name="T32" fmla="*/ 0 w 348"/>
                    <a:gd name="T33" fmla="*/ 62 h 252"/>
                    <a:gd name="T34" fmla="*/ 0 w 348"/>
                    <a:gd name="T35" fmla="*/ 70 h 252"/>
                    <a:gd name="T36" fmla="*/ 2 w 348"/>
                    <a:gd name="T37" fmla="*/ 75 h 252"/>
                    <a:gd name="T38" fmla="*/ 4 w 348"/>
                    <a:gd name="T39" fmla="*/ 75 h 252"/>
                    <a:gd name="T40" fmla="*/ 6 w 348"/>
                    <a:gd name="T41" fmla="*/ 70 h 252"/>
                    <a:gd name="T42" fmla="*/ 6 w 348"/>
                    <a:gd name="T43" fmla="*/ 61 h 252"/>
                    <a:gd name="T44" fmla="*/ 5 w 348"/>
                    <a:gd name="T45" fmla="*/ 53 h 252"/>
                    <a:gd name="T46" fmla="*/ 7 w 348"/>
                    <a:gd name="T47" fmla="*/ 46 h 252"/>
                    <a:gd name="T48" fmla="*/ 6 w 348"/>
                    <a:gd name="T49" fmla="*/ 44 h 252"/>
                    <a:gd name="T50" fmla="*/ 7 w 348"/>
                    <a:gd name="T51" fmla="*/ 46 h 252"/>
                    <a:gd name="T52" fmla="*/ 10 w 348"/>
                    <a:gd name="T53" fmla="*/ 46 h 252"/>
                    <a:gd name="T54" fmla="*/ 20 w 348"/>
                    <a:gd name="T55" fmla="*/ 46 h 252"/>
                    <a:gd name="T56" fmla="*/ 35 w 348"/>
                    <a:gd name="T57" fmla="*/ 46 h 252"/>
                    <a:gd name="T58" fmla="*/ 44 w 348"/>
                    <a:gd name="T59" fmla="*/ 46 h 252"/>
                    <a:gd name="T60" fmla="*/ 38 w 348"/>
                    <a:gd name="T61" fmla="*/ 42 h 252"/>
                    <a:gd name="T62" fmla="*/ 23 w 348"/>
                    <a:gd name="T63" fmla="*/ 42 h 252"/>
                    <a:gd name="T64" fmla="*/ 12 w 348"/>
                    <a:gd name="T65" fmla="*/ 42 h 252"/>
                    <a:gd name="T66" fmla="*/ 7 w 348"/>
                    <a:gd name="T67" fmla="*/ 42 h 252"/>
                    <a:gd name="T68" fmla="*/ 6 w 348"/>
                    <a:gd name="T69" fmla="*/ 42 h 252"/>
                    <a:gd name="T70" fmla="*/ 5 w 348"/>
                    <a:gd name="T71" fmla="*/ 46 h 252"/>
                    <a:gd name="T72" fmla="*/ 4 w 348"/>
                    <a:gd name="T73" fmla="*/ 53 h 252"/>
                    <a:gd name="T74" fmla="*/ 4 w 348"/>
                    <a:gd name="T75" fmla="*/ 64 h 252"/>
                    <a:gd name="T76" fmla="*/ 4 w 348"/>
                    <a:gd name="T77" fmla="*/ 68 h 252"/>
                    <a:gd name="T78" fmla="*/ 3 w 348"/>
                    <a:gd name="T79" fmla="*/ 71 h 252"/>
                    <a:gd name="T80" fmla="*/ 3 w 348"/>
                    <a:gd name="T81" fmla="*/ 71 h 252"/>
                    <a:gd name="T82" fmla="*/ 3 w 348"/>
                    <a:gd name="T83" fmla="*/ 71 h 252"/>
                    <a:gd name="T84" fmla="*/ 2 w 348"/>
                    <a:gd name="T85" fmla="*/ 68 h 252"/>
                    <a:gd name="T86" fmla="*/ 1 w 348"/>
                    <a:gd name="T87" fmla="*/ 67 h 252"/>
                    <a:gd name="T88" fmla="*/ 2 w 348"/>
                    <a:gd name="T89" fmla="*/ 53 h 252"/>
                    <a:gd name="T90" fmla="*/ 2 w 348"/>
                    <a:gd name="T91" fmla="*/ 38 h 252"/>
                    <a:gd name="T92" fmla="*/ 2 w 348"/>
                    <a:gd name="T93" fmla="*/ 20 h 252"/>
                    <a:gd name="T94" fmla="*/ 1 w 348"/>
                    <a:gd name="T95" fmla="*/ 8 h 252"/>
                    <a:gd name="T96" fmla="*/ 2 w 348"/>
                    <a:gd name="T97" fmla="*/ 7 h 252"/>
                    <a:gd name="T98" fmla="*/ 3 w 348"/>
                    <a:gd name="T99" fmla="*/ 5 h 252"/>
                    <a:gd name="T100" fmla="*/ 4 w 348"/>
                    <a:gd name="T101" fmla="*/ 5 h 252"/>
                    <a:gd name="T102" fmla="*/ 4 w 348"/>
                    <a:gd name="T103" fmla="*/ 3 h 252"/>
                    <a:gd name="T104" fmla="*/ 4 w 348"/>
                    <a:gd name="T105" fmla="*/ 5 h 252"/>
                    <a:gd name="T106" fmla="*/ 4 w 348"/>
                    <a:gd name="T107" fmla="*/ 11 h 252"/>
                    <a:gd name="T108" fmla="*/ 4 w 348"/>
                    <a:gd name="T109" fmla="*/ 19 h 252"/>
                    <a:gd name="T110" fmla="*/ 4 w 348"/>
                    <a:gd name="T111" fmla="*/ 30 h 252"/>
                    <a:gd name="T112" fmla="*/ 5 w 348"/>
                    <a:gd name="T113" fmla="*/ 35 h 252"/>
                    <a:gd name="T114" fmla="*/ 5 w 348"/>
                    <a:gd name="T115" fmla="*/ 37 h 252"/>
                    <a:gd name="T116" fmla="*/ 7 w 348"/>
                    <a:gd name="T117" fmla="*/ 36 h 252"/>
                    <a:gd name="T118" fmla="*/ 7 w 348"/>
                    <a:gd name="T119" fmla="*/ 38 h 252"/>
                    <a:gd name="T120" fmla="*/ 11 w 348"/>
                    <a:gd name="T121" fmla="*/ 38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68" name="Text Box 143"/>
                <p:cNvSpPr txBox="1">
                  <a:spLocks noChangeArrowheads="1"/>
                </p:cNvSpPr>
                <p:nvPr/>
              </p:nvSpPr>
              <p:spPr bwMode="auto">
                <a:xfrm>
                  <a:off x="2031" y="2325"/>
                  <a:ext cx="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CC0000"/>
                      </a:solidFill>
                    </a:rPr>
                    <a:t>+</a:t>
                  </a:r>
                </a:p>
              </p:txBody>
            </p:sp>
            <p:sp>
              <p:nvSpPr>
                <p:cNvPr id="28769" name="Text Box 144"/>
                <p:cNvSpPr txBox="1">
                  <a:spLocks noChangeArrowheads="1"/>
                </p:cNvSpPr>
                <p:nvPr/>
              </p:nvSpPr>
              <p:spPr bwMode="auto">
                <a:xfrm>
                  <a:off x="3415" y="2311"/>
                  <a:ext cx="1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CC0000"/>
                      </a:solidFill>
                    </a:rPr>
                    <a:t>-</a:t>
                  </a:r>
                </a:p>
              </p:txBody>
            </p:sp>
          </p:grpSp>
        </p:grpSp>
      </p:grpSp>
      <p:grpSp>
        <p:nvGrpSpPr>
          <p:cNvPr id="300177" name="Group 145"/>
          <p:cNvGrpSpPr>
            <a:grpSpLocks/>
          </p:cNvGrpSpPr>
          <p:nvPr/>
        </p:nvGrpSpPr>
        <p:grpSpPr bwMode="auto">
          <a:xfrm>
            <a:off x="1831975" y="5773738"/>
            <a:ext cx="1277938" cy="430212"/>
            <a:chOff x="1154" y="3637"/>
            <a:chExt cx="805" cy="271"/>
          </a:xfrm>
        </p:grpSpPr>
        <p:sp>
          <p:nvSpPr>
            <p:cNvPr id="28709" name="Line 146"/>
            <p:cNvSpPr>
              <a:spLocks noChangeShapeType="1"/>
            </p:cNvSpPr>
            <p:nvPr/>
          </p:nvSpPr>
          <p:spPr bwMode="auto">
            <a:xfrm>
              <a:off x="1257" y="3798"/>
              <a:ext cx="15" cy="10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10" name="Line 147"/>
            <p:cNvSpPr>
              <a:spLocks noChangeShapeType="1"/>
            </p:cNvSpPr>
            <p:nvPr/>
          </p:nvSpPr>
          <p:spPr bwMode="auto">
            <a:xfrm flipH="1">
              <a:off x="1273" y="3800"/>
              <a:ext cx="16" cy="10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11" name="Line 148"/>
            <p:cNvSpPr>
              <a:spLocks noChangeShapeType="1"/>
            </p:cNvSpPr>
            <p:nvPr/>
          </p:nvSpPr>
          <p:spPr bwMode="auto">
            <a:xfrm>
              <a:off x="1532" y="3772"/>
              <a:ext cx="2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12" name="Rectangle 149" descr="Small grid"/>
            <p:cNvSpPr>
              <a:spLocks noChangeArrowheads="1"/>
            </p:cNvSpPr>
            <p:nvPr/>
          </p:nvSpPr>
          <p:spPr bwMode="auto">
            <a:xfrm rot="10800000">
              <a:off x="1654" y="3698"/>
              <a:ext cx="169" cy="139"/>
            </a:xfrm>
            <a:prstGeom prst="rect">
              <a:avLst/>
            </a:prstGeom>
            <a:pattFill prst="smGrid">
              <a:fgClr>
                <a:schemeClr val="accent1"/>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3" name="Line 150"/>
            <p:cNvSpPr>
              <a:spLocks noChangeShapeType="1"/>
            </p:cNvSpPr>
            <p:nvPr/>
          </p:nvSpPr>
          <p:spPr bwMode="auto">
            <a:xfrm rot="10800000">
              <a:off x="1633" y="3771"/>
              <a:ext cx="2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14" name="Rectangle 151"/>
            <p:cNvSpPr>
              <a:spLocks noChangeArrowheads="1"/>
            </p:cNvSpPr>
            <p:nvPr/>
          </p:nvSpPr>
          <p:spPr bwMode="auto">
            <a:xfrm rot="10800000">
              <a:off x="1580" y="3694"/>
              <a:ext cx="53" cy="143"/>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5" name="Line 152"/>
            <p:cNvSpPr>
              <a:spLocks noChangeShapeType="1"/>
            </p:cNvSpPr>
            <p:nvPr/>
          </p:nvSpPr>
          <p:spPr bwMode="auto">
            <a:xfrm rot="10800000">
              <a:off x="1559" y="3771"/>
              <a:ext cx="2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16" name="Rectangle 153" descr="Small grid"/>
            <p:cNvSpPr>
              <a:spLocks noChangeArrowheads="1"/>
            </p:cNvSpPr>
            <p:nvPr/>
          </p:nvSpPr>
          <p:spPr bwMode="auto">
            <a:xfrm>
              <a:off x="1290" y="3706"/>
              <a:ext cx="168" cy="139"/>
            </a:xfrm>
            <a:prstGeom prst="rect">
              <a:avLst/>
            </a:prstGeom>
            <a:pattFill prst="smGrid">
              <a:fgClr>
                <a:schemeClr val="accent1"/>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7" name="Line 154"/>
            <p:cNvSpPr>
              <a:spLocks noChangeShapeType="1"/>
            </p:cNvSpPr>
            <p:nvPr/>
          </p:nvSpPr>
          <p:spPr bwMode="auto">
            <a:xfrm>
              <a:off x="1458" y="3772"/>
              <a:ext cx="2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18" name="Rectangle 155"/>
            <p:cNvSpPr>
              <a:spLocks noChangeArrowheads="1"/>
            </p:cNvSpPr>
            <p:nvPr/>
          </p:nvSpPr>
          <p:spPr bwMode="auto">
            <a:xfrm>
              <a:off x="1480" y="3706"/>
              <a:ext cx="52" cy="141"/>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9" name="Freeform 156"/>
            <p:cNvSpPr>
              <a:spLocks/>
            </p:cNvSpPr>
            <p:nvPr/>
          </p:nvSpPr>
          <p:spPr bwMode="auto">
            <a:xfrm>
              <a:off x="1154" y="3652"/>
              <a:ext cx="54" cy="237"/>
            </a:xfrm>
            <a:custGeom>
              <a:avLst/>
              <a:gdLst>
                <a:gd name="T0" fmla="*/ 2 w 348"/>
                <a:gd name="T1" fmla="*/ 98 h 252"/>
                <a:gd name="T2" fmla="*/ 2 w 348"/>
                <a:gd name="T3" fmla="*/ 98 h 252"/>
                <a:gd name="T4" fmla="*/ 1 w 348"/>
                <a:gd name="T5" fmla="*/ 99 h 252"/>
                <a:gd name="T6" fmla="*/ 1 w 348"/>
                <a:gd name="T7" fmla="*/ 104 h 252"/>
                <a:gd name="T8" fmla="*/ 1 w 348"/>
                <a:gd name="T9" fmla="*/ 98 h 252"/>
                <a:gd name="T10" fmla="*/ 1 w 348"/>
                <a:gd name="T11" fmla="*/ 98 h 252"/>
                <a:gd name="T12" fmla="*/ 1 w 348"/>
                <a:gd name="T13" fmla="*/ 93 h 252"/>
                <a:gd name="T14" fmla="*/ 1 w 348"/>
                <a:gd name="T15" fmla="*/ 64 h 252"/>
                <a:gd name="T16" fmla="*/ 1 w 348"/>
                <a:gd name="T17" fmla="*/ 31 h 252"/>
                <a:gd name="T18" fmla="*/ 1 w 348"/>
                <a:gd name="T19" fmla="*/ 20 h 252"/>
                <a:gd name="T20" fmla="*/ 1 w 348"/>
                <a:gd name="T21" fmla="*/ 3 h 252"/>
                <a:gd name="T22" fmla="*/ 0 w 348"/>
                <a:gd name="T23" fmla="*/ 1 h 252"/>
                <a:gd name="T24" fmla="*/ 0 w 348"/>
                <a:gd name="T25" fmla="*/ 8 h 252"/>
                <a:gd name="T26" fmla="*/ 0 w 348"/>
                <a:gd name="T27" fmla="*/ 34 h 252"/>
                <a:gd name="T28" fmla="*/ 0 w 348"/>
                <a:gd name="T29" fmla="*/ 79 h 252"/>
                <a:gd name="T30" fmla="*/ 0 w 348"/>
                <a:gd name="T31" fmla="*/ 136 h 252"/>
                <a:gd name="T32" fmla="*/ 0 w 348"/>
                <a:gd name="T33" fmla="*/ 182 h 252"/>
                <a:gd name="T34" fmla="*/ 0 w 348"/>
                <a:gd name="T35" fmla="*/ 207 h 252"/>
                <a:gd name="T36" fmla="*/ 0 w 348"/>
                <a:gd name="T37" fmla="*/ 221 h 252"/>
                <a:gd name="T38" fmla="*/ 1 w 348"/>
                <a:gd name="T39" fmla="*/ 221 h 252"/>
                <a:gd name="T40" fmla="*/ 1 w 348"/>
                <a:gd name="T41" fmla="*/ 207 h 252"/>
                <a:gd name="T42" fmla="*/ 1 w 348"/>
                <a:gd name="T43" fmla="*/ 179 h 252"/>
                <a:gd name="T44" fmla="*/ 1 w 348"/>
                <a:gd name="T45" fmla="*/ 155 h 252"/>
                <a:gd name="T46" fmla="*/ 1 w 348"/>
                <a:gd name="T47" fmla="*/ 136 h 252"/>
                <a:gd name="T48" fmla="*/ 1 w 348"/>
                <a:gd name="T49" fmla="*/ 130 h 252"/>
                <a:gd name="T50" fmla="*/ 1 w 348"/>
                <a:gd name="T51" fmla="*/ 136 h 252"/>
                <a:gd name="T52" fmla="*/ 2 w 348"/>
                <a:gd name="T53" fmla="*/ 136 h 252"/>
                <a:gd name="T54" fmla="*/ 4 w 348"/>
                <a:gd name="T55" fmla="*/ 136 h 252"/>
                <a:gd name="T56" fmla="*/ 7 w 348"/>
                <a:gd name="T57" fmla="*/ 136 h 252"/>
                <a:gd name="T58" fmla="*/ 8 w 348"/>
                <a:gd name="T59" fmla="*/ 136 h 252"/>
                <a:gd name="T60" fmla="*/ 7 w 348"/>
                <a:gd name="T61" fmla="*/ 122 h 252"/>
                <a:gd name="T62" fmla="*/ 4 w 348"/>
                <a:gd name="T63" fmla="*/ 122 h 252"/>
                <a:gd name="T64" fmla="*/ 2 w 348"/>
                <a:gd name="T65" fmla="*/ 122 h 252"/>
                <a:gd name="T66" fmla="*/ 1 w 348"/>
                <a:gd name="T67" fmla="*/ 122 h 252"/>
                <a:gd name="T68" fmla="*/ 1 w 348"/>
                <a:gd name="T69" fmla="*/ 124 h 252"/>
                <a:gd name="T70" fmla="*/ 1 w 348"/>
                <a:gd name="T71" fmla="*/ 136 h 252"/>
                <a:gd name="T72" fmla="*/ 1 w 348"/>
                <a:gd name="T73" fmla="*/ 155 h 252"/>
                <a:gd name="T74" fmla="*/ 1 w 348"/>
                <a:gd name="T75" fmla="*/ 187 h 252"/>
                <a:gd name="T76" fmla="*/ 1 w 348"/>
                <a:gd name="T77" fmla="*/ 201 h 252"/>
                <a:gd name="T78" fmla="*/ 1 w 348"/>
                <a:gd name="T79" fmla="*/ 210 h 252"/>
                <a:gd name="T80" fmla="*/ 1 w 348"/>
                <a:gd name="T81" fmla="*/ 209 h 252"/>
                <a:gd name="T82" fmla="*/ 1 w 348"/>
                <a:gd name="T83" fmla="*/ 210 h 252"/>
                <a:gd name="T84" fmla="*/ 0 w 348"/>
                <a:gd name="T85" fmla="*/ 201 h 252"/>
                <a:gd name="T86" fmla="*/ 0 w 348"/>
                <a:gd name="T87" fmla="*/ 198 h 252"/>
                <a:gd name="T88" fmla="*/ 0 w 348"/>
                <a:gd name="T89" fmla="*/ 156 h 252"/>
                <a:gd name="T90" fmla="*/ 0 w 348"/>
                <a:gd name="T91" fmla="*/ 112 h 252"/>
                <a:gd name="T92" fmla="*/ 0 w 348"/>
                <a:gd name="T93" fmla="*/ 58 h 252"/>
                <a:gd name="T94" fmla="*/ 0 w 348"/>
                <a:gd name="T95" fmla="*/ 23 h 252"/>
                <a:gd name="T96" fmla="*/ 0 w 348"/>
                <a:gd name="T97" fmla="*/ 19 h 252"/>
                <a:gd name="T98" fmla="*/ 1 w 348"/>
                <a:gd name="T99" fmla="*/ 14 h 252"/>
                <a:gd name="T100" fmla="*/ 1 w 348"/>
                <a:gd name="T101" fmla="*/ 15 h 252"/>
                <a:gd name="T102" fmla="*/ 1 w 348"/>
                <a:gd name="T103" fmla="*/ 8 h 252"/>
                <a:gd name="T104" fmla="*/ 1 w 348"/>
                <a:gd name="T105" fmla="*/ 17 h 252"/>
                <a:gd name="T106" fmla="*/ 1 w 348"/>
                <a:gd name="T107" fmla="*/ 32 h 252"/>
                <a:gd name="T108" fmla="*/ 1 w 348"/>
                <a:gd name="T109" fmla="*/ 55 h 252"/>
                <a:gd name="T110" fmla="*/ 1 w 348"/>
                <a:gd name="T111" fmla="*/ 88 h 252"/>
                <a:gd name="T112" fmla="*/ 1 w 348"/>
                <a:gd name="T113" fmla="*/ 103 h 252"/>
                <a:gd name="T114" fmla="*/ 1 w 348"/>
                <a:gd name="T115" fmla="*/ 110 h 252"/>
                <a:gd name="T116" fmla="*/ 1 w 348"/>
                <a:gd name="T117" fmla="*/ 104 h 252"/>
                <a:gd name="T118" fmla="*/ 1 w 348"/>
                <a:gd name="T119" fmla="*/ 112 h 252"/>
                <a:gd name="T120" fmla="*/ 2 w 348"/>
                <a:gd name="T121" fmla="*/ 112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0" name="Rectangle 157"/>
            <p:cNvSpPr>
              <a:spLocks noChangeArrowheads="1"/>
            </p:cNvSpPr>
            <p:nvPr/>
          </p:nvSpPr>
          <p:spPr bwMode="auto">
            <a:xfrm>
              <a:off x="1185" y="3717"/>
              <a:ext cx="36" cy="139"/>
            </a:xfrm>
            <a:prstGeom prst="rect">
              <a:avLst/>
            </a:prstGeom>
            <a:solidFill>
              <a:srgbClr val="FF9900"/>
            </a:solidFill>
            <a:ln w="9525">
              <a:solidFill>
                <a:srgbClr val="000000"/>
              </a:solidFill>
              <a:miter lim="800000"/>
              <a:headEnd/>
              <a:tailEnd/>
            </a:ln>
          </p:spPr>
          <p:txBody>
            <a:bodyPr/>
            <a:lstStyle/>
            <a:p>
              <a:endParaRPr lang="en-US"/>
            </a:p>
          </p:txBody>
        </p:sp>
        <p:sp>
          <p:nvSpPr>
            <p:cNvPr id="28721" name="AutoShape 158" descr="10%"/>
            <p:cNvSpPr>
              <a:spLocks noChangeArrowheads="1"/>
            </p:cNvSpPr>
            <p:nvPr/>
          </p:nvSpPr>
          <p:spPr bwMode="auto">
            <a:xfrm>
              <a:off x="1221" y="3717"/>
              <a:ext cx="36" cy="139"/>
            </a:xfrm>
            <a:prstGeom prst="homePlate">
              <a:avLst>
                <a:gd name="adj" fmla="val 25000"/>
              </a:avLst>
            </a:prstGeom>
            <a:pattFill prst="pct10">
              <a:fgClr>
                <a:srgbClr val="0000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22" name="Freeform 159"/>
            <p:cNvSpPr>
              <a:spLocks/>
            </p:cNvSpPr>
            <p:nvPr/>
          </p:nvSpPr>
          <p:spPr bwMode="auto">
            <a:xfrm flipH="1" flipV="1">
              <a:off x="1905" y="3637"/>
              <a:ext cx="54" cy="236"/>
            </a:xfrm>
            <a:custGeom>
              <a:avLst/>
              <a:gdLst>
                <a:gd name="T0" fmla="*/ 2 w 348"/>
                <a:gd name="T1" fmla="*/ 97 h 252"/>
                <a:gd name="T2" fmla="*/ 2 w 348"/>
                <a:gd name="T3" fmla="*/ 97 h 252"/>
                <a:gd name="T4" fmla="*/ 1 w 348"/>
                <a:gd name="T5" fmla="*/ 98 h 252"/>
                <a:gd name="T6" fmla="*/ 1 w 348"/>
                <a:gd name="T7" fmla="*/ 104 h 252"/>
                <a:gd name="T8" fmla="*/ 1 w 348"/>
                <a:gd name="T9" fmla="*/ 97 h 252"/>
                <a:gd name="T10" fmla="*/ 1 w 348"/>
                <a:gd name="T11" fmla="*/ 97 h 252"/>
                <a:gd name="T12" fmla="*/ 1 w 348"/>
                <a:gd name="T13" fmla="*/ 92 h 252"/>
                <a:gd name="T14" fmla="*/ 1 w 348"/>
                <a:gd name="T15" fmla="*/ 63 h 252"/>
                <a:gd name="T16" fmla="*/ 1 w 348"/>
                <a:gd name="T17" fmla="*/ 31 h 252"/>
                <a:gd name="T18" fmla="*/ 1 w 348"/>
                <a:gd name="T19" fmla="*/ 20 h 252"/>
                <a:gd name="T20" fmla="*/ 1 w 348"/>
                <a:gd name="T21" fmla="*/ 3 h 252"/>
                <a:gd name="T22" fmla="*/ 0 w 348"/>
                <a:gd name="T23" fmla="*/ 1 h 252"/>
                <a:gd name="T24" fmla="*/ 0 w 348"/>
                <a:gd name="T25" fmla="*/ 8 h 252"/>
                <a:gd name="T26" fmla="*/ 0 w 348"/>
                <a:gd name="T27" fmla="*/ 34 h 252"/>
                <a:gd name="T28" fmla="*/ 0 w 348"/>
                <a:gd name="T29" fmla="*/ 78 h 252"/>
                <a:gd name="T30" fmla="*/ 0 w 348"/>
                <a:gd name="T31" fmla="*/ 135 h 252"/>
                <a:gd name="T32" fmla="*/ 0 w 348"/>
                <a:gd name="T33" fmla="*/ 181 h 252"/>
                <a:gd name="T34" fmla="*/ 0 w 348"/>
                <a:gd name="T35" fmla="*/ 205 h 252"/>
                <a:gd name="T36" fmla="*/ 0 w 348"/>
                <a:gd name="T37" fmla="*/ 219 h 252"/>
                <a:gd name="T38" fmla="*/ 1 w 348"/>
                <a:gd name="T39" fmla="*/ 219 h 252"/>
                <a:gd name="T40" fmla="*/ 1 w 348"/>
                <a:gd name="T41" fmla="*/ 205 h 252"/>
                <a:gd name="T42" fmla="*/ 1 w 348"/>
                <a:gd name="T43" fmla="*/ 177 h 252"/>
                <a:gd name="T44" fmla="*/ 1 w 348"/>
                <a:gd name="T45" fmla="*/ 154 h 252"/>
                <a:gd name="T46" fmla="*/ 1 w 348"/>
                <a:gd name="T47" fmla="*/ 135 h 252"/>
                <a:gd name="T48" fmla="*/ 1 w 348"/>
                <a:gd name="T49" fmla="*/ 129 h 252"/>
                <a:gd name="T50" fmla="*/ 1 w 348"/>
                <a:gd name="T51" fmla="*/ 135 h 252"/>
                <a:gd name="T52" fmla="*/ 2 w 348"/>
                <a:gd name="T53" fmla="*/ 135 h 252"/>
                <a:gd name="T54" fmla="*/ 4 w 348"/>
                <a:gd name="T55" fmla="*/ 135 h 252"/>
                <a:gd name="T56" fmla="*/ 7 w 348"/>
                <a:gd name="T57" fmla="*/ 135 h 252"/>
                <a:gd name="T58" fmla="*/ 8 w 348"/>
                <a:gd name="T59" fmla="*/ 135 h 252"/>
                <a:gd name="T60" fmla="*/ 7 w 348"/>
                <a:gd name="T61" fmla="*/ 121 h 252"/>
                <a:gd name="T62" fmla="*/ 4 w 348"/>
                <a:gd name="T63" fmla="*/ 121 h 252"/>
                <a:gd name="T64" fmla="*/ 2 w 348"/>
                <a:gd name="T65" fmla="*/ 121 h 252"/>
                <a:gd name="T66" fmla="*/ 1 w 348"/>
                <a:gd name="T67" fmla="*/ 121 h 252"/>
                <a:gd name="T68" fmla="*/ 1 w 348"/>
                <a:gd name="T69" fmla="*/ 123 h 252"/>
                <a:gd name="T70" fmla="*/ 1 w 348"/>
                <a:gd name="T71" fmla="*/ 135 h 252"/>
                <a:gd name="T72" fmla="*/ 1 w 348"/>
                <a:gd name="T73" fmla="*/ 154 h 252"/>
                <a:gd name="T74" fmla="*/ 1 w 348"/>
                <a:gd name="T75" fmla="*/ 186 h 252"/>
                <a:gd name="T76" fmla="*/ 1 w 348"/>
                <a:gd name="T77" fmla="*/ 200 h 252"/>
                <a:gd name="T78" fmla="*/ 1 w 348"/>
                <a:gd name="T79" fmla="*/ 208 h 252"/>
                <a:gd name="T80" fmla="*/ 1 w 348"/>
                <a:gd name="T81" fmla="*/ 207 h 252"/>
                <a:gd name="T82" fmla="*/ 1 w 348"/>
                <a:gd name="T83" fmla="*/ 208 h 252"/>
                <a:gd name="T84" fmla="*/ 0 w 348"/>
                <a:gd name="T85" fmla="*/ 200 h 252"/>
                <a:gd name="T86" fmla="*/ 0 w 348"/>
                <a:gd name="T87" fmla="*/ 196 h 252"/>
                <a:gd name="T88" fmla="*/ 0 w 348"/>
                <a:gd name="T89" fmla="*/ 155 h 252"/>
                <a:gd name="T90" fmla="*/ 0 w 348"/>
                <a:gd name="T91" fmla="*/ 111 h 252"/>
                <a:gd name="T92" fmla="*/ 0 w 348"/>
                <a:gd name="T93" fmla="*/ 58 h 252"/>
                <a:gd name="T94" fmla="*/ 0 w 348"/>
                <a:gd name="T95" fmla="*/ 22 h 252"/>
                <a:gd name="T96" fmla="*/ 0 w 348"/>
                <a:gd name="T97" fmla="*/ 19 h 252"/>
                <a:gd name="T98" fmla="*/ 1 w 348"/>
                <a:gd name="T99" fmla="*/ 14 h 252"/>
                <a:gd name="T100" fmla="*/ 1 w 348"/>
                <a:gd name="T101" fmla="*/ 15 h 252"/>
                <a:gd name="T102" fmla="*/ 1 w 348"/>
                <a:gd name="T103" fmla="*/ 8 h 252"/>
                <a:gd name="T104" fmla="*/ 1 w 348"/>
                <a:gd name="T105" fmla="*/ 17 h 252"/>
                <a:gd name="T106" fmla="*/ 1 w 348"/>
                <a:gd name="T107" fmla="*/ 32 h 252"/>
                <a:gd name="T108" fmla="*/ 1 w 348"/>
                <a:gd name="T109" fmla="*/ 54 h 252"/>
                <a:gd name="T110" fmla="*/ 1 w 348"/>
                <a:gd name="T111" fmla="*/ 88 h 252"/>
                <a:gd name="T112" fmla="*/ 1 w 348"/>
                <a:gd name="T113" fmla="*/ 103 h 252"/>
                <a:gd name="T114" fmla="*/ 1 w 348"/>
                <a:gd name="T115" fmla="*/ 109 h 252"/>
                <a:gd name="T116" fmla="*/ 1 w 348"/>
                <a:gd name="T117" fmla="*/ 104 h 252"/>
                <a:gd name="T118" fmla="*/ 1 w 348"/>
                <a:gd name="T119" fmla="*/ 111 h 252"/>
                <a:gd name="T120" fmla="*/ 2 w 348"/>
                <a:gd name="T121" fmla="*/ 111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3" name="Rectangle 160"/>
            <p:cNvSpPr>
              <a:spLocks noChangeArrowheads="1"/>
            </p:cNvSpPr>
            <p:nvPr/>
          </p:nvSpPr>
          <p:spPr bwMode="auto">
            <a:xfrm flipH="1" flipV="1">
              <a:off x="1892" y="3672"/>
              <a:ext cx="36" cy="139"/>
            </a:xfrm>
            <a:prstGeom prst="rect">
              <a:avLst/>
            </a:prstGeom>
            <a:solidFill>
              <a:srgbClr val="FF9900"/>
            </a:solidFill>
            <a:ln w="9525">
              <a:solidFill>
                <a:srgbClr val="000000"/>
              </a:solidFill>
              <a:miter lim="800000"/>
              <a:headEnd/>
              <a:tailEnd/>
            </a:ln>
          </p:spPr>
          <p:txBody>
            <a:bodyPr/>
            <a:lstStyle/>
            <a:p>
              <a:endParaRPr lang="en-US"/>
            </a:p>
          </p:txBody>
        </p:sp>
        <p:sp>
          <p:nvSpPr>
            <p:cNvPr id="28724" name="AutoShape 161" descr="10%"/>
            <p:cNvSpPr>
              <a:spLocks noChangeArrowheads="1"/>
            </p:cNvSpPr>
            <p:nvPr/>
          </p:nvSpPr>
          <p:spPr bwMode="auto">
            <a:xfrm flipH="1" flipV="1">
              <a:off x="1856" y="3672"/>
              <a:ext cx="36" cy="139"/>
            </a:xfrm>
            <a:prstGeom prst="homePlate">
              <a:avLst>
                <a:gd name="adj" fmla="val 25000"/>
              </a:avLst>
            </a:prstGeom>
            <a:pattFill prst="pct10">
              <a:fgClr>
                <a:srgbClr val="0000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25" name="Group 162"/>
            <p:cNvGrpSpPr>
              <a:grpSpLocks/>
            </p:cNvGrpSpPr>
            <p:nvPr/>
          </p:nvGrpSpPr>
          <p:grpSpPr bwMode="auto">
            <a:xfrm>
              <a:off x="1825" y="3760"/>
              <a:ext cx="32" cy="110"/>
              <a:chOff x="1758" y="2296"/>
              <a:chExt cx="146" cy="75"/>
            </a:xfrm>
          </p:grpSpPr>
          <p:sp>
            <p:nvSpPr>
              <p:cNvPr id="28729" name="Line 163"/>
              <p:cNvSpPr>
                <a:spLocks noChangeShapeType="1"/>
              </p:cNvSpPr>
              <p:nvPr/>
            </p:nvSpPr>
            <p:spPr bwMode="auto">
              <a:xfrm>
                <a:off x="1758" y="2296"/>
                <a:ext cx="70" cy="7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30" name="Line 164"/>
              <p:cNvSpPr>
                <a:spLocks noChangeShapeType="1"/>
              </p:cNvSpPr>
              <p:nvPr/>
            </p:nvSpPr>
            <p:spPr bwMode="auto">
              <a:xfrm flipH="1">
                <a:off x="1834" y="2297"/>
                <a:ext cx="70" cy="7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8726" name="Freeform 165"/>
            <p:cNvSpPr>
              <a:spLocks/>
            </p:cNvSpPr>
            <p:nvPr/>
          </p:nvSpPr>
          <p:spPr bwMode="auto">
            <a:xfrm rot="5400000">
              <a:off x="1493" y="3708"/>
              <a:ext cx="129" cy="36"/>
            </a:xfrm>
            <a:custGeom>
              <a:avLst/>
              <a:gdLst>
                <a:gd name="T0" fmla="*/ 13 w 348"/>
                <a:gd name="T1" fmla="*/ 2 h 252"/>
                <a:gd name="T2" fmla="*/ 9 w 348"/>
                <a:gd name="T3" fmla="*/ 2 h 252"/>
                <a:gd name="T4" fmla="*/ 8 w 348"/>
                <a:gd name="T5" fmla="*/ 2 h 252"/>
                <a:gd name="T6" fmla="*/ 7 w 348"/>
                <a:gd name="T7" fmla="*/ 2 h 252"/>
                <a:gd name="T8" fmla="*/ 7 w 348"/>
                <a:gd name="T9" fmla="*/ 2 h 252"/>
                <a:gd name="T10" fmla="*/ 7 w 348"/>
                <a:gd name="T11" fmla="*/ 2 h 252"/>
                <a:gd name="T12" fmla="*/ 7 w 348"/>
                <a:gd name="T13" fmla="*/ 2 h 252"/>
                <a:gd name="T14" fmla="*/ 7 w 348"/>
                <a:gd name="T15" fmla="*/ 1 h 252"/>
                <a:gd name="T16" fmla="*/ 7 w 348"/>
                <a:gd name="T17" fmla="*/ 1 h 252"/>
                <a:gd name="T18" fmla="*/ 6 w 348"/>
                <a:gd name="T19" fmla="*/ 0 h 252"/>
                <a:gd name="T20" fmla="*/ 4 w 348"/>
                <a:gd name="T21" fmla="*/ 0 h 252"/>
                <a:gd name="T22" fmla="*/ 3 w 348"/>
                <a:gd name="T23" fmla="*/ 0 h 252"/>
                <a:gd name="T24" fmla="*/ 1 w 348"/>
                <a:gd name="T25" fmla="*/ 0 h 252"/>
                <a:gd name="T26" fmla="*/ 0 w 348"/>
                <a:gd name="T27" fmla="*/ 1 h 252"/>
                <a:gd name="T28" fmla="*/ 0 w 348"/>
                <a:gd name="T29" fmla="*/ 2 h 252"/>
                <a:gd name="T30" fmla="*/ 0 w 348"/>
                <a:gd name="T31" fmla="*/ 3 h 252"/>
                <a:gd name="T32" fmla="*/ 0 w 348"/>
                <a:gd name="T33" fmla="*/ 4 h 252"/>
                <a:gd name="T34" fmla="*/ 0 w 348"/>
                <a:gd name="T35" fmla="*/ 5 h 252"/>
                <a:gd name="T36" fmla="*/ 2 w 348"/>
                <a:gd name="T37" fmla="*/ 5 h 252"/>
                <a:gd name="T38" fmla="*/ 4 w 348"/>
                <a:gd name="T39" fmla="*/ 5 h 252"/>
                <a:gd name="T40" fmla="*/ 6 w 348"/>
                <a:gd name="T41" fmla="*/ 5 h 252"/>
                <a:gd name="T42" fmla="*/ 6 w 348"/>
                <a:gd name="T43" fmla="*/ 4 h 252"/>
                <a:gd name="T44" fmla="*/ 5 w 348"/>
                <a:gd name="T45" fmla="*/ 4 h 252"/>
                <a:gd name="T46" fmla="*/ 7 w 348"/>
                <a:gd name="T47" fmla="*/ 3 h 252"/>
                <a:gd name="T48" fmla="*/ 7 w 348"/>
                <a:gd name="T49" fmla="*/ 3 h 252"/>
                <a:gd name="T50" fmla="*/ 8 w 348"/>
                <a:gd name="T51" fmla="*/ 3 h 252"/>
                <a:gd name="T52" fmla="*/ 11 w 348"/>
                <a:gd name="T53" fmla="*/ 3 h 252"/>
                <a:gd name="T54" fmla="*/ 22 w 348"/>
                <a:gd name="T55" fmla="*/ 3 h 252"/>
                <a:gd name="T56" fmla="*/ 38 w 348"/>
                <a:gd name="T57" fmla="*/ 3 h 252"/>
                <a:gd name="T58" fmla="*/ 48 w 348"/>
                <a:gd name="T59" fmla="*/ 3 h 252"/>
                <a:gd name="T60" fmla="*/ 41 w 348"/>
                <a:gd name="T61" fmla="*/ 3 h 252"/>
                <a:gd name="T62" fmla="*/ 25 w 348"/>
                <a:gd name="T63" fmla="*/ 3 h 252"/>
                <a:gd name="T64" fmla="*/ 13 w 348"/>
                <a:gd name="T65" fmla="*/ 3 h 252"/>
                <a:gd name="T66" fmla="*/ 8 w 348"/>
                <a:gd name="T67" fmla="*/ 3 h 252"/>
                <a:gd name="T68" fmla="*/ 6 w 348"/>
                <a:gd name="T69" fmla="*/ 3 h 252"/>
                <a:gd name="T70" fmla="*/ 5 w 348"/>
                <a:gd name="T71" fmla="*/ 3 h 252"/>
                <a:gd name="T72" fmla="*/ 4 w 348"/>
                <a:gd name="T73" fmla="*/ 4 h 252"/>
                <a:gd name="T74" fmla="*/ 4 w 348"/>
                <a:gd name="T75" fmla="*/ 4 h 252"/>
                <a:gd name="T76" fmla="*/ 4 w 348"/>
                <a:gd name="T77" fmla="*/ 5 h 252"/>
                <a:gd name="T78" fmla="*/ 3 w 348"/>
                <a:gd name="T79" fmla="*/ 5 h 252"/>
                <a:gd name="T80" fmla="*/ 3 w 348"/>
                <a:gd name="T81" fmla="*/ 5 h 252"/>
                <a:gd name="T82" fmla="*/ 3 w 348"/>
                <a:gd name="T83" fmla="*/ 5 h 252"/>
                <a:gd name="T84" fmla="*/ 2 w 348"/>
                <a:gd name="T85" fmla="*/ 5 h 252"/>
                <a:gd name="T86" fmla="*/ 1 w 348"/>
                <a:gd name="T87" fmla="*/ 5 h 252"/>
                <a:gd name="T88" fmla="*/ 2 w 348"/>
                <a:gd name="T89" fmla="*/ 4 h 252"/>
                <a:gd name="T90" fmla="*/ 2 w 348"/>
                <a:gd name="T91" fmla="*/ 3 h 252"/>
                <a:gd name="T92" fmla="*/ 2 w 348"/>
                <a:gd name="T93" fmla="*/ 1 h 252"/>
                <a:gd name="T94" fmla="*/ 1 w 348"/>
                <a:gd name="T95" fmla="*/ 1 h 252"/>
                <a:gd name="T96" fmla="*/ 3 w 348"/>
                <a:gd name="T97" fmla="*/ 0 h 252"/>
                <a:gd name="T98" fmla="*/ 3 w 348"/>
                <a:gd name="T99" fmla="*/ 0 h 252"/>
                <a:gd name="T100" fmla="*/ 4 w 348"/>
                <a:gd name="T101" fmla="*/ 0 h 252"/>
                <a:gd name="T102" fmla="*/ 4 w 348"/>
                <a:gd name="T103" fmla="*/ 0 h 252"/>
                <a:gd name="T104" fmla="*/ 4 w 348"/>
                <a:gd name="T105" fmla="*/ 0 h 252"/>
                <a:gd name="T106" fmla="*/ 4 w 348"/>
                <a:gd name="T107" fmla="*/ 1 h 252"/>
                <a:gd name="T108" fmla="*/ 5 w 348"/>
                <a:gd name="T109" fmla="*/ 1 h 252"/>
                <a:gd name="T110" fmla="*/ 5 w 348"/>
                <a:gd name="T111" fmla="*/ 2 h 252"/>
                <a:gd name="T112" fmla="*/ 5 w 348"/>
                <a:gd name="T113" fmla="*/ 2 h 252"/>
                <a:gd name="T114" fmla="*/ 6 w 348"/>
                <a:gd name="T115" fmla="*/ 3 h 252"/>
                <a:gd name="T116" fmla="*/ 7 w 348"/>
                <a:gd name="T117" fmla="*/ 2 h 252"/>
                <a:gd name="T118" fmla="*/ 8 w 348"/>
                <a:gd name="T119" fmla="*/ 3 h 252"/>
                <a:gd name="T120" fmla="*/ 12 w 348"/>
                <a:gd name="T121" fmla="*/ 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27" name="Text Box 166"/>
            <p:cNvSpPr txBox="1">
              <a:spLocks noChangeArrowheads="1"/>
            </p:cNvSpPr>
            <p:nvPr/>
          </p:nvSpPr>
          <p:spPr bwMode="auto">
            <a:xfrm>
              <a:off x="1305" y="3686"/>
              <a:ext cx="11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solidFill>
                    <a:srgbClr val="CC0000"/>
                  </a:solidFill>
                </a:rPr>
                <a:t>+</a:t>
              </a:r>
            </a:p>
          </p:txBody>
        </p:sp>
        <p:sp>
          <p:nvSpPr>
            <p:cNvPr id="28728" name="Text Box 167"/>
            <p:cNvSpPr txBox="1">
              <a:spLocks noChangeArrowheads="1"/>
            </p:cNvSpPr>
            <p:nvPr/>
          </p:nvSpPr>
          <p:spPr bwMode="auto">
            <a:xfrm>
              <a:off x="1674" y="3670"/>
              <a:ext cx="148"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solidFill>
                    <a:srgbClr val="CC0000"/>
                  </a:solidFill>
                </a:rPr>
                <a:t>-</a:t>
              </a:r>
            </a:p>
          </p:txBody>
        </p:sp>
      </p:grpSp>
      <p:grpSp>
        <p:nvGrpSpPr>
          <p:cNvPr id="300200" name="Group 168"/>
          <p:cNvGrpSpPr>
            <a:grpSpLocks/>
          </p:cNvGrpSpPr>
          <p:nvPr/>
        </p:nvGrpSpPr>
        <p:grpSpPr bwMode="auto">
          <a:xfrm>
            <a:off x="4384675" y="5527675"/>
            <a:ext cx="1116013" cy="835025"/>
            <a:chOff x="2506" y="3022"/>
            <a:chExt cx="703" cy="526"/>
          </a:xfrm>
        </p:grpSpPr>
        <p:sp>
          <p:nvSpPr>
            <p:cNvPr id="28687" name="Line 169"/>
            <p:cNvSpPr>
              <a:spLocks noChangeShapeType="1"/>
            </p:cNvSpPr>
            <p:nvPr/>
          </p:nvSpPr>
          <p:spPr bwMode="auto">
            <a:xfrm>
              <a:off x="2677" y="3438"/>
              <a:ext cx="25" cy="10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8" name="Line 170"/>
            <p:cNvSpPr>
              <a:spLocks noChangeShapeType="1"/>
            </p:cNvSpPr>
            <p:nvPr/>
          </p:nvSpPr>
          <p:spPr bwMode="auto">
            <a:xfrm flipH="1">
              <a:off x="2704" y="3440"/>
              <a:ext cx="27" cy="10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89" name="Line 171"/>
            <p:cNvSpPr>
              <a:spLocks noChangeShapeType="1"/>
            </p:cNvSpPr>
            <p:nvPr/>
          </p:nvSpPr>
          <p:spPr bwMode="auto">
            <a:xfrm>
              <a:off x="3135" y="3412"/>
              <a:ext cx="3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0" name="Rectangle 172" descr="Small grid"/>
            <p:cNvSpPr>
              <a:spLocks noChangeArrowheads="1"/>
            </p:cNvSpPr>
            <p:nvPr/>
          </p:nvSpPr>
          <p:spPr bwMode="auto">
            <a:xfrm>
              <a:off x="2732" y="3346"/>
              <a:ext cx="280" cy="139"/>
            </a:xfrm>
            <a:prstGeom prst="rect">
              <a:avLst/>
            </a:prstGeom>
            <a:pattFill prst="smGrid">
              <a:fgClr>
                <a:schemeClr val="accent1"/>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1" name="Line 173"/>
            <p:cNvSpPr>
              <a:spLocks noChangeShapeType="1"/>
            </p:cNvSpPr>
            <p:nvPr/>
          </p:nvSpPr>
          <p:spPr bwMode="auto">
            <a:xfrm>
              <a:off x="3012" y="3412"/>
              <a:ext cx="3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2" name="Rectangle 174"/>
            <p:cNvSpPr>
              <a:spLocks noChangeArrowheads="1"/>
            </p:cNvSpPr>
            <p:nvPr/>
          </p:nvSpPr>
          <p:spPr bwMode="auto">
            <a:xfrm>
              <a:off x="3048" y="3346"/>
              <a:ext cx="87" cy="141"/>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3" name="Freeform 175"/>
            <p:cNvSpPr>
              <a:spLocks/>
            </p:cNvSpPr>
            <p:nvPr/>
          </p:nvSpPr>
          <p:spPr bwMode="auto">
            <a:xfrm>
              <a:off x="2506" y="3292"/>
              <a:ext cx="90" cy="237"/>
            </a:xfrm>
            <a:custGeom>
              <a:avLst/>
              <a:gdLst>
                <a:gd name="T0" fmla="*/ 6 w 348"/>
                <a:gd name="T1" fmla="*/ 98 h 252"/>
                <a:gd name="T2" fmla="*/ 4 w 348"/>
                <a:gd name="T3" fmla="*/ 98 h 252"/>
                <a:gd name="T4" fmla="*/ 4 w 348"/>
                <a:gd name="T5" fmla="*/ 99 h 252"/>
                <a:gd name="T6" fmla="*/ 3 w 348"/>
                <a:gd name="T7" fmla="*/ 104 h 252"/>
                <a:gd name="T8" fmla="*/ 3 w 348"/>
                <a:gd name="T9" fmla="*/ 98 h 252"/>
                <a:gd name="T10" fmla="*/ 3 w 348"/>
                <a:gd name="T11" fmla="*/ 98 h 252"/>
                <a:gd name="T12" fmla="*/ 3 w 348"/>
                <a:gd name="T13" fmla="*/ 93 h 252"/>
                <a:gd name="T14" fmla="*/ 3 w 348"/>
                <a:gd name="T15" fmla="*/ 64 h 252"/>
                <a:gd name="T16" fmla="*/ 3 w 348"/>
                <a:gd name="T17" fmla="*/ 31 h 252"/>
                <a:gd name="T18" fmla="*/ 3 w 348"/>
                <a:gd name="T19" fmla="*/ 20 h 252"/>
                <a:gd name="T20" fmla="*/ 2 w 348"/>
                <a:gd name="T21" fmla="*/ 3 h 252"/>
                <a:gd name="T22" fmla="*/ 1 w 348"/>
                <a:gd name="T23" fmla="*/ 1 h 252"/>
                <a:gd name="T24" fmla="*/ 1 w 348"/>
                <a:gd name="T25" fmla="*/ 8 h 252"/>
                <a:gd name="T26" fmla="*/ 0 w 348"/>
                <a:gd name="T27" fmla="*/ 34 h 252"/>
                <a:gd name="T28" fmla="*/ 0 w 348"/>
                <a:gd name="T29" fmla="*/ 79 h 252"/>
                <a:gd name="T30" fmla="*/ 0 w 348"/>
                <a:gd name="T31" fmla="*/ 136 h 252"/>
                <a:gd name="T32" fmla="*/ 0 w 348"/>
                <a:gd name="T33" fmla="*/ 182 h 252"/>
                <a:gd name="T34" fmla="*/ 0 w 348"/>
                <a:gd name="T35" fmla="*/ 207 h 252"/>
                <a:gd name="T36" fmla="*/ 1 w 348"/>
                <a:gd name="T37" fmla="*/ 221 h 252"/>
                <a:gd name="T38" fmla="*/ 2 w 348"/>
                <a:gd name="T39" fmla="*/ 221 h 252"/>
                <a:gd name="T40" fmla="*/ 3 w 348"/>
                <a:gd name="T41" fmla="*/ 207 h 252"/>
                <a:gd name="T42" fmla="*/ 3 w 348"/>
                <a:gd name="T43" fmla="*/ 179 h 252"/>
                <a:gd name="T44" fmla="*/ 3 w 348"/>
                <a:gd name="T45" fmla="*/ 155 h 252"/>
                <a:gd name="T46" fmla="*/ 4 w 348"/>
                <a:gd name="T47" fmla="*/ 136 h 252"/>
                <a:gd name="T48" fmla="*/ 3 w 348"/>
                <a:gd name="T49" fmla="*/ 130 h 252"/>
                <a:gd name="T50" fmla="*/ 4 w 348"/>
                <a:gd name="T51" fmla="*/ 136 h 252"/>
                <a:gd name="T52" fmla="*/ 5 w 348"/>
                <a:gd name="T53" fmla="*/ 136 h 252"/>
                <a:gd name="T54" fmla="*/ 11 w 348"/>
                <a:gd name="T55" fmla="*/ 136 h 252"/>
                <a:gd name="T56" fmla="*/ 19 w 348"/>
                <a:gd name="T57" fmla="*/ 136 h 252"/>
                <a:gd name="T58" fmla="*/ 23 w 348"/>
                <a:gd name="T59" fmla="*/ 136 h 252"/>
                <a:gd name="T60" fmla="*/ 20 w 348"/>
                <a:gd name="T61" fmla="*/ 122 h 252"/>
                <a:gd name="T62" fmla="*/ 12 w 348"/>
                <a:gd name="T63" fmla="*/ 122 h 252"/>
                <a:gd name="T64" fmla="*/ 6 w 348"/>
                <a:gd name="T65" fmla="*/ 122 h 252"/>
                <a:gd name="T66" fmla="*/ 4 w 348"/>
                <a:gd name="T67" fmla="*/ 122 h 252"/>
                <a:gd name="T68" fmla="*/ 3 w 348"/>
                <a:gd name="T69" fmla="*/ 124 h 252"/>
                <a:gd name="T70" fmla="*/ 2 w 348"/>
                <a:gd name="T71" fmla="*/ 136 h 252"/>
                <a:gd name="T72" fmla="*/ 2 w 348"/>
                <a:gd name="T73" fmla="*/ 155 h 252"/>
                <a:gd name="T74" fmla="*/ 2 w 348"/>
                <a:gd name="T75" fmla="*/ 187 h 252"/>
                <a:gd name="T76" fmla="*/ 2 w 348"/>
                <a:gd name="T77" fmla="*/ 201 h 252"/>
                <a:gd name="T78" fmla="*/ 2 w 348"/>
                <a:gd name="T79" fmla="*/ 210 h 252"/>
                <a:gd name="T80" fmla="*/ 2 w 348"/>
                <a:gd name="T81" fmla="*/ 209 h 252"/>
                <a:gd name="T82" fmla="*/ 2 w 348"/>
                <a:gd name="T83" fmla="*/ 210 h 252"/>
                <a:gd name="T84" fmla="*/ 1 w 348"/>
                <a:gd name="T85" fmla="*/ 201 h 252"/>
                <a:gd name="T86" fmla="*/ 1 w 348"/>
                <a:gd name="T87" fmla="*/ 198 h 252"/>
                <a:gd name="T88" fmla="*/ 1 w 348"/>
                <a:gd name="T89" fmla="*/ 156 h 252"/>
                <a:gd name="T90" fmla="*/ 1 w 348"/>
                <a:gd name="T91" fmla="*/ 112 h 252"/>
                <a:gd name="T92" fmla="*/ 1 w 348"/>
                <a:gd name="T93" fmla="*/ 58 h 252"/>
                <a:gd name="T94" fmla="*/ 1 w 348"/>
                <a:gd name="T95" fmla="*/ 23 h 252"/>
                <a:gd name="T96" fmla="*/ 1 w 348"/>
                <a:gd name="T97" fmla="*/ 19 h 252"/>
                <a:gd name="T98" fmla="*/ 2 w 348"/>
                <a:gd name="T99" fmla="*/ 14 h 252"/>
                <a:gd name="T100" fmla="*/ 2 w 348"/>
                <a:gd name="T101" fmla="*/ 15 h 252"/>
                <a:gd name="T102" fmla="*/ 2 w 348"/>
                <a:gd name="T103" fmla="*/ 8 h 252"/>
                <a:gd name="T104" fmla="*/ 2 w 348"/>
                <a:gd name="T105" fmla="*/ 17 h 252"/>
                <a:gd name="T106" fmla="*/ 2 w 348"/>
                <a:gd name="T107" fmla="*/ 32 h 252"/>
                <a:gd name="T108" fmla="*/ 2 w 348"/>
                <a:gd name="T109" fmla="*/ 55 h 252"/>
                <a:gd name="T110" fmla="*/ 2 w 348"/>
                <a:gd name="T111" fmla="*/ 88 h 252"/>
                <a:gd name="T112" fmla="*/ 2 w 348"/>
                <a:gd name="T113" fmla="*/ 103 h 252"/>
                <a:gd name="T114" fmla="*/ 3 w 348"/>
                <a:gd name="T115" fmla="*/ 110 h 252"/>
                <a:gd name="T116" fmla="*/ 3 w 348"/>
                <a:gd name="T117" fmla="*/ 104 h 252"/>
                <a:gd name="T118" fmla="*/ 4 w 348"/>
                <a:gd name="T119" fmla="*/ 112 h 252"/>
                <a:gd name="T120" fmla="*/ 6 w 348"/>
                <a:gd name="T121" fmla="*/ 112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694" name="Rectangle 176"/>
            <p:cNvSpPr>
              <a:spLocks noChangeArrowheads="1"/>
            </p:cNvSpPr>
            <p:nvPr/>
          </p:nvSpPr>
          <p:spPr bwMode="auto">
            <a:xfrm>
              <a:off x="2558" y="3357"/>
              <a:ext cx="59" cy="139"/>
            </a:xfrm>
            <a:prstGeom prst="rect">
              <a:avLst/>
            </a:prstGeom>
            <a:solidFill>
              <a:srgbClr val="FF9900"/>
            </a:solidFill>
            <a:ln w="9525">
              <a:solidFill>
                <a:srgbClr val="000000"/>
              </a:solidFill>
              <a:miter lim="800000"/>
              <a:headEnd/>
              <a:tailEnd/>
            </a:ln>
          </p:spPr>
          <p:txBody>
            <a:bodyPr/>
            <a:lstStyle/>
            <a:p>
              <a:endParaRPr lang="en-US"/>
            </a:p>
          </p:txBody>
        </p:sp>
        <p:sp>
          <p:nvSpPr>
            <p:cNvPr id="28695" name="AutoShape 177" descr="10%"/>
            <p:cNvSpPr>
              <a:spLocks noChangeArrowheads="1"/>
            </p:cNvSpPr>
            <p:nvPr/>
          </p:nvSpPr>
          <p:spPr bwMode="auto">
            <a:xfrm>
              <a:off x="2617" y="3357"/>
              <a:ext cx="60" cy="139"/>
            </a:xfrm>
            <a:prstGeom prst="homePlate">
              <a:avLst>
                <a:gd name="adj" fmla="val 25000"/>
              </a:avLst>
            </a:prstGeom>
            <a:pattFill prst="pct10">
              <a:fgClr>
                <a:srgbClr val="0000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6" name="Text Box 178"/>
            <p:cNvSpPr txBox="1">
              <a:spLocks noChangeArrowheads="1"/>
            </p:cNvSpPr>
            <p:nvPr/>
          </p:nvSpPr>
          <p:spPr bwMode="auto">
            <a:xfrm>
              <a:off x="2777" y="3327"/>
              <a:ext cx="195"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solidFill>
                    <a:srgbClr val="CC0000"/>
                  </a:solidFill>
                </a:rPr>
                <a:t>+</a:t>
              </a:r>
            </a:p>
          </p:txBody>
        </p:sp>
        <p:sp>
          <p:nvSpPr>
            <p:cNvPr id="28697" name="Rectangle 179" descr="Small grid"/>
            <p:cNvSpPr>
              <a:spLocks noChangeArrowheads="1"/>
            </p:cNvSpPr>
            <p:nvPr/>
          </p:nvSpPr>
          <p:spPr bwMode="auto">
            <a:xfrm rot="796893">
              <a:off x="2745" y="3131"/>
              <a:ext cx="279" cy="139"/>
            </a:xfrm>
            <a:prstGeom prst="rect">
              <a:avLst/>
            </a:prstGeom>
            <a:pattFill prst="smGrid">
              <a:fgClr>
                <a:schemeClr val="accent1"/>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8" name="Line 180"/>
            <p:cNvSpPr>
              <a:spLocks noChangeShapeType="1"/>
            </p:cNvSpPr>
            <p:nvPr/>
          </p:nvSpPr>
          <p:spPr bwMode="auto">
            <a:xfrm rot="796893">
              <a:off x="3021" y="3234"/>
              <a:ext cx="3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9" name="Rectangle 181"/>
            <p:cNvSpPr>
              <a:spLocks noChangeArrowheads="1"/>
            </p:cNvSpPr>
            <p:nvPr/>
          </p:nvSpPr>
          <p:spPr bwMode="auto">
            <a:xfrm rot="796893">
              <a:off x="3053" y="3181"/>
              <a:ext cx="87" cy="143"/>
            </a:xfrm>
            <a:prstGeom prst="rect">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0" name="Line 182"/>
            <p:cNvSpPr>
              <a:spLocks noChangeShapeType="1"/>
            </p:cNvSpPr>
            <p:nvPr/>
          </p:nvSpPr>
          <p:spPr bwMode="auto">
            <a:xfrm rot="796893">
              <a:off x="3139" y="3262"/>
              <a:ext cx="3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01" name="Freeform 183"/>
            <p:cNvSpPr>
              <a:spLocks/>
            </p:cNvSpPr>
            <p:nvPr/>
          </p:nvSpPr>
          <p:spPr bwMode="auto">
            <a:xfrm rot="-10003106" flipH="1" flipV="1">
              <a:off x="2526" y="3022"/>
              <a:ext cx="89" cy="236"/>
            </a:xfrm>
            <a:custGeom>
              <a:avLst/>
              <a:gdLst>
                <a:gd name="T0" fmla="*/ 6 w 348"/>
                <a:gd name="T1" fmla="*/ 97 h 252"/>
                <a:gd name="T2" fmla="*/ 4 w 348"/>
                <a:gd name="T3" fmla="*/ 97 h 252"/>
                <a:gd name="T4" fmla="*/ 4 w 348"/>
                <a:gd name="T5" fmla="*/ 98 h 252"/>
                <a:gd name="T6" fmla="*/ 3 w 348"/>
                <a:gd name="T7" fmla="*/ 104 h 252"/>
                <a:gd name="T8" fmla="*/ 3 w 348"/>
                <a:gd name="T9" fmla="*/ 97 h 252"/>
                <a:gd name="T10" fmla="*/ 3 w 348"/>
                <a:gd name="T11" fmla="*/ 97 h 252"/>
                <a:gd name="T12" fmla="*/ 3 w 348"/>
                <a:gd name="T13" fmla="*/ 92 h 252"/>
                <a:gd name="T14" fmla="*/ 3 w 348"/>
                <a:gd name="T15" fmla="*/ 63 h 252"/>
                <a:gd name="T16" fmla="*/ 3 w 348"/>
                <a:gd name="T17" fmla="*/ 31 h 252"/>
                <a:gd name="T18" fmla="*/ 3 w 348"/>
                <a:gd name="T19" fmla="*/ 20 h 252"/>
                <a:gd name="T20" fmla="*/ 2 w 348"/>
                <a:gd name="T21" fmla="*/ 3 h 252"/>
                <a:gd name="T22" fmla="*/ 1 w 348"/>
                <a:gd name="T23" fmla="*/ 1 h 252"/>
                <a:gd name="T24" fmla="*/ 1 w 348"/>
                <a:gd name="T25" fmla="*/ 8 h 252"/>
                <a:gd name="T26" fmla="*/ 0 w 348"/>
                <a:gd name="T27" fmla="*/ 34 h 252"/>
                <a:gd name="T28" fmla="*/ 0 w 348"/>
                <a:gd name="T29" fmla="*/ 78 h 252"/>
                <a:gd name="T30" fmla="*/ 0 w 348"/>
                <a:gd name="T31" fmla="*/ 135 h 252"/>
                <a:gd name="T32" fmla="*/ 0 w 348"/>
                <a:gd name="T33" fmla="*/ 181 h 252"/>
                <a:gd name="T34" fmla="*/ 0 w 348"/>
                <a:gd name="T35" fmla="*/ 205 h 252"/>
                <a:gd name="T36" fmla="*/ 1 w 348"/>
                <a:gd name="T37" fmla="*/ 219 h 252"/>
                <a:gd name="T38" fmla="*/ 2 w 348"/>
                <a:gd name="T39" fmla="*/ 219 h 252"/>
                <a:gd name="T40" fmla="*/ 3 w 348"/>
                <a:gd name="T41" fmla="*/ 205 h 252"/>
                <a:gd name="T42" fmla="*/ 3 w 348"/>
                <a:gd name="T43" fmla="*/ 177 h 252"/>
                <a:gd name="T44" fmla="*/ 3 w 348"/>
                <a:gd name="T45" fmla="*/ 154 h 252"/>
                <a:gd name="T46" fmla="*/ 4 w 348"/>
                <a:gd name="T47" fmla="*/ 135 h 252"/>
                <a:gd name="T48" fmla="*/ 3 w 348"/>
                <a:gd name="T49" fmla="*/ 129 h 252"/>
                <a:gd name="T50" fmla="*/ 4 w 348"/>
                <a:gd name="T51" fmla="*/ 135 h 252"/>
                <a:gd name="T52" fmla="*/ 5 w 348"/>
                <a:gd name="T53" fmla="*/ 135 h 252"/>
                <a:gd name="T54" fmla="*/ 10 w 348"/>
                <a:gd name="T55" fmla="*/ 135 h 252"/>
                <a:gd name="T56" fmla="*/ 18 w 348"/>
                <a:gd name="T57" fmla="*/ 135 h 252"/>
                <a:gd name="T58" fmla="*/ 23 w 348"/>
                <a:gd name="T59" fmla="*/ 135 h 252"/>
                <a:gd name="T60" fmla="*/ 19 w 348"/>
                <a:gd name="T61" fmla="*/ 121 h 252"/>
                <a:gd name="T62" fmla="*/ 12 w 348"/>
                <a:gd name="T63" fmla="*/ 121 h 252"/>
                <a:gd name="T64" fmla="*/ 6 w 348"/>
                <a:gd name="T65" fmla="*/ 121 h 252"/>
                <a:gd name="T66" fmla="*/ 4 w 348"/>
                <a:gd name="T67" fmla="*/ 121 h 252"/>
                <a:gd name="T68" fmla="*/ 3 w 348"/>
                <a:gd name="T69" fmla="*/ 123 h 252"/>
                <a:gd name="T70" fmla="*/ 2 w 348"/>
                <a:gd name="T71" fmla="*/ 135 h 252"/>
                <a:gd name="T72" fmla="*/ 2 w 348"/>
                <a:gd name="T73" fmla="*/ 154 h 252"/>
                <a:gd name="T74" fmla="*/ 2 w 348"/>
                <a:gd name="T75" fmla="*/ 186 h 252"/>
                <a:gd name="T76" fmla="*/ 2 w 348"/>
                <a:gd name="T77" fmla="*/ 200 h 252"/>
                <a:gd name="T78" fmla="*/ 2 w 348"/>
                <a:gd name="T79" fmla="*/ 208 h 252"/>
                <a:gd name="T80" fmla="*/ 2 w 348"/>
                <a:gd name="T81" fmla="*/ 207 h 252"/>
                <a:gd name="T82" fmla="*/ 2 w 348"/>
                <a:gd name="T83" fmla="*/ 208 h 252"/>
                <a:gd name="T84" fmla="*/ 1 w 348"/>
                <a:gd name="T85" fmla="*/ 200 h 252"/>
                <a:gd name="T86" fmla="*/ 1 w 348"/>
                <a:gd name="T87" fmla="*/ 196 h 252"/>
                <a:gd name="T88" fmla="*/ 1 w 348"/>
                <a:gd name="T89" fmla="*/ 155 h 252"/>
                <a:gd name="T90" fmla="*/ 1 w 348"/>
                <a:gd name="T91" fmla="*/ 111 h 252"/>
                <a:gd name="T92" fmla="*/ 1 w 348"/>
                <a:gd name="T93" fmla="*/ 58 h 252"/>
                <a:gd name="T94" fmla="*/ 1 w 348"/>
                <a:gd name="T95" fmla="*/ 22 h 252"/>
                <a:gd name="T96" fmla="*/ 1 w 348"/>
                <a:gd name="T97" fmla="*/ 19 h 252"/>
                <a:gd name="T98" fmla="*/ 2 w 348"/>
                <a:gd name="T99" fmla="*/ 14 h 252"/>
                <a:gd name="T100" fmla="*/ 2 w 348"/>
                <a:gd name="T101" fmla="*/ 15 h 252"/>
                <a:gd name="T102" fmla="*/ 2 w 348"/>
                <a:gd name="T103" fmla="*/ 8 h 252"/>
                <a:gd name="T104" fmla="*/ 2 w 348"/>
                <a:gd name="T105" fmla="*/ 17 h 252"/>
                <a:gd name="T106" fmla="*/ 2 w 348"/>
                <a:gd name="T107" fmla="*/ 32 h 252"/>
                <a:gd name="T108" fmla="*/ 2 w 348"/>
                <a:gd name="T109" fmla="*/ 54 h 252"/>
                <a:gd name="T110" fmla="*/ 2 w 348"/>
                <a:gd name="T111" fmla="*/ 88 h 252"/>
                <a:gd name="T112" fmla="*/ 2 w 348"/>
                <a:gd name="T113" fmla="*/ 103 h 252"/>
                <a:gd name="T114" fmla="*/ 3 w 348"/>
                <a:gd name="T115" fmla="*/ 109 h 252"/>
                <a:gd name="T116" fmla="*/ 3 w 348"/>
                <a:gd name="T117" fmla="*/ 104 h 252"/>
                <a:gd name="T118" fmla="*/ 4 w 348"/>
                <a:gd name="T119" fmla="*/ 111 h 252"/>
                <a:gd name="T120" fmla="*/ 6 w 348"/>
                <a:gd name="T121" fmla="*/ 111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702" name="Rectangle 184"/>
            <p:cNvSpPr>
              <a:spLocks noChangeArrowheads="1"/>
            </p:cNvSpPr>
            <p:nvPr/>
          </p:nvSpPr>
          <p:spPr bwMode="auto">
            <a:xfrm rot="-10003106" flipH="1" flipV="1">
              <a:off x="2574" y="3091"/>
              <a:ext cx="60" cy="139"/>
            </a:xfrm>
            <a:prstGeom prst="rect">
              <a:avLst/>
            </a:prstGeom>
            <a:solidFill>
              <a:srgbClr val="FF9900"/>
            </a:solidFill>
            <a:ln w="9525">
              <a:solidFill>
                <a:srgbClr val="000000"/>
              </a:solidFill>
              <a:miter lim="800000"/>
              <a:headEnd/>
              <a:tailEnd/>
            </a:ln>
          </p:spPr>
          <p:txBody>
            <a:bodyPr/>
            <a:lstStyle/>
            <a:p>
              <a:endParaRPr lang="en-US"/>
            </a:p>
          </p:txBody>
        </p:sp>
        <p:sp>
          <p:nvSpPr>
            <p:cNvPr id="28703" name="AutoShape 185" descr="10%"/>
            <p:cNvSpPr>
              <a:spLocks noChangeArrowheads="1"/>
            </p:cNvSpPr>
            <p:nvPr/>
          </p:nvSpPr>
          <p:spPr bwMode="auto">
            <a:xfrm rot="-10003106" flipH="1" flipV="1">
              <a:off x="2631" y="3105"/>
              <a:ext cx="59" cy="139"/>
            </a:xfrm>
            <a:prstGeom prst="homePlate">
              <a:avLst>
                <a:gd name="adj" fmla="val 25000"/>
              </a:avLst>
            </a:prstGeom>
            <a:pattFill prst="pct10">
              <a:fgClr>
                <a:srgbClr val="000000"/>
              </a:fgClr>
              <a:bgClr>
                <a:srgbClr val="FFFFFF"/>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704" name="Group 186"/>
            <p:cNvGrpSpPr>
              <a:grpSpLocks/>
            </p:cNvGrpSpPr>
            <p:nvPr/>
          </p:nvGrpSpPr>
          <p:grpSpPr bwMode="auto">
            <a:xfrm rot="-10003106">
              <a:off x="2705" y="3062"/>
              <a:ext cx="52" cy="110"/>
              <a:chOff x="1758" y="2296"/>
              <a:chExt cx="146" cy="75"/>
            </a:xfrm>
          </p:grpSpPr>
          <p:sp>
            <p:nvSpPr>
              <p:cNvPr id="28707" name="Line 187"/>
              <p:cNvSpPr>
                <a:spLocks noChangeShapeType="1"/>
              </p:cNvSpPr>
              <p:nvPr/>
            </p:nvSpPr>
            <p:spPr bwMode="auto">
              <a:xfrm>
                <a:off x="1758" y="2296"/>
                <a:ext cx="70" cy="7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08" name="Line 188"/>
              <p:cNvSpPr>
                <a:spLocks noChangeShapeType="1"/>
              </p:cNvSpPr>
              <p:nvPr/>
            </p:nvSpPr>
            <p:spPr bwMode="auto">
              <a:xfrm flipH="1">
                <a:off x="1834" y="2297"/>
                <a:ext cx="70" cy="74"/>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8705" name="Text Box 189"/>
            <p:cNvSpPr txBox="1">
              <a:spLocks noChangeArrowheads="1"/>
            </p:cNvSpPr>
            <p:nvPr/>
          </p:nvSpPr>
          <p:spPr bwMode="auto">
            <a:xfrm rot="-10003106">
              <a:off x="2797" y="3130"/>
              <a:ext cx="1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solidFill>
                    <a:srgbClr val="CC0000"/>
                  </a:solidFill>
                </a:rPr>
                <a:t>-</a:t>
              </a:r>
            </a:p>
          </p:txBody>
        </p:sp>
        <p:sp>
          <p:nvSpPr>
            <p:cNvPr id="28706" name="Freeform 190"/>
            <p:cNvSpPr>
              <a:spLocks/>
            </p:cNvSpPr>
            <p:nvPr/>
          </p:nvSpPr>
          <p:spPr bwMode="auto">
            <a:xfrm>
              <a:off x="3164" y="3264"/>
              <a:ext cx="45" cy="153"/>
            </a:xfrm>
            <a:custGeom>
              <a:avLst/>
              <a:gdLst>
                <a:gd name="T0" fmla="*/ 8 w 45"/>
                <a:gd name="T1" fmla="*/ 0 h 153"/>
                <a:gd name="T2" fmla="*/ 32 w 45"/>
                <a:gd name="T3" fmla="*/ 28 h 153"/>
                <a:gd name="T4" fmla="*/ 44 w 45"/>
                <a:gd name="T5" fmla="*/ 68 h 153"/>
                <a:gd name="T6" fmla="*/ 24 w 45"/>
                <a:gd name="T7" fmla="*/ 140 h 153"/>
                <a:gd name="T8" fmla="*/ 0 w 45"/>
                <a:gd name="T9" fmla="*/ 148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53">
                  <a:moveTo>
                    <a:pt x="8" y="0"/>
                  </a:moveTo>
                  <a:cubicBezTo>
                    <a:pt x="17" y="8"/>
                    <a:pt x="26" y="17"/>
                    <a:pt x="32" y="28"/>
                  </a:cubicBezTo>
                  <a:cubicBezTo>
                    <a:pt x="38" y="39"/>
                    <a:pt x="45" y="49"/>
                    <a:pt x="44" y="68"/>
                  </a:cubicBezTo>
                  <a:cubicBezTo>
                    <a:pt x="43" y="87"/>
                    <a:pt x="31" y="127"/>
                    <a:pt x="24" y="140"/>
                  </a:cubicBezTo>
                  <a:cubicBezTo>
                    <a:pt x="17" y="153"/>
                    <a:pt x="5" y="147"/>
                    <a:pt x="0" y="148"/>
                  </a:cubicBezTo>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0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00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00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00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01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01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003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nodeType="clickEffect">
                                  <p:stCondLst>
                                    <p:cond delay="0"/>
                                  </p:stCondLst>
                                  <p:childTnLst>
                                    <p:animEffect transition="out" filter="dissolve">
                                      <p:cBhvr>
                                        <p:cTn id="28" dur="500"/>
                                        <p:tgtEl>
                                          <p:spTgt spid="300036"/>
                                        </p:tgtEl>
                                      </p:cBhvr>
                                    </p:animEffect>
                                    <p:set>
                                      <p:cBhvr>
                                        <p:cTn id="29" dur="1" fill="hold">
                                          <p:stCondLst>
                                            <p:cond delay="499"/>
                                          </p:stCondLst>
                                        </p:cTn>
                                        <p:tgtEl>
                                          <p:spTgt spid="30003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0006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0020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006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0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62" grpId="0" animBg="1"/>
      <p:bldP spid="300063" grpId="0" animBg="1"/>
      <p:bldP spid="300064" grpId="0"/>
      <p:bldP spid="300065" grpId="0" animBg="1"/>
      <p:bldP spid="300066" grpId="0"/>
      <p:bldP spid="3000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descr="Description: A4 header-small use.jpg                                        00001CFFData                           87E6EE03:"/>
          <p:cNvPicPr>
            <a:picLocks noChangeAspect="1" noChangeArrowheads="1"/>
          </p:cNvPicPr>
          <p:nvPr/>
        </p:nvPicPr>
        <p:blipFill>
          <a:blip r:embed="rId4"/>
          <a:srcRect/>
          <a:stretch>
            <a:fillRect/>
          </a:stretch>
        </p:blipFill>
        <p:spPr bwMode="auto">
          <a:xfrm>
            <a:off x="7962900" y="6429375"/>
            <a:ext cx="1174750" cy="433388"/>
          </a:xfrm>
          <a:prstGeom prst="rect">
            <a:avLst/>
          </a:prstGeom>
          <a:solidFill>
            <a:schemeClr val="tx2">
              <a:lumMod val="60000"/>
              <a:lumOff val="40000"/>
            </a:schemeClr>
          </a:solidFill>
          <a:ln>
            <a:solidFill>
              <a:srgbClr val="C00000"/>
            </a:solidFill>
          </a:ln>
        </p:spPr>
      </p:pic>
      <p:pic>
        <p:nvPicPr>
          <p:cNvPr id="29699" name="Picture 4" descr="http://upload.wikimedia.org/wikipedia/en/8/82/St_jude_childrens_research_hospital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429375"/>
            <a:ext cx="13922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p:cNvSpPr>
            <a:spLocks noChangeArrowheads="1"/>
          </p:cNvSpPr>
          <p:nvPr/>
        </p:nvSpPr>
        <p:spPr bwMode="auto">
          <a:xfrm>
            <a:off x="90488" y="3908425"/>
            <a:ext cx="88931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en-GB" sz="2200">
                <a:cs typeface="Arial" charset="0"/>
              </a:rPr>
              <a:t>Vector administered in the peripheral circulation</a:t>
            </a:r>
          </a:p>
          <a:p>
            <a:pPr lvl="1">
              <a:lnSpc>
                <a:spcPct val="120000"/>
              </a:lnSpc>
            </a:pPr>
            <a:r>
              <a:rPr lang="en-GB">
                <a:cs typeface="Arial" charset="0"/>
              </a:rPr>
              <a:t>A simple mode of vector delivery that takes advantage of the strong tropism of AAV8 for the liver, the native site for FIX synthesis</a:t>
            </a:r>
            <a:endParaRPr lang="en-GB"/>
          </a:p>
        </p:txBody>
      </p:sp>
      <p:grpSp>
        <p:nvGrpSpPr>
          <p:cNvPr id="29701" name="Group 6"/>
          <p:cNvGrpSpPr>
            <a:grpSpLocks/>
          </p:cNvGrpSpPr>
          <p:nvPr/>
        </p:nvGrpSpPr>
        <p:grpSpPr bwMode="auto">
          <a:xfrm>
            <a:off x="123825" y="1308100"/>
            <a:ext cx="8885238" cy="2141538"/>
            <a:chOff x="35833" y="2229610"/>
            <a:chExt cx="8884920" cy="2142444"/>
          </a:xfrm>
        </p:grpSpPr>
        <p:grpSp>
          <p:nvGrpSpPr>
            <p:cNvPr id="29703" name="Group 91"/>
            <p:cNvGrpSpPr>
              <a:grpSpLocks/>
            </p:cNvGrpSpPr>
            <p:nvPr/>
          </p:nvGrpSpPr>
          <p:grpSpPr bwMode="auto">
            <a:xfrm>
              <a:off x="2603628" y="3393070"/>
              <a:ext cx="3848509" cy="978984"/>
              <a:chOff x="2572162" y="2327679"/>
              <a:chExt cx="2577850" cy="902824"/>
            </a:xfrm>
          </p:grpSpPr>
          <p:sp>
            <p:nvSpPr>
              <p:cNvPr id="29706" name="AutoShape 5"/>
              <p:cNvSpPr>
                <a:spLocks noChangeAspect="1" noChangeArrowheads="1"/>
              </p:cNvSpPr>
              <p:nvPr/>
            </p:nvSpPr>
            <p:spPr bwMode="auto">
              <a:xfrm rot="-14814">
                <a:off x="2747799" y="2513923"/>
                <a:ext cx="2233454" cy="542218"/>
              </a:xfrm>
              <a:prstGeom prst="octagon">
                <a:avLst>
                  <a:gd name="adj" fmla="val 29287"/>
                </a:avLst>
              </a:prstGeom>
              <a:solidFill>
                <a:schemeClr val="bg1"/>
              </a:solidFill>
              <a:ln w="25400">
                <a:solidFill>
                  <a:schemeClr val="tx2"/>
                </a:solidFill>
                <a:miter lim="800000"/>
                <a:headEnd/>
                <a:tailEnd/>
              </a:ln>
            </p:spPr>
            <p:txBody>
              <a:bodyPr wrap="none" anchor="ctr"/>
              <a:lstStyle/>
              <a:p>
                <a:endParaRPr lang="en-US">
                  <a:solidFill>
                    <a:srgbClr val="000000"/>
                  </a:solidFill>
                  <a:cs typeface="Arial" charset="0"/>
                </a:endParaRPr>
              </a:p>
            </p:txBody>
          </p:sp>
          <p:sp>
            <p:nvSpPr>
              <p:cNvPr id="29707" name="Text Box 108"/>
              <p:cNvSpPr txBox="1">
                <a:spLocks noChangeArrowheads="1"/>
              </p:cNvSpPr>
              <p:nvPr/>
            </p:nvSpPr>
            <p:spPr bwMode="auto">
              <a:xfrm>
                <a:off x="2846900" y="2890575"/>
                <a:ext cx="162993" cy="15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solidFill>
                      <a:srgbClr val="000000"/>
                    </a:solidFill>
                    <a:cs typeface="Arial" charset="0"/>
                  </a:rPr>
                  <a:t>LP1</a:t>
                </a:r>
              </a:p>
            </p:txBody>
          </p:sp>
          <p:sp>
            <p:nvSpPr>
              <p:cNvPr id="29708" name="Text Box 109"/>
              <p:cNvSpPr txBox="1">
                <a:spLocks noChangeArrowheads="1"/>
              </p:cNvSpPr>
              <p:nvPr/>
            </p:nvSpPr>
            <p:spPr bwMode="auto">
              <a:xfrm>
                <a:off x="3157643" y="2559863"/>
                <a:ext cx="283498" cy="17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cs typeface="Arial" charset="0"/>
                  </a:rPr>
                  <a:t>co hFIX</a:t>
                </a:r>
              </a:p>
            </p:txBody>
          </p:sp>
          <p:sp>
            <p:nvSpPr>
              <p:cNvPr id="29709" name="Text Box 111"/>
              <p:cNvSpPr txBox="1">
                <a:spLocks noChangeArrowheads="1"/>
              </p:cNvSpPr>
              <p:nvPr/>
            </p:nvSpPr>
            <p:spPr bwMode="auto">
              <a:xfrm>
                <a:off x="4130931" y="2560421"/>
                <a:ext cx="470744" cy="17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a:solidFill>
                      <a:srgbClr val="000000"/>
                    </a:solidFill>
                    <a:cs typeface="Arial" charset="0"/>
                  </a:rPr>
                  <a:t>co hFIX</a:t>
                </a:r>
              </a:p>
            </p:txBody>
          </p:sp>
          <p:sp>
            <p:nvSpPr>
              <p:cNvPr id="29710" name="Text Box 113"/>
              <p:cNvSpPr txBox="1">
                <a:spLocks noChangeArrowheads="1"/>
              </p:cNvSpPr>
              <p:nvPr/>
            </p:nvSpPr>
            <p:spPr bwMode="auto">
              <a:xfrm>
                <a:off x="4658188" y="2848191"/>
                <a:ext cx="162993" cy="15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b="1">
                    <a:solidFill>
                      <a:srgbClr val="000000"/>
                    </a:solidFill>
                    <a:cs typeface="Arial" charset="0"/>
                  </a:rPr>
                  <a:t>LP1</a:t>
                </a:r>
              </a:p>
            </p:txBody>
          </p:sp>
          <p:sp>
            <p:nvSpPr>
              <p:cNvPr id="29711" name="Line 122"/>
              <p:cNvSpPr>
                <a:spLocks noChangeShapeType="1"/>
              </p:cNvSpPr>
              <p:nvPr/>
            </p:nvSpPr>
            <p:spPr bwMode="auto">
              <a:xfrm>
                <a:off x="3060560" y="2846473"/>
                <a:ext cx="41097" cy="11553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2" name="Line 123"/>
              <p:cNvSpPr>
                <a:spLocks noChangeShapeType="1"/>
              </p:cNvSpPr>
              <p:nvPr/>
            </p:nvSpPr>
            <p:spPr bwMode="auto">
              <a:xfrm flipH="1">
                <a:off x="3105140" y="2847594"/>
                <a:ext cx="41097" cy="11553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3" name="Line 125"/>
              <p:cNvSpPr>
                <a:spLocks noChangeShapeType="1"/>
              </p:cNvSpPr>
              <p:nvPr/>
            </p:nvSpPr>
            <p:spPr bwMode="auto">
              <a:xfrm>
                <a:off x="3798210" y="2818431"/>
                <a:ext cx="5642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4" name="Rectangle 126" descr="Small grid"/>
              <p:cNvSpPr>
                <a:spLocks noChangeArrowheads="1"/>
              </p:cNvSpPr>
              <p:nvPr/>
            </p:nvSpPr>
            <p:spPr bwMode="auto">
              <a:xfrm rot="10800000">
                <a:off x="4123500" y="2737672"/>
                <a:ext cx="452063" cy="149180"/>
              </a:xfrm>
              <a:prstGeom prst="rect">
                <a:avLst/>
              </a:prstGeom>
              <a:pattFill prst="smGrid">
                <a:fgClr>
                  <a:schemeClr val="accent1"/>
                </a:fgClr>
                <a:bgClr>
                  <a:schemeClr val="bg1"/>
                </a:bgClr>
              </a:pattFill>
              <a:ln w="25400">
                <a:solidFill>
                  <a:schemeClr val="tx1"/>
                </a:solidFill>
                <a:miter lim="800000"/>
                <a:headEnd/>
                <a:tailEnd/>
              </a:ln>
            </p:spPr>
            <p:txBody>
              <a:bodyPr wrap="none" anchor="ctr"/>
              <a:lstStyle/>
              <a:p>
                <a:endParaRPr lang="en-US">
                  <a:solidFill>
                    <a:srgbClr val="000000"/>
                  </a:solidFill>
                  <a:cs typeface="Arial" charset="0"/>
                </a:endParaRPr>
              </a:p>
            </p:txBody>
          </p:sp>
          <p:sp>
            <p:nvSpPr>
              <p:cNvPr id="29715" name="Line 127"/>
              <p:cNvSpPr>
                <a:spLocks noChangeShapeType="1"/>
              </p:cNvSpPr>
              <p:nvPr/>
            </p:nvSpPr>
            <p:spPr bwMode="auto">
              <a:xfrm rot="10800000">
                <a:off x="4066384" y="2816188"/>
                <a:ext cx="5642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6" name="Rectangle 128"/>
              <p:cNvSpPr>
                <a:spLocks noChangeArrowheads="1"/>
              </p:cNvSpPr>
              <p:nvPr/>
            </p:nvSpPr>
            <p:spPr bwMode="auto">
              <a:xfrm rot="10800000">
                <a:off x="3924982" y="2734307"/>
                <a:ext cx="141401" cy="152544"/>
              </a:xfrm>
              <a:prstGeom prst="rect">
                <a:avLst/>
              </a:prstGeom>
              <a:solidFill>
                <a:srgbClr val="00FFFF"/>
              </a:solidFill>
              <a:ln w="25400">
                <a:solidFill>
                  <a:schemeClr val="tx1"/>
                </a:solidFill>
                <a:miter lim="800000"/>
                <a:headEnd/>
                <a:tailEnd/>
              </a:ln>
            </p:spPr>
            <p:txBody>
              <a:bodyPr wrap="none" anchor="ctr"/>
              <a:lstStyle/>
              <a:p>
                <a:endParaRPr lang="en-US">
                  <a:solidFill>
                    <a:srgbClr val="000000"/>
                  </a:solidFill>
                  <a:cs typeface="Arial" charset="0"/>
                </a:endParaRPr>
              </a:p>
            </p:txBody>
          </p:sp>
          <p:sp>
            <p:nvSpPr>
              <p:cNvPr id="29717" name="Line 129"/>
              <p:cNvSpPr>
                <a:spLocks noChangeShapeType="1"/>
              </p:cNvSpPr>
              <p:nvPr/>
            </p:nvSpPr>
            <p:spPr bwMode="auto">
              <a:xfrm rot="10800000">
                <a:off x="3868563" y="2816188"/>
                <a:ext cx="5642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18" name="Rectangle 130" descr="Small grid"/>
              <p:cNvSpPr>
                <a:spLocks noChangeArrowheads="1"/>
              </p:cNvSpPr>
              <p:nvPr/>
            </p:nvSpPr>
            <p:spPr bwMode="auto">
              <a:xfrm>
                <a:off x="3148325" y="2746645"/>
                <a:ext cx="452063" cy="150301"/>
              </a:xfrm>
              <a:prstGeom prst="rect">
                <a:avLst/>
              </a:prstGeom>
              <a:pattFill prst="smGrid">
                <a:fgClr>
                  <a:schemeClr val="accent1"/>
                </a:fgClr>
                <a:bgClr>
                  <a:schemeClr val="bg1"/>
                </a:bgClr>
              </a:pattFill>
              <a:ln w="25400">
                <a:solidFill>
                  <a:schemeClr val="tx1"/>
                </a:solidFill>
                <a:miter lim="800000"/>
                <a:headEnd/>
                <a:tailEnd/>
              </a:ln>
            </p:spPr>
            <p:txBody>
              <a:bodyPr wrap="none" anchor="ctr"/>
              <a:lstStyle/>
              <a:p>
                <a:endParaRPr lang="en-US">
                  <a:solidFill>
                    <a:srgbClr val="000000"/>
                  </a:solidFill>
                  <a:cs typeface="Arial" charset="0"/>
                </a:endParaRPr>
              </a:p>
            </p:txBody>
          </p:sp>
          <p:sp>
            <p:nvSpPr>
              <p:cNvPr id="29719" name="Line 131"/>
              <p:cNvSpPr>
                <a:spLocks noChangeShapeType="1"/>
              </p:cNvSpPr>
              <p:nvPr/>
            </p:nvSpPr>
            <p:spPr bwMode="auto">
              <a:xfrm>
                <a:off x="3600389" y="2818431"/>
                <a:ext cx="5642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0" name="Rectangle 132"/>
              <p:cNvSpPr>
                <a:spLocks noChangeArrowheads="1"/>
              </p:cNvSpPr>
              <p:nvPr/>
            </p:nvSpPr>
            <p:spPr bwMode="auto">
              <a:xfrm>
                <a:off x="3656808" y="2746645"/>
                <a:ext cx="141401" cy="152544"/>
              </a:xfrm>
              <a:prstGeom prst="rect">
                <a:avLst/>
              </a:prstGeom>
              <a:solidFill>
                <a:srgbClr val="00FFFF"/>
              </a:solidFill>
              <a:ln w="25400">
                <a:solidFill>
                  <a:schemeClr val="tx1"/>
                </a:solidFill>
                <a:miter lim="800000"/>
                <a:headEnd/>
                <a:tailEnd/>
              </a:ln>
            </p:spPr>
            <p:txBody>
              <a:bodyPr wrap="none" anchor="ctr"/>
              <a:lstStyle/>
              <a:p>
                <a:endParaRPr lang="en-US">
                  <a:solidFill>
                    <a:srgbClr val="000000"/>
                  </a:solidFill>
                  <a:cs typeface="Arial" charset="0"/>
                </a:endParaRPr>
              </a:p>
            </p:txBody>
          </p:sp>
          <p:sp>
            <p:nvSpPr>
              <p:cNvPr id="29721" name="Freeform 133"/>
              <p:cNvSpPr>
                <a:spLocks/>
              </p:cNvSpPr>
              <p:nvPr/>
            </p:nvSpPr>
            <p:spPr bwMode="auto">
              <a:xfrm>
                <a:off x="2785420" y="2689442"/>
                <a:ext cx="143490" cy="253494"/>
              </a:xfrm>
              <a:custGeom>
                <a:avLst/>
                <a:gdLst>
                  <a:gd name="T0" fmla="*/ 412 w 348"/>
                  <a:gd name="T1" fmla="*/ 38225 h 252"/>
                  <a:gd name="T2" fmla="*/ 412 w 348"/>
                  <a:gd name="T3" fmla="*/ 38225 h 252"/>
                  <a:gd name="T4" fmla="*/ 412 w 348"/>
                  <a:gd name="T5" fmla="*/ 38225 h 252"/>
                  <a:gd name="T6" fmla="*/ 412 w 348"/>
                  <a:gd name="T7" fmla="*/ 39231 h 252"/>
                  <a:gd name="T8" fmla="*/ 412 w 348"/>
                  <a:gd name="T9" fmla="*/ 38225 h 252"/>
                  <a:gd name="T10" fmla="*/ 412 w 348"/>
                  <a:gd name="T11" fmla="*/ 38225 h 252"/>
                  <a:gd name="T12" fmla="*/ 412 w 348"/>
                  <a:gd name="T13" fmla="*/ 35208 h 252"/>
                  <a:gd name="T14" fmla="*/ 412 w 348"/>
                  <a:gd name="T15" fmla="*/ 24142 h 252"/>
                  <a:gd name="T16" fmla="*/ 412 w 348"/>
                  <a:gd name="T17" fmla="*/ 12071 h 252"/>
                  <a:gd name="T18" fmla="*/ 412 w 348"/>
                  <a:gd name="T19" fmla="*/ 8047 h 252"/>
                  <a:gd name="T20" fmla="*/ 412 w 348"/>
                  <a:gd name="T21" fmla="*/ 3018 h 252"/>
                  <a:gd name="T22" fmla="*/ 412 w 348"/>
                  <a:gd name="T23" fmla="*/ 1006 h 252"/>
                  <a:gd name="T24" fmla="*/ 412 w 348"/>
                  <a:gd name="T25" fmla="*/ 4024 h 252"/>
                  <a:gd name="T26" fmla="*/ 0 w 348"/>
                  <a:gd name="T27" fmla="*/ 13077 h 252"/>
                  <a:gd name="T28" fmla="*/ 0 w 348"/>
                  <a:gd name="T29" fmla="*/ 30178 h 252"/>
                  <a:gd name="T30" fmla="*/ 0 w 348"/>
                  <a:gd name="T31" fmla="*/ 52308 h 252"/>
                  <a:gd name="T32" fmla="*/ 0 w 348"/>
                  <a:gd name="T33" fmla="*/ 70415 h 252"/>
                  <a:gd name="T34" fmla="*/ 412 w 348"/>
                  <a:gd name="T35" fmla="*/ 79468 h 252"/>
                  <a:gd name="T36" fmla="*/ 412 w 348"/>
                  <a:gd name="T37" fmla="*/ 83492 h 252"/>
                  <a:gd name="T38" fmla="*/ 412 w 348"/>
                  <a:gd name="T39" fmla="*/ 83492 h 252"/>
                  <a:gd name="T40" fmla="*/ 412 w 348"/>
                  <a:gd name="T41" fmla="*/ 79468 h 252"/>
                  <a:gd name="T42" fmla="*/ 412 w 348"/>
                  <a:gd name="T43" fmla="*/ 67397 h 252"/>
                  <a:gd name="T44" fmla="*/ 412 w 348"/>
                  <a:gd name="T45" fmla="*/ 59350 h 252"/>
                  <a:gd name="T46" fmla="*/ 412 w 348"/>
                  <a:gd name="T47" fmla="*/ 52308 h 252"/>
                  <a:gd name="T48" fmla="*/ 412 w 348"/>
                  <a:gd name="T49" fmla="*/ 49291 h 252"/>
                  <a:gd name="T50" fmla="*/ 412 w 348"/>
                  <a:gd name="T51" fmla="*/ 52308 h 252"/>
                  <a:gd name="T52" fmla="*/ 412 w 348"/>
                  <a:gd name="T53" fmla="*/ 52308 h 252"/>
                  <a:gd name="T54" fmla="*/ 412 w 348"/>
                  <a:gd name="T55" fmla="*/ 52308 h 252"/>
                  <a:gd name="T56" fmla="*/ 412 w 348"/>
                  <a:gd name="T57" fmla="*/ 52308 h 252"/>
                  <a:gd name="T58" fmla="*/ 825 w 348"/>
                  <a:gd name="T59" fmla="*/ 52308 h 252"/>
                  <a:gd name="T60" fmla="*/ 825 w 348"/>
                  <a:gd name="T61" fmla="*/ 47279 h 252"/>
                  <a:gd name="T62" fmla="*/ 412 w 348"/>
                  <a:gd name="T63" fmla="*/ 47279 h 252"/>
                  <a:gd name="T64" fmla="*/ 412 w 348"/>
                  <a:gd name="T65" fmla="*/ 47279 h 252"/>
                  <a:gd name="T66" fmla="*/ 412 w 348"/>
                  <a:gd name="T67" fmla="*/ 47279 h 252"/>
                  <a:gd name="T68" fmla="*/ 412 w 348"/>
                  <a:gd name="T69" fmla="*/ 48285 h 252"/>
                  <a:gd name="T70" fmla="*/ 412 w 348"/>
                  <a:gd name="T71" fmla="*/ 52308 h 252"/>
                  <a:gd name="T72" fmla="*/ 412 w 348"/>
                  <a:gd name="T73" fmla="*/ 59350 h 252"/>
                  <a:gd name="T74" fmla="*/ 412 w 348"/>
                  <a:gd name="T75" fmla="*/ 71421 h 252"/>
                  <a:gd name="T76" fmla="*/ 412 w 348"/>
                  <a:gd name="T77" fmla="*/ 76451 h 252"/>
                  <a:gd name="T78" fmla="*/ 412 w 348"/>
                  <a:gd name="T79" fmla="*/ 80474 h 252"/>
                  <a:gd name="T80" fmla="*/ 412 w 348"/>
                  <a:gd name="T81" fmla="*/ 79468 h 252"/>
                  <a:gd name="T82" fmla="*/ 412 w 348"/>
                  <a:gd name="T83" fmla="*/ 80474 h 252"/>
                  <a:gd name="T84" fmla="*/ 412 w 348"/>
                  <a:gd name="T85" fmla="*/ 76451 h 252"/>
                  <a:gd name="T86" fmla="*/ 412 w 348"/>
                  <a:gd name="T87" fmla="*/ 74439 h 252"/>
                  <a:gd name="T88" fmla="*/ 412 w 348"/>
                  <a:gd name="T89" fmla="*/ 59350 h 252"/>
                  <a:gd name="T90" fmla="*/ 412 w 348"/>
                  <a:gd name="T91" fmla="*/ 43255 h 252"/>
                  <a:gd name="T92" fmla="*/ 412 w 348"/>
                  <a:gd name="T93" fmla="*/ 22130 h 252"/>
                  <a:gd name="T94" fmla="*/ 412 w 348"/>
                  <a:gd name="T95" fmla="*/ 9053 h 252"/>
                  <a:gd name="T96" fmla="*/ 412 w 348"/>
                  <a:gd name="T97" fmla="*/ 7042 h 252"/>
                  <a:gd name="T98" fmla="*/ 412 w 348"/>
                  <a:gd name="T99" fmla="*/ 5030 h 252"/>
                  <a:gd name="T100" fmla="*/ 412 w 348"/>
                  <a:gd name="T101" fmla="*/ 5030 h 252"/>
                  <a:gd name="T102" fmla="*/ 412 w 348"/>
                  <a:gd name="T103" fmla="*/ 4024 h 252"/>
                  <a:gd name="T104" fmla="*/ 412 w 348"/>
                  <a:gd name="T105" fmla="*/ 6036 h 252"/>
                  <a:gd name="T106" fmla="*/ 412 w 348"/>
                  <a:gd name="T107" fmla="*/ 12071 h 252"/>
                  <a:gd name="T108" fmla="*/ 412 w 348"/>
                  <a:gd name="T109" fmla="*/ 21125 h 252"/>
                  <a:gd name="T110" fmla="*/ 412 w 348"/>
                  <a:gd name="T111" fmla="*/ 34202 h 252"/>
                  <a:gd name="T112" fmla="*/ 412 w 348"/>
                  <a:gd name="T113" fmla="*/ 39231 h 252"/>
                  <a:gd name="T114" fmla="*/ 412 w 348"/>
                  <a:gd name="T115" fmla="*/ 42249 h 252"/>
                  <a:gd name="T116" fmla="*/ 412 w 348"/>
                  <a:gd name="T117" fmla="*/ 39231 h 252"/>
                  <a:gd name="T118" fmla="*/ 412 w 348"/>
                  <a:gd name="T119" fmla="*/ 43255 h 252"/>
                  <a:gd name="T120" fmla="*/ 412 w 348"/>
                  <a:gd name="T121" fmla="*/ 43255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22" name="Rectangle 134"/>
              <p:cNvSpPr>
                <a:spLocks noChangeArrowheads="1"/>
              </p:cNvSpPr>
              <p:nvPr/>
            </p:nvSpPr>
            <p:spPr bwMode="auto">
              <a:xfrm>
                <a:off x="2867614" y="2758983"/>
                <a:ext cx="96821" cy="148057"/>
              </a:xfrm>
              <a:prstGeom prst="rect">
                <a:avLst/>
              </a:prstGeom>
              <a:solidFill>
                <a:srgbClr val="FF9900"/>
              </a:solidFill>
              <a:ln w="9525">
                <a:solidFill>
                  <a:srgbClr val="000000"/>
                </a:solidFill>
                <a:miter lim="800000"/>
                <a:headEnd/>
                <a:tailEnd/>
              </a:ln>
            </p:spPr>
            <p:txBody>
              <a:bodyPr/>
              <a:lstStyle/>
              <a:p>
                <a:endParaRPr lang="en-US">
                  <a:solidFill>
                    <a:srgbClr val="000000"/>
                  </a:solidFill>
                  <a:cs typeface="Arial" charset="0"/>
                </a:endParaRPr>
              </a:p>
            </p:txBody>
          </p:sp>
          <p:sp>
            <p:nvSpPr>
              <p:cNvPr id="29723" name="AutoShape 135" descr="10%"/>
              <p:cNvSpPr>
                <a:spLocks noChangeArrowheads="1"/>
              </p:cNvSpPr>
              <p:nvPr/>
            </p:nvSpPr>
            <p:spPr bwMode="auto">
              <a:xfrm>
                <a:off x="2963738" y="2758983"/>
                <a:ext cx="96821" cy="148057"/>
              </a:xfrm>
              <a:prstGeom prst="homePlate">
                <a:avLst>
                  <a:gd name="adj" fmla="val 26324"/>
                </a:avLst>
              </a:prstGeom>
              <a:pattFill prst="pct10">
                <a:fgClr>
                  <a:srgbClr val="000000"/>
                </a:fgClr>
                <a:bgClr>
                  <a:srgbClr val="FFFFFF"/>
                </a:bgClr>
              </a:patt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29724" name="Freeform 136"/>
              <p:cNvSpPr>
                <a:spLocks/>
              </p:cNvSpPr>
              <p:nvPr/>
            </p:nvSpPr>
            <p:spPr bwMode="auto">
              <a:xfrm flipH="1" flipV="1">
                <a:off x="4796371" y="2672616"/>
                <a:ext cx="143490" cy="253494"/>
              </a:xfrm>
              <a:custGeom>
                <a:avLst/>
                <a:gdLst>
                  <a:gd name="T0" fmla="*/ 412 w 348"/>
                  <a:gd name="T1" fmla="*/ 38225 h 252"/>
                  <a:gd name="T2" fmla="*/ 412 w 348"/>
                  <a:gd name="T3" fmla="*/ 38225 h 252"/>
                  <a:gd name="T4" fmla="*/ 412 w 348"/>
                  <a:gd name="T5" fmla="*/ 38225 h 252"/>
                  <a:gd name="T6" fmla="*/ 412 w 348"/>
                  <a:gd name="T7" fmla="*/ 39231 h 252"/>
                  <a:gd name="T8" fmla="*/ 412 w 348"/>
                  <a:gd name="T9" fmla="*/ 38225 h 252"/>
                  <a:gd name="T10" fmla="*/ 412 w 348"/>
                  <a:gd name="T11" fmla="*/ 38225 h 252"/>
                  <a:gd name="T12" fmla="*/ 412 w 348"/>
                  <a:gd name="T13" fmla="*/ 35208 h 252"/>
                  <a:gd name="T14" fmla="*/ 412 w 348"/>
                  <a:gd name="T15" fmla="*/ 24142 h 252"/>
                  <a:gd name="T16" fmla="*/ 412 w 348"/>
                  <a:gd name="T17" fmla="*/ 12071 h 252"/>
                  <a:gd name="T18" fmla="*/ 412 w 348"/>
                  <a:gd name="T19" fmla="*/ 8047 h 252"/>
                  <a:gd name="T20" fmla="*/ 412 w 348"/>
                  <a:gd name="T21" fmla="*/ 3018 h 252"/>
                  <a:gd name="T22" fmla="*/ 412 w 348"/>
                  <a:gd name="T23" fmla="*/ 1006 h 252"/>
                  <a:gd name="T24" fmla="*/ 412 w 348"/>
                  <a:gd name="T25" fmla="*/ 4024 h 252"/>
                  <a:gd name="T26" fmla="*/ 0 w 348"/>
                  <a:gd name="T27" fmla="*/ 13077 h 252"/>
                  <a:gd name="T28" fmla="*/ 0 w 348"/>
                  <a:gd name="T29" fmla="*/ 30178 h 252"/>
                  <a:gd name="T30" fmla="*/ 0 w 348"/>
                  <a:gd name="T31" fmla="*/ 52308 h 252"/>
                  <a:gd name="T32" fmla="*/ 0 w 348"/>
                  <a:gd name="T33" fmla="*/ 70415 h 252"/>
                  <a:gd name="T34" fmla="*/ 412 w 348"/>
                  <a:gd name="T35" fmla="*/ 79468 h 252"/>
                  <a:gd name="T36" fmla="*/ 412 w 348"/>
                  <a:gd name="T37" fmla="*/ 83492 h 252"/>
                  <a:gd name="T38" fmla="*/ 412 w 348"/>
                  <a:gd name="T39" fmla="*/ 83492 h 252"/>
                  <a:gd name="T40" fmla="*/ 412 w 348"/>
                  <a:gd name="T41" fmla="*/ 79468 h 252"/>
                  <a:gd name="T42" fmla="*/ 412 w 348"/>
                  <a:gd name="T43" fmla="*/ 67397 h 252"/>
                  <a:gd name="T44" fmla="*/ 412 w 348"/>
                  <a:gd name="T45" fmla="*/ 59350 h 252"/>
                  <a:gd name="T46" fmla="*/ 412 w 348"/>
                  <a:gd name="T47" fmla="*/ 52308 h 252"/>
                  <a:gd name="T48" fmla="*/ 412 w 348"/>
                  <a:gd name="T49" fmla="*/ 49291 h 252"/>
                  <a:gd name="T50" fmla="*/ 412 w 348"/>
                  <a:gd name="T51" fmla="*/ 52308 h 252"/>
                  <a:gd name="T52" fmla="*/ 412 w 348"/>
                  <a:gd name="T53" fmla="*/ 52308 h 252"/>
                  <a:gd name="T54" fmla="*/ 412 w 348"/>
                  <a:gd name="T55" fmla="*/ 52308 h 252"/>
                  <a:gd name="T56" fmla="*/ 412 w 348"/>
                  <a:gd name="T57" fmla="*/ 52308 h 252"/>
                  <a:gd name="T58" fmla="*/ 825 w 348"/>
                  <a:gd name="T59" fmla="*/ 52308 h 252"/>
                  <a:gd name="T60" fmla="*/ 825 w 348"/>
                  <a:gd name="T61" fmla="*/ 47279 h 252"/>
                  <a:gd name="T62" fmla="*/ 412 w 348"/>
                  <a:gd name="T63" fmla="*/ 47279 h 252"/>
                  <a:gd name="T64" fmla="*/ 412 w 348"/>
                  <a:gd name="T65" fmla="*/ 47279 h 252"/>
                  <a:gd name="T66" fmla="*/ 412 w 348"/>
                  <a:gd name="T67" fmla="*/ 47279 h 252"/>
                  <a:gd name="T68" fmla="*/ 412 w 348"/>
                  <a:gd name="T69" fmla="*/ 48285 h 252"/>
                  <a:gd name="T70" fmla="*/ 412 w 348"/>
                  <a:gd name="T71" fmla="*/ 52308 h 252"/>
                  <a:gd name="T72" fmla="*/ 412 w 348"/>
                  <a:gd name="T73" fmla="*/ 59350 h 252"/>
                  <a:gd name="T74" fmla="*/ 412 w 348"/>
                  <a:gd name="T75" fmla="*/ 71421 h 252"/>
                  <a:gd name="T76" fmla="*/ 412 w 348"/>
                  <a:gd name="T77" fmla="*/ 76451 h 252"/>
                  <a:gd name="T78" fmla="*/ 412 w 348"/>
                  <a:gd name="T79" fmla="*/ 80474 h 252"/>
                  <a:gd name="T80" fmla="*/ 412 w 348"/>
                  <a:gd name="T81" fmla="*/ 79468 h 252"/>
                  <a:gd name="T82" fmla="*/ 412 w 348"/>
                  <a:gd name="T83" fmla="*/ 80474 h 252"/>
                  <a:gd name="T84" fmla="*/ 412 w 348"/>
                  <a:gd name="T85" fmla="*/ 76451 h 252"/>
                  <a:gd name="T86" fmla="*/ 412 w 348"/>
                  <a:gd name="T87" fmla="*/ 74439 h 252"/>
                  <a:gd name="T88" fmla="*/ 412 w 348"/>
                  <a:gd name="T89" fmla="*/ 59350 h 252"/>
                  <a:gd name="T90" fmla="*/ 412 w 348"/>
                  <a:gd name="T91" fmla="*/ 43255 h 252"/>
                  <a:gd name="T92" fmla="*/ 412 w 348"/>
                  <a:gd name="T93" fmla="*/ 22130 h 252"/>
                  <a:gd name="T94" fmla="*/ 412 w 348"/>
                  <a:gd name="T95" fmla="*/ 9053 h 252"/>
                  <a:gd name="T96" fmla="*/ 412 w 348"/>
                  <a:gd name="T97" fmla="*/ 7042 h 252"/>
                  <a:gd name="T98" fmla="*/ 412 w 348"/>
                  <a:gd name="T99" fmla="*/ 5030 h 252"/>
                  <a:gd name="T100" fmla="*/ 412 w 348"/>
                  <a:gd name="T101" fmla="*/ 5030 h 252"/>
                  <a:gd name="T102" fmla="*/ 412 w 348"/>
                  <a:gd name="T103" fmla="*/ 4024 h 252"/>
                  <a:gd name="T104" fmla="*/ 412 w 348"/>
                  <a:gd name="T105" fmla="*/ 6036 h 252"/>
                  <a:gd name="T106" fmla="*/ 412 w 348"/>
                  <a:gd name="T107" fmla="*/ 12071 h 252"/>
                  <a:gd name="T108" fmla="*/ 412 w 348"/>
                  <a:gd name="T109" fmla="*/ 21125 h 252"/>
                  <a:gd name="T110" fmla="*/ 412 w 348"/>
                  <a:gd name="T111" fmla="*/ 34202 h 252"/>
                  <a:gd name="T112" fmla="*/ 412 w 348"/>
                  <a:gd name="T113" fmla="*/ 39231 h 252"/>
                  <a:gd name="T114" fmla="*/ 412 w 348"/>
                  <a:gd name="T115" fmla="*/ 42249 h 252"/>
                  <a:gd name="T116" fmla="*/ 412 w 348"/>
                  <a:gd name="T117" fmla="*/ 39231 h 252"/>
                  <a:gd name="T118" fmla="*/ 412 w 348"/>
                  <a:gd name="T119" fmla="*/ 43255 h 252"/>
                  <a:gd name="T120" fmla="*/ 412 w 348"/>
                  <a:gd name="T121" fmla="*/ 43255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25" name="Rectangle 137"/>
              <p:cNvSpPr>
                <a:spLocks noChangeArrowheads="1"/>
              </p:cNvSpPr>
              <p:nvPr/>
            </p:nvSpPr>
            <p:spPr bwMode="auto">
              <a:xfrm flipH="1" flipV="1">
                <a:off x="4761544" y="2710752"/>
                <a:ext cx="96125" cy="148057"/>
              </a:xfrm>
              <a:prstGeom prst="rect">
                <a:avLst/>
              </a:prstGeom>
              <a:solidFill>
                <a:srgbClr val="FF9900"/>
              </a:solidFill>
              <a:ln w="9525">
                <a:solidFill>
                  <a:srgbClr val="000000"/>
                </a:solidFill>
                <a:miter lim="800000"/>
                <a:headEnd/>
                <a:tailEnd/>
              </a:ln>
            </p:spPr>
            <p:txBody>
              <a:bodyPr/>
              <a:lstStyle/>
              <a:p>
                <a:endParaRPr lang="en-US">
                  <a:solidFill>
                    <a:srgbClr val="000000"/>
                  </a:solidFill>
                  <a:cs typeface="Arial" charset="0"/>
                </a:endParaRPr>
              </a:p>
            </p:txBody>
          </p:sp>
          <p:sp>
            <p:nvSpPr>
              <p:cNvPr id="29726" name="AutoShape 138" descr="10%"/>
              <p:cNvSpPr>
                <a:spLocks noChangeArrowheads="1"/>
              </p:cNvSpPr>
              <p:nvPr/>
            </p:nvSpPr>
            <p:spPr bwMode="auto">
              <a:xfrm flipH="1" flipV="1">
                <a:off x="4664723" y="2710752"/>
                <a:ext cx="96821" cy="148057"/>
              </a:xfrm>
              <a:prstGeom prst="homePlate">
                <a:avLst>
                  <a:gd name="adj" fmla="val 26324"/>
                </a:avLst>
              </a:prstGeom>
              <a:pattFill prst="pct10">
                <a:fgClr>
                  <a:srgbClr val="000000"/>
                </a:fgClr>
                <a:bgClr>
                  <a:srgbClr val="FFFFFF"/>
                </a:bgClr>
              </a:pattFill>
              <a:ln w="9525">
                <a:solidFill>
                  <a:schemeClr val="tx1"/>
                </a:solidFill>
                <a:miter lim="800000"/>
                <a:headEnd/>
                <a:tailEnd/>
              </a:ln>
            </p:spPr>
            <p:txBody>
              <a:bodyPr wrap="none" anchor="ctr"/>
              <a:lstStyle/>
              <a:p>
                <a:endParaRPr lang="en-US">
                  <a:solidFill>
                    <a:srgbClr val="000000"/>
                  </a:solidFill>
                  <a:cs typeface="Arial" charset="0"/>
                </a:endParaRPr>
              </a:p>
            </p:txBody>
          </p:sp>
          <p:sp>
            <p:nvSpPr>
              <p:cNvPr id="29727" name="Line 140"/>
              <p:cNvSpPr>
                <a:spLocks noChangeShapeType="1"/>
              </p:cNvSpPr>
              <p:nvPr/>
            </p:nvSpPr>
            <p:spPr bwMode="auto">
              <a:xfrm>
                <a:off x="4581136" y="2806093"/>
                <a:ext cx="41078" cy="11509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8" name="Line 141"/>
              <p:cNvSpPr>
                <a:spLocks noChangeShapeType="1"/>
              </p:cNvSpPr>
              <p:nvPr/>
            </p:nvSpPr>
            <p:spPr bwMode="auto">
              <a:xfrm flipH="1">
                <a:off x="4625735" y="2807648"/>
                <a:ext cx="41078" cy="115097"/>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29" name="Freeform 142"/>
              <p:cNvSpPr>
                <a:spLocks/>
              </p:cNvSpPr>
              <p:nvPr/>
            </p:nvSpPr>
            <p:spPr bwMode="auto">
              <a:xfrm rot="5400000">
                <a:off x="3796234" y="2719894"/>
                <a:ext cx="139085" cy="96125"/>
              </a:xfrm>
              <a:custGeom>
                <a:avLst/>
                <a:gdLst>
                  <a:gd name="T0" fmla="*/ 0 w 348"/>
                  <a:gd name="T1" fmla="*/ 381 h 252"/>
                  <a:gd name="T2" fmla="*/ 0 w 348"/>
                  <a:gd name="T3" fmla="*/ 381 h 252"/>
                  <a:gd name="T4" fmla="*/ 0 w 348"/>
                  <a:gd name="T5" fmla="*/ 381 h 252"/>
                  <a:gd name="T6" fmla="*/ 0 w 348"/>
                  <a:gd name="T7" fmla="*/ 381 h 252"/>
                  <a:gd name="T8" fmla="*/ 0 w 348"/>
                  <a:gd name="T9" fmla="*/ 381 h 252"/>
                  <a:gd name="T10" fmla="*/ 0 w 348"/>
                  <a:gd name="T11" fmla="*/ 381 h 252"/>
                  <a:gd name="T12" fmla="*/ 0 w 348"/>
                  <a:gd name="T13" fmla="*/ 381 h 252"/>
                  <a:gd name="T14" fmla="*/ 0 w 348"/>
                  <a:gd name="T15" fmla="*/ 381 h 252"/>
                  <a:gd name="T16" fmla="*/ 0 w 348"/>
                  <a:gd name="T17" fmla="*/ 381 h 252"/>
                  <a:gd name="T18" fmla="*/ 0 w 348"/>
                  <a:gd name="T19" fmla="*/ 381 h 252"/>
                  <a:gd name="T20" fmla="*/ 0 w 348"/>
                  <a:gd name="T21" fmla="*/ 381 h 252"/>
                  <a:gd name="T22" fmla="*/ 0 w 348"/>
                  <a:gd name="T23" fmla="*/ 381 h 252"/>
                  <a:gd name="T24" fmla="*/ 0 w 348"/>
                  <a:gd name="T25" fmla="*/ 381 h 252"/>
                  <a:gd name="T26" fmla="*/ 0 w 348"/>
                  <a:gd name="T27" fmla="*/ 381 h 252"/>
                  <a:gd name="T28" fmla="*/ 0 w 348"/>
                  <a:gd name="T29" fmla="*/ 381 h 252"/>
                  <a:gd name="T30" fmla="*/ 0 w 348"/>
                  <a:gd name="T31" fmla="*/ 381 h 252"/>
                  <a:gd name="T32" fmla="*/ 0 w 348"/>
                  <a:gd name="T33" fmla="*/ 381 h 252"/>
                  <a:gd name="T34" fmla="*/ 0 w 348"/>
                  <a:gd name="T35" fmla="*/ 381 h 252"/>
                  <a:gd name="T36" fmla="*/ 0 w 348"/>
                  <a:gd name="T37" fmla="*/ 381 h 252"/>
                  <a:gd name="T38" fmla="*/ 0 w 348"/>
                  <a:gd name="T39" fmla="*/ 381 h 252"/>
                  <a:gd name="T40" fmla="*/ 0 w 348"/>
                  <a:gd name="T41" fmla="*/ 381 h 252"/>
                  <a:gd name="T42" fmla="*/ 0 w 348"/>
                  <a:gd name="T43" fmla="*/ 381 h 252"/>
                  <a:gd name="T44" fmla="*/ 0 w 348"/>
                  <a:gd name="T45" fmla="*/ 381 h 252"/>
                  <a:gd name="T46" fmla="*/ 0 w 348"/>
                  <a:gd name="T47" fmla="*/ 381 h 252"/>
                  <a:gd name="T48" fmla="*/ 0 w 348"/>
                  <a:gd name="T49" fmla="*/ 381 h 252"/>
                  <a:gd name="T50" fmla="*/ 0 w 348"/>
                  <a:gd name="T51" fmla="*/ 381 h 252"/>
                  <a:gd name="T52" fmla="*/ 0 w 348"/>
                  <a:gd name="T53" fmla="*/ 381 h 252"/>
                  <a:gd name="T54" fmla="*/ 0 w 348"/>
                  <a:gd name="T55" fmla="*/ 381 h 252"/>
                  <a:gd name="T56" fmla="*/ 0 w 348"/>
                  <a:gd name="T57" fmla="*/ 381 h 252"/>
                  <a:gd name="T58" fmla="*/ 0 w 348"/>
                  <a:gd name="T59" fmla="*/ 381 h 252"/>
                  <a:gd name="T60" fmla="*/ 0 w 348"/>
                  <a:gd name="T61" fmla="*/ 381 h 252"/>
                  <a:gd name="T62" fmla="*/ 0 w 348"/>
                  <a:gd name="T63" fmla="*/ 381 h 252"/>
                  <a:gd name="T64" fmla="*/ 0 w 348"/>
                  <a:gd name="T65" fmla="*/ 381 h 252"/>
                  <a:gd name="T66" fmla="*/ 0 w 348"/>
                  <a:gd name="T67" fmla="*/ 381 h 252"/>
                  <a:gd name="T68" fmla="*/ 0 w 348"/>
                  <a:gd name="T69" fmla="*/ 381 h 252"/>
                  <a:gd name="T70" fmla="*/ 0 w 348"/>
                  <a:gd name="T71" fmla="*/ 381 h 252"/>
                  <a:gd name="T72" fmla="*/ 0 w 348"/>
                  <a:gd name="T73" fmla="*/ 381 h 252"/>
                  <a:gd name="T74" fmla="*/ 0 w 348"/>
                  <a:gd name="T75" fmla="*/ 381 h 252"/>
                  <a:gd name="T76" fmla="*/ 0 w 348"/>
                  <a:gd name="T77" fmla="*/ 381 h 252"/>
                  <a:gd name="T78" fmla="*/ 0 w 348"/>
                  <a:gd name="T79" fmla="*/ 381 h 252"/>
                  <a:gd name="T80" fmla="*/ 0 w 348"/>
                  <a:gd name="T81" fmla="*/ 381 h 252"/>
                  <a:gd name="T82" fmla="*/ 0 w 348"/>
                  <a:gd name="T83" fmla="*/ 381 h 252"/>
                  <a:gd name="T84" fmla="*/ 0 w 348"/>
                  <a:gd name="T85" fmla="*/ 381 h 252"/>
                  <a:gd name="T86" fmla="*/ 0 w 348"/>
                  <a:gd name="T87" fmla="*/ 381 h 252"/>
                  <a:gd name="T88" fmla="*/ 0 w 348"/>
                  <a:gd name="T89" fmla="*/ 381 h 252"/>
                  <a:gd name="T90" fmla="*/ 0 w 348"/>
                  <a:gd name="T91" fmla="*/ 381 h 252"/>
                  <a:gd name="T92" fmla="*/ 0 w 348"/>
                  <a:gd name="T93" fmla="*/ 381 h 252"/>
                  <a:gd name="T94" fmla="*/ 0 w 348"/>
                  <a:gd name="T95" fmla="*/ 381 h 252"/>
                  <a:gd name="T96" fmla="*/ 0 w 348"/>
                  <a:gd name="T97" fmla="*/ 381 h 252"/>
                  <a:gd name="T98" fmla="*/ 0 w 348"/>
                  <a:gd name="T99" fmla="*/ 381 h 252"/>
                  <a:gd name="T100" fmla="*/ 0 w 348"/>
                  <a:gd name="T101" fmla="*/ 381 h 252"/>
                  <a:gd name="T102" fmla="*/ 0 w 348"/>
                  <a:gd name="T103" fmla="*/ 381 h 252"/>
                  <a:gd name="T104" fmla="*/ 0 w 348"/>
                  <a:gd name="T105" fmla="*/ 381 h 252"/>
                  <a:gd name="T106" fmla="*/ 0 w 348"/>
                  <a:gd name="T107" fmla="*/ 381 h 252"/>
                  <a:gd name="T108" fmla="*/ 0 w 348"/>
                  <a:gd name="T109" fmla="*/ 381 h 252"/>
                  <a:gd name="T110" fmla="*/ 0 w 348"/>
                  <a:gd name="T111" fmla="*/ 381 h 252"/>
                  <a:gd name="T112" fmla="*/ 0 w 348"/>
                  <a:gd name="T113" fmla="*/ 381 h 252"/>
                  <a:gd name="T114" fmla="*/ 0 w 348"/>
                  <a:gd name="T115" fmla="*/ 381 h 252"/>
                  <a:gd name="T116" fmla="*/ 0 w 348"/>
                  <a:gd name="T117" fmla="*/ 381 h 252"/>
                  <a:gd name="T118" fmla="*/ 0 w 348"/>
                  <a:gd name="T119" fmla="*/ 381 h 252"/>
                  <a:gd name="T120" fmla="*/ 0 w 348"/>
                  <a:gd name="T121" fmla="*/ 381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730" name="Text Box 143"/>
              <p:cNvSpPr txBox="1">
                <a:spLocks noChangeArrowheads="1"/>
              </p:cNvSpPr>
              <p:nvPr/>
            </p:nvSpPr>
            <p:spPr bwMode="auto">
              <a:xfrm>
                <a:off x="3297762" y="2669413"/>
                <a:ext cx="139311" cy="25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CC0000"/>
                    </a:solidFill>
                    <a:cs typeface="Arial" charset="0"/>
                  </a:rPr>
                  <a:t>+</a:t>
                </a:r>
              </a:p>
            </p:txBody>
          </p:sp>
          <p:sp>
            <p:nvSpPr>
              <p:cNvPr id="29731" name="Text Box 144"/>
              <p:cNvSpPr txBox="1">
                <a:spLocks noChangeArrowheads="1"/>
              </p:cNvSpPr>
              <p:nvPr/>
            </p:nvSpPr>
            <p:spPr bwMode="auto">
              <a:xfrm>
                <a:off x="4261792" y="2632507"/>
                <a:ext cx="203716" cy="36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solidFill>
                      <a:srgbClr val="CC0000"/>
                    </a:solidFill>
                    <a:cs typeface="Arial" charset="0"/>
                  </a:rPr>
                  <a:t>-</a:t>
                </a:r>
              </a:p>
            </p:txBody>
          </p:sp>
          <p:sp>
            <p:nvSpPr>
              <p:cNvPr id="29732" name="Line 7"/>
              <p:cNvSpPr>
                <a:spLocks noChangeAspect="1" noChangeShapeType="1"/>
              </p:cNvSpPr>
              <p:nvPr/>
            </p:nvSpPr>
            <p:spPr bwMode="auto">
              <a:xfrm rot="-14814">
                <a:off x="3333534" y="3056833"/>
                <a:ext cx="0" cy="1322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33" name="Oval 8"/>
              <p:cNvSpPr>
                <a:spLocks noChangeAspect="1" noChangeArrowheads="1"/>
              </p:cNvSpPr>
              <p:nvPr/>
            </p:nvSpPr>
            <p:spPr bwMode="auto">
              <a:xfrm rot="-14814">
                <a:off x="3178984" y="3188401"/>
                <a:ext cx="309732" cy="4210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29734" name="Line 10"/>
              <p:cNvSpPr>
                <a:spLocks noChangeAspect="1" noChangeShapeType="1"/>
              </p:cNvSpPr>
              <p:nvPr/>
            </p:nvSpPr>
            <p:spPr bwMode="auto">
              <a:xfrm rot="-14814">
                <a:off x="4389752" y="3060057"/>
                <a:ext cx="0" cy="12919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35" name="Oval 11"/>
              <p:cNvSpPr>
                <a:spLocks noChangeAspect="1" noChangeArrowheads="1"/>
              </p:cNvSpPr>
              <p:nvPr/>
            </p:nvSpPr>
            <p:spPr bwMode="auto">
              <a:xfrm rot="-14814">
                <a:off x="4229146" y="3188610"/>
                <a:ext cx="321830" cy="4113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29736" name="Line 19"/>
              <p:cNvSpPr>
                <a:spLocks noChangeAspect="1" noChangeShapeType="1"/>
              </p:cNvSpPr>
              <p:nvPr/>
            </p:nvSpPr>
            <p:spPr bwMode="auto">
              <a:xfrm rot="21585186" flipV="1">
                <a:off x="3338573" y="2394933"/>
                <a:ext cx="0" cy="12919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37" name="Oval 20"/>
              <p:cNvSpPr>
                <a:spLocks noChangeAspect="1" noChangeArrowheads="1"/>
              </p:cNvSpPr>
              <p:nvPr/>
            </p:nvSpPr>
            <p:spPr bwMode="auto">
              <a:xfrm rot="21585186" flipV="1">
                <a:off x="3174227" y="2349962"/>
                <a:ext cx="319410" cy="41137"/>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29738" name="Line 22"/>
              <p:cNvSpPr>
                <a:spLocks noChangeAspect="1" noChangeShapeType="1"/>
              </p:cNvSpPr>
              <p:nvPr/>
            </p:nvSpPr>
            <p:spPr bwMode="auto">
              <a:xfrm rot="21585186" flipV="1">
                <a:off x="4399599" y="2373071"/>
                <a:ext cx="0" cy="13222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39" name="Oval 23"/>
              <p:cNvSpPr>
                <a:spLocks noChangeAspect="1" noChangeArrowheads="1"/>
              </p:cNvSpPr>
              <p:nvPr/>
            </p:nvSpPr>
            <p:spPr bwMode="auto">
              <a:xfrm rot="21585186" flipV="1">
                <a:off x="4238353" y="2327679"/>
                <a:ext cx="321830" cy="42102"/>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29740" name="Line 28"/>
              <p:cNvSpPr>
                <a:spLocks noChangeAspect="1" noChangeShapeType="1"/>
              </p:cNvSpPr>
              <p:nvPr/>
            </p:nvSpPr>
            <p:spPr bwMode="auto">
              <a:xfrm rot="5385186" flipV="1">
                <a:off x="2706152" y="2640098"/>
                <a:ext cx="0" cy="7897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1" name="Oval 29"/>
              <p:cNvSpPr>
                <a:spLocks noChangeAspect="1" noChangeArrowheads="1"/>
              </p:cNvSpPr>
              <p:nvPr/>
            </p:nvSpPr>
            <p:spPr bwMode="auto">
              <a:xfrm rot="5385186" flipV="1">
                <a:off x="2575339" y="2623392"/>
                <a:ext cx="103406" cy="9692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29742" name="Line 28"/>
              <p:cNvSpPr>
                <a:spLocks noChangeAspect="1" noChangeShapeType="1"/>
              </p:cNvSpPr>
              <p:nvPr/>
            </p:nvSpPr>
            <p:spPr bwMode="auto">
              <a:xfrm rot="5385186" flipV="1">
                <a:off x="2699733" y="2865306"/>
                <a:ext cx="0" cy="7897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3" name="Oval 29"/>
              <p:cNvSpPr>
                <a:spLocks noChangeAspect="1" noChangeArrowheads="1"/>
              </p:cNvSpPr>
              <p:nvPr/>
            </p:nvSpPr>
            <p:spPr bwMode="auto">
              <a:xfrm rot="5385186" flipV="1">
                <a:off x="2568921" y="2848598"/>
                <a:ext cx="103406" cy="9692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29744" name="Line 28"/>
              <p:cNvSpPr>
                <a:spLocks noChangeAspect="1" noChangeShapeType="1"/>
              </p:cNvSpPr>
              <p:nvPr/>
            </p:nvSpPr>
            <p:spPr bwMode="auto">
              <a:xfrm rot="5414814">
                <a:off x="5022437" y="2643334"/>
                <a:ext cx="0" cy="7897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5" name="Oval 29"/>
              <p:cNvSpPr>
                <a:spLocks noChangeAspect="1" noChangeArrowheads="1"/>
              </p:cNvSpPr>
              <p:nvPr/>
            </p:nvSpPr>
            <p:spPr bwMode="auto">
              <a:xfrm rot="16185186" flipH="1">
                <a:off x="5049847" y="2626625"/>
                <a:ext cx="103406" cy="9692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sp>
            <p:nvSpPr>
              <p:cNvPr id="29746" name="Line 28"/>
              <p:cNvSpPr>
                <a:spLocks noChangeAspect="1" noChangeShapeType="1"/>
              </p:cNvSpPr>
              <p:nvPr/>
            </p:nvSpPr>
            <p:spPr bwMode="auto">
              <a:xfrm rot="5414814">
                <a:off x="5019369" y="2858960"/>
                <a:ext cx="0" cy="78976"/>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9747" name="Oval 29"/>
              <p:cNvSpPr>
                <a:spLocks noChangeAspect="1" noChangeArrowheads="1"/>
              </p:cNvSpPr>
              <p:nvPr/>
            </p:nvSpPr>
            <p:spPr bwMode="auto">
              <a:xfrm rot="16185186" flipH="1">
                <a:off x="5046792" y="2842256"/>
                <a:ext cx="103406" cy="96924"/>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cs typeface="Arial" charset="0"/>
                </a:endParaRPr>
              </a:p>
            </p:txBody>
          </p:sp>
        </p:grpSp>
        <p:sp>
          <p:nvSpPr>
            <p:cNvPr id="29704" name="Rectangle 2"/>
            <p:cNvSpPr>
              <a:spLocks noChangeArrowheads="1"/>
            </p:cNvSpPr>
            <p:nvPr/>
          </p:nvSpPr>
          <p:spPr bwMode="auto">
            <a:xfrm>
              <a:off x="35833" y="2229610"/>
              <a:ext cx="888492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en-GB" sz="2200">
                  <a:cs typeface="Arial" charset="0"/>
                </a:rPr>
                <a:t>Vectors contained a liver specific codon optimised hFIX expression cassette packaged as self complementary genomes to improve potency</a:t>
              </a:r>
            </a:p>
          </p:txBody>
        </p:sp>
        <p:sp>
          <p:nvSpPr>
            <p:cNvPr id="29705" name="TextBox 5"/>
            <p:cNvSpPr txBox="1">
              <a:spLocks noChangeArrowheads="1"/>
            </p:cNvSpPr>
            <p:nvPr/>
          </p:nvSpPr>
          <p:spPr bwMode="auto">
            <a:xfrm>
              <a:off x="642924" y="3715967"/>
              <a:ext cx="189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t>scAAV-LP1-hFIXco</a:t>
              </a:r>
            </a:p>
          </p:txBody>
        </p:sp>
      </p:grpSp>
      <p:sp>
        <p:nvSpPr>
          <p:cNvPr id="53" name="Rectangle 2"/>
          <p:cNvSpPr>
            <a:spLocks noGrp="1" noChangeArrowheads="1"/>
          </p:cNvSpPr>
          <p:nvPr>
            <p:ph type="title"/>
          </p:nvPr>
        </p:nvSpPr>
        <p:spPr>
          <a:xfrm>
            <a:off x="7938" y="-19050"/>
            <a:ext cx="8756650" cy="787400"/>
          </a:xfrm>
        </p:spPr>
        <p:txBody>
          <a:bodyPr/>
          <a:lstStyle/>
          <a:p>
            <a:pPr eaLnBrk="1" hangingPunct="1">
              <a:defRPr/>
            </a:pPr>
            <a:r>
              <a:rPr lang="en-US" sz="3200" dirty="0" smtClean="0">
                <a:solidFill>
                  <a:schemeClr val="tx1"/>
                </a:solidFill>
                <a:effectLst>
                  <a:outerShdw blurRad="38100" dist="38100" dir="2700000" algn="tl">
                    <a:srgbClr val="C0C0C0"/>
                  </a:outerShdw>
                </a:effectLst>
              </a:rPr>
              <a:t>Our strategy:-3</a:t>
            </a:r>
            <a:endParaRPr lang="en-GB" sz="3200" dirty="0" smtClean="0">
              <a:solidFill>
                <a:schemeClr val="tx1"/>
              </a:solidFill>
              <a:effectLst>
                <a:outerShdw blurRad="38100" dist="38100" dir="2700000" algn="tl">
                  <a:srgbClr val="C0C0C0"/>
                </a:outerShdw>
              </a:effectLst>
            </a:endParaRPr>
          </a:p>
        </p:txBody>
      </p:sp>
    </p:spTree>
    <p:custDataLst>
      <p:tags r:id="rId1"/>
    </p:custData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0" y="0"/>
            <a:ext cx="8489950" cy="1296988"/>
          </a:xfrm>
        </p:spPr>
        <p:txBody>
          <a:bodyPr/>
          <a:lstStyle/>
          <a:p>
            <a:pPr eaLnBrk="1" hangingPunct="1">
              <a:defRPr/>
            </a:pPr>
            <a:r>
              <a:rPr lang="en-GB" sz="2600" dirty="0" smtClean="0">
                <a:solidFill>
                  <a:schemeClr val="tx1"/>
                </a:solidFill>
                <a:effectLst>
                  <a:outerShdw blurRad="38100" dist="38100" dir="2700000" algn="tl">
                    <a:srgbClr val="C0C0C0"/>
                  </a:outerShdw>
                </a:effectLst>
              </a:rPr>
              <a:t>Scaled up AAV production at Children’s GMP</a:t>
            </a:r>
          </a:p>
        </p:txBody>
      </p:sp>
      <p:grpSp>
        <p:nvGrpSpPr>
          <p:cNvPr id="308277" name="Group 53"/>
          <p:cNvGrpSpPr>
            <a:grpSpLocks/>
          </p:cNvGrpSpPr>
          <p:nvPr/>
        </p:nvGrpSpPr>
        <p:grpSpPr bwMode="auto">
          <a:xfrm>
            <a:off x="3492500" y="765175"/>
            <a:ext cx="2863850" cy="4752975"/>
            <a:chOff x="2200" y="482"/>
            <a:chExt cx="1804" cy="2994"/>
          </a:xfrm>
        </p:grpSpPr>
        <p:pic>
          <p:nvPicPr>
            <p:cNvPr id="30756" name="Picture 4" descr="chromatographs of AAV"/>
            <p:cNvPicPr>
              <a:picLocks noChangeAspect="1" noChangeArrowheads="1"/>
            </p:cNvPicPr>
            <p:nvPr/>
          </p:nvPicPr>
          <p:blipFill>
            <a:blip r:embed="rId2">
              <a:extLst>
                <a:ext uri="{28A0092B-C50C-407E-A947-70E740481C1C}">
                  <a14:useLocalDpi xmlns:a14="http://schemas.microsoft.com/office/drawing/2010/main" val="0"/>
                </a:ext>
              </a:extLst>
            </a:blip>
            <a:srcRect t="8395" r="60556" b="29382"/>
            <a:stretch>
              <a:fillRect/>
            </a:stretch>
          </p:blipFill>
          <p:spPr bwMode="auto">
            <a:xfrm>
              <a:off x="2200" y="689"/>
              <a:ext cx="1798"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7" name="Text Box 5"/>
            <p:cNvSpPr txBox="1">
              <a:spLocks noChangeArrowheads="1"/>
            </p:cNvSpPr>
            <p:nvPr/>
          </p:nvSpPr>
          <p:spPr bwMode="auto">
            <a:xfrm>
              <a:off x="2211" y="482"/>
              <a:ext cx="1793"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u="sng"/>
                <a:t>Purification schema</a:t>
              </a:r>
            </a:p>
          </p:txBody>
        </p:sp>
      </p:grpSp>
      <p:sp>
        <p:nvSpPr>
          <p:cNvPr id="308230" name="Text Box 6"/>
          <p:cNvSpPr txBox="1">
            <a:spLocks noChangeArrowheads="1"/>
          </p:cNvSpPr>
          <p:nvPr/>
        </p:nvSpPr>
        <p:spPr bwMode="auto">
          <a:xfrm>
            <a:off x="0" y="5516563"/>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a:solidFill>
                  <a:srgbClr val="0033CC"/>
                </a:solidFill>
              </a:rPr>
              <a:t>Clinical lot 1:13 months to prepare (1x10</a:t>
            </a:r>
            <a:r>
              <a:rPr lang="en-GB" sz="2400" b="1" baseline="30000">
                <a:solidFill>
                  <a:srgbClr val="0033CC"/>
                </a:solidFill>
              </a:rPr>
              <a:t>14</a:t>
            </a:r>
            <a:r>
              <a:rPr lang="en-GB" sz="2400" b="1">
                <a:solidFill>
                  <a:srgbClr val="0033CC"/>
                </a:solidFill>
              </a:rPr>
              <a:t>vg from 168 CF)</a:t>
            </a:r>
          </a:p>
          <a:p>
            <a:pPr eaLnBrk="1" hangingPunct="1"/>
            <a:r>
              <a:rPr lang="en-GB" sz="2400" b="1">
                <a:solidFill>
                  <a:srgbClr val="0033CC"/>
                </a:solidFill>
              </a:rPr>
              <a:t>Clinical lot 2: 5 months to prepare (2x10</a:t>
            </a:r>
            <a:r>
              <a:rPr lang="en-GB" sz="2400" b="1" baseline="30000">
                <a:solidFill>
                  <a:srgbClr val="0033CC"/>
                </a:solidFill>
              </a:rPr>
              <a:t>14 </a:t>
            </a:r>
            <a:r>
              <a:rPr lang="en-GB" sz="2400" b="1">
                <a:solidFill>
                  <a:srgbClr val="0033CC"/>
                </a:solidFill>
              </a:rPr>
              <a:t>from</a:t>
            </a:r>
            <a:r>
              <a:rPr lang="en-GB" sz="2400" b="1" baseline="30000">
                <a:solidFill>
                  <a:srgbClr val="0033CC"/>
                </a:solidFill>
              </a:rPr>
              <a:t> </a:t>
            </a:r>
            <a:r>
              <a:rPr lang="en-GB" sz="2400" b="1">
                <a:solidFill>
                  <a:srgbClr val="0033CC"/>
                </a:solidFill>
              </a:rPr>
              <a:t>216 CF)</a:t>
            </a:r>
          </a:p>
          <a:p>
            <a:pPr eaLnBrk="1" hangingPunct="1"/>
            <a:r>
              <a:rPr lang="en-GB" sz="2400" b="1">
                <a:solidFill>
                  <a:srgbClr val="0033CC"/>
                </a:solidFill>
              </a:rPr>
              <a:t>Cost: </a:t>
            </a:r>
            <a:r>
              <a:rPr lang="en-GB" sz="2400"/>
              <a:t>:</a:t>
            </a:r>
            <a:r>
              <a:rPr lang="en-GB" sz="2400">
                <a:solidFill>
                  <a:srgbClr val="0033CC"/>
                </a:solidFill>
              </a:rPr>
              <a:t>~£535K</a:t>
            </a:r>
            <a:endParaRPr lang="en-GB" sz="2400" b="1">
              <a:solidFill>
                <a:srgbClr val="0033CC"/>
              </a:solidFill>
              <a:cs typeface="Arial" charset="0"/>
            </a:endParaRPr>
          </a:p>
        </p:txBody>
      </p:sp>
      <p:grpSp>
        <p:nvGrpSpPr>
          <p:cNvPr id="308231" name="Group 7"/>
          <p:cNvGrpSpPr>
            <a:grpSpLocks/>
          </p:cNvGrpSpPr>
          <p:nvPr/>
        </p:nvGrpSpPr>
        <p:grpSpPr bwMode="auto">
          <a:xfrm>
            <a:off x="55563" y="836613"/>
            <a:ext cx="3868737" cy="3757612"/>
            <a:chOff x="35" y="527"/>
            <a:chExt cx="2437" cy="2367"/>
          </a:xfrm>
        </p:grpSpPr>
        <p:sp>
          <p:nvSpPr>
            <p:cNvPr id="30729" name="Text Box 8"/>
            <p:cNvSpPr txBox="1">
              <a:spLocks noChangeArrowheads="1"/>
            </p:cNvSpPr>
            <p:nvPr/>
          </p:nvSpPr>
          <p:spPr bwMode="auto">
            <a:xfrm>
              <a:off x="35" y="527"/>
              <a:ext cx="2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u="sng"/>
                <a:t>rAAV production</a:t>
              </a:r>
              <a:r>
                <a:rPr lang="en-GB"/>
                <a:t>	 </a:t>
              </a:r>
            </a:p>
          </p:txBody>
        </p:sp>
        <p:sp>
          <p:nvSpPr>
            <p:cNvPr id="30730" name="Line 9"/>
            <p:cNvSpPr>
              <a:spLocks noChangeShapeType="1"/>
            </p:cNvSpPr>
            <p:nvPr/>
          </p:nvSpPr>
          <p:spPr bwMode="auto">
            <a:xfrm flipV="1">
              <a:off x="1085" y="1933"/>
              <a:ext cx="0" cy="272"/>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0731" name="Group 10"/>
            <p:cNvGrpSpPr>
              <a:grpSpLocks/>
            </p:cNvGrpSpPr>
            <p:nvPr/>
          </p:nvGrpSpPr>
          <p:grpSpPr bwMode="auto">
            <a:xfrm>
              <a:off x="1143" y="935"/>
              <a:ext cx="790" cy="672"/>
              <a:chOff x="1580" y="943"/>
              <a:chExt cx="1007" cy="672"/>
            </a:xfrm>
          </p:grpSpPr>
          <p:sp>
            <p:nvSpPr>
              <p:cNvPr id="30750" name="Text Box 11"/>
              <p:cNvSpPr txBox="1">
                <a:spLocks noChangeArrowheads="1"/>
              </p:cNvSpPr>
              <p:nvPr/>
            </p:nvSpPr>
            <p:spPr bwMode="auto">
              <a:xfrm>
                <a:off x="1580" y="1163"/>
                <a:ext cx="73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a:latin typeface="Times New Roman" pitchFamily="18" charset="0"/>
                  </a:rPr>
                  <a:t>P2.8 Packager</a:t>
                </a:r>
                <a:endParaRPr lang="en-US" sz="1000" i="1">
                  <a:latin typeface="Times New Roman" pitchFamily="18" charset="0"/>
                </a:endParaRPr>
              </a:p>
            </p:txBody>
          </p:sp>
          <p:sp>
            <p:nvSpPr>
              <p:cNvPr id="30751" name="Oval 12"/>
              <p:cNvSpPr>
                <a:spLocks noChangeArrowheads="1"/>
              </p:cNvSpPr>
              <p:nvPr/>
            </p:nvSpPr>
            <p:spPr bwMode="auto">
              <a:xfrm>
                <a:off x="1641" y="958"/>
                <a:ext cx="616" cy="65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2" name="Freeform 13"/>
              <p:cNvSpPr>
                <a:spLocks/>
              </p:cNvSpPr>
              <p:nvPr/>
            </p:nvSpPr>
            <p:spPr bwMode="auto">
              <a:xfrm>
                <a:off x="2085" y="975"/>
                <a:ext cx="173" cy="215"/>
              </a:xfrm>
              <a:custGeom>
                <a:avLst/>
                <a:gdLst>
                  <a:gd name="T0" fmla="*/ 0 w 234"/>
                  <a:gd name="T1" fmla="*/ 0 h 271"/>
                  <a:gd name="T2" fmla="*/ 15 w 234"/>
                  <a:gd name="T3" fmla="*/ 9 h 271"/>
                  <a:gd name="T4" fmla="*/ 33 w 234"/>
                  <a:gd name="T5" fmla="*/ 21 h 271"/>
                  <a:gd name="T6" fmla="*/ 55 w 234"/>
                  <a:gd name="T7" fmla="*/ 41 h 271"/>
                  <a:gd name="T8" fmla="*/ 57 w 234"/>
                  <a:gd name="T9" fmla="*/ 44 h 271"/>
                  <a:gd name="T10" fmla="*/ 78 w 234"/>
                  <a:gd name="T11" fmla="*/ 68 h 271"/>
                  <a:gd name="T12" fmla="*/ 102 w 234"/>
                  <a:gd name="T13" fmla="*/ 104 h 271"/>
                  <a:gd name="T14" fmla="*/ 116 w 234"/>
                  <a:gd name="T15" fmla="*/ 132 h 271"/>
                  <a:gd name="T16" fmla="*/ 123 w 234"/>
                  <a:gd name="T17" fmla="*/ 153 h 271"/>
                  <a:gd name="T18" fmla="*/ 128 w 234"/>
                  <a:gd name="T19" fmla="*/ 171 h 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4" h="271">
                    <a:moveTo>
                      <a:pt x="0" y="0"/>
                    </a:moveTo>
                    <a:cubicBezTo>
                      <a:pt x="8" y="4"/>
                      <a:pt x="17" y="8"/>
                      <a:pt x="27" y="14"/>
                    </a:cubicBezTo>
                    <a:cubicBezTo>
                      <a:pt x="37" y="20"/>
                      <a:pt x="48" y="25"/>
                      <a:pt x="60" y="34"/>
                    </a:cubicBezTo>
                    <a:cubicBezTo>
                      <a:pt x="72" y="43"/>
                      <a:pt x="95" y="60"/>
                      <a:pt x="102" y="66"/>
                    </a:cubicBezTo>
                    <a:cubicBezTo>
                      <a:pt x="109" y="72"/>
                      <a:pt x="97" y="62"/>
                      <a:pt x="104" y="69"/>
                    </a:cubicBezTo>
                    <a:cubicBezTo>
                      <a:pt x="111" y="76"/>
                      <a:pt x="130" y="93"/>
                      <a:pt x="144" y="109"/>
                    </a:cubicBezTo>
                    <a:cubicBezTo>
                      <a:pt x="158" y="125"/>
                      <a:pt x="175" y="148"/>
                      <a:pt x="186" y="165"/>
                    </a:cubicBezTo>
                    <a:cubicBezTo>
                      <a:pt x="197" y="182"/>
                      <a:pt x="206" y="198"/>
                      <a:pt x="212" y="211"/>
                    </a:cubicBezTo>
                    <a:cubicBezTo>
                      <a:pt x="218" y="224"/>
                      <a:pt x="221" y="233"/>
                      <a:pt x="225" y="243"/>
                    </a:cubicBezTo>
                    <a:cubicBezTo>
                      <a:pt x="229" y="253"/>
                      <a:pt x="233" y="266"/>
                      <a:pt x="234" y="271"/>
                    </a:cubicBezTo>
                  </a:path>
                </a:pathLst>
              </a:custGeom>
              <a:noFill/>
              <a:ln w="5715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53" name="Freeform 14"/>
              <p:cNvSpPr>
                <a:spLocks/>
              </p:cNvSpPr>
              <p:nvPr/>
            </p:nvSpPr>
            <p:spPr bwMode="auto">
              <a:xfrm>
                <a:off x="2211" y="1191"/>
                <a:ext cx="61" cy="297"/>
              </a:xfrm>
              <a:custGeom>
                <a:avLst/>
                <a:gdLst>
                  <a:gd name="T0" fmla="*/ 0 w 83"/>
                  <a:gd name="T1" fmla="*/ 235 h 376"/>
                  <a:gd name="T2" fmla="*/ 12 w 83"/>
                  <a:gd name="T3" fmla="*/ 213 h 376"/>
                  <a:gd name="T4" fmla="*/ 29 w 83"/>
                  <a:gd name="T5" fmla="*/ 171 h 376"/>
                  <a:gd name="T6" fmla="*/ 42 w 83"/>
                  <a:gd name="T7" fmla="*/ 120 h 376"/>
                  <a:gd name="T8" fmla="*/ 45 w 83"/>
                  <a:gd name="T9" fmla="*/ 78 h 376"/>
                  <a:gd name="T10" fmla="*/ 43 w 83"/>
                  <a:gd name="T11" fmla="*/ 37 h 376"/>
                  <a:gd name="T12" fmla="*/ 37 w 83"/>
                  <a:gd name="T13" fmla="*/ 0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 h="376">
                    <a:moveTo>
                      <a:pt x="0" y="376"/>
                    </a:moveTo>
                    <a:cubicBezTo>
                      <a:pt x="6" y="367"/>
                      <a:pt x="13" y="359"/>
                      <a:pt x="22" y="342"/>
                    </a:cubicBezTo>
                    <a:cubicBezTo>
                      <a:pt x="31" y="325"/>
                      <a:pt x="45" y="299"/>
                      <a:pt x="54" y="274"/>
                    </a:cubicBezTo>
                    <a:cubicBezTo>
                      <a:pt x="63" y="249"/>
                      <a:pt x="73" y="217"/>
                      <a:pt x="78" y="192"/>
                    </a:cubicBezTo>
                    <a:cubicBezTo>
                      <a:pt x="83" y="167"/>
                      <a:pt x="83" y="147"/>
                      <a:pt x="83" y="125"/>
                    </a:cubicBezTo>
                    <a:cubicBezTo>
                      <a:pt x="83" y="103"/>
                      <a:pt x="82" y="80"/>
                      <a:pt x="80" y="59"/>
                    </a:cubicBezTo>
                    <a:cubicBezTo>
                      <a:pt x="78" y="38"/>
                      <a:pt x="73" y="19"/>
                      <a:pt x="68" y="0"/>
                    </a:cubicBezTo>
                  </a:path>
                </a:pathLst>
              </a:custGeom>
              <a:noFill/>
              <a:ln w="5715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54" name="Text Box 15"/>
              <p:cNvSpPr txBox="1">
                <a:spLocks noChangeArrowheads="1"/>
              </p:cNvSpPr>
              <p:nvPr/>
            </p:nvSpPr>
            <p:spPr bwMode="auto">
              <a:xfrm>
                <a:off x="2187" y="943"/>
                <a:ext cx="3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a:latin typeface="Times New Roman" pitchFamily="18" charset="0"/>
                  </a:rPr>
                  <a:t>Rep2</a:t>
                </a:r>
              </a:p>
            </p:txBody>
          </p:sp>
          <p:sp>
            <p:nvSpPr>
              <p:cNvPr id="30755" name="Text Box 16"/>
              <p:cNvSpPr txBox="1">
                <a:spLocks noChangeArrowheads="1"/>
              </p:cNvSpPr>
              <p:nvPr/>
            </p:nvSpPr>
            <p:spPr bwMode="auto">
              <a:xfrm>
                <a:off x="2222" y="1280"/>
                <a:ext cx="36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a:latin typeface="Times New Roman" pitchFamily="18" charset="0"/>
                  </a:rPr>
                  <a:t>Cap8</a:t>
                </a:r>
              </a:p>
            </p:txBody>
          </p:sp>
        </p:grpSp>
        <p:grpSp>
          <p:nvGrpSpPr>
            <p:cNvPr id="30732" name="Group 17"/>
            <p:cNvGrpSpPr>
              <a:grpSpLocks/>
            </p:cNvGrpSpPr>
            <p:nvPr/>
          </p:nvGrpSpPr>
          <p:grpSpPr bwMode="auto">
            <a:xfrm>
              <a:off x="181" y="799"/>
              <a:ext cx="785" cy="973"/>
              <a:chOff x="231" y="815"/>
              <a:chExt cx="1001" cy="973"/>
            </a:xfrm>
          </p:grpSpPr>
          <p:sp>
            <p:nvSpPr>
              <p:cNvPr id="30738" name="Text Box 18"/>
              <p:cNvSpPr txBox="1">
                <a:spLocks noChangeArrowheads="1"/>
              </p:cNvSpPr>
              <p:nvPr/>
            </p:nvSpPr>
            <p:spPr bwMode="auto">
              <a:xfrm rot="-335462">
                <a:off x="559" y="815"/>
                <a:ext cx="245" cy="1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600">
                    <a:latin typeface="Tahoma" pitchFamily="34" charset="0"/>
                  </a:rPr>
                  <a:t>ITR</a:t>
                </a:r>
              </a:p>
            </p:txBody>
          </p:sp>
          <p:sp>
            <p:nvSpPr>
              <p:cNvPr id="30739" name="Freeform 19"/>
              <p:cNvSpPr>
                <a:spLocks/>
              </p:cNvSpPr>
              <p:nvPr/>
            </p:nvSpPr>
            <p:spPr bwMode="auto">
              <a:xfrm rot="-7020535">
                <a:off x="462" y="844"/>
                <a:ext cx="66" cy="364"/>
              </a:xfrm>
              <a:custGeom>
                <a:avLst/>
                <a:gdLst>
                  <a:gd name="T0" fmla="*/ 0 w 250"/>
                  <a:gd name="T1" fmla="*/ 0 h 642"/>
                  <a:gd name="T2" fmla="*/ 3 w 250"/>
                  <a:gd name="T3" fmla="*/ 8 h 642"/>
                  <a:gd name="T4" fmla="*/ 8 w 250"/>
                  <a:gd name="T5" fmla="*/ 24 h 642"/>
                  <a:gd name="T6" fmla="*/ 11 w 250"/>
                  <a:gd name="T7" fmla="*/ 39 h 642"/>
                  <a:gd name="T8" fmla="*/ 14 w 250"/>
                  <a:gd name="T9" fmla="*/ 65 h 642"/>
                  <a:gd name="T10" fmla="*/ 16 w 250"/>
                  <a:gd name="T11" fmla="*/ 88 h 642"/>
                  <a:gd name="T12" fmla="*/ 17 w 250"/>
                  <a:gd name="T13" fmla="*/ 113 h 642"/>
                  <a:gd name="T14" fmla="*/ 17 w 250"/>
                  <a:gd name="T15" fmla="*/ 135 h 642"/>
                  <a:gd name="T16" fmla="*/ 17 w 250"/>
                  <a:gd name="T17" fmla="*/ 155 h 642"/>
                  <a:gd name="T18" fmla="*/ 15 w 250"/>
                  <a:gd name="T19" fmla="*/ 176 h 642"/>
                  <a:gd name="T20" fmla="*/ 14 w 250"/>
                  <a:gd name="T21" fmla="*/ 192 h 642"/>
                  <a:gd name="T22" fmla="*/ 12 w 250"/>
                  <a:gd name="T23" fmla="*/ 206 h 6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0" h="642">
                    <a:moveTo>
                      <a:pt x="0" y="0"/>
                    </a:moveTo>
                    <a:cubicBezTo>
                      <a:pt x="8" y="4"/>
                      <a:pt x="28" y="11"/>
                      <a:pt x="47" y="24"/>
                    </a:cubicBezTo>
                    <a:cubicBezTo>
                      <a:pt x="66" y="37"/>
                      <a:pt x="96" y="60"/>
                      <a:pt x="114" y="76"/>
                    </a:cubicBezTo>
                    <a:cubicBezTo>
                      <a:pt x="132" y="92"/>
                      <a:pt x="142" y="100"/>
                      <a:pt x="157" y="121"/>
                    </a:cubicBezTo>
                    <a:cubicBezTo>
                      <a:pt x="172" y="142"/>
                      <a:pt x="191" y="176"/>
                      <a:pt x="204" y="202"/>
                    </a:cubicBezTo>
                    <a:cubicBezTo>
                      <a:pt x="217" y="228"/>
                      <a:pt x="228" y="251"/>
                      <a:pt x="235" y="276"/>
                    </a:cubicBezTo>
                    <a:cubicBezTo>
                      <a:pt x="242" y="301"/>
                      <a:pt x="246" y="329"/>
                      <a:pt x="248" y="353"/>
                    </a:cubicBezTo>
                    <a:cubicBezTo>
                      <a:pt x="250" y="377"/>
                      <a:pt x="248" y="397"/>
                      <a:pt x="247" y="419"/>
                    </a:cubicBezTo>
                    <a:cubicBezTo>
                      <a:pt x="246" y="441"/>
                      <a:pt x="245" y="462"/>
                      <a:pt x="240" y="483"/>
                    </a:cubicBezTo>
                    <a:cubicBezTo>
                      <a:pt x="235" y="504"/>
                      <a:pt x="226" y="529"/>
                      <a:pt x="219" y="548"/>
                    </a:cubicBezTo>
                    <a:cubicBezTo>
                      <a:pt x="212" y="567"/>
                      <a:pt x="205" y="582"/>
                      <a:pt x="197" y="597"/>
                    </a:cubicBezTo>
                    <a:cubicBezTo>
                      <a:pt x="188" y="612"/>
                      <a:pt x="175" y="635"/>
                      <a:pt x="171" y="642"/>
                    </a:cubicBezTo>
                  </a:path>
                </a:pathLst>
              </a:custGeom>
              <a:noFill/>
              <a:ln w="571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0" name="Freeform 20"/>
              <p:cNvSpPr>
                <a:spLocks/>
              </p:cNvSpPr>
              <p:nvPr/>
            </p:nvSpPr>
            <p:spPr bwMode="auto">
              <a:xfrm rot="-7800000">
                <a:off x="654" y="925"/>
                <a:ext cx="11" cy="15"/>
              </a:xfrm>
              <a:custGeom>
                <a:avLst/>
                <a:gdLst>
                  <a:gd name="T0" fmla="*/ 4 w 28"/>
                  <a:gd name="T1" fmla="*/ 0 h 18"/>
                  <a:gd name="T2" fmla="*/ 0 w 28"/>
                  <a:gd name="T3" fmla="*/ 13 h 18"/>
                  <a:gd name="T4" fmla="*/ 0 60000 65536"/>
                  <a:gd name="T5" fmla="*/ 0 60000 65536"/>
                </a:gdLst>
                <a:ahLst/>
                <a:cxnLst>
                  <a:cxn ang="T4">
                    <a:pos x="T0" y="T1"/>
                  </a:cxn>
                  <a:cxn ang="T5">
                    <a:pos x="T2" y="T3"/>
                  </a:cxn>
                </a:cxnLst>
                <a:rect l="0" t="0" r="r" b="b"/>
                <a:pathLst>
                  <a:path w="28" h="18">
                    <a:moveTo>
                      <a:pt x="28" y="0"/>
                    </a:moveTo>
                    <a:cubicBezTo>
                      <a:pt x="16" y="7"/>
                      <a:pt x="5" y="15"/>
                      <a:pt x="0" y="18"/>
                    </a:cubicBezTo>
                  </a:path>
                </a:pathLst>
              </a:custGeom>
              <a:noFill/>
              <a:ln w="5715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1" name="Freeform 21"/>
              <p:cNvSpPr>
                <a:spLocks/>
              </p:cNvSpPr>
              <p:nvPr/>
            </p:nvSpPr>
            <p:spPr bwMode="auto">
              <a:xfrm rot="-3060000">
                <a:off x="332" y="1142"/>
                <a:ext cx="21" cy="8"/>
              </a:xfrm>
              <a:custGeom>
                <a:avLst/>
                <a:gdLst>
                  <a:gd name="T0" fmla="*/ 16 w 28"/>
                  <a:gd name="T1" fmla="*/ 0 h 18"/>
                  <a:gd name="T2" fmla="*/ 0 w 28"/>
                  <a:gd name="T3" fmla="*/ 4 h 18"/>
                  <a:gd name="T4" fmla="*/ 0 60000 65536"/>
                  <a:gd name="T5" fmla="*/ 0 60000 65536"/>
                </a:gdLst>
                <a:ahLst/>
                <a:cxnLst>
                  <a:cxn ang="T4">
                    <a:pos x="T0" y="T1"/>
                  </a:cxn>
                  <a:cxn ang="T5">
                    <a:pos x="T2" y="T3"/>
                  </a:cxn>
                </a:cxnLst>
                <a:rect l="0" t="0" r="r" b="b"/>
                <a:pathLst>
                  <a:path w="28" h="18">
                    <a:moveTo>
                      <a:pt x="28" y="0"/>
                    </a:moveTo>
                    <a:cubicBezTo>
                      <a:pt x="16" y="7"/>
                      <a:pt x="5" y="15"/>
                      <a:pt x="0" y="18"/>
                    </a:cubicBezTo>
                  </a:path>
                </a:pathLst>
              </a:custGeom>
              <a:noFill/>
              <a:ln w="5715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0742" name="Group 22"/>
              <p:cNvGrpSpPr>
                <a:grpSpLocks/>
              </p:cNvGrpSpPr>
              <p:nvPr/>
            </p:nvGrpSpPr>
            <p:grpSpPr bwMode="auto">
              <a:xfrm>
                <a:off x="231" y="941"/>
                <a:ext cx="1001" cy="847"/>
                <a:chOff x="947" y="2640"/>
                <a:chExt cx="1524" cy="1285"/>
              </a:xfrm>
            </p:grpSpPr>
            <p:sp>
              <p:nvSpPr>
                <p:cNvPr id="30745" name="Oval 23"/>
                <p:cNvSpPr>
                  <a:spLocks noChangeArrowheads="1"/>
                </p:cNvSpPr>
                <p:nvPr/>
              </p:nvSpPr>
              <p:spPr bwMode="auto">
                <a:xfrm>
                  <a:off x="1042" y="2667"/>
                  <a:ext cx="1299" cy="122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6" name="Text Box 24"/>
                <p:cNvSpPr txBox="1">
                  <a:spLocks noChangeArrowheads="1"/>
                </p:cNvSpPr>
                <p:nvPr/>
              </p:nvSpPr>
              <p:spPr bwMode="auto">
                <a:xfrm>
                  <a:off x="947" y="3242"/>
                  <a:ext cx="1524"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a:latin typeface="Times New Roman" pitchFamily="18" charset="0"/>
                    </a:rPr>
                    <a:t>pHelp +Vector</a:t>
                  </a:r>
                </a:p>
              </p:txBody>
            </p:sp>
            <p:sp>
              <p:nvSpPr>
                <p:cNvPr id="30747" name="Freeform 25"/>
                <p:cNvSpPr>
                  <a:spLocks/>
                </p:cNvSpPr>
                <p:nvPr/>
              </p:nvSpPr>
              <p:spPr bwMode="auto">
                <a:xfrm>
                  <a:off x="1667" y="2640"/>
                  <a:ext cx="701" cy="1268"/>
                </a:xfrm>
                <a:custGeom>
                  <a:avLst/>
                  <a:gdLst>
                    <a:gd name="T0" fmla="*/ 0 w 701"/>
                    <a:gd name="T1" fmla="*/ 0 h 1268"/>
                    <a:gd name="T2" fmla="*/ 112 w 701"/>
                    <a:gd name="T3" fmla="*/ 7 h 1268"/>
                    <a:gd name="T4" fmla="*/ 234 w 701"/>
                    <a:gd name="T5" fmla="*/ 32 h 1268"/>
                    <a:gd name="T6" fmla="*/ 362 w 701"/>
                    <a:gd name="T7" fmla="*/ 87 h 1268"/>
                    <a:gd name="T8" fmla="*/ 490 w 701"/>
                    <a:gd name="T9" fmla="*/ 180 h 1268"/>
                    <a:gd name="T10" fmla="*/ 576 w 701"/>
                    <a:gd name="T11" fmla="*/ 276 h 1268"/>
                    <a:gd name="T12" fmla="*/ 653 w 701"/>
                    <a:gd name="T13" fmla="*/ 404 h 1268"/>
                    <a:gd name="T14" fmla="*/ 695 w 701"/>
                    <a:gd name="T15" fmla="*/ 580 h 1268"/>
                    <a:gd name="T16" fmla="*/ 688 w 701"/>
                    <a:gd name="T17" fmla="*/ 759 h 1268"/>
                    <a:gd name="T18" fmla="*/ 637 w 701"/>
                    <a:gd name="T19" fmla="*/ 909 h 1268"/>
                    <a:gd name="T20" fmla="*/ 541 w 701"/>
                    <a:gd name="T21" fmla="*/ 1050 h 1268"/>
                    <a:gd name="T22" fmla="*/ 439 w 701"/>
                    <a:gd name="T23" fmla="*/ 1140 h 1268"/>
                    <a:gd name="T24" fmla="*/ 327 w 701"/>
                    <a:gd name="T25" fmla="*/ 1210 h 1268"/>
                    <a:gd name="T26" fmla="*/ 170 w 701"/>
                    <a:gd name="T27" fmla="*/ 1268 h 1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1" h="1268">
                      <a:moveTo>
                        <a:pt x="0" y="0"/>
                      </a:moveTo>
                      <a:cubicBezTo>
                        <a:pt x="36" y="1"/>
                        <a:pt x="73" y="2"/>
                        <a:pt x="112" y="7"/>
                      </a:cubicBezTo>
                      <a:cubicBezTo>
                        <a:pt x="151" y="12"/>
                        <a:pt x="192" y="19"/>
                        <a:pt x="234" y="32"/>
                      </a:cubicBezTo>
                      <a:cubicBezTo>
                        <a:pt x="276" y="45"/>
                        <a:pt x="319" y="62"/>
                        <a:pt x="362" y="87"/>
                      </a:cubicBezTo>
                      <a:cubicBezTo>
                        <a:pt x="405" y="112"/>
                        <a:pt x="454" y="149"/>
                        <a:pt x="490" y="180"/>
                      </a:cubicBezTo>
                      <a:cubicBezTo>
                        <a:pt x="526" y="211"/>
                        <a:pt x="549" y="239"/>
                        <a:pt x="576" y="276"/>
                      </a:cubicBezTo>
                      <a:cubicBezTo>
                        <a:pt x="603" y="313"/>
                        <a:pt x="633" y="353"/>
                        <a:pt x="653" y="404"/>
                      </a:cubicBezTo>
                      <a:cubicBezTo>
                        <a:pt x="673" y="455"/>
                        <a:pt x="689" y="521"/>
                        <a:pt x="695" y="580"/>
                      </a:cubicBezTo>
                      <a:cubicBezTo>
                        <a:pt x="701" y="639"/>
                        <a:pt x="698" y="704"/>
                        <a:pt x="688" y="759"/>
                      </a:cubicBezTo>
                      <a:cubicBezTo>
                        <a:pt x="678" y="814"/>
                        <a:pt x="661" y="861"/>
                        <a:pt x="637" y="909"/>
                      </a:cubicBezTo>
                      <a:cubicBezTo>
                        <a:pt x="613" y="957"/>
                        <a:pt x="574" y="1012"/>
                        <a:pt x="541" y="1050"/>
                      </a:cubicBezTo>
                      <a:cubicBezTo>
                        <a:pt x="508" y="1088"/>
                        <a:pt x="475" y="1113"/>
                        <a:pt x="439" y="1140"/>
                      </a:cubicBezTo>
                      <a:cubicBezTo>
                        <a:pt x="403" y="1167"/>
                        <a:pt x="372" y="1189"/>
                        <a:pt x="327" y="1210"/>
                      </a:cubicBezTo>
                      <a:cubicBezTo>
                        <a:pt x="282" y="1231"/>
                        <a:pt x="226" y="1249"/>
                        <a:pt x="170" y="1268"/>
                      </a:cubicBezTo>
                    </a:path>
                  </a:pathLst>
                </a:custGeom>
                <a:noFill/>
                <a:ln w="57150"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8" name="Freeform 26"/>
                <p:cNvSpPr>
                  <a:spLocks/>
                </p:cNvSpPr>
                <p:nvPr/>
              </p:nvSpPr>
              <p:spPr bwMode="auto">
                <a:xfrm>
                  <a:off x="1254" y="3780"/>
                  <a:ext cx="554" cy="145"/>
                </a:xfrm>
                <a:custGeom>
                  <a:avLst/>
                  <a:gdLst>
                    <a:gd name="T0" fmla="*/ 554 w 554"/>
                    <a:gd name="T1" fmla="*/ 131 h 145"/>
                    <a:gd name="T2" fmla="*/ 423 w 554"/>
                    <a:gd name="T3" fmla="*/ 144 h 145"/>
                    <a:gd name="T4" fmla="*/ 269 w 554"/>
                    <a:gd name="T5" fmla="*/ 124 h 145"/>
                    <a:gd name="T6" fmla="*/ 122 w 554"/>
                    <a:gd name="T7" fmla="*/ 67 h 145"/>
                    <a:gd name="T8" fmla="*/ 32 w 554"/>
                    <a:gd name="T9" fmla="*/ 16 h 145"/>
                    <a:gd name="T10" fmla="*/ 0 w 554"/>
                    <a:gd name="T11" fmla="*/ 0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145">
                      <a:moveTo>
                        <a:pt x="554" y="131"/>
                      </a:moveTo>
                      <a:cubicBezTo>
                        <a:pt x="512" y="138"/>
                        <a:pt x="470" y="145"/>
                        <a:pt x="423" y="144"/>
                      </a:cubicBezTo>
                      <a:cubicBezTo>
                        <a:pt x="376" y="143"/>
                        <a:pt x="319" y="137"/>
                        <a:pt x="269" y="124"/>
                      </a:cubicBezTo>
                      <a:cubicBezTo>
                        <a:pt x="219" y="111"/>
                        <a:pt x="162" y="85"/>
                        <a:pt x="122" y="67"/>
                      </a:cubicBezTo>
                      <a:cubicBezTo>
                        <a:pt x="82" y="49"/>
                        <a:pt x="52" y="27"/>
                        <a:pt x="32" y="16"/>
                      </a:cubicBezTo>
                      <a:cubicBezTo>
                        <a:pt x="12" y="5"/>
                        <a:pt x="6" y="2"/>
                        <a:pt x="0" y="0"/>
                      </a:cubicBezTo>
                    </a:path>
                  </a:pathLst>
                </a:custGeom>
                <a:noFill/>
                <a:ln w="57150"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49" name="Freeform 27"/>
                <p:cNvSpPr>
                  <a:spLocks/>
                </p:cNvSpPr>
                <p:nvPr/>
              </p:nvSpPr>
              <p:spPr bwMode="auto">
                <a:xfrm>
                  <a:off x="1001" y="2989"/>
                  <a:ext cx="231" cy="762"/>
                </a:xfrm>
                <a:custGeom>
                  <a:avLst/>
                  <a:gdLst>
                    <a:gd name="T0" fmla="*/ 231 w 231"/>
                    <a:gd name="T1" fmla="*/ 762 h 762"/>
                    <a:gd name="T2" fmla="*/ 145 w 231"/>
                    <a:gd name="T3" fmla="*/ 679 h 762"/>
                    <a:gd name="T4" fmla="*/ 49 w 231"/>
                    <a:gd name="T5" fmla="*/ 528 h 762"/>
                    <a:gd name="T6" fmla="*/ 4 w 231"/>
                    <a:gd name="T7" fmla="*/ 323 h 762"/>
                    <a:gd name="T8" fmla="*/ 23 w 231"/>
                    <a:gd name="T9" fmla="*/ 138 h 762"/>
                    <a:gd name="T10" fmla="*/ 84 w 231"/>
                    <a:gd name="T11" fmla="*/ 0 h 7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762">
                      <a:moveTo>
                        <a:pt x="231" y="762"/>
                      </a:moveTo>
                      <a:cubicBezTo>
                        <a:pt x="203" y="740"/>
                        <a:pt x="175" y="718"/>
                        <a:pt x="145" y="679"/>
                      </a:cubicBezTo>
                      <a:cubicBezTo>
                        <a:pt x="115" y="640"/>
                        <a:pt x="73" y="587"/>
                        <a:pt x="49" y="528"/>
                      </a:cubicBezTo>
                      <a:cubicBezTo>
                        <a:pt x="25" y="469"/>
                        <a:pt x="8" y="388"/>
                        <a:pt x="4" y="323"/>
                      </a:cubicBezTo>
                      <a:cubicBezTo>
                        <a:pt x="0" y="258"/>
                        <a:pt x="10" y="192"/>
                        <a:pt x="23" y="138"/>
                      </a:cubicBezTo>
                      <a:cubicBezTo>
                        <a:pt x="36" y="84"/>
                        <a:pt x="74" y="23"/>
                        <a:pt x="84" y="0"/>
                      </a:cubicBezTo>
                    </a:path>
                  </a:pathLst>
                </a:custGeom>
                <a:noFill/>
                <a:ln w="57150" cap="flat"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0743" name="Text Box 28"/>
              <p:cNvSpPr txBox="1">
                <a:spLocks noChangeArrowheads="1"/>
              </p:cNvSpPr>
              <p:nvPr/>
            </p:nvSpPr>
            <p:spPr bwMode="auto">
              <a:xfrm rot="-1918042">
                <a:off x="269" y="885"/>
                <a:ext cx="356"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000">
                    <a:latin typeface="Tahoma" pitchFamily="34" charset="0"/>
                  </a:rPr>
                  <a:t>hFIX</a:t>
                </a:r>
              </a:p>
            </p:txBody>
          </p:sp>
          <p:sp>
            <p:nvSpPr>
              <p:cNvPr id="30744" name="Text Box 29"/>
              <p:cNvSpPr txBox="1">
                <a:spLocks noChangeArrowheads="1"/>
              </p:cNvSpPr>
              <p:nvPr/>
            </p:nvSpPr>
            <p:spPr bwMode="auto">
              <a:xfrm rot="-3600000">
                <a:off x="218" y="1040"/>
                <a:ext cx="192"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600">
                    <a:latin typeface="Tahoma" pitchFamily="34" charset="0"/>
                  </a:rPr>
                  <a:t>ITR</a:t>
                </a:r>
              </a:p>
            </p:txBody>
          </p:sp>
        </p:grpSp>
        <p:grpSp>
          <p:nvGrpSpPr>
            <p:cNvPr id="30733" name="Group 30"/>
            <p:cNvGrpSpPr>
              <a:grpSpLocks/>
            </p:cNvGrpSpPr>
            <p:nvPr/>
          </p:nvGrpSpPr>
          <p:grpSpPr bwMode="auto">
            <a:xfrm>
              <a:off x="746" y="2205"/>
              <a:ext cx="659" cy="464"/>
              <a:chOff x="476" y="2387"/>
              <a:chExt cx="840" cy="464"/>
            </a:xfrm>
          </p:grpSpPr>
          <p:sp>
            <p:nvSpPr>
              <p:cNvPr id="30736" name="Oval 31"/>
              <p:cNvSpPr>
                <a:spLocks noChangeArrowheads="1"/>
              </p:cNvSpPr>
              <p:nvPr/>
            </p:nvSpPr>
            <p:spPr bwMode="auto">
              <a:xfrm>
                <a:off x="476" y="2387"/>
                <a:ext cx="840" cy="464"/>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7" name="Oval 32"/>
              <p:cNvSpPr>
                <a:spLocks noChangeArrowheads="1"/>
              </p:cNvSpPr>
              <p:nvPr/>
            </p:nvSpPr>
            <p:spPr bwMode="auto">
              <a:xfrm>
                <a:off x="657" y="2523"/>
                <a:ext cx="308" cy="192"/>
              </a:xfrm>
              <a:prstGeom prst="ellipse">
                <a:avLst/>
              </a:prstGeom>
              <a:solidFill>
                <a:schemeClr val="tx1"/>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34" name="Text Box 33"/>
            <p:cNvSpPr txBox="1">
              <a:spLocks noChangeArrowheads="1"/>
            </p:cNvSpPr>
            <p:nvPr/>
          </p:nvSpPr>
          <p:spPr bwMode="auto">
            <a:xfrm>
              <a:off x="158" y="2663"/>
              <a:ext cx="17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293T cells in cell factories</a:t>
              </a:r>
            </a:p>
          </p:txBody>
        </p:sp>
        <p:sp>
          <p:nvSpPr>
            <p:cNvPr id="30735" name="Text Box 34"/>
            <p:cNvSpPr txBox="1">
              <a:spLocks noChangeArrowheads="1"/>
            </p:cNvSpPr>
            <p:nvPr/>
          </p:nvSpPr>
          <p:spPr bwMode="auto">
            <a:xfrm>
              <a:off x="335" y="1748"/>
              <a:ext cx="15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t>Transient transfection</a:t>
              </a:r>
            </a:p>
          </p:txBody>
        </p:sp>
      </p:grpSp>
      <p:grpSp>
        <p:nvGrpSpPr>
          <p:cNvPr id="30726" name="Group 36"/>
          <p:cNvGrpSpPr>
            <a:grpSpLocks/>
          </p:cNvGrpSpPr>
          <p:nvPr/>
        </p:nvGrpSpPr>
        <p:grpSpPr bwMode="auto">
          <a:xfrm>
            <a:off x="7169150" y="2219325"/>
            <a:ext cx="1225550" cy="2035175"/>
            <a:chOff x="4116" y="1708"/>
            <a:chExt cx="772" cy="1063"/>
          </a:xfrm>
        </p:grpSpPr>
        <p:pic>
          <p:nvPicPr>
            <p:cNvPr id="30727" name="Picture 37" descr="2007-09-20% EM AAV prep"/>
            <p:cNvPicPr>
              <a:picLocks noChangeAspect="1" noChangeArrowheads="1"/>
            </p:cNvPicPr>
            <p:nvPr/>
          </p:nvPicPr>
          <p:blipFill>
            <a:blip r:embed="rId3" cstate="print">
              <a:extLst>
                <a:ext uri="{28A0092B-C50C-407E-A947-70E740481C1C}">
                  <a14:useLocalDpi xmlns:a14="http://schemas.microsoft.com/office/drawing/2010/main" val="0"/>
                </a:ext>
              </a:extLst>
            </a:blip>
            <a:srcRect b="12892"/>
            <a:stretch>
              <a:fillRect/>
            </a:stretch>
          </p:blipFill>
          <p:spPr bwMode="auto">
            <a:xfrm>
              <a:off x="4116" y="1901"/>
              <a:ext cx="772" cy="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38"/>
            <p:cNvSpPr txBox="1">
              <a:spLocks noChangeArrowheads="1"/>
            </p:cNvSpPr>
            <p:nvPr/>
          </p:nvSpPr>
          <p:spPr bwMode="auto">
            <a:xfrm>
              <a:off x="4363" y="1708"/>
              <a:ext cx="284"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u="sng"/>
                <a:t>EM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82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82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8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8489950" cy="1296988"/>
          </a:xfrm>
        </p:spPr>
        <p:txBody>
          <a:bodyPr/>
          <a:lstStyle/>
          <a:p>
            <a:pPr eaLnBrk="1" hangingPunct="1"/>
            <a:r>
              <a:rPr lang="en-GB" smtClean="0"/>
              <a:t>Dose finding/Tox study with GMP vector</a:t>
            </a:r>
          </a:p>
        </p:txBody>
      </p:sp>
      <p:grpSp>
        <p:nvGrpSpPr>
          <p:cNvPr id="31747" name="Group 3"/>
          <p:cNvGrpSpPr>
            <a:grpSpLocks/>
          </p:cNvGrpSpPr>
          <p:nvPr/>
        </p:nvGrpSpPr>
        <p:grpSpPr bwMode="auto">
          <a:xfrm>
            <a:off x="0" y="1700213"/>
            <a:ext cx="4643438" cy="4176712"/>
            <a:chOff x="0" y="1071"/>
            <a:chExt cx="2925" cy="2631"/>
          </a:xfrm>
        </p:grpSpPr>
        <p:graphicFrame>
          <p:nvGraphicFramePr>
            <p:cNvPr id="31751" name="Object 4"/>
            <p:cNvGraphicFramePr>
              <a:graphicFrameLocks noChangeAspect="1"/>
            </p:cNvGraphicFramePr>
            <p:nvPr/>
          </p:nvGraphicFramePr>
          <p:xfrm>
            <a:off x="0" y="1365"/>
            <a:ext cx="2925" cy="2337"/>
          </p:xfrm>
          <a:graphic>
            <a:graphicData uri="http://schemas.openxmlformats.org/presentationml/2006/ole">
              <mc:AlternateContent xmlns:mc="http://schemas.openxmlformats.org/markup-compatibility/2006">
                <mc:Choice xmlns:v="urn:schemas-microsoft-com:vml" Requires="v">
                  <p:oleObj spid="_x0000_s31769" name="Prism Project" r:id="rId3" imgW="3960000" imgH="2628000" progId="Prism5.Document">
                    <p:embed/>
                  </p:oleObj>
                </mc:Choice>
                <mc:Fallback>
                  <p:oleObj name="Prism Project" r:id="rId3" imgW="3960000" imgH="2628000" progId="Prism5.Document">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5"/>
                          <a:ext cx="2925" cy="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Text Box 5"/>
            <p:cNvSpPr txBox="1">
              <a:spLocks noChangeArrowheads="1"/>
            </p:cNvSpPr>
            <p:nvPr/>
          </p:nvSpPr>
          <p:spPr bwMode="auto">
            <a:xfrm>
              <a:off x="452" y="1071"/>
              <a:ext cx="18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u="sng"/>
                <a:t>Dose finding study</a:t>
              </a:r>
              <a:r>
                <a:rPr lang="en-GB"/>
                <a:t> </a:t>
              </a:r>
            </a:p>
          </p:txBody>
        </p:sp>
      </p:grpSp>
      <p:grpSp>
        <p:nvGrpSpPr>
          <p:cNvPr id="309254" name="Group 6"/>
          <p:cNvGrpSpPr>
            <a:grpSpLocks/>
          </p:cNvGrpSpPr>
          <p:nvPr/>
        </p:nvGrpSpPr>
        <p:grpSpPr bwMode="auto">
          <a:xfrm>
            <a:off x="4643438" y="1700213"/>
            <a:ext cx="4500562" cy="4249737"/>
            <a:chOff x="2925" y="2008"/>
            <a:chExt cx="2835" cy="2418"/>
          </a:xfrm>
        </p:grpSpPr>
        <p:graphicFrame>
          <p:nvGraphicFramePr>
            <p:cNvPr id="31749" name="Object 7"/>
            <p:cNvGraphicFramePr>
              <a:graphicFrameLocks noChangeAspect="1"/>
            </p:cNvGraphicFramePr>
            <p:nvPr/>
          </p:nvGraphicFramePr>
          <p:xfrm>
            <a:off x="2925" y="2341"/>
            <a:ext cx="2835" cy="2085"/>
          </p:xfrm>
          <a:graphic>
            <a:graphicData uri="http://schemas.openxmlformats.org/presentationml/2006/ole">
              <mc:AlternateContent xmlns:mc="http://schemas.openxmlformats.org/markup-compatibility/2006">
                <mc:Choice xmlns:v="urn:schemas-microsoft-com:vml" Requires="v">
                  <p:oleObj spid="_x0000_s31770" name="Prism Project" r:id="rId5" imgW="3780000" imgH="2484000" progId="Prism5.Document">
                    <p:embed/>
                  </p:oleObj>
                </mc:Choice>
                <mc:Fallback>
                  <p:oleObj name="Prism Project" r:id="rId5" imgW="3780000" imgH="2484000" progId="Prism5.Document">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r="10040"/>
                        <a:stretch>
                          <a:fillRect/>
                        </a:stretch>
                      </p:blipFill>
                      <p:spPr bwMode="auto">
                        <a:xfrm>
                          <a:off x="2925" y="2341"/>
                          <a:ext cx="2835" cy="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0" name="Text Box 8"/>
            <p:cNvSpPr txBox="1">
              <a:spLocks noChangeArrowheads="1"/>
            </p:cNvSpPr>
            <p:nvPr/>
          </p:nvSpPr>
          <p:spPr bwMode="auto">
            <a:xfrm>
              <a:off x="3209" y="2008"/>
              <a:ext cx="2420"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300" b="1" u="sng"/>
                <a:t>Biodistribution: 2e12vg/kg</a:t>
              </a:r>
              <a:r>
                <a:rPr lang="en-GB" sz="2400" b="1"/>
                <a:t> </a:t>
              </a:r>
              <a:r>
                <a:rPr lang="en-GB"/>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0" y="0"/>
            <a:ext cx="8229600" cy="858838"/>
          </a:xfrm>
        </p:spPr>
        <p:txBody>
          <a:bodyPr/>
          <a:lstStyle/>
          <a:p>
            <a:pPr eaLnBrk="1" hangingPunct="1">
              <a:defRPr/>
            </a:pPr>
            <a:r>
              <a:rPr lang="en-GB" sz="2800" smtClean="0">
                <a:solidFill>
                  <a:schemeClr val="tx1"/>
                </a:solidFill>
                <a:effectLst>
                  <a:outerShdw blurRad="38100" dist="38100" dir="2700000" algn="tl">
                    <a:srgbClr val="C0C0C0"/>
                  </a:outerShdw>
                </a:effectLst>
              </a:rPr>
              <a:t>Brief outline of clinical trial</a:t>
            </a:r>
          </a:p>
        </p:txBody>
      </p:sp>
      <p:sp>
        <p:nvSpPr>
          <p:cNvPr id="280579" name="Rectangle 3"/>
          <p:cNvSpPr>
            <a:spLocks noGrp="1" noChangeArrowheads="1"/>
          </p:cNvSpPr>
          <p:nvPr>
            <p:ph type="body" idx="1"/>
          </p:nvPr>
        </p:nvSpPr>
        <p:spPr>
          <a:xfrm>
            <a:off x="457200" y="908050"/>
            <a:ext cx="8229600" cy="5410200"/>
          </a:xfrm>
        </p:spPr>
        <p:txBody>
          <a:bodyPr/>
          <a:lstStyle/>
          <a:p>
            <a:pPr eaLnBrk="1" hangingPunct="1">
              <a:lnSpc>
                <a:spcPct val="90000"/>
              </a:lnSpc>
            </a:pPr>
            <a:r>
              <a:rPr lang="en-GB" sz="2000" b="1" smtClean="0"/>
              <a:t>Primary objective: Safety</a:t>
            </a:r>
            <a:r>
              <a:rPr lang="en-GB" sz="2000" smtClean="0"/>
              <a:t>  </a:t>
            </a:r>
          </a:p>
          <a:p>
            <a:pPr lvl="1" eaLnBrk="1" hangingPunct="1">
              <a:lnSpc>
                <a:spcPct val="90000"/>
              </a:lnSpc>
            </a:pPr>
            <a:r>
              <a:rPr lang="en-GB" sz="1800" smtClean="0"/>
              <a:t>Assess the safety and efficacy of a bolus peripheral vein infusion of our novel scAAV2/8-LP1-hFIXco in subjects with severe haemophilia B (&lt;1% of normal, FIX:C) </a:t>
            </a:r>
          </a:p>
          <a:p>
            <a:pPr lvl="1" eaLnBrk="1" hangingPunct="1">
              <a:lnSpc>
                <a:spcPct val="90000"/>
              </a:lnSpc>
            </a:pPr>
            <a:r>
              <a:rPr lang="en-GB" sz="1800" smtClean="0"/>
              <a:t>Without the administration of upfront immunosuppression and at 3 dose levels:</a:t>
            </a:r>
          </a:p>
          <a:p>
            <a:pPr lvl="2" eaLnBrk="1" hangingPunct="1">
              <a:lnSpc>
                <a:spcPct val="90000"/>
              </a:lnSpc>
            </a:pPr>
            <a:r>
              <a:rPr lang="en-GB" sz="1600" smtClean="0"/>
              <a:t>Low (2x10</a:t>
            </a:r>
            <a:r>
              <a:rPr lang="en-GB" sz="1600" baseline="30000" smtClean="0"/>
              <a:t>10</a:t>
            </a:r>
            <a:r>
              <a:rPr lang="en-GB" sz="1600" smtClean="0"/>
              <a:t>vg/kg) </a:t>
            </a:r>
          </a:p>
          <a:p>
            <a:pPr lvl="2" eaLnBrk="1" hangingPunct="1">
              <a:lnSpc>
                <a:spcPct val="90000"/>
              </a:lnSpc>
            </a:pPr>
            <a:r>
              <a:rPr lang="en-GB" sz="1600" smtClean="0"/>
              <a:t>Intermediate (6.0 x 10</a:t>
            </a:r>
            <a:r>
              <a:rPr lang="en-GB" sz="1600" baseline="30000" smtClean="0"/>
              <a:t>10</a:t>
            </a:r>
            <a:r>
              <a:rPr lang="en-GB" sz="1600" smtClean="0"/>
              <a:t>vg/kg) </a:t>
            </a:r>
          </a:p>
          <a:p>
            <a:pPr lvl="2" eaLnBrk="1" hangingPunct="1">
              <a:lnSpc>
                <a:spcPct val="90000"/>
              </a:lnSpc>
            </a:pPr>
            <a:r>
              <a:rPr lang="en-GB" sz="1600" smtClean="0"/>
              <a:t>High (2.0 x 10</a:t>
            </a:r>
            <a:r>
              <a:rPr lang="en-GB" sz="1600" baseline="30000" smtClean="0"/>
              <a:t>11</a:t>
            </a:r>
            <a:r>
              <a:rPr lang="en-GB" sz="1600" smtClean="0"/>
              <a:t>vg/kg)</a:t>
            </a:r>
          </a:p>
          <a:p>
            <a:pPr lvl="1" eaLnBrk="1" hangingPunct="1">
              <a:lnSpc>
                <a:spcPct val="90000"/>
              </a:lnSpc>
            </a:pPr>
            <a:r>
              <a:rPr lang="en-GB" sz="1800" smtClean="0"/>
              <a:t>Gradual cautious enrolment of a minimum of 2 patients at each dose level</a:t>
            </a:r>
            <a:endParaRPr lang="en-GB" sz="2000" smtClean="0"/>
          </a:p>
          <a:p>
            <a:pPr eaLnBrk="1" hangingPunct="1">
              <a:lnSpc>
                <a:spcPct val="90000"/>
              </a:lnSpc>
            </a:pPr>
            <a:r>
              <a:rPr lang="en-GB" sz="2000" b="1" smtClean="0"/>
              <a:t>Secondary Objective:</a:t>
            </a:r>
          </a:p>
          <a:p>
            <a:pPr lvl="1" eaLnBrk="1" hangingPunct="1">
              <a:lnSpc>
                <a:spcPct val="90000"/>
              </a:lnSpc>
            </a:pPr>
            <a:r>
              <a:rPr lang="en-GB" sz="1800" smtClean="0"/>
              <a:t>Determine the dose of scAAV required to achieve stable expression of hFIX at levels in excess of 3% of normal</a:t>
            </a:r>
          </a:p>
          <a:p>
            <a:pPr lvl="1" eaLnBrk="1" hangingPunct="1">
              <a:lnSpc>
                <a:spcPct val="90000"/>
              </a:lnSpc>
            </a:pPr>
            <a:endParaRPr lang="en-US" sz="1800" b="1" smtClean="0"/>
          </a:p>
          <a:p>
            <a:pPr>
              <a:lnSpc>
                <a:spcPct val="120000"/>
              </a:lnSpc>
              <a:spcBef>
                <a:spcPct val="0"/>
              </a:spcBef>
            </a:pPr>
            <a:r>
              <a:rPr lang="en-GB" sz="2000" b="1" smtClean="0"/>
              <a:t>Vector Production: </a:t>
            </a:r>
            <a:r>
              <a:rPr lang="en-GB" sz="2000" smtClean="0"/>
              <a:t>Children</a:t>
            </a:r>
            <a:r>
              <a:rPr lang="en-US" sz="2000" smtClean="0"/>
              <a:t>’</a:t>
            </a:r>
            <a:r>
              <a:rPr lang="en-GB" sz="2000" smtClean="0"/>
              <a:t>s GMP, Memphis, TN, USA</a:t>
            </a:r>
            <a:endParaRPr lang="en-US" sz="2000" smtClean="0"/>
          </a:p>
          <a:p>
            <a:pPr eaLnBrk="1" hangingPunct="1">
              <a:lnSpc>
                <a:spcPct val="120000"/>
              </a:lnSpc>
              <a:spcBef>
                <a:spcPct val="0"/>
              </a:spcBef>
            </a:pPr>
            <a:r>
              <a:rPr lang="en-GB" sz="2000" b="1" smtClean="0"/>
              <a:t>3 Study sites: </a:t>
            </a:r>
            <a:r>
              <a:rPr lang="en-GB" sz="2000" smtClean="0"/>
              <a:t>SJCRH, Stanford, UCL/Royal Free Hospital </a:t>
            </a:r>
          </a:p>
          <a:p>
            <a:pPr eaLnBrk="1" hangingPunct="1">
              <a:lnSpc>
                <a:spcPct val="120000"/>
              </a:lnSpc>
              <a:spcBef>
                <a:spcPct val="0"/>
              </a:spcBef>
            </a:pPr>
            <a:r>
              <a:rPr lang="en-GB" sz="2000" b="1" smtClean="0"/>
              <a:t>Elaborate consent process</a:t>
            </a:r>
          </a:p>
          <a:p>
            <a:pPr eaLnBrk="1" hangingPunct="1">
              <a:lnSpc>
                <a:spcPct val="90000"/>
              </a:lnSpc>
              <a:buFontTx/>
              <a:buNone/>
            </a:pPr>
            <a:endParaRPr lang="en-GB" sz="2000" b="1" smtClean="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05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05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05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05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5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05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057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057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057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0579">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0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0"/>
            <a:ext cx="8229600" cy="719138"/>
          </a:xfrm>
        </p:spPr>
        <p:txBody>
          <a:bodyPr/>
          <a:lstStyle/>
          <a:p>
            <a:pPr eaLnBrk="1" hangingPunct="1">
              <a:defRPr/>
            </a:pPr>
            <a:r>
              <a:rPr lang="en-GB" sz="2600" smtClean="0">
                <a:solidFill>
                  <a:schemeClr val="tx1"/>
                </a:solidFill>
                <a:effectLst>
                  <a:outerShdw blurRad="38100" dist="38100" dir="2700000" algn="tl">
                    <a:srgbClr val="C0C0C0"/>
                  </a:outerShdw>
                </a:effectLst>
              </a:rPr>
              <a:t>Selection criteria</a:t>
            </a:r>
          </a:p>
        </p:txBody>
      </p:sp>
      <p:sp>
        <p:nvSpPr>
          <p:cNvPr id="33795" name="Rectangle 3"/>
          <p:cNvSpPr>
            <a:spLocks noGrp="1" noChangeArrowheads="1"/>
          </p:cNvSpPr>
          <p:nvPr>
            <p:ph type="body" idx="1"/>
          </p:nvPr>
        </p:nvSpPr>
        <p:spPr>
          <a:xfrm>
            <a:off x="457200" y="908050"/>
            <a:ext cx="8229600" cy="5183188"/>
          </a:xfrm>
        </p:spPr>
        <p:txBody>
          <a:bodyPr/>
          <a:lstStyle/>
          <a:p>
            <a:pPr marL="609600" indent="-609600" eaLnBrk="1" hangingPunct="1">
              <a:lnSpc>
                <a:spcPct val="80000"/>
              </a:lnSpc>
            </a:pPr>
            <a:r>
              <a:rPr lang="en-US" sz="2400" b="1" smtClean="0"/>
              <a:t>Inclusion criteria</a:t>
            </a:r>
          </a:p>
          <a:p>
            <a:pPr marL="990600" lvl="1" indent="-533400" eaLnBrk="1" hangingPunct="1">
              <a:lnSpc>
                <a:spcPct val="80000"/>
              </a:lnSpc>
            </a:pPr>
            <a:r>
              <a:rPr lang="en-US" sz="2000" smtClean="0"/>
              <a:t>Adult males ≥  18 years of age</a:t>
            </a:r>
          </a:p>
          <a:p>
            <a:pPr marL="990600" lvl="1" indent="-533400" eaLnBrk="1" hangingPunct="1">
              <a:lnSpc>
                <a:spcPct val="80000"/>
              </a:lnSpc>
            </a:pPr>
            <a:r>
              <a:rPr lang="en-US" sz="2000" b="1" smtClean="0"/>
              <a:t>Severe HB resulting from a missense mutation</a:t>
            </a:r>
          </a:p>
          <a:p>
            <a:pPr marL="990600" lvl="1" indent="-533400" eaLnBrk="1" hangingPunct="1">
              <a:lnSpc>
                <a:spcPct val="80000"/>
              </a:lnSpc>
            </a:pPr>
            <a:r>
              <a:rPr lang="en-US" sz="2000" smtClean="0"/>
              <a:t>No history of inhibitors to FIX protein</a:t>
            </a:r>
          </a:p>
          <a:p>
            <a:pPr marL="609600" indent="-609600" eaLnBrk="1" hangingPunct="1">
              <a:lnSpc>
                <a:spcPct val="80000"/>
              </a:lnSpc>
              <a:buFontTx/>
              <a:buNone/>
            </a:pPr>
            <a:endParaRPr lang="en-GB" sz="2400" b="1" smtClean="0"/>
          </a:p>
          <a:p>
            <a:pPr marL="609600" indent="-609600" eaLnBrk="1" hangingPunct="1">
              <a:lnSpc>
                <a:spcPct val="80000"/>
              </a:lnSpc>
            </a:pPr>
            <a:r>
              <a:rPr lang="en-GB" sz="2400" b="1" smtClean="0"/>
              <a:t>Exclusion criteria</a:t>
            </a:r>
          </a:p>
          <a:p>
            <a:pPr marL="990600" lvl="1" indent="-533400" eaLnBrk="1" hangingPunct="1">
              <a:lnSpc>
                <a:spcPct val="80000"/>
              </a:lnSpc>
            </a:pPr>
            <a:r>
              <a:rPr lang="en-US" sz="2000" b="1" smtClean="0"/>
              <a:t>Pre-existing immunity to AAV8</a:t>
            </a:r>
          </a:p>
          <a:p>
            <a:pPr marL="990600" lvl="1" indent="-533400" eaLnBrk="1" hangingPunct="1">
              <a:lnSpc>
                <a:spcPct val="80000"/>
              </a:lnSpc>
            </a:pPr>
            <a:r>
              <a:rPr lang="en-US" sz="2000" smtClean="0"/>
              <a:t>Evidence of active infection with Hepatitis B or C virus or are currently on antiviral therapy</a:t>
            </a:r>
          </a:p>
          <a:p>
            <a:pPr marL="990600" lvl="1" indent="-533400" eaLnBrk="1" hangingPunct="1">
              <a:lnSpc>
                <a:spcPct val="80000"/>
              </a:lnSpc>
            </a:pPr>
            <a:r>
              <a:rPr lang="en-US" sz="2000" smtClean="0"/>
              <a:t>Biochemical evidence of liver dysfunction </a:t>
            </a:r>
          </a:p>
          <a:p>
            <a:pPr marL="990600" lvl="1" indent="-533400" eaLnBrk="1" hangingPunct="1">
              <a:lnSpc>
                <a:spcPct val="80000"/>
              </a:lnSpc>
            </a:pPr>
            <a:r>
              <a:rPr lang="en-US" sz="2000" smtClean="0"/>
              <a:t>Patients with other concurrent illness  or poor performance status (WHO score &gt;1)</a:t>
            </a:r>
            <a:endParaRPr lang="en-GB" sz="2000" smtClean="0"/>
          </a:p>
          <a:p>
            <a:pPr marL="609600" indent="-609600" eaLnBrk="1" hangingPunct="1">
              <a:lnSpc>
                <a:spcPct val="80000"/>
              </a:lnSpc>
              <a:buFontTx/>
              <a:buNone/>
            </a:pPr>
            <a:endParaRPr lang="en-GB" sz="2400" smtClean="0"/>
          </a:p>
        </p:txBody>
      </p:sp>
    </p:spTree>
  </p:cSld>
  <p:clrMapOvr>
    <a:masterClrMapping/>
  </p:clrMapOvr>
  <p:transition advTm="3449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7950" y="44450"/>
            <a:ext cx="8229600" cy="792163"/>
          </a:xfrm>
        </p:spPr>
        <p:txBody>
          <a:bodyPr/>
          <a:lstStyle/>
          <a:p>
            <a:pPr eaLnBrk="1" hangingPunct="1"/>
            <a:r>
              <a:rPr lang="en-GB" sz="2800" smtClean="0">
                <a:solidFill>
                  <a:schemeClr val="tx1"/>
                </a:solidFill>
              </a:rPr>
              <a:t>Minimising the risks of the study</a:t>
            </a:r>
          </a:p>
        </p:txBody>
      </p:sp>
      <p:sp>
        <p:nvSpPr>
          <p:cNvPr id="310275" name="Rectangle 3"/>
          <p:cNvSpPr>
            <a:spLocks noGrp="1" noChangeArrowheads="1"/>
          </p:cNvSpPr>
          <p:nvPr>
            <p:ph type="body" idx="1"/>
          </p:nvPr>
        </p:nvSpPr>
        <p:spPr>
          <a:xfrm>
            <a:off x="457200" y="1052513"/>
            <a:ext cx="8229600" cy="5616575"/>
          </a:xfrm>
        </p:spPr>
        <p:txBody>
          <a:bodyPr/>
          <a:lstStyle/>
          <a:p>
            <a:pPr eaLnBrk="1" hangingPunct="1">
              <a:spcBef>
                <a:spcPct val="0"/>
              </a:spcBef>
            </a:pPr>
            <a:r>
              <a:rPr lang="en-GB" sz="2400" b="1" smtClean="0"/>
              <a:t>Germ line transmission:</a:t>
            </a:r>
            <a:endParaRPr lang="en-GB" sz="2400" b="1" smtClean="0">
              <a:solidFill>
                <a:srgbClr val="FF0000"/>
              </a:solidFill>
            </a:endParaRPr>
          </a:p>
          <a:p>
            <a:pPr lvl="2" eaLnBrk="1" hangingPunct="1">
              <a:spcBef>
                <a:spcPct val="0"/>
              </a:spcBef>
            </a:pPr>
            <a:r>
              <a:rPr lang="en-GB" sz="1800" smtClean="0"/>
              <a:t>Limit recruitment to subjects willing to practice barrier contraception</a:t>
            </a:r>
          </a:p>
          <a:p>
            <a:pPr lvl="2" eaLnBrk="1" hangingPunct="1">
              <a:spcBef>
                <a:spcPct val="0"/>
              </a:spcBef>
            </a:pPr>
            <a:r>
              <a:rPr lang="en-GB" sz="1800" smtClean="0"/>
              <a:t>Offer sperm banking </a:t>
            </a:r>
          </a:p>
          <a:p>
            <a:pPr eaLnBrk="1" hangingPunct="1">
              <a:spcBef>
                <a:spcPct val="0"/>
              </a:spcBef>
            </a:pPr>
            <a:r>
              <a:rPr lang="en-GB" sz="2400" b="1" smtClean="0"/>
              <a:t>Inhibitor formation:</a:t>
            </a:r>
          </a:p>
          <a:p>
            <a:pPr lvl="2" eaLnBrk="1" hangingPunct="1">
              <a:spcBef>
                <a:spcPct val="0"/>
              </a:spcBef>
            </a:pPr>
            <a:r>
              <a:rPr lang="en-US" sz="1800" smtClean="0"/>
              <a:t>Exclude patients who have an inhibitor </a:t>
            </a:r>
          </a:p>
          <a:p>
            <a:pPr lvl="2" eaLnBrk="1" hangingPunct="1">
              <a:spcBef>
                <a:spcPct val="0"/>
              </a:spcBef>
            </a:pPr>
            <a:r>
              <a:rPr lang="en-US" sz="1800" smtClean="0"/>
              <a:t>Only patients with missense mutation will be recruited</a:t>
            </a:r>
          </a:p>
          <a:p>
            <a:pPr lvl="2" eaLnBrk="1" hangingPunct="1">
              <a:spcBef>
                <a:spcPct val="0"/>
              </a:spcBef>
            </a:pPr>
            <a:r>
              <a:rPr lang="en-US" sz="1800" smtClean="0"/>
              <a:t>Tolerance as they will have received numerous exposures to factor concentrates </a:t>
            </a:r>
            <a:endParaRPr lang="en-GB" sz="1800" b="1" smtClean="0">
              <a:solidFill>
                <a:srgbClr val="FF0000"/>
              </a:solidFill>
            </a:endParaRPr>
          </a:p>
          <a:p>
            <a:pPr eaLnBrk="1" hangingPunct="1">
              <a:spcBef>
                <a:spcPct val="0"/>
              </a:spcBef>
            </a:pPr>
            <a:r>
              <a:rPr lang="en-GB" sz="2400" b="1" smtClean="0"/>
              <a:t>Risk of oncogenesis:</a:t>
            </a:r>
          </a:p>
          <a:p>
            <a:pPr lvl="2" eaLnBrk="1" hangingPunct="1">
              <a:spcBef>
                <a:spcPct val="0"/>
              </a:spcBef>
            </a:pPr>
            <a:r>
              <a:rPr lang="en-GB" sz="1800" smtClean="0"/>
              <a:t>Real risk with all gene transfer approaches</a:t>
            </a:r>
          </a:p>
          <a:p>
            <a:pPr lvl="2" eaLnBrk="1" hangingPunct="1">
              <a:spcBef>
                <a:spcPct val="0"/>
              </a:spcBef>
            </a:pPr>
            <a:r>
              <a:rPr lang="en-GB" sz="1800" smtClean="0"/>
              <a:t>Wt AAV not known to cause tumours</a:t>
            </a:r>
          </a:p>
          <a:p>
            <a:pPr lvl="2" eaLnBrk="1" hangingPunct="1">
              <a:spcBef>
                <a:spcPct val="0"/>
              </a:spcBef>
            </a:pPr>
            <a:r>
              <a:rPr lang="en-GB" sz="1800" smtClean="0"/>
              <a:t>scAAV2/8 LP1-hFIXco does not increase incidence of tumour after in-utero gene transfer in mice or PV delivery in mice and NHP</a:t>
            </a:r>
          </a:p>
          <a:p>
            <a:pPr eaLnBrk="1" hangingPunct="1">
              <a:spcBef>
                <a:spcPct val="0"/>
              </a:spcBef>
            </a:pPr>
            <a:r>
              <a:rPr lang="en-GB" sz="2400" b="1" smtClean="0">
                <a:solidFill>
                  <a:srgbClr val="0033CC"/>
                </a:solidFill>
              </a:rPr>
              <a:t>Capsid induced inflammatory response</a:t>
            </a:r>
          </a:p>
          <a:p>
            <a:pPr lvl="2" eaLnBrk="1" hangingPunct="1"/>
            <a:r>
              <a:rPr lang="en-GB" sz="1800" smtClean="0">
                <a:solidFill>
                  <a:srgbClr val="0033CC"/>
                </a:solidFill>
              </a:rPr>
              <a:t>Exclude subjects with immunity to AAV8</a:t>
            </a:r>
          </a:p>
          <a:p>
            <a:pPr lvl="2" eaLnBrk="1" hangingPunct="1"/>
            <a:r>
              <a:rPr lang="en-GB" sz="1800" smtClean="0">
                <a:solidFill>
                  <a:srgbClr val="0033CC"/>
                </a:solidFill>
              </a:rPr>
              <a:t>Start with 100 fold low dose of vector</a:t>
            </a:r>
            <a:endParaRPr lang="en-GB" sz="1800" b="1" smtClean="0">
              <a:solidFill>
                <a:srgbClr val="0033CC"/>
              </a:solidFill>
            </a:endParaRPr>
          </a:p>
          <a:p>
            <a:pPr lvl="2" eaLnBrk="1" hangingPunct="1">
              <a:spcBef>
                <a:spcPct val="0"/>
              </a:spcBef>
            </a:pPr>
            <a:endParaRPr lang="en-GB" sz="1800" smtClean="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02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02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02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0275">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1027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027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027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0275">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02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02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02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61950" y="0"/>
            <a:ext cx="8229600" cy="793750"/>
          </a:xfrm>
        </p:spPr>
        <p:txBody>
          <a:bodyPr>
            <a:normAutofit fontScale="90000"/>
          </a:bodyPr>
          <a:lstStyle/>
          <a:p>
            <a:pPr eaLnBrk="1" hangingPunct="1">
              <a:defRPr/>
            </a:pPr>
            <a:r>
              <a:rPr lang="en-GB" i="1" dirty="0" smtClean="0">
                <a:solidFill>
                  <a:schemeClr val="tx1"/>
                </a:solidFill>
                <a:cs typeface="Arial" pitchFamily="34" charset="0"/>
              </a:rPr>
              <a:t>Patient characteristics</a:t>
            </a:r>
            <a:r>
              <a:rPr lang="en-GB" i="1" dirty="0" smtClean="0">
                <a:solidFill>
                  <a:schemeClr val="tx1"/>
                </a:solidFill>
              </a:rPr>
              <a:t/>
            </a:r>
            <a:br>
              <a:rPr lang="en-GB" i="1" dirty="0" smtClean="0">
                <a:solidFill>
                  <a:schemeClr val="tx1"/>
                </a:solidFill>
              </a:rPr>
            </a:br>
            <a:r>
              <a:rPr lang="en-GB" sz="2000" i="1" dirty="0" smtClean="0">
                <a:solidFill>
                  <a:schemeClr val="tx1"/>
                </a:solidFill>
              </a:rPr>
              <a:t>All patients recruited at Royal Free Hospital, UK</a:t>
            </a:r>
          </a:p>
        </p:txBody>
      </p:sp>
      <p:graphicFrame>
        <p:nvGraphicFramePr>
          <p:cNvPr id="3" name="Table 2"/>
          <p:cNvGraphicFramePr>
            <a:graphicFrameLocks noGrp="1"/>
          </p:cNvGraphicFramePr>
          <p:nvPr/>
        </p:nvGraphicFramePr>
        <p:xfrm>
          <a:off x="471488" y="944563"/>
          <a:ext cx="8385175" cy="5229224"/>
        </p:xfrm>
        <a:graphic>
          <a:graphicData uri="http://schemas.openxmlformats.org/drawingml/2006/table">
            <a:tbl>
              <a:tblPr firstRow="1" bandRow="1">
                <a:tableStyleId>{5C22544A-7EE6-4342-B048-85BDC9FD1C3A}</a:tableStyleId>
              </a:tblPr>
              <a:tblGrid>
                <a:gridCol w="1297700"/>
                <a:gridCol w="1098065"/>
                <a:gridCol w="1197882"/>
                <a:gridCol w="1197882"/>
                <a:gridCol w="1197882"/>
                <a:gridCol w="1197882"/>
                <a:gridCol w="1197882"/>
              </a:tblGrid>
              <a:tr h="526135">
                <a:tc>
                  <a:txBody>
                    <a:bodyPr/>
                    <a:lstStyle/>
                    <a:p>
                      <a:r>
                        <a:rPr lang="en-GB" sz="1800" baseline="0" dirty="0" smtClean="0">
                          <a:solidFill>
                            <a:schemeClr val="tx1"/>
                          </a:solidFill>
                          <a:latin typeface="+mn-lt"/>
                        </a:rPr>
                        <a:t>Patients </a:t>
                      </a:r>
                      <a:endParaRPr lang="en-GB" sz="1800" baseline="0" dirty="0">
                        <a:solidFill>
                          <a:schemeClr val="tx1"/>
                        </a:solidFill>
                        <a:latin typeface="+mn-lt"/>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1800" baseline="0" dirty="0" smtClean="0">
                          <a:solidFill>
                            <a:schemeClr val="tx1"/>
                          </a:solidFill>
                          <a:latin typeface="+mn-lt"/>
                        </a:rPr>
                        <a:t>S1</a:t>
                      </a:r>
                      <a:endParaRPr lang="en-GB" sz="1800" baseline="0" dirty="0">
                        <a:solidFill>
                          <a:schemeClr val="tx1"/>
                        </a:solidFill>
                        <a:latin typeface="+mn-lt"/>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algn="ctr"/>
                      <a:r>
                        <a:rPr lang="en-GB" sz="1800" baseline="0" dirty="0" smtClean="0">
                          <a:solidFill>
                            <a:srgbClr val="C00000"/>
                          </a:solidFill>
                          <a:effectLst>
                            <a:outerShdw blurRad="38100" dist="38100" dir="2700000" algn="tl">
                              <a:srgbClr val="000000">
                                <a:alpha val="43137"/>
                              </a:srgbClr>
                            </a:outerShdw>
                          </a:effectLst>
                          <a:latin typeface="+mn-lt"/>
                        </a:rPr>
                        <a:t>S2</a:t>
                      </a:r>
                      <a:endParaRPr lang="en-GB" sz="1800" baseline="0" dirty="0">
                        <a:solidFill>
                          <a:srgbClr val="C00000"/>
                        </a:solidFill>
                        <a:effectLst>
                          <a:outerShdw blurRad="38100" dist="38100" dir="2700000" algn="tl">
                            <a:srgbClr val="000000">
                              <a:alpha val="43137"/>
                            </a:srgbClr>
                          </a:outerShdw>
                        </a:effectLst>
                        <a:latin typeface="+mn-lt"/>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algn="ctr"/>
                      <a:r>
                        <a:rPr lang="en-GB" sz="1800" baseline="0" dirty="0" smtClean="0">
                          <a:solidFill>
                            <a:srgbClr val="C00000"/>
                          </a:solidFill>
                          <a:effectLst>
                            <a:outerShdw blurRad="38100" dist="38100" dir="2700000" algn="tl">
                              <a:srgbClr val="000000">
                                <a:alpha val="43137"/>
                              </a:srgbClr>
                            </a:outerShdw>
                          </a:effectLst>
                          <a:latin typeface="+mn-lt"/>
                        </a:rPr>
                        <a:t>S3</a:t>
                      </a:r>
                      <a:endParaRPr lang="en-GB" sz="1800" baseline="0" dirty="0">
                        <a:solidFill>
                          <a:srgbClr val="C00000"/>
                        </a:solidFill>
                        <a:effectLst>
                          <a:outerShdw blurRad="38100" dist="38100" dir="2700000" algn="tl">
                            <a:srgbClr val="000000">
                              <a:alpha val="43137"/>
                            </a:srgbClr>
                          </a:outerShdw>
                        </a:effectLst>
                        <a:latin typeface="+mn-lt"/>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GB" sz="1800" baseline="0" dirty="0" smtClean="0">
                          <a:solidFill>
                            <a:schemeClr val="tx1"/>
                          </a:solidFill>
                          <a:latin typeface="+mn-lt"/>
                        </a:rPr>
                        <a:t>S4</a:t>
                      </a:r>
                      <a:endParaRPr lang="en-GB" sz="1800" baseline="0" dirty="0">
                        <a:solidFill>
                          <a:schemeClr val="tx1"/>
                        </a:solidFill>
                        <a:latin typeface="+mn-lt"/>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GB" sz="1800" baseline="0" dirty="0" smtClean="0">
                          <a:solidFill>
                            <a:schemeClr val="tx1"/>
                          </a:solidFill>
                          <a:latin typeface="+mn-lt"/>
                        </a:rPr>
                        <a:t>S5</a:t>
                      </a:r>
                      <a:endParaRPr lang="en-GB" sz="1800" baseline="0" dirty="0">
                        <a:solidFill>
                          <a:schemeClr val="tx1"/>
                        </a:solidFill>
                        <a:latin typeface="+mn-lt"/>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GB" sz="1800" baseline="0" dirty="0" smtClean="0">
                          <a:solidFill>
                            <a:schemeClr val="tx1"/>
                          </a:solidFill>
                          <a:latin typeface="+mn-lt"/>
                        </a:rPr>
                        <a:t>S6</a:t>
                      </a:r>
                      <a:endParaRPr lang="en-GB" sz="1800" baseline="0" dirty="0">
                        <a:solidFill>
                          <a:schemeClr val="tx1"/>
                        </a:solidFill>
                        <a:latin typeface="+mn-lt"/>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r>
              <a:tr h="704594">
                <a:tc>
                  <a:txBody>
                    <a:bodyPr/>
                    <a:lstStyle/>
                    <a:p>
                      <a:r>
                        <a:rPr lang="en-GB" sz="1600" b="1" dirty="0" smtClean="0">
                          <a:latin typeface="Arial Narrow" pitchFamily="34" charset="0"/>
                        </a:rPr>
                        <a:t>Dose category</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GB" sz="1600" b="1" dirty="0" smtClean="0">
                          <a:latin typeface="Arial Narrow" pitchFamily="34" charset="0"/>
                        </a:rPr>
                        <a:t>Low </a:t>
                      </a:r>
                    </a:p>
                    <a:p>
                      <a:pPr algn="ctr"/>
                      <a:r>
                        <a:rPr lang="en-GB" sz="1600" b="1" dirty="0" smtClean="0">
                          <a:latin typeface="Arial Narrow" pitchFamily="34" charset="0"/>
                        </a:rPr>
                        <a:t>(2e11vg/kg)</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hMerge="1">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GB" sz="1600" b="1" dirty="0" smtClean="0">
                          <a:latin typeface="Arial Narrow" pitchFamily="34" charset="0"/>
                        </a:rPr>
                        <a:t>Intermediate</a:t>
                      </a:r>
                    </a:p>
                    <a:p>
                      <a:pPr algn="ctr"/>
                      <a:r>
                        <a:rPr lang="en-GB" sz="1600" b="1" dirty="0" smtClean="0">
                          <a:latin typeface="Arial Narrow" pitchFamily="34" charset="0"/>
                        </a:rPr>
                        <a:t>(6e11vg/kg)</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hMerge="1">
                  <a:txBody>
                    <a:bodyPr/>
                    <a:lstStyle/>
                    <a:p>
                      <a:endParaRPr lang="en-GB"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2">
                  <a:txBody>
                    <a:bodyPr/>
                    <a:lstStyle/>
                    <a:p>
                      <a:pPr algn="ctr"/>
                      <a:r>
                        <a:rPr lang="en-GB" sz="1600" b="1" dirty="0" smtClean="0">
                          <a:latin typeface="Arial Narrow" pitchFamily="34" charset="0"/>
                        </a:rPr>
                        <a:t>High dose</a:t>
                      </a:r>
                    </a:p>
                    <a:p>
                      <a:pPr algn="ctr"/>
                      <a:r>
                        <a:rPr lang="en-GB" sz="1600" b="1" dirty="0" smtClean="0">
                          <a:latin typeface="Arial Narrow" pitchFamily="34" charset="0"/>
                        </a:rPr>
                        <a:t>(2e12vg/kg)</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hMerge="1">
                  <a:txBody>
                    <a:bodyPr/>
                    <a:lstStyle/>
                    <a:p>
                      <a:pPr algn="ctr"/>
                      <a:endParaRPr lang="en-GB" sz="1600" b="1" dirty="0">
                        <a:latin typeface="Arial Narrow" pitchFamily="34" charset="0"/>
                      </a:endParaRPr>
                    </a:p>
                  </a:txBody>
                  <a:tcPr marL="91447" marR="9144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r>
              <a:tr h="520807">
                <a:tc>
                  <a:txBody>
                    <a:bodyPr/>
                    <a:lstStyle/>
                    <a:p>
                      <a:r>
                        <a:rPr lang="en-GB" sz="1600" b="1" dirty="0" smtClean="0">
                          <a:latin typeface="Arial Narrow" pitchFamily="34" charset="0"/>
                        </a:rPr>
                        <a:t>Age</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b="1" dirty="0">
                          <a:latin typeface="Arial Narrow" pitchFamily="34" charset="0"/>
                          <a:ea typeface="Calibri"/>
                          <a:cs typeface="Times New Roman"/>
                        </a:rPr>
                        <a:t>31</a:t>
                      </a:r>
                    </a:p>
                  </a:txBody>
                  <a:tcPr marL="68577" marR="6857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GB" sz="1600" b="1" dirty="0">
                          <a:latin typeface="Arial Narrow" pitchFamily="34" charset="0"/>
                          <a:ea typeface="Calibri"/>
                          <a:cs typeface="Times New Roman"/>
                        </a:rPr>
                        <a:t>64</a:t>
                      </a:r>
                    </a:p>
                  </a:txBody>
                  <a:tcPr marL="68577" marR="6857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algn="ctr">
                        <a:lnSpc>
                          <a:spcPct val="115000"/>
                        </a:lnSpc>
                        <a:spcAft>
                          <a:spcPts val="0"/>
                        </a:spcAft>
                      </a:pPr>
                      <a:r>
                        <a:rPr lang="en-GB" sz="1600" b="1" dirty="0">
                          <a:latin typeface="Arial Narrow" pitchFamily="34" charset="0"/>
                          <a:ea typeface="Calibri"/>
                          <a:cs typeface="Times New Roman"/>
                        </a:rPr>
                        <a:t>43</a:t>
                      </a:r>
                    </a:p>
                  </a:txBody>
                  <a:tcPr marL="68577" marR="6857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600" b="1" dirty="0">
                          <a:latin typeface="Arial Narrow" pitchFamily="34" charset="0"/>
                          <a:ea typeface="Calibri"/>
                          <a:cs typeface="Times New Roman"/>
                        </a:rPr>
                        <a:t>29</a:t>
                      </a:r>
                    </a:p>
                  </a:txBody>
                  <a:tcPr marL="68577" marR="6857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GB" sz="1600" b="1" dirty="0" smtClean="0">
                          <a:latin typeface="Arial Narrow" pitchFamily="34" charset="0"/>
                          <a:ea typeface="Calibri"/>
                          <a:cs typeface="Times New Roman"/>
                        </a:rPr>
                        <a:t>32</a:t>
                      </a:r>
                      <a:endParaRPr lang="en-GB" sz="1600" b="1" dirty="0">
                        <a:latin typeface="Arial Narrow" pitchFamily="34" charset="0"/>
                        <a:ea typeface="Calibri"/>
                        <a:cs typeface="Times New Roman"/>
                      </a:endParaRPr>
                    </a:p>
                  </a:txBody>
                  <a:tcPr marL="68577" marR="6857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lnSpc>
                          <a:spcPct val="115000"/>
                        </a:lnSpc>
                        <a:spcAft>
                          <a:spcPts val="0"/>
                        </a:spcAft>
                      </a:pPr>
                      <a:r>
                        <a:rPr lang="en-GB" sz="1600" b="1" dirty="0" smtClean="0">
                          <a:latin typeface="Arial Narrow" pitchFamily="34" charset="0"/>
                          <a:ea typeface="Calibri"/>
                          <a:cs typeface="Times New Roman"/>
                        </a:rPr>
                        <a:t>27</a:t>
                      </a:r>
                      <a:endParaRPr lang="en-GB" sz="1600" b="1" dirty="0">
                        <a:latin typeface="Arial Narrow" pitchFamily="34" charset="0"/>
                        <a:ea typeface="Calibri"/>
                        <a:cs typeface="Times New Roman"/>
                      </a:endParaRPr>
                    </a:p>
                  </a:txBody>
                  <a:tcPr marL="68577" marR="68577"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r>
              <a:tr h="770550">
                <a:tc>
                  <a:txBody>
                    <a:bodyPr/>
                    <a:lstStyle/>
                    <a:p>
                      <a:r>
                        <a:rPr lang="en-GB" sz="1600" b="1" dirty="0" smtClean="0">
                          <a:latin typeface="Arial Narrow" pitchFamily="34" charset="0"/>
                        </a:rPr>
                        <a:t>Mutation</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1600" b="1" dirty="0" err="1" smtClean="0">
                          <a:latin typeface="Arial Narrow" pitchFamily="34" charset="0"/>
                        </a:rPr>
                        <a:t>Missense</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algn="ctr"/>
                      <a:r>
                        <a:rPr lang="en-GB" sz="1600" b="1" kern="0" dirty="0" smtClean="0">
                          <a:solidFill>
                            <a:srgbClr val="FF0000"/>
                          </a:solidFill>
                          <a:latin typeface="Arial Narrow" pitchFamily="34" charset="0"/>
                        </a:rPr>
                        <a:t>Null </a:t>
                      </a:r>
                    </a:p>
                    <a:p>
                      <a:pPr algn="ctr"/>
                      <a:r>
                        <a:rPr lang="en-GB" sz="1600" b="1" kern="0" dirty="0" smtClean="0">
                          <a:solidFill>
                            <a:srgbClr val="FF0000"/>
                          </a:solidFill>
                          <a:latin typeface="Arial Narrow" pitchFamily="34" charset="0"/>
                        </a:rPr>
                        <a:t>(frame shift) </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err="1" smtClean="0">
                          <a:latin typeface="Arial Narrow" pitchFamily="34" charset="0"/>
                        </a:rPr>
                        <a:t>Missense</a:t>
                      </a:r>
                      <a:endParaRPr lang="en-GB" sz="1600" b="1" dirty="0" smtClean="0">
                        <a:latin typeface="Arial Narrow" pitchFamily="34" charset="0"/>
                      </a:endParaRPr>
                    </a:p>
                    <a:p>
                      <a:pPr algn="ct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err="1" smtClean="0">
                          <a:latin typeface="Arial Narrow" pitchFamily="34" charset="0"/>
                        </a:rPr>
                        <a:t>Missense</a:t>
                      </a:r>
                      <a:endParaRPr lang="en-GB" sz="1600" b="1" dirty="0" smtClean="0">
                        <a:latin typeface="Arial Narrow" pitchFamily="34" charset="0"/>
                      </a:endParaRPr>
                    </a:p>
                    <a:p>
                      <a:pPr algn="ct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err="1" smtClean="0">
                          <a:latin typeface="Arial Narrow" pitchFamily="34" charset="0"/>
                        </a:rPr>
                        <a:t>Missense</a:t>
                      </a:r>
                      <a:endParaRPr lang="en-GB" sz="1600" b="1" dirty="0" smtClean="0">
                        <a:latin typeface="Arial Narrow" pitchFamily="34" charset="0"/>
                      </a:endParaRPr>
                    </a:p>
                    <a:p>
                      <a:pPr algn="ct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GB" sz="1600" b="1" dirty="0" smtClean="0">
                          <a:latin typeface="Arial Narrow" pitchFamily="34" charset="0"/>
                        </a:rPr>
                        <a:t>Promoter</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r>
              <a:tr h="704594">
                <a:tc>
                  <a:txBody>
                    <a:bodyPr/>
                    <a:lstStyle/>
                    <a:p>
                      <a:r>
                        <a:rPr lang="en-GB" sz="1600" b="1" dirty="0" smtClean="0">
                          <a:latin typeface="Arial Narrow" pitchFamily="34" charset="0"/>
                        </a:rPr>
                        <a:t>Prophylaxis</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Arial Narrow" pitchFamily="34" charset="0"/>
                        </a:rPr>
                        <a:t>X2/week</a:t>
                      </a: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Arial Narrow" pitchFamily="34" charset="0"/>
                        </a:rPr>
                        <a:t>X2/week</a:t>
                      </a:r>
                    </a:p>
                    <a:p>
                      <a:pPr algn="ct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Arial Narrow" pitchFamily="34" charset="0"/>
                        </a:rPr>
                        <a:t>X2/week</a:t>
                      </a: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GB" sz="1600" b="1" dirty="0" smtClean="0">
                          <a:latin typeface="Arial Narrow" pitchFamily="34" charset="0"/>
                        </a:rPr>
                        <a:t>X1/week</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Arial Narrow" pitchFamily="34" charset="0"/>
                        </a:rPr>
                        <a:t>X2/week</a:t>
                      </a: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Arial Narrow" pitchFamily="34" charset="0"/>
                        </a:rPr>
                        <a:t>X3/week</a:t>
                      </a:r>
                    </a:p>
                    <a:p>
                      <a:pPr algn="ct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r>
              <a:tr h="704594">
                <a:tc>
                  <a:txBody>
                    <a:bodyPr/>
                    <a:lstStyle/>
                    <a:p>
                      <a:r>
                        <a:rPr lang="en-GB" sz="1600" b="1" dirty="0" smtClean="0">
                          <a:latin typeface="Arial Narrow" pitchFamily="34" charset="0"/>
                        </a:rPr>
                        <a:t>Spontaneous bleeds/year</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1600" b="1" dirty="0" smtClean="0">
                          <a:latin typeface="Arial Narrow" pitchFamily="34" charset="0"/>
                        </a:rPr>
                        <a:t>2-4</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algn="ctr"/>
                      <a:r>
                        <a:rPr lang="en-GB" sz="1600" b="1" dirty="0" smtClean="0">
                          <a:solidFill>
                            <a:srgbClr val="C00000"/>
                          </a:solidFill>
                          <a:effectLst>
                            <a:outerShdw blurRad="38100" dist="38100" dir="2700000" algn="tl">
                              <a:srgbClr val="000000">
                                <a:alpha val="43137"/>
                              </a:srgbClr>
                            </a:outerShdw>
                          </a:effectLst>
                          <a:latin typeface="Arial Narrow" pitchFamily="34" charset="0"/>
                        </a:rPr>
                        <a:t>4-6</a:t>
                      </a:r>
                      <a:endParaRPr lang="en-GB" sz="1600" b="1" dirty="0">
                        <a:solidFill>
                          <a:srgbClr val="C00000"/>
                        </a:solidFill>
                        <a:effectLst>
                          <a:outerShdw blurRad="38100" dist="38100" dir="2700000" algn="tl">
                            <a:srgbClr val="000000">
                              <a:alpha val="43137"/>
                            </a:srgbClr>
                          </a:outerShdw>
                        </a:effectLst>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algn="ctr"/>
                      <a:r>
                        <a:rPr lang="en-GB" sz="1600" b="1" dirty="0" smtClean="0">
                          <a:solidFill>
                            <a:srgbClr val="C00000"/>
                          </a:solidFill>
                          <a:effectLst>
                            <a:outerShdw blurRad="38100" dist="38100" dir="2700000" algn="tl">
                              <a:srgbClr val="000000">
                                <a:alpha val="43137"/>
                              </a:srgbClr>
                            </a:outerShdw>
                          </a:effectLst>
                          <a:latin typeface="Arial Narrow" pitchFamily="34" charset="0"/>
                        </a:rPr>
                        <a:t>4-6</a:t>
                      </a:r>
                      <a:endParaRPr lang="en-GB" sz="1600" b="1" dirty="0">
                        <a:solidFill>
                          <a:srgbClr val="C00000"/>
                        </a:solidFill>
                        <a:effectLst>
                          <a:outerShdw blurRad="38100" dist="38100" dir="2700000" algn="tl">
                            <a:srgbClr val="000000">
                              <a:alpha val="43137"/>
                            </a:srgbClr>
                          </a:outerShdw>
                        </a:effectLst>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GB" sz="1600" b="1" dirty="0" smtClean="0">
                          <a:latin typeface="Arial Narrow" pitchFamily="34" charset="0"/>
                        </a:rPr>
                        <a:t>2-4</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Arial Narrow" pitchFamily="34" charset="0"/>
                        </a:rPr>
                        <a:t>2-4</a:t>
                      </a:r>
                    </a:p>
                    <a:p>
                      <a:pPr algn="ct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GB" sz="1600" b="1" dirty="0" smtClean="0">
                          <a:latin typeface="Arial Narrow" pitchFamily="34" charset="0"/>
                        </a:rPr>
                        <a:t>1-2</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r>
              <a:tr h="1297950">
                <a:tc>
                  <a:txBody>
                    <a:bodyPr/>
                    <a:lstStyle/>
                    <a:p>
                      <a:r>
                        <a:rPr lang="en-GB" sz="1600" b="1" dirty="0" smtClean="0">
                          <a:latin typeface="Arial Narrow" pitchFamily="34" charset="0"/>
                        </a:rPr>
                        <a:t>Target joints</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GB" sz="1600" b="1" dirty="0" smtClean="0">
                          <a:latin typeface="Arial Narrow" pitchFamily="34" charset="0"/>
                        </a:rPr>
                        <a:t>Ankles</a:t>
                      </a:r>
                    </a:p>
                    <a:p>
                      <a:pPr algn="ctr"/>
                      <a:r>
                        <a:rPr lang="en-GB" sz="1600" b="1" dirty="0" smtClean="0">
                          <a:latin typeface="Arial Narrow" pitchFamily="34" charset="0"/>
                        </a:rPr>
                        <a:t>Knees</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algn="ctr"/>
                      <a:r>
                        <a:rPr lang="en-GB" sz="1600" b="1" dirty="0" smtClean="0">
                          <a:solidFill>
                            <a:srgbClr val="C00000"/>
                          </a:solidFill>
                          <a:effectLst>
                            <a:outerShdw blurRad="38100" dist="38100" dir="2700000" algn="tl">
                              <a:srgbClr val="000000">
                                <a:alpha val="43137"/>
                              </a:srgbClr>
                            </a:outerShdw>
                          </a:effectLst>
                          <a:latin typeface="Arial Narrow" pitchFamily="34" charset="0"/>
                        </a:rPr>
                        <a:t>Ankles Knees Elbow</a:t>
                      </a:r>
                      <a:r>
                        <a:rPr lang="en-GB" sz="1600" b="1" baseline="0" dirty="0" smtClean="0">
                          <a:solidFill>
                            <a:srgbClr val="C00000"/>
                          </a:solidFill>
                          <a:effectLst>
                            <a:outerShdw blurRad="38100" dist="38100" dir="2700000" algn="tl">
                              <a:srgbClr val="000000">
                                <a:alpha val="43137"/>
                              </a:srgbClr>
                            </a:outerShdw>
                          </a:effectLst>
                          <a:latin typeface="Arial Narrow" pitchFamily="34" charset="0"/>
                        </a:rPr>
                        <a:t> Shoulder</a:t>
                      </a:r>
                      <a:endParaRPr lang="en-GB" sz="1600" b="1" dirty="0">
                        <a:solidFill>
                          <a:srgbClr val="C00000"/>
                        </a:solidFill>
                        <a:effectLst>
                          <a:outerShdw blurRad="38100" dist="38100" dir="2700000" algn="tl">
                            <a:srgbClr val="000000">
                              <a:alpha val="43137"/>
                            </a:srgbClr>
                          </a:outerShdw>
                        </a:effectLst>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FF00"/>
                    </a:solidFill>
                  </a:tcPr>
                </a:tc>
                <a:tc>
                  <a:txBody>
                    <a:bodyPr/>
                    <a:lstStyle/>
                    <a:p>
                      <a:pPr algn="ctr"/>
                      <a:r>
                        <a:rPr lang="en-GB" sz="1600" b="1" dirty="0" smtClean="0">
                          <a:solidFill>
                            <a:srgbClr val="C00000"/>
                          </a:solidFill>
                          <a:effectLst>
                            <a:outerShdw blurRad="38100" dist="38100" dir="2700000" algn="tl">
                              <a:srgbClr val="000000">
                                <a:alpha val="43137"/>
                              </a:srgbClr>
                            </a:outerShdw>
                          </a:effectLst>
                          <a:latin typeface="Arial Narrow" pitchFamily="34" charset="0"/>
                        </a:rPr>
                        <a:t>Ankles</a:t>
                      </a:r>
                    </a:p>
                    <a:p>
                      <a:pPr algn="ctr"/>
                      <a:r>
                        <a:rPr lang="en-GB" sz="1600" b="1" dirty="0" smtClean="0">
                          <a:solidFill>
                            <a:srgbClr val="C00000"/>
                          </a:solidFill>
                          <a:effectLst>
                            <a:outerShdw blurRad="38100" dist="38100" dir="2700000" algn="tl">
                              <a:srgbClr val="000000">
                                <a:alpha val="43137"/>
                              </a:srgbClr>
                            </a:outerShdw>
                          </a:effectLst>
                          <a:latin typeface="Arial Narrow" pitchFamily="34" charset="0"/>
                        </a:rPr>
                        <a:t>Knees</a:t>
                      </a:r>
                    </a:p>
                    <a:p>
                      <a:pPr algn="ctr"/>
                      <a:r>
                        <a:rPr lang="en-GB" sz="1600" b="1" dirty="0" smtClean="0">
                          <a:solidFill>
                            <a:srgbClr val="C00000"/>
                          </a:solidFill>
                          <a:effectLst>
                            <a:outerShdw blurRad="38100" dist="38100" dir="2700000" algn="tl">
                              <a:srgbClr val="000000">
                                <a:alpha val="43137"/>
                              </a:srgbClr>
                            </a:outerShdw>
                          </a:effectLst>
                          <a:latin typeface="Arial Narrow" pitchFamily="34" charset="0"/>
                        </a:rPr>
                        <a:t>shoulders</a:t>
                      </a:r>
                      <a:endParaRPr lang="en-GB" sz="1600" b="1" dirty="0">
                        <a:solidFill>
                          <a:srgbClr val="C00000"/>
                        </a:solidFill>
                        <a:effectLst>
                          <a:outerShdw blurRad="38100" dist="38100" dir="2700000" algn="tl">
                            <a:srgbClr val="000000">
                              <a:alpha val="43137"/>
                            </a:srgbClr>
                          </a:outerShdw>
                        </a:effectLst>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GB" sz="1600" b="1" dirty="0" smtClean="0">
                          <a:latin typeface="Arial Narrow" pitchFamily="34" charset="0"/>
                        </a:rPr>
                        <a:t>Ankles</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a:r>
                        <a:rPr lang="en-GB" sz="1600" b="1" dirty="0" smtClean="0">
                          <a:latin typeface="Arial Narrow" pitchFamily="34" charset="0"/>
                        </a:rPr>
                        <a:t>Ankles</a:t>
                      </a:r>
                    </a:p>
                    <a:p>
                      <a:pPr algn="ctr"/>
                      <a:r>
                        <a:rPr lang="en-GB" sz="1600" b="1" dirty="0" smtClean="0">
                          <a:latin typeface="Arial Narrow" pitchFamily="34" charset="0"/>
                        </a:rPr>
                        <a:t>Knees</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GB" sz="1600" b="1" dirty="0" smtClean="0">
                          <a:latin typeface="Arial Narrow" pitchFamily="34" charset="0"/>
                        </a:rPr>
                        <a:t>Ankles</a:t>
                      </a:r>
                      <a:endParaRPr lang="en-GB" sz="1600" b="1" dirty="0">
                        <a:latin typeface="Arial Narrow" pitchFamily="34" charset="0"/>
                      </a:endParaRPr>
                    </a:p>
                  </a:txBody>
                  <a:tcPr marL="91437" marR="91437" marT="45701" marB="4570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r>
            </a:tbl>
          </a:graphicData>
        </a:graphic>
      </p:graphicFrame>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0" y="20638"/>
            <a:ext cx="7937500" cy="636587"/>
          </a:xfrm>
        </p:spPr>
        <p:txBody>
          <a:bodyPr>
            <a:normAutofit/>
          </a:bodyPr>
          <a:lstStyle/>
          <a:p>
            <a:pPr eaLnBrk="1" hangingPunct="1">
              <a:defRPr/>
            </a:pPr>
            <a:r>
              <a:rPr lang="en-GB" sz="2800" dirty="0" smtClean="0">
                <a:solidFill>
                  <a:schemeClr val="tx1"/>
                </a:solidFill>
                <a:effectLst>
                  <a:outerShdw blurRad="38100" dist="38100" dir="2700000" algn="tl">
                    <a:srgbClr val="000000">
                      <a:alpha val="43137"/>
                    </a:srgbClr>
                  </a:outerShdw>
                </a:effectLst>
                <a:cs typeface="Arial" pitchFamily="34" charset="0"/>
              </a:rPr>
              <a:t>Safety assessments </a:t>
            </a:r>
          </a:p>
        </p:txBody>
      </p:sp>
      <p:grpSp>
        <p:nvGrpSpPr>
          <p:cNvPr id="36867" name="Group 1"/>
          <p:cNvGrpSpPr>
            <a:grpSpLocks/>
          </p:cNvGrpSpPr>
          <p:nvPr/>
        </p:nvGrpSpPr>
        <p:grpSpPr bwMode="auto">
          <a:xfrm>
            <a:off x="115888" y="638175"/>
            <a:ext cx="4100512" cy="2947988"/>
            <a:chOff x="55603" y="974440"/>
            <a:chExt cx="4099615" cy="2949418"/>
          </a:xfrm>
        </p:grpSpPr>
        <p:graphicFrame>
          <p:nvGraphicFramePr>
            <p:cNvPr id="36885" name="Object 7"/>
            <p:cNvGraphicFramePr>
              <a:graphicFrameLocks noChangeAspect="1"/>
            </p:cNvGraphicFramePr>
            <p:nvPr/>
          </p:nvGraphicFramePr>
          <p:xfrm>
            <a:off x="55603" y="1273345"/>
            <a:ext cx="4099615" cy="2650513"/>
          </p:xfrm>
          <a:graphic>
            <a:graphicData uri="http://schemas.openxmlformats.org/presentationml/2006/ole">
              <mc:AlternateContent xmlns:mc="http://schemas.openxmlformats.org/markup-compatibility/2006">
                <mc:Choice xmlns:v="urn:schemas-microsoft-com:vml" Requires="v">
                  <p:oleObj spid="_x0000_s36911" name="Prism 5" r:id="rId3" imgW="3582720" imgH="2838960" progId="">
                    <p:embed/>
                  </p:oleObj>
                </mc:Choice>
                <mc:Fallback>
                  <p:oleObj name="Prism 5" r:id="rId3" imgW="3582720" imgH="283896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3" y="1273345"/>
                          <a:ext cx="4099615" cy="265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9" name="TextBox 14"/>
            <p:cNvSpPr txBox="1">
              <a:spLocks noChangeArrowheads="1"/>
            </p:cNvSpPr>
            <p:nvPr/>
          </p:nvSpPr>
          <p:spPr bwMode="auto">
            <a:xfrm>
              <a:off x="1436426" y="974440"/>
              <a:ext cx="1209410" cy="338302"/>
            </a:xfrm>
            <a:prstGeom prst="rect">
              <a:avLst/>
            </a:prstGeom>
            <a:solidFill>
              <a:schemeClr val="bg2">
                <a:lumMod val="20000"/>
                <a:lumOff val="80000"/>
              </a:schemeClr>
            </a:solidFill>
            <a:ln w="9525">
              <a:solidFill>
                <a:srgbClr val="000000"/>
              </a:solidFill>
              <a:miter lim="800000"/>
              <a:headEnd/>
              <a:tailEnd/>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sz="1600" b="1" dirty="0"/>
                <a:t>Vital </a:t>
              </a:r>
              <a:r>
                <a:rPr lang="en-GB" sz="1600" b="1" dirty="0" smtClean="0"/>
                <a:t>signs</a:t>
              </a:r>
              <a:endParaRPr lang="en-GB" sz="1600" b="1" dirty="0"/>
            </a:p>
          </p:txBody>
        </p:sp>
      </p:grpSp>
      <p:grpSp>
        <p:nvGrpSpPr>
          <p:cNvPr id="5" name="Group 4"/>
          <p:cNvGrpSpPr>
            <a:grpSpLocks/>
          </p:cNvGrpSpPr>
          <p:nvPr/>
        </p:nvGrpSpPr>
        <p:grpSpPr bwMode="auto">
          <a:xfrm>
            <a:off x="4773613" y="504825"/>
            <a:ext cx="3717925" cy="2825750"/>
            <a:chOff x="5015781" y="572023"/>
            <a:chExt cx="3740662" cy="2686366"/>
          </a:xfrm>
        </p:grpSpPr>
        <p:graphicFrame>
          <p:nvGraphicFramePr>
            <p:cNvPr id="36872" name="Object 3"/>
            <p:cNvGraphicFramePr>
              <a:graphicFrameLocks/>
            </p:cNvGraphicFramePr>
            <p:nvPr/>
          </p:nvGraphicFramePr>
          <p:xfrm>
            <a:off x="5015781" y="829772"/>
            <a:ext cx="3544888" cy="2279650"/>
          </p:xfrm>
          <a:graphic>
            <a:graphicData uri="http://schemas.openxmlformats.org/presentationml/2006/ole">
              <mc:AlternateContent xmlns:mc="http://schemas.openxmlformats.org/markup-compatibility/2006">
                <mc:Choice xmlns:v="urn:schemas-microsoft-com:vml" Requires="v">
                  <p:oleObj spid="_x0000_s36912" name="Prism 5" r:id="rId5" imgW="3780720" imgH="2647440" progId="">
                    <p:embed/>
                  </p:oleObj>
                </mc:Choice>
                <mc:Fallback>
                  <p:oleObj name="Prism 5" r:id="rId5" imgW="3780720" imgH="2647440" progId="">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781" y="829772"/>
                          <a:ext cx="3544888"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a:spLocks noChangeArrowheads="1"/>
            </p:cNvSpPr>
            <p:nvPr/>
          </p:nvSpPr>
          <p:spPr bwMode="auto">
            <a:xfrm>
              <a:off x="5793621" y="572023"/>
              <a:ext cx="2050816" cy="369753"/>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b="1" dirty="0"/>
                <a:t>Vector shedding</a:t>
              </a:r>
            </a:p>
          </p:txBody>
        </p:sp>
        <p:grpSp>
          <p:nvGrpSpPr>
            <p:cNvPr id="36874" name="Group 33"/>
            <p:cNvGrpSpPr>
              <a:grpSpLocks/>
            </p:cNvGrpSpPr>
            <p:nvPr/>
          </p:nvGrpSpPr>
          <p:grpSpPr bwMode="auto">
            <a:xfrm>
              <a:off x="5268439" y="2972764"/>
              <a:ext cx="3488004" cy="285625"/>
              <a:chOff x="967689" y="3197062"/>
              <a:chExt cx="3488004" cy="285625"/>
            </a:xfrm>
          </p:grpSpPr>
          <p:sp>
            <p:nvSpPr>
              <p:cNvPr id="35" name="Rectangle 34"/>
              <p:cNvSpPr/>
              <p:nvPr/>
            </p:nvSpPr>
            <p:spPr bwMode="auto">
              <a:xfrm>
                <a:off x="967390" y="3310639"/>
                <a:ext cx="210831" cy="72441"/>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76" name="TextBox 15"/>
              <p:cNvSpPr txBox="1">
                <a:spLocks noChangeArrowheads="1"/>
              </p:cNvSpPr>
              <p:nvPr/>
            </p:nvSpPr>
            <p:spPr bwMode="auto">
              <a:xfrm>
                <a:off x="1109367" y="3197062"/>
                <a:ext cx="6286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latin typeface="Arial Narrow" pitchFamily="34" charset="0"/>
                    <a:cs typeface="Arial" charset="0"/>
                  </a:rPr>
                  <a:t>Plasma</a:t>
                </a:r>
              </a:p>
            </p:txBody>
          </p:sp>
          <p:sp>
            <p:nvSpPr>
              <p:cNvPr id="37" name="Rectangle 36"/>
              <p:cNvSpPr/>
              <p:nvPr/>
            </p:nvSpPr>
            <p:spPr bwMode="auto">
              <a:xfrm>
                <a:off x="1721272" y="3310639"/>
                <a:ext cx="210831" cy="72441"/>
              </a:xfrm>
              <a:prstGeom prst="rect">
                <a:avLst/>
              </a:prstGeom>
              <a:solidFill>
                <a:srgbClr val="FB97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78" name="TextBox 16"/>
              <p:cNvSpPr txBox="1">
                <a:spLocks noChangeArrowheads="1"/>
              </p:cNvSpPr>
              <p:nvPr/>
            </p:nvSpPr>
            <p:spPr bwMode="auto">
              <a:xfrm>
                <a:off x="1863347" y="3205688"/>
                <a:ext cx="570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latin typeface="Arial Narrow" pitchFamily="34" charset="0"/>
                    <a:cs typeface="Arial" charset="0"/>
                  </a:rPr>
                  <a:t>Stools</a:t>
                </a:r>
              </a:p>
            </p:txBody>
          </p:sp>
          <p:sp>
            <p:nvSpPr>
              <p:cNvPr id="39" name="Rectangle 38"/>
              <p:cNvSpPr/>
              <p:nvPr/>
            </p:nvSpPr>
            <p:spPr bwMode="auto">
              <a:xfrm>
                <a:off x="3714588" y="3310639"/>
                <a:ext cx="209234" cy="72441"/>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80" name="TextBox 17"/>
              <p:cNvSpPr txBox="1">
                <a:spLocks noChangeArrowheads="1"/>
              </p:cNvSpPr>
              <p:nvPr/>
            </p:nvSpPr>
            <p:spPr bwMode="auto">
              <a:xfrm>
                <a:off x="3855849" y="3205688"/>
                <a:ext cx="5998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latin typeface="Arial Narrow" pitchFamily="34" charset="0"/>
                    <a:cs typeface="Arial" charset="0"/>
                  </a:rPr>
                  <a:t>Semen</a:t>
                </a:r>
              </a:p>
            </p:txBody>
          </p:sp>
          <p:sp>
            <p:nvSpPr>
              <p:cNvPr id="41" name="Rectangle 40"/>
              <p:cNvSpPr/>
              <p:nvPr/>
            </p:nvSpPr>
            <p:spPr bwMode="auto">
              <a:xfrm>
                <a:off x="2428835" y="3310639"/>
                <a:ext cx="209235" cy="724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82" name="TextBox 18"/>
              <p:cNvSpPr txBox="1">
                <a:spLocks noChangeArrowheads="1"/>
              </p:cNvSpPr>
              <p:nvPr/>
            </p:nvSpPr>
            <p:spPr bwMode="auto">
              <a:xfrm>
                <a:off x="2573154" y="3205688"/>
                <a:ext cx="551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latin typeface="Arial Narrow" pitchFamily="34" charset="0"/>
                    <a:cs typeface="Arial" charset="0"/>
                  </a:rPr>
                  <a:t>Saliva</a:t>
                </a:r>
              </a:p>
            </p:txBody>
          </p:sp>
          <p:sp>
            <p:nvSpPr>
              <p:cNvPr id="43" name="Rectangle 42"/>
              <p:cNvSpPr/>
              <p:nvPr/>
            </p:nvSpPr>
            <p:spPr bwMode="auto">
              <a:xfrm>
                <a:off x="3061330" y="3310639"/>
                <a:ext cx="210831" cy="7244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884" name="TextBox 19"/>
              <p:cNvSpPr txBox="1">
                <a:spLocks noChangeArrowheads="1"/>
              </p:cNvSpPr>
              <p:nvPr/>
            </p:nvSpPr>
            <p:spPr bwMode="auto">
              <a:xfrm>
                <a:off x="3203619" y="3205688"/>
                <a:ext cx="5084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latin typeface="Arial Narrow" pitchFamily="34" charset="0"/>
                    <a:cs typeface="Arial" charset="0"/>
                  </a:rPr>
                  <a:t>Urine</a:t>
                </a:r>
              </a:p>
            </p:txBody>
          </p:sp>
        </p:grpSp>
      </p:grpSp>
      <p:grpSp>
        <p:nvGrpSpPr>
          <p:cNvPr id="51" name="Group 50"/>
          <p:cNvGrpSpPr>
            <a:grpSpLocks/>
          </p:cNvGrpSpPr>
          <p:nvPr/>
        </p:nvGrpSpPr>
        <p:grpSpPr bwMode="auto">
          <a:xfrm>
            <a:off x="2032000" y="3559175"/>
            <a:ext cx="4002088" cy="3089275"/>
            <a:chOff x="5197654" y="1536902"/>
            <a:chExt cx="3695700" cy="2848091"/>
          </a:xfrm>
        </p:grpSpPr>
        <p:graphicFrame>
          <p:nvGraphicFramePr>
            <p:cNvPr id="36870" name="Object 51"/>
            <p:cNvGraphicFramePr>
              <a:graphicFrameLocks noChangeAspect="1"/>
            </p:cNvGraphicFramePr>
            <p:nvPr/>
          </p:nvGraphicFramePr>
          <p:xfrm>
            <a:off x="5197654" y="1759268"/>
            <a:ext cx="3695700" cy="2625725"/>
          </p:xfrm>
          <a:graphic>
            <a:graphicData uri="http://schemas.openxmlformats.org/presentationml/2006/ole">
              <mc:AlternateContent xmlns:mc="http://schemas.openxmlformats.org/markup-compatibility/2006">
                <mc:Choice xmlns:v="urn:schemas-microsoft-com:vml" Requires="v">
                  <p:oleObj spid="_x0000_s36913" name="Prism 5" r:id="rId7" imgW="3715560" imgH="2642400" progId="">
                    <p:embed/>
                  </p:oleObj>
                </mc:Choice>
                <mc:Fallback>
                  <p:oleObj name="Prism 5" r:id="rId7" imgW="3715560" imgH="2642400" progId="">
                    <p:embed/>
                    <p:pic>
                      <p:nvPicPr>
                        <p:cNvPr id="0" name="Object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7654" y="1759268"/>
                          <a:ext cx="3695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TextBox 52"/>
            <p:cNvSpPr txBox="1">
              <a:spLocks noChangeArrowheads="1"/>
            </p:cNvSpPr>
            <p:nvPr/>
          </p:nvSpPr>
          <p:spPr bwMode="auto">
            <a:xfrm>
              <a:off x="6001003" y="1536902"/>
              <a:ext cx="2218007" cy="368818"/>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b="1" dirty="0"/>
                <a:t>LFTs (Subjects 1-4, 6)</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84138"/>
            <a:ext cx="9144000" cy="933450"/>
          </a:xfrm>
          <a:prstGeom prst="rect">
            <a:avLst/>
          </a:prstGeom>
        </p:spPr>
        <p:txBody>
          <a:bodyPr>
            <a:normAutofit fontScale="32500" lnSpcReduction="20000"/>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eaLnBrk="1" hangingPunct="1">
              <a:defRPr/>
            </a:pPr>
            <a:r>
              <a:rPr lang="en-GB" sz="8600" dirty="0" smtClean="0">
                <a:solidFill>
                  <a:schemeClr val="tx1"/>
                </a:solidFill>
                <a:effectLst>
                  <a:outerShdw blurRad="38100" dist="38100" dir="2700000" algn="tl">
                    <a:srgbClr val="000000">
                      <a:alpha val="43137"/>
                    </a:srgbClr>
                  </a:outerShdw>
                </a:effectLst>
                <a:cs typeface="Arial" pitchFamily="34" charset="0"/>
              </a:rPr>
              <a:t>Low vector dose</a:t>
            </a:r>
          </a:p>
          <a:p>
            <a:pPr eaLnBrk="1" hangingPunct="1">
              <a:defRPr/>
            </a:pPr>
            <a:endParaRPr lang="en-GB" sz="3200" dirty="0" smtClean="0">
              <a:solidFill>
                <a:schemeClr val="tx1"/>
              </a:solidFill>
              <a:cs typeface="Arial" pitchFamily="34" charset="0"/>
            </a:endParaRPr>
          </a:p>
          <a:p>
            <a:pPr eaLnBrk="1" hangingPunct="1">
              <a:defRPr/>
            </a:pPr>
            <a:r>
              <a:rPr lang="en-GB" sz="7400" dirty="0" smtClean="0">
                <a:solidFill>
                  <a:schemeClr val="tx1"/>
                </a:solidFill>
                <a:cs typeface="Arial" pitchFamily="34" charset="0"/>
              </a:rPr>
              <a:t>Plasma FIX levels, Subject 1: 2x10</a:t>
            </a:r>
            <a:r>
              <a:rPr lang="en-GB" sz="7400" baseline="30000" dirty="0" smtClean="0">
                <a:solidFill>
                  <a:schemeClr val="tx1"/>
                </a:solidFill>
                <a:cs typeface="Arial" pitchFamily="34" charset="0"/>
              </a:rPr>
              <a:t>11</a:t>
            </a:r>
            <a:r>
              <a:rPr lang="en-GB" sz="7400" dirty="0" smtClean="0">
                <a:solidFill>
                  <a:schemeClr val="tx1"/>
                </a:solidFill>
                <a:cs typeface="Arial" pitchFamily="34" charset="0"/>
              </a:rPr>
              <a:t>vg/kg</a:t>
            </a:r>
            <a:endParaRPr lang="en-GB" sz="7400" dirty="0">
              <a:solidFill>
                <a:schemeClr val="tx1"/>
              </a:solidFill>
              <a:cs typeface="Arial" pitchFamily="34" charset="0"/>
            </a:endParaRPr>
          </a:p>
        </p:txBody>
      </p:sp>
      <p:sp>
        <p:nvSpPr>
          <p:cNvPr id="37891" name="TextBox 4"/>
          <p:cNvSpPr txBox="1">
            <a:spLocks noChangeArrowheads="1"/>
          </p:cNvSpPr>
          <p:nvPr/>
        </p:nvSpPr>
        <p:spPr bwMode="auto">
          <a:xfrm>
            <a:off x="222250" y="5915025"/>
            <a:ext cx="8577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b="1">
                <a:cs typeface="Arial" charset="0"/>
              </a:rPr>
              <a:t>Off prophylaxis for &gt;24 months but no spontaneous haemorrhage </a:t>
            </a:r>
          </a:p>
        </p:txBody>
      </p:sp>
      <p:grpSp>
        <p:nvGrpSpPr>
          <p:cNvPr id="9" name="Group 8"/>
          <p:cNvGrpSpPr>
            <a:grpSpLocks/>
          </p:cNvGrpSpPr>
          <p:nvPr/>
        </p:nvGrpSpPr>
        <p:grpSpPr bwMode="auto">
          <a:xfrm>
            <a:off x="6249988" y="2211388"/>
            <a:ext cx="2654300" cy="2971800"/>
            <a:chOff x="6020877" y="2211022"/>
            <a:chExt cx="2654300" cy="2972166"/>
          </a:xfrm>
        </p:grpSpPr>
        <p:sp>
          <p:nvSpPr>
            <p:cNvPr id="6" name="TextBox 5"/>
            <p:cNvSpPr txBox="1"/>
            <p:nvPr/>
          </p:nvSpPr>
          <p:spPr>
            <a:xfrm>
              <a:off x="6336789" y="2211022"/>
              <a:ext cx="2047875" cy="708112"/>
            </a:xfrm>
            <a:prstGeom prst="rect">
              <a:avLst/>
            </a:prstGeom>
            <a:solidFill>
              <a:schemeClr val="bg1">
                <a:lumMod val="85000"/>
              </a:schemeClr>
            </a:solidFill>
            <a:ln>
              <a:solidFill>
                <a:srgbClr val="000000"/>
              </a:solidFill>
            </a:ln>
          </p:spPr>
          <p:txBody>
            <a:bodyPr>
              <a:spAutoFit/>
            </a:bodyPr>
            <a:lstStyle/>
            <a:p>
              <a:pPr algn="ctr">
                <a:defRPr/>
              </a:pPr>
              <a:r>
                <a:rPr lang="en-GB" sz="2000" b="1" dirty="0"/>
                <a:t>FIX </a:t>
              </a:r>
              <a:r>
                <a:rPr lang="en-GB" sz="2000" b="1" dirty="0" err="1"/>
                <a:t>conc</a:t>
              </a:r>
              <a:r>
                <a:rPr lang="en-GB" sz="2000" b="1" dirty="0"/>
                <a:t> usage</a:t>
              </a:r>
            </a:p>
            <a:p>
              <a:pPr algn="ctr">
                <a:defRPr/>
              </a:pPr>
              <a:r>
                <a:rPr lang="en-GB" sz="2000" b="1" dirty="0"/>
                <a:t>down by 77%</a:t>
              </a:r>
            </a:p>
          </p:txBody>
        </p:sp>
        <p:graphicFrame>
          <p:nvGraphicFramePr>
            <p:cNvPr id="37895" name="Object 7"/>
            <p:cNvGraphicFramePr>
              <a:graphicFrameLocks noChangeAspect="1"/>
            </p:cNvGraphicFramePr>
            <p:nvPr/>
          </p:nvGraphicFramePr>
          <p:xfrm>
            <a:off x="6020877" y="2755900"/>
            <a:ext cx="2654300" cy="2427288"/>
          </p:xfrm>
          <a:graphic>
            <a:graphicData uri="http://schemas.openxmlformats.org/presentationml/2006/ole">
              <mc:AlternateContent xmlns:mc="http://schemas.openxmlformats.org/markup-compatibility/2006">
                <mc:Choice xmlns:v="urn:schemas-microsoft-com:vml" Requires="v">
                  <p:oleObj spid="_x0000_s37912" name="Prism 5" r:id="rId3" imgW="2654640" imgH="2427840" progId="">
                    <p:embed/>
                  </p:oleObj>
                </mc:Choice>
                <mc:Fallback>
                  <p:oleObj name="Prism 5" r:id="rId3" imgW="2654640" imgH="242784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877" y="2755900"/>
                          <a:ext cx="26543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37893" name="Object 1"/>
          <p:cNvGraphicFramePr>
            <a:graphicFrameLocks noChangeAspect="1"/>
          </p:cNvGraphicFramePr>
          <p:nvPr/>
        </p:nvGraphicFramePr>
        <p:xfrm>
          <a:off x="101600" y="1198563"/>
          <a:ext cx="5984875" cy="4518025"/>
        </p:xfrm>
        <a:graphic>
          <a:graphicData uri="http://schemas.openxmlformats.org/presentationml/2006/ole">
            <mc:AlternateContent xmlns:mc="http://schemas.openxmlformats.org/markup-compatibility/2006">
              <mc:Choice xmlns:v="urn:schemas-microsoft-com:vml" Requires="v">
                <p:oleObj spid="_x0000_s37913" name="Prism 5" r:id="rId5" imgW="4966560" imgH="3749040" progId="">
                  <p:embed/>
                </p:oleObj>
              </mc:Choice>
              <mc:Fallback>
                <p:oleObj name="Prism 5" r:id="rId5" imgW="4966560" imgH="3749040" progId="">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00" y="1198563"/>
                        <a:ext cx="5984875"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7772400" cy="669925"/>
          </a:xfrm>
        </p:spPr>
        <p:txBody>
          <a:bodyPr/>
          <a:lstStyle/>
          <a:p>
            <a:pPr eaLnBrk="1" hangingPunct="1"/>
            <a:r>
              <a:rPr lang="en-GB" sz="3200" smtClean="0">
                <a:solidFill>
                  <a:schemeClr val="tx1"/>
                </a:solidFill>
              </a:rPr>
              <a:t>Gene therapy: Definition</a:t>
            </a:r>
            <a:endParaRPr lang="en-US" sz="3200" smtClean="0">
              <a:solidFill>
                <a:schemeClr val="tx1"/>
              </a:solidFill>
            </a:endParaRPr>
          </a:p>
        </p:txBody>
      </p:sp>
      <p:grpSp>
        <p:nvGrpSpPr>
          <p:cNvPr id="12291" name="Group 3"/>
          <p:cNvGrpSpPr>
            <a:grpSpLocks/>
          </p:cNvGrpSpPr>
          <p:nvPr/>
        </p:nvGrpSpPr>
        <p:grpSpPr bwMode="auto">
          <a:xfrm>
            <a:off x="273050" y="1830388"/>
            <a:ext cx="4116388" cy="4797425"/>
            <a:chOff x="68" y="969"/>
            <a:chExt cx="2860" cy="3208"/>
          </a:xfrm>
        </p:grpSpPr>
        <p:grpSp>
          <p:nvGrpSpPr>
            <p:cNvPr id="11298" name="Group 4"/>
            <p:cNvGrpSpPr>
              <a:grpSpLocks/>
            </p:cNvGrpSpPr>
            <p:nvPr/>
          </p:nvGrpSpPr>
          <p:grpSpPr bwMode="auto">
            <a:xfrm>
              <a:off x="68" y="1510"/>
              <a:ext cx="2461" cy="2667"/>
              <a:chOff x="68" y="709"/>
              <a:chExt cx="2461" cy="2667"/>
            </a:xfrm>
          </p:grpSpPr>
          <p:sp>
            <p:nvSpPr>
              <p:cNvPr id="11300" name="Oval 5"/>
              <p:cNvSpPr>
                <a:spLocks noChangeArrowheads="1"/>
              </p:cNvSpPr>
              <p:nvPr/>
            </p:nvSpPr>
            <p:spPr bwMode="auto">
              <a:xfrm>
                <a:off x="295" y="845"/>
                <a:ext cx="2160" cy="1723"/>
              </a:xfrm>
              <a:prstGeom prst="ellipse">
                <a:avLst/>
              </a:prstGeom>
              <a:gradFill rotWithShape="0">
                <a:gsLst>
                  <a:gs pos="0">
                    <a:srgbClr val="8488C4"/>
                  </a:gs>
                  <a:gs pos="53000">
                    <a:srgbClr val="D4DEFF"/>
                  </a:gs>
                  <a:gs pos="83000">
                    <a:srgbClr val="D4DEFF"/>
                  </a:gs>
                  <a:gs pos="100000">
                    <a:srgbClr val="96AB94"/>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1" name="Oval 6"/>
              <p:cNvSpPr>
                <a:spLocks noChangeArrowheads="1"/>
              </p:cNvSpPr>
              <p:nvPr/>
            </p:nvSpPr>
            <p:spPr bwMode="auto">
              <a:xfrm>
                <a:off x="580" y="1038"/>
                <a:ext cx="1614" cy="892"/>
              </a:xfrm>
              <a:prstGeom prst="ellipse">
                <a:avLst/>
              </a:prstGeom>
              <a:solidFill>
                <a:schemeClr val="bg1"/>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2" name="Freeform 7"/>
              <p:cNvSpPr>
                <a:spLocks/>
              </p:cNvSpPr>
              <p:nvPr/>
            </p:nvSpPr>
            <p:spPr bwMode="auto">
              <a:xfrm>
                <a:off x="1125" y="1215"/>
                <a:ext cx="193" cy="122"/>
              </a:xfrm>
              <a:custGeom>
                <a:avLst/>
                <a:gdLst>
                  <a:gd name="T0" fmla="*/ 0 w 273"/>
                  <a:gd name="T1" fmla="*/ 28 h 142"/>
                  <a:gd name="T2" fmla="*/ 33 w 273"/>
                  <a:gd name="T3" fmla="*/ 83 h 142"/>
                  <a:gd name="T4" fmla="*/ 66 w 273"/>
                  <a:gd name="T5" fmla="*/ 0 h 142"/>
                  <a:gd name="T6" fmla="*/ 108 w 273"/>
                  <a:gd name="T7" fmla="*/ 105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3" name="Freeform 8"/>
              <p:cNvSpPr>
                <a:spLocks/>
              </p:cNvSpPr>
              <p:nvPr/>
            </p:nvSpPr>
            <p:spPr bwMode="auto">
              <a:xfrm>
                <a:off x="1480" y="1215"/>
                <a:ext cx="193" cy="122"/>
              </a:xfrm>
              <a:custGeom>
                <a:avLst/>
                <a:gdLst>
                  <a:gd name="T0" fmla="*/ 0 w 273"/>
                  <a:gd name="T1" fmla="*/ 28 h 142"/>
                  <a:gd name="T2" fmla="*/ 33 w 273"/>
                  <a:gd name="T3" fmla="*/ 83 h 142"/>
                  <a:gd name="T4" fmla="*/ 66 w 273"/>
                  <a:gd name="T5" fmla="*/ 0 h 142"/>
                  <a:gd name="T6" fmla="*/ 108 w 273"/>
                  <a:gd name="T7" fmla="*/ 105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4" name="Freeform 9"/>
              <p:cNvSpPr>
                <a:spLocks/>
              </p:cNvSpPr>
              <p:nvPr/>
            </p:nvSpPr>
            <p:spPr bwMode="auto">
              <a:xfrm flipV="1">
                <a:off x="1300" y="1215"/>
                <a:ext cx="193" cy="121"/>
              </a:xfrm>
              <a:custGeom>
                <a:avLst/>
                <a:gdLst>
                  <a:gd name="T0" fmla="*/ 0 w 273"/>
                  <a:gd name="T1" fmla="*/ 27 h 142"/>
                  <a:gd name="T2" fmla="*/ 33 w 273"/>
                  <a:gd name="T3" fmla="*/ 82 h 142"/>
                  <a:gd name="T4" fmla="*/ 66 w 273"/>
                  <a:gd name="T5" fmla="*/ 0 h 142"/>
                  <a:gd name="T6" fmla="*/ 108 w 273"/>
                  <a:gd name="T7" fmla="*/ 103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5" name="Freeform 10"/>
              <p:cNvSpPr>
                <a:spLocks/>
              </p:cNvSpPr>
              <p:nvPr/>
            </p:nvSpPr>
            <p:spPr bwMode="auto">
              <a:xfrm>
                <a:off x="777" y="1215"/>
                <a:ext cx="193" cy="122"/>
              </a:xfrm>
              <a:custGeom>
                <a:avLst/>
                <a:gdLst>
                  <a:gd name="T0" fmla="*/ 0 w 273"/>
                  <a:gd name="T1" fmla="*/ 28 h 142"/>
                  <a:gd name="T2" fmla="*/ 33 w 273"/>
                  <a:gd name="T3" fmla="*/ 83 h 142"/>
                  <a:gd name="T4" fmla="*/ 66 w 273"/>
                  <a:gd name="T5" fmla="*/ 0 h 142"/>
                  <a:gd name="T6" fmla="*/ 108 w 273"/>
                  <a:gd name="T7" fmla="*/ 105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6" name="Freeform 11"/>
              <p:cNvSpPr>
                <a:spLocks/>
              </p:cNvSpPr>
              <p:nvPr/>
            </p:nvSpPr>
            <p:spPr bwMode="auto">
              <a:xfrm>
                <a:off x="1823" y="1215"/>
                <a:ext cx="193" cy="122"/>
              </a:xfrm>
              <a:custGeom>
                <a:avLst/>
                <a:gdLst>
                  <a:gd name="T0" fmla="*/ 0 w 273"/>
                  <a:gd name="T1" fmla="*/ 28 h 142"/>
                  <a:gd name="T2" fmla="*/ 33 w 273"/>
                  <a:gd name="T3" fmla="*/ 83 h 142"/>
                  <a:gd name="T4" fmla="*/ 66 w 273"/>
                  <a:gd name="T5" fmla="*/ 0 h 142"/>
                  <a:gd name="T6" fmla="*/ 108 w 273"/>
                  <a:gd name="T7" fmla="*/ 105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0000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7" name="Freeform 12"/>
              <p:cNvSpPr>
                <a:spLocks/>
              </p:cNvSpPr>
              <p:nvPr/>
            </p:nvSpPr>
            <p:spPr bwMode="auto">
              <a:xfrm flipV="1">
                <a:off x="948" y="1215"/>
                <a:ext cx="193" cy="122"/>
              </a:xfrm>
              <a:custGeom>
                <a:avLst/>
                <a:gdLst>
                  <a:gd name="T0" fmla="*/ 0 w 273"/>
                  <a:gd name="T1" fmla="*/ 28 h 142"/>
                  <a:gd name="T2" fmla="*/ 33 w 273"/>
                  <a:gd name="T3" fmla="*/ 83 h 142"/>
                  <a:gd name="T4" fmla="*/ 66 w 273"/>
                  <a:gd name="T5" fmla="*/ 0 h 142"/>
                  <a:gd name="T6" fmla="*/ 108 w 273"/>
                  <a:gd name="T7" fmla="*/ 105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8" name="Freeform 13"/>
              <p:cNvSpPr>
                <a:spLocks/>
              </p:cNvSpPr>
              <p:nvPr/>
            </p:nvSpPr>
            <p:spPr bwMode="auto">
              <a:xfrm flipV="1">
                <a:off x="1650" y="1215"/>
                <a:ext cx="193" cy="121"/>
              </a:xfrm>
              <a:custGeom>
                <a:avLst/>
                <a:gdLst>
                  <a:gd name="T0" fmla="*/ 0 w 273"/>
                  <a:gd name="T1" fmla="*/ 27 h 142"/>
                  <a:gd name="T2" fmla="*/ 33 w 273"/>
                  <a:gd name="T3" fmla="*/ 82 h 142"/>
                  <a:gd name="T4" fmla="*/ 66 w 273"/>
                  <a:gd name="T5" fmla="*/ 0 h 142"/>
                  <a:gd name="T6" fmla="*/ 108 w 273"/>
                  <a:gd name="T7" fmla="*/ 103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FF00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09" name="Text Box 14"/>
              <p:cNvSpPr txBox="1">
                <a:spLocks noChangeArrowheads="1"/>
              </p:cNvSpPr>
              <p:nvPr/>
            </p:nvSpPr>
            <p:spPr bwMode="auto">
              <a:xfrm>
                <a:off x="609" y="2084"/>
                <a:ext cx="1586" cy="2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latin typeface="Times New Roman" pitchFamily="18" charset="0"/>
                  </a:rPr>
                  <a:t>Therapeutic levels of FIX</a:t>
                </a:r>
                <a:endParaRPr lang="en-US" sz="1600">
                  <a:latin typeface="Times New Roman" pitchFamily="18" charset="0"/>
                </a:endParaRPr>
              </a:p>
            </p:txBody>
          </p:sp>
          <p:sp>
            <p:nvSpPr>
              <p:cNvPr id="11310" name="Line 15"/>
              <p:cNvSpPr>
                <a:spLocks noChangeShapeType="1"/>
              </p:cNvSpPr>
              <p:nvPr/>
            </p:nvSpPr>
            <p:spPr bwMode="auto">
              <a:xfrm>
                <a:off x="1358" y="2464"/>
                <a:ext cx="0" cy="406"/>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1311" name="Group 16"/>
              <p:cNvGrpSpPr>
                <a:grpSpLocks/>
              </p:cNvGrpSpPr>
              <p:nvPr/>
            </p:nvGrpSpPr>
            <p:grpSpPr bwMode="auto">
              <a:xfrm>
                <a:off x="853" y="1624"/>
                <a:ext cx="368" cy="169"/>
                <a:chOff x="4478" y="1422"/>
                <a:chExt cx="368" cy="169"/>
              </a:xfrm>
            </p:grpSpPr>
            <p:sp>
              <p:nvSpPr>
                <p:cNvPr id="11323" name="Freeform 17"/>
                <p:cNvSpPr>
                  <a:spLocks/>
                </p:cNvSpPr>
                <p:nvPr/>
              </p:nvSpPr>
              <p:spPr bwMode="auto">
                <a:xfrm>
                  <a:off x="4478" y="1469"/>
                  <a:ext cx="193" cy="122"/>
                </a:xfrm>
                <a:custGeom>
                  <a:avLst/>
                  <a:gdLst>
                    <a:gd name="T0" fmla="*/ 0 w 273"/>
                    <a:gd name="T1" fmla="*/ 28 h 142"/>
                    <a:gd name="T2" fmla="*/ 33 w 273"/>
                    <a:gd name="T3" fmla="*/ 83 h 142"/>
                    <a:gd name="T4" fmla="*/ 66 w 273"/>
                    <a:gd name="T5" fmla="*/ 0 h 142"/>
                    <a:gd name="T6" fmla="*/ 108 w 273"/>
                    <a:gd name="T7" fmla="*/ 105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a:solidFill>
                    <a:srgbClr val="80008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24" name="Freeform 18"/>
                <p:cNvSpPr>
                  <a:spLocks/>
                </p:cNvSpPr>
                <p:nvPr/>
              </p:nvSpPr>
              <p:spPr bwMode="auto">
                <a:xfrm flipV="1">
                  <a:off x="4653" y="1422"/>
                  <a:ext cx="193" cy="121"/>
                </a:xfrm>
                <a:custGeom>
                  <a:avLst/>
                  <a:gdLst>
                    <a:gd name="T0" fmla="*/ 0 w 273"/>
                    <a:gd name="T1" fmla="*/ 27 h 142"/>
                    <a:gd name="T2" fmla="*/ 33 w 273"/>
                    <a:gd name="T3" fmla="*/ 82 h 142"/>
                    <a:gd name="T4" fmla="*/ 66 w 273"/>
                    <a:gd name="T5" fmla="*/ 0 h 142"/>
                    <a:gd name="T6" fmla="*/ 108 w 273"/>
                    <a:gd name="T7" fmla="*/ 103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a:solidFill>
                    <a:srgbClr val="80008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12" name="Group 19"/>
              <p:cNvGrpSpPr>
                <a:grpSpLocks/>
              </p:cNvGrpSpPr>
              <p:nvPr/>
            </p:nvGrpSpPr>
            <p:grpSpPr bwMode="auto">
              <a:xfrm>
                <a:off x="68" y="1071"/>
                <a:ext cx="368" cy="169"/>
                <a:chOff x="3035" y="1164"/>
                <a:chExt cx="368" cy="169"/>
              </a:xfrm>
            </p:grpSpPr>
            <p:sp>
              <p:nvSpPr>
                <p:cNvPr id="11321" name="Freeform 20"/>
                <p:cNvSpPr>
                  <a:spLocks/>
                </p:cNvSpPr>
                <p:nvPr/>
              </p:nvSpPr>
              <p:spPr bwMode="auto">
                <a:xfrm>
                  <a:off x="3035" y="1211"/>
                  <a:ext cx="193" cy="122"/>
                </a:xfrm>
                <a:custGeom>
                  <a:avLst/>
                  <a:gdLst>
                    <a:gd name="T0" fmla="*/ 0 w 273"/>
                    <a:gd name="T1" fmla="*/ 28 h 142"/>
                    <a:gd name="T2" fmla="*/ 33 w 273"/>
                    <a:gd name="T3" fmla="*/ 83 h 142"/>
                    <a:gd name="T4" fmla="*/ 66 w 273"/>
                    <a:gd name="T5" fmla="*/ 0 h 142"/>
                    <a:gd name="T6" fmla="*/ 108 w 273"/>
                    <a:gd name="T7" fmla="*/ 105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a:solidFill>
                    <a:srgbClr val="80008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22" name="Freeform 21"/>
                <p:cNvSpPr>
                  <a:spLocks/>
                </p:cNvSpPr>
                <p:nvPr/>
              </p:nvSpPr>
              <p:spPr bwMode="auto">
                <a:xfrm flipV="1">
                  <a:off x="3210" y="1164"/>
                  <a:ext cx="193" cy="121"/>
                </a:xfrm>
                <a:custGeom>
                  <a:avLst/>
                  <a:gdLst>
                    <a:gd name="T0" fmla="*/ 0 w 273"/>
                    <a:gd name="T1" fmla="*/ 27 h 142"/>
                    <a:gd name="T2" fmla="*/ 33 w 273"/>
                    <a:gd name="T3" fmla="*/ 82 h 142"/>
                    <a:gd name="T4" fmla="*/ 66 w 273"/>
                    <a:gd name="T5" fmla="*/ 0 h 142"/>
                    <a:gd name="T6" fmla="*/ 108 w 273"/>
                    <a:gd name="T7" fmla="*/ 103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a:solidFill>
                    <a:srgbClr val="80008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313" name="Group 22"/>
              <p:cNvGrpSpPr>
                <a:grpSpLocks/>
              </p:cNvGrpSpPr>
              <p:nvPr/>
            </p:nvGrpSpPr>
            <p:grpSpPr bwMode="auto">
              <a:xfrm rot="16464292" flipV="1">
                <a:off x="408" y="1144"/>
                <a:ext cx="364" cy="681"/>
                <a:chOff x="1884" y="3084"/>
                <a:chExt cx="332" cy="676"/>
              </a:xfrm>
            </p:grpSpPr>
            <p:sp>
              <p:nvSpPr>
                <p:cNvPr id="11319" name="Line 23"/>
                <p:cNvSpPr>
                  <a:spLocks noChangeShapeType="1"/>
                </p:cNvSpPr>
                <p:nvPr/>
              </p:nvSpPr>
              <p:spPr bwMode="auto">
                <a:xfrm rot="19298404" flipV="1">
                  <a:off x="1884" y="3084"/>
                  <a:ext cx="104" cy="104"/>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20" name="Arc 24"/>
                <p:cNvSpPr>
                  <a:spLocks/>
                </p:cNvSpPr>
                <p:nvPr/>
              </p:nvSpPr>
              <p:spPr bwMode="auto">
                <a:xfrm flipH="1" flipV="1">
                  <a:off x="1928" y="3192"/>
                  <a:ext cx="288" cy="568"/>
                </a:xfrm>
                <a:custGeom>
                  <a:avLst/>
                  <a:gdLst>
                    <a:gd name="T0" fmla="*/ 0 w 21600"/>
                    <a:gd name="T1" fmla="*/ 0 h 21600"/>
                    <a:gd name="T2" fmla="*/ 4 w 21600"/>
                    <a:gd name="T3" fmla="*/ 15 h 21600"/>
                    <a:gd name="T4" fmla="*/ 0 w 21600"/>
                    <a:gd name="T5" fmla="*/ 1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314" name="Group 25"/>
              <p:cNvGrpSpPr>
                <a:grpSpLocks/>
              </p:cNvGrpSpPr>
              <p:nvPr/>
            </p:nvGrpSpPr>
            <p:grpSpPr bwMode="auto">
              <a:xfrm>
                <a:off x="1147" y="1566"/>
                <a:ext cx="232" cy="693"/>
                <a:chOff x="1664" y="3309"/>
                <a:chExt cx="232" cy="557"/>
              </a:xfrm>
            </p:grpSpPr>
            <p:sp>
              <p:nvSpPr>
                <p:cNvPr id="11317" name="Line 26"/>
                <p:cNvSpPr>
                  <a:spLocks noChangeShapeType="1"/>
                </p:cNvSpPr>
                <p:nvPr/>
              </p:nvSpPr>
              <p:spPr bwMode="auto">
                <a:xfrm rot="16329727" flipH="1">
                  <a:off x="1805" y="3587"/>
                  <a:ext cx="148" cy="3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318" name="Arc 27"/>
                <p:cNvSpPr>
                  <a:spLocks/>
                </p:cNvSpPr>
                <p:nvPr/>
              </p:nvSpPr>
              <p:spPr bwMode="auto">
                <a:xfrm>
                  <a:off x="1664" y="3309"/>
                  <a:ext cx="203" cy="557"/>
                </a:xfrm>
                <a:custGeom>
                  <a:avLst/>
                  <a:gdLst>
                    <a:gd name="T0" fmla="*/ 0 w 24795"/>
                    <a:gd name="T1" fmla="*/ 1 h 21600"/>
                    <a:gd name="T2" fmla="*/ 2 w 24795"/>
                    <a:gd name="T3" fmla="*/ 6 h 21600"/>
                    <a:gd name="T4" fmla="*/ 0 w 24795"/>
                    <a:gd name="T5" fmla="*/ 14 h 21600"/>
                    <a:gd name="T6" fmla="*/ 0 60000 65536"/>
                    <a:gd name="T7" fmla="*/ 0 60000 65536"/>
                    <a:gd name="T8" fmla="*/ 0 60000 65536"/>
                  </a:gdLst>
                  <a:ahLst/>
                  <a:cxnLst>
                    <a:cxn ang="T6">
                      <a:pos x="T0" y="T1"/>
                    </a:cxn>
                    <a:cxn ang="T7">
                      <a:pos x="T2" y="T3"/>
                    </a:cxn>
                    <a:cxn ang="T8">
                      <a:pos x="T4" y="T5"/>
                    </a:cxn>
                  </a:cxnLst>
                  <a:rect l="0" t="0" r="r" b="b"/>
                  <a:pathLst>
                    <a:path w="24795" h="21600" fill="none" extrusionOk="0">
                      <a:moveTo>
                        <a:pt x="0" y="1139"/>
                      </a:moveTo>
                      <a:cubicBezTo>
                        <a:pt x="2229" y="384"/>
                        <a:pt x="4568" y="-1"/>
                        <a:pt x="6922" y="0"/>
                      </a:cubicBezTo>
                      <a:cubicBezTo>
                        <a:pt x="14080" y="0"/>
                        <a:pt x="20774" y="3546"/>
                        <a:pt x="24794" y="9470"/>
                      </a:cubicBezTo>
                    </a:path>
                    <a:path w="24795" h="21600" stroke="0" extrusionOk="0">
                      <a:moveTo>
                        <a:pt x="0" y="1139"/>
                      </a:moveTo>
                      <a:cubicBezTo>
                        <a:pt x="2229" y="384"/>
                        <a:pt x="4568" y="-1"/>
                        <a:pt x="6922" y="0"/>
                      </a:cubicBezTo>
                      <a:cubicBezTo>
                        <a:pt x="14080" y="0"/>
                        <a:pt x="20774" y="3546"/>
                        <a:pt x="24794" y="9470"/>
                      </a:cubicBezTo>
                      <a:lnTo>
                        <a:pt x="6922" y="21600"/>
                      </a:lnTo>
                      <a:lnTo>
                        <a:pt x="0" y="1139"/>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1315" name="Text Box 28"/>
              <p:cNvSpPr txBox="1">
                <a:spLocks noChangeArrowheads="1"/>
              </p:cNvSpPr>
              <p:nvPr/>
            </p:nvSpPr>
            <p:spPr bwMode="auto">
              <a:xfrm>
                <a:off x="370" y="2826"/>
                <a:ext cx="2159" cy="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Times New Roman" pitchFamily="18" charset="0"/>
                  </a:rPr>
                  <a:t>Correction/amelioration</a:t>
                </a:r>
              </a:p>
              <a:p>
                <a:pPr eaLnBrk="1" hangingPunct="1"/>
                <a:r>
                  <a:rPr lang="en-GB" sz="2400">
                    <a:latin typeface="Times New Roman" pitchFamily="18" charset="0"/>
                  </a:rPr>
                  <a:t>of bleeding phenotype</a:t>
                </a:r>
                <a:endParaRPr lang="en-US" sz="2400">
                  <a:latin typeface="Times New Roman" pitchFamily="18" charset="0"/>
                </a:endParaRPr>
              </a:p>
            </p:txBody>
          </p:sp>
          <p:sp>
            <p:nvSpPr>
              <p:cNvPr id="11316" name="Text Box 29"/>
              <p:cNvSpPr txBox="1">
                <a:spLocks noChangeArrowheads="1"/>
              </p:cNvSpPr>
              <p:nvPr/>
            </p:nvSpPr>
            <p:spPr bwMode="auto">
              <a:xfrm>
                <a:off x="68" y="709"/>
                <a:ext cx="657" cy="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600">
                    <a:latin typeface="Times New Roman" pitchFamily="18" charset="0"/>
                  </a:rPr>
                  <a:t>Normal</a:t>
                </a:r>
              </a:p>
              <a:p>
                <a:pPr eaLnBrk="1" hangingPunct="1"/>
                <a:r>
                  <a:rPr lang="en-GB" sz="1600">
                    <a:latin typeface="Times New Roman" pitchFamily="18" charset="0"/>
                  </a:rPr>
                  <a:t>FIX gene</a:t>
                </a:r>
                <a:endParaRPr lang="en-US" sz="1600">
                  <a:latin typeface="Times New Roman" pitchFamily="18" charset="0"/>
                </a:endParaRPr>
              </a:p>
            </p:txBody>
          </p:sp>
        </p:grpSp>
        <p:sp>
          <p:nvSpPr>
            <p:cNvPr id="11299" name="Text Box 30"/>
            <p:cNvSpPr txBox="1">
              <a:spLocks noChangeArrowheads="1"/>
            </p:cNvSpPr>
            <p:nvPr/>
          </p:nvSpPr>
          <p:spPr bwMode="auto">
            <a:xfrm>
              <a:off x="257" y="969"/>
              <a:ext cx="267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Tahoma" pitchFamily="34" charset="0"/>
                </a:rPr>
                <a:t>Correction of Genetic deficiency</a:t>
              </a:r>
            </a:p>
          </p:txBody>
        </p:sp>
      </p:grpSp>
      <p:grpSp>
        <p:nvGrpSpPr>
          <p:cNvPr id="12319" name="Group 31"/>
          <p:cNvGrpSpPr>
            <a:grpSpLocks/>
          </p:cNvGrpSpPr>
          <p:nvPr/>
        </p:nvGrpSpPr>
        <p:grpSpPr bwMode="auto">
          <a:xfrm>
            <a:off x="5075238" y="1803400"/>
            <a:ext cx="3905250" cy="4660900"/>
            <a:chOff x="3197" y="1136"/>
            <a:chExt cx="2460" cy="2936"/>
          </a:xfrm>
        </p:grpSpPr>
        <p:sp>
          <p:nvSpPr>
            <p:cNvPr id="11270" name="Oval 32"/>
            <p:cNvSpPr>
              <a:spLocks noChangeArrowheads="1"/>
            </p:cNvSpPr>
            <p:nvPr/>
          </p:nvSpPr>
          <p:spPr bwMode="auto">
            <a:xfrm>
              <a:off x="3333" y="1783"/>
              <a:ext cx="1958" cy="1623"/>
            </a:xfrm>
            <a:prstGeom prst="ellipse">
              <a:avLst/>
            </a:prstGeom>
            <a:gradFill rotWithShape="0">
              <a:gsLst>
                <a:gs pos="0">
                  <a:srgbClr val="8488C4"/>
                </a:gs>
                <a:gs pos="53000">
                  <a:srgbClr val="D4DEFF"/>
                </a:gs>
                <a:gs pos="83000">
                  <a:srgbClr val="D4DEFF"/>
                </a:gs>
                <a:gs pos="100000">
                  <a:srgbClr val="96AB94"/>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Oval 33"/>
            <p:cNvSpPr>
              <a:spLocks noChangeArrowheads="1"/>
            </p:cNvSpPr>
            <p:nvPr/>
          </p:nvSpPr>
          <p:spPr bwMode="auto">
            <a:xfrm>
              <a:off x="3590" y="1868"/>
              <a:ext cx="1463" cy="8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itchFamily="18" charset="0"/>
              </a:endParaRPr>
            </a:p>
          </p:txBody>
        </p:sp>
        <p:sp>
          <p:nvSpPr>
            <p:cNvPr id="11272" name="Freeform 34"/>
            <p:cNvSpPr>
              <a:spLocks/>
            </p:cNvSpPr>
            <p:nvPr/>
          </p:nvSpPr>
          <p:spPr bwMode="auto">
            <a:xfrm>
              <a:off x="4077" y="2039"/>
              <a:ext cx="175" cy="139"/>
            </a:xfrm>
            <a:custGeom>
              <a:avLst/>
              <a:gdLst>
                <a:gd name="T0" fmla="*/ 0 w 273"/>
                <a:gd name="T1" fmla="*/ 36 h 142"/>
                <a:gd name="T2" fmla="*/ 27 w 273"/>
                <a:gd name="T3" fmla="*/ 109 h 142"/>
                <a:gd name="T4" fmla="*/ 54 w 273"/>
                <a:gd name="T5" fmla="*/ 0 h 142"/>
                <a:gd name="T6" fmla="*/ 89 w 273"/>
                <a:gd name="T7" fmla="*/ 136 h 142"/>
                <a:gd name="T8" fmla="*/ 101 w 273"/>
                <a:gd name="T9" fmla="*/ 45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cap="flat">
              <a:solidFill>
                <a:srgbClr val="000000"/>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3" name="Freeform 35"/>
            <p:cNvSpPr>
              <a:spLocks/>
            </p:cNvSpPr>
            <p:nvPr/>
          </p:nvSpPr>
          <p:spPr bwMode="auto">
            <a:xfrm>
              <a:off x="4399" y="1996"/>
              <a:ext cx="175" cy="115"/>
            </a:xfrm>
            <a:custGeom>
              <a:avLst/>
              <a:gdLst>
                <a:gd name="T0" fmla="*/ 0 w 273"/>
                <a:gd name="T1" fmla="*/ 25 h 142"/>
                <a:gd name="T2" fmla="*/ 27 w 273"/>
                <a:gd name="T3" fmla="*/ 75 h 142"/>
                <a:gd name="T4" fmla="*/ 54 w 273"/>
                <a:gd name="T5" fmla="*/ 0 h 142"/>
                <a:gd name="T6" fmla="*/ 89 w 273"/>
                <a:gd name="T7" fmla="*/ 93 h 142"/>
                <a:gd name="T8" fmla="*/ 101 w 273"/>
                <a:gd name="T9" fmla="*/ 31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4" name="Freeform 36"/>
            <p:cNvSpPr>
              <a:spLocks/>
            </p:cNvSpPr>
            <p:nvPr/>
          </p:nvSpPr>
          <p:spPr bwMode="auto">
            <a:xfrm flipV="1">
              <a:off x="4236" y="1997"/>
              <a:ext cx="175" cy="137"/>
            </a:xfrm>
            <a:custGeom>
              <a:avLst/>
              <a:gdLst>
                <a:gd name="T0" fmla="*/ 0 w 273"/>
                <a:gd name="T1" fmla="*/ 36 h 142"/>
                <a:gd name="T2" fmla="*/ 27 w 273"/>
                <a:gd name="T3" fmla="*/ 105 h 142"/>
                <a:gd name="T4" fmla="*/ 54 w 273"/>
                <a:gd name="T5" fmla="*/ 0 h 142"/>
                <a:gd name="T6" fmla="*/ 89 w 273"/>
                <a:gd name="T7" fmla="*/ 132 h 142"/>
                <a:gd name="T8" fmla="*/ 101 w 273"/>
                <a:gd name="T9" fmla="*/ 43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cap="flat">
              <a:solidFill>
                <a:srgbClr val="000000"/>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5" name="Freeform 37"/>
            <p:cNvSpPr>
              <a:spLocks/>
            </p:cNvSpPr>
            <p:nvPr/>
          </p:nvSpPr>
          <p:spPr bwMode="auto">
            <a:xfrm>
              <a:off x="3762" y="1996"/>
              <a:ext cx="175" cy="115"/>
            </a:xfrm>
            <a:custGeom>
              <a:avLst/>
              <a:gdLst>
                <a:gd name="T0" fmla="*/ 0 w 273"/>
                <a:gd name="T1" fmla="*/ 25 h 142"/>
                <a:gd name="T2" fmla="*/ 27 w 273"/>
                <a:gd name="T3" fmla="*/ 75 h 142"/>
                <a:gd name="T4" fmla="*/ 54 w 273"/>
                <a:gd name="T5" fmla="*/ 0 h 142"/>
                <a:gd name="T6" fmla="*/ 89 w 273"/>
                <a:gd name="T7" fmla="*/ 93 h 142"/>
                <a:gd name="T8" fmla="*/ 101 w 273"/>
                <a:gd name="T9" fmla="*/ 31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FF66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6" name="Freeform 38"/>
            <p:cNvSpPr>
              <a:spLocks/>
            </p:cNvSpPr>
            <p:nvPr/>
          </p:nvSpPr>
          <p:spPr bwMode="auto">
            <a:xfrm>
              <a:off x="4710" y="1996"/>
              <a:ext cx="175" cy="115"/>
            </a:xfrm>
            <a:custGeom>
              <a:avLst/>
              <a:gdLst>
                <a:gd name="T0" fmla="*/ 0 w 273"/>
                <a:gd name="T1" fmla="*/ 25 h 142"/>
                <a:gd name="T2" fmla="*/ 27 w 273"/>
                <a:gd name="T3" fmla="*/ 75 h 142"/>
                <a:gd name="T4" fmla="*/ 54 w 273"/>
                <a:gd name="T5" fmla="*/ 0 h 142"/>
                <a:gd name="T6" fmla="*/ 89 w 273"/>
                <a:gd name="T7" fmla="*/ 93 h 142"/>
                <a:gd name="T8" fmla="*/ 101 w 273"/>
                <a:gd name="T9" fmla="*/ 31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0000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7" name="Freeform 39"/>
            <p:cNvSpPr>
              <a:spLocks/>
            </p:cNvSpPr>
            <p:nvPr/>
          </p:nvSpPr>
          <p:spPr bwMode="auto">
            <a:xfrm flipV="1">
              <a:off x="3917" y="1996"/>
              <a:ext cx="175" cy="115"/>
            </a:xfrm>
            <a:custGeom>
              <a:avLst/>
              <a:gdLst>
                <a:gd name="T0" fmla="*/ 0 w 273"/>
                <a:gd name="T1" fmla="*/ 25 h 142"/>
                <a:gd name="T2" fmla="*/ 27 w 273"/>
                <a:gd name="T3" fmla="*/ 75 h 142"/>
                <a:gd name="T4" fmla="*/ 54 w 273"/>
                <a:gd name="T5" fmla="*/ 0 h 142"/>
                <a:gd name="T6" fmla="*/ 89 w 273"/>
                <a:gd name="T7" fmla="*/ 93 h 142"/>
                <a:gd name="T8" fmla="*/ 101 w 273"/>
                <a:gd name="T9" fmla="*/ 31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00FF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8" name="Freeform 40"/>
            <p:cNvSpPr>
              <a:spLocks/>
            </p:cNvSpPr>
            <p:nvPr/>
          </p:nvSpPr>
          <p:spPr bwMode="auto">
            <a:xfrm flipV="1">
              <a:off x="4553" y="1997"/>
              <a:ext cx="175" cy="114"/>
            </a:xfrm>
            <a:custGeom>
              <a:avLst/>
              <a:gdLst>
                <a:gd name="T0" fmla="*/ 0 w 273"/>
                <a:gd name="T1" fmla="*/ 25 h 142"/>
                <a:gd name="T2" fmla="*/ 27 w 273"/>
                <a:gd name="T3" fmla="*/ 73 h 142"/>
                <a:gd name="T4" fmla="*/ 54 w 273"/>
                <a:gd name="T5" fmla="*/ 0 h 142"/>
                <a:gd name="T6" fmla="*/ 89 w 273"/>
                <a:gd name="T7" fmla="*/ 92 h 142"/>
                <a:gd name="T8" fmla="*/ 101 w 273"/>
                <a:gd name="T9" fmla="*/ 31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41275">
              <a:solidFill>
                <a:srgbClr val="FF00FF"/>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9" name="Line 41"/>
            <p:cNvSpPr>
              <a:spLocks noChangeShapeType="1"/>
            </p:cNvSpPr>
            <p:nvPr/>
          </p:nvSpPr>
          <p:spPr bwMode="auto">
            <a:xfrm rot="-2976833">
              <a:off x="4609" y="3072"/>
              <a:ext cx="17" cy="475"/>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0" name="Text Box 42"/>
            <p:cNvSpPr txBox="1">
              <a:spLocks noChangeArrowheads="1"/>
            </p:cNvSpPr>
            <p:nvPr/>
          </p:nvSpPr>
          <p:spPr bwMode="auto">
            <a:xfrm>
              <a:off x="4030" y="2797"/>
              <a:ext cx="616" cy="40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b="1"/>
                <a:t>More or New Protein</a:t>
              </a:r>
              <a:endParaRPr lang="en-US" sz="1200"/>
            </a:p>
          </p:txBody>
        </p:sp>
        <p:grpSp>
          <p:nvGrpSpPr>
            <p:cNvPr id="11281" name="Group 43"/>
            <p:cNvGrpSpPr>
              <a:grpSpLocks/>
            </p:cNvGrpSpPr>
            <p:nvPr/>
          </p:nvGrpSpPr>
          <p:grpSpPr bwMode="auto">
            <a:xfrm rot="5135708" flipH="1" flipV="1">
              <a:off x="4991" y="1859"/>
              <a:ext cx="343" cy="617"/>
              <a:chOff x="1884" y="3084"/>
              <a:chExt cx="332" cy="676"/>
            </a:xfrm>
          </p:grpSpPr>
          <p:sp>
            <p:nvSpPr>
              <p:cNvPr id="11296" name="Line 44"/>
              <p:cNvSpPr>
                <a:spLocks noChangeShapeType="1"/>
              </p:cNvSpPr>
              <p:nvPr/>
            </p:nvSpPr>
            <p:spPr bwMode="auto">
              <a:xfrm rot="19298404" flipV="1">
                <a:off x="1884" y="3084"/>
                <a:ext cx="104" cy="104"/>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7" name="Arc 45"/>
              <p:cNvSpPr>
                <a:spLocks/>
              </p:cNvSpPr>
              <p:nvPr/>
            </p:nvSpPr>
            <p:spPr bwMode="auto">
              <a:xfrm flipH="1" flipV="1">
                <a:off x="1928" y="3192"/>
                <a:ext cx="288" cy="568"/>
              </a:xfrm>
              <a:custGeom>
                <a:avLst/>
                <a:gdLst>
                  <a:gd name="T0" fmla="*/ 0 w 21600"/>
                  <a:gd name="T1" fmla="*/ 0 h 21600"/>
                  <a:gd name="T2" fmla="*/ 4 w 21600"/>
                  <a:gd name="T3" fmla="*/ 15 h 21600"/>
                  <a:gd name="T4" fmla="*/ 0 w 21600"/>
                  <a:gd name="T5" fmla="*/ 1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282" name="Group 46"/>
            <p:cNvGrpSpPr>
              <a:grpSpLocks/>
            </p:cNvGrpSpPr>
            <p:nvPr/>
          </p:nvGrpSpPr>
          <p:grpSpPr bwMode="auto">
            <a:xfrm>
              <a:off x="5232" y="1833"/>
              <a:ext cx="333" cy="159"/>
              <a:chOff x="3035" y="1164"/>
              <a:chExt cx="368" cy="169"/>
            </a:xfrm>
          </p:grpSpPr>
          <p:sp>
            <p:nvSpPr>
              <p:cNvPr id="11294" name="Freeform 47"/>
              <p:cNvSpPr>
                <a:spLocks/>
              </p:cNvSpPr>
              <p:nvPr/>
            </p:nvSpPr>
            <p:spPr bwMode="auto">
              <a:xfrm>
                <a:off x="3035" y="1211"/>
                <a:ext cx="193" cy="122"/>
              </a:xfrm>
              <a:custGeom>
                <a:avLst/>
                <a:gdLst>
                  <a:gd name="T0" fmla="*/ 0 w 273"/>
                  <a:gd name="T1" fmla="*/ 28 h 142"/>
                  <a:gd name="T2" fmla="*/ 33 w 273"/>
                  <a:gd name="T3" fmla="*/ 83 h 142"/>
                  <a:gd name="T4" fmla="*/ 66 w 273"/>
                  <a:gd name="T5" fmla="*/ 0 h 142"/>
                  <a:gd name="T6" fmla="*/ 108 w 273"/>
                  <a:gd name="T7" fmla="*/ 105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a:solidFill>
                  <a:srgbClr val="80008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5" name="Freeform 48"/>
              <p:cNvSpPr>
                <a:spLocks/>
              </p:cNvSpPr>
              <p:nvPr/>
            </p:nvSpPr>
            <p:spPr bwMode="auto">
              <a:xfrm flipV="1">
                <a:off x="3210" y="1164"/>
                <a:ext cx="193" cy="121"/>
              </a:xfrm>
              <a:custGeom>
                <a:avLst/>
                <a:gdLst>
                  <a:gd name="T0" fmla="*/ 0 w 273"/>
                  <a:gd name="T1" fmla="*/ 27 h 142"/>
                  <a:gd name="T2" fmla="*/ 33 w 273"/>
                  <a:gd name="T3" fmla="*/ 82 h 142"/>
                  <a:gd name="T4" fmla="*/ 66 w 273"/>
                  <a:gd name="T5" fmla="*/ 0 h 142"/>
                  <a:gd name="T6" fmla="*/ 108 w 273"/>
                  <a:gd name="T7" fmla="*/ 103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a:solidFill>
                  <a:srgbClr val="80008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283" name="Group 49"/>
            <p:cNvGrpSpPr>
              <a:grpSpLocks/>
            </p:cNvGrpSpPr>
            <p:nvPr/>
          </p:nvGrpSpPr>
          <p:grpSpPr bwMode="auto">
            <a:xfrm>
              <a:off x="4484" y="2295"/>
              <a:ext cx="334" cy="160"/>
              <a:chOff x="3035" y="1164"/>
              <a:chExt cx="368" cy="169"/>
            </a:xfrm>
          </p:grpSpPr>
          <p:sp>
            <p:nvSpPr>
              <p:cNvPr id="11292" name="Freeform 50"/>
              <p:cNvSpPr>
                <a:spLocks/>
              </p:cNvSpPr>
              <p:nvPr/>
            </p:nvSpPr>
            <p:spPr bwMode="auto">
              <a:xfrm>
                <a:off x="3035" y="1211"/>
                <a:ext cx="193" cy="122"/>
              </a:xfrm>
              <a:custGeom>
                <a:avLst/>
                <a:gdLst>
                  <a:gd name="T0" fmla="*/ 0 w 273"/>
                  <a:gd name="T1" fmla="*/ 28 h 142"/>
                  <a:gd name="T2" fmla="*/ 33 w 273"/>
                  <a:gd name="T3" fmla="*/ 83 h 142"/>
                  <a:gd name="T4" fmla="*/ 66 w 273"/>
                  <a:gd name="T5" fmla="*/ 0 h 142"/>
                  <a:gd name="T6" fmla="*/ 108 w 273"/>
                  <a:gd name="T7" fmla="*/ 105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a:solidFill>
                  <a:srgbClr val="80008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3" name="Freeform 51"/>
              <p:cNvSpPr>
                <a:spLocks/>
              </p:cNvSpPr>
              <p:nvPr/>
            </p:nvSpPr>
            <p:spPr bwMode="auto">
              <a:xfrm flipV="1">
                <a:off x="3210" y="1164"/>
                <a:ext cx="193" cy="121"/>
              </a:xfrm>
              <a:custGeom>
                <a:avLst/>
                <a:gdLst>
                  <a:gd name="T0" fmla="*/ 0 w 273"/>
                  <a:gd name="T1" fmla="*/ 27 h 142"/>
                  <a:gd name="T2" fmla="*/ 33 w 273"/>
                  <a:gd name="T3" fmla="*/ 82 h 142"/>
                  <a:gd name="T4" fmla="*/ 66 w 273"/>
                  <a:gd name="T5" fmla="*/ 0 h 142"/>
                  <a:gd name="T6" fmla="*/ 108 w 273"/>
                  <a:gd name="T7" fmla="*/ 103 h 142"/>
                  <a:gd name="T8" fmla="*/ 123 w 273"/>
                  <a:gd name="T9" fmla="*/ 34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142">
                    <a:moveTo>
                      <a:pt x="0" y="38"/>
                    </a:moveTo>
                    <a:cubicBezTo>
                      <a:pt x="11" y="91"/>
                      <a:pt x="16" y="97"/>
                      <a:pt x="66" y="113"/>
                    </a:cubicBezTo>
                    <a:cubicBezTo>
                      <a:pt x="148" y="87"/>
                      <a:pt x="51" y="26"/>
                      <a:pt x="132" y="0"/>
                    </a:cubicBezTo>
                    <a:cubicBezTo>
                      <a:pt x="151" y="53"/>
                      <a:pt x="178" y="101"/>
                      <a:pt x="217" y="142"/>
                    </a:cubicBezTo>
                    <a:cubicBezTo>
                      <a:pt x="273" y="123"/>
                      <a:pt x="246" y="142"/>
                      <a:pt x="246" y="47"/>
                    </a:cubicBezTo>
                  </a:path>
                </a:pathLst>
              </a:custGeom>
              <a:noFill/>
              <a:ln w="25400">
                <a:solidFill>
                  <a:srgbClr val="80008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1284" name="Group 52"/>
            <p:cNvGrpSpPr>
              <a:grpSpLocks/>
            </p:cNvGrpSpPr>
            <p:nvPr/>
          </p:nvGrpSpPr>
          <p:grpSpPr bwMode="auto">
            <a:xfrm>
              <a:off x="4307" y="2455"/>
              <a:ext cx="197" cy="652"/>
              <a:chOff x="4318" y="1558"/>
              <a:chExt cx="217" cy="693"/>
            </a:xfrm>
          </p:grpSpPr>
          <p:sp>
            <p:nvSpPr>
              <p:cNvPr id="11290" name="Line 53"/>
              <p:cNvSpPr>
                <a:spLocks noChangeShapeType="1"/>
              </p:cNvSpPr>
              <p:nvPr/>
            </p:nvSpPr>
            <p:spPr bwMode="auto">
              <a:xfrm rot="6983340" flipV="1">
                <a:off x="4294" y="1854"/>
                <a:ext cx="89" cy="4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91" name="Arc 54"/>
              <p:cNvSpPr>
                <a:spLocks/>
              </p:cNvSpPr>
              <p:nvPr/>
            </p:nvSpPr>
            <p:spPr bwMode="auto">
              <a:xfrm flipH="1">
                <a:off x="4332" y="1558"/>
                <a:ext cx="203" cy="693"/>
              </a:xfrm>
              <a:custGeom>
                <a:avLst/>
                <a:gdLst>
                  <a:gd name="T0" fmla="*/ 0 w 24795"/>
                  <a:gd name="T1" fmla="*/ 1 h 21600"/>
                  <a:gd name="T2" fmla="*/ 2 w 24795"/>
                  <a:gd name="T3" fmla="*/ 10 h 21600"/>
                  <a:gd name="T4" fmla="*/ 0 w 24795"/>
                  <a:gd name="T5" fmla="*/ 22 h 21600"/>
                  <a:gd name="T6" fmla="*/ 0 60000 65536"/>
                  <a:gd name="T7" fmla="*/ 0 60000 65536"/>
                  <a:gd name="T8" fmla="*/ 0 60000 65536"/>
                </a:gdLst>
                <a:ahLst/>
                <a:cxnLst>
                  <a:cxn ang="T6">
                    <a:pos x="T0" y="T1"/>
                  </a:cxn>
                  <a:cxn ang="T7">
                    <a:pos x="T2" y="T3"/>
                  </a:cxn>
                  <a:cxn ang="T8">
                    <a:pos x="T4" y="T5"/>
                  </a:cxn>
                </a:cxnLst>
                <a:rect l="0" t="0" r="r" b="b"/>
                <a:pathLst>
                  <a:path w="24795" h="21600" fill="none" extrusionOk="0">
                    <a:moveTo>
                      <a:pt x="0" y="1139"/>
                    </a:moveTo>
                    <a:cubicBezTo>
                      <a:pt x="2229" y="384"/>
                      <a:pt x="4568" y="-1"/>
                      <a:pt x="6922" y="0"/>
                    </a:cubicBezTo>
                    <a:cubicBezTo>
                      <a:pt x="14080" y="0"/>
                      <a:pt x="20774" y="3546"/>
                      <a:pt x="24794" y="9470"/>
                    </a:cubicBezTo>
                  </a:path>
                  <a:path w="24795" h="21600" stroke="0" extrusionOk="0">
                    <a:moveTo>
                      <a:pt x="0" y="1139"/>
                    </a:moveTo>
                    <a:cubicBezTo>
                      <a:pt x="2229" y="384"/>
                      <a:pt x="4568" y="-1"/>
                      <a:pt x="6922" y="0"/>
                    </a:cubicBezTo>
                    <a:cubicBezTo>
                      <a:pt x="14080" y="0"/>
                      <a:pt x="20774" y="3546"/>
                      <a:pt x="24794" y="9470"/>
                    </a:cubicBezTo>
                    <a:lnTo>
                      <a:pt x="6922" y="21600"/>
                    </a:lnTo>
                    <a:lnTo>
                      <a:pt x="0" y="1139"/>
                    </a:lnTo>
                    <a:close/>
                  </a:path>
                </a:pathLst>
              </a:cu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useBgFill="1">
          <p:nvSpPr>
            <p:cNvPr id="11285" name="Text Box 55"/>
            <p:cNvSpPr txBox="1">
              <a:spLocks noChangeArrowheads="1"/>
            </p:cNvSpPr>
            <p:nvPr/>
          </p:nvSpPr>
          <p:spPr bwMode="auto">
            <a:xfrm rot="-1642679">
              <a:off x="4409" y="3535"/>
              <a:ext cx="1248" cy="28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t>Chemo resist</a:t>
              </a:r>
            </a:p>
          </p:txBody>
        </p:sp>
        <p:sp>
          <p:nvSpPr>
            <p:cNvPr id="11286" name="Text Box 56"/>
            <p:cNvSpPr txBox="1">
              <a:spLocks noChangeArrowheads="1"/>
            </p:cNvSpPr>
            <p:nvPr/>
          </p:nvSpPr>
          <p:spPr bwMode="auto">
            <a:xfrm>
              <a:off x="3659" y="1136"/>
              <a:ext cx="15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latin typeface="Tahoma" pitchFamily="34" charset="0"/>
                </a:rPr>
                <a:t>Add a new function</a:t>
              </a:r>
            </a:p>
          </p:txBody>
        </p:sp>
        <p:sp>
          <p:nvSpPr>
            <p:cNvPr id="11287" name="Line 57"/>
            <p:cNvSpPr>
              <a:spLocks noChangeShapeType="1"/>
            </p:cNvSpPr>
            <p:nvPr/>
          </p:nvSpPr>
          <p:spPr bwMode="auto">
            <a:xfrm rot="2976833" flipH="1">
              <a:off x="3945" y="3140"/>
              <a:ext cx="17" cy="475"/>
            </a:xfrm>
            <a:prstGeom prst="line">
              <a:avLst/>
            </a:prstGeom>
            <a:noFill/>
            <a:ln w="412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useBgFill="1">
          <p:nvSpPr>
            <p:cNvPr id="11288" name="Text Box 58"/>
            <p:cNvSpPr txBox="1">
              <a:spLocks noChangeArrowheads="1"/>
            </p:cNvSpPr>
            <p:nvPr/>
          </p:nvSpPr>
          <p:spPr bwMode="auto">
            <a:xfrm rot="1642679" flipH="1">
              <a:off x="3197" y="3554"/>
              <a:ext cx="824" cy="518"/>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a:t>Sens to prodrug</a:t>
              </a:r>
            </a:p>
          </p:txBody>
        </p:sp>
        <p:sp>
          <p:nvSpPr>
            <p:cNvPr id="11289" name="Text Box 59"/>
            <p:cNvSpPr txBox="1">
              <a:spLocks noChangeArrowheads="1"/>
            </p:cNvSpPr>
            <p:nvPr/>
          </p:nvSpPr>
          <p:spPr bwMode="auto">
            <a:xfrm>
              <a:off x="4477" y="1543"/>
              <a:ext cx="105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Tahoma" pitchFamily="34" charset="0"/>
                </a:rPr>
                <a:t>Mod/new gene</a:t>
              </a:r>
            </a:p>
          </p:txBody>
        </p:sp>
      </p:grpSp>
      <p:sp>
        <p:nvSpPr>
          <p:cNvPr id="12348" name="Text Box 60"/>
          <p:cNvSpPr txBox="1">
            <a:spLocks noChangeArrowheads="1"/>
          </p:cNvSpPr>
          <p:nvPr/>
        </p:nvSpPr>
        <p:spPr bwMode="auto">
          <a:xfrm>
            <a:off x="304800" y="868363"/>
            <a:ext cx="8096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t>Deliberate transfer of genetic material into cells for therapeutic purposes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3025"/>
            <a:ext cx="8229600" cy="1143000"/>
          </a:xfrm>
        </p:spPr>
        <p:txBody>
          <a:bodyPr>
            <a:normAutofit fontScale="90000"/>
          </a:bodyPr>
          <a:lstStyle/>
          <a:p>
            <a:pPr>
              <a:defRPr/>
            </a:pPr>
            <a:r>
              <a:rPr lang="en-GB" dirty="0" smtClean="0">
                <a:solidFill>
                  <a:schemeClr val="tx1"/>
                </a:solidFill>
                <a:effectLst>
                  <a:outerShdw blurRad="38100" dist="38100" dir="2700000" algn="tl">
                    <a:srgbClr val="000000">
                      <a:alpha val="43137"/>
                    </a:srgbClr>
                  </a:outerShdw>
                </a:effectLst>
                <a:cs typeface="Arial" pitchFamily="34" charset="0"/>
              </a:rPr>
              <a:t>Other Low </a:t>
            </a:r>
            <a:r>
              <a:rPr lang="en-GB" dirty="0">
                <a:solidFill>
                  <a:schemeClr val="tx1"/>
                </a:solidFill>
                <a:effectLst>
                  <a:outerShdw blurRad="38100" dist="38100" dir="2700000" algn="tl">
                    <a:srgbClr val="000000">
                      <a:alpha val="43137"/>
                    </a:srgbClr>
                  </a:outerShdw>
                </a:effectLst>
                <a:cs typeface="Arial" pitchFamily="34" charset="0"/>
              </a:rPr>
              <a:t>and Intermediate vector </a:t>
            </a:r>
            <a:r>
              <a:rPr lang="en-GB" dirty="0" smtClean="0">
                <a:solidFill>
                  <a:schemeClr val="tx1"/>
                </a:solidFill>
                <a:effectLst>
                  <a:outerShdw blurRad="38100" dist="38100" dir="2700000" algn="tl">
                    <a:srgbClr val="000000">
                      <a:alpha val="43137"/>
                    </a:srgbClr>
                  </a:outerShdw>
                </a:effectLst>
                <a:cs typeface="Arial" pitchFamily="34" charset="0"/>
              </a:rPr>
              <a:t>dose subjects</a:t>
            </a:r>
            <a:r>
              <a:rPr lang="en-GB" dirty="0">
                <a:solidFill>
                  <a:schemeClr val="tx1"/>
                </a:solidFill>
                <a:effectLst>
                  <a:outerShdw blurRad="38100" dist="38100" dir="2700000" algn="tl">
                    <a:srgbClr val="000000">
                      <a:alpha val="43137"/>
                    </a:srgbClr>
                  </a:outerShdw>
                </a:effectLst>
                <a:cs typeface="Arial" pitchFamily="34" charset="0"/>
              </a:rPr>
              <a:t/>
            </a:r>
            <a:br>
              <a:rPr lang="en-GB" dirty="0">
                <a:solidFill>
                  <a:schemeClr val="tx1"/>
                </a:solidFill>
                <a:effectLst>
                  <a:outerShdw blurRad="38100" dist="38100" dir="2700000" algn="tl">
                    <a:srgbClr val="000000">
                      <a:alpha val="43137"/>
                    </a:srgbClr>
                  </a:outerShdw>
                </a:effectLst>
                <a:cs typeface="Arial" pitchFamily="34" charset="0"/>
              </a:rPr>
            </a:br>
            <a:r>
              <a:rPr lang="en-GB" sz="2000" dirty="0" smtClean="0">
                <a:solidFill>
                  <a:schemeClr val="tx1"/>
                </a:solidFill>
                <a:effectLst>
                  <a:outerShdw blurRad="38100" dist="38100" dir="2700000" algn="tl">
                    <a:srgbClr val="000000">
                      <a:alpha val="43137"/>
                    </a:srgbClr>
                  </a:outerShdw>
                </a:effectLst>
                <a:cs typeface="Arial" pitchFamily="34" charset="0"/>
              </a:rPr>
              <a:t>Summary of FIX expression </a:t>
            </a:r>
            <a:endParaRPr lang="en-GB" sz="2000" dirty="0">
              <a:solidFill>
                <a:schemeClr val="tx1"/>
              </a:solidFill>
            </a:endParaRPr>
          </a:p>
        </p:txBody>
      </p:sp>
      <p:graphicFrame>
        <p:nvGraphicFramePr>
          <p:cNvPr id="5" name="Content Placeholder 4"/>
          <p:cNvGraphicFramePr>
            <a:graphicFrameLocks noGrp="1"/>
          </p:cNvGraphicFramePr>
          <p:nvPr>
            <p:ph idx="1"/>
          </p:nvPr>
        </p:nvGraphicFramePr>
        <p:xfrm>
          <a:off x="457200" y="1709738"/>
          <a:ext cx="7827963" cy="3932238"/>
        </p:xfrm>
        <a:graphic>
          <a:graphicData uri="http://schemas.openxmlformats.org/drawingml/2006/table">
            <a:tbl>
              <a:tblPr firstRow="1" bandRow="1">
                <a:tableStyleId>{8A107856-5554-42FB-B03E-39F5DBC370BA}</a:tableStyleId>
              </a:tblPr>
              <a:tblGrid>
                <a:gridCol w="905337"/>
                <a:gridCol w="1042509"/>
                <a:gridCol w="1579440"/>
                <a:gridCol w="1356046"/>
                <a:gridCol w="1518040"/>
                <a:gridCol w="1426591"/>
              </a:tblGrid>
              <a:tr h="1737500">
                <a:tc>
                  <a:txBody>
                    <a:bodyPr/>
                    <a:lstStyle/>
                    <a:p>
                      <a:pPr algn="ctr"/>
                      <a:r>
                        <a:rPr lang="en-GB" sz="1800" dirty="0" smtClean="0"/>
                        <a:t>Subject</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smtClean="0"/>
                        <a:t>Vector</a:t>
                      </a:r>
                      <a:r>
                        <a:rPr lang="en-GB" sz="1800" baseline="0" dirty="0" smtClean="0"/>
                        <a:t> dose</a:t>
                      </a:r>
                    </a:p>
                    <a:p>
                      <a:pPr algn="ctr"/>
                      <a:r>
                        <a:rPr lang="en-GB" sz="1800" baseline="0" dirty="0" smtClean="0"/>
                        <a:t>(vg/kg)</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smtClean="0"/>
                        <a:t>Steady state </a:t>
                      </a:r>
                      <a:r>
                        <a:rPr lang="en-GB" sz="1800" dirty="0" err="1" smtClean="0"/>
                        <a:t>hFIX:C</a:t>
                      </a:r>
                      <a:r>
                        <a:rPr lang="en-GB" sz="1800" dirty="0" smtClean="0"/>
                        <a:t> level post gene transfer</a:t>
                      </a:r>
                    </a:p>
                    <a:p>
                      <a:pPr algn="ctr"/>
                      <a:r>
                        <a:rPr lang="en-GB" sz="1800" dirty="0" smtClean="0"/>
                        <a:t>(% of normal) </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smtClean="0"/>
                        <a:t>Duration of expression</a:t>
                      </a:r>
                    </a:p>
                    <a:p>
                      <a:pPr algn="ctr"/>
                      <a:r>
                        <a:rPr lang="en-GB" sz="1800" dirty="0" smtClean="0"/>
                        <a:t>(Months) </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smtClean="0"/>
                        <a:t>Prophylaxis</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smtClean="0"/>
                        <a:t>Reduction in annual FIX </a:t>
                      </a:r>
                      <a:r>
                        <a:rPr lang="en-GB" sz="1800" dirty="0" err="1" smtClean="0"/>
                        <a:t>conc</a:t>
                      </a:r>
                      <a:r>
                        <a:rPr lang="en-GB" sz="1800" dirty="0" smtClean="0"/>
                        <a:t> usage </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0132">
                <a:tc>
                  <a:txBody>
                    <a:bodyPr/>
                    <a:lstStyle/>
                    <a:p>
                      <a:pPr algn="ctr"/>
                      <a:r>
                        <a:rPr lang="en-GB" sz="1800" b="1" i="1" dirty="0" smtClean="0"/>
                        <a:t>2</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800" b="1" dirty="0" smtClean="0"/>
                        <a:t>2x10</a:t>
                      </a:r>
                      <a:r>
                        <a:rPr lang="en-GB" sz="1800" b="1" baseline="30000" dirty="0" smtClean="0"/>
                        <a:t>11</a:t>
                      </a:r>
                      <a:endParaRPr lang="en-GB" sz="1800" b="1" baseline="300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800" b="1" i="1" dirty="0" smtClean="0"/>
                        <a:t>1</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800" b="1" i="1" dirty="0" smtClean="0"/>
                        <a:t>&gt;24</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800" b="1" i="1" dirty="0" smtClean="0"/>
                        <a:t>Reduced ~X1/week</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800" b="1" i="1" dirty="0" smtClean="0"/>
                        <a:t>33%</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914474">
                <a:tc>
                  <a:txBody>
                    <a:bodyPr/>
                    <a:lstStyle/>
                    <a:p>
                      <a:pPr algn="ctr"/>
                      <a:r>
                        <a:rPr lang="en-GB" sz="1800" b="1" i="1" dirty="0" smtClean="0"/>
                        <a:t>3</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t>6x10</a:t>
                      </a:r>
                      <a:r>
                        <a:rPr lang="en-GB" sz="1800" b="1" baseline="30000" dirty="0" smtClean="0"/>
                        <a:t>11</a:t>
                      </a:r>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i="1" dirty="0" smtClean="0"/>
                        <a:t>2</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i="1" dirty="0" smtClean="0"/>
                        <a:t>&gt;24</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i="1" dirty="0" smtClean="0"/>
                        <a:t>Reduced ~X1/fortnight</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b="1" i="1" dirty="0" smtClean="0"/>
                        <a:t>50%</a:t>
                      </a:r>
                      <a:endParaRPr lang="en-GB" sz="1800" b="1" i="1"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40132">
                <a:tc>
                  <a:txBody>
                    <a:bodyPr/>
                    <a:lstStyle/>
                    <a:p>
                      <a:pPr algn="ctr"/>
                      <a:r>
                        <a:rPr lang="en-GB" sz="1800" dirty="0" smtClean="0"/>
                        <a:t>4</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txBody>
                  <a:tcPr/>
                </a:tc>
                <a:tc>
                  <a:txBody>
                    <a:bodyPr/>
                    <a:lstStyle/>
                    <a:p>
                      <a:pPr algn="ctr"/>
                      <a:r>
                        <a:rPr lang="en-GB" sz="1800" dirty="0" smtClean="0"/>
                        <a:t>2</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&gt;24</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Stopped</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1800" dirty="0" smtClean="0"/>
                        <a:t>85%</a:t>
                      </a:r>
                      <a:endParaRPr lang="en-GB" sz="1800" dirty="0"/>
                    </a:p>
                  </a:txBody>
                  <a:tcPr marL="91448" marR="9144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2" name="TextBox 1"/>
          <p:cNvSpPr txBox="1">
            <a:spLocks noChangeArrowheads="1"/>
          </p:cNvSpPr>
          <p:nvPr/>
        </p:nvSpPr>
        <p:spPr bwMode="auto">
          <a:xfrm>
            <a:off x="141288" y="5553075"/>
            <a:ext cx="87328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t>Patients with significant haemophilic arthropathy require higher transgene expression to enable discontinuation of FIX prophylaxis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p:cNvSpPr>
            <a:spLocks noGrp="1"/>
          </p:cNvSpPr>
          <p:nvPr>
            <p:ph type="title"/>
          </p:nvPr>
        </p:nvSpPr>
        <p:spPr>
          <a:xfrm>
            <a:off x="6350" y="9525"/>
            <a:ext cx="9144000" cy="646113"/>
          </a:xfrm>
        </p:spPr>
        <p:txBody>
          <a:bodyPr rtlCol="0" anchor="ctr">
            <a:normAutofit/>
          </a:bodyPr>
          <a:lstStyle>
            <a:lvl1pPr algn="ctr" rtl="0" eaLnBrk="0" fontAlgn="base" hangingPunct="0">
              <a:spcBef>
                <a:spcPct val="0"/>
              </a:spcBef>
              <a:spcAft>
                <a:spcPct val="0"/>
              </a:spcAft>
              <a:defRPr sz="4000" b="1" kern="1200">
                <a:solidFill>
                  <a:srgbClr val="B94845"/>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000" b="1">
                <a:solidFill>
                  <a:srgbClr val="B94845"/>
                </a:solidFill>
                <a:latin typeface="Arial" charset="0"/>
                <a:cs typeface="Arial" charset="0"/>
              </a:defRPr>
            </a:lvl2pPr>
            <a:lvl3pPr algn="ctr" rtl="0" eaLnBrk="0" fontAlgn="base" hangingPunct="0">
              <a:spcBef>
                <a:spcPct val="0"/>
              </a:spcBef>
              <a:spcAft>
                <a:spcPct val="0"/>
              </a:spcAft>
              <a:defRPr sz="4000" b="1">
                <a:solidFill>
                  <a:srgbClr val="B94845"/>
                </a:solidFill>
                <a:latin typeface="Arial" charset="0"/>
                <a:cs typeface="Arial" charset="0"/>
              </a:defRPr>
            </a:lvl3pPr>
            <a:lvl4pPr algn="ctr" rtl="0" eaLnBrk="0" fontAlgn="base" hangingPunct="0">
              <a:spcBef>
                <a:spcPct val="0"/>
              </a:spcBef>
              <a:spcAft>
                <a:spcPct val="0"/>
              </a:spcAft>
              <a:defRPr sz="4000" b="1">
                <a:solidFill>
                  <a:srgbClr val="B94845"/>
                </a:solidFill>
                <a:latin typeface="Arial" charset="0"/>
                <a:cs typeface="Arial" charset="0"/>
              </a:defRPr>
            </a:lvl4pPr>
            <a:lvl5pPr algn="ctr" rtl="0" eaLnBrk="0" fontAlgn="base" hangingPunct="0">
              <a:spcBef>
                <a:spcPct val="0"/>
              </a:spcBef>
              <a:spcAft>
                <a:spcPct val="0"/>
              </a:spcAft>
              <a:defRPr sz="4000" b="1">
                <a:solidFill>
                  <a:srgbClr val="B94845"/>
                </a:solidFill>
                <a:latin typeface="Arial" charset="0"/>
                <a:cs typeface="Arial" charset="0"/>
              </a:defRPr>
            </a:lvl5pPr>
            <a:lvl6pPr marL="457200" algn="ctr" rtl="0" fontAlgn="base">
              <a:spcBef>
                <a:spcPct val="0"/>
              </a:spcBef>
              <a:spcAft>
                <a:spcPct val="0"/>
              </a:spcAft>
              <a:defRPr sz="4000" b="1">
                <a:solidFill>
                  <a:srgbClr val="B94845"/>
                </a:solidFill>
                <a:latin typeface="Arial" charset="0"/>
                <a:cs typeface="Arial" charset="0"/>
              </a:defRPr>
            </a:lvl6pPr>
            <a:lvl7pPr marL="914400" algn="ctr" rtl="0" fontAlgn="base">
              <a:spcBef>
                <a:spcPct val="0"/>
              </a:spcBef>
              <a:spcAft>
                <a:spcPct val="0"/>
              </a:spcAft>
              <a:defRPr sz="4000" b="1">
                <a:solidFill>
                  <a:srgbClr val="B94845"/>
                </a:solidFill>
                <a:latin typeface="Arial" charset="0"/>
                <a:cs typeface="Arial" charset="0"/>
              </a:defRPr>
            </a:lvl7pPr>
            <a:lvl8pPr marL="1371600" algn="ctr" rtl="0" fontAlgn="base">
              <a:spcBef>
                <a:spcPct val="0"/>
              </a:spcBef>
              <a:spcAft>
                <a:spcPct val="0"/>
              </a:spcAft>
              <a:defRPr sz="4000" b="1">
                <a:solidFill>
                  <a:srgbClr val="B94845"/>
                </a:solidFill>
                <a:latin typeface="Arial" charset="0"/>
                <a:cs typeface="Arial" charset="0"/>
              </a:defRPr>
            </a:lvl8pPr>
            <a:lvl9pPr marL="1828800" algn="ctr" rtl="0" fontAlgn="base">
              <a:spcBef>
                <a:spcPct val="0"/>
              </a:spcBef>
              <a:spcAft>
                <a:spcPct val="0"/>
              </a:spcAft>
              <a:defRPr sz="4000" b="1">
                <a:solidFill>
                  <a:srgbClr val="B94845"/>
                </a:solidFill>
                <a:latin typeface="Arial" charset="0"/>
                <a:cs typeface="Arial" charset="0"/>
              </a:defRPr>
            </a:lvl9pPr>
          </a:lstStyle>
          <a:p>
            <a:pPr algn="l" eaLnBrk="1" hangingPunct="1">
              <a:defRPr/>
            </a:pPr>
            <a:r>
              <a:rPr lang="en-GB" sz="3200" dirty="0" smtClean="0">
                <a:solidFill>
                  <a:schemeClr val="tx1"/>
                </a:solidFill>
              </a:rPr>
              <a:t>High vector dose</a:t>
            </a:r>
            <a:endParaRPr lang="en-US" sz="2800" dirty="0">
              <a:solidFill>
                <a:schemeClr val="tx1"/>
              </a:solidFill>
            </a:endParaRPr>
          </a:p>
        </p:txBody>
      </p:sp>
      <p:sp>
        <p:nvSpPr>
          <p:cNvPr id="40963" name="TextBox 33"/>
          <p:cNvSpPr txBox="1">
            <a:spLocks noChangeArrowheads="1"/>
          </p:cNvSpPr>
          <p:nvPr/>
        </p:nvSpPr>
        <p:spPr bwMode="auto">
          <a:xfrm>
            <a:off x="0" y="614363"/>
            <a:ext cx="6089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i="1">
                <a:solidFill>
                  <a:srgbClr val="C00000"/>
                </a:solidFill>
                <a:cs typeface="Arial" charset="0"/>
              </a:rPr>
              <a:t>Plasma FIX levels, Subject 5: 2x10</a:t>
            </a:r>
            <a:r>
              <a:rPr lang="en-GB" sz="2400" i="1" baseline="30000">
                <a:solidFill>
                  <a:srgbClr val="C00000"/>
                </a:solidFill>
                <a:cs typeface="Arial" charset="0"/>
              </a:rPr>
              <a:t>12</a:t>
            </a:r>
            <a:r>
              <a:rPr lang="en-GB" sz="2400" i="1">
                <a:solidFill>
                  <a:srgbClr val="C00000"/>
                </a:solidFill>
                <a:cs typeface="Arial" charset="0"/>
              </a:rPr>
              <a:t>vg/kg</a:t>
            </a:r>
          </a:p>
        </p:txBody>
      </p:sp>
      <p:sp>
        <p:nvSpPr>
          <p:cNvPr id="43" name="TextBox 42"/>
          <p:cNvSpPr txBox="1">
            <a:spLocks noChangeArrowheads="1"/>
          </p:cNvSpPr>
          <p:nvPr/>
        </p:nvSpPr>
        <p:spPr bwMode="auto">
          <a:xfrm>
            <a:off x="231775" y="5651500"/>
            <a:ext cx="8069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t>Off prophylaxis for &gt;14 months. No spontaneous bleeds. </a:t>
            </a:r>
          </a:p>
        </p:txBody>
      </p:sp>
      <p:grpSp>
        <p:nvGrpSpPr>
          <p:cNvPr id="23" name="Group 22"/>
          <p:cNvGrpSpPr>
            <a:grpSpLocks/>
          </p:cNvGrpSpPr>
          <p:nvPr/>
        </p:nvGrpSpPr>
        <p:grpSpPr bwMode="auto">
          <a:xfrm>
            <a:off x="1698625" y="1130300"/>
            <a:ext cx="977900" cy="911225"/>
            <a:chOff x="4073963" y="1482770"/>
            <a:chExt cx="1486434" cy="779963"/>
          </a:xfrm>
        </p:grpSpPr>
        <p:sp>
          <p:nvSpPr>
            <p:cNvPr id="24" name="Rectangle 23"/>
            <p:cNvSpPr/>
            <p:nvPr/>
          </p:nvSpPr>
          <p:spPr>
            <a:xfrm>
              <a:off x="4139116" y="1916234"/>
              <a:ext cx="289565" cy="216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25" name="Rectangle 24"/>
            <p:cNvSpPr/>
            <p:nvPr/>
          </p:nvSpPr>
          <p:spPr>
            <a:xfrm>
              <a:off x="4428681" y="1952922"/>
              <a:ext cx="214760" cy="179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26" name="Rectangle 25"/>
            <p:cNvSpPr/>
            <p:nvPr/>
          </p:nvSpPr>
          <p:spPr>
            <a:xfrm>
              <a:off x="4643441" y="1988251"/>
              <a:ext cx="144783" cy="144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27" name="Rectangle 26"/>
            <p:cNvSpPr/>
            <p:nvPr/>
          </p:nvSpPr>
          <p:spPr>
            <a:xfrm>
              <a:off x="4788223" y="2024940"/>
              <a:ext cx="144783" cy="107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28" name="Rectangle 27"/>
            <p:cNvSpPr/>
            <p:nvPr/>
          </p:nvSpPr>
          <p:spPr>
            <a:xfrm>
              <a:off x="4933006" y="2060269"/>
              <a:ext cx="142370" cy="72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29" name="Rectangle 28"/>
            <p:cNvSpPr/>
            <p:nvPr/>
          </p:nvSpPr>
          <p:spPr>
            <a:xfrm>
              <a:off x="5075376" y="2096957"/>
              <a:ext cx="144783" cy="35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pic>
          <p:nvPicPr>
            <p:cNvPr id="40976"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098556"/>
              <a:ext cx="144000" cy="5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7" name="TextBox 17"/>
            <p:cNvSpPr txBox="1">
              <a:spLocks noChangeArrowheads="1"/>
            </p:cNvSpPr>
            <p:nvPr/>
          </p:nvSpPr>
          <p:spPr bwMode="auto">
            <a:xfrm>
              <a:off x="4073963" y="1668542"/>
              <a:ext cx="904484" cy="26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t>60mg</a:t>
              </a:r>
            </a:p>
          </p:txBody>
        </p:sp>
        <p:sp>
          <p:nvSpPr>
            <p:cNvPr id="40978" name="TextBox 18"/>
            <p:cNvSpPr txBox="1">
              <a:spLocks noChangeArrowheads="1"/>
            </p:cNvSpPr>
            <p:nvPr/>
          </p:nvSpPr>
          <p:spPr bwMode="auto">
            <a:xfrm>
              <a:off x="5284359" y="1954956"/>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t>0</a:t>
              </a:r>
            </a:p>
          </p:txBody>
        </p:sp>
        <p:sp>
          <p:nvSpPr>
            <p:cNvPr id="40979" name="TextBox 19"/>
            <p:cNvSpPr txBox="1">
              <a:spLocks noChangeArrowheads="1"/>
            </p:cNvSpPr>
            <p:nvPr/>
          </p:nvSpPr>
          <p:spPr bwMode="auto">
            <a:xfrm>
              <a:off x="4441736" y="1482770"/>
              <a:ext cx="617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Pred</a:t>
              </a:r>
            </a:p>
          </p:txBody>
        </p:sp>
      </p:grpSp>
      <p:grpSp>
        <p:nvGrpSpPr>
          <p:cNvPr id="6" name="Group 5"/>
          <p:cNvGrpSpPr>
            <a:grpSpLocks/>
          </p:cNvGrpSpPr>
          <p:nvPr/>
        </p:nvGrpSpPr>
        <p:grpSpPr bwMode="auto">
          <a:xfrm>
            <a:off x="6089650" y="1911350"/>
            <a:ext cx="2498725" cy="3078163"/>
            <a:chOff x="5951538" y="1911200"/>
            <a:chExt cx="2636837" cy="3078313"/>
          </a:xfrm>
        </p:grpSpPr>
        <p:graphicFrame>
          <p:nvGraphicFramePr>
            <p:cNvPr id="40968" name="Object 2"/>
            <p:cNvGraphicFramePr>
              <a:graphicFrameLocks noChangeAspect="1"/>
            </p:cNvGraphicFramePr>
            <p:nvPr/>
          </p:nvGraphicFramePr>
          <p:xfrm>
            <a:off x="5951538" y="2562225"/>
            <a:ext cx="2636837" cy="2427288"/>
          </p:xfrm>
          <a:graphic>
            <a:graphicData uri="http://schemas.openxmlformats.org/presentationml/2006/ole">
              <mc:AlternateContent xmlns:mc="http://schemas.openxmlformats.org/markup-compatibility/2006">
                <mc:Choice xmlns:v="urn:schemas-microsoft-com:vml" Requires="v">
                  <p:oleObj spid="_x0000_s40996" name="Prism 5" r:id="rId4" imgW="2636280" imgH="2427840" progId="">
                    <p:embed/>
                  </p:oleObj>
                </mc:Choice>
                <mc:Fallback>
                  <p:oleObj name="Prism 5" r:id="rId4" imgW="2636280" imgH="242784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538" y="2562225"/>
                          <a:ext cx="2636837"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p:cNvSpPr txBox="1"/>
            <p:nvPr/>
          </p:nvSpPr>
          <p:spPr>
            <a:xfrm>
              <a:off x="6355273" y="1911200"/>
              <a:ext cx="1965063" cy="708060"/>
            </a:xfrm>
            <a:prstGeom prst="rect">
              <a:avLst/>
            </a:prstGeom>
            <a:solidFill>
              <a:schemeClr val="bg2">
                <a:lumMod val="20000"/>
                <a:lumOff val="80000"/>
              </a:schemeClr>
            </a:solidFill>
            <a:ln>
              <a:solidFill>
                <a:srgbClr val="000000"/>
              </a:solidFill>
            </a:ln>
          </p:spPr>
          <p:txBody>
            <a:bodyPr>
              <a:spAutoFit/>
            </a:bodyPr>
            <a:lstStyle/>
            <a:p>
              <a:pPr algn="ctr">
                <a:defRPr/>
              </a:pPr>
              <a:r>
                <a:rPr lang="en-GB" sz="2000" b="1" dirty="0"/>
                <a:t>FIX </a:t>
              </a:r>
              <a:r>
                <a:rPr lang="en-GB" sz="2000" b="1" dirty="0" err="1"/>
                <a:t>conc</a:t>
              </a:r>
              <a:r>
                <a:rPr lang="en-GB" sz="2000" b="1" dirty="0"/>
                <a:t> usage down by 85%</a:t>
              </a:r>
            </a:p>
          </p:txBody>
        </p:sp>
      </p:grpSp>
      <p:graphicFrame>
        <p:nvGraphicFramePr>
          <p:cNvPr id="40967" name="Object 4"/>
          <p:cNvGraphicFramePr>
            <a:graphicFrameLocks noChangeAspect="1"/>
          </p:cNvGraphicFramePr>
          <p:nvPr/>
        </p:nvGraphicFramePr>
        <p:xfrm>
          <a:off x="-93663" y="1304925"/>
          <a:ext cx="6159501" cy="4459288"/>
        </p:xfrm>
        <a:graphic>
          <a:graphicData uri="http://schemas.openxmlformats.org/presentationml/2006/ole">
            <mc:AlternateContent xmlns:mc="http://schemas.openxmlformats.org/markup-compatibility/2006">
              <mc:Choice xmlns:v="urn:schemas-microsoft-com:vml" Requires="v">
                <p:oleObj spid="_x0000_s40997" name="Prism 5" r:id="rId6" imgW="5623560" imgH="4070520" progId="">
                  <p:embed/>
                </p:oleObj>
              </mc:Choice>
              <mc:Fallback>
                <p:oleObj name="Prism 5" r:id="rId6" imgW="5623560" imgH="407052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3" y="1304925"/>
                        <a:ext cx="6159501"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6"/>
          <p:cNvSpPr txBox="1">
            <a:spLocks/>
          </p:cNvSpPr>
          <p:nvPr/>
        </p:nvSpPr>
        <p:spPr>
          <a:xfrm>
            <a:off x="0" y="0"/>
            <a:ext cx="9144000" cy="690563"/>
          </a:xfrm>
          <a:prstGeom prst="rect">
            <a:avLst/>
          </a:prstGeom>
        </p:spPr>
        <p:txBody>
          <a:bodyPr anchor="ctr">
            <a:normAutofit/>
          </a:bodyPr>
          <a:lstStyle>
            <a:lvl1pPr algn="ctr" rtl="0" eaLnBrk="0" fontAlgn="base" hangingPunct="0">
              <a:spcBef>
                <a:spcPct val="0"/>
              </a:spcBef>
              <a:spcAft>
                <a:spcPct val="0"/>
              </a:spcAft>
              <a:defRPr sz="4000" b="1" kern="1200">
                <a:solidFill>
                  <a:srgbClr val="B94845"/>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000" b="1">
                <a:solidFill>
                  <a:srgbClr val="B94845"/>
                </a:solidFill>
                <a:latin typeface="Arial" charset="0"/>
                <a:cs typeface="Arial" charset="0"/>
              </a:defRPr>
            </a:lvl2pPr>
            <a:lvl3pPr algn="ctr" rtl="0" eaLnBrk="0" fontAlgn="base" hangingPunct="0">
              <a:spcBef>
                <a:spcPct val="0"/>
              </a:spcBef>
              <a:spcAft>
                <a:spcPct val="0"/>
              </a:spcAft>
              <a:defRPr sz="4000" b="1">
                <a:solidFill>
                  <a:srgbClr val="B94845"/>
                </a:solidFill>
                <a:latin typeface="Arial" charset="0"/>
                <a:cs typeface="Arial" charset="0"/>
              </a:defRPr>
            </a:lvl3pPr>
            <a:lvl4pPr algn="ctr" rtl="0" eaLnBrk="0" fontAlgn="base" hangingPunct="0">
              <a:spcBef>
                <a:spcPct val="0"/>
              </a:spcBef>
              <a:spcAft>
                <a:spcPct val="0"/>
              </a:spcAft>
              <a:defRPr sz="4000" b="1">
                <a:solidFill>
                  <a:srgbClr val="B94845"/>
                </a:solidFill>
                <a:latin typeface="Arial" charset="0"/>
                <a:cs typeface="Arial" charset="0"/>
              </a:defRPr>
            </a:lvl4pPr>
            <a:lvl5pPr algn="ctr" rtl="0" eaLnBrk="0" fontAlgn="base" hangingPunct="0">
              <a:spcBef>
                <a:spcPct val="0"/>
              </a:spcBef>
              <a:spcAft>
                <a:spcPct val="0"/>
              </a:spcAft>
              <a:defRPr sz="4000" b="1">
                <a:solidFill>
                  <a:srgbClr val="B94845"/>
                </a:solidFill>
                <a:latin typeface="Arial" charset="0"/>
                <a:cs typeface="Arial" charset="0"/>
              </a:defRPr>
            </a:lvl5pPr>
            <a:lvl6pPr marL="457200" algn="ctr" rtl="0" fontAlgn="base">
              <a:spcBef>
                <a:spcPct val="0"/>
              </a:spcBef>
              <a:spcAft>
                <a:spcPct val="0"/>
              </a:spcAft>
              <a:defRPr sz="4000" b="1">
                <a:solidFill>
                  <a:srgbClr val="B94845"/>
                </a:solidFill>
                <a:latin typeface="Arial" charset="0"/>
                <a:cs typeface="Arial" charset="0"/>
              </a:defRPr>
            </a:lvl6pPr>
            <a:lvl7pPr marL="914400" algn="ctr" rtl="0" fontAlgn="base">
              <a:spcBef>
                <a:spcPct val="0"/>
              </a:spcBef>
              <a:spcAft>
                <a:spcPct val="0"/>
              </a:spcAft>
              <a:defRPr sz="4000" b="1">
                <a:solidFill>
                  <a:srgbClr val="B94845"/>
                </a:solidFill>
                <a:latin typeface="Arial" charset="0"/>
                <a:cs typeface="Arial" charset="0"/>
              </a:defRPr>
            </a:lvl7pPr>
            <a:lvl8pPr marL="1371600" algn="ctr" rtl="0" fontAlgn="base">
              <a:spcBef>
                <a:spcPct val="0"/>
              </a:spcBef>
              <a:spcAft>
                <a:spcPct val="0"/>
              </a:spcAft>
              <a:defRPr sz="4000" b="1">
                <a:solidFill>
                  <a:srgbClr val="B94845"/>
                </a:solidFill>
                <a:latin typeface="Arial" charset="0"/>
                <a:cs typeface="Arial" charset="0"/>
              </a:defRPr>
            </a:lvl8pPr>
            <a:lvl9pPr marL="1828800" algn="ctr" rtl="0" fontAlgn="base">
              <a:spcBef>
                <a:spcPct val="0"/>
              </a:spcBef>
              <a:spcAft>
                <a:spcPct val="0"/>
              </a:spcAft>
              <a:defRPr sz="4000" b="1">
                <a:solidFill>
                  <a:srgbClr val="B94845"/>
                </a:solidFill>
                <a:latin typeface="Arial" charset="0"/>
                <a:cs typeface="Arial" charset="0"/>
              </a:defRPr>
            </a:lvl9pPr>
          </a:lstStyle>
          <a:p>
            <a:pPr algn="l" eaLnBrk="1" hangingPunct="1">
              <a:defRPr/>
            </a:pPr>
            <a:r>
              <a:rPr lang="en-GB" sz="2800" dirty="0" smtClean="0">
                <a:solidFill>
                  <a:schemeClr val="tx1"/>
                </a:solidFill>
              </a:rPr>
              <a:t>High vector dose </a:t>
            </a:r>
            <a:endParaRPr lang="en-US" sz="2800" dirty="0">
              <a:solidFill>
                <a:schemeClr val="tx1"/>
              </a:solidFill>
            </a:endParaRPr>
          </a:p>
        </p:txBody>
      </p:sp>
      <p:sp>
        <p:nvSpPr>
          <p:cNvPr id="4" name="TextBox 3"/>
          <p:cNvSpPr txBox="1">
            <a:spLocks noChangeArrowheads="1"/>
          </p:cNvSpPr>
          <p:nvPr/>
        </p:nvSpPr>
        <p:spPr bwMode="auto">
          <a:xfrm>
            <a:off x="434975" y="5565775"/>
            <a:ext cx="8682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GB" b="1"/>
              <a:t>Off prophylaxis for &gt;13 months. </a:t>
            </a:r>
          </a:p>
          <a:p>
            <a:pPr eaLnBrk="1" hangingPunct="1">
              <a:buFont typeface="Arial" charset="0"/>
              <a:buChar char="•"/>
            </a:pPr>
            <a:r>
              <a:rPr lang="en-GB" b="1"/>
              <a:t>Not required on-demand FIX treatment</a:t>
            </a:r>
          </a:p>
        </p:txBody>
      </p:sp>
      <p:grpSp>
        <p:nvGrpSpPr>
          <p:cNvPr id="5" name="Group 4"/>
          <p:cNvGrpSpPr>
            <a:grpSpLocks/>
          </p:cNvGrpSpPr>
          <p:nvPr/>
        </p:nvGrpSpPr>
        <p:grpSpPr bwMode="auto">
          <a:xfrm>
            <a:off x="1987550" y="1677988"/>
            <a:ext cx="773113" cy="755650"/>
            <a:chOff x="4073963" y="1365750"/>
            <a:chExt cx="1486434" cy="896983"/>
          </a:xfrm>
        </p:grpSpPr>
        <p:sp>
          <p:nvSpPr>
            <p:cNvPr id="6" name="Rectangle 5"/>
            <p:cNvSpPr/>
            <p:nvPr/>
          </p:nvSpPr>
          <p:spPr>
            <a:xfrm>
              <a:off x="4141112" y="1916000"/>
              <a:ext cx="286909" cy="216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7" name="Rectangle 6"/>
            <p:cNvSpPr/>
            <p:nvPr/>
          </p:nvSpPr>
          <p:spPr>
            <a:xfrm>
              <a:off x="4428021" y="1953688"/>
              <a:ext cx="216709" cy="179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8" name="Rectangle 7"/>
            <p:cNvSpPr/>
            <p:nvPr/>
          </p:nvSpPr>
          <p:spPr>
            <a:xfrm>
              <a:off x="4644730" y="1989492"/>
              <a:ext cx="143454" cy="143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9" name="Rectangle 8"/>
            <p:cNvSpPr/>
            <p:nvPr/>
          </p:nvSpPr>
          <p:spPr>
            <a:xfrm>
              <a:off x="4788183" y="2025296"/>
              <a:ext cx="143455" cy="107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10" name="Rectangle 9"/>
            <p:cNvSpPr/>
            <p:nvPr/>
          </p:nvSpPr>
          <p:spPr>
            <a:xfrm>
              <a:off x="4931639" y="2061100"/>
              <a:ext cx="143454" cy="71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11" name="Rectangle 10"/>
            <p:cNvSpPr/>
            <p:nvPr/>
          </p:nvSpPr>
          <p:spPr>
            <a:xfrm>
              <a:off x="5075092" y="2096904"/>
              <a:ext cx="143455" cy="35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pic>
          <p:nvPicPr>
            <p:cNvPr id="4200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098556"/>
              <a:ext cx="144000" cy="5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1" name="TextBox 30"/>
            <p:cNvSpPr txBox="1">
              <a:spLocks noChangeArrowheads="1"/>
            </p:cNvSpPr>
            <p:nvPr/>
          </p:nvSpPr>
          <p:spPr bwMode="auto">
            <a:xfrm>
              <a:off x="4073963" y="1624234"/>
              <a:ext cx="1031902" cy="32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a:t>60mg</a:t>
              </a:r>
            </a:p>
          </p:txBody>
        </p:sp>
        <p:sp>
          <p:nvSpPr>
            <p:cNvPr id="42002" name="TextBox 31"/>
            <p:cNvSpPr txBox="1">
              <a:spLocks noChangeArrowheads="1"/>
            </p:cNvSpPr>
            <p:nvPr/>
          </p:nvSpPr>
          <p:spPr bwMode="auto">
            <a:xfrm>
              <a:off x="5284359" y="1954956"/>
              <a:ext cx="27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t>0</a:t>
              </a:r>
            </a:p>
          </p:txBody>
        </p:sp>
        <p:sp>
          <p:nvSpPr>
            <p:cNvPr id="42003" name="TextBox 32"/>
            <p:cNvSpPr txBox="1">
              <a:spLocks noChangeArrowheads="1"/>
            </p:cNvSpPr>
            <p:nvPr/>
          </p:nvSpPr>
          <p:spPr bwMode="auto">
            <a:xfrm>
              <a:off x="4441738" y="1365750"/>
              <a:ext cx="6176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Pred</a:t>
              </a:r>
            </a:p>
          </p:txBody>
        </p:sp>
      </p:grpSp>
      <p:sp>
        <p:nvSpPr>
          <p:cNvPr id="41989" name="TextBox 22"/>
          <p:cNvSpPr txBox="1">
            <a:spLocks noChangeArrowheads="1"/>
          </p:cNvSpPr>
          <p:nvPr/>
        </p:nvSpPr>
        <p:spPr bwMode="auto">
          <a:xfrm>
            <a:off x="0" y="649288"/>
            <a:ext cx="6089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i="1">
                <a:solidFill>
                  <a:srgbClr val="C00000"/>
                </a:solidFill>
                <a:cs typeface="Arial" charset="0"/>
              </a:rPr>
              <a:t>Plasma FIX levels</a:t>
            </a:r>
            <a:r>
              <a:rPr lang="en-GB" sz="2400" b="1" i="1">
                <a:solidFill>
                  <a:srgbClr val="C00000"/>
                </a:solidFill>
                <a:cs typeface="Arial" charset="0"/>
              </a:rPr>
              <a:t>, </a:t>
            </a:r>
            <a:r>
              <a:rPr lang="en-GB" sz="2400" i="1">
                <a:solidFill>
                  <a:srgbClr val="C00000"/>
                </a:solidFill>
                <a:cs typeface="Arial" charset="0"/>
              </a:rPr>
              <a:t>Subject 6: 2x10</a:t>
            </a:r>
            <a:r>
              <a:rPr lang="en-GB" sz="2400" i="1" baseline="30000">
                <a:solidFill>
                  <a:srgbClr val="C00000"/>
                </a:solidFill>
                <a:cs typeface="Arial" charset="0"/>
              </a:rPr>
              <a:t>12</a:t>
            </a:r>
            <a:r>
              <a:rPr lang="en-GB" sz="2400" i="1">
                <a:solidFill>
                  <a:srgbClr val="C00000"/>
                </a:solidFill>
                <a:cs typeface="Arial" charset="0"/>
              </a:rPr>
              <a:t>vg/kg</a:t>
            </a:r>
          </a:p>
        </p:txBody>
      </p:sp>
      <p:grpSp>
        <p:nvGrpSpPr>
          <p:cNvPr id="16" name="Group 15"/>
          <p:cNvGrpSpPr>
            <a:grpSpLocks/>
          </p:cNvGrpSpPr>
          <p:nvPr/>
        </p:nvGrpSpPr>
        <p:grpSpPr bwMode="auto">
          <a:xfrm>
            <a:off x="6391275" y="1774825"/>
            <a:ext cx="2578100" cy="2801938"/>
            <a:chOff x="6332107" y="1775523"/>
            <a:chExt cx="2636837" cy="2800812"/>
          </a:xfrm>
        </p:grpSpPr>
        <p:graphicFrame>
          <p:nvGraphicFramePr>
            <p:cNvPr id="41992" name="Object 1"/>
            <p:cNvGraphicFramePr>
              <a:graphicFrameLocks noChangeAspect="1"/>
            </p:cNvGraphicFramePr>
            <p:nvPr/>
          </p:nvGraphicFramePr>
          <p:xfrm>
            <a:off x="6332107" y="2149047"/>
            <a:ext cx="2636837" cy="2427288"/>
          </p:xfrm>
          <a:graphic>
            <a:graphicData uri="http://schemas.openxmlformats.org/presentationml/2006/ole">
              <mc:AlternateContent xmlns:mc="http://schemas.openxmlformats.org/markup-compatibility/2006">
                <mc:Choice xmlns:v="urn:schemas-microsoft-com:vml" Requires="v">
                  <p:oleObj spid="_x0000_s42020" name="Prism 5" r:id="rId4" imgW="2636280" imgH="2427840" progId="">
                    <p:embed/>
                  </p:oleObj>
                </mc:Choice>
                <mc:Fallback>
                  <p:oleObj name="Prism 5" r:id="rId4" imgW="2636280" imgH="2427840"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107" y="2149047"/>
                          <a:ext cx="2636837"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6880907" y="1775523"/>
              <a:ext cx="1779540" cy="399889"/>
            </a:xfrm>
            <a:prstGeom prst="rect">
              <a:avLst/>
            </a:prstGeom>
            <a:solidFill>
              <a:schemeClr val="bg2">
                <a:lumMod val="20000"/>
                <a:lumOff val="80000"/>
              </a:schemeClr>
            </a:solidFill>
            <a:ln>
              <a:solidFill>
                <a:srgbClr val="000000"/>
              </a:solidFill>
            </a:ln>
          </p:spPr>
          <p:txBody>
            <a:bodyPr>
              <a:spAutoFit/>
            </a:bodyPr>
            <a:lstStyle/>
            <a:p>
              <a:pPr>
                <a:defRPr/>
              </a:pPr>
              <a:r>
                <a:rPr lang="en-GB" sz="2000" b="1" dirty="0"/>
                <a:t>FIX </a:t>
              </a:r>
              <a:r>
                <a:rPr lang="en-GB" sz="2000" b="1" dirty="0" err="1"/>
                <a:t>conc</a:t>
              </a:r>
              <a:r>
                <a:rPr lang="en-GB" sz="2000" b="1" dirty="0"/>
                <a:t> usage</a:t>
              </a:r>
            </a:p>
          </p:txBody>
        </p:sp>
      </p:grpSp>
      <p:graphicFrame>
        <p:nvGraphicFramePr>
          <p:cNvPr id="41991" name="Object 16"/>
          <p:cNvGraphicFramePr>
            <a:graphicFrameLocks noChangeAspect="1"/>
          </p:cNvGraphicFramePr>
          <p:nvPr/>
        </p:nvGraphicFramePr>
        <p:xfrm>
          <a:off x="7938" y="1111250"/>
          <a:ext cx="6353175" cy="4365625"/>
        </p:xfrm>
        <a:graphic>
          <a:graphicData uri="http://schemas.openxmlformats.org/presentationml/2006/ole">
            <mc:AlternateContent xmlns:mc="http://schemas.openxmlformats.org/markup-compatibility/2006">
              <mc:Choice xmlns:v="urn:schemas-microsoft-com:vml" Requires="v">
                <p:oleObj spid="_x0000_s42021" name="Prism 5" r:id="rId6" imgW="5696640" imgH="4002120" progId="">
                  <p:embed/>
                </p:oleObj>
              </mc:Choice>
              <mc:Fallback>
                <p:oleObj name="Prism 5" r:id="rId6" imgW="5696640" imgH="4002120" progId="">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8" y="1111250"/>
                        <a:ext cx="635317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2"/>
          <p:cNvGraphicFramePr>
            <a:graphicFrameLocks noChangeAspect="1"/>
          </p:cNvGraphicFramePr>
          <p:nvPr/>
        </p:nvGraphicFramePr>
        <p:xfrm>
          <a:off x="1331913" y="1473200"/>
          <a:ext cx="6300787" cy="4038600"/>
        </p:xfrm>
        <a:graphic>
          <a:graphicData uri="http://schemas.openxmlformats.org/presentationml/2006/ole">
            <mc:AlternateContent xmlns:mc="http://schemas.openxmlformats.org/markup-compatibility/2006">
              <mc:Choice xmlns:v="urn:schemas-microsoft-com:vml" Requires="v">
                <p:oleObj spid="_x0000_s43021" name="Prism Project" r:id="rId3" imgW="4572000" imgH="2664000" progId="">
                  <p:embed/>
                </p:oleObj>
              </mc:Choice>
              <mc:Fallback>
                <p:oleObj name="Prism Project" r:id="rId3" imgW="4572000" imgH="2664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473200"/>
                        <a:ext cx="630078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 name="Title 17"/>
          <p:cNvSpPr txBox="1">
            <a:spLocks/>
          </p:cNvSpPr>
          <p:nvPr/>
        </p:nvSpPr>
        <p:spPr bwMode="auto">
          <a:xfrm>
            <a:off x="247650" y="728663"/>
            <a:ext cx="8229600" cy="749300"/>
          </a:xfrm>
          <a:prstGeom prst="rect">
            <a:avLst/>
          </a:prstGeom>
          <a:noFill/>
          <a:ln w="9525">
            <a:noFill/>
            <a:miter lim="800000"/>
            <a:headEnd/>
            <a:tailEnd/>
          </a:ln>
        </p:spPr>
        <p:txBody>
          <a:bodyPr anchor="ctr"/>
          <a:lstStyle/>
          <a:p>
            <a:pPr algn="ctr" eaLnBrk="0" hangingPunct="0">
              <a:defRPr/>
            </a:pPr>
            <a:r>
              <a:rPr lang="en-GB" sz="3600" b="1" dirty="0">
                <a:effectLst>
                  <a:outerShdw blurRad="38100" dist="38100" dir="2700000" algn="tl">
                    <a:srgbClr val="000000">
                      <a:alpha val="43137"/>
                    </a:srgbClr>
                  </a:outerShdw>
                </a:effectLst>
              </a:rPr>
              <a:t>Humoral response to AAV8 capsid</a:t>
            </a:r>
            <a:endParaRPr lang="en-GB" sz="3600" b="1" kern="0" dirty="0">
              <a:ea typeface="+mj-ea"/>
              <a:cs typeface="+mj-cs"/>
            </a:endParaRPr>
          </a:p>
        </p:txBody>
      </p:sp>
      <p:sp>
        <p:nvSpPr>
          <p:cNvPr id="4" name="TextBox 3"/>
          <p:cNvSpPr txBox="1">
            <a:spLocks noChangeArrowheads="1"/>
          </p:cNvSpPr>
          <p:nvPr/>
        </p:nvSpPr>
        <p:spPr bwMode="auto">
          <a:xfrm>
            <a:off x="1231900" y="5607050"/>
            <a:ext cx="693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a:cs typeface="Arial" charset="0"/>
              </a:rPr>
              <a:t>Consistent with a primary immune response to capsid protein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3379788" y="3770313"/>
            <a:ext cx="1203325" cy="647700"/>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b="1" dirty="0"/>
              <a:t>High dose</a:t>
            </a:r>
          </a:p>
        </p:txBody>
      </p:sp>
      <p:grpSp>
        <p:nvGrpSpPr>
          <p:cNvPr id="44035" name="Group 2"/>
          <p:cNvGrpSpPr>
            <a:grpSpLocks/>
          </p:cNvGrpSpPr>
          <p:nvPr/>
        </p:nvGrpSpPr>
        <p:grpSpPr bwMode="auto">
          <a:xfrm>
            <a:off x="5062538" y="1039813"/>
            <a:ext cx="3506787" cy="2552700"/>
            <a:chOff x="4889284" y="1169624"/>
            <a:chExt cx="3507781" cy="2552400"/>
          </a:xfrm>
        </p:grpSpPr>
        <p:sp>
          <p:nvSpPr>
            <p:cNvPr id="9" name="TextBox 8"/>
            <p:cNvSpPr txBox="1"/>
            <p:nvPr/>
          </p:nvSpPr>
          <p:spPr>
            <a:xfrm>
              <a:off x="5488226" y="1354150"/>
              <a:ext cx="466794" cy="369332"/>
            </a:xfrm>
            <a:prstGeom prst="rect">
              <a:avLst/>
            </a:prstGeom>
            <a:noFill/>
          </p:spPr>
          <p:txBody>
            <a:bodyPr wrap="none">
              <a:spAutoFit/>
            </a:bodyPr>
            <a:lstStyle/>
            <a:p>
              <a:pPr>
                <a:defRPr/>
              </a:pPr>
              <a:r>
                <a:rPr lang="en-GB" b="1" dirty="0">
                  <a:ln>
                    <a:solidFill>
                      <a:srgbClr val="FF0066"/>
                    </a:solidFill>
                  </a:ln>
                </a:rPr>
                <a:t>S4</a:t>
              </a:r>
            </a:p>
          </p:txBody>
        </p:sp>
        <p:graphicFrame>
          <p:nvGraphicFramePr>
            <p:cNvPr id="44048" name="Object 18"/>
            <p:cNvGraphicFramePr>
              <a:graphicFrameLocks noChangeAspect="1"/>
            </p:cNvGraphicFramePr>
            <p:nvPr/>
          </p:nvGraphicFramePr>
          <p:xfrm>
            <a:off x="4889284" y="1169624"/>
            <a:ext cx="3507781" cy="2552400"/>
          </p:xfrm>
          <a:graphic>
            <a:graphicData uri="http://schemas.openxmlformats.org/presentationml/2006/ole">
              <mc:AlternateContent xmlns:mc="http://schemas.openxmlformats.org/markup-compatibility/2006">
                <mc:Choice xmlns:v="urn:schemas-microsoft-com:vml" Requires="v">
                  <p:oleObj spid="_x0000_s44081" name="Prism 5" r:id="rId3" imgW="6237720" imgH="5070240" progId="">
                    <p:embed/>
                  </p:oleObj>
                </mc:Choice>
                <mc:Fallback>
                  <p:oleObj name="Prism 5" r:id="rId3" imgW="6237720" imgH="5070240"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284" y="1169624"/>
                          <a:ext cx="3507781" cy="25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44036" name="Group 25"/>
          <p:cNvGrpSpPr>
            <a:grpSpLocks/>
          </p:cNvGrpSpPr>
          <p:nvPr/>
        </p:nvGrpSpPr>
        <p:grpSpPr bwMode="auto">
          <a:xfrm>
            <a:off x="131763" y="3679825"/>
            <a:ext cx="4002087" cy="2552700"/>
            <a:chOff x="224937" y="4139907"/>
            <a:chExt cx="3582000" cy="2552400"/>
          </a:xfrm>
        </p:grpSpPr>
        <p:sp>
          <p:nvSpPr>
            <p:cNvPr id="12" name="TextBox 11"/>
            <p:cNvSpPr txBox="1"/>
            <p:nvPr/>
          </p:nvSpPr>
          <p:spPr>
            <a:xfrm>
              <a:off x="824708" y="4307680"/>
              <a:ext cx="410690" cy="369332"/>
            </a:xfrm>
            <a:prstGeom prst="rect">
              <a:avLst/>
            </a:prstGeom>
            <a:noFill/>
          </p:spPr>
          <p:txBody>
            <a:bodyPr wrap="none">
              <a:spAutoFit/>
            </a:bodyPr>
            <a:lstStyle/>
            <a:p>
              <a:pPr>
                <a:defRPr/>
              </a:pPr>
              <a:r>
                <a:rPr lang="en-GB" b="1" dirty="0">
                  <a:ln>
                    <a:solidFill>
                      <a:srgbClr val="FF0066"/>
                    </a:solidFill>
                  </a:ln>
                </a:rPr>
                <a:t>S5</a:t>
              </a:r>
            </a:p>
          </p:txBody>
        </p:sp>
        <p:graphicFrame>
          <p:nvGraphicFramePr>
            <p:cNvPr id="44046" name="Object 19"/>
            <p:cNvGraphicFramePr>
              <a:graphicFrameLocks/>
            </p:cNvGraphicFramePr>
            <p:nvPr/>
          </p:nvGraphicFramePr>
          <p:xfrm>
            <a:off x="224937" y="4139907"/>
            <a:ext cx="3582000" cy="2552400"/>
          </p:xfrm>
          <a:graphic>
            <a:graphicData uri="http://schemas.openxmlformats.org/presentationml/2006/ole">
              <mc:AlternateContent xmlns:mc="http://schemas.openxmlformats.org/markup-compatibility/2006">
                <mc:Choice xmlns:v="urn:schemas-microsoft-com:vml" Requires="v">
                  <p:oleObj spid="_x0000_s44082" name="Prism 5" r:id="rId5" imgW="7317720" imgH="5495400" progId="">
                    <p:embed/>
                  </p:oleObj>
                </mc:Choice>
                <mc:Fallback>
                  <p:oleObj name="Prism 5" r:id="rId5" imgW="7317720" imgH="5495400" progId="">
                    <p:embed/>
                    <p:pic>
                      <p:nvPicPr>
                        <p:cNvPr id="0" name="Object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937" y="4139907"/>
                          <a:ext cx="3582000" cy="25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5" name="TextBox 28"/>
          <p:cNvSpPr txBox="1">
            <a:spLocks noChangeArrowheads="1"/>
          </p:cNvSpPr>
          <p:nvPr/>
        </p:nvSpPr>
        <p:spPr bwMode="auto">
          <a:xfrm>
            <a:off x="3535363" y="1244600"/>
            <a:ext cx="1597025" cy="646113"/>
          </a:xfrm>
          <a:prstGeom prst="rect">
            <a:avLst/>
          </a:prstGeom>
          <a:solidFill>
            <a:schemeClr val="bg1">
              <a:lumMod val="95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b="1" dirty="0"/>
              <a:t>Intermediate dose</a:t>
            </a:r>
          </a:p>
        </p:txBody>
      </p:sp>
      <p:sp>
        <p:nvSpPr>
          <p:cNvPr id="11" name="TextBox 10"/>
          <p:cNvSpPr txBox="1"/>
          <p:nvPr/>
        </p:nvSpPr>
        <p:spPr>
          <a:xfrm>
            <a:off x="747082" y="1178763"/>
            <a:ext cx="466794" cy="369332"/>
          </a:xfrm>
          <a:prstGeom prst="rect">
            <a:avLst/>
          </a:prstGeom>
          <a:noFill/>
        </p:spPr>
        <p:txBody>
          <a:bodyPr wrap="none">
            <a:spAutoFit/>
          </a:bodyPr>
          <a:lstStyle/>
          <a:p>
            <a:pPr>
              <a:defRPr/>
            </a:pPr>
            <a:r>
              <a:rPr lang="en-GB" b="1" dirty="0">
                <a:ln>
                  <a:solidFill>
                    <a:srgbClr val="FF0066"/>
                  </a:solidFill>
                </a:ln>
              </a:rPr>
              <a:t>S3</a:t>
            </a:r>
          </a:p>
        </p:txBody>
      </p:sp>
      <p:graphicFrame>
        <p:nvGraphicFramePr>
          <p:cNvPr id="44039" name="Object 20"/>
          <p:cNvGraphicFramePr>
            <a:graphicFrameLocks/>
          </p:cNvGraphicFramePr>
          <p:nvPr/>
        </p:nvGraphicFramePr>
        <p:xfrm>
          <a:off x="26988" y="987425"/>
          <a:ext cx="4002087" cy="2551113"/>
        </p:xfrm>
        <a:graphic>
          <a:graphicData uri="http://schemas.openxmlformats.org/presentationml/2006/ole">
            <mc:AlternateContent xmlns:mc="http://schemas.openxmlformats.org/markup-compatibility/2006">
              <mc:Choice xmlns:v="urn:schemas-microsoft-com:vml" Requires="v">
                <p:oleObj spid="_x0000_s44083" name="Prism 5" r:id="rId7" imgW="6432840" imgH="5481720" progId="Prism5.Document">
                  <p:embed/>
                </p:oleObj>
              </mc:Choice>
              <mc:Fallback>
                <p:oleObj name="Prism 5" r:id="rId7" imgW="6432840" imgH="5481720" progId="Prism5.Document">
                  <p:embed/>
                  <p:pic>
                    <p:nvPicPr>
                      <p:cNvPr id="0" name="Object 2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88" y="987425"/>
                        <a:ext cx="4002087"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4040" name="Group 23"/>
          <p:cNvGrpSpPr>
            <a:grpSpLocks/>
          </p:cNvGrpSpPr>
          <p:nvPr/>
        </p:nvGrpSpPr>
        <p:grpSpPr bwMode="auto">
          <a:xfrm>
            <a:off x="4960938" y="3678238"/>
            <a:ext cx="4002087" cy="2551112"/>
            <a:chOff x="3930601" y="3886423"/>
            <a:chExt cx="3582000" cy="2552400"/>
          </a:xfrm>
        </p:grpSpPr>
        <p:sp>
          <p:nvSpPr>
            <p:cNvPr id="13" name="TextBox 12"/>
            <p:cNvSpPr txBox="1"/>
            <p:nvPr/>
          </p:nvSpPr>
          <p:spPr>
            <a:xfrm>
              <a:off x="4615280" y="4063503"/>
              <a:ext cx="410690" cy="369332"/>
            </a:xfrm>
            <a:prstGeom prst="rect">
              <a:avLst/>
            </a:prstGeom>
            <a:noFill/>
          </p:spPr>
          <p:txBody>
            <a:bodyPr wrap="none">
              <a:spAutoFit/>
            </a:bodyPr>
            <a:lstStyle/>
            <a:p>
              <a:pPr>
                <a:defRPr/>
              </a:pPr>
              <a:r>
                <a:rPr lang="en-GB" b="1" dirty="0">
                  <a:ln>
                    <a:solidFill>
                      <a:srgbClr val="FF0066"/>
                    </a:solidFill>
                  </a:ln>
                </a:rPr>
                <a:t>S6</a:t>
              </a:r>
            </a:p>
          </p:txBody>
        </p:sp>
        <p:graphicFrame>
          <p:nvGraphicFramePr>
            <p:cNvPr id="44044" name="Object 21"/>
            <p:cNvGraphicFramePr>
              <a:graphicFrameLocks/>
            </p:cNvGraphicFramePr>
            <p:nvPr/>
          </p:nvGraphicFramePr>
          <p:xfrm>
            <a:off x="3930601" y="3886423"/>
            <a:ext cx="3582000" cy="2552400"/>
          </p:xfrm>
          <a:graphic>
            <a:graphicData uri="http://schemas.openxmlformats.org/presentationml/2006/ole">
              <mc:AlternateContent xmlns:mc="http://schemas.openxmlformats.org/markup-compatibility/2006">
                <mc:Choice xmlns:v="urn:schemas-microsoft-com:vml" Requires="v">
                  <p:oleObj spid="_x0000_s44084" name="Prism 5" r:id="rId9" imgW="6664680" imgH="5201280" progId="">
                    <p:embed/>
                  </p:oleObj>
                </mc:Choice>
                <mc:Fallback>
                  <p:oleObj name="Prism 5" r:id="rId9" imgW="6664680" imgH="5201280" progId="">
                    <p:embed/>
                    <p:pic>
                      <p:nvPicPr>
                        <p:cNvPr id="0" name="Object 2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0601" y="3886423"/>
                          <a:ext cx="3582000" cy="25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44041" name="Rectangle 26"/>
          <p:cNvSpPr>
            <a:spLocks noChangeArrowheads="1"/>
          </p:cNvSpPr>
          <p:nvPr/>
        </p:nvSpPr>
        <p:spPr bwMode="auto">
          <a:xfrm>
            <a:off x="11113" y="552450"/>
            <a:ext cx="7265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i="1">
                <a:solidFill>
                  <a:srgbClr val="C00000"/>
                </a:solidFill>
              </a:rPr>
              <a:t>IFN-</a:t>
            </a:r>
            <a:r>
              <a:rPr lang="en-US" sz="2400" b="1" i="1">
                <a:solidFill>
                  <a:srgbClr val="C00000"/>
                </a:solidFill>
                <a:latin typeface="Symbol" pitchFamily="18" charset="2"/>
              </a:rPr>
              <a:t>g</a:t>
            </a:r>
            <a:r>
              <a:rPr lang="en-US" sz="2400" b="1" i="1">
                <a:solidFill>
                  <a:srgbClr val="C00000"/>
                </a:solidFill>
              </a:rPr>
              <a:t> ELISPOT assay using AAV8 capsid peptide</a:t>
            </a:r>
            <a:endParaRPr lang="en-GB" b="1"/>
          </a:p>
        </p:txBody>
      </p:sp>
      <p:sp>
        <p:nvSpPr>
          <p:cNvPr id="28" name="TextBox 51"/>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defTabSz="457200">
              <a:defRPr/>
            </a:pPr>
            <a:r>
              <a:rPr lang="en-US" sz="2800" b="1" dirty="0">
                <a:effectLst>
                  <a:outerShdw blurRad="38100" dist="38100" dir="2700000" algn="tl">
                    <a:srgbClr val="000000">
                      <a:alpha val="43137"/>
                    </a:srgbClr>
                  </a:outerShdw>
                </a:effectLst>
                <a:latin typeface="Arial" pitchFamily="34" charset="0"/>
                <a:cs typeface="Arial" pitchFamily="34" charset="0"/>
              </a:rPr>
              <a:t>Cellular immune response</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6200" y="561975"/>
            <a:ext cx="8229600" cy="785813"/>
          </a:xfrm>
        </p:spPr>
        <p:txBody>
          <a:bodyPr/>
          <a:lstStyle/>
          <a:p>
            <a:pPr eaLnBrk="1" hangingPunct="1"/>
            <a:r>
              <a:rPr lang="en-GB" sz="2800" smtClean="0">
                <a:solidFill>
                  <a:schemeClr val="tx1"/>
                </a:solidFill>
                <a:cs typeface="Arial" charset="0"/>
              </a:rPr>
              <a:t>Currents status: Expanding the high dose group</a:t>
            </a:r>
          </a:p>
        </p:txBody>
      </p:sp>
      <p:sp>
        <p:nvSpPr>
          <p:cNvPr id="27651" name="Subtitle 2"/>
          <p:cNvSpPr>
            <a:spLocks noGrp="1"/>
          </p:cNvSpPr>
          <p:nvPr>
            <p:ph idx="1"/>
          </p:nvPr>
        </p:nvSpPr>
        <p:spPr>
          <a:xfrm>
            <a:off x="457200" y="1416050"/>
            <a:ext cx="8229600" cy="5446713"/>
          </a:xfrm>
        </p:spPr>
        <p:txBody>
          <a:bodyPr>
            <a:normAutofit/>
          </a:bodyPr>
          <a:lstStyle/>
          <a:p>
            <a:pPr marL="0" indent="0">
              <a:buFontTx/>
              <a:buNone/>
            </a:pPr>
            <a:r>
              <a:rPr lang="en-GB" smtClean="0"/>
              <a:t> 	Questions:</a:t>
            </a:r>
          </a:p>
          <a:p>
            <a:pPr marL="1257300" lvl="2" indent="-457200">
              <a:buFontTx/>
              <a:buAutoNum type="arabicPeriod"/>
            </a:pPr>
            <a:r>
              <a:rPr lang="en-GB" smtClean="0"/>
              <a:t>Will all subjects treated at the high dose level have an increase in ALT/AST levels? </a:t>
            </a:r>
          </a:p>
          <a:p>
            <a:pPr marL="1257300" lvl="2" indent="-457200">
              <a:buFontTx/>
              <a:buAutoNum type="arabicPeriod"/>
            </a:pPr>
            <a:r>
              <a:rPr lang="en-GB" smtClean="0"/>
              <a:t>Will early treatment with steroids reduce the level of transaminitis and preserve stable expression of hFIX? </a:t>
            </a:r>
          </a:p>
          <a:p>
            <a:pPr marL="1257300" lvl="2" indent="-457200">
              <a:buFontTx/>
              <a:buAutoNum type="arabicPeriod"/>
            </a:pPr>
            <a:r>
              <a:rPr lang="en-GB" smtClean="0"/>
              <a:t>Should all high dose subjects receive prophylactic steroids and if so when should this be started and for how long?</a:t>
            </a:r>
          </a:p>
          <a:p>
            <a:pPr marL="1257300" lvl="2" indent="-457200">
              <a:buFontTx/>
              <a:buNone/>
            </a:pPr>
            <a:r>
              <a:rPr lang="en-GB" b="1" i="1" smtClean="0"/>
              <a:t>This phase will be completed by December 2012</a:t>
            </a:r>
          </a:p>
          <a:p>
            <a:pPr marL="0" indent="0">
              <a:spcBef>
                <a:spcPct val="50000"/>
              </a:spcBef>
              <a:buFontTx/>
              <a:buNone/>
            </a:pPr>
            <a:endParaRPr lang="en-GB" b="1" smtClean="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txBox="1">
            <a:spLocks noChangeArrowheads="1"/>
          </p:cNvSpPr>
          <p:nvPr/>
        </p:nvSpPr>
        <p:spPr bwMode="auto">
          <a:xfrm>
            <a:off x="444500" y="835025"/>
            <a:ext cx="8291513"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 typeface="Arial" charset="0"/>
              <a:buChar char="•"/>
            </a:pPr>
            <a:r>
              <a:rPr lang="en-GB" sz="3200">
                <a:cs typeface="Arial" charset="0"/>
              </a:rPr>
              <a:t>High purity (“fewer empties”) scAAV-LP1-hFIXco</a:t>
            </a:r>
          </a:p>
          <a:p>
            <a:pPr eaLnBrk="1" hangingPunct="1">
              <a:lnSpc>
                <a:spcPct val="90000"/>
              </a:lnSpc>
              <a:spcBef>
                <a:spcPct val="20000"/>
              </a:spcBef>
              <a:buFont typeface="Arial" charset="0"/>
              <a:buChar char="•"/>
            </a:pPr>
            <a:r>
              <a:rPr lang="en-GB" sz="3200">
                <a:cs typeface="Arial" charset="0"/>
              </a:rPr>
              <a:t>Commence in Spring of 2013</a:t>
            </a:r>
          </a:p>
          <a:p>
            <a:pPr eaLnBrk="1" hangingPunct="1">
              <a:lnSpc>
                <a:spcPct val="90000"/>
              </a:lnSpc>
              <a:spcBef>
                <a:spcPct val="20000"/>
              </a:spcBef>
              <a:buFont typeface="Arial" charset="0"/>
              <a:buChar char="•"/>
            </a:pPr>
            <a:r>
              <a:rPr lang="en-GB" sz="3200">
                <a:cs typeface="Arial" charset="0"/>
              </a:rPr>
              <a:t>Vector made and regulatory discussions underway</a:t>
            </a:r>
          </a:p>
          <a:p>
            <a:pPr lvl="1" eaLnBrk="1" hangingPunct="1">
              <a:lnSpc>
                <a:spcPct val="90000"/>
              </a:lnSpc>
              <a:spcBef>
                <a:spcPct val="20000"/>
              </a:spcBef>
              <a:buFont typeface="Arial" charset="0"/>
              <a:buChar char="–"/>
            </a:pPr>
            <a:r>
              <a:rPr lang="en-GB" sz="2800">
                <a:cs typeface="Arial" charset="0"/>
              </a:rPr>
              <a:t>Questions:</a:t>
            </a:r>
          </a:p>
          <a:p>
            <a:pPr lvl="1" eaLnBrk="1" hangingPunct="1">
              <a:lnSpc>
                <a:spcPct val="90000"/>
              </a:lnSpc>
              <a:spcBef>
                <a:spcPct val="20000"/>
              </a:spcBef>
              <a:buFont typeface="Arial" charset="0"/>
              <a:buChar char="–"/>
            </a:pPr>
            <a:r>
              <a:rPr lang="en-GB" sz="2800">
                <a:cs typeface="Arial" charset="0"/>
              </a:rPr>
              <a:t>Will this reduce the risk of transaminitis?</a:t>
            </a:r>
          </a:p>
          <a:p>
            <a:pPr lvl="1" eaLnBrk="1" hangingPunct="1">
              <a:lnSpc>
                <a:spcPct val="90000"/>
              </a:lnSpc>
              <a:spcBef>
                <a:spcPct val="20000"/>
              </a:spcBef>
              <a:buFont typeface="Arial" charset="0"/>
              <a:buChar char="–"/>
            </a:pPr>
            <a:r>
              <a:rPr lang="en-GB" sz="2800">
                <a:cs typeface="Arial" charset="0"/>
              </a:rPr>
              <a:t>Will hFIX expression improve?</a:t>
            </a:r>
            <a:endParaRPr lang="en-GB" sz="2800"/>
          </a:p>
        </p:txBody>
      </p:sp>
      <p:sp>
        <p:nvSpPr>
          <p:cNvPr id="3" name="Title 2"/>
          <p:cNvSpPr>
            <a:spLocks noGrp="1"/>
          </p:cNvSpPr>
          <p:nvPr>
            <p:ph type="title"/>
          </p:nvPr>
        </p:nvSpPr>
        <p:spPr>
          <a:xfrm>
            <a:off x="34925" y="0"/>
            <a:ext cx="8701088" cy="1143000"/>
          </a:xfrm>
        </p:spPr>
        <p:txBody>
          <a:bodyPr>
            <a:normAutofit/>
          </a:bodyPr>
          <a:lstStyle/>
          <a:p>
            <a:pPr>
              <a:defRPr/>
            </a:pPr>
            <a:r>
              <a:rPr lang="en-GB" dirty="0" smtClean="0">
                <a:solidFill>
                  <a:schemeClr val="tx1"/>
                </a:solidFill>
                <a:effectLst>
                  <a:outerShdw blurRad="38100" dist="38100" dir="2700000" algn="tl">
                    <a:srgbClr val="000000">
                      <a:alpha val="43137"/>
                    </a:srgbClr>
                  </a:outerShdw>
                </a:effectLst>
                <a:cs typeface="Arial" pitchFamily="34" charset="0"/>
              </a:rPr>
              <a:t>Next haemophilia B gene therapy trial</a:t>
            </a:r>
            <a:endParaRPr lang="en-GB" dirty="0">
              <a:solidFill>
                <a:schemeClr val="tx1"/>
              </a:solidFill>
              <a:effectLst>
                <a:outerShdw blurRad="38100" dist="38100" dir="2700000" algn="tl">
                  <a:srgbClr val="000000">
                    <a:alpha val="43137"/>
                  </a:srgbClr>
                </a:outerShdw>
              </a:effectLst>
            </a:endParaRPr>
          </a:p>
        </p:txBody>
      </p:sp>
    </p:spTree>
    <p:custDataLst>
      <p:tags r:id="rId1"/>
    </p:custData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1438" y="61913"/>
            <a:ext cx="8756650" cy="1004887"/>
          </a:xfrm>
        </p:spPr>
        <p:txBody>
          <a:bodyPr>
            <a:normAutofit/>
          </a:bodyPr>
          <a:lstStyle/>
          <a:p>
            <a:pPr>
              <a:defRPr/>
            </a:pPr>
            <a:r>
              <a:rPr lang="en-US" sz="2800" dirty="0">
                <a:solidFill>
                  <a:schemeClr val="tx1"/>
                </a:solidFill>
                <a:cs typeface="Arial" charset="0"/>
              </a:rPr>
              <a:t>Other FIX trials in the pipe </a:t>
            </a:r>
            <a:r>
              <a:rPr lang="en-US" sz="2800" dirty="0" smtClean="0">
                <a:solidFill>
                  <a:schemeClr val="tx1"/>
                </a:solidFill>
                <a:cs typeface="Arial" charset="0"/>
              </a:rPr>
              <a:t>line</a:t>
            </a:r>
            <a:r>
              <a:rPr lang="en-US" sz="3200" i="1" dirty="0" smtClean="0">
                <a:solidFill>
                  <a:srgbClr val="C00000"/>
                </a:solidFill>
                <a:cs typeface="Arial" charset="0"/>
              </a:rPr>
              <a:t/>
            </a:r>
            <a:br>
              <a:rPr lang="en-US" sz="3200" i="1" dirty="0" smtClean="0">
                <a:solidFill>
                  <a:srgbClr val="C00000"/>
                </a:solidFill>
                <a:cs typeface="Arial" charset="0"/>
              </a:rPr>
            </a:br>
            <a:endParaRPr lang="en-GB" sz="2700" i="1" dirty="0" smtClean="0">
              <a:solidFill>
                <a:schemeClr val="accent2"/>
              </a:solidFill>
              <a:effectLst>
                <a:outerShdw blurRad="38100" dist="38100" dir="2700000" algn="tl">
                  <a:srgbClr val="000000">
                    <a:alpha val="43137"/>
                  </a:srgbClr>
                </a:outerShdw>
              </a:effectLst>
            </a:endParaRPr>
          </a:p>
        </p:txBody>
      </p:sp>
      <p:sp>
        <p:nvSpPr>
          <p:cNvPr id="52227" name="TextBox 1"/>
          <p:cNvSpPr txBox="1">
            <a:spLocks noChangeArrowheads="1"/>
          </p:cNvSpPr>
          <p:nvPr/>
        </p:nvSpPr>
        <p:spPr bwMode="auto">
          <a:xfrm>
            <a:off x="7938" y="1066800"/>
            <a:ext cx="88836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20000"/>
              </a:lnSpc>
              <a:buFontTx/>
              <a:buAutoNum type="arabicPeriod"/>
            </a:pPr>
            <a:r>
              <a:rPr lang="en-GB" sz="2200" b="1">
                <a:cs typeface="Arial" charset="0"/>
              </a:rPr>
              <a:t>scAAV v</a:t>
            </a:r>
            <a:r>
              <a:rPr lang="en-GB" sz="2200">
                <a:cs typeface="Arial" charset="0"/>
              </a:rPr>
              <a:t>ector pseudotyped with AAV8 capsid</a:t>
            </a:r>
          </a:p>
          <a:p>
            <a:pPr lvl="1" eaLnBrk="1" hangingPunct="1">
              <a:lnSpc>
                <a:spcPct val="120000"/>
              </a:lnSpc>
              <a:buFontTx/>
              <a:buAutoNum type="arabicPeriod"/>
            </a:pPr>
            <a:r>
              <a:rPr lang="en-GB" sz="2200">
                <a:cs typeface="Arial" charset="0"/>
              </a:rPr>
              <a:t>Codon optimised FIX cDNA containing a hyperactive FIX mutation</a:t>
            </a:r>
          </a:p>
          <a:p>
            <a:pPr lvl="1" eaLnBrk="1" hangingPunct="1">
              <a:lnSpc>
                <a:spcPct val="120000"/>
              </a:lnSpc>
              <a:buFontTx/>
              <a:buAutoNum type="arabicPeriod"/>
            </a:pPr>
            <a:r>
              <a:rPr lang="en-GB" sz="2400">
                <a:cs typeface="Arial" charset="0"/>
              </a:rPr>
              <a:t>Study is open to recruitment</a:t>
            </a:r>
            <a:endParaRPr lang="en-GB" sz="2400"/>
          </a:p>
          <a:p>
            <a:pPr lvl="1" eaLnBrk="1" hangingPunct="1">
              <a:lnSpc>
                <a:spcPct val="120000"/>
              </a:lnSpc>
              <a:buFontTx/>
              <a:buAutoNum type="arabicPeriod"/>
            </a:pPr>
            <a:endParaRPr lang="en-GB" sz="2200">
              <a:cs typeface="Arial" charset="0"/>
            </a:endParaRPr>
          </a:p>
        </p:txBody>
      </p:sp>
      <p:sp>
        <p:nvSpPr>
          <p:cNvPr id="52228" name="TextBox 4"/>
          <p:cNvSpPr txBox="1">
            <a:spLocks noChangeArrowheads="1"/>
          </p:cNvSpPr>
          <p:nvPr/>
        </p:nvSpPr>
        <p:spPr bwMode="auto">
          <a:xfrm>
            <a:off x="4865688" y="641350"/>
            <a:ext cx="272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i="1">
                <a:solidFill>
                  <a:schemeClr val="accent2"/>
                </a:solidFill>
              </a:rPr>
              <a:t>PI: Samulski and Monahan </a:t>
            </a:r>
          </a:p>
        </p:txBody>
      </p:sp>
      <p:sp>
        <p:nvSpPr>
          <p:cNvPr id="3" name="Rectangle 2"/>
          <p:cNvSpPr/>
          <p:nvPr/>
        </p:nvSpPr>
        <p:spPr>
          <a:xfrm>
            <a:off x="-65088" y="568325"/>
            <a:ext cx="4292601" cy="461963"/>
          </a:xfrm>
          <a:prstGeom prst="rect">
            <a:avLst/>
          </a:prstGeom>
        </p:spPr>
        <p:txBody>
          <a:bodyPr wrap="none">
            <a:spAutoFit/>
          </a:bodyPr>
          <a:lstStyle/>
          <a:p>
            <a:pPr>
              <a:defRPr/>
            </a:pPr>
            <a:r>
              <a:rPr lang="en-US" sz="2400" b="1" i="1" dirty="0" err="1">
                <a:solidFill>
                  <a:schemeClr val="accent2"/>
                </a:solidFill>
                <a:effectLst>
                  <a:outerShdw blurRad="38100" dist="38100" dir="2700000" algn="tl">
                    <a:srgbClr val="000000">
                      <a:alpha val="43137"/>
                    </a:srgbClr>
                  </a:outerShdw>
                </a:effectLst>
              </a:rPr>
              <a:t>Asklepios</a:t>
            </a:r>
            <a:r>
              <a:rPr lang="en-US" sz="2400" b="1" i="1" dirty="0">
                <a:solidFill>
                  <a:schemeClr val="accent2"/>
                </a:solidFill>
                <a:effectLst>
                  <a:outerShdw blurRad="38100" dist="38100" dir="2700000" algn="tl">
                    <a:srgbClr val="000000">
                      <a:alpha val="43137"/>
                    </a:srgbClr>
                  </a:outerShdw>
                </a:effectLst>
              </a:rPr>
              <a:t> </a:t>
            </a:r>
            <a:r>
              <a:rPr lang="en-US" sz="2400" b="1" i="1" dirty="0" err="1">
                <a:solidFill>
                  <a:schemeClr val="accent2"/>
                </a:solidFill>
                <a:effectLst>
                  <a:outerShdw blurRad="38100" dist="38100" dir="2700000" algn="tl">
                    <a:srgbClr val="000000">
                      <a:alpha val="43137"/>
                    </a:srgbClr>
                  </a:outerShdw>
                </a:effectLst>
              </a:rPr>
              <a:t>BioPharmaceutical</a:t>
            </a:r>
            <a:r>
              <a:rPr lang="en-US" sz="2400" b="1" i="1" dirty="0">
                <a:solidFill>
                  <a:schemeClr val="accent2"/>
                </a:solidFill>
                <a:effectLst>
                  <a:outerShdw blurRad="38100" dist="38100" dir="2700000" algn="tl">
                    <a:srgbClr val="000000">
                      <a:alpha val="43137"/>
                    </a:srgbClr>
                  </a:outerShdw>
                </a:effectLst>
              </a:rPr>
              <a:t> </a:t>
            </a:r>
            <a:r>
              <a:rPr lang="en-US" sz="2400" b="1" i="1" dirty="0" err="1">
                <a:solidFill>
                  <a:schemeClr val="accent2"/>
                </a:solidFill>
                <a:effectLst>
                  <a:outerShdw blurRad="38100" dist="38100" dir="2700000" algn="tl">
                    <a:srgbClr val="000000">
                      <a:alpha val="43137"/>
                    </a:srgbClr>
                  </a:outerShdw>
                </a:effectLst>
              </a:rPr>
              <a:t>Inc</a:t>
            </a:r>
            <a:endParaRPr lang="en-GB" sz="2400" dirty="0"/>
          </a:p>
        </p:txBody>
      </p:sp>
      <p:sp>
        <p:nvSpPr>
          <p:cNvPr id="12" name="Rectangle 2"/>
          <p:cNvSpPr txBox="1">
            <a:spLocks noChangeArrowheads="1"/>
          </p:cNvSpPr>
          <p:nvPr/>
        </p:nvSpPr>
        <p:spPr>
          <a:xfrm>
            <a:off x="273050" y="2979738"/>
            <a:ext cx="8713788" cy="5635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GB" sz="2400" b="1" i="1" dirty="0" smtClean="0">
                <a:solidFill>
                  <a:srgbClr val="C00000"/>
                </a:solidFill>
                <a:effectLst>
                  <a:outerShdw blurRad="38100" dist="38100" dir="2700000" algn="tl">
                    <a:srgbClr val="000000">
                      <a:alpha val="43137"/>
                    </a:srgbClr>
                  </a:outerShdw>
                </a:effectLst>
                <a:cs typeface="Arial" pitchFamily="34" charset="0"/>
              </a:rPr>
              <a:t>CHOP study: </a:t>
            </a:r>
            <a:r>
              <a:rPr lang="en-GB" sz="2400" i="1" dirty="0" smtClean="0">
                <a:solidFill>
                  <a:srgbClr val="C00000"/>
                </a:solidFill>
              </a:rPr>
              <a:t>PI</a:t>
            </a:r>
            <a:r>
              <a:rPr lang="en-GB" sz="2400" i="1" dirty="0">
                <a:solidFill>
                  <a:srgbClr val="C00000"/>
                </a:solidFill>
              </a:rPr>
              <a:t>= Kathy </a:t>
            </a:r>
            <a:r>
              <a:rPr lang="en-GB" sz="2400" i="1" dirty="0" smtClean="0">
                <a:solidFill>
                  <a:srgbClr val="C00000"/>
                </a:solidFill>
              </a:rPr>
              <a:t>High</a:t>
            </a:r>
            <a:endParaRPr lang="en-GB" sz="2400" i="1" dirty="0">
              <a:solidFill>
                <a:srgbClr val="C00000"/>
              </a:solidFill>
            </a:endParaRPr>
          </a:p>
        </p:txBody>
      </p:sp>
      <p:sp>
        <p:nvSpPr>
          <p:cNvPr id="52231" name="TextBox 14"/>
          <p:cNvSpPr txBox="1">
            <a:spLocks noChangeArrowheads="1"/>
          </p:cNvSpPr>
          <p:nvPr/>
        </p:nvSpPr>
        <p:spPr bwMode="auto">
          <a:xfrm>
            <a:off x="4763" y="3554413"/>
            <a:ext cx="88852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120000"/>
              </a:lnSpc>
              <a:buFontTx/>
              <a:buAutoNum type="arabicPeriod"/>
            </a:pPr>
            <a:r>
              <a:rPr lang="en-GB" sz="2200" b="1">
                <a:cs typeface="Arial" charset="0"/>
              </a:rPr>
              <a:t>ssAAV v</a:t>
            </a:r>
            <a:r>
              <a:rPr lang="en-GB" sz="2200">
                <a:cs typeface="Arial" charset="0"/>
              </a:rPr>
              <a:t>ector pseudotyped with AAV8 capsid</a:t>
            </a:r>
          </a:p>
          <a:p>
            <a:pPr lvl="1" eaLnBrk="1" hangingPunct="1">
              <a:lnSpc>
                <a:spcPct val="120000"/>
              </a:lnSpc>
              <a:buFontTx/>
              <a:buAutoNum type="arabicPeriod"/>
            </a:pPr>
            <a:r>
              <a:rPr lang="en-GB" sz="2200">
                <a:cs typeface="Arial" charset="0"/>
              </a:rPr>
              <a:t>Strong liver specific promoter: HCR-hAAT</a:t>
            </a:r>
          </a:p>
          <a:p>
            <a:pPr lvl="1" eaLnBrk="1" hangingPunct="1">
              <a:lnSpc>
                <a:spcPct val="120000"/>
              </a:lnSpc>
              <a:buFontTx/>
              <a:buAutoNum type="arabicPeriod"/>
            </a:pPr>
            <a:r>
              <a:rPr lang="en-GB" sz="2400">
                <a:cs typeface="Arial" charset="0"/>
              </a:rPr>
              <a:t>Study is not yet open to recruitment</a:t>
            </a:r>
            <a:endParaRPr lang="en-GB" sz="2400"/>
          </a:p>
          <a:p>
            <a:pPr lvl="1" eaLnBrk="1" hangingPunct="1">
              <a:lnSpc>
                <a:spcPct val="120000"/>
              </a:lnSpc>
              <a:buFontTx/>
              <a:buAutoNum type="arabicPeriod"/>
            </a:pPr>
            <a:endParaRPr lang="en-GB" sz="2200">
              <a:cs typeface="Arial" charset="0"/>
            </a:endParaRPr>
          </a:p>
        </p:txBody>
      </p:sp>
      <p:sp>
        <p:nvSpPr>
          <p:cNvPr id="7" name="Rectangle 6"/>
          <p:cNvSpPr/>
          <p:nvPr/>
        </p:nvSpPr>
        <p:spPr>
          <a:xfrm>
            <a:off x="173038" y="5307013"/>
            <a:ext cx="7789862" cy="461962"/>
          </a:xfrm>
          <a:prstGeom prst="rect">
            <a:avLst/>
          </a:prstGeom>
        </p:spPr>
        <p:txBody>
          <a:bodyPr>
            <a:spAutoFit/>
          </a:bodyPr>
          <a:lstStyle/>
          <a:p>
            <a:pPr>
              <a:defRPr/>
            </a:pPr>
            <a:r>
              <a:rPr lang="en-GB" sz="2400" b="1" i="1" dirty="0" err="1">
                <a:solidFill>
                  <a:srgbClr val="C00000"/>
                </a:solidFill>
                <a:effectLst>
                  <a:outerShdw blurRad="38100" dist="38100" dir="2700000" algn="tl">
                    <a:srgbClr val="000000">
                      <a:alpha val="43137"/>
                    </a:srgbClr>
                  </a:outerShdw>
                </a:effectLst>
              </a:rPr>
              <a:t>Jichi</a:t>
            </a:r>
            <a:r>
              <a:rPr lang="en-GB" sz="2400" b="1" i="1" dirty="0">
                <a:solidFill>
                  <a:srgbClr val="C00000"/>
                </a:solidFill>
                <a:effectLst>
                  <a:outerShdw blurRad="38100" dist="38100" dir="2700000" algn="tl">
                    <a:srgbClr val="000000">
                      <a:alpha val="43137"/>
                    </a:srgbClr>
                  </a:outerShdw>
                </a:effectLst>
              </a:rPr>
              <a:t> medical school:  </a:t>
            </a:r>
            <a:r>
              <a:rPr lang="en-GB" sz="2400" i="1" dirty="0">
                <a:solidFill>
                  <a:srgbClr val="C00000"/>
                </a:solidFill>
              </a:rPr>
              <a:t>Same approach as CHOP</a:t>
            </a:r>
            <a:endParaRPr lang="en-GB" dirty="0"/>
          </a:p>
        </p:txBody>
      </p:sp>
    </p:spTree>
    <p:custDataLst>
      <p:tags r:id="rId1"/>
    </p:custData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8489950" cy="1296988"/>
          </a:xfrm>
        </p:spPr>
        <p:txBody>
          <a:bodyPr/>
          <a:lstStyle/>
          <a:p>
            <a:r>
              <a:rPr lang="en-GB" sz="2800" smtClean="0">
                <a:solidFill>
                  <a:schemeClr val="tx1"/>
                </a:solidFill>
              </a:rPr>
              <a:t>Haemophilia A</a:t>
            </a:r>
          </a:p>
        </p:txBody>
      </p:sp>
      <p:sp>
        <p:nvSpPr>
          <p:cNvPr id="53251" name="Content Placeholder 2"/>
          <p:cNvSpPr>
            <a:spLocks noGrp="1"/>
          </p:cNvSpPr>
          <p:nvPr>
            <p:ph idx="1"/>
          </p:nvPr>
        </p:nvSpPr>
        <p:spPr>
          <a:xfrm>
            <a:off x="292100" y="803275"/>
            <a:ext cx="8489950" cy="3457575"/>
          </a:xfrm>
        </p:spPr>
        <p:txBody>
          <a:bodyPr/>
          <a:lstStyle/>
          <a:p>
            <a:r>
              <a:rPr lang="en-GB" smtClean="0"/>
              <a:t>More common 1 in 4-5000 males affected</a:t>
            </a:r>
          </a:p>
          <a:p>
            <a:r>
              <a:rPr lang="en-GB" smtClean="0"/>
              <a:t>Mutations in Factor VIII gene </a:t>
            </a:r>
          </a:p>
          <a:p>
            <a:r>
              <a:rPr lang="en-GB" smtClean="0"/>
              <a:t>Classified as severe, medium and mild </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686" b="46506"/>
          <a:stretch/>
        </p:blipFill>
        <p:spPr bwMode="auto">
          <a:xfrm>
            <a:off x="225425" y="2977092"/>
            <a:ext cx="8604250" cy="17159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875" y="0"/>
            <a:ext cx="8489950" cy="1296988"/>
          </a:xfrm>
        </p:spPr>
        <p:txBody>
          <a:bodyPr>
            <a:normAutofit/>
          </a:bodyPr>
          <a:lstStyle/>
          <a:p>
            <a:pPr eaLnBrk="1" hangingPunct="1">
              <a:defRPr/>
            </a:pPr>
            <a:r>
              <a:rPr lang="en-GB" sz="2800" dirty="0" smtClean="0">
                <a:solidFill>
                  <a:schemeClr val="tx1"/>
                </a:solidFill>
                <a:effectLst>
                  <a:outerShdw blurRad="38100" dist="38100" dir="2700000" algn="tl">
                    <a:srgbClr val="000000">
                      <a:alpha val="43137"/>
                    </a:srgbClr>
                  </a:outerShdw>
                </a:effectLst>
              </a:rPr>
              <a:t>Gene therapy for Haemophilia A using rAAV vectors</a:t>
            </a:r>
          </a:p>
        </p:txBody>
      </p:sp>
      <p:sp>
        <p:nvSpPr>
          <p:cNvPr id="54275" name="Rectangle 3"/>
          <p:cNvSpPr>
            <a:spLocks noGrp="1" noChangeArrowheads="1"/>
          </p:cNvSpPr>
          <p:nvPr>
            <p:ph type="body" idx="1"/>
          </p:nvPr>
        </p:nvSpPr>
        <p:spPr>
          <a:xfrm>
            <a:off x="301625" y="1504950"/>
            <a:ext cx="8489950" cy="5057775"/>
          </a:xfrm>
        </p:spPr>
        <p:txBody>
          <a:bodyPr/>
          <a:lstStyle/>
          <a:p>
            <a:pPr eaLnBrk="1" hangingPunct="1"/>
            <a:r>
              <a:rPr lang="en-GB" smtClean="0"/>
              <a:t>Human FVIII cDNA much larger than hFIX and exceeds the packaging capacity of rAAV (4.6kb)</a:t>
            </a:r>
          </a:p>
          <a:p>
            <a:pPr lvl="1" eaLnBrk="1" hangingPunct="1"/>
            <a:r>
              <a:rPr lang="en-GB" smtClean="0"/>
              <a:t>hFVIII cDNA = ~7kb  (hFIX cDNA= 1.5kb)</a:t>
            </a:r>
          </a:p>
          <a:p>
            <a:pPr eaLnBrk="1" hangingPunct="1"/>
            <a:r>
              <a:rPr lang="en-GB" smtClean="0"/>
              <a:t>Lower expression of wild type FVIII when compared to other similarly sized proteins</a:t>
            </a:r>
          </a:p>
          <a:p>
            <a:pPr lvl="1" eaLnBrk="1" hangingPunct="1"/>
            <a:r>
              <a:rPr lang="en-GB" smtClean="0"/>
              <a:t>4 fold lower</a:t>
            </a:r>
          </a:p>
          <a:p>
            <a:pPr lvl="2" eaLnBrk="1" hangingPunct="1"/>
            <a:r>
              <a:rPr lang="en-GB" smtClean="0"/>
              <a:t>Inefficient transcription</a:t>
            </a:r>
          </a:p>
          <a:p>
            <a:pPr lvl="2" eaLnBrk="1" hangingPunct="1"/>
            <a:r>
              <a:rPr lang="en-GB" smtClean="0"/>
              <a:t>Interaction with endoplasmic reticulum</a:t>
            </a:r>
          </a:p>
          <a:p>
            <a:pPr lvl="2" eaLnBrk="1" hangingPunct="1"/>
            <a:r>
              <a:rPr lang="en-GB" smtClean="0"/>
              <a:t>Facilitated ER to Golgi transport needed</a:t>
            </a:r>
          </a:p>
        </p:txBody>
      </p:sp>
      <p:sp>
        <p:nvSpPr>
          <p:cNvPr id="54276" name="TextBox 1"/>
          <p:cNvSpPr txBox="1">
            <a:spLocks noChangeArrowheads="1"/>
          </p:cNvSpPr>
          <p:nvPr/>
        </p:nvSpPr>
        <p:spPr bwMode="auto">
          <a:xfrm>
            <a:off x="209550" y="1146175"/>
            <a:ext cx="155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i="1">
                <a:solidFill>
                  <a:srgbClr val="C00000"/>
                </a:solidFill>
              </a:rPr>
              <a:t>Challenges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117475" y="4379913"/>
            <a:ext cx="4768850" cy="2300287"/>
            <a:chOff x="74" y="2759"/>
            <a:chExt cx="3004" cy="1449"/>
          </a:xfrm>
        </p:grpSpPr>
        <p:grpSp>
          <p:nvGrpSpPr>
            <p:cNvPr id="12530" name="Group 3"/>
            <p:cNvGrpSpPr>
              <a:grpSpLocks/>
            </p:cNvGrpSpPr>
            <p:nvPr/>
          </p:nvGrpSpPr>
          <p:grpSpPr bwMode="auto">
            <a:xfrm>
              <a:off x="278" y="2759"/>
              <a:ext cx="939" cy="1081"/>
              <a:chOff x="278" y="2759"/>
              <a:chExt cx="939" cy="1081"/>
            </a:xfrm>
          </p:grpSpPr>
          <p:sp>
            <p:nvSpPr>
              <p:cNvPr id="12534" name="AutoShape 4"/>
              <p:cNvSpPr>
                <a:spLocks noChangeArrowheads="1"/>
              </p:cNvSpPr>
              <p:nvPr/>
            </p:nvSpPr>
            <p:spPr bwMode="auto">
              <a:xfrm>
                <a:off x="407" y="2923"/>
                <a:ext cx="672" cy="750"/>
              </a:xfrm>
              <a:prstGeom prst="octagon">
                <a:avLst>
                  <a:gd name="adj" fmla="val 29287"/>
                </a:avLst>
              </a:prstGeom>
              <a:solidFill>
                <a:srgbClr val="CCEC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35" name="AutoShape 5"/>
              <p:cNvSpPr>
                <a:spLocks noChangeArrowheads="1"/>
              </p:cNvSpPr>
              <p:nvPr/>
            </p:nvSpPr>
            <p:spPr bwMode="auto">
              <a:xfrm>
                <a:off x="431" y="3248"/>
                <a:ext cx="188" cy="218"/>
              </a:xfrm>
              <a:prstGeom prst="smileyFace">
                <a:avLst>
                  <a:gd name="adj" fmla="val 4653"/>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536" name="Group 6"/>
              <p:cNvGrpSpPr>
                <a:grpSpLocks/>
              </p:cNvGrpSpPr>
              <p:nvPr/>
            </p:nvGrpSpPr>
            <p:grpSpPr bwMode="auto">
              <a:xfrm>
                <a:off x="536" y="3666"/>
                <a:ext cx="95" cy="174"/>
                <a:chOff x="731" y="3127"/>
                <a:chExt cx="74" cy="264"/>
              </a:xfrm>
            </p:grpSpPr>
            <p:sp>
              <p:nvSpPr>
                <p:cNvPr id="12568" name="Line 7"/>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9" name="Oval 8"/>
                <p:cNvSpPr>
                  <a:spLocks noChangeArrowheads="1"/>
                </p:cNvSpPr>
                <p:nvPr/>
              </p:nvSpPr>
              <p:spPr bwMode="auto">
                <a:xfrm>
                  <a:off x="731" y="3327"/>
                  <a:ext cx="74" cy="6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37" name="Group 9"/>
              <p:cNvGrpSpPr>
                <a:grpSpLocks/>
              </p:cNvGrpSpPr>
              <p:nvPr/>
            </p:nvGrpSpPr>
            <p:grpSpPr bwMode="auto">
              <a:xfrm>
                <a:off x="852" y="3665"/>
                <a:ext cx="96" cy="173"/>
                <a:chOff x="731" y="3127"/>
                <a:chExt cx="74" cy="264"/>
              </a:xfrm>
            </p:grpSpPr>
            <p:sp>
              <p:nvSpPr>
                <p:cNvPr id="12566" name="Line 10"/>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7" name="Oval 11"/>
                <p:cNvSpPr>
                  <a:spLocks noChangeArrowheads="1"/>
                </p:cNvSpPr>
                <p:nvPr/>
              </p:nvSpPr>
              <p:spPr bwMode="auto">
                <a:xfrm>
                  <a:off x="731" y="3327"/>
                  <a:ext cx="74" cy="6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38" name="Group 12"/>
              <p:cNvGrpSpPr>
                <a:grpSpLocks/>
              </p:cNvGrpSpPr>
              <p:nvPr/>
            </p:nvGrpSpPr>
            <p:grpSpPr bwMode="auto">
              <a:xfrm rot="-5400000">
                <a:off x="1089" y="3068"/>
                <a:ext cx="118" cy="139"/>
                <a:chOff x="731" y="3127"/>
                <a:chExt cx="74" cy="264"/>
              </a:xfrm>
            </p:grpSpPr>
            <p:sp>
              <p:nvSpPr>
                <p:cNvPr id="12564" name="Line 13"/>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5" name="Oval 14"/>
                <p:cNvSpPr>
                  <a:spLocks noChangeArrowheads="1"/>
                </p:cNvSpPr>
                <p:nvPr/>
              </p:nvSpPr>
              <p:spPr bwMode="auto">
                <a:xfrm>
                  <a:off x="731" y="3327"/>
                  <a:ext cx="74" cy="6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39" name="Group 15"/>
              <p:cNvGrpSpPr>
                <a:grpSpLocks/>
              </p:cNvGrpSpPr>
              <p:nvPr/>
            </p:nvGrpSpPr>
            <p:grpSpPr bwMode="auto">
              <a:xfrm rot="-5400000">
                <a:off x="1088" y="3386"/>
                <a:ext cx="120" cy="139"/>
                <a:chOff x="731" y="3127"/>
                <a:chExt cx="74" cy="264"/>
              </a:xfrm>
            </p:grpSpPr>
            <p:sp>
              <p:nvSpPr>
                <p:cNvPr id="12562" name="Line 16"/>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3" name="Oval 17"/>
                <p:cNvSpPr>
                  <a:spLocks noChangeArrowheads="1"/>
                </p:cNvSpPr>
                <p:nvPr/>
              </p:nvSpPr>
              <p:spPr bwMode="auto">
                <a:xfrm>
                  <a:off x="731" y="3327"/>
                  <a:ext cx="74" cy="6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40" name="Group 18"/>
              <p:cNvGrpSpPr>
                <a:grpSpLocks/>
              </p:cNvGrpSpPr>
              <p:nvPr/>
            </p:nvGrpSpPr>
            <p:grpSpPr bwMode="auto">
              <a:xfrm flipV="1">
                <a:off x="539" y="2761"/>
                <a:ext cx="96" cy="173"/>
                <a:chOff x="731" y="3127"/>
                <a:chExt cx="74" cy="264"/>
              </a:xfrm>
            </p:grpSpPr>
            <p:sp>
              <p:nvSpPr>
                <p:cNvPr id="12560" name="Line 19"/>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61" name="Oval 20"/>
                <p:cNvSpPr>
                  <a:spLocks noChangeArrowheads="1"/>
                </p:cNvSpPr>
                <p:nvPr/>
              </p:nvSpPr>
              <p:spPr bwMode="auto">
                <a:xfrm>
                  <a:off x="731" y="3327"/>
                  <a:ext cx="74" cy="6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41" name="Group 21"/>
              <p:cNvGrpSpPr>
                <a:grpSpLocks/>
              </p:cNvGrpSpPr>
              <p:nvPr/>
            </p:nvGrpSpPr>
            <p:grpSpPr bwMode="auto">
              <a:xfrm flipV="1">
                <a:off x="856" y="2759"/>
                <a:ext cx="96" cy="174"/>
                <a:chOff x="731" y="3127"/>
                <a:chExt cx="74" cy="264"/>
              </a:xfrm>
            </p:grpSpPr>
            <p:sp>
              <p:nvSpPr>
                <p:cNvPr id="12558" name="Line 22"/>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9" name="Oval 23"/>
                <p:cNvSpPr>
                  <a:spLocks noChangeArrowheads="1"/>
                </p:cNvSpPr>
                <p:nvPr/>
              </p:nvSpPr>
              <p:spPr bwMode="auto">
                <a:xfrm>
                  <a:off x="731" y="3327"/>
                  <a:ext cx="74" cy="6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42" name="Group 24"/>
              <p:cNvGrpSpPr>
                <a:grpSpLocks/>
              </p:cNvGrpSpPr>
              <p:nvPr/>
            </p:nvGrpSpPr>
            <p:grpSpPr bwMode="auto">
              <a:xfrm rot="5400000">
                <a:off x="288" y="3073"/>
                <a:ext cx="120" cy="139"/>
                <a:chOff x="731" y="3127"/>
                <a:chExt cx="74" cy="264"/>
              </a:xfrm>
            </p:grpSpPr>
            <p:sp>
              <p:nvSpPr>
                <p:cNvPr id="12556" name="Line 25"/>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7" name="Oval 26"/>
                <p:cNvSpPr>
                  <a:spLocks noChangeArrowheads="1"/>
                </p:cNvSpPr>
                <p:nvPr/>
              </p:nvSpPr>
              <p:spPr bwMode="auto">
                <a:xfrm>
                  <a:off x="731" y="3327"/>
                  <a:ext cx="74" cy="6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43" name="Group 27"/>
              <p:cNvGrpSpPr>
                <a:grpSpLocks/>
              </p:cNvGrpSpPr>
              <p:nvPr/>
            </p:nvGrpSpPr>
            <p:grpSpPr bwMode="auto">
              <a:xfrm rot="5400000">
                <a:off x="288" y="3386"/>
                <a:ext cx="120" cy="139"/>
                <a:chOff x="731" y="3127"/>
                <a:chExt cx="74" cy="264"/>
              </a:xfrm>
            </p:grpSpPr>
            <p:sp>
              <p:nvSpPr>
                <p:cNvPr id="12554" name="Line 28"/>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5" name="Oval 29"/>
                <p:cNvSpPr>
                  <a:spLocks noChangeArrowheads="1"/>
                </p:cNvSpPr>
                <p:nvPr/>
              </p:nvSpPr>
              <p:spPr bwMode="auto">
                <a:xfrm>
                  <a:off x="731" y="3327"/>
                  <a:ext cx="74" cy="6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44" name="Group 30"/>
              <p:cNvGrpSpPr>
                <a:grpSpLocks/>
              </p:cNvGrpSpPr>
              <p:nvPr/>
            </p:nvGrpSpPr>
            <p:grpSpPr bwMode="auto">
              <a:xfrm rot="5400000" flipH="1" flipV="1">
                <a:off x="565" y="3208"/>
                <a:ext cx="514" cy="147"/>
                <a:chOff x="1302" y="3071"/>
                <a:chExt cx="1452" cy="184"/>
              </a:xfrm>
            </p:grpSpPr>
            <p:grpSp>
              <p:nvGrpSpPr>
                <p:cNvPr id="12545" name="Group 31"/>
                <p:cNvGrpSpPr>
                  <a:grpSpLocks/>
                </p:cNvGrpSpPr>
                <p:nvPr/>
              </p:nvGrpSpPr>
              <p:grpSpPr bwMode="auto">
                <a:xfrm>
                  <a:off x="1302" y="3071"/>
                  <a:ext cx="1224" cy="184"/>
                  <a:chOff x="1302" y="3071"/>
                  <a:chExt cx="1224" cy="184"/>
                </a:xfrm>
              </p:grpSpPr>
              <p:sp>
                <p:nvSpPr>
                  <p:cNvPr id="12547" name="Rectangle 32"/>
                  <p:cNvSpPr>
                    <a:spLocks noChangeArrowheads="1"/>
                  </p:cNvSpPr>
                  <p:nvPr/>
                </p:nvSpPr>
                <p:spPr bwMode="auto">
                  <a:xfrm>
                    <a:off x="1302"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8" name="Line 33"/>
                  <p:cNvSpPr>
                    <a:spLocks noChangeShapeType="1"/>
                  </p:cNvSpPr>
                  <p:nvPr/>
                </p:nvSpPr>
                <p:spPr bwMode="auto">
                  <a:xfrm>
                    <a:off x="1536" y="3189"/>
                    <a:ext cx="99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49" name="Rectangle 34"/>
                  <p:cNvSpPr>
                    <a:spLocks noChangeArrowheads="1"/>
                  </p:cNvSpPr>
                  <p:nvPr/>
                </p:nvSpPr>
                <p:spPr bwMode="auto">
                  <a:xfrm>
                    <a:off x="1932" y="3161"/>
                    <a:ext cx="492"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50" name="Rectangle 35"/>
                  <p:cNvSpPr>
                    <a:spLocks noChangeArrowheads="1"/>
                  </p:cNvSpPr>
                  <p:nvPr/>
                </p:nvSpPr>
                <p:spPr bwMode="auto">
                  <a:xfrm>
                    <a:off x="1566" y="3161"/>
                    <a:ext cx="324"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551" name="Group 36"/>
                  <p:cNvGrpSpPr>
                    <a:grpSpLocks/>
                  </p:cNvGrpSpPr>
                  <p:nvPr/>
                </p:nvGrpSpPr>
                <p:grpSpPr bwMode="auto">
                  <a:xfrm>
                    <a:off x="1567" y="3071"/>
                    <a:ext cx="102" cy="90"/>
                    <a:chOff x="834" y="3573"/>
                    <a:chExt cx="102" cy="87"/>
                  </a:xfrm>
                </p:grpSpPr>
                <p:sp>
                  <p:nvSpPr>
                    <p:cNvPr id="12552" name="Line 37"/>
                    <p:cNvSpPr>
                      <a:spLocks noChangeShapeType="1"/>
                    </p:cNvSpPr>
                    <p:nvPr/>
                  </p:nvSpPr>
                  <p:spPr bwMode="auto">
                    <a:xfrm>
                      <a:off x="834" y="3573"/>
                      <a:ext cx="1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53" name="Line 38"/>
                    <p:cNvSpPr>
                      <a:spLocks noChangeShapeType="1"/>
                    </p:cNvSpPr>
                    <p:nvPr/>
                  </p:nvSpPr>
                  <p:spPr bwMode="auto">
                    <a:xfrm>
                      <a:off x="834" y="3576"/>
                      <a:ext cx="0"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2546" name="Rectangle 39"/>
                <p:cNvSpPr>
                  <a:spLocks noChangeArrowheads="1"/>
                </p:cNvSpPr>
                <p:nvPr/>
              </p:nvSpPr>
              <p:spPr bwMode="auto">
                <a:xfrm>
                  <a:off x="2520"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2531" name="Text Box 40"/>
            <p:cNvSpPr txBox="1">
              <a:spLocks noChangeArrowheads="1"/>
            </p:cNvSpPr>
            <p:nvPr/>
          </p:nvSpPr>
          <p:spPr bwMode="auto">
            <a:xfrm>
              <a:off x="74" y="3920"/>
              <a:ext cx="20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Times New Roman" pitchFamily="18" charset="0"/>
                </a:rPr>
                <a:t>Recombinant viral vector</a:t>
              </a:r>
              <a:endParaRPr lang="en-US" sz="2400">
                <a:latin typeface="Times New Roman" pitchFamily="18" charset="0"/>
              </a:endParaRPr>
            </a:p>
          </p:txBody>
        </p:sp>
        <p:sp>
          <p:nvSpPr>
            <p:cNvPr id="12532" name="Text Box 41"/>
            <p:cNvSpPr txBox="1">
              <a:spLocks noChangeArrowheads="1"/>
            </p:cNvSpPr>
            <p:nvPr/>
          </p:nvSpPr>
          <p:spPr bwMode="auto">
            <a:xfrm>
              <a:off x="1873" y="3423"/>
              <a:ext cx="11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i="1">
                  <a:latin typeface="Times New Roman" pitchFamily="18" charset="0"/>
                </a:rPr>
                <a:t>Release viral particles</a:t>
              </a:r>
              <a:endParaRPr lang="en-US" sz="1400" b="1" i="1">
                <a:latin typeface="Times New Roman" pitchFamily="18" charset="0"/>
              </a:endParaRPr>
            </a:p>
          </p:txBody>
        </p:sp>
        <p:sp>
          <p:nvSpPr>
            <p:cNvPr id="12533" name="Line 42"/>
            <p:cNvSpPr>
              <a:spLocks noChangeShapeType="1"/>
            </p:cNvSpPr>
            <p:nvPr/>
          </p:nvSpPr>
          <p:spPr bwMode="auto">
            <a:xfrm flipH="1" flipV="1">
              <a:off x="1777" y="3322"/>
              <a:ext cx="1301" cy="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6427" name="Group 43"/>
          <p:cNvGrpSpPr>
            <a:grpSpLocks/>
          </p:cNvGrpSpPr>
          <p:nvPr/>
        </p:nvGrpSpPr>
        <p:grpSpPr bwMode="auto">
          <a:xfrm>
            <a:off x="5775325" y="3422650"/>
            <a:ext cx="3309938" cy="3462338"/>
            <a:chOff x="3638" y="2156"/>
            <a:chExt cx="2085" cy="2181"/>
          </a:xfrm>
        </p:grpSpPr>
        <p:grpSp>
          <p:nvGrpSpPr>
            <p:cNvPr id="12356" name="Group 44"/>
            <p:cNvGrpSpPr>
              <a:grpSpLocks/>
            </p:cNvGrpSpPr>
            <p:nvPr/>
          </p:nvGrpSpPr>
          <p:grpSpPr bwMode="auto">
            <a:xfrm>
              <a:off x="3638" y="3037"/>
              <a:ext cx="1838" cy="675"/>
              <a:chOff x="3638" y="3037"/>
              <a:chExt cx="1838" cy="675"/>
            </a:xfrm>
          </p:grpSpPr>
          <p:sp>
            <p:nvSpPr>
              <p:cNvPr id="12360" name="Oval 45"/>
              <p:cNvSpPr>
                <a:spLocks noChangeArrowheads="1"/>
              </p:cNvSpPr>
              <p:nvPr/>
            </p:nvSpPr>
            <p:spPr bwMode="auto">
              <a:xfrm>
                <a:off x="3638" y="3037"/>
                <a:ext cx="1838" cy="675"/>
              </a:xfrm>
              <a:prstGeom prst="ellipse">
                <a:avLst/>
              </a:prstGeom>
              <a:solidFill>
                <a:srgbClr val="6666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1" name="Oval 46"/>
              <p:cNvSpPr>
                <a:spLocks noChangeArrowheads="1"/>
              </p:cNvSpPr>
              <p:nvPr/>
            </p:nvSpPr>
            <p:spPr bwMode="auto">
              <a:xfrm>
                <a:off x="4112" y="3131"/>
                <a:ext cx="1353" cy="493"/>
              </a:xfrm>
              <a:prstGeom prst="ellipse">
                <a:avLst/>
              </a:prstGeom>
              <a:solidFill>
                <a:schemeClr val="bg1"/>
              </a:solidFill>
              <a:ln w="4127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62" name="Group 47"/>
              <p:cNvGrpSpPr>
                <a:grpSpLocks/>
              </p:cNvGrpSpPr>
              <p:nvPr/>
            </p:nvGrpSpPr>
            <p:grpSpPr bwMode="auto">
              <a:xfrm>
                <a:off x="4552" y="3246"/>
                <a:ext cx="558" cy="91"/>
                <a:chOff x="1302" y="3071"/>
                <a:chExt cx="1452" cy="184"/>
              </a:xfrm>
            </p:grpSpPr>
            <p:grpSp>
              <p:nvGrpSpPr>
                <p:cNvPr id="12521" name="Group 48"/>
                <p:cNvGrpSpPr>
                  <a:grpSpLocks/>
                </p:cNvGrpSpPr>
                <p:nvPr/>
              </p:nvGrpSpPr>
              <p:grpSpPr bwMode="auto">
                <a:xfrm>
                  <a:off x="1302" y="3071"/>
                  <a:ext cx="1224" cy="184"/>
                  <a:chOff x="1302" y="3071"/>
                  <a:chExt cx="1224" cy="184"/>
                </a:xfrm>
              </p:grpSpPr>
              <p:sp>
                <p:nvSpPr>
                  <p:cNvPr id="12523" name="Rectangle 49"/>
                  <p:cNvSpPr>
                    <a:spLocks noChangeArrowheads="1"/>
                  </p:cNvSpPr>
                  <p:nvPr/>
                </p:nvSpPr>
                <p:spPr bwMode="auto">
                  <a:xfrm>
                    <a:off x="1302"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24" name="Line 50"/>
                  <p:cNvSpPr>
                    <a:spLocks noChangeShapeType="1"/>
                  </p:cNvSpPr>
                  <p:nvPr/>
                </p:nvSpPr>
                <p:spPr bwMode="auto">
                  <a:xfrm>
                    <a:off x="1536" y="3189"/>
                    <a:ext cx="99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25" name="Rectangle 51"/>
                  <p:cNvSpPr>
                    <a:spLocks noChangeArrowheads="1"/>
                  </p:cNvSpPr>
                  <p:nvPr/>
                </p:nvSpPr>
                <p:spPr bwMode="auto">
                  <a:xfrm>
                    <a:off x="1932" y="3161"/>
                    <a:ext cx="492"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26" name="Rectangle 52"/>
                  <p:cNvSpPr>
                    <a:spLocks noChangeArrowheads="1"/>
                  </p:cNvSpPr>
                  <p:nvPr/>
                </p:nvSpPr>
                <p:spPr bwMode="auto">
                  <a:xfrm>
                    <a:off x="1566" y="3161"/>
                    <a:ext cx="324"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527" name="Group 53"/>
                  <p:cNvGrpSpPr>
                    <a:grpSpLocks/>
                  </p:cNvGrpSpPr>
                  <p:nvPr/>
                </p:nvGrpSpPr>
                <p:grpSpPr bwMode="auto">
                  <a:xfrm>
                    <a:off x="1567" y="3071"/>
                    <a:ext cx="102" cy="90"/>
                    <a:chOff x="834" y="3573"/>
                    <a:chExt cx="102" cy="87"/>
                  </a:xfrm>
                </p:grpSpPr>
                <p:sp>
                  <p:nvSpPr>
                    <p:cNvPr id="12528" name="Line 54"/>
                    <p:cNvSpPr>
                      <a:spLocks noChangeShapeType="1"/>
                    </p:cNvSpPr>
                    <p:nvPr/>
                  </p:nvSpPr>
                  <p:spPr bwMode="auto">
                    <a:xfrm>
                      <a:off x="834" y="3573"/>
                      <a:ext cx="1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29" name="Line 55"/>
                    <p:cNvSpPr>
                      <a:spLocks noChangeShapeType="1"/>
                    </p:cNvSpPr>
                    <p:nvPr/>
                  </p:nvSpPr>
                  <p:spPr bwMode="auto">
                    <a:xfrm>
                      <a:off x="834" y="3576"/>
                      <a:ext cx="0"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2522" name="Rectangle 56"/>
                <p:cNvSpPr>
                  <a:spLocks noChangeArrowheads="1"/>
                </p:cNvSpPr>
                <p:nvPr/>
              </p:nvSpPr>
              <p:spPr bwMode="auto">
                <a:xfrm>
                  <a:off x="2520"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63" name="Line 57"/>
              <p:cNvSpPr>
                <a:spLocks noChangeShapeType="1"/>
              </p:cNvSpPr>
              <p:nvPr/>
            </p:nvSpPr>
            <p:spPr bwMode="auto">
              <a:xfrm>
                <a:off x="4575" y="3403"/>
                <a:ext cx="51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64" name="Rectangle 58"/>
              <p:cNvSpPr>
                <a:spLocks noChangeArrowheads="1"/>
              </p:cNvSpPr>
              <p:nvPr/>
            </p:nvSpPr>
            <p:spPr bwMode="auto">
              <a:xfrm>
                <a:off x="4787" y="3386"/>
                <a:ext cx="258" cy="33"/>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5" name="Rectangle 59"/>
              <p:cNvSpPr>
                <a:spLocks noChangeArrowheads="1"/>
              </p:cNvSpPr>
              <p:nvPr/>
            </p:nvSpPr>
            <p:spPr bwMode="auto">
              <a:xfrm>
                <a:off x="4591" y="3386"/>
                <a:ext cx="170" cy="33"/>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66" name="Group 60"/>
              <p:cNvGrpSpPr>
                <a:grpSpLocks/>
              </p:cNvGrpSpPr>
              <p:nvPr/>
            </p:nvGrpSpPr>
            <p:grpSpPr bwMode="auto">
              <a:xfrm>
                <a:off x="4548" y="3495"/>
                <a:ext cx="519" cy="33"/>
                <a:chOff x="3958" y="1634"/>
                <a:chExt cx="990" cy="56"/>
              </a:xfrm>
            </p:grpSpPr>
            <p:sp>
              <p:nvSpPr>
                <p:cNvPr id="12519" name="Line 61"/>
                <p:cNvSpPr>
                  <a:spLocks noChangeShapeType="1"/>
                </p:cNvSpPr>
                <p:nvPr/>
              </p:nvSpPr>
              <p:spPr bwMode="auto">
                <a:xfrm>
                  <a:off x="3958" y="1662"/>
                  <a:ext cx="99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20" name="Rectangle 62"/>
                <p:cNvSpPr>
                  <a:spLocks noChangeArrowheads="1"/>
                </p:cNvSpPr>
                <p:nvPr/>
              </p:nvSpPr>
              <p:spPr bwMode="auto">
                <a:xfrm>
                  <a:off x="4354" y="1634"/>
                  <a:ext cx="492" cy="5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67" name="Group 63"/>
              <p:cNvGrpSpPr>
                <a:grpSpLocks/>
              </p:cNvGrpSpPr>
              <p:nvPr/>
            </p:nvGrpSpPr>
            <p:grpSpPr bwMode="auto">
              <a:xfrm>
                <a:off x="4068" y="3525"/>
                <a:ext cx="244" cy="150"/>
                <a:chOff x="1174" y="1983"/>
                <a:chExt cx="939" cy="1221"/>
              </a:xfrm>
            </p:grpSpPr>
            <p:grpSp>
              <p:nvGrpSpPr>
                <p:cNvPr id="12482" name="Group 64"/>
                <p:cNvGrpSpPr>
                  <a:grpSpLocks/>
                </p:cNvGrpSpPr>
                <p:nvPr/>
              </p:nvGrpSpPr>
              <p:grpSpPr bwMode="auto">
                <a:xfrm>
                  <a:off x="1174" y="1983"/>
                  <a:ext cx="939" cy="1221"/>
                  <a:chOff x="573" y="899"/>
                  <a:chExt cx="729" cy="673"/>
                </a:xfrm>
              </p:grpSpPr>
              <p:sp>
                <p:nvSpPr>
                  <p:cNvPr id="12493" name="AutoShape 65"/>
                  <p:cNvSpPr>
                    <a:spLocks noChangeArrowheads="1"/>
                  </p:cNvSpPr>
                  <p:nvPr/>
                </p:nvSpPr>
                <p:spPr bwMode="auto">
                  <a:xfrm>
                    <a:off x="673" y="1001"/>
                    <a:ext cx="522" cy="467"/>
                  </a:xfrm>
                  <a:prstGeom prst="octagon">
                    <a:avLst>
                      <a:gd name="adj" fmla="val 29287"/>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4" name="AutoShape 66"/>
                  <p:cNvSpPr>
                    <a:spLocks noChangeArrowheads="1"/>
                  </p:cNvSpPr>
                  <p:nvPr/>
                </p:nvSpPr>
                <p:spPr bwMode="auto">
                  <a:xfrm>
                    <a:off x="692" y="1203"/>
                    <a:ext cx="146" cy="136"/>
                  </a:xfrm>
                  <a:prstGeom prst="smileyFace">
                    <a:avLst>
                      <a:gd name="adj" fmla="val 4653"/>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95" name="Group 67"/>
                  <p:cNvGrpSpPr>
                    <a:grpSpLocks/>
                  </p:cNvGrpSpPr>
                  <p:nvPr/>
                </p:nvGrpSpPr>
                <p:grpSpPr bwMode="auto">
                  <a:xfrm>
                    <a:off x="773" y="1464"/>
                    <a:ext cx="74" cy="108"/>
                    <a:chOff x="731" y="3127"/>
                    <a:chExt cx="74" cy="264"/>
                  </a:xfrm>
                </p:grpSpPr>
                <p:sp>
                  <p:nvSpPr>
                    <p:cNvPr id="12517" name="Line 68"/>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18" name="Oval 69"/>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96" name="Group 70"/>
                  <p:cNvGrpSpPr>
                    <a:grpSpLocks/>
                  </p:cNvGrpSpPr>
                  <p:nvPr/>
                </p:nvGrpSpPr>
                <p:grpSpPr bwMode="auto">
                  <a:xfrm>
                    <a:off x="1019" y="1463"/>
                    <a:ext cx="74" cy="108"/>
                    <a:chOff x="731" y="3127"/>
                    <a:chExt cx="74" cy="264"/>
                  </a:xfrm>
                </p:grpSpPr>
                <p:sp>
                  <p:nvSpPr>
                    <p:cNvPr id="12515" name="Line 71"/>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16" name="Oval 72"/>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97" name="Group 73"/>
                  <p:cNvGrpSpPr>
                    <a:grpSpLocks/>
                  </p:cNvGrpSpPr>
                  <p:nvPr/>
                </p:nvGrpSpPr>
                <p:grpSpPr bwMode="auto">
                  <a:xfrm rot="-5400000">
                    <a:off x="1211" y="1081"/>
                    <a:ext cx="74" cy="108"/>
                    <a:chOff x="731" y="3127"/>
                    <a:chExt cx="74" cy="264"/>
                  </a:xfrm>
                </p:grpSpPr>
                <p:sp>
                  <p:nvSpPr>
                    <p:cNvPr id="12513" name="Line 74"/>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14" name="Oval 75"/>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98" name="Group 76"/>
                  <p:cNvGrpSpPr>
                    <a:grpSpLocks/>
                  </p:cNvGrpSpPr>
                  <p:nvPr/>
                </p:nvGrpSpPr>
                <p:grpSpPr bwMode="auto">
                  <a:xfrm rot="-5400000">
                    <a:off x="1211" y="1279"/>
                    <a:ext cx="74" cy="108"/>
                    <a:chOff x="731" y="3127"/>
                    <a:chExt cx="74" cy="264"/>
                  </a:xfrm>
                </p:grpSpPr>
                <p:sp>
                  <p:nvSpPr>
                    <p:cNvPr id="12511" name="Line 77"/>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12" name="Oval 78"/>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99" name="Group 79"/>
                  <p:cNvGrpSpPr>
                    <a:grpSpLocks/>
                  </p:cNvGrpSpPr>
                  <p:nvPr/>
                </p:nvGrpSpPr>
                <p:grpSpPr bwMode="auto">
                  <a:xfrm flipV="1">
                    <a:off x="776" y="900"/>
                    <a:ext cx="74" cy="108"/>
                    <a:chOff x="731" y="3127"/>
                    <a:chExt cx="74" cy="264"/>
                  </a:xfrm>
                </p:grpSpPr>
                <p:sp>
                  <p:nvSpPr>
                    <p:cNvPr id="12509" name="Line 80"/>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10" name="Oval 81"/>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0" name="Group 82"/>
                  <p:cNvGrpSpPr>
                    <a:grpSpLocks/>
                  </p:cNvGrpSpPr>
                  <p:nvPr/>
                </p:nvGrpSpPr>
                <p:grpSpPr bwMode="auto">
                  <a:xfrm flipV="1">
                    <a:off x="1022" y="899"/>
                    <a:ext cx="74" cy="108"/>
                    <a:chOff x="731" y="3127"/>
                    <a:chExt cx="74" cy="264"/>
                  </a:xfrm>
                </p:grpSpPr>
                <p:sp>
                  <p:nvSpPr>
                    <p:cNvPr id="12507" name="Line 83"/>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08" name="Oval 84"/>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1" name="Group 85"/>
                  <p:cNvGrpSpPr>
                    <a:grpSpLocks/>
                  </p:cNvGrpSpPr>
                  <p:nvPr/>
                </p:nvGrpSpPr>
                <p:grpSpPr bwMode="auto">
                  <a:xfrm rot="5400000">
                    <a:off x="590" y="1084"/>
                    <a:ext cx="74" cy="108"/>
                    <a:chOff x="731" y="3127"/>
                    <a:chExt cx="74" cy="264"/>
                  </a:xfrm>
                </p:grpSpPr>
                <p:sp>
                  <p:nvSpPr>
                    <p:cNvPr id="12505" name="Line 86"/>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06" name="Oval 87"/>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02" name="Group 88"/>
                  <p:cNvGrpSpPr>
                    <a:grpSpLocks/>
                  </p:cNvGrpSpPr>
                  <p:nvPr/>
                </p:nvGrpSpPr>
                <p:grpSpPr bwMode="auto">
                  <a:xfrm rot="5400000">
                    <a:off x="590" y="1279"/>
                    <a:ext cx="74" cy="108"/>
                    <a:chOff x="731" y="3127"/>
                    <a:chExt cx="74" cy="264"/>
                  </a:xfrm>
                </p:grpSpPr>
                <p:sp>
                  <p:nvSpPr>
                    <p:cNvPr id="12503" name="Line 89"/>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04" name="Oval 90"/>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83" name="Group 91"/>
                <p:cNvGrpSpPr>
                  <a:grpSpLocks/>
                </p:cNvGrpSpPr>
                <p:nvPr/>
              </p:nvGrpSpPr>
              <p:grpSpPr bwMode="auto">
                <a:xfrm rot="5400000" flipH="1" flipV="1">
                  <a:off x="1428" y="2500"/>
                  <a:ext cx="580" cy="147"/>
                  <a:chOff x="1302" y="3071"/>
                  <a:chExt cx="1452" cy="184"/>
                </a:xfrm>
              </p:grpSpPr>
              <p:grpSp>
                <p:nvGrpSpPr>
                  <p:cNvPr id="12484" name="Group 92"/>
                  <p:cNvGrpSpPr>
                    <a:grpSpLocks/>
                  </p:cNvGrpSpPr>
                  <p:nvPr/>
                </p:nvGrpSpPr>
                <p:grpSpPr bwMode="auto">
                  <a:xfrm>
                    <a:off x="1302" y="3071"/>
                    <a:ext cx="1224" cy="184"/>
                    <a:chOff x="1302" y="3071"/>
                    <a:chExt cx="1224" cy="184"/>
                  </a:xfrm>
                </p:grpSpPr>
                <p:sp>
                  <p:nvSpPr>
                    <p:cNvPr id="12486" name="Rectangle 93"/>
                    <p:cNvSpPr>
                      <a:spLocks noChangeArrowheads="1"/>
                    </p:cNvSpPr>
                    <p:nvPr/>
                  </p:nvSpPr>
                  <p:spPr bwMode="auto">
                    <a:xfrm>
                      <a:off x="1302"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87" name="Line 94"/>
                    <p:cNvSpPr>
                      <a:spLocks noChangeShapeType="1"/>
                    </p:cNvSpPr>
                    <p:nvPr/>
                  </p:nvSpPr>
                  <p:spPr bwMode="auto">
                    <a:xfrm>
                      <a:off x="1536" y="3189"/>
                      <a:ext cx="99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88" name="Rectangle 95"/>
                    <p:cNvSpPr>
                      <a:spLocks noChangeArrowheads="1"/>
                    </p:cNvSpPr>
                    <p:nvPr/>
                  </p:nvSpPr>
                  <p:spPr bwMode="auto">
                    <a:xfrm>
                      <a:off x="1932" y="3161"/>
                      <a:ext cx="492"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89" name="Rectangle 96"/>
                    <p:cNvSpPr>
                      <a:spLocks noChangeArrowheads="1"/>
                    </p:cNvSpPr>
                    <p:nvPr/>
                  </p:nvSpPr>
                  <p:spPr bwMode="auto">
                    <a:xfrm>
                      <a:off x="1566" y="3161"/>
                      <a:ext cx="324"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90" name="Group 97"/>
                    <p:cNvGrpSpPr>
                      <a:grpSpLocks/>
                    </p:cNvGrpSpPr>
                    <p:nvPr/>
                  </p:nvGrpSpPr>
                  <p:grpSpPr bwMode="auto">
                    <a:xfrm>
                      <a:off x="1567" y="3071"/>
                      <a:ext cx="102" cy="90"/>
                      <a:chOff x="834" y="3573"/>
                      <a:chExt cx="102" cy="87"/>
                    </a:xfrm>
                  </p:grpSpPr>
                  <p:sp>
                    <p:nvSpPr>
                      <p:cNvPr id="12491" name="Line 98"/>
                      <p:cNvSpPr>
                        <a:spLocks noChangeShapeType="1"/>
                      </p:cNvSpPr>
                      <p:nvPr/>
                    </p:nvSpPr>
                    <p:spPr bwMode="auto">
                      <a:xfrm>
                        <a:off x="834" y="3573"/>
                        <a:ext cx="1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92" name="Line 99"/>
                      <p:cNvSpPr>
                        <a:spLocks noChangeShapeType="1"/>
                      </p:cNvSpPr>
                      <p:nvPr/>
                    </p:nvSpPr>
                    <p:spPr bwMode="auto">
                      <a:xfrm>
                        <a:off x="834" y="3576"/>
                        <a:ext cx="0"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2485" name="Rectangle 100"/>
                  <p:cNvSpPr>
                    <a:spLocks noChangeArrowheads="1"/>
                  </p:cNvSpPr>
                  <p:nvPr/>
                </p:nvSpPr>
                <p:spPr bwMode="auto">
                  <a:xfrm>
                    <a:off x="2520"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68" name="Group 101"/>
              <p:cNvGrpSpPr>
                <a:grpSpLocks/>
              </p:cNvGrpSpPr>
              <p:nvPr/>
            </p:nvGrpSpPr>
            <p:grpSpPr bwMode="auto">
              <a:xfrm>
                <a:off x="3761" y="3239"/>
                <a:ext cx="244" cy="149"/>
                <a:chOff x="1174" y="1983"/>
                <a:chExt cx="939" cy="1221"/>
              </a:xfrm>
            </p:grpSpPr>
            <p:grpSp>
              <p:nvGrpSpPr>
                <p:cNvPr id="12445" name="Group 102"/>
                <p:cNvGrpSpPr>
                  <a:grpSpLocks/>
                </p:cNvGrpSpPr>
                <p:nvPr/>
              </p:nvGrpSpPr>
              <p:grpSpPr bwMode="auto">
                <a:xfrm>
                  <a:off x="1174" y="1983"/>
                  <a:ext cx="939" cy="1221"/>
                  <a:chOff x="573" y="899"/>
                  <a:chExt cx="729" cy="673"/>
                </a:xfrm>
              </p:grpSpPr>
              <p:sp>
                <p:nvSpPr>
                  <p:cNvPr id="12456" name="AutoShape 103"/>
                  <p:cNvSpPr>
                    <a:spLocks noChangeArrowheads="1"/>
                  </p:cNvSpPr>
                  <p:nvPr/>
                </p:nvSpPr>
                <p:spPr bwMode="auto">
                  <a:xfrm>
                    <a:off x="673" y="1001"/>
                    <a:ext cx="522" cy="467"/>
                  </a:xfrm>
                  <a:prstGeom prst="octagon">
                    <a:avLst>
                      <a:gd name="adj" fmla="val 29287"/>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7" name="AutoShape 104"/>
                  <p:cNvSpPr>
                    <a:spLocks noChangeArrowheads="1"/>
                  </p:cNvSpPr>
                  <p:nvPr/>
                </p:nvSpPr>
                <p:spPr bwMode="auto">
                  <a:xfrm>
                    <a:off x="692" y="1203"/>
                    <a:ext cx="146" cy="136"/>
                  </a:xfrm>
                  <a:prstGeom prst="smileyFace">
                    <a:avLst>
                      <a:gd name="adj" fmla="val 4653"/>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58" name="Group 105"/>
                  <p:cNvGrpSpPr>
                    <a:grpSpLocks/>
                  </p:cNvGrpSpPr>
                  <p:nvPr/>
                </p:nvGrpSpPr>
                <p:grpSpPr bwMode="auto">
                  <a:xfrm>
                    <a:off x="773" y="1464"/>
                    <a:ext cx="74" cy="108"/>
                    <a:chOff x="731" y="3127"/>
                    <a:chExt cx="74" cy="264"/>
                  </a:xfrm>
                </p:grpSpPr>
                <p:sp>
                  <p:nvSpPr>
                    <p:cNvPr id="12480" name="Line 106"/>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81" name="Oval 107"/>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59" name="Group 108"/>
                  <p:cNvGrpSpPr>
                    <a:grpSpLocks/>
                  </p:cNvGrpSpPr>
                  <p:nvPr/>
                </p:nvGrpSpPr>
                <p:grpSpPr bwMode="auto">
                  <a:xfrm>
                    <a:off x="1019" y="1463"/>
                    <a:ext cx="74" cy="108"/>
                    <a:chOff x="731" y="3127"/>
                    <a:chExt cx="74" cy="264"/>
                  </a:xfrm>
                </p:grpSpPr>
                <p:sp>
                  <p:nvSpPr>
                    <p:cNvPr id="12478" name="Line 109"/>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79" name="Oval 110"/>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60" name="Group 111"/>
                  <p:cNvGrpSpPr>
                    <a:grpSpLocks/>
                  </p:cNvGrpSpPr>
                  <p:nvPr/>
                </p:nvGrpSpPr>
                <p:grpSpPr bwMode="auto">
                  <a:xfrm rot="-5400000">
                    <a:off x="1211" y="1081"/>
                    <a:ext cx="74" cy="108"/>
                    <a:chOff x="731" y="3127"/>
                    <a:chExt cx="74" cy="264"/>
                  </a:xfrm>
                </p:grpSpPr>
                <p:sp>
                  <p:nvSpPr>
                    <p:cNvPr id="12476" name="Line 112"/>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77" name="Oval 113"/>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61" name="Group 114"/>
                  <p:cNvGrpSpPr>
                    <a:grpSpLocks/>
                  </p:cNvGrpSpPr>
                  <p:nvPr/>
                </p:nvGrpSpPr>
                <p:grpSpPr bwMode="auto">
                  <a:xfrm rot="-5400000">
                    <a:off x="1211" y="1279"/>
                    <a:ext cx="74" cy="108"/>
                    <a:chOff x="731" y="3127"/>
                    <a:chExt cx="74" cy="264"/>
                  </a:xfrm>
                </p:grpSpPr>
                <p:sp>
                  <p:nvSpPr>
                    <p:cNvPr id="12474" name="Line 115"/>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75" name="Oval 116"/>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62" name="Group 117"/>
                  <p:cNvGrpSpPr>
                    <a:grpSpLocks/>
                  </p:cNvGrpSpPr>
                  <p:nvPr/>
                </p:nvGrpSpPr>
                <p:grpSpPr bwMode="auto">
                  <a:xfrm flipV="1">
                    <a:off x="776" y="900"/>
                    <a:ext cx="74" cy="108"/>
                    <a:chOff x="731" y="3127"/>
                    <a:chExt cx="74" cy="264"/>
                  </a:xfrm>
                </p:grpSpPr>
                <p:sp>
                  <p:nvSpPr>
                    <p:cNvPr id="12472" name="Line 118"/>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73" name="Oval 119"/>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63" name="Group 120"/>
                  <p:cNvGrpSpPr>
                    <a:grpSpLocks/>
                  </p:cNvGrpSpPr>
                  <p:nvPr/>
                </p:nvGrpSpPr>
                <p:grpSpPr bwMode="auto">
                  <a:xfrm flipV="1">
                    <a:off x="1022" y="899"/>
                    <a:ext cx="74" cy="108"/>
                    <a:chOff x="731" y="3127"/>
                    <a:chExt cx="74" cy="264"/>
                  </a:xfrm>
                </p:grpSpPr>
                <p:sp>
                  <p:nvSpPr>
                    <p:cNvPr id="12470" name="Line 121"/>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71" name="Oval 122"/>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64" name="Group 123"/>
                  <p:cNvGrpSpPr>
                    <a:grpSpLocks/>
                  </p:cNvGrpSpPr>
                  <p:nvPr/>
                </p:nvGrpSpPr>
                <p:grpSpPr bwMode="auto">
                  <a:xfrm rot="5400000">
                    <a:off x="590" y="1084"/>
                    <a:ext cx="74" cy="108"/>
                    <a:chOff x="731" y="3127"/>
                    <a:chExt cx="74" cy="264"/>
                  </a:xfrm>
                </p:grpSpPr>
                <p:sp>
                  <p:nvSpPr>
                    <p:cNvPr id="12468" name="Line 124"/>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69" name="Oval 125"/>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65" name="Group 126"/>
                  <p:cNvGrpSpPr>
                    <a:grpSpLocks/>
                  </p:cNvGrpSpPr>
                  <p:nvPr/>
                </p:nvGrpSpPr>
                <p:grpSpPr bwMode="auto">
                  <a:xfrm rot="5400000">
                    <a:off x="590" y="1279"/>
                    <a:ext cx="74" cy="108"/>
                    <a:chOff x="731" y="3127"/>
                    <a:chExt cx="74" cy="264"/>
                  </a:xfrm>
                </p:grpSpPr>
                <p:sp>
                  <p:nvSpPr>
                    <p:cNvPr id="12466" name="Line 127"/>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67" name="Oval 128"/>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46" name="Group 129"/>
                <p:cNvGrpSpPr>
                  <a:grpSpLocks/>
                </p:cNvGrpSpPr>
                <p:nvPr/>
              </p:nvGrpSpPr>
              <p:grpSpPr bwMode="auto">
                <a:xfrm rot="5400000" flipH="1" flipV="1">
                  <a:off x="1428" y="2500"/>
                  <a:ext cx="580" cy="147"/>
                  <a:chOff x="1302" y="3071"/>
                  <a:chExt cx="1452" cy="184"/>
                </a:xfrm>
              </p:grpSpPr>
              <p:grpSp>
                <p:nvGrpSpPr>
                  <p:cNvPr id="12447" name="Group 130"/>
                  <p:cNvGrpSpPr>
                    <a:grpSpLocks/>
                  </p:cNvGrpSpPr>
                  <p:nvPr/>
                </p:nvGrpSpPr>
                <p:grpSpPr bwMode="auto">
                  <a:xfrm>
                    <a:off x="1302" y="3071"/>
                    <a:ext cx="1224" cy="184"/>
                    <a:chOff x="1302" y="3071"/>
                    <a:chExt cx="1224" cy="184"/>
                  </a:xfrm>
                </p:grpSpPr>
                <p:sp>
                  <p:nvSpPr>
                    <p:cNvPr id="12449" name="Rectangle 131"/>
                    <p:cNvSpPr>
                      <a:spLocks noChangeArrowheads="1"/>
                    </p:cNvSpPr>
                    <p:nvPr/>
                  </p:nvSpPr>
                  <p:spPr bwMode="auto">
                    <a:xfrm>
                      <a:off x="1302"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0" name="Line 132"/>
                    <p:cNvSpPr>
                      <a:spLocks noChangeShapeType="1"/>
                    </p:cNvSpPr>
                    <p:nvPr/>
                  </p:nvSpPr>
                  <p:spPr bwMode="auto">
                    <a:xfrm>
                      <a:off x="1536" y="3189"/>
                      <a:ext cx="99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51" name="Rectangle 133"/>
                    <p:cNvSpPr>
                      <a:spLocks noChangeArrowheads="1"/>
                    </p:cNvSpPr>
                    <p:nvPr/>
                  </p:nvSpPr>
                  <p:spPr bwMode="auto">
                    <a:xfrm>
                      <a:off x="1932" y="3161"/>
                      <a:ext cx="492"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2" name="Rectangle 134"/>
                    <p:cNvSpPr>
                      <a:spLocks noChangeArrowheads="1"/>
                    </p:cNvSpPr>
                    <p:nvPr/>
                  </p:nvSpPr>
                  <p:spPr bwMode="auto">
                    <a:xfrm>
                      <a:off x="1566" y="3161"/>
                      <a:ext cx="324"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53" name="Group 135"/>
                    <p:cNvGrpSpPr>
                      <a:grpSpLocks/>
                    </p:cNvGrpSpPr>
                    <p:nvPr/>
                  </p:nvGrpSpPr>
                  <p:grpSpPr bwMode="auto">
                    <a:xfrm>
                      <a:off x="1567" y="3071"/>
                      <a:ext cx="102" cy="90"/>
                      <a:chOff x="834" y="3573"/>
                      <a:chExt cx="102" cy="87"/>
                    </a:xfrm>
                  </p:grpSpPr>
                  <p:sp>
                    <p:nvSpPr>
                      <p:cNvPr id="12454" name="Line 136"/>
                      <p:cNvSpPr>
                        <a:spLocks noChangeShapeType="1"/>
                      </p:cNvSpPr>
                      <p:nvPr/>
                    </p:nvSpPr>
                    <p:spPr bwMode="auto">
                      <a:xfrm>
                        <a:off x="834" y="3573"/>
                        <a:ext cx="1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55" name="Line 137"/>
                      <p:cNvSpPr>
                        <a:spLocks noChangeShapeType="1"/>
                      </p:cNvSpPr>
                      <p:nvPr/>
                    </p:nvSpPr>
                    <p:spPr bwMode="auto">
                      <a:xfrm>
                        <a:off x="834" y="3576"/>
                        <a:ext cx="0"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2448" name="Rectangle 138"/>
                  <p:cNvSpPr>
                    <a:spLocks noChangeArrowheads="1"/>
                  </p:cNvSpPr>
                  <p:nvPr/>
                </p:nvSpPr>
                <p:spPr bwMode="auto">
                  <a:xfrm>
                    <a:off x="2520"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69" name="Group 139"/>
              <p:cNvGrpSpPr>
                <a:grpSpLocks/>
              </p:cNvGrpSpPr>
              <p:nvPr/>
            </p:nvGrpSpPr>
            <p:grpSpPr bwMode="auto">
              <a:xfrm>
                <a:off x="3838" y="3421"/>
                <a:ext cx="244" cy="149"/>
                <a:chOff x="1174" y="1983"/>
                <a:chExt cx="939" cy="1221"/>
              </a:xfrm>
            </p:grpSpPr>
            <p:grpSp>
              <p:nvGrpSpPr>
                <p:cNvPr id="12408" name="Group 140"/>
                <p:cNvGrpSpPr>
                  <a:grpSpLocks/>
                </p:cNvGrpSpPr>
                <p:nvPr/>
              </p:nvGrpSpPr>
              <p:grpSpPr bwMode="auto">
                <a:xfrm>
                  <a:off x="1174" y="1983"/>
                  <a:ext cx="939" cy="1221"/>
                  <a:chOff x="573" y="899"/>
                  <a:chExt cx="729" cy="673"/>
                </a:xfrm>
              </p:grpSpPr>
              <p:sp>
                <p:nvSpPr>
                  <p:cNvPr id="12419" name="AutoShape 141"/>
                  <p:cNvSpPr>
                    <a:spLocks noChangeArrowheads="1"/>
                  </p:cNvSpPr>
                  <p:nvPr/>
                </p:nvSpPr>
                <p:spPr bwMode="auto">
                  <a:xfrm>
                    <a:off x="673" y="1001"/>
                    <a:ext cx="522" cy="467"/>
                  </a:xfrm>
                  <a:prstGeom prst="octagon">
                    <a:avLst>
                      <a:gd name="adj" fmla="val 29287"/>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20" name="AutoShape 142"/>
                  <p:cNvSpPr>
                    <a:spLocks noChangeArrowheads="1"/>
                  </p:cNvSpPr>
                  <p:nvPr/>
                </p:nvSpPr>
                <p:spPr bwMode="auto">
                  <a:xfrm>
                    <a:off x="692" y="1203"/>
                    <a:ext cx="146" cy="136"/>
                  </a:xfrm>
                  <a:prstGeom prst="smileyFace">
                    <a:avLst>
                      <a:gd name="adj" fmla="val 4653"/>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21" name="Group 143"/>
                  <p:cNvGrpSpPr>
                    <a:grpSpLocks/>
                  </p:cNvGrpSpPr>
                  <p:nvPr/>
                </p:nvGrpSpPr>
                <p:grpSpPr bwMode="auto">
                  <a:xfrm>
                    <a:off x="773" y="1464"/>
                    <a:ext cx="74" cy="108"/>
                    <a:chOff x="731" y="3127"/>
                    <a:chExt cx="74" cy="264"/>
                  </a:xfrm>
                </p:grpSpPr>
                <p:sp>
                  <p:nvSpPr>
                    <p:cNvPr id="12443" name="Line 144"/>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44" name="Oval 145"/>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22" name="Group 146"/>
                  <p:cNvGrpSpPr>
                    <a:grpSpLocks/>
                  </p:cNvGrpSpPr>
                  <p:nvPr/>
                </p:nvGrpSpPr>
                <p:grpSpPr bwMode="auto">
                  <a:xfrm>
                    <a:off x="1019" y="1463"/>
                    <a:ext cx="74" cy="108"/>
                    <a:chOff x="731" y="3127"/>
                    <a:chExt cx="74" cy="264"/>
                  </a:xfrm>
                </p:grpSpPr>
                <p:sp>
                  <p:nvSpPr>
                    <p:cNvPr id="12441" name="Line 147"/>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42" name="Oval 148"/>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23" name="Group 149"/>
                  <p:cNvGrpSpPr>
                    <a:grpSpLocks/>
                  </p:cNvGrpSpPr>
                  <p:nvPr/>
                </p:nvGrpSpPr>
                <p:grpSpPr bwMode="auto">
                  <a:xfrm rot="-5400000">
                    <a:off x="1211" y="1081"/>
                    <a:ext cx="74" cy="108"/>
                    <a:chOff x="731" y="3127"/>
                    <a:chExt cx="74" cy="264"/>
                  </a:xfrm>
                </p:grpSpPr>
                <p:sp>
                  <p:nvSpPr>
                    <p:cNvPr id="12439" name="Line 150"/>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40" name="Oval 151"/>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24" name="Group 152"/>
                  <p:cNvGrpSpPr>
                    <a:grpSpLocks/>
                  </p:cNvGrpSpPr>
                  <p:nvPr/>
                </p:nvGrpSpPr>
                <p:grpSpPr bwMode="auto">
                  <a:xfrm rot="-5400000">
                    <a:off x="1211" y="1279"/>
                    <a:ext cx="74" cy="108"/>
                    <a:chOff x="731" y="3127"/>
                    <a:chExt cx="74" cy="264"/>
                  </a:xfrm>
                </p:grpSpPr>
                <p:sp>
                  <p:nvSpPr>
                    <p:cNvPr id="12437" name="Line 153"/>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38" name="Oval 154"/>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25" name="Group 155"/>
                  <p:cNvGrpSpPr>
                    <a:grpSpLocks/>
                  </p:cNvGrpSpPr>
                  <p:nvPr/>
                </p:nvGrpSpPr>
                <p:grpSpPr bwMode="auto">
                  <a:xfrm flipV="1">
                    <a:off x="776" y="900"/>
                    <a:ext cx="74" cy="108"/>
                    <a:chOff x="731" y="3127"/>
                    <a:chExt cx="74" cy="264"/>
                  </a:xfrm>
                </p:grpSpPr>
                <p:sp>
                  <p:nvSpPr>
                    <p:cNvPr id="12435" name="Line 156"/>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36" name="Oval 157"/>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26" name="Group 158"/>
                  <p:cNvGrpSpPr>
                    <a:grpSpLocks/>
                  </p:cNvGrpSpPr>
                  <p:nvPr/>
                </p:nvGrpSpPr>
                <p:grpSpPr bwMode="auto">
                  <a:xfrm flipV="1">
                    <a:off x="1022" y="899"/>
                    <a:ext cx="74" cy="108"/>
                    <a:chOff x="731" y="3127"/>
                    <a:chExt cx="74" cy="264"/>
                  </a:xfrm>
                </p:grpSpPr>
                <p:sp>
                  <p:nvSpPr>
                    <p:cNvPr id="12433" name="Line 159"/>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34" name="Oval 160"/>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27" name="Group 161"/>
                  <p:cNvGrpSpPr>
                    <a:grpSpLocks/>
                  </p:cNvGrpSpPr>
                  <p:nvPr/>
                </p:nvGrpSpPr>
                <p:grpSpPr bwMode="auto">
                  <a:xfrm rot="5400000">
                    <a:off x="590" y="1084"/>
                    <a:ext cx="74" cy="108"/>
                    <a:chOff x="731" y="3127"/>
                    <a:chExt cx="74" cy="264"/>
                  </a:xfrm>
                </p:grpSpPr>
                <p:sp>
                  <p:nvSpPr>
                    <p:cNvPr id="12431" name="Line 162"/>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32" name="Oval 163"/>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28" name="Group 164"/>
                  <p:cNvGrpSpPr>
                    <a:grpSpLocks/>
                  </p:cNvGrpSpPr>
                  <p:nvPr/>
                </p:nvGrpSpPr>
                <p:grpSpPr bwMode="auto">
                  <a:xfrm rot="5400000">
                    <a:off x="590" y="1279"/>
                    <a:ext cx="74" cy="108"/>
                    <a:chOff x="731" y="3127"/>
                    <a:chExt cx="74" cy="264"/>
                  </a:xfrm>
                </p:grpSpPr>
                <p:sp>
                  <p:nvSpPr>
                    <p:cNvPr id="12429" name="Line 165"/>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30" name="Oval 166"/>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409" name="Group 167"/>
                <p:cNvGrpSpPr>
                  <a:grpSpLocks/>
                </p:cNvGrpSpPr>
                <p:nvPr/>
              </p:nvGrpSpPr>
              <p:grpSpPr bwMode="auto">
                <a:xfrm rot="5400000" flipH="1" flipV="1">
                  <a:off x="1428" y="2500"/>
                  <a:ext cx="580" cy="147"/>
                  <a:chOff x="1302" y="3071"/>
                  <a:chExt cx="1452" cy="184"/>
                </a:xfrm>
              </p:grpSpPr>
              <p:grpSp>
                <p:nvGrpSpPr>
                  <p:cNvPr id="12410" name="Group 168"/>
                  <p:cNvGrpSpPr>
                    <a:grpSpLocks/>
                  </p:cNvGrpSpPr>
                  <p:nvPr/>
                </p:nvGrpSpPr>
                <p:grpSpPr bwMode="auto">
                  <a:xfrm>
                    <a:off x="1302" y="3071"/>
                    <a:ext cx="1224" cy="184"/>
                    <a:chOff x="1302" y="3071"/>
                    <a:chExt cx="1224" cy="184"/>
                  </a:xfrm>
                </p:grpSpPr>
                <p:sp>
                  <p:nvSpPr>
                    <p:cNvPr id="12412" name="Rectangle 169"/>
                    <p:cNvSpPr>
                      <a:spLocks noChangeArrowheads="1"/>
                    </p:cNvSpPr>
                    <p:nvPr/>
                  </p:nvSpPr>
                  <p:spPr bwMode="auto">
                    <a:xfrm>
                      <a:off x="1302"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3" name="Line 170"/>
                    <p:cNvSpPr>
                      <a:spLocks noChangeShapeType="1"/>
                    </p:cNvSpPr>
                    <p:nvPr/>
                  </p:nvSpPr>
                  <p:spPr bwMode="auto">
                    <a:xfrm>
                      <a:off x="1536" y="3189"/>
                      <a:ext cx="99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14" name="Rectangle 171"/>
                    <p:cNvSpPr>
                      <a:spLocks noChangeArrowheads="1"/>
                    </p:cNvSpPr>
                    <p:nvPr/>
                  </p:nvSpPr>
                  <p:spPr bwMode="auto">
                    <a:xfrm>
                      <a:off x="1932" y="3161"/>
                      <a:ext cx="492"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5" name="Rectangle 172"/>
                    <p:cNvSpPr>
                      <a:spLocks noChangeArrowheads="1"/>
                    </p:cNvSpPr>
                    <p:nvPr/>
                  </p:nvSpPr>
                  <p:spPr bwMode="auto">
                    <a:xfrm>
                      <a:off x="1566" y="3161"/>
                      <a:ext cx="324"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416" name="Group 173"/>
                    <p:cNvGrpSpPr>
                      <a:grpSpLocks/>
                    </p:cNvGrpSpPr>
                    <p:nvPr/>
                  </p:nvGrpSpPr>
                  <p:grpSpPr bwMode="auto">
                    <a:xfrm>
                      <a:off x="1567" y="3071"/>
                      <a:ext cx="102" cy="90"/>
                      <a:chOff x="834" y="3573"/>
                      <a:chExt cx="102" cy="87"/>
                    </a:xfrm>
                  </p:grpSpPr>
                  <p:sp>
                    <p:nvSpPr>
                      <p:cNvPr id="12417" name="Line 174"/>
                      <p:cNvSpPr>
                        <a:spLocks noChangeShapeType="1"/>
                      </p:cNvSpPr>
                      <p:nvPr/>
                    </p:nvSpPr>
                    <p:spPr bwMode="auto">
                      <a:xfrm>
                        <a:off x="834" y="3573"/>
                        <a:ext cx="1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18" name="Line 175"/>
                      <p:cNvSpPr>
                        <a:spLocks noChangeShapeType="1"/>
                      </p:cNvSpPr>
                      <p:nvPr/>
                    </p:nvSpPr>
                    <p:spPr bwMode="auto">
                      <a:xfrm>
                        <a:off x="834" y="3576"/>
                        <a:ext cx="0"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2411" name="Rectangle 176"/>
                  <p:cNvSpPr>
                    <a:spLocks noChangeArrowheads="1"/>
                  </p:cNvSpPr>
                  <p:nvPr/>
                </p:nvSpPr>
                <p:spPr bwMode="auto">
                  <a:xfrm>
                    <a:off x="2520"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70" name="Group 177"/>
              <p:cNvGrpSpPr>
                <a:grpSpLocks/>
              </p:cNvGrpSpPr>
              <p:nvPr/>
            </p:nvGrpSpPr>
            <p:grpSpPr bwMode="auto">
              <a:xfrm>
                <a:off x="3990" y="3118"/>
                <a:ext cx="244" cy="149"/>
                <a:chOff x="1174" y="1983"/>
                <a:chExt cx="939" cy="1221"/>
              </a:xfrm>
            </p:grpSpPr>
            <p:grpSp>
              <p:nvGrpSpPr>
                <p:cNvPr id="12371" name="Group 178"/>
                <p:cNvGrpSpPr>
                  <a:grpSpLocks/>
                </p:cNvGrpSpPr>
                <p:nvPr/>
              </p:nvGrpSpPr>
              <p:grpSpPr bwMode="auto">
                <a:xfrm>
                  <a:off x="1174" y="1983"/>
                  <a:ext cx="939" cy="1221"/>
                  <a:chOff x="573" y="899"/>
                  <a:chExt cx="729" cy="673"/>
                </a:xfrm>
              </p:grpSpPr>
              <p:sp>
                <p:nvSpPr>
                  <p:cNvPr id="12382" name="AutoShape 179"/>
                  <p:cNvSpPr>
                    <a:spLocks noChangeArrowheads="1"/>
                  </p:cNvSpPr>
                  <p:nvPr/>
                </p:nvSpPr>
                <p:spPr bwMode="auto">
                  <a:xfrm>
                    <a:off x="673" y="1001"/>
                    <a:ext cx="522" cy="467"/>
                  </a:xfrm>
                  <a:prstGeom prst="octagon">
                    <a:avLst>
                      <a:gd name="adj" fmla="val 29287"/>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3" name="AutoShape 180"/>
                  <p:cNvSpPr>
                    <a:spLocks noChangeArrowheads="1"/>
                  </p:cNvSpPr>
                  <p:nvPr/>
                </p:nvSpPr>
                <p:spPr bwMode="auto">
                  <a:xfrm>
                    <a:off x="692" y="1203"/>
                    <a:ext cx="146" cy="136"/>
                  </a:xfrm>
                  <a:prstGeom prst="smileyFace">
                    <a:avLst>
                      <a:gd name="adj" fmla="val 4653"/>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84" name="Group 181"/>
                  <p:cNvGrpSpPr>
                    <a:grpSpLocks/>
                  </p:cNvGrpSpPr>
                  <p:nvPr/>
                </p:nvGrpSpPr>
                <p:grpSpPr bwMode="auto">
                  <a:xfrm>
                    <a:off x="773" y="1464"/>
                    <a:ext cx="74" cy="108"/>
                    <a:chOff x="731" y="3127"/>
                    <a:chExt cx="74" cy="264"/>
                  </a:xfrm>
                </p:grpSpPr>
                <p:sp>
                  <p:nvSpPr>
                    <p:cNvPr id="12406" name="Line 182"/>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07" name="Oval 183"/>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85" name="Group 184"/>
                  <p:cNvGrpSpPr>
                    <a:grpSpLocks/>
                  </p:cNvGrpSpPr>
                  <p:nvPr/>
                </p:nvGrpSpPr>
                <p:grpSpPr bwMode="auto">
                  <a:xfrm>
                    <a:off x="1019" y="1463"/>
                    <a:ext cx="74" cy="108"/>
                    <a:chOff x="731" y="3127"/>
                    <a:chExt cx="74" cy="264"/>
                  </a:xfrm>
                </p:grpSpPr>
                <p:sp>
                  <p:nvSpPr>
                    <p:cNvPr id="12404" name="Line 185"/>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05" name="Oval 186"/>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86" name="Group 187"/>
                  <p:cNvGrpSpPr>
                    <a:grpSpLocks/>
                  </p:cNvGrpSpPr>
                  <p:nvPr/>
                </p:nvGrpSpPr>
                <p:grpSpPr bwMode="auto">
                  <a:xfrm rot="-5400000">
                    <a:off x="1211" y="1081"/>
                    <a:ext cx="74" cy="108"/>
                    <a:chOff x="731" y="3127"/>
                    <a:chExt cx="74" cy="264"/>
                  </a:xfrm>
                </p:grpSpPr>
                <p:sp>
                  <p:nvSpPr>
                    <p:cNvPr id="12402" name="Line 188"/>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03" name="Oval 189"/>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87" name="Group 190"/>
                  <p:cNvGrpSpPr>
                    <a:grpSpLocks/>
                  </p:cNvGrpSpPr>
                  <p:nvPr/>
                </p:nvGrpSpPr>
                <p:grpSpPr bwMode="auto">
                  <a:xfrm rot="-5400000">
                    <a:off x="1211" y="1279"/>
                    <a:ext cx="74" cy="108"/>
                    <a:chOff x="731" y="3127"/>
                    <a:chExt cx="74" cy="264"/>
                  </a:xfrm>
                </p:grpSpPr>
                <p:sp>
                  <p:nvSpPr>
                    <p:cNvPr id="12400" name="Line 191"/>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401" name="Oval 192"/>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88" name="Group 193"/>
                  <p:cNvGrpSpPr>
                    <a:grpSpLocks/>
                  </p:cNvGrpSpPr>
                  <p:nvPr/>
                </p:nvGrpSpPr>
                <p:grpSpPr bwMode="auto">
                  <a:xfrm flipV="1">
                    <a:off x="776" y="900"/>
                    <a:ext cx="74" cy="108"/>
                    <a:chOff x="731" y="3127"/>
                    <a:chExt cx="74" cy="264"/>
                  </a:xfrm>
                </p:grpSpPr>
                <p:sp>
                  <p:nvSpPr>
                    <p:cNvPr id="12398" name="Line 194"/>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99" name="Oval 195"/>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89" name="Group 196"/>
                  <p:cNvGrpSpPr>
                    <a:grpSpLocks/>
                  </p:cNvGrpSpPr>
                  <p:nvPr/>
                </p:nvGrpSpPr>
                <p:grpSpPr bwMode="auto">
                  <a:xfrm flipV="1">
                    <a:off x="1022" y="899"/>
                    <a:ext cx="74" cy="108"/>
                    <a:chOff x="731" y="3127"/>
                    <a:chExt cx="74" cy="264"/>
                  </a:xfrm>
                </p:grpSpPr>
                <p:sp>
                  <p:nvSpPr>
                    <p:cNvPr id="12396" name="Line 197"/>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97" name="Oval 198"/>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0" name="Group 199"/>
                  <p:cNvGrpSpPr>
                    <a:grpSpLocks/>
                  </p:cNvGrpSpPr>
                  <p:nvPr/>
                </p:nvGrpSpPr>
                <p:grpSpPr bwMode="auto">
                  <a:xfrm rot="5400000">
                    <a:off x="590" y="1084"/>
                    <a:ext cx="74" cy="108"/>
                    <a:chOff x="731" y="3127"/>
                    <a:chExt cx="74" cy="264"/>
                  </a:xfrm>
                </p:grpSpPr>
                <p:sp>
                  <p:nvSpPr>
                    <p:cNvPr id="12394" name="Line 200"/>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95" name="Oval 201"/>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91" name="Group 202"/>
                  <p:cNvGrpSpPr>
                    <a:grpSpLocks/>
                  </p:cNvGrpSpPr>
                  <p:nvPr/>
                </p:nvGrpSpPr>
                <p:grpSpPr bwMode="auto">
                  <a:xfrm rot="5400000">
                    <a:off x="590" y="1279"/>
                    <a:ext cx="74" cy="108"/>
                    <a:chOff x="731" y="3127"/>
                    <a:chExt cx="74" cy="264"/>
                  </a:xfrm>
                </p:grpSpPr>
                <p:sp>
                  <p:nvSpPr>
                    <p:cNvPr id="12392" name="Line 203"/>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93" name="Oval 204"/>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2372" name="Group 205"/>
                <p:cNvGrpSpPr>
                  <a:grpSpLocks/>
                </p:cNvGrpSpPr>
                <p:nvPr/>
              </p:nvGrpSpPr>
              <p:grpSpPr bwMode="auto">
                <a:xfrm rot="5400000" flipH="1" flipV="1">
                  <a:off x="1428" y="2500"/>
                  <a:ext cx="580" cy="147"/>
                  <a:chOff x="1302" y="3071"/>
                  <a:chExt cx="1452" cy="184"/>
                </a:xfrm>
              </p:grpSpPr>
              <p:grpSp>
                <p:nvGrpSpPr>
                  <p:cNvPr id="12373" name="Group 206"/>
                  <p:cNvGrpSpPr>
                    <a:grpSpLocks/>
                  </p:cNvGrpSpPr>
                  <p:nvPr/>
                </p:nvGrpSpPr>
                <p:grpSpPr bwMode="auto">
                  <a:xfrm>
                    <a:off x="1302" y="3071"/>
                    <a:ext cx="1224" cy="184"/>
                    <a:chOff x="1302" y="3071"/>
                    <a:chExt cx="1224" cy="184"/>
                  </a:xfrm>
                </p:grpSpPr>
                <p:sp>
                  <p:nvSpPr>
                    <p:cNvPr id="12375" name="Rectangle 207"/>
                    <p:cNvSpPr>
                      <a:spLocks noChangeArrowheads="1"/>
                    </p:cNvSpPr>
                    <p:nvPr/>
                  </p:nvSpPr>
                  <p:spPr bwMode="auto">
                    <a:xfrm>
                      <a:off x="1302"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6" name="Line 208"/>
                    <p:cNvSpPr>
                      <a:spLocks noChangeShapeType="1"/>
                    </p:cNvSpPr>
                    <p:nvPr/>
                  </p:nvSpPr>
                  <p:spPr bwMode="auto">
                    <a:xfrm>
                      <a:off x="1536" y="3189"/>
                      <a:ext cx="99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77" name="Rectangle 209"/>
                    <p:cNvSpPr>
                      <a:spLocks noChangeArrowheads="1"/>
                    </p:cNvSpPr>
                    <p:nvPr/>
                  </p:nvSpPr>
                  <p:spPr bwMode="auto">
                    <a:xfrm>
                      <a:off x="1932" y="3161"/>
                      <a:ext cx="492"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8" name="Rectangle 210"/>
                    <p:cNvSpPr>
                      <a:spLocks noChangeArrowheads="1"/>
                    </p:cNvSpPr>
                    <p:nvPr/>
                  </p:nvSpPr>
                  <p:spPr bwMode="auto">
                    <a:xfrm>
                      <a:off x="1566" y="3161"/>
                      <a:ext cx="324"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79" name="Group 211"/>
                    <p:cNvGrpSpPr>
                      <a:grpSpLocks/>
                    </p:cNvGrpSpPr>
                    <p:nvPr/>
                  </p:nvGrpSpPr>
                  <p:grpSpPr bwMode="auto">
                    <a:xfrm>
                      <a:off x="1567" y="3071"/>
                      <a:ext cx="102" cy="90"/>
                      <a:chOff x="834" y="3573"/>
                      <a:chExt cx="102" cy="87"/>
                    </a:xfrm>
                  </p:grpSpPr>
                  <p:sp>
                    <p:nvSpPr>
                      <p:cNvPr id="12380" name="Line 212"/>
                      <p:cNvSpPr>
                        <a:spLocks noChangeShapeType="1"/>
                      </p:cNvSpPr>
                      <p:nvPr/>
                    </p:nvSpPr>
                    <p:spPr bwMode="auto">
                      <a:xfrm>
                        <a:off x="834" y="3573"/>
                        <a:ext cx="1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81" name="Line 213"/>
                      <p:cNvSpPr>
                        <a:spLocks noChangeShapeType="1"/>
                      </p:cNvSpPr>
                      <p:nvPr/>
                    </p:nvSpPr>
                    <p:spPr bwMode="auto">
                      <a:xfrm>
                        <a:off x="834" y="3576"/>
                        <a:ext cx="0"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2374" name="Rectangle 214"/>
                  <p:cNvSpPr>
                    <a:spLocks noChangeArrowheads="1"/>
                  </p:cNvSpPr>
                  <p:nvPr/>
                </p:nvSpPr>
                <p:spPr bwMode="auto">
                  <a:xfrm>
                    <a:off x="2520"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12357" name="Text Box 215"/>
            <p:cNvSpPr txBox="1">
              <a:spLocks noChangeArrowheads="1"/>
            </p:cNvSpPr>
            <p:nvPr/>
          </p:nvSpPr>
          <p:spPr bwMode="auto">
            <a:xfrm>
              <a:off x="3895" y="3819"/>
              <a:ext cx="161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Times New Roman" pitchFamily="18" charset="0"/>
                </a:rPr>
                <a:t>Eukaryotic cells as </a:t>
              </a:r>
            </a:p>
            <a:p>
              <a:pPr eaLnBrk="1" hangingPunct="1"/>
              <a:r>
                <a:rPr lang="en-GB" sz="2400">
                  <a:latin typeface="Times New Roman" pitchFamily="18" charset="0"/>
                </a:rPr>
                <a:t>“virus factories”</a:t>
              </a:r>
              <a:endParaRPr lang="en-US" sz="2400">
                <a:latin typeface="Times New Roman" pitchFamily="18" charset="0"/>
              </a:endParaRPr>
            </a:p>
          </p:txBody>
        </p:sp>
        <p:sp>
          <p:nvSpPr>
            <p:cNvPr id="12358" name="Line 216"/>
            <p:cNvSpPr>
              <a:spLocks noChangeShapeType="1"/>
            </p:cNvSpPr>
            <p:nvPr/>
          </p:nvSpPr>
          <p:spPr bwMode="auto">
            <a:xfrm rot="5400000" flipV="1">
              <a:off x="4390" y="2573"/>
              <a:ext cx="844" cy="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59" name="Text Box 217"/>
            <p:cNvSpPr txBox="1">
              <a:spLocks noChangeArrowheads="1"/>
            </p:cNvSpPr>
            <p:nvPr/>
          </p:nvSpPr>
          <p:spPr bwMode="auto">
            <a:xfrm>
              <a:off x="3915" y="2469"/>
              <a:ext cx="1808" cy="23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i="1">
                  <a:latin typeface="Times New Roman" pitchFamily="18" charset="0"/>
                </a:rPr>
                <a:t>Transfect plasmids into cells</a:t>
              </a:r>
              <a:endParaRPr lang="en-US" b="1" i="1">
                <a:latin typeface="Times New Roman" pitchFamily="18" charset="0"/>
              </a:endParaRPr>
            </a:p>
          </p:txBody>
        </p:sp>
      </p:grpSp>
      <p:grpSp>
        <p:nvGrpSpPr>
          <p:cNvPr id="16602" name="Group 218"/>
          <p:cNvGrpSpPr>
            <a:grpSpLocks/>
          </p:cNvGrpSpPr>
          <p:nvPr/>
        </p:nvGrpSpPr>
        <p:grpSpPr bwMode="auto">
          <a:xfrm>
            <a:off x="531813" y="889000"/>
            <a:ext cx="8413750" cy="2881313"/>
            <a:chOff x="335" y="560"/>
            <a:chExt cx="5300" cy="1815"/>
          </a:xfrm>
        </p:grpSpPr>
        <p:sp>
          <p:nvSpPr>
            <p:cNvPr id="12294" name="Text Box 219"/>
            <p:cNvSpPr txBox="1">
              <a:spLocks noChangeArrowheads="1"/>
            </p:cNvSpPr>
            <p:nvPr/>
          </p:nvSpPr>
          <p:spPr bwMode="auto">
            <a:xfrm>
              <a:off x="335" y="560"/>
              <a:ext cx="130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Times New Roman" pitchFamily="18" charset="0"/>
                </a:rPr>
                <a:t>Wild type virus</a:t>
              </a:r>
              <a:endParaRPr lang="en-US" sz="2400">
                <a:latin typeface="Times New Roman" pitchFamily="18" charset="0"/>
              </a:endParaRPr>
            </a:p>
          </p:txBody>
        </p:sp>
        <p:sp>
          <p:nvSpPr>
            <p:cNvPr id="12295" name="Line 220"/>
            <p:cNvSpPr>
              <a:spLocks noChangeShapeType="1"/>
            </p:cNvSpPr>
            <p:nvPr/>
          </p:nvSpPr>
          <p:spPr bwMode="auto">
            <a:xfrm flipV="1">
              <a:off x="1841" y="1558"/>
              <a:ext cx="954" cy="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96" name="Text Box 221"/>
            <p:cNvSpPr txBox="1">
              <a:spLocks noChangeArrowheads="1"/>
            </p:cNvSpPr>
            <p:nvPr/>
          </p:nvSpPr>
          <p:spPr bwMode="auto">
            <a:xfrm>
              <a:off x="3781" y="561"/>
              <a:ext cx="11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a:latin typeface="Times New Roman" pitchFamily="18" charset="0"/>
                </a:rPr>
                <a:t>Plasmid DNA</a:t>
              </a:r>
              <a:endParaRPr lang="en-US" sz="2400">
                <a:latin typeface="Times New Roman" pitchFamily="18" charset="0"/>
              </a:endParaRPr>
            </a:p>
          </p:txBody>
        </p:sp>
        <p:grpSp>
          <p:nvGrpSpPr>
            <p:cNvPr id="12297" name="Group 222"/>
            <p:cNvGrpSpPr>
              <a:grpSpLocks/>
            </p:cNvGrpSpPr>
            <p:nvPr/>
          </p:nvGrpSpPr>
          <p:grpSpPr bwMode="auto">
            <a:xfrm>
              <a:off x="3188" y="955"/>
              <a:ext cx="2385" cy="1420"/>
              <a:chOff x="3188" y="522"/>
              <a:chExt cx="2385" cy="1604"/>
            </a:xfrm>
          </p:grpSpPr>
          <p:grpSp>
            <p:nvGrpSpPr>
              <p:cNvPr id="12329" name="Group 223"/>
              <p:cNvGrpSpPr>
                <a:grpSpLocks/>
              </p:cNvGrpSpPr>
              <p:nvPr/>
            </p:nvGrpSpPr>
            <p:grpSpPr bwMode="auto">
              <a:xfrm rot="16200000" flipH="1">
                <a:off x="4127" y="3"/>
                <a:ext cx="192" cy="1230"/>
                <a:chOff x="982" y="2165"/>
                <a:chExt cx="128" cy="449"/>
              </a:xfrm>
            </p:grpSpPr>
            <p:sp>
              <p:nvSpPr>
                <p:cNvPr id="12353" name="Freeform 224"/>
                <p:cNvSpPr>
                  <a:spLocks/>
                </p:cNvSpPr>
                <p:nvPr/>
              </p:nvSpPr>
              <p:spPr bwMode="auto">
                <a:xfrm>
                  <a:off x="996" y="2165"/>
                  <a:ext cx="113" cy="237"/>
                </a:xfrm>
                <a:custGeom>
                  <a:avLst/>
                  <a:gdLst>
                    <a:gd name="T0" fmla="*/ 10 w 159"/>
                    <a:gd name="T1" fmla="*/ 0 h 393"/>
                    <a:gd name="T2" fmla="*/ 79 w 159"/>
                    <a:gd name="T3" fmla="*/ 10 h 393"/>
                    <a:gd name="T4" fmla="*/ 18 w 159"/>
                    <a:gd name="T5" fmla="*/ 40 h 393"/>
                    <a:gd name="T6" fmla="*/ 70 w 159"/>
                    <a:gd name="T7" fmla="*/ 70 h 393"/>
                    <a:gd name="T8" fmla="*/ 1 w 159"/>
                    <a:gd name="T9" fmla="*/ 93 h 393"/>
                    <a:gd name="T10" fmla="*/ 74 w 159"/>
                    <a:gd name="T11" fmla="*/ 119 h 393"/>
                    <a:gd name="T12" fmla="*/ 18 w 159"/>
                    <a:gd name="T13" fmla="*/ 143 h 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93">
                      <a:moveTo>
                        <a:pt x="19" y="0"/>
                      </a:moveTo>
                      <a:cubicBezTo>
                        <a:pt x="86" y="5"/>
                        <a:pt x="153" y="10"/>
                        <a:pt x="156" y="28"/>
                      </a:cubicBezTo>
                      <a:cubicBezTo>
                        <a:pt x="159" y="46"/>
                        <a:pt x="40" y="83"/>
                        <a:pt x="37" y="110"/>
                      </a:cubicBezTo>
                      <a:cubicBezTo>
                        <a:pt x="34" y="137"/>
                        <a:pt x="144" y="168"/>
                        <a:pt x="138" y="192"/>
                      </a:cubicBezTo>
                      <a:cubicBezTo>
                        <a:pt x="132" y="216"/>
                        <a:pt x="0" y="233"/>
                        <a:pt x="1" y="256"/>
                      </a:cubicBezTo>
                      <a:cubicBezTo>
                        <a:pt x="2" y="279"/>
                        <a:pt x="141" y="306"/>
                        <a:pt x="147" y="329"/>
                      </a:cubicBezTo>
                      <a:cubicBezTo>
                        <a:pt x="153" y="352"/>
                        <a:pt x="54" y="381"/>
                        <a:pt x="37" y="393"/>
                      </a:cubicBezTo>
                    </a:path>
                  </a:pathLst>
                </a:custGeom>
                <a:noFill/>
                <a:ln w="3175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54" name="Freeform 225"/>
                <p:cNvSpPr>
                  <a:spLocks/>
                </p:cNvSpPr>
                <p:nvPr/>
              </p:nvSpPr>
              <p:spPr bwMode="auto">
                <a:xfrm>
                  <a:off x="982" y="2401"/>
                  <a:ext cx="86" cy="118"/>
                </a:xfrm>
                <a:custGeom>
                  <a:avLst/>
                  <a:gdLst>
                    <a:gd name="T0" fmla="*/ 5 w 159"/>
                    <a:gd name="T1" fmla="*/ 0 h 393"/>
                    <a:gd name="T2" fmla="*/ 45 w 159"/>
                    <a:gd name="T3" fmla="*/ 2 h 393"/>
                    <a:gd name="T4" fmla="*/ 11 w 159"/>
                    <a:gd name="T5" fmla="*/ 10 h 393"/>
                    <a:gd name="T6" fmla="*/ 41 w 159"/>
                    <a:gd name="T7" fmla="*/ 17 h 393"/>
                    <a:gd name="T8" fmla="*/ 1 w 159"/>
                    <a:gd name="T9" fmla="*/ 23 h 393"/>
                    <a:gd name="T10" fmla="*/ 43 w 159"/>
                    <a:gd name="T11" fmla="*/ 30 h 393"/>
                    <a:gd name="T12" fmla="*/ 11 w 159"/>
                    <a:gd name="T13" fmla="*/ 35 h 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93">
                      <a:moveTo>
                        <a:pt x="19" y="0"/>
                      </a:moveTo>
                      <a:cubicBezTo>
                        <a:pt x="86" y="5"/>
                        <a:pt x="153" y="10"/>
                        <a:pt x="156" y="28"/>
                      </a:cubicBezTo>
                      <a:cubicBezTo>
                        <a:pt x="159" y="46"/>
                        <a:pt x="40" y="83"/>
                        <a:pt x="37" y="110"/>
                      </a:cubicBezTo>
                      <a:cubicBezTo>
                        <a:pt x="34" y="137"/>
                        <a:pt x="144" y="168"/>
                        <a:pt x="138" y="192"/>
                      </a:cubicBezTo>
                      <a:cubicBezTo>
                        <a:pt x="132" y="216"/>
                        <a:pt x="0" y="233"/>
                        <a:pt x="1" y="256"/>
                      </a:cubicBezTo>
                      <a:cubicBezTo>
                        <a:pt x="2" y="279"/>
                        <a:pt x="141" y="306"/>
                        <a:pt x="147" y="329"/>
                      </a:cubicBezTo>
                      <a:cubicBezTo>
                        <a:pt x="153" y="352"/>
                        <a:pt x="54" y="381"/>
                        <a:pt x="37" y="393"/>
                      </a:cubicBezTo>
                    </a:path>
                  </a:pathLst>
                </a:cu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55" name="Freeform 226"/>
                <p:cNvSpPr>
                  <a:spLocks/>
                </p:cNvSpPr>
                <p:nvPr/>
              </p:nvSpPr>
              <p:spPr bwMode="auto">
                <a:xfrm>
                  <a:off x="1024" y="2496"/>
                  <a:ext cx="86" cy="118"/>
                </a:xfrm>
                <a:custGeom>
                  <a:avLst/>
                  <a:gdLst>
                    <a:gd name="T0" fmla="*/ 5 w 159"/>
                    <a:gd name="T1" fmla="*/ 0 h 393"/>
                    <a:gd name="T2" fmla="*/ 45 w 159"/>
                    <a:gd name="T3" fmla="*/ 2 h 393"/>
                    <a:gd name="T4" fmla="*/ 11 w 159"/>
                    <a:gd name="T5" fmla="*/ 10 h 393"/>
                    <a:gd name="T6" fmla="*/ 41 w 159"/>
                    <a:gd name="T7" fmla="*/ 17 h 393"/>
                    <a:gd name="T8" fmla="*/ 1 w 159"/>
                    <a:gd name="T9" fmla="*/ 23 h 393"/>
                    <a:gd name="T10" fmla="*/ 43 w 159"/>
                    <a:gd name="T11" fmla="*/ 30 h 393"/>
                    <a:gd name="T12" fmla="*/ 11 w 159"/>
                    <a:gd name="T13" fmla="*/ 35 h 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93">
                      <a:moveTo>
                        <a:pt x="19" y="0"/>
                      </a:moveTo>
                      <a:cubicBezTo>
                        <a:pt x="86" y="5"/>
                        <a:pt x="153" y="10"/>
                        <a:pt x="156" y="28"/>
                      </a:cubicBezTo>
                      <a:cubicBezTo>
                        <a:pt x="159" y="46"/>
                        <a:pt x="40" y="83"/>
                        <a:pt x="37" y="110"/>
                      </a:cubicBezTo>
                      <a:cubicBezTo>
                        <a:pt x="34" y="137"/>
                        <a:pt x="144" y="168"/>
                        <a:pt x="138" y="192"/>
                      </a:cubicBezTo>
                      <a:cubicBezTo>
                        <a:pt x="132" y="216"/>
                        <a:pt x="0" y="233"/>
                        <a:pt x="1" y="256"/>
                      </a:cubicBezTo>
                      <a:cubicBezTo>
                        <a:pt x="2" y="279"/>
                        <a:pt x="141" y="306"/>
                        <a:pt x="147" y="329"/>
                      </a:cubicBezTo>
                      <a:cubicBezTo>
                        <a:pt x="153" y="352"/>
                        <a:pt x="54" y="381"/>
                        <a:pt x="37" y="393"/>
                      </a:cubicBezTo>
                    </a:path>
                  </a:pathLst>
                </a:cu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2330" name="Group 227"/>
              <p:cNvGrpSpPr>
                <a:grpSpLocks/>
              </p:cNvGrpSpPr>
              <p:nvPr/>
            </p:nvGrpSpPr>
            <p:grpSpPr bwMode="auto">
              <a:xfrm>
                <a:off x="3188" y="1041"/>
                <a:ext cx="1004" cy="147"/>
                <a:chOff x="1302" y="3071"/>
                <a:chExt cx="1452" cy="184"/>
              </a:xfrm>
            </p:grpSpPr>
            <p:grpSp>
              <p:nvGrpSpPr>
                <p:cNvPr id="12344" name="Group 228"/>
                <p:cNvGrpSpPr>
                  <a:grpSpLocks/>
                </p:cNvGrpSpPr>
                <p:nvPr/>
              </p:nvGrpSpPr>
              <p:grpSpPr bwMode="auto">
                <a:xfrm>
                  <a:off x="1302" y="3071"/>
                  <a:ext cx="1224" cy="184"/>
                  <a:chOff x="1302" y="3071"/>
                  <a:chExt cx="1224" cy="184"/>
                </a:xfrm>
              </p:grpSpPr>
              <p:sp>
                <p:nvSpPr>
                  <p:cNvPr id="12346" name="Rectangle 229"/>
                  <p:cNvSpPr>
                    <a:spLocks noChangeArrowheads="1"/>
                  </p:cNvSpPr>
                  <p:nvPr/>
                </p:nvSpPr>
                <p:spPr bwMode="auto">
                  <a:xfrm>
                    <a:off x="1302"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7" name="Line 230"/>
                  <p:cNvSpPr>
                    <a:spLocks noChangeShapeType="1"/>
                  </p:cNvSpPr>
                  <p:nvPr/>
                </p:nvSpPr>
                <p:spPr bwMode="auto">
                  <a:xfrm>
                    <a:off x="1536" y="3189"/>
                    <a:ext cx="990"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48" name="Rectangle 231"/>
                  <p:cNvSpPr>
                    <a:spLocks noChangeArrowheads="1"/>
                  </p:cNvSpPr>
                  <p:nvPr/>
                </p:nvSpPr>
                <p:spPr bwMode="auto">
                  <a:xfrm>
                    <a:off x="1932" y="3161"/>
                    <a:ext cx="492"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9" name="Rectangle 232"/>
                  <p:cNvSpPr>
                    <a:spLocks noChangeArrowheads="1"/>
                  </p:cNvSpPr>
                  <p:nvPr/>
                </p:nvSpPr>
                <p:spPr bwMode="auto">
                  <a:xfrm>
                    <a:off x="1566" y="3161"/>
                    <a:ext cx="324" cy="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50" name="Group 233"/>
                  <p:cNvGrpSpPr>
                    <a:grpSpLocks/>
                  </p:cNvGrpSpPr>
                  <p:nvPr/>
                </p:nvGrpSpPr>
                <p:grpSpPr bwMode="auto">
                  <a:xfrm>
                    <a:off x="1567" y="3071"/>
                    <a:ext cx="102" cy="90"/>
                    <a:chOff x="834" y="3573"/>
                    <a:chExt cx="102" cy="87"/>
                  </a:xfrm>
                </p:grpSpPr>
                <p:sp>
                  <p:nvSpPr>
                    <p:cNvPr id="12351" name="Line 234"/>
                    <p:cNvSpPr>
                      <a:spLocks noChangeShapeType="1"/>
                    </p:cNvSpPr>
                    <p:nvPr/>
                  </p:nvSpPr>
                  <p:spPr bwMode="auto">
                    <a:xfrm>
                      <a:off x="834" y="3573"/>
                      <a:ext cx="1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52" name="Line 235"/>
                    <p:cNvSpPr>
                      <a:spLocks noChangeShapeType="1"/>
                    </p:cNvSpPr>
                    <p:nvPr/>
                  </p:nvSpPr>
                  <p:spPr bwMode="auto">
                    <a:xfrm>
                      <a:off x="834" y="3576"/>
                      <a:ext cx="0" cy="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2345" name="Rectangle 236"/>
                <p:cNvSpPr>
                  <a:spLocks noChangeArrowheads="1"/>
                </p:cNvSpPr>
                <p:nvPr/>
              </p:nvSpPr>
              <p:spPr bwMode="auto">
                <a:xfrm>
                  <a:off x="2520" y="3123"/>
                  <a:ext cx="234" cy="1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31" name="Line 237"/>
              <p:cNvSpPr>
                <a:spLocks noChangeShapeType="1"/>
              </p:cNvSpPr>
              <p:nvPr/>
            </p:nvSpPr>
            <p:spPr bwMode="auto">
              <a:xfrm>
                <a:off x="4496" y="1502"/>
                <a:ext cx="99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32" name="Rectangle 238"/>
              <p:cNvSpPr>
                <a:spLocks noChangeArrowheads="1"/>
              </p:cNvSpPr>
              <p:nvPr/>
            </p:nvSpPr>
            <p:spPr bwMode="auto">
              <a:xfrm>
                <a:off x="4901" y="1474"/>
                <a:ext cx="492" cy="56"/>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3" name="Rectangle 239"/>
              <p:cNvSpPr>
                <a:spLocks noChangeArrowheads="1"/>
              </p:cNvSpPr>
              <p:nvPr/>
            </p:nvSpPr>
            <p:spPr bwMode="auto">
              <a:xfrm>
                <a:off x="4526" y="1474"/>
                <a:ext cx="324" cy="5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34" name="Group 240"/>
              <p:cNvGrpSpPr>
                <a:grpSpLocks/>
              </p:cNvGrpSpPr>
              <p:nvPr/>
            </p:nvGrpSpPr>
            <p:grpSpPr bwMode="auto">
              <a:xfrm>
                <a:off x="3705" y="1761"/>
                <a:ext cx="990" cy="56"/>
                <a:chOff x="3958" y="1634"/>
                <a:chExt cx="990" cy="56"/>
              </a:xfrm>
            </p:grpSpPr>
            <p:sp>
              <p:nvSpPr>
                <p:cNvPr id="12342" name="Line 241"/>
                <p:cNvSpPr>
                  <a:spLocks noChangeShapeType="1"/>
                </p:cNvSpPr>
                <p:nvPr/>
              </p:nvSpPr>
              <p:spPr bwMode="auto">
                <a:xfrm>
                  <a:off x="3958" y="1662"/>
                  <a:ext cx="99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43" name="Rectangle 242"/>
                <p:cNvSpPr>
                  <a:spLocks noChangeArrowheads="1"/>
                </p:cNvSpPr>
                <p:nvPr/>
              </p:nvSpPr>
              <p:spPr bwMode="auto">
                <a:xfrm>
                  <a:off x="4354" y="1634"/>
                  <a:ext cx="492" cy="56"/>
                </a:xfrm>
                <a:prstGeom prst="rect">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35" name="Line 243"/>
              <p:cNvSpPr>
                <a:spLocks noChangeShapeType="1"/>
              </p:cNvSpPr>
              <p:nvPr/>
            </p:nvSpPr>
            <p:spPr bwMode="auto">
              <a:xfrm flipH="1">
                <a:off x="3203" y="740"/>
                <a:ext cx="430" cy="329"/>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36" name="Line 244"/>
              <p:cNvSpPr>
                <a:spLocks noChangeShapeType="1"/>
              </p:cNvSpPr>
              <p:nvPr/>
            </p:nvSpPr>
            <p:spPr bwMode="auto">
              <a:xfrm>
                <a:off x="4154" y="777"/>
                <a:ext cx="46" cy="29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37" name="Line 245"/>
              <p:cNvSpPr>
                <a:spLocks noChangeShapeType="1"/>
              </p:cNvSpPr>
              <p:nvPr/>
            </p:nvSpPr>
            <p:spPr bwMode="auto">
              <a:xfrm flipH="1">
                <a:off x="4273" y="795"/>
                <a:ext cx="137" cy="8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38" name="Line 246"/>
              <p:cNvSpPr>
                <a:spLocks noChangeShapeType="1"/>
              </p:cNvSpPr>
              <p:nvPr/>
            </p:nvSpPr>
            <p:spPr bwMode="auto">
              <a:xfrm>
                <a:off x="4757" y="813"/>
                <a:ext cx="238" cy="5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39" name="Text Box 247"/>
              <p:cNvSpPr txBox="1">
                <a:spLocks noChangeArrowheads="1"/>
              </p:cNvSpPr>
              <p:nvPr/>
            </p:nvSpPr>
            <p:spPr bwMode="auto">
              <a:xfrm>
                <a:off x="3293" y="1234"/>
                <a:ext cx="80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latin typeface="Times New Roman" pitchFamily="18" charset="0"/>
                  </a:rPr>
                  <a:t>Vector plasmid</a:t>
                </a:r>
                <a:endParaRPr lang="en-US" sz="1400">
                  <a:latin typeface="Times New Roman" pitchFamily="18" charset="0"/>
                </a:endParaRPr>
              </a:p>
            </p:txBody>
          </p:sp>
          <p:sp>
            <p:nvSpPr>
              <p:cNvPr id="12340" name="Text Box 248"/>
              <p:cNvSpPr txBox="1">
                <a:spLocks noChangeArrowheads="1"/>
              </p:cNvSpPr>
              <p:nvPr/>
            </p:nvSpPr>
            <p:spPr bwMode="auto">
              <a:xfrm>
                <a:off x="4607" y="1573"/>
                <a:ext cx="96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latin typeface="Times New Roman" pitchFamily="18" charset="0"/>
                  </a:rPr>
                  <a:t>Packaging plasmid</a:t>
                </a:r>
                <a:endParaRPr lang="en-US" sz="1400">
                  <a:latin typeface="Times New Roman" pitchFamily="18" charset="0"/>
                </a:endParaRPr>
              </a:p>
            </p:txBody>
          </p:sp>
          <p:sp>
            <p:nvSpPr>
              <p:cNvPr id="12341" name="Text Box 249"/>
              <p:cNvSpPr txBox="1">
                <a:spLocks noChangeArrowheads="1"/>
              </p:cNvSpPr>
              <p:nvPr/>
            </p:nvSpPr>
            <p:spPr bwMode="auto">
              <a:xfrm>
                <a:off x="3364" y="1910"/>
                <a:ext cx="1251" cy="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latin typeface="Times New Roman" pitchFamily="18" charset="0"/>
                  </a:rPr>
                  <a:t>Accessory genes plasmid</a:t>
                </a:r>
                <a:endParaRPr lang="en-US" sz="1400">
                  <a:latin typeface="Times New Roman" pitchFamily="18" charset="0"/>
                </a:endParaRPr>
              </a:p>
            </p:txBody>
          </p:sp>
        </p:grpSp>
        <p:sp>
          <p:nvSpPr>
            <p:cNvPr id="12298" name="AutoShape 250"/>
            <p:cNvSpPr>
              <a:spLocks noChangeArrowheads="1"/>
            </p:cNvSpPr>
            <p:nvPr/>
          </p:nvSpPr>
          <p:spPr bwMode="auto">
            <a:xfrm>
              <a:off x="638" y="1129"/>
              <a:ext cx="672" cy="750"/>
            </a:xfrm>
            <a:prstGeom prst="octagon">
              <a:avLst>
                <a:gd name="adj" fmla="val 29287"/>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AutoShape 251"/>
            <p:cNvSpPr>
              <a:spLocks noChangeArrowheads="1"/>
            </p:cNvSpPr>
            <p:nvPr/>
          </p:nvSpPr>
          <p:spPr bwMode="auto">
            <a:xfrm>
              <a:off x="662" y="1453"/>
              <a:ext cx="188" cy="219"/>
            </a:xfrm>
            <a:prstGeom prst="smileyFace">
              <a:avLst>
                <a:gd name="adj" fmla="val 4653"/>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00" name="Group 252"/>
            <p:cNvGrpSpPr>
              <a:grpSpLocks/>
            </p:cNvGrpSpPr>
            <p:nvPr/>
          </p:nvGrpSpPr>
          <p:grpSpPr bwMode="auto">
            <a:xfrm>
              <a:off x="767" y="1873"/>
              <a:ext cx="95" cy="173"/>
              <a:chOff x="731" y="3127"/>
              <a:chExt cx="74" cy="264"/>
            </a:xfrm>
          </p:grpSpPr>
          <p:sp>
            <p:nvSpPr>
              <p:cNvPr id="12327" name="Line 253"/>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28" name="Oval 254"/>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1" name="Group 255"/>
            <p:cNvGrpSpPr>
              <a:grpSpLocks/>
            </p:cNvGrpSpPr>
            <p:nvPr/>
          </p:nvGrpSpPr>
          <p:grpSpPr bwMode="auto">
            <a:xfrm>
              <a:off x="1083" y="1871"/>
              <a:ext cx="96" cy="173"/>
              <a:chOff x="731" y="3127"/>
              <a:chExt cx="74" cy="264"/>
            </a:xfrm>
          </p:grpSpPr>
          <p:sp>
            <p:nvSpPr>
              <p:cNvPr id="12325" name="Line 256"/>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26" name="Oval 257"/>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2" name="Group 258"/>
            <p:cNvGrpSpPr>
              <a:grpSpLocks/>
            </p:cNvGrpSpPr>
            <p:nvPr/>
          </p:nvGrpSpPr>
          <p:grpSpPr bwMode="auto">
            <a:xfrm rot="-5400000">
              <a:off x="1319" y="1275"/>
              <a:ext cx="119" cy="139"/>
              <a:chOff x="731" y="3127"/>
              <a:chExt cx="74" cy="264"/>
            </a:xfrm>
          </p:grpSpPr>
          <p:sp>
            <p:nvSpPr>
              <p:cNvPr id="12323" name="Line 259"/>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24" name="Oval 260"/>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3" name="Group 261"/>
            <p:cNvGrpSpPr>
              <a:grpSpLocks/>
            </p:cNvGrpSpPr>
            <p:nvPr/>
          </p:nvGrpSpPr>
          <p:grpSpPr bwMode="auto">
            <a:xfrm rot="-5400000">
              <a:off x="1319" y="1593"/>
              <a:ext cx="119" cy="139"/>
              <a:chOff x="731" y="3127"/>
              <a:chExt cx="74" cy="264"/>
            </a:xfrm>
          </p:grpSpPr>
          <p:sp>
            <p:nvSpPr>
              <p:cNvPr id="12321" name="Line 262"/>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22" name="Oval 263"/>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4" name="Group 264"/>
            <p:cNvGrpSpPr>
              <a:grpSpLocks/>
            </p:cNvGrpSpPr>
            <p:nvPr/>
          </p:nvGrpSpPr>
          <p:grpSpPr bwMode="auto">
            <a:xfrm flipV="1">
              <a:off x="770" y="967"/>
              <a:ext cx="96" cy="173"/>
              <a:chOff x="731" y="3127"/>
              <a:chExt cx="74" cy="264"/>
            </a:xfrm>
          </p:grpSpPr>
          <p:sp>
            <p:nvSpPr>
              <p:cNvPr id="12319" name="Line 265"/>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20" name="Oval 266"/>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5" name="Group 267"/>
            <p:cNvGrpSpPr>
              <a:grpSpLocks/>
            </p:cNvGrpSpPr>
            <p:nvPr/>
          </p:nvGrpSpPr>
          <p:grpSpPr bwMode="auto">
            <a:xfrm flipV="1">
              <a:off x="1087" y="965"/>
              <a:ext cx="96" cy="173"/>
              <a:chOff x="731" y="3127"/>
              <a:chExt cx="74" cy="264"/>
            </a:xfrm>
          </p:grpSpPr>
          <p:sp>
            <p:nvSpPr>
              <p:cNvPr id="12317" name="Line 268"/>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18" name="Oval 269"/>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6" name="Group 270"/>
            <p:cNvGrpSpPr>
              <a:grpSpLocks/>
            </p:cNvGrpSpPr>
            <p:nvPr/>
          </p:nvGrpSpPr>
          <p:grpSpPr bwMode="auto">
            <a:xfrm rot="5400000">
              <a:off x="519" y="1279"/>
              <a:ext cx="119" cy="139"/>
              <a:chOff x="731" y="3127"/>
              <a:chExt cx="74" cy="264"/>
            </a:xfrm>
          </p:grpSpPr>
          <p:sp>
            <p:nvSpPr>
              <p:cNvPr id="12315" name="Line 271"/>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16" name="Oval 272"/>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07" name="Group 273"/>
            <p:cNvGrpSpPr>
              <a:grpSpLocks/>
            </p:cNvGrpSpPr>
            <p:nvPr/>
          </p:nvGrpSpPr>
          <p:grpSpPr bwMode="auto">
            <a:xfrm rot="5400000">
              <a:off x="519" y="1593"/>
              <a:ext cx="119" cy="139"/>
              <a:chOff x="731" y="3127"/>
              <a:chExt cx="74" cy="264"/>
            </a:xfrm>
          </p:grpSpPr>
          <p:sp>
            <p:nvSpPr>
              <p:cNvPr id="12313" name="Line 274"/>
              <p:cNvSpPr>
                <a:spLocks noChangeShapeType="1"/>
              </p:cNvSpPr>
              <p:nvPr/>
            </p:nvSpPr>
            <p:spPr bwMode="auto">
              <a:xfrm>
                <a:off x="768" y="3127"/>
                <a:ext cx="0" cy="201"/>
              </a:xfrm>
              <a:prstGeom prst="line">
                <a:avLst/>
              </a:prstGeom>
              <a:noFill/>
              <a:ln w="222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14" name="Oval 275"/>
              <p:cNvSpPr>
                <a:spLocks noChangeArrowheads="1"/>
              </p:cNvSpPr>
              <p:nvPr/>
            </p:nvSpPr>
            <p:spPr bwMode="auto">
              <a:xfrm>
                <a:off x="731" y="3327"/>
                <a:ext cx="7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08" name="Freeform 276"/>
            <p:cNvSpPr>
              <a:spLocks/>
            </p:cNvSpPr>
            <p:nvPr/>
          </p:nvSpPr>
          <p:spPr bwMode="auto">
            <a:xfrm flipH="1">
              <a:off x="921" y="1189"/>
              <a:ext cx="154" cy="318"/>
            </a:xfrm>
            <a:custGeom>
              <a:avLst/>
              <a:gdLst>
                <a:gd name="T0" fmla="*/ 17 w 159"/>
                <a:gd name="T1" fmla="*/ 0 h 393"/>
                <a:gd name="T2" fmla="*/ 146 w 159"/>
                <a:gd name="T3" fmla="*/ 19 h 393"/>
                <a:gd name="T4" fmla="*/ 35 w 159"/>
                <a:gd name="T5" fmla="*/ 72 h 393"/>
                <a:gd name="T6" fmla="*/ 130 w 159"/>
                <a:gd name="T7" fmla="*/ 125 h 393"/>
                <a:gd name="T8" fmla="*/ 1 w 159"/>
                <a:gd name="T9" fmla="*/ 167 h 393"/>
                <a:gd name="T10" fmla="*/ 138 w 159"/>
                <a:gd name="T11" fmla="*/ 215 h 393"/>
                <a:gd name="T12" fmla="*/ 35 w 159"/>
                <a:gd name="T13" fmla="*/ 257 h 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93">
                  <a:moveTo>
                    <a:pt x="19" y="0"/>
                  </a:moveTo>
                  <a:cubicBezTo>
                    <a:pt x="86" y="5"/>
                    <a:pt x="153" y="10"/>
                    <a:pt x="156" y="28"/>
                  </a:cubicBezTo>
                  <a:cubicBezTo>
                    <a:pt x="159" y="46"/>
                    <a:pt x="40" y="83"/>
                    <a:pt x="37" y="110"/>
                  </a:cubicBezTo>
                  <a:cubicBezTo>
                    <a:pt x="34" y="137"/>
                    <a:pt x="144" y="168"/>
                    <a:pt x="138" y="192"/>
                  </a:cubicBezTo>
                  <a:cubicBezTo>
                    <a:pt x="132" y="216"/>
                    <a:pt x="0" y="233"/>
                    <a:pt x="1" y="256"/>
                  </a:cubicBezTo>
                  <a:cubicBezTo>
                    <a:pt x="2" y="279"/>
                    <a:pt x="141" y="306"/>
                    <a:pt x="147" y="329"/>
                  </a:cubicBezTo>
                  <a:cubicBezTo>
                    <a:pt x="153" y="352"/>
                    <a:pt x="54" y="381"/>
                    <a:pt x="37" y="393"/>
                  </a:cubicBezTo>
                </a:path>
              </a:pathLst>
            </a:custGeom>
            <a:noFill/>
            <a:ln w="31750">
              <a:solidFill>
                <a:srgbClr val="3399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09" name="Freeform 277"/>
            <p:cNvSpPr>
              <a:spLocks/>
            </p:cNvSpPr>
            <p:nvPr/>
          </p:nvSpPr>
          <p:spPr bwMode="auto">
            <a:xfrm flipH="1">
              <a:off x="977" y="1506"/>
              <a:ext cx="117" cy="158"/>
            </a:xfrm>
            <a:custGeom>
              <a:avLst/>
              <a:gdLst>
                <a:gd name="T0" fmla="*/ 10 w 159"/>
                <a:gd name="T1" fmla="*/ 0 h 393"/>
                <a:gd name="T2" fmla="*/ 85 w 159"/>
                <a:gd name="T3" fmla="*/ 4 h 393"/>
                <a:gd name="T4" fmla="*/ 20 w 159"/>
                <a:gd name="T5" fmla="*/ 18 h 393"/>
                <a:gd name="T6" fmla="*/ 75 w 159"/>
                <a:gd name="T7" fmla="*/ 31 h 393"/>
                <a:gd name="T8" fmla="*/ 1 w 159"/>
                <a:gd name="T9" fmla="*/ 41 h 393"/>
                <a:gd name="T10" fmla="*/ 79 w 159"/>
                <a:gd name="T11" fmla="*/ 53 h 393"/>
                <a:gd name="T12" fmla="*/ 20 w 159"/>
                <a:gd name="T13" fmla="*/ 64 h 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93">
                  <a:moveTo>
                    <a:pt x="19" y="0"/>
                  </a:moveTo>
                  <a:cubicBezTo>
                    <a:pt x="86" y="5"/>
                    <a:pt x="153" y="10"/>
                    <a:pt x="156" y="28"/>
                  </a:cubicBezTo>
                  <a:cubicBezTo>
                    <a:pt x="159" y="46"/>
                    <a:pt x="40" y="83"/>
                    <a:pt x="37" y="110"/>
                  </a:cubicBezTo>
                  <a:cubicBezTo>
                    <a:pt x="34" y="137"/>
                    <a:pt x="144" y="168"/>
                    <a:pt x="138" y="192"/>
                  </a:cubicBezTo>
                  <a:cubicBezTo>
                    <a:pt x="132" y="216"/>
                    <a:pt x="0" y="233"/>
                    <a:pt x="1" y="256"/>
                  </a:cubicBezTo>
                  <a:cubicBezTo>
                    <a:pt x="2" y="279"/>
                    <a:pt x="141" y="306"/>
                    <a:pt x="147" y="329"/>
                  </a:cubicBezTo>
                  <a:cubicBezTo>
                    <a:pt x="153" y="352"/>
                    <a:pt x="54" y="381"/>
                    <a:pt x="37" y="393"/>
                  </a:cubicBezTo>
                </a:path>
              </a:pathLst>
            </a:custGeom>
            <a:noFill/>
            <a:ln w="317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10" name="Freeform 278"/>
            <p:cNvSpPr>
              <a:spLocks/>
            </p:cNvSpPr>
            <p:nvPr/>
          </p:nvSpPr>
          <p:spPr bwMode="auto">
            <a:xfrm flipH="1">
              <a:off x="920" y="1634"/>
              <a:ext cx="117" cy="158"/>
            </a:xfrm>
            <a:custGeom>
              <a:avLst/>
              <a:gdLst>
                <a:gd name="T0" fmla="*/ 10 w 159"/>
                <a:gd name="T1" fmla="*/ 0 h 393"/>
                <a:gd name="T2" fmla="*/ 85 w 159"/>
                <a:gd name="T3" fmla="*/ 4 h 393"/>
                <a:gd name="T4" fmla="*/ 20 w 159"/>
                <a:gd name="T5" fmla="*/ 18 h 393"/>
                <a:gd name="T6" fmla="*/ 75 w 159"/>
                <a:gd name="T7" fmla="*/ 31 h 393"/>
                <a:gd name="T8" fmla="*/ 1 w 159"/>
                <a:gd name="T9" fmla="*/ 41 h 393"/>
                <a:gd name="T10" fmla="*/ 79 w 159"/>
                <a:gd name="T11" fmla="*/ 53 h 393"/>
                <a:gd name="T12" fmla="*/ 20 w 159"/>
                <a:gd name="T13" fmla="*/ 64 h 3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393">
                  <a:moveTo>
                    <a:pt x="19" y="0"/>
                  </a:moveTo>
                  <a:cubicBezTo>
                    <a:pt x="86" y="5"/>
                    <a:pt x="153" y="10"/>
                    <a:pt x="156" y="28"/>
                  </a:cubicBezTo>
                  <a:cubicBezTo>
                    <a:pt x="159" y="46"/>
                    <a:pt x="40" y="83"/>
                    <a:pt x="37" y="110"/>
                  </a:cubicBezTo>
                  <a:cubicBezTo>
                    <a:pt x="34" y="137"/>
                    <a:pt x="144" y="168"/>
                    <a:pt x="138" y="192"/>
                  </a:cubicBezTo>
                  <a:cubicBezTo>
                    <a:pt x="132" y="216"/>
                    <a:pt x="0" y="233"/>
                    <a:pt x="1" y="256"/>
                  </a:cubicBezTo>
                  <a:cubicBezTo>
                    <a:pt x="2" y="279"/>
                    <a:pt x="141" y="306"/>
                    <a:pt x="147" y="329"/>
                  </a:cubicBezTo>
                  <a:cubicBezTo>
                    <a:pt x="153" y="352"/>
                    <a:pt x="54" y="381"/>
                    <a:pt x="37" y="393"/>
                  </a:cubicBezTo>
                </a:path>
              </a:pathLst>
            </a:cu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11" name="Text Box 279"/>
            <p:cNvSpPr txBox="1">
              <a:spLocks noChangeArrowheads="1"/>
            </p:cNvSpPr>
            <p:nvPr/>
          </p:nvSpPr>
          <p:spPr bwMode="auto">
            <a:xfrm>
              <a:off x="1617" y="1653"/>
              <a:ext cx="14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i="1">
                  <a:latin typeface="Times New Roman" pitchFamily="18" charset="0"/>
                </a:rPr>
                <a:t>Disassemble the viral genome</a:t>
              </a:r>
              <a:endParaRPr lang="en-US" sz="1400" b="1" i="1">
                <a:latin typeface="Times New Roman" pitchFamily="18" charset="0"/>
              </a:endParaRPr>
            </a:p>
          </p:txBody>
        </p:sp>
        <p:sp>
          <p:nvSpPr>
            <p:cNvPr id="12312" name="Text Box 280"/>
            <p:cNvSpPr txBox="1">
              <a:spLocks noChangeArrowheads="1"/>
            </p:cNvSpPr>
            <p:nvPr/>
          </p:nvSpPr>
          <p:spPr bwMode="auto">
            <a:xfrm>
              <a:off x="4906" y="972"/>
              <a:ext cx="72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a:latin typeface="Times New Roman" pitchFamily="18" charset="0"/>
                </a:rPr>
                <a:t>Viral genome</a:t>
              </a:r>
              <a:endParaRPr lang="en-US" sz="1400">
                <a:latin typeface="Times New Roman" pitchFamily="18" charset="0"/>
              </a:endParaRPr>
            </a:p>
          </p:txBody>
        </p:sp>
      </p:grpSp>
      <p:sp>
        <p:nvSpPr>
          <p:cNvPr id="12293" name="Rectangle 281"/>
          <p:cNvSpPr>
            <a:spLocks noGrp="1" noChangeArrowheads="1"/>
          </p:cNvSpPr>
          <p:nvPr>
            <p:ph type="title"/>
          </p:nvPr>
        </p:nvSpPr>
        <p:spPr>
          <a:xfrm>
            <a:off x="39688" y="-26988"/>
            <a:ext cx="7772400" cy="492126"/>
          </a:xfrm>
        </p:spPr>
        <p:txBody>
          <a:bodyPr/>
          <a:lstStyle/>
          <a:p>
            <a:pPr eaLnBrk="1" hangingPunct="1"/>
            <a:r>
              <a:rPr lang="en-GB" sz="3200" smtClean="0">
                <a:solidFill>
                  <a:schemeClr val="tx1"/>
                </a:solidFill>
              </a:rPr>
              <a:t>Viruses as Gene Therapy Vectors</a:t>
            </a:r>
            <a:endParaRPr lang="en-US" sz="3200" b="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6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16427"/>
                                        </p:tgtEl>
                                        <p:attrNameLst>
                                          <p:attrName>style.visibility</p:attrName>
                                        </p:attrNameLst>
                                      </p:cBhvr>
                                      <p:to>
                                        <p:strVal val="visible"/>
                                      </p:to>
                                    </p:set>
                                    <p:anim calcmode="lin" valueType="num">
                                      <p:cBhvr additive="base">
                                        <p:cTn id="11" dur="500" fill="hold"/>
                                        <p:tgtEl>
                                          <p:spTgt spid="16427"/>
                                        </p:tgtEl>
                                        <p:attrNameLst>
                                          <p:attrName>ppt_x</p:attrName>
                                        </p:attrNameLst>
                                      </p:cBhvr>
                                      <p:tavLst>
                                        <p:tav tm="0">
                                          <p:val>
                                            <p:strVal val="#ppt_x"/>
                                          </p:val>
                                        </p:tav>
                                        <p:tav tm="100000">
                                          <p:val>
                                            <p:strVal val="#ppt_x"/>
                                          </p:val>
                                        </p:tav>
                                      </p:tavLst>
                                    </p:anim>
                                    <p:anim calcmode="lin" valueType="num">
                                      <p:cBhvr additive="base">
                                        <p:cTn id="12" dur="500" fill="hold"/>
                                        <p:tgtEl>
                                          <p:spTgt spid="1642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 calcmode="lin" valueType="num">
                                      <p:cBhvr additive="base">
                                        <p:cTn id="17" dur="500" fill="hold"/>
                                        <p:tgtEl>
                                          <p:spTgt spid="16386"/>
                                        </p:tgtEl>
                                        <p:attrNameLst>
                                          <p:attrName>ppt_x</p:attrName>
                                        </p:attrNameLst>
                                      </p:cBhvr>
                                      <p:tavLst>
                                        <p:tav tm="0">
                                          <p:val>
                                            <p:strVal val="#ppt_x"/>
                                          </p:val>
                                        </p:tav>
                                        <p:tav tm="100000">
                                          <p:val>
                                            <p:strVal val="#ppt_x"/>
                                          </p:val>
                                        </p:tav>
                                      </p:tavLst>
                                    </p:anim>
                                    <p:anim calcmode="lin" valueType="num">
                                      <p:cBhvr additive="base">
                                        <p:cTn id="1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82"/>
          <p:cNvSpPr>
            <a:spLocks noGrp="1" noChangeArrowheads="1"/>
          </p:cNvSpPr>
          <p:nvPr>
            <p:ph type="title"/>
          </p:nvPr>
        </p:nvSpPr>
        <p:spPr>
          <a:xfrm>
            <a:off x="-15875" y="0"/>
            <a:ext cx="8489950" cy="1200150"/>
          </a:xfrm>
        </p:spPr>
        <p:txBody>
          <a:bodyPr>
            <a:normAutofit/>
          </a:bodyPr>
          <a:lstStyle/>
          <a:p>
            <a:pPr>
              <a:defRPr/>
            </a:pPr>
            <a:r>
              <a:rPr lang="en-GB" sz="2400" dirty="0" smtClean="0">
                <a:solidFill>
                  <a:schemeClr val="tx1"/>
                </a:solidFill>
                <a:effectLst>
                  <a:outerShdw blurRad="38100" dist="38100" dir="2700000" algn="tl">
                    <a:srgbClr val="000000">
                      <a:alpha val="43137"/>
                    </a:srgbClr>
                  </a:outerShdw>
                </a:effectLst>
              </a:rPr>
              <a:t>New rAAV </a:t>
            </a:r>
            <a:r>
              <a:rPr lang="en-GB" sz="2400" dirty="0">
                <a:solidFill>
                  <a:schemeClr val="tx1"/>
                </a:solidFill>
                <a:effectLst>
                  <a:outerShdw blurRad="38100" dist="38100" dir="2700000" algn="tl">
                    <a:srgbClr val="000000">
                      <a:alpha val="43137"/>
                    </a:srgbClr>
                  </a:outerShdw>
                </a:effectLst>
              </a:rPr>
              <a:t>FVIII expression </a:t>
            </a:r>
            <a:r>
              <a:rPr lang="en-GB" sz="2400" dirty="0" smtClean="0">
                <a:solidFill>
                  <a:schemeClr val="tx1"/>
                </a:solidFill>
                <a:effectLst>
                  <a:outerShdw blurRad="38100" dist="38100" dir="2700000" algn="tl">
                    <a:srgbClr val="000000">
                      <a:alpha val="43137"/>
                    </a:srgbClr>
                  </a:outerShdw>
                </a:effectLst>
              </a:rPr>
              <a:t>cassette mediates higher levels of expression</a:t>
            </a:r>
          </a:p>
        </p:txBody>
      </p:sp>
      <p:grpSp>
        <p:nvGrpSpPr>
          <p:cNvPr id="55299" name="Group 86"/>
          <p:cNvGrpSpPr>
            <a:grpSpLocks/>
          </p:cNvGrpSpPr>
          <p:nvPr/>
        </p:nvGrpSpPr>
        <p:grpSpPr bwMode="auto">
          <a:xfrm>
            <a:off x="352425" y="1200150"/>
            <a:ext cx="3787775" cy="3957638"/>
            <a:chOff x="222" y="1416"/>
            <a:chExt cx="2329" cy="2455"/>
          </a:xfrm>
        </p:grpSpPr>
        <p:sp>
          <p:nvSpPr>
            <p:cNvPr id="55306" name="Freeform 50"/>
            <p:cNvSpPr>
              <a:spLocks/>
            </p:cNvSpPr>
            <p:nvPr/>
          </p:nvSpPr>
          <p:spPr bwMode="auto">
            <a:xfrm>
              <a:off x="273" y="2497"/>
              <a:ext cx="131" cy="252"/>
            </a:xfrm>
            <a:custGeom>
              <a:avLst/>
              <a:gdLst>
                <a:gd name="T0" fmla="*/ 0 w 348"/>
                <a:gd name="T1" fmla="*/ 111 h 252"/>
                <a:gd name="T2" fmla="*/ 0 w 348"/>
                <a:gd name="T3" fmla="*/ 111 h 252"/>
                <a:gd name="T4" fmla="*/ 0 w 348"/>
                <a:gd name="T5" fmla="*/ 112 h 252"/>
                <a:gd name="T6" fmla="*/ 0 w 348"/>
                <a:gd name="T7" fmla="*/ 118 h 252"/>
                <a:gd name="T8" fmla="*/ 0 w 348"/>
                <a:gd name="T9" fmla="*/ 111 h 252"/>
                <a:gd name="T10" fmla="*/ 0 w 348"/>
                <a:gd name="T11" fmla="*/ 111 h 252"/>
                <a:gd name="T12" fmla="*/ 0 w 348"/>
                <a:gd name="T13" fmla="*/ 105 h 252"/>
                <a:gd name="T14" fmla="*/ 0 w 348"/>
                <a:gd name="T15" fmla="*/ 72 h 252"/>
                <a:gd name="T16" fmla="*/ 0 w 348"/>
                <a:gd name="T17" fmla="*/ 35 h 252"/>
                <a:gd name="T18" fmla="*/ 0 w 348"/>
                <a:gd name="T19" fmla="*/ 22 h 252"/>
                <a:gd name="T20" fmla="*/ 0 w 348"/>
                <a:gd name="T21" fmla="*/ 3 h 252"/>
                <a:gd name="T22" fmla="*/ 0 w 348"/>
                <a:gd name="T23" fmla="*/ 1 h 252"/>
                <a:gd name="T24" fmla="*/ 0 w 348"/>
                <a:gd name="T25" fmla="*/ 10 h 252"/>
                <a:gd name="T26" fmla="*/ 0 w 348"/>
                <a:gd name="T27" fmla="*/ 38 h 252"/>
                <a:gd name="T28" fmla="*/ 0 w 348"/>
                <a:gd name="T29" fmla="*/ 89 h 252"/>
                <a:gd name="T30" fmla="*/ 0 w 348"/>
                <a:gd name="T31" fmla="*/ 154 h 252"/>
                <a:gd name="T32" fmla="*/ 0 w 348"/>
                <a:gd name="T33" fmla="*/ 206 h 252"/>
                <a:gd name="T34" fmla="*/ 0 w 348"/>
                <a:gd name="T35" fmla="*/ 234 h 252"/>
                <a:gd name="T36" fmla="*/ 0 w 348"/>
                <a:gd name="T37" fmla="*/ 250 h 252"/>
                <a:gd name="T38" fmla="*/ 0 w 348"/>
                <a:gd name="T39" fmla="*/ 250 h 252"/>
                <a:gd name="T40" fmla="*/ 0 w 348"/>
                <a:gd name="T41" fmla="*/ 234 h 252"/>
                <a:gd name="T42" fmla="*/ 0 w 348"/>
                <a:gd name="T43" fmla="*/ 202 h 252"/>
                <a:gd name="T44" fmla="*/ 0 w 348"/>
                <a:gd name="T45" fmla="*/ 175 h 252"/>
                <a:gd name="T46" fmla="*/ 0 w 348"/>
                <a:gd name="T47" fmla="*/ 154 h 252"/>
                <a:gd name="T48" fmla="*/ 0 w 348"/>
                <a:gd name="T49" fmla="*/ 147 h 252"/>
                <a:gd name="T50" fmla="*/ 0 w 348"/>
                <a:gd name="T51" fmla="*/ 154 h 252"/>
                <a:gd name="T52" fmla="*/ 0 w 348"/>
                <a:gd name="T53" fmla="*/ 154 h 252"/>
                <a:gd name="T54" fmla="*/ 0 w 348"/>
                <a:gd name="T55" fmla="*/ 154 h 252"/>
                <a:gd name="T56" fmla="*/ 1 w 348"/>
                <a:gd name="T57" fmla="*/ 154 h 252"/>
                <a:gd name="T58" fmla="*/ 1 w 348"/>
                <a:gd name="T59" fmla="*/ 154 h 252"/>
                <a:gd name="T60" fmla="*/ 1 w 348"/>
                <a:gd name="T61" fmla="*/ 138 h 252"/>
                <a:gd name="T62" fmla="*/ 1 w 348"/>
                <a:gd name="T63" fmla="*/ 138 h 252"/>
                <a:gd name="T64" fmla="*/ 0 w 348"/>
                <a:gd name="T65" fmla="*/ 138 h 252"/>
                <a:gd name="T66" fmla="*/ 0 w 348"/>
                <a:gd name="T67" fmla="*/ 138 h 252"/>
                <a:gd name="T68" fmla="*/ 0 w 348"/>
                <a:gd name="T69" fmla="*/ 140 h 252"/>
                <a:gd name="T70" fmla="*/ 0 w 348"/>
                <a:gd name="T71" fmla="*/ 154 h 252"/>
                <a:gd name="T72" fmla="*/ 0 w 348"/>
                <a:gd name="T73" fmla="*/ 175 h 252"/>
                <a:gd name="T74" fmla="*/ 0 w 348"/>
                <a:gd name="T75" fmla="*/ 212 h 252"/>
                <a:gd name="T76" fmla="*/ 0 w 348"/>
                <a:gd name="T77" fmla="*/ 228 h 252"/>
                <a:gd name="T78" fmla="*/ 0 w 348"/>
                <a:gd name="T79" fmla="*/ 237 h 252"/>
                <a:gd name="T80" fmla="*/ 0 w 348"/>
                <a:gd name="T81" fmla="*/ 236 h 252"/>
                <a:gd name="T82" fmla="*/ 0 w 348"/>
                <a:gd name="T83" fmla="*/ 237 h 252"/>
                <a:gd name="T84" fmla="*/ 0 w 348"/>
                <a:gd name="T85" fmla="*/ 228 h 252"/>
                <a:gd name="T86" fmla="*/ 0 w 348"/>
                <a:gd name="T87" fmla="*/ 223 h 252"/>
                <a:gd name="T88" fmla="*/ 0 w 348"/>
                <a:gd name="T89" fmla="*/ 177 h 252"/>
                <a:gd name="T90" fmla="*/ 0 w 348"/>
                <a:gd name="T91" fmla="*/ 126 h 252"/>
                <a:gd name="T92" fmla="*/ 0 w 348"/>
                <a:gd name="T93" fmla="*/ 66 h 252"/>
                <a:gd name="T94" fmla="*/ 0 w 348"/>
                <a:gd name="T95" fmla="*/ 25 h 252"/>
                <a:gd name="T96" fmla="*/ 0 w 348"/>
                <a:gd name="T97" fmla="*/ 21 h 252"/>
                <a:gd name="T98" fmla="*/ 0 w 348"/>
                <a:gd name="T99" fmla="*/ 16 h 252"/>
                <a:gd name="T100" fmla="*/ 0 w 348"/>
                <a:gd name="T101" fmla="*/ 17 h 252"/>
                <a:gd name="T102" fmla="*/ 0 w 348"/>
                <a:gd name="T103" fmla="*/ 10 h 252"/>
                <a:gd name="T104" fmla="*/ 0 w 348"/>
                <a:gd name="T105" fmla="*/ 19 h 252"/>
                <a:gd name="T106" fmla="*/ 0 w 348"/>
                <a:gd name="T107" fmla="*/ 36 h 252"/>
                <a:gd name="T108" fmla="*/ 0 w 348"/>
                <a:gd name="T109" fmla="*/ 62 h 252"/>
                <a:gd name="T110" fmla="*/ 0 w 348"/>
                <a:gd name="T111" fmla="*/ 100 h 252"/>
                <a:gd name="T112" fmla="*/ 0 w 348"/>
                <a:gd name="T113" fmla="*/ 117 h 252"/>
                <a:gd name="T114" fmla="*/ 0 w 348"/>
                <a:gd name="T115" fmla="*/ 124 h 252"/>
                <a:gd name="T116" fmla="*/ 0 w 348"/>
                <a:gd name="T117" fmla="*/ 118 h 252"/>
                <a:gd name="T118" fmla="*/ 0 w 348"/>
                <a:gd name="T119" fmla="*/ 127 h 252"/>
                <a:gd name="T120" fmla="*/ 0 w 348"/>
                <a:gd name="T121" fmla="*/ 12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307" name="Line 28"/>
            <p:cNvSpPr>
              <a:spLocks noChangeShapeType="1"/>
            </p:cNvSpPr>
            <p:nvPr/>
          </p:nvSpPr>
          <p:spPr bwMode="auto">
            <a:xfrm flipV="1">
              <a:off x="302" y="2440"/>
              <a:ext cx="222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08" name="Rectangle 29" descr="Small checker board"/>
            <p:cNvSpPr>
              <a:spLocks noChangeArrowheads="1"/>
            </p:cNvSpPr>
            <p:nvPr/>
          </p:nvSpPr>
          <p:spPr bwMode="auto">
            <a:xfrm>
              <a:off x="1474" y="2537"/>
              <a:ext cx="378" cy="207"/>
            </a:xfrm>
            <a:prstGeom prst="rect">
              <a:avLst/>
            </a:prstGeom>
            <a:pattFill prst="smCheck">
              <a:fgClr>
                <a:srgbClr val="FFFF00"/>
              </a:fgClr>
              <a:bgClr>
                <a:srgbClr val="FFFFFF"/>
              </a:bgClr>
            </a:pattFill>
            <a:ln w="25400">
              <a:solidFill>
                <a:schemeClr val="tx1"/>
              </a:solidFill>
              <a:miter lim="800000"/>
              <a:headEnd/>
              <a:tailEnd/>
            </a:ln>
          </p:spPr>
          <p:txBody>
            <a:bodyPr wrap="none" anchor="ctr"/>
            <a:lstStyle/>
            <a:p>
              <a:endParaRPr lang="en-US"/>
            </a:p>
          </p:txBody>
        </p:sp>
        <p:sp>
          <p:nvSpPr>
            <p:cNvPr id="55309" name="AutoShape 30"/>
            <p:cNvSpPr>
              <a:spLocks noChangeArrowheads="1"/>
            </p:cNvSpPr>
            <p:nvPr/>
          </p:nvSpPr>
          <p:spPr bwMode="auto">
            <a:xfrm>
              <a:off x="387" y="2538"/>
              <a:ext cx="303" cy="202"/>
            </a:xfrm>
            <a:prstGeom prst="homePlate">
              <a:avLst>
                <a:gd name="adj" fmla="val 37500"/>
              </a:avLst>
            </a:prstGeom>
            <a:solidFill>
              <a:srgbClr val="00FF00"/>
            </a:solidFill>
            <a:ln w="9525">
              <a:solidFill>
                <a:schemeClr val="tx1"/>
              </a:solidFill>
              <a:miter lim="800000"/>
              <a:headEnd/>
              <a:tailEnd/>
            </a:ln>
          </p:spPr>
          <p:txBody>
            <a:bodyPr wrap="none" anchor="ctr"/>
            <a:lstStyle/>
            <a:p>
              <a:endParaRPr lang="en-US"/>
            </a:p>
          </p:txBody>
        </p:sp>
        <p:sp>
          <p:nvSpPr>
            <p:cNvPr id="55310" name="Rectangle 31" descr="Small grid"/>
            <p:cNvSpPr>
              <a:spLocks noChangeArrowheads="1"/>
            </p:cNvSpPr>
            <p:nvPr/>
          </p:nvSpPr>
          <p:spPr bwMode="auto">
            <a:xfrm>
              <a:off x="1858" y="2539"/>
              <a:ext cx="504" cy="202"/>
            </a:xfrm>
            <a:prstGeom prst="rect">
              <a:avLst/>
            </a:prstGeom>
            <a:pattFill prst="smGrid">
              <a:fgClr>
                <a:schemeClr val="accent1"/>
              </a:fgClr>
              <a:bgClr>
                <a:schemeClr val="bg1"/>
              </a:bgClr>
            </a:pattFill>
            <a:ln w="25400">
              <a:solidFill>
                <a:schemeClr val="tx1"/>
              </a:solidFill>
              <a:miter lim="800000"/>
              <a:headEnd/>
              <a:tailEnd/>
            </a:ln>
          </p:spPr>
          <p:txBody>
            <a:bodyPr wrap="none" anchor="ctr"/>
            <a:lstStyle/>
            <a:p>
              <a:endParaRPr lang="en-US"/>
            </a:p>
          </p:txBody>
        </p:sp>
        <p:sp>
          <p:nvSpPr>
            <p:cNvPr id="55311" name="Text Box 36"/>
            <p:cNvSpPr txBox="1">
              <a:spLocks noChangeArrowheads="1"/>
            </p:cNvSpPr>
            <p:nvPr/>
          </p:nvSpPr>
          <p:spPr bwMode="auto">
            <a:xfrm>
              <a:off x="361" y="2555"/>
              <a:ext cx="2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t>LP1</a:t>
              </a:r>
            </a:p>
          </p:txBody>
        </p:sp>
        <p:sp>
          <p:nvSpPr>
            <p:cNvPr id="55312" name="Rectangle 38" descr="Small grid"/>
            <p:cNvSpPr>
              <a:spLocks noChangeArrowheads="1"/>
            </p:cNvSpPr>
            <p:nvPr/>
          </p:nvSpPr>
          <p:spPr bwMode="auto">
            <a:xfrm>
              <a:off x="708" y="2539"/>
              <a:ext cx="757" cy="202"/>
            </a:xfrm>
            <a:prstGeom prst="rect">
              <a:avLst/>
            </a:prstGeom>
            <a:pattFill prst="smGrid">
              <a:fgClr>
                <a:schemeClr val="accent1"/>
              </a:fgClr>
              <a:bgClr>
                <a:schemeClr val="bg1"/>
              </a:bgClr>
            </a:pattFill>
            <a:ln w="25400">
              <a:solidFill>
                <a:schemeClr val="tx1"/>
              </a:solidFill>
              <a:miter lim="800000"/>
              <a:headEnd/>
              <a:tailEnd/>
            </a:ln>
          </p:spPr>
          <p:txBody>
            <a:bodyPr wrap="none" anchor="ctr"/>
            <a:lstStyle/>
            <a:p>
              <a:endParaRPr lang="en-US"/>
            </a:p>
          </p:txBody>
        </p:sp>
        <p:grpSp>
          <p:nvGrpSpPr>
            <p:cNvPr id="55313" name="Group 41"/>
            <p:cNvGrpSpPr>
              <a:grpSpLocks/>
            </p:cNvGrpSpPr>
            <p:nvPr/>
          </p:nvGrpSpPr>
          <p:grpSpPr bwMode="auto">
            <a:xfrm>
              <a:off x="2356" y="2524"/>
              <a:ext cx="195" cy="253"/>
              <a:chOff x="3751" y="769"/>
              <a:chExt cx="175" cy="226"/>
            </a:xfrm>
          </p:grpSpPr>
          <p:sp>
            <p:nvSpPr>
              <p:cNvPr id="55361" name="Freeform 42"/>
              <p:cNvSpPr>
                <a:spLocks/>
              </p:cNvSpPr>
              <p:nvPr/>
            </p:nvSpPr>
            <p:spPr bwMode="auto">
              <a:xfrm flipH="1" flipV="1">
                <a:off x="3808" y="769"/>
                <a:ext cx="118" cy="226"/>
              </a:xfrm>
              <a:custGeom>
                <a:avLst/>
                <a:gdLst>
                  <a:gd name="T0" fmla="*/ 0 w 348"/>
                  <a:gd name="T1" fmla="*/ 58 h 252"/>
                  <a:gd name="T2" fmla="*/ 0 w 348"/>
                  <a:gd name="T3" fmla="*/ 58 h 252"/>
                  <a:gd name="T4" fmla="*/ 0 w 348"/>
                  <a:gd name="T5" fmla="*/ 58 h 252"/>
                  <a:gd name="T6" fmla="*/ 0 w 348"/>
                  <a:gd name="T7" fmla="*/ 61 h 252"/>
                  <a:gd name="T8" fmla="*/ 0 w 348"/>
                  <a:gd name="T9" fmla="*/ 58 h 252"/>
                  <a:gd name="T10" fmla="*/ 0 w 348"/>
                  <a:gd name="T11" fmla="*/ 58 h 252"/>
                  <a:gd name="T12" fmla="*/ 0 w 348"/>
                  <a:gd name="T13" fmla="*/ 54 h 252"/>
                  <a:gd name="T14" fmla="*/ 0 w 348"/>
                  <a:gd name="T15" fmla="*/ 38 h 252"/>
                  <a:gd name="T16" fmla="*/ 0 w 348"/>
                  <a:gd name="T17" fmla="*/ 18 h 252"/>
                  <a:gd name="T18" fmla="*/ 0 w 348"/>
                  <a:gd name="T19" fmla="*/ 12 h 252"/>
                  <a:gd name="T20" fmla="*/ 0 w 348"/>
                  <a:gd name="T21" fmla="*/ 3 h 252"/>
                  <a:gd name="T22" fmla="*/ 0 w 348"/>
                  <a:gd name="T23" fmla="*/ 1 h 252"/>
                  <a:gd name="T24" fmla="*/ 0 w 348"/>
                  <a:gd name="T25" fmla="*/ 4 h 252"/>
                  <a:gd name="T26" fmla="*/ 0 w 348"/>
                  <a:gd name="T27" fmla="*/ 20 h 252"/>
                  <a:gd name="T28" fmla="*/ 0 w 348"/>
                  <a:gd name="T29" fmla="*/ 47 h 252"/>
                  <a:gd name="T30" fmla="*/ 0 w 348"/>
                  <a:gd name="T31" fmla="*/ 81 h 252"/>
                  <a:gd name="T32" fmla="*/ 0 w 348"/>
                  <a:gd name="T33" fmla="*/ 108 h 252"/>
                  <a:gd name="T34" fmla="*/ 0 w 348"/>
                  <a:gd name="T35" fmla="*/ 122 h 252"/>
                  <a:gd name="T36" fmla="*/ 0 w 348"/>
                  <a:gd name="T37" fmla="*/ 129 h 252"/>
                  <a:gd name="T38" fmla="*/ 0 w 348"/>
                  <a:gd name="T39" fmla="*/ 129 h 252"/>
                  <a:gd name="T40" fmla="*/ 0 w 348"/>
                  <a:gd name="T41" fmla="*/ 122 h 252"/>
                  <a:gd name="T42" fmla="*/ 0 w 348"/>
                  <a:gd name="T43" fmla="*/ 105 h 252"/>
                  <a:gd name="T44" fmla="*/ 0 w 348"/>
                  <a:gd name="T45" fmla="*/ 91 h 252"/>
                  <a:gd name="T46" fmla="*/ 0 w 348"/>
                  <a:gd name="T47" fmla="*/ 81 h 252"/>
                  <a:gd name="T48" fmla="*/ 0 w 348"/>
                  <a:gd name="T49" fmla="*/ 76 h 252"/>
                  <a:gd name="T50" fmla="*/ 0 w 348"/>
                  <a:gd name="T51" fmla="*/ 81 h 252"/>
                  <a:gd name="T52" fmla="*/ 0 w 348"/>
                  <a:gd name="T53" fmla="*/ 81 h 252"/>
                  <a:gd name="T54" fmla="*/ 0 w 348"/>
                  <a:gd name="T55" fmla="*/ 81 h 252"/>
                  <a:gd name="T56" fmla="*/ 0 w 348"/>
                  <a:gd name="T57" fmla="*/ 81 h 252"/>
                  <a:gd name="T58" fmla="*/ 1 w 348"/>
                  <a:gd name="T59" fmla="*/ 81 h 252"/>
                  <a:gd name="T60" fmla="*/ 0 w 348"/>
                  <a:gd name="T61" fmla="*/ 73 h 252"/>
                  <a:gd name="T62" fmla="*/ 0 w 348"/>
                  <a:gd name="T63" fmla="*/ 73 h 252"/>
                  <a:gd name="T64" fmla="*/ 0 w 348"/>
                  <a:gd name="T65" fmla="*/ 73 h 252"/>
                  <a:gd name="T66" fmla="*/ 0 w 348"/>
                  <a:gd name="T67" fmla="*/ 73 h 252"/>
                  <a:gd name="T68" fmla="*/ 0 w 348"/>
                  <a:gd name="T69" fmla="*/ 74 h 252"/>
                  <a:gd name="T70" fmla="*/ 0 w 348"/>
                  <a:gd name="T71" fmla="*/ 81 h 252"/>
                  <a:gd name="T72" fmla="*/ 0 w 348"/>
                  <a:gd name="T73" fmla="*/ 91 h 252"/>
                  <a:gd name="T74" fmla="*/ 0 w 348"/>
                  <a:gd name="T75" fmla="*/ 109 h 252"/>
                  <a:gd name="T76" fmla="*/ 0 w 348"/>
                  <a:gd name="T77" fmla="*/ 118 h 252"/>
                  <a:gd name="T78" fmla="*/ 0 w 348"/>
                  <a:gd name="T79" fmla="*/ 123 h 252"/>
                  <a:gd name="T80" fmla="*/ 0 w 348"/>
                  <a:gd name="T81" fmla="*/ 122 h 252"/>
                  <a:gd name="T82" fmla="*/ 0 w 348"/>
                  <a:gd name="T83" fmla="*/ 123 h 252"/>
                  <a:gd name="T84" fmla="*/ 0 w 348"/>
                  <a:gd name="T85" fmla="*/ 118 h 252"/>
                  <a:gd name="T86" fmla="*/ 0 w 348"/>
                  <a:gd name="T87" fmla="*/ 116 h 252"/>
                  <a:gd name="T88" fmla="*/ 0 w 348"/>
                  <a:gd name="T89" fmla="*/ 92 h 252"/>
                  <a:gd name="T90" fmla="*/ 0 w 348"/>
                  <a:gd name="T91" fmla="*/ 66 h 252"/>
                  <a:gd name="T92" fmla="*/ 0 w 348"/>
                  <a:gd name="T93" fmla="*/ 35 h 252"/>
                  <a:gd name="T94" fmla="*/ 0 w 348"/>
                  <a:gd name="T95" fmla="*/ 13 h 252"/>
                  <a:gd name="T96" fmla="*/ 0 w 348"/>
                  <a:gd name="T97" fmla="*/ 11 h 252"/>
                  <a:gd name="T98" fmla="*/ 0 w 348"/>
                  <a:gd name="T99" fmla="*/ 9 h 252"/>
                  <a:gd name="T100" fmla="*/ 0 w 348"/>
                  <a:gd name="T101" fmla="*/ 9 h 252"/>
                  <a:gd name="T102" fmla="*/ 0 w 348"/>
                  <a:gd name="T103" fmla="*/ 4 h 252"/>
                  <a:gd name="T104" fmla="*/ 0 w 348"/>
                  <a:gd name="T105" fmla="*/ 10 h 252"/>
                  <a:gd name="T106" fmla="*/ 0 w 348"/>
                  <a:gd name="T107" fmla="*/ 19 h 252"/>
                  <a:gd name="T108" fmla="*/ 0 w 348"/>
                  <a:gd name="T109" fmla="*/ 32 h 252"/>
                  <a:gd name="T110" fmla="*/ 0 w 348"/>
                  <a:gd name="T111" fmla="*/ 52 h 252"/>
                  <a:gd name="T112" fmla="*/ 0 w 348"/>
                  <a:gd name="T113" fmla="*/ 60 h 252"/>
                  <a:gd name="T114" fmla="*/ 0 w 348"/>
                  <a:gd name="T115" fmla="*/ 65 h 252"/>
                  <a:gd name="T116" fmla="*/ 0 w 348"/>
                  <a:gd name="T117" fmla="*/ 61 h 252"/>
                  <a:gd name="T118" fmla="*/ 0 w 348"/>
                  <a:gd name="T119" fmla="*/ 66 h 252"/>
                  <a:gd name="T120" fmla="*/ 0 w 348"/>
                  <a:gd name="T121" fmla="*/ 66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362" name="Rectangle 43"/>
              <p:cNvSpPr>
                <a:spLocks noChangeArrowheads="1"/>
              </p:cNvSpPr>
              <p:nvPr/>
            </p:nvSpPr>
            <p:spPr bwMode="auto">
              <a:xfrm>
                <a:off x="3787" y="784"/>
                <a:ext cx="48" cy="186"/>
              </a:xfrm>
              <a:prstGeom prst="rect">
                <a:avLst/>
              </a:prstGeom>
              <a:solidFill>
                <a:srgbClr val="00FFFF"/>
              </a:solidFill>
              <a:ln w="25400">
                <a:solidFill>
                  <a:schemeClr val="tx1"/>
                </a:solidFill>
                <a:miter lim="800000"/>
                <a:headEnd/>
                <a:tailEnd/>
              </a:ln>
            </p:spPr>
            <p:txBody>
              <a:bodyPr wrap="none" anchor="ctr"/>
              <a:lstStyle/>
              <a:p>
                <a:endParaRPr lang="en-US"/>
              </a:p>
            </p:txBody>
          </p:sp>
          <p:sp>
            <p:nvSpPr>
              <p:cNvPr id="55363" name="Line 44"/>
              <p:cNvSpPr>
                <a:spLocks noChangeShapeType="1"/>
              </p:cNvSpPr>
              <p:nvPr/>
            </p:nvSpPr>
            <p:spPr bwMode="auto">
              <a:xfrm>
                <a:off x="3751" y="877"/>
                <a:ext cx="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5314" name="Line 7"/>
            <p:cNvSpPr>
              <a:spLocks noChangeShapeType="1"/>
            </p:cNvSpPr>
            <p:nvPr/>
          </p:nvSpPr>
          <p:spPr bwMode="auto">
            <a:xfrm flipV="1">
              <a:off x="302" y="1865"/>
              <a:ext cx="1969" cy="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15" name="Text Box 8"/>
            <p:cNvSpPr txBox="1">
              <a:spLocks noChangeArrowheads="1"/>
            </p:cNvSpPr>
            <p:nvPr/>
          </p:nvSpPr>
          <p:spPr bwMode="auto">
            <a:xfrm>
              <a:off x="1160" y="1782"/>
              <a:ext cx="319"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t>5.9kb</a:t>
              </a:r>
            </a:p>
          </p:txBody>
        </p:sp>
        <p:sp>
          <p:nvSpPr>
            <p:cNvPr id="55316" name="AutoShape 9"/>
            <p:cNvSpPr>
              <a:spLocks noChangeArrowheads="1"/>
            </p:cNvSpPr>
            <p:nvPr/>
          </p:nvSpPr>
          <p:spPr bwMode="auto">
            <a:xfrm>
              <a:off x="402" y="1963"/>
              <a:ext cx="303" cy="202"/>
            </a:xfrm>
            <a:prstGeom prst="homePlate">
              <a:avLst>
                <a:gd name="adj" fmla="val 37500"/>
              </a:avLst>
            </a:prstGeom>
            <a:solidFill>
              <a:srgbClr val="00FF00"/>
            </a:solidFill>
            <a:ln w="9525">
              <a:solidFill>
                <a:schemeClr val="tx1"/>
              </a:solidFill>
              <a:miter lim="800000"/>
              <a:headEnd/>
              <a:tailEnd/>
            </a:ln>
          </p:spPr>
          <p:txBody>
            <a:bodyPr wrap="none" anchor="ctr"/>
            <a:lstStyle/>
            <a:p>
              <a:endParaRPr lang="en-US"/>
            </a:p>
          </p:txBody>
        </p:sp>
        <p:sp>
          <p:nvSpPr>
            <p:cNvPr id="55317" name="Rectangle 10" descr="Small grid"/>
            <p:cNvSpPr>
              <a:spLocks noChangeArrowheads="1"/>
            </p:cNvSpPr>
            <p:nvPr/>
          </p:nvSpPr>
          <p:spPr bwMode="auto">
            <a:xfrm>
              <a:off x="715" y="1965"/>
              <a:ext cx="756" cy="202"/>
            </a:xfrm>
            <a:prstGeom prst="rect">
              <a:avLst/>
            </a:prstGeom>
            <a:pattFill prst="smGrid">
              <a:fgClr>
                <a:schemeClr val="accent1"/>
              </a:fgClr>
              <a:bgClr>
                <a:schemeClr val="bg1"/>
              </a:bgClr>
            </a:pattFill>
            <a:ln w="25400">
              <a:solidFill>
                <a:schemeClr val="tx1"/>
              </a:solidFill>
              <a:miter lim="800000"/>
              <a:headEnd/>
              <a:tailEnd/>
            </a:ln>
          </p:spPr>
          <p:txBody>
            <a:bodyPr wrap="none" anchor="ctr"/>
            <a:lstStyle/>
            <a:p>
              <a:endParaRPr lang="en-US"/>
            </a:p>
          </p:txBody>
        </p:sp>
        <p:sp>
          <p:nvSpPr>
            <p:cNvPr id="55318" name="Rectangle 11" descr="Small checker board"/>
            <p:cNvSpPr>
              <a:spLocks noChangeArrowheads="1"/>
            </p:cNvSpPr>
            <p:nvPr/>
          </p:nvSpPr>
          <p:spPr bwMode="auto">
            <a:xfrm>
              <a:off x="1475" y="1963"/>
              <a:ext cx="53" cy="208"/>
            </a:xfrm>
            <a:prstGeom prst="rect">
              <a:avLst/>
            </a:prstGeom>
            <a:pattFill prst="smCheck">
              <a:fgClr>
                <a:srgbClr val="FFFF00"/>
              </a:fgClr>
              <a:bgClr>
                <a:srgbClr val="FFFFFF"/>
              </a:bgClr>
            </a:pattFill>
            <a:ln w="25400">
              <a:solidFill>
                <a:schemeClr val="tx1"/>
              </a:solidFill>
              <a:miter lim="800000"/>
              <a:headEnd/>
              <a:tailEnd/>
            </a:ln>
          </p:spPr>
          <p:txBody>
            <a:bodyPr wrap="none" anchor="ctr"/>
            <a:lstStyle/>
            <a:p>
              <a:endParaRPr lang="en-US"/>
            </a:p>
          </p:txBody>
        </p:sp>
        <p:sp>
          <p:nvSpPr>
            <p:cNvPr id="55319" name="Rectangle 12" descr="Small grid"/>
            <p:cNvSpPr>
              <a:spLocks noChangeArrowheads="1"/>
            </p:cNvSpPr>
            <p:nvPr/>
          </p:nvSpPr>
          <p:spPr bwMode="auto">
            <a:xfrm>
              <a:off x="1544" y="1965"/>
              <a:ext cx="504" cy="202"/>
            </a:xfrm>
            <a:prstGeom prst="rect">
              <a:avLst/>
            </a:prstGeom>
            <a:pattFill prst="smGrid">
              <a:fgClr>
                <a:schemeClr val="accent1"/>
              </a:fgClr>
              <a:bgClr>
                <a:schemeClr val="bg1"/>
              </a:bgClr>
            </a:pattFill>
            <a:ln w="25400">
              <a:solidFill>
                <a:schemeClr val="tx1"/>
              </a:solidFill>
              <a:miter lim="800000"/>
              <a:headEnd/>
              <a:tailEnd/>
            </a:ln>
          </p:spPr>
          <p:txBody>
            <a:bodyPr wrap="none" anchor="ctr"/>
            <a:lstStyle/>
            <a:p>
              <a:endParaRPr lang="en-US"/>
            </a:p>
          </p:txBody>
        </p:sp>
        <p:sp>
          <p:nvSpPr>
            <p:cNvPr id="55320" name="Text Box 13"/>
            <p:cNvSpPr txBox="1">
              <a:spLocks noChangeArrowheads="1"/>
            </p:cNvSpPr>
            <p:nvPr/>
          </p:nvSpPr>
          <p:spPr bwMode="auto">
            <a:xfrm>
              <a:off x="358" y="1981"/>
              <a:ext cx="2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t>LP1</a:t>
              </a:r>
            </a:p>
          </p:txBody>
        </p:sp>
        <p:sp>
          <p:nvSpPr>
            <p:cNvPr id="55321" name="Freeform 4"/>
            <p:cNvSpPr>
              <a:spLocks/>
            </p:cNvSpPr>
            <p:nvPr/>
          </p:nvSpPr>
          <p:spPr bwMode="auto">
            <a:xfrm flipH="1" flipV="1">
              <a:off x="2204" y="1946"/>
              <a:ext cx="131" cy="253"/>
            </a:xfrm>
            <a:custGeom>
              <a:avLst/>
              <a:gdLst>
                <a:gd name="T0" fmla="*/ 0 w 348"/>
                <a:gd name="T1" fmla="*/ 111 h 252"/>
                <a:gd name="T2" fmla="*/ 0 w 348"/>
                <a:gd name="T3" fmla="*/ 111 h 252"/>
                <a:gd name="T4" fmla="*/ 0 w 348"/>
                <a:gd name="T5" fmla="*/ 112 h 252"/>
                <a:gd name="T6" fmla="*/ 0 w 348"/>
                <a:gd name="T7" fmla="*/ 118 h 252"/>
                <a:gd name="T8" fmla="*/ 0 w 348"/>
                <a:gd name="T9" fmla="*/ 111 h 252"/>
                <a:gd name="T10" fmla="*/ 0 w 348"/>
                <a:gd name="T11" fmla="*/ 111 h 252"/>
                <a:gd name="T12" fmla="*/ 0 w 348"/>
                <a:gd name="T13" fmla="*/ 105 h 252"/>
                <a:gd name="T14" fmla="*/ 0 w 348"/>
                <a:gd name="T15" fmla="*/ 72 h 252"/>
                <a:gd name="T16" fmla="*/ 0 w 348"/>
                <a:gd name="T17" fmla="*/ 35 h 252"/>
                <a:gd name="T18" fmla="*/ 0 w 348"/>
                <a:gd name="T19" fmla="*/ 22 h 252"/>
                <a:gd name="T20" fmla="*/ 0 w 348"/>
                <a:gd name="T21" fmla="*/ 3 h 252"/>
                <a:gd name="T22" fmla="*/ 0 w 348"/>
                <a:gd name="T23" fmla="*/ 1 h 252"/>
                <a:gd name="T24" fmla="*/ 0 w 348"/>
                <a:gd name="T25" fmla="*/ 10 h 252"/>
                <a:gd name="T26" fmla="*/ 0 w 348"/>
                <a:gd name="T27" fmla="*/ 38 h 252"/>
                <a:gd name="T28" fmla="*/ 0 w 348"/>
                <a:gd name="T29" fmla="*/ 89 h 252"/>
                <a:gd name="T30" fmla="*/ 0 w 348"/>
                <a:gd name="T31" fmla="*/ 160 h 252"/>
                <a:gd name="T32" fmla="*/ 0 w 348"/>
                <a:gd name="T33" fmla="*/ 212 h 252"/>
                <a:gd name="T34" fmla="*/ 0 w 348"/>
                <a:gd name="T35" fmla="*/ 240 h 252"/>
                <a:gd name="T36" fmla="*/ 0 w 348"/>
                <a:gd name="T37" fmla="*/ 256 h 252"/>
                <a:gd name="T38" fmla="*/ 0 w 348"/>
                <a:gd name="T39" fmla="*/ 256 h 252"/>
                <a:gd name="T40" fmla="*/ 0 w 348"/>
                <a:gd name="T41" fmla="*/ 240 h 252"/>
                <a:gd name="T42" fmla="*/ 0 w 348"/>
                <a:gd name="T43" fmla="*/ 208 h 252"/>
                <a:gd name="T44" fmla="*/ 0 w 348"/>
                <a:gd name="T45" fmla="*/ 181 h 252"/>
                <a:gd name="T46" fmla="*/ 0 w 348"/>
                <a:gd name="T47" fmla="*/ 160 h 252"/>
                <a:gd name="T48" fmla="*/ 0 w 348"/>
                <a:gd name="T49" fmla="*/ 153 h 252"/>
                <a:gd name="T50" fmla="*/ 0 w 348"/>
                <a:gd name="T51" fmla="*/ 160 h 252"/>
                <a:gd name="T52" fmla="*/ 0 w 348"/>
                <a:gd name="T53" fmla="*/ 160 h 252"/>
                <a:gd name="T54" fmla="*/ 0 w 348"/>
                <a:gd name="T55" fmla="*/ 160 h 252"/>
                <a:gd name="T56" fmla="*/ 1 w 348"/>
                <a:gd name="T57" fmla="*/ 160 h 252"/>
                <a:gd name="T58" fmla="*/ 1 w 348"/>
                <a:gd name="T59" fmla="*/ 160 h 252"/>
                <a:gd name="T60" fmla="*/ 1 w 348"/>
                <a:gd name="T61" fmla="*/ 144 h 252"/>
                <a:gd name="T62" fmla="*/ 1 w 348"/>
                <a:gd name="T63" fmla="*/ 144 h 252"/>
                <a:gd name="T64" fmla="*/ 0 w 348"/>
                <a:gd name="T65" fmla="*/ 144 h 252"/>
                <a:gd name="T66" fmla="*/ 0 w 348"/>
                <a:gd name="T67" fmla="*/ 144 h 252"/>
                <a:gd name="T68" fmla="*/ 0 w 348"/>
                <a:gd name="T69" fmla="*/ 146 h 252"/>
                <a:gd name="T70" fmla="*/ 0 w 348"/>
                <a:gd name="T71" fmla="*/ 160 h 252"/>
                <a:gd name="T72" fmla="*/ 0 w 348"/>
                <a:gd name="T73" fmla="*/ 181 h 252"/>
                <a:gd name="T74" fmla="*/ 0 w 348"/>
                <a:gd name="T75" fmla="*/ 218 h 252"/>
                <a:gd name="T76" fmla="*/ 0 w 348"/>
                <a:gd name="T77" fmla="*/ 234 h 252"/>
                <a:gd name="T78" fmla="*/ 0 w 348"/>
                <a:gd name="T79" fmla="*/ 243 h 252"/>
                <a:gd name="T80" fmla="*/ 0 w 348"/>
                <a:gd name="T81" fmla="*/ 242 h 252"/>
                <a:gd name="T82" fmla="*/ 0 w 348"/>
                <a:gd name="T83" fmla="*/ 243 h 252"/>
                <a:gd name="T84" fmla="*/ 0 w 348"/>
                <a:gd name="T85" fmla="*/ 234 h 252"/>
                <a:gd name="T86" fmla="*/ 0 w 348"/>
                <a:gd name="T87" fmla="*/ 229 h 252"/>
                <a:gd name="T88" fmla="*/ 0 w 348"/>
                <a:gd name="T89" fmla="*/ 183 h 252"/>
                <a:gd name="T90" fmla="*/ 0 w 348"/>
                <a:gd name="T91" fmla="*/ 132 h 252"/>
                <a:gd name="T92" fmla="*/ 0 w 348"/>
                <a:gd name="T93" fmla="*/ 66 h 252"/>
                <a:gd name="T94" fmla="*/ 0 w 348"/>
                <a:gd name="T95" fmla="*/ 25 h 252"/>
                <a:gd name="T96" fmla="*/ 0 w 348"/>
                <a:gd name="T97" fmla="*/ 21 h 252"/>
                <a:gd name="T98" fmla="*/ 0 w 348"/>
                <a:gd name="T99" fmla="*/ 16 h 252"/>
                <a:gd name="T100" fmla="*/ 0 w 348"/>
                <a:gd name="T101" fmla="*/ 17 h 252"/>
                <a:gd name="T102" fmla="*/ 0 w 348"/>
                <a:gd name="T103" fmla="*/ 10 h 252"/>
                <a:gd name="T104" fmla="*/ 0 w 348"/>
                <a:gd name="T105" fmla="*/ 19 h 252"/>
                <a:gd name="T106" fmla="*/ 0 w 348"/>
                <a:gd name="T107" fmla="*/ 36 h 252"/>
                <a:gd name="T108" fmla="*/ 0 w 348"/>
                <a:gd name="T109" fmla="*/ 62 h 252"/>
                <a:gd name="T110" fmla="*/ 0 w 348"/>
                <a:gd name="T111" fmla="*/ 100 h 252"/>
                <a:gd name="T112" fmla="*/ 0 w 348"/>
                <a:gd name="T113" fmla="*/ 117 h 252"/>
                <a:gd name="T114" fmla="*/ 0 w 348"/>
                <a:gd name="T115" fmla="*/ 124 h 252"/>
                <a:gd name="T116" fmla="*/ 0 w 348"/>
                <a:gd name="T117" fmla="*/ 118 h 252"/>
                <a:gd name="T118" fmla="*/ 0 w 348"/>
                <a:gd name="T119" fmla="*/ 133 h 252"/>
                <a:gd name="T120" fmla="*/ 0 w 348"/>
                <a:gd name="T121" fmla="*/ 13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322" name="Rectangle 14"/>
            <p:cNvSpPr>
              <a:spLocks noChangeArrowheads="1"/>
            </p:cNvSpPr>
            <p:nvPr/>
          </p:nvSpPr>
          <p:spPr bwMode="auto">
            <a:xfrm>
              <a:off x="2180" y="1963"/>
              <a:ext cx="54" cy="208"/>
            </a:xfrm>
            <a:prstGeom prst="rect">
              <a:avLst/>
            </a:prstGeom>
            <a:solidFill>
              <a:srgbClr val="00FFFF"/>
            </a:solidFill>
            <a:ln w="25400">
              <a:solidFill>
                <a:schemeClr val="tx1"/>
              </a:solidFill>
              <a:miter lim="800000"/>
              <a:headEnd/>
              <a:tailEnd/>
            </a:ln>
          </p:spPr>
          <p:txBody>
            <a:bodyPr wrap="none" anchor="ctr"/>
            <a:lstStyle/>
            <a:p>
              <a:endParaRPr lang="en-US"/>
            </a:p>
          </p:txBody>
        </p:sp>
        <p:sp>
          <p:nvSpPr>
            <p:cNvPr id="55323" name="Line 15"/>
            <p:cNvSpPr>
              <a:spLocks noChangeShapeType="1"/>
            </p:cNvSpPr>
            <p:nvPr/>
          </p:nvSpPr>
          <p:spPr bwMode="auto">
            <a:xfrm>
              <a:off x="2060" y="2067"/>
              <a:ext cx="1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24" name="Freeform 16"/>
            <p:cNvSpPr>
              <a:spLocks/>
            </p:cNvSpPr>
            <p:nvPr/>
          </p:nvSpPr>
          <p:spPr bwMode="auto">
            <a:xfrm>
              <a:off x="273" y="1936"/>
              <a:ext cx="131" cy="253"/>
            </a:xfrm>
            <a:custGeom>
              <a:avLst/>
              <a:gdLst>
                <a:gd name="T0" fmla="*/ 0 w 348"/>
                <a:gd name="T1" fmla="*/ 111 h 252"/>
                <a:gd name="T2" fmla="*/ 0 w 348"/>
                <a:gd name="T3" fmla="*/ 111 h 252"/>
                <a:gd name="T4" fmla="*/ 0 w 348"/>
                <a:gd name="T5" fmla="*/ 112 h 252"/>
                <a:gd name="T6" fmla="*/ 0 w 348"/>
                <a:gd name="T7" fmla="*/ 118 h 252"/>
                <a:gd name="T8" fmla="*/ 0 w 348"/>
                <a:gd name="T9" fmla="*/ 111 h 252"/>
                <a:gd name="T10" fmla="*/ 0 w 348"/>
                <a:gd name="T11" fmla="*/ 111 h 252"/>
                <a:gd name="T12" fmla="*/ 0 w 348"/>
                <a:gd name="T13" fmla="*/ 105 h 252"/>
                <a:gd name="T14" fmla="*/ 0 w 348"/>
                <a:gd name="T15" fmla="*/ 72 h 252"/>
                <a:gd name="T16" fmla="*/ 0 w 348"/>
                <a:gd name="T17" fmla="*/ 35 h 252"/>
                <a:gd name="T18" fmla="*/ 0 w 348"/>
                <a:gd name="T19" fmla="*/ 22 h 252"/>
                <a:gd name="T20" fmla="*/ 0 w 348"/>
                <a:gd name="T21" fmla="*/ 3 h 252"/>
                <a:gd name="T22" fmla="*/ 0 w 348"/>
                <a:gd name="T23" fmla="*/ 1 h 252"/>
                <a:gd name="T24" fmla="*/ 0 w 348"/>
                <a:gd name="T25" fmla="*/ 10 h 252"/>
                <a:gd name="T26" fmla="*/ 0 w 348"/>
                <a:gd name="T27" fmla="*/ 38 h 252"/>
                <a:gd name="T28" fmla="*/ 0 w 348"/>
                <a:gd name="T29" fmla="*/ 89 h 252"/>
                <a:gd name="T30" fmla="*/ 0 w 348"/>
                <a:gd name="T31" fmla="*/ 160 h 252"/>
                <a:gd name="T32" fmla="*/ 0 w 348"/>
                <a:gd name="T33" fmla="*/ 212 h 252"/>
                <a:gd name="T34" fmla="*/ 0 w 348"/>
                <a:gd name="T35" fmla="*/ 240 h 252"/>
                <a:gd name="T36" fmla="*/ 0 w 348"/>
                <a:gd name="T37" fmla="*/ 256 h 252"/>
                <a:gd name="T38" fmla="*/ 0 w 348"/>
                <a:gd name="T39" fmla="*/ 256 h 252"/>
                <a:gd name="T40" fmla="*/ 0 w 348"/>
                <a:gd name="T41" fmla="*/ 240 h 252"/>
                <a:gd name="T42" fmla="*/ 0 w 348"/>
                <a:gd name="T43" fmla="*/ 208 h 252"/>
                <a:gd name="T44" fmla="*/ 0 w 348"/>
                <a:gd name="T45" fmla="*/ 181 h 252"/>
                <a:gd name="T46" fmla="*/ 0 w 348"/>
                <a:gd name="T47" fmla="*/ 160 h 252"/>
                <a:gd name="T48" fmla="*/ 0 w 348"/>
                <a:gd name="T49" fmla="*/ 153 h 252"/>
                <a:gd name="T50" fmla="*/ 0 w 348"/>
                <a:gd name="T51" fmla="*/ 160 h 252"/>
                <a:gd name="T52" fmla="*/ 0 w 348"/>
                <a:gd name="T53" fmla="*/ 160 h 252"/>
                <a:gd name="T54" fmla="*/ 0 w 348"/>
                <a:gd name="T55" fmla="*/ 160 h 252"/>
                <a:gd name="T56" fmla="*/ 1 w 348"/>
                <a:gd name="T57" fmla="*/ 160 h 252"/>
                <a:gd name="T58" fmla="*/ 1 w 348"/>
                <a:gd name="T59" fmla="*/ 160 h 252"/>
                <a:gd name="T60" fmla="*/ 1 w 348"/>
                <a:gd name="T61" fmla="*/ 144 h 252"/>
                <a:gd name="T62" fmla="*/ 1 w 348"/>
                <a:gd name="T63" fmla="*/ 144 h 252"/>
                <a:gd name="T64" fmla="*/ 0 w 348"/>
                <a:gd name="T65" fmla="*/ 144 h 252"/>
                <a:gd name="T66" fmla="*/ 0 w 348"/>
                <a:gd name="T67" fmla="*/ 144 h 252"/>
                <a:gd name="T68" fmla="*/ 0 w 348"/>
                <a:gd name="T69" fmla="*/ 146 h 252"/>
                <a:gd name="T70" fmla="*/ 0 w 348"/>
                <a:gd name="T71" fmla="*/ 160 h 252"/>
                <a:gd name="T72" fmla="*/ 0 w 348"/>
                <a:gd name="T73" fmla="*/ 181 h 252"/>
                <a:gd name="T74" fmla="*/ 0 w 348"/>
                <a:gd name="T75" fmla="*/ 218 h 252"/>
                <a:gd name="T76" fmla="*/ 0 w 348"/>
                <a:gd name="T77" fmla="*/ 234 h 252"/>
                <a:gd name="T78" fmla="*/ 0 w 348"/>
                <a:gd name="T79" fmla="*/ 243 h 252"/>
                <a:gd name="T80" fmla="*/ 0 w 348"/>
                <a:gd name="T81" fmla="*/ 242 h 252"/>
                <a:gd name="T82" fmla="*/ 0 w 348"/>
                <a:gd name="T83" fmla="*/ 243 h 252"/>
                <a:gd name="T84" fmla="*/ 0 w 348"/>
                <a:gd name="T85" fmla="*/ 234 h 252"/>
                <a:gd name="T86" fmla="*/ 0 w 348"/>
                <a:gd name="T87" fmla="*/ 229 h 252"/>
                <a:gd name="T88" fmla="*/ 0 w 348"/>
                <a:gd name="T89" fmla="*/ 183 h 252"/>
                <a:gd name="T90" fmla="*/ 0 w 348"/>
                <a:gd name="T91" fmla="*/ 132 h 252"/>
                <a:gd name="T92" fmla="*/ 0 w 348"/>
                <a:gd name="T93" fmla="*/ 66 h 252"/>
                <a:gd name="T94" fmla="*/ 0 w 348"/>
                <a:gd name="T95" fmla="*/ 25 h 252"/>
                <a:gd name="T96" fmla="*/ 0 w 348"/>
                <a:gd name="T97" fmla="*/ 21 h 252"/>
                <a:gd name="T98" fmla="*/ 0 w 348"/>
                <a:gd name="T99" fmla="*/ 16 h 252"/>
                <a:gd name="T100" fmla="*/ 0 w 348"/>
                <a:gd name="T101" fmla="*/ 17 h 252"/>
                <a:gd name="T102" fmla="*/ 0 w 348"/>
                <a:gd name="T103" fmla="*/ 10 h 252"/>
                <a:gd name="T104" fmla="*/ 0 w 348"/>
                <a:gd name="T105" fmla="*/ 19 h 252"/>
                <a:gd name="T106" fmla="*/ 0 w 348"/>
                <a:gd name="T107" fmla="*/ 36 h 252"/>
                <a:gd name="T108" fmla="*/ 0 w 348"/>
                <a:gd name="T109" fmla="*/ 62 h 252"/>
                <a:gd name="T110" fmla="*/ 0 w 348"/>
                <a:gd name="T111" fmla="*/ 100 h 252"/>
                <a:gd name="T112" fmla="*/ 0 w 348"/>
                <a:gd name="T113" fmla="*/ 117 h 252"/>
                <a:gd name="T114" fmla="*/ 0 w 348"/>
                <a:gd name="T115" fmla="*/ 124 h 252"/>
                <a:gd name="T116" fmla="*/ 0 w 348"/>
                <a:gd name="T117" fmla="*/ 118 h 252"/>
                <a:gd name="T118" fmla="*/ 0 w 348"/>
                <a:gd name="T119" fmla="*/ 133 h 252"/>
                <a:gd name="T120" fmla="*/ 0 w 348"/>
                <a:gd name="T121" fmla="*/ 13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325" name="Text Box 39"/>
            <p:cNvSpPr txBox="1">
              <a:spLocks noChangeArrowheads="1"/>
            </p:cNvSpPr>
            <p:nvPr/>
          </p:nvSpPr>
          <p:spPr bwMode="auto">
            <a:xfrm>
              <a:off x="1303" y="2357"/>
              <a:ext cx="319"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t>6.4kb</a:t>
              </a:r>
            </a:p>
          </p:txBody>
        </p:sp>
        <p:grpSp>
          <p:nvGrpSpPr>
            <p:cNvPr id="55326" name="Group 57"/>
            <p:cNvGrpSpPr>
              <a:grpSpLocks/>
            </p:cNvGrpSpPr>
            <p:nvPr/>
          </p:nvGrpSpPr>
          <p:grpSpPr bwMode="auto">
            <a:xfrm>
              <a:off x="273" y="2901"/>
              <a:ext cx="2262" cy="272"/>
              <a:chOff x="2151" y="1502"/>
              <a:chExt cx="2033" cy="244"/>
            </a:xfrm>
          </p:grpSpPr>
          <p:sp>
            <p:nvSpPr>
              <p:cNvPr id="55351" name="Freeform 49"/>
              <p:cNvSpPr>
                <a:spLocks/>
              </p:cNvSpPr>
              <p:nvPr/>
            </p:nvSpPr>
            <p:spPr bwMode="auto">
              <a:xfrm>
                <a:off x="2151" y="1502"/>
                <a:ext cx="118" cy="226"/>
              </a:xfrm>
              <a:custGeom>
                <a:avLst/>
                <a:gdLst>
                  <a:gd name="T0" fmla="*/ 0 w 348"/>
                  <a:gd name="T1" fmla="*/ 58 h 252"/>
                  <a:gd name="T2" fmla="*/ 0 w 348"/>
                  <a:gd name="T3" fmla="*/ 58 h 252"/>
                  <a:gd name="T4" fmla="*/ 0 w 348"/>
                  <a:gd name="T5" fmla="*/ 58 h 252"/>
                  <a:gd name="T6" fmla="*/ 0 w 348"/>
                  <a:gd name="T7" fmla="*/ 61 h 252"/>
                  <a:gd name="T8" fmla="*/ 0 w 348"/>
                  <a:gd name="T9" fmla="*/ 58 h 252"/>
                  <a:gd name="T10" fmla="*/ 0 w 348"/>
                  <a:gd name="T11" fmla="*/ 58 h 252"/>
                  <a:gd name="T12" fmla="*/ 0 w 348"/>
                  <a:gd name="T13" fmla="*/ 54 h 252"/>
                  <a:gd name="T14" fmla="*/ 0 w 348"/>
                  <a:gd name="T15" fmla="*/ 38 h 252"/>
                  <a:gd name="T16" fmla="*/ 0 w 348"/>
                  <a:gd name="T17" fmla="*/ 18 h 252"/>
                  <a:gd name="T18" fmla="*/ 0 w 348"/>
                  <a:gd name="T19" fmla="*/ 12 h 252"/>
                  <a:gd name="T20" fmla="*/ 0 w 348"/>
                  <a:gd name="T21" fmla="*/ 3 h 252"/>
                  <a:gd name="T22" fmla="*/ 0 w 348"/>
                  <a:gd name="T23" fmla="*/ 1 h 252"/>
                  <a:gd name="T24" fmla="*/ 0 w 348"/>
                  <a:gd name="T25" fmla="*/ 4 h 252"/>
                  <a:gd name="T26" fmla="*/ 0 w 348"/>
                  <a:gd name="T27" fmla="*/ 20 h 252"/>
                  <a:gd name="T28" fmla="*/ 0 w 348"/>
                  <a:gd name="T29" fmla="*/ 47 h 252"/>
                  <a:gd name="T30" fmla="*/ 0 w 348"/>
                  <a:gd name="T31" fmla="*/ 81 h 252"/>
                  <a:gd name="T32" fmla="*/ 0 w 348"/>
                  <a:gd name="T33" fmla="*/ 108 h 252"/>
                  <a:gd name="T34" fmla="*/ 0 w 348"/>
                  <a:gd name="T35" fmla="*/ 122 h 252"/>
                  <a:gd name="T36" fmla="*/ 0 w 348"/>
                  <a:gd name="T37" fmla="*/ 129 h 252"/>
                  <a:gd name="T38" fmla="*/ 0 w 348"/>
                  <a:gd name="T39" fmla="*/ 129 h 252"/>
                  <a:gd name="T40" fmla="*/ 0 w 348"/>
                  <a:gd name="T41" fmla="*/ 122 h 252"/>
                  <a:gd name="T42" fmla="*/ 0 w 348"/>
                  <a:gd name="T43" fmla="*/ 105 h 252"/>
                  <a:gd name="T44" fmla="*/ 0 w 348"/>
                  <a:gd name="T45" fmla="*/ 91 h 252"/>
                  <a:gd name="T46" fmla="*/ 0 w 348"/>
                  <a:gd name="T47" fmla="*/ 81 h 252"/>
                  <a:gd name="T48" fmla="*/ 0 w 348"/>
                  <a:gd name="T49" fmla="*/ 76 h 252"/>
                  <a:gd name="T50" fmla="*/ 0 w 348"/>
                  <a:gd name="T51" fmla="*/ 81 h 252"/>
                  <a:gd name="T52" fmla="*/ 0 w 348"/>
                  <a:gd name="T53" fmla="*/ 81 h 252"/>
                  <a:gd name="T54" fmla="*/ 0 w 348"/>
                  <a:gd name="T55" fmla="*/ 81 h 252"/>
                  <a:gd name="T56" fmla="*/ 0 w 348"/>
                  <a:gd name="T57" fmla="*/ 81 h 252"/>
                  <a:gd name="T58" fmla="*/ 1 w 348"/>
                  <a:gd name="T59" fmla="*/ 81 h 252"/>
                  <a:gd name="T60" fmla="*/ 0 w 348"/>
                  <a:gd name="T61" fmla="*/ 73 h 252"/>
                  <a:gd name="T62" fmla="*/ 0 w 348"/>
                  <a:gd name="T63" fmla="*/ 73 h 252"/>
                  <a:gd name="T64" fmla="*/ 0 w 348"/>
                  <a:gd name="T65" fmla="*/ 73 h 252"/>
                  <a:gd name="T66" fmla="*/ 0 w 348"/>
                  <a:gd name="T67" fmla="*/ 73 h 252"/>
                  <a:gd name="T68" fmla="*/ 0 w 348"/>
                  <a:gd name="T69" fmla="*/ 74 h 252"/>
                  <a:gd name="T70" fmla="*/ 0 w 348"/>
                  <a:gd name="T71" fmla="*/ 81 h 252"/>
                  <a:gd name="T72" fmla="*/ 0 w 348"/>
                  <a:gd name="T73" fmla="*/ 91 h 252"/>
                  <a:gd name="T74" fmla="*/ 0 w 348"/>
                  <a:gd name="T75" fmla="*/ 109 h 252"/>
                  <a:gd name="T76" fmla="*/ 0 w 348"/>
                  <a:gd name="T77" fmla="*/ 118 h 252"/>
                  <a:gd name="T78" fmla="*/ 0 w 348"/>
                  <a:gd name="T79" fmla="*/ 123 h 252"/>
                  <a:gd name="T80" fmla="*/ 0 w 348"/>
                  <a:gd name="T81" fmla="*/ 122 h 252"/>
                  <a:gd name="T82" fmla="*/ 0 w 348"/>
                  <a:gd name="T83" fmla="*/ 123 h 252"/>
                  <a:gd name="T84" fmla="*/ 0 w 348"/>
                  <a:gd name="T85" fmla="*/ 118 h 252"/>
                  <a:gd name="T86" fmla="*/ 0 w 348"/>
                  <a:gd name="T87" fmla="*/ 116 h 252"/>
                  <a:gd name="T88" fmla="*/ 0 w 348"/>
                  <a:gd name="T89" fmla="*/ 92 h 252"/>
                  <a:gd name="T90" fmla="*/ 0 w 348"/>
                  <a:gd name="T91" fmla="*/ 66 h 252"/>
                  <a:gd name="T92" fmla="*/ 0 w 348"/>
                  <a:gd name="T93" fmla="*/ 35 h 252"/>
                  <a:gd name="T94" fmla="*/ 0 w 348"/>
                  <a:gd name="T95" fmla="*/ 13 h 252"/>
                  <a:gd name="T96" fmla="*/ 0 w 348"/>
                  <a:gd name="T97" fmla="*/ 11 h 252"/>
                  <a:gd name="T98" fmla="*/ 0 w 348"/>
                  <a:gd name="T99" fmla="*/ 9 h 252"/>
                  <a:gd name="T100" fmla="*/ 0 w 348"/>
                  <a:gd name="T101" fmla="*/ 9 h 252"/>
                  <a:gd name="T102" fmla="*/ 0 w 348"/>
                  <a:gd name="T103" fmla="*/ 4 h 252"/>
                  <a:gd name="T104" fmla="*/ 0 w 348"/>
                  <a:gd name="T105" fmla="*/ 10 h 252"/>
                  <a:gd name="T106" fmla="*/ 0 w 348"/>
                  <a:gd name="T107" fmla="*/ 19 h 252"/>
                  <a:gd name="T108" fmla="*/ 0 w 348"/>
                  <a:gd name="T109" fmla="*/ 32 h 252"/>
                  <a:gd name="T110" fmla="*/ 0 w 348"/>
                  <a:gd name="T111" fmla="*/ 52 h 252"/>
                  <a:gd name="T112" fmla="*/ 0 w 348"/>
                  <a:gd name="T113" fmla="*/ 60 h 252"/>
                  <a:gd name="T114" fmla="*/ 0 w 348"/>
                  <a:gd name="T115" fmla="*/ 65 h 252"/>
                  <a:gd name="T116" fmla="*/ 0 w 348"/>
                  <a:gd name="T117" fmla="*/ 61 h 252"/>
                  <a:gd name="T118" fmla="*/ 0 w 348"/>
                  <a:gd name="T119" fmla="*/ 66 h 252"/>
                  <a:gd name="T120" fmla="*/ 0 w 348"/>
                  <a:gd name="T121" fmla="*/ 66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352" name="Rectangle 32"/>
              <p:cNvSpPr>
                <a:spLocks noChangeArrowheads="1"/>
              </p:cNvSpPr>
              <p:nvPr/>
            </p:nvSpPr>
            <p:spPr bwMode="auto">
              <a:xfrm>
                <a:off x="3207" y="1536"/>
                <a:ext cx="340" cy="186"/>
              </a:xfrm>
              <a:prstGeom prst="rect">
                <a:avLst/>
              </a:prstGeom>
              <a:solidFill>
                <a:srgbClr val="FFFF00"/>
              </a:solidFill>
              <a:ln w="25400">
                <a:solidFill>
                  <a:schemeClr val="tx1"/>
                </a:solidFill>
                <a:miter lim="800000"/>
                <a:headEnd/>
                <a:tailEnd/>
              </a:ln>
            </p:spPr>
            <p:txBody>
              <a:bodyPr wrap="none" anchor="ctr"/>
              <a:lstStyle/>
              <a:p>
                <a:endParaRPr lang="en-US"/>
              </a:p>
            </p:txBody>
          </p:sp>
          <p:sp>
            <p:nvSpPr>
              <p:cNvPr id="55353" name="AutoShape 33"/>
              <p:cNvSpPr>
                <a:spLocks noChangeArrowheads="1"/>
              </p:cNvSpPr>
              <p:nvPr/>
            </p:nvSpPr>
            <p:spPr bwMode="auto">
              <a:xfrm>
                <a:off x="2246" y="1538"/>
                <a:ext cx="272" cy="181"/>
              </a:xfrm>
              <a:prstGeom prst="homePlate">
                <a:avLst>
                  <a:gd name="adj" fmla="val 37569"/>
                </a:avLst>
              </a:prstGeom>
              <a:solidFill>
                <a:srgbClr val="00FF00"/>
              </a:solidFill>
              <a:ln w="9525">
                <a:solidFill>
                  <a:schemeClr val="tx1"/>
                </a:solidFill>
                <a:miter lim="800000"/>
                <a:headEnd/>
                <a:tailEnd/>
              </a:ln>
            </p:spPr>
            <p:txBody>
              <a:bodyPr wrap="none" anchor="ctr"/>
              <a:lstStyle/>
              <a:p>
                <a:endParaRPr lang="en-US"/>
              </a:p>
            </p:txBody>
          </p:sp>
          <p:sp>
            <p:nvSpPr>
              <p:cNvPr id="55354" name="Rectangle 34"/>
              <p:cNvSpPr>
                <a:spLocks noChangeArrowheads="1"/>
              </p:cNvSpPr>
              <p:nvPr/>
            </p:nvSpPr>
            <p:spPr bwMode="auto">
              <a:xfrm>
                <a:off x="2519" y="1538"/>
                <a:ext cx="680" cy="181"/>
              </a:xfrm>
              <a:prstGeom prst="rect">
                <a:avLst/>
              </a:prstGeom>
              <a:solidFill>
                <a:srgbClr val="33CCCC"/>
              </a:solidFill>
              <a:ln w="25400">
                <a:solidFill>
                  <a:schemeClr val="tx1"/>
                </a:solidFill>
                <a:miter lim="800000"/>
                <a:headEnd/>
                <a:tailEnd/>
              </a:ln>
            </p:spPr>
            <p:txBody>
              <a:bodyPr wrap="none" anchor="ctr"/>
              <a:lstStyle/>
              <a:p>
                <a:endParaRPr lang="en-US"/>
              </a:p>
            </p:txBody>
          </p:sp>
          <p:sp>
            <p:nvSpPr>
              <p:cNvPr id="55355" name="Rectangle 35"/>
              <p:cNvSpPr>
                <a:spLocks noChangeArrowheads="1"/>
              </p:cNvSpPr>
              <p:nvPr/>
            </p:nvSpPr>
            <p:spPr bwMode="auto">
              <a:xfrm>
                <a:off x="3552" y="1538"/>
                <a:ext cx="453" cy="181"/>
              </a:xfrm>
              <a:prstGeom prst="rect">
                <a:avLst/>
              </a:prstGeom>
              <a:solidFill>
                <a:srgbClr val="33CCCC"/>
              </a:solidFill>
              <a:ln w="25400">
                <a:solidFill>
                  <a:schemeClr val="tx1"/>
                </a:solidFill>
                <a:miter lim="800000"/>
                <a:headEnd/>
                <a:tailEnd/>
              </a:ln>
            </p:spPr>
            <p:txBody>
              <a:bodyPr wrap="none" anchor="ctr"/>
              <a:lstStyle/>
              <a:p>
                <a:endParaRPr lang="en-US"/>
              </a:p>
            </p:txBody>
          </p:sp>
          <p:sp>
            <p:nvSpPr>
              <p:cNvPr id="55356" name="Text Box 37"/>
              <p:cNvSpPr txBox="1">
                <a:spLocks noChangeArrowheads="1"/>
              </p:cNvSpPr>
              <p:nvPr/>
            </p:nvSpPr>
            <p:spPr bwMode="auto">
              <a:xfrm>
                <a:off x="2222" y="1551"/>
                <a:ext cx="212"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latin typeface="Arial Narrow" pitchFamily="34" charset="0"/>
                  </a:rPr>
                  <a:t>LP1</a:t>
                </a:r>
              </a:p>
            </p:txBody>
          </p:sp>
          <p:grpSp>
            <p:nvGrpSpPr>
              <p:cNvPr id="55357" name="Group 45"/>
              <p:cNvGrpSpPr>
                <a:grpSpLocks/>
              </p:cNvGrpSpPr>
              <p:nvPr/>
            </p:nvGrpSpPr>
            <p:grpSpPr bwMode="auto">
              <a:xfrm>
                <a:off x="4009" y="1520"/>
                <a:ext cx="175" cy="226"/>
                <a:chOff x="3751" y="769"/>
                <a:chExt cx="175" cy="226"/>
              </a:xfrm>
            </p:grpSpPr>
            <p:sp>
              <p:nvSpPr>
                <p:cNvPr id="55358" name="Freeform 46"/>
                <p:cNvSpPr>
                  <a:spLocks/>
                </p:cNvSpPr>
                <p:nvPr/>
              </p:nvSpPr>
              <p:spPr bwMode="auto">
                <a:xfrm flipH="1" flipV="1">
                  <a:off x="3808" y="769"/>
                  <a:ext cx="118" cy="226"/>
                </a:xfrm>
                <a:custGeom>
                  <a:avLst/>
                  <a:gdLst>
                    <a:gd name="T0" fmla="*/ 0 w 348"/>
                    <a:gd name="T1" fmla="*/ 58 h 252"/>
                    <a:gd name="T2" fmla="*/ 0 w 348"/>
                    <a:gd name="T3" fmla="*/ 58 h 252"/>
                    <a:gd name="T4" fmla="*/ 0 w 348"/>
                    <a:gd name="T5" fmla="*/ 58 h 252"/>
                    <a:gd name="T6" fmla="*/ 0 w 348"/>
                    <a:gd name="T7" fmla="*/ 61 h 252"/>
                    <a:gd name="T8" fmla="*/ 0 w 348"/>
                    <a:gd name="T9" fmla="*/ 58 h 252"/>
                    <a:gd name="T10" fmla="*/ 0 w 348"/>
                    <a:gd name="T11" fmla="*/ 58 h 252"/>
                    <a:gd name="T12" fmla="*/ 0 w 348"/>
                    <a:gd name="T13" fmla="*/ 54 h 252"/>
                    <a:gd name="T14" fmla="*/ 0 w 348"/>
                    <a:gd name="T15" fmla="*/ 38 h 252"/>
                    <a:gd name="T16" fmla="*/ 0 w 348"/>
                    <a:gd name="T17" fmla="*/ 18 h 252"/>
                    <a:gd name="T18" fmla="*/ 0 w 348"/>
                    <a:gd name="T19" fmla="*/ 12 h 252"/>
                    <a:gd name="T20" fmla="*/ 0 w 348"/>
                    <a:gd name="T21" fmla="*/ 3 h 252"/>
                    <a:gd name="T22" fmla="*/ 0 w 348"/>
                    <a:gd name="T23" fmla="*/ 1 h 252"/>
                    <a:gd name="T24" fmla="*/ 0 w 348"/>
                    <a:gd name="T25" fmla="*/ 4 h 252"/>
                    <a:gd name="T26" fmla="*/ 0 w 348"/>
                    <a:gd name="T27" fmla="*/ 20 h 252"/>
                    <a:gd name="T28" fmla="*/ 0 w 348"/>
                    <a:gd name="T29" fmla="*/ 47 h 252"/>
                    <a:gd name="T30" fmla="*/ 0 w 348"/>
                    <a:gd name="T31" fmla="*/ 81 h 252"/>
                    <a:gd name="T32" fmla="*/ 0 w 348"/>
                    <a:gd name="T33" fmla="*/ 108 h 252"/>
                    <a:gd name="T34" fmla="*/ 0 w 348"/>
                    <a:gd name="T35" fmla="*/ 122 h 252"/>
                    <a:gd name="T36" fmla="*/ 0 w 348"/>
                    <a:gd name="T37" fmla="*/ 129 h 252"/>
                    <a:gd name="T38" fmla="*/ 0 w 348"/>
                    <a:gd name="T39" fmla="*/ 129 h 252"/>
                    <a:gd name="T40" fmla="*/ 0 w 348"/>
                    <a:gd name="T41" fmla="*/ 122 h 252"/>
                    <a:gd name="T42" fmla="*/ 0 w 348"/>
                    <a:gd name="T43" fmla="*/ 105 h 252"/>
                    <a:gd name="T44" fmla="*/ 0 w 348"/>
                    <a:gd name="T45" fmla="*/ 91 h 252"/>
                    <a:gd name="T46" fmla="*/ 0 w 348"/>
                    <a:gd name="T47" fmla="*/ 81 h 252"/>
                    <a:gd name="T48" fmla="*/ 0 w 348"/>
                    <a:gd name="T49" fmla="*/ 76 h 252"/>
                    <a:gd name="T50" fmla="*/ 0 w 348"/>
                    <a:gd name="T51" fmla="*/ 81 h 252"/>
                    <a:gd name="T52" fmla="*/ 0 w 348"/>
                    <a:gd name="T53" fmla="*/ 81 h 252"/>
                    <a:gd name="T54" fmla="*/ 0 w 348"/>
                    <a:gd name="T55" fmla="*/ 81 h 252"/>
                    <a:gd name="T56" fmla="*/ 0 w 348"/>
                    <a:gd name="T57" fmla="*/ 81 h 252"/>
                    <a:gd name="T58" fmla="*/ 1 w 348"/>
                    <a:gd name="T59" fmla="*/ 81 h 252"/>
                    <a:gd name="T60" fmla="*/ 0 w 348"/>
                    <a:gd name="T61" fmla="*/ 73 h 252"/>
                    <a:gd name="T62" fmla="*/ 0 w 348"/>
                    <a:gd name="T63" fmla="*/ 73 h 252"/>
                    <a:gd name="T64" fmla="*/ 0 w 348"/>
                    <a:gd name="T65" fmla="*/ 73 h 252"/>
                    <a:gd name="T66" fmla="*/ 0 w 348"/>
                    <a:gd name="T67" fmla="*/ 73 h 252"/>
                    <a:gd name="T68" fmla="*/ 0 w 348"/>
                    <a:gd name="T69" fmla="*/ 74 h 252"/>
                    <a:gd name="T70" fmla="*/ 0 w 348"/>
                    <a:gd name="T71" fmla="*/ 81 h 252"/>
                    <a:gd name="T72" fmla="*/ 0 w 348"/>
                    <a:gd name="T73" fmla="*/ 91 h 252"/>
                    <a:gd name="T74" fmla="*/ 0 w 348"/>
                    <a:gd name="T75" fmla="*/ 109 h 252"/>
                    <a:gd name="T76" fmla="*/ 0 w 348"/>
                    <a:gd name="T77" fmla="*/ 118 h 252"/>
                    <a:gd name="T78" fmla="*/ 0 w 348"/>
                    <a:gd name="T79" fmla="*/ 123 h 252"/>
                    <a:gd name="T80" fmla="*/ 0 w 348"/>
                    <a:gd name="T81" fmla="*/ 122 h 252"/>
                    <a:gd name="T82" fmla="*/ 0 w 348"/>
                    <a:gd name="T83" fmla="*/ 123 h 252"/>
                    <a:gd name="T84" fmla="*/ 0 w 348"/>
                    <a:gd name="T85" fmla="*/ 118 h 252"/>
                    <a:gd name="T86" fmla="*/ 0 w 348"/>
                    <a:gd name="T87" fmla="*/ 116 h 252"/>
                    <a:gd name="T88" fmla="*/ 0 w 348"/>
                    <a:gd name="T89" fmla="*/ 92 h 252"/>
                    <a:gd name="T90" fmla="*/ 0 w 348"/>
                    <a:gd name="T91" fmla="*/ 66 h 252"/>
                    <a:gd name="T92" fmla="*/ 0 w 348"/>
                    <a:gd name="T93" fmla="*/ 35 h 252"/>
                    <a:gd name="T94" fmla="*/ 0 w 348"/>
                    <a:gd name="T95" fmla="*/ 13 h 252"/>
                    <a:gd name="T96" fmla="*/ 0 w 348"/>
                    <a:gd name="T97" fmla="*/ 11 h 252"/>
                    <a:gd name="T98" fmla="*/ 0 w 348"/>
                    <a:gd name="T99" fmla="*/ 9 h 252"/>
                    <a:gd name="T100" fmla="*/ 0 w 348"/>
                    <a:gd name="T101" fmla="*/ 9 h 252"/>
                    <a:gd name="T102" fmla="*/ 0 w 348"/>
                    <a:gd name="T103" fmla="*/ 4 h 252"/>
                    <a:gd name="T104" fmla="*/ 0 w 348"/>
                    <a:gd name="T105" fmla="*/ 10 h 252"/>
                    <a:gd name="T106" fmla="*/ 0 w 348"/>
                    <a:gd name="T107" fmla="*/ 19 h 252"/>
                    <a:gd name="T108" fmla="*/ 0 w 348"/>
                    <a:gd name="T109" fmla="*/ 32 h 252"/>
                    <a:gd name="T110" fmla="*/ 0 w 348"/>
                    <a:gd name="T111" fmla="*/ 52 h 252"/>
                    <a:gd name="T112" fmla="*/ 0 w 348"/>
                    <a:gd name="T113" fmla="*/ 60 h 252"/>
                    <a:gd name="T114" fmla="*/ 0 w 348"/>
                    <a:gd name="T115" fmla="*/ 65 h 252"/>
                    <a:gd name="T116" fmla="*/ 0 w 348"/>
                    <a:gd name="T117" fmla="*/ 61 h 252"/>
                    <a:gd name="T118" fmla="*/ 0 w 348"/>
                    <a:gd name="T119" fmla="*/ 66 h 252"/>
                    <a:gd name="T120" fmla="*/ 0 w 348"/>
                    <a:gd name="T121" fmla="*/ 66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359" name="Rectangle 47"/>
                <p:cNvSpPr>
                  <a:spLocks noChangeArrowheads="1"/>
                </p:cNvSpPr>
                <p:nvPr/>
              </p:nvSpPr>
              <p:spPr bwMode="auto">
                <a:xfrm>
                  <a:off x="3787" y="784"/>
                  <a:ext cx="48" cy="186"/>
                </a:xfrm>
                <a:prstGeom prst="rect">
                  <a:avLst/>
                </a:prstGeom>
                <a:solidFill>
                  <a:srgbClr val="00FFFF"/>
                </a:solidFill>
                <a:ln w="25400">
                  <a:solidFill>
                    <a:schemeClr val="tx1"/>
                  </a:solidFill>
                  <a:miter lim="800000"/>
                  <a:headEnd/>
                  <a:tailEnd/>
                </a:ln>
              </p:spPr>
              <p:txBody>
                <a:bodyPr wrap="none" anchor="ctr"/>
                <a:lstStyle/>
                <a:p>
                  <a:endParaRPr lang="en-US"/>
                </a:p>
              </p:txBody>
            </p:sp>
            <p:sp>
              <p:nvSpPr>
                <p:cNvPr id="55360" name="Line 48"/>
                <p:cNvSpPr>
                  <a:spLocks noChangeShapeType="1"/>
                </p:cNvSpPr>
                <p:nvPr/>
              </p:nvSpPr>
              <p:spPr bwMode="auto">
                <a:xfrm>
                  <a:off x="3751" y="877"/>
                  <a:ext cx="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sp>
          <p:nvSpPr>
            <p:cNvPr id="55327" name="Text Box 51"/>
            <p:cNvSpPr txBox="1">
              <a:spLocks noChangeArrowheads="1"/>
            </p:cNvSpPr>
            <p:nvPr/>
          </p:nvSpPr>
          <p:spPr bwMode="auto">
            <a:xfrm>
              <a:off x="656" y="2927"/>
              <a:ext cx="79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t>Codop-FVIII-N6</a:t>
              </a:r>
            </a:p>
          </p:txBody>
        </p:sp>
        <p:sp>
          <p:nvSpPr>
            <p:cNvPr id="55328" name="Text Box 54"/>
            <p:cNvSpPr txBox="1">
              <a:spLocks noChangeArrowheads="1"/>
            </p:cNvSpPr>
            <p:nvPr/>
          </p:nvSpPr>
          <p:spPr bwMode="auto">
            <a:xfrm>
              <a:off x="697" y="1980"/>
              <a:ext cx="6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a:t>BDD-FVIII</a:t>
              </a:r>
            </a:p>
          </p:txBody>
        </p:sp>
        <p:sp>
          <p:nvSpPr>
            <p:cNvPr id="55329" name="Text Box 27"/>
            <p:cNvSpPr txBox="1">
              <a:spLocks noChangeArrowheads="1"/>
            </p:cNvSpPr>
            <p:nvPr/>
          </p:nvSpPr>
          <p:spPr bwMode="auto">
            <a:xfrm>
              <a:off x="697" y="2521"/>
              <a:ext cx="78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b="1"/>
                <a:t>N6-FVIII-N6</a:t>
              </a:r>
            </a:p>
          </p:txBody>
        </p:sp>
        <p:sp>
          <p:nvSpPr>
            <p:cNvPr id="55330" name="Line 58"/>
            <p:cNvSpPr>
              <a:spLocks noChangeShapeType="1"/>
            </p:cNvSpPr>
            <p:nvPr/>
          </p:nvSpPr>
          <p:spPr bwMode="auto">
            <a:xfrm flipV="1">
              <a:off x="266" y="2833"/>
              <a:ext cx="22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31" name="Text Box 59"/>
            <p:cNvSpPr txBox="1">
              <a:spLocks noChangeArrowheads="1"/>
            </p:cNvSpPr>
            <p:nvPr/>
          </p:nvSpPr>
          <p:spPr bwMode="auto">
            <a:xfrm>
              <a:off x="1268" y="2750"/>
              <a:ext cx="319"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t>6.4kb</a:t>
              </a:r>
            </a:p>
          </p:txBody>
        </p:sp>
        <p:sp>
          <p:nvSpPr>
            <p:cNvPr id="55332" name="Freeform 62"/>
            <p:cNvSpPr>
              <a:spLocks/>
            </p:cNvSpPr>
            <p:nvPr/>
          </p:nvSpPr>
          <p:spPr bwMode="auto">
            <a:xfrm>
              <a:off x="284" y="3327"/>
              <a:ext cx="131" cy="253"/>
            </a:xfrm>
            <a:custGeom>
              <a:avLst/>
              <a:gdLst>
                <a:gd name="T0" fmla="*/ 0 w 348"/>
                <a:gd name="T1" fmla="*/ 111 h 252"/>
                <a:gd name="T2" fmla="*/ 0 w 348"/>
                <a:gd name="T3" fmla="*/ 111 h 252"/>
                <a:gd name="T4" fmla="*/ 0 w 348"/>
                <a:gd name="T5" fmla="*/ 112 h 252"/>
                <a:gd name="T6" fmla="*/ 0 w 348"/>
                <a:gd name="T7" fmla="*/ 118 h 252"/>
                <a:gd name="T8" fmla="*/ 0 w 348"/>
                <a:gd name="T9" fmla="*/ 111 h 252"/>
                <a:gd name="T10" fmla="*/ 0 w 348"/>
                <a:gd name="T11" fmla="*/ 111 h 252"/>
                <a:gd name="T12" fmla="*/ 0 w 348"/>
                <a:gd name="T13" fmla="*/ 105 h 252"/>
                <a:gd name="T14" fmla="*/ 0 w 348"/>
                <a:gd name="T15" fmla="*/ 72 h 252"/>
                <a:gd name="T16" fmla="*/ 0 w 348"/>
                <a:gd name="T17" fmla="*/ 35 h 252"/>
                <a:gd name="T18" fmla="*/ 0 w 348"/>
                <a:gd name="T19" fmla="*/ 22 h 252"/>
                <a:gd name="T20" fmla="*/ 0 w 348"/>
                <a:gd name="T21" fmla="*/ 3 h 252"/>
                <a:gd name="T22" fmla="*/ 0 w 348"/>
                <a:gd name="T23" fmla="*/ 1 h 252"/>
                <a:gd name="T24" fmla="*/ 0 w 348"/>
                <a:gd name="T25" fmla="*/ 10 h 252"/>
                <a:gd name="T26" fmla="*/ 0 w 348"/>
                <a:gd name="T27" fmla="*/ 38 h 252"/>
                <a:gd name="T28" fmla="*/ 0 w 348"/>
                <a:gd name="T29" fmla="*/ 89 h 252"/>
                <a:gd name="T30" fmla="*/ 0 w 348"/>
                <a:gd name="T31" fmla="*/ 160 h 252"/>
                <a:gd name="T32" fmla="*/ 0 w 348"/>
                <a:gd name="T33" fmla="*/ 212 h 252"/>
                <a:gd name="T34" fmla="*/ 0 w 348"/>
                <a:gd name="T35" fmla="*/ 240 h 252"/>
                <a:gd name="T36" fmla="*/ 0 w 348"/>
                <a:gd name="T37" fmla="*/ 256 h 252"/>
                <a:gd name="T38" fmla="*/ 0 w 348"/>
                <a:gd name="T39" fmla="*/ 256 h 252"/>
                <a:gd name="T40" fmla="*/ 0 w 348"/>
                <a:gd name="T41" fmla="*/ 240 h 252"/>
                <a:gd name="T42" fmla="*/ 0 w 348"/>
                <a:gd name="T43" fmla="*/ 208 h 252"/>
                <a:gd name="T44" fmla="*/ 0 w 348"/>
                <a:gd name="T45" fmla="*/ 181 h 252"/>
                <a:gd name="T46" fmla="*/ 0 w 348"/>
                <a:gd name="T47" fmla="*/ 160 h 252"/>
                <a:gd name="T48" fmla="*/ 0 w 348"/>
                <a:gd name="T49" fmla="*/ 153 h 252"/>
                <a:gd name="T50" fmla="*/ 0 w 348"/>
                <a:gd name="T51" fmla="*/ 160 h 252"/>
                <a:gd name="T52" fmla="*/ 0 w 348"/>
                <a:gd name="T53" fmla="*/ 160 h 252"/>
                <a:gd name="T54" fmla="*/ 0 w 348"/>
                <a:gd name="T55" fmla="*/ 160 h 252"/>
                <a:gd name="T56" fmla="*/ 1 w 348"/>
                <a:gd name="T57" fmla="*/ 160 h 252"/>
                <a:gd name="T58" fmla="*/ 1 w 348"/>
                <a:gd name="T59" fmla="*/ 160 h 252"/>
                <a:gd name="T60" fmla="*/ 1 w 348"/>
                <a:gd name="T61" fmla="*/ 144 h 252"/>
                <a:gd name="T62" fmla="*/ 1 w 348"/>
                <a:gd name="T63" fmla="*/ 144 h 252"/>
                <a:gd name="T64" fmla="*/ 0 w 348"/>
                <a:gd name="T65" fmla="*/ 144 h 252"/>
                <a:gd name="T66" fmla="*/ 0 w 348"/>
                <a:gd name="T67" fmla="*/ 144 h 252"/>
                <a:gd name="T68" fmla="*/ 0 w 348"/>
                <a:gd name="T69" fmla="*/ 146 h 252"/>
                <a:gd name="T70" fmla="*/ 0 w 348"/>
                <a:gd name="T71" fmla="*/ 160 h 252"/>
                <a:gd name="T72" fmla="*/ 0 w 348"/>
                <a:gd name="T73" fmla="*/ 181 h 252"/>
                <a:gd name="T74" fmla="*/ 0 w 348"/>
                <a:gd name="T75" fmla="*/ 218 h 252"/>
                <a:gd name="T76" fmla="*/ 0 w 348"/>
                <a:gd name="T77" fmla="*/ 234 h 252"/>
                <a:gd name="T78" fmla="*/ 0 w 348"/>
                <a:gd name="T79" fmla="*/ 243 h 252"/>
                <a:gd name="T80" fmla="*/ 0 w 348"/>
                <a:gd name="T81" fmla="*/ 242 h 252"/>
                <a:gd name="T82" fmla="*/ 0 w 348"/>
                <a:gd name="T83" fmla="*/ 243 h 252"/>
                <a:gd name="T84" fmla="*/ 0 w 348"/>
                <a:gd name="T85" fmla="*/ 234 h 252"/>
                <a:gd name="T86" fmla="*/ 0 w 348"/>
                <a:gd name="T87" fmla="*/ 229 h 252"/>
                <a:gd name="T88" fmla="*/ 0 w 348"/>
                <a:gd name="T89" fmla="*/ 183 h 252"/>
                <a:gd name="T90" fmla="*/ 0 w 348"/>
                <a:gd name="T91" fmla="*/ 132 h 252"/>
                <a:gd name="T92" fmla="*/ 0 w 348"/>
                <a:gd name="T93" fmla="*/ 66 h 252"/>
                <a:gd name="T94" fmla="*/ 0 w 348"/>
                <a:gd name="T95" fmla="*/ 25 h 252"/>
                <a:gd name="T96" fmla="*/ 0 w 348"/>
                <a:gd name="T97" fmla="*/ 21 h 252"/>
                <a:gd name="T98" fmla="*/ 0 w 348"/>
                <a:gd name="T99" fmla="*/ 16 h 252"/>
                <a:gd name="T100" fmla="*/ 0 w 348"/>
                <a:gd name="T101" fmla="*/ 17 h 252"/>
                <a:gd name="T102" fmla="*/ 0 w 348"/>
                <a:gd name="T103" fmla="*/ 10 h 252"/>
                <a:gd name="T104" fmla="*/ 0 w 348"/>
                <a:gd name="T105" fmla="*/ 19 h 252"/>
                <a:gd name="T106" fmla="*/ 0 w 348"/>
                <a:gd name="T107" fmla="*/ 36 h 252"/>
                <a:gd name="T108" fmla="*/ 0 w 348"/>
                <a:gd name="T109" fmla="*/ 62 h 252"/>
                <a:gd name="T110" fmla="*/ 0 w 348"/>
                <a:gd name="T111" fmla="*/ 100 h 252"/>
                <a:gd name="T112" fmla="*/ 0 w 348"/>
                <a:gd name="T113" fmla="*/ 117 h 252"/>
                <a:gd name="T114" fmla="*/ 0 w 348"/>
                <a:gd name="T115" fmla="*/ 124 h 252"/>
                <a:gd name="T116" fmla="*/ 0 w 348"/>
                <a:gd name="T117" fmla="*/ 118 h 252"/>
                <a:gd name="T118" fmla="*/ 0 w 348"/>
                <a:gd name="T119" fmla="*/ 133 h 252"/>
                <a:gd name="T120" fmla="*/ 0 w 348"/>
                <a:gd name="T121" fmla="*/ 133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333" name="Rectangle 63"/>
            <p:cNvSpPr>
              <a:spLocks noChangeArrowheads="1"/>
            </p:cNvSpPr>
            <p:nvPr/>
          </p:nvSpPr>
          <p:spPr bwMode="auto">
            <a:xfrm>
              <a:off x="1346" y="3365"/>
              <a:ext cx="378" cy="208"/>
            </a:xfrm>
            <a:prstGeom prst="rect">
              <a:avLst/>
            </a:prstGeom>
            <a:solidFill>
              <a:srgbClr val="FFFF00"/>
            </a:solidFill>
            <a:ln w="25400">
              <a:solidFill>
                <a:schemeClr val="tx1"/>
              </a:solidFill>
              <a:miter lim="800000"/>
              <a:headEnd/>
              <a:tailEnd/>
            </a:ln>
          </p:spPr>
          <p:txBody>
            <a:bodyPr wrap="none" anchor="ctr"/>
            <a:lstStyle/>
            <a:p>
              <a:endParaRPr lang="en-US"/>
            </a:p>
          </p:txBody>
        </p:sp>
        <p:sp>
          <p:nvSpPr>
            <p:cNvPr id="55334" name="AutoShape 64"/>
            <p:cNvSpPr>
              <a:spLocks noChangeArrowheads="1"/>
            </p:cNvSpPr>
            <p:nvPr/>
          </p:nvSpPr>
          <p:spPr bwMode="auto">
            <a:xfrm>
              <a:off x="366" y="3368"/>
              <a:ext cx="213" cy="202"/>
            </a:xfrm>
            <a:prstGeom prst="homePlate">
              <a:avLst>
                <a:gd name="adj" fmla="val 26361"/>
              </a:avLst>
            </a:prstGeom>
            <a:solidFill>
              <a:srgbClr val="FF6600"/>
            </a:solidFill>
            <a:ln w="9525">
              <a:solidFill>
                <a:schemeClr val="tx1"/>
              </a:solidFill>
              <a:miter lim="800000"/>
              <a:headEnd/>
              <a:tailEnd/>
            </a:ln>
          </p:spPr>
          <p:txBody>
            <a:bodyPr wrap="none" anchor="ctr"/>
            <a:lstStyle/>
            <a:p>
              <a:endParaRPr lang="en-US"/>
            </a:p>
          </p:txBody>
        </p:sp>
        <p:sp>
          <p:nvSpPr>
            <p:cNvPr id="55335" name="Rectangle 65"/>
            <p:cNvSpPr>
              <a:spLocks noChangeArrowheads="1"/>
            </p:cNvSpPr>
            <p:nvPr/>
          </p:nvSpPr>
          <p:spPr bwMode="auto">
            <a:xfrm>
              <a:off x="580" y="3368"/>
              <a:ext cx="757" cy="202"/>
            </a:xfrm>
            <a:prstGeom prst="rect">
              <a:avLst/>
            </a:prstGeom>
            <a:solidFill>
              <a:srgbClr val="33CCCC"/>
            </a:solidFill>
            <a:ln w="25400">
              <a:solidFill>
                <a:schemeClr val="tx1"/>
              </a:solidFill>
              <a:miter lim="800000"/>
              <a:headEnd/>
              <a:tailEnd/>
            </a:ln>
          </p:spPr>
          <p:txBody>
            <a:bodyPr wrap="none" anchor="ctr"/>
            <a:lstStyle/>
            <a:p>
              <a:endParaRPr lang="en-US"/>
            </a:p>
          </p:txBody>
        </p:sp>
        <p:sp>
          <p:nvSpPr>
            <p:cNvPr id="55336" name="Rectangle 66"/>
            <p:cNvSpPr>
              <a:spLocks noChangeArrowheads="1"/>
            </p:cNvSpPr>
            <p:nvPr/>
          </p:nvSpPr>
          <p:spPr bwMode="auto">
            <a:xfrm>
              <a:off x="1730" y="3368"/>
              <a:ext cx="504" cy="202"/>
            </a:xfrm>
            <a:prstGeom prst="rect">
              <a:avLst/>
            </a:prstGeom>
            <a:solidFill>
              <a:srgbClr val="33CCCC"/>
            </a:solidFill>
            <a:ln w="25400">
              <a:solidFill>
                <a:schemeClr val="tx1"/>
              </a:solidFill>
              <a:miter lim="800000"/>
              <a:headEnd/>
              <a:tailEnd/>
            </a:ln>
          </p:spPr>
          <p:txBody>
            <a:bodyPr wrap="none" anchor="ctr"/>
            <a:lstStyle/>
            <a:p>
              <a:endParaRPr lang="en-US"/>
            </a:p>
          </p:txBody>
        </p:sp>
        <p:sp>
          <p:nvSpPr>
            <p:cNvPr id="55337" name="Text Box 67"/>
            <p:cNvSpPr txBox="1">
              <a:spLocks noChangeArrowheads="1"/>
            </p:cNvSpPr>
            <p:nvPr/>
          </p:nvSpPr>
          <p:spPr bwMode="auto">
            <a:xfrm>
              <a:off x="329" y="3382"/>
              <a:ext cx="29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100" b="1">
                  <a:latin typeface="Arial Narrow" pitchFamily="34" charset="0"/>
                </a:rPr>
                <a:t>HLP</a:t>
              </a:r>
            </a:p>
          </p:txBody>
        </p:sp>
        <p:sp>
          <p:nvSpPr>
            <p:cNvPr id="55338" name="Freeform 69"/>
            <p:cNvSpPr>
              <a:spLocks/>
            </p:cNvSpPr>
            <p:nvPr/>
          </p:nvSpPr>
          <p:spPr bwMode="auto">
            <a:xfrm flipH="1" flipV="1">
              <a:off x="2222" y="3348"/>
              <a:ext cx="131" cy="252"/>
            </a:xfrm>
            <a:custGeom>
              <a:avLst/>
              <a:gdLst>
                <a:gd name="T0" fmla="*/ 0 w 348"/>
                <a:gd name="T1" fmla="*/ 111 h 252"/>
                <a:gd name="T2" fmla="*/ 0 w 348"/>
                <a:gd name="T3" fmla="*/ 111 h 252"/>
                <a:gd name="T4" fmla="*/ 0 w 348"/>
                <a:gd name="T5" fmla="*/ 112 h 252"/>
                <a:gd name="T6" fmla="*/ 0 w 348"/>
                <a:gd name="T7" fmla="*/ 118 h 252"/>
                <a:gd name="T8" fmla="*/ 0 w 348"/>
                <a:gd name="T9" fmla="*/ 111 h 252"/>
                <a:gd name="T10" fmla="*/ 0 w 348"/>
                <a:gd name="T11" fmla="*/ 111 h 252"/>
                <a:gd name="T12" fmla="*/ 0 w 348"/>
                <a:gd name="T13" fmla="*/ 105 h 252"/>
                <a:gd name="T14" fmla="*/ 0 w 348"/>
                <a:gd name="T15" fmla="*/ 72 h 252"/>
                <a:gd name="T16" fmla="*/ 0 w 348"/>
                <a:gd name="T17" fmla="*/ 35 h 252"/>
                <a:gd name="T18" fmla="*/ 0 w 348"/>
                <a:gd name="T19" fmla="*/ 22 h 252"/>
                <a:gd name="T20" fmla="*/ 0 w 348"/>
                <a:gd name="T21" fmla="*/ 3 h 252"/>
                <a:gd name="T22" fmla="*/ 0 w 348"/>
                <a:gd name="T23" fmla="*/ 1 h 252"/>
                <a:gd name="T24" fmla="*/ 0 w 348"/>
                <a:gd name="T25" fmla="*/ 10 h 252"/>
                <a:gd name="T26" fmla="*/ 0 w 348"/>
                <a:gd name="T27" fmla="*/ 38 h 252"/>
                <a:gd name="T28" fmla="*/ 0 w 348"/>
                <a:gd name="T29" fmla="*/ 89 h 252"/>
                <a:gd name="T30" fmla="*/ 0 w 348"/>
                <a:gd name="T31" fmla="*/ 154 h 252"/>
                <a:gd name="T32" fmla="*/ 0 w 348"/>
                <a:gd name="T33" fmla="*/ 206 h 252"/>
                <a:gd name="T34" fmla="*/ 0 w 348"/>
                <a:gd name="T35" fmla="*/ 234 h 252"/>
                <a:gd name="T36" fmla="*/ 0 w 348"/>
                <a:gd name="T37" fmla="*/ 250 h 252"/>
                <a:gd name="T38" fmla="*/ 0 w 348"/>
                <a:gd name="T39" fmla="*/ 250 h 252"/>
                <a:gd name="T40" fmla="*/ 0 w 348"/>
                <a:gd name="T41" fmla="*/ 234 h 252"/>
                <a:gd name="T42" fmla="*/ 0 w 348"/>
                <a:gd name="T43" fmla="*/ 202 h 252"/>
                <a:gd name="T44" fmla="*/ 0 w 348"/>
                <a:gd name="T45" fmla="*/ 175 h 252"/>
                <a:gd name="T46" fmla="*/ 0 w 348"/>
                <a:gd name="T47" fmla="*/ 154 h 252"/>
                <a:gd name="T48" fmla="*/ 0 w 348"/>
                <a:gd name="T49" fmla="*/ 147 h 252"/>
                <a:gd name="T50" fmla="*/ 0 w 348"/>
                <a:gd name="T51" fmla="*/ 154 h 252"/>
                <a:gd name="T52" fmla="*/ 0 w 348"/>
                <a:gd name="T53" fmla="*/ 154 h 252"/>
                <a:gd name="T54" fmla="*/ 0 w 348"/>
                <a:gd name="T55" fmla="*/ 154 h 252"/>
                <a:gd name="T56" fmla="*/ 1 w 348"/>
                <a:gd name="T57" fmla="*/ 154 h 252"/>
                <a:gd name="T58" fmla="*/ 1 w 348"/>
                <a:gd name="T59" fmla="*/ 154 h 252"/>
                <a:gd name="T60" fmla="*/ 1 w 348"/>
                <a:gd name="T61" fmla="*/ 138 h 252"/>
                <a:gd name="T62" fmla="*/ 1 w 348"/>
                <a:gd name="T63" fmla="*/ 138 h 252"/>
                <a:gd name="T64" fmla="*/ 0 w 348"/>
                <a:gd name="T65" fmla="*/ 138 h 252"/>
                <a:gd name="T66" fmla="*/ 0 w 348"/>
                <a:gd name="T67" fmla="*/ 138 h 252"/>
                <a:gd name="T68" fmla="*/ 0 w 348"/>
                <a:gd name="T69" fmla="*/ 140 h 252"/>
                <a:gd name="T70" fmla="*/ 0 w 348"/>
                <a:gd name="T71" fmla="*/ 154 h 252"/>
                <a:gd name="T72" fmla="*/ 0 w 348"/>
                <a:gd name="T73" fmla="*/ 175 h 252"/>
                <a:gd name="T74" fmla="*/ 0 w 348"/>
                <a:gd name="T75" fmla="*/ 212 h 252"/>
                <a:gd name="T76" fmla="*/ 0 w 348"/>
                <a:gd name="T77" fmla="*/ 228 h 252"/>
                <a:gd name="T78" fmla="*/ 0 w 348"/>
                <a:gd name="T79" fmla="*/ 237 h 252"/>
                <a:gd name="T80" fmla="*/ 0 w 348"/>
                <a:gd name="T81" fmla="*/ 236 h 252"/>
                <a:gd name="T82" fmla="*/ 0 w 348"/>
                <a:gd name="T83" fmla="*/ 237 h 252"/>
                <a:gd name="T84" fmla="*/ 0 w 348"/>
                <a:gd name="T85" fmla="*/ 228 h 252"/>
                <a:gd name="T86" fmla="*/ 0 w 348"/>
                <a:gd name="T87" fmla="*/ 223 h 252"/>
                <a:gd name="T88" fmla="*/ 0 w 348"/>
                <a:gd name="T89" fmla="*/ 177 h 252"/>
                <a:gd name="T90" fmla="*/ 0 w 348"/>
                <a:gd name="T91" fmla="*/ 126 h 252"/>
                <a:gd name="T92" fmla="*/ 0 w 348"/>
                <a:gd name="T93" fmla="*/ 66 h 252"/>
                <a:gd name="T94" fmla="*/ 0 w 348"/>
                <a:gd name="T95" fmla="*/ 25 h 252"/>
                <a:gd name="T96" fmla="*/ 0 w 348"/>
                <a:gd name="T97" fmla="*/ 21 h 252"/>
                <a:gd name="T98" fmla="*/ 0 w 348"/>
                <a:gd name="T99" fmla="*/ 16 h 252"/>
                <a:gd name="T100" fmla="*/ 0 w 348"/>
                <a:gd name="T101" fmla="*/ 17 h 252"/>
                <a:gd name="T102" fmla="*/ 0 w 348"/>
                <a:gd name="T103" fmla="*/ 10 h 252"/>
                <a:gd name="T104" fmla="*/ 0 w 348"/>
                <a:gd name="T105" fmla="*/ 19 h 252"/>
                <a:gd name="T106" fmla="*/ 0 w 348"/>
                <a:gd name="T107" fmla="*/ 36 h 252"/>
                <a:gd name="T108" fmla="*/ 0 w 348"/>
                <a:gd name="T109" fmla="*/ 62 h 252"/>
                <a:gd name="T110" fmla="*/ 0 w 348"/>
                <a:gd name="T111" fmla="*/ 100 h 252"/>
                <a:gd name="T112" fmla="*/ 0 w 348"/>
                <a:gd name="T113" fmla="*/ 117 h 252"/>
                <a:gd name="T114" fmla="*/ 0 w 348"/>
                <a:gd name="T115" fmla="*/ 124 h 252"/>
                <a:gd name="T116" fmla="*/ 0 w 348"/>
                <a:gd name="T117" fmla="*/ 118 h 252"/>
                <a:gd name="T118" fmla="*/ 0 w 348"/>
                <a:gd name="T119" fmla="*/ 127 h 252"/>
                <a:gd name="T120" fmla="*/ 0 w 348"/>
                <a:gd name="T121" fmla="*/ 127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8"/>
                <a:gd name="T184" fmla="*/ 0 h 252"/>
                <a:gd name="T185" fmla="*/ 348 w 348"/>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8" h="252">
                  <a:moveTo>
                    <a:pt x="104" y="127"/>
                  </a:moveTo>
                  <a:lnTo>
                    <a:pt x="106" y="111"/>
                  </a:lnTo>
                  <a:lnTo>
                    <a:pt x="101" y="111"/>
                  </a:lnTo>
                  <a:lnTo>
                    <a:pt x="95" y="111"/>
                  </a:lnTo>
                  <a:lnTo>
                    <a:pt x="88" y="111"/>
                  </a:lnTo>
                  <a:lnTo>
                    <a:pt x="81" y="111"/>
                  </a:lnTo>
                  <a:lnTo>
                    <a:pt x="73" y="111"/>
                  </a:lnTo>
                  <a:lnTo>
                    <a:pt x="66" y="111"/>
                  </a:lnTo>
                  <a:lnTo>
                    <a:pt x="60" y="111"/>
                  </a:lnTo>
                  <a:lnTo>
                    <a:pt x="56" y="111"/>
                  </a:lnTo>
                  <a:lnTo>
                    <a:pt x="56" y="119"/>
                  </a:lnTo>
                  <a:lnTo>
                    <a:pt x="58" y="112"/>
                  </a:lnTo>
                  <a:lnTo>
                    <a:pt x="55" y="111"/>
                  </a:lnTo>
                  <a:lnTo>
                    <a:pt x="52" y="110"/>
                  </a:lnTo>
                  <a:lnTo>
                    <a:pt x="50" y="110"/>
                  </a:lnTo>
                  <a:lnTo>
                    <a:pt x="50" y="118"/>
                  </a:lnTo>
                  <a:lnTo>
                    <a:pt x="53" y="110"/>
                  </a:lnTo>
                  <a:lnTo>
                    <a:pt x="49" y="109"/>
                  </a:lnTo>
                  <a:lnTo>
                    <a:pt x="46" y="117"/>
                  </a:lnTo>
                  <a:lnTo>
                    <a:pt x="52" y="111"/>
                  </a:lnTo>
                  <a:lnTo>
                    <a:pt x="50" y="110"/>
                  </a:lnTo>
                  <a:lnTo>
                    <a:pt x="45" y="116"/>
                  </a:lnTo>
                  <a:lnTo>
                    <a:pt x="52" y="113"/>
                  </a:lnTo>
                  <a:lnTo>
                    <a:pt x="51" y="111"/>
                  </a:lnTo>
                  <a:lnTo>
                    <a:pt x="51" y="107"/>
                  </a:lnTo>
                  <a:lnTo>
                    <a:pt x="50" y="105"/>
                  </a:lnTo>
                  <a:lnTo>
                    <a:pt x="42" y="106"/>
                  </a:lnTo>
                  <a:lnTo>
                    <a:pt x="50" y="105"/>
                  </a:lnTo>
                  <a:lnTo>
                    <a:pt x="50" y="100"/>
                  </a:lnTo>
                  <a:lnTo>
                    <a:pt x="49" y="91"/>
                  </a:lnTo>
                  <a:lnTo>
                    <a:pt x="50" y="82"/>
                  </a:lnTo>
                  <a:lnTo>
                    <a:pt x="50" y="72"/>
                  </a:lnTo>
                  <a:lnTo>
                    <a:pt x="50" y="62"/>
                  </a:lnTo>
                  <a:lnTo>
                    <a:pt x="50" y="52"/>
                  </a:lnTo>
                  <a:lnTo>
                    <a:pt x="50" y="43"/>
                  </a:lnTo>
                  <a:lnTo>
                    <a:pt x="49" y="35"/>
                  </a:lnTo>
                  <a:lnTo>
                    <a:pt x="41" y="36"/>
                  </a:lnTo>
                  <a:lnTo>
                    <a:pt x="49" y="36"/>
                  </a:lnTo>
                  <a:lnTo>
                    <a:pt x="48" y="25"/>
                  </a:lnTo>
                  <a:lnTo>
                    <a:pt x="47" y="22"/>
                  </a:lnTo>
                  <a:lnTo>
                    <a:pt x="43" y="13"/>
                  </a:lnTo>
                  <a:lnTo>
                    <a:pt x="41" y="11"/>
                  </a:lnTo>
                  <a:lnTo>
                    <a:pt x="36" y="5"/>
                  </a:lnTo>
                  <a:lnTo>
                    <a:pt x="33" y="3"/>
                  </a:lnTo>
                  <a:lnTo>
                    <a:pt x="30" y="1"/>
                  </a:lnTo>
                  <a:lnTo>
                    <a:pt x="27" y="1"/>
                  </a:lnTo>
                  <a:lnTo>
                    <a:pt x="24" y="0"/>
                  </a:lnTo>
                  <a:lnTo>
                    <a:pt x="21" y="1"/>
                  </a:lnTo>
                  <a:lnTo>
                    <a:pt x="18" y="1"/>
                  </a:lnTo>
                  <a:lnTo>
                    <a:pt x="15" y="3"/>
                  </a:lnTo>
                  <a:lnTo>
                    <a:pt x="13" y="5"/>
                  </a:lnTo>
                  <a:lnTo>
                    <a:pt x="8" y="10"/>
                  </a:lnTo>
                  <a:lnTo>
                    <a:pt x="6" y="13"/>
                  </a:lnTo>
                  <a:lnTo>
                    <a:pt x="2" y="22"/>
                  </a:lnTo>
                  <a:lnTo>
                    <a:pt x="1" y="25"/>
                  </a:lnTo>
                  <a:lnTo>
                    <a:pt x="0" y="38"/>
                  </a:lnTo>
                  <a:lnTo>
                    <a:pt x="0" y="53"/>
                  </a:lnTo>
                  <a:lnTo>
                    <a:pt x="0" y="66"/>
                  </a:lnTo>
                  <a:lnTo>
                    <a:pt x="0" y="78"/>
                  </a:lnTo>
                  <a:lnTo>
                    <a:pt x="0" y="89"/>
                  </a:lnTo>
                  <a:lnTo>
                    <a:pt x="0" y="108"/>
                  </a:lnTo>
                  <a:lnTo>
                    <a:pt x="0" y="126"/>
                  </a:lnTo>
                  <a:lnTo>
                    <a:pt x="0" y="144"/>
                  </a:lnTo>
                  <a:lnTo>
                    <a:pt x="0" y="154"/>
                  </a:lnTo>
                  <a:lnTo>
                    <a:pt x="0" y="165"/>
                  </a:lnTo>
                  <a:lnTo>
                    <a:pt x="0" y="177"/>
                  </a:lnTo>
                  <a:lnTo>
                    <a:pt x="0" y="190"/>
                  </a:lnTo>
                  <a:lnTo>
                    <a:pt x="0" y="206"/>
                  </a:lnTo>
                  <a:lnTo>
                    <a:pt x="0" y="223"/>
                  </a:lnTo>
                  <a:lnTo>
                    <a:pt x="0" y="224"/>
                  </a:lnTo>
                  <a:lnTo>
                    <a:pt x="2" y="231"/>
                  </a:lnTo>
                  <a:lnTo>
                    <a:pt x="2" y="234"/>
                  </a:lnTo>
                  <a:lnTo>
                    <a:pt x="6" y="241"/>
                  </a:lnTo>
                  <a:lnTo>
                    <a:pt x="8" y="244"/>
                  </a:lnTo>
                  <a:lnTo>
                    <a:pt x="13" y="248"/>
                  </a:lnTo>
                  <a:lnTo>
                    <a:pt x="15" y="250"/>
                  </a:lnTo>
                  <a:lnTo>
                    <a:pt x="18" y="250"/>
                  </a:lnTo>
                  <a:lnTo>
                    <a:pt x="24" y="252"/>
                  </a:lnTo>
                  <a:lnTo>
                    <a:pt x="29" y="250"/>
                  </a:lnTo>
                  <a:lnTo>
                    <a:pt x="32" y="250"/>
                  </a:lnTo>
                  <a:lnTo>
                    <a:pt x="35" y="248"/>
                  </a:lnTo>
                  <a:lnTo>
                    <a:pt x="40" y="244"/>
                  </a:lnTo>
                  <a:lnTo>
                    <a:pt x="42" y="241"/>
                  </a:lnTo>
                  <a:lnTo>
                    <a:pt x="45" y="234"/>
                  </a:lnTo>
                  <a:lnTo>
                    <a:pt x="46" y="231"/>
                  </a:lnTo>
                  <a:lnTo>
                    <a:pt x="47" y="223"/>
                  </a:lnTo>
                  <a:lnTo>
                    <a:pt x="47" y="212"/>
                  </a:lnTo>
                  <a:lnTo>
                    <a:pt x="47" y="202"/>
                  </a:lnTo>
                  <a:lnTo>
                    <a:pt x="47" y="194"/>
                  </a:lnTo>
                  <a:lnTo>
                    <a:pt x="47" y="187"/>
                  </a:lnTo>
                  <a:lnTo>
                    <a:pt x="47" y="175"/>
                  </a:lnTo>
                  <a:lnTo>
                    <a:pt x="39" y="175"/>
                  </a:lnTo>
                  <a:lnTo>
                    <a:pt x="47" y="178"/>
                  </a:lnTo>
                  <a:lnTo>
                    <a:pt x="49" y="167"/>
                  </a:lnTo>
                  <a:lnTo>
                    <a:pt x="51" y="160"/>
                  </a:lnTo>
                  <a:lnTo>
                    <a:pt x="53" y="154"/>
                  </a:lnTo>
                  <a:lnTo>
                    <a:pt x="46" y="151"/>
                  </a:lnTo>
                  <a:lnTo>
                    <a:pt x="51" y="157"/>
                  </a:lnTo>
                  <a:lnTo>
                    <a:pt x="55" y="153"/>
                  </a:lnTo>
                  <a:lnTo>
                    <a:pt x="49" y="147"/>
                  </a:lnTo>
                  <a:lnTo>
                    <a:pt x="53" y="155"/>
                  </a:lnTo>
                  <a:lnTo>
                    <a:pt x="49" y="155"/>
                  </a:lnTo>
                  <a:lnTo>
                    <a:pt x="56" y="154"/>
                  </a:lnTo>
                  <a:lnTo>
                    <a:pt x="58" y="154"/>
                  </a:lnTo>
                  <a:lnTo>
                    <a:pt x="60" y="154"/>
                  </a:lnTo>
                  <a:lnTo>
                    <a:pt x="64" y="154"/>
                  </a:lnTo>
                  <a:lnTo>
                    <a:pt x="69" y="154"/>
                  </a:lnTo>
                  <a:lnTo>
                    <a:pt x="82" y="154"/>
                  </a:lnTo>
                  <a:lnTo>
                    <a:pt x="98" y="154"/>
                  </a:lnTo>
                  <a:lnTo>
                    <a:pt x="116" y="154"/>
                  </a:lnTo>
                  <a:lnTo>
                    <a:pt x="137" y="154"/>
                  </a:lnTo>
                  <a:lnTo>
                    <a:pt x="160" y="154"/>
                  </a:lnTo>
                  <a:lnTo>
                    <a:pt x="183" y="154"/>
                  </a:lnTo>
                  <a:lnTo>
                    <a:pt x="232" y="154"/>
                  </a:lnTo>
                  <a:lnTo>
                    <a:pt x="255" y="154"/>
                  </a:lnTo>
                  <a:lnTo>
                    <a:pt x="278" y="154"/>
                  </a:lnTo>
                  <a:lnTo>
                    <a:pt x="299" y="154"/>
                  </a:lnTo>
                  <a:lnTo>
                    <a:pt x="318" y="154"/>
                  </a:lnTo>
                  <a:lnTo>
                    <a:pt x="335" y="154"/>
                  </a:lnTo>
                  <a:lnTo>
                    <a:pt x="348" y="154"/>
                  </a:lnTo>
                  <a:lnTo>
                    <a:pt x="348" y="138"/>
                  </a:lnTo>
                  <a:lnTo>
                    <a:pt x="335" y="138"/>
                  </a:lnTo>
                  <a:lnTo>
                    <a:pt x="318" y="138"/>
                  </a:lnTo>
                  <a:lnTo>
                    <a:pt x="299" y="138"/>
                  </a:lnTo>
                  <a:lnTo>
                    <a:pt x="278" y="138"/>
                  </a:lnTo>
                  <a:lnTo>
                    <a:pt x="255" y="138"/>
                  </a:lnTo>
                  <a:lnTo>
                    <a:pt x="232" y="138"/>
                  </a:lnTo>
                  <a:lnTo>
                    <a:pt x="183" y="138"/>
                  </a:lnTo>
                  <a:lnTo>
                    <a:pt x="160" y="138"/>
                  </a:lnTo>
                  <a:lnTo>
                    <a:pt x="137" y="138"/>
                  </a:lnTo>
                  <a:lnTo>
                    <a:pt x="116" y="138"/>
                  </a:lnTo>
                  <a:lnTo>
                    <a:pt x="98" y="138"/>
                  </a:lnTo>
                  <a:lnTo>
                    <a:pt x="82" y="138"/>
                  </a:lnTo>
                  <a:lnTo>
                    <a:pt x="69" y="138"/>
                  </a:lnTo>
                  <a:lnTo>
                    <a:pt x="64" y="138"/>
                  </a:lnTo>
                  <a:lnTo>
                    <a:pt x="60" y="138"/>
                  </a:lnTo>
                  <a:lnTo>
                    <a:pt x="58" y="138"/>
                  </a:lnTo>
                  <a:lnTo>
                    <a:pt x="56" y="138"/>
                  </a:lnTo>
                  <a:lnTo>
                    <a:pt x="49" y="139"/>
                  </a:lnTo>
                  <a:lnTo>
                    <a:pt x="46" y="140"/>
                  </a:lnTo>
                  <a:lnTo>
                    <a:pt x="44" y="142"/>
                  </a:lnTo>
                  <a:lnTo>
                    <a:pt x="40" y="146"/>
                  </a:lnTo>
                  <a:lnTo>
                    <a:pt x="38" y="148"/>
                  </a:lnTo>
                  <a:lnTo>
                    <a:pt x="36" y="154"/>
                  </a:lnTo>
                  <a:lnTo>
                    <a:pt x="34" y="163"/>
                  </a:lnTo>
                  <a:lnTo>
                    <a:pt x="32" y="172"/>
                  </a:lnTo>
                  <a:lnTo>
                    <a:pt x="31" y="175"/>
                  </a:lnTo>
                  <a:lnTo>
                    <a:pt x="31" y="187"/>
                  </a:lnTo>
                  <a:lnTo>
                    <a:pt x="31" y="194"/>
                  </a:lnTo>
                  <a:lnTo>
                    <a:pt x="31" y="202"/>
                  </a:lnTo>
                  <a:lnTo>
                    <a:pt x="31" y="212"/>
                  </a:lnTo>
                  <a:lnTo>
                    <a:pt x="31" y="223"/>
                  </a:lnTo>
                  <a:lnTo>
                    <a:pt x="30" y="231"/>
                  </a:lnTo>
                  <a:lnTo>
                    <a:pt x="38" y="231"/>
                  </a:lnTo>
                  <a:lnTo>
                    <a:pt x="30" y="228"/>
                  </a:lnTo>
                  <a:lnTo>
                    <a:pt x="27" y="235"/>
                  </a:lnTo>
                  <a:lnTo>
                    <a:pt x="34" y="238"/>
                  </a:lnTo>
                  <a:lnTo>
                    <a:pt x="29" y="233"/>
                  </a:lnTo>
                  <a:lnTo>
                    <a:pt x="24" y="237"/>
                  </a:lnTo>
                  <a:lnTo>
                    <a:pt x="26" y="235"/>
                  </a:lnTo>
                  <a:lnTo>
                    <a:pt x="29" y="242"/>
                  </a:lnTo>
                  <a:lnTo>
                    <a:pt x="29" y="234"/>
                  </a:lnTo>
                  <a:lnTo>
                    <a:pt x="24" y="236"/>
                  </a:lnTo>
                  <a:lnTo>
                    <a:pt x="18" y="234"/>
                  </a:lnTo>
                  <a:lnTo>
                    <a:pt x="21" y="235"/>
                  </a:lnTo>
                  <a:lnTo>
                    <a:pt x="18" y="242"/>
                  </a:lnTo>
                  <a:lnTo>
                    <a:pt x="24" y="237"/>
                  </a:lnTo>
                  <a:lnTo>
                    <a:pt x="19" y="233"/>
                  </a:lnTo>
                  <a:lnTo>
                    <a:pt x="13" y="238"/>
                  </a:lnTo>
                  <a:lnTo>
                    <a:pt x="21" y="235"/>
                  </a:lnTo>
                  <a:lnTo>
                    <a:pt x="17" y="228"/>
                  </a:lnTo>
                  <a:lnTo>
                    <a:pt x="10" y="231"/>
                  </a:lnTo>
                  <a:lnTo>
                    <a:pt x="18" y="231"/>
                  </a:lnTo>
                  <a:lnTo>
                    <a:pt x="16" y="223"/>
                  </a:lnTo>
                  <a:lnTo>
                    <a:pt x="8" y="223"/>
                  </a:lnTo>
                  <a:lnTo>
                    <a:pt x="16" y="223"/>
                  </a:lnTo>
                  <a:lnTo>
                    <a:pt x="16" y="206"/>
                  </a:lnTo>
                  <a:lnTo>
                    <a:pt x="16" y="190"/>
                  </a:lnTo>
                  <a:lnTo>
                    <a:pt x="16" y="177"/>
                  </a:lnTo>
                  <a:lnTo>
                    <a:pt x="16" y="165"/>
                  </a:lnTo>
                  <a:lnTo>
                    <a:pt x="16" y="154"/>
                  </a:lnTo>
                  <a:lnTo>
                    <a:pt x="16" y="144"/>
                  </a:lnTo>
                  <a:lnTo>
                    <a:pt x="16" y="126"/>
                  </a:lnTo>
                  <a:lnTo>
                    <a:pt x="16" y="108"/>
                  </a:lnTo>
                  <a:lnTo>
                    <a:pt x="16" y="89"/>
                  </a:lnTo>
                  <a:lnTo>
                    <a:pt x="16" y="78"/>
                  </a:lnTo>
                  <a:lnTo>
                    <a:pt x="16" y="66"/>
                  </a:lnTo>
                  <a:lnTo>
                    <a:pt x="16" y="53"/>
                  </a:lnTo>
                  <a:lnTo>
                    <a:pt x="16" y="38"/>
                  </a:lnTo>
                  <a:lnTo>
                    <a:pt x="17" y="25"/>
                  </a:lnTo>
                  <a:lnTo>
                    <a:pt x="9" y="25"/>
                  </a:lnTo>
                  <a:lnTo>
                    <a:pt x="17" y="28"/>
                  </a:lnTo>
                  <a:lnTo>
                    <a:pt x="21" y="19"/>
                  </a:lnTo>
                  <a:lnTo>
                    <a:pt x="13" y="16"/>
                  </a:lnTo>
                  <a:lnTo>
                    <a:pt x="19" y="21"/>
                  </a:lnTo>
                  <a:lnTo>
                    <a:pt x="24" y="16"/>
                  </a:lnTo>
                  <a:lnTo>
                    <a:pt x="18" y="10"/>
                  </a:lnTo>
                  <a:lnTo>
                    <a:pt x="21" y="18"/>
                  </a:lnTo>
                  <a:lnTo>
                    <a:pt x="24" y="16"/>
                  </a:lnTo>
                  <a:lnTo>
                    <a:pt x="21" y="9"/>
                  </a:lnTo>
                  <a:lnTo>
                    <a:pt x="21" y="17"/>
                  </a:lnTo>
                  <a:lnTo>
                    <a:pt x="24" y="16"/>
                  </a:lnTo>
                  <a:lnTo>
                    <a:pt x="27" y="17"/>
                  </a:lnTo>
                  <a:lnTo>
                    <a:pt x="27" y="9"/>
                  </a:lnTo>
                  <a:lnTo>
                    <a:pt x="24" y="16"/>
                  </a:lnTo>
                  <a:lnTo>
                    <a:pt x="27" y="18"/>
                  </a:lnTo>
                  <a:lnTo>
                    <a:pt x="30" y="10"/>
                  </a:lnTo>
                  <a:lnTo>
                    <a:pt x="25" y="16"/>
                  </a:lnTo>
                  <a:lnTo>
                    <a:pt x="30" y="22"/>
                  </a:lnTo>
                  <a:lnTo>
                    <a:pt x="36" y="16"/>
                  </a:lnTo>
                  <a:lnTo>
                    <a:pt x="28" y="19"/>
                  </a:lnTo>
                  <a:lnTo>
                    <a:pt x="32" y="28"/>
                  </a:lnTo>
                  <a:lnTo>
                    <a:pt x="40" y="25"/>
                  </a:lnTo>
                  <a:lnTo>
                    <a:pt x="32" y="25"/>
                  </a:lnTo>
                  <a:lnTo>
                    <a:pt x="33" y="36"/>
                  </a:lnTo>
                  <a:lnTo>
                    <a:pt x="34" y="38"/>
                  </a:lnTo>
                  <a:lnTo>
                    <a:pt x="34" y="43"/>
                  </a:lnTo>
                  <a:lnTo>
                    <a:pt x="34" y="52"/>
                  </a:lnTo>
                  <a:lnTo>
                    <a:pt x="34" y="62"/>
                  </a:lnTo>
                  <a:lnTo>
                    <a:pt x="34" y="72"/>
                  </a:lnTo>
                  <a:lnTo>
                    <a:pt x="34" y="82"/>
                  </a:lnTo>
                  <a:lnTo>
                    <a:pt x="33" y="91"/>
                  </a:lnTo>
                  <a:lnTo>
                    <a:pt x="34" y="100"/>
                  </a:lnTo>
                  <a:lnTo>
                    <a:pt x="35" y="107"/>
                  </a:lnTo>
                  <a:lnTo>
                    <a:pt x="35" y="108"/>
                  </a:lnTo>
                  <a:lnTo>
                    <a:pt x="36" y="113"/>
                  </a:lnTo>
                  <a:lnTo>
                    <a:pt x="36" y="117"/>
                  </a:lnTo>
                  <a:lnTo>
                    <a:pt x="37" y="119"/>
                  </a:lnTo>
                  <a:lnTo>
                    <a:pt x="39" y="121"/>
                  </a:lnTo>
                  <a:lnTo>
                    <a:pt x="41" y="122"/>
                  </a:lnTo>
                  <a:lnTo>
                    <a:pt x="43" y="124"/>
                  </a:lnTo>
                  <a:lnTo>
                    <a:pt x="47" y="125"/>
                  </a:lnTo>
                  <a:lnTo>
                    <a:pt x="50" y="126"/>
                  </a:lnTo>
                  <a:lnTo>
                    <a:pt x="52" y="126"/>
                  </a:lnTo>
                  <a:lnTo>
                    <a:pt x="52" y="118"/>
                  </a:lnTo>
                  <a:lnTo>
                    <a:pt x="49" y="126"/>
                  </a:lnTo>
                  <a:lnTo>
                    <a:pt x="54" y="127"/>
                  </a:lnTo>
                  <a:lnTo>
                    <a:pt x="56" y="127"/>
                  </a:lnTo>
                  <a:lnTo>
                    <a:pt x="60" y="127"/>
                  </a:lnTo>
                  <a:lnTo>
                    <a:pt x="66" y="127"/>
                  </a:lnTo>
                  <a:lnTo>
                    <a:pt x="73" y="127"/>
                  </a:lnTo>
                  <a:lnTo>
                    <a:pt x="81" y="127"/>
                  </a:lnTo>
                  <a:lnTo>
                    <a:pt x="88" y="127"/>
                  </a:lnTo>
                  <a:lnTo>
                    <a:pt x="95" y="127"/>
                  </a:lnTo>
                  <a:lnTo>
                    <a:pt x="101" y="127"/>
                  </a:lnTo>
                  <a:lnTo>
                    <a:pt x="104" y="1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339" name="Rectangle 70"/>
            <p:cNvSpPr>
              <a:spLocks noChangeArrowheads="1"/>
            </p:cNvSpPr>
            <p:nvPr/>
          </p:nvSpPr>
          <p:spPr bwMode="auto">
            <a:xfrm>
              <a:off x="2265" y="3364"/>
              <a:ext cx="28" cy="208"/>
            </a:xfrm>
            <a:prstGeom prst="rect">
              <a:avLst/>
            </a:prstGeom>
            <a:solidFill>
              <a:srgbClr val="993366"/>
            </a:solidFill>
            <a:ln w="25400">
              <a:solidFill>
                <a:schemeClr val="tx1"/>
              </a:solidFill>
              <a:miter lim="800000"/>
              <a:headEnd/>
              <a:tailEnd/>
            </a:ln>
          </p:spPr>
          <p:txBody>
            <a:bodyPr wrap="none" anchor="ctr"/>
            <a:lstStyle/>
            <a:p>
              <a:endParaRPr lang="en-US"/>
            </a:p>
          </p:txBody>
        </p:sp>
        <p:sp>
          <p:nvSpPr>
            <p:cNvPr id="55340" name="Line 71"/>
            <p:cNvSpPr>
              <a:spLocks noChangeShapeType="1"/>
            </p:cNvSpPr>
            <p:nvPr/>
          </p:nvSpPr>
          <p:spPr bwMode="auto">
            <a:xfrm>
              <a:off x="2225" y="3468"/>
              <a:ext cx="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5341" name="Line 72"/>
            <p:cNvSpPr>
              <a:spLocks noChangeShapeType="1"/>
            </p:cNvSpPr>
            <p:nvPr/>
          </p:nvSpPr>
          <p:spPr bwMode="auto">
            <a:xfrm flipV="1">
              <a:off x="277" y="3253"/>
              <a:ext cx="2081" cy="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42" name="Text Box 73"/>
            <p:cNvSpPr txBox="1">
              <a:spLocks noChangeArrowheads="1"/>
            </p:cNvSpPr>
            <p:nvPr/>
          </p:nvSpPr>
          <p:spPr bwMode="auto">
            <a:xfrm>
              <a:off x="1279" y="3163"/>
              <a:ext cx="319"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t>5.7kb</a:t>
              </a:r>
            </a:p>
          </p:txBody>
        </p:sp>
        <p:sp>
          <p:nvSpPr>
            <p:cNvPr id="55343" name="Text Box 74"/>
            <p:cNvSpPr txBox="1">
              <a:spLocks noChangeArrowheads="1"/>
            </p:cNvSpPr>
            <p:nvPr/>
          </p:nvSpPr>
          <p:spPr bwMode="auto">
            <a:xfrm>
              <a:off x="546" y="3360"/>
              <a:ext cx="800"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t>Codop-FVIII-N6</a:t>
              </a:r>
            </a:p>
          </p:txBody>
        </p:sp>
        <p:sp>
          <p:nvSpPr>
            <p:cNvPr id="55344" name="Line 76"/>
            <p:cNvSpPr>
              <a:spLocks noChangeShapeType="1"/>
            </p:cNvSpPr>
            <p:nvPr/>
          </p:nvSpPr>
          <p:spPr bwMode="auto">
            <a:xfrm>
              <a:off x="360" y="2232"/>
              <a:ext cx="32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45" name="Text Box 77"/>
            <p:cNvSpPr txBox="1">
              <a:spLocks noChangeArrowheads="1"/>
            </p:cNvSpPr>
            <p:nvPr/>
          </p:nvSpPr>
          <p:spPr bwMode="auto">
            <a:xfrm>
              <a:off x="382" y="2205"/>
              <a:ext cx="3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a:t>0.44kb</a:t>
              </a:r>
            </a:p>
          </p:txBody>
        </p:sp>
        <p:sp>
          <p:nvSpPr>
            <p:cNvPr id="55346" name="Line 78"/>
            <p:cNvSpPr>
              <a:spLocks noChangeShapeType="1"/>
            </p:cNvSpPr>
            <p:nvPr/>
          </p:nvSpPr>
          <p:spPr bwMode="auto">
            <a:xfrm>
              <a:off x="272" y="3680"/>
              <a:ext cx="24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5347" name="Text Box 79"/>
            <p:cNvSpPr txBox="1">
              <a:spLocks noChangeArrowheads="1"/>
            </p:cNvSpPr>
            <p:nvPr/>
          </p:nvSpPr>
          <p:spPr bwMode="auto">
            <a:xfrm>
              <a:off x="222" y="3717"/>
              <a:ext cx="35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a:t>0.26kb</a:t>
              </a:r>
            </a:p>
          </p:txBody>
        </p:sp>
        <p:sp>
          <p:nvSpPr>
            <p:cNvPr id="55348" name="Text Box 80"/>
            <p:cNvSpPr txBox="1">
              <a:spLocks noChangeArrowheads="1"/>
            </p:cNvSpPr>
            <p:nvPr/>
          </p:nvSpPr>
          <p:spPr bwMode="auto">
            <a:xfrm>
              <a:off x="2014" y="2197"/>
              <a:ext cx="4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t>SV40pA</a:t>
              </a:r>
            </a:p>
          </p:txBody>
        </p:sp>
        <p:sp>
          <p:nvSpPr>
            <p:cNvPr id="55349" name="Text Box 81"/>
            <p:cNvSpPr txBox="1">
              <a:spLocks noChangeArrowheads="1"/>
            </p:cNvSpPr>
            <p:nvPr/>
          </p:nvSpPr>
          <p:spPr bwMode="auto">
            <a:xfrm>
              <a:off x="1990" y="3605"/>
              <a:ext cx="4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000" b="1"/>
                <a:t>Synth pA</a:t>
              </a:r>
            </a:p>
          </p:txBody>
        </p:sp>
        <p:sp>
          <p:nvSpPr>
            <p:cNvPr id="55350" name="Rectangle 83"/>
            <p:cNvSpPr>
              <a:spLocks noChangeArrowheads="1"/>
            </p:cNvSpPr>
            <p:nvPr/>
          </p:nvSpPr>
          <p:spPr bwMode="auto">
            <a:xfrm>
              <a:off x="374" y="1416"/>
              <a:ext cx="152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t>New rAAV-FVIII variants</a:t>
              </a:r>
            </a:p>
          </p:txBody>
        </p:sp>
      </p:grpSp>
      <p:sp>
        <p:nvSpPr>
          <p:cNvPr id="44119" name="Text Box 87"/>
          <p:cNvSpPr txBox="1">
            <a:spLocks noChangeArrowheads="1"/>
          </p:cNvSpPr>
          <p:nvPr/>
        </p:nvSpPr>
        <p:spPr bwMode="auto">
          <a:xfrm>
            <a:off x="84138" y="5049838"/>
            <a:ext cx="5011737"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800" b="1">
                <a:solidFill>
                  <a:srgbClr val="CC0099"/>
                </a:solidFill>
              </a:rPr>
              <a:t>rAAV vectors encoding codop-FVIII more potent than other FVIII variants</a:t>
            </a:r>
          </a:p>
        </p:txBody>
      </p:sp>
      <p:grpSp>
        <p:nvGrpSpPr>
          <p:cNvPr id="2" name="Group 1"/>
          <p:cNvGrpSpPr>
            <a:grpSpLocks/>
          </p:cNvGrpSpPr>
          <p:nvPr/>
        </p:nvGrpSpPr>
        <p:grpSpPr bwMode="auto">
          <a:xfrm>
            <a:off x="4986338" y="755650"/>
            <a:ext cx="3779837" cy="5927725"/>
            <a:chOff x="5381625" y="756273"/>
            <a:chExt cx="3779838" cy="5927102"/>
          </a:xfrm>
        </p:grpSpPr>
        <p:graphicFrame>
          <p:nvGraphicFramePr>
            <p:cNvPr id="55302" name="Object 2"/>
            <p:cNvGraphicFramePr>
              <a:graphicFrameLocks noChangeAspect="1"/>
            </p:cNvGraphicFramePr>
            <p:nvPr/>
          </p:nvGraphicFramePr>
          <p:xfrm>
            <a:off x="5387975" y="3803650"/>
            <a:ext cx="3419475" cy="2879725"/>
          </p:xfrm>
          <a:graphic>
            <a:graphicData uri="http://schemas.openxmlformats.org/presentationml/2006/ole">
              <mc:AlternateContent xmlns:mc="http://schemas.openxmlformats.org/markup-compatibility/2006">
                <mc:Choice xmlns:v="urn:schemas-microsoft-com:vml" Requires="v">
                  <p:oleObj spid="_x0000_s55380" name="Prism Project" r:id="rId3" imgW="3420000" imgH="2880000" progId="">
                    <p:embed/>
                  </p:oleObj>
                </mc:Choice>
                <mc:Fallback>
                  <p:oleObj name="Prism Project" r:id="rId3" imgW="3420000" imgH="288000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3803650"/>
                          <a:ext cx="3419475"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3" name="Object 3"/>
            <p:cNvGraphicFramePr>
              <a:graphicFrameLocks noChangeAspect="1"/>
            </p:cNvGraphicFramePr>
            <p:nvPr/>
          </p:nvGraphicFramePr>
          <p:xfrm>
            <a:off x="5381625" y="769938"/>
            <a:ext cx="3779838" cy="2879725"/>
          </p:xfrm>
          <a:graphic>
            <a:graphicData uri="http://schemas.openxmlformats.org/presentationml/2006/ole">
              <mc:AlternateContent xmlns:mc="http://schemas.openxmlformats.org/markup-compatibility/2006">
                <mc:Choice xmlns:v="urn:schemas-microsoft-com:vml" Requires="v">
                  <p:oleObj spid="_x0000_s55381" name="Prism Project" r:id="rId5" imgW="3780000" imgH="2880000" progId="">
                    <p:embed/>
                  </p:oleObj>
                </mc:Choice>
                <mc:Fallback>
                  <p:oleObj name="Prism Project" r:id="rId5" imgW="3780000" imgH="28800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1625" y="769938"/>
                          <a:ext cx="3779838"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04" name="TextBox 3"/>
            <p:cNvSpPr txBox="1">
              <a:spLocks noChangeArrowheads="1"/>
            </p:cNvSpPr>
            <p:nvPr/>
          </p:nvSpPr>
          <p:spPr bwMode="auto">
            <a:xfrm>
              <a:off x="5915025" y="756273"/>
              <a:ext cx="181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u="sng">
                  <a:cs typeface="Arial" charset="0"/>
                </a:rPr>
                <a:t>A. hFVIII levels</a:t>
              </a:r>
            </a:p>
          </p:txBody>
        </p:sp>
        <p:sp>
          <p:nvSpPr>
            <p:cNvPr id="55305" name="TextBox 4"/>
            <p:cNvSpPr txBox="1">
              <a:spLocks noChangeArrowheads="1"/>
            </p:cNvSpPr>
            <p:nvPr/>
          </p:nvSpPr>
          <p:spPr bwMode="auto">
            <a:xfrm>
              <a:off x="5915025" y="3606800"/>
              <a:ext cx="285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b="1" u="sng">
                  <a:cs typeface="Arial" charset="0"/>
                </a:rPr>
                <a:t>B. Proviral copy number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5" name="Rectangle 5"/>
          <p:cNvSpPr>
            <a:spLocks noGrp="1" noChangeArrowheads="1"/>
          </p:cNvSpPr>
          <p:nvPr>
            <p:ph type="title"/>
          </p:nvPr>
        </p:nvSpPr>
        <p:spPr>
          <a:xfrm>
            <a:off x="0" y="0"/>
            <a:ext cx="8489950" cy="1296988"/>
          </a:xfrm>
        </p:spPr>
        <p:txBody>
          <a:bodyPr/>
          <a:lstStyle/>
          <a:p>
            <a:pPr eaLnBrk="1" hangingPunct="1">
              <a:defRPr/>
            </a:pPr>
            <a:r>
              <a:rPr lang="en-GB" smtClean="0">
                <a:solidFill>
                  <a:schemeClr val="tx1"/>
                </a:solidFill>
                <a:effectLst>
                  <a:outerShdw blurRad="38100" dist="38100" dir="2700000" algn="tl">
                    <a:srgbClr val="C0C0C0"/>
                  </a:outerShdw>
                </a:effectLst>
              </a:rPr>
              <a:t>Future</a:t>
            </a:r>
          </a:p>
        </p:txBody>
      </p:sp>
      <p:sp>
        <p:nvSpPr>
          <p:cNvPr id="56323" name="Rectangle 6"/>
          <p:cNvSpPr>
            <a:spLocks noGrp="1" noChangeArrowheads="1"/>
          </p:cNvSpPr>
          <p:nvPr>
            <p:ph type="body" idx="1"/>
          </p:nvPr>
        </p:nvSpPr>
        <p:spPr>
          <a:xfrm>
            <a:off x="330200" y="771525"/>
            <a:ext cx="8489950" cy="5394325"/>
          </a:xfrm>
        </p:spPr>
        <p:txBody>
          <a:bodyPr/>
          <a:lstStyle/>
          <a:p>
            <a:pPr eaLnBrk="1" hangingPunct="1">
              <a:lnSpc>
                <a:spcPct val="80000"/>
              </a:lnSpc>
              <a:buFontTx/>
              <a:buNone/>
            </a:pPr>
            <a:r>
              <a:rPr lang="en-GB" sz="2400" b="1" smtClean="0"/>
              <a:t>Non-malignant disorders</a:t>
            </a:r>
          </a:p>
          <a:p>
            <a:pPr eaLnBrk="1" hangingPunct="1">
              <a:lnSpc>
                <a:spcPct val="80000"/>
              </a:lnSpc>
            </a:pPr>
            <a:r>
              <a:rPr lang="en-GB" sz="2000" smtClean="0"/>
              <a:t>Coagulation disorders</a:t>
            </a:r>
          </a:p>
          <a:p>
            <a:pPr lvl="1" eaLnBrk="1" hangingPunct="1">
              <a:lnSpc>
                <a:spcPct val="80000"/>
              </a:lnSpc>
            </a:pPr>
            <a:r>
              <a:rPr lang="en-GB" sz="1800" smtClean="0"/>
              <a:t>Congenital FVII or X deficiency</a:t>
            </a:r>
          </a:p>
          <a:p>
            <a:pPr eaLnBrk="1" hangingPunct="1">
              <a:lnSpc>
                <a:spcPct val="80000"/>
              </a:lnSpc>
            </a:pPr>
            <a:r>
              <a:rPr lang="en-GB" sz="2000" smtClean="0"/>
              <a:t>Lysosomal storage disorders</a:t>
            </a:r>
          </a:p>
          <a:p>
            <a:pPr lvl="1" eaLnBrk="1" hangingPunct="1">
              <a:lnSpc>
                <a:spcPct val="80000"/>
              </a:lnSpc>
            </a:pPr>
            <a:r>
              <a:rPr lang="en-GB" sz="1800" smtClean="0"/>
              <a:t>Gaucher's disease </a:t>
            </a:r>
          </a:p>
          <a:p>
            <a:pPr lvl="1" eaLnBrk="1" hangingPunct="1">
              <a:lnSpc>
                <a:spcPct val="80000"/>
              </a:lnSpc>
            </a:pPr>
            <a:r>
              <a:rPr lang="en-GB" sz="1800" smtClean="0"/>
              <a:t>Fabry’s disease</a:t>
            </a:r>
          </a:p>
          <a:p>
            <a:pPr eaLnBrk="1" hangingPunct="1">
              <a:lnSpc>
                <a:spcPct val="80000"/>
              </a:lnSpc>
            </a:pPr>
            <a:r>
              <a:rPr lang="en-GB" sz="2000" smtClean="0"/>
              <a:t>Others</a:t>
            </a:r>
          </a:p>
          <a:p>
            <a:pPr lvl="1" eaLnBrk="1" hangingPunct="1">
              <a:lnSpc>
                <a:spcPct val="80000"/>
              </a:lnSpc>
            </a:pPr>
            <a:r>
              <a:rPr lang="en-GB" sz="1800" smtClean="0"/>
              <a:t>Alpha-1-antitrypsin deficiency</a:t>
            </a:r>
          </a:p>
          <a:p>
            <a:pPr lvl="1" eaLnBrk="1" hangingPunct="1">
              <a:lnSpc>
                <a:spcPct val="80000"/>
              </a:lnSpc>
            </a:pPr>
            <a:r>
              <a:rPr lang="en-GB" sz="1800" smtClean="0"/>
              <a:t>Crigler-Najjar Syndrome </a:t>
            </a:r>
          </a:p>
          <a:p>
            <a:pPr eaLnBrk="1" hangingPunct="1">
              <a:lnSpc>
                <a:spcPct val="80000"/>
              </a:lnSpc>
              <a:buFontTx/>
              <a:buNone/>
            </a:pPr>
            <a:endParaRPr lang="en-GB" sz="2400" b="1" smtClean="0"/>
          </a:p>
          <a:p>
            <a:pPr eaLnBrk="1" hangingPunct="1">
              <a:lnSpc>
                <a:spcPct val="80000"/>
              </a:lnSpc>
              <a:buFontTx/>
              <a:buNone/>
            </a:pPr>
            <a:r>
              <a:rPr lang="en-GB" sz="2400" b="1" smtClean="0"/>
              <a:t>Malignant disorders</a:t>
            </a:r>
          </a:p>
          <a:p>
            <a:pPr eaLnBrk="1" hangingPunct="1">
              <a:lnSpc>
                <a:spcPct val="80000"/>
              </a:lnSpc>
            </a:pPr>
            <a:r>
              <a:rPr lang="en-GB" sz="2000" smtClean="0"/>
              <a:t>B cell disorders</a:t>
            </a:r>
          </a:p>
          <a:p>
            <a:pPr lvl="1" eaLnBrk="1" hangingPunct="1">
              <a:lnSpc>
                <a:spcPct val="80000"/>
              </a:lnSpc>
            </a:pPr>
            <a:r>
              <a:rPr lang="en-GB" sz="1800" smtClean="0"/>
              <a:t>lymphomas and ALL with CAR and AAVp</a:t>
            </a:r>
          </a:p>
          <a:p>
            <a:pPr eaLnBrk="1" hangingPunct="1">
              <a:lnSpc>
                <a:spcPct val="80000"/>
              </a:lnSpc>
            </a:pPr>
            <a:r>
              <a:rPr lang="en-GB" sz="2000" smtClean="0"/>
              <a:t>Solid tumours</a:t>
            </a:r>
          </a:p>
          <a:p>
            <a:pPr lvl="1" eaLnBrk="1" hangingPunct="1">
              <a:lnSpc>
                <a:spcPct val="80000"/>
              </a:lnSpc>
            </a:pPr>
            <a:r>
              <a:rPr lang="en-GB" sz="1800" smtClean="0"/>
              <a:t>Hepatocellular carcinoma</a:t>
            </a:r>
          </a:p>
          <a:p>
            <a:pPr lvl="1" eaLnBrk="1" hangingPunct="1">
              <a:lnSpc>
                <a:spcPct val="80000"/>
              </a:lnSpc>
            </a:pPr>
            <a:r>
              <a:rPr lang="en-GB" sz="1800" smtClean="0"/>
              <a:t>Neuroblastoma</a:t>
            </a:r>
          </a:p>
          <a:p>
            <a:pPr lvl="1" eaLnBrk="1" hangingPunct="1">
              <a:lnSpc>
                <a:spcPct val="80000"/>
              </a:lnSpc>
            </a:pPr>
            <a:r>
              <a:rPr lang="en-GB" sz="1800" smtClean="0"/>
              <a:t>Glioblastoma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 y="-9525"/>
            <a:ext cx="8489950" cy="762000"/>
          </a:xfrm>
        </p:spPr>
        <p:txBody>
          <a:bodyPr>
            <a:normAutofit/>
          </a:bodyPr>
          <a:lstStyle/>
          <a:p>
            <a:pPr>
              <a:defRPr/>
            </a:pPr>
            <a:r>
              <a:rPr lang="en-GB" sz="3200" i="1" dirty="0" smtClean="0">
                <a:solidFill>
                  <a:schemeClr val="tx1"/>
                </a:solidFill>
                <a:effectLst>
                  <a:outerShdw blurRad="38100" dist="38100" dir="2700000" algn="tl">
                    <a:srgbClr val="000000">
                      <a:alpha val="43137"/>
                    </a:srgbClr>
                  </a:outerShdw>
                </a:effectLst>
                <a:cs typeface="Arial" pitchFamily="34" charset="0"/>
              </a:rPr>
              <a:t>Acknowledgments</a:t>
            </a:r>
            <a:endParaRPr lang="en-GB" sz="3200" i="1" dirty="0">
              <a:solidFill>
                <a:schemeClr val="tx1"/>
              </a:solidFill>
              <a:effectLst>
                <a:outerShdw blurRad="38100" dist="38100" dir="2700000" algn="tl">
                  <a:srgbClr val="000000">
                    <a:alpha val="43137"/>
                  </a:srgbClr>
                </a:outerShdw>
              </a:effectLst>
              <a:cs typeface="Arial" pitchFamily="34" charset="0"/>
            </a:endParaRPr>
          </a:p>
        </p:txBody>
      </p:sp>
      <p:sp>
        <p:nvSpPr>
          <p:cNvPr id="57347" name="TextBox 3"/>
          <p:cNvSpPr txBox="1">
            <a:spLocks noChangeArrowheads="1"/>
          </p:cNvSpPr>
          <p:nvPr/>
        </p:nvSpPr>
        <p:spPr bwMode="auto">
          <a:xfrm>
            <a:off x="269875" y="841375"/>
            <a:ext cx="8564563"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1200"/>
              </a:spcAft>
            </a:pPr>
            <a:r>
              <a:rPr lang="en-US" sz="2400" b="1"/>
              <a:t>UCL/Royal Free Hospital: </a:t>
            </a:r>
            <a:r>
              <a:rPr lang="en-US" sz="2000"/>
              <a:t>Amit Nathwani, Edward Tuddenham, Jenny Mcintosh, David Linch, Cecilia Rosales, Pratima Chowdary, Anne Riddell, Jun Pie, Chris Harrington,</a:t>
            </a:r>
            <a:r>
              <a:rPr lang="en-US" sz="2000" baseline="30000"/>
              <a:t> </a:t>
            </a:r>
            <a:r>
              <a:rPr lang="en-US" sz="2000"/>
              <a:t>James O'Beirne </a:t>
            </a:r>
          </a:p>
          <a:p>
            <a:pPr eaLnBrk="1" hangingPunct="1">
              <a:lnSpc>
                <a:spcPct val="90000"/>
              </a:lnSpc>
              <a:spcAft>
                <a:spcPts val="1200"/>
              </a:spcAft>
            </a:pPr>
            <a:r>
              <a:rPr lang="en-US" sz="2400" b="1"/>
              <a:t>St Jude Children’s Research Hospital: </a:t>
            </a:r>
            <a:r>
              <a:rPr lang="en-US" sz="2000"/>
              <a:t>Andrew Davidoff, Cathy Ng, Junfang Zhou, Yunyu Spence, Chris Morton, </a:t>
            </a:r>
            <a:r>
              <a:rPr lang="en-US" altLang="ko-KR" sz="2000">
                <a:ea typeface="Gulim" pitchFamily="34" charset="-127"/>
              </a:rPr>
              <a:t>Ulrike Reiss,</a:t>
            </a:r>
            <a:r>
              <a:rPr lang="en-GB" altLang="ko-KR" sz="2000">
                <a:ea typeface="Gulim" pitchFamily="34" charset="-127"/>
              </a:rPr>
              <a:t> </a:t>
            </a:r>
            <a:r>
              <a:rPr lang="en-US" sz="2000"/>
              <a:t>John Gray, Arthur Nienhuis</a:t>
            </a:r>
          </a:p>
          <a:p>
            <a:pPr eaLnBrk="1" hangingPunct="1">
              <a:lnSpc>
                <a:spcPct val="90000"/>
              </a:lnSpc>
              <a:spcAft>
                <a:spcPts val="1200"/>
              </a:spcAft>
            </a:pPr>
            <a:r>
              <a:rPr lang="en-US" sz="2400" b="1"/>
              <a:t>Children’s GMP:</a:t>
            </a:r>
            <a:r>
              <a:rPr lang="en-US" sz="2800" b="1"/>
              <a:t> </a:t>
            </a:r>
            <a:r>
              <a:rPr lang="en-US" sz="2000"/>
              <a:t>John Coleman, Jim Allay, Susan Sleep</a:t>
            </a:r>
          </a:p>
          <a:p>
            <a:pPr eaLnBrk="1" hangingPunct="1">
              <a:lnSpc>
                <a:spcPct val="90000"/>
              </a:lnSpc>
              <a:spcAft>
                <a:spcPts val="1200"/>
              </a:spcAft>
            </a:pPr>
            <a:r>
              <a:rPr lang="en-US" sz="2400" b="1"/>
              <a:t>Basingstoke Haemophilia Centre</a:t>
            </a:r>
            <a:r>
              <a:rPr lang="en-US" sz="2400"/>
              <a:t>: </a:t>
            </a:r>
            <a:r>
              <a:rPr lang="en-US" sz="2000"/>
              <a:t>Savita Rangarajan</a:t>
            </a:r>
            <a:endParaRPr lang="en-US" sz="2000" b="1"/>
          </a:p>
          <a:p>
            <a:pPr eaLnBrk="1" hangingPunct="1">
              <a:lnSpc>
                <a:spcPct val="90000"/>
              </a:lnSpc>
              <a:spcAft>
                <a:spcPts val="1200"/>
              </a:spcAft>
            </a:pPr>
            <a:r>
              <a:rPr lang="en-US" sz="2400" b="1"/>
              <a:t>CBC (Bristol): </a:t>
            </a:r>
            <a:r>
              <a:rPr lang="en-US" sz="2000"/>
              <a:t>Keith Smith, David Anstee and Paul Lloyd-Evans</a:t>
            </a:r>
          </a:p>
          <a:p>
            <a:pPr eaLnBrk="1" hangingPunct="1">
              <a:lnSpc>
                <a:spcPct val="90000"/>
              </a:lnSpc>
              <a:spcAft>
                <a:spcPts val="1200"/>
              </a:spcAft>
            </a:pPr>
            <a:r>
              <a:rPr lang="en-US" sz="2400" b="1"/>
              <a:t>CHOP:</a:t>
            </a:r>
            <a:r>
              <a:rPr lang="en-US" sz="2000"/>
              <a:t> Kathy High and Federico Mingozzi</a:t>
            </a:r>
          </a:p>
          <a:p>
            <a:pPr eaLnBrk="1" hangingPunct="1">
              <a:lnSpc>
                <a:spcPct val="90000"/>
              </a:lnSpc>
              <a:spcAft>
                <a:spcPts val="1200"/>
              </a:spcAft>
            </a:pPr>
            <a:r>
              <a:rPr lang="en-US" sz="2400" b="1"/>
              <a:t>Stanford:</a:t>
            </a:r>
            <a:r>
              <a:rPr lang="en-US" sz="2000"/>
              <a:t> Mark Kay, Pradip Rustagi and Bert Glader</a:t>
            </a:r>
          </a:p>
          <a:p>
            <a:pPr eaLnBrk="1" hangingPunct="1"/>
            <a:endParaRPr lang="en-GB"/>
          </a:p>
        </p:txBody>
      </p:sp>
      <p:grpSp>
        <p:nvGrpSpPr>
          <p:cNvPr id="57348" name="Group 4"/>
          <p:cNvGrpSpPr>
            <a:grpSpLocks/>
          </p:cNvGrpSpPr>
          <p:nvPr/>
        </p:nvGrpSpPr>
        <p:grpSpPr bwMode="auto">
          <a:xfrm>
            <a:off x="295275" y="5780088"/>
            <a:ext cx="8759825" cy="517525"/>
            <a:chOff x="295056" y="5780203"/>
            <a:chExt cx="8759382" cy="516679"/>
          </a:xfrm>
        </p:grpSpPr>
        <p:pic>
          <p:nvPicPr>
            <p:cNvPr id="57349" name="Picture 2" descr="MR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783" y="5928298"/>
              <a:ext cx="828419" cy="34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4" descr="NIH logo for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56" y="5848146"/>
              <a:ext cx="484191" cy="44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6" descr="Charity Logo - Katherine Dormandy Tr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8420" y="5792337"/>
              <a:ext cx="854101" cy="4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descr="Department of Health">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2739" y="5859642"/>
              <a:ext cx="1202409" cy="3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5366" y="5851769"/>
              <a:ext cx="1047147" cy="37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4" name="Picture 10"/>
            <p:cNvPicPr>
              <a:picLocks noChangeAspect="1" noChangeArrowheads="1"/>
            </p:cNvPicPr>
            <p:nvPr/>
          </p:nvPicPr>
          <p:blipFill>
            <a:blip r:embed="rId9">
              <a:extLst>
                <a:ext uri="{28A0092B-C50C-407E-A947-70E740481C1C}">
                  <a14:useLocalDpi xmlns:a14="http://schemas.microsoft.com/office/drawing/2010/main" val="0"/>
                </a:ext>
              </a:extLst>
            </a:blip>
            <a:srcRect t="-2" r="63744" b="3571"/>
            <a:stretch>
              <a:fillRect/>
            </a:stretch>
          </p:blipFill>
          <p:spPr bwMode="auto">
            <a:xfrm>
              <a:off x="5902731" y="5874540"/>
              <a:ext cx="931148" cy="33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10"/>
            <a:stretch>
              <a:fillRect/>
            </a:stretch>
          </p:blipFill>
          <p:spPr>
            <a:xfrm>
              <a:off x="849066" y="5927599"/>
              <a:ext cx="769898" cy="340755"/>
            </a:xfrm>
            <a:prstGeom prst="rect">
              <a:avLst/>
            </a:prstGeom>
            <a:solidFill>
              <a:schemeClr val="tx2">
                <a:lumMod val="60000"/>
                <a:lumOff val="40000"/>
              </a:schemeClr>
            </a:solidFill>
          </p:spPr>
        </p:pic>
        <p:sp>
          <p:nvSpPr>
            <p:cNvPr id="57356" name="TextBox 13"/>
            <p:cNvSpPr txBox="1">
              <a:spLocks noChangeArrowheads="1"/>
            </p:cNvSpPr>
            <p:nvPr/>
          </p:nvSpPr>
          <p:spPr bwMode="auto">
            <a:xfrm>
              <a:off x="8046177" y="5804091"/>
              <a:ext cx="10082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t>ALSAC</a:t>
              </a:r>
            </a:p>
          </p:txBody>
        </p:sp>
        <p:pic>
          <p:nvPicPr>
            <p:cNvPr id="5735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6805" y="5780203"/>
              <a:ext cx="1036413" cy="39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8489950" cy="1296988"/>
          </a:xfrm>
        </p:spPr>
        <p:txBody>
          <a:bodyPr/>
          <a:lstStyle/>
          <a:p>
            <a:pPr eaLnBrk="1" hangingPunct="1"/>
            <a:r>
              <a:rPr lang="en-GB" smtClean="0">
                <a:solidFill>
                  <a:schemeClr val="tx1"/>
                </a:solidFill>
              </a:rPr>
              <a:t>Gene therapy: Overview</a:t>
            </a:r>
          </a:p>
        </p:txBody>
      </p:sp>
      <p:sp>
        <p:nvSpPr>
          <p:cNvPr id="13315" name="Rectangle 3"/>
          <p:cNvSpPr>
            <a:spLocks noGrp="1" noChangeArrowheads="1"/>
          </p:cNvSpPr>
          <p:nvPr>
            <p:ph type="body" idx="1"/>
          </p:nvPr>
        </p:nvSpPr>
        <p:spPr>
          <a:xfrm>
            <a:off x="250825" y="981075"/>
            <a:ext cx="8489950" cy="5400675"/>
          </a:xfrm>
        </p:spPr>
        <p:txBody>
          <a:bodyPr/>
          <a:lstStyle/>
          <a:p>
            <a:pPr eaLnBrk="1" hangingPunct="1">
              <a:lnSpc>
                <a:spcPct val="80000"/>
              </a:lnSpc>
            </a:pPr>
            <a:r>
              <a:rPr lang="en-GB" sz="2400" smtClean="0">
                <a:solidFill>
                  <a:srgbClr val="E5A9BE"/>
                </a:solidFill>
              </a:rPr>
              <a:t>Definition and introduction to vectors</a:t>
            </a:r>
          </a:p>
          <a:p>
            <a:pPr eaLnBrk="1" hangingPunct="1">
              <a:lnSpc>
                <a:spcPct val="80000"/>
              </a:lnSpc>
            </a:pPr>
            <a:endParaRPr lang="en-GB" sz="2400" smtClean="0">
              <a:latin typeface="Microsoft Sans Serif" pitchFamily="34" charset="0"/>
            </a:endParaRPr>
          </a:p>
          <a:p>
            <a:pPr eaLnBrk="1" hangingPunct="1">
              <a:lnSpc>
                <a:spcPct val="80000"/>
              </a:lnSpc>
            </a:pPr>
            <a:r>
              <a:rPr lang="en-GB" sz="2400" b="1" smtClean="0">
                <a:solidFill>
                  <a:srgbClr val="0000CC"/>
                </a:solidFill>
                <a:latin typeface="Microsoft Sans Serif" pitchFamily="34" charset="0"/>
              </a:rPr>
              <a:t>Retroviral vectors (Integrating vectors)</a:t>
            </a:r>
          </a:p>
          <a:p>
            <a:pPr lvl="1" eaLnBrk="1" hangingPunct="1">
              <a:lnSpc>
                <a:spcPct val="80000"/>
              </a:lnSpc>
            </a:pPr>
            <a:r>
              <a:rPr lang="en-GB" sz="2000" b="1" smtClean="0">
                <a:solidFill>
                  <a:srgbClr val="0000CC"/>
                </a:solidFill>
                <a:latin typeface="Microsoft Sans Serif" pitchFamily="34" charset="0"/>
              </a:rPr>
              <a:t>Immunodeficiency syndromes</a:t>
            </a:r>
            <a:endParaRPr lang="en-GB" sz="2000" b="1" smtClean="0">
              <a:solidFill>
                <a:srgbClr val="0000CC"/>
              </a:solidFill>
            </a:endParaRPr>
          </a:p>
          <a:p>
            <a:pPr lvl="2" eaLnBrk="1" hangingPunct="1">
              <a:lnSpc>
                <a:spcPct val="80000"/>
              </a:lnSpc>
            </a:pPr>
            <a:r>
              <a:rPr lang="en-GB" sz="1800" b="1" smtClean="0">
                <a:solidFill>
                  <a:srgbClr val="0000CC"/>
                </a:solidFill>
              </a:rPr>
              <a:t>SCID-XI</a:t>
            </a:r>
          </a:p>
          <a:p>
            <a:pPr lvl="2" eaLnBrk="1" hangingPunct="1">
              <a:lnSpc>
                <a:spcPct val="80000"/>
              </a:lnSpc>
            </a:pPr>
            <a:r>
              <a:rPr lang="en-GB" sz="1800" b="1" smtClean="0">
                <a:solidFill>
                  <a:srgbClr val="0000CC"/>
                </a:solidFill>
              </a:rPr>
              <a:t>ADA deficiency</a:t>
            </a:r>
          </a:p>
          <a:p>
            <a:pPr lvl="1" eaLnBrk="1" hangingPunct="1">
              <a:lnSpc>
                <a:spcPct val="80000"/>
              </a:lnSpc>
            </a:pPr>
            <a:r>
              <a:rPr lang="en-US" sz="2000" b="1" smtClean="0">
                <a:solidFill>
                  <a:srgbClr val="0000CC"/>
                </a:solidFill>
                <a:latin typeface="Microsoft Sans Serif" pitchFamily="34" charset="0"/>
              </a:rPr>
              <a:t>Malignancies</a:t>
            </a:r>
          </a:p>
          <a:p>
            <a:pPr lvl="2" eaLnBrk="1" hangingPunct="1">
              <a:lnSpc>
                <a:spcPct val="80000"/>
              </a:lnSpc>
            </a:pPr>
            <a:r>
              <a:rPr lang="en-US" sz="1800" b="1" smtClean="0">
                <a:solidFill>
                  <a:srgbClr val="0000CC"/>
                </a:solidFill>
                <a:latin typeface="Microsoft Sans Serif" pitchFamily="34" charset="0"/>
              </a:rPr>
              <a:t>e.g. melanoma</a:t>
            </a:r>
            <a:r>
              <a:rPr lang="en-US" sz="1800" smtClean="0">
                <a:latin typeface="Microsoft Sans Serif" pitchFamily="34" charset="0"/>
              </a:rPr>
              <a:t> </a:t>
            </a:r>
            <a:r>
              <a:rPr lang="en-GB" sz="1800" smtClean="0"/>
              <a:t> </a:t>
            </a:r>
          </a:p>
          <a:p>
            <a:pPr lvl="1" eaLnBrk="1" hangingPunct="1">
              <a:lnSpc>
                <a:spcPct val="80000"/>
              </a:lnSpc>
            </a:pPr>
            <a:r>
              <a:rPr lang="en-US" sz="2000" b="1" smtClean="0">
                <a:solidFill>
                  <a:srgbClr val="0000CC"/>
                </a:solidFill>
                <a:latin typeface="Microsoft Sans Serif" pitchFamily="34" charset="0"/>
              </a:rPr>
              <a:t>CARs (chimeric antigen receptors)</a:t>
            </a:r>
          </a:p>
          <a:p>
            <a:pPr lvl="2" eaLnBrk="1" hangingPunct="1">
              <a:lnSpc>
                <a:spcPct val="80000"/>
              </a:lnSpc>
            </a:pPr>
            <a:r>
              <a:rPr lang="en-US" sz="1800" b="1" smtClean="0">
                <a:solidFill>
                  <a:srgbClr val="0000CC"/>
                </a:solidFill>
                <a:latin typeface="Microsoft Sans Serif" pitchFamily="34" charset="0"/>
              </a:rPr>
              <a:t>e.g. CLL, ALL</a:t>
            </a:r>
            <a:endParaRPr lang="en-GB" sz="1800" smtClean="0"/>
          </a:p>
          <a:p>
            <a:pPr eaLnBrk="1" hangingPunct="1">
              <a:lnSpc>
                <a:spcPct val="80000"/>
              </a:lnSpc>
            </a:pPr>
            <a:endParaRPr lang="en-GB" sz="2400" smtClean="0"/>
          </a:p>
          <a:p>
            <a:pPr eaLnBrk="1" hangingPunct="1">
              <a:lnSpc>
                <a:spcPct val="80000"/>
              </a:lnSpc>
            </a:pPr>
            <a:r>
              <a:rPr lang="en-GB" sz="2400" smtClean="0"/>
              <a:t>rAAV vectors (non-integrating vectors)</a:t>
            </a:r>
          </a:p>
          <a:p>
            <a:pPr lvl="2" eaLnBrk="1" hangingPunct="1">
              <a:lnSpc>
                <a:spcPct val="80000"/>
              </a:lnSpc>
            </a:pPr>
            <a:r>
              <a:rPr lang="en-GB" sz="1800" smtClean="0"/>
              <a:t>Congenital blindness</a:t>
            </a:r>
          </a:p>
          <a:p>
            <a:pPr lvl="2" eaLnBrk="1" hangingPunct="1">
              <a:lnSpc>
                <a:spcPct val="80000"/>
              </a:lnSpc>
            </a:pPr>
            <a:r>
              <a:rPr lang="en-GB" sz="1800" smtClean="0"/>
              <a:t>Parkinson’s disease</a:t>
            </a:r>
          </a:p>
          <a:p>
            <a:pPr lvl="2" eaLnBrk="1" hangingPunct="1">
              <a:lnSpc>
                <a:spcPct val="80000"/>
              </a:lnSpc>
            </a:pPr>
            <a:r>
              <a:rPr lang="en-GB" sz="1800" smtClean="0"/>
              <a:t>Lipoprotein lipase deficiency</a:t>
            </a:r>
          </a:p>
          <a:p>
            <a:pPr lvl="2" eaLnBrk="1" hangingPunct="1">
              <a:lnSpc>
                <a:spcPct val="80000"/>
              </a:lnSpc>
              <a:buFontTx/>
              <a:buNone/>
            </a:pPr>
            <a:endParaRPr lang="en-GB" sz="1800" smtClean="0"/>
          </a:p>
          <a:p>
            <a:pPr eaLnBrk="1" hangingPunct="1">
              <a:lnSpc>
                <a:spcPct val="80000"/>
              </a:lnSpc>
            </a:pPr>
            <a:r>
              <a:rPr lang="en-GB" sz="2400" smtClean="0"/>
              <a:t>Haemophilia B gene therapy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8489950" cy="808038"/>
          </a:xfrm>
        </p:spPr>
        <p:txBody>
          <a:bodyPr/>
          <a:lstStyle/>
          <a:p>
            <a:pPr eaLnBrk="1" hangingPunct="1"/>
            <a:r>
              <a:rPr lang="en-GB" sz="2800" smtClean="0">
                <a:solidFill>
                  <a:schemeClr val="tx1"/>
                </a:solidFill>
              </a:rPr>
              <a:t>X-linked SCID gene therapy</a:t>
            </a:r>
          </a:p>
        </p:txBody>
      </p:sp>
      <p:sp>
        <p:nvSpPr>
          <p:cNvPr id="159747" name="Rectangle 3"/>
          <p:cNvSpPr>
            <a:spLocks noGrp="1" noChangeArrowheads="1"/>
          </p:cNvSpPr>
          <p:nvPr>
            <p:ph type="body" idx="1"/>
          </p:nvPr>
        </p:nvSpPr>
        <p:spPr>
          <a:xfrm>
            <a:off x="201613" y="581025"/>
            <a:ext cx="8672512" cy="4718050"/>
          </a:xfrm>
        </p:spPr>
        <p:txBody>
          <a:bodyPr/>
          <a:lstStyle/>
          <a:p>
            <a:pPr eaLnBrk="1" hangingPunct="1">
              <a:lnSpc>
                <a:spcPct val="90000"/>
              </a:lnSpc>
            </a:pPr>
            <a:r>
              <a:rPr lang="en-GB" sz="2400" smtClean="0"/>
              <a:t>Due to deficiency of the </a:t>
            </a:r>
            <a:r>
              <a:rPr lang="en-GB" sz="2400" smtClean="0">
                <a:latin typeface="Symbol" pitchFamily="18" charset="2"/>
              </a:rPr>
              <a:t>g</a:t>
            </a:r>
            <a:r>
              <a:rPr lang="en-GB" sz="2400" smtClean="0"/>
              <a:t>c chain of the IL-2 receptor family</a:t>
            </a:r>
          </a:p>
          <a:p>
            <a:pPr eaLnBrk="1" hangingPunct="1">
              <a:lnSpc>
                <a:spcPct val="90000"/>
              </a:lnSpc>
            </a:pPr>
            <a:r>
              <a:rPr lang="en-GB" sz="2400" smtClean="0"/>
              <a:t>Profound deficiencies of lymphocytes due to a complete block in T</a:t>
            </a:r>
            <a:r>
              <a:rPr lang="en-US" sz="2400" smtClean="0"/>
              <a:t>±B</a:t>
            </a:r>
            <a:r>
              <a:rPr lang="en-GB" sz="2400" smtClean="0"/>
              <a:t> cell development </a:t>
            </a:r>
          </a:p>
          <a:p>
            <a:pPr eaLnBrk="1" hangingPunct="1">
              <a:lnSpc>
                <a:spcPct val="90000"/>
              </a:lnSpc>
            </a:pPr>
            <a:r>
              <a:rPr lang="en-GB" sz="2400" smtClean="0"/>
              <a:t>Most children die within 12 months without R</a:t>
            </a:r>
            <a:r>
              <a:rPr lang="en-GB" sz="2400" baseline="-25000" smtClean="0"/>
              <a:t>x</a:t>
            </a:r>
          </a:p>
          <a:p>
            <a:pPr eaLnBrk="1" hangingPunct="1">
              <a:lnSpc>
                <a:spcPct val="90000"/>
              </a:lnSpc>
            </a:pPr>
            <a:endParaRPr lang="en-GB" sz="2400" smtClean="0"/>
          </a:p>
          <a:p>
            <a:pPr eaLnBrk="1" hangingPunct="1">
              <a:lnSpc>
                <a:spcPct val="90000"/>
              </a:lnSpc>
            </a:pPr>
            <a:r>
              <a:rPr lang="en-GB" sz="2400" smtClean="0"/>
              <a:t>Sibling allograft successful in 80%</a:t>
            </a:r>
          </a:p>
          <a:p>
            <a:pPr eaLnBrk="1" hangingPunct="1">
              <a:lnSpc>
                <a:spcPct val="90000"/>
              </a:lnSpc>
            </a:pPr>
            <a:r>
              <a:rPr lang="en-GB" sz="2400" smtClean="0"/>
              <a:t>MUD and Haplo BMT </a:t>
            </a:r>
            <a:r>
              <a:rPr lang="en-GB" sz="2400" smtClean="0">
                <a:latin typeface="Garamond" pitchFamily="18" charset="0"/>
              </a:rPr>
              <a:t>→ </a:t>
            </a:r>
            <a:r>
              <a:rPr lang="en-GB" sz="2400" smtClean="0"/>
              <a:t>higher TRM: Unrelated (37%)  haploidentical (70%)</a:t>
            </a:r>
            <a:r>
              <a:rPr lang="en-GB" sz="2000" smtClean="0"/>
              <a:t> </a:t>
            </a:r>
          </a:p>
          <a:p>
            <a:pPr lvl="1" eaLnBrk="1" hangingPunct="1">
              <a:lnSpc>
                <a:spcPct val="90000"/>
              </a:lnSpc>
            </a:pPr>
            <a:r>
              <a:rPr lang="en-GB" sz="1800" smtClean="0"/>
              <a:t>Persistent B and NK cell function impairment post transplantation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0" y="22225"/>
            <a:ext cx="7772400" cy="762000"/>
          </a:xfrm>
        </p:spPr>
        <p:txBody>
          <a:bodyPr/>
          <a:lstStyle/>
          <a:p>
            <a:pPr eaLnBrk="1" hangingPunct="1"/>
            <a:r>
              <a:rPr lang="en-GB" sz="2600" smtClean="0">
                <a:solidFill>
                  <a:schemeClr val="tx1"/>
                </a:solidFill>
              </a:rPr>
              <a:t>Results of gene therapy for immunodeficiency</a:t>
            </a:r>
          </a:p>
        </p:txBody>
      </p:sp>
      <p:sp>
        <p:nvSpPr>
          <p:cNvPr id="163845" name="Text Box 5"/>
          <p:cNvSpPr txBox="1">
            <a:spLocks noChangeArrowheads="1"/>
          </p:cNvSpPr>
          <p:nvPr/>
        </p:nvSpPr>
        <p:spPr bwMode="auto">
          <a:xfrm>
            <a:off x="104775" y="2973388"/>
            <a:ext cx="8934450" cy="375285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a:t>10 patients in the French study</a:t>
            </a:r>
          </a:p>
          <a:p>
            <a:pPr eaLnBrk="1" hangingPunct="1">
              <a:buFontTx/>
              <a:buChar char="•"/>
            </a:pPr>
            <a:r>
              <a:rPr lang="en-GB" sz="2400"/>
              <a:t>10 patients in the ICH Study</a:t>
            </a:r>
          </a:p>
          <a:p>
            <a:pPr lvl="1" eaLnBrk="1" hangingPunct="1">
              <a:buFontTx/>
              <a:buChar char="•"/>
            </a:pPr>
            <a:r>
              <a:rPr lang="en-GB" sz="2400"/>
              <a:t>All except 2 patients have immune reconstitution</a:t>
            </a:r>
          </a:p>
          <a:p>
            <a:pPr lvl="2" eaLnBrk="1" hangingPunct="1">
              <a:buFontTx/>
              <a:buChar char="•"/>
            </a:pPr>
            <a:r>
              <a:rPr lang="en-GB" sz="2400"/>
              <a:t>Good T cell recovery</a:t>
            </a:r>
          </a:p>
          <a:p>
            <a:pPr lvl="2" eaLnBrk="1" hangingPunct="1">
              <a:buFontTx/>
              <a:buChar char="•"/>
            </a:pPr>
            <a:r>
              <a:rPr lang="en-GB" sz="2400"/>
              <a:t>Normal T cell responses to neoantigens</a:t>
            </a:r>
          </a:p>
          <a:p>
            <a:pPr lvl="2" eaLnBrk="1" hangingPunct="1">
              <a:buFontTx/>
              <a:buChar char="•"/>
            </a:pPr>
            <a:r>
              <a:rPr lang="en-GB" sz="2400"/>
              <a:t>Production of Immunoglobulin</a:t>
            </a:r>
          </a:p>
          <a:p>
            <a:pPr lvl="2" eaLnBrk="1" hangingPunct="1">
              <a:buFontTx/>
              <a:buChar char="•"/>
            </a:pPr>
            <a:r>
              <a:rPr lang="en-GB" sz="2400"/>
              <a:t>Detectable NK function </a:t>
            </a:r>
          </a:p>
          <a:p>
            <a:pPr lvl="1" eaLnBrk="1" hangingPunct="1">
              <a:buFontTx/>
              <a:buChar char="•"/>
            </a:pPr>
            <a:endParaRPr lang="en-GB" sz="2400"/>
          </a:p>
          <a:p>
            <a:pPr lvl="1" eaLnBrk="1" hangingPunct="1">
              <a:buFontTx/>
              <a:buChar char="•"/>
            </a:pPr>
            <a:r>
              <a:rPr lang="en-GB" sz="2400" b="1"/>
              <a:t>Similar impressive data in ADA-SCID following minimal conditioning</a:t>
            </a:r>
          </a:p>
        </p:txBody>
      </p:sp>
      <p:grpSp>
        <p:nvGrpSpPr>
          <p:cNvPr id="163849" name="Group 9"/>
          <p:cNvGrpSpPr>
            <a:grpSpLocks/>
          </p:cNvGrpSpPr>
          <p:nvPr/>
        </p:nvGrpSpPr>
        <p:grpSpPr bwMode="auto">
          <a:xfrm>
            <a:off x="230188" y="547688"/>
            <a:ext cx="7820025" cy="2387600"/>
            <a:chOff x="242" y="2624"/>
            <a:chExt cx="4926" cy="1691"/>
          </a:xfrm>
        </p:grpSpPr>
        <p:pic>
          <p:nvPicPr>
            <p:cNvPr id="15365" name="Picture 10" descr="nri859-f4"/>
            <p:cNvPicPr>
              <a:picLocks noChangeAspect="1" noChangeArrowheads="1"/>
            </p:cNvPicPr>
            <p:nvPr/>
          </p:nvPicPr>
          <p:blipFill>
            <a:blip r:embed="rId3">
              <a:extLst>
                <a:ext uri="{28A0092B-C50C-407E-A947-70E740481C1C}">
                  <a14:useLocalDpi xmlns:a14="http://schemas.microsoft.com/office/drawing/2010/main" val="0"/>
                </a:ext>
              </a:extLst>
            </a:blip>
            <a:srcRect t="2480" r="179" b="25462"/>
            <a:stretch>
              <a:fillRect/>
            </a:stretch>
          </p:blipFill>
          <p:spPr bwMode="auto">
            <a:xfrm>
              <a:off x="256" y="2891"/>
              <a:ext cx="4912" cy="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11"/>
            <p:cNvSpPr txBox="1">
              <a:spLocks noChangeArrowheads="1"/>
            </p:cNvSpPr>
            <p:nvPr/>
          </p:nvSpPr>
          <p:spPr bwMode="auto">
            <a:xfrm>
              <a:off x="1607" y="3076"/>
              <a:ext cx="392" cy="1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800">
                  <a:latin typeface="Times New Roman" pitchFamily="18" charset="0"/>
                </a:rPr>
                <a:t>CliniMAC</a:t>
              </a:r>
            </a:p>
          </p:txBody>
        </p:sp>
        <p:sp>
          <p:nvSpPr>
            <p:cNvPr id="15367" name="Text Box 12"/>
            <p:cNvSpPr txBox="1">
              <a:spLocks noChangeArrowheads="1"/>
            </p:cNvSpPr>
            <p:nvPr/>
          </p:nvSpPr>
          <p:spPr bwMode="auto">
            <a:xfrm>
              <a:off x="2581" y="2942"/>
              <a:ext cx="684"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200" b="1">
                  <a:latin typeface="Verdana" pitchFamily="34" charset="0"/>
                </a:rPr>
                <a:t>2x10</a:t>
              </a:r>
              <a:r>
                <a:rPr lang="en-GB" sz="1200" b="1" baseline="30000">
                  <a:latin typeface="Verdana" pitchFamily="34" charset="0"/>
                </a:rPr>
                <a:t>7</a:t>
              </a:r>
              <a:r>
                <a:rPr lang="en-GB" sz="1200" b="1">
                  <a:latin typeface="Verdana" pitchFamily="34" charset="0"/>
                </a:rPr>
                <a:t> CD34 </a:t>
              </a:r>
            </a:p>
            <a:p>
              <a:pPr eaLnBrk="1" hangingPunct="1"/>
              <a:r>
                <a:rPr lang="en-GB" sz="1200" b="1">
                  <a:latin typeface="Verdana" pitchFamily="34" charset="0"/>
                </a:rPr>
                <a:t>cells</a:t>
              </a:r>
            </a:p>
          </p:txBody>
        </p:sp>
        <p:pic>
          <p:nvPicPr>
            <p:cNvPr id="15368" name="Picture 13" descr="See full size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9" y="3433"/>
              <a:ext cx="22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14"/>
            <p:cNvSpPr txBox="1">
              <a:spLocks noChangeArrowheads="1"/>
            </p:cNvSpPr>
            <p:nvPr/>
          </p:nvSpPr>
          <p:spPr bwMode="auto">
            <a:xfrm>
              <a:off x="242" y="2624"/>
              <a:ext cx="2357"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400" b="1" u="sng"/>
                <a:t>Gene transfer procedure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5">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4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384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4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4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4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384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384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38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 ">
            <a:hlinkClick r:id="rId3"/>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138238" y="555625"/>
            <a:ext cx="622935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0" y="65088"/>
            <a:ext cx="7772400" cy="1066800"/>
          </a:xfrm>
        </p:spPr>
        <p:txBody>
          <a:bodyPr/>
          <a:lstStyle/>
          <a:p>
            <a:pPr eaLnBrk="1" hangingPunct="1"/>
            <a:r>
              <a:rPr lang="en-GB" sz="2800" smtClean="0">
                <a:solidFill>
                  <a:schemeClr val="tx1"/>
                </a:solidFill>
              </a:rPr>
              <a:t>Gene Therapy of X-SCID and Oncogenesis</a:t>
            </a:r>
          </a:p>
        </p:txBody>
      </p:sp>
      <p:sp>
        <p:nvSpPr>
          <p:cNvPr id="165894" name="Rectangle 6"/>
          <p:cNvSpPr>
            <a:spLocks noChangeArrowheads="1"/>
          </p:cNvSpPr>
          <p:nvPr/>
        </p:nvSpPr>
        <p:spPr bwMode="auto">
          <a:xfrm>
            <a:off x="239713" y="4703763"/>
            <a:ext cx="8904287"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a:t>T-ALL developed in 5/20 children but only in X-SCID children</a:t>
            </a:r>
          </a:p>
          <a:p>
            <a:r>
              <a:rPr lang="en-GB" sz="2400"/>
              <a:t>4/5 T-ALL children are alive and in remission </a:t>
            </a:r>
          </a:p>
          <a:p>
            <a:r>
              <a:rPr lang="en-GB" sz="2400"/>
              <a:t>Over-all survival at 5 years = 95% compared</a:t>
            </a:r>
            <a:r>
              <a:rPr lang="en-GB"/>
              <a:t> </a:t>
            </a:r>
          </a:p>
          <a:p>
            <a:r>
              <a:rPr lang="en-GB"/>
              <a:t>	CW &lt;50% for MUD or Haplo-transplantation. </a:t>
            </a:r>
          </a:p>
          <a:p>
            <a:endParaRPr lang="en-GB"/>
          </a:p>
          <a:p>
            <a:r>
              <a:rPr lang="en-GB" sz="2400"/>
              <a:t>New studies with safer Lentiviral vectors will begin in 6 months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5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589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589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589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89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58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7480300" cy="1296988"/>
          </a:xfrm>
        </p:spPr>
        <p:txBody>
          <a:bodyPr/>
          <a:lstStyle/>
          <a:p>
            <a:pPr eaLnBrk="1" hangingPunct="1"/>
            <a:r>
              <a:rPr lang="en-GB" sz="2600" smtClean="0">
                <a:solidFill>
                  <a:schemeClr val="tx1"/>
                </a:solidFill>
              </a:rPr>
              <a:t>Immunotherapy of melanoma using high affinity T-cell receptors</a:t>
            </a:r>
          </a:p>
        </p:txBody>
      </p:sp>
      <p:sp>
        <p:nvSpPr>
          <p:cNvPr id="199686" name="Text Box 6"/>
          <p:cNvSpPr txBox="1">
            <a:spLocks noChangeArrowheads="1"/>
          </p:cNvSpPr>
          <p:nvPr/>
        </p:nvSpPr>
        <p:spPr bwMode="auto">
          <a:xfrm>
            <a:off x="4692650" y="4048125"/>
            <a:ext cx="4349750"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b="1"/>
              <a:t>Objective responses seen in 13% (4/31) of patients</a:t>
            </a:r>
          </a:p>
          <a:p>
            <a:pPr eaLnBrk="1" hangingPunct="1"/>
            <a:r>
              <a:rPr lang="en-GB"/>
              <a:t>Problems of mispairing of </a:t>
            </a:r>
            <a:r>
              <a:rPr lang="en-GB">
                <a:latin typeface="Symbol" pitchFamily="18" charset="2"/>
              </a:rPr>
              <a:t>a</a:t>
            </a:r>
            <a:r>
              <a:rPr lang="en-GB"/>
              <a:t>/ </a:t>
            </a:r>
            <a:r>
              <a:rPr lang="en-GB">
                <a:latin typeface="Symbol" pitchFamily="18" charset="2"/>
              </a:rPr>
              <a:t>b</a:t>
            </a:r>
            <a:r>
              <a:rPr lang="en-GB"/>
              <a:t> chains</a:t>
            </a:r>
          </a:p>
          <a:p>
            <a:pPr eaLnBrk="1" hangingPunct="1"/>
            <a:endParaRPr lang="en-GB"/>
          </a:p>
          <a:p>
            <a:pPr eaLnBrk="1" hangingPunct="1"/>
            <a:r>
              <a:rPr lang="en-GB" b="1" u="sng"/>
              <a:t>New strategies</a:t>
            </a:r>
          </a:p>
          <a:p>
            <a:pPr eaLnBrk="1" hangingPunct="1"/>
            <a:r>
              <a:rPr lang="en-GB" b="1"/>
              <a:t>Novel receptors with improved pairing</a:t>
            </a:r>
          </a:p>
          <a:p>
            <a:pPr eaLnBrk="1" hangingPunct="1"/>
            <a:r>
              <a:rPr lang="en-GB" b="1"/>
              <a:t>Chimeric artificial T cell receptors</a:t>
            </a:r>
          </a:p>
          <a:p>
            <a:pPr eaLnBrk="1" hangingPunct="1"/>
            <a:endParaRPr lang="en-GB"/>
          </a:p>
          <a:p>
            <a:pPr eaLnBrk="1" hangingPunct="1"/>
            <a:r>
              <a:rPr lang="en-GB"/>
              <a:t>	</a:t>
            </a:r>
          </a:p>
        </p:txBody>
      </p:sp>
      <p:grpSp>
        <p:nvGrpSpPr>
          <p:cNvPr id="17412" name="Group 13"/>
          <p:cNvGrpSpPr>
            <a:grpSpLocks/>
          </p:cNvGrpSpPr>
          <p:nvPr/>
        </p:nvGrpSpPr>
        <p:grpSpPr bwMode="auto">
          <a:xfrm>
            <a:off x="171450" y="868363"/>
            <a:ext cx="4337050" cy="4675187"/>
            <a:chOff x="108" y="491"/>
            <a:chExt cx="2732" cy="2945"/>
          </a:xfrm>
        </p:grpSpPr>
        <p:sp>
          <p:nvSpPr>
            <p:cNvPr id="17414" name="Rectangle 8"/>
            <p:cNvSpPr>
              <a:spLocks noChangeArrowheads="1"/>
            </p:cNvSpPr>
            <p:nvPr/>
          </p:nvSpPr>
          <p:spPr bwMode="auto">
            <a:xfrm>
              <a:off x="108" y="3205"/>
              <a:ext cx="154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b="1" i="1">
                  <a:solidFill>
                    <a:schemeClr val="folHlink"/>
                  </a:solidFill>
                </a:rPr>
                <a:t>Dudley, </a:t>
              </a:r>
              <a:r>
                <a:rPr lang="en-GB" sz="1400" b="1" i="1">
                  <a:solidFill>
                    <a:schemeClr val="folHlink"/>
                  </a:solidFill>
                </a:rPr>
                <a:t>et al</a:t>
              </a:r>
              <a:r>
                <a:rPr lang="en-US" sz="1400" b="1"/>
                <a:t> </a:t>
              </a:r>
              <a:r>
                <a:rPr lang="en-US" sz="1400" b="1" i="1">
                  <a:solidFill>
                    <a:schemeClr val="folHlink"/>
                  </a:solidFill>
                </a:rPr>
                <a:t>Science 2006</a:t>
              </a:r>
              <a:r>
                <a:rPr lang="en-US" b="1"/>
                <a:t> </a:t>
              </a:r>
            </a:p>
          </p:txBody>
        </p:sp>
        <p:grpSp>
          <p:nvGrpSpPr>
            <p:cNvPr id="17415" name="Group 9"/>
            <p:cNvGrpSpPr>
              <a:grpSpLocks/>
            </p:cNvGrpSpPr>
            <p:nvPr/>
          </p:nvGrpSpPr>
          <p:grpSpPr bwMode="auto">
            <a:xfrm>
              <a:off x="152" y="491"/>
              <a:ext cx="2688" cy="2700"/>
              <a:chOff x="264" y="1043"/>
              <a:chExt cx="2688" cy="2700"/>
            </a:xfrm>
          </p:grpSpPr>
          <p:pic>
            <p:nvPicPr>
              <p:cNvPr id="17416" name="Picture 10" descr="Adoptive cell transfer: a clinical path to effective cancer immunotherapy"/>
              <p:cNvPicPr>
                <a:picLocks noChangeAspect="1" noChangeArrowheads="1"/>
              </p:cNvPicPr>
              <p:nvPr/>
            </p:nvPicPr>
            <p:blipFill>
              <a:blip r:embed="rId4">
                <a:extLst>
                  <a:ext uri="{28A0092B-C50C-407E-A947-70E740481C1C}">
                    <a14:useLocalDpi xmlns:a14="http://schemas.microsoft.com/office/drawing/2010/main" val="0"/>
                  </a:ext>
                </a:extLst>
              </a:blip>
              <a:srcRect b="7118"/>
              <a:stretch>
                <a:fillRect/>
              </a:stretch>
            </p:blipFill>
            <p:spPr bwMode="auto">
              <a:xfrm>
                <a:off x="264" y="1043"/>
                <a:ext cx="2688"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11"/>
              <p:cNvSpPr txBox="1">
                <a:spLocks noChangeArrowheads="1"/>
              </p:cNvSpPr>
              <p:nvPr/>
            </p:nvSpPr>
            <p:spPr bwMode="auto">
              <a:xfrm>
                <a:off x="291" y="2214"/>
                <a:ext cx="717" cy="21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800">
                    <a:solidFill>
                      <a:schemeClr val="bg2"/>
                    </a:solidFill>
                    <a:latin typeface="Times New Roman" pitchFamily="18" charset="0"/>
                  </a:rPr>
                  <a:t>Highly avid melanoma specific T cells</a:t>
                </a:r>
              </a:p>
            </p:txBody>
          </p:sp>
        </p:grpSp>
      </p:grpSp>
      <p:pic>
        <p:nvPicPr>
          <p:cNvPr id="199692" name="Picture 12"/>
          <p:cNvPicPr>
            <a:picLocks noChangeAspect="1" noChangeArrowheads="1"/>
          </p:cNvPicPr>
          <p:nvPr/>
        </p:nvPicPr>
        <p:blipFill>
          <a:blip r:embed="rId5">
            <a:extLst>
              <a:ext uri="{28A0092B-C50C-407E-A947-70E740481C1C}">
                <a14:useLocalDpi xmlns:a14="http://schemas.microsoft.com/office/drawing/2010/main" val="0"/>
              </a:ext>
            </a:extLst>
          </a:blip>
          <a:srcRect b="37613"/>
          <a:stretch>
            <a:fillRect/>
          </a:stretch>
        </p:blipFill>
        <p:spPr bwMode="auto">
          <a:xfrm>
            <a:off x="4572000" y="873125"/>
            <a:ext cx="43815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3|36.3|19.1"/>
</p:tagLst>
</file>

<file path=ppt/tags/tag2.xml><?xml version="1.0" encoding="utf-8"?>
<p:tagLst xmlns:a="http://schemas.openxmlformats.org/drawingml/2006/main" xmlns:r="http://schemas.openxmlformats.org/officeDocument/2006/relationships" xmlns:p="http://schemas.openxmlformats.org/presentationml/2006/main">
  <p:tag name="TIMING" val="|2.8|53.8|19.7|17.8"/>
</p:tagLst>
</file>

<file path=ppt/tags/tag3.xml><?xml version="1.0" encoding="utf-8"?>
<p:tagLst xmlns:a="http://schemas.openxmlformats.org/drawingml/2006/main" xmlns:r="http://schemas.openxmlformats.org/officeDocument/2006/relationships" xmlns:p="http://schemas.openxmlformats.org/presentationml/2006/main">
  <p:tag name="TIMING" val="|0.9|51.9"/>
</p:tagLst>
</file>

<file path=ppt/tags/tag4.xml><?xml version="1.0" encoding="utf-8"?>
<p:tagLst xmlns:a="http://schemas.openxmlformats.org/drawingml/2006/main" xmlns:r="http://schemas.openxmlformats.org/officeDocument/2006/relationships" xmlns:p="http://schemas.openxmlformats.org/presentationml/2006/main">
  <p:tag name="TIMING" val="|3.7|48.7|21.3"/>
</p:tagLst>
</file>

<file path=ppt/tags/tag5.xml><?xml version="1.0" encoding="utf-8"?>
<p:tagLst xmlns:a="http://schemas.openxmlformats.org/drawingml/2006/main" xmlns:r="http://schemas.openxmlformats.org/officeDocument/2006/relationships" xmlns:p="http://schemas.openxmlformats.org/presentationml/2006/main">
  <p:tag name="TIMING" val="|0.8|16|16.7"/>
</p:tagLst>
</file>

<file path=ppt/tags/tag6.xml><?xml version="1.0" encoding="utf-8"?>
<p:tagLst xmlns:a="http://schemas.openxmlformats.org/drawingml/2006/main" xmlns:r="http://schemas.openxmlformats.org/officeDocument/2006/relationships" xmlns:p="http://schemas.openxmlformats.org/presentationml/2006/main">
  <p:tag name="TIMING" val="|9.7|65.9"/>
</p:tagLst>
</file>

<file path=ppt/tags/tag7.xml><?xml version="1.0" encoding="utf-8"?>
<p:tagLst xmlns:a="http://schemas.openxmlformats.org/drawingml/2006/main" xmlns:r="http://schemas.openxmlformats.org/officeDocument/2006/relationships" xmlns:p="http://schemas.openxmlformats.org/presentationml/2006/main">
  <p:tag name="TIMING" val="|0.8|16|16.7"/>
</p:tagLst>
</file>

<file path=ppt/tags/tag8.xml><?xml version="1.0" encoding="utf-8"?>
<p:tagLst xmlns:a="http://schemas.openxmlformats.org/drawingml/2006/main" xmlns:r="http://schemas.openxmlformats.org/officeDocument/2006/relationships" xmlns:p="http://schemas.openxmlformats.org/presentationml/2006/main">
  <p:tag name="TIMING" val="|0.8|16|16.7"/>
</p:tagLst>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5">
      <a:dk1>
        <a:srgbClr val="000000"/>
      </a:dk1>
      <a:lt1>
        <a:srgbClr val="FFFFFF"/>
      </a:lt1>
      <a:dk2>
        <a:srgbClr val="5A1B31"/>
      </a:dk2>
      <a:lt2>
        <a:srgbClr val="808080"/>
      </a:lt2>
      <a:accent1>
        <a:srgbClr val="8B5F6E"/>
      </a:accent1>
      <a:accent2>
        <a:srgbClr val="004359"/>
      </a:accent2>
      <a:accent3>
        <a:srgbClr val="FFFFFF"/>
      </a:accent3>
      <a:accent4>
        <a:srgbClr val="000000"/>
      </a:accent4>
      <a:accent5>
        <a:srgbClr val="C4B6BA"/>
      </a:accent5>
      <a:accent6>
        <a:srgbClr val="003C50"/>
      </a:accent6>
      <a:hlink>
        <a:srgbClr val="4B4620"/>
      </a:hlink>
      <a:folHlink>
        <a:srgbClr val="B25D86"/>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5A1B31"/>
        </a:dk2>
        <a:lt2>
          <a:srgbClr val="808080"/>
        </a:lt2>
        <a:accent1>
          <a:srgbClr val="8B5F6E"/>
        </a:accent1>
        <a:accent2>
          <a:srgbClr val="004359"/>
        </a:accent2>
        <a:accent3>
          <a:srgbClr val="FFFFFF"/>
        </a:accent3>
        <a:accent4>
          <a:srgbClr val="000000"/>
        </a:accent4>
        <a:accent5>
          <a:srgbClr val="C4B6BA"/>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5">
      <a:dk1>
        <a:srgbClr val="000000"/>
      </a:dk1>
      <a:lt1>
        <a:srgbClr val="FFFFFF"/>
      </a:lt1>
      <a:dk2>
        <a:srgbClr val="5A1B31"/>
      </a:dk2>
      <a:lt2>
        <a:srgbClr val="808080"/>
      </a:lt2>
      <a:accent1>
        <a:srgbClr val="8B5F6E"/>
      </a:accent1>
      <a:accent2>
        <a:srgbClr val="004359"/>
      </a:accent2>
      <a:accent3>
        <a:srgbClr val="FFFFFF"/>
      </a:accent3>
      <a:accent4>
        <a:srgbClr val="000000"/>
      </a:accent4>
      <a:accent5>
        <a:srgbClr val="C4B6BA"/>
      </a:accent5>
      <a:accent6>
        <a:srgbClr val="003C50"/>
      </a:accent6>
      <a:hlink>
        <a:srgbClr val="4B4620"/>
      </a:hlink>
      <a:folHlink>
        <a:srgbClr val="B25D86"/>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5A1B31"/>
        </a:dk2>
        <a:lt2>
          <a:srgbClr val="808080"/>
        </a:lt2>
        <a:accent1>
          <a:srgbClr val="8B5F6E"/>
        </a:accent1>
        <a:accent2>
          <a:srgbClr val="004359"/>
        </a:accent2>
        <a:accent3>
          <a:srgbClr val="FFFFFF"/>
        </a:accent3>
        <a:accent4>
          <a:srgbClr val="000000"/>
        </a:accent4>
        <a:accent5>
          <a:srgbClr val="C4B6BA"/>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pptmidblue</Template>
  <TotalTime>5323</TotalTime>
  <Words>3915</Words>
  <Application>Microsoft Office PowerPoint</Application>
  <PresentationFormat>On-screen Show (4:3)</PresentationFormat>
  <Paragraphs>598</Paragraphs>
  <Slides>42</Slides>
  <Notes>24</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42</vt:i4>
      </vt:variant>
    </vt:vector>
  </HeadingPairs>
  <TitlesOfParts>
    <vt:vector size="48" baseType="lpstr">
      <vt:lpstr>Custom Design</vt:lpstr>
      <vt:lpstr>1_Custom Design</vt:lpstr>
      <vt:lpstr>2_Custom Design</vt:lpstr>
      <vt:lpstr>3_Custom Design</vt:lpstr>
      <vt:lpstr>Prism Project</vt:lpstr>
      <vt:lpstr>Prism 5</vt:lpstr>
      <vt:lpstr>Gene therapy: progress and prospects</vt:lpstr>
      <vt:lpstr>Gene therapy: Overview</vt:lpstr>
      <vt:lpstr>Gene therapy: Definition</vt:lpstr>
      <vt:lpstr>Viruses as Gene Therapy Vectors</vt:lpstr>
      <vt:lpstr>Gene therapy: Overview</vt:lpstr>
      <vt:lpstr>X-linked SCID gene therapy</vt:lpstr>
      <vt:lpstr>Results of gene therapy for immunodeficiency</vt:lpstr>
      <vt:lpstr>Gene Therapy of X-SCID and Oncogenesis</vt:lpstr>
      <vt:lpstr>Immunotherapy of melanoma using high affinity T-cell receptors</vt:lpstr>
      <vt:lpstr>PowerPoint Presentation</vt:lpstr>
      <vt:lpstr>Gene therapy: Overview</vt:lpstr>
      <vt:lpstr>Recombinant adeno-associated viral vectors</vt:lpstr>
      <vt:lpstr>rAAV-2 and Leber's congenital amaurosis </vt:lpstr>
      <vt:lpstr>Haemophilia B</vt:lpstr>
      <vt:lpstr>Haemophilia B : Current therapy </vt:lpstr>
      <vt:lpstr>Reduced life expectancy</vt:lpstr>
      <vt:lpstr>Haemophilia B- gene therapy</vt:lpstr>
      <vt:lpstr>PowerPoint Presentation</vt:lpstr>
      <vt:lpstr>Our strategy:-1</vt:lpstr>
      <vt:lpstr>Our strategy:-2</vt:lpstr>
      <vt:lpstr>Our strategy:-3</vt:lpstr>
      <vt:lpstr>Scaled up AAV production at Children’s GMP</vt:lpstr>
      <vt:lpstr>Dose finding/Tox study with GMP vector</vt:lpstr>
      <vt:lpstr>Brief outline of clinical trial</vt:lpstr>
      <vt:lpstr>Selection criteria</vt:lpstr>
      <vt:lpstr>Minimising the risks of the study</vt:lpstr>
      <vt:lpstr>Patient characteristics All patients recruited at Royal Free Hospital, UK</vt:lpstr>
      <vt:lpstr>Safety assessments </vt:lpstr>
      <vt:lpstr>PowerPoint Presentation</vt:lpstr>
      <vt:lpstr>Other Low and Intermediate vector dose subjects Summary of FIX expression </vt:lpstr>
      <vt:lpstr>High vector dose</vt:lpstr>
      <vt:lpstr>PowerPoint Presentation</vt:lpstr>
      <vt:lpstr>PowerPoint Presentation</vt:lpstr>
      <vt:lpstr>PowerPoint Presentation</vt:lpstr>
      <vt:lpstr>Currents status: Expanding the high dose group</vt:lpstr>
      <vt:lpstr>Next haemophilia B gene therapy trial</vt:lpstr>
      <vt:lpstr>Other FIX trials in the pipe line </vt:lpstr>
      <vt:lpstr>Haemophilia A</vt:lpstr>
      <vt:lpstr>Gene therapy for Haemophilia A using rAAV vectors</vt:lpstr>
      <vt:lpstr>New rAAV FVIII expression cassette mediates higher levels of expression</vt:lpstr>
      <vt:lpstr>Future</vt:lpstr>
      <vt:lpstr>Acknowledgments</vt:lpstr>
    </vt:vector>
  </TitlesOfParts>
  <Company>WIBR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regmacn</dc:creator>
  <cp:lastModifiedBy>Shiel, Nuala</cp:lastModifiedBy>
  <cp:revision>66</cp:revision>
  <cp:lastPrinted>2012-10-30T16:49:14Z</cp:lastPrinted>
  <dcterms:created xsi:type="dcterms:W3CDTF">2009-06-19T16:06:29Z</dcterms:created>
  <dcterms:modified xsi:type="dcterms:W3CDTF">2012-11-05T10:20:27Z</dcterms:modified>
</cp:coreProperties>
</file>